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media/image5.svg" ContentType="image/svg+xml"/>
  <Override PartName="/ppt/media/image7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omments/modernComment_28C_E6066414.xml" ContentType="application/vnd.ms-powerpoint.comment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31"/>
  </p:notesMasterIdLst>
  <p:sldIdLst>
    <p:sldId id="256" r:id="rId5"/>
    <p:sldId id="478" r:id="rId6"/>
    <p:sldId id="636" r:id="rId7"/>
    <p:sldId id="669" r:id="rId8"/>
    <p:sldId id="645" r:id="rId9"/>
    <p:sldId id="637" r:id="rId10"/>
    <p:sldId id="646" r:id="rId11"/>
    <p:sldId id="647" r:id="rId12"/>
    <p:sldId id="641" r:id="rId13"/>
    <p:sldId id="642" r:id="rId14"/>
    <p:sldId id="643" r:id="rId15"/>
    <p:sldId id="648" r:id="rId16"/>
    <p:sldId id="664" r:id="rId17"/>
    <p:sldId id="670" r:id="rId18"/>
    <p:sldId id="671" r:id="rId19"/>
    <p:sldId id="665" r:id="rId20"/>
    <p:sldId id="652" r:id="rId21"/>
    <p:sldId id="673" r:id="rId22"/>
    <p:sldId id="717" r:id="rId23"/>
    <p:sldId id="603" r:id="rId24"/>
    <p:sldId id="660" r:id="rId25"/>
    <p:sldId id="718" r:id="rId26"/>
    <p:sldId id="719" r:id="rId27"/>
    <p:sldId id="659" r:id="rId28"/>
    <p:sldId id="340" r:id="rId29"/>
    <p:sldId id="720" r:id="rId30"/>
  </p:sldIdLst>
  <p:sldSz cx="12192000" cy="6858000"/>
  <p:notesSz cx="6858000" cy="9144000"/>
  <p:embeddedFontLst>
    <p:embeddedFont>
      <p:font typeface="Cordia New" panose="020B0304020202020204" pitchFamily="34" charset="-34"/>
      <p:regular r:id="rId32"/>
      <p:bold r:id="rId33"/>
      <p:italic r:id="rId34"/>
      <p:boldItalic r:id="rId35"/>
    </p:embeddedFont>
    <p:embeddedFont>
      <p:font typeface="Inter Display" panose="02000503000000020004"/>
      <p:regular r:id="rId36"/>
      <p:bold r:id="rId37"/>
      <p:italic r:id="rId38"/>
      <p:boldItalic r:id="rId39"/>
    </p:embeddedFont>
    <p:embeddedFont>
      <p:font typeface="Neue Haas Grotesk Text Pro" panose="020B0504020202020204" pitchFamily="34" charset="77"/>
      <p:regular r:id="rId40"/>
      <p:bold r:id="rId41"/>
      <p:italic r:id="rId42"/>
      <p:boldItalic r:id="rId43"/>
    </p:embeddedFont>
  </p:embeddedFontLst>
  <p:custDataLst>
    <p:tags r:id="rId44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02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00" autoAdjust="0"/>
    <p:restoredTop sz="88029"/>
  </p:normalViewPr>
  <p:slideViewPr>
    <p:cSldViewPr snapToGrid="0">
      <p:cViewPr varScale="1">
        <p:scale>
          <a:sx n="125" d="100"/>
          <a:sy n="125" d="100"/>
        </p:scale>
        <p:origin x="168" y="216"/>
      </p:cViewPr>
      <p:guideLst>
        <p:guide orient="horz" pos="3702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8.fntdata"/><Relationship Id="rId21" Type="http://schemas.openxmlformats.org/officeDocument/2006/relationships/slide" Target="slides/slide17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viewProps" Target="viewProps.xml"/><Relationship Id="rId50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5.fntdata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4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font" Target="fonts/font10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omments/modernComment_28C_E606641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969E3F0-27D0-4BFD-B253-A96B979DE6FA}" authorId="{00000000-0000-0000-0000-000000000000}" status="resolved" created="2025-03-18T13:32:32.625" complete="100000">
    <pc:sldMkLst xmlns:pc="http://schemas.microsoft.com/office/powerpoint/2013/main/command">
      <pc:docMk/>
      <pc:sldMk cId="3859178516" sldId="652"/>
    </pc:sldMkLst>
    <p188:txBody>
      <a:bodyPr/>
      <a:lstStyle/>
      <a:p>
        <a:r>
          <a:rPr lang="en-US"/>
          <a:t>Chardonnay all be on one line
Tempranillo misspelt on bottle and in box</a:t>
        </a:r>
      </a:p>
    </p188:txBody>
    <p188:extLst>
      <p:ext xmlns:p="http://schemas.openxmlformats.org/presentationml/2006/main" uri="{5BB2D875-25FF-4072-B9AC-8F64D62656EB}">
        <p228:taskDetails xmlns:p228="http://schemas.microsoft.com/office/powerpoint/2022/08/main">
          <p228:history/>
        </p228:taskDetails>
      </p:ext>
    </p188:extLst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4/21/26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stralianwinediscovered.com/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800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ด้วยผู้ผลิตไวน์ในท้องถิ่นที่ยังคงเสาะหาพันธุ์องุ่น สไตล์ และเทคนิค ทั้งรูปแบบดั้งเดิมและรูปแบบใหม่ ชื่อเสียงของ</a:t>
            </a:r>
            <a:r>
              <a:rPr lang="th-TH" sz="18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ฮัน</a:t>
            </a:r>
            <a:r>
              <a:rPr lang="th-TH" sz="18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เต</a:t>
            </a:r>
            <a:r>
              <a:rPr lang="th-TH" sz="18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8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8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จะดีขึ้นตามอายุ เฉก</a:t>
            </a:r>
            <a:r>
              <a:rPr lang="th-TH" sz="1800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เช่นเดียวกับ </a:t>
            </a:r>
            <a:r>
              <a:rPr lang="th-TH" sz="18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</a:t>
            </a:r>
            <a:r>
              <a:rPr lang="th-TH" sz="18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ซม</a:t>
            </a:r>
            <a:r>
              <a:rPr lang="th-TH" sz="18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ิล</a:t>
            </a:r>
            <a:r>
              <a:rPr lang="th-TH" sz="18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ยง พันธุ์องุ่นที่มีชื่อเสียงของเขตผลิตไวน์นี้</a:t>
            </a:r>
            <a:endParaRPr lang="th-TH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en-AU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 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บันทึกย่อของสไลด์แต่ละหน้าจะให้ข้อมูลเพิ่มเติมเกี่ยวกับสไลด์นั้นๆ และประเด็นแนะนำเพื่อใช้ในการอภิปราย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สามารถดาวน์โหลดหัวข้อและสื่อประกอบ รวมถึงชุดสไลด์นำเสนอข้อมูลดังเช่นสไลด์ชุดนี้ ได้ที่เว็บไซต์ </a:t>
            </a:r>
            <a:r>
              <a:rPr lang="en-US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www.australianwinediscovered.com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3195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ฮัน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เต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เป็นถิ่นพำนักของครอบครัวที่ผลิตไวน์ที่มีสมาชิกหลายช่วงวัยอยู่ร่วมกัน หยั่งรากลึกเรื่องประเพณีการผลิตไวน์ของเขตผลิตไวน์ หลายครอบครัวมีความเชื่อมโยงกับองุ่นอายุมากที่สุดของประเทศออสเตรเลีย องุ่นที่เป็นต้นตอพันธุ์ที่สืบทอดกันต่อ ๆ มามีคุณค่าระดับนานาชาติ อาทิ ชีรา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จากปี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ค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.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ศ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. 1867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และ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ซม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ิล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ยงจากปี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ค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.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ศ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.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1899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ทุกวันนี้ต้นองุ่นเหล่านั้นยังคงได้รับการฟูมฟัก ฮัน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เต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ยังมีองุ่น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อายุมากจำนวนมาก รวมทั้งที่ไร่เอชวีดีของไท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เรลล์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ที่ปลูกมาตั้งแต่ปี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ค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.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ศ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. 1908 </a:t>
            </a: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 </a:t>
            </a:r>
          </a:p>
          <a:p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+ เนื้อหาเพิ่มเติมที่ใช้ในการนำเสนอได้: สามารถสืบค้นข้อมูลเกี่ยวกับองุ่นอายุมากเพิ่มเติมได้ที่ </a:t>
            </a:r>
            <a:r>
              <a:rPr lang="en-US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www.australianwinediscovered.com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8585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8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ช่วงนี้เหมาะกับการชิมไวน์หลากชนิดที่คัดสรรมาและอภิปราย</a:t>
            </a: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endParaRPr lang="en-US" sz="18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ฮัน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เต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เป็นที่รู้จักในการสร้าง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สรรค์ไวน์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ซม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ิล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ยง</a:t>
            </a:r>
            <a:r>
              <a:rPr lang="th-TH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ที่ดีที่สุดและมีเอกลักษณ์ที่สุดในโลก ควบคู่ไปกับ </a:t>
            </a:r>
            <a:r>
              <a:rPr lang="th-TH" b="0" i="0" u="none" strike="noStrike" dirty="0" err="1">
                <a:solidFill>
                  <a:srgbClr val="000000"/>
                </a:solidFill>
                <a:effectLst/>
                <a:latin typeface="Leelawadee UI Web"/>
              </a:rPr>
              <a:t>ชาร์</a:t>
            </a:r>
            <a:r>
              <a:rPr lang="th-TH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ดอนเนย</a:t>
            </a:r>
            <a:r>
              <a:rPr lang="th-TH" b="0" i="0" u="none" strike="noStrike" dirty="0" err="1">
                <a:solidFill>
                  <a:srgbClr val="000000"/>
                </a:solidFill>
                <a:effectLst/>
                <a:latin typeface="Leelawadee UI Web"/>
              </a:rPr>
              <a:t>์แ</a:t>
            </a:r>
            <a:r>
              <a:rPr lang="th-TH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ละชีรา</a:t>
            </a:r>
            <a:r>
              <a:rPr lang="th-TH" b="0" i="0" u="none" strike="noStrike" dirty="0" err="1">
                <a:solidFill>
                  <a:srgbClr val="000000"/>
                </a:solidFill>
                <a:effectLst/>
                <a:latin typeface="Leelawadee UI Web"/>
              </a:rPr>
              <a:t>ซ</a:t>
            </a:r>
            <a:r>
              <a:rPr lang="th-TH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ที่โดดเด่น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และพันธุ์องุ่นใหม่ ๆ ที่เหมาะกับภูมิอากาศอบอุ่นเพิ่มขึ้นอีกหลายพันธุ์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4767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ไวน์มาตรฐานระดับโลก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ซม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ิล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ยงเป็นพันธุ์องุ่นขาวดาวเด่นของเขตผลิตไวน์นี้ เมื่อครั้งที่บรรจุขวดใหม่ๆ จะเห็นว่า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ซม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ิล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ยงของฮัน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เต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นั้นมีสีเกือบใสเหมือนน้ำ มีกลิ่นรสสดชื่นและละมุนละไมของ</a:t>
            </a:r>
            <a:r>
              <a:rPr lang="th-TH" sz="1200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แร่ธาตุชอล์ก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การเฝ้าอดทนรอนั้นส่งผลเลิศ ตัวอย่างไวน์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ซม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ิล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ยง</a:t>
            </a:r>
            <a:r>
              <a:rPr lang="th-TH" sz="1200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ที่ดีที่สุดที่มีความเป็นกรดสูงและแอลกอฮอล์</a:t>
            </a:r>
            <a:r>
              <a:rPr lang="th-TH" sz="1200" b="0" i="0" u="none" strike="noStrike" dirty="0" err="1">
                <a:solidFill>
                  <a:srgbClr val="000000"/>
                </a:solidFill>
                <a:effectLst/>
                <a:latin typeface="Leelawadee UI Web"/>
              </a:rPr>
              <a:t>ต่ํา</a:t>
            </a:r>
            <a:r>
              <a:rPr lang="th-TH" sz="1200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 ที่จะเปลี่ยนหลังจากอยู่ในขวดเพียงห้าปี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ก็เผยคุณลักษณะอย่างน้ำผึ้ง โทสต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และถั่วคั่ว ได้กลิ่นรสราวกับได้ใช้เวลาหมักบ่มไว้ในถังไม้โอ๊ก (ซึ่งไม่ได้ทำเช่นนั้นเลย)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ซม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ิล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ยงของฮัน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เต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สามารถบ่มอย่างสง่างามได้นานเกิน 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20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ปี และ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ซม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ิล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ยงของที่นี้แตกต่างจากที่อื่น โดยหลัก ๆ คือ มันเป็นไวน์ที่เป็นตัวอย่างที่ดีที่สุดที่คงกลิ่นรสของผลไม้หลักอย่างได้รสชาติ และสามารถคงโครงสร้างหลักของความเป็นกรดอย่างมะนาวเหลืองไว้ได้ดี แม้ว่าจะเก็บไว้ในห้องเก็บไวน์มานานหลายทศวรรษก็ตาม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9635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ฮัน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เต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เป็นหนึ่งในเขตผลิตไวน์แรก ๆ ในประเทศออสเตรเลียที่ปลูกองุ่นพันธุ์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และช่วยพัฒนาองุ่นพันธุ์นี้จนได้เป็นสัญลักษณ์ของไวน์ออสเตรเลีย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์ข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องฮัน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เต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ได้เป็นตัวแทนของไวน์สไตล์ที่เป็น “แสงอาทิตย์ในขวดไวน์” ไวน์แต่ละหยาดหยดมีความเข้ม ความเป็นโอ๊ก และให้กลิ่นรสเหมือนเนย เป็นเวลากว่า 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15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ปีที่ผ่านมาที่เขตผลิตไวน์นี้ได้ประโยชน์จากความฟูเฟื่องของไวน์ชนิดนี้ โดยผู้ผลิตไวน์ได้บรรจงผลิต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ที่เต็มรส แต่ใช้ไม้โอ๊กอย่างหนักมือให้น้อยลง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7960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ในช่วงหลายปีที่ผ่านมาไวน์ชีรา</a:t>
            </a:r>
            <a:r>
              <a:rPr lang="th-TH" b="0" i="0" u="none" strike="noStrike" dirty="0" err="1">
                <a:solidFill>
                  <a:srgbClr val="000000"/>
                </a:solidFill>
                <a:effectLst/>
                <a:latin typeface="Leelawadee UI Web"/>
              </a:rPr>
              <a:t>ซ</a:t>
            </a:r>
            <a:r>
              <a:rPr lang="th-TH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จากภูมิภาคที่อบอุ่นและชื้นนี้ส่วนใหญ่มีรสชาติและสัมผัสเข้มข้น หนักแน่น ปัจจุบันผู้ผลิตไวน์กําลังผลิตไวน์รสชาติและสัมผัสปานกลางที่มีรสชาติเผ็ดซับซ้อน และเป็นมิตรกับอาหาร ชีรา</a:t>
            </a:r>
            <a:r>
              <a:rPr lang="th-TH" b="0" i="0" u="none" strike="noStrike" dirty="0" err="1">
                <a:solidFill>
                  <a:srgbClr val="000000"/>
                </a:solidFill>
                <a:effectLst/>
                <a:latin typeface="Leelawadee UI Web"/>
              </a:rPr>
              <a:t>ซข</a:t>
            </a:r>
            <a:r>
              <a:rPr lang="th-TH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องฮัน</a:t>
            </a:r>
            <a:r>
              <a:rPr lang="th-TH" b="0" i="0" u="none" strike="noStrike" dirty="0" err="1">
                <a:solidFill>
                  <a:srgbClr val="000000"/>
                </a:solidFill>
                <a:effectLst/>
                <a:latin typeface="Leelawadee UI Web"/>
              </a:rPr>
              <a:t>เต</a:t>
            </a:r>
            <a:r>
              <a:rPr lang="th-TH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อร</a:t>
            </a:r>
            <a:r>
              <a:rPr lang="th-TH" b="0" i="0" u="none" strike="noStrike" dirty="0" err="1">
                <a:solidFill>
                  <a:srgbClr val="000000"/>
                </a:solidFill>
                <a:effectLst/>
                <a:latin typeface="Leelawadee UI Web"/>
              </a:rPr>
              <a:t>์</a:t>
            </a:r>
            <a:r>
              <a:rPr lang="th-TH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 </a:t>
            </a:r>
            <a:r>
              <a:rPr lang="th-TH" b="0" i="0" u="none" strike="noStrike" dirty="0" err="1">
                <a:solidFill>
                  <a:srgbClr val="000000"/>
                </a:solidFill>
                <a:effectLst/>
                <a:latin typeface="Leelawadee UI Web"/>
              </a:rPr>
              <a:t>แวลลีย์</a:t>
            </a:r>
            <a:r>
              <a:rPr lang="th-TH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 ที่อายุน้อย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จะชูกลิ่นรส</a:t>
            </a:r>
            <a:r>
              <a:rPr lang="th-TH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ผลเบอร์รี</a:t>
            </a:r>
            <a:r>
              <a:rPr lang="th-TH" b="0" i="0" u="none" strike="noStrike" dirty="0" err="1">
                <a:solidFill>
                  <a:srgbClr val="000000"/>
                </a:solidFill>
                <a:effectLst/>
                <a:latin typeface="Leelawadee UI Web"/>
              </a:rPr>
              <a:t>่</a:t>
            </a:r>
            <a:r>
              <a:rPr lang="th-TH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สีแดงและสีเข้มเครื่องเทศและแทน</a:t>
            </a:r>
            <a:r>
              <a:rPr lang="th-TH" b="0" i="0" u="none" strike="noStrike" dirty="0" err="1">
                <a:solidFill>
                  <a:srgbClr val="000000"/>
                </a:solidFill>
                <a:effectLst/>
                <a:latin typeface="Leelawadee UI Web"/>
              </a:rPr>
              <a:t>นิน</a:t>
            </a:r>
            <a:r>
              <a:rPr lang="th-TH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ที่อ่อนนุ่มละเอียดมากมาย แต่เมื่ออายุมากขึ้นไวน์จะมีความซับซ้อนมากขึ้นด้วยโทนดินหนังและ</a:t>
            </a:r>
            <a:r>
              <a:rPr lang="th-TH" b="0" i="0" u="none" strike="noStrike" dirty="0" err="1">
                <a:solidFill>
                  <a:srgbClr val="000000"/>
                </a:solidFill>
                <a:effectLst/>
                <a:latin typeface="Leelawadee UI Web"/>
              </a:rPr>
              <a:t>น้ําห</a:t>
            </a:r>
            <a:r>
              <a:rPr lang="th-TH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อมที่สวยงาม นอกจากนี้ยังได้รับความนุ่มนวลและความสง่างามกลายเป็นไวน์รสเรียบซับซ้อนและหลายชั้น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3041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b="1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ประเด็นแนะนำเพื่อใช้ในการอภิปราย:</a:t>
            </a:r>
            <a:endParaRPr lang="en-US" sz="1200" b="1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ซม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ิล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ยงของฮัน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เต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ที่อายุไม่มากมีลักษณะอะไรบ้าง และการหมักบ่มเปลี่ยนกลิ่นรสเป็นอย่างไร?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ชีรา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ซข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องบารอ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ซา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แวลลีย์แ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ละชีรา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ซข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องฮัน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เต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แตกต่างกันอย่างไรบ้าง?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1564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+mn-cs"/>
              </a:rPr>
              <a:t>หากต้องการเรื่องราวนำเสนอพร้อมเครื่องมือและทรัพยากรข้อมูล สามารถศึกษาค้นคว้าได้ที่เว็บไซต์   </a:t>
            </a:r>
            <a:r>
              <a:rPr lang="en-AU" sz="12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Cordia New" panose="020B0304020202020204" pitchFamily="34" charset="-34"/>
                <a:hlinkClick r:id="rId3"/>
              </a:rPr>
              <a:t>www.australianwinediscovered.com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+mn-cs"/>
              </a:rPr>
              <a:t>หรือหากมีคำถาม สามารถติดต่อทางอีเมล์ได้ที่ </a:t>
            </a:r>
            <a:r>
              <a:rPr lang="en-AU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discovered@wineaustralia.com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729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ฮัน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เต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อยู่</a:t>
            </a:r>
            <a:r>
              <a:rPr lang="th-TH" sz="1200" dirty="0">
                <a:effectLst/>
                <a:ea typeface="Calibri" panose="020F0502020204030204" pitchFamily="34" charset="0"/>
                <a:cs typeface="+mn-cs"/>
              </a:rPr>
              <a:t>ห่างจากมหานครซิดนีย์ออกไปทางตอนเหนือประมาณ 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160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กิโลเมตร เป็นจุดหมายการท่องเที่ยวที่ได้รับความนิยมอย่างมากจากหมู่นักท่องเที่ยว ขอบเขตทางเหนือ ตะวันตก และทางตะวันตกเฉียงใต้ติดเทือกเขาเก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ตด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ิ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ไวดิง และมีอุทยานแห่งชาติหลายแห่งโอบล้อม เห็นเป็นเนินเขาเขียวขจีสูงต่ำลดหลั่นสลับกันไปมา</a:t>
            </a:r>
            <a:r>
              <a:rPr lang="th-TH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ที่เรียงรายไปด้วยไร่องุ่นอันเป็นสัญลักษณ์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4834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dirty="0"/>
              <a:t>ช่วงนี้เป็นโอกาสอันดีที่ให้ผู้ร่วมสัมมนาชิมไวน์จากฮัน</a:t>
            </a:r>
            <a:r>
              <a:rPr lang="th-TH" dirty="0" err="1"/>
              <a:t>เต</a:t>
            </a:r>
            <a:r>
              <a:rPr lang="th-TH" dirty="0"/>
              <a:t>อร</a:t>
            </a:r>
            <a:r>
              <a:rPr lang="th-TH" dirty="0" err="1"/>
              <a:t>์</a:t>
            </a:r>
            <a:r>
              <a:rPr lang="th-TH" dirty="0"/>
              <a:t> </a:t>
            </a:r>
            <a:r>
              <a:rPr lang="th-TH" dirty="0" err="1"/>
              <a:t>แวลลีย์</a:t>
            </a:r>
            <a:r>
              <a:rPr lang="th-TH" dirty="0"/>
              <a:t> ส่วนการชิมเต็มรูปแบบจะจัดไว้ในตอนท้ายของการนำเสนอนี้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8127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800" b="1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ประเด็นแนะนำเพื่อใช้ในการอภิปราย</a:t>
            </a:r>
            <a:r>
              <a:rPr lang="en-US" sz="1800" b="1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:</a:t>
            </a:r>
            <a:endParaRPr lang="th-TH" sz="1800" dirty="0">
              <a:effectLst/>
              <a:cs typeface="Cordia New" panose="020B0304020202020204" pitchFamily="34" charset="-34"/>
            </a:endParaRPr>
          </a:p>
          <a:p>
            <a:r>
              <a:rPr lang="th-TH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อะไรเป็นแรงบันดาลใจให้ผู้ผลิตไวน์ยุคแรก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 </a:t>
            </a:r>
            <a:r>
              <a:rPr lang="th-TH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ๆ ยังคงอยู่ใน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ฮัน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เต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 </a:t>
            </a:r>
            <a:r>
              <a:rPr lang="th-TH" b="0" i="0" u="none" strike="noStrike" dirty="0">
                <a:solidFill>
                  <a:srgbClr val="000000"/>
                </a:solidFill>
                <a:effectLst/>
                <a:latin typeface="Leelawadee UI Web"/>
              </a:rPr>
              <a:t>แม้จะมีภูมิประเทศที่ขรุขระและสภาพอากาศที่ท้าทายในการเติบโต?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6196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เขตผลิตไวน์ย่อยโบ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รค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ฟอร์ดวิชตั้งอยู่บนพื้นที่ฮัน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เต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อร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ตอนล่าง อยู่ระหว่างเขตผลิตไวน์ย่อยฮัน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เต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อร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แวลลีย์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ตอนบนไปทางทิศตะวันตกเฉียงเหนือ และเขตผลิตไวน์ย่อยโพโคลบินไปทางทิศตะวันออก โบ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รค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ฟอร์ดวิชเป็นหนึ่งในพื้นที่ที่อากาศอบอุ่นที่สุดในแถบฮัน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เต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อร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ตอนล่าง ได้รับอิทธิพลภาคพื้นทวีปบ้างบางส่วน เหตุเพราะเชิงเขาของเทือกเขา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โบ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รค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เค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่นแบ็ค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บังลมทะเลไว้ให้ 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ไร่องุ่นส่วนมากในบริเวณฮัน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เต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อร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แวลลีย์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ตอนล่างตั้งอยู่ในเขตผลิตไวน์ย่อยโพโคลบิน ซึ่งอยู่ใจกลางหุบเขาพอดี หนาแน่นไปด้วยโรงผลิตไวน์และร้านอาหาร ความร้อนระอุในฤดูร้อนจะเบาบางลงเพราะเทือกเขาที่โอบล้อมอยู่ และมันดึงดูดให้เมฆมามาปกคลุมเหนือหุบเขา </a:t>
            </a:r>
            <a:r>
              <a:rPr lang="th-TH" sz="1200" dirty="0"/>
              <a:t>พอตก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บ่ายก็จะดึงดูดความเย็นจากลมทะเลเข้ามา 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ฮัน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เต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อร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แวลลีย์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ตอนบนอยู่ลึกเขาไปในแผ่นดินมากกว่าโพโคลบิน อากาศจึงอุ่นกว่า ระดับความร้อนในตอนกลางวันสูงกว่า เพราะไม่ได้รับลมเย็นจากทะเล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3235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ภูมิอากาศมีลักษณะดังนี้ ในฤดูใบไม้ผลิและฤดูร้อน ตอนกลางวันอากาศจะชื้นและอบอุ่น ส่วนในฤดูใบไม้ร่วงและฤดูหนาว กลางคืนอากาศจะเย็น มีฝน มีความชื้นและมีเมฆปกคลุม ลมทะเลพัดมาอ่อน ๆ ช่วยลดความร้อน บางปีอาจเกิดฝนตกเป็นพิเศษในฤดูร้อนตอนช่วงฤดูเก็บเกี่ยวได้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ปริมาณฝนช่วงฤดูเพาะปลูกอยู่ที่ </a:t>
            </a:r>
            <a:r>
              <a:rPr lang="en-AU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527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มม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. (</a:t>
            </a:r>
            <a:r>
              <a:rPr lang="en-AU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20.7</a:t>
            </a:r>
            <a:r>
              <a:rPr lang="en-AU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นิ้ว)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อุณหภูมิเฉลี่ยเดือนมกราคมอยู่ที่ </a:t>
            </a:r>
            <a:r>
              <a:rPr lang="en-AU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23.1</a:t>
            </a:r>
            <a:r>
              <a:rPr lang="en-AU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องศาเซลเซียส (</a:t>
            </a:r>
            <a:r>
              <a:rPr lang="en-AU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73.6</a:t>
            </a:r>
            <a:r>
              <a:rPr lang="en-AU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องศา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ฟาเร็นไฮท์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)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39147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ฮัน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เต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ตั้งอยู่บนบริเวณที่เคยเป็นก้นทะเลมาแต่โบราณ พอเวลาผ่านไป ดินทับถมเป็นชั้น ๆ ชั้นบนสุดอัดแน่นกลายเป็นก้อนหิน หินดินดาน และถ่านหิน ก่อร่างเป็นผืนแผ่นดิน ในปัจจุบัน ดินดังกล่าวเป็นดินที่อุดมสมบูรณ์และมีความหลากหลาย โดยทั่วไป ต้นองุ่นที่นี่มักเติบโตบนเนินเขาที่เป็นเนินลาดและไล่ระดับ และเติบโตบนภูมิประเทศแบนราบ ดินจะแตกต่างกันไปทั่วทั้งเขตผลิตไวน์ ดินในแถบฮัน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เต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ตอนล่าง จะมีตั้งแต่ดินจากลุ่มราบตะกอนน้ำพาผสมดินทราย ไปจนดินร่วนซุย และดินสีแดงร่วนซุยที่มีดินคุณสมบัติต่างกันผสมกันอยู่ ส่วนดินในแถบฮัน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เต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ตอนบน จะมีแม่น้ำและลำธารหลากหลายสายที่นำพาดินร่วนปนทราย ซึ่งเป็นดินสีดำ มาทับอยู่บนดินเหนียวปนดินร่วนผสมอัลคาไลน์</a:t>
            </a:r>
          </a:p>
          <a:p>
            <a:endParaRPr lang="th-TH" sz="1200" b="0" i="0" u="none" strike="noStrike" kern="1200" dirty="0">
              <a:solidFill>
                <a:schemeClr val="tx1"/>
              </a:solidFill>
              <a:effectLst/>
              <a:ea typeface="+mn-ea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b="1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ประเด็นแนะนำเพื่อใช้ในการอภิปราย </a:t>
            </a:r>
            <a:r>
              <a:rPr lang="en-US" sz="1200" b="1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:</a:t>
            </a: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สิ่งใดที่ทำให้ฮัน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เต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เป็นเขตผลิตไวน์ปลูกต้นองุ่นเพื่อผลิตไวน์ที่ประสพความยากลำบากแต่มีเอกลักษณ์? สิ่งที่เกิดขึ้นนี้สร้างผลกระทบใดแก่ไวน์ที่ผลิต?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เกษตรกรผู้ปลูกองุ่นอาศัยภูมิอากาศอบอุ่นสร้างประโยชน์ให้เกิดแก่ตนเองอย่างไรบ้าง?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2572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ฮัน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เต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เป็นหนึ่งในเขตผลิตไวน์ที่อากาศอบอุ่นที่สุดของประเทศออสเตรเลีย สภาพภูมิอากาศอบอุ่น ความชื้น ฝนตกหนัก และความเสี่ยงที่จะพบเจอพายุฤดูร้อน ล้วนแล้วแต่เป็นอุปสรรคต่อผู้ปลูกองุ่นในฮัน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เต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ผู้ปลูกองุ่นเหล่านี้มีประเพณีสืบทอดมาอย่างยาวนาน ในการปรับตัวให้เข้ากับการเปลี่ยนแปลงของตลาดและสภาพภูมิอากาศ</a:t>
            </a:r>
          </a:p>
          <a:p>
            <a:pPr rtl="0"/>
            <a:r>
              <a:rPr lang="en-AU" sz="10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 </a:t>
            </a:r>
            <a:endParaRPr lang="en-AU" b="0" dirty="0">
              <a:effectLst/>
            </a:endParaRPr>
          </a:p>
          <a:p>
            <a:pPr rtl="0"/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เทคนิคการบังคับขนาดของทรงพุ่มองุ่น สามารถสร้างร่มเงาให้ช่อผล จึงมีการนำเทคนิคนี้มาใช้ เพื่อให้ผลองุ่นโดนแดดได้อย่างมีความพอดีที่สุด เทคนิคดังกล่าวนี้รวมถึง การจัดการเรื่องการทดน้ำ การตัดแต่งทรงพุ่ม การตัดแต่งยอดองุ่น และการตัดแต่งพุ่มให้บางลง และการตั้งยอดองุ่น ยิ่งไปกว่านั้น เทคนิคการบังคับขนาดของทรงพุ่มองุ่นยังรวมถึง การเลือกใช้ระบบเถาองุ่นเลื้อยขึ้นพันเกี่ยวที่ค้างองุ่น การใช้องุ่นต้นตอพันธุ์ และระยะห่างของแถวที่ปลูก</a:t>
            </a:r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99193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เป็นที่ถกเถียงกันว่า ภูมิอากาศอุ่นชื้นของฮัน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เต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ไม่น่าจะผลิต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ซม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ิล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ยงที่มีคุณลักษณะเยี่ยมยอดเช่นนี้ได้ แต่ฮัน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เต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เป็นหนึ่งในเขตผลิตไวน์ที่พันธ์องุ่นนี้ได้รับการกล่าวขวัญถึงมากที่สุด การผลิตไวน์มุ่งคำนึงถึงทุกรายละเอียดได้อย่างน่ามหัศจรรย์ โดยทั่วไป จะเก็บผลองุ่นกันตั้งแต่เนิ่น ๆ ในขณะที่ผลองุ่นยังมีปริมาณน้ำตาลน้อย (ส่วนใหญ่ปริมาณแอลกอฮอล์จะอยู่ที่ </a:t>
            </a:r>
            <a:r>
              <a:rPr lang="en-AU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10%–11%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) และมีความเป็นกรดธรรมชาติยังสูงอยู่ เมื่อนำส่งเข้าโรงผลิตไวน์ ผลองุ่นจะได้รับการสัมผัสอย่างเบามือ และในตอนบด จะสัมผัสเมล็ดและเปลือกให้น้อยที่สุด น้ำองุ่นจะถูกหมักที่อุณหภูมิเย็น ทิ้งไว้ให้อยู่ตัว แล้วจึงบรรจุขวด</a:t>
            </a:r>
          </a:p>
          <a:p>
            <a:endParaRPr lang="en-AU" sz="1000" b="0" i="0" u="none" strike="noStrike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b="1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ประเด็นแนะนำเพื่อใช้ในการอภิปราย :</a:t>
            </a:r>
            <a:endParaRPr lang="en-US" sz="1200" b="1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ถ้าพิจารณาถึงฮัน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เต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ในเรื่องสภาวะอันเป็นอุปสรรคและพื้นที่ขนาดเล็ก เกษตรกรผู้ปลูกองุ่นและผู้ผลิตไวน์ของที่นี่ทำให้เขตผลิตไวน์นี้เป็นหนึ่งในเขตผลิตไวน์ที่ดีที่สุดของออสเตรเลียได้อย่างไร?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ฮัน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เต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แวลลีย์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ตอบรับกับแนวโน้มที่กำลังเปลี่ยนแปลงไปอย่างไร?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7845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561195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808638"/>
            <a:ext cx="5735637" cy="271306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476778D-80A8-6E67-51B8-8202C91D7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71951" y="1720205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3B1517-037A-CABC-600A-81C6536298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1951" y="1057431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4A8A14A-D1CA-D9F8-306F-F692F60C4618}"/>
              </a:ext>
            </a:extLst>
          </p:cNvPr>
          <p:cNvSpPr/>
          <p:nvPr userDrawn="1"/>
        </p:nvSpPr>
        <p:spPr>
          <a:xfrm>
            <a:off x="8901975" y="3227753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205705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38401" y="3434316"/>
            <a:ext cx="6885768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78945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262198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90121" y="374556"/>
            <a:ext cx="4401879" cy="611839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4673792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F7ECA34-306B-07D0-C7CA-C6E17551922E}"/>
              </a:ext>
            </a:extLst>
          </p:cNvPr>
          <p:cNvSpPr/>
          <p:nvPr userDrawn="1"/>
        </p:nvSpPr>
        <p:spPr>
          <a:xfrm>
            <a:off x="6590744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5C262C2F-2C85-5DD4-F8C6-C2BBC66C8CC1}"/>
              </a:ext>
            </a:extLst>
          </p:cNvPr>
          <p:cNvSpPr/>
          <p:nvPr userDrawn="1"/>
        </p:nvSpPr>
        <p:spPr>
          <a:xfrm>
            <a:off x="6590744" y="3310522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91170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11220083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4891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74557"/>
            <a:ext cx="5735637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9923352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6945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595462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08525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15057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58316867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804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4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09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9278854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2" pos="393">
          <p15:clr>
            <a:srgbClr val="000000"/>
          </p15:clr>
        </p15:guide>
        <p15:guide id="3" orient="horz" pos="368">
          <p15:clr>
            <a:srgbClr val="00000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5913156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>
          <p15:clr>
            <a:srgbClr val="000000"/>
          </p15:clr>
        </p15:guide>
        <p15:guide id="2" orient="horz" pos="368">
          <p15:clr>
            <a:srgbClr val="000000"/>
          </p15:clr>
        </p15:guide>
        <p15:guide id="4" pos="4067">
          <p15:clr>
            <a:srgbClr val="00000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1919424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30449-9143-B10F-BFA0-6C6293E0B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7" y="365126"/>
            <a:ext cx="11283754" cy="132556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34560" y="1406522"/>
            <a:ext cx="2600959" cy="508635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97C19B2-AD58-215B-7531-13B15E064D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27125" y="2306638"/>
            <a:ext cx="3109913" cy="3413125"/>
          </a:xfrm>
        </p:spPr>
        <p:txBody>
          <a:bodyPr/>
          <a:lstStyle>
            <a:lvl1pPr marL="0" indent="0">
              <a:buNone/>
              <a:defRPr/>
            </a:lvl1pPr>
            <a:lvl2pPr marL="163305" indent="0">
              <a:buNone/>
              <a:defRPr/>
            </a:lvl2pPr>
            <a:lvl3pPr marL="326609" indent="0">
              <a:buNone/>
              <a:defRPr/>
            </a:lvl3pPr>
            <a:lvl4pPr marL="489914" indent="0">
              <a:buNone/>
              <a:defRPr/>
            </a:lvl4pPr>
            <a:lvl5pPr marL="653219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D288D79D-D8A6-7D77-A6B4-ACC75B00C4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02245" y="2306638"/>
            <a:ext cx="3109913" cy="3413125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163305" indent="0">
              <a:buFontTx/>
              <a:buNone/>
              <a:defRPr/>
            </a:lvl2pPr>
            <a:lvl3pPr marL="326609" indent="0">
              <a:buFontTx/>
              <a:buNone/>
              <a:defRPr/>
            </a:lvl3pPr>
            <a:lvl4pPr marL="489914" indent="0">
              <a:buFontTx/>
              <a:buNone/>
              <a:defRPr/>
            </a:lvl4pPr>
            <a:lvl5pPr marL="653219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31657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21/4/2026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78" r:id="rId14"/>
    <p:sldLayoutId id="2147483679" r:id="rId15"/>
    <p:sldLayoutId id="2147483683" r:id="rId16"/>
    <p:sldLayoutId id="2147483660" r:id="rId17"/>
    <p:sldLayoutId id="2147483673" r:id="rId18"/>
    <p:sldLayoutId id="2147483674" r:id="rId19"/>
    <p:sldLayoutId id="2147483675" r:id="rId20"/>
    <p:sldLayoutId id="2147483659" r:id="rId21"/>
    <p:sldLayoutId id="2147483686" r:id="rId22"/>
    <p:sldLayoutId id="2147483677" r:id="rId23"/>
    <p:sldLayoutId id="2147483680" r:id="rId24"/>
    <p:sldLayoutId id="2147483681" r:id="rId25"/>
    <p:sldLayoutId id="2147483684" r:id="rId26"/>
    <p:sldLayoutId id="2147483685" r:id="rId27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8C_E606641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sv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5A5FA91E-AD8B-0AEA-99A8-33696E71ED0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14" r="6" b="6391"/>
          <a:stretch/>
        </p:blipFill>
        <p:spPr>
          <a:xfrm>
            <a:off x="623888" y="2571813"/>
            <a:ext cx="11010900" cy="4284662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93733" y="1582597"/>
            <a:ext cx="11041110" cy="990300"/>
          </a:xfrm>
        </p:spPr>
        <p:txBody>
          <a:bodyPr/>
          <a:lstStyle/>
          <a:p>
            <a:pPr marL="0" indent="0">
              <a:buNone/>
            </a:pP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ฮัน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เต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-11875" y="589145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7938"/>
            <a:ext cx="6096000" cy="685006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27854" y="1177130"/>
            <a:ext cx="51833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h-TH" sz="4000" b="1" dirty="0">
                <a:solidFill>
                  <a:schemeClr val="accent5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เขตกึ่งร้อน</a:t>
            </a:r>
            <a:endParaRPr lang="en-US" sz="4000" b="1" dirty="0">
              <a:solidFill>
                <a:schemeClr val="accent5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535474" y="3942491"/>
            <a:ext cx="3891746" cy="433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ได้รับอิทธิพลจากทะเล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01572" y="6543706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01572" y="5420705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563475" y="6371037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F4242210-3C28-A35A-35B5-E1BCC0D90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18946"/>
            <a:ext cx="5334275" cy="820910"/>
          </a:xfrm>
        </p:spPr>
        <p:txBody>
          <a:bodyPr/>
          <a:lstStyle/>
          <a:p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Title 7">
            <a:extLst>
              <a:ext uri="{FF2B5EF4-FFF2-40B4-BE49-F238E27FC236}">
                <a16:creationId xmlns:a16="http://schemas.microsoft.com/office/drawing/2014/main" id="{A8C2758D-78DC-0CB6-E0A9-8E1C3A6F7614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78483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ระดับความสูง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01300AA1-3C45-442D-1F71-DBE47DB7F7AD}"/>
              </a:ext>
            </a:extLst>
          </p:cNvPr>
          <p:cNvSpPr txBox="1">
            <a:spLocks/>
          </p:cNvSpPr>
          <p:nvPr/>
        </p:nvSpPr>
        <p:spPr>
          <a:xfrm>
            <a:off x="6330286" y="4020782"/>
            <a:ext cx="274850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</a:pP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ฮัน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เต</a:t>
            </a: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AU" sz="32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22 – 254 เมตร (72 – 833 ฟุต)</a:t>
            </a:r>
            <a:endParaRPr lang="en-US" sz="2400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EF5AF26-8000-E513-8BE1-571E0B2256F5}"/>
              </a:ext>
            </a:extLst>
          </p:cNvPr>
          <p:cNvSpPr txBox="1"/>
          <p:nvPr/>
        </p:nvSpPr>
        <p:spPr>
          <a:xfrm>
            <a:off x="9228352" y="5836182"/>
            <a:ext cx="2092341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ต่ำ</a:t>
            </a:r>
            <a:endParaRPr lang="en-AU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0–499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0–1,639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6293411-5273-351E-D5B7-C9B3FF111EE5}"/>
              </a:ext>
            </a:extLst>
          </p:cNvPr>
          <p:cNvSpPr txBox="1"/>
          <p:nvPr/>
        </p:nvSpPr>
        <p:spPr>
          <a:xfrm>
            <a:off x="9633083" y="4316851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500–749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1,640–2,459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B04A510-6CD6-2703-A8CA-16E4D6AE1F2D}"/>
              </a:ext>
            </a:extLst>
          </p:cNvPr>
          <p:cNvSpPr txBox="1"/>
          <p:nvPr/>
        </p:nvSpPr>
        <p:spPr>
          <a:xfrm>
            <a:off x="10105808" y="2748202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750–999 ม. 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2,460–3,279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4C8CA89-C391-AB61-D40E-7B16B8E8E529}"/>
              </a:ext>
            </a:extLst>
          </p:cNvPr>
          <p:cNvSpPr txBox="1"/>
          <p:nvPr/>
        </p:nvSpPr>
        <p:spPr>
          <a:xfrm>
            <a:off x="10493262" y="1179553"/>
            <a:ext cx="2643446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สูงมาก</a:t>
            </a:r>
            <a:br>
              <a:rPr lang="en-AU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&gt;1,000 ม.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&gt;3,280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00136252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82" t="-146" r="18710" b="146"/>
          <a:stretch/>
        </p:blipFill>
        <p:spPr>
          <a:xfrm>
            <a:off x="1" y="36830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ดิน</a:t>
            </a:r>
            <a:endParaRPr lang="en-US" sz="6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391774"/>
            <a:ext cx="3580266" cy="1530521"/>
          </a:xfrm>
        </p:spPr>
        <p:txBody>
          <a:bodyPr/>
          <a:lstStyle/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ดินแตกต่างกันไปทั่วทั้งเขตผลิตไวน์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โดยทั่วไป 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เติบโตได้ดีในดินสีแดงร่วนซุยที่มีดินคุณสมบัติต่างกันผสมกันอยู่ และดินร่วนปนทราย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ส่วน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ซม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ิล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ยงเติบโตได้ดีในดินจากลุ่มราบตะกอนน้ำพาผสมดินทราย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5" r="13877"/>
          <a:stretch/>
        </p:blipFill>
        <p:spPr>
          <a:xfrm>
            <a:off x="6096000" y="368300"/>
            <a:ext cx="6096000" cy="611285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การปลูกองุ่นและการผลิตไวน์</a:t>
            </a:r>
            <a:endParaRPr lang="en-US" sz="4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452065"/>
            <a:ext cx="5340350" cy="579936"/>
          </a:xfrm>
        </p:spPr>
        <p:txBody>
          <a:bodyPr/>
          <a:lstStyle/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ความสำเร็จท่ามกลาง</a:t>
            </a:r>
          </a:p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อุปสรรคนานา</a:t>
            </a:r>
            <a:endParaRPr lang="en-US" sz="6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3588366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EC40966-12C1-C8B6-3BD3-CAAB5B274E0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58A547-E314-546B-744D-BDCB5D9E348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654909"/>
            <a:ext cx="4291585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ประวัติความเป็นมาของเกษตรกรผู้ปลูกองุ่นที่มีทักษะ และมีความสามารถในการปรับตัวให้เข้ากับการเปลี่ยนแปลงของตลาดและสภาพภูมิอากาศ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คุณภาพเหนือปริมาณ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พันธุ์องุ่นที่เป็นสัญลักษณ์: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ซม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ิล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ยง,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และชีรา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th-TH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ภูมิอากาศเขตกึ่งร้อน ฝนตกหนัก และพายุฤดูร้อนล้วนก่อให้เกิดอุปสรรค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F6A830BB-87B2-278F-D9A7-C33A0DA4095A}"/>
              </a:ext>
            </a:extLst>
          </p:cNvPr>
          <p:cNvSpPr txBox="1">
            <a:spLocks/>
          </p:cNvSpPr>
          <p:nvPr/>
        </p:nvSpPr>
        <p:spPr>
          <a:xfrm>
            <a:off x="6336442" y="555154"/>
            <a:ext cx="5009924" cy="792601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ความท้าทาย</a:t>
            </a:r>
          </a:p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และรางวัล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BEF17699-996E-80A1-5516-9CFCFB8A3DCE}"/>
              </a:ext>
            </a:extLst>
          </p:cNvPr>
          <p:cNvSpPr txBox="1">
            <a:spLocks/>
          </p:cNvSpPr>
          <p:nvPr/>
        </p:nvSpPr>
        <p:spPr>
          <a:xfrm>
            <a:off x="6426382" y="1457330"/>
            <a:ext cx="6210327" cy="20381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แด่เกษตรกรผู้ปลูกองุ่น</a:t>
            </a:r>
          </a:p>
          <a:p>
            <a:endParaRPr lang="en-US" sz="6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50824990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EC40966-12C1-C8B6-3BD3-CAAB5B274E0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79" t="13" r="6516" b="302"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58A547-E314-546B-744D-BDCB5D9E348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257670"/>
            <a:ext cx="4291585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ต้นเดือนมกราคมถึงกลางเดือนกุมภาพันธ์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เก็บเกี่ยวก่อนเขตผลิตไวน์ส่วนใหญ่ในออสเตรเลีย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BEF17699-996E-80A1-5516-9CFCFB8A3DCE}"/>
              </a:ext>
            </a:extLst>
          </p:cNvPr>
          <p:cNvSpPr txBox="1">
            <a:spLocks/>
          </p:cNvSpPr>
          <p:nvPr/>
        </p:nvSpPr>
        <p:spPr>
          <a:xfrm>
            <a:off x="6403896" y="586762"/>
            <a:ext cx="6210327" cy="68274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การเก็บเกี่ยว</a:t>
            </a:r>
            <a:endParaRPr lang="en-US" sz="6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128981867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EC40966-12C1-C8B6-3BD3-CAAB5B274E0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24" b="16624"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58A547-E314-546B-744D-BDCB5D9E348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3149584"/>
            <a:ext cx="4291585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ประเพณีการผลิตไวน์มีมายาวนาน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เลือดใหม่ของคนทำไวน์ที่ใช้นวัตกรรม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มีการแทรกแซงให้น้อยที่สุด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ซม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ิล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ยงปลอดสารกันบูด สายพันทางเลือก การ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เบ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ลน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ด์ชี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กับ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BEF17699-996E-80A1-5516-9CFCFB8A3DCE}"/>
              </a:ext>
            </a:extLst>
          </p:cNvPr>
          <p:cNvSpPr txBox="1">
            <a:spLocks/>
          </p:cNvSpPr>
          <p:nvPr/>
        </p:nvSpPr>
        <p:spPr>
          <a:xfrm>
            <a:off x="6403897" y="1019332"/>
            <a:ext cx="5678176" cy="153052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มุ่งเน้นความพร</a:t>
            </a:r>
            <a:r>
              <a:rPr lang="th-TH" sz="6000" b="1" dirty="0" err="1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ีเ</a:t>
            </a:r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มี</a:t>
            </a:r>
            <a:r>
              <a:rPr lang="th-TH" sz="6000" b="1" dirty="0" err="1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ยม</a:t>
            </a:r>
            <a:endParaRPr lang="en-US" sz="6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1783F2ED-5CE5-8444-E0AB-A96145E88533}"/>
              </a:ext>
            </a:extLst>
          </p:cNvPr>
          <p:cNvSpPr txBox="1">
            <a:spLocks/>
          </p:cNvSpPr>
          <p:nvPr/>
        </p:nvSpPr>
        <p:spPr>
          <a:xfrm>
            <a:off x="6336442" y="554220"/>
            <a:ext cx="5009924" cy="465111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การผลิตไวน์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29767617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7" t="636"/>
          <a:stretch/>
        </p:blipFill>
        <p:spPr>
          <a:xfrm>
            <a:off x="6096000" y="368300"/>
            <a:ext cx="6096000" cy="611285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235859"/>
            <a:ext cx="4829691" cy="785732"/>
          </a:xfrm>
        </p:spPr>
        <p:txBody>
          <a:bodyPr/>
          <a:lstStyle/>
          <a:p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ประวัติความเป็นมาของการปลูก</a:t>
            </a:r>
            <a:endParaRPr lang="en-US" sz="4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103724"/>
            <a:ext cx="5340350" cy="579936"/>
          </a:xfrm>
        </p:spPr>
        <p:txBody>
          <a:bodyPr/>
          <a:lstStyle/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องุ่นอายุมาก</a:t>
            </a:r>
            <a:endParaRPr lang="en-US" sz="6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1599927-A565-5A6D-C627-AE44C4355853}"/>
              </a:ext>
            </a:extLst>
          </p:cNvPr>
          <p:cNvSpPr txBox="1"/>
          <p:nvPr/>
        </p:nvSpPr>
        <p:spPr>
          <a:xfrm>
            <a:off x="537028" y="2910115"/>
            <a:ext cx="3300454" cy="1959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8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เหล่าบรรดาไร่องุ่นที่นี่เริ่มต้นโดยนับย้อนไปได้ถึงช่วงปี ค.ศ. 1860</a:t>
            </a:r>
          </a:p>
          <a:p>
            <a:pPr marL="285750" indent="-285750">
              <a:spcBef>
                <a:spcPts val="8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องุ่น</a:t>
            </a:r>
            <a:r>
              <a:rPr lang="th-TH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ที่อายุมากที่สุดในโลก</a:t>
            </a:r>
          </a:p>
          <a:p>
            <a:pPr marL="285750" indent="-285750">
              <a:spcBef>
                <a:spcPts val="800"/>
              </a:spcBef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องุ่นอายุมากปลูกอยู่บนเนื้อที่หลายเอเคอร์ซึ่งเป็นจำนวนไม่น้อยทีเดียว ส่วนมากเป็นองุ่นพันธุ์ชีรา</a:t>
            </a:r>
            <a:r>
              <a:rPr lang="th-TH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ที่เจริญเติบโตด้วยรากของตัวเอง</a:t>
            </a:r>
            <a:endParaRPr lang="en-AU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59232862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Placeholder 8">
            <a:extLst>
              <a:ext uri="{FF2B5EF4-FFF2-40B4-BE49-F238E27FC236}">
                <a16:creationId xmlns:a16="http://schemas.microsoft.com/office/drawing/2014/main" id="{C8F5AF4A-8EBC-88E2-ECA6-900A890274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02531" y="1933074"/>
            <a:ext cx="1182507" cy="3579859"/>
          </a:xfrm>
          <a:prstGeom prst="rect">
            <a:avLst/>
          </a:prstGeom>
        </p:spPr>
      </p:pic>
      <p:pic>
        <p:nvPicPr>
          <p:cNvPr id="19" name="Picture Placeholder 8">
            <a:extLst>
              <a:ext uri="{FF2B5EF4-FFF2-40B4-BE49-F238E27FC236}">
                <a16:creationId xmlns:a16="http://schemas.microsoft.com/office/drawing/2014/main" id="{BE7EDD48-AFC1-BC39-D9FC-0BDB0E760F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97798" y="1933074"/>
            <a:ext cx="1182507" cy="3579859"/>
          </a:xfrm>
          <a:prstGeom prst="rect">
            <a:avLst/>
          </a:prstGeom>
        </p:spPr>
      </p:pic>
      <p:pic>
        <p:nvPicPr>
          <p:cNvPr id="25" name="Picture Placeholder 8">
            <a:extLst>
              <a:ext uri="{FF2B5EF4-FFF2-40B4-BE49-F238E27FC236}">
                <a16:creationId xmlns:a16="http://schemas.microsoft.com/office/drawing/2014/main" id="{28F67CD5-87BD-5A22-42BB-CC18C0204A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3888" y="1933074"/>
            <a:ext cx="1182507" cy="3579859"/>
          </a:xfrm>
          <a:prstGeom prst="rect">
            <a:avLst/>
          </a:prstGeom>
        </p:spPr>
      </p:pic>
      <p:pic>
        <p:nvPicPr>
          <p:cNvPr id="6" name="Picture Placeholder 8">
            <a:extLst>
              <a:ext uri="{FF2B5EF4-FFF2-40B4-BE49-F238E27FC236}">
                <a16:creationId xmlns:a16="http://schemas.microsoft.com/office/drawing/2014/main" id="{9A95BAAB-F4D4-23A4-2145-07B5170E586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64576" y="1778557"/>
            <a:ext cx="1270924" cy="3847526"/>
          </a:xfrm>
          <a:prstGeom prst="rect">
            <a:avLst/>
          </a:prstGeom>
        </p:spPr>
      </p:pic>
      <p:pic>
        <p:nvPicPr>
          <p:cNvPr id="26" name="Picture Placeholder 8">
            <a:extLst>
              <a:ext uri="{FF2B5EF4-FFF2-40B4-BE49-F238E27FC236}">
                <a16:creationId xmlns:a16="http://schemas.microsoft.com/office/drawing/2014/main" id="{AEF2B853-164C-CC75-6705-D523ED50E40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4130" y="1778557"/>
            <a:ext cx="1270924" cy="384752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3914EA-580A-BF24-C9FA-CC20FB8C22DC}"/>
              </a:ext>
            </a:extLst>
          </p:cNvPr>
          <p:cNvSpPr/>
          <p:nvPr/>
        </p:nvSpPr>
        <p:spPr>
          <a:xfrm>
            <a:off x="499598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354253-B11A-27F2-1427-C5B71D1394AC}"/>
              </a:ext>
            </a:extLst>
          </p:cNvPr>
          <p:cNvSpPr/>
          <p:nvPr/>
        </p:nvSpPr>
        <p:spPr>
          <a:xfrm>
            <a:off x="295191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4A1D50-0DCF-3399-F8BF-6AAEC1AC9DB3}"/>
              </a:ext>
            </a:extLst>
          </p:cNvPr>
          <p:cNvSpPr/>
          <p:nvPr/>
        </p:nvSpPr>
        <p:spPr>
          <a:xfrm>
            <a:off x="90785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433787" y="542225"/>
            <a:ext cx="9303629" cy="1648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6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ฮัน</a:t>
            </a:r>
            <a:r>
              <a:rPr lang="th-TH" sz="6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เต</a:t>
            </a:r>
            <a:r>
              <a:rPr lang="th-TH" sz="6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6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6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6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พันธุ์องุ่น 5 อันดับแรก</a:t>
            </a:r>
            <a:endParaRPr lang="en-US" sz="6000" b="1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62786D-61EA-1185-5300-C0661836E15B}"/>
              </a:ext>
            </a:extLst>
          </p:cNvPr>
          <p:cNvSpPr txBox="1"/>
          <p:nvPr/>
        </p:nvSpPr>
        <p:spPr>
          <a:xfrm>
            <a:off x="907852" y="5378034"/>
            <a:ext cx="1842968" cy="132343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ซม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ิล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ยง</a:t>
            </a:r>
            <a:endParaRPr lang="en-US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27%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AFC8C5-8832-386B-807E-9CAD33AAED43}"/>
              </a:ext>
            </a:extLst>
          </p:cNvPr>
          <p:cNvSpPr txBox="1"/>
          <p:nvPr/>
        </p:nvSpPr>
        <p:spPr>
          <a:xfrm>
            <a:off x="2951916" y="5470367"/>
            <a:ext cx="1842968" cy="123238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70000"/>
              </a:lnSpc>
            </a:pP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AU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70000"/>
              </a:lnSpc>
            </a:pPr>
            <a:endParaRPr lang="en-US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70000"/>
              </a:lnSpc>
            </a:pPr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>
              <a:lnSpc>
                <a:spcPct val="70000"/>
              </a:lnSpc>
            </a:pPr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24%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DF6DC2-3F08-10CC-5370-2A6C33755B9A}"/>
              </a:ext>
            </a:extLst>
          </p:cNvPr>
          <p:cNvSpPr txBox="1"/>
          <p:nvPr/>
        </p:nvSpPr>
        <p:spPr>
          <a:xfrm>
            <a:off x="4995976" y="5481329"/>
            <a:ext cx="1842968" cy="1413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70000"/>
              </a:lnSpc>
            </a:pP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th-TH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70000"/>
              </a:lnSpc>
            </a:pPr>
            <a:endParaRPr lang="th-TH" sz="2400" dirty="0">
              <a:solidFill>
                <a:srgbClr val="601329"/>
              </a:solidFill>
              <a:latin typeface="+mj-lt"/>
              <a:cs typeface="Cordia New" panose="020B0304020202020204" pitchFamily="34" charset="-34"/>
            </a:endParaRPr>
          </a:p>
          <a:p>
            <a:pPr algn="ctr">
              <a:lnSpc>
                <a:spcPct val="70000"/>
              </a:lnSpc>
            </a:pPr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>
              <a:lnSpc>
                <a:spcPct val="70000"/>
              </a:lnSpc>
            </a:pPr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23%</a:t>
            </a:r>
          </a:p>
          <a:p>
            <a:pPr algn="ctr">
              <a:lnSpc>
                <a:spcPct val="70000"/>
              </a:lnSpc>
            </a:pPr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ED60F5-0CF6-4B5C-7591-2CAD19179AD7}"/>
              </a:ext>
            </a:extLst>
          </p:cNvPr>
          <p:cNvSpPr/>
          <p:nvPr/>
        </p:nvSpPr>
        <p:spPr>
          <a:xfrm>
            <a:off x="704004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DCDE85-F7E4-B9A3-C622-CC1CA8AD422B}"/>
              </a:ext>
            </a:extLst>
          </p:cNvPr>
          <p:cNvSpPr txBox="1"/>
          <p:nvPr/>
        </p:nvSpPr>
        <p:spPr>
          <a:xfrm>
            <a:off x="7040042" y="5470367"/>
            <a:ext cx="1842968" cy="123238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70000"/>
              </a:lnSpc>
            </a:pP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เด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โฮ</a:t>
            </a:r>
            <a:endParaRPr lang="en-AU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70000"/>
              </a:lnSpc>
            </a:pPr>
            <a:endParaRPr lang="en-US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70000"/>
              </a:lnSpc>
            </a:pPr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>
              <a:lnSpc>
                <a:spcPct val="70000"/>
              </a:lnSpc>
            </a:pPr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15%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BC2C0F-87D8-8C2E-B5D0-B8EDED573367}"/>
              </a:ext>
            </a:extLst>
          </p:cNvPr>
          <p:cNvSpPr/>
          <p:nvPr/>
        </p:nvSpPr>
        <p:spPr>
          <a:xfrm>
            <a:off x="908411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FD39E3-6F4B-7BE4-2851-E934DEDFE7BC}"/>
              </a:ext>
            </a:extLst>
          </p:cNvPr>
          <p:cNvSpPr txBox="1"/>
          <p:nvPr/>
        </p:nvSpPr>
        <p:spPr>
          <a:xfrm>
            <a:off x="9084112" y="5470367"/>
            <a:ext cx="1842968" cy="123238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70000"/>
              </a:lnSpc>
            </a:pP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เท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มป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รานิลโย</a:t>
            </a:r>
            <a:endParaRPr lang="en-AU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70000"/>
              </a:lnSpc>
            </a:pPr>
            <a:endParaRPr lang="en-AU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70000"/>
              </a:lnSpc>
            </a:pPr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>
              <a:lnSpc>
                <a:spcPct val="70000"/>
              </a:lnSpc>
            </a:pPr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2%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1F2450-4DCC-60B4-81D6-0AB4FD651E94}"/>
              </a:ext>
            </a:extLst>
          </p:cNvPr>
          <p:cNvSpPr txBox="1"/>
          <p:nvPr/>
        </p:nvSpPr>
        <p:spPr>
          <a:xfrm rot="16200000">
            <a:off x="3289324" y="4084438"/>
            <a:ext cx="1278876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12074E-0F09-7AA3-FACC-5624B6DB03E4}"/>
              </a:ext>
            </a:extLst>
          </p:cNvPr>
          <p:cNvSpPr txBox="1"/>
          <p:nvPr/>
        </p:nvSpPr>
        <p:spPr>
          <a:xfrm rot="16200000">
            <a:off x="7073304" y="4019455"/>
            <a:ext cx="177644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VERDELHO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4F8097-F893-7FB6-405F-C762EF6F4314}"/>
              </a:ext>
            </a:extLst>
          </p:cNvPr>
          <p:cNvSpPr txBox="1"/>
          <p:nvPr/>
        </p:nvSpPr>
        <p:spPr>
          <a:xfrm rot="16200000">
            <a:off x="8874774" y="4049268"/>
            <a:ext cx="2253759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TEMPRANILLO</a:t>
            </a: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D65BE8BA-7DE3-5EFC-2CA1-DB4A6E7991DA}"/>
              </a:ext>
            </a:extLst>
          </p:cNvPr>
          <p:cNvSpPr txBox="1"/>
          <p:nvPr/>
        </p:nvSpPr>
        <p:spPr>
          <a:xfrm rot="16200000">
            <a:off x="4750782" y="4069993"/>
            <a:ext cx="2348718" cy="28597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2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3A0CB5-6D17-C571-B243-40C0ECF05E47}"/>
              </a:ext>
            </a:extLst>
          </p:cNvPr>
          <p:cNvSpPr txBox="1"/>
          <p:nvPr/>
        </p:nvSpPr>
        <p:spPr>
          <a:xfrm rot="16200000">
            <a:off x="995224" y="4019454"/>
            <a:ext cx="167347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SEMILLON</a:t>
            </a:r>
          </a:p>
        </p:txBody>
      </p:sp>
    </p:spTree>
    <p:extLst>
      <p:ext uri="{BB962C8B-B14F-4D97-AF65-F5344CB8AC3E}">
        <p14:creationId xmlns:p14="http://schemas.microsoft.com/office/powerpoint/2010/main" val="3859178516"/>
      </p:ext>
    </p:extLst>
  </p:cSld>
  <p:clrMapOvr>
    <a:masterClrMapping/>
  </p:clrMapOvr>
  <p:transition/>
  <p:extLst>
    <p:ext uri="{6950BFC3-D8DA-4A85-94F7-54DA5524770B}">
      <p188:commentRel xmlns:p188="http://schemas.microsoft.com/office/powerpoint/2018/8/main" r:id="rId3"/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45DAE30-97CF-340F-2E38-EBCA6AB70AC0}"/>
              </a:ext>
            </a:extLst>
          </p:cNvPr>
          <p:cNvCxnSpPr>
            <a:cxnSpLocks/>
          </p:cNvCxnSpPr>
          <p:nvPr/>
        </p:nvCxnSpPr>
        <p:spPr>
          <a:xfrm flipV="1">
            <a:off x="7982927" y="2966797"/>
            <a:ext cx="0" cy="202749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6FB1200-66DB-5EA8-DAF5-4F45627A3940}"/>
              </a:ext>
            </a:extLst>
          </p:cNvPr>
          <p:cNvCxnSpPr>
            <a:cxnSpLocks/>
          </p:cNvCxnSpPr>
          <p:nvPr/>
        </p:nvCxnSpPr>
        <p:spPr>
          <a:xfrm>
            <a:off x="6973033" y="2966797"/>
            <a:ext cx="100989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35875" y="603120"/>
            <a:ext cx="11283754" cy="1325562"/>
          </a:xfrm>
        </p:spPr>
        <p:txBody>
          <a:bodyPr/>
          <a:lstStyle/>
          <a:p>
            <a:r>
              <a:rPr lang="th-TH" sz="4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4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ซม</a:t>
            </a:r>
            <a:r>
              <a:rPr lang="th-TH" sz="4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ิล</a:t>
            </a:r>
            <a:r>
              <a:rPr lang="th-TH" sz="4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ยง (อ่อนเยาว์)</a:t>
            </a:r>
            <a:br>
              <a:rPr lang="en-US" sz="4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คุณลักษณะ</a:t>
            </a:r>
            <a:endParaRPr lang="en-US" sz="6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06D9044B-19C1-C835-1A81-96A0008531CB}"/>
              </a:ext>
            </a:extLst>
          </p:cNvPr>
          <p:cNvSpPr txBox="1"/>
          <p:nvPr/>
        </p:nvSpPr>
        <p:spPr>
          <a:xfrm>
            <a:off x="8673386" y="3649523"/>
            <a:ext cx="2200103" cy="858761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มะนาวเหลือง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แอปเปิลเขียว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ลูก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ค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วิน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ซ์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9EE317D-A0F9-7921-1DE3-801E7DA0E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8" r="3648"/>
          <a:stretch/>
        </p:blipFill>
        <p:spPr>
          <a:xfrm>
            <a:off x="5776970" y="896895"/>
            <a:ext cx="1978174" cy="5988615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5E165CAF-E36F-3D2E-A3DB-3F158CEA00E4}"/>
              </a:ext>
            </a:extLst>
          </p:cNvPr>
          <p:cNvSpPr txBox="1"/>
          <p:nvPr/>
        </p:nvSpPr>
        <p:spPr>
          <a:xfrm rot="16200000">
            <a:off x="4440503" y="4432285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SEMILLON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4" name="object 58">
            <a:extLst>
              <a:ext uri="{FF2B5EF4-FFF2-40B4-BE49-F238E27FC236}">
                <a16:creationId xmlns:a16="http://schemas.microsoft.com/office/drawing/2014/main" id="{7917F7BB-8A96-804A-9706-5D6D1CCF39BF}"/>
              </a:ext>
            </a:extLst>
          </p:cNvPr>
          <p:cNvSpPr txBox="1"/>
          <p:nvPr/>
        </p:nvSpPr>
        <p:spPr>
          <a:xfrm>
            <a:off x="8673387" y="3397623"/>
            <a:ext cx="3246242" cy="294311"/>
          </a:xfrm>
          <a:prstGeom prst="rect">
            <a:avLst/>
          </a:prstGeom>
          <a:noFill/>
        </p:spPr>
        <p:txBody>
          <a:bodyPr vert="horz" wrap="square" lIns="0" tIns="17145" rIns="0" bIns="0" rtlCol="0">
            <a:spAutoFit/>
          </a:bodyPr>
          <a:lstStyle/>
          <a:p>
            <a:pPr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กลิ่นรสผลไม้หลัก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8E5E375D-3E6F-51DA-742E-0DDFF404C4CB}"/>
              </a:ext>
            </a:extLst>
          </p:cNvPr>
          <p:cNvSpPr txBox="1"/>
          <p:nvPr/>
        </p:nvSpPr>
        <p:spPr>
          <a:xfrm>
            <a:off x="8680452" y="5081079"/>
            <a:ext cx="2200103" cy="574453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สมุนไพรต่าง ๆ 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ความเป็นหญ้า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0B079E66-3B0C-8590-9A75-BF092F261D5A}"/>
              </a:ext>
            </a:extLst>
          </p:cNvPr>
          <p:cNvSpPr txBox="1"/>
          <p:nvPr/>
        </p:nvSpPr>
        <p:spPr>
          <a:xfrm>
            <a:off x="8680452" y="4809487"/>
            <a:ext cx="3640224" cy="294311"/>
          </a:xfrm>
          <a:prstGeom prst="rect">
            <a:avLst/>
          </a:prstGeom>
          <a:noFill/>
        </p:spPr>
        <p:txBody>
          <a:bodyPr vert="horz" wrap="square" lIns="0" tIns="17145" rIns="0" bIns="0" rtlCol="0">
            <a:spAutoFit/>
          </a:bodyPr>
          <a:lstStyle/>
          <a:p>
            <a:pPr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กลิ่นรสรอง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C7ED948-59A0-E210-2570-88D0F48C00C3}"/>
              </a:ext>
            </a:extLst>
          </p:cNvPr>
          <p:cNvSpPr/>
          <p:nvPr/>
        </p:nvSpPr>
        <p:spPr>
          <a:xfrm>
            <a:off x="2346002" y="2207166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3AB9E52-6D29-778C-99F6-1A434306436F}"/>
              </a:ext>
            </a:extLst>
          </p:cNvPr>
          <p:cNvSpPr/>
          <p:nvPr/>
        </p:nvSpPr>
        <p:spPr>
          <a:xfrm>
            <a:off x="2710145" y="2204264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3F3A70F-C04D-BB5A-7C77-B2CCF52F2C92}"/>
              </a:ext>
            </a:extLst>
          </p:cNvPr>
          <p:cNvSpPr/>
          <p:nvPr/>
        </p:nvSpPr>
        <p:spPr>
          <a:xfrm>
            <a:off x="3074288" y="2204264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C24FE14-0A30-3BAC-AD09-FBCA14B1417E}"/>
              </a:ext>
            </a:extLst>
          </p:cNvPr>
          <p:cNvSpPr/>
          <p:nvPr/>
        </p:nvSpPr>
        <p:spPr>
          <a:xfrm>
            <a:off x="3438431" y="2204264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633B681B-4C1F-F41C-D35C-144F462FB791}"/>
              </a:ext>
            </a:extLst>
          </p:cNvPr>
          <p:cNvSpPr/>
          <p:nvPr/>
        </p:nvSpPr>
        <p:spPr>
          <a:xfrm>
            <a:off x="3802955" y="2204264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FA64FD8F-0578-E04D-7E7B-F56BA9316647}"/>
              </a:ext>
            </a:extLst>
          </p:cNvPr>
          <p:cNvSpPr/>
          <p:nvPr/>
        </p:nvSpPr>
        <p:spPr>
          <a:xfrm>
            <a:off x="4167479" y="2204264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70C5987D-2FD8-5562-C657-1101F5ECC4D9}"/>
              </a:ext>
            </a:extLst>
          </p:cNvPr>
          <p:cNvSpPr/>
          <p:nvPr/>
        </p:nvSpPr>
        <p:spPr>
          <a:xfrm>
            <a:off x="4525824" y="2204264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050AB0FF-F090-4930-CA8E-C06AAC7C6586}"/>
              </a:ext>
            </a:extLst>
          </p:cNvPr>
          <p:cNvSpPr/>
          <p:nvPr/>
        </p:nvSpPr>
        <p:spPr>
          <a:xfrm>
            <a:off x="4896526" y="2204264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CBE92127-AA8F-7029-3380-994A0772F2FA}"/>
              </a:ext>
            </a:extLst>
          </p:cNvPr>
          <p:cNvSpPr/>
          <p:nvPr/>
        </p:nvSpPr>
        <p:spPr>
          <a:xfrm>
            <a:off x="5261050" y="2204264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705921B1-00C3-BF22-C4C4-CB1593101258}"/>
              </a:ext>
            </a:extLst>
          </p:cNvPr>
          <p:cNvSpPr txBox="1"/>
          <p:nvPr/>
        </p:nvSpPr>
        <p:spPr>
          <a:xfrm>
            <a:off x="2583382" y="2632659"/>
            <a:ext cx="158409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ซม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ิล</a:t>
            </a: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ยง (อ่อนเยาว์)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F6B9DD89-2422-5F99-D68D-FFBA9D02FA34}"/>
              </a:ext>
            </a:extLst>
          </p:cNvPr>
          <p:cNvSpPr/>
          <p:nvPr/>
        </p:nvSpPr>
        <p:spPr>
          <a:xfrm>
            <a:off x="2346002" y="335634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18AF693A-DFA2-0D3B-E47F-72B9323B567B}"/>
              </a:ext>
            </a:extLst>
          </p:cNvPr>
          <p:cNvSpPr/>
          <p:nvPr/>
        </p:nvSpPr>
        <p:spPr>
          <a:xfrm>
            <a:off x="2710145" y="335344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DBE8BF68-1FCF-CFBC-942A-EF529CB96B27}"/>
              </a:ext>
            </a:extLst>
          </p:cNvPr>
          <p:cNvSpPr/>
          <p:nvPr/>
        </p:nvSpPr>
        <p:spPr>
          <a:xfrm>
            <a:off x="3074288" y="335344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C7E9AC9-95D2-F718-7FAC-6FB2D62F7DC8}"/>
              </a:ext>
            </a:extLst>
          </p:cNvPr>
          <p:cNvSpPr/>
          <p:nvPr/>
        </p:nvSpPr>
        <p:spPr>
          <a:xfrm>
            <a:off x="3438431" y="335344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5BD9DC7A-743E-19B4-0CA9-9B0197AE5CE2}"/>
              </a:ext>
            </a:extLst>
          </p:cNvPr>
          <p:cNvSpPr/>
          <p:nvPr/>
        </p:nvSpPr>
        <p:spPr>
          <a:xfrm>
            <a:off x="3802955" y="335344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548A7711-110F-08D2-1C10-52E79E78C26D}"/>
              </a:ext>
            </a:extLst>
          </p:cNvPr>
          <p:cNvSpPr/>
          <p:nvPr/>
        </p:nvSpPr>
        <p:spPr>
          <a:xfrm>
            <a:off x="4167479" y="335344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A0CEA643-C815-FB11-83D2-CB97401E4A49}"/>
              </a:ext>
            </a:extLst>
          </p:cNvPr>
          <p:cNvSpPr/>
          <p:nvPr/>
        </p:nvSpPr>
        <p:spPr>
          <a:xfrm>
            <a:off x="4525824" y="335344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D6040509-7037-32CD-35AB-7782739728AA}"/>
              </a:ext>
            </a:extLst>
          </p:cNvPr>
          <p:cNvSpPr/>
          <p:nvPr/>
        </p:nvSpPr>
        <p:spPr>
          <a:xfrm>
            <a:off x="4896526" y="335344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99BB003A-907D-2805-3499-0BC8145CE38D}"/>
              </a:ext>
            </a:extLst>
          </p:cNvPr>
          <p:cNvSpPr/>
          <p:nvPr/>
        </p:nvSpPr>
        <p:spPr>
          <a:xfrm>
            <a:off x="5261050" y="335344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2E412C7A-71C0-053D-4768-A3F965BD01A6}"/>
              </a:ext>
            </a:extLst>
          </p:cNvPr>
          <p:cNvSpPr/>
          <p:nvPr/>
        </p:nvSpPr>
        <p:spPr>
          <a:xfrm>
            <a:off x="2346002" y="419660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812907B7-3425-185D-BEC7-3675FAEAE875}"/>
              </a:ext>
            </a:extLst>
          </p:cNvPr>
          <p:cNvSpPr/>
          <p:nvPr/>
        </p:nvSpPr>
        <p:spPr>
          <a:xfrm>
            <a:off x="2710145" y="419370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FDD3EFFA-C663-DF6A-BCDC-EE719B4AD91B}"/>
              </a:ext>
            </a:extLst>
          </p:cNvPr>
          <p:cNvSpPr/>
          <p:nvPr/>
        </p:nvSpPr>
        <p:spPr>
          <a:xfrm>
            <a:off x="3074288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0D1BA9AC-BC0A-EA25-3F88-0C863201EED2}"/>
              </a:ext>
            </a:extLst>
          </p:cNvPr>
          <p:cNvSpPr/>
          <p:nvPr/>
        </p:nvSpPr>
        <p:spPr>
          <a:xfrm>
            <a:off x="3438431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D84E961-EDA9-48D5-28BF-87384EA39F8C}"/>
              </a:ext>
            </a:extLst>
          </p:cNvPr>
          <p:cNvSpPr/>
          <p:nvPr/>
        </p:nvSpPr>
        <p:spPr>
          <a:xfrm>
            <a:off x="3802955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D964C562-18A9-CE73-CE9A-3018196B45EA}"/>
              </a:ext>
            </a:extLst>
          </p:cNvPr>
          <p:cNvSpPr/>
          <p:nvPr/>
        </p:nvSpPr>
        <p:spPr>
          <a:xfrm>
            <a:off x="4167479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27B2F9F1-C352-7670-6918-9C939E34AAF0}"/>
              </a:ext>
            </a:extLst>
          </p:cNvPr>
          <p:cNvSpPr/>
          <p:nvPr/>
        </p:nvSpPr>
        <p:spPr>
          <a:xfrm>
            <a:off x="4525824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77EE516E-EE99-8422-8716-2C38094F5151}"/>
              </a:ext>
            </a:extLst>
          </p:cNvPr>
          <p:cNvSpPr/>
          <p:nvPr/>
        </p:nvSpPr>
        <p:spPr>
          <a:xfrm>
            <a:off x="4896526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09FA7450-5DAC-07D3-4AC0-C8AD895E568D}"/>
              </a:ext>
            </a:extLst>
          </p:cNvPr>
          <p:cNvSpPr/>
          <p:nvPr/>
        </p:nvSpPr>
        <p:spPr>
          <a:xfrm>
            <a:off x="5261050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F7E8476D-D297-A858-2BF5-12AAC743C2AD}"/>
              </a:ext>
            </a:extLst>
          </p:cNvPr>
          <p:cNvSpPr/>
          <p:nvPr/>
        </p:nvSpPr>
        <p:spPr>
          <a:xfrm>
            <a:off x="2346002" y="503686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5102BF2F-3C8F-9933-6E0E-AC3448B82081}"/>
              </a:ext>
            </a:extLst>
          </p:cNvPr>
          <p:cNvSpPr/>
          <p:nvPr/>
        </p:nvSpPr>
        <p:spPr>
          <a:xfrm>
            <a:off x="2710145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F048D0A-9017-E028-2F35-F1FEB47998AF}"/>
              </a:ext>
            </a:extLst>
          </p:cNvPr>
          <p:cNvSpPr/>
          <p:nvPr/>
        </p:nvSpPr>
        <p:spPr>
          <a:xfrm>
            <a:off x="3074288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261127D3-1F8D-7BC1-A92B-C991A49E9399}"/>
              </a:ext>
            </a:extLst>
          </p:cNvPr>
          <p:cNvSpPr/>
          <p:nvPr/>
        </p:nvSpPr>
        <p:spPr>
          <a:xfrm>
            <a:off x="3438431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0196DECF-8466-7F03-18A5-ADD9C953DE67}"/>
              </a:ext>
            </a:extLst>
          </p:cNvPr>
          <p:cNvSpPr/>
          <p:nvPr/>
        </p:nvSpPr>
        <p:spPr>
          <a:xfrm>
            <a:off x="3802955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A13B6B36-29B1-D9F0-DFF9-307C0255592C}"/>
              </a:ext>
            </a:extLst>
          </p:cNvPr>
          <p:cNvSpPr/>
          <p:nvPr/>
        </p:nvSpPr>
        <p:spPr>
          <a:xfrm>
            <a:off x="4167479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D51D81E2-E98E-ADFF-6505-35F09491C0C7}"/>
              </a:ext>
            </a:extLst>
          </p:cNvPr>
          <p:cNvSpPr/>
          <p:nvPr/>
        </p:nvSpPr>
        <p:spPr>
          <a:xfrm>
            <a:off x="4525824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D37D680D-8208-82F6-6671-905C5FBB255E}"/>
              </a:ext>
            </a:extLst>
          </p:cNvPr>
          <p:cNvSpPr/>
          <p:nvPr/>
        </p:nvSpPr>
        <p:spPr>
          <a:xfrm>
            <a:off x="4896526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0B18F7AE-FB01-C18E-620A-1501240B63C0}"/>
              </a:ext>
            </a:extLst>
          </p:cNvPr>
          <p:cNvSpPr/>
          <p:nvPr/>
        </p:nvSpPr>
        <p:spPr>
          <a:xfrm>
            <a:off x="5261050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1902CEC1-CFBE-BE9D-FDB4-0B8D7E452E81}"/>
              </a:ext>
            </a:extLst>
          </p:cNvPr>
          <p:cNvSpPr/>
          <p:nvPr/>
        </p:nvSpPr>
        <p:spPr>
          <a:xfrm>
            <a:off x="2346002" y="538285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37C0628E-3E99-7A07-1328-E1FDEDD5B8ED}"/>
              </a:ext>
            </a:extLst>
          </p:cNvPr>
          <p:cNvSpPr/>
          <p:nvPr/>
        </p:nvSpPr>
        <p:spPr>
          <a:xfrm>
            <a:off x="2710145" y="53799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16BF967A-4010-39BF-C8E3-5D5CFFEAB66B}"/>
              </a:ext>
            </a:extLst>
          </p:cNvPr>
          <p:cNvSpPr/>
          <p:nvPr/>
        </p:nvSpPr>
        <p:spPr>
          <a:xfrm>
            <a:off x="3074288" y="53799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BCF9A80E-6743-0E9B-3CAB-07A943B325E0}"/>
              </a:ext>
            </a:extLst>
          </p:cNvPr>
          <p:cNvSpPr/>
          <p:nvPr/>
        </p:nvSpPr>
        <p:spPr>
          <a:xfrm>
            <a:off x="3438431" y="53799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382F9B28-DD68-2717-E0BD-65B47919FAFC}"/>
              </a:ext>
            </a:extLst>
          </p:cNvPr>
          <p:cNvSpPr/>
          <p:nvPr/>
        </p:nvSpPr>
        <p:spPr>
          <a:xfrm>
            <a:off x="3802955" y="53799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D9B3F844-51B8-4585-E251-AA99CB76A66D}"/>
              </a:ext>
            </a:extLst>
          </p:cNvPr>
          <p:cNvSpPr/>
          <p:nvPr/>
        </p:nvSpPr>
        <p:spPr>
          <a:xfrm>
            <a:off x="4167479" y="53799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F422A5EC-2AD4-7DD6-D6F0-B200B63D738E}"/>
              </a:ext>
            </a:extLst>
          </p:cNvPr>
          <p:cNvSpPr/>
          <p:nvPr/>
        </p:nvSpPr>
        <p:spPr>
          <a:xfrm>
            <a:off x="4525824" y="53799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9E5FACF1-4DD8-C25D-DD83-5903E3389D2D}"/>
              </a:ext>
            </a:extLst>
          </p:cNvPr>
          <p:cNvSpPr/>
          <p:nvPr/>
        </p:nvSpPr>
        <p:spPr>
          <a:xfrm>
            <a:off x="4896526" y="53799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67744082-41DF-FF79-D180-03FDABE3F387}"/>
              </a:ext>
            </a:extLst>
          </p:cNvPr>
          <p:cNvSpPr/>
          <p:nvPr/>
        </p:nvSpPr>
        <p:spPr>
          <a:xfrm>
            <a:off x="5261050" y="53799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D3BFC6EB-3C4C-DD1B-181F-893611E585F3}"/>
              </a:ext>
            </a:extLst>
          </p:cNvPr>
          <p:cNvSpPr/>
          <p:nvPr/>
        </p:nvSpPr>
        <p:spPr>
          <a:xfrm>
            <a:off x="2346002" y="616750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EA15A523-D844-53B2-8244-10D96F3E0309}"/>
              </a:ext>
            </a:extLst>
          </p:cNvPr>
          <p:cNvSpPr/>
          <p:nvPr/>
        </p:nvSpPr>
        <p:spPr>
          <a:xfrm>
            <a:off x="2710145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8EA0883-2B6E-3BED-7F10-15BB5AA0B5EE}"/>
              </a:ext>
            </a:extLst>
          </p:cNvPr>
          <p:cNvSpPr/>
          <p:nvPr/>
        </p:nvSpPr>
        <p:spPr>
          <a:xfrm>
            <a:off x="3074288" y="616460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A106D096-5A30-BC9A-32DE-3C9E573C5571}"/>
              </a:ext>
            </a:extLst>
          </p:cNvPr>
          <p:cNvSpPr/>
          <p:nvPr/>
        </p:nvSpPr>
        <p:spPr>
          <a:xfrm>
            <a:off x="3802955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D4C4B48B-C6F4-75BF-6309-AA84007A159A}"/>
              </a:ext>
            </a:extLst>
          </p:cNvPr>
          <p:cNvSpPr/>
          <p:nvPr/>
        </p:nvSpPr>
        <p:spPr>
          <a:xfrm>
            <a:off x="4167479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91C52623-B981-68F6-B937-F614FE2B5EB1}"/>
              </a:ext>
            </a:extLst>
          </p:cNvPr>
          <p:cNvSpPr/>
          <p:nvPr/>
        </p:nvSpPr>
        <p:spPr>
          <a:xfrm>
            <a:off x="4525824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46042751-EF9A-E0DB-1649-518945B005F8}"/>
              </a:ext>
            </a:extLst>
          </p:cNvPr>
          <p:cNvSpPr/>
          <p:nvPr/>
        </p:nvSpPr>
        <p:spPr>
          <a:xfrm>
            <a:off x="4896526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8BE4A4FD-149D-5AB8-9B99-0FAD7AF8C21E}"/>
              </a:ext>
            </a:extLst>
          </p:cNvPr>
          <p:cNvSpPr/>
          <p:nvPr/>
        </p:nvSpPr>
        <p:spPr>
          <a:xfrm>
            <a:off x="5261050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D985648A-EECC-B395-314C-D341D40B42CD}"/>
              </a:ext>
            </a:extLst>
          </p:cNvPr>
          <p:cNvSpPr txBox="1"/>
          <p:nvPr/>
        </p:nvSpPr>
        <p:spPr>
          <a:xfrm>
            <a:off x="2247970" y="581353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7E7044EC-5A11-3287-DF94-67E50D1E1EA0}"/>
              </a:ext>
            </a:extLst>
          </p:cNvPr>
          <p:cNvSpPr txBox="1"/>
          <p:nvPr/>
        </p:nvSpPr>
        <p:spPr>
          <a:xfrm>
            <a:off x="2894789" y="5842405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10% – 11.5%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C7F0AF62-8A0F-BC66-F7A9-EB7458C46B08}"/>
              </a:ext>
            </a:extLst>
          </p:cNvPr>
          <p:cNvSpPr txBox="1"/>
          <p:nvPr/>
        </p:nvSpPr>
        <p:spPr>
          <a:xfrm>
            <a:off x="4810852" y="581353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64366718-6D5E-316C-61AB-EB86EE160FAC}"/>
              </a:ext>
            </a:extLst>
          </p:cNvPr>
          <p:cNvCxnSpPr>
            <a:cxnSpLocks/>
          </p:cNvCxnSpPr>
          <p:nvPr/>
        </p:nvCxnSpPr>
        <p:spPr>
          <a:xfrm>
            <a:off x="7985870" y="3539203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AC5B6CC0-E62C-2683-B24C-F4AE9D18905B}"/>
              </a:ext>
            </a:extLst>
          </p:cNvPr>
          <p:cNvCxnSpPr>
            <a:cxnSpLocks/>
          </p:cNvCxnSpPr>
          <p:nvPr/>
        </p:nvCxnSpPr>
        <p:spPr>
          <a:xfrm>
            <a:off x="7985870" y="4984943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05D2E652-F925-E2A3-091F-24693D035AF0}"/>
              </a:ext>
            </a:extLst>
          </p:cNvPr>
          <p:cNvCxnSpPr>
            <a:cxnSpLocks/>
          </p:cNvCxnSpPr>
          <p:nvPr/>
        </p:nvCxnSpPr>
        <p:spPr>
          <a:xfrm>
            <a:off x="3213734" y="2515393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8970123-3032-7936-27F4-D93C832D063B}"/>
              </a:ext>
            </a:extLst>
          </p:cNvPr>
          <p:cNvGrpSpPr/>
          <p:nvPr/>
        </p:nvGrpSpPr>
        <p:grpSpPr>
          <a:xfrm>
            <a:off x="3438431" y="6166946"/>
            <a:ext cx="278634" cy="272668"/>
            <a:chOff x="8032638" y="5926610"/>
            <a:chExt cx="278634" cy="272668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A844943D-1979-D16B-5D11-44D5CD2F99BF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B8CA8B8C-1DBA-BDEA-1B93-F8A0642BD87E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4AD0A73A-FD99-504C-E0A1-3741D2C492F0}"/>
              </a:ext>
            </a:extLst>
          </p:cNvPr>
          <p:cNvSpPr/>
          <p:nvPr/>
        </p:nvSpPr>
        <p:spPr>
          <a:xfrm>
            <a:off x="9107166" y="1048216"/>
            <a:ext cx="1977884" cy="1977884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A3531916-BA0F-B8F7-7E60-1A3921BFCBE0}"/>
              </a:ext>
            </a:extLst>
          </p:cNvPr>
          <p:cNvSpPr txBox="1"/>
          <p:nvPr/>
        </p:nvSpPr>
        <p:spPr>
          <a:xfrm>
            <a:off x="9058485" y="1591926"/>
            <a:ext cx="2088628" cy="742191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lnSpc>
                <a:spcPct val="82000"/>
              </a:lnSpc>
              <a:spcBef>
                <a:spcPts val="158"/>
              </a:spcBef>
              <a:spcAft>
                <a:spcPts val="638"/>
              </a:spcAft>
            </a:pPr>
            <a:r>
              <a:rPr lang="th-TH" sz="24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เพิ่งบรรจุลงขวด </a:t>
            </a:r>
          </a:p>
          <a:p>
            <a:pPr algn="ctr">
              <a:lnSpc>
                <a:spcPct val="82000"/>
              </a:lnSpc>
              <a:spcBef>
                <a:spcPts val="158"/>
              </a:spcBef>
              <a:spcAft>
                <a:spcPts val="638"/>
              </a:spcAft>
            </a:pPr>
            <a:r>
              <a:rPr lang="th-TH" sz="24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ไม่ได้บ่มในถังไม้โอ๊ก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00E7478-58E5-E54A-4286-F688173100B3}"/>
              </a:ext>
            </a:extLst>
          </p:cNvPr>
          <p:cNvCxnSpPr>
            <a:cxnSpLocks/>
          </p:cNvCxnSpPr>
          <p:nvPr/>
        </p:nvCxnSpPr>
        <p:spPr>
          <a:xfrm>
            <a:off x="6973033" y="2059807"/>
            <a:ext cx="206609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>
            <a:extLst>
              <a:ext uri="{FF2B5EF4-FFF2-40B4-BE49-F238E27FC236}">
                <a16:creationId xmlns:a16="http://schemas.microsoft.com/office/drawing/2014/main" id="{43B41162-424D-6A7A-BBB1-D1A233A4206C}"/>
              </a:ext>
            </a:extLst>
          </p:cNvPr>
          <p:cNvSpPr txBox="1"/>
          <p:nvPr/>
        </p:nvSpPr>
        <p:spPr>
          <a:xfrm>
            <a:off x="574507" y="2177982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1ED8F9E-994E-C771-765F-60917DA6DCEB}"/>
              </a:ext>
            </a:extLst>
          </p:cNvPr>
          <p:cNvCxnSpPr>
            <a:cxnSpLocks/>
          </p:cNvCxnSpPr>
          <p:nvPr/>
        </p:nvCxnSpPr>
        <p:spPr>
          <a:xfrm>
            <a:off x="845053" y="2340598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2">
            <a:extLst>
              <a:ext uri="{FF2B5EF4-FFF2-40B4-BE49-F238E27FC236}">
                <a16:creationId xmlns:a16="http://schemas.microsoft.com/office/drawing/2014/main" id="{34E279CE-9D54-4EB1-416A-7C61469008F9}"/>
              </a:ext>
            </a:extLst>
          </p:cNvPr>
          <p:cNvSpPr txBox="1"/>
          <p:nvPr/>
        </p:nvSpPr>
        <p:spPr>
          <a:xfrm>
            <a:off x="574506" y="320285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60FA2483-165F-7137-1054-FA4C1A5F8CE2}"/>
              </a:ext>
            </a:extLst>
          </p:cNvPr>
          <p:cNvSpPr txBox="1"/>
          <p:nvPr/>
        </p:nvSpPr>
        <p:spPr>
          <a:xfrm>
            <a:off x="2254150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3" name="Title 2">
            <a:extLst>
              <a:ext uri="{FF2B5EF4-FFF2-40B4-BE49-F238E27FC236}">
                <a16:creationId xmlns:a16="http://schemas.microsoft.com/office/drawing/2014/main" id="{37F73C0A-BBC6-7534-84F2-820361575FBA}"/>
              </a:ext>
            </a:extLst>
          </p:cNvPr>
          <p:cNvSpPr txBox="1"/>
          <p:nvPr/>
        </p:nvSpPr>
        <p:spPr>
          <a:xfrm>
            <a:off x="3523901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DDF8C9E9-04CF-E76E-4604-2F9D86F49203}"/>
              </a:ext>
            </a:extLst>
          </p:cNvPr>
          <p:cNvSpPr txBox="1"/>
          <p:nvPr/>
        </p:nvSpPr>
        <p:spPr>
          <a:xfrm>
            <a:off x="4817032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6" name="Title 2">
            <a:extLst>
              <a:ext uri="{FF2B5EF4-FFF2-40B4-BE49-F238E27FC236}">
                <a16:creationId xmlns:a16="http://schemas.microsoft.com/office/drawing/2014/main" id="{7F81FC2F-D4AE-F343-C50F-562066312C56}"/>
              </a:ext>
            </a:extLst>
          </p:cNvPr>
          <p:cNvSpPr txBox="1"/>
          <p:nvPr/>
        </p:nvSpPr>
        <p:spPr>
          <a:xfrm>
            <a:off x="2254150" y="38426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D03D9732-21C4-7E12-385B-985A76B8ACAD}"/>
              </a:ext>
            </a:extLst>
          </p:cNvPr>
          <p:cNvSpPr txBox="1"/>
          <p:nvPr/>
        </p:nvSpPr>
        <p:spPr>
          <a:xfrm>
            <a:off x="3374718" y="3842629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702DE83A-137C-05C3-1D85-6C185E8339D3}"/>
              </a:ext>
            </a:extLst>
          </p:cNvPr>
          <p:cNvSpPr txBox="1"/>
          <p:nvPr/>
        </p:nvSpPr>
        <p:spPr>
          <a:xfrm>
            <a:off x="4817032" y="38426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A130766-9488-F0BB-DFA7-D47E76858372}"/>
              </a:ext>
            </a:extLst>
          </p:cNvPr>
          <p:cNvCxnSpPr>
            <a:cxnSpLocks/>
          </p:cNvCxnSpPr>
          <p:nvPr/>
        </p:nvCxnSpPr>
        <p:spPr>
          <a:xfrm>
            <a:off x="1678881" y="3502133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itle 2">
            <a:extLst>
              <a:ext uri="{FF2B5EF4-FFF2-40B4-BE49-F238E27FC236}">
                <a16:creationId xmlns:a16="http://schemas.microsoft.com/office/drawing/2014/main" id="{2AAB65AB-53D1-0BA7-8437-8E73A3494B3C}"/>
              </a:ext>
            </a:extLst>
          </p:cNvPr>
          <p:cNvSpPr txBox="1"/>
          <p:nvPr/>
        </p:nvSpPr>
        <p:spPr>
          <a:xfrm>
            <a:off x="574506" y="418312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1CB3313A-74AF-12B4-8DD4-D4DD9B181210}"/>
              </a:ext>
            </a:extLst>
          </p:cNvPr>
          <p:cNvCxnSpPr>
            <a:cxnSpLocks/>
          </p:cNvCxnSpPr>
          <p:nvPr/>
        </p:nvCxnSpPr>
        <p:spPr>
          <a:xfrm>
            <a:off x="1534481" y="4373284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itle 2">
            <a:extLst>
              <a:ext uri="{FF2B5EF4-FFF2-40B4-BE49-F238E27FC236}">
                <a16:creationId xmlns:a16="http://schemas.microsoft.com/office/drawing/2014/main" id="{294B051C-4BEA-2658-86D9-90668D9ABD7D}"/>
              </a:ext>
            </a:extLst>
          </p:cNvPr>
          <p:cNvSpPr txBox="1"/>
          <p:nvPr/>
        </p:nvSpPr>
        <p:spPr>
          <a:xfrm>
            <a:off x="2128102" y="4682888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5" name="Title 2">
            <a:extLst>
              <a:ext uri="{FF2B5EF4-FFF2-40B4-BE49-F238E27FC236}">
                <a16:creationId xmlns:a16="http://schemas.microsoft.com/office/drawing/2014/main" id="{E619B271-B01D-6C6D-52A6-D89C9106D3FC}"/>
              </a:ext>
            </a:extLst>
          </p:cNvPr>
          <p:cNvSpPr txBox="1"/>
          <p:nvPr/>
        </p:nvSpPr>
        <p:spPr>
          <a:xfrm>
            <a:off x="3374718" y="4682888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8A5AAE90-FCA1-C60C-FD39-D3C35CD37545}"/>
              </a:ext>
            </a:extLst>
          </p:cNvPr>
          <p:cNvSpPr txBox="1"/>
          <p:nvPr/>
        </p:nvSpPr>
        <p:spPr>
          <a:xfrm>
            <a:off x="4817032" y="468288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9D814D71-F530-5C9C-C9E8-56EADF9AAA29}"/>
              </a:ext>
            </a:extLst>
          </p:cNvPr>
          <p:cNvSpPr txBox="1"/>
          <p:nvPr/>
        </p:nvSpPr>
        <p:spPr>
          <a:xfrm>
            <a:off x="574505" y="5045672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C0C6C50-6698-A7EF-8EF7-D77E644F045D}"/>
              </a:ext>
            </a:extLst>
          </p:cNvPr>
          <p:cNvCxnSpPr>
            <a:cxnSpLocks/>
          </p:cNvCxnSpPr>
          <p:nvPr/>
        </p:nvCxnSpPr>
        <p:spPr>
          <a:xfrm>
            <a:off x="1030157" y="5213543"/>
            <a:ext cx="127033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itle 2">
            <a:extLst>
              <a:ext uri="{FF2B5EF4-FFF2-40B4-BE49-F238E27FC236}">
                <a16:creationId xmlns:a16="http://schemas.microsoft.com/office/drawing/2014/main" id="{9DFDB90E-1CB8-8E2A-A3D9-E0659D869D2F}"/>
              </a:ext>
            </a:extLst>
          </p:cNvPr>
          <p:cNvSpPr txBox="1"/>
          <p:nvPr/>
        </p:nvSpPr>
        <p:spPr>
          <a:xfrm>
            <a:off x="574506" y="5391661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9BFDF7EC-4937-B10D-D93F-F7FB9BBC2F5D}"/>
              </a:ext>
            </a:extLst>
          </p:cNvPr>
          <p:cNvCxnSpPr>
            <a:cxnSpLocks/>
          </p:cNvCxnSpPr>
          <p:nvPr/>
        </p:nvCxnSpPr>
        <p:spPr>
          <a:xfrm>
            <a:off x="2187624" y="5559532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itle 2">
            <a:extLst>
              <a:ext uri="{FF2B5EF4-FFF2-40B4-BE49-F238E27FC236}">
                <a16:creationId xmlns:a16="http://schemas.microsoft.com/office/drawing/2014/main" id="{EC25B7F9-D61C-5704-7624-5EC65170C1BE}"/>
              </a:ext>
            </a:extLst>
          </p:cNvPr>
          <p:cNvSpPr txBox="1"/>
          <p:nvPr/>
        </p:nvSpPr>
        <p:spPr>
          <a:xfrm>
            <a:off x="589763" y="615474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7835828C-DA30-D0CC-544B-3BAF06AB601C}"/>
              </a:ext>
            </a:extLst>
          </p:cNvPr>
          <p:cNvCxnSpPr>
            <a:cxnSpLocks/>
          </p:cNvCxnSpPr>
          <p:nvPr/>
        </p:nvCxnSpPr>
        <p:spPr>
          <a:xfrm>
            <a:off x="1548996" y="6344186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8621555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00E7478-58E5-E54A-4286-F688173100B3}"/>
              </a:ext>
            </a:extLst>
          </p:cNvPr>
          <p:cNvCxnSpPr>
            <a:cxnSpLocks/>
          </p:cNvCxnSpPr>
          <p:nvPr/>
        </p:nvCxnSpPr>
        <p:spPr>
          <a:xfrm>
            <a:off x="6954527" y="2059807"/>
            <a:ext cx="217626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id="{4AD0A73A-FD99-504C-E0A1-3741D2C492F0}"/>
              </a:ext>
            </a:extLst>
          </p:cNvPr>
          <p:cNvSpPr/>
          <p:nvPr/>
        </p:nvSpPr>
        <p:spPr>
          <a:xfrm>
            <a:off x="8986857" y="990736"/>
            <a:ext cx="2031109" cy="2031109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45DAE30-97CF-340F-2E38-EBCA6AB70AC0}"/>
              </a:ext>
            </a:extLst>
          </p:cNvPr>
          <p:cNvCxnSpPr>
            <a:cxnSpLocks/>
          </p:cNvCxnSpPr>
          <p:nvPr/>
        </p:nvCxnSpPr>
        <p:spPr>
          <a:xfrm flipV="1">
            <a:off x="7964421" y="2966797"/>
            <a:ext cx="0" cy="202749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6FB1200-66DB-5EA8-DAF5-4F45627A3940}"/>
              </a:ext>
            </a:extLst>
          </p:cNvPr>
          <p:cNvCxnSpPr>
            <a:cxnSpLocks/>
          </p:cNvCxnSpPr>
          <p:nvPr/>
        </p:nvCxnSpPr>
        <p:spPr>
          <a:xfrm>
            <a:off x="6954527" y="2966797"/>
            <a:ext cx="100989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35875" y="603120"/>
            <a:ext cx="11283754" cy="1325562"/>
          </a:xfrm>
        </p:spPr>
        <p:txBody>
          <a:bodyPr/>
          <a:lstStyle/>
          <a:p>
            <a:r>
              <a:rPr lang="th-TH" sz="4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4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ซม</a:t>
            </a:r>
            <a:r>
              <a:rPr lang="th-TH" sz="4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ิล</a:t>
            </a:r>
            <a:r>
              <a:rPr lang="th-TH" sz="4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ยง (บ่มในขวด)</a:t>
            </a:r>
            <a:br>
              <a:rPr lang="en-AU" sz="4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คุณลักษณะ</a:t>
            </a:r>
            <a:endParaRPr lang="en-US" sz="6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06D9044B-19C1-C835-1A81-96A0008531CB}"/>
              </a:ext>
            </a:extLst>
          </p:cNvPr>
          <p:cNvSpPr txBox="1"/>
          <p:nvPr/>
        </p:nvSpPr>
        <p:spPr>
          <a:xfrm>
            <a:off x="8654880" y="3622167"/>
            <a:ext cx="2200103" cy="1143070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มะนาวเหลือง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แอ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ปเปิ้ล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เขียว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ลูก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ค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วิน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ซ์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มะเดื่อ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9EE317D-A0F9-7921-1DE3-801E7DA0EA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8" r="3648"/>
          <a:stretch/>
        </p:blipFill>
        <p:spPr>
          <a:xfrm>
            <a:off x="5758464" y="896895"/>
            <a:ext cx="1978174" cy="5988615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5E165CAF-E36F-3D2E-A3DB-3F158CEA00E4}"/>
              </a:ext>
            </a:extLst>
          </p:cNvPr>
          <p:cNvSpPr txBox="1"/>
          <p:nvPr/>
        </p:nvSpPr>
        <p:spPr>
          <a:xfrm rot="16200000">
            <a:off x="4421997" y="4432285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SEMILLON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4" name="object 58">
            <a:extLst>
              <a:ext uri="{FF2B5EF4-FFF2-40B4-BE49-F238E27FC236}">
                <a16:creationId xmlns:a16="http://schemas.microsoft.com/office/drawing/2014/main" id="{7917F7BB-8A96-804A-9706-5D6D1CCF39BF}"/>
              </a:ext>
            </a:extLst>
          </p:cNvPr>
          <p:cNvSpPr txBox="1"/>
          <p:nvPr/>
        </p:nvSpPr>
        <p:spPr>
          <a:xfrm>
            <a:off x="8654881" y="3397623"/>
            <a:ext cx="3246242" cy="294311"/>
          </a:xfrm>
          <a:prstGeom prst="rect">
            <a:avLst/>
          </a:prstGeom>
          <a:noFill/>
        </p:spPr>
        <p:txBody>
          <a:bodyPr vert="horz" wrap="square" lIns="0" tIns="17145" rIns="0" bIns="0" rtlCol="0">
            <a:spAutoFit/>
          </a:bodyPr>
          <a:lstStyle/>
          <a:p>
            <a:pPr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กลิ่นรสผลไม้หลัก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8E5E375D-3E6F-51DA-742E-0DDFF404C4CB}"/>
              </a:ext>
            </a:extLst>
          </p:cNvPr>
          <p:cNvSpPr txBox="1"/>
          <p:nvPr/>
        </p:nvSpPr>
        <p:spPr>
          <a:xfrm>
            <a:off x="8661946" y="5053924"/>
            <a:ext cx="2200103" cy="1427378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โทสต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ฟาง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น้ำผึ้ง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ดอกสายน้ำผึ้ง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วานิลลา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0B079E66-3B0C-8590-9A75-BF092F261D5A}"/>
              </a:ext>
            </a:extLst>
          </p:cNvPr>
          <p:cNvSpPr txBox="1"/>
          <p:nvPr/>
        </p:nvSpPr>
        <p:spPr>
          <a:xfrm>
            <a:off x="8661946" y="4809487"/>
            <a:ext cx="3869183" cy="294311"/>
          </a:xfrm>
          <a:prstGeom prst="rect">
            <a:avLst/>
          </a:prstGeom>
          <a:noFill/>
        </p:spPr>
        <p:txBody>
          <a:bodyPr vert="horz" wrap="square" lIns="0" tIns="17145" rIns="0" bIns="0" rtlCol="0">
            <a:spAutoFit/>
          </a:bodyPr>
          <a:lstStyle/>
          <a:p>
            <a:pPr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กลิ่นรสรอง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C7ED948-59A0-E210-2570-88D0F48C00C3}"/>
              </a:ext>
            </a:extLst>
          </p:cNvPr>
          <p:cNvSpPr/>
          <p:nvPr/>
        </p:nvSpPr>
        <p:spPr>
          <a:xfrm>
            <a:off x="2327496" y="2207166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3AB9E52-6D29-778C-99F6-1A434306436F}"/>
              </a:ext>
            </a:extLst>
          </p:cNvPr>
          <p:cNvSpPr/>
          <p:nvPr/>
        </p:nvSpPr>
        <p:spPr>
          <a:xfrm>
            <a:off x="2691639" y="2204264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3F3A70F-C04D-BB5A-7C77-B2CCF52F2C92}"/>
              </a:ext>
            </a:extLst>
          </p:cNvPr>
          <p:cNvSpPr/>
          <p:nvPr/>
        </p:nvSpPr>
        <p:spPr>
          <a:xfrm>
            <a:off x="3055782" y="2204264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C24FE14-0A30-3BAC-AD09-FBCA14B1417E}"/>
              </a:ext>
            </a:extLst>
          </p:cNvPr>
          <p:cNvSpPr/>
          <p:nvPr/>
        </p:nvSpPr>
        <p:spPr>
          <a:xfrm>
            <a:off x="3419925" y="2204264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633B681B-4C1F-F41C-D35C-144F462FB791}"/>
              </a:ext>
            </a:extLst>
          </p:cNvPr>
          <p:cNvSpPr/>
          <p:nvPr/>
        </p:nvSpPr>
        <p:spPr>
          <a:xfrm>
            <a:off x="3784449" y="2204264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FA64FD8F-0578-E04D-7E7B-F56BA9316647}"/>
              </a:ext>
            </a:extLst>
          </p:cNvPr>
          <p:cNvSpPr/>
          <p:nvPr/>
        </p:nvSpPr>
        <p:spPr>
          <a:xfrm>
            <a:off x="4148973" y="2204264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70C5987D-2FD8-5562-C657-1101F5ECC4D9}"/>
              </a:ext>
            </a:extLst>
          </p:cNvPr>
          <p:cNvSpPr/>
          <p:nvPr/>
        </p:nvSpPr>
        <p:spPr>
          <a:xfrm>
            <a:off x="4507318" y="2204264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050AB0FF-F090-4930-CA8E-C06AAC7C6586}"/>
              </a:ext>
            </a:extLst>
          </p:cNvPr>
          <p:cNvSpPr/>
          <p:nvPr/>
        </p:nvSpPr>
        <p:spPr>
          <a:xfrm>
            <a:off x="4878020" y="2204264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CBE92127-AA8F-7029-3380-994A0772F2FA}"/>
              </a:ext>
            </a:extLst>
          </p:cNvPr>
          <p:cNvSpPr/>
          <p:nvPr/>
        </p:nvSpPr>
        <p:spPr>
          <a:xfrm>
            <a:off x="5242544" y="2204264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705921B1-00C3-BF22-C4C4-CB1593101258}"/>
              </a:ext>
            </a:extLst>
          </p:cNvPr>
          <p:cNvSpPr txBox="1"/>
          <p:nvPr/>
        </p:nvSpPr>
        <p:spPr>
          <a:xfrm>
            <a:off x="3419925" y="2632659"/>
            <a:ext cx="1901375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ซม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ิล</a:t>
            </a: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ยง (บ่มในขวด)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F6B9DD89-2422-5F99-D68D-FFBA9D02FA34}"/>
              </a:ext>
            </a:extLst>
          </p:cNvPr>
          <p:cNvSpPr/>
          <p:nvPr/>
        </p:nvSpPr>
        <p:spPr>
          <a:xfrm>
            <a:off x="2327496" y="335634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18AF693A-DFA2-0D3B-E47F-72B9323B567B}"/>
              </a:ext>
            </a:extLst>
          </p:cNvPr>
          <p:cNvSpPr/>
          <p:nvPr/>
        </p:nvSpPr>
        <p:spPr>
          <a:xfrm>
            <a:off x="2691639" y="335344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DBE8BF68-1FCF-CFBC-942A-EF529CB96B27}"/>
              </a:ext>
            </a:extLst>
          </p:cNvPr>
          <p:cNvSpPr/>
          <p:nvPr/>
        </p:nvSpPr>
        <p:spPr>
          <a:xfrm>
            <a:off x="3055782" y="335344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C7E9AC9-95D2-F718-7FAC-6FB2D62F7DC8}"/>
              </a:ext>
            </a:extLst>
          </p:cNvPr>
          <p:cNvSpPr/>
          <p:nvPr/>
        </p:nvSpPr>
        <p:spPr>
          <a:xfrm>
            <a:off x="3419925" y="335344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5BD9DC7A-743E-19B4-0CA9-9B0197AE5CE2}"/>
              </a:ext>
            </a:extLst>
          </p:cNvPr>
          <p:cNvSpPr/>
          <p:nvPr/>
        </p:nvSpPr>
        <p:spPr>
          <a:xfrm>
            <a:off x="3784449" y="335344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548A7711-110F-08D2-1C10-52E79E78C26D}"/>
              </a:ext>
            </a:extLst>
          </p:cNvPr>
          <p:cNvSpPr/>
          <p:nvPr/>
        </p:nvSpPr>
        <p:spPr>
          <a:xfrm>
            <a:off x="4148973" y="335344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A0CEA643-C815-FB11-83D2-CB97401E4A49}"/>
              </a:ext>
            </a:extLst>
          </p:cNvPr>
          <p:cNvSpPr/>
          <p:nvPr/>
        </p:nvSpPr>
        <p:spPr>
          <a:xfrm>
            <a:off x="4507318" y="335344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D6040509-7037-32CD-35AB-7782739728AA}"/>
              </a:ext>
            </a:extLst>
          </p:cNvPr>
          <p:cNvSpPr/>
          <p:nvPr/>
        </p:nvSpPr>
        <p:spPr>
          <a:xfrm>
            <a:off x="4878020" y="335344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99BB003A-907D-2805-3499-0BC8145CE38D}"/>
              </a:ext>
            </a:extLst>
          </p:cNvPr>
          <p:cNvSpPr/>
          <p:nvPr/>
        </p:nvSpPr>
        <p:spPr>
          <a:xfrm>
            <a:off x="5242544" y="335344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2E412C7A-71C0-053D-4768-A3F965BD01A6}"/>
              </a:ext>
            </a:extLst>
          </p:cNvPr>
          <p:cNvSpPr/>
          <p:nvPr/>
        </p:nvSpPr>
        <p:spPr>
          <a:xfrm>
            <a:off x="2327496" y="419660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812907B7-3425-185D-BEC7-3675FAEAE875}"/>
              </a:ext>
            </a:extLst>
          </p:cNvPr>
          <p:cNvSpPr/>
          <p:nvPr/>
        </p:nvSpPr>
        <p:spPr>
          <a:xfrm>
            <a:off x="2691639" y="419370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FDD3EFFA-C663-DF6A-BCDC-EE719B4AD91B}"/>
              </a:ext>
            </a:extLst>
          </p:cNvPr>
          <p:cNvSpPr/>
          <p:nvPr/>
        </p:nvSpPr>
        <p:spPr>
          <a:xfrm>
            <a:off x="3055782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0D1BA9AC-BC0A-EA25-3F88-0C863201EED2}"/>
              </a:ext>
            </a:extLst>
          </p:cNvPr>
          <p:cNvSpPr/>
          <p:nvPr/>
        </p:nvSpPr>
        <p:spPr>
          <a:xfrm>
            <a:off x="3419925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D84E961-EDA9-48D5-28BF-87384EA39F8C}"/>
              </a:ext>
            </a:extLst>
          </p:cNvPr>
          <p:cNvSpPr/>
          <p:nvPr/>
        </p:nvSpPr>
        <p:spPr>
          <a:xfrm>
            <a:off x="3784449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D964C562-18A9-CE73-CE9A-3018196B45EA}"/>
              </a:ext>
            </a:extLst>
          </p:cNvPr>
          <p:cNvSpPr/>
          <p:nvPr/>
        </p:nvSpPr>
        <p:spPr>
          <a:xfrm>
            <a:off x="4148973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27B2F9F1-C352-7670-6918-9C939E34AAF0}"/>
              </a:ext>
            </a:extLst>
          </p:cNvPr>
          <p:cNvSpPr/>
          <p:nvPr/>
        </p:nvSpPr>
        <p:spPr>
          <a:xfrm>
            <a:off x="4507318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77EE516E-EE99-8422-8716-2C38094F5151}"/>
              </a:ext>
            </a:extLst>
          </p:cNvPr>
          <p:cNvSpPr/>
          <p:nvPr/>
        </p:nvSpPr>
        <p:spPr>
          <a:xfrm>
            <a:off x="4878020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09FA7450-5DAC-07D3-4AC0-C8AD895E568D}"/>
              </a:ext>
            </a:extLst>
          </p:cNvPr>
          <p:cNvSpPr/>
          <p:nvPr/>
        </p:nvSpPr>
        <p:spPr>
          <a:xfrm>
            <a:off x="5242544" y="419370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F7E8476D-D297-A858-2BF5-12AAC743C2AD}"/>
              </a:ext>
            </a:extLst>
          </p:cNvPr>
          <p:cNvSpPr/>
          <p:nvPr/>
        </p:nvSpPr>
        <p:spPr>
          <a:xfrm>
            <a:off x="2327496" y="503686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5102BF2F-3C8F-9933-6E0E-AC3448B82081}"/>
              </a:ext>
            </a:extLst>
          </p:cNvPr>
          <p:cNvSpPr/>
          <p:nvPr/>
        </p:nvSpPr>
        <p:spPr>
          <a:xfrm>
            <a:off x="2691639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F048D0A-9017-E028-2F35-F1FEB47998AF}"/>
              </a:ext>
            </a:extLst>
          </p:cNvPr>
          <p:cNvSpPr/>
          <p:nvPr/>
        </p:nvSpPr>
        <p:spPr>
          <a:xfrm>
            <a:off x="3055782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261127D3-1F8D-7BC1-A92B-C991A49E9399}"/>
              </a:ext>
            </a:extLst>
          </p:cNvPr>
          <p:cNvSpPr/>
          <p:nvPr/>
        </p:nvSpPr>
        <p:spPr>
          <a:xfrm>
            <a:off x="3419925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0196DECF-8466-7F03-18A5-ADD9C953DE67}"/>
              </a:ext>
            </a:extLst>
          </p:cNvPr>
          <p:cNvSpPr/>
          <p:nvPr/>
        </p:nvSpPr>
        <p:spPr>
          <a:xfrm>
            <a:off x="3784449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A13B6B36-29B1-D9F0-DFF9-307C0255592C}"/>
              </a:ext>
            </a:extLst>
          </p:cNvPr>
          <p:cNvSpPr/>
          <p:nvPr/>
        </p:nvSpPr>
        <p:spPr>
          <a:xfrm>
            <a:off x="4148973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D51D81E2-E98E-ADFF-6505-35F09491C0C7}"/>
              </a:ext>
            </a:extLst>
          </p:cNvPr>
          <p:cNvSpPr/>
          <p:nvPr/>
        </p:nvSpPr>
        <p:spPr>
          <a:xfrm>
            <a:off x="4507318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D37D680D-8208-82F6-6671-905C5FBB255E}"/>
              </a:ext>
            </a:extLst>
          </p:cNvPr>
          <p:cNvSpPr/>
          <p:nvPr/>
        </p:nvSpPr>
        <p:spPr>
          <a:xfrm>
            <a:off x="4878020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0B18F7AE-FB01-C18E-620A-1501240B63C0}"/>
              </a:ext>
            </a:extLst>
          </p:cNvPr>
          <p:cNvSpPr/>
          <p:nvPr/>
        </p:nvSpPr>
        <p:spPr>
          <a:xfrm>
            <a:off x="5242544" y="503396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1902CEC1-CFBE-BE9D-FDB4-0B8D7E452E81}"/>
              </a:ext>
            </a:extLst>
          </p:cNvPr>
          <p:cNvSpPr/>
          <p:nvPr/>
        </p:nvSpPr>
        <p:spPr>
          <a:xfrm>
            <a:off x="2327496" y="538285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37C0628E-3E99-7A07-1328-E1FDEDD5B8ED}"/>
              </a:ext>
            </a:extLst>
          </p:cNvPr>
          <p:cNvSpPr/>
          <p:nvPr/>
        </p:nvSpPr>
        <p:spPr>
          <a:xfrm>
            <a:off x="2691639" y="53799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16BF967A-4010-39BF-C8E3-5D5CFFEAB66B}"/>
              </a:ext>
            </a:extLst>
          </p:cNvPr>
          <p:cNvSpPr/>
          <p:nvPr/>
        </p:nvSpPr>
        <p:spPr>
          <a:xfrm>
            <a:off x="3055782" y="537995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BCF9A80E-6743-0E9B-3CAB-07A943B325E0}"/>
              </a:ext>
            </a:extLst>
          </p:cNvPr>
          <p:cNvSpPr/>
          <p:nvPr/>
        </p:nvSpPr>
        <p:spPr>
          <a:xfrm>
            <a:off x="3419925" y="53799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382F9B28-DD68-2717-E0BD-65B47919FAFC}"/>
              </a:ext>
            </a:extLst>
          </p:cNvPr>
          <p:cNvSpPr/>
          <p:nvPr/>
        </p:nvSpPr>
        <p:spPr>
          <a:xfrm>
            <a:off x="3784449" y="53799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D9B3F844-51B8-4585-E251-AA99CB76A66D}"/>
              </a:ext>
            </a:extLst>
          </p:cNvPr>
          <p:cNvSpPr/>
          <p:nvPr/>
        </p:nvSpPr>
        <p:spPr>
          <a:xfrm>
            <a:off x="4148973" y="53799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F422A5EC-2AD4-7DD6-D6F0-B200B63D738E}"/>
              </a:ext>
            </a:extLst>
          </p:cNvPr>
          <p:cNvSpPr/>
          <p:nvPr/>
        </p:nvSpPr>
        <p:spPr>
          <a:xfrm>
            <a:off x="4507318" y="53799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9E5FACF1-4DD8-C25D-DD83-5903E3389D2D}"/>
              </a:ext>
            </a:extLst>
          </p:cNvPr>
          <p:cNvSpPr/>
          <p:nvPr/>
        </p:nvSpPr>
        <p:spPr>
          <a:xfrm>
            <a:off x="4878020" y="53799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67744082-41DF-FF79-D180-03FDABE3F387}"/>
              </a:ext>
            </a:extLst>
          </p:cNvPr>
          <p:cNvSpPr/>
          <p:nvPr/>
        </p:nvSpPr>
        <p:spPr>
          <a:xfrm>
            <a:off x="5242544" y="53799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D3BFC6EB-3C4C-DD1B-181F-893611E585F3}"/>
              </a:ext>
            </a:extLst>
          </p:cNvPr>
          <p:cNvSpPr/>
          <p:nvPr/>
        </p:nvSpPr>
        <p:spPr>
          <a:xfrm>
            <a:off x="2327496" y="616750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EA15A523-D844-53B2-8244-10D96F3E0309}"/>
              </a:ext>
            </a:extLst>
          </p:cNvPr>
          <p:cNvSpPr/>
          <p:nvPr/>
        </p:nvSpPr>
        <p:spPr>
          <a:xfrm>
            <a:off x="2691639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8EA0883-2B6E-3BED-7F10-15BB5AA0B5EE}"/>
              </a:ext>
            </a:extLst>
          </p:cNvPr>
          <p:cNvSpPr/>
          <p:nvPr/>
        </p:nvSpPr>
        <p:spPr>
          <a:xfrm>
            <a:off x="3055782" y="616460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A106D096-5A30-BC9A-32DE-3C9E573C5571}"/>
              </a:ext>
            </a:extLst>
          </p:cNvPr>
          <p:cNvSpPr/>
          <p:nvPr/>
        </p:nvSpPr>
        <p:spPr>
          <a:xfrm>
            <a:off x="3784449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D4C4B48B-C6F4-75BF-6309-AA84007A159A}"/>
              </a:ext>
            </a:extLst>
          </p:cNvPr>
          <p:cNvSpPr/>
          <p:nvPr/>
        </p:nvSpPr>
        <p:spPr>
          <a:xfrm>
            <a:off x="4148973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91C52623-B981-68F6-B937-F614FE2B5EB1}"/>
              </a:ext>
            </a:extLst>
          </p:cNvPr>
          <p:cNvSpPr/>
          <p:nvPr/>
        </p:nvSpPr>
        <p:spPr>
          <a:xfrm>
            <a:off x="4507318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46042751-EF9A-E0DB-1649-518945B005F8}"/>
              </a:ext>
            </a:extLst>
          </p:cNvPr>
          <p:cNvSpPr/>
          <p:nvPr/>
        </p:nvSpPr>
        <p:spPr>
          <a:xfrm>
            <a:off x="4878020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8BE4A4FD-149D-5AB8-9B99-0FAD7AF8C21E}"/>
              </a:ext>
            </a:extLst>
          </p:cNvPr>
          <p:cNvSpPr/>
          <p:nvPr/>
        </p:nvSpPr>
        <p:spPr>
          <a:xfrm>
            <a:off x="5242544" y="616460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D985648A-EECC-B395-314C-D341D40B42CD}"/>
              </a:ext>
            </a:extLst>
          </p:cNvPr>
          <p:cNvSpPr txBox="1"/>
          <p:nvPr/>
        </p:nvSpPr>
        <p:spPr>
          <a:xfrm>
            <a:off x="2229464" y="581353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7E7044EC-5A11-3287-DF94-67E50D1E1EA0}"/>
              </a:ext>
            </a:extLst>
          </p:cNvPr>
          <p:cNvSpPr txBox="1"/>
          <p:nvPr/>
        </p:nvSpPr>
        <p:spPr>
          <a:xfrm>
            <a:off x="2876283" y="5842405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10% – 11.5%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C7F0AF62-8A0F-BC66-F7A9-EB7458C46B08}"/>
              </a:ext>
            </a:extLst>
          </p:cNvPr>
          <p:cNvSpPr txBox="1"/>
          <p:nvPr/>
        </p:nvSpPr>
        <p:spPr>
          <a:xfrm>
            <a:off x="4792346" y="581353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64366718-6D5E-316C-61AB-EB86EE160FAC}"/>
              </a:ext>
            </a:extLst>
          </p:cNvPr>
          <p:cNvCxnSpPr>
            <a:cxnSpLocks/>
          </p:cNvCxnSpPr>
          <p:nvPr/>
        </p:nvCxnSpPr>
        <p:spPr>
          <a:xfrm>
            <a:off x="7967364" y="3539203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AC5B6CC0-E62C-2683-B24C-F4AE9D18905B}"/>
              </a:ext>
            </a:extLst>
          </p:cNvPr>
          <p:cNvCxnSpPr>
            <a:cxnSpLocks/>
          </p:cNvCxnSpPr>
          <p:nvPr/>
        </p:nvCxnSpPr>
        <p:spPr>
          <a:xfrm>
            <a:off x="7967364" y="4984943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05D2E652-F925-E2A3-091F-24693D035AF0}"/>
              </a:ext>
            </a:extLst>
          </p:cNvPr>
          <p:cNvCxnSpPr>
            <a:cxnSpLocks/>
          </p:cNvCxnSpPr>
          <p:nvPr/>
        </p:nvCxnSpPr>
        <p:spPr>
          <a:xfrm>
            <a:off x="3556259" y="2514760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bject 58">
            <a:extLst>
              <a:ext uri="{FF2B5EF4-FFF2-40B4-BE49-F238E27FC236}">
                <a16:creationId xmlns:a16="http://schemas.microsoft.com/office/drawing/2014/main" id="{A3531916-BA0F-B8F7-7E60-1A3921BFCBE0}"/>
              </a:ext>
            </a:extLst>
          </p:cNvPr>
          <p:cNvSpPr txBox="1"/>
          <p:nvPr/>
        </p:nvSpPr>
        <p:spPr>
          <a:xfrm>
            <a:off x="9019780" y="1579712"/>
            <a:ext cx="1998186" cy="742191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lnSpc>
                <a:spcPct val="82000"/>
              </a:lnSpc>
              <a:spcBef>
                <a:spcPts val="158"/>
              </a:spcBef>
              <a:spcAft>
                <a:spcPts val="638"/>
              </a:spcAft>
            </a:pPr>
            <a:r>
              <a:rPr lang="th-TH" sz="24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บ่มในขวด </a:t>
            </a:r>
          </a:p>
          <a:p>
            <a:pPr algn="ctr">
              <a:lnSpc>
                <a:spcPct val="82000"/>
              </a:lnSpc>
              <a:spcBef>
                <a:spcPts val="158"/>
              </a:spcBef>
              <a:spcAft>
                <a:spcPts val="638"/>
              </a:spcAft>
            </a:pPr>
            <a:r>
              <a:rPr lang="th-TH" sz="24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ไม่ได้บ่มในถังไม้โอ๊ก</a:t>
            </a:r>
            <a:endParaRPr lang="en-AU" sz="2400" b="1" dirty="0">
              <a:solidFill>
                <a:schemeClr val="bg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8970123-3032-7936-27F4-D93C832D063B}"/>
              </a:ext>
            </a:extLst>
          </p:cNvPr>
          <p:cNvGrpSpPr/>
          <p:nvPr/>
        </p:nvGrpSpPr>
        <p:grpSpPr>
          <a:xfrm>
            <a:off x="3419925" y="6166946"/>
            <a:ext cx="278634" cy="272668"/>
            <a:chOff x="8032638" y="5926610"/>
            <a:chExt cx="278634" cy="272668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A844943D-1979-D16B-5D11-44D5CD2F99BF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B8CA8B8C-1DBA-BDEA-1B93-F8A0642BD87E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18A2BF2-62F3-D344-C8DB-4D0FBB544520}"/>
              </a:ext>
            </a:extLst>
          </p:cNvPr>
          <p:cNvCxnSpPr>
            <a:cxnSpLocks/>
          </p:cNvCxnSpPr>
          <p:nvPr/>
        </p:nvCxnSpPr>
        <p:spPr>
          <a:xfrm>
            <a:off x="4656513" y="2514760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00DB408-40C3-9220-573F-5C137A9D219A}"/>
              </a:ext>
            </a:extLst>
          </p:cNvPr>
          <p:cNvCxnSpPr>
            <a:cxnSpLocks/>
          </p:cNvCxnSpPr>
          <p:nvPr/>
        </p:nvCxnSpPr>
        <p:spPr>
          <a:xfrm>
            <a:off x="3556259" y="2647106"/>
            <a:ext cx="111404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2">
            <a:extLst>
              <a:ext uri="{FF2B5EF4-FFF2-40B4-BE49-F238E27FC236}">
                <a16:creationId xmlns:a16="http://schemas.microsoft.com/office/drawing/2014/main" id="{A864C978-7042-A5C9-1025-3DAD19863C21}"/>
              </a:ext>
            </a:extLst>
          </p:cNvPr>
          <p:cNvSpPr txBox="1"/>
          <p:nvPr/>
        </p:nvSpPr>
        <p:spPr>
          <a:xfrm>
            <a:off x="559879" y="2177982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7B15833-6770-E36A-4812-81F5F744124A}"/>
              </a:ext>
            </a:extLst>
          </p:cNvPr>
          <p:cNvCxnSpPr>
            <a:cxnSpLocks/>
          </p:cNvCxnSpPr>
          <p:nvPr/>
        </p:nvCxnSpPr>
        <p:spPr>
          <a:xfrm>
            <a:off x="830425" y="2340598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2">
            <a:extLst>
              <a:ext uri="{FF2B5EF4-FFF2-40B4-BE49-F238E27FC236}">
                <a16:creationId xmlns:a16="http://schemas.microsoft.com/office/drawing/2014/main" id="{B24231AA-D2D7-6299-7A9A-8D94BAA5084C}"/>
              </a:ext>
            </a:extLst>
          </p:cNvPr>
          <p:cNvSpPr txBox="1"/>
          <p:nvPr/>
        </p:nvSpPr>
        <p:spPr>
          <a:xfrm>
            <a:off x="559878" y="320285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3" name="Title 2">
            <a:extLst>
              <a:ext uri="{FF2B5EF4-FFF2-40B4-BE49-F238E27FC236}">
                <a16:creationId xmlns:a16="http://schemas.microsoft.com/office/drawing/2014/main" id="{D964B20C-6BA1-09A9-E666-F7FB0CCDAC39}"/>
              </a:ext>
            </a:extLst>
          </p:cNvPr>
          <p:cNvSpPr txBox="1"/>
          <p:nvPr/>
        </p:nvSpPr>
        <p:spPr>
          <a:xfrm>
            <a:off x="2239522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0AC4EC75-8078-23E2-28F2-40636B8894BE}"/>
              </a:ext>
            </a:extLst>
          </p:cNvPr>
          <p:cNvSpPr txBox="1"/>
          <p:nvPr/>
        </p:nvSpPr>
        <p:spPr>
          <a:xfrm>
            <a:off x="3509273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6" name="Title 2">
            <a:extLst>
              <a:ext uri="{FF2B5EF4-FFF2-40B4-BE49-F238E27FC236}">
                <a16:creationId xmlns:a16="http://schemas.microsoft.com/office/drawing/2014/main" id="{9542D04A-828F-5F89-3863-B56F92C643F1}"/>
              </a:ext>
            </a:extLst>
          </p:cNvPr>
          <p:cNvSpPr txBox="1"/>
          <p:nvPr/>
        </p:nvSpPr>
        <p:spPr>
          <a:xfrm>
            <a:off x="4802404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A4AFF682-5A5E-22C0-9B42-679B8BC1E1E0}"/>
              </a:ext>
            </a:extLst>
          </p:cNvPr>
          <p:cNvSpPr txBox="1"/>
          <p:nvPr/>
        </p:nvSpPr>
        <p:spPr>
          <a:xfrm>
            <a:off x="2239522" y="38426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48DC8871-7AAD-8C2A-BAAE-315CEA58951D}"/>
              </a:ext>
            </a:extLst>
          </p:cNvPr>
          <p:cNvSpPr txBox="1"/>
          <p:nvPr/>
        </p:nvSpPr>
        <p:spPr>
          <a:xfrm>
            <a:off x="3360090" y="3842629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8D1202A3-FB64-48D0-2BB9-8044D40D3686}"/>
              </a:ext>
            </a:extLst>
          </p:cNvPr>
          <p:cNvSpPr txBox="1"/>
          <p:nvPr/>
        </p:nvSpPr>
        <p:spPr>
          <a:xfrm>
            <a:off x="4802404" y="38426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FABFD07-A749-48FF-0CC0-40AF749559C9}"/>
              </a:ext>
            </a:extLst>
          </p:cNvPr>
          <p:cNvCxnSpPr>
            <a:cxnSpLocks/>
          </p:cNvCxnSpPr>
          <p:nvPr/>
        </p:nvCxnSpPr>
        <p:spPr>
          <a:xfrm>
            <a:off x="1664253" y="3502133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itle 2">
            <a:extLst>
              <a:ext uri="{FF2B5EF4-FFF2-40B4-BE49-F238E27FC236}">
                <a16:creationId xmlns:a16="http://schemas.microsoft.com/office/drawing/2014/main" id="{24952A4F-0E51-B552-8765-14305EF7BD62}"/>
              </a:ext>
            </a:extLst>
          </p:cNvPr>
          <p:cNvSpPr txBox="1"/>
          <p:nvPr/>
        </p:nvSpPr>
        <p:spPr>
          <a:xfrm>
            <a:off x="559878" y="418312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57D0D64-BC4D-BDB1-649A-FBC2C085CA76}"/>
              </a:ext>
            </a:extLst>
          </p:cNvPr>
          <p:cNvCxnSpPr>
            <a:cxnSpLocks/>
          </p:cNvCxnSpPr>
          <p:nvPr/>
        </p:nvCxnSpPr>
        <p:spPr>
          <a:xfrm>
            <a:off x="1519853" y="4373284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itle 2">
            <a:extLst>
              <a:ext uri="{FF2B5EF4-FFF2-40B4-BE49-F238E27FC236}">
                <a16:creationId xmlns:a16="http://schemas.microsoft.com/office/drawing/2014/main" id="{9A883F50-B577-BCF7-D75C-7CEB44B702F0}"/>
              </a:ext>
            </a:extLst>
          </p:cNvPr>
          <p:cNvSpPr txBox="1"/>
          <p:nvPr/>
        </p:nvSpPr>
        <p:spPr>
          <a:xfrm>
            <a:off x="2113474" y="4682888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ED710D54-FCEE-89C6-F251-4B76E47CB001}"/>
              </a:ext>
            </a:extLst>
          </p:cNvPr>
          <p:cNvSpPr txBox="1"/>
          <p:nvPr/>
        </p:nvSpPr>
        <p:spPr>
          <a:xfrm>
            <a:off x="3360090" y="4682888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A5068C8C-137B-3CE0-6643-3070DC57B88B}"/>
              </a:ext>
            </a:extLst>
          </p:cNvPr>
          <p:cNvSpPr txBox="1"/>
          <p:nvPr/>
        </p:nvSpPr>
        <p:spPr>
          <a:xfrm>
            <a:off x="4802404" y="468288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9" name="Title 2">
            <a:extLst>
              <a:ext uri="{FF2B5EF4-FFF2-40B4-BE49-F238E27FC236}">
                <a16:creationId xmlns:a16="http://schemas.microsoft.com/office/drawing/2014/main" id="{816B46E0-8B37-6788-F56F-2942F7F9F9CF}"/>
              </a:ext>
            </a:extLst>
          </p:cNvPr>
          <p:cNvSpPr txBox="1"/>
          <p:nvPr/>
        </p:nvSpPr>
        <p:spPr>
          <a:xfrm>
            <a:off x="559877" y="5045672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A05E3F22-69A9-3376-8755-45555584063E}"/>
              </a:ext>
            </a:extLst>
          </p:cNvPr>
          <p:cNvCxnSpPr>
            <a:cxnSpLocks/>
          </p:cNvCxnSpPr>
          <p:nvPr/>
        </p:nvCxnSpPr>
        <p:spPr>
          <a:xfrm>
            <a:off x="1015529" y="5213543"/>
            <a:ext cx="127033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itle 2">
            <a:extLst>
              <a:ext uri="{FF2B5EF4-FFF2-40B4-BE49-F238E27FC236}">
                <a16:creationId xmlns:a16="http://schemas.microsoft.com/office/drawing/2014/main" id="{B6DC5F94-EB3C-E605-B795-9016157397CB}"/>
              </a:ext>
            </a:extLst>
          </p:cNvPr>
          <p:cNvSpPr txBox="1"/>
          <p:nvPr/>
        </p:nvSpPr>
        <p:spPr>
          <a:xfrm>
            <a:off x="559878" y="5391661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77943E3C-3EB5-4202-72A4-297B43F3D048}"/>
              </a:ext>
            </a:extLst>
          </p:cNvPr>
          <p:cNvCxnSpPr>
            <a:cxnSpLocks/>
          </p:cNvCxnSpPr>
          <p:nvPr/>
        </p:nvCxnSpPr>
        <p:spPr>
          <a:xfrm>
            <a:off x="2172996" y="5559532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itle 2">
            <a:extLst>
              <a:ext uri="{FF2B5EF4-FFF2-40B4-BE49-F238E27FC236}">
                <a16:creationId xmlns:a16="http://schemas.microsoft.com/office/drawing/2014/main" id="{08CCD056-8FB6-81DB-C5F1-C5D1A630DD8F}"/>
              </a:ext>
            </a:extLst>
          </p:cNvPr>
          <p:cNvSpPr txBox="1"/>
          <p:nvPr/>
        </p:nvSpPr>
        <p:spPr>
          <a:xfrm>
            <a:off x="575135" y="615474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C64D30DD-C1D4-2C1C-4BE3-39DF9D72B079}"/>
              </a:ext>
            </a:extLst>
          </p:cNvPr>
          <p:cNvCxnSpPr>
            <a:cxnSpLocks/>
          </p:cNvCxnSpPr>
          <p:nvPr/>
        </p:nvCxnSpPr>
        <p:spPr>
          <a:xfrm>
            <a:off x="1534368" y="6344186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2005298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48444F3-8B96-D899-CEE1-70B23703A7A3}"/>
              </a:ext>
            </a:extLst>
          </p:cNvPr>
          <p:cNvSpPr txBox="1"/>
          <p:nvPr/>
        </p:nvSpPr>
        <p:spPr>
          <a:xfrm>
            <a:off x="6545766" y="568712"/>
            <a:ext cx="509610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ไวน์แห่งออสเตรเลียทุกแก้วจะบอกเล่าเรื่องราว จะเล่าความเป็นมาเกี่ยวกับไวน์ที่บรรจงสร้างขึ้นมาจากองุ่นที่เติบโตขึ้นมาท่ามกลางสภาพอากาศอันหลากหลายและภูมิประเทศที่กว้างใหญ่ที่มีประวัติศาสตร์อันยาวนาน </a:t>
            </a:r>
          </a:p>
          <a:p>
            <a:endParaRPr lang="th-TH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เฉกเช่นบรรพบุรุษของพวกเขา เกษตรกรผู้ปลูกองุ่นและผู้ผลิตไวน์ในปัจจุบันยังคง มีความกระตือรือร้นยืดหยุ่นและสร้างสรรค์ ขับเคลื่อนอย่างต่อเนื่องเพื่อค้นหาวิธีใหม่ ๆ เพื่อทำให้เทคนิคเก่าสมบูรณ์แบบ ชุมชนของเราเชื่อมโยงกันด้วยความเคารพซึ่งกันและกัน และความรักที่มีร่วมกันในการสร้างสรรค์ไวน์ชั้นเยี่ยม ในขณะเดียวกันก็ปกป้องสิ่งมหัศจรรย์ทางธรรมชาติเพื่อให้คนรุ่นหลังได้เพลิดเพลิน การนำความคิดสมัยใหม่ไปใช้กับดินแดนโบราณของเรา และเราให้ความสำคัญกับการทดลองที่สนุกสนานอย่างจริงจัง</a:t>
            </a:r>
          </a:p>
          <a:p>
            <a:endParaRPr lang="th-TH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เพราะฉะนั้น หากท่านกำลังมองหารสชาติแห่งการผจญภัย เราขอให้ไวน์แห่งออสเตรเลียเป็นดั่งเข็มทิศนำทางของท่าน เพราะในไวน์แห่งออสเตรเลียทุก ๆ ขวดคุณจะได้สัมผัสกับความมหัศจรรย์ของออสเตรเลีย – ซึ่งเป็นเครื่องเตือนใจถึงการผจญภัย และความหลากหลายที่นิยามวัฒนธรรมและดินแดนของเรา</a:t>
            </a: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5ADE4-7566-52C0-4E05-21C741464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DD767A6-4305-ABA2-5DBC-E4D86D988604}"/>
              </a:ext>
            </a:extLst>
          </p:cNvPr>
          <p:cNvCxnSpPr>
            <a:cxnSpLocks/>
          </p:cNvCxnSpPr>
          <p:nvPr/>
        </p:nvCxnSpPr>
        <p:spPr>
          <a:xfrm flipV="1">
            <a:off x="7724444" y="2082237"/>
            <a:ext cx="0" cy="202749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6CA056B-4C50-33DE-E7CC-A618DC3C5A1A}"/>
              </a:ext>
            </a:extLst>
          </p:cNvPr>
          <p:cNvCxnSpPr>
            <a:cxnSpLocks/>
          </p:cNvCxnSpPr>
          <p:nvPr/>
        </p:nvCxnSpPr>
        <p:spPr>
          <a:xfrm>
            <a:off x="6714550" y="2082237"/>
            <a:ext cx="100989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8FDE61B-5CF3-B98F-9895-1DAF4ABA19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0407" y="590594"/>
            <a:ext cx="11283754" cy="1325562"/>
          </a:xfrm>
        </p:spPr>
        <p:txBody>
          <a:bodyPr/>
          <a:lstStyle/>
          <a:p>
            <a:r>
              <a:rPr lang="th-TH" sz="4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4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4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br>
              <a:rPr lang="en-US" sz="4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คุณลักษณะ</a:t>
            </a:r>
            <a:endParaRPr lang="en-US" sz="6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4425084F-9312-792E-73A7-CBEFFFE77094}"/>
              </a:ext>
            </a:extLst>
          </p:cNvPr>
          <p:cNvSpPr txBox="1"/>
          <p:nvPr/>
        </p:nvSpPr>
        <p:spPr>
          <a:xfrm>
            <a:off x="8414903" y="2578252"/>
            <a:ext cx="2665060" cy="1145186"/>
          </a:xfrm>
          <a:prstGeom prst="rect">
            <a:avLst/>
          </a:prstGeom>
        </p:spPr>
        <p:txBody>
          <a:bodyPr vert="horz" wrap="square" lIns="0" tIns="17145" rIns="0" bIns="0" numCol="2" rtlCol="0" anchor="ctr" anchorCtr="0">
            <a:no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มะนาวเหลือง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แอ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ปเปิ้ล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ลูกพีชสุก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ส้มและมะนาว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เนคทารี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น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เมลอน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มะม่วง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สับปะรด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94442B9C-7A53-5783-D95B-4FE1C0ED62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8" r="3648"/>
          <a:stretch/>
        </p:blipFill>
        <p:spPr>
          <a:xfrm>
            <a:off x="5450974" y="426006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B89E5D8A-2B93-5A7A-2D7A-77456B75EE44}"/>
              </a:ext>
            </a:extLst>
          </p:cNvPr>
          <p:cNvSpPr txBox="1"/>
          <p:nvPr/>
        </p:nvSpPr>
        <p:spPr>
          <a:xfrm rot="16200000">
            <a:off x="4182020" y="4301754"/>
            <a:ext cx="4652237" cy="4602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6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6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4" name="object 58">
            <a:extLst>
              <a:ext uri="{FF2B5EF4-FFF2-40B4-BE49-F238E27FC236}">
                <a16:creationId xmlns:a16="http://schemas.microsoft.com/office/drawing/2014/main" id="{D2F11005-4364-9197-5D9A-D53880A92F66}"/>
              </a:ext>
            </a:extLst>
          </p:cNvPr>
          <p:cNvSpPr txBox="1"/>
          <p:nvPr/>
        </p:nvSpPr>
        <p:spPr>
          <a:xfrm>
            <a:off x="8414904" y="2317935"/>
            <a:ext cx="3246242" cy="294311"/>
          </a:xfrm>
          <a:prstGeom prst="rect">
            <a:avLst/>
          </a:prstGeom>
          <a:noFill/>
        </p:spPr>
        <p:txBody>
          <a:bodyPr vert="horz" wrap="square" lIns="0" tIns="17145" rIns="0" bIns="0" rtlCol="0">
            <a:spAutoFit/>
          </a:bodyPr>
          <a:lstStyle/>
          <a:p>
            <a:pPr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กลิ่นรสผลไม้หลัก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2C21939C-AF05-D01E-E7EC-E676BB763D56}"/>
              </a:ext>
            </a:extLst>
          </p:cNvPr>
          <p:cNvSpPr txBox="1"/>
          <p:nvPr/>
        </p:nvSpPr>
        <p:spPr>
          <a:xfrm>
            <a:off x="8421969" y="3854852"/>
            <a:ext cx="3869183" cy="571310"/>
          </a:xfrm>
          <a:prstGeom prst="rect">
            <a:avLst/>
          </a:prstGeom>
          <a:noFill/>
        </p:spPr>
        <p:txBody>
          <a:bodyPr vert="horz" wrap="square" lIns="0" tIns="17145" rIns="0" bIns="0" rtlCol="0">
            <a:spAutoFit/>
          </a:bodyPr>
          <a:lstStyle/>
          <a:p>
            <a:pPr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กลิ่นรสหลักที่เกิดจาก</a:t>
            </a:r>
          </a:p>
          <a:p>
            <a:pPr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การหมักบ่มในถังไม้โอ๊ก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F56D2EB-195E-E0F7-2B13-B4E3B0A8B0B4}"/>
              </a:ext>
            </a:extLst>
          </p:cNvPr>
          <p:cNvSpPr/>
          <p:nvPr/>
        </p:nvSpPr>
        <p:spPr>
          <a:xfrm>
            <a:off x="2087519" y="2026878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62BE3D1-FF94-496F-0AE3-EA9C4117F0C3}"/>
              </a:ext>
            </a:extLst>
          </p:cNvPr>
          <p:cNvSpPr/>
          <p:nvPr/>
        </p:nvSpPr>
        <p:spPr>
          <a:xfrm>
            <a:off x="2451662" y="2023976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1291C1B-82A5-4F4A-A87C-2A021E60710E}"/>
              </a:ext>
            </a:extLst>
          </p:cNvPr>
          <p:cNvSpPr/>
          <p:nvPr/>
        </p:nvSpPr>
        <p:spPr>
          <a:xfrm>
            <a:off x="2815805" y="2023976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BC3DDA9-AB5C-D3C6-6A5D-E4BCE6FF5CD2}"/>
              </a:ext>
            </a:extLst>
          </p:cNvPr>
          <p:cNvSpPr/>
          <p:nvPr/>
        </p:nvSpPr>
        <p:spPr>
          <a:xfrm>
            <a:off x="3179948" y="2023976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5D5E2F84-A7FC-2923-990C-971FADE9EC37}"/>
              </a:ext>
            </a:extLst>
          </p:cNvPr>
          <p:cNvSpPr/>
          <p:nvPr/>
        </p:nvSpPr>
        <p:spPr>
          <a:xfrm>
            <a:off x="3544472" y="2023976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1884036-2716-602E-A397-6AA600F744D3}"/>
              </a:ext>
            </a:extLst>
          </p:cNvPr>
          <p:cNvSpPr/>
          <p:nvPr/>
        </p:nvSpPr>
        <p:spPr>
          <a:xfrm>
            <a:off x="3908996" y="2023976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B0DB3A5-7DE6-4535-25A9-3B9FFA2A73D3}"/>
              </a:ext>
            </a:extLst>
          </p:cNvPr>
          <p:cNvSpPr/>
          <p:nvPr/>
        </p:nvSpPr>
        <p:spPr>
          <a:xfrm>
            <a:off x="4267341" y="2023976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2CE8839-B14D-EC3A-0C13-1CA5CC770955}"/>
              </a:ext>
            </a:extLst>
          </p:cNvPr>
          <p:cNvSpPr/>
          <p:nvPr/>
        </p:nvSpPr>
        <p:spPr>
          <a:xfrm>
            <a:off x="4638043" y="2023976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F78DB7C-6710-BFED-03C6-B12CAFED3C04}"/>
              </a:ext>
            </a:extLst>
          </p:cNvPr>
          <p:cNvSpPr/>
          <p:nvPr/>
        </p:nvSpPr>
        <p:spPr>
          <a:xfrm>
            <a:off x="5002567" y="2023976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0380C0AA-F88B-1660-EC0B-AB4202E378AB}"/>
              </a:ext>
            </a:extLst>
          </p:cNvPr>
          <p:cNvSpPr txBox="1"/>
          <p:nvPr/>
        </p:nvSpPr>
        <p:spPr>
          <a:xfrm>
            <a:off x="3327940" y="245237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89E2E6B-B4FC-4D27-093E-FF22D5ADCF2C}"/>
              </a:ext>
            </a:extLst>
          </p:cNvPr>
          <p:cNvSpPr/>
          <p:nvPr/>
        </p:nvSpPr>
        <p:spPr>
          <a:xfrm>
            <a:off x="2087519" y="317605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6AB2BF6-B6E0-550B-F394-A08618E37ABC}"/>
              </a:ext>
            </a:extLst>
          </p:cNvPr>
          <p:cNvSpPr/>
          <p:nvPr/>
        </p:nvSpPr>
        <p:spPr>
          <a:xfrm>
            <a:off x="2451662" y="317315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C3F6284D-50A0-B092-6E0B-687AFEAA4EF8}"/>
              </a:ext>
            </a:extLst>
          </p:cNvPr>
          <p:cNvSpPr/>
          <p:nvPr/>
        </p:nvSpPr>
        <p:spPr>
          <a:xfrm>
            <a:off x="2815805" y="317315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2B82FD9A-227A-DC48-3962-B75CEF43311F}"/>
              </a:ext>
            </a:extLst>
          </p:cNvPr>
          <p:cNvSpPr/>
          <p:nvPr/>
        </p:nvSpPr>
        <p:spPr>
          <a:xfrm>
            <a:off x="3179948" y="317315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8A46049-63B6-2E72-2848-E3A891BCC211}"/>
              </a:ext>
            </a:extLst>
          </p:cNvPr>
          <p:cNvSpPr/>
          <p:nvPr/>
        </p:nvSpPr>
        <p:spPr>
          <a:xfrm>
            <a:off x="3544472" y="317315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C5C78655-6C11-AB64-A2ED-7034DF0FF779}"/>
              </a:ext>
            </a:extLst>
          </p:cNvPr>
          <p:cNvSpPr/>
          <p:nvPr/>
        </p:nvSpPr>
        <p:spPr>
          <a:xfrm>
            <a:off x="3908996" y="317315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23B7EFA6-29BE-1C16-13C3-30E0CCB4872F}"/>
              </a:ext>
            </a:extLst>
          </p:cNvPr>
          <p:cNvSpPr/>
          <p:nvPr/>
        </p:nvSpPr>
        <p:spPr>
          <a:xfrm>
            <a:off x="4267341" y="317315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CF69098-86FD-FE77-8092-920C4D167604}"/>
              </a:ext>
            </a:extLst>
          </p:cNvPr>
          <p:cNvSpPr/>
          <p:nvPr/>
        </p:nvSpPr>
        <p:spPr>
          <a:xfrm>
            <a:off x="4638043" y="317315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B028919-6A18-01F4-BB26-F18ECE53911C}"/>
              </a:ext>
            </a:extLst>
          </p:cNvPr>
          <p:cNvSpPr/>
          <p:nvPr/>
        </p:nvSpPr>
        <p:spPr>
          <a:xfrm>
            <a:off x="5002567" y="317315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0578BD73-E803-010F-D580-99A4F5AF1A1C}"/>
              </a:ext>
            </a:extLst>
          </p:cNvPr>
          <p:cNvSpPr/>
          <p:nvPr/>
        </p:nvSpPr>
        <p:spPr>
          <a:xfrm>
            <a:off x="2087519" y="40163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C50D499-92FE-191F-A066-1C441C1AFEE6}"/>
              </a:ext>
            </a:extLst>
          </p:cNvPr>
          <p:cNvSpPr/>
          <p:nvPr/>
        </p:nvSpPr>
        <p:spPr>
          <a:xfrm>
            <a:off x="2451662" y="401341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38F7BF3-915C-F506-9D7B-79E20DE5B43B}"/>
              </a:ext>
            </a:extLst>
          </p:cNvPr>
          <p:cNvSpPr/>
          <p:nvPr/>
        </p:nvSpPr>
        <p:spPr>
          <a:xfrm>
            <a:off x="2815805" y="40134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D312308-6A25-F4D2-DEEB-2DCB01093378}"/>
              </a:ext>
            </a:extLst>
          </p:cNvPr>
          <p:cNvSpPr/>
          <p:nvPr/>
        </p:nvSpPr>
        <p:spPr>
          <a:xfrm>
            <a:off x="3179948" y="40134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E43B8C7F-07DF-0ECB-5312-0A55CBB4A72E}"/>
              </a:ext>
            </a:extLst>
          </p:cNvPr>
          <p:cNvSpPr/>
          <p:nvPr/>
        </p:nvSpPr>
        <p:spPr>
          <a:xfrm>
            <a:off x="3544472" y="40134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5BFD544A-5966-9EFC-5B26-0EBC880CA6A7}"/>
              </a:ext>
            </a:extLst>
          </p:cNvPr>
          <p:cNvSpPr/>
          <p:nvPr/>
        </p:nvSpPr>
        <p:spPr>
          <a:xfrm>
            <a:off x="3908996" y="40134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7EF0F0EC-AE6F-D745-543C-59511E924829}"/>
              </a:ext>
            </a:extLst>
          </p:cNvPr>
          <p:cNvSpPr/>
          <p:nvPr/>
        </p:nvSpPr>
        <p:spPr>
          <a:xfrm>
            <a:off x="4267341" y="40134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2F2A0B3-CB15-A8CC-3165-78E705E00DA0}"/>
              </a:ext>
            </a:extLst>
          </p:cNvPr>
          <p:cNvSpPr/>
          <p:nvPr/>
        </p:nvSpPr>
        <p:spPr>
          <a:xfrm>
            <a:off x="4638043" y="40134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87343FB6-7E3B-B3DE-5779-F283805FF772}"/>
              </a:ext>
            </a:extLst>
          </p:cNvPr>
          <p:cNvSpPr/>
          <p:nvPr/>
        </p:nvSpPr>
        <p:spPr>
          <a:xfrm>
            <a:off x="5002567" y="40134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ADF75C1-2283-CB22-99AC-2C1A54F55AA9}"/>
              </a:ext>
            </a:extLst>
          </p:cNvPr>
          <p:cNvSpPr/>
          <p:nvPr/>
        </p:nvSpPr>
        <p:spPr>
          <a:xfrm>
            <a:off x="2087519" y="485657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C790E21-B961-56B1-A980-C1C60AD6D249}"/>
              </a:ext>
            </a:extLst>
          </p:cNvPr>
          <p:cNvSpPr/>
          <p:nvPr/>
        </p:nvSpPr>
        <p:spPr>
          <a:xfrm>
            <a:off x="2451662" y="485367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4E5A90C-4C56-B0A4-F80E-15BA53D01685}"/>
              </a:ext>
            </a:extLst>
          </p:cNvPr>
          <p:cNvSpPr/>
          <p:nvPr/>
        </p:nvSpPr>
        <p:spPr>
          <a:xfrm>
            <a:off x="2815805" y="485367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95D78A90-2F29-8309-25EF-AF983C9E0DF4}"/>
              </a:ext>
            </a:extLst>
          </p:cNvPr>
          <p:cNvSpPr/>
          <p:nvPr/>
        </p:nvSpPr>
        <p:spPr>
          <a:xfrm>
            <a:off x="3179948" y="485367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B8D7AD80-E89E-94FC-05B3-65E2B789EDBF}"/>
              </a:ext>
            </a:extLst>
          </p:cNvPr>
          <p:cNvSpPr/>
          <p:nvPr/>
        </p:nvSpPr>
        <p:spPr>
          <a:xfrm>
            <a:off x="3544472" y="485367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C359EA06-9A7D-9E0F-4522-82CD640F0D85}"/>
              </a:ext>
            </a:extLst>
          </p:cNvPr>
          <p:cNvSpPr/>
          <p:nvPr/>
        </p:nvSpPr>
        <p:spPr>
          <a:xfrm>
            <a:off x="3908996" y="485367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28D376A2-3656-F7BF-8E97-DA95B182B782}"/>
              </a:ext>
            </a:extLst>
          </p:cNvPr>
          <p:cNvSpPr/>
          <p:nvPr/>
        </p:nvSpPr>
        <p:spPr>
          <a:xfrm>
            <a:off x="4267341" y="485367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86771A24-F00F-4429-B5A3-60CC5B631545}"/>
              </a:ext>
            </a:extLst>
          </p:cNvPr>
          <p:cNvSpPr/>
          <p:nvPr/>
        </p:nvSpPr>
        <p:spPr>
          <a:xfrm>
            <a:off x="4638043" y="485367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11320E13-6CCD-AA11-E9F0-092E97D873B8}"/>
              </a:ext>
            </a:extLst>
          </p:cNvPr>
          <p:cNvSpPr/>
          <p:nvPr/>
        </p:nvSpPr>
        <p:spPr>
          <a:xfrm>
            <a:off x="5002567" y="485367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C078604D-736D-2D36-8664-746636080348}"/>
              </a:ext>
            </a:extLst>
          </p:cNvPr>
          <p:cNvSpPr/>
          <p:nvPr/>
        </p:nvSpPr>
        <p:spPr>
          <a:xfrm>
            <a:off x="2087519" y="520256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CF7E2D1-1D3D-AE8A-B1C6-08055DE528DA}"/>
              </a:ext>
            </a:extLst>
          </p:cNvPr>
          <p:cNvSpPr/>
          <p:nvPr/>
        </p:nvSpPr>
        <p:spPr>
          <a:xfrm>
            <a:off x="2451662" y="519966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47DC42B4-9713-6197-7E67-351186EFCE73}"/>
              </a:ext>
            </a:extLst>
          </p:cNvPr>
          <p:cNvSpPr/>
          <p:nvPr/>
        </p:nvSpPr>
        <p:spPr>
          <a:xfrm>
            <a:off x="2815805" y="519966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B7D4B46-0DBC-8E17-9E4A-ED8869CBCB88}"/>
              </a:ext>
            </a:extLst>
          </p:cNvPr>
          <p:cNvSpPr/>
          <p:nvPr/>
        </p:nvSpPr>
        <p:spPr>
          <a:xfrm>
            <a:off x="3179948" y="519966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809198EE-61B6-0C55-5E72-CC96478B3081}"/>
              </a:ext>
            </a:extLst>
          </p:cNvPr>
          <p:cNvSpPr/>
          <p:nvPr/>
        </p:nvSpPr>
        <p:spPr>
          <a:xfrm>
            <a:off x="3544472" y="519966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BE48170E-C2C8-5ECB-7B4E-4825282DA9F8}"/>
              </a:ext>
            </a:extLst>
          </p:cNvPr>
          <p:cNvSpPr/>
          <p:nvPr/>
        </p:nvSpPr>
        <p:spPr>
          <a:xfrm>
            <a:off x="3908996" y="519966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BB9A261-A519-8F83-CC9C-C27E7BE7C8BC}"/>
              </a:ext>
            </a:extLst>
          </p:cNvPr>
          <p:cNvSpPr/>
          <p:nvPr/>
        </p:nvSpPr>
        <p:spPr>
          <a:xfrm>
            <a:off x="4267341" y="519966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C6B49AE-22F4-29C7-6562-D5F7B5533FAF}"/>
              </a:ext>
            </a:extLst>
          </p:cNvPr>
          <p:cNvSpPr/>
          <p:nvPr/>
        </p:nvSpPr>
        <p:spPr>
          <a:xfrm>
            <a:off x="4638043" y="519966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458A706B-18C3-65BA-DD55-E8D0F35DB7E9}"/>
              </a:ext>
            </a:extLst>
          </p:cNvPr>
          <p:cNvSpPr/>
          <p:nvPr/>
        </p:nvSpPr>
        <p:spPr>
          <a:xfrm>
            <a:off x="5002567" y="519966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D11C57C6-EF40-F4C0-3BC7-803F45BD5066}"/>
              </a:ext>
            </a:extLst>
          </p:cNvPr>
          <p:cNvSpPr/>
          <p:nvPr/>
        </p:nvSpPr>
        <p:spPr>
          <a:xfrm>
            <a:off x="2087519" y="598721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4274FBC1-5792-4EF8-6975-F5AA36DEF46D}"/>
              </a:ext>
            </a:extLst>
          </p:cNvPr>
          <p:cNvSpPr/>
          <p:nvPr/>
        </p:nvSpPr>
        <p:spPr>
          <a:xfrm>
            <a:off x="2451662" y="59843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88F5D0DA-5D57-0855-F499-3E4388E0A04B}"/>
              </a:ext>
            </a:extLst>
          </p:cNvPr>
          <p:cNvSpPr/>
          <p:nvPr/>
        </p:nvSpPr>
        <p:spPr>
          <a:xfrm>
            <a:off x="2815805" y="59843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D70863FB-17C8-F44A-FCF0-935042648F15}"/>
              </a:ext>
            </a:extLst>
          </p:cNvPr>
          <p:cNvSpPr/>
          <p:nvPr/>
        </p:nvSpPr>
        <p:spPr>
          <a:xfrm>
            <a:off x="3179948" y="59843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EEF402AA-A4A0-D4C2-059E-E66982B6EBE5}"/>
              </a:ext>
            </a:extLst>
          </p:cNvPr>
          <p:cNvSpPr/>
          <p:nvPr/>
        </p:nvSpPr>
        <p:spPr>
          <a:xfrm>
            <a:off x="3908996" y="59843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E1CF8C33-738A-C89E-6C4A-20BAC9F3863E}"/>
              </a:ext>
            </a:extLst>
          </p:cNvPr>
          <p:cNvSpPr/>
          <p:nvPr/>
        </p:nvSpPr>
        <p:spPr>
          <a:xfrm>
            <a:off x="4638043" y="59843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090B0514-3BDB-C3CE-E2C8-7DF23BABCD3E}"/>
              </a:ext>
            </a:extLst>
          </p:cNvPr>
          <p:cNvSpPr/>
          <p:nvPr/>
        </p:nvSpPr>
        <p:spPr>
          <a:xfrm>
            <a:off x="5002567" y="59843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F7BE47A5-31FE-7369-C739-812BB7B8CA83}"/>
              </a:ext>
            </a:extLst>
          </p:cNvPr>
          <p:cNvSpPr txBox="1"/>
          <p:nvPr/>
        </p:nvSpPr>
        <p:spPr>
          <a:xfrm>
            <a:off x="1989487" y="563324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0CAD56FE-068D-C6AD-6B06-DF4BF875D846}"/>
              </a:ext>
            </a:extLst>
          </p:cNvPr>
          <p:cNvSpPr txBox="1"/>
          <p:nvPr/>
        </p:nvSpPr>
        <p:spPr>
          <a:xfrm>
            <a:off x="3555095" y="5662117"/>
            <a:ext cx="1255888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12.5% – 14.5%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5A9709D-06AD-382A-042C-DC037BA6DFC0}"/>
              </a:ext>
            </a:extLst>
          </p:cNvPr>
          <p:cNvSpPr txBox="1"/>
          <p:nvPr/>
        </p:nvSpPr>
        <p:spPr>
          <a:xfrm>
            <a:off x="4552369" y="563324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DC00D633-CAA8-3798-641F-950A201C4254}"/>
              </a:ext>
            </a:extLst>
          </p:cNvPr>
          <p:cNvCxnSpPr>
            <a:cxnSpLocks/>
          </p:cNvCxnSpPr>
          <p:nvPr/>
        </p:nvCxnSpPr>
        <p:spPr>
          <a:xfrm>
            <a:off x="7727387" y="2459515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1C132A17-50C4-C04D-C7CE-31CCC7C94209}"/>
              </a:ext>
            </a:extLst>
          </p:cNvPr>
          <p:cNvCxnSpPr>
            <a:cxnSpLocks/>
          </p:cNvCxnSpPr>
          <p:nvPr/>
        </p:nvCxnSpPr>
        <p:spPr>
          <a:xfrm>
            <a:off x="7727387" y="4109730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0ADF244D-39DB-5622-CC55-F58F33415D2F}"/>
              </a:ext>
            </a:extLst>
          </p:cNvPr>
          <p:cNvGrpSpPr/>
          <p:nvPr/>
        </p:nvGrpSpPr>
        <p:grpSpPr>
          <a:xfrm>
            <a:off x="4264358" y="5984316"/>
            <a:ext cx="278634" cy="272668"/>
            <a:chOff x="8032638" y="5926610"/>
            <a:chExt cx="278634" cy="272668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4457550D-D6A7-A7C4-1FA9-F03BB865B97A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C18D776-10EF-45C9-08AB-E3BB051419BD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A9F847C-F6A3-750E-3F76-D88E6683C2CD}"/>
              </a:ext>
            </a:extLst>
          </p:cNvPr>
          <p:cNvCxnSpPr>
            <a:cxnSpLocks/>
          </p:cNvCxnSpPr>
          <p:nvPr/>
        </p:nvCxnSpPr>
        <p:spPr>
          <a:xfrm>
            <a:off x="3703926" y="2335105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bject 58">
            <a:extLst>
              <a:ext uri="{FF2B5EF4-FFF2-40B4-BE49-F238E27FC236}">
                <a16:creationId xmlns:a16="http://schemas.microsoft.com/office/drawing/2014/main" id="{CD3F8D01-70E7-3584-39CE-A682CD0E1B30}"/>
              </a:ext>
            </a:extLst>
          </p:cNvPr>
          <p:cNvSpPr txBox="1"/>
          <p:nvPr/>
        </p:nvSpPr>
        <p:spPr>
          <a:xfrm>
            <a:off x="8414902" y="4718704"/>
            <a:ext cx="3561913" cy="1145186"/>
          </a:xfrm>
          <a:prstGeom prst="rect">
            <a:avLst/>
          </a:prstGeom>
        </p:spPr>
        <p:txBody>
          <a:bodyPr vert="horz" wrap="square" lIns="0" tIns="17145" rIns="0" bIns="0" numCol="2" rtlCol="0" anchor="ctr" anchorCtr="0">
            <a:noAutofit/>
          </a:bodyPr>
          <a:lstStyle/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โทสต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วานิลลา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เนย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ลูกอม (ทอฟฟี่)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น้ำผึ้ง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แครม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บ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รู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เล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อบเชย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มะพร้าว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ตังเม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อัล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มอน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ด์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อบ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เครื่องเทศ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1069411-5650-5DBF-62AF-0F67699EAD73}"/>
              </a:ext>
            </a:extLst>
          </p:cNvPr>
          <p:cNvGrpSpPr/>
          <p:nvPr/>
        </p:nvGrpSpPr>
        <p:grpSpPr>
          <a:xfrm rot="10800000">
            <a:off x="3544830" y="5984316"/>
            <a:ext cx="278634" cy="272668"/>
            <a:chOff x="8032638" y="5926610"/>
            <a:chExt cx="278634" cy="272668"/>
          </a:xfrm>
        </p:grpSpPr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5E48266D-97F6-1D1B-14B0-B030C4FDA226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66BA2F64-2DF9-95D0-601E-3919A6A7D1D7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54346A3E-A609-A3F2-E2AB-5B19390189D4}"/>
              </a:ext>
            </a:extLst>
          </p:cNvPr>
          <p:cNvSpPr txBox="1"/>
          <p:nvPr/>
        </p:nvSpPr>
        <p:spPr>
          <a:xfrm>
            <a:off x="306201" y="2010220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B0FFB92-54D3-7152-2102-F0558FE7A04D}"/>
              </a:ext>
            </a:extLst>
          </p:cNvPr>
          <p:cNvCxnSpPr>
            <a:cxnSpLocks/>
          </p:cNvCxnSpPr>
          <p:nvPr/>
        </p:nvCxnSpPr>
        <p:spPr>
          <a:xfrm>
            <a:off x="576747" y="2172836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2">
            <a:extLst>
              <a:ext uri="{FF2B5EF4-FFF2-40B4-BE49-F238E27FC236}">
                <a16:creationId xmlns:a16="http://schemas.microsoft.com/office/drawing/2014/main" id="{8735C1C6-01D6-7ED7-6AD7-146BD2E97398}"/>
              </a:ext>
            </a:extLst>
          </p:cNvPr>
          <p:cNvSpPr txBox="1"/>
          <p:nvPr/>
        </p:nvSpPr>
        <p:spPr>
          <a:xfrm>
            <a:off x="306200" y="303509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54F73E7E-7382-2963-353A-BE6A615F8884}"/>
              </a:ext>
            </a:extLst>
          </p:cNvPr>
          <p:cNvSpPr txBox="1"/>
          <p:nvPr/>
        </p:nvSpPr>
        <p:spPr>
          <a:xfrm>
            <a:off x="1985844" y="283460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3" name="Title 2">
            <a:extLst>
              <a:ext uri="{FF2B5EF4-FFF2-40B4-BE49-F238E27FC236}">
                <a16:creationId xmlns:a16="http://schemas.microsoft.com/office/drawing/2014/main" id="{4D916B87-6DCC-4476-B567-FB9678264965}"/>
              </a:ext>
            </a:extLst>
          </p:cNvPr>
          <p:cNvSpPr txBox="1"/>
          <p:nvPr/>
        </p:nvSpPr>
        <p:spPr>
          <a:xfrm>
            <a:off x="3255595" y="283460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8BDF005B-2380-4AF4-16D8-AC68BCFD5399}"/>
              </a:ext>
            </a:extLst>
          </p:cNvPr>
          <p:cNvSpPr txBox="1"/>
          <p:nvPr/>
        </p:nvSpPr>
        <p:spPr>
          <a:xfrm>
            <a:off x="4548726" y="283460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6" name="Title 2">
            <a:extLst>
              <a:ext uri="{FF2B5EF4-FFF2-40B4-BE49-F238E27FC236}">
                <a16:creationId xmlns:a16="http://schemas.microsoft.com/office/drawing/2014/main" id="{304B455D-7119-F84C-55E5-16E0CFD65005}"/>
              </a:ext>
            </a:extLst>
          </p:cNvPr>
          <p:cNvSpPr txBox="1"/>
          <p:nvPr/>
        </p:nvSpPr>
        <p:spPr>
          <a:xfrm>
            <a:off x="1985844" y="367486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F64DD2E1-C123-82B7-0FAC-DE5059130448}"/>
              </a:ext>
            </a:extLst>
          </p:cNvPr>
          <p:cNvSpPr txBox="1"/>
          <p:nvPr/>
        </p:nvSpPr>
        <p:spPr>
          <a:xfrm>
            <a:off x="3106412" y="3674867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7AB99F93-672A-57D4-C145-00292B27F9F5}"/>
              </a:ext>
            </a:extLst>
          </p:cNvPr>
          <p:cNvSpPr txBox="1"/>
          <p:nvPr/>
        </p:nvSpPr>
        <p:spPr>
          <a:xfrm>
            <a:off x="4548726" y="367486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9BC531B-4431-AD9F-DA1A-08EFFC938242}"/>
              </a:ext>
            </a:extLst>
          </p:cNvPr>
          <p:cNvCxnSpPr>
            <a:cxnSpLocks/>
          </p:cNvCxnSpPr>
          <p:nvPr/>
        </p:nvCxnSpPr>
        <p:spPr>
          <a:xfrm>
            <a:off x="1410575" y="3334371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itle 2">
            <a:extLst>
              <a:ext uri="{FF2B5EF4-FFF2-40B4-BE49-F238E27FC236}">
                <a16:creationId xmlns:a16="http://schemas.microsoft.com/office/drawing/2014/main" id="{94BE9BA1-E4CC-764A-C12F-6B23B0D60685}"/>
              </a:ext>
            </a:extLst>
          </p:cNvPr>
          <p:cNvSpPr txBox="1"/>
          <p:nvPr/>
        </p:nvSpPr>
        <p:spPr>
          <a:xfrm>
            <a:off x="306200" y="401536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51A7084-EC0D-3A2D-6FC3-9C22320321F3}"/>
              </a:ext>
            </a:extLst>
          </p:cNvPr>
          <p:cNvCxnSpPr>
            <a:cxnSpLocks/>
          </p:cNvCxnSpPr>
          <p:nvPr/>
        </p:nvCxnSpPr>
        <p:spPr>
          <a:xfrm>
            <a:off x="1266175" y="4205522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itle 2">
            <a:extLst>
              <a:ext uri="{FF2B5EF4-FFF2-40B4-BE49-F238E27FC236}">
                <a16:creationId xmlns:a16="http://schemas.microsoft.com/office/drawing/2014/main" id="{C2272858-0944-58BE-F57C-C368A38D97A9}"/>
              </a:ext>
            </a:extLst>
          </p:cNvPr>
          <p:cNvSpPr txBox="1"/>
          <p:nvPr/>
        </p:nvSpPr>
        <p:spPr>
          <a:xfrm>
            <a:off x="1859796" y="4515126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5" name="Title 2">
            <a:extLst>
              <a:ext uri="{FF2B5EF4-FFF2-40B4-BE49-F238E27FC236}">
                <a16:creationId xmlns:a16="http://schemas.microsoft.com/office/drawing/2014/main" id="{81F0EF73-C636-003F-DBA2-0C96BF567F32}"/>
              </a:ext>
            </a:extLst>
          </p:cNvPr>
          <p:cNvSpPr txBox="1"/>
          <p:nvPr/>
        </p:nvSpPr>
        <p:spPr>
          <a:xfrm>
            <a:off x="3106412" y="4515126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8AE03BAD-162D-00DC-0868-65B2A99FC214}"/>
              </a:ext>
            </a:extLst>
          </p:cNvPr>
          <p:cNvSpPr txBox="1"/>
          <p:nvPr/>
        </p:nvSpPr>
        <p:spPr>
          <a:xfrm>
            <a:off x="4548726" y="451512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F7AB1907-ACA7-3D48-1F0D-3117C6611806}"/>
              </a:ext>
            </a:extLst>
          </p:cNvPr>
          <p:cNvSpPr txBox="1"/>
          <p:nvPr/>
        </p:nvSpPr>
        <p:spPr>
          <a:xfrm>
            <a:off x="306199" y="4877910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FA364AC-E8D7-FAC5-4538-6C03F8E058E5}"/>
              </a:ext>
            </a:extLst>
          </p:cNvPr>
          <p:cNvCxnSpPr>
            <a:cxnSpLocks/>
          </p:cNvCxnSpPr>
          <p:nvPr/>
        </p:nvCxnSpPr>
        <p:spPr>
          <a:xfrm>
            <a:off x="761851" y="5045781"/>
            <a:ext cx="127033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itle 2">
            <a:extLst>
              <a:ext uri="{FF2B5EF4-FFF2-40B4-BE49-F238E27FC236}">
                <a16:creationId xmlns:a16="http://schemas.microsoft.com/office/drawing/2014/main" id="{D3119DAB-079E-5F39-B270-01E51341C233}"/>
              </a:ext>
            </a:extLst>
          </p:cNvPr>
          <p:cNvSpPr txBox="1"/>
          <p:nvPr/>
        </p:nvSpPr>
        <p:spPr>
          <a:xfrm>
            <a:off x="306200" y="5223899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43B81E65-11AD-2B19-1A6D-77833944C3A9}"/>
              </a:ext>
            </a:extLst>
          </p:cNvPr>
          <p:cNvCxnSpPr>
            <a:cxnSpLocks/>
          </p:cNvCxnSpPr>
          <p:nvPr/>
        </p:nvCxnSpPr>
        <p:spPr>
          <a:xfrm>
            <a:off x="1919318" y="5391770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itle 2">
            <a:extLst>
              <a:ext uri="{FF2B5EF4-FFF2-40B4-BE49-F238E27FC236}">
                <a16:creationId xmlns:a16="http://schemas.microsoft.com/office/drawing/2014/main" id="{6A72F7D4-BD0E-4F3E-4F26-995CF122CF95}"/>
              </a:ext>
            </a:extLst>
          </p:cNvPr>
          <p:cNvSpPr txBox="1"/>
          <p:nvPr/>
        </p:nvSpPr>
        <p:spPr>
          <a:xfrm>
            <a:off x="321457" y="598698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B5E8D4DF-7A64-5DC4-7993-6993665F6396}"/>
              </a:ext>
            </a:extLst>
          </p:cNvPr>
          <p:cNvCxnSpPr>
            <a:cxnSpLocks/>
          </p:cNvCxnSpPr>
          <p:nvPr/>
        </p:nvCxnSpPr>
        <p:spPr>
          <a:xfrm>
            <a:off x="1280690" y="6176424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068906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95639"/>
            <a:ext cx="11283754" cy="1325562"/>
          </a:xfrm>
        </p:spPr>
        <p:txBody>
          <a:bodyPr/>
          <a:lstStyle/>
          <a:p>
            <a:r>
              <a:rPr lang="th-TH" sz="4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4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br>
              <a:rPr lang="en-US" sz="4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คุณลักษณะ</a:t>
            </a:r>
            <a:endParaRPr lang="en-US" sz="6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75" r="8675"/>
          <a:stretch/>
        </p:blipFill>
        <p:spPr>
          <a:xfrm>
            <a:off x="5940677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4814073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296884" y="1933819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661027" y="1930917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3025170" y="1930917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389313" y="1930917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753837" y="1930917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4118361" y="1930917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476706" y="1930917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847408" y="1930917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5211932" y="1930917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4954487" y="2378110"/>
            <a:ext cx="157173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296884" y="298964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661027" y="298673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3025170" y="298673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389313" y="298673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753837" y="298673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4118361" y="298673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476706" y="298673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847408" y="298673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5211932" y="298673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296884" y="382990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661027" y="382699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3025170" y="382699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389313" y="382699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753837" y="382699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4118361" y="382699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476706" y="382699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847408" y="382699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5211932" y="382699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296884" y="467016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661027" y="466725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3025170" y="466725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389313" y="466725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753837" y="466725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4118361" y="466725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476706" y="466725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847408" y="466725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5211932" y="466725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BB001D52-6ACE-43A7-54C7-624FDA7455B3}"/>
              </a:ext>
            </a:extLst>
          </p:cNvPr>
          <p:cNvSpPr/>
          <p:nvPr/>
        </p:nvSpPr>
        <p:spPr>
          <a:xfrm>
            <a:off x="2296884" y="501614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1180F9-E652-9B86-2F08-2604BC731EE4}"/>
              </a:ext>
            </a:extLst>
          </p:cNvPr>
          <p:cNvSpPr/>
          <p:nvPr/>
        </p:nvSpPr>
        <p:spPr>
          <a:xfrm>
            <a:off x="2661027" y="50132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3B38CAB6-C4FE-AE8F-BD48-A435FB60DD47}"/>
              </a:ext>
            </a:extLst>
          </p:cNvPr>
          <p:cNvSpPr/>
          <p:nvPr/>
        </p:nvSpPr>
        <p:spPr>
          <a:xfrm>
            <a:off x="3025170" y="50132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7F182EE-6253-B095-B9F8-376D75AA522A}"/>
              </a:ext>
            </a:extLst>
          </p:cNvPr>
          <p:cNvSpPr/>
          <p:nvPr/>
        </p:nvSpPr>
        <p:spPr>
          <a:xfrm>
            <a:off x="3389313" y="501324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1A1F2B7-2DCE-78B6-A92D-371C5048502D}"/>
              </a:ext>
            </a:extLst>
          </p:cNvPr>
          <p:cNvSpPr/>
          <p:nvPr/>
        </p:nvSpPr>
        <p:spPr>
          <a:xfrm>
            <a:off x="3753837" y="501324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A7F32A-D5CC-F70C-49D7-4F4490345A46}"/>
              </a:ext>
            </a:extLst>
          </p:cNvPr>
          <p:cNvSpPr/>
          <p:nvPr/>
        </p:nvSpPr>
        <p:spPr>
          <a:xfrm>
            <a:off x="4118361" y="501324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54664EB-A97A-E728-685F-8C32614CD1C7}"/>
              </a:ext>
            </a:extLst>
          </p:cNvPr>
          <p:cNvSpPr/>
          <p:nvPr/>
        </p:nvSpPr>
        <p:spPr>
          <a:xfrm>
            <a:off x="4476706" y="501324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698B22B-F886-2975-DB68-919D59AD7F55}"/>
              </a:ext>
            </a:extLst>
          </p:cNvPr>
          <p:cNvSpPr/>
          <p:nvPr/>
        </p:nvSpPr>
        <p:spPr>
          <a:xfrm>
            <a:off x="4847408" y="501324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A6FF03-F1A2-9FAE-D858-E6535FB4AC55}"/>
              </a:ext>
            </a:extLst>
          </p:cNvPr>
          <p:cNvSpPr/>
          <p:nvPr/>
        </p:nvSpPr>
        <p:spPr>
          <a:xfrm>
            <a:off x="5211932" y="501324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296884" y="6276589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661027" y="627368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3025170" y="62736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389313" y="62736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DB4B4ABB-9FA8-B87C-73BC-FDDC7FF1CBDD}"/>
              </a:ext>
            </a:extLst>
          </p:cNvPr>
          <p:cNvSpPr/>
          <p:nvPr/>
        </p:nvSpPr>
        <p:spPr>
          <a:xfrm>
            <a:off x="3753837" y="62736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C28B8766-8D70-DE4B-4648-7E9551E0CF54}"/>
              </a:ext>
            </a:extLst>
          </p:cNvPr>
          <p:cNvSpPr/>
          <p:nvPr/>
        </p:nvSpPr>
        <p:spPr>
          <a:xfrm>
            <a:off x="4476706" y="627368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1" name="Oval 170">
            <a:extLst>
              <a:ext uri="{FF2B5EF4-FFF2-40B4-BE49-F238E27FC236}">
                <a16:creationId xmlns:a16="http://schemas.microsoft.com/office/drawing/2014/main" id="{8C3C39FC-A54B-CF26-6770-AB3679F42E43}"/>
              </a:ext>
            </a:extLst>
          </p:cNvPr>
          <p:cNvSpPr/>
          <p:nvPr/>
        </p:nvSpPr>
        <p:spPr>
          <a:xfrm>
            <a:off x="5211932" y="627368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2198852" y="592261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19CEF876-E7BB-64CB-4F86-BB8530282E1B}"/>
              </a:ext>
            </a:extLst>
          </p:cNvPr>
          <p:cNvSpPr txBox="1"/>
          <p:nvPr/>
        </p:nvSpPr>
        <p:spPr>
          <a:xfrm>
            <a:off x="3956348" y="5927289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761734" y="592261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97B910BE-98B0-4F4B-367C-75B3477F925C}"/>
              </a:ext>
            </a:extLst>
          </p:cNvPr>
          <p:cNvCxnSpPr>
            <a:cxnSpLocks/>
          </p:cNvCxnSpPr>
          <p:nvPr/>
        </p:nvCxnSpPr>
        <p:spPr>
          <a:xfrm>
            <a:off x="5357265" y="2242046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8224CEAB-450B-019E-ECCF-05EA077F8075}"/>
              </a:ext>
            </a:extLst>
          </p:cNvPr>
          <p:cNvCxnSpPr>
            <a:cxnSpLocks/>
          </p:cNvCxnSpPr>
          <p:nvPr/>
        </p:nvCxnSpPr>
        <p:spPr>
          <a:xfrm>
            <a:off x="4964390" y="2242046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Connector 178">
            <a:extLst>
              <a:ext uri="{FF2B5EF4-FFF2-40B4-BE49-F238E27FC236}">
                <a16:creationId xmlns:a16="http://schemas.microsoft.com/office/drawing/2014/main" id="{42ACF20F-A0B5-F59B-9D74-2D85DF1AED6A}"/>
              </a:ext>
            </a:extLst>
          </p:cNvPr>
          <p:cNvCxnSpPr>
            <a:cxnSpLocks/>
          </p:cNvCxnSpPr>
          <p:nvPr/>
        </p:nvCxnSpPr>
        <p:spPr>
          <a:xfrm>
            <a:off x="4967925" y="2376170"/>
            <a:ext cx="39717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296884" y="539529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661027" y="539239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3025170" y="539239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389313" y="539239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753837" y="539239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4118361" y="539239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476706" y="539239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847408" y="539239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5211932" y="539239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5AC20B1C-4B4E-AE5A-8D9F-8DF910C63D99}"/>
              </a:ext>
            </a:extLst>
          </p:cNvPr>
          <p:cNvGrpSpPr/>
          <p:nvPr/>
        </p:nvGrpSpPr>
        <p:grpSpPr>
          <a:xfrm>
            <a:off x="4841442" y="6274205"/>
            <a:ext cx="278634" cy="272668"/>
            <a:chOff x="8032638" y="5926610"/>
            <a:chExt cx="278634" cy="272668"/>
          </a:xfrm>
        </p:grpSpPr>
        <p:sp>
          <p:nvSpPr>
            <p:cNvPr id="196" name="Freeform 195">
              <a:extLst>
                <a:ext uri="{FF2B5EF4-FFF2-40B4-BE49-F238E27FC236}">
                  <a16:creationId xmlns:a16="http://schemas.microsoft.com/office/drawing/2014/main" id="{5F241F64-F7DD-2E28-7CFF-EF475E7F686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97" name="Freeform 196">
              <a:extLst>
                <a:ext uri="{FF2B5EF4-FFF2-40B4-BE49-F238E27FC236}">
                  <a16:creationId xmlns:a16="http://schemas.microsoft.com/office/drawing/2014/main" id="{5B67458C-AEFC-63DB-3A02-1258A092B494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428F2805-5190-4A07-A002-0D6ADD1E12CF}"/>
              </a:ext>
            </a:extLst>
          </p:cNvPr>
          <p:cNvGrpSpPr/>
          <p:nvPr/>
        </p:nvGrpSpPr>
        <p:grpSpPr>
          <a:xfrm rot="10800000">
            <a:off x="4120330" y="6274205"/>
            <a:ext cx="278634" cy="272668"/>
            <a:chOff x="8032638" y="5926610"/>
            <a:chExt cx="278634" cy="272668"/>
          </a:xfrm>
        </p:grpSpPr>
        <p:sp>
          <p:nvSpPr>
            <p:cNvPr id="199" name="Freeform 198">
              <a:extLst>
                <a:ext uri="{FF2B5EF4-FFF2-40B4-BE49-F238E27FC236}">
                  <a16:creationId xmlns:a16="http://schemas.microsoft.com/office/drawing/2014/main" id="{609D5A3D-EBE7-FD35-FF95-0EC4BF79FD6F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00" name="Freeform 199">
              <a:extLst>
                <a:ext uri="{FF2B5EF4-FFF2-40B4-BE49-F238E27FC236}">
                  <a16:creationId xmlns:a16="http://schemas.microsoft.com/office/drawing/2014/main" id="{A56402CE-C693-42AD-D881-1C10A5979ACC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0C1664E-8A67-13E0-354C-3BAE66C23B3C}"/>
              </a:ext>
            </a:extLst>
          </p:cNvPr>
          <p:cNvCxnSpPr>
            <a:cxnSpLocks/>
          </p:cNvCxnSpPr>
          <p:nvPr/>
        </p:nvCxnSpPr>
        <p:spPr>
          <a:xfrm>
            <a:off x="7346603" y="2287785"/>
            <a:ext cx="227146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bject 58">
            <a:extLst>
              <a:ext uri="{FF2B5EF4-FFF2-40B4-BE49-F238E27FC236}">
                <a16:creationId xmlns:a16="http://schemas.microsoft.com/office/drawing/2014/main" id="{1A813039-90ED-48AC-FD33-6E174768F007}"/>
              </a:ext>
            </a:extLst>
          </p:cNvPr>
          <p:cNvSpPr txBox="1"/>
          <p:nvPr/>
        </p:nvSpPr>
        <p:spPr>
          <a:xfrm>
            <a:off x="8974634" y="2849901"/>
            <a:ext cx="2665060" cy="1534577"/>
          </a:xfrm>
          <a:prstGeom prst="rect">
            <a:avLst/>
          </a:prstGeom>
        </p:spPr>
        <p:txBody>
          <a:bodyPr vert="horz" wrap="square" lIns="0" tIns="17145" rIns="0" bIns="0" numCol="1" rtlCol="0" anchor="ctr" anchorCtr="0">
            <a:noAutofit/>
          </a:bodyPr>
          <a:lstStyle/>
          <a:p>
            <a:pPr>
              <a:buClr>
                <a:srgbClr val="F40000"/>
              </a:buClr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กลิ่นรสผลไม้หลัก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พริกไทย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แบล็ก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เบอร์รี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เครื่องเทศ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ลูกพล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ัม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เชอร์รี่สีเข้ม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ช็อกโกแลต</a:t>
            </a:r>
          </a:p>
          <a:p>
            <a:pPr marL="285750" indent="-285750">
              <a:lnSpc>
                <a:spcPct val="98000"/>
              </a:lnSpc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กาแฟ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20E4702-FA01-664C-07B6-CE0616F69F56}"/>
              </a:ext>
            </a:extLst>
          </p:cNvPr>
          <p:cNvCxnSpPr>
            <a:cxnSpLocks/>
          </p:cNvCxnSpPr>
          <p:nvPr/>
        </p:nvCxnSpPr>
        <p:spPr>
          <a:xfrm>
            <a:off x="9608167" y="2285352"/>
            <a:ext cx="0" cy="23231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0C9D02B7-E769-B2D5-5C24-EA8C23404DB0}"/>
              </a:ext>
            </a:extLst>
          </p:cNvPr>
          <p:cNvSpPr txBox="1"/>
          <p:nvPr/>
        </p:nvSpPr>
        <p:spPr>
          <a:xfrm>
            <a:off x="519209" y="1907434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9FC682C-2AA6-97A4-1657-564062AFEAFE}"/>
              </a:ext>
            </a:extLst>
          </p:cNvPr>
          <p:cNvCxnSpPr>
            <a:cxnSpLocks/>
          </p:cNvCxnSpPr>
          <p:nvPr/>
        </p:nvCxnSpPr>
        <p:spPr>
          <a:xfrm>
            <a:off x="789755" y="2070050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2">
            <a:extLst>
              <a:ext uri="{FF2B5EF4-FFF2-40B4-BE49-F238E27FC236}">
                <a16:creationId xmlns:a16="http://schemas.microsoft.com/office/drawing/2014/main" id="{7DC839F7-2AA7-D788-4249-E13C488FA4CB}"/>
              </a:ext>
            </a:extLst>
          </p:cNvPr>
          <p:cNvSpPr txBox="1"/>
          <p:nvPr/>
        </p:nvSpPr>
        <p:spPr>
          <a:xfrm>
            <a:off x="519208" y="280832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4A3AA095-26EE-8504-9FD4-77DFC657BCE0}"/>
              </a:ext>
            </a:extLst>
          </p:cNvPr>
          <p:cNvSpPr txBox="1"/>
          <p:nvPr/>
        </p:nvSpPr>
        <p:spPr>
          <a:xfrm>
            <a:off x="2198852" y="260783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CAA9791C-A851-FE6C-FF57-D946E3A02646}"/>
              </a:ext>
            </a:extLst>
          </p:cNvPr>
          <p:cNvSpPr txBox="1"/>
          <p:nvPr/>
        </p:nvSpPr>
        <p:spPr>
          <a:xfrm>
            <a:off x="3468603" y="260783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F97EBDB4-FA1F-203F-52A3-B3006EC7FE33}"/>
              </a:ext>
            </a:extLst>
          </p:cNvPr>
          <p:cNvSpPr txBox="1"/>
          <p:nvPr/>
        </p:nvSpPr>
        <p:spPr>
          <a:xfrm>
            <a:off x="4761734" y="260783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6582631D-2904-FBD9-B01E-26F0A174CD00}"/>
              </a:ext>
            </a:extLst>
          </p:cNvPr>
          <p:cNvSpPr txBox="1"/>
          <p:nvPr/>
        </p:nvSpPr>
        <p:spPr>
          <a:xfrm>
            <a:off x="2198852" y="344809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5" name="Title 2">
            <a:extLst>
              <a:ext uri="{FF2B5EF4-FFF2-40B4-BE49-F238E27FC236}">
                <a16:creationId xmlns:a16="http://schemas.microsoft.com/office/drawing/2014/main" id="{D66BE3EC-0503-9E5F-2077-C3A9CEEE0D42}"/>
              </a:ext>
            </a:extLst>
          </p:cNvPr>
          <p:cNvSpPr txBox="1"/>
          <p:nvPr/>
        </p:nvSpPr>
        <p:spPr>
          <a:xfrm>
            <a:off x="3319420" y="3448097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6" name="Title 2">
            <a:extLst>
              <a:ext uri="{FF2B5EF4-FFF2-40B4-BE49-F238E27FC236}">
                <a16:creationId xmlns:a16="http://schemas.microsoft.com/office/drawing/2014/main" id="{734016B1-EBC7-18C1-CFEF-047C267EE958}"/>
              </a:ext>
            </a:extLst>
          </p:cNvPr>
          <p:cNvSpPr txBox="1"/>
          <p:nvPr/>
        </p:nvSpPr>
        <p:spPr>
          <a:xfrm>
            <a:off x="4761734" y="344809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0CAE949-5CCA-4FD8-9AFB-79F32D55772F}"/>
              </a:ext>
            </a:extLst>
          </p:cNvPr>
          <p:cNvCxnSpPr>
            <a:cxnSpLocks/>
          </p:cNvCxnSpPr>
          <p:nvPr/>
        </p:nvCxnSpPr>
        <p:spPr>
          <a:xfrm>
            <a:off x="1623583" y="3107601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">
            <a:extLst>
              <a:ext uri="{FF2B5EF4-FFF2-40B4-BE49-F238E27FC236}">
                <a16:creationId xmlns:a16="http://schemas.microsoft.com/office/drawing/2014/main" id="{C87B356C-B724-02F7-9539-706301DB28EC}"/>
              </a:ext>
            </a:extLst>
          </p:cNvPr>
          <p:cNvSpPr txBox="1"/>
          <p:nvPr/>
        </p:nvSpPr>
        <p:spPr>
          <a:xfrm>
            <a:off x="519208" y="378859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20EAF6F-8FB1-1FDB-9520-0B25F3703FE5}"/>
              </a:ext>
            </a:extLst>
          </p:cNvPr>
          <p:cNvCxnSpPr>
            <a:cxnSpLocks/>
          </p:cNvCxnSpPr>
          <p:nvPr/>
        </p:nvCxnSpPr>
        <p:spPr>
          <a:xfrm>
            <a:off x="1479183" y="3978752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2">
            <a:extLst>
              <a:ext uri="{FF2B5EF4-FFF2-40B4-BE49-F238E27FC236}">
                <a16:creationId xmlns:a16="http://schemas.microsoft.com/office/drawing/2014/main" id="{816F802A-DFBC-4C79-A34D-EA0E55120F2F}"/>
              </a:ext>
            </a:extLst>
          </p:cNvPr>
          <p:cNvSpPr txBox="1"/>
          <p:nvPr/>
        </p:nvSpPr>
        <p:spPr>
          <a:xfrm>
            <a:off x="2072804" y="4288356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09682CA1-E41F-B49F-224C-3C612F16AD60}"/>
              </a:ext>
            </a:extLst>
          </p:cNvPr>
          <p:cNvSpPr txBox="1"/>
          <p:nvPr/>
        </p:nvSpPr>
        <p:spPr>
          <a:xfrm>
            <a:off x="3319420" y="4288356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1" name="Title 2">
            <a:extLst>
              <a:ext uri="{FF2B5EF4-FFF2-40B4-BE49-F238E27FC236}">
                <a16:creationId xmlns:a16="http://schemas.microsoft.com/office/drawing/2014/main" id="{6FB5B3E6-EC75-4AEE-88CC-ED1281063DE1}"/>
              </a:ext>
            </a:extLst>
          </p:cNvPr>
          <p:cNvSpPr txBox="1"/>
          <p:nvPr/>
        </p:nvSpPr>
        <p:spPr>
          <a:xfrm>
            <a:off x="4761734" y="428835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2" name="Title 2">
            <a:extLst>
              <a:ext uri="{FF2B5EF4-FFF2-40B4-BE49-F238E27FC236}">
                <a16:creationId xmlns:a16="http://schemas.microsoft.com/office/drawing/2014/main" id="{4FE453B6-07B6-9A40-864F-73BC7FF4314B}"/>
              </a:ext>
            </a:extLst>
          </p:cNvPr>
          <p:cNvSpPr txBox="1"/>
          <p:nvPr/>
        </p:nvSpPr>
        <p:spPr>
          <a:xfrm>
            <a:off x="519207" y="4651140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7B92DDE6-B59D-2A07-D95E-893EB924E6AB}"/>
              </a:ext>
            </a:extLst>
          </p:cNvPr>
          <p:cNvCxnSpPr>
            <a:cxnSpLocks/>
          </p:cNvCxnSpPr>
          <p:nvPr/>
        </p:nvCxnSpPr>
        <p:spPr>
          <a:xfrm>
            <a:off x="990741" y="4819011"/>
            <a:ext cx="125444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itle 2">
            <a:extLst>
              <a:ext uri="{FF2B5EF4-FFF2-40B4-BE49-F238E27FC236}">
                <a16:creationId xmlns:a16="http://schemas.microsoft.com/office/drawing/2014/main" id="{DF1002C8-B9B1-F16A-B860-13EA87570B8B}"/>
              </a:ext>
            </a:extLst>
          </p:cNvPr>
          <p:cNvSpPr txBox="1"/>
          <p:nvPr/>
        </p:nvSpPr>
        <p:spPr>
          <a:xfrm>
            <a:off x="519208" y="5369088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92E3FFA4-4681-F0F1-C3FB-0471911E76D0}"/>
              </a:ext>
            </a:extLst>
          </p:cNvPr>
          <p:cNvCxnSpPr>
            <a:cxnSpLocks/>
          </p:cNvCxnSpPr>
          <p:nvPr/>
        </p:nvCxnSpPr>
        <p:spPr>
          <a:xfrm>
            <a:off x="2132326" y="5536959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itle 2">
            <a:extLst>
              <a:ext uri="{FF2B5EF4-FFF2-40B4-BE49-F238E27FC236}">
                <a16:creationId xmlns:a16="http://schemas.microsoft.com/office/drawing/2014/main" id="{A8ACE1F1-D40D-BD60-1353-9B9EB0D997F7}"/>
              </a:ext>
            </a:extLst>
          </p:cNvPr>
          <p:cNvSpPr txBox="1"/>
          <p:nvPr/>
        </p:nvSpPr>
        <p:spPr>
          <a:xfrm>
            <a:off x="534465" y="6217810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5EB8C62C-7D54-0C78-5184-F7D271105026}"/>
              </a:ext>
            </a:extLst>
          </p:cNvPr>
          <p:cNvCxnSpPr>
            <a:cxnSpLocks/>
          </p:cNvCxnSpPr>
          <p:nvPr/>
        </p:nvCxnSpPr>
        <p:spPr>
          <a:xfrm>
            <a:off x="1493698" y="6407252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itle 2">
            <a:extLst>
              <a:ext uri="{FF2B5EF4-FFF2-40B4-BE49-F238E27FC236}">
                <a16:creationId xmlns:a16="http://schemas.microsoft.com/office/drawing/2014/main" id="{4F762767-135B-D280-648C-B9A696B624BB}"/>
              </a:ext>
            </a:extLst>
          </p:cNvPr>
          <p:cNvSpPr txBox="1"/>
          <p:nvPr/>
        </p:nvSpPr>
        <p:spPr>
          <a:xfrm>
            <a:off x="519208" y="4989379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ความฝาด (แทน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901344F0-D18E-8DFA-574C-D28C575AAFA4}"/>
              </a:ext>
            </a:extLst>
          </p:cNvPr>
          <p:cNvCxnSpPr>
            <a:cxnSpLocks/>
          </p:cNvCxnSpPr>
          <p:nvPr/>
        </p:nvCxnSpPr>
        <p:spPr>
          <a:xfrm>
            <a:off x="2132326" y="5157250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3905831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EC40966-12C1-C8B6-3BD3-CAAB5B274E0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37" t="7031" r="18788" b="19563"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58A547-E314-546B-744D-BDCB5D9E348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44850"/>
            <a:ext cx="4291585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พันธุ์องุ่นที่มีชื่อเสียงอื่น ๆ :</a:t>
            </a:r>
          </a:p>
          <a:p>
            <a:pPr>
              <a:spcBef>
                <a:spcPts val="800"/>
              </a:spcBef>
            </a:pP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เด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ล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โฮ</a:t>
            </a:r>
          </a:p>
          <a:p>
            <a:pPr>
              <a:spcBef>
                <a:spcPts val="800"/>
              </a:spcBef>
            </a:pP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endParaRPr lang="th-TH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เท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มป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รานิลโย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BEF17699-996E-80A1-5516-9CFCFB8A3DCE}"/>
              </a:ext>
            </a:extLst>
          </p:cNvPr>
          <p:cNvSpPr txBox="1">
            <a:spLocks/>
          </p:cNvSpPr>
          <p:nvPr/>
        </p:nvSpPr>
        <p:spPr>
          <a:xfrm>
            <a:off x="6403897" y="584200"/>
            <a:ext cx="5678176" cy="153052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ดีที่สุด</a:t>
            </a:r>
          </a:p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ดีกว่าเพื่อน</a:t>
            </a:r>
            <a:endParaRPr lang="en-US" sz="6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69600483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EC40966-12C1-C8B6-3BD3-CAAB5B274E0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09" r="16709"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58A547-E314-546B-744D-BDCB5D9E348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44850"/>
            <a:ext cx="4291585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กรี/กรีโจ</a:t>
            </a:r>
          </a:p>
          <a:p>
            <a:pPr>
              <a:spcBef>
                <a:spcPts val="800"/>
              </a:spcBef>
            </a:pP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ฟิ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อาโน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เก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เวิสท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ราม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ิเน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th-TH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ฟร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อง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บาร์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เบ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รา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ซานโจ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เว</a:t>
            </a:r>
            <a:r>
              <a:rPr lang="th-TH" sz="1800">
                <a:latin typeface="Cordia New" panose="020B0304020202020204" pitchFamily="34" charset="-34"/>
                <a:cs typeface="Cordia New" panose="020B0304020202020204" pitchFamily="34" charset="-34"/>
              </a:rPr>
              <a:t>เซ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BEF17699-996E-80A1-5516-9CFCFB8A3DCE}"/>
              </a:ext>
            </a:extLst>
          </p:cNvPr>
          <p:cNvSpPr txBox="1">
            <a:spLocks/>
          </p:cNvSpPr>
          <p:nvPr/>
        </p:nvSpPr>
        <p:spPr>
          <a:xfrm>
            <a:off x="6403897" y="584200"/>
            <a:ext cx="5678176" cy="153052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พันธุ์องุ่น</a:t>
            </a:r>
          </a:p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ที่เกิดขึ้นใหม่</a:t>
            </a:r>
            <a:endParaRPr lang="en-US" sz="6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26171041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0" y="388842"/>
            <a:ext cx="6096000" cy="6092317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231935"/>
            <a:ext cx="4829691" cy="785732"/>
          </a:xfrm>
        </p:spPr>
        <p:txBody>
          <a:bodyPr/>
          <a:lstStyle/>
          <a:p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สัญลักษณ์และ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017667"/>
            <a:ext cx="5340350" cy="1325563"/>
          </a:xfrm>
        </p:spPr>
        <p:txBody>
          <a:bodyPr/>
          <a:lstStyle/>
          <a:p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นวัตกรรม</a:t>
            </a:r>
            <a:endParaRPr lang="en-US" sz="6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EC4F9B9F-9F41-D51D-0669-FD32332342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420" y="3185411"/>
            <a:ext cx="3336670" cy="3133240"/>
          </a:xfrm>
        </p:spPr>
        <p:txBody>
          <a:bodyPr/>
          <a:lstStyle/>
          <a:p>
            <a:pPr marL="0" indent="0">
              <a:lnSpc>
                <a:spcPct val="98000"/>
              </a:lnSpc>
              <a:spcBef>
                <a:spcPct val="0"/>
              </a:spcBef>
              <a:buNone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เขตผลิตไวน์ที่มีคุณค่าเชิงประวัติศาสตร์ และจะดีขึ้นเรื่อย ๆ ด้วยอายุที่มากขึ้น</a:t>
            </a:r>
            <a:endParaRPr lang="en-AU" sz="18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35418610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86" b="7786"/>
          <a:stretch/>
        </p:blipFill>
        <p:spPr>
          <a:xfrm>
            <a:off x="0" y="0"/>
            <a:ext cx="12252960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A5AA1C30-A93B-38F3-6077-55135F4D5C6D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th-TH" altLang="ja-JP" sz="6600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ขอบคุณ</a:t>
            </a:r>
            <a:endParaRPr lang="pt-BR" sz="6600" spc="272" dirty="0">
              <a:solidFill>
                <a:schemeClr val="bg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7FE9F-EBA7-421B-076A-4B9A24402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01222D-5923-0880-40ED-19C182C12543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C207C0-6C7F-B768-0E2D-6776D220A9BA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265987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B92084C-051E-B085-7781-1F5C4842365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1" r="7781"/>
          <a:stretch/>
        </p:blipFill>
        <p:spPr>
          <a:xfrm>
            <a:off x="316590" y="-1442"/>
            <a:ext cx="10296935" cy="6859442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E8299DC-0241-3CE8-904B-330EA3938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7955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ออสเตรเลีย</a:t>
            </a:r>
            <a:endParaRPr lang="en-US" sz="6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9853D473-2F61-E504-4EE2-186363616061}"/>
              </a:ext>
            </a:extLst>
          </p:cNvPr>
          <p:cNvSpPr txBox="1"/>
          <p:nvPr/>
        </p:nvSpPr>
        <p:spPr>
          <a:xfrm>
            <a:off x="10305737" y="4298225"/>
            <a:ext cx="1912253" cy="32508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th-TH" sz="2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ฮัน</a:t>
            </a:r>
            <a:r>
              <a:rPr lang="th-TH" sz="2000" b="1" dirty="0" err="1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เต</a:t>
            </a:r>
            <a:r>
              <a:rPr lang="th-TH" sz="2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2000" b="1" dirty="0" err="1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2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000" b="1" dirty="0" err="1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2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F46648C-0754-4989-3453-70F23455F57F}"/>
              </a:ext>
            </a:extLst>
          </p:cNvPr>
          <p:cNvCxnSpPr>
            <a:cxnSpLocks/>
          </p:cNvCxnSpPr>
          <p:nvPr/>
        </p:nvCxnSpPr>
        <p:spPr>
          <a:xfrm flipH="1">
            <a:off x="9623685" y="4414603"/>
            <a:ext cx="659567" cy="5996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4621381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765DC3-AD02-704C-51C4-FC98B5C3F8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ECEE92-FDCE-E773-A43D-DD59895A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13" y="614180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นิวเซา</a:t>
            </a:r>
            <a:r>
              <a:rPr lang="th-TH" sz="6000" b="1" dirty="0" err="1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ธ์</a:t>
            </a:r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เวลส์</a:t>
            </a:r>
            <a:endParaRPr lang="en-US" sz="6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E07064-3E61-2269-6345-5A423939049F}"/>
              </a:ext>
            </a:extLst>
          </p:cNvPr>
          <p:cNvSpPr txBox="1"/>
          <p:nvPr/>
        </p:nvSpPr>
        <p:spPr>
          <a:xfrm>
            <a:off x="9703983" y="3394774"/>
            <a:ext cx="248801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ฮัน</a:t>
            </a:r>
            <a:r>
              <a:rPr lang="th-TH" sz="2000" b="1" dirty="0" err="1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เต</a:t>
            </a:r>
            <a:r>
              <a:rPr lang="th-TH" sz="2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2000" b="1" dirty="0" err="1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2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000" b="1" dirty="0" err="1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2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F0681AC-E9DE-8EA2-5DE3-E5D9018648AE}"/>
              </a:ext>
            </a:extLst>
          </p:cNvPr>
          <p:cNvCxnSpPr>
            <a:cxnSpLocks/>
            <a:endCxn id="6" idx="1"/>
          </p:cNvCxnSpPr>
          <p:nvPr/>
        </p:nvCxnSpPr>
        <p:spPr>
          <a:xfrm>
            <a:off x="9009089" y="2570813"/>
            <a:ext cx="694894" cy="1024016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AD33474C-90E9-19CF-C8CF-0F9802003D31}"/>
              </a:ext>
            </a:extLst>
          </p:cNvPr>
          <p:cNvSpPr txBox="1"/>
          <p:nvPr/>
        </p:nvSpPr>
        <p:spPr>
          <a:xfrm>
            <a:off x="8764870" y="3889045"/>
            <a:ext cx="248801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dirty="0">
                <a:latin typeface="Cordia New" panose="020B0304020202020204" pitchFamily="34" charset="-34"/>
                <a:cs typeface="Cordia New" panose="020B0304020202020204" pitchFamily="34" charset="-34"/>
              </a:rPr>
              <a:t>ซิดนี่</a:t>
            </a:r>
            <a:r>
              <a:rPr lang="th-TH" sz="20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ย์</a:t>
            </a:r>
            <a:endParaRPr lang="en-US" sz="20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65518472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7A9F4B9-C793-E942-3C79-DA2F2C2BC4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7" r="16627"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4762CF8-1C9D-0CA1-735C-9E3757B60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203158"/>
            <a:ext cx="4829691" cy="785732"/>
          </a:xfrm>
        </p:spPr>
        <p:txBody>
          <a:bodyPr/>
          <a:lstStyle/>
          <a:p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 ฮัน</a:t>
            </a:r>
            <a:r>
              <a:rPr lang="th-TH" sz="4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เต</a:t>
            </a:r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4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4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4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91661C-849C-778D-4496-D3C2248623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3288691"/>
            <a:ext cx="3957144" cy="3133240"/>
          </a:xfrm>
        </p:spPr>
        <p:txBody>
          <a:bodyPr/>
          <a:lstStyle/>
          <a:p>
            <a:pPr marL="0" indent="0">
              <a:spcBef>
                <a:spcPts val="800"/>
              </a:spcBef>
              <a:buNone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ฮัน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เต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เป็นหนึ่งในเขตผลิตไวน์ที่เก่าแก่ที่สุดของประเทศออสเตรเลีย และยังคงรั้งตำแหน่งดาวดวงเด่นของชุมชนไวน์ออสเตรเลีย</a:t>
            </a:r>
            <a:endParaRPr lang="en-AU" sz="18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อากาศอุ่น และสภาพอากาศชื้น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ผลิต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ซม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ิล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ยง 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และชีรา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ที่มีชื่อเสียงระดับโลก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ที่อยู่ของต้นองุ่นอายุมากที่สุดในโลกส่วนหนึ่ง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เป็นจุดหมายยอดนิยมของนักท่องเที่ยว</a:t>
            </a:r>
            <a:endParaRPr lang="en-AU" sz="18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E3DB73-2185-EB6B-CCCA-C32695F374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3" y="1071022"/>
            <a:ext cx="5565748" cy="1325563"/>
          </a:xfrm>
        </p:spPr>
        <p:txBody>
          <a:bodyPr/>
          <a:lstStyle/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บ้านเกิดของ</a:t>
            </a:r>
          </a:p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ไวน์ออสเตรเลีย</a:t>
            </a:r>
            <a:endParaRPr lang="en-US" sz="6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602433484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74BADF-07CD-2B27-08AE-DF38B7EBA5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33" t="-53" r="18970" b="239"/>
          <a:stretch/>
        </p:blipFill>
        <p:spPr>
          <a:xfrm>
            <a:off x="6096000" y="368300"/>
            <a:ext cx="6096000" cy="610362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4A6FBD-A36B-526C-BC1F-FA8C1FBADF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3873795"/>
            <a:ext cx="4829691" cy="1530521"/>
          </a:xfrm>
        </p:spPr>
        <p:txBody>
          <a:bodyPr/>
          <a:lstStyle/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ประวัติศาสตร์ของฮัน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เต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th-TH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ภูมิศาสตร์ ภูมิอากาศ และดิน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การปลูกองุ่นและการผลิตไวน์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เถาองุ่นอายุมาก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พันธุ์องุ่นหลักที่สำคัญ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0F16578A-6964-A6BA-6DF7-D8EA0EB4E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823905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ประเด็นการนำเสนอ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ในวันนี้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มีดังนี้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endParaRPr lang="th-TH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8893328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953748A-19FA-65E8-827E-4EB8E509E76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610"/>
          <a:stretch/>
        </p:blipFill>
        <p:spPr>
          <a:xfrm>
            <a:off x="7507205" y="368300"/>
            <a:ext cx="4684796" cy="271306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B5B51B5-DA05-CE25-CD97-B952DAC60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2276" y="3477251"/>
            <a:ext cx="2382787" cy="662774"/>
          </a:xfrm>
        </p:spPr>
        <p:txBody>
          <a:bodyPr/>
          <a:lstStyle/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ช่วงปี </a:t>
            </a:r>
            <a:r>
              <a:rPr lang="en-US" dirty="0"/>
              <a:t>1820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C74B72-A378-F166-EE3C-5A671D83C8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12276" y="4140032"/>
            <a:ext cx="2595273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ชาวยุโรปกลุ่มแรกเข้ามาตั้งถิ่นฐานและเริ่มปลูกองุ่น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9A53C4-1F84-2B78-9D7D-51A0BC3D92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96343" y="4158583"/>
            <a:ext cx="2595273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ในกลุ่มผู้บุกเบิกในช่วงต้นนั้น มีผู้อพยพย้ายถิ่นชาว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ก๊อ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ต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ชื่อ</a:t>
            </a:r>
            <a:r>
              <a:rPr lang="en-US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เจมส์ บัสบี้ นำกิ่งชำองุ่นจากยุโรปมาปลูกให้เป็นที่ประจักษ์ และช่วยสร้างฮัน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เต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ให้เป็นที่ยอมรับ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227501-B1AB-4F15-B0AE-C6D75E846BD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396343" y="3495809"/>
            <a:ext cx="2120040" cy="662774"/>
          </a:xfrm>
        </p:spPr>
        <p:txBody>
          <a:bodyPr/>
          <a:lstStyle/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ช่วงปี </a:t>
            </a:r>
            <a:r>
              <a:rPr lang="en-US" dirty="0"/>
              <a:t>1830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CBDA4B4-8791-D067-94E5-39C7A7A95AB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3" y="916818"/>
            <a:ext cx="6968303" cy="473196"/>
          </a:xfrm>
        </p:spPr>
        <p:txBody>
          <a:bodyPr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ประวัติศาสตร์</a:t>
            </a:r>
          </a:p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ของฮัน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เต</a:t>
            </a: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8B2B6792-1E47-E7D1-5C88-F3755D22476B}"/>
              </a:ext>
            </a:extLst>
          </p:cNvPr>
          <p:cNvSpPr txBox="1">
            <a:spLocks/>
          </p:cNvSpPr>
          <p:nvPr/>
        </p:nvSpPr>
        <p:spPr>
          <a:xfrm>
            <a:off x="623343" y="1377354"/>
            <a:ext cx="6784726" cy="135086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ผู้บุกเบิก</a:t>
            </a:r>
          </a:p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เรื่องไวน์ออสเตรเลีย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BC14C2E2-545E-A06D-73DB-61CA21892867}"/>
              </a:ext>
            </a:extLst>
          </p:cNvPr>
          <p:cNvSpPr txBox="1">
            <a:spLocks/>
          </p:cNvSpPr>
          <p:nvPr/>
        </p:nvSpPr>
        <p:spPr>
          <a:xfrm>
            <a:off x="8759684" y="4180805"/>
            <a:ext cx="3015089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</a:pP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ด๊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อก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เต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เฮนรี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ลินเ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ดอแมน</a:t>
            </a:r>
            <a:r>
              <a:rPr lang="en-US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ย้ายมาอยู่ประเทศออสเตรเลีย และได้รับชื่อเสียงอย่างรวดเร็วจากไวน์ที่ยอดเยี่ยม ได้เป็นประธานสมาคมไร่องุ่นท้องถิ่น และช่วยทำให้องุ่นสายพันธุ์หลักอย่าง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ซม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ิล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ยง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เด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ล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โฮและชีรา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เป็นที่ยอมรับ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0DE94745-0024-A08D-3AE1-76B601581297}"/>
              </a:ext>
            </a:extLst>
          </p:cNvPr>
          <p:cNvSpPr txBox="1">
            <a:spLocks/>
          </p:cNvSpPr>
          <p:nvPr/>
        </p:nvSpPr>
        <p:spPr>
          <a:xfrm>
            <a:off x="8759684" y="3518031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กลางช่วงปี</a:t>
            </a:r>
            <a:r>
              <a:rPr lang="en-AU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en-US" dirty="0"/>
              <a:t>1800</a:t>
            </a:r>
          </a:p>
        </p:txBody>
      </p:sp>
    </p:spTree>
    <p:extLst>
      <p:ext uri="{BB962C8B-B14F-4D97-AF65-F5344CB8AC3E}">
        <p14:creationId xmlns:p14="http://schemas.microsoft.com/office/powerpoint/2010/main" val="401303539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C8F1E15B-5B28-00B8-2D40-F31416CF503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5" t="265" r="22305" b="519"/>
          <a:stretch/>
        </p:blipFill>
        <p:spPr>
          <a:xfrm>
            <a:off x="8431967" y="584200"/>
            <a:ext cx="3760033" cy="5878192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A33B8B-6E2A-F7A6-80B4-DE5FFAB81A2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4774" y="4167580"/>
            <a:ext cx="2724376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ฮัน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เต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มีชื่อเสียงทั้งระดับท้องถิ่นและระดับโลก ในฐานะที่เป็นเขตผลิตไวน์ที่โดดเด่น ผู้บุกเบิกรุ่นแรก ๆ อย่างครอบครัวตระกูลไท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เรลล์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ทัลล็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อก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วิลคิน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สัน</a:t>
            </a:r>
            <a:r>
              <a:rPr lang="en-US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และเด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ย์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ตัน ได้กรุยทางไว้ให้แล้ว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3E3E3B-F934-9FCE-0D39-5BDAC375B8A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888" y="3483729"/>
            <a:ext cx="2120040" cy="662774"/>
          </a:xfrm>
        </p:spPr>
        <p:txBody>
          <a:bodyPr/>
          <a:lstStyle/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ปลายช่วงปี</a:t>
            </a:r>
            <a:r>
              <a:rPr lang="en-US" dirty="0"/>
              <a:t> 1800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C57A6-79A9-7F9F-5002-85511A40BA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694793" y="1506740"/>
            <a:ext cx="2885623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ในไร่องุ่นเอชวีดีของครอบครัวไท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เรลล์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ได้ถือกำเนิดขึ้น ปัจจุบัน ไร่นี้เป็นหนึ่งในไร่องุ่นพันธุ์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ที่เก่าแก่ที่สุดในโลก โพโคลบินเริ่มสร้างชื่อเสียงในฐานะพื้นที่ผลิตไวน์ที่มีชื่อเสียง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ม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อริ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โอ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เชีย</a:t>
            </a:r>
            <a:r>
              <a:rPr lang="en-US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และครอบครัวได้ซื้อสินทรัพย์ที่มีคุณค่าเชิงประวัติศาสตร์แถบเม้า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ท์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เพลเซ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นท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50453E-C66F-1E81-2269-01796EEEBC5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683908" y="822889"/>
            <a:ext cx="2120040" cy="662774"/>
          </a:xfrm>
        </p:spPr>
        <p:txBody>
          <a:bodyPr/>
          <a:lstStyle/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ปลายช่วงปี</a:t>
            </a:r>
            <a:r>
              <a:rPr lang="en-US" dirty="0"/>
              <a:t> 1900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5EA62E-0245-44DC-4FE9-D45398AE70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220491" y="4237664"/>
            <a:ext cx="2622519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ไร่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พน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โฟ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ลด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ได้ลงมือทำไร่กว้าง 600 เอเคอร์ที่สวนวายบง เป็นบทเรียนหน้าใหม่ของการปลูกองุ่นในเขตผลิตไวน์ฮัน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เต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ตอนบน อุตสาหกรรมไวน์ของฮัน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เต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จึงได้รุ่งเรืองและ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ซม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ิล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ยงของเขตผลิตไวน์นี้เป็นที่รู้จักในความยอดเยี่ยม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4186AC6-4654-6C3B-9EBD-72667FD6674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209606" y="3553813"/>
            <a:ext cx="2120040" cy="662774"/>
          </a:xfrm>
        </p:spPr>
        <p:txBody>
          <a:bodyPr/>
          <a:lstStyle/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ปลายช่วงปี</a:t>
            </a:r>
            <a:r>
              <a:rPr lang="en-US" dirty="0"/>
              <a:t> 1900</a:t>
            </a:r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4E909759-623E-3D21-8E11-D6B95618762D}"/>
              </a:ext>
            </a:extLst>
          </p:cNvPr>
          <p:cNvSpPr txBox="1">
            <a:spLocks/>
          </p:cNvSpPr>
          <p:nvPr/>
        </p:nvSpPr>
        <p:spPr>
          <a:xfrm>
            <a:off x="5872524" y="1583741"/>
            <a:ext cx="2426232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ฮัน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เต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เป็นหนึ่งในเขตผลิตไวน์ที่มีผู้ไปเยี่ยมเยือนมากที่สุดแห่งหนึ่งของออสเตรเลีย เพื่อได้ดื่มด่ำประทับใจกับ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ซม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ิล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ยง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และชีรา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ที่มีชื่อเสียงระดับโลก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E01C81A7-84D7-54D9-701B-46AD3E22731E}"/>
              </a:ext>
            </a:extLst>
          </p:cNvPr>
          <p:cNvSpPr txBox="1">
            <a:spLocks/>
          </p:cNvSpPr>
          <p:nvPr/>
        </p:nvSpPr>
        <p:spPr>
          <a:xfrm>
            <a:off x="5861638" y="899890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3200" dirty="0">
                <a:latin typeface="Cordia New" panose="020B0304020202020204" pitchFamily="34" charset="-34"/>
                <a:cs typeface="Cordia New" panose="020B0304020202020204" pitchFamily="34" charset="-34"/>
              </a:rPr>
              <a:t>ปัจจุบัน</a:t>
            </a:r>
          </a:p>
        </p:txBody>
      </p:sp>
    </p:spTree>
    <p:extLst>
      <p:ext uri="{BB962C8B-B14F-4D97-AF65-F5344CB8AC3E}">
        <p14:creationId xmlns:p14="http://schemas.microsoft.com/office/powerpoint/2010/main" val="345627340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00" t="358" r="3366" b="645"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585134"/>
            <a:ext cx="5009924" cy="792601"/>
          </a:xfrm>
        </p:spPr>
        <p:txBody>
          <a:bodyPr/>
          <a:lstStyle/>
          <a:p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เขตผลิตไวน์ภูมิอากาศอบอุ่น</a:t>
            </a:r>
            <a:endParaRPr lang="en-US" sz="4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128C975B-7767-626E-0DDC-C0024354C4F1}"/>
              </a:ext>
            </a:extLst>
          </p:cNvPr>
          <p:cNvSpPr txBox="1">
            <a:spLocks/>
          </p:cNvSpPr>
          <p:nvPr/>
        </p:nvSpPr>
        <p:spPr>
          <a:xfrm>
            <a:off x="6456362" y="1457330"/>
            <a:ext cx="4688825" cy="20381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สิ่งมหัศจรรย์ทางธรรมชาติ</a:t>
            </a:r>
            <a:endParaRPr lang="en-US" sz="6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136C88-49FF-EE33-DB6F-8A97AA8E61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3472125"/>
            <a:ext cx="3848780" cy="2846525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ฮัน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เต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แวลลีย์แ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บ่งโซนตามสภาพภูมิศาสตร์ที่โอบล้อมได้ดังนี้</a:t>
            </a:r>
            <a:endParaRPr lang="en-AU" sz="18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เขตผลิตไวน์ฮัน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เต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th-TH" sz="18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เขตผลิตไวน์ย่อยโบ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รค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ฟอร์ดวิช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เขตผลิตไวน์ย่อยโพโคลบิน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เขตผลิตไวน์ย่อยฮัน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เต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ตอนบน</a:t>
            </a:r>
            <a:endParaRPr lang="en-AU" sz="18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05062414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Props1.xml><?xml version="1.0" encoding="utf-8"?>
<ds:datastoreItem xmlns:ds="http://schemas.openxmlformats.org/officeDocument/2006/customXml" ds:itemID="{65B5447F-16D6-4E3E-9783-EE206B765981}"/>
</file>

<file path=customXml/itemProps2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0CCF1F8-6D9E-4631-9BC7-E65B426755A9}">
  <ds:schemaRefs>
    <ds:schemaRef ds:uri="4e8dd08d-258d-47a9-9875-37f1ffd19f33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purl.org/dc/terms/"/>
    <ds:schemaRef ds:uri="02256494-4976-4001-aedb-96463ae0d92e"/>
    <ds:schemaRef ds:uri="http://purl.org/dc/dcmitype/"/>
    <ds:schemaRef ds:uri="http://www.w3.org/XML/1998/namespace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3366</Words>
  <Application>Microsoft Macintosh PowerPoint</Application>
  <PresentationFormat>Widescreen</PresentationFormat>
  <Paragraphs>334</Paragraphs>
  <Slides>26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Cordia New</vt:lpstr>
      <vt:lpstr>Inter Display</vt:lpstr>
      <vt:lpstr>Neue Haas Grotesk Text Pro</vt:lpstr>
      <vt:lpstr>Leelawadee UI Web</vt:lpstr>
      <vt:lpstr>Calibri</vt:lpstr>
      <vt:lpstr>Arial</vt:lpstr>
      <vt:lpstr>Slide layouts</vt:lpstr>
      <vt:lpstr>PowerPoint Presentation</vt:lpstr>
      <vt:lpstr>PowerPoint Presentation</vt:lpstr>
      <vt:lpstr>ออสเตรเลีย</vt:lpstr>
      <vt:lpstr>นิวเซาธ์เวลส์</vt:lpstr>
      <vt:lpstr> ฮันเตอร์ แวลลีย์</vt:lpstr>
      <vt:lpstr>ประเด็นการนำเสนอ ในวันนี้ มีดังนี้ </vt:lpstr>
      <vt:lpstr>ช่วงปี 1820</vt:lpstr>
      <vt:lpstr>PowerPoint Presentation</vt:lpstr>
      <vt:lpstr>เขตผลิตไวน์ภูมิอากาศอบอุ่น</vt:lpstr>
      <vt:lpstr>ภูมิอากาศ</vt:lpstr>
      <vt:lpstr>ดิน</vt:lpstr>
      <vt:lpstr>การปลูกองุ่นและการผลิตไวน์</vt:lpstr>
      <vt:lpstr>PowerPoint Presentation</vt:lpstr>
      <vt:lpstr>PowerPoint Presentation</vt:lpstr>
      <vt:lpstr>PowerPoint Presentation</vt:lpstr>
      <vt:lpstr>ประวัติความเป็นมาของการปลูก</vt:lpstr>
      <vt:lpstr>PowerPoint Presentation</vt:lpstr>
      <vt:lpstr>เซมิลยง (อ่อนเยาว์) คุณลักษณะ</vt:lpstr>
      <vt:lpstr>เซมิลยง (บ่มในขวด) คุณลักษณะ</vt:lpstr>
      <vt:lpstr>ชาร์ดอนเนย์ คุณลักษณะ</vt:lpstr>
      <vt:lpstr>ชีราซ คุณลักษณะ</vt:lpstr>
      <vt:lpstr>PowerPoint Presentation</vt:lpstr>
      <vt:lpstr>PowerPoint Presentation</vt:lpstr>
      <vt:lpstr>สัญลักษณ์และ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Rossukol Rergsamran</cp:lastModifiedBy>
  <cp:revision>23</cp:revision>
  <dcterms:created xsi:type="dcterms:W3CDTF">2018-07-25T07:02:59Z</dcterms:created>
  <dcterms:modified xsi:type="dcterms:W3CDTF">2026-04-21T11:10:17Z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</Properties>
</file>