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29D_E0714088.xml" ContentType="application/vnd.ms-powerpoint.comments+xml"/>
  <Override PartName="/ppt/comments/modernComment_285_23E867CC.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8C_E6066414.xml" ContentType="application/vnd.ms-powerpoint.comments+xml"/>
  <Override PartName="/ppt/notesSlides/notesSlide11.xml" ContentType="application/vnd.openxmlformats-officedocument.presentationml.notesSlide+xml"/>
  <Override PartName="/ppt/comments/modernComment_29A_36DBFBD.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724" r:id="rId7"/>
    <p:sldId id="669" r:id="rId8"/>
    <p:sldId id="645" r:id="rId9"/>
    <p:sldId id="637" r:id="rId10"/>
    <p:sldId id="646" r:id="rId11"/>
    <p:sldId id="647" r:id="rId12"/>
    <p:sldId id="728" r:id="rId13"/>
    <p:sldId id="641" r:id="rId14"/>
    <p:sldId id="698" r:id="rId15"/>
    <p:sldId id="643" r:id="rId16"/>
    <p:sldId id="648" r:id="rId17"/>
    <p:sldId id="729" r:id="rId18"/>
    <p:sldId id="730" r:id="rId19"/>
    <p:sldId id="652" r:id="rId20"/>
    <p:sldId id="666" r:id="rId21"/>
    <p:sldId id="653" r:id="rId22"/>
    <p:sldId id="662" r:id="rId23"/>
    <p:sldId id="725" r:id="rId24"/>
    <p:sldId id="726" r:id="rId25"/>
    <p:sldId id="280" r:id="rId26"/>
    <p:sldId id="617" r:id="rId27"/>
    <p:sldId id="657" r:id="rId28"/>
    <p:sldId id="626" r:id="rId29"/>
    <p:sldId id="731" r:id="rId30"/>
    <p:sldId id="732" r:id="rId31"/>
    <p:sldId id="659" r:id="rId32"/>
    <p:sldId id="340" r:id="rId33"/>
    <p:sldId id="733"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Neue Haas Grotesk Text Pro" panose="020B0504020202020204" pitchFamily="34" charset="77"/>
      <p:regular r:id="rId40"/>
      <p:bold r:id="rId41"/>
      <p:italic r:id="rId42"/>
      <p:boldItalic r:id="rId43"/>
    </p:embeddedFont>
  </p:embeddedFontLst>
  <p:custDataLst>
    <p:tags r:id="rId4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17" autoAdjust="0"/>
    <p:restoredTop sz="94694"/>
  </p:normalViewPr>
  <p:slideViewPr>
    <p:cSldViewPr snapToGrid="0">
      <p:cViewPr varScale="1">
        <p:scale>
          <a:sx n="117" d="100"/>
          <a:sy n="117" d="100"/>
        </p:scale>
        <p:origin x="944" y="16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s>
</file>

<file path=ppt/comments/modernComment_285_23E867CC.xml><?xml version="1.0" encoding="utf-8"?>
<p188:cmLst xmlns:a="http://schemas.openxmlformats.org/drawingml/2006/main" xmlns:r="http://schemas.openxmlformats.org/officeDocument/2006/relationships" xmlns:p188="http://schemas.microsoft.com/office/powerpoint/2018/8/main">
  <p188:cm id="{E8879236-F7DD-4CDA-8440-99B4DB6FBBE1}" authorId="{9F6DFD45-1167-81A0-BE00-AFB6735BAA66}" status="resolved" created="2025-03-18T13:54:42.038" complete="100000">
    <pc:sldMkLst xmlns:pc="http://schemas.microsoft.com/office/powerpoint/2013/main/command">
      <pc:docMk/>
      <pc:sldMk cId="602433484" sldId="645"/>
    </pc:sldMkLst>
    <p188:txBody>
      <a:bodyPr/>
      <a:lstStyle/>
      <a:p>
        <a:r>
          <a:rPr lang="en-US"/>
          <a:t>First bullet, region misspelt</a:t>
        </a:r>
      </a:p>
    </p188:txBody>
  </p188:cm>
</p188:cmLst>
</file>

<file path=ppt/comments/modernComment_28C_E6066414.xml><?xml version="1.0" encoding="utf-8"?>
<p188:cmLst xmlns:a="http://schemas.openxmlformats.org/drawingml/2006/main" xmlns:r="http://schemas.openxmlformats.org/officeDocument/2006/relationships" xmlns:p188="http://schemas.microsoft.com/office/powerpoint/2018/8/main">
  <p188:cm id="{B2F4E765-F2CF-4812-8E75-54BD53FF3D05}" authorId="{9F6DFD45-1167-81A0-BE00-AFB6735BAA66}" status="resolved" created="2025-03-18T13:55:41.120" complete="100000">
    <pc:sldMkLst xmlns:pc="http://schemas.microsoft.com/office/powerpoint/2013/main/command">
      <pc:docMk/>
      <pc:sldMk cId="3859178516" sldId="652"/>
    </pc:sldMkLst>
    <p188:txBody>
      <a:bodyPr/>
      <a:lstStyle/>
      <a:p>
        <a:r>
          <a:rPr lang="en-US"/>
          <a:t>Chardonnay on one line</a:t>
        </a:r>
      </a:p>
    </p188:txBody>
  </p188:cm>
</p188:cmLst>
</file>

<file path=ppt/comments/modernComment_29A_36DBFBD.xml><?xml version="1.0" encoding="utf-8"?>
<p188:cmLst xmlns:a="http://schemas.openxmlformats.org/drawingml/2006/main" xmlns:r="http://schemas.openxmlformats.org/officeDocument/2006/relationships" xmlns:p188="http://schemas.microsoft.com/office/powerpoint/2018/8/main">
  <p188:cm id="{F07FAABC-C0CE-451B-A992-878A74157116}" authorId="{9F6DFD45-1167-81A0-BE00-AFB6735BAA66}" status="resolved" created="2025-03-18T13:55:58.548" complete="100000">
    <pc:sldMkLst xmlns:pc="http://schemas.microsoft.com/office/powerpoint/2013/main/command">
      <pc:docMk/>
      <pc:sldMk cId="57524157" sldId="666"/>
    </pc:sldMkLst>
    <p188:txBody>
      <a:bodyPr/>
      <a:lstStyle/>
      <a:p>
        <a:r>
          <a:rPr lang="en-US"/>
          <a:t>Varieties misspelt</a:t>
        </a:r>
      </a:p>
    </p188:txBody>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B634E4BA-D977-4EF8-8B43-73BAE561AC51}" authorId="{9F6DFD45-1167-81A0-BE00-AFB6735BAA66}" status="resolved" created="2025-03-18T13:54:22.467" complete="100000">
    <pc:sldMkLst xmlns:pc="http://schemas.microsoft.com/office/powerpoint/2013/main/command">
      <pc:docMk/>
      <pc:sldMk cId="3765518472" sldId="669"/>
    </pc:sldMkLst>
    <p188:txBody>
      <a:bodyPr/>
      <a:lstStyle/>
      <a:p>
        <a:r>
          <a:rPr lang="en-US"/>
          <a:t>Add label for Sydney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Altitude may define Orange, but there’s much more to it than the number of metres above sea level. Explore the foundations, conditions, evolving viticulture, winemaking practices and grape varieties that make this region such a success.</a:t>
            </a:r>
            <a:endParaRPr lang="en-US" i="0" dirty="0">
              <a:latin typeface="+mn-lt"/>
            </a:endParaRPr>
          </a:p>
          <a:p>
            <a:pPr marL="0" marR="0" lvl="0" indent="0" algn="l" defTabSz="914400" rtl="0" eaLnBrk="1" fontAlgn="auto" latinLnBrk="0" hangingPunct="1">
              <a:lnSpc>
                <a:spcPct val="100000"/>
              </a:lnSpc>
              <a:spcBef>
                <a:spcPct val="0"/>
              </a:spcBef>
              <a:spcAft>
                <a:spcPct val="0"/>
              </a:spcAft>
              <a:buClrTx/>
              <a:buSzTx/>
              <a:buFontTx/>
              <a:buNone/>
              <a:defRPr/>
            </a:pPr>
            <a:r>
              <a:rPr lang="en-AU" sz="1200" b="0" i="0" kern="1200" dirty="0">
                <a:solidFill>
                  <a:schemeClr val="tx1"/>
                </a:solidFill>
                <a:effectLst/>
                <a:latin typeface="+mn-lt"/>
                <a:ea typeface="+mn-ea"/>
                <a:cs typeface="+mn-cs"/>
              </a:rPr>
              <a:t>Check these notes for additional slide information and suggested discussion points. </a:t>
            </a:r>
            <a:r>
              <a:rPr lang="en-AU" sz="1200" i="0" kern="1200" dirty="0">
                <a:solidFill>
                  <a:schemeClr val="tx1"/>
                </a:solidFill>
                <a:effectLst/>
                <a:latin typeface="+mn-lt"/>
                <a:ea typeface="+mn-ea"/>
                <a:cs typeface="+mn-cs"/>
              </a:rPr>
              <a:t>To download more topics and resources, including presentations like this one, visit </a:t>
            </a:r>
            <a:r>
              <a:rPr lang="en-AU" sz="1200" i="0" kern="1200" dirty="0" err="1">
                <a:solidFill>
                  <a:schemeClr val="tx1"/>
                </a:solidFill>
                <a:effectLst/>
                <a:latin typeface="+mn-lt"/>
                <a:ea typeface="+mn-ea"/>
                <a:cs typeface="+mn-cs"/>
              </a:rPr>
              <a:t>www.australianwinediscovered.com</a:t>
            </a:r>
            <a:endParaRPr lang="en-US" i="0" dirty="0">
              <a:latin typeface="+mn-lt"/>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482020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is an appropriate time to taste and discuss your selected mix of wines. </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 COMPLEMENTARY TOPICS: You’ll find materials for these varieties and more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407413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Orange’s cool climate suits this aromatic variety well, producing wines with pronounced trademark tropical fruit characters – especially when grown at altitudes above 750m (2,460ft).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Wines range from crisp and elegant through to robust and full-flavoured, with suggestions of citrus, stone fruit, melon and cashew.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892829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Balanced oak use and fruit purity are highlights, with fresh fruit flavours like cherry, plum, raspberry and strawberry.</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3861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The flavours run through the herbaceous and earthy spectrum with dark-berry sweetness. They are of medium weight and body and have fine tannins.</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879841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Though more recently planted than others, Shiraz has proven its worth in its short lifespan, showing elegance, exceptional colour and true varietal flavours like red berries and warming spices.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79763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Orange’s climate, unique topography and volcanic soil types create excellent growing conditions for a considerable number of both classic and emerging grape varieties across a range of styles. Traditional varieties may dominate, but later plantings of lesser-known varieties are gaining momentum. Other noteworthy varieties include:</a:t>
            </a:r>
            <a:endParaRPr lang="en-AU" b="0" dirty="0">
              <a:effectLst/>
            </a:endParaRP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Pinot Gris</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Prosecco</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Riesling</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Tempranillo</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Gamay</a:t>
            </a:r>
          </a:p>
          <a:p>
            <a:pPr marL="171450" indent="-171450" rtl="0" fontAlgn="base">
              <a:buFont typeface="Arial" panose="020B0604020202020204" pitchFamily="34" charset="0"/>
              <a:buChar char="•"/>
            </a:pPr>
            <a:r>
              <a:rPr lang="en-AU" sz="1200" b="0" i="0" u="none" strike="noStrike" kern="1200" dirty="0">
                <a:solidFill>
                  <a:schemeClr val="tx1"/>
                </a:solidFill>
                <a:effectLst/>
                <a:latin typeface="+mn-lt"/>
                <a:ea typeface="+mn-ea"/>
                <a:cs typeface="+mn-cs"/>
              </a:rPr>
              <a:t>Barbera</a:t>
            </a:r>
          </a:p>
          <a:p>
            <a:endParaRPr lang="en-US" dirty="0"/>
          </a:p>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fontAlgn="base"/>
            <a:r>
              <a:rPr lang="en-AU" sz="1200" b="0" i="0" u="none" strike="noStrike" kern="1200" dirty="0">
                <a:solidFill>
                  <a:schemeClr val="tx1"/>
                </a:solidFill>
                <a:effectLst/>
                <a:latin typeface="+mn-lt"/>
                <a:ea typeface="+mn-ea"/>
                <a:cs typeface="+mn-cs"/>
              </a:rPr>
              <a:t>– How does the high elevation influence the overall characteristics of Orange wines?</a:t>
            </a:r>
          </a:p>
          <a:p>
            <a:pPr rtl="0" fontAlgn="base"/>
            <a:r>
              <a:rPr lang="en-AU" sz="1200" b="0" i="0" u="none" strike="noStrike" kern="1200" dirty="0">
                <a:solidFill>
                  <a:schemeClr val="tx1"/>
                </a:solidFill>
                <a:effectLst/>
                <a:latin typeface="+mn-lt"/>
                <a:ea typeface="+mn-ea"/>
                <a:cs typeface="+mn-cs"/>
              </a:rPr>
              <a:t>– Do wines from Orange have distinguishing qualities as a whole, or do they depend more on altitude and site selection?</a:t>
            </a:r>
          </a:p>
          <a:p>
            <a:pPr rtl="0" fontAlgn="base"/>
            <a:r>
              <a:rPr lang="en-AU" sz="1200" b="0" i="0" u="none" strike="noStrike" kern="1200" dirty="0">
                <a:solidFill>
                  <a:schemeClr val="tx1"/>
                </a:solidFill>
                <a:effectLst/>
                <a:latin typeface="+mn-lt"/>
                <a:ea typeface="+mn-ea"/>
                <a:cs typeface="+mn-cs"/>
              </a:rPr>
              <a:t>– How might Orange’s cool-climate Shiraz differ from Shiraz produced in warmer regions like the Hunter Valley or Barossa Valley?</a:t>
            </a:r>
          </a:p>
          <a:p>
            <a:pPr rtl="0" fontAlgn="base"/>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For more topics, tools and resources, visit </a:t>
            </a:r>
            <a:r>
              <a:rPr lang="en-AU" sz="1200" b="0" i="0" u="none" strike="noStrike" kern="1200" dirty="0" err="1">
                <a:solidFill>
                  <a:schemeClr val="tx1"/>
                </a:solidFill>
                <a:effectLst/>
                <a:latin typeface="+mn-lt"/>
                <a:ea typeface="+mn-ea"/>
                <a:cs typeface="+mn-cs"/>
              </a:rPr>
              <a:t>www.australianwinediscovered.com</a:t>
            </a:r>
            <a:endParaRPr lang="en-AU" b="0" dirty="0">
              <a:effectLst/>
            </a:endParaRPr>
          </a:p>
          <a:p>
            <a:r>
              <a:rPr lang="en-AU" sz="1200" kern="1200" dirty="0">
                <a:solidFill>
                  <a:schemeClr val="tx1"/>
                </a:solidFill>
                <a:effectLst/>
                <a:latin typeface="+mn-lt"/>
                <a:ea typeface="+mn-ea"/>
                <a:cs typeface="+mn-cs"/>
              </a:rPr>
              <a:t>For enquiries, email </a:t>
            </a:r>
            <a:r>
              <a:rPr lang="en-AU" sz="1200" kern="1200" dirty="0" err="1">
                <a:solidFill>
                  <a:schemeClr val="tx1"/>
                </a:solidFill>
                <a:effectLst/>
                <a:latin typeface="+mn-lt"/>
                <a:ea typeface="+mn-ea"/>
                <a:cs typeface="+mn-cs"/>
              </a:rPr>
              <a:t>discovered@wineaustralia.com</a:t>
            </a: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Situated on the western slopes of the Great Dividing Range, in the heart of the Central Ranges wine zone, Orange is the largest cool-climate, high-altitude wine region in New South Wales – and Australia’s highest wine region.</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fontAlgn="base"/>
            <a:r>
              <a:rPr lang="en-AU" sz="1200" b="0" i="0" u="none" strike="noStrike" kern="1200" dirty="0">
                <a:solidFill>
                  <a:schemeClr val="tx1"/>
                </a:solidFill>
                <a:effectLst/>
                <a:latin typeface="+mn-lt"/>
                <a:ea typeface="+mn-ea"/>
                <a:cs typeface="+mn-cs"/>
              </a:rPr>
              <a:t>– What does Orange’s relatively short history as a wine region mean for viticulture and winemaking today? </a:t>
            </a:r>
          </a:p>
          <a:p>
            <a:pPr rtl="0" fontAlgn="base"/>
            <a:r>
              <a:rPr lang="en-AU" sz="1200" b="0" i="0" u="none" strike="noStrike" kern="1200" dirty="0">
                <a:solidFill>
                  <a:schemeClr val="tx1"/>
                </a:solidFill>
                <a:effectLst/>
                <a:latin typeface="+mn-lt"/>
                <a:ea typeface="+mn-ea"/>
                <a:cs typeface="+mn-cs"/>
              </a:rPr>
              <a:t>– Given its substantive agricultural history, why do you think Orange only emerged as a wine region somewhat recently?</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98961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Mount </a:t>
            </a:r>
            <a:r>
              <a:rPr lang="en-AU" sz="1200" b="0" i="0" u="none" strike="noStrike" kern="1200" dirty="0" err="1">
                <a:solidFill>
                  <a:schemeClr val="tx1"/>
                </a:solidFill>
                <a:effectLst/>
                <a:latin typeface="+mn-lt"/>
                <a:ea typeface="+mn-ea"/>
                <a:cs typeface="+mn-cs"/>
              </a:rPr>
              <a:t>Canobolas</a:t>
            </a:r>
            <a:r>
              <a:rPr lang="en-AU" sz="1200" b="0" i="0" u="none" strike="noStrike" kern="1200" dirty="0">
                <a:solidFill>
                  <a:schemeClr val="tx1"/>
                </a:solidFill>
                <a:effectLst/>
                <a:latin typeface="+mn-lt"/>
                <a:ea typeface="+mn-ea"/>
                <a:cs typeface="+mn-cs"/>
              </a:rPr>
              <a:t>, a long-extinct volcano, has had a profound influence on the region. A series of eruptions that took place more than 10 million years ago, and the erosion that’s occurred since, have given rise to a rich, sloping landscape of diverse geology, soil types and ages, all of which are determined by elevation. The cool continental climate is a result of the lofty altitude, with temperatures and weather patterns governed by their proximity to Mount </a:t>
            </a:r>
            <a:r>
              <a:rPr lang="en-AU" sz="1200" b="0" i="0" u="none" strike="noStrike" kern="1200" dirty="0" err="1">
                <a:solidFill>
                  <a:schemeClr val="tx1"/>
                </a:solidFill>
                <a:effectLst/>
                <a:latin typeface="+mn-lt"/>
                <a:ea typeface="+mn-ea"/>
                <a:cs typeface="+mn-cs"/>
              </a:rPr>
              <a:t>Canobolas</a:t>
            </a:r>
            <a:r>
              <a:rPr lang="en-AU" sz="1200" b="0" i="0" u="none" strike="noStrike" kern="1200" dirty="0">
                <a:solidFill>
                  <a:schemeClr val="tx1"/>
                </a:solidFill>
                <a:effectLst/>
                <a:latin typeface="+mn-lt"/>
                <a:ea typeface="+mn-ea"/>
                <a:cs typeface="+mn-cs"/>
              </a:rPr>
              <a:t>. These distinctive geographical and climatic attributes make for a thriving agricultural region and create ideal conditions for high-quality cool climate wine production.</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9446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1" i="0" u="none" strike="noStrike" kern="1200" dirty="0">
                <a:solidFill>
                  <a:schemeClr val="tx1"/>
                </a:solidFill>
                <a:effectLst/>
                <a:latin typeface="+mn-lt"/>
                <a:ea typeface="+mn-ea"/>
                <a:cs typeface="+mn-cs"/>
              </a:rPr>
              <a:t>Mean January temperature</a:t>
            </a:r>
            <a:r>
              <a:rPr lang="en-AU" sz="1200" b="0" i="0" u="none" strike="noStrike" kern="1200" dirty="0">
                <a:solidFill>
                  <a:schemeClr val="tx1"/>
                </a:solidFill>
                <a:effectLst/>
                <a:latin typeface="+mn-lt"/>
                <a:ea typeface="+mn-ea"/>
                <a:cs typeface="+mn-cs"/>
              </a:rPr>
              <a:t>: 21.6˚C (71°F)</a:t>
            </a:r>
          </a:p>
          <a:p>
            <a:pPr rtl="0"/>
            <a:r>
              <a:rPr lang="en-AU" sz="1200" b="1" i="0" u="none" strike="noStrike" kern="1200" dirty="0">
                <a:solidFill>
                  <a:schemeClr val="tx1"/>
                </a:solidFill>
                <a:effectLst/>
                <a:latin typeface="+mn-lt"/>
                <a:ea typeface="+mn-ea"/>
                <a:cs typeface="+mn-cs"/>
              </a:rPr>
              <a:t>Growing season rainfall</a:t>
            </a:r>
            <a:r>
              <a:rPr lang="en-AU" b="0" dirty="0">
                <a:effectLst/>
              </a:rPr>
              <a:t>: </a:t>
            </a:r>
            <a:r>
              <a:rPr lang="en-AU" sz="1200" b="0" i="0" u="none" strike="noStrike" kern="1200" dirty="0">
                <a:solidFill>
                  <a:schemeClr val="tx1"/>
                </a:solidFill>
                <a:effectLst/>
                <a:latin typeface="+mn-lt"/>
                <a:ea typeface="+mn-ea"/>
                <a:cs typeface="+mn-cs"/>
              </a:rPr>
              <a:t>450mm (18in)</a:t>
            </a:r>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599226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fontAlgn="base"/>
            <a:r>
              <a:rPr lang="en-AU" sz="1200" b="0" i="0" u="none" strike="noStrike" kern="1200" dirty="0">
                <a:solidFill>
                  <a:schemeClr val="tx1"/>
                </a:solidFill>
                <a:effectLst/>
                <a:latin typeface="+mn-lt"/>
                <a:ea typeface="+mn-ea"/>
                <a:cs typeface="+mn-cs"/>
              </a:rPr>
              <a:t>– What makes the altitude such a critical factor in Orange? How might it affect the decisions made by growers and producers?</a:t>
            </a:r>
          </a:p>
          <a:p>
            <a:pPr rtl="0" fontAlgn="base"/>
            <a:r>
              <a:rPr lang="en-AU" sz="1200" b="0" i="0" u="none" strike="noStrike" kern="1200" dirty="0">
                <a:solidFill>
                  <a:schemeClr val="tx1"/>
                </a:solidFill>
                <a:effectLst/>
                <a:latin typeface="+mn-lt"/>
                <a:ea typeface="+mn-ea"/>
                <a:cs typeface="+mn-cs"/>
              </a:rPr>
              <a:t>– How has Mount </a:t>
            </a:r>
            <a:r>
              <a:rPr lang="en-AU" sz="1200" b="0" i="0" u="none" strike="noStrike" kern="1200" dirty="0" err="1">
                <a:solidFill>
                  <a:schemeClr val="tx1"/>
                </a:solidFill>
                <a:effectLst/>
                <a:latin typeface="+mn-lt"/>
                <a:ea typeface="+mn-ea"/>
                <a:cs typeface="+mn-cs"/>
              </a:rPr>
              <a:t>Canobolas</a:t>
            </a:r>
            <a:r>
              <a:rPr lang="en-AU" sz="1200" b="0" i="0" u="none" strike="noStrike" kern="1200" dirty="0">
                <a:solidFill>
                  <a:schemeClr val="tx1"/>
                </a:solidFill>
                <a:effectLst/>
                <a:latin typeface="+mn-lt"/>
                <a:ea typeface="+mn-ea"/>
                <a:cs typeface="+mn-cs"/>
              </a:rPr>
              <a:t> affected Orange’s evolution as a wine region?</a:t>
            </a:r>
          </a:p>
          <a:p>
            <a:pPr rtl="0" fontAlgn="base"/>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790609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2496331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SUGGESTED DISCUSSION POINTS:  </a:t>
            </a:r>
            <a:endParaRPr lang="en-AU" b="0" dirty="0">
              <a:effectLst/>
            </a:endParaRPr>
          </a:p>
          <a:p>
            <a:pPr rtl="0" fontAlgn="base"/>
            <a:r>
              <a:rPr lang="en-AU" sz="1200" b="0" i="0" u="none" strike="noStrike" kern="1200" dirty="0">
                <a:solidFill>
                  <a:schemeClr val="tx1"/>
                </a:solidFill>
                <a:effectLst/>
                <a:latin typeface="+mn-lt"/>
                <a:ea typeface="+mn-ea"/>
                <a:cs typeface="+mn-cs"/>
              </a:rPr>
              <a:t>– Why might site selection matter more in Orange than in some other Australian regions?</a:t>
            </a:r>
          </a:p>
          <a:p>
            <a:pPr rtl="0" fontAlgn="base"/>
            <a:r>
              <a:rPr lang="en-AU" sz="1200" b="0" i="0" u="none" strike="noStrike" kern="1200" dirty="0">
                <a:solidFill>
                  <a:schemeClr val="tx1"/>
                </a:solidFill>
                <a:effectLst/>
                <a:latin typeface="+mn-lt"/>
                <a:ea typeface="+mn-ea"/>
                <a:cs typeface="+mn-cs"/>
              </a:rPr>
              <a:t>– Orange winemakers typically employ traditional techniques in the vineyard and winery. What are some reasons that might be the case, and how does it affect the winemaking community?</a:t>
            </a:r>
          </a:p>
          <a:p>
            <a:pPr rtl="0" fontAlgn="base"/>
            <a:r>
              <a:rPr lang="en-AU" sz="1200" b="0" i="0" u="none" strike="noStrike" kern="1200" dirty="0">
                <a:solidFill>
                  <a:schemeClr val="tx1"/>
                </a:solidFill>
                <a:effectLst/>
                <a:latin typeface="+mn-lt"/>
                <a:ea typeface="+mn-ea"/>
                <a:cs typeface="+mn-cs"/>
              </a:rPr>
              <a:t>– What are the stylistic hallmarks of cool-climate wines? How would warmer years impact these characteristics?</a:t>
            </a:r>
          </a:p>
          <a:p>
            <a:pPr rtl="0" fontAlgn="base"/>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187860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018676"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4036732"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5" name="Oval 4">
            <a:extLst>
              <a:ext uri="{FF2B5EF4-FFF2-40B4-BE49-F238E27FC236}">
                <a16:creationId xmlns:a16="http://schemas.microsoft.com/office/drawing/2014/main" id="{70A9624E-5D1C-6B3A-80CD-469883885D39}"/>
              </a:ext>
            </a:extLst>
          </p:cNvPr>
          <p:cNvSpPr/>
          <p:nvPr userDrawn="1"/>
        </p:nvSpPr>
        <p:spPr>
          <a:xfrm>
            <a:off x="6437704"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12439" y="374557"/>
            <a:ext cx="4479561" cy="280190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308166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965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0DCB7F0-425B-627E-6AA1-B02F6B824A17}"/>
              </a:ext>
            </a:extLst>
          </p:cNvPr>
          <p:cNvSpPr/>
          <p:nvPr userDrawn="1"/>
        </p:nvSpPr>
        <p:spPr>
          <a:xfrm>
            <a:off x="896535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645636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6621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33493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004674" y="374556"/>
            <a:ext cx="5187326" cy="6138669"/>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50432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493958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492869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5614270"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CFD0B9AE-BB2D-E62D-FD74-085DC1073545}"/>
              </a:ext>
            </a:extLst>
          </p:cNvPr>
          <p:cNvSpPr/>
          <p:nvPr userDrawn="1"/>
        </p:nvSpPr>
        <p:spPr>
          <a:xfrm>
            <a:off x="379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52410078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29A_36DBFBD.xm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microsoft.com/office/2018/10/relationships/comments" Target="../comments/modernComment_285_23E867CC.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10679D70-6B7E-8303-4188-8472DF064C84}"/>
              </a:ext>
            </a:extLst>
          </p:cNvPr>
          <p:cNvPicPr>
            <a:picLocks noChangeAspect="1"/>
          </p:cNvPicPr>
          <p:nvPr/>
        </p:nvPicPr>
        <p:blipFill>
          <a:blip r:embed="rId3" cstate="screen">
            <a:extLst>
              <a:ext uri="{28A0092B-C50C-407E-A947-70E740481C1C}">
                <a14:useLocalDpi xmlns:a14="http://schemas.microsoft.com/office/drawing/2010/main"/>
              </a:ext>
            </a:extLst>
          </a:blip>
          <a:srcRect t="37395" b="4715"/>
          <a:stretch/>
        </p:blipFill>
        <p:spPr>
          <a:xfrm>
            <a:off x="635746" y="2613125"/>
            <a:ext cx="10999042" cy="4244876"/>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sz="6000" dirty="0">
                <a:solidFill>
                  <a:schemeClr val="accent1"/>
                </a:solidFill>
              </a:rPr>
              <a:t>ORANGE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en-US" dirty="0"/>
              <a:t>GEOGRAPHY, CLIMATE AND SOIL</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573563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440" dirty="0">
                <a:solidFill>
                  <a:schemeClr val="bg2"/>
                </a:solidFill>
              </a:rPr>
              <a:t>COOL, ELEVATED AND PICTURESQUE</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3796909" cy="2846525"/>
          </a:xfrm>
        </p:spPr>
        <p:txBody>
          <a:bodyPr/>
          <a:lstStyle/>
          <a:p>
            <a:pPr marL="285750" indent="-285750">
              <a:buFont typeface="Arial" panose="020B0604020202020204" pitchFamily="34" charset="0"/>
              <a:buChar char="•"/>
            </a:pPr>
            <a:r>
              <a:rPr lang="en-AU" dirty="0">
                <a:solidFill>
                  <a:schemeClr val="bg1"/>
                </a:solidFill>
              </a:rPr>
              <a:t>Just over 200 kilometres west of Sydney, in Central Ranges of New South Wales</a:t>
            </a:r>
          </a:p>
          <a:p>
            <a:pPr marL="285750" indent="-285750">
              <a:buFont typeface="Arial" panose="020B0604020202020204" pitchFamily="34" charset="0"/>
              <a:buChar char="•"/>
            </a:pPr>
            <a:r>
              <a:rPr lang="en-AU" dirty="0">
                <a:solidFill>
                  <a:schemeClr val="bg1"/>
                </a:solidFill>
              </a:rPr>
              <a:t>Australia’s highest wine region</a:t>
            </a:r>
          </a:p>
          <a:p>
            <a:pPr marL="285750" indent="-285750">
              <a:buFont typeface="Arial" panose="020B0604020202020204" pitchFamily="34" charset="0"/>
              <a:buChar char="•"/>
            </a:pPr>
            <a:r>
              <a:rPr lang="en-AU" dirty="0">
                <a:solidFill>
                  <a:schemeClr val="bg1"/>
                </a:solidFill>
              </a:rPr>
              <a:t>Continental climate heavily influenced by the elevation</a:t>
            </a:r>
          </a:p>
          <a:p>
            <a:pPr marL="285750" indent="-285750">
              <a:buFont typeface="Arial" panose="020B0604020202020204" pitchFamily="34" charset="0"/>
              <a:buChar char="•"/>
            </a:pPr>
            <a:r>
              <a:rPr lang="en-AU" dirty="0">
                <a:solidFill>
                  <a:schemeClr val="bg1"/>
                </a:solidFill>
              </a:rPr>
              <a:t>A sloping landscape and rich, diverse soils, due to volcanic activity more than 10 million years ago.</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3938286"/>
            <a:ext cx="2591431" cy="535531"/>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LARGELY DEPENDENT ON ELEVATION</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48019" y="2206438"/>
            <a:ext cx="3137519" cy="1396204"/>
          </a:xfrm>
          <a:prstGeom prst="rect">
            <a:avLst/>
          </a:prstGeom>
        </p:spPr>
        <p:txBody>
          <a:bodyPr vert="horz" lIns="0" tIns="0" rIns="0" bIns="0" rtlCol="0" anchor="t">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ORANGE</a:t>
            </a:r>
          </a:p>
          <a:p>
            <a:r>
              <a:rPr lang="en-US" sz="1800" dirty="0">
                <a:solidFill>
                  <a:srgbClr val="B2D8BE"/>
                </a:solidFill>
                <a:latin typeface="Neue Haas Grotesk Text Pro" panose="020B0504020202020204" pitchFamily="34" charset="77"/>
              </a:rPr>
              <a:t>600–1,046M (1,968–3,432FT)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9925665" y="1222982"/>
            <a:ext cx="2693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9505335" y="1208163"/>
            <a:ext cx="420330" cy="12020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10195002" y="1012123"/>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cxnSp>
        <p:nvCxnSpPr>
          <p:cNvPr id="13" name="Straight Connector 12">
            <a:extLst>
              <a:ext uri="{FF2B5EF4-FFF2-40B4-BE49-F238E27FC236}">
                <a16:creationId xmlns:a16="http://schemas.microsoft.com/office/drawing/2014/main" id="{30083BC0-63B4-5B55-CA00-40CE8BBCB888}"/>
              </a:ext>
            </a:extLst>
          </p:cNvPr>
          <p:cNvCxnSpPr>
            <a:cxnSpLocks/>
          </p:cNvCxnSpPr>
          <p:nvPr/>
        </p:nvCxnSpPr>
        <p:spPr>
          <a:xfrm>
            <a:off x="8200103" y="2410227"/>
            <a:ext cx="130523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963649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2"/>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383701" cy="1530521"/>
          </a:xfrm>
        </p:spPr>
        <p:txBody>
          <a:bodyPr/>
          <a:lstStyle/>
          <a:p>
            <a:pPr marL="12700" marR="339725">
              <a:lnSpc>
                <a:spcPts val="1820"/>
              </a:lnSpc>
              <a:spcBef>
                <a:spcPts val="219"/>
              </a:spcBef>
            </a:pPr>
            <a:r>
              <a:rPr lang="en-AU" sz="1600" dirty="0">
                <a:cs typeface="Arial" panose="020B0604020202020204" pitchFamily="34" charset="0"/>
              </a:rPr>
              <a:t>Soils</a:t>
            </a:r>
            <a:r>
              <a:rPr lang="en-AU" sz="1600" spc="-55" dirty="0">
                <a:cs typeface="Arial" panose="020B0604020202020204" pitchFamily="34" charset="0"/>
              </a:rPr>
              <a:t> </a:t>
            </a:r>
            <a:r>
              <a:rPr lang="en-AU" sz="1600" dirty="0">
                <a:cs typeface="Arial" panose="020B0604020202020204" pitchFamily="34" charset="0"/>
              </a:rPr>
              <a:t>are</a:t>
            </a:r>
            <a:r>
              <a:rPr lang="en-AU" sz="1600" spc="-45" dirty="0">
                <a:cs typeface="Arial" panose="020B0604020202020204" pitchFamily="34" charset="0"/>
              </a:rPr>
              <a:t> </a:t>
            </a:r>
            <a:r>
              <a:rPr lang="en-AU" sz="1600" dirty="0">
                <a:cs typeface="Arial" panose="020B0604020202020204" pitchFamily="34" charset="0"/>
              </a:rPr>
              <a:t>rich,</a:t>
            </a:r>
            <a:r>
              <a:rPr lang="en-AU" sz="1600" spc="-45" dirty="0">
                <a:cs typeface="Arial" panose="020B0604020202020204" pitchFamily="34" charset="0"/>
              </a:rPr>
              <a:t> </a:t>
            </a:r>
            <a:r>
              <a:rPr lang="en-AU" sz="1600" dirty="0">
                <a:cs typeface="Arial" panose="020B0604020202020204" pitchFamily="34" charset="0"/>
              </a:rPr>
              <a:t>volcanic</a:t>
            </a:r>
            <a:r>
              <a:rPr lang="en-AU" sz="1600" spc="-45" dirty="0">
                <a:cs typeface="Arial" panose="020B0604020202020204" pitchFamily="34" charset="0"/>
              </a:rPr>
              <a:t> </a:t>
            </a:r>
            <a:r>
              <a:rPr lang="en-AU" sz="1600" dirty="0">
                <a:cs typeface="Arial" panose="020B0604020202020204" pitchFamily="34" charset="0"/>
              </a:rPr>
              <a:t>and</a:t>
            </a:r>
            <a:r>
              <a:rPr lang="en-AU" sz="1600" spc="-45" dirty="0">
                <a:cs typeface="Arial" panose="020B0604020202020204" pitchFamily="34" charset="0"/>
              </a:rPr>
              <a:t> </a:t>
            </a:r>
            <a:r>
              <a:rPr lang="en-AU" sz="1600" dirty="0">
                <a:cs typeface="Arial" panose="020B0604020202020204" pitchFamily="34" charset="0"/>
              </a:rPr>
              <a:t>fall</a:t>
            </a:r>
            <a:r>
              <a:rPr lang="en-AU" sz="1600" spc="-45" dirty="0">
                <a:cs typeface="Arial" panose="020B0604020202020204" pitchFamily="34" charset="0"/>
              </a:rPr>
              <a:t> </a:t>
            </a:r>
            <a:r>
              <a:rPr lang="en-AU" sz="1600" spc="-40" dirty="0">
                <a:cs typeface="Arial" panose="020B0604020202020204" pitchFamily="34" charset="0"/>
              </a:rPr>
              <a:t>into </a:t>
            </a:r>
            <a:r>
              <a:rPr lang="en-AU" sz="1600" dirty="0">
                <a:cs typeface="Arial" panose="020B0604020202020204" pitchFamily="34" charset="0"/>
              </a:rPr>
              <a:t>four</a:t>
            </a:r>
            <a:r>
              <a:rPr lang="en-AU" sz="1600" spc="-50" dirty="0">
                <a:cs typeface="Arial" panose="020B0604020202020204" pitchFamily="34" charset="0"/>
              </a:rPr>
              <a:t> </a:t>
            </a:r>
            <a:r>
              <a:rPr lang="en-AU" sz="1600" dirty="0">
                <a:cs typeface="Arial" panose="020B0604020202020204" pitchFamily="34" charset="0"/>
              </a:rPr>
              <a:t>main</a:t>
            </a:r>
            <a:r>
              <a:rPr lang="en-AU" sz="1600" spc="-35" dirty="0">
                <a:cs typeface="Arial" panose="020B0604020202020204" pitchFamily="34" charset="0"/>
              </a:rPr>
              <a:t> </a:t>
            </a:r>
            <a:r>
              <a:rPr lang="en-AU" sz="1600" spc="-10" dirty="0">
                <a:cs typeface="Arial" panose="020B0604020202020204" pitchFamily="34" charset="0"/>
              </a:rPr>
              <a:t>groups:</a:t>
            </a:r>
            <a:endParaRPr lang="en-AU" sz="1600" dirty="0">
              <a:cs typeface="Arial" panose="020B0604020202020204" pitchFamily="34" charset="0"/>
            </a:endParaRPr>
          </a:p>
          <a:p>
            <a:pPr marL="298450" indent="-285750">
              <a:lnSpc>
                <a:spcPts val="1820"/>
              </a:lnSpc>
              <a:spcBef>
                <a:spcPts val="585"/>
              </a:spcBef>
              <a:buFont typeface="Arial" panose="020B0604020202020204" pitchFamily="34" charset="0"/>
              <a:buChar char="•"/>
            </a:pPr>
            <a:r>
              <a:rPr lang="en-AU" sz="1600" spc="-10" dirty="0">
                <a:cs typeface="Arial" panose="020B0604020202020204" pitchFamily="34" charset="0"/>
              </a:rPr>
              <a:t>Vigorous,</a:t>
            </a:r>
            <a:r>
              <a:rPr lang="en-AU" sz="1600" spc="-45" dirty="0">
                <a:cs typeface="Arial" panose="020B0604020202020204" pitchFamily="34" charset="0"/>
              </a:rPr>
              <a:t> </a:t>
            </a:r>
            <a:r>
              <a:rPr lang="en-AU" sz="1600" spc="-10" dirty="0">
                <a:cs typeface="Arial" panose="020B0604020202020204" pitchFamily="34" charset="0"/>
              </a:rPr>
              <a:t>well-</a:t>
            </a:r>
            <a:r>
              <a:rPr lang="en-AU" sz="1600" dirty="0">
                <a:cs typeface="Arial" panose="020B0604020202020204" pitchFamily="34" charset="0"/>
              </a:rPr>
              <a:t>drained,</a:t>
            </a:r>
            <a:r>
              <a:rPr lang="en-AU" sz="1600" spc="-45" dirty="0">
                <a:cs typeface="Arial" panose="020B0604020202020204" pitchFamily="34" charset="0"/>
              </a:rPr>
              <a:t> </a:t>
            </a:r>
            <a:r>
              <a:rPr lang="en-AU" sz="1600" dirty="0">
                <a:cs typeface="Arial" panose="020B0604020202020204" pitchFamily="34" charset="0"/>
              </a:rPr>
              <a:t>friable,</a:t>
            </a:r>
            <a:r>
              <a:rPr lang="en-AU" sz="1600" spc="-45" dirty="0">
                <a:cs typeface="Arial" panose="020B0604020202020204" pitchFamily="34" charset="0"/>
              </a:rPr>
              <a:t> </a:t>
            </a:r>
            <a:r>
              <a:rPr lang="en-AU" sz="1600" spc="-20" dirty="0">
                <a:cs typeface="Arial" panose="020B0604020202020204" pitchFamily="34" charset="0"/>
              </a:rPr>
              <a:t>deep</a:t>
            </a:r>
            <a:r>
              <a:rPr lang="en-AU" dirty="0">
                <a:cs typeface="Arial" panose="020B0604020202020204" pitchFamily="34" charset="0"/>
              </a:rPr>
              <a:t> </a:t>
            </a:r>
            <a:r>
              <a:rPr lang="en-AU" sz="1600" spc="-35" dirty="0">
                <a:cs typeface="Arial" panose="020B0604020202020204" pitchFamily="34" charset="0"/>
              </a:rPr>
              <a:t>red-</a:t>
            </a:r>
            <a:r>
              <a:rPr lang="en-AU" sz="1600" spc="-10" dirty="0">
                <a:cs typeface="Arial" panose="020B0604020202020204" pitchFamily="34" charset="0"/>
              </a:rPr>
              <a:t>brown</a:t>
            </a:r>
            <a:r>
              <a:rPr lang="en-AU" sz="1600" spc="-75" dirty="0">
                <a:cs typeface="Arial" panose="020B0604020202020204" pitchFamily="34" charset="0"/>
              </a:rPr>
              <a:t> </a:t>
            </a:r>
            <a:r>
              <a:rPr lang="en-AU" sz="1600" dirty="0">
                <a:cs typeface="Arial" panose="020B0604020202020204" pitchFamily="34" charset="0"/>
              </a:rPr>
              <a:t>clays</a:t>
            </a:r>
            <a:r>
              <a:rPr lang="en-AU" sz="1600" spc="-65" dirty="0">
                <a:cs typeface="Arial" panose="020B0604020202020204" pitchFamily="34" charset="0"/>
              </a:rPr>
              <a:t> </a:t>
            </a:r>
            <a:r>
              <a:rPr lang="en-AU" sz="1600" dirty="0">
                <a:cs typeface="Arial" panose="020B0604020202020204" pitchFamily="34" charset="0"/>
              </a:rPr>
              <a:t>derived</a:t>
            </a:r>
            <a:r>
              <a:rPr lang="en-AU" sz="1600" spc="-65" dirty="0">
                <a:cs typeface="Arial" panose="020B0604020202020204" pitchFamily="34" charset="0"/>
              </a:rPr>
              <a:t> </a:t>
            </a:r>
            <a:r>
              <a:rPr lang="en-AU" sz="1600" dirty="0">
                <a:cs typeface="Arial" panose="020B0604020202020204" pitchFamily="34" charset="0"/>
              </a:rPr>
              <a:t>from</a:t>
            </a:r>
            <a:r>
              <a:rPr lang="en-AU" sz="1600" spc="-65" dirty="0">
                <a:cs typeface="Arial" panose="020B0604020202020204" pitchFamily="34" charset="0"/>
              </a:rPr>
              <a:t> </a:t>
            </a:r>
            <a:r>
              <a:rPr lang="en-AU" sz="1600" spc="-10" dirty="0">
                <a:cs typeface="Arial" panose="020B0604020202020204" pitchFamily="34" charset="0"/>
              </a:rPr>
              <a:t>basalt </a:t>
            </a:r>
            <a:r>
              <a:rPr lang="en-AU" sz="1600" dirty="0">
                <a:cs typeface="Arial" panose="020B0604020202020204" pitchFamily="34" charset="0"/>
              </a:rPr>
              <a:t>near</a:t>
            </a:r>
            <a:r>
              <a:rPr lang="en-AU" sz="1600" spc="-40" dirty="0">
                <a:cs typeface="Arial" panose="020B0604020202020204" pitchFamily="34" charset="0"/>
              </a:rPr>
              <a:t> </a:t>
            </a:r>
            <a:r>
              <a:rPr lang="en-AU" sz="1600" dirty="0">
                <a:cs typeface="Arial" panose="020B0604020202020204" pitchFamily="34" charset="0"/>
              </a:rPr>
              <a:t>Mount</a:t>
            </a:r>
            <a:r>
              <a:rPr lang="en-AU" sz="1600" spc="-40" dirty="0">
                <a:cs typeface="Arial" panose="020B0604020202020204" pitchFamily="34" charset="0"/>
              </a:rPr>
              <a:t> </a:t>
            </a:r>
            <a:r>
              <a:rPr lang="en-AU" sz="1600" spc="-10" dirty="0" err="1">
                <a:cs typeface="Arial" panose="020B0604020202020204" pitchFamily="34" charset="0"/>
              </a:rPr>
              <a:t>Canobolas</a:t>
            </a:r>
            <a:r>
              <a:rPr lang="en-AU" sz="1600" spc="-10" dirty="0">
                <a:cs typeface="Arial" panose="020B0604020202020204" pitchFamily="34" charset="0"/>
              </a:rPr>
              <a:t>.</a:t>
            </a:r>
            <a:endParaRPr lang="en-AU" sz="1600" dirty="0">
              <a:cs typeface="Arial" panose="020B0604020202020204" pitchFamily="34" charset="0"/>
            </a:endParaRPr>
          </a:p>
          <a:p>
            <a:pPr marL="297815" marR="307340" indent="-285750">
              <a:lnSpc>
                <a:spcPts val="1820"/>
              </a:lnSpc>
              <a:spcBef>
                <a:spcPts val="705"/>
              </a:spcBef>
              <a:buFont typeface="Arial" panose="020B0604020202020204" pitchFamily="34" charset="0"/>
              <a:buChar char="•"/>
              <a:tabLst>
                <a:tab pos="203200" algn="l"/>
              </a:tabLst>
            </a:pPr>
            <a:r>
              <a:rPr lang="en-AU" sz="1600" spc="-10" dirty="0">
                <a:cs typeface="Arial" panose="020B0604020202020204" pitchFamily="34" charset="0"/>
              </a:rPr>
              <a:t>Vigorous,</a:t>
            </a:r>
            <a:r>
              <a:rPr lang="en-AU" sz="1600" spc="-40" dirty="0">
                <a:cs typeface="Arial" panose="020B0604020202020204" pitchFamily="34" charset="0"/>
              </a:rPr>
              <a:t> </a:t>
            </a:r>
            <a:r>
              <a:rPr lang="en-AU" sz="1600" dirty="0">
                <a:cs typeface="Arial" panose="020B0604020202020204" pitchFamily="34" charset="0"/>
              </a:rPr>
              <a:t>deep</a:t>
            </a:r>
            <a:r>
              <a:rPr lang="en-AU" sz="1600" spc="-30" dirty="0">
                <a:cs typeface="Arial" panose="020B0604020202020204" pitchFamily="34" charset="0"/>
              </a:rPr>
              <a:t> </a:t>
            </a:r>
            <a:r>
              <a:rPr lang="en-AU" sz="1600" spc="-35" dirty="0">
                <a:cs typeface="Arial" panose="020B0604020202020204" pitchFamily="34" charset="0"/>
              </a:rPr>
              <a:t>red-</a:t>
            </a:r>
            <a:r>
              <a:rPr lang="en-AU" sz="1600" spc="-30" dirty="0">
                <a:cs typeface="Arial" panose="020B0604020202020204" pitchFamily="34" charset="0"/>
              </a:rPr>
              <a:t>brown/yellow- </a:t>
            </a:r>
            <a:r>
              <a:rPr lang="en-AU" sz="1600" spc="-10" dirty="0">
                <a:cs typeface="Arial" panose="020B0604020202020204" pitchFamily="34" charset="0"/>
              </a:rPr>
              <a:t>brown</a:t>
            </a:r>
            <a:r>
              <a:rPr lang="en-AU" sz="1600" spc="-70" dirty="0">
                <a:cs typeface="Arial" panose="020B0604020202020204" pitchFamily="34" charset="0"/>
              </a:rPr>
              <a:t> </a:t>
            </a:r>
            <a:r>
              <a:rPr lang="en-AU" sz="1600" dirty="0">
                <a:cs typeface="Arial" panose="020B0604020202020204" pitchFamily="34" charset="0"/>
              </a:rPr>
              <a:t>clay</a:t>
            </a:r>
            <a:r>
              <a:rPr lang="en-AU" sz="1600" spc="-55" dirty="0">
                <a:cs typeface="Arial" panose="020B0604020202020204" pitchFamily="34" charset="0"/>
              </a:rPr>
              <a:t> </a:t>
            </a:r>
            <a:r>
              <a:rPr lang="en-AU" sz="1600" dirty="0">
                <a:cs typeface="Arial" panose="020B0604020202020204" pitchFamily="34" charset="0"/>
              </a:rPr>
              <a:t>loams</a:t>
            </a:r>
            <a:r>
              <a:rPr lang="en-AU" sz="1600" spc="-60" dirty="0">
                <a:cs typeface="Arial" panose="020B0604020202020204" pitchFamily="34" charset="0"/>
              </a:rPr>
              <a:t> </a:t>
            </a:r>
            <a:r>
              <a:rPr lang="en-AU" sz="1600" dirty="0">
                <a:cs typeface="Arial" panose="020B0604020202020204" pitchFamily="34" charset="0"/>
              </a:rPr>
              <a:t>of</a:t>
            </a:r>
            <a:r>
              <a:rPr lang="en-AU" sz="1600" spc="-55" dirty="0">
                <a:cs typeface="Arial" panose="020B0604020202020204" pitchFamily="34" charset="0"/>
              </a:rPr>
              <a:t> </a:t>
            </a:r>
            <a:r>
              <a:rPr lang="en-AU" sz="1600" dirty="0">
                <a:cs typeface="Arial" panose="020B0604020202020204" pitchFamily="34" charset="0"/>
              </a:rPr>
              <a:t>mixed</a:t>
            </a:r>
            <a:r>
              <a:rPr lang="en-AU" sz="1600" spc="-55" dirty="0">
                <a:cs typeface="Arial" panose="020B0604020202020204" pitchFamily="34" charset="0"/>
              </a:rPr>
              <a:t> </a:t>
            </a:r>
            <a:r>
              <a:rPr lang="en-AU" sz="1600" spc="-10" dirty="0">
                <a:cs typeface="Arial" panose="020B0604020202020204" pitchFamily="34" charset="0"/>
              </a:rPr>
              <a:t>origin, </a:t>
            </a:r>
            <a:r>
              <a:rPr lang="en-AU" sz="1600" dirty="0">
                <a:cs typeface="Arial" panose="020B0604020202020204" pitchFamily="34" charset="0"/>
              </a:rPr>
              <a:t>including</a:t>
            </a:r>
            <a:r>
              <a:rPr lang="en-AU" sz="1600" spc="-65" dirty="0">
                <a:cs typeface="Arial" panose="020B0604020202020204" pitchFamily="34" charset="0"/>
              </a:rPr>
              <a:t> </a:t>
            </a:r>
            <a:r>
              <a:rPr lang="en-AU" sz="1600" dirty="0">
                <a:cs typeface="Arial" panose="020B0604020202020204" pitchFamily="34" charset="0"/>
              </a:rPr>
              <a:t>volcanic</a:t>
            </a:r>
            <a:r>
              <a:rPr lang="en-AU" sz="1600" spc="-60" dirty="0">
                <a:cs typeface="Arial" panose="020B0604020202020204" pitchFamily="34" charset="0"/>
              </a:rPr>
              <a:t> </a:t>
            </a:r>
            <a:r>
              <a:rPr lang="en-AU" sz="1600" spc="-20" dirty="0">
                <a:cs typeface="Arial" panose="020B0604020202020204" pitchFamily="34" charset="0"/>
              </a:rPr>
              <a:t>ash.</a:t>
            </a:r>
            <a:endParaRPr lang="en-AU" sz="1600" dirty="0">
              <a:cs typeface="Arial" panose="020B0604020202020204" pitchFamily="34" charset="0"/>
            </a:endParaRPr>
          </a:p>
          <a:p>
            <a:pPr marL="297815" marR="5080" indent="-285750">
              <a:lnSpc>
                <a:spcPts val="1820"/>
              </a:lnSpc>
              <a:spcBef>
                <a:spcPts val="710"/>
              </a:spcBef>
              <a:buFont typeface="Arial" panose="020B0604020202020204" pitchFamily="34" charset="0"/>
              <a:buChar char="•"/>
              <a:tabLst>
                <a:tab pos="203200" algn="l"/>
              </a:tabLst>
            </a:pPr>
            <a:r>
              <a:rPr lang="en-AU" sz="1600" spc="-10" dirty="0">
                <a:cs typeface="Arial" panose="020B0604020202020204" pitchFamily="34" charset="0"/>
              </a:rPr>
              <a:t>Moderately</a:t>
            </a:r>
            <a:r>
              <a:rPr lang="en-AU" sz="1600" spc="-80" dirty="0">
                <a:cs typeface="Arial" panose="020B0604020202020204" pitchFamily="34" charset="0"/>
              </a:rPr>
              <a:t> </a:t>
            </a:r>
            <a:r>
              <a:rPr lang="en-AU" sz="1600" dirty="0">
                <a:cs typeface="Arial" panose="020B0604020202020204" pitchFamily="34" charset="0"/>
              </a:rPr>
              <a:t>vigorous</a:t>
            </a:r>
            <a:r>
              <a:rPr lang="en-AU" sz="1600" spc="-65" dirty="0">
                <a:cs typeface="Arial" panose="020B0604020202020204" pitchFamily="34" charset="0"/>
              </a:rPr>
              <a:t> </a:t>
            </a:r>
            <a:r>
              <a:rPr lang="en-AU" sz="1600" spc="-35" dirty="0">
                <a:cs typeface="Arial" panose="020B0604020202020204" pitchFamily="34" charset="0"/>
              </a:rPr>
              <a:t>red-</a:t>
            </a:r>
            <a:r>
              <a:rPr lang="en-AU" sz="1600" spc="-10" dirty="0">
                <a:cs typeface="Arial" panose="020B0604020202020204" pitchFamily="34" charset="0"/>
              </a:rPr>
              <a:t>brown </a:t>
            </a:r>
            <a:r>
              <a:rPr lang="en-AU" sz="1600" dirty="0">
                <a:cs typeface="Arial" panose="020B0604020202020204" pitchFamily="34" charset="0"/>
              </a:rPr>
              <a:t>podzolic</a:t>
            </a:r>
            <a:r>
              <a:rPr lang="en-AU" sz="1600" spc="-70" dirty="0">
                <a:cs typeface="Arial" panose="020B0604020202020204" pitchFamily="34" charset="0"/>
              </a:rPr>
              <a:t> </a:t>
            </a:r>
            <a:r>
              <a:rPr lang="en-AU" sz="1600" dirty="0">
                <a:cs typeface="Arial" panose="020B0604020202020204" pitchFamily="34" charset="0"/>
              </a:rPr>
              <a:t>clay</a:t>
            </a:r>
            <a:r>
              <a:rPr lang="en-AU" sz="1600" spc="-55" dirty="0">
                <a:cs typeface="Arial" panose="020B0604020202020204" pitchFamily="34" charset="0"/>
              </a:rPr>
              <a:t> </a:t>
            </a:r>
            <a:r>
              <a:rPr lang="en-AU" sz="1600" dirty="0">
                <a:cs typeface="Arial" panose="020B0604020202020204" pitchFamily="34" charset="0"/>
              </a:rPr>
              <a:t>loam</a:t>
            </a:r>
            <a:r>
              <a:rPr lang="en-AU" sz="1600" spc="-60" dirty="0">
                <a:cs typeface="Arial" panose="020B0604020202020204" pitchFamily="34" charset="0"/>
              </a:rPr>
              <a:t> </a:t>
            </a:r>
            <a:r>
              <a:rPr lang="en-AU" sz="1600" spc="-10" dirty="0">
                <a:cs typeface="Arial" panose="020B0604020202020204" pitchFamily="34" charset="0"/>
              </a:rPr>
              <a:t>overlaying</a:t>
            </a:r>
            <a:r>
              <a:rPr lang="en-AU" sz="1600" spc="-55" dirty="0">
                <a:cs typeface="Arial" panose="020B0604020202020204" pitchFamily="34" charset="0"/>
              </a:rPr>
              <a:t> </a:t>
            </a:r>
            <a:r>
              <a:rPr lang="en-AU" sz="1600" spc="-60" dirty="0">
                <a:cs typeface="Arial" panose="020B0604020202020204" pitchFamily="34" charset="0"/>
              </a:rPr>
              <a:t>a </a:t>
            </a:r>
            <a:r>
              <a:rPr lang="en-AU" sz="1600" spc="-10" dirty="0">
                <a:cs typeface="Arial" panose="020B0604020202020204" pitchFamily="34" charset="0"/>
              </a:rPr>
              <a:t>gravel,</a:t>
            </a:r>
            <a:r>
              <a:rPr lang="en-AU" sz="1600" spc="-40" dirty="0">
                <a:cs typeface="Arial" panose="020B0604020202020204" pitchFamily="34" charset="0"/>
              </a:rPr>
              <a:t> </a:t>
            </a:r>
            <a:r>
              <a:rPr lang="en-AU" sz="1600" dirty="0">
                <a:cs typeface="Arial" panose="020B0604020202020204" pitchFamily="34" charset="0"/>
              </a:rPr>
              <a:t>medium</a:t>
            </a:r>
            <a:r>
              <a:rPr lang="en-AU" sz="1600" spc="-35" dirty="0">
                <a:cs typeface="Arial" panose="020B0604020202020204" pitchFamily="34" charset="0"/>
              </a:rPr>
              <a:t> </a:t>
            </a:r>
            <a:r>
              <a:rPr lang="en-AU" sz="1600" dirty="0">
                <a:cs typeface="Arial" panose="020B0604020202020204" pitchFamily="34" charset="0"/>
              </a:rPr>
              <a:t>clay</a:t>
            </a:r>
            <a:r>
              <a:rPr lang="en-AU" sz="1600" spc="-35" dirty="0">
                <a:cs typeface="Arial" panose="020B0604020202020204" pitchFamily="34" charset="0"/>
              </a:rPr>
              <a:t> </a:t>
            </a:r>
            <a:r>
              <a:rPr lang="en-AU" sz="1600" dirty="0">
                <a:cs typeface="Arial" panose="020B0604020202020204" pitchFamily="34" charset="0"/>
              </a:rPr>
              <a:t>and</a:t>
            </a:r>
            <a:r>
              <a:rPr lang="en-AU" sz="1600" spc="-35" dirty="0">
                <a:cs typeface="Arial" panose="020B0604020202020204" pitchFamily="34" charset="0"/>
              </a:rPr>
              <a:t> </a:t>
            </a:r>
            <a:r>
              <a:rPr lang="en-AU" sz="1600" dirty="0">
                <a:cs typeface="Arial" panose="020B0604020202020204" pitchFamily="34" charset="0"/>
              </a:rPr>
              <a:t>shale</a:t>
            </a:r>
            <a:r>
              <a:rPr lang="en-AU" sz="1600" spc="-35" dirty="0">
                <a:cs typeface="Arial" panose="020B0604020202020204" pitchFamily="34" charset="0"/>
              </a:rPr>
              <a:t> </a:t>
            </a:r>
            <a:r>
              <a:rPr lang="en-AU" sz="1600" spc="-20" dirty="0">
                <a:cs typeface="Arial" panose="020B0604020202020204" pitchFamily="34" charset="0"/>
              </a:rPr>
              <a:t>base.</a:t>
            </a:r>
            <a:endParaRPr lang="en-AU" sz="1600" dirty="0">
              <a:cs typeface="Arial" panose="020B0604020202020204" pitchFamily="34" charset="0"/>
            </a:endParaRPr>
          </a:p>
          <a:p>
            <a:pPr marL="297815" marR="382270" indent="-285750">
              <a:lnSpc>
                <a:spcPts val="1820"/>
              </a:lnSpc>
              <a:spcBef>
                <a:spcPts val="710"/>
              </a:spcBef>
              <a:buFont typeface="Arial" panose="020B0604020202020204" pitchFamily="34" charset="0"/>
              <a:buChar char="•"/>
              <a:tabLst>
                <a:tab pos="203200" algn="l"/>
              </a:tabLst>
            </a:pPr>
            <a:r>
              <a:rPr lang="en-AU" sz="1600" spc="-50" dirty="0">
                <a:cs typeface="Arial" panose="020B0604020202020204" pitchFamily="34" charset="0"/>
              </a:rPr>
              <a:t>Terra</a:t>
            </a:r>
            <a:r>
              <a:rPr lang="en-AU" sz="1600" spc="-40" dirty="0">
                <a:cs typeface="Arial" panose="020B0604020202020204" pitchFamily="34" charset="0"/>
              </a:rPr>
              <a:t> </a:t>
            </a:r>
            <a:r>
              <a:rPr lang="en-AU" sz="1600" dirty="0" err="1">
                <a:cs typeface="Arial" panose="020B0604020202020204" pitchFamily="34" charset="0"/>
              </a:rPr>
              <a:t>rossa</a:t>
            </a:r>
            <a:r>
              <a:rPr lang="en-AU" sz="1600" spc="-35" dirty="0">
                <a:cs typeface="Arial" panose="020B0604020202020204" pitchFamily="34" charset="0"/>
              </a:rPr>
              <a:t> </a:t>
            </a:r>
            <a:r>
              <a:rPr lang="en-AU" sz="1600" dirty="0">
                <a:cs typeface="Arial" panose="020B0604020202020204" pitchFamily="34" charset="0"/>
              </a:rPr>
              <a:t>with</a:t>
            </a:r>
            <a:r>
              <a:rPr lang="en-AU" sz="1600" spc="-35" dirty="0">
                <a:cs typeface="Arial" panose="020B0604020202020204" pitchFamily="34" charset="0"/>
              </a:rPr>
              <a:t> </a:t>
            </a:r>
            <a:r>
              <a:rPr lang="en-AU" sz="1600" dirty="0">
                <a:cs typeface="Arial" panose="020B0604020202020204" pitchFamily="34" charset="0"/>
              </a:rPr>
              <a:t>visible</a:t>
            </a:r>
            <a:r>
              <a:rPr lang="en-AU" sz="1600" spc="-35" dirty="0">
                <a:cs typeface="Arial" panose="020B0604020202020204" pitchFamily="34" charset="0"/>
              </a:rPr>
              <a:t> </a:t>
            </a:r>
            <a:r>
              <a:rPr lang="en-AU" sz="1600" spc="-20" dirty="0">
                <a:cs typeface="Arial" panose="020B0604020202020204" pitchFamily="34" charset="0"/>
              </a:rPr>
              <a:t>limestone </a:t>
            </a:r>
            <a:r>
              <a:rPr lang="en-AU" sz="1600" dirty="0">
                <a:cs typeface="Arial" panose="020B0604020202020204" pitchFamily="34" charset="0"/>
              </a:rPr>
              <a:t>at</a:t>
            </a:r>
            <a:r>
              <a:rPr lang="en-AU" sz="1600" spc="-35" dirty="0">
                <a:cs typeface="Arial" panose="020B0604020202020204" pitchFamily="34" charset="0"/>
              </a:rPr>
              <a:t> </a:t>
            </a:r>
            <a:r>
              <a:rPr lang="en-AU" sz="1600" dirty="0">
                <a:cs typeface="Arial" panose="020B0604020202020204" pitchFamily="34" charset="0"/>
              </a:rPr>
              <a:t>low</a:t>
            </a:r>
            <a:r>
              <a:rPr lang="en-AU" sz="1600" spc="-30" dirty="0">
                <a:cs typeface="Arial" panose="020B0604020202020204" pitchFamily="34" charset="0"/>
              </a:rPr>
              <a:t> </a:t>
            </a:r>
            <a:r>
              <a:rPr lang="en-AU" sz="1600" spc="-10" dirty="0">
                <a:cs typeface="Arial" panose="020B0604020202020204" pitchFamily="34" charset="0"/>
              </a:rPr>
              <a:t>elevations.</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620467"/>
            <a:ext cx="4829691" cy="785732"/>
          </a:xfrm>
        </p:spPr>
        <p:txBody>
          <a:bodyPr/>
          <a:lstStyle/>
          <a:p>
            <a:r>
              <a:rPr lang="en-US" dirty="0"/>
              <a:t>VITICULTURE AND WINEMAKING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06199"/>
            <a:ext cx="5552060" cy="579936"/>
          </a:xfrm>
        </p:spPr>
        <p:txBody>
          <a:bodyPr/>
          <a:lstStyle/>
          <a:p>
            <a:r>
              <a:rPr lang="en-US" sz="4800" kern="1000" spc="-70" dirty="0">
                <a:solidFill>
                  <a:schemeClr val="bg2"/>
                </a:solidFill>
              </a:rPr>
              <a:t>IN ORANGE</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sz="3200" dirty="0">
                <a:solidFill>
                  <a:schemeClr val="bg2"/>
                </a:solidFill>
              </a:rPr>
              <a:t>GRAPE GROWING </a:t>
            </a:r>
            <a:br>
              <a:rPr lang="en-US" sz="3200" dirty="0">
                <a:solidFill>
                  <a:schemeClr val="accent2"/>
                </a:solidFill>
              </a:rPr>
            </a:br>
            <a:r>
              <a:rPr lang="en-US" dirty="0">
                <a:solidFill>
                  <a:schemeClr val="accent2"/>
                </a:solidFill>
              </a:rPr>
              <a:t>IN ORANGE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582805" cy="1530521"/>
          </a:xfrm>
        </p:spPr>
        <p:txBody>
          <a:bodyPr/>
          <a:lstStyle/>
          <a:p>
            <a:pPr marL="297815" marR="170815" indent="-285750">
              <a:lnSpc>
                <a:spcPts val="1800"/>
              </a:lnSpc>
              <a:spcBef>
                <a:spcPts val="220"/>
              </a:spcBef>
              <a:buFont typeface="Arial" panose="020B0604020202020204" pitchFamily="34" charset="0"/>
              <a:buChar char="•"/>
              <a:tabLst>
                <a:tab pos="203200" algn="l"/>
              </a:tabLst>
            </a:pPr>
            <a:r>
              <a:rPr lang="en-AU" sz="1600" dirty="0">
                <a:cs typeface="Arial" panose="020B0604020202020204" pitchFamily="34" charset="0"/>
              </a:rPr>
              <a:t>Conditions</a:t>
            </a:r>
            <a:r>
              <a:rPr lang="en-AU" sz="1600" spc="-40" dirty="0">
                <a:cs typeface="Arial" panose="020B0604020202020204" pitchFamily="34" charset="0"/>
              </a:rPr>
              <a:t> </a:t>
            </a:r>
            <a:r>
              <a:rPr lang="en-AU" sz="1600" dirty="0">
                <a:cs typeface="Arial" panose="020B0604020202020204" pitchFamily="34" charset="0"/>
              </a:rPr>
              <a:t>are</a:t>
            </a:r>
            <a:r>
              <a:rPr lang="en-AU" sz="1600" spc="-40" dirty="0">
                <a:cs typeface="Arial" panose="020B0604020202020204" pitchFamily="34" charset="0"/>
              </a:rPr>
              <a:t> </a:t>
            </a:r>
            <a:r>
              <a:rPr lang="en-AU" sz="1600" spc="-20" dirty="0">
                <a:cs typeface="Arial" panose="020B0604020202020204" pitchFamily="34" charset="0"/>
              </a:rPr>
              <a:t>favourable</a:t>
            </a:r>
            <a:r>
              <a:rPr lang="en-AU" sz="1600" spc="-40" dirty="0">
                <a:cs typeface="Arial" panose="020B0604020202020204" pitchFamily="34" charset="0"/>
              </a:rPr>
              <a:t> </a:t>
            </a:r>
            <a:r>
              <a:rPr lang="en-AU" sz="1600" spc="-35" dirty="0">
                <a:cs typeface="Arial" panose="020B0604020202020204" pitchFamily="34" charset="0"/>
              </a:rPr>
              <a:t>for </a:t>
            </a:r>
            <a:r>
              <a:rPr lang="en-AU" sz="1600" dirty="0">
                <a:cs typeface="Arial" panose="020B0604020202020204" pitchFamily="34" charset="0"/>
              </a:rPr>
              <a:t>an</a:t>
            </a:r>
            <a:r>
              <a:rPr lang="en-AU" sz="1600" spc="-50" dirty="0">
                <a:cs typeface="Arial" panose="020B0604020202020204" pitchFamily="34" charset="0"/>
              </a:rPr>
              <a:t> </a:t>
            </a:r>
            <a:r>
              <a:rPr lang="en-AU" sz="1600" dirty="0">
                <a:cs typeface="Arial" panose="020B0604020202020204" pitchFamily="34" charset="0"/>
              </a:rPr>
              <a:t>array</a:t>
            </a:r>
            <a:r>
              <a:rPr lang="en-AU" sz="1600" spc="-50" dirty="0">
                <a:cs typeface="Arial" panose="020B0604020202020204" pitchFamily="34" charset="0"/>
              </a:rPr>
              <a:t> </a:t>
            </a:r>
            <a:r>
              <a:rPr lang="en-AU" sz="1600" dirty="0">
                <a:cs typeface="Arial" panose="020B0604020202020204" pitchFamily="34" charset="0"/>
              </a:rPr>
              <a:t>of</a:t>
            </a:r>
            <a:r>
              <a:rPr lang="en-AU" sz="1600" spc="-50" dirty="0">
                <a:cs typeface="Arial" panose="020B0604020202020204" pitchFamily="34" charset="0"/>
              </a:rPr>
              <a:t> </a:t>
            </a:r>
            <a:r>
              <a:rPr lang="en-AU" sz="1600" dirty="0">
                <a:cs typeface="Arial" panose="020B0604020202020204" pitchFamily="34" charset="0"/>
              </a:rPr>
              <a:t>grape</a:t>
            </a:r>
            <a:r>
              <a:rPr lang="en-AU" sz="1600" spc="-45" dirty="0">
                <a:cs typeface="Arial" panose="020B0604020202020204" pitchFamily="34" charset="0"/>
              </a:rPr>
              <a:t> </a:t>
            </a:r>
            <a:r>
              <a:rPr lang="en-AU" sz="1600" spc="-10" dirty="0">
                <a:cs typeface="Arial" panose="020B0604020202020204" pitchFamily="34" charset="0"/>
              </a:rPr>
              <a:t>varieties</a:t>
            </a:r>
            <a:endParaRPr lang="en-AU" sz="1600" dirty="0">
              <a:cs typeface="Arial" panose="020B0604020202020204" pitchFamily="34" charset="0"/>
            </a:endParaRPr>
          </a:p>
          <a:p>
            <a:pPr marL="297815" marR="5080" indent="-285750">
              <a:lnSpc>
                <a:spcPts val="1800"/>
              </a:lnSpc>
              <a:spcBef>
                <a:spcPts val="705"/>
              </a:spcBef>
              <a:buFont typeface="Arial" panose="020B0604020202020204" pitchFamily="34" charset="0"/>
              <a:buChar char="•"/>
              <a:tabLst>
                <a:tab pos="203200" algn="l"/>
              </a:tabLst>
            </a:pPr>
            <a:r>
              <a:rPr lang="en-AU" sz="1600" dirty="0">
                <a:cs typeface="Arial" panose="020B0604020202020204" pitchFamily="34" charset="0"/>
              </a:rPr>
              <a:t>Site</a:t>
            </a:r>
            <a:r>
              <a:rPr lang="en-AU" sz="1600" spc="-40" dirty="0">
                <a:cs typeface="Arial" panose="020B0604020202020204" pitchFamily="34" charset="0"/>
              </a:rPr>
              <a:t> </a:t>
            </a:r>
            <a:r>
              <a:rPr lang="en-AU" sz="1600" dirty="0">
                <a:cs typeface="Arial" panose="020B0604020202020204" pitchFamily="34" charset="0"/>
              </a:rPr>
              <a:t>selection</a:t>
            </a:r>
            <a:r>
              <a:rPr lang="en-AU" sz="1600" spc="-35" dirty="0">
                <a:cs typeface="Arial" panose="020B0604020202020204" pitchFamily="34" charset="0"/>
              </a:rPr>
              <a:t> </a:t>
            </a:r>
            <a:r>
              <a:rPr lang="en-AU" sz="1600" dirty="0">
                <a:cs typeface="Arial" panose="020B0604020202020204" pitchFamily="34" charset="0"/>
              </a:rPr>
              <a:t>is</a:t>
            </a:r>
            <a:r>
              <a:rPr lang="en-AU" sz="1600" spc="-40" dirty="0">
                <a:cs typeface="Arial" panose="020B0604020202020204" pitchFamily="34" charset="0"/>
              </a:rPr>
              <a:t> </a:t>
            </a:r>
            <a:r>
              <a:rPr lang="en-AU" sz="1600" dirty="0">
                <a:cs typeface="Arial" panose="020B0604020202020204" pitchFamily="34" charset="0"/>
              </a:rPr>
              <a:t>vital,</a:t>
            </a:r>
            <a:r>
              <a:rPr lang="en-AU" sz="1600" spc="-35" dirty="0">
                <a:cs typeface="Arial" panose="020B0604020202020204" pitchFamily="34" charset="0"/>
              </a:rPr>
              <a:t> </a:t>
            </a:r>
            <a:r>
              <a:rPr lang="en-AU" sz="1600" dirty="0">
                <a:cs typeface="Arial" panose="020B0604020202020204" pitchFamily="34" charset="0"/>
              </a:rPr>
              <a:t>with</a:t>
            </a:r>
            <a:r>
              <a:rPr lang="en-AU" sz="1600" spc="-35" dirty="0">
                <a:cs typeface="Arial" panose="020B0604020202020204" pitchFamily="34" charset="0"/>
              </a:rPr>
              <a:t> </a:t>
            </a:r>
            <a:r>
              <a:rPr lang="en-AU" sz="1600" spc="-20" dirty="0">
                <a:cs typeface="Arial" panose="020B0604020202020204" pitchFamily="34" charset="0"/>
              </a:rPr>
              <a:t>soil </a:t>
            </a:r>
            <a:r>
              <a:rPr lang="en-AU" sz="1600" dirty="0">
                <a:cs typeface="Arial" panose="020B0604020202020204" pitchFamily="34" charset="0"/>
              </a:rPr>
              <a:t>types</a:t>
            </a:r>
            <a:r>
              <a:rPr lang="en-AU" sz="1600" spc="-45" dirty="0">
                <a:cs typeface="Arial" panose="020B0604020202020204" pitchFamily="34" charset="0"/>
              </a:rPr>
              <a:t> </a:t>
            </a:r>
            <a:r>
              <a:rPr lang="en-AU" sz="1600" dirty="0">
                <a:cs typeface="Arial" panose="020B0604020202020204" pitchFamily="34" charset="0"/>
              </a:rPr>
              <a:t>and</a:t>
            </a:r>
            <a:r>
              <a:rPr lang="en-AU" sz="1600" spc="-35" dirty="0">
                <a:cs typeface="Arial" panose="020B0604020202020204" pitchFamily="34" charset="0"/>
              </a:rPr>
              <a:t> </a:t>
            </a:r>
            <a:r>
              <a:rPr lang="en-AU" sz="1600" dirty="0">
                <a:cs typeface="Arial" panose="020B0604020202020204" pitchFamily="34" charset="0"/>
              </a:rPr>
              <a:t>weather</a:t>
            </a:r>
            <a:r>
              <a:rPr lang="en-AU" sz="1600" spc="-35" dirty="0">
                <a:cs typeface="Arial" panose="020B0604020202020204" pitchFamily="34" charset="0"/>
              </a:rPr>
              <a:t> </a:t>
            </a:r>
            <a:r>
              <a:rPr lang="en-AU" sz="1600" spc="-10" dirty="0">
                <a:cs typeface="Arial" panose="020B0604020202020204" pitchFamily="34" charset="0"/>
              </a:rPr>
              <a:t>conditions </a:t>
            </a:r>
            <a:r>
              <a:rPr lang="en-AU" sz="1600" dirty="0">
                <a:cs typeface="Arial" panose="020B0604020202020204" pitchFamily="34" charset="0"/>
              </a:rPr>
              <a:t>highly</a:t>
            </a:r>
            <a:r>
              <a:rPr lang="en-AU" sz="1600" spc="-30" dirty="0">
                <a:cs typeface="Arial" panose="020B0604020202020204" pitchFamily="34" charset="0"/>
              </a:rPr>
              <a:t> </a:t>
            </a:r>
            <a:r>
              <a:rPr lang="en-AU" sz="1600" spc="-10" dirty="0">
                <a:cs typeface="Arial" panose="020B0604020202020204" pitchFamily="34" charset="0"/>
              </a:rPr>
              <a:t>dependent</a:t>
            </a:r>
            <a:r>
              <a:rPr lang="en-AU" sz="1600" spc="-15" dirty="0">
                <a:cs typeface="Arial" panose="020B0604020202020204" pitchFamily="34" charset="0"/>
              </a:rPr>
              <a:t> </a:t>
            </a:r>
            <a:r>
              <a:rPr lang="en-AU" sz="1600" dirty="0">
                <a:cs typeface="Arial" panose="020B0604020202020204" pitchFamily="34" charset="0"/>
              </a:rPr>
              <a:t>on</a:t>
            </a:r>
            <a:r>
              <a:rPr lang="en-AU" sz="1600" spc="-15" dirty="0">
                <a:cs typeface="Arial" panose="020B0604020202020204" pitchFamily="34" charset="0"/>
              </a:rPr>
              <a:t> </a:t>
            </a:r>
            <a:r>
              <a:rPr lang="en-AU" sz="1600" spc="-20" dirty="0">
                <a:cs typeface="Arial" panose="020B0604020202020204" pitchFamily="34" charset="0"/>
              </a:rPr>
              <a:t>elevation</a:t>
            </a:r>
            <a:endParaRPr lang="en-AU" sz="1600" dirty="0">
              <a:cs typeface="Arial" panose="020B0604020202020204" pitchFamily="34" charset="0"/>
            </a:endParaRPr>
          </a:p>
          <a:p>
            <a:pPr marL="297815" marR="60960" indent="-285750">
              <a:lnSpc>
                <a:spcPts val="1800"/>
              </a:lnSpc>
              <a:spcBef>
                <a:spcPts val="710"/>
              </a:spcBef>
              <a:buFont typeface="Arial" panose="020B0604020202020204" pitchFamily="34" charset="0"/>
              <a:buChar char="•"/>
              <a:tabLst>
                <a:tab pos="203200" algn="l"/>
              </a:tabLst>
            </a:pPr>
            <a:r>
              <a:rPr lang="en-AU" sz="1600" spc="-20" dirty="0">
                <a:cs typeface="Arial" panose="020B0604020202020204" pitchFamily="34" charset="0"/>
              </a:rPr>
              <a:t>Vineyards</a:t>
            </a:r>
            <a:r>
              <a:rPr lang="en-AU" sz="1600" spc="-60" dirty="0">
                <a:cs typeface="Arial" panose="020B0604020202020204" pitchFamily="34" charset="0"/>
              </a:rPr>
              <a:t> </a:t>
            </a:r>
            <a:r>
              <a:rPr lang="en-AU" sz="1600" dirty="0">
                <a:cs typeface="Arial" panose="020B0604020202020204" pitchFamily="34" charset="0"/>
              </a:rPr>
              <a:t>are</a:t>
            </a:r>
            <a:r>
              <a:rPr lang="en-AU" sz="1600" spc="-55" dirty="0">
                <a:cs typeface="Arial" panose="020B0604020202020204" pitchFamily="34" charset="0"/>
              </a:rPr>
              <a:t> </a:t>
            </a:r>
            <a:r>
              <a:rPr lang="en-AU" sz="1600" dirty="0">
                <a:cs typeface="Arial" panose="020B0604020202020204" pitchFamily="34" charset="0"/>
              </a:rPr>
              <a:t>labour</a:t>
            </a:r>
            <a:r>
              <a:rPr lang="en-AU" sz="1600" spc="-55" dirty="0">
                <a:cs typeface="Arial" panose="020B0604020202020204" pitchFamily="34" charset="0"/>
              </a:rPr>
              <a:t> </a:t>
            </a:r>
            <a:r>
              <a:rPr lang="en-AU" sz="1600" spc="-30" dirty="0">
                <a:cs typeface="Arial" panose="020B0604020202020204" pitchFamily="34" charset="0"/>
              </a:rPr>
              <a:t>intensive, </a:t>
            </a:r>
            <a:r>
              <a:rPr lang="en-AU" sz="1600" dirty="0">
                <a:cs typeface="Arial" panose="020B0604020202020204" pitchFamily="34" charset="0"/>
              </a:rPr>
              <a:t>with</a:t>
            </a:r>
            <a:r>
              <a:rPr lang="en-AU" sz="1600" spc="-55" dirty="0">
                <a:cs typeface="Arial" panose="020B0604020202020204" pitchFamily="34" charset="0"/>
              </a:rPr>
              <a:t> </a:t>
            </a:r>
            <a:r>
              <a:rPr lang="en-AU" sz="1600" dirty="0">
                <a:cs typeface="Arial" panose="020B0604020202020204" pitchFamily="34" charset="0"/>
              </a:rPr>
              <a:t>many</a:t>
            </a:r>
            <a:r>
              <a:rPr lang="en-AU" sz="1600" spc="-45" dirty="0">
                <a:cs typeface="Arial" panose="020B0604020202020204" pitchFamily="34" charset="0"/>
              </a:rPr>
              <a:t> </a:t>
            </a:r>
            <a:r>
              <a:rPr lang="en-AU" sz="1600" spc="-10" dirty="0">
                <a:cs typeface="Arial" panose="020B0604020202020204" pitchFamily="34" charset="0"/>
              </a:rPr>
              <a:t>tended</a:t>
            </a:r>
            <a:r>
              <a:rPr lang="en-AU" sz="1600" spc="-45" dirty="0">
                <a:cs typeface="Arial" panose="020B0604020202020204" pitchFamily="34" charset="0"/>
              </a:rPr>
              <a:t> </a:t>
            </a:r>
            <a:r>
              <a:rPr lang="en-AU" sz="1600" dirty="0">
                <a:cs typeface="Arial" panose="020B0604020202020204" pitchFamily="34" charset="0"/>
              </a:rPr>
              <a:t>to</a:t>
            </a:r>
            <a:r>
              <a:rPr lang="en-AU" sz="1600" spc="-45" dirty="0">
                <a:cs typeface="Arial" panose="020B0604020202020204" pitchFamily="34" charset="0"/>
              </a:rPr>
              <a:t> </a:t>
            </a:r>
            <a:r>
              <a:rPr lang="en-AU" sz="1600" dirty="0">
                <a:cs typeface="Arial" panose="020B0604020202020204" pitchFamily="34" charset="0"/>
              </a:rPr>
              <a:t>by</a:t>
            </a:r>
            <a:r>
              <a:rPr lang="en-AU" sz="1600" spc="-40" dirty="0">
                <a:cs typeface="Arial" panose="020B0604020202020204" pitchFamily="34" charset="0"/>
              </a:rPr>
              <a:t> </a:t>
            </a:r>
            <a:r>
              <a:rPr lang="en-AU" sz="1600" spc="-10" dirty="0">
                <a:cs typeface="Arial" panose="020B0604020202020204" pitchFamily="34" charset="0"/>
              </a:rPr>
              <a:t>hand</a:t>
            </a:r>
            <a:endParaRPr lang="en-AU" sz="1600" dirty="0">
              <a:cs typeface="Arial" panose="020B0604020202020204" pitchFamily="34" charset="0"/>
            </a:endParaRPr>
          </a:p>
          <a:p>
            <a:pPr marL="297815" marR="647065" indent="-285750">
              <a:lnSpc>
                <a:spcPts val="1800"/>
              </a:lnSpc>
              <a:spcBef>
                <a:spcPts val="710"/>
              </a:spcBef>
              <a:buFont typeface="Arial" panose="020B0604020202020204" pitchFamily="34" charset="0"/>
              <a:buChar char="•"/>
              <a:tabLst>
                <a:tab pos="203200" algn="l"/>
              </a:tabLst>
            </a:pPr>
            <a:r>
              <a:rPr lang="en-AU" sz="1600" spc="-10" dirty="0">
                <a:cs typeface="Arial" panose="020B0604020202020204" pitchFamily="34" charset="0"/>
              </a:rPr>
              <a:t>Environmentally</a:t>
            </a:r>
            <a:r>
              <a:rPr lang="en-AU" spc="-90" dirty="0">
                <a:cs typeface="Arial" panose="020B0604020202020204" pitchFamily="34" charset="0"/>
              </a:rPr>
              <a:t>-</a:t>
            </a:r>
            <a:r>
              <a:rPr lang="en-AU" sz="1600" spc="-10" dirty="0">
                <a:cs typeface="Arial" panose="020B0604020202020204" pitchFamily="34" charset="0"/>
              </a:rPr>
              <a:t>friendly </a:t>
            </a:r>
            <a:r>
              <a:rPr lang="en-AU" sz="1600" dirty="0">
                <a:cs typeface="Arial" panose="020B0604020202020204" pitchFamily="34" charset="0"/>
              </a:rPr>
              <a:t>farming</a:t>
            </a:r>
            <a:r>
              <a:rPr lang="en-AU" sz="1600" spc="-60" dirty="0">
                <a:cs typeface="Arial" panose="020B0604020202020204" pitchFamily="34" charset="0"/>
              </a:rPr>
              <a:t> </a:t>
            </a:r>
            <a:r>
              <a:rPr lang="en-AU" sz="1600" spc="-10" dirty="0">
                <a:cs typeface="Arial" panose="020B0604020202020204" pitchFamily="34" charset="0"/>
              </a:rPr>
              <a:t>practices</a:t>
            </a:r>
            <a:r>
              <a:rPr lang="en-AU" sz="1600" spc="-60" dirty="0">
                <a:cs typeface="Arial" panose="020B0604020202020204" pitchFamily="34" charset="0"/>
              </a:rPr>
              <a:t> </a:t>
            </a:r>
            <a:r>
              <a:rPr lang="en-AU" sz="1600" dirty="0">
                <a:cs typeface="Arial" panose="020B0604020202020204" pitchFamily="34" charset="0"/>
              </a:rPr>
              <a:t>are</a:t>
            </a:r>
            <a:r>
              <a:rPr lang="en-AU" sz="1600" spc="-55" dirty="0">
                <a:cs typeface="Arial" panose="020B0604020202020204" pitchFamily="34" charset="0"/>
              </a:rPr>
              <a:t> </a:t>
            </a:r>
            <a:r>
              <a:rPr lang="en-AU" sz="1600" spc="-25" dirty="0">
                <a:cs typeface="Arial" panose="020B0604020202020204" pitchFamily="34" charset="0"/>
              </a:rPr>
              <a:t>an </a:t>
            </a:r>
            <a:r>
              <a:rPr lang="en-AU" sz="1600" dirty="0">
                <a:cs typeface="Arial" panose="020B0604020202020204" pitchFamily="34" charset="0"/>
              </a:rPr>
              <a:t>increasing</a:t>
            </a:r>
            <a:r>
              <a:rPr lang="en-AU" sz="1600" spc="-105" dirty="0">
                <a:cs typeface="Arial" panose="020B0604020202020204" pitchFamily="34" charset="0"/>
              </a:rPr>
              <a:t> </a:t>
            </a:r>
            <a:r>
              <a:rPr lang="en-AU" sz="1600" spc="-10" dirty="0">
                <a:cs typeface="Arial" panose="020B0604020202020204" pitchFamily="34" charset="0"/>
              </a:rPr>
              <a:t>priority</a:t>
            </a:r>
            <a:endParaRPr lang="en-AU" sz="1600" dirty="0">
              <a:cs typeface="Arial" panose="020B0604020202020204" pitchFamily="34" charset="0"/>
            </a:endParaRPr>
          </a:p>
          <a:p>
            <a:pPr marL="297815" marR="887094" indent="-285750">
              <a:lnSpc>
                <a:spcPts val="1800"/>
              </a:lnSpc>
              <a:spcBef>
                <a:spcPts val="710"/>
              </a:spcBef>
              <a:buFont typeface="Arial" panose="020B0604020202020204" pitchFamily="34" charset="0"/>
              <a:buChar char="•"/>
              <a:tabLst>
                <a:tab pos="203200" algn="l"/>
              </a:tabLst>
            </a:pPr>
            <a:r>
              <a:rPr lang="en-AU" sz="1600" b="1" dirty="0">
                <a:cs typeface="Arial" panose="020B0604020202020204" pitchFamily="34" charset="0"/>
              </a:rPr>
              <a:t>Harvest:</a:t>
            </a:r>
            <a:r>
              <a:rPr lang="en-AU" sz="1600" b="1" spc="-95" dirty="0">
                <a:cs typeface="Arial" panose="020B0604020202020204" pitchFamily="34" charset="0"/>
              </a:rPr>
              <a:t> </a:t>
            </a:r>
            <a:r>
              <a:rPr lang="en-AU" sz="1600" dirty="0">
                <a:cs typeface="Arial" panose="020B0604020202020204" pitchFamily="34" charset="0"/>
              </a:rPr>
              <a:t>mid-</a:t>
            </a:r>
            <a:r>
              <a:rPr lang="en-AU" sz="1600" spc="-20" dirty="0">
                <a:cs typeface="Arial" panose="020B0604020202020204" pitchFamily="34" charset="0"/>
              </a:rPr>
              <a:t>February </a:t>
            </a:r>
            <a:r>
              <a:rPr lang="en-AU" sz="1600" dirty="0">
                <a:cs typeface="Arial" panose="020B0604020202020204" pitchFamily="34" charset="0"/>
              </a:rPr>
              <a:t>to</a:t>
            </a:r>
            <a:r>
              <a:rPr lang="en-AU" sz="1600" spc="-75" dirty="0">
                <a:cs typeface="Arial" panose="020B0604020202020204" pitchFamily="34" charset="0"/>
              </a:rPr>
              <a:t> </a:t>
            </a:r>
            <a:r>
              <a:rPr lang="en-AU" sz="1600" dirty="0">
                <a:cs typeface="Arial" panose="020B0604020202020204" pitchFamily="34" charset="0"/>
              </a:rPr>
              <a:t>late</a:t>
            </a:r>
            <a:r>
              <a:rPr lang="en-AU" sz="1600" spc="-75" dirty="0">
                <a:cs typeface="Arial" panose="020B0604020202020204" pitchFamily="34" charset="0"/>
              </a:rPr>
              <a:t> </a:t>
            </a:r>
            <a:r>
              <a:rPr lang="en-AU" sz="1600" spc="-10" dirty="0">
                <a:cs typeface="Arial" panose="020B0604020202020204" pitchFamily="34" charset="0"/>
              </a:rPr>
              <a:t>April.</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6170565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sz="3200" dirty="0">
                <a:solidFill>
                  <a:schemeClr val="bg2"/>
                </a:solidFill>
              </a:rPr>
              <a:t>WINEMAKING</a:t>
            </a:r>
            <a:br>
              <a:rPr lang="en-US" sz="3200" dirty="0">
                <a:solidFill>
                  <a:schemeClr val="accent2"/>
                </a:solidFill>
              </a:rPr>
            </a:br>
            <a:r>
              <a:rPr lang="en-US" dirty="0">
                <a:solidFill>
                  <a:schemeClr val="accent2"/>
                </a:solidFill>
              </a:rPr>
              <a:t>IN ORANGE</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663921" cy="1530521"/>
          </a:xfrm>
        </p:spPr>
        <p:txBody>
          <a:bodyPr/>
          <a:lstStyle/>
          <a:p>
            <a:pPr marL="297815" marR="5080" indent="-285750">
              <a:lnSpc>
                <a:spcPts val="1800"/>
              </a:lnSpc>
              <a:spcBef>
                <a:spcPts val="219"/>
              </a:spcBef>
              <a:buFont typeface="Arial" panose="020B0604020202020204" pitchFamily="34" charset="0"/>
              <a:buChar char="•"/>
              <a:tabLst>
                <a:tab pos="203200" algn="l"/>
              </a:tabLst>
            </a:pPr>
            <a:r>
              <a:rPr lang="en-AU" sz="1600" spc="-20" dirty="0">
                <a:cs typeface="Arial" panose="020B0604020202020204" pitchFamily="34" charset="0"/>
              </a:rPr>
              <a:t>Producers</a:t>
            </a:r>
            <a:r>
              <a:rPr lang="en-AU" sz="1600" spc="-65" dirty="0">
                <a:cs typeface="Arial" panose="020B0604020202020204" pitchFamily="34" charset="0"/>
              </a:rPr>
              <a:t> </a:t>
            </a:r>
            <a:r>
              <a:rPr lang="en-AU" sz="1600" spc="-10" dirty="0">
                <a:cs typeface="Arial" panose="020B0604020202020204" pitchFamily="34" charset="0"/>
              </a:rPr>
              <a:t>take</a:t>
            </a:r>
            <a:r>
              <a:rPr lang="en-AU" sz="1600" spc="-65" dirty="0">
                <a:cs typeface="Arial" panose="020B0604020202020204" pitchFamily="34" charset="0"/>
              </a:rPr>
              <a:t> </a:t>
            </a:r>
            <a:r>
              <a:rPr lang="en-AU" sz="1600" dirty="0">
                <a:cs typeface="Arial" panose="020B0604020202020204" pitchFamily="34" charset="0"/>
              </a:rPr>
              <a:t>diverse</a:t>
            </a:r>
            <a:r>
              <a:rPr lang="en-AU" sz="1600" spc="-60" dirty="0">
                <a:cs typeface="Arial" panose="020B0604020202020204" pitchFamily="34" charset="0"/>
              </a:rPr>
              <a:t> </a:t>
            </a:r>
            <a:r>
              <a:rPr lang="en-AU" sz="1600" spc="-20" dirty="0">
                <a:cs typeface="Arial" panose="020B0604020202020204" pitchFamily="34" charset="0"/>
              </a:rPr>
              <a:t>approaches, </a:t>
            </a:r>
            <a:br>
              <a:rPr lang="en-AU" sz="1600" spc="-20" dirty="0">
                <a:cs typeface="Arial" panose="020B0604020202020204" pitchFamily="34" charset="0"/>
              </a:rPr>
            </a:br>
            <a:r>
              <a:rPr lang="en-AU" sz="1600" dirty="0">
                <a:cs typeface="Arial" panose="020B0604020202020204" pitchFamily="34" charset="0"/>
              </a:rPr>
              <a:t>but</a:t>
            </a:r>
            <a:r>
              <a:rPr lang="en-AU" sz="1600" spc="-40" dirty="0">
                <a:cs typeface="Arial" panose="020B0604020202020204" pitchFamily="34" charset="0"/>
              </a:rPr>
              <a:t> </a:t>
            </a:r>
            <a:r>
              <a:rPr lang="en-AU" sz="1600" dirty="0">
                <a:cs typeface="Arial" panose="020B0604020202020204" pitchFamily="34" charset="0"/>
              </a:rPr>
              <a:t>wines</a:t>
            </a:r>
            <a:r>
              <a:rPr lang="en-AU" sz="1600" spc="-30" dirty="0">
                <a:cs typeface="Arial" panose="020B0604020202020204" pitchFamily="34" charset="0"/>
              </a:rPr>
              <a:t> </a:t>
            </a:r>
            <a:r>
              <a:rPr lang="en-AU" sz="1600" dirty="0">
                <a:cs typeface="Arial" panose="020B0604020202020204" pitchFamily="34" charset="0"/>
              </a:rPr>
              <a:t>typically</a:t>
            </a:r>
            <a:r>
              <a:rPr lang="en-AU" sz="1600" spc="-30" dirty="0">
                <a:cs typeface="Arial" panose="020B0604020202020204" pitchFamily="34" charset="0"/>
              </a:rPr>
              <a:t> </a:t>
            </a:r>
            <a:r>
              <a:rPr lang="en-AU" sz="1600" dirty="0">
                <a:cs typeface="Arial" panose="020B0604020202020204" pitchFamily="34" charset="0"/>
              </a:rPr>
              <a:t>stay</a:t>
            </a:r>
            <a:r>
              <a:rPr lang="en-AU" sz="1600" spc="-30" dirty="0">
                <a:cs typeface="Arial" panose="020B0604020202020204" pitchFamily="34" charset="0"/>
              </a:rPr>
              <a:t> </a:t>
            </a:r>
            <a:r>
              <a:rPr lang="en-AU" sz="1600" dirty="0">
                <a:cs typeface="Arial" panose="020B0604020202020204" pitchFamily="34" charset="0"/>
              </a:rPr>
              <a:t>true</a:t>
            </a:r>
            <a:r>
              <a:rPr lang="en-AU" sz="1600" spc="-30" dirty="0">
                <a:cs typeface="Arial" panose="020B0604020202020204" pitchFamily="34" charset="0"/>
              </a:rPr>
              <a:t> </a:t>
            </a:r>
            <a:r>
              <a:rPr lang="en-AU" sz="1600" spc="-25" dirty="0">
                <a:cs typeface="Arial" panose="020B0604020202020204" pitchFamily="34" charset="0"/>
              </a:rPr>
              <a:t>to </a:t>
            </a:r>
            <a:br>
              <a:rPr lang="en-AU" sz="1600" spc="-25" dirty="0">
                <a:cs typeface="Arial" panose="020B0604020202020204" pitchFamily="34" charset="0"/>
              </a:rPr>
            </a:br>
            <a:r>
              <a:rPr lang="en-AU" sz="1600" dirty="0">
                <a:cs typeface="Arial" panose="020B0604020202020204" pitchFamily="34" charset="0"/>
              </a:rPr>
              <a:t>classic</a:t>
            </a:r>
            <a:r>
              <a:rPr lang="en-AU" sz="1600" spc="-50" dirty="0">
                <a:cs typeface="Arial" panose="020B0604020202020204" pitchFamily="34" charset="0"/>
              </a:rPr>
              <a:t> </a:t>
            </a:r>
            <a:r>
              <a:rPr lang="en-AU" sz="1600" spc="-20" dirty="0">
                <a:cs typeface="Arial" panose="020B0604020202020204" pitchFamily="34" charset="0"/>
              </a:rPr>
              <a:t>cool-</a:t>
            </a:r>
            <a:r>
              <a:rPr lang="en-AU" sz="1600" dirty="0">
                <a:cs typeface="Arial" panose="020B0604020202020204" pitchFamily="34" charset="0"/>
              </a:rPr>
              <a:t>climate</a:t>
            </a:r>
            <a:r>
              <a:rPr lang="en-AU" sz="1600" spc="-45" dirty="0">
                <a:cs typeface="Arial" panose="020B0604020202020204" pitchFamily="34" charset="0"/>
              </a:rPr>
              <a:t> </a:t>
            </a:r>
            <a:r>
              <a:rPr lang="en-AU" sz="1600" spc="-10" dirty="0">
                <a:cs typeface="Arial" panose="020B0604020202020204" pitchFamily="34" charset="0"/>
              </a:rPr>
              <a:t>style.</a:t>
            </a:r>
            <a:endParaRPr lang="en-AU" sz="1600" dirty="0">
              <a:cs typeface="Arial" panose="020B0604020202020204" pitchFamily="34" charset="0"/>
            </a:endParaRPr>
          </a:p>
          <a:p>
            <a:pPr marL="297815" marR="1249045" indent="-285750">
              <a:lnSpc>
                <a:spcPts val="1800"/>
              </a:lnSpc>
              <a:spcBef>
                <a:spcPts val="710"/>
              </a:spcBef>
              <a:buFont typeface="Arial" panose="020B0604020202020204" pitchFamily="34" charset="0"/>
              <a:buChar char="•"/>
              <a:tabLst>
                <a:tab pos="203200" algn="l"/>
              </a:tabLst>
            </a:pPr>
            <a:r>
              <a:rPr lang="en-AU" sz="1600" spc="-10" dirty="0">
                <a:cs typeface="Arial" panose="020B0604020202020204" pitchFamily="34" charset="0"/>
              </a:rPr>
              <a:t>Traditional</a:t>
            </a:r>
            <a:r>
              <a:rPr lang="en-AU" sz="1600" spc="-90" dirty="0">
                <a:cs typeface="Arial" panose="020B0604020202020204" pitchFamily="34" charset="0"/>
              </a:rPr>
              <a:t> </a:t>
            </a:r>
            <a:r>
              <a:rPr lang="en-AU" sz="1600" spc="-10" dirty="0">
                <a:cs typeface="Arial" panose="020B0604020202020204" pitchFamily="34" charset="0"/>
              </a:rPr>
              <a:t>winemaking techniques</a:t>
            </a:r>
            <a:r>
              <a:rPr lang="en-AU" sz="1600" spc="-30" dirty="0">
                <a:cs typeface="Arial" panose="020B0604020202020204" pitchFamily="34" charset="0"/>
              </a:rPr>
              <a:t> </a:t>
            </a:r>
            <a:r>
              <a:rPr lang="en-AU" sz="1600" spc="-10" dirty="0">
                <a:cs typeface="Arial" panose="020B0604020202020204" pitchFamily="34" charset="0"/>
              </a:rPr>
              <a:t>prevail.</a:t>
            </a:r>
            <a:endParaRPr lang="en-AU" sz="1600" dirty="0">
              <a:cs typeface="Arial" panose="020B0604020202020204" pitchFamily="34" charset="0"/>
            </a:endParaRPr>
          </a:p>
          <a:p>
            <a:pPr marL="297815" marR="285750" indent="-285750">
              <a:lnSpc>
                <a:spcPts val="1800"/>
              </a:lnSpc>
              <a:spcBef>
                <a:spcPts val="705"/>
              </a:spcBef>
              <a:buFont typeface="Arial" panose="020B0604020202020204" pitchFamily="34" charset="0"/>
              <a:buChar char="•"/>
              <a:tabLst>
                <a:tab pos="203200" algn="l"/>
              </a:tabLst>
            </a:pPr>
            <a:r>
              <a:rPr lang="en-AU" sz="1600" spc="-10" dirty="0">
                <a:cs typeface="Arial" panose="020B0604020202020204" pitchFamily="34" charset="0"/>
              </a:rPr>
              <a:t>Fermentation</a:t>
            </a:r>
            <a:r>
              <a:rPr lang="en-AU" sz="1600" spc="-50" dirty="0">
                <a:cs typeface="Arial" panose="020B0604020202020204" pitchFamily="34" charset="0"/>
              </a:rPr>
              <a:t> </a:t>
            </a:r>
            <a:r>
              <a:rPr lang="en-AU" sz="1600" dirty="0">
                <a:cs typeface="Arial" panose="020B0604020202020204" pitchFamily="34" charset="0"/>
              </a:rPr>
              <a:t>with</a:t>
            </a:r>
            <a:r>
              <a:rPr lang="en-AU" sz="1600" spc="-40" dirty="0">
                <a:cs typeface="Arial" panose="020B0604020202020204" pitchFamily="34" charset="0"/>
              </a:rPr>
              <a:t> </a:t>
            </a:r>
            <a:r>
              <a:rPr lang="en-AU" sz="1600" dirty="0">
                <a:cs typeface="Arial" panose="020B0604020202020204" pitchFamily="34" charset="0"/>
              </a:rPr>
              <a:t>both</a:t>
            </a:r>
            <a:r>
              <a:rPr lang="en-AU" sz="1600" spc="-35" dirty="0">
                <a:cs typeface="Arial" panose="020B0604020202020204" pitchFamily="34" charset="0"/>
              </a:rPr>
              <a:t> </a:t>
            </a:r>
            <a:r>
              <a:rPr lang="en-AU" sz="1600" spc="-10" dirty="0">
                <a:cs typeface="Arial" panose="020B0604020202020204" pitchFamily="34" charset="0"/>
              </a:rPr>
              <a:t>cultured </a:t>
            </a:r>
            <a:r>
              <a:rPr lang="en-AU" sz="1600" dirty="0">
                <a:cs typeface="Arial" panose="020B0604020202020204" pitchFamily="34" charset="0"/>
              </a:rPr>
              <a:t>and</a:t>
            </a:r>
            <a:r>
              <a:rPr lang="en-AU" sz="1600" spc="-45" dirty="0">
                <a:cs typeface="Arial" panose="020B0604020202020204" pitchFamily="34" charset="0"/>
              </a:rPr>
              <a:t> </a:t>
            </a:r>
            <a:br>
              <a:rPr lang="en-AU" sz="1600" spc="-45" dirty="0">
                <a:cs typeface="Arial" panose="020B0604020202020204" pitchFamily="34" charset="0"/>
              </a:rPr>
            </a:br>
            <a:r>
              <a:rPr lang="en-AU" sz="1600" dirty="0">
                <a:cs typeface="Arial" panose="020B0604020202020204" pitchFamily="34" charset="0"/>
              </a:rPr>
              <a:t>wild</a:t>
            </a:r>
            <a:r>
              <a:rPr lang="en-AU" sz="1600" spc="-35" dirty="0">
                <a:cs typeface="Arial" panose="020B0604020202020204" pitchFamily="34" charset="0"/>
              </a:rPr>
              <a:t> </a:t>
            </a:r>
            <a:r>
              <a:rPr lang="en-AU" sz="1600" dirty="0">
                <a:cs typeface="Arial" panose="020B0604020202020204" pitchFamily="34" charset="0"/>
              </a:rPr>
              <a:t>yeasts,</a:t>
            </a:r>
            <a:r>
              <a:rPr lang="en-AU" sz="1600" spc="-30" dirty="0">
                <a:cs typeface="Arial" panose="020B0604020202020204" pitchFamily="34" charset="0"/>
              </a:rPr>
              <a:t> </a:t>
            </a:r>
            <a:r>
              <a:rPr lang="en-AU" sz="1600" dirty="0">
                <a:cs typeface="Arial" panose="020B0604020202020204" pitchFamily="34" charset="0"/>
              </a:rPr>
              <a:t>with</a:t>
            </a:r>
            <a:r>
              <a:rPr lang="en-AU" sz="1600" spc="-35" dirty="0">
                <a:cs typeface="Arial" panose="020B0604020202020204" pitchFamily="34" charset="0"/>
              </a:rPr>
              <a:t> </a:t>
            </a:r>
            <a:r>
              <a:rPr lang="en-AU" sz="1600" spc="-20" dirty="0">
                <a:cs typeface="Arial" panose="020B0604020202020204" pitchFamily="34" charset="0"/>
              </a:rPr>
              <a:t>retention</a:t>
            </a:r>
            <a:r>
              <a:rPr lang="en-AU" sz="1600" spc="-30" dirty="0">
                <a:cs typeface="Arial" panose="020B0604020202020204" pitchFamily="34" charset="0"/>
              </a:rPr>
              <a:t> </a:t>
            </a:r>
            <a:r>
              <a:rPr lang="en-AU" sz="1600" spc="-25" dirty="0">
                <a:cs typeface="Arial" panose="020B0604020202020204" pitchFamily="34" charset="0"/>
              </a:rPr>
              <a:t>of </a:t>
            </a:r>
            <a:r>
              <a:rPr lang="en-AU" sz="1600" dirty="0">
                <a:cs typeface="Arial" panose="020B0604020202020204" pitchFamily="34" charset="0"/>
              </a:rPr>
              <a:t>natural</a:t>
            </a:r>
            <a:r>
              <a:rPr lang="en-AU" sz="1600" spc="-40" dirty="0">
                <a:cs typeface="Arial" panose="020B0604020202020204" pitchFamily="34" charset="0"/>
              </a:rPr>
              <a:t> </a:t>
            </a:r>
            <a:br>
              <a:rPr lang="en-AU" sz="1600" spc="-40" dirty="0">
                <a:cs typeface="Arial" panose="020B0604020202020204" pitchFamily="34" charset="0"/>
              </a:rPr>
            </a:br>
            <a:r>
              <a:rPr lang="en-AU" sz="1600" dirty="0">
                <a:cs typeface="Arial" panose="020B0604020202020204" pitchFamily="34" charset="0"/>
              </a:rPr>
              <a:t>acidity</a:t>
            </a:r>
            <a:r>
              <a:rPr lang="en-AU" sz="1600" spc="-40" dirty="0">
                <a:cs typeface="Arial" panose="020B0604020202020204" pitchFamily="34" charset="0"/>
              </a:rPr>
              <a:t> </a:t>
            </a:r>
            <a:r>
              <a:rPr lang="en-AU" sz="1600" dirty="0">
                <a:cs typeface="Arial" panose="020B0604020202020204" pitchFamily="34" charset="0"/>
              </a:rPr>
              <a:t>a</a:t>
            </a:r>
            <a:r>
              <a:rPr lang="en-AU" sz="1600" spc="-40" dirty="0">
                <a:cs typeface="Arial" panose="020B0604020202020204" pitchFamily="34" charset="0"/>
              </a:rPr>
              <a:t> </a:t>
            </a:r>
            <a:r>
              <a:rPr lang="en-AU" sz="1600" dirty="0">
                <a:cs typeface="Arial" panose="020B0604020202020204" pitchFamily="34" charset="0"/>
              </a:rPr>
              <a:t>top</a:t>
            </a:r>
            <a:r>
              <a:rPr lang="en-AU" sz="1600" spc="-35" dirty="0">
                <a:cs typeface="Arial" panose="020B0604020202020204" pitchFamily="34" charset="0"/>
              </a:rPr>
              <a:t> </a:t>
            </a:r>
            <a:r>
              <a:rPr lang="en-AU" sz="1600" spc="-10" dirty="0">
                <a:cs typeface="Arial" panose="020B0604020202020204" pitchFamily="34" charset="0"/>
              </a:rPr>
              <a:t>priority.</a:t>
            </a:r>
            <a:endParaRPr lang="en-AU" sz="1600" dirty="0">
              <a:cs typeface="Arial" panose="020B0604020202020204" pitchFamily="34" charset="0"/>
            </a:endParaRPr>
          </a:p>
          <a:p>
            <a:pPr marL="297815" marR="28575" indent="-285750">
              <a:lnSpc>
                <a:spcPts val="1800"/>
              </a:lnSpc>
              <a:spcBef>
                <a:spcPts val="710"/>
              </a:spcBef>
              <a:buFont typeface="Arial" panose="020B0604020202020204" pitchFamily="34" charset="0"/>
              <a:buChar char="•"/>
              <a:tabLst>
                <a:tab pos="203200" algn="l"/>
              </a:tabLst>
            </a:pPr>
            <a:r>
              <a:rPr lang="en-AU" sz="1600" dirty="0">
                <a:cs typeface="Arial" panose="020B0604020202020204" pitchFamily="34" charset="0"/>
              </a:rPr>
              <a:t>Maturation</a:t>
            </a:r>
            <a:r>
              <a:rPr lang="en-AU" sz="1600" spc="-90" dirty="0">
                <a:cs typeface="Arial" panose="020B0604020202020204" pitchFamily="34" charset="0"/>
              </a:rPr>
              <a:t> </a:t>
            </a:r>
            <a:r>
              <a:rPr lang="en-AU" sz="1600" dirty="0">
                <a:cs typeface="Arial" panose="020B0604020202020204" pitchFamily="34" charset="0"/>
              </a:rPr>
              <a:t>vessels</a:t>
            </a:r>
            <a:r>
              <a:rPr lang="en-AU" sz="1600" spc="-80" dirty="0">
                <a:cs typeface="Arial" panose="020B0604020202020204" pitchFamily="34" charset="0"/>
              </a:rPr>
              <a:t> </a:t>
            </a:r>
            <a:r>
              <a:rPr lang="en-AU" sz="1600" spc="-20" dirty="0">
                <a:cs typeface="Arial" panose="020B0604020202020204" pitchFamily="34" charset="0"/>
              </a:rPr>
              <a:t>vary,</a:t>
            </a:r>
            <a:r>
              <a:rPr lang="en-AU" sz="1600" spc="-75" dirty="0">
                <a:cs typeface="Arial" panose="020B0604020202020204" pitchFamily="34" charset="0"/>
              </a:rPr>
              <a:t> </a:t>
            </a:r>
            <a:r>
              <a:rPr lang="en-AU" sz="1600" spc="-10" dirty="0">
                <a:cs typeface="Arial" panose="020B0604020202020204" pitchFamily="34" charset="0"/>
              </a:rPr>
              <a:t>depending </a:t>
            </a:r>
            <a:br>
              <a:rPr lang="en-AU" sz="1600" spc="-10" dirty="0">
                <a:cs typeface="Arial" panose="020B0604020202020204" pitchFamily="34" charset="0"/>
              </a:rPr>
            </a:br>
            <a:r>
              <a:rPr lang="en-AU" sz="1600" dirty="0">
                <a:cs typeface="Arial" panose="020B0604020202020204" pitchFamily="34" charset="0"/>
              </a:rPr>
              <a:t>on</a:t>
            </a:r>
            <a:r>
              <a:rPr lang="en-AU" sz="1600" spc="-55" dirty="0">
                <a:cs typeface="Arial" panose="020B0604020202020204" pitchFamily="34" charset="0"/>
              </a:rPr>
              <a:t> </a:t>
            </a:r>
            <a:r>
              <a:rPr lang="en-AU" sz="1600" spc="-10" dirty="0">
                <a:cs typeface="Arial" panose="020B0604020202020204" pitchFamily="34" charset="0"/>
              </a:rPr>
              <a:t>desired</a:t>
            </a:r>
            <a:r>
              <a:rPr lang="en-AU" sz="1600" spc="-45" dirty="0">
                <a:cs typeface="Arial" panose="020B0604020202020204" pitchFamily="34" charset="0"/>
              </a:rPr>
              <a:t> </a:t>
            </a:r>
            <a:r>
              <a:rPr lang="en-AU" sz="1600" spc="-10" dirty="0">
                <a:cs typeface="Arial" panose="020B0604020202020204" pitchFamily="34" charset="0"/>
              </a:rPr>
              <a:t>palate</a:t>
            </a:r>
            <a:r>
              <a:rPr lang="en-AU" sz="1600" spc="-45" dirty="0">
                <a:cs typeface="Arial" panose="020B0604020202020204" pitchFamily="34" charset="0"/>
              </a:rPr>
              <a:t> </a:t>
            </a:r>
            <a:r>
              <a:rPr lang="en-AU" sz="1600" dirty="0">
                <a:cs typeface="Arial" panose="020B0604020202020204" pitchFamily="34" charset="0"/>
              </a:rPr>
              <a:t>weight</a:t>
            </a:r>
            <a:r>
              <a:rPr lang="en-AU" sz="1600" spc="-45" dirty="0">
                <a:cs typeface="Arial" panose="020B0604020202020204" pitchFamily="34" charset="0"/>
              </a:rPr>
              <a:t> </a:t>
            </a:r>
            <a:r>
              <a:rPr lang="en-AU" sz="1600" dirty="0">
                <a:cs typeface="Arial" panose="020B0604020202020204" pitchFamily="34" charset="0"/>
              </a:rPr>
              <a:t>and</a:t>
            </a:r>
            <a:r>
              <a:rPr lang="en-AU" sz="1600" spc="-40" dirty="0">
                <a:cs typeface="Arial" panose="020B0604020202020204" pitchFamily="34" charset="0"/>
              </a:rPr>
              <a:t> </a:t>
            </a:r>
            <a:r>
              <a:rPr lang="en-AU" sz="1600" spc="-10" dirty="0">
                <a:cs typeface="Arial" panose="020B0604020202020204" pitchFamily="34" charset="0"/>
              </a:rPr>
              <a:t>style.</a:t>
            </a:r>
            <a:endParaRPr lang="en-AU" sz="1600" dirty="0">
              <a:cs typeface="Arial" panose="020B0604020202020204" pitchFamily="34" charset="0"/>
            </a:endParaRPr>
          </a:p>
          <a:p>
            <a:pPr marL="297815" marR="558165" indent="-285750">
              <a:lnSpc>
                <a:spcPts val="1800"/>
              </a:lnSpc>
              <a:spcBef>
                <a:spcPts val="710"/>
              </a:spcBef>
              <a:buFont typeface="Arial" panose="020B0604020202020204" pitchFamily="34" charset="0"/>
              <a:buChar char="•"/>
              <a:tabLst>
                <a:tab pos="203200" algn="l"/>
              </a:tabLst>
            </a:pPr>
            <a:r>
              <a:rPr lang="en-AU" sz="1600" dirty="0">
                <a:cs typeface="Arial" panose="020B0604020202020204" pitchFamily="34" charset="0"/>
              </a:rPr>
              <a:t>Organic</a:t>
            </a:r>
            <a:r>
              <a:rPr lang="en-AU" sz="1600" spc="-10" dirty="0">
                <a:cs typeface="Arial" panose="020B0604020202020204" pitchFamily="34" charset="0"/>
              </a:rPr>
              <a:t> </a:t>
            </a:r>
            <a:r>
              <a:rPr lang="en-AU" sz="1600" dirty="0">
                <a:cs typeface="Arial" panose="020B0604020202020204" pitchFamily="34" charset="0"/>
              </a:rPr>
              <a:t>and</a:t>
            </a:r>
            <a:r>
              <a:rPr lang="en-AU" sz="1600" spc="5" dirty="0">
                <a:cs typeface="Arial" panose="020B0604020202020204" pitchFamily="34" charset="0"/>
              </a:rPr>
              <a:t> </a:t>
            </a:r>
            <a:r>
              <a:rPr lang="en-AU" sz="1600" spc="-20" dirty="0">
                <a:cs typeface="Arial" panose="020B0604020202020204" pitchFamily="34" charset="0"/>
              </a:rPr>
              <a:t>preservative-free </a:t>
            </a:r>
            <a:r>
              <a:rPr lang="en-AU" sz="1600" dirty="0">
                <a:cs typeface="Arial" panose="020B0604020202020204" pitchFamily="34" charset="0"/>
              </a:rPr>
              <a:t>winemaking</a:t>
            </a:r>
            <a:r>
              <a:rPr lang="en-AU" sz="1600" spc="-40" dirty="0">
                <a:cs typeface="Arial" panose="020B0604020202020204" pitchFamily="34" charset="0"/>
              </a:rPr>
              <a:t> </a:t>
            </a:r>
            <a:r>
              <a:rPr lang="en-AU" sz="1600" dirty="0">
                <a:cs typeface="Arial" panose="020B0604020202020204" pitchFamily="34" charset="0"/>
              </a:rPr>
              <a:t>are</a:t>
            </a:r>
            <a:r>
              <a:rPr lang="en-AU" sz="1600" spc="-40" dirty="0">
                <a:cs typeface="Arial" panose="020B0604020202020204" pitchFamily="34" charset="0"/>
              </a:rPr>
              <a:t> </a:t>
            </a:r>
            <a:r>
              <a:rPr lang="en-AU" sz="1600" spc="-10" dirty="0">
                <a:cs typeface="Arial" panose="020B0604020202020204" pitchFamily="34" charset="0"/>
              </a:rPr>
              <a:t>growing</a:t>
            </a:r>
            <a:r>
              <a:rPr lang="en-AU" sz="1600" spc="-35" dirty="0">
                <a:cs typeface="Arial" panose="020B0604020202020204" pitchFamily="34" charset="0"/>
              </a:rPr>
              <a:t> focal </a:t>
            </a:r>
            <a:r>
              <a:rPr lang="en-AU" sz="1600" spc="-10" dirty="0">
                <a:cs typeface="Arial" panose="020B0604020202020204" pitchFamily="34" charset="0"/>
              </a:rPr>
              <a:t>points.</a:t>
            </a:r>
            <a:endParaRPr lang="en-AU" sz="1600" dirty="0">
              <a:cs typeface="Arial" panose="020B0604020202020204" pitchFamily="34" charset="0"/>
            </a:endParaRPr>
          </a:p>
        </p:txBody>
      </p:sp>
      <p:pic>
        <p:nvPicPr>
          <p:cNvPr id="7" name="Picture Placeholder 6">
            <a:extLst>
              <a:ext uri="{FF2B5EF4-FFF2-40B4-BE49-F238E27FC236}">
                <a16:creationId xmlns:a16="http://schemas.microsoft.com/office/drawing/2014/main" id="{CEE24AE8-C5F7-8A76-7563-B7A9F5EFA8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29"/>
            <a:ext cx="6096000" cy="6103741"/>
          </a:xfrm>
        </p:spPr>
      </p:pic>
    </p:spTree>
    <p:extLst>
      <p:ext uri="{BB962C8B-B14F-4D97-AF65-F5344CB8AC3E}">
        <p14:creationId xmlns:p14="http://schemas.microsoft.com/office/powerpoint/2010/main" val="247821190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94502"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ORANGE</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01640" y="5470367"/>
            <a:ext cx="2143522"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CABERNET SAUVIGNON</a:t>
            </a:r>
          </a:p>
          <a:p>
            <a:pPr algn="ctr"/>
            <a:r>
              <a:rPr lang="en-US" sz="3800" b="1" dirty="0">
                <a:solidFill>
                  <a:schemeClr val="bg1"/>
                </a:solidFill>
                <a:latin typeface="Neue Haas Grotesk Text Pro" panose="020B0504020202020204" pitchFamily="34" charset="77"/>
              </a:rPr>
              <a:t>13%</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SAUVIGNON BLANC</a:t>
            </a:r>
          </a:p>
          <a:p>
            <a:pPr algn="ctr"/>
            <a:r>
              <a:rPr lang="en-US" sz="3800" b="1" dirty="0">
                <a:solidFill>
                  <a:schemeClr val="bg1"/>
                </a:solidFill>
                <a:latin typeface="Neue Haas Grotesk Text Pro" panose="020B0504020202020204" pitchFamily="34" charset="77"/>
              </a:rPr>
              <a:t>12%</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MERLOT</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10%</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67114"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4966739"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370274"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6787168"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0" name="Picture Placeholder 8">
            <a:extLst>
              <a:ext uri="{FF2B5EF4-FFF2-40B4-BE49-F238E27FC236}">
                <a16:creationId xmlns:a16="http://schemas.microsoft.com/office/drawing/2014/main" id="{8B6FE02B-236B-55F0-DB08-F586D3F2F12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27163" y="1778557"/>
            <a:ext cx="1270924" cy="3847526"/>
          </a:xfrm>
          <a:prstGeom prst="rect">
            <a:avLst/>
          </a:prstGeom>
        </p:spPr>
      </p:pic>
      <p:sp>
        <p:nvSpPr>
          <p:cNvPr id="22" name="TextBox 21">
            <a:extLst>
              <a:ext uri="{FF2B5EF4-FFF2-40B4-BE49-F238E27FC236}">
                <a16:creationId xmlns:a16="http://schemas.microsoft.com/office/drawing/2014/main" id="{35035D02-13EB-66DB-124A-3BB32CC635EC}"/>
              </a:ext>
            </a:extLst>
          </p:cNvPr>
          <p:cNvSpPr txBox="1"/>
          <p:nvPr/>
        </p:nvSpPr>
        <p:spPr>
          <a:xfrm rot="16200000">
            <a:off x="9254236" y="4084438"/>
            <a:ext cx="139512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MERLOT</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lstStyle/>
          <a:p>
            <a:r>
              <a:rPr lang="en-US" dirty="0">
                <a:solidFill>
                  <a:schemeClr val="bg2"/>
                </a:solidFill>
              </a:rPr>
              <a:t>TASTE OF ORANGE</a:t>
            </a: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175545"/>
            <a:ext cx="5340350" cy="1325563"/>
          </a:xfrm>
        </p:spPr>
        <p:txBody>
          <a:bodyPr/>
          <a:lstStyle/>
          <a:p>
            <a:r>
              <a:rPr lang="en-US" dirty="0">
                <a:solidFill>
                  <a:schemeClr val="accent2"/>
                </a:solidFill>
              </a:rPr>
              <a:t>NOTEWORTHY VARIETIES</a:t>
            </a:r>
          </a:p>
        </p:txBody>
      </p:sp>
    </p:spTree>
    <p:extLst>
      <p:ext uri="{BB962C8B-B14F-4D97-AF65-F5344CB8AC3E}">
        <p14:creationId xmlns:p14="http://schemas.microsoft.com/office/powerpoint/2010/main" val="57524157"/>
      </p:ext>
    </p:extLst>
  </p:cSld>
  <p:clrMapOvr>
    <a:masterClrMapping/>
  </p:clrMapOvr>
  <p:transition/>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135762"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SAUVIGNON BLANC</a:t>
            </a: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518867"/>
            <a:ext cx="2661872" cy="830997"/>
          </a:xfrm>
          <a:prstGeom prst="rect">
            <a:avLst/>
          </a:prstGeom>
          <a:noFill/>
        </p:spPr>
        <p:txBody>
          <a:bodyPr wrap="square" anchor="b">
            <a:spAutoFit/>
          </a:bodyPr>
          <a:lstStyle/>
          <a:p>
            <a:pPr algn="ctr">
              <a:spcBef>
                <a:spcPts val="217"/>
              </a:spcBef>
            </a:pPr>
            <a:r>
              <a:rPr lang="en-AU" sz="1600" dirty="0">
                <a:effectLst/>
                <a:latin typeface="Neue Haas Grotesk Text Pro" panose="020B0504020202020204" pitchFamily="34" charset="77"/>
              </a:rPr>
              <a:t>TYPICALLY EXHIBITS TRADEMARK TROPICAL FRUIT CHARACTERS</a:t>
            </a: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519071"/>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1924724"/>
            <a:ext cx="2190344" cy="16793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2400" dirty="0">
                <a:solidFill>
                  <a:schemeClr val="tx1"/>
                </a:solidFill>
                <a:effectLst/>
                <a:latin typeface="Neue Haas Grotesk Text Pro" panose="020B0504020202020204" pitchFamily="34" charset="77"/>
              </a:rPr>
              <a:t>WELL </a:t>
            </a:r>
            <a:br>
              <a:rPr lang="en-AU" sz="2400" dirty="0">
                <a:solidFill>
                  <a:schemeClr val="tx1"/>
                </a:solidFill>
                <a:effectLst/>
                <a:latin typeface="Neue Haas Grotesk Text Pro" panose="020B0504020202020204" pitchFamily="34" charset="77"/>
              </a:rPr>
            </a:br>
            <a:r>
              <a:rPr lang="en-AU" sz="2400" dirty="0">
                <a:solidFill>
                  <a:schemeClr val="tx1"/>
                </a:solidFill>
                <a:effectLst/>
                <a:latin typeface="Neue Haas Grotesk Text Pro" panose="020B0504020202020204" pitchFamily="34" charset="77"/>
              </a:rPr>
              <a:t>SUITED TO ORANGE’S COOL CLIMATE</a:t>
            </a:r>
          </a:p>
        </p:txBody>
      </p:sp>
      <p:cxnSp>
        <p:nvCxnSpPr>
          <p:cNvPr id="29" name="Straight Connector 28">
            <a:extLst>
              <a:ext uri="{FF2B5EF4-FFF2-40B4-BE49-F238E27FC236}">
                <a16:creationId xmlns:a16="http://schemas.microsoft.com/office/drawing/2014/main" id="{F95920B1-6826-482E-A831-DC1C2A306E54}"/>
              </a:ext>
            </a:extLst>
          </p:cNvPr>
          <p:cNvCxnSpPr>
            <a:cxnSpLocks/>
          </p:cNvCxnSpPr>
          <p:nvPr/>
        </p:nvCxnSpPr>
        <p:spPr>
          <a:xfrm>
            <a:off x="3253313" y="4519071"/>
            <a:ext cx="23266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513580"/>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8971561" y="4899733"/>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Passionfruit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Tropical 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Gooseberry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Grass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Herbs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Flint</a:t>
            </a:r>
            <a:endParaRPr lang="en-AU" sz="1400" dirty="0">
              <a:effectLst/>
              <a:latin typeface="Neue Haas Grotesk Text Pro" panose="020B0504020202020204" pitchFamily="34" charset="77"/>
            </a:endParaRPr>
          </a:p>
        </p:txBody>
      </p:sp>
      <p:sp>
        <p:nvSpPr>
          <p:cNvPr id="2" name="TextBox 1">
            <a:extLst>
              <a:ext uri="{FF2B5EF4-FFF2-40B4-BE49-F238E27FC236}">
                <a16:creationId xmlns:a16="http://schemas.microsoft.com/office/drawing/2014/main" id="{017BD468-552F-1091-EC4E-BF00D1698274}"/>
              </a:ext>
            </a:extLst>
          </p:cNvPr>
          <p:cNvSpPr txBox="1"/>
          <p:nvPr/>
        </p:nvSpPr>
        <p:spPr>
          <a:xfrm>
            <a:off x="1635485" y="5163636"/>
            <a:ext cx="3181945" cy="1102866"/>
          </a:xfrm>
          <a:prstGeom prst="rect">
            <a:avLst/>
          </a:prstGeom>
          <a:noFill/>
        </p:spPr>
        <p:txBody>
          <a:bodyPr wrap="square" anchor="b">
            <a:spAutoFit/>
          </a:bodyPr>
          <a:lstStyle/>
          <a:p>
            <a:pPr algn="ctr">
              <a:spcBef>
                <a:spcPts val="217"/>
              </a:spcBef>
            </a:pPr>
            <a:r>
              <a:rPr lang="en-AU" sz="1600" b="1" dirty="0">
                <a:effectLst/>
                <a:latin typeface="Neue Haas Grotesk Text Pro" panose="020B0504020202020204" pitchFamily="34" charset="77"/>
              </a:rPr>
              <a:t>SOME PRODUCERS</a:t>
            </a:r>
          </a:p>
          <a:p>
            <a:pPr algn="ctr">
              <a:spcBef>
                <a:spcPts val="217"/>
              </a:spcBef>
            </a:pPr>
            <a:r>
              <a:rPr lang="en-AU" sz="1600" dirty="0">
                <a:latin typeface="Neue Haas Grotesk Text Pro" panose="020B0504020202020204" pitchFamily="34" charset="77"/>
              </a:rPr>
              <a:t>HAVE HAD SUCCESS WITH OAK AGEING IN THE STYLE OF FUMÉ BLANC</a:t>
            </a:r>
            <a:endParaRPr lang="en-AU" sz="1600" dirty="0">
              <a:effectLst/>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C82ADD21-5467-4877-A2EC-0BB888F9AE95}"/>
              </a:ext>
            </a:extLst>
          </p:cNvPr>
          <p:cNvCxnSpPr>
            <a:cxnSpLocks/>
          </p:cNvCxnSpPr>
          <p:nvPr/>
        </p:nvCxnSpPr>
        <p:spPr>
          <a:xfrm>
            <a:off x="3253313" y="4528051"/>
            <a:ext cx="0" cy="59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66232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SAUVIGNON BLANC</a:t>
            </a:r>
            <a:br>
              <a:rPr lang="en-US" sz="4000" dirty="0">
                <a:solidFill>
                  <a:schemeClr val="accent3"/>
                </a:solidFill>
                <a:latin typeface="Neue Haas Grotesk Text Pro" panose="020B0504020202020204" pitchFamily="34" charset="77"/>
              </a:rPr>
            </a:br>
            <a:r>
              <a:rPr lang="en-US" sz="4000" dirty="0">
                <a:solidFill>
                  <a:schemeClr val="tx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624071"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435253" y="2654105"/>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Sauvignon Blanc</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603077"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62407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17FA6A38-C666-98D9-C821-631BB9550932}"/>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CD87786-BE18-37C8-3AB3-C70C9354BB8D}"/>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200648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279637B9-1F45-D9DC-C235-659BABE8AA0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962863DC-1396-42D2-3D06-8BA51EE6DB45}"/>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300337"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942888"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104517" y="49211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49181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491819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42888" y="4588228"/>
            <a:ext cx="98308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76401DA8-0D97-0782-0ABE-C326366FE106}"/>
              </a:ext>
            </a:extLst>
          </p:cNvPr>
          <p:cNvSpPr txBox="1"/>
          <p:nvPr/>
        </p:nvSpPr>
        <p:spPr>
          <a:xfrm>
            <a:off x="3127053" y="45960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95294854-F54A-CA0C-9BF6-CCE7C57C8B81}"/>
              </a:ext>
            </a:extLst>
          </p:cNvPr>
          <p:cNvSpPr txBox="1"/>
          <p:nvPr/>
        </p:nvSpPr>
        <p:spPr>
          <a:xfrm>
            <a:off x="4569367" y="45671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A21D299E-3A98-0F30-B486-EAF74B6A4AE4}"/>
              </a:ext>
            </a:extLst>
          </p:cNvPr>
          <p:cNvSpPr txBox="1"/>
          <p:nvPr/>
        </p:nvSpPr>
        <p:spPr>
          <a:xfrm>
            <a:off x="624070" y="49299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170591" y="509778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104517" y="54440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44116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44116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44116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624070" y="54528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504223" y="562074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038422"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728445"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0D2BB937-F8C2-E6C6-D354-5AACA0FAE4D2}"/>
              </a:ext>
            </a:extLst>
          </p:cNvPr>
          <p:cNvSpPr txBox="1"/>
          <p:nvPr/>
        </p:nvSpPr>
        <p:spPr>
          <a:xfrm>
            <a:off x="624070" y="519552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900" dirty="0">
                <a:solidFill>
                  <a:schemeClr val="tx1"/>
                </a:solidFill>
                <a:latin typeface="Neue Haas Grotesk Text Pro" panose="020B0504020202020204" pitchFamily="34" charset="77"/>
              </a:rPr>
              <a:t>(Barrel-fermented)</a:t>
            </a:r>
          </a:p>
        </p:txBody>
      </p:sp>
      <p:sp>
        <p:nvSpPr>
          <p:cNvPr id="4" name="Oval 3">
            <a:extLst>
              <a:ext uri="{FF2B5EF4-FFF2-40B4-BE49-F238E27FC236}">
                <a16:creationId xmlns:a16="http://schemas.microsoft.com/office/drawing/2014/main" id="{36170108-7176-3AA2-0A63-0F8BC1AC4557}"/>
              </a:ext>
            </a:extLst>
          </p:cNvPr>
          <p:cNvSpPr/>
          <p:nvPr/>
        </p:nvSpPr>
        <p:spPr>
          <a:xfrm>
            <a:off x="3930377"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79631372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189681" cy="657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87585" y="3912433"/>
            <a:ext cx="338362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8758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99161" y="2114570"/>
            <a:ext cx="3326140" cy="830997"/>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GROWS WELL AT ALL ELEVATIONS. PRODUCERS AN ARRACY OF STYLES</a:t>
            </a: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29701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062522"/>
            <a:ext cx="2157929" cy="2157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88023" y="1624024"/>
            <a:ext cx="1558794"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THE REGION’S STAR WHITE WINE</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9416089" y="4122434"/>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a:t>
            </a:r>
            <a:r>
              <a:rPr lang="en-AU" sz="1400" dirty="0">
                <a:latin typeface="Neue Haas Grotesk Text Pro" panose="020B0504020202020204" pitchFamily="34" charset="77"/>
              </a:rPr>
              <a:t> </a:t>
            </a: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Stone 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Lemon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Grapefruit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Melon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Cashew</a:t>
            </a:r>
          </a:p>
        </p:txBody>
      </p:sp>
      <p:sp>
        <p:nvSpPr>
          <p:cNvPr id="8" name="TextBox 7">
            <a:extLst>
              <a:ext uri="{FF2B5EF4-FFF2-40B4-BE49-F238E27FC236}">
                <a16:creationId xmlns:a16="http://schemas.microsoft.com/office/drawing/2014/main" id="{8BD5869B-BAB2-C093-50F4-1A4D671846B9}"/>
              </a:ext>
            </a:extLst>
          </p:cNvPr>
          <p:cNvSpPr txBox="1"/>
          <p:nvPr/>
        </p:nvSpPr>
        <p:spPr>
          <a:xfrm>
            <a:off x="623887" y="4430532"/>
            <a:ext cx="3607765" cy="856645"/>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BENCHMARK EXAMPLES</a:t>
            </a:r>
          </a:p>
          <a:p>
            <a:pPr algn="ctr">
              <a:spcBef>
                <a:spcPts val="203"/>
              </a:spcBef>
            </a:pPr>
            <a:r>
              <a:rPr lang="en-AU" sz="1600" dirty="0">
                <a:effectLst/>
                <a:latin typeface="Neue Haas Grotesk Text Pro" panose="020B0504020202020204" pitchFamily="34" charset="77"/>
              </a:rPr>
              <a:t>HAVE MEDIUM-TERM (4-5 YEARS) CELLARING POTENTIAL</a:t>
            </a:r>
          </a:p>
        </p:txBody>
      </p:sp>
    </p:spTree>
    <p:extLst>
      <p:ext uri="{BB962C8B-B14F-4D97-AF65-F5344CB8AC3E}">
        <p14:creationId xmlns:p14="http://schemas.microsoft.com/office/powerpoint/2010/main" val="2071125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en-US" sz="3200" dirty="0">
                <a:solidFill>
                  <a:schemeClr val="bg2"/>
                </a:solidFill>
                <a:latin typeface="Neue Haas Grotesk Text Pro" panose="020B0504020202020204" pitchFamily="34" charset="77"/>
              </a:rPr>
              <a:t>CHARDONNAY</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104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51005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104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91346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18321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47634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91346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303403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47634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20731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104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84986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91346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303403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47634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53104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07756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104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41120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376592"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104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3542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7388ADA4-79FF-4263-80FE-AEE7E55C3A67}"/>
              </a:ext>
            </a:extLst>
          </p:cNvPr>
          <p:cNvGrpSpPr/>
          <p:nvPr/>
        </p:nvGrpSpPr>
        <p:grpSpPr>
          <a:xfrm>
            <a:off x="3829989" y="6152078"/>
            <a:ext cx="278634" cy="272668"/>
            <a:chOff x="4197711" y="61520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7" name="Group 6">
            <a:extLst>
              <a:ext uri="{FF2B5EF4-FFF2-40B4-BE49-F238E27FC236}">
                <a16:creationId xmlns:a16="http://schemas.microsoft.com/office/drawing/2014/main" id="{729FECA7-E6CF-980C-519E-7505EFACCFAE}"/>
              </a:ext>
            </a:extLst>
          </p:cNvPr>
          <p:cNvGrpSpPr/>
          <p:nvPr/>
        </p:nvGrpSpPr>
        <p:grpSpPr>
          <a:xfrm>
            <a:off x="3465681" y="6152078"/>
            <a:ext cx="275054" cy="272668"/>
            <a:chOff x="3465681" y="6152078"/>
            <a:chExt cx="275054" cy="272668"/>
          </a:xfrm>
        </p:grpSpPr>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8309F13-4E9D-7054-25F1-DA0794A180CE}"/>
              </a:ext>
            </a:extLst>
          </p:cNvPr>
          <p:cNvSpPr/>
          <p:nvPr/>
        </p:nvSpPr>
        <p:spPr>
          <a:xfrm>
            <a:off x="420068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592612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512573" y="2401635"/>
            <a:ext cx="3819797"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CAN BE JUST AS INTENSE IN TEXTURE AND FLAVOUR AS CABERNET SAVIGNON AND SHIRAZ</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422471"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422471" y="3612840"/>
            <a:ext cx="35328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422770" cy="242277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11403" y="1492444"/>
            <a:ext cx="1863671" cy="153272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000" b="1" dirty="0">
                <a:solidFill>
                  <a:schemeClr val="tx1"/>
                </a:solidFill>
                <a:effectLst/>
                <a:latin typeface="Neue Haas Grotesk Text Pro" panose="020B0504020202020204" pitchFamily="34" charset="77"/>
              </a:rPr>
              <a:t>WELL SUITED TO THE CLIMATE AND ELEVATION OF THE REGION</a:t>
            </a: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454661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453899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0274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367774" y="4120099"/>
            <a:ext cx="2824226" cy="1472839"/>
          </a:xfrm>
          <a:prstGeom prst="rect">
            <a:avLst/>
          </a:prstGeom>
          <a:noFill/>
        </p:spPr>
        <p:txBody>
          <a:bodyPr wrap="square" anchor="t">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Plum</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Raspberry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Strawberry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Violets</a:t>
            </a: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13477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2C78851-FF70-013C-3511-469D0F04CF11}"/>
              </a:ext>
            </a:extLst>
          </p:cNvPr>
          <p:cNvSpPr txBox="1"/>
          <p:nvPr/>
        </p:nvSpPr>
        <p:spPr>
          <a:xfrm>
            <a:off x="1360605" y="5012709"/>
            <a:ext cx="3819797" cy="1141338"/>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THE REGION</a:t>
            </a:r>
          </a:p>
          <a:p>
            <a:pPr algn="ctr">
              <a:spcBef>
                <a:spcPts val="217"/>
              </a:spcBef>
              <a:spcAft>
                <a:spcPts val="315"/>
              </a:spcAft>
            </a:pPr>
            <a:r>
              <a:rPr lang="en-AU" sz="1600" dirty="0">
                <a:effectLst/>
                <a:latin typeface="Neue Haas Grotesk Text Pro" panose="020B0504020202020204" pitchFamily="34" charset="77"/>
              </a:rPr>
              <a:t>IS ALSO KNOWN FOR ITS ROSÉ AND SPARKLING WINES MADE WITH PINOT NOIR GRAPES</a:t>
            </a:r>
          </a:p>
        </p:txBody>
      </p:sp>
    </p:spTree>
    <p:extLst>
      <p:ext uri="{BB962C8B-B14F-4D97-AF65-F5344CB8AC3E}">
        <p14:creationId xmlns:p14="http://schemas.microsoft.com/office/powerpoint/2010/main" val="1521449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PINOT NOIR</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78689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5974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36FC6F8B-BED9-7396-1876-0066B5531B8E}"/>
              </a:ext>
            </a:extLst>
          </p:cNvPr>
          <p:cNvGrpSpPr/>
          <p:nvPr/>
        </p:nvGrpSpPr>
        <p:grpSpPr>
          <a:xfrm>
            <a:off x="3829989" y="6129956"/>
            <a:ext cx="278634" cy="272668"/>
            <a:chOff x="4197711" y="6152078"/>
            <a:chExt cx="278634" cy="272668"/>
          </a:xfrm>
        </p:grpSpPr>
        <p:sp>
          <p:nvSpPr>
            <p:cNvPr id="8" name="Freeform 7">
              <a:extLst>
                <a:ext uri="{FF2B5EF4-FFF2-40B4-BE49-F238E27FC236}">
                  <a16:creationId xmlns:a16="http://schemas.microsoft.com/office/drawing/2014/main" id="{E08314D0-6595-BCED-3D5E-A7DF42921561}"/>
                </a:ext>
              </a:extLst>
            </p:cNvPr>
            <p:cNvSpPr/>
            <p:nvPr/>
          </p:nvSpPr>
          <p:spPr>
            <a:xfrm>
              <a:off x="4334637"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BA1B5263-3773-2207-57A2-0A2584010A5D}"/>
                </a:ext>
              </a:extLst>
            </p:cNvPr>
            <p:cNvSpPr/>
            <p:nvPr/>
          </p:nvSpPr>
          <p:spPr>
            <a:xfrm rot="10800000">
              <a:off x="419771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0" name="Group 9">
            <a:extLst>
              <a:ext uri="{FF2B5EF4-FFF2-40B4-BE49-F238E27FC236}">
                <a16:creationId xmlns:a16="http://schemas.microsoft.com/office/drawing/2014/main" id="{3EEEE8D7-BCF5-97E5-87B3-A461649453D6}"/>
              </a:ext>
            </a:extLst>
          </p:cNvPr>
          <p:cNvGrpSpPr/>
          <p:nvPr/>
        </p:nvGrpSpPr>
        <p:grpSpPr>
          <a:xfrm>
            <a:off x="3465681" y="6129956"/>
            <a:ext cx="275054" cy="272668"/>
            <a:chOff x="3465681" y="6152078"/>
            <a:chExt cx="275054" cy="272668"/>
          </a:xfrm>
        </p:grpSpPr>
        <p:sp>
          <p:nvSpPr>
            <p:cNvPr id="11" name="Oval 10">
              <a:extLst>
                <a:ext uri="{FF2B5EF4-FFF2-40B4-BE49-F238E27FC236}">
                  <a16:creationId xmlns:a16="http://schemas.microsoft.com/office/drawing/2014/main" id="{1692A2FA-5ED0-2768-9A66-1800EF9A2016}"/>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Freeform 12">
              <a:extLst>
                <a:ext uri="{FF2B5EF4-FFF2-40B4-BE49-F238E27FC236}">
                  <a16:creationId xmlns:a16="http://schemas.microsoft.com/office/drawing/2014/main" id="{E48CBECB-E813-F244-977B-E91D0A82B3C4}"/>
                </a:ext>
              </a:extLst>
            </p:cNvPr>
            <p:cNvSpPr/>
            <p:nvPr/>
          </p:nvSpPr>
          <p:spPr>
            <a:xfrm rot="10800000">
              <a:off x="3465681" y="61520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867353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456363" y="3032760"/>
            <a:ext cx="133592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8899764"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MERLOT</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54780"/>
            <a:ext cx="2253165" cy="225316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1587" y="2285088"/>
            <a:ext cx="1832762" cy="13469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USUALLY BLENDED, BUT SOMETIMES PRODUCED AS SINGLE VARIETAL WINES</a:t>
            </a: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1165322"/>
            <a:ext cx="1925531" cy="5829246"/>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3840846" y="4396482"/>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SAUVIGNON/MERLOT</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TextBox 6">
            <a:extLst>
              <a:ext uri="{FF2B5EF4-FFF2-40B4-BE49-F238E27FC236}">
                <a16:creationId xmlns:a16="http://schemas.microsoft.com/office/drawing/2014/main" id="{3D0067D9-0CB3-D61E-DFDD-A59F7A024ED2}"/>
              </a:ext>
            </a:extLst>
          </p:cNvPr>
          <p:cNvSpPr txBox="1"/>
          <p:nvPr/>
        </p:nvSpPr>
        <p:spPr>
          <a:xfrm>
            <a:off x="512573" y="2637609"/>
            <a:ext cx="4006941"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TYPICALLY OF MEDIUM WEIGHT AND BODY, WITH FINE TANNINS, EARTHY, HERBACEOUS AND DARK-FRUITED</a:t>
            </a:r>
          </a:p>
        </p:txBody>
      </p:sp>
      <p:cxnSp>
        <p:nvCxnSpPr>
          <p:cNvPr id="8" name="Straight Connector 7">
            <a:extLst>
              <a:ext uri="{FF2B5EF4-FFF2-40B4-BE49-F238E27FC236}">
                <a16:creationId xmlns:a16="http://schemas.microsoft.com/office/drawing/2014/main" id="{6B1F07A9-797E-490D-2FBC-DF38528E3F77}"/>
              </a:ext>
            </a:extLst>
          </p:cNvPr>
          <p:cNvCxnSpPr>
            <a:cxnSpLocks/>
          </p:cNvCxnSpPr>
          <p:nvPr/>
        </p:nvCxnSpPr>
        <p:spPr>
          <a:xfrm>
            <a:off x="2422471" y="3514405"/>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56760FD-7A52-168A-C443-709734D8812C}"/>
              </a:ext>
            </a:extLst>
          </p:cNvPr>
          <p:cNvCxnSpPr>
            <a:cxnSpLocks/>
          </p:cNvCxnSpPr>
          <p:nvPr/>
        </p:nvCxnSpPr>
        <p:spPr>
          <a:xfrm>
            <a:off x="2422471" y="3848814"/>
            <a:ext cx="315979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BBCE5F2-A77C-5A45-CFA0-1AF5A3838580}"/>
              </a:ext>
            </a:extLst>
          </p:cNvPr>
          <p:cNvCxnSpPr>
            <a:cxnSpLocks/>
          </p:cNvCxnSpPr>
          <p:nvPr/>
        </p:nvCxnSpPr>
        <p:spPr>
          <a:xfrm>
            <a:off x="3283295" y="4782587"/>
            <a:ext cx="22989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B46B774-5598-520C-B0B8-924D157EF709}"/>
              </a:ext>
            </a:extLst>
          </p:cNvPr>
          <p:cNvCxnSpPr>
            <a:cxnSpLocks/>
          </p:cNvCxnSpPr>
          <p:nvPr/>
        </p:nvCxnSpPr>
        <p:spPr>
          <a:xfrm>
            <a:off x="3283295" y="477496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5091943-6B54-08FF-19F1-5869699E3FFC}"/>
              </a:ext>
            </a:extLst>
          </p:cNvPr>
          <p:cNvCxnSpPr>
            <a:cxnSpLocks/>
          </p:cNvCxnSpPr>
          <p:nvPr/>
        </p:nvCxnSpPr>
        <p:spPr>
          <a:xfrm>
            <a:off x="6762135" y="4391209"/>
            <a:ext cx="33726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E7F7B9C8-36C5-3B86-8C6F-3C36ED8E50B0}"/>
              </a:ext>
            </a:extLst>
          </p:cNvPr>
          <p:cNvSpPr txBox="1"/>
          <p:nvPr/>
        </p:nvSpPr>
        <p:spPr>
          <a:xfrm>
            <a:off x="9367774" y="4860285"/>
            <a:ext cx="2824226" cy="1713611"/>
          </a:xfrm>
          <a:prstGeom prst="rect">
            <a:avLst/>
          </a:prstGeom>
          <a:noFill/>
        </p:spPr>
        <p:txBody>
          <a:bodyPr wrap="square" anchor="t">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Red berries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Violets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Mulberry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Cassis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Mixed herbs</a:t>
            </a:r>
            <a:endParaRPr lang="en-AU" sz="1400" dirty="0">
              <a:effectLst/>
              <a:latin typeface="Neue Haas Grotesk Text Pro" panose="020B0504020202020204" pitchFamily="34" charset="77"/>
            </a:endParaRPr>
          </a:p>
        </p:txBody>
      </p:sp>
      <p:cxnSp>
        <p:nvCxnSpPr>
          <p:cNvPr id="15" name="Straight Connector 14">
            <a:extLst>
              <a:ext uri="{FF2B5EF4-FFF2-40B4-BE49-F238E27FC236}">
                <a16:creationId xmlns:a16="http://schemas.microsoft.com/office/drawing/2014/main" id="{54F0F289-B344-E452-9685-A8633FA1CB3B}"/>
              </a:ext>
            </a:extLst>
          </p:cNvPr>
          <p:cNvCxnSpPr>
            <a:cxnSpLocks/>
          </p:cNvCxnSpPr>
          <p:nvPr/>
        </p:nvCxnSpPr>
        <p:spPr>
          <a:xfrm>
            <a:off x="10134778" y="439120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D118B60-631A-672C-E0F3-1FA18C3F31DB}"/>
              </a:ext>
            </a:extLst>
          </p:cNvPr>
          <p:cNvSpPr txBox="1"/>
          <p:nvPr/>
        </p:nvSpPr>
        <p:spPr>
          <a:xfrm>
            <a:off x="1360605" y="5248683"/>
            <a:ext cx="3819797" cy="1141338"/>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SOMETIMES BLENDED</a:t>
            </a:r>
          </a:p>
          <a:p>
            <a:pPr algn="ctr">
              <a:spcBef>
                <a:spcPts val="217"/>
              </a:spcBef>
              <a:spcAft>
                <a:spcPts val="315"/>
              </a:spcAft>
            </a:pPr>
            <a:r>
              <a:rPr lang="en-AU" sz="1600" dirty="0">
                <a:effectLst/>
                <a:latin typeface="Neue Haas Grotesk Text Pro" panose="020B0504020202020204" pitchFamily="34" charset="77"/>
              </a:rPr>
              <a:t>WITH WINES FROM WARMER REGIONS LIKE MUDGEE, HUNTER VALLEY AND COWRA</a:t>
            </a:r>
          </a:p>
        </p:txBody>
      </p:sp>
    </p:spTree>
    <p:extLst>
      <p:ext uri="{BB962C8B-B14F-4D97-AF65-F5344CB8AC3E}">
        <p14:creationId xmlns:p14="http://schemas.microsoft.com/office/powerpoint/2010/main" val="200193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SAUVIGNON/MERLOT</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13934"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Sauvignon/Merlot</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170591"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504223"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21758"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28445"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504223"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19834" y="4292803"/>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AU" sz="2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SAUVIGNON/MERLOT</a:t>
            </a:r>
            <a:endParaRPr lang="en-AU" sz="2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868AEF82-6903-F0CB-A189-064B4E0C86B5}"/>
              </a:ext>
            </a:extLst>
          </p:cNvPr>
          <p:cNvSpPr/>
          <p:nvPr/>
        </p:nvSpPr>
        <p:spPr>
          <a:xfrm>
            <a:off x="464547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ORANGE</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679541"/>
            <a:ext cx="3178241"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TYPICALLY ELEGANT WITH EXCEPTIONAL COLOUR AND TRUE VARIETAL FLAVOUR</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597742"/>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473124"/>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807533"/>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438573"/>
            <a:ext cx="2368960" cy="236896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2158025"/>
            <a:ext cx="1724132" cy="10021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1600" b="1" dirty="0">
                <a:solidFill>
                  <a:schemeClr val="tx1"/>
                </a:solidFill>
                <a:effectLst/>
                <a:latin typeface="Neue Haas Grotesk Text Pro" panose="020B0504020202020204" pitchFamily="34" charset="77"/>
              </a:rPr>
              <a:t>MOST WIDELY PLANTED GRAPE VARIETY IN ORANGE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267553" y="4658963"/>
            <a:ext cx="2805709" cy="1954381"/>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Red berries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Blueberry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Black pepper</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White pepper</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Warm spices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Green herbs</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245694"/>
            <a:ext cx="300723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000221" y="4239384"/>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7" name="Straight Connector 6">
            <a:extLst>
              <a:ext uri="{FF2B5EF4-FFF2-40B4-BE49-F238E27FC236}">
                <a16:creationId xmlns:a16="http://schemas.microsoft.com/office/drawing/2014/main" id="{843D3A0D-F546-E027-4BB3-7973190117EA}"/>
              </a:ext>
            </a:extLst>
          </p:cNvPr>
          <p:cNvCxnSpPr>
            <a:cxnSpLocks/>
          </p:cNvCxnSpPr>
          <p:nvPr/>
        </p:nvCxnSpPr>
        <p:spPr>
          <a:xfrm>
            <a:off x="2617316" y="4537579"/>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D200791-CB0D-6F33-B70F-973C4CB36AE1}"/>
              </a:ext>
            </a:extLst>
          </p:cNvPr>
          <p:cNvCxnSpPr>
            <a:cxnSpLocks/>
          </p:cNvCxnSpPr>
          <p:nvPr/>
        </p:nvCxnSpPr>
        <p:spPr>
          <a:xfrm>
            <a:off x="2617316" y="4537579"/>
            <a:ext cx="33380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73EFA080-2F08-A227-8ED2-2DBF628FE15B}"/>
              </a:ext>
            </a:extLst>
          </p:cNvPr>
          <p:cNvSpPr txBox="1"/>
          <p:nvPr/>
        </p:nvSpPr>
        <p:spPr>
          <a:xfrm>
            <a:off x="1084041" y="4928670"/>
            <a:ext cx="3178241" cy="830997"/>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PLANTED MORE RECENTLY, BUT HAS PROVEN VERY SUCCESSFUL</a:t>
            </a:r>
          </a:p>
        </p:txBody>
      </p:sp>
    </p:spTree>
    <p:extLst>
      <p:ext uri="{BB962C8B-B14F-4D97-AF65-F5344CB8AC3E}">
        <p14:creationId xmlns:p14="http://schemas.microsoft.com/office/powerpoint/2010/main" val="316972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540565"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382592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443FB01A-7331-32DF-77E6-E59E44342DC3}"/>
              </a:ext>
            </a:extLst>
          </p:cNvPr>
          <p:cNvGrpSpPr/>
          <p:nvPr/>
        </p:nvGrpSpPr>
        <p:grpSpPr>
          <a:xfrm>
            <a:off x="4198616" y="6126814"/>
            <a:ext cx="278634" cy="272668"/>
            <a:chOff x="8032638" y="5926610"/>
            <a:chExt cx="278634" cy="272668"/>
          </a:xfrm>
        </p:grpSpPr>
        <p:sp>
          <p:nvSpPr>
            <p:cNvPr id="8" name="Freeform 7">
              <a:extLst>
                <a:ext uri="{FF2B5EF4-FFF2-40B4-BE49-F238E27FC236}">
                  <a16:creationId xmlns:a16="http://schemas.microsoft.com/office/drawing/2014/main" id="{D4AE9217-CF66-472F-A509-4B0752510A1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28225307-92ED-3A9F-FD29-7258539E6E0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34048320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7633"/>
            <a:ext cx="4829691" cy="785732"/>
          </a:xfrm>
        </p:spPr>
        <p:txBody>
          <a:bodyPr/>
          <a:lstStyle/>
          <a:p>
            <a:r>
              <a:rPr lang="en-US" dirty="0"/>
              <a:t>ORANGE</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65179"/>
            <a:ext cx="3962860" cy="1325563"/>
          </a:xfrm>
        </p:spPr>
        <p:txBody>
          <a:bodyPr/>
          <a:lstStyle/>
          <a:p>
            <a:r>
              <a:rPr lang="en-US" dirty="0">
                <a:solidFill>
                  <a:schemeClr val="bg2"/>
                </a:solidFill>
              </a:rPr>
              <a:t>UP, UP </a:t>
            </a:r>
            <a:br>
              <a:rPr lang="en-US" dirty="0">
                <a:solidFill>
                  <a:schemeClr val="bg2"/>
                </a:solidFill>
              </a:rPr>
            </a:br>
            <a:r>
              <a:rPr lang="en-US" dirty="0">
                <a:solidFill>
                  <a:schemeClr val="bg2"/>
                </a:solidFill>
              </a:rPr>
              <a:t>AND AWAY</a:t>
            </a:r>
          </a:p>
        </p:txBody>
      </p:sp>
      <p:sp>
        <p:nvSpPr>
          <p:cNvPr id="2" name="TextBox 1">
            <a:extLst>
              <a:ext uri="{FF2B5EF4-FFF2-40B4-BE49-F238E27FC236}">
                <a16:creationId xmlns:a16="http://schemas.microsoft.com/office/drawing/2014/main" id="{723F8AEE-D688-5E2E-A7EB-7F51626830D1}"/>
              </a:ext>
            </a:extLst>
          </p:cNvPr>
          <p:cNvSpPr txBox="1"/>
          <p:nvPr/>
        </p:nvSpPr>
        <p:spPr>
          <a:xfrm>
            <a:off x="623888" y="2662556"/>
            <a:ext cx="3599330" cy="1320170"/>
          </a:xfrm>
          <a:prstGeom prst="rect">
            <a:avLst/>
          </a:prstGeom>
          <a:noFill/>
        </p:spPr>
        <p:txBody>
          <a:bodyPr wrap="square" rtlCol="0">
            <a:spAutoFit/>
          </a:bodyPr>
          <a:lstStyle/>
          <a:p>
            <a:pPr>
              <a:lnSpc>
                <a:spcPts val="2020"/>
              </a:lnSpc>
            </a:pPr>
            <a:r>
              <a:rPr lang="en-AU" sz="1600" dirty="0">
                <a:solidFill>
                  <a:srgbClr val="FFFFFF"/>
                </a:solidFill>
                <a:latin typeface="Neue Haas Grotesk Text Pro" panose="020B0504020202020204" pitchFamily="34" charset="77"/>
                <a:cs typeface="Arial" panose="020B0604020202020204" pitchFamily="34" charset="0"/>
              </a:rPr>
              <a:t>A</a:t>
            </a:r>
            <a:r>
              <a:rPr lang="en-AU" sz="1600" spc="-4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rural</a:t>
            </a:r>
            <a:r>
              <a:rPr lang="en-AU" sz="1600" spc="-4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beauty</a:t>
            </a:r>
            <a:r>
              <a:rPr lang="en-AU" sz="1600" spc="-4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of</a:t>
            </a:r>
            <a:r>
              <a:rPr lang="en-AU" sz="1600" spc="-4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a</a:t>
            </a:r>
            <a:r>
              <a:rPr lang="en-AU" sz="1600" spc="-4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region</a:t>
            </a:r>
            <a:r>
              <a:rPr lang="en-AU" sz="1600" spc="-4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with</a:t>
            </a:r>
            <a:r>
              <a:rPr lang="en-AU" sz="1600" spc="-35" dirty="0">
                <a:solidFill>
                  <a:srgbClr val="FFFFFF"/>
                </a:solidFill>
                <a:latin typeface="Neue Haas Grotesk Text Pro" panose="020B0504020202020204" pitchFamily="34" charset="77"/>
                <a:cs typeface="Arial" panose="020B0604020202020204" pitchFamily="34" charset="0"/>
              </a:rPr>
              <a:t> </a:t>
            </a:r>
            <a:r>
              <a:rPr lang="en-AU" sz="1600" spc="-50" dirty="0">
                <a:solidFill>
                  <a:srgbClr val="FFFFFF"/>
                </a:solidFill>
                <a:latin typeface="Neue Haas Grotesk Text Pro" panose="020B0504020202020204" pitchFamily="34" charset="77"/>
                <a:cs typeface="Arial" panose="020B0604020202020204" pitchFamily="34" charset="0"/>
              </a:rPr>
              <a:t>a </a:t>
            </a:r>
            <a:r>
              <a:rPr lang="en-AU" sz="1600" dirty="0">
                <a:solidFill>
                  <a:srgbClr val="FFFFFF"/>
                </a:solidFill>
                <a:latin typeface="Neue Haas Grotesk Text Pro" panose="020B0504020202020204" pitchFamily="34" charset="77"/>
                <a:cs typeface="Arial" panose="020B0604020202020204" pitchFamily="34" charset="0"/>
              </a:rPr>
              <a:t>winning</a:t>
            </a:r>
            <a:r>
              <a:rPr lang="en-AU" sz="1600" spc="-15"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combination</a:t>
            </a:r>
            <a:r>
              <a:rPr lang="en-AU" sz="1600" spc="-15"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of</a:t>
            </a:r>
            <a:r>
              <a:rPr lang="en-AU" sz="1600" spc="-15" dirty="0">
                <a:solidFill>
                  <a:srgbClr val="FFFFFF"/>
                </a:solidFill>
                <a:latin typeface="Neue Haas Grotesk Text Pro" panose="020B0504020202020204" pitchFamily="34" charset="77"/>
                <a:cs typeface="Arial" panose="020B0604020202020204" pitchFamily="34" charset="0"/>
              </a:rPr>
              <a:t> </a:t>
            </a:r>
            <a:r>
              <a:rPr lang="en-AU" sz="1600" spc="-25" dirty="0">
                <a:solidFill>
                  <a:srgbClr val="FFFFFF"/>
                </a:solidFill>
                <a:latin typeface="Neue Haas Grotesk Text Pro" panose="020B0504020202020204" pitchFamily="34" charset="77"/>
                <a:cs typeface="Arial" panose="020B0604020202020204" pitchFamily="34" charset="0"/>
              </a:rPr>
              <a:t>altitude, </a:t>
            </a:r>
            <a:r>
              <a:rPr lang="en-AU" sz="1600" dirty="0">
                <a:solidFill>
                  <a:srgbClr val="FFFFFF"/>
                </a:solidFill>
                <a:latin typeface="Neue Haas Grotesk Text Pro" panose="020B0504020202020204" pitchFamily="34" charset="77"/>
                <a:cs typeface="Arial" panose="020B0604020202020204" pitchFamily="34" charset="0"/>
              </a:rPr>
              <a:t>climate</a:t>
            </a:r>
            <a:r>
              <a:rPr lang="en-AU" sz="1600" spc="-45"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and</a:t>
            </a:r>
            <a:r>
              <a:rPr lang="en-AU" sz="1600" spc="-45"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culture</a:t>
            </a:r>
            <a:r>
              <a:rPr lang="en-AU" sz="1600" spc="-45"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that</a:t>
            </a:r>
            <a:r>
              <a:rPr lang="en-AU" sz="1600" spc="-40" dirty="0">
                <a:solidFill>
                  <a:srgbClr val="FFFFFF"/>
                </a:solidFill>
                <a:latin typeface="Neue Haas Grotesk Text Pro" panose="020B0504020202020204" pitchFamily="34" charset="77"/>
                <a:cs typeface="Arial" panose="020B0604020202020204" pitchFamily="34" charset="0"/>
              </a:rPr>
              <a:t> </a:t>
            </a:r>
            <a:r>
              <a:rPr lang="en-AU" sz="1600" spc="-10" dirty="0">
                <a:solidFill>
                  <a:srgbClr val="FFFFFF"/>
                </a:solidFill>
                <a:latin typeface="Neue Haas Grotesk Text Pro" panose="020B0504020202020204" pitchFamily="34" charset="77"/>
                <a:cs typeface="Arial" panose="020B0604020202020204" pitchFamily="34" charset="0"/>
              </a:rPr>
              <a:t>keeps </a:t>
            </a:r>
            <a:r>
              <a:rPr lang="en-AU" sz="1600" dirty="0">
                <a:solidFill>
                  <a:srgbClr val="FFFFFF"/>
                </a:solidFill>
                <a:latin typeface="Neue Haas Grotesk Text Pro" panose="020B0504020202020204" pitchFamily="34" charset="77"/>
                <a:cs typeface="Arial" panose="020B0604020202020204" pitchFamily="34" charset="0"/>
              </a:rPr>
              <a:t>going</a:t>
            </a:r>
            <a:r>
              <a:rPr lang="en-AU" sz="1600" spc="-7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from</a:t>
            </a:r>
            <a:r>
              <a:rPr lang="en-AU" sz="1600" spc="-6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strength</a:t>
            </a:r>
            <a:r>
              <a:rPr lang="en-AU" sz="1600" spc="-60" dirty="0">
                <a:solidFill>
                  <a:srgbClr val="FFFFFF"/>
                </a:solidFill>
                <a:latin typeface="Neue Haas Grotesk Text Pro" panose="020B0504020202020204" pitchFamily="34" charset="77"/>
                <a:cs typeface="Arial" panose="020B0604020202020204" pitchFamily="34" charset="0"/>
              </a:rPr>
              <a:t> </a:t>
            </a:r>
            <a:r>
              <a:rPr lang="en-AU" sz="1600" dirty="0">
                <a:solidFill>
                  <a:srgbClr val="FFFFFF"/>
                </a:solidFill>
                <a:latin typeface="Neue Haas Grotesk Text Pro" panose="020B0504020202020204" pitchFamily="34" charset="77"/>
                <a:cs typeface="Arial" panose="020B0604020202020204" pitchFamily="34" charset="0"/>
              </a:rPr>
              <a:t>to</a:t>
            </a:r>
            <a:r>
              <a:rPr lang="en-AU" sz="1600" spc="-55" dirty="0">
                <a:solidFill>
                  <a:srgbClr val="FFFFFF"/>
                </a:solidFill>
                <a:latin typeface="Neue Haas Grotesk Text Pro" panose="020B0504020202020204" pitchFamily="34" charset="77"/>
                <a:cs typeface="Arial" panose="020B0604020202020204" pitchFamily="34" charset="0"/>
              </a:rPr>
              <a:t> </a:t>
            </a:r>
            <a:r>
              <a:rPr lang="en-AU" sz="1600" spc="-10" dirty="0">
                <a:solidFill>
                  <a:srgbClr val="FFFFFF"/>
                </a:solidFill>
                <a:latin typeface="Neue Haas Grotesk Text Pro" panose="020B0504020202020204" pitchFamily="34" charset="77"/>
                <a:cs typeface="Arial" panose="020B0604020202020204" pitchFamily="34" charset="0"/>
              </a:rPr>
              <a:t>strength.</a:t>
            </a:r>
            <a:endParaRPr lang="en-AU" sz="1600" dirty="0">
              <a:latin typeface="Neue Haas Grotesk Text Pro" panose="020B0504020202020204" pitchFamily="34" charset="77"/>
              <a:cs typeface="Arial" panose="020B0604020202020204" pitchFamily="34" charset="0"/>
            </a:endParaRPr>
          </a:p>
          <a:p>
            <a:pPr algn="l">
              <a:lnSpc>
                <a:spcPct val="82000"/>
              </a:lnSpc>
            </a:pPr>
            <a:endParaRPr lang="en-US"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dirty="0">
                <a:solidFill>
                  <a:schemeClr val="accent2"/>
                </a:solidFill>
              </a:rPr>
              <a:t>AUSTRALIA</a:t>
            </a:r>
          </a:p>
        </p:txBody>
      </p:sp>
      <p:sp>
        <p:nvSpPr>
          <p:cNvPr id="6" name="TextBox 5">
            <a:extLst>
              <a:ext uri="{FF2B5EF4-FFF2-40B4-BE49-F238E27FC236}">
                <a16:creationId xmlns:a16="http://schemas.microsoft.com/office/drawing/2014/main" id="{DCE07064-3E61-2269-6345-5A423939049F}"/>
              </a:ext>
            </a:extLst>
          </p:cNvPr>
          <p:cNvSpPr txBox="1"/>
          <p:nvPr/>
        </p:nvSpPr>
        <p:spPr>
          <a:xfrm>
            <a:off x="5778708" y="5399170"/>
            <a:ext cx="1517104"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ORANGE</a:t>
            </a:r>
            <a:endParaRPr lang="en-US" dirty="0">
              <a:solidFill>
                <a:schemeClr val="accent2"/>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4654446"/>
            <a:ext cx="2990538" cy="9293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F78A1-8FFD-6012-2FB7-E55BC22F408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2CFC3D9-1EC7-BE2D-E982-9CF6D187A303}"/>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BC0CD321-50D5-6A6D-2D54-34A8F656FD34}"/>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63124915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US" dirty="0">
                <a:solidFill>
                  <a:schemeClr val="accent2"/>
                </a:solidFill>
              </a:rPr>
              <a:t>NSW</a:t>
            </a:r>
          </a:p>
        </p:txBody>
      </p:sp>
      <p:sp>
        <p:nvSpPr>
          <p:cNvPr id="6" name="TextBox 5">
            <a:extLst>
              <a:ext uri="{FF2B5EF4-FFF2-40B4-BE49-F238E27FC236}">
                <a16:creationId xmlns:a16="http://schemas.microsoft.com/office/drawing/2014/main" id="{DCE07064-3E61-2269-6345-5A423939049F}"/>
              </a:ext>
            </a:extLst>
          </p:cNvPr>
          <p:cNvSpPr txBox="1"/>
          <p:nvPr/>
        </p:nvSpPr>
        <p:spPr>
          <a:xfrm>
            <a:off x="9068149" y="4776042"/>
            <a:ext cx="2185067"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ORANGE</a:t>
            </a:r>
            <a:endParaRPr lang="en-US" dirty="0">
              <a:solidFill>
                <a:schemeClr val="accent2"/>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a:endCxn id="6" idx="1"/>
          </p:cNvCxnSpPr>
          <p:nvPr/>
        </p:nvCxnSpPr>
        <p:spPr>
          <a:xfrm>
            <a:off x="5778708" y="2878111"/>
            <a:ext cx="3289441" cy="20825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EA78E5C-EC6A-421C-1BA2-EE44ADD67EAF}"/>
              </a:ext>
            </a:extLst>
          </p:cNvPr>
          <p:cNvSpPr txBox="1"/>
          <p:nvPr/>
        </p:nvSpPr>
        <p:spPr>
          <a:xfrm>
            <a:off x="8251285" y="3519299"/>
            <a:ext cx="1368203" cy="307777"/>
          </a:xfrm>
          <a:prstGeom prst="rect">
            <a:avLst/>
          </a:prstGeom>
          <a:noFill/>
        </p:spPr>
        <p:txBody>
          <a:bodyPr wrap="square">
            <a:spAutoFit/>
          </a:bodyPr>
          <a:lstStyle/>
          <a:p>
            <a:r>
              <a:rPr lang="en-US" sz="1400" dirty="0">
                <a:latin typeface="Neue Haas Grotesk Text Pro" panose="020B0504020202020204" pitchFamily="34" charset="77"/>
              </a:rPr>
              <a:t>Sydney</a:t>
            </a:r>
            <a:endParaRPr lang="en-US" sz="1400" dirty="0"/>
          </a:p>
        </p:txBody>
      </p: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10653"/>
            <a:ext cx="4829691" cy="785732"/>
          </a:xfrm>
        </p:spPr>
        <p:txBody>
          <a:bodyPr/>
          <a:lstStyle/>
          <a:p>
            <a:r>
              <a:rPr lang="en-US" dirty="0"/>
              <a:t>ORANGE</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887301"/>
            <a:ext cx="4958648" cy="3133240"/>
          </a:xfrm>
        </p:spPr>
        <p:txBody>
          <a:bodyPr/>
          <a:lstStyle/>
          <a:p>
            <a:pPr marL="12700" marR="461645">
              <a:lnSpc>
                <a:spcPts val="2100"/>
              </a:lnSpc>
              <a:spcBef>
                <a:spcPts val="219"/>
              </a:spcBef>
            </a:pPr>
            <a:r>
              <a:rPr lang="en-AU" sz="1600" dirty="0">
                <a:solidFill>
                  <a:srgbClr val="FFFFFF"/>
                </a:solidFill>
                <a:cs typeface="Arial" panose="020B0604020202020204" pitchFamily="34" charset="0"/>
              </a:rPr>
              <a:t>In</a:t>
            </a:r>
            <a:r>
              <a:rPr lang="en-AU" sz="1600" spc="-30" dirty="0">
                <a:solidFill>
                  <a:srgbClr val="FFFFFF"/>
                </a:solidFill>
                <a:cs typeface="Arial" panose="020B0604020202020204" pitchFamily="34" charset="0"/>
              </a:rPr>
              <a:t> </a:t>
            </a:r>
            <a:r>
              <a:rPr lang="en-AU" sz="1600" dirty="0">
                <a:solidFill>
                  <a:srgbClr val="FFFFFF"/>
                </a:solidFill>
                <a:cs typeface="Arial" panose="020B0604020202020204" pitchFamily="34" charset="0"/>
              </a:rPr>
              <a:t>its</a:t>
            </a:r>
            <a:r>
              <a:rPr lang="en-AU" sz="1600" spc="-25" dirty="0">
                <a:solidFill>
                  <a:srgbClr val="FFFFFF"/>
                </a:solidFill>
                <a:cs typeface="Arial" panose="020B0604020202020204" pitchFamily="34" charset="0"/>
              </a:rPr>
              <a:t> </a:t>
            </a:r>
            <a:r>
              <a:rPr lang="en-AU" sz="1600" dirty="0">
                <a:solidFill>
                  <a:srgbClr val="FFFFFF"/>
                </a:solidFill>
                <a:cs typeface="Arial" panose="020B0604020202020204" pitchFamily="34" charset="0"/>
              </a:rPr>
              <a:t>short</a:t>
            </a:r>
            <a:r>
              <a:rPr lang="en-AU" sz="1600" spc="-25" dirty="0">
                <a:solidFill>
                  <a:srgbClr val="FFFFFF"/>
                </a:solidFill>
                <a:cs typeface="Arial" panose="020B0604020202020204" pitchFamily="34" charset="0"/>
              </a:rPr>
              <a:t> </a:t>
            </a:r>
            <a:r>
              <a:rPr lang="en-AU" sz="1600" spc="-20" dirty="0">
                <a:solidFill>
                  <a:srgbClr val="FFFFFF"/>
                </a:solidFill>
                <a:cs typeface="Arial" panose="020B0604020202020204" pitchFamily="34" charset="0"/>
              </a:rPr>
              <a:t>history,</a:t>
            </a:r>
            <a:r>
              <a:rPr lang="en-AU" sz="1600" spc="-25" dirty="0">
                <a:solidFill>
                  <a:srgbClr val="FFFFFF"/>
                </a:solidFill>
                <a:cs typeface="Arial" panose="020B0604020202020204" pitchFamily="34" charset="0"/>
              </a:rPr>
              <a:t> </a:t>
            </a:r>
            <a:r>
              <a:rPr lang="en-AU" sz="1600" dirty="0">
                <a:solidFill>
                  <a:srgbClr val="FFFFFF"/>
                </a:solidFill>
                <a:cs typeface="Arial" panose="020B0604020202020204" pitchFamily="34" charset="0"/>
              </a:rPr>
              <a:t>Orange</a:t>
            </a:r>
            <a:r>
              <a:rPr lang="en-AU" sz="1600" spc="-25" dirty="0">
                <a:solidFill>
                  <a:srgbClr val="FFFFFF"/>
                </a:solidFill>
                <a:cs typeface="Arial" panose="020B0604020202020204" pitchFamily="34" charset="0"/>
              </a:rPr>
              <a:t> has </a:t>
            </a:r>
            <a:r>
              <a:rPr lang="en-AU" sz="1600" spc="-10" dirty="0">
                <a:solidFill>
                  <a:srgbClr val="FFFFFF"/>
                </a:solidFill>
                <a:cs typeface="Arial" panose="020B0604020202020204" pitchFamily="34" charset="0"/>
              </a:rPr>
              <a:t>cemented</a:t>
            </a:r>
            <a:r>
              <a:rPr lang="en-AU" sz="1600" spc="-30" dirty="0">
                <a:solidFill>
                  <a:srgbClr val="FFFFFF"/>
                </a:solidFill>
                <a:cs typeface="Arial" panose="020B0604020202020204" pitchFamily="34" charset="0"/>
              </a:rPr>
              <a:t> </a:t>
            </a:r>
            <a:r>
              <a:rPr lang="en-AU" sz="1600" dirty="0">
                <a:solidFill>
                  <a:srgbClr val="FFFFFF"/>
                </a:solidFill>
                <a:cs typeface="Arial" panose="020B0604020202020204" pitchFamily="34" charset="0"/>
              </a:rPr>
              <a:t>itself</a:t>
            </a:r>
            <a:r>
              <a:rPr lang="en-AU" sz="1600" spc="-20" dirty="0">
                <a:solidFill>
                  <a:srgbClr val="FFFFFF"/>
                </a:solidFill>
                <a:cs typeface="Arial" panose="020B0604020202020204" pitchFamily="34" charset="0"/>
              </a:rPr>
              <a:t> </a:t>
            </a:r>
            <a:r>
              <a:rPr lang="en-AU" sz="1600" dirty="0">
                <a:solidFill>
                  <a:srgbClr val="FFFFFF"/>
                </a:solidFill>
                <a:cs typeface="Arial" panose="020B0604020202020204" pitchFamily="34" charset="0"/>
              </a:rPr>
              <a:t>as</a:t>
            </a:r>
            <a:r>
              <a:rPr lang="en-AU" sz="1600" spc="-20" dirty="0">
                <a:solidFill>
                  <a:srgbClr val="FFFFFF"/>
                </a:solidFill>
                <a:cs typeface="Arial" panose="020B0604020202020204" pitchFamily="34" charset="0"/>
              </a:rPr>
              <a:t> </a:t>
            </a:r>
            <a:r>
              <a:rPr lang="en-AU" sz="1600" dirty="0">
                <a:solidFill>
                  <a:srgbClr val="FFFFFF"/>
                </a:solidFill>
                <a:cs typeface="Arial" panose="020B0604020202020204" pitchFamily="34" charset="0"/>
              </a:rPr>
              <a:t>a</a:t>
            </a:r>
            <a:r>
              <a:rPr lang="en-AU" sz="1600" spc="-20" dirty="0">
                <a:solidFill>
                  <a:srgbClr val="FFFFFF"/>
                </a:solidFill>
                <a:cs typeface="Arial" panose="020B0604020202020204" pitchFamily="34" charset="0"/>
              </a:rPr>
              <a:t> </a:t>
            </a:r>
            <a:r>
              <a:rPr lang="en-AU" sz="1600" dirty="0">
                <a:solidFill>
                  <a:srgbClr val="FFFFFF"/>
                </a:solidFill>
                <a:cs typeface="Arial" panose="020B0604020202020204" pitchFamily="34" charset="0"/>
              </a:rPr>
              <a:t>small</a:t>
            </a:r>
            <a:r>
              <a:rPr lang="en-AU" sz="1600" spc="-15" dirty="0">
                <a:solidFill>
                  <a:srgbClr val="FFFFFF"/>
                </a:solidFill>
                <a:cs typeface="Arial" panose="020B0604020202020204" pitchFamily="34" charset="0"/>
              </a:rPr>
              <a:t> </a:t>
            </a:r>
            <a:r>
              <a:rPr lang="en-AU" sz="1600" spc="-25" dirty="0">
                <a:solidFill>
                  <a:srgbClr val="FFFFFF"/>
                </a:solidFill>
                <a:cs typeface="Arial" panose="020B0604020202020204" pitchFamily="34" charset="0"/>
              </a:rPr>
              <a:t>but </a:t>
            </a:r>
            <a:r>
              <a:rPr lang="en-AU" sz="1600" dirty="0">
                <a:solidFill>
                  <a:srgbClr val="FFFFFF"/>
                </a:solidFill>
                <a:cs typeface="Arial" panose="020B0604020202020204" pitchFamily="34" charset="0"/>
              </a:rPr>
              <a:t>seminal</a:t>
            </a:r>
            <a:r>
              <a:rPr lang="en-AU" sz="1600" spc="-65" dirty="0">
                <a:solidFill>
                  <a:srgbClr val="FFFFFF"/>
                </a:solidFill>
                <a:cs typeface="Arial" panose="020B0604020202020204" pitchFamily="34" charset="0"/>
              </a:rPr>
              <a:t> </a:t>
            </a:r>
            <a:r>
              <a:rPr lang="en-AU" sz="1600" dirty="0">
                <a:solidFill>
                  <a:srgbClr val="FFFFFF"/>
                </a:solidFill>
                <a:cs typeface="Arial" panose="020B0604020202020204" pitchFamily="34" charset="0"/>
              </a:rPr>
              <a:t>region,</a:t>
            </a:r>
            <a:r>
              <a:rPr lang="en-AU" sz="1600" spc="-55" dirty="0">
                <a:solidFill>
                  <a:srgbClr val="FFFFFF"/>
                </a:solidFill>
                <a:cs typeface="Arial" panose="020B0604020202020204" pitchFamily="34" charset="0"/>
              </a:rPr>
              <a:t> </a:t>
            </a:r>
            <a:r>
              <a:rPr lang="en-AU" sz="1600" dirty="0">
                <a:solidFill>
                  <a:srgbClr val="FFFFFF"/>
                </a:solidFill>
                <a:cs typeface="Arial" panose="020B0604020202020204" pitchFamily="34" charset="0"/>
              </a:rPr>
              <a:t>known</a:t>
            </a:r>
            <a:r>
              <a:rPr lang="en-AU" sz="1600" spc="-55" dirty="0">
                <a:solidFill>
                  <a:srgbClr val="FFFFFF"/>
                </a:solidFill>
                <a:cs typeface="Arial" panose="020B0604020202020204" pitchFamily="34" charset="0"/>
              </a:rPr>
              <a:t> </a:t>
            </a:r>
            <a:r>
              <a:rPr lang="en-AU" sz="1600" dirty="0">
                <a:solidFill>
                  <a:srgbClr val="FFFFFF"/>
                </a:solidFill>
                <a:cs typeface="Arial" panose="020B0604020202020204" pitchFamily="34" charset="0"/>
              </a:rPr>
              <a:t>for</a:t>
            </a:r>
            <a:r>
              <a:rPr lang="en-AU" sz="1600" spc="-55" dirty="0">
                <a:solidFill>
                  <a:srgbClr val="FFFFFF"/>
                </a:solidFill>
                <a:cs typeface="Arial" panose="020B0604020202020204" pitchFamily="34" charset="0"/>
              </a:rPr>
              <a:t> </a:t>
            </a:r>
            <a:r>
              <a:rPr lang="en-AU" sz="1600" spc="-50" dirty="0">
                <a:solidFill>
                  <a:srgbClr val="FFFFFF"/>
                </a:solidFill>
                <a:cs typeface="Arial" panose="020B0604020202020204" pitchFamily="34" charset="0"/>
              </a:rPr>
              <a:t>a </a:t>
            </a:r>
            <a:r>
              <a:rPr lang="en-AU" sz="1600" dirty="0">
                <a:solidFill>
                  <a:srgbClr val="FFFFFF"/>
                </a:solidFill>
                <a:cs typeface="Arial" panose="020B0604020202020204" pitchFamily="34" charset="0"/>
              </a:rPr>
              <a:t>broad</a:t>
            </a:r>
            <a:r>
              <a:rPr lang="en-AU" sz="1600" spc="-70" dirty="0">
                <a:solidFill>
                  <a:srgbClr val="FFFFFF"/>
                </a:solidFill>
                <a:cs typeface="Arial" panose="020B0604020202020204" pitchFamily="34" charset="0"/>
              </a:rPr>
              <a:t> </a:t>
            </a:r>
            <a:r>
              <a:rPr lang="en-AU" sz="1600" dirty="0">
                <a:solidFill>
                  <a:srgbClr val="FFFFFF"/>
                </a:solidFill>
                <a:cs typeface="Arial" panose="020B0604020202020204" pitchFamily="34" charset="0"/>
              </a:rPr>
              <a:t>spectrum</a:t>
            </a:r>
            <a:r>
              <a:rPr lang="en-AU" sz="1600" spc="-65" dirty="0">
                <a:solidFill>
                  <a:srgbClr val="FFFFFF"/>
                </a:solidFill>
                <a:cs typeface="Arial" panose="020B0604020202020204" pitchFamily="34" charset="0"/>
              </a:rPr>
              <a:t> </a:t>
            </a:r>
            <a:r>
              <a:rPr lang="en-AU" sz="1600" dirty="0">
                <a:solidFill>
                  <a:srgbClr val="FFFFFF"/>
                </a:solidFill>
                <a:cs typeface="Arial" panose="020B0604020202020204" pitchFamily="34" charset="0"/>
              </a:rPr>
              <a:t>of</a:t>
            </a:r>
            <a:r>
              <a:rPr lang="en-AU" sz="1600" spc="-65" dirty="0">
                <a:solidFill>
                  <a:srgbClr val="FFFFFF"/>
                </a:solidFill>
                <a:cs typeface="Arial" panose="020B0604020202020204" pitchFamily="34" charset="0"/>
              </a:rPr>
              <a:t> </a:t>
            </a:r>
            <a:r>
              <a:rPr lang="en-AU" sz="1600" dirty="0">
                <a:solidFill>
                  <a:srgbClr val="FFFFFF"/>
                </a:solidFill>
                <a:cs typeface="Arial" panose="020B0604020202020204" pitchFamily="34" charset="0"/>
              </a:rPr>
              <a:t>high-</a:t>
            </a:r>
            <a:r>
              <a:rPr lang="en-AU" sz="1600" spc="-25" dirty="0">
                <a:solidFill>
                  <a:srgbClr val="FFFFFF"/>
                </a:solidFill>
                <a:cs typeface="Arial" panose="020B0604020202020204" pitchFamily="34" charset="0"/>
              </a:rPr>
              <a:t>quality, </a:t>
            </a:r>
            <a:r>
              <a:rPr lang="en-AU" sz="1600" spc="-30" dirty="0">
                <a:solidFill>
                  <a:srgbClr val="FFFFFF"/>
                </a:solidFill>
                <a:cs typeface="Arial" panose="020B0604020202020204" pitchFamily="34" charset="0"/>
              </a:rPr>
              <a:t>terroir-</a:t>
            </a:r>
            <a:r>
              <a:rPr lang="en-AU" sz="1600" dirty="0">
                <a:solidFill>
                  <a:srgbClr val="FFFFFF"/>
                </a:solidFill>
                <a:cs typeface="Arial" panose="020B0604020202020204" pitchFamily="34" charset="0"/>
              </a:rPr>
              <a:t>driven</a:t>
            </a:r>
            <a:r>
              <a:rPr lang="en-AU" sz="1600" spc="-10" dirty="0">
                <a:solidFill>
                  <a:srgbClr val="FFFFFF"/>
                </a:solidFill>
                <a:cs typeface="Arial" panose="020B0604020202020204" pitchFamily="34" charset="0"/>
              </a:rPr>
              <a:t> wines.</a:t>
            </a:r>
            <a:endParaRPr lang="en-AU" sz="1600" dirty="0">
              <a:cs typeface="Arial" panose="020B0604020202020204" pitchFamily="34" charset="0"/>
            </a:endParaRPr>
          </a:p>
          <a:p>
            <a:pPr marL="297815" indent="-285750">
              <a:lnSpc>
                <a:spcPct val="100000"/>
              </a:lnSpc>
              <a:spcBef>
                <a:spcPts val="590"/>
              </a:spcBef>
              <a:buFont typeface="Arial" panose="020B0604020202020204" pitchFamily="34" charset="0"/>
              <a:buChar char="•"/>
              <a:tabLst>
                <a:tab pos="203200" algn="l"/>
              </a:tabLst>
            </a:pPr>
            <a:r>
              <a:rPr lang="en-AU" sz="1600" spc="-25" dirty="0">
                <a:solidFill>
                  <a:srgbClr val="FFFFFF"/>
                </a:solidFill>
                <a:cs typeface="Arial" panose="020B0604020202020204" pitchFamily="34" charset="0"/>
              </a:rPr>
              <a:t>Australia’s</a:t>
            </a:r>
            <a:r>
              <a:rPr lang="en-AU" sz="1600" spc="-35" dirty="0">
                <a:solidFill>
                  <a:srgbClr val="FFFFFF"/>
                </a:solidFill>
                <a:cs typeface="Arial" panose="020B0604020202020204" pitchFamily="34" charset="0"/>
              </a:rPr>
              <a:t> </a:t>
            </a:r>
            <a:r>
              <a:rPr lang="en-AU" sz="1600" dirty="0">
                <a:solidFill>
                  <a:srgbClr val="FFFFFF"/>
                </a:solidFill>
                <a:cs typeface="Arial" panose="020B0604020202020204" pitchFamily="34" charset="0"/>
              </a:rPr>
              <a:t>highest</a:t>
            </a:r>
            <a:r>
              <a:rPr lang="en-AU" sz="1600" spc="-25" dirty="0">
                <a:solidFill>
                  <a:srgbClr val="FFFFFF"/>
                </a:solidFill>
                <a:cs typeface="Arial" panose="020B0604020202020204" pitchFamily="34" charset="0"/>
              </a:rPr>
              <a:t> </a:t>
            </a:r>
            <a:r>
              <a:rPr lang="en-AU" sz="1600" dirty="0">
                <a:solidFill>
                  <a:srgbClr val="FFFFFF"/>
                </a:solidFill>
                <a:cs typeface="Arial" panose="020B0604020202020204" pitchFamily="34" charset="0"/>
              </a:rPr>
              <a:t>wine</a:t>
            </a:r>
            <a:r>
              <a:rPr lang="en-AU" sz="1600" spc="-20"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region</a:t>
            </a:r>
            <a:endParaRPr lang="en-AU" sz="1600" dirty="0">
              <a:cs typeface="Arial" panose="020B0604020202020204" pitchFamily="34" charset="0"/>
            </a:endParaRPr>
          </a:p>
          <a:p>
            <a:pPr marL="297815" marR="322580" indent="-285750">
              <a:lnSpc>
                <a:spcPts val="2100"/>
              </a:lnSpc>
              <a:spcBef>
                <a:spcPts val="765"/>
              </a:spcBef>
              <a:buFont typeface="Arial" panose="020B0604020202020204" pitchFamily="34" charset="0"/>
              <a:buChar char="•"/>
              <a:tabLst>
                <a:tab pos="203200" algn="l"/>
              </a:tabLst>
            </a:pPr>
            <a:r>
              <a:rPr lang="en-AU" sz="1600" dirty="0">
                <a:solidFill>
                  <a:srgbClr val="FFFFFF"/>
                </a:solidFill>
                <a:cs typeface="Arial" panose="020B0604020202020204" pitchFamily="34" charset="0"/>
              </a:rPr>
              <a:t>Cool</a:t>
            </a:r>
            <a:r>
              <a:rPr lang="en-AU" sz="1600" spc="-65"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climate,</a:t>
            </a:r>
            <a:r>
              <a:rPr lang="en-AU" sz="1600" spc="-60" dirty="0">
                <a:solidFill>
                  <a:srgbClr val="FFFFFF"/>
                </a:solidFill>
                <a:cs typeface="Arial" panose="020B0604020202020204" pitchFamily="34" charset="0"/>
              </a:rPr>
              <a:t> </a:t>
            </a:r>
            <a:r>
              <a:rPr lang="en-AU" sz="1600" dirty="0">
                <a:solidFill>
                  <a:srgbClr val="FFFFFF"/>
                </a:solidFill>
                <a:cs typeface="Arial" panose="020B0604020202020204" pitchFamily="34" charset="0"/>
              </a:rPr>
              <a:t>rich</a:t>
            </a:r>
            <a:r>
              <a:rPr lang="en-AU" sz="1600" spc="-65" dirty="0">
                <a:solidFill>
                  <a:srgbClr val="FFFFFF"/>
                </a:solidFill>
                <a:cs typeface="Arial" panose="020B0604020202020204" pitchFamily="34" charset="0"/>
              </a:rPr>
              <a:t> </a:t>
            </a:r>
            <a:r>
              <a:rPr lang="en-AU" sz="1600" dirty="0">
                <a:solidFill>
                  <a:srgbClr val="FFFFFF"/>
                </a:solidFill>
                <a:cs typeface="Arial" panose="020B0604020202020204" pitchFamily="34" charset="0"/>
              </a:rPr>
              <a:t>volcanic</a:t>
            </a:r>
            <a:r>
              <a:rPr lang="en-AU" sz="1600" spc="-60" dirty="0">
                <a:solidFill>
                  <a:srgbClr val="FFFFFF"/>
                </a:solidFill>
                <a:cs typeface="Arial" panose="020B0604020202020204" pitchFamily="34" charset="0"/>
              </a:rPr>
              <a:t> </a:t>
            </a:r>
            <a:r>
              <a:rPr lang="en-AU" sz="1600" spc="-20" dirty="0">
                <a:solidFill>
                  <a:srgbClr val="FFFFFF"/>
                </a:solidFill>
                <a:cs typeface="Arial" panose="020B0604020202020204" pitchFamily="34" charset="0"/>
              </a:rPr>
              <a:t>soils </a:t>
            </a:r>
            <a:r>
              <a:rPr lang="en-AU" sz="1600" dirty="0">
                <a:solidFill>
                  <a:srgbClr val="FFFFFF"/>
                </a:solidFill>
                <a:cs typeface="Arial" panose="020B0604020202020204" pitchFamily="34" charset="0"/>
              </a:rPr>
              <a:t>and</a:t>
            </a:r>
            <a:r>
              <a:rPr lang="en-AU" sz="1600" spc="-45" dirty="0">
                <a:solidFill>
                  <a:srgbClr val="FFFFFF"/>
                </a:solidFill>
                <a:cs typeface="Arial" panose="020B0604020202020204" pitchFamily="34" charset="0"/>
              </a:rPr>
              <a:t> </a:t>
            </a:r>
            <a:br>
              <a:rPr lang="en-AU" sz="1600" spc="-45" dirty="0">
                <a:solidFill>
                  <a:srgbClr val="FFFFFF"/>
                </a:solidFill>
                <a:cs typeface="Arial" panose="020B0604020202020204" pitchFamily="34" charset="0"/>
              </a:rPr>
            </a:br>
            <a:r>
              <a:rPr lang="en-AU" sz="1600" dirty="0">
                <a:solidFill>
                  <a:srgbClr val="FFFFFF"/>
                </a:solidFill>
                <a:cs typeface="Arial" panose="020B0604020202020204" pitchFamily="34" charset="0"/>
              </a:rPr>
              <a:t>diverse</a:t>
            </a:r>
            <a:r>
              <a:rPr lang="en-AU" sz="1600" spc="-40"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geology</a:t>
            </a:r>
            <a:endParaRPr lang="en-AU" sz="1600" dirty="0">
              <a:cs typeface="Arial" panose="020B0604020202020204" pitchFamily="34" charset="0"/>
            </a:endParaRPr>
          </a:p>
          <a:p>
            <a:pPr marL="297815" marR="343535" indent="-285750">
              <a:lnSpc>
                <a:spcPts val="2100"/>
              </a:lnSpc>
              <a:spcBef>
                <a:spcPts val="710"/>
              </a:spcBef>
              <a:buFont typeface="Arial" panose="020B0604020202020204" pitchFamily="34" charset="0"/>
              <a:buChar char="•"/>
              <a:tabLst>
                <a:tab pos="203200" algn="l"/>
              </a:tabLst>
            </a:pPr>
            <a:r>
              <a:rPr lang="en-AU" sz="1600" dirty="0">
                <a:solidFill>
                  <a:srgbClr val="FFFFFF"/>
                </a:solidFill>
                <a:cs typeface="Arial" panose="020B0604020202020204" pitchFamily="34" charset="0"/>
              </a:rPr>
              <a:t>Classic</a:t>
            </a:r>
            <a:r>
              <a:rPr lang="en-AU" sz="1600" spc="-50" dirty="0">
                <a:solidFill>
                  <a:srgbClr val="FFFFFF"/>
                </a:solidFill>
                <a:cs typeface="Arial" panose="020B0604020202020204" pitchFamily="34" charset="0"/>
              </a:rPr>
              <a:t> </a:t>
            </a:r>
            <a:r>
              <a:rPr lang="en-AU" sz="1600" dirty="0">
                <a:solidFill>
                  <a:srgbClr val="FFFFFF"/>
                </a:solidFill>
                <a:cs typeface="Arial" panose="020B0604020202020204" pitchFamily="34" charset="0"/>
              </a:rPr>
              <a:t>varieties</a:t>
            </a:r>
            <a:r>
              <a:rPr lang="en-AU" sz="1600" spc="-50" dirty="0">
                <a:solidFill>
                  <a:srgbClr val="FFFFFF"/>
                </a:solidFill>
                <a:cs typeface="Arial" panose="020B0604020202020204" pitchFamily="34" charset="0"/>
              </a:rPr>
              <a:t> </a:t>
            </a:r>
            <a:r>
              <a:rPr lang="en-AU" sz="1600" dirty="0">
                <a:solidFill>
                  <a:srgbClr val="FFFFFF"/>
                </a:solidFill>
                <a:cs typeface="Arial" panose="020B0604020202020204" pitchFamily="34" charset="0"/>
              </a:rPr>
              <a:t>are</a:t>
            </a:r>
            <a:r>
              <a:rPr lang="en-AU" sz="1600" spc="-50" dirty="0">
                <a:solidFill>
                  <a:srgbClr val="FFFFFF"/>
                </a:solidFill>
                <a:cs typeface="Arial" panose="020B0604020202020204" pitchFamily="34" charset="0"/>
              </a:rPr>
              <a:t> </a:t>
            </a:r>
            <a:r>
              <a:rPr lang="en-AU" sz="1600" dirty="0">
                <a:solidFill>
                  <a:srgbClr val="FFFFFF"/>
                </a:solidFill>
                <a:cs typeface="Arial" panose="020B0604020202020204" pitchFamily="34" charset="0"/>
              </a:rPr>
              <a:t>the</a:t>
            </a:r>
            <a:r>
              <a:rPr lang="en-AU" sz="1600" spc="-50"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calling </a:t>
            </a:r>
            <a:r>
              <a:rPr lang="en-AU" sz="1600" dirty="0">
                <a:solidFill>
                  <a:srgbClr val="FFFFFF"/>
                </a:solidFill>
                <a:cs typeface="Arial" panose="020B0604020202020204" pitchFamily="34" charset="0"/>
              </a:rPr>
              <a:t>card,</a:t>
            </a:r>
            <a:r>
              <a:rPr lang="en-AU" sz="1600" spc="-45" dirty="0">
                <a:solidFill>
                  <a:srgbClr val="FFFFFF"/>
                </a:solidFill>
                <a:cs typeface="Arial" panose="020B0604020202020204" pitchFamily="34" charset="0"/>
              </a:rPr>
              <a:t> </a:t>
            </a:r>
            <a:r>
              <a:rPr lang="en-AU" sz="1600" dirty="0">
                <a:solidFill>
                  <a:srgbClr val="FFFFFF"/>
                </a:solidFill>
                <a:cs typeface="Arial" panose="020B0604020202020204" pitchFamily="34" charset="0"/>
              </a:rPr>
              <a:t>but</a:t>
            </a:r>
            <a:r>
              <a:rPr lang="en-AU" sz="1600" spc="-30" dirty="0">
                <a:solidFill>
                  <a:srgbClr val="FFFFFF"/>
                </a:solidFill>
                <a:cs typeface="Arial" panose="020B0604020202020204" pitchFamily="34" charset="0"/>
              </a:rPr>
              <a:t> </a:t>
            </a:r>
            <a:r>
              <a:rPr lang="en-AU" sz="1600" dirty="0">
                <a:solidFill>
                  <a:srgbClr val="FFFFFF"/>
                </a:solidFill>
                <a:cs typeface="Arial" panose="020B0604020202020204" pitchFamily="34" charset="0"/>
              </a:rPr>
              <a:t>a</a:t>
            </a:r>
            <a:r>
              <a:rPr lang="en-AU" sz="1600" spc="-35" dirty="0">
                <a:solidFill>
                  <a:srgbClr val="FFFFFF"/>
                </a:solidFill>
                <a:cs typeface="Arial" panose="020B0604020202020204" pitchFamily="34" charset="0"/>
              </a:rPr>
              <a:t> </a:t>
            </a:r>
            <a:r>
              <a:rPr lang="en-AU" sz="1600" dirty="0">
                <a:solidFill>
                  <a:srgbClr val="FFFFFF"/>
                </a:solidFill>
                <a:cs typeface="Arial" panose="020B0604020202020204" pitchFamily="34" charset="0"/>
              </a:rPr>
              <a:t>host</a:t>
            </a:r>
            <a:r>
              <a:rPr lang="en-AU" sz="1600" spc="-30" dirty="0">
                <a:solidFill>
                  <a:srgbClr val="FFFFFF"/>
                </a:solidFill>
                <a:cs typeface="Arial" panose="020B0604020202020204" pitchFamily="34" charset="0"/>
              </a:rPr>
              <a:t> </a:t>
            </a:r>
            <a:r>
              <a:rPr lang="en-AU" sz="1600" dirty="0">
                <a:solidFill>
                  <a:srgbClr val="FFFFFF"/>
                </a:solidFill>
                <a:cs typeface="Arial" panose="020B0604020202020204" pitchFamily="34" charset="0"/>
              </a:rPr>
              <a:t>of</a:t>
            </a:r>
            <a:r>
              <a:rPr lang="en-AU" sz="1600" spc="-30"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alternative </a:t>
            </a:r>
            <a:r>
              <a:rPr lang="en-AU" sz="1600" dirty="0">
                <a:solidFill>
                  <a:srgbClr val="FFFFFF"/>
                </a:solidFill>
                <a:cs typeface="Arial" panose="020B0604020202020204" pitchFamily="34" charset="0"/>
              </a:rPr>
              <a:t>varieties</a:t>
            </a:r>
            <a:r>
              <a:rPr lang="en-AU" sz="1600" spc="-100" dirty="0">
                <a:solidFill>
                  <a:srgbClr val="FFFFFF"/>
                </a:solidFill>
                <a:cs typeface="Arial" panose="020B0604020202020204" pitchFamily="34" charset="0"/>
              </a:rPr>
              <a:t> </a:t>
            </a:r>
            <a:r>
              <a:rPr lang="en-AU" sz="1600" dirty="0">
                <a:solidFill>
                  <a:srgbClr val="FFFFFF"/>
                </a:solidFill>
                <a:cs typeface="Arial" panose="020B0604020202020204" pitchFamily="34" charset="0"/>
              </a:rPr>
              <a:t>perform</a:t>
            </a:r>
            <a:r>
              <a:rPr lang="en-AU" sz="1600" spc="-95"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well</a:t>
            </a:r>
            <a:endParaRPr lang="en-AU" sz="1600" dirty="0">
              <a:cs typeface="Arial" panose="020B0604020202020204" pitchFamily="34" charset="0"/>
            </a:endParaRPr>
          </a:p>
          <a:p>
            <a:pPr marL="297815" indent="-285750">
              <a:lnSpc>
                <a:spcPct val="100000"/>
              </a:lnSpc>
              <a:spcBef>
                <a:spcPts val="590"/>
              </a:spcBef>
              <a:buFont typeface="Arial" panose="020B0604020202020204" pitchFamily="34" charset="0"/>
              <a:buChar char="•"/>
              <a:tabLst>
                <a:tab pos="203200" algn="l"/>
              </a:tabLst>
            </a:pPr>
            <a:r>
              <a:rPr lang="en-AU" sz="1600" dirty="0">
                <a:solidFill>
                  <a:srgbClr val="FFFFFF"/>
                </a:solidFill>
                <a:cs typeface="Arial" panose="020B0604020202020204" pitchFamily="34" charset="0"/>
              </a:rPr>
              <a:t>A</a:t>
            </a:r>
            <a:r>
              <a:rPr lang="en-AU" sz="1600" spc="-65"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renowned</a:t>
            </a:r>
            <a:r>
              <a:rPr lang="en-AU" sz="1600" spc="-55" dirty="0">
                <a:solidFill>
                  <a:srgbClr val="FFFFFF"/>
                </a:solidFill>
                <a:cs typeface="Arial" panose="020B0604020202020204" pitchFamily="34" charset="0"/>
              </a:rPr>
              <a:t> </a:t>
            </a:r>
            <a:r>
              <a:rPr lang="en-AU" sz="1600" dirty="0">
                <a:solidFill>
                  <a:srgbClr val="FFFFFF"/>
                </a:solidFill>
                <a:cs typeface="Arial" panose="020B0604020202020204" pitchFamily="34" charset="0"/>
              </a:rPr>
              <a:t>gastronomic</a:t>
            </a:r>
            <a:r>
              <a:rPr lang="en-AU" sz="1600" spc="-55" dirty="0">
                <a:solidFill>
                  <a:srgbClr val="FFFFFF"/>
                </a:solidFill>
                <a:cs typeface="Arial" panose="020B0604020202020204" pitchFamily="34" charset="0"/>
              </a:rPr>
              <a:t> </a:t>
            </a:r>
            <a:r>
              <a:rPr lang="en-AU" sz="1600" spc="-10" dirty="0">
                <a:solidFill>
                  <a:srgbClr val="FFFFFF"/>
                </a:solidFill>
                <a:cs typeface="Arial" panose="020B0604020202020204" pitchFamily="34" charset="0"/>
              </a:rPr>
              <a:t>hotspot.</a:t>
            </a:r>
            <a:endParaRPr lang="en-AU" sz="1600"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8517"/>
            <a:ext cx="4381526" cy="1325563"/>
          </a:xfrm>
        </p:spPr>
        <p:txBody>
          <a:bodyPr/>
          <a:lstStyle/>
          <a:p>
            <a:r>
              <a:rPr lang="en-US" sz="5000" dirty="0">
                <a:solidFill>
                  <a:schemeClr val="bg2"/>
                </a:solidFill>
              </a:rPr>
              <a:t>ALL ABOUT ALTITUDE</a:t>
            </a:r>
          </a:p>
        </p:txBody>
      </p:sp>
    </p:spTree>
    <p:extLst>
      <p:ext uri="{BB962C8B-B14F-4D97-AF65-F5344CB8AC3E}">
        <p14:creationId xmlns:p14="http://schemas.microsoft.com/office/powerpoint/2010/main" val="602433484"/>
      </p:ext>
    </p:extLst>
  </p:cSld>
  <p:clrMapOvr>
    <a:masterClrMapping/>
  </p:clrMapOvr>
  <p:transition/>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Orange</a:t>
            </a:r>
          </a:p>
          <a:p>
            <a:pPr>
              <a:lnSpc>
                <a:spcPct val="99000"/>
              </a:lnSpc>
              <a:spcBef>
                <a:spcPts val="800"/>
              </a:spcBef>
            </a:pPr>
            <a:r>
              <a:rPr lang="en-US" dirty="0"/>
              <a:t>Geography, climate and soil</a:t>
            </a:r>
          </a:p>
          <a:p>
            <a:pPr>
              <a:lnSpc>
                <a:spcPct val="99000"/>
              </a:lnSpc>
              <a:spcBef>
                <a:spcPts val="800"/>
              </a:spcBef>
            </a:pPr>
            <a:r>
              <a:rPr lang="en-US" dirty="0"/>
              <a:t>Viticulture and Winemaking</a:t>
            </a:r>
          </a:p>
          <a:p>
            <a:pPr>
              <a:lnSpc>
                <a:spcPct val="99000"/>
              </a:lnSpc>
              <a:spcBef>
                <a:spcPts val="800"/>
              </a:spcBef>
            </a:pPr>
            <a:r>
              <a:rPr lang="en-US" dirty="0"/>
              <a:t>Prominent varieties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091425" y="1683439"/>
            <a:ext cx="2382787" cy="662774"/>
          </a:xfrm>
        </p:spPr>
        <p:txBody>
          <a:bodyPr/>
          <a:lstStyle/>
          <a:p>
            <a:r>
              <a:rPr lang="en-US" dirty="0"/>
              <a:t>1844</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091425" y="2346220"/>
            <a:ext cx="2735068" cy="1461301"/>
          </a:xfrm>
        </p:spPr>
        <p:txBody>
          <a:bodyPr/>
          <a:lstStyle/>
          <a:p>
            <a:pPr marR="5080">
              <a:lnSpc>
                <a:spcPts val="1800"/>
              </a:lnSpc>
              <a:spcBef>
                <a:spcPts val="50"/>
              </a:spcBef>
            </a:pPr>
            <a:r>
              <a:rPr lang="en-AU" sz="1600" dirty="0">
                <a:cs typeface="Arial" panose="020B0604020202020204" pitchFamily="34" charset="0"/>
              </a:rPr>
              <a:t>John</a:t>
            </a:r>
            <a:r>
              <a:rPr lang="en-AU" sz="1600" spc="-25" dirty="0">
                <a:cs typeface="Arial" panose="020B0604020202020204" pitchFamily="34" charset="0"/>
              </a:rPr>
              <a:t> </a:t>
            </a:r>
            <a:r>
              <a:rPr lang="en-AU" sz="1600" dirty="0">
                <a:cs typeface="Arial" panose="020B0604020202020204" pitchFamily="34" charset="0"/>
              </a:rPr>
              <a:t>Glasson</a:t>
            </a:r>
            <a:r>
              <a:rPr lang="en-AU" sz="1600" spc="-20" dirty="0">
                <a:cs typeface="Arial" panose="020B0604020202020204" pitchFamily="34" charset="0"/>
              </a:rPr>
              <a:t> </a:t>
            </a:r>
            <a:r>
              <a:rPr lang="en-AU" sz="1600" dirty="0">
                <a:cs typeface="Arial" panose="020B0604020202020204" pitchFamily="34" charset="0"/>
              </a:rPr>
              <a:t>plants</a:t>
            </a:r>
            <a:r>
              <a:rPr lang="en-AU" sz="1600" spc="-25" dirty="0">
                <a:cs typeface="Arial" panose="020B0604020202020204" pitchFamily="34" charset="0"/>
              </a:rPr>
              <a:t> </a:t>
            </a:r>
            <a:r>
              <a:rPr lang="en-AU" sz="1600" dirty="0">
                <a:cs typeface="Arial" panose="020B0604020202020204" pitchFamily="34" charset="0"/>
              </a:rPr>
              <a:t>the</a:t>
            </a:r>
            <a:r>
              <a:rPr lang="en-AU" sz="1600" spc="-20" dirty="0">
                <a:cs typeface="Arial" panose="020B0604020202020204" pitchFamily="34" charset="0"/>
              </a:rPr>
              <a:t> </a:t>
            </a:r>
            <a:r>
              <a:rPr lang="en-AU" sz="1600" spc="-10" dirty="0">
                <a:cs typeface="Arial" panose="020B0604020202020204" pitchFamily="34" charset="0"/>
              </a:rPr>
              <a:t>first grapes</a:t>
            </a:r>
            <a:r>
              <a:rPr lang="en-AU" sz="1600" spc="-45" dirty="0">
                <a:cs typeface="Arial" panose="020B0604020202020204" pitchFamily="34" charset="0"/>
              </a:rPr>
              <a:t> </a:t>
            </a:r>
            <a:r>
              <a:rPr lang="en-AU" sz="1600" dirty="0">
                <a:cs typeface="Arial" panose="020B0604020202020204" pitchFamily="34" charset="0"/>
              </a:rPr>
              <a:t>in</a:t>
            </a:r>
            <a:r>
              <a:rPr lang="en-AU" sz="1600" spc="-35" dirty="0">
                <a:cs typeface="Arial" panose="020B0604020202020204" pitchFamily="34" charset="0"/>
              </a:rPr>
              <a:t> </a:t>
            </a:r>
            <a:r>
              <a:rPr lang="en-AU" sz="1600" dirty="0">
                <a:cs typeface="Arial" panose="020B0604020202020204" pitchFamily="34" charset="0"/>
              </a:rPr>
              <a:t>the</a:t>
            </a:r>
            <a:r>
              <a:rPr lang="en-AU" sz="1600" spc="-35" dirty="0">
                <a:cs typeface="Arial" panose="020B0604020202020204" pitchFamily="34" charset="0"/>
              </a:rPr>
              <a:t> </a:t>
            </a:r>
            <a:r>
              <a:rPr lang="en-AU" sz="1600" dirty="0">
                <a:cs typeface="Arial" panose="020B0604020202020204" pitchFamily="34" charset="0"/>
              </a:rPr>
              <a:t>region</a:t>
            </a:r>
            <a:r>
              <a:rPr lang="en-AU" sz="1600" spc="-35" dirty="0">
                <a:cs typeface="Arial" panose="020B0604020202020204" pitchFamily="34" charset="0"/>
              </a:rPr>
              <a:t> </a:t>
            </a:r>
            <a:r>
              <a:rPr lang="en-AU" sz="1600" dirty="0">
                <a:cs typeface="Arial" panose="020B0604020202020204" pitchFamily="34" charset="0"/>
              </a:rPr>
              <a:t>for</a:t>
            </a:r>
            <a:r>
              <a:rPr lang="en-AU" sz="1600" spc="-30" dirty="0">
                <a:cs typeface="Arial" panose="020B0604020202020204" pitchFamily="34" charset="0"/>
              </a:rPr>
              <a:t> </a:t>
            </a:r>
            <a:r>
              <a:rPr lang="en-AU" sz="1600" spc="-20" dirty="0">
                <a:cs typeface="Arial" panose="020B0604020202020204" pitchFamily="34" charset="0"/>
              </a:rPr>
              <a:t>wine </a:t>
            </a:r>
            <a:r>
              <a:rPr lang="en-AU" sz="1600" dirty="0">
                <a:cs typeface="Arial" panose="020B0604020202020204" pitchFamily="34" charset="0"/>
              </a:rPr>
              <a:t>production</a:t>
            </a:r>
            <a:r>
              <a:rPr lang="en-AU" sz="1600" spc="-50" dirty="0">
                <a:cs typeface="Arial" panose="020B0604020202020204" pitchFamily="34" charset="0"/>
              </a:rPr>
              <a:t> </a:t>
            </a:r>
            <a:r>
              <a:rPr lang="en-AU" sz="1600" dirty="0">
                <a:cs typeface="Arial" panose="020B0604020202020204" pitchFamily="34" charset="0"/>
              </a:rPr>
              <a:t>at</a:t>
            </a:r>
            <a:r>
              <a:rPr lang="en-AU" sz="1600" spc="-40" dirty="0">
                <a:cs typeface="Arial" panose="020B0604020202020204" pitchFamily="34" charset="0"/>
              </a:rPr>
              <a:t> </a:t>
            </a:r>
            <a:r>
              <a:rPr lang="en-AU" sz="1600" spc="-10" dirty="0">
                <a:cs typeface="Arial" panose="020B0604020202020204" pitchFamily="34" charset="0"/>
              </a:rPr>
              <a:t>Byng.</a:t>
            </a:r>
            <a:endParaRPr lang="en-AU" sz="1600" dirty="0">
              <a:cs typeface="Arial" panose="020B0604020202020204" pitchFamily="34" charset="0"/>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22149"/>
            <a:ext cx="5372723" cy="473196"/>
          </a:xfrm>
        </p:spPr>
        <p:txBody>
          <a:bodyPr/>
          <a:lstStyle/>
          <a:p>
            <a:r>
              <a:rPr lang="en-US" dirty="0">
                <a:solidFill>
                  <a:schemeClr val="accent5"/>
                </a:solidFill>
              </a:rPr>
              <a:t>HISTORY OF</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995345"/>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ORANGE</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3826510" y="4176147"/>
            <a:ext cx="226949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ts val="1800"/>
              </a:lnSpc>
              <a:spcBef>
                <a:spcPts val="50"/>
              </a:spcBef>
            </a:pPr>
            <a:r>
              <a:rPr lang="en-AU" sz="1600" dirty="0">
                <a:cs typeface="Arial" panose="020B0604020202020204" pitchFamily="34" charset="0"/>
              </a:rPr>
              <a:t>The</a:t>
            </a:r>
            <a:r>
              <a:rPr lang="en-AU" sz="1600" spc="-35" dirty="0">
                <a:cs typeface="Arial" panose="020B0604020202020204" pitchFamily="34" charset="0"/>
              </a:rPr>
              <a:t> </a:t>
            </a:r>
            <a:r>
              <a:rPr lang="en-AU" sz="1600" dirty="0">
                <a:cs typeface="Arial" panose="020B0604020202020204" pitchFamily="34" charset="0"/>
              </a:rPr>
              <a:t>site</a:t>
            </a:r>
            <a:r>
              <a:rPr lang="en-AU" sz="1600" spc="-35" dirty="0">
                <a:cs typeface="Arial" panose="020B0604020202020204" pitchFamily="34" charset="0"/>
              </a:rPr>
              <a:t> </a:t>
            </a:r>
            <a:r>
              <a:rPr lang="en-AU" sz="1600" dirty="0">
                <a:cs typeface="Arial" panose="020B0604020202020204" pitchFamily="34" charset="0"/>
              </a:rPr>
              <a:t>for</a:t>
            </a:r>
            <a:r>
              <a:rPr lang="en-AU" sz="1600" spc="-35" dirty="0">
                <a:cs typeface="Arial" panose="020B0604020202020204" pitchFamily="34" charset="0"/>
              </a:rPr>
              <a:t> </a:t>
            </a:r>
            <a:r>
              <a:rPr lang="en-AU" sz="1600" spc="-25" dirty="0">
                <a:cs typeface="Arial" panose="020B0604020202020204" pitchFamily="34" charset="0"/>
              </a:rPr>
              <a:t>the </a:t>
            </a:r>
            <a:r>
              <a:rPr lang="en-AU" sz="1600" dirty="0">
                <a:cs typeface="Arial" panose="020B0604020202020204" pitchFamily="34" charset="0"/>
              </a:rPr>
              <a:t>village</a:t>
            </a:r>
            <a:r>
              <a:rPr lang="en-AU" sz="1600" spc="-45" dirty="0">
                <a:cs typeface="Arial" panose="020B0604020202020204" pitchFamily="34" charset="0"/>
              </a:rPr>
              <a:t> </a:t>
            </a:r>
            <a:r>
              <a:rPr lang="en-AU" sz="1600" dirty="0">
                <a:cs typeface="Arial" panose="020B0604020202020204" pitchFamily="34" charset="0"/>
              </a:rPr>
              <a:t>of</a:t>
            </a:r>
            <a:r>
              <a:rPr lang="en-AU" sz="1600" spc="-30" dirty="0">
                <a:cs typeface="Arial" panose="020B0604020202020204" pitchFamily="34" charset="0"/>
              </a:rPr>
              <a:t> </a:t>
            </a:r>
            <a:r>
              <a:rPr lang="en-AU" sz="1600" dirty="0">
                <a:cs typeface="Arial" panose="020B0604020202020204" pitchFamily="34" charset="0"/>
              </a:rPr>
              <a:t>Orange</a:t>
            </a:r>
            <a:r>
              <a:rPr lang="en-AU" sz="1600" spc="-30" dirty="0">
                <a:cs typeface="Arial" panose="020B0604020202020204" pitchFamily="34" charset="0"/>
              </a:rPr>
              <a:t> </a:t>
            </a:r>
            <a:r>
              <a:rPr lang="en-AU" sz="1600" spc="-25" dirty="0">
                <a:cs typeface="Arial" panose="020B0604020202020204" pitchFamily="34" charset="0"/>
              </a:rPr>
              <a:t>is </a:t>
            </a:r>
            <a:r>
              <a:rPr lang="en-AU" sz="1600" dirty="0">
                <a:cs typeface="Arial" panose="020B0604020202020204" pitchFamily="34" charset="0"/>
              </a:rPr>
              <a:t>officially </a:t>
            </a:r>
            <a:r>
              <a:rPr lang="en-AU" sz="1600" spc="-20" dirty="0">
                <a:cs typeface="Arial" panose="020B0604020202020204" pitchFamily="34" charset="0"/>
              </a:rPr>
              <a:t>established.</a:t>
            </a:r>
            <a:endParaRPr lang="en-AU" sz="1600" dirty="0">
              <a:cs typeface="Arial" panose="020B0604020202020204" pitchFamily="34" charset="0"/>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3826509" y="3513373"/>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1846</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5511251" y="1354662"/>
            <a:ext cx="249349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AU" sz="1600" spc="-20" dirty="0">
                <a:cs typeface="Arial" panose="020B0604020202020204" pitchFamily="34" charset="0"/>
              </a:rPr>
              <a:t>Australia’s</a:t>
            </a:r>
            <a:r>
              <a:rPr lang="en-AU" sz="1600" spc="-40" dirty="0">
                <a:cs typeface="Arial" panose="020B0604020202020204" pitchFamily="34" charset="0"/>
              </a:rPr>
              <a:t> </a:t>
            </a:r>
            <a:r>
              <a:rPr lang="en-AU" sz="1600" dirty="0">
                <a:cs typeface="Arial" panose="020B0604020202020204" pitchFamily="34" charset="0"/>
              </a:rPr>
              <a:t>first</a:t>
            </a:r>
            <a:r>
              <a:rPr lang="en-AU" sz="1600" spc="-40" dirty="0">
                <a:cs typeface="Arial" panose="020B0604020202020204" pitchFamily="34" charset="0"/>
              </a:rPr>
              <a:t> </a:t>
            </a:r>
            <a:r>
              <a:rPr lang="en-AU" sz="1600" dirty="0">
                <a:cs typeface="Arial" panose="020B0604020202020204" pitchFamily="34" charset="0"/>
              </a:rPr>
              <a:t>payable</a:t>
            </a:r>
            <a:r>
              <a:rPr lang="en-AU" sz="1600" spc="-40" dirty="0">
                <a:cs typeface="Arial" panose="020B0604020202020204" pitchFamily="34" charset="0"/>
              </a:rPr>
              <a:t> </a:t>
            </a:r>
            <a:r>
              <a:rPr lang="en-AU" sz="1600" spc="-10" dirty="0">
                <a:cs typeface="Arial" panose="020B0604020202020204" pitchFamily="34" charset="0"/>
              </a:rPr>
              <a:t>goldfields </a:t>
            </a:r>
            <a:r>
              <a:rPr lang="en-AU" sz="1600" dirty="0">
                <a:cs typeface="Arial" panose="020B0604020202020204" pitchFamily="34" charset="0"/>
              </a:rPr>
              <a:t>are</a:t>
            </a:r>
            <a:r>
              <a:rPr lang="en-AU" sz="1600" spc="-20" dirty="0">
                <a:cs typeface="Arial" panose="020B0604020202020204" pitchFamily="34" charset="0"/>
              </a:rPr>
              <a:t> discovered </a:t>
            </a:r>
            <a:r>
              <a:rPr lang="en-AU" sz="1600" dirty="0">
                <a:cs typeface="Arial" panose="020B0604020202020204" pitchFamily="34" charset="0"/>
              </a:rPr>
              <a:t>just</a:t>
            </a:r>
            <a:r>
              <a:rPr lang="en-AU" sz="1600" spc="-20" dirty="0">
                <a:cs typeface="Arial" panose="020B0604020202020204" pitchFamily="34" charset="0"/>
              </a:rPr>
              <a:t> </a:t>
            </a:r>
            <a:r>
              <a:rPr lang="en-AU" sz="1600" spc="-10" dirty="0">
                <a:cs typeface="Arial" panose="020B0604020202020204" pitchFamily="34" charset="0"/>
              </a:rPr>
              <a:t>outside Orange,</a:t>
            </a:r>
            <a:r>
              <a:rPr lang="en-AU" sz="1600" spc="-35" dirty="0">
                <a:cs typeface="Arial" panose="020B0604020202020204" pitchFamily="34" charset="0"/>
              </a:rPr>
              <a:t> </a:t>
            </a:r>
            <a:r>
              <a:rPr lang="en-AU" sz="1600" dirty="0">
                <a:cs typeface="Arial" panose="020B0604020202020204" pitchFamily="34" charset="0"/>
              </a:rPr>
              <a:t>spurring</a:t>
            </a:r>
            <a:r>
              <a:rPr lang="en-AU" sz="1600" spc="-25" dirty="0">
                <a:cs typeface="Arial" panose="020B0604020202020204" pitchFamily="34" charset="0"/>
              </a:rPr>
              <a:t> </a:t>
            </a:r>
            <a:r>
              <a:rPr lang="en-AU" sz="1600" spc="-10" dirty="0">
                <a:cs typeface="Arial" panose="020B0604020202020204" pitchFamily="34" charset="0"/>
              </a:rPr>
              <a:t>considerable development</a:t>
            </a:r>
            <a:r>
              <a:rPr lang="en-AU" sz="1600" spc="-45" dirty="0">
                <a:cs typeface="Arial" panose="020B0604020202020204" pitchFamily="34" charset="0"/>
              </a:rPr>
              <a:t> </a:t>
            </a:r>
            <a:r>
              <a:rPr lang="en-AU" sz="1600" dirty="0">
                <a:cs typeface="Arial" panose="020B0604020202020204" pitchFamily="34" charset="0"/>
              </a:rPr>
              <a:t>of</a:t>
            </a:r>
            <a:r>
              <a:rPr lang="en-AU" sz="1600" spc="-35" dirty="0">
                <a:cs typeface="Arial" panose="020B0604020202020204" pitchFamily="34" charset="0"/>
              </a:rPr>
              <a:t> </a:t>
            </a:r>
            <a:r>
              <a:rPr lang="en-AU" sz="1600" dirty="0">
                <a:cs typeface="Arial" panose="020B0604020202020204" pitchFamily="34" charset="0"/>
              </a:rPr>
              <a:t>the</a:t>
            </a:r>
            <a:r>
              <a:rPr lang="en-AU" sz="1600" spc="-35" dirty="0">
                <a:cs typeface="Arial" panose="020B0604020202020204" pitchFamily="34" charset="0"/>
              </a:rPr>
              <a:t> </a:t>
            </a:r>
            <a:r>
              <a:rPr lang="en-AU" sz="1600" dirty="0">
                <a:cs typeface="Arial" panose="020B0604020202020204" pitchFamily="34" charset="0"/>
              </a:rPr>
              <a:t>region</a:t>
            </a:r>
            <a:r>
              <a:rPr lang="en-AU" sz="1600" spc="-30" dirty="0">
                <a:cs typeface="Arial" panose="020B0604020202020204" pitchFamily="34" charset="0"/>
              </a:rPr>
              <a:t> </a:t>
            </a:r>
            <a:r>
              <a:rPr lang="en-AU" sz="1600" spc="-20" dirty="0">
                <a:cs typeface="Arial" panose="020B0604020202020204" pitchFamily="34" charset="0"/>
              </a:rPr>
              <a:t>over </a:t>
            </a:r>
            <a:r>
              <a:rPr lang="en-AU" sz="1600" dirty="0">
                <a:cs typeface="Arial" panose="020B0604020202020204" pitchFamily="34" charset="0"/>
              </a:rPr>
              <a:t>the</a:t>
            </a:r>
            <a:r>
              <a:rPr lang="en-AU" sz="1600" spc="-20" dirty="0">
                <a:cs typeface="Arial" panose="020B0604020202020204" pitchFamily="34" charset="0"/>
              </a:rPr>
              <a:t> </a:t>
            </a:r>
            <a:r>
              <a:rPr lang="en-AU" sz="1600" spc="-10" dirty="0">
                <a:cs typeface="Arial" panose="020B0604020202020204" pitchFamily="34" charset="0"/>
              </a:rPr>
              <a:t>following</a:t>
            </a:r>
            <a:r>
              <a:rPr lang="en-AU" sz="1600" spc="-5" dirty="0">
                <a:cs typeface="Arial" panose="020B0604020202020204" pitchFamily="34" charset="0"/>
              </a:rPr>
              <a:t> </a:t>
            </a:r>
            <a:r>
              <a:rPr lang="en-AU" sz="1600" spc="-10" dirty="0">
                <a:cs typeface="Arial" panose="020B0604020202020204" pitchFamily="34" charset="0"/>
              </a:rPr>
              <a:t>years.</a:t>
            </a:r>
            <a:endParaRPr lang="en-AU" sz="1600" dirty="0">
              <a:cs typeface="Arial" panose="020B0604020202020204" pitchFamily="34" charset="0"/>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5511252" y="69188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1851</a:t>
            </a:r>
          </a:p>
        </p:txBody>
      </p:sp>
      <p:sp>
        <p:nvSpPr>
          <p:cNvPr id="5" name="Text Placeholder 4">
            <a:extLst>
              <a:ext uri="{FF2B5EF4-FFF2-40B4-BE49-F238E27FC236}">
                <a16:creationId xmlns:a16="http://schemas.microsoft.com/office/drawing/2014/main" id="{171620E7-4C40-3283-1468-28C4603EDD39}"/>
              </a:ext>
            </a:extLst>
          </p:cNvPr>
          <p:cNvSpPr txBox="1">
            <a:spLocks/>
          </p:cNvSpPr>
          <p:nvPr/>
        </p:nvSpPr>
        <p:spPr>
          <a:xfrm>
            <a:off x="8426842" y="4195298"/>
            <a:ext cx="259842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20"/>
              </a:spcBef>
            </a:pPr>
            <a:r>
              <a:rPr lang="en-AU" sz="1600" dirty="0">
                <a:cs typeface="Arial" panose="020B0604020202020204" pitchFamily="34" charset="0"/>
              </a:rPr>
              <a:t>More</a:t>
            </a:r>
            <a:r>
              <a:rPr lang="en-AU" sz="1600" spc="-40" dirty="0">
                <a:cs typeface="Arial" panose="020B0604020202020204" pitchFamily="34" charset="0"/>
              </a:rPr>
              <a:t> </a:t>
            </a:r>
            <a:r>
              <a:rPr lang="en-AU" sz="1600" spc="-10" dirty="0">
                <a:cs typeface="Arial" panose="020B0604020202020204" pitchFamily="34" charset="0"/>
              </a:rPr>
              <a:t>vineyards</a:t>
            </a:r>
            <a:r>
              <a:rPr lang="en-AU" sz="1600" spc="-35" dirty="0">
                <a:cs typeface="Arial" panose="020B0604020202020204" pitchFamily="34" charset="0"/>
              </a:rPr>
              <a:t> </a:t>
            </a:r>
            <a:r>
              <a:rPr lang="en-AU" sz="1600" dirty="0">
                <a:cs typeface="Arial" panose="020B0604020202020204" pitchFamily="34" charset="0"/>
              </a:rPr>
              <a:t>are</a:t>
            </a:r>
            <a:r>
              <a:rPr lang="en-AU" sz="1600" spc="-35" dirty="0">
                <a:cs typeface="Arial" panose="020B0604020202020204" pitchFamily="34" charset="0"/>
              </a:rPr>
              <a:t> </a:t>
            </a:r>
            <a:r>
              <a:rPr lang="en-AU" sz="1600" spc="-10" dirty="0">
                <a:cs typeface="Arial" panose="020B0604020202020204" pitchFamily="34" charset="0"/>
              </a:rPr>
              <a:t>established</a:t>
            </a:r>
            <a:r>
              <a:rPr lang="en-AU" sz="1600" spc="-35" dirty="0">
                <a:cs typeface="Arial" panose="020B0604020202020204" pitchFamily="34" charset="0"/>
              </a:rPr>
              <a:t> </a:t>
            </a:r>
            <a:r>
              <a:rPr lang="en-AU" sz="1600" spc="-10" dirty="0">
                <a:cs typeface="Arial" panose="020B0604020202020204" pitchFamily="34" charset="0"/>
              </a:rPr>
              <a:t>across </a:t>
            </a:r>
            <a:r>
              <a:rPr lang="en-AU" sz="1600" dirty="0">
                <a:cs typeface="Arial" panose="020B0604020202020204" pitchFamily="34" charset="0"/>
              </a:rPr>
              <a:t>the</a:t>
            </a:r>
            <a:r>
              <a:rPr lang="en-AU" sz="1600" spc="-30" dirty="0">
                <a:cs typeface="Arial" panose="020B0604020202020204" pitchFamily="34" charset="0"/>
              </a:rPr>
              <a:t> </a:t>
            </a:r>
            <a:r>
              <a:rPr lang="en-AU" sz="1600" dirty="0">
                <a:cs typeface="Arial" panose="020B0604020202020204" pitchFamily="34" charset="0"/>
              </a:rPr>
              <a:t>region,</a:t>
            </a:r>
            <a:r>
              <a:rPr lang="en-AU" sz="1600" spc="-25" dirty="0">
                <a:cs typeface="Arial" panose="020B0604020202020204" pitchFamily="34" charset="0"/>
              </a:rPr>
              <a:t> </a:t>
            </a:r>
            <a:r>
              <a:rPr lang="en-AU" sz="1600" dirty="0">
                <a:cs typeface="Arial" panose="020B0604020202020204" pitchFamily="34" charset="0"/>
              </a:rPr>
              <a:t>by</a:t>
            </a:r>
            <a:r>
              <a:rPr lang="en-AU" sz="1600" spc="-30" dirty="0">
                <a:cs typeface="Arial" panose="020B0604020202020204" pitchFamily="34" charset="0"/>
              </a:rPr>
              <a:t> </a:t>
            </a:r>
            <a:r>
              <a:rPr lang="en-AU" sz="1600" dirty="0">
                <a:cs typeface="Arial" panose="020B0604020202020204" pitchFamily="34" charset="0"/>
              </a:rPr>
              <a:t>John</a:t>
            </a:r>
            <a:r>
              <a:rPr lang="en-AU" sz="1600" spc="-25" dirty="0">
                <a:cs typeface="Arial" panose="020B0604020202020204" pitchFamily="34" charset="0"/>
              </a:rPr>
              <a:t> </a:t>
            </a:r>
            <a:r>
              <a:rPr lang="en-AU" sz="1600" dirty="0">
                <a:cs typeface="Arial" panose="020B0604020202020204" pitchFamily="34" charset="0"/>
              </a:rPr>
              <a:t>Hicks</a:t>
            </a:r>
            <a:r>
              <a:rPr lang="en-AU" sz="1600" spc="-30" dirty="0">
                <a:cs typeface="Arial" panose="020B0604020202020204" pitchFamily="34" charset="0"/>
              </a:rPr>
              <a:t> </a:t>
            </a:r>
            <a:r>
              <a:rPr lang="en-AU" sz="1600" dirty="0">
                <a:cs typeface="Arial" panose="020B0604020202020204" pitchFamily="34" charset="0"/>
              </a:rPr>
              <a:t>at</a:t>
            </a:r>
            <a:r>
              <a:rPr lang="en-AU" sz="1600" spc="-25" dirty="0">
                <a:cs typeface="Arial" panose="020B0604020202020204" pitchFamily="34" charset="0"/>
              </a:rPr>
              <a:t> </a:t>
            </a:r>
            <a:r>
              <a:rPr lang="en-AU" sz="1600" spc="-10" dirty="0" err="1">
                <a:cs typeface="Arial" panose="020B0604020202020204" pitchFamily="34" charset="0"/>
              </a:rPr>
              <a:t>Canobolas</a:t>
            </a:r>
            <a:r>
              <a:rPr lang="en-AU" sz="1600" spc="-10" dirty="0">
                <a:cs typeface="Arial" panose="020B0604020202020204" pitchFamily="34" charset="0"/>
              </a:rPr>
              <a:t> </a:t>
            </a:r>
            <a:r>
              <a:rPr lang="en-AU" sz="1600" dirty="0">
                <a:cs typeface="Arial" panose="020B0604020202020204" pitchFamily="34" charset="0"/>
              </a:rPr>
              <a:t>in</a:t>
            </a:r>
            <a:r>
              <a:rPr lang="en-AU" sz="1600" spc="-20" dirty="0">
                <a:cs typeface="Arial" panose="020B0604020202020204" pitchFamily="34" charset="0"/>
              </a:rPr>
              <a:t> </a:t>
            </a:r>
            <a:r>
              <a:rPr lang="en-AU" sz="1600" dirty="0">
                <a:cs typeface="Arial" panose="020B0604020202020204" pitchFamily="34" charset="0"/>
              </a:rPr>
              <a:t>1858,</a:t>
            </a:r>
            <a:r>
              <a:rPr lang="en-AU" sz="1600" spc="-10" dirty="0">
                <a:cs typeface="Arial" panose="020B0604020202020204" pitchFamily="34" charset="0"/>
              </a:rPr>
              <a:t> </a:t>
            </a:r>
            <a:r>
              <a:rPr lang="en-AU" sz="1600" dirty="0">
                <a:cs typeface="Arial" panose="020B0604020202020204" pitchFamily="34" charset="0"/>
              </a:rPr>
              <a:t>and</a:t>
            </a:r>
            <a:r>
              <a:rPr lang="en-AU" sz="1600" spc="-5" dirty="0">
                <a:cs typeface="Arial" panose="020B0604020202020204" pitchFamily="34" charset="0"/>
              </a:rPr>
              <a:t> </a:t>
            </a:r>
            <a:r>
              <a:rPr lang="en-AU" sz="1600" dirty="0">
                <a:cs typeface="Arial" panose="020B0604020202020204" pitchFamily="34" charset="0"/>
              </a:rPr>
              <a:t>by</a:t>
            </a:r>
            <a:r>
              <a:rPr lang="en-AU" sz="1600" spc="-10" dirty="0">
                <a:cs typeface="Arial" panose="020B0604020202020204" pitchFamily="34" charset="0"/>
              </a:rPr>
              <a:t> </a:t>
            </a:r>
            <a:r>
              <a:rPr lang="en-AU" sz="1600" dirty="0">
                <a:cs typeface="Arial" panose="020B0604020202020204" pitchFamily="34" charset="0"/>
              </a:rPr>
              <a:t>Catherine</a:t>
            </a:r>
            <a:r>
              <a:rPr lang="en-AU" sz="1600" spc="-10" dirty="0">
                <a:cs typeface="Arial" panose="020B0604020202020204" pitchFamily="34" charset="0"/>
              </a:rPr>
              <a:t> </a:t>
            </a:r>
            <a:r>
              <a:rPr lang="en-AU" sz="1600" dirty="0">
                <a:cs typeface="Arial" panose="020B0604020202020204" pitchFamily="34" charset="0"/>
              </a:rPr>
              <a:t>and</a:t>
            </a:r>
            <a:r>
              <a:rPr lang="en-AU" sz="1600" spc="-5" dirty="0">
                <a:cs typeface="Arial" panose="020B0604020202020204" pitchFamily="34" charset="0"/>
              </a:rPr>
              <a:t> </a:t>
            </a:r>
            <a:r>
              <a:rPr lang="en-AU" sz="1600" spc="-20" dirty="0">
                <a:cs typeface="Arial" panose="020B0604020202020204" pitchFamily="34" charset="0"/>
              </a:rPr>
              <a:t>John </a:t>
            </a:r>
            <a:r>
              <a:rPr lang="en-AU" sz="1600" spc="-10" dirty="0" err="1">
                <a:cs typeface="Arial" panose="020B0604020202020204" pitchFamily="34" charset="0"/>
              </a:rPr>
              <a:t>Bohringer</a:t>
            </a:r>
            <a:r>
              <a:rPr lang="en-AU" sz="1600" spc="-10" dirty="0">
                <a:cs typeface="Arial" panose="020B0604020202020204" pitchFamily="34" charset="0"/>
              </a:rPr>
              <a:t>,</a:t>
            </a:r>
            <a:r>
              <a:rPr lang="en-AU" sz="1600" spc="-15" dirty="0">
                <a:cs typeface="Arial" panose="020B0604020202020204" pitchFamily="34" charset="0"/>
              </a:rPr>
              <a:t> </a:t>
            </a:r>
            <a:r>
              <a:rPr lang="en-AU" sz="1600" dirty="0">
                <a:cs typeface="Arial" panose="020B0604020202020204" pitchFamily="34" charset="0"/>
              </a:rPr>
              <a:t>who</a:t>
            </a:r>
            <a:r>
              <a:rPr lang="en-AU" sz="1600" spc="-15" dirty="0">
                <a:cs typeface="Arial" panose="020B0604020202020204" pitchFamily="34" charset="0"/>
              </a:rPr>
              <a:t> </a:t>
            </a:r>
            <a:r>
              <a:rPr lang="en-AU" sz="1600" spc="-10" dirty="0">
                <a:cs typeface="Arial" panose="020B0604020202020204" pitchFamily="34" charset="0"/>
              </a:rPr>
              <a:t>planted</a:t>
            </a:r>
            <a:r>
              <a:rPr lang="en-AU" sz="1600" spc="-15" dirty="0">
                <a:cs typeface="Arial" panose="020B0604020202020204" pitchFamily="34" charset="0"/>
              </a:rPr>
              <a:t> </a:t>
            </a:r>
            <a:r>
              <a:rPr lang="en-AU" sz="1600" spc="-10" dirty="0">
                <a:cs typeface="Arial" panose="020B0604020202020204" pitchFamily="34" charset="0"/>
              </a:rPr>
              <a:t>Muscatel, </a:t>
            </a:r>
            <a:r>
              <a:rPr lang="en-AU" sz="1600" spc="-25" dirty="0">
                <a:cs typeface="Arial" panose="020B0604020202020204" pitchFamily="34" charset="0"/>
              </a:rPr>
              <a:t>Verdelho, </a:t>
            </a:r>
            <a:r>
              <a:rPr lang="en-AU" sz="1600" dirty="0">
                <a:cs typeface="Arial" panose="020B0604020202020204" pitchFamily="34" charset="0"/>
              </a:rPr>
              <a:t>Riesling,</a:t>
            </a:r>
            <a:r>
              <a:rPr lang="en-AU" sz="1600" spc="-25" dirty="0">
                <a:cs typeface="Arial" panose="020B0604020202020204" pitchFamily="34" charset="0"/>
              </a:rPr>
              <a:t> </a:t>
            </a:r>
            <a:r>
              <a:rPr lang="en-AU" sz="1600" dirty="0">
                <a:cs typeface="Arial" panose="020B0604020202020204" pitchFamily="34" charset="0"/>
              </a:rPr>
              <a:t>Shiraz</a:t>
            </a:r>
            <a:r>
              <a:rPr lang="en-AU" sz="1600" spc="-25" dirty="0">
                <a:cs typeface="Arial" panose="020B0604020202020204" pitchFamily="34" charset="0"/>
              </a:rPr>
              <a:t> </a:t>
            </a:r>
            <a:r>
              <a:rPr lang="en-AU" sz="1600" dirty="0">
                <a:cs typeface="Arial" panose="020B0604020202020204" pitchFamily="34" charset="0"/>
              </a:rPr>
              <a:t>and</a:t>
            </a:r>
            <a:r>
              <a:rPr lang="en-AU" sz="1600" spc="-25" dirty="0">
                <a:cs typeface="Arial" panose="020B0604020202020204" pitchFamily="34" charset="0"/>
              </a:rPr>
              <a:t> </a:t>
            </a:r>
            <a:r>
              <a:rPr lang="en-AU" sz="1600" dirty="0">
                <a:cs typeface="Arial" panose="020B0604020202020204" pitchFamily="34" charset="0"/>
              </a:rPr>
              <a:t>Pinot</a:t>
            </a:r>
            <a:r>
              <a:rPr lang="en-AU" sz="1600" spc="-25" dirty="0">
                <a:cs typeface="Arial" panose="020B0604020202020204" pitchFamily="34" charset="0"/>
              </a:rPr>
              <a:t> </a:t>
            </a:r>
            <a:r>
              <a:rPr lang="en-AU" sz="1600" spc="-20" dirty="0">
                <a:cs typeface="Arial" panose="020B0604020202020204" pitchFamily="34" charset="0"/>
              </a:rPr>
              <a:t>Noir </a:t>
            </a:r>
            <a:r>
              <a:rPr lang="en-AU" sz="1600" dirty="0">
                <a:cs typeface="Arial" panose="020B0604020202020204" pitchFamily="34" charset="0"/>
              </a:rPr>
              <a:t>at</a:t>
            </a:r>
            <a:r>
              <a:rPr lang="en-AU" sz="1600" spc="-25" dirty="0">
                <a:cs typeface="Arial" panose="020B0604020202020204" pitchFamily="34" charset="0"/>
              </a:rPr>
              <a:t> </a:t>
            </a:r>
            <a:r>
              <a:rPr lang="en-AU" sz="1600" spc="-10" dirty="0">
                <a:cs typeface="Arial" panose="020B0604020202020204" pitchFamily="34" charset="0"/>
              </a:rPr>
              <a:t>Borenore</a:t>
            </a:r>
            <a:r>
              <a:rPr lang="en-AU" sz="1600" spc="-15" dirty="0">
                <a:cs typeface="Arial" panose="020B0604020202020204" pitchFamily="34" charset="0"/>
              </a:rPr>
              <a:t> </a:t>
            </a:r>
            <a:r>
              <a:rPr lang="en-AU" sz="1600" spc="-10" dirty="0">
                <a:cs typeface="Arial" panose="020B0604020202020204" pitchFamily="34" charset="0"/>
              </a:rPr>
              <a:t>between </a:t>
            </a:r>
            <a:r>
              <a:rPr lang="en-AU" sz="1600" dirty="0">
                <a:cs typeface="Arial" panose="020B0604020202020204" pitchFamily="34" charset="0"/>
              </a:rPr>
              <a:t>1865</a:t>
            </a:r>
            <a:r>
              <a:rPr lang="en-AU" sz="1600" spc="-15" dirty="0">
                <a:cs typeface="Arial" panose="020B0604020202020204" pitchFamily="34" charset="0"/>
              </a:rPr>
              <a:t> </a:t>
            </a:r>
            <a:r>
              <a:rPr lang="en-AU" sz="1600" dirty="0">
                <a:cs typeface="Arial" panose="020B0604020202020204" pitchFamily="34" charset="0"/>
              </a:rPr>
              <a:t>and</a:t>
            </a:r>
            <a:r>
              <a:rPr lang="en-AU" sz="1600" spc="-10" dirty="0">
                <a:cs typeface="Arial" panose="020B0604020202020204" pitchFamily="34" charset="0"/>
              </a:rPr>
              <a:t> </a:t>
            </a:r>
            <a:r>
              <a:rPr lang="en-AU" sz="1600" spc="-20" dirty="0">
                <a:cs typeface="Arial" panose="020B0604020202020204" pitchFamily="34" charset="0"/>
              </a:rPr>
              <a:t>1866.</a:t>
            </a:r>
            <a:endParaRPr lang="en-AU" sz="1600" dirty="0">
              <a:cs typeface="Arial" panose="020B0604020202020204" pitchFamily="34" charset="0"/>
            </a:endParaRPr>
          </a:p>
        </p:txBody>
      </p:sp>
      <p:sp>
        <p:nvSpPr>
          <p:cNvPr id="6" name="Text Placeholder 5">
            <a:extLst>
              <a:ext uri="{FF2B5EF4-FFF2-40B4-BE49-F238E27FC236}">
                <a16:creationId xmlns:a16="http://schemas.microsoft.com/office/drawing/2014/main" id="{BD0926ED-9492-9120-4900-52D564E822E1}"/>
              </a:ext>
            </a:extLst>
          </p:cNvPr>
          <p:cNvSpPr txBox="1">
            <a:spLocks/>
          </p:cNvSpPr>
          <p:nvPr/>
        </p:nvSpPr>
        <p:spPr>
          <a:xfrm>
            <a:off x="8426841" y="3532524"/>
            <a:ext cx="3063123"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Late 1850s – 1860s</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65823" cy="1461301"/>
          </a:xfrm>
        </p:spPr>
        <p:txBody>
          <a:bodyPr/>
          <a:lstStyle/>
          <a:p>
            <a:pPr marL="12700" marR="5080">
              <a:lnSpc>
                <a:spcPts val="1800"/>
              </a:lnSpc>
              <a:spcBef>
                <a:spcPts val="219"/>
              </a:spcBef>
            </a:pPr>
            <a:r>
              <a:rPr lang="en-AU" sz="1600" dirty="0">
                <a:cs typeface="Arial" panose="020B0604020202020204" pitchFamily="34" charset="0"/>
              </a:rPr>
              <a:t>The</a:t>
            </a:r>
            <a:r>
              <a:rPr lang="en-AU" sz="1600" spc="-25" dirty="0">
                <a:cs typeface="Arial" panose="020B0604020202020204" pitchFamily="34" charset="0"/>
              </a:rPr>
              <a:t> </a:t>
            </a:r>
            <a:r>
              <a:rPr lang="en-AU" sz="1600" dirty="0">
                <a:cs typeface="Arial" panose="020B0604020202020204" pitchFamily="34" charset="0"/>
              </a:rPr>
              <a:t>Orange</a:t>
            </a:r>
            <a:r>
              <a:rPr lang="en-AU" sz="1600" spc="-25" dirty="0">
                <a:cs typeface="Arial" panose="020B0604020202020204" pitchFamily="34" charset="0"/>
              </a:rPr>
              <a:t> </a:t>
            </a:r>
            <a:r>
              <a:rPr lang="en-AU" sz="1600" spc="-10" dirty="0">
                <a:cs typeface="Arial" panose="020B0604020202020204" pitchFamily="34" charset="0"/>
              </a:rPr>
              <a:t>railway</a:t>
            </a:r>
            <a:r>
              <a:rPr lang="en-AU" sz="1600" spc="-25" dirty="0">
                <a:cs typeface="Arial" panose="020B0604020202020204" pitchFamily="34" charset="0"/>
              </a:rPr>
              <a:t> </a:t>
            </a:r>
            <a:r>
              <a:rPr lang="en-AU" sz="1600" spc="-10" dirty="0">
                <a:cs typeface="Arial" panose="020B0604020202020204" pitchFamily="34" charset="0"/>
              </a:rPr>
              <a:t>station </a:t>
            </a:r>
            <a:r>
              <a:rPr lang="en-AU" sz="1600" dirty="0">
                <a:cs typeface="Arial" panose="020B0604020202020204" pitchFamily="34" charset="0"/>
              </a:rPr>
              <a:t>opens,</a:t>
            </a:r>
            <a:r>
              <a:rPr lang="en-AU" sz="1600" spc="-45" dirty="0">
                <a:cs typeface="Arial" panose="020B0604020202020204" pitchFamily="34" charset="0"/>
              </a:rPr>
              <a:t> </a:t>
            </a:r>
            <a:r>
              <a:rPr lang="en-AU" sz="1600" dirty="0">
                <a:cs typeface="Arial" panose="020B0604020202020204" pitchFamily="34" charset="0"/>
              </a:rPr>
              <a:t>allowing</a:t>
            </a:r>
            <a:r>
              <a:rPr lang="en-AU" sz="1600" spc="-30" dirty="0">
                <a:cs typeface="Arial" panose="020B0604020202020204" pitchFamily="34" charset="0"/>
              </a:rPr>
              <a:t> </a:t>
            </a:r>
            <a:r>
              <a:rPr lang="en-AU" sz="1600" spc="-10" dirty="0">
                <a:cs typeface="Arial" panose="020B0604020202020204" pitchFamily="34" charset="0"/>
              </a:rPr>
              <a:t>farmers</a:t>
            </a:r>
            <a:r>
              <a:rPr lang="en-AU" sz="1600" spc="-35" dirty="0">
                <a:cs typeface="Arial" panose="020B0604020202020204" pitchFamily="34" charset="0"/>
              </a:rPr>
              <a:t> </a:t>
            </a:r>
            <a:r>
              <a:rPr lang="en-AU" sz="1600" dirty="0">
                <a:cs typeface="Arial" panose="020B0604020202020204" pitchFamily="34" charset="0"/>
              </a:rPr>
              <a:t>to</a:t>
            </a:r>
            <a:r>
              <a:rPr lang="en-AU" sz="1600" spc="-30" dirty="0">
                <a:cs typeface="Arial" panose="020B0604020202020204" pitchFamily="34" charset="0"/>
              </a:rPr>
              <a:t> </a:t>
            </a:r>
            <a:r>
              <a:rPr lang="en-AU" sz="1600" spc="-10" dirty="0">
                <a:cs typeface="Arial" panose="020B0604020202020204" pitchFamily="34" charset="0"/>
              </a:rPr>
              <a:t>shift </a:t>
            </a:r>
            <a:r>
              <a:rPr lang="en-AU" sz="1600" dirty="0">
                <a:cs typeface="Arial" panose="020B0604020202020204" pitchFamily="34" charset="0"/>
              </a:rPr>
              <a:t>their</a:t>
            </a:r>
            <a:r>
              <a:rPr lang="en-AU" sz="1600" spc="-40" dirty="0">
                <a:cs typeface="Arial" panose="020B0604020202020204" pitchFamily="34" charset="0"/>
              </a:rPr>
              <a:t> </a:t>
            </a:r>
            <a:r>
              <a:rPr lang="en-AU" sz="1600" dirty="0">
                <a:cs typeface="Arial" panose="020B0604020202020204" pitchFamily="34" charset="0"/>
              </a:rPr>
              <a:t>crops</a:t>
            </a:r>
            <a:r>
              <a:rPr lang="en-AU" sz="1600" spc="-35" dirty="0">
                <a:cs typeface="Arial" panose="020B0604020202020204" pitchFamily="34" charset="0"/>
              </a:rPr>
              <a:t> </a:t>
            </a:r>
            <a:r>
              <a:rPr lang="en-AU" sz="1600" dirty="0">
                <a:cs typeface="Arial" panose="020B0604020202020204" pitchFamily="34" charset="0"/>
              </a:rPr>
              <a:t>to</a:t>
            </a:r>
            <a:r>
              <a:rPr lang="en-AU" sz="1600" spc="-35" dirty="0">
                <a:cs typeface="Arial" panose="020B0604020202020204" pitchFamily="34" charset="0"/>
              </a:rPr>
              <a:t> </a:t>
            </a:r>
            <a:r>
              <a:rPr lang="en-AU" sz="1600" spc="-10" dirty="0">
                <a:cs typeface="Arial" panose="020B0604020202020204" pitchFamily="34" charset="0"/>
              </a:rPr>
              <a:t>market</a:t>
            </a:r>
            <a:r>
              <a:rPr lang="en-AU" sz="1600" spc="-35" dirty="0">
                <a:cs typeface="Arial" panose="020B0604020202020204" pitchFamily="34" charset="0"/>
              </a:rPr>
              <a:t> </a:t>
            </a:r>
            <a:r>
              <a:rPr lang="en-AU" sz="1600" spc="-10" dirty="0">
                <a:cs typeface="Arial" panose="020B0604020202020204" pitchFamily="34" charset="0"/>
              </a:rPr>
              <a:t>cheaper </a:t>
            </a:r>
            <a:r>
              <a:rPr lang="en-AU" sz="1600" dirty="0">
                <a:cs typeface="Arial" panose="020B0604020202020204" pitchFamily="34" charset="0"/>
              </a:rPr>
              <a:t>and </a:t>
            </a:r>
            <a:r>
              <a:rPr lang="en-AU" sz="1600" spc="-10" dirty="0">
                <a:cs typeface="Arial" panose="020B0604020202020204" pitchFamily="34" charset="0"/>
              </a:rPr>
              <a:t>faster.</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1877</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6" y="1468108"/>
            <a:ext cx="3048968" cy="1461301"/>
          </a:xfrm>
        </p:spPr>
        <p:txBody>
          <a:bodyPr/>
          <a:lstStyle/>
          <a:p>
            <a:pPr marR="283210">
              <a:lnSpc>
                <a:spcPts val="1800"/>
              </a:lnSpc>
              <a:spcBef>
                <a:spcPts val="175"/>
              </a:spcBef>
            </a:pPr>
            <a:r>
              <a:rPr lang="en-AU" sz="1600" dirty="0">
                <a:cs typeface="Arial" panose="020B0604020202020204" pitchFamily="34" charset="0"/>
              </a:rPr>
              <a:t>The</a:t>
            </a:r>
            <a:r>
              <a:rPr lang="en-AU" sz="1600" spc="-35" dirty="0">
                <a:cs typeface="Arial" panose="020B0604020202020204" pitchFamily="34" charset="0"/>
              </a:rPr>
              <a:t> </a:t>
            </a:r>
            <a:r>
              <a:rPr lang="en-AU" sz="1600" dirty="0">
                <a:cs typeface="Arial" panose="020B0604020202020204" pitchFamily="34" charset="0"/>
              </a:rPr>
              <a:t>planting</a:t>
            </a:r>
            <a:r>
              <a:rPr lang="en-AU" sz="1600" spc="-20" dirty="0">
                <a:cs typeface="Arial" panose="020B0604020202020204" pitchFamily="34" charset="0"/>
              </a:rPr>
              <a:t> </a:t>
            </a:r>
            <a:r>
              <a:rPr lang="en-AU" sz="1600" dirty="0">
                <a:cs typeface="Arial" panose="020B0604020202020204" pitchFamily="34" charset="0"/>
              </a:rPr>
              <a:t>of</a:t>
            </a:r>
            <a:r>
              <a:rPr lang="en-AU" sz="1600" spc="-20" dirty="0">
                <a:cs typeface="Arial" panose="020B0604020202020204" pitchFamily="34" charset="0"/>
              </a:rPr>
              <a:t> </a:t>
            </a:r>
            <a:r>
              <a:rPr lang="en-AU" sz="1600" dirty="0">
                <a:cs typeface="Arial" panose="020B0604020202020204" pitchFamily="34" charset="0"/>
              </a:rPr>
              <a:t>fruit</a:t>
            </a:r>
            <a:r>
              <a:rPr lang="en-AU" sz="1600" spc="-20" dirty="0">
                <a:cs typeface="Arial" panose="020B0604020202020204" pitchFamily="34" charset="0"/>
              </a:rPr>
              <a:t> </a:t>
            </a:r>
            <a:r>
              <a:rPr lang="en-AU" sz="1600" spc="-10" dirty="0">
                <a:cs typeface="Arial" panose="020B0604020202020204" pitchFamily="34" charset="0"/>
              </a:rPr>
              <a:t>orchards </a:t>
            </a:r>
            <a:r>
              <a:rPr lang="en-AU" sz="1600" dirty="0">
                <a:cs typeface="Arial" panose="020B0604020202020204" pitchFamily="34" charset="0"/>
              </a:rPr>
              <a:t>and</a:t>
            </a:r>
            <a:r>
              <a:rPr lang="en-AU" sz="1600" spc="-5" dirty="0">
                <a:cs typeface="Arial" panose="020B0604020202020204" pitchFamily="34" charset="0"/>
              </a:rPr>
              <a:t> </a:t>
            </a:r>
            <a:r>
              <a:rPr lang="en-AU" sz="1600" spc="-10" dirty="0">
                <a:cs typeface="Arial" panose="020B0604020202020204" pitchFamily="34" charset="0"/>
              </a:rPr>
              <a:t>proliferation</a:t>
            </a:r>
            <a:r>
              <a:rPr lang="en-AU" sz="1600" spc="-5" dirty="0">
                <a:cs typeface="Arial" panose="020B0604020202020204" pitchFamily="34" charset="0"/>
              </a:rPr>
              <a:t> </a:t>
            </a:r>
            <a:r>
              <a:rPr lang="en-AU" sz="1600" dirty="0">
                <a:cs typeface="Arial" panose="020B0604020202020204" pitchFamily="34" charset="0"/>
              </a:rPr>
              <a:t>of </a:t>
            </a:r>
            <a:r>
              <a:rPr lang="en-AU" sz="1600" spc="-20" dirty="0">
                <a:cs typeface="Arial" panose="020B0604020202020204" pitchFamily="34" charset="0"/>
              </a:rPr>
              <a:t>table-</a:t>
            </a:r>
            <a:r>
              <a:rPr lang="en-AU" sz="1600" spc="-25" dirty="0">
                <a:cs typeface="Arial" panose="020B0604020202020204" pitchFamily="34" charset="0"/>
              </a:rPr>
              <a:t>grape</a:t>
            </a:r>
            <a:r>
              <a:rPr lang="en-AU" spc="-25" dirty="0">
                <a:cs typeface="Arial" panose="020B0604020202020204" pitchFamily="34" charset="0"/>
              </a:rPr>
              <a:t> </a:t>
            </a:r>
            <a:r>
              <a:rPr lang="en-AU" sz="1600" dirty="0">
                <a:cs typeface="Arial" panose="020B0604020202020204" pitchFamily="34" charset="0"/>
              </a:rPr>
              <a:t>cultivation</a:t>
            </a:r>
            <a:r>
              <a:rPr lang="en-AU" sz="1600" spc="-60" dirty="0">
                <a:cs typeface="Arial" panose="020B0604020202020204" pitchFamily="34" charset="0"/>
              </a:rPr>
              <a:t> </a:t>
            </a:r>
            <a:r>
              <a:rPr lang="en-AU" sz="1600" dirty="0">
                <a:cs typeface="Arial" panose="020B0604020202020204" pitchFamily="34" charset="0"/>
              </a:rPr>
              <a:t>commences,</a:t>
            </a:r>
            <a:r>
              <a:rPr lang="en-AU" sz="1600" spc="-45" dirty="0">
                <a:cs typeface="Arial" panose="020B0604020202020204" pitchFamily="34" charset="0"/>
              </a:rPr>
              <a:t> </a:t>
            </a:r>
            <a:r>
              <a:rPr lang="en-AU" sz="1600" spc="-20" dirty="0">
                <a:cs typeface="Arial" panose="020B0604020202020204" pitchFamily="34" charset="0"/>
              </a:rPr>
              <a:t>eventually </a:t>
            </a:r>
            <a:r>
              <a:rPr lang="en-AU" sz="1600" spc="-10" dirty="0">
                <a:cs typeface="Arial" panose="020B0604020202020204" pitchFamily="34" charset="0"/>
              </a:rPr>
              <a:t>overtaking</a:t>
            </a:r>
            <a:r>
              <a:rPr lang="en-AU" sz="1600" spc="-25" dirty="0">
                <a:cs typeface="Arial" panose="020B0604020202020204" pitchFamily="34" charset="0"/>
              </a:rPr>
              <a:t> </a:t>
            </a:r>
            <a:r>
              <a:rPr lang="en-AU" sz="1600" dirty="0">
                <a:cs typeface="Arial" panose="020B0604020202020204" pitchFamily="34" charset="0"/>
              </a:rPr>
              <a:t>wheat</a:t>
            </a:r>
            <a:r>
              <a:rPr lang="en-AU" sz="1600" spc="-10" dirty="0">
                <a:cs typeface="Arial" panose="020B0604020202020204" pitchFamily="34" charset="0"/>
              </a:rPr>
              <a:t> growing</a:t>
            </a:r>
            <a:r>
              <a:rPr lang="en-AU" sz="1600" spc="-15" dirty="0">
                <a:cs typeface="Arial" panose="020B0604020202020204" pitchFamily="34" charset="0"/>
              </a:rPr>
              <a:t> </a:t>
            </a:r>
            <a:r>
              <a:rPr lang="en-AU" sz="1600" dirty="0">
                <a:cs typeface="Arial" panose="020B0604020202020204" pitchFamily="34" charset="0"/>
              </a:rPr>
              <a:t>as</a:t>
            </a:r>
            <a:r>
              <a:rPr lang="en-AU" sz="1600" spc="-10" dirty="0">
                <a:cs typeface="Arial" panose="020B0604020202020204" pitchFamily="34" charset="0"/>
              </a:rPr>
              <a:t> </a:t>
            </a:r>
            <a:r>
              <a:rPr lang="en-AU" sz="1600" spc="-25" dirty="0">
                <a:cs typeface="Arial" panose="020B0604020202020204" pitchFamily="34" charset="0"/>
              </a:rPr>
              <a:t>the </a:t>
            </a:r>
            <a:r>
              <a:rPr lang="en-AU" sz="1600" dirty="0">
                <a:cs typeface="Arial" panose="020B0604020202020204" pitchFamily="34" charset="0"/>
              </a:rPr>
              <a:t>major</a:t>
            </a:r>
            <a:r>
              <a:rPr lang="en-AU" sz="1600" spc="-10" dirty="0">
                <a:cs typeface="Arial" panose="020B0604020202020204" pitchFamily="34" charset="0"/>
              </a:rPr>
              <a:t> </a:t>
            </a:r>
            <a:r>
              <a:rPr lang="en-AU" sz="1600" dirty="0">
                <a:cs typeface="Arial" panose="020B0604020202020204" pitchFamily="34" charset="0"/>
              </a:rPr>
              <a:t>industry</a:t>
            </a:r>
            <a:r>
              <a:rPr lang="en-AU" sz="1600" spc="-5" dirty="0">
                <a:cs typeface="Arial" panose="020B0604020202020204" pitchFamily="34" charset="0"/>
              </a:rPr>
              <a:t> </a:t>
            </a:r>
            <a:r>
              <a:rPr lang="en-AU" sz="1600" dirty="0">
                <a:cs typeface="Arial" panose="020B0604020202020204" pitchFamily="34" charset="0"/>
              </a:rPr>
              <a:t>in</a:t>
            </a:r>
            <a:r>
              <a:rPr lang="en-AU" sz="1600" spc="-5" dirty="0">
                <a:cs typeface="Arial" panose="020B0604020202020204" pitchFamily="34" charset="0"/>
              </a:rPr>
              <a:t> </a:t>
            </a:r>
            <a:r>
              <a:rPr lang="en-AU" sz="1600" spc="-10" dirty="0">
                <a:cs typeface="Arial" panose="020B0604020202020204" pitchFamily="34" charset="0"/>
              </a:rPr>
              <a:t>Orange.</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784257"/>
            <a:ext cx="2120040" cy="662774"/>
          </a:xfrm>
        </p:spPr>
        <p:txBody>
          <a:bodyPr/>
          <a:lstStyle/>
          <a:p>
            <a:r>
              <a:rPr lang="en-US" dirty="0"/>
              <a:t>1880s</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895449" y="4262753"/>
            <a:ext cx="226582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AU" sz="1600" dirty="0">
                <a:cs typeface="Arial" panose="020B0604020202020204" pitchFamily="34" charset="0"/>
              </a:rPr>
              <a:t>NSW</a:t>
            </a:r>
            <a:r>
              <a:rPr lang="en-AU" sz="1600" spc="-25" dirty="0">
                <a:cs typeface="Arial" panose="020B0604020202020204" pitchFamily="34" charset="0"/>
              </a:rPr>
              <a:t> </a:t>
            </a:r>
            <a:r>
              <a:rPr lang="en-AU" sz="1600" spc="-10" dirty="0">
                <a:cs typeface="Arial" panose="020B0604020202020204" pitchFamily="34" charset="0"/>
              </a:rPr>
              <a:t>Government</a:t>
            </a:r>
            <a:r>
              <a:rPr lang="en-AU" sz="1600" spc="-15" dirty="0">
                <a:cs typeface="Arial" panose="020B0604020202020204" pitchFamily="34" charset="0"/>
              </a:rPr>
              <a:t> </a:t>
            </a:r>
            <a:r>
              <a:rPr lang="en-AU" sz="1600" spc="-10" dirty="0">
                <a:cs typeface="Arial" panose="020B0604020202020204" pitchFamily="34" charset="0"/>
              </a:rPr>
              <a:t>viticulturist </a:t>
            </a:r>
            <a:r>
              <a:rPr lang="en-AU" sz="1600" dirty="0">
                <a:cs typeface="Arial" panose="020B0604020202020204" pitchFamily="34" charset="0"/>
              </a:rPr>
              <a:t>Harry</a:t>
            </a:r>
            <a:r>
              <a:rPr lang="en-AU" sz="1600" spc="-20" dirty="0">
                <a:cs typeface="Arial" panose="020B0604020202020204" pitchFamily="34" charset="0"/>
              </a:rPr>
              <a:t> </a:t>
            </a:r>
            <a:r>
              <a:rPr lang="en-AU" sz="1600" dirty="0">
                <a:cs typeface="Arial" panose="020B0604020202020204" pitchFamily="34" charset="0"/>
              </a:rPr>
              <a:t>Manuel</a:t>
            </a:r>
            <a:r>
              <a:rPr lang="en-AU" sz="1600" spc="-5" dirty="0">
                <a:cs typeface="Arial" panose="020B0604020202020204" pitchFamily="34" charset="0"/>
              </a:rPr>
              <a:t> </a:t>
            </a:r>
            <a:r>
              <a:rPr lang="en-AU" sz="1600" dirty="0">
                <a:cs typeface="Arial" panose="020B0604020202020204" pitchFamily="34" charset="0"/>
              </a:rPr>
              <a:t>plants</a:t>
            </a:r>
            <a:r>
              <a:rPr lang="en-AU" sz="1600" spc="-10" dirty="0">
                <a:cs typeface="Arial" panose="020B0604020202020204" pitchFamily="34" charset="0"/>
              </a:rPr>
              <a:t> </a:t>
            </a:r>
            <a:r>
              <a:rPr lang="en-AU" sz="1600" dirty="0">
                <a:cs typeface="Arial" panose="020B0604020202020204" pitchFamily="34" charset="0"/>
              </a:rPr>
              <a:t>a</a:t>
            </a:r>
            <a:r>
              <a:rPr lang="en-AU" sz="1600" spc="-5" dirty="0">
                <a:cs typeface="Arial" panose="020B0604020202020204" pitchFamily="34" charset="0"/>
              </a:rPr>
              <a:t> </a:t>
            </a:r>
            <a:r>
              <a:rPr lang="en-AU" sz="1600" spc="-10" dirty="0">
                <a:cs typeface="Arial" panose="020B0604020202020204" pitchFamily="34" charset="0"/>
              </a:rPr>
              <a:t>five-</a:t>
            </a:r>
            <a:r>
              <a:rPr lang="en-AU" sz="1600" spc="-20" dirty="0">
                <a:cs typeface="Arial" panose="020B0604020202020204" pitchFamily="34" charset="0"/>
              </a:rPr>
              <a:t>acre </a:t>
            </a:r>
            <a:r>
              <a:rPr lang="en-AU" sz="1600" spc="-10" dirty="0">
                <a:cs typeface="Arial" panose="020B0604020202020204" pitchFamily="34" charset="0"/>
              </a:rPr>
              <a:t>experimental</a:t>
            </a:r>
            <a:r>
              <a:rPr lang="en-AU" sz="1600" spc="-30" dirty="0">
                <a:cs typeface="Arial" panose="020B0604020202020204" pitchFamily="34" charset="0"/>
              </a:rPr>
              <a:t> </a:t>
            </a:r>
            <a:r>
              <a:rPr lang="en-AU" sz="1600" spc="-10" dirty="0">
                <a:cs typeface="Arial" panose="020B0604020202020204" pitchFamily="34" charset="0"/>
              </a:rPr>
              <a:t>vineyard</a:t>
            </a:r>
            <a:r>
              <a:rPr lang="en-AU" sz="1600" spc="-25" dirty="0">
                <a:cs typeface="Arial" panose="020B0604020202020204" pitchFamily="34" charset="0"/>
              </a:rPr>
              <a:t> </a:t>
            </a:r>
            <a:r>
              <a:rPr lang="en-AU" sz="1600" dirty="0">
                <a:cs typeface="Arial" panose="020B0604020202020204" pitchFamily="34" charset="0"/>
              </a:rPr>
              <a:t>with</a:t>
            </a:r>
            <a:r>
              <a:rPr lang="en-AU" sz="1600" spc="-25" dirty="0">
                <a:cs typeface="Arial" panose="020B0604020202020204" pitchFamily="34" charset="0"/>
              </a:rPr>
              <a:t> </a:t>
            </a:r>
            <a:r>
              <a:rPr lang="en-AU" sz="1600" spc="-20" dirty="0">
                <a:cs typeface="Arial" panose="020B0604020202020204" pitchFamily="34" charset="0"/>
              </a:rPr>
              <a:t>Jack </a:t>
            </a:r>
            <a:r>
              <a:rPr lang="en-AU" sz="1600" dirty="0">
                <a:cs typeface="Arial" panose="020B0604020202020204" pitchFamily="34" charset="0"/>
              </a:rPr>
              <a:t>Pryde</a:t>
            </a:r>
            <a:r>
              <a:rPr lang="en-AU" sz="1600" spc="-35" dirty="0">
                <a:cs typeface="Arial" panose="020B0604020202020204" pitchFamily="34" charset="0"/>
              </a:rPr>
              <a:t> </a:t>
            </a:r>
            <a:r>
              <a:rPr lang="en-AU" sz="1600" dirty="0">
                <a:cs typeface="Arial" panose="020B0604020202020204" pitchFamily="34" charset="0"/>
              </a:rPr>
              <a:t>at</a:t>
            </a:r>
            <a:r>
              <a:rPr lang="en-AU" sz="1600" spc="-35" dirty="0">
                <a:cs typeface="Arial" panose="020B0604020202020204" pitchFamily="34" charset="0"/>
              </a:rPr>
              <a:t> </a:t>
            </a:r>
            <a:r>
              <a:rPr lang="en-AU" sz="1600" spc="-10" dirty="0">
                <a:cs typeface="Arial" panose="020B0604020202020204" pitchFamily="34" charset="0"/>
              </a:rPr>
              <a:t>Molong.</a:t>
            </a:r>
            <a:endParaRPr lang="en-AU" sz="1600" dirty="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884563"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1952</a:t>
            </a:r>
          </a:p>
        </p:txBody>
      </p:sp>
      <p:pic>
        <p:nvPicPr>
          <p:cNvPr id="14" name="Picture Placeholder 13" descr="A close-up of a barrel&#10;&#10;AI-generated content may be incorrect.">
            <a:extLst>
              <a:ext uri="{FF2B5EF4-FFF2-40B4-BE49-F238E27FC236}">
                <a16:creationId xmlns:a16="http://schemas.microsoft.com/office/drawing/2014/main" id="{A70ABF58-7CC4-151D-FE2F-14336407D6B4}"/>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 Placeholder 6">
            <a:extLst>
              <a:ext uri="{FF2B5EF4-FFF2-40B4-BE49-F238E27FC236}">
                <a16:creationId xmlns:a16="http://schemas.microsoft.com/office/drawing/2014/main" id="{DF8DD65C-FCB4-ECAF-36BA-C0D75357200E}"/>
              </a:ext>
            </a:extLst>
          </p:cNvPr>
          <p:cNvSpPr txBox="1">
            <a:spLocks/>
          </p:cNvSpPr>
          <p:nvPr/>
        </p:nvSpPr>
        <p:spPr>
          <a:xfrm>
            <a:off x="8870997" y="4262753"/>
            <a:ext cx="281383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ts val="1800"/>
              </a:lnSpc>
              <a:spcBef>
                <a:spcPts val="219"/>
              </a:spcBef>
            </a:pPr>
            <a:r>
              <a:rPr lang="en-AU" sz="1600" dirty="0">
                <a:cs typeface="Arial" panose="020B0604020202020204" pitchFamily="34" charset="0"/>
              </a:rPr>
              <a:t>The</a:t>
            </a:r>
            <a:r>
              <a:rPr lang="en-AU" sz="1600" spc="-20" dirty="0">
                <a:cs typeface="Arial" panose="020B0604020202020204" pitchFamily="34" charset="0"/>
              </a:rPr>
              <a:t> </a:t>
            </a:r>
            <a:r>
              <a:rPr lang="en-AU" sz="1600" dirty="0">
                <a:cs typeface="Arial" panose="020B0604020202020204" pitchFamily="34" charset="0"/>
              </a:rPr>
              <a:t>modern</a:t>
            </a:r>
            <a:r>
              <a:rPr lang="en-AU" sz="1600" spc="-20" dirty="0">
                <a:cs typeface="Arial" panose="020B0604020202020204" pitchFamily="34" charset="0"/>
              </a:rPr>
              <a:t> </a:t>
            </a:r>
            <a:r>
              <a:rPr lang="en-AU" sz="1600" spc="-10" dirty="0">
                <a:cs typeface="Arial" panose="020B0604020202020204" pitchFamily="34" charset="0"/>
              </a:rPr>
              <a:t>winemaking </a:t>
            </a:r>
            <a:r>
              <a:rPr lang="en-AU" sz="1600" dirty="0">
                <a:cs typeface="Arial" panose="020B0604020202020204" pitchFamily="34" charset="0"/>
              </a:rPr>
              <a:t>community</a:t>
            </a:r>
            <a:r>
              <a:rPr lang="en-AU" sz="1600" spc="-30" dirty="0">
                <a:cs typeface="Arial" panose="020B0604020202020204" pitchFamily="34" charset="0"/>
              </a:rPr>
              <a:t> </a:t>
            </a:r>
            <a:r>
              <a:rPr lang="en-AU" sz="1600" spc="-10" dirty="0">
                <a:cs typeface="Arial" panose="020B0604020202020204" pitchFamily="34" charset="0"/>
              </a:rPr>
              <a:t>takes</a:t>
            </a:r>
            <a:r>
              <a:rPr lang="en-AU" sz="1600" spc="-25" dirty="0">
                <a:cs typeface="Arial" panose="020B0604020202020204" pitchFamily="34" charset="0"/>
              </a:rPr>
              <a:t> </a:t>
            </a:r>
            <a:r>
              <a:rPr lang="en-AU" sz="1600" dirty="0">
                <a:cs typeface="Arial" panose="020B0604020202020204" pitchFamily="34" charset="0"/>
              </a:rPr>
              <a:t>shape</a:t>
            </a:r>
            <a:r>
              <a:rPr lang="en-AU" sz="1600" spc="-30" dirty="0">
                <a:cs typeface="Arial" panose="020B0604020202020204" pitchFamily="34" charset="0"/>
              </a:rPr>
              <a:t> </a:t>
            </a:r>
            <a:r>
              <a:rPr lang="en-AU" sz="1600" dirty="0">
                <a:cs typeface="Arial" panose="020B0604020202020204" pitchFamily="34" charset="0"/>
              </a:rPr>
              <a:t>with</a:t>
            </a:r>
            <a:r>
              <a:rPr lang="en-AU" sz="1600" spc="-25" dirty="0">
                <a:cs typeface="Arial" panose="020B0604020202020204" pitchFamily="34" charset="0"/>
              </a:rPr>
              <a:t> the </a:t>
            </a:r>
            <a:r>
              <a:rPr lang="en-AU" sz="1600" dirty="0">
                <a:cs typeface="Arial" panose="020B0604020202020204" pitchFamily="34" charset="0"/>
              </a:rPr>
              <a:t>foundation</a:t>
            </a:r>
            <a:r>
              <a:rPr lang="en-AU" sz="1600" spc="-55" dirty="0">
                <a:cs typeface="Arial" panose="020B0604020202020204" pitchFamily="34" charset="0"/>
              </a:rPr>
              <a:t> </a:t>
            </a:r>
            <a:r>
              <a:rPr lang="en-AU" sz="1600" dirty="0">
                <a:cs typeface="Arial" panose="020B0604020202020204" pitchFamily="34" charset="0"/>
              </a:rPr>
              <a:t>of</a:t>
            </a:r>
            <a:r>
              <a:rPr lang="en-AU" sz="1600" spc="-45" dirty="0">
                <a:cs typeface="Arial" panose="020B0604020202020204" pitchFamily="34" charset="0"/>
              </a:rPr>
              <a:t> </a:t>
            </a:r>
            <a:r>
              <a:rPr lang="en-AU" sz="1600" dirty="0">
                <a:cs typeface="Arial" panose="020B0604020202020204" pitchFamily="34" charset="0"/>
              </a:rPr>
              <a:t>Nashdale</a:t>
            </a:r>
            <a:r>
              <a:rPr lang="en-AU" sz="1600" spc="-45" dirty="0">
                <a:cs typeface="Arial" panose="020B0604020202020204" pitchFamily="34" charset="0"/>
              </a:rPr>
              <a:t> </a:t>
            </a:r>
            <a:r>
              <a:rPr lang="en-AU" sz="1600" spc="-30" dirty="0">
                <a:cs typeface="Arial" panose="020B0604020202020204" pitchFamily="34" charset="0"/>
              </a:rPr>
              <a:t>Vineyard, </a:t>
            </a:r>
            <a:r>
              <a:rPr lang="en-AU" sz="1600" dirty="0">
                <a:cs typeface="Arial" panose="020B0604020202020204" pitchFamily="34" charset="0"/>
              </a:rPr>
              <a:t>Millthorpe</a:t>
            </a:r>
            <a:r>
              <a:rPr lang="en-AU" sz="1600" spc="-25" dirty="0">
                <a:cs typeface="Arial" panose="020B0604020202020204" pitchFamily="34" charset="0"/>
              </a:rPr>
              <a:t> </a:t>
            </a:r>
            <a:r>
              <a:rPr lang="en-AU" sz="1600" spc="-10" dirty="0">
                <a:cs typeface="Arial" panose="020B0604020202020204" pitchFamily="34" charset="0"/>
              </a:rPr>
              <a:t>(now</a:t>
            </a:r>
            <a:r>
              <a:rPr lang="en-AU" sz="1600" spc="-25" dirty="0">
                <a:cs typeface="Arial" panose="020B0604020202020204" pitchFamily="34" charset="0"/>
              </a:rPr>
              <a:t> </a:t>
            </a:r>
            <a:r>
              <a:rPr lang="en-AU" sz="1600" dirty="0">
                <a:cs typeface="Arial" panose="020B0604020202020204" pitchFamily="34" charset="0"/>
              </a:rPr>
              <a:t>Sons</a:t>
            </a:r>
            <a:r>
              <a:rPr lang="en-AU" sz="1600" spc="-25" dirty="0">
                <a:cs typeface="Arial" panose="020B0604020202020204" pitchFamily="34" charset="0"/>
              </a:rPr>
              <a:t> </a:t>
            </a:r>
            <a:r>
              <a:rPr lang="en-AU" sz="1600" dirty="0">
                <a:cs typeface="Arial" panose="020B0604020202020204" pitchFamily="34" charset="0"/>
              </a:rPr>
              <a:t>&amp;</a:t>
            </a:r>
            <a:r>
              <a:rPr lang="en-AU" sz="1600" spc="-25" dirty="0">
                <a:cs typeface="Arial" panose="020B0604020202020204" pitchFamily="34" charset="0"/>
              </a:rPr>
              <a:t> </a:t>
            </a:r>
            <a:r>
              <a:rPr lang="en-AU" sz="1600" spc="-10" dirty="0">
                <a:cs typeface="Arial" panose="020B0604020202020204" pitchFamily="34" charset="0"/>
              </a:rPr>
              <a:t>Brothers), </a:t>
            </a:r>
            <a:r>
              <a:rPr lang="en-AU" sz="1600" dirty="0">
                <a:cs typeface="Arial" panose="020B0604020202020204" pitchFamily="34" charset="0"/>
              </a:rPr>
              <a:t>Midas</a:t>
            </a:r>
            <a:r>
              <a:rPr lang="en-AU" sz="1600" spc="-60" dirty="0">
                <a:cs typeface="Arial" panose="020B0604020202020204" pitchFamily="34" charset="0"/>
              </a:rPr>
              <a:t> </a:t>
            </a:r>
            <a:r>
              <a:rPr lang="en-AU" sz="1600" spc="-40" dirty="0">
                <a:cs typeface="Arial" panose="020B0604020202020204" pitchFamily="34" charset="0"/>
              </a:rPr>
              <a:t>Tree</a:t>
            </a:r>
            <a:r>
              <a:rPr lang="en-AU" sz="1600" spc="-45" dirty="0">
                <a:cs typeface="Arial" panose="020B0604020202020204" pitchFamily="34" charset="0"/>
              </a:rPr>
              <a:t> </a:t>
            </a:r>
            <a:r>
              <a:rPr lang="en-AU" sz="1600" spc="-10" dirty="0">
                <a:cs typeface="Arial" panose="020B0604020202020204" pitchFamily="34" charset="0"/>
              </a:rPr>
              <a:t>(now</a:t>
            </a:r>
            <a:r>
              <a:rPr lang="en-AU" sz="1600" spc="-45" dirty="0">
                <a:cs typeface="Arial" panose="020B0604020202020204" pitchFamily="34" charset="0"/>
              </a:rPr>
              <a:t> </a:t>
            </a:r>
            <a:r>
              <a:rPr lang="en-AU" sz="1600" dirty="0">
                <a:cs typeface="Arial" panose="020B0604020202020204" pitchFamily="34" charset="0"/>
              </a:rPr>
              <a:t>Cargo</a:t>
            </a:r>
            <a:r>
              <a:rPr lang="en-AU" sz="1600" spc="-50" dirty="0">
                <a:cs typeface="Arial" panose="020B0604020202020204" pitchFamily="34" charset="0"/>
              </a:rPr>
              <a:t> </a:t>
            </a:r>
            <a:r>
              <a:rPr lang="en-AU" sz="1600" spc="-20" dirty="0">
                <a:cs typeface="Arial" panose="020B0604020202020204" pitchFamily="34" charset="0"/>
              </a:rPr>
              <a:t>Road </a:t>
            </a:r>
            <a:r>
              <a:rPr lang="en-AU" sz="1600" spc="-10" dirty="0">
                <a:cs typeface="Arial" panose="020B0604020202020204" pitchFamily="34" charset="0"/>
              </a:rPr>
              <a:t>Wines),</a:t>
            </a:r>
            <a:r>
              <a:rPr lang="en-AU" sz="1600" spc="-30" dirty="0">
                <a:cs typeface="Arial" panose="020B0604020202020204" pitchFamily="34" charset="0"/>
              </a:rPr>
              <a:t> </a:t>
            </a:r>
            <a:r>
              <a:rPr lang="en-AU" sz="1600" spc="-10" dirty="0">
                <a:cs typeface="Arial" panose="020B0604020202020204" pitchFamily="34" charset="0"/>
              </a:rPr>
              <a:t>Bloodwood</a:t>
            </a:r>
            <a:r>
              <a:rPr lang="en-AU" sz="1600" spc="-30" dirty="0">
                <a:cs typeface="Arial" panose="020B0604020202020204" pitchFamily="34" charset="0"/>
              </a:rPr>
              <a:t> </a:t>
            </a:r>
            <a:r>
              <a:rPr lang="en-AU" sz="1600" dirty="0">
                <a:cs typeface="Arial" panose="020B0604020202020204" pitchFamily="34" charset="0"/>
              </a:rPr>
              <a:t>Wines</a:t>
            </a:r>
            <a:r>
              <a:rPr lang="en-AU" sz="1600" spc="-30" dirty="0">
                <a:cs typeface="Arial" panose="020B0604020202020204" pitchFamily="34" charset="0"/>
              </a:rPr>
              <a:t> </a:t>
            </a:r>
            <a:r>
              <a:rPr lang="en-AU" sz="1600" spc="-25" dirty="0">
                <a:cs typeface="Arial" panose="020B0604020202020204" pitchFamily="34" charset="0"/>
              </a:rPr>
              <a:t>and </a:t>
            </a:r>
            <a:r>
              <a:rPr lang="en-AU" sz="1600" spc="-10" dirty="0" err="1">
                <a:cs typeface="Arial" panose="020B0604020202020204" pitchFamily="34" charset="0"/>
              </a:rPr>
              <a:t>Canobolas</a:t>
            </a:r>
            <a:r>
              <a:rPr lang="en-AU" sz="1600" spc="-10" dirty="0">
                <a:cs typeface="Arial" panose="020B0604020202020204" pitchFamily="34" charset="0"/>
              </a:rPr>
              <a:t>-</a:t>
            </a:r>
            <a:r>
              <a:rPr lang="en-AU" sz="1600" dirty="0">
                <a:cs typeface="Arial" panose="020B0604020202020204" pitchFamily="34" charset="0"/>
              </a:rPr>
              <a:t>Smith </a:t>
            </a:r>
            <a:r>
              <a:rPr lang="en-AU" sz="1600" spc="-10" dirty="0">
                <a:cs typeface="Arial" panose="020B0604020202020204" pitchFamily="34" charset="0"/>
              </a:rPr>
              <a:t>Wines.</a:t>
            </a:r>
            <a:endParaRPr lang="en-AU" sz="1600" dirty="0">
              <a:cs typeface="Arial" panose="020B0604020202020204" pitchFamily="34" charset="0"/>
            </a:endParaRPr>
          </a:p>
        </p:txBody>
      </p:sp>
      <p:sp>
        <p:nvSpPr>
          <p:cNvPr id="11" name="Text Placeholder 7">
            <a:extLst>
              <a:ext uri="{FF2B5EF4-FFF2-40B4-BE49-F238E27FC236}">
                <a16:creationId xmlns:a16="http://schemas.microsoft.com/office/drawing/2014/main" id="{4BC704D7-72FC-1E98-676E-A2E65A4A1D39}"/>
              </a:ext>
            </a:extLst>
          </p:cNvPr>
          <p:cNvSpPr txBox="1">
            <a:spLocks/>
          </p:cNvSpPr>
          <p:nvPr/>
        </p:nvSpPr>
        <p:spPr>
          <a:xfrm>
            <a:off x="8860111" y="3578902"/>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1980s</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hand holding a glass of red wine&#10;&#10;AI-generated content may be incorrect.">
            <a:extLst>
              <a:ext uri="{FF2B5EF4-FFF2-40B4-BE49-F238E27FC236}">
                <a16:creationId xmlns:a16="http://schemas.microsoft.com/office/drawing/2014/main" id="{B242E98F-9416-4562-FDE1-6925C83D095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423150" y="374650"/>
            <a:ext cx="4768850" cy="6138863"/>
          </a:xfrm>
        </p:spPr>
      </p:pic>
      <p:sp>
        <p:nvSpPr>
          <p:cNvPr id="3" name="Text Placeholder 2">
            <a:extLst>
              <a:ext uri="{FF2B5EF4-FFF2-40B4-BE49-F238E27FC236}">
                <a16:creationId xmlns:a16="http://schemas.microsoft.com/office/drawing/2014/main" id="{F944B21A-DDFF-C532-944B-C7B858568CFC}"/>
              </a:ext>
            </a:extLst>
          </p:cNvPr>
          <p:cNvSpPr>
            <a:spLocks noGrp="1"/>
          </p:cNvSpPr>
          <p:nvPr>
            <p:ph type="body" sz="quarter" idx="17"/>
          </p:nvPr>
        </p:nvSpPr>
        <p:spPr>
          <a:xfrm>
            <a:off x="617598" y="4196063"/>
            <a:ext cx="2223349" cy="1461301"/>
          </a:xfrm>
        </p:spPr>
        <p:txBody>
          <a:bodyPr/>
          <a:lstStyle/>
          <a:p>
            <a:pPr marL="12700" marR="5080">
              <a:lnSpc>
                <a:spcPts val="1800"/>
              </a:lnSpc>
              <a:spcBef>
                <a:spcPts val="219"/>
              </a:spcBef>
            </a:pPr>
            <a:r>
              <a:rPr lang="en-AU" sz="1600" dirty="0">
                <a:cs typeface="Arial" panose="020B0604020202020204" pitchFamily="34" charset="0"/>
              </a:rPr>
              <a:t>Philip</a:t>
            </a:r>
            <a:r>
              <a:rPr lang="en-AU" sz="1600" spc="-5" dirty="0">
                <a:cs typeface="Arial" panose="020B0604020202020204" pitchFamily="34" charset="0"/>
              </a:rPr>
              <a:t> </a:t>
            </a:r>
            <a:r>
              <a:rPr lang="en-AU" sz="1600" dirty="0">
                <a:cs typeface="Arial" panose="020B0604020202020204" pitchFamily="34" charset="0"/>
              </a:rPr>
              <a:t>Shaw </a:t>
            </a:r>
            <a:r>
              <a:rPr lang="en-AU" sz="1600" spc="-10" dirty="0">
                <a:cs typeface="Arial" panose="020B0604020202020204" pitchFamily="34" charset="0"/>
              </a:rPr>
              <a:t>purchases</a:t>
            </a:r>
            <a:r>
              <a:rPr lang="en-AU" sz="1600" dirty="0">
                <a:cs typeface="Arial" panose="020B0604020202020204" pitchFamily="34" charset="0"/>
              </a:rPr>
              <a:t> </a:t>
            </a:r>
            <a:r>
              <a:rPr lang="en-AU" sz="1600" spc="-25" dirty="0">
                <a:cs typeface="Arial" panose="020B0604020202020204" pitchFamily="34" charset="0"/>
              </a:rPr>
              <a:t>and </a:t>
            </a:r>
            <a:r>
              <a:rPr lang="en-AU" sz="1600" dirty="0">
                <a:cs typeface="Arial" panose="020B0604020202020204" pitchFamily="34" charset="0"/>
              </a:rPr>
              <a:t>plants</a:t>
            </a:r>
            <a:r>
              <a:rPr lang="en-AU" sz="1600" spc="-50" dirty="0">
                <a:cs typeface="Arial" panose="020B0604020202020204" pitchFamily="34" charset="0"/>
              </a:rPr>
              <a:t> </a:t>
            </a:r>
            <a:r>
              <a:rPr lang="en-AU" sz="1600" dirty="0">
                <a:cs typeface="Arial" panose="020B0604020202020204" pitchFamily="34" charset="0"/>
              </a:rPr>
              <a:t>47</a:t>
            </a:r>
            <a:r>
              <a:rPr lang="en-AU" sz="1600" spc="-50" dirty="0">
                <a:cs typeface="Arial" panose="020B0604020202020204" pitchFamily="34" charset="0"/>
              </a:rPr>
              <a:t> </a:t>
            </a:r>
            <a:r>
              <a:rPr lang="en-AU" sz="1600" spc="-10" dirty="0">
                <a:cs typeface="Arial" panose="020B0604020202020204" pitchFamily="34" charset="0"/>
              </a:rPr>
              <a:t>hectares</a:t>
            </a:r>
            <a:r>
              <a:rPr lang="en-AU" sz="1600" spc="-50" dirty="0">
                <a:cs typeface="Arial" panose="020B0604020202020204" pitchFamily="34" charset="0"/>
              </a:rPr>
              <a:t> </a:t>
            </a:r>
            <a:r>
              <a:rPr lang="en-AU" sz="1600" dirty="0">
                <a:cs typeface="Arial" panose="020B0604020202020204" pitchFamily="34" charset="0"/>
              </a:rPr>
              <a:t>of</a:t>
            </a:r>
            <a:r>
              <a:rPr lang="en-AU" sz="1600" spc="-50" dirty="0">
                <a:cs typeface="Arial" panose="020B0604020202020204" pitchFamily="34" charset="0"/>
              </a:rPr>
              <a:t> </a:t>
            </a:r>
            <a:r>
              <a:rPr lang="en-AU" sz="1600" spc="-10" dirty="0">
                <a:cs typeface="Arial" panose="020B0604020202020204" pitchFamily="34" charset="0"/>
              </a:rPr>
              <a:t>vines </a:t>
            </a:r>
            <a:r>
              <a:rPr lang="en-AU" sz="1600" dirty="0">
                <a:cs typeface="Arial" panose="020B0604020202020204" pitchFamily="34" charset="0"/>
              </a:rPr>
              <a:t>at</a:t>
            </a:r>
            <a:r>
              <a:rPr lang="en-AU" sz="1600" spc="-20" dirty="0">
                <a:cs typeface="Arial" panose="020B0604020202020204" pitchFamily="34" charset="0"/>
              </a:rPr>
              <a:t> </a:t>
            </a:r>
            <a:r>
              <a:rPr lang="en-AU" sz="1600" dirty="0">
                <a:cs typeface="Arial" panose="020B0604020202020204" pitchFamily="34" charset="0"/>
              </a:rPr>
              <a:t>the</a:t>
            </a:r>
            <a:r>
              <a:rPr lang="en-AU" sz="1600" spc="-20" dirty="0">
                <a:cs typeface="Arial" panose="020B0604020202020204" pitchFamily="34" charset="0"/>
              </a:rPr>
              <a:t> </a:t>
            </a:r>
            <a:r>
              <a:rPr lang="en-AU" sz="1600" spc="-10" dirty="0" err="1">
                <a:cs typeface="Arial" panose="020B0604020202020204" pitchFamily="34" charset="0"/>
              </a:rPr>
              <a:t>Koomooloo</a:t>
            </a:r>
            <a:r>
              <a:rPr lang="en-AU" sz="1600" spc="-20" dirty="0">
                <a:cs typeface="Arial" panose="020B0604020202020204" pitchFamily="34" charset="0"/>
              </a:rPr>
              <a:t> </a:t>
            </a:r>
            <a:r>
              <a:rPr lang="en-AU" sz="1600" spc="-25" dirty="0">
                <a:cs typeface="Arial" panose="020B0604020202020204" pitchFamily="34" charset="0"/>
              </a:rPr>
              <a:t>vineyard.</a:t>
            </a:r>
            <a:endParaRPr lang="en-AU" sz="1600" dirty="0">
              <a:cs typeface="Arial" panose="020B0604020202020204" pitchFamily="34" charset="0"/>
            </a:endParaRPr>
          </a:p>
        </p:txBody>
      </p:sp>
      <p:sp>
        <p:nvSpPr>
          <p:cNvPr id="4" name="Text Placeholder 3">
            <a:extLst>
              <a:ext uri="{FF2B5EF4-FFF2-40B4-BE49-F238E27FC236}">
                <a16:creationId xmlns:a16="http://schemas.microsoft.com/office/drawing/2014/main" id="{BDADC6CC-6991-3D17-650E-B2D1B5A0AA1C}"/>
              </a:ext>
            </a:extLst>
          </p:cNvPr>
          <p:cNvSpPr>
            <a:spLocks noGrp="1"/>
          </p:cNvSpPr>
          <p:nvPr>
            <p:ph type="body" sz="quarter" idx="18"/>
          </p:nvPr>
        </p:nvSpPr>
        <p:spPr>
          <a:xfrm>
            <a:off x="606713" y="3512212"/>
            <a:ext cx="2120040" cy="662774"/>
          </a:xfrm>
        </p:spPr>
        <p:txBody>
          <a:bodyPr/>
          <a:lstStyle/>
          <a:p>
            <a:r>
              <a:rPr lang="en-US" dirty="0"/>
              <a:t>1988</a:t>
            </a:r>
          </a:p>
        </p:txBody>
      </p:sp>
      <p:sp>
        <p:nvSpPr>
          <p:cNvPr id="5" name="Text Placeholder 4">
            <a:extLst>
              <a:ext uri="{FF2B5EF4-FFF2-40B4-BE49-F238E27FC236}">
                <a16:creationId xmlns:a16="http://schemas.microsoft.com/office/drawing/2014/main" id="{874B0CFC-D567-30DE-5AEC-1CE46AECD409}"/>
              </a:ext>
            </a:extLst>
          </p:cNvPr>
          <p:cNvSpPr>
            <a:spLocks noGrp="1"/>
          </p:cNvSpPr>
          <p:nvPr>
            <p:ph type="body" sz="quarter" idx="21"/>
          </p:nvPr>
        </p:nvSpPr>
        <p:spPr>
          <a:xfrm>
            <a:off x="1632253" y="1957463"/>
            <a:ext cx="2223349" cy="1461301"/>
          </a:xfrm>
        </p:spPr>
        <p:txBody>
          <a:bodyPr/>
          <a:lstStyle/>
          <a:p>
            <a:pPr>
              <a:lnSpc>
                <a:spcPts val="1820"/>
              </a:lnSpc>
            </a:pPr>
            <a:r>
              <a:rPr lang="en-AU" sz="1600" dirty="0">
                <a:cs typeface="Arial" panose="020B0604020202020204" pitchFamily="34" charset="0"/>
              </a:rPr>
              <a:t>Orange</a:t>
            </a:r>
            <a:r>
              <a:rPr lang="en-AU" sz="1600" spc="-70" dirty="0">
                <a:cs typeface="Arial" panose="020B0604020202020204" pitchFamily="34" charset="0"/>
              </a:rPr>
              <a:t> </a:t>
            </a:r>
            <a:r>
              <a:rPr lang="en-AU" sz="1600" dirty="0">
                <a:cs typeface="Arial" panose="020B0604020202020204" pitchFamily="34" charset="0"/>
              </a:rPr>
              <a:t>becomes</a:t>
            </a:r>
            <a:r>
              <a:rPr lang="en-AU" sz="1600" spc="-65" dirty="0">
                <a:cs typeface="Arial" panose="020B0604020202020204" pitchFamily="34" charset="0"/>
              </a:rPr>
              <a:t> </a:t>
            </a:r>
            <a:r>
              <a:rPr lang="en-AU" sz="1600" spc="-10" dirty="0">
                <a:cs typeface="Arial" panose="020B0604020202020204" pitchFamily="34" charset="0"/>
              </a:rPr>
              <a:t>officially </a:t>
            </a:r>
            <a:r>
              <a:rPr lang="en-AU" sz="1600" spc="-20" dirty="0">
                <a:cs typeface="Arial" panose="020B0604020202020204" pitchFamily="34" charset="0"/>
              </a:rPr>
              <a:t>registered </a:t>
            </a:r>
            <a:r>
              <a:rPr lang="en-AU" sz="1600" dirty="0">
                <a:cs typeface="Arial" panose="020B0604020202020204" pitchFamily="34" charset="0"/>
              </a:rPr>
              <a:t>as</a:t>
            </a:r>
            <a:r>
              <a:rPr lang="en-AU" sz="1600" spc="-10" dirty="0">
                <a:cs typeface="Arial" panose="020B0604020202020204" pitchFamily="34" charset="0"/>
              </a:rPr>
              <a:t> </a:t>
            </a:r>
            <a:r>
              <a:rPr lang="en-AU" sz="1600" dirty="0">
                <a:cs typeface="Arial" panose="020B0604020202020204" pitchFamily="34" charset="0"/>
              </a:rPr>
              <a:t>an</a:t>
            </a:r>
            <a:r>
              <a:rPr lang="en-AU" sz="1600" spc="-5" dirty="0">
                <a:cs typeface="Arial" panose="020B0604020202020204" pitchFamily="34" charset="0"/>
              </a:rPr>
              <a:t> </a:t>
            </a:r>
            <a:r>
              <a:rPr lang="en-AU" sz="1600" spc="-20" dirty="0">
                <a:cs typeface="Arial" panose="020B0604020202020204" pitchFamily="34" charset="0"/>
              </a:rPr>
              <a:t>Australian </a:t>
            </a:r>
            <a:r>
              <a:rPr lang="en-AU" sz="1600" dirty="0">
                <a:cs typeface="Arial" panose="020B0604020202020204" pitchFamily="34" charset="0"/>
              </a:rPr>
              <a:t>GI within the </a:t>
            </a:r>
            <a:r>
              <a:rPr lang="en-AU" sz="1600" spc="-10" dirty="0">
                <a:cs typeface="Arial" panose="020B0604020202020204" pitchFamily="34" charset="0"/>
              </a:rPr>
              <a:t>Central </a:t>
            </a:r>
            <a:r>
              <a:rPr lang="en-AU" sz="1600" dirty="0">
                <a:cs typeface="Arial" panose="020B0604020202020204" pitchFamily="34" charset="0"/>
              </a:rPr>
              <a:t>Ranges</a:t>
            </a:r>
            <a:r>
              <a:rPr lang="en-AU" sz="1600" spc="-40" dirty="0">
                <a:cs typeface="Arial" panose="020B0604020202020204" pitchFamily="34" charset="0"/>
              </a:rPr>
              <a:t> </a:t>
            </a:r>
            <a:r>
              <a:rPr lang="en-AU" sz="1600" dirty="0">
                <a:cs typeface="Arial" panose="020B0604020202020204" pitchFamily="34" charset="0"/>
              </a:rPr>
              <a:t>wine</a:t>
            </a:r>
            <a:r>
              <a:rPr lang="en-AU" sz="1600" spc="-35" dirty="0">
                <a:cs typeface="Arial" panose="020B0604020202020204" pitchFamily="34" charset="0"/>
              </a:rPr>
              <a:t> </a:t>
            </a:r>
            <a:r>
              <a:rPr lang="en-AU" sz="1600" spc="-20" dirty="0">
                <a:cs typeface="Arial" panose="020B0604020202020204" pitchFamily="34" charset="0"/>
              </a:rPr>
              <a:t>zone.</a:t>
            </a:r>
            <a:endParaRPr lang="en-AU" sz="1600" dirty="0">
              <a:cs typeface="Arial" panose="020B0604020202020204" pitchFamily="34" charset="0"/>
            </a:endParaRPr>
          </a:p>
        </p:txBody>
      </p:sp>
      <p:sp>
        <p:nvSpPr>
          <p:cNvPr id="6" name="Text Placeholder 5">
            <a:extLst>
              <a:ext uri="{FF2B5EF4-FFF2-40B4-BE49-F238E27FC236}">
                <a16:creationId xmlns:a16="http://schemas.microsoft.com/office/drawing/2014/main" id="{C162991E-18EB-B3DD-CC0D-0E7BBF998FDC}"/>
              </a:ext>
            </a:extLst>
          </p:cNvPr>
          <p:cNvSpPr>
            <a:spLocks noGrp="1"/>
          </p:cNvSpPr>
          <p:nvPr>
            <p:ph type="body" sz="quarter" idx="22"/>
          </p:nvPr>
        </p:nvSpPr>
        <p:spPr>
          <a:xfrm>
            <a:off x="1621367" y="1273612"/>
            <a:ext cx="1784245" cy="662774"/>
          </a:xfrm>
        </p:spPr>
        <p:txBody>
          <a:bodyPr/>
          <a:lstStyle/>
          <a:p>
            <a:r>
              <a:rPr lang="en-US" dirty="0"/>
              <a:t>1997</a:t>
            </a:r>
          </a:p>
        </p:txBody>
      </p:sp>
      <p:sp>
        <p:nvSpPr>
          <p:cNvPr id="7" name="Text Placeholder 6">
            <a:extLst>
              <a:ext uri="{FF2B5EF4-FFF2-40B4-BE49-F238E27FC236}">
                <a16:creationId xmlns:a16="http://schemas.microsoft.com/office/drawing/2014/main" id="{7A1ED678-1A31-73E4-E1A0-1AF7B7B80969}"/>
              </a:ext>
            </a:extLst>
          </p:cNvPr>
          <p:cNvSpPr>
            <a:spLocks noGrp="1"/>
          </p:cNvSpPr>
          <p:nvPr>
            <p:ph type="body" sz="quarter" idx="23"/>
          </p:nvPr>
        </p:nvSpPr>
        <p:spPr>
          <a:xfrm>
            <a:off x="3523361" y="4196064"/>
            <a:ext cx="2120041" cy="591212"/>
          </a:xfrm>
        </p:spPr>
        <p:txBody>
          <a:bodyPr/>
          <a:lstStyle/>
          <a:p>
            <a:pPr>
              <a:lnSpc>
                <a:spcPts val="1800"/>
              </a:lnSpc>
            </a:pPr>
            <a:r>
              <a:rPr lang="en-AU" sz="1600" dirty="0">
                <a:cs typeface="Arial" panose="020B0604020202020204" pitchFamily="34" charset="0"/>
              </a:rPr>
              <a:t>The</a:t>
            </a:r>
            <a:r>
              <a:rPr lang="en-AU" sz="1600" spc="-30" dirty="0">
                <a:cs typeface="Arial" panose="020B0604020202020204" pitchFamily="34" charset="0"/>
              </a:rPr>
              <a:t> </a:t>
            </a:r>
            <a:r>
              <a:rPr lang="en-AU" sz="1600" dirty="0">
                <a:cs typeface="Arial" panose="020B0604020202020204" pitchFamily="34" charset="0"/>
              </a:rPr>
              <a:t>inaugural</a:t>
            </a:r>
            <a:r>
              <a:rPr lang="en-AU" sz="1600" spc="-30" dirty="0">
                <a:cs typeface="Arial" panose="020B0604020202020204" pitchFamily="34" charset="0"/>
              </a:rPr>
              <a:t> </a:t>
            </a:r>
            <a:r>
              <a:rPr lang="en-AU" sz="1600" spc="-25" dirty="0">
                <a:cs typeface="Arial" panose="020B0604020202020204" pitchFamily="34" charset="0"/>
              </a:rPr>
              <a:t>Orange </a:t>
            </a:r>
            <a:r>
              <a:rPr lang="en-AU" sz="1600" dirty="0">
                <a:cs typeface="Arial" panose="020B0604020202020204" pitchFamily="34" charset="0"/>
              </a:rPr>
              <a:t>Wine</a:t>
            </a:r>
            <a:r>
              <a:rPr lang="en-AU" sz="1600" spc="-25" dirty="0">
                <a:cs typeface="Arial" panose="020B0604020202020204" pitchFamily="34" charset="0"/>
              </a:rPr>
              <a:t> </a:t>
            </a:r>
            <a:r>
              <a:rPr lang="en-AU" sz="1600" dirty="0">
                <a:cs typeface="Arial" panose="020B0604020202020204" pitchFamily="34" charset="0"/>
              </a:rPr>
              <a:t>Show</a:t>
            </a:r>
            <a:r>
              <a:rPr lang="en-AU" sz="1600" spc="-10" dirty="0">
                <a:cs typeface="Arial" panose="020B0604020202020204" pitchFamily="34" charset="0"/>
              </a:rPr>
              <a:t> </a:t>
            </a:r>
            <a:r>
              <a:rPr lang="en-AU" sz="1600" dirty="0">
                <a:cs typeface="Arial" panose="020B0604020202020204" pitchFamily="34" charset="0"/>
              </a:rPr>
              <a:t>is</a:t>
            </a:r>
            <a:r>
              <a:rPr lang="en-AU" sz="1600" spc="-10" dirty="0">
                <a:cs typeface="Arial" panose="020B0604020202020204" pitchFamily="34" charset="0"/>
              </a:rPr>
              <a:t> </a:t>
            </a:r>
            <a:r>
              <a:rPr lang="en-AU" sz="1600" spc="-20" dirty="0">
                <a:cs typeface="Arial" panose="020B0604020202020204" pitchFamily="34" charset="0"/>
              </a:rPr>
              <a:t>held.</a:t>
            </a:r>
            <a:endParaRPr lang="en-AU" sz="1600" dirty="0">
              <a:cs typeface="Arial" panose="020B0604020202020204" pitchFamily="34" charset="0"/>
            </a:endParaRPr>
          </a:p>
        </p:txBody>
      </p:sp>
      <p:sp>
        <p:nvSpPr>
          <p:cNvPr id="8" name="Text Placeholder 7">
            <a:extLst>
              <a:ext uri="{FF2B5EF4-FFF2-40B4-BE49-F238E27FC236}">
                <a16:creationId xmlns:a16="http://schemas.microsoft.com/office/drawing/2014/main" id="{B26480C5-652E-4416-1BB2-FED48244AB23}"/>
              </a:ext>
            </a:extLst>
          </p:cNvPr>
          <p:cNvSpPr>
            <a:spLocks noGrp="1"/>
          </p:cNvSpPr>
          <p:nvPr>
            <p:ph type="body" sz="quarter" idx="24"/>
          </p:nvPr>
        </p:nvSpPr>
        <p:spPr>
          <a:xfrm>
            <a:off x="3512476" y="3512212"/>
            <a:ext cx="2120040" cy="662774"/>
          </a:xfrm>
        </p:spPr>
        <p:txBody>
          <a:bodyPr/>
          <a:lstStyle/>
          <a:p>
            <a:r>
              <a:rPr lang="en-US" dirty="0"/>
              <a:t>2002</a:t>
            </a:r>
          </a:p>
        </p:txBody>
      </p:sp>
      <p:sp>
        <p:nvSpPr>
          <p:cNvPr id="9" name="Text Placeholder 6">
            <a:extLst>
              <a:ext uri="{FF2B5EF4-FFF2-40B4-BE49-F238E27FC236}">
                <a16:creationId xmlns:a16="http://schemas.microsoft.com/office/drawing/2014/main" id="{936CE15A-69FF-DAD3-2CCE-B815BB0B561B}"/>
              </a:ext>
            </a:extLst>
          </p:cNvPr>
          <p:cNvSpPr txBox="1">
            <a:spLocks/>
          </p:cNvSpPr>
          <p:nvPr/>
        </p:nvSpPr>
        <p:spPr>
          <a:xfrm>
            <a:off x="4583381" y="1190536"/>
            <a:ext cx="2839964" cy="5912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154305">
              <a:lnSpc>
                <a:spcPts val="1800"/>
              </a:lnSpc>
              <a:spcBef>
                <a:spcPts val="219"/>
              </a:spcBef>
            </a:pPr>
            <a:r>
              <a:rPr lang="en-AU" sz="1600" dirty="0">
                <a:cs typeface="Arial" panose="020B0604020202020204" pitchFamily="34" charset="0"/>
              </a:rPr>
              <a:t>Orange</a:t>
            </a:r>
            <a:r>
              <a:rPr lang="en-AU" sz="1600" spc="-30" dirty="0">
                <a:cs typeface="Arial" panose="020B0604020202020204" pitchFamily="34" charset="0"/>
              </a:rPr>
              <a:t> </a:t>
            </a:r>
            <a:r>
              <a:rPr lang="en-AU" sz="1600" dirty="0">
                <a:cs typeface="Arial" panose="020B0604020202020204" pitchFamily="34" charset="0"/>
              </a:rPr>
              <a:t>is</a:t>
            </a:r>
            <a:r>
              <a:rPr lang="en-AU" sz="1600" spc="-20" dirty="0">
                <a:cs typeface="Arial" panose="020B0604020202020204" pitchFamily="34" charset="0"/>
              </a:rPr>
              <a:t> </a:t>
            </a:r>
            <a:r>
              <a:rPr lang="en-AU" sz="1600" dirty="0">
                <a:cs typeface="Arial" panose="020B0604020202020204" pitchFamily="34" charset="0"/>
              </a:rPr>
              <a:t>now</a:t>
            </a:r>
            <a:r>
              <a:rPr lang="en-AU" sz="1600" spc="-15" dirty="0">
                <a:cs typeface="Arial" panose="020B0604020202020204" pitchFamily="34" charset="0"/>
              </a:rPr>
              <a:t> </a:t>
            </a:r>
            <a:r>
              <a:rPr lang="en-AU" sz="1600" dirty="0">
                <a:cs typeface="Arial" panose="020B0604020202020204" pitchFamily="34" charset="0"/>
              </a:rPr>
              <a:t>a</a:t>
            </a:r>
            <a:r>
              <a:rPr lang="en-AU" sz="1600" spc="-20" dirty="0">
                <a:cs typeface="Arial" panose="020B0604020202020204" pitchFamily="34" charset="0"/>
              </a:rPr>
              <a:t> </a:t>
            </a:r>
            <a:r>
              <a:rPr lang="en-AU" sz="1600" dirty="0">
                <a:cs typeface="Arial" panose="020B0604020202020204" pitchFamily="34" charset="0"/>
              </a:rPr>
              <a:t>bona</a:t>
            </a:r>
            <a:r>
              <a:rPr lang="en-AU" sz="1600" spc="-20" dirty="0">
                <a:cs typeface="Arial" panose="020B0604020202020204" pitchFamily="34" charset="0"/>
              </a:rPr>
              <a:t> </a:t>
            </a:r>
            <a:r>
              <a:rPr lang="en-AU" sz="1600" dirty="0">
                <a:cs typeface="Arial" panose="020B0604020202020204" pitchFamily="34" charset="0"/>
              </a:rPr>
              <a:t>fide</a:t>
            </a:r>
            <a:r>
              <a:rPr lang="en-AU" sz="1600" spc="-15" dirty="0">
                <a:cs typeface="Arial" panose="020B0604020202020204" pitchFamily="34" charset="0"/>
              </a:rPr>
              <a:t> </a:t>
            </a:r>
            <a:r>
              <a:rPr lang="en-AU" sz="1600" spc="-10" dirty="0">
                <a:cs typeface="Arial" panose="020B0604020202020204" pitchFamily="34" charset="0"/>
              </a:rPr>
              <a:t>gourmet </a:t>
            </a:r>
            <a:r>
              <a:rPr lang="en-AU" sz="1600" dirty="0">
                <a:cs typeface="Arial" panose="020B0604020202020204" pitchFamily="34" charset="0"/>
              </a:rPr>
              <a:t>destination</a:t>
            </a:r>
            <a:r>
              <a:rPr lang="en-AU" sz="1600" spc="-30" dirty="0">
                <a:cs typeface="Arial" panose="020B0604020202020204" pitchFamily="34" charset="0"/>
              </a:rPr>
              <a:t> </a:t>
            </a:r>
            <a:r>
              <a:rPr lang="en-AU" sz="1600" dirty="0">
                <a:cs typeface="Arial" panose="020B0604020202020204" pitchFamily="34" charset="0"/>
              </a:rPr>
              <a:t>with</a:t>
            </a:r>
            <a:r>
              <a:rPr lang="en-AU" sz="1600" spc="-15" dirty="0">
                <a:cs typeface="Arial" panose="020B0604020202020204" pitchFamily="34" charset="0"/>
              </a:rPr>
              <a:t> </a:t>
            </a:r>
            <a:r>
              <a:rPr lang="en-AU" sz="1600" dirty="0">
                <a:cs typeface="Arial" panose="020B0604020202020204" pitchFamily="34" charset="0"/>
              </a:rPr>
              <a:t>an</a:t>
            </a:r>
            <a:r>
              <a:rPr lang="en-AU" sz="1600" spc="-15" dirty="0">
                <a:cs typeface="Arial" panose="020B0604020202020204" pitchFamily="34" charset="0"/>
              </a:rPr>
              <a:t> </a:t>
            </a:r>
            <a:r>
              <a:rPr lang="en-AU" sz="1600" spc="-10" dirty="0">
                <a:cs typeface="Arial" panose="020B0604020202020204" pitchFamily="34" charset="0"/>
              </a:rPr>
              <a:t>established</a:t>
            </a:r>
            <a:r>
              <a:rPr lang="en-AU" spc="-10" dirty="0">
                <a:cs typeface="Arial" panose="020B0604020202020204" pitchFamily="34" charset="0"/>
              </a:rPr>
              <a:t> </a:t>
            </a:r>
            <a:r>
              <a:rPr lang="en-AU" sz="1600" dirty="0">
                <a:cs typeface="Arial" panose="020B0604020202020204" pitchFamily="34" charset="0"/>
              </a:rPr>
              <a:t>and</a:t>
            </a:r>
            <a:r>
              <a:rPr lang="en-AU" sz="1600" spc="-20" dirty="0">
                <a:cs typeface="Arial" panose="020B0604020202020204" pitchFamily="34" charset="0"/>
              </a:rPr>
              <a:t> </a:t>
            </a:r>
            <a:r>
              <a:rPr lang="en-AU" sz="1600" spc="-10" dirty="0">
                <a:cs typeface="Arial" panose="020B0604020202020204" pitchFamily="34" charset="0"/>
              </a:rPr>
              <a:t>well-</a:t>
            </a:r>
            <a:r>
              <a:rPr lang="en-AU" sz="1600" spc="-20" dirty="0">
                <a:cs typeface="Arial" panose="020B0604020202020204" pitchFamily="34" charset="0"/>
              </a:rPr>
              <a:t>respected</a:t>
            </a:r>
            <a:r>
              <a:rPr lang="en-AU" sz="1600" spc="-5" dirty="0">
                <a:cs typeface="Arial" panose="020B0604020202020204" pitchFamily="34" charset="0"/>
              </a:rPr>
              <a:t> </a:t>
            </a:r>
            <a:r>
              <a:rPr lang="en-AU" sz="1600" spc="-10" dirty="0">
                <a:cs typeface="Arial" panose="020B0604020202020204" pitchFamily="34" charset="0"/>
              </a:rPr>
              <a:t>food </a:t>
            </a:r>
            <a:r>
              <a:rPr lang="en-AU" sz="1600" dirty="0">
                <a:cs typeface="Arial" panose="020B0604020202020204" pitchFamily="34" charset="0"/>
              </a:rPr>
              <a:t>and</a:t>
            </a:r>
            <a:r>
              <a:rPr lang="en-AU" sz="1600" spc="-5" dirty="0">
                <a:cs typeface="Arial" panose="020B0604020202020204" pitchFamily="34" charset="0"/>
              </a:rPr>
              <a:t> </a:t>
            </a:r>
            <a:r>
              <a:rPr lang="en-AU" sz="1600" spc="-20" dirty="0">
                <a:cs typeface="Arial" panose="020B0604020202020204" pitchFamily="34" charset="0"/>
              </a:rPr>
              <a:t>wine </a:t>
            </a:r>
            <a:r>
              <a:rPr lang="en-AU" sz="1600" spc="-10" dirty="0">
                <a:cs typeface="Arial" panose="020B0604020202020204" pitchFamily="34" charset="0"/>
              </a:rPr>
              <a:t>culture.</a:t>
            </a:r>
            <a:r>
              <a:rPr lang="en-AU" sz="1600" spc="-45" dirty="0">
                <a:cs typeface="Arial" panose="020B0604020202020204" pitchFamily="34" charset="0"/>
              </a:rPr>
              <a:t> </a:t>
            </a:r>
            <a:r>
              <a:rPr lang="en-AU" sz="1600" dirty="0">
                <a:cs typeface="Arial" panose="020B0604020202020204" pitchFamily="34" charset="0"/>
              </a:rPr>
              <a:t>The</a:t>
            </a:r>
            <a:r>
              <a:rPr lang="en-AU" sz="1600" spc="-30" dirty="0">
                <a:cs typeface="Arial" panose="020B0604020202020204" pitchFamily="34" charset="0"/>
              </a:rPr>
              <a:t> </a:t>
            </a:r>
            <a:r>
              <a:rPr lang="en-AU" sz="1600" dirty="0">
                <a:cs typeface="Arial" panose="020B0604020202020204" pitchFamily="34" charset="0"/>
              </a:rPr>
              <a:t>region</a:t>
            </a:r>
            <a:r>
              <a:rPr lang="en-AU" sz="1600" spc="-30" dirty="0">
                <a:cs typeface="Arial" panose="020B0604020202020204" pitchFamily="34" charset="0"/>
              </a:rPr>
              <a:t> </a:t>
            </a:r>
            <a:r>
              <a:rPr lang="en-AU" sz="1600" dirty="0">
                <a:cs typeface="Arial" panose="020B0604020202020204" pitchFamily="34" charset="0"/>
              </a:rPr>
              <a:t>is</a:t>
            </a:r>
            <a:r>
              <a:rPr lang="en-AU" sz="1600" spc="-30" dirty="0">
                <a:cs typeface="Arial" panose="020B0604020202020204" pitchFamily="34" charset="0"/>
              </a:rPr>
              <a:t> </a:t>
            </a:r>
            <a:r>
              <a:rPr lang="en-AU" sz="1600" dirty="0">
                <a:cs typeface="Arial" panose="020B0604020202020204" pitchFamily="34" charset="0"/>
              </a:rPr>
              <a:t>home</a:t>
            </a:r>
            <a:r>
              <a:rPr lang="en-AU" sz="1600" spc="-30" dirty="0">
                <a:cs typeface="Arial" panose="020B0604020202020204" pitchFamily="34" charset="0"/>
              </a:rPr>
              <a:t> </a:t>
            </a:r>
            <a:r>
              <a:rPr lang="en-AU" sz="1600" dirty="0">
                <a:cs typeface="Arial" panose="020B0604020202020204" pitchFamily="34" charset="0"/>
              </a:rPr>
              <a:t>to</a:t>
            </a:r>
            <a:r>
              <a:rPr lang="en-AU" sz="1600" spc="-30" dirty="0">
                <a:cs typeface="Arial" panose="020B0604020202020204" pitchFamily="34" charset="0"/>
              </a:rPr>
              <a:t> </a:t>
            </a:r>
            <a:r>
              <a:rPr lang="en-AU" sz="1600" dirty="0">
                <a:cs typeface="Arial" panose="020B0604020202020204" pitchFamily="34" charset="0"/>
              </a:rPr>
              <a:t>over</a:t>
            </a:r>
            <a:r>
              <a:rPr lang="en-AU" sz="1600" spc="-25" dirty="0">
                <a:cs typeface="Arial" panose="020B0604020202020204" pitchFamily="34" charset="0"/>
              </a:rPr>
              <a:t> 60 </a:t>
            </a:r>
            <a:r>
              <a:rPr lang="en-AU" sz="1600" dirty="0">
                <a:cs typeface="Arial" panose="020B0604020202020204" pitchFamily="34" charset="0"/>
              </a:rPr>
              <a:t>wineries</a:t>
            </a:r>
            <a:r>
              <a:rPr lang="en-AU" sz="1600" spc="-35" dirty="0">
                <a:cs typeface="Arial" panose="020B0604020202020204" pitchFamily="34" charset="0"/>
              </a:rPr>
              <a:t> </a:t>
            </a:r>
            <a:r>
              <a:rPr lang="en-AU" sz="1600" dirty="0">
                <a:cs typeface="Arial" panose="020B0604020202020204" pitchFamily="34" charset="0"/>
              </a:rPr>
              <a:t>and</a:t>
            </a:r>
            <a:r>
              <a:rPr lang="en-AU" sz="1600" spc="-20" dirty="0">
                <a:cs typeface="Arial" panose="020B0604020202020204" pitchFamily="34" charset="0"/>
              </a:rPr>
              <a:t> </a:t>
            </a:r>
            <a:r>
              <a:rPr lang="en-AU" sz="1600" dirty="0">
                <a:cs typeface="Arial" panose="020B0604020202020204" pitchFamily="34" charset="0"/>
              </a:rPr>
              <a:t>40</a:t>
            </a:r>
            <a:r>
              <a:rPr lang="en-AU" sz="1600" spc="-20" dirty="0">
                <a:cs typeface="Arial" panose="020B0604020202020204" pitchFamily="34" charset="0"/>
              </a:rPr>
              <a:t> </a:t>
            </a:r>
            <a:r>
              <a:rPr lang="en-AU" sz="1600" dirty="0">
                <a:cs typeface="Arial" panose="020B0604020202020204" pitchFamily="34" charset="0"/>
              </a:rPr>
              <a:t>cellar</a:t>
            </a:r>
            <a:r>
              <a:rPr lang="en-AU" sz="1600" spc="-20" dirty="0">
                <a:cs typeface="Arial" panose="020B0604020202020204" pitchFamily="34" charset="0"/>
              </a:rPr>
              <a:t> </a:t>
            </a:r>
            <a:r>
              <a:rPr lang="en-AU" sz="1600" dirty="0">
                <a:cs typeface="Arial" panose="020B0604020202020204" pitchFamily="34" charset="0"/>
              </a:rPr>
              <a:t>doors</a:t>
            </a:r>
            <a:r>
              <a:rPr lang="en-AU" sz="1600" spc="-20" dirty="0">
                <a:cs typeface="Arial" panose="020B0604020202020204" pitchFamily="34" charset="0"/>
              </a:rPr>
              <a:t> </a:t>
            </a:r>
            <a:r>
              <a:rPr lang="en-AU" sz="1600" dirty="0">
                <a:cs typeface="Arial" panose="020B0604020202020204" pitchFamily="34" charset="0"/>
              </a:rPr>
              <a:t>–</a:t>
            </a:r>
            <a:r>
              <a:rPr lang="en-AU" sz="1600" spc="-20" dirty="0">
                <a:cs typeface="Arial" panose="020B0604020202020204" pitchFamily="34" charset="0"/>
              </a:rPr>
              <a:t> many </a:t>
            </a:r>
            <a:r>
              <a:rPr lang="en-AU" sz="1600" dirty="0">
                <a:cs typeface="Arial" panose="020B0604020202020204" pitchFamily="34" charset="0"/>
              </a:rPr>
              <a:t>of</a:t>
            </a:r>
            <a:r>
              <a:rPr lang="en-AU" sz="1600" spc="-20" dirty="0">
                <a:cs typeface="Arial" panose="020B0604020202020204" pitchFamily="34" charset="0"/>
              </a:rPr>
              <a:t> </a:t>
            </a:r>
            <a:r>
              <a:rPr lang="en-AU" sz="1600" dirty="0">
                <a:cs typeface="Arial" panose="020B0604020202020204" pitchFamily="34" charset="0"/>
              </a:rPr>
              <a:t>which</a:t>
            </a:r>
            <a:r>
              <a:rPr lang="en-AU" sz="1600" spc="-10" dirty="0">
                <a:cs typeface="Arial" panose="020B0604020202020204" pitchFamily="34" charset="0"/>
              </a:rPr>
              <a:t> </a:t>
            </a:r>
            <a:r>
              <a:rPr lang="en-AU" sz="1600" dirty="0">
                <a:cs typeface="Arial" panose="020B0604020202020204" pitchFamily="34" charset="0"/>
              </a:rPr>
              <a:t>are</a:t>
            </a:r>
            <a:r>
              <a:rPr lang="en-AU" sz="1600" spc="-10" dirty="0">
                <a:cs typeface="Arial" panose="020B0604020202020204" pitchFamily="34" charset="0"/>
              </a:rPr>
              <a:t> </a:t>
            </a:r>
            <a:r>
              <a:rPr lang="en-AU" sz="1600" dirty="0">
                <a:cs typeface="Arial" panose="020B0604020202020204" pitchFamily="34" charset="0"/>
              </a:rPr>
              <a:t>small</a:t>
            </a:r>
            <a:r>
              <a:rPr lang="en-AU" sz="1600" spc="-10" dirty="0">
                <a:cs typeface="Arial" panose="020B0604020202020204" pitchFamily="34" charset="0"/>
              </a:rPr>
              <a:t> </a:t>
            </a:r>
            <a:r>
              <a:rPr lang="en-AU" sz="1600" dirty="0">
                <a:cs typeface="Arial" panose="020B0604020202020204" pitchFamily="34" charset="0"/>
              </a:rPr>
              <a:t>and</a:t>
            </a:r>
            <a:r>
              <a:rPr lang="en-AU" sz="1600" spc="-5" dirty="0">
                <a:cs typeface="Arial" panose="020B0604020202020204" pitchFamily="34" charset="0"/>
              </a:rPr>
              <a:t> </a:t>
            </a:r>
            <a:r>
              <a:rPr lang="en-AU" sz="1600" spc="-20" dirty="0">
                <a:cs typeface="Arial" panose="020B0604020202020204" pitchFamily="34" charset="0"/>
              </a:rPr>
              <a:t>family-run.</a:t>
            </a:r>
            <a:endParaRPr lang="en-AU" sz="1600" dirty="0">
              <a:cs typeface="Arial" panose="020B0604020202020204" pitchFamily="34" charset="0"/>
            </a:endParaRPr>
          </a:p>
        </p:txBody>
      </p:sp>
      <p:sp>
        <p:nvSpPr>
          <p:cNvPr id="10" name="Text Placeholder 7">
            <a:extLst>
              <a:ext uri="{FF2B5EF4-FFF2-40B4-BE49-F238E27FC236}">
                <a16:creationId xmlns:a16="http://schemas.microsoft.com/office/drawing/2014/main" id="{B75C59AC-8CA1-7DC5-1FB3-8BB59CCAAF97}"/>
              </a:ext>
            </a:extLst>
          </p:cNvPr>
          <p:cNvSpPr txBox="1">
            <a:spLocks/>
          </p:cNvSpPr>
          <p:nvPr/>
        </p:nvSpPr>
        <p:spPr>
          <a:xfrm>
            <a:off x="4572496" y="506684"/>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255809585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D951599F-DB64-4312-81D9-E0D32B28BD30}"/>
</file>

<file path=customXml/itemProps3.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 ds:uri="02256494-4976-4001-aedb-96463ae0d92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TotalTime>
  <Words>2006</Words>
  <Application>Microsoft Macintosh PowerPoint</Application>
  <PresentationFormat>Widescreen</PresentationFormat>
  <Paragraphs>349</Paragraphs>
  <Slides>30</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Neue Haas Grotesk Text Pro</vt:lpstr>
      <vt:lpstr>Inter Display</vt:lpstr>
      <vt:lpstr>Arial</vt:lpstr>
      <vt:lpstr>Slide layouts</vt:lpstr>
      <vt:lpstr>PowerPoint Presentation</vt:lpstr>
      <vt:lpstr>PowerPoint Presentation</vt:lpstr>
      <vt:lpstr>AUSTRALIA</vt:lpstr>
      <vt:lpstr>NSW</vt:lpstr>
      <vt:lpstr>ORANGE</vt:lpstr>
      <vt:lpstr>TODAY WE’LL COVER</vt:lpstr>
      <vt:lpstr>1844</vt:lpstr>
      <vt:lpstr>PowerPoint Presentation</vt:lpstr>
      <vt:lpstr>PowerPoint Presentation</vt:lpstr>
      <vt:lpstr>GEOGRAPHY, CLIMATE AND SOIL</vt:lpstr>
      <vt:lpstr>CLIMATE</vt:lpstr>
      <vt:lpstr>SOIL</vt:lpstr>
      <vt:lpstr>VITICULTURE AND WINEMAKING</vt:lpstr>
      <vt:lpstr>GRAPE GROWING  IN ORANGE</vt:lpstr>
      <vt:lpstr>WINEMAKING IN ORANGE</vt:lpstr>
      <vt:lpstr>PowerPoint Presentation</vt:lpstr>
      <vt:lpstr>TASTE OF ORANGE</vt:lpstr>
      <vt:lpstr>PowerPoint Presentation</vt:lpstr>
      <vt:lpstr>SAUVIGNON BLANC characteristics</vt:lpstr>
      <vt:lpstr>PowerPoint Presentation</vt:lpstr>
      <vt:lpstr>CHARDONNAY characteristics</vt:lpstr>
      <vt:lpstr>PowerPoint Presentation</vt:lpstr>
      <vt:lpstr>PINOT NOIR characteristics</vt:lpstr>
      <vt:lpstr>PowerPoint Presentation</vt:lpstr>
      <vt:lpstr>CABERNET SAUVIGNON/MERLOT characteristics</vt:lpstr>
      <vt:lpstr>PowerPoint Presentation</vt:lpstr>
      <vt:lpstr>SHIRAZ characteristics</vt:lpstr>
      <vt:lpstr>ORANGE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5</cp:revision>
  <dcterms:created xsi:type="dcterms:W3CDTF">2018-07-25T07:02:59Z</dcterms:created>
  <dcterms:modified xsi:type="dcterms:W3CDTF">2025-03-24T00:49:53Z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