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72"/>
  </p:notesMasterIdLst>
  <p:sldIdLst>
    <p:sldId id="256" r:id="rId5"/>
    <p:sldId id="478" r:id="rId6"/>
    <p:sldId id="391" r:id="rId7"/>
    <p:sldId id="479" r:id="rId8"/>
    <p:sldId id="480" r:id="rId9"/>
    <p:sldId id="481" r:id="rId10"/>
    <p:sldId id="482" r:id="rId11"/>
    <p:sldId id="483" r:id="rId12"/>
    <p:sldId id="450" r:id="rId13"/>
    <p:sldId id="484" r:id="rId14"/>
    <p:sldId id="432" r:id="rId15"/>
    <p:sldId id="486" r:id="rId16"/>
    <p:sldId id="485" r:id="rId17"/>
    <p:sldId id="315" r:id="rId18"/>
    <p:sldId id="487" r:id="rId19"/>
    <p:sldId id="488" r:id="rId20"/>
    <p:sldId id="471" r:id="rId21"/>
    <p:sldId id="489" r:id="rId22"/>
    <p:sldId id="490" r:id="rId23"/>
    <p:sldId id="321" r:id="rId24"/>
    <p:sldId id="491" r:id="rId25"/>
    <p:sldId id="492" r:id="rId26"/>
    <p:sldId id="493" r:id="rId27"/>
    <p:sldId id="494" r:id="rId28"/>
    <p:sldId id="495" r:id="rId29"/>
    <p:sldId id="537" r:id="rId30"/>
    <p:sldId id="497" r:id="rId31"/>
    <p:sldId id="538" r:id="rId32"/>
    <p:sldId id="539" r:id="rId33"/>
    <p:sldId id="540" r:id="rId34"/>
    <p:sldId id="541" r:id="rId35"/>
    <p:sldId id="502" r:id="rId36"/>
    <p:sldId id="503" r:id="rId37"/>
    <p:sldId id="504" r:id="rId38"/>
    <p:sldId id="505" r:id="rId39"/>
    <p:sldId id="506" r:id="rId40"/>
    <p:sldId id="542" r:id="rId41"/>
    <p:sldId id="543" r:id="rId42"/>
    <p:sldId id="509" r:id="rId43"/>
    <p:sldId id="510" r:id="rId44"/>
    <p:sldId id="511" r:id="rId45"/>
    <p:sldId id="544" r:id="rId46"/>
    <p:sldId id="545" r:id="rId47"/>
    <p:sldId id="546" r:id="rId48"/>
    <p:sldId id="525" r:id="rId49"/>
    <p:sldId id="515" r:id="rId50"/>
    <p:sldId id="516" r:id="rId51"/>
    <p:sldId id="547" r:id="rId52"/>
    <p:sldId id="548" r:id="rId53"/>
    <p:sldId id="549" r:id="rId54"/>
    <p:sldId id="550" r:id="rId55"/>
    <p:sldId id="551" r:id="rId56"/>
    <p:sldId id="552" r:id="rId57"/>
    <p:sldId id="553" r:id="rId58"/>
    <p:sldId id="554" r:id="rId59"/>
    <p:sldId id="555" r:id="rId60"/>
    <p:sldId id="556" r:id="rId61"/>
    <p:sldId id="557" r:id="rId62"/>
    <p:sldId id="558" r:id="rId63"/>
    <p:sldId id="559" r:id="rId64"/>
    <p:sldId id="560" r:id="rId65"/>
    <p:sldId id="533" r:id="rId66"/>
    <p:sldId id="534" r:id="rId67"/>
    <p:sldId id="535" r:id="rId68"/>
    <p:sldId id="536" r:id="rId69"/>
    <p:sldId id="340" r:id="rId70"/>
    <p:sldId id="561" r:id="rId71"/>
  </p:sldIdLst>
  <p:sldSz cx="12192000" cy="6858000"/>
  <p:notesSz cx="6858000" cy="9144000"/>
  <p:embeddedFontLst>
    <p:embeddedFont>
      <p:font typeface="Hellix" pitchFamily="2" charset="77"/>
      <p:regular r:id="rId73"/>
      <p:bold r:id="rId74"/>
    </p:embeddedFont>
    <p:embeddedFont>
      <p:font typeface="Inter Display" panose="02000503000000020004" pitchFamily="2" charset="0"/>
      <p:regular r:id="rId75"/>
      <p:bold r:id="rId76"/>
      <p:italic r:id="rId77"/>
      <p:boldItalic r:id="rId78"/>
    </p:embeddedFont>
    <p:embeddedFont>
      <p:font typeface="Microsoft YaHei" panose="020B0503020204020204" pitchFamily="34" charset="-122"/>
      <p:regular r:id="rId79"/>
      <p:bold r:id="rId80"/>
    </p:embeddedFont>
  </p:embeddedFontLst>
  <p:custDataLst>
    <p:tags r:id="rId8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1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3" autoAdjust="0"/>
    <p:restoredTop sz="87740"/>
  </p:normalViewPr>
  <p:slideViewPr>
    <p:cSldViewPr snapToGrid="0">
      <p:cViewPr varScale="1">
        <p:scale>
          <a:sx n="106" d="100"/>
          <a:sy n="106" d="100"/>
        </p:scale>
        <p:origin x="1400" y="184"/>
      </p:cViewPr>
      <p:guideLst>
        <p:guide orient="horz" pos="1412"/>
        <p:guide pos="2116"/>
        <p:guide pos="4112"/>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5.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font" Target="fonts/font3.fntdata"/><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tags" Target="tags/tag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icrosoft YaHei" panose="020B0503020204020204" pitchFamily="34" charset="-122"/>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icrosoft YaHei" panose="020B0503020204020204" pitchFamily="34" charset="-122"/>
              </a:defRPr>
            </a:lvl1pPr>
          </a:lstStyle>
          <a:p>
            <a:fld id="{A644BF32-4CA8-4343-91C5-94D89E008D3B}" type="datetimeFigureOut">
              <a:rPr lang="en-US" smtClean="0"/>
              <a:pPr/>
              <a:t>5/5/26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icrosoft YaHei" panose="020B0503020204020204" pitchFamily="34" charset="-122"/>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icrosoft YaHei" panose="020B0503020204020204" pitchFamily="34" charset="-122"/>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Microsoft YaHei" panose="020B0503020204020204" pitchFamily="34" charset="-122"/>
        <a:ea typeface="+mn-ea"/>
        <a:cs typeface="+mn-cs"/>
      </a:defRPr>
    </a:lvl1pPr>
    <a:lvl2pPr marL="457176" algn="l" defTabSz="914353" rtl="0" eaLnBrk="1" latinLnBrk="0" hangingPunct="1">
      <a:defRPr sz="1199" b="0" i="0" kern="1200">
        <a:solidFill>
          <a:schemeClr val="tx1"/>
        </a:solidFill>
        <a:latin typeface="Microsoft YaHei" panose="020B0503020204020204" pitchFamily="34" charset="-122"/>
        <a:ea typeface="+mn-ea"/>
        <a:cs typeface="+mn-cs"/>
      </a:defRPr>
    </a:lvl2pPr>
    <a:lvl3pPr marL="914353" algn="l" defTabSz="914353" rtl="0" eaLnBrk="1" latinLnBrk="0" hangingPunct="1">
      <a:defRPr sz="1199" b="0" i="0" kern="1200">
        <a:solidFill>
          <a:schemeClr val="tx1"/>
        </a:solidFill>
        <a:latin typeface="Microsoft YaHei" panose="020B0503020204020204" pitchFamily="34" charset="-122"/>
        <a:ea typeface="+mn-ea"/>
        <a:cs typeface="+mn-cs"/>
      </a:defRPr>
    </a:lvl3pPr>
    <a:lvl4pPr marL="1371529" algn="l" defTabSz="914353" rtl="0" eaLnBrk="1" latinLnBrk="0" hangingPunct="1">
      <a:defRPr sz="1199" b="0" i="0" kern="1200">
        <a:solidFill>
          <a:schemeClr val="tx1"/>
        </a:solidFill>
        <a:latin typeface="Microsoft YaHei" panose="020B0503020204020204" pitchFamily="34" charset="-122"/>
        <a:ea typeface="+mn-ea"/>
        <a:cs typeface="+mn-cs"/>
      </a:defRPr>
    </a:lvl4pPr>
    <a:lvl5pPr marL="1828707" algn="l" defTabSz="914353" rtl="0" eaLnBrk="1" latinLnBrk="0" hangingPunct="1">
      <a:defRPr sz="1199" b="0" i="0" kern="1200">
        <a:solidFill>
          <a:schemeClr val="tx1"/>
        </a:solidFill>
        <a:latin typeface="Microsoft YaHei" panose="020B0503020204020204" pitchFamily="34" charset="-122"/>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9</a:t>
            </a:fld>
            <a:endParaRPr lang="en-US" dirty="0"/>
          </a:p>
        </p:txBody>
      </p:sp>
    </p:spTree>
    <p:extLst>
      <p:ext uri="{BB962C8B-B14F-4D97-AF65-F5344CB8AC3E}">
        <p14:creationId xmlns:p14="http://schemas.microsoft.com/office/powerpoint/2010/main" val="388534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48</a:t>
            </a:fld>
            <a:endParaRPr lang="en-US" dirty="0"/>
          </a:p>
        </p:txBody>
      </p:sp>
    </p:spTree>
    <p:extLst>
      <p:ext uri="{BB962C8B-B14F-4D97-AF65-F5344CB8AC3E}">
        <p14:creationId xmlns:p14="http://schemas.microsoft.com/office/powerpoint/2010/main" val="3299025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51</a:t>
            </a:fld>
            <a:endParaRPr lang="en-US" dirty="0"/>
          </a:p>
        </p:txBody>
      </p:sp>
    </p:spTree>
    <p:extLst>
      <p:ext uri="{BB962C8B-B14F-4D97-AF65-F5344CB8AC3E}">
        <p14:creationId xmlns:p14="http://schemas.microsoft.com/office/powerpoint/2010/main" val="788560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54</a:t>
            </a:fld>
            <a:endParaRPr lang="en-US" dirty="0"/>
          </a:p>
        </p:txBody>
      </p:sp>
    </p:spTree>
    <p:extLst>
      <p:ext uri="{BB962C8B-B14F-4D97-AF65-F5344CB8AC3E}">
        <p14:creationId xmlns:p14="http://schemas.microsoft.com/office/powerpoint/2010/main" val="4146294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56</a:t>
            </a:fld>
            <a:endParaRPr lang="en-US" dirty="0"/>
          </a:p>
        </p:txBody>
      </p:sp>
    </p:spTree>
    <p:extLst>
      <p:ext uri="{BB962C8B-B14F-4D97-AF65-F5344CB8AC3E}">
        <p14:creationId xmlns:p14="http://schemas.microsoft.com/office/powerpoint/2010/main" val="460009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59</a:t>
            </a:fld>
            <a:endParaRPr lang="en-US" dirty="0"/>
          </a:p>
        </p:txBody>
      </p:sp>
    </p:spTree>
    <p:extLst>
      <p:ext uri="{BB962C8B-B14F-4D97-AF65-F5344CB8AC3E}">
        <p14:creationId xmlns:p14="http://schemas.microsoft.com/office/powerpoint/2010/main" val="231627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234235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dirty="0"/>
          </a:p>
        </p:txBody>
      </p:sp>
    </p:spTree>
    <p:extLst>
      <p:ext uri="{BB962C8B-B14F-4D97-AF65-F5344CB8AC3E}">
        <p14:creationId xmlns:p14="http://schemas.microsoft.com/office/powerpoint/2010/main" val="288149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dirty="0"/>
          </a:p>
        </p:txBody>
      </p:sp>
    </p:spTree>
    <p:extLst>
      <p:ext uri="{BB962C8B-B14F-4D97-AF65-F5344CB8AC3E}">
        <p14:creationId xmlns:p14="http://schemas.microsoft.com/office/powerpoint/2010/main" val="103291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dirty="0"/>
          </a:p>
        </p:txBody>
      </p:sp>
    </p:spTree>
    <p:extLst>
      <p:ext uri="{BB962C8B-B14F-4D97-AF65-F5344CB8AC3E}">
        <p14:creationId xmlns:p14="http://schemas.microsoft.com/office/powerpoint/2010/main" val="1571806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dirty="0"/>
          </a:p>
        </p:txBody>
      </p:sp>
    </p:spTree>
    <p:extLst>
      <p:ext uri="{BB962C8B-B14F-4D97-AF65-F5344CB8AC3E}">
        <p14:creationId xmlns:p14="http://schemas.microsoft.com/office/powerpoint/2010/main" val="167907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42</a:t>
            </a:fld>
            <a:endParaRPr lang="en-US" dirty="0"/>
          </a:p>
        </p:txBody>
      </p:sp>
    </p:spTree>
    <p:extLst>
      <p:ext uri="{BB962C8B-B14F-4D97-AF65-F5344CB8AC3E}">
        <p14:creationId xmlns:p14="http://schemas.microsoft.com/office/powerpoint/2010/main" val="3827308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637487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dirty="0"/>
          </a:p>
        </p:txBody>
      </p:sp>
    </p:spTree>
    <p:extLst>
      <p:ext uri="{BB962C8B-B14F-4D97-AF65-F5344CB8AC3E}">
        <p14:creationId xmlns:p14="http://schemas.microsoft.com/office/powerpoint/2010/main" val="3763754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YaHei" panose="020B0503020204020204" pitchFamily="34" charset="-122"/>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b="0" i="0">
                <a:solidFill>
                  <a:schemeClr val="bg1"/>
                </a:solidFill>
              </a:defRPr>
            </a:lvl1pPr>
            <a:lvl2pPr marL="163304" indent="0">
              <a:buNone/>
              <a:defRPr b="0" i="0">
                <a:solidFill>
                  <a:schemeClr val="bg1"/>
                </a:solidFill>
              </a:defRPr>
            </a:lvl2pPr>
            <a:lvl3pPr marL="326609" indent="0">
              <a:buNone/>
              <a:defRPr b="0" i="0">
                <a:solidFill>
                  <a:schemeClr val="bg1"/>
                </a:solidFill>
              </a:defRPr>
            </a:lvl3pPr>
            <a:lvl4pPr marL="489913" indent="0">
              <a:buNone/>
              <a:defRPr b="0" i="0">
                <a:solidFill>
                  <a:schemeClr val="bg1"/>
                </a:solidFill>
              </a:defRPr>
            </a:lvl4pPr>
            <a:lvl5pPr marL="653218" indent="0">
              <a:buNone/>
              <a:defRPr b="0" i="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229384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YaHei" panose="020B0503020204020204" pitchFamily="34" charset="-122"/>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YaHei" panose="020B0503020204020204" pitchFamily="34" charset="-122"/>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icrosoft YaHei" panose="020B0503020204020204" pitchFamily="34" charset="-122"/>
                <a:ea typeface="Microsoft YaHei" panose="020B0503020204020204" pitchFamily="34" charset="-122"/>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icrosoft YaHei" panose="020B0503020204020204" pitchFamily="34" charset="-122"/>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8"/>
            <a:ext cx="6628504" cy="796862"/>
          </a:xfrm>
        </p:spPr>
        <p:txBody>
          <a:bodyPr lIns="0" tIns="0" rIns="0" bIns="0" anchor="t" anchorCtr="0"/>
          <a:lstStyle>
            <a:lvl1pPr>
              <a:lnSpc>
                <a:spcPct val="100000"/>
              </a:lnSpc>
              <a:defRPr sz="2177" b="0" i="0" cap="none" baseline="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5740996" cy="246221"/>
          </a:xfrm>
        </p:spPr>
        <p:txBody>
          <a:bodyPr lIns="0" tIns="0" rIns="0" bIns="0"/>
          <a:lstStyle>
            <a:lvl1pPr marL="0" indent="0">
              <a:buNone/>
              <a:defRPr sz="1634" b="0" i="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5740996" cy="4434500"/>
          </a:xfrm>
        </p:spPr>
        <p:txBody>
          <a:bodyPr lIns="0" tIns="0" rIns="0" bIns="0"/>
          <a:lstStyle>
            <a:lvl1pPr marL="0" indent="0">
              <a:buNone/>
              <a:defRPr sz="1452" b="0" i="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stStyle>
          <a:p>
            <a:endParaRPr lang="en-AU" dirty="0"/>
          </a:p>
        </p:txBody>
      </p:sp>
      <p:sp>
        <p:nvSpPr>
          <p:cNvPr id="2" name="Picture Placeholder 6">
            <a:extLst>
              <a:ext uri="{FF2B5EF4-FFF2-40B4-BE49-F238E27FC236}">
                <a16:creationId xmlns:a16="http://schemas.microsoft.com/office/drawing/2014/main" id="{05A56C92-9F5A-DB1B-34F6-2F021FDAC441}"/>
              </a:ext>
            </a:extLst>
          </p:cNvPr>
          <p:cNvSpPr>
            <a:spLocks noGrp="1"/>
          </p:cNvSpPr>
          <p:nvPr>
            <p:ph type="pic" sz="quarter" idx="13"/>
          </p:nvPr>
        </p:nvSpPr>
        <p:spPr>
          <a:xfrm>
            <a:off x="9403976" y="1480192"/>
            <a:ext cx="2348753" cy="5039140"/>
          </a:xfrm>
        </p:spPr>
        <p:txBody>
          <a:bodyPr/>
          <a:lstStyle>
            <a:lvl1pPr marL="0" indent="0">
              <a:buNone/>
              <a:defRPr b="0" i="0"/>
            </a:lvl1pPr>
          </a:lstStyle>
          <a:p>
            <a:endParaRPr lang="en-US"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YaHei" panose="020B0503020204020204" pitchFamily="34" charset="-122"/>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YaHei" panose="020B0503020204020204" pitchFamily="34" charset="-122"/>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icrosoft YaHei" panose="020B0503020204020204" pitchFamily="34" charset="-122"/>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stStyle>
          <a:p>
            <a:fld id="{42169B3B-8761-4204-AA5A-11BC84B55C93}" type="datetimeFigureOut">
              <a:rPr lang="en-AU" smtClean="0"/>
              <a:pPr/>
              <a:t>5/5/2026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57" r:id="rId7"/>
    <p:sldLayoutId id="2147483655" r:id="rId8"/>
    <p:sldLayoutId id="2147483663" r:id="rId9"/>
    <p:sldLayoutId id="2147483665"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9.xml"/><Relationship Id="rId4" Type="http://schemas.openxmlformats.org/officeDocument/2006/relationships/image" Target="../media/image67.png"/></Relationships>
</file>

<file path=ppt/slides/_rels/slide64.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0.emf"/><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descr="A person holding a bunch of grapes&#10;&#10;Description automatically generated">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t="24666" b="17042"/>
          <a:stretch>
            <a:fillRect/>
          </a:stretch>
        </p:blipFill>
        <p:spPr>
          <a:xfrm>
            <a:off x="658813" y="2595563"/>
            <a:ext cx="10975975"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582597"/>
            <a:ext cx="10858038" cy="990300"/>
          </a:xfrm>
        </p:spPr>
        <p:txBody>
          <a:bodyPr/>
          <a:lstStyle/>
          <a:p>
            <a:r>
              <a:rPr lang="ja-JP" altLang="en-US" sz="6000">
                <a:solidFill>
                  <a:schemeClr val="accent1"/>
                </a:solidFill>
                <a:latin typeface="Microsoft YaHei" panose="020B0503020204020204" pitchFamily="34" charset="-122"/>
                <a:ea typeface="Microsoft YaHei" panose="020B0503020204020204" pitchFamily="34" charset="-122"/>
              </a:rPr>
              <a:t>澳大利亚葡萄酒核心课程</a:t>
            </a:r>
          </a:p>
          <a:p>
            <a:endParaRPr lang="ja-JP" altLang="en-US" sz="6000" dirty="0">
              <a:solidFill>
                <a:schemeClr val="accent1"/>
              </a:solidFill>
              <a:latin typeface="Microsoft YaHei" panose="020B0503020204020204" pitchFamily="34" charset="-122"/>
              <a:ea typeface="Microsoft YaHei" panose="020B0503020204020204" pitchFamily="34" charset="-122"/>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Microsoft YaHei" panose="020B0503020204020204" pitchFamily="34" charset="-122"/>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Microsoft YaHei" panose="020B0503020204020204" pitchFamily="34" charset="-122"/>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F687-4E79-695A-3540-CC261F046F74}"/>
              </a:ext>
            </a:extLst>
          </p:cNvPr>
          <p:cNvSpPr txBox="1"/>
          <p:nvPr/>
        </p:nvSpPr>
        <p:spPr>
          <a:xfrm>
            <a:off x="499419" y="2389399"/>
            <a:ext cx="3275196"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6000" cap="none" dirty="0">
                <a:solidFill>
                  <a:schemeClr val="accent1"/>
                </a:solidFill>
                <a:latin typeface="Microsoft YaHei" panose="020B0503020204020204" pitchFamily="34" charset="-122"/>
                <a:ea typeface="Microsoft YaHei" panose="020B0503020204020204" pitchFamily="34" charset="-122"/>
              </a:rPr>
              <a:t>145,000</a:t>
            </a:r>
          </a:p>
        </p:txBody>
      </p:sp>
      <p:sp>
        <p:nvSpPr>
          <p:cNvPr id="3" name="TextBox 2">
            <a:extLst>
              <a:ext uri="{FF2B5EF4-FFF2-40B4-BE49-F238E27FC236}">
                <a16:creationId xmlns:a16="http://schemas.microsoft.com/office/drawing/2014/main" id="{9C868EA0-6601-D096-DA6F-11CFB1D544C5}"/>
              </a:ext>
            </a:extLst>
          </p:cNvPr>
          <p:cNvSpPr txBox="1"/>
          <p:nvPr/>
        </p:nvSpPr>
        <p:spPr>
          <a:xfrm>
            <a:off x="588320" y="2025445"/>
            <a:ext cx="3080734" cy="338554"/>
          </a:xfrm>
          <a:prstGeom prst="rect">
            <a:avLst/>
          </a:prstGeom>
          <a:noFill/>
        </p:spPr>
        <p:txBody>
          <a:bodyPr wrap="square" rtlCol="0">
            <a:spAutoFit/>
          </a:bodyPr>
          <a:lstStyle/>
          <a:p>
            <a:pPr algn="l"/>
            <a:r>
              <a:rPr lang="ja-JP" altLang="en-US" sz="1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大约</a:t>
            </a:r>
            <a:endParaRPr lang="en-US" sz="1600" dirty="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TextBox 5">
            <a:extLst>
              <a:ext uri="{FF2B5EF4-FFF2-40B4-BE49-F238E27FC236}">
                <a16:creationId xmlns:a16="http://schemas.microsoft.com/office/drawing/2014/main" id="{20EA411C-6F0B-3855-CC5A-641318A436FE}"/>
              </a:ext>
            </a:extLst>
          </p:cNvPr>
          <p:cNvSpPr txBox="1"/>
          <p:nvPr/>
        </p:nvSpPr>
        <p:spPr>
          <a:xfrm>
            <a:off x="601020" y="3149615"/>
            <a:ext cx="3080734" cy="338554"/>
          </a:xfrm>
          <a:prstGeom prst="rect">
            <a:avLst/>
          </a:prstGeom>
          <a:noFill/>
        </p:spPr>
        <p:txBody>
          <a:bodyPr wrap="square" rtlCol="0">
            <a:spAutoFit/>
          </a:bodyPr>
          <a:lstStyle/>
          <a:p>
            <a:pPr algn="l"/>
            <a:r>
              <a:rPr lang="ja-JP" altLang="en-US" sz="1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公顷</a:t>
            </a:r>
            <a:endParaRPr lang="en-US" sz="1600" dirty="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7" name="Title 1">
            <a:extLst>
              <a:ext uri="{FF2B5EF4-FFF2-40B4-BE49-F238E27FC236}">
                <a16:creationId xmlns:a16="http://schemas.microsoft.com/office/drawing/2014/main" id="{62C8ADFD-3E5A-D10E-188E-F0CDB35E0585}"/>
              </a:ext>
            </a:extLst>
          </p:cNvPr>
          <p:cNvSpPr txBox="1"/>
          <p:nvPr/>
        </p:nvSpPr>
        <p:spPr>
          <a:xfrm>
            <a:off x="575619" y="3603102"/>
            <a:ext cx="260130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cap="none" dirty="0">
                <a:solidFill>
                  <a:schemeClr val="accent1"/>
                </a:solidFill>
                <a:latin typeface="Microsoft YaHei" panose="020B0503020204020204" pitchFamily="34" charset="-122"/>
                <a:ea typeface="Microsoft YaHei" panose="020B0503020204020204" pitchFamily="34" charset="-122"/>
              </a:rPr>
              <a:t>0.02%</a:t>
            </a:r>
          </a:p>
        </p:txBody>
      </p:sp>
      <p:sp>
        <p:nvSpPr>
          <p:cNvPr id="8" name="TextBox 7">
            <a:extLst>
              <a:ext uri="{FF2B5EF4-FFF2-40B4-BE49-F238E27FC236}">
                <a16:creationId xmlns:a16="http://schemas.microsoft.com/office/drawing/2014/main" id="{B3E48E66-C308-BC09-1D77-5CD689F6A281}"/>
              </a:ext>
            </a:extLst>
          </p:cNvPr>
          <p:cNvSpPr txBox="1"/>
          <p:nvPr/>
        </p:nvSpPr>
        <p:spPr>
          <a:xfrm>
            <a:off x="588320" y="4093446"/>
            <a:ext cx="2601308" cy="1569660"/>
          </a:xfrm>
          <a:prstGeom prst="rect">
            <a:avLst/>
          </a:prstGeom>
          <a:noFill/>
        </p:spPr>
        <p:txBody>
          <a:bodyPr wrap="square" rtlCol="0">
            <a:spAutoFit/>
          </a:bodyPr>
          <a:lstStyle/>
          <a:p>
            <a:pPr algn="l"/>
            <a:r>
              <a:rPr lang="ja-JP" altLang="en-US" sz="1600">
                <a:solidFill>
                  <a:schemeClr val="accent1"/>
                </a:solidFill>
                <a:effectLst/>
                <a:latin typeface="Microsoft YaHei" panose="020B0503020204020204" pitchFamily="34" charset="-122"/>
                <a:ea typeface="Microsoft YaHei" panose="020B0503020204020204" pitchFamily="34" charset="-122"/>
                <a:cs typeface="Inter Display" panose="02000503000000020004" pitchFamily="2" charset="0"/>
              </a:rPr>
              <a:t>的澳大利亚总土地面积有种植葡萄藤</a:t>
            </a:r>
          </a:p>
          <a:p>
            <a:pPr algn="l"/>
            <a:endParaRPr lang="en-US" sz="1600" dirty="0">
              <a:solidFill>
                <a:srgbClr val="190000"/>
              </a:solidFill>
              <a:latin typeface="Microsoft YaHei" panose="020B0503020204020204" pitchFamily="34" charset="-122"/>
              <a:ea typeface="Microsoft YaHei" panose="020B0503020204020204" pitchFamily="34" charset="-122"/>
              <a:cs typeface="Inter Display" panose="02000503000000020004" pitchFamily="2" charset="0"/>
            </a:endParaRPr>
          </a:p>
          <a:p>
            <a:pPr algn="l"/>
            <a:r>
              <a:rPr lang="ja-JP" altLang="en-US" sz="1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这差不多等于波尔多和勃艮第的总和。</a:t>
            </a:r>
          </a:p>
          <a:p>
            <a:pPr algn="l"/>
            <a:endParaRPr lang="ja-JP" altLang="en-US" sz="1600" dirty="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5" name="Picture 4" descr="A map of france with a black background&#10;&#10;Description automatically generated">
            <a:extLst>
              <a:ext uri="{FF2B5EF4-FFF2-40B4-BE49-F238E27FC236}">
                <a16:creationId xmlns:a16="http://schemas.microsoft.com/office/drawing/2014/main" id="{A46C4239-4599-0B56-2E61-C0E208526E8D}"/>
              </a:ext>
            </a:extLst>
          </p:cNvPr>
          <p:cNvPicPr>
            <a:picLocks noChangeAspect="1"/>
          </p:cNvPicPr>
          <p:nvPr/>
        </p:nvPicPr>
        <p:blipFill>
          <a:blip r:embed="rId3" cstate="screen">
            <a:extLst>
              <a:ext uri="{28A0092B-C50C-407E-A947-70E740481C1C}">
                <a14:useLocalDpi xmlns:a14="http://schemas.microsoft.com/office/drawing/2010/main"/>
              </a:ext>
            </a:extLst>
          </a:blip>
          <a:srcRect t="25874" b="11270"/>
          <a:stretch>
            <a:fillRect/>
          </a:stretch>
        </p:blipFill>
        <p:spPr>
          <a:xfrm>
            <a:off x="1610591" y="-1650204"/>
            <a:ext cx="11103969" cy="9769850"/>
          </a:xfrm>
          <a:prstGeom prst="rect">
            <a:avLst/>
          </a:prstGeom>
        </p:spPr>
      </p:pic>
      <p:sp>
        <p:nvSpPr>
          <p:cNvPr id="9" name="TextBox 8">
            <a:extLst>
              <a:ext uri="{FF2B5EF4-FFF2-40B4-BE49-F238E27FC236}">
                <a16:creationId xmlns:a16="http://schemas.microsoft.com/office/drawing/2014/main" id="{263AA5EF-8233-E829-BA17-0A29FA6E241E}"/>
              </a:ext>
            </a:extLst>
          </p:cNvPr>
          <p:cNvSpPr txBox="1"/>
          <p:nvPr/>
        </p:nvSpPr>
        <p:spPr>
          <a:xfrm>
            <a:off x="5858687" y="3330138"/>
            <a:ext cx="3384045" cy="646331"/>
          </a:xfrm>
          <a:prstGeom prst="rect">
            <a:avLst/>
          </a:prstGeom>
          <a:noFill/>
        </p:spPr>
        <p:txBody>
          <a:bodyPr wrap="square" rtlCol="0">
            <a:spAutoFit/>
          </a:bodyPr>
          <a:lstStyle/>
          <a:p>
            <a:pPr algn="l"/>
            <a:r>
              <a:rPr lang="ja-JP" altLang="en-US" sz="3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法国</a:t>
            </a:r>
            <a:endParaRPr lang="en-US" sz="3600" dirty="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1" name="TextBox 10">
            <a:extLst>
              <a:ext uri="{FF2B5EF4-FFF2-40B4-BE49-F238E27FC236}">
                <a16:creationId xmlns:a16="http://schemas.microsoft.com/office/drawing/2014/main" id="{5082A2D5-E861-2330-39FC-2111B9878A48}"/>
              </a:ext>
            </a:extLst>
          </p:cNvPr>
          <p:cNvSpPr txBox="1"/>
          <p:nvPr/>
        </p:nvSpPr>
        <p:spPr>
          <a:xfrm>
            <a:off x="4678625" y="2312080"/>
            <a:ext cx="917734" cy="276999"/>
          </a:xfrm>
          <a:prstGeom prst="rect">
            <a:avLst/>
          </a:prstGeom>
          <a:noFill/>
        </p:spPr>
        <p:txBody>
          <a:bodyPr wrap="square">
            <a:spAutoFit/>
          </a:bodyPr>
          <a:lstStyle/>
          <a:p>
            <a:r>
              <a:rPr lang="ja-JP" altLang="en-US" sz="12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南特</a:t>
            </a:r>
          </a:p>
        </p:txBody>
      </p:sp>
      <p:sp>
        <p:nvSpPr>
          <p:cNvPr id="12" name="TextBox 11">
            <a:extLst>
              <a:ext uri="{FF2B5EF4-FFF2-40B4-BE49-F238E27FC236}">
                <a16:creationId xmlns:a16="http://schemas.microsoft.com/office/drawing/2014/main" id="{6EA4F9EC-3E1C-ADBD-906E-12518B16D7E2}"/>
              </a:ext>
            </a:extLst>
          </p:cNvPr>
          <p:cNvSpPr txBox="1"/>
          <p:nvPr/>
        </p:nvSpPr>
        <p:spPr>
          <a:xfrm>
            <a:off x="7558778" y="764426"/>
            <a:ext cx="1061224" cy="307777"/>
          </a:xfrm>
          <a:prstGeom prst="rect">
            <a:avLst/>
          </a:prstGeom>
          <a:noFill/>
        </p:spPr>
        <p:txBody>
          <a:bodyPr wrap="square">
            <a:spAutoFit/>
          </a:bodyPr>
          <a:lstStyle/>
          <a:p>
            <a:r>
              <a:rPr lang="ja-JP" altLang="en-US" sz="14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巴黎</a:t>
            </a:r>
          </a:p>
        </p:txBody>
      </p:sp>
      <p:sp>
        <p:nvSpPr>
          <p:cNvPr id="13" name="TextBox 12">
            <a:extLst>
              <a:ext uri="{FF2B5EF4-FFF2-40B4-BE49-F238E27FC236}">
                <a16:creationId xmlns:a16="http://schemas.microsoft.com/office/drawing/2014/main" id="{3FB7697C-4CBD-7410-C38C-125750E58587}"/>
              </a:ext>
            </a:extLst>
          </p:cNvPr>
          <p:cNvSpPr txBox="1"/>
          <p:nvPr/>
        </p:nvSpPr>
        <p:spPr>
          <a:xfrm>
            <a:off x="5395861" y="4268921"/>
            <a:ext cx="1766714" cy="338554"/>
          </a:xfrm>
          <a:prstGeom prst="rect">
            <a:avLst/>
          </a:prstGeom>
          <a:noFill/>
        </p:spPr>
        <p:txBody>
          <a:bodyPr wrap="square">
            <a:spAutoFit/>
          </a:bodyPr>
          <a:lstStyle/>
          <a:p>
            <a:r>
              <a:rPr lang="ja-JP" altLang="en-US" sz="1600">
                <a:solidFill>
                  <a:schemeClr val="accent1"/>
                </a:solidFill>
                <a:effectLst/>
                <a:latin typeface="Microsoft YaHei" panose="020B0503020204020204" pitchFamily="34" charset="-122"/>
                <a:ea typeface="Microsoft YaHei" panose="020B0503020204020204" pitchFamily="34" charset="-122"/>
                <a:cs typeface="Inter Display" panose="02000503000000020004" pitchFamily="2" charset="0"/>
              </a:rPr>
              <a:t>波尔多</a:t>
            </a:r>
            <a:endParaRPr lang="en-US" sz="1600" dirty="0">
              <a:solidFill>
                <a:schemeClr val="accent1"/>
              </a:solidFill>
              <a:latin typeface="Microsoft YaHei" panose="020B0503020204020204" pitchFamily="34" charset="-122"/>
            </a:endParaRPr>
          </a:p>
        </p:txBody>
      </p:sp>
      <p:sp>
        <p:nvSpPr>
          <p:cNvPr id="14" name="TextBox 13">
            <a:extLst>
              <a:ext uri="{FF2B5EF4-FFF2-40B4-BE49-F238E27FC236}">
                <a16:creationId xmlns:a16="http://schemas.microsoft.com/office/drawing/2014/main" id="{256114E2-9BCC-FB17-077D-5E7573CC940A}"/>
              </a:ext>
            </a:extLst>
          </p:cNvPr>
          <p:cNvSpPr txBox="1"/>
          <p:nvPr/>
        </p:nvSpPr>
        <p:spPr>
          <a:xfrm>
            <a:off x="9188716" y="1928190"/>
            <a:ext cx="1766714" cy="338554"/>
          </a:xfrm>
          <a:prstGeom prst="rect">
            <a:avLst/>
          </a:prstGeom>
          <a:noFill/>
        </p:spPr>
        <p:txBody>
          <a:bodyPr wrap="square">
            <a:spAutoFit/>
          </a:bodyPr>
          <a:lstStyle/>
          <a:p>
            <a:r>
              <a:rPr lang="ja-JP" altLang="en-US" sz="1600">
                <a:solidFill>
                  <a:schemeClr val="accent1"/>
                </a:solidFill>
                <a:effectLst/>
                <a:latin typeface="Microsoft YaHei" panose="020B0503020204020204" pitchFamily="34" charset="-122"/>
                <a:ea typeface="Microsoft YaHei" panose="020B0503020204020204" pitchFamily="34" charset="-122"/>
                <a:cs typeface="Inter Display" panose="02000503000000020004" pitchFamily="2" charset="0"/>
              </a:rPr>
              <a:t>勃艮第</a:t>
            </a:r>
          </a:p>
        </p:txBody>
      </p:sp>
      <p:sp>
        <p:nvSpPr>
          <p:cNvPr id="15" name="TextBox 14">
            <a:extLst>
              <a:ext uri="{FF2B5EF4-FFF2-40B4-BE49-F238E27FC236}">
                <a16:creationId xmlns:a16="http://schemas.microsoft.com/office/drawing/2014/main" id="{94AA274C-8A1F-F8CF-E5AE-783D0A792821}"/>
              </a:ext>
            </a:extLst>
          </p:cNvPr>
          <p:cNvSpPr txBox="1"/>
          <p:nvPr/>
        </p:nvSpPr>
        <p:spPr>
          <a:xfrm>
            <a:off x="9333643" y="2363999"/>
            <a:ext cx="1061224" cy="276999"/>
          </a:xfrm>
          <a:prstGeom prst="rect">
            <a:avLst/>
          </a:prstGeom>
          <a:noFill/>
        </p:spPr>
        <p:txBody>
          <a:bodyPr wrap="square">
            <a:spAutoFit/>
          </a:bodyPr>
          <a:lstStyle/>
          <a:p>
            <a:r>
              <a:rPr lang="ja-JP" altLang="en-US" sz="12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第戎</a:t>
            </a:r>
          </a:p>
        </p:txBody>
      </p:sp>
      <p:sp>
        <p:nvSpPr>
          <p:cNvPr id="16" name="TextBox 15">
            <a:extLst>
              <a:ext uri="{FF2B5EF4-FFF2-40B4-BE49-F238E27FC236}">
                <a16:creationId xmlns:a16="http://schemas.microsoft.com/office/drawing/2014/main" id="{AD629D36-AC66-6CBE-F876-96C2B9B374AD}"/>
              </a:ext>
            </a:extLst>
          </p:cNvPr>
          <p:cNvSpPr txBox="1"/>
          <p:nvPr/>
        </p:nvSpPr>
        <p:spPr>
          <a:xfrm>
            <a:off x="9188716" y="4039749"/>
            <a:ext cx="1061224" cy="276999"/>
          </a:xfrm>
          <a:prstGeom prst="rect">
            <a:avLst/>
          </a:prstGeom>
          <a:noFill/>
        </p:spPr>
        <p:txBody>
          <a:bodyPr wrap="square">
            <a:spAutoFit/>
          </a:bodyPr>
          <a:lstStyle/>
          <a:p>
            <a:r>
              <a:rPr lang="ja-JP" altLang="en-US" sz="12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里昂</a:t>
            </a:r>
          </a:p>
        </p:txBody>
      </p:sp>
      <p:sp>
        <p:nvSpPr>
          <p:cNvPr id="17" name="TextBox 16">
            <a:extLst>
              <a:ext uri="{FF2B5EF4-FFF2-40B4-BE49-F238E27FC236}">
                <a16:creationId xmlns:a16="http://schemas.microsoft.com/office/drawing/2014/main" id="{4CF1657E-AC83-3250-2E12-775112878D1A}"/>
              </a:ext>
            </a:extLst>
          </p:cNvPr>
          <p:cNvSpPr txBox="1"/>
          <p:nvPr/>
        </p:nvSpPr>
        <p:spPr>
          <a:xfrm>
            <a:off x="10072073" y="862959"/>
            <a:ext cx="1407990" cy="276999"/>
          </a:xfrm>
          <a:prstGeom prst="rect">
            <a:avLst/>
          </a:prstGeom>
          <a:noFill/>
        </p:spPr>
        <p:txBody>
          <a:bodyPr wrap="square">
            <a:spAutoFit/>
          </a:bodyPr>
          <a:lstStyle/>
          <a:p>
            <a:pPr>
              <a:buClr>
                <a:srgbClr val="F40000"/>
              </a:buClr>
            </a:pPr>
            <a:r>
              <a:rPr lang="zh-CN" altLang="en-US" sz="1200" dirty="0">
                <a:latin typeface="Microsoft YaHei" panose="020B0503020204020204" pitchFamily="34" charset="-122"/>
                <a:ea typeface="Microsoft YaHei" panose="020B0503020204020204" pitchFamily="34" charset="-122"/>
                <a:cs typeface="Hellix SemiBold"/>
              </a:rPr>
              <a:t>斯特拉斯堡</a:t>
            </a:r>
            <a:endParaRPr lang="en-US" sz="1200" dirty="0">
              <a:latin typeface="Microsoft YaHei" panose="020B0503020204020204" pitchFamily="34" charset="-122"/>
              <a:ea typeface="Microsoft YaHei" panose="020B0503020204020204" pitchFamily="34" charset="-122"/>
              <a:cs typeface="Hellix SemiBold"/>
            </a:endParaRPr>
          </a:p>
        </p:txBody>
      </p:sp>
      <p:sp>
        <p:nvSpPr>
          <p:cNvPr id="18" name="TextBox 17">
            <a:extLst>
              <a:ext uri="{FF2B5EF4-FFF2-40B4-BE49-F238E27FC236}">
                <a16:creationId xmlns:a16="http://schemas.microsoft.com/office/drawing/2014/main" id="{CD671DD3-2CA4-3616-599D-EB97FE7606A8}"/>
              </a:ext>
            </a:extLst>
          </p:cNvPr>
          <p:cNvSpPr txBox="1"/>
          <p:nvPr/>
        </p:nvSpPr>
        <p:spPr>
          <a:xfrm>
            <a:off x="4271487" y="4761427"/>
            <a:ext cx="1538528" cy="276999"/>
          </a:xfrm>
          <a:prstGeom prst="rect">
            <a:avLst/>
          </a:prstGeom>
          <a:noFill/>
        </p:spPr>
        <p:txBody>
          <a:bodyPr wrap="square">
            <a:spAutoFit/>
          </a:bodyPr>
          <a:lstStyle/>
          <a:p>
            <a:r>
              <a:rPr lang="ja-JP" altLang="en-US" sz="1200">
                <a:solidFill>
                  <a:schemeClr val="accent1"/>
                </a:solidFill>
                <a:effectLst/>
                <a:latin typeface="Microsoft YaHei" panose="020B0503020204020204" pitchFamily="34" charset="-122"/>
                <a:ea typeface="Microsoft YaHei" panose="020B0503020204020204" pitchFamily="34" charset="-122"/>
                <a:cs typeface="Inter Display" panose="02000503000000020004" pitchFamily="2" charset="0"/>
              </a:rPr>
              <a:t>波尔多</a:t>
            </a:r>
            <a:endParaRPr lang="en-US" sz="1200" dirty="0">
              <a:solidFill>
                <a:schemeClr val="accent1"/>
              </a:solidFill>
              <a:latin typeface="Microsoft YaHei" panose="020B0503020204020204" pitchFamily="34" charset="-122"/>
            </a:endParaRPr>
          </a:p>
        </p:txBody>
      </p:sp>
    </p:spTree>
    <p:extLst>
      <p:ext uri="{BB962C8B-B14F-4D97-AF65-F5344CB8AC3E}">
        <p14:creationId xmlns:p14="http://schemas.microsoft.com/office/powerpoint/2010/main" val="317330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907601"/>
          </a:xfrm>
          <a:prstGeom prst="rect">
            <a:avLst/>
          </a:prstGeom>
        </p:spPr>
        <p:txBody>
          <a:bodyPr vert="horz" wrap="none" lIns="0" tIns="11521" rIns="0" bIns="0" rtlCol="0">
            <a:noAutofit/>
          </a:bodyPr>
          <a:lstStyle/>
          <a:p>
            <a:pPr defTabSz="914453">
              <a:lnSpc>
                <a:spcPct val="80000"/>
              </a:lnSpc>
              <a:defRPr/>
            </a:pPr>
            <a:r>
              <a:rPr lang="ja-JP" altLang="en-US" sz="5400" cap="all">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多样的气候</a:t>
            </a:r>
          </a:p>
          <a:p>
            <a:pPr defTabSz="914453">
              <a:lnSpc>
                <a:spcPct val="80000"/>
              </a:lnSpc>
              <a:defRPr/>
            </a:pPr>
            <a:endParaRPr lang="ja-JP" altLang="en-US" sz="5400" cap="all" dirty="0">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959600" y="3566863"/>
            <a:ext cx="4466621"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澳大利亚的纬度、海洋的影响和海拔的高度，促成了其惊人的气候多样性</a:t>
            </a:r>
          </a:p>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优质葡萄酒产区主要位于澳大利亚的温带地区</a:t>
            </a:r>
          </a:p>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集中于新南威尔士州、南澳州、塔斯马尼亚州、维多利亚州和西澳州</a:t>
            </a:r>
          </a:p>
          <a:p>
            <a:pPr>
              <a:spcBef>
                <a:spcPts val="800"/>
              </a:spcBef>
              <a:buClr>
                <a:schemeClr val="accent3"/>
              </a:buClr>
              <a:buFont typeface="Arial" panose="020B0604020202020204" pitchFamily="34" charset="0"/>
              <a:buChar char="•"/>
            </a:pPr>
            <a:endParaRPr lang="ja-JP" altLang="en-US" sz="1600" dirty="0">
              <a:solidFill>
                <a:schemeClr val="bg1"/>
              </a:solidFill>
              <a:latin typeface="Microsoft YaHei" panose="020B0503020204020204" pitchFamily="34" charset="-122"/>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15475"/>
            <a:ext cx="6096000" cy="4995767"/>
          </a:xfrm>
          <a:prstGeom prst="rect">
            <a:avLst/>
          </a:prstGeom>
        </p:spPr>
      </p:pic>
      <p:pic>
        <p:nvPicPr>
          <p:cNvPr id="7" name="Picture 6" descr="A bunch of grapes on a vine&#10;&#10;Description automatically generated">
            <a:extLst>
              <a:ext uri="{FF2B5EF4-FFF2-40B4-BE49-F238E27FC236}">
                <a16:creationId xmlns:a16="http://schemas.microsoft.com/office/drawing/2014/main" id="{35A14A18-7B77-D08F-3C53-AE804FCE98A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91970" y="-557784"/>
            <a:ext cx="7257536" cy="2018210"/>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22853" y="2527598"/>
            <a:ext cx="11918390" cy="907601"/>
          </a:xfrm>
          <a:prstGeom prst="rect">
            <a:avLst/>
          </a:prstGeom>
        </p:spPr>
        <p:txBody>
          <a:bodyPr vert="horz" wrap="none" lIns="0" tIns="11521" rIns="0" bIns="0" rtlCol="0">
            <a:noAutofit/>
          </a:bodyPr>
          <a:lstStyle/>
          <a:p>
            <a:pPr defTabSz="914453">
              <a:lnSpc>
                <a:spcPct val="80000"/>
              </a:lnSpc>
              <a:defRPr/>
            </a:pPr>
            <a:r>
              <a:rPr lang="ja-JP" altLang="en-US" sz="3200" cap="all">
                <a:solidFill>
                  <a:schemeClr val="accent3"/>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澳大利亚葡萄酒产区</a:t>
            </a:r>
            <a:endParaRPr lang="ja-JP" altLang="en-US" sz="3200" cap="all" dirty="0">
              <a:solidFill>
                <a:schemeClr val="accent3"/>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969979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map of australia with different shades of blue and green&#10;&#10;Description automatically generated">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2" y="-596567"/>
            <a:ext cx="10136451"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359979"/>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最低气温</a:t>
            </a:r>
          </a:p>
          <a:p>
            <a:pPr defTabSz="829587">
              <a:lnSpc>
                <a:spcPct val="83000"/>
              </a:lnSpc>
              <a:tabLst>
                <a:tab pos="1156236" algn="l"/>
              </a:tabLst>
              <a:defRPr/>
            </a:pPr>
            <a:endParaRPr lang="ja-JP" altLang="en-US" sz="48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139943"/>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US" altLang="ja-JP" sz="24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30</a:t>
            </a:r>
            <a:r>
              <a:rPr lang="ja-JP" altLang="en-US" sz="24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年来平均年气温（</a:t>
            </a:r>
            <a:r>
              <a:rPr lang="en-US" altLang="ja-JP" sz="24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1976-2005</a:t>
            </a:r>
            <a:r>
              <a:rPr lang="ja-JP" altLang="en-US" sz="24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a:t>
            </a:r>
          </a:p>
          <a:p>
            <a:pPr defTabSz="829587">
              <a:lnSpc>
                <a:spcPct val="83000"/>
              </a:lnSpc>
              <a:tabLst>
                <a:tab pos="1156236" algn="l"/>
              </a:tabLst>
              <a:defRPr/>
            </a:pPr>
            <a:endParaRPr lang="ja-JP" altLang="en-US" sz="24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endParaRPr>
          </a:p>
        </p:txBody>
      </p:sp>
      <p:grpSp>
        <p:nvGrpSpPr>
          <p:cNvPr id="59" name="Group 58">
            <a:extLst>
              <a:ext uri="{FF2B5EF4-FFF2-40B4-BE49-F238E27FC236}">
                <a16:creationId xmlns:a16="http://schemas.microsoft.com/office/drawing/2014/main" id="{ED31B737-A852-E390-674A-A2E47AFB212E}"/>
              </a:ext>
            </a:extLst>
          </p:cNvPr>
          <p:cNvGrpSpPr/>
          <p:nvPr/>
        </p:nvGrpSpPr>
        <p:grpSpPr>
          <a:xfrm>
            <a:off x="808873" y="622650"/>
            <a:ext cx="1388653" cy="3983801"/>
            <a:chOff x="826643" y="483370"/>
            <a:chExt cx="1388653" cy="3983801"/>
          </a:xfrm>
        </p:grpSpPr>
        <p:sp>
          <p:nvSpPr>
            <p:cNvPr id="3" name="object 11">
              <a:extLst>
                <a:ext uri="{FF2B5EF4-FFF2-40B4-BE49-F238E27FC236}">
                  <a16:creationId xmlns:a16="http://schemas.microsoft.com/office/drawing/2014/main" id="{141858DA-72CA-D085-B875-3176DEE45DDD}"/>
                </a:ext>
              </a:extLst>
            </p:cNvPr>
            <p:cNvSpPr txBox="1"/>
            <p:nvPr/>
          </p:nvSpPr>
          <p:spPr>
            <a:xfrm flipH="1">
              <a:off x="826643" y="483370"/>
              <a:ext cx="12497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39ºC / 102ºF</a:t>
              </a:r>
              <a:endParaRPr sz="1400" b="0" dirty="0">
                <a:solidFill>
                  <a:schemeClr val="tx1"/>
                </a:solidFill>
                <a:latin typeface="Microsoft YaHei" panose="020B0503020204020204" pitchFamily="34" charset="-122"/>
              </a:endParaRPr>
            </a:p>
          </p:txBody>
        </p:sp>
        <p:sp>
          <p:nvSpPr>
            <p:cNvPr id="4" name="object 11">
              <a:extLst>
                <a:ext uri="{FF2B5EF4-FFF2-40B4-BE49-F238E27FC236}">
                  <a16:creationId xmlns:a16="http://schemas.microsoft.com/office/drawing/2014/main" id="{6D674A62-3750-5FC5-F117-7D049A41483E}"/>
                </a:ext>
              </a:extLst>
            </p:cNvPr>
            <p:cNvSpPr txBox="1"/>
            <p:nvPr/>
          </p:nvSpPr>
          <p:spPr>
            <a:xfrm flipH="1">
              <a:off x="826643" y="751302"/>
              <a:ext cx="12497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36ºC / 97ºF</a:t>
              </a:r>
              <a:endParaRPr sz="1400" b="0" dirty="0">
                <a:solidFill>
                  <a:schemeClr val="tx1"/>
                </a:solidFill>
                <a:latin typeface="Microsoft YaHei" panose="020B0503020204020204" pitchFamily="34" charset="-122"/>
              </a:endParaRPr>
            </a:p>
          </p:txBody>
        </p:sp>
        <p:sp>
          <p:nvSpPr>
            <p:cNvPr id="5" name="object 11">
              <a:extLst>
                <a:ext uri="{FF2B5EF4-FFF2-40B4-BE49-F238E27FC236}">
                  <a16:creationId xmlns:a16="http://schemas.microsoft.com/office/drawing/2014/main" id="{9AD08A97-8521-B365-6A19-ACE857716629}"/>
                </a:ext>
              </a:extLst>
            </p:cNvPr>
            <p:cNvSpPr txBox="1"/>
            <p:nvPr/>
          </p:nvSpPr>
          <p:spPr>
            <a:xfrm flipH="1">
              <a:off x="826643" y="1019234"/>
              <a:ext cx="124978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33ºC / 92ºF</a:t>
              </a:r>
              <a:endParaRPr sz="1400" b="0" dirty="0">
                <a:solidFill>
                  <a:schemeClr val="tx1"/>
                </a:solidFill>
                <a:latin typeface="Microsoft YaHei" panose="020B0503020204020204" pitchFamily="34" charset="-122"/>
              </a:endParaRPr>
            </a:p>
          </p:txBody>
        </p:sp>
        <p:sp>
          <p:nvSpPr>
            <p:cNvPr id="6" name="object 11">
              <a:extLst>
                <a:ext uri="{FF2B5EF4-FFF2-40B4-BE49-F238E27FC236}">
                  <a16:creationId xmlns:a16="http://schemas.microsoft.com/office/drawing/2014/main" id="{8ADCA493-9EE6-84A6-71E4-6105A612506D}"/>
                </a:ext>
              </a:extLst>
            </p:cNvPr>
            <p:cNvSpPr txBox="1"/>
            <p:nvPr/>
          </p:nvSpPr>
          <p:spPr>
            <a:xfrm flipH="1">
              <a:off x="826643" y="1287166"/>
              <a:ext cx="124978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30ºC / 86ºF</a:t>
              </a:r>
              <a:endParaRPr sz="1400" b="0" dirty="0">
                <a:solidFill>
                  <a:schemeClr val="tx1"/>
                </a:solidFill>
                <a:latin typeface="Microsoft YaHei" panose="020B0503020204020204" pitchFamily="34" charset="-122"/>
              </a:endParaRPr>
            </a:p>
          </p:txBody>
        </p:sp>
        <p:sp>
          <p:nvSpPr>
            <p:cNvPr id="7" name="object 11">
              <a:extLst>
                <a:ext uri="{FF2B5EF4-FFF2-40B4-BE49-F238E27FC236}">
                  <a16:creationId xmlns:a16="http://schemas.microsoft.com/office/drawing/2014/main" id="{9BB99285-69A8-EFB8-F58D-7B34585ED883}"/>
                </a:ext>
              </a:extLst>
            </p:cNvPr>
            <p:cNvSpPr txBox="1"/>
            <p:nvPr/>
          </p:nvSpPr>
          <p:spPr>
            <a:xfrm flipH="1">
              <a:off x="826643" y="1555098"/>
              <a:ext cx="13242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27ºC / 81ºF</a:t>
              </a:r>
              <a:endParaRPr sz="1400" b="0" dirty="0">
                <a:solidFill>
                  <a:schemeClr val="tx1"/>
                </a:solidFill>
                <a:latin typeface="Microsoft YaHei" panose="020B0503020204020204" pitchFamily="34" charset="-122"/>
              </a:endParaRPr>
            </a:p>
          </p:txBody>
        </p:sp>
        <p:sp>
          <p:nvSpPr>
            <p:cNvPr id="8" name="object 11">
              <a:extLst>
                <a:ext uri="{FF2B5EF4-FFF2-40B4-BE49-F238E27FC236}">
                  <a16:creationId xmlns:a16="http://schemas.microsoft.com/office/drawing/2014/main" id="{BF3F359E-EC11-B99D-A1BF-B0473122946C}"/>
                </a:ext>
              </a:extLst>
            </p:cNvPr>
            <p:cNvSpPr txBox="1"/>
            <p:nvPr/>
          </p:nvSpPr>
          <p:spPr>
            <a:xfrm flipH="1">
              <a:off x="826643" y="1823030"/>
              <a:ext cx="124978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24ºC / 75ºF</a:t>
              </a:r>
              <a:endParaRPr sz="1400" b="0" dirty="0">
                <a:solidFill>
                  <a:schemeClr val="tx1"/>
                </a:solidFill>
                <a:latin typeface="Microsoft YaHei" panose="020B0503020204020204" pitchFamily="34" charset="-122"/>
              </a:endParaRPr>
            </a:p>
          </p:txBody>
        </p:sp>
        <p:sp>
          <p:nvSpPr>
            <p:cNvPr id="9" name="object 11">
              <a:extLst>
                <a:ext uri="{FF2B5EF4-FFF2-40B4-BE49-F238E27FC236}">
                  <a16:creationId xmlns:a16="http://schemas.microsoft.com/office/drawing/2014/main" id="{BAF78B9C-BC12-718F-1170-C85F480F44F2}"/>
                </a:ext>
              </a:extLst>
            </p:cNvPr>
            <p:cNvSpPr txBox="1"/>
            <p:nvPr/>
          </p:nvSpPr>
          <p:spPr>
            <a:xfrm flipH="1">
              <a:off x="826643" y="2090962"/>
              <a:ext cx="132429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21ºC / 70ºF</a:t>
              </a:r>
              <a:endParaRPr sz="1400" b="0" dirty="0">
                <a:solidFill>
                  <a:schemeClr val="tx1"/>
                </a:solidFill>
                <a:latin typeface="Microsoft YaHei" panose="020B0503020204020204" pitchFamily="34" charset="-122"/>
              </a:endParaRPr>
            </a:p>
          </p:txBody>
        </p:sp>
        <p:sp>
          <p:nvSpPr>
            <p:cNvPr id="11" name="object 11">
              <a:extLst>
                <a:ext uri="{FF2B5EF4-FFF2-40B4-BE49-F238E27FC236}">
                  <a16:creationId xmlns:a16="http://schemas.microsoft.com/office/drawing/2014/main" id="{98A23143-7186-6C15-97D2-A2AE693E4C82}"/>
                </a:ext>
              </a:extLst>
            </p:cNvPr>
            <p:cNvSpPr txBox="1"/>
            <p:nvPr/>
          </p:nvSpPr>
          <p:spPr>
            <a:xfrm flipH="1">
              <a:off x="826643" y="2358894"/>
              <a:ext cx="138865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18ºC / 64ºF</a:t>
              </a:r>
              <a:endParaRPr sz="1400" b="0" dirty="0">
                <a:solidFill>
                  <a:schemeClr val="tx1"/>
                </a:solidFill>
                <a:latin typeface="Microsoft YaHei" panose="020B0503020204020204" pitchFamily="34" charset="-122"/>
              </a:endParaRPr>
            </a:p>
          </p:txBody>
        </p:sp>
        <p:sp>
          <p:nvSpPr>
            <p:cNvPr id="12" name="object 11">
              <a:extLst>
                <a:ext uri="{FF2B5EF4-FFF2-40B4-BE49-F238E27FC236}">
                  <a16:creationId xmlns:a16="http://schemas.microsoft.com/office/drawing/2014/main" id="{B9A695AF-94D8-4761-8B44-A1C509358ACB}"/>
                </a:ext>
              </a:extLst>
            </p:cNvPr>
            <p:cNvSpPr txBox="1"/>
            <p:nvPr/>
          </p:nvSpPr>
          <p:spPr>
            <a:xfrm flipH="1">
              <a:off x="826643" y="2626826"/>
              <a:ext cx="13242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15ºC / 59ºF</a:t>
              </a:r>
              <a:endParaRPr sz="1400" b="0" dirty="0">
                <a:solidFill>
                  <a:schemeClr val="tx1"/>
                </a:solidFill>
                <a:latin typeface="Microsoft YaHei" panose="020B0503020204020204" pitchFamily="34" charset="-122"/>
              </a:endParaRPr>
            </a:p>
          </p:txBody>
        </p:sp>
        <p:sp>
          <p:nvSpPr>
            <p:cNvPr id="13" name="object 11">
              <a:extLst>
                <a:ext uri="{FF2B5EF4-FFF2-40B4-BE49-F238E27FC236}">
                  <a16:creationId xmlns:a16="http://schemas.microsoft.com/office/drawing/2014/main" id="{7D736ED3-B17F-552B-7B44-C3C02BD53EAB}"/>
                </a:ext>
              </a:extLst>
            </p:cNvPr>
            <p:cNvSpPr txBox="1"/>
            <p:nvPr/>
          </p:nvSpPr>
          <p:spPr>
            <a:xfrm flipH="1">
              <a:off x="826643" y="2894758"/>
              <a:ext cx="124978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12ºC / 54ºF</a:t>
              </a:r>
              <a:endParaRPr sz="1400" b="0" dirty="0">
                <a:solidFill>
                  <a:schemeClr val="tx1"/>
                </a:solidFill>
                <a:latin typeface="Microsoft YaHei" panose="020B0503020204020204" pitchFamily="34" charset="-122"/>
              </a:endParaRPr>
            </a:p>
          </p:txBody>
        </p:sp>
        <p:sp>
          <p:nvSpPr>
            <p:cNvPr id="14" name="object 11">
              <a:extLst>
                <a:ext uri="{FF2B5EF4-FFF2-40B4-BE49-F238E27FC236}">
                  <a16:creationId xmlns:a16="http://schemas.microsoft.com/office/drawing/2014/main" id="{95A681DE-7BFF-0C8C-AE50-2217581D3553}"/>
                </a:ext>
              </a:extLst>
            </p:cNvPr>
            <p:cNvSpPr txBox="1"/>
            <p:nvPr/>
          </p:nvSpPr>
          <p:spPr>
            <a:xfrm flipH="1">
              <a:off x="826643" y="3162690"/>
              <a:ext cx="13242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9ºC / 49ºF</a:t>
              </a:r>
              <a:endParaRPr sz="1400" b="0" dirty="0">
                <a:solidFill>
                  <a:schemeClr val="tx1"/>
                </a:solidFill>
                <a:latin typeface="Microsoft YaHei" panose="020B0503020204020204" pitchFamily="34" charset="-122"/>
              </a:endParaRPr>
            </a:p>
          </p:txBody>
        </p:sp>
        <p:sp>
          <p:nvSpPr>
            <p:cNvPr id="15" name="object 11">
              <a:extLst>
                <a:ext uri="{FF2B5EF4-FFF2-40B4-BE49-F238E27FC236}">
                  <a16:creationId xmlns:a16="http://schemas.microsoft.com/office/drawing/2014/main" id="{430CE282-5FC4-5C0A-029E-5652E7F3B4DB}"/>
                </a:ext>
              </a:extLst>
            </p:cNvPr>
            <p:cNvSpPr txBox="1"/>
            <p:nvPr/>
          </p:nvSpPr>
          <p:spPr>
            <a:xfrm flipH="1">
              <a:off x="826643" y="3430622"/>
              <a:ext cx="138865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6ºC / 43ºF</a:t>
              </a:r>
              <a:endParaRPr sz="1400" b="0" dirty="0">
                <a:solidFill>
                  <a:schemeClr val="tx1"/>
                </a:solidFill>
                <a:latin typeface="Microsoft YaHei" panose="020B0503020204020204" pitchFamily="34" charset="-122"/>
              </a:endParaRPr>
            </a:p>
          </p:txBody>
        </p:sp>
        <p:sp>
          <p:nvSpPr>
            <p:cNvPr id="16" name="object 11">
              <a:extLst>
                <a:ext uri="{FF2B5EF4-FFF2-40B4-BE49-F238E27FC236}">
                  <a16:creationId xmlns:a16="http://schemas.microsoft.com/office/drawing/2014/main" id="{6D2F957C-68FE-DC83-1A7C-A8582A1C8CB6}"/>
                </a:ext>
              </a:extLst>
            </p:cNvPr>
            <p:cNvSpPr txBox="1"/>
            <p:nvPr/>
          </p:nvSpPr>
          <p:spPr>
            <a:xfrm flipH="1">
              <a:off x="826643" y="3698554"/>
              <a:ext cx="13242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3ºC / 37ºF</a:t>
              </a:r>
              <a:endParaRPr sz="1400" b="0" dirty="0">
                <a:solidFill>
                  <a:schemeClr val="tx1"/>
                </a:solidFill>
                <a:latin typeface="Microsoft YaHei" panose="020B0503020204020204" pitchFamily="34" charset="-122"/>
              </a:endParaRPr>
            </a:p>
          </p:txBody>
        </p:sp>
        <p:sp>
          <p:nvSpPr>
            <p:cNvPr id="17" name="object 11">
              <a:extLst>
                <a:ext uri="{FF2B5EF4-FFF2-40B4-BE49-F238E27FC236}">
                  <a16:creationId xmlns:a16="http://schemas.microsoft.com/office/drawing/2014/main" id="{A7CEE2DC-CEDB-D13A-AFE9-A12E4EB3767B}"/>
                </a:ext>
              </a:extLst>
            </p:cNvPr>
            <p:cNvSpPr txBox="1"/>
            <p:nvPr/>
          </p:nvSpPr>
          <p:spPr>
            <a:xfrm flipH="1">
              <a:off x="826643" y="3966486"/>
              <a:ext cx="138865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0ºC / 32ºF</a:t>
              </a:r>
              <a:endParaRPr sz="1400" b="0" dirty="0">
                <a:solidFill>
                  <a:schemeClr val="tx1"/>
                </a:solidFill>
                <a:latin typeface="Microsoft YaHei" panose="020B0503020204020204" pitchFamily="34" charset="-122"/>
              </a:endParaRPr>
            </a:p>
          </p:txBody>
        </p:sp>
        <p:sp>
          <p:nvSpPr>
            <p:cNvPr id="18" name="object 11">
              <a:extLst>
                <a:ext uri="{FF2B5EF4-FFF2-40B4-BE49-F238E27FC236}">
                  <a16:creationId xmlns:a16="http://schemas.microsoft.com/office/drawing/2014/main" id="{36D9BD26-1C02-DD1B-21A2-A504E270FD74}"/>
                </a:ext>
              </a:extLst>
            </p:cNvPr>
            <p:cNvSpPr txBox="1"/>
            <p:nvPr/>
          </p:nvSpPr>
          <p:spPr>
            <a:xfrm flipH="1">
              <a:off x="826643" y="4234415"/>
              <a:ext cx="138864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-3ºC / 27ºF</a:t>
              </a:r>
              <a:endParaRPr sz="1400" b="0" dirty="0">
                <a:solidFill>
                  <a:schemeClr val="tx1"/>
                </a:solidFill>
                <a:latin typeface="Microsoft YaHei" panose="020B0503020204020204" pitchFamily="34" charset="-122"/>
              </a:endParaRPr>
            </a:p>
          </p:txBody>
        </p:sp>
      </p:grpSp>
      <p:sp>
        <p:nvSpPr>
          <p:cNvPr id="19" name="object 11">
            <a:extLst>
              <a:ext uri="{FF2B5EF4-FFF2-40B4-BE49-F238E27FC236}">
                <a16:creationId xmlns:a16="http://schemas.microsoft.com/office/drawing/2014/main" id="{9599D66E-55A8-24B9-E1FA-5FAACD277D8D}"/>
              </a:ext>
            </a:extLst>
          </p:cNvPr>
          <p:cNvSpPr txBox="1"/>
          <p:nvPr/>
        </p:nvSpPr>
        <p:spPr>
          <a:xfrm>
            <a:off x="5369965" y="2804427"/>
            <a:ext cx="145206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 </a:t>
            </a:r>
            <a:r>
              <a:rPr kumimoji="0" lang="zh-CN" altLang="en-AU"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西</a:t>
            </a: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澳州</a:t>
            </a:r>
            <a:endParaRPr kumimoji="0" sz="95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0" name="object 15">
            <a:extLst>
              <a:ext uri="{FF2B5EF4-FFF2-40B4-BE49-F238E27FC236}">
                <a16:creationId xmlns:a16="http://schemas.microsoft.com/office/drawing/2014/main" id="{26C70A0E-03C5-54CE-933E-98EC2E77E088}"/>
              </a:ext>
            </a:extLst>
          </p:cNvPr>
          <p:cNvSpPr txBox="1"/>
          <p:nvPr/>
        </p:nvSpPr>
        <p:spPr>
          <a:xfrm>
            <a:off x="7431642" y="1727309"/>
            <a:ext cx="836896"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北领地</a:t>
            </a:r>
            <a:endParaRPr kumimoji="0" 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21" name="object 17">
            <a:extLst>
              <a:ext uri="{FF2B5EF4-FFF2-40B4-BE49-F238E27FC236}">
                <a16:creationId xmlns:a16="http://schemas.microsoft.com/office/drawing/2014/main" id="{EEDA871A-821F-B5DF-7FFC-CAA5C467DDCD}"/>
              </a:ext>
            </a:extLst>
          </p:cNvPr>
          <p:cNvSpPr txBox="1"/>
          <p:nvPr/>
        </p:nvSpPr>
        <p:spPr>
          <a:xfrm>
            <a:off x="7570793" y="3413979"/>
            <a:ext cx="1189364"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 </a:t>
            </a: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南澳</a:t>
            </a:r>
            <a:r>
              <a:rPr kumimoji="0" lang="zh-CN" altLang="en-US"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州</a:t>
            </a:r>
            <a:endParaRPr kumimoji="0" sz="95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71201"/>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昆士兰州</a:t>
            </a:r>
            <a:endParaRPr kumimoji="0" 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solidFill>
                  <a:schemeClr val="bg1"/>
                </a:solidFill>
                <a:effectLst/>
                <a:uLnTx/>
                <a:uFillTx/>
                <a:latin typeface="Microsoft YaHei" panose="020B0503020204020204" pitchFamily="34" charset="-122"/>
                <a:cs typeface="Hellix"/>
              </a:rPr>
              <a:t>TASMANIA</a:t>
            </a:r>
          </a:p>
        </p:txBody>
      </p:sp>
      <p:sp>
        <p:nvSpPr>
          <p:cNvPr id="24" name="object 93">
            <a:extLst>
              <a:ext uri="{FF2B5EF4-FFF2-40B4-BE49-F238E27FC236}">
                <a16:creationId xmlns:a16="http://schemas.microsoft.com/office/drawing/2014/main" id="{C0F6D6B4-DF2B-ABFA-1637-87F55F5B801E}"/>
              </a:ext>
            </a:extLst>
          </p:cNvPr>
          <p:cNvSpPr txBox="1"/>
          <p:nvPr/>
        </p:nvSpPr>
        <p:spPr>
          <a:xfrm>
            <a:off x="9366697" y="4259084"/>
            <a:ext cx="769441" cy="166712"/>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新南威尔士州</a:t>
            </a: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55812"/>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9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维多利亚州</a:t>
            </a:r>
            <a:endParaRPr kumimoji="0" lang="en-AU" sz="9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26" name="object 20">
            <a:extLst>
              <a:ext uri="{FF2B5EF4-FFF2-40B4-BE49-F238E27FC236}">
                <a16:creationId xmlns:a16="http://schemas.microsoft.com/office/drawing/2014/main" id="{883C6D72-055A-B7CA-04C0-427D461DBC51}"/>
              </a:ext>
            </a:extLst>
          </p:cNvPr>
          <p:cNvSpPr txBox="1"/>
          <p:nvPr/>
        </p:nvSpPr>
        <p:spPr>
          <a:xfrm>
            <a:off x="9348189" y="4816314"/>
            <a:ext cx="1057188" cy="132729"/>
          </a:xfrm>
          <a:prstGeom prst="rect">
            <a:avLst/>
          </a:prstGeom>
        </p:spPr>
        <p:txBody>
          <a:bodyPr vert="horz" wrap="square" lIns="0" tIns="17145" rIns="0" bIns="0" rtlCol="0">
            <a:spAutoFit/>
          </a:bodyPr>
          <a:lstStyle/>
          <a:p>
            <a:pPr defTabSz="914400">
              <a:spcBef>
                <a:spcPct val="0"/>
              </a:spcBef>
              <a:spcAft>
                <a:spcPct val="0"/>
              </a:spcAft>
              <a:defRPr/>
            </a:pPr>
            <a:r>
              <a:rPr kumimoji="0" lang="zh-CN" altLang="en-AU" sz="75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澳大利亚首都行政区</a:t>
            </a:r>
            <a:endParaRPr kumimoji="0" lang="en-AU" sz="75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堪培拉</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布里斯班</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AU" sz="1000" b="0" dirty="0">
                <a:solidFill>
                  <a:schemeClr val="tx1"/>
                </a:solidFill>
                <a:latin typeface="Microsoft YaHei" panose="020B0503020204020204" pitchFamily="34" charset="-122"/>
                <a:ea typeface="Microsoft YaHei" panose="020B0503020204020204" pitchFamily="34" charset="-122"/>
              </a:rPr>
              <a:t>墨尔本</a:t>
            </a:r>
            <a:endParaRPr lang="en-AU" sz="1000" b="0" dirty="0">
              <a:solidFill>
                <a:schemeClr val="tx1"/>
              </a:solidFill>
              <a:latin typeface="Microsoft YaHei" panose="020B0503020204020204" pitchFamily="34" charset="-122"/>
              <a:ea typeface="Microsoft YaHei" panose="020B0503020204020204" pitchFamily="34" charset="-122"/>
            </a:endParaRP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AU" sz="1000" b="0" dirty="0">
                <a:solidFill>
                  <a:schemeClr val="tx1"/>
                </a:solidFill>
                <a:latin typeface="Microsoft YaHei" panose="020B0503020204020204" pitchFamily="34" charset="-122"/>
                <a:ea typeface="Microsoft YaHei" panose="020B0503020204020204" pitchFamily="34" charset="-122"/>
              </a:rPr>
              <a:t>阿德莱德</a:t>
            </a:r>
            <a:endParaRPr lang="en-AU" sz="1000" b="0" dirty="0">
              <a:solidFill>
                <a:schemeClr val="tx1"/>
              </a:solidFill>
              <a:latin typeface="Microsoft YaHei" panose="020B0503020204020204" pitchFamily="34" charset="-122"/>
              <a:ea typeface="Microsoft YaHei" panose="020B0503020204020204" pitchFamily="34" charset="-122"/>
            </a:endParaRP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霍巴特</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悉尼</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Microsoft YaHei" panose="020B0503020204020204" pitchFamily="34" charset="-122"/>
              </a:rPr>
              <a:t>Source: Bureau of Meteorology</a:t>
            </a:r>
            <a:endParaRPr sz="800" b="0" dirty="0">
              <a:solidFill>
                <a:schemeClr val="tx1"/>
              </a:solidFill>
              <a:latin typeface="Microsoft YaHei" panose="020B0503020204020204" pitchFamily="34" charset="-122"/>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YaHei" panose="020B0503020204020204" pitchFamily="34" charset="-122"/>
                <a:ea typeface="Microsoft YaHei" panose="020B0503020204020204" pitchFamily="34" charset="-122"/>
              </a:rPr>
              <a:t>达尔文</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YaHei" panose="020B0503020204020204" pitchFamily="34" charset="-122"/>
                <a:ea typeface="Microsoft YaHei" panose="020B0503020204020204" pitchFamily="34" charset="-122"/>
              </a:rPr>
              <a:t>珀斯</a:t>
            </a:r>
          </a:p>
        </p:txBody>
      </p:sp>
      <p:grpSp>
        <p:nvGrpSpPr>
          <p:cNvPr id="58" name="Group 57">
            <a:extLst>
              <a:ext uri="{FF2B5EF4-FFF2-40B4-BE49-F238E27FC236}">
                <a16:creationId xmlns:a16="http://schemas.microsoft.com/office/drawing/2014/main" id="{905ECE5A-058A-294B-6893-F397C84752B4}"/>
              </a:ext>
            </a:extLst>
          </p:cNvPr>
          <p:cNvGrpSpPr/>
          <p:nvPr/>
        </p:nvGrpSpPr>
        <p:grpSpPr>
          <a:xfrm>
            <a:off x="509998" y="537050"/>
            <a:ext cx="196278" cy="4184591"/>
            <a:chOff x="2215292" y="615480"/>
            <a:chExt cx="180664" cy="3851692"/>
          </a:xfrm>
        </p:grpSpPr>
        <p:sp>
          <p:nvSpPr>
            <p:cNvPr id="40" name="Oval 39">
              <a:extLst>
                <a:ext uri="{FF2B5EF4-FFF2-40B4-BE49-F238E27FC236}">
                  <a16:creationId xmlns:a16="http://schemas.microsoft.com/office/drawing/2014/main" id="{556ED453-EEC3-DE49-F44D-032BC84FD246}"/>
                </a:ext>
              </a:extLst>
            </p:cNvPr>
            <p:cNvSpPr/>
            <p:nvPr/>
          </p:nvSpPr>
          <p:spPr>
            <a:xfrm>
              <a:off x="2215292" y="615480"/>
              <a:ext cx="180664" cy="180664"/>
            </a:xfrm>
            <a:prstGeom prst="ellipse">
              <a:avLst/>
            </a:prstGeom>
            <a:solidFill>
              <a:srgbClr val="F000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1" name="Oval 40">
              <a:extLst>
                <a:ext uri="{FF2B5EF4-FFF2-40B4-BE49-F238E27FC236}">
                  <a16:creationId xmlns:a16="http://schemas.microsoft.com/office/drawing/2014/main" id="{1FD12A1B-B15A-5543-8ABB-3E02EC3D7B66}"/>
                </a:ext>
              </a:extLst>
            </p:cNvPr>
            <p:cNvSpPr/>
            <p:nvPr/>
          </p:nvSpPr>
          <p:spPr>
            <a:xfrm>
              <a:off x="2215292" y="860215"/>
              <a:ext cx="180664" cy="180664"/>
            </a:xfrm>
            <a:prstGeom prst="ellipse">
              <a:avLst/>
            </a:prstGeom>
            <a:solidFill>
              <a:srgbClr val="DA4A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2" name="Oval 41">
              <a:extLst>
                <a:ext uri="{FF2B5EF4-FFF2-40B4-BE49-F238E27FC236}">
                  <a16:creationId xmlns:a16="http://schemas.microsoft.com/office/drawing/2014/main" id="{534FB051-C079-3DFA-32FD-D4E1285C25C4}"/>
                </a:ext>
              </a:extLst>
            </p:cNvPr>
            <p:cNvSpPr/>
            <p:nvPr/>
          </p:nvSpPr>
          <p:spPr>
            <a:xfrm>
              <a:off x="2215292" y="1104951"/>
              <a:ext cx="180664" cy="180664"/>
            </a:xfrm>
            <a:prstGeom prst="ellipse">
              <a:avLst/>
            </a:prstGeom>
            <a:solidFill>
              <a:srgbClr val="DA87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3" name="Oval 42">
              <a:extLst>
                <a:ext uri="{FF2B5EF4-FFF2-40B4-BE49-F238E27FC236}">
                  <a16:creationId xmlns:a16="http://schemas.microsoft.com/office/drawing/2014/main" id="{A3358941-33A8-0B63-C8F7-048B236F2C7C}"/>
                </a:ext>
              </a:extLst>
            </p:cNvPr>
            <p:cNvSpPr/>
            <p:nvPr/>
          </p:nvSpPr>
          <p:spPr>
            <a:xfrm>
              <a:off x="2215292" y="1349686"/>
              <a:ext cx="180664" cy="180664"/>
            </a:xfrm>
            <a:prstGeom prst="ellipse">
              <a:avLst/>
            </a:prstGeom>
            <a:solidFill>
              <a:srgbClr val="CFA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4" name="Oval 43">
              <a:extLst>
                <a:ext uri="{FF2B5EF4-FFF2-40B4-BE49-F238E27FC236}">
                  <a16:creationId xmlns:a16="http://schemas.microsoft.com/office/drawing/2014/main" id="{FC47C233-3A26-75D0-A14F-A15C33169DB3}"/>
                </a:ext>
              </a:extLst>
            </p:cNvPr>
            <p:cNvSpPr/>
            <p:nvPr/>
          </p:nvSpPr>
          <p:spPr>
            <a:xfrm>
              <a:off x="2215292" y="1594422"/>
              <a:ext cx="180664" cy="180664"/>
            </a:xfrm>
            <a:prstGeom prst="ellipse">
              <a:avLst/>
            </a:prstGeom>
            <a:solidFill>
              <a:srgbClr val="F3C9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5" name="Oval 44">
              <a:extLst>
                <a:ext uri="{FF2B5EF4-FFF2-40B4-BE49-F238E27FC236}">
                  <a16:creationId xmlns:a16="http://schemas.microsoft.com/office/drawing/2014/main" id="{836E4649-668C-5CBB-6090-86DE6F423C5F}"/>
                </a:ext>
              </a:extLst>
            </p:cNvPr>
            <p:cNvSpPr/>
            <p:nvPr/>
          </p:nvSpPr>
          <p:spPr>
            <a:xfrm>
              <a:off x="2215292" y="1839157"/>
              <a:ext cx="180664" cy="180664"/>
            </a:xfrm>
            <a:prstGeom prst="ellipse">
              <a:avLst/>
            </a:prstGeom>
            <a:solidFill>
              <a:srgbClr val="FFD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6" name="Oval 45">
              <a:extLst>
                <a:ext uri="{FF2B5EF4-FFF2-40B4-BE49-F238E27FC236}">
                  <a16:creationId xmlns:a16="http://schemas.microsoft.com/office/drawing/2014/main" id="{A4D9B28B-0533-721B-4C6C-EF2ED642864C}"/>
                </a:ext>
              </a:extLst>
            </p:cNvPr>
            <p:cNvSpPr/>
            <p:nvPr/>
          </p:nvSpPr>
          <p:spPr>
            <a:xfrm>
              <a:off x="2215292" y="2083893"/>
              <a:ext cx="180664" cy="180664"/>
            </a:xfrm>
            <a:prstGeom prst="ellipse">
              <a:avLst/>
            </a:prstGeom>
            <a:solidFill>
              <a:srgbClr val="FBE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7" name="Oval 46">
              <a:extLst>
                <a:ext uri="{FF2B5EF4-FFF2-40B4-BE49-F238E27FC236}">
                  <a16:creationId xmlns:a16="http://schemas.microsoft.com/office/drawing/2014/main" id="{C9BA8C2D-930C-A23C-63FE-964A14495CE5}"/>
                </a:ext>
              </a:extLst>
            </p:cNvPr>
            <p:cNvSpPr/>
            <p:nvPr/>
          </p:nvSpPr>
          <p:spPr>
            <a:xfrm>
              <a:off x="2215292" y="2328628"/>
              <a:ext cx="180664" cy="180664"/>
            </a:xfrm>
            <a:prstGeom prst="ellipse">
              <a:avLst/>
            </a:prstGeom>
            <a:solidFill>
              <a:srgbClr val="E5F1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8" name="Oval 47">
              <a:extLst>
                <a:ext uri="{FF2B5EF4-FFF2-40B4-BE49-F238E27FC236}">
                  <a16:creationId xmlns:a16="http://schemas.microsoft.com/office/drawing/2014/main" id="{88F702A2-AC74-0740-0159-77C0E9CBEF43}"/>
                </a:ext>
              </a:extLst>
            </p:cNvPr>
            <p:cNvSpPr/>
            <p:nvPr/>
          </p:nvSpPr>
          <p:spPr>
            <a:xfrm>
              <a:off x="2215292" y="2573364"/>
              <a:ext cx="180664" cy="180664"/>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9" name="Oval 48">
              <a:extLst>
                <a:ext uri="{FF2B5EF4-FFF2-40B4-BE49-F238E27FC236}">
                  <a16:creationId xmlns:a16="http://schemas.microsoft.com/office/drawing/2014/main" id="{C606E4B9-BFA8-E61E-5CB2-DC3B7676B0DB}"/>
                </a:ext>
              </a:extLst>
            </p:cNvPr>
            <p:cNvSpPr/>
            <p:nvPr/>
          </p:nvSpPr>
          <p:spPr>
            <a:xfrm>
              <a:off x="2215292" y="2818099"/>
              <a:ext cx="180664" cy="180664"/>
            </a:xfrm>
            <a:prstGeom prst="ellipse">
              <a:avLst/>
            </a:prstGeom>
            <a:solidFill>
              <a:srgbClr val="ABD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0" name="Oval 49">
              <a:extLst>
                <a:ext uri="{FF2B5EF4-FFF2-40B4-BE49-F238E27FC236}">
                  <a16:creationId xmlns:a16="http://schemas.microsoft.com/office/drawing/2014/main" id="{62A8E925-66CF-DC06-BE15-4EA8E06ADBE6}"/>
                </a:ext>
              </a:extLst>
            </p:cNvPr>
            <p:cNvSpPr/>
            <p:nvPr/>
          </p:nvSpPr>
          <p:spPr>
            <a:xfrm>
              <a:off x="2215292" y="3062834"/>
              <a:ext cx="180664" cy="180664"/>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1" name="Oval 50">
              <a:extLst>
                <a:ext uri="{FF2B5EF4-FFF2-40B4-BE49-F238E27FC236}">
                  <a16:creationId xmlns:a16="http://schemas.microsoft.com/office/drawing/2014/main" id="{9CF95113-BF3D-0DE3-BBD2-50C263FF374C}"/>
                </a:ext>
              </a:extLst>
            </p:cNvPr>
            <p:cNvSpPr/>
            <p:nvPr/>
          </p:nvSpPr>
          <p:spPr>
            <a:xfrm>
              <a:off x="2215292" y="3307570"/>
              <a:ext cx="180664" cy="180664"/>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2" name="Oval 51">
              <a:extLst>
                <a:ext uri="{FF2B5EF4-FFF2-40B4-BE49-F238E27FC236}">
                  <a16:creationId xmlns:a16="http://schemas.microsoft.com/office/drawing/2014/main" id="{A0176873-B170-E005-1828-5CEB71AADA44}"/>
                </a:ext>
              </a:extLst>
            </p:cNvPr>
            <p:cNvSpPr/>
            <p:nvPr/>
          </p:nvSpPr>
          <p:spPr>
            <a:xfrm>
              <a:off x="2215292" y="3552305"/>
              <a:ext cx="180664" cy="180664"/>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3" name="Oval 52">
              <a:extLst>
                <a:ext uri="{FF2B5EF4-FFF2-40B4-BE49-F238E27FC236}">
                  <a16:creationId xmlns:a16="http://schemas.microsoft.com/office/drawing/2014/main" id="{3B6BC99C-68BC-A674-DBFD-E9C56CB484FD}"/>
                </a:ext>
              </a:extLst>
            </p:cNvPr>
            <p:cNvSpPr/>
            <p:nvPr/>
          </p:nvSpPr>
          <p:spPr>
            <a:xfrm>
              <a:off x="2215292" y="3797041"/>
              <a:ext cx="180664" cy="180664"/>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4" name="Oval 53">
              <a:extLst>
                <a:ext uri="{FF2B5EF4-FFF2-40B4-BE49-F238E27FC236}">
                  <a16:creationId xmlns:a16="http://schemas.microsoft.com/office/drawing/2014/main" id="{1BCE0F62-9322-77A8-80B1-F0FDEADFBBB1}"/>
                </a:ext>
              </a:extLst>
            </p:cNvPr>
            <p:cNvSpPr/>
            <p:nvPr/>
          </p:nvSpPr>
          <p:spPr>
            <a:xfrm>
              <a:off x="2215292" y="4041776"/>
              <a:ext cx="180664" cy="180664"/>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5" name="Oval 54">
              <a:extLst>
                <a:ext uri="{FF2B5EF4-FFF2-40B4-BE49-F238E27FC236}">
                  <a16:creationId xmlns:a16="http://schemas.microsoft.com/office/drawing/2014/main" id="{E111921E-5708-7426-1A90-DCFBA1FD7740}"/>
                </a:ext>
              </a:extLst>
            </p:cNvPr>
            <p:cNvSpPr/>
            <p:nvPr/>
          </p:nvSpPr>
          <p:spPr>
            <a:xfrm>
              <a:off x="2215292" y="4286508"/>
              <a:ext cx="180664" cy="180664"/>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grpSp>
      <p:sp>
        <p:nvSpPr>
          <p:cNvPr id="61" name="TextBox 60">
            <a:extLst>
              <a:ext uri="{FF2B5EF4-FFF2-40B4-BE49-F238E27FC236}">
                <a16:creationId xmlns:a16="http://schemas.microsoft.com/office/drawing/2014/main" id="{ACCE05CA-7A7E-7A42-84EE-CA20B8258C76}"/>
              </a:ext>
            </a:extLst>
          </p:cNvPr>
          <p:cNvSpPr txBox="1"/>
          <p:nvPr/>
        </p:nvSpPr>
        <p:spPr>
          <a:xfrm>
            <a:off x="706276" y="149775"/>
            <a:ext cx="1426883" cy="307777"/>
          </a:xfrm>
          <a:prstGeom prst="rect">
            <a:avLst/>
          </a:prstGeom>
          <a:noFill/>
        </p:spPr>
        <p:txBody>
          <a:bodyPr wrap="square">
            <a:spAutoFit/>
          </a:bodyPr>
          <a:lstStyle/>
          <a:p>
            <a:pPr algn="l"/>
            <a:r>
              <a:rPr lang="ja-JP" altLang="en-US" sz="1400">
                <a:solidFill>
                  <a:schemeClr val="tx1"/>
                </a:solidFill>
                <a:latin typeface="Microsoft YaHei" panose="020B0503020204020204" pitchFamily="34" charset="-122"/>
              </a:rPr>
              <a:t>温度</a:t>
            </a:r>
            <a:endParaRPr lang="en-AU" sz="1400" dirty="0">
              <a:solidFill>
                <a:schemeClr val="tx1"/>
              </a:solidFill>
              <a:latin typeface="Microsoft YaHei" panose="020B0503020204020204" pitchFamily="34" charset="-122"/>
            </a:endParaRPr>
          </a:p>
        </p:txBody>
      </p:sp>
      <p:sp>
        <p:nvSpPr>
          <p:cNvPr id="27" name="object 20">
            <a:extLst>
              <a:ext uri="{FF2B5EF4-FFF2-40B4-BE49-F238E27FC236}">
                <a16:creationId xmlns:a16="http://schemas.microsoft.com/office/drawing/2014/main" id="{981A22D5-A05D-2AC8-1D9B-2EEA20B620D3}"/>
              </a:ext>
            </a:extLst>
          </p:cNvPr>
          <p:cNvSpPr txBox="1"/>
          <p:nvPr/>
        </p:nvSpPr>
        <p:spPr>
          <a:xfrm>
            <a:off x="8475980" y="6194397"/>
            <a:ext cx="850962"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塔斯马尼亚州</a:t>
            </a:r>
            <a:endParaRPr kumimoji="0" 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Tree>
    <p:extLst>
      <p:ext uri="{BB962C8B-B14F-4D97-AF65-F5344CB8AC3E}">
        <p14:creationId xmlns:p14="http://schemas.microsoft.com/office/powerpoint/2010/main" val="36179095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3" y="-596567"/>
            <a:ext cx="10136449"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384944"/>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年降雨量</a:t>
            </a:r>
          </a:p>
          <a:p>
            <a:pPr defTabSz="829587">
              <a:lnSpc>
                <a:spcPct val="83000"/>
              </a:lnSpc>
              <a:tabLst>
                <a:tab pos="1156236" algn="l"/>
              </a:tabLst>
              <a:defRPr/>
            </a:pPr>
            <a:endParaRPr lang="ja-JP" altLang="en-US" sz="48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124387"/>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US" altLang="ja-JP" sz="24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30</a:t>
            </a:r>
            <a:r>
              <a:rPr lang="ja-JP" altLang="en-US" sz="24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年来平均值（</a:t>
            </a:r>
            <a:r>
              <a:rPr lang="en-US" altLang="ja-JP" sz="24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1976-2005</a:t>
            </a:r>
            <a:r>
              <a:rPr lang="ja-JP" altLang="en-US" sz="24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a:t>
            </a:r>
          </a:p>
          <a:p>
            <a:pPr defTabSz="829587">
              <a:lnSpc>
                <a:spcPct val="83000"/>
              </a:lnSpc>
              <a:tabLst>
                <a:tab pos="1156236" algn="l"/>
              </a:tabLst>
              <a:defRPr/>
            </a:pPr>
            <a:endParaRPr lang="ja-JP" altLang="en-US" sz="24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solidFill>
                  <a:schemeClr val="bg1"/>
                </a:solidFill>
                <a:effectLst/>
                <a:uLnTx/>
                <a:uFillTx/>
                <a:latin typeface="Microsoft YaHei" panose="020B0503020204020204" pitchFamily="34" charset="-122"/>
                <a:cs typeface="Hellix"/>
              </a:rPr>
              <a:t>TASMANIA</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Microsoft YaHei" panose="020B0503020204020204" pitchFamily="34" charset="-122"/>
              </a:rPr>
              <a:t>Source: Bureau of Meteorology</a:t>
            </a:r>
            <a:endParaRPr sz="800" b="0" dirty="0">
              <a:solidFill>
                <a:schemeClr val="tx1"/>
              </a:solidFill>
              <a:latin typeface="Microsoft YaHei" panose="020B0503020204020204" pitchFamily="34" charset="-122"/>
            </a:endParaRPr>
          </a:p>
        </p:txBody>
      </p:sp>
      <p:sp>
        <p:nvSpPr>
          <p:cNvPr id="61" name="TextBox 60">
            <a:extLst>
              <a:ext uri="{FF2B5EF4-FFF2-40B4-BE49-F238E27FC236}">
                <a16:creationId xmlns:a16="http://schemas.microsoft.com/office/drawing/2014/main" id="{ACCE05CA-7A7E-7A42-84EE-CA20B8258C76}"/>
              </a:ext>
            </a:extLst>
          </p:cNvPr>
          <p:cNvSpPr txBox="1"/>
          <p:nvPr/>
        </p:nvSpPr>
        <p:spPr>
          <a:xfrm>
            <a:off x="838437" y="508682"/>
            <a:ext cx="2191930" cy="307777"/>
          </a:xfrm>
          <a:prstGeom prst="rect">
            <a:avLst/>
          </a:prstGeom>
          <a:noFill/>
        </p:spPr>
        <p:txBody>
          <a:bodyPr wrap="square">
            <a:spAutoFit/>
          </a:bodyPr>
          <a:lstStyle/>
          <a:p>
            <a:pPr algn="l"/>
            <a:r>
              <a:rPr lang="zh-CN" altLang="en-US" sz="1400" dirty="0">
                <a:solidFill>
                  <a:schemeClr val="tx1"/>
                </a:solidFill>
              </a:rPr>
              <a:t>降雨量毫米</a:t>
            </a:r>
            <a:r>
              <a:rPr lang="en-US" altLang="zh-CN" sz="1400" dirty="0">
                <a:solidFill>
                  <a:schemeClr val="tx1"/>
                </a:solidFill>
              </a:rPr>
              <a:t>/</a:t>
            </a:r>
            <a:r>
              <a:rPr lang="zh-CN" altLang="en-US" sz="1400" dirty="0">
                <a:solidFill>
                  <a:schemeClr val="tx1"/>
                </a:solidFill>
              </a:rPr>
              <a:t>英寸</a:t>
            </a:r>
          </a:p>
        </p:txBody>
      </p:sp>
      <p:grpSp>
        <p:nvGrpSpPr>
          <p:cNvPr id="80" name="Group 79">
            <a:extLst>
              <a:ext uri="{FF2B5EF4-FFF2-40B4-BE49-F238E27FC236}">
                <a16:creationId xmlns:a16="http://schemas.microsoft.com/office/drawing/2014/main" id="{1B9350A9-735D-3674-C4E0-39F10FF0264F}"/>
              </a:ext>
            </a:extLst>
          </p:cNvPr>
          <p:cNvGrpSpPr/>
          <p:nvPr/>
        </p:nvGrpSpPr>
        <p:grpSpPr>
          <a:xfrm>
            <a:off x="642159" y="900333"/>
            <a:ext cx="1555120" cy="3438260"/>
            <a:chOff x="474103" y="1037367"/>
            <a:chExt cx="1555120" cy="3438260"/>
          </a:xfrm>
        </p:grpSpPr>
        <p:sp>
          <p:nvSpPr>
            <p:cNvPr id="43" name="Oval 42">
              <a:extLst>
                <a:ext uri="{FF2B5EF4-FFF2-40B4-BE49-F238E27FC236}">
                  <a16:creationId xmlns:a16="http://schemas.microsoft.com/office/drawing/2014/main" id="{A3358941-33A8-0B63-C8F7-048B236F2C7C}"/>
                </a:ext>
              </a:extLst>
            </p:cNvPr>
            <p:cNvSpPr/>
            <p:nvPr/>
          </p:nvSpPr>
          <p:spPr>
            <a:xfrm rot="10800000">
              <a:off x="474103" y="4259475"/>
              <a:ext cx="196278" cy="196279"/>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4" name="Oval 43">
              <a:extLst>
                <a:ext uri="{FF2B5EF4-FFF2-40B4-BE49-F238E27FC236}">
                  <a16:creationId xmlns:a16="http://schemas.microsoft.com/office/drawing/2014/main" id="{FC47C233-3A26-75D0-A14F-A15C33169DB3}"/>
                </a:ext>
              </a:extLst>
            </p:cNvPr>
            <p:cNvSpPr/>
            <p:nvPr/>
          </p:nvSpPr>
          <p:spPr>
            <a:xfrm rot="10800000">
              <a:off x="474103" y="3993587"/>
              <a:ext cx="196278" cy="196279"/>
            </a:xfrm>
            <a:prstGeom prst="ellipse">
              <a:avLst/>
            </a:prstGeom>
            <a:solidFill>
              <a:srgbClr val="FCEF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5" name="Oval 44">
              <a:extLst>
                <a:ext uri="{FF2B5EF4-FFF2-40B4-BE49-F238E27FC236}">
                  <a16:creationId xmlns:a16="http://schemas.microsoft.com/office/drawing/2014/main" id="{836E4649-668C-5CBB-6090-86DE6F423C5F}"/>
                </a:ext>
              </a:extLst>
            </p:cNvPr>
            <p:cNvSpPr/>
            <p:nvPr/>
          </p:nvSpPr>
          <p:spPr>
            <a:xfrm rot="10800000">
              <a:off x="474103" y="3727699"/>
              <a:ext cx="196278" cy="196279"/>
            </a:xfrm>
            <a:prstGeom prst="ellipse">
              <a:avLst/>
            </a:prstGeom>
            <a:solidFill>
              <a:srgbClr val="FFD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6" name="Oval 45">
              <a:extLst>
                <a:ext uri="{FF2B5EF4-FFF2-40B4-BE49-F238E27FC236}">
                  <a16:creationId xmlns:a16="http://schemas.microsoft.com/office/drawing/2014/main" id="{A4D9B28B-0533-721B-4C6C-EF2ED642864C}"/>
                </a:ext>
              </a:extLst>
            </p:cNvPr>
            <p:cNvSpPr/>
            <p:nvPr/>
          </p:nvSpPr>
          <p:spPr>
            <a:xfrm rot="10800000">
              <a:off x="474103" y="3461811"/>
              <a:ext cx="196278" cy="196279"/>
            </a:xfrm>
            <a:prstGeom prst="ellipse">
              <a:avLst/>
            </a:prstGeom>
            <a:solidFill>
              <a:srgbClr val="FFCF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7" name="Oval 46">
              <a:extLst>
                <a:ext uri="{FF2B5EF4-FFF2-40B4-BE49-F238E27FC236}">
                  <a16:creationId xmlns:a16="http://schemas.microsoft.com/office/drawing/2014/main" id="{C9BA8C2D-930C-A23C-63FE-964A14495CE5}"/>
                </a:ext>
              </a:extLst>
            </p:cNvPr>
            <p:cNvSpPr/>
            <p:nvPr/>
          </p:nvSpPr>
          <p:spPr>
            <a:xfrm rot="10800000">
              <a:off x="474103" y="3195924"/>
              <a:ext cx="196278" cy="196279"/>
            </a:xfrm>
            <a:prstGeom prst="ellipse">
              <a:avLst/>
            </a:prstGeom>
            <a:solidFill>
              <a:srgbClr val="F3C9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8" name="Oval 47">
              <a:extLst>
                <a:ext uri="{FF2B5EF4-FFF2-40B4-BE49-F238E27FC236}">
                  <a16:creationId xmlns:a16="http://schemas.microsoft.com/office/drawing/2014/main" id="{88F702A2-AC74-0740-0159-77C0E9CBEF43}"/>
                </a:ext>
              </a:extLst>
            </p:cNvPr>
            <p:cNvSpPr/>
            <p:nvPr/>
          </p:nvSpPr>
          <p:spPr>
            <a:xfrm rot="10800000">
              <a:off x="474103" y="2930035"/>
              <a:ext cx="196278" cy="196279"/>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49" name="Oval 48">
              <a:extLst>
                <a:ext uri="{FF2B5EF4-FFF2-40B4-BE49-F238E27FC236}">
                  <a16:creationId xmlns:a16="http://schemas.microsoft.com/office/drawing/2014/main" id="{C606E4B9-BFA8-E61E-5CB2-DC3B7676B0DB}"/>
                </a:ext>
              </a:extLst>
            </p:cNvPr>
            <p:cNvSpPr/>
            <p:nvPr/>
          </p:nvSpPr>
          <p:spPr>
            <a:xfrm rot="10800000">
              <a:off x="474103" y="2664148"/>
              <a:ext cx="196278" cy="196279"/>
            </a:xfrm>
            <a:prstGeom prst="ellipse">
              <a:avLst/>
            </a:prstGeom>
            <a:solidFill>
              <a:srgbClr val="A3BF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0" name="Oval 49">
              <a:extLst>
                <a:ext uri="{FF2B5EF4-FFF2-40B4-BE49-F238E27FC236}">
                  <a16:creationId xmlns:a16="http://schemas.microsoft.com/office/drawing/2014/main" id="{62A8E925-66CF-DC06-BE15-4EA8E06ADBE6}"/>
                </a:ext>
              </a:extLst>
            </p:cNvPr>
            <p:cNvSpPr/>
            <p:nvPr/>
          </p:nvSpPr>
          <p:spPr>
            <a:xfrm rot="10800000">
              <a:off x="474103" y="2398261"/>
              <a:ext cx="196278" cy="196279"/>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1" name="Oval 50">
              <a:extLst>
                <a:ext uri="{FF2B5EF4-FFF2-40B4-BE49-F238E27FC236}">
                  <a16:creationId xmlns:a16="http://schemas.microsoft.com/office/drawing/2014/main" id="{9CF95113-BF3D-0DE3-BBD2-50C263FF374C}"/>
                </a:ext>
              </a:extLst>
            </p:cNvPr>
            <p:cNvSpPr/>
            <p:nvPr/>
          </p:nvSpPr>
          <p:spPr>
            <a:xfrm rot="10800000">
              <a:off x="474103" y="2132373"/>
              <a:ext cx="196278" cy="196279"/>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2" name="Oval 51">
              <a:extLst>
                <a:ext uri="{FF2B5EF4-FFF2-40B4-BE49-F238E27FC236}">
                  <a16:creationId xmlns:a16="http://schemas.microsoft.com/office/drawing/2014/main" id="{A0176873-B170-E005-1828-5CEB71AADA44}"/>
                </a:ext>
              </a:extLst>
            </p:cNvPr>
            <p:cNvSpPr/>
            <p:nvPr/>
          </p:nvSpPr>
          <p:spPr>
            <a:xfrm rot="10800000">
              <a:off x="474103" y="1866485"/>
              <a:ext cx="196278" cy="196279"/>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3" name="Oval 52">
              <a:extLst>
                <a:ext uri="{FF2B5EF4-FFF2-40B4-BE49-F238E27FC236}">
                  <a16:creationId xmlns:a16="http://schemas.microsoft.com/office/drawing/2014/main" id="{3B6BC99C-68BC-A674-DBFD-E9C56CB484FD}"/>
                </a:ext>
              </a:extLst>
            </p:cNvPr>
            <p:cNvSpPr/>
            <p:nvPr/>
          </p:nvSpPr>
          <p:spPr>
            <a:xfrm rot="10800000">
              <a:off x="474103" y="1600597"/>
              <a:ext cx="196278" cy="196279"/>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4" name="Oval 53">
              <a:extLst>
                <a:ext uri="{FF2B5EF4-FFF2-40B4-BE49-F238E27FC236}">
                  <a16:creationId xmlns:a16="http://schemas.microsoft.com/office/drawing/2014/main" id="{1BCE0F62-9322-77A8-80B1-F0FDEADFBBB1}"/>
                </a:ext>
              </a:extLst>
            </p:cNvPr>
            <p:cNvSpPr/>
            <p:nvPr/>
          </p:nvSpPr>
          <p:spPr>
            <a:xfrm rot="10800000">
              <a:off x="474103" y="1334710"/>
              <a:ext cx="196278" cy="196279"/>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5" name="Oval 54">
              <a:extLst>
                <a:ext uri="{FF2B5EF4-FFF2-40B4-BE49-F238E27FC236}">
                  <a16:creationId xmlns:a16="http://schemas.microsoft.com/office/drawing/2014/main" id="{E111921E-5708-7426-1A90-DCFBA1FD7740}"/>
                </a:ext>
              </a:extLst>
            </p:cNvPr>
            <p:cNvSpPr/>
            <p:nvPr/>
          </p:nvSpPr>
          <p:spPr>
            <a:xfrm rot="10800000">
              <a:off x="474103" y="1068826"/>
              <a:ext cx="196278" cy="196279"/>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grpSp>
          <p:nvGrpSpPr>
            <p:cNvPr id="79" name="Group 78">
              <a:extLst>
                <a:ext uri="{FF2B5EF4-FFF2-40B4-BE49-F238E27FC236}">
                  <a16:creationId xmlns:a16="http://schemas.microsoft.com/office/drawing/2014/main" id="{C21FE6A4-D093-DD9C-21AF-3E2B0ECE0289}"/>
                </a:ext>
              </a:extLst>
            </p:cNvPr>
            <p:cNvGrpSpPr/>
            <p:nvPr/>
          </p:nvGrpSpPr>
          <p:grpSpPr>
            <a:xfrm>
              <a:off x="773392" y="1037367"/>
              <a:ext cx="1255831" cy="3438260"/>
              <a:chOff x="2108246" y="1101678"/>
              <a:chExt cx="1255831" cy="3438260"/>
            </a:xfrm>
          </p:grpSpPr>
          <p:sp>
            <p:nvSpPr>
              <p:cNvPr id="66" name="object 11">
                <a:extLst>
                  <a:ext uri="{FF2B5EF4-FFF2-40B4-BE49-F238E27FC236}">
                    <a16:creationId xmlns:a16="http://schemas.microsoft.com/office/drawing/2014/main" id="{8D43ACDB-2874-9184-76FB-19D535697605}"/>
                  </a:ext>
                </a:extLst>
              </p:cNvPr>
              <p:cNvSpPr txBox="1"/>
              <p:nvPr/>
            </p:nvSpPr>
            <p:spPr>
              <a:xfrm flipH="1">
                <a:off x="2108246" y="1101678"/>
                <a:ext cx="125583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3200 / 126</a:t>
                </a:r>
                <a:endParaRPr sz="1400" b="0" dirty="0">
                  <a:solidFill>
                    <a:schemeClr val="tx1"/>
                  </a:solidFill>
                  <a:latin typeface="Microsoft YaHei" panose="020B0503020204020204" pitchFamily="34" charset="-122"/>
                </a:endParaRPr>
              </a:p>
            </p:txBody>
          </p:sp>
          <p:sp>
            <p:nvSpPr>
              <p:cNvPr id="67" name="object 11">
                <a:extLst>
                  <a:ext uri="{FF2B5EF4-FFF2-40B4-BE49-F238E27FC236}">
                    <a16:creationId xmlns:a16="http://schemas.microsoft.com/office/drawing/2014/main" id="{714419B0-672C-03CC-274C-ADA42178DD4B}"/>
                  </a:ext>
                </a:extLst>
              </p:cNvPr>
              <p:cNvSpPr txBox="1"/>
              <p:nvPr/>
            </p:nvSpPr>
            <p:spPr>
              <a:xfrm flipH="1">
                <a:off x="2108246" y="1368804"/>
                <a:ext cx="111746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2400 / 94.5</a:t>
                </a:r>
                <a:endParaRPr sz="1400" b="0" dirty="0">
                  <a:solidFill>
                    <a:schemeClr val="tx1"/>
                  </a:solidFill>
                  <a:latin typeface="Microsoft YaHei" panose="020B0503020204020204" pitchFamily="34" charset="-122"/>
                </a:endParaRPr>
              </a:p>
            </p:txBody>
          </p:sp>
          <p:sp>
            <p:nvSpPr>
              <p:cNvPr id="68" name="object 11">
                <a:extLst>
                  <a:ext uri="{FF2B5EF4-FFF2-40B4-BE49-F238E27FC236}">
                    <a16:creationId xmlns:a16="http://schemas.microsoft.com/office/drawing/2014/main" id="{B4166A83-4870-7851-B295-14768B25E580}"/>
                  </a:ext>
                </a:extLst>
              </p:cNvPr>
              <p:cNvSpPr txBox="1"/>
              <p:nvPr/>
            </p:nvSpPr>
            <p:spPr>
              <a:xfrm flipH="1">
                <a:off x="2108246" y="1635929"/>
                <a:ext cx="111746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2000 / 78.7</a:t>
                </a:r>
                <a:endParaRPr sz="1400" b="0" dirty="0">
                  <a:solidFill>
                    <a:schemeClr val="tx1"/>
                  </a:solidFill>
                  <a:latin typeface="Microsoft YaHei" panose="020B0503020204020204" pitchFamily="34" charset="-122"/>
                </a:endParaRPr>
              </a:p>
            </p:txBody>
          </p:sp>
          <p:sp>
            <p:nvSpPr>
              <p:cNvPr id="69" name="object 11">
                <a:extLst>
                  <a:ext uri="{FF2B5EF4-FFF2-40B4-BE49-F238E27FC236}">
                    <a16:creationId xmlns:a16="http://schemas.microsoft.com/office/drawing/2014/main" id="{EAA64494-B0E3-7827-E467-6A244307A0C3}"/>
                  </a:ext>
                </a:extLst>
              </p:cNvPr>
              <p:cNvSpPr txBox="1"/>
              <p:nvPr/>
            </p:nvSpPr>
            <p:spPr>
              <a:xfrm flipH="1">
                <a:off x="2108246" y="1903054"/>
                <a:ext cx="111745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1600 / 63</a:t>
                </a:r>
                <a:endParaRPr sz="1400" b="0" dirty="0">
                  <a:solidFill>
                    <a:schemeClr val="tx1"/>
                  </a:solidFill>
                  <a:latin typeface="Microsoft YaHei" panose="020B0503020204020204" pitchFamily="34" charset="-122"/>
                </a:endParaRPr>
              </a:p>
            </p:txBody>
          </p:sp>
          <p:sp>
            <p:nvSpPr>
              <p:cNvPr id="70" name="object 11">
                <a:extLst>
                  <a:ext uri="{FF2B5EF4-FFF2-40B4-BE49-F238E27FC236}">
                    <a16:creationId xmlns:a16="http://schemas.microsoft.com/office/drawing/2014/main" id="{3BBD7E54-F884-4FC0-63E9-0200222CE455}"/>
                  </a:ext>
                </a:extLst>
              </p:cNvPr>
              <p:cNvSpPr txBox="1"/>
              <p:nvPr/>
            </p:nvSpPr>
            <p:spPr>
              <a:xfrm flipH="1">
                <a:off x="2108247" y="2170179"/>
                <a:ext cx="9669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1200 / 47.2</a:t>
                </a:r>
                <a:endParaRPr sz="1400" b="0" dirty="0">
                  <a:solidFill>
                    <a:schemeClr val="tx1"/>
                  </a:solidFill>
                  <a:latin typeface="Microsoft YaHei" panose="020B0503020204020204" pitchFamily="34" charset="-122"/>
                </a:endParaRPr>
              </a:p>
            </p:txBody>
          </p:sp>
          <p:sp>
            <p:nvSpPr>
              <p:cNvPr id="71" name="object 11">
                <a:extLst>
                  <a:ext uri="{FF2B5EF4-FFF2-40B4-BE49-F238E27FC236}">
                    <a16:creationId xmlns:a16="http://schemas.microsoft.com/office/drawing/2014/main" id="{55E66789-A2C0-26DA-A635-63F1B20AE455}"/>
                  </a:ext>
                </a:extLst>
              </p:cNvPr>
              <p:cNvSpPr txBox="1"/>
              <p:nvPr/>
            </p:nvSpPr>
            <p:spPr>
              <a:xfrm flipH="1">
                <a:off x="2108247" y="2437304"/>
                <a:ext cx="111745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100 / 39.40</a:t>
                </a:r>
                <a:endParaRPr sz="1400" b="0" dirty="0">
                  <a:solidFill>
                    <a:schemeClr val="tx1"/>
                  </a:solidFill>
                  <a:latin typeface="Microsoft YaHei" panose="020B0503020204020204" pitchFamily="34" charset="-122"/>
                </a:endParaRPr>
              </a:p>
            </p:txBody>
          </p:sp>
          <p:sp>
            <p:nvSpPr>
              <p:cNvPr id="72" name="object 11">
                <a:extLst>
                  <a:ext uri="{FF2B5EF4-FFF2-40B4-BE49-F238E27FC236}">
                    <a16:creationId xmlns:a16="http://schemas.microsoft.com/office/drawing/2014/main" id="{AF3B028F-A041-808A-15D3-444577C929C9}"/>
                  </a:ext>
                </a:extLst>
              </p:cNvPr>
              <p:cNvSpPr txBox="1"/>
              <p:nvPr/>
            </p:nvSpPr>
            <p:spPr>
              <a:xfrm flipH="1">
                <a:off x="2108246" y="2704429"/>
                <a:ext cx="111745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800 / 31.5</a:t>
                </a:r>
                <a:endParaRPr sz="1400" b="0" dirty="0">
                  <a:solidFill>
                    <a:schemeClr val="tx1"/>
                  </a:solidFill>
                  <a:latin typeface="Microsoft YaHei" panose="020B0503020204020204" pitchFamily="34" charset="-122"/>
                </a:endParaRPr>
              </a:p>
            </p:txBody>
          </p:sp>
          <p:sp>
            <p:nvSpPr>
              <p:cNvPr id="73" name="object 11">
                <a:extLst>
                  <a:ext uri="{FF2B5EF4-FFF2-40B4-BE49-F238E27FC236}">
                    <a16:creationId xmlns:a16="http://schemas.microsoft.com/office/drawing/2014/main" id="{F3EF5F1F-A2C5-F4B7-8DED-341797526980}"/>
                  </a:ext>
                </a:extLst>
              </p:cNvPr>
              <p:cNvSpPr txBox="1"/>
              <p:nvPr/>
            </p:nvSpPr>
            <p:spPr>
              <a:xfrm flipH="1">
                <a:off x="2108247" y="2971554"/>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600 / 23.6</a:t>
                </a:r>
                <a:endParaRPr sz="1400" b="0" dirty="0">
                  <a:solidFill>
                    <a:schemeClr val="tx1"/>
                  </a:solidFill>
                  <a:latin typeface="Microsoft YaHei" panose="020B0503020204020204" pitchFamily="34" charset="-122"/>
                </a:endParaRPr>
              </a:p>
            </p:txBody>
          </p:sp>
          <p:sp>
            <p:nvSpPr>
              <p:cNvPr id="74" name="object 11">
                <a:extLst>
                  <a:ext uri="{FF2B5EF4-FFF2-40B4-BE49-F238E27FC236}">
                    <a16:creationId xmlns:a16="http://schemas.microsoft.com/office/drawing/2014/main" id="{98884E9F-638D-CC42-B972-4BCBB071FE81}"/>
                  </a:ext>
                </a:extLst>
              </p:cNvPr>
              <p:cNvSpPr txBox="1"/>
              <p:nvPr/>
            </p:nvSpPr>
            <p:spPr>
              <a:xfrm flipH="1">
                <a:off x="2108247" y="3238679"/>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500 / 19.7</a:t>
                </a:r>
                <a:endParaRPr sz="1400" b="0" dirty="0">
                  <a:solidFill>
                    <a:schemeClr val="tx1"/>
                  </a:solidFill>
                  <a:latin typeface="Microsoft YaHei" panose="020B0503020204020204" pitchFamily="34" charset="-122"/>
                </a:endParaRPr>
              </a:p>
            </p:txBody>
          </p:sp>
          <p:sp>
            <p:nvSpPr>
              <p:cNvPr id="75" name="object 11">
                <a:extLst>
                  <a:ext uri="{FF2B5EF4-FFF2-40B4-BE49-F238E27FC236}">
                    <a16:creationId xmlns:a16="http://schemas.microsoft.com/office/drawing/2014/main" id="{2584428E-49FA-02EE-835F-193427F4955F}"/>
                  </a:ext>
                </a:extLst>
              </p:cNvPr>
              <p:cNvSpPr txBox="1"/>
              <p:nvPr/>
            </p:nvSpPr>
            <p:spPr>
              <a:xfrm flipH="1">
                <a:off x="2108246" y="3505804"/>
                <a:ext cx="979790"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400 / 15.7</a:t>
                </a:r>
                <a:endParaRPr sz="1400" b="0" dirty="0">
                  <a:solidFill>
                    <a:schemeClr val="tx1"/>
                  </a:solidFill>
                  <a:latin typeface="Microsoft YaHei" panose="020B0503020204020204" pitchFamily="34" charset="-122"/>
                </a:endParaRPr>
              </a:p>
            </p:txBody>
          </p:sp>
          <p:sp>
            <p:nvSpPr>
              <p:cNvPr id="76" name="object 11">
                <a:extLst>
                  <a:ext uri="{FF2B5EF4-FFF2-40B4-BE49-F238E27FC236}">
                    <a16:creationId xmlns:a16="http://schemas.microsoft.com/office/drawing/2014/main" id="{908F0A58-C129-2EDD-5D71-C076777D744A}"/>
                  </a:ext>
                </a:extLst>
              </p:cNvPr>
              <p:cNvSpPr txBox="1"/>
              <p:nvPr/>
            </p:nvSpPr>
            <p:spPr>
              <a:xfrm flipH="1">
                <a:off x="2108246" y="3772929"/>
                <a:ext cx="97978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300 / 11.8</a:t>
                </a:r>
                <a:endParaRPr sz="1400" b="0" dirty="0">
                  <a:solidFill>
                    <a:schemeClr val="tx1"/>
                  </a:solidFill>
                  <a:latin typeface="Microsoft YaHei" panose="020B0503020204020204" pitchFamily="34" charset="-122"/>
                </a:endParaRPr>
              </a:p>
            </p:txBody>
          </p:sp>
          <p:sp>
            <p:nvSpPr>
              <p:cNvPr id="77" name="object 11">
                <a:extLst>
                  <a:ext uri="{FF2B5EF4-FFF2-40B4-BE49-F238E27FC236}">
                    <a16:creationId xmlns:a16="http://schemas.microsoft.com/office/drawing/2014/main" id="{E73DBEC5-F442-CC5E-90AD-0DA2946ECFB8}"/>
                  </a:ext>
                </a:extLst>
              </p:cNvPr>
              <p:cNvSpPr txBox="1"/>
              <p:nvPr/>
            </p:nvSpPr>
            <p:spPr>
              <a:xfrm flipH="1">
                <a:off x="2108247" y="4040054"/>
                <a:ext cx="111745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200 / 7.9</a:t>
                </a:r>
                <a:endParaRPr sz="1400" b="0" dirty="0">
                  <a:solidFill>
                    <a:schemeClr val="tx1"/>
                  </a:solidFill>
                  <a:latin typeface="Microsoft YaHei" panose="020B0503020204020204" pitchFamily="34" charset="-122"/>
                </a:endParaRPr>
              </a:p>
            </p:txBody>
          </p:sp>
          <p:sp>
            <p:nvSpPr>
              <p:cNvPr id="78" name="object 11">
                <a:extLst>
                  <a:ext uri="{FF2B5EF4-FFF2-40B4-BE49-F238E27FC236}">
                    <a16:creationId xmlns:a16="http://schemas.microsoft.com/office/drawing/2014/main" id="{9AF64092-62F4-AC2F-1EF0-E70A6D97D82B}"/>
                  </a:ext>
                </a:extLst>
              </p:cNvPr>
              <p:cNvSpPr txBox="1"/>
              <p:nvPr/>
            </p:nvSpPr>
            <p:spPr>
              <a:xfrm flipH="1">
                <a:off x="2108246" y="4307182"/>
                <a:ext cx="6429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latin typeface="Microsoft YaHei" panose="020B0503020204020204" pitchFamily="34" charset="-122"/>
                  </a:rPr>
                  <a:t>0 / 0</a:t>
                </a:r>
                <a:endParaRPr sz="1400" b="0" dirty="0">
                  <a:solidFill>
                    <a:schemeClr val="tx1"/>
                  </a:solidFill>
                  <a:latin typeface="Microsoft YaHei" panose="020B0503020204020204" pitchFamily="34" charset="-122"/>
                </a:endParaRPr>
              </a:p>
            </p:txBody>
          </p:sp>
        </p:grpSp>
      </p:grpSp>
      <p:sp>
        <p:nvSpPr>
          <p:cNvPr id="3" name="object 11">
            <a:extLst>
              <a:ext uri="{FF2B5EF4-FFF2-40B4-BE49-F238E27FC236}">
                <a16:creationId xmlns:a16="http://schemas.microsoft.com/office/drawing/2014/main" id="{D529052C-A652-79E5-E050-163BF3743B66}"/>
              </a:ext>
            </a:extLst>
          </p:cNvPr>
          <p:cNvSpPr txBox="1"/>
          <p:nvPr/>
        </p:nvSpPr>
        <p:spPr>
          <a:xfrm>
            <a:off x="5369965" y="2804427"/>
            <a:ext cx="145206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 </a:t>
            </a:r>
            <a:r>
              <a:rPr kumimoji="0" lang="zh-CN" altLang="en-AU"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西</a:t>
            </a: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澳州</a:t>
            </a:r>
            <a:endParaRPr kumimoji="0" sz="95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4" name="object 15">
            <a:extLst>
              <a:ext uri="{FF2B5EF4-FFF2-40B4-BE49-F238E27FC236}">
                <a16:creationId xmlns:a16="http://schemas.microsoft.com/office/drawing/2014/main" id="{5180EE6C-A844-DA93-BFA8-94F30041E2E4}"/>
              </a:ext>
            </a:extLst>
          </p:cNvPr>
          <p:cNvSpPr txBox="1"/>
          <p:nvPr/>
        </p:nvSpPr>
        <p:spPr>
          <a:xfrm>
            <a:off x="7431642" y="1727309"/>
            <a:ext cx="836896"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北领地</a:t>
            </a:r>
            <a:endParaRPr kumimoji="0" 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5" name="object 17">
            <a:extLst>
              <a:ext uri="{FF2B5EF4-FFF2-40B4-BE49-F238E27FC236}">
                <a16:creationId xmlns:a16="http://schemas.microsoft.com/office/drawing/2014/main" id="{51FB0C15-BDB0-CD37-527D-04DB384927A6}"/>
              </a:ext>
            </a:extLst>
          </p:cNvPr>
          <p:cNvSpPr txBox="1"/>
          <p:nvPr/>
        </p:nvSpPr>
        <p:spPr>
          <a:xfrm>
            <a:off x="7570793" y="3413979"/>
            <a:ext cx="1189364"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 </a:t>
            </a: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南澳</a:t>
            </a:r>
            <a:r>
              <a:rPr kumimoji="0" lang="zh-CN" altLang="en-US"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州</a:t>
            </a:r>
            <a:endParaRPr kumimoji="0" sz="95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object 19">
            <a:extLst>
              <a:ext uri="{FF2B5EF4-FFF2-40B4-BE49-F238E27FC236}">
                <a16:creationId xmlns:a16="http://schemas.microsoft.com/office/drawing/2014/main" id="{56C40A09-D80B-33EF-7C3D-249BB3FFE064}"/>
              </a:ext>
            </a:extLst>
          </p:cNvPr>
          <p:cNvSpPr txBox="1"/>
          <p:nvPr/>
        </p:nvSpPr>
        <p:spPr>
          <a:xfrm>
            <a:off x="8901461" y="2408495"/>
            <a:ext cx="979792" cy="171201"/>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昆士兰州</a:t>
            </a:r>
            <a:endParaRPr kumimoji="0" 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7" name="object 93">
            <a:extLst>
              <a:ext uri="{FF2B5EF4-FFF2-40B4-BE49-F238E27FC236}">
                <a16:creationId xmlns:a16="http://schemas.microsoft.com/office/drawing/2014/main" id="{FCEF7EF5-98EF-8173-6451-1510A5FB5D96}"/>
              </a:ext>
            </a:extLst>
          </p:cNvPr>
          <p:cNvSpPr txBox="1"/>
          <p:nvPr/>
        </p:nvSpPr>
        <p:spPr>
          <a:xfrm>
            <a:off x="9366697" y="4259084"/>
            <a:ext cx="769441" cy="166712"/>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新南威尔士州</a:t>
            </a:r>
          </a:p>
        </p:txBody>
      </p:sp>
      <p:sp>
        <p:nvSpPr>
          <p:cNvPr id="8" name="object 20">
            <a:extLst>
              <a:ext uri="{FF2B5EF4-FFF2-40B4-BE49-F238E27FC236}">
                <a16:creationId xmlns:a16="http://schemas.microsoft.com/office/drawing/2014/main" id="{08B9D30E-F649-7578-F20F-EBFCF4699780}"/>
              </a:ext>
            </a:extLst>
          </p:cNvPr>
          <p:cNvSpPr txBox="1"/>
          <p:nvPr/>
        </p:nvSpPr>
        <p:spPr>
          <a:xfrm>
            <a:off x="8943187" y="5197425"/>
            <a:ext cx="699693" cy="155812"/>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9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维多利亚州</a:t>
            </a:r>
            <a:endParaRPr kumimoji="0" lang="en-AU" sz="9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9" name="object 20">
            <a:extLst>
              <a:ext uri="{FF2B5EF4-FFF2-40B4-BE49-F238E27FC236}">
                <a16:creationId xmlns:a16="http://schemas.microsoft.com/office/drawing/2014/main" id="{D65A2EC3-44F3-1EDA-D816-5231968D3E83}"/>
              </a:ext>
            </a:extLst>
          </p:cNvPr>
          <p:cNvSpPr txBox="1"/>
          <p:nvPr/>
        </p:nvSpPr>
        <p:spPr>
          <a:xfrm>
            <a:off x="9348189" y="4816314"/>
            <a:ext cx="1057188" cy="132729"/>
          </a:xfrm>
          <a:prstGeom prst="rect">
            <a:avLst/>
          </a:prstGeom>
        </p:spPr>
        <p:txBody>
          <a:bodyPr vert="horz" wrap="square" lIns="0" tIns="17145" rIns="0" bIns="0" rtlCol="0">
            <a:spAutoFit/>
          </a:bodyPr>
          <a:lstStyle/>
          <a:p>
            <a:pPr defTabSz="914400">
              <a:spcBef>
                <a:spcPct val="0"/>
              </a:spcBef>
              <a:spcAft>
                <a:spcPct val="0"/>
              </a:spcAft>
              <a:defRPr/>
            </a:pPr>
            <a:r>
              <a:rPr kumimoji="0" lang="zh-CN" altLang="en-AU" sz="75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澳大利亚首都行政区</a:t>
            </a:r>
            <a:endParaRPr kumimoji="0" lang="en-AU" sz="75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
        <p:nvSpPr>
          <p:cNvPr id="11" name="object 11">
            <a:extLst>
              <a:ext uri="{FF2B5EF4-FFF2-40B4-BE49-F238E27FC236}">
                <a16:creationId xmlns:a16="http://schemas.microsoft.com/office/drawing/2014/main" id="{E6924253-3EA2-81FA-2A4B-41AE809978BC}"/>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堪培拉</a:t>
            </a:r>
          </a:p>
        </p:txBody>
      </p:sp>
      <p:sp>
        <p:nvSpPr>
          <p:cNvPr id="12" name="object 11">
            <a:extLst>
              <a:ext uri="{FF2B5EF4-FFF2-40B4-BE49-F238E27FC236}">
                <a16:creationId xmlns:a16="http://schemas.microsoft.com/office/drawing/2014/main" id="{6CFC2081-2184-5AE7-24D3-1A6AE933AA46}"/>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布里斯班</a:t>
            </a:r>
          </a:p>
        </p:txBody>
      </p:sp>
      <p:sp>
        <p:nvSpPr>
          <p:cNvPr id="13" name="object 11">
            <a:extLst>
              <a:ext uri="{FF2B5EF4-FFF2-40B4-BE49-F238E27FC236}">
                <a16:creationId xmlns:a16="http://schemas.microsoft.com/office/drawing/2014/main" id="{2E1F78F6-BD7A-313B-7EBA-E2FE64798EB9}"/>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AU" sz="1000" b="0" dirty="0">
                <a:solidFill>
                  <a:schemeClr val="tx1"/>
                </a:solidFill>
                <a:latin typeface="Microsoft YaHei" panose="020B0503020204020204" pitchFamily="34" charset="-122"/>
                <a:ea typeface="Microsoft YaHei" panose="020B0503020204020204" pitchFamily="34" charset="-122"/>
              </a:rPr>
              <a:t>墨尔本</a:t>
            </a:r>
            <a:endParaRPr lang="en-AU" sz="1000" b="0" dirty="0">
              <a:solidFill>
                <a:schemeClr val="tx1"/>
              </a:solidFill>
              <a:latin typeface="Microsoft YaHei" panose="020B0503020204020204" pitchFamily="34" charset="-122"/>
              <a:ea typeface="Microsoft YaHei" panose="020B0503020204020204" pitchFamily="34" charset="-122"/>
            </a:endParaRPr>
          </a:p>
        </p:txBody>
      </p:sp>
      <p:sp>
        <p:nvSpPr>
          <p:cNvPr id="14" name="object 11">
            <a:extLst>
              <a:ext uri="{FF2B5EF4-FFF2-40B4-BE49-F238E27FC236}">
                <a16:creationId xmlns:a16="http://schemas.microsoft.com/office/drawing/2014/main" id="{D281859A-0BDA-580E-40E2-08179C43300C}"/>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AU" sz="1000" b="0" dirty="0">
                <a:solidFill>
                  <a:schemeClr val="tx1"/>
                </a:solidFill>
                <a:latin typeface="Microsoft YaHei" panose="020B0503020204020204" pitchFamily="34" charset="-122"/>
                <a:ea typeface="Microsoft YaHei" panose="020B0503020204020204" pitchFamily="34" charset="-122"/>
              </a:rPr>
              <a:t>阿德莱德</a:t>
            </a:r>
            <a:endParaRPr lang="en-AU" sz="1000" b="0" dirty="0">
              <a:solidFill>
                <a:schemeClr val="tx1"/>
              </a:solidFill>
              <a:latin typeface="Microsoft YaHei" panose="020B0503020204020204" pitchFamily="34" charset="-122"/>
              <a:ea typeface="Microsoft YaHei" panose="020B0503020204020204" pitchFamily="34" charset="-122"/>
            </a:endParaRPr>
          </a:p>
        </p:txBody>
      </p:sp>
      <p:sp>
        <p:nvSpPr>
          <p:cNvPr id="15" name="object 11">
            <a:extLst>
              <a:ext uri="{FF2B5EF4-FFF2-40B4-BE49-F238E27FC236}">
                <a16:creationId xmlns:a16="http://schemas.microsoft.com/office/drawing/2014/main" id="{E755396A-8E85-A32E-89EA-A7F5CEF0810B}"/>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霍巴特</a:t>
            </a:r>
          </a:p>
        </p:txBody>
      </p:sp>
      <p:sp>
        <p:nvSpPr>
          <p:cNvPr id="16" name="object 11">
            <a:extLst>
              <a:ext uri="{FF2B5EF4-FFF2-40B4-BE49-F238E27FC236}">
                <a16:creationId xmlns:a16="http://schemas.microsoft.com/office/drawing/2014/main" id="{07A53670-ABBD-B042-EA6F-F6595A38A360}"/>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悉尼</a:t>
            </a:r>
          </a:p>
        </p:txBody>
      </p:sp>
      <p:sp>
        <p:nvSpPr>
          <p:cNvPr id="17" name="object 11">
            <a:extLst>
              <a:ext uri="{FF2B5EF4-FFF2-40B4-BE49-F238E27FC236}">
                <a16:creationId xmlns:a16="http://schemas.microsoft.com/office/drawing/2014/main" id="{4E7188C9-8F5B-CCD0-BB8C-84F5E600620D}"/>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YaHei" panose="020B0503020204020204" pitchFamily="34" charset="-122"/>
                <a:ea typeface="Microsoft YaHei" panose="020B0503020204020204" pitchFamily="34" charset="-122"/>
              </a:rPr>
              <a:t>达尔文</a:t>
            </a:r>
          </a:p>
        </p:txBody>
      </p:sp>
      <p:sp>
        <p:nvSpPr>
          <p:cNvPr id="18" name="object 11">
            <a:extLst>
              <a:ext uri="{FF2B5EF4-FFF2-40B4-BE49-F238E27FC236}">
                <a16:creationId xmlns:a16="http://schemas.microsoft.com/office/drawing/2014/main" id="{767F0BAC-B926-FA27-62B0-4976FFDACF5B}"/>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zh-CN" altLang="en-US" sz="1000" b="0" dirty="0">
                <a:solidFill>
                  <a:schemeClr val="tx1"/>
                </a:solidFill>
                <a:latin typeface="Microsoft YaHei" panose="020B0503020204020204" pitchFamily="34" charset="-122"/>
                <a:ea typeface="Microsoft YaHei" panose="020B0503020204020204" pitchFamily="34" charset="-122"/>
              </a:rPr>
              <a:t>珀斯</a:t>
            </a:r>
          </a:p>
        </p:txBody>
      </p:sp>
      <p:sp>
        <p:nvSpPr>
          <p:cNvPr id="27" name="object 20">
            <a:extLst>
              <a:ext uri="{FF2B5EF4-FFF2-40B4-BE49-F238E27FC236}">
                <a16:creationId xmlns:a16="http://schemas.microsoft.com/office/drawing/2014/main" id="{8279125C-0F38-A7E4-B57A-456C8DF46BFF}"/>
              </a:ext>
            </a:extLst>
          </p:cNvPr>
          <p:cNvSpPr txBox="1"/>
          <p:nvPr/>
        </p:nvSpPr>
        <p:spPr>
          <a:xfrm>
            <a:off x="8475980" y="6194397"/>
            <a:ext cx="850962"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rPr>
              <a:t>塔斯马尼亚州</a:t>
            </a:r>
            <a:endParaRPr kumimoji="0" lang="en-AU" sz="100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cs typeface="Hellix"/>
            </a:endParaRPr>
          </a:p>
        </p:txBody>
      </p:sp>
    </p:spTree>
    <p:extLst>
      <p:ext uri="{BB962C8B-B14F-4D97-AF65-F5344CB8AC3E}">
        <p14:creationId xmlns:p14="http://schemas.microsoft.com/office/powerpoint/2010/main" val="13165010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field of vines with trees in the background&#10;&#10;Description automatically generated">
            <a:extLst>
              <a:ext uri="{FF2B5EF4-FFF2-40B4-BE49-F238E27FC236}">
                <a16:creationId xmlns:a16="http://schemas.microsoft.com/office/drawing/2014/main" id="{A65E23F0-F35A-FBE6-016F-67921596AF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3475" y="334317"/>
            <a:ext cx="5608525" cy="3739017"/>
          </a:xfrm>
          <a:prstGeom prst="rect">
            <a:avLst/>
          </a:prstGeom>
        </p:spPr>
      </p:pic>
      <p:pic>
        <p:nvPicPr>
          <p:cNvPr id="4" name="Picture 3" descr="A field of crops in a valley&#10;&#10;Description automatically generated">
            <a:extLst>
              <a:ext uri="{FF2B5EF4-FFF2-40B4-BE49-F238E27FC236}">
                <a16:creationId xmlns:a16="http://schemas.microsoft.com/office/drawing/2014/main" id="{11128844-DAA4-4C91-1B6E-920FAE885B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8" y="3104504"/>
            <a:ext cx="5632313"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407988" y="2114926"/>
            <a:ext cx="4978824"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ja-JP" altLang="en-US" sz="1600">
                <a:latin typeface="Microsoft YaHei" panose="020B0503020204020204" pitchFamily="34" charset="-122"/>
              </a:rPr>
              <a:t>高纬度地区更为凉爽（离赤道较远），因此澳大利亚南部比北部要凉爽的多</a:t>
            </a:r>
          </a:p>
          <a:p>
            <a:pPr marL="0" indent="0">
              <a:buNone/>
            </a:pPr>
            <a:endParaRPr lang="ja-JP" altLang="en-US" sz="1600" dirty="0">
              <a:latin typeface="Microsoft YaHei" panose="020B0503020204020204" pitchFamily="34" charset="-122"/>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79921" y="1291783"/>
            <a:ext cx="5049997" cy="823143"/>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纬度</a:t>
            </a:r>
          </a:p>
          <a:p>
            <a:pPr defTabSz="829587">
              <a:lnSpc>
                <a:spcPct val="83000"/>
              </a:lnSpc>
              <a:tabLst>
                <a:tab pos="1156236" algn="l"/>
              </a:tabLst>
              <a:defRPr/>
            </a:pPr>
            <a:endParaRPr lang="ja-JP" altLang="en-US" sz="48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object 4">
            <a:extLst>
              <a:ext uri="{FF2B5EF4-FFF2-40B4-BE49-F238E27FC236}">
                <a16:creationId xmlns:a16="http://schemas.microsoft.com/office/drawing/2014/main" id="{F8338ADC-29D5-FEA7-AB85-2DDBBDC5F5C8}"/>
              </a:ext>
            </a:extLst>
          </p:cNvPr>
          <p:cNvSpPr txBox="1"/>
          <p:nvPr/>
        </p:nvSpPr>
        <p:spPr>
          <a:xfrm>
            <a:off x="6583475" y="4384171"/>
            <a:ext cx="2666323" cy="2639031"/>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冷凉天气模式</a:t>
            </a:r>
          </a:p>
          <a:p>
            <a:pPr defTabSz="829587">
              <a:lnSpc>
                <a:spcPct val="83000"/>
              </a:lnSpc>
              <a:tabLst>
                <a:tab pos="1156236" algn="l"/>
              </a:tabLst>
              <a:defRPr/>
            </a:pPr>
            <a:endParaRPr lang="ja-JP" altLang="en-US" sz="48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566812" y="4625816"/>
            <a:ext cx="2217200" cy="1800729"/>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5000"/>
              </a:lnSpc>
              <a:buNone/>
            </a:pPr>
            <a:r>
              <a:rPr lang="ja-JP" altLang="en-US" sz="1600">
                <a:latin typeface="Microsoft YaHei" panose="020B0503020204020204" pitchFamily="34" charset="-122"/>
              </a:rPr>
              <a:t>南大洋的冷风中和了澳大利亚许多著名葡萄酒产区的天气和气候</a:t>
            </a:r>
          </a:p>
          <a:p>
            <a:pPr marL="0" indent="0">
              <a:lnSpc>
                <a:spcPct val="95000"/>
              </a:lnSpc>
              <a:buNone/>
            </a:pPr>
            <a:endParaRPr lang="ja-JP" altLang="en-US" sz="1600" dirty="0">
              <a:latin typeface="Microsoft YaHei" panose="020B0503020204020204" pitchFamily="34" charset="-122"/>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505273" y="454358"/>
            <a:ext cx="4489920" cy="823143"/>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240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rPr>
              <a:t>气候对于优质葡萄酒产区的影响以及重要因素</a:t>
            </a:r>
            <a:endParaRPr lang="en-AU" sz="2400" dirty="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42897396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unset over a rolling hills&#10;&#10;Description automatically generated">
            <a:extLst>
              <a:ext uri="{FF2B5EF4-FFF2-40B4-BE49-F238E27FC236}">
                <a16:creationId xmlns:a16="http://schemas.microsoft.com/office/drawing/2014/main" id="{68BD6FD6-5AA9-D53B-50B6-01BB41FBA5CD}"/>
              </a:ext>
            </a:extLst>
          </p:cNvPr>
          <p:cNvPicPr>
            <a:picLocks noChangeAspect="1"/>
          </p:cNvPicPr>
          <p:nvPr/>
        </p:nvPicPr>
        <p:blipFill>
          <a:blip r:embed="rId2" cstate="screen">
            <a:extLst>
              <a:ext uri="{28A0092B-C50C-407E-A947-70E740481C1C}">
                <a14:useLocalDpi xmlns:a14="http://schemas.microsoft.com/office/drawing/2010/main"/>
              </a:ext>
            </a:extLst>
          </a:blip>
          <a:srcRect l="18726" t="24567" r="8856" b="7882"/>
          <a:stretch>
            <a:fillRect/>
          </a:stretch>
        </p:blipFill>
        <p:spPr>
          <a:xfrm>
            <a:off x="6555350" y="3429000"/>
            <a:ext cx="5048845" cy="3529065"/>
          </a:xfrm>
          <a:prstGeom prst="rect">
            <a:avLst/>
          </a:prstGeom>
        </p:spPr>
      </p:pic>
      <p:pic>
        <p:nvPicPr>
          <p:cNvPr id="10" name="Picture 9">
            <a:extLst>
              <a:ext uri="{FF2B5EF4-FFF2-40B4-BE49-F238E27FC236}">
                <a16:creationId xmlns:a16="http://schemas.microsoft.com/office/drawing/2014/main" id="{BB625693-AD9F-379B-1714-1BCFE30CFDEE}"/>
              </a:ext>
            </a:extLst>
          </p:cNvPr>
          <p:cNvPicPr>
            <a:picLocks noChangeAspect="1"/>
          </p:cNvPicPr>
          <p:nvPr/>
        </p:nvPicPr>
        <p:blipFill>
          <a:blip r:embed="rId3" cstate="screen">
            <a:extLst>
              <a:ext uri="{28A0092B-C50C-407E-A947-70E740481C1C}">
                <a14:useLocalDpi xmlns:a14="http://schemas.microsoft.com/office/drawing/2010/main"/>
              </a:ext>
            </a:extLst>
          </a:blip>
          <a:srcRect t="5960" b="5960"/>
          <a:stretch>
            <a:fillRect/>
          </a:stretch>
        </p:blipFill>
        <p:spPr>
          <a:xfrm>
            <a:off x="407987" y="-21378"/>
            <a:ext cx="5630245" cy="3314299"/>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dirty="0">
                <a:solidFill>
                  <a:schemeClr val="bg1"/>
                </a:solidFill>
                <a:latin typeface="Microsoft YaHei" panose="020B0503020204020204" pitchFamily="34" charset="-122"/>
                <a:ea typeface="Microsoft YaHei" panose="020B0503020204020204" pitchFamily="34" charset="-122"/>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348655" y="4293726"/>
            <a:ext cx="5462697"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ja-JP" altLang="en-US" sz="1600">
                <a:latin typeface="Microsoft YaHei" panose="020B0503020204020204" pitchFamily="34" charset="-122"/>
              </a:rPr>
              <a:t>海拔每上升</a:t>
            </a:r>
            <a:r>
              <a:rPr lang="en-US" altLang="ja-JP" sz="1600" dirty="0">
                <a:latin typeface="Microsoft YaHei" panose="020B0503020204020204" pitchFamily="34" charset="-122"/>
              </a:rPr>
              <a:t>100</a:t>
            </a:r>
            <a:r>
              <a:rPr lang="ja-JP" altLang="en-US" sz="1600">
                <a:latin typeface="Microsoft YaHei" panose="020B0503020204020204" pitchFamily="34" charset="-122"/>
              </a:rPr>
              <a:t>米（</a:t>
            </a:r>
            <a:r>
              <a:rPr lang="en-US" altLang="ja-JP" sz="1600" dirty="0">
                <a:latin typeface="Microsoft YaHei" panose="020B0503020204020204" pitchFamily="34" charset="-122"/>
              </a:rPr>
              <a:t>328</a:t>
            </a:r>
            <a:r>
              <a:rPr lang="ja-JP" altLang="en-US" sz="1600">
                <a:latin typeface="Microsoft YaHei" panose="020B0503020204020204" pitchFamily="34" charset="-122"/>
              </a:rPr>
              <a:t>英尺）</a:t>
            </a:r>
            <a:br>
              <a:rPr lang="en-AU" altLang="ja-JP" sz="1600" dirty="0">
                <a:latin typeface="Microsoft YaHei" panose="020B0503020204020204" pitchFamily="34" charset="-122"/>
              </a:rPr>
            </a:br>
            <a:r>
              <a:rPr lang="ja-JP" altLang="en-US" sz="1600">
                <a:latin typeface="Microsoft YaHei" panose="020B0503020204020204" pitchFamily="34" charset="-122"/>
              </a:rPr>
              <a:t>温度下降约</a:t>
            </a:r>
            <a:r>
              <a:rPr lang="en-US" altLang="ja-JP" sz="1600" dirty="0">
                <a:latin typeface="Microsoft YaHei" panose="020B0503020204020204" pitchFamily="34" charset="-122"/>
              </a:rPr>
              <a:t>0.65°</a:t>
            </a:r>
            <a:r>
              <a:rPr lang="en-US" sz="1600" dirty="0">
                <a:latin typeface="Microsoft YaHei" panose="020B0503020204020204" pitchFamily="34" charset="-122"/>
              </a:rPr>
              <a:t>C（33℉）；</a:t>
            </a:r>
            <a:br>
              <a:rPr lang="en-US" sz="1600" dirty="0">
                <a:latin typeface="Microsoft YaHei" panose="020B0503020204020204" pitchFamily="34" charset="-122"/>
              </a:rPr>
            </a:br>
            <a:r>
              <a:rPr lang="ja-JP" altLang="en-US" sz="1600">
                <a:latin typeface="Microsoft YaHei" panose="020B0503020204020204" pitchFamily="34" charset="-122"/>
              </a:rPr>
              <a:t>澳大利亚海拔最高的葡萄酒产区有</a:t>
            </a:r>
          </a:p>
          <a:p>
            <a:pPr marL="0" indent="0">
              <a:buNone/>
            </a:pPr>
            <a:endParaRPr lang="ja-JP" altLang="en-US" sz="1600" dirty="0">
              <a:latin typeface="Microsoft YaHei" panose="020B0503020204020204" pitchFamily="34" charset="-122"/>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407987" y="3680986"/>
            <a:ext cx="5526684" cy="940027"/>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海拔</a:t>
            </a:r>
            <a:endParaRPr lang="en-AU" sz="48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object 4">
            <a:extLst>
              <a:ext uri="{FF2B5EF4-FFF2-40B4-BE49-F238E27FC236}">
                <a16:creationId xmlns:a16="http://schemas.microsoft.com/office/drawing/2014/main" id="{F8338ADC-29D5-FEA7-AB85-2DDBBDC5F5C8}"/>
              </a:ext>
            </a:extLst>
          </p:cNvPr>
          <p:cNvSpPr txBox="1"/>
          <p:nvPr/>
        </p:nvSpPr>
        <p:spPr>
          <a:xfrm>
            <a:off x="6618547" y="454359"/>
            <a:ext cx="5526684" cy="787910"/>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地理特征</a:t>
            </a:r>
          </a:p>
          <a:p>
            <a:pPr defTabSz="829587">
              <a:lnSpc>
                <a:spcPct val="83000"/>
              </a:lnSpc>
              <a:tabLst>
                <a:tab pos="1156236" algn="l"/>
              </a:tabLst>
              <a:defRPr/>
            </a:pPr>
            <a:endParaRPr lang="ja-JP" altLang="en-US" sz="48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55350" y="1773873"/>
            <a:ext cx="5048845"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0000"/>
              </a:lnSpc>
              <a:buNone/>
            </a:pPr>
            <a:r>
              <a:rPr lang="ja-JP" altLang="en-US" sz="1600">
                <a:latin typeface="Microsoft YaHei" panose="020B0503020204020204" pitchFamily="34" charset="-122"/>
              </a:rPr>
              <a:t>三大山脉对于气候和天气的影响</a:t>
            </a:r>
            <a:r>
              <a:rPr lang="en-US" altLang="ja-JP" sz="1600" dirty="0">
                <a:latin typeface="Microsoft YaHei" panose="020B0503020204020204" pitchFamily="34" charset="-122"/>
              </a:rPr>
              <a:t>: </a:t>
            </a:r>
          </a:p>
          <a:p>
            <a:pPr>
              <a:lnSpc>
                <a:spcPct val="90000"/>
              </a:lnSpc>
              <a:buClr>
                <a:schemeClr val="accent4"/>
              </a:buClr>
              <a:buFont typeface="Arial" panose="020B0604020202020204" pitchFamily="34" charset="0"/>
              <a:buChar char="•"/>
            </a:pPr>
            <a:r>
              <a:rPr lang="ja-JP" altLang="en-US" sz="1600">
                <a:latin typeface="Microsoft YaHei" panose="020B0503020204020204" pitchFamily="34" charset="-122"/>
              </a:rPr>
              <a:t>达令山脉（西澳州）</a:t>
            </a:r>
          </a:p>
          <a:p>
            <a:pPr>
              <a:lnSpc>
                <a:spcPct val="90000"/>
              </a:lnSpc>
              <a:buClr>
                <a:schemeClr val="accent4"/>
              </a:buClr>
              <a:buFont typeface="Arial" panose="020B0604020202020204" pitchFamily="34" charset="0"/>
              <a:buChar char="•"/>
            </a:pPr>
            <a:r>
              <a:rPr lang="ja-JP" altLang="en-US" sz="1600">
                <a:latin typeface="Microsoft YaHei" panose="020B0503020204020204" pitchFamily="34" charset="-122"/>
              </a:rPr>
              <a:t>洛夫特山脉（南澳州）</a:t>
            </a:r>
          </a:p>
          <a:p>
            <a:pPr>
              <a:lnSpc>
                <a:spcPct val="90000"/>
              </a:lnSpc>
              <a:buClr>
                <a:schemeClr val="accent4"/>
              </a:buClr>
              <a:buFont typeface="Arial" panose="020B0604020202020204" pitchFamily="34" charset="0"/>
              <a:buChar char="•"/>
            </a:pPr>
            <a:r>
              <a:rPr lang="ja-JP" altLang="en-US" sz="1600">
                <a:latin typeface="Microsoft YaHei" panose="020B0503020204020204" pitchFamily="34" charset="-122"/>
              </a:rPr>
              <a:t>大分水岭（昆士兰州、新南威尔士州、维多利亚州）</a:t>
            </a:r>
          </a:p>
          <a:p>
            <a:pPr>
              <a:lnSpc>
                <a:spcPct val="90000"/>
              </a:lnSpc>
              <a:buClr>
                <a:schemeClr val="accent4"/>
              </a:buClr>
              <a:buFont typeface="Arial" panose="020B0604020202020204" pitchFamily="34" charset="0"/>
              <a:buChar char="•"/>
            </a:pPr>
            <a:endParaRPr lang="ja-JP" altLang="en-US" sz="1600" dirty="0">
              <a:latin typeface="Microsoft YaHei" panose="020B0503020204020204" pitchFamily="34" charset="-122"/>
            </a:endParaRPr>
          </a:p>
        </p:txBody>
      </p:sp>
      <p:sp>
        <p:nvSpPr>
          <p:cNvPr id="8" name="Title 1">
            <a:extLst>
              <a:ext uri="{FF2B5EF4-FFF2-40B4-BE49-F238E27FC236}">
                <a16:creationId xmlns:a16="http://schemas.microsoft.com/office/drawing/2014/main" id="{CFE10FBB-F0C8-5DA0-7A1F-C4267C9A35F1}"/>
              </a:ext>
            </a:extLst>
          </p:cNvPr>
          <p:cNvSpPr txBox="1"/>
          <p:nvPr/>
        </p:nvSpPr>
        <p:spPr>
          <a:xfrm>
            <a:off x="348655" y="5205172"/>
            <a:ext cx="5202618" cy="940027"/>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altLang="ja-JP" sz="4000" cap="none" dirty="0">
                <a:solidFill>
                  <a:schemeClr val="accent1"/>
                </a:solidFill>
                <a:latin typeface="Microsoft YaHei" panose="020B0503020204020204" pitchFamily="34" charset="-122"/>
                <a:ea typeface="Microsoft YaHei" panose="020B0503020204020204" pitchFamily="34" charset="-122"/>
              </a:rPr>
              <a:t>1,000-1,200</a:t>
            </a:r>
            <a:r>
              <a:rPr lang="ja-JP" altLang="en-US" sz="4000" cap="none">
                <a:solidFill>
                  <a:schemeClr val="accent1"/>
                </a:solidFill>
                <a:latin typeface="Microsoft YaHei" panose="020B0503020204020204" pitchFamily="34" charset="-122"/>
                <a:ea typeface="Microsoft YaHei" panose="020B0503020204020204" pitchFamily="34" charset="-122"/>
              </a:rPr>
              <a:t>米</a:t>
            </a:r>
          </a:p>
          <a:p>
            <a:r>
              <a:rPr lang="en-US" altLang="ja-JP" sz="1600" cap="none" dirty="0">
                <a:solidFill>
                  <a:schemeClr val="accent1"/>
                </a:solidFill>
                <a:latin typeface="Microsoft YaHei" panose="020B0503020204020204" pitchFamily="34" charset="-122"/>
                <a:ea typeface="Microsoft YaHei" panose="020B0503020204020204" pitchFamily="34" charset="-122"/>
              </a:rPr>
              <a:t>(3,281–3,937</a:t>
            </a:r>
            <a:r>
              <a:rPr lang="ja-JP" altLang="en-US" sz="1600" cap="none">
                <a:solidFill>
                  <a:schemeClr val="accent1"/>
                </a:solidFill>
                <a:latin typeface="Microsoft YaHei" panose="020B0503020204020204" pitchFamily="34" charset="-122"/>
                <a:ea typeface="Microsoft YaHei" panose="020B0503020204020204" pitchFamily="34" charset="-122"/>
              </a:rPr>
              <a:t>英尺</a:t>
            </a:r>
            <a:r>
              <a:rPr lang="en-US" altLang="ja-JP" sz="1600" cap="none" dirty="0">
                <a:solidFill>
                  <a:schemeClr val="accent1"/>
                </a:solidFill>
                <a:latin typeface="Microsoft YaHei" panose="020B0503020204020204" pitchFamily="34" charset="-122"/>
                <a:ea typeface="Microsoft YaHei" panose="020B0503020204020204" pitchFamily="34" charset="-122"/>
              </a:rPr>
              <a:t>)</a:t>
            </a:r>
          </a:p>
          <a:p>
            <a:endParaRPr lang="en-US" altLang="ja-JP" sz="1600" cap="none"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471569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199" y="-1953927"/>
            <a:ext cx="13663112" cy="11185166"/>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1170732"/>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rPr>
              <a:t>地理特征</a:t>
            </a:r>
          </a:p>
          <a:p>
            <a:pPr defTabSz="829587">
              <a:lnSpc>
                <a:spcPct val="83000"/>
              </a:lnSpc>
              <a:tabLst>
                <a:tab pos="1156236" algn="l"/>
              </a:tabLst>
              <a:defRPr/>
            </a:pPr>
            <a:endParaRPr lang="ja-JP" altLang="en-US" sz="4800" dirty="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8" name="object 11">
            <a:extLst>
              <a:ext uri="{FF2B5EF4-FFF2-40B4-BE49-F238E27FC236}">
                <a16:creationId xmlns:a16="http://schemas.microsoft.com/office/drawing/2014/main" id="{5718CCF4-1352-1BA6-417A-1C95B8B8752E}"/>
              </a:ext>
            </a:extLst>
          </p:cNvPr>
          <p:cNvSpPr txBox="1"/>
          <p:nvPr/>
        </p:nvSpPr>
        <p:spPr>
          <a:xfrm>
            <a:off x="11327307" y="6512157"/>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Microsoft YaHei" panose="020B0503020204020204" pitchFamily="34" charset="-122"/>
              </a:rPr>
              <a:t>Indicative only</a:t>
            </a:r>
            <a:endParaRPr sz="800" b="0" dirty="0">
              <a:solidFill>
                <a:schemeClr val="tx1"/>
              </a:solidFill>
              <a:latin typeface="Microsoft YaHei" panose="020B0503020204020204" pitchFamily="34" charset="-122"/>
            </a:endParaRPr>
          </a:p>
        </p:txBody>
      </p:sp>
      <p:sp>
        <p:nvSpPr>
          <p:cNvPr id="21" name="object 20">
            <a:extLst>
              <a:ext uri="{FF2B5EF4-FFF2-40B4-BE49-F238E27FC236}">
                <a16:creationId xmlns:a16="http://schemas.microsoft.com/office/drawing/2014/main" id="{1B8957C1-4392-DB8D-CB54-5FD50DFE8307}"/>
              </a:ext>
            </a:extLst>
          </p:cNvPr>
          <p:cNvSpPr txBox="1"/>
          <p:nvPr/>
        </p:nvSpPr>
        <p:spPr>
          <a:xfrm>
            <a:off x="9531406" y="773521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2768762" y="4418102"/>
            <a:ext cx="145206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ja-JP" altLang="en-US" sz="1400" b="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rPr>
              <a:t>达令山脉</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ja-JP" altLang="en-US" sz="14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3" name="object 11">
            <a:extLst>
              <a:ext uri="{FF2B5EF4-FFF2-40B4-BE49-F238E27FC236}">
                <a16:creationId xmlns:a16="http://schemas.microsoft.com/office/drawing/2014/main" id="{996E34F2-6822-8B9D-796F-20F659598B1D}"/>
              </a:ext>
            </a:extLst>
          </p:cNvPr>
          <p:cNvSpPr txBox="1"/>
          <p:nvPr/>
        </p:nvSpPr>
        <p:spPr>
          <a:xfrm>
            <a:off x="5862108" y="5407534"/>
            <a:ext cx="237668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ja-JP" altLang="en-US" sz="1400" b="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rPr>
              <a:t>洛夫特山脉</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ja-JP" altLang="en-US" sz="14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4" name="object 11">
            <a:extLst>
              <a:ext uri="{FF2B5EF4-FFF2-40B4-BE49-F238E27FC236}">
                <a16:creationId xmlns:a16="http://schemas.microsoft.com/office/drawing/2014/main" id="{072AADC2-505C-47E3-B876-05ADB8580ADD}"/>
              </a:ext>
            </a:extLst>
          </p:cNvPr>
          <p:cNvSpPr txBox="1"/>
          <p:nvPr/>
        </p:nvSpPr>
        <p:spPr>
          <a:xfrm>
            <a:off x="8157102" y="3528059"/>
            <a:ext cx="237668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defTabSz="914400" rtl="0" eaLnBrk="1" fontAlgn="auto" latinLnBrk="0" hangingPunct="1">
              <a:lnSpc>
                <a:spcPct val="100000"/>
              </a:lnSpc>
              <a:spcBef>
                <a:spcPct val="0"/>
              </a:spcBef>
              <a:spcAft>
                <a:spcPct val="0"/>
              </a:spcAft>
              <a:buClrTx/>
              <a:buSzTx/>
              <a:buFontTx/>
              <a:buNone/>
              <a:defRPr/>
            </a:pPr>
            <a:r>
              <a:rPr kumimoji="0" lang="ja-JP" altLang="en-US" sz="1400" b="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rPr>
              <a:t>大分水岭</a:t>
            </a:r>
          </a:p>
          <a:p>
            <a:pPr marL="0" marR="0" lvl="0" indent="0" defTabSz="914400" rtl="0" eaLnBrk="1" fontAlgn="auto" latinLnBrk="0" hangingPunct="1">
              <a:lnSpc>
                <a:spcPct val="100000"/>
              </a:lnSpc>
              <a:spcBef>
                <a:spcPct val="0"/>
              </a:spcBef>
              <a:spcAft>
                <a:spcPct val="0"/>
              </a:spcAft>
              <a:buClrTx/>
              <a:buSzTx/>
              <a:buFontTx/>
              <a:buNone/>
              <a:defRPr/>
            </a:pPr>
            <a:endParaRPr kumimoji="0" lang="ja-JP" altLang="en-US" sz="14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8" name="object 11">
            <a:extLst>
              <a:ext uri="{FF2B5EF4-FFF2-40B4-BE49-F238E27FC236}">
                <a16:creationId xmlns:a16="http://schemas.microsoft.com/office/drawing/2014/main" id="{5B51B400-B158-6DF0-D298-F3F4EFA73623}"/>
              </a:ext>
            </a:extLst>
          </p:cNvPr>
          <p:cNvSpPr txBox="1"/>
          <p:nvPr/>
        </p:nvSpPr>
        <p:spPr>
          <a:xfrm>
            <a:off x="3669035" y="2999111"/>
            <a:ext cx="145206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 </a:t>
            </a:r>
            <a:r>
              <a:rPr kumimoji="0" lang="zh-CN" altLang="en-AU" sz="10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西</a:t>
            </a:r>
            <a:r>
              <a:rPr kumimoji="0" lang="zh-CN" altLang="en-US" sz="10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澳州</a:t>
            </a:r>
            <a:endParaRPr kumimoji="0" sz="95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2" name="object 15">
            <a:extLst>
              <a:ext uri="{FF2B5EF4-FFF2-40B4-BE49-F238E27FC236}">
                <a16:creationId xmlns:a16="http://schemas.microsoft.com/office/drawing/2014/main" id="{8264830D-A70F-A8D6-2869-D56F4C45181F}"/>
              </a:ext>
            </a:extLst>
          </p:cNvPr>
          <p:cNvSpPr txBox="1"/>
          <p:nvPr/>
        </p:nvSpPr>
        <p:spPr>
          <a:xfrm>
            <a:off x="6131234" y="1619712"/>
            <a:ext cx="836896"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北领地</a:t>
            </a:r>
            <a:endParaRPr kumimoji="0" 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
        <p:nvSpPr>
          <p:cNvPr id="13" name="object 17">
            <a:extLst>
              <a:ext uri="{FF2B5EF4-FFF2-40B4-BE49-F238E27FC236}">
                <a16:creationId xmlns:a16="http://schemas.microsoft.com/office/drawing/2014/main" id="{3C396C7C-F280-21BB-FC4A-E539012BF6FB}"/>
              </a:ext>
            </a:extLst>
          </p:cNvPr>
          <p:cNvSpPr txBox="1"/>
          <p:nvPr/>
        </p:nvSpPr>
        <p:spPr>
          <a:xfrm>
            <a:off x="6373448" y="3513623"/>
            <a:ext cx="1189364"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 </a:t>
            </a:r>
            <a:r>
              <a:rPr kumimoji="0" lang="zh-CN" alt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南澳</a:t>
            </a:r>
            <a:r>
              <a:rPr kumimoji="0" lang="zh-CN" altLang="en-US"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州</a:t>
            </a:r>
            <a:endParaRPr kumimoji="0" sz="95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4" name="object 19">
            <a:extLst>
              <a:ext uri="{FF2B5EF4-FFF2-40B4-BE49-F238E27FC236}">
                <a16:creationId xmlns:a16="http://schemas.microsoft.com/office/drawing/2014/main" id="{1CE0B4E8-B2D5-0D3E-B17D-0AC812DD6A97}"/>
              </a:ext>
            </a:extLst>
          </p:cNvPr>
          <p:cNvSpPr txBox="1"/>
          <p:nvPr/>
        </p:nvSpPr>
        <p:spPr>
          <a:xfrm>
            <a:off x="7601053" y="2300898"/>
            <a:ext cx="979792" cy="171201"/>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昆士兰州</a:t>
            </a:r>
            <a:endParaRPr kumimoji="0" 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
        <p:nvSpPr>
          <p:cNvPr id="15" name="object 93">
            <a:extLst>
              <a:ext uri="{FF2B5EF4-FFF2-40B4-BE49-F238E27FC236}">
                <a16:creationId xmlns:a16="http://schemas.microsoft.com/office/drawing/2014/main" id="{562B7572-581E-90F5-937C-86FA9BC3CDB9}"/>
              </a:ext>
            </a:extLst>
          </p:cNvPr>
          <p:cNvSpPr txBox="1"/>
          <p:nvPr/>
        </p:nvSpPr>
        <p:spPr>
          <a:xfrm>
            <a:off x="8238797" y="4111453"/>
            <a:ext cx="769441" cy="166712"/>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新南威尔士州</a:t>
            </a:r>
          </a:p>
        </p:txBody>
      </p:sp>
      <p:sp>
        <p:nvSpPr>
          <p:cNvPr id="16" name="object 20">
            <a:extLst>
              <a:ext uri="{FF2B5EF4-FFF2-40B4-BE49-F238E27FC236}">
                <a16:creationId xmlns:a16="http://schemas.microsoft.com/office/drawing/2014/main" id="{A229AB9C-7B56-5561-00BD-272F30FBF20D}"/>
              </a:ext>
            </a:extLst>
          </p:cNvPr>
          <p:cNvSpPr txBox="1"/>
          <p:nvPr/>
        </p:nvSpPr>
        <p:spPr>
          <a:xfrm>
            <a:off x="8047781" y="5698969"/>
            <a:ext cx="699693" cy="155812"/>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9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维多利亚州</a:t>
            </a:r>
            <a:endParaRPr kumimoji="0" lang="en-AU" sz="9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
        <p:nvSpPr>
          <p:cNvPr id="17" name="object 20">
            <a:extLst>
              <a:ext uri="{FF2B5EF4-FFF2-40B4-BE49-F238E27FC236}">
                <a16:creationId xmlns:a16="http://schemas.microsoft.com/office/drawing/2014/main" id="{576B705A-BE67-7F7B-D4C7-265A28479039}"/>
              </a:ext>
            </a:extLst>
          </p:cNvPr>
          <p:cNvSpPr txBox="1"/>
          <p:nvPr/>
        </p:nvSpPr>
        <p:spPr>
          <a:xfrm>
            <a:off x="8898029" y="5376237"/>
            <a:ext cx="1057188" cy="132729"/>
          </a:xfrm>
          <a:prstGeom prst="rect">
            <a:avLst/>
          </a:prstGeom>
        </p:spPr>
        <p:txBody>
          <a:bodyPr vert="horz" wrap="square" lIns="0" tIns="17145" rIns="0" bIns="0" rtlCol="0">
            <a:spAutoFit/>
          </a:bodyPr>
          <a:lstStyle/>
          <a:p>
            <a:pPr defTabSz="914400">
              <a:spcBef>
                <a:spcPct val="0"/>
              </a:spcBef>
              <a:spcAft>
                <a:spcPct val="0"/>
              </a:spcAft>
              <a:defRPr/>
            </a:pPr>
            <a:r>
              <a:rPr kumimoji="0" lang="zh-CN" altLang="en-AU" sz="75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澳大利亚首都行政区</a:t>
            </a:r>
            <a:endParaRPr kumimoji="0" lang="en-AU" sz="75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Tree>
    <p:extLst>
      <p:ext uri="{BB962C8B-B14F-4D97-AF65-F5344CB8AC3E}">
        <p14:creationId xmlns:p14="http://schemas.microsoft.com/office/powerpoint/2010/main" val="27740820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24676" y="770658"/>
            <a:ext cx="5250410" cy="1694412"/>
          </a:xfrm>
        </p:spPr>
        <p:txBody>
          <a:bodyPr/>
          <a:lstStyle/>
          <a:p>
            <a:r>
              <a:rPr lang="ja-JP" altLang="en-US" sz="5400">
                <a:solidFill>
                  <a:schemeClr val="bg2"/>
                </a:solidFill>
              </a:rPr>
              <a:t>大陆性</a:t>
            </a:r>
            <a:br>
              <a:rPr lang="en-AU" altLang="ja-JP" sz="5400" dirty="0">
                <a:solidFill>
                  <a:schemeClr val="bg2"/>
                </a:solidFill>
              </a:rPr>
            </a:br>
            <a:r>
              <a:rPr lang="ja-JP" altLang="en-US" sz="5400">
                <a:solidFill>
                  <a:schemeClr val="bg1"/>
                </a:solidFill>
              </a:rPr>
              <a:t>气候</a:t>
            </a:r>
            <a:endParaRPr lang="en-US" sz="5400"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24676" y="2574253"/>
            <a:ext cx="4602459" cy="846545"/>
          </a:xfrm>
        </p:spPr>
        <p:txBody>
          <a:bodyPr/>
          <a:lstStyle/>
          <a:p>
            <a:r>
              <a:rPr lang="ja-JP" altLang="en-US" sz="1600">
                <a:solidFill>
                  <a:schemeClr val="bg1"/>
                </a:solidFill>
              </a:rPr>
              <a:t>位于大片陆地中心的产区，夏季更热，冬季更冷。</a:t>
            </a:r>
          </a:p>
          <a:p>
            <a:endParaRPr lang="ja-JP" altLang="en-US"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3301821"/>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bg2"/>
              </a:buClr>
              <a:buFont typeface="Arial" panose="020B0604020202020204" pitchFamily="34" charset="0"/>
              <a:buChar char="•"/>
            </a:pPr>
            <a:r>
              <a:rPr lang="ja-JP" altLang="en-US" sz="2400" dirty="0">
                <a:solidFill>
                  <a:schemeClr val="bg1"/>
                </a:solidFill>
                <a:latin typeface="Microsoft YaHei" panose="020B0503020204020204" pitchFamily="34" charset="-122"/>
                <a:ea typeface="Microsoft YaHei" panose="020B0503020204020204" pitchFamily="34" charset="-122"/>
              </a:rPr>
              <a:t>克莱尔谷</a:t>
            </a:r>
          </a:p>
          <a:p>
            <a:pPr marL="342900" indent="-342900">
              <a:buClr>
                <a:schemeClr val="bg2"/>
              </a:buClr>
              <a:buFont typeface="Arial" panose="020B0604020202020204" pitchFamily="34" charset="0"/>
              <a:buChar char="•"/>
            </a:pPr>
            <a:r>
              <a:rPr lang="ja-JP" altLang="en-US" sz="2400" dirty="0">
                <a:solidFill>
                  <a:schemeClr val="bg1"/>
                </a:solidFill>
                <a:latin typeface="Microsoft YaHei" panose="020B0503020204020204" pitchFamily="34" charset="-122"/>
                <a:ea typeface="Microsoft YaHei" panose="020B0503020204020204" pitchFamily="34" charset="-122"/>
              </a:rPr>
              <a:t>路斯格兰</a:t>
            </a:r>
          </a:p>
          <a:p>
            <a:pPr marL="342900" indent="-342900">
              <a:buClr>
                <a:schemeClr val="bg2"/>
              </a:buClr>
              <a:buFont typeface="Arial" panose="020B0604020202020204" pitchFamily="34" charset="0"/>
              <a:buChar char="•"/>
            </a:pPr>
            <a:r>
              <a:rPr lang="ja-JP" altLang="en-US" sz="2400" dirty="0">
                <a:solidFill>
                  <a:schemeClr val="bg1"/>
                </a:solidFill>
                <a:latin typeface="Microsoft YaHei" panose="020B0503020204020204" pitchFamily="34" charset="-122"/>
                <a:ea typeface="Microsoft YaHei" panose="020B0503020204020204" pitchFamily="34" charset="-122"/>
              </a:rPr>
              <a:t>部分大南部地区</a:t>
            </a:r>
          </a:p>
          <a:p>
            <a:pPr marL="342900" indent="-342900">
              <a:buClr>
                <a:schemeClr val="bg2"/>
              </a:buClr>
              <a:buFont typeface="Arial" panose="020B0604020202020204" pitchFamily="34" charset="0"/>
              <a:buChar char="•"/>
            </a:pPr>
            <a:r>
              <a:rPr lang="ja-JP" altLang="en-US" sz="2400" dirty="0">
                <a:solidFill>
                  <a:schemeClr val="bg1"/>
                </a:solidFill>
                <a:latin typeface="Microsoft YaHei" panose="020B0503020204020204" pitchFamily="34" charset="-122"/>
                <a:ea typeface="Microsoft YaHei" panose="020B0503020204020204" pitchFamily="34" charset="-122"/>
              </a:rPr>
              <a:t>堪培拉地区</a:t>
            </a:r>
          </a:p>
          <a:p>
            <a:pPr marL="342900" indent="-342900">
              <a:buClr>
                <a:schemeClr val="bg2"/>
              </a:buClr>
              <a:buFont typeface="Arial" panose="020B0604020202020204" pitchFamily="34" charset="0"/>
              <a:buChar char="•"/>
            </a:pPr>
            <a:endParaRPr lang="ja-JP" altLang="en-US" sz="2400" dirty="0">
              <a:solidFill>
                <a:schemeClr val="bg1"/>
              </a:solidFill>
              <a:latin typeface="Microsoft YaHei" panose="020B0503020204020204" pitchFamily="34" charset="-122"/>
              <a:ea typeface="Microsoft YaHei" panose="020B0503020204020204" pitchFamily="34" charset="-122"/>
            </a:endParaRPr>
          </a:p>
        </p:txBody>
      </p:sp>
      <p:pic>
        <p:nvPicPr>
          <p:cNvPr id="6" name="Picture 5" descr="A vineyard with a pond&#10;&#10;Description automatically generated with medium confidence">
            <a:extLst>
              <a:ext uri="{FF2B5EF4-FFF2-40B4-BE49-F238E27FC236}">
                <a16:creationId xmlns:a16="http://schemas.microsoft.com/office/drawing/2014/main" id="{3B13FAD4-A658-A9A7-1B71-3E54D2B18AB4}"/>
              </a:ext>
            </a:extLst>
          </p:cNvPr>
          <p:cNvPicPr>
            <a:picLocks noChangeAspect="1"/>
          </p:cNvPicPr>
          <p:nvPr/>
        </p:nvPicPr>
        <p:blipFill>
          <a:blip r:embed="rId2" cstate="screen">
            <a:extLst>
              <a:ext uri="{28A0092B-C50C-407E-A947-70E740481C1C}">
                <a14:useLocalDpi xmlns:a14="http://schemas.microsoft.com/office/drawing/2010/main"/>
              </a:ext>
            </a:extLst>
          </a:blip>
          <a:srcRect l="24201" r="9406"/>
          <a:stretch>
            <a:fillRect/>
          </a:stretch>
        </p:blipFill>
        <p:spPr>
          <a:xfrm>
            <a:off x="6096000" y="-16402"/>
            <a:ext cx="6096000" cy="6874401"/>
          </a:xfrm>
          <a:prstGeom prst="rect">
            <a:avLst/>
          </a:prstGeom>
        </p:spPr>
      </p:pic>
    </p:spTree>
    <p:extLst>
      <p:ext uri="{BB962C8B-B14F-4D97-AF65-F5344CB8AC3E}">
        <p14:creationId xmlns:p14="http://schemas.microsoft.com/office/powerpoint/2010/main" val="87748965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250410" cy="1694412"/>
          </a:xfrm>
        </p:spPr>
        <p:txBody>
          <a:bodyPr/>
          <a:lstStyle/>
          <a:p>
            <a:r>
              <a:rPr lang="ja-JP" altLang="en-US">
                <a:solidFill>
                  <a:schemeClr val="bg2"/>
                </a:solidFill>
              </a:rPr>
              <a:t>海洋性</a:t>
            </a:r>
            <a:br>
              <a:rPr lang="ja-JP" altLang="en-US">
                <a:solidFill>
                  <a:schemeClr val="bg2"/>
                </a:solidFill>
              </a:rPr>
            </a:br>
            <a:r>
              <a:rPr lang="ja-JP" altLang="en-US">
                <a:solidFill>
                  <a:schemeClr val="bg1"/>
                </a:solidFill>
              </a:rPr>
              <a:t>气候</a:t>
            </a:r>
            <a:endParaRPr lang="en-US" dirty="0">
              <a:solidFill>
                <a:schemeClr val="bg1"/>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73302" y="2469969"/>
            <a:ext cx="4151597" cy="846545"/>
          </a:xfrm>
        </p:spPr>
        <p:txBody>
          <a:bodyPr/>
          <a:lstStyle/>
          <a:p>
            <a:r>
              <a:rPr lang="ja-JP" altLang="en-US" sz="1600">
                <a:solidFill>
                  <a:schemeClr val="bg1"/>
                </a:solidFill>
              </a:rPr>
              <a:t>靠近海岸的产区，气候温度变化的范围较小，一年中降雨量的分布更均匀。</a:t>
            </a:r>
          </a:p>
          <a:p>
            <a:endParaRPr lang="ja-JP" altLang="en-US"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73302" y="4055392"/>
            <a:ext cx="4415497"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阿德莱德山区</a:t>
            </a:r>
          </a:p>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库纳瓦拉</a:t>
            </a:r>
          </a:p>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莫宁顿半岛</a:t>
            </a:r>
          </a:p>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塔斯马尼亚州</a:t>
            </a:r>
          </a:p>
          <a:p>
            <a:pPr marL="342900" indent="-342900">
              <a:buClr>
                <a:schemeClr val="bg2"/>
              </a:buClr>
              <a:buFont typeface="Arial" panose="020B0604020202020204" pitchFamily="34" charset="0"/>
              <a:buChar char="•"/>
            </a:pPr>
            <a:endParaRPr lang="ja-JP" altLang="en-US" sz="2400" dirty="0">
              <a:solidFill>
                <a:schemeClr val="bg1"/>
              </a:solidFill>
              <a:latin typeface="Microsoft YaHei" panose="020B0503020204020204" pitchFamily="34" charset="-122"/>
              <a:ea typeface="Microsoft YaHei" panose="020B0503020204020204" pitchFamily="34" charset="-122"/>
            </a:endParaRPr>
          </a:p>
        </p:txBody>
      </p:sp>
      <p:pic>
        <p:nvPicPr>
          <p:cNvPr id="6" name="Picture 5" descr="A tractor in a field&#10;&#10;Description automatically generated">
            <a:extLst>
              <a:ext uri="{FF2B5EF4-FFF2-40B4-BE49-F238E27FC236}">
                <a16:creationId xmlns:a16="http://schemas.microsoft.com/office/drawing/2014/main" id="{33917616-1FAE-AE27-1195-F4C87C443F30}"/>
              </a:ext>
            </a:extLst>
          </p:cNvPr>
          <p:cNvPicPr>
            <a:picLocks noChangeAspect="1"/>
          </p:cNvPicPr>
          <p:nvPr/>
        </p:nvPicPr>
        <p:blipFill>
          <a:blip r:embed="rId2">
            <a:extLst>
              <a:ext uri="{28A0092B-C50C-407E-A947-70E740481C1C}">
                <a14:useLocalDpi xmlns:a14="http://schemas.microsoft.com/office/drawing/2010/main"/>
              </a:ext>
            </a:extLst>
          </a:blip>
          <a:srcRect l="55736" r="24403"/>
          <a:stretch/>
        </p:blipFill>
        <p:spPr>
          <a:xfrm>
            <a:off x="6096000" y="0"/>
            <a:ext cx="6096000" cy="6858000"/>
          </a:xfrm>
          <a:prstGeom prst="rect">
            <a:avLst/>
          </a:prstGeom>
        </p:spPr>
      </p:pic>
    </p:spTree>
    <p:extLst>
      <p:ext uri="{BB962C8B-B14F-4D97-AF65-F5344CB8AC3E}">
        <p14:creationId xmlns:p14="http://schemas.microsoft.com/office/powerpoint/2010/main" val="40312796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07988" y="770658"/>
            <a:ext cx="5786750" cy="1694412"/>
          </a:xfrm>
        </p:spPr>
        <p:txBody>
          <a:bodyPr/>
          <a:lstStyle/>
          <a:p>
            <a:r>
              <a:rPr lang="ja-JP" altLang="en-US" sz="4800">
                <a:solidFill>
                  <a:schemeClr val="bg2"/>
                </a:solidFill>
              </a:rPr>
              <a:t>地中海性</a:t>
            </a:r>
            <a:br>
              <a:rPr lang="en-AU" altLang="ja-JP" sz="4800" dirty="0">
                <a:solidFill>
                  <a:schemeClr val="bg2"/>
                </a:solidFill>
              </a:rPr>
            </a:br>
            <a:r>
              <a:rPr lang="ja-JP" altLang="en-US" sz="4800">
                <a:solidFill>
                  <a:schemeClr val="bg1"/>
                </a:solidFill>
              </a:rPr>
              <a:t>气候</a:t>
            </a:r>
            <a:br>
              <a:rPr lang="ja-JP" altLang="en-US" sz="4800">
                <a:solidFill>
                  <a:schemeClr val="bg2"/>
                </a:solidFill>
              </a:rPr>
            </a:br>
            <a:endParaRPr lang="ja-JP" altLang="en-US" sz="4800" dirty="0">
              <a:solidFill>
                <a:schemeClr val="bg2"/>
              </a:solidFill>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07988" y="2469969"/>
            <a:ext cx="4874063" cy="846545"/>
          </a:xfrm>
        </p:spPr>
        <p:txBody>
          <a:bodyPr/>
          <a:lstStyle/>
          <a:p>
            <a:r>
              <a:rPr lang="ja-JP" altLang="en-US" sz="1600">
                <a:solidFill>
                  <a:schemeClr val="bg1"/>
                </a:solidFill>
              </a:rPr>
              <a:t>与海洋性气候相似，但夏季往往趋于温暖干燥。最热和最冷的月份之间的温差较小。</a:t>
            </a:r>
          </a:p>
          <a:p>
            <a:endParaRPr lang="ja-JP" altLang="en-US" sz="16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407988" y="3947067"/>
            <a:ext cx="7289326"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巴罗萨谷</a:t>
            </a:r>
          </a:p>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吉奥格拉菲</a:t>
            </a:r>
          </a:p>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麦克拉仑谷</a:t>
            </a:r>
          </a:p>
          <a:p>
            <a:pPr marL="342900" indent="-342900">
              <a:buClr>
                <a:schemeClr val="bg2"/>
              </a:buClr>
              <a:buFont typeface="Arial" panose="020B0604020202020204" pitchFamily="34" charset="0"/>
              <a:buChar char="•"/>
            </a:pPr>
            <a:r>
              <a:rPr lang="ja-JP" altLang="en-US" sz="2400">
                <a:solidFill>
                  <a:schemeClr val="bg1"/>
                </a:solidFill>
                <a:latin typeface="Microsoft YaHei" panose="020B0503020204020204" pitchFamily="34" charset="-122"/>
                <a:ea typeface="Microsoft YaHei" panose="020B0503020204020204" pitchFamily="34" charset="-122"/>
              </a:rPr>
              <a:t>玛格利特河</a:t>
            </a:r>
            <a:r>
              <a:rPr lang="en-US" altLang="ja-JP" sz="2400" dirty="0">
                <a:solidFill>
                  <a:schemeClr val="bg1"/>
                </a:solidFill>
                <a:latin typeface="Microsoft YaHei" panose="020B0503020204020204" pitchFamily="34" charset="-122"/>
                <a:ea typeface="Microsoft YaHei" panose="020B0503020204020204" pitchFamily="34" charset="-122"/>
              </a:rPr>
              <a:t>(+</a:t>
            </a:r>
            <a:r>
              <a:rPr lang="ja-JP" altLang="en-US" sz="2400">
                <a:solidFill>
                  <a:schemeClr val="bg1"/>
                </a:solidFill>
                <a:latin typeface="Microsoft YaHei" panose="020B0503020204020204" pitchFamily="34" charset="-122"/>
                <a:ea typeface="Microsoft YaHei" panose="020B0503020204020204" pitchFamily="34" charset="-122"/>
              </a:rPr>
              <a:t>较强的海洋性气候影响</a:t>
            </a:r>
            <a:r>
              <a:rPr lang="en-US" altLang="ja-JP" sz="2400" dirty="0">
                <a:solidFill>
                  <a:schemeClr val="bg1"/>
                </a:solidFill>
                <a:latin typeface="Microsoft YaHei" panose="020B0503020204020204" pitchFamily="34" charset="-122"/>
                <a:ea typeface="Microsoft YaHei" panose="020B0503020204020204" pitchFamily="34" charset="-122"/>
              </a:rPr>
              <a:t>)</a:t>
            </a:r>
          </a:p>
          <a:p>
            <a:pPr marL="342900" indent="-342900">
              <a:buClr>
                <a:schemeClr val="bg2"/>
              </a:buClr>
              <a:buFont typeface="Arial" panose="020B0604020202020204" pitchFamily="34" charset="0"/>
              <a:buChar char="•"/>
            </a:pPr>
            <a:endParaRPr lang="en-US" altLang="ja-JP" sz="2400" dirty="0">
              <a:solidFill>
                <a:schemeClr val="bg1"/>
              </a:solidFill>
              <a:latin typeface="Microsoft YaHei" panose="020B0503020204020204" pitchFamily="34" charset="-122"/>
              <a:ea typeface="Microsoft YaHei" panose="020B0503020204020204" pitchFamily="34" charset="-122"/>
            </a:endParaRPr>
          </a:p>
          <a:p>
            <a:pPr marL="342900" indent="-342900">
              <a:buClr>
                <a:schemeClr val="bg2"/>
              </a:buClr>
              <a:buFont typeface="Arial" panose="020B0604020202020204" pitchFamily="34" charset="0"/>
              <a:buChar char="•"/>
            </a:pPr>
            <a:endParaRPr lang="en-US" altLang="ja-JP" sz="2400" dirty="0">
              <a:solidFill>
                <a:schemeClr val="bg1"/>
              </a:solidFill>
              <a:latin typeface="Microsoft YaHei" panose="020B0503020204020204" pitchFamily="34" charset="-122"/>
              <a:ea typeface="Microsoft YaHei" panose="020B0503020204020204" pitchFamily="34" charset="-122"/>
            </a:endParaRPr>
          </a:p>
          <a:p>
            <a:pPr marL="342900" indent="-342900">
              <a:buClr>
                <a:schemeClr val="bg2"/>
              </a:buClr>
              <a:buFont typeface="Arial" panose="020B0604020202020204" pitchFamily="34" charset="0"/>
              <a:buChar char="•"/>
            </a:pPr>
            <a:endParaRPr lang="en-US" altLang="ja-JP" sz="2400" dirty="0">
              <a:solidFill>
                <a:schemeClr val="bg1"/>
              </a:solidFill>
              <a:latin typeface="Microsoft YaHei" panose="020B0503020204020204" pitchFamily="34" charset="-122"/>
              <a:ea typeface="Microsoft YaHei" panose="020B0503020204020204" pitchFamily="34" charset="-122"/>
            </a:endParaRPr>
          </a:p>
        </p:txBody>
      </p:sp>
      <p:pic>
        <p:nvPicPr>
          <p:cNvPr id="6" name="Picture 5" descr="A dirt road with palm trees&#10;&#10;Description automatically generated">
            <a:extLst>
              <a:ext uri="{FF2B5EF4-FFF2-40B4-BE49-F238E27FC236}">
                <a16:creationId xmlns:a16="http://schemas.microsoft.com/office/drawing/2014/main" id="{EB42CD41-770A-74EE-D317-EED2D50BBBB4}"/>
              </a:ext>
            </a:extLst>
          </p:cNvPr>
          <p:cNvPicPr>
            <a:picLocks noChangeAspect="1"/>
          </p:cNvPicPr>
          <p:nvPr/>
        </p:nvPicPr>
        <p:blipFill>
          <a:blip r:embed="rId2" cstate="screen">
            <a:extLst>
              <a:ext uri="{28A0092B-C50C-407E-A947-70E740481C1C}">
                <a14:useLocalDpi xmlns:a14="http://schemas.microsoft.com/office/drawing/2010/main"/>
              </a:ext>
            </a:extLst>
          </a:blip>
          <a:srcRect l="6398" t="1785" r="35426"/>
          <a:stretch/>
        </p:blipFill>
        <p:spPr>
          <a:xfrm>
            <a:off x="6096001" y="0"/>
            <a:ext cx="6095999" cy="6858000"/>
          </a:xfrm>
          <a:prstGeom prst="rect">
            <a:avLst/>
          </a:prstGeom>
        </p:spPr>
      </p:pic>
    </p:spTree>
    <p:extLst>
      <p:ext uri="{BB962C8B-B14F-4D97-AF65-F5344CB8AC3E}">
        <p14:creationId xmlns:p14="http://schemas.microsoft.com/office/powerpoint/2010/main" val="22028569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3" name="TextBox 2">
            <a:extLst>
              <a:ext uri="{FF2B5EF4-FFF2-40B4-BE49-F238E27FC236}">
                <a16:creationId xmlns:a16="http://schemas.microsoft.com/office/drawing/2014/main" id="{31B58890-E5A1-9CA1-903E-F769A8E1A97C}"/>
              </a:ext>
            </a:extLst>
          </p:cNvPr>
          <p:cNvSpPr txBox="1"/>
          <p:nvPr/>
        </p:nvSpPr>
        <p:spPr>
          <a:xfrm>
            <a:off x="6545766" y="623140"/>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澳大利亚葡萄酒由</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种植</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在丰富多样的气候条件</a:t>
            </a:r>
            <a:r>
              <a:rPr lang="zh-CN" altLang="en-US" sz="1600" dirty="0">
                <a:solidFill>
                  <a:srgbClr val="190000"/>
                </a:solidFill>
                <a:latin typeface="Microsoft YaHei" panose="020B0503020204020204" pitchFamily="34" charset="-122"/>
                <a:ea typeface="Microsoft YaHei" panose="020B0503020204020204" pitchFamily="34" charset="-122"/>
                <a:cs typeface="微软雅黑" panose="020B0503020204020204" charset="-122"/>
              </a:rPr>
              <a:t>下</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endParaRPr>
          </a:p>
          <a:p>
            <a:pPr indent="0" fontAlgn="auto">
              <a:lnSpc>
                <a:spcPts val="2500"/>
              </a:lnSpc>
            </a:pP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 —— </a:t>
            </a:r>
            <a:r>
              <a:rPr lang="zh-CN" altLang="en-US" sz="1600" dirty="0">
                <a:solidFill>
                  <a:srgbClr val="190000"/>
                </a:solidFill>
                <a:effectLst/>
                <a:latin typeface="Microsoft YaHei" panose="020B0503020204020204" pitchFamily="34" charset="-122"/>
                <a:ea typeface="Microsoft YaHei" panose="020B0503020204020204" pitchFamily="34" charset="-122"/>
                <a:cs typeface="微软雅黑" panose="020B0503020204020204" charset="-122"/>
              </a:rPr>
              <a:t>它让人想起定义我们文化与这片土地的冒险精神和多样性。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 name="Picture 17" descr="A close-up of a vine&#10;&#10;Description automatically generated">
            <a:extLst>
              <a:ext uri="{FF2B5EF4-FFF2-40B4-BE49-F238E27FC236}">
                <a16:creationId xmlns:a16="http://schemas.microsoft.com/office/drawing/2014/main" id="{9F8A1470-4E4C-3E3A-D2EC-DCCA2F21A78A}"/>
              </a:ext>
            </a:extLst>
          </p:cNvPr>
          <p:cNvPicPr>
            <a:picLocks noChangeAspect="1"/>
          </p:cNvPicPr>
          <p:nvPr/>
        </p:nvPicPr>
        <p:blipFill>
          <a:blip r:embed="rId2" cstate="screen">
            <a:extLst>
              <a:ext uri="{28A0092B-C50C-407E-A947-70E740481C1C}">
                <a14:useLocalDpi xmlns:a14="http://schemas.microsoft.com/office/drawing/2010/main"/>
              </a:ext>
            </a:extLst>
          </a:blip>
          <a:srcRect t="48898" b="11915"/>
          <a:stretch>
            <a:fillRect/>
          </a:stretch>
        </p:blipFill>
        <p:spPr>
          <a:xfrm>
            <a:off x="407988" y="1889508"/>
            <a:ext cx="11339512" cy="2962752"/>
          </a:xfrm>
          <a:prstGeom prst="rect">
            <a:avLst/>
          </a:prstGeom>
        </p:spPr>
      </p:pic>
      <p:sp>
        <p:nvSpPr>
          <p:cNvPr id="4" name="object 4">
            <a:extLst>
              <a:ext uri="{FF2B5EF4-FFF2-40B4-BE49-F238E27FC236}">
                <a16:creationId xmlns:a16="http://schemas.microsoft.com/office/drawing/2014/main" id="{20A7DF60-0072-4EBA-9DDC-4467DD424BED}"/>
              </a:ext>
            </a:extLst>
          </p:cNvPr>
          <p:cNvSpPr txBox="1"/>
          <p:nvPr/>
        </p:nvSpPr>
        <p:spPr>
          <a:xfrm>
            <a:off x="1322618" y="17808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Microsoft YaHei" panose="020B0503020204020204" pitchFamily="34" charset="-122"/>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651618" y="456561"/>
            <a:ext cx="11095881" cy="2039105"/>
          </a:xfrm>
          <a:prstGeom prst="rect">
            <a:avLst/>
          </a:prstGeom>
        </p:spPr>
        <p:txBody>
          <a:bodyPr vert="horz" wrap="square" lIns="0" tIns="11521" rIns="0" bIns="0" rtlCol="0">
            <a:noAutofit/>
          </a:bodyPr>
          <a:lstStyle/>
          <a:p>
            <a:pPr>
              <a:lnSpc>
                <a:spcPct val="90000"/>
              </a:lnSpc>
            </a:pPr>
            <a:r>
              <a:rPr lang="ja-JP" altLang="en-US" sz="3200">
                <a:solidFill>
                  <a:schemeClr val="bg1"/>
                </a:solidFill>
                <a:latin typeface="Microsoft YaHei" panose="020B0503020204020204" pitchFamily="34" charset="-122"/>
                <a:ea typeface="Microsoft YaHei" panose="020B0503020204020204" pitchFamily="34" charset="-122"/>
                <a:cs typeface="Inter Display" panose="02000503000000020004" pitchFamily="2" charset="0"/>
              </a:rPr>
              <a:t>澳大利亚的</a:t>
            </a:r>
          </a:p>
          <a:p>
            <a:pPr>
              <a:lnSpc>
                <a:spcPct val="90000"/>
              </a:lnSpc>
            </a:pPr>
            <a:r>
              <a:rPr lang="ja-JP" altLang="en-US" sz="5400">
                <a:solidFill>
                  <a:schemeClr val="bg2"/>
                </a:solidFill>
                <a:latin typeface="Microsoft YaHei" panose="020B0503020204020204" pitchFamily="34" charset="-122"/>
                <a:ea typeface="Microsoft YaHei" panose="020B0503020204020204" pitchFamily="34" charset="-122"/>
                <a:cs typeface="Inter Display" panose="02000503000000020004" pitchFamily="2" charset="0"/>
              </a:rPr>
              <a:t>葡萄生长季节</a:t>
            </a:r>
          </a:p>
          <a:p>
            <a:pPr>
              <a:lnSpc>
                <a:spcPct val="90000"/>
              </a:lnSpc>
            </a:pPr>
            <a:endParaRPr lang="ja-JP" altLang="en-US" sz="5400" dirty="0">
              <a:solidFill>
                <a:schemeClr val="bg2"/>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 name="Text Placeholder 2">
            <a:extLst>
              <a:ext uri="{FF2B5EF4-FFF2-40B4-BE49-F238E27FC236}">
                <a16:creationId xmlns:a16="http://schemas.microsoft.com/office/drawing/2014/main" id="{42FBCDF9-4D6B-2CE1-F3ED-F8112984CC25}"/>
              </a:ext>
            </a:extLst>
          </p:cNvPr>
          <p:cNvSpPr txBox="1"/>
          <p:nvPr/>
        </p:nvSpPr>
        <p:spPr>
          <a:xfrm>
            <a:off x="6863733" y="5135423"/>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3600">
                <a:solidFill>
                  <a:schemeClr val="bg2"/>
                </a:solidFill>
                <a:latin typeface="Microsoft YaHei" panose="020B0503020204020204" pitchFamily="34" charset="-122"/>
                <a:ea typeface="Microsoft YaHei" panose="020B0503020204020204" pitchFamily="34" charset="-122"/>
              </a:rPr>
              <a:t>秋季</a:t>
            </a:r>
          </a:p>
          <a:p>
            <a:endParaRPr lang="ja-JP" altLang="en-US" sz="3600">
              <a:solidFill>
                <a:schemeClr val="bg2"/>
              </a:solidFill>
              <a:latin typeface="Microsoft YaHei" panose="020B0503020204020204" pitchFamily="34" charset="-122"/>
              <a:ea typeface="Microsoft YaHei" panose="020B0503020204020204" pitchFamily="34" charset="-122"/>
            </a:endParaRPr>
          </a:p>
          <a:p>
            <a:endParaRPr lang="en-US" sz="3600" dirty="0">
              <a:solidFill>
                <a:schemeClr val="bg2"/>
              </a:solidFill>
              <a:latin typeface="Microsoft YaHei" panose="020B0503020204020204" pitchFamily="34" charset="-122"/>
              <a:ea typeface="Microsoft YaHei" panose="020B0503020204020204" pitchFamily="34" charset="-122"/>
            </a:endParaRPr>
          </a:p>
          <a:p>
            <a:endParaRPr lang="en-US" sz="3600" dirty="0">
              <a:solidFill>
                <a:schemeClr val="bg2"/>
              </a:solidFill>
              <a:latin typeface="Microsoft YaHei" panose="020B0503020204020204" pitchFamily="34" charset="-122"/>
              <a:ea typeface="Microsoft YaHei" panose="020B0503020204020204" pitchFamily="34" charset="-122"/>
            </a:endParaRPr>
          </a:p>
        </p:txBody>
      </p:sp>
      <p:sp>
        <p:nvSpPr>
          <p:cNvPr id="6" name="Text Placeholder 2">
            <a:extLst>
              <a:ext uri="{FF2B5EF4-FFF2-40B4-BE49-F238E27FC236}">
                <a16:creationId xmlns:a16="http://schemas.microsoft.com/office/drawing/2014/main" id="{B5E09B2C-BDDF-0A01-F6CB-CCBA58BA35C3}"/>
              </a:ext>
            </a:extLst>
          </p:cNvPr>
          <p:cNvSpPr txBox="1"/>
          <p:nvPr/>
        </p:nvSpPr>
        <p:spPr>
          <a:xfrm>
            <a:off x="3942525" y="5153666"/>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3600">
                <a:solidFill>
                  <a:schemeClr val="bg2"/>
                </a:solidFill>
                <a:latin typeface="Microsoft YaHei" panose="020B0503020204020204" pitchFamily="34" charset="-122"/>
                <a:ea typeface="Microsoft YaHei" panose="020B0503020204020204" pitchFamily="34" charset="-122"/>
              </a:rPr>
              <a:t>夏季</a:t>
            </a:r>
            <a:endParaRPr lang="en-US" sz="3600" dirty="0">
              <a:solidFill>
                <a:schemeClr val="bg2"/>
              </a:solidFill>
              <a:latin typeface="Microsoft YaHei" panose="020B0503020204020204" pitchFamily="34" charset="-122"/>
              <a:ea typeface="Microsoft YaHei" panose="020B0503020204020204" pitchFamily="34" charset="-122"/>
            </a:endParaRPr>
          </a:p>
        </p:txBody>
      </p:sp>
      <p:sp>
        <p:nvSpPr>
          <p:cNvPr id="8" name="Text Placeholder 2">
            <a:extLst>
              <a:ext uri="{FF2B5EF4-FFF2-40B4-BE49-F238E27FC236}">
                <a16:creationId xmlns:a16="http://schemas.microsoft.com/office/drawing/2014/main" id="{359F908E-4342-1E10-0B5E-A34CA304241E}"/>
              </a:ext>
            </a:extLst>
          </p:cNvPr>
          <p:cNvSpPr txBox="1"/>
          <p:nvPr/>
        </p:nvSpPr>
        <p:spPr>
          <a:xfrm>
            <a:off x="764345" y="5192278"/>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3600">
                <a:solidFill>
                  <a:schemeClr val="bg2"/>
                </a:solidFill>
                <a:latin typeface="Microsoft YaHei" panose="020B0503020204020204" pitchFamily="34" charset="-122"/>
                <a:ea typeface="Microsoft YaHei" panose="020B0503020204020204" pitchFamily="34" charset="-122"/>
              </a:rPr>
              <a:t>春季</a:t>
            </a:r>
            <a:endParaRPr lang="en-US" sz="3600" dirty="0">
              <a:solidFill>
                <a:schemeClr val="bg2"/>
              </a:solidFill>
              <a:latin typeface="Microsoft YaHei" panose="020B0503020204020204" pitchFamily="34" charset="-122"/>
              <a:ea typeface="Microsoft YaHei" panose="020B0503020204020204" pitchFamily="34" charset="-122"/>
            </a:endParaRPr>
          </a:p>
        </p:txBody>
      </p:sp>
      <p:sp>
        <p:nvSpPr>
          <p:cNvPr id="9" name="Text Placeholder 2">
            <a:extLst>
              <a:ext uri="{FF2B5EF4-FFF2-40B4-BE49-F238E27FC236}">
                <a16:creationId xmlns:a16="http://schemas.microsoft.com/office/drawing/2014/main" id="{B097ED0C-1FFF-2165-6ED9-EEB71F757225}"/>
              </a:ext>
            </a:extLst>
          </p:cNvPr>
          <p:cNvSpPr txBox="1"/>
          <p:nvPr/>
        </p:nvSpPr>
        <p:spPr>
          <a:xfrm>
            <a:off x="9593993" y="5159031"/>
            <a:ext cx="3559155" cy="59368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3600">
                <a:solidFill>
                  <a:schemeClr val="bg2"/>
                </a:solidFill>
                <a:latin typeface="Microsoft YaHei" panose="020B0503020204020204" pitchFamily="34" charset="-122"/>
                <a:ea typeface="Microsoft YaHei" panose="020B0503020204020204" pitchFamily="34" charset="-122"/>
              </a:rPr>
              <a:t>冬季</a:t>
            </a:r>
            <a:endParaRPr lang="en-US" sz="3600" dirty="0">
              <a:solidFill>
                <a:schemeClr val="bg2"/>
              </a:solidFill>
              <a:latin typeface="Microsoft YaHei" panose="020B0503020204020204" pitchFamily="34" charset="-122"/>
              <a:ea typeface="Microsoft YaHei" panose="020B0503020204020204" pitchFamily="34" charset="-122"/>
            </a:endParaRPr>
          </a:p>
        </p:txBody>
      </p:sp>
      <p:sp>
        <p:nvSpPr>
          <p:cNvPr id="10" name="Text Placeholder 2">
            <a:extLst>
              <a:ext uri="{FF2B5EF4-FFF2-40B4-BE49-F238E27FC236}">
                <a16:creationId xmlns:a16="http://schemas.microsoft.com/office/drawing/2014/main" id="{4EBA5133-7861-6F86-215E-91365273A158}"/>
              </a:ext>
            </a:extLst>
          </p:cNvPr>
          <p:cNvSpPr txBox="1"/>
          <p:nvPr/>
        </p:nvSpPr>
        <p:spPr>
          <a:xfrm>
            <a:off x="6753246" y="5729109"/>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altLang="ja-JP" sz="1600" dirty="0">
                <a:solidFill>
                  <a:schemeClr val="bg1"/>
                </a:solidFill>
                <a:latin typeface="Microsoft YaHei" panose="020B0503020204020204" pitchFamily="34" charset="-122"/>
                <a:ea typeface="Microsoft YaHei" panose="020B0503020204020204" pitchFamily="34" charset="-122"/>
              </a:rPr>
              <a:t>(</a:t>
            </a:r>
            <a:r>
              <a:rPr lang="ja-JP" altLang="en-US" sz="1600">
                <a:solidFill>
                  <a:schemeClr val="bg1"/>
                </a:solidFill>
                <a:latin typeface="Microsoft YaHei" panose="020B0503020204020204" pitchFamily="34" charset="-122"/>
                <a:ea typeface="Microsoft YaHei" panose="020B0503020204020204" pitchFamily="34" charset="-122"/>
              </a:rPr>
              <a:t>三月 </a:t>
            </a:r>
            <a:r>
              <a:rPr lang="en-US" altLang="ja-JP" sz="1600" dirty="0">
                <a:solidFill>
                  <a:schemeClr val="bg1"/>
                </a:solidFill>
                <a:latin typeface="Microsoft YaHei" panose="020B0503020204020204" pitchFamily="34" charset="-122"/>
                <a:ea typeface="Microsoft YaHei" panose="020B0503020204020204" pitchFamily="34" charset="-122"/>
              </a:rPr>
              <a:t>– </a:t>
            </a:r>
            <a:r>
              <a:rPr lang="ja-JP" altLang="en-US" sz="1600">
                <a:solidFill>
                  <a:schemeClr val="bg1"/>
                </a:solidFill>
                <a:latin typeface="Microsoft YaHei" panose="020B0503020204020204" pitchFamily="34" charset="-122"/>
                <a:ea typeface="Microsoft YaHei" panose="020B0503020204020204" pitchFamily="34" charset="-122"/>
              </a:rPr>
              <a:t>五月</a:t>
            </a:r>
            <a:r>
              <a:rPr lang="en-US" altLang="ja-JP" sz="1600" dirty="0">
                <a:solidFill>
                  <a:schemeClr val="bg1"/>
                </a:solidFill>
                <a:latin typeface="Microsoft YaHei" panose="020B0503020204020204" pitchFamily="34" charset="-122"/>
                <a:ea typeface="Microsoft YaHei" panose="020B0503020204020204" pitchFamily="34" charset="-122"/>
              </a:rPr>
              <a:t>)</a:t>
            </a:r>
          </a:p>
          <a:p>
            <a:pPr marL="0" indent="0">
              <a:spcBef>
                <a:spcPct val="0"/>
              </a:spcBef>
              <a:buNone/>
            </a:pPr>
            <a:r>
              <a:rPr lang="ja-JP" altLang="en-US" sz="1600">
                <a:solidFill>
                  <a:schemeClr val="bg1"/>
                </a:solidFill>
                <a:latin typeface="Microsoft YaHei" panose="020B0503020204020204" pitchFamily="34" charset="-122"/>
                <a:ea typeface="Microsoft YaHei" panose="020B0503020204020204" pitchFamily="34" charset="-122"/>
              </a:rPr>
              <a:t>转色和采摘</a:t>
            </a:r>
          </a:p>
          <a:p>
            <a:pPr marL="0" indent="0">
              <a:spcBef>
                <a:spcPct val="0"/>
              </a:spcBef>
              <a:buNone/>
            </a:pPr>
            <a:endParaRPr lang="ja-JP" altLang="en-US" sz="1600" dirty="0" err="1">
              <a:solidFill>
                <a:schemeClr val="bg1"/>
              </a:solidFill>
              <a:latin typeface="Microsoft YaHei" panose="020B0503020204020204" pitchFamily="34" charset="-122"/>
              <a:ea typeface="Microsoft YaHei" panose="020B0503020204020204" pitchFamily="34" charset="-122"/>
            </a:endParaRPr>
          </a:p>
        </p:txBody>
      </p:sp>
      <p:sp>
        <p:nvSpPr>
          <p:cNvPr id="11" name="Text Placeholder 2">
            <a:extLst>
              <a:ext uri="{FF2B5EF4-FFF2-40B4-BE49-F238E27FC236}">
                <a16:creationId xmlns:a16="http://schemas.microsoft.com/office/drawing/2014/main" id="{532C45AC-4C3D-9CA5-8ED2-C7DE8EFF15C7}"/>
              </a:ext>
            </a:extLst>
          </p:cNvPr>
          <p:cNvSpPr txBox="1"/>
          <p:nvPr/>
        </p:nvSpPr>
        <p:spPr>
          <a:xfrm>
            <a:off x="3875580" y="571832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altLang="ja-JP" sz="1600" dirty="0">
                <a:solidFill>
                  <a:schemeClr val="bg1"/>
                </a:solidFill>
                <a:latin typeface="Microsoft YaHei" panose="020B0503020204020204" pitchFamily="34" charset="-122"/>
                <a:ea typeface="Microsoft YaHei" panose="020B0503020204020204" pitchFamily="34" charset="-122"/>
              </a:rPr>
              <a:t>(</a:t>
            </a:r>
            <a:r>
              <a:rPr lang="ja-JP" altLang="en-US" sz="1600">
                <a:solidFill>
                  <a:schemeClr val="bg1"/>
                </a:solidFill>
                <a:latin typeface="Microsoft YaHei" panose="020B0503020204020204" pitchFamily="34" charset="-122"/>
                <a:ea typeface="Microsoft YaHei" panose="020B0503020204020204" pitchFamily="34" charset="-122"/>
              </a:rPr>
              <a:t>十二月</a:t>
            </a:r>
            <a:r>
              <a:rPr lang="en-US" altLang="ja-JP" sz="1600" dirty="0">
                <a:solidFill>
                  <a:schemeClr val="bg1"/>
                </a:solidFill>
                <a:latin typeface="Microsoft YaHei" panose="020B0503020204020204" pitchFamily="34" charset="-122"/>
                <a:ea typeface="Microsoft YaHei" panose="020B0503020204020204" pitchFamily="34" charset="-122"/>
              </a:rPr>
              <a:t>– </a:t>
            </a:r>
            <a:r>
              <a:rPr lang="ja-JP" altLang="en-US" sz="1600">
                <a:solidFill>
                  <a:schemeClr val="bg1"/>
                </a:solidFill>
                <a:latin typeface="Microsoft YaHei" panose="020B0503020204020204" pitchFamily="34" charset="-122"/>
                <a:ea typeface="Microsoft YaHei" panose="020B0503020204020204" pitchFamily="34" charset="-122"/>
              </a:rPr>
              <a:t>二月</a:t>
            </a:r>
            <a:r>
              <a:rPr lang="en-US" altLang="ja-JP" sz="1600" dirty="0">
                <a:solidFill>
                  <a:schemeClr val="bg1"/>
                </a:solidFill>
                <a:latin typeface="Microsoft YaHei" panose="020B0503020204020204" pitchFamily="34" charset="-122"/>
                <a:ea typeface="Microsoft YaHei" panose="020B0503020204020204" pitchFamily="34" charset="-122"/>
              </a:rPr>
              <a:t>)</a:t>
            </a:r>
          </a:p>
          <a:p>
            <a:pPr marL="0" indent="0">
              <a:spcBef>
                <a:spcPct val="0"/>
              </a:spcBef>
              <a:buNone/>
            </a:pPr>
            <a:r>
              <a:rPr lang="ja-JP" altLang="en-US" sz="1600">
                <a:solidFill>
                  <a:schemeClr val="bg1"/>
                </a:solidFill>
                <a:latin typeface="Microsoft YaHei" panose="020B0503020204020204" pitchFamily="34" charset="-122"/>
                <a:ea typeface="Microsoft YaHei" panose="020B0503020204020204" pitchFamily="34" charset="-122"/>
              </a:rPr>
              <a:t>坐果和转色</a:t>
            </a:r>
            <a:endParaRPr lang="en-AU" sz="1600" dirty="0">
              <a:solidFill>
                <a:schemeClr val="bg1"/>
              </a:solidFill>
              <a:latin typeface="Microsoft YaHei" panose="020B0503020204020204" pitchFamily="34" charset="-122"/>
              <a:ea typeface="Microsoft YaHei" panose="020B0503020204020204" pitchFamily="34" charset="-122"/>
            </a:endParaRPr>
          </a:p>
        </p:txBody>
      </p:sp>
      <p:sp>
        <p:nvSpPr>
          <p:cNvPr id="12" name="Text Placeholder 2">
            <a:extLst>
              <a:ext uri="{FF2B5EF4-FFF2-40B4-BE49-F238E27FC236}">
                <a16:creationId xmlns:a16="http://schemas.microsoft.com/office/drawing/2014/main" id="{AE7707FE-7ED7-4016-1901-87BED9FA11ED}"/>
              </a:ext>
            </a:extLst>
          </p:cNvPr>
          <p:cNvSpPr txBox="1"/>
          <p:nvPr/>
        </p:nvSpPr>
        <p:spPr>
          <a:xfrm>
            <a:off x="675629" y="5749678"/>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altLang="ja-JP" sz="1600" dirty="0">
                <a:solidFill>
                  <a:schemeClr val="bg1"/>
                </a:solidFill>
                <a:latin typeface="Microsoft YaHei" panose="020B0503020204020204" pitchFamily="34" charset="-122"/>
                <a:ea typeface="Microsoft YaHei" panose="020B0503020204020204" pitchFamily="34" charset="-122"/>
              </a:rPr>
              <a:t>(</a:t>
            </a:r>
            <a:r>
              <a:rPr lang="ja-JP" altLang="en-US" sz="1600">
                <a:solidFill>
                  <a:schemeClr val="bg1"/>
                </a:solidFill>
                <a:latin typeface="Microsoft YaHei" panose="020B0503020204020204" pitchFamily="34" charset="-122"/>
                <a:ea typeface="Microsoft YaHei" panose="020B0503020204020204" pitchFamily="34" charset="-122"/>
              </a:rPr>
              <a:t>九月 </a:t>
            </a:r>
            <a:r>
              <a:rPr lang="en-US" altLang="ja-JP" sz="1600" dirty="0">
                <a:solidFill>
                  <a:schemeClr val="bg1"/>
                </a:solidFill>
                <a:latin typeface="Microsoft YaHei" panose="020B0503020204020204" pitchFamily="34" charset="-122"/>
                <a:ea typeface="Microsoft YaHei" panose="020B0503020204020204" pitchFamily="34" charset="-122"/>
              </a:rPr>
              <a:t>– </a:t>
            </a:r>
            <a:r>
              <a:rPr lang="ja-JP" altLang="en-US" sz="1600">
                <a:solidFill>
                  <a:schemeClr val="bg1"/>
                </a:solidFill>
                <a:latin typeface="Microsoft YaHei" panose="020B0503020204020204" pitchFamily="34" charset="-122"/>
                <a:ea typeface="Microsoft YaHei" panose="020B0503020204020204" pitchFamily="34" charset="-122"/>
              </a:rPr>
              <a:t>十一月</a:t>
            </a:r>
            <a:r>
              <a:rPr lang="en-US" altLang="ja-JP" sz="1600" dirty="0">
                <a:solidFill>
                  <a:schemeClr val="bg1"/>
                </a:solidFill>
                <a:latin typeface="Microsoft YaHei" panose="020B0503020204020204" pitchFamily="34" charset="-122"/>
                <a:ea typeface="Microsoft YaHei" panose="020B0503020204020204" pitchFamily="34" charset="-122"/>
              </a:rPr>
              <a:t>)</a:t>
            </a:r>
          </a:p>
          <a:p>
            <a:pPr marL="0" indent="0">
              <a:spcBef>
                <a:spcPct val="0"/>
              </a:spcBef>
              <a:buNone/>
            </a:pPr>
            <a:r>
              <a:rPr lang="ja-JP" altLang="en-US" sz="1600">
                <a:solidFill>
                  <a:schemeClr val="bg1"/>
                </a:solidFill>
                <a:latin typeface="Microsoft YaHei" panose="020B0503020204020204" pitchFamily="34" charset="-122"/>
                <a:ea typeface="Microsoft YaHei" panose="020B0503020204020204" pitchFamily="34" charset="-122"/>
              </a:rPr>
              <a:t>发芽、 成长和开花</a:t>
            </a:r>
            <a:endParaRPr lang="en-AU" sz="1600" dirty="0">
              <a:solidFill>
                <a:schemeClr val="bg1"/>
              </a:solidFill>
              <a:latin typeface="Microsoft YaHei" panose="020B0503020204020204" pitchFamily="34" charset="-122"/>
              <a:ea typeface="Microsoft YaHei" panose="020B0503020204020204" pitchFamily="34" charset="-122"/>
            </a:endParaRPr>
          </a:p>
        </p:txBody>
      </p:sp>
      <p:sp>
        <p:nvSpPr>
          <p:cNvPr id="13" name="Text Placeholder 2">
            <a:extLst>
              <a:ext uri="{FF2B5EF4-FFF2-40B4-BE49-F238E27FC236}">
                <a16:creationId xmlns:a16="http://schemas.microsoft.com/office/drawing/2014/main" id="{14D25215-BF57-EB4D-476A-E5301734B036}"/>
              </a:ext>
            </a:extLst>
          </p:cNvPr>
          <p:cNvSpPr txBox="1"/>
          <p:nvPr/>
        </p:nvSpPr>
        <p:spPr>
          <a:xfrm>
            <a:off x="9519793" y="5711973"/>
            <a:ext cx="3559156" cy="846545"/>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altLang="ja-JP" sz="1600" dirty="0">
                <a:solidFill>
                  <a:schemeClr val="bg1"/>
                </a:solidFill>
                <a:latin typeface="Microsoft YaHei" panose="020B0503020204020204" pitchFamily="34" charset="-122"/>
                <a:ea typeface="Microsoft YaHei" panose="020B0503020204020204" pitchFamily="34" charset="-122"/>
              </a:rPr>
              <a:t>(</a:t>
            </a:r>
            <a:r>
              <a:rPr lang="ja-JP" altLang="en-US" sz="1600">
                <a:solidFill>
                  <a:schemeClr val="bg1"/>
                </a:solidFill>
                <a:latin typeface="Microsoft YaHei" panose="020B0503020204020204" pitchFamily="34" charset="-122"/>
                <a:ea typeface="Microsoft YaHei" panose="020B0503020204020204" pitchFamily="34" charset="-122"/>
              </a:rPr>
              <a:t>六月 </a:t>
            </a:r>
            <a:r>
              <a:rPr lang="en-US" altLang="ja-JP" sz="1600" dirty="0">
                <a:solidFill>
                  <a:schemeClr val="bg1"/>
                </a:solidFill>
                <a:latin typeface="Microsoft YaHei" panose="020B0503020204020204" pitchFamily="34" charset="-122"/>
                <a:ea typeface="Microsoft YaHei" panose="020B0503020204020204" pitchFamily="34" charset="-122"/>
              </a:rPr>
              <a:t>– </a:t>
            </a:r>
            <a:r>
              <a:rPr lang="ja-JP" altLang="en-US" sz="1600">
                <a:solidFill>
                  <a:schemeClr val="bg1"/>
                </a:solidFill>
                <a:latin typeface="Microsoft YaHei" panose="020B0503020204020204" pitchFamily="34" charset="-122"/>
                <a:ea typeface="Microsoft YaHei" panose="020B0503020204020204" pitchFamily="34" charset="-122"/>
              </a:rPr>
              <a:t>八月</a:t>
            </a:r>
            <a:r>
              <a:rPr lang="en-US" altLang="ja-JP" sz="1600" dirty="0">
                <a:solidFill>
                  <a:schemeClr val="bg1"/>
                </a:solidFill>
                <a:latin typeface="Microsoft YaHei" panose="020B0503020204020204" pitchFamily="34" charset="-122"/>
                <a:ea typeface="Microsoft YaHei" panose="020B0503020204020204" pitchFamily="34" charset="-122"/>
              </a:rPr>
              <a:t>)</a:t>
            </a:r>
          </a:p>
          <a:p>
            <a:pPr marL="0" indent="0">
              <a:spcBef>
                <a:spcPct val="0"/>
              </a:spcBef>
              <a:buNone/>
            </a:pPr>
            <a:r>
              <a:rPr lang="ja-JP" altLang="en-US" sz="1600">
                <a:solidFill>
                  <a:schemeClr val="bg1"/>
                </a:solidFill>
                <a:latin typeface="Microsoft YaHei" panose="020B0503020204020204" pitchFamily="34" charset="-122"/>
                <a:ea typeface="Microsoft YaHei" panose="020B0503020204020204" pitchFamily="34" charset="-122"/>
              </a:rPr>
              <a:t>剪枝和休眠</a:t>
            </a:r>
          </a:p>
          <a:p>
            <a:pPr marL="0" indent="0">
              <a:spcBef>
                <a:spcPct val="0"/>
              </a:spcBef>
              <a:buNone/>
            </a:pPr>
            <a:endParaRPr lang="ja-JP" altLang="en-US" sz="1600" dirty="0">
              <a:solidFill>
                <a:schemeClr val="bg1"/>
              </a:solidFill>
              <a:latin typeface="Microsoft YaHei" panose="020B0503020204020204" pitchFamily="34" charset="-122"/>
              <a:ea typeface="Microsoft YaHei" panose="020B0503020204020204" pitchFamily="34" charset="-122"/>
            </a:endParaRPr>
          </a:p>
        </p:txBody>
      </p:sp>
      <p:cxnSp>
        <p:nvCxnSpPr>
          <p:cNvPr id="3" name="Straight Connector 2">
            <a:extLst>
              <a:ext uri="{FF2B5EF4-FFF2-40B4-BE49-F238E27FC236}">
                <a16:creationId xmlns:a16="http://schemas.microsoft.com/office/drawing/2014/main" id="{A324E5C1-7515-7CED-ACE2-D3B4BD7F5B36}"/>
              </a:ext>
            </a:extLst>
          </p:cNvPr>
          <p:cNvCxnSpPr/>
          <p:nvPr/>
        </p:nvCxnSpPr>
        <p:spPr>
          <a:xfrm flipH="1">
            <a:off x="1627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E5FC15C9-DBDD-A4D7-C08B-0B4A8E7AFD4D}"/>
              </a:ext>
            </a:extLst>
          </p:cNvPr>
          <p:cNvSpPr/>
          <p:nvPr/>
        </p:nvSpPr>
        <p:spPr>
          <a:xfrm>
            <a:off x="144448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14" name="Oval 13">
            <a:extLst>
              <a:ext uri="{FF2B5EF4-FFF2-40B4-BE49-F238E27FC236}">
                <a16:creationId xmlns:a16="http://schemas.microsoft.com/office/drawing/2014/main" id="{358B4035-EA8E-80B3-1A3D-35F9CD381810}"/>
              </a:ext>
            </a:extLst>
          </p:cNvPr>
          <p:cNvSpPr/>
          <p:nvPr/>
        </p:nvSpPr>
        <p:spPr>
          <a:xfrm>
            <a:off x="427611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15" name="Oval 14">
            <a:extLst>
              <a:ext uri="{FF2B5EF4-FFF2-40B4-BE49-F238E27FC236}">
                <a16:creationId xmlns:a16="http://schemas.microsoft.com/office/drawing/2014/main" id="{371450AD-F400-9A9F-80A1-EBB50787C2A5}"/>
              </a:ext>
            </a:extLst>
          </p:cNvPr>
          <p:cNvSpPr/>
          <p:nvPr/>
        </p:nvSpPr>
        <p:spPr>
          <a:xfrm>
            <a:off x="710773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16" name="Oval 15">
            <a:extLst>
              <a:ext uri="{FF2B5EF4-FFF2-40B4-BE49-F238E27FC236}">
                <a16:creationId xmlns:a16="http://schemas.microsoft.com/office/drawing/2014/main" id="{9B895680-26A6-4C4C-1891-50C52829AEE4}"/>
              </a:ext>
            </a:extLst>
          </p:cNvPr>
          <p:cNvSpPr/>
          <p:nvPr/>
        </p:nvSpPr>
        <p:spPr>
          <a:xfrm>
            <a:off x="993936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cxnSp>
        <p:nvCxnSpPr>
          <p:cNvPr id="23" name="Straight Connector 22">
            <a:extLst>
              <a:ext uri="{FF2B5EF4-FFF2-40B4-BE49-F238E27FC236}">
                <a16:creationId xmlns:a16="http://schemas.microsoft.com/office/drawing/2014/main" id="{B5FA57D1-BB44-F4B5-07C8-C93B02CDC011}"/>
              </a:ext>
            </a:extLst>
          </p:cNvPr>
          <p:cNvCxnSpPr/>
          <p:nvPr/>
        </p:nvCxnSpPr>
        <p:spPr>
          <a:xfrm flipH="1">
            <a:off x="44594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08EC6C9-48D4-2868-C723-965FB5D544A3}"/>
              </a:ext>
            </a:extLst>
          </p:cNvPr>
          <p:cNvCxnSpPr/>
          <p:nvPr/>
        </p:nvCxnSpPr>
        <p:spPr>
          <a:xfrm flipH="1">
            <a:off x="73042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725BB8-7F8A-391A-088D-6E7C01A62CD7}"/>
              </a:ext>
            </a:extLst>
          </p:cNvPr>
          <p:cNvCxnSpPr/>
          <p:nvPr/>
        </p:nvCxnSpPr>
        <p:spPr>
          <a:xfrm flipH="1">
            <a:off x="10136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84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20490" y="2670620"/>
            <a:ext cx="12079934" cy="388259"/>
          </a:xfrm>
          <a:prstGeom prst="rect">
            <a:avLst/>
          </a:prstGeom>
        </p:spPr>
        <p:txBody>
          <a:bodyPr vert="horz" wrap="square" lIns="0" tIns="11521" rIns="0" bIns="0" rtlCol="0">
            <a:noAutofit/>
          </a:bodyPr>
          <a:lstStyle/>
          <a:p>
            <a:pPr defTabSz="914453">
              <a:lnSpc>
                <a:spcPct val="80000"/>
              </a:lnSpc>
              <a:defRPr/>
            </a:pPr>
            <a:r>
              <a:rPr lang="ja-JP" altLang="en-US" sz="4000" cap="all">
                <a:solidFill>
                  <a:schemeClr val="accent1"/>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探索澳大利亚古老的土壤</a:t>
            </a:r>
          </a:p>
          <a:p>
            <a:pPr defTabSz="914453">
              <a:lnSpc>
                <a:spcPct val="80000"/>
              </a:lnSpc>
              <a:defRPr/>
            </a:pPr>
            <a:endParaRPr lang="ja-JP" altLang="en-US" sz="4000" cap="all" dirty="0">
              <a:solidFill>
                <a:schemeClr val="accent1"/>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682047" y="3566863"/>
            <a:ext cx="5091797"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900"/>
              </a:spcBef>
              <a:buClr>
                <a:schemeClr val="accent4"/>
              </a:buClr>
              <a:buFont typeface="Arial" panose="020B0604020202020204" pitchFamily="34" charset="0"/>
              <a:buChar char="•"/>
            </a:pPr>
            <a:r>
              <a:rPr lang="ja-JP" altLang="en-US" sz="1600">
                <a:latin typeface="Microsoft YaHei" panose="020B0503020204020204" pitchFamily="34" charset="-122"/>
              </a:rPr>
              <a:t>澳大利亚这片古老的大陆有超过一亿年的历史</a:t>
            </a:r>
          </a:p>
          <a:p>
            <a:pPr>
              <a:spcBef>
                <a:spcPts val="900"/>
              </a:spcBef>
              <a:buClr>
                <a:schemeClr val="accent4"/>
              </a:buClr>
              <a:buFont typeface="Arial" panose="020B0604020202020204" pitchFamily="34" charset="0"/>
              <a:buChar char="•"/>
            </a:pPr>
            <a:r>
              <a:rPr lang="ja-JP" altLang="en-US" sz="1600">
                <a:latin typeface="Microsoft YaHei" panose="020B0503020204020204" pitchFamily="34" charset="-122"/>
              </a:rPr>
              <a:t>拥有地球上一些最古老的土壤</a:t>
            </a:r>
          </a:p>
          <a:p>
            <a:pPr>
              <a:spcBef>
                <a:spcPts val="900"/>
              </a:spcBef>
              <a:buClr>
                <a:schemeClr val="accent4"/>
              </a:buClr>
              <a:buFont typeface="Arial" panose="020B0604020202020204" pitchFamily="34" charset="0"/>
              <a:buChar char="•"/>
            </a:pPr>
            <a:r>
              <a:rPr lang="ja-JP" altLang="en-US" sz="1600">
                <a:latin typeface="Microsoft YaHei" panose="020B0503020204020204" pitchFamily="34" charset="-122"/>
              </a:rPr>
              <a:t>也有一些较年轻的沙土、石灰岩土壤和肥沃的火山土</a:t>
            </a:r>
          </a:p>
          <a:p>
            <a:pPr>
              <a:spcBef>
                <a:spcPts val="900"/>
              </a:spcBef>
              <a:buClr>
                <a:schemeClr val="accent4"/>
              </a:buClr>
              <a:buFont typeface="Arial" panose="020B0604020202020204" pitchFamily="34" charset="0"/>
              <a:buChar char="•"/>
            </a:pPr>
            <a:r>
              <a:rPr lang="ja-JP" altLang="en-US" sz="1600">
                <a:latin typeface="Microsoft YaHei" panose="020B0503020204020204" pitchFamily="34" charset="-122"/>
              </a:rPr>
              <a:t>不同葡萄酒产区之间或同一产区当中的土壤类型差异很大 </a:t>
            </a:r>
            <a:r>
              <a:rPr lang="en-US" altLang="ja-JP" sz="1600" dirty="0">
                <a:latin typeface="Microsoft YaHei" panose="020B0503020204020204" pitchFamily="34" charset="-122"/>
              </a:rPr>
              <a:t>- </a:t>
            </a:r>
            <a:r>
              <a:rPr lang="ja-JP" altLang="en-US" sz="1600">
                <a:latin typeface="Microsoft YaHei" panose="020B0503020204020204" pitchFamily="34" charset="-122"/>
              </a:rPr>
              <a:t>甚至单一的葡萄园中也可以有多种土壤类型</a:t>
            </a:r>
          </a:p>
          <a:p>
            <a:pPr>
              <a:spcBef>
                <a:spcPts val="900"/>
              </a:spcBef>
              <a:buClr>
                <a:schemeClr val="accent4"/>
              </a:buClr>
              <a:buFont typeface="Arial" panose="020B0604020202020204" pitchFamily="34" charset="0"/>
              <a:buChar char="•"/>
            </a:pPr>
            <a:endParaRPr lang="ja-JP" altLang="en-US" sz="1600">
              <a:latin typeface="Microsoft YaHei" panose="020B0503020204020204" pitchFamily="34" charset="-122"/>
            </a:endParaRPr>
          </a:p>
          <a:p>
            <a:pPr>
              <a:spcBef>
                <a:spcPts val="900"/>
              </a:spcBef>
              <a:buClr>
                <a:schemeClr val="accent4"/>
              </a:buClr>
              <a:buFont typeface="Arial" panose="020B0604020202020204" pitchFamily="34" charset="0"/>
              <a:buChar char="•"/>
            </a:pPr>
            <a:endParaRPr lang="ja-JP" altLang="en-US" sz="1600" dirty="0">
              <a:latin typeface="Microsoft YaHei" panose="020B0503020204020204" pitchFamily="34" charset="-122"/>
            </a:endParaRPr>
          </a:p>
        </p:txBody>
      </p:sp>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3" cstate="screen">
            <a:extLst>
              <a:ext uri="{28A0092B-C50C-407E-A947-70E740481C1C}">
                <a14:useLocalDpi xmlns:a14="http://schemas.microsoft.com/office/drawing/2010/main"/>
              </a:ext>
            </a:extLst>
          </a:blip>
          <a:srcRect b="35736"/>
          <a:stretch>
            <a:fillRect/>
          </a:stretch>
        </p:blipFill>
        <p:spPr>
          <a:xfrm>
            <a:off x="407988" y="-2562819"/>
            <a:ext cx="11214036" cy="4804370"/>
          </a:xfrm>
          <a:prstGeom prst="rect">
            <a:avLst/>
          </a:prstGeom>
        </p:spPr>
      </p:pic>
      <p:pic>
        <p:nvPicPr>
          <p:cNvPr id="5" name="Picture 4" descr="A close-up of hands holding small pieces of food&#10;&#10;Description automatically generated">
            <a:extLst>
              <a:ext uri="{FF2B5EF4-FFF2-40B4-BE49-F238E27FC236}">
                <a16:creationId xmlns:a16="http://schemas.microsoft.com/office/drawing/2014/main" id="{089949E7-17CF-8AC9-ED84-377B59A231DD}"/>
              </a:ext>
            </a:extLst>
          </p:cNvPr>
          <p:cNvPicPr>
            <a:picLocks noChangeAspect="1"/>
          </p:cNvPicPr>
          <p:nvPr/>
        </p:nvPicPr>
        <p:blipFill>
          <a:blip r:embed="rId4" cstate="screen">
            <a:extLst>
              <a:ext uri="{28A0092B-C50C-407E-A947-70E740481C1C}">
                <a14:useLocalDpi xmlns:a14="http://schemas.microsoft.com/office/drawing/2010/main"/>
              </a:ext>
            </a:extLst>
          </a:blip>
          <a:srcRect l="9030" t="20760" r="16811" b="3526"/>
          <a:stretch>
            <a:fillRect/>
          </a:stretch>
        </p:blipFill>
        <p:spPr>
          <a:xfrm>
            <a:off x="-266700" y="3566863"/>
            <a:ext cx="6362700" cy="4330701"/>
          </a:xfrm>
          <a:prstGeom prst="rect">
            <a:avLst/>
          </a:prstGeom>
        </p:spPr>
      </p:pic>
    </p:spTree>
    <p:extLst>
      <p:ext uri="{BB962C8B-B14F-4D97-AF65-F5344CB8AC3E}">
        <p14:creationId xmlns:p14="http://schemas.microsoft.com/office/powerpoint/2010/main" val="77107693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se-up of a soil&#10;&#10;Description automatically generated">
            <a:extLst>
              <a:ext uri="{FF2B5EF4-FFF2-40B4-BE49-F238E27FC236}">
                <a16:creationId xmlns:a16="http://schemas.microsoft.com/office/drawing/2014/main" id="{30AECE19-65D0-C939-A194-2A6D67A37380}"/>
              </a:ext>
            </a:extLst>
          </p:cNvPr>
          <p:cNvPicPr>
            <a:picLocks noChangeAspect="1"/>
          </p:cNvPicPr>
          <p:nvPr/>
        </p:nvPicPr>
        <p:blipFill>
          <a:blip r:embed="rId2" cstate="screen">
            <a:extLst>
              <a:ext uri="{28A0092B-C50C-407E-A947-70E740481C1C}">
                <a14:useLocalDpi xmlns:a14="http://schemas.microsoft.com/office/drawing/2010/main"/>
              </a:ext>
            </a:extLst>
          </a:blip>
          <a:srcRect b="32441"/>
          <a:stretch>
            <a:fillRect/>
          </a:stretch>
        </p:blipFill>
        <p:spPr>
          <a:xfrm>
            <a:off x="407988" y="-1061411"/>
            <a:ext cx="11390312" cy="5130127"/>
          </a:xfrm>
          <a:prstGeom prst="rect">
            <a:avLst/>
          </a:prstGeom>
        </p:spPr>
      </p:pic>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771783" y="3099579"/>
            <a:ext cx="6796914" cy="792289"/>
          </a:xfrm>
        </p:spPr>
        <p:txBody>
          <a:bodyPr/>
          <a:lstStyle/>
          <a:p>
            <a:r>
              <a:rPr lang="ja-JP" altLang="en-US" sz="5400">
                <a:solidFill>
                  <a:schemeClr val="bg1"/>
                </a:solidFill>
              </a:rPr>
              <a:t>地质的划分</a:t>
            </a:r>
            <a:br>
              <a:rPr lang="ja-JP" altLang="en-US" sz="5400">
                <a:solidFill>
                  <a:schemeClr val="bg1"/>
                </a:solidFill>
              </a:rPr>
            </a:br>
            <a:endParaRPr lang="ja-JP" altLang="en-US" sz="5400" dirty="0">
              <a:solidFill>
                <a:schemeClr val="bg1"/>
              </a:solidFill>
            </a:endParaRPr>
          </a:p>
        </p:txBody>
      </p:sp>
      <p:sp>
        <p:nvSpPr>
          <p:cNvPr id="4" name="Text Placeholder 2">
            <a:extLst>
              <a:ext uri="{FF2B5EF4-FFF2-40B4-BE49-F238E27FC236}">
                <a16:creationId xmlns:a16="http://schemas.microsoft.com/office/drawing/2014/main" id="{D4E3C8A1-59EE-6837-1E58-7EB4D8376188}"/>
              </a:ext>
            </a:extLst>
          </p:cNvPr>
          <p:cNvSpPr txBox="1"/>
          <p:nvPr/>
        </p:nvSpPr>
        <p:spPr>
          <a:xfrm>
            <a:off x="838673" y="4355426"/>
            <a:ext cx="2095027" cy="85136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000">
                <a:latin typeface="Microsoft YaHei" panose="020B0503020204020204" pitchFamily="34" charset="-122"/>
                <a:ea typeface="Microsoft YaHei" panose="020B0503020204020204" pitchFamily="34" charset="-122"/>
              </a:rPr>
              <a:t>海洋沉积岩</a:t>
            </a:r>
          </a:p>
          <a:p>
            <a:r>
              <a:rPr lang="en-US" altLang="ja-JP" sz="2000" dirty="0">
                <a:latin typeface="Microsoft YaHei" panose="020B0503020204020204" pitchFamily="34" charset="-122"/>
                <a:ea typeface="Microsoft YaHei" panose="020B0503020204020204" pitchFamily="34" charset="-122"/>
              </a:rPr>
              <a:t>(</a:t>
            </a:r>
            <a:r>
              <a:rPr lang="ja-JP" altLang="en-US" sz="2000">
                <a:latin typeface="Microsoft YaHei" panose="020B0503020204020204" pitchFamily="34" charset="-122"/>
                <a:ea typeface="Microsoft YaHei" panose="020B0503020204020204" pitchFamily="34" charset="-122"/>
              </a:rPr>
              <a:t>石灰岩</a:t>
            </a:r>
            <a:r>
              <a:rPr lang="en-US" altLang="ja-JP" sz="2000" dirty="0">
                <a:latin typeface="Microsoft YaHei" panose="020B0503020204020204" pitchFamily="34" charset="-122"/>
                <a:ea typeface="Microsoft YaHei" panose="020B0503020204020204" pitchFamily="34" charset="-122"/>
              </a:rPr>
              <a:t>)</a:t>
            </a:r>
          </a:p>
          <a:p>
            <a:endParaRPr lang="en-US" sz="1600" dirty="0">
              <a:latin typeface="Microsoft YaHei" panose="020B0503020204020204" pitchFamily="34" charset="-122"/>
              <a:ea typeface="Microsoft YaHei" panose="020B0503020204020204" pitchFamily="34" charset="-122"/>
            </a:endParaRP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南澳州东南部</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维多利亚州西部</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穆雷谷</a:t>
            </a:r>
            <a:endParaRPr lang="en-US" sz="1600" dirty="0">
              <a:latin typeface="Microsoft YaHei" panose="020B0503020204020204" pitchFamily="34" charset="-122"/>
              <a:ea typeface="Microsoft YaHei" panose="020B0503020204020204" pitchFamily="34" charset="-122"/>
            </a:endParaRPr>
          </a:p>
        </p:txBody>
      </p:sp>
      <p:sp>
        <p:nvSpPr>
          <p:cNvPr id="5" name="Text Placeholder 2">
            <a:extLst>
              <a:ext uri="{FF2B5EF4-FFF2-40B4-BE49-F238E27FC236}">
                <a16:creationId xmlns:a16="http://schemas.microsoft.com/office/drawing/2014/main" id="{D339D488-4215-A69D-F857-6E9B91FD181D}"/>
              </a:ext>
            </a:extLst>
          </p:cNvPr>
          <p:cNvSpPr txBox="1"/>
          <p:nvPr/>
        </p:nvSpPr>
        <p:spPr>
          <a:xfrm>
            <a:off x="3359150" y="4355426"/>
            <a:ext cx="2225654" cy="21511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000" b="1">
                <a:latin typeface="Microsoft YaHei" panose="020B0503020204020204" pitchFamily="34" charset="-122"/>
                <a:ea typeface="Microsoft YaHei" panose="020B0503020204020204" pitchFamily="34" charset="-122"/>
                <a:cs typeface="Hellix SemiBold"/>
              </a:rPr>
              <a:t>花岗岩</a:t>
            </a:r>
            <a:endParaRPr lang="en-US" sz="2000" dirty="0">
              <a:latin typeface="Microsoft YaHei" panose="020B0503020204020204" pitchFamily="34" charset="-122"/>
              <a:ea typeface="Microsoft YaHei" panose="020B0503020204020204" pitchFamily="34" charset="-122"/>
            </a:endParaRPr>
          </a:p>
          <a:p>
            <a:pPr>
              <a:spcAft>
                <a:spcPts val="600"/>
              </a:spcAft>
            </a:pPr>
            <a:endParaRPr lang="en-AU" altLang="ja-JP" sz="1600" dirty="0">
              <a:latin typeface="Microsoft YaHei" panose="020B0503020204020204" pitchFamily="34" charset="-122"/>
              <a:ea typeface="Microsoft YaHei" panose="020B0503020204020204" pitchFamily="34" charset="-122"/>
            </a:endParaRP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玛格利特河</a:t>
            </a:r>
            <a:endParaRPr lang="en-AU" altLang="ja-JP" sz="1600" dirty="0">
              <a:latin typeface="Microsoft YaHei" panose="020B0503020204020204" pitchFamily="34" charset="-122"/>
              <a:ea typeface="Microsoft YaHei" panose="020B0503020204020204" pitchFamily="34" charset="-122"/>
            </a:endParaRP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巴克山</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格兰皮恩斯</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维多利亚州东北部</a:t>
            </a:r>
            <a:endParaRPr lang="en-US" sz="1600" dirty="0">
              <a:latin typeface="Microsoft YaHei" panose="020B0503020204020204" pitchFamily="34" charset="-122"/>
              <a:ea typeface="Microsoft YaHei" panose="020B0503020204020204" pitchFamily="34" charset="-122"/>
            </a:endParaRPr>
          </a:p>
        </p:txBody>
      </p:sp>
      <p:sp>
        <p:nvSpPr>
          <p:cNvPr id="6" name="Text Placeholder 2">
            <a:extLst>
              <a:ext uri="{FF2B5EF4-FFF2-40B4-BE49-F238E27FC236}">
                <a16:creationId xmlns:a16="http://schemas.microsoft.com/office/drawing/2014/main" id="{89124143-DEB8-EFD4-FF59-EB52B7FB9664}"/>
              </a:ext>
            </a:extLst>
          </p:cNvPr>
          <p:cNvSpPr txBox="1"/>
          <p:nvPr/>
        </p:nvSpPr>
        <p:spPr>
          <a:xfrm>
            <a:off x="5898913" y="4355426"/>
            <a:ext cx="2225654"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ja-JP" altLang="en-US" sz="2000" b="1">
                <a:latin typeface="Microsoft YaHei" panose="020B0503020204020204" pitchFamily="34" charset="-122"/>
                <a:ea typeface="Microsoft YaHei" panose="020B0503020204020204" pitchFamily="34" charset="-122"/>
                <a:cs typeface="Hellix SemiBold"/>
              </a:rPr>
              <a:t>火山岩 </a:t>
            </a:r>
          </a:p>
          <a:p>
            <a:pPr>
              <a:lnSpc>
                <a:spcPct val="90000"/>
              </a:lnSpc>
            </a:pPr>
            <a:r>
              <a:rPr lang="en-US" altLang="ja-JP" sz="2000" b="1" dirty="0">
                <a:latin typeface="Microsoft YaHei" panose="020B0503020204020204" pitchFamily="34" charset="-122"/>
                <a:ea typeface="Microsoft YaHei" panose="020B0503020204020204" pitchFamily="34" charset="-122"/>
                <a:cs typeface="Hellix SemiBold"/>
              </a:rPr>
              <a:t>(</a:t>
            </a:r>
            <a:r>
              <a:rPr lang="ja-JP" altLang="en-US" sz="2000" b="1">
                <a:latin typeface="Microsoft YaHei" panose="020B0503020204020204" pitchFamily="34" charset="-122"/>
                <a:ea typeface="Microsoft YaHei" panose="020B0503020204020204" pitchFamily="34" charset="-122"/>
                <a:cs typeface="Hellix SemiBold"/>
              </a:rPr>
              <a:t>玄武岩</a:t>
            </a:r>
            <a:r>
              <a:rPr lang="en-US" altLang="ja-JP" sz="2000" b="1" dirty="0">
                <a:latin typeface="Microsoft YaHei" panose="020B0503020204020204" pitchFamily="34" charset="-122"/>
                <a:ea typeface="Microsoft YaHei" panose="020B0503020204020204" pitchFamily="34" charset="-122"/>
                <a:cs typeface="Hellix SemiBold"/>
              </a:rPr>
              <a:t>)</a:t>
            </a:r>
          </a:p>
          <a:p>
            <a:pPr>
              <a:lnSpc>
                <a:spcPct val="90000"/>
              </a:lnSpc>
            </a:pPr>
            <a:endParaRPr lang="en-US" sz="2000" dirty="0">
              <a:latin typeface="Microsoft YaHei" panose="020B0503020204020204" pitchFamily="34" charset="-122"/>
              <a:ea typeface="Microsoft YaHei" panose="020B0503020204020204" pitchFamily="34" charset="-122"/>
              <a:cs typeface="Hellix SemiBold"/>
            </a:endParaRP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维多利亚州中部</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塔斯马尼亚州北部</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猎人谷</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奥兰治</a:t>
            </a:r>
          </a:p>
        </p:txBody>
      </p:sp>
      <p:sp>
        <p:nvSpPr>
          <p:cNvPr id="7" name="Text Placeholder 2">
            <a:extLst>
              <a:ext uri="{FF2B5EF4-FFF2-40B4-BE49-F238E27FC236}">
                <a16:creationId xmlns:a16="http://schemas.microsoft.com/office/drawing/2014/main" id="{B6F77028-8351-EB8F-8748-C4A3C6B520FD}"/>
              </a:ext>
            </a:extLst>
          </p:cNvPr>
          <p:cNvSpPr txBox="1"/>
          <p:nvPr/>
        </p:nvSpPr>
        <p:spPr>
          <a:xfrm>
            <a:off x="8343901" y="4355426"/>
            <a:ext cx="2326618" cy="178271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ja-JP" altLang="en-US" sz="2000" b="1">
                <a:latin typeface="Microsoft YaHei" panose="020B0503020204020204" pitchFamily="34" charset="-122"/>
                <a:ea typeface="Microsoft YaHei" panose="020B0503020204020204" pitchFamily="34" charset="-122"/>
                <a:cs typeface="Hellix SemiBold"/>
              </a:rPr>
              <a:t>前寒武纪和寒武纪</a:t>
            </a:r>
          </a:p>
          <a:p>
            <a:pPr>
              <a:lnSpc>
                <a:spcPct val="90000"/>
              </a:lnSpc>
            </a:pPr>
            <a:r>
              <a:rPr lang="ja-JP" altLang="en-US" sz="2000" b="1">
                <a:latin typeface="Microsoft YaHei" panose="020B0503020204020204" pitchFamily="34" charset="-122"/>
                <a:ea typeface="Microsoft YaHei" panose="020B0503020204020204" pitchFamily="34" charset="-122"/>
                <a:cs typeface="Hellix SemiBold"/>
              </a:rPr>
              <a:t>变质沉积岩</a:t>
            </a:r>
          </a:p>
          <a:p>
            <a:pPr>
              <a:lnSpc>
                <a:spcPct val="90000"/>
              </a:lnSpc>
            </a:pPr>
            <a:endParaRPr lang="ja-JP" altLang="en-US" sz="2000">
              <a:latin typeface="Microsoft YaHei" panose="020B0503020204020204" pitchFamily="34" charset="-122"/>
              <a:ea typeface="Microsoft YaHei" panose="020B0503020204020204" pitchFamily="34" charset="-122"/>
              <a:cs typeface="Hellix SemiBold"/>
            </a:endParaRP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巴罗萨谷</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伊顿谷</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rPr>
              <a:t>克莱尔谷</a:t>
            </a:r>
          </a:p>
          <a:p>
            <a:pPr>
              <a:lnSpc>
                <a:spcPct val="110000"/>
              </a:lnSpc>
              <a:spcBef>
                <a:spcPts val="0"/>
              </a:spcBef>
            </a:pPr>
            <a:endParaRPr lang="ja-JP" altLang="en-US" sz="1600">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274E313F-A004-9600-F1DC-63B39BE68567}"/>
              </a:ext>
            </a:extLst>
          </p:cNvPr>
          <p:cNvSpPr txBox="1"/>
          <p:nvPr/>
        </p:nvSpPr>
        <p:spPr>
          <a:xfrm>
            <a:off x="9507210" y="5252194"/>
            <a:ext cx="1817464" cy="885948"/>
          </a:xfrm>
          <a:prstGeom prst="rect">
            <a:avLst/>
          </a:prstGeom>
          <a:noFill/>
        </p:spPr>
        <p:txBody>
          <a:bodyPr wrap="square">
            <a:spAutoFit/>
          </a:bodyPr>
          <a:lstStyle/>
          <a:p>
            <a:pPr>
              <a:lnSpc>
                <a:spcPct val="110000"/>
              </a:lnSpc>
              <a:spcBef>
                <a:spcPts val="0"/>
              </a:spcBef>
            </a:pPr>
            <a:r>
              <a:rPr lang="ja-JP" altLang="en-US" sz="1600">
                <a:latin typeface="Microsoft YaHei" panose="020B0503020204020204" pitchFamily="34" charset="-122"/>
                <a:ea typeface="Microsoft YaHei" panose="020B0503020204020204" pitchFamily="34" charset="-122"/>
                <a:cs typeface="Inter Display" panose="02000503000000020004" pitchFamily="2" charset="0"/>
              </a:rPr>
              <a:t>阿德莱德山区</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cs typeface="Inter Display" panose="02000503000000020004" pitchFamily="2" charset="0"/>
              </a:rPr>
              <a:t>福雷里卢半岛</a:t>
            </a:r>
          </a:p>
          <a:p>
            <a:pPr>
              <a:lnSpc>
                <a:spcPct val="110000"/>
              </a:lnSpc>
              <a:spcBef>
                <a:spcPts val="0"/>
              </a:spcBef>
            </a:pPr>
            <a:r>
              <a:rPr lang="ja-JP" altLang="en-US" sz="1600">
                <a:latin typeface="Microsoft YaHei" panose="020B0503020204020204" pitchFamily="34" charset="-122"/>
                <a:ea typeface="Microsoft YaHei" panose="020B0503020204020204" pitchFamily="34" charset="-122"/>
                <a:cs typeface="Inter Display" panose="02000503000000020004" pitchFamily="2" charset="0"/>
              </a:rPr>
              <a:t>袋鼠岛</a:t>
            </a:r>
            <a:endParaRPr lang="en-US" sz="1600" dirty="0">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38132728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vineyard with green leaves&#10;&#10;Description automatically generated with medium confidence">
            <a:extLst>
              <a:ext uri="{FF2B5EF4-FFF2-40B4-BE49-F238E27FC236}">
                <a16:creationId xmlns:a16="http://schemas.microsoft.com/office/drawing/2014/main" id="{FA15798F-ED97-5BE3-B192-ADBA133C16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3475" y="399809"/>
            <a:ext cx="5632282"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6313012" y="5454881"/>
            <a:ext cx="2631241"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ja-JP" altLang="en-US" sz="1600">
                <a:latin typeface="Microsoft YaHei" panose="020B0503020204020204" pitchFamily="34" charset="-122"/>
              </a:rPr>
              <a:t>质量较重、排水性差的土壤，干燥时如岩石般坚硬，但也可很好的保持凉爽。</a:t>
            </a:r>
          </a:p>
          <a:p>
            <a:pPr marL="0" indent="0">
              <a:spcAft>
                <a:spcPts val="600"/>
              </a:spcAft>
              <a:buNone/>
            </a:pPr>
            <a:endParaRPr lang="ja-JP" altLang="en-US" sz="1600" dirty="0">
              <a:latin typeface="Microsoft YaHei" panose="020B0503020204020204" pitchFamily="34" charset="-122"/>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6368687" y="4768870"/>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粘土</a:t>
            </a:r>
            <a:endParaRPr lang="en-AU" sz="54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9609409" y="5172717"/>
            <a:ext cx="211158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ja-JP" altLang="en-US" sz="1600">
                <a:latin typeface="Microsoft YaHei" panose="020B0503020204020204" pitchFamily="34" charset="-122"/>
              </a:rPr>
              <a:t>粗砂质、排水性好、能够保持热量的土壤。容易耕作但缺乏营养。</a:t>
            </a:r>
          </a:p>
          <a:p>
            <a:pPr marL="0" indent="0">
              <a:spcAft>
                <a:spcPts val="600"/>
              </a:spcAft>
              <a:buNone/>
            </a:pPr>
            <a:endParaRPr lang="ja-JP" altLang="en-US" sz="1600" dirty="0">
              <a:latin typeface="Microsoft YaHei" panose="020B0503020204020204" pitchFamily="34" charset="-122"/>
            </a:endParaRPr>
          </a:p>
        </p:txBody>
      </p:sp>
      <p:sp>
        <p:nvSpPr>
          <p:cNvPr id="10" name="object 4">
            <a:extLst>
              <a:ext uri="{FF2B5EF4-FFF2-40B4-BE49-F238E27FC236}">
                <a16:creationId xmlns:a16="http://schemas.microsoft.com/office/drawing/2014/main" id="{5E127019-959E-4FD8-7962-19702A30B52F}"/>
              </a:ext>
            </a:extLst>
          </p:cNvPr>
          <p:cNvSpPr txBox="1"/>
          <p:nvPr/>
        </p:nvSpPr>
        <p:spPr>
          <a:xfrm>
            <a:off x="407988" y="876017"/>
            <a:ext cx="5348868" cy="816872"/>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rPr>
              <a:t>主要土壤组合</a:t>
            </a:r>
          </a:p>
        </p:txBody>
      </p:sp>
      <p:sp>
        <p:nvSpPr>
          <p:cNvPr id="2" name="object 4">
            <a:extLst>
              <a:ext uri="{FF2B5EF4-FFF2-40B4-BE49-F238E27FC236}">
                <a16:creationId xmlns:a16="http://schemas.microsoft.com/office/drawing/2014/main" id="{0EFD9478-B5B7-A173-2470-E7941047AAC0}"/>
              </a:ext>
            </a:extLst>
          </p:cNvPr>
          <p:cNvSpPr txBox="1"/>
          <p:nvPr/>
        </p:nvSpPr>
        <p:spPr>
          <a:xfrm>
            <a:off x="9677422" y="4383702"/>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沙土</a:t>
            </a:r>
          </a:p>
          <a:p>
            <a:pPr defTabSz="829587">
              <a:lnSpc>
                <a:spcPct val="83000"/>
              </a:lnSpc>
              <a:tabLst>
                <a:tab pos="1156236" algn="l"/>
              </a:tabLst>
              <a:defRPr/>
            </a:pPr>
            <a:endParaRPr lang="ja-JP" altLang="en-US" sz="54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2" name="Picture 11" descr="A close-up of a rock&#10;&#10;Description automatically generated">
            <a:extLst>
              <a:ext uri="{FF2B5EF4-FFF2-40B4-BE49-F238E27FC236}">
                <a16:creationId xmlns:a16="http://schemas.microsoft.com/office/drawing/2014/main" id="{D01A143B-8615-DF74-778E-D8B15A56AA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990" y="3332878"/>
            <a:ext cx="5630244" cy="3753496"/>
          </a:xfrm>
          <a:prstGeom prst="rect">
            <a:avLst/>
          </a:prstGeom>
        </p:spPr>
      </p:pic>
      <p:sp>
        <p:nvSpPr>
          <p:cNvPr id="6" name="object 4">
            <a:extLst>
              <a:ext uri="{FF2B5EF4-FFF2-40B4-BE49-F238E27FC236}">
                <a16:creationId xmlns:a16="http://schemas.microsoft.com/office/drawing/2014/main" id="{AA16CD8E-0F2D-B016-889F-E3AE3FFF4586}"/>
              </a:ext>
            </a:extLst>
          </p:cNvPr>
          <p:cNvSpPr txBox="1"/>
          <p:nvPr/>
        </p:nvSpPr>
        <p:spPr>
          <a:xfrm>
            <a:off x="407988" y="452710"/>
            <a:ext cx="5348868" cy="816872"/>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240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rPr>
              <a:t>澳大利亚葡萄酒产区的</a:t>
            </a:r>
          </a:p>
          <a:p>
            <a:pPr defTabSz="829587">
              <a:lnSpc>
                <a:spcPct val="83000"/>
              </a:lnSpc>
              <a:tabLst>
                <a:tab pos="1156236" algn="l"/>
              </a:tabLst>
              <a:defRPr/>
            </a:pPr>
            <a:endParaRPr lang="ja-JP" altLang="en-US" sz="2400" dirty="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232197751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row of small containers with different colored powders&#10;&#10;Description automatically generated">
            <a:extLst>
              <a:ext uri="{FF2B5EF4-FFF2-40B4-BE49-F238E27FC236}">
                <a16:creationId xmlns:a16="http://schemas.microsoft.com/office/drawing/2014/main" id="{6403CCE4-D10E-C139-759C-05849F24F6F0}"/>
              </a:ext>
            </a:extLst>
          </p:cNvPr>
          <p:cNvPicPr>
            <a:picLocks noChangeAspect="1"/>
          </p:cNvPicPr>
          <p:nvPr/>
        </p:nvPicPr>
        <p:blipFill>
          <a:blip r:embed="rId2" cstate="screen">
            <a:extLst>
              <a:ext uri="{28A0092B-C50C-407E-A947-70E740481C1C}">
                <a14:useLocalDpi xmlns:a14="http://schemas.microsoft.com/office/drawing/2010/main"/>
              </a:ext>
            </a:extLst>
          </a:blip>
          <a:srcRect l="46036" t="33333" r="32022" b="29132"/>
          <a:stretch>
            <a:fillRect/>
          </a:stretch>
        </p:blipFill>
        <p:spPr>
          <a:xfrm>
            <a:off x="407986" y="-21378"/>
            <a:ext cx="4108781" cy="4685754"/>
          </a:xfrm>
          <a:prstGeom prst="rect">
            <a:avLst/>
          </a:prstGeom>
        </p:spPr>
      </p:pic>
      <p:pic>
        <p:nvPicPr>
          <p:cNvPr id="11" name="Picture 10" descr="A close-up of a vineyard&#10;&#10;Description automatically generated">
            <a:extLst>
              <a:ext uri="{FF2B5EF4-FFF2-40B4-BE49-F238E27FC236}">
                <a16:creationId xmlns:a16="http://schemas.microsoft.com/office/drawing/2014/main" id="{C9C3B9B4-90A9-7572-208A-1120FE0FDD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5349" y="2053892"/>
            <a:ext cx="6524625" cy="4349750"/>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dirty="0">
                <a:solidFill>
                  <a:schemeClr val="bg1"/>
                </a:solidFill>
                <a:latin typeface="Microsoft YaHei" panose="020B0503020204020204" pitchFamily="34" charset="-122"/>
                <a:ea typeface="Microsoft YaHei" panose="020B0503020204020204" pitchFamily="34" charset="-122"/>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2915028" y="4954578"/>
            <a:ext cx="2680113" cy="17764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ja-JP" altLang="en-US" sz="1600">
                <a:latin typeface="Microsoft YaHei" panose="020B0503020204020204" pitchFamily="34" charset="-122"/>
              </a:rPr>
              <a:t>光滑、细粒的土壤，有助于保持水分，比沙质土壤肥沃。</a:t>
            </a:r>
          </a:p>
          <a:p>
            <a:pPr marL="0" indent="0">
              <a:spcAft>
                <a:spcPts val="600"/>
              </a:spcAft>
              <a:buNone/>
            </a:pPr>
            <a:endParaRPr lang="ja-JP" altLang="en-US" sz="1600" dirty="0">
              <a:latin typeface="Microsoft YaHei" panose="020B0503020204020204" pitchFamily="34" charset="-122"/>
            </a:endParaRPr>
          </a:p>
        </p:txBody>
      </p:sp>
      <p:sp>
        <p:nvSpPr>
          <p:cNvPr id="3" name="object 4">
            <a:extLst>
              <a:ext uri="{FF2B5EF4-FFF2-40B4-BE49-F238E27FC236}">
                <a16:creationId xmlns:a16="http://schemas.microsoft.com/office/drawing/2014/main" id="{1BE16FED-717B-55A7-D1A9-BBEF504C7E07}"/>
              </a:ext>
            </a:extLst>
          </p:cNvPr>
          <p:cNvSpPr txBox="1"/>
          <p:nvPr/>
        </p:nvSpPr>
        <p:spPr>
          <a:xfrm>
            <a:off x="708473" y="5038521"/>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粉砂土</a:t>
            </a:r>
          </a:p>
          <a:p>
            <a:pPr defTabSz="829587">
              <a:lnSpc>
                <a:spcPct val="83000"/>
              </a:lnSpc>
              <a:tabLst>
                <a:tab pos="1156236" algn="l"/>
              </a:tabLst>
              <a:defRPr/>
            </a:pPr>
            <a:endParaRPr lang="ja-JP" altLang="en-US" sz="54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8037219" y="543601"/>
            <a:ext cx="365349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Aft>
                <a:spcPts val="600"/>
              </a:spcAft>
              <a:buNone/>
            </a:pPr>
            <a:r>
              <a:rPr lang="ja-JP" altLang="en-US" sz="1600">
                <a:latin typeface="Microsoft YaHei" panose="020B0503020204020204" pitchFamily="34" charset="-122"/>
              </a:rPr>
              <a:t>混合了几乎同比例的粉砂土、粘土和沙土，以及一些有机物。排水性良好的肥沃土壤，有助于葡萄藤的茁壮生长，这也使得严格的剪枝变得至关重要。</a:t>
            </a:r>
          </a:p>
          <a:p>
            <a:pPr marL="0" indent="0">
              <a:spcAft>
                <a:spcPts val="600"/>
              </a:spcAft>
              <a:buNone/>
            </a:pPr>
            <a:endParaRPr lang="ja-JP" altLang="en-US" sz="1600" dirty="0">
              <a:latin typeface="Microsoft YaHei" panose="020B0503020204020204" pitchFamily="34" charset="-122"/>
            </a:endParaRPr>
          </a:p>
        </p:txBody>
      </p:sp>
      <p:sp>
        <p:nvSpPr>
          <p:cNvPr id="2" name="object 4">
            <a:extLst>
              <a:ext uri="{FF2B5EF4-FFF2-40B4-BE49-F238E27FC236}">
                <a16:creationId xmlns:a16="http://schemas.microsoft.com/office/drawing/2014/main" id="{0EFD9478-B5B7-A173-2470-E7941047AAC0}"/>
              </a:ext>
            </a:extLst>
          </p:cNvPr>
          <p:cNvSpPr txBox="1"/>
          <p:nvPr/>
        </p:nvSpPr>
        <p:spPr>
          <a:xfrm>
            <a:off x="6288892" y="629687"/>
            <a:ext cx="3028956" cy="770336"/>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壤土</a:t>
            </a:r>
            <a:endParaRPr lang="en-AU" sz="54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42637779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88554" y="-585779"/>
            <a:ext cx="8441928" cy="7657613"/>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402173"/>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rPr>
              <a:t>杰出的</a:t>
            </a:r>
          </a:p>
          <a:p>
            <a:pPr defTabSz="829587">
              <a:lnSpc>
                <a:spcPct val="83000"/>
              </a:lnSpc>
              <a:tabLst>
                <a:tab pos="1156236" algn="l"/>
              </a:tabLst>
              <a:defRPr/>
            </a:pPr>
            <a:r>
              <a:rPr lang="ja-JP" altLang="en-US" sz="540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rPr>
              <a:t>产区</a:t>
            </a:r>
          </a:p>
          <a:p>
            <a:pPr defTabSz="829587">
              <a:lnSpc>
                <a:spcPct val="83000"/>
              </a:lnSpc>
              <a:tabLst>
                <a:tab pos="1156236" algn="l"/>
              </a:tabLst>
              <a:defRPr/>
            </a:pPr>
            <a:endParaRPr lang="ja-JP" altLang="en-US" sz="5400" dirty="0">
              <a:solidFill>
                <a:schemeClr val="accent1"/>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2" name="object 11">
            <a:extLst>
              <a:ext uri="{FF2B5EF4-FFF2-40B4-BE49-F238E27FC236}">
                <a16:creationId xmlns:a16="http://schemas.microsoft.com/office/drawing/2014/main" id="{CFB6C7DC-DF2E-F6A2-DFD8-7C2B8566A411}"/>
              </a:ext>
            </a:extLst>
          </p:cNvPr>
          <p:cNvSpPr txBox="1"/>
          <p:nvPr/>
        </p:nvSpPr>
        <p:spPr>
          <a:xfrm>
            <a:off x="2004565" y="4631451"/>
            <a:ext cx="1687001"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ja-JP" altLang="en-US" sz="1400" b="0" u="none" strike="noStrike" kern="1200" cap="none" spc="0" normalizeH="0" baseline="0" noProof="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rPr>
              <a:t>玛格利特河</a:t>
            </a:r>
          </a:p>
          <a:p>
            <a:pPr marL="0" marR="0" lvl="0" indent="0" algn="l" defTabSz="914400" rtl="0" eaLnBrk="1" fontAlgn="auto" latinLnBrk="0" hangingPunct="1">
              <a:lnSpc>
                <a:spcPct val="100000"/>
              </a:lnSpc>
              <a:spcBef>
                <a:spcPct val="0"/>
              </a:spcBef>
              <a:spcAft>
                <a:spcPct val="0"/>
              </a:spcAft>
              <a:buClrTx/>
              <a:buSzTx/>
              <a:buFontTx/>
              <a:buNone/>
              <a:defRPr/>
            </a:pPr>
            <a:endParaRPr kumimoji="0" lang="ja-JP" altLang="en-US" sz="14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2" name="object 58">
            <a:extLst>
              <a:ext uri="{FF2B5EF4-FFF2-40B4-BE49-F238E27FC236}">
                <a16:creationId xmlns:a16="http://schemas.microsoft.com/office/drawing/2014/main" id="{9B7EC725-3E85-D052-AA7A-E203B7A304F3}"/>
              </a:ext>
            </a:extLst>
          </p:cNvPr>
          <p:cNvSpPr txBox="1"/>
          <p:nvPr/>
        </p:nvSpPr>
        <p:spPr>
          <a:xfrm>
            <a:off x="5573732" y="4631451"/>
            <a:ext cx="89768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麦克拉仑谷</a:t>
            </a:r>
          </a:p>
        </p:txBody>
      </p:sp>
      <p:sp>
        <p:nvSpPr>
          <p:cNvPr id="13" name="object 58">
            <a:extLst>
              <a:ext uri="{FF2B5EF4-FFF2-40B4-BE49-F238E27FC236}">
                <a16:creationId xmlns:a16="http://schemas.microsoft.com/office/drawing/2014/main" id="{E49D2BB4-D084-9A12-2D1E-4E3BC1C7E1B5}"/>
              </a:ext>
            </a:extLst>
          </p:cNvPr>
          <p:cNvSpPr txBox="1"/>
          <p:nvPr/>
        </p:nvSpPr>
        <p:spPr>
          <a:xfrm>
            <a:off x="6198293" y="4363297"/>
            <a:ext cx="538609"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巴罗萨</a:t>
            </a:r>
          </a:p>
        </p:txBody>
      </p:sp>
      <p:sp>
        <p:nvSpPr>
          <p:cNvPr id="14" name="object 58">
            <a:extLst>
              <a:ext uri="{FF2B5EF4-FFF2-40B4-BE49-F238E27FC236}">
                <a16:creationId xmlns:a16="http://schemas.microsoft.com/office/drawing/2014/main" id="{5872EF6A-3C66-5298-96CD-86CD0DD737F8}"/>
              </a:ext>
            </a:extLst>
          </p:cNvPr>
          <p:cNvSpPr txBox="1"/>
          <p:nvPr/>
        </p:nvSpPr>
        <p:spPr>
          <a:xfrm>
            <a:off x="6462881" y="4000400"/>
            <a:ext cx="1609725"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克莱尔谷</a:t>
            </a:r>
          </a:p>
        </p:txBody>
      </p:sp>
      <p:sp>
        <p:nvSpPr>
          <p:cNvPr id="15" name="object 58">
            <a:extLst>
              <a:ext uri="{FF2B5EF4-FFF2-40B4-BE49-F238E27FC236}">
                <a16:creationId xmlns:a16="http://schemas.microsoft.com/office/drawing/2014/main" id="{01D2F0FC-B4AD-65EB-6E94-D55017AD6D30}"/>
              </a:ext>
            </a:extLst>
          </p:cNvPr>
          <p:cNvSpPr txBox="1"/>
          <p:nvPr/>
        </p:nvSpPr>
        <p:spPr>
          <a:xfrm>
            <a:off x="5809066" y="5020930"/>
            <a:ext cx="1077218"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阿德莱德山区</a:t>
            </a:r>
          </a:p>
        </p:txBody>
      </p:sp>
      <p:sp>
        <p:nvSpPr>
          <p:cNvPr id="16" name="object 58">
            <a:extLst>
              <a:ext uri="{FF2B5EF4-FFF2-40B4-BE49-F238E27FC236}">
                <a16:creationId xmlns:a16="http://schemas.microsoft.com/office/drawing/2014/main" id="{89BFE948-80A3-F14A-8DDD-C0B86C004D80}"/>
              </a:ext>
            </a:extLst>
          </p:cNvPr>
          <p:cNvSpPr txBox="1"/>
          <p:nvPr/>
        </p:nvSpPr>
        <p:spPr>
          <a:xfrm>
            <a:off x="6293604" y="5300040"/>
            <a:ext cx="718210" cy="448200"/>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库纳瓦拉</a:t>
            </a:r>
          </a:p>
          <a:p>
            <a:pPr marL="0" marR="0" lvl="0" indent="0" algn="r" defTabSz="914400" rtl="0" eaLnBrk="1" fontAlgn="auto" latinLnBrk="0" hangingPunct="1">
              <a:lnSpc>
                <a:spcPct val="100000"/>
              </a:lnSpc>
              <a:spcBef>
                <a:spcPct val="0"/>
              </a:spcBef>
              <a:spcAft>
                <a:spcPct val="0"/>
              </a:spcAft>
              <a:buClr>
                <a:srgbClr val="F40000"/>
              </a:buClr>
              <a:buSzTx/>
              <a:buFontTx/>
              <a:buNone/>
              <a:defRPr/>
            </a:pPr>
            <a:endParaRPr kumimoji="0" lang="ja-JP" altLang="en-US" sz="14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7" name="object 58">
            <a:extLst>
              <a:ext uri="{FF2B5EF4-FFF2-40B4-BE49-F238E27FC236}">
                <a16:creationId xmlns:a16="http://schemas.microsoft.com/office/drawing/2014/main" id="{DB45DC79-2311-B88D-0356-189871D92E22}"/>
              </a:ext>
            </a:extLst>
          </p:cNvPr>
          <p:cNvSpPr txBox="1"/>
          <p:nvPr/>
        </p:nvSpPr>
        <p:spPr>
          <a:xfrm>
            <a:off x="6817252" y="5639167"/>
            <a:ext cx="1077218"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莫宁顿半岛</a:t>
            </a:r>
          </a:p>
        </p:txBody>
      </p:sp>
      <p:sp>
        <p:nvSpPr>
          <p:cNvPr id="19" name="object 58">
            <a:extLst>
              <a:ext uri="{FF2B5EF4-FFF2-40B4-BE49-F238E27FC236}">
                <a16:creationId xmlns:a16="http://schemas.microsoft.com/office/drawing/2014/main" id="{6CE324FD-05EC-0216-23BA-5C31C6140DEB}"/>
              </a:ext>
            </a:extLst>
          </p:cNvPr>
          <p:cNvSpPr txBox="1"/>
          <p:nvPr/>
        </p:nvSpPr>
        <p:spPr>
          <a:xfrm>
            <a:off x="8800005" y="6017575"/>
            <a:ext cx="1077218"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塔斯马尼亚州</a:t>
            </a:r>
          </a:p>
        </p:txBody>
      </p:sp>
      <p:sp>
        <p:nvSpPr>
          <p:cNvPr id="20" name="object 58">
            <a:extLst>
              <a:ext uri="{FF2B5EF4-FFF2-40B4-BE49-F238E27FC236}">
                <a16:creationId xmlns:a16="http://schemas.microsoft.com/office/drawing/2014/main" id="{7063D563-1749-D6F8-EADF-FBBC1DD4FD17}"/>
              </a:ext>
            </a:extLst>
          </p:cNvPr>
          <p:cNvSpPr txBox="1"/>
          <p:nvPr/>
        </p:nvSpPr>
        <p:spPr>
          <a:xfrm>
            <a:off x="8624103" y="5598783"/>
            <a:ext cx="538609"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雅拉谷</a:t>
            </a:r>
          </a:p>
        </p:txBody>
      </p:sp>
      <p:sp>
        <p:nvSpPr>
          <p:cNvPr id="25" name="object 58">
            <a:extLst>
              <a:ext uri="{FF2B5EF4-FFF2-40B4-BE49-F238E27FC236}">
                <a16:creationId xmlns:a16="http://schemas.microsoft.com/office/drawing/2014/main" id="{43FDFADE-5C6A-4FA6-101E-6389B72DC5B2}"/>
              </a:ext>
            </a:extLst>
          </p:cNvPr>
          <p:cNvSpPr txBox="1"/>
          <p:nvPr/>
        </p:nvSpPr>
        <p:spPr>
          <a:xfrm>
            <a:off x="9069915" y="5268783"/>
            <a:ext cx="71814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路斯格兰</a:t>
            </a:r>
          </a:p>
        </p:txBody>
      </p:sp>
      <p:sp>
        <p:nvSpPr>
          <p:cNvPr id="26" name="object 58">
            <a:extLst>
              <a:ext uri="{FF2B5EF4-FFF2-40B4-BE49-F238E27FC236}">
                <a16:creationId xmlns:a16="http://schemas.microsoft.com/office/drawing/2014/main" id="{93804484-7230-BEF1-2D60-09ACE7B57C21}"/>
              </a:ext>
            </a:extLst>
          </p:cNvPr>
          <p:cNvSpPr txBox="1"/>
          <p:nvPr/>
        </p:nvSpPr>
        <p:spPr>
          <a:xfrm>
            <a:off x="9211888" y="4864207"/>
            <a:ext cx="897682"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堪培拉地区</a:t>
            </a:r>
          </a:p>
        </p:txBody>
      </p:sp>
      <p:sp>
        <p:nvSpPr>
          <p:cNvPr id="27" name="object 58">
            <a:extLst>
              <a:ext uri="{FF2B5EF4-FFF2-40B4-BE49-F238E27FC236}">
                <a16:creationId xmlns:a16="http://schemas.microsoft.com/office/drawing/2014/main" id="{FF9F0C99-B490-9DF4-0145-DB5C0FA604BA}"/>
              </a:ext>
            </a:extLst>
          </p:cNvPr>
          <p:cNvSpPr txBox="1"/>
          <p:nvPr/>
        </p:nvSpPr>
        <p:spPr>
          <a:xfrm>
            <a:off x="9517860" y="4571806"/>
            <a:ext cx="538609"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奥兰治</a:t>
            </a:r>
          </a:p>
        </p:txBody>
      </p:sp>
      <p:sp>
        <p:nvSpPr>
          <p:cNvPr id="28" name="object 58">
            <a:extLst>
              <a:ext uri="{FF2B5EF4-FFF2-40B4-BE49-F238E27FC236}">
                <a16:creationId xmlns:a16="http://schemas.microsoft.com/office/drawing/2014/main" id="{29499B3A-CB52-61D6-4B4A-5F5B2BEF8423}"/>
              </a:ext>
            </a:extLst>
          </p:cNvPr>
          <p:cNvSpPr txBox="1"/>
          <p:nvPr/>
        </p:nvSpPr>
        <p:spPr>
          <a:xfrm>
            <a:off x="9708678" y="4222215"/>
            <a:ext cx="2008983"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ja-JP" altLang="en-US" sz="1400" u="none" strike="noStrike" kern="1200" cap="none" spc="0" normalizeH="0" baseline="0" noProof="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rPr>
              <a:t>猎人谷</a:t>
            </a:r>
          </a:p>
        </p:txBody>
      </p:sp>
      <p:cxnSp>
        <p:nvCxnSpPr>
          <p:cNvPr id="30" name="Straight Arrow Connector 29">
            <a:extLst>
              <a:ext uri="{FF2B5EF4-FFF2-40B4-BE49-F238E27FC236}">
                <a16:creationId xmlns:a16="http://schemas.microsoft.com/office/drawing/2014/main" id="{F5F032EB-C722-E067-0C72-C9F0805FC7E4}"/>
              </a:ext>
            </a:extLst>
          </p:cNvPr>
          <p:cNvCxnSpPr/>
          <p:nvPr/>
        </p:nvCxnSpPr>
        <p:spPr>
          <a:xfrm>
            <a:off x="2993333" y="4788000"/>
            <a:ext cx="388036" cy="762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FB30E8A-5090-08FB-2F4B-2D3331CB567C}"/>
              </a:ext>
            </a:extLst>
          </p:cNvPr>
          <p:cNvCxnSpPr/>
          <p:nvPr/>
        </p:nvCxnSpPr>
        <p:spPr>
          <a:xfrm flipV="1">
            <a:off x="6929992" y="4843943"/>
            <a:ext cx="213953" cy="2347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p:nvPr/>
        </p:nvCxnSpPr>
        <p:spPr>
          <a:xfrm flipV="1">
            <a:off x="7079137" y="5332670"/>
            <a:ext cx="363436" cy="5249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a:cxnSpLocks/>
          </p:cNvCxnSpPr>
          <p:nvPr/>
        </p:nvCxnSpPr>
        <p:spPr>
          <a:xfrm flipV="1">
            <a:off x="7755665" y="5573832"/>
            <a:ext cx="316941" cy="8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53D6D72-5DDB-3C39-2E7B-BD20FFF6FEFF}"/>
              </a:ext>
            </a:extLst>
          </p:cNvPr>
          <p:cNvCxnSpPr/>
          <p:nvPr/>
        </p:nvCxnSpPr>
        <p:spPr>
          <a:xfrm flipH="1">
            <a:off x="8358419" y="6145450"/>
            <a:ext cx="377377" cy="96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p:nvPr/>
        </p:nvCxnSpPr>
        <p:spPr>
          <a:xfrm flipH="1" flipV="1">
            <a:off x="8150374" y="5448511"/>
            <a:ext cx="379212" cy="1951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E9C2FF-F08F-521C-9C81-46F317210E00}"/>
              </a:ext>
            </a:extLst>
          </p:cNvPr>
          <p:cNvCxnSpPr/>
          <p:nvPr/>
        </p:nvCxnSpPr>
        <p:spPr>
          <a:xfrm flipH="1" flipV="1">
            <a:off x="8762557" y="4929318"/>
            <a:ext cx="381443" cy="3868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5F43BD4-3139-4517-F7EB-D7FDAD6FA383}"/>
              </a:ext>
            </a:extLst>
          </p:cNvPr>
          <p:cNvCxnSpPr/>
          <p:nvPr/>
        </p:nvCxnSpPr>
        <p:spPr>
          <a:xfrm flipH="1">
            <a:off x="8793554" y="4681345"/>
            <a:ext cx="62941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object 11">
            <a:extLst>
              <a:ext uri="{FF2B5EF4-FFF2-40B4-BE49-F238E27FC236}">
                <a16:creationId xmlns:a16="http://schemas.microsoft.com/office/drawing/2014/main" id="{4B322A91-E231-6290-F544-4B32D30F4270}"/>
              </a:ext>
            </a:extLst>
          </p:cNvPr>
          <p:cNvSpPr txBox="1"/>
          <p:nvPr/>
        </p:nvSpPr>
        <p:spPr>
          <a:xfrm>
            <a:off x="3669035" y="2999111"/>
            <a:ext cx="145206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 </a:t>
            </a:r>
            <a:r>
              <a:rPr kumimoji="0" lang="zh-CN" altLang="en-AU" sz="10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西</a:t>
            </a:r>
            <a:r>
              <a:rPr kumimoji="0" lang="zh-CN" altLang="en-US" sz="100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rPr>
              <a:t>澳州</a:t>
            </a:r>
            <a:endParaRPr kumimoji="0" sz="950" b="0" u="none" strike="noStrike" kern="1200" cap="none" spc="0" normalizeH="0" baseline="0" noProof="0" dirty="0">
              <a:ln>
                <a:noFill/>
              </a:ln>
              <a:solidFill>
                <a:schemeClr val="tx1"/>
              </a:solidFill>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11" name="object 15">
            <a:extLst>
              <a:ext uri="{FF2B5EF4-FFF2-40B4-BE49-F238E27FC236}">
                <a16:creationId xmlns:a16="http://schemas.microsoft.com/office/drawing/2014/main" id="{1808F6CE-DE39-7576-C0B1-FEDD06C7E8AB}"/>
              </a:ext>
            </a:extLst>
          </p:cNvPr>
          <p:cNvSpPr txBox="1"/>
          <p:nvPr/>
        </p:nvSpPr>
        <p:spPr>
          <a:xfrm>
            <a:off x="6131234" y="1619712"/>
            <a:ext cx="836896"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北领地</a:t>
            </a:r>
            <a:endParaRPr kumimoji="0" 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
        <p:nvSpPr>
          <p:cNvPr id="18" name="object 17">
            <a:extLst>
              <a:ext uri="{FF2B5EF4-FFF2-40B4-BE49-F238E27FC236}">
                <a16:creationId xmlns:a16="http://schemas.microsoft.com/office/drawing/2014/main" id="{F33D7C9F-92BE-1390-DA4F-A59F77B900FA}"/>
              </a:ext>
            </a:extLst>
          </p:cNvPr>
          <p:cNvSpPr txBox="1"/>
          <p:nvPr/>
        </p:nvSpPr>
        <p:spPr>
          <a:xfrm>
            <a:off x="6373448" y="3513623"/>
            <a:ext cx="1189364" cy="171201"/>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 </a:t>
            </a:r>
            <a:r>
              <a:rPr kumimoji="0" lang="zh-CN" alt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南澳</a:t>
            </a:r>
            <a:r>
              <a:rPr kumimoji="0" lang="zh-CN" altLang="en-US"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州</a:t>
            </a:r>
            <a:endParaRPr kumimoji="0" sz="95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23" name="object 19">
            <a:extLst>
              <a:ext uri="{FF2B5EF4-FFF2-40B4-BE49-F238E27FC236}">
                <a16:creationId xmlns:a16="http://schemas.microsoft.com/office/drawing/2014/main" id="{9B1A2071-05D1-3152-270E-F62C88101E75}"/>
              </a:ext>
            </a:extLst>
          </p:cNvPr>
          <p:cNvSpPr txBox="1"/>
          <p:nvPr/>
        </p:nvSpPr>
        <p:spPr>
          <a:xfrm>
            <a:off x="7601053" y="2300898"/>
            <a:ext cx="979792" cy="171201"/>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昆士兰州</a:t>
            </a:r>
            <a:endParaRPr kumimoji="0" lang="en-AU"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
        <p:nvSpPr>
          <p:cNvPr id="24" name="object 93">
            <a:extLst>
              <a:ext uri="{FF2B5EF4-FFF2-40B4-BE49-F238E27FC236}">
                <a16:creationId xmlns:a16="http://schemas.microsoft.com/office/drawing/2014/main" id="{9E577350-08B8-DEE9-83FD-E9F0A5C19B8B}"/>
              </a:ext>
            </a:extLst>
          </p:cNvPr>
          <p:cNvSpPr txBox="1"/>
          <p:nvPr/>
        </p:nvSpPr>
        <p:spPr>
          <a:xfrm>
            <a:off x="7894470" y="4076106"/>
            <a:ext cx="769441" cy="166712"/>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新南威尔士州</a:t>
            </a:r>
          </a:p>
        </p:txBody>
      </p:sp>
      <p:sp>
        <p:nvSpPr>
          <p:cNvPr id="29" name="object 20">
            <a:extLst>
              <a:ext uri="{FF2B5EF4-FFF2-40B4-BE49-F238E27FC236}">
                <a16:creationId xmlns:a16="http://schemas.microsoft.com/office/drawing/2014/main" id="{F06B0360-E727-A594-811E-0A96B1D78090}"/>
              </a:ext>
            </a:extLst>
          </p:cNvPr>
          <p:cNvSpPr txBox="1"/>
          <p:nvPr/>
        </p:nvSpPr>
        <p:spPr>
          <a:xfrm>
            <a:off x="7618707" y="5201042"/>
            <a:ext cx="699693" cy="155812"/>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AU" sz="9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rPr>
              <a:t>维多利亚州</a:t>
            </a:r>
            <a:endParaRPr kumimoji="0" lang="en-AU" sz="90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Hellix"/>
            </a:endParaRPr>
          </a:p>
        </p:txBody>
      </p:sp>
      <p:sp>
        <p:nvSpPr>
          <p:cNvPr id="33" name="object 11">
            <a:extLst>
              <a:ext uri="{FF2B5EF4-FFF2-40B4-BE49-F238E27FC236}">
                <a16:creationId xmlns:a16="http://schemas.microsoft.com/office/drawing/2014/main" id="{9F7D559A-799D-8932-DE5B-B7B0642EB264}"/>
              </a:ext>
            </a:extLst>
          </p:cNvPr>
          <p:cNvSpPr txBox="1"/>
          <p:nvPr/>
        </p:nvSpPr>
        <p:spPr>
          <a:xfrm>
            <a:off x="7531006" y="6242210"/>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zh-CN" altLang="en-US" sz="1000" b="0" dirty="0">
                <a:solidFill>
                  <a:schemeClr val="tx1"/>
                </a:solidFill>
                <a:latin typeface="Microsoft YaHei" panose="020B0503020204020204" pitchFamily="34" charset="-122"/>
                <a:ea typeface="Microsoft YaHei" panose="020B0503020204020204" pitchFamily="34" charset="-122"/>
              </a:rPr>
              <a:t>霍巴特</a:t>
            </a:r>
          </a:p>
        </p:txBody>
      </p:sp>
    </p:spTree>
    <p:extLst>
      <p:ext uri="{BB962C8B-B14F-4D97-AF65-F5344CB8AC3E}">
        <p14:creationId xmlns:p14="http://schemas.microsoft.com/office/powerpoint/2010/main" val="379315267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vineyard with a river in the background&#10;&#10;Description automatically generated">
            <a:extLst>
              <a:ext uri="{FF2B5EF4-FFF2-40B4-BE49-F238E27FC236}">
                <a16:creationId xmlns:a16="http://schemas.microsoft.com/office/drawing/2014/main" id="{95821E44-6963-BDAB-61BD-3E607B6F22F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27800" y="542215"/>
            <a:ext cx="4209545" cy="1325562"/>
          </a:xfrm>
        </p:spPr>
        <p:txBody>
          <a:bodyPr/>
          <a:lstStyle/>
          <a:p>
            <a:r>
              <a:rPr lang="ja-JP" altLang="en-US" sz="5400">
                <a:solidFill>
                  <a:schemeClr val="accent2"/>
                </a:solidFill>
              </a:rPr>
              <a:t>阿德莱德山区</a:t>
            </a:r>
            <a:br>
              <a:rPr lang="ja-JP" altLang="en-US" sz="5400">
                <a:solidFill>
                  <a:schemeClr val="accent2"/>
                </a:solidFill>
              </a:rPr>
            </a:br>
            <a:endParaRPr lang="ja-JP" altLang="en-US" sz="5400" dirty="0">
              <a:solidFill>
                <a:schemeClr val="accent2"/>
              </a:solidFill>
            </a:endParaRPr>
          </a:p>
        </p:txBody>
      </p:sp>
      <p:sp>
        <p:nvSpPr>
          <p:cNvPr id="7" name="object 58">
            <a:extLst>
              <a:ext uri="{FF2B5EF4-FFF2-40B4-BE49-F238E27FC236}">
                <a16:creationId xmlns:a16="http://schemas.microsoft.com/office/drawing/2014/main" id="{EACAE24D-9E39-7B91-9E2F-4656FD6CCB44}"/>
              </a:ext>
            </a:extLst>
          </p:cNvPr>
          <p:cNvSpPr txBox="1"/>
          <p:nvPr/>
        </p:nvSpPr>
        <p:spPr>
          <a:xfrm>
            <a:off x="7071949" y="1654967"/>
            <a:ext cx="2581899" cy="263534"/>
          </a:xfrm>
          <a:prstGeom prst="rect">
            <a:avLst/>
          </a:prstGeom>
        </p:spPr>
        <p:txBody>
          <a:bodyPr vert="horz" wrap="none" lIns="0" tIns="17145" rIns="0" bIns="0" rtlCol="0">
            <a:noAutofit/>
          </a:bodyPr>
          <a:lstStyle/>
          <a:p>
            <a:pPr>
              <a:buClr>
                <a:srgbClr val="F40000"/>
              </a:buClr>
            </a:pPr>
            <a:endParaRPr lang="en-US" sz="1600" spc="100" dirty="0">
              <a:latin typeface="Microsoft YaHei" panose="020B0503020204020204" pitchFamily="34" charset="-122"/>
              <a:cs typeface="Hellix SemiBold"/>
            </a:endParaRPr>
          </a:p>
        </p:txBody>
      </p:sp>
      <p:sp>
        <p:nvSpPr>
          <p:cNvPr id="8" name="object 58">
            <a:extLst>
              <a:ext uri="{FF2B5EF4-FFF2-40B4-BE49-F238E27FC236}">
                <a16:creationId xmlns:a16="http://schemas.microsoft.com/office/drawing/2014/main" id="{7AA17686-F136-7D2F-D484-0112F31EC5EB}"/>
              </a:ext>
            </a:extLst>
          </p:cNvPr>
          <p:cNvSpPr txBox="1"/>
          <p:nvPr/>
        </p:nvSpPr>
        <p:spPr>
          <a:xfrm>
            <a:off x="7071949" y="3857304"/>
            <a:ext cx="3992998" cy="731462"/>
          </a:xfrm>
          <a:prstGeom prst="rect">
            <a:avLst/>
          </a:prstGeom>
        </p:spPr>
        <p:txBody>
          <a:bodyPr vert="horz" wrap="none" lIns="0" tIns="17145" rIns="0" bIns="0" rtlCol="0">
            <a:noAutofit/>
          </a:bodyPr>
          <a:lstStyle/>
          <a:p>
            <a:pPr>
              <a:buClr>
                <a:srgbClr val="F40000"/>
              </a:buClr>
            </a:pPr>
            <a:endParaRPr lang="en-US" sz="1600" spc="100" dirty="0">
              <a:latin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81A67D82-4F4F-04F2-A0DB-872B646194A5}"/>
              </a:ext>
            </a:extLst>
          </p:cNvPr>
          <p:cNvSpPr txBox="1"/>
          <p:nvPr/>
        </p:nvSpPr>
        <p:spPr>
          <a:xfrm>
            <a:off x="7994046" y="1969272"/>
            <a:ext cx="2581899" cy="263534"/>
          </a:xfrm>
          <a:prstGeom prst="rect">
            <a:avLst/>
          </a:prstGeom>
        </p:spPr>
        <p:txBody>
          <a:bodyPr vert="horz" wrap="none" lIns="0" tIns="17145" rIns="0" bIns="0" rtlCol="0">
            <a:noAutofit/>
          </a:bodyPr>
          <a:lstStyle/>
          <a:p>
            <a:pPr>
              <a:buClr>
                <a:srgbClr val="F40000"/>
              </a:buClr>
            </a:pPr>
            <a:endParaRPr lang="en-US" sz="1600" spc="100" dirty="0">
              <a:latin typeface="Microsoft YaHei" panose="020B0503020204020204" pitchFamily="34" charset="-122"/>
              <a:cs typeface="Hellix SemiBold"/>
            </a:endParaRPr>
          </a:p>
        </p:txBody>
      </p:sp>
      <p:sp>
        <p:nvSpPr>
          <p:cNvPr id="12" name="object 58">
            <a:extLst>
              <a:ext uri="{FF2B5EF4-FFF2-40B4-BE49-F238E27FC236}">
                <a16:creationId xmlns:a16="http://schemas.microsoft.com/office/drawing/2014/main" id="{4576C0C9-0169-D244-3384-4D468580EB0D}"/>
              </a:ext>
            </a:extLst>
          </p:cNvPr>
          <p:cNvSpPr txBox="1"/>
          <p:nvPr/>
        </p:nvSpPr>
        <p:spPr>
          <a:xfrm>
            <a:off x="6538748" y="2241550"/>
            <a:ext cx="4637041" cy="1309974"/>
          </a:xfrm>
          <a:prstGeom prst="rect">
            <a:avLst/>
          </a:prstGeom>
        </p:spPr>
        <p:txBody>
          <a:bodyPr vert="horz" wrap="square" lIns="0" tIns="17145" rIns="0" bIns="0" rtlCol="0" anchor="t" anchorCtr="0">
            <a:spAutoFit/>
          </a:bodyPr>
          <a:lstStyle/>
          <a:p>
            <a:pPr marL="285750" indent="-285750">
              <a:spcAft>
                <a:spcPts val="1200"/>
              </a:spcAft>
              <a:buClr>
                <a:schemeClr val="accent3"/>
              </a:buClr>
              <a:buFont typeface="Arial" panose="020B0604020202020204" pitchFamily="34" charset="0"/>
              <a:buChar char="•"/>
            </a:pPr>
            <a:r>
              <a:rPr lang="ja-JP" altLang="en-US" sz="1600">
                <a:solidFill>
                  <a:schemeClr val="tx1"/>
                </a:solidFill>
                <a:latin typeface="Microsoft YaHei" panose="020B0503020204020204" pitchFamily="34" charset="-122"/>
              </a:rPr>
              <a:t>澳大利亚海拔最高、气候凉爽的葡萄酒产区之一</a:t>
            </a:r>
          </a:p>
          <a:p>
            <a:pPr marL="285750" indent="-285750">
              <a:spcAft>
                <a:spcPts val="1200"/>
              </a:spcAft>
              <a:buClr>
                <a:schemeClr val="accent3"/>
              </a:buClr>
              <a:buFont typeface="Arial" panose="020B0604020202020204" pitchFamily="34" charset="0"/>
              <a:buChar char="•"/>
            </a:pPr>
            <a:r>
              <a:rPr lang="ja-JP" altLang="en-US" sz="1600">
                <a:solidFill>
                  <a:schemeClr val="tx1"/>
                </a:solidFill>
                <a:latin typeface="Microsoft YaHei" panose="020B0503020204020204" pitchFamily="34" charset="-122"/>
              </a:rPr>
              <a:t>复兴于</a:t>
            </a:r>
            <a:r>
              <a:rPr lang="en-US" altLang="ja-JP" sz="1600" dirty="0">
                <a:solidFill>
                  <a:schemeClr val="tx1"/>
                </a:solidFill>
                <a:latin typeface="Microsoft YaHei" panose="020B0503020204020204" pitchFamily="34" charset="-122"/>
              </a:rPr>
              <a:t>1970</a:t>
            </a:r>
            <a:r>
              <a:rPr lang="ja-JP" altLang="en-US" sz="1600">
                <a:solidFill>
                  <a:schemeClr val="tx1"/>
                </a:solidFill>
                <a:latin typeface="Microsoft YaHei" panose="020B0503020204020204" pitchFamily="34" charset="-122"/>
              </a:rPr>
              <a:t>年代葡萄藤被重新种植于此。 如今，它是澳大利亚葡萄酒演变的关键产区</a:t>
            </a:r>
          </a:p>
          <a:p>
            <a:pPr marL="285750" indent="-285750">
              <a:spcAft>
                <a:spcPts val="1200"/>
              </a:spcAft>
              <a:buClr>
                <a:schemeClr val="accent3"/>
              </a:buClr>
              <a:buFont typeface="Arial" panose="020B0604020202020204" pitchFamily="34" charset="0"/>
              <a:buChar char="•"/>
            </a:pPr>
            <a:r>
              <a:rPr lang="ja-JP" altLang="en-US" sz="1600">
                <a:solidFill>
                  <a:schemeClr val="tx1"/>
                </a:solidFill>
                <a:latin typeface="Microsoft YaHei" panose="020B0503020204020204" pitchFamily="34" charset="-122"/>
              </a:rPr>
              <a:t>温和的海洋性气候具有凉爽的海洋性气候特征</a:t>
            </a:r>
            <a:endParaRPr lang="en-AU" sz="1600" dirty="0">
              <a:latin typeface="Microsoft YaHei" panose="020B0503020204020204" pitchFamily="34" charset="-122"/>
            </a:endParaRPr>
          </a:p>
        </p:txBody>
      </p:sp>
      <p:sp>
        <p:nvSpPr>
          <p:cNvPr id="4" name="TextBox 3">
            <a:extLst>
              <a:ext uri="{FF2B5EF4-FFF2-40B4-BE49-F238E27FC236}">
                <a16:creationId xmlns:a16="http://schemas.microsoft.com/office/drawing/2014/main" id="{FAD57256-65C5-DA57-3135-3DFC837F392E}"/>
              </a:ext>
            </a:extLst>
          </p:cNvPr>
          <p:cNvSpPr txBox="1"/>
          <p:nvPr/>
        </p:nvSpPr>
        <p:spPr>
          <a:xfrm>
            <a:off x="6754680" y="4038903"/>
            <a:ext cx="6098518" cy="1762021"/>
          </a:xfrm>
          <a:prstGeom prst="rect">
            <a:avLst/>
          </a:prstGeom>
          <a:noFill/>
        </p:spPr>
        <p:txBody>
          <a:bodyPr wrap="square">
            <a:spAutoFit/>
          </a:bodyPr>
          <a:lstStyle/>
          <a:p>
            <a:pPr>
              <a:spcAft>
                <a:spcPts val="3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重要品种</a:t>
            </a:r>
          </a:p>
          <a:p>
            <a:pPr marL="285750" indent="-285750">
              <a:spcAft>
                <a:spcPts val="3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长相思</a:t>
            </a:r>
          </a:p>
          <a:p>
            <a:pPr marL="285750" indent="-285750">
              <a:spcAft>
                <a:spcPts val="3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霞多丽</a:t>
            </a:r>
          </a:p>
          <a:p>
            <a:pPr marL="285750" indent="-285750">
              <a:spcAft>
                <a:spcPts val="3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黑比诺</a:t>
            </a:r>
          </a:p>
          <a:p>
            <a:pPr marL="285750" indent="-285750">
              <a:spcAft>
                <a:spcPts val="3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设拉子</a:t>
            </a:r>
          </a:p>
          <a:p>
            <a:pPr marL="285750" indent="-285750">
              <a:spcAft>
                <a:spcPts val="3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以及一些其他品种</a:t>
            </a:r>
          </a:p>
        </p:txBody>
      </p:sp>
    </p:spTree>
    <p:extLst>
      <p:ext uri="{BB962C8B-B14F-4D97-AF65-F5344CB8AC3E}">
        <p14:creationId xmlns:p14="http://schemas.microsoft.com/office/powerpoint/2010/main" val="246206958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dirt road with palm trees&#10;&#10;Description automatically generated">
            <a:extLst>
              <a:ext uri="{FF2B5EF4-FFF2-40B4-BE49-F238E27FC236}">
                <a16:creationId xmlns:a16="http://schemas.microsoft.com/office/drawing/2014/main" id="{D039E8A3-D866-75DD-6F8F-B14528BEF1E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1" r="16211"/>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959600" y="595230"/>
            <a:ext cx="6158452" cy="1325562"/>
          </a:xfrm>
        </p:spPr>
        <p:txBody>
          <a:bodyPr/>
          <a:lstStyle/>
          <a:p>
            <a:r>
              <a:rPr lang="ja-JP" altLang="en-US" sz="5400">
                <a:solidFill>
                  <a:schemeClr val="accent1"/>
                </a:solidFill>
              </a:rPr>
              <a:t>巴罗萨</a:t>
            </a:r>
            <a:br>
              <a:rPr lang="ja-JP" altLang="en-US" sz="5400">
                <a:solidFill>
                  <a:schemeClr val="accent1"/>
                </a:solidFill>
              </a:rPr>
            </a:br>
            <a:endParaRPr lang="ja-JP" altLang="en-US" sz="5400" dirty="0" err="1">
              <a:solidFill>
                <a:schemeClr val="accent1"/>
              </a:solidFill>
            </a:endParaRPr>
          </a:p>
        </p:txBody>
      </p:sp>
      <p:sp>
        <p:nvSpPr>
          <p:cNvPr id="4" name="object 58">
            <a:extLst>
              <a:ext uri="{FF2B5EF4-FFF2-40B4-BE49-F238E27FC236}">
                <a16:creationId xmlns:a16="http://schemas.microsoft.com/office/drawing/2014/main" id="{D80E36CA-E96C-6C5E-55B8-220A08057ADB}"/>
              </a:ext>
            </a:extLst>
          </p:cNvPr>
          <p:cNvSpPr txBox="1"/>
          <p:nvPr/>
        </p:nvSpPr>
        <p:spPr>
          <a:xfrm>
            <a:off x="6959600" y="1966358"/>
            <a:ext cx="4082305" cy="203632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marL="285750" indent="-285750" algn="l">
              <a:lnSpc>
                <a:spcPct val="95000"/>
              </a:lnSpc>
              <a:spcAft>
                <a:spcPts val="1200"/>
              </a:spcAft>
              <a:buClr>
                <a:schemeClr val="accent4"/>
              </a:buClr>
              <a:buFont typeface="Arial" panose="020B0604020202020204" pitchFamily="34" charset="0"/>
              <a:buChar char="•"/>
            </a:pPr>
            <a:r>
              <a:rPr lang="ja-JP" altLang="en-US" sz="1600" b="0">
                <a:solidFill>
                  <a:schemeClr val="tx1"/>
                </a:solidFill>
                <a:latin typeface="Microsoft YaHei" panose="020B0503020204020204" pitchFamily="34" charset="-122"/>
                <a:ea typeface="Microsoft YaHei" panose="020B0503020204020204" pitchFamily="34" charset="-122"/>
                <a:cs typeface="+mn-cs"/>
              </a:rPr>
              <a:t>澳大利亚最有名望，最有历史意义的产区之一</a:t>
            </a:r>
          </a:p>
          <a:p>
            <a:pPr marL="285750" indent="-285750" algn="l">
              <a:lnSpc>
                <a:spcPct val="95000"/>
              </a:lnSpc>
              <a:spcAft>
                <a:spcPts val="1200"/>
              </a:spcAft>
              <a:buClr>
                <a:schemeClr val="accent4"/>
              </a:buClr>
              <a:buFont typeface="Arial" panose="020B0604020202020204" pitchFamily="34" charset="0"/>
              <a:buChar char="•"/>
            </a:pPr>
            <a:r>
              <a:rPr lang="ja-JP" altLang="en-US" sz="1600" b="0">
                <a:solidFill>
                  <a:schemeClr val="tx1"/>
                </a:solidFill>
                <a:latin typeface="Microsoft YaHei" panose="020B0503020204020204" pitchFamily="34" charset="-122"/>
                <a:ea typeface="Microsoft YaHei" panose="020B0503020204020204" pitchFamily="34" charset="-122"/>
                <a:cs typeface="+mn-cs"/>
              </a:rPr>
              <a:t>世界上一些最古老葡萄藤的家园</a:t>
            </a:r>
          </a:p>
          <a:p>
            <a:pPr marL="285750" indent="-285750" algn="l">
              <a:lnSpc>
                <a:spcPct val="95000"/>
              </a:lnSpc>
              <a:spcAft>
                <a:spcPts val="1200"/>
              </a:spcAft>
              <a:buClr>
                <a:schemeClr val="accent4"/>
              </a:buClr>
              <a:buFont typeface="Arial" panose="020B0604020202020204" pitchFamily="34" charset="0"/>
              <a:buChar char="•"/>
            </a:pPr>
            <a:r>
              <a:rPr lang="ja-JP" altLang="en-US" sz="1600" b="0">
                <a:solidFill>
                  <a:schemeClr val="tx1"/>
                </a:solidFill>
                <a:latin typeface="Microsoft YaHei" panose="020B0503020204020204" pitchFamily="34" charset="-122"/>
                <a:ea typeface="Microsoft YaHei" panose="020B0503020204020204" pitchFamily="34" charset="-122"/>
                <a:cs typeface="+mn-cs"/>
              </a:rPr>
              <a:t>巴罗萨谷</a:t>
            </a:r>
            <a:r>
              <a:rPr lang="en-AU" altLang="ja-JP" sz="1600" b="0" dirty="0">
                <a:solidFill>
                  <a:schemeClr val="tx1"/>
                </a:solidFill>
                <a:latin typeface="Microsoft YaHei" panose="020B0503020204020204" pitchFamily="34" charset="-122"/>
                <a:ea typeface="Microsoft YaHei" panose="020B0503020204020204" pitchFamily="34" charset="-122"/>
                <a:cs typeface="+mn-cs"/>
              </a:rPr>
              <a:t>: </a:t>
            </a:r>
            <a:r>
              <a:rPr lang="ja-JP" altLang="en-US" sz="1600" b="0">
                <a:solidFill>
                  <a:schemeClr val="tx1"/>
                </a:solidFill>
                <a:latin typeface="Microsoft YaHei" panose="020B0503020204020204" pitchFamily="34" charset="-122"/>
                <a:ea typeface="Microsoft YaHei" panose="020B0503020204020204" pitchFamily="34" charset="-122"/>
                <a:cs typeface="+mn-cs"/>
              </a:rPr>
              <a:t>温暖的，地中海性气候</a:t>
            </a:r>
          </a:p>
          <a:p>
            <a:pPr marL="285750" indent="-285750" algn="l">
              <a:lnSpc>
                <a:spcPct val="95000"/>
              </a:lnSpc>
              <a:spcAft>
                <a:spcPts val="1200"/>
              </a:spcAft>
              <a:buClr>
                <a:schemeClr val="accent4"/>
              </a:buClr>
              <a:buFont typeface="Arial" panose="020B0604020202020204" pitchFamily="34" charset="0"/>
              <a:buChar char="•"/>
            </a:pPr>
            <a:r>
              <a:rPr lang="ja-JP" altLang="en-US" sz="1600" b="0">
                <a:solidFill>
                  <a:schemeClr val="tx1"/>
                </a:solidFill>
                <a:latin typeface="Microsoft YaHei" panose="020B0503020204020204" pitchFamily="34" charset="-122"/>
                <a:ea typeface="Microsoft YaHei" panose="020B0503020204020204" pitchFamily="34" charset="-122"/>
                <a:cs typeface="+mn-cs"/>
              </a:rPr>
              <a:t>伊顿谷</a:t>
            </a:r>
            <a:r>
              <a:rPr lang="en-AU" altLang="ja-JP" sz="1600" b="0" dirty="0">
                <a:solidFill>
                  <a:schemeClr val="tx1"/>
                </a:solidFill>
                <a:latin typeface="Microsoft YaHei" panose="020B0503020204020204" pitchFamily="34" charset="-122"/>
                <a:ea typeface="Microsoft YaHei" panose="020B0503020204020204" pitchFamily="34" charset="-122"/>
                <a:cs typeface="+mn-cs"/>
              </a:rPr>
              <a:t>: </a:t>
            </a:r>
            <a:r>
              <a:rPr lang="ja-JP" altLang="en-US" sz="1600" b="0">
                <a:solidFill>
                  <a:schemeClr val="tx1"/>
                </a:solidFill>
                <a:latin typeface="Microsoft YaHei" panose="020B0503020204020204" pitchFamily="34" charset="-122"/>
                <a:ea typeface="Microsoft YaHei" panose="020B0503020204020204" pitchFamily="34" charset="-122"/>
                <a:cs typeface="+mn-cs"/>
              </a:rPr>
              <a:t>凉爽气候，多样的葡萄园中气候</a:t>
            </a:r>
          </a:p>
          <a:p>
            <a:pPr marL="285750" indent="-285750" algn="l">
              <a:lnSpc>
                <a:spcPct val="95000"/>
              </a:lnSpc>
              <a:spcAft>
                <a:spcPts val="1200"/>
              </a:spcAft>
              <a:buClr>
                <a:schemeClr val="accent4"/>
              </a:buClr>
              <a:buFont typeface="Arial" panose="020B0604020202020204" pitchFamily="34" charset="0"/>
              <a:buChar char="•"/>
            </a:pPr>
            <a:endParaRPr lang="ja-JP" altLang="en-US" sz="1600" b="0">
              <a:solidFill>
                <a:schemeClr val="tx1"/>
              </a:solidFill>
              <a:latin typeface="Microsoft YaHei" panose="020B0503020204020204" pitchFamily="34" charset="-122"/>
              <a:ea typeface="Microsoft YaHei" panose="020B0503020204020204" pitchFamily="34" charset="-122"/>
              <a:cs typeface="+mn-cs"/>
            </a:endParaRPr>
          </a:p>
        </p:txBody>
      </p:sp>
      <p:sp>
        <p:nvSpPr>
          <p:cNvPr id="20" name="object 58">
            <a:extLst>
              <a:ext uri="{FF2B5EF4-FFF2-40B4-BE49-F238E27FC236}">
                <a16:creationId xmlns:a16="http://schemas.microsoft.com/office/drawing/2014/main" id="{EC64281A-8511-AB7F-12BA-282EED2A8AF4}"/>
              </a:ext>
            </a:extLst>
          </p:cNvPr>
          <p:cNvSpPr txBox="1"/>
          <p:nvPr/>
        </p:nvSpPr>
        <p:spPr>
          <a:xfrm>
            <a:off x="7198902" y="2842291"/>
            <a:ext cx="2445016" cy="263534"/>
          </a:xfrm>
          <a:prstGeom prst="rect">
            <a:avLst/>
          </a:prstGeom>
        </p:spPr>
        <p:txBody>
          <a:bodyPr vert="horz" wrap="none" lIns="0" tIns="17145" rIns="0" bIns="0" rtlCol="0">
            <a:noAutofit/>
          </a:bodyPr>
          <a:lstStyle/>
          <a:p>
            <a:pPr>
              <a:buClr>
                <a:srgbClr val="F40000"/>
              </a:buClr>
            </a:pPr>
            <a:endParaRPr lang="en-US" sz="1600" spc="100" dirty="0">
              <a:latin typeface="Microsoft YaHei" panose="020B0503020204020204" pitchFamily="34" charset="-122"/>
              <a:cs typeface="Hellix SemiBold"/>
            </a:endParaRPr>
          </a:p>
        </p:txBody>
      </p:sp>
      <p:sp>
        <p:nvSpPr>
          <p:cNvPr id="7" name="object 58">
            <a:extLst>
              <a:ext uri="{FF2B5EF4-FFF2-40B4-BE49-F238E27FC236}">
                <a16:creationId xmlns:a16="http://schemas.microsoft.com/office/drawing/2014/main" id="{C6491229-0ECE-8CA7-20BB-66E2C0B0C7B3}"/>
              </a:ext>
            </a:extLst>
          </p:cNvPr>
          <p:cNvSpPr txBox="1"/>
          <p:nvPr/>
        </p:nvSpPr>
        <p:spPr>
          <a:xfrm>
            <a:off x="7291209" y="4605376"/>
            <a:ext cx="1593329" cy="1452340"/>
          </a:xfrm>
          <a:prstGeom prst="rect">
            <a:avLst/>
          </a:prstGeom>
        </p:spPr>
        <p:txBody>
          <a:bodyPr vert="horz" wrap="square" lIns="0" tIns="17145" rIns="0" bIns="0" rtlCol="0" anchor="t" anchorCtr="0">
            <a:noAutofit/>
          </a:bodyPr>
          <a:lstStyle/>
          <a:p>
            <a:pPr>
              <a:spcAft>
                <a:spcPts val="3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重要品种有</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设拉子</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赤霞珠</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歌海娜</a:t>
            </a:r>
            <a:endParaRPr lang="en-AU" sz="1600" dirty="0">
              <a:latin typeface="Microsoft YaHei" panose="020B0503020204020204" pitchFamily="34" charset="-122"/>
              <a:ea typeface="Microsoft YaHei" panose="020B0503020204020204" pitchFamily="34" charset="-122"/>
            </a:endParaRPr>
          </a:p>
        </p:txBody>
      </p:sp>
      <p:sp>
        <p:nvSpPr>
          <p:cNvPr id="9" name="TextBox 8">
            <a:extLst>
              <a:ext uri="{FF2B5EF4-FFF2-40B4-BE49-F238E27FC236}">
                <a16:creationId xmlns:a16="http://schemas.microsoft.com/office/drawing/2014/main" id="{DADDFB50-B480-B07B-AAAD-CDC9900408A3}"/>
              </a:ext>
            </a:extLst>
          </p:cNvPr>
          <p:cNvSpPr txBox="1"/>
          <p:nvPr/>
        </p:nvSpPr>
        <p:spPr>
          <a:xfrm>
            <a:off x="8884538" y="4605376"/>
            <a:ext cx="1323152" cy="1866665"/>
          </a:xfrm>
          <a:prstGeom prst="rect">
            <a:avLst/>
          </a:prstGeom>
          <a:noFill/>
        </p:spPr>
        <p:txBody>
          <a:bodyPr wrap="square">
            <a:spAutoFit/>
          </a:bodyPr>
          <a:lstStyle/>
          <a:p>
            <a:pPr>
              <a:spcAft>
                <a:spcPts val="300"/>
              </a:spcAft>
              <a:buClr>
                <a:srgbClr val="F40000"/>
              </a:buClr>
            </a:pPr>
            <a:r>
              <a:rPr lang="ja-JP" altLang="en-US" sz="1600">
                <a:latin typeface="Microsoft YaHei" panose="020B0503020204020204" pitchFamily="34" charset="-122"/>
                <a:ea typeface="Microsoft YaHei" panose="020B0503020204020204" pitchFamily="34" charset="-122"/>
              </a:rPr>
              <a:t>伊顿谷</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雷司令</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霞多丽</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设拉子</a:t>
            </a:r>
          </a:p>
          <a:p>
            <a:pPr marL="285750"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赤霞珠</a:t>
            </a:r>
          </a:p>
          <a:p>
            <a:pPr>
              <a:spcAft>
                <a:spcPts val="300"/>
              </a:spcAft>
              <a:buClr>
                <a:srgbClr val="F40000"/>
              </a:buClr>
            </a:pPr>
            <a:endParaRPr lang="ja-JP" altLang="en-US" sz="1600" dirty="0">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912F37EA-E2AF-65F9-7168-2B4008325A77}"/>
              </a:ext>
            </a:extLst>
          </p:cNvPr>
          <p:cNvSpPr txBox="1"/>
          <p:nvPr/>
        </p:nvSpPr>
        <p:spPr>
          <a:xfrm>
            <a:off x="7198902" y="4195093"/>
            <a:ext cx="1197788" cy="338554"/>
          </a:xfrm>
          <a:prstGeom prst="rect">
            <a:avLst/>
          </a:prstGeom>
          <a:noFill/>
        </p:spPr>
        <p:txBody>
          <a:bodyPr wrap="square">
            <a:spAutoFit/>
          </a:bodyPr>
          <a:lstStyle/>
          <a:p>
            <a:pPr>
              <a:spcAft>
                <a:spcPts val="300"/>
              </a:spcAft>
              <a:buClr>
                <a:srgbClr val="F40000"/>
              </a:buClr>
            </a:pPr>
            <a:r>
              <a:rPr lang="ja-JP" altLang="en-US" sz="1600" b="1">
                <a:latin typeface="Microsoft YaHei" panose="020B0503020204020204" pitchFamily="34" charset="-122"/>
                <a:ea typeface="Microsoft YaHei" panose="020B0503020204020204" pitchFamily="34" charset="-122"/>
                <a:cs typeface="Hellix SemiBold"/>
              </a:rPr>
              <a:t>巴罗萨谷</a:t>
            </a:r>
          </a:p>
        </p:txBody>
      </p:sp>
    </p:spTree>
    <p:extLst>
      <p:ext uri="{BB962C8B-B14F-4D97-AF65-F5344CB8AC3E}">
        <p14:creationId xmlns:p14="http://schemas.microsoft.com/office/powerpoint/2010/main" val="4885824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middle of a field&#10;&#10;Description automatically generated">
            <a:extLst>
              <a:ext uri="{FF2B5EF4-FFF2-40B4-BE49-F238E27FC236}">
                <a16:creationId xmlns:a16="http://schemas.microsoft.com/office/drawing/2014/main" id="{BE9752DB-C981-F8D4-8D92-8305D2F79D47}"/>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2070" r="12070"/>
          <a:stretch>
            <a:fillRect/>
          </a:stretch>
        </p:blipFill>
        <p:spPr/>
      </p:pic>
      <p:sp>
        <p:nvSpPr>
          <p:cNvPr id="3" name="Title 2">
            <a:extLst>
              <a:ext uri="{FF2B5EF4-FFF2-40B4-BE49-F238E27FC236}">
                <a16:creationId xmlns:a16="http://schemas.microsoft.com/office/drawing/2014/main" id="{08EEAC49-FBD0-DD02-555D-7704DC628649}"/>
              </a:ext>
            </a:extLst>
          </p:cNvPr>
          <p:cNvSpPr>
            <a:spLocks noGrp="1"/>
          </p:cNvSpPr>
          <p:nvPr>
            <p:ph type="title"/>
          </p:nvPr>
        </p:nvSpPr>
        <p:spPr>
          <a:xfrm>
            <a:off x="6959600" y="515620"/>
            <a:ext cx="6158452" cy="1325562"/>
          </a:xfrm>
        </p:spPr>
        <p:txBody>
          <a:bodyPr/>
          <a:lstStyle/>
          <a:p>
            <a:r>
              <a:rPr lang="ja-JP" altLang="en-US" sz="5400">
                <a:solidFill>
                  <a:schemeClr val="accent2"/>
                </a:solidFill>
              </a:rPr>
              <a:t>克莱尔谷</a:t>
            </a:r>
            <a:br>
              <a:rPr lang="ja-JP" altLang="en-US" sz="5400">
                <a:solidFill>
                  <a:schemeClr val="accent2"/>
                </a:solidFill>
              </a:rPr>
            </a:br>
            <a:endParaRPr lang="ja-JP" altLang="en-US" sz="5400" dirty="0">
              <a:solidFill>
                <a:schemeClr val="accent2"/>
              </a:solidFill>
            </a:endParaRPr>
          </a:p>
        </p:txBody>
      </p:sp>
      <p:sp>
        <p:nvSpPr>
          <p:cNvPr id="4" name="Text Placeholder 3">
            <a:extLst>
              <a:ext uri="{FF2B5EF4-FFF2-40B4-BE49-F238E27FC236}">
                <a16:creationId xmlns:a16="http://schemas.microsoft.com/office/drawing/2014/main" id="{F74138E8-47D8-F7F5-E53A-C79DA2177005}"/>
              </a:ext>
            </a:extLst>
          </p:cNvPr>
          <p:cNvSpPr>
            <a:spLocks noGrp="1"/>
          </p:cNvSpPr>
          <p:nvPr>
            <p:ph type="body" sz="quarter" idx="11"/>
          </p:nvPr>
        </p:nvSpPr>
        <p:spPr>
          <a:xfrm>
            <a:off x="6959600" y="2269011"/>
            <a:ext cx="4696132" cy="2023380"/>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经典的酿酒传统，以及勇于实践的历史</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享誉国际是经典、适合陈年的雷司令葡萄酒的标杆</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温和，适中的大陆性气候昼夜温差较大并伴有凉爽的微风</a:t>
            </a:r>
          </a:p>
        </p:txBody>
      </p:sp>
      <p:sp>
        <p:nvSpPr>
          <p:cNvPr id="5" name="TextBox 4">
            <a:extLst>
              <a:ext uri="{FF2B5EF4-FFF2-40B4-BE49-F238E27FC236}">
                <a16:creationId xmlns:a16="http://schemas.microsoft.com/office/drawing/2014/main" id="{A69804CF-EA31-CA7B-3D2F-86D8C268B51B}"/>
              </a:ext>
            </a:extLst>
          </p:cNvPr>
          <p:cNvSpPr txBox="1"/>
          <p:nvPr/>
        </p:nvSpPr>
        <p:spPr>
          <a:xfrm>
            <a:off x="7141389" y="4421273"/>
            <a:ext cx="6559496" cy="2006703"/>
          </a:xfrm>
          <a:prstGeom prst="rect">
            <a:avLst/>
          </a:prstGeom>
          <a:noFill/>
        </p:spPr>
        <p:txBody>
          <a:bodyPr wrap="square">
            <a:spAutoFit/>
          </a:bodyPr>
          <a:lstStyle/>
          <a:p>
            <a:pPr>
              <a:lnSpc>
                <a:spcPct val="95000"/>
              </a:lnSpc>
              <a:spcAft>
                <a:spcPts val="1200"/>
              </a:spcAft>
              <a:buClr>
                <a:schemeClr val="accent3"/>
              </a:buClr>
            </a:pPr>
            <a:r>
              <a:rPr lang="ja-JP" altLang="en-US" sz="1600">
                <a:latin typeface="Microsoft YaHei" panose="020B0503020204020204" pitchFamily="34" charset="-122"/>
                <a:ea typeface="Microsoft YaHei" panose="020B0503020204020204" pitchFamily="34" charset="-122"/>
              </a:rPr>
              <a:t>重要品种</a:t>
            </a:r>
          </a:p>
          <a:p>
            <a:pPr marL="285750" lvl="1" indent="-285750">
              <a:spcAft>
                <a:spcPts val="6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雷司令</a:t>
            </a:r>
          </a:p>
          <a:p>
            <a:pPr marL="285750" lvl="1" indent="-285750">
              <a:spcAft>
                <a:spcPts val="6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设拉子</a:t>
            </a:r>
          </a:p>
          <a:p>
            <a:pPr marL="285750" lvl="1" indent="-285750">
              <a:spcAft>
                <a:spcPts val="6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赤霞珠</a:t>
            </a:r>
          </a:p>
          <a:p>
            <a:pPr marL="285750" lvl="1" indent="-285750">
              <a:spcAft>
                <a:spcPts val="600"/>
              </a:spcAft>
              <a:buClr>
                <a:schemeClr val="accent3"/>
              </a:buClr>
              <a:buFont typeface="Arial" panose="020B0604020202020204" pitchFamily="34" charset="0"/>
              <a:buChar char="•"/>
            </a:pPr>
            <a:endParaRPr lang="ja-JP" altLang="en-US" sz="1600">
              <a:latin typeface="Microsoft YaHei" panose="020B0503020204020204" pitchFamily="34" charset="-122"/>
              <a:ea typeface="Microsoft YaHei" panose="020B0503020204020204" pitchFamily="34" charset="-122"/>
            </a:endParaRPr>
          </a:p>
          <a:p>
            <a:pPr defTabSz="914353">
              <a:lnSpc>
                <a:spcPct val="95000"/>
              </a:lnSpc>
              <a:spcAft>
                <a:spcPts val="1200"/>
              </a:spcAft>
              <a:buClr>
                <a:schemeClr val="accent3"/>
              </a:buClr>
            </a:pPr>
            <a:endParaRPr lang="en-AU"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026915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soil erosion&#10;&#10;Description automatically generated">
            <a:extLst>
              <a:ext uri="{FF2B5EF4-FFF2-40B4-BE49-F238E27FC236}">
                <a16:creationId xmlns:a16="http://schemas.microsoft.com/office/drawing/2014/main" id="{D754B4DD-F30E-CBCB-ABB2-4FAF85F395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5" b="13035"/>
          <a:stretch>
            <a:fillRect/>
          </a:stretch>
        </p:blipFill>
        <p:spPr/>
      </p:pic>
      <p:sp>
        <p:nvSpPr>
          <p:cNvPr id="3" name="Title 2">
            <a:extLst>
              <a:ext uri="{FF2B5EF4-FFF2-40B4-BE49-F238E27FC236}">
                <a16:creationId xmlns:a16="http://schemas.microsoft.com/office/drawing/2014/main" id="{5975B6BC-6483-8D6E-BF84-56E92EE7BFB2}"/>
              </a:ext>
            </a:extLst>
          </p:cNvPr>
          <p:cNvSpPr>
            <a:spLocks noGrp="1"/>
          </p:cNvSpPr>
          <p:nvPr>
            <p:ph type="title"/>
          </p:nvPr>
        </p:nvSpPr>
        <p:spPr>
          <a:xfrm>
            <a:off x="6959600" y="719082"/>
            <a:ext cx="6158452" cy="1325562"/>
          </a:xfrm>
        </p:spPr>
        <p:txBody>
          <a:bodyPr/>
          <a:lstStyle/>
          <a:p>
            <a:r>
              <a:rPr lang="ja-JP" altLang="en-US" sz="5400">
                <a:solidFill>
                  <a:schemeClr val="accent4"/>
                </a:solidFill>
              </a:rPr>
              <a:t>库纳瓦拉</a:t>
            </a:r>
            <a:br>
              <a:rPr lang="ja-JP" altLang="en-US" sz="5400">
                <a:solidFill>
                  <a:schemeClr val="accent4"/>
                </a:solidFill>
              </a:rPr>
            </a:br>
            <a:endParaRPr lang="ja-JP" altLang="en-US" sz="5400" dirty="0">
              <a:solidFill>
                <a:schemeClr val="accent4"/>
              </a:solidFill>
            </a:endParaRPr>
          </a:p>
        </p:txBody>
      </p:sp>
      <p:sp>
        <p:nvSpPr>
          <p:cNvPr id="4" name="Text Placeholder 3">
            <a:extLst>
              <a:ext uri="{FF2B5EF4-FFF2-40B4-BE49-F238E27FC236}">
                <a16:creationId xmlns:a16="http://schemas.microsoft.com/office/drawing/2014/main" id="{085A3FBF-5B51-9920-8E75-0852CDFF6046}"/>
              </a:ext>
            </a:extLst>
          </p:cNvPr>
          <p:cNvSpPr>
            <a:spLocks noGrp="1"/>
          </p:cNvSpPr>
          <p:nvPr>
            <p:ph type="body" sz="quarter" idx="11"/>
          </p:nvPr>
        </p:nvSpPr>
        <p:spPr>
          <a:xfrm>
            <a:off x="6959601" y="2244636"/>
            <a:ext cx="3937630" cy="1574830"/>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ja-JP" altLang="en-US" sz="1600">
                <a:ea typeface="+mn-ea"/>
                <a:cs typeface="+mn-cs"/>
              </a:rPr>
              <a:t>知名的生产优质以及适宜陈年的红葡萄酒的产区</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ea typeface="+mn-ea"/>
                <a:cs typeface="+mn-cs"/>
              </a:rPr>
              <a:t>以其</a:t>
            </a:r>
            <a:r>
              <a:rPr lang="en-US" altLang="ja-JP" sz="1600" dirty="0">
                <a:ea typeface="+mn-ea"/>
                <a:cs typeface="+mn-cs"/>
              </a:rPr>
              <a:t> </a:t>
            </a:r>
            <a:r>
              <a:rPr lang="en-AU" sz="1600" dirty="0">
                <a:ea typeface="+mn-ea"/>
                <a:cs typeface="+mn-cs"/>
              </a:rPr>
              <a:t>terra </a:t>
            </a:r>
            <a:r>
              <a:rPr lang="en-AU" sz="1600" dirty="0" err="1">
                <a:ea typeface="+mn-ea"/>
                <a:cs typeface="+mn-cs"/>
              </a:rPr>
              <a:t>rossa</a:t>
            </a:r>
            <a:r>
              <a:rPr lang="en-AU" sz="1600" dirty="0">
                <a:ea typeface="+mn-ea"/>
                <a:cs typeface="+mn-cs"/>
              </a:rPr>
              <a:t> (‘</a:t>
            </a:r>
            <a:r>
              <a:rPr lang="ja-JP" altLang="en-US" sz="1600">
                <a:ea typeface="+mn-ea"/>
                <a:cs typeface="+mn-cs"/>
              </a:rPr>
              <a:t>红土’</a:t>
            </a:r>
            <a:r>
              <a:rPr lang="en-US" altLang="ja-JP" sz="1600" dirty="0">
                <a:ea typeface="+mn-ea"/>
                <a:cs typeface="+mn-cs"/>
              </a:rPr>
              <a:t>) </a:t>
            </a:r>
            <a:r>
              <a:rPr lang="ja-JP" altLang="en-US" sz="1600">
                <a:ea typeface="+mn-ea"/>
                <a:cs typeface="+mn-cs"/>
              </a:rPr>
              <a:t>闻名于世</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ea typeface="+mn-ea"/>
                <a:cs typeface="+mn-cs"/>
              </a:rPr>
              <a:t>温和的受海洋影响的气候夏季干燥，较为凉爽</a:t>
            </a:r>
            <a:endParaRPr lang="en-AU" sz="1600" dirty="0">
              <a:ea typeface="+mn-ea"/>
              <a:cs typeface="+mn-cs"/>
            </a:endParaRPr>
          </a:p>
          <a:p>
            <a:pPr defTabSz="914353">
              <a:lnSpc>
                <a:spcPct val="95000"/>
              </a:lnSpc>
              <a:spcAft>
                <a:spcPts val="1200"/>
              </a:spcAft>
              <a:buClr>
                <a:schemeClr val="accent5"/>
              </a:buClr>
            </a:pPr>
            <a:endParaRPr lang="en-AU" sz="1600" dirty="0">
              <a:ea typeface="+mn-ea"/>
              <a:cs typeface="+mn-cs"/>
            </a:endParaRPr>
          </a:p>
          <a:p>
            <a:pPr>
              <a:buClr>
                <a:schemeClr val="accent5"/>
              </a:buClr>
            </a:pPr>
            <a:endParaRPr lang="en-US" dirty="0"/>
          </a:p>
        </p:txBody>
      </p:sp>
      <p:sp>
        <p:nvSpPr>
          <p:cNvPr id="5" name="TextBox 4">
            <a:extLst>
              <a:ext uri="{FF2B5EF4-FFF2-40B4-BE49-F238E27FC236}">
                <a16:creationId xmlns:a16="http://schemas.microsoft.com/office/drawing/2014/main" id="{2C67BC5D-37B6-65C7-76A9-86C6496AE6A5}"/>
              </a:ext>
            </a:extLst>
          </p:cNvPr>
          <p:cNvSpPr txBox="1"/>
          <p:nvPr/>
        </p:nvSpPr>
        <p:spPr>
          <a:xfrm>
            <a:off x="7140447" y="4072358"/>
            <a:ext cx="6559496" cy="1335750"/>
          </a:xfrm>
          <a:prstGeom prst="rect">
            <a:avLst/>
          </a:prstGeom>
          <a:noFill/>
        </p:spPr>
        <p:txBody>
          <a:bodyPr wrap="square">
            <a:spAutoFit/>
          </a:bodyPr>
          <a:lstStyle/>
          <a:p>
            <a:pPr>
              <a:lnSpc>
                <a:spcPct val="95000"/>
              </a:lnSpc>
              <a:spcAft>
                <a:spcPts val="1200"/>
              </a:spcAft>
              <a:buClr>
                <a:schemeClr val="accent5"/>
              </a:buClr>
            </a:pPr>
            <a:r>
              <a:rPr lang="ja-JP" altLang="en-US" sz="1600">
                <a:latin typeface="Microsoft YaHei" panose="020B0503020204020204" pitchFamily="34" charset="-122"/>
                <a:ea typeface="Microsoft YaHei" panose="020B0503020204020204" pitchFamily="34" charset="-122"/>
              </a:rPr>
              <a:t>重要品种</a:t>
            </a:r>
          </a:p>
          <a:p>
            <a:pPr marL="318487" lvl="2" indent="-285750">
              <a:lnSpc>
                <a:spcPct val="95000"/>
              </a:lnSpc>
              <a:spcAft>
                <a:spcPts val="600"/>
              </a:spcAft>
              <a:buClr>
                <a:schemeClr val="accent5"/>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赤霞珠</a:t>
            </a:r>
          </a:p>
          <a:p>
            <a:pPr marL="318487" lvl="2" indent="-285750">
              <a:lnSpc>
                <a:spcPct val="95000"/>
              </a:lnSpc>
              <a:spcAft>
                <a:spcPts val="600"/>
              </a:spcAft>
              <a:buClr>
                <a:schemeClr val="accent5"/>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设拉子</a:t>
            </a:r>
          </a:p>
          <a:p>
            <a:pPr marL="318487" lvl="2" indent="-285750">
              <a:lnSpc>
                <a:spcPct val="95000"/>
              </a:lnSpc>
              <a:spcAft>
                <a:spcPts val="600"/>
              </a:spcAft>
              <a:buClr>
                <a:schemeClr val="accent5"/>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梅洛</a:t>
            </a:r>
          </a:p>
        </p:txBody>
      </p:sp>
    </p:spTree>
    <p:extLst>
      <p:ext uri="{BB962C8B-B14F-4D97-AF65-F5344CB8AC3E}">
        <p14:creationId xmlns:p14="http://schemas.microsoft.com/office/powerpoint/2010/main" val="32208009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rcRect b="27086"/>
          <a:stretch/>
        </p:blipFill>
        <p:spPr>
          <a:xfrm>
            <a:off x="6024383" y="0"/>
            <a:ext cx="6167618"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8" y="3429000"/>
            <a:ext cx="4936897"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4"/>
              </a:buClr>
              <a:buFont typeface="Arial" panose="020B0604020202020204" pitchFamily="34" charset="0"/>
              <a:buChar char="•"/>
              <a:defRPr/>
            </a:pPr>
            <a:r>
              <a:rPr lang="ja-JP" altLang="en-US" sz="16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澳大利亚是世界上最具多样性的葡萄酒产酒国之一，有</a:t>
            </a:r>
            <a:r>
              <a:rPr lang="en-US" altLang="ja-JP" sz="1600" dirty="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65</a:t>
            </a:r>
            <a:r>
              <a:rPr lang="ja-JP" altLang="en-US" sz="16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个各具特色的葡萄酒产区， 种植了</a:t>
            </a:r>
            <a:r>
              <a:rPr lang="en-US" altLang="ja-JP" sz="1600" dirty="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100</a:t>
            </a:r>
            <a:r>
              <a:rPr lang="ja-JP" altLang="en-US" sz="16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多个葡萄品种。</a:t>
            </a:r>
          </a:p>
          <a:p>
            <a:pPr>
              <a:spcBef>
                <a:spcPts val="816"/>
              </a:spcBef>
              <a:buClr>
                <a:schemeClr val="accent4"/>
              </a:buClr>
              <a:buFont typeface="Arial" panose="020B0604020202020204" pitchFamily="34" charset="0"/>
              <a:buChar char="•"/>
              <a:defRPr/>
            </a:pPr>
            <a:r>
              <a:rPr lang="ja-JP" altLang="en-US" sz="16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澳大利亚葡萄酒界，以其创新和勇于实践的精神而闻名。</a:t>
            </a:r>
          </a:p>
          <a:p>
            <a:pPr>
              <a:spcBef>
                <a:spcPts val="816"/>
              </a:spcBef>
              <a:buClr>
                <a:schemeClr val="accent4"/>
              </a:buClr>
              <a:buFont typeface="Arial" panose="020B0604020202020204" pitchFamily="34" charset="0"/>
              <a:buChar char="•"/>
              <a:defRPr/>
            </a:pPr>
            <a:r>
              <a:rPr lang="ja-JP" altLang="en-US" sz="16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澳大利亚葡萄酒充分诠释了酿造者们的精神、以及这个国家的土壤和气候条件。</a:t>
            </a:r>
          </a:p>
          <a:p>
            <a:pPr>
              <a:spcBef>
                <a:spcPts val="816"/>
              </a:spcBef>
              <a:buClr>
                <a:schemeClr val="accent4"/>
              </a:buClr>
              <a:buFont typeface="Arial" panose="020B0604020202020204" pitchFamily="34" charset="0"/>
              <a:buChar char="•"/>
              <a:defRPr/>
            </a:pPr>
            <a:r>
              <a:rPr lang="ja-JP" altLang="en-US" sz="16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澳大利亚拥有众多技术高超的酿酒师们，能酿造出世界顶级的优质葡萄酒。</a:t>
            </a:r>
          </a:p>
          <a:p>
            <a:pPr>
              <a:spcBef>
                <a:spcPts val="816"/>
              </a:spcBef>
              <a:buClr>
                <a:schemeClr val="accent4"/>
              </a:buClr>
              <a:buFont typeface="Arial" panose="020B0604020202020204" pitchFamily="34" charset="0"/>
              <a:buChar char="•"/>
              <a:defRPr/>
            </a:pPr>
            <a:endParaRPr lang="ja-JP" altLang="en-US" sz="1600" dirty="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来自于纯净</a:t>
            </a:r>
          </a:p>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无污染的</a:t>
            </a:r>
          </a:p>
          <a:p>
            <a:pPr defTabSz="829587">
              <a:lnSpc>
                <a:spcPct val="83000"/>
              </a:lnSpc>
              <a:tabLst>
                <a:tab pos="1156236" algn="l"/>
              </a:tabLst>
              <a:defRPr/>
            </a:pPr>
            <a:r>
              <a:rPr lang="ja-JP" altLang="en-US" sz="540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rPr>
              <a:t>澳大利亚</a:t>
            </a:r>
            <a:endParaRPr lang="en-AU" sz="5400" dirty="0">
              <a:solidFill>
                <a:schemeClr val="accent4"/>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a:defRPr/>
            </a:pPr>
            <a:r>
              <a:rPr lang="ja-JP" altLang="en-US" sz="280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rPr>
              <a:t>独一无二的葡萄酒</a:t>
            </a:r>
            <a:endParaRPr lang="en-AU" sz="2800" dirty="0">
              <a:solidFill>
                <a:prstClr val="white"/>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field of vines in a valley&#10;&#10;Description automatically generated with medium confidence">
            <a:extLst>
              <a:ext uri="{FF2B5EF4-FFF2-40B4-BE49-F238E27FC236}">
                <a16:creationId xmlns:a16="http://schemas.microsoft.com/office/drawing/2014/main" id="{0A3B52F8-689C-28E6-5D14-E859100FE1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4" name="Title 3">
            <a:extLst>
              <a:ext uri="{FF2B5EF4-FFF2-40B4-BE49-F238E27FC236}">
                <a16:creationId xmlns:a16="http://schemas.microsoft.com/office/drawing/2014/main" id="{152C317A-9FD1-76B9-7F9E-66BAB4160F83}"/>
              </a:ext>
            </a:extLst>
          </p:cNvPr>
          <p:cNvSpPr>
            <a:spLocks noGrp="1"/>
          </p:cNvSpPr>
          <p:nvPr>
            <p:ph type="title"/>
          </p:nvPr>
        </p:nvSpPr>
        <p:spPr>
          <a:xfrm>
            <a:off x="6959600" y="719003"/>
            <a:ext cx="5240432" cy="1325562"/>
          </a:xfrm>
        </p:spPr>
        <p:txBody>
          <a:bodyPr/>
          <a:lstStyle/>
          <a:p>
            <a:r>
              <a:rPr lang="ja-JP" altLang="en-US" sz="5400">
                <a:solidFill>
                  <a:schemeClr val="accent1"/>
                </a:solidFill>
              </a:rPr>
              <a:t>麦克拉仑谷</a:t>
            </a:r>
            <a:br>
              <a:rPr lang="ja-JP" altLang="en-US" sz="5400">
                <a:solidFill>
                  <a:schemeClr val="accent1"/>
                </a:solidFill>
              </a:rPr>
            </a:br>
            <a:endParaRPr lang="ja-JP" altLang="en-US" sz="5400" dirty="0">
              <a:solidFill>
                <a:schemeClr val="accent1"/>
              </a:solidFill>
            </a:endParaRPr>
          </a:p>
        </p:txBody>
      </p:sp>
      <p:sp>
        <p:nvSpPr>
          <p:cNvPr id="6" name="Text Placeholder 5">
            <a:extLst>
              <a:ext uri="{FF2B5EF4-FFF2-40B4-BE49-F238E27FC236}">
                <a16:creationId xmlns:a16="http://schemas.microsoft.com/office/drawing/2014/main" id="{1062666E-B34B-DE42-F2A0-4A047DD1E6C5}"/>
              </a:ext>
            </a:extLst>
          </p:cNvPr>
          <p:cNvSpPr>
            <a:spLocks noGrp="1"/>
          </p:cNvSpPr>
          <p:nvPr>
            <p:ph type="body" sz="quarter" idx="11"/>
          </p:nvPr>
        </p:nvSpPr>
        <p:spPr>
          <a:xfrm>
            <a:off x="6959600" y="2239652"/>
            <a:ext cx="4177792" cy="1910550"/>
          </a:xfrm>
        </p:spPr>
        <p:txBody>
          <a:bodyPr/>
          <a:lstStyle/>
          <a:p>
            <a:pPr marL="285750" indent="-285750" defTabSz="914353">
              <a:lnSpc>
                <a:spcPct val="95000"/>
              </a:lnSpc>
              <a:spcAft>
                <a:spcPts val="1200"/>
              </a:spcAft>
              <a:buFont typeface="Arial" panose="020B0604020202020204" pitchFamily="34" charset="0"/>
              <a:buChar char="•"/>
            </a:pPr>
            <a:r>
              <a:rPr lang="ja-JP" altLang="en-US" sz="1600" dirty="0">
                <a:ea typeface="+mn-ea"/>
                <a:cs typeface="+mn-cs"/>
              </a:rPr>
              <a:t>南澳州葡萄酒的发源地</a:t>
            </a:r>
          </a:p>
          <a:p>
            <a:pPr marL="285750" indent="-285750" defTabSz="914353">
              <a:lnSpc>
                <a:spcPct val="95000"/>
              </a:lnSpc>
              <a:spcAft>
                <a:spcPts val="1200"/>
              </a:spcAft>
              <a:buFont typeface="Arial" panose="020B0604020202020204" pitchFamily="34" charset="0"/>
              <a:buChar char="•"/>
            </a:pPr>
            <a:r>
              <a:rPr lang="ja-JP" altLang="en-US" sz="1600" dirty="0">
                <a:ea typeface="+mn-ea"/>
                <a:cs typeface="+mn-cs"/>
              </a:rPr>
              <a:t>澳大利亚最 进步的产区之一最具有环保意识的产区</a:t>
            </a:r>
          </a:p>
          <a:p>
            <a:pPr marL="285750" indent="-285750" defTabSz="914353">
              <a:lnSpc>
                <a:spcPct val="95000"/>
              </a:lnSpc>
              <a:spcAft>
                <a:spcPts val="1200"/>
              </a:spcAft>
              <a:buFont typeface="Arial" panose="020B0604020202020204" pitchFamily="34" charset="0"/>
              <a:buChar char="•"/>
            </a:pPr>
            <a:r>
              <a:rPr lang="ja-JP" altLang="en-US" sz="1600" dirty="0">
                <a:ea typeface="+mn-ea"/>
                <a:cs typeface="+mn-cs"/>
              </a:rPr>
              <a:t>温暖的地中海性气候以及一系列的中气候和微气候</a:t>
            </a:r>
            <a:endParaRPr lang="en-US" dirty="0"/>
          </a:p>
        </p:txBody>
      </p:sp>
      <p:sp>
        <p:nvSpPr>
          <p:cNvPr id="5" name="TextBox 4">
            <a:extLst>
              <a:ext uri="{FF2B5EF4-FFF2-40B4-BE49-F238E27FC236}">
                <a16:creationId xmlns:a16="http://schemas.microsoft.com/office/drawing/2014/main" id="{E74391AC-5528-B4CC-1F6C-73B16C09A4CF}"/>
              </a:ext>
            </a:extLst>
          </p:cNvPr>
          <p:cNvSpPr txBox="1"/>
          <p:nvPr/>
        </p:nvSpPr>
        <p:spPr>
          <a:xfrm>
            <a:off x="7140969" y="4413303"/>
            <a:ext cx="3559779" cy="1335750"/>
          </a:xfrm>
          <a:prstGeom prst="rect">
            <a:avLst/>
          </a:prstGeom>
          <a:noFill/>
        </p:spPr>
        <p:txBody>
          <a:bodyPr wrap="square">
            <a:spAutoFit/>
          </a:bodyPr>
          <a:lstStyle/>
          <a:p>
            <a:pPr>
              <a:lnSpc>
                <a:spcPct val="95000"/>
              </a:lnSpc>
              <a:spcAft>
                <a:spcPts val="1200"/>
              </a:spcAft>
              <a:buClr>
                <a:srgbClr val="F40000"/>
              </a:buClr>
            </a:pPr>
            <a:r>
              <a:rPr lang="ja-JP" altLang="en-US" sz="1600">
                <a:latin typeface="Microsoft YaHei" panose="020B0503020204020204" pitchFamily="34" charset="-122"/>
                <a:ea typeface="Microsoft YaHei" panose="020B0503020204020204" pitchFamily="34" charset="-122"/>
              </a:rPr>
              <a:t>重要品种</a:t>
            </a:r>
          </a:p>
          <a:p>
            <a:pPr marL="318487" lvl="2"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设拉子</a:t>
            </a:r>
          </a:p>
          <a:p>
            <a:pPr marL="318487" lvl="2"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赤霞珠</a:t>
            </a:r>
          </a:p>
          <a:p>
            <a:pPr marL="318487" lvl="2" indent="-285750">
              <a:lnSpc>
                <a:spcPct val="95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歌海娜</a:t>
            </a:r>
            <a:endParaRPr lang="en-AU"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44879410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lake&#10;&#10;Description automatically generated with medium confidence">
            <a:extLst>
              <a:ext uri="{FF2B5EF4-FFF2-40B4-BE49-F238E27FC236}">
                <a16:creationId xmlns:a16="http://schemas.microsoft.com/office/drawing/2014/main" id="{957135E8-DDCF-D83B-8850-0F1588D55B2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B6C6740C-7AB3-72F3-39C3-728219013832}"/>
              </a:ext>
            </a:extLst>
          </p:cNvPr>
          <p:cNvSpPr>
            <a:spLocks noGrp="1"/>
          </p:cNvSpPr>
          <p:nvPr>
            <p:ph type="title"/>
          </p:nvPr>
        </p:nvSpPr>
        <p:spPr>
          <a:xfrm>
            <a:off x="6959600" y="523609"/>
            <a:ext cx="6158452" cy="1325562"/>
          </a:xfrm>
        </p:spPr>
        <p:txBody>
          <a:bodyPr/>
          <a:lstStyle/>
          <a:p>
            <a:r>
              <a:rPr lang="ja-JP" altLang="en-US" sz="5400">
                <a:solidFill>
                  <a:schemeClr val="accent2"/>
                </a:solidFill>
              </a:rPr>
              <a:t>玛格利特河</a:t>
            </a:r>
            <a:br>
              <a:rPr lang="ja-JP" altLang="en-US" sz="5400">
                <a:solidFill>
                  <a:schemeClr val="accent2"/>
                </a:solidFill>
              </a:rPr>
            </a:br>
            <a:endParaRPr lang="ja-JP" altLang="en-US" sz="5400">
              <a:solidFill>
                <a:schemeClr val="accent2"/>
              </a:solidFill>
            </a:endParaRPr>
          </a:p>
        </p:txBody>
      </p:sp>
      <p:sp>
        <p:nvSpPr>
          <p:cNvPr id="4" name="Text Placeholder 3">
            <a:extLst>
              <a:ext uri="{FF2B5EF4-FFF2-40B4-BE49-F238E27FC236}">
                <a16:creationId xmlns:a16="http://schemas.microsoft.com/office/drawing/2014/main" id="{55655C87-0B54-D323-FA06-81664D304BF5}"/>
              </a:ext>
            </a:extLst>
          </p:cNvPr>
          <p:cNvSpPr>
            <a:spLocks noGrp="1"/>
          </p:cNvSpPr>
          <p:nvPr>
            <p:ph type="body" sz="quarter" idx="11"/>
          </p:nvPr>
        </p:nvSpPr>
        <p:spPr>
          <a:xfrm>
            <a:off x="6959600" y="2261022"/>
            <a:ext cx="4507580" cy="1860217"/>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世界上最年轻的葡萄酒产区之一，但是很快就建立起了其国际声誉</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地理位置上被隔绝这造就了葡萄种植的绝佳条件</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地中海性气候由于三面环海，受的海洋影响较强</a:t>
            </a:r>
            <a:endParaRPr lang="en-AU" sz="1600" dirty="0">
              <a:ea typeface="+mn-ea"/>
              <a:cs typeface="+mn-cs"/>
            </a:endParaRPr>
          </a:p>
          <a:p>
            <a:pPr>
              <a:buClr>
                <a:schemeClr val="accent3"/>
              </a:buClr>
            </a:pPr>
            <a:endParaRPr lang="en-US" dirty="0"/>
          </a:p>
        </p:txBody>
      </p:sp>
      <p:sp>
        <p:nvSpPr>
          <p:cNvPr id="2" name="Text Placeholder 3">
            <a:extLst>
              <a:ext uri="{FF2B5EF4-FFF2-40B4-BE49-F238E27FC236}">
                <a16:creationId xmlns:a16="http://schemas.microsoft.com/office/drawing/2014/main" id="{4EABD4E4-3A3C-1536-B051-564CB8C278D1}"/>
              </a:ext>
            </a:extLst>
          </p:cNvPr>
          <p:cNvSpPr txBox="1">
            <a:spLocks/>
          </p:cNvSpPr>
          <p:nvPr/>
        </p:nvSpPr>
        <p:spPr>
          <a:xfrm>
            <a:off x="6959600" y="4474174"/>
            <a:ext cx="4507580" cy="186021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3"/>
              </a:buClr>
            </a:pPr>
            <a:r>
              <a:rPr lang="ja-JP" altLang="en-US" sz="1600">
                <a:ea typeface="+mn-ea"/>
                <a:cs typeface="+mn-cs"/>
              </a:rPr>
              <a:t>主要品种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赛美蓉和长相思的混酿</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霞多丽</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赤霞珠</a:t>
            </a:r>
            <a:endParaRPr lang="en-US" dirty="0"/>
          </a:p>
        </p:txBody>
      </p:sp>
    </p:spTree>
    <p:extLst>
      <p:ext uri="{BB962C8B-B14F-4D97-AF65-F5344CB8AC3E}">
        <p14:creationId xmlns:p14="http://schemas.microsoft.com/office/powerpoint/2010/main" val="32183294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ong shot of a vineyard&#10;&#10;Description automatically generated">
            <a:extLst>
              <a:ext uri="{FF2B5EF4-FFF2-40B4-BE49-F238E27FC236}">
                <a16:creationId xmlns:a16="http://schemas.microsoft.com/office/drawing/2014/main" id="{4CF37427-2C17-CF0D-1FEF-8A4D4E3E0AC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11727CE9-FD85-B243-D145-CF94A308CB62}"/>
              </a:ext>
            </a:extLst>
          </p:cNvPr>
          <p:cNvSpPr>
            <a:spLocks noGrp="1"/>
          </p:cNvSpPr>
          <p:nvPr>
            <p:ph type="title"/>
          </p:nvPr>
        </p:nvSpPr>
        <p:spPr>
          <a:xfrm>
            <a:off x="6959600" y="755594"/>
            <a:ext cx="6158452" cy="1325562"/>
          </a:xfrm>
        </p:spPr>
        <p:txBody>
          <a:bodyPr/>
          <a:lstStyle/>
          <a:p>
            <a:r>
              <a:rPr lang="ja-JP" altLang="en-US" sz="5400">
                <a:solidFill>
                  <a:schemeClr val="accent2"/>
                </a:solidFill>
              </a:rPr>
              <a:t>堪培拉</a:t>
            </a:r>
            <a:br>
              <a:rPr lang="ja-JP" altLang="en-US" sz="5400">
                <a:solidFill>
                  <a:schemeClr val="accent2"/>
                </a:solidFill>
              </a:rPr>
            </a:br>
            <a:r>
              <a:rPr lang="ja-JP" altLang="en-US" sz="5400">
                <a:solidFill>
                  <a:schemeClr val="accent2"/>
                </a:solidFill>
              </a:rPr>
              <a:t>地区</a:t>
            </a:r>
            <a:endParaRPr lang="en-US" sz="5400" dirty="0">
              <a:solidFill>
                <a:schemeClr val="accent2"/>
              </a:solidFill>
            </a:endParaRPr>
          </a:p>
        </p:txBody>
      </p:sp>
      <p:sp>
        <p:nvSpPr>
          <p:cNvPr id="4" name="Text Placeholder 3">
            <a:extLst>
              <a:ext uri="{FF2B5EF4-FFF2-40B4-BE49-F238E27FC236}">
                <a16:creationId xmlns:a16="http://schemas.microsoft.com/office/drawing/2014/main" id="{66FF640A-A75E-9AF8-758A-E146D2D06B2E}"/>
              </a:ext>
            </a:extLst>
          </p:cNvPr>
          <p:cNvSpPr>
            <a:spLocks noGrp="1"/>
          </p:cNvSpPr>
          <p:nvPr>
            <p:ph type="body" sz="quarter" idx="11"/>
          </p:nvPr>
        </p:nvSpPr>
        <p:spPr>
          <a:xfrm>
            <a:off x="6959600" y="2626166"/>
            <a:ext cx="4105121" cy="1636741"/>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较为年轻的葡萄酒产区出产优质葡萄酒的产区</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葡萄园在澳大利亚首都行政区和新南威尔士州以内</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极端的大陆性气候</a:t>
            </a:r>
            <a:endParaRPr lang="en-US" dirty="0"/>
          </a:p>
        </p:txBody>
      </p:sp>
      <p:sp>
        <p:nvSpPr>
          <p:cNvPr id="2" name="Text Placeholder 3">
            <a:extLst>
              <a:ext uri="{FF2B5EF4-FFF2-40B4-BE49-F238E27FC236}">
                <a16:creationId xmlns:a16="http://schemas.microsoft.com/office/drawing/2014/main" id="{4D596DAB-F8C8-781F-CADC-96CA8B26794B}"/>
              </a:ext>
            </a:extLst>
          </p:cNvPr>
          <p:cNvSpPr txBox="1">
            <a:spLocks/>
          </p:cNvSpPr>
          <p:nvPr/>
        </p:nvSpPr>
        <p:spPr>
          <a:xfrm>
            <a:off x="6959600" y="4566934"/>
            <a:ext cx="4105121" cy="163674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3"/>
              </a:buClr>
            </a:pPr>
            <a:r>
              <a:rPr lang="ja-JP" altLang="en-US" sz="1600">
                <a:ea typeface="+mn-ea"/>
                <a:cs typeface="+mn-cs"/>
              </a:rPr>
              <a:t>主要品种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雷司令</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设拉子</a:t>
            </a:r>
            <a:endParaRPr lang="en-US" dirty="0"/>
          </a:p>
        </p:txBody>
      </p:sp>
    </p:spTree>
    <p:extLst>
      <p:ext uri="{BB962C8B-B14F-4D97-AF65-F5344CB8AC3E}">
        <p14:creationId xmlns:p14="http://schemas.microsoft.com/office/powerpoint/2010/main" val="259630789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een field with trees&#10;&#10;Description automatically generated with medium confidence">
            <a:extLst>
              <a:ext uri="{FF2B5EF4-FFF2-40B4-BE49-F238E27FC236}">
                <a16:creationId xmlns:a16="http://schemas.microsoft.com/office/drawing/2014/main" id="{E23B9BAF-3853-4B62-310D-ADB912AB61B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B120C58F-466F-55C0-4575-76877134BF8A}"/>
              </a:ext>
            </a:extLst>
          </p:cNvPr>
          <p:cNvSpPr>
            <a:spLocks noGrp="1"/>
          </p:cNvSpPr>
          <p:nvPr>
            <p:ph type="title"/>
          </p:nvPr>
        </p:nvSpPr>
        <p:spPr>
          <a:xfrm>
            <a:off x="6959600" y="757103"/>
            <a:ext cx="5067298" cy="1325562"/>
          </a:xfrm>
        </p:spPr>
        <p:txBody>
          <a:bodyPr/>
          <a:lstStyle/>
          <a:p>
            <a:r>
              <a:rPr lang="ja-JP" altLang="en-US" sz="5400">
                <a:solidFill>
                  <a:schemeClr val="accent2"/>
                </a:solidFill>
              </a:rPr>
              <a:t>猎人谷</a:t>
            </a:r>
            <a:br>
              <a:rPr lang="ja-JP" altLang="en-US" sz="5400">
                <a:solidFill>
                  <a:schemeClr val="accent2"/>
                </a:solidFill>
              </a:rPr>
            </a:br>
            <a:endParaRPr lang="ja-JP" altLang="en-US" sz="5400" dirty="0">
              <a:solidFill>
                <a:schemeClr val="accent2"/>
              </a:solidFill>
            </a:endParaRPr>
          </a:p>
        </p:txBody>
      </p:sp>
      <p:sp>
        <p:nvSpPr>
          <p:cNvPr id="4" name="Text Placeholder 3">
            <a:extLst>
              <a:ext uri="{FF2B5EF4-FFF2-40B4-BE49-F238E27FC236}">
                <a16:creationId xmlns:a16="http://schemas.microsoft.com/office/drawing/2014/main" id="{8716F109-A448-CAC8-9681-E9BD5363A895}"/>
              </a:ext>
            </a:extLst>
          </p:cNvPr>
          <p:cNvSpPr>
            <a:spLocks noGrp="1"/>
          </p:cNvSpPr>
          <p:nvPr>
            <p:ph type="body" sz="quarter" idx="11"/>
          </p:nvPr>
        </p:nvSpPr>
        <p:spPr>
          <a:xfrm>
            <a:off x="6959600" y="2266510"/>
            <a:ext cx="4105121" cy="1325562"/>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澳大利亚第一个商业化的葡萄酒产区</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是一些世界上最古老的葡萄藤的家园</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亚热带性气候受海洋影响</a:t>
            </a:r>
            <a:endParaRPr lang="en-US" dirty="0"/>
          </a:p>
        </p:txBody>
      </p:sp>
      <p:sp>
        <p:nvSpPr>
          <p:cNvPr id="2" name="Text Placeholder 3">
            <a:extLst>
              <a:ext uri="{FF2B5EF4-FFF2-40B4-BE49-F238E27FC236}">
                <a16:creationId xmlns:a16="http://schemas.microsoft.com/office/drawing/2014/main" id="{8D0AAA0C-02A0-3DE2-79E4-BA8D5F7F7EAB}"/>
              </a:ext>
            </a:extLst>
          </p:cNvPr>
          <p:cNvSpPr txBox="1">
            <a:spLocks/>
          </p:cNvSpPr>
          <p:nvPr/>
        </p:nvSpPr>
        <p:spPr>
          <a:xfrm>
            <a:off x="6959600" y="3983343"/>
            <a:ext cx="4105121" cy="13255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3"/>
              </a:buClr>
            </a:pPr>
            <a:r>
              <a:rPr lang="ja-JP" altLang="en-US" sz="1600">
                <a:ea typeface="+mn-ea"/>
                <a:cs typeface="+mn-cs"/>
              </a:rPr>
              <a:t>重要品种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赛美蓉</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霞多丽</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设拉子</a:t>
            </a:r>
            <a:endParaRPr lang="en-US" dirty="0"/>
          </a:p>
        </p:txBody>
      </p:sp>
    </p:spTree>
    <p:extLst>
      <p:ext uri="{BB962C8B-B14F-4D97-AF65-F5344CB8AC3E}">
        <p14:creationId xmlns:p14="http://schemas.microsoft.com/office/powerpoint/2010/main" val="26765207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rows of vines&#10;&#10;Description automatically generated">
            <a:extLst>
              <a:ext uri="{FF2B5EF4-FFF2-40B4-BE49-F238E27FC236}">
                <a16:creationId xmlns:a16="http://schemas.microsoft.com/office/drawing/2014/main" id="{9D71747F-E6E9-E495-6640-792673FF65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5" r="16215"/>
          <a:stretch>
            <a:fillRect/>
          </a:stretch>
        </p:blipFill>
        <p:spPr/>
      </p:pic>
      <p:sp>
        <p:nvSpPr>
          <p:cNvPr id="3" name="Title 2">
            <a:extLst>
              <a:ext uri="{FF2B5EF4-FFF2-40B4-BE49-F238E27FC236}">
                <a16:creationId xmlns:a16="http://schemas.microsoft.com/office/drawing/2014/main" id="{EB7D07CB-0B78-E024-E7C4-4254A5A0C960}"/>
              </a:ext>
            </a:extLst>
          </p:cNvPr>
          <p:cNvSpPr>
            <a:spLocks noGrp="1"/>
          </p:cNvSpPr>
          <p:nvPr>
            <p:ph type="title"/>
          </p:nvPr>
        </p:nvSpPr>
        <p:spPr>
          <a:xfrm>
            <a:off x="6959600" y="701273"/>
            <a:ext cx="6158452" cy="1325562"/>
          </a:xfrm>
        </p:spPr>
        <p:txBody>
          <a:bodyPr/>
          <a:lstStyle/>
          <a:p>
            <a:r>
              <a:rPr lang="ja-JP" altLang="en-US" sz="5400">
                <a:solidFill>
                  <a:schemeClr val="accent2"/>
                </a:solidFill>
              </a:rPr>
              <a:t>奥兰治</a:t>
            </a:r>
            <a:endParaRPr lang="en-US" sz="5400" dirty="0">
              <a:solidFill>
                <a:schemeClr val="accent2"/>
              </a:solidFill>
            </a:endParaRPr>
          </a:p>
        </p:txBody>
      </p:sp>
      <p:sp>
        <p:nvSpPr>
          <p:cNvPr id="4" name="Text Placeholder 3">
            <a:extLst>
              <a:ext uri="{FF2B5EF4-FFF2-40B4-BE49-F238E27FC236}">
                <a16:creationId xmlns:a16="http://schemas.microsoft.com/office/drawing/2014/main" id="{68DE83A3-80F5-1DD6-4DDB-E56BE6A8AB12}"/>
              </a:ext>
            </a:extLst>
          </p:cNvPr>
          <p:cNvSpPr>
            <a:spLocks noGrp="1"/>
          </p:cNvSpPr>
          <p:nvPr>
            <p:ph type="body" sz="quarter" idx="11"/>
          </p:nvPr>
        </p:nvSpPr>
        <p:spPr>
          <a:xfrm>
            <a:off x="6959600" y="2241550"/>
            <a:ext cx="4105121" cy="194784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凉爽气候产区冉冉升起的新秀越来越多的优质葡萄酒出产于此</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一些澳大利亚最高海拔的葡萄园坐落于此</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大陆性气候夏季白天温暖、夜晚凉爽，秋季气候干燥</a:t>
            </a:r>
          </a:p>
          <a:p>
            <a:pPr marL="285750" indent="-285750" defTabSz="914353">
              <a:lnSpc>
                <a:spcPct val="95000"/>
              </a:lnSpc>
              <a:spcAft>
                <a:spcPts val="1200"/>
              </a:spcAft>
              <a:buClr>
                <a:schemeClr val="accent3"/>
              </a:buClr>
              <a:buFont typeface="Arial" panose="020B0604020202020204" pitchFamily="34" charset="0"/>
              <a:buChar char="•"/>
            </a:pPr>
            <a:endParaRPr lang="ja-JP" altLang="en-US" sz="1600" dirty="0">
              <a:ea typeface="+mn-ea"/>
              <a:cs typeface="+mn-cs"/>
            </a:endParaRPr>
          </a:p>
        </p:txBody>
      </p:sp>
      <p:sp>
        <p:nvSpPr>
          <p:cNvPr id="2" name="Text Placeholder 3">
            <a:extLst>
              <a:ext uri="{FF2B5EF4-FFF2-40B4-BE49-F238E27FC236}">
                <a16:creationId xmlns:a16="http://schemas.microsoft.com/office/drawing/2014/main" id="{790E274D-C6DE-55A9-A9F6-14ADF83721E6}"/>
              </a:ext>
            </a:extLst>
          </p:cNvPr>
          <p:cNvSpPr txBox="1">
            <a:spLocks/>
          </p:cNvSpPr>
          <p:nvPr/>
        </p:nvSpPr>
        <p:spPr>
          <a:xfrm>
            <a:off x="6959600" y="4406252"/>
            <a:ext cx="4105121" cy="194784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3"/>
              </a:buClr>
            </a:pPr>
            <a:r>
              <a:rPr lang="ja-JP" altLang="en-US" sz="1600">
                <a:ea typeface="+mn-ea"/>
                <a:cs typeface="+mn-cs"/>
              </a:rPr>
              <a:t>重要品种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霞多丽</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长相思</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设拉子</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赤霞珠</a:t>
            </a:r>
          </a:p>
          <a:p>
            <a:pPr marL="285750" indent="-285750" defTabSz="914353">
              <a:lnSpc>
                <a:spcPct val="95000"/>
              </a:lnSpc>
              <a:spcAft>
                <a:spcPts val="1200"/>
              </a:spcAft>
              <a:buClr>
                <a:schemeClr val="accent3"/>
              </a:buClr>
              <a:buFont typeface="Arial" panose="020B0604020202020204" pitchFamily="34" charset="0"/>
              <a:buChar char="•"/>
            </a:pPr>
            <a:endParaRPr lang="ja-JP" altLang="en-US" sz="1600">
              <a:ea typeface="+mn-ea"/>
              <a:cs typeface="+mn-cs"/>
            </a:endParaRPr>
          </a:p>
        </p:txBody>
      </p:sp>
    </p:spTree>
    <p:extLst>
      <p:ext uri="{BB962C8B-B14F-4D97-AF65-F5344CB8AC3E}">
        <p14:creationId xmlns:p14="http://schemas.microsoft.com/office/powerpoint/2010/main" val="214121780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ndscape with trees and a river&#10;&#10;Description automatically generated">
            <a:extLst>
              <a:ext uri="{FF2B5EF4-FFF2-40B4-BE49-F238E27FC236}">
                <a16:creationId xmlns:a16="http://schemas.microsoft.com/office/drawing/2014/main" id="{AFCF8913-4B65-7EB4-7538-0EFA1B6C886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AC06F673-31AE-C52D-182B-6743C8D3241E}"/>
              </a:ext>
            </a:extLst>
          </p:cNvPr>
          <p:cNvSpPr>
            <a:spLocks noGrp="1"/>
          </p:cNvSpPr>
          <p:nvPr>
            <p:ph type="title"/>
          </p:nvPr>
        </p:nvSpPr>
        <p:spPr>
          <a:xfrm>
            <a:off x="6959600" y="764648"/>
            <a:ext cx="6158452" cy="1325562"/>
          </a:xfrm>
        </p:spPr>
        <p:txBody>
          <a:bodyPr/>
          <a:lstStyle/>
          <a:p>
            <a:r>
              <a:rPr lang="ja-JP" altLang="en-US" sz="5400">
                <a:solidFill>
                  <a:schemeClr val="accent2"/>
                </a:solidFill>
              </a:rPr>
              <a:t>莫宁顿半岛</a:t>
            </a:r>
            <a:br>
              <a:rPr lang="ja-JP" altLang="en-US" sz="5400">
                <a:solidFill>
                  <a:schemeClr val="accent2"/>
                </a:solidFill>
              </a:rPr>
            </a:br>
            <a:endParaRPr lang="ja-JP" altLang="en-US" sz="5400" dirty="0">
              <a:solidFill>
                <a:schemeClr val="accent2"/>
              </a:solidFill>
            </a:endParaRPr>
          </a:p>
        </p:txBody>
      </p:sp>
      <p:sp>
        <p:nvSpPr>
          <p:cNvPr id="4" name="Text Placeholder 3">
            <a:extLst>
              <a:ext uri="{FF2B5EF4-FFF2-40B4-BE49-F238E27FC236}">
                <a16:creationId xmlns:a16="http://schemas.microsoft.com/office/drawing/2014/main" id="{AB4DC14C-707F-7780-7885-291856EC9657}"/>
              </a:ext>
            </a:extLst>
          </p:cNvPr>
          <p:cNvSpPr>
            <a:spLocks noGrp="1"/>
          </p:cNvSpPr>
          <p:nvPr>
            <p:ph type="body" sz="quarter" idx="11"/>
          </p:nvPr>
        </p:nvSpPr>
        <p:spPr>
          <a:xfrm>
            <a:off x="6959600" y="2260364"/>
            <a:ext cx="4105121" cy="1863767"/>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三面临海，小型的海滨产区</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精品酒庄出产来自于凉爽气候葡萄园的优质葡萄酒</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真正的海洋性气候一系列的中气候和微气候</a:t>
            </a:r>
          </a:p>
          <a:p>
            <a:pPr marL="285750" indent="-285750" defTabSz="914353">
              <a:lnSpc>
                <a:spcPct val="95000"/>
              </a:lnSpc>
              <a:spcAft>
                <a:spcPts val="1200"/>
              </a:spcAft>
              <a:buClr>
                <a:schemeClr val="accent3"/>
              </a:buClr>
              <a:buFont typeface="Arial" panose="020B0604020202020204" pitchFamily="34" charset="0"/>
              <a:buChar char="•"/>
            </a:pPr>
            <a:endParaRPr lang="ja-JP" altLang="en-US" sz="1600" dirty="0">
              <a:ea typeface="+mn-ea"/>
              <a:cs typeface="+mn-cs"/>
            </a:endParaRPr>
          </a:p>
        </p:txBody>
      </p:sp>
      <p:sp>
        <p:nvSpPr>
          <p:cNvPr id="2" name="Text Placeholder 3">
            <a:extLst>
              <a:ext uri="{FF2B5EF4-FFF2-40B4-BE49-F238E27FC236}">
                <a16:creationId xmlns:a16="http://schemas.microsoft.com/office/drawing/2014/main" id="{2C8CB5E1-6D70-1B6A-BCB9-43E118E86390}"/>
              </a:ext>
            </a:extLst>
          </p:cNvPr>
          <p:cNvSpPr txBox="1">
            <a:spLocks/>
          </p:cNvSpPr>
          <p:nvPr/>
        </p:nvSpPr>
        <p:spPr>
          <a:xfrm>
            <a:off x="6959600" y="4145148"/>
            <a:ext cx="4105121" cy="186376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3"/>
              </a:buClr>
            </a:pPr>
            <a:r>
              <a:rPr lang="ja-JP" altLang="en-US" sz="1600">
                <a:ea typeface="+mn-ea"/>
                <a:cs typeface="+mn-cs"/>
              </a:rPr>
              <a:t>重要品种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黑比诺</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霞多丽</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灰比诺</a:t>
            </a:r>
            <a:endParaRPr lang="ja-JP" altLang="en-US" sz="1600" dirty="0">
              <a:ea typeface="+mn-ea"/>
              <a:cs typeface="+mn-cs"/>
            </a:endParaRPr>
          </a:p>
        </p:txBody>
      </p:sp>
    </p:spTree>
    <p:extLst>
      <p:ext uri="{BB962C8B-B14F-4D97-AF65-F5344CB8AC3E}">
        <p14:creationId xmlns:p14="http://schemas.microsoft.com/office/powerpoint/2010/main" val="2608292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vineyard&#10;&#10;Description automatically generated">
            <a:extLst>
              <a:ext uri="{FF2B5EF4-FFF2-40B4-BE49-F238E27FC236}">
                <a16:creationId xmlns:a16="http://schemas.microsoft.com/office/drawing/2014/main" id="{BA6665A2-21C6-6758-A06E-0E72B2EF393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90BD6BBA-9C9F-99EF-C3F1-562B4F53CA0D}"/>
              </a:ext>
            </a:extLst>
          </p:cNvPr>
          <p:cNvSpPr>
            <a:spLocks noGrp="1"/>
          </p:cNvSpPr>
          <p:nvPr>
            <p:ph type="title"/>
          </p:nvPr>
        </p:nvSpPr>
        <p:spPr>
          <a:xfrm>
            <a:off x="6959600" y="683166"/>
            <a:ext cx="6158452" cy="1325562"/>
          </a:xfrm>
        </p:spPr>
        <p:txBody>
          <a:bodyPr/>
          <a:lstStyle/>
          <a:p>
            <a:r>
              <a:rPr lang="ja-JP" altLang="en-US" sz="5400">
                <a:solidFill>
                  <a:schemeClr val="accent4"/>
                </a:solidFill>
              </a:rPr>
              <a:t>路斯格兰</a:t>
            </a:r>
            <a:br>
              <a:rPr lang="ja-JP" altLang="en-US" sz="5400">
                <a:solidFill>
                  <a:schemeClr val="accent4"/>
                </a:solidFill>
              </a:rPr>
            </a:br>
            <a:endParaRPr lang="ja-JP" altLang="en-US" sz="5400" dirty="0">
              <a:solidFill>
                <a:schemeClr val="accent4"/>
              </a:solidFill>
            </a:endParaRPr>
          </a:p>
        </p:txBody>
      </p:sp>
      <p:sp>
        <p:nvSpPr>
          <p:cNvPr id="4" name="Text Placeholder 3">
            <a:extLst>
              <a:ext uri="{FF2B5EF4-FFF2-40B4-BE49-F238E27FC236}">
                <a16:creationId xmlns:a16="http://schemas.microsoft.com/office/drawing/2014/main" id="{D1ADA668-01F4-8848-5272-81E9BD030AD7}"/>
              </a:ext>
            </a:extLst>
          </p:cNvPr>
          <p:cNvSpPr>
            <a:spLocks noGrp="1"/>
          </p:cNvSpPr>
          <p:nvPr>
            <p:ph type="body" sz="quarter" idx="11"/>
          </p:nvPr>
        </p:nvSpPr>
        <p:spPr>
          <a:xfrm>
            <a:off x="6959600" y="2241550"/>
            <a:ext cx="4682901" cy="2045718"/>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ja-JP" altLang="en-US" sz="1600">
                <a:ea typeface="+mn-ea"/>
                <a:cs typeface="+mn-cs"/>
              </a:rPr>
              <a:t>历史上著名的产区澳大利亚加强型葡萄酒之都</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ea typeface="+mn-ea"/>
                <a:cs typeface="+mn-cs"/>
              </a:rPr>
              <a:t>第五代以及第六代酿酒师，出产了一系列获奖的葡萄酒</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ea typeface="+mn-ea"/>
                <a:cs typeface="+mn-cs"/>
              </a:rPr>
              <a:t>经典的大陆性气候受到来自于维多利亚阿尔卑斯山山脚的冷气流影响</a:t>
            </a:r>
          </a:p>
          <a:p>
            <a:pPr marL="285750" indent="-285750" defTabSz="914353">
              <a:lnSpc>
                <a:spcPct val="95000"/>
              </a:lnSpc>
              <a:spcAft>
                <a:spcPts val="1200"/>
              </a:spcAft>
              <a:buClr>
                <a:schemeClr val="accent5"/>
              </a:buClr>
              <a:buFont typeface="Arial" panose="020B0604020202020204" pitchFamily="34" charset="0"/>
              <a:buChar char="•"/>
            </a:pPr>
            <a:endParaRPr lang="ja-JP" altLang="en-US" sz="1600" dirty="0">
              <a:ea typeface="+mn-ea"/>
              <a:cs typeface="+mn-cs"/>
            </a:endParaRPr>
          </a:p>
        </p:txBody>
      </p:sp>
      <p:sp>
        <p:nvSpPr>
          <p:cNvPr id="2" name="Text Placeholder 3">
            <a:extLst>
              <a:ext uri="{FF2B5EF4-FFF2-40B4-BE49-F238E27FC236}">
                <a16:creationId xmlns:a16="http://schemas.microsoft.com/office/drawing/2014/main" id="{23A9447C-E6D0-DB44-F14D-1BFE0C97963B}"/>
              </a:ext>
            </a:extLst>
          </p:cNvPr>
          <p:cNvSpPr txBox="1">
            <a:spLocks/>
          </p:cNvSpPr>
          <p:nvPr/>
        </p:nvSpPr>
        <p:spPr>
          <a:xfrm>
            <a:off x="6959600" y="4287268"/>
            <a:ext cx="4682901" cy="204571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5"/>
              </a:buClr>
            </a:pPr>
            <a:r>
              <a:rPr lang="ja-JP" altLang="en-US" sz="1600">
                <a:ea typeface="+mn-ea"/>
                <a:cs typeface="+mn-cs"/>
              </a:rPr>
              <a:t>重要品种</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ja-JP" altLang="en-US" sz="1600">
                <a:ea typeface="+mn-ea"/>
                <a:cs typeface="+mn-cs"/>
              </a:rPr>
              <a:t>麝香葡萄和密思卡黛（加强型葡萄酒）</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ja-JP" altLang="en-US" sz="1600">
                <a:ea typeface="+mn-ea"/>
                <a:cs typeface="+mn-cs"/>
              </a:rPr>
              <a:t>设拉子</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ja-JP" altLang="en-US" sz="1600">
                <a:ea typeface="+mn-ea"/>
                <a:cs typeface="+mn-cs"/>
              </a:rPr>
              <a:t>杜瑞夫</a:t>
            </a:r>
            <a:endParaRPr lang="ja-JP" altLang="en-US" sz="1600" dirty="0">
              <a:ea typeface="+mn-ea"/>
              <a:cs typeface="+mn-cs"/>
            </a:endParaRPr>
          </a:p>
        </p:txBody>
      </p:sp>
    </p:spTree>
    <p:extLst>
      <p:ext uri="{BB962C8B-B14F-4D97-AF65-F5344CB8AC3E}">
        <p14:creationId xmlns:p14="http://schemas.microsoft.com/office/powerpoint/2010/main" val="367850966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foggy mountain in the background&#10;&#10;Description automatically generated">
            <a:extLst>
              <a:ext uri="{FF2B5EF4-FFF2-40B4-BE49-F238E27FC236}">
                <a16:creationId xmlns:a16="http://schemas.microsoft.com/office/drawing/2014/main" id="{AB25422A-0389-D75D-6D60-8E88845F551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7199" r="12197"/>
          <a:stretch>
            <a:fillRect/>
          </a:stretch>
        </p:blipFill>
        <p:spPr>
          <a:xfrm>
            <a:off x="0" y="388842"/>
            <a:ext cx="6169315" cy="6083199"/>
          </a:xfrm>
        </p:spPr>
      </p:pic>
      <p:sp>
        <p:nvSpPr>
          <p:cNvPr id="3" name="Title 2">
            <a:extLst>
              <a:ext uri="{FF2B5EF4-FFF2-40B4-BE49-F238E27FC236}">
                <a16:creationId xmlns:a16="http://schemas.microsoft.com/office/drawing/2014/main" id="{4A9DCAE2-6EBB-D47D-CEEC-7FECD35B67CC}"/>
              </a:ext>
            </a:extLst>
          </p:cNvPr>
          <p:cNvSpPr>
            <a:spLocks noGrp="1"/>
          </p:cNvSpPr>
          <p:nvPr>
            <p:ph type="title"/>
          </p:nvPr>
        </p:nvSpPr>
        <p:spPr>
          <a:xfrm>
            <a:off x="6959600" y="746154"/>
            <a:ext cx="6158452" cy="1325562"/>
          </a:xfrm>
        </p:spPr>
        <p:txBody>
          <a:bodyPr/>
          <a:lstStyle/>
          <a:p>
            <a:r>
              <a:rPr lang="ja-JP" altLang="en-US" sz="6000">
                <a:solidFill>
                  <a:schemeClr val="accent1"/>
                </a:solidFill>
              </a:rPr>
              <a:t>雅拉谷</a:t>
            </a:r>
            <a:br>
              <a:rPr lang="ja-JP" altLang="en-US" sz="6000">
                <a:solidFill>
                  <a:schemeClr val="accent1"/>
                </a:solidFill>
              </a:rPr>
            </a:br>
            <a:endParaRPr lang="ja-JP" altLang="en-US" sz="6000" dirty="0">
              <a:solidFill>
                <a:schemeClr val="accent1"/>
              </a:solidFill>
            </a:endParaRPr>
          </a:p>
        </p:txBody>
      </p:sp>
      <p:sp>
        <p:nvSpPr>
          <p:cNvPr id="4" name="Text Placeholder 3">
            <a:extLst>
              <a:ext uri="{FF2B5EF4-FFF2-40B4-BE49-F238E27FC236}">
                <a16:creationId xmlns:a16="http://schemas.microsoft.com/office/drawing/2014/main" id="{91E3FADA-43E1-9E62-B5CB-B3203D6B44EC}"/>
              </a:ext>
            </a:extLst>
          </p:cNvPr>
          <p:cNvSpPr>
            <a:spLocks noGrp="1"/>
          </p:cNvSpPr>
          <p:nvPr>
            <p:ph type="body" sz="quarter" idx="11"/>
          </p:nvPr>
        </p:nvSpPr>
        <p:spPr>
          <a:xfrm>
            <a:off x="6959601" y="2241550"/>
            <a:ext cx="4013200" cy="2078523"/>
          </a:xfrm>
        </p:spPr>
        <p:txBody>
          <a:bodyPr/>
          <a:lstStyle/>
          <a:p>
            <a:pPr marL="285750" indent="-285750" defTabSz="914353">
              <a:lnSpc>
                <a:spcPct val="95000"/>
              </a:lnSpc>
              <a:spcAft>
                <a:spcPts val="1200"/>
              </a:spcAft>
              <a:buFont typeface="Arial" panose="020B0604020202020204" pitchFamily="34" charset="0"/>
              <a:buChar char="•"/>
            </a:pPr>
            <a:r>
              <a:rPr lang="ja-JP" altLang="en-US" sz="1600">
                <a:ea typeface="+mn-ea"/>
                <a:cs typeface="+mn-cs"/>
              </a:rPr>
              <a:t>维多利亚州葡萄酒的发源地</a:t>
            </a:r>
          </a:p>
          <a:p>
            <a:pPr marL="285750" indent="-285750" defTabSz="914353">
              <a:lnSpc>
                <a:spcPct val="95000"/>
              </a:lnSpc>
              <a:spcAft>
                <a:spcPts val="1200"/>
              </a:spcAft>
              <a:buFont typeface="Arial" panose="020B0604020202020204" pitchFamily="34" charset="0"/>
              <a:buChar char="•"/>
            </a:pPr>
            <a:r>
              <a:rPr lang="ja-JP" altLang="en-US" sz="1600">
                <a:ea typeface="+mn-ea"/>
                <a:cs typeface="+mn-cs"/>
              </a:rPr>
              <a:t>多样化的景观大陆性气候和大量的中气候变化</a:t>
            </a:r>
          </a:p>
          <a:p>
            <a:pPr marL="285750" indent="-285750" defTabSz="914353">
              <a:lnSpc>
                <a:spcPct val="95000"/>
              </a:lnSpc>
              <a:spcAft>
                <a:spcPts val="1200"/>
              </a:spcAft>
              <a:buFont typeface="Arial" panose="020B0604020202020204" pitchFamily="34" charset="0"/>
              <a:buChar char="•"/>
            </a:pPr>
            <a:r>
              <a:rPr lang="ja-JP" altLang="en-US" sz="1600">
                <a:ea typeface="+mn-ea"/>
                <a:cs typeface="+mn-cs"/>
              </a:rPr>
              <a:t>领先的凉爽气候产区酿酒师们既采用传统的酿造方法，也不在不断推出新的技术</a:t>
            </a:r>
          </a:p>
          <a:p>
            <a:pPr marL="285750" indent="-285750" defTabSz="914353">
              <a:lnSpc>
                <a:spcPct val="95000"/>
              </a:lnSpc>
              <a:spcAft>
                <a:spcPts val="1200"/>
              </a:spcAft>
              <a:buFont typeface="Arial" panose="020B0604020202020204" pitchFamily="34" charset="0"/>
              <a:buChar char="•"/>
            </a:pPr>
            <a:endParaRPr lang="ja-JP" altLang="en-US" sz="1600" dirty="0">
              <a:ea typeface="+mn-ea"/>
              <a:cs typeface="+mn-cs"/>
            </a:endParaRPr>
          </a:p>
        </p:txBody>
      </p:sp>
      <p:sp>
        <p:nvSpPr>
          <p:cNvPr id="2" name="Text Placeholder 3">
            <a:extLst>
              <a:ext uri="{FF2B5EF4-FFF2-40B4-BE49-F238E27FC236}">
                <a16:creationId xmlns:a16="http://schemas.microsoft.com/office/drawing/2014/main" id="{60F6D913-2E5D-66D2-F0DE-BFC4F8C5E9E2}"/>
              </a:ext>
            </a:extLst>
          </p:cNvPr>
          <p:cNvSpPr txBox="1">
            <a:spLocks/>
          </p:cNvSpPr>
          <p:nvPr/>
        </p:nvSpPr>
        <p:spPr>
          <a:xfrm>
            <a:off x="6959601" y="4247631"/>
            <a:ext cx="4013200" cy="207852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pPr>
            <a:r>
              <a:rPr lang="ja-JP" altLang="en-US" sz="1600">
                <a:ea typeface="+mn-ea"/>
                <a:cs typeface="+mn-cs"/>
              </a:rPr>
              <a:t>重要品种</a:t>
            </a:r>
          </a:p>
          <a:p>
            <a:pPr marL="285750" indent="-285750" defTabSz="914353">
              <a:lnSpc>
                <a:spcPct val="95000"/>
              </a:lnSpc>
              <a:spcBef>
                <a:spcPts val="0"/>
              </a:spcBef>
              <a:spcAft>
                <a:spcPts val="600"/>
              </a:spcAft>
              <a:buFont typeface="Arial" panose="020B0604020202020204" pitchFamily="34" charset="0"/>
              <a:buChar char="•"/>
            </a:pPr>
            <a:r>
              <a:rPr lang="ja-JP" altLang="en-US" sz="1600">
                <a:ea typeface="+mn-ea"/>
                <a:cs typeface="+mn-cs"/>
              </a:rPr>
              <a:t>霞多丽</a:t>
            </a:r>
          </a:p>
          <a:p>
            <a:pPr marL="285750" indent="-285750" defTabSz="914353">
              <a:lnSpc>
                <a:spcPct val="95000"/>
              </a:lnSpc>
              <a:spcBef>
                <a:spcPts val="0"/>
              </a:spcBef>
              <a:spcAft>
                <a:spcPts val="600"/>
              </a:spcAft>
              <a:buFont typeface="Arial" panose="020B0604020202020204" pitchFamily="34" charset="0"/>
              <a:buChar char="•"/>
            </a:pPr>
            <a:r>
              <a:rPr lang="ja-JP" altLang="en-US" sz="1600">
                <a:ea typeface="+mn-ea"/>
                <a:cs typeface="+mn-cs"/>
              </a:rPr>
              <a:t>黑比诺</a:t>
            </a:r>
          </a:p>
          <a:p>
            <a:pPr marL="285750" indent="-285750" defTabSz="914353">
              <a:lnSpc>
                <a:spcPct val="95000"/>
              </a:lnSpc>
              <a:spcBef>
                <a:spcPts val="0"/>
              </a:spcBef>
              <a:spcAft>
                <a:spcPts val="600"/>
              </a:spcAft>
              <a:buFont typeface="Arial" panose="020B0604020202020204" pitchFamily="34" charset="0"/>
              <a:buChar char="•"/>
            </a:pPr>
            <a:r>
              <a:rPr lang="ja-JP" altLang="en-US" sz="1600">
                <a:ea typeface="+mn-ea"/>
                <a:cs typeface="+mn-cs"/>
              </a:rPr>
              <a:t>设拉子</a:t>
            </a:r>
          </a:p>
          <a:p>
            <a:pPr marL="285750" indent="-285750" defTabSz="914353">
              <a:lnSpc>
                <a:spcPct val="95000"/>
              </a:lnSpc>
              <a:spcBef>
                <a:spcPts val="0"/>
              </a:spcBef>
              <a:spcAft>
                <a:spcPts val="600"/>
              </a:spcAft>
              <a:buFont typeface="Arial" panose="020B0604020202020204" pitchFamily="34" charset="0"/>
              <a:buChar char="•"/>
            </a:pPr>
            <a:r>
              <a:rPr lang="ja-JP" altLang="en-US" sz="1600">
                <a:ea typeface="+mn-ea"/>
                <a:cs typeface="+mn-cs"/>
              </a:rPr>
              <a:t>赤霞珠</a:t>
            </a:r>
          </a:p>
          <a:p>
            <a:pPr marL="285750" indent="-285750" defTabSz="914353">
              <a:lnSpc>
                <a:spcPct val="95000"/>
              </a:lnSpc>
              <a:spcBef>
                <a:spcPts val="0"/>
              </a:spcBef>
              <a:spcAft>
                <a:spcPts val="600"/>
              </a:spcAft>
              <a:buFont typeface="Arial" panose="020B0604020202020204" pitchFamily="34" charset="0"/>
              <a:buChar char="•"/>
            </a:pPr>
            <a:endParaRPr lang="ja-JP" altLang="en-US" sz="1600">
              <a:ea typeface="+mn-ea"/>
              <a:cs typeface="+mn-cs"/>
            </a:endParaRPr>
          </a:p>
        </p:txBody>
      </p:sp>
    </p:spTree>
    <p:extLst>
      <p:ext uri="{BB962C8B-B14F-4D97-AF65-F5344CB8AC3E}">
        <p14:creationId xmlns:p14="http://schemas.microsoft.com/office/powerpoint/2010/main" val="42336582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field of green plants&#10;&#10;Description automatically generated with medium confidence">
            <a:extLst>
              <a:ext uri="{FF2B5EF4-FFF2-40B4-BE49-F238E27FC236}">
                <a16:creationId xmlns:a16="http://schemas.microsoft.com/office/drawing/2014/main" id="{FFCFDAE1-9105-30EF-E3FC-CD79F4C22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11" b="17111"/>
          <a:stretch>
            <a:fillRect/>
          </a:stretch>
        </p:blipFill>
        <p:spPr/>
      </p:pic>
      <p:sp>
        <p:nvSpPr>
          <p:cNvPr id="3" name="Title 2">
            <a:extLst>
              <a:ext uri="{FF2B5EF4-FFF2-40B4-BE49-F238E27FC236}">
                <a16:creationId xmlns:a16="http://schemas.microsoft.com/office/drawing/2014/main" id="{0A1C769B-69ED-7EC0-81CD-188AE7BA298D}"/>
              </a:ext>
            </a:extLst>
          </p:cNvPr>
          <p:cNvSpPr>
            <a:spLocks noGrp="1"/>
          </p:cNvSpPr>
          <p:nvPr>
            <p:ph type="title"/>
          </p:nvPr>
        </p:nvSpPr>
        <p:spPr>
          <a:xfrm>
            <a:off x="6959600" y="808643"/>
            <a:ext cx="6158452" cy="1325562"/>
          </a:xfrm>
        </p:spPr>
        <p:txBody>
          <a:bodyPr/>
          <a:lstStyle/>
          <a:p>
            <a:r>
              <a:rPr lang="ja-JP" altLang="en-US" sz="5400">
                <a:solidFill>
                  <a:schemeClr val="accent2"/>
                </a:solidFill>
              </a:rPr>
              <a:t>塔斯马尼亚州</a:t>
            </a:r>
            <a:br>
              <a:rPr lang="ja-JP" altLang="en-US" sz="5400">
                <a:solidFill>
                  <a:schemeClr val="accent2"/>
                </a:solidFill>
              </a:rPr>
            </a:br>
            <a:endParaRPr lang="ja-JP" altLang="en-US" sz="5400" dirty="0">
              <a:solidFill>
                <a:schemeClr val="accent2"/>
              </a:solidFill>
            </a:endParaRPr>
          </a:p>
        </p:txBody>
      </p:sp>
      <p:sp>
        <p:nvSpPr>
          <p:cNvPr id="4" name="Text Placeholder 3">
            <a:extLst>
              <a:ext uri="{FF2B5EF4-FFF2-40B4-BE49-F238E27FC236}">
                <a16:creationId xmlns:a16="http://schemas.microsoft.com/office/drawing/2014/main" id="{F40C1056-4ADB-1687-59F2-76D23C1DBE01}"/>
              </a:ext>
            </a:extLst>
          </p:cNvPr>
          <p:cNvSpPr>
            <a:spLocks noGrp="1"/>
          </p:cNvSpPr>
          <p:nvPr>
            <p:ph type="body" sz="quarter" idx="11"/>
          </p:nvPr>
        </p:nvSpPr>
        <p:spPr>
          <a:xfrm>
            <a:off x="6959600" y="2241550"/>
            <a:ext cx="4105121" cy="2006634"/>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现代的葡萄酒产业始于</a:t>
            </a:r>
            <a:r>
              <a:rPr lang="en-US" altLang="ja-JP" sz="1600" dirty="0">
                <a:ea typeface="+mn-ea"/>
                <a:cs typeface="+mn-cs"/>
              </a:rPr>
              <a:t>20</a:t>
            </a:r>
            <a:r>
              <a:rPr lang="ja-JP" altLang="en-US" sz="1600">
                <a:ea typeface="+mn-ea"/>
                <a:cs typeface="+mn-cs"/>
              </a:rPr>
              <a:t>世纪</a:t>
            </a:r>
            <a:r>
              <a:rPr lang="en-US" altLang="ja-JP" sz="1600" dirty="0">
                <a:ea typeface="+mn-ea"/>
                <a:cs typeface="+mn-cs"/>
              </a:rPr>
              <a:t>70</a:t>
            </a:r>
            <a:r>
              <a:rPr lang="ja-JP" altLang="en-US" sz="1600">
                <a:ea typeface="+mn-ea"/>
                <a:cs typeface="+mn-cs"/>
              </a:rPr>
              <a:t>年代，并迅速建立起了其在全球的声誉，尤其是在起泡葡萄酒方面</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这个原始的岛屿是澳大利亚最好的凉爽气候葡萄酒产区之一</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a:ea typeface="+mn-ea"/>
                <a:cs typeface="+mn-cs"/>
              </a:rPr>
              <a:t>温和的海洋性气候澳大利亚最凉爽的产区</a:t>
            </a:r>
            <a:endParaRPr lang="en-US" dirty="0"/>
          </a:p>
        </p:txBody>
      </p:sp>
      <p:sp>
        <p:nvSpPr>
          <p:cNvPr id="2" name="Text Placeholder 3">
            <a:extLst>
              <a:ext uri="{FF2B5EF4-FFF2-40B4-BE49-F238E27FC236}">
                <a16:creationId xmlns:a16="http://schemas.microsoft.com/office/drawing/2014/main" id="{72E1D92A-B750-395A-6051-C7E1A567B83E}"/>
              </a:ext>
            </a:extLst>
          </p:cNvPr>
          <p:cNvSpPr txBox="1">
            <a:spLocks/>
          </p:cNvSpPr>
          <p:nvPr/>
        </p:nvSpPr>
        <p:spPr>
          <a:xfrm>
            <a:off x="6959600" y="4368929"/>
            <a:ext cx="4105121" cy="200663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icrosoft YaHei" panose="020B0503020204020204" pitchFamily="34" charset="-122"/>
                <a:ea typeface="Microsoft YaHei" panose="020B0503020204020204" pitchFamily="34" charset="-122"/>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53">
              <a:lnSpc>
                <a:spcPct val="95000"/>
              </a:lnSpc>
              <a:spcAft>
                <a:spcPts val="1200"/>
              </a:spcAft>
              <a:buClr>
                <a:schemeClr val="accent3"/>
              </a:buClr>
            </a:pPr>
            <a:r>
              <a:rPr lang="ja-JP" altLang="en-US" sz="1600">
                <a:ea typeface="+mn-ea"/>
                <a:cs typeface="+mn-cs"/>
              </a:rPr>
              <a:t>主要品种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黑比诺</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霞多丽</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a:ea typeface="+mn-ea"/>
                <a:cs typeface="+mn-cs"/>
              </a:rPr>
              <a:t>雷司令</a:t>
            </a:r>
          </a:p>
          <a:p>
            <a:pPr marL="285750" indent="-285750" defTabSz="914353">
              <a:lnSpc>
                <a:spcPct val="95000"/>
              </a:lnSpc>
              <a:spcAft>
                <a:spcPts val="1200"/>
              </a:spcAft>
              <a:buClr>
                <a:schemeClr val="accent3"/>
              </a:buClr>
              <a:buFont typeface="Arial" panose="020B0604020202020204" pitchFamily="34" charset="0"/>
              <a:buChar char="•"/>
            </a:pPr>
            <a:endParaRPr lang="ja-JP" altLang="en-US" sz="1600">
              <a:ea typeface="+mn-ea"/>
              <a:cs typeface="+mn-cs"/>
            </a:endParaRPr>
          </a:p>
        </p:txBody>
      </p:sp>
    </p:spTree>
    <p:extLst>
      <p:ext uri="{BB962C8B-B14F-4D97-AF65-F5344CB8AC3E}">
        <p14:creationId xmlns:p14="http://schemas.microsoft.com/office/powerpoint/2010/main" val="66215476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bunches of grapes on a vine&#10;&#10;Description automatically generated">
            <a:extLst>
              <a:ext uri="{FF2B5EF4-FFF2-40B4-BE49-F238E27FC236}">
                <a16:creationId xmlns:a16="http://schemas.microsoft.com/office/drawing/2014/main" id="{F76DB80B-DE62-4A20-F8B7-FA8AEAC08C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813" b="7813"/>
          <a:stretch>
            <a:fillRect/>
          </a:stretch>
        </p:blipFill>
        <p:spPr/>
      </p:pic>
      <p:sp>
        <p:nvSpPr>
          <p:cNvPr id="3" name="Title 2">
            <a:extLst>
              <a:ext uri="{FF2B5EF4-FFF2-40B4-BE49-F238E27FC236}">
                <a16:creationId xmlns:a16="http://schemas.microsoft.com/office/drawing/2014/main" id="{028B182D-C4FA-2E87-FCF8-F8AD373604B6}"/>
              </a:ext>
            </a:extLst>
          </p:cNvPr>
          <p:cNvSpPr>
            <a:spLocks noGrp="1"/>
          </p:cNvSpPr>
          <p:nvPr>
            <p:ph type="title"/>
          </p:nvPr>
        </p:nvSpPr>
        <p:spPr>
          <a:xfrm>
            <a:off x="407988" y="579303"/>
            <a:ext cx="6158452" cy="1325562"/>
          </a:xfrm>
        </p:spPr>
        <p:txBody>
          <a:bodyPr/>
          <a:lstStyle/>
          <a:p>
            <a:pPr>
              <a:lnSpc>
                <a:spcPct val="100000"/>
              </a:lnSpc>
            </a:pPr>
            <a:r>
              <a:rPr lang="ja-JP" altLang="en-US" sz="5400"/>
              <a:t>著名的葡萄品种</a:t>
            </a:r>
            <a:br>
              <a:rPr lang="ja-JP" altLang="en-US" sz="5400"/>
            </a:br>
            <a:r>
              <a:rPr lang="ja-JP" altLang="en-US" sz="5400"/>
              <a:t>和葡萄酒风格</a:t>
            </a:r>
            <a:br>
              <a:rPr lang="ja-JP" altLang="en-US" sz="5400"/>
            </a:br>
            <a:endParaRPr lang="ja-JP" altLang="en-US" sz="5400" dirty="0"/>
          </a:p>
        </p:txBody>
      </p:sp>
    </p:spTree>
    <p:extLst>
      <p:ext uri="{BB962C8B-B14F-4D97-AF65-F5344CB8AC3E}">
        <p14:creationId xmlns:p14="http://schemas.microsoft.com/office/powerpoint/2010/main" val="13608753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orking in a wine factory&#10;&#10;Description automatically generated">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823905"/>
            <a:ext cx="6158452" cy="1325562"/>
          </a:xfrm>
        </p:spPr>
        <p:txBody>
          <a:bodyPr/>
          <a:lstStyle/>
          <a:p>
            <a:r>
              <a:rPr lang="ja-JP" altLang="en-US" sz="5400">
                <a:solidFill>
                  <a:schemeClr val="accent1"/>
                </a:solidFill>
                <a:latin typeface="Microsoft YaHei" panose="020B0503020204020204" pitchFamily="34" charset="-122"/>
                <a:ea typeface="Microsoft YaHei" panose="020B0503020204020204" pitchFamily="34" charset="-122"/>
              </a:rPr>
              <a:t>今天</a:t>
            </a:r>
            <a:br>
              <a:rPr lang="ja-JP" altLang="en-US" sz="5400">
                <a:solidFill>
                  <a:schemeClr val="accent1"/>
                </a:solidFill>
                <a:latin typeface="Microsoft YaHei" panose="020B0503020204020204" pitchFamily="34" charset="-122"/>
                <a:ea typeface="Microsoft YaHei" panose="020B0503020204020204" pitchFamily="34" charset="-122"/>
              </a:rPr>
            </a:br>
            <a:r>
              <a:rPr lang="ja-JP" altLang="en-US" sz="5400">
                <a:solidFill>
                  <a:schemeClr val="accent1"/>
                </a:solidFill>
                <a:latin typeface="Microsoft YaHei" panose="020B0503020204020204" pitchFamily="34" charset="-122"/>
                <a:ea typeface="Microsoft YaHei" panose="020B0503020204020204" pitchFamily="34" charset="-122"/>
              </a:rPr>
              <a:t>我们将会</a:t>
            </a:r>
            <a:br>
              <a:rPr lang="ja-JP" altLang="en-US" sz="5400">
                <a:solidFill>
                  <a:schemeClr val="accent1"/>
                </a:solidFill>
                <a:latin typeface="Microsoft YaHei" panose="020B0503020204020204" pitchFamily="34" charset="-122"/>
                <a:ea typeface="Microsoft YaHei" panose="020B0503020204020204" pitchFamily="34" charset="-122"/>
              </a:rPr>
            </a:br>
            <a:r>
              <a:rPr lang="ja-JP" altLang="en-US" sz="5400">
                <a:solidFill>
                  <a:schemeClr val="accent1"/>
                </a:solidFill>
                <a:latin typeface="Microsoft YaHei" panose="020B0503020204020204" pitchFamily="34" charset="-122"/>
                <a:ea typeface="Microsoft YaHei" panose="020B0503020204020204" pitchFamily="34" charset="-122"/>
              </a:rPr>
              <a:t>跟大家讲述</a:t>
            </a:r>
            <a:endParaRPr lang="en-US" sz="5400" dirty="0">
              <a:solidFill>
                <a:schemeClr val="accent1"/>
              </a:solidFill>
              <a:latin typeface="Microsoft YaHei" panose="020B0503020204020204" pitchFamily="34" charset="-122"/>
              <a:ea typeface="Microsoft YaHei" panose="020B0503020204020204" pitchFamily="34" charset="-122"/>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044836"/>
            <a:ext cx="4105121" cy="3327395"/>
          </a:xfrm>
        </p:spPr>
        <p:txBody>
          <a:bodyPr/>
          <a:lstStyle/>
          <a:p>
            <a:pPr marL="285750" indent="-285750">
              <a:buClr>
                <a:schemeClr val="accent1"/>
              </a:buClr>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澳大利亚葡萄酒的历史</a:t>
            </a:r>
          </a:p>
          <a:p>
            <a:pPr marL="285750" indent="-285750">
              <a:buClr>
                <a:schemeClr val="accent1"/>
              </a:buClr>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地形地貌、气候和土壤</a:t>
            </a:r>
          </a:p>
          <a:p>
            <a:pPr marL="285750" indent="-285750">
              <a:buClr>
                <a:schemeClr val="accent1"/>
              </a:buClr>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知名产区</a:t>
            </a:r>
          </a:p>
          <a:p>
            <a:pPr marL="285750" indent="-285750">
              <a:buClr>
                <a:schemeClr val="accent1"/>
              </a:buClr>
              <a:buFont typeface="Arial" panose="020B0604020202020204" pitchFamily="34" charset="0"/>
              <a:buChar char="•"/>
            </a:pPr>
            <a:r>
              <a:rPr lang="ja-JP" altLang="en-US">
                <a:latin typeface="Microsoft YaHei" panose="020B0503020204020204" pitchFamily="34" charset="-122"/>
                <a:ea typeface="Microsoft YaHei" panose="020B0503020204020204" pitchFamily="34" charset="-122"/>
              </a:rPr>
              <a:t>重要的葡萄品种和葡萄酒风格</a:t>
            </a:r>
          </a:p>
          <a:p>
            <a:pPr marL="285750" indent="-285750">
              <a:buClr>
                <a:schemeClr val="accent1"/>
              </a:buClr>
              <a:buFont typeface="Arial" panose="020B0604020202020204" pitchFamily="34" charset="0"/>
              <a:buChar char="•"/>
            </a:pPr>
            <a:endParaRPr lang="ja-JP" altLang="en-US">
              <a:latin typeface="Microsoft YaHei" panose="020B0503020204020204" pitchFamily="34" charset="-122"/>
              <a:ea typeface="Microsoft YaHei" panose="020B0503020204020204" pitchFamily="34" charset="-122"/>
            </a:endParaRPr>
          </a:p>
          <a:p>
            <a:pPr marL="285750" indent="-285750">
              <a:buClr>
                <a:schemeClr val="accent1"/>
              </a:buClr>
              <a:buFont typeface="Arial" panose="020B0604020202020204" pitchFamily="34" charset="0"/>
              <a:buChar char="•"/>
            </a:pPr>
            <a:endParaRPr 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A person working in a factory&#10;&#10;Description automatically generated">
            <a:extLst>
              <a:ext uri="{FF2B5EF4-FFF2-40B4-BE49-F238E27FC236}">
                <a16:creationId xmlns:a16="http://schemas.microsoft.com/office/drawing/2014/main" id="{48395C2D-9B0C-631F-FC7D-B5FC37239A5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892" t="31548" r="14733" b="24159"/>
          <a:stretch>
            <a:fillRect/>
          </a:stretch>
        </p:blipFill>
        <p:spPr>
          <a:xfrm>
            <a:off x="0" y="388842"/>
            <a:ext cx="6169315" cy="6083199"/>
          </a:xfrm>
        </p:spPr>
      </p:pic>
      <p:sp>
        <p:nvSpPr>
          <p:cNvPr id="3" name="Title 2">
            <a:extLst>
              <a:ext uri="{FF2B5EF4-FFF2-40B4-BE49-F238E27FC236}">
                <a16:creationId xmlns:a16="http://schemas.microsoft.com/office/drawing/2014/main" id="{8FBF4245-2335-B13F-E4CC-6D3169B42914}"/>
              </a:ext>
            </a:extLst>
          </p:cNvPr>
          <p:cNvSpPr>
            <a:spLocks noGrp="1"/>
          </p:cNvSpPr>
          <p:nvPr>
            <p:ph type="title"/>
          </p:nvPr>
        </p:nvSpPr>
        <p:spPr>
          <a:xfrm>
            <a:off x="6959600" y="909503"/>
            <a:ext cx="5383212" cy="1325562"/>
          </a:xfrm>
        </p:spPr>
        <p:txBody>
          <a:bodyPr/>
          <a:lstStyle/>
          <a:p>
            <a:r>
              <a:rPr lang="ja-JP" altLang="en-US" sz="5400">
                <a:solidFill>
                  <a:schemeClr val="accent5"/>
                </a:solidFill>
              </a:rPr>
              <a:t>起泡酒</a:t>
            </a:r>
            <a:endParaRPr lang="ja-JP" altLang="en-US" sz="5400" dirty="0">
              <a:solidFill>
                <a:schemeClr val="accent5"/>
              </a:solidFill>
            </a:endParaRPr>
          </a:p>
        </p:txBody>
      </p:sp>
      <p:sp>
        <p:nvSpPr>
          <p:cNvPr id="4" name="Text Placeholder 3">
            <a:extLst>
              <a:ext uri="{FF2B5EF4-FFF2-40B4-BE49-F238E27FC236}">
                <a16:creationId xmlns:a16="http://schemas.microsoft.com/office/drawing/2014/main" id="{65E24258-4FF7-CD35-9A03-AAACCB35831F}"/>
              </a:ext>
            </a:extLst>
          </p:cNvPr>
          <p:cNvSpPr>
            <a:spLocks noGrp="1"/>
          </p:cNvSpPr>
          <p:nvPr>
            <p:ph type="body" sz="quarter" idx="11"/>
          </p:nvPr>
        </p:nvSpPr>
        <p:spPr>
          <a:xfrm>
            <a:off x="6959600" y="2875289"/>
            <a:ext cx="4274457" cy="5495616"/>
          </a:xfrm>
        </p:spPr>
        <p:txBody>
          <a:bodyPr/>
          <a:lstStyle/>
          <a:p>
            <a:pPr marL="285750" indent="-285750">
              <a:spcBef>
                <a:spcPts val="800"/>
              </a:spcBef>
              <a:buFont typeface="Arial" panose="020B0604020202020204" pitchFamily="34" charset="0"/>
              <a:buChar char="•"/>
            </a:pPr>
            <a:r>
              <a:rPr lang="ja-JP" altLang="en-US" sz="1600" dirty="0">
                <a:solidFill>
                  <a:schemeClr val="bg1"/>
                </a:solidFill>
              </a:rPr>
              <a:t>澳大利亚从十九世纪晚期就开始酿造起泡酒</a:t>
            </a:r>
          </a:p>
          <a:p>
            <a:pPr marL="285750" indent="-285750">
              <a:spcBef>
                <a:spcPts val="800"/>
              </a:spcBef>
              <a:buFont typeface="Arial" panose="020B0604020202020204" pitchFamily="34" charset="0"/>
              <a:buChar char="•"/>
            </a:pPr>
            <a:r>
              <a:rPr lang="ja-JP" altLang="en-US" sz="1600" dirty="0">
                <a:solidFill>
                  <a:schemeClr val="bg1"/>
                </a:solidFill>
              </a:rPr>
              <a:t>如今，澳大利亚是世界领先的起泡酒生产国，出产一系列风格的气泡酒</a:t>
            </a:r>
          </a:p>
          <a:p>
            <a:pPr marL="285750" indent="-285750">
              <a:spcBef>
                <a:spcPts val="800"/>
              </a:spcBef>
              <a:buFont typeface="Arial" panose="020B0604020202020204" pitchFamily="34" charset="0"/>
              <a:buChar char="•"/>
            </a:pPr>
            <a:r>
              <a:rPr lang="ja-JP" altLang="en-US" sz="1600" dirty="0">
                <a:solidFill>
                  <a:schemeClr val="bg1"/>
                </a:solidFill>
              </a:rPr>
              <a:t>起泡酒产量虽小，但是地位重要</a:t>
            </a:r>
          </a:p>
          <a:p>
            <a:pPr marL="285750" indent="-285750">
              <a:spcBef>
                <a:spcPts val="800"/>
              </a:spcBef>
              <a:buFont typeface="Arial" panose="020B0604020202020204" pitchFamily="34" charset="0"/>
              <a:buChar char="•"/>
            </a:pPr>
            <a:r>
              <a:rPr lang="ja-JP" altLang="en-US" sz="1600" dirty="0">
                <a:solidFill>
                  <a:schemeClr val="bg1"/>
                </a:solidFill>
              </a:rPr>
              <a:t>近年来增长显著</a:t>
            </a:r>
            <a:endParaRPr lang="en-US" sz="1600" dirty="0"/>
          </a:p>
        </p:txBody>
      </p:sp>
      <p:sp>
        <p:nvSpPr>
          <p:cNvPr id="7" name="Title 2">
            <a:extLst>
              <a:ext uri="{FF2B5EF4-FFF2-40B4-BE49-F238E27FC236}">
                <a16:creationId xmlns:a16="http://schemas.microsoft.com/office/drawing/2014/main" id="{FD661DB1-1AE4-2A48-DE18-504C68F233D2}"/>
              </a:ext>
            </a:extLst>
          </p:cNvPr>
          <p:cNvSpPr txBox="1"/>
          <p:nvPr/>
        </p:nvSpPr>
        <p:spPr>
          <a:xfrm>
            <a:off x="6993537" y="1838043"/>
            <a:ext cx="4635498"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600">
                <a:latin typeface="Microsoft YaHei" panose="020B0503020204020204" pitchFamily="34" charset="-122"/>
                <a:ea typeface="Microsoft YaHei" panose="020B0503020204020204" pitchFamily="34" charset="-122"/>
              </a:rPr>
              <a:t>可以媲美世界顶级</a:t>
            </a:r>
            <a:endParaRPr lang="en-US" sz="3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9108165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5F21A06B-D544-6624-4430-38C6323FD087}"/>
              </a:ext>
            </a:extLst>
          </p:cNvPr>
          <p:cNvCxnSpPr>
            <a:cxnSpLocks/>
          </p:cNvCxnSpPr>
          <p:nvPr/>
        </p:nvCxnSpPr>
        <p:spPr>
          <a:xfrm>
            <a:off x="6457894" y="35912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F1A30A-484B-2139-7748-485BB9091926}"/>
              </a:ext>
            </a:extLst>
          </p:cNvPr>
          <p:cNvCxnSpPr>
            <a:cxnSpLocks/>
          </p:cNvCxnSpPr>
          <p:nvPr/>
        </p:nvCxnSpPr>
        <p:spPr>
          <a:xfrm>
            <a:off x="6457894" y="493111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C6EFBB7-8D5C-9ACB-C474-F5C5B13C68FD}"/>
              </a:ext>
            </a:extLst>
          </p:cNvPr>
          <p:cNvCxnSpPr>
            <a:cxnSpLocks/>
          </p:cNvCxnSpPr>
          <p:nvPr/>
        </p:nvCxnSpPr>
        <p:spPr>
          <a:xfrm>
            <a:off x="2813050" y="4452352"/>
            <a:ext cx="30374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28F9B25-C63F-024A-F76D-2BA4A25F22A3}"/>
              </a:ext>
            </a:extLst>
          </p:cNvPr>
          <p:cNvCxnSpPr>
            <a:cxnSpLocks/>
          </p:cNvCxnSpPr>
          <p:nvPr/>
        </p:nvCxnSpPr>
        <p:spPr>
          <a:xfrm>
            <a:off x="5048250" y="4909552"/>
            <a:ext cx="8022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CDD7F9-F410-75EB-A4CE-7E5F040B4E8D}"/>
              </a:ext>
            </a:extLst>
          </p:cNvPr>
          <p:cNvCxnSpPr>
            <a:cxnSpLocks/>
          </p:cNvCxnSpPr>
          <p:nvPr/>
        </p:nvCxnSpPr>
        <p:spPr>
          <a:xfrm>
            <a:off x="6457894" y="21561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EF37069-540F-3C87-A47F-71F891D855D9}"/>
              </a:ext>
            </a:extLst>
          </p:cNvPr>
          <p:cNvSpPr>
            <a:spLocks noGrp="1"/>
          </p:cNvSpPr>
          <p:nvPr>
            <p:ph type="title"/>
          </p:nvPr>
        </p:nvSpPr>
        <p:spPr>
          <a:xfrm>
            <a:off x="7738992" y="532782"/>
            <a:ext cx="4179870" cy="662781"/>
          </a:xfrm>
        </p:spPr>
        <p:txBody>
          <a:bodyPr/>
          <a:lstStyle/>
          <a:p>
            <a:r>
              <a:rPr lang="ja-JP" altLang="en-US" sz="4400"/>
              <a:t>重要产区</a:t>
            </a:r>
            <a:br>
              <a:rPr lang="ja-JP" altLang="en-US" sz="4400"/>
            </a:br>
            <a:endParaRPr lang="ja-JP" altLang="en-US" sz="4400" dirty="0"/>
          </a:p>
        </p:txBody>
      </p:sp>
      <p:pic>
        <p:nvPicPr>
          <p:cNvPr id="21" name="Picture Placeholder 20" descr="A close up of a bottle&#10;&#10;Description automatically generated">
            <a:extLst>
              <a:ext uri="{FF2B5EF4-FFF2-40B4-BE49-F238E27FC236}">
                <a16:creationId xmlns:a16="http://schemas.microsoft.com/office/drawing/2014/main" id="{6126DFEA-A53D-9D7E-5FFA-31A46BE846D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58" b="-725"/>
          <a:stretch>
            <a:fillRect/>
          </a:stretch>
        </p:blipFill>
        <p:spPr>
          <a:xfrm>
            <a:off x="5097430" y="394185"/>
            <a:ext cx="2244413" cy="6235700"/>
          </a:xfrm>
        </p:spPr>
      </p:pic>
      <p:sp>
        <p:nvSpPr>
          <p:cNvPr id="6" name="object 10">
            <a:extLst>
              <a:ext uri="{FF2B5EF4-FFF2-40B4-BE49-F238E27FC236}">
                <a16:creationId xmlns:a16="http://schemas.microsoft.com/office/drawing/2014/main" id="{E07EEB7A-0AF2-8978-C645-499F7E029E49}"/>
              </a:ext>
            </a:extLst>
          </p:cNvPr>
          <p:cNvSpPr txBox="1"/>
          <p:nvPr/>
        </p:nvSpPr>
        <p:spPr>
          <a:xfrm>
            <a:off x="408075" y="436263"/>
            <a:ext cx="6877418" cy="553870"/>
          </a:xfrm>
          <a:prstGeom prst="rect">
            <a:avLst/>
          </a:prstGeom>
        </p:spPr>
        <p:txBody>
          <a:bodyPr vert="horz" wrap="square" lIns="0" tIns="12065" rIns="0" bIns="0" rtlCol="0">
            <a:spAutoFit/>
          </a:bodyPr>
          <a:lstStyle/>
          <a:p>
            <a:pPr defTabSz="914453">
              <a:lnSpc>
                <a:spcPct val="80000"/>
              </a:lnSpc>
              <a:spcBef>
                <a:spcPct val="0"/>
              </a:spcBef>
            </a:pPr>
            <a:r>
              <a:rPr lang="ja-JP" altLang="en-US" sz="4400">
                <a:solidFill>
                  <a:schemeClr val="accent1"/>
                </a:solidFill>
                <a:latin typeface="Microsoft YaHei" panose="020B0503020204020204" pitchFamily="34" charset="-122"/>
                <a:ea typeface="Microsoft YaHei" panose="020B0503020204020204" pitchFamily="34" charset="-122"/>
                <a:cs typeface="Colors Of Autumn"/>
              </a:rPr>
              <a:t>风格和特点</a:t>
            </a:r>
          </a:p>
        </p:txBody>
      </p:sp>
      <p:sp>
        <p:nvSpPr>
          <p:cNvPr id="7" name="object 58">
            <a:extLst>
              <a:ext uri="{FF2B5EF4-FFF2-40B4-BE49-F238E27FC236}">
                <a16:creationId xmlns:a16="http://schemas.microsoft.com/office/drawing/2014/main" id="{A2E8F639-5D83-970E-393D-D3DA42684E4E}"/>
              </a:ext>
            </a:extLst>
          </p:cNvPr>
          <p:cNvSpPr txBox="1"/>
          <p:nvPr/>
        </p:nvSpPr>
        <p:spPr>
          <a:xfrm>
            <a:off x="1630037" y="2099506"/>
            <a:ext cx="2878251" cy="632866"/>
          </a:xfrm>
          <a:prstGeom prst="rect">
            <a:avLst/>
          </a:prstGeom>
          <a:noFill/>
        </p:spPr>
        <p:txBody>
          <a:bodyPr vert="horz" wrap="square" lIns="0" tIns="17145" rIns="0" bIns="0" rtlCol="0">
            <a:spAutoFit/>
          </a:bodyPr>
          <a:lstStyle/>
          <a:p>
            <a:pPr algn="ctr">
              <a:buClr>
                <a:srgbClr val="F40000"/>
              </a:buClr>
            </a:pPr>
            <a:r>
              <a:rPr lang="ja-JP" altLang="en-US" sz="2000" b="1">
                <a:solidFill>
                  <a:schemeClr val="accent4"/>
                </a:solidFill>
                <a:latin typeface="Microsoft YaHei" panose="020B0503020204020204" pitchFamily="34" charset="-122"/>
                <a:ea typeface="Microsoft YaHei" panose="020B0503020204020204" pitchFamily="34" charset="-122"/>
                <a:cs typeface="Hellix SemiBold"/>
              </a:rPr>
              <a:t>三种主要风格</a:t>
            </a:r>
          </a:p>
          <a:p>
            <a:pPr algn="ctr">
              <a:buClr>
                <a:srgbClr val="F40000"/>
              </a:buClr>
            </a:pPr>
            <a:endParaRPr lang="ja-JP" altLang="en-US" sz="2000" b="1" dirty="0">
              <a:solidFill>
                <a:schemeClr val="accent4"/>
              </a:solidFill>
              <a:latin typeface="Microsoft YaHei" panose="020B0503020204020204" pitchFamily="34" charset="-122"/>
              <a:ea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FF87809F-4479-92AB-C6B2-19828E0D8982}"/>
              </a:ext>
            </a:extLst>
          </p:cNvPr>
          <p:cNvSpPr txBox="1"/>
          <p:nvPr/>
        </p:nvSpPr>
        <p:spPr>
          <a:xfrm>
            <a:off x="2292933" y="2792636"/>
            <a:ext cx="2132433" cy="112530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a:solidFill>
                  <a:schemeClr val="accent5"/>
                </a:solidFill>
                <a:latin typeface="Microsoft YaHei" panose="020B0503020204020204" pitchFamily="34" charset="-122"/>
                <a:ea typeface="Microsoft YaHei" panose="020B0503020204020204" pitchFamily="34" charset="-122"/>
                <a:cs typeface="Hellix SemiBold"/>
              </a:rPr>
              <a:t>干型</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最受欢迎的风格；带有饼干、面团、烤面包、苹果和西柚的香气</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2" name="object 58">
            <a:extLst>
              <a:ext uri="{FF2B5EF4-FFF2-40B4-BE49-F238E27FC236}">
                <a16:creationId xmlns:a16="http://schemas.microsoft.com/office/drawing/2014/main" id="{FF8802DC-F015-EE59-B860-950D333F6BA7}"/>
              </a:ext>
            </a:extLst>
          </p:cNvPr>
          <p:cNvSpPr txBox="1"/>
          <p:nvPr/>
        </p:nvSpPr>
        <p:spPr>
          <a:xfrm>
            <a:off x="464425" y="4328683"/>
            <a:ext cx="2131712" cy="1346907"/>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a:solidFill>
                  <a:schemeClr val="accent5"/>
                </a:solidFill>
                <a:latin typeface="Microsoft YaHei" panose="020B0503020204020204" pitchFamily="34" charset="-122"/>
                <a:ea typeface="Microsoft YaHei" panose="020B0503020204020204" pitchFamily="34" charset="-122"/>
              </a:rPr>
              <a:t>红色起泡酒，特别是设拉子起泡酒</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澳大利亚独有的风格</a:t>
            </a:r>
            <a:r>
              <a:rPr lang="en-US" altLang="ja-JP" sz="1600" dirty="0">
                <a:latin typeface="Microsoft YaHei" panose="020B0503020204020204" pitchFamily="34" charset="-122"/>
                <a:ea typeface="Microsoft YaHei" panose="020B0503020204020204" pitchFamily="34" charset="-122"/>
                <a:cs typeface="Hellix SemiBold"/>
              </a:rPr>
              <a:t>; </a:t>
            </a:r>
            <a:r>
              <a:rPr lang="ja-JP" altLang="en-US" sz="1600">
                <a:latin typeface="Microsoft YaHei" panose="020B0503020204020204" pitchFamily="34" charset="-122"/>
                <a:ea typeface="Microsoft YaHei" panose="020B0503020204020204" pitchFamily="34" charset="-122"/>
                <a:cs typeface="Hellix SemiBold"/>
              </a:rPr>
              <a:t>深红色、多汁、清新、果味十足</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3" name="object 58">
            <a:extLst>
              <a:ext uri="{FF2B5EF4-FFF2-40B4-BE49-F238E27FC236}">
                <a16:creationId xmlns:a16="http://schemas.microsoft.com/office/drawing/2014/main" id="{8A7AC874-BA3F-79E4-4139-15D04768B933}"/>
              </a:ext>
            </a:extLst>
          </p:cNvPr>
          <p:cNvSpPr txBox="1"/>
          <p:nvPr/>
        </p:nvSpPr>
        <p:spPr>
          <a:xfrm>
            <a:off x="3037598" y="4886346"/>
            <a:ext cx="1814224" cy="1346907"/>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a:solidFill>
                  <a:schemeClr val="accent5"/>
                </a:solidFill>
                <a:latin typeface="Microsoft YaHei" panose="020B0503020204020204" pitchFamily="34" charset="-122"/>
                <a:ea typeface="Microsoft YaHei" panose="020B0503020204020204" pitchFamily="34" charset="-122"/>
              </a:rPr>
              <a:t>桃红起泡酒</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风格优雅</a:t>
            </a:r>
            <a:r>
              <a:rPr lang="en-US" altLang="ja-JP" sz="1600" dirty="0">
                <a:latin typeface="Microsoft YaHei" panose="020B0503020204020204" pitchFamily="34" charset="-122"/>
                <a:ea typeface="Microsoft YaHei" panose="020B0503020204020204" pitchFamily="34" charset="-122"/>
                <a:cs typeface="Hellix SemiBold"/>
              </a:rPr>
              <a:t>; </a:t>
            </a:r>
            <a:r>
              <a:rPr lang="ja-JP" altLang="en-US" sz="1600">
                <a:latin typeface="Microsoft YaHei" panose="020B0503020204020204" pitchFamily="34" charset="-122"/>
                <a:ea typeface="Microsoft YaHei" panose="020B0503020204020204" pitchFamily="34" charset="-122"/>
                <a:cs typeface="Hellix SemiBold"/>
              </a:rPr>
              <a:t>带有花卉、香、玫瑰花瓣、草莓、覆盆子和红李子的香气</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4" name="object 58">
            <a:extLst>
              <a:ext uri="{FF2B5EF4-FFF2-40B4-BE49-F238E27FC236}">
                <a16:creationId xmlns:a16="http://schemas.microsoft.com/office/drawing/2014/main" id="{90D927FB-A416-7C58-1BB7-0B4407E42A0A}"/>
              </a:ext>
            </a:extLst>
          </p:cNvPr>
          <p:cNvSpPr txBox="1"/>
          <p:nvPr/>
        </p:nvSpPr>
        <p:spPr>
          <a:xfrm>
            <a:off x="7734700" y="2083048"/>
            <a:ext cx="3827053" cy="1204048"/>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b="1">
                <a:solidFill>
                  <a:schemeClr val="accent5"/>
                </a:solidFill>
                <a:latin typeface="Microsoft YaHei" panose="020B0503020204020204" pitchFamily="34" charset="-122"/>
                <a:ea typeface="Microsoft YaHei" panose="020B0503020204020204" pitchFamily="34" charset="-122"/>
              </a:rPr>
              <a:t>阿德莱德山区</a:t>
            </a:r>
          </a:p>
          <a:p>
            <a:pPr>
              <a:lnSpc>
                <a:spcPct val="98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澳大利亚最令人兴奋的起泡酒产区之一，在这里，凉爽气候的起泡酒既微妙又充满个性</a:t>
            </a:r>
          </a:p>
          <a:p>
            <a:pPr>
              <a:lnSpc>
                <a:spcPct val="98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8" name="object 58">
            <a:extLst>
              <a:ext uri="{FF2B5EF4-FFF2-40B4-BE49-F238E27FC236}">
                <a16:creationId xmlns:a16="http://schemas.microsoft.com/office/drawing/2014/main" id="{4A671505-BFC5-3896-AB14-CC83014B31CD}"/>
              </a:ext>
            </a:extLst>
          </p:cNvPr>
          <p:cNvSpPr txBox="1"/>
          <p:nvPr/>
        </p:nvSpPr>
        <p:spPr>
          <a:xfrm>
            <a:off x="7734700" y="4798271"/>
            <a:ext cx="3827053" cy="721480"/>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b="1">
                <a:solidFill>
                  <a:schemeClr val="accent5"/>
                </a:solidFill>
                <a:latin typeface="Microsoft YaHei" panose="020B0503020204020204" pitchFamily="34" charset="-122"/>
                <a:ea typeface="Microsoft YaHei" panose="020B0503020204020204" pitchFamily="34" charset="-122"/>
              </a:rPr>
              <a:t>雅拉谷</a:t>
            </a:r>
          </a:p>
          <a:p>
            <a:pPr>
              <a:lnSpc>
                <a:spcPct val="98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凉爽的气候和良好的土壤，吸引了许多杰出的起泡酒生产商</a:t>
            </a:r>
          </a:p>
        </p:txBody>
      </p:sp>
      <p:sp>
        <p:nvSpPr>
          <p:cNvPr id="19" name="object 58">
            <a:extLst>
              <a:ext uri="{FF2B5EF4-FFF2-40B4-BE49-F238E27FC236}">
                <a16:creationId xmlns:a16="http://schemas.microsoft.com/office/drawing/2014/main" id="{A8EFD940-6CD9-DF9D-73E2-7F68DD6DAC3A}"/>
              </a:ext>
            </a:extLst>
          </p:cNvPr>
          <p:cNvSpPr txBox="1"/>
          <p:nvPr/>
        </p:nvSpPr>
        <p:spPr>
          <a:xfrm>
            <a:off x="7734700" y="3492350"/>
            <a:ext cx="3974188" cy="721480"/>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b="1">
                <a:solidFill>
                  <a:schemeClr val="accent5"/>
                </a:solidFill>
                <a:latin typeface="Microsoft YaHei" panose="020B0503020204020204" pitchFamily="34" charset="-122"/>
                <a:ea typeface="Microsoft YaHei" panose="020B0503020204020204" pitchFamily="34" charset="-122"/>
              </a:rPr>
              <a:t>塔斯马尼亚州</a:t>
            </a:r>
          </a:p>
          <a:p>
            <a:pPr>
              <a:lnSpc>
                <a:spcPct val="98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生产结构和风格完美的起泡酒，其中许多是优质的、经过传统法酿造的</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22" name="object 10">
            <a:extLst>
              <a:ext uri="{FF2B5EF4-FFF2-40B4-BE49-F238E27FC236}">
                <a16:creationId xmlns:a16="http://schemas.microsoft.com/office/drawing/2014/main" id="{D28A452F-5C20-386F-963F-CEF96D4A9798}"/>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SPARKLING</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cxnSp>
        <p:nvCxnSpPr>
          <p:cNvPr id="34" name="Straight Connector 33">
            <a:extLst>
              <a:ext uri="{FF2B5EF4-FFF2-40B4-BE49-F238E27FC236}">
                <a16:creationId xmlns:a16="http://schemas.microsoft.com/office/drawing/2014/main" id="{614A17B1-B56C-3F8A-CE74-56194F4D7528}"/>
              </a:ext>
            </a:extLst>
          </p:cNvPr>
          <p:cNvCxnSpPr>
            <a:cxnSpLocks/>
          </p:cNvCxnSpPr>
          <p:nvPr/>
        </p:nvCxnSpPr>
        <p:spPr>
          <a:xfrm>
            <a:off x="4054011" y="2941142"/>
            <a:ext cx="16542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658785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63475" y="699956"/>
            <a:ext cx="11918390" cy="907601"/>
          </a:xfrm>
          <a:prstGeom prst="rect">
            <a:avLst/>
          </a:prstGeom>
        </p:spPr>
        <p:txBody>
          <a:bodyPr vert="horz" wrap="none" lIns="0" tIns="11521" rIns="0" bIns="0" rtlCol="0">
            <a:noAutofit/>
          </a:bodyPr>
          <a:lstStyle/>
          <a:p>
            <a:pPr defTabSz="914453">
              <a:lnSpc>
                <a:spcPct val="80000"/>
              </a:lnSpc>
              <a:defRPr/>
            </a:pPr>
            <a:r>
              <a:rPr lang="ja-JP" altLang="en-US" sz="5400" cap="all">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雷司令</a:t>
            </a:r>
          </a:p>
          <a:p>
            <a:pPr defTabSz="914453">
              <a:lnSpc>
                <a:spcPct val="80000"/>
              </a:lnSpc>
              <a:defRPr/>
            </a:pPr>
            <a:endParaRPr lang="ja-JP" altLang="en-US" sz="5400" cap="all" dirty="0">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763475" y="2911331"/>
            <a:ext cx="4529978"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澳大利亚是世界上顶尖的雷司令生产国之一</a:t>
            </a:r>
          </a:p>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在澳大利亚历史悠久；如今是最著名的葡萄品种之一</a:t>
            </a:r>
          </a:p>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大部分产区都有种植；在凉爽产区表现最好</a:t>
            </a:r>
          </a:p>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最少干预的酿酒方法很普遍</a:t>
            </a:r>
          </a:p>
          <a:p>
            <a:pPr marL="0" indent="0">
              <a:spcBef>
                <a:spcPts val="800"/>
              </a:spcBef>
              <a:buClr>
                <a:schemeClr val="bg2"/>
              </a:buClr>
              <a:buNone/>
            </a:pPr>
            <a:endParaRPr lang="ja-JP" altLang="en-US" sz="1600" dirty="0">
              <a:solidFill>
                <a:schemeClr val="bg1"/>
              </a:solidFill>
              <a:latin typeface="Microsoft YaHei" panose="020B0503020204020204" pitchFamily="34" charset="-122"/>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t="-28884" b="8651"/>
          <a:stretch/>
        </p:blipFill>
        <p:spPr>
          <a:xfrm>
            <a:off x="6096000" y="427839"/>
            <a:ext cx="6096000" cy="6006517"/>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63475" y="1460425"/>
            <a:ext cx="4025901" cy="907601"/>
          </a:xfrm>
          <a:prstGeom prst="rect">
            <a:avLst/>
          </a:prstGeom>
        </p:spPr>
        <p:txBody>
          <a:bodyPr vert="horz" wrap="square" lIns="0" tIns="11521" rIns="0" bIns="0" rtlCol="0">
            <a:noAutofit/>
          </a:bodyPr>
          <a:lstStyle/>
          <a:p>
            <a:pPr defTabSz="914453">
              <a:lnSpc>
                <a:spcPct val="80000"/>
              </a:lnSpc>
              <a:defRPr/>
            </a:pPr>
            <a:r>
              <a:rPr lang="ja-JP" altLang="en-US" sz="3600" cap="all">
                <a:solidFill>
                  <a:schemeClr val="accent3"/>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多样性和独特性</a:t>
            </a:r>
          </a:p>
          <a:p>
            <a:pPr defTabSz="914453">
              <a:lnSpc>
                <a:spcPct val="80000"/>
              </a:lnSpc>
              <a:defRPr/>
            </a:pPr>
            <a:endParaRPr lang="ja-JP" altLang="en-US" sz="3600" cap="all" dirty="0">
              <a:solidFill>
                <a:schemeClr val="accent3"/>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0C56E130-7581-D60A-C1BA-1FCC6877E3C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6197" r="16197"/>
          <a:stretch>
            <a:fillRect/>
          </a:stretch>
        </p:blipFill>
        <p:spPr/>
      </p:pic>
    </p:spTree>
    <p:extLst>
      <p:ext uri="{BB962C8B-B14F-4D97-AF65-F5344CB8AC3E}">
        <p14:creationId xmlns:p14="http://schemas.microsoft.com/office/powerpoint/2010/main" val="24356300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438900" y="2615129"/>
            <a:ext cx="17653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7838337" y="142358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ja-JP" altLang="en-US" sz="4400">
                <a:solidFill>
                  <a:schemeClr val="accent3"/>
                </a:solidFill>
              </a:rPr>
              <a:t>风格和特点 </a:t>
            </a:r>
            <a:br>
              <a:rPr lang="ja-JP" altLang="en-US" sz="4400">
                <a:solidFill>
                  <a:schemeClr val="accent3"/>
                </a:solidFill>
              </a:rPr>
            </a:br>
            <a:endParaRPr lang="ja-JP" altLang="en-US" sz="4400" dirty="0">
              <a:solidFill>
                <a:schemeClr val="accent3"/>
              </a:solidFill>
            </a:endParaRPr>
          </a:p>
        </p:txBody>
      </p:sp>
      <p:sp>
        <p:nvSpPr>
          <p:cNvPr id="14" name="object 58">
            <a:extLst>
              <a:ext uri="{FF2B5EF4-FFF2-40B4-BE49-F238E27FC236}">
                <a16:creationId xmlns:a16="http://schemas.microsoft.com/office/drawing/2014/main" id="{3DD6633A-7825-FD5A-7840-CF8C21626131}"/>
              </a:ext>
            </a:extLst>
          </p:cNvPr>
          <p:cNvSpPr txBox="1"/>
          <p:nvPr/>
        </p:nvSpPr>
        <p:spPr>
          <a:xfrm>
            <a:off x="8126578" y="2184306"/>
            <a:ext cx="2028402"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pPr>
            <a:r>
              <a:rPr lang="ja-JP" altLang="en-US" sz="1600" b="0">
                <a:solidFill>
                  <a:schemeClr val="tx1"/>
                </a:solidFill>
                <a:latin typeface="Microsoft YaHei" panose="020B0503020204020204" pitchFamily="34" charset="-122"/>
                <a:ea typeface="Microsoft YaHei" panose="020B0503020204020204" pitchFamily="34" charset="-122"/>
              </a:rPr>
              <a:t>最常见的风格是干型，也出产近乎干型和甜型葡萄酒</a:t>
            </a:r>
          </a:p>
          <a:p>
            <a:pPr>
              <a:lnSpc>
                <a:spcPct val="100000"/>
              </a:lnSpc>
            </a:pPr>
            <a:endParaRPr lang="ja-JP" altLang="en-US" sz="1600" b="0" dirty="0">
              <a:solidFill>
                <a:schemeClr val="tx1"/>
              </a:solidFill>
              <a:latin typeface="Microsoft YaHei" panose="020B0503020204020204" pitchFamily="34" charset="-122"/>
              <a:ea typeface="Microsoft YaHei" panose="020B0503020204020204" pitchFamily="34" charset="-122"/>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9003511" y="4685682"/>
            <a:ext cx="1113386" cy="1529137"/>
          </a:xfrm>
          <a:prstGeom prst="rect">
            <a:avLst/>
          </a:prstGeom>
        </p:spPr>
        <p:txBody>
          <a:bodyPr vert="horz" wrap="square" lIns="0" tIns="17145" rIns="0" bIns="0" rtlCol="0" anchor="ctr" anchorCtr="0">
            <a:spAutoFit/>
          </a:bodyPr>
          <a:lstStyle/>
          <a:p>
            <a:pPr>
              <a:lnSpc>
                <a:spcPct val="98000"/>
              </a:lnSpc>
              <a:spcAft>
                <a:spcPts val="100"/>
              </a:spcAft>
              <a:buClr>
                <a:schemeClr val="bg2"/>
              </a:buClr>
            </a:pPr>
            <a:r>
              <a:rPr lang="ja-JP" altLang="en-US" sz="1600">
                <a:latin typeface="Microsoft YaHei" panose="020B0503020204020204" pitchFamily="34" charset="-122"/>
                <a:ea typeface="Microsoft YaHei" panose="020B0503020204020204" pitchFamily="34" charset="-122"/>
              </a:rPr>
              <a:t>典型风味</a:t>
            </a:r>
          </a:p>
          <a:p>
            <a:pPr marL="285750" indent="-285750">
              <a:lnSpc>
                <a:spcPct val="98000"/>
              </a:lnSpc>
              <a:spcAft>
                <a:spcPts val="100"/>
              </a:spcAft>
              <a:buClr>
                <a:schemeClr val="bg2"/>
              </a:buClr>
              <a:buFont typeface="Arial" panose="020B0604020202020204" pitchFamily="34" charset="0"/>
              <a:buChar char="•"/>
            </a:pPr>
            <a:endParaRPr lang="en-AU" altLang="ja-JP" sz="1600" dirty="0">
              <a:latin typeface="Microsoft YaHei" panose="020B0503020204020204" pitchFamily="34" charset="-122"/>
              <a:ea typeface="Microsoft YaHei" panose="020B0503020204020204" pitchFamily="34" charset="-122"/>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柑橘</a:t>
            </a:r>
          </a:p>
          <a:p>
            <a:pPr marL="285750" indent="-285750">
              <a:lnSpc>
                <a:spcPct val="98000"/>
              </a:lnSpc>
              <a:spcAft>
                <a:spcPts val="100"/>
              </a:spcAft>
              <a:buClr>
                <a:schemeClr val="bg2"/>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苹果</a:t>
            </a:r>
          </a:p>
          <a:p>
            <a:pPr marL="285750" indent="-285750">
              <a:lnSpc>
                <a:spcPct val="98000"/>
              </a:lnSpc>
              <a:spcAft>
                <a:spcPts val="100"/>
              </a:spcAft>
              <a:buClr>
                <a:schemeClr val="bg2"/>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蜂蜜</a:t>
            </a:r>
          </a:p>
          <a:p>
            <a:pPr marL="285750" indent="-285750">
              <a:lnSpc>
                <a:spcPct val="98000"/>
              </a:lnSpc>
              <a:spcAft>
                <a:spcPts val="100"/>
              </a:spcAft>
              <a:buClr>
                <a:schemeClr val="bg2"/>
              </a:buClr>
              <a:buFont typeface="Arial" panose="020B0604020202020204" pitchFamily="34" charset="0"/>
              <a:buChar char="•"/>
            </a:pPr>
            <a:endParaRPr lang="ja-JP" altLang="en-US" sz="1600">
              <a:latin typeface="Microsoft YaHei" panose="020B0503020204020204" pitchFamily="34" charset="-122"/>
              <a:ea typeface="Microsoft YaHei" panose="020B0503020204020204" pitchFamily="34" charset="-122"/>
              <a:cs typeface="Hellix SemiBold"/>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3248156" y="5474473"/>
            <a:ext cx="2114328" cy="682110"/>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a:solidFill>
                  <a:schemeClr val="bg2"/>
                </a:solidFill>
                <a:latin typeface="Microsoft YaHei" panose="020B0503020204020204" pitchFamily="34" charset="-122"/>
                <a:ea typeface="Microsoft YaHei" panose="020B0503020204020204" pitchFamily="34" charset="-122"/>
                <a:cs typeface="Hellix SemiBold"/>
              </a:rPr>
              <a:t>陈年后</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浓郁、顺滑、有蜂蜜感</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20" name="object 58">
            <a:extLst>
              <a:ext uri="{FF2B5EF4-FFF2-40B4-BE49-F238E27FC236}">
                <a16:creationId xmlns:a16="http://schemas.microsoft.com/office/drawing/2014/main" id="{0CE4ADEA-0858-AEA7-1896-CEE85700FBD5}"/>
              </a:ext>
            </a:extLst>
          </p:cNvPr>
          <p:cNvSpPr txBox="1"/>
          <p:nvPr/>
        </p:nvSpPr>
        <p:spPr>
          <a:xfrm>
            <a:off x="1695751" y="2600888"/>
            <a:ext cx="2300709" cy="719043"/>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香气浓郁，轻酒体到中度酒体，酸度高</a:t>
            </a:r>
          </a:p>
          <a:p>
            <a:pPr algn="ctr">
              <a:lnSpc>
                <a:spcPct val="95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21" name="object 58">
            <a:extLst>
              <a:ext uri="{FF2B5EF4-FFF2-40B4-BE49-F238E27FC236}">
                <a16:creationId xmlns:a16="http://schemas.microsoft.com/office/drawing/2014/main" id="{69065E43-B559-FD39-F8E0-B222E0F12F6B}"/>
              </a:ext>
            </a:extLst>
          </p:cNvPr>
          <p:cNvSpPr txBox="1"/>
          <p:nvPr/>
        </p:nvSpPr>
        <p:spPr>
          <a:xfrm>
            <a:off x="1172937" y="5474473"/>
            <a:ext cx="1710501" cy="682110"/>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a:solidFill>
                  <a:schemeClr val="bg2"/>
                </a:solidFill>
                <a:latin typeface="Microsoft YaHei" panose="020B0503020204020204" pitchFamily="34" charset="-122"/>
                <a:ea typeface="Microsoft YaHei" panose="020B0503020204020204" pitchFamily="34" charset="-122"/>
                <a:cs typeface="Hellix SemiBold"/>
              </a:rPr>
              <a:t>年轻时</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活泼、新鲜、易饮</a:t>
            </a:r>
            <a:endParaRPr lang="en-AU" sz="1600" dirty="0">
              <a:latin typeface="Microsoft YaHei" panose="020B0503020204020204" pitchFamily="34" charset="-122"/>
              <a:ea typeface="Microsoft YaHei" panose="020B0503020204020204" pitchFamily="34" charset="-122"/>
              <a:cs typeface="Hellix SemiBold"/>
            </a:endParaRP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786829"/>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680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3752DF1-5FC2-A771-72BC-34D0F625BAB0}"/>
              </a:ext>
            </a:extLst>
          </p:cNvPr>
          <p:cNvCxnSpPr>
            <a:cxnSpLocks/>
          </p:cNvCxnSpPr>
          <p:nvPr/>
        </p:nvCxnSpPr>
        <p:spPr>
          <a:xfrm>
            <a:off x="2043130" y="4697929"/>
            <a:ext cx="373537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043130"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910DABE-C290-1D9F-D371-87ABDBC04006}"/>
              </a:ext>
            </a:extLst>
          </p:cNvPr>
          <p:cNvCxnSpPr/>
          <p:nvPr/>
        </p:nvCxnSpPr>
        <p:spPr>
          <a:xfrm flipH="1" flipV="1">
            <a:off x="42634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472" b="4762"/>
          <a:stretch>
            <a:fillRect/>
          </a:stretch>
        </p:blipFill>
        <p:spPr>
          <a:xfrm>
            <a:off x="5347016"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414788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RIESLING</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226207316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73209" y="532547"/>
            <a:ext cx="11283754" cy="1325562"/>
          </a:xfrm>
        </p:spPr>
        <p:txBody>
          <a:bodyPr/>
          <a:lstStyle/>
          <a:p>
            <a:r>
              <a:rPr lang="ja-JP" altLang="en-US" sz="4000">
                <a:solidFill>
                  <a:schemeClr val="accent3"/>
                </a:solidFill>
              </a:rPr>
              <a:t>重要产区</a:t>
            </a:r>
            <a:br>
              <a:rPr lang="ja-JP" altLang="en-US" sz="4000">
                <a:solidFill>
                  <a:schemeClr val="accent3"/>
                </a:solidFill>
              </a:rPr>
            </a:br>
            <a:endParaRPr lang="ja-JP" altLang="en-US" sz="4000" dirty="0">
              <a:solidFill>
                <a:schemeClr val="accent3"/>
              </a:solidFill>
            </a:endParaRPr>
          </a:p>
        </p:txBody>
      </p:sp>
      <p:sp>
        <p:nvSpPr>
          <p:cNvPr id="4" name="object 58">
            <a:extLst>
              <a:ext uri="{FF2B5EF4-FFF2-40B4-BE49-F238E27FC236}">
                <a16:creationId xmlns:a16="http://schemas.microsoft.com/office/drawing/2014/main" id="{DB43ABA2-7A31-954F-E394-BF5D7CEDE934}"/>
              </a:ext>
            </a:extLst>
          </p:cNvPr>
          <p:cNvSpPr txBox="1"/>
          <p:nvPr/>
        </p:nvSpPr>
        <p:spPr>
          <a:xfrm>
            <a:off x="8499175" y="1329262"/>
            <a:ext cx="2114319" cy="105939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大南部地区</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雷司令有极佳的浓郁度，年轻时新鲜而富有活力，陈年潜力佳</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6" name="object 58">
            <a:extLst>
              <a:ext uri="{FF2B5EF4-FFF2-40B4-BE49-F238E27FC236}">
                <a16:creationId xmlns:a16="http://schemas.microsoft.com/office/drawing/2014/main" id="{D0E7643A-00F3-2ACF-7D29-49B1E6ED6EB6}"/>
              </a:ext>
            </a:extLst>
          </p:cNvPr>
          <p:cNvSpPr txBox="1"/>
          <p:nvPr/>
        </p:nvSpPr>
        <p:spPr>
          <a:xfrm>
            <a:off x="9734345" y="4100839"/>
            <a:ext cx="1959816" cy="137762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塔斯马尼亚州</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余味带有浓郁的柑橘和矿物质特性，以及天然的高酸度</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7" name="object 58">
            <a:extLst>
              <a:ext uri="{FF2B5EF4-FFF2-40B4-BE49-F238E27FC236}">
                <a16:creationId xmlns:a16="http://schemas.microsoft.com/office/drawing/2014/main" id="{A38EA0F9-4565-B7C4-03C5-B395F4E89F4C}"/>
              </a:ext>
            </a:extLst>
          </p:cNvPr>
          <p:cNvSpPr txBox="1"/>
          <p:nvPr/>
        </p:nvSpPr>
        <p:spPr>
          <a:xfrm>
            <a:off x="7439824" y="4110761"/>
            <a:ext cx="1662159" cy="778739"/>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维多利亚州西南部</a:t>
            </a:r>
          </a:p>
          <a:p>
            <a:pPr>
              <a:lnSpc>
                <a:spcPct val="90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优质、青柠味、适合陈年的葡萄酒</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21" name="object 58">
            <a:extLst>
              <a:ext uri="{FF2B5EF4-FFF2-40B4-BE49-F238E27FC236}">
                <a16:creationId xmlns:a16="http://schemas.microsoft.com/office/drawing/2014/main" id="{7C4AF4FD-1110-9CB2-4F3B-535848D26807}"/>
              </a:ext>
            </a:extLst>
          </p:cNvPr>
          <p:cNvSpPr txBox="1"/>
          <p:nvPr/>
        </p:nvSpPr>
        <p:spPr>
          <a:xfrm>
            <a:off x="1832743" y="5024776"/>
            <a:ext cx="2835276" cy="130067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伊顿谷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标志性的板岩、矿物质特征，带有强烈的青柠汁和芳香的花香；可以陈年</a:t>
            </a:r>
            <a:r>
              <a:rPr lang="en-US" altLang="ja-JP" sz="1600" dirty="0">
                <a:latin typeface="Microsoft YaHei" panose="020B0503020204020204" pitchFamily="34" charset="-122"/>
                <a:ea typeface="Microsoft YaHei" panose="020B0503020204020204" pitchFamily="34" charset="-122"/>
                <a:cs typeface="Hellix SemiBold"/>
              </a:rPr>
              <a:t>10</a:t>
            </a:r>
            <a:r>
              <a:rPr lang="ja-JP" altLang="en-US" sz="1600">
                <a:latin typeface="Microsoft YaHei" panose="020B0503020204020204" pitchFamily="34" charset="-122"/>
                <a:ea typeface="Microsoft YaHei" panose="020B0503020204020204" pitchFamily="34" charset="-122"/>
                <a:cs typeface="Hellix SemiBold"/>
              </a:rPr>
              <a:t>年以上才能达到最佳饮用期</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22" name="object 58">
            <a:extLst>
              <a:ext uri="{FF2B5EF4-FFF2-40B4-BE49-F238E27FC236}">
                <a16:creationId xmlns:a16="http://schemas.microsoft.com/office/drawing/2014/main" id="{A99DECD2-52A0-B277-6B94-4B8DF014172D}"/>
              </a:ext>
            </a:extLst>
          </p:cNvPr>
          <p:cNvSpPr txBox="1"/>
          <p:nvPr/>
        </p:nvSpPr>
        <p:spPr>
          <a:xfrm>
            <a:off x="3390291" y="2159577"/>
            <a:ext cx="1794274" cy="1541961"/>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克莱尔谷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出产一些澳大利亚最好的雷司令；丰富而经典的柠檬、青柠和水果香气，口中回味长久</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23" name="object 58">
            <a:extLst>
              <a:ext uri="{FF2B5EF4-FFF2-40B4-BE49-F238E27FC236}">
                <a16:creationId xmlns:a16="http://schemas.microsoft.com/office/drawing/2014/main" id="{BC9FEC09-CD7C-D30A-47A0-D465745A3AF8}"/>
              </a:ext>
            </a:extLst>
          </p:cNvPr>
          <p:cNvSpPr txBox="1"/>
          <p:nvPr/>
        </p:nvSpPr>
        <p:spPr>
          <a:xfrm>
            <a:off x="1058718" y="2299000"/>
            <a:ext cx="1794274" cy="1618905"/>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cs typeface="Hellix SemiBold"/>
              </a:rPr>
              <a:t>堪培拉地区</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典型风格是清爽的干型； 近乎干型也逐渐回归。陈年潜力极佳</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cxnSp>
        <p:nvCxnSpPr>
          <p:cNvPr id="8" name="Straight Connector 7">
            <a:extLst>
              <a:ext uri="{FF2B5EF4-FFF2-40B4-BE49-F238E27FC236}">
                <a16:creationId xmlns:a16="http://schemas.microsoft.com/office/drawing/2014/main" id="{C61F3CA0-0F37-F67D-3BED-107517AEEB87}"/>
              </a:ext>
            </a:extLst>
          </p:cNvPr>
          <p:cNvCxnSpPr/>
          <p:nvPr/>
        </p:nvCxnSpPr>
        <p:spPr>
          <a:xfrm>
            <a:off x="1460500" y="4474175"/>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C1EC523-CB88-4F82-566A-D2D4A074C79C}"/>
              </a:ext>
            </a:extLst>
          </p:cNvPr>
          <p:cNvCxnSpPr/>
          <p:nvPr/>
        </p:nvCxnSpPr>
        <p:spPr>
          <a:xfrm flipH="1" flipV="1">
            <a:off x="2280982" y="44708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2926C41-2101-920E-7FBE-6951F2DB6710}"/>
              </a:ext>
            </a:extLst>
          </p:cNvPr>
          <p:cNvCxnSpPr/>
          <p:nvPr/>
        </p:nvCxnSpPr>
        <p:spPr>
          <a:xfrm flipH="1" flipV="1">
            <a:off x="1468182" y="4026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7AD48D-4CC0-07E7-B936-A66284B2337E}"/>
              </a:ext>
            </a:extLst>
          </p:cNvPr>
          <p:cNvCxnSpPr/>
          <p:nvPr/>
        </p:nvCxnSpPr>
        <p:spPr>
          <a:xfrm flipH="1" flipV="1">
            <a:off x="3868482" y="40390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81957B-32AF-155C-248E-E1990B4C34F5}"/>
              </a:ext>
            </a:extLst>
          </p:cNvPr>
          <p:cNvCxnSpPr/>
          <p:nvPr/>
        </p:nvCxnSpPr>
        <p:spPr>
          <a:xfrm>
            <a:off x="6565900" y="3445475"/>
            <a:ext cx="37287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F7878E1-6826-4616-7ED7-DE5BEF47B171}"/>
              </a:ext>
            </a:extLst>
          </p:cNvPr>
          <p:cNvCxnSpPr/>
          <p:nvPr/>
        </p:nvCxnSpPr>
        <p:spPr>
          <a:xfrm flipH="1" flipV="1">
            <a:off x="8973882" y="30103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9E68E80-EA99-543F-E79B-C228DC1CE7F8}"/>
              </a:ext>
            </a:extLst>
          </p:cNvPr>
          <p:cNvCxnSpPr/>
          <p:nvPr/>
        </p:nvCxnSpPr>
        <p:spPr>
          <a:xfrm flipH="1" flipV="1">
            <a:off x="8021382" y="34167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278E53-8B56-474B-4AB9-879EC65EF32C}"/>
              </a:ext>
            </a:extLst>
          </p:cNvPr>
          <p:cNvCxnSpPr/>
          <p:nvPr/>
        </p:nvCxnSpPr>
        <p:spPr>
          <a:xfrm flipH="1" flipV="1">
            <a:off x="10294682" y="34294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Placeholder 8" descr="A close up of a bottle&#10;&#10;Description automatically generated">
            <a:extLst>
              <a:ext uri="{FF2B5EF4-FFF2-40B4-BE49-F238E27FC236}">
                <a16:creationId xmlns:a16="http://schemas.microsoft.com/office/drawing/2014/main" id="{75C36565-9516-83D1-BE94-69B1D7683018}"/>
              </a:ext>
            </a:extLst>
          </p:cNvPr>
          <p:cNvPicPr>
            <a:picLocks noChangeAspect="1"/>
          </p:cNvPicPr>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a:prstGeom prst="rect">
            <a:avLst/>
          </a:prstGeom>
        </p:spPr>
      </p:pic>
      <p:sp>
        <p:nvSpPr>
          <p:cNvPr id="3" name="object 10">
            <a:extLst>
              <a:ext uri="{FF2B5EF4-FFF2-40B4-BE49-F238E27FC236}">
                <a16:creationId xmlns:a16="http://schemas.microsoft.com/office/drawing/2014/main" id="{07A31751-A3A0-8230-8228-A1A208CC2053}"/>
              </a:ext>
            </a:extLst>
          </p:cNvPr>
          <p:cNvSpPr txBox="1"/>
          <p:nvPr/>
        </p:nvSpPr>
        <p:spPr>
          <a:xfrm rot="16200000">
            <a:off x="399509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RIESLING</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271120414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22853" y="763977"/>
            <a:ext cx="11918390" cy="689369"/>
          </a:xfrm>
          <a:prstGeom prst="rect">
            <a:avLst/>
          </a:prstGeom>
        </p:spPr>
        <p:txBody>
          <a:bodyPr vert="horz" wrap="none" lIns="0" tIns="11521" rIns="0" bIns="0" rtlCol="0">
            <a:noAutofit/>
          </a:bodyPr>
          <a:lstStyle/>
          <a:p>
            <a:pPr defTabSz="914453">
              <a:lnSpc>
                <a:spcPct val="80000"/>
              </a:lnSpc>
              <a:defRPr/>
            </a:pPr>
            <a:r>
              <a:rPr lang="ja-JP" altLang="en-US" sz="5400" cap="all">
                <a:solidFill>
                  <a:schemeClr val="accent3"/>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赛美蓉</a:t>
            </a:r>
            <a:endParaRPr lang="ja-JP" altLang="en-US" sz="5400" cap="all" dirty="0">
              <a:solidFill>
                <a:schemeClr val="accent3"/>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8974" y="2746641"/>
            <a:ext cx="469880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在澳大利亚有悠久的历史</a:t>
            </a:r>
          </a:p>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精致的葡萄品种，出产风格多样的葡萄酒</a:t>
            </a:r>
          </a:p>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有陈年多年的潜力</a:t>
            </a:r>
          </a:p>
          <a:p>
            <a:pPr>
              <a:spcBef>
                <a:spcPts val="800"/>
              </a:spcBef>
              <a:buClr>
                <a:schemeClr val="accent3"/>
              </a:buClr>
              <a:buFont typeface="Arial" panose="020B0604020202020204" pitchFamily="34" charset="0"/>
              <a:buChar char="•"/>
            </a:pPr>
            <a:r>
              <a:rPr lang="ja-JP" altLang="en-US" sz="1600">
                <a:solidFill>
                  <a:schemeClr val="bg1"/>
                </a:solidFill>
                <a:latin typeface="Microsoft YaHei" panose="020B0503020204020204" pitchFamily="34" charset="-122"/>
              </a:rPr>
              <a:t>容易感染贵腐霉（</a:t>
            </a:r>
            <a:r>
              <a:rPr lang="en-US" sz="1600" dirty="0">
                <a:solidFill>
                  <a:schemeClr val="bg1"/>
                </a:solidFill>
                <a:latin typeface="Microsoft YaHei" panose="020B0503020204020204" pitchFamily="34" charset="-122"/>
              </a:rPr>
              <a:t>botrytis, or ‘noble rot’)，</a:t>
            </a:r>
            <a:r>
              <a:rPr lang="ja-JP" altLang="en-US" sz="1600">
                <a:solidFill>
                  <a:schemeClr val="bg1"/>
                </a:solidFill>
                <a:latin typeface="Microsoft YaHei" panose="020B0503020204020204" pitchFamily="34" charset="-122"/>
              </a:rPr>
              <a:t>澳大利亚最著名的甜酒风格之一</a:t>
            </a:r>
          </a:p>
          <a:p>
            <a:pPr>
              <a:spcBef>
                <a:spcPts val="800"/>
              </a:spcBef>
              <a:buClr>
                <a:schemeClr val="accent3"/>
              </a:buClr>
              <a:buFont typeface="Arial" panose="020B0604020202020204" pitchFamily="34" charset="0"/>
              <a:buChar char="•"/>
            </a:pPr>
            <a:endParaRPr lang="ja-JP" altLang="en-US" sz="1600" dirty="0">
              <a:solidFill>
                <a:schemeClr val="bg1"/>
              </a:solidFill>
              <a:latin typeface="Microsoft YaHei" panose="020B0503020204020204" pitchFamily="34" charset="-122"/>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722853" y="1646193"/>
            <a:ext cx="4319047" cy="907601"/>
          </a:xfrm>
          <a:prstGeom prst="rect">
            <a:avLst/>
          </a:prstGeom>
        </p:spPr>
        <p:txBody>
          <a:bodyPr vert="horz" wrap="square" lIns="0" tIns="11521" rIns="0" bIns="0" rtlCol="0">
            <a:noAutofit/>
          </a:bodyPr>
          <a:lstStyle/>
          <a:p>
            <a:pPr defTabSz="914453">
              <a:lnSpc>
                <a:spcPct val="80000"/>
              </a:lnSpc>
              <a:defRPr/>
            </a:pPr>
            <a:r>
              <a:rPr lang="ja-JP" altLang="en-US" sz="2400" cap="all">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对于经典真正独特的表达</a:t>
            </a:r>
          </a:p>
          <a:p>
            <a:pPr defTabSz="914453">
              <a:lnSpc>
                <a:spcPct val="80000"/>
              </a:lnSpc>
              <a:defRPr/>
            </a:pPr>
            <a:endParaRPr lang="ja-JP" altLang="en-US" sz="2400" cap="all" dirty="0">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0" name="Picture 9">
            <a:extLst>
              <a:ext uri="{FF2B5EF4-FFF2-40B4-BE49-F238E27FC236}">
                <a16:creationId xmlns:a16="http://schemas.microsoft.com/office/drawing/2014/main" id="{6B4C4395-9324-8261-801A-63F99CEAC745}"/>
              </a:ext>
            </a:extLst>
          </p:cNvPr>
          <p:cNvPicPr>
            <a:picLocks noChangeAspect="1"/>
          </p:cNvPicPr>
          <p:nvPr/>
        </p:nvPicPr>
        <p:blipFill>
          <a:blip r:embed="rId3" cstate="screen">
            <a:extLst>
              <a:ext uri="{28A0092B-C50C-407E-A947-70E740481C1C}">
                <a14:useLocalDpi xmlns:a14="http://schemas.microsoft.com/office/drawing/2010/main"/>
              </a:ext>
            </a:extLst>
          </a:blip>
          <a:srcRect l="22415" t="12774" r="22475" b="5401"/>
          <a:stretch/>
        </p:blipFill>
        <p:spPr>
          <a:xfrm>
            <a:off x="6096000" y="423117"/>
            <a:ext cx="6096000" cy="6036406"/>
          </a:xfrm>
          <a:prstGeom prst="rect">
            <a:avLst/>
          </a:prstGeom>
        </p:spPr>
      </p:pic>
    </p:spTree>
    <p:extLst>
      <p:ext uri="{BB962C8B-B14F-4D97-AF65-F5344CB8AC3E}">
        <p14:creationId xmlns:p14="http://schemas.microsoft.com/office/powerpoint/2010/main" val="12748515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5D24B50-5081-EBD9-E854-6868111786D0}"/>
              </a:ext>
            </a:extLst>
          </p:cNvPr>
          <p:cNvCxnSpPr>
            <a:cxnSpLocks/>
          </p:cNvCxnSpPr>
          <p:nvPr/>
        </p:nvCxnSpPr>
        <p:spPr>
          <a:xfrm>
            <a:off x="4033458" y="3093441"/>
            <a:ext cx="19036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D9D24E-E5B9-41C6-B05C-6E7181101974}"/>
              </a:ext>
            </a:extLst>
          </p:cNvPr>
          <p:cNvCxnSpPr>
            <a:cxnSpLocks/>
          </p:cNvCxnSpPr>
          <p:nvPr/>
        </p:nvCxnSpPr>
        <p:spPr>
          <a:xfrm>
            <a:off x="1604407" y="4686629"/>
            <a:ext cx="4130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a:off x="6754218" y="4686629"/>
            <a:ext cx="8209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a:off x="6518606" y="2728803"/>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99CED0D-6A4A-60E2-9B48-61AAAC696967}"/>
              </a:ext>
            </a:extLst>
          </p:cNvPr>
          <p:cNvSpPr/>
          <p:nvPr/>
        </p:nvSpPr>
        <p:spPr>
          <a:xfrm>
            <a:off x="2166919" y="2030875"/>
            <a:ext cx="2058123" cy="205812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95919"/>
            <a:ext cx="11283754" cy="1325562"/>
          </a:xfrm>
        </p:spPr>
        <p:txBody>
          <a:bodyPr/>
          <a:lstStyle/>
          <a:p>
            <a:r>
              <a:rPr lang="ja-JP" altLang="en-US" sz="4400">
                <a:solidFill>
                  <a:schemeClr val="accent3"/>
                </a:solidFill>
              </a:rPr>
              <a:t>风格和特点 </a:t>
            </a:r>
            <a:br>
              <a:rPr lang="ja-JP" altLang="en-US" sz="4400">
                <a:solidFill>
                  <a:schemeClr val="accent3"/>
                </a:solidFill>
              </a:rPr>
            </a:br>
            <a:endParaRPr lang="ja-JP" altLang="en-US" sz="4400" dirty="0">
              <a:solidFill>
                <a:schemeClr val="accent3"/>
              </a:solidFill>
            </a:endParaRPr>
          </a:p>
        </p:txBody>
      </p:sp>
      <p:sp>
        <p:nvSpPr>
          <p:cNvPr id="4" name="object 58">
            <a:extLst>
              <a:ext uri="{FF2B5EF4-FFF2-40B4-BE49-F238E27FC236}">
                <a16:creationId xmlns:a16="http://schemas.microsoft.com/office/drawing/2014/main" id="{06D9044B-19C1-C835-1A81-96A0008531CB}"/>
              </a:ext>
            </a:extLst>
          </p:cNvPr>
          <p:cNvSpPr txBox="1"/>
          <p:nvPr/>
        </p:nvSpPr>
        <p:spPr>
          <a:xfrm>
            <a:off x="7824978" y="4537504"/>
            <a:ext cx="1338340" cy="1089978"/>
          </a:xfrm>
          <a:prstGeom prst="rect">
            <a:avLst/>
          </a:prstGeom>
        </p:spPr>
        <p:txBody>
          <a:bodyPr vert="horz" wrap="square" lIns="0" tIns="17145" rIns="0" bIns="0" rtlCol="0" anchor="ctr" anchorCtr="0">
            <a:spAutoFit/>
          </a:bodyPr>
          <a:lstStyle/>
          <a:p>
            <a:pPr>
              <a:spcAft>
                <a:spcPts val="600"/>
              </a:spcAft>
              <a:buClr>
                <a:schemeClr val="accent3"/>
              </a:buClr>
            </a:pPr>
            <a:r>
              <a:rPr lang="ja-JP" altLang="en-US" sz="1600">
                <a:latin typeface="Microsoft YaHei" panose="020B0503020204020204" pitchFamily="34" charset="-122"/>
                <a:ea typeface="Microsoft YaHei" panose="020B0503020204020204" pitchFamily="34" charset="-122"/>
                <a:cs typeface="Hellix SemiBold"/>
              </a:rPr>
              <a:t>经典风味</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柑橘</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苹果</a:t>
            </a:r>
          </a:p>
          <a:p>
            <a:pPr marL="285750" indent="-285750">
              <a:lnSpc>
                <a:spcPct val="98000"/>
              </a:lnSpc>
              <a:spcAft>
                <a:spcPts val="1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蜂蜜</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6" name="object 58">
            <a:extLst>
              <a:ext uri="{FF2B5EF4-FFF2-40B4-BE49-F238E27FC236}">
                <a16:creationId xmlns:a16="http://schemas.microsoft.com/office/drawing/2014/main" id="{6A76F796-5E38-5679-4FBA-97AD2B0459AA}"/>
              </a:ext>
            </a:extLst>
          </p:cNvPr>
          <p:cNvSpPr txBox="1"/>
          <p:nvPr/>
        </p:nvSpPr>
        <p:spPr>
          <a:xfrm>
            <a:off x="3048766" y="5180905"/>
            <a:ext cx="1474868" cy="112530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陈年后</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浓郁的烤面包和蜂蜜的香气</a:t>
            </a:r>
          </a:p>
          <a:p>
            <a:pPr algn="ctr">
              <a:lnSpc>
                <a:spcPct val="90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8" name="object 58">
            <a:extLst>
              <a:ext uri="{FF2B5EF4-FFF2-40B4-BE49-F238E27FC236}">
                <a16:creationId xmlns:a16="http://schemas.microsoft.com/office/drawing/2014/main" id="{FD314BE5-0E31-1399-4ED1-E5979907C242}"/>
              </a:ext>
            </a:extLst>
          </p:cNvPr>
          <p:cNvSpPr txBox="1"/>
          <p:nvPr/>
        </p:nvSpPr>
        <p:spPr>
          <a:xfrm>
            <a:off x="7753658" y="907949"/>
            <a:ext cx="3193618" cy="1026820"/>
          </a:xfrm>
          <a:prstGeom prst="rect">
            <a:avLst/>
          </a:prstGeom>
        </p:spPr>
        <p:txBody>
          <a:bodyPr vert="horz" wrap="square" lIns="0" tIns="17145" rIns="0" bIns="0" rtlCol="0" anchor="ctr" anchorCtr="0">
            <a:spAutoFit/>
          </a:bodyPr>
          <a:lstStyle/>
          <a:p>
            <a:pPr marL="285750" indent="-285750">
              <a:lnSpc>
                <a:spcPct val="95000"/>
              </a:lnSpc>
              <a:spcAft>
                <a:spcPts val="12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干型，轻度到中度酒体</a:t>
            </a:r>
            <a:endParaRPr lang="en-AU" altLang="ja-JP" sz="1600" dirty="0">
              <a:latin typeface="Microsoft YaHei" panose="020B0503020204020204" pitchFamily="34" charset="-122"/>
              <a:ea typeface="Microsoft YaHei" panose="020B0503020204020204" pitchFamily="34" charset="-122"/>
              <a:cs typeface="Hellix SemiBold"/>
            </a:endParaRPr>
          </a:p>
          <a:p>
            <a:pPr marL="285750" indent="-285750">
              <a:lnSpc>
                <a:spcPct val="95000"/>
              </a:lnSpc>
              <a:spcAft>
                <a:spcPts val="12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果味突出，通常适合年轻时饮用</a:t>
            </a:r>
            <a:endParaRPr lang="en-AU" altLang="ja-JP" sz="1600" dirty="0">
              <a:latin typeface="Microsoft YaHei" panose="020B0503020204020204" pitchFamily="34" charset="-122"/>
              <a:ea typeface="Microsoft YaHei" panose="020B0503020204020204" pitchFamily="34" charset="-122"/>
              <a:cs typeface="Hellix SemiBold"/>
            </a:endParaRPr>
          </a:p>
          <a:p>
            <a:pPr marL="285750" indent="-285750">
              <a:lnSpc>
                <a:spcPct val="95000"/>
              </a:lnSpc>
              <a:spcAft>
                <a:spcPts val="12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口感清爽、干净、优雅</a:t>
            </a:r>
          </a:p>
        </p:txBody>
      </p:sp>
      <p:sp>
        <p:nvSpPr>
          <p:cNvPr id="9" name="object 58">
            <a:extLst>
              <a:ext uri="{FF2B5EF4-FFF2-40B4-BE49-F238E27FC236}">
                <a16:creationId xmlns:a16="http://schemas.microsoft.com/office/drawing/2014/main" id="{11FBA866-36A9-6EF8-54E2-DB7B3D8637CD}"/>
              </a:ext>
            </a:extLst>
          </p:cNvPr>
          <p:cNvSpPr txBox="1"/>
          <p:nvPr/>
        </p:nvSpPr>
        <p:spPr>
          <a:xfrm>
            <a:off x="1002870" y="5172566"/>
            <a:ext cx="1219899" cy="903709"/>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年轻时</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新鲜、清爽、柑橘味</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99B50624-7A46-D0F3-17C2-85DD26105C20}"/>
              </a:ext>
            </a:extLst>
          </p:cNvPr>
          <p:cNvSpPr txBox="1"/>
          <p:nvPr/>
        </p:nvSpPr>
        <p:spPr>
          <a:xfrm>
            <a:off x="7855654" y="2583686"/>
            <a:ext cx="968972" cy="509755"/>
          </a:xfrm>
          <a:prstGeom prst="rect">
            <a:avLst/>
          </a:prstGeom>
          <a:noFill/>
        </p:spPr>
        <p:txBody>
          <a:bodyPr vert="horz" wrap="square" lIns="0" tIns="17145" rIns="0" bIns="0" rtlCol="0">
            <a:spAutoFit/>
          </a:bodyPr>
          <a:lstStyle/>
          <a:p>
            <a:pPr>
              <a:buClr>
                <a:srgbClr val="F40000"/>
              </a:buClr>
            </a:pPr>
            <a:r>
              <a:rPr lang="ja-JP" altLang="en-US" sz="1600">
                <a:latin typeface="Microsoft YaHei" panose="020B0503020204020204" pitchFamily="34" charset="-122"/>
                <a:ea typeface="Microsoft YaHei" panose="020B0503020204020204" pitchFamily="34" charset="-122"/>
              </a:rPr>
              <a:t>混酿</a:t>
            </a:r>
          </a:p>
          <a:p>
            <a:pPr algn="ctr">
              <a:buClr>
                <a:srgbClr val="F40000"/>
              </a:buClr>
            </a:pPr>
            <a:endParaRPr lang="ja-JP" altLang="en-US" sz="1600" dirty="0">
              <a:latin typeface="Microsoft YaHei" panose="020B0503020204020204" pitchFamily="34" charset="-122"/>
              <a:ea typeface="Microsoft YaHei" panose="020B0503020204020204" pitchFamily="34" charset="-122"/>
            </a:endParaRPr>
          </a:p>
        </p:txBody>
      </p:sp>
      <p:sp>
        <p:nvSpPr>
          <p:cNvPr id="13" name="object 58">
            <a:extLst>
              <a:ext uri="{FF2B5EF4-FFF2-40B4-BE49-F238E27FC236}">
                <a16:creationId xmlns:a16="http://schemas.microsoft.com/office/drawing/2014/main" id="{763B398C-C438-0204-15EA-622F7C9BE7A2}"/>
              </a:ext>
            </a:extLst>
          </p:cNvPr>
          <p:cNvSpPr txBox="1"/>
          <p:nvPr/>
        </p:nvSpPr>
        <p:spPr>
          <a:xfrm>
            <a:off x="2247867" y="2681314"/>
            <a:ext cx="1896225" cy="986809"/>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四种截然不同的风格</a:t>
            </a:r>
            <a:r>
              <a:rPr lang="en-US" altLang="ja-JP" sz="1400" dirty="0">
                <a:latin typeface="Microsoft YaHei" panose="020B0503020204020204" pitchFamily="34" charset="-122"/>
                <a:ea typeface="Microsoft YaHei" panose="020B0503020204020204" pitchFamily="34" charset="-122"/>
                <a:cs typeface="Hellix SemiBold"/>
              </a:rPr>
              <a:t>:</a:t>
            </a:r>
          </a:p>
          <a:p>
            <a:pPr algn="ctr">
              <a:lnSpc>
                <a:spcPct val="90000"/>
              </a:lnSpc>
              <a:buClr>
                <a:srgbClr val="F40000"/>
              </a:buClr>
            </a:pPr>
            <a:endParaRPr lang="en-US" altLang="ja-JP" sz="1400" dirty="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无橡木影响</a:t>
            </a:r>
            <a:r>
              <a:rPr lang="en-US" altLang="ja-JP" sz="1400" dirty="0">
                <a:latin typeface="Microsoft YaHei" panose="020B0503020204020204" pitchFamily="34" charset="-122"/>
                <a:ea typeface="Microsoft YaHei" panose="020B0503020204020204" pitchFamily="34" charset="-122"/>
                <a:cs typeface="Hellix SemiBold"/>
              </a:rPr>
              <a:t>,</a:t>
            </a:r>
          </a:p>
          <a:p>
            <a:pPr algn="ct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有橡木影响</a:t>
            </a:r>
            <a:r>
              <a:rPr lang="en-US" altLang="ja-JP" sz="1400" dirty="0">
                <a:latin typeface="Microsoft YaHei" panose="020B0503020204020204" pitchFamily="34" charset="-122"/>
                <a:ea typeface="Microsoft YaHei" panose="020B0503020204020204" pitchFamily="34" charset="-122"/>
                <a:cs typeface="Hellix SemiBold"/>
              </a:rPr>
              <a:t>,</a:t>
            </a:r>
          </a:p>
          <a:p>
            <a:pPr algn="ct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混酿</a:t>
            </a:r>
            <a:r>
              <a:rPr lang="en-US" altLang="ja-JP" sz="1400" dirty="0">
                <a:latin typeface="Microsoft YaHei" panose="020B0503020204020204" pitchFamily="34" charset="-122"/>
                <a:ea typeface="Microsoft YaHei" panose="020B0503020204020204" pitchFamily="34" charset="-122"/>
                <a:cs typeface="Hellix SemiBold"/>
              </a:rPr>
              <a:t>, </a:t>
            </a:r>
            <a:r>
              <a:rPr lang="ja-JP" altLang="en-US" sz="1400">
                <a:latin typeface="Microsoft YaHei" panose="020B0503020204020204" pitchFamily="34" charset="-122"/>
                <a:ea typeface="Microsoft YaHei" panose="020B0503020204020204" pitchFamily="34" charset="-122"/>
                <a:cs typeface="Hellix SemiBold"/>
              </a:rPr>
              <a:t>甜酒</a:t>
            </a:r>
            <a:endParaRPr lang="en-US" sz="1400" dirty="0">
              <a:latin typeface="Microsoft YaHei" panose="020B0503020204020204" pitchFamily="34" charset="-122"/>
              <a:ea typeface="Microsoft YaHei" panose="020B0503020204020204" pitchFamily="34" charset="-122"/>
              <a:cs typeface="Hellix SemiBold"/>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SEMILLON</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sp>
        <p:nvSpPr>
          <p:cNvPr id="23" name="TextBox 22">
            <a:extLst>
              <a:ext uri="{FF2B5EF4-FFF2-40B4-BE49-F238E27FC236}">
                <a16:creationId xmlns:a16="http://schemas.microsoft.com/office/drawing/2014/main" id="{DC27DDC8-E0B1-4AA2-7094-ED48EC2A6648}"/>
              </a:ext>
            </a:extLst>
          </p:cNvPr>
          <p:cNvSpPr txBox="1"/>
          <p:nvPr/>
        </p:nvSpPr>
        <p:spPr>
          <a:xfrm>
            <a:off x="7753658" y="2935419"/>
            <a:ext cx="3882687" cy="1335750"/>
          </a:xfrm>
          <a:prstGeom prst="rect">
            <a:avLst/>
          </a:prstGeom>
          <a:noFill/>
        </p:spPr>
        <p:txBody>
          <a:bodyPr wrap="square">
            <a:spAutoFit/>
          </a:bodyPr>
          <a:lstStyle/>
          <a:p>
            <a:pPr marL="285750" indent="-285750">
              <a:lnSpc>
                <a:spcPct val="95000"/>
              </a:lnSpc>
              <a:spcAft>
                <a:spcPts val="12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通常和其他品种混酿，包括长相思</a:t>
            </a:r>
            <a:endParaRPr lang="en-AU" altLang="ja-JP" sz="1600" dirty="0">
              <a:latin typeface="Microsoft YaHei" panose="020B0503020204020204" pitchFamily="34" charset="-122"/>
              <a:ea typeface="Microsoft YaHei" panose="020B0503020204020204" pitchFamily="34" charset="-122"/>
              <a:cs typeface="Hellix SemiBold"/>
            </a:endParaRPr>
          </a:p>
          <a:p>
            <a:pPr marL="285750" indent="-285750">
              <a:lnSpc>
                <a:spcPct val="95000"/>
              </a:lnSpc>
              <a:spcAft>
                <a:spcPts val="1200"/>
              </a:spcAft>
              <a:buClr>
                <a:schemeClr val="accent3"/>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赛美蓉的香气和圆润的口感可以给强烈的长相思带来更丰富的风味</a:t>
            </a:r>
          </a:p>
          <a:p>
            <a:pPr marL="285750" indent="-285750">
              <a:lnSpc>
                <a:spcPct val="95000"/>
              </a:lnSpc>
              <a:spcAft>
                <a:spcPts val="1200"/>
              </a:spcAft>
              <a:buClr>
                <a:schemeClr val="accent3"/>
              </a:buClr>
              <a:buFont typeface="Arial" panose="020B0604020202020204" pitchFamily="34" charset="0"/>
              <a:buChar char="•"/>
            </a:pPr>
            <a:endParaRPr lang="ja-JP" altLang="en-US" sz="1600" dirty="0">
              <a:latin typeface="Microsoft YaHei" panose="020B0503020204020204" pitchFamily="34" charset="-122"/>
              <a:ea typeface="Microsoft YaHei" panose="020B0503020204020204" pitchFamily="34" charset="-122"/>
              <a:cs typeface="Hellix SemiBold"/>
            </a:endParaRPr>
          </a:p>
        </p:txBody>
      </p:sp>
      <p:cxnSp>
        <p:nvCxnSpPr>
          <p:cNvPr id="34" name="Straight Connector 33">
            <a:extLst>
              <a:ext uri="{FF2B5EF4-FFF2-40B4-BE49-F238E27FC236}">
                <a16:creationId xmlns:a16="http://schemas.microsoft.com/office/drawing/2014/main" id="{B1C527DF-1911-A924-26F9-5E9138796AC1}"/>
              </a:ext>
            </a:extLst>
          </p:cNvPr>
          <p:cNvCxnSpPr>
            <a:cxnSpLocks/>
          </p:cNvCxnSpPr>
          <p:nvPr/>
        </p:nvCxnSpPr>
        <p:spPr>
          <a:xfrm>
            <a:off x="1610017"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03C286D-1830-66BB-2B1E-08FF2F13B8E2}"/>
              </a:ext>
            </a:extLst>
          </p:cNvPr>
          <p:cNvCxnSpPr>
            <a:cxnSpLocks/>
          </p:cNvCxnSpPr>
          <p:nvPr/>
        </p:nvCxnSpPr>
        <p:spPr>
          <a:xfrm>
            <a:off x="3792236" y="470906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01241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D720CF1-8EB6-0D7F-1746-0D1B1667AC8A}"/>
              </a:ext>
            </a:extLst>
          </p:cNvPr>
          <p:cNvCxnSpPr>
            <a:cxnSpLocks/>
          </p:cNvCxnSpPr>
          <p:nvPr/>
        </p:nvCxnSpPr>
        <p:spPr>
          <a:xfrm>
            <a:off x="6382890" y="378344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A6327B-6A1A-83C8-67D3-1326AB12A8F3}"/>
              </a:ext>
            </a:extLst>
          </p:cNvPr>
          <p:cNvCxnSpPr>
            <a:cxnSpLocks/>
          </p:cNvCxnSpPr>
          <p:nvPr/>
        </p:nvCxnSpPr>
        <p:spPr>
          <a:xfrm>
            <a:off x="6287523" y="194903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882F6E7-D7EE-1901-3E06-BD1D6F92195F}"/>
              </a:ext>
            </a:extLst>
          </p:cNvPr>
          <p:cNvCxnSpPr>
            <a:cxnSpLocks/>
          </p:cNvCxnSpPr>
          <p:nvPr/>
        </p:nvCxnSpPr>
        <p:spPr>
          <a:xfrm>
            <a:off x="4643847" y="2369775"/>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2B5B81-976E-9868-CB2F-27958D009D45}"/>
              </a:ext>
            </a:extLst>
          </p:cNvPr>
          <p:cNvCxnSpPr>
            <a:cxnSpLocks/>
          </p:cNvCxnSpPr>
          <p:nvPr/>
        </p:nvCxnSpPr>
        <p:spPr>
          <a:xfrm>
            <a:off x="4346527" y="4260283"/>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405353"/>
            <a:ext cx="11283754" cy="1325562"/>
          </a:xfrm>
        </p:spPr>
        <p:txBody>
          <a:bodyPr/>
          <a:lstStyle/>
          <a:p>
            <a:r>
              <a:rPr lang="ja-JP" altLang="en-US" sz="5400">
                <a:solidFill>
                  <a:schemeClr val="accent3"/>
                </a:solidFill>
              </a:rPr>
              <a:t>重要产区</a:t>
            </a:r>
            <a:br>
              <a:rPr lang="ja-JP" altLang="en-US" sz="5400">
                <a:solidFill>
                  <a:schemeClr val="accent3"/>
                </a:solidFill>
              </a:rPr>
            </a:br>
            <a:endParaRPr lang="ja-JP" altLang="en-US" sz="5400" dirty="0">
              <a:solidFill>
                <a:schemeClr val="accent3"/>
              </a:solidFill>
            </a:endParaRPr>
          </a:p>
        </p:txBody>
      </p:sp>
      <p:sp>
        <p:nvSpPr>
          <p:cNvPr id="4" name="object 58">
            <a:extLst>
              <a:ext uri="{FF2B5EF4-FFF2-40B4-BE49-F238E27FC236}">
                <a16:creationId xmlns:a16="http://schemas.microsoft.com/office/drawing/2014/main" id="{E0CB1AB2-AABE-4F28-3E58-8E9D89777F84}"/>
              </a:ext>
            </a:extLst>
          </p:cNvPr>
          <p:cNvSpPr txBox="1"/>
          <p:nvPr/>
        </p:nvSpPr>
        <p:spPr>
          <a:xfrm>
            <a:off x="7808229" y="1791732"/>
            <a:ext cx="2977700" cy="1156086"/>
          </a:xfrm>
          <a:prstGeom prst="rect">
            <a:avLst/>
          </a:prstGeom>
        </p:spPr>
        <p:txBody>
          <a:bodyPr vert="horz" wrap="square" lIns="0" tIns="17145" rIns="0" bIns="0" rtlCol="0" anchor="t" anchorCtr="0">
            <a:spAutoFit/>
          </a:bodyPr>
          <a:lstStyle/>
          <a:p>
            <a:pPr>
              <a:spcAft>
                <a:spcPts val="1200"/>
              </a:spcAft>
              <a:buClr>
                <a:srgbClr val="F40000"/>
              </a:buClr>
            </a:pPr>
            <a:r>
              <a:rPr lang="ja-JP" altLang="en-US" sz="1600" b="1">
                <a:latin typeface="Microsoft YaHei" panose="020B0503020204020204" pitchFamily="34" charset="-122"/>
                <a:ea typeface="Microsoft YaHei" panose="020B0503020204020204" pitchFamily="34" charset="-122"/>
                <a:cs typeface="Hellix SemiBold"/>
              </a:rPr>
              <a:t>玛格利特河</a:t>
            </a:r>
          </a:p>
          <a:p>
            <a:pPr>
              <a:spcAft>
                <a:spcPts val="12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赛美蓉长相思的混酿是典型的风格，以其活力和鲜明的个性而著称</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7" name="object 58">
            <a:extLst>
              <a:ext uri="{FF2B5EF4-FFF2-40B4-BE49-F238E27FC236}">
                <a16:creationId xmlns:a16="http://schemas.microsoft.com/office/drawing/2014/main" id="{DE4940BF-403B-2123-B107-BBAB76AA688D}"/>
              </a:ext>
            </a:extLst>
          </p:cNvPr>
          <p:cNvSpPr txBox="1"/>
          <p:nvPr/>
        </p:nvSpPr>
        <p:spPr>
          <a:xfrm>
            <a:off x="7808229" y="3608464"/>
            <a:ext cx="2815015" cy="1309974"/>
          </a:xfrm>
          <a:prstGeom prst="rect">
            <a:avLst/>
          </a:prstGeom>
        </p:spPr>
        <p:txBody>
          <a:bodyPr vert="horz" wrap="square" lIns="0" tIns="17145" rIns="0" bIns="0" rtlCol="0" anchor="t" anchorCtr="0">
            <a:spAutoFit/>
          </a:bodyPr>
          <a:lstStyle/>
          <a:p>
            <a:pPr>
              <a:spcAft>
                <a:spcPts val="1200"/>
              </a:spcAft>
              <a:buClr>
                <a:srgbClr val="F40000"/>
              </a:buClr>
            </a:pPr>
            <a:r>
              <a:rPr lang="ja-JP" altLang="en-US" sz="1600" b="1">
                <a:latin typeface="Microsoft YaHei" panose="020B0503020204020204" pitchFamily="34" charset="-122"/>
                <a:ea typeface="Microsoft YaHei" panose="020B0503020204020204" pitchFamily="34" charset="-122"/>
                <a:cs typeface="Hellix SemiBold"/>
              </a:rPr>
              <a:t>滨海沿岸</a:t>
            </a:r>
          </a:p>
          <a:p>
            <a:pPr>
              <a:spcAft>
                <a:spcPts val="12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出产香甜、浓郁且复杂的贵腐赛美蓉甜酒</a:t>
            </a:r>
          </a:p>
          <a:p>
            <a:pPr>
              <a:spcAft>
                <a:spcPts val="12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0" name="object 58">
            <a:extLst>
              <a:ext uri="{FF2B5EF4-FFF2-40B4-BE49-F238E27FC236}">
                <a16:creationId xmlns:a16="http://schemas.microsoft.com/office/drawing/2014/main" id="{CFF95956-6B21-2E47-F981-A18964FF9FCF}"/>
              </a:ext>
            </a:extLst>
          </p:cNvPr>
          <p:cNvSpPr txBox="1"/>
          <p:nvPr/>
        </p:nvSpPr>
        <p:spPr>
          <a:xfrm>
            <a:off x="1816508" y="4191360"/>
            <a:ext cx="2892827" cy="1556195"/>
          </a:xfrm>
          <a:prstGeom prst="rect">
            <a:avLst/>
          </a:prstGeom>
        </p:spPr>
        <p:txBody>
          <a:bodyPr vert="horz" wrap="square" lIns="0" tIns="17145" rIns="0" bIns="0" rtlCol="0" anchor="t" anchorCtr="0">
            <a:spAutoFit/>
          </a:bodyPr>
          <a:lstStyle/>
          <a:p>
            <a:pPr>
              <a:spcAft>
                <a:spcPts val="1200"/>
              </a:spcAft>
              <a:buClr>
                <a:srgbClr val="F40000"/>
              </a:buClr>
            </a:pPr>
            <a:r>
              <a:rPr lang="ja-JP" altLang="en-US" sz="1600" b="1">
                <a:latin typeface="Microsoft YaHei" panose="020B0503020204020204" pitchFamily="34" charset="-122"/>
                <a:ea typeface="Microsoft YaHei" panose="020B0503020204020204" pitchFamily="34" charset="-122"/>
                <a:cs typeface="Hellix SemiBold"/>
              </a:rPr>
              <a:t>猎人谷</a:t>
            </a:r>
          </a:p>
          <a:p>
            <a:pPr>
              <a:spcAft>
                <a:spcPts val="12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没有橡木影响的猎人谷赛美蓉在世界上独一无二，可以完美的陈年</a:t>
            </a:r>
            <a:r>
              <a:rPr lang="en-US" altLang="ja-JP" sz="1600" dirty="0">
                <a:latin typeface="Microsoft YaHei" panose="020B0503020204020204" pitchFamily="34" charset="-122"/>
                <a:ea typeface="Microsoft YaHei" panose="020B0503020204020204" pitchFamily="34" charset="-122"/>
                <a:cs typeface="Hellix SemiBold"/>
              </a:rPr>
              <a:t>20</a:t>
            </a:r>
            <a:r>
              <a:rPr lang="ja-JP" altLang="en-US" sz="1600">
                <a:latin typeface="Microsoft YaHei" panose="020B0503020204020204" pitchFamily="34" charset="-122"/>
                <a:ea typeface="Microsoft YaHei" panose="020B0503020204020204" pitchFamily="34" charset="-122"/>
                <a:cs typeface="Hellix SemiBold"/>
              </a:rPr>
              <a:t>年以上</a:t>
            </a:r>
          </a:p>
          <a:p>
            <a:pPr>
              <a:spcAft>
                <a:spcPts val="12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5EC4DF4C-D1DB-93C1-BB4E-6BB13631BFAE}"/>
              </a:ext>
            </a:extLst>
          </p:cNvPr>
          <p:cNvSpPr txBox="1"/>
          <p:nvPr/>
        </p:nvSpPr>
        <p:spPr>
          <a:xfrm>
            <a:off x="1816508" y="2259984"/>
            <a:ext cx="2827339" cy="1402307"/>
          </a:xfrm>
          <a:prstGeom prst="rect">
            <a:avLst/>
          </a:prstGeom>
        </p:spPr>
        <p:txBody>
          <a:bodyPr vert="horz" wrap="square" lIns="0" tIns="17145" rIns="0" bIns="0" rtlCol="0" anchor="t" anchorCtr="0">
            <a:spAutoFit/>
          </a:bodyPr>
          <a:lstStyle/>
          <a:p>
            <a:pPr>
              <a:spcAft>
                <a:spcPts val="1200"/>
              </a:spcAft>
              <a:buClr>
                <a:srgbClr val="F40000"/>
              </a:buClr>
            </a:pPr>
            <a:r>
              <a:rPr lang="ja-JP" altLang="en-US" sz="1600" b="1">
                <a:latin typeface="Microsoft YaHei" panose="020B0503020204020204" pitchFamily="34" charset="-122"/>
                <a:ea typeface="Microsoft YaHei" panose="020B0503020204020204" pitchFamily="34" charset="-122"/>
                <a:cs typeface="Hellix SemiBold"/>
              </a:rPr>
              <a:t>巴罗萨谷</a:t>
            </a:r>
          </a:p>
          <a:p>
            <a:pPr>
              <a:spcAft>
                <a:spcPts val="12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通常采用橡木桶发酵，典型的成熟而丰满的风格，但现在趋势转向了更清爽，更优雅的口感</a:t>
            </a:r>
            <a:endParaRPr lang="en-US" sz="1600" dirty="0">
              <a:latin typeface="Microsoft YaHei" panose="020B0503020204020204" pitchFamily="34" charset="-122"/>
              <a:ea typeface="Microsoft YaHei" panose="020B0503020204020204" pitchFamily="34" charset="-122"/>
              <a:cs typeface="Hellix SemiBold"/>
            </a:endParaRPr>
          </a:p>
        </p:txBody>
      </p:sp>
      <p:pic>
        <p:nvPicPr>
          <p:cNvPr id="12" name="Picture Placeholder 8">
            <a:extLst>
              <a:ext uri="{FF2B5EF4-FFF2-40B4-BE49-F238E27FC236}">
                <a16:creationId xmlns:a16="http://schemas.microsoft.com/office/drawing/2014/main" id="{B32C68B2-CB95-FC4B-3795-C588CA6ED49B}"/>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3" name="object 10">
            <a:extLst>
              <a:ext uri="{FF2B5EF4-FFF2-40B4-BE49-F238E27FC236}">
                <a16:creationId xmlns:a16="http://schemas.microsoft.com/office/drawing/2014/main" id="{A203F059-D290-6411-D27C-DBD274BBB3BC}"/>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SEMILLON</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1488632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536484" y="2769964"/>
            <a:ext cx="4884602"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最被广泛种植的白葡萄品种，占白葡萄酒产量的三分之一以上</a:t>
            </a:r>
          </a:p>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在澳大利亚，存活着一些世界上最古老的葡萄藤</a:t>
            </a:r>
          </a:p>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这种多样性的葡萄品种以各式各样的方式被酿造出来</a:t>
            </a:r>
          </a:p>
          <a:p>
            <a:pPr>
              <a:spcBef>
                <a:spcPts val="800"/>
              </a:spcBef>
              <a:buClr>
                <a:schemeClr val="bg2"/>
              </a:buClr>
              <a:buFont typeface="Arial" panose="020B0604020202020204" pitchFamily="34" charset="0"/>
              <a:buChar char="•"/>
            </a:pPr>
            <a:r>
              <a:rPr lang="ja-JP" altLang="en-US" sz="1600">
                <a:solidFill>
                  <a:schemeClr val="bg1"/>
                </a:solidFill>
                <a:latin typeface="Microsoft YaHei" panose="020B0503020204020204" pitchFamily="34" charset="-122"/>
              </a:rPr>
              <a:t>从二十世纪八九十年代酒体厚重、橡木风味浓郁的风格，演变为内敛而优雅的风格</a:t>
            </a:r>
          </a:p>
          <a:p>
            <a:pPr>
              <a:spcBef>
                <a:spcPts val="800"/>
              </a:spcBef>
              <a:buClr>
                <a:schemeClr val="bg2"/>
              </a:buClr>
              <a:buFont typeface="Arial" panose="020B0604020202020204" pitchFamily="34" charset="0"/>
              <a:buChar char="•"/>
            </a:pPr>
            <a:endParaRPr lang="ja-JP" altLang="en-US" sz="1600" dirty="0">
              <a:solidFill>
                <a:schemeClr val="bg1"/>
              </a:solidFill>
              <a:latin typeface="Microsoft YaHei" panose="020B0503020204020204" pitchFamily="34" charset="-122"/>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l="4444" t="1634" r="15172" b="1681"/>
          <a:stretch/>
        </p:blipFill>
        <p:spPr>
          <a:xfrm>
            <a:off x="6047974" y="385959"/>
            <a:ext cx="6171262" cy="6083199"/>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645466" y="1518924"/>
            <a:ext cx="6090894" cy="603321"/>
          </a:xfrm>
          <a:prstGeom prst="rect">
            <a:avLst/>
          </a:prstGeom>
        </p:spPr>
        <p:txBody>
          <a:bodyPr vert="horz" wrap="none" lIns="0" tIns="11521" rIns="0" bIns="0" rtlCol="0">
            <a:noAutofit/>
          </a:bodyPr>
          <a:lstStyle/>
          <a:p>
            <a:pPr defTabSz="914453">
              <a:lnSpc>
                <a:spcPct val="80000"/>
              </a:lnSpc>
              <a:defRPr/>
            </a:pPr>
            <a:r>
              <a:rPr lang="ja-JP" altLang="en-US" sz="3200" cap="all">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澳大利亚的经典白葡萄酒</a:t>
            </a:r>
          </a:p>
          <a:p>
            <a:pPr defTabSz="914453">
              <a:lnSpc>
                <a:spcPct val="80000"/>
              </a:lnSpc>
              <a:defRPr/>
            </a:pPr>
            <a:endParaRPr lang="ja-JP" altLang="en-US" sz="3200" cap="all" dirty="0">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5" name="Title 4">
            <a:extLst>
              <a:ext uri="{FF2B5EF4-FFF2-40B4-BE49-F238E27FC236}">
                <a16:creationId xmlns:a16="http://schemas.microsoft.com/office/drawing/2014/main" id="{44A566E1-71D4-BC96-22F8-C70FADC82A28}"/>
              </a:ext>
            </a:extLst>
          </p:cNvPr>
          <p:cNvSpPr>
            <a:spLocks noGrp="1"/>
          </p:cNvSpPr>
          <p:nvPr>
            <p:ph type="title"/>
          </p:nvPr>
        </p:nvSpPr>
        <p:spPr>
          <a:xfrm>
            <a:off x="536484" y="674366"/>
            <a:ext cx="5402508" cy="603321"/>
          </a:xfrm>
        </p:spPr>
        <p:txBody>
          <a:bodyPr>
            <a:noAutofit/>
          </a:bodyPr>
          <a:lstStyle/>
          <a:p>
            <a:r>
              <a:rPr lang="ja-JP" altLang="en-US" sz="5400" cap="all">
                <a:solidFill>
                  <a:schemeClr val="accent3"/>
                </a:solidFill>
                <a:uFill>
                  <a:solidFill>
                    <a:srgbClr val="F40000"/>
                  </a:solidFill>
                </a:uFill>
              </a:rPr>
              <a:t>霞多丽</a:t>
            </a:r>
            <a:endParaRPr lang="en-US" dirty="0">
              <a:solidFill>
                <a:schemeClr val="accent3"/>
              </a:solidFill>
            </a:endParaRPr>
          </a:p>
        </p:txBody>
      </p:sp>
    </p:spTree>
    <p:extLst>
      <p:ext uri="{BB962C8B-B14F-4D97-AF65-F5344CB8AC3E}">
        <p14:creationId xmlns:p14="http://schemas.microsoft.com/office/powerpoint/2010/main" val="71421897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72C1ACCF-5829-5054-128E-4A5E9B2B93CF}"/>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ACE97A-D146-4F7F-4FD2-1D852568DE37}"/>
              </a:ext>
            </a:extLst>
          </p:cNvPr>
          <p:cNvCxnSpPr>
            <a:cxnSpLocks/>
          </p:cNvCxnSpPr>
          <p:nvPr/>
        </p:nvCxnSpPr>
        <p:spPr>
          <a:xfrm>
            <a:off x="6526635" y="2444039"/>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FBCA3B5-AD16-DD5F-43B1-43F6ECE35ECA}"/>
              </a:ext>
            </a:extLst>
          </p:cNvPr>
          <p:cNvSpPr/>
          <p:nvPr/>
        </p:nvSpPr>
        <p:spPr>
          <a:xfrm>
            <a:off x="7693180" y="1467804"/>
            <a:ext cx="1952470" cy="19524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cxnSp>
        <p:nvCxnSpPr>
          <p:cNvPr id="15" name="Straight Connector 14">
            <a:extLst>
              <a:ext uri="{FF2B5EF4-FFF2-40B4-BE49-F238E27FC236}">
                <a16:creationId xmlns:a16="http://schemas.microsoft.com/office/drawing/2014/main" id="{D68E00B7-ACCC-60DF-84A0-B847EF04856E}"/>
              </a:ext>
            </a:extLst>
          </p:cNvPr>
          <p:cNvCxnSpPr/>
          <p:nvPr/>
        </p:nvCxnSpPr>
        <p:spPr>
          <a:xfrm>
            <a:off x="1350123" y="3871628"/>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65126"/>
            <a:ext cx="3981865" cy="1325562"/>
          </a:xfrm>
        </p:spPr>
        <p:txBody>
          <a:bodyPr/>
          <a:lstStyle/>
          <a:p>
            <a:r>
              <a:rPr lang="ja-JP" altLang="en-US" sz="4400">
                <a:solidFill>
                  <a:schemeClr val="accent2"/>
                </a:solidFill>
              </a:rPr>
              <a:t>风格和特点 </a:t>
            </a:r>
            <a:br>
              <a:rPr lang="ja-JP" altLang="en-US" sz="4400">
                <a:solidFill>
                  <a:schemeClr val="accent2"/>
                </a:solidFill>
              </a:rPr>
            </a:br>
            <a:endParaRPr lang="ja-JP" altLang="en-US" sz="4400" dirty="0">
              <a:solidFill>
                <a:schemeClr val="accent2"/>
              </a:solidFill>
            </a:endParaRPr>
          </a:p>
        </p:txBody>
      </p:sp>
      <p:sp>
        <p:nvSpPr>
          <p:cNvPr id="4" name="object 58">
            <a:extLst>
              <a:ext uri="{FF2B5EF4-FFF2-40B4-BE49-F238E27FC236}">
                <a16:creationId xmlns:a16="http://schemas.microsoft.com/office/drawing/2014/main" id="{E47CF276-A693-C23A-D876-CCF68B22DD0E}"/>
              </a:ext>
            </a:extLst>
          </p:cNvPr>
          <p:cNvSpPr txBox="1"/>
          <p:nvPr/>
        </p:nvSpPr>
        <p:spPr>
          <a:xfrm>
            <a:off x="8272900" y="4879735"/>
            <a:ext cx="1372750"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柑橘</a:t>
            </a:r>
          </a:p>
          <a:p>
            <a:pPr marL="285750" indent="-285750">
              <a:lnSpc>
                <a:spcPct val="98000"/>
              </a:lnSpc>
              <a:spcAft>
                <a:spcPts val="100"/>
              </a:spcAft>
              <a:buClr>
                <a:schemeClr val="bg2"/>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核果</a:t>
            </a:r>
          </a:p>
          <a:p>
            <a:pPr marL="285750" indent="-285750">
              <a:lnSpc>
                <a:spcPct val="98000"/>
              </a:lnSpc>
              <a:spcAft>
                <a:spcPts val="100"/>
              </a:spcAft>
              <a:buClr>
                <a:schemeClr val="bg2"/>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坚果</a:t>
            </a:r>
          </a:p>
          <a:p>
            <a:pPr marL="285750" indent="-285750">
              <a:lnSpc>
                <a:spcPct val="98000"/>
              </a:lnSpc>
              <a:spcAft>
                <a:spcPts val="100"/>
              </a:spcAft>
              <a:buClr>
                <a:schemeClr val="bg2"/>
              </a:buClr>
              <a:buFont typeface="Arial" panose="020B0604020202020204" pitchFamily="34" charset="0"/>
              <a:buChar cha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5" name="object 58">
            <a:extLst>
              <a:ext uri="{FF2B5EF4-FFF2-40B4-BE49-F238E27FC236}">
                <a16:creationId xmlns:a16="http://schemas.microsoft.com/office/drawing/2014/main" id="{96CEE577-D395-5B17-E049-D89D15EA603B}"/>
              </a:ext>
            </a:extLst>
          </p:cNvPr>
          <p:cNvSpPr txBox="1"/>
          <p:nvPr/>
        </p:nvSpPr>
        <p:spPr>
          <a:xfrm>
            <a:off x="814697" y="2568131"/>
            <a:ext cx="1051737" cy="485133"/>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cs typeface="Hellix SemiBold"/>
              </a:rPr>
              <a:t>无橡木影响</a:t>
            </a:r>
          </a:p>
          <a:p>
            <a:pPr algn="ctr">
              <a:lnSpc>
                <a:spcPct val="95000"/>
              </a:lnSpc>
              <a:buClr>
                <a:srgbClr val="F40000"/>
              </a:buClr>
            </a:pPr>
            <a:endParaRPr lang="ja-JP" altLang="en-US" sz="1600" b="1" dirty="0">
              <a:solidFill>
                <a:schemeClr val="accent3"/>
              </a:solidFill>
              <a:latin typeface="Microsoft YaHei" panose="020B0503020204020204" pitchFamily="34" charset="-122"/>
              <a:ea typeface="Microsoft YaHei" panose="020B0503020204020204" pitchFamily="34" charset="-122"/>
              <a:cs typeface="Hellix SemiBold"/>
            </a:endParaRPr>
          </a:p>
        </p:txBody>
      </p:sp>
      <p:sp>
        <p:nvSpPr>
          <p:cNvPr id="6" name="object 58">
            <a:extLst>
              <a:ext uri="{FF2B5EF4-FFF2-40B4-BE49-F238E27FC236}">
                <a16:creationId xmlns:a16="http://schemas.microsoft.com/office/drawing/2014/main" id="{B597CD6D-1B5B-B13B-AA12-F189856667E9}"/>
              </a:ext>
            </a:extLst>
          </p:cNvPr>
          <p:cNvSpPr txBox="1"/>
          <p:nvPr/>
        </p:nvSpPr>
        <p:spPr>
          <a:xfrm>
            <a:off x="8272900" y="4560571"/>
            <a:ext cx="3246242" cy="509755"/>
          </a:xfrm>
          <a:prstGeom prst="rect">
            <a:avLst/>
          </a:prstGeom>
          <a:noFill/>
        </p:spPr>
        <p:txBody>
          <a:bodyPr vert="horz" wrap="square" lIns="0" tIns="17145" rIns="0" bIns="0" rtlCol="0">
            <a:spAutoFit/>
          </a:bodyPr>
          <a:lstStyle/>
          <a:p>
            <a:pPr>
              <a:buClr>
                <a:srgbClr val="F40000"/>
              </a:buClr>
            </a:pPr>
            <a:r>
              <a:rPr lang="ja-JP" altLang="en-US" sz="1600">
                <a:latin typeface="Microsoft YaHei" panose="020B0503020204020204" pitchFamily="34" charset="-122"/>
                <a:ea typeface="Microsoft YaHei" panose="020B0503020204020204" pitchFamily="34" charset="-122"/>
                <a:cs typeface="Hellix SemiBold"/>
              </a:rPr>
              <a:t>经典风味</a:t>
            </a:r>
          </a:p>
          <a:p>
            <a:pPr>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D3A52997-085B-2723-D7C3-81BE6A507C42}"/>
              </a:ext>
            </a:extLst>
          </p:cNvPr>
          <p:cNvSpPr txBox="1"/>
          <p:nvPr/>
        </p:nvSpPr>
        <p:spPr>
          <a:xfrm>
            <a:off x="1485359" y="4627778"/>
            <a:ext cx="2782605" cy="682110"/>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风格从凉爽产区清瘦的轻度酒体，到温暖产区浓郁而成熟的饱满酒体</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0" name="object 58">
            <a:extLst>
              <a:ext uri="{FF2B5EF4-FFF2-40B4-BE49-F238E27FC236}">
                <a16:creationId xmlns:a16="http://schemas.microsoft.com/office/drawing/2014/main" id="{323AD611-28C5-2D78-76DA-103B5D4A507B}"/>
              </a:ext>
            </a:extLst>
          </p:cNvPr>
          <p:cNvSpPr txBox="1"/>
          <p:nvPr/>
        </p:nvSpPr>
        <p:spPr>
          <a:xfrm>
            <a:off x="8037163" y="1938766"/>
            <a:ext cx="1372914" cy="1186863"/>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澳大利亚的酿酒师们涵盖了这一品种的所有口味和特点。</a:t>
            </a:r>
          </a:p>
          <a:p>
            <a:pPr algn="ctr">
              <a:lnSpc>
                <a:spcPct val="95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6C6E9646-9568-31C2-285B-0C12166B7C20}"/>
              </a:ext>
            </a:extLst>
          </p:cNvPr>
          <p:cNvSpPr txBox="1"/>
          <p:nvPr/>
        </p:nvSpPr>
        <p:spPr>
          <a:xfrm>
            <a:off x="2386325" y="2565620"/>
            <a:ext cx="1051736" cy="485133"/>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cs typeface="Hellix SemiBold"/>
              </a:rPr>
              <a:t>有橡木影响</a:t>
            </a:r>
          </a:p>
          <a:p>
            <a:pPr algn="ctr">
              <a:lnSpc>
                <a:spcPct val="95000"/>
              </a:lnSpc>
              <a:buClr>
                <a:srgbClr val="F40000"/>
              </a:buClr>
            </a:pPr>
            <a:endParaRPr lang="ja-JP" altLang="en-US" sz="1600" b="1" dirty="0">
              <a:solidFill>
                <a:schemeClr val="accent3"/>
              </a:solidFill>
              <a:latin typeface="Microsoft YaHei" panose="020B0503020204020204" pitchFamily="34" charset="-122"/>
              <a:ea typeface="Microsoft YaHei" panose="020B0503020204020204" pitchFamily="34" charset="-122"/>
              <a:cs typeface="Hellix SemiBold"/>
            </a:endParaRPr>
          </a:p>
        </p:txBody>
      </p:sp>
      <p:sp>
        <p:nvSpPr>
          <p:cNvPr id="12" name="object 58">
            <a:extLst>
              <a:ext uri="{FF2B5EF4-FFF2-40B4-BE49-F238E27FC236}">
                <a16:creationId xmlns:a16="http://schemas.microsoft.com/office/drawing/2014/main" id="{8EE0C8D4-E921-DCB1-5F4A-FC4A24478253}"/>
              </a:ext>
            </a:extLst>
          </p:cNvPr>
          <p:cNvSpPr txBox="1"/>
          <p:nvPr/>
        </p:nvSpPr>
        <p:spPr>
          <a:xfrm>
            <a:off x="3740497" y="2568131"/>
            <a:ext cx="1467531" cy="485133"/>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cs typeface="Hellix SemiBold"/>
              </a:rPr>
              <a:t>起泡酒</a:t>
            </a:r>
          </a:p>
          <a:p>
            <a:pPr algn="ctr">
              <a:lnSpc>
                <a:spcPct val="95000"/>
              </a:lnSpc>
              <a:buClr>
                <a:srgbClr val="F40000"/>
              </a:buClr>
            </a:pPr>
            <a:endParaRPr lang="ja-JP" altLang="en-US" sz="1600" b="1" dirty="0">
              <a:solidFill>
                <a:schemeClr val="accent3"/>
              </a:solidFill>
              <a:latin typeface="Microsoft YaHei" panose="020B0503020204020204" pitchFamily="34" charset="-122"/>
              <a:ea typeface="Microsoft YaHei" panose="020B0503020204020204" pitchFamily="34" charset="-122"/>
              <a:cs typeface="Hellix SemiBold"/>
            </a:endParaRPr>
          </a:p>
        </p:txBody>
      </p:sp>
      <p:pic>
        <p:nvPicPr>
          <p:cNvPr id="13" name="Picture Placeholder 8">
            <a:extLst>
              <a:ext uri="{FF2B5EF4-FFF2-40B4-BE49-F238E27FC236}">
                <a16:creationId xmlns:a16="http://schemas.microsoft.com/office/drawing/2014/main" id="{9D87E67F-354C-783F-1609-A3FC9C88D05F}"/>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16" name="object 58">
            <a:extLst>
              <a:ext uri="{FF2B5EF4-FFF2-40B4-BE49-F238E27FC236}">
                <a16:creationId xmlns:a16="http://schemas.microsoft.com/office/drawing/2014/main" id="{636C81A9-BDC9-2A39-FD94-8ADA9154633E}"/>
              </a:ext>
            </a:extLst>
          </p:cNvPr>
          <p:cNvSpPr txBox="1"/>
          <p:nvPr/>
        </p:nvSpPr>
        <p:spPr>
          <a:xfrm>
            <a:off x="1520890" y="4229481"/>
            <a:ext cx="2782605" cy="460511"/>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a:latin typeface="Microsoft YaHei" panose="020B0503020204020204" pitchFamily="34" charset="-122"/>
                <a:ea typeface="Microsoft YaHei" panose="020B0503020204020204" pitchFamily="34" charset="-122"/>
                <a:cs typeface="Hellix SemiBold"/>
              </a:rPr>
              <a:t>三 种 常 见 的 风 格</a:t>
            </a:r>
          </a:p>
          <a:p>
            <a:pPr algn="ctr">
              <a:lnSpc>
                <a:spcPct val="90000"/>
              </a:lnSpc>
              <a:buClr>
                <a:srgbClr val="F40000"/>
              </a:buClr>
            </a:pPr>
            <a:endParaRPr lang="ja-JP" altLang="en-US" sz="1600" b="1" dirty="0">
              <a:latin typeface="Microsoft YaHei" panose="020B0503020204020204" pitchFamily="34" charset="-122"/>
              <a:ea typeface="Microsoft YaHei" panose="020B0503020204020204" pitchFamily="34" charset="-122"/>
              <a:cs typeface="Hellix SemiBold"/>
            </a:endParaRPr>
          </a:p>
        </p:txBody>
      </p:sp>
      <p:cxnSp>
        <p:nvCxnSpPr>
          <p:cNvPr id="17" name="Straight Connector 16">
            <a:extLst>
              <a:ext uri="{FF2B5EF4-FFF2-40B4-BE49-F238E27FC236}">
                <a16:creationId xmlns:a16="http://schemas.microsoft.com/office/drawing/2014/main" id="{F63FDD01-EB46-B5DB-5F16-F4F12AEF6111}"/>
              </a:ext>
            </a:extLst>
          </p:cNvPr>
          <p:cNvCxnSpPr>
            <a:cxnSpLocks/>
          </p:cNvCxnSpPr>
          <p:nvPr/>
        </p:nvCxnSpPr>
        <p:spPr>
          <a:xfrm flipV="1">
            <a:off x="1350123" y="3044567"/>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84B1E8-C215-9898-0E04-919D2FCB53A7}"/>
              </a:ext>
            </a:extLst>
          </p:cNvPr>
          <p:cNvCxnSpPr>
            <a:cxnSpLocks/>
          </p:cNvCxnSpPr>
          <p:nvPr/>
        </p:nvCxnSpPr>
        <p:spPr>
          <a:xfrm flipV="1">
            <a:off x="2912193" y="3044567"/>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916B90-FADF-40C1-D6F0-8880181AB285}"/>
              </a:ext>
            </a:extLst>
          </p:cNvPr>
          <p:cNvCxnSpPr>
            <a:cxnSpLocks/>
          </p:cNvCxnSpPr>
          <p:nvPr/>
        </p:nvCxnSpPr>
        <p:spPr>
          <a:xfrm flipV="1">
            <a:off x="4479216" y="3044567"/>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bject 10">
            <a:extLst>
              <a:ext uri="{FF2B5EF4-FFF2-40B4-BE49-F238E27FC236}">
                <a16:creationId xmlns:a16="http://schemas.microsoft.com/office/drawing/2014/main" id="{863A3C57-0E9C-D252-6E59-C2ABA0E3BC09}"/>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mj-lt"/>
                <a:ea typeface="Microsoft YaHei" panose="020B0503020204020204" pitchFamily="34" charset="-122"/>
                <a:cs typeface="Inter Display" panose="02000503000000020004" pitchFamily="2" charset="0"/>
              </a:rPr>
              <a:t>CHARDONNAY</a:t>
            </a:r>
            <a:endParaRPr lang="en-AU" sz="36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37035334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10;&#10;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2" cstate="screen">
            <a:extLst>
              <a:ext uri="{28A0092B-C50C-407E-A947-70E740481C1C}">
                <a14:useLocalDpi xmlns:a14="http://schemas.microsoft.com/office/drawing/2010/main"/>
              </a:ext>
            </a:extLst>
          </a:blip>
          <a:srcRect b="56490"/>
          <a:stretch>
            <a:fill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317214" y="4533704"/>
            <a:ext cx="3413630" cy="1460500"/>
          </a:xfrm>
        </p:spPr>
        <p:txBody>
          <a:bodyPr/>
          <a:lstStyle/>
          <a:p>
            <a:pPr>
              <a:buClr>
                <a:schemeClr val="accent4"/>
              </a:buClr>
            </a:pPr>
            <a:r>
              <a:rPr lang="ja-JP" altLang="en-US">
                <a:latin typeface="Microsoft YaHei" panose="020B0503020204020204" pitchFamily="34" charset="-122"/>
                <a:ea typeface="Microsoft YaHei" panose="020B0503020204020204" pitchFamily="34" charset="-122"/>
              </a:rPr>
              <a:t>澳大利亚葡萄酒的先驱者们开始种植葡萄藤、扩大其葡萄园并开始出口到其他国家</a:t>
            </a:r>
          </a:p>
          <a:p>
            <a:pPr>
              <a:buClr>
                <a:schemeClr val="accent4"/>
              </a:buClr>
            </a:pPr>
            <a:endParaRPr lang="ja-JP" altLang="en-US" dirty="0">
              <a:latin typeface="Microsoft YaHei" panose="020B0503020204020204" pitchFamily="34" charset="-122"/>
              <a:ea typeface="Microsoft YaHei" panose="020B0503020204020204" pitchFamily="34" charset="-122"/>
            </a:endParaRP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a typeface="Microsoft YaHei" panose="020B0503020204020204" pitchFamily="34" charset="-122"/>
            </a:endParaRPr>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a typeface="Microsoft YaHei" panose="020B0503020204020204" pitchFamily="34" charset="-122"/>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dirty="0">
                <a:solidFill>
                  <a:schemeClr val="accent1"/>
                </a:solidFill>
                <a:latin typeface="Microsoft YaHei" panose="020B0503020204020204" pitchFamily="34" charset="-122"/>
                <a:ea typeface="Microsoft YaHei" panose="020B0503020204020204" pitchFamily="34" charset="-122"/>
              </a:rPr>
              <a:t>开拓时代：</a:t>
            </a:r>
          </a:p>
          <a:p>
            <a:r>
              <a:rPr lang="en-US" altLang="ja-JP" sz="2000" dirty="0">
                <a:solidFill>
                  <a:schemeClr val="accent1"/>
                </a:solidFill>
                <a:latin typeface="Microsoft YaHei" panose="020B0503020204020204" pitchFamily="34" charset="-122"/>
                <a:ea typeface="Microsoft YaHei" panose="020B0503020204020204" pitchFamily="34" charset="-122"/>
              </a:rPr>
              <a:t>18</a:t>
            </a:r>
            <a:r>
              <a:rPr lang="zh-CN" altLang="en-US" sz="2000" dirty="0">
                <a:solidFill>
                  <a:schemeClr val="accent1"/>
                </a:solidFill>
                <a:latin typeface="Microsoft YaHei" panose="020B0503020204020204" pitchFamily="34" charset="-122"/>
                <a:ea typeface="Microsoft YaHei" panose="020B0503020204020204" pitchFamily="34" charset="-122"/>
              </a:rPr>
              <a:t>世纪</a:t>
            </a:r>
            <a:r>
              <a:rPr lang="ja-JP" altLang="en-US" sz="2000" dirty="0">
                <a:solidFill>
                  <a:schemeClr val="accent1"/>
                </a:solidFill>
                <a:latin typeface="Microsoft YaHei" panose="020B0503020204020204" pitchFamily="34" charset="-122"/>
                <a:ea typeface="Microsoft YaHei" panose="020B0503020204020204" pitchFamily="34" charset="-122"/>
              </a:rPr>
              <a:t>晚期 </a:t>
            </a:r>
            <a:r>
              <a:rPr lang="en-US" altLang="ja-JP" sz="2000" dirty="0">
                <a:solidFill>
                  <a:schemeClr val="accent1"/>
                </a:solidFill>
                <a:latin typeface="Microsoft YaHei" panose="020B0503020204020204" pitchFamily="34" charset="-122"/>
                <a:ea typeface="Microsoft YaHei" panose="020B0503020204020204" pitchFamily="34" charset="-122"/>
              </a:rPr>
              <a:t>,19</a:t>
            </a:r>
            <a:r>
              <a:rPr lang="zh-CN" altLang="en-US" sz="2000" dirty="0">
                <a:solidFill>
                  <a:schemeClr val="accent1"/>
                </a:solidFill>
                <a:latin typeface="Microsoft YaHei" panose="020B0503020204020204" pitchFamily="34" charset="-122"/>
                <a:ea typeface="Microsoft YaHei" panose="020B0503020204020204" pitchFamily="34" charset="-122"/>
              </a:rPr>
              <a:t>世纪</a:t>
            </a:r>
            <a:endParaRPr lang="ja-JP" altLang="en-US" sz="2000" dirty="0">
              <a:solidFill>
                <a:schemeClr val="accent1"/>
              </a:solidFill>
              <a:latin typeface="Microsoft YaHei" panose="020B0503020204020204" pitchFamily="34" charset="-122"/>
              <a:ea typeface="Microsoft YaHei" panose="020B0503020204020204" pitchFamily="34" charset="-122"/>
            </a:endParaRPr>
          </a:p>
          <a:p>
            <a:endParaRPr lang="ja-JP" altLang="en-US" sz="2400" dirty="0">
              <a:solidFill>
                <a:schemeClr val="accent1"/>
              </a:solidFill>
              <a:latin typeface="Microsoft YaHei" panose="020B0503020204020204" pitchFamily="34" charset="-122"/>
              <a:ea typeface="Microsoft YaHei" panose="020B0503020204020204" pitchFamily="34" charset="-122"/>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6161110" y="4530693"/>
            <a:ext cx="258794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众多重要的产区开始被建立，其中包括猎人谷、塔斯马尼亚州、雅拉谷、麦克拉仑谷、巴罗萨和路斯格兰</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9411672" y="4530693"/>
            <a:ext cx="21559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800"/>
              </a:spcBef>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rPr>
              <a:t>詹姆斯</a:t>
            </a:r>
            <a:r>
              <a:rPr lang="en-US" altLang="ja-JP" sz="1600" dirty="0">
                <a:latin typeface="Microsoft YaHei" panose="020B0503020204020204" pitchFamily="34" charset="-122"/>
                <a:ea typeface="Microsoft YaHei" panose="020B0503020204020204" pitchFamily="34" charset="-122"/>
              </a:rPr>
              <a:t>·</a:t>
            </a:r>
            <a:r>
              <a:rPr lang="ja-JP" altLang="en-US" sz="1600">
                <a:latin typeface="Microsoft YaHei" panose="020B0503020204020204" pitchFamily="34" charset="-122"/>
                <a:ea typeface="Microsoft YaHei" panose="020B0503020204020204" pitchFamily="34" charset="-122"/>
              </a:rPr>
              <a:t>巴斯比（</a:t>
            </a:r>
            <a:r>
              <a:rPr lang="en-US" sz="1600" dirty="0">
                <a:latin typeface="Microsoft YaHei" panose="020B0503020204020204" pitchFamily="34" charset="-122"/>
                <a:ea typeface="Microsoft YaHei" panose="020B0503020204020204" pitchFamily="34" charset="-122"/>
              </a:rPr>
              <a:t>James Busby）</a:t>
            </a:r>
            <a:r>
              <a:rPr lang="ja-JP" altLang="en-US" sz="1600">
                <a:latin typeface="Microsoft YaHei" panose="020B0503020204020204" pitchFamily="34" charset="-122"/>
                <a:ea typeface="Microsoft YaHei" panose="020B0503020204020204" pitchFamily="34" charset="-122"/>
              </a:rPr>
              <a:t>从欧洲带回了数百根葡萄藤插条，这就是如今珍贵老藤的来源</a:t>
            </a:r>
          </a:p>
          <a:p>
            <a:pPr marL="285750" indent="-285750">
              <a:spcBef>
                <a:spcPts val="800"/>
              </a:spcBef>
              <a:buFont typeface="Arial" panose="020B0604020202020204" pitchFamily="34" charset="0"/>
              <a:buChar char="•"/>
            </a:pPr>
            <a:endParaRPr lang="ja-JP" altLang="en-US" sz="1600" dirty="0">
              <a:latin typeface="Microsoft YaHei" panose="020B0503020204020204" pitchFamily="34" charset="-122"/>
              <a:ea typeface="Microsoft YaHei" panose="020B0503020204020204" pitchFamily="34" charset="-122"/>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134744" y="1121183"/>
            <a:ext cx="1765564"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受国内和出口需求的驱动，加强型葡萄酒主导着葡萄酒的生产和贸易</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306551" y="368300"/>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dirty="0">
                <a:solidFill>
                  <a:schemeClr val="accent1"/>
                </a:solidFill>
                <a:latin typeface="Microsoft YaHei" panose="020B0503020204020204" pitchFamily="34" charset="-122"/>
                <a:ea typeface="Microsoft YaHei" panose="020B0503020204020204" pitchFamily="34" charset="-122"/>
              </a:rPr>
              <a:t>加强型葡萄酒时代：</a:t>
            </a:r>
          </a:p>
          <a:p>
            <a:r>
              <a:rPr lang="en-US" altLang="zh-CN" sz="2000" dirty="0">
                <a:solidFill>
                  <a:schemeClr val="accent1"/>
                </a:solidFill>
                <a:latin typeface="Microsoft YaHei" panose="020B0503020204020204" pitchFamily="34" charset="-122"/>
                <a:ea typeface="Microsoft YaHei" panose="020B0503020204020204" pitchFamily="34" charset="-122"/>
              </a:rPr>
              <a:t>20</a:t>
            </a:r>
            <a:r>
              <a:rPr lang="zh-CN" altLang="en-US" sz="2000" dirty="0">
                <a:solidFill>
                  <a:schemeClr val="accent1"/>
                </a:solidFill>
                <a:latin typeface="Microsoft YaHei" panose="020B0503020204020204" pitchFamily="34" charset="-122"/>
                <a:ea typeface="Microsoft YaHei" panose="020B0503020204020204" pitchFamily="34" charset="-122"/>
              </a:rPr>
              <a:t>世纪初至</a:t>
            </a:r>
            <a:r>
              <a:rPr lang="en-US" altLang="zh-CN" sz="2000" dirty="0">
                <a:solidFill>
                  <a:schemeClr val="accent1"/>
                </a:solidFill>
                <a:latin typeface="Microsoft YaHei" panose="020B0503020204020204" pitchFamily="34" charset="-122"/>
                <a:ea typeface="Microsoft YaHei" panose="020B0503020204020204" pitchFamily="34" charset="-122"/>
              </a:rPr>
              <a:t>40</a:t>
            </a:r>
            <a:r>
              <a:rPr lang="zh-CN" altLang="en-US" sz="2000" dirty="0">
                <a:solidFill>
                  <a:schemeClr val="accent1"/>
                </a:solidFill>
                <a:latin typeface="Microsoft YaHei" panose="020B0503020204020204" pitchFamily="34" charset="-122"/>
                <a:ea typeface="Microsoft YaHei" panose="020B0503020204020204" pitchFamily="34" charset="-122"/>
              </a:rPr>
              <a:t>年代</a:t>
            </a:r>
            <a:endParaRPr lang="ja-JP" altLang="en-US" sz="2000" dirty="0">
              <a:solidFill>
                <a:schemeClr val="accent1"/>
              </a:solidFill>
              <a:latin typeface="Microsoft YaHei" panose="020B0503020204020204" pitchFamily="34" charset="-122"/>
              <a:ea typeface="Microsoft YaHei" panose="020B0503020204020204" pitchFamily="34" charset="-122"/>
            </a:endParaRP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7092709" y="1121184"/>
            <a:ext cx="1946497"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路斯格兰的麝香葡萄（</a:t>
            </a:r>
            <a:r>
              <a:rPr lang="en-US" sz="1600" dirty="0">
                <a:latin typeface="Microsoft YaHei" panose="020B0503020204020204" pitchFamily="34" charset="-122"/>
                <a:ea typeface="Microsoft YaHei" panose="020B0503020204020204" pitchFamily="34" charset="-122"/>
              </a:rPr>
              <a:t>Muscats）</a:t>
            </a:r>
            <a:r>
              <a:rPr lang="ja-JP" altLang="en-US" sz="1600">
                <a:latin typeface="Microsoft YaHei" panose="020B0503020204020204" pitchFamily="34" charset="-122"/>
                <a:ea typeface="Microsoft YaHei" panose="020B0503020204020204" pitchFamily="34" charset="-122"/>
              </a:rPr>
              <a:t>和密思卡黛葡萄（ </a:t>
            </a:r>
            <a:r>
              <a:rPr lang="en-US" sz="1600" dirty="0">
                <a:latin typeface="Microsoft YaHei" panose="020B0503020204020204" pitchFamily="34" charset="-122"/>
                <a:ea typeface="Microsoft YaHei" panose="020B0503020204020204" pitchFamily="34" charset="-122"/>
              </a:rPr>
              <a:t>Muscadelles)</a:t>
            </a:r>
            <a:r>
              <a:rPr lang="ja-JP" altLang="en-US" sz="1600">
                <a:latin typeface="Microsoft YaHei" panose="020B0503020204020204" pitchFamily="34" charset="-122"/>
                <a:ea typeface="Microsoft YaHei" panose="020B0503020204020204" pitchFamily="34" charset="-122"/>
              </a:rPr>
              <a:t>是这一时代的亮点</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10" name="Text Placeholder 2">
            <a:extLst>
              <a:ext uri="{FF2B5EF4-FFF2-40B4-BE49-F238E27FC236}">
                <a16:creationId xmlns:a16="http://schemas.microsoft.com/office/drawing/2014/main" id="{02D3A200-D112-95FA-1ACA-90952D4C7D9F}"/>
              </a:ext>
            </a:extLst>
          </p:cNvPr>
          <p:cNvSpPr txBox="1"/>
          <p:nvPr/>
        </p:nvSpPr>
        <p:spPr>
          <a:xfrm>
            <a:off x="9354948" y="1108157"/>
            <a:ext cx="2322532"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对强化葡萄酒的强烈需求使许多设拉子、马塔罗（慕尔维德）和歌海娜的老藤得以保留 </a:t>
            </a:r>
            <a:r>
              <a:rPr lang="en-US" altLang="ja-JP" sz="1600" dirty="0">
                <a:latin typeface="Microsoft YaHei" panose="020B0503020204020204" pitchFamily="34" charset="-122"/>
                <a:ea typeface="Microsoft YaHei" panose="020B0503020204020204" pitchFamily="34" charset="-122"/>
              </a:rPr>
              <a:t>- </a:t>
            </a:r>
            <a:r>
              <a:rPr lang="ja-JP" altLang="en-US" sz="1600">
                <a:latin typeface="Microsoft YaHei" panose="020B0503020204020204" pitchFamily="34" charset="-122"/>
                <a:ea typeface="Microsoft YaHei" panose="020B0503020204020204" pitchFamily="34" charset="-122"/>
              </a:rPr>
              <a:t>数十年后像珍宝一样被得以重新发现。</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11" name="Title 1">
            <a:extLst>
              <a:ext uri="{FF2B5EF4-FFF2-40B4-BE49-F238E27FC236}">
                <a16:creationId xmlns:a16="http://schemas.microsoft.com/office/drawing/2014/main" id="{5254EC50-8434-8076-8FED-6A8EA4C268B0}"/>
              </a:ext>
            </a:extLst>
          </p:cNvPr>
          <p:cNvSpPr txBox="1"/>
          <p:nvPr/>
        </p:nvSpPr>
        <p:spPr>
          <a:xfrm>
            <a:off x="357572" y="2054652"/>
            <a:ext cx="5140923"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4000">
                <a:latin typeface="Microsoft YaHei" panose="020B0503020204020204" pitchFamily="34" charset="-122"/>
                <a:ea typeface="Microsoft YaHei" panose="020B0503020204020204" pitchFamily="34" charset="-122"/>
              </a:rPr>
              <a:t>澳大利亚葡萄酒的</a:t>
            </a:r>
          </a:p>
          <a:p>
            <a:pPr>
              <a:lnSpc>
                <a:spcPct val="100000"/>
              </a:lnSpc>
            </a:pPr>
            <a:r>
              <a:rPr lang="ja-JP" altLang="en-US" sz="4000">
                <a:latin typeface="Microsoft YaHei" panose="020B0503020204020204" pitchFamily="34" charset="-122"/>
                <a:ea typeface="Microsoft YaHei" panose="020B0503020204020204" pitchFamily="34" charset="-122"/>
              </a:rPr>
              <a:t>历史</a:t>
            </a:r>
            <a:endParaRPr lang="en-US" sz="4000" dirty="0">
              <a:latin typeface="Microsoft YaHei" panose="020B0503020204020204" pitchFamily="34" charset="-122"/>
              <a:ea typeface="Microsoft YaHei" panose="020B0503020204020204" pitchFamily="34" charset="-122"/>
            </a:endParaRPr>
          </a:p>
        </p:txBody>
      </p:sp>
      <p:pic>
        <p:nvPicPr>
          <p:cNvPr id="15" name="Picture 14" descr="Close-up of a vine with grapes&#10;&#10;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2" cstate="screen">
            <a:extLst>
              <a:ext uri="{28A0092B-C50C-407E-A947-70E740481C1C}">
                <a14:useLocalDpi xmlns:a14="http://schemas.microsoft.com/office/drawing/2010/main"/>
              </a:ext>
            </a:extLst>
          </a:blip>
          <a:srcRect t="39800" b="30130"/>
          <a:stretch>
            <a:fillRect/>
          </a:stretch>
        </p:blipFill>
        <p:spPr>
          <a:xfrm>
            <a:off x="400016" y="5537331"/>
            <a:ext cx="3862018" cy="1741988"/>
          </a:xfrm>
          <a:prstGeom prst="rect">
            <a:avLst/>
          </a:prstGeom>
        </p:spPr>
      </p:pic>
    </p:spTree>
    <p:extLst>
      <p:ext uri="{BB962C8B-B14F-4D97-AF65-F5344CB8AC3E}">
        <p14:creationId xmlns:p14="http://schemas.microsoft.com/office/powerpoint/2010/main" val="7772390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40B51D00-025F-8E8E-7356-F6A17FCD8AB1}"/>
              </a:ext>
            </a:extLst>
          </p:cNvPr>
          <p:cNvCxnSpPr>
            <a:cxnSpLocks/>
          </p:cNvCxnSpPr>
          <p:nvPr/>
        </p:nvCxnSpPr>
        <p:spPr>
          <a:xfrm>
            <a:off x="4924253" y="2334982"/>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E047E4-9582-B3F3-BFB1-AA70615C79BA}"/>
              </a:ext>
            </a:extLst>
          </p:cNvPr>
          <p:cNvCxnSpPr>
            <a:cxnSpLocks/>
          </p:cNvCxnSpPr>
          <p:nvPr/>
        </p:nvCxnSpPr>
        <p:spPr>
          <a:xfrm>
            <a:off x="4924253" y="3828223"/>
            <a:ext cx="26346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42482B-3000-E3E8-0247-E5F244A01511}"/>
              </a:ext>
            </a:extLst>
          </p:cNvPr>
          <p:cNvCxnSpPr>
            <a:cxnSpLocks/>
          </p:cNvCxnSpPr>
          <p:nvPr/>
        </p:nvCxnSpPr>
        <p:spPr>
          <a:xfrm>
            <a:off x="4924253" y="5245962"/>
            <a:ext cx="26346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54123" y="522464"/>
            <a:ext cx="11283754" cy="1325562"/>
          </a:xfrm>
        </p:spPr>
        <p:txBody>
          <a:bodyPr/>
          <a:lstStyle/>
          <a:p>
            <a:r>
              <a:rPr lang="ja-JP" altLang="en-US" sz="5400">
                <a:solidFill>
                  <a:schemeClr val="accent2"/>
                </a:solidFill>
              </a:rPr>
              <a:t>主要产区</a:t>
            </a:r>
            <a:br>
              <a:rPr lang="ja-JP" altLang="en-US" sz="5400">
                <a:solidFill>
                  <a:schemeClr val="accent2"/>
                </a:solidFill>
              </a:rPr>
            </a:br>
            <a:endParaRPr lang="ja-JP" altLang="en-US" sz="5400" dirty="0">
              <a:solidFill>
                <a:schemeClr val="accent2"/>
              </a:solidFill>
            </a:endParaRPr>
          </a:p>
        </p:txBody>
      </p:sp>
      <p:sp>
        <p:nvSpPr>
          <p:cNvPr id="4" name="object 58">
            <a:extLst>
              <a:ext uri="{FF2B5EF4-FFF2-40B4-BE49-F238E27FC236}">
                <a16:creationId xmlns:a16="http://schemas.microsoft.com/office/drawing/2014/main" id="{BA9BA230-6936-82BD-A9D3-1F0437E2E10C}"/>
              </a:ext>
            </a:extLst>
          </p:cNvPr>
          <p:cNvSpPr txBox="1"/>
          <p:nvPr/>
        </p:nvSpPr>
        <p:spPr>
          <a:xfrm>
            <a:off x="7832701" y="2168080"/>
            <a:ext cx="2764170" cy="1648528"/>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莫宁顿半岛</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风格多样，从精致、没有橡木风味的风格，到浓郁而复杂，中度酒体的风格。带有典型的甜瓜、柑橘和无花果的香气</a:t>
            </a:r>
          </a:p>
          <a:p>
            <a:pPr>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7" name="object 58">
            <a:extLst>
              <a:ext uri="{FF2B5EF4-FFF2-40B4-BE49-F238E27FC236}">
                <a16:creationId xmlns:a16="http://schemas.microsoft.com/office/drawing/2014/main" id="{285572A9-B380-E7E2-975C-5C95F54E42ED}"/>
              </a:ext>
            </a:extLst>
          </p:cNvPr>
          <p:cNvSpPr txBox="1"/>
          <p:nvPr/>
        </p:nvSpPr>
        <p:spPr>
          <a:xfrm>
            <a:off x="7836032" y="5173944"/>
            <a:ext cx="2877797" cy="1402307"/>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雅拉谷</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优雅且适宜陈年的凉爽气候葡萄酒，带有高酸度，以及柑橘和核果的风味</a:t>
            </a:r>
          </a:p>
          <a:p>
            <a:pPr>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0" name="object 58">
            <a:extLst>
              <a:ext uri="{FF2B5EF4-FFF2-40B4-BE49-F238E27FC236}">
                <a16:creationId xmlns:a16="http://schemas.microsoft.com/office/drawing/2014/main" id="{7D211CF1-5133-E370-A7BD-A8470FF07087}"/>
              </a:ext>
            </a:extLst>
          </p:cNvPr>
          <p:cNvSpPr txBox="1"/>
          <p:nvPr/>
        </p:nvSpPr>
        <p:spPr>
          <a:xfrm>
            <a:off x="1650497" y="5217097"/>
            <a:ext cx="3118536" cy="832920"/>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玛格利特河</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世界级、适宜陈年的葡萄酒，带有成熟的果味、风味深邃、酸度清爽</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00FF2C2E-CA8C-576A-627A-F35B9741B27C}"/>
              </a:ext>
            </a:extLst>
          </p:cNvPr>
          <p:cNvSpPr txBox="1"/>
          <p:nvPr/>
        </p:nvSpPr>
        <p:spPr>
          <a:xfrm>
            <a:off x="1650496" y="2019053"/>
            <a:ext cx="2948761" cy="1079142"/>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cs typeface="Hellix SemiBold"/>
              </a:rPr>
              <a:t>阿德莱德山区</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口感优雅、有质感、清瘦，能与世界上顶级凉爽气候产区的霞多丽葡萄酒相提并论</a:t>
            </a:r>
          </a:p>
        </p:txBody>
      </p:sp>
      <p:sp>
        <p:nvSpPr>
          <p:cNvPr id="13" name="object 58">
            <a:extLst>
              <a:ext uri="{FF2B5EF4-FFF2-40B4-BE49-F238E27FC236}">
                <a16:creationId xmlns:a16="http://schemas.microsoft.com/office/drawing/2014/main" id="{9E03F129-5DEB-192A-7C64-1CCAC324B6FD}"/>
              </a:ext>
            </a:extLst>
          </p:cNvPr>
          <p:cNvSpPr txBox="1"/>
          <p:nvPr/>
        </p:nvSpPr>
        <p:spPr>
          <a:xfrm>
            <a:off x="7826830" y="3720634"/>
            <a:ext cx="2884713" cy="832920"/>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塔斯马尼亚州</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干型，精致的葡萄酒，带有有尖锐的天然酸度和浓郁的风味</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5" name="object 58">
            <a:extLst>
              <a:ext uri="{FF2B5EF4-FFF2-40B4-BE49-F238E27FC236}">
                <a16:creationId xmlns:a16="http://schemas.microsoft.com/office/drawing/2014/main" id="{635C3069-A1E2-28AC-CFF9-37CBF76B32D5}"/>
              </a:ext>
            </a:extLst>
          </p:cNvPr>
          <p:cNvSpPr txBox="1"/>
          <p:nvPr/>
        </p:nvSpPr>
        <p:spPr>
          <a:xfrm>
            <a:off x="1670073" y="3499732"/>
            <a:ext cx="2646212" cy="1325363"/>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3"/>
                </a:solidFill>
                <a:latin typeface="Microsoft YaHei" panose="020B0503020204020204" pitchFamily="34" charset="-122"/>
                <a:ea typeface="Microsoft YaHei" panose="020B0503020204020204" pitchFamily="34" charset="-122"/>
              </a:rPr>
              <a:t>猎人谷</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这个温暖的气候产区从以前饱满而充满橡木风味和风格，演变为优雅而内敛，但风味依旧浓郁的葡萄酒。</a:t>
            </a:r>
            <a:endParaRPr lang="en-US" sz="1600" dirty="0">
              <a:latin typeface="Microsoft YaHei" panose="020B0503020204020204" pitchFamily="34" charset="-122"/>
              <a:ea typeface="Microsoft YaHei" panose="020B0503020204020204" pitchFamily="34" charset="-122"/>
              <a:cs typeface="Hellix SemiBold"/>
            </a:endParaRPr>
          </a:p>
        </p:txBody>
      </p:sp>
      <p:pic>
        <p:nvPicPr>
          <p:cNvPr id="16" name="Picture Placeholder 8">
            <a:extLst>
              <a:ext uri="{FF2B5EF4-FFF2-40B4-BE49-F238E27FC236}">
                <a16:creationId xmlns:a16="http://schemas.microsoft.com/office/drawing/2014/main" id="{DA5FA859-C698-C6B5-E57B-647995451D2D}"/>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337894" y="336033"/>
            <a:ext cx="2114328" cy="6400800"/>
          </a:xfrm>
          <a:prstGeom prst="rect">
            <a:avLst/>
          </a:prstGeom>
        </p:spPr>
      </p:pic>
      <p:sp>
        <p:nvSpPr>
          <p:cNvPr id="3" name="object 10">
            <a:extLst>
              <a:ext uri="{FF2B5EF4-FFF2-40B4-BE49-F238E27FC236}">
                <a16:creationId xmlns:a16="http://schemas.microsoft.com/office/drawing/2014/main" id="{83ED6687-FCA5-30E9-73E6-CF531A8F445C}"/>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mj-lt"/>
                <a:ea typeface="Microsoft YaHei" panose="020B0503020204020204" pitchFamily="34" charset="-122"/>
                <a:cs typeface="Inter Display" panose="02000503000000020004" pitchFamily="2" charset="0"/>
              </a:rPr>
              <a:t>CHARDONNAY</a:t>
            </a:r>
            <a:endParaRPr lang="en-AU" sz="36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10930158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519904" y="771057"/>
            <a:ext cx="11918390" cy="689369"/>
          </a:xfrm>
          <a:prstGeom prst="rect">
            <a:avLst/>
          </a:prstGeom>
        </p:spPr>
        <p:txBody>
          <a:bodyPr vert="horz" wrap="none" lIns="0" tIns="11521" rIns="0" bIns="0" rtlCol="0">
            <a:noAutofit/>
          </a:bodyPr>
          <a:lstStyle/>
          <a:p>
            <a:pPr defTabSz="914453">
              <a:lnSpc>
                <a:spcPct val="80000"/>
              </a:lnSpc>
              <a:defRPr/>
            </a:pPr>
            <a:r>
              <a:rPr lang="ja-JP" altLang="en-US" sz="6000" cap="all">
                <a:solidFill>
                  <a:schemeClr val="accent4"/>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黑比诺</a:t>
            </a:r>
            <a:endParaRPr lang="ja-JP" altLang="en-US" sz="6000" cap="all" dirty="0">
              <a:solidFill>
                <a:schemeClr val="accent4"/>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519903" y="2665232"/>
            <a:ext cx="5171769"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进入葡萄酒产业较晚，但现在是一个不可或缺的品种</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种植难度最大的品种之一</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最适合种植于凉爽气候产区</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克隆的多样性对黑比诺葡萄酒的质量和复杂性有影响</a:t>
            </a:r>
            <a:endParaRPr lang="en-US" sz="1600" dirty="0">
              <a:solidFill>
                <a:schemeClr val="bg1"/>
              </a:solidFill>
              <a:latin typeface="Microsoft YaHei" panose="020B0503020204020204" pitchFamily="34" charset="-122"/>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519904" y="1609028"/>
            <a:ext cx="11918390" cy="907601"/>
          </a:xfrm>
          <a:prstGeom prst="rect">
            <a:avLst/>
          </a:prstGeom>
        </p:spPr>
        <p:txBody>
          <a:bodyPr vert="horz" wrap="none" lIns="0" tIns="11521" rIns="0" bIns="0" rtlCol="0">
            <a:noAutofit/>
          </a:bodyPr>
          <a:lstStyle/>
          <a:p>
            <a:pPr defTabSz="914453">
              <a:lnSpc>
                <a:spcPct val="80000"/>
              </a:lnSpc>
              <a:defRPr/>
            </a:pPr>
            <a:r>
              <a:rPr lang="ja-JP" altLang="en-US" sz="3200" cap="all">
                <a:solidFill>
                  <a:schemeClr val="accent5"/>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魅力四射的凉爽气候葡萄酒</a:t>
            </a:r>
          </a:p>
          <a:p>
            <a:pPr defTabSz="914453">
              <a:lnSpc>
                <a:spcPct val="80000"/>
              </a:lnSpc>
              <a:defRPr/>
            </a:pPr>
            <a:endParaRPr lang="ja-JP" altLang="en-US" sz="3200" cap="all" dirty="0">
              <a:solidFill>
                <a:schemeClr val="accent5"/>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7F073793-9A10-6F88-8C4C-911C0FADF84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9" r="16209"/>
          <a:stretch>
            <a:fillRect/>
          </a:stretch>
        </p:blipFill>
        <p:spPr/>
      </p:pic>
    </p:spTree>
    <p:extLst>
      <p:ext uri="{BB962C8B-B14F-4D97-AF65-F5344CB8AC3E}">
        <p14:creationId xmlns:p14="http://schemas.microsoft.com/office/powerpoint/2010/main" val="975497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13E6899F-3379-7695-55F9-E55DABF41224}"/>
              </a:ext>
            </a:extLst>
          </p:cNvPr>
          <p:cNvCxnSpPr>
            <a:cxnSpLocks/>
          </p:cNvCxnSpPr>
          <p:nvPr/>
        </p:nvCxnSpPr>
        <p:spPr>
          <a:xfrm>
            <a:off x="1828295" y="3754740"/>
            <a:ext cx="38398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AF2F898-5434-197F-F110-C30A1CE08BCD}"/>
              </a:ext>
            </a:extLst>
          </p:cNvPr>
          <p:cNvCxnSpPr>
            <a:cxnSpLocks/>
          </p:cNvCxnSpPr>
          <p:nvPr/>
        </p:nvCxnSpPr>
        <p:spPr>
          <a:xfrm>
            <a:off x="6384022" y="2553096"/>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5C4D6-3BC3-4C5D-D635-26753D81841F}"/>
              </a:ext>
            </a:extLst>
          </p:cNvPr>
          <p:cNvCxnSpPr>
            <a:cxnSpLocks/>
          </p:cNvCxnSpPr>
          <p:nvPr/>
        </p:nvCxnSpPr>
        <p:spPr>
          <a:xfrm>
            <a:off x="4513277" y="3014491"/>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3F6570B-3E23-9CDC-48CE-EC1B4CD8B7A2}"/>
              </a:ext>
            </a:extLst>
          </p:cNvPr>
          <p:cNvSpPr/>
          <p:nvPr/>
        </p:nvSpPr>
        <p:spPr>
          <a:xfrm>
            <a:off x="7568059" y="1674241"/>
            <a:ext cx="1754759" cy="175475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4400">
                <a:solidFill>
                  <a:schemeClr val="accent4"/>
                </a:solidFill>
              </a:rPr>
              <a:t>风格和特点 </a:t>
            </a:r>
            <a:br>
              <a:rPr lang="ja-JP" altLang="en-US" sz="4400">
                <a:solidFill>
                  <a:schemeClr val="accent4"/>
                </a:solidFill>
              </a:rPr>
            </a:br>
            <a:endParaRPr lang="ja-JP" altLang="en-US" sz="4400" dirty="0">
              <a:solidFill>
                <a:schemeClr val="accent4"/>
              </a:solidFill>
            </a:endParaRPr>
          </a:p>
        </p:txBody>
      </p:sp>
      <p:sp>
        <p:nvSpPr>
          <p:cNvPr id="4" name="object 58">
            <a:extLst>
              <a:ext uri="{FF2B5EF4-FFF2-40B4-BE49-F238E27FC236}">
                <a16:creationId xmlns:a16="http://schemas.microsoft.com/office/drawing/2014/main" id="{CBE4B37C-5FB7-3028-637B-1DFCB640B932}"/>
              </a:ext>
            </a:extLst>
          </p:cNvPr>
          <p:cNvSpPr txBox="1"/>
          <p:nvPr/>
        </p:nvSpPr>
        <p:spPr>
          <a:xfrm>
            <a:off x="8375537" y="4886130"/>
            <a:ext cx="1856334"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樱桃</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草莓</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覆盆子</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6" name="object 58">
            <a:extLst>
              <a:ext uri="{FF2B5EF4-FFF2-40B4-BE49-F238E27FC236}">
                <a16:creationId xmlns:a16="http://schemas.microsoft.com/office/drawing/2014/main" id="{E74EA04C-8582-B99D-EE6C-D2077712CEE7}"/>
              </a:ext>
            </a:extLst>
          </p:cNvPr>
          <p:cNvSpPr txBox="1"/>
          <p:nvPr/>
        </p:nvSpPr>
        <p:spPr>
          <a:xfrm>
            <a:off x="7811536" y="2309444"/>
            <a:ext cx="1337750" cy="748666"/>
          </a:xfrm>
          <a:prstGeom prst="rect">
            <a:avLst/>
          </a:prstGeom>
        </p:spPr>
        <p:txBody>
          <a:bodyPr vert="horz" wrap="square" lIns="0" tIns="17145" rIns="0" bIns="0" rtlCol="0" anchor="ctr" anchorCtr="0">
            <a:spAutoFit/>
          </a:bodyPr>
          <a:lstStyle/>
          <a:p>
            <a:pPr algn="ctr">
              <a:lnSpc>
                <a:spcPct val="99000"/>
              </a:lnSpc>
              <a:buClr>
                <a:srgbClr val="F40000"/>
              </a:buClr>
            </a:pPr>
            <a:r>
              <a:rPr lang="ja-JP" altLang="en-US" sz="1600">
                <a:solidFill>
                  <a:schemeClr val="bg1"/>
                </a:solidFill>
                <a:latin typeface="Microsoft YaHei" panose="020B0503020204020204" pitchFamily="34" charset="-122"/>
                <a:ea typeface="Microsoft YaHei" panose="020B0503020204020204" pitchFamily="34" charset="-122"/>
                <a:cs typeface="Hellix SemiBold"/>
              </a:rPr>
              <a:t>精致而优雅的优质葡萄酒</a:t>
            </a:r>
          </a:p>
          <a:p>
            <a:pPr algn="ctr">
              <a:lnSpc>
                <a:spcPct val="99000"/>
              </a:lnSpc>
              <a:buClr>
                <a:srgbClr val="F40000"/>
              </a:buClr>
            </a:pPr>
            <a:endParaRPr lang="ja-JP" altLang="en-US" sz="1600" dirty="0">
              <a:solidFill>
                <a:schemeClr val="bg1"/>
              </a:solidFill>
              <a:latin typeface="Microsoft YaHei" panose="020B0503020204020204" pitchFamily="34" charset="-122"/>
              <a:ea typeface="Microsoft YaHei" panose="020B0503020204020204" pitchFamily="34" charset="-122"/>
              <a:cs typeface="Hellix SemiBold"/>
            </a:endParaRPr>
          </a:p>
        </p:txBody>
      </p:sp>
      <p:sp>
        <p:nvSpPr>
          <p:cNvPr id="7" name="object 58">
            <a:extLst>
              <a:ext uri="{FF2B5EF4-FFF2-40B4-BE49-F238E27FC236}">
                <a16:creationId xmlns:a16="http://schemas.microsoft.com/office/drawing/2014/main" id="{442AEB22-1603-7312-8CE9-BDDFB37C08C9}"/>
              </a:ext>
            </a:extLst>
          </p:cNvPr>
          <p:cNvSpPr txBox="1"/>
          <p:nvPr/>
        </p:nvSpPr>
        <p:spPr>
          <a:xfrm>
            <a:off x="962324" y="4364122"/>
            <a:ext cx="1936268" cy="1346907"/>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年轻时</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带有优质的樱桃、红色浆果和草本植物的风味，口感细腻丝滑</a:t>
            </a:r>
          </a:p>
          <a:p>
            <a:pPr algn="ctr">
              <a:lnSpc>
                <a:spcPct val="90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5972B3A5-744F-8D93-ECE2-472F97B2FE83}"/>
              </a:ext>
            </a:extLst>
          </p:cNvPr>
          <p:cNvSpPr txBox="1"/>
          <p:nvPr/>
        </p:nvSpPr>
        <p:spPr>
          <a:xfrm>
            <a:off x="2757142" y="2817988"/>
            <a:ext cx="1720048" cy="719043"/>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轻度到中度酒体，风格内敛</a:t>
            </a:r>
          </a:p>
          <a:p>
            <a:pPr algn="ctr">
              <a:lnSpc>
                <a:spcPct val="95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8CD1B379-FC83-EE8F-B561-86945E280751}"/>
              </a:ext>
            </a:extLst>
          </p:cNvPr>
          <p:cNvSpPr txBox="1"/>
          <p:nvPr/>
        </p:nvSpPr>
        <p:spPr>
          <a:xfrm>
            <a:off x="3218192" y="4366665"/>
            <a:ext cx="1936268" cy="112530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陈年后</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发展出经典的泥土或“森林地表”的咸鲜风味特征</a:t>
            </a:r>
            <a:endParaRPr lang="en-AU" sz="1600" dirty="0">
              <a:latin typeface="Microsoft YaHei" panose="020B0503020204020204" pitchFamily="34" charset="-122"/>
              <a:ea typeface="Microsoft YaHei" panose="020B0503020204020204" pitchFamily="34" charset="-122"/>
              <a:cs typeface="Hellix SemiBold"/>
            </a:endParaRPr>
          </a:p>
        </p:txBody>
      </p:sp>
      <p:cxnSp>
        <p:nvCxnSpPr>
          <p:cNvPr id="14" name="Straight Connector 13">
            <a:extLst>
              <a:ext uri="{FF2B5EF4-FFF2-40B4-BE49-F238E27FC236}">
                <a16:creationId xmlns:a16="http://schemas.microsoft.com/office/drawing/2014/main" id="{55A481D1-CE55-7F45-5152-69C8170030DA}"/>
              </a:ext>
            </a:extLst>
          </p:cNvPr>
          <p:cNvCxnSpPr>
            <a:cxnSpLocks/>
          </p:cNvCxnSpPr>
          <p:nvPr/>
        </p:nvCxnSpPr>
        <p:spPr>
          <a:xfrm flipV="1">
            <a:off x="1828295" y="374430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Picture Placeholder 8">
            <a:extLst>
              <a:ext uri="{FF2B5EF4-FFF2-40B4-BE49-F238E27FC236}">
                <a16:creationId xmlns:a16="http://schemas.microsoft.com/office/drawing/2014/main" id="{0C9D700B-EAEF-1D1D-6696-A0D3C5ACE51D}"/>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ABB4ECEC-DEC5-E73D-4F99-14DF61CCA3BE}"/>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PINOT NOIR</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cxnSp>
        <p:nvCxnSpPr>
          <p:cNvPr id="17" name="Straight Connector 16">
            <a:extLst>
              <a:ext uri="{FF2B5EF4-FFF2-40B4-BE49-F238E27FC236}">
                <a16:creationId xmlns:a16="http://schemas.microsoft.com/office/drawing/2014/main" id="{162B350F-FD36-2A08-ECC5-A59B361EA6F0}"/>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object 58">
            <a:extLst>
              <a:ext uri="{FF2B5EF4-FFF2-40B4-BE49-F238E27FC236}">
                <a16:creationId xmlns:a16="http://schemas.microsoft.com/office/drawing/2014/main" id="{F067EA68-3CB7-8717-FF6D-580F6BC9774D}"/>
              </a:ext>
            </a:extLst>
          </p:cNvPr>
          <p:cNvSpPr txBox="1"/>
          <p:nvPr/>
        </p:nvSpPr>
        <p:spPr>
          <a:xfrm>
            <a:off x="8272900" y="4560571"/>
            <a:ext cx="3246242" cy="263534"/>
          </a:xfrm>
          <a:prstGeom prst="rect">
            <a:avLst/>
          </a:prstGeom>
          <a:solidFill>
            <a:schemeClr val="bg1"/>
          </a:solidFill>
        </p:spPr>
        <p:txBody>
          <a:bodyPr vert="horz" wrap="square" lIns="0" tIns="17145" rIns="0" bIns="0" rtlCol="0">
            <a:spAutoFit/>
          </a:bodyPr>
          <a:lstStyle/>
          <a:p>
            <a:pPr>
              <a:buClr>
                <a:srgbClr val="F40000"/>
              </a:buClr>
            </a:pPr>
            <a:r>
              <a:rPr lang="ja-JP" altLang="en-US" sz="1600">
                <a:latin typeface="Microsoft YaHei" panose="020B0503020204020204" pitchFamily="34" charset="-122"/>
                <a:ea typeface="Microsoft YaHei" panose="020B0503020204020204" pitchFamily="34" charset="-122"/>
                <a:cs typeface="Hellix SemiBold"/>
              </a:rPr>
              <a:t>典型风味</a:t>
            </a:r>
          </a:p>
        </p:txBody>
      </p:sp>
      <p:cxnSp>
        <p:nvCxnSpPr>
          <p:cNvPr id="24" name="Straight Connector 23">
            <a:extLst>
              <a:ext uri="{FF2B5EF4-FFF2-40B4-BE49-F238E27FC236}">
                <a16:creationId xmlns:a16="http://schemas.microsoft.com/office/drawing/2014/main" id="{B45F0676-E377-B27F-E5A0-D20576902A34}"/>
              </a:ext>
            </a:extLst>
          </p:cNvPr>
          <p:cNvCxnSpPr>
            <a:cxnSpLocks/>
          </p:cNvCxnSpPr>
          <p:nvPr/>
        </p:nvCxnSpPr>
        <p:spPr>
          <a:xfrm flipV="1">
            <a:off x="4135267" y="374430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5591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4E2DC78-25B7-00F4-41D6-4333A3CEB550}"/>
              </a:ext>
            </a:extLst>
          </p:cNvPr>
          <p:cNvCxnSpPr>
            <a:cxnSpLocks/>
          </p:cNvCxnSpPr>
          <p:nvPr/>
        </p:nvCxnSpPr>
        <p:spPr>
          <a:xfrm>
            <a:off x="4943564" y="2632505"/>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5685AE-59BC-0DCC-76B3-F7C1FF1FBA95}"/>
              </a:ext>
            </a:extLst>
          </p:cNvPr>
          <p:cNvCxnSpPr>
            <a:cxnSpLocks/>
          </p:cNvCxnSpPr>
          <p:nvPr/>
        </p:nvCxnSpPr>
        <p:spPr>
          <a:xfrm>
            <a:off x="4943564" y="4073954"/>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5400"/>
              <a:t>重要产区</a:t>
            </a:r>
            <a:br>
              <a:rPr lang="ja-JP" altLang="en-US" sz="5400"/>
            </a:br>
            <a:endParaRPr lang="ja-JP" altLang="en-US" sz="5400" dirty="0"/>
          </a:p>
        </p:txBody>
      </p:sp>
      <p:sp>
        <p:nvSpPr>
          <p:cNvPr id="4" name="object 58">
            <a:extLst>
              <a:ext uri="{FF2B5EF4-FFF2-40B4-BE49-F238E27FC236}">
                <a16:creationId xmlns:a16="http://schemas.microsoft.com/office/drawing/2014/main" id="{61D039B5-3682-0799-14FC-41012C460519}"/>
              </a:ext>
            </a:extLst>
          </p:cNvPr>
          <p:cNvSpPr txBox="1"/>
          <p:nvPr/>
        </p:nvSpPr>
        <p:spPr>
          <a:xfrm>
            <a:off x="8006378" y="2244598"/>
            <a:ext cx="2820173" cy="1325363"/>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rPr>
              <a:t>塔斯马尼亚州</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由于气候凉爽，非常适合出产高质量的黑比诺；典型的类型为轻度到中度酒体，带有精致的樱桃和草莓风味的葡萄酒</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8" name="object 58">
            <a:extLst>
              <a:ext uri="{FF2B5EF4-FFF2-40B4-BE49-F238E27FC236}">
                <a16:creationId xmlns:a16="http://schemas.microsoft.com/office/drawing/2014/main" id="{CDBA22F3-84D9-ECD6-B820-BDD4AB86EEDC}"/>
              </a:ext>
            </a:extLst>
          </p:cNvPr>
          <p:cNvSpPr txBox="1"/>
          <p:nvPr/>
        </p:nvSpPr>
        <p:spPr>
          <a:xfrm>
            <a:off x="2064623" y="3978138"/>
            <a:ext cx="2476601" cy="1648528"/>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rPr>
              <a:t>莫宁顿半岛</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凉爽的海滨地区，出产中度酒体的黑比诺，带有草莓和樱桃的风味，有支撑感的酸度</a:t>
            </a:r>
          </a:p>
          <a:p>
            <a:pPr>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5D138773-D730-9B5C-9182-B6231AAC13B4}"/>
              </a:ext>
            </a:extLst>
          </p:cNvPr>
          <p:cNvSpPr txBox="1"/>
          <p:nvPr/>
        </p:nvSpPr>
        <p:spPr>
          <a:xfrm>
            <a:off x="2064623" y="2237575"/>
            <a:ext cx="2574975" cy="1325363"/>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rPr>
              <a:t>阿德莱德山区</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海拔和凉爽的气候有利于出产中度酒体，更为丰富而成熟的，带有樱桃和浆果风味的葡萄酒</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54A9DA84-6623-6A4B-8C3F-5880C7D47E3B}"/>
              </a:ext>
            </a:extLst>
          </p:cNvPr>
          <p:cNvSpPr txBox="1"/>
          <p:nvPr/>
        </p:nvSpPr>
        <p:spPr>
          <a:xfrm>
            <a:off x="8006378" y="4083587"/>
            <a:ext cx="3086316" cy="1079142"/>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cs typeface="Hellix SemiBold"/>
              </a:rPr>
              <a:t>雅拉谷</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由于海拔和朝向的不同，出产不同的风格；通常为轻度到中度酒体，带有樱桃、草莓和李子的风味</a:t>
            </a:r>
            <a:endParaRPr lang="en-US" sz="1600" dirty="0">
              <a:latin typeface="Microsoft YaHei" panose="020B0503020204020204" pitchFamily="34" charset="-122"/>
              <a:ea typeface="Microsoft YaHei" panose="020B0503020204020204" pitchFamily="34" charset="-122"/>
              <a:cs typeface="Hellix SemiBold"/>
            </a:endParaRPr>
          </a:p>
        </p:txBody>
      </p:sp>
      <p:pic>
        <p:nvPicPr>
          <p:cNvPr id="12" name="Picture Placeholder 8">
            <a:extLst>
              <a:ext uri="{FF2B5EF4-FFF2-40B4-BE49-F238E27FC236}">
                <a16:creationId xmlns:a16="http://schemas.microsoft.com/office/drawing/2014/main" id="{3B73C61F-AC13-7586-3262-774F1DB070EF}"/>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3" name="object 10">
            <a:extLst>
              <a:ext uri="{FF2B5EF4-FFF2-40B4-BE49-F238E27FC236}">
                <a16:creationId xmlns:a16="http://schemas.microsoft.com/office/drawing/2014/main" id="{66AA137C-00B7-2857-6ED8-0359E5297980}"/>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PINOT NOIR</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410431264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480874" y="350631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pPr>
            <a:endParaRPr lang="en-US" sz="1600" dirty="0">
              <a:solidFill>
                <a:schemeClr val="bg1"/>
              </a:solidFill>
              <a:latin typeface="Microsoft YaHei" panose="020B0503020204020204" pitchFamily="34" charset="-122"/>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68901"/>
            <a:ext cx="11918390" cy="907601"/>
          </a:xfrm>
          <a:prstGeom prst="rect">
            <a:avLst/>
          </a:prstGeom>
        </p:spPr>
        <p:txBody>
          <a:bodyPr vert="horz" wrap="none" lIns="0" tIns="11521" rIns="0" bIns="0" rtlCol="0">
            <a:noAutofit/>
          </a:bodyPr>
          <a:lstStyle/>
          <a:p>
            <a:pPr defTabSz="914453">
              <a:lnSpc>
                <a:spcPct val="80000"/>
              </a:lnSpc>
              <a:defRPr/>
            </a:pPr>
            <a:r>
              <a:rPr lang="ja-JP" altLang="en-US" sz="3200" cap="all">
                <a:solidFill>
                  <a:schemeClr val="accent5"/>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一个经典品种的重生</a:t>
            </a:r>
          </a:p>
          <a:p>
            <a:pPr defTabSz="914453">
              <a:lnSpc>
                <a:spcPct val="80000"/>
              </a:lnSpc>
              <a:defRPr/>
            </a:pPr>
            <a:endParaRPr lang="ja-JP" altLang="en-US" sz="3200" cap="all" dirty="0">
              <a:solidFill>
                <a:schemeClr val="accent5"/>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3" name="Picture Placeholder 12" descr="A bunch of grapes on a vine&#10;&#10;Description automatically generated">
            <a:extLst>
              <a:ext uri="{FF2B5EF4-FFF2-40B4-BE49-F238E27FC236}">
                <a16:creationId xmlns:a16="http://schemas.microsoft.com/office/drawing/2014/main" id="{9F159C8C-3DD5-37E8-60E1-06B1F73046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9" name="Title 8">
            <a:extLst>
              <a:ext uri="{FF2B5EF4-FFF2-40B4-BE49-F238E27FC236}">
                <a16:creationId xmlns:a16="http://schemas.microsoft.com/office/drawing/2014/main" id="{37E7D677-0764-ACA2-00D9-D00CF6F8B185}"/>
              </a:ext>
            </a:extLst>
          </p:cNvPr>
          <p:cNvSpPr>
            <a:spLocks noGrp="1"/>
          </p:cNvSpPr>
          <p:nvPr>
            <p:ph type="title"/>
          </p:nvPr>
        </p:nvSpPr>
        <p:spPr>
          <a:xfrm>
            <a:off x="620175" y="800033"/>
            <a:ext cx="5402508" cy="768868"/>
          </a:xfrm>
        </p:spPr>
        <p:txBody>
          <a:bodyPr/>
          <a:lstStyle/>
          <a:p>
            <a:r>
              <a:rPr lang="ja-JP" altLang="en-US" sz="5400">
                <a:solidFill>
                  <a:schemeClr val="accent4"/>
                </a:solidFill>
              </a:rPr>
              <a:t>歌海娜</a:t>
            </a:r>
            <a:endParaRPr lang="ja-JP" altLang="en-US" sz="5400" dirty="0">
              <a:solidFill>
                <a:schemeClr val="accent4"/>
              </a:solidFill>
            </a:endParaRPr>
          </a:p>
        </p:txBody>
      </p:sp>
      <p:sp>
        <p:nvSpPr>
          <p:cNvPr id="11" name="Text Placeholder 10">
            <a:extLst>
              <a:ext uri="{FF2B5EF4-FFF2-40B4-BE49-F238E27FC236}">
                <a16:creationId xmlns:a16="http://schemas.microsoft.com/office/drawing/2014/main" id="{CCC2C95B-6AD6-C3BE-E379-81A209007774}"/>
              </a:ext>
            </a:extLst>
          </p:cNvPr>
          <p:cNvSpPr>
            <a:spLocks noGrp="1"/>
          </p:cNvSpPr>
          <p:nvPr>
            <p:ph type="body" sz="quarter" idx="11"/>
          </p:nvPr>
        </p:nvSpPr>
        <p:spPr>
          <a:xfrm>
            <a:off x="620175" y="2376214"/>
            <a:ext cx="4732001" cy="3244409"/>
          </a:xfrm>
        </p:spPr>
        <p:txBody>
          <a:bodyPr/>
          <a:lstStyle/>
          <a:p>
            <a:pPr marL="285750" indent="-285750">
              <a:spcBef>
                <a:spcPts val="800"/>
              </a:spcBef>
              <a:buClr>
                <a:schemeClr val="accent5"/>
              </a:buClr>
              <a:buFont typeface="Arial" panose="020B0604020202020204" pitchFamily="34" charset="0"/>
              <a:buChar char="•"/>
            </a:pPr>
            <a:r>
              <a:rPr lang="ja-JP" altLang="en-US" sz="1600">
                <a:solidFill>
                  <a:schemeClr val="bg1"/>
                </a:solidFill>
              </a:rPr>
              <a:t>最早种植于澳大利亚的葡萄品种之一</a:t>
            </a:r>
          </a:p>
          <a:p>
            <a:pPr marL="285750" indent="-285750">
              <a:spcBef>
                <a:spcPts val="800"/>
              </a:spcBef>
              <a:buClr>
                <a:schemeClr val="accent5"/>
              </a:buClr>
              <a:buFont typeface="Arial" panose="020B0604020202020204" pitchFamily="34" charset="0"/>
              <a:buChar char="•"/>
            </a:pPr>
            <a:r>
              <a:rPr lang="ja-JP" altLang="en-US" sz="1600">
                <a:solidFill>
                  <a:schemeClr val="bg1"/>
                </a:solidFill>
              </a:rPr>
              <a:t>澳大利亚拥有一些世界上最古老的歌海娜葡萄藤</a:t>
            </a:r>
          </a:p>
          <a:p>
            <a:pPr marL="285750" indent="-285750">
              <a:spcBef>
                <a:spcPts val="800"/>
              </a:spcBef>
              <a:buClr>
                <a:schemeClr val="accent5"/>
              </a:buClr>
              <a:buFont typeface="Arial" panose="020B0604020202020204" pitchFamily="34" charset="0"/>
              <a:buChar char="•"/>
            </a:pPr>
            <a:r>
              <a:rPr lang="ja-JP" altLang="en-US" sz="1600">
                <a:solidFill>
                  <a:schemeClr val="bg1"/>
                </a:solidFill>
              </a:rPr>
              <a:t>葡萄酒界的主力军，然而早年间被忽视</a:t>
            </a:r>
          </a:p>
          <a:p>
            <a:pPr marL="285750" indent="-285750">
              <a:spcBef>
                <a:spcPts val="800"/>
              </a:spcBef>
              <a:buClr>
                <a:schemeClr val="accent5"/>
              </a:buClr>
              <a:buFont typeface="Arial" panose="020B0604020202020204" pitchFamily="34" charset="0"/>
              <a:buChar char="•"/>
            </a:pPr>
            <a:r>
              <a:rPr lang="ja-JP" altLang="en-US" sz="1600">
                <a:solidFill>
                  <a:schemeClr val="bg1"/>
                </a:solidFill>
              </a:rPr>
              <a:t>如今，随着酿酒师们对歌海娜巨大潜力的发掘，它被逐渐复兴起来</a:t>
            </a:r>
          </a:p>
          <a:p>
            <a:pPr marL="285750" indent="-285750">
              <a:spcBef>
                <a:spcPts val="800"/>
              </a:spcBef>
              <a:buClr>
                <a:schemeClr val="accent5"/>
              </a:buClr>
              <a:buFont typeface="Arial" panose="020B0604020202020204" pitchFamily="34" charset="0"/>
              <a:buChar char="•"/>
            </a:pPr>
            <a:endParaRPr lang="ja-JP" altLang="en-US" sz="1600" dirty="0">
              <a:solidFill>
                <a:schemeClr val="bg1"/>
              </a:solidFill>
            </a:endParaRPr>
          </a:p>
        </p:txBody>
      </p:sp>
    </p:spTree>
    <p:extLst>
      <p:ext uri="{BB962C8B-B14F-4D97-AF65-F5344CB8AC3E}">
        <p14:creationId xmlns:p14="http://schemas.microsoft.com/office/powerpoint/2010/main" val="212585133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15DE33E-619A-AD9F-B979-0DD47D7707CD}"/>
              </a:ext>
            </a:extLst>
          </p:cNvPr>
          <p:cNvCxnSpPr>
            <a:cxnSpLocks/>
          </p:cNvCxnSpPr>
          <p:nvPr/>
        </p:nvCxnSpPr>
        <p:spPr>
          <a:xfrm>
            <a:off x="4572000" y="4925507"/>
            <a:ext cx="142382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D031B7C-F261-3814-A42E-956330115537}"/>
              </a:ext>
            </a:extLst>
          </p:cNvPr>
          <p:cNvCxnSpPr>
            <a:cxnSpLocks/>
          </p:cNvCxnSpPr>
          <p:nvPr/>
        </p:nvCxnSpPr>
        <p:spPr>
          <a:xfrm>
            <a:off x="6283354" y="3291905"/>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AFF53F5-9609-3F97-4363-024B4803D8FF}"/>
              </a:ext>
            </a:extLst>
          </p:cNvPr>
          <p:cNvCxnSpPr>
            <a:cxnSpLocks/>
          </p:cNvCxnSpPr>
          <p:nvPr/>
        </p:nvCxnSpPr>
        <p:spPr>
          <a:xfrm>
            <a:off x="6283354" y="5087149"/>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0DFE35-271B-1834-98E1-2074BE7F1DEA}"/>
              </a:ext>
            </a:extLst>
          </p:cNvPr>
          <p:cNvCxnSpPr>
            <a:cxnSpLocks/>
          </p:cNvCxnSpPr>
          <p:nvPr/>
        </p:nvCxnSpPr>
        <p:spPr>
          <a:xfrm>
            <a:off x="2510448" y="4281695"/>
            <a:ext cx="3485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12377" y="584487"/>
            <a:ext cx="5770977" cy="1325562"/>
          </a:xfrm>
        </p:spPr>
        <p:txBody>
          <a:bodyPr/>
          <a:lstStyle/>
          <a:p>
            <a:r>
              <a:rPr lang="ja-JP" altLang="en-US" sz="4400">
                <a:solidFill>
                  <a:schemeClr val="accent4"/>
                </a:solidFill>
              </a:rPr>
              <a:t>歌海娜风格和特点</a:t>
            </a:r>
            <a:endParaRPr lang="ja-JP" altLang="en-US" sz="4400" dirty="0">
              <a:solidFill>
                <a:schemeClr val="accent4"/>
              </a:solidFill>
            </a:endParaRPr>
          </a:p>
        </p:txBody>
      </p:sp>
      <p:sp>
        <p:nvSpPr>
          <p:cNvPr id="6" name="object 58">
            <a:extLst>
              <a:ext uri="{FF2B5EF4-FFF2-40B4-BE49-F238E27FC236}">
                <a16:creationId xmlns:a16="http://schemas.microsoft.com/office/drawing/2014/main" id="{90574801-844C-B739-DDAD-5772BACF8B62}"/>
              </a:ext>
            </a:extLst>
          </p:cNvPr>
          <p:cNvSpPr txBox="1"/>
          <p:nvPr/>
        </p:nvSpPr>
        <p:spPr>
          <a:xfrm>
            <a:off x="3591066" y="4812556"/>
            <a:ext cx="1324141" cy="1531510"/>
          </a:xfrm>
          <a:prstGeom prst="rect">
            <a:avLst/>
          </a:prstGeom>
        </p:spPr>
        <p:txBody>
          <a:bodyPr vert="horz" wrap="square" lIns="0" tIns="17145" rIns="0" bIns="0" rtlCol="0" anchor="t" anchorCtr="0">
            <a:spAutoFit/>
          </a:bodyPr>
          <a:lstStyle/>
          <a:p>
            <a:pPr>
              <a:lnSpc>
                <a:spcPct val="98000"/>
              </a:lnSpc>
              <a:spcAft>
                <a:spcPts val="600"/>
              </a:spcAft>
              <a:buClr>
                <a:schemeClr val="accent4"/>
              </a:buClr>
            </a:pPr>
            <a:r>
              <a:rPr lang="ja-JP" altLang="en-US" sz="1600">
                <a:latin typeface="Microsoft YaHei" panose="020B0503020204020204" pitchFamily="34" charset="-122"/>
                <a:ea typeface="Microsoft YaHei" panose="020B0503020204020204" pitchFamily="34" charset="-122"/>
                <a:cs typeface="Hellix SemiBold"/>
              </a:rPr>
              <a:t>典型风味</a:t>
            </a:r>
          </a:p>
          <a:p>
            <a:pPr marL="285750" indent="-285750">
              <a:lnSpc>
                <a:spcPct val="98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樱桃</a:t>
            </a:r>
          </a:p>
          <a:p>
            <a:pPr marL="285750" indent="-285750">
              <a:lnSpc>
                <a:spcPct val="98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浆果</a:t>
            </a:r>
          </a:p>
          <a:p>
            <a:pPr marL="285750" indent="-285750">
              <a:lnSpc>
                <a:spcPct val="98000"/>
              </a:lnSpc>
              <a:spcAft>
                <a:spcPts val="6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香料</a:t>
            </a:r>
          </a:p>
          <a:p>
            <a:pPr marL="285750" indent="-285750">
              <a:lnSpc>
                <a:spcPct val="98000"/>
              </a:lnSpc>
              <a:spcAft>
                <a:spcPts val="600"/>
              </a:spcAft>
              <a:buClr>
                <a:schemeClr val="accent4"/>
              </a:buClr>
              <a:buFont typeface="Arial" panose="020B0604020202020204" pitchFamily="34" charset="0"/>
              <a:buChar cha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2B4707A3-8D47-92B0-139A-8F1BB933B402}"/>
              </a:ext>
            </a:extLst>
          </p:cNvPr>
          <p:cNvSpPr txBox="1"/>
          <p:nvPr/>
        </p:nvSpPr>
        <p:spPr>
          <a:xfrm>
            <a:off x="2724914" y="1639054"/>
            <a:ext cx="2508397" cy="1433085"/>
          </a:xfrm>
          <a:prstGeom prst="rect">
            <a:avLst/>
          </a:prstGeom>
        </p:spPr>
        <p:txBody>
          <a:bodyPr vert="horz" wrap="square" lIns="0" tIns="17145" rIns="0" bIns="0" rtlCol="0" anchor="ctr" anchorCtr="0">
            <a:spAutoFit/>
          </a:bodyPr>
          <a:lstStyle/>
          <a:p>
            <a:pPr marL="285750" indent="-285750">
              <a:lnSpc>
                <a:spcPct val="90000"/>
              </a:lnSpc>
              <a:spcAft>
                <a:spcPts val="12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今天的歌海娜风格各异，从浓郁饱满到轻盈有活力的葡萄酒风格</a:t>
            </a:r>
          </a:p>
          <a:p>
            <a:pPr marL="285750" indent="-285750">
              <a:lnSpc>
                <a:spcPct val="90000"/>
              </a:lnSpc>
              <a:spcAft>
                <a:spcPts val="12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通常中度到饱满的酒体</a:t>
            </a:r>
          </a:p>
          <a:p>
            <a:pPr marL="285750" indent="-285750">
              <a:lnSpc>
                <a:spcPct val="90000"/>
              </a:lnSpc>
              <a:spcAft>
                <a:spcPts val="12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芳香而优雅，适合佐餐</a:t>
            </a:r>
          </a:p>
        </p:txBody>
      </p:sp>
      <p:sp>
        <p:nvSpPr>
          <p:cNvPr id="10" name="Title 1">
            <a:extLst>
              <a:ext uri="{FF2B5EF4-FFF2-40B4-BE49-F238E27FC236}">
                <a16:creationId xmlns:a16="http://schemas.microsoft.com/office/drawing/2014/main" id="{CAA4951C-8201-C66C-4634-13F198D8251E}"/>
              </a:ext>
            </a:extLst>
          </p:cNvPr>
          <p:cNvSpPr txBox="1"/>
          <p:nvPr/>
        </p:nvSpPr>
        <p:spPr>
          <a:xfrm>
            <a:off x="7621160" y="1538890"/>
            <a:ext cx="4144096" cy="665685"/>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000">
                <a:latin typeface="Microsoft YaHei" panose="020B0503020204020204" pitchFamily="34" charset="-122"/>
                <a:ea typeface="Microsoft YaHei" panose="020B0503020204020204" pitchFamily="34" charset="-122"/>
              </a:rPr>
              <a:t>重要产区</a:t>
            </a:r>
          </a:p>
          <a:p>
            <a:endParaRPr lang="ja-JP" altLang="en-US" sz="4000" dirty="0">
              <a:latin typeface="Microsoft YaHei" panose="020B0503020204020204" pitchFamily="34" charset="-122"/>
              <a:ea typeface="Microsoft YaHei" panose="020B0503020204020204" pitchFamily="34" charset="-122"/>
            </a:endParaRPr>
          </a:p>
        </p:txBody>
      </p:sp>
      <p:sp>
        <p:nvSpPr>
          <p:cNvPr id="12" name="object 58">
            <a:extLst>
              <a:ext uri="{FF2B5EF4-FFF2-40B4-BE49-F238E27FC236}">
                <a16:creationId xmlns:a16="http://schemas.microsoft.com/office/drawing/2014/main" id="{A9EB16C6-F409-8126-0820-B3B2FD7D33E3}"/>
              </a:ext>
            </a:extLst>
          </p:cNvPr>
          <p:cNvSpPr txBox="1"/>
          <p:nvPr/>
        </p:nvSpPr>
        <p:spPr>
          <a:xfrm>
            <a:off x="7636956" y="2729580"/>
            <a:ext cx="4023741" cy="1648528"/>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cs typeface="Hellix SemiBold"/>
              </a:rPr>
              <a:t>巴罗萨谷</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温暖的白天和凉爽的夜晚，出产酒体中度到饱满、质感浓郁的葡萄酒，带有红色水果、泥土和白胡椒的香气；</a:t>
            </a:r>
            <a:r>
              <a:rPr lang="en-US" sz="1600" dirty="0">
                <a:latin typeface="Microsoft YaHei" panose="020B0503020204020204" pitchFamily="34" charset="-122"/>
                <a:ea typeface="Microsoft YaHei" panose="020B0503020204020204" pitchFamily="34" charset="-122"/>
                <a:cs typeface="Hellix SemiBold"/>
              </a:rPr>
              <a:t>GSM</a:t>
            </a:r>
            <a:r>
              <a:rPr lang="ja-JP" altLang="en-US" sz="1600">
                <a:latin typeface="Microsoft YaHei" panose="020B0503020204020204" pitchFamily="34" charset="-122"/>
                <a:ea typeface="Microsoft YaHei" panose="020B0503020204020204" pitchFamily="34" charset="-122"/>
                <a:cs typeface="Hellix SemiBold"/>
              </a:rPr>
              <a:t>混酿中通常伴有老藤歌海娜</a:t>
            </a:r>
          </a:p>
          <a:p>
            <a:pPr>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4" name="object 58">
            <a:extLst>
              <a:ext uri="{FF2B5EF4-FFF2-40B4-BE49-F238E27FC236}">
                <a16:creationId xmlns:a16="http://schemas.microsoft.com/office/drawing/2014/main" id="{C9338B5F-FA60-B623-6EE4-A902FC605127}"/>
              </a:ext>
            </a:extLst>
          </p:cNvPr>
          <p:cNvSpPr txBox="1"/>
          <p:nvPr/>
        </p:nvSpPr>
        <p:spPr>
          <a:xfrm>
            <a:off x="7653720" y="4762434"/>
            <a:ext cx="3737533" cy="1402307"/>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cs typeface="Hellix SemiBold"/>
              </a:rPr>
              <a:t>麦克拉仑谷</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中度到饱满的酒体，质感丰富，带有香料以及成熟多汁的果味；</a:t>
            </a:r>
            <a:r>
              <a:rPr lang="en-US" sz="1600" dirty="0">
                <a:latin typeface="Microsoft YaHei" panose="020B0503020204020204" pitchFamily="34" charset="-122"/>
                <a:ea typeface="Microsoft YaHei" panose="020B0503020204020204" pitchFamily="34" charset="-122"/>
                <a:cs typeface="Hellix SemiBold"/>
              </a:rPr>
              <a:t>GSM</a:t>
            </a:r>
            <a:r>
              <a:rPr lang="ja-JP" altLang="en-US" sz="1600">
                <a:latin typeface="Microsoft YaHei" panose="020B0503020204020204" pitchFamily="34" charset="-122"/>
                <a:ea typeface="Microsoft YaHei" panose="020B0503020204020204" pitchFamily="34" charset="-122"/>
                <a:cs typeface="Hellix SemiBold"/>
              </a:rPr>
              <a:t>混酿通常酒体饱满，口感多汁，单宁细腻，回味悠长</a:t>
            </a:r>
          </a:p>
          <a:p>
            <a:pPr>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pic>
        <p:nvPicPr>
          <p:cNvPr id="15" name="Picture Placeholder 8">
            <a:extLst>
              <a:ext uri="{FF2B5EF4-FFF2-40B4-BE49-F238E27FC236}">
                <a16:creationId xmlns:a16="http://schemas.microsoft.com/office/drawing/2014/main" id="{0CF2D743-2E58-4DEE-49D0-4F8DB483A05A}"/>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140B1E9C-2F21-1926-D801-DD8B4A781607}"/>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icrosoft YaHei" panose="020B0503020204020204" pitchFamily="34" charset="-122"/>
                <a:cs typeface="Inter Display" panose="02000503000000020004" pitchFamily="2" charset="0"/>
              </a:rPr>
              <a:t>GRENACHE</a:t>
            </a:r>
            <a:endParaRPr lang="en-AU" sz="4400" b="1" cap="all" dirty="0">
              <a:solidFill>
                <a:schemeClr val="bg1"/>
              </a:solidFill>
              <a:ea typeface="Microsoft YaHei" panose="020B0503020204020204" pitchFamily="34" charset="-122"/>
              <a:cs typeface="Inter Display" panose="02000503000000020004" pitchFamily="2" charset="0"/>
            </a:endParaRPr>
          </a:p>
        </p:txBody>
      </p:sp>
      <p:sp>
        <p:nvSpPr>
          <p:cNvPr id="17" name="Oval 16">
            <a:extLst>
              <a:ext uri="{FF2B5EF4-FFF2-40B4-BE49-F238E27FC236}">
                <a16:creationId xmlns:a16="http://schemas.microsoft.com/office/drawing/2014/main" id="{D934502E-4272-96DB-9FE5-7DF0D63B44DB}"/>
              </a:ext>
            </a:extLst>
          </p:cNvPr>
          <p:cNvSpPr/>
          <p:nvPr/>
        </p:nvSpPr>
        <p:spPr>
          <a:xfrm>
            <a:off x="779289" y="3294845"/>
            <a:ext cx="1991662" cy="199166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5" name="object 58">
            <a:extLst>
              <a:ext uri="{FF2B5EF4-FFF2-40B4-BE49-F238E27FC236}">
                <a16:creationId xmlns:a16="http://schemas.microsoft.com/office/drawing/2014/main" id="{1D40BC85-A500-418F-D512-AB8E557B9D26}"/>
              </a:ext>
            </a:extLst>
          </p:cNvPr>
          <p:cNvSpPr txBox="1"/>
          <p:nvPr/>
        </p:nvSpPr>
        <p:spPr>
          <a:xfrm>
            <a:off x="1073174" y="3811971"/>
            <a:ext cx="1633370" cy="1236236"/>
          </a:xfrm>
          <a:prstGeom prst="rect">
            <a:avLst/>
          </a:prstGeom>
        </p:spPr>
        <p:txBody>
          <a:bodyPr vert="horz" wrap="square" lIns="0" tIns="17145" rIns="0" bIns="0" rtlCol="0" anchor="ctr" anchorCtr="0">
            <a:spAutoFit/>
          </a:bodyPr>
          <a:lstStyle/>
          <a:p>
            <a:pPr algn="ctr">
              <a:lnSpc>
                <a:spcPct val="99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多种酿造方式</a:t>
            </a:r>
            <a:r>
              <a:rPr lang="en-US" altLang="ja-JP" sz="1600" dirty="0">
                <a:latin typeface="Microsoft YaHei" panose="020B0503020204020204" pitchFamily="34" charset="-122"/>
                <a:ea typeface="Microsoft YaHei" panose="020B0503020204020204" pitchFamily="34" charset="-122"/>
                <a:cs typeface="Hellix SemiBold"/>
              </a:rPr>
              <a:t>: </a:t>
            </a:r>
            <a:r>
              <a:rPr lang="ja-JP" altLang="en-US" sz="1600">
                <a:latin typeface="Microsoft YaHei" panose="020B0503020204020204" pitchFamily="34" charset="-122"/>
                <a:ea typeface="Microsoft YaHei" panose="020B0503020204020204" pitchFamily="34" charset="-122"/>
                <a:cs typeface="Hellix SemiBold"/>
              </a:rPr>
              <a:t>单一品种的红葡萄酒、混酿、桃红，以及加强型葡萄酒</a:t>
            </a:r>
          </a:p>
          <a:p>
            <a:pPr algn="ctr">
              <a:lnSpc>
                <a:spcPct val="99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Tree>
    <p:extLst>
      <p:ext uri="{BB962C8B-B14F-4D97-AF65-F5344CB8AC3E}">
        <p14:creationId xmlns:p14="http://schemas.microsoft.com/office/powerpoint/2010/main" val="42593979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267471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澳大利亚标志性的葡萄品种，是澳大利亚出口葡萄酒种最知名的</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在几乎所有产区都有种植，占澳大利亚葡萄酒产量的四分之一</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出产各种风格的葡萄酒，从价格亲民、品质尚可的葡萄酒，到陈年潜力巨大的经典葡萄酒</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澳大利亚是拥有世界上最古老的、可持续出产的设拉子老藤的国家之一</a:t>
            </a:r>
          </a:p>
          <a:p>
            <a:pPr>
              <a:spcBef>
                <a:spcPts val="800"/>
              </a:spcBef>
              <a:buClr>
                <a:schemeClr val="accent5"/>
              </a:buClr>
              <a:buFont typeface="Arial" panose="020B0604020202020204" pitchFamily="34" charset="0"/>
              <a:buChar char="•"/>
            </a:pPr>
            <a:endParaRPr lang="ja-JP" altLang="en-US" sz="1600" dirty="0">
              <a:solidFill>
                <a:schemeClr val="bg1"/>
              </a:solidFill>
              <a:latin typeface="Microsoft YaHei" panose="020B0503020204020204" pitchFamily="34" charset="-122"/>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48384"/>
            <a:ext cx="11918390" cy="907601"/>
          </a:xfrm>
          <a:prstGeom prst="rect">
            <a:avLst/>
          </a:prstGeom>
        </p:spPr>
        <p:txBody>
          <a:bodyPr vert="horz" wrap="none" lIns="0" tIns="11521" rIns="0" bIns="0" rtlCol="0">
            <a:noAutofit/>
          </a:bodyPr>
          <a:lstStyle/>
          <a:p>
            <a:pPr defTabSz="914453">
              <a:lnSpc>
                <a:spcPct val="80000"/>
              </a:lnSpc>
              <a:defRPr/>
            </a:pPr>
            <a:r>
              <a:rPr lang="ja-JP" altLang="en-US" sz="2800" cap="all">
                <a:solidFill>
                  <a:schemeClr val="accent4"/>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一个澳大利亚的传奇</a:t>
            </a:r>
          </a:p>
          <a:p>
            <a:pPr defTabSz="914453">
              <a:lnSpc>
                <a:spcPct val="80000"/>
              </a:lnSpc>
              <a:defRPr/>
            </a:pPr>
            <a:endParaRPr lang="ja-JP" altLang="en-US" sz="2800" cap="all" dirty="0">
              <a:solidFill>
                <a:schemeClr val="accent4"/>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1" name="Picture Placeholder 10" descr="A close-up of a vine&#10;&#10;Description automatically generated">
            <a:extLst>
              <a:ext uri="{FF2B5EF4-FFF2-40B4-BE49-F238E27FC236}">
                <a16:creationId xmlns:a16="http://schemas.microsoft.com/office/drawing/2014/main" id="{D0546B73-EB92-086C-1138-E1ECBE36CA9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22683" y="388842"/>
            <a:ext cx="6169315" cy="6083199"/>
          </a:xfrm>
        </p:spPr>
      </p:pic>
      <p:sp>
        <p:nvSpPr>
          <p:cNvPr id="5" name="Title 4">
            <a:extLst>
              <a:ext uri="{FF2B5EF4-FFF2-40B4-BE49-F238E27FC236}">
                <a16:creationId xmlns:a16="http://schemas.microsoft.com/office/drawing/2014/main" id="{7BEFBB73-47D4-EE09-AA73-417E9F538CAE}"/>
              </a:ext>
            </a:extLst>
          </p:cNvPr>
          <p:cNvSpPr>
            <a:spLocks noGrp="1"/>
          </p:cNvSpPr>
          <p:nvPr>
            <p:ph type="title"/>
          </p:nvPr>
        </p:nvSpPr>
        <p:spPr>
          <a:xfrm>
            <a:off x="620175" y="800033"/>
            <a:ext cx="5402508" cy="747855"/>
          </a:xfrm>
        </p:spPr>
        <p:txBody>
          <a:bodyPr/>
          <a:lstStyle/>
          <a:p>
            <a:r>
              <a:rPr lang="ja-JP" altLang="en-US" sz="5400" cap="all">
                <a:solidFill>
                  <a:schemeClr val="accent5"/>
                </a:solidFill>
                <a:uFill>
                  <a:solidFill>
                    <a:srgbClr val="F40000"/>
                  </a:solidFill>
                </a:uFill>
              </a:rPr>
              <a:t>设拉子</a:t>
            </a:r>
            <a:endParaRPr lang="ja-JP" altLang="en-US" sz="5400" cap="all" dirty="0">
              <a:solidFill>
                <a:schemeClr val="accent5"/>
              </a:solidFill>
              <a:uFill>
                <a:solidFill>
                  <a:srgbClr val="F40000"/>
                </a:solidFill>
              </a:uFill>
            </a:endParaRPr>
          </a:p>
        </p:txBody>
      </p:sp>
    </p:spTree>
    <p:extLst>
      <p:ext uri="{BB962C8B-B14F-4D97-AF65-F5344CB8AC3E}">
        <p14:creationId xmlns:p14="http://schemas.microsoft.com/office/powerpoint/2010/main" val="211580248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DC4117AD-48BD-E46D-CBA3-94425FE6BD70}"/>
              </a:ext>
            </a:extLst>
          </p:cNvPr>
          <p:cNvCxnSpPr>
            <a:cxnSpLocks/>
          </p:cNvCxnSpPr>
          <p:nvPr/>
        </p:nvCxnSpPr>
        <p:spPr>
          <a:xfrm flipV="1">
            <a:off x="1610686" y="2189330"/>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3709960-2299-8557-5E50-34F3C148A6BE}"/>
              </a:ext>
            </a:extLst>
          </p:cNvPr>
          <p:cNvCxnSpPr>
            <a:cxnSpLocks/>
          </p:cNvCxnSpPr>
          <p:nvPr/>
        </p:nvCxnSpPr>
        <p:spPr>
          <a:xfrm flipV="1">
            <a:off x="1610686" y="4211076"/>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03AE03-1A12-4687-A730-9E7C760A6434}"/>
              </a:ext>
            </a:extLst>
          </p:cNvPr>
          <p:cNvCxnSpPr>
            <a:cxnSpLocks/>
          </p:cNvCxnSpPr>
          <p:nvPr/>
        </p:nvCxnSpPr>
        <p:spPr>
          <a:xfrm>
            <a:off x="6853806" y="4224714"/>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6C28E18-5079-4104-40AC-DFCBDAF7EE0E}"/>
              </a:ext>
            </a:extLst>
          </p:cNvPr>
          <p:cNvSpPr/>
          <p:nvPr/>
        </p:nvSpPr>
        <p:spPr>
          <a:xfrm>
            <a:off x="7735055" y="1333129"/>
            <a:ext cx="2256385" cy="225638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4400"/>
              <a:t>风格和特点 </a:t>
            </a:r>
            <a:br>
              <a:rPr lang="ja-JP" altLang="en-US" sz="4400"/>
            </a:br>
            <a:endParaRPr lang="ja-JP" altLang="en-US" sz="4400" dirty="0"/>
          </a:p>
        </p:txBody>
      </p:sp>
      <p:sp>
        <p:nvSpPr>
          <p:cNvPr id="5" name="object 58">
            <a:extLst>
              <a:ext uri="{FF2B5EF4-FFF2-40B4-BE49-F238E27FC236}">
                <a16:creationId xmlns:a16="http://schemas.microsoft.com/office/drawing/2014/main" id="{9F15D272-30DD-0CF9-9E3C-4AA951F9CA6D}"/>
              </a:ext>
            </a:extLst>
          </p:cNvPr>
          <p:cNvSpPr txBox="1"/>
          <p:nvPr/>
        </p:nvSpPr>
        <p:spPr>
          <a:xfrm>
            <a:off x="7902449" y="4544053"/>
            <a:ext cx="1509381" cy="1161985"/>
          </a:xfrm>
          <a:prstGeom prst="rect">
            <a:avLst/>
          </a:prstGeom>
        </p:spPr>
        <p:txBody>
          <a:bodyPr vert="horz" wrap="square" lIns="0" tIns="17145" rIns="0" bIns="0" rtlCol="0" anchor="t" anchorCtr="0">
            <a:spAutoFit/>
          </a:bodyPr>
          <a:lstStyle/>
          <a:p>
            <a:pPr>
              <a:lnSpc>
                <a:spcPct val="98000"/>
              </a:lnSpc>
              <a:spcAft>
                <a:spcPts val="1200"/>
              </a:spcAft>
              <a:buClr>
                <a:schemeClr val="accent1"/>
              </a:buClr>
            </a:pPr>
            <a:r>
              <a:rPr lang="ja-JP" altLang="en-US" sz="1600">
                <a:latin typeface="Microsoft YaHei" panose="020B0503020204020204" pitchFamily="34" charset="-122"/>
                <a:ea typeface="Microsoft YaHei" panose="020B0503020204020204" pitchFamily="34" charset="-122"/>
                <a:cs typeface="Hellix SemiBold"/>
              </a:rPr>
              <a:t>温暖气候</a:t>
            </a:r>
          </a:p>
          <a:p>
            <a:pPr marL="285750" indent="-285750">
              <a:lnSpc>
                <a:spcPct val="98000"/>
              </a:lnSpc>
              <a:spcAft>
                <a:spcPts val="100"/>
              </a:spcAft>
              <a:buClr>
                <a:schemeClr val="accent1"/>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黑樱桃</a:t>
            </a:r>
          </a:p>
          <a:p>
            <a:pPr marL="285750" indent="-285750">
              <a:lnSpc>
                <a:spcPct val="98000"/>
              </a:lnSpc>
              <a:spcAft>
                <a:spcPts val="100"/>
              </a:spcAft>
              <a:buClr>
                <a:schemeClr val="accent1"/>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李子</a:t>
            </a:r>
          </a:p>
          <a:p>
            <a:pPr marL="285750" indent="-285750">
              <a:lnSpc>
                <a:spcPct val="98000"/>
              </a:lnSpc>
              <a:spcAft>
                <a:spcPts val="100"/>
              </a:spcAft>
              <a:buClr>
                <a:schemeClr val="accent1"/>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巧克力</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7" name="object 58">
            <a:extLst>
              <a:ext uri="{FF2B5EF4-FFF2-40B4-BE49-F238E27FC236}">
                <a16:creationId xmlns:a16="http://schemas.microsoft.com/office/drawing/2014/main" id="{D6597F8C-DD41-690E-E6B9-4492E633930F}"/>
              </a:ext>
            </a:extLst>
          </p:cNvPr>
          <p:cNvSpPr txBox="1"/>
          <p:nvPr/>
        </p:nvSpPr>
        <p:spPr>
          <a:xfrm>
            <a:off x="8008031" y="1842517"/>
            <a:ext cx="1763231" cy="1480021"/>
          </a:xfrm>
          <a:prstGeom prst="rect">
            <a:avLst/>
          </a:prstGeom>
        </p:spPr>
        <p:txBody>
          <a:bodyPr vert="horz" wrap="square" lIns="0" tIns="17145" rIns="0" bIns="0" rtlCol="0" anchor="ctr" anchorCtr="0">
            <a:spAutoFit/>
          </a:bodyPr>
          <a:lstStyle/>
          <a:p>
            <a:pPr algn="ctr">
              <a:lnSpc>
                <a:spcPct val="99000"/>
              </a:lnSpc>
              <a:buClr>
                <a:srgbClr val="F40000"/>
              </a:buClr>
            </a:pPr>
            <a:r>
              <a:rPr lang="ja-JP" altLang="en-US" sz="1600" b="1">
                <a:solidFill>
                  <a:schemeClr val="bg1"/>
                </a:solidFill>
                <a:latin typeface="Microsoft YaHei" panose="020B0503020204020204" pitchFamily="34" charset="-122"/>
                <a:ea typeface="Microsoft YaHei" panose="020B0503020204020204" pitchFamily="34" charset="-122"/>
                <a:cs typeface="Hellix SemiBold"/>
              </a:rPr>
              <a:t>理想的混酿搭配：</a:t>
            </a:r>
          </a:p>
          <a:p>
            <a:pPr algn="ctr">
              <a:lnSpc>
                <a:spcPct val="99000"/>
              </a:lnSpc>
              <a:buClr>
                <a:srgbClr val="F40000"/>
              </a:buClr>
            </a:pPr>
            <a:endParaRPr lang="ja-JP" altLang="en-US" sz="1600">
              <a:solidFill>
                <a:schemeClr val="bg1"/>
              </a:solidFill>
              <a:latin typeface="Microsoft YaHei" panose="020B0503020204020204" pitchFamily="34" charset="-122"/>
              <a:ea typeface="Microsoft YaHei" panose="020B0503020204020204" pitchFamily="34" charset="-122"/>
              <a:cs typeface="Hellix SemiBold"/>
            </a:endParaRPr>
          </a:p>
          <a:p>
            <a:pPr algn="ctr">
              <a:lnSpc>
                <a:spcPct val="99000"/>
              </a:lnSpc>
              <a:buClr>
                <a:srgbClr val="F40000"/>
              </a:buClr>
            </a:pPr>
            <a:r>
              <a:rPr lang="en-US" sz="1600" dirty="0">
                <a:solidFill>
                  <a:schemeClr val="bg1"/>
                </a:solidFill>
                <a:latin typeface="Microsoft YaHei" panose="020B0503020204020204" pitchFamily="34" charset="-122"/>
                <a:ea typeface="Microsoft YaHei" panose="020B0503020204020204" pitchFamily="34" charset="-122"/>
                <a:cs typeface="Hellix SemiBold"/>
              </a:rPr>
              <a:t>GSM</a:t>
            </a:r>
            <a:r>
              <a:rPr lang="ja-JP" altLang="en-US" sz="1600">
                <a:solidFill>
                  <a:schemeClr val="bg1"/>
                </a:solidFill>
                <a:latin typeface="Microsoft YaHei" panose="020B0503020204020204" pitchFamily="34" charset="-122"/>
                <a:ea typeface="Microsoft YaHei" panose="020B0503020204020204" pitchFamily="34" charset="-122"/>
                <a:cs typeface="Hellix SemiBold"/>
              </a:rPr>
              <a:t>混酿、设拉子赤霞珠混酿、设拉子维欧尼混酿</a:t>
            </a:r>
          </a:p>
          <a:p>
            <a:pPr algn="ctr">
              <a:lnSpc>
                <a:spcPct val="99000"/>
              </a:lnSpc>
              <a:buClr>
                <a:srgbClr val="F40000"/>
              </a:buClr>
            </a:pPr>
            <a:endParaRPr lang="ja-JP" altLang="en-US" sz="1600" dirty="0">
              <a:solidFill>
                <a:schemeClr val="bg1"/>
              </a:solidFill>
              <a:latin typeface="Microsoft YaHei" panose="020B0503020204020204" pitchFamily="34" charset="-122"/>
              <a:ea typeface="Microsoft YaHei" panose="020B0503020204020204" pitchFamily="34" charset="-122"/>
              <a:cs typeface="Hellix SemiBold"/>
            </a:endParaRPr>
          </a:p>
        </p:txBody>
      </p:sp>
      <p:sp>
        <p:nvSpPr>
          <p:cNvPr id="8" name="object 58">
            <a:extLst>
              <a:ext uri="{FF2B5EF4-FFF2-40B4-BE49-F238E27FC236}">
                <a16:creationId xmlns:a16="http://schemas.microsoft.com/office/drawing/2014/main" id="{95462CAC-4F4C-9454-6DD0-3DBF644A8E50}"/>
              </a:ext>
            </a:extLst>
          </p:cNvPr>
          <p:cNvSpPr txBox="1"/>
          <p:nvPr/>
        </p:nvSpPr>
        <p:spPr>
          <a:xfrm>
            <a:off x="545952" y="4771262"/>
            <a:ext cx="2128063" cy="903709"/>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solidFill>
                  <a:schemeClr val="accent1"/>
                </a:solidFill>
                <a:latin typeface="Microsoft YaHei" panose="020B0503020204020204" pitchFamily="34" charset="-122"/>
                <a:ea typeface="Microsoft YaHei" panose="020B0503020204020204" pitchFamily="34" charset="-122"/>
                <a:cs typeface="Hellix SemiBold"/>
              </a:rPr>
              <a:t>年轻时</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质感丰富；富有成熟而浓郁的黑色水果风味</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11" name="object 58">
            <a:extLst>
              <a:ext uri="{FF2B5EF4-FFF2-40B4-BE49-F238E27FC236}">
                <a16:creationId xmlns:a16="http://schemas.microsoft.com/office/drawing/2014/main" id="{88C392EF-A519-565E-CFDF-A48D96268C04}"/>
              </a:ext>
            </a:extLst>
          </p:cNvPr>
          <p:cNvSpPr txBox="1"/>
          <p:nvPr/>
        </p:nvSpPr>
        <p:spPr>
          <a:xfrm>
            <a:off x="3033447" y="4771262"/>
            <a:ext cx="1963186" cy="112530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solidFill>
                  <a:schemeClr val="accent1"/>
                </a:solidFill>
                <a:latin typeface="Microsoft YaHei" panose="020B0503020204020204" pitchFamily="34" charset="-122"/>
                <a:ea typeface="Microsoft YaHei" panose="020B0503020204020204" pitchFamily="34" charset="-122"/>
                <a:cs typeface="Hellix SemiBold"/>
              </a:rPr>
              <a:t>陈年后</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单宁变的更柔和；口感更顺滑；带有香料、甘草和泥土特点</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12" name="object 58">
            <a:extLst>
              <a:ext uri="{FF2B5EF4-FFF2-40B4-BE49-F238E27FC236}">
                <a16:creationId xmlns:a16="http://schemas.microsoft.com/office/drawing/2014/main" id="{976B3C93-E72A-1708-A30E-BA6AD360220F}"/>
              </a:ext>
            </a:extLst>
          </p:cNvPr>
          <p:cNvSpPr txBox="1"/>
          <p:nvPr/>
        </p:nvSpPr>
        <p:spPr>
          <a:xfrm>
            <a:off x="9380912" y="4557517"/>
            <a:ext cx="1798697" cy="907877"/>
          </a:xfrm>
          <a:prstGeom prst="rect">
            <a:avLst/>
          </a:prstGeom>
        </p:spPr>
        <p:txBody>
          <a:bodyPr vert="horz" wrap="square" lIns="0" tIns="17145" rIns="0" bIns="0" rtlCol="0" anchor="t" anchorCtr="0">
            <a:spAutoFit/>
          </a:bodyPr>
          <a:lstStyle/>
          <a:p>
            <a:pPr>
              <a:lnSpc>
                <a:spcPct val="98000"/>
              </a:lnSpc>
              <a:spcAft>
                <a:spcPts val="1200"/>
              </a:spcAft>
              <a:buClr>
                <a:schemeClr val="accent1"/>
              </a:buClr>
            </a:pPr>
            <a:r>
              <a:rPr lang="ja-JP" altLang="en-US" sz="1600">
                <a:latin typeface="Microsoft YaHei" panose="020B0503020204020204" pitchFamily="34" charset="-122"/>
                <a:ea typeface="Microsoft YaHei" panose="020B0503020204020204" pitchFamily="34" charset="-122"/>
              </a:rPr>
              <a:t>凉爽气候</a:t>
            </a:r>
          </a:p>
          <a:p>
            <a:pPr marL="285750" indent="-285750">
              <a:lnSpc>
                <a:spcPct val="98000"/>
              </a:lnSpc>
              <a:spcAft>
                <a:spcPts val="100"/>
              </a:spcAft>
              <a:buClr>
                <a:schemeClr val="accent1"/>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成熟的红色水果</a:t>
            </a:r>
          </a:p>
          <a:p>
            <a:pPr marL="285750" indent="-285750">
              <a:lnSpc>
                <a:spcPct val="98000"/>
              </a:lnSpc>
              <a:spcAft>
                <a:spcPts val="100"/>
              </a:spcAft>
              <a:buClr>
                <a:schemeClr val="accent1"/>
              </a:buClr>
              <a:buFont typeface="Arial" panose="020B0604020202020204" pitchFamily="34" charset="0"/>
              <a:buChar cha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5" name="object 58">
            <a:extLst>
              <a:ext uri="{FF2B5EF4-FFF2-40B4-BE49-F238E27FC236}">
                <a16:creationId xmlns:a16="http://schemas.microsoft.com/office/drawing/2014/main" id="{E44DEB32-C198-0CFC-E5D5-7ED4B94702EB}"/>
              </a:ext>
            </a:extLst>
          </p:cNvPr>
          <p:cNvSpPr txBox="1"/>
          <p:nvPr/>
        </p:nvSpPr>
        <p:spPr>
          <a:xfrm>
            <a:off x="592182" y="2798011"/>
            <a:ext cx="2256375" cy="112530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solidFill>
                  <a:schemeClr val="accent4"/>
                </a:solidFill>
                <a:latin typeface="Microsoft YaHei" panose="020B0503020204020204" pitchFamily="34" charset="-122"/>
                <a:ea typeface="Microsoft YaHei" panose="020B0503020204020204" pitchFamily="34" charset="-122"/>
                <a:cs typeface="Hellix SemiBold"/>
              </a:rPr>
              <a:t>温暖气候</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风味浓郁，带有多汁，如果酱般的深色水果风味，单宁成熟，结构紧实</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18" name="object 58">
            <a:extLst>
              <a:ext uri="{FF2B5EF4-FFF2-40B4-BE49-F238E27FC236}">
                <a16:creationId xmlns:a16="http://schemas.microsoft.com/office/drawing/2014/main" id="{941FE382-59A1-2019-1B91-991EB6ED183C}"/>
              </a:ext>
            </a:extLst>
          </p:cNvPr>
          <p:cNvSpPr txBox="1"/>
          <p:nvPr/>
        </p:nvSpPr>
        <p:spPr>
          <a:xfrm>
            <a:off x="3236036" y="2799923"/>
            <a:ext cx="1721922" cy="112530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solidFill>
                  <a:schemeClr val="accent4"/>
                </a:solidFill>
                <a:latin typeface="Microsoft YaHei" panose="020B0503020204020204" pitchFamily="34" charset="-122"/>
                <a:ea typeface="Microsoft YaHei" panose="020B0503020204020204" pitchFamily="34" charset="-122"/>
                <a:cs typeface="Hellix SemiBold"/>
              </a:rPr>
              <a:t>凉爽气候</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中度酒体，优雅，适合佐餐</a:t>
            </a:r>
          </a:p>
          <a:p>
            <a:pPr algn="ctr">
              <a:lnSpc>
                <a:spcPct val="90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pic>
        <p:nvPicPr>
          <p:cNvPr id="4" name="Picture Placeholder 8">
            <a:extLst>
              <a:ext uri="{FF2B5EF4-FFF2-40B4-BE49-F238E27FC236}">
                <a16:creationId xmlns:a16="http://schemas.microsoft.com/office/drawing/2014/main" id="{C69C54A9-F55B-31F9-8AA7-D9EB45F2180F}"/>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1" name="object 58">
            <a:extLst>
              <a:ext uri="{FF2B5EF4-FFF2-40B4-BE49-F238E27FC236}">
                <a16:creationId xmlns:a16="http://schemas.microsoft.com/office/drawing/2014/main" id="{B6942429-8EFD-F66E-C0CD-AA9CE741D4C2}"/>
              </a:ext>
            </a:extLst>
          </p:cNvPr>
          <p:cNvSpPr txBox="1"/>
          <p:nvPr/>
        </p:nvSpPr>
        <p:spPr>
          <a:xfrm>
            <a:off x="7902449" y="4089400"/>
            <a:ext cx="3246242" cy="509755"/>
          </a:xfrm>
          <a:prstGeom prst="rect">
            <a:avLst/>
          </a:prstGeom>
          <a:noFill/>
        </p:spPr>
        <p:txBody>
          <a:bodyPr vert="horz" wrap="square" lIns="0" tIns="17145" rIns="0" bIns="0" rtlCol="0">
            <a:spAutoFit/>
          </a:bodyPr>
          <a:lstStyle/>
          <a:p>
            <a:pPr>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cs typeface="Hellix SemiBold"/>
              </a:rPr>
              <a:t>典型风味</a:t>
            </a:r>
          </a:p>
          <a:p>
            <a:pPr>
              <a:buClr>
                <a:srgbClr val="F40000"/>
              </a:buClr>
            </a:pPr>
            <a:endParaRPr lang="ja-JP" altLang="en-US" sz="1600" b="1" dirty="0">
              <a:solidFill>
                <a:schemeClr val="accent1"/>
              </a:solidFill>
              <a:latin typeface="Microsoft YaHei" panose="020B0503020204020204" pitchFamily="34" charset="-122"/>
              <a:ea typeface="Microsoft YaHei" panose="020B0503020204020204" pitchFamily="34" charset="-122"/>
              <a:cs typeface="Hellix SemiBold"/>
            </a:endParaRPr>
          </a:p>
        </p:txBody>
      </p:sp>
      <p:cxnSp>
        <p:nvCxnSpPr>
          <p:cNvPr id="25" name="Straight Connector 24">
            <a:extLst>
              <a:ext uri="{FF2B5EF4-FFF2-40B4-BE49-F238E27FC236}">
                <a16:creationId xmlns:a16="http://schemas.microsoft.com/office/drawing/2014/main" id="{EA445217-F6C7-CB49-C393-0DE8826FF1CC}"/>
              </a:ext>
            </a:extLst>
          </p:cNvPr>
          <p:cNvCxnSpPr>
            <a:cxnSpLocks/>
          </p:cNvCxnSpPr>
          <p:nvPr/>
        </p:nvCxnSpPr>
        <p:spPr>
          <a:xfrm flipV="1">
            <a:off x="1618570"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DDB595-334E-CB3A-BD77-CD1D44FAD01B}"/>
              </a:ext>
            </a:extLst>
          </p:cNvPr>
          <p:cNvCxnSpPr>
            <a:cxnSpLocks/>
          </p:cNvCxnSpPr>
          <p:nvPr/>
        </p:nvCxnSpPr>
        <p:spPr>
          <a:xfrm flipV="1">
            <a:off x="4104539"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01860-8130-2B95-0187-AD14209BF527}"/>
              </a:ext>
            </a:extLst>
          </p:cNvPr>
          <p:cNvCxnSpPr>
            <a:cxnSpLocks/>
          </p:cNvCxnSpPr>
          <p:nvPr/>
        </p:nvCxnSpPr>
        <p:spPr>
          <a:xfrm flipV="1">
            <a:off x="1618570"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97464C-2787-9F97-5B2B-B93DFF05EB78}"/>
              </a:ext>
            </a:extLst>
          </p:cNvPr>
          <p:cNvCxnSpPr>
            <a:cxnSpLocks/>
          </p:cNvCxnSpPr>
          <p:nvPr/>
        </p:nvCxnSpPr>
        <p:spPr>
          <a:xfrm flipV="1">
            <a:off x="4001044"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405C53B-7339-25CA-73A0-F86ACF38955E}"/>
              </a:ext>
            </a:extLst>
          </p:cNvPr>
          <p:cNvCxnSpPr>
            <a:cxnSpLocks/>
          </p:cNvCxnSpPr>
          <p:nvPr/>
        </p:nvCxnSpPr>
        <p:spPr>
          <a:xfrm>
            <a:off x="6853806" y="2583631"/>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bject 10">
            <a:extLst>
              <a:ext uri="{FF2B5EF4-FFF2-40B4-BE49-F238E27FC236}">
                <a16:creationId xmlns:a16="http://schemas.microsoft.com/office/drawing/2014/main" id="{4EBE6D88-DF5E-AE20-07DE-08063B575B6B}"/>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SHIRAZ</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35139040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A85BC11-7E24-B43A-4E9C-81A725BB8382}"/>
              </a:ext>
            </a:extLst>
          </p:cNvPr>
          <p:cNvCxnSpPr>
            <a:cxnSpLocks/>
          </p:cNvCxnSpPr>
          <p:nvPr/>
        </p:nvCxnSpPr>
        <p:spPr>
          <a:xfrm>
            <a:off x="6795083" y="5347153"/>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04AF7D2-FA3C-B766-D425-29892A55980F}"/>
              </a:ext>
            </a:extLst>
          </p:cNvPr>
          <p:cNvCxnSpPr>
            <a:cxnSpLocks/>
          </p:cNvCxnSpPr>
          <p:nvPr/>
        </p:nvCxnSpPr>
        <p:spPr>
          <a:xfrm>
            <a:off x="6795083" y="424819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5E8410-09F1-0C3A-1FBA-91B8A38B86AD}"/>
              </a:ext>
            </a:extLst>
          </p:cNvPr>
          <p:cNvCxnSpPr>
            <a:cxnSpLocks/>
          </p:cNvCxnSpPr>
          <p:nvPr/>
        </p:nvCxnSpPr>
        <p:spPr>
          <a:xfrm>
            <a:off x="6186881" y="1966390"/>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3B526-B885-3F16-625C-2343AE718D64}"/>
              </a:ext>
            </a:extLst>
          </p:cNvPr>
          <p:cNvCxnSpPr>
            <a:cxnSpLocks/>
          </p:cNvCxnSpPr>
          <p:nvPr/>
        </p:nvCxnSpPr>
        <p:spPr>
          <a:xfrm>
            <a:off x="4714613" y="1689553"/>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AA51202-459B-16DF-2B5D-7FD6B0762C9A}"/>
              </a:ext>
            </a:extLst>
          </p:cNvPr>
          <p:cNvCxnSpPr>
            <a:cxnSpLocks/>
          </p:cNvCxnSpPr>
          <p:nvPr/>
        </p:nvCxnSpPr>
        <p:spPr>
          <a:xfrm>
            <a:off x="4572000" y="2746566"/>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B974A-DCC2-2089-7EBC-0DDFB6064729}"/>
              </a:ext>
            </a:extLst>
          </p:cNvPr>
          <p:cNvCxnSpPr>
            <a:cxnSpLocks/>
          </p:cNvCxnSpPr>
          <p:nvPr/>
        </p:nvCxnSpPr>
        <p:spPr>
          <a:xfrm>
            <a:off x="4429387" y="3929414"/>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5119B6-D196-E57D-1E95-2FE9E5B9B8D6}"/>
              </a:ext>
            </a:extLst>
          </p:cNvPr>
          <p:cNvCxnSpPr>
            <a:cxnSpLocks/>
          </p:cNvCxnSpPr>
          <p:nvPr/>
        </p:nvCxnSpPr>
        <p:spPr>
          <a:xfrm>
            <a:off x="4538444" y="5061927"/>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65126"/>
            <a:ext cx="3732385" cy="709863"/>
          </a:xfrm>
        </p:spPr>
        <p:txBody>
          <a:bodyPr/>
          <a:lstStyle/>
          <a:p>
            <a:r>
              <a:rPr lang="ja-JP" altLang="en-US" sz="5400"/>
              <a:t>重要产区</a:t>
            </a:r>
            <a:endParaRPr lang="ja-JP" altLang="en-US" sz="5400" dirty="0"/>
          </a:p>
        </p:txBody>
      </p:sp>
      <p:sp>
        <p:nvSpPr>
          <p:cNvPr id="4" name="object 58">
            <a:extLst>
              <a:ext uri="{FF2B5EF4-FFF2-40B4-BE49-F238E27FC236}">
                <a16:creationId xmlns:a16="http://schemas.microsoft.com/office/drawing/2014/main" id="{037BE07A-6C46-0B87-E599-B5AF7395C109}"/>
              </a:ext>
            </a:extLst>
          </p:cNvPr>
          <p:cNvSpPr txBox="1"/>
          <p:nvPr/>
        </p:nvSpPr>
        <p:spPr>
          <a:xfrm>
            <a:off x="7804050" y="851409"/>
            <a:ext cx="3021387" cy="895053"/>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格兰皮恩斯</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优雅、咸鲜、辛香料；深紫红色</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7" name="object 58">
            <a:extLst>
              <a:ext uri="{FF2B5EF4-FFF2-40B4-BE49-F238E27FC236}">
                <a16:creationId xmlns:a16="http://schemas.microsoft.com/office/drawing/2014/main" id="{009E16F3-C51E-A7B1-4656-E64349EAE466}"/>
              </a:ext>
            </a:extLst>
          </p:cNvPr>
          <p:cNvSpPr txBox="1"/>
          <p:nvPr/>
        </p:nvSpPr>
        <p:spPr>
          <a:xfrm>
            <a:off x="1694177" y="2626390"/>
            <a:ext cx="3139045" cy="576825"/>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巴罗萨谷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充满风味和特点的粗犷的设拉子</a:t>
            </a:r>
          </a:p>
        </p:txBody>
      </p:sp>
      <p:sp>
        <p:nvSpPr>
          <p:cNvPr id="8" name="object 58">
            <a:extLst>
              <a:ext uri="{FF2B5EF4-FFF2-40B4-BE49-F238E27FC236}">
                <a16:creationId xmlns:a16="http://schemas.microsoft.com/office/drawing/2014/main" id="{B1139623-6651-2B73-2CA6-4F3AD48D5709}"/>
              </a:ext>
            </a:extLst>
          </p:cNvPr>
          <p:cNvSpPr txBox="1"/>
          <p:nvPr/>
        </p:nvSpPr>
        <p:spPr>
          <a:xfrm>
            <a:off x="1694177" y="1578742"/>
            <a:ext cx="3139045" cy="818109"/>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cs typeface="Hellix SemiBold"/>
              </a:rPr>
              <a:t>阿德莱德山区</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中等酒精度，胡椒和辛香料的香气，细致的单宁和酸度</a:t>
            </a:r>
          </a:p>
        </p:txBody>
      </p:sp>
      <p:sp>
        <p:nvSpPr>
          <p:cNvPr id="10" name="object 58">
            <a:extLst>
              <a:ext uri="{FF2B5EF4-FFF2-40B4-BE49-F238E27FC236}">
                <a16:creationId xmlns:a16="http://schemas.microsoft.com/office/drawing/2014/main" id="{2AB991A8-4E90-E692-351A-FF35BE409143}"/>
              </a:ext>
            </a:extLst>
          </p:cNvPr>
          <p:cNvSpPr txBox="1"/>
          <p:nvPr/>
        </p:nvSpPr>
        <p:spPr>
          <a:xfrm>
            <a:off x="7804050" y="5262635"/>
            <a:ext cx="3021387" cy="113633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巴克山</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丝滑、优雅的设拉子，有甘草、黑樱桃和胡椒般辛香料香气</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7" name="object 58">
            <a:extLst>
              <a:ext uri="{FF2B5EF4-FFF2-40B4-BE49-F238E27FC236}">
                <a16:creationId xmlns:a16="http://schemas.microsoft.com/office/drawing/2014/main" id="{D72011D9-1A47-E47E-AD9C-0224E83B5ABD}"/>
              </a:ext>
            </a:extLst>
          </p:cNvPr>
          <p:cNvSpPr txBox="1"/>
          <p:nvPr/>
        </p:nvSpPr>
        <p:spPr>
          <a:xfrm>
            <a:off x="1694177" y="3836213"/>
            <a:ext cx="3470236" cy="113633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堪培拉地区</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强劲且优雅的设拉子，有辛香料风味，平衡、风味浓郁饱满</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8" name="object 58">
            <a:extLst>
              <a:ext uri="{FF2B5EF4-FFF2-40B4-BE49-F238E27FC236}">
                <a16:creationId xmlns:a16="http://schemas.microsoft.com/office/drawing/2014/main" id="{B5BAEAF3-15FB-0EC9-B810-3FA29E5BD895}"/>
              </a:ext>
            </a:extLst>
          </p:cNvPr>
          <p:cNvSpPr txBox="1"/>
          <p:nvPr/>
        </p:nvSpPr>
        <p:spPr>
          <a:xfrm>
            <a:off x="1694177" y="5210746"/>
            <a:ext cx="3073731" cy="113633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克莱尔谷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酒体饱满，质感丰富，带有黑莓、李子和甘草的风味</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19" name="object 58">
            <a:extLst>
              <a:ext uri="{FF2B5EF4-FFF2-40B4-BE49-F238E27FC236}">
                <a16:creationId xmlns:a16="http://schemas.microsoft.com/office/drawing/2014/main" id="{2B3132AE-BE26-C3BD-76A9-ED261BBBA05F}"/>
              </a:ext>
            </a:extLst>
          </p:cNvPr>
          <p:cNvSpPr txBox="1"/>
          <p:nvPr/>
        </p:nvSpPr>
        <p:spPr>
          <a:xfrm>
            <a:off x="7804050" y="1828683"/>
            <a:ext cx="3552862" cy="113633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伊顿谷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中度到饱满的酒体，经典的浆果、鼠尾草和胡椒的香气</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20" name="object 58">
            <a:extLst>
              <a:ext uri="{FF2B5EF4-FFF2-40B4-BE49-F238E27FC236}">
                <a16:creationId xmlns:a16="http://schemas.microsoft.com/office/drawing/2014/main" id="{7DC49B88-DB12-A752-FACE-E00821750CD5}"/>
              </a:ext>
            </a:extLst>
          </p:cNvPr>
          <p:cNvSpPr txBox="1"/>
          <p:nvPr/>
        </p:nvSpPr>
        <p:spPr>
          <a:xfrm>
            <a:off x="7804050" y="4126298"/>
            <a:ext cx="2994103" cy="1136337"/>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麦克拉仑谷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酒体饱满，富有浓郁的蓝莓和巧克力特点</a:t>
            </a:r>
          </a:p>
          <a:p>
            <a:pPr>
              <a:lnSpc>
                <a:spcPct val="98000"/>
              </a:lnSpc>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21" name="object 58">
            <a:extLst>
              <a:ext uri="{FF2B5EF4-FFF2-40B4-BE49-F238E27FC236}">
                <a16:creationId xmlns:a16="http://schemas.microsoft.com/office/drawing/2014/main" id="{D0DCF563-BB0A-B4BA-A191-D19DB81E73E9}"/>
              </a:ext>
            </a:extLst>
          </p:cNvPr>
          <p:cNvSpPr txBox="1"/>
          <p:nvPr/>
        </p:nvSpPr>
        <p:spPr>
          <a:xfrm>
            <a:off x="7804050" y="2965020"/>
            <a:ext cx="3485991" cy="818109"/>
          </a:xfrm>
          <a:prstGeom prst="rect">
            <a:avLst/>
          </a:prstGeom>
        </p:spPr>
        <p:txBody>
          <a:bodyPr vert="horz" wrap="square" lIns="0" tIns="17145" rIns="0" bIns="0" rtlCol="0" anchor="t" anchorCtr="0">
            <a:spAutoFit/>
          </a:bodyPr>
          <a:lstStyle/>
          <a:p>
            <a:pPr>
              <a:lnSpc>
                <a:spcPct val="98000"/>
              </a:lnSpc>
              <a:spcAft>
                <a:spcPts val="600"/>
              </a:spcAft>
              <a:buClr>
                <a:srgbClr val="F40000"/>
              </a:buClr>
            </a:pPr>
            <a:r>
              <a:rPr lang="ja-JP" altLang="en-US" sz="1600" b="1">
                <a:solidFill>
                  <a:schemeClr val="accent4"/>
                </a:solidFill>
                <a:latin typeface="Microsoft YaHei" panose="020B0503020204020204" pitchFamily="34" charset="-122"/>
                <a:ea typeface="Microsoft YaHei" panose="020B0503020204020204" pitchFamily="34" charset="-122"/>
              </a:rPr>
              <a:t>猎人谷</a:t>
            </a:r>
          </a:p>
          <a:p>
            <a:pPr>
              <a:lnSpc>
                <a:spcPct val="98000"/>
              </a:lnSpc>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初步演化为酒体适中、带有咸鲜味、复杂且适合佐餐的设拉子葡萄酒</a:t>
            </a:r>
            <a:endParaRPr lang="en-US" sz="1600" dirty="0">
              <a:latin typeface="Microsoft YaHei" panose="020B0503020204020204" pitchFamily="34" charset="-122"/>
              <a:ea typeface="Microsoft YaHei" panose="020B0503020204020204" pitchFamily="34" charset="-122"/>
              <a:cs typeface="Hellix SemiBold"/>
            </a:endParaRPr>
          </a:p>
        </p:txBody>
      </p:sp>
      <p:pic>
        <p:nvPicPr>
          <p:cNvPr id="22" name="Picture Placeholder 8">
            <a:extLst>
              <a:ext uri="{FF2B5EF4-FFF2-40B4-BE49-F238E27FC236}">
                <a16:creationId xmlns:a16="http://schemas.microsoft.com/office/drawing/2014/main" id="{60787AAB-031D-405A-4ABB-3E994A97065D}"/>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3" name="object 10">
            <a:extLst>
              <a:ext uri="{FF2B5EF4-FFF2-40B4-BE49-F238E27FC236}">
                <a16:creationId xmlns:a16="http://schemas.microsoft.com/office/drawing/2014/main" id="{22E55CC6-A05D-4C50-EC44-CB7892AD15B0}"/>
              </a:ext>
            </a:extLst>
          </p:cNvPr>
          <p:cNvSpPr txBox="1"/>
          <p:nvPr/>
        </p:nvSpPr>
        <p:spPr>
          <a:xfrm rot="16200000">
            <a:off x="3984909" y="42411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mj-lt"/>
                <a:ea typeface="Microsoft YaHei" panose="020B0503020204020204" pitchFamily="34" charset="-122"/>
                <a:cs typeface="Inter Display" panose="02000503000000020004" pitchFamily="2" charset="0"/>
              </a:rPr>
              <a:t>SHIRAZ</a:t>
            </a:r>
            <a:endParaRPr lang="en-AU" sz="4400" b="1" cap="all" dirty="0">
              <a:solidFill>
                <a:schemeClr val="bg1"/>
              </a:solidFill>
              <a:latin typeface="+mj-lt"/>
              <a:ea typeface="Microsoft YaHei" panose="020B0503020204020204" pitchFamily="34" charset="-122"/>
              <a:cs typeface="Inter Display" panose="02000503000000020004" pitchFamily="2" charset="0"/>
            </a:endParaRPr>
          </a:p>
        </p:txBody>
      </p:sp>
      <p:cxnSp>
        <p:nvCxnSpPr>
          <p:cNvPr id="26" name="Straight Connector 25">
            <a:extLst>
              <a:ext uri="{FF2B5EF4-FFF2-40B4-BE49-F238E27FC236}">
                <a16:creationId xmlns:a16="http://schemas.microsoft.com/office/drawing/2014/main" id="{73A97802-06DA-DB7B-CCF2-43AC20B632E2}"/>
              </a:ext>
            </a:extLst>
          </p:cNvPr>
          <p:cNvCxnSpPr>
            <a:cxnSpLocks/>
          </p:cNvCxnSpPr>
          <p:nvPr/>
        </p:nvCxnSpPr>
        <p:spPr>
          <a:xfrm>
            <a:off x="6795083" y="309051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524496-B853-2D95-4D5C-3E501EC49E03}"/>
              </a:ext>
            </a:extLst>
          </p:cNvPr>
          <p:cNvCxnSpPr>
            <a:cxnSpLocks/>
          </p:cNvCxnSpPr>
          <p:nvPr/>
        </p:nvCxnSpPr>
        <p:spPr>
          <a:xfrm>
            <a:off x="6186881" y="959711"/>
            <a:ext cx="121640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65747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2949213"/>
            <a:ext cx="4707605"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澳大利亚第三大种植面积的品种</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以其浓郁的颜色、风味、酸度和单宁而被熟知，具有数十年的陈年潜力</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是澳大利亚最具历史意义和最成功的葡萄酒中不可或缺的品种</a:t>
            </a:r>
          </a:p>
          <a:p>
            <a:pPr>
              <a:spcBef>
                <a:spcPts val="800"/>
              </a:spcBef>
              <a:buClr>
                <a:schemeClr val="accent5"/>
              </a:buClr>
              <a:buFont typeface="Arial" panose="020B0604020202020204" pitchFamily="34" charset="0"/>
              <a:buChar char="•"/>
            </a:pPr>
            <a:r>
              <a:rPr lang="ja-JP" altLang="en-US" sz="1600">
                <a:solidFill>
                  <a:schemeClr val="bg1"/>
                </a:solidFill>
                <a:latin typeface="Microsoft YaHei" panose="020B0503020204020204" pitchFamily="34" charset="-122"/>
              </a:rPr>
              <a:t>最适合种植于气候温暖到凉爽的干燥产区</a:t>
            </a:r>
            <a:endParaRPr lang="en-AU" sz="1600" dirty="0">
              <a:solidFill>
                <a:schemeClr val="bg1"/>
              </a:solidFill>
              <a:latin typeface="Microsoft YaHei" panose="020B0503020204020204" pitchFamily="34" charset="-122"/>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45466" y="1750654"/>
            <a:ext cx="11918390" cy="907601"/>
          </a:xfrm>
          <a:prstGeom prst="rect">
            <a:avLst/>
          </a:prstGeom>
        </p:spPr>
        <p:txBody>
          <a:bodyPr vert="horz" wrap="none" lIns="0" tIns="11521" rIns="0" bIns="0" rtlCol="0">
            <a:noAutofit/>
          </a:bodyPr>
          <a:lstStyle/>
          <a:p>
            <a:pPr defTabSz="914453">
              <a:lnSpc>
                <a:spcPct val="80000"/>
              </a:lnSpc>
              <a:defRPr/>
            </a:pPr>
            <a:r>
              <a:rPr lang="ja-JP" altLang="en-US" sz="3000" cap="all">
                <a:solidFill>
                  <a:schemeClr val="accent4"/>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rPr>
              <a:t>强劲，适合陈年</a:t>
            </a:r>
          </a:p>
          <a:p>
            <a:pPr defTabSz="914453">
              <a:lnSpc>
                <a:spcPct val="80000"/>
              </a:lnSpc>
              <a:defRPr/>
            </a:pPr>
            <a:endParaRPr lang="ja-JP" altLang="en-US" sz="3000" cap="all" dirty="0">
              <a:solidFill>
                <a:schemeClr val="accent4"/>
              </a:solidFill>
              <a:uFill>
                <a:solidFill>
                  <a:srgbClr val="F40000"/>
                </a:solidFill>
              </a:uFill>
              <a:latin typeface="Microsoft YaHei" panose="020B0503020204020204" pitchFamily="34" charset="-122"/>
              <a:ea typeface="Microsoft YaHei" panose="020B0503020204020204" pitchFamily="34" charset="-122"/>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9ABA7397-4F2E-8659-1BCE-463D68305F9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16625" y="388938"/>
            <a:ext cx="6169025" cy="6083300"/>
          </a:xfrm>
        </p:spPr>
      </p:pic>
      <p:sp>
        <p:nvSpPr>
          <p:cNvPr id="5" name="Title 4">
            <a:extLst>
              <a:ext uri="{FF2B5EF4-FFF2-40B4-BE49-F238E27FC236}">
                <a16:creationId xmlns:a16="http://schemas.microsoft.com/office/drawing/2014/main" id="{949B7B70-91CD-2C1F-84F3-AD324E9362DC}"/>
              </a:ext>
            </a:extLst>
          </p:cNvPr>
          <p:cNvSpPr>
            <a:spLocks noGrp="1"/>
          </p:cNvSpPr>
          <p:nvPr>
            <p:ph type="title"/>
          </p:nvPr>
        </p:nvSpPr>
        <p:spPr>
          <a:xfrm>
            <a:off x="620175" y="800033"/>
            <a:ext cx="5402508" cy="832824"/>
          </a:xfrm>
        </p:spPr>
        <p:txBody>
          <a:bodyPr/>
          <a:lstStyle/>
          <a:p>
            <a:r>
              <a:rPr lang="ja-JP" altLang="en-US" sz="5400" cap="all">
                <a:solidFill>
                  <a:schemeClr val="accent5"/>
                </a:solidFill>
                <a:uFill>
                  <a:solidFill>
                    <a:srgbClr val="F40000"/>
                  </a:solidFill>
                </a:uFill>
              </a:rPr>
              <a:t>赤霞珠</a:t>
            </a:r>
            <a:endParaRPr lang="ja-JP" altLang="en-US" sz="5400" cap="all" dirty="0">
              <a:solidFill>
                <a:schemeClr val="accent5"/>
              </a:solidFill>
              <a:uFill>
                <a:solidFill>
                  <a:srgbClr val="F40000"/>
                </a:solidFill>
              </a:uFill>
            </a:endParaRPr>
          </a:p>
        </p:txBody>
      </p:sp>
    </p:spTree>
    <p:extLst>
      <p:ext uri="{BB962C8B-B14F-4D97-AF65-F5344CB8AC3E}">
        <p14:creationId xmlns:p14="http://schemas.microsoft.com/office/powerpoint/2010/main" val="18189818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pouring wine into a glass&#10;&#10;Description automatically generated">
            <a:extLst>
              <a:ext uri="{FF2B5EF4-FFF2-40B4-BE49-F238E27FC236}">
                <a16:creationId xmlns:a16="http://schemas.microsoft.com/office/drawing/2014/main" id="{0708A9E6-68D0-4787-477A-FECE45566F9F}"/>
              </a:ext>
            </a:extLst>
          </p:cNvPr>
          <p:cNvPicPr>
            <a:picLocks noChangeAspect="1"/>
          </p:cNvPicPr>
          <p:nvPr/>
        </p:nvPicPr>
        <p:blipFill>
          <a:blip r:embed="rId2" cstate="screen">
            <a:extLst>
              <a:ext uri="{28A0092B-C50C-407E-A947-70E740481C1C}">
                <a14:useLocalDpi xmlns:a14="http://schemas.microsoft.com/office/drawing/2010/main"/>
              </a:ext>
            </a:extLst>
          </a:blip>
          <a:srcRect r="18625"/>
          <a:stretch>
            <a:fillRect/>
          </a:stretch>
        </p:blipFill>
        <p:spPr>
          <a:xfrm>
            <a:off x="6958739" y="0"/>
            <a:ext cx="4105120" cy="3361724"/>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879528" y="4533704"/>
            <a:ext cx="2457529" cy="1460500"/>
          </a:xfrm>
        </p:spPr>
        <p:txBody>
          <a:bodyPr/>
          <a:lstStyle/>
          <a:p>
            <a:pPr>
              <a:spcBef>
                <a:spcPts val="800"/>
              </a:spcBef>
            </a:pPr>
            <a:r>
              <a:rPr lang="ja-JP" altLang="en-US" sz="1600">
                <a:latin typeface="Microsoft YaHei" panose="020B0503020204020204" pitchFamily="34" charset="-122"/>
                <a:ea typeface="Microsoft YaHei" panose="020B0503020204020204" pitchFamily="34" charset="-122"/>
              </a:rPr>
              <a:t>随着美食和餐酒文化的不断发展，具有开拓精神的酿酒师们通过探索，重新发现了一系列气候凉爽的葡萄酒产区</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0" y="337892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144448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8" name="Oval 7">
            <a:extLst>
              <a:ext uri="{FF2B5EF4-FFF2-40B4-BE49-F238E27FC236}">
                <a16:creationId xmlns:a16="http://schemas.microsoft.com/office/drawing/2014/main" id="{4520626D-7989-8389-1335-4E7EBA5AE5C7}"/>
              </a:ext>
            </a:extLst>
          </p:cNvPr>
          <p:cNvSpPr/>
          <p:nvPr/>
        </p:nvSpPr>
        <p:spPr>
          <a:xfrm>
            <a:off x="335915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panose="020B0503020204020204" pitchFamily="34" charset="-122"/>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722182" y="3795345"/>
            <a:ext cx="4105121"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b="1" dirty="0">
                <a:solidFill>
                  <a:schemeClr val="accent1"/>
                </a:solidFill>
                <a:latin typeface="Microsoft YaHei" panose="020B0503020204020204" pitchFamily="34" charset="-122"/>
                <a:ea typeface="Microsoft YaHei" panose="020B0503020204020204" pitchFamily="34" charset="-122"/>
              </a:rPr>
              <a:t>黄金时代：</a:t>
            </a:r>
          </a:p>
          <a:p>
            <a:r>
              <a:rPr lang="en-US" altLang="ja-JP" sz="2400" b="1" dirty="0">
                <a:solidFill>
                  <a:schemeClr val="accent1"/>
                </a:solidFill>
                <a:latin typeface="Microsoft YaHei" panose="020B0503020204020204" pitchFamily="34" charset="-122"/>
                <a:ea typeface="Microsoft YaHei" panose="020B0503020204020204" pitchFamily="34" charset="-122"/>
              </a:rPr>
              <a:t>20</a:t>
            </a:r>
            <a:r>
              <a:rPr lang="zh-CN" altLang="en-US" sz="2400" b="1" dirty="0">
                <a:solidFill>
                  <a:schemeClr val="accent1"/>
                </a:solidFill>
                <a:latin typeface="Microsoft YaHei" panose="020B0503020204020204" pitchFamily="34" charset="-122"/>
                <a:ea typeface="Microsoft YaHei" panose="020B0503020204020204" pitchFamily="34" charset="-122"/>
              </a:rPr>
              <a:t>世纪</a:t>
            </a:r>
            <a:r>
              <a:rPr lang="en-US" altLang="ja-JP" sz="2400" b="1" dirty="0">
                <a:solidFill>
                  <a:schemeClr val="accent1"/>
                </a:solidFill>
                <a:latin typeface="Microsoft YaHei" panose="020B0503020204020204" pitchFamily="34" charset="-122"/>
                <a:ea typeface="Microsoft YaHei" panose="020B0503020204020204" pitchFamily="34" charset="-122"/>
              </a:rPr>
              <a:t>60</a:t>
            </a:r>
            <a:r>
              <a:rPr lang="ja-JP" altLang="en-US" sz="2400" b="1" dirty="0">
                <a:solidFill>
                  <a:schemeClr val="accent1"/>
                </a:solidFill>
                <a:latin typeface="Microsoft YaHei" panose="020B0503020204020204" pitchFamily="34" charset="-122"/>
                <a:ea typeface="Microsoft YaHei" panose="020B0503020204020204" pitchFamily="34" charset="-122"/>
              </a:rPr>
              <a:t>年代</a:t>
            </a:r>
            <a:r>
              <a:rPr lang="zh-CN" altLang="en-US" sz="2400" b="1" dirty="0">
                <a:solidFill>
                  <a:schemeClr val="accent1"/>
                </a:solidFill>
                <a:latin typeface="Microsoft YaHei" panose="020B0503020204020204" pitchFamily="34" charset="-122"/>
                <a:ea typeface="Microsoft YaHei" panose="020B0503020204020204" pitchFamily="34" charset="-122"/>
              </a:rPr>
              <a:t>至今</a:t>
            </a:r>
            <a:endParaRPr lang="ja-JP" altLang="en-US" sz="2400" b="1" dirty="0">
              <a:solidFill>
                <a:schemeClr val="accent1"/>
              </a:solidFill>
              <a:latin typeface="Microsoft YaHei" panose="020B0503020204020204" pitchFamily="34" charset="-122"/>
              <a:ea typeface="Microsoft YaHei" panose="020B0503020204020204" pitchFamily="34" charset="-122"/>
            </a:endParaRPr>
          </a:p>
          <a:p>
            <a:endParaRPr lang="ja-JP" altLang="en-US" sz="2400" b="1" dirty="0">
              <a:solidFill>
                <a:schemeClr val="accent1"/>
              </a:solidFill>
              <a:latin typeface="Microsoft YaHei" panose="020B0503020204020204" pitchFamily="34" charset="-122"/>
              <a:ea typeface="Microsoft YaHei" panose="020B0503020204020204" pitchFamily="34" charset="-122"/>
            </a:endParaRP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5616693" y="4530693"/>
            <a:ext cx="20542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二十世纪七十年代红葡萄酒的销量猛增，到了八十年代白葡萄酒的需求也随之增加</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7822738" y="4530693"/>
            <a:ext cx="1813745"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二十世纪八十年代初，澳大利亚是世界上第</a:t>
            </a:r>
            <a:r>
              <a:rPr lang="en-US" altLang="ja-JP" sz="1600" dirty="0">
                <a:latin typeface="Microsoft YaHei" panose="020B0503020204020204" pitchFamily="34" charset="-122"/>
                <a:ea typeface="Microsoft YaHei" panose="020B0503020204020204" pitchFamily="34" charset="-122"/>
              </a:rPr>
              <a:t>18</a:t>
            </a:r>
            <a:r>
              <a:rPr lang="ja-JP" altLang="en-US" sz="1600">
                <a:latin typeface="Microsoft YaHei" panose="020B0503020204020204" pitchFamily="34" charset="-122"/>
                <a:ea typeface="Microsoft YaHei" panose="020B0503020204020204" pitchFamily="34" charset="-122"/>
              </a:rPr>
              <a:t>大葡萄酒出口国；而到九十年代初，排名提升到了第</a:t>
            </a:r>
            <a:r>
              <a:rPr lang="en-US" altLang="ja-JP" sz="1600" dirty="0">
                <a:latin typeface="Microsoft YaHei" panose="020B0503020204020204" pitchFamily="34" charset="-122"/>
                <a:ea typeface="Microsoft YaHei" panose="020B0503020204020204" pitchFamily="34" charset="-122"/>
              </a:rPr>
              <a:t>6</a:t>
            </a:r>
            <a:r>
              <a:rPr lang="ja-JP" altLang="en-US" sz="1600">
                <a:latin typeface="Microsoft YaHei" panose="020B0503020204020204" pitchFamily="34" charset="-122"/>
                <a:ea typeface="Microsoft YaHei" panose="020B0503020204020204" pitchFamily="34" charset="-122"/>
              </a:rPr>
              <a:t>大出口国。</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677312" y="1371939"/>
            <a:ext cx="2758615" cy="1747347"/>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野心勃勃的种植者们和酿酒师们开始挑战消费者对加强型葡萄酒的需求，转而开始少量生产一些澳大利亚高质量的的佐餐葡萄酒</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12059" y="625326"/>
            <a:ext cx="4105121" cy="68256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b="1" dirty="0">
                <a:solidFill>
                  <a:schemeClr val="accent1"/>
                </a:solidFill>
                <a:latin typeface="Microsoft YaHei" panose="020B0503020204020204" pitchFamily="34" charset="-122"/>
                <a:ea typeface="Microsoft YaHei" panose="020B0503020204020204" pitchFamily="34" charset="-122"/>
              </a:rPr>
              <a:t>复兴时代：</a:t>
            </a:r>
          </a:p>
          <a:p>
            <a:r>
              <a:rPr lang="en-US" altLang="ja-JP" sz="2400" b="1" dirty="0">
                <a:solidFill>
                  <a:schemeClr val="accent1"/>
                </a:solidFill>
                <a:latin typeface="Microsoft YaHei" panose="020B0503020204020204" pitchFamily="34" charset="-122"/>
                <a:ea typeface="Microsoft YaHei" panose="020B0503020204020204" pitchFamily="34" charset="-122"/>
              </a:rPr>
              <a:t>20</a:t>
            </a:r>
            <a:r>
              <a:rPr lang="zh-CN" altLang="en-US" sz="2400" b="1" dirty="0">
                <a:solidFill>
                  <a:schemeClr val="accent1"/>
                </a:solidFill>
                <a:latin typeface="Microsoft YaHei" panose="020B0503020204020204" pitchFamily="34" charset="-122"/>
                <a:ea typeface="Microsoft YaHei" panose="020B0503020204020204" pitchFamily="34" charset="-122"/>
              </a:rPr>
              <a:t>世纪</a:t>
            </a:r>
            <a:r>
              <a:rPr lang="en-AU" altLang="zh-CN" sz="2400" b="1" dirty="0">
                <a:solidFill>
                  <a:schemeClr val="accent1"/>
                </a:solidFill>
                <a:latin typeface="Microsoft YaHei" panose="020B0503020204020204" pitchFamily="34" charset="-122"/>
                <a:ea typeface="Microsoft YaHei" panose="020B0503020204020204" pitchFamily="34" charset="-122"/>
              </a:rPr>
              <a:t>50</a:t>
            </a:r>
            <a:r>
              <a:rPr lang="ja-JP" altLang="en-US" sz="2400" b="1" dirty="0">
                <a:solidFill>
                  <a:schemeClr val="accent1"/>
                </a:solidFill>
                <a:latin typeface="Microsoft YaHei" panose="020B0503020204020204" pitchFamily="34" charset="-122"/>
                <a:ea typeface="Microsoft YaHei" panose="020B0503020204020204" pitchFamily="34" charset="-122"/>
              </a:rPr>
              <a:t>年代到</a:t>
            </a:r>
            <a:r>
              <a:rPr lang="en-US" altLang="ja-JP" sz="2400" b="1" dirty="0">
                <a:solidFill>
                  <a:schemeClr val="accent1"/>
                </a:solidFill>
                <a:latin typeface="Microsoft YaHei" panose="020B0503020204020204" pitchFamily="34" charset="-122"/>
                <a:ea typeface="Microsoft YaHei" panose="020B0503020204020204" pitchFamily="34" charset="-122"/>
              </a:rPr>
              <a:t>60</a:t>
            </a:r>
            <a:r>
              <a:rPr lang="ja-JP" altLang="en-US" sz="2400" b="1" dirty="0">
                <a:solidFill>
                  <a:schemeClr val="accent1"/>
                </a:solidFill>
                <a:latin typeface="Microsoft YaHei" panose="020B0503020204020204" pitchFamily="34" charset="-122"/>
                <a:ea typeface="Microsoft YaHei" panose="020B0503020204020204" pitchFamily="34" charset="-122"/>
              </a:rPr>
              <a:t>年代</a:t>
            </a: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3775693" y="1371939"/>
            <a:ext cx="2320307"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加强型葡萄酒的流行达到了顶峰，而人们也开始对佐餐葡萄酒产生了兴趣</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
        <p:nvSpPr>
          <p:cNvPr id="15" name="Text Placeholder 2">
            <a:extLst>
              <a:ext uri="{FF2B5EF4-FFF2-40B4-BE49-F238E27FC236}">
                <a16:creationId xmlns:a16="http://schemas.microsoft.com/office/drawing/2014/main" id="{87B50BE2-FEB0-EEDA-5798-8350D3454C38}"/>
              </a:ext>
            </a:extLst>
          </p:cNvPr>
          <p:cNvSpPr txBox="1"/>
          <p:nvPr/>
        </p:nvSpPr>
        <p:spPr>
          <a:xfrm>
            <a:off x="9788310" y="4530693"/>
            <a:ext cx="199735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ja-JP" altLang="en-US" sz="1600">
                <a:latin typeface="Microsoft YaHei" panose="020B0503020204020204" pitchFamily="34" charset="-122"/>
                <a:ea typeface="Microsoft YaHei" panose="020B0503020204020204" pitchFamily="34" charset="-122"/>
              </a:rPr>
              <a:t>如今，澳大利亚葡萄酒成为带有多元性和独特性的真正的世界级葡萄酒生产国。</a:t>
            </a:r>
          </a:p>
          <a:p>
            <a:pPr>
              <a:spcBef>
                <a:spcPts val="800"/>
              </a:spcBef>
            </a:pPr>
            <a:endParaRPr lang="ja-JP" alt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84112907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BFE455C-727B-D2D6-BA75-ED043D5B8A4E}"/>
              </a:ext>
            </a:extLst>
          </p:cNvPr>
          <p:cNvCxnSpPr>
            <a:cxnSpLocks/>
          </p:cNvCxnSpPr>
          <p:nvPr/>
        </p:nvCxnSpPr>
        <p:spPr>
          <a:xfrm>
            <a:off x="3557986" y="2838287"/>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17FCB6-4E68-44C8-7D07-D7105D864810}"/>
              </a:ext>
            </a:extLst>
          </p:cNvPr>
          <p:cNvCxnSpPr>
            <a:cxnSpLocks/>
          </p:cNvCxnSpPr>
          <p:nvPr/>
        </p:nvCxnSpPr>
        <p:spPr>
          <a:xfrm>
            <a:off x="3557986" y="4943924"/>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4400"/>
              <a:t>风格和特点 </a:t>
            </a:r>
            <a:br>
              <a:rPr lang="ja-JP" altLang="en-US" sz="4400"/>
            </a:br>
            <a:endParaRPr lang="ja-JP" altLang="en-US" sz="4400" dirty="0"/>
          </a:p>
        </p:txBody>
      </p:sp>
      <p:sp>
        <p:nvSpPr>
          <p:cNvPr id="4" name="object 58">
            <a:extLst>
              <a:ext uri="{FF2B5EF4-FFF2-40B4-BE49-F238E27FC236}">
                <a16:creationId xmlns:a16="http://schemas.microsoft.com/office/drawing/2014/main" id="{08F2EA1D-C462-1709-13B3-B94CFF449B13}"/>
              </a:ext>
            </a:extLst>
          </p:cNvPr>
          <p:cNvSpPr txBox="1"/>
          <p:nvPr/>
        </p:nvSpPr>
        <p:spPr>
          <a:xfrm>
            <a:off x="7815581" y="4099525"/>
            <a:ext cx="1669709" cy="1020921"/>
          </a:xfrm>
          <a:prstGeom prst="rect">
            <a:avLst/>
          </a:prstGeom>
        </p:spPr>
        <p:txBody>
          <a:bodyPr vert="horz" wrap="square" lIns="0" tIns="17145" rIns="0" bIns="0" rtlCol="0" anchor="ctr" anchorCtr="0">
            <a:spAutoFit/>
          </a:bodyPr>
          <a:lstStyle/>
          <a:p>
            <a:pPr>
              <a:lnSpc>
                <a:spcPct val="98000"/>
              </a:lnSpc>
              <a:spcAft>
                <a:spcPts val="100"/>
              </a:spcAft>
              <a:buClr>
                <a:schemeClr val="accent4"/>
              </a:buClr>
            </a:pPr>
            <a:r>
              <a:rPr lang="ja-JP" altLang="en-US" sz="1600">
                <a:latin typeface="Microsoft YaHei" panose="020B0503020204020204" pitchFamily="34" charset="-122"/>
                <a:ea typeface="Microsoft YaHei" panose="020B0503020204020204" pitchFamily="34" charset="-122"/>
                <a:cs typeface="Hellix SemiBold"/>
              </a:rPr>
              <a:t>典型风味</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黑莓</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樱桃</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Microsoft YaHei" panose="020B0503020204020204" pitchFamily="34" charset="-122"/>
                <a:ea typeface="Microsoft YaHei" panose="020B0503020204020204" pitchFamily="34" charset="-122"/>
                <a:cs typeface="Hellix SemiBold"/>
              </a:rPr>
              <a:t>薄荷</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22" name="object 58">
            <a:extLst>
              <a:ext uri="{FF2B5EF4-FFF2-40B4-BE49-F238E27FC236}">
                <a16:creationId xmlns:a16="http://schemas.microsoft.com/office/drawing/2014/main" id="{C48A0281-EC37-0446-B71F-68AAA51D283A}"/>
              </a:ext>
            </a:extLst>
          </p:cNvPr>
          <p:cNvSpPr txBox="1"/>
          <p:nvPr/>
        </p:nvSpPr>
        <p:spPr>
          <a:xfrm>
            <a:off x="1592651" y="2316073"/>
            <a:ext cx="1710501" cy="1346907"/>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年轻时</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单宁硬朗，酸度高， 有黑醋栗、黑莓和草药的风味</a:t>
            </a:r>
          </a:p>
          <a:p>
            <a:pPr algn="ctr">
              <a:lnSpc>
                <a:spcPct val="90000"/>
              </a:lnSpc>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sp>
        <p:nvSpPr>
          <p:cNvPr id="25" name="object 58">
            <a:extLst>
              <a:ext uri="{FF2B5EF4-FFF2-40B4-BE49-F238E27FC236}">
                <a16:creationId xmlns:a16="http://schemas.microsoft.com/office/drawing/2014/main" id="{77ACE83F-4F98-3F99-3ADA-5E682F7CCE70}"/>
              </a:ext>
            </a:extLst>
          </p:cNvPr>
          <p:cNvSpPr txBox="1"/>
          <p:nvPr/>
        </p:nvSpPr>
        <p:spPr>
          <a:xfrm>
            <a:off x="1523131" y="4458757"/>
            <a:ext cx="1780021" cy="1346907"/>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陈年后</a:t>
            </a:r>
          </a:p>
          <a:p>
            <a:pPr algn="ctr">
              <a:lnSpc>
                <a:spcPct val="90000"/>
              </a:lnSpc>
              <a:buClr>
                <a:srgbClr val="F40000"/>
              </a:buClr>
            </a:pPr>
            <a:endParaRPr lang="ja-JP" altLang="en-US" sz="1600">
              <a:latin typeface="Microsoft YaHei" panose="020B0503020204020204" pitchFamily="34" charset="-122"/>
              <a:ea typeface="Microsoft YaHei" panose="020B0503020204020204" pitchFamily="34" charset="-122"/>
              <a:cs typeface="Hellix SemiBold"/>
            </a:endParaRPr>
          </a:p>
          <a:p>
            <a:pPr algn="ctr">
              <a:lnSpc>
                <a:spcPct val="90000"/>
              </a:lnSpc>
              <a:buClr>
                <a:srgbClr val="F40000"/>
              </a:buClr>
            </a:pPr>
            <a:r>
              <a:rPr lang="ja-JP" altLang="en-US" sz="1600">
                <a:latin typeface="Microsoft YaHei" panose="020B0503020204020204" pitchFamily="34" charset="-122"/>
                <a:ea typeface="Microsoft YaHei" panose="020B0503020204020204" pitchFamily="34" charset="-122"/>
                <a:cs typeface="Hellix SemiBold"/>
              </a:rPr>
              <a:t>单宁变柔和，口感平滑，有雪松、烟草、泥土、可可的风味</a:t>
            </a:r>
            <a:endParaRPr lang="en-AU" sz="1600" dirty="0">
              <a:latin typeface="Microsoft YaHei" panose="020B0503020204020204" pitchFamily="34" charset="-122"/>
              <a:ea typeface="Microsoft YaHei" panose="020B0503020204020204" pitchFamily="34" charset="-122"/>
              <a:cs typeface="Hellix SemiBold"/>
            </a:endParaRPr>
          </a:p>
        </p:txBody>
      </p:sp>
      <p:sp>
        <p:nvSpPr>
          <p:cNvPr id="26" name="object 58">
            <a:extLst>
              <a:ext uri="{FF2B5EF4-FFF2-40B4-BE49-F238E27FC236}">
                <a16:creationId xmlns:a16="http://schemas.microsoft.com/office/drawing/2014/main" id="{F5C57B61-7972-19C7-C5C7-325A86664EAD}"/>
              </a:ext>
            </a:extLst>
          </p:cNvPr>
          <p:cNvSpPr txBox="1"/>
          <p:nvPr/>
        </p:nvSpPr>
        <p:spPr>
          <a:xfrm>
            <a:off x="7733094" y="2038110"/>
            <a:ext cx="3526012" cy="1279196"/>
          </a:xfrm>
          <a:prstGeom prst="rect">
            <a:avLst/>
          </a:prstGeom>
        </p:spPr>
        <p:txBody>
          <a:bodyPr vert="horz" wrap="square" lIns="0" tIns="17145" rIns="0" bIns="0" rtlCol="0" anchor="b" anchorCtr="0">
            <a:spAutoFit/>
          </a:bodyPr>
          <a:lstStyle/>
          <a:p>
            <a:pPr marL="285750" indent="-285750">
              <a:lnSpc>
                <a:spcPct val="90000"/>
              </a:lnSpc>
              <a:spcAft>
                <a:spcPts val="1200"/>
              </a:spcAft>
              <a:buClr>
                <a:schemeClr val="accent4"/>
              </a:buClr>
              <a:buFont typeface="Arial" panose="020B0604020202020204" pitchFamily="34" charset="0"/>
              <a:buChar char="•"/>
            </a:pPr>
            <a:r>
              <a:rPr lang="ja-JP" altLang="en-US" sz="1600">
                <a:latin typeface="Microsoft YaHei" panose="020B0503020204020204" pitchFamily="34" charset="-122"/>
              </a:rPr>
              <a:t>澳大利亚以酒体饱满、香气集中的赤霞珠而闻名，但同时也出产中度酒体、单宁感强的风格</a:t>
            </a:r>
          </a:p>
          <a:p>
            <a:pPr marL="285750" indent="-285750">
              <a:lnSpc>
                <a:spcPct val="90000"/>
              </a:lnSpc>
              <a:spcAft>
                <a:spcPts val="1200"/>
              </a:spcAft>
              <a:buClr>
                <a:schemeClr val="accent4"/>
              </a:buClr>
              <a:buFont typeface="Arial" panose="020B0604020202020204" pitchFamily="34" charset="0"/>
              <a:buChar char="•"/>
            </a:pPr>
            <a:r>
              <a:rPr lang="ja-JP" altLang="en-US" sz="1600">
                <a:latin typeface="Microsoft YaHei" panose="020B0503020204020204" pitchFamily="34" charset="-122"/>
              </a:rPr>
              <a:t>不管是单一品种的葡萄酒还是经典混酿种主要品种，均获得成功</a:t>
            </a:r>
          </a:p>
        </p:txBody>
      </p:sp>
      <p:pic>
        <p:nvPicPr>
          <p:cNvPr id="5" name="Picture Placeholder 8">
            <a:extLst>
              <a:ext uri="{FF2B5EF4-FFF2-40B4-BE49-F238E27FC236}">
                <a16:creationId xmlns:a16="http://schemas.microsoft.com/office/drawing/2014/main" id="{77BDCCB6-A099-D721-438B-546C50E0237C}"/>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6" name="object 10">
            <a:extLst>
              <a:ext uri="{FF2B5EF4-FFF2-40B4-BE49-F238E27FC236}">
                <a16:creationId xmlns:a16="http://schemas.microsoft.com/office/drawing/2014/main" id="{D18EE140-4703-7F2E-1D77-5840418CCAEE}"/>
              </a:ext>
            </a:extLst>
          </p:cNvPr>
          <p:cNvSpPr txBox="1"/>
          <p:nvPr/>
        </p:nvSpPr>
        <p:spPr>
          <a:xfrm rot="16200000">
            <a:off x="3984909" y="4069269"/>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mj-lt"/>
                <a:ea typeface="Microsoft YaHei" panose="020B0503020204020204" pitchFamily="34" charset="-122"/>
                <a:cs typeface="Inter Display" panose="02000503000000020004" pitchFamily="2" charset="0"/>
              </a:rPr>
              <a:t>CABERNET SAUVIGNON</a:t>
            </a:r>
            <a:endParaRPr lang="en-AU" sz="36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1828876261"/>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ACBDF93-4D69-7998-3083-6554ABACF229}"/>
              </a:ext>
            </a:extLst>
          </p:cNvPr>
          <p:cNvCxnSpPr>
            <a:cxnSpLocks/>
          </p:cNvCxnSpPr>
          <p:nvPr/>
        </p:nvCxnSpPr>
        <p:spPr>
          <a:xfrm>
            <a:off x="4832059" y="2838287"/>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BA020CE-655C-33E8-E4C2-BE81CF7A8C2A}"/>
              </a:ext>
            </a:extLst>
          </p:cNvPr>
          <p:cNvCxnSpPr>
            <a:cxnSpLocks/>
          </p:cNvCxnSpPr>
          <p:nvPr/>
        </p:nvCxnSpPr>
        <p:spPr>
          <a:xfrm>
            <a:off x="4832059" y="4725810"/>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C96233-FAA5-29EE-5B96-30FA609C8DF1}"/>
              </a:ext>
            </a:extLst>
          </p:cNvPr>
          <p:cNvCxnSpPr>
            <a:cxnSpLocks/>
          </p:cNvCxnSpPr>
          <p:nvPr/>
        </p:nvCxnSpPr>
        <p:spPr>
          <a:xfrm>
            <a:off x="6417579" y="3777854"/>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5400"/>
              <a:t>重要产区</a:t>
            </a:r>
            <a:br>
              <a:rPr lang="ja-JP" altLang="en-US" sz="5400"/>
            </a:br>
            <a:endParaRPr lang="ja-JP" altLang="en-US" sz="5400" dirty="0"/>
          </a:p>
        </p:txBody>
      </p:sp>
      <p:sp>
        <p:nvSpPr>
          <p:cNvPr id="22" name="object 58">
            <a:extLst>
              <a:ext uri="{FF2B5EF4-FFF2-40B4-BE49-F238E27FC236}">
                <a16:creationId xmlns:a16="http://schemas.microsoft.com/office/drawing/2014/main" id="{38449BC5-CBF7-14A7-DFB6-781AD150E241}"/>
              </a:ext>
            </a:extLst>
          </p:cNvPr>
          <p:cNvSpPr txBox="1"/>
          <p:nvPr/>
        </p:nvSpPr>
        <p:spPr>
          <a:xfrm>
            <a:off x="7845817" y="3443112"/>
            <a:ext cx="3070207" cy="1325363"/>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rPr>
              <a:t>玛格利特河</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中度至饱满的酒体；口感比库纳瓦拉的赤霞珠更加丰富、圆润；带有深色浆果、蓝莓的风味，以及月桂叶、香料束、干草本的香气</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26" name="object 58">
            <a:extLst>
              <a:ext uri="{FF2B5EF4-FFF2-40B4-BE49-F238E27FC236}">
                <a16:creationId xmlns:a16="http://schemas.microsoft.com/office/drawing/2014/main" id="{82DB398F-970B-388D-541F-E0CB86F8BE1A}"/>
              </a:ext>
            </a:extLst>
          </p:cNvPr>
          <p:cNvSpPr txBox="1"/>
          <p:nvPr/>
        </p:nvSpPr>
        <p:spPr>
          <a:xfrm>
            <a:off x="1490212" y="4400621"/>
            <a:ext cx="2813339" cy="1325363"/>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rPr>
              <a:t>兰好乐溪</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酒体饱满，口感丰富，单宁柔和，有成熟的黑色水果风味。澳大利亚设拉子和赤霞珠的混酿是其经典风格</a:t>
            </a:r>
            <a:endParaRPr lang="en-US" sz="1600" dirty="0">
              <a:latin typeface="Microsoft YaHei" panose="020B0503020204020204" pitchFamily="34" charset="-122"/>
              <a:ea typeface="Microsoft YaHei" panose="020B0503020204020204" pitchFamily="34" charset="-122"/>
              <a:cs typeface="Hellix SemiBold"/>
            </a:endParaRPr>
          </a:p>
        </p:txBody>
      </p:sp>
      <p:sp>
        <p:nvSpPr>
          <p:cNvPr id="27" name="object 58">
            <a:extLst>
              <a:ext uri="{FF2B5EF4-FFF2-40B4-BE49-F238E27FC236}">
                <a16:creationId xmlns:a16="http://schemas.microsoft.com/office/drawing/2014/main" id="{3379BDBD-FB2D-68C6-9E53-7993FCA85B67}"/>
              </a:ext>
            </a:extLst>
          </p:cNvPr>
          <p:cNvSpPr txBox="1"/>
          <p:nvPr/>
        </p:nvSpPr>
        <p:spPr>
          <a:xfrm>
            <a:off x="1490213" y="2281273"/>
            <a:ext cx="3112207" cy="1402307"/>
          </a:xfrm>
          <a:prstGeom prst="rect">
            <a:avLst/>
          </a:prstGeom>
        </p:spPr>
        <p:txBody>
          <a:bodyPr vert="horz" wrap="square" lIns="0" tIns="17145" rIns="0" bIns="0" rtlCol="0" anchor="t" anchorCtr="0">
            <a:spAutoFit/>
          </a:bodyPr>
          <a:lstStyle/>
          <a:p>
            <a:pPr>
              <a:spcAft>
                <a:spcPts val="600"/>
              </a:spcAft>
              <a:buClr>
                <a:srgbClr val="F40000"/>
              </a:buClr>
            </a:pPr>
            <a:r>
              <a:rPr lang="ja-JP" altLang="en-US" sz="1600" b="1">
                <a:solidFill>
                  <a:schemeClr val="accent1"/>
                </a:solidFill>
                <a:latin typeface="Microsoft YaHei" panose="020B0503020204020204" pitchFamily="34" charset="-122"/>
                <a:ea typeface="Microsoft YaHei" panose="020B0503020204020204" pitchFamily="34" charset="-122"/>
                <a:cs typeface="Hellix SemiBold"/>
              </a:rPr>
              <a:t>库纳瓦拉</a:t>
            </a:r>
          </a:p>
          <a:p>
            <a:pPr>
              <a:spcAft>
                <a:spcPts val="600"/>
              </a:spcAft>
              <a:buClr>
                <a:srgbClr val="F40000"/>
              </a:buClr>
            </a:pPr>
            <a:r>
              <a:rPr lang="ja-JP" altLang="en-US" sz="1600">
                <a:latin typeface="Microsoft YaHei" panose="020B0503020204020204" pitchFamily="34" charset="-122"/>
                <a:ea typeface="Microsoft YaHei" panose="020B0503020204020204" pitchFamily="34" charset="-122"/>
                <a:cs typeface="Hellix SemiBold"/>
              </a:rPr>
              <a:t>强劲、复杂的赤霞珠葡萄酒；中度至饱满的酒体，具有浓郁的黑醋栗、桑椹、李子、黑莓和黑樱桃的风味</a:t>
            </a:r>
          </a:p>
          <a:p>
            <a:pPr>
              <a:spcAft>
                <a:spcPts val="600"/>
              </a:spcAft>
              <a:buClr>
                <a:srgbClr val="F40000"/>
              </a:buClr>
            </a:pPr>
            <a:endParaRPr lang="ja-JP" altLang="en-US" sz="1600" dirty="0">
              <a:latin typeface="Microsoft YaHei" panose="020B0503020204020204" pitchFamily="34" charset="-122"/>
              <a:ea typeface="Microsoft YaHei" panose="020B0503020204020204" pitchFamily="34" charset="-122"/>
              <a:cs typeface="Hellix SemiBold"/>
            </a:endParaRPr>
          </a:p>
        </p:txBody>
      </p:sp>
      <p:pic>
        <p:nvPicPr>
          <p:cNvPr id="4" name="Picture Placeholder 8">
            <a:extLst>
              <a:ext uri="{FF2B5EF4-FFF2-40B4-BE49-F238E27FC236}">
                <a16:creationId xmlns:a16="http://schemas.microsoft.com/office/drawing/2014/main" id="{67144119-B0F4-1505-EE76-5B021E106700}"/>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3" name="object 10">
            <a:extLst>
              <a:ext uri="{FF2B5EF4-FFF2-40B4-BE49-F238E27FC236}">
                <a16:creationId xmlns:a16="http://schemas.microsoft.com/office/drawing/2014/main" id="{51B35D9C-2025-D848-6670-14BF17C12881}"/>
              </a:ext>
            </a:extLst>
          </p:cNvPr>
          <p:cNvSpPr txBox="1"/>
          <p:nvPr/>
        </p:nvSpPr>
        <p:spPr>
          <a:xfrm rot="16200000">
            <a:off x="3984909" y="4069269"/>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mj-lt"/>
                <a:ea typeface="Microsoft YaHei" panose="020B0503020204020204" pitchFamily="34" charset="-122"/>
                <a:cs typeface="Inter Display" panose="02000503000000020004" pitchFamily="2" charset="0"/>
              </a:rPr>
              <a:t>CABERNET SAUVIGNON</a:t>
            </a:r>
            <a:endParaRPr lang="en-AU" sz="3600" b="1" cap="all" dirty="0">
              <a:solidFill>
                <a:schemeClr val="bg1"/>
              </a:solidFill>
              <a:latin typeface="+mj-lt"/>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19869758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6BE2631-3879-9D92-6176-44DC1180FD5E}"/>
              </a:ext>
            </a:extLst>
          </p:cNvPr>
          <p:cNvPicPr>
            <a:picLocks noGrp="1" noChangeAspect="1"/>
          </p:cNvPicPr>
          <p:nvPr>
            <p:ph type="pic" sz="quarter" idx="10"/>
          </p:nvPr>
        </p:nvPicPr>
        <p:blipFill>
          <a:blip r:embed="rId2"/>
          <a:srcRect t="17152" b="17152"/>
          <a:stretch/>
        </p:blipFill>
        <p:spPr>
          <a:xfrm>
            <a:off x="0" y="388842"/>
            <a:ext cx="6169315" cy="6083199"/>
          </a:xfrm>
        </p:spPr>
      </p:pic>
      <p:sp>
        <p:nvSpPr>
          <p:cNvPr id="3" name="Title 2">
            <a:extLst>
              <a:ext uri="{FF2B5EF4-FFF2-40B4-BE49-F238E27FC236}">
                <a16:creationId xmlns:a16="http://schemas.microsoft.com/office/drawing/2014/main" id="{C9E5F734-CA31-7ED6-FC03-E451E9BFF307}"/>
              </a:ext>
            </a:extLst>
          </p:cNvPr>
          <p:cNvSpPr>
            <a:spLocks noGrp="1"/>
          </p:cNvSpPr>
          <p:nvPr>
            <p:ph type="title"/>
          </p:nvPr>
        </p:nvSpPr>
        <p:spPr>
          <a:xfrm>
            <a:off x="6993069" y="610923"/>
            <a:ext cx="5198931" cy="1840003"/>
          </a:xfrm>
          <a:solidFill>
            <a:schemeClr val="tx1"/>
          </a:solidFill>
        </p:spPr>
        <p:txBody>
          <a:bodyPr/>
          <a:lstStyle/>
          <a:p>
            <a:pPr>
              <a:lnSpc>
                <a:spcPct val="100000"/>
              </a:lnSpc>
            </a:pPr>
            <a:r>
              <a:rPr lang="ja-JP" altLang="en-US" sz="5400">
                <a:solidFill>
                  <a:schemeClr val="bg2"/>
                </a:solidFill>
                <a:cs typeface="Hellix"/>
              </a:rPr>
              <a:t>小众品种：</a:t>
            </a:r>
            <a:br>
              <a:rPr lang="ja-JP" altLang="en-US" sz="5400">
                <a:solidFill>
                  <a:schemeClr val="bg2"/>
                </a:solidFill>
                <a:cs typeface="Hellix"/>
              </a:rPr>
            </a:br>
            <a:r>
              <a:rPr lang="ja-JP" altLang="en-US" sz="3200">
                <a:solidFill>
                  <a:schemeClr val="bg1"/>
                </a:solidFill>
                <a:cs typeface="Hellix"/>
              </a:rPr>
              <a:t>创新和多样性</a:t>
            </a:r>
            <a:br>
              <a:rPr lang="ja-JP" altLang="en-US" sz="3200">
                <a:solidFill>
                  <a:schemeClr val="bg1"/>
                </a:solidFill>
                <a:cs typeface="Hellix"/>
              </a:rPr>
            </a:br>
            <a:br>
              <a:rPr lang="ja-JP" altLang="en-US" sz="3200">
                <a:solidFill>
                  <a:schemeClr val="bg1"/>
                </a:solidFill>
                <a:cs typeface="Hellix"/>
              </a:rPr>
            </a:br>
            <a:br>
              <a:rPr lang="en-AU" sz="4000" dirty="0">
                <a:solidFill>
                  <a:schemeClr val="bg1"/>
                </a:solidFill>
                <a:cs typeface="Hellix"/>
              </a:rPr>
            </a:br>
            <a:endParaRPr lang="en-US" sz="4000" dirty="0"/>
          </a:p>
        </p:txBody>
      </p:sp>
      <p:sp>
        <p:nvSpPr>
          <p:cNvPr id="4" name="Text Placeholder 3">
            <a:extLst>
              <a:ext uri="{FF2B5EF4-FFF2-40B4-BE49-F238E27FC236}">
                <a16:creationId xmlns:a16="http://schemas.microsoft.com/office/drawing/2014/main" id="{E313ECB7-AC99-DFF6-F86B-C08C5CCA1E59}"/>
              </a:ext>
            </a:extLst>
          </p:cNvPr>
          <p:cNvSpPr>
            <a:spLocks noGrp="1"/>
          </p:cNvSpPr>
          <p:nvPr>
            <p:ph type="body" sz="quarter" idx="11"/>
          </p:nvPr>
        </p:nvSpPr>
        <p:spPr>
          <a:xfrm>
            <a:off x="6993069" y="2815905"/>
            <a:ext cx="4105121" cy="5495616"/>
          </a:xfrm>
        </p:spPr>
        <p:txBody>
          <a:bodyPr/>
          <a:lstStyle/>
          <a:p>
            <a:pPr marL="285750" indent="-285750">
              <a:spcBef>
                <a:spcPts val="800"/>
              </a:spcBef>
              <a:buClr>
                <a:schemeClr val="accent3"/>
              </a:buClr>
              <a:buFont typeface="Arial" panose="020B0604020202020204" pitchFamily="34" charset="0"/>
              <a:buChar char="•"/>
            </a:pPr>
            <a:r>
              <a:rPr lang="ja-JP" altLang="en-US" sz="1600">
                <a:solidFill>
                  <a:schemeClr val="bg1"/>
                </a:solidFill>
              </a:rPr>
              <a:t>地中海南部的葡萄品种非常适合澳大利亚的气候、美食和生活方式</a:t>
            </a:r>
          </a:p>
          <a:p>
            <a:pPr marL="285750" indent="-285750">
              <a:spcBef>
                <a:spcPts val="800"/>
              </a:spcBef>
              <a:buClr>
                <a:schemeClr val="accent3"/>
              </a:buClr>
              <a:buFont typeface="Arial" panose="020B0604020202020204" pitchFamily="34" charset="0"/>
              <a:buChar char="•"/>
            </a:pPr>
            <a:r>
              <a:rPr lang="ja-JP" altLang="en-US" sz="1600">
                <a:solidFill>
                  <a:schemeClr val="bg1"/>
                </a:solidFill>
              </a:rPr>
              <a:t>每年种植的小众品种的数量正在增加</a:t>
            </a:r>
          </a:p>
          <a:p>
            <a:pPr marL="285750" indent="-285750">
              <a:spcBef>
                <a:spcPts val="800"/>
              </a:spcBef>
              <a:buClr>
                <a:schemeClr val="accent3"/>
              </a:buClr>
              <a:buFont typeface="Arial" panose="020B0604020202020204" pitchFamily="34" charset="0"/>
              <a:buChar char="•"/>
            </a:pPr>
            <a:r>
              <a:rPr lang="ja-JP" altLang="en-US" sz="1600">
                <a:solidFill>
                  <a:schemeClr val="bg1"/>
                </a:solidFill>
              </a:rPr>
              <a:t>目前，它们种植面积仅占澳大利亚酿酒葡萄园的</a:t>
            </a:r>
            <a:r>
              <a:rPr lang="en-US" altLang="ja-JP" sz="1600" dirty="0">
                <a:solidFill>
                  <a:schemeClr val="bg1"/>
                </a:solidFill>
              </a:rPr>
              <a:t>4%</a:t>
            </a:r>
            <a:r>
              <a:rPr lang="ja-JP" altLang="en-US" sz="1600">
                <a:solidFill>
                  <a:schemeClr val="bg1"/>
                </a:solidFill>
              </a:rPr>
              <a:t>，但正在逐渐被全球所关注</a:t>
            </a:r>
            <a:endParaRPr lang="en-US" sz="1600" dirty="0"/>
          </a:p>
        </p:txBody>
      </p:sp>
    </p:spTree>
    <p:extLst>
      <p:ext uri="{BB962C8B-B14F-4D97-AF65-F5344CB8AC3E}">
        <p14:creationId xmlns:p14="http://schemas.microsoft.com/office/powerpoint/2010/main" val="46799029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D99FB727-4B9F-5AF1-D5C0-F923A630551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53421" y="1702708"/>
            <a:ext cx="1080539" cy="2703637"/>
          </a:xfrm>
          <a:prstGeom prst="rect">
            <a:avLst/>
          </a:prstGeom>
        </p:spPr>
      </p:pic>
      <p:sp>
        <p:nvSpPr>
          <p:cNvPr id="2" name="object 37">
            <a:extLst>
              <a:ext uri="{FF2B5EF4-FFF2-40B4-BE49-F238E27FC236}">
                <a16:creationId xmlns:a16="http://schemas.microsoft.com/office/drawing/2014/main" id="{94D27B56-B3DE-134E-87C7-3C55337C2539}"/>
              </a:ext>
            </a:extLst>
          </p:cNvPr>
          <p:cNvSpPr txBox="1"/>
          <p:nvPr/>
        </p:nvSpPr>
        <p:spPr>
          <a:xfrm>
            <a:off x="376326" y="247114"/>
            <a:ext cx="3562254" cy="2492990"/>
          </a:xfrm>
          <a:prstGeom prst="rect">
            <a:avLst/>
          </a:prstGeom>
        </p:spPr>
        <p:txBody>
          <a:bodyPr vert="horz" wrap="square" lIns="0" tIns="0" rIns="0" bIns="0" rtlCol="0">
            <a:spAutoFit/>
          </a:bodyPr>
          <a:lstStyle>
            <a:lvl1pPr>
              <a:defRPr sz="12500" b="1" i="0">
                <a:solidFill>
                  <a:schemeClr val="tx1"/>
                </a:solidFill>
                <a:latin typeface="Hellix"/>
                <a:ea typeface="+mj-ea"/>
                <a:cs typeface="Hellix"/>
              </a:defRPr>
            </a:lvl1pPr>
          </a:lstStyle>
          <a:p>
            <a:r>
              <a:rPr lang="ja-JP" altLang="en-US" sz="5400" b="0" spc="300">
                <a:solidFill>
                  <a:schemeClr val="accent3"/>
                </a:solidFill>
                <a:latin typeface="Microsoft YaHei" panose="020B0503020204020204" pitchFamily="34" charset="-122"/>
                <a:ea typeface="Microsoft YaHei" panose="020B0503020204020204" pitchFamily="34" charset="-122"/>
              </a:rPr>
              <a:t>冉冉升起</a:t>
            </a:r>
          </a:p>
          <a:p>
            <a:endParaRPr lang="ja-JP" altLang="en-US" sz="5400" b="0" spc="300">
              <a:solidFill>
                <a:schemeClr val="accent3"/>
              </a:solidFill>
              <a:latin typeface="Microsoft YaHei" panose="020B0503020204020204" pitchFamily="34" charset="-122"/>
              <a:ea typeface="Microsoft YaHei" panose="020B0503020204020204" pitchFamily="34" charset="-122"/>
            </a:endParaRPr>
          </a:p>
          <a:p>
            <a:endParaRPr lang="en-US" sz="5400" b="0" spc="300" dirty="0">
              <a:solidFill>
                <a:schemeClr val="accent3"/>
              </a:solidFill>
              <a:latin typeface="Microsoft YaHei" panose="020B0503020204020204" pitchFamily="34" charset="-122"/>
              <a:ea typeface="Microsoft YaHei" panose="020B0503020204020204" pitchFamily="34" charset="-122"/>
            </a:endParaRPr>
          </a:p>
        </p:txBody>
      </p:sp>
      <p:sp>
        <p:nvSpPr>
          <p:cNvPr id="3" name="object 37">
            <a:extLst>
              <a:ext uri="{FF2B5EF4-FFF2-40B4-BE49-F238E27FC236}">
                <a16:creationId xmlns:a16="http://schemas.microsoft.com/office/drawing/2014/main" id="{4D438C2A-B8D6-44AF-DFD6-3B95F52EDC76}"/>
              </a:ext>
            </a:extLst>
          </p:cNvPr>
          <p:cNvSpPr txBox="1"/>
          <p:nvPr/>
        </p:nvSpPr>
        <p:spPr>
          <a:xfrm>
            <a:off x="413752" y="944183"/>
            <a:ext cx="3462486" cy="1661993"/>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ja-JP" altLang="en-US" sz="5400" b="0">
                <a:solidFill>
                  <a:schemeClr val="accent2"/>
                </a:solidFill>
                <a:latin typeface="Microsoft YaHei" panose="020B0503020204020204" pitchFamily="34" charset="-122"/>
                <a:ea typeface="Microsoft YaHei" panose="020B0503020204020204" pitchFamily="34" charset="-122"/>
              </a:rPr>
              <a:t>的小众品种</a:t>
            </a:r>
          </a:p>
          <a:p>
            <a:endParaRPr lang="ja-JP" altLang="en-US" sz="5400" b="0" dirty="0">
              <a:solidFill>
                <a:schemeClr val="accent2"/>
              </a:solidFill>
              <a:latin typeface="Microsoft YaHei" panose="020B0503020204020204" pitchFamily="34" charset="-122"/>
              <a:ea typeface="Microsoft YaHei" panose="020B0503020204020204" pitchFamily="34" charset="-122"/>
            </a:endParaRPr>
          </a:p>
        </p:txBody>
      </p:sp>
      <p:sp>
        <p:nvSpPr>
          <p:cNvPr id="4" name="object 58">
            <a:extLst>
              <a:ext uri="{FF2B5EF4-FFF2-40B4-BE49-F238E27FC236}">
                <a16:creationId xmlns:a16="http://schemas.microsoft.com/office/drawing/2014/main" id="{954197B3-2884-3ED0-05FE-923CB23FC38A}"/>
              </a:ext>
            </a:extLst>
          </p:cNvPr>
          <p:cNvSpPr txBox="1"/>
          <p:nvPr/>
        </p:nvSpPr>
        <p:spPr>
          <a:xfrm>
            <a:off x="2664156" y="1969912"/>
            <a:ext cx="1611056" cy="986809"/>
          </a:xfrm>
          <a:prstGeom prst="rect">
            <a:avLst/>
          </a:prstGeom>
        </p:spPr>
        <p:txBody>
          <a:bodyPr vert="horz" wrap="square" lIns="0" tIns="17145" rIns="0" bIns="0" rtlCol="0" anchor="t" anchorCtr="0">
            <a:spAutoFit/>
          </a:bodyPr>
          <a:lstStyle/>
          <a:p>
            <a:pP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菲亚诺： </a:t>
            </a:r>
            <a:endParaRPr lang="en-AU" altLang="ja-JP" sz="1400" b="1" dirty="0">
              <a:latin typeface="Microsoft YaHei" panose="020B0503020204020204" pitchFamily="34" charset="-122"/>
              <a:ea typeface="Microsoft YaHei" panose="020B0503020204020204" pitchFamily="34" charset="-122"/>
              <a:cs typeface="Hellix SemiBold"/>
            </a:endParaRPr>
          </a:p>
          <a:p>
            <a:pP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清爽、新鲜、富有芳香；带有柑橘，核果和榛子风味</a:t>
            </a:r>
          </a:p>
          <a:p>
            <a:pPr>
              <a:lnSpc>
                <a:spcPct val="90000"/>
              </a:lnSpc>
              <a:buClr>
                <a:srgbClr val="F40000"/>
              </a:buClr>
            </a:pPr>
            <a:endParaRPr lang="ja-JP" altLang="en-US" sz="1400" dirty="0">
              <a:latin typeface="Microsoft YaHei" panose="020B0503020204020204" pitchFamily="34" charset="-122"/>
              <a:ea typeface="Microsoft YaHei" panose="020B0503020204020204" pitchFamily="34" charset="-122"/>
              <a:cs typeface="Hellix SemiBold"/>
            </a:endParaRPr>
          </a:p>
        </p:txBody>
      </p:sp>
      <p:sp>
        <p:nvSpPr>
          <p:cNvPr id="9" name="object 58">
            <a:extLst>
              <a:ext uri="{FF2B5EF4-FFF2-40B4-BE49-F238E27FC236}">
                <a16:creationId xmlns:a16="http://schemas.microsoft.com/office/drawing/2014/main" id="{2ECB5415-152F-A1DB-105C-7EC77FFBFE67}"/>
              </a:ext>
            </a:extLst>
          </p:cNvPr>
          <p:cNvSpPr txBox="1"/>
          <p:nvPr/>
        </p:nvSpPr>
        <p:spPr>
          <a:xfrm>
            <a:off x="1635544" y="4822578"/>
            <a:ext cx="1932449" cy="792909"/>
          </a:xfrm>
          <a:prstGeom prst="rect">
            <a:avLst/>
          </a:prstGeom>
        </p:spPr>
        <p:txBody>
          <a:bodyPr vert="horz" wrap="square" lIns="0" tIns="17145" rIns="0" bIns="0" rtlCol="0" anchor="t" anchorCtr="0">
            <a:spAutoFit/>
          </a:bodyPr>
          <a:lstStyle/>
          <a:p>
            <a:pP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绿斐特丽娜：</a:t>
            </a:r>
            <a:endParaRPr lang="en-AU" altLang="ja-JP" sz="1400" b="1" dirty="0">
              <a:latin typeface="Microsoft YaHei" panose="020B0503020204020204" pitchFamily="34" charset="-122"/>
              <a:ea typeface="Microsoft YaHei" panose="020B0503020204020204" pitchFamily="34" charset="-122"/>
              <a:cs typeface="Hellix SemiBold"/>
            </a:endParaRPr>
          </a:p>
          <a:p>
            <a:pP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芳香且清爽；较干型，有咸鲜感和果味</a:t>
            </a:r>
          </a:p>
          <a:p>
            <a:pPr>
              <a:lnSpc>
                <a:spcPct val="90000"/>
              </a:lnSpc>
              <a:buClr>
                <a:srgbClr val="F40000"/>
              </a:buClr>
            </a:pPr>
            <a:endParaRPr lang="ja-JP" altLang="en-US" sz="1400" dirty="0">
              <a:latin typeface="Microsoft YaHei" panose="020B0503020204020204" pitchFamily="34" charset="-122"/>
              <a:ea typeface="Microsoft YaHei" panose="020B0503020204020204" pitchFamily="34" charset="-122"/>
              <a:cs typeface="Hellix SemiBold"/>
            </a:endParaRPr>
          </a:p>
        </p:txBody>
      </p:sp>
      <p:pic>
        <p:nvPicPr>
          <p:cNvPr id="11" name="Picture 10">
            <a:extLst>
              <a:ext uri="{FF2B5EF4-FFF2-40B4-BE49-F238E27FC236}">
                <a16:creationId xmlns:a16="http://schemas.microsoft.com/office/drawing/2014/main" id="{3E36A63F-0A37-4FE8-7707-945801FB59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783" y="1889773"/>
            <a:ext cx="879892" cy="2463245"/>
          </a:xfrm>
          <a:prstGeom prst="rect">
            <a:avLst/>
          </a:prstGeom>
        </p:spPr>
      </p:pic>
      <p:pic>
        <p:nvPicPr>
          <p:cNvPr id="12" name="Picture 11">
            <a:extLst>
              <a:ext uri="{FF2B5EF4-FFF2-40B4-BE49-F238E27FC236}">
                <a16:creationId xmlns:a16="http://schemas.microsoft.com/office/drawing/2014/main" id="{A591AECA-5484-E57A-38C3-8EC170B7A3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2553" y="3848334"/>
            <a:ext cx="879892" cy="2463245"/>
          </a:xfrm>
          <a:prstGeom prst="rect">
            <a:avLst/>
          </a:prstGeom>
        </p:spPr>
      </p:pic>
      <p:sp>
        <p:nvSpPr>
          <p:cNvPr id="13" name="TextBox 12">
            <a:extLst>
              <a:ext uri="{FF2B5EF4-FFF2-40B4-BE49-F238E27FC236}">
                <a16:creationId xmlns:a16="http://schemas.microsoft.com/office/drawing/2014/main" id="{E0D98896-7E5A-B182-272F-D88FA428FF82}"/>
              </a:ext>
            </a:extLst>
          </p:cNvPr>
          <p:cNvSpPr txBox="1"/>
          <p:nvPr/>
        </p:nvSpPr>
        <p:spPr>
          <a:xfrm rot="16200000">
            <a:off x="1821746" y="3280377"/>
            <a:ext cx="845103" cy="338554"/>
          </a:xfrm>
          <a:prstGeom prst="rect">
            <a:avLst/>
          </a:prstGeom>
          <a:noFill/>
        </p:spPr>
        <p:txBody>
          <a:bodyPr wrap="none" rtlCol="0">
            <a:spAutoFit/>
          </a:bodyPr>
          <a:lstStyle/>
          <a:p>
            <a:pPr algn="l"/>
            <a:r>
              <a:rPr lang="en-AU" sz="1600" b="1" dirty="0">
                <a:solidFill>
                  <a:schemeClr val="bg1"/>
                </a:solidFill>
                <a:effectLst/>
                <a:latin typeface="+mj-lt"/>
                <a:ea typeface="Microsoft YaHei" panose="020B0503020204020204" pitchFamily="34" charset="-122"/>
                <a:cs typeface="Inter Display" panose="02000503000000020004" pitchFamily="2" charset="0"/>
              </a:rPr>
              <a:t>FIANO</a:t>
            </a:r>
          </a:p>
        </p:txBody>
      </p:sp>
      <p:sp>
        <p:nvSpPr>
          <p:cNvPr id="14" name="TextBox 13">
            <a:extLst>
              <a:ext uri="{FF2B5EF4-FFF2-40B4-BE49-F238E27FC236}">
                <a16:creationId xmlns:a16="http://schemas.microsoft.com/office/drawing/2014/main" id="{5A8F2A36-CDC1-09EE-6566-077970186B26}"/>
              </a:ext>
            </a:extLst>
          </p:cNvPr>
          <p:cNvSpPr txBox="1"/>
          <p:nvPr/>
        </p:nvSpPr>
        <p:spPr>
          <a:xfrm rot="16200000">
            <a:off x="3123778" y="5217019"/>
            <a:ext cx="1633781" cy="261610"/>
          </a:xfrm>
          <a:prstGeom prst="rect">
            <a:avLst/>
          </a:prstGeom>
          <a:noFill/>
        </p:spPr>
        <p:txBody>
          <a:bodyPr wrap="none" rtlCol="0">
            <a:spAutoFit/>
          </a:bodyPr>
          <a:lstStyle/>
          <a:p>
            <a:pPr algn="l"/>
            <a:r>
              <a:rPr lang="en-AU" sz="1100" b="1" dirty="0">
                <a:solidFill>
                  <a:schemeClr val="bg1"/>
                </a:solidFill>
                <a:effectLst/>
                <a:latin typeface="+mj-lt"/>
                <a:ea typeface="Microsoft YaHei" panose="020B0503020204020204" pitchFamily="34" charset="-122"/>
                <a:cs typeface="Inter Display" panose="02000503000000020004" pitchFamily="2" charset="0"/>
              </a:rPr>
              <a:t>GRÜNER VELTLINER</a:t>
            </a:r>
          </a:p>
        </p:txBody>
      </p:sp>
      <p:sp>
        <p:nvSpPr>
          <p:cNvPr id="15" name="object 58">
            <a:extLst>
              <a:ext uri="{FF2B5EF4-FFF2-40B4-BE49-F238E27FC236}">
                <a16:creationId xmlns:a16="http://schemas.microsoft.com/office/drawing/2014/main" id="{46AA8E70-C895-E276-F8ED-1B8965E98614}"/>
              </a:ext>
            </a:extLst>
          </p:cNvPr>
          <p:cNvSpPr txBox="1"/>
          <p:nvPr/>
        </p:nvSpPr>
        <p:spPr>
          <a:xfrm>
            <a:off x="6037977" y="1969912"/>
            <a:ext cx="1393948" cy="792909"/>
          </a:xfrm>
          <a:prstGeom prst="rect">
            <a:avLst/>
          </a:prstGeom>
        </p:spPr>
        <p:txBody>
          <a:bodyPr vert="horz" wrap="square" lIns="0" tIns="17145" rIns="0" bIns="0" rtlCol="0" anchor="t" anchorCtr="0">
            <a:spAutoFit/>
          </a:bodyPr>
          <a:lstStyle/>
          <a:p>
            <a:pP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内比奥罗：</a:t>
            </a:r>
            <a:endParaRPr lang="en-AU" altLang="ja-JP" sz="1400" b="1" dirty="0">
              <a:latin typeface="Microsoft YaHei" panose="020B0503020204020204" pitchFamily="34" charset="-122"/>
              <a:ea typeface="Microsoft YaHei" panose="020B0503020204020204" pitchFamily="34" charset="-122"/>
              <a:cs typeface="Hellix SemiBold"/>
            </a:endParaRPr>
          </a:p>
          <a:p>
            <a:pP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果味纯净，新鲜、强劲，适合陈年</a:t>
            </a:r>
          </a:p>
          <a:p>
            <a:pPr>
              <a:lnSpc>
                <a:spcPct val="90000"/>
              </a:lnSpc>
              <a:buClr>
                <a:srgbClr val="F40000"/>
              </a:buClr>
            </a:pPr>
            <a:endParaRPr lang="ja-JP" altLang="en-US" sz="1400" dirty="0">
              <a:latin typeface="Microsoft YaHei" panose="020B0503020204020204" pitchFamily="34" charset="-122"/>
              <a:ea typeface="Microsoft YaHei" panose="020B0503020204020204" pitchFamily="34" charset="-122"/>
              <a:cs typeface="Hellix SemiBold"/>
            </a:endParaRPr>
          </a:p>
        </p:txBody>
      </p:sp>
      <p:sp>
        <p:nvSpPr>
          <p:cNvPr id="16" name="object 58">
            <a:extLst>
              <a:ext uri="{FF2B5EF4-FFF2-40B4-BE49-F238E27FC236}">
                <a16:creationId xmlns:a16="http://schemas.microsoft.com/office/drawing/2014/main" id="{8FFD1337-262F-4BF3-B8D5-F5E52F847E33}"/>
              </a:ext>
            </a:extLst>
          </p:cNvPr>
          <p:cNvSpPr txBox="1"/>
          <p:nvPr/>
        </p:nvSpPr>
        <p:spPr>
          <a:xfrm>
            <a:off x="5334056" y="4822578"/>
            <a:ext cx="1549432" cy="986809"/>
          </a:xfrm>
          <a:prstGeom prst="rect">
            <a:avLst/>
          </a:prstGeom>
        </p:spPr>
        <p:txBody>
          <a:bodyPr vert="horz" wrap="square" lIns="0" tIns="17145" rIns="0" bIns="0" rtlCol="0" anchor="t" anchorCtr="0">
            <a:spAutoFit/>
          </a:bodyPr>
          <a:lstStyle/>
          <a:p>
            <a:pP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黑达沃拉：</a:t>
            </a:r>
            <a:endParaRPr lang="en-AU" altLang="ja-JP" sz="1400" b="1" dirty="0">
              <a:latin typeface="Microsoft YaHei" panose="020B0503020204020204" pitchFamily="34" charset="-122"/>
              <a:ea typeface="Microsoft YaHei" panose="020B0503020204020204" pitchFamily="34" charset="-122"/>
              <a:cs typeface="Hellix SemiBold"/>
            </a:endParaRPr>
          </a:p>
          <a:p>
            <a:pP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中度酒体，清爽的天然酸度，单宁丰富，适合佐餐</a:t>
            </a:r>
          </a:p>
          <a:p>
            <a:pPr>
              <a:lnSpc>
                <a:spcPct val="90000"/>
              </a:lnSpc>
              <a:buClr>
                <a:srgbClr val="F40000"/>
              </a:buClr>
            </a:pPr>
            <a:endParaRPr lang="ja-JP" altLang="en-US" sz="1400" dirty="0">
              <a:latin typeface="Microsoft YaHei" panose="020B0503020204020204" pitchFamily="34" charset="-122"/>
              <a:ea typeface="Microsoft YaHei" panose="020B0503020204020204" pitchFamily="34" charset="-122"/>
              <a:cs typeface="Hellix SemiBold"/>
            </a:endParaRPr>
          </a:p>
        </p:txBody>
      </p:sp>
      <p:pic>
        <p:nvPicPr>
          <p:cNvPr id="17" name="Picture 16">
            <a:extLst>
              <a:ext uri="{FF2B5EF4-FFF2-40B4-BE49-F238E27FC236}">
                <a16:creationId xmlns:a16="http://schemas.microsoft.com/office/drawing/2014/main" id="{D6AEEC66-435C-A1FF-9DC4-4639D63D61B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84155" y="1808821"/>
            <a:ext cx="1080539" cy="2750117"/>
          </a:xfrm>
          <a:prstGeom prst="rect">
            <a:avLst/>
          </a:prstGeom>
        </p:spPr>
      </p:pic>
      <p:pic>
        <p:nvPicPr>
          <p:cNvPr id="18" name="Picture 17">
            <a:extLst>
              <a:ext uri="{FF2B5EF4-FFF2-40B4-BE49-F238E27FC236}">
                <a16:creationId xmlns:a16="http://schemas.microsoft.com/office/drawing/2014/main" id="{81E3CDC9-C575-88B3-3AD6-F79C95A8F6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49869" y="3752225"/>
            <a:ext cx="1080539" cy="2703637"/>
          </a:xfrm>
          <a:prstGeom prst="rect">
            <a:avLst/>
          </a:prstGeom>
        </p:spPr>
      </p:pic>
      <p:sp>
        <p:nvSpPr>
          <p:cNvPr id="19" name="TextBox 18">
            <a:extLst>
              <a:ext uri="{FF2B5EF4-FFF2-40B4-BE49-F238E27FC236}">
                <a16:creationId xmlns:a16="http://schemas.microsoft.com/office/drawing/2014/main" id="{69F20828-ECD2-55CD-CCB0-C9CC8E5A44AC}"/>
              </a:ext>
            </a:extLst>
          </p:cNvPr>
          <p:cNvSpPr txBox="1"/>
          <p:nvPr/>
        </p:nvSpPr>
        <p:spPr>
          <a:xfrm rot="16200000">
            <a:off x="4980831" y="3280377"/>
            <a:ext cx="1274580" cy="338554"/>
          </a:xfrm>
          <a:prstGeom prst="rect">
            <a:avLst/>
          </a:prstGeom>
          <a:noFill/>
        </p:spPr>
        <p:txBody>
          <a:bodyPr wrap="none" rtlCol="0">
            <a:spAutoFit/>
          </a:bodyPr>
          <a:lstStyle/>
          <a:p>
            <a:pPr algn="l"/>
            <a:r>
              <a:rPr lang="en-AU" sz="1600" b="1" dirty="0">
                <a:solidFill>
                  <a:schemeClr val="bg1"/>
                </a:solidFill>
                <a:effectLst/>
                <a:latin typeface="+mj-lt"/>
                <a:ea typeface="Microsoft YaHei" panose="020B0503020204020204" pitchFamily="34" charset="-122"/>
                <a:cs typeface="Inter Display" panose="02000503000000020004" pitchFamily="2" charset="0"/>
              </a:rPr>
              <a:t>NEBBIOLO</a:t>
            </a:r>
          </a:p>
        </p:txBody>
      </p:sp>
      <p:sp>
        <p:nvSpPr>
          <p:cNvPr id="20" name="TextBox 19">
            <a:extLst>
              <a:ext uri="{FF2B5EF4-FFF2-40B4-BE49-F238E27FC236}">
                <a16:creationId xmlns:a16="http://schemas.microsoft.com/office/drawing/2014/main" id="{0A56D469-07FE-0EC5-D292-77446A1ED2E5}"/>
              </a:ext>
            </a:extLst>
          </p:cNvPr>
          <p:cNvSpPr txBox="1"/>
          <p:nvPr/>
        </p:nvSpPr>
        <p:spPr>
          <a:xfrm rot="16200000">
            <a:off x="6441753" y="5210078"/>
            <a:ext cx="1745478" cy="338554"/>
          </a:xfrm>
          <a:prstGeom prst="rect">
            <a:avLst/>
          </a:prstGeom>
          <a:noFill/>
        </p:spPr>
        <p:txBody>
          <a:bodyPr wrap="none" rtlCol="0">
            <a:spAutoFit/>
          </a:bodyPr>
          <a:lstStyle/>
          <a:p>
            <a:pPr algn="l"/>
            <a:r>
              <a:rPr lang="en-AU" sz="1600" b="1" dirty="0">
                <a:solidFill>
                  <a:schemeClr val="bg1"/>
                </a:solidFill>
                <a:effectLst/>
                <a:latin typeface="+mj-lt"/>
                <a:ea typeface="Microsoft YaHei" panose="020B0503020204020204" pitchFamily="34" charset="-122"/>
                <a:cs typeface="Inter Display" panose="02000503000000020004" pitchFamily="2" charset="0"/>
              </a:rPr>
              <a:t>NERO D’AVOLA</a:t>
            </a:r>
          </a:p>
        </p:txBody>
      </p:sp>
      <p:sp>
        <p:nvSpPr>
          <p:cNvPr id="22" name="object 58">
            <a:extLst>
              <a:ext uri="{FF2B5EF4-FFF2-40B4-BE49-F238E27FC236}">
                <a16:creationId xmlns:a16="http://schemas.microsoft.com/office/drawing/2014/main" id="{3F9E0B14-470A-9D21-FEB9-ACDEAA95669A}"/>
              </a:ext>
            </a:extLst>
          </p:cNvPr>
          <p:cNvSpPr txBox="1"/>
          <p:nvPr/>
        </p:nvSpPr>
        <p:spPr>
          <a:xfrm>
            <a:off x="9241529" y="1969912"/>
            <a:ext cx="1493680" cy="792909"/>
          </a:xfrm>
          <a:prstGeom prst="rect">
            <a:avLst/>
          </a:prstGeom>
        </p:spPr>
        <p:txBody>
          <a:bodyPr vert="horz" wrap="square" lIns="0" tIns="17145" rIns="0" bIns="0" rtlCol="0" anchor="t" anchorCtr="0">
            <a:spAutoFit/>
          </a:bodyPr>
          <a:lstStyle/>
          <a:p>
            <a:pP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桑乔维塞：</a:t>
            </a:r>
            <a:endParaRPr lang="en-AU" altLang="ja-JP" sz="1400" b="1" dirty="0">
              <a:latin typeface="Microsoft YaHei" panose="020B0503020204020204" pitchFamily="34" charset="-122"/>
              <a:ea typeface="Microsoft YaHei" panose="020B0503020204020204" pitchFamily="34" charset="-122"/>
              <a:cs typeface="Hellix SemiBold"/>
            </a:endParaRPr>
          </a:p>
          <a:p>
            <a:pP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单宁紧实；有李子、樱桃和草本的芳香</a:t>
            </a:r>
          </a:p>
          <a:p>
            <a:pPr>
              <a:lnSpc>
                <a:spcPct val="90000"/>
              </a:lnSpc>
              <a:buClr>
                <a:srgbClr val="F40000"/>
              </a:buClr>
            </a:pPr>
            <a:endParaRPr lang="ja-JP" altLang="en-US" sz="1400" dirty="0">
              <a:latin typeface="Microsoft YaHei" panose="020B0503020204020204" pitchFamily="34" charset="-122"/>
              <a:ea typeface="Microsoft YaHei" panose="020B0503020204020204" pitchFamily="34" charset="-122"/>
              <a:cs typeface="Hellix SemiBold"/>
            </a:endParaRPr>
          </a:p>
        </p:txBody>
      </p:sp>
      <p:sp>
        <p:nvSpPr>
          <p:cNvPr id="23" name="object 58">
            <a:extLst>
              <a:ext uri="{FF2B5EF4-FFF2-40B4-BE49-F238E27FC236}">
                <a16:creationId xmlns:a16="http://schemas.microsoft.com/office/drawing/2014/main" id="{3207A9A2-DAB0-16FC-5610-A6D300AA6443}"/>
              </a:ext>
            </a:extLst>
          </p:cNvPr>
          <p:cNvSpPr txBox="1"/>
          <p:nvPr/>
        </p:nvSpPr>
        <p:spPr>
          <a:xfrm>
            <a:off x="8537607" y="4822578"/>
            <a:ext cx="1771987" cy="986809"/>
          </a:xfrm>
          <a:prstGeom prst="rect">
            <a:avLst/>
          </a:prstGeom>
        </p:spPr>
        <p:txBody>
          <a:bodyPr vert="horz" wrap="square" lIns="0" tIns="17145" rIns="0" bIns="0" rtlCol="0" anchor="t" anchorCtr="0">
            <a:spAutoFit/>
          </a:bodyPr>
          <a:lstStyle/>
          <a:p>
            <a:pPr>
              <a:lnSpc>
                <a:spcPct val="90000"/>
              </a:lnSpc>
              <a:buClr>
                <a:srgbClr val="F40000"/>
              </a:buClr>
            </a:pPr>
            <a:r>
              <a:rPr lang="ja-JP" altLang="en-US" sz="1400" b="1">
                <a:latin typeface="Microsoft YaHei" panose="020B0503020204020204" pitchFamily="34" charset="-122"/>
                <a:ea typeface="Microsoft YaHei" panose="020B0503020204020204" pitchFamily="34" charset="-122"/>
                <a:cs typeface="Hellix SemiBold"/>
              </a:rPr>
              <a:t>维蒙蒂诺：</a:t>
            </a:r>
            <a:endParaRPr lang="en-AU" altLang="ja-JP" sz="1400" b="1" dirty="0">
              <a:latin typeface="Microsoft YaHei" panose="020B0503020204020204" pitchFamily="34" charset="-122"/>
              <a:ea typeface="Microsoft YaHei" panose="020B0503020204020204" pitchFamily="34" charset="-122"/>
              <a:cs typeface="Hellix SemiBold"/>
            </a:endParaRPr>
          </a:p>
          <a:p>
            <a:pPr>
              <a:lnSpc>
                <a:spcPct val="90000"/>
              </a:lnSpc>
              <a:buClr>
                <a:srgbClr val="F40000"/>
              </a:buClr>
            </a:pPr>
            <a:r>
              <a:rPr lang="ja-JP" altLang="en-US" sz="1400">
                <a:latin typeface="Microsoft YaHei" panose="020B0503020204020204" pitchFamily="34" charset="-122"/>
                <a:ea typeface="Microsoft YaHei" panose="020B0503020204020204" pitchFamily="34" charset="-122"/>
                <a:cs typeface="Hellix SemiBold"/>
              </a:rPr>
              <a:t>从新鲜到有质感，富有杏仁、柑橘、青苹果和“浪花”的香气</a:t>
            </a:r>
          </a:p>
          <a:p>
            <a:pPr>
              <a:lnSpc>
                <a:spcPct val="90000"/>
              </a:lnSpc>
              <a:buClr>
                <a:srgbClr val="F40000"/>
              </a:buClr>
            </a:pPr>
            <a:endParaRPr lang="ja-JP" altLang="en-US" sz="1400" dirty="0">
              <a:latin typeface="Microsoft YaHei" panose="020B0503020204020204" pitchFamily="34" charset="-122"/>
              <a:ea typeface="Microsoft YaHei" panose="020B0503020204020204" pitchFamily="34" charset="-122"/>
              <a:cs typeface="Hellix SemiBold"/>
            </a:endParaRPr>
          </a:p>
        </p:txBody>
      </p:sp>
      <p:sp>
        <p:nvSpPr>
          <p:cNvPr id="25" name="TextBox 24">
            <a:extLst>
              <a:ext uri="{FF2B5EF4-FFF2-40B4-BE49-F238E27FC236}">
                <a16:creationId xmlns:a16="http://schemas.microsoft.com/office/drawing/2014/main" id="{1864E0B4-EAD8-EB9B-4608-CF1EAD74D907}"/>
              </a:ext>
            </a:extLst>
          </p:cNvPr>
          <p:cNvSpPr txBox="1"/>
          <p:nvPr/>
        </p:nvSpPr>
        <p:spPr>
          <a:xfrm rot="16200000">
            <a:off x="8040369" y="3175242"/>
            <a:ext cx="1562607" cy="338554"/>
          </a:xfrm>
          <a:prstGeom prst="rect">
            <a:avLst/>
          </a:prstGeom>
          <a:noFill/>
        </p:spPr>
        <p:txBody>
          <a:bodyPr wrap="none" rtlCol="0">
            <a:spAutoFit/>
          </a:bodyPr>
          <a:lstStyle/>
          <a:p>
            <a:pPr algn="l"/>
            <a:r>
              <a:rPr lang="en-AU" sz="1600" b="1" dirty="0">
                <a:solidFill>
                  <a:schemeClr val="bg1"/>
                </a:solidFill>
                <a:effectLst/>
                <a:latin typeface="+mj-lt"/>
                <a:ea typeface="Microsoft YaHei" panose="020B0503020204020204" pitchFamily="34" charset="-122"/>
                <a:cs typeface="Inter Display" panose="02000503000000020004" pitchFamily="2" charset="0"/>
              </a:rPr>
              <a:t>SANGIOVESE</a:t>
            </a:r>
          </a:p>
        </p:txBody>
      </p:sp>
      <p:sp>
        <p:nvSpPr>
          <p:cNvPr id="26" name="TextBox 25">
            <a:extLst>
              <a:ext uri="{FF2B5EF4-FFF2-40B4-BE49-F238E27FC236}">
                <a16:creationId xmlns:a16="http://schemas.microsoft.com/office/drawing/2014/main" id="{E0ED8729-282C-59DD-69FB-12CEE1336969}"/>
              </a:ext>
            </a:extLst>
          </p:cNvPr>
          <p:cNvSpPr txBox="1"/>
          <p:nvPr/>
        </p:nvSpPr>
        <p:spPr>
          <a:xfrm rot="16200000">
            <a:off x="9750844" y="5217019"/>
            <a:ext cx="1534394" cy="261610"/>
          </a:xfrm>
          <a:prstGeom prst="rect">
            <a:avLst/>
          </a:prstGeom>
          <a:noFill/>
        </p:spPr>
        <p:txBody>
          <a:bodyPr wrap="none" rtlCol="0">
            <a:spAutoFit/>
          </a:bodyPr>
          <a:lstStyle/>
          <a:p>
            <a:pPr algn="l"/>
            <a:r>
              <a:rPr lang="en-AU" sz="1100" dirty="0">
                <a:solidFill>
                  <a:schemeClr val="bg1"/>
                </a:solidFill>
                <a:effectLst/>
                <a:latin typeface="Microsoft YaHei" panose="020B0503020204020204" pitchFamily="34" charset="-122"/>
                <a:ea typeface="Microsoft YaHei" panose="020B0503020204020204" pitchFamily="34" charset="-122"/>
                <a:cs typeface="Inter Display" panose="02000503000000020004" pitchFamily="2" charset="0"/>
              </a:rPr>
              <a:t>GRÜNER VELTLINER</a:t>
            </a:r>
          </a:p>
        </p:txBody>
      </p:sp>
      <p:pic>
        <p:nvPicPr>
          <p:cNvPr id="27" name="Picture 26">
            <a:extLst>
              <a:ext uri="{FF2B5EF4-FFF2-40B4-BE49-F238E27FC236}">
                <a16:creationId xmlns:a16="http://schemas.microsoft.com/office/drawing/2014/main" id="{FDBEC392-8B8F-D60C-7E53-47D3FA067D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36051" y="3848334"/>
            <a:ext cx="879892" cy="2463245"/>
          </a:xfrm>
          <a:prstGeom prst="rect">
            <a:avLst/>
          </a:prstGeom>
        </p:spPr>
      </p:pic>
      <p:sp>
        <p:nvSpPr>
          <p:cNvPr id="28" name="TextBox 27">
            <a:extLst>
              <a:ext uri="{FF2B5EF4-FFF2-40B4-BE49-F238E27FC236}">
                <a16:creationId xmlns:a16="http://schemas.microsoft.com/office/drawing/2014/main" id="{DC9001D7-0D0C-8B1A-EB2B-052FF17F0813}"/>
              </a:ext>
            </a:extLst>
          </p:cNvPr>
          <p:cNvSpPr txBox="1"/>
          <p:nvPr/>
        </p:nvSpPr>
        <p:spPr>
          <a:xfrm rot="16200000">
            <a:off x="9844108" y="5178547"/>
            <a:ext cx="1600118" cy="338554"/>
          </a:xfrm>
          <a:prstGeom prst="rect">
            <a:avLst/>
          </a:prstGeom>
          <a:noFill/>
        </p:spPr>
        <p:txBody>
          <a:bodyPr wrap="none" rtlCol="0">
            <a:spAutoFit/>
          </a:bodyPr>
          <a:lstStyle/>
          <a:p>
            <a:pPr algn="l"/>
            <a:r>
              <a:rPr lang="en-AU" sz="1600" b="1" dirty="0">
                <a:solidFill>
                  <a:schemeClr val="bg1"/>
                </a:solidFill>
                <a:effectLst/>
                <a:latin typeface="+mj-lt"/>
                <a:ea typeface="Microsoft YaHei" panose="020B0503020204020204" pitchFamily="34" charset="-122"/>
                <a:cs typeface="Inter Display" panose="02000503000000020004" pitchFamily="2" charset="0"/>
              </a:rPr>
              <a:t>VERMENTINO</a:t>
            </a:r>
          </a:p>
        </p:txBody>
      </p:sp>
    </p:spTree>
    <p:extLst>
      <p:ext uri="{BB962C8B-B14F-4D97-AF65-F5344CB8AC3E}">
        <p14:creationId xmlns:p14="http://schemas.microsoft.com/office/powerpoint/2010/main" val="119706837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0C41355-E177-C2C0-B6D2-1699B72D6901}"/>
              </a:ext>
            </a:extLst>
          </p:cNvPr>
          <p:cNvPicPr>
            <a:picLocks noGrp="1" noChangeAspect="1"/>
          </p:cNvPicPr>
          <p:nvPr>
            <p:ph type="pic" sz="quarter" idx="10"/>
          </p:nvPr>
        </p:nvPicPr>
        <p:blipFill>
          <a:blip r:embed="rId2"/>
          <a:srcRect t="17156" b="17156"/>
          <a:stretch/>
        </p:blipFill>
        <p:spPr>
          <a:xfrm>
            <a:off x="0" y="388842"/>
            <a:ext cx="6169315" cy="6083199"/>
          </a:xfrm>
        </p:spPr>
      </p:pic>
      <p:sp>
        <p:nvSpPr>
          <p:cNvPr id="3" name="Title 2">
            <a:extLst>
              <a:ext uri="{FF2B5EF4-FFF2-40B4-BE49-F238E27FC236}">
                <a16:creationId xmlns:a16="http://schemas.microsoft.com/office/drawing/2014/main" id="{7D0FD986-0DD7-57E1-9E11-37EDAEE27F70}"/>
              </a:ext>
            </a:extLst>
          </p:cNvPr>
          <p:cNvSpPr>
            <a:spLocks noGrp="1"/>
          </p:cNvSpPr>
          <p:nvPr>
            <p:ph type="title"/>
          </p:nvPr>
        </p:nvSpPr>
        <p:spPr>
          <a:xfrm>
            <a:off x="6680722" y="681249"/>
            <a:ext cx="5756985" cy="1560301"/>
          </a:xfrm>
          <a:noFill/>
        </p:spPr>
        <p:txBody>
          <a:bodyPr anchor="ctr"/>
          <a:lstStyle/>
          <a:p>
            <a:pPr>
              <a:lnSpc>
                <a:spcPct val="100000"/>
              </a:lnSpc>
            </a:pPr>
            <a:r>
              <a:rPr lang="ja-JP" altLang="en-US" sz="4000">
                <a:solidFill>
                  <a:schemeClr val="bg2"/>
                </a:solidFill>
              </a:rPr>
              <a:t>多样的澳大利亚</a:t>
            </a:r>
            <a:br>
              <a:rPr lang="ja-JP" altLang="en-US" sz="4000">
                <a:solidFill>
                  <a:schemeClr val="bg2"/>
                </a:solidFill>
              </a:rPr>
            </a:br>
            <a:r>
              <a:rPr lang="ja-JP" altLang="en-US" sz="4000">
                <a:solidFill>
                  <a:schemeClr val="bg2"/>
                </a:solidFill>
              </a:rPr>
              <a:t>多样的澳大利亚葡萄酒</a:t>
            </a:r>
            <a:br>
              <a:rPr lang="ja-JP" altLang="en-US" sz="4000">
                <a:solidFill>
                  <a:schemeClr val="bg2"/>
                </a:solidFill>
              </a:rPr>
            </a:br>
            <a:endParaRPr lang="ja-JP" altLang="en-US" sz="4000" dirty="0">
              <a:solidFill>
                <a:schemeClr val="bg2"/>
              </a:solidFill>
            </a:endParaRPr>
          </a:p>
        </p:txBody>
      </p:sp>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3086529"/>
            <a:ext cx="4209143"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en-US" altLang="ja-JP" sz="1600" u="none" strike="noStrike" kern="1200" cap="none" spc="0" normalizeH="0" baseline="0" noProof="0" dirty="0">
                <a:ln>
                  <a:noFill/>
                </a:ln>
                <a:solidFill>
                  <a:schemeClr val="bg1"/>
                </a:solidFill>
                <a:effectLst/>
                <a:uLnTx/>
                <a:uFillTx/>
              </a:rPr>
              <a:t>1788</a:t>
            </a:r>
            <a:r>
              <a:rPr kumimoji="0" lang="ja-JP" altLang="en-US" sz="1600" u="none" strike="noStrike" kern="1200" cap="none" spc="0" normalizeH="0" baseline="0" noProof="0">
                <a:ln>
                  <a:noFill/>
                </a:ln>
                <a:solidFill>
                  <a:schemeClr val="bg1"/>
                </a:solidFill>
                <a:effectLst/>
                <a:uLnTx/>
                <a:uFillTx/>
              </a:rPr>
              <a:t>年，澳大利亚种植了第一批葡萄藤；如今，有</a:t>
            </a:r>
            <a:r>
              <a:rPr kumimoji="0" lang="en-US" altLang="ja-JP" sz="1600" u="none" strike="noStrike" kern="1200" cap="none" spc="0" normalizeH="0" baseline="0" noProof="0" dirty="0">
                <a:ln>
                  <a:noFill/>
                </a:ln>
                <a:solidFill>
                  <a:schemeClr val="bg1"/>
                </a:solidFill>
                <a:effectLst/>
                <a:uLnTx/>
                <a:uFillTx/>
              </a:rPr>
              <a:t>65</a:t>
            </a:r>
            <a:r>
              <a:rPr kumimoji="0" lang="ja-JP" altLang="en-US" sz="1600" u="none" strike="noStrike" kern="1200" cap="none" spc="0" normalizeH="0" baseline="0" noProof="0">
                <a:ln>
                  <a:noFill/>
                </a:ln>
                <a:solidFill>
                  <a:schemeClr val="bg1"/>
                </a:solidFill>
                <a:effectLst/>
                <a:uLnTx/>
                <a:uFillTx/>
              </a:rPr>
              <a:t>个葡萄酒产区种植超过</a:t>
            </a:r>
            <a:r>
              <a:rPr kumimoji="0" lang="en-US" altLang="ja-JP" sz="1600" u="none" strike="noStrike" kern="1200" cap="none" spc="0" normalizeH="0" baseline="0" noProof="0" dirty="0">
                <a:ln>
                  <a:noFill/>
                </a:ln>
                <a:solidFill>
                  <a:schemeClr val="bg1"/>
                </a:solidFill>
                <a:effectLst/>
                <a:uLnTx/>
                <a:uFillTx/>
              </a:rPr>
              <a:t>100</a:t>
            </a:r>
            <a:r>
              <a:rPr kumimoji="0" lang="ja-JP" altLang="en-US" sz="1600" u="none" strike="noStrike" kern="1200" cap="none" spc="0" normalizeH="0" baseline="0" noProof="0">
                <a:ln>
                  <a:noFill/>
                </a:ln>
                <a:solidFill>
                  <a:schemeClr val="bg1"/>
                </a:solidFill>
                <a:effectLst/>
                <a:uLnTx/>
                <a:uFillTx/>
              </a:rPr>
              <a:t>多个葡萄品种</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ja-JP" altLang="en-US" sz="1600" u="none" strike="noStrike" kern="1200" cap="none" spc="0" normalizeH="0" baseline="0" noProof="0">
                <a:ln>
                  <a:noFill/>
                </a:ln>
                <a:solidFill>
                  <a:schemeClr val="bg1"/>
                </a:solidFill>
                <a:effectLst/>
                <a:uLnTx/>
                <a:uFillTx/>
              </a:rPr>
              <a:t>澳大利亚的气候和土壤极为多样，葡萄酒出产跨越整个国家，尽管主要集中在东南和西南部</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ja-JP" altLang="en-US" sz="1600" u="none" strike="noStrike" kern="1200" cap="none" spc="0" normalizeH="0" baseline="0" noProof="0">
                <a:ln>
                  <a:noFill/>
                </a:ln>
                <a:solidFill>
                  <a:schemeClr val="bg1"/>
                </a:solidFill>
                <a:effectLst/>
                <a:uLnTx/>
                <a:uFillTx/>
              </a:rPr>
              <a:t>澳大利亚大陆拥有一亿多年的历史，它的土壤是地球上最古老的土壤之一；不同的产区之间或同一产区内部的土壤都差异巨大</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endParaRPr kumimoji="0" lang="ja-JP" altLang="en-US" sz="1600" u="none" strike="noStrike" kern="1200" cap="none" spc="0" normalizeH="0" baseline="0" noProof="0">
              <a:ln>
                <a:noFill/>
              </a:ln>
              <a:solidFill>
                <a:schemeClr val="bg1"/>
              </a:solidFill>
              <a:effectLst/>
              <a:uLnTx/>
              <a:uFillTx/>
            </a:endParaRP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endParaRPr kumimoji="0" lang="ja-JP" altLang="en-US" sz="1600" u="none" strike="noStrike" kern="1200" cap="none" spc="0" normalizeH="0" baseline="0" noProof="0" dirty="0">
              <a:ln>
                <a:noFill/>
              </a:ln>
              <a:solidFill>
                <a:schemeClr val="bg1"/>
              </a:solidFill>
              <a:effectLst/>
              <a:uLnTx/>
              <a:uFillTx/>
            </a:endParaRPr>
          </a:p>
        </p:txBody>
      </p:sp>
      <p:sp>
        <p:nvSpPr>
          <p:cNvPr id="5" name="object 58">
            <a:extLst>
              <a:ext uri="{FF2B5EF4-FFF2-40B4-BE49-F238E27FC236}">
                <a16:creationId xmlns:a16="http://schemas.microsoft.com/office/drawing/2014/main" id="{6DFB0947-1272-2657-088D-59F8FA9F0C5E}"/>
              </a:ext>
            </a:extLst>
          </p:cNvPr>
          <p:cNvSpPr txBox="1"/>
          <p:nvPr/>
        </p:nvSpPr>
        <p:spPr>
          <a:xfrm>
            <a:off x="6959600" y="2550196"/>
            <a:ext cx="3682332" cy="280461"/>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90000"/>
              </a:lnSpc>
              <a:spcBef>
                <a:spcPct val="0"/>
              </a:spcBef>
              <a:spcAft>
                <a:spcPct val="0"/>
              </a:spcAft>
              <a:buClr>
                <a:srgbClr val="F40000"/>
              </a:buClr>
              <a:buSzTx/>
              <a:buFontTx/>
              <a:buNone/>
              <a:defRPr/>
            </a:pPr>
            <a:r>
              <a:rPr kumimoji="0" lang="ja-JP" altLang="en-US" sz="1900" b="1" u="none" strike="noStrike" kern="1200" cap="none" spc="0" normalizeH="0" baseline="0" noProof="0">
                <a:ln>
                  <a:noFill/>
                </a:ln>
                <a:solidFill>
                  <a:schemeClr val="bg1"/>
                </a:solidFill>
                <a:effectLst/>
                <a:uLnTx/>
                <a:uFillTx/>
                <a:latin typeface="Microsoft YaHei" panose="020B0503020204020204" pitchFamily="34" charset="-122"/>
                <a:ea typeface="Microsoft YaHei" panose="020B0503020204020204" pitchFamily="34" charset="-122"/>
                <a:cs typeface="Inter Display Medium" panose="02000503000000020004" pitchFamily="2" charset="0"/>
              </a:rPr>
              <a:t>知识要点：</a:t>
            </a:r>
            <a:endParaRPr kumimoji="0" lang="ja-JP" altLang="en-US" sz="1900" b="1" u="none" strike="noStrike" kern="1200" cap="none" spc="0" normalizeH="0" baseline="0" noProof="0" dirty="0">
              <a:ln>
                <a:noFill/>
              </a:ln>
              <a:solidFill>
                <a:schemeClr val="bg1"/>
              </a:solidFill>
              <a:effectLst/>
              <a:uLnTx/>
              <a:uFillTx/>
              <a:latin typeface="Microsoft YaHei" panose="020B0503020204020204" pitchFamily="34" charset="-122"/>
              <a:ea typeface="Microsoft YaHei" panose="020B0503020204020204" pitchFamily="34" charset="-122"/>
              <a:cs typeface="Inter Display Medium" panose="02000503000000020004" pitchFamily="2" charset="0"/>
            </a:endParaRPr>
          </a:p>
        </p:txBody>
      </p:sp>
    </p:spTree>
    <p:extLst>
      <p:ext uri="{BB962C8B-B14F-4D97-AF65-F5344CB8AC3E}">
        <p14:creationId xmlns:p14="http://schemas.microsoft.com/office/powerpoint/2010/main" val="2707692902"/>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7099559" y="1713541"/>
            <a:ext cx="4105121"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a:ln>
                  <a:noFill/>
                </a:ln>
                <a:solidFill>
                  <a:schemeClr val="bg1"/>
                </a:solidFill>
                <a:effectLst/>
                <a:uLnTx/>
                <a:uFillTx/>
              </a:rPr>
              <a:t>纬度、海洋影响和海拔都促成了气候惊人的多样性</a:t>
            </a:r>
            <a:r>
              <a:rPr kumimoji="0" lang="en-US" altLang="ja-JP" sz="1600" u="none" strike="noStrike" kern="1200" cap="none" spc="0" normalizeH="0" baseline="0" noProof="0" dirty="0">
                <a:ln>
                  <a:noFill/>
                </a:ln>
                <a:solidFill>
                  <a:schemeClr val="bg1"/>
                </a:solidFill>
                <a:effectLst/>
                <a:uLnTx/>
                <a:uFillTx/>
              </a:rPr>
              <a:t>——</a:t>
            </a:r>
            <a:r>
              <a:rPr kumimoji="0" lang="ja-JP" altLang="en-US" sz="1600" u="none" strike="noStrike" kern="1200" cap="none" spc="0" normalizeH="0" baseline="0" noProof="0">
                <a:ln>
                  <a:noFill/>
                </a:ln>
                <a:solidFill>
                  <a:schemeClr val="bg1"/>
                </a:solidFill>
                <a:effectLst/>
                <a:uLnTx/>
                <a:uFillTx/>
              </a:rPr>
              <a:t>从高山产区到地中海气候产区，再到热带产区，再到非常干燥的大陆中心产区</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a:ln>
                  <a:noFill/>
                </a:ln>
                <a:solidFill>
                  <a:schemeClr val="bg1"/>
                </a:solidFill>
                <a:effectLst/>
                <a:uLnTx/>
                <a:uFillTx/>
              </a:rPr>
              <a:t>澳大利亚</a:t>
            </a:r>
            <a:r>
              <a:rPr kumimoji="0" lang="en-US" altLang="ja-JP" sz="1600" u="none" strike="noStrike" kern="1200" cap="none" spc="0" normalizeH="0" baseline="0" noProof="0" dirty="0">
                <a:ln>
                  <a:noFill/>
                </a:ln>
                <a:solidFill>
                  <a:schemeClr val="bg1"/>
                </a:solidFill>
                <a:effectLst/>
                <a:uLnTx/>
                <a:uFillTx/>
              </a:rPr>
              <a:t>65</a:t>
            </a:r>
            <a:r>
              <a:rPr kumimoji="0" lang="ja-JP" altLang="en-US" sz="1600" u="none" strike="noStrike" kern="1200" cap="none" spc="0" normalizeH="0" baseline="0" noProof="0">
                <a:ln>
                  <a:noFill/>
                </a:ln>
                <a:solidFill>
                  <a:schemeClr val="bg1"/>
                </a:solidFill>
                <a:effectLst/>
                <a:uLnTx/>
                <a:uFillTx/>
              </a:rPr>
              <a:t>个葡萄酒产区都有其自身的特点和葡萄酒风格；一般来讲，价值更高的优质葡萄酒来自更小、气候更凉爽的产区</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a:ln>
                  <a:noFill/>
                </a:ln>
                <a:solidFill>
                  <a:schemeClr val="bg1"/>
                </a:solidFill>
                <a:effectLst/>
                <a:uLnTx/>
                <a:uFillTx/>
              </a:rPr>
              <a:t>澳大利亚最杰出的葡萄酒品种和风格有：起泡葡萄酒、雷司令、赛美蓉、霞多丽、黑比诺、歌海娜、设拉子和赤霞珠</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a:ln>
                  <a:noFill/>
                </a:ln>
                <a:solidFill>
                  <a:schemeClr val="bg1"/>
                </a:solidFill>
                <a:effectLst/>
                <a:uLnTx/>
                <a:uFillTx/>
              </a:rPr>
              <a:t>小众品种 </a:t>
            </a:r>
            <a:r>
              <a:rPr kumimoji="0" lang="en-US" altLang="ja-JP" sz="1600" u="none" strike="noStrike" kern="1200" cap="none" spc="0" normalizeH="0" baseline="0" noProof="0" dirty="0">
                <a:ln>
                  <a:noFill/>
                </a:ln>
                <a:solidFill>
                  <a:schemeClr val="bg1"/>
                </a:solidFill>
                <a:effectLst/>
                <a:uLnTx/>
                <a:uFillTx/>
              </a:rPr>
              <a:t>– </a:t>
            </a:r>
            <a:r>
              <a:rPr kumimoji="0" lang="ja-JP" altLang="en-US" sz="1600" u="none" strike="noStrike" kern="1200" cap="none" spc="0" normalizeH="0" baseline="0" noProof="0">
                <a:ln>
                  <a:noFill/>
                </a:ln>
                <a:solidFill>
                  <a:schemeClr val="bg1"/>
                </a:solidFill>
                <a:effectLst/>
                <a:uLnTx/>
                <a:uFillTx/>
              </a:rPr>
              <a:t>多为地中海品种 </a:t>
            </a:r>
            <a:r>
              <a:rPr kumimoji="0" lang="en-US" altLang="ja-JP" sz="1600" u="none" strike="noStrike" kern="1200" cap="none" spc="0" normalizeH="0" baseline="0" noProof="0" dirty="0">
                <a:ln>
                  <a:noFill/>
                </a:ln>
                <a:solidFill>
                  <a:schemeClr val="bg1"/>
                </a:solidFill>
                <a:effectLst/>
                <a:uLnTx/>
                <a:uFillTx/>
              </a:rPr>
              <a:t>– </a:t>
            </a:r>
            <a:r>
              <a:rPr kumimoji="0" lang="ja-JP" altLang="en-US" sz="1600" u="none" strike="noStrike" kern="1200" cap="none" spc="0" normalizeH="0" baseline="0" noProof="0">
                <a:ln>
                  <a:noFill/>
                </a:ln>
                <a:solidFill>
                  <a:schemeClr val="bg1"/>
                </a:solidFill>
                <a:effectLst/>
                <a:uLnTx/>
                <a:uFillTx/>
              </a:rPr>
              <a:t>种植数量由于逐渐的普及而迅速上升，这也增加了澳大利亚葡萄酒的多样性</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endParaRPr kumimoji="0" lang="ja-JP" altLang="en-US" sz="1600" u="none" strike="noStrike" kern="1200" cap="none" spc="0" normalizeH="0" baseline="0" noProof="0" dirty="0">
              <a:ln>
                <a:noFill/>
              </a:ln>
              <a:solidFill>
                <a:schemeClr val="bg1"/>
              </a:solidFill>
              <a:effectLst/>
              <a:uLnTx/>
              <a:uFillTx/>
            </a:endParaRPr>
          </a:p>
        </p:txBody>
      </p:sp>
      <p:pic>
        <p:nvPicPr>
          <p:cNvPr id="3" name="Picture Placeholder 5">
            <a:extLst>
              <a:ext uri="{FF2B5EF4-FFF2-40B4-BE49-F238E27FC236}">
                <a16:creationId xmlns:a16="http://schemas.microsoft.com/office/drawing/2014/main" id="{AC855CA2-9BDD-1EED-9F56-E31BDFDC4024}"/>
              </a:ext>
            </a:extLst>
          </p:cNvPr>
          <p:cNvPicPr>
            <a:picLocks noGrp="1" noChangeAspect="1"/>
          </p:cNvPicPr>
          <p:nvPr>
            <p:ph type="pic" sz="quarter" idx="10"/>
          </p:nvPr>
        </p:nvPicPr>
        <p:blipFill>
          <a:blip r:embed="rId2"/>
          <a:srcRect l="735" r="23265"/>
          <a:stretch/>
        </p:blipFill>
        <p:spPr>
          <a:xfrm>
            <a:off x="0" y="388842"/>
            <a:ext cx="6169315" cy="6083199"/>
          </a:xfrm>
        </p:spPr>
      </p:pic>
    </p:spTree>
    <p:extLst>
      <p:ext uri="{BB962C8B-B14F-4D97-AF65-F5344CB8AC3E}">
        <p14:creationId xmlns:p14="http://schemas.microsoft.com/office/powerpoint/2010/main" val="304344431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a:srcRect t="15751"/>
          <a:stretch/>
        </p:blipFill>
        <p:spPr>
          <a:xfrm>
            <a:off x="-18287" y="-1"/>
            <a:ext cx="12210288" cy="6858001"/>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a:solidFill>
                  <a:schemeClr val="bg1"/>
                </a:solidFill>
                <a:latin typeface="Microsoft YaHei" panose="020B0503020204020204" pitchFamily="34" charset="-122"/>
                <a:ea typeface="Microsoft YaHei" panose="020B0503020204020204" pitchFamily="34" charset="-122"/>
                <a:cs typeface="Inter Display" panose="02000503000000020004" pitchFamily="2" charset="0"/>
              </a:rPr>
              <a:t>谢 谢</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Microsoft YaHei" panose="020B0503020204020204" pitchFamily="34" charset="-122"/>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B5B3FA-5CC4-9CC6-FF26-D47C06D9D353}"/>
              </a:ext>
            </a:extLst>
          </p:cNvPr>
          <p:cNvSpPr>
            <a:spLocks noGrp="1"/>
          </p:cNvSpPr>
          <p:nvPr>
            <p:ph type="title"/>
          </p:nvPr>
        </p:nvSpPr>
        <p:spPr/>
        <p:txBody>
          <a:bodyPr/>
          <a:lstStyle/>
          <a:p>
            <a:endParaRPr lang="en-US" dirty="0"/>
          </a:p>
        </p:txBody>
      </p:sp>
      <p:sp>
        <p:nvSpPr>
          <p:cNvPr id="6" name="Text Placeholder 5">
            <a:extLst>
              <a:ext uri="{FF2B5EF4-FFF2-40B4-BE49-F238E27FC236}">
                <a16:creationId xmlns:a16="http://schemas.microsoft.com/office/drawing/2014/main" id="{6092A182-5D29-9BBE-A2E3-A516A94D6136}"/>
              </a:ext>
            </a:extLst>
          </p:cNvPr>
          <p:cNvSpPr>
            <a:spLocks noGrp="1"/>
          </p:cNvSpPr>
          <p:nvPr>
            <p:ph type="body" idx="10"/>
          </p:nvPr>
        </p:nvSpPr>
        <p:spPr/>
        <p:txBody>
          <a:bodyPr/>
          <a:lstStyle/>
          <a:p>
            <a:endParaRPr lang="en-US" dirty="0"/>
          </a:p>
        </p:txBody>
      </p:sp>
      <p:sp>
        <p:nvSpPr>
          <p:cNvPr id="7" name="Text Placeholder 6">
            <a:extLst>
              <a:ext uri="{FF2B5EF4-FFF2-40B4-BE49-F238E27FC236}">
                <a16:creationId xmlns:a16="http://schemas.microsoft.com/office/drawing/2014/main" id="{9187DE21-B006-8615-3D71-95C6A09F5E25}"/>
              </a:ext>
            </a:extLst>
          </p:cNvPr>
          <p:cNvSpPr>
            <a:spLocks noGrp="1"/>
          </p:cNvSpPr>
          <p:nvPr>
            <p:ph type="body" idx="11"/>
          </p:nvPr>
        </p:nvSpPr>
        <p:spPr/>
        <p:txBody>
          <a:bodyPr/>
          <a:lstStyle/>
          <a:p>
            <a:endParaRPr lang="en-US" dirty="0"/>
          </a:p>
        </p:txBody>
      </p:sp>
      <p:sp>
        <p:nvSpPr>
          <p:cNvPr id="8" name="Picture Placeholder 7">
            <a:extLst>
              <a:ext uri="{FF2B5EF4-FFF2-40B4-BE49-F238E27FC236}">
                <a16:creationId xmlns:a16="http://schemas.microsoft.com/office/drawing/2014/main" id="{15B57618-A7A1-8D19-E44E-D30AAE271978}"/>
              </a:ext>
            </a:extLst>
          </p:cNvPr>
          <p:cNvSpPr>
            <a:spLocks noGrp="1"/>
          </p:cNvSpPr>
          <p:nvPr>
            <p:ph type="pic" sz="quarter" idx="13"/>
          </p:nvPr>
        </p:nvSpPr>
        <p:spPr/>
        <p:txBody>
          <a:bodyPr/>
          <a:lstStyle/>
          <a:p>
            <a:endParaRPr lang="en-US" dirty="0"/>
          </a:p>
        </p:txBody>
      </p:sp>
    </p:spTree>
    <p:extLst>
      <p:ext uri="{BB962C8B-B14F-4D97-AF65-F5344CB8AC3E}">
        <p14:creationId xmlns:p14="http://schemas.microsoft.com/office/powerpoint/2010/main" val="428071479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sun&#10;&#10;Description automatically generated">
            <a:extLst>
              <a:ext uri="{FF2B5EF4-FFF2-40B4-BE49-F238E27FC236}">
                <a16:creationId xmlns:a16="http://schemas.microsoft.com/office/drawing/2014/main" id="{BA169A57-9152-A2CA-543C-D397A3AA63C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454" b="6454"/>
          <a:stretch>
            <a:fillRect/>
          </a:stretch>
        </p:blipFill>
        <p:spPr>
          <a:xfrm>
            <a:off x="-12591" y="0"/>
            <a:ext cx="12253960" cy="6858000"/>
          </a:xfrm>
        </p:spPr>
      </p:pic>
      <p:sp>
        <p:nvSpPr>
          <p:cNvPr id="2" name="Title 1">
            <a:extLst>
              <a:ext uri="{FF2B5EF4-FFF2-40B4-BE49-F238E27FC236}">
                <a16:creationId xmlns:a16="http://schemas.microsoft.com/office/drawing/2014/main" id="{897E4361-E6E7-5BB3-A55C-C27FA1F768F8}"/>
              </a:ext>
            </a:extLst>
          </p:cNvPr>
          <p:cNvSpPr>
            <a:spLocks noGrp="1"/>
          </p:cNvSpPr>
          <p:nvPr>
            <p:ph type="title"/>
          </p:nvPr>
        </p:nvSpPr>
        <p:spPr>
          <a:xfrm>
            <a:off x="407988" y="1578769"/>
            <a:ext cx="9828212" cy="1325562"/>
          </a:xfrm>
        </p:spPr>
        <p:txBody>
          <a:bodyPr/>
          <a:lstStyle/>
          <a:p>
            <a:r>
              <a:rPr lang="ja-JP" altLang="en-US" sz="5400">
                <a:solidFill>
                  <a:schemeClr val="accent1"/>
                </a:solidFill>
              </a:rPr>
              <a:t>古老又多样</a:t>
            </a:r>
            <a:endParaRPr lang="en-US" sz="5400" dirty="0">
              <a:solidFill>
                <a:schemeClr val="accent1"/>
              </a:solidFill>
            </a:endParaRPr>
          </a:p>
        </p:txBody>
      </p:sp>
      <p:sp>
        <p:nvSpPr>
          <p:cNvPr id="4" name="Title 1">
            <a:extLst>
              <a:ext uri="{FF2B5EF4-FFF2-40B4-BE49-F238E27FC236}">
                <a16:creationId xmlns:a16="http://schemas.microsoft.com/office/drawing/2014/main" id="{8D3BEFC5-4AEA-3382-5D74-258F3B70CC80}"/>
              </a:ext>
            </a:extLst>
          </p:cNvPr>
          <p:cNvSpPr txBox="1"/>
          <p:nvPr/>
        </p:nvSpPr>
        <p:spPr>
          <a:xfrm>
            <a:off x="407988" y="368300"/>
            <a:ext cx="615845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3200">
                <a:solidFill>
                  <a:schemeClr val="accent4"/>
                </a:solidFill>
                <a:latin typeface="Microsoft YaHei" panose="020B0503020204020204" pitchFamily="34" charset="-122"/>
                <a:ea typeface="Microsoft YaHei" panose="020B0503020204020204" pitchFamily="34" charset="-122"/>
              </a:rPr>
              <a:t>澳大利亚的地形地貌</a:t>
            </a:r>
          </a:p>
          <a:p>
            <a:pPr>
              <a:lnSpc>
                <a:spcPct val="100000"/>
              </a:lnSpc>
            </a:pPr>
            <a:r>
              <a:rPr lang="ja-JP" altLang="en-US" sz="3200">
                <a:solidFill>
                  <a:schemeClr val="accent4"/>
                </a:solidFill>
                <a:latin typeface="Microsoft YaHei" panose="020B0503020204020204" pitchFamily="34" charset="-122"/>
                <a:ea typeface="Microsoft YaHei" panose="020B0503020204020204" pitchFamily="34" charset="-122"/>
              </a:rPr>
              <a:t>气候和土壤：</a:t>
            </a:r>
            <a:endParaRPr lang="en-US" sz="3200" dirty="0">
              <a:solidFill>
                <a:schemeClr val="accent4"/>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604426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B1CA2F-0916-1CE6-1772-7F194B9D7B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3891" y="-529121"/>
            <a:ext cx="10441185" cy="8157175"/>
          </a:xfrm>
          <a:prstGeom prst="rect">
            <a:avLst/>
          </a:prstGeom>
        </p:spPr>
      </p:pic>
      <p:sp>
        <p:nvSpPr>
          <p:cNvPr id="2" name="Title 1">
            <a:extLst>
              <a:ext uri="{FF2B5EF4-FFF2-40B4-BE49-F238E27FC236}">
                <a16:creationId xmlns:a16="http://schemas.microsoft.com/office/drawing/2014/main" id="{4CCCF687-4E79-695A-3540-CC261F046F74}"/>
              </a:ext>
            </a:extLst>
          </p:cNvPr>
          <p:cNvSpPr txBox="1"/>
          <p:nvPr/>
        </p:nvSpPr>
        <p:spPr>
          <a:xfrm>
            <a:off x="664546" y="1634959"/>
            <a:ext cx="3484072" cy="1015663"/>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217" rtl="0" eaLnBrk="1" fontAlgn="auto"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Colors Of Autumn"/>
              </a:rPr>
              <a:t>世界第六大国土面积，面积大于欧洲</a:t>
            </a:r>
            <a:endParaRPr kumimoji="0" lang="en-AU" sz="240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cs typeface="Colors Of Autumn"/>
            </a:endParaRPr>
          </a:p>
        </p:txBody>
      </p:sp>
      <p:sp>
        <p:nvSpPr>
          <p:cNvPr id="3" name="TextBox 2">
            <a:extLst>
              <a:ext uri="{FF2B5EF4-FFF2-40B4-BE49-F238E27FC236}">
                <a16:creationId xmlns:a16="http://schemas.microsoft.com/office/drawing/2014/main" id="{9C868EA0-6601-D096-DA6F-11CFB1D544C5}"/>
              </a:ext>
            </a:extLst>
          </p:cNvPr>
          <p:cNvSpPr txBox="1"/>
          <p:nvPr/>
        </p:nvSpPr>
        <p:spPr>
          <a:xfrm>
            <a:off x="741967" y="3080823"/>
            <a:ext cx="3080734" cy="2539157"/>
          </a:xfrm>
          <a:prstGeom prst="rect">
            <a:avLst/>
          </a:prstGeom>
          <a:noFill/>
        </p:spPr>
        <p:txBody>
          <a:bodyPr wrap="square" rtlCol="0">
            <a:spAutoFit/>
          </a:bodyPr>
          <a:lstStyle/>
          <a:p>
            <a:pPr marL="285750" indent="-285750" algn="l">
              <a:spcBef>
                <a:spcPts val="600"/>
              </a:spcBef>
              <a:buFont typeface="Arial" panose="020B0604020202020204" pitchFamily="34" charset="0"/>
              <a:buChar char="•"/>
            </a:pPr>
            <a:r>
              <a:rPr lang="ja-JP" altLang="en-US" sz="1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古老的地形地貌而且具有生物多样性</a:t>
            </a:r>
          </a:p>
          <a:p>
            <a:pPr marL="285750" indent="-285750" algn="l">
              <a:spcBef>
                <a:spcPts val="600"/>
              </a:spcBef>
              <a:buFont typeface="Arial" panose="020B0604020202020204" pitchFamily="34" charset="0"/>
              <a:buChar char="•"/>
            </a:pPr>
            <a:r>
              <a:rPr lang="ja-JP" altLang="en-US" sz="1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葡萄园遍布整个国家，但是主要集中于澳大利亚的东南部和西南部</a:t>
            </a:r>
          </a:p>
          <a:p>
            <a:pPr marL="285750" indent="-285750" algn="l">
              <a:spcBef>
                <a:spcPts val="600"/>
              </a:spcBef>
              <a:buFont typeface="Arial" panose="020B0604020202020204" pitchFamily="34" charset="0"/>
              <a:buChar char="•"/>
            </a:pPr>
            <a:r>
              <a:rPr lang="ja-JP" altLang="en-US" sz="160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rPr>
              <a:t>冰冷的南大洋使得澳洲南部的气温凉爽，十分适合葡萄酒的酿造</a:t>
            </a:r>
          </a:p>
          <a:p>
            <a:pPr marL="285750" indent="-285750" algn="l">
              <a:spcBef>
                <a:spcPts val="600"/>
              </a:spcBef>
              <a:buFont typeface="Arial" panose="020B0604020202020204" pitchFamily="34" charset="0"/>
              <a:buChar char="•"/>
            </a:pPr>
            <a:endParaRPr lang="ja-JP" altLang="en-US" sz="1600" dirty="0">
              <a:solidFill>
                <a:srgbClr val="190000"/>
              </a:solidFill>
              <a:effectLst/>
              <a:latin typeface="Microsoft YaHei" panose="020B0503020204020204" pitchFamily="34" charset="-122"/>
              <a:ea typeface="Microsoft YaHei" panose="020B0503020204020204" pitchFamily="34" charset="-122"/>
              <a:cs typeface="Inter Display" panose="02000503000000020004" pitchFamily="2" charset="0"/>
            </a:endParaRPr>
          </a:p>
        </p:txBody>
      </p:sp>
      <p:sp>
        <p:nvSpPr>
          <p:cNvPr id="7" name="object 11">
            <a:extLst>
              <a:ext uri="{FF2B5EF4-FFF2-40B4-BE49-F238E27FC236}">
                <a16:creationId xmlns:a16="http://schemas.microsoft.com/office/drawing/2014/main" id="{6F290762-5784-1646-B9F4-9F3DD4E8B57B}"/>
              </a:ext>
            </a:extLst>
          </p:cNvPr>
          <p:cNvSpPr txBox="1"/>
          <p:nvPr/>
        </p:nvSpPr>
        <p:spPr>
          <a:xfrm>
            <a:off x="10422785" y="4995403"/>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堪培拉</a:t>
            </a:r>
          </a:p>
        </p:txBody>
      </p:sp>
      <p:sp>
        <p:nvSpPr>
          <p:cNvPr id="8" name="object 11">
            <a:extLst>
              <a:ext uri="{FF2B5EF4-FFF2-40B4-BE49-F238E27FC236}">
                <a16:creationId xmlns:a16="http://schemas.microsoft.com/office/drawing/2014/main" id="{EE2CF27C-B0AE-8F11-512E-6D731C9D6992}"/>
              </a:ext>
            </a:extLst>
          </p:cNvPr>
          <p:cNvSpPr txBox="1"/>
          <p:nvPr/>
        </p:nvSpPr>
        <p:spPr>
          <a:xfrm>
            <a:off x="11050308" y="3494397"/>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布里斯班</a:t>
            </a:r>
          </a:p>
        </p:txBody>
      </p:sp>
      <p:sp>
        <p:nvSpPr>
          <p:cNvPr id="9" name="object 11">
            <a:extLst>
              <a:ext uri="{FF2B5EF4-FFF2-40B4-BE49-F238E27FC236}">
                <a16:creationId xmlns:a16="http://schemas.microsoft.com/office/drawing/2014/main" id="{9CBE1F80-F474-EC33-D856-19433E9139CE}"/>
              </a:ext>
            </a:extLst>
          </p:cNvPr>
          <p:cNvSpPr txBox="1"/>
          <p:nvPr/>
        </p:nvSpPr>
        <p:spPr>
          <a:xfrm>
            <a:off x="8552010" y="5618785"/>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墨尔本</a:t>
            </a:r>
            <a:endParaRPr kumimoji="0" lang="en-AU"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p:txBody>
      </p:sp>
      <p:sp>
        <p:nvSpPr>
          <p:cNvPr id="10" name="object 11">
            <a:extLst>
              <a:ext uri="{FF2B5EF4-FFF2-40B4-BE49-F238E27FC236}">
                <a16:creationId xmlns:a16="http://schemas.microsoft.com/office/drawing/2014/main" id="{298DA890-1B4C-8E6D-9FD0-759E7474F314}"/>
              </a:ext>
            </a:extLst>
          </p:cNvPr>
          <p:cNvSpPr txBox="1"/>
          <p:nvPr/>
        </p:nvSpPr>
        <p:spPr>
          <a:xfrm>
            <a:off x="7309779" y="4819853"/>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阿德莱德</a:t>
            </a:r>
            <a:endParaRPr kumimoji="0" lang="en-AU"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p:txBody>
      </p:sp>
      <p:sp>
        <p:nvSpPr>
          <p:cNvPr id="11" name="object 11">
            <a:extLst>
              <a:ext uri="{FF2B5EF4-FFF2-40B4-BE49-F238E27FC236}">
                <a16:creationId xmlns:a16="http://schemas.microsoft.com/office/drawing/2014/main" id="{320037E9-F71E-0A01-764E-3FB59BBB587A}"/>
              </a:ext>
            </a:extLst>
          </p:cNvPr>
          <p:cNvSpPr txBox="1"/>
          <p:nvPr/>
        </p:nvSpPr>
        <p:spPr>
          <a:xfrm>
            <a:off x="9884415" y="6362448"/>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霍巴特</a:t>
            </a:r>
          </a:p>
        </p:txBody>
      </p:sp>
      <p:sp>
        <p:nvSpPr>
          <p:cNvPr id="12" name="object 11">
            <a:extLst>
              <a:ext uri="{FF2B5EF4-FFF2-40B4-BE49-F238E27FC236}">
                <a16:creationId xmlns:a16="http://schemas.microsoft.com/office/drawing/2014/main" id="{9D0709BB-0F47-5327-1418-FCF4EF093591}"/>
              </a:ext>
            </a:extLst>
          </p:cNvPr>
          <p:cNvSpPr txBox="1"/>
          <p:nvPr/>
        </p:nvSpPr>
        <p:spPr>
          <a:xfrm>
            <a:off x="10567131" y="4680482"/>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悉尼</a:t>
            </a:r>
          </a:p>
        </p:txBody>
      </p:sp>
      <p:sp>
        <p:nvSpPr>
          <p:cNvPr id="13" name="object 11">
            <a:extLst>
              <a:ext uri="{FF2B5EF4-FFF2-40B4-BE49-F238E27FC236}">
                <a16:creationId xmlns:a16="http://schemas.microsoft.com/office/drawing/2014/main" id="{5222E7E7-F5B8-21BB-7364-990B4A3B8A88}"/>
              </a:ext>
            </a:extLst>
          </p:cNvPr>
          <p:cNvSpPr txBox="1"/>
          <p:nvPr/>
        </p:nvSpPr>
        <p:spPr>
          <a:xfrm>
            <a:off x="6462469" y="454171"/>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defTabSz="914400">
              <a:spcBef>
                <a:spcPct val="0"/>
              </a:spcBef>
              <a:spcAft>
                <a:spcPct val="0"/>
              </a:spcAft>
              <a:defRPr/>
            </a:pPr>
            <a:r>
              <a:rPr lang="zh-CN" altLang="en-US" sz="1000" b="0" dirty="0">
                <a:solidFill>
                  <a:prstClr val="black"/>
                </a:solidFill>
                <a:latin typeface="Microsoft YaHei" panose="020B0503020204020204" pitchFamily="34" charset="-122"/>
                <a:ea typeface="Microsoft YaHei" panose="020B0503020204020204" pitchFamily="34" charset="-122"/>
              </a:rPr>
              <a:t>达尔文</a:t>
            </a:r>
          </a:p>
        </p:txBody>
      </p:sp>
      <p:sp>
        <p:nvSpPr>
          <p:cNvPr id="14" name="object 11">
            <a:extLst>
              <a:ext uri="{FF2B5EF4-FFF2-40B4-BE49-F238E27FC236}">
                <a16:creationId xmlns:a16="http://schemas.microsoft.com/office/drawing/2014/main" id="{014B6464-3D39-19CA-F748-2629DA328F07}"/>
              </a:ext>
            </a:extLst>
          </p:cNvPr>
          <p:cNvSpPr txBox="1"/>
          <p:nvPr/>
        </p:nvSpPr>
        <p:spPr>
          <a:xfrm>
            <a:off x="4226038" y="4344793"/>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珀斯</a:t>
            </a:r>
          </a:p>
        </p:txBody>
      </p:sp>
      <p:sp>
        <p:nvSpPr>
          <p:cNvPr id="15" name="object 11">
            <a:extLst>
              <a:ext uri="{FF2B5EF4-FFF2-40B4-BE49-F238E27FC236}">
                <a16:creationId xmlns:a16="http://schemas.microsoft.com/office/drawing/2014/main" id="{637D645E-0454-BE8B-FF52-686F832DBEAA}"/>
              </a:ext>
            </a:extLst>
          </p:cNvPr>
          <p:cNvSpPr txBox="1"/>
          <p:nvPr/>
        </p:nvSpPr>
        <p:spPr>
          <a:xfrm>
            <a:off x="4865733" y="3579997"/>
            <a:ext cx="991361" cy="125034"/>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700" b="0" u="none" strike="noStrike" kern="1200" cap="none" spc="0" normalizeH="0" baseline="0" noProof="0" dirty="0">
                <a:ln>
                  <a:noFill/>
                </a:ln>
                <a:solidFill>
                  <a:prstClr val="white"/>
                </a:solidFill>
                <a:effectLst/>
                <a:uLnTx/>
                <a:uFillTx/>
                <a:latin typeface="Arial"/>
                <a:ea typeface="黑体" panose="02010609060101010101" pitchFamily="49" charset="-122"/>
              </a:rPr>
              <a:t>葡萄牙</a:t>
            </a:r>
            <a:endParaRPr kumimoji="0" lang="zh-CN" altLang="en-US" sz="700" b="0" u="none" strike="noStrike" kern="1200" cap="none" spc="0" normalizeH="0" baseline="0" noProof="0" dirty="0">
              <a:ln>
                <a:noFill/>
              </a:ln>
              <a:solidFill>
                <a:prstClr val="white"/>
              </a:solidFill>
              <a:effectLst/>
              <a:uLnTx/>
              <a:uFillTx/>
              <a:latin typeface="Arial"/>
              <a:ea typeface="+mn-ea"/>
            </a:endParaRPr>
          </a:p>
        </p:txBody>
      </p:sp>
      <p:sp>
        <p:nvSpPr>
          <p:cNvPr id="16" name="object 11">
            <a:extLst>
              <a:ext uri="{FF2B5EF4-FFF2-40B4-BE49-F238E27FC236}">
                <a16:creationId xmlns:a16="http://schemas.microsoft.com/office/drawing/2014/main" id="{2D369184-35A5-9348-A7DB-0BF6480D5F17}"/>
              </a:ext>
            </a:extLst>
          </p:cNvPr>
          <p:cNvSpPr txBox="1"/>
          <p:nvPr/>
        </p:nvSpPr>
        <p:spPr>
          <a:xfrm>
            <a:off x="5873123" y="3649739"/>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西班牙</a:t>
            </a:r>
          </a:p>
        </p:txBody>
      </p:sp>
      <p:sp>
        <p:nvSpPr>
          <p:cNvPr id="17" name="object 11">
            <a:extLst>
              <a:ext uri="{FF2B5EF4-FFF2-40B4-BE49-F238E27FC236}">
                <a16:creationId xmlns:a16="http://schemas.microsoft.com/office/drawing/2014/main" id="{AC962C97-5585-EE49-0F8F-3D19D6CF465D}"/>
              </a:ext>
            </a:extLst>
          </p:cNvPr>
          <p:cNvSpPr txBox="1"/>
          <p:nvPr/>
        </p:nvSpPr>
        <p:spPr>
          <a:xfrm>
            <a:off x="6857265" y="2766335"/>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法国</a:t>
            </a:r>
          </a:p>
        </p:txBody>
      </p:sp>
      <p:sp>
        <p:nvSpPr>
          <p:cNvPr id="18" name="object 11">
            <a:extLst>
              <a:ext uri="{FF2B5EF4-FFF2-40B4-BE49-F238E27FC236}">
                <a16:creationId xmlns:a16="http://schemas.microsoft.com/office/drawing/2014/main" id="{CE95B6E2-A150-27C7-6323-86243BDC1A23}"/>
              </a:ext>
            </a:extLst>
          </p:cNvPr>
          <p:cNvSpPr txBox="1"/>
          <p:nvPr/>
        </p:nvSpPr>
        <p:spPr>
          <a:xfrm>
            <a:off x="7996391" y="2216145"/>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德国</a:t>
            </a:r>
          </a:p>
        </p:txBody>
      </p:sp>
      <p:sp>
        <p:nvSpPr>
          <p:cNvPr id="19" name="object 11">
            <a:extLst>
              <a:ext uri="{FF2B5EF4-FFF2-40B4-BE49-F238E27FC236}">
                <a16:creationId xmlns:a16="http://schemas.microsoft.com/office/drawing/2014/main" id="{E65A648F-B1B9-DFED-3836-DE47657B0B1F}"/>
              </a:ext>
            </a:extLst>
          </p:cNvPr>
          <p:cNvSpPr txBox="1"/>
          <p:nvPr/>
        </p:nvSpPr>
        <p:spPr>
          <a:xfrm>
            <a:off x="6702283" y="1634959"/>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英国</a:t>
            </a:r>
          </a:p>
        </p:txBody>
      </p:sp>
      <p:sp>
        <p:nvSpPr>
          <p:cNvPr id="20" name="object 11">
            <a:extLst>
              <a:ext uri="{FF2B5EF4-FFF2-40B4-BE49-F238E27FC236}">
                <a16:creationId xmlns:a16="http://schemas.microsoft.com/office/drawing/2014/main" id="{5CF5D37F-8F6D-FBD6-FFB4-8C01D143D7C2}"/>
              </a:ext>
            </a:extLst>
          </p:cNvPr>
          <p:cNvSpPr txBox="1"/>
          <p:nvPr/>
        </p:nvSpPr>
        <p:spPr>
          <a:xfrm>
            <a:off x="6051354" y="1386986"/>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爱尔兰</a:t>
            </a:r>
          </a:p>
        </p:txBody>
      </p:sp>
      <p:sp>
        <p:nvSpPr>
          <p:cNvPr id="21" name="object 11">
            <a:extLst>
              <a:ext uri="{FF2B5EF4-FFF2-40B4-BE49-F238E27FC236}">
                <a16:creationId xmlns:a16="http://schemas.microsoft.com/office/drawing/2014/main" id="{16DF9654-D526-DE2D-CFB7-D0E28629824D}"/>
              </a:ext>
            </a:extLst>
          </p:cNvPr>
          <p:cNvSpPr txBox="1"/>
          <p:nvPr/>
        </p:nvSpPr>
        <p:spPr>
          <a:xfrm>
            <a:off x="9213008" y="2254890"/>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波兰</a:t>
            </a:r>
          </a:p>
        </p:txBody>
      </p:sp>
      <p:sp>
        <p:nvSpPr>
          <p:cNvPr id="22" name="object 11">
            <a:extLst>
              <a:ext uri="{FF2B5EF4-FFF2-40B4-BE49-F238E27FC236}">
                <a16:creationId xmlns:a16="http://schemas.microsoft.com/office/drawing/2014/main" id="{119954F9-00DD-9D15-ED3E-9A3D47AC9FB9}"/>
              </a:ext>
            </a:extLst>
          </p:cNvPr>
          <p:cNvSpPr txBox="1"/>
          <p:nvPr/>
        </p:nvSpPr>
        <p:spPr>
          <a:xfrm>
            <a:off x="8980533" y="1185507"/>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瑞典</a:t>
            </a:r>
          </a:p>
        </p:txBody>
      </p:sp>
      <p:sp>
        <p:nvSpPr>
          <p:cNvPr id="23" name="object 11">
            <a:extLst>
              <a:ext uri="{FF2B5EF4-FFF2-40B4-BE49-F238E27FC236}">
                <a16:creationId xmlns:a16="http://schemas.microsoft.com/office/drawing/2014/main" id="{C51BE116-7C27-0D11-7C74-743111C48355}"/>
              </a:ext>
            </a:extLst>
          </p:cNvPr>
          <p:cNvSpPr txBox="1"/>
          <p:nvPr/>
        </p:nvSpPr>
        <p:spPr>
          <a:xfrm>
            <a:off x="8143625" y="3882213"/>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意大利</a:t>
            </a:r>
          </a:p>
        </p:txBody>
      </p:sp>
      <p:sp>
        <p:nvSpPr>
          <p:cNvPr id="24" name="object 11">
            <a:extLst>
              <a:ext uri="{FF2B5EF4-FFF2-40B4-BE49-F238E27FC236}">
                <a16:creationId xmlns:a16="http://schemas.microsoft.com/office/drawing/2014/main" id="{38940DF0-5D8E-4EC0-E033-8B99CF04BA23}"/>
              </a:ext>
            </a:extLst>
          </p:cNvPr>
          <p:cNvSpPr txBox="1"/>
          <p:nvPr/>
        </p:nvSpPr>
        <p:spPr>
          <a:xfrm>
            <a:off x="9143266" y="4680375"/>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希腊</a:t>
            </a:r>
          </a:p>
        </p:txBody>
      </p:sp>
      <p:sp>
        <p:nvSpPr>
          <p:cNvPr id="25" name="object 11">
            <a:extLst>
              <a:ext uri="{FF2B5EF4-FFF2-40B4-BE49-F238E27FC236}">
                <a16:creationId xmlns:a16="http://schemas.microsoft.com/office/drawing/2014/main" id="{088DCFB0-326C-1737-FC52-65DC5B20B42D}"/>
              </a:ext>
            </a:extLst>
          </p:cNvPr>
          <p:cNvSpPr txBox="1"/>
          <p:nvPr/>
        </p:nvSpPr>
        <p:spPr>
          <a:xfrm>
            <a:off x="8376100" y="2998809"/>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奥地利</a:t>
            </a:r>
          </a:p>
        </p:txBody>
      </p:sp>
      <p:sp>
        <p:nvSpPr>
          <p:cNvPr id="26" name="object 11">
            <a:extLst>
              <a:ext uri="{FF2B5EF4-FFF2-40B4-BE49-F238E27FC236}">
                <a16:creationId xmlns:a16="http://schemas.microsoft.com/office/drawing/2014/main" id="{0AE9A5CF-2A46-483F-E3A6-6B0BBA5B3CA1}"/>
              </a:ext>
            </a:extLst>
          </p:cNvPr>
          <p:cNvSpPr txBox="1"/>
          <p:nvPr/>
        </p:nvSpPr>
        <p:spPr>
          <a:xfrm>
            <a:off x="9801944" y="3479256"/>
            <a:ext cx="991361"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000" b="0" u="none" strike="noStrike" kern="1200" cap="none" spc="0" normalizeH="0" baseline="0" noProof="0" dirty="0">
                <a:ln>
                  <a:noFill/>
                </a:ln>
                <a:solidFill>
                  <a:schemeClr val="accent2"/>
                </a:solidFill>
                <a:effectLst/>
                <a:uLnTx/>
                <a:uFillTx/>
                <a:latin typeface="Microsoft YaHei" panose="020B0503020204020204" pitchFamily="34" charset="-122"/>
                <a:ea typeface="Microsoft YaHei" panose="020B0503020204020204" pitchFamily="34" charset="-122"/>
              </a:rPr>
              <a:t>罗马尼亚</a:t>
            </a:r>
          </a:p>
        </p:txBody>
      </p:sp>
      <p:sp>
        <p:nvSpPr>
          <p:cNvPr id="28" name="TextBox 27">
            <a:extLst>
              <a:ext uri="{FF2B5EF4-FFF2-40B4-BE49-F238E27FC236}">
                <a16:creationId xmlns:a16="http://schemas.microsoft.com/office/drawing/2014/main" id="{8162D78B-9D1D-1A7E-DB7E-D22D3817626A}"/>
              </a:ext>
            </a:extLst>
          </p:cNvPr>
          <p:cNvSpPr txBox="1"/>
          <p:nvPr/>
        </p:nvSpPr>
        <p:spPr>
          <a:xfrm>
            <a:off x="664546" y="496557"/>
            <a:ext cx="6096000" cy="923330"/>
          </a:xfrm>
          <a:prstGeom prst="rect">
            <a:avLst/>
          </a:prstGeom>
          <a:noFill/>
        </p:spPr>
        <p:txBody>
          <a:bodyPr wrap="square">
            <a:spAutoFit/>
          </a:bodyPr>
          <a:lstStyle/>
          <a:p>
            <a:r>
              <a:rPr lang="ja-JP" altLang="en-US" sz="5400">
                <a:solidFill>
                  <a:schemeClr val="accent1"/>
                </a:solidFill>
                <a:latin typeface="Microsoft YaHei" panose="020B0503020204020204" pitchFamily="34" charset="-122"/>
              </a:rPr>
              <a:t>澳大利亚</a:t>
            </a:r>
            <a:endParaRPr lang="en-US" sz="5400" dirty="0">
              <a:latin typeface="Microsoft YaHei" panose="020B0503020204020204" pitchFamily="34" charset="-122"/>
            </a:endParaRPr>
          </a:p>
        </p:txBody>
      </p:sp>
    </p:spTree>
    <p:extLst>
      <p:ext uri="{BB962C8B-B14F-4D97-AF65-F5344CB8AC3E}">
        <p14:creationId xmlns:p14="http://schemas.microsoft.com/office/powerpoint/2010/main" val="77460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ustralia with black text&#10;&#10;Description automatically generated">
            <a:extLst>
              <a:ext uri="{FF2B5EF4-FFF2-40B4-BE49-F238E27FC236}">
                <a16:creationId xmlns:a16="http://schemas.microsoft.com/office/drawing/2014/main" id="{6A4F4023-9E6A-9C03-D191-73E71BB3D6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93238" y="-800188"/>
            <a:ext cx="8965361" cy="8201972"/>
          </a:xfrm>
          <a:prstGeom prst="rect">
            <a:avLst/>
          </a:prstGeom>
        </p:spPr>
      </p:pic>
      <p:sp>
        <p:nvSpPr>
          <p:cNvPr id="6" name="TextBox 5">
            <a:extLst>
              <a:ext uri="{FF2B5EF4-FFF2-40B4-BE49-F238E27FC236}">
                <a16:creationId xmlns:a16="http://schemas.microsoft.com/office/drawing/2014/main" id="{F7389061-BC6A-6AD2-2504-A7E4A8C15A6A}"/>
              </a:ext>
            </a:extLst>
          </p:cNvPr>
          <p:cNvSpPr txBox="1"/>
          <p:nvPr/>
        </p:nvSpPr>
        <p:spPr>
          <a:xfrm>
            <a:off x="696553" y="1575021"/>
            <a:ext cx="1490981" cy="4278094"/>
          </a:xfrm>
          <a:prstGeom prst="rect">
            <a:avLst/>
          </a:prstGeom>
          <a:noFill/>
        </p:spPr>
        <p:txBody>
          <a:bodyPr wrap="square">
            <a:spAutoFit/>
          </a:bodyPr>
          <a:lstStyle/>
          <a:p>
            <a:pPr defTabSz="195965"/>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西澳州</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天鹅地区</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珀斯山区</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皮尔</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吉奥格拉菲</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玛格利特河</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黑林谷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7.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潘伯顿</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8.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满吉姆</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9.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大南部地区</a:t>
            </a:r>
          </a:p>
          <a:p>
            <a:pPr defTabSz="195965"/>
            <a:endParaRPr lang="ja-JP" altLang="en-US" sz="800">
              <a:latin typeface="Microsoft YaHei" panose="020B0503020204020204" pitchFamily="34" charset="-122"/>
              <a:ea typeface="Microsoft YaHei" panose="020B0503020204020204" pitchFamily="34" charset="-122"/>
              <a:cs typeface="Inter Display" panose="02000503000000020004" pitchFamily="2" charset="0"/>
            </a:endParaRPr>
          </a:p>
          <a:p>
            <a:pPr defTabSz="195965"/>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南澳州</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10.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南福林德斯山岭</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克莱尔谷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巴罗萨谷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伊顿谷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河地</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阿德莱德平原</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16.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阿德莱德山区</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17.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麦克拉仑谷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18.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袋鼠岛</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19.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南福雷里卢</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20.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金钱溪</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兰好乐溪</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帕史维</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本逊山</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拉顿布里</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罗布</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26.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库纳瓦拉</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27.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甘比亚山</a:t>
            </a:r>
          </a:p>
          <a:p>
            <a:pPr defTabSz="195965"/>
            <a:endParaRPr lang="ja-JP" altLang="en-US" sz="800">
              <a:latin typeface="Microsoft YaHei" panose="020B0503020204020204" pitchFamily="34" charset="-122"/>
              <a:ea typeface="Microsoft YaHei" panose="020B0503020204020204" pitchFamily="34" charset="-122"/>
              <a:cs typeface="Inter Display" panose="02000503000000020004" pitchFamily="2" charset="0"/>
            </a:endParaRPr>
          </a:p>
          <a:p>
            <a:pPr defTabSz="195965"/>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昆士兰州</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28.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南伯奈特</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29.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格兰纳特贝尔</a:t>
            </a:r>
          </a:p>
        </p:txBody>
      </p:sp>
      <p:sp>
        <p:nvSpPr>
          <p:cNvPr id="9" name="TextBox 8">
            <a:extLst>
              <a:ext uri="{FF2B5EF4-FFF2-40B4-BE49-F238E27FC236}">
                <a16:creationId xmlns:a16="http://schemas.microsoft.com/office/drawing/2014/main" id="{189D3564-F87F-ED0E-0967-8858DBAB7073}"/>
              </a:ext>
            </a:extLst>
          </p:cNvPr>
          <p:cNvSpPr txBox="1"/>
          <p:nvPr/>
        </p:nvSpPr>
        <p:spPr>
          <a:xfrm>
            <a:off x="1937358" y="1575021"/>
            <a:ext cx="1490980" cy="5262979"/>
          </a:xfrm>
          <a:prstGeom prst="rect">
            <a:avLst/>
          </a:prstGeom>
          <a:noFill/>
        </p:spPr>
        <p:txBody>
          <a:bodyPr wrap="square">
            <a:spAutoFit/>
          </a:bodyPr>
          <a:lstStyle/>
          <a:p>
            <a:pPr defTabSz="195965"/>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新南威尔士州</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30.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新英格兰</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哈斯汀河</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猎人谷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满吉</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奥兰治</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考兰</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36.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滨海沿岸</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37.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希托扑斯</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38.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南部高地</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39.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刚达盖</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40.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堪培拉地区</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肖海尔海岸</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唐巴兰姆巴</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佩里库特</a:t>
            </a:r>
          </a:p>
          <a:p>
            <a:pPr defTabSz="195965"/>
            <a:endParaRPr lang="ja-JP" altLang="en-US" sz="800">
              <a:latin typeface="Microsoft YaHei" panose="020B0503020204020204" pitchFamily="34" charset="-122"/>
              <a:ea typeface="Microsoft YaHei" panose="020B0503020204020204" pitchFamily="34" charset="-122"/>
              <a:cs typeface="Inter Display" panose="02000503000000020004" pitchFamily="2" charset="0"/>
            </a:endParaRPr>
          </a:p>
          <a:p>
            <a:pPr defTabSz="195965"/>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维多利亚州</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穆雷达令流域</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天鹅山</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46.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高宝谷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47.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路斯格兰</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48.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格林罗旺</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49.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比曲尔斯</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50.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国王谷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阿尔派谷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史庄伯吉山岭</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上高宝</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西斯科特</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班迪戈</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56.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宝丽丝区</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57.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马斯顿山岭</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58.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山伯利</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59.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格兰皮恩斯</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60.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亨提</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61.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吉龙</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62.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雅拉谷</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63.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莫宁顿半岛</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64.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吉普史地</a:t>
            </a:r>
          </a:p>
          <a:p>
            <a:pPr defTabSz="195965"/>
            <a:endParaRPr lang="ja-JP" altLang="en-US" sz="800">
              <a:latin typeface="Microsoft YaHei" panose="020B0503020204020204" pitchFamily="34" charset="-122"/>
              <a:ea typeface="Microsoft YaHei" panose="020B0503020204020204" pitchFamily="34" charset="-122"/>
              <a:cs typeface="Inter Display" panose="02000503000000020004" pitchFamily="2" charset="0"/>
            </a:endParaRPr>
          </a:p>
          <a:p>
            <a:pPr defTabSz="195965"/>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塔斯马尼亚州</a:t>
            </a:r>
          </a:p>
          <a:p>
            <a:pPr defTabSz="195965"/>
            <a:r>
              <a:rPr lang="en-US" altLang="ja-JP" sz="800" dirty="0">
                <a:latin typeface="Microsoft YaHei" panose="020B0503020204020204" pitchFamily="34" charset="-122"/>
                <a:ea typeface="Microsoft YaHei" panose="020B0503020204020204" pitchFamily="34" charset="-122"/>
                <a:cs typeface="Inter Display" panose="02000503000000020004" pitchFamily="2" charset="0"/>
              </a:rPr>
              <a:t>65. </a:t>
            </a:r>
            <a:r>
              <a:rPr lang="ja-JP" altLang="en-US" sz="800">
                <a:latin typeface="Microsoft YaHei" panose="020B0503020204020204" pitchFamily="34" charset="-122"/>
                <a:ea typeface="Microsoft YaHei" panose="020B0503020204020204" pitchFamily="34" charset="-122"/>
                <a:cs typeface="Inter Display" panose="02000503000000020004" pitchFamily="2" charset="0"/>
              </a:rPr>
              <a:t>塔斯马尼亚州</a:t>
            </a:r>
            <a:endParaRPr lang="en-US" sz="800" dirty="0">
              <a:latin typeface="Microsoft YaHei" panose="020B0503020204020204" pitchFamily="34" charset="-122"/>
            </a:endParaRPr>
          </a:p>
        </p:txBody>
      </p:sp>
      <p:sp>
        <p:nvSpPr>
          <p:cNvPr id="10" name="object 4">
            <a:extLst>
              <a:ext uri="{FF2B5EF4-FFF2-40B4-BE49-F238E27FC236}">
                <a16:creationId xmlns:a16="http://schemas.microsoft.com/office/drawing/2014/main" id="{ED63674C-6EF1-4DC7-049E-94C85D6D3B13}"/>
              </a:ext>
            </a:extLst>
          </p:cNvPr>
          <p:cNvSpPr txBox="1"/>
          <p:nvPr/>
        </p:nvSpPr>
        <p:spPr>
          <a:xfrm>
            <a:off x="731855" y="385714"/>
            <a:ext cx="4078508" cy="1052785"/>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0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澳大利亚的</a:t>
            </a:r>
          </a:p>
          <a:p>
            <a:pPr defTabSz="829587">
              <a:lnSpc>
                <a:spcPct val="83000"/>
              </a:lnSpc>
              <a:tabLst>
                <a:tab pos="1156236" algn="l"/>
              </a:tabLst>
              <a:defRPr/>
            </a:pPr>
            <a:r>
              <a:rPr lang="ja-JP" altLang="en-US" sz="400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rPr>
              <a:t>葡萄酒产区</a:t>
            </a:r>
            <a:endParaRPr lang="en-AU" sz="4000" dirty="0">
              <a:solidFill>
                <a:schemeClr val="accent2"/>
              </a:solidFill>
              <a:latin typeface="Microsoft YaHei" panose="020B0503020204020204" pitchFamily="34" charset="-122"/>
              <a:ea typeface="Microsoft YaHei" panose="020B0503020204020204" pitchFamily="34" charset="-122"/>
              <a:cs typeface="Inter Display" panose="02000503000000020004" pitchFamily="2" charset="0"/>
            </a:endParaRPr>
          </a:p>
        </p:txBody>
      </p:sp>
    </p:spTree>
    <p:extLst>
      <p:ext uri="{BB962C8B-B14F-4D97-AF65-F5344CB8AC3E}">
        <p14:creationId xmlns:p14="http://schemas.microsoft.com/office/powerpoint/2010/main" val="408564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8790D2-6F7C-4D1E-BA67-F4029FCFD874}">
  <ds:schemaRefs>
    <ds:schemaRef ds:uri="http://purl.org/dc/terms/"/>
    <ds:schemaRef ds:uri="02256494-4976-4001-aedb-96463ae0d92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4e8dd08d-258d-47a9-9875-37f1ffd19f33"/>
    <ds:schemaRef ds:uri="http://purl.org/dc/dcmitype/"/>
  </ds:schemaRefs>
</ds:datastoreItem>
</file>

<file path=customXml/itemProps2.xml><?xml version="1.0" encoding="utf-8"?>
<ds:datastoreItem xmlns:ds="http://schemas.openxmlformats.org/officeDocument/2006/customXml" ds:itemID="{BF7585DB-F75F-4B70-B0F1-8241C6AD16FD}"/>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8089</Words>
  <Application>Microsoft Macintosh PowerPoint</Application>
  <PresentationFormat>Widescreen</PresentationFormat>
  <Paragraphs>790</Paragraphs>
  <Slides>67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Inter Display</vt:lpstr>
      <vt:lpstr>Hellix</vt:lpstr>
      <vt:lpstr>Microsoft YaHei</vt:lpstr>
      <vt:lpstr>Slide layouts</vt:lpstr>
      <vt:lpstr>PowerPoint Presentation</vt:lpstr>
      <vt:lpstr>PowerPoint Presentation</vt:lpstr>
      <vt:lpstr>PowerPoint Presentation</vt:lpstr>
      <vt:lpstr>今天 我们将会 跟大家讲述</vt:lpstr>
      <vt:lpstr>PowerPoint Presentation</vt:lpstr>
      <vt:lpstr>PowerPoint Presentation</vt:lpstr>
      <vt:lpstr>古老又多样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大陆性 气候</vt:lpstr>
      <vt:lpstr>海洋性 气候</vt:lpstr>
      <vt:lpstr>地中海性 气候 </vt:lpstr>
      <vt:lpstr>PowerPoint Presentation</vt:lpstr>
      <vt:lpstr>PowerPoint Presentation</vt:lpstr>
      <vt:lpstr>地质的划分 </vt:lpstr>
      <vt:lpstr>PowerPoint Presentation</vt:lpstr>
      <vt:lpstr>PowerPoint Presentation</vt:lpstr>
      <vt:lpstr>PowerPoint Presentation</vt:lpstr>
      <vt:lpstr>阿德莱德山区 </vt:lpstr>
      <vt:lpstr>巴罗萨 </vt:lpstr>
      <vt:lpstr>克莱尔谷 </vt:lpstr>
      <vt:lpstr>库纳瓦拉 </vt:lpstr>
      <vt:lpstr>麦克拉仑谷 </vt:lpstr>
      <vt:lpstr>玛格利特河 </vt:lpstr>
      <vt:lpstr>堪培拉 地区</vt:lpstr>
      <vt:lpstr>猎人谷 </vt:lpstr>
      <vt:lpstr>奥兰治</vt:lpstr>
      <vt:lpstr>莫宁顿半岛 </vt:lpstr>
      <vt:lpstr>路斯格兰 </vt:lpstr>
      <vt:lpstr>雅拉谷 </vt:lpstr>
      <vt:lpstr>塔斯马尼亚州 </vt:lpstr>
      <vt:lpstr>著名的葡萄品种 和葡萄酒风格 </vt:lpstr>
      <vt:lpstr>起泡酒</vt:lpstr>
      <vt:lpstr>重要产区 </vt:lpstr>
      <vt:lpstr>PowerPoint Presentation</vt:lpstr>
      <vt:lpstr>风格和特点  </vt:lpstr>
      <vt:lpstr>重要产区 </vt:lpstr>
      <vt:lpstr>PowerPoint Presentation</vt:lpstr>
      <vt:lpstr>风格和特点  </vt:lpstr>
      <vt:lpstr>重要产区 </vt:lpstr>
      <vt:lpstr>霞多丽</vt:lpstr>
      <vt:lpstr>风格和特点  </vt:lpstr>
      <vt:lpstr>主要产区 </vt:lpstr>
      <vt:lpstr>PowerPoint Presentation</vt:lpstr>
      <vt:lpstr>风格和特点  </vt:lpstr>
      <vt:lpstr>重要产区 </vt:lpstr>
      <vt:lpstr>歌海娜</vt:lpstr>
      <vt:lpstr>歌海娜风格和特点</vt:lpstr>
      <vt:lpstr>设拉子</vt:lpstr>
      <vt:lpstr>风格和特点  </vt:lpstr>
      <vt:lpstr>重要产区</vt:lpstr>
      <vt:lpstr>赤霞珠</vt:lpstr>
      <vt:lpstr>风格和特点  </vt:lpstr>
      <vt:lpstr>重要产区 </vt:lpstr>
      <vt:lpstr>小众品种： 创新和多样性   </vt:lpstr>
      <vt:lpstr>PowerPoint Presentation</vt:lpstr>
      <vt:lpstr>多样的澳大利亚 多样的澳大利亚葡萄酒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2026-05-05T00:48:09Z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SIP_Label_8cf57b4f-1801-441a-a240-098885f2bcbe_Enabled">
    <vt:lpwstr>true</vt:lpwstr>
  </property>
  <property fmtid="{D5CDD505-2E9C-101B-9397-08002B2CF9AE}" pid="5" name="MSIP_Label_8cf57b4f-1801-441a-a240-098885f2bcbe_SetDate">
    <vt:lpwstr>2025-11-07T00:31:30Z</vt:lpwstr>
  </property>
  <property fmtid="{D5CDD505-2E9C-101B-9397-08002B2CF9AE}" pid="6" name="MSIP_Label_8cf57b4f-1801-441a-a240-098885f2bcbe_Method">
    <vt:lpwstr>Standard</vt:lpwstr>
  </property>
  <property fmtid="{D5CDD505-2E9C-101B-9397-08002B2CF9AE}" pid="7" name="MSIP_Label_8cf57b4f-1801-441a-a240-098885f2bcbe_Name">
    <vt:lpwstr>General</vt:lpwstr>
  </property>
  <property fmtid="{D5CDD505-2E9C-101B-9397-08002B2CF9AE}" pid="8" name="MSIP_Label_8cf57b4f-1801-441a-a240-098885f2bcbe_SiteId">
    <vt:lpwstr>76107ada-99f4-412e-b164-5464438b49a0</vt:lpwstr>
  </property>
  <property fmtid="{D5CDD505-2E9C-101B-9397-08002B2CF9AE}" pid="9" name="MSIP_Label_8cf57b4f-1801-441a-a240-098885f2bcbe_ActionId">
    <vt:lpwstr>866612f3-735f-4f2d-b3e1-fd76c9482619</vt:lpwstr>
  </property>
  <property fmtid="{D5CDD505-2E9C-101B-9397-08002B2CF9AE}" pid="10" name="MSIP_Label_8cf57b4f-1801-441a-a240-098885f2bcbe_ContentBits">
    <vt:lpwstr>0</vt:lpwstr>
  </property>
  <property fmtid="{D5CDD505-2E9C-101B-9397-08002B2CF9AE}" pid="11" name="MSIP_Label_8cf57b4f-1801-441a-a240-098885f2bcbe_Tag">
    <vt:lpwstr>50, 3, 0, 1</vt:lpwstr>
  </property>
  <property fmtid="{D5CDD505-2E9C-101B-9397-08002B2CF9AE}" pid="12" name="MediaServiceImageTags">
    <vt:lpwstr/>
  </property>
</Properties>
</file>