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1"/>
  </p:notesMasterIdLst>
  <p:sldIdLst>
    <p:sldId id="256" r:id="rId5"/>
    <p:sldId id="661" r:id="rId6"/>
    <p:sldId id="664" r:id="rId7"/>
    <p:sldId id="635" r:id="rId8"/>
    <p:sldId id="645" r:id="rId9"/>
    <p:sldId id="637" r:id="rId10"/>
    <p:sldId id="646" r:id="rId11"/>
    <p:sldId id="647" r:id="rId12"/>
    <p:sldId id="660" r:id="rId13"/>
    <p:sldId id="641" r:id="rId14"/>
    <p:sldId id="642" r:id="rId15"/>
    <p:sldId id="643" r:id="rId16"/>
    <p:sldId id="648" r:id="rId17"/>
    <p:sldId id="652" r:id="rId18"/>
    <p:sldId id="656" r:id="rId19"/>
    <p:sldId id="603" r:id="rId20"/>
    <p:sldId id="278" r:id="rId21"/>
    <p:sldId id="658" r:id="rId22"/>
    <p:sldId id="657" r:id="rId23"/>
    <p:sldId id="626" r:id="rId24"/>
    <p:sldId id="280" r:id="rId25"/>
    <p:sldId id="617" r:id="rId26"/>
    <p:sldId id="663" r:id="rId27"/>
    <p:sldId id="659" r:id="rId28"/>
    <p:sldId id="340" r:id="rId29"/>
    <p:sldId id="665" r:id="rId30"/>
  </p:sldIdLst>
  <p:sldSz cx="12192000" cy="6858000"/>
  <p:notesSz cx="6858000" cy="9144000"/>
  <p:embeddedFontLst>
    <p:embeddedFont>
      <p:font typeface="Inter Display" panose="02000503000000020004" pitchFamily="2" charset="0"/>
      <p:regular r:id="rId32"/>
      <p:bold r:id="rId33"/>
      <p:italic r:id="rId34"/>
      <p:boldItalic r:id="rId35"/>
    </p:embeddedFont>
    <p:embeddedFont>
      <p:font typeface="Neue Haas Grotesk Text Pro" panose="020B0504020202020204" pitchFamily="34" charset="77"/>
      <p:regular r:id="rId36"/>
      <p:bold r:id="rId37"/>
      <p:italic r:id="rId38"/>
      <p:boldItalic r:id="rId39"/>
    </p:embeddedFont>
    <p:embeddedFont>
      <p:font typeface="Yu Gothic" panose="020B0400000000000000" pitchFamily="34" charset="-128"/>
      <p:regular r:id="rId40"/>
      <p:bold r:id="rId41"/>
    </p:embeddedFont>
    <p:embeddedFont>
      <p:font typeface="Yu Gothic" panose="020B0400000000000000" pitchFamily="34" charset="-128"/>
      <p:regular r:id="rId40"/>
      <p:bold r:id="rId41"/>
    </p:embeddedFont>
    <p:embeddedFont>
      <p:font typeface="Yu Gothic Medium" panose="020B0400000000000000" pitchFamily="34" charset="-128"/>
      <p:regular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148BB3-5DD8-4FC2-9E2A-43ED4C13AC55}" v="2" dt="2026-07-11T08:27:27.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03" autoAdjust="0"/>
    <p:restoredTop sz="94638"/>
  </p:normalViewPr>
  <p:slideViewPr>
    <p:cSldViewPr snapToGrid="0">
      <p:cViewPr varScale="1">
        <p:scale>
          <a:sx n="123" d="100"/>
          <a:sy n="123" d="100"/>
        </p:scale>
        <p:origin x="1024"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kern="1200">
                <a:solidFill>
                  <a:schemeClr val="tx1"/>
                </a:solidFill>
                <a:effectLst/>
                <a:ea typeface="+mn-ea"/>
                <a:cs typeface="+mn-cs"/>
              </a:rPr>
              <a:t>豊かなブドウ栽培の歴史と、</a:t>
            </a:r>
            <a:r>
              <a:rPr lang="en-US" altLang="ja-JP" sz="1000" kern="1200" dirty="0">
                <a:solidFill>
                  <a:schemeClr val="tx1"/>
                </a:solidFill>
                <a:effectLst/>
                <a:ea typeface="+mn-ea"/>
                <a:cs typeface="+mn-cs"/>
              </a:rPr>
              <a:t>70</a:t>
            </a:r>
            <a:r>
              <a:rPr lang="ja-JP" altLang="en-US" sz="1000" kern="1200">
                <a:solidFill>
                  <a:schemeClr val="tx1"/>
                </a:solidFill>
                <a:effectLst/>
                <a:ea typeface="+mn-ea"/>
                <a:cs typeface="+mn-cs"/>
              </a:rPr>
              <a:t>年代の再出発。ダイナミックで進歩的なこの冷涼気候の地域の物語には、</a:t>
            </a:r>
            <a:r>
              <a:rPr lang="en-US" altLang="ja-JP" sz="1000" kern="1200" dirty="0">
                <a:solidFill>
                  <a:schemeClr val="tx1"/>
                </a:solidFill>
                <a:effectLst/>
                <a:ea typeface="+mn-ea"/>
                <a:cs typeface="+mn-cs"/>
              </a:rPr>
              <a:t>2</a:t>
            </a:r>
            <a:r>
              <a:rPr lang="ja-JP" altLang="en-US" sz="1000" kern="1200">
                <a:solidFill>
                  <a:schemeClr val="tx1"/>
                </a:solidFill>
                <a:effectLst/>
                <a:ea typeface="+mn-ea"/>
                <a:cs typeface="+mn-cs"/>
              </a:rPr>
              <a:t>つの始まりがあります。</a:t>
            </a:r>
            <a:endParaRPr lang="en-AU" altLang="ja-JP" sz="1000" kern="1200" dirty="0">
              <a:solidFill>
                <a:schemeClr val="tx1"/>
              </a:solidFill>
              <a:effectLst/>
              <a:ea typeface="+mn-ea"/>
              <a:cs typeface="+mn-cs"/>
            </a:endParaRPr>
          </a:p>
          <a:p>
            <a:endParaRPr lang="en-AU" altLang="ja-JP" sz="1000" u="none" strike="noStrike" kern="1200" dirty="0">
              <a:solidFill>
                <a:schemeClr val="tx1"/>
              </a:solidFill>
              <a:effectLst/>
              <a:ea typeface="+mn-ea"/>
              <a:cs typeface="+mn-cs"/>
            </a:endParaRPr>
          </a:p>
          <a:p>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游ゴシック" panose="020B0400000000000000" pitchFamily="50" charset="-128"/>
              </a:rPr>
              <a:t>www.australianwinediscovered.com</a:t>
            </a:r>
            <a:r>
              <a:rPr lang="en-US" altLang="ja-JP" sz="1200" u="none" strike="noStrike" dirty="0">
                <a:solidFill>
                  <a:srgbClr val="000000"/>
                </a:solidFill>
                <a:effectLst/>
                <a:ea typeface="游ゴシック" panose="020B0400000000000000" pitchFamily="50" charset="-128"/>
              </a:rPr>
              <a:t> </a:t>
            </a: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をご覧ください。</a:t>
            </a:r>
            <a:r>
              <a:rPr lang="ja-JP" altLang="en-US"/>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553855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b="0">
                <a:effectLst/>
              </a:rPr>
              <a:t>ヤラ・ヴァレーは、よりモダンなスタイルのピノ・ノワールを開発した、パイオニア的な産地のひとつとされています。日中は暖かく夜は冷涼な大陸性気候で、ブドウの酸を保ちつつ、タンニン、風味、糖分の成熟を引き出すことができます。冷涼気候のブドウの一部は、スパークリング・ワインにも使用されます。 </a:t>
            </a:r>
            <a:endParaRPr lang="en-AU" altLang="ja-JP" b="0" dirty="0">
              <a:effectLst/>
            </a:endParaRPr>
          </a:p>
          <a:p>
            <a:pPr rtl="0"/>
            <a:endParaRPr lang="en-AU" b="0" dirty="0">
              <a:effectLst/>
            </a:endParaRPr>
          </a:p>
          <a:p>
            <a:pPr rtl="0"/>
            <a:r>
              <a:rPr lang="ja-JP" altLang="en-US" sz="1200" u="none" strike="noStrike" kern="1200">
                <a:solidFill>
                  <a:schemeClr val="tx1"/>
                </a:solidFill>
                <a:effectLst/>
                <a:ea typeface="+mn-ea"/>
                <a:cs typeface="+mn-cs"/>
              </a:rPr>
              <a:t>さまざまなスタイルのワインが存在しますが、ヤラのピノの典型的な特徴は、薫り高くミネラル感があり、ライト・ボディのものからよりミディアム・ウェイトのものまでさまざまで、滑らかでテクスチャが豊かです。地元の生産者たちは、全房発酵や全粒発酵などの製法を頻繁に採用しており、この製法にはバラの花びら、赤いベリー系の果実、チェリー、あるいは旨味（セイバリーさ）を引き立たせる効果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376464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n-ea"/>
                <a:cs typeface="+mn-cs"/>
              </a:rPr>
              <a:t>ヤラのカベルネのスタイルは、ミディアムボディからフルボディ、滑らかなタンニンを持つものから、ハーブの特徴を持つアロマティックでフローラルなものまで幅広く存在します。</a:t>
            </a:r>
          </a:p>
          <a:p>
            <a:endParaRPr lang="ja-JP" altLang="en-US" sz="1200" u="none" strike="noStrike" kern="1200">
              <a:solidFill>
                <a:schemeClr val="tx1"/>
              </a:solidFill>
              <a:effectLst/>
              <a:ea typeface="+mn-ea"/>
              <a:cs typeface="+mn-cs"/>
            </a:endParaRPr>
          </a:p>
          <a:p>
            <a:r>
              <a:rPr lang="ja-JP" altLang="en-US" sz="1200" u="none" strike="noStrike" kern="1200">
                <a:solidFill>
                  <a:schemeClr val="tx1"/>
                </a:solidFill>
                <a:effectLst/>
                <a:ea typeface="+mn-ea"/>
                <a:cs typeface="+mn-cs"/>
              </a:rPr>
              <a:t>最も上質なヤラのカベルネには、オーストラリアの温暖な地域で造られるよりフルボディの赤ワインにはない、アロマティックな特徴とエレガンスがあります。理想的な熟成条件を整えれば、</a:t>
            </a:r>
            <a:r>
              <a:rPr lang="en-US" altLang="ja-JP" sz="1200" u="none" strike="noStrike" kern="1200" dirty="0">
                <a:solidFill>
                  <a:schemeClr val="tx1"/>
                </a:solidFill>
                <a:effectLst/>
                <a:ea typeface="+mn-ea"/>
                <a:cs typeface="+mn-cs"/>
              </a:rPr>
              <a:t>10</a:t>
            </a:r>
            <a:r>
              <a:rPr lang="ja-JP" altLang="en-US" sz="1200" u="none" strike="noStrike" kern="1200">
                <a:solidFill>
                  <a:schemeClr val="tx1"/>
                </a:solidFill>
                <a:effectLst/>
                <a:ea typeface="+mn-ea"/>
                <a:cs typeface="+mn-cs"/>
              </a:rPr>
              <a:t>年から</a:t>
            </a:r>
            <a:r>
              <a:rPr lang="en-US" altLang="ja-JP" sz="1200" u="none" strike="noStrike" kern="1200" dirty="0">
                <a:solidFill>
                  <a:schemeClr val="tx1"/>
                </a:solidFill>
                <a:effectLst/>
                <a:ea typeface="+mn-ea"/>
                <a:cs typeface="+mn-cs"/>
              </a:rPr>
              <a:t>20</a:t>
            </a:r>
            <a:r>
              <a:rPr lang="ja-JP" altLang="en-US" sz="1200" u="none" strike="noStrike" kern="1200">
                <a:solidFill>
                  <a:schemeClr val="tx1"/>
                </a:solidFill>
                <a:effectLst/>
                <a:ea typeface="+mn-ea"/>
                <a:cs typeface="+mn-cs"/>
              </a:rPr>
              <a:t>年、あるいはそれ以上熟成させることができます。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564916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游ゴシック"/>
              </a:rPr>
              <a:t>一部のヤラ・ヴァレーのワインメーカーは、最近、生ハムやオリーブなど旨味（セイバリーさ）を感じる、ややスモーキーなミディアムボディのシラーズの生産に注力し、リッチでフルボディのシラーズ</a:t>
            </a:r>
            <a:r>
              <a:rPr lang="ja-JP" altLang="en-AU">
                <a:ea typeface="游ゴシック"/>
              </a:rPr>
              <a:t>（</a:t>
            </a:r>
            <a:r>
              <a:rPr lang="en-AU" altLang="ja-JP" dirty="0">
                <a:ea typeface="游ゴシック"/>
              </a:rPr>
              <a:t>Shiraz)</a:t>
            </a:r>
            <a:r>
              <a:rPr lang="ja-JP" altLang="en-US">
                <a:ea typeface="游ゴシック"/>
              </a:rPr>
              <a:t>のスタイルと区別するために「シラー</a:t>
            </a:r>
            <a:r>
              <a:rPr lang="ja-JP" altLang="en-AU">
                <a:ea typeface="游ゴシック"/>
              </a:rPr>
              <a:t>（</a:t>
            </a:r>
            <a:r>
              <a:rPr lang="en-AU" altLang="ja-JP" dirty="0">
                <a:ea typeface="游ゴシック"/>
              </a:rPr>
              <a:t>Syrah)</a:t>
            </a:r>
            <a:r>
              <a:rPr lang="ja-JP" altLang="en-US">
                <a:ea typeface="游ゴシック"/>
              </a:rPr>
              <a:t>」とラベル表記する場合もあります。</a:t>
            </a:r>
            <a:endParaRPr lang="en-US" dirty="0">
              <a:ea typeface="游ゴシック"/>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997229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なぜヤラ・ヴァレーは、これほどまでに多様なスタイルを生み出すことができるのでしょうか？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ヤラ・ヴァレーのワインメーカーたちがオーストラリアのシャルドネのスタイルにどのような影響を与えたのでしょうか？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ヨーロッパスタイルのシラーとフルボディのシラーズとの典型的な違いは何でしょうか？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654571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988558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220751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ここで</a:t>
            </a:r>
            <a:r>
              <a:rPr lang="en-AU" altLang="ja-JP" sz="1800" u="none" strike="noStrike" kern="1200" dirty="0" err="1">
                <a:solidFill>
                  <a:schemeClr val="tx1"/>
                </a:solidFill>
                <a:effectLst/>
                <a:ea typeface="+mn-ea"/>
                <a:cs typeface="+mn-cs"/>
              </a:rPr>
              <a:t>ヤラ・ヴァレ</a:t>
            </a:r>
            <a:r>
              <a:rPr lang="en-AU" altLang="ja-JP" sz="1800" u="none" strike="noStrike" kern="1200" dirty="0">
                <a:solidFill>
                  <a:schemeClr val="tx1"/>
                </a:solidFill>
                <a:effectLst/>
                <a:ea typeface="+mn-ea"/>
                <a:cs typeface="+mn-cs"/>
              </a:rPr>
              <a:t>ー</a:t>
            </a: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のクラシックなワインを</a:t>
            </a:r>
            <a:r>
              <a:rPr lang="en-US" altLang="ja-JP" sz="1800" b="0"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種類テイスティングしてもらうと良いでしょう。残りのテイスティングは、このプログラムの後半で行います。</a:t>
            </a:r>
            <a:r>
              <a:rPr lang="ja-JP" altLang="en-US"/>
              <a:t> </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r>
              <a:rPr lang="ja-JP" altLang="en-US"/>
              <a:t>ヤラ・ヴァレーは、古風で趣のある伝統的なワイナリー、現代的なセラードア、風格のある建築物などが点在する美しい産地です。地元の農産物が豊富で、地元の人々にとってはファーマーズ・マーケットや受賞歴のあるレストラン、賑やかなセラードアなど、この地の食文化が何よりの自慢です。 </a:t>
            </a:r>
          </a:p>
          <a:p>
            <a:r>
              <a:rPr lang="ja-JP" altLang="en-US"/>
              <a:t>ヤラ・ヴァレーは、この地の開拓者や何世代にもわたる革新的な生産者たちの努力によって、今日オーストラリアで最もエキサイティングでダイナミック、かつ活気のあるワイン産地のひとつとなっ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441156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b="0" dirty="0">
              <a:effectLst/>
            </a:endParaRP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海外のワインメーカーをこの地に引き寄せた当初の要因は何だったのでしょうか？</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ヤラ・ヴァレーの歴史は、今日のワイン造りをどのように形成してきたのでしょうか？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410276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sz="1200" u="none" strike="noStrike" kern="1200">
                <a:solidFill>
                  <a:schemeClr val="tx1"/>
                </a:solidFill>
                <a:effectLst/>
                <a:ea typeface="+mn-ea"/>
                <a:cs typeface="+mn-cs"/>
              </a:rPr>
              <a:t>ヤラ・ヴァレーはオーストラリアでも冷涼なワイン産地のひとつですが、標高と傾斜の違いから非常に多くのメゾクリマが存在します。海からの影響は限られていますが海に近いため昼夜の気温差は小さく、最も温暖な場所であっても比較的冷涼です。霜の問題はほとんどないものの、谷底の低地にある畑ではごくまれに影響を受けることがあります。</a:t>
            </a:r>
            <a:endParaRPr lang="en-AU" altLang="ja-JP" sz="1200" u="none" strike="noStrike" kern="1200" dirty="0">
              <a:solidFill>
                <a:schemeClr val="tx1"/>
              </a:solidFill>
              <a:effectLst/>
              <a:ea typeface="+mn-ea"/>
              <a:cs typeface="+mn-cs"/>
            </a:endParaRPr>
          </a:p>
          <a:p>
            <a:pPr marL="171450" indent="-171450" rtl="0">
              <a:buFontTx/>
              <a:buChar char="-"/>
            </a:pPr>
            <a:r>
              <a:rPr lang="en-US" altLang="ja-JP" sz="1200" u="none" strike="noStrike" kern="1200" dirty="0">
                <a:solidFill>
                  <a:schemeClr val="tx1"/>
                </a:solidFill>
                <a:effectLst/>
                <a:ea typeface="+mn-ea"/>
                <a:cs typeface="+mn-cs"/>
              </a:rPr>
              <a:t>1</a:t>
            </a:r>
            <a:r>
              <a:rPr lang="ja-JP" altLang="en-US" sz="1200" u="none" strike="noStrike" kern="1200">
                <a:solidFill>
                  <a:schemeClr val="tx1"/>
                </a:solidFill>
                <a:effectLst/>
                <a:ea typeface="+mn-ea"/>
                <a:cs typeface="+mn-cs"/>
              </a:rPr>
              <a:t>月の平均気温 </a:t>
            </a:r>
            <a:r>
              <a:rPr lang="en-US" altLang="ja-JP" sz="1200" u="none" strike="noStrike" kern="1200" dirty="0">
                <a:solidFill>
                  <a:schemeClr val="tx1"/>
                </a:solidFill>
                <a:effectLst/>
                <a:ea typeface="+mn-ea"/>
                <a:cs typeface="+mn-cs"/>
              </a:rPr>
              <a:t>18.9℃</a:t>
            </a:r>
            <a:r>
              <a:rPr lang="ja-JP" altLang="en-US" sz="1200" u="none" strike="noStrike" kern="1200">
                <a:solidFill>
                  <a:schemeClr val="tx1"/>
                </a:solidFill>
                <a:effectLst/>
                <a:ea typeface="+mn-ea"/>
                <a:cs typeface="+mn-cs"/>
              </a:rPr>
              <a:t>。 </a:t>
            </a:r>
          </a:p>
          <a:p>
            <a:pPr marL="171450" indent="-171450" rtl="0">
              <a:buFontTx/>
              <a:buChar char="-"/>
            </a:pPr>
            <a:r>
              <a:rPr lang="ja-JP" altLang="en-US" sz="1200" u="none" strike="noStrike" kern="1200">
                <a:solidFill>
                  <a:schemeClr val="tx1"/>
                </a:solidFill>
                <a:effectLst/>
                <a:ea typeface="+mn-ea"/>
                <a:cs typeface="+mn-cs"/>
              </a:rPr>
              <a:t>生育期の降雨量 </a:t>
            </a:r>
            <a:r>
              <a:rPr lang="en-US" altLang="ja-JP" sz="1200" u="none" strike="noStrike" kern="1200" dirty="0">
                <a:solidFill>
                  <a:schemeClr val="tx1"/>
                </a:solidFill>
                <a:effectLst/>
                <a:ea typeface="+mn-ea"/>
                <a:cs typeface="+mn-cs"/>
              </a:rPr>
              <a:t>559</a:t>
            </a:r>
            <a:r>
              <a:rPr lang="en-AU" sz="1200" u="none" strike="noStrike" kern="1200" dirty="0">
                <a:solidFill>
                  <a:schemeClr val="tx1"/>
                </a:solidFill>
                <a:effectLst/>
                <a:ea typeface="+mn-ea"/>
                <a:cs typeface="+mn-cs"/>
              </a:rPr>
              <a:t>mm（22</a:t>
            </a:r>
            <a:r>
              <a:rPr lang="ja-JP" altLang="en-US" sz="1200" u="none" strike="noStrike" kern="1200">
                <a:solidFill>
                  <a:schemeClr val="tx1"/>
                </a:solidFill>
                <a:effectLst/>
                <a:ea typeface="+mn-ea"/>
                <a:cs typeface="+mn-cs"/>
              </a:rPr>
              <a:t>インチ）</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749687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n-ea"/>
                <a:cs typeface="+mn-cs"/>
              </a:rPr>
              <a:t>・ヤラ・ヴァレーがこれほど多様でエキサイティングなワイン産地となったのは、どのような地理的・環境的要因によるものでしょうか？</a:t>
            </a:r>
            <a:endParaRPr lang="en-AU" altLang="ja-JP"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n-ea"/>
                <a:cs typeface="+mn-cs"/>
              </a:rPr>
              <a:t>・ヤラ・ヴァレーの地形は、品種の植え付けや、その結果得られるワインのスタイルにどのような影響を与えていると思いますか？</a:t>
            </a:r>
            <a:endParaRPr lang="en-AU" altLang="ja-JP" sz="1200" u="none" strike="noStrike" kern="1200" dirty="0">
              <a:solidFill>
                <a:schemeClr val="tx1"/>
              </a:solidFill>
              <a:effectLst/>
              <a:ea typeface="+mn-ea"/>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4024517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n-ea"/>
                <a:cs typeface="+mn-cs"/>
              </a:rPr>
              <a:t>現在ヤラ・ヴァレーは創造性あふれる場所となっており、ワインメーカーたちは長時間のスキンコンタクト、亜硫酸の無添加もしくは添加量の削減、全房発酵などあらゆる手法を試みています。差別化と革新の追求がこの産地の最大の特徴であり、その結果素晴らしいワインがもたらされています。</a:t>
            </a:r>
          </a:p>
          <a:p>
            <a:pPr rtl="0"/>
            <a:r>
              <a:rPr lang="ja-JP" altLang="en-US" sz="1200" u="none" strike="noStrike" kern="1200">
                <a:solidFill>
                  <a:schemeClr val="tx1"/>
                </a:solidFill>
                <a:effectLst/>
                <a:ea typeface="+mn-ea"/>
                <a:cs typeface="+mn-cs"/>
              </a:rPr>
              <a:t>考察ポイント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ヤラ・ヴァレーはどのようにトレンドの変化を受け入れてきたのでしょうか？ </a:t>
            </a:r>
          </a:p>
          <a:p>
            <a:pPr rtl="0"/>
            <a:r>
              <a:rPr lang="en-US" altLang="ja-JP" sz="1200" u="none" strike="noStrike" kern="1200" dirty="0">
                <a:solidFill>
                  <a:schemeClr val="tx1"/>
                </a:solidFill>
                <a:effectLst/>
                <a:ea typeface="+mn-ea"/>
                <a:cs typeface="+mn-cs"/>
              </a:rPr>
              <a:t>- </a:t>
            </a:r>
            <a:r>
              <a:rPr lang="ja-JP" altLang="en-US" sz="1200" u="none" strike="noStrike" kern="1200">
                <a:solidFill>
                  <a:schemeClr val="tx1"/>
                </a:solidFill>
                <a:effectLst/>
                <a:ea typeface="+mn-ea"/>
                <a:cs typeface="+mn-cs"/>
              </a:rPr>
              <a:t>伝統的なワイン醸造技術に回帰することが、どのように革新の文化につながるのでしょうか？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692985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ここから複数のワインのテイスティングを始めましょう</a:t>
            </a:r>
            <a:r>
              <a:rPr lang="ja-JP" altLang="en-US"/>
              <a:t> </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en-US" dirty="0" err="1"/>
              <a:t>このような多様性あふれるワイン産地の素晴らしいところは、この地で輝ける品種</a:t>
            </a:r>
            <a:r>
              <a:rPr lang="ja-JP" altLang="en-US"/>
              <a:t>が</a:t>
            </a:r>
            <a:r>
              <a:rPr lang="en-US" dirty="0" err="1"/>
              <a:t>一つに限らないと</a:t>
            </a:r>
            <a:r>
              <a:rPr lang="ja-JP" altLang="en-US"/>
              <a:t>い</a:t>
            </a:r>
            <a:r>
              <a:rPr lang="en-US" dirty="0" err="1"/>
              <a:t>うことです。標高の</a:t>
            </a:r>
            <a:r>
              <a:rPr lang="ja-JP" altLang="en-US"/>
              <a:t>違いがもたらす</a:t>
            </a:r>
            <a:r>
              <a:rPr lang="en-US" dirty="0" err="1"/>
              <a:t>気候や日照</a:t>
            </a:r>
            <a:r>
              <a:rPr lang="ja-JP" altLang="en-US"/>
              <a:t>のおかげで</a:t>
            </a:r>
            <a:r>
              <a:rPr lang="en-US" dirty="0"/>
              <a:t>、</a:t>
            </a:r>
            <a:r>
              <a:rPr lang="en-US" dirty="0" err="1"/>
              <a:t>複数の品種が卓越</a:t>
            </a:r>
            <a:r>
              <a:rPr lang="ja-JP" altLang="en-US"/>
              <a:t>性を発揮</a:t>
            </a:r>
            <a:r>
              <a:rPr lang="en-US" dirty="0" err="1"/>
              <a:t>することができます</a:t>
            </a:r>
            <a:r>
              <a:rPr lang="en-US" dirty="0"/>
              <a:t>。</a:t>
            </a: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補完プログラム：各品種に関するプログラムや資料は、こちらからご覧いただけます。</a:t>
            </a:r>
            <a:r>
              <a:rPr lang="en-US" altLang="ja-JP" sz="1800" u="none" strike="noStrike" dirty="0" err="1">
                <a:solidFill>
                  <a:srgbClr val="000000"/>
                </a:solidFill>
                <a:effectLst/>
                <a:ea typeface="游ゴシック" panose="020B0400000000000000" pitchFamily="50" charset="-128"/>
              </a:rPr>
              <a:t>www.australianwinediscovered.com</a:t>
            </a:r>
            <a:r>
              <a:rPr lang="en-US" altLang="ja-JP" sz="1800" u="none" strike="noStrike" dirty="0">
                <a:solidFill>
                  <a:srgbClr val="000000"/>
                </a:solidFill>
                <a:effectLst/>
                <a:ea typeface="游ゴシック" panose="020B0400000000000000" pitchFamily="50"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182585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シャルドネは多様な立地で栽培され、スタイルも様々ですが、一般的には繊細で質感が高く控えめなスタイルで、美しい柑橘系の酸のラインが感じられるものが多いです。</a:t>
            </a:r>
            <a:r>
              <a:rPr lang="en-US" altLang="ja-JP" dirty="0"/>
              <a:t>1980</a:t>
            </a:r>
            <a:r>
              <a:rPr lang="ja-JP" altLang="en-US"/>
              <a:t>年代、</a:t>
            </a:r>
            <a:r>
              <a:rPr lang="en-US" altLang="ja-JP" dirty="0"/>
              <a:t>90</a:t>
            </a:r>
            <a:r>
              <a:rPr lang="ja-JP" altLang="en-US"/>
              <a:t>年代を風靡した樽香が強く、リッチで官能的なスタイルは過去のものとなり、今は土地の表現とピュアな果実味により焦点が当てられています。</a:t>
            </a:r>
            <a:r>
              <a:rPr lang="ja-JP" altLang="en-AU"/>
              <a:t>酸を</a:t>
            </a:r>
            <a:r>
              <a:rPr lang="ja-JP" altLang="en-US"/>
              <a:t>高く保つため、ブドウはよく低糖度（ボーメ）で収穫されます。香りと</a:t>
            </a:r>
            <a:r>
              <a:rPr lang="ja-JP" altLang="en-AU"/>
              <a:t>味わい</a:t>
            </a:r>
            <a:r>
              <a:rPr lang="ja-JP" altLang="en-US"/>
              <a:t>には柑橘類と有核果実、ミネラルや花などの特徴がみられ、熟成に従ってイチジクの官能的な味わいや</a:t>
            </a:r>
            <a:r>
              <a:rPr lang="ja-JP" altLang="en-US" sz="1800" b="0" i="0" u="none" strike="noStrike">
                <a:solidFill>
                  <a:srgbClr val="000000"/>
                </a:solidFill>
                <a:effectLst/>
                <a:latin typeface="游ゴシック" panose="020B0400000000000000" pitchFamily="50" charset="-128"/>
                <a:ea typeface="游ゴシック" panose="020B0400000000000000" pitchFamily="50" charset="-128"/>
              </a:rPr>
              <a:t>旨味（セイバリーさ）</a:t>
            </a:r>
            <a:r>
              <a:rPr lang="ja-JP" altLang="en-US"/>
              <a:t>も出てきます。最も冷涼な地区で収穫されるものは、スパークリングワインにも使用されます。</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700935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28138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37294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226880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50807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977354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325286546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vineyard with rows of vines&#10;&#10;AI-generated content may be incorrect.">
            <a:extLst>
              <a:ext uri="{FF2B5EF4-FFF2-40B4-BE49-F238E27FC236}">
                <a16:creationId xmlns:a16="http://schemas.microsoft.com/office/drawing/2014/main" id="{1554E45E-907A-A92C-6644-9F15C3DFED3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759" b="20759"/>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678" y="1499833"/>
            <a:ext cx="11041110" cy="990300"/>
          </a:xfrm>
        </p:spPr>
        <p:txBody>
          <a:bodyPr/>
          <a:lstStyle/>
          <a:p>
            <a:pPr marL="0" indent="0">
              <a:buNone/>
            </a:pPr>
            <a:r>
              <a:rPr lang="en-AU" altLang="ja-JP" sz="4000" dirty="0">
                <a:solidFill>
                  <a:schemeClr val="bg2"/>
                </a:solidFill>
                <a:latin typeface="+mj-lt"/>
                <a:ea typeface="Yu Gothic Medium" panose="020B0400000000000000" pitchFamily="34" charset="-128"/>
              </a:rPr>
              <a:t>YARRA VALLEY</a:t>
            </a:r>
          </a:p>
          <a:p>
            <a:pPr marL="0" indent="0">
              <a:buNone/>
            </a:pPr>
            <a:r>
              <a:rPr lang="ja-JP" altLang="en-US" sz="4000">
                <a:solidFill>
                  <a:schemeClr val="bg2"/>
                </a:solidFill>
                <a:latin typeface="Yu Gothic Medium" panose="020B0400000000000000" pitchFamily="34" charset="-128"/>
                <a:ea typeface="Yu Gothic Medium" panose="020B0400000000000000" pitchFamily="34" charset="-128"/>
              </a:rPr>
              <a:t>ヤ</a:t>
            </a:r>
            <a:r>
              <a:rPr lang="ja-JP" altLang="en-US" sz="4000" dirty="0">
                <a:solidFill>
                  <a:schemeClr val="bg2"/>
                </a:solidFill>
                <a:latin typeface="Yu Gothic Medium" panose="020B0400000000000000" pitchFamily="34" charset="-128"/>
                <a:ea typeface="Yu Gothic Medium" panose="020B0400000000000000" pitchFamily="34" charset="-128"/>
              </a:rPr>
              <a:t>ラ・ヴァレー</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87899"/>
            <a:ext cx="5009924" cy="792601"/>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多様性溢れた</a:t>
            </a:r>
            <a:endParaRPr lang="ja-JP" alt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0096"/>
            <a:ext cx="4431197" cy="1543620"/>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冷涼な、</a:t>
            </a:r>
            <a:br>
              <a:rPr lang="en-AU" altLang="ja-JP" sz="5440" dirty="0">
                <a:solidFill>
                  <a:schemeClr val="bg2"/>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霧深い谷</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5146164" cy="2846525"/>
          </a:xfrm>
        </p:spPr>
        <p:txBody>
          <a:bodyPr/>
          <a:lstStyle/>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メルボルンから北東にわずか</a:t>
            </a:r>
            <a:r>
              <a:rPr lang="en-US" altLang="ja-JP" dirty="0">
                <a:solidFill>
                  <a:schemeClr val="bg1"/>
                </a:solidFill>
                <a:latin typeface="Yu Gothic Medium" panose="020B0400000000000000" pitchFamily="34" charset="-128"/>
                <a:ea typeface="Yu Gothic Medium" panose="020B0400000000000000" pitchFamily="34" charset="-128"/>
              </a:rPr>
              <a:t>45</a:t>
            </a:r>
            <a:r>
              <a:rPr lang="en-AU" dirty="0">
                <a:solidFill>
                  <a:schemeClr val="bg1"/>
                </a:solidFill>
                <a:latin typeface="Yu Gothic Medium" panose="020B0400000000000000" pitchFamily="34" charset="-128"/>
                <a:ea typeface="Yu Gothic Medium" panose="020B0400000000000000" pitchFamily="34" charset="-128"/>
              </a:rPr>
              <a:t>km</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ローワー・ヤラとアッパー・ヤラに分かれる。</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山脈に囲まれている</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多様な地形、気候の違い、土壌で、</a:t>
            </a:r>
            <a:br>
              <a:rPr lang="en-AU" altLang="ja-JP" dirty="0">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一定の品種が特によく育つ</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8729" t="10508" r="38247"/>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486051" y="1247627"/>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490757" y="1901412"/>
            <a:ext cx="3097101" cy="315343"/>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地中海性気候の影響を受ける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ヤラ・ヴァレーの標高</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rgbClr val="B2D8BE"/>
                </a:solidFill>
                <a:latin typeface="Neue Haas Grotesk Text Pro" panose="020B0504020202020204" pitchFamily="34" charset="77"/>
              </a:rPr>
              <a:t>30–400M (98–1,312FT)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972CC897-4505-5D45-8D7D-9BA43CF59478}"/>
              </a:ext>
            </a:extLst>
          </p:cNvPr>
          <p:cNvSpPr txBox="1">
            <a:spLocks/>
          </p:cNvSpPr>
          <p:nvPr/>
        </p:nvSpPr>
        <p:spPr>
          <a:xfrm>
            <a:off x="53762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B0F606F0-B250-644C-AED0-C71132B3E1F1}"/>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49CB915B-B2A2-4E5A-F07B-8DA67A81A652}"/>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A8026C38-F1C9-315B-4C21-31EB7174A912}"/>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63C75744-9759-65D8-2201-A5A3B28DA2C7}"/>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55" r="15522"/>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5151868" cy="1530521"/>
          </a:xfrm>
        </p:spPr>
        <p:txBody>
          <a:bodyPr/>
          <a:lstStyle/>
          <a:p>
            <a:r>
              <a:rPr lang="en-US" altLang="ja-JP" dirty="0">
                <a:latin typeface="Yu Gothic Medium" panose="020B0400000000000000" pitchFamily="34" charset="-128"/>
                <a:ea typeface="Yu Gothic Medium" panose="020B0400000000000000" pitchFamily="34" charset="-128"/>
              </a:rPr>
              <a:t>2</a:t>
            </a:r>
            <a:r>
              <a:rPr lang="ja-JP" altLang="en-US" dirty="0">
                <a:latin typeface="Yu Gothic Medium" panose="020B0400000000000000" pitchFamily="34" charset="-128"/>
                <a:ea typeface="Yu Gothic Medium" panose="020B0400000000000000" pitchFamily="34" charset="-128"/>
              </a:rPr>
              <a:t>種類の主要な土壌が、産地の多様性を生み出す</a:t>
            </a:r>
            <a:br>
              <a:rPr lang="en-AU" altLang="ja-JP" dirty="0">
                <a:latin typeface="Yu Gothic Medium" panose="020B0400000000000000" pitchFamily="34" charset="-128"/>
                <a:ea typeface="Yu Gothic Medium" panose="020B0400000000000000" pitchFamily="34" charset="-128"/>
              </a:rPr>
            </a:br>
            <a:endParaRPr lang="en-AU" altLang="ja-JP" dirty="0">
              <a:latin typeface="Yu Gothic Medium" panose="020B0400000000000000" pitchFamily="34" charset="-128"/>
              <a:ea typeface="Yu Gothic Medium" panose="020B0400000000000000" pitchFamily="34" charset="-128"/>
            </a:endParaRPr>
          </a:p>
          <a:p>
            <a:pPr marL="285750" indent="-285750">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北側の土壌は、表面は灰色から灰褐色で、下層土は赤褐色の粘土質で、大部分が岩石で満たされている。</a:t>
            </a:r>
          </a:p>
          <a:p>
            <a:pPr marL="285750" indent="-285750">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南側は、より若い土壌で非常に深く、肥沃な赤色</a:t>
            </a:r>
            <a:br>
              <a:rPr lang="ja-JP" altLang="en-US"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火山性土壌</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844" b="16844"/>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AU" altLang="ja-JP" dirty="0">
                <a:latin typeface="+mn-lt"/>
                <a:ea typeface="Yu Gothic Medium" panose="020B0400000000000000" pitchFamily="34" charset="-128"/>
              </a:rPr>
              <a:t>YARRA VALLEY</a:t>
            </a:r>
            <a:r>
              <a:rPr lang="ja-JP" altLang="en-US" dirty="0">
                <a:latin typeface="Yu Gothic Medium" panose="020B0400000000000000" pitchFamily="34" charset="-128"/>
                <a:ea typeface="Yu Gothic Medium" panose="020B0400000000000000" pitchFamily="34" charset="-128"/>
              </a:rPr>
              <a:t>の</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5"/>
            <a:ext cx="5340350" cy="579936"/>
          </a:xfrm>
        </p:spPr>
        <p:txBody>
          <a:bodyPr/>
          <a:lstStyle/>
          <a:p>
            <a:r>
              <a:rPr lang="ja-JP" altLang="en-US" sz="5000" dirty="0">
                <a:solidFill>
                  <a:schemeClr val="accent5"/>
                </a:solidFill>
                <a:latin typeface="Yu Gothic Medium" panose="020B0400000000000000" pitchFamily="34" charset="-128"/>
                <a:ea typeface="Yu Gothic Medium" panose="020B0400000000000000" pitchFamily="34" charset="-128"/>
              </a:rPr>
              <a:t>ブドウ栽培と醸造</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4FC8DBB-29C5-D2FC-CBF5-F7113FB20548}"/>
              </a:ext>
            </a:extLst>
          </p:cNvPr>
          <p:cNvSpPr>
            <a:spLocks noGrp="1"/>
          </p:cNvSpPr>
          <p:nvPr>
            <p:ph type="body" sz="quarter" idx="11"/>
          </p:nvPr>
        </p:nvSpPr>
        <p:spPr>
          <a:xfrm>
            <a:off x="623888" y="2659468"/>
            <a:ext cx="4591292" cy="1530521"/>
          </a:xfrm>
        </p:spPr>
        <p:txBody>
          <a:bodyPr/>
          <a:lstStyle/>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過去の情熱、発展していく未来</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多様な気候がもたらす影響への敬意</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革新と試行錯誤へのコミットメント</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ブドウ畑でより時間を費やし、</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ワイナリーでの介入を減らす</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冷涼地の伝統的な品種と</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オルタナティブ品種の共存</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72151"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US" altLang="ja-JP" sz="5440" dirty="0">
                <a:solidFill>
                  <a:srgbClr val="601329"/>
                </a:solidFill>
                <a:ea typeface="Yu Gothic Medium" panose="020B0400000000000000" pitchFamily="34" charset="-128"/>
              </a:rPr>
              <a:t>YARRA VALLEY</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a:t>
            </a:r>
            <a:r>
              <a:rPr lang="en-AU" altLang="ja-JP" sz="4800" b="1" dirty="0">
                <a:solidFill>
                  <a:srgbClr val="B2D8BE"/>
                </a:solidFill>
                <a:latin typeface="Yu Gothic Medium" panose="020B0400000000000000" pitchFamily="34" charset="-128"/>
                <a:ea typeface="Yu Gothic Medium" panose="020B0400000000000000" pitchFamily="34" charset="-128"/>
              </a:rPr>
              <a:t>5</a:t>
            </a:r>
            <a:r>
              <a:rPr lang="ja-JP" altLang="en-US" sz="4800" b="1" dirty="0">
                <a:solidFill>
                  <a:srgbClr val="B2D8BE"/>
                </a:solidFill>
                <a:latin typeface="Yu Gothic Medium" panose="020B0400000000000000" pitchFamily="34" charset="-128"/>
                <a:ea typeface="Yu Gothic Medium" panose="020B0400000000000000" pitchFamily="34" charset="-128"/>
              </a:rPr>
              <a:t>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ピノ・ノワール</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36%</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8%</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カベルネ・ソーヴィニヨン</a:t>
            </a: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ピノ・グリ／</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グリージョ</a:t>
            </a: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5379380"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765576"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902632"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993441"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51383" y="3976085"/>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GRIS/</a:t>
            </a:r>
            <a:b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GRIGIO</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25550" y="1425783"/>
            <a:ext cx="11635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25550" y="2639550"/>
            <a:ext cx="34140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YARRA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シャルドネ</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774780" y="2332723"/>
            <a:ext cx="2130480"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多様な立地で育つ</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425985" y="2870997"/>
            <a:ext cx="2374949" cy="396095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熟成由来の</a:t>
            </a:r>
          </a:p>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トースト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バニラ</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バター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トフィー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蜂蜜</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ココナッツ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ヌガー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ローストしたアーモンド</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クリーム・ブリュレ</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チョーク</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ミネラル</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39560" y="2639550"/>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355148"/>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196198"/>
            <a:ext cx="1744270" cy="51789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800" dirty="0">
                <a:solidFill>
                  <a:schemeClr val="tx1"/>
                </a:solidFill>
                <a:latin typeface="Yu Gothic" panose="020B0400000000000000" pitchFamily="34" charset="-128"/>
                <a:ea typeface="Yu Gothic" panose="020B0400000000000000" pitchFamily="34" charset="-128"/>
              </a:rPr>
              <a:t>繊細で質感が</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あり控えめ</a:t>
            </a:r>
            <a:endParaRPr lang="en-AU" sz="1800" dirty="0">
              <a:solidFill>
                <a:schemeClr val="tx1"/>
              </a:solidFill>
              <a:effectLst/>
              <a:highlight>
                <a:srgbClr val="FFFF00"/>
              </a:highligh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11172" y="4818367"/>
            <a:ext cx="1994088" cy="133754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1800" dirty="0">
                <a:latin typeface="Yu Gothic" panose="020B0400000000000000" pitchFamily="34" charset="-128"/>
                <a:ea typeface="Yu Gothic" panose="020B0400000000000000" pitchFamily="34" charset="-128"/>
              </a:rPr>
              <a:t>総年間総破砕量の</a:t>
            </a:r>
            <a:br>
              <a:rPr lang="en-AU" altLang="ja-JP" sz="1800" dirty="0">
                <a:latin typeface="Yu Gothic" panose="020B0400000000000000" pitchFamily="34" charset="-128"/>
                <a:ea typeface="Yu Gothic" panose="020B0400000000000000" pitchFamily="34" charset="-128"/>
              </a:rPr>
            </a:br>
            <a:endParaRPr lang="en-AU" altLang="ja-JP" sz="1800" dirty="0">
              <a:latin typeface="Yu Gothic" panose="020B0400000000000000" pitchFamily="34" charset="-128"/>
              <a:ea typeface="Yu Gothic" panose="020B0400000000000000" pitchFamily="34" charset="-128"/>
            </a:endParaRPr>
          </a:p>
          <a:p>
            <a:pPr>
              <a:lnSpc>
                <a:spcPct val="82000"/>
              </a:lnSpc>
              <a:spcBef>
                <a:spcPts val="217"/>
              </a:spcBef>
            </a:pPr>
            <a:r>
              <a:rPr lang="en-AU" sz="4800" dirty="0">
                <a:latin typeface="Neue Haas Grotesk Text Pro" panose="020B0504020202020204" pitchFamily="34" charset="77"/>
              </a:rPr>
              <a:t>1/3</a:t>
            </a:r>
            <a:br>
              <a:rPr lang="en-AU" sz="4800" dirty="0">
                <a:latin typeface="Neue Haas Grotesk Text Pro" panose="020B0504020202020204" pitchFamily="34" charset="77"/>
              </a:rPr>
            </a:br>
            <a:endParaRPr lang="en-AU" sz="1800" dirty="0">
              <a:effectLst/>
              <a:latin typeface="Yu Gothic" panose="020B0400000000000000" pitchFamily="34" charset="-128"/>
              <a:ea typeface="Yu Gothic" panose="020B0400000000000000" pitchFamily="34" charset="-128"/>
            </a:endParaRPr>
          </a:p>
        </p:txBody>
      </p:sp>
      <p:cxnSp>
        <p:nvCxnSpPr>
          <p:cNvPr id="27" name="Straight Connector 26">
            <a:extLst>
              <a:ext uri="{FF2B5EF4-FFF2-40B4-BE49-F238E27FC236}">
                <a16:creationId xmlns:a16="http://schemas.microsoft.com/office/drawing/2014/main" id="{F0B0D313-AD24-701D-CF94-DDE5697996FE}"/>
              </a:ext>
            </a:extLst>
          </p:cNvPr>
          <p:cNvCxnSpPr>
            <a:cxnSpLocks/>
          </p:cNvCxnSpPr>
          <p:nvPr/>
        </p:nvCxnSpPr>
        <p:spPr>
          <a:xfrm>
            <a:off x="8139595" y="2639550"/>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7485285" y="2870997"/>
            <a:ext cx="2114326" cy="2694905"/>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果実由来の</a:t>
            </a:r>
          </a:p>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ナシ</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桃</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ネクタリン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メロン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マンゴー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パイナップル</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イチジク</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14111"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シャルドネ</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28661" y="5837665"/>
            <a:ext cx="1426992" cy="31731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11.5%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4788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 name="Title 2">
            <a:extLst>
              <a:ext uri="{FF2B5EF4-FFF2-40B4-BE49-F238E27FC236}">
                <a16:creationId xmlns:a16="http://schemas.microsoft.com/office/drawing/2014/main" id="{BA34CE75-C93A-1235-8D5E-2A9CD75E0E62}"/>
              </a:ext>
            </a:extLst>
          </p:cNvPr>
          <p:cNvSpPr txBox="1"/>
          <p:nvPr/>
        </p:nvSpPr>
        <p:spPr>
          <a:xfrm>
            <a:off x="435622" y="2203111"/>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5" name="Straight Connector 4">
            <a:extLst>
              <a:ext uri="{FF2B5EF4-FFF2-40B4-BE49-F238E27FC236}">
                <a16:creationId xmlns:a16="http://schemas.microsoft.com/office/drawing/2014/main" id="{6D339FFB-2955-B3EB-624D-AC635271B175}"/>
              </a:ext>
            </a:extLst>
          </p:cNvPr>
          <p:cNvCxnSpPr>
            <a:cxnSpLocks/>
          </p:cNvCxnSpPr>
          <p:nvPr/>
        </p:nvCxnSpPr>
        <p:spPr>
          <a:xfrm>
            <a:off x="970862" y="2311477"/>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4335277A-34BC-03C5-E39E-47E09A5BE94A}"/>
              </a:ext>
            </a:extLst>
          </p:cNvPr>
          <p:cNvSpPr txBox="1"/>
          <p:nvPr/>
        </p:nvSpPr>
        <p:spPr>
          <a:xfrm>
            <a:off x="401727" y="330514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1" name="Straight Connector 10">
            <a:extLst>
              <a:ext uri="{FF2B5EF4-FFF2-40B4-BE49-F238E27FC236}">
                <a16:creationId xmlns:a16="http://schemas.microsoft.com/office/drawing/2014/main" id="{4AB5A46A-82FF-1C7E-A151-FAD7C75D035E}"/>
              </a:ext>
            </a:extLst>
          </p:cNvPr>
          <p:cNvCxnSpPr>
            <a:cxnSpLocks/>
          </p:cNvCxnSpPr>
          <p:nvPr/>
        </p:nvCxnSpPr>
        <p:spPr>
          <a:xfrm>
            <a:off x="1077994" y="347301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F7C4F2E5-5E2C-5FEA-564D-E1A4281DEEF1}"/>
              </a:ext>
            </a:extLst>
          </p:cNvPr>
          <p:cNvSpPr txBox="1"/>
          <p:nvPr/>
        </p:nvSpPr>
        <p:spPr>
          <a:xfrm>
            <a:off x="401727" y="417629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28054660-4758-A2FF-B655-3AD3112FA272}"/>
              </a:ext>
            </a:extLst>
          </p:cNvPr>
          <p:cNvCxnSpPr>
            <a:cxnSpLocks/>
          </p:cNvCxnSpPr>
          <p:nvPr/>
        </p:nvCxnSpPr>
        <p:spPr>
          <a:xfrm>
            <a:off x="970862" y="4344163"/>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D0624ACD-A642-4EAC-BAB0-596C139CC595}"/>
              </a:ext>
            </a:extLst>
          </p:cNvPr>
          <p:cNvSpPr txBox="1"/>
          <p:nvPr/>
        </p:nvSpPr>
        <p:spPr>
          <a:xfrm>
            <a:off x="401727" y="501655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9" name="Straight Connector 18">
            <a:extLst>
              <a:ext uri="{FF2B5EF4-FFF2-40B4-BE49-F238E27FC236}">
                <a16:creationId xmlns:a16="http://schemas.microsoft.com/office/drawing/2014/main" id="{7674D751-49BB-E25E-47B2-BFB11E596C12}"/>
              </a:ext>
            </a:extLst>
          </p:cNvPr>
          <p:cNvCxnSpPr>
            <a:cxnSpLocks/>
          </p:cNvCxnSpPr>
          <p:nvPr/>
        </p:nvCxnSpPr>
        <p:spPr>
          <a:xfrm>
            <a:off x="1077994" y="518442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162584A7-5D3D-B7EF-40EC-4F7CF48F8AB4}"/>
              </a:ext>
            </a:extLst>
          </p:cNvPr>
          <p:cNvSpPr txBox="1"/>
          <p:nvPr/>
        </p:nvSpPr>
        <p:spPr>
          <a:xfrm>
            <a:off x="401727" y="536254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3" name="Straight Connector 22">
            <a:extLst>
              <a:ext uri="{FF2B5EF4-FFF2-40B4-BE49-F238E27FC236}">
                <a16:creationId xmlns:a16="http://schemas.microsoft.com/office/drawing/2014/main" id="{67F67043-842E-EB40-39DA-31CEC5525E63}"/>
              </a:ext>
            </a:extLst>
          </p:cNvPr>
          <p:cNvCxnSpPr>
            <a:cxnSpLocks/>
          </p:cNvCxnSpPr>
          <p:nvPr/>
        </p:nvCxnSpPr>
        <p:spPr>
          <a:xfrm>
            <a:off x="792653" y="5530411"/>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B03F164D-1895-8BE8-E434-F7F7FC104EDB}"/>
              </a:ext>
            </a:extLst>
          </p:cNvPr>
          <p:cNvSpPr txBox="1"/>
          <p:nvPr/>
        </p:nvSpPr>
        <p:spPr>
          <a:xfrm>
            <a:off x="401727" y="614719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5" name="Straight Connector 24">
            <a:extLst>
              <a:ext uri="{FF2B5EF4-FFF2-40B4-BE49-F238E27FC236}">
                <a16:creationId xmlns:a16="http://schemas.microsoft.com/office/drawing/2014/main" id="{EF7D6319-F071-BB13-60C2-72A0CEB4024F}"/>
              </a:ext>
            </a:extLst>
          </p:cNvPr>
          <p:cNvCxnSpPr>
            <a:cxnSpLocks/>
          </p:cNvCxnSpPr>
          <p:nvPr/>
        </p:nvCxnSpPr>
        <p:spPr>
          <a:xfrm>
            <a:off x="1506102" y="631506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DFE86D9B-F115-719D-ADCB-DA245B535291}"/>
              </a:ext>
            </a:extLst>
          </p:cNvPr>
          <p:cNvSpPr txBox="1"/>
          <p:nvPr/>
        </p:nvSpPr>
        <p:spPr>
          <a:xfrm>
            <a:off x="1784142" y="30319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02096EE7-1217-C9EF-AE8C-0449E1F4E230}"/>
              </a:ext>
            </a:extLst>
          </p:cNvPr>
          <p:cNvSpPr txBox="1"/>
          <p:nvPr/>
        </p:nvSpPr>
        <p:spPr>
          <a:xfrm>
            <a:off x="2873294" y="303192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060FBE34-8760-D74F-90A8-48DBCF1E4483}"/>
              </a:ext>
            </a:extLst>
          </p:cNvPr>
          <p:cNvSpPr txBox="1"/>
          <p:nvPr/>
        </p:nvSpPr>
        <p:spPr>
          <a:xfrm>
            <a:off x="4347024" y="30319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37C4B85E-C2A4-49D3-143D-0AD763E9DFA3}"/>
              </a:ext>
            </a:extLst>
          </p:cNvPr>
          <p:cNvSpPr txBox="1"/>
          <p:nvPr/>
        </p:nvSpPr>
        <p:spPr>
          <a:xfrm>
            <a:off x="1784142" y="38721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79162F09-4428-D7C6-65B4-6A74EFF5D02F}"/>
              </a:ext>
            </a:extLst>
          </p:cNvPr>
          <p:cNvSpPr txBox="1"/>
          <p:nvPr/>
        </p:nvSpPr>
        <p:spPr>
          <a:xfrm>
            <a:off x="2904710" y="387218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04C065C8-8A76-34CD-221E-7016F2BD0CBE}"/>
              </a:ext>
            </a:extLst>
          </p:cNvPr>
          <p:cNvSpPr txBox="1"/>
          <p:nvPr/>
        </p:nvSpPr>
        <p:spPr>
          <a:xfrm>
            <a:off x="4347024" y="38721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5C8FDE6E-C65E-3E99-60AF-A0ED2E7676F3}"/>
              </a:ext>
            </a:extLst>
          </p:cNvPr>
          <p:cNvSpPr txBox="1"/>
          <p:nvPr/>
        </p:nvSpPr>
        <p:spPr>
          <a:xfrm>
            <a:off x="152040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6" name="Title 2">
            <a:extLst>
              <a:ext uri="{FF2B5EF4-FFF2-40B4-BE49-F238E27FC236}">
                <a16:creationId xmlns:a16="http://schemas.microsoft.com/office/drawing/2014/main" id="{BB3D031A-13E4-12B3-BDA4-5207195295E1}"/>
              </a:ext>
            </a:extLst>
          </p:cNvPr>
          <p:cNvSpPr txBox="1"/>
          <p:nvPr/>
        </p:nvSpPr>
        <p:spPr>
          <a:xfrm>
            <a:off x="288941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6EA80F36-020B-588C-4E39-2CEC38ABCC09}"/>
              </a:ext>
            </a:extLst>
          </p:cNvPr>
          <p:cNvSpPr txBox="1"/>
          <p:nvPr/>
        </p:nvSpPr>
        <p:spPr>
          <a:xfrm>
            <a:off x="433173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YARRA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ピノ・ノワール</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560383"/>
            <a:ext cx="2805709" cy="338554"/>
          </a:xfrm>
          <a:prstGeom prst="rect">
            <a:avLst/>
          </a:prstGeom>
          <a:noFill/>
        </p:spPr>
        <p:txBody>
          <a:bodyPr wrap="square" anchor="b">
            <a:spAutoFit/>
          </a:bodyPr>
          <a:lstStyle/>
          <a:p>
            <a:pPr algn="ctr">
              <a:spcBef>
                <a:spcPts val="217"/>
              </a:spcBef>
              <a:spcAft>
                <a:spcPts val="315"/>
              </a:spcAft>
            </a:pPr>
            <a:r>
              <a:rPr lang="ja-JP" altLang="en-US" sz="1600" dirty="0">
                <a:latin typeface="Yu Gothic Medium" panose="020B0400000000000000" pitchFamily="34" charset="-128"/>
                <a:ea typeface="Yu Gothic Medium" panose="020B0400000000000000" pitchFamily="34" charset="-128"/>
              </a:rPr>
              <a:t>香り</a:t>
            </a:r>
            <a:r>
              <a:rPr lang="ja-JP" altLang="en-US" sz="1600" dirty="0">
                <a:effectLst/>
                <a:latin typeface="Yu Gothic Medium" panose="020B0400000000000000" pitchFamily="34" charset="-128"/>
                <a:ea typeface="Yu Gothic Medium" panose="020B0400000000000000" pitchFamily="34" charset="-128"/>
              </a:rPr>
              <a:t>高さとミネラル感</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447944"/>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2239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14208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610113" y="1039192"/>
            <a:ext cx="2812197" cy="281219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797589" y="1881546"/>
            <a:ext cx="2550574" cy="112748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defTabSz="914217"/>
            <a:r>
              <a:rPr lang="ja-JP" altLang="en-US" sz="2000" dirty="0">
                <a:solidFill>
                  <a:schemeClr val="tx1"/>
                </a:solidFill>
                <a:latin typeface="Yu Gothic" panose="020B0400000000000000" pitchFamily="34" charset="-128"/>
                <a:ea typeface="Yu Gothic" panose="020B0400000000000000" pitchFamily="34" charset="-128"/>
                <a:cs typeface="Colors Of Autumn"/>
              </a:rPr>
              <a:t>ライトボディから</a:t>
            </a:r>
            <a:br>
              <a:rPr lang="en-AU" altLang="ja-JP" sz="2000" dirty="0">
                <a:solidFill>
                  <a:schemeClr val="tx1"/>
                </a:solidFill>
                <a:latin typeface="Yu Gothic" panose="020B0400000000000000" pitchFamily="34" charset="-128"/>
                <a:ea typeface="Yu Gothic" panose="020B0400000000000000" pitchFamily="34" charset="-128"/>
                <a:cs typeface="Colors Of Autumn"/>
              </a:rPr>
            </a:br>
            <a:r>
              <a:rPr lang="ja-JP" altLang="en-US" sz="2000" dirty="0">
                <a:solidFill>
                  <a:schemeClr val="tx1"/>
                </a:solidFill>
                <a:latin typeface="Yu Gothic" panose="020B0400000000000000" pitchFamily="34" charset="-128"/>
                <a:ea typeface="Yu Gothic" panose="020B0400000000000000" pitchFamily="34" charset="-128"/>
                <a:cs typeface="Colors Of Autumn"/>
              </a:rPr>
              <a:t>ミディアムウェイト、まで</a:t>
            </a:r>
            <a:endParaRPr lang="en-AU" altLang="ja-JP" sz="2000" dirty="0">
              <a:solidFill>
                <a:schemeClr val="tx1"/>
              </a:solidFill>
              <a:latin typeface="Yu Gothic" panose="020B0400000000000000" pitchFamily="34" charset="-128"/>
              <a:ea typeface="Yu Gothic" panose="020B0400000000000000" pitchFamily="34" charset="-128"/>
              <a:cs typeface="Colors Of Autumn"/>
            </a:endParaRPr>
          </a:p>
          <a:p>
            <a:pPr defTabSz="914217"/>
            <a:r>
              <a:rPr lang="ja-JP" altLang="en-US" sz="2000" dirty="0">
                <a:solidFill>
                  <a:schemeClr val="tx1"/>
                </a:solidFill>
                <a:latin typeface="Yu Gothic" panose="020B0400000000000000" pitchFamily="34" charset="-128"/>
                <a:ea typeface="Yu Gothic" panose="020B0400000000000000" pitchFamily="34" charset="-128"/>
                <a:cs typeface="Colors Of Autumn"/>
              </a:rPr>
              <a:t>シルキーな口当たり</a:t>
            </a:r>
            <a:endParaRPr lang="en-AU" sz="2000" dirty="0">
              <a:solidFill>
                <a:schemeClr val="tx1"/>
              </a:solidFill>
              <a:highlight>
                <a:srgbClr val="FFFF00"/>
              </a:highlight>
              <a:latin typeface="Yu Gothic" panose="020B0400000000000000" pitchFamily="34" charset="-128"/>
              <a:ea typeface="Yu Gothic" panose="020B0400000000000000" pitchFamily="34" charset="-128"/>
              <a:cs typeface="Colors Of Autumn"/>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007566" y="4433835"/>
            <a:ext cx="2883741" cy="2162836"/>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イチゴ</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スミレ</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土壌</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ローズ</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旨味（セイバリーさ）</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738427" y="4030366"/>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723071" y="4031372"/>
            <a:ext cx="0" cy="3512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896126" y="3649415"/>
            <a:ext cx="296306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0" name="object 58">
            <a:extLst>
              <a:ext uri="{FF2B5EF4-FFF2-40B4-BE49-F238E27FC236}">
                <a16:creationId xmlns:a16="http://schemas.microsoft.com/office/drawing/2014/main" id="{BFA914E4-F6EE-1E99-BE88-0FD1643FFAD8}"/>
              </a:ext>
            </a:extLst>
          </p:cNvPr>
          <p:cNvSpPr txBox="1"/>
          <p:nvPr/>
        </p:nvSpPr>
        <p:spPr>
          <a:xfrm>
            <a:off x="1899082" y="4822847"/>
            <a:ext cx="1994088" cy="133754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1800" dirty="0">
                <a:latin typeface="Yu Gothic" panose="020B0400000000000000" pitchFamily="34" charset="-128"/>
                <a:ea typeface="Yu Gothic" panose="020B0400000000000000" pitchFamily="34" charset="-128"/>
              </a:rPr>
              <a:t>総年間総破砕量の</a:t>
            </a:r>
            <a:br>
              <a:rPr lang="en-AU" altLang="ja-JP" sz="1800" dirty="0">
                <a:latin typeface="Yu Gothic" panose="020B0400000000000000" pitchFamily="34" charset="-128"/>
                <a:ea typeface="Yu Gothic" panose="020B0400000000000000" pitchFamily="34" charset="-128"/>
              </a:rPr>
            </a:br>
            <a:endParaRPr lang="en-AU" sz="1800" dirty="0">
              <a:latin typeface="Neue Haas Grotesk Text Pro" panose="020B0504020202020204" pitchFamily="34" charset="77"/>
            </a:endParaRPr>
          </a:p>
          <a:p>
            <a:pPr>
              <a:lnSpc>
                <a:spcPct val="82000"/>
              </a:lnSpc>
              <a:spcBef>
                <a:spcPts val="217"/>
              </a:spcBef>
            </a:pPr>
            <a:r>
              <a:rPr lang="en-AU" sz="4800" dirty="0">
                <a:latin typeface="Neue Haas Grotesk Text Pro" panose="020B0504020202020204" pitchFamily="34" charset="77"/>
              </a:rPr>
              <a:t>1/3</a:t>
            </a:r>
            <a:r>
              <a:rPr lang="ja-JP" altLang="en-US" sz="1400" dirty="0">
                <a:latin typeface="Yu Gothic" panose="020B0400000000000000" pitchFamily="34" charset="-128"/>
                <a:ea typeface="Yu Gothic" panose="020B0400000000000000" pitchFamily="34" charset="-128"/>
              </a:rPr>
              <a:t>以上</a:t>
            </a:r>
            <a:br>
              <a:rPr lang="en-AU" sz="4800" dirty="0">
                <a:latin typeface="Neue Haas Grotesk Text Pro" panose="020B0504020202020204" pitchFamily="34" charset="77"/>
              </a:rPr>
            </a:br>
            <a:endParaRPr lang="en-AU" sz="1800"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764992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ピノ・ノワール</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2212647"/>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2209745"/>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2209745"/>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2209745"/>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2209745"/>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2209745"/>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2209745"/>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2209745"/>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2209745"/>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41946" y="2656938"/>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ピノ・ノワール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32705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32676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32676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32676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326760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32676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32676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32676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326760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41248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41219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41219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8101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807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807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807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807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807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807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807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807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4" y="630839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54634" y="595909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9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0844" y="55405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5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5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5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5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5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5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5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5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592778" y="252087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3054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48A445F2-24FE-3607-B301-9454150152B7}"/>
              </a:ext>
            </a:extLst>
          </p:cNvPr>
          <p:cNvSpPr/>
          <p:nvPr/>
        </p:nvSpPr>
        <p:spPr>
          <a:xfrm>
            <a:off x="3460763" y="630548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 name="Oval 7">
            <a:extLst>
              <a:ext uri="{FF2B5EF4-FFF2-40B4-BE49-F238E27FC236}">
                <a16:creationId xmlns:a16="http://schemas.microsoft.com/office/drawing/2014/main" id="{3F77AF24-CC7C-80BB-330A-C44810595742}"/>
              </a:ext>
            </a:extLst>
          </p:cNvPr>
          <p:cNvSpPr/>
          <p:nvPr/>
        </p:nvSpPr>
        <p:spPr>
          <a:xfrm>
            <a:off x="2010844" y="517838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 name="Oval 8">
            <a:extLst>
              <a:ext uri="{FF2B5EF4-FFF2-40B4-BE49-F238E27FC236}">
                <a16:creationId xmlns:a16="http://schemas.microsoft.com/office/drawing/2014/main" id="{1B4E366E-52FE-ABDA-91D8-DA2359ED8AB3}"/>
              </a:ext>
            </a:extLst>
          </p:cNvPr>
          <p:cNvSpPr/>
          <p:nvPr/>
        </p:nvSpPr>
        <p:spPr>
          <a:xfrm>
            <a:off x="2374987" y="51754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 name="Oval 9">
            <a:extLst>
              <a:ext uri="{FF2B5EF4-FFF2-40B4-BE49-F238E27FC236}">
                <a16:creationId xmlns:a16="http://schemas.microsoft.com/office/drawing/2014/main" id="{99BAB0C9-A290-3E33-9E7E-BA8A2BD0D468}"/>
              </a:ext>
            </a:extLst>
          </p:cNvPr>
          <p:cNvSpPr/>
          <p:nvPr/>
        </p:nvSpPr>
        <p:spPr>
          <a:xfrm>
            <a:off x="2739130" y="51754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 name="Oval 10">
            <a:extLst>
              <a:ext uri="{FF2B5EF4-FFF2-40B4-BE49-F238E27FC236}">
                <a16:creationId xmlns:a16="http://schemas.microsoft.com/office/drawing/2014/main" id="{9EE03856-FB5B-D9AD-CFAD-6585B34CFF73}"/>
              </a:ext>
            </a:extLst>
          </p:cNvPr>
          <p:cNvSpPr/>
          <p:nvPr/>
        </p:nvSpPr>
        <p:spPr>
          <a:xfrm>
            <a:off x="3103273" y="51754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 name="Oval 12">
            <a:extLst>
              <a:ext uri="{FF2B5EF4-FFF2-40B4-BE49-F238E27FC236}">
                <a16:creationId xmlns:a16="http://schemas.microsoft.com/office/drawing/2014/main" id="{A1555DC2-F59B-A94F-BB20-DBE8F5FFD223}"/>
              </a:ext>
            </a:extLst>
          </p:cNvPr>
          <p:cNvSpPr/>
          <p:nvPr/>
        </p:nvSpPr>
        <p:spPr>
          <a:xfrm>
            <a:off x="3467797" y="51754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0" name="Oval 29">
            <a:extLst>
              <a:ext uri="{FF2B5EF4-FFF2-40B4-BE49-F238E27FC236}">
                <a16:creationId xmlns:a16="http://schemas.microsoft.com/office/drawing/2014/main" id="{12801BAB-478B-1894-A0CE-80D32C4387C4}"/>
              </a:ext>
            </a:extLst>
          </p:cNvPr>
          <p:cNvSpPr/>
          <p:nvPr/>
        </p:nvSpPr>
        <p:spPr>
          <a:xfrm>
            <a:off x="3832321" y="517548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2" name="Oval 31">
            <a:extLst>
              <a:ext uri="{FF2B5EF4-FFF2-40B4-BE49-F238E27FC236}">
                <a16:creationId xmlns:a16="http://schemas.microsoft.com/office/drawing/2014/main" id="{94AD7711-FD49-1372-4E9F-A311C7DA2496}"/>
              </a:ext>
            </a:extLst>
          </p:cNvPr>
          <p:cNvSpPr/>
          <p:nvPr/>
        </p:nvSpPr>
        <p:spPr>
          <a:xfrm>
            <a:off x="4190666" y="517548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7" name="Oval 36">
            <a:extLst>
              <a:ext uri="{FF2B5EF4-FFF2-40B4-BE49-F238E27FC236}">
                <a16:creationId xmlns:a16="http://schemas.microsoft.com/office/drawing/2014/main" id="{73302AB1-4FAC-6EE5-C327-83D08B55B12A}"/>
              </a:ext>
            </a:extLst>
          </p:cNvPr>
          <p:cNvSpPr/>
          <p:nvPr/>
        </p:nvSpPr>
        <p:spPr>
          <a:xfrm>
            <a:off x="4561368" y="517548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95A9D3B7-AA5C-E97F-60A2-648B202BC915}"/>
              </a:ext>
            </a:extLst>
          </p:cNvPr>
          <p:cNvSpPr/>
          <p:nvPr/>
        </p:nvSpPr>
        <p:spPr>
          <a:xfrm>
            <a:off x="4925892" y="517548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1A05D30-60E6-D94F-B74B-EF313EE0B90F}"/>
              </a:ext>
            </a:extLst>
          </p:cNvPr>
          <p:cNvSpPr/>
          <p:nvPr/>
        </p:nvSpPr>
        <p:spPr>
          <a:xfrm>
            <a:off x="3823621" y="630548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cxnSp>
        <p:nvCxnSpPr>
          <p:cNvPr id="15" name="Straight Connector 14">
            <a:extLst>
              <a:ext uri="{FF2B5EF4-FFF2-40B4-BE49-F238E27FC236}">
                <a16:creationId xmlns:a16="http://schemas.microsoft.com/office/drawing/2014/main" id="{5250158E-28FC-F7DB-027E-3333AC773C62}"/>
              </a:ext>
            </a:extLst>
          </p:cNvPr>
          <p:cNvCxnSpPr>
            <a:cxnSpLocks/>
          </p:cNvCxnSpPr>
          <p:nvPr/>
        </p:nvCxnSpPr>
        <p:spPr>
          <a:xfrm>
            <a:off x="1372343" y="5333360"/>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a16="http://schemas.microsoft.com/office/drawing/2014/main" id="{85C97666-2F1E-F5A7-9521-A41103916598}"/>
              </a:ext>
            </a:extLst>
          </p:cNvPr>
          <p:cNvSpPr txBox="1"/>
          <p:nvPr/>
        </p:nvSpPr>
        <p:spPr>
          <a:xfrm>
            <a:off x="519241" y="221608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B4DF9E5D-760F-EA1B-A6A9-37B3E0893508}"/>
              </a:ext>
            </a:extLst>
          </p:cNvPr>
          <p:cNvCxnSpPr>
            <a:cxnSpLocks/>
          </p:cNvCxnSpPr>
          <p:nvPr/>
        </p:nvCxnSpPr>
        <p:spPr>
          <a:xfrm>
            <a:off x="1065761" y="232444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31AE44BF-F9D9-E0CE-CE68-E1408C1AB7A5}"/>
              </a:ext>
            </a:extLst>
          </p:cNvPr>
          <p:cNvSpPr txBox="1"/>
          <p:nvPr/>
        </p:nvSpPr>
        <p:spPr>
          <a:xfrm>
            <a:off x="519240" y="32407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45" name="Title 2">
            <a:extLst>
              <a:ext uri="{FF2B5EF4-FFF2-40B4-BE49-F238E27FC236}">
                <a16:creationId xmlns:a16="http://schemas.microsoft.com/office/drawing/2014/main" id="{2F337AF1-9F36-743F-28C1-B014E816CA75}"/>
              </a:ext>
            </a:extLst>
          </p:cNvPr>
          <p:cNvSpPr txBox="1"/>
          <p:nvPr/>
        </p:nvSpPr>
        <p:spPr>
          <a:xfrm>
            <a:off x="1901655" y="2958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21D29F4A-D21C-B946-4BCF-A9E579775E13}"/>
              </a:ext>
            </a:extLst>
          </p:cNvPr>
          <p:cNvSpPr txBox="1"/>
          <p:nvPr/>
        </p:nvSpPr>
        <p:spPr>
          <a:xfrm>
            <a:off x="3033210" y="2958541"/>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A813A80F-49FA-8672-4F56-21FEC7D99544}"/>
              </a:ext>
            </a:extLst>
          </p:cNvPr>
          <p:cNvSpPr txBox="1"/>
          <p:nvPr/>
        </p:nvSpPr>
        <p:spPr>
          <a:xfrm>
            <a:off x="4464537" y="2958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Title 2">
            <a:extLst>
              <a:ext uri="{FF2B5EF4-FFF2-40B4-BE49-F238E27FC236}">
                <a16:creationId xmlns:a16="http://schemas.microsoft.com/office/drawing/2014/main" id="{FFEFC92E-9AB4-8913-6FF2-B6C8C6C1D07C}"/>
              </a:ext>
            </a:extLst>
          </p:cNvPr>
          <p:cNvSpPr txBox="1"/>
          <p:nvPr/>
        </p:nvSpPr>
        <p:spPr>
          <a:xfrm>
            <a:off x="1901655" y="37913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5" name="Title 2">
            <a:extLst>
              <a:ext uri="{FF2B5EF4-FFF2-40B4-BE49-F238E27FC236}">
                <a16:creationId xmlns:a16="http://schemas.microsoft.com/office/drawing/2014/main" id="{6EFA1FE4-9DC7-96F0-93D2-69EA256D51D7}"/>
              </a:ext>
            </a:extLst>
          </p:cNvPr>
          <p:cNvSpPr txBox="1"/>
          <p:nvPr/>
        </p:nvSpPr>
        <p:spPr>
          <a:xfrm>
            <a:off x="3022223" y="379138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6" name="Title 2">
            <a:extLst>
              <a:ext uri="{FF2B5EF4-FFF2-40B4-BE49-F238E27FC236}">
                <a16:creationId xmlns:a16="http://schemas.microsoft.com/office/drawing/2014/main" id="{207F5AC6-99F2-71CE-A7E9-BE731CC7735C}"/>
              </a:ext>
            </a:extLst>
          </p:cNvPr>
          <p:cNvSpPr txBox="1"/>
          <p:nvPr/>
        </p:nvSpPr>
        <p:spPr>
          <a:xfrm>
            <a:off x="4464537" y="37913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57" name="Straight Connector 56">
            <a:extLst>
              <a:ext uri="{FF2B5EF4-FFF2-40B4-BE49-F238E27FC236}">
                <a16:creationId xmlns:a16="http://schemas.microsoft.com/office/drawing/2014/main" id="{16FB9106-2AAC-08C1-E4B2-7DBD97BB59D8}"/>
              </a:ext>
            </a:extLst>
          </p:cNvPr>
          <p:cNvCxnSpPr>
            <a:cxnSpLocks/>
          </p:cNvCxnSpPr>
          <p:nvPr/>
        </p:nvCxnSpPr>
        <p:spPr>
          <a:xfrm>
            <a:off x="1195507" y="340858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Title 2">
            <a:extLst>
              <a:ext uri="{FF2B5EF4-FFF2-40B4-BE49-F238E27FC236}">
                <a16:creationId xmlns:a16="http://schemas.microsoft.com/office/drawing/2014/main" id="{E94D4E2B-C0A2-427B-8A64-6F3EB230F7B3}"/>
              </a:ext>
            </a:extLst>
          </p:cNvPr>
          <p:cNvSpPr txBox="1"/>
          <p:nvPr/>
        </p:nvSpPr>
        <p:spPr>
          <a:xfrm>
            <a:off x="519240" y="410075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9" name="Straight Connector 58">
            <a:extLst>
              <a:ext uri="{FF2B5EF4-FFF2-40B4-BE49-F238E27FC236}">
                <a16:creationId xmlns:a16="http://schemas.microsoft.com/office/drawing/2014/main" id="{E6779594-903B-2367-BC59-8A61D485B872}"/>
              </a:ext>
            </a:extLst>
          </p:cNvPr>
          <p:cNvCxnSpPr>
            <a:cxnSpLocks/>
          </p:cNvCxnSpPr>
          <p:nvPr/>
        </p:nvCxnSpPr>
        <p:spPr>
          <a:xfrm>
            <a:off x="1065761" y="426862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itle 2">
            <a:extLst>
              <a:ext uri="{FF2B5EF4-FFF2-40B4-BE49-F238E27FC236}">
                <a16:creationId xmlns:a16="http://schemas.microsoft.com/office/drawing/2014/main" id="{672A0F46-C2C4-05FA-80C6-EBE099770634}"/>
              </a:ext>
            </a:extLst>
          </p:cNvPr>
          <p:cNvSpPr txBox="1"/>
          <p:nvPr/>
        </p:nvSpPr>
        <p:spPr>
          <a:xfrm>
            <a:off x="519240" y="480937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66" name="Straight Connector 65">
            <a:extLst>
              <a:ext uri="{FF2B5EF4-FFF2-40B4-BE49-F238E27FC236}">
                <a16:creationId xmlns:a16="http://schemas.microsoft.com/office/drawing/2014/main" id="{E098B33C-522A-5BA1-C713-837D8C63631F}"/>
              </a:ext>
            </a:extLst>
          </p:cNvPr>
          <p:cNvCxnSpPr>
            <a:cxnSpLocks/>
          </p:cNvCxnSpPr>
          <p:nvPr/>
        </p:nvCxnSpPr>
        <p:spPr>
          <a:xfrm>
            <a:off x="1220726" y="4963400"/>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7" name="Title 2">
            <a:extLst>
              <a:ext uri="{FF2B5EF4-FFF2-40B4-BE49-F238E27FC236}">
                <a16:creationId xmlns:a16="http://schemas.microsoft.com/office/drawing/2014/main" id="{3A421E5A-3E17-44BB-1CB9-C38B7FD81BC7}"/>
              </a:ext>
            </a:extLst>
          </p:cNvPr>
          <p:cNvSpPr txBox="1"/>
          <p:nvPr/>
        </p:nvSpPr>
        <p:spPr>
          <a:xfrm>
            <a:off x="519240" y="554808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68" name="Straight Connector 67">
            <a:extLst>
              <a:ext uri="{FF2B5EF4-FFF2-40B4-BE49-F238E27FC236}">
                <a16:creationId xmlns:a16="http://schemas.microsoft.com/office/drawing/2014/main" id="{F114DF00-EFFA-C352-A9F1-098A33BEEC75}"/>
              </a:ext>
            </a:extLst>
          </p:cNvPr>
          <p:cNvCxnSpPr>
            <a:cxnSpLocks/>
          </p:cNvCxnSpPr>
          <p:nvPr/>
        </p:nvCxnSpPr>
        <p:spPr>
          <a:xfrm>
            <a:off x="879362" y="5687336"/>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Title 2">
            <a:extLst>
              <a:ext uri="{FF2B5EF4-FFF2-40B4-BE49-F238E27FC236}">
                <a16:creationId xmlns:a16="http://schemas.microsoft.com/office/drawing/2014/main" id="{38313E12-EFC9-9DC6-EEEB-93D92A69A391}"/>
              </a:ext>
            </a:extLst>
          </p:cNvPr>
          <p:cNvSpPr txBox="1"/>
          <p:nvPr/>
        </p:nvSpPr>
        <p:spPr>
          <a:xfrm>
            <a:off x="519240" y="62834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70" name="Straight Connector 69">
            <a:extLst>
              <a:ext uri="{FF2B5EF4-FFF2-40B4-BE49-F238E27FC236}">
                <a16:creationId xmlns:a16="http://schemas.microsoft.com/office/drawing/2014/main" id="{569FFD2F-A64B-3DF8-9818-7526344116B4}"/>
              </a:ext>
            </a:extLst>
          </p:cNvPr>
          <p:cNvCxnSpPr>
            <a:cxnSpLocks/>
          </p:cNvCxnSpPr>
          <p:nvPr/>
        </p:nvCxnSpPr>
        <p:spPr>
          <a:xfrm>
            <a:off x="1623615" y="645130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1B0775DD-3104-F4E5-140F-D6C3CDF6A79C}"/>
              </a:ext>
            </a:extLst>
          </p:cNvPr>
          <p:cNvSpPr txBox="1"/>
          <p:nvPr/>
        </p:nvSpPr>
        <p:spPr>
          <a:xfrm>
            <a:off x="1623921" y="456978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 name="Title 2">
            <a:extLst>
              <a:ext uri="{FF2B5EF4-FFF2-40B4-BE49-F238E27FC236}">
                <a16:creationId xmlns:a16="http://schemas.microsoft.com/office/drawing/2014/main" id="{23BCD496-E513-E2D3-57A6-720EC6C6041B}"/>
              </a:ext>
            </a:extLst>
          </p:cNvPr>
          <p:cNvSpPr txBox="1"/>
          <p:nvPr/>
        </p:nvSpPr>
        <p:spPr>
          <a:xfrm>
            <a:off x="2992934" y="457374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DB9694F8-6BCB-A40B-CFDF-D8EFC40EADBB}"/>
              </a:ext>
            </a:extLst>
          </p:cNvPr>
          <p:cNvSpPr txBox="1"/>
          <p:nvPr/>
        </p:nvSpPr>
        <p:spPr>
          <a:xfrm>
            <a:off x="4435248" y="454486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3709471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679318" y="4618591"/>
            <a:ext cx="32736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90582"/>
          </a:xfrm>
          <a:prstGeom prst="rect">
            <a:avLst/>
          </a:prstGeom>
          <a:noFill/>
        </p:spPr>
        <p:txBody>
          <a:bodyPr wrap="square">
            <a:spAutoFit/>
          </a:bodyPr>
          <a:lstStyle/>
          <a:p>
            <a:pPr>
              <a:lnSpc>
                <a:spcPct val="82000"/>
              </a:lnSpc>
            </a:pPr>
            <a:r>
              <a:rPr lang="en-AU" sz="3200" dirty="0">
                <a:solidFill>
                  <a:srgbClr val="601329"/>
                </a:solidFill>
                <a:ea typeface="Yu Gothic Medium" panose="020B0400000000000000" pitchFamily="34" charset="-128"/>
              </a:rPr>
              <a:t>YARRA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カベルネ・ソーヴィニヨン</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660510"/>
            <a:ext cx="1832762"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比較的温暖な</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ヤラ・ヴァレー</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北部が最適</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1323137" y="4773839"/>
            <a:ext cx="2805709" cy="1630767"/>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ユーカリ</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ピーマン</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289805"/>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428218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8290879" y="5050597"/>
            <a:ext cx="3273650" cy="856645"/>
          </a:xfrm>
          <a:prstGeom prst="rect">
            <a:avLst/>
          </a:prstGeom>
          <a:noFill/>
        </p:spPr>
        <p:txBody>
          <a:bodyPr wrap="square" anchor="b">
            <a:spAutoFit/>
          </a:bodyPr>
          <a:lstStyle/>
          <a:p>
            <a:pPr algn="ctr">
              <a:spcBef>
                <a:spcPts val="203"/>
              </a:spcBef>
            </a:pPr>
            <a:r>
              <a:rPr lang="ja-JP" altLang="en-US" sz="1600" b="1" dirty="0">
                <a:latin typeface="Yu Gothic" panose="020B0400000000000000" pitchFamily="34" charset="-128"/>
                <a:ea typeface="Yu Gothic" panose="020B0400000000000000" pitchFamily="34" charset="-128"/>
              </a:rPr>
              <a:t>ブレンド</a:t>
            </a:r>
            <a:endParaRPr lang="en-AU" altLang="ja-JP" sz="1600" b="1" dirty="0">
              <a:latin typeface="Yu Gothic" panose="020B0400000000000000" pitchFamily="34" charset="-128"/>
              <a:ea typeface="Yu Gothic" panose="020B0400000000000000" pitchFamily="34" charset="-128"/>
            </a:endParaRPr>
          </a:p>
          <a:p>
            <a:pPr algn="ctr">
              <a:spcBef>
                <a:spcPts val="203"/>
              </a:spcBef>
            </a:pPr>
            <a:r>
              <a:rPr lang="ja-JP" altLang="en-US" sz="1600" dirty="0">
                <a:effectLst/>
                <a:latin typeface="Yu Gothic Medium" panose="020B0400000000000000" pitchFamily="34" charset="-128"/>
                <a:ea typeface="Yu Gothic Medium" panose="020B0400000000000000" pitchFamily="34" charset="-128"/>
              </a:rPr>
              <a:t>少量のカベルネ・フランや</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メルロとよくブレンドされる</a:t>
            </a:r>
            <a:endParaRPr lang="en-AU" sz="1600" dirty="0">
              <a:effectLst/>
              <a:latin typeface="Yu Gothic Medium" panose="020B0400000000000000" pitchFamily="34" charset="-128"/>
              <a:ea typeface="Yu Gothic Medium" panose="020B0400000000000000" pitchFamily="34" charset="-128"/>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928984" y="46160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73380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597917" y="2960863"/>
            <a:ext cx="2530929"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香り高くエレガント</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0019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8097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カベルネ・ソーヴィニヨン</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978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073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sp>
        <p:nvSpPr>
          <p:cNvPr id="6" name="Oval 5">
            <a:extLst>
              <a:ext uri="{FF2B5EF4-FFF2-40B4-BE49-F238E27FC236}">
                <a16:creationId xmlns:a16="http://schemas.microsoft.com/office/drawing/2014/main" id="{FB882CF5-DC13-5847-19AF-9A53E5292740}"/>
              </a:ext>
            </a:extLst>
          </p:cNvPr>
          <p:cNvSpPr/>
          <p:nvPr/>
        </p:nvSpPr>
        <p:spPr>
          <a:xfrm>
            <a:off x="465670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cxnSp>
        <p:nvCxnSpPr>
          <p:cNvPr id="89" name="Straight Connector 88">
            <a:extLst>
              <a:ext uri="{FF2B5EF4-FFF2-40B4-BE49-F238E27FC236}">
                <a16:creationId xmlns:a16="http://schemas.microsoft.com/office/drawing/2014/main" id="{BBA37391-32BD-31C9-2FB5-1FF229B9A716}"/>
              </a:ext>
            </a:extLst>
          </p:cNvPr>
          <p:cNvCxnSpPr>
            <a:cxnSpLocks/>
          </p:cNvCxnSpPr>
          <p:nvPr/>
        </p:nvCxnSpPr>
        <p:spPr>
          <a:xfrm>
            <a:off x="1476451" y="5311937"/>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Title 2">
            <a:extLst>
              <a:ext uri="{FF2B5EF4-FFF2-40B4-BE49-F238E27FC236}">
                <a16:creationId xmlns:a16="http://schemas.microsoft.com/office/drawing/2014/main" id="{785DF85B-EEED-4A8C-F136-E7C96DA44D6A}"/>
              </a:ext>
            </a:extLst>
          </p:cNvPr>
          <p:cNvSpPr txBox="1"/>
          <p:nvPr/>
        </p:nvSpPr>
        <p:spPr>
          <a:xfrm>
            <a:off x="623349" y="219465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04" name="Straight Connector 103">
            <a:extLst>
              <a:ext uri="{FF2B5EF4-FFF2-40B4-BE49-F238E27FC236}">
                <a16:creationId xmlns:a16="http://schemas.microsoft.com/office/drawing/2014/main" id="{CA1F1A6D-0E13-6338-3355-934174BF092C}"/>
              </a:ext>
            </a:extLst>
          </p:cNvPr>
          <p:cNvCxnSpPr>
            <a:cxnSpLocks/>
          </p:cNvCxnSpPr>
          <p:nvPr/>
        </p:nvCxnSpPr>
        <p:spPr>
          <a:xfrm>
            <a:off x="1169869" y="230302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1" name="Title 2">
            <a:extLst>
              <a:ext uri="{FF2B5EF4-FFF2-40B4-BE49-F238E27FC236}">
                <a16:creationId xmlns:a16="http://schemas.microsoft.com/office/drawing/2014/main" id="{1671FDD8-AE7C-FB7B-BF8A-81AB9F1ED99F}"/>
              </a:ext>
            </a:extLst>
          </p:cNvPr>
          <p:cNvSpPr txBox="1"/>
          <p:nvPr/>
        </p:nvSpPr>
        <p:spPr>
          <a:xfrm>
            <a:off x="623348" y="32192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22" name="Title 2">
            <a:extLst>
              <a:ext uri="{FF2B5EF4-FFF2-40B4-BE49-F238E27FC236}">
                <a16:creationId xmlns:a16="http://schemas.microsoft.com/office/drawing/2014/main" id="{F7273F64-3A73-E7D8-A9A9-CCD987FE6085}"/>
              </a:ext>
            </a:extLst>
          </p:cNvPr>
          <p:cNvSpPr txBox="1"/>
          <p:nvPr/>
        </p:nvSpPr>
        <p:spPr>
          <a:xfrm>
            <a:off x="2005763" y="2937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23" name="Title 2">
            <a:extLst>
              <a:ext uri="{FF2B5EF4-FFF2-40B4-BE49-F238E27FC236}">
                <a16:creationId xmlns:a16="http://schemas.microsoft.com/office/drawing/2014/main" id="{2F8E360F-DC4C-FCB6-F042-71603362F46F}"/>
              </a:ext>
            </a:extLst>
          </p:cNvPr>
          <p:cNvSpPr txBox="1"/>
          <p:nvPr/>
        </p:nvSpPr>
        <p:spPr>
          <a:xfrm>
            <a:off x="3137318" y="293711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0" name="Title 2">
            <a:extLst>
              <a:ext uri="{FF2B5EF4-FFF2-40B4-BE49-F238E27FC236}">
                <a16:creationId xmlns:a16="http://schemas.microsoft.com/office/drawing/2014/main" id="{91CD1FD8-5FF2-BAAF-D21E-325B8EB5FBEC}"/>
              </a:ext>
            </a:extLst>
          </p:cNvPr>
          <p:cNvSpPr txBox="1"/>
          <p:nvPr/>
        </p:nvSpPr>
        <p:spPr>
          <a:xfrm>
            <a:off x="4568645" y="2937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1" name="Title 2">
            <a:extLst>
              <a:ext uri="{FF2B5EF4-FFF2-40B4-BE49-F238E27FC236}">
                <a16:creationId xmlns:a16="http://schemas.microsoft.com/office/drawing/2014/main" id="{87B3BDBC-D637-C9A4-A0A3-987CE21AA995}"/>
              </a:ext>
            </a:extLst>
          </p:cNvPr>
          <p:cNvSpPr txBox="1"/>
          <p:nvPr/>
        </p:nvSpPr>
        <p:spPr>
          <a:xfrm>
            <a:off x="2005763" y="376996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2" name="Title 2">
            <a:extLst>
              <a:ext uri="{FF2B5EF4-FFF2-40B4-BE49-F238E27FC236}">
                <a16:creationId xmlns:a16="http://schemas.microsoft.com/office/drawing/2014/main" id="{F7ACCC4F-97B6-AB0F-E6D2-57723AB9D5C5}"/>
              </a:ext>
            </a:extLst>
          </p:cNvPr>
          <p:cNvSpPr txBox="1"/>
          <p:nvPr/>
        </p:nvSpPr>
        <p:spPr>
          <a:xfrm>
            <a:off x="3126331" y="376996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33" name="Title 2">
            <a:extLst>
              <a:ext uri="{FF2B5EF4-FFF2-40B4-BE49-F238E27FC236}">
                <a16:creationId xmlns:a16="http://schemas.microsoft.com/office/drawing/2014/main" id="{EF8600C6-AF39-24A0-14FE-FF29C73BE5CC}"/>
              </a:ext>
            </a:extLst>
          </p:cNvPr>
          <p:cNvSpPr txBox="1"/>
          <p:nvPr/>
        </p:nvSpPr>
        <p:spPr>
          <a:xfrm>
            <a:off x="4568645" y="376996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134" name="Straight Connector 133">
            <a:extLst>
              <a:ext uri="{FF2B5EF4-FFF2-40B4-BE49-F238E27FC236}">
                <a16:creationId xmlns:a16="http://schemas.microsoft.com/office/drawing/2014/main" id="{881E04EE-727B-CD0D-BF3C-9AC435D6E8F4}"/>
              </a:ext>
            </a:extLst>
          </p:cNvPr>
          <p:cNvCxnSpPr>
            <a:cxnSpLocks/>
          </p:cNvCxnSpPr>
          <p:nvPr/>
        </p:nvCxnSpPr>
        <p:spPr>
          <a:xfrm>
            <a:off x="1299615" y="338715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5" name="Title 2">
            <a:extLst>
              <a:ext uri="{FF2B5EF4-FFF2-40B4-BE49-F238E27FC236}">
                <a16:creationId xmlns:a16="http://schemas.microsoft.com/office/drawing/2014/main" id="{EE859D2B-33E6-562E-BAE6-717C326B7365}"/>
              </a:ext>
            </a:extLst>
          </p:cNvPr>
          <p:cNvSpPr txBox="1"/>
          <p:nvPr/>
        </p:nvSpPr>
        <p:spPr>
          <a:xfrm>
            <a:off x="623348" y="40793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36" name="Straight Connector 135">
            <a:extLst>
              <a:ext uri="{FF2B5EF4-FFF2-40B4-BE49-F238E27FC236}">
                <a16:creationId xmlns:a16="http://schemas.microsoft.com/office/drawing/2014/main" id="{90A15746-A7A4-2B93-ACA9-8B6B02626F15}"/>
              </a:ext>
            </a:extLst>
          </p:cNvPr>
          <p:cNvCxnSpPr>
            <a:cxnSpLocks/>
          </p:cNvCxnSpPr>
          <p:nvPr/>
        </p:nvCxnSpPr>
        <p:spPr>
          <a:xfrm>
            <a:off x="1169869" y="424720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0" name="Title 2">
            <a:extLst>
              <a:ext uri="{FF2B5EF4-FFF2-40B4-BE49-F238E27FC236}">
                <a16:creationId xmlns:a16="http://schemas.microsoft.com/office/drawing/2014/main" id="{3EACBA14-EE3E-0DAC-B11F-631BFED859B4}"/>
              </a:ext>
            </a:extLst>
          </p:cNvPr>
          <p:cNvSpPr txBox="1"/>
          <p:nvPr/>
        </p:nvSpPr>
        <p:spPr>
          <a:xfrm>
            <a:off x="623348" y="478795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42" name="Title 2">
            <a:extLst>
              <a:ext uri="{FF2B5EF4-FFF2-40B4-BE49-F238E27FC236}">
                <a16:creationId xmlns:a16="http://schemas.microsoft.com/office/drawing/2014/main" id="{539F328D-E1C1-BA8F-4EA3-24EEC67978E6}"/>
              </a:ext>
            </a:extLst>
          </p:cNvPr>
          <p:cNvSpPr txBox="1"/>
          <p:nvPr/>
        </p:nvSpPr>
        <p:spPr>
          <a:xfrm>
            <a:off x="623348" y="55266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43" name="Straight Connector 142">
            <a:extLst>
              <a:ext uri="{FF2B5EF4-FFF2-40B4-BE49-F238E27FC236}">
                <a16:creationId xmlns:a16="http://schemas.microsoft.com/office/drawing/2014/main" id="{90B02DB6-011E-DB17-6F99-CFD1398270EE}"/>
              </a:ext>
            </a:extLst>
          </p:cNvPr>
          <p:cNvCxnSpPr>
            <a:cxnSpLocks/>
          </p:cNvCxnSpPr>
          <p:nvPr/>
        </p:nvCxnSpPr>
        <p:spPr>
          <a:xfrm>
            <a:off x="983470" y="5665913"/>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4" name="Title 2">
            <a:extLst>
              <a:ext uri="{FF2B5EF4-FFF2-40B4-BE49-F238E27FC236}">
                <a16:creationId xmlns:a16="http://schemas.microsoft.com/office/drawing/2014/main" id="{C37FC93F-3471-1E6B-7FD8-4365922AE6F0}"/>
              </a:ext>
            </a:extLst>
          </p:cNvPr>
          <p:cNvSpPr txBox="1"/>
          <p:nvPr/>
        </p:nvSpPr>
        <p:spPr>
          <a:xfrm>
            <a:off x="623348" y="62620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45" name="Straight Connector 144">
            <a:extLst>
              <a:ext uri="{FF2B5EF4-FFF2-40B4-BE49-F238E27FC236}">
                <a16:creationId xmlns:a16="http://schemas.microsoft.com/office/drawing/2014/main" id="{B2D6D831-1207-3E51-E263-32D9243AECD5}"/>
              </a:ext>
            </a:extLst>
          </p:cNvPr>
          <p:cNvCxnSpPr>
            <a:cxnSpLocks/>
          </p:cNvCxnSpPr>
          <p:nvPr/>
        </p:nvCxnSpPr>
        <p:spPr>
          <a:xfrm>
            <a:off x="1727723" y="64298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EA7E6D7-BE10-D9E6-A637-459BAD07A99F}"/>
              </a:ext>
            </a:extLst>
          </p:cNvPr>
          <p:cNvCxnSpPr>
            <a:cxnSpLocks/>
          </p:cNvCxnSpPr>
          <p:nvPr/>
        </p:nvCxnSpPr>
        <p:spPr>
          <a:xfrm>
            <a:off x="1220726" y="4963400"/>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itle 2">
            <a:extLst>
              <a:ext uri="{FF2B5EF4-FFF2-40B4-BE49-F238E27FC236}">
                <a16:creationId xmlns:a16="http://schemas.microsoft.com/office/drawing/2014/main" id="{C5981BAA-27C0-5189-1B78-801E4AEDF4A4}"/>
              </a:ext>
            </a:extLst>
          </p:cNvPr>
          <p:cNvSpPr txBox="1"/>
          <p:nvPr/>
        </p:nvSpPr>
        <p:spPr>
          <a:xfrm>
            <a:off x="1744690" y="4543910"/>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 name="Title 2">
            <a:extLst>
              <a:ext uri="{FF2B5EF4-FFF2-40B4-BE49-F238E27FC236}">
                <a16:creationId xmlns:a16="http://schemas.microsoft.com/office/drawing/2014/main" id="{4C8132B0-F77D-5402-F731-8B18D4B8A7DD}"/>
              </a:ext>
            </a:extLst>
          </p:cNvPr>
          <p:cNvSpPr txBox="1"/>
          <p:nvPr/>
        </p:nvSpPr>
        <p:spPr>
          <a:xfrm>
            <a:off x="3113703" y="454786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C07A357C-81A9-9D84-AE0E-8791F251F31A}"/>
              </a:ext>
            </a:extLst>
          </p:cNvPr>
          <p:cNvSpPr txBox="1"/>
          <p:nvPr/>
        </p:nvSpPr>
        <p:spPr>
          <a:xfrm>
            <a:off x="4556017" y="451899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204112"/>
          </a:xfrm>
          <a:prstGeom prst="rect">
            <a:avLst/>
          </a:prstGeom>
          <a:noFill/>
        </p:spPr>
        <p:txBody>
          <a:bodyPr wrap="square">
            <a:spAutoFit/>
          </a:bodyPr>
          <a:lstStyle/>
          <a:p>
            <a:pPr>
              <a:lnSpc>
                <a:spcPct val="82000"/>
              </a:lnSpc>
            </a:pPr>
            <a:r>
              <a:rPr lang="en-US" sz="3200" dirty="0">
                <a:solidFill>
                  <a:srgbClr val="601329"/>
                </a:solidFill>
                <a:ea typeface="Yu Gothic Medium" panose="020B0400000000000000" pitchFamily="34" charset="-128"/>
              </a:rPr>
              <a:t>YARRA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シラーズ</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4" y="2964275"/>
            <a:ext cx="2805709" cy="830997"/>
          </a:xfrm>
          <a:prstGeom prst="rect">
            <a:avLst/>
          </a:prstGeom>
          <a:noFill/>
        </p:spPr>
        <p:txBody>
          <a:bodyPr wrap="square" anchor="b">
            <a:spAutoFit/>
          </a:bodyPr>
          <a:lstStyle/>
          <a:p>
            <a:pPr algn="ctr">
              <a:spcBef>
                <a:spcPts val="217"/>
              </a:spcBef>
              <a:spcAft>
                <a:spcPts val="315"/>
              </a:spcAft>
            </a:pPr>
            <a:r>
              <a:rPr lang="ja-JP" altLang="en-US" sz="1600" b="1" dirty="0">
                <a:effectLst/>
                <a:latin typeface="Yu Gothic" panose="020B0400000000000000" pitchFamily="34" charset="-128"/>
                <a:ea typeface="Yu Gothic" panose="020B0400000000000000" pitchFamily="34" charset="-128"/>
              </a:rPr>
              <a:t>リッチ</a:t>
            </a:r>
            <a:r>
              <a:rPr lang="ja-JP" altLang="en-US" sz="1600" b="1" dirty="0">
                <a:latin typeface="Yu Gothic" panose="020B0400000000000000" pitchFamily="34" charset="-128"/>
                <a:ea typeface="Yu Gothic" panose="020B0400000000000000" pitchFamily="34" charset="-128"/>
              </a:rPr>
              <a:t>かつ</a:t>
            </a:r>
            <a:r>
              <a:rPr lang="ja-JP" altLang="en-US" sz="1600" b="1" dirty="0">
                <a:effectLst/>
                <a:latin typeface="Yu Gothic" panose="020B0400000000000000" pitchFamily="34" charset="-128"/>
                <a:ea typeface="Yu Gothic" panose="020B0400000000000000" pitchFamily="34" charset="-128"/>
              </a:rPr>
              <a:t>フルボディ</a:t>
            </a:r>
            <a:br>
              <a:rPr lang="en-US" altLang="ja-JP" sz="1600" b="1" dirty="0">
                <a:effectLst/>
                <a:latin typeface="Yu Gothic" panose="020B0400000000000000" pitchFamily="34" charset="-128"/>
                <a:ea typeface="Yu Gothic"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シラーズ（</a:t>
            </a:r>
            <a:r>
              <a:rPr lang="en-AU" sz="1600" dirty="0">
                <a:effectLst/>
                <a:latin typeface="Yu Gothic Medium" panose="020B0400000000000000" pitchFamily="34" charset="-128"/>
                <a:ea typeface="Yu Gothic Medium" panose="020B0400000000000000" pitchFamily="34" charset="-128"/>
              </a:rPr>
              <a:t>Shiraz)</a:t>
            </a:r>
            <a:r>
              <a:rPr lang="ja-JP" altLang="en-US" sz="1600" dirty="0">
                <a:effectLst/>
                <a:latin typeface="Yu Gothic Medium" panose="020B0400000000000000" pitchFamily="34" charset="-128"/>
                <a:ea typeface="Yu Gothic Medium" panose="020B0400000000000000" pitchFamily="34" charset="-128"/>
              </a:rPr>
              <a:t>と</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ラベルに表記される</a:t>
            </a:r>
            <a:endParaRPr lang="en-AU" sz="1600" dirty="0">
              <a:effectLst/>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67873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552973" y="4406065"/>
            <a:ext cx="2805709" cy="2162836"/>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rPr>
              <a:t>典型的な風味：</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ダークチェリー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チョコレート</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コーヒー</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96120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95358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087575" y="1921668"/>
            <a:ext cx="1578653"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標高の低い</a:t>
            </a:r>
          </a:p>
          <a:p>
            <a:pPr algn="ctr"/>
            <a:r>
              <a:rPr lang="ja-JP" altLang="en-US" sz="2000" dirty="0">
                <a:solidFill>
                  <a:schemeClr val="tx1"/>
                </a:solidFill>
                <a:effectLst/>
                <a:latin typeface="Yu Gothic" panose="020B0400000000000000" pitchFamily="34" charset="-128"/>
                <a:ea typeface="Yu Gothic" panose="020B0400000000000000" pitchFamily="34" charset="-128"/>
              </a:rPr>
              <a:t>温暖な地域が最適</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5AF39A8C-7243-6FD3-756B-EA9807F5C885}"/>
              </a:ext>
            </a:extLst>
          </p:cNvPr>
          <p:cNvSpPr txBox="1"/>
          <p:nvPr/>
        </p:nvSpPr>
        <p:spPr>
          <a:xfrm>
            <a:off x="411388" y="4674591"/>
            <a:ext cx="3736213" cy="1077218"/>
          </a:xfrm>
          <a:prstGeom prst="rect">
            <a:avLst/>
          </a:prstGeom>
          <a:noFill/>
        </p:spPr>
        <p:txBody>
          <a:bodyPr wrap="square" anchor="b">
            <a:spAutoFit/>
          </a:bodyPr>
          <a:lstStyle/>
          <a:p>
            <a:pPr algn="ctr">
              <a:spcBef>
                <a:spcPts val="217"/>
              </a:spcBef>
              <a:spcAft>
                <a:spcPts val="315"/>
              </a:spcAft>
            </a:pPr>
            <a:r>
              <a:rPr lang="ja-JP" altLang="en-US" sz="1600" b="1" dirty="0">
                <a:latin typeface="Yu Gothic" panose="020B0400000000000000" pitchFamily="34" charset="-128"/>
                <a:ea typeface="Yu Gothic" panose="020B0400000000000000" pitchFamily="34" charset="-128"/>
              </a:rPr>
              <a:t>ミディアムボディ</a:t>
            </a:r>
            <a:br>
              <a:rPr lang="en-AU"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スモーキーで旨味（セイバリーさ）が感じられ、シラー（</a:t>
            </a:r>
            <a:r>
              <a:rPr lang="en-AU" sz="1600" dirty="0">
                <a:effectLst/>
                <a:latin typeface="Yu Gothic Medium" panose="020B0400000000000000" pitchFamily="34" charset="-128"/>
                <a:ea typeface="Yu Gothic Medium" panose="020B0400000000000000" pitchFamily="34" charset="-128"/>
              </a:rPr>
              <a:t>Syrah)</a:t>
            </a:r>
            <a:r>
              <a:rPr lang="ja-JP" altLang="en-US" sz="1600" dirty="0">
                <a:effectLst/>
                <a:latin typeface="Yu Gothic Medium" panose="020B0400000000000000" pitchFamily="34" charset="-128"/>
                <a:ea typeface="Yu Gothic Medium" panose="020B0400000000000000" pitchFamily="34" charset="-128"/>
              </a:rPr>
              <a:t>と</a:t>
            </a:r>
            <a:br>
              <a:rPr lang="en-US"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表記されることも</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21449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995562"/>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992660"/>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992660"/>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992660"/>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992660"/>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992660"/>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992660"/>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992660"/>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992660"/>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750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72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72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72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72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72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72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72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72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9394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93656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93656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408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63791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63791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63791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6379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6379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6379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6379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6379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9868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98390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98390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98390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9839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9839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9839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9839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9839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3659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630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630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630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630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630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630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630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630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03134" y="230378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8AE7C3E2-540E-FC96-8F2B-3E0345B3DDC5}"/>
              </a:ext>
            </a:extLst>
          </p:cNvPr>
          <p:cNvSpPr txBox="1"/>
          <p:nvPr/>
        </p:nvSpPr>
        <p:spPr>
          <a:xfrm>
            <a:off x="2700631" y="24085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8130EC92-9E5A-CCC9-BFA3-4892FFE5D7A9}"/>
              </a:ext>
            </a:extLst>
          </p:cNvPr>
          <p:cNvCxnSpPr>
            <a:cxnSpLocks/>
          </p:cNvCxnSpPr>
          <p:nvPr/>
        </p:nvCxnSpPr>
        <p:spPr>
          <a:xfrm>
            <a:off x="1375576" y="5141365"/>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7C17A848-3429-AE2B-096A-16C972557837}"/>
              </a:ext>
            </a:extLst>
          </p:cNvPr>
          <p:cNvSpPr txBox="1"/>
          <p:nvPr/>
        </p:nvSpPr>
        <p:spPr>
          <a:xfrm>
            <a:off x="522474" y="202408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C4C71BA5-78BC-2399-C6B3-8FB716DCF338}"/>
              </a:ext>
            </a:extLst>
          </p:cNvPr>
          <p:cNvCxnSpPr>
            <a:cxnSpLocks/>
          </p:cNvCxnSpPr>
          <p:nvPr/>
        </p:nvCxnSpPr>
        <p:spPr>
          <a:xfrm>
            <a:off x="1068994" y="213245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C96CFAD6-8265-B59D-E9CA-876E3903FA49}"/>
              </a:ext>
            </a:extLst>
          </p:cNvPr>
          <p:cNvSpPr txBox="1"/>
          <p:nvPr/>
        </p:nvSpPr>
        <p:spPr>
          <a:xfrm>
            <a:off x="522473" y="30487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E46F16F5-03A5-E7C8-A1CD-80FF5A4ECCE2}"/>
              </a:ext>
            </a:extLst>
          </p:cNvPr>
          <p:cNvSpPr txBox="1"/>
          <p:nvPr/>
        </p:nvSpPr>
        <p:spPr>
          <a:xfrm>
            <a:off x="1904888" y="276654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23EDF0A3-0551-F914-E932-61F96232D508}"/>
              </a:ext>
            </a:extLst>
          </p:cNvPr>
          <p:cNvSpPr txBox="1"/>
          <p:nvPr/>
        </p:nvSpPr>
        <p:spPr>
          <a:xfrm>
            <a:off x="3036443" y="2766546"/>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923694CA-0BA7-F7C7-F372-D7CD833D9123}"/>
              </a:ext>
            </a:extLst>
          </p:cNvPr>
          <p:cNvSpPr txBox="1"/>
          <p:nvPr/>
        </p:nvSpPr>
        <p:spPr>
          <a:xfrm>
            <a:off x="4467770" y="276654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15F29123-3F69-6A7E-469C-DE3D4CEEACF7}"/>
              </a:ext>
            </a:extLst>
          </p:cNvPr>
          <p:cNvSpPr txBox="1"/>
          <p:nvPr/>
        </p:nvSpPr>
        <p:spPr>
          <a:xfrm>
            <a:off x="1904888" y="35993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6BF3141C-FB30-F453-8D25-576D77C1B4B0}"/>
              </a:ext>
            </a:extLst>
          </p:cNvPr>
          <p:cNvSpPr txBox="1"/>
          <p:nvPr/>
        </p:nvSpPr>
        <p:spPr>
          <a:xfrm>
            <a:off x="3025456" y="359938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10608A70-5791-1BD3-0AC9-669B0EDBF89F}"/>
              </a:ext>
            </a:extLst>
          </p:cNvPr>
          <p:cNvSpPr txBox="1"/>
          <p:nvPr/>
        </p:nvSpPr>
        <p:spPr>
          <a:xfrm>
            <a:off x="4467770" y="359938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8C032EA2-9ECA-D6D0-3C87-5095D5CD209B}"/>
              </a:ext>
            </a:extLst>
          </p:cNvPr>
          <p:cNvCxnSpPr>
            <a:cxnSpLocks/>
          </p:cNvCxnSpPr>
          <p:nvPr/>
        </p:nvCxnSpPr>
        <p:spPr>
          <a:xfrm>
            <a:off x="1198740" y="321658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0E0BBB6D-23C3-0785-2613-396E18376014}"/>
              </a:ext>
            </a:extLst>
          </p:cNvPr>
          <p:cNvSpPr txBox="1"/>
          <p:nvPr/>
        </p:nvSpPr>
        <p:spPr>
          <a:xfrm>
            <a:off x="522473" y="39087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0E4A633E-A021-010D-9098-932E657A9E0C}"/>
              </a:ext>
            </a:extLst>
          </p:cNvPr>
          <p:cNvCxnSpPr>
            <a:cxnSpLocks/>
          </p:cNvCxnSpPr>
          <p:nvPr/>
        </p:nvCxnSpPr>
        <p:spPr>
          <a:xfrm>
            <a:off x="1068994" y="407663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A3ED029F-8F9E-C5A9-4C60-43BF35BD2ECE}"/>
              </a:ext>
            </a:extLst>
          </p:cNvPr>
          <p:cNvSpPr txBox="1"/>
          <p:nvPr/>
        </p:nvSpPr>
        <p:spPr>
          <a:xfrm>
            <a:off x="522473" y="46173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8" name="Straight Connector 57">
            <a:extLst>
              <a:ext uri="{FF2B5EF4-FFF2-40B4-BE49-F238E27FC236}">
                <a16:creationId xmlns:a16="http://schemas.microsoft.com/office/drawing/2014/main" id="{309CDC8A-65E2-517C-211B-DA1CFE2A84D7}"/>
              </a:ext>
            </a:extLst>
          </p:cNvPr>
          <p:cNvCxnSpPr>
            <a:cxnSpLocks/>
          </p:cNvCxnSpPr>
          <p:nvPr/>
        </p:nvCxnSpPr>
        <p:spPr>
          <a:xfrm>
            <a:off x="1223959" y="4771405"/>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4AAF131A-D459-B5BA-A8BB-60C6D98E20B3}"/>
              </a:ext>
            </a:extLst>
          </p:cNvPr>
          <p:cNvSpPr txBox="1"/>
          <p:nvPr/>
        </p:nvSpPr>
        <p:spPr>
          <a:xfrm>
            <a:off x="522473" y="53560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0" name="Straight Connector 59">
            <a:extLst>
              <a:ext uri="{FF2B5EF4-FFF2-40B4-BE49-F238E27FC236}">
                <a16:creationId xmlns:a16="http://schemas.microsoft.com/office/drawing/2014/main" id="{5DCD9F0F-2D61-0FEC-EB4D-29F86F6BCA49}"/>
              </a:ext>
            </a:extLst>
          </p:cNvPr>
          <p:cNvCxnSpPr>
            <a:cxnSpLocks/>
          </p:cNvCxnSpPr>
          <p:nvPr/>
        </p:nvCxnSpPr>
        <p:spPr>
          <a:xfrm>
            <a:off x="882595" y="5495341"/>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0FA5592A-2A99-116C-2BD4-3D95BF4282B2}"/>
              </a:ext>
            </a:extLst>
          </p:cNvPr>
          <p:cNvSpPr txBox="1"/>
          <p:nvPr/>
        </p:nvSpPr>
        <p:spPr>
          <a:xfrm>
            <a:off x="522473" y="60914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2" name="Straight Connector 61">
            <a:extLst>
              <a:ext uri="{FF2B5EF4-FFF2-40B4-BE49-F238E27FC236}">
                <a16:creationId xmlns:a16="http://schemas.microsoft.com/office/drawing/2014/main" id="{AA958BCD-7E17-07AD-5A38-1C496C7AA589}"/>
              </a:ext>
            </a:extLst>
          </p:cNvPr>
          <p:cNvCxnSpPr>
            <a:cxnSpLocks/>
          </p:cNvCxnSpPr>
          <p:nvPr/>
        </p:nvCxnSpPr>
        <p:spPr>
          <a:xfrm>
            <a:off x="1626848" y="62593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A8A8B39E-2BF7-5141-C1E0-8862F3AD902C}"/>
              </a:ext>
            </a:extLst>
          </p:cNvPr>
          <p:cNvSpPr txBox="1"/>
          <p:nvPr/>
        </p:nvSpPr>
        <p:spPr>
          <a:xfrm>
            <a:off x="1632548" y="439726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CBF31826-BE29-BBF9-5D5D-DFA24CE6FEFA}"/>
              </a:ext>
            </a:extLst>
          </p:cNvPr>
          <p:cNvSpPr txBox="1"/>
          <p:nvPr/>
        </p:nvSpPr>
        <p:spPr>
          <a:xfrm>
            <a:off x="3001561" y="44012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1" name="Title 2">
            <a:extLst>
              <a:ext uri="{FF2B5EF4-FFF2-40B4-BE49-F238E27FC236}">
                <a16:creationId xmlns:a16="http://schemas.microsoft.com/office/drawing/2014/main" id="{01EDAFB9-6FD6-F239-34A7-529BA145162E}"/>
              </a:ext>
            </a:extLst>
          </p:cNvPr>
          <p:cNvSpPr txBox="1"/>
          <p:nvPr/>
        </p:nvSpPr>
        <p:spPr>
          <a:xfrm>
            <a:off x="4443875" y="43723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8E7B19-1D96-9110-15C1-FF391288A7B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977" r="16977"/>
          <a:stretch/>
        </p:blipFill>
        <p:spPr/>
      </p:pic>
      <p:sp>
        <p:nvSpPr>
          <p:cNvPr id="3" name="Text Placeholder 2">
            <a:extLst>
              <a:ext uri="{FF2B5EF4-FFF2-40B4-BE49-F238E27FC236}">
                <a16:creationId xmlns:a16="http://schemas.microsoft.com/office/drawing/2014/main" id="{93B0DD27-C793-E9DF-283E-E2B023D4BC45}"/>
              </a:ext>
            </a:extLst>
          </p:cNvPr>
          <p:cNvSpPr>
            <a:spLocks noGrp="1"/>
          </p:cNvSpPr>
          <p:nvPr>
            <p:ph type="body" sz="quarter" idx="11"/>
          </p:nvPr>
        </p:nvSpPr>
        <p:spPr>
          <a:xfrm>
            <a:off x="6456364" y="2777567"/>
            <a:ext cx="5180671" cy="1530521"/>
          </a:xfrm>
        </p:spPr>
        <p:txBody>
          <a:bodyPr/>
          <a:lstStyle/>
          <a:p>
            <a:pPr marL="0" indent="0">
              <a:spcBef>
                <a:spcPts val="300"/>
              </a:spcBef>
              <a:buNone/>
            </a:pPr>
            <a:r>
              <a:rPr lang="ja-JP" altLang="en-US" dirty="0">
                <a:latin typeface="Yu Gothic Medium" panose="020B0400000000000000" pitchFamily="34" charset="-128"/>
                <a:ea typeface="Yu Gothic Medium" panose="020B0400000000000000" pitchFamily="34" charset="-128"/>
              </a:rPr>
              <a:t>気候や土壌の多様性から、地元の生産者たちは</a:t>
            </a:r>
            <a:br>
              <a:rPr lang="en-US"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新興品種や、衰退した品種の栽培に挑み、良い結果を出しています。</a:t>
            </a:r>
            <a:br>
              <a:rPr lang="en-US" altLang="ja-JP" dirty="0">
                <a:latin typeface="Yu Gothic Medium" panose="020B0400000000000000" pitchFamily="34" charset="-128"/>
                <a:ea typeface="Yu Gothic Medium" panose="020B0400000000000000" pitchFamily="34" charset="-128"/>
              </a:rPr>
            </a:br>
            <a:endParaRPr lang="en-AU" altLang="ja-JP" dirty="0">
              <a:latin typeface="Yu Gothic Medium" panose="020B0400000000000000" pitchFamily="34" charset="-128"/>
              <a:ea typeface="Yu Gothic Medium" panose="020B0400000000000000" pitchFamily="34" charset="-128"/>
            </a:endParaRP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アルネイス</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ゲヴュルツトラミネール</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グリューナー・ヴェルトリーナー</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ピノ・ムニエ</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ガメイ</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ブラケット</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テンプラニーリョ</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サンジョヴェーゼ</a:t>
            </a:r>
          </a:p>
          <a:p>
            <a:pPr marL="285750" indent="-285750">
              <a:spcBef>
                <a:spcPts val="3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ネッビオーロ</a:t>
            </a:r>
            <a:endParaRPr lang="en-AU" dirty="0">
              <a:latin typeface="Yu Gothic Medium" panose="020B0400000000000000" pitchFamily="34" charset="-128"/>
              <a:ea typeface="Yu Gothic Medium" panose="020B0400000000000000" pitchFamily="34" charset="-128"/>
            </a:endParaRPr>
          </a:p>
        </p:txBody>
      </p:sp>
      <p:sp>
        <p:nvSpPr>
          <p:cNvPr id="6" name="Text Placeholder 9">
            <a:extLst>
              <a:ext uri="{FF2B5EF4-FFF2-40B4-BE49-F238E27FC236}">
                <a16:creationId xmlns:a16="http://schemas.microsoft.com/office/drawing/2014/main" id="{586E7CA2-5418-1E1C-03BD-FDD5EF278748}"/>
              </a:ext>
            </a:extLst>
          </p:cNvPr>
          <p:cNvSpPr txBox="1">
            <a:spLocks/>
          </p:cNvSpPr>
          <p:nvPr/>
        </p:nvSpPr>
        <p:spPr>
          <a:xfrm>
            <a:off x="6369277" y="555172"/>
            <a:ext cx="6968303" cy="473196"/>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ja-JP" sz="3200" dirty="0">
                <a:solidFill>
                  <a:schemeClr val="accent5"/>
                </a:solidFill>
                <a:latin typeface="+mn-lt"/>
                <a:ea typeface="Yu Gothic Medium" panose="020B0400000000000000" pitchFamily="34" charset="-128"/>
              </a:rPr>
              <a:t>YARRA VALLEY</a:t>
            </a:r>
            <a:r>
              <a:rPr lang="ja-JP" altLang="en-US" sz="3200" dirty="0">
                <a:solidFill>
                  <a:schemeClr val="accent5"/>
                </a:solidFill>
                <a:latin typeface="Yu Gothic Medium" panose="020B0400000000000000" pitchFamily="34" charset="-128"/>
                <a:ea typeface="Yu Gothic Medium" panose="020B0400000000000000" pitchFamily="34" charset="-128"/>
              </a:rPr>
              <a:t>の</a:t>
            </a:r>
            <a:endParaRPr lang="en-US" sz="3200" dirty="0">
              <a:solidFill>
                <a:schemeClr val="accent5"/>
              </a:solidFill>
              <a:latin typeface="Yu Gothic Medium" panose="020B0400000000000000" pitchFamily="34" charset="-128"/>
              <a:ea typeface="Yu Gothic Medium" panose="020B0400000000000000" pitchFamily="34" charset="-128"/>
            </a:endParaRPr>
          </a:p>
        </p:txBody>
      </p:sp>
      <p:sp>
        <p:nvSpPr>
          <p:cNvPr id="8" name="Text Placeholder 9">
            <a:extLst>
              <a:ext uri="{FF2B5EF4-FFF2-40B4-BE49-F238E27FC236}">
                <a16:creationId xmlns:a16="http://schemas.microsoft.com/office/drawing/2014/main" id="{9DA83704-BA18-B46C-8BE5-6677B2A54522}"/>
              </a:ext>
            </a:extLst>
          </p:cNvPr>
          <p:cNvSpPr txBox="1">
            <a:spLocks/>
          </p:cNvSpPr>
          <p:nvPr/>
        </p:nvSpPr>
        <p:spPr>
          <a:xfrm>
            <a:off x="6456364" y="1658097"/>
            <a:ext cx="6595403" cy="799972"/>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5440" dirty="0">
                <a:solidFill>
                  <a:schemeClr val="accent1"/>
                </a:solidFill>
                <a:latin typeface="Yu Gothic Medium" panose="020B0400000000000000" pitchFamily="34" charset="-128"/>
                <a:ea typeface="Yu Gothic Medium" panose="020B0400000000000000" pitchFamily="34" charset="-128"/>
              </a:rPr>
              <a:t>オルタナティブ</a:t>
            </a:r>
            <a:br>
              <a:rPr lang="en-US" altLang="ja-JP" sz="5440" dirty="0">
                <a:solidFill>
                  <a:schemeClr val="accent1"/>
                </a:solidFill>
                <a:latin typeface="Yu Gothic Medium" panose="020B0400000000000000" pitchFamily="34" charset="-128"/>
                <a:ea typeface="Yu Gothic Medium" panose="020B0400000000000000" pitchFamily="34" charset="-128"/>
              </a:rPr>
            </a:br>
            <a:r>
              <a:rPr lang="ja-JP" altLang="en-US" sz="5440" dirty="0">
                <a:solidFill>
                  <a:schemeClr val="accent1"/>
                </a:solidFill>
                <a:latin typeface="Yu Gothic Medium" panose="020B0400000000000000" pitchFamily="34" charset="-128"/>
                <a:ea typeface="Yu Gothic Medium" panose="020B0400000000000000" pitchFamily="34" charset="-128"/>
              </a:rPr>
              <a:t>品種</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2111773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920" t="99" r="10480"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ja-JP" dirty="0">
                <a:latin typeface="+mn-lt"/>
                <a:ea typeface="Yu Gothic Medium" panose="020B0400000000000000" pitchFamily="34" charset="-128"/>
              </a:rPr>
              <a:t>YARRA VALLEY</a:t>
            </a:r>
            <a:endParaRPr lang="en-US" dirty="0">
              <a:latin typeface="+mn-lt"/>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19" y="1309456"/>
            <a:ext cx="5267955" cy="4645363"/>
          </a:xfrm>
        </p:spPr>
        <p:txBody>
          <a:bodyPr/>
          <a:lstStyle/>
          <a:p>
            <a:pPr>
              <a:lnSpc>
                <a:spcPct val="80000"/>
              </a:lnSpc>
              <a:tabLst>
                <a:tab pos="1274445" algn="l"/>
              </a:tabLst>
            </a:pPr>
            <a:r>
              <a:rPr lang="ja-JP" altLang="en-US" sz="5000" dirty="0">
                <a:solidFill>
                  <a:schemeClr val="accent5"/>
                </a:solidFill>
                <a:latin typeface="Yu Gothic Medium" panose="020B0400000000000000" pitchFamily="34" charset="-128"/>
                <a:ea typeface="Yu Gothic Medium" panose="020B0400000000000000" pitchFamily="34" charset="-128"/>
                <a:cs typeface="Hellix"/>
              </a:rPr>
              <a:t>豊かな歴史、</a:t>
            </a:r>
            <a:br>
              <a:rPr lang="en-AU" altLang="ja-JP" sz="5000" dirty="0">
                <a:solidFill>
                  <a:schemeClr val="accent5"/>
                </a:solidFill>
                <a:latin typeface="Yu Gothic Medium" panose="020B0400000000000000" pitchFamily="34" charset="-128"/>
                <a:ea typeface="Yu Gothic Medium" panose="020B0400000000000000" pitchFamily="34" charset="-128"/>
                <a:cs typeface="Hellix"/>
              </a:rPr>
            </a:br>
            <a:r>
              <a:rPr lang="ja-JP" altLang="en-US" sz="5000" dirty="0">
                <a:solidFill>
                  <a:schemeClr val="accent5"/>
                </a:solidFill>
                <a:latin typeface="Yu Gothic Medium" panose="020B0400000000000000" pitchFamily="34" charset="-128"/>
                <a:ea typeface="Yu Gothic Medium" panose="020B0400000000000000" pitchFamily="34" charset="-128"/>
                <a:cs typeface="Hellix"/>
              </a:rPr>
              <a:t>進化する産地</a:t>
            </a:r>
            <a:endParaRPr lang="en-AU" altLang="ja-JP" sz="5000" dirty="0">
              <a:solidFill>
                <a:schemeClr val="accent5"/>
              </a:solidFill>
              <a:latin typeface="Yu Gothic Medium" panose="020B0400000000000000" pitchFamily="34" charset="-128"/>
              <a:ea typeface="Yu Gothic Medium" panose="020B0400000000000000" pitchFamily="34" charset="-128"/>
              <a:cs typeface="Hellix"/>
            </a:endParaRPr>
          </a:p>
          <a:p>
            <a:pPr>
              <a:lnSpc>
                <a:spcPct val="80000"/>
              </a:lnSpc>
              <a:tabLst>
                <a:tab pos="1274445" algn="l"/>
              </a:tabLst>
            </a:pPr>
            <a:r>
              <a:rPr lang="ja-JP" altLang="en-US" sz="5000" dirty="0">
                <a:solidFill>
                  <a:schemeClr val="accent5"/>
                </a:solidFill>
                <a:latin typeface="Yu Gothic Medium" panose="020B0400000000000000" pitchFamily="34" charset="-128"/>
                <a:ea typeface="Yu Gothic Medium" panose="020B0400000000000000" pitchFamily="34" charset="-128"/>
                <a:cs typeface="Hellix"/>
              </a:rPr>
              <a:t>未来</a:t>
            </a:r>
            <a:r>
              <a:rPr lang="ja-JP" altLang="en-US" sz="5000">
                <a:solidFill>
                  <a:schemeClr val="accent5"/>
                </a:solidFill>
                <a:latin typeface="Yu Gothic Medium" panose="020B0400000000000000" pitchFamily="34" charset="-128"/>
                <a:ea typeface="Yu Gothic Medium" panose="020B0400000000000000" pitchFamily="34" charset="-128"/>
                <a:cs typeface="Hellix"/>
              </a:rPr>
              <a:t>への革新</a:t>
            </a:r>
            <a:endParaRPr lang="en-AU" sz="5000" dirty="0">
              <a:solidFill>
                <a:schemeClr val="accent5"/>
              </a:solidFill>
              <a:latin typeface="Yu Gothic Medium" panose="020B0400000000000000" pitchFamily="34" charset="-128"/>
              <a:ea typeface="Yu Gothic Medium" panose="020B0400000000000000" pitchFamily="34" charset="-128"/>
              <a:cs typeface="Hellix"/>
            </a:endParaRPr>
          </a:p>
        </p:txBody>
      </p:sp>
    </p:spTree>
    <p:extLst>
      <p:ext uri="{BB962C8B-B14F-4D97-AF65-F5344CB8AC3E}">
        <p14:creationId xmlns:p14="http://schemas.microsoft.com/office/powerpoint/2010/main" val="373541861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470" b="7470"/>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EA7500F9-09AF-9181-6E8E-A6439A30FB29}"/>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tx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A1174-FC7A-DFE8-1FBD-94615129773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D1D9FD8-B9FE-4932-1CD4-EE987B8D1FC9}"/>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2376E5C9-D235-A6D6-B2A4-80614F1043A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73562089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map of australia with black text&#10;&#10;AI-generated content may be incorrect.">
            <a:extLst>
              <a:ext uri="{FF2B5EF4-FFF2-40B4-BE49-F238E27FC236}">
                <a16:creationId xmlns:a16="http://schemas.microsoft.com/office/drawing/2014/main" id="{2B3ECCE2-2B16-47CA-1815-D0B3746417E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AU" altLang="ja-JP" dirty="0">
                <a:solidFill>
                  <a:schemeClr val="accent3"/>
                </a:solidFill>
                <a:latin typeface="+mj-lt"/>
                <a:ea typeface="Yu Gothic Medium" panose="020B0400000000000000" pitchFamily="34" charset="-128"/>
              </a:rPr>
              <a:t>AUSTRALIA</a:t>
            </a:r>
            <a:br>
              <a:rPr lang="en-AU" altLang="ja-JP" dirty="0">
                <a:solidFill>
                  <a:schemeClr val="accent3"/>
                </a:solidFill>
                <a:latin typeface="+mj-lt"/>
                <a:ea typeface="Yu Gothic Medium" panose="020B0400000000000000" pitchFamily="34" charset="-128"/>
              </a:rPr>
            </a:br>
            <a:r>
              <a:rPr lang="ja-JP" altLang="en-US" dirty="0">
                <a:solidFill>
                  <a:schemeClr val="accent3"/>
                </a:solidFill>
                <a:latin typeface="Yu Gothic Medium" panose="020B0400000000000000" pitchFamily="34" charset="-128"/>
                <a:ea typeface="Yu Gothic Medium" panose="020B0400000000000000" pitchFamily="34" charset="-128"/>
              </a:rPr>
              <a:t>オーストラリア</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1181A15F-1575-DF4D-D848-B42B9CD20107}"/>
              </a:ext>
            </a:extLst>
          </p:cNvPr>
          <p:cNvSpPr txBox="1"/>
          <p:nvPr/>
        </p:nvSpPr>
        <p:spPr>
          <a:xfrm>
            <a:off x="6191574" y="5202882"/>
            <a:ext cx="1823888"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ヤラ・ヴァレー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8040914" y="5379798"/>
            <a:ext cx="11367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united states&#10;&#10;AI-generated content may be incorrect.">
            <a:extLst>
              <a:ext uri="{FF2B5EF4-FFF2-40B4-BE49-F238E27FC236}">
                <a16:creationId xmlns:a16="http://schemas.microsoft.com/office/drawing/2014/main" id="{D8765DC3-AD02-704C-51C4-FC98B5C3F8B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AU" altLang="ja-JP" dirty="0" err="1">
                <a:solidFill>
                  <a:schemeClr val="accent2"/>
                </a:solidFill>
                <a:latin typeface="+mn-lt"/>
                <a:ea typeface="Yu Gothic Medium" panose="020B0400000000000000" pitchFamily="34" charset="-128"/>
              </a:rPr>
              <a:t>victoria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ビクトリア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9033310" y="5616450"/>
            <a:ext cx="2041089"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ヤラ・ヴァレー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6782340" y="4760686"/>
            <a:ext cx="2250970" cy="104043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4F2A32-1224-0A24-7203-27E6B2047B0D}"/>
              </a:ext>
            </a:extLst>
          </p:cNvPr>
          <p:cNvSpPr txBox="1"/>
          <p:nvPr/>
        </p:nvSpPr>
        <p:spPr>
          <a:xfrm>
            <a:off x="4619354" y="4452909"/>
            <a:ext cx="2041089" cy="338554"/>
          </a:xfrm>
          <a:prstGeom prst="rect">
            <a:avLst/>
          </a:prstGeom>
          <a:noFill/>
        </p:spPr>
        <p:txBody>
          <a:bodyPr wrap="square">
            <a:spAutoFit/>
          </a:bodyPr>
          <a:lstStyle/>
          <a:p>
            <a:r>
              <a:rPr lang="ja-JP" altLang="en-US" sz="1600" b="1" dirty="0">
                <a:latin typeface="Yu Gothic Medium" panose="020B0400000000000000" pitchFamily="34" charset="-128"/>
                <a:ea typeface="Yu Gothic Medium" panose="020B0400000000000000" pitchFamily="34" charset="-128"/>
              </a:rPr>
              <a:t>メルボルン</a:t>
            </a:r>
            <a:endParaRPr lang="en-US" sz="1600" b="1"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AU" altLang="ja-JP" dirty="0">
                <a:solidFill>
                  <a:schemeClr val="accent5"/>
                </a:solidFill>
                <a:latin typeface="+mj-lt"/>
                <a:ea typeface="Yu Gothic Medium" panose="020B0400000000000000" pitchFamily="34" charset="-128"/>
              </a:rPr>
              <a:t>YARRA VALLEY</a:t>
            </a:r>
            <a:endParaRPr lang="en-US" dirty="0">
              <a:solidFill>
                <a:schemeClr val="accent5"/>
              </a:solidFill>
              <a:latin typeface="+mj-lt"/>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3151531"/>
            <a:ext cx="4829691" cy="3133240"/>
          </a:xfrm>
        </p:spPr>
        <p:txBody>
          <a:bodyPr/>
          <a:lstStyle/>
          <a:p>
            <a:pPr marL="0" indent="0">
              <a:buNone/>
            </a:pPr>
            <a:r>
              <a:rPr lang="ja-JP" altLang="en-US" dirty="0">
                <a:solidFill>
                  <a:schemeClr val="bg1"/>
                </a:solidFill>
                <a:latin typeface="Yu Gothic Medium" panose="020B0400000000000000" pitchFamily="34" charset="-128"/>
                <a:ea typeface="Yu Gothic Medium" panose="020B0400000000000000" pitchFamily="34" charset="-128"/>
              </a:rPr>
              <a:t>ヤラ・ヴァレーは冷涼な気候の産地で、さまざまな品種からクラシックなスタイルのワインを生み出します。その歴史は長いものの、この産地が本来の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輝きを放つのは</a:t>
            </a:r>
            <a:r>
              <a:rPr lang="en-US" altLang="ja-JP" dirty="0">
                <a:solidFill>
                  <a:schemeClr val="bg1"/>
                </a:solidFill>
                <a:latin typeface="Yu Gothic Medium" panose="020B0400000000000000" pitchFamily="34" charset="-128"/>
                <a:ea typeface="Yu Gothic Medium" panose="020B0400000000000000" pitchFamily="34" charset="-128"/>
              </a:rPr>
              <a:t>1970</a:t>
            </a:r>
            <a:r>
              <a:rPr lang="ja-JP" altLang="en-US" dirty="0">
                <a:solidFill>
                  <a:schemeClr val="bg1"/>
                </a:solidFill>
                <a:latin typeface="Yu Gothic Medium" panose="020B0400000000000000" pitchFamily="34" charset="-128"/>
                <a:ea typeface="Yu Gothic Medium" panose="020B0400000000000000" pitchFamily="34" charset="-128"/>
              </a:rPr>
              <a:t>年代に入ってからです。</a:t>
            </a:r>
            <a:br>
              <a:rPr lang="en-AU" altLang="ja-JP" dirty="0">
                <a:solidFill>
                  <a:schemeClr val="bg1"/>
                </a:solidFill>
                <a:latin typeface="Yu Gothic Medium" panose="020B0400000000000000" pitchFamily="34" charset="-128"/>
                <a:ea typeface="Yu Gothic Medium" panose="020B0400000000000000" pitchFamily="34" charset="-128"/>
              </a:rPr>
            </a:b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色彩豊かな歴史</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冷涼気候の多様性</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革新的なブドウ栽培者と生産者</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美しい自然と観光産業</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dirty="0">
                <a:solidFill>
                  <a:schemeClr val="bg2"/>
                </a:solidFill>
                <a:latin typeface="Yu Gothic Medium" panose="020B0400000000000000" pitchFamily="34" charset="-128"/>
                <a:ea typeface="Yu Gothic Medium" panose="020B0400000000000000" pitchFamily="34" charset="-128"/>
              </a:rPr>
              <a:t>伝統と革新</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2527842"/>
          </a:xfrm>
        </p:spPr>
        <p:txBody>
          <a:bodyPr/>
          <a:lstStyle/>
          <a:p>
            <a:pPr>
              <a:spcBef>
                <a:spcPts val="400"/>
              </a:spcBef>
            </a:pPr>
            <a:r>
              <a:rPr lang="ja-JP" altLang="en-US" sz="1800" dirty="0">
                <a:latin typeface="Yu Gothic Medium" panose="020B0400000000000000" pitchFamily="34" charset="-128"/>
                <a:ea typeface="Yu Gothic Medium" panose="020B0400000000000000" pitchFamily="34" charset="-128"/>
              </a:rPr>
              <a:t>ヤラ・ヴァレーの歴史</a:t>
            </a:r>
          </a:p>
          <a:p>
            <a:pPr>
              <a:spcBef>
                <a:spcPts val="400"/>
              </a:spcBef>
            </a:pPr>
            <a:r>
              <a:rPr lang="ja-JP" altLang="en-US" sz="1800" dirty="0">
                <a:latin typeface="Yu Gothic Medium" panose="020B0400000000000000" pitchFamily="34" charset="-128"/>
                <a:ea typeface="Yu Gothic Medium" panose="020B0400000000000000" pitchFamily="34" charset="-128"/>
              </a:rPr>
              <a:t>地形・気候・土壌</a:t>
            </a:r>
          </a:p>
          <a:p>
            <a:pPr>
              <a:spcBef>
                <a:spcPts val="400"/>
              </a:spcBef>
            </a:pPr>
            <a:r>
              <a:rPr lang="ja-JP" altLang="en-US" sz="1800" dirty="0">
                <a:latin typeface="Yu Gothic Medium" panose="020B0400000000000000" pitchFamily="34" charset="-128"/>
                <a:ea typeface="Yu Gothic Medium" panose="020B0400000000000000" pitchFamily="34" charset="-128"/>
              </a:rPr>
              <a:t>この地域のブドウ栽培への取り組み</a:t>
            </a:r>
          </a:p>
          <a:p>
            <a:pPr>
              <a:spcBef>
                <a:spcPts val="400"/>
              </a:spcBef>
            </a:pPr>
            <a:r>
              <a:rPr lang="ja-JP" altLang="en-US" sz="1800" dirty="0">
                <a:latin typeface="Yu Gothic Medium" panose="020B0400000000000000" pitchFamily="34" charset="-128"/>
                <a:ea typeface="Yu Gothic Medium" panose="020B0400000000000000" pitchFamily="34" charset="-128"/>
              </a:rPr>
              <a:t>ワイン造りの傾向</a:t>
            </a:r>
          </a:p>
          <a:p>
            <a:pPr>
              <a:spcBef>
                <a:spcPts val="400"/>
              </a:spcBef>
            </a:pPr>
            <a:r>
              <a:rPr lang="ja-JP" altLang="en-US" sz="1800" dirty="0">
                <a:latin typeface="Yu Gothic Medium" panose="020B0400000000000000" pitchFamily="34" charset="-128"/>
                <a:ea typeface="Yu Gothic Medium" panose="020B0400000000000000" pitchFamily="34" charset="-128"/>
              </a:rPr>
              <a:t>主要品種</a:t>
            </a:r>
          </a:p>
          <a:p>
            <a:pPr>
              <a:spcBef>
                <a:spcPts val="400"/>
              </a:spcBef>
            </a:pPr>
            <a:r>
              <a:rPr lang="ja-JP" altLang="en-US" sz="1800" dirty="0">
                <a:latin typeface="Yu Gothic Medium" panose="020B0400000000000000" pitchFamily="34" charset="-128"/>
                <a:ea typeface="Yu Gothic Medium" panose="020B0400000000000000" pitchFamily="34" charset="-128"/>
              </a:rPr>
              <a:t>特徴と味わいのプロフィール</a:t>
            </a:r>
            <a:endParaRPr lang="en-AU" sz="18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B3FD879D-4020-8E4F-18CA-6DFC6D44E381}"/>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n-lt"/>
                <a:ea typeface="Yu Gothic Medium" panose="020B0400000000000000" pitchFamily="34" charset="-128"/>
              </a:rPr>
              <a:t>Today we’ll cover...</a:t>
            </a:r>
            <a:endParaRPr lang="en-US" dirty="0">
              <a:solidFill>
                <a:schemeClr val="accent1"/>
              </a:solidFill>
              <a:latin typeface="+mn-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6919" b="6919"/>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1838</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965256" cy="1461301"/>
          </a:xfrm>
        </p:spPr>
        <p:txBody>
          <a:bodyPr/>
          <a:lstStyle/>
          <a:p>
            <a:pPr>
              <a:lnSpc>
                <a:spcPct val="95000"/>
              </a:lnSpc>
              <a:spcAft>
                <a:spcPts val="600"/>
              </a:spcAft>
            </a:pPr>
            <a:r>
              <a:rPr lang="ja-JP" altLang="en-US" sz="1600">
                <a:latin typeface="Yu Gothic Medium" panose="020B0400000000000000" pitchFamily="34" charset="-128"/>
                <a:ea typeface="Yu Gothic Medium" panose="020B0400000000000000" pitchFamily="34" charset="-128"/>
              </a:rPr>
              <a:t>スコットランド出身のライリー</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兄弟がヤラ・ヴァレーに最初の</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ブドウの樹を植え、ヴィクトリア州初の主要ワイン生産を開始 </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080256" y="4158583"/>
            <a:ext cx="3204197" cy="1461301"/>
          </a:xfrm>
        </p:spPr>
        <p:txBody>
          <a:bodyPr/>
          <a:lstStyle/>
          <a:p>
            <a:pPr>
              <a:lnSpc>
                <a:spcPct val="95000"/>
              </a:lnSpc>
              <a:spcAft>
                <a:spcPts val="600"/>
              </a:spcAft>
            </a:pPr>
            <a:r>
              <a:rPr lang="ja-JP" altLang="en-US" sz="1600" dirty="0">
                <a:latin typeface="Yu Gothic Medium" panose="020B0400000000000000" pitchFamily="34" charset="-128"/>
                <a:ea typeface="Yu Gothic Medium" panose="020B0400000000000000" pitchFamily="34" charset="-128"/>
              </a:rPr>
              <a:t>ヴィクトリア州の初代副知事が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スイスのブドウ栽培者を招き、</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豊かなワイン文化が花開く</a:t>
            </a:r>
          </a:p>
          <a:p>
            <a:pPr>
              <a:lnSpc>
                <a:spcPct val="95000"/>
              </a:lnSpc>
              <a:spcAft>
                <a:spcPts val="600"/>
              </a:spcAft>
            </a:pPr>
            <a:r>
              <a:rPr lang="ja-JP" altLang="en-US" sz="1600" dirty="0">
                <a:latin typeface="Yu Gothic Medium" panose="020B0400000000000000" pitchFamily="34" charset="-128"/>
                <a:ea typeface="Yu Gothic Medium" panose="020B0400000000000000" pitchFamily="34" charset="-128"/>
              </a:rPr>
              <a:t>ポール・デ・カステラがライリーの土地を購入し、彼のワインセラーを空にした後、地元でワインを造り始める</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080256" y="3495809"/>
            <a:ext cx="2120040" cy="662774"/>
          </a:xfrm>
        </p:spPr>
        <p:txBody>
          <a:bodyPr/>
          <a:lstStyle/>
          <a:p>
            <a:r>
              <a:rPr lang="en-US" dirty="0"/>
              <a:t>1849</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906265"/>
            <a:ext cx="6968303" cy="473196"/>
          </a:xfrm>
        </p:spPr>
        <p:txBody>
          <a:bodyPr/>
          <a:lstStyle/>
          <a:p>
            <a:r>
              <a:rPr lang="en-AU" altLang="ja-JP" dirty="0">
                <a:solidFill>
                  <a:schemeClr val="accent5"/>
                </a:solidFill>
                <a:latin typeface="+mn-lt"/>
                <a:ea typeface="Yu Gothic Medium" panose="020B0400000000000000" pitchFamily="34" charset="-128"/>
              </a:rPr>
              <a:t>YARRA VALLEY</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8903008" y="4180805"/>
            <a:ext cx="304876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ja-JP" altLang="en-US" sz="1600" dirty="0">
                <a:latin typeface="Yu Gothic Medium" panose="020B0400000000000000" pitchFamily="34" charset="-128"/>
                <a:ea typeface="Yu Gothic Medium" panose="020B0400000000000000" pitchFamily="34" charset="-128"/>
              </a:rPr>
              <a:t>フバート・ド・カステラと</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ギヨーム・ド・プリ男爵がヤラ・ヴァレーのワイン作りに加わり、</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イエリング、イエリングバーグ、</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セント・フバーツという</a:t>
            </a:r>
            <a:r>
              <a:rPr lang="en-US" altLang="ja-JP" sz="1600" dirty="0">
                <a:latin typeface="Yu Gothic Medium" panose="020B0400000000000000" pitchFamily="34" charset="-128"/>
                <a:ea typeface="Yu Gothic Medium" panose="020B0400000000000000" pitchFamily="34" charset="-128"/>
              </a:rPr>
              <a:t>3</a:t>
            </a:r>
            <a:r>
              <a:rPr lang="ja-JP" altLang="en-US" sz="1600" dirty="0">
                <a:latin typeface="Yu Gothic Medium" panose="020B0400000000000000" pitchFamily="34" charset="-128"/>
                <a:ea typeface="Yu Gothic Medium" panose="020B0400000000000000" pitchFamily="34" charset="-128"/>
              </a:rPr>
              <a:t>つの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素晴らしいワイナリーを設立する</a:t>
            </a:r>
            <a:endParaRPr lang="en-AU" sz="1600" dirty="0">
              <a:latin typeface="Yu Gothic Medium" panose="020B0400000000000000" pitchFamily="34" charset="-128"/>
              <a:ea typeface="Yu Gothic Medium" panose="020B0400000000000000" pitchFamily="34" charset="-128"/>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8903008"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1863</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256667"/>
            <a:ext cx="5833020" cy="119981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ja-JP" sz="4000" dirty="0">
                <a:solidFill>
                  <a:schemeClr val="accent1"/>
                </a:solidFill>
                <a:latin typeface="Yu Gothic Medium" panose="020B0400000000000000" pitchFamily="34" charset="-128"/>
                <a:ea typeface="Yu Gothic Medium" panose="020B0400000000000000" pitchFamily="34" charset="-128"/>
              </a:rPr>
              <a:t>180</a:t>
            </a:r>
            <a:r>
              <a:rPr lang="ja-JP" altLang="en-US" sz="4000" dirty="0">
                <a:solidFill>
                  <a:schemeClr val="accent1"/>
                </a:solidFill>
                <a:latin typeface="Yu Gothic Medium" panose="020B0400000000000000" pitchFamily="34" charset="-128"/>
                <a:ea typeface="Yu Gothic Medium" panose="020B0400000000000000" pitchFamily="34" charset="-128"/>
              </a:rPr>
              <a:t>年のワインの</a:t>
            </a:r>
            <a:br>
              <a:rPr lang="ja-JP" altLang="en-US"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歴史と革新</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38686" b="20866"/>
          <a:stretch/>
        </p:blipFill>
        <p:spPr>
          <a:xfrm>
            <a:off x="7576457" y="3662042"/>
            <a:ext cx="4615543" cy="2800350"/>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1084915" y="4167580"/>
            <a:ext cx="3004005" cy="1461301"/>
          </a:xfrm>
        </p:spPr>
        <p:txBody>
          <a:bodyPr/>
          <a:lstStyle/>
          <a:p>
            <a:pPr>
              <a:lnSpc>
                <a:spcPct val="90000"/>
              </a:lnSpc>
            </a:pPr>
            <a:r>
              <a:rPr lang="ja-JP" altLang="en-US" sz="1600" dirty="0">
                <a:latin typeface="Yu Gothic Medium" panose="020B0400000000000000" pitchFamily="34" charset="-128"/>
                <a:ea typeface="Yu Gothic Medium" panose="020B0400000000000000" pitchFamily="34" charset="-128"/>
              </a:rPr>
              <a:t>セント・フバーツの敷地面積は </a:t>
            </a:r>
            <a:r>
              <a:rPr lang="en-US" altLang="ja-JP" sz="1600" dirty="0">
                <a:latin typeface="Yu Gothic Medium" panose="020B0400000000000000" pitchFamily="34" charset="-128"/>
                <a:ea typeface="Yu Gothic Medium" panose="020B0400000000000000" pitchFamily="34" charset="-128"/>
              </a:rPr>
              <a:t>200</a:t>
            </a:r>
            <a:r>
              <a:rPr lang="ja-JP" altLang="en-US" sz="1600" dirty="0">
                <a:latin typeface="Yu Gothic Medium" panose="020B0400000000000000" pitchFamily="34" charset="-128"/>
                <a:ea typeface="Yu Gothic Medium" panose="020B0400000000000000" pitchFamily="34" charset="-128"/>
              </a:rPr>
              <a:t>エーカーの敷地で、</a:t>
            </a:r>
            <a:r>
              <a:rPr lang="en-US" altLang="ja-JP" sz="1600" dirty="0">
                <a:latin typeface="Yu Gothic Medium" panose="020B0400000000000000" pitchFamily="34" charset="-128"/>
                <a:ea typeface="Yu Gothic Medium" panose="020B0400000000000000" pitchFamily="34" charset="-128"/>
              </a:rPr>
              <a:t>50</a:t>
            </a:r>
            <a:r>
              <a:rPr lang="ja-JP" altLang="en-US" sz="1600" dirty="0">
                <a:latin typeface="Yu Gothic Medium" panose="020B0400000000000000" pitchFamily="34" charset="-128"/>
                <a:ea typeface="Yu Gothic Medium" panose="020B0400000000000000" pitchFamily="34" charset="-128"/>
              </a:rPr>
              <a:t>万本</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以上のワインを生産。ヤラ・ヴァレーのワインは国内海外で賞を獲得するようになる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1074030" y="3483729"/>
            <a:ext cx="2120040" cy="662774"/>
          </a:xfrm>
        </p:spPr>
        <p:txBody>
          <a:bodyPr/>
          <a:lstStyle/>
          <a:p>
            <a:r>
              <a:rPr lang="en-US" dirty="0"/>
              <a:t>1875</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561227" y="1693249"/>
            <a:ext cx="4661554" cy="1461301"/>
          </a:xfrm>
        </p:spPr>
        <p:txBody>
          <a:bodyPr/>
          <a:lstStyle/>
          <a:p>
            <a:pPr>
              <a:lnSpc>
                <a:spcPct val="90000"/>
              </a:lnSpc>
            </a:pPr>
            <a:r>
              <a:rPr lang="ja-JP" altLang="en-US" dirty="0">
                <a:latin typeface="Yu Gothic Medium" panose="020B0400000000000000" pitchFamily="34" charset="-128"/>
                <a:ea typeface="Yu Gothic Medium" panose="020B0400000000000000" pitchFamily="34" charset="-128"/>
              </a:rPr>
              <a:t>ヤラ・ヴァレーの最初の黄金時代は短命で終わる。経済不況をはじめとする一連の出来事で産地は</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衰退していく。酒精強化ワインの需要が高まったことで、</a:t>
            </a:r>
            <a:r>
              <a:rPr lang="en-US" altLang="ja-JP" dirty="0">
                <a:latin typeface="Yu Gothic Medium" panose="020B0400000000000000" pitchFamily="34" charset="-128"/>
                <a:ea typeface="Yu Gothic Medium" panose="020B0400000000000000" pitchFamily="34" charset="-128"/>
              </a:rPr>
              <a:t>1921</a:t>
            </a:r>
            <a:r>
              <a:rPr lang="ja-JP" altLang="en-US" dirty="0">
                <a:latin typeface="Yu Gothic Medium" panose="020B0400000000000000" pitchFamily="34" charset="-128"/>
                <a:ea typeface="Yu Gothic Medium" panose="020B0400000000000000" pitchFamily="34" charset="-128"/>
              </a:rPr>
              <a:t>年にワイン生産が停止し、</a:t>
            </a:r>
            <a:r>
              <a:rPr lang="en-US" altLang="ja-JP" dirty="0">
                <a:latin typeface="Yu Gothic Medium" panose="020B0400000000000000" pitchFamily="34" charset="-128"/>
                <a:ea typeface="Yu Gothic Medium" panose="020B0400000000000000" pitchFamily="34" charset="-128"/>
              </a:rPr>
              <a:t>1937</a:t>
            </a:r>
            <a:r>
              <a:rPr lang="ja-JP" altLang="en-US" dirty="0">
                <a:latin typeface="Yu Gothic Medium" panose="020B0400000000000000" pitchFamily="34" charset="-128"/>
                <a:ea typeface="Yu Gothic Medium" panose="020B0400000000000000" pitchFamily="34" charset="-128"/>
              </a:rPr>
              <a:t>年</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までにすべてのブドウ畑が牧草地に転用される</a:t>
            </a:r>
            <a:endParaRPr lang="en-AU"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550342" y="1009398"/>
            <a:ext cx="2120040" cy="662774"/>
          </a:xfrm>
        </p:spPr>
        <p:txBody>
          <a:bodyPr/>
          <a:lstStyle/>
          <a:p>
            <a:r>
              <a:rPr lang="en-US" dirty="0"/>
              <a:t>1877</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r>
              <a:rPr kumimoji="0" lang="en-AU" altLang="ja-JP"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 </a:t>
            </a:r>
            <a:r>
              <a:rPr lang="en-US" dirty="0"/>
              <a:t>– 1937</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113626" y="4237664"/>
            <a:ext cx="2369684" cy="1461301"/>
          </a:xfrm>
        </p:spPr>
        <p:txBody>
          <a:bodyPr/>
          <a:lstStyle/>
          <a:p>
            <a:pPr>
              <a:lnSpc>
                <a:spcPct val="90000"/>
              </a:lnSpc>
            </a:pPr>
            <a:r>
              <a:rPr lang="ja-JP" altLang="en-US" sz="1600" dirty="0">
                <a:latin typeface="Yu Gothic Medium" panose="020B0400000000000000" pitchFamily="34" charset="-128"/>
                <a:ea typeface="Yu Gothic Medium" panose="020B0400000000000000" pitchFamily="34" charset="-128"/>
              </a:rPr>
              <a:t>ブドウとワインメーカーたちが ヤラ・ヴァレーに戻ってくる。新世代の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ワインが確立されていく</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102741" y="3553813"/>
            <a:ext cx="2120040" cy="662774"/>
          </a:xfrm>
        </p:spPr>
        <p:txBody>
          <a:bodyPr/>
          <a:lstStyle/>
          <a:p>
            <a:r>
              <a:rPr lang="en-US" dirty="0"/>
              <a:t>1960</a:t>
            </a:r>
            <a:r>
              <a:rPr lang="ja-JP" altLang="en-US" sz="1600" dirty="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8726865" y="1704595"/>
            <a:ext cx="307641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ja-JP" altLang="en-US" sz="1600" dirty="0">
                <a:latin typeface="Yu Gothic Medium" panose="020B0400000000000000" pitchFamily="34" charset="-128"/>
                <a:ea typeface="Yu Gothic Medium" panose="020B0400000000000000" pitchFamily="34" charset="-128"/>
              </a:rPr>
              <a:t>ベイリー・カロダス博士が</a:t>
            </a:r>
            <a:r>
              <a:rPr lang="en-US" altLang="ja-JP" sz="1600" dirty="0">
                <a:latin typeface="Yu Gothic Medium" panose="020B0400000000000000" pitchFamily="34" charset="-128"/>
                <a:ea typeface="Yu Gothic Medium" panose="020B0400000000000000" pitchFamily="34" charset="-128"/>
              </a:rPr>
              <a:t>50</a:t>
            </a:r>
            <a:r>
              <a:rPr lang="ja-JP" altLang="en-US" sz="1600" dirty="0">
                <a:latin typeface="Yu Gothic Medium" panose="020B0400000000000000" pitchFamily="34" charset="-128"/>
                <a:ea typeface="Yu Gothic Medium" panose="020B0400000000000000" pitchFamily="34" charset="-128"/>
              </a:rPr>
              <a:t>年</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ぶりにヤラ・ヴァレーで商業的にワインを作る。その革新的なスタイルは、将来の冷涼気候のワインメーカーに道を切り開いた</a:t>
            </a:r>
            <a:endParaRPr lang="en-AU" sz="1600"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8726865" y="102074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1973</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036460A-5955-937F-2AD4-9C710844F87E}"/>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13405" b="13405"/>
          <a:stretch/>
        </p:blipFill>
        <p:spPr>
          <a:xfrm>
            <a:off x="6456363" y="374557"/>
            <a:ext cx="5735637" cy="2800350"/>
          </a:xfrm>
        </p:spPr>
      </p:pic>
      <p:sp>
        <p:nvSpPr>
          <p:cNvPr id="3" name="Text Placeholder 2">
            <a:extLst>
              <a:ext uri="{FF2B5EF4-FFF2-40B4-BE49-F238E27FC236}">
                <a16:creationId xmlns:a16="http://schemas.microsoft.com/office/drawing/2014/main" id="{4604393B-6DC0-8815-DD17-E56771AF18B1}"/>
              </a:ext>
            </a:extLst>
          </p:cNvPr>
          <p:cNvSpPr>
            <a:spLocks noGrp="1"/>
          </p:cNvSpPr>
          <p:nvPr>
            <p:ph type="body" sz="quarter" idx="17"/>
          </p:nvPr>
        </p:nvSpPr>
        <p:spPr>
          <a:xfrm>
            <a:off x="692829" y="4323709"/>
            <a:ext cx="2826886" cy="1461301"/>
          </a:xfrm>
        </p:spPr>
        <p:txBody>
          <a:bodyPr/>
          <a:lstStyle/>
          <a:p>
            <a:pPr>
              <a:lnSpc>
                <a:spcPct val="95000"/>
              </a:lnSpc>
            </a:pPr>
            <a:r>
              <a:rPr lang="ja-JP" altLang="en-US" sz="1600">
                <a:latin typeface="Yu Gothic Medium" panose="020B0400000000000000" pitchFamily="34" charset="-128"/>
                <a:ea typeface="Yu Gothic Medium" panose="020B0400000000000000" pitchFamily="34" charset="-128"/>
              </a:rPr>
              <a:t>この復活の勢いに乗り、新しいワイナリーが次々と誕生し、</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ヤラ・ヴァレーは本格的なワイン産地として確固たる地位を築き始める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4E83421D-3EDA-6300-94D7-668CD2C28B36}"/>
              </a:ext>
            </a:extLst>
          </p:cNvPr>
          <p:cNvSpPr>
            <a:spLocks noGrp="1"/>
          </p:cNvSpPr>
          <p:nvPr>
            <p:ph type="body" sz="quarter" idx="18"/>
          </p:nvPr>
        </p:nvSpPr>
        <p:spPr>
          <a:xfrm>
            <a:off x="681943" y="3639858"/>
            <a:ext cx="2120040" cy="662774"/>
          </a:xfrm>
        </p:spPr>
        <p:txBody>
          <a:bodyPr/>
          <a:lstStyle/>
          <a:p>
            <a:r>
              <a:rPr lang="en-US" dirty="0"/>
              <a:t>1980</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r>
              <a:rPr lang="en-US" dirty="0"/>
              <a:t>– 1985</a:t>
            </a:r>
            <a:r>
              <a:rPr kumimoji="0" lang="ja-JP" altLang="en-US" sz="15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Inter Display" panose="02000503000000020004" pitchFamily="2" charset="0"/>
              </a:rPr>
              <a:t>年</a:t>
            </a:r>
            <a:endParaRPr lang="en-US" dirty="0"/>
          </a:p>
        </p:txBody>
      </p:sp>
      <p:sp>
        <p:nvSpPr>
          <p:cNvPr id="5" name="Text Placeholder 4">
            <a:extLst>
              <a:ext uri="{FF2B5EF4-FFF2-40B4-BE49-F238E27FC236}">
                <a16:creationId xmlns:a16="http://schemas.microsoft.com/office/drawing/2014/main" id="{885F8851-48E1-5394-5A0B-6C1ED422EDD3}"/>
              </a:ext>
            </a:extLst>
          </p:cNvPr>
          <p:cNvSpPr>
            <a:spLocks noGrp="1"/>
          </p:cNvSpPr>
          <p:nvPr>
            <p:ph type="body" sz="quarter" idx="21"/>
          </p:nvPr>
        </p:nvSpPr>
        <p:spPr>
          <a:xfrm>
            <a:off x="2665639" y="1145176"/>
            <a:ext cx="2973161"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オーストラリアのワインブームの中、新しいワイナリーが続々と開業する。地元のワインメーカーたちは、ビッグで濃厚なスタイルのワインを求める傾向に反し、この地域の冷涼な気候を活かし、刺激的な試行錯誤を楽しむ文化を作り上げた</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00276FF1-95D1-D47B-F789-FEDD75752222}"/>
              </a:ext>
            </a:extLst>
          </p:cNvPr>
          <p:cNvSpPr>
            <a:spLocks noGrp="1"/>
          </p:cNvSpPr>
          <p:nvPr>
            <p:ph type="body" sz="quarter" idx="22"/>
          </p:nvPr>
        </p:nvSpPr>
        <p:spPr>
          <a:xfrm>
            <a:off x="2654753" y="461325"/>
            <a:ext cx="3288847" cy="662774"/>
          </a:xfrm>
        </p:spPr>
        <p:txBody>
          <a:bodyPr/>
          <a:lstStyle/>
          <a:p>
            <a:r>
              <a:rPr lang="en-US" dirty="0"/>
              <a:t>1990</a:t>
            </a:r>
            <a:r>
              <a:rPr lang="ja-JP" altLang="en-US" sz="1600">
                <a:latin typeface="Yu Gothic" panose="020B0400000000000000" pitchFamily="34" charset="-128"/>
                <a:ea typeface="Yu Gothic" panose="020B0400000000000000" pitchFamily="34" charset="-128"/>
              </a:rPr>
              <a:t> 年代</a:t>
            </a:r>
            <a:r>
              <a:rPr lang="en-US" altLang="ja-JP" sz="1600" dirty="0">
                <a:latin typeface="Yu Gothic" panose="020B0400000000000000" pitchFamily="34" charset="-128"/>
                <a:ea typeface="Yu Gothic" panose="020B0400000000000000" pitchFamily="34" charset="-128"/>
              </a:rPr>
              <a:t> </a:t>
            </a:r>
            <a:r>
              <a:rPr lang="en-US" dirty="0"/>
              <a:t>&amp; 2000</a:t>
            </a:r>
            <a:r>
              <a:rPr lang="ja-JP" altLang="en-US" sz="2400">
                <a:latin typeface="Yu Gothic" panose="020B0400000000000000" pitchFamily="34" charset="-128"/>
                <a:ea typeface="Yu Gothic" panose="020B0400000000000000" pitchFamily="34" charset="-128"/>
              </a:rPr>
              <a:t> </a:t>
            </a:r>
            <a:r>
              <a:rPr lang="ja-JP" altLang="en-US" sz="160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43FEF27C-B578-6487-283E-3AF485E8BC85}"/>
              </a:ext>
            </a:extLst>
          </p:cNvPr>
          <p:cNvSpPr>
            <a:spLocks noGrp="1"/>
          </p:cNvSpPr>
          <p:nvPr>
            <p:ph type="body" sz="quarter" idx="23"/>
          </p:nvPr>
        </p:nvSpPr>
        <p:spPr>
          <a:xfrm>
            <a:off x="6357424" y="4295235"/>
            <a:ext cx="3398759"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最高級の冷涼気候の産地は</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豊かな創造性を育んでいる。</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ワインメーカーは、ワイナリーでの人の手の介入を減らす一方で、より多くの時間を畑で費やしている。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B0F365E-A6C3-F9ED-DC0C-C99988B61A96}"/>
              </a:ext>
            </a:extLst>
          </p:cNvPr>
          <p:cNvSpPr>
            <a:spLocks noGrp="1"/>
          </p:cNvSpPr>
          <p:nvPr>
            <p:ph type="body" sz="quarter" idx="24"/>
          </p:nvPr>
        </p:nvSpPr>
        <p:spPr>
          <a:xfrm>
            <a:off x="6346539" y="3611384"/>
            <a:ext cx="2120040" cy="662774"/>
          </a:xfrm>
        </p:spPr>
        <p:txBody>
          <a:body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59744043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E1C1059B-A9FD-406C-8BB7-6E8FB5E4A918}"/>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0CCF1F8-6D9E-4631-9BC7-E65B426755A9}">
  <ds:schemaRefs>
    <ds:schemaRef ds:uri="http://purl.org/dc/elements/1.1/"/>
    <ds:schemaRef ds:uri="http://purl.org/dc/terms/"/>
    <ds:schemaRef ds:uri="http://schemas.microsoft.com/office/2006/metadata/properties"/>
    <ds:schemaRef ds:uri="4e8dd08d-258d-47a9-9875-37f1ffd19f33"/>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0</TotalTime>
  <Words>5006</Words>
  <Application>Microsoft Macintosh PowerPoint</Application>
  <PresentationFormat>Widescreen</PresentationFormat>
  <Paragraphs>331</Paragraphs>
  <Slides>26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Yu Gothic</vt:lpstr>
      <vt:lpstr>Inter Display</vt:lpstr>
      <vt:lpstr>Yu Gothic Medium</vt:lpstr>
      <vt:lpstr>Arial</vt:lpstr>
      <vt:lpstr>Neue Haas Grotesk Text Pro</vt:lpstr>
      <vt:lpstr>Yu Gothic</vt:lpstr>
      <vt:lpstr>Slide layouts</vt:lpstr>
      <vt:lpstr>PowerPoint Presentation</vt:lpstr>
      <vt:lpstr>PowerPoint Presentation</vt:lpstr>
      <vt:lpstr>AUSTRALIA オーストラリア</vt:lpstr>
      <vt:lpstr>victoria ビクトリア</vt:lpstr>
      <vt:lpstr>YARRA VALLEY</vt:lpstr>
      <vt:lpstr>Today we’ll cover...</vt:lpstr>
      <vt:lpstr>1838年</vt:lpstr>
      <vt:lpstr>PowerPoint Presentation</vt:lpstr>
      <vt:lpstr>PowerPoint Presentation</vt:lpstr>
      <vt:lpstr>多様性溢れた</vt:lpstr>
      <vt:lpstr>PowerPoint Presentation</vt:lpstr>
      <vt:lpstr>土壌</vt:lpstr>
      <vt:lpstr>YARRA VALLEYの</vt:lpstr>
      <vt:lpstr>PowerPoint Presentation</vt:lpstr>
      <vt:lpstr>PowerPoint Presentation</vt:lpstr>
      <vt:lpstr>シャルドネ 特徴</vt:lpstr>
      <vt:lpstr>PowerPoint Presentation</vt:lpstr>
      <vt:lpstr>ピノ・ノワール 特徴</vt:lpstr>
      <vt:lpstr>PowerPoint Presentation</vt:lpstr>
      <vt:lpstr>カベルネ・ソーヴィニヨン 特徴</vt:lpstr>
      <vt:lpstr>PowerPoint Presentation</vt:lpstr>
      <vt:lpstr>シラーズ 特徴</vt:lpstr>
      <vt:lpstr>PowerPoint Presentation</vt:lpstr>
      <vt:lpstr>YARRA VALLEY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2026-07-14T04:48:02Z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2026-05-23T09:23:21Z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06400577-e687-4f3c-82c4-4836ecc19953</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