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7B_20C05B6F.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45" r:id="rId7"/>
    <p:sldId id="637" r:id="rId8"/>
    <p:sldId id="646" r:id="rId9"/>
    <p:sldId id="647" r:id="rId10"/>
    <p:sldId id="669" r:id="rId11"/>
    <p:sldId id="635" r:id="rId12"/>
    <p:sldId id="641" r:id="rId13"/>
    <p:sldId id="642" r:id="rId14"/>
    <p:sldId id="643" r:id="rId15"/>
    <p:sldId id="648" r:id="rId16"/>
    <p:sldId id="664" r:id="rId17"/>
    <p:sldId id="665" r:id="rId18"/>
    <p:sldId id="666" r:id="rId19"/>
    <p:sldId id="652" r:id="rId20"/>
    <p:sldId id="667" r:id="rId21"/>
    <p:sldId id="668" r:id="rId22"/>
    <p:sldId id="280" r:id="rId23"/>
    <p:sldId id="617" r:id="rId24"/>
    <p:sldId id="657" r:id="rId25"/>
    <p:sldId id="626" r:id="rId26"/>
    <p:sldId id="659" r:id="rId27"/>
    <p:sldId id="340" r:id="rId28"/>
    <p:sldId id="670" r:id="rId29"/>
  </p:sldIdLst>
  <p:sldSz cx="12192000" cy="6858000"/>
  <p:notesSz cx="6858000" cy="9144000"/>
  <p:embeddedFontLst>
    <p:embeddedFont>
      <p:font typeface="Inter Display" panose="02000803000000020004" pitchFamily="2" charset="0"/>
      <p:regular r:id="rId31"/>
      <p:bold r:id="rId32"/>
      <p:italic r:id="rId33"/>
      <p:boldItalic r:id="rId34"/>
    </p:embeddedFont>
    <p:embeddedFont>
      <p:font typeface="Microsoft JhengHei" panose="020B0604030504040204" pitchFamily="34" charset="-120"/>
      <p:regular r:id="rId35"/>
      <p:bold r:id="rId36"/>
    </p:embeddedFont>
    <p:embeddedFont>
      <p:font typeface="Microsoft YaHei" panose="020B0503020204020204" pitchFamily="34" charset="-122"/>
      <p:regular r:id="rId37"/>
      <p:bold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7183F1-07A9-B97C-9D84-50E249378301}" v="5" dt="2025-11-28T00:10:26.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2" autoAdjust="0"/>
    <p:restoredTop sz="94619"/>
  </p:normalViewPr>
  <p:slideViewPr>
    <p:cSldViewPr snapToGrid="0">
      <p:cViewPr varScale="1">
        <p:scale>
          <a:sx n="94" d="100"/>
          <a:sy n="94" d="100"/>
        </p:scale>
        <p:origin x="208" y="112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gs" Target="tags/tag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s>
</file>

<file path=ppt/comments/modernComment_27B_20C05B6F.xml><?xml version="1.0" encoding="utf-8"?>
<p188:cmLst xmlns:a="http://schemas.openxmlformats.org/drawingml/2006/main" xmlns:r="http://schemas.openxmlformats.org/officeDocument/2006/relationships" xmlns:p188="http://schemas.microsoft.com/office/powerpoint/2018/8/main">
  <p188:cm id="{4813CCF8-D70D-486D-B7D6-B0CD59C13F41}" authorId="{00000000-0000-0000-0000-000000000000}" status="resolved" created="2025-03-18T11:58:06.477">
    <pc:sldMkLst xmlns:pc="http://schemas.microsoft.com/office/powerpoint/2013/main/command">
      <pc:docMk/>
      <pc:sldMk cId="549477231" sldId="635"/>
    </pc:sldMkLst>
    <p188:pos x="0" y="0"/>
    <p188:txBody>
      <a:bodyPr/>
      <a:lstStyle/>
      <a:p>
        <a:r>
          <a:rPr/>
          <a:t>Other modules have a map of Australia first showing where the region is in context of the whole country and then the state map after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是一個隱藏在南澳 </a:t>
            </a:r>
            <a:r>
              <a:rPr lang="en-US" altLang="ja-JP" dirty="0">
                <a:latin typeface="SimSun"/>
                <a:ea typeface="SimSun"/>
                <a:cs typeface="SimSun"/>
                <a:sym typeface="SimSun"/>
              </a:rPr>
              <a:t>(</a:t>
            </a:r>
            <a:r>
              <a:rPr lang="en-GB" dirty="0">
                <a:latin typeface="SimSun"/>
                <a:ea typeface="SimSun"/>
                <a:cs typeface="SimSun"/>
                <a:sym typeface="SimSun"/>
              </a:rPr>
              <a:t>South Australia) </a:t>
            </a:r>
            <a:r>
              <a:rPr lang="ja-JP" altLang="en-US">
                <a:latin typeface="SimSun"/>
                <a:ea typeface="SimSun"/>
                <a:cs typeface="SimSun"/>
                <a:sym typeface="SimSun"/>
              </a:rPr>
              <a:t>洛夫特山脈 </a:t>
            </a:r>
            <a:r>
              <a:rPr lang="en-US" altLang="ja-JP" dirty="0">
                <a:latin typeface="SimSun"/>
                <a:ea typeface="SimSun"/>
                <a:cs typeface="SimSun"/>
                <a:sym typeface="SimSun"/>
              </a:rPr>
              <a:t>(</a:t>
            </a:r>
            <a:r>
              <a:rPr lang="en-GB" dirty="0">
                <a:latin typeface="SimSun"/>
                <a:ea typeface="SimSun"/>
                <a:cs typeface="SimSun"/>
                <a:sym typeface="SimSun"/>
              </a:rPr>
              <a:t>Mount Lofty Ranges) </a:t>
            </a:r>
            <a:r>
              <a:rPr lang="ja-JP" altLang="en-US">
                <a:latin typeface="SimSun"/>
                <a:ea typeface="SimSun"/>
                <a:cs typeface="SimSun"/>
                <a:sym typeface="SimSun"/>
              </a:rPr>
              <a:t>深處的小型葡萄酒產區，出產國際一流的葡萄酒。 </a:t>
            </a:r>
          </a:p>
          <a:p>
            <a:endParaRPr lang="ja-JP" altLang="en-US">
              <a:latin typeface="SimSun"/>
              <a:ea typeface="SimSun"/>
              <a:cs typeface="SimSun"/>
              <a:sym typeface="SimSun"/>
            </a:endParaRPr>
          </a:p>
          <a:p>
            <a:r>
              <a:rPr lang="ja-JP" altLang="en-US">
                <a:latin typeface="SimSun"/>
                <a:ea typeface="SimSun"/>
                <a:cs typeface="SimSun"/>
                <a:sym typeface="SimSun"/>
              </a:rPr>
              <a:t>這些筆記提供額外的演示文稿信息與推薦的討論話題。如需下載更多主題、資源或者演示文稿，請移步 </a:t>
            </a:r>
            <a:r>
              <a:rPr lang="en-GB" dirty="0" err="1">
                <a:latin typeface="SimSun"/>
                <a:ea typeface="SimSun"/>
                <a:cs typeface="SimSun"/>
                <a:sym typeface="SimSun"/>
              </a:rPr>
              <a:t>www.australianwinediscovered.com</a:t>
            </a:r>
            <a:endParaRPr lang="en-GB" dirty="0">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1054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現在我們可以開始品嘗與討論您選擇的一系列葡萄酒了。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643231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altLang="ja-JP" dirty="0"/>
              <a:t>+ </a:t>
            </a:r>
            <a:r>
              <a:rPr lang="ja-JP" altLang="en-US"/>
              <a:t>補充內容：更多課程資料與有關葡萄品種的信息請移步 </a:t>
            </a:r>
            <a:r>
              <a:rPr lang="en-GB" dirty="0" err="1"/>
              <a:t>www.australianwinediscovered.com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54353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板岩與石灰岩土壤加上涼爽的夜晚，賦予了克萊爾谷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的麗思玲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非常獨特的風格：輕盈至中等的酒體，果味濃郁，酸度延綿盤旋。傳統的克萊爾谷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大部分是乾型的，但越來越多的生產商如今會嘗試半乾型、酒精度較低的風格。大部分克萊爾谷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的麗思玲 </a:t>
            </a:r>
            <a:r>
              <a:rPr lang="en-US" altLang="ja-JP" dirty="0">
                <a:latin typeface="SimSun"/>
                <a:ea typeface="SimSun"/>
                <a:cs typeface="SimSun"/>
                <a:sym typeface="SimSun"/>
              </a:rPr>
              <a:t>(</a:t>
            </a:r>
            <a:r>
              <a:rPr lang="en-GB" dirty="0">
                <a:latin typeface="SimSun"/>
                <a:ea typeface="SimSun"/>
                <a:cs typeface="SimSun"/>
                <a:sym typeface="SimSun"/>
              </a:rPr>
              <a:t>Riesling) </a:t>
            </a:r>
            <a:r>
              <a:rPr lang="ja-JP" altLang="en-US">
                <a:latin typeface="SimSun"/>
                <a:ea typeface="SimSun"/>
                <a:cs typeface="SimSun"/>
                <a:sym typeface="SimSun"/>
              </a:rPr>
              <a:t>可在陳年數十年，且沒有橡木影響。充滿活力的柑橘類水果風味會隨著時間的推移發展出蜂蜜、吐司與檸檬蛋黃醬的味道，同時爽脆的酸度變柔和，質地更加順滑，口感更佳濃郁。</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518836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溫暖的白天是希哈 </a:t>
            </a:r>
            <a:r>
              <a:rPr lang="en-US" altLang="ja-JP" dirty="0">
                <a:latin typeface="SimSun"/>
                <a:ea typeface="SimSun"/>
                <a:cs typeface="SimSun"/>
                <a:sym typeface="SimSun"/>
              </a:rPr>
              <a:t>(</a:t>
            </a:r>
            <a:r>
              <a:rPr lang="en-GB" dirty="0">
                <a:latin typeface="SimSun"/>
                <a:ea typeface="SimSun"/>
                <a:cs typeface="SimSun"/>
                <a:sym typeface="SimSun"/>
              </a:rPr>
              <a:t>Shiraz) </a:t>
            </a:r>
            <a:r>
              <a:rPr lang="ja-JP" altLang="en-US">
                <a:latin typeface="SimSun"/>
                <a:ea typeface="SimSun"/>
                <a:cs typeface="SimSun"/>
                <a:sym typeface="SimSun"/>
              </a:rPr>
              <a:t>活潑的風味充分發育的理想條件，而持續的涼爽夜晚有助於保持酸度。這裡的希哈 </a:t>
            </a:r>
            <a:r>
              <a:rPr lang="en-US" altLang="ja-JP" dirty="0">
                <a:latin typeface="SimSun"/>
                <a:ea typeface="SimSun"/>
                <a:cs typeface="SimSun"/>
                <a:sym typeface="SimSun"/>
              </a:rPr>
              <a:t>(</a:t>
            </a:r>
            <a:r>
              <a:rPr lang="en-GB" dirty="0">
                <a:latin typeface="SimSun"/>
                <a:ea typeface="SimSun"/>
                <a:cs typeface="SimSun"/>
                <a:sym typeface="SimSun"/>
              </a:rPr>
              <a:t>Shiraz) </a:t>
            </a:r>
            <a:r>
              <a:rPr lang="ja-JP" altLang="en-US">
                <a:latin typeface="SimSun"/>
                <a:ea typeface="SimSun"/>
                <a:cs typeface="SimSun"/>
                <a:sym typeface="SimSun"/>
              </a:rPr>
              <a:t>的酒體通常在中度至飽滿，質感濃郁，但仍保持著優雅。帶有典型的品種風味，大多數陳年潛力優秀。</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57325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的卡本內蘇維翁 </a:t>
            </a:r>
            <a:r>
              <a:rPr lang="en-US" altLang="ja-JP" dirty="0">
                <a:latin typeface="SimSun"/>
                <a:ea typeface="SimSun"/>
                <a:cs typeface="SimSun"/>
                <a:sym typeface="SimSun"/>
              </a:rPr>
              <a:t>(</a:t>
            </a:r>
            <a:r>
              <a:rPr lang="en-GB" dirty="0">
                <a:latin typeface="SimSun"/>
                <a:ea typeface="SimSun"/>
                <a:cs typeface="SimSun"/>
                <a:sym typeface="SimSun"/>
              </a:rPr>
              <a:t>Cabernet Sauvignon) </a:t>
            </a:r>
            <a:r>
              <a:rPr lang="ja-JP" altLang="en-US">
                <a:latin typeface="SimSun"/>
                <a:ea typeface="SimSun"/>
                <a:cs typeface="SimSun"/>
                <a:sym typeface="SimSun"/>
              </a:rPr>
              <a:t>葡萄酒馥郁、強勁而優雅，與涼爽氣候產區的同類品種葡萄酒相比，具有更成熟、更濃郁的深色水果特徵。它們更平衡，精緻，陳年潛力優秀。這裡的釀酒師經常會把卡本內蘇維翁 </a:t>
            </a:r>
            <a:r>
              <a:rPr lang="en-US" altLang="ja-JP" dirty="0">
                <a:latin typeface="SimSun"/>
                <a:ea typeface="SimSun"/>
                <a:cs typeface="SimSun"/>
                <a:sym typeface="SimSun"/>
              </a:rPr>
              <a:t>(</a:t>
            </a:r>
            <a:r>
              <a:rPr lang="en-GB" dirty="0">
                <a:latin typeface="SimSun"/>
                <a:ea typeface="SimSun"/>
                <a:cs typeface="SimSun"/>
                <a:sym typeface="SimSun"/>
              </a:rPr>
              <a:t>Cabernet Sauvignon) </a:t>
            </a:r>
            <a:r>
              <a:rPr lang="ja-JP" altLang="en-US">
                <a:latin typeface="SimSun"/>
                <a:ea typeface="SimSun"/>
                <a:cs typeface="SimSun"/>
                <a:sym typeface="SimSun"/>
              </a:rPr>
              <a:t>與希哈 </a:t>
            </a:r>
            <a:r>
              <a:rPr lang="en-US" altLang="ja-JP" dirty="0">
                <a:latin typeface="SimSun"/>
                <a:ea typeface="SimSun"/>
                <a:cs typeface="SimSun"/>
                <a:sym typeface="SimSun"/>
              </a:rPr>
              <a:t>(</a:t>
            </a:r>
            <a:r>
              <a:rPr lang="en-GB" dirty="0">
                <a:latin typeface="SimSun"/>
                <a:ea typeface="SimSun"/>
                <a:cs typeface="SimSun"/>
                <a:sym typeface="SimSun"/>
              </a:rPr>
              <a:t>Shiraz) </a:t>
            </a:r>
            <a:r>
              <a:rPr lang="ja-JP" altLang="en-US">
                <a:latin typeface="SimSun"/>
                <a:ea typeface="SimSun"/>
                <a:cs typeface="SimSun"/>
                <a:sym typeface="SimSun"/>
              </a:rPr>
              <a:t>混釀，有時再加一點馬爾貝克 </a:t>
            </a:r>
            <a:r>
              <a:rPr lang="en-US" altLang="ja-JP" dirty="0">
                <a:latin typeface="SimSun"/>
                <a:ea typeface="SimSun"/>
                <a:cs typeface="SimSun"/>
                <a:sym typeface="SimSun"/>
              </a:rPr>
              <a:t>(</a:t>
            </a:r>
            <a:r>
              <a:rPr lang="en-GB" dirty="0">
                <a:latin typeface="SimSun"/>
                <a:ea typeface="SimSun"/>
                <a:cs typeface="SimSun"/>
                <a:sym typeface="SimSun"/>
              </a:rPr>
              <a:t>Malbec)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442465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23</a:t>
            </a:fld>
            <a:endParaRPr lang="en-US" dirty="0"/>
          </a:p>
        </p:txBody>
      </p:sp>
    </p:spTree>
    <p:extLst>
      <p:ext uri="{BB962C8B-B14F-4D97-AF65-F5344CB8AC3E}">
        <p14:creationId xmlns:p14="http://schemas.microsoft.com/office/powerpoint/2010/main" val="931853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現在可以請大家初嘗一下經典的克萊爾谷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葡萄酒。完整的品鑒稍後進行。</a:t>
            </a:r>
          </a:p>
          <a:p>
            <a:endParaRPr lang="ja-JP" altLang="en-US">
              <a:latin typeface="SimSun"/>
              <a:ea typeface="SimSun"/>
              <a:cs typeface="SimSun"/>
              <a:sym typeface="SimSun"/>
            </a:endParaRPr>
          </a:p>
          <a:p>
            <a:r>
              <a:rPr lang="ja-JP" altLang="en-US">
                <a:latin typeface="SimSun"/>
                <a:ea typeface="SimSun"/>
                <a:cs typeface="SimSun"/>
                <a:sym typeface="SimSun"/>
              </a:rPr>
              <a:t>作為澳大利亞葡萄酒一些重要創新的發源地，這個風景優美的產區充滿了思想的碰撞。這裡保留著愜意的鄉村情調，同時得到了全球認可。這裡氣候溫暖，但可以釀造優雅的涼爽氣候產區風格的葡萄酒。古老的土地上生長著令人期待的小眾品種，在悠久的釀酒歷史的光環下，本地釀酒師們也在擁抱現代技術。</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481832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Microsoft YaHei" panose="020B0503020204020204" pitchFamily="34" charset="-122"/>
                <a:ea typeface="Microsoft YaHei" panose="020B0503020204020204" pitchFamily="34" charset="-122"/>
                <a:cs typeface="SimSong Regular"/>
                <a:sym typeface="SimSong Regular"/>
              </a:rPr>
              <a:t>推薦的討論話題： </a:t>
            </a:r>
          </a:p>
          <a:p>
            <a:r>
              <a:rPr lang="en-US" altLang="ja-JP" dirty="0">
                <a:latin typeface="Microsoft YaHei" panose="020B0503020204020204" pitchFamily="34" charset="-122"/>
                <a:ea typeface="Microsoft YaHei" panose="020B0503020204020204" pitchFamily="34" charset="-122"/>
                <a:cs typeface="SimSong Regular"/>
                <a:sym typeface="SimSong Regular"/>
              </a:rPr>
              <a:t>— </a:t>
            </a:r>
            <a:r>
              <a:rPr lang="ja-JP" altLang="en-US"/>
              <a:t>在過去的幾十年里，葡萄酒的消費趨勢是如何影響了克萊爾谷 </a:t>
            </a:r>
            <a:r>
              <a:rPr lang="en-US" altLang="ja-JP" dirty="0"/>
              <a:t>(</a:t>
            </a:r>
            <a:r>
              <a:rPr lang="en-GB" dirty="0"/>
              <a:t>Clare Valley) </a:t>
            </a:r>
            <a:r>
              <a:rPr lang="ja-JP" altLang="en-US"/>
              <a:t>葡萄酒的成功與其受歡迎程度的？ </a:t>
            </a:r>
          </a:p>
          <a:p>
            <a:r>
              <a:rPr lang="en-US" altLang="ja-JP" dirty="0"/>
              <a:t>— </a:t>
            </a:r>
            <a:r>
              <a:rPr lang="ja-JP" altLang="en-US"/>
              <a:t>有哪些因素影響了克萊爾谷 </a:t>
            </a:r>
            <a:r>
              <a:rPr lang="en-US" altLang="ja-JP" dirty="0"/>
              <a:t>(</a:t>
            </a:r>
            <a:r>
              <a:rPr lang="en-GB" dirty="0"/>
              <a:t>Clare Valley) </a:t>
            </a:r>
            <a:r>
              <a:rPr lang="ja-JP" altLang="en-US"/>
              <a:t>的葡萄酒社群長期繼承下來的多樣性與創新性？</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627847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位於南澳阿德雷德市 </a:t>
            </a:r>
            <a:r>
              <a:rPr lang="en-US" altLang="ja-JP" dirty="0">
                <a:latin typeface="SimSun"/>
                <a:ea typeface="SimSun"/>
                <a:cs typeface="SimSun"/>
                <a:sym typeface="SimSun"/>
              </a:rPr>
              <a:t>(</a:t>
            </a:r>
            <a:r>
              <a:rPr lang="en-GB" dirty="0">
                <a:latin typeface="SimSun"/>
                <a:ea typeface="SimSun"/>
                <a:cs typeface="SimSun"/>
                <a:sym typeface="SimSun"/>
              </a:rPr>
              <a:t>Adelaide) </a:t>
            </a:r>
            <a:r>
              <a:rPr lang="ja-JP" altLang="en-US">
                <a:latin typeface="SimSun"/>
                <a:ea typeface="SimSun"/>
                <a:cs typeface="SimSun"/>
                <a:sym typeface="SimSun"/>
              </a:rPr>
              <a:t>以北約</a:t>
            </a:r>
            <a:r>
              <a:rPr lang="en-US" altLang="ja-JP" dirty="0">
                <a:latin typeface="SimSun"/>
                <a:ea typeface="SimSun"/>
                <a:cs typeface="SimSun"/>
                <a:sym typeface="SimSun"/>
              </a:rPr>
              <a:t>130</a:t>
            </a:r>
            <a:r>
              <a:rPr lang="ja-JP" altLang="en-US">
                <a:latin typeface="SimSun"/>
                <a:ea typeface="SimSun"/>
                <a:cs typeface="SimSun"/>
                <a:sym typeface="SimSun"/>
              </a:rPr>
              <a:t>公里處的洛夫特山脈 </a:t>
            </a:r>
            <a:r>
              <a:rPr lang="en-US" altLang="ja-JP" dirty="0">
                <a:latin typeface="SimSun"/>
                <a:ea typeface="SimSun"/>
                <a:cs typeface="SimSun"/>
                <a:sym typeface="SimSun"/>
              </a:rPr>
              <a:t>(</a:t>
            </a:r>
            <a:r>
              <a:rPr lang="en-GB" dirty="0">
                <a:latin typeface="SimSun"/>
                <a:ea typeface="SimSun"/>
                <a:cs typeface="SimSun"/>
                <a:sym typeface="SimSun"/>
              </a:rPr>
              <a:t>Mount Lofty Ranges) ，</a:t>
            </a:r>
            <a:r>
              <a:rPr lang="ja-JP" altLang="en-US">
                <a:latin typeface="SimSun"/>
                <a:ea typeface="SimSun"/>
                <a:cs typeface="SimSun"/>
                <a:sym typeface="SimSun"/>
              </a:rPr>
              <a:t>遠離城市的喧囂。這裡有綿延起伏的綠色山丘、桉樹、野花與安謐的溪流，是澳大利亞風景最優美的葡萄酒產區之一。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113284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儘管克萊爾谷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沒有正式的子產區劃分，但它由五個不同的區域組成</a:t>
            </a:r>
            <a:r>
              <a:rPr lang="en-US" altLang="ja-JP" dirty="0">
                <a:latin typeface="SimSun"/>
                <a:ea typeface="SimSun"/>
                <a:cs typeface="SimSun"/>
                <a:sym typeface="SimSun"/>
              </a:rPr>
              <a:t>——</a:t>
            </a:r>
            <a:r>
              <a:rPr lang="ja-JP" altLang="en-US">
                <a:latin typeface="SimSun"/>
                <a:ea typeface="SimSun"/>
                <a:cs typeface="SimSun"/>
                <a:sym typeface="SimSun"/>
              </a:rPr>
              <a:t>奧本 </a:t>
            </a:r>
            <a:r>
              <a:rPr lang="en-US" altLang="ja-JP" dirty="0">
                <a:latin typeface="SimSun"/>
                <a:ea typeface="SimSun"/>
                <a:cs typeface="SimSun"/>
                <a:sym typeface="SimSun"/>
              </a:rPr>
              <a:t>(</a:t>
            </a:r>
            <a:r>
              <a:rPr lang="en-GB" dirty="0">
                <a:latin typeface="SimSun"/>
                <a:ea typeface="SimSun"/>
                <a:cs typeface="SimSun"/>
                <a:sym typeface="SimSun"/>
              </a:rPr>
              <a:t>Auburn) 、</a:t>
            </a:r>
            <a:r>
              <a:rPr lang="ja-JP" altLang="en-US">
                <a:latin typeface="SimSun"/>
                <a:ea typeface="SimSun"/>
                <a:cs typeface="SimSun"/>
                <a:sym typeface="SimSun"/>
              </a:rPr>
              <a:t>沃特威爾 </a:t>
            </a:r>
            <a:r>
              <a:rPr lang="en-US" altLang="ja-JP" dirty="0">
                <a:latin typeface="SimSun"/>
                <a:ea typeface="SimSun"/>
                <a:cs typeface="SimSun"/>
                <a:sym typeface="SimSun"/>
              </a:rPr>
              <a:t>(</a:t>
            </a:r>
            <a:r>
              <a:rPr lang="en-GB" dirty="0" err="1">
                <a:latin typeface="SimSun"/>
                <a:ea typeface="SimSun"/>
                <a:cs typeface="SimSun"/>
                <a:sym typeface="SimSun"/>
              </a:rPr>
              <a:t>Watervale</a:t>
            </a:r>
            <a:r>
              <a:rPr lang="en-GB" dirty="0">
                <a:latin typeface="SimSun"/>
                <a:ea typeface="SimSun"/>
                <a:cs typeface="SimSun"/>
                <a:sym typeface="SimSun"/>
              </a:rPr>
              <a:t>) 、</a:t>
            </a:r>
            <a:r>
              <a:rPr lang="ja-JP" altLang="en-US">
                <a:latin typeface="SimSun"/>
                <a:ea typeface="SimSun"/>
                <a:cs typeface="SimSun"/>
                <a:sym typeface="SimSun"/>
              </a:rPr>
              <a:t>七重山 </a:t>
            </a:r>
            <a:r>
              <a:rPr lang="en-US" altLang="ja-JP" dirty="0">
                <a:latin typeface="SimSun"/>
                <a:ea typeface="SimSun"/>
                <a:cs typeface="SimSun"/>
                <a:sym typeface="SimSun"/>
              </a:rPr>
              <a:t>(</a:t>
            </a:r>
            <a:r>
              <a:rPr lang="en-GB" dirty="0" err="1">
                <a:latin typeface="SimSun"/>
                <a:ea typeface="SimSun"/>
                <a:cs typeface="SimSun"/>
                <a:sym typeface="SimSun"/>
              </a:rPr>
              <a:t>Sevenhill</a:t>
            </a:r>
            <a:r>
              <a:rPr lang="en-GB" dirty="0">
                <a:latin typeface="SimSun"/>
                <a:ea typeface="SimSun"/>
                <a:cs typeface="SimSun"/>
                <a:sym typeface="SimSun"/>
              </a:rPr>
              <a:t>) 、</a:t>
            </a:r>
            <a:r>
              <a:rPr lang="ja-JP" altLang="en-US">
                <a:latin typeface="SimSun"/>
                <a:ea typeface="SimSun"/>
                <a:cs typeface="SimSun"/>
                <a:sym typeface="SimSun"/>
              </a:rPr>
              <a:t>波蘭山河 </a:t>
            </a:r>
            <a:r>
              <a:rPr lang="en-US" altLang="ja-JP" dirty="0">
                <a:latin typeface="SimSun"/>
                <a:ea typeface="SimSun"/>
                <a:cs typeface="SimSun"/>
                <a:sym typeface="SimSun"/>
              </a:rPr>
              <a:t>(</a:t>
            </a:r>
            <a:r>
              <a:rPr lang="en-GB" dirty="0">
                <a:latin typeface="SimSun"/>
                <a:ea typeface="SimSun"/>
                <a:cs typeface="SimSun"/>
                <a:sym typeface="SimSun"/>
              </a:rPr>
              <a:t>Polish Hill River) </a:t>
            </a:r>
            <a:r>
              <a:rPr lang="ja-JP" altLang="en-US">
                <a:latin typeface="SimSun"/>
                <a:ea typeface="SimSun"/>
                <a:cs typeface="SimSun"/>
                <a:sym typeface="SimSun"/>
              </a:rPr>
              <a:t>與克萊爾 </a:t>
            </a:r>
            <a:r>
              <a:rPr lang="en-US" altLang="ja-JP" dirty="0">
                <a:latin typeface="SimSun"/>
                <a:ea typeface="SimSun"/>
                <a:cs typeface="SimSun"/>
                <a:sym typeface="SimSun"/>
              </a:rPr>
              <a:t>(</a:t>
            </a:r>
            <a:r>
              <a:rPr lang="en-GB" dirty="0">
                <a:latin typeface="SimSun"/>
                <a:ea typeface="SimSun"/>
                <a:cs typeface="SimSun"/>
                <a:sym typeface="SimSun"/>
              </a:rPr>
              <a:t>Clare) ——</a:t>
            </a:r>
            <a:r>
              <a:rPr lang="ja-JP" altLang="en-US">
                <a:latin typeface="SimSun"/>
                <a:ea typeface="SimSun"/>
                <a:cs typeface="SimSun"/>
                <a:sym typeface="SimSun"/>
              </a:rPr>
              <a:t>每個區域都有自己的氣候特點與葡萄酒風格。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734014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這個產區具有溫暖的溫带大陸性氣候，下午與夜間涼爽的微風调剂了夏季白天的溫熱。由於晝夜溫差 </a:t>
            </a:r>
            <a:r>
              <a:rPr lang="en-US" altLang="ja-JP" dirty="0"/>
              <a:t>(</a:t>
            </a:r>
            <a:r>
              <a:rPr lang="ja-JP" altLang="en-US"/>
              <a:t>同一天內最高溫度與最低溫度的差距</a:t>
            </a:r>
            <a:r>
              <a:rPr lang="en-US" altLang="ja-JP" dirty="0"/>
              <a:t>) </a:t>
            </a:r>
            <a:r>
              <a:rPr lang="ja-JP" altLang="en-US"/>
              <a:t>過大，溫度數據可能會使人誤解。白天溫度高達</a:t>
            </a:r>
            <a:r>
              <a:rPr lang="en-US" altLang="ja-JP" dirty="0"/>
              <a:t>40</a:t>
            </a:r>
            <a:r>
              <a:rPr lang="ja-JP" altLang="en-US"/>
              <a:t>攝氏度 </a:t>
            </a:r>
            <a:r>
              <a:rPr lang="en-US" altLang="ja-JP" dirty="0"/>
              <a:t>(104</a:t>
            </a:r>
            <a:r>
              <a:rPr lang="ja-JP" altLang="en-US"/>
              <a:t>華氏度</a:t>
            </a:r>
            <a:r>
              <a:rPr lang="en-US" altLang="ja-JP" dirty="0"/>
              <a:t>) </a:t>
            </a:r>
            <a:r>
              <a:rPr lang="ja-JP" altLang="en-US"/>
              <a:t>，晚上溫度下降到</a:t>
            </a:r>
            <a:r>
              <a:rPr lang="en-US" altLang="ja-JP" dirty="0"/>
              <a:t>1</a:t>
            </a:r>
            <a:r>
              <a:rPr lang="ja-JP" altLang="en-US"/>
              <a:t>攝氏度 </a:t>
            </a:r>
            <a:r>
              <a:rPr lang="en-US" altLang="ja-JP" dirty="0"/>
              <a:t>(33.8</a:t>
            </a:r>
            <a:r>
              <a:rPr lang="ja-JP" altLang="en-US"/>
              <a:t>華氏度</a:t>
            </a:r>
            <a:r>
              <a:rPr lang="en-US" altLang="ja-JP" dirty="0"/>
              <a:t>) </a:t>
            </a:r>
            <a:r>
              <a:rPr lang="ja-JP" altLang="en-US"/>
              <a:t>，這種晝夜溫差在成熟期的主要幾個月十分常見，能夠減緩成熟進程，增加風味的複雜性</a:t>
            </a:r>
            <a:r>
              <a:rPr lang="en-US" altLang="ja-JP" dirty="0"/>
              <a:t>——</a:t>
            </a:r>
            <a:r>
              <a:rPr lang="ja-JP" altLang="en-US"/>
              <a:t>這一點對於像麗思玲 </a:t>
            </a:r>
            <a:r>
              <a:rPr lang="en-US" altLang="ja-JP" dirty="0"/>
              <a:t>(</a:t>
            </a:r>
            <a:r>
              <a:rPr lang="en-GB" dirty="0"/>
              <a:t>Riesling) </a:t>
            </a:r>
            <a:r>
              <a:rPr lang="ja-JP" altLang="en-US"/>
              <a:t>這樣的芳香型葡萄品種來說尤其重要。 </a:t>
            </a:r>
          </a:p>
          <a:p>
            <a:r>
              <a:rPr lang="en-US" altLang="ja-JP" dirty="0"/>
              <a:t>— </a:t>
            </a:r>
            <a:r>
              <a:rPr lang="ja-JP" altLang="en-US"/>
              <a:t>生長季節降水量：</a:t>
            </a:r>
            <a:r>
              <a:rPr lang="en-US" altLang="ja-JP" dirty="0"/>
              <a:t>232</a:t>
            </a:r>
            <a:r>
              <a:rPr lang="ja-JP" altLang="en-US"/>
              <a:t>毫米 </a:t>
            </a:r>
            <a:r>
              <a:rPr lang="en-US" altLang="ja-JP" dirty="0"/>
              <a:t>(9.1</a:t>
            </a:r>
            <a:r>
              <a:rPr lang="ja-JP" altLang="en-US"/>
              <a:t>英吋</a:t>
            </a:r>
            <a:r>
              <a:rPr lang="en-US" altLang="ja-JP" dirty="0"/>
              <a:t>) </a:t>
            </a:r>
            <a:r>
              <a:rPr lang="ja-JP" altLang="en-US"/>
              <a:t> </a:t>
            </a:r>
          </a:p>
          <a:p>
            <a:r>
              <a:rPr lang="en-US" altLang="ja-JP" dirty="0"/>
              <a:t>— </a:t>
            </a:r>
            <a:r>
              <a:rPr lang="ja-JP" altLang="en-US"/>
              <a:t> </a:t>
            </a:r>
            <a:r>
              <a:rPr lang="en-US" altLang="ja-JP" dirty="0"/>
              <a:t>(</a:t>
            </a:r>
            <a:r>
              <a:rPr lang="ja-JP" altLang="en-US"/>
              <a:t>南半球夏季</a:t>
            </a:r>
            <a:r>
              <a:rPr lang="en-US" altLang="ja-JP" dirty="0"/>
              <a:t>) </a:t>
            </a:r>
            <a:r>
              <a:rPr lang="ja-JP" altLang="en-US"/>
              <a:t>一月平均氣溫：</a:t>
            </a:r>
            <a:r>
              <a:rPr lang="en-US" altLang="ja-JP" dirty="0"/>
              <a:t>22.3°</a:t>
            </a:r>
            <a:r>
              <a:rPr lang="en-GB" dirty="0"/>
              <a:t>C (72.1°F)  </a:t>
            </a:r>
            <a:br>
              <a:rPr lang="en-GB" dirty="0">
                <a:latin typeface="SimSun"/>
                <a:ea typeface="SimSun"/>
                <a:cs typeface="SimSun"/>
                <a:sym typeface="SimSun"/>
              </a:rPr>
            </a:br>
            <a:endParaRPr lang="en-GB" dirty="0">
              <a:latin typeface="SimSun"/>
              <a:ea typeface="SimSun"/>
              <a:cs typeface="SimSun"/>
              <a:sym typeface="SimSun"/>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50780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latin typeface="SimSun"/>
                <a:ea typeface="SimSun"/>
                <a:cs typeface="SimSun"/>
                <a:sym typeface="SimSun"/>
              </a:rPr>
              <a:t>克萊爾山谷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引人入勝的地理環境歸功於它極端的氣候與地質歷史</a:t>
            </a:r>
            <a:r>
              <a:rPr lang="en-US" altLang="ja-JP" dirty="0">
                <a:latin typeface="SimSun"/>
                <a:ea typeface="SimSun"/>
                <a:cs typeface="SimSun"/>
                <a:sym typeface="SimSun"/>
              </a:rPr>
              <a:t>——</a:t>
            </a:r>
            <a:r>
              <a:rPr lang="ja-JP" altLang="en-US">
                <a:latin typeface="SimSun"/>
                <a:ea typeface="SimSun"/>
                <a:cs typeface="SimSun"/>
                <a:sym typeface="SimSun"/>
              </a:rPr>
              <a:t>在過去的幾百萬年間，這裡經歷過冰川期與乾旱環境之間的極端轉換。</a:t>
            </a:r>
          </a:p>
          <a:p>
            <a:endParaRPr lang="ja-JP" altLang="en-US">
              <a:latin typeface="SimSun"/>
              <a:ea typeface="SimSun"/>
              <a:cs typeface="SimSun"/>
              <a:sym typeface="SimSun"/>
            </a:endParaRPr>
          </a:p>
          <a:p>
            <a:r>
              <a:rPr lang="ja-JP" altLang="en-US">
                <a:latin typeface="SimSun"/>
                <a:ea typeface="SimSun"/>
                <a:cs typeface="SimSun"/>
                <a:sym typeface="SimSun"/>
              </a:rPr>
              <a:t>推薦的討論話題： </a:t>
            </a:r>
          </a:p>
          <a:p>
            <a:r>
              <a:rPr lang="en-US" altLang="ja-JP" dirty="0">
                <a:latin typeface="SimSun"/>
                <a:ea typeface="SimSun"/>
                <a:cs typeface="SimSun"/>
                <a:sym typeface="SimSun"/>
              </a:rPr>
              <a:t>- </a:t>
            </a:r>
            <a:r>
              <a:rPr lang="ja-JP" altLang="en-US">
                <a:latin typeface="SimSun"/>
                <a:ea typeface="SimSun"/>
                <a:cs typeface="SimSun"/>
                <a:sym typeface="SimSun"/>
              </a:rPr>
              <a:t>為什麼克萊爾山谷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的海拔與晝夜溫差如此重要？對於葡萄酒的類型來說，這意味著什麼？ </a:t>
            </a:r>
          </a:p>
          <a:p>
            <a:r>
              <a:rPr lang="en-US" altLang="ja-JP" dirty="0">
                <a:latin typeface="SimSun"/>
                <a:ea typeface="SimSun"/>
                <a:cs typeface="SimSun"/>
                <a:sym typeface="SimSun"/>
              </a:rPr>
              <a:t>- </a:t>
            </a:r>
            <a:r>
              <a:rPr lang="ja-JP" altLang="en-US">
                <a:latin typeface="SimSun"/>
                <a:ea typeface="SimSun"/>
                <a:cs typeface="SimSun"/>
                <a:sym typeface="SimSun"/>
              </a:rPr>
              <a:t>克萊爾谷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的土壤是如何影響葡萄品種與葡萄酒風格的？</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246128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 </a:t>
            </a:r>
            <a:r>
              <a:rPr lang="ja-JP" altLang="en-US"/>
              <a:t>大部分葡萄園是家庭經營的小地塊，注重果實質量與風土表現。可持續性與有機耕種法也越來越受到重視。 </a:t>
            </a:r>
          </a:p>
          <a:p>
            <a:r>
              <a:rPr lang="en-US" altLang="ja-JP" dirty="0"/>
              <a:t>- </a:t>
            </a:r>
            <a:r>
              <a:rPr lang="ja-JP" altLang="en-US"/>
              <a:t>除了枯藤病 </a:t>
            </a:r>
            <a:r>
              <a:rPr lang="en-US" altLang="ja-JP" dirty="0"/>
              <a:t>(</a:t>
            </a:r>
            <a:r>
              <a:rPr lang="en-GB" dirty="0" err="1"/>
              <a:t>Eutypa</a:t>
            </a:r>
            <a:r>
              <a:rPr lang="en-GB" dirty="0"/>
              <a:t>) ，</a:t>
            </a:r>
            <a:r>
              <a:rPr lang="ja-JP" altLang="en-US"/>
              <a:t>克萊爾山谷 </a:t>
            </a:r>
            <a:r>
              <a:rPr lang="en-US" altLang="ja-JP" dirty="0"/>
              <a:t>(</a:t>
            </a:r>
            <a:r>
              <a:rPr lang="en-GB" dirty="0"/>
              <a:t>Clare Valley) </a:t>
            </a:r>
            <a:r>
              <a:rPr lang="ja-JP" altLang="en-US"/>
              <a:t>幾乎沒有病蟲害風險。 </a:t>
            </a:r>
          </a:p>
          <a:p>
            <a:r>
              <a:rPr lang="en-US" altLang="ja-JP" dirty="0"/>
              <a:t>- </a:t>
            </a:r>
            <a:r>
              <a:rPr lang="ja-JP" altLang="en-US"/>
              <a:t>種植戶們正在試驗改善土壤與減少蒸發來節約灌溉水的方法。藤下覆蓋稻草的做法已得到普及，即：在藤下與行間使用稻草覆蓋，以保持土壤水分，並減少雜草競爭。 </a:t>
            </a:r>
          </a:p>
          <a:p>
            <a:r>
              <a:rPr lang="en-US" altLang="ja-JP" dirty="0"/>
              <a:t>- </a:t>
            </a:r>
            <a:r>
              <a:rPr lang="ja-JP" altLang="en-US"/>
              <a:t>有些葡萄園是無灌溉的，但大多數葡萄園在必要時仍需使用某種形式的灌溉來補充水分。 </a:t>
            </a:r>
          </a:p>
          <a:p>
            <a:endParaRPr lang="ja-JP" altLang="en-US"/>
          </a:p>
          <a:p>
            <a:r>
              <a:rPr lang="en-US" altLang="ja-JP" dirty="0"/>
              <a:t>+ </a:t>
            </a:r>
            <a:r>
              <a:rPr lang="ja-JP" altLang="en-US"/>
              <a:t>補充內容：澳大利亞的老藤擁有量世界第一，最古老的一些老藤就生長在克萊爾谷 </a:t>
            </a:r>
            <a:r>
              <a:rPr lang="en-US" altLang="ja-JP" dirty="0"/>
              <a:t>(</a:t>
            </a:r>
            <a:r>
              <a:rPr lang="en-GB" dirty="0"/>
              <a:t>Clare Valley) </a:t>
            </a:r>
            <a:r>
              <a:rPr lang="ja-JP" altLang="en-US"/>
              <a:t>古老的的土壤中。欲瞭解更多澳大利亞老藤的相關信息，請移步 </a:t>
            </a:r>
            <a:r>
              <a:rPr lang="en-GB" dirty="0" err="1"/>
              <a:t>www.australianwinediscovered.com</a:t>
            </a:r>
            <a:endParaRPr lang="en-GB"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426745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SimSun"/>
                <a:ea typeface="SimSun"/>
                <a:cs typeface="SimSun"/>
                <a:sym typeface="SimSun"/>
              </a:rPr>
              <a:t>直到最近的幾十年，許多當地的紅葡萄被被一些大品牌運出產區，用於生產多產區混釀葡萄酒。如今，大部分葡萄留在了產區，由本地釀酒師釀造高品質葡萄酒。小眾品種是另一個增長趨勢，釀酒師們正在探索一系列新興的與復興的品種。葡萄酒的生產也已經從大批量生產轉向小批量釀造、小罐釀造，總的來說更加精品化。這使得克萊爾山谷 </a:t>
            </a:r>
            <a:r>
              <a:rPr lang="en-US" altLang="ja-JP" dirty="0">
                <a:latin typeface="SimSun"/>
                <a:ea typeface="SimSun"/>
                <a:cs typeface="SimSun"/>
                <a:sym typeface="SimSun"/>
              </a:rPr>
              <a:t>(</a:t>
            </a:r>
            <a:r>
              <a:rPr lang="en-GB" dirty="0">
                <a:latin typeface="SimSun"/>
                <a:ea typeface="SimSun"/>
                <a:cs typeface="SimSun"/>
                <a:sym typeface="SimSun"/>
              </a:rPr>
              <a:t>Clare Valley) </a:t>
            </a:r>
            <a:r>
              <a:rPr lang="ja-JP" altLang="en-US">
                <a:latin typeface="SimSun"/>
                <a:ea typeface="SimSun"/>
                <a:cs typeface="SimSun"/>
                <a:sym typeface="SimSun"/>
              </a:rPr>
              <a:t>的釀酒師們有機會展示這個產區不同區域的風土。</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2374728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4229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80330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7414611"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777856"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6497258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38264458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microsoft.com/office/2018/10/relationships/comments" Target="../comments/modernComment_27B_20C05B6F.xm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field of green plants&#10;&#10;AI-generated content may be incorrect.">
            <a:extLst>
              <a:ext uri="{FF2B5EF4-FFF2-40B4-BE49-F238E27FC236}">
                <a16:creationId xmlns:a16="http://schemas.microsoft.com/office/drawing/2014/main" id="{3A85556A-9CBE-EA49-28A9-1C42FBCAEA37}"/>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rcRect t="20801" b="20801"/>
          <a:stretch>
            <a:fill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noAutofit/>
          </a:bodyPr>
          <a:lstStyle/>
          <a:p>
            <a:pPr marL="0" indent="0" rtl="0">
              <a:buNone/>
            </a:pPr>
            <a:r>
              <a:rPr lang="zh-Hant" sz="6000" b="1" u="none" strike="noStrike" dirty="0">
                <a:solidFill>
                  <a:srgbClr val="601328"/>
                </a:solidFill>
                <a:latin typeface="Neue Haas Grotesk Text Pro"/>
              </a:rPr>
              <a:t>克萊爾谷</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tretch>
            <a:fill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274543"/>
            <a:ext cx="5183398" cy="584775"/>
          </a:xfrm>
          <a:prstGeom prst="rect">
            <a:avLst/>
          </a:prstGeom>
          <a:noFill/>
        </p:spPr>
        <p:txBody>
          <a:bodyPr wrap="square" rtlCol="0">
            <a:noAutofit/>
          </a:bodyPr>
          <a:lstStyle/>
          <a:p>
            <a:pPr algn="l" rtl="0"/>
            <a:r>
              <a:rPr lang="zh-Hant" sz="3200" b="1" u="none" strike="noStrike" dirty="0">
                <a:solidFill>
                  <a:srgbClr val="FFFFFF"/>
                </a:solidFill>
                <a:latin typeface="Microsoft JhengHei" panose="020B0604030504040204" pitchFamily="34" charset="-120"/>
                <a:ea typeface="Microsoft JhengHei" panose="020B0604030504040204" pitchFamily="34" charset="-120"/>
                <a:cs typeface="Inter Display"/>
              </a:rPr>
              <a:t>大陸</a:t>
            </a:r>
          </a:p>
        </p:txBody>
      </p:sp>
      <p:sp>
        <p:nvSpPr>
          <p:cNvPr id="4" name="TextBox 3">
            <a:extLst>
              <a:ext uri="{FF2B5EF4-FFF2-40B4-BE49-F238E27FC236}">
                <a16:creationId xmlns:a16="http://schemas.microsoft.com/office/drawing/2014/main" id="{F6F05948-33DB-055B-AE2C-CEF9374E5478}"/>
              </a:ext>
            </a:extLst>
          </p:cNvPr>
          <p:cNvSpPr txBox="1"/>
          <p:nvPr/>
        </p:nvSpPr>
        <p:spPr>
          <a:xfrm>
            <a:off x="551842" y="1859318"/>
            <a:ext cx="3891746" cy="535531"/>
          </a:xfrm>
          <a:prstGeom prst="rect">
            <a:avLst/>
          </a:prstGeom>
          <a:noFill/>
        </p:spPr>
        <p:txBody>
          <a:bodyPr wrap="square" rtlCol="0">
            <a:noAutofit/>
          </a:bodyPr>
          <a:lstStyle/>
          <a:p>
            <a:pPr rtl="0">
              <a:lnSpc>
                <a:spcPct val="90000"/>
              </a:lnSpc>
            </a:pPr>
            <a:r>
              <a:rPr lang="zh-Hant" sz="1600" b="1" u="none" strike="noStrike" dirty="0">
                <a:solidFill>
                  <a:srgbClr val="FFFFFF"/>
                </a:solidFill>
                <a:latin typeface="Microsoft JhengHei" panose="020B0604030504040204" pitchFamily="34" charset="-120"/>
                <a:ea typeface="Microsoft JhengHei" panose="020B0604030504040204" pitchFamily="34" charset="-120"/>
              </a:rPr>
              <a:t>晝夜變化顯著，伴隨涼爽的微風</a:t>
            </a:r>
          </a:p>
        </p:txBody>
      </p:sp>
      <p:cxnSp>
        <p:nvCxnSpPr>
          <p:cNvPr id="5" name="Straight Connector 4">
            <a:extLst>
              <a:ext uri="{FF2B5EF4-FFF2-40B4-BE49-F238E27FC236}">
                <a16:creationId xmlns:a16="http://schemas.microsoft.com/office/drawing/2014/main" id="{08654A53-FAD2-3CB2-B3F3-CFAAFA3C2B7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p:nvPr/>
        </p:nvSpPr>
        <p:spPr>
          <a:xfrm>
            <a:off x="6451239" y="2241461"/>
            <a:ext cx="3284428"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800" b="1" u="none" strike="noStrike" dirty="0">
                <a:solidFill>
                  <a:srgbClr val="55D8BF"/>
                </a:solidFill>
                <a:latin typeface="Neue Haas Grotesk Text Pro"/>
                <a:ea typeface="Microsoft JhengHei" panose="020B0604030504040204" pitchFamily="34" charset="-120"/>
              </a:rPr>
              <a:t>克萊爾谷</a:t>
            </a:r>
          </a:p>
          <a:p>
            <a:pPr rtl="0"/>
            <a:r>
              <a:rPr lang="zh-Hant" sz="1800" u="none" strike="noStrike" dirty="0">
                <a:solidFill>
                  <a:srgbClr val="B2D8BE"/>
                </a:solidFill>
                <a:latin typeface="Neue Haas Grotesk Text Pro"/>
                <a:ea typeface="Microsoft JhengHei" panose="020B0604030504040204" pitchFamily="34" charset="-120"/>
                <a:cs typeface="Inter Display"/>
              </a:rPr>
              <a:t>250–550公尺</a:t>
            </a:r>
            <a:br>
              <a:rPr lang="en-AU" altLang="zh-Hant" sz="1800" u="none" strike="noStrike" dirty="0">
                <a:solidFill>
                  <a:srgbClr val="B2D8BE"/>
                </a:solidFill>
                <a:latin typeface="Neue Haas Grotesk Text Pro"/>
                <a:ea typeface="Microsoft JhengHei" panose="020B0604030504040204" pitchFamily="34" charset="-120"/>
                <a:cs typeface="Inter Display"/>
              </a:rPr>
            </a:br>
            <a:r>
              <a:rPr lang="zh-Hant" sz="1800" u="none" strike="noStrike" dirty="0">
                <a:solidFill>
                  <a:srgbClr val="B2D8BE"/>
                </a:solidFill>
                <a:latin typeface="Neue Haas Grotesk Text Pro"/>
                <a:ea typeface="Microsoft JhengHei" panose="020B0604030504040204" pitchFamily="34" charset="-120"/>
                <a:cs typeface="Inter Display"/>
              </a:rPr>
              <a:t>（820–1,804英尺）</a:t>
            </a:r>
          </a:p>
        </p:txBody>
      </p:sp>
      <p:cxnSp>
        <p:nvCxnSpPr>
          <p:cNvPr id="25" name="Straight Connector 24">
            <a:extLst>
              <a:ext uri="{FF2B5EF4-FFF2-40B4-BE49-F238E27FC236}">
                <a16:creationId xmlns:a16="http://schemas.microsoft.com/office/drawing/2014/main" id="{4B12D7AB-458E-CAFF-68E3-6AF325ADB88E}"/>
              </a:ext>
            </a:extLst>
          </p:cNvPr>
          <p:cNvCxnSpPr/>
          <p:nvPr/>
        </p:nvCxnSpPr>
        <p:spPr>
          <a:xfrm>
            <a:off x="7795059" y="552301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p:nvPr/>
        </p:nvCxnSpPr>
        <p:spPr>
          <a:xfrm flipH="1" flipV="1">
            <a:off x="7795059" y="3679634"/>
            <a:ext cx="0" cy="184338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56962" y="535035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11" name="Oval 10">
            <a:extLst>
              <a:ext uri="{FF2B5EF4-FFF2-40B4-BE49-F238E27FC236}">
                <a16:creationId xmlns:a16="http://schemas.microsoft.com/office/drawing/2014/main" id="{F7D432AD-0B9C-732A-E555-B959E238C48F}"/>
              </a:ext>
            </a:extLst>
          </p:cNvPr>
          <p:cNvSpPr/>
          <p:nvPr/>
        </p:nvSpPr>
        <p:spPr>
          <a:xfrm>
            <a:off x="9264586" y="4105444"/>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7DA9243-7A67-70E4-8053-9BAD59CD70E7}"/>
              </a:ext>
            </a:extLst>
          </p:cNvPr>
          <p:cNvCxnSpPr/>
          <p:nvPr/>
        </p:nvCxnSpPr>
        <p:spPr>
          <a:xfrm>
            <a:off x="7795059" y="4311164"/>
            <a:ext cx="13042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itle 2">
            <a:extLst>
              <a:ext uri="{FF2B5EF4-FFF2-40B4-BE49-F238E27FC236}">
                <a16:creationId xmlns:a16="http://schemas.microsoft.com/office/drawing/2014/main" id="{9BA00589-3E99-D3DE-4BFA-7581D58C6C38}"/>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dirty="0">
                <a:solidFill>
                  <a:schemeClr val="accent3"/>
                </a:solidFill>
                <a:latin typeface="Microsoft JhengHei" panose="020B0604030504040204" pitchFamily="34" charset="-120"/>
              </a:rPr>
              <a:t>氣候</a:t>
            </a:r>
          </a:p>
        </p:txBody>
      </p:sp>
      <p:sp>
        <p:nvSpPr>
          <p:cNvPr id="15" name="Title 7">
            <a:extLst>
              <a:ext uri="{FF2B5EF4-FFF2-40B4-BE49-F238E27FC236}">
                <a16:creationId xmlns:a16="http://schemas.microsoft.com/office/drawing/2014/main" id="{85DD6DBB-6D4A-B0C7-AF0E-D21A8B995CD8}"/>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2" name="TextBox 1">
            <a:extLst>
              <a:ext uri="{FF2B5EF4-FFF2-40B4-BE49-F238E27FC236}">
                <a16:creationId xmlns:a16="http://schemas.microsoft.com/office/drawing/2014/main" id="{B195B631-77F7-89B4-CBB7-B85D25A7C4AF}"/>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3" name="TextBox 2">
            <a:extLst>
              <a:ext uri="{FF2B5EF4-FFF2-40B4-BE49-F238E27FC236}">
                <a16:creationId xmlns:a16="http://schemas.microsoft.com/office/drawing/2014/main" id="{0078F754-4841-1C2C-2212-92B68AE633A8}"/>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6" name="TextBox 5">
            <a:extLst>
              <a:ext uri="{FF2B5EF4-FFF2-40B4-BE49-F238E27FC236}">
                <a16:creationId xmlns:a16="http://schemas.microsoft.com/office/drawing/2014/main" id="{DBD81278-D0FD-3726-0744-CB11F3FE9FB6}"/>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C394730F-5254-A2C4-E788-4D0CDC1C67BF}"/>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601328"/>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noAutofit/>
          </a:bodyPr>
          <a:lstStyle/>
          <a:p>
            <a:pPr rtl="0"/>
            <a:r>
              <a:rPr lang="zh-Hant" sz="1600" u="none" strike="noStrike" dirty="0">
                <a:latin typeface="Neue Haas Grotesk Text Pro"/>
              </a:rPr>
              <a:t>克萊爾谷有 11 種公認的土壤類型，從石灰岩上的紅壤（沃特維爾）到破碎的板岩（波蘭山河）。該地區西部還發現了沙壤土和風化石英。</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21875" b="21875"/>
          <a:stretch>
            <a:fillRect/>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3039609"/>
            <a:ext cx="6158452" cy="1325562"/>
          </a:xfrm>
        </p:spPr>
        <p:txBody>
          <a:bodyPr>
            <a:noAutofit/>
          </a:bodyPr>
          <a:lstStyle/>
          <a:p>
            <a:pPr rtl="0"/>
            <a:r>
              <a:rPr lang="zh-Hant" sz="3200" b="1" u="none" strike="noStrike" dirty="0">
                <a:latin typeface="Neue Haas Grotesk Text Pro"/>
              </a:rPr>
              <a:t>葡萄栽培與釀酒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3511029"/>
            <a:ext cx="10283598" cy="2455409"/>
          </a:xfrm>
        </p:spPr>
        <p:txBody>
          <a:bodyPr>
            <a:noAutofit/>
          </a:bodyPr>
          <a:lstStyle/>
          <a:p>
            <a:pPr marL="0" indent="0" rtl="0">
              <a:spcBef>
                <a:spcPct val="0"/>
              </a:spcBef>
              <a:buNone/>
            </a:pPr>
            <a:r>
              <a:rPr lang="zh-Hant" sz="5400" b="1" u="none" strike="noStrike" dirty="0">
                <a:solidFill>
                  <a:srgbClr val="FDBCA0"/>
                </a:solidFill>
                <a:latin typeface="Neue Haas Grotesk Text Pro"/>
              </a:rPr>
              <a:t>開拓者和</a:t>
            </a:r>
          </a:p>
          <a:p>
            <a:pPr marL="0" indent="0" rtl="0">
              <a:spcBef>
                <a:spcPct val="0"/>
              </a:spcBef>
              <a:buNone/>
            </a:pPr>
            <a:r>
              <a:rPr lang="zh-Hant" sz="5400" b="1" u="none" strike="noStrike" dirty="0">
                <a:solidFill>
                  <a:srgbClr val="FDBCA0"/>
                </a:solidFill>
                <a:latin typeface="Neue Haas Grotesk Text Pro"/>
              </a:rPr>
              <a:t>傳統主義者</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yard in the sun&#10;&#10;AI-generated content may be incorrect.">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4829691" cy="1530521"/>
          </a:xfrm>
        </p:spPr>
        <p:txBody>
          <a:bodyPr>
            <a:noAutofit/>
          </a:bodyPr>
          <a:lstStyle/>
          <a:p>
            <a:pPr rtl="0">
              <a:lnSpc>
                <a:spcPct val="99000"/>
              </a:lnSpc>
              <a:spcBef>
                <a:spcPts val="900"/>
              </a:spcBef>
            </a:pPr>
            <a:r>
              <a:rPr lang="zh-Hant" sz="1600" u="none" strike="noStrike" dirty="0">
                <a:latin typeface="Neue Haas Grotesk Text Pro"/>
              </a:rPr>
              <a:t>葡萄園管理系統種類繁多；垂直枝條定位式棚架栽培法較為常見。</a:t>
            </a:r>
          </a:p>
          <a:p>
            <a:pPr rtl="0">
              <a:lnSpc>
                <a:spcPct val="99000"/>
              </a:lnSpc>
              <a:spcBef>
                <a:spcPts val="900"/>
              </a:spcBef>
            </a:pPr>
            <a:r>
              <a:rPr lang="zh-Hant" sz="1600" u="none" strike="noStrike" dirty="0">
                <a:latin typeface="Neue Haas Grotesk Text Pro"/>
              </a:rPr>
              <a:t>葡萄園長勢較低至中等</a:t>
            </a:r>
          </a:p>
          <a:p>
            <a:pPr rtl="0">
              <a:lnSpc>
                <a:spcPct val="99000"/>
              </a:lnSpc>
              <a:spcBef>
                <a:spcPts val="900"/>
              </a:spcBef>
            </a:pPr>
            <a:r>
              <a:rPr lang="zh-Hant" sz="1600" u="none" strike="noStrike" dirty="0">
                <a:latin typeface="Neue Haas Grotesk Text Pro"/>
              </a:rPr>
              <a:t>土壤管理日益受到關注。</a:t>
            </a:r>
          </a:p>
          <a:p>
            <a:pPr rtl="0">
              <a:lnSpc>
                <a:spcPct val="99000"/>
              </a:lnSpc>
              <a:spcBef>
                <a:spcPts val="900"/>
              </a:spcBef>
            </a:pPr>
            <a:r>
              <a:rPr lang="zh-Hant" sz="1600" u="none" strike="noStrike" dirty="0">
                <a:latin typeface="Neue Haas Grotesk Text Pro"/>
              </a:rPr>
              <a:t>收穫期：2月初至4月中旬</a:t>
            </a:r>
          </a:p>
        </p:txBody>
      </p:sp>
      <p:sp>
        <p:nvSpPr>
          <p:cNvPr id="5" name="Text Placeholder 4">
            <a:extLst>
              <a:ext uri="{FF2B5EF4-FFF2-40B4-BE49-F238E27FC236}">
                <a16:creationId xmlns:a16="http://schemas.microsoft.com/office/drawing/2014/main" id="{24FD1939-21D4-252D-E6E5-47F4F880BFE3}"/>
              </a:ext>
            </a:extLst>
          </p:cNvPr>
          <p:cNvSpPr>
            <a:spLocks noGrp="1"/>
          </p:cNvSpPr>
          <p:nvPr>
            <p:ph type="body" sz="quarter" idx="13"/>
          </p:nvPr>
        </p:nvSpPr>
        <p:spPr/>
        <p:txBody>
          <a:bodyPr>
            <a:noAutofit/>
          </a:bodyPr>
          <a:lstStyle/>
          <a:p>
            <a:pPr rtl="0"/>
            <a:r>
              <a:rPr lang="zh-Hant" sz="5400" b="1" u="none" strike="noStrike" dirty="0">
                <a:solidFill>
                  <a:srgbClr val="601328"/>
                </a:solidFill>
                <a:latin typeface="Neue Haas Grotesk Text Pro"/>
              </a:rPr>
              <a:t>葡萄種植</a:t>
            </a: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noAutofit/>
          </a:bodyPr>
          <a:lstStyle/>
          <a:p>
            <a:pPr rtl="0"/>
            <a:r>
              <a:rPr lang="zh-Hant" sz="3200" b="1" u="none" strike="noStrike" dirty="0">
                <a:latin typeface="Neue Haas Grotesk Text Pro"/>
              </a:rPr>
              <a:t>葡萄酒釀造</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noAutofit/>
          </a:bodyPr>
          <a:lstStyle/>
          <a:p>
            <a:pPr rtl="0"/>
            <a:r>
              <a:rPr lang="zh-Hant" sz="5000" b="1" u="none" strike="noStrike" dirty="0">
                <a:solidFill>
                  <a:srgbClr val="FDBCA0"/>
                </a:solidFill>
                <a:latin typeface="Neue Haas Grotesk Text Pro"/>
              </a:rPr>
              <a:t>克萊爾谷</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577771" cy="1528624"/>
          </a:xfrm>
          <a:prstGeom prst="rect">
            <a:avLst/>
          </a:prstGeom>
          <a:noFill/>
        </p:spPr>
        <p:txBody>
          <a:bodyPr wrap="square" rtlCol="0">
            <a:noAutofit/>
          </a:bodyPr>
          <a:lstStyle/>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使用的多種技術</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嘗試不同的種類</a:t>
            </a:r>
            <a:br>
              <a:rPr lang="zh-Hant" sz="1600" u="none" strike="noStrike" dirty="0">
                <a:solidFill>
                  <a:srgbClr val="FFFFFF"/>
                </a:solidFill>
                <a:latin typeface="Neue Haas Grotesk Text Pro"/>
              </a:rPr>
            </a:br>
            <a:r>
              <a:rPr lang="zh-Hant" sz="1600" u="none" strike="noStrike" dirty="0">
                <a:solidFill>
                  <a:srgbClr val="FFFFFF"/>
                </a:solidFill>
                <a:latin typeface="Neue Haas Grotesk Text Pro"/>
              </a:rPr>
              <a:t>和風格</a:t>
            </a:r>
          </a:p>
          <a:p>
            <a:pPr marL="285750" indent="-285750" rtl="0">
              <a:spcBef>
                <a:spcPts val="800"/>
              </a:spcBef>
              <a:buClr>
                <a:schemeClr val="accent4"/>
              </a:buClr>
              <a:buFont typeface="Arial" panose="020B0604020202020204" pitchFamily="34" charset="0"/>
              <a:buChar char="•"/>
            </a:pPr>
            <a:r>
              <a:rPr lang="zh-Hant" sz="1600" u="none" strike="noStrike" dirty="0">
                <a:solidFill>
                  <a:srgbClr val="FFFFFF"/>
                </a:solidFill>
                <a:latin typeface="Neue Haas Grotesk Text Pro"/>
              </a:rPr>
              <a:t>從大批量生產轉向</a:t>
            </a:r>
            <a:br>
              <a:rPr lang="zh-Hant" sz="1600" u="none" strike="noStrike" dirty="0">
                <a:solidFill>
                  <a:srgbClr val="FFFFFF"/>
                </a:solidFill>
                <a:latin typeface="Neue Haas Grotesk Text Pro"/>
              </a:rPr>
            </a:br>
            <a:r>
              <a:rPr lang="zh-Hant" sz="1600" u="none" strike="noStrike" dirty="0">
                <a:solidFill>
                  <a:srgbClr val="FFFFFF"/>
                </a:solidFill>
                <a:latin typeface="Neue Haas Grotesk Text Pro"/>
              </a:rPr>
              <a:t>小批量生產</a:t>
            </a: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rows of vines&#10;&#10;AI-generated content may be incorrect.">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t="21875" b="21875"/>
          <a:stretch>
            <a:fillRect/>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23888" y="1836057"/>
            <a:ext cx="6158452" cy="1325562"/>
          </a:xfrm>
        </p:spPr>
        <p:txBody>
          <a:bodyPr anchor="t">
            <a:noAutofit/>
          </a:bodyPr>
          <a:lstStyle/>
          <a:p>
            <a:pPr rtl="0">
              <a:lnSpc>
                <a:spcPct val="100000"/>
              </a:lnSpc>
              <a:spcBef>
                <a:spcPts val="544"/>
              </a:spcBef>
              <a:buClr>
                <a:schemeClr val="accent4"/>
              </a:buClr>
            </a:pPr>
            <a:r>
              <a:rPr lang="zh-Hant" sz="3200" b="1" u="none" strike="noStrike" dirty="0">
                <a:solidFill>
                  <a:srgbClr val="601328"/>
                </a:solidFill>
                <a:latin typeface="Neue Haas Grotesk Text Pro"/>
              </a:rPr>
              <a:t>克萊爾谷風味</a:t>
            </a:r>
          </a:p>
        </p:txBody>
      </p:sp>
      <p:sp>
        <p:nvSpPr>
          <p:cNvPr id="2" name="Text Placeholder 4">
            <a:extLst>
              <a:ext uri="{FF2B5EF4-FFF2-40B4-BE49-F238E27FC236}">
                <a16:creationId xmlns:a16="http://schemas.microsoft.com/office/drawing/2014/main" id="{2B982706-0562-D3B7-25BE-ACF94A4EA83F}"/>
              </a:ext>
            </a:extLst>
          </p:cNvPr>
          <p:cNvSpPr txBox="1"/>
          <p:nvPr/>
        </p:nvSpPr>
        <p:spPr>
          <a:xfrm>
            <a:off x="688975" y="3247117"/>
            <a:ext cx="5340350" cy="132556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80000"/>
              </a:lnSpc>
              <a:spcBef>
                <a:spcPct val="0"/>
              </a:spcBef>
              <a:buNone/>
            </a:pPr>
            <a:r>
              <a:rPr lang="zh-Hant" sz="5400" b="1" u="none" strike="noStrike" cap="all" dirty="0">
                <a:solidFill>
                  <a:srgbClr val="FDBCA0"/>
                </a:solidFill>
                <a:latin typeface="Neue Haas Grotesk Text Pro"/>
                <a:ea typeface="Microsoft JhengHei" panose="020B0604030504040204" pitchFamily="34" charset="-120"/>
              </a:rPr>
              <a:t>值得注意的品種</a:t>
            </a:r>
          </a:p>
        </p:txBody>
      </p:sp>
    </p:spTree>
    <p:extLst>
      <p:ext uri="{BB962C8B-B14F-4D97-AF65-F5344CB8AC3E}">
        <p14:creationId xmlns:p14="http://schemas.microsoft.com/office/powerpoint/2010/main" val="575241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descr="A close up of a bottle&#10;&#10;Description automatically generated">
            <a:extLst>
              <a:ext uri="{FF2B5EF4-FFF2-40B4-BE49-F238E27FC236}">
                <a16:creationId xmlns:a16="http://schemas.microsoft.com/office/drawing/2014/main" id="{08B7BC44-F9A8-62F3-317A-3DC968D8910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46843" y="2007498"/>
            <a:ext cx="1157924" cy="3505435"/>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279693"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克萊爾谷</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五大品種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雷司令</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32%</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赤霞珠</a:t>
            </a:r>
            <a:endParaRPr lang="en-US" alt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18%</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梅洛</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8976345" y="5470367"/>
            <a:ext cx="2058502"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289324" y="4084438"/>
            <a:ext cx="1278876" cy="371255"/>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263963" y="4019455"/>
            <a:ext cx="1395126"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MERLOT</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5051920" y="3910448"/>
            <a:ext cx="1929695"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CABERNET </a:t>
            </a:r>
          </a:p>
          <a:p>
            <a:pPr algn="ctr" rtl="0">
              <a:lnSpc>
                <a:spcPct val="82000"/>
              </a:lnSpc>
            </a:pPr>
            <a:r>
              <a:rPr lang="en-AU" altLang="zh-Hant" sz="2200" b="1" u="none" strike="noStrike" dirty="0">
                <a:solidFill>
                  <a:srgbClr val="FFFFFF"/>
                </a:solidFill>
                <a:latin typeface="Neue Haas Grotesk Text Pro"/>
              </a:rPr>
              <a:t>SAUVIGNON</a:t>
            </a:r>
            <a:endParaRPr lang="zh-Hant" sz="2200" b="1" u="none" strike="noStrike" dirty="0">
              <a:solidFill>
                <a:srgbClr val="FFFFFF"/>
              </a:solidFill>
              <a:latin typeface="Neue Haas Grotesk Text Pro"/>
            </a:endParaRP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2200" b="1" u="none" strike="noStrike" dirty="0">
                <a:solidFill>
                  <a:srgbClr val="FFFFFF"/>
                </a:solidFill>
                <a:latin typeface="Neue Haas Grotesk Text Pro"/>
                <a:ea typeface="Microsoft JhengHei" panose="020B0604030504040204" pitchFamily="34" charset="-120"/>
                <a:cs typeface="Inter Display"/>
              </a:rPr>
              <a:t>CHARDONNAY</a:t>
            </a:r>
            <a:endParaRPr lang="en-AU" sz="2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1061682" y="4019454"/>
            <a:ext cx="1540551"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RIESLING</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noAutofit/>
          </a:bodyPr>
          <a:lstStyle/>
          <a:p>
            <a:pPr rtl="0">
              <a:lnSpc>
                <a:spcPct val="82000"/>
              </a:lnSpc>
            </a:pPr>
            <a:r>
              <a:rPr lang="zh-Hant" sz="6000" b="1" u="none" strike="noStrike" dirty="0">
                <a:solidFill>
                  <a:srgbClr val="B2D8BE"/>
                </a:solidFill>
                <a:latin typeface="Microsoft JhengHei" panose="020B0604030504040204" pitchFamily="34" charset="-120"/>
                <a:ea typeface="Microsoft JhengHei" panose="020B0604030504040204" pitchFamily="34" charset="-120"/>
              </a:rPr>
              <a:t>克萊爾山谷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rgbClr val="B2D8BE"/>
                </a:solidFill>
                <a:latin typeface="Microsoft JhengHei" panose="020B0604030504040204" pitchFamily="34" charset="-120"/>
                <a:ea typeface="Microsoft JhengHei" panose="020B0604030504040204" pitchFamily="34" charset="-120"/>
              </a:rPr>
              <a:t>雷司令</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086502"/>
            <a:ext cx="2352543" cy="584775"/>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許多可以存活數十年</a:t>
            </a:r>
            <a:endParaRPr lang="en-AU" sz="1600" dirty="0">
              <a:effectLst/>
              <a:latin typeface="Microsoft JhengHei" panose="020B0604030504040204" pitchFamily="34" charset="-120"/>
              <a:ea typeface="Microsoft JhengHei" panose="020B0604030504040204" pitchFamily="34" charset="-120"/>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RIESLING</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p:nvPr/>
        </p:nvCxnSpPr>
        <p:spPr>
          <a:xfrm flipH="1">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656476"/>
            <a:ext cx="1744270" cy="51591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800" u="none" strike="noStrike">
                <a:solidFill>
                  <a:srgbClr val="000000"/>
                </a:solidFill>
                <a:latin typeface="Microsoft JhengHei" panose="020B0604030504040204" pitchFamily="34" charset="-120"/>
                <a:ea typeface="Microsoft JhengHei" panose="020B0604030504040204" pitchFamily="34" charset="-120"/>
              </a:rPr>
              <a:t>獨特風格</a:t>
            </a:r>
          </a:p>
        </p:txBody>
      </p:sp>
      <p:cxnSp>
        <p:nvCxnSpPr>
          <p:cNvPr id="16" name="Straight Connector 15">
            <a:extLst>
              <a:ext uri="{FF2B5EF4-FFF2-40B4-BE49-F238E27FC236}">
                <a16:creationId xmlns:a16="http://schemas.microsoft.com/office/drawing/2014/main" id="{2421C182-5F4C-E00C-18F9-95D51872FEB9}"/>
              </a:ext>
            </a:extLst>
          </p:cNvPr>
          <p:cNvCxnSpPr/>
          <p:nvPr/>
        </p:nvCxnSpPr>
        <p:spPr>
          <a:xfrm flipH="1">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p:nvPr/>
        </p:nvCxnSpPr>
        <p:spPr>
          <a:xfrm flipH="1">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902999" y="4591103"/>
            <a:ext cx="1994088" cy="150817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200" u="none" strike="noStrike">
                <a:latin typeface="Microsoft JhengHei" panose="020B0604030504040204" pitchFamily="34" charset="-120"/>
                <a:ea typeface="Microsoft JhengHei" panose="020B0604030504040204" pitchFamily="34" charset="-120"/>
              </a:rPr>
              <a:t>大約</a:t>
            </a:r>
          </a:p>
          <a:p>
            <a:pPr algn="ctr" rtl="0">
              <a:lnSpc>
                <a:spcPct val="82000"/>
              </a:lnSpc>
              <a:spcBef>
                <a:spcPts val="217"/>
              </a:spcBef>
            </a:pPr>
            <a:r>
              <a:rPr lang="zh-Hant" sz="6000" u="none" strike="noStrike">
                <a:latin typeface="Microsoft JhengHei" panose="020B0604030504040204" pitchFamily="34" charset="-120"/>
                <a:ea typeface="Microsoft JhengHei" panose="020B0604030504040204" pitchFamily="34" charset="-120"/>
              </a:rPr>
              <a:t>1/3</a:t>
            </a:r>
          </a:p>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年度總</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壓榨量</a:t>
            </a:r>
            <a:endParaRPr lang="en-AU" sz="1600">
              <a:effectLst/>
              <a:latin typeface="Microsoft JhengHei" panose="020B0604030504040204" pitchFamily="34" charset="-120"/>
              <a:ea typeface="Microsoft JhengHei" panose="020B0604030504040204" pitchFamily="34" charset="-120"/>
            </a:endParaRPr>
          </a:p>
        </p:txBody>
      </p:sp>
      <p:sp>
        <p:nvSpPr>
          <p:cNvPr id="28" name="TextBox 27">
            <a:extLst>
              <a:ext uri="{FF2B5EF4-FFF2-40B4-BE49-F238E27FC236}">
                <a16:creationId xmlns:a16="http://schemas.microsoft.com/office/drawing/2014/main" id="{EC93633A-CD9E-CC49-371B-5615739040C3}"/>
              </a:ext>
            </a:extLst>
          </p:cNvPr>
          <p:cNvSpPr txBox="1"/>
          <p:nvPr/>
        </p:nvSpPr>
        <p:spPr>
          <a:xfrm>
            <a:off x="10122089" y="3928754"/>
            <a:ext cx="2069911" cy="1713611"/>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檸檬皮</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檸檬</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蘋果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橘子花</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蜂蜜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吐司</a:t>
            </a:r>
            <a:endParaRPr lang="en-AU" sz="14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9231155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1325562"/>
          </a:xfrm>
        </p:spPr>
        <p:txBody>
          <a:bodyPr>
            <a:noAutofit/>
          </a:bodyPr>
          <a:lstStyle/>
          <a:p>
            <a:pPr rtl="0"/>
            <a:r>
              <a:rPr lang="ja-JP" altLang="en-US" sz="3200" b="1" u="none" strike="noStrike">
                <a:solidFill>
                  <a:srgbClr val="B2D8BE"/>
                </a:solidFill>
                <a:latin typeface="Neue Haas Grotesk Text Pro"/>
              </a:rPr>
              <a:t>雷司令</a:t>
            </a:r>
            <a:br>
              <a:rPr lang="zh-Hant" sz="3200" b="1" u="none" strike="noStrike" dirty="0">
                <a:solidFill>
                  <a:srgbClr val="55D8BF"/>
                </a:solidFill>
                <a:latin typeface="Neue Haas Grotesk Text Pro"/>
              </a:rPr>
            </a:br>
            <a:r>
              <a:rPr lang="zh-Hant" sz="4000" b="1" u="none" strike="noStrike" dirty="0">
                <a:solidFill>
                  <a:srgbClr val="173F34"/>
                </a:solidFill>
                <a:latin typeface="Neue Haas Grotesk Text Pro"/>
              </a:rPr>
              <a:t>特徵</a:t>
            </a:r>
          </a:p>
        </p:txBody>
      </p:sp>
      <p:sp>
        <p:nvSpPr>
          <p:cNvPr id="10" name="Oval 9">
            <a:extLst>
              <a:ext uri="{FF2B5EF4-FFF2-40B4-BE49-F238E27FC236}">
                <a16:creationId xmlns:a16="http://schemas.microsoft.com/office/drawing/2014/main" id="{6F56D2EB-195E-E0F7-2B13-B4E3B0A8B0B4}"/>
              </a:ext>
            </a:extLst>
          </p:cNvPr>
          <p:cNvSpPr/>
          <p:nvPr/>
        </p:nvSpPr>
        <p:spPr>
          <a:xfrm>
            <a:off x="2062897" y="2087063"/>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427040" y="2084161"/>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91183" y="2084161"/>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55326" y="2084161"/>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519850" y="2084161"/>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84374" y="2084161"/>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242719" y="2084161"/>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613421" y="2084161"/>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77945" y="2084161"/>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905468" y="2523152"/>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雷司令</a:t>
            </a:r>
          </a:p>
        </p:txBody>
      </p:sp>
      <p:sp>
        <p:nvSpPr>
          <p:cNvPr id="54" name="Oval 53">
            <a:extLst>
              <a:ext uri="{FF2B5EF4-FFF2-40B4-BE49-F238E27FC236}">
                <a16:creationId xmlns:a16="http://schemas.microsoft.com/office/drawing/2014/main" id="{889E2E6B-B4FC-4D27-093E-FF22D5ADCF2C}"/>
              </a:ext>
            </a:extLst>
          </p:cNvPr>
          <p:cNvSpPr/>
          <p:nvPr/>
        </p:nvSpPr>
        <p:spPr>
          <a:xfrm>
            <a:off x="2062897" y="32362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427040" y="32333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91183" y="32333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55326" y="32333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519850" y="32333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84374" y="32333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242719" y="32333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613421" y="32333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77945" y="32333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64865" y="28822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97AC55F2-6390-1A3A-A548-BA98AADF0E4C}"/>
              </a:ext>
            </a:extLst>
          </p:cNvPr>
          <p:cNvSpPr txBox="1"/>
          <p:nvPr/>
        </p:nvSpPr>
        <p:spPr>
          <a:xfrm>
            <a:off x="3234616" y="29111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60F3EFB-D5E0-E0A3-19D7-32B58DF749B4}"/>
              </a:ext>
            </a:extLst>
          </p:cNvPr>
          <p:cNvSpPr txBox="1"/>
          <p:nvPr/>
        </p:nvSpPr>
        <p:spPr>
          <a:xfrm>
            <a:off x="4527747" y="28822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0578BD73-E803-010F-D580-99A4F5AF1A1C}"/>
              </a:ext>
            </a:extLst>
          </p:cNvPr>
          <p:cNvSpPr/>
          <p:nvPr/>
        </p:nvSpPr>
        <p:spPr>
          <a:xfrm>
            <a:off x="2062897" y="40765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427040" y="40735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91183" y="40735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55326" y="40735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519850" y="40735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84374" y="40735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242719" y="40735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613421" y="40735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77945" y="40735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64865" y="37365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085433" y="37514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527747" y="375769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90" name="Oval 89">
            <a:extLst>
              <a:ext uri="{FF2B5EF4-FFF2-40B4-BE49-F238E27FC236}">
                <a16:creationId xmlns:a16="http://schemas.microsoft.com/office/drawing/2014/main" id="{9ADF75C1-2283-CB22-99AC-2C1A54F55AA9}"/>
              </a:ext>
            </a:extLst>
          </p:cNvPr>
          <p:cNvSpPr/>
          <p:nvPr/>
        </p:nvSpPr>
        <p:spPr>
          <a:xfrm>
            <a:off x="2062897" y="49167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427040"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91183"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55326"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519850"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84374"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242719"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613421"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77945" y="49138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64865" y="45627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E83ED728-921F-4531-9813-547E9A3CB8D4}"/>
              </a:ext>
            </a:extLst>
          </p:cNvPr>
          <p:cNvSpPr txBox="1"/>
          <p:nvPr/>
        </p:nvSpPr>
        <p:spPr>
          <a:xfrm>
            <a:off x="3085433" y="459165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DA69BD4D-7B64-98F0-5709-20F7A8066A16}"/>
              </a:ext>
            </a:extLst>
          </p:cNvPr>
          <p:cNvSpPr txBox="1"/>
          <p:nvPr/>
        </p:nvSpPr>
        <p:spPr>
          <a:xfrm>
            <a:off x="4527747" y="45627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5" name="Oval 104">
            <a:extLst>
              <a:ext uri="{FF2B5EF4-FFF2-40B4-BE49-F238E27FC236}">
                <a16:creationId xmlns:a16="http://schemas.microsoft.com/office/drawing/2014/main" id="{C078604D-736D-2D36-8664-746636080348}"/>
              </a:ext>
            </a:extLst>
          </p:cNvPr>
          <p:cNvSpPr/>
          <p:nvPr/>
        </p:nvSpPr>
        <p:spPr>
          <a:xfrm>
            <a:off x="2062897" y="526274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427040" y="525984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91183" y="525984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55326" y="525984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519850" y="52598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84374" y="52598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242719" y="52598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613421" y="52598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77945" y="52598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062897" y="604740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427040" y="604450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91183" y="604450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55326" y="604450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519469" y="60445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613421" y="604450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77945" y="604450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64865" y="569342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427994" y="5722302"/>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527747" y="57274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cxnSp>
        <p:nvCxnSpPr>
          <p:cNvPr id="138" name="Straight Connector 137">
            <a:extLst>
              <a:ext uri="{FF2B5EF4-FFF2-40B4-BE49-F238E27FC236}">
                <a16:creationId xmlns:a16="http://schemas.microsoft.com/office/drawing/2014/main" id="{A99BF965-57F4-CB8F-FDFE-23CC6ACE8858}"/>
              </a:ext>
            </a:extLst>
          </p:cNvPr>
          <p:cNvCxnSpPr/>
          <p:nvPr/>
        </p:nvCxnSpPr>
        <p:spPr>
          <a:xfrm flipH="1">
            <a:off x="2575756" y="23952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517083" y="6044501"/>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Oval 2">
            <a:extLst>
              <a:ext uri="{FF2B5EF4-FFF2-40B4-BE49-F238E27FC236}">
                <a16:creationId xmlns:a16="http://schemas.microsoft.com/office/drawing/2014/main" id="{32FE7FAC-8AD5-96BC-264F-50623C602AE8}"/>
              </a:ext>
            </a:extLst>
          </p:cNvPr>
          <p:cNvSpPr/>
          <p:nvPr/>
        </p:nvSpPr>
        <p:spPr>
          <a:xfrm>
            <a:off x="3887699" y="60445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400" b="1" u="none" strike="noStrike" dirty="0">
                <a:solidFill>
                  <a:srgbClr val="FFFFFF"/>
                </a:solidFill>
                <a:latin typeface="Neue Haas Grotesk Text Pro"/>
                <a:ea typeface="Microsoft JhengHei" panose="020B0604030504040204" pitchFamily="34" charset="-120"/>
                <a:cs typeface="Inter Display"/>
              </a:rPr>
              <a:t>RIESLING</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p:nvPr/>
        </p:nvCxnSpPr>
        <p:spPr>
          <a:xfrm flipH="1">
            <a:off x="4015936" y="23952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p:nvPr/>
        </p:nvCxnSpPr>
        <p:spPr>
          <a:xfrm>
            <a:off x="2581147" y="2520970"/>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95438633-CE29-6941-7F94-D5975895AF96}"/>
              </a:ext>
            </a:extLst>
          </p:cNvPr>
          <p:cNvSpPr txBox="1"/>
          <p:nvPr/>
        </p:nvSpPr>
        <p:spPr>
          <a:xfrm>
            <a:off x="591955" y="2077228"/>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29" name="Straight Connector 28">
            <a:extLst>
              <a:ext uri="{FF2B5EF4-FFF2-40B4-BE49-F238E27FC236}">
                <a16:creationId xmlns:a16="http://schemas.microsoft.com/office/drawing/2014/main" id="{A62BBCFF-0713-0BB0-127E-F07597334474}"/>
              </a:ext>
            </a:extLst>
          </p:cNvPr>
          <p:cNvCxnSpPr>
            <a:cxnSpLocks/>
          </p:cNvCxnSpPr>
          <p:nvPr/>
        </p:nvCxnSpPr>
        <p:spPr>
          <a:xfrm>
            <a:off x="1138475" y="22282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097CA17F-4A90-B9D7-02FB-8AD05C282F22}"/>
              </a:ext>
            </a:extLst>
          </p:cNvPr>
          <p:cNvSpPr txBox="1"/>
          <p:nvPr/>
        </p:nvSpPr>
        <p:spPr>
          <a:xfrm>
            <a:off x="591954" y="32218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31" name="Straight Connector 30">
            <a:extLst>
              <a:ext uri="{FF2B5EF4-FFF2-40B4-BE49-F238E27FC236}">
                <a16:creationId xmlns:a16="http://schemas.microsoft.com/office/drawing/2014/main" id="{790064F8-A2F2-1859-FC5F-284D117F2F95}"/>
              </a:ext>
            </a:extLst>
          </p:cNvPr>
          <p:cNvCxnSpPr>
            <a:cxnSpLocks/>
          </p:cNvCxnSpPr>
          <p:nvPr/>
        </p:nvCxnSpPr>
        <p:spPr>
          <a:xfrm>
            <a:off x="1138475" y="33897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1B032101-A1E6-459D-43D4-9302665D21FC}"/>
              </a:ext>
            </a:extLst>
          </p:cNvPr>
          <p:cNvSpPr txBox="1"/>
          <p:nvPr/>
        </p:nvSpPr>
        <p:spPr>
          <a:xfrm>
            <a:off x="591954" y="409302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33" name="Straight Connector 32">
            <a:extLst>
              <a:ext uri="{FF2B5EF4-FFF2-40B4-BE49-F238E27FC236}">
                <a16:creationId xmlns:a16="http://schemas.microsoft.com/office/drawing/2014/main" id="{AD1BF89E-B383-2F27-B38E-BABACB563D84}"/>
              </a:ext>
            </a:extLst>
          </p:cNvPr>
          <p:cNvCxnSpPr>
            <a:cxnSpLocks/>
          </p:cNvCxnSpPr>
          <p:nvPr/>
        </p:nvCxnSpPr>
        <p:spPr>
          <a:xfrm>
            <a:off x="1138475" y="426089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D30EFF0F-A4A7-B122-E412-23CE1D5893FA}"/>
              </a:ext>
            </a:extLst>
          </p:cNvPr>
          <p:cNvSpPr txBox="1"/>
          <p:nvPr/>
        </p:nvSpPr>
        <p:spPr>
          <a:xfrm>
            <a:off x="591954" y="493328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35" name="Straight Connector 34">
            <a:extLst>
              <a:ext uri="{FF2B5EF4-FFF2-40B4-BE49-F238E27FC236}">
                <a16:creationId xmlns:a16="http://schemas.microsoft.com/office/drawing/2014/main" id="{7058CD7C-9295-3F43-DA70-A069F264F50C}"/>
              </a:ext>
            </a:extLst>
          </p:cNvPr>
          <p:cNvCxnSpPr/>
          <p:nvPr/>
        </p:nvCxnSpPr>
        <p:spPr>
          <a:xfrm>
            <a:off x="1138475" y="510115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CBBAE194-E7E0-39FE-FBB6-11B34787C256}"/>
              </a:ext>
            </a:extLst>
          </p:cNvPr>
          <p:cNvSpPr txBox="1"/>
          <p:nvPr/>
        </p:nvSpPr>
        <p:spPr>
          <a:xfrm>
            <a:off x="591954" y="527927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38" name="Straight Connector 37">
            <a:extLst>
              <a:ext uri="{FF2B5EF4-FFF2-40B4-BE49-F238E27FC236}">
                <a16:creationId xmlns:a16="http://schemas.microsoft.com/office/drawing/2014/main" id="{25ECD0B4-6446-8629-F98D-E3538DFFAD63}"/>
              </a:ext>
            </a:extLst>
          </p:cNvPr>
          <p:cNvCxnSpPr>
            <a:cxnSpLocks/>
          </p:cNvCxnSpPr>
          <p:nvPr/>
        </p:nvCxnSpPr>
        <p:spPr>
          <a:xfrm>
            <a:off x="1138475" y="544714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80DB3891-C33B-C5BA-8443-F51D26128F5F}"/>
              </a:ext>
            </a:extLst>
          </p:cNvPr>
          <p:cNvSpPr txBox="1"/>
          <p:nvPr/>
        </p:nvSpPr>
        <p:spPr>
          <a:xfrm>
            <a:off x="591954" y="60639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40" name="Straight Connector 39">
            <a:extLst>
              <a:ext uri="{FF2B5EF4-FFF2-40B4-BE49-F238E27FC236}">
                <a16:creationId xmlns:a16="http://schemas.microsoft.com/office/drawing/2014/main" id="{F47EA324-A363-B8D0-EA67-4B42E767CB71}"/>
              </a:ext>
            </a:extLst>
          </p:cNvPr>
          <p:cNvCxnSpPr>
            <a:cxnSpLocks/>
          </p:cNvCxnSpPr>
          <p:nvPr/>
        </p:nvCxnSpPr>
        <p:spPr>
          <a:xfrm>
            <a:off x="1138475" y="62317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p:nvPr/>
        </p:nvCxnSpPr>
        <p:spPr>
          <a:xfrm flipH="1">
            <a:off x="2407369" y="382069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noAutofit/>
          </a:bodyPr>
          <a:lstStyle/>
          <a:p>
            <a:pPr rtl="0">
              <a:lnSpc>
                <a:spcPct val="82000"/>
              </a:lnSpc>
            </a:pPr>
            <a:r>
              <a:rPr lang="zh-Hant" sz="6000" b="1" u="none" strike="noStrike" dirty="0">
                <a:solidFill>
                  <a:srgbClr val="B2D8BE"/>
                </a:solidFill>
                <a:latin typeface="Microsoft JhengHei" panose="020B0604030504040204" pitchFamily="34" charset="-120"/>
                <a:ea typeface="Microsoft JhengHei" panose="020B0604030504040204" pitchFamily="34" charset="-120"/>
              </a:rPr>
              <a:t>克萊爾·瓦利</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rgbClr val="B2D8BE"/>
                </a:solidFill>
                <a:latin typeface="Microsoft JhengHei" panose="020B0604030504040204" pitchFamily="34" charset="-120"/>
                <a:ea typeface="Microsoft JhengHei" panose="020B0604030504040204" pitchFamily="34" charset="-120"/>
              </a:rPr>
              <a:t>設拉子</a:t>
            </a:r>
            <a:endParaRPr lang="zh-Hant" sz="5400" b="1" u="none" strike="noStrike" dirty="0">
              <a:solidFill>
                <a:srgbClr val="B2D8BE"/>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106919"/>
            <a:ext cx="2805709" cy="584775"/>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溫暖的天氣結出風味濃鬱的水果</a:t>
            </a: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272475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05916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735636"/>
            <a:ext cx="2805709" cy="1232069"/>
          </a:xfrm>
          <a:prstGeom prst="rect">
            <a:avLst/>
          </a:prstGeom>
          <a:noFill/>
        </p:spPr>
        <p:txBody>
          <a:bodyPr wrap="square" lIns="91440" tIns="45720" rIns="91440" bIns="45720" anchor="b">
            <a:noAutofit/>
          </a:bodyPr>
          <a:lstStyle/>
          <a:p>
            <a:pPr rtl="0">
              <a:lnSpc>
                <a:spcPct val="82000"/>
              </a:lnSpc>
              <a:spcBef>
                <a:spcPts val="150"/>
              </a:spcBef>
              <a:spcAft>
                <a:spcPts val="315"/>
              </a:spcAft>
              <a:buClr>
                <a:schemeClr val="bg2"/>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黑櫻桃</a:t>
            </a: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endParaRPr lang="en-AU" sz="1400" dirty="0">
              <a:latin typeface="Microsoft JhengHei" panose="020B0604030504040204" pitchFamily="34" charset="-120"/>
              <a:ea typeface="Microsoft JhengHei" panose="020B0604030504040204" pitchFamily="34" charset="-120"/>
            </a:endParaRPr>
          </a:p>
          <a:p>
            <a:pPr marL="285750" indent="-285750" rtl="0">
              <a:lnSpc>
                <a:spcPct val="82000"/>
              </a:lnSpc>
              <a:spcBef>
                <a:spcPts val="150"/>
              </a:spcBef>
              <a:spcAft>
                <a:spcPts val="315"/>
              </a:spcAft>
              <a:buClr>
                <a:schemeClr val="bg2"/>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甘草</a:t>
            </a:r>
            <a:endParaRPr lang="en-AU" dirty="0">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430626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429864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885897"/>
            <a:ext cx="1360731" cy="9037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dirty="0">
                <a:solidFill>
                  <a:srgbClr val="000000"/>
                </a:solidFill>
                <a:latin typeface="Microsoft JhengHei" panose="020B0604030504040204" pitchFamily="34" charset="-120"/>
                <a:ea typeface="Microsoft JhengHei" panose="020B0604030504040204" pitchFamily="34" charset="-120"/>
              </a:rPr>
              <a:t>口感豐富細膩，卻又平衡和諧</a:t>
            </a:r>
          </a:p>
        </p:txBody>
      </p:sp>
      <p:sp>
        <p:nvSpPr>
          <p:cNvPr id="10" name="Oval 9">
            <a:extLst>
              <a:ext uri="{FF2B5EF4-FFF2-40B4-BE49-F238E27FC236}">
                <a16:creationId xmlns:a16="http://schemas.microsoft.com/office/drawing/2014/main" id="{4F5BB112-49B3-4CE1-644E-5F6AE4333CA0}"/>
              </a:ext>
            </a:extLst>
          </p:cNvPr>
          <p:cNvSpPr/>
          <p:nvPr/>
        </p:nvSpPr>
        <p:spPr>
          <a:xfrm>
            <a:off x="1111254" y="4079091"/>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39978447-BDEC-B366-820B-49E822F63A43}"/>
              </a:ext>
            </a:extLst>
          </p:cNvPr>
          <p:cNvSpPr txBox="1"/>
          <p:nvPr/>
        </p:nvSpPr>
        <p:spPr>
          <a:xfrm>
            <a:off x="1349327" y="4597826"/>
            <a:ext cx="1994088" cy="150817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200" u="none" strike="noStrike">
                <a:latin typeface="Microsoft JhengHei" panose="020B0604030504040204" pitchFamily="34" charset="-120"/>
                <a:ea typeface="Microsoft JhengHei" panose="020B0604030504040204" pitchFamily="34" charset="-120"/>
              </a:rPr>
              <a:t>大約</a:t>
            </a:r>
          </a:p>
          <a:p>
            <a:pPr algn="ctr" rtl="0">
              <a:lnSpc>
                <a:spcPct val="82000"/>
              </a:lnSpc>
              <a:spcBef>
                <a:spcPts val="217"/>
              </a:spcBef>
            </a:pPr>
            <a:r>
              <a:rPr lang="zh-Hant" sz="6000" u="none" strike="noStrike">
                <a:latin typeface="Microsoft JhengHei" panose="020B0604030504040204" pitchFamily="34" charset="-120"/>
                <a:ea typeface="Microsoft JhengHei" panose="020B0604030504040204" pitchFamily="34" charset="-120"/>
              </a:rPr>
              <a:t>1/3</a:t>
            </a:r>
          </a:p>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年度總</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壓榨量</a:t>
            </a:r>
            <a:endParaRPr lang="en-AU" sz="1600">
              <a:effectLst/>
              <a:latin typeface="Microsoft JhengHei" panose="020B0604030504040204" pitchFamily="34" charset="-120"/>
              <a:ea typeface="Microsoft JhengHei" panose="020B0604030504040204" pitchFamily="34" charset="-120"/>
            </a:endParaRPr>
          </a:p>
        </p:txBody>
      </p:sp>
      <p:cxnSp>
        <p:nvCxnSpPr>
          <p:cNvPr id="13" name="Straight Connector 12">
            <a:extLst>
              <a:ext uri="{FF2B5EF4-FFF2-40B4-BE49-F238E27FC236}">
                <a16:creationId xmlns:a16="http://schemas.microsoft.com/office/drawing/2014/main" id="{2616338A-F97E-475B-5F80-01C06F05993F}"/>
              </a:ext>
            </a:extLst>
          </p:cNvPr>
          <p:cNvCxnSpPr/>
          <p:nvPr/>
        </p:nvCxnSpPr>
        <p:spPr>
          <a:xfrm>
            <a:off x="2400300" y="383237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85C13969-9DD7-EF3A-41DD-32FB37603016}"/>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84400" y="317938"/>
            <a:ext cx="11283754" cy="1325562"/>
          </a:xfrm>
        </p:spPr>
        <p:txBody>
          <a:bodyPr>
            <a:noAutofit/>
          </a:bodyPr>
          <a:lstStyle/>
          <a:p>
            <a:pPr rtl="0">
              <a:lnSpc>
                <a:spcPts val="5000"/>
              </a:lnSpc>
            </a:pPr>
            <a:r>
              <a:rPr lang="zh-Hant" sz="3200" b="1" u="none" strike="noStrike" dirty="0">
                <a:solidFill>
                  <a:srgbClr val="B2D8BE"/>
                </a:solidFill>
                <a:latin typeface="Neue Haas Grotesk Text Pro"/>
              </a:rPr>
              <a:t>設拉子</a:t>
            </a:r>
            <a:br>
              <a:rPr lang="zh-Hant" sz="4000" b="1" u="none" strike="noStrike" dirty="0">
                <a:solidFill>
                  <a:srgbClr val="55D8BF"/>
                </a:solidFill>
                <a:latin typeface="Neue Haas Grotesk Text Pro"/>
              </a:rPr>
            </a:br>
            <a:r>
              <a:rPr lang="zh-Hant" sz="5400" b="1" u="none" strike="noStrike" dirty="0">
                <a:solidFill>
                  <a:srgbClr val="173F34"/>
                </a:solidFill>
                <a:latin typeface="Neue Haas Grotesk Text Pro"/>
              </a:rPr>
              <a:t>特徵</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a:t>
            </a:r>
            <a:r>
              <a:rPr lang="zh-Hant" sz="1200" u="none" strike="noStrike" cap="none" dirty="0">
                <a:solidFill>
                  <a:srgbClr val="000000"/>
                </a:solidFill>
                <a:latin typeface="Neue Haas Grotesk Text Pro"/>
                <a:ea typeface="Microsoft JhengHei" panose="020B0604030504040204" pitchFamily="34" charset="-120"/>
              </a:rPr>
              <a:t>滿</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cxnSp>
        <p:nvCxnSpPr>
          <p:cNvPr id="16" name="Straight Connector 15">
            <a:extLst>
              <a:ext uri="{FF2B5EF4-FFF2-40B4-BE49-F238E27FC236}">
                <a16:creationId xmlns:a16="http://schemas.microsoft.com/office/drawing/2014/main" id="{D2D89A92-2EC0-4A21-319E-87AB71380F56}"/>
              </a:ext>
            </a:extLst>
          </p:cNvPr>
          <p:cNvCxnSpPr/>
          <p:nvPr/>
        </p:nvCxnSpPr>
        <p:spPr>
          <a:xfrm flipH="1">
            <a:off x="39689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p:nvPr/>
        </p:nvCxnSpPr>
        <p:spPr>
          <a:xfrm flipH="1">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p:nvPr/>
        </p:nvCxnSpPr>
        <p:spPr>
          <a:xfrm>
            <a:off x="3957814" y="2127945"/>
            <a:ext cx="3923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D95F8C39-E23A-7675-6535-9B6538E0534F}"/>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24" name="Straight Connector 23">
            <a:extLst>
              <a:ext uri="{FF2B5EF4-FFF2-40B4-BE49-F238E27FC236}">
                <a16:creationId xmlns:a16="http://schemas.microsoft.com/office/drawing/2014/main" id="{EFA35D1A-5D55-4467-9127-E12FF2C318FA}"/>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34DA239F-05D6-902D-EA78-180859C3496F}"/>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32" name="Straight Connector 31">
            <a:extLst>
              <a:ext uri="{FF2B5EF4-FFF2-40B4-BE49-F238E27FC236}">
                <a16:creationId xmlns:a16="http://schemas.microsoft.com/office/drawing/2014/main" id="{70E188EB-0B2C-153A-D1FA-32807D5A2FDE}"/>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8802A300-E0A7-4437-5AD0-12486CA91EC4}"/>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41" name="Straight Connector 40">
            <a:extLst>
              <a:ext uri="{FF2B5EF4-FFF2-40B4-BE49-F238E27FC236}">
                <a16:creationId xmlns:a16="http://schemas.microsoft.com/office/drawing/2014/main" id="{A5734A19-AFB9-C042-DC27-C487069B2FEC}"/>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Title 2">
            <a:extLst>
              <a:ext uri="{FF2B5EF4-FFF2-40B4-BE49-F238E27FC236}">
                <a16:creationId xmlns:a16="http://schemas.microsoft.com/office/drawing/2014/main" id="{172CA4A5-A775-A0CF-93B4-3C7CA8BA6493}"/>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43" name="Straight Connector 42">
            <a:extLst>
              <a:ext uri="{FF2B5EF4-FFF2-40B4-BE49-F238E27FC236}">
                <a16:creationId xmlns:a16="http://schemas.microsoft.com/office/drawing/2014/main" id="{3BAB56E1-875B-870A-C747-A10F26136313}"/>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084CF164-780D-B593-D1E2-3D4B013DB692}"/>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45" name="Straight Connector 44">
            <a:extLst>
              <a:ext uri="{FF2B5EF4-FFF2-40B4-BE49-F238E27FC236}">
                <a16:creationId xmlns:a16="http://schemas.microsoft.com/office/drawing/2014/main" id="{B2AF99DD-4CEE-67A8-E90E-A2CF5C17335D}"/>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486323D9-A3BD-6A04-8E41-55C032C01E1C}"/>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48" name="Straight Connector 47">
            <a:extLst>
              <a:ext uri="{FF2B5EF4-FFF2-40B4-BE49-F238E27FC236}">
                <a16:creationId xmlns:a16="http://schemas.microsoft.com/office/drawing/2014/main" id="{1623BA5E-77CE-C3FB-F640-B455832F018F}"/>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95C49FB9-0996-5752-6EC7-25667B0359D4}"/>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55" name="Straight Connector 54">
            <a:extLst>
              <a:ext uri="{FF2B5EF4-FFF2-40B4-BE49-F238E27FC236}">
                <a16:creationId xmlns:a16="http://schemas.microsoft.com/office/drawing/2014/main" id="{DA12F29A-F76D-7499-006A-8E0E062EF487}"/>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noAutofit/>
          </a:bodyPr>
          <a:lstStyle/>
          <a:p>
            <a:pPr rtl="0">
              <a:lnSpc>
                <a:spcPct val="82000"/>
              </a:lnSpc>
            </a:pPr>
            <a:r>
              <a:rPr lang="zh-Hant" sz="3200" b="1" u="none" strike="noStrike" dirty="0">
                <a:solidFill>
                  <a:srgbClr val="601329"/>
                </a:solidFill>
                <a:latin typeface="Microsoft JhengHei" panose="020B0604030504040204" pitchFamily="34" charset="-120"/>
                <a:ea typeface="Microsoft JhengHei" panose="020B0604030504040204" pitchFamily="34" charset="-120"/>
              </a:rPr>
              <a:t>克萊爾谷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赤霞珠</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4698" y="2633901"/>
            <a:ext cx="1832762" cy="90370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dirty="0">
                <a:solidFill>
                  <a:srgbClr val="000000"/>
                </a:solidFill>
                <a:latin typeface="Microsoft JhengHei" panose="020B0604030504040204" pitchFamily="34" charset="-120"/>
                <a:ea typeface="Microsoft JhengHei" panose="020B0604030504040204" pitchFamily="34" charset="-120"/>
              </a:rPr>
              <a:t>濃鬱而優雅，帶有深色水果的風味</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8276" y="4837354"/>
            <a:ext cx="2805709" cy="1472839"/>
          </a:xfrm>
          <a:prstGeom prst="rect">
            <a:avLst/>
          </a:prstGeom>
          <a:noFill/>
        </p:spPr>
        <p:txBody>
          <a:bodyPr wrap="square" anchor="b">
            <a:noAutofit/>
          </a:bodyPr>
          <a:lstStyle/>
          <a:p>
            <a:pPr rtl="0">
              <a:lnSpc>
                <a:spcPct val="82000"/>
              </a:lnSpc>
              <a:spcBef>
                <a:spcPts val="150"/>
              </a:spcBef>
              <a:spcAft>
                <a:spcPts val="315"/>
              </a:spcAft>
              <a:buClr>
                <a:srgbClr val="B2D8BE"/>
              </a:buClr>
            </a:pPr>
            <a:r>
              <a:rPr lang="zh-Hant" sz="1400" u="none" strike="noStrike" dirty="0">
                <a:latin typeface="Microsoft JhengHei" panose="020B0604030504040204" pitchFamily="34" charset="-120"/>
                <a:ea typeface="Microsoft JhengHei" panose="020B0604030504040204" pitchFamily="34" charset="-120"/>
              </a:rPr>
              <a:t>典型口味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黑醋栗</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藍莓</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深櫻桃色</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黑巧克力</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p:nvPr/>
        </p:nvCxnSpPr>
        <p:spPr>
          <a:xfrm flipH="1">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p:nvPr/>
        </p:nvCxnSpPr>
        <p:spPr>
          <a:xfrm flipH="1">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468420"/>
            <a:ext cx="3195959" cy="830997"/>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比某些溫暖氣候產區的赤霞珠葡萄酒風格更為內斂</a:t>
            </a:r>
            <a:endParaRPr lang="en-AU" sz="1600" dirty="0">
              <a:effectLst/>
              <a:latin typeface="Microsoft JhengHei" panose="020B0604030504040204" pitchFamily="34" charset="-120"/>
              <a:ea typeface="Microsoft JhengHei" panose="020B0604030504040204" pitchFamily="34" charset="-120"/>
            </a:endParaRPr>
          </a:p>
        </p:txBody>
      </p:sp>
      <p:sp>
        <p:nvSpPr>
          <p:cNvPr id="6" name="Oval 5">
            <a:extLst>
              <a:ext uri="{FF2B5EF4-FFF2-40B4-BE49-F238E27FC236}">
                <a16:creationId xmlns:a16="http://schemas.microsoft.com/office/drawing/2014/main" id="{B8EB319B-EB4E-8ED8-1F0D-D9BA0E9D94C0}"/>
              </a:ext>
            </a:extLst>
          </p:cNvPr>
          <p:cNvSpPr/>
          <p:nvPr/>
        </p:nvSpPr>
        <p:spPr>
          <a:xfrm>
            <a:off x="1115171" y="420872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7" name="object 58">
            <a:extLst>
              <a:ext uri="{FF2B5EF4-FFF2-40B4-BE49-F238E27FC236}">
                <a16:creationId xmlns:a16="http://schemas.microsoft.com/office/drawing/2014/main" id="{AB98C715-4362-2695-C8AF-4CB0BC3DB55A}"/>
              </a:ext>
            </a:extLst>
          </p:cNvPr>
          <p:cNvSpPr txBox="1"/>
          <p:nvPr/>
        </p:nvSpPr>
        <p:spPr>
          <a:xfrm>
            <a:off x="1349327" y="4597826"/>
            <a:ext cx="1994088" cy="150817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200" u="none" strike="noStrike">
                <a:latin typeface="Microsoft JhengHei" panose="020B0604030504040204" pitchFamily="34" charset="-120"/>
                <a:ea typeface="Microsoft JhengHei" panose="020B0604030504040204" pitchFamily="34" charset="-120"/>
              </a:rPr>
              <a:t>幾乎</a:t>
            </a:r>
          </a:p>
          <a:p>
            <a:pPr algn="ctr" rtl="0">
              <a:lnSpc>
                <a:spcPct val="82000"/>
              </a:lnSpc>
              <a:spcBef>
                <a:spcPts val="217"/>
              </a:spcBef>
            </a:pPr>
            <a:r>
              <a:rPr lang="zh-Hant" sz="6000" u="none" strike="noStrike">
                <a:latin typeface="Microsoft JhengHei" panose="020B0604030504040204" pitchFamily="34" charset="-120"/>
                <a:ea typeface="Microsoft JhengHei" panose="020B0604030504040204" pitchFamily="34" charset="-120"/>
              </a:rPr>
              <a:t>1/5</a:t>
            </a:r>
          </a:p>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年度總</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壓榨量</a:t>
            </a:r>
            <a:endParaRPr lang="en-AU" sz="160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0019313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989149"/>
          </a:xfrm>
        </p:spPr>
        <p:txBody>
          <a:bodyPr>
            <a:noAutofit/>
          </a:bodyPr>
          <a:lstStyle/>
          <a:p>
            <a:pPr rtl="0"/>
            <a:r>
              <a:rPr lang="zh-Hant" sz="4000" b="1" u="none" strike="noStrike" dirty="0">
                <a:solidFill>
                  <a:srgbClr val="55D8BF"/>
                </a:solidFill>
                <a:latin typeface="Neue Haas Grotesk Text Pro"/>
              </a:rPr>
              <a:t>赤霞珠葡萄酒</a:t>
            </a:r>
            <a:br>
              <a:rPr lang="zh-Hant" sz="4000" b="1" u="none" strike="noStrike" dirty="0">
                <a:solidFill>
                  <a:srgbClr val="55D8BF"/>
                </a:solidFill>
                <a:latin typeface="Neue Haas Grotesk Text Pro"/>
              </a:rPr>
            </a:br>
            <a:r>
              <a:rPr lang="zh-Hant" sz="4000" b="1" u="none" strike="noStrike" dirty="0">
                <a:solidFill>
                  <a:srgbClr val="173F34"/>
                </a:solidFill>
                <a:latin typeface="Neue Haas Grotesk Text Pro"/>
              </a:rPr>
              <a:t>的特點</a:t>
            </a:r>
          </a:p>
        </p:txBody>
      </p:sp>
      <p:sp>
        <p:nvSpPr>
          <p:cNvPr id="10" name="Oval 9">
            <a:extLst>
              <a:ext uri="{FF2B5EF4-FFF2-40B4-BE49-F238E27FC236}">
                <a16:creationId xmlns:a16="http://schemas.microsoft.com/office/drawing/2014/main" id="{5E9E726C-4D13-C985-23C4-41962972AEC9}"/>
              </a:ext>
            </a:extLst>
          </p:cNvPr>
          <p:cNvSpPr/>
          <p:nvPr/>
        </p:nvSpPr>
        <p:spPr>
          <a:xfrm>
            <a:off x="2017105" y="1844472"/>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1841570"/>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1841570"/>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1841570"/>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74058" y="1841570"/>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1841570"/>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1841570"/>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1841570"/>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1841570"/>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359684" y="2280826"/>
            <a:ext cx="71366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a:t>
            </a:r>
          </a:p>
        </p:txBody>
      </p:sp>
      <p:sp>
        <p:nvSpPr>
          <p:cNvPr id="54" name="Oval 53">
            <a:extLst>
              <a:ext uri="{FF2B5EF4-FFF2-40B4-BE49-F238E27FC236}">
                <a16:creationId xmlns:a16="http://schemas.microsoft.com/office/drawing/2014/main" id="{56B324C1-B532-6319-4E42-3A30F641C9BA}"/>
              </a:ext>
            </a:extLst>
          </p:cNvPr>
          <p:cNvSpPr/>
          <p:nvPr/>
        </p:nvSpPr>
        <p:spPr>
          <a:xfrm>
            <a:off x="2017105" y="30024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29995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29995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29995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74058" y="29995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29995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29995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29995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29995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677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7064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70656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3858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385553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38555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5334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5623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5625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90" name="Oval 89">
            <a:extLst>
              <a:ext uri="{FF2B5EF4-FFF2-40B4-BE49-F238E27FC236}">
                <a16:creationId xmlns:a16="http://schemas.microsoft.com/office/drawing/2014/main" id="{462C42BA-0EE7-3F6B-1624-E391FE3E22F9}"/>
              </a:ext>
            </a:extLst>
          </p:cNvPr>
          <p:cNvSpPr/>
          <p:nvPr/>
        </p:nvSpPr>
        <p:spPr>
          <a:xfrm>
            <a:off x="2017105" y="469473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6918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6918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6918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6918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6918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6918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6918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6918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39865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3988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5" name="Oval 104">
            <a:extLst>
              <a:ext uri="{FF2B5EF4-FFF2-40B4-BE49-F238E27FC236}">
                <a16:creationId xmlns:a16="http://schemas.microsoft.com/office/drawing/2014/main" id="{63A90E32-85F4-531C-DEDB-E7EBAB510C5A}"/>
              </a:ext>
            </a:extLst>
          </p:cNvPr>
          <p:cNvSpPr/>
          <p:nvPr/>
        </p:nvSpPr>
        <p:spPr>
          <a:xfrm>
            <a:off x="2017105" y="50407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037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037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037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037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037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037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037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037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74058"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1039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4343257" y="21526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41986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416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416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416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416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416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416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416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416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38891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585352"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896D1ED7-A5F2-5EF8-0410-3BAB8A647D79}"/>
              </a:ext>
            </a:extLst>
          </p:cNvPr>
          <p:cNvCxnSpPr/>
          <p:nvPr/>
        </p:nvCxnSpPr>
        <p:spPr>
          <a:xfrm flipH="1">
            <a:off x="5076122" y="21526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p:nvPr/>
        </p:nvCxnSpPr>
        <p:spPr>
          <a:xfrm>
            <a:off x="4332643" y="2280150"/>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AF9CD2FF-07DB-EDBA-26FB-9569C0569A9D}"/>
              </a:ext>
            </a:extLst>
          </p:cNvPr>
          <p:cNvSpPr txBox="1"/>
          <p:nvPr/>
        </p:nvSpPr>
        <p:spPr>
          <a:xfrm>
            <a:off x="533039" y="1808867"/>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30" name="Straight Connector 29">
            <a:extLst>
              <a:ext uri="{FF2B5EF4-FFF2-40B4-BE49-F238E27FC236}">
                <a16:creationId xmlns:a16="http://schemas.microsoft.com/office/drawing/2014/main" id="{A31D529A-D64D-2C68-DF38-535F5F787548}"/>
              </a:ext>
            </a:extLst>
          </p:cNvPr>
          <p:cNvCxnSpPr>
            <a:cxnSpLocks/>
          </p:cNvCxnSpPr>
          <p:nvPr/>
        </p:nvCxnSpPr>
        <p:spPr>
          <a:xfrm>
            <a:off x="1136920" y="1955903"/>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B4E3FB65-73AA-130C-4E62-E48C292D3A03}"/>
              </a:ext>
            </a:extLst>
          </p:cNvPr>
          <p:cNvSpPr txBox="1"/>
          <p:nvPr/>
        </p:nvSpPr>
        <p:spPr>
          <a:xfrm>
            <a:off x="524317" y="29804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32" name="Straight Connector 31">
            <a:extLst>
              <a:ext uri="{FF2B5EF4-FFF2-40B4-BE49-F238E27FC236}">
                <a16:creationId xmlns:a16="http://schemas.microsoft.com/office/drawing/2014/main" id="{F40C2965-1A56-04FF-5923-97891EF463EC}"/>
              </a:ext>
            </a:extLst>
          </p:cNvPr>
          <p:cNvCxnSpPr>
            <a:cxnSpLocks/>
          </p:cNvCxnSpPr>
          <p:nvPr/>
        </p:nvCxnSpPr>
        <p:spPr>
          <a:xfrm>
            <a:off x="1107587" y="3125865"/>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5D2E90B4-EE0E-85AE-6BBB-5F49A00934BD}"/>
              </a:ext>
            </a:extLst>
          </p:cNvPr>
          <p:cNvSpPr txBox="1"/>
          <p:nvPr/>
        </p:nvSpPr>
        <p:spPr>
          <a:xfrm>
            <a:off x="524317" y="38207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36" name="Straight Connector 35">
            <a:extLst>
              <a:ext uri="{FF2B5EF4-FFF2-40B4-BE49-F238E27FC236}">
                <a16:creationId xmlns:a16="http://schemas.microsoft.com/office/drawing/2014/main" id="{760B056F-DEF5-78B5-553E-3F6D9FD0BFFD}"/>
              </a:ext>
            </a:extLst>
          </p:cNvPr>
          <p:cNvCxnSpPr>
            <a:cxnSpLocks/>
          </p:cNvCxnSpPr>
          <p:nvPr/>
        </p:nvCxnSpPr>
        <p:spPr>
          <a:xfrm>
            <a:off x="1070838" y="398858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830F1348-57EB-27AC-C083-B0792C7F46E9}"/>
              </a:ext>
            </a:extLst>
          </p:cNvPr>
          <p:cNvSpPr txBox="1"/>
          <p:nvPr/>
        </p:nvSpPr>
        <p:spPr>
          <a:xfrm>
            <a:off x="524317" y="46609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39" name="Straight Connector 38">
            <a:extLst>
              <a:ext uri="{FF2B5EF4-FFF2-40B4-BE49-F238E27FC236}">
                <a16:creationId xmlns:a16="http://schemas.microsoft.com/office/drawing/2014/main" id="{8C981B19-1331-37EB-C383-D2B99EF8AF03}"/>
              </a:ext>
            </a:extLst>
          </p:cNvPr>
          <p:cNvCxnSpPr/>
          <p:nvPr/>
        </p:nvCxnSpPr>
        <p:spPr>
          <a:xfrm>
            <a:off x="1070838" y="482884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52DFCA1E-07AB-FBA5-1571-4ECA229482FF}"/>
              </a:ext>
            </a:extLst>
          </p:cNvPr>
          <p:cNvSpPr txBox="1"/>
          <p:nvPr/>
        </p:nvSpPr>
        <p:spPr>
          <a:xfrm>
            <a:off x="524317" y="50069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47" name="Straight Connector 46">
            <a:extLst>
              <a:ext uri="{FF2B5EF4-FFF2-40B4-BE49-F238E27FC236}">
                <a16:creationId xmlns:a16="http://schemas.microsoft.com/office/drawing/2014/main" id="{EC8B14FE-A465-B38F-D96A-0F84CB63F576}"/>
              </a:ext>
            </a:extLst>
          </p:cNvPr>
          <p:cNvCxnSpPr>
            <a:cxnSpLocks/>
          </p:cNvCxnSpPr>
          <p:nvPr/>
        </p:nvCxnSpPr>
        <p:spPr>
          <a:xfrm>
            <a:off x="1070838" y="517483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71A91689-6B45-5718-0068-706F14C5A3E9}"/>
              </a:ext>
            </a:extLst>
          </p:cNvPr>
          <p:cNvSpPr txBox="1"/>
          <p:nvPr/>
        </p:nvSpPr>
        <p:spPr>
          <a:xfrm>
            <a:off x="524317" y="626740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50" name="Straight Connector 49">
            <a:extLst>
              <a:ext uri="{FF2B5EF4-FFF2-40B4-BE49-F238E27FC236}">
                <a16:creationId xmlns:a16="http://schemas.microsoft.com/office/drawing/2014/main" id="{0AAC3A37-5F96-DBC6-0FA3-785EC409776C}"/>
              </a:ext>
            </a:extLst>
          </p:cNvPr>
          <p:cNvCxnSpPr>
            <a:cxnSpLocks/>
          </p:cNvCxnSpPr>
          <p:nvPr/>
        </p:nvCxnSpPr>
        <p:spPr>
          <a:xfrm>
            <a:off x="1070838" y="643527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2D7A75FE-E2FC-3675-52A7-B78D152D70EC}"/>
              </a:ext>
            </a:extLst>
          </p:cNvPr>
          <p:cNvSpPr txBox="1"/>
          <p:nvPr/>
        </p:nvSpPr>
        <p:spPr>
          <a:xfrm>
            <a:off x="524317" y="538610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52" name="Straight Connector 51">
            <a:extLst>
              <a:ext uri="{FF2B5EF4-FFF2-40B4-BE49-F238E27FC236}">
                <a16:creationId xmlns:a16="http://schemas.microsoft.com/office/drawing/2014/main" id="{795006FC-0EF8-7324-0235-A424CF75BEC4}"/>
              </a:ext>
            </a:extLst>
          </p:cNvPr>
          <p:cNvCxnSpPr>
            <a:cxnSpLocks/>
          </p:cNvCxnSpPr>
          <p:nvPr/>
        </p:nvCxnSpPr>
        <p:spPr>
          <a:xfrm>
            <a:off x="1070838" y="555398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b="-99"/>
          <a:stretch>
            <a:fill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noAutofit/>
          </a:bodyPr>
          <a:lstStyle/>
          <a:p>
            <a:pPr rtl="0"/>
            <a:r>
              <a:rPr lang="zh-Hant" sz="3200" b="1" u="none" strike="noStrike" dirty="0">
                <a:latin typeface="Neue Haas Grotesk Text Pro"/>
              </a:rPr>
              <a:t>克萊爾谷</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noAutofit/>
          </a:bodyPr>
          <a:lstStyle/>
          <a:p>
            <a:pPr rtl="0">
              <a:lnSpc>
                <a:spcPct val="80000"/>
              </a:lnSpc>
              <a:tabLst>
                <a:tab pos="1274445" algn="l"/>
              </a:tabLst>
            </a:pPr>
            <a:r>
              <a:rPr lang="zh-Hant" sz="5000" b="1" i="0" u="none" strike="noStrike" dirty="0">
                <a:solidFill>
                  <a:srgbClr val="FDBCA0"/>
                </a:solidFill>
                <a:latin typeface="Neue Haas Grotesk Text Pro"/>
                <a:cs typeface="Hellix"/>
              </a:rPr>
              <a:t>歷史與</a:t>
            </a:r>
            <a:br>
              <a:rPr lang="zh-Hant" sz="5000" b="1" i="0" u="none" strike="noStrike" dirty="0">
                <a:solidFill>
                  <a:srgbClr val="FDBCA0"/>
                </a:solidFill>
                <a:latin typeface="Neue Haas Grotesk Text Pro"/>
                <a:cs typeface="Hellix"/>
              </a:rPr>
            </a:br>
            <a:r>
              <a:rPr lang="zh-Hant" sz="5000" b="1" i="0" u="none" strike="noStrike" dirty="0">
                <a:solidFill>
                  <a:srgbClr val="FDBCA0"/>
                </a:solidFill>
                <a:latin typeface="Neue Haas Grotesk Text Pro"/>
                <a:cs typeface="Hellix"/>
              </a:rPr>
              <a:t>發展</a:t>
            </a:r>
          </a:p>
        </p:txBody>
      </p:sp>
      <p:pic>
        <p:nvPicPr>
          <p:cNvPr id="2" name="Picture Placeholder 6">
            <a:extLst>
              <a:ext uri="{FF2B5EF4-FFF2-40B4-BE49-F238E27FC236}">
                <a16:creationId xmlns:a16="http://schemas.microsoft.com/office/drawing/2014/main" id="{99E3A661-71CA-973E-0FF4-5BAAF11001F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96000" y="395194"/>
            <a:ext cx="6096000" cy="6092317"/>
          </a:xfrm>
          <a:prstGeom prst="rect">
            <a:avLst/>
          </a:prstGeom>
          <a:solidFill>
            <a:schemeClr val="bg1">
              <a:lumMod val="85000"/>
            </a:schemeClr>
          </a:solidFill>
        </p:spPr>
      </p:pic>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848780" cy="992298"/>
          </a:xfrm>
        </p:spPr>
        <p:txBody>
          <a:bodyPr>
            <a:noAutofit/>
          </a:bodyPr>
          <a:lstStyle/>
          <a:p>
            <a:pPr marL="0" indent="0" rtl="0">
              <a:lnSpc>
                <a:spcPct val="110000"/>
              </a:lnSpc>
              <a:buNone/>
            </a:pPr>
            <a:r>
              <a:rPr lang="zh-Hant" sz="1600" u="none" strike="noStrike" dirty="0">
                <a:solidFill>
                  <a:srgbClr val="FFFFFF"/>
                </a:solidFill>
                <a:latin typeface="Neue Haas Grotesk Text Pro"/>
              </a:rPr>
              <a:t>世界級葡萄酒和古老葡萄藤，坐落於風景如畫的地區，持續影響著澳大利亞的葡萄酒產業。</a:t>
            </a:r>
            <a:endParaRPr lang="en-AU" sz="1600"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rcRect r="-150" b="-3036"/>
          <a:stretch>
            <a:fillRect/>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3029AC92-9BDD-0416-0197-072E79679258}"/>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7470-F10C-2E0D-13F5-394CB475AEDA}"/>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E5F6904C-BDB0-3C65-78E9-BE2F76A6044B}"/>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5066049E-BA26-D7B4-4231-B0C56211CBAF}"/>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348945137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noAutofit/>
          </a:bodyPr>
          <a:lstStyle/>
          <a:p>
            <a:pPr rtl="0"/>
            <a:r>
              <a:rPr lang="zh-Hant" sz="3200" b="1" u="none" strike="noStrike" dirty="0">
                <a:solidFill>
                  <a:srgbClr val="FDBCA0"/>
                </a:solidFill>
                <a:latin typeface="Neue Haas Grotesk Text Pro"/>
              </a:rPr>
              <a:t>克萊爾谷</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4147841" cy="3133240"/>
          </a:xfrm>
        </p:spPr>
        <p:txBody>
          <a:bodyPr>
            <a:noAutofit/>
          </a:bodyPr>
          <a:lstStyle/>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小而名氣大的葡萄酒產區</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澳洲悠久的歷史與創新傳統</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海拔和朝向的變化既能釀造出酒體飽滿的紅葡萄酒，也能釀造出口感清淡的白葡萄酒。</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古老的土壤孕育著多種多樣的作物</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以雷司令、西拉和赤霞珠葡萄酒聞名</a:t>
            </a:r>
            <a:endParaRPr lang="en-US" dirty="0">
              <a:solidFill>
                <a:schemeClr val="bg1"/>
              </a:solidFill>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noAutofit/>
          </a:bodyPr>
          <a:lstStyle/>
          <a:p>
            <a:pPr rtl="0"/>
            <a:r>
              <a:rPr lang="zh-Hant" sz="5000" b="1" u="none" strike="noStrike" dirty="0">
                <a:solidFill>
                  <a:srgbClr val="B2D8BE"/>
                </a:solidFill>
                <a:latin typeface="Neue Haas Grotesk Text Pro"/>
              </a:rPr>
              <a:t>安靜的革命者</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248896"/>
            <a:ext cx="4829691" cy="1530521"/>
          </a:xfrm>
        </p:spPr>
        <p:txBody>
          <a:bodyPr>
            <a:noAutofit/>
          </a:bodyPr>
          <a:lstStyle/>
          <a:p>
            <a:pPr rtl="0">
              <a:lnSpc>
                <a:spcPct val="99000"/>
              </a:lnSpc>
              <a:spcBef>
                <a:spcPts val="800"/>
              </a:spcBef>
            </a:pPr>
            <a:r>
              <a:rPr lang="zh-Hant" sz="1600" u="none" strike="noStrike" dirty="0">
                <a:latin typeface="Neue Haas Grotesk Text Pro"/>
              </a:rPr>
              <a:t>克萊爾谷的歷史</a:t>
            </a:r>
          </a:p>
          <a:p>
            <a:pPr rtl="0">
              <a:lnSpc>
                <a:spcPct val="99000"/>
              </a:lnSpc>
              <a:spcBef>
                <a:spcPts val="800"/>
              </a:spcBef>
            </a:pPr>
            <a:r>
              <a:rPr lang="zh-Hant" sz="1600" u="none" strike="noStrike" dirty="0">
                <a:latin typeface="Neue Haas Grotesk Text Pro"/>
              </a:rPr>
              <a:t>地理、氣候和土壤</a:t>
            </a:r>
          </a:p>
          <a:p>
            <a:pPr rtl="0">
              <a:lnSpc>
                <a:spcPct val="99000"/>
              </a:lnSpc>
              <a:spcBef>
                <a:spcPts val="800"/>
              </a:spcBef>
            </a:pPr>
            <a:r>
              <a:rPr lang="zh-Hant" sz="1600" u="none" strike="noStrike" dirty="0">
                <a:latin typeface="Neue Haas Grotesk Text Pro"/>
              </a:rPr>
              <a:t>葡萄栽培和葡萄酒釀造</a:t>
            </a:r>
          </a:p>
          <a:p>
            <a:pPr rtl="0">
              <a:lnSpc>
                <a:spcPct val="99000"/>
              </a:lnSpc>
              <a:spcBef>
                <a:spcPts val="800"/>
              </a:spcBef>
            </a:pPr>
            <a:r>
              <a:rPr lang="zh-Hant" sz="1600" u="none" strike="noStrike" dirty="0">
                <a:latin typeface="Neue Haas Grotesk Text Pro"/>
              </a:rPr>
              <a:t>主要品種</a:t>
            </a:r>
            <a:endParaRPr lang="en-AU" dirty="0"/>
          </a:p>
        </p:txBody>
      </p:sp>
      <p:sp>
        <p:nvSpPr>
          <p:cNvPr id="6" name="Title 2">
            <a:extLst>
              <a:ext uri="{FF2B5EF4-FFF2-40B4-BE49-F238E27FC236}">
                <a16:creationId xmlns:a16="http://schemas.microsoft.com/office/drawing/2014/main" id="{6C610588-A4F4-C466-ECDD-5DE85C0DEAE8}"/>
              </a:ext>
            </a:extLst>
          </p:cNvPr>
          <p:cNvSpPr>
            <a:spLocks noGrp="1"/>
          </p:cNvSpPr>
          <p:nvPr>
            <p:ph type="title"/>
          </p:nvPr>
        </p:nvSpPr>
        <p:spPr>
          <a:xfrm>
            <a:off x="623888" y="584200"/>
            <a:ext cx="4829691" cy="1325562"/>
          </a:xfrm>
        </p:spPr>
        <p:txBody>
          <a:bodyPr>
            <a:noAutofit/>
          </a:bodyPr>
          <a:lstStyle/>
          <a:p>
            <a:pPr rtl="0"/>
            <a:r>
              <a:rPr lang="zh-Hant" sz="5400" b="1" u="none" strike="noStrike" dirty="0">
                <a:solidFill>
                  <a:schemeClr val="accent1"/>
                </a:solidFill>
                <a:latin typeface="Neue Haas Grotesk Text Pro"/>
              </a:rPr>
              <a:t>今天</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我們</a:t>
            </a:r>
            <a:br>
              <a:rPr lang="zh-Hant" sz="5400" b="1" u="none" strike="noStrike" dirty="0">
                <a:solidFill>
                  <a:schemeClr val="accent1"/>
                </a:solidFill>
                <a:latin typeface="Neue Haas Grotesk Text Pro"/>
              </a:rPr>
            </a:br>
            <a:r>
              <a:rPr lang="zh-Hant" sz="5400" b="1" u="none" strike="noStrike" dirty="0">
                <a:solidFill>
                  <a:schemeClr val="accent1"/>
                </a:solidFill>
                <a:latin typeface="Neue Haas Grotesk Text Pro"/>
              </a:rPr>
              <a:t>將涵蓋</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noAutofit/>
          </a:bodyPr>
          <a:lstStyle/>
          <a:p>
            <a:pPr rtl="0"/>
            <a:r>
              <a:rPr lang="zh-Hant" sz="2400" b="1" u="none" strike="noStrike" dirty="0">
                <a:latin typeface="Neue Haas Grotesk Text Pro"/>
              </a:rPr>
              <a:t>1840年代</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noAutofit/>
          </a:bodyPr>
          <a:lstStyle/>
          <a:p>
            <a:pPr rtl="0">
              <a:lnSpc>
                <a:spcPct val="95000"/>
              </a:lnSpc>
            </a:pPr>
            <a:r>
              <a:rPr lang="zh-Hant" sz="1600" u="none" strike="noStrike" dirty="0">
                <a:latin typeface="Neue Haas Grotesk Text Pro"/>
              </a:rPr>
              <a:t>第一批葡萄藤是由定居者約翰·霍羅克斯和愛德華·格里森種植的。</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541540" y="4158583"/>
            <a:ext cx="2256375" cy="1461301"/>
          </a:xfrm>
        </p:spPr>
        <p:txBody>
          <a:bodyPr>
            <a:noAutofit/>
          </a:bodyPr>
          <a:lstStyle/>
          <a:p>
            <a:pPr rtl="0">
              <a:lnSpc>
                <a:spcPct val="95000"/>
              </a:lnSpc>
            </a:pPr>
            <a:r>
              <a:rPr lang="zh-Hant" sz="1600" u="none" strike="noStrike" dirty="0">
                <a:latin typeface="Neue Haas Grotesk Text Pro"/>
              </a:rPr>
              <a:t>第一座酒莊 Sevenhill Cellars 由耶穌會士建立，用於生產聖餐酒。它至今仍然存在。</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541540" y="3495809"/>
            <a:ext cx="2120040" cy="662774"/>
          </a:xfrm>
        </p:spPr>
        <p:txBody>
          <a:bodyPr>
            <a:noAutofit/>
          </a:bodyPr>
          <a:lstStyle/>
          <a:p>
            <a:pPr rtl="0"/>
            <a:r>
              <a:rPr lang="zh-Hant" sz="2400" b="1" u="none" strike="noStrike" dirty="0">
                <a:latin typeface="Neue Haas Grotesk Text Pro"/>
              </a:rPr>
              <a:t>1851</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1471734"/>
            <a:ext cx="6968303" cy="473196"/>
          </a:xfrm>
        </p:spPr>
        <p:txBody>
          <a:bodyPr>
            <a:noAutofit/>
          </a:bodyPr>
          <a:lstStyle/>
          <a:p>
            <a:pPr rtl="0"/>
            <a:r>
              <a:rPr lang="zh-Hant" sz="5400" b="1" u="none" strike="noStrike" dirty="0">
                <a:solidFill>
                  <a:srgbClr val="601328"/>
                </a:solidFill>
                <a:latin typeface="Neue Haas Grotesk Text Pro"/>
              </a:rPr>
              <a:t>克萊爾谷的歷史</a:t>
            </a:r>
          </a:p>
        </p:txBody>
      </p:sp>
      <p:sp>
        <p:nvSpPr>
          <p:cNvPr id="8" name="Text Placeholder 4">
            <a:extLst>
              <a:ext uri="{FF2B5EF4-FFF2-40B4-BE49-F238E27FC236}">
                <a16:creationId xmlns:a16="http://schemas.microsoft.com/office/drawing/2014/main" id="{467544DC-280D-6840-C55C-CF2CADDA241E}"/>
              </a:ext>
            </a:extLst>
          </p:cNvPr>
          <p:cNvSpPr txBox="1"/>
          <p:nvPr/>
        </p:nvSpPr>
        <p:spPr>
          <a:xfrm>
            <a:off x="963309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95000"/>
              </a:lnSpc>
            </a:pPr>
            <a:r>
              <a:rPr lang="zh-Hant" sz="1600" u="none" strike="noStrike" dirty="0">
                <a:latin typeface="Neue Haas Grotesk Text Pro"/>
                <a:ea typeface="Microsoft JhengHei" panose="020B0604030504040204" pitchFamily="34" charset="-120"/>
              </a:rPr>
              <a:t>葡萄園和釀酒廠的數量穩步增長，其中許多已成為家喻戶曉的名字。</a:t>
            </a:r>
            <a:endParaRPr lang="en-AU" sz="1600" dirty="0">
              <a:ea typeface="Microsoft JhengHei" panose="020B0604030504040204" pitchFamily="34" charset="-120"/>
            </a:endParaRPr>
          </a:p>
        </p:txBody>
      </p:sp>
      <p:sp>
        <p:nvSpPr>
          <p:cNvPr id="11" name="Text Placeholder 5">
            <a:extLst>
              <a:ext uri="{FF2B5EF4-FFF2-40B4-BE49-F238E27FC236}">
                <a16:creationId xmlns:a16="http://schemas.microsoft.com/office/drawing/2014/main" id="{F84AFC82-C28C-EF5F-E093-AC77EF975F55}"/>
              </a:ext>
            </a:extLst>
          </p:cNvPr>
          <p:cNvSpPr txBox="1"/>
          <p:nvPr/>
        </p:nvSpPr>
        <p:spPr>
          <a:xfrm>
            <a:off x="958116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1900年代</a:t>
            </a:r>
          </a:p>
        </p:txBody>
      </p:sp>
      <p:sp>
        <p:nvSpPr>
          <p:cNvPr id="2" name="Text Placeholder 9">
            <a:extLst>
              <a:ext uri="{FF2B5EF4-FFF2-40B4-BE49-F238E27FC236}">
                <a16:creationId xmlns:a16="http://schemas.microsoft.com/office/drawing/2014/main" id="{8B2B6792-1E47-E7D1-5C88-F3755D22476B}"/>
              </a:ext>
            </a:extLst>
          </p:cNvPr>
          <p:cNvSpPr txBox="1"/>
          <p:nvPr/>
        </p:nvSpPr>
        <p:spPr>
          <a:xfrm>
            <a:off x="623343" y="1450946"/>
            <a:ext cx="6784726" cy="954157"/>
          </a:xfrm>
          <a:prstGeom prst="rect">
            <a:avLst/>
          </a:prstGeom>
        </p:spPr>
        <p:txBody>
          <a:bodyPr vert="horz" lIns="0" tIns="0" rIns="0" bIns="0" rtlCol="0" anchor="b">
            <a:noAutofit/>
          </a:bodyPr>
          <a:lstStyle>
            <a:defPPr>
              <a:defRPr lang="en-US"/>
            </a:defPPr>
            <a:lvl1pPr indent="0" defTabSz="914453">
              <a:lnSpc>
                <a:spcPct val="82000"/>
              </a:lnSpc>
              <a:spcBef>
                <a:spcPts val="544"/>
              </a:spcBef>
              <a:buClr>
                <a:schemeClr val="accent4"/>
              </a:buClr>
              <a:buFontTx/>
              <a:buNone/>
              <a:defRPr sz="3200" b="0" i="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defTabSz="914453">
              <a:lnSpc>
                <a:spcPct val="90000"/>
              </a:lnSpc>
              <a:spcBef>
                <a:spcPts val="500"/>
              </a:spcBef>
              <a:buFont typeface="Arial" panose="020B0604020202020204" pitchFamily="34" charset="0"/>
              <a:buChar char="•"/>
            </a:lvl6pPr>
            <a:lvl7pPr marL="2971974" indent="-228613" defTabSz="914453">
              <a:lnSpc>
                <a:spcPct val="90000"/>
              </a:lnSpc>
              <a:spcBef>
                <a:spcPts val="500"/>
              </a:spcBef>
              <a:buFont typeface="Arial" panose="020B0604020202020204" pitchFamily="34" charset="0"/>
              <a:buChar char="•"/>
            </a:lvl7pPr>
            <a:lvl8pPr marL="3429201" indent="-228613" defTabSz="914453">
              <a:lnSpc>
                <a:spcPct val="90000"/>
              </a:lnSpc>
              <a:spcBef>
                <a:spcPts val="500"/>
              </a:spcBef>
              <a:buFont typeface="Arial" panose="020B0604020202020204" pitchFamily="34" charset="0"/>
              <a:buChar char="•"/>
            </a:lvl8pPr>
            <a:lvl9pPr marL="3886427" indent="-228613" defTabSz="914453">
              <a:lnSpc>
                <a:spcPct val="90000"/>
              </a:lnSpc>
              <a:spcBef>
                <a:spcPts val="500"/>
              </a:spcBef>
              <a:buFont typeface="Arial" panose="020B0604020202020204" pitchFamily="34" charset="0"/>
              <a:buChar char="•"/>
            </a:lvl9pPr>
          </a:lstStyle>
          <a:p>
            <a:pPr rtl="0"/>
            <a:r>
              <a:rPr lang="zh-Hant" sz="3200" b="1" u="none" strike="noStrike" dirty="0">
                <a:latin typeface="Neue Haas Grotesk Text Pro"/>
                <a:ea typeface="Microsoft JhengHei" panose="020B0604030504040204" pitchFamily="34" charset="-120"/>
              </a:rPr>
              <a:t>傳統與變革</a:t>
            </a:r>
          </a:p>
        </p:txBody>
      </p:sp>
      <p:sp>
        <p:nvSpPr>
          <p:cNvPr id="7" name="Text Placeholder 4">
            <a:extLst>
              <a:ext uri="{FF2B5EF4-FFF2-40B4-BE49-F238E27FC236}">
                <a16:creationId xmlns:a16="http://schemas.microsoft.com/office/drawing/2014/main" id="{BC14C2E2-545E-A06D-73DB-61CA21892867}"/>
              </a:ext>
            </a:extLst>
          </p:cNvPr>
          <p:cNvSpPr txBox="1"/>
          <p:nvPr/>
        </p:nvSpPr>
        <p:spPr>
          <a:xfrm>
            <a:off x="7123046" y="4180805"/>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95000"/>
              </a:lnSpc>
            </a:pPr>
            <a:r>
              <a:rPr lang="zh-Hant" sz="1600" u="none" strike="noStrike" dirty="0">
                <a:latin typeface="Neue Haas Grotesk Text Pro"/>
                <a:ea typeface="Microsoft JhengHei" panose="020B0604030504040204" pitchFamily="34" charset="-120"/>
              </a:rPr>
              <a:t>阿爾弗雷德·珀西·伯克斯建立了溫杜里葡萄園，種植的葡萄藤至今仍茁壯成長。</a:t>
            </a:r>
            <a:endParaRPr lang="en-AU" sz="1600" dirty="0">
              <a:ea typeface="Microsoft JhengHei" panose="020B0604030504040204" pitchFamily="34" charset="-120"/>
            </a:endParaRPr>
          </a:p>
        </p:txBody>
      </p:sp>
      <p:sp>
        <p:nvSpPr>
          <p:cNvPr id="9" name="Text Placeholder 5">
            <a:extLst>
              <a:ext uri="{FF2B5EF4-FFF2-40B4-BE49-F238E27FC236}">
                <a16:creationId xmlns:a16="http://schemas.microsoft.com/office/drawing/2014/main" id="{0DE94745-0024-A08D-3AE1-76B601581297}"/>
              </a:ext>
            </a:extLst>
          </p:cNvPr>
          <p:cNvSpPr txBox="1"/>
          <p:nvPr/>
        </p:nvSpPr>
        <p:spPr>
          <a:xfrm>
            <a:off x="71230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1893</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tretch>
            <a:fillRect/>
          </a:stretch>
        </p:blipFill>
        <p:spPr>
          <a:xfrm>
            <a:off x="7576457" y="584200"/>
            <a:ext cx="461554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27642" cy="1461301"/>
          </a:xfrm>
        </p:spPr>
        <p:txBody>
          <a:bodyPr>
            <a:noAutofit/>
          </a:bodyPr>
          <a:lstStyle/>
          <a:p>
            <a:pPr marL="0" indent="0" rtl="0">
              <a:lnSpc>
                <a:spcPct val="95000"/>
              </a:lnSpc>
              <a:spcBef>
                <a:spcPts val="800"/>
              </a:spcBef>
              <a:buNone/>
            </a:pPr>
            <a:r>
              <a:rPr lang="zh-Hant" sz="1600" u="none" strike="noStrike" dirty="0">
                <a:latin typeface="Neue Haas Grotesk Text Pro"/>
              </a:rPr>
              <a:t>一條廢棄的鐵路線重獲新生，成為雷司令之路。</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noAutofit/>
          </a:bodyPr>
          <a:lstStyle/>
          <a:p>
            <a:pPr rtl="0"/>
            <a:r>
              <a:rPr lang="zh-Hant" sz="2400" b="1" u="none" strike="noStrike" dirty="0">
                <a:latin typeface="Neue Haas Grotesk Text Pro"/>
              </a:rPr>
              <a:t>1993</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7" y="2070486"/>
            <a:ext cx="1876214" cy="1461301"/>
          </a:xfrm>
        </p:spPr>
        <p:txBody>
          <a:bodyPr>
            <a:noAutofit/>
          </a:bodyPr>
          <a:lstStyle/>
          <a:p>
            <a:pPr marL="0" indent="0" rtl="0">
              <a:lnSpc>
                <a:spcPct val="95000"/>
              </a:lnSpc>
              <a:spcBef>
                <a:spcPts val="800"/>
              </a:spcBef>
              <a:buNone/>
            </a:pPr>
            <a:r>
              <a:rPr lang="zh-Hant" sz="1600" u="none" strike="noStrike" dirty="0">
                <a:latin typeface="Neue Haas Grotesk Text Pro"/>
              </a:rPr>
              <a:t>13 克萊爾谷的釀酒商力挺螺旋蓋封口。</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noAutofit/>
          </a:bodyPr>
          <a:lstStyle/>
          <a:p>
            <a:pPr rtl="0"/>
            <a:r>
              <a:rPr lang="zh-Hant" sz="2400" b="1" u="none" strike="noStrike" dirty="0">
                <a:latin typeface="Neue Haas Grotesk Text Pro"/>
              </a:rPr>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2369684" cy="1461301"/>
          </a:xfrm>
        </p:spPr>
        <p:txBody>
          <a:bodyPr>
            <a:noAutofit/>
          </a:bodyPr>
          <a:lstStyle/>
          <a:p>
            <a:pPr marL="0" indent="0" rtl="0">
              <a:lnSpc>
                <a:spcPct val="95000"/>
              </a:lnSpc>
              <a:spcBef>
                <a:spcPts val="800"/>
              </a:spcBef>
              <a:buNone/>
            </a:pPr>
            <a:r>
              <a:rPr lang="zh-Hant" sz="1600" u="none" strike="noStrike" dirty="0">
                <a:latin typeface="Neue Haas Grotesk Text Pro"/>
              </a:rPr>
              <a:t>吉姆·巴里酒莊成為澳洲第一家種植希臘阿斯蒂可葡萄品種的酒莊。</a:t>
            </a:r>
            <a:endParaRPr lang="en-AU" sz="1600"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noAutofit/>
          </a:bodyPr>
          <a:lstStyle/>
          <a:p>
            <a:pPr rtl="0"/>
            <a:r>
              <a:rPr lang="zh-Hant" sz="2400" b="1" u="none" strike="noStrike" dirty="0">
                <a:latin typeface="Neue Haas Grotesk Text Pro"/>
              </a:rPr>
              <a:t>2012</a:t>
            </a:r>
          </a:p>
        </p:txBody>
      </p:sp>
      <p:sp>
        <p:nvSpPr>
          <p:cNvPr id="2" name="Text Placeholder 6">
            <a:extLst>
              <a:ext uri="{FF2B5EF4-FFF2-40B4-BE49-F238E27FC236}">
                <a16:creationId xmlns:a16="http://schemas.microsoft.com/office/drawing/2014/main" id="{4E909759-623E-3D21-8E11-D6B95618762D}"/>
              </a:ext>
            </a:extLst>
          </p:cNvPr>
          <p:cNvSpPr txBox="1"/>
          <p:nvPr/>
        </p:nvSpPr>
        <p:spPr>
          <a:xfrm>
            <a:off x="5541040" y="1868554"/>
            <a:ext cx="19272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95000"/>
              </a:lnSpc>
              <a:spcBef>
                <a:spcPts val="800"/>
              </a:spcBef>
              <a:buNone/>
            </a:pPr>
            <a:r>
              <a:rPr lang="zh-Hant" sz="1600" u="none" strike="noStrike" dirty="0">
                <a:latin typeface="Neue Haas Grotesk Text Pro"/>
                <a:ea typeface="Microsoft JhengHei" panose="020B0604030504040204" pitchFamily="34" charset="-120"/>
              </a:rPr>
              <a:t>克萊爾谷是一個重要的葡萄酒產區，生產世界一流的紅葡萄酒和白葡萄酒。</a:t>
            </a:r>
            <a:endParaRPr lang="en-AU" sz="1600" dirty="0">
              <a:ea typeface="Microsoft JhengHei" panose="020B0604030504040204" pitchFamily="34" charset="-120"/>
            </a:endParaRPr>
          </a:p>
        </p:txBody>
      </p:sp>
      <p:sp>
        <p:nvSpPr>
          <p:cNvPr id="5" name="Text Placeholder 7">
            <a:extLst>
              <a:ext uri="{FF2B5EF4-FFF2-40B4-BE49-F238E27FC236}">
                <a16:creationId xmlns:a16="http://schemas.microsoft.com/office/drawing/2014/main" id="{E01C81A7-84D7-54D9-701B-46AD3E22731E}"/>
              </a:ext>
            </a:extLst>
          </p:cNvPr>
          <p:cNvSpPr txBox="1"/>
          <p:nvPr/>
        </p:nvSpPr>
        <p:spPr>
          <a:xfrm>
            <a:off x="5530155" y="11847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400" u="none" strike="noStrike" dirty="0">
                <a:latin typeface="Neue Haas Grotesk Text Pro"/>
                <a:ea typeface="Microsoft JhengHei" panose="020B0604030504040204" pitchFamily="34" charset="-120"/>
              </a:rPr>
              <a:t>今天</a:t>
            </a:r>
          </a:p>
        </p:txBody>
      </p:sp>
    </p:spTree>
    <p:extLst>
      <p:ext uri="{BB962C8B-B14F-4D97-AF65-F5344CB8AC3E}">
        <p14:creationId xmlns:p14="http://schemas.microsoft.com/office/powerpoint/2010/main" val="3456273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2909" y="-80387"/>
            <a:ext cx="12477818" cy="7018774"/>
          </a:xfrm>
          <a:no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noAutofit/>
          </a:bodyPr>
          <a:lstStyle/>
          <a:p>
            <a:pPr rtl="0"/>
            <a:r>
              <a:rPr lang="zh-Hant" sz="5400" b="1" u="none" strike="noStrike" dirty="0">
                <a:solidFill>
                  <a:srgbClr val="173F34"/>
                </a:solidFill>
                <a:latin typeface="Neue Haas Grotesk Text Pro"/>
              </a:rPr>
              <a:t>澳洲</a:t>
            </a:r>
          </a:p>
        </p:txBody>
      </p:sp>
      <p:sp>
        <p:nvSpPr>
          <p:cNvPr id="7" name="TextBox 6">
            <a:extLst>
              <a:ext uri="{FF2B5EF4-FFF2-40B4-BE49-F238E27FC236}">
                <a16:creationId xmlns:a16="http://schemas.microsoft.com/office/drawing/2014/main" id="{1181A15F-1575-DF4D-D848-B42B9CD20107}"/>
              </a:ext>
            </a:extLst>
          </p:cNvPr>
          <p:cNvSpPr txBox="1"/>
          <p:nvPr/>
        </p:nvSpPr>
        <p:spPr>
          <a:xfrm>
            <a:off x="6347011" y="5507593"/>
            <a:ext cx="1813275"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克萊爾谷</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ED775658-C956-5513-D6EB-D6AB5BD6FA32}"/>
              </a:ext>
            </a:extLst>
          </p:cNvPr>
          <p:cNvCxnSpPr/>
          <p:nvPr/>
        </p:nvCxnSpPr>
        <p:spPr>
          <a:xfrm flipV="1">
            <a:off x="7420708" y="4631160"/>
            <a:ext cx="851292" cy="96074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noAutofit/>
          </a:bodyPr>
          <a:lstStyle/>
          <a:p>
            <a:pPr rtl="0"/>
            <a:r>
              <a:rPr lang="zh-Hant" sz="5400" b="1" u="none" strike="noStrike" dirty="0">
                <a:solidFill>
                  <a:srgbClr val="173F34"/>
                </a:solidFill>
                <a:latin typeface="Microsoft JhengHei" panose="020B0604030504040204" pitchFamily="34" charset="-120"/>
              </a:rPr>
              <a:t>南</a:t>
            </a:r>
            <a:br>
              <a:rPr lang="zh-Hant" sz="5400" b="1" u="none" strike="noStrike" dirty="0">
                <a:solidFill>
                  <a:srgbClr val="173F34"/>
                </a:solidFill>
                <a:latin typeface="Microsoft JhengHei" panose="020B0604030504040204" pitchFamily="34" charset="-120"/>
              </a:rPr>
            </a:br>
            <a:r>
              <a:rPr lang="zh-Hant" sz="5400" b="1" u="none" strike="noStrike" dirty="0">
                <a:solidFill>
                  <a:srgbClr val="173F34"/>
                </a:solidFill>
                <a:latin typeface="Microsoft JhengHei" panose="020B0604030504040204" pitchFamily="34" charset="-120"/>
              </a:rPr>
              <a:t>澳大利亞</a:t>
            </a:r>
          </a:p>
        </p:txBody>
      </p:sp>
      <p:sp>
        <p:nvSpPr>
          <p:cNvPr id="6" name="TextBox 5">
            <a:extLst>
              <a:ext uri="{FF2B5EF4-FFF2-40B4-BE49-F238E27FC236}">
                <a16:creationId xmlns:a16="http://schemas.microsoft.com/office/drawing/2014/main" id="{DCE07064-3E61-2269-6345-5A423939049F}"/>
              </a:ext>
            </a:extLst>
          </p:cNvPr>
          <p:cNvSpPr txBox="1"/>
          <p:nvPr/>
        </p:nvSpPr>
        <p:spPr>
          <a:xfrm>
            <a:off x="6782340" y="2614463"/>
            <a:ext cx="1166088" cy="369332"/>
          </a:xfrm>
          <a:prstGeom prst="rect">
            <a:avLst/>
          </a:prstGeom>
          <a:noFill/>
        </p:spPr>
        <p:txBody>
          <a:bodyPr wrap="square">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克萊爾谷</a:t>
            </a:r>
            <a:endParaRPr lang="en-US" b="1" dirty="0">
              <a:solidFill>
                <a:schemeClr val="accent2"/>
              </a:solidFill>
              <a:latin typeface="Microsoft JhengHei" panose="020B0604030504040204" pitchFamily="34" charset="-120"/>
              <a:ea typeface="Microsoft JhengHei" panose="020B0604030504040204" pitchFamily="34" charset="-120"/>
            </a:endParaRPr>
          </a:p>
        </p:txBody>
      </p:sp>
      <p:cxnSp>
        <p:nvCxnSpPr>
          <p:cNvPr id="7" name="Straight Connector 6">
            <a:extLst>
              <a:ext uri="{FF2B5EF4-FFF2-40B4-BE49-F238E27FC236}">
                <a16:creationId xmlns:a16="http://schemas.microsoft.com/office/drawing/2014/main" id="{7F0681AC-E9DE-8EA2-5DE3-E5D9018648AE}"/>
              </a:ext>
            </a:extLst>
          </p:cNvPr>
          <p:cNvCxnSpPr/>
          <p:nvPr/>
        </p:nvCxnSpPr>
        <p:spPr>
          <a:xfrm flipH="1">
            <a:off x="7818475" y="1346790"/>
            <a:ext cx="2488018" cy="144602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87899"/>
            <a:ext cx="5009924" cy="792601"/>
          </a:xfrm>
        </p:spPr>
        <p:txBody>
          <a:bodyPr>
            <a:noAutofit/>
          </a:bodyPr>
          <a:lstStyle/>
          <a:p>
            <a:pPr rtl="0"/>
            <a:r>
              <a:rPr lang="zh-Hant" sz="3200" b="1" u="none" strike="noStrike" dirty="0">
                <a:solidFill>
                  <a:srgbClr val="FDBCA0"/>
                </a:solidFill>
                <a:latin typeface="Neue Haas Grotesk Text Pro"/>
              </a:rPr>
              <a:t>地理，</a:t>
            </a:r>
          </a:p>
        </p:txBody>
      </p:sp>
      <p:sp>
        <p:nvSpPr>
          <p:cNvPr id="2" name="Title 2">
            <a:extLst>
              <a:ext uri="{FF2B5EF4-FFF2-40B4-BE49-F238E27FC236}">
                <a16:creationId xmlns:a16="http://schemas.microsoft.com/office/drawing/2014/main" id="{128C975B-7767-626E-0DDC-C0024354C4F1}"/>
              </a:ext>
            </a:extLst>
          </p:cNvPr>
          <p:cNvSpPr txBox="1"/>
          <p:nvPr/>
        </p:nvSpPr>
        <p:spPr>
          <a:xfrm>
            <a:off x="6456362" y="1060095"/>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B2D8BE"/>
                </a:solidFill>
                <a:latin typeface="Neue Haas Grotesk Text Pro"/>
                <a:ea typeface="Microsoft JhengHei" panose="020B0604030504040204" pitchFamily="34" charset="-120"/>
              </a:rPr>
              <a:t>氣候與土壤</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noAutofit/>
          </a:bodyPr>
          <a:lstStyle/>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阿德萊德以北約130公里</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溫暖的氣候，夜晚寒冷，午後有微風。</a:t>
            </a: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起伏的地形造就了不同的微氣候</a:t>
            </a:r>
            <a:endParaRPr lang="en-AU" dirty="0">
              <a:solidFill>
                <a:schemeClr val="bg1"/>
              </a:solidFill>
            </a:endParaRPr>
          </a:p>
          <a:p>
            <a:pPr marL="285750" indent="-285750" rtl="0">
              <a:spcBef>
                <a:spcPts val="800"/>
              </a:spcBef>
              <a:buFont typeface="Arial" panose="020B0604020202020204" pitchFamily="34" charset="0"/>
              <a:buChar char="•"/>
            </a:pPr>
            <a:r>
              <a:rPr lang="zh-Hant" sz="1600" u="none" strike="noStrike" dirty="0">
                <a:solidFill>
                  <a:srgbClr val="FFFFFF"/>
                </a:solidFill>
                <a:latin typeface="Neue Haas Grotesk Text Pro"/>
              </a:rPr>
              <a:t>古老而多樣的土壤</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650447F4-8FF6-4BDE-A8BA-6BC23937D8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2006/metadata/properties"/>
    <ds:schemaRef ds:uri="http://purl.org/dc/terms/"/>
    <ds:schemaRef ds:uri="http://schemas.openxmlformats.org/package/2006/metadata/core-properties"/>
    <ds:schemaRef ds:uri="http://purl.org/dc/elements/1.1/"/>
    <ds:schemaRef ds:uri="http://www.w3.org/XML/1998/namespace"/>
    <ds:schemaRef ds:uri="http://purl.org/dc/dcmitype/"/>
    <ds:schemaRef ds:uri="http://schemas.microsoft.com/office/2006/documentManagement/types"/>
    <ds:schemaRef ds:uri="http://schemas.microsoft.com/office/infopath/2007/PartnerControls"/>
    <ds:schemaRef ds:uri="4e8dd08d-258d-47a9-9875-37f1ffd19f33"/>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0</TotalTime>
  <Words>1540</Words>
  <Application>Microsoft Macintosh PowerPoint</Application>
  <PresentationFormat>Grand écran</PresentationFormat>
  <Paragraphs>263</Paragraphs>
  <Slides>25</Slides>
  <Notes>18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Neue Haas Grotesk Text Pro</vt:lpstr>
      <vt:lpstr>SimSun</vt:lpstr>
      <vt:lpstr>Arial</vt:lpstr>
      <vt:lpstr>Microsoft JhengHei</vt:lpstr>
      <vt:lpstr>Inter Display</vt:lpstr>
      <vt:lpstr>Microsoft YaHei</vt:lpstr>
      <vt:lpstr>Slide layouts</vt:lpstr>
      <vt:lpstr>Présentation PowerPoint</vt:lpstr>
      <vt:lpstr>Présentation PowerPoint</vt:lpstr>
      <vt:lpstr>克萊爾谷</vt:lpstr>
      <vt:lpstr>今天 我們 將涵蓋</vt:lpstr>
      <vt:lpstr>1840年代</vt:lpstr>
      <vt:lpstr>Présentation PowerPoint</vt:lpstr>
      <vt:lpstr>澳洲</vt:lpstr>
      <vt:lpstr>南 澳大利亞</vt:lpstr>
      <vt:lpstr>地理，</vt:lpstr>
      <vt:lpstr>Présentation PowerPoint</vt:lpstr>
      <vt:lpstr>土壤</vt:lpstr>
      <vt:lpstr>葡萄栽培與釀酒</vt:lpstr>
      <vt:lpstr>Présentation PowerPoint</vt:lpstr>
      <vt:lpstr>葡萄酒釀造</vt:lpstr>
      <vt:lpstr>克萊爾谷風味</vt:lpstr>
      <vt:lpstr>Présentation PowerPoint</vt:lpstr>
      <vt:lpstr>Présentation PowerPoint</vt:lpstr>
      <vt:lpstr>雷司令 特徵</vt:lpstr>
      <vt:lpstr>Présentation PowerPoint</vt:lpstr>
      <vt:lpstr>設拉子 特徵</vt:lpstr>
      <vt:lpstr>Présentation PowerPoint</vt:lpstr>
      <vt:lpstr>赤霞珠葡萄酒 的特點</vt:lpstr>
      <vt:lpstr>克萊爾谷</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4</cp:revision>
  <dcterms:created xsi:type="dcterms:W3CDTF">2018-07-25T07:02:59Z</dcterms:created>
  <dcterms:modified xsi:type="dcterms:W3CDTF">2026-07-15T03:55:44Z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ies>
</file>