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media/image12.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58"/>
  </p:notesMasterIdLst>
  <p:sldIdLst>
    <p:sldId id="256" r:id="rId5"/>
    <p:sldId id="478" r:id="rId6"/>
    <p:sldId id="391" r:id="rId7"/>
    <p:sldId id="479" r:id="rId8"/>
    <p:sldId id="537" r:id="rId9"/>
    <p:sldId id="538" r:id="rId10"/>
    <p:sldId id="539" r:id="rId11"/>
    <p:sldId id="540" r:id="rId12"/>
    <p:sldId id="541" r:id="rId13"/>
    <p:sldId id="542" r:id="rId14"/>
    <p:sldId id="543" r:id="rId15"/>
    <p:sldId id="544" r:id="rId16"/>
    <p:sldId id="545" r:id="rId17"/>
    <p:sldId id="546" r:id="rId18"/>
    <p:sldId id="547" r:id="rId19"/>
    <p:sldId id="554" r:id="rId20"/>
    <p:sldId id="549" r:id="rId21"/>
    <p:sldId id="550" r:id="rId22"/>
    <p:sldId id="551" r:id="rId23"/>
    <p:sldId id="552" r:id="rId24"/>
    <p:sldId id="553" r:id="rId25"/>
    <p:sldId id="555" r:id="rId26"/>
    <p:sldId id="556" r:id="rId27"/>
    <p:sldId id="557" r:id="rId28"/>
    <p:sldId id="558" r:id="rId29"/>
    <p:sldId id="559" r:id="rId30"/>
    <p:sldId id="560" r:id="rId31"/>
    <p:sldId id="561" r:id="rId32"/>
    <p:sldId id="562" r:id="rId33"/>
    <p:sldId id="563" r:id="rId34"/>
    <p:sldId id="564" r:id="rId35"/>
    <p:sldId id="565" r:id="rId36"/>
    <p:sldId id="566" r:id="rId37"/>
    <p:sldId id="567" r:id="rId38"/>
    <p:sldId id="568" r:id="rId39"/>
    <p:sldId id="569" r:id="rId40"/>
    <p:sldId id="570" r:id="rId41"/>
    <p:sldId id="571" r:id="rId42"/>
    <p:sldId id="572" r:id="rId43"/>
    <p:sldId id="573" r:id="rId44"/>
    <p:sldId id="574" r:id="rId45"/>
    <p:sldId id="575" r:id="rId46"/>
    <p:sldId id="576" r:id="rId47"/>
    <p:sldId id="577" r:id="rId48"/>
    <p:sldId id="578" r:id="rId49"/>
    <p:sldId id="583" r:id="rId50"/>
    <p:sldId id="582" r:id="rId51"/>
    <p:sldId id="584" r:id="rId52"/>
    <p:sldId id="581" r:id="rId53"/>
    <p:sldId id="580" r:id="rId54"/>
    <p:sldId id="579" r:id="rId55"/>
    <p:sldId id="340" r:id="rId56"/>
    <p:sldId id="585" r:id="rId57"/>
  </p:sldIdLst>
  <p:sldSz cx="12192000" cy="6858000"/>
  <p:notesSz cx="6858000" cy="9144000"/>
  <p:embeddedFontLst>
    <p:embeddedFont>
      <p:font typeface="Inter Display" panose="02000503000000020004" pitchFamily="2" charset="0"/>
      <p:regular r:id="rId59"/>
      <p:bold r:id="rId60"/>
      <p:italic r:id="rId61"/>
      <p:boldItalic r:id="rId62"/>
    </p:embeddedFont>
    <p:embeddedFont>
      <p:font typeface="Neue Haas Grotesk Text Pro" panose="020B0504020202020204" pitchFamily="34" charset="77"/>
      <p:regular r:id="rId63"/>
      <p:bold r:id="rId64"/>
      <p:italic r:id="rId65"/>
      <p:boldItalic r:id="rId66"/>
    </p:embeddedFont>
  </p:embeddedFontLst>
  <p:custDataLst>
    <p:tags r:id="rId6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38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7135"/>
    <a:srgbClr val="F57D46"/>
    <a:srgbClr val="F89868"/>
    <a:srgbClr val="FEC778"/>
    <a:srgbClr val="FECE8A"/>
    <a:srgbClr val="FED396"/>
    <a:srgbClr val="FEF59E"/>
    <a:srgbClr val="FFF7B4"/>
    <a:srgbClr val="FFF8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17" autoAdjust="0"/>
    <p:restoredTop sz="94694"/>
  </p:normalViewPr>
  <p:slideViewPr>
    <p:cSldViewPr snapToGrid="0">
      <p:cViewPr varScale="1">
        <p:scale>
          <a:sx n="117" d="100"/>
          <a:sy n="117" d="100"/>
        </p:scale>
        <p:origin x="944" y="168"/>
      </p:cViewPr>
      <p:guideLst>
        <p:guide orient="horz" pos="1412"/>
        <p:guide pos="2116"/>
        <p:guide pos="4384"/>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5.fntdata"/><Relationship Id="rId68"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font" Target="fonts/font8.fntdata"/><Relationship Id="rId5" Type="http://schemas.openxmlformats.org/officeDocument/2006/relationships/slide" Target="slides/slide1.xml"/><Relationship Id="rId61" Type="http://schemas.openxmlformats.org/officeDocument/2006/relationships/font" Target="fonts/font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6.fntdata"/><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Display" panose="02000503000000020004"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Display" panose="02000503000000020004" pitchFamily="2" charset="0"/>
              </a:defRPr>
            </a:lvl1pPr>
          </a:lstStyle>
          <a:p>
            <a:fld id="{A644BF32-4CA8-4343-91C5-94D89E008D3B}" type="datetimeFigureOut">
              <a:rPr lang="en-US" smtClean="0"/>
              <a:t>5/8/25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Display" panose="02000503000000020004"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Display" panose="02000503000000020004" pitchFamily="2" charset="0"/>
              </a:defRPr>
            </a:lvl1pPr>
          </a:lstStyle>
          <a:p>
            <a:fld id="{C8CAF07B-88B1-40ED-9A21-D99161D5F8F5}" type="slidenum">
              <a:rPr lang="en-US" smtClean="0"/>
              <a:t>‹#›</a:t>
            </a:fld>
            <a:endParaRPr lang="en-US"/>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Inter Display" panose="02000503000000020004" pitchFamily="2" charset="0"/>
        <a:ea typeface="+mn-ea"/>
        <a:cs typeface="+mn-cs"/>
      </a:defRPr>
    </a:lvl1pPr>
    <a:lvl2pPr marL="457176" algn="l" defTabSz="914353" rtl="0" eaLnBrk="1" latinLnBrk="0" hangingPunct="1">
      <a:defRPr sz="1199" b="0" i="0" kern="1200">
        <a:solidFill>
          <a:schemeClr val="tx1"/>
        </a:solidFill>
        <a:latin typeface="Inter Display" panose="02000503000000020004" pitchFamily="2" charset="0"/>
        <a:ea typeface="+mn-ea"/>
        <a:cs typeface="+mn-cs"/>
      </a:defRPr>
    </a:lvl2pPr>
    <a:lvl3pPr marL="914353" algn="l" defTabSz="914353" rtl="0" eaLnBrk="1" latinLnBrk="0" hangingPunct="1">
      <a:defRPr sz="1199" b="0" i="0" kern="1200">
        <a:solidFill>
          <a:schemeClr val="tx1"/>
        </a:solidFill>
        <a:latin typeface="Inter Display" panose="02000503000000020004" pitchFamily="2" charset="0"/>
        <a:ea typeface="+mn-ea"/>
        <a:cs typeface="+mn-cs"/>
      </a:defRPr>
    </a:lvl3pPr>
    <a:lvl4pPr marL="1371529" algn="l" defTabSz="914353" rtl="0" eaLnBrk="1" latinLnBrk="0" hangingPunct="1">
      <a:defRPr sz="1199" b="0" i="0" kern="1200">
        <a:solidFill>
          <a:schemeClr val="tx1"/>
        </a:solidFill>
        <a:latin typeface="Inter Display" panose="02000503000000020004" pitchFamily="2" charset="0"/>
        <a:ea typeface="+mn-ea"/>
        <a:cs typeface="+mn-cs"/>
      </a:defRPr>
    </a:lvl4pPr>
    <a:lvl5pPr marL="1828707" algn="l" defTabSz="914353" rtl="0" eaLnBrk="1" latinLnBrk="0" hangingPunct="1">
      <a:defRPr sz="1199" b="0" i="0" kern="1200">
        <a:solidFill>
          <a:schemeClr val="tx1"/>
        </a:solidFill>
        <a:latin typeface="Inter Display" panose="02000503000000020004" pitchFamily="2"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a:t>
            </a:fld>
            <a:endParaRPr lang="en-US"/>
          </a:p>
        </p:txBody>
      </p:sp>
    </p:spTree>
    <p:extLst>
      <p:ext uri="{BB962C8B-B14F-4D97-AF65-F5344CB8AC3E}">
        <p14:creationId xmlns:p14="http://schemas.microsoft.com/office/powerpoint/2010/main" val="394474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25</a:t>
            </a:fld>
            <a:endParaRPr lang="en-US"/>
          </a:p>
        </p:txBody>
      </p:sp>
    </p:spTree>
    <p:extLst>
      <p:ext uri="{BB962C8B-B14F-4D97-AF65-F5344CB8AC3E}">
        <p14:creationId xmlns:p14="http://schemas.microsoft.com/office/powerpoint/2010/main" val="233940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28</a:t>
            </a:fld>
            <a:endParaRPr lang="en-US"/>
          </a:p>
        </p:txBody>
      </p:sp>
    </p:spTree>
    <p:extLst>
      <p:ext uri="{BB962C8B-B14F-4D97-AF65-F5344CB8AC3E}">
        <p14:creationId xmlns:p14="http://schemas.microsoft.com/office/powerpoint/2010/main" val="3325154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BE5D5-F9E0-CB99-C7E6-6933A282C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915C6-0B93-9C3A-0481-7F1994CF653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0F7EF34-B6B8-E9F2-E4A6-FD2D22D1E73F}"/>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FC0FE7C4-3167-E32D-1FEF-C42996D0FC4F}"/>
              </a:ext>
            </a:extLst>
          </p:cNvPr>
          <p:cNvSpPr>
            <a:spLocks noGrp="1"/>
          </p:cNvSpPr>
          <p:nvPr>
            <p:ph type="sldNum" sz="quarter" idx="5"/>
          </p:nvPr>
        </p:nvSpPr>
        <p:spPr/>
        <p:txBody>
          <a:bodyPr/>
          <a:lstStyle/>
          <a:p>
            <a:fld id="{C8CAF07B-88B1-40ED-9A21-D99161D5F8F5}" type="slidenum">
              <a:rPr lang="en-US" smtClean="0"/>
              <a:t>40</a:t>
            </a:fld>
            <a:endParaRPr lang="en-US"/>
          </a:p>
        </p:txBody>
      </p:sp>
    </p:spTree>
    <p:extLst>
      <p:ext uri="{BB962C8B-B14F-4D97-AF65-F5344CB8AC3E}">
        <p14:creationId xmlns:p14="http://schemas.microsoft.com/office/powerpoint/2010/main" val="69764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a:p>
        </p:txBody>
      </p:sp>
    </p:spTree>
    <p:extLst>
      <p:ext uri="{BB962C8B-B14F-4D97-AF65-F5344CB8AC3E}">
        <p14:creationId xmlns:p14="http://schemas.microsoft.com/office/powerpoint/2010/main" val="1090570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CCEE6-D41D-1AFE-3AC3-1EC37C129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3BFF4-828A-D749-F518-0994A7C8B9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895851-50C7-85B9-ED8B-132472757F00}"/>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A4FA1543-D453-70D6-30EA-19B4C479F9F6}"/>
              </a:ext>
            </a:extLst>
          </p:cNvPr>
          <p:cNvSpPr>
            <a:spLocks noGrp="1"/>
          </p:cNvSpPr>
          <p:nvPr>
            <p:ph type="sldNum" sz="quarter" idx="5"/>
          </p:nvPr>
        </p:nvSpPr>
        <p:spPr/>
        <p:txBody>
          <a:bodyPr/>
          <a:lstStyle/>
          <a:p>
            <a:fld id="{C8CAF07B-88B1-40ED-9A21-D99161D5F8F5}" type="slidenum">
              <a:rPr lang="en-US" smtClean="0"/>
              <a:t>47</a:t>
            </a:fld>
            <a:endParaRPr lang="en-US"/>
          </a:p>
        </p:txBody>
      </p:sp>
    </p:spTree>
    <p:extLst>
      <p:ext uri="{BB962C8B-B14F-4D97-AF65-F5344CB8AC3E}">
        <p14:creationId xmlns:p14="http://schemas.microsoft.com/office/powerpoint/2010/main" val="1107851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50</a:t>
            </a:fld>
            <a:endParaRPr lang="en-US"/>
          </a:p>
        </p:txBody>
      </p:sp>
    </p:spTree>
    <p:extLst>
      <p:ext uri="{BB962C8B-B14F-4D97-AF65-F5344CB8AC3E}">
        <p14:creationId xmlns:p14="http://schemas.microsoft.com/office/powerpoint/2010/main" val="3682710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a:p>
        </p:txBody>
      </p:sp>
    </p:spTree>
    <p:extLst>
      <p:ext uri="{BB962C8B-B14F-4D97-AF65-F5344CB8AC3E}">
        <p14:creationId xmlns:p14="http://schemas.microsoft.com/office/powerpoint/2010/main" val="4233640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a:p>
        </p:txBody>
      </p:sp>
    </p:spTree>
    <p:extLst>
      <p:ext uri="{BB962C8B-B14F-4D97-AF65-F5344CB8AC3E}">
        <p14:creationId xmlns:p14="http://schemas.microsoft.com/office/powerpoint/2010/main" val="3824218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15</a:t>
            </a:fld>
            <a:endParaRPr lang="en-US"/>
          </a:p>
        </p:txBody>
      </p:sp>
    </p:spTree>
    <p:extLst>
      <p:ext uri="{BB962C8B-B14F-4D97-AF65-F5344CB8AC3E}">
        <p14:creationId xmlns:p14="http://schemas.microsoft.com/office/powerpoint/2010/main" val="983746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17</a:t>
            </a:fld>
            <a:endParaRPr lang="en-US"/>
          </a:p>
        </p:txBody>
      </p:sp>
    </p:spTree>
    <p:extLst>
      <p:ext uri="{BB962C8B-B14F-4D97-AF65-F5344CB8AC3E}">
        <p14:creationId xmlns:p14="http://schemas.microsoft.com/office/powerpoint/2010/main" val="920907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19</a:t>
            </a:fld>
            <a:endParaRPr lang="en-US"/>
          </a:p>
        </p:txBody>
      </p:sp>
    </p:spTree>
    <p:extLst>
      <p:ext uri="{BB962C8B-B14F-4D97-AF65-F5344CB8AC3E}">
        <p14:creationId xmlns:p14="http://schemas.microsoft.com/office/powerpoint/2010/main" val="2729471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22</a:t>
            </a:fld>
            <a:endParaRPr lang="en-US"/>
          </a:p>
        </p:txBody>
      </p:sp>
    </p:spTree>
    <p:extLst>
      <p:ext uri="{BB962C8B-B14F-4D97-AF65-F5344CB8AC3E}">
        <p14:creationId xmlns:p14="http://schemas.microsoft.com/office/powerpoint/2010/main" val="3666803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23</a:t>
            </a:fld>
            <a:endParaRPr lang="en-US"/>
          </a:p>
        </p:txBody>
      </p:sp>
    </p:spTree>
    <p:extLst>
      <p:ext uri="{BB962C8B-B14F-4D97-AF65-F5344CB8AC3E}">
        <p14:creationId xmlns:p14="http://schemas.microsoft.com/office/powerpoint/2010/main" val="2490850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24</a:t>
            </a:fld>
            <a:endParaRPr lang="en-US"/>
          </a:p>
        </p:txBody>
      </p:sp>
    </p:spTree>
    <p:extLst>
      <p:ext uri="{BB962C8B-B14F-4D97-AF65-F5344CB8AC3E}">
        <p14:creationId xmlns:p14="http://schemas.microsoft.com/office/powerpoint/2010/main" val="40823250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n-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n-lt"/>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n-lt"/>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803467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8/5/2025</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a:t>
            </a:fld>
            <a:endParaRPr lang="en-AU"/>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5" r:id="rId7"/>
    <p:sldLayoutId id="2147483657" r:id="rId8"/>
    <p:sldLayoutId id="2147483655" r:id="rId9"/>
    <p:sldLayoutId id="2147483663"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1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47.jpeg"/></Relationships>
</file>

<file path=ppt/slides/_rels/slide1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79.emf"/><Relationship Id="rId3" Type="http://schemas.openxmlformats.org/officeDocument/2006/relationships/image" Target="../media/image74.emf"/><Relationship Id="rId7" Type="http://schemas.openxmlformats.org/officeDocument/2006/relationships/image" Target="../media/image78.emf"/><Relationship Id="rId2" Type="http://schemas.openxmlformats.org/officeDocument/2006/relationships/image" Target="../media/image73.emf"/><Relationship Id="rId1" Type="http://schemas.openxmlformats.org/officeDocument/2006/relationships/slideLayout" Target="../slideLayouts/slideLayout4.xml"/><Relationship Id="rId6" Type="http://schemas.openxmlformats.org/officeDocument/2006/relationships/image" Target="../media/image77.emf"/><Relationship Id="rId5" Type="http://schemas.openxmlformats.org/officeDocument/2006/relationships/image" Target="../media/image76.emf"/><Relationship Id="rId4" Type="http://schemas.openxmlformats.org/officeDocument/2006/relationships/image" Target="../media/image75.emf"/></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86.emf"/></Relationships>
</file>

<file path=ppt/slides/_rels/slide51.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8.jpeg"/><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emf"/><Relationship Id="rId7" Type="http://schemas.openxmlformats.org/officeDocument/2006/relationships/image" Target="../media/image29.emf"/><Relationship Id="rId2" Type="http://schemas.openxmlformats.org/officeDocument/2006/relationships/image" Target="../media/image24.emf"/><Relationship Id="rId1" Type="http://schemas.openxmlformats.org/officeDocument/2006/relationships/slideLayout" Target="../slideLayouts/slideLayout8.xml"/><Relationship Id="rId6" Type="http://schemas.openxmlformats.org/officeDocument/2006/relationships/image" Target="../media/image28.emf"/><Relationship Id="rId5" Type="http://schemas.openxmlformats.org/officeDocument/2006/relationships/image" Target="../media/image27.emf"/><Relationship Id="rId10" Type="http://schemas.openxmlformats.org/officeDocument/2006/relationships/image" Target="../media/image32.png"/><Relationship Id="rId4" Type="http://schemas.openxmlformats.org/officeDocument/2006/relationships/image" Target="../media/image26.emf"/><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emf"/><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27.emf"/><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3821" b="27697"/>
          <a:stretch>
            <a:fillRect/>
          </a:stretch>
        </p:blipFill>
        <p:spPr>
          <a:xfrm>
            <a:off x="658813" y="2595220"/>
            <a:ext cx="10975975"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en-US" sz="6000" dirty="0">
                <a:solidFill>
                  <a:schemeClr val="accent2"/>
                </a:solidFill>
                <a:latin typeface="Neue Haas Grotesk Text Pro" panose="020B0504020202020204" pitchFamily="34" charset="77"/>
              </a:rPr>
              <a:t>INTRODUCTION TO WINE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Inter Display" panose="02000503000000020004" pitchFamily="2"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11575" y="5890850"/>
            <a:ext cx="12203575"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624" r="18042"/>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4238580" cy="1325562"/>
          </a:xfrm>
        </p:spPr>
        <p:txBody>
          <a:bodyPr/>
          <a:lstStyle/>
          <a:p>
            <a:r>
              <a:rPr lang="en-US" sz="5400" dirty="0">
                <a:solidFill>
                  <a:schemeClr val="accent2"/>
                </a:solidFill>
                <a:latin typeface="Neue Haas Grotesk Text Pro" panose="020B0504020202020204" pitchFamily="34" charset="77"/>
              </a:rPr>
              <a:t>THE ART OF </a:t>
            </a:r>
            <a:r>
              <a:rPr lang="en-US" sz="5400" dirty="0">
                <a:solidFill>
                  <a:schemeClr val="accent3"/>
                </a:solidFill>
                <a:latin typeface="Neue Haas Grotesk Text Pro" panose="020B0504020202020204" pitchFamily="34" charset="77"/>
              </a:rPr>
              <a:t>AGEING</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592961"/>
            <a:ext cx="4105121" cy="1672077"/>
          </a:xfrm>
        </p:spPr>
        <p:txBody>
          <a:bodyPr/>
          <a:lstStyle/>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Oak barrels or stainless steel?</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New oak or used barrels? </a:t>
            </a:r>
            <a:br>
              <a:rPr lang="en-AU" dirty="0">
                <a:effectLst/>
                <a:latin typeface="Neue Haas Grotesk Text Pro" panose="020B0504020202020204" pitchFamily="34" charset="77"/>
              </a:rPr>
            </a:br>
            <a:r>
              <a:rPr lang="en-AU" dirty="0">
                <a:effectLst/>
                <a:latin typeface="Neue Haas Grotesk Text Pro" panose="020B0504020202020204" pitchFamily="34" charset="77"/>
              </a:rPr>
              <a:t>French oak or American oak?</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How long will the wine age for? </a:t>
            </a:r>
            <a:br>
              <a:rPr lang="en-AU" dirty="0">
                <a:effectLst/>
                <a:latin typeface="Neue Haas Grotesk Text Pro" panose="020B0504020202020204" pitchFamily="34" charset="77"/>
              </a:rPr>
            </a:br>
            <a:r>
              <a:rPr lang="en-AU" dirty="0">
                <a:effectLst/>
                <a:latin typeface="Neue Haas Grotesk Text Pro" panose="020B0504020202020204" pitchFamily="34" charset="77"/>
              </a:rPr>
              <a:t>It could be anywhere from a few months to several years</a:t>
            </a:r>
          </a:p>
        </p:txBody>
      </p:sp>
    </p:spTree>
    <p:extLst>
      <p:ext uri="{BB962C8B-B14F-4D97-AF65-F5344CB8AC3E}">
        <p14:creationId xmlns:p14="http://schemas.microsoft.com/office/powerpoint/2010/main" val="234323341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946568"/>
            <a:ext cx="11918390" cy="4288762"/>
          </a:xfrm>
          <a:prstGeom prst="rect">
            <a:avLst/>
          </a:prstGeom>
        </p:spPr>
        <p:txBody>
          <a:bodyPr vert="horz" wrap="none" lIns="0" tIns="11521" rIns="0" bIns="0" rtlCol="0">
            <a:noAutofit/>
          </a:bodyPr>
          <a:lstStyle/>
          <a:p>
            <a:pPr defTabSz="914453">
              <a:lnSpc>
                <a:spcPct val="80000"/>
              </a:lnSpc>
              <a:defRPr/>
            </a:pPr>
            <a: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Oak </a:t>
            </a:r>
            <a:b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5400" cap="all" dirty="0">
                <a:solidFill>
                  <a:schemeClr val="accent3">
                    <a:lumMod val="20000"/>
                    <a:lumOff val="80000"/>
                  </a:schemeClr>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versus</a:t>
            </a:r>
            <a:r>
              <a:rPr lang="en-AU" sz="5400" cap="all" dirty="0">
                <a:solidFill>
                  <a:schemeClr val="accent5"/>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 </a:t>
            </a:r>
            <a:b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stainless </a:t>
            </a:r>
            <a:b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steel </a:t>
            </a:r>
            <a:b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tanks</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354502" y="2961301"/>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Oak barrels increase wine’s exposure to oxygen, </a:t>
            </a:r>
            <a:br>
              <a:rPr lang="en-AU" sz="1600" dirty="0">
                <a:solidFill>
                  <a:srgbClr val="FFFFFF"/>
                </a:solidFill>
                <a:effectLst/>
                <a:latin typeface="Neue Haas Grotesk Text Pro" panose="020B0504020202020204" pitchFamily="34" charset="77"/>
              </a:rPr>
            </a:br>
            <a:r>
              <a:rPr lang="en-AU" sz="1600" dirty="0">
                <a:solidFill>
                  <a:srgbClr val="FFFFFF"/>
                </a:solidFill>
                <a:effectLst/>
                <a:latin typeface="Neue Haas Grotesk Text Pro" panose="020B0504020202020204" pitchFamily="34" charset="77"/>
              </a:rPr>
              <a:t>giving it complex flavours and softening the tannin structure in red wines. </a:t>
            </a:r>
          </a:p>
          <a:p>
            <a:pPr>
              <a:buClr>
                <a:schemeClr val="accent3"/>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Stainless steel tanks minimise oxygen exposure, </a:t>
            </a:r>
            <a:br>
              <a:rPr lang="en-AU" sz="1600" dirty="0">
                <a:solidFill>
                  <a:srgbClr val="FFFFFF"/>
                </a:solidFill>
                <a:effectLst/>
                <a:latin typeface="Neue Haas Grotesk Text Pro" panose="020B0504020202020204" pitchFamily="34" charset="77"/>
              </a:rPr>
            </a:br>
            <a:r>
              <a:rPr lang="en-AU" sz="1600" dirty="0">
                <a:solidFill>
                  <a:srgbClr val="FFFFFF"/>
                </a:solidFill>
                <a:effectLst/>
                <a:latin typeface="Neue Haas Grotesk Text Pro" panose="020B0504020202020204" pitchFamily="34" charset="77"/>
              </a:rPr>
              <a:t>ensuring wines retain their fruitiness and floral flavours.</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75" t="25987" r="75" b="14574"/>
          <a:stretch>
            <a:fillRect/>
          </a:stretch>
        </p:blipFill>
        <p:spPr>
          <a:xfrm>
            <a:off x="6096000" y="0"/>
            <a:ext cx="6096000" cy="2414740"/>
          </a:xfrm>
          <a:prstGeom prst="rect">
            <a:avLst/>
          </a:prstGeom>
        </p:spPr>
      </p:pic>
      <p:pic>
        <p:nvPicPr>
          <p:cNvPr id="2" name="Picture 1">
            <a:extLst>
              <a:ext uri="{FF2B5EF4-FFF2-40B4-BE49-F238E27FC236}">
                <a16:creationId xmlns:a16="http://schemas.microsoft.com/office/drawing/2014/main" id="{FF7E8039-84AE-645E-6C8A-6CCC2D3DED56}"/>
              </a:ext>
            </a:extLst>
          </p:cNvPr>
          <p:cNvPicPr>
            <a:picLocks noChangeAspect="1"/>
          </p:cNvPicPr>
          <p:nvPr/>
        </p:nvPicPr>
        <p:blipFill>
          <a:blip r:embed="rId4" cstate="screen">
            <a:extLst>
              <a:ext uri="{28A0092B-C50C-407E-A947-70E740481C1C}">
                <a14:useLocalDpi xmlns:a14="http://schemas.microsoft.com/office/drawing/2010/main"/>
              </a:ext>
            </a:extLst>
          </a:blip>
          <a:srcRect t="27034" b="27034"/>
          <a:stretch>
            <a:fillRect/>
          </a:stretch>
        </p:blipFill>
        <p:spPr>
          <a:xfrm>
            <a:off x="6096000" y="4991285"/>
            <a:ext cx="6096000" cy="1866716"/>
          </a:xfrm>
          <a:prstGeom prst="rect">
            <a:avLst/>
          </a:prstGeom>
        </p:spPr>
      </p:pic>
    </p:spTree>
    <p:extLst>
      <p:ext uri="{BB962C8B-B14F-4D97-AF65-F5344CB8AC3E}">
        <p14:creationId xmlns:p14="http://schemas.microsoft.com/office/powerpoint/2010/main" val="65730714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906119"/>
            <a:ext cx="5709036" cy="1323826"/>
          </a:xfrm>
          <a:prstGeom prst="rect">
            <a:avLst/>
          </a:prstGeom>
        </p:spPr>
        <p:txBody>
          <a:bodyPr vert="horz" wrap="none" lIns="0" tIns="11521" rIns="0" bIns="0" rtlCol="0">
            <a:noAutofit/>
          </a:bodyPr>
          <a:lstStyle/>
          <a:p>
            <a:pPr defTabSz="914453">
              <a:lnSpc>
                <a:spcPct val="80000"/>
              </a:lnSpc>
              <a:defRPr/>
            </a:pPr>
            <a: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HOW TO TASTE </a:t>
            </a:r>
            <a:b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5400" cap="all" dirty="0">
                <a:solidFill>
                  <a:schemeClr val="accent3">
                    <a:lumMod val="40000"/>
                    <a:lumOff val="60000"/>
                  </a:schemeClr>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WINE </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1029996" y="286654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42900" indent="-342900">
              <a:lnSpc>
                <a:spcPct val="150000"/>
              </a:lnSpc>
              <a:buClr>
                <a:schemeClr val="accent3"/>
              </a:buClr>
              <a:buSzPct val="150000"/>
              <a:buFont typeface="+mj-lt"/>
              <a:buAutoNum type="arabicPeriod"/>
            </a:pPr>
            <a:r>
              <a:rPr lang="en-AU" sz="1600" dirty="0">
                <a:solidFill>
                  <a:schemeClr val="bg1"/>
                </a:solidFill>
                <a:effectLst/>
                <a:latin typeface="Neue Haas Grotesk Text Pro" panose="020B0504020202020204" pitchFamily="34" charset="77"/>
              </a:rPr>
              <a:t>LOOK</a:t>
            </a:r>
          </a:p>
          <a:p>
            <a:pPr marL="342900" indent="-342900">
              <a:lnSpc>
                <a:spcPct val="150000"/>
              </a:lnSpc>
              <a:buClr>
                <a:schemeClr val="accent3"/>
              </a:buClr>
              <a:buSzPct val="150000"/>
              <a:buFont typeface="+mj-lt"/>
              <a:buAutoNum type="arabicPeriod"/>
            </a:pPr>
            <a:r>
              <a:rPr lang="en-AU" sz="1600" dirty="0">
                <a:solidFill>
                  <a:schemeClr val="bg1"/>
                </a:solidFill>
                <a:effectLst/>
                <a:latin typeface="Neue Haas Grotesk Text Pro" panose="020B0504020202020204" pitchFamily="34" charset="77"/>
              </a:rPr>
              <a:t> SWIRL</a:t>
            </a:r>
          </a:p>
          <a:p>
            <a:pPr marL="342900" indent="-342900">
              <a:lnSpc>
                <a:spcPct val="150000"/>
              </a:lnSpc>
              <a:buClr>
                <a:schemeClr val="accent3"/>
              </a:buClr>
              <a:buSzPct val="150000"/>
              <a:buFont typeface="+mj-lt"/>
              <a:buAutoNum type="arabicPeriod"/>
            </a:pPr>
            <a:r>
              <a:rPr lang="en-AU" sz="1600" dirty="0">
                <a:solidFill>
                  <a:schemeClr val="bg1"/>
                </a:solidFill>
                <a:effectLst/>
                <a:latin typeface="Neue Haas Grotesk Text Pro" panose="020B0504020202020204" pitchFamily="34" charset="77"/>
              </a:rPr>
              <a:t> SMELL</a:t>
            </a:r>
          </a:p>
          <a:p>
            <a:pPr marL="342900" indent="-342900">
              <a:lnSpc>
                <a:spcPct val="150000"/>
              </a:lnSpc>
              <a:buClr>
                <a:schemeClr val="accent3"/>
              </a:buClr>
              <a:buSzPct val="150000"/>
              <a:buFont typeface="+mj-lt"/>
              <a:buAutoNum type="arabicPeriod"/>
            </a:pPr>
            <a:r>
              <a:rPr lang="en-AU" sz="1600" dirty="0">
                <a:solidFill>
                  <a:schemeClr val="bg1"/>
                </a:solidFill>
                <a:effectLst/>
                <a:latin typeface="Neue Haas Grotesk Text Pro" panose="020B0504020202020204" pitchFamily="34" charset="77"/>
              </a:rPr>
              <a:t> TASTE</a:t>
            </a:r>
          </a:p>
          <a:p>
            <a:pPr marL="342900" indent="-342900">
              <a:lnSpc>
                <a:spcPct val="150000"/>
              </a:lnSpc>
              <a:buClr>
                <a:schemeClr val="accent3"/>
              </a:buClr>
              <a:buSzPct val="150000"/>
              <a:buFont typeface="+mj-lt"/>
              <a:buAutoNum type="arabicPeriod"/>
            </a:pPr>
            <a:r>
              <a:rPr lang="en-AU" sz="1600" dirty="0">
                <a:solidFill>
                  <a:schemeClr val="bg1"/>
                </a:solidFill>
                <a:effectLst/>
                <a:latin typeface="Neue Haas Grotesk Text Pro" panose="020B0504020202020204" pitchFamily="34" charset="77"/>
              </a:rPr>
              <a:t> CONCLUDE</a:t>
            </a:r>
          </a:p>
        </p:txBody>
      </p:sp>
      <p:pic>
        <p:nvPicPr>
          <p:cNvPr id="5" name="Picture Placeholder 5">
            <a:extLst>
              <a:ext uri="{FF2B5EF4-FFF2-40B4-BE49-F238E27FC236}">
                <a16:creationId xmlns:a16="http://schemas.microsoft.com/office/drawing/2014/main" id="{21180D86-EFB0-97A6-68E8-4FBC37D737D1}"/>
              </a:ext>
            </a:extLst>
          </p:cNvPr>
          <p:cNvPicPr>
            <a:picLocks noChangeAspect="1"/>
          </p:cNvPicPr>
          <p:nvPr/>
        </p:nvPicPr>
        <p:blipFill>
          <a:blip r:embed="rId3" cstate="screen">
            <a:extLst>
              <a:ext uri="{28A0092B-C50C-407E-A947-70E740481C1C}">
                <a14:useLocalDpi xmlns:a14="http://schemas.microsoft.com/office/drawing/2010/main"/>
              </a:ext>
            </a:extLst>
          </a:blip>
          <a:srcRect l="18083" r="22658"/>
          <a:stretch/>
        </p:blipFill>
        <p:spPr>
          <a:xfrm>
            <a:off x="6096000" y="0"/>
            <a:ext cx="6096000" cy="6858000"/>
          </a:xfrm>
          <a:prstGeom prst="rect">
            <a:avLst/>
          </a:prstGeom>
        </p:spPr>
      </p:pic>
    </p:spTree>
    <p:extLst>
      <p:ext uri="{BB962C8B-B14F-4D97-AF65-F5344CB8AC3E}">
        <p14:creationId xmlns:p14="http://schemas.microsoft.com/office/powerpoint/2010/main" val="223348315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5728"/>
          <a:stretch>
            <a:fillRect/>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4534381"/>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1310811" y="5077991"/>
            <a:ext cx="6158452" cy="1325562"/>
          </a:xfrm>
        </p:spPr>
        <p:txBody>
          <a:bodyPr/>
          <a:lstStyle/>
          <a:p>
            <a:r>
              <a:rPr lang="en-US" sz="5400" dirty="0">
                <a:solidFill>
                  <a:schemeClr val="accent3"/>
                </a:solidFill>
                <a:latin typeface="Neue Haas Grotesk Text Pro" panose="020B0504020202020204" pitchFamily="34" charset="77"/>
              </a:rPr>
              <a:t>1.</a:t>
            </a:r>
            <a:r>
              <a:rPr lang="en-US" sz="5400" dirty="0">
                <a:solidFill>
                  <a:schemeClr val="accent2"/>
                </a:solidFill>
                <a:latin typeface="Neue Haas Grotesk Text Pro" panose="020B0504020202020204" pitchFamily="34" charset="77"/>
              </a:rPr>
              <a:t> LOOK</a:t>
            </a:r>
            <a:endParaRPr lang="en-US" sz="5400"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727513" y="4734276"/>
            <a:ext cx="4105121" cy="1209090"/>
          </a:xfrm>
        </p:spPr>
        <p:txBody>
          <a:bodyPr/>
          <a:lstStyle/>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Glass about one-third full</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Hold it at a 45-degree angle against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a white background</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Observe the colour of the wine</a:t>
            </a:r>
          </a:p>
        </p:txBody>
      </p:sp>
    </p:spTree>
    <p:extLst>
      <p:ext uri="{BB962C8B-B14F-4D97-AF65-F5344CB8AC3E}">
        <p14:creationId xmlns:p14="http://schemas.microsoft.com/office/powerpoint/2010/main" val="4849279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07F4DCB-D040-979C-F9BA-49F00B57AC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57" y="18838"/>
            <a:ext cx="12160181" cy="6839162"/>
          </a:xfrm>
          <a:prstGeom prst="rect">
            <a:avLst/>
          </a:prstGeom>
        </p:spPr>
      </p:pic>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3359" y="667716"/>
            <a:ext cx="9389213" cy="1081291"/>
          </a:xfrm>
        </p:spPr>
        <p:txBody>
          <a:bodyPr/>
          <a:lstStyle/>
          <a:p>
            <a:r>
              <a:rPr lang="en-AU" sz="5400" dirty="0">
                <a:solidFill>
                  <a:schemeClr val="accent2"/>
                </a:solidFill>
                <a:effectLst/>
                <a:latin typeface="Neue Haas Grotesk Text Pro" panose="020B0504020202020204" pitchFamily="34" charset="77"/>
              </a:rPr>
              <a:t>THE COLOUR OF WINE</a:t>
            </a:r>
          </a:p>
        </p:txBody>
      </p:sp>
      <p:sp>
        <p:nvSpPr>
          <p:cNvPr id="3" name="TextBox 2">
            <a:extLst>
              <a:ext uri="{FF2B5EF4-FFF2-40B4-BE49-F238E27FC236}">
                <a16:creationId xmlns:a16="http://schemas.microsoft.com/office/drawing/2014/main" id="{FFA7CAEE-7D6E-3C00-D591-9A4F5A5551D2}"/>
              </a:ext>
            </a:extLst>
          </p:cNvPr>
          <p:cNvSpPr txBox="1"/>
          <p:nvPr/>
        </p:nvSpPr>
        <p:spPr>
          <a:xfrm>
            <a:off x="1081449" y="244661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Straw</a:t>
            </a:r>
          </a:p>
        </p:txBody>
      </p:sp>
      <p:sp>
        <p:nvSpPr>
          <p:cNvPr id="4" name="TextBox 3">
            <a:extLst>
              <a:ext uri="{FF2B5EF4-FFF2-40B4-BE49-F238E27FC236}">
                <a16:creationId xmlns:a16="http://schemas.microsoft.com/office/drawing/2014/main" id="{E150D047-531F-4C66-1F2C-1D246BC8A9E4}"/>
              </a:ext>
            </a:extLst>
          </p:cNvPr>
          <p:cNvSpPr txBox="1"/>
          <p:nvPr/>
        </p:nvSpPr>
        <p:spPr>
          <a:xfrm>
            <a:off x="3115847" y="244661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Lemon</a:t>
            </a:r>
          </a:p>
        </p:txBody>
      </p:sp>
      <p:sp>
        <p:nvSpPr>
          <p:cNvPr id="5" name="TextBox 4">
            <a:extLst>
              <a:ext uri="{FF2B5EF4-FFF2-40B4-BE49-F238E27FC236}">
                <a16:creationId xmlns:a16="http://schemas.microsoft.com/office/drawing/2014/main" id="{6AD6F036-8254-D290-434E-AD83E2A1A873}"/>
              </a:ext>
            </a:extLst>
          </p:cNvPr>
          <p:cNvSpPr txBox="1"/>
          <p:nvPr/>
        </p:nvSpPr>
        <p:spPr>
          <a:xfrm>
            <a:off x="4956317" y="244661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Yellow</a:t>
            </a:r>
          </a:p>
        </p:txBody>
      </p:sp>
      <p:sp>
        <p:nvSpPr>
          <p:cNvPr id="6" name="TextBox 5">
            <a:extLst>
              <a:ext uri="{FF2B5EF4-FFF2-40B4-BE49-F238E27FC236}">
                <a16:creationId xmlns:a16="http://schemas.microsoft.com/office/drawing/2014/main" id="{B07A9AD0-BE00-F27D-999B-5FD1FA3FED82}"/>
              </a:ext>
            </a:extLst>
          </p:cNvPr>
          <p:cNvSpPr txBox="1"/>
          <p:nvPr/>
        </p:nvSpPr>
        <p:spPr>
          <a:xfrm>
            <a:off x="6833118" y="244661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Gold</a:t>
            </a:r>
          </a:p>
        </p:txBody>
      </p:sp>
      <p:sp>
        <p:nvSpPr>
          <p:cNvPr id="7" name="TextBox 6">
            <a:extLst>
              <a:ext uri="{FF2B5EF4-FFF2-40B4-BE49-F238E27FC236}">
                <a16:creationId xmlns:a16="http://schemas.microsoft.com/office/drawing/2014/main" id="{DC40CB74-2712-3B45-C9B4-5865247FCF1B}"/>
              </a:ext>
            </a:extLst>
          </p:cNvPr>
          <p:cNvSpPr txBox="1"/>
          <p:nvPr/>
        </p:nvSpPr>
        <p:spPr>
          <a:xfrm>
            <a:off x="8667427" y="244661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Brown</a:t>
            </a:r>
          </a:p>
        </p:txBody>
      </p:sp>
      <p:sp>
        <p:nvSpPr>
          <p:cNvPr id="8" name="TextBox 7">
            <a:extLst>
              <a:ext uri="{FF2B5EF4-FFF2-40B4-BE49-F238E27FC236}">
                <a16:creationId xmlns:a16="http://schemas.microsoft.com/office/drawing/2014/main" id="{C80EF7B1-FFFB-248B-8405-B27E6449BBCB}"/>
              </a:ext>
            </a:extLst>
          </p:cNvPr>
          <p:cNvSpPr txBox="1"/>
          <p:nvPr/>
        </p:nvSpPr>
        <p:spPr>
          <a:xfrm>
            <a:off x="2167299" y="406586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Pink</a:t>
            </a:r>
          </a:p>
        </p:txBody>
      </p:sp>
      <p:sp>
        <p:nvSpPr>
          <p:cNvPr id="9" name="TextBox 8">
            <a:extLst>
              <a:ext uri="{FF2B5EF4-FFF2-40B4-BE49-F238E27FC236}">
                <a16:creationId xmlns:a16="http://schemas.microsoft.com/office/drawing/2014/main" id="{1534823B-543B-425D-3991-94FC6BFBD9E3}"/>
              </a:ext>
            </a:extLst>
          </p:cNvPr>
          <p:cNvSpPr txBox="1"/>
          <p:nvPr/>
        </p:nvSpPr>
        <p:spPr>
          <a:xfrm>
            <a:off x="4065425" y="406586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Salmon</a:t>
            </a:r>
          </a:p>
        </p:txBody>
      </p:sp>
      <p:sp>
        <p:nvSpPr>
          <p:cNvPr id="10" name="TextBox 9">
            <a:extLst>
              <a:ext uri="{FF2B5EF4-FFF2-40B4-BE49-F238E27FC236}">
                <a16:creationId xmlns:a16="http://schemas.microsoft.com/office/drawing/2014/main" id="{DD20F6D0-B78F-3EAD-B555-3B059344F414}"/>
              </a:ext>
            </a:extLst>
          </p:cNvPr>
          <p:cNvSpPr txBox="1"/>
          <p:nvPr/>
        </p:nvSpPr>
        <p:spPr>
          <a:xfrm>
            <a:off x="5976915" y="4065862"/>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Magenta</a:t>
            </a:r>
          </a:p>
        </p:txBody>
      </p:sp>
      <p:sp>
        <p:nvSpPr>
          <p:cNvPr id="11" name="TextBox 10">
            <a:extLst>
              <a:ext uri="{FF2B5EF4-FFF2-40B4-BE49-F238E27FC236}">
                <a16:creationId xmlns:a16="http://schemas.microsoft.com/office/drawing/2014/main" id="{25E0F5AE-3226-A282-AC4D-EAAE2197A16E}"/>
              </a:ext>
            </a:extLst>
          </p:cNvPr>
          <p:cNvSpPr txBox="1"/>
          <p:nvPr/>
        </p:nvSpPr>
        <p:spPr>
          <a:xfrm>
            <a:off x="7898309" y="4062619"/>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Purple</a:t>
            </a:r>
          </a:p>
        </p:txBody>
      </p:sp>
      <p:sp>
        <p:nvSpPr>
          <p:cNvPr id="12" name="TextBox 11">
            <a:extLst>
              <a:ext uri="{FF2B5EF4-FFF2-40B4-BE49-F238E27FC236}">
                <a16:creationId xmlns:a16="http://schemas.microsoft.com/office/drawing/2014/main" id="{A3B97A29-8DAE-AFF8-C577-289E5F299450}"/>
              </a:ext>
            </a:extLst>
          </p:cNvPr>
          <p:cNvSpPr txBox="1"/>
          <p:nvPr/>
        </p:nvSpPr>
        <p:spPr>
          <a:xfrm>
            <a:off x="3052824" y="5706886"/>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Ruby</a:t>
            </a:r>
          </a:p>
        </p:txBody>
      </p:sp>
      <p:sp>
        <p:nvSpPr>
          <p:cNvPr id="13" name="TextBox 12">
            <a:extLst>
              <a:ext uri="{FF2B5EF4-FFF2-40B4-BE49-F238E27FC236}">
                <a16:creationId xmlns:a16="http://schemas.microsoft.com/office/drawing/2014/main" id="{087D8780-944B-3D4C-8B99-9FD9A5B706A0}"/>
              </a:ext>
            </a:extLst>
          </p:cNvPr>
          <p:cNvSpPr txBox="1"/>
          <p:nvPr/>
        </p:nvSpPr>
        <p:spPr>
          <a:xfrm>
            <a:off x="4997435" y="5706886"/>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Garnet</a:t>
            </a:r>
          </a:p>
        </p:txBody>
      </p:sp>
      <p:sp>
        <p:nvSpPr>
          <p:cNvPr id="14" name="TextBox 13">
            <a:extLst>
              <a:ext uri="{FF2B5EF4-FFF2-40B4-BE49-F238E27FC236}">
                <a16:creationId xmlns:a16="http://schemas.microsoft.com/office/drawing/2014/main" id="{CA6CA4DF-C278-3003-63EE-C3007F4E626B}"/>
              </a:ext>
            </a:extLst>
          </p:cNvPr>
          <p:cNvSpPr txBox="1"/>
          <p:nvPr/>
        </p:nvSpPr>
        <p:spPr>
          <a:xfrm>
            <a:off x="6942046" y="5706886"/>
            <a:ext cx="1085850" cy="304800"/>
          </a:xfrm>
          <a:prstGeom prst="rect">
            <a:avLst/>
          </a:prstGeom>
          <a:noFill/>
        </p:spPr>
        <p:txBody>
          <a:bodyPr wrap="none" rtlCol="0">
            <a:noAutofit/>
          </a:bodyPr>
          <a:lstStyle/>
          <a:p>
            <a:pPr algn="r"/>
            <a:r>
              <a:rPr lang="en-AU" sz="1600">
                <a:latin typeface="Neue Haas Grotesk Text Pro" panose="020B0504020202020204" pitchFamily="34" charset="77"/>
              </a:rPr>
              <a:t>Tawny</a:t>
            </a:r>
          </a:p>
        </p:txBody>
      </p:sp>
      <p:sp>
        <p:nvSpPr>
          <p:cNvPr id="15" name="TextBox 14">
            <a:extLst>
              <a:ext uri="{FF2B5EF4-FFF2-40B4-BE49-F238E27FC236}">
                <a16:creationId xmlns:a16="http://schemas.microsoft.com/office/drawing/2014/main" id="{61CB91E7-5369-B547-5C89-92701BAEBB5B}"/>
              </a:ext>
            </a:extLst>
          </p:cNvPr>
          <p:cNvSpPr txBox="1"/>
          <p:nvPr/>
        </p:nvSpPr>
        <p:spPr>
          <a:xfrm>
            <a:off x="8886657" y="5706886"/>
            <a:ext cx="1085850" cy="304800"/>
          </a:xfrm>
          <a:prstGeom prst="rect">
            <a:avLst/>
          </a:prstGeom>
          <a:noFill/>
        </p:spPr>
        <p:txBody>
          <a:bodyPr wrap="none" rtlCol="0">
            <a:noAutofit/>
          </a:bodyPr>
          <a:lstStyle/>
          <a:p>
            <a:pPr algn="r"/>
            <a:r>
              <a:rPr lang="en-AU" sz="1600" dirty="0">
                <a:latin typeface="Neue Haas Grotesk Text Pro" panose="020B0504020202020204" pitchFamily="34" charset="77"/>
              </a:rPr>
              <a:t>Brown</a:t>
            </a:r>
          </a:p>
        </p:txBody>
      </p:sp>
    </p:spTree>
    <p:extLst>
      <p:ext uri="{BB962C8B-B14F-4D97-AF65-F5344CB8AC3E}">
        <p14:creationId xmlns:p14="http://schemas.microsoft.com/office/powerpoint/2010/main" val="212049349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6959600" y="4199531"/>
            <a:ext cx="4418885" cy="1618596"/>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en-AU" sz="1600" dirty="0">
                <a:effectLst/>
                <a:latin typeface="Neue Haas Grotesk Text Pro" panose="020B0504020202020204" pitchFamily="34" charset="77"/>
              </a:rPr>
              <a:t>Swirling wine helps to open up the aromas</a:t>
            </a:r>
          </a:p>
          <a:p>
            <a:pPr>
              <a:buClr>
                <a:schemeClr val="accent3"/>
              </a:buClr>
              <a:buFont typeface="Arial" panose="020B0604020202020204" pitchFamily="34" charset="0"/>
              <a:buChar char="•"/>
            </a:pPr>
            <a:r>
              <a:rPr lang="en-AU" sz="1600" dirty="0">
                <a:effectLst/>
                <a:latin typeface="Neue Haas Grotesk Text Pro" panose="020B0504020202020204" pitchFamily="34" charset="77"/>
              </a:rPr>
              <a:t>Swirl the glass while holding firmly on a flat surface</a:t>
            </a:r>
          </a:p>
          <a:p>
            <a:pPr>
              <a:buClr>
                <a:schemeClr val="accent3"/>
              </a:buClr>
              <a:buFont typeface="Arial" panose="020B0604020202020204" pitchFamily="34" charset="0"/>
              <a:buChar char="•"/>
            </a:pPr>
            <a:r>
              <a:rPr lang="en-AU" sz="1600" dirty="0">
                <a:effectLst/>
                <a:latin typeface="Neue Haas Grotesk Text Pro" panose="020B0504020202020204" pitchFamily="34" charset="77"/>
              </a:rPr>
              <a:t>See if the wine forms ‘legs’ or ‘tears’</a:t>
            </a:r>
          </a:p>
          <a:p>
            <a:pPr>
              <a:buClr>
                <a:schemeClr val="accent3"/>
              </a:buClr>
              <a:buFont typeface="Arial" panose="020B0604020202020204" pitchFamily="34" charset="0"/>
              <a:buChar char="•"/>
            </a:pPr>
            <a:r>
              <a:rPr lang="en-AU" sz="1600" dirty="0">
                <a:effectLst/>
                <a:latin typeface="Neue Haas Grotesk Text Pro" panose="020B0504020202020204" pitchFamily="34" charset="77"/>
              </a:rPr>
              <a:t>A wine with more legs is generally bigger, riper and more mouth-filling</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27323" t="7365" b="9529"/>
          <a:stretch>
            <a:fillRect/>
          </a:stretch>
        </p:blipFill>
        <p:spPr>
          <a:xfrm>
            <a:off x="0" y="2210765"/>
            <a:ext cx="6096000" cy="4647235"/>
          </a:xfrm>
          <a:prstGeom prst="rect">
            <a:avLst/>
          </a:prstGeom>
        </p:spPr>
      </p:pic>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4" cstate="screen">
            <a:extLst>
              <a:ext uri="{28A0092B-C50C-407E-A947-70E740481C1C}">
                <a14:useLocalDpi xmlns:a14="http://schemas.microsoft.com/office/drawing/2010/main"/>
              </a:ext>
            </a:extLst>
          </a:blip>
          <a:srcRect t="28383" b="28383"/>
          <a:stretch>
            <a:fillRect/>
          </a:stretch>
        </p:blipFill>
        <p:spPr>
          <a:xfrm>
            <a:off x="7430946" y="-14563"/>
            <a:ext cx="4761053" cy="3081853"/>
          </a:xfrm>
          <a:prstGeom prst="rect">
            <a:avLst/>
          </a:prstGeom>
        </p:spPr>
      </p:pic>
      <p:sp>
        <p:nvSpPr>
          <p:cNvPr id="8" name="TextBox 7">
            <a:extLst>
              <a:ext uri="{FF2B5EF4-FFF2-40B4-BE49-F238E27FC236}">
                <a16:creationId xmlns:a16="http://schemas.microsoft.com/office/drawing/2014/main" id="{33078ED3-3CE7-C402-69B8-B23666BEC58D}"/>
              </a:ext>
            </a:extLst>
          </p:cNvPr>
          <p:cNvSpPr txBox="1"/>
          <p:nvPr/>
        </p:nvSpPr>
        <p:spPr>
          <a:xfrm>
            <a:off x="464457" y="695366"/>
            <a:ext cx="6096000" cy="757387"/>
          </a:xfrm>
          <a:prstGeom prst="rect">
            <a:avLst/>
          </a:prstGeom>
          <a:noFill/>
        </p:spPr>
        <p:txBody>
          <a:bodyPr wrap="square">
            <a:spAutoFit/>
          </a:bodyPr>
          <a:lstStyle/>
          <a:p>
            <a:pPr defTabSz="914453">
              <a:lnSpc>
                <a:spcPct val="80000"/>
              </a:lnSpc>
              <a:defRPr/>
            </a:pPr>
            <a: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2.</a:t>
            </a:r>
            <a:r>
              <a:rPr lang="en-AU" sz="5400" cap="all" dirty="0">
                <a:solidFill>
                  <a:schemeClr val="accent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 SWIRL</a:t>
            </a:r>
          </a:p>
        </p:txBody>
      </p:sp>
      <p:sp>
        <p:nvSpPr>
          <p:cNvPr id="5" name="object 4">
            <a:extLst>
              <a:ext uri="{FF2B5EF4-FFF2-40B4-BE49-F238E27FC236}">
                <a16:creationId xmlns:a16="http://schemas.microsoft.com/office/drawing/2014/main" id="{6431A475-4918-5A14-4381-9EE3C561CCC2}"/>
              </a:ext>
            </a:extLst>
          </p:cNvPr>
          <p:cNvSpPr txBox="1"/>
          <p:nvPr/>
        </p:nvSpPr>
        <p:spPr>
          <a:xfrm>
            <a:off x="7430946" y="3295352"/>
            <a:ext cx="1851950" cy="267296"/>
          </a:xfrm>
          <a:prstGeom prst="rect">
            <a:avLst/>
          </a:prstGeom>
        </p:spPr>
        <p:txBody>
          <a:bodyPr vert="horz" wrap="square" lIns="0" tIns="11521" rIns="0" bIns="0" rtlCol="0">
            <a:noAutofit/>
          </a:bodyPr>
          <a:lstStyle/>
          <a:p>
            <a:pPr defTabSz="829587">
              <a:lnSpc>
                <a:spcPct val="83000"/>
              </a:lnSpc>
              <a:tabLst>
                <a:tab pos="1156236" algn="l"/>
              </a:tabLst>
              <a:defRPr/>
            </a:pPr>
            <a:r>
              <a:rPr lang="en-US" sz="2000"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WINE LEGS</a:t>
            </a:r>
            <a:endParaRPr lang="en-AU" sz="2000"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90335707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A40AF-5BA0-3A33-997F-27A75A93989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AF3B7D1-32B7-E964-4687-8A34E956F2A2}"/>
              </a:ext>
            </a:extLst>
          </p:cNvPr>
          <p:cNvPicPr>
            <a:picLocks noGrp="1" noChangeAspect="1"/>
          </p:cNvPicPr>
          <p:nvPr>
            <p:ph type="pic" sz="quarter" idx="10"/>
          </p:nvPr>
        </p:nvPicPr>
        <p:blipFill>
          <a:blip r:embed="rId2"/>
          <a:srcRect t="7812" b="7812"/>
          <a:stretch/>
        </p:blipFill>
        <p:spPr>
          <a:xfrm>
            <a:off x="0" y="0"/>
            <a:ext cx="12192000" cy="6858000"/>
          </a:xfrm>
        </p:spPr>
      </p:pic>
      <p:sp>
        <p:nvSpPr>
          <p:cNvPr id="2" name="Rectangle 1">
            <a:extLst>
              <a:ext uri="{FF2B5EF4-FFF2-40B4-BE49-F238E27FC236}">
                <a16:creationId xmlns:a16="http://schemas.microsoft.com/office/drawing/2014/main" id="{8266D385-B860-B5FD-63A4-1B719BDB72AC}"/>
              </a:ext>
            </a:extLst>
          </p:cNvPr>
          <p:cNvSpPr/>
          <p:nvPr/>
        </p:nvSpPr>
        <p:spPr>
          <a:xfrm>
            <a:off x="0" y="4067503"/>
            <a:ext cx="12192000" cy="2075759"/>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2EAABC45-BEBB-92B8-744D-A9A9803BDE42}"/>
              </a:ext>
            </a:extLst>
          </p:cNvPr>
          <p:cNvSpPr>
            <a:spLocks noGrp="1"/>
          </p:cNvSpPr>
          <p:nvPr>
            <p:ph type="title"/>
          </p:nvPr>
        </p:nvSpPr>
        <p:spPr>
          <a:xfrm>
            <a:off x="1310811" y="4737456"/>
            <a:ext cx="6158452" cy="1325562"/>
          </a:xfrm>
        </p:spPr>
        <p:txBody>
          <a:bodyPr/>
          <a:lstStyle/>
          <a:p>
            <a:r>
              <a:rPr lang="en-US" sz="5400" dirty="0">
                <a:solidFill>
                  <a:schemeClr val="accent3"/>
                </a:solidFill>
                <a:latin typeface="Neue Haas Grotesk Text Pro" panose="020B0504020202020204" pitchFamily="34" charset="77"/>
              </a:rPr>
              <a:t>3.</a:t>
            </a:r>
            <a:r>
              <a:rPr lang="en-US" sz="5400" dirty="0">
                <a:solidFill>
                  <a:schemeClr val="accent2"/>
                </a:solidFill>
                <a:latin typeface="Neue Haas Grotesk Text Pro" panose="020B0504020202020204" pitchFamily="34" charset="77"/>
              </a:rPr>
              <a:t> SMELL</a:t>
            </a:r>
            <a:endParaRPr lang="en-US" sz="5400"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7BC978E3-DA8F-CBDD-019D-7FF4234A81E7}"/>
              </a:ext>
            </a:extLst>
          </p:cNvPr>
          <p:cNvSpPr>
            <a:spLocks noGrp="1"/>
          </p:cNvSpPr>
          <p:nvPr>
            <p:ph type="body" sz="quarter" idx="11"/>
          </p:nvPr>
        </p:nvSpPr>
        <p:spPr>
          <a:xfrm>
            <a:off x="6380672" y="4304603"/>
            <a:ext cx="5411935" cy="1209090"/>
          </a:xfrm>
        </p:spPr>
        <p:txBody>
          <a:bodyPr/>
          <a:lstStyle/>
          <a:p>
            <a:pPr marL="285750" indent="-285750">
              <a:spcBef>
                <a:spcPts val="217"/>
              </a:spcBef>
              <a:spcAft>
                <a:spcPts val="315"/>
              </a:spcAft>
              <a:buClr>
                <a:schemeClr val="accent3"/>
              </a:buClr>
              <a:buFont typeface="Arial" panose="020B0604020202020204" pitchFamily="34" charset="0"/>
              <a:buChar char="•"/>
            </a:pPr>
            <a:r>
              <a:rPr lang="en-AU" sz="1600" dirty="0">
                <a:effectLst/>
                <a:latin typeface="Neue Haas Grotesk Text Pro" panose="020B0504020202020204" pitchFamily="34" charset="77"/>
              </a:rPr>
              <a:t>The most important step</a:t>
            </a:r>
          </a:p>
          <a:p>
            <a:pPr marL="285750" indent="-285750">
              <a:spcBef>
                <a:spcPts val="217"/>
              </a:spcBef>
              <a:spcAft>
                <a:spcPts val="315"/>
              </a:spcAft>
              <a:buClr>
                <a:schemeClr val="accent3"/>
              </a:buClr>
              <a:buFont typeface="Arial" panose="020B0604020202020204" pitchFamily="34" charset="0"/>
              <a:buChar char="•"/>
            </a:pPr>
            <a:r>
              <a:rPr lang="en-AU" sz="1600" dirty="0">
                <a:effectLst/>
                <a:latin typeface="Neue Haas Grotesk Text Pro" panose="020B0504020202020204" pitchFamily="34" charset="77"/>
              </a:rPr>
              <a:t>Humans can identify thousands of different odours</a:t>
            </a:r>
          </a:p>
          <a:p>
            <a:pPr marL="285750" indent="-285750">
              <a:spcBef>
                <a:spcPts val="217"/>
              </a:spcBef>
              <a:spcAft>
                <a:spcPts val="315"/>
              </a:spcAft>
              <a:buClr>
                <a:schemeClr val="accent3"/>
              </a:buClr>
              <a:buFont typeface="Arial" panose="020B0604020202020204" pitchFamily="34" charset="0"/>
              <a:buChar char="•"/>
            </a:pPr>
            <a:r>
              <a:rPr lang="en-AU" sz="1600" dirty="0">
                <a:effectLst/>
                <a:latin typeface="Neue Haas Grotesk Text Pro" panose="020B0504020202020204" pitchFamily="34" charset="77"/>
              </a:rPr>
              <a:t>Experts can learn almost everything about a wine by smelling it</a:t>
            </a:r>
          </a:p>
          <a:p>
            <a:pPr marL="285750" indent="-285750">
              <a:spcBef>
                <a:spcPts val="217"/>
              </a:spcBef>
              <a:spcAft>
                <a:spcPts val="315"/>
              </a:spcAft>
              <a:buClr>
                <a:schemeClr val="accent3"/>
              </a:buClr>
              <a:buFont typeface="Arial" panose="020B0604020202020204" pitchFamily="34" charset="0"/>
              <a:buChar char="•"/>
            </a:pPr>
            <a:r>
              <a:rPr lang="en-AU" sz="1600" dirty="0">
                <a:effectLst/>
                <a:latin typeface="Neue Haas Grotesk Text Pro" panose="020B0504020202020204" pitchFamily="34" charset="77"/>
              </a:rPr>
              <a:t>Deep inhalation versus quick short sniffs – find a style that works for you</a:t>
            </a:r>
          </a:p>
        </p:txBody>
      </p:sp>
    </p:spTree>
    <p:extLst>
      <p:ext uri="{BB962C8B-B14F-4D97-AF65-F5344CB8AC3E}">
        <p14:creationId xmlns:p14="http://schemas.microsoft.com/office/powerpoint/2010/main" val="368780312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AAFBBEA-8BA5-9808-45E3-3DFE9B6F71A1}"/>
              </a:ext>
            </a:extLst>
          </p:cNvPr>
          <p:cNvSpPr txBox="1"/>
          <p:nvPr/>
        </p:nvSpPr>
        <p:spPr>
          <a:xfrm>
            <a:off x="407988" y="1085850"/>
            <a:ext cx="507841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3"/>
                </a:solidFill>
                <a:latin typeface="Neue Haas Grotesk Text Pro" panose="020B0504020202020204" pitchFamily="34" charset="77"/>
              </a:rPr>
              <a:t>WINE AROMAS</a:t>
            </a:r>
          </a:p>
        </p:txBody>
      </p:sp>
      <p:sp>
        <p:nvSpPr>
          <p:cNvPr id="7" name="Title 1">
            <a:extLst>
              <a:ext uri="{FF2B5EF4-FFF2-40B4-BE49-F238E27FC236}">
                <a16:creationId xmlns:a16="http://schemas.microsoft.com/office/drawing/2014/main" id="{833531F2-C848-E0F9-07A6-8897159A2AA3}"/>
              </a:ext>
            </a:extLst>
          </p:cNvPr>
          <p:cNvSpPr txBox="1"/>
          <p:nvPr/>
        </p:nvSpPr>
        <p:spPr>
          <a:xfrm>
            <a:off x="407988" y="54292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200" dirty="0">
                <a:solidFill>
                  <a:schemeClr val="bg2">
                    <a:lumMod val="20000"/>
                    <a:lumOff val="80000"/>
                  </a:schemeClr>
                </a:solidFill>
                <a:latin typeface="Neue Haas Grotesk Text Pro" panose="020B0504020202020204" pitchFamily="34" charset="77"/>
              </a:rPr>
              <a:t>The three types of</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711260" y="1342839"/>
            <a:ext cx="2607401" cy="125273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en-AU" sz="1600" b="1" dirty="0">
                <a:solidFill>
                  <a:schemeClr val="accent3"/>
                </a:solidFill>
                <a:effectLst/>
                <a:latin typeface="Neue Haas Grotesk Text Pro" panose="020B0504020202020204" pitchFamily="34" charset="77"/>
              </a:rPr>
              <a:t>PRIMARY</a:t>
            </a:r>
            <a:endParaRPr lang="en-AU" sz="1600" dirty="0">
              <a:solidFill>
                <a:schemeClr val="accent3"/>
              </a:solidFill>
              <a:effectLst/>
              <a:latin typeface="Neue Haas Grotesk Text Pro" panose="020B0504020202020204" pitchFamily="34" charset="77"/>
            </a:endParaRPr>
          </a:p>
          <a:p>
            <a:pPr marL="0" indent="0" algn="ctr">
              <a:buNone/>
            </a:pPr>
            <a:r>
              <a:rPr lang="en-AU" sz="1600" b="1" dirty="0">
                <a:solidFill>
                  <a:schemeClr val="accent3"/>
                </a:solidFill>
                <a:effectLst/>
                <a:latin typeface="Neue Haas Grotesk Text Pro" panose="020B0504020202020204" pitchFamily="34" charset="77"/>
              </a:rPr>
              <a:t>AROMAS</a:t>
            </a:r>
          </a:p>
          <a:p>
            <a:pPr marL="0" indent="0" algn="ctr">
              <a:buNone/>
            </a:pPr>
            <a:r>
              <a:rPr lang="en-AU" sz="1600" dirty="0">
                <a:solidFill>
                  <a:schemeClr val="bg1"/>
                </a:solidFill>
                <a:effectLst/>
                <a:latin typeface="Neue Haas Grotesk Text Pro" panose="020B0504020202020204" pitchFamily="34" charset="77"/>
              </a:rPr>
              <a:t>Fruit, herbs, </a:t>
            </a:r>
            <a:br>
              <a:rPr lang="en-AU" sz="1600" dirty="0">
                <a:solidFill>
                  <a:schemeClr val="bg1"/>
                </a:solidFill>
                <a:effectLst/>
                <a:latin typeface="Neue Haas Grotesk Text Pro" panose="020B0504020202020204" pitchFamily="34" charset="77"/>
              </a:rPr>
            </a:br>
            <a:r>
              <a:rPr lang="en-AU" sz="1600" dirty="0">
                <a:solidFill>
                  <a:schemeClr val="bg1"/>
                </a:solidFill>
                <a:effectLst/>
                <a:latin typeface="Neue Haas Grotesk Text Pro" panose="020B0504020202020204" pitchFamily="34" charset="77"/>
              </a:rPr>
              <a:t>florals</a:t>
            </a:r>
          </a:p>
        </p:txBody>
      </p:sp>
      <p:sp>
        <p:nvSpPr>
          <p:cNvPr id="8" name="Oval 7">
            <a:extLst>
              <a:ext uri="{FF2B5EF4-FFF2-40B4-BE49-F238E27FC236}">
                <a16:creationId xmlns:a16="http://schemas.microsoft.com/office/drawing/2014/main" id="{5564AE1A-B2A6-1682-B8ED-30708711ED06}"/>
              </a:ext>
            </a:extLst>
          </p:cNvPr>
          <p:cNvSpPr/>
          <p:nvPr/>
        </p:nvSpPr>
        <p:spPr>
          <a:xfrm>
            <a:off x="6322965" y="368300"/>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82F622E0-B31B-8718-824C-1972E0FF0786}"/>
              </a:ext>
            </a:extLst>
          </p:cNvPr>
          <p:cNvSpPr/>
          <p:nvPr/>
        </p:nvSpPr>
        <p:spPr>
          <a:xfrm>
            <a:off x="7760599" y="2793782"/>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0BA8D9C2-10F2-5538-190E-1FDB268D505A}"/>
              </a:ext>
            </a:extLst>
          </p:cNvPr>
          <p:cNvSpPr/>
          <p:nvPr/>
        </p:nvSpPr>
        <p:spPr>
          <a:xfrm>
            <a:off x="4874444" y="2779742"/>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Content Placeholder 2">
            <a:extLst>
              <a:ext uri="{FF2B5EF4-FFF2-40B4-BE49-F238E27FC236}">
                <a16:creationId xmlns:a16="http://schemas.microsoft.com/office/drawing/2014/main" id="{D22309D7-E3D7-E9B5-7D20-7930CAE0AD3B}"/>
              </a:ext>
            </a:extLst>
          </p:cNvPr>
          <p:cNvSpPr txBox="1"/>
          <p:nvPr/>
        </p:nvSpPr>
        <p:spPr>
          <a:xfrm>
            <a:off x="5390151" y="3792798"/>
            <a:ext cx="2124477" cy="67315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en-AU" sz="1600" b="1" dirty="0">
                <a:solidFill>
                  <a:schemeClr val="accent3"/>
                </a:solidFill>
                <a:effectLst/>
                <a:latin typeface="Neue Haas Grotesk Text Pro" panose="020B0504020202020204" pitchFamily="34" charset="77"/>
              </a:rPr>
              <a:t>SECONDARY</a:t>
            </a:r>
            <a:endParaRPr lang="en-AU" sz="1600" dirty="0">
              <a:solidFill>
                <a:schemeClr val="accent3"/>
              </a:solidFill>
              <a:effectLst/>
              <a:latin typeface="Neue Haas Grotesk Text Pro" panose="020B0504020202020204" pitchFamily="34" charset="77"/>
            </a:endParaRPr>
          </a:p>
          <a:p>
            <a:pPr marL="0" indent="0" algn="ctr">
              <a:buNone/>
            </a:pPr>
            <a:r>
              <a:rPr lang="en-AU" sz="1600" b="1" dirty="0">
                <a:solidFill>
                  <a:schemeClr val="accent3"/>
                </a:solidFill>
                <a:effectLst/>
                <a:latin typeface="Neue Haas Grotesk Text Pro" panose="020B0504020202020204" pitchFamily="34" charset="77"/>
              </a:rPr>
              <a:t>AROMAS</a:t>
            </a:r>
          </a:p>
          <a:p>
            <a:pPr marL="0" indent="0" algn="ctr">
              <a:buNone/>
            </a:pPr>
            <a:r>
              <a:rPr lang="en-AU" sz="1600" dirty="0">
                <a:solidFill>
                  <a:srgbClr val="FFFFFF"/>
                </a:solidFill>
                <a:effectLst/>
                <a:latin typeface="Neue Haas Grotesk Text Pro" panose="020B0504020202020204" pitchFamily="34" charset="77"/>
              </a:rPr>
              <a:t>Bready, yeasty, toast, vanilla, chocolate, spice</a:t>
            </a:r>
          </a:p>
          <a:p>
            <a:pPr marL="0" indent="0" algn="ctr">
              <a:buNone/>
            </a:pPr>
            <a:endParaRPr lang="en-AU" sz="1600" dirty="0">
              <a:solidFill>
                <a:schemeClr val="bg1"/>
              </a:solidFill>
              <a:effectLst/>
              <a:latin typeface="Neue Haas Grotesk Text Pro" panose="020B0504020202020204" pitchFamily="34" charset="77"/>
            </a:endParaRPr>
          </a:p>
        </p:txBody>
      </p:sp>
      <p:sp>
        <p:nvSpPr>
          <p:cNvPr id="12" name="Content Placeholder 2">
            <a:extLst>
              <a:ext uri="{FF2B5EF4-FFF2-40B4-BE49-F238E27FC236}">
                <a16:creationId xmlns:a16="http://schemas.microsoft.com/office/drawing/2014/main" id="{9EA04E78-D890-FB91-37AD-A412C1BEE169}"/>
              </a:ext>
            </a:extLst>
          </p:cNvPr>
          <p:cNvSpPr txBox="1"/>
          <p:nvPr/>
        </p:nvSpPr>
        <p:spPr>
          <a:xfrm>
            <a:off x="8642876" y="3814507"/>
            <a:ext cx="1650183" cy="67315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en-AU" sz="1600" b="1" dirty="0">
                <a:solidFill>
                  <a:schemeClr val="accent3"/>
                </a:solidFill>
                <a:effectLst/>
                <a:latin typeface="Neue Haas Grotesk Text Pro" panose="020B0504020202020204" pitchFamily="34" charset="77"/>
              </a:rPr>
              <a:t>TERTIARY</a:t>
            </a:r>
            <a:endParaRPr lang="en-AU" sz="1600" dirty="0">
              <a:solidFill>
                <a:schemeClr val="accent3"/>
              </a:solidFill>
              <a:effectLst/>
              <a:latin typeface="Neue Haas Grotesk Text Pro" panose="020B0504020202020204" pitchFamily="34" charset="77"/>
            </a:endParaRPr>
          </a:p>
          <a:p>
            <a:pPr marL="0" indent="0" algn="ctr">
              <a:buNone/>
            </a:pPr>
            <a:r>
              <a:rPr lang="en-AU" sz="1600" b="1" dirty="0">
                <a:solidFill>
                  <a:schemeClr val="accent3"/>
                </a:solidFill>
                <a:effectLst/>
                <a:latin typeface="Neue Haas Grotesk Text Pro" panose="020B0504020202020204" pitchFamily="34" charset="77"/>
              </a:rPr>
              <a:t>AROMAS</a:t>
            </a:r>
          </a:p>
          <a:p>
            <a:pPr marL="0" indent="0" algn="ctr">
              <a:buNone/>
            </a:pPr>
            <a:r>
              <a:rPr lang="en-AU" sz="1600" dirty="0">
                <a:solidFill>
                  <a:srgbClr val="FFFFFF"/>
                </a:solidFill>
                <a:effectLst/>
                <a:latin typeface="Neue Haas Grotesk Text Pro" panose="020B0504020202020204" pitchFamily="34" charset="77"/>
              </a:rPr>
              <a:t>Earth, mineral, leather, tobacco</a:t>
            </a:r>
          </a:p>
        </p:txBody>
      </p:sp>
    </p:spTree>
    <p:extLst>
      <p:ext uri="{BB962C8B-B14F-4D97-AF65-F5344CB8AC3E}">
        <p14:creationId xmlns:p14="http://schemas.microsoft.com/office/powerpoint/2010/main" val="213985618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r="33820"/>
          <a:stretch>
            <a:fill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909503"/>
            <a:ext cx="6158452" cy="1325562"/>
          </a:xfrm>
        </p:spPr>
        <p:txBody>
          <a:bodyPr anchor="t">
            <a:normAutofit/>
          </a:bodyPr>
          <a:lstStyle/>
          <a:p>
            <a:r>
              <a:rPr lang="en-US" sz="5400" dirty="0">
                <a:solidFill>
                  <a:schemeClr val="accent3"/>
                </a:solidFill>
                <a:latin typeface="Neue Haas Grotesk Text Pro" panose="020B0504020202020204" pitchFamily="34" charset="77"/>
              </a:rPr>
              <a:t>4. </a:t>
            </a:r>
            <a:r>
              <a:rPr lang="en-US" sz="5400" dirty="0">
                <a:solidFill>
                  <a:schemeClr val="accent2"/>
                </a:solidFill>
                <a:latin typeface="Neue Haas Grotesk Text Pro" panose="020B0504020202020204" pitchFamily="34" charset="77"/>
              </a:rPr>
              <a:t>TASTE</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816798"/>
            <a:ext cx="4105121" cy="5495616"/>
          </a:xfrm>
        </p:spPr>
        <p:txBody>
          <a:bodyPr>
            <a:normAutofit/>
          </a:bodyPr>
          <a:lstStyle/>
          <a:p>
            <a:pPr>
              <a:buClr>
                <a:schemeClr val="accent3"/>
              </a:buClr>
            </a:pPr>
            <a:r>
              <a:rPr lang="en-AU" sz="1600" b="1" dirty="0">
                <a:effectLst/>
                <a:latin typeface="Neue Haas Grotesk Text Pro" panose="020B0504020202020204" pitchFamily="34" charset="77"/>
              </a:rPr>
              <a:t>Five main elements to note:</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Sweetness/dryness</a:t>
            </a:r>
          </a:p>
          <a:p>
            <a:pPr marL="285750" indent="-285750">
              <a:buClr>
                <a:schemeClr val="accent3"/>
              </a:buClr>
              <a:buFont typeface="Arial" panose="020B0604020202020204" pitchFamily="34" charset="0"/>
              <a:buChar char="•"/>
            </a:pPr>
            <a:r>
              <a:rPr lang="en-AU" sz="1600" dirty="0">
                <a:latin typeface="Neue Haas Grotesk Text Pro" panose="020B0504020202020204" pitchFamily="34" charset="77"/>
              </a:rPr>
              <a:t>Acidity</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Tannin</a:t>
            </a:r>
          </a:p>
          <a:p>
            <a:pPr marL="285750" indent="-285750">
              <a:buClr>
                <a:schemeClr val="accent3"/>
              </a:buClr>
              <a:buFont typeface="Arial" panose="020B0604020202020204" pitchFamily="34" charset="0"/>
              <a:buChar char="•"/>
            </a:pPr>
            <a:r>
              <a:rPr lang="en-AU" sz="1600" dirty="0">
                <a:latin typeface="Neue Haas Grotesk Text Pro" panose="020B0504020202020204" pitchFamily="34" charset="77"/>
              </a:rPr>
              <a:t>Alcohol</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Body</a:t>
            </a:r>
          </a:p>
        </p:txBody>
      </p:sp>
    </p:spTree>
    <p:extLst>
      <p:ext uri="{BB962C8B-B14F-4D97-AF65-F5344CB8AC3E}">
        <p14:creationId xmlns:p14="http://schemas.microsoft.com/office/powerpoint/2010/main" val="37862496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7260079" y="2305220"/>
            <a:ext cx="4143845"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600" b="1" dirty="0">
                <a:solidFill>
                  <a:schemeClr val="bg1"/>
                </a:solidFill>
                <a:latin typeface="Neue Haas Grotesk Text Pro" panose="020B0504020202020204" pitchFamily="34" charset="77"/>
              </a:rPr>
              <a:t>What it feels like:</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A bone-dry wine can feel as though it’s drawing moisture from your tongue. But this sensation can also be due to high tannin</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Light tingling sensation on the tip of your tongue</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Slightly oily sensation on the middle of your tongue</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Sweeter wine will have sweetness on the finish</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rPr>
              <a:t>The natural sweetness of fruit juice.</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31716" r="24871"/>
          <a:stretch>
            <a:fillRect/>
          </a:stretch>
        </p:blipFill>
        <p:spPr>
          <a:xfrm>
            <a:off x="0" y="0"/>
            <a:ext cx="4467828" cy="6858000"/>
          </a:xfrm>
          <a:prstGeom prst="rect">
            <a:avLst/>
          </a:prstGeom>
        </p:spPr>
      </p:pic>
      <p:sp>
        <p:nvSpPr>
          <p:cNvPr id="5" name="Title 2">
            <a:extLst>
              <a:ext uri="{FF2B5EF4-FFF2-40B4-BE49-F238E27FC236}">
                <a16:creationId xmlns:a16="http://schemas.microsoft.com/office/drawing/2014/main" id="{F9FA1BD0-3A93-1044-2119-EC987297B2B6}"/>
              </a:ext>
            </a:extLst>
          </p:cNvPr>
          <p:cNvSpPr txBox="1"/>
          <p:nvPr/>
        </p:nvSpPr>
        <p:spPr>
          <a:xfrm>
            <a:off x="6954050" y="577377"/>
            <a:ext cx="6158452"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err="1">
                <a:solidFill>
                  <a:schemeClr val="accent3"/>
                </a:solidFill>
                <a:latin typeface="+mj-lt"/>
              </a:rPr>
              <a:t>SWEETNEsS</a:t>
            </a:r>
            <a:r>
              <a:rPr lang="en-US" sz="5400" dirty="0">
                <a:solidFill>
                  <a:schemeClr val="accent3"/>
                </a:solidFill>
                <a:latin typeface="+mj-lt"/>
              </a:rPr>
              <a:t>/</a:t>
            </a:r>
          </a:p>
          <a:p>
            <a:r>
              <a:rPr lang="en-US" sz="5400" dirty="0">
                <a:solidFill>
                  <a:schemeClr val="bg2">
                    <a:lumMod val="20000"/>
                    <a:lumOff val="80000"/>
                  </a:schemeClr>
                </a:solidFill>
                <a:latin typeface="+mj-lt"/>
              </a:rPr>
              <a:t>DRYNESS</a:t>
            </a:r>
          </a:p>
        </p:txBody>
      </p:sp>
      <p:sp>
        <p:nvSpPr>
          <p:cNvPr id="11" name="Oval 10">
            <a:extLst>
              <a:ext uri="{FF2B5EF4-FFF2-40B4-BE49-F238E27FC236}">
                <a16:creationId xmlns:a16="http://schemas.microsoft.com/office/drawing/2014/main" id="{0D2D8515-115F-A7D8-B571-4A5A71DDB924}"/>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C6AE3D3C-7828-42B6-D23A-734600823C8F}"/>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E630F9DC-4363-0A50-2127-23348878AD2E}"/>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8D599A9-1150-49D4-9ED8-F8D74C723557}"/>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1C15A9B-F0C2-EF96-7E45-4FD7DAF20457}"/>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6DD1A805-9080-E1DC-4BC5-59D4D6B7E0A1}"/>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FB93937C-C0F1-4951-4BDA-DE314F0A5C0E}"/>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ACDF2A5D-BCFE-C840-E767-ABE6F60DB0FC}"/>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40A04F6-3E9C-B68E-A04B-FEBC77BCA732}"/>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A9BDD594-FB29-FF95-7924-8F5F38EBC6DF}"/>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4BC1D52-5166-740F-83E4-6729829A7F8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878D1279-CC1F-29B7-A8F2-8D25DB885273}"/>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Bone-dry</a:t>
            </a:r>
          </a:p>
        </p:txBody>
      </p:sp>
      <p:sp>
        <p:nvSpPr>
          <p:cNvPr id="27" name="Content Placeholder 2">
            <a:extLst>
              <a:ext uri="{FF2B5EF4-FFF2-40B4-BE49-F238E27FC236}">
                <a16:creationId xmlns:a16="http://schemas.microsoft.com/office/drawing/2014/main" id="{EC5D7DF3-7B6F-B939-6701-F8D72336E051}"/>
              </a:ext>
            </a:extLst>
          </p:cNvPr>
          <p:cNvSpPr txBox="1"/>
          <p:nvPr/>
        </p:nvSpPr>
        <p:spPr>
          <a:xfrm>
            <a:off x="5485736" y="2779909"/>
            <a:ext cx="926556"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a:solidFill>
                  <a:schemeClr val="bg1"/>
                </a:solidFill>
                <a:latin typeface="Neue Haas Grotesk Text Pro" panose="020B0504020202020204" pitchFamily="34" charset="77"/>
              </a:rPr>
              <a:t>Dry</a:t>
            </a:r>
          </a:p>
        </p:txBody>
      </p:sp>
      <p:sp>
        <p:nvSpPr>
          <p:cNvPr id="28" name="Content Placeholder 2">
            <a:extLst>
              <a:ext uri="{FF2B5EF4-FFF2-40B4-BE49-F238E27FC236}">
                <a16:creationId xmlns:a16="http://schemas.microsoft.com/office/drawing/2014/main" id="{89FB856F-CDE1-90D6-5ABD-0923415587A7}"/>
              </a:ext>
            </a:extLst>
          </p:cNvPr>
          <p:cNvSpPr txBox="1"/>
          <p:nvPr/>
        </p:nvSpPr>
        <p:spPr>
          <a:xfrm>
            <a:off x="5485736" y="3458715"/>
            <a:ext cx="926556"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a:solidFill>
                  <a:schemeClr val="bg1"/>
                </a:solidFill>
                <a:latin typeface="Neue Haas Grotesk Text Pro" panose="020B0504020202020204" pitchFamily="34" charset="77"/>
              </a:rPr>
              <a:t>Off-dry</a:t>
            </a:r>
          </a:p>
        </p:txBody>
      </p:sp>
      <p:sp>
        <p:nvSpPr>
          <p:cNvPr id="29" name="Content Placeholder 2">
            <a:extLst>
              <a:ext uri="{FF2B5EF4-FFF2-40B4-BE49-F238E27FC236}">
                <a16:creationId xmlns:a16="http://schemas.microsoft.com/office/drawing/2014/main" id="{F9FFE293-DB04-C8E2-7260-B5F7E721545B}"/>
              </a:ext>
            </a:extLst>
          </p:cNvPr>
          <p:cNvSpPr txBox="1"/>
          <p:nvPr/>
        </p:nvSpPr>
        <p:spPr>
          <a:xfrm>
            <a:off x="5485735" y="4137520"/>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a:solidFill>
                  <a:schemeClr val="bg1"/>
                </a:solidFill>
                <a:latin typeface="Neue Haas Grotesk Text Pro" panose="020B0504020202020204" pitchFamily="34" charset="77"/>
              </a:rPr>
              <a:t>Medium-dry</a:t>
            </a:r>
          </a:p>
        </p:txBody>
      </p:sp>
      <p:sp>
        <p:nvSpPr>
          <p:cNvPr id="30" name="Content Placeholder 2">
            <a:extLst>
              <a:ext uri="{FF2B5EF4-FFF2-40B4-BE49-F238E27FC236}">
                <a16:creationId xmlns:a16="http://schemas.microsoft.com/office/drawing/2014/main" id="{63617133-0221-57E9-E584-7ADAD6FEAF52}"/>
              </a:ext>
            </a:extLst>
          </p:cNvPr>
          <p:cNvSpPr txBox="1"/>
          <p:nvPr/>
        </p:nvSpPr>
        <p:spPr>
          <a:xfrm>
            <a:off x="5485735" y="4810669"/>
            <a:ext cx="1575891"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a:solidFill>
                  <a:schemeClr val="bg1"/>
                </a:solidFill>
                <a:latin typeface="Neue Haas Grotesk Text Pro" panose="020B0504020202020204" pitchFamily="34" charset="77"/>
              </a:rPr>
              <a:t>Medium-sweet</a:t>
            </a:r>
          </a:p>
        </p:txBody>
      </p:sp>
      <p:sp>
        <p:nvSpPr>
          <p:cNvPr id="31" name="Content Placeholder 2">
            <a:extLst>
              <a:ext uri="{FF2B5EF4-FFF2-40B4-BE49-F238E27FC236}">
                <a16:creationId xmlns:a16="http://schemas.microsoft.com/office/drawing/2014/main" id="{8E318B69-EDF3-F138-4454-7462F1F9FA1A}"/>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a:solidFill>
                  <a:schemeClr val="bg1"/>
                </a:solidFill>
                <a:latin typeface="Neue Haas Grotesk Text Pro" panose="020B0504020202020204" pitchFamily="34" charset="77"/>
              </a:rPr>
              <a:t>Sweet</a:t>
            </a:r>
          </a:p>
        </p:txBody>
      </p:sp>
      <p:sp>
        <p:nvSpPr>
          <p:cNvPr id="2" name="Title 2">
            <a:extLst>
              <a:ext uri="{FF2B5EF4-FFF2-40B4-BE49-F238E27FC236}">
                <a16:creationId xmlns:a16="http://schemas.microsoft.com/office/drawing/2014/main" id="{0FB4EEB1-A463-C830-F48E-C6D3FE85F940}"/>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err="1">
                <a:solidFill>
                  <a:schemeClr val="accent3"/>
                </a:solidFill>
                <a:latin typeface="Neue Haas Grotesk Text Pro" panose="020B0504020202020204" pitchFamily="34" charset="77"/>
              </a:rPr>
              <a:t>SWEETNEsS</a:t>
            </a:r>
            <a:r>
              <a:rPr lang="en-US" sz="1600" dirty="0">
                <a:solidFill>
                  <a:schemeClr val="accent3"/>
                </a:solidFill>
                <a:latin typeface="Neue Haas Grotesk Text Pro" panose="020B0504020202020204" pitchFamily="34" charset="77"/>
              </a:rPr>
              <a:t> </a:t>
            </a:r>
            <a:r>
              <a:rPr lang="en-US" sz="1600" dirty="0">
                <a:solidFill>
                  <a:schemeClr val="bg1"/>
                </a:solidFill>
                <a:latin typeface="Neue Haas Grotesk Text Pro" panose="020B0504020202020204" pitchFamily="34" charset="77"/>
              </a:rPr>
              <a:t>SCALE</a:t>
            </a:r>
          </a:p>
        </p:txBody>
      </p:sp>
    </p:spTree>
    <p:extLst>
      <p:ext uri="{BB962C8B-B14F-4D97-AF65-F5344CB8AC3E}">
        <p14:creationId xmlns:p14="http://schemas.microsoft.com/office/powerpoint/2010/main" val="19204374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6722828-5B0B-E6D2-1559-29745661418D}"/>
              </a:ext>
            </a:extLst>
          </p:cNvPr>
          <p:cNvCxnSpPr>
            <a:cxnSpLocks/>
          </p:cNvCxnSpPr>
          <p:nvPr/>
        </p:nvCxnSpPr>
        <p:spPr>
          <a:xfrm>
            <a:off x="2893307"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0887D40-AF8F-0A03-C51E-8A11E2023C0B}"/>
              </a:ext>
            </a:extLst>
          </p:cNvPr>
          <p:cNvCxnSpPr>
            <a:cxnSpLocks/>
          </p:cNvCxnSpPr>
          <p:nvPr/>
        </p:nvCxnSpPr>
        <p:spPr>
          <a:xfrm>
            <a:off x="7175375"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508007" y="612408"/>
            <a:ext cx="9389213" cy="1081291"/>
          </a:xfrm>
        </p:spPr>
        <p:txBody>
          <a:bodyPr/>
          <a:lstStyle/>
          <a:p>
            <a:r>
              <a:rPr lang="en-AU" sz="5400" dirty="0">
                <a:solidFill>
                  <a:schemeClr val="accent2"/>
                </a:solidFill>
                <a:effectLst/>
                <a:latin typeface="Neue Haas Grotesk Text Pro" panose="020B0504020202020204" pitchFamily="34" charset="77"/>
              </a:rPr>
              <a:t>TASTES</a:t>
            </a:r>
          </a:p>
        </p:txBody>
      </p:sp>
      <p:pic>
        <p:nvPicPr>
          <p:cNvPr id="4" name="Picture 3" descr="A yellow bottle with a black background&#10;&#10;Description automatically generated">
            <a:extLst>
              <a:ext uri="{FF2B5EF4-FFF2-40B4-BE49-F238E27FC236}">
                <a16:creationId xmlns:a16="http://schemas.microsoft.com/office/drawing/2014/main" id="{C57010C6-346C-5C43-44D3-A217FC10AD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50841" y="770658"/>
            <a:ext cx="1996327" cy="5588688"/>
          </a:xfrm>
          <a:prstGeom prst="rect">
            <a:avLst/>
          </a:prstGeom>
        </p:spPr>
      </p:pic>
      <p:pic>
        <p:nvPicPr>
          <p:cNvPr id="5" name="Picture 4" descr="A yellow bottle with a black background&#10;&#10;Description automatically generated">
            <a:extLst>
              <a:ext uri="{FF2B5EF4-FFF2-40B4-BE49-F238E27FC236}">
                <a16:creationId xmlns:a16="http://schemas.microsoft.com/office/drawing/2014/main" id="{A1D8E0C9-D61A-FE2B-2F1E-438AA50801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59535" y="770658"/>
            <a:ext cx="1996327" cy="5588688"/>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3649493" y="3888201"/>
            <a:ext cx="2748573"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DRY WHITE</a:t>
            </a:r>
          </a:p>
        </p:txBody>
      </p:sp>
      <p:sp>
        <p:nvSpPr>
          <p:cNvPr id="7" name="Title 1">
            <a:extLst>
              <a:ext uri="{FF2B5EF4-FFF2-40B4-BE49-F238E27FC236}">
                <a16:creationId xmlns:a16="http://schemas.microsoft.com/office/drawing/2014/main" id="{DBE7ADF5-E56B-20E8-69E4-65FC0B76996F}"/>
              </a:ext>
            </a:extLst>
          </p:cNvPr>
          <p:cNvSpPr txBox="1"/>
          <p:nvPr/>
        </p:nvSpPr>
        <p:spPr>
          <a:xfrm rot="16200000">
            <a:off x="5502317" y="3763862"/>
            <a:ext cx="3060311"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SWEET WHITE</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1151459" y="2966037"/>
            <a:ext cx="1755951" cy="1262319"/>
          </a:xfrm>
          <a:prstGeom prst="rect">
            <a:avLst/>
          </a:prstGeom>
        </p:spPr>
        <p:txBody>
          <a:bodyPr>
            <a:normAutofit lnSpcReduction="1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56D8C0"/>
              </a:buClr>
            </a:pPr>
            <a:r>
              <a:rPr lang="en-AU" dirty="0">
                <a:effectLst/>
                <a:latin typeface="Neue Haas Grotesk Text Pro" panose="020B0504020202020204" pitchFamily="34" charset="77"/>
              </a:rPr>
              <a:t>Green apple</a:t>
            </a:r>
          </a:p>
          <a:p>
            <a:pPr>
              <a:buClr>
                <a:srgbClr val="56D8C0"/>
              </a:buClr>
            </a:pPr>
            <a:r>
              <a:rPr lang="en-AU" dirty="0">
                <a:effectLst/>
                <a:latin typeface="Neue Haas Grotesk Text Pro" panose="020B0504020202020204" pitchFamily="34" charset="77"/>
              </a:rPr>
              <a:t>Herbs</a:t>
            </a:r>
          </a:p>
          <a:p>
            <a:pPr>
              <a:buClr>
                <a:srgbClr val="56D8C0"/>
              </a:buClr>
            </a:pPr>
            <a:r>
              <a:rPr lang="en-AU" dirty="0">
                <a:effectLst/>
                <a:latin typeface="Neue Haas Grotesk Text Pro" panose="020B0504020202020204" pitchFamily="34" charset="77"/>
              </a:rPr>
              <a:t>Lemon</a:t>
            </a:r>
          </a:p>
          <a:p>
            <a:pPr>
              <a:buClr>
                <a:srgbClr val="56D8C0"/>
              </a:buClr>
            </a:pPr>
            <a:r>
              <a:rPr lang="en-AU" dirty="0">
                <a:effectLst/>
                <a:latin typeface="Neue Haas Grotesk Text Pro" panose="020B0504020202020204" pitchFamily="34" charset="77"/>
              </a:rPr>
              <a:t>Tropical fruit</a:t>
            </a:r>
          </a:p>
        </p:txBody>
      </p:sp>
      <p:sp>
        <p:nvSpPr>
          <p:cNvPr id="9" name="Text Placeholder 3">
            <a:extLst>
              <a:ext uri="{FF2B5EF4-FFF2-40B4-BE49-F238E27FC236}">
                <a16:creationId xmlns:a16="http://schemas.microsoft.com/office/drawing/2014/main" id="{A4232E6E-7134-6C2A-09CF-7F6B89D634A1}"/>
              </a:ext>
            </a:extLst>
          </p:cNvPr>
          <p:cNvSpPr txBox="1"/>
          <p:nvPr/>
        </p:nvSpPr>
        <p:spPr>
          <a:xfrm>
            <a:off x="9079080" y="3151045"/>
            <a:ext cx="1755951" cy="937734"/>
          </a:xfrm>
          <a:prstGeom prst="rect">
            <a:avLst/>
          </a:prstGeom>
        </p:spPr>
        <p:txBody>
          <a:bodyPr>
            <a:normAutofit lnSpcReduction="1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56D8C0"/>
              </a:buClr>
            </a:pPr>
            <a:r>
              <a:rPr lang="en-AU" dirty="0">
                <a:effectLst/>
                <a:latin typeface="Neue Haas Grotesk Text Pro" panose="020B0504020202020204" pitchFamily="34" charset="77"/>
              </a:rPr>
              <a:t>Figs</a:t>
            </a:r>
          </a:p>
          <a:p>
            <a:pPr>
              <a:buClr>
                <a:srgbClr val="56D8C0"/>
              </a:buClr>
            </a:pPr>
            <a:r>
              <a:rPr lang="en-AU" dirty="0">
                <a:effectLst/>
                <a:latin typeface="Neue Haas Grotesk Text Pro" panose="020B0504020202020204" pitchFamily="34" charset="77"/>
              </a:rPr>
              <a:t>Honey</a:t>
            </a:r>
          </a:p>
          <a:p>
            <a:pPr>
              <a:buClr>
                <a:srgbClr val="56D8C0"/>
              </a:buClr>
            </a:pPr>
            <a:r>
              <a:rPr lang="en-AU" dirty="0">
                <a:effectLst/>
                <a:latin typeface="Neue Haas Grotesk Text Pro" panose="020B0504020202020204" pitchFamily="34" charset="77"/>
              </a:rPr>
              <a:t>Tropical Fruit</a:t>
            </a:r>
          </a:p>
        </p:txBody>
      </p:sp>
    </p:spTree>
    <p:extLst>
      <p:ext uri="{BB962C8B-B14F-4D97-AF65-F5344CB8AC3E}">
        <p14:creationId xmlns:p14="http://schemas.microsoft.com/office/powerpoint/2010/main" val="129496285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836A99B-104D-731E-9A00-61482C1836B0}"/>
              </a:ext>
            </a:extLst>
          </p:cNvPr>
          <p:cNvCxnSpPr>
            <a:cxnSpLocks/>
          </p:cNvCxnSpPr>
          <p:nvPr/>
        </p:nvCxnSpPr>
        <p:spPr>
          <a:xfrm>
            <a:off x="7175375"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4BFF28-21DE-4C7E-57AD-23AEBF17345D}"/>
              </a:ext>
            </a:extLst>
          </p:cNvPr>
          <p:cNvCxnSpPr>
            <a:cxnSpLocks/>
          </p:cNvCxnSpPr>
          <p:nvPr/>
        </p:nvCxnSpPr>
        <p:spPr>
          <a:xfrm>
            <a:off x="2893307"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81EC1DA-4011-8D67-7265-0A850CB209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12005" y="591186"/>
            <a:ext cx="2427890" cy="6179307"/>
          </a:xfrm>
          <a:prstGeom prst="rect">
            <a:avLst/>
          </a:prstGeom>
        </p:spPr>
      </p:pic>
      <p:pic>
        <p:nvPicPr>
          <p:cNvPr id="4" name="Picture 3">
            <a:extLst>
              <a:ext uri="{FF2B5EF4-FFF2-40B4-BE49-F238E27FC236}">
                <a16:creationId xmlns:a16="http://schemas.microsoft.com/office/drawing/2014/main" id="{C57010C6-346C-5C43-44D3-A217FC10AD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11217" y="591186"/>
            <a:ext cx="2427890" cy="6179307"/>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3984206" y="4101245"/>
            <a:ext cx="2322487"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DRY RED</a:t>
            </a:r>
          </a:p>
        </p:txBody>
      </p:sp>
      <p:sp>
        <p:nvSpPr>
          <p:cNvPr id="7" name="Title 1">
            <a:extLst>
              <a:ext uri="{FF2B5EF4-FFF2-40B4-BE49-F238E27FC236}">
                <a16:creationId xmlns:a16="http://schemas.microsoft.com/office/drawing/2014/main" id="{DBE7ADF5-E56B-20E8-69E4-65FC0B76996F}"/>
              </a:ext>
            </a:extLst>
          </p:cNvPr>
          <p:cNvSpPr txBox="1"/>
          <p:nvPr/>
        </p:nvSpPr>
        <p:spPr>
          <a:xfrm rot="16200000">
            <a:off x="5733632" y="3732332"/>
            <a:ext cx="3060311"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SWEET RED</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1327610" y="3183232"/>
            <a:ext cx="1755951" cy="1262319"/>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Neue Haas Grotesk Text Pro" panose="020B0504020202020204" pitchFamily="34" charset="77"/>
              </a:rPr>
              <a:t>Tart fruit</a:t>
            </a:r>
          </a:p>
          <a:p>
            <a:r>
              <a:rPr lang="en-AU" dirty="0">
                <a:effectLst/>
                <a:latin typeface="Neue Haas Grotesk Text Pro" panose="020B0504020202020204" pitchFamily="34" charset="77"/>
              </a:rPr>
              <a:t>Herbs</a:t>
            </a:r>
          </a:p>
          <a:p>
            <a:r>
              <a:rPr lang="en-AU" dirty="0">
                <a:latin typeface="Neue Haas Grotesk Text Pro" panose="020B0504020202020204" pitchFamily="34" charset="77"/>
              </a:rPr>
              <a:t>Dark berries</a:t>
            </a:r>
            <a:endParaRPr lang="en-AU" dirty="0">
              <a:effectLst/>
              <a:latin typeface="Neue Haas Grotesk Text Pro" panose="020B0504020202020204" pitchFamily="34" charset="77"/>
            </a:endParaRPr>
          </a:p>
        </p:txBody>
      </p:sp>
      <p:sp>
        <p:nvSpPr>
          <p:cNvPr id="9" name="Text Placeholder 3">
            <a:extLst>
              <a:ext uri="{FF2B5EF4-FFF2-40B4-BE49-F238E27FC236}">
                <a16:creationId xmlns:a16="http://schemas.microsoft.com/office/drawing/2014/main" id="{A4232E6E-7134-6C2A-09CF-7F6B89D634A1}"/>
              </a:ext>
            </a:extLst>
          </p:cNvPr>
          <p:cNvSpPr txBox="1"/>
          <p:nvPr/>
        </p:nvSpPr>
        <p:spPr>
          <a:xfrm>
            <a:off x="9267385" y="3017760"/>
            <a:ext cx="1755951" cy="1262319"/>
          </a:xfrm>
          <a:prstGeom prst="rect">
            <a:avLst/>
          </a:prstGeom>
        </p:spPr>
        <p:txBody>
          <a:bodyPr>
            <a:normAutofit lnSpcReduction="1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effectLst/>
                <a:latin typeface="Neue Haas Grotesk Text Pro" panose="020B0504020202020204" pitchFamily="34" charset="77"/>
              </a:rPr>
              <a:t>Candied fruit</a:t>
            </a:r>
          </a:p>
          <a:p>
            <a:r>
              <a:rPr lang="en-AU" dirty="0">
                <a:latin typeface="Neue Haas Grotesk Text Pro" panose="020B0504020202020204" pitchFamily="34" charset="77"/>
              </a:rPr>
              <a:t>Honey</a:t>
            </a:r>
          </a:p>
          <a:p>
            <a:r>
              <a:rPr lang="en-AU" dirty="0">
                <a:effectLst/>
                <a:latin typeface="Neue Haas Grotesk Text Pro" panose="020B0504020202020204" pitchFamily="34" charset="77"/>
              </a:rPr>
              <a:t>Flowers</a:t>
            </a:r>
          </a:p>
          <a:p>
            <a:r>
              <a:rPr lang="en-AU" dirty="0">
                <a:latin typeface="Neue Haas Grotesk Text Pro" panose="020B0504020202020204" pitchFamily="34" charset="77"/>
              </a:rPr>
              <a:t>Ripe berries</a:t>
            </a:r>
            <a:endParaRPr lang="en-AU" dirty="0">
              <a:effectLst/>
              <a:latin typeface="Neue Haas Grotesk Text Pro" panose="020B0504020202020204" pitchFamily="34" charset="77"/>
            </a:endParaRPr>
          </a:p>
        </p:txBody>
      </p:sp>
      <p:sp>
        <p:nvSpPr>
          <p:cNvPr id="13" name="Title 1">
            <a:extLst>
              <a:ext uri="{FF2B5EF4-FFF2-40B4-BE49-F238E27FC236}">
                <a16:creationId xmlns:a16="http://schemas.microsoft.com/office/drawing/2014/main" id="{EBFA11DA-4A52-6570-3C81-6261D90E0484}"/>
              </a:ext>
            </a:extLst>
          </p:cNvPr>
          <p:cNvSpPr txBox="1">
            <a:spLocks/>
          </p:cNvSpPr>
          <p:nvPr/>
        </p:nvSpPr>
        <p:spPr>
          <a:xfrm>
            <a:off x="508007" y="612408"/>
            <a:ext cx="9389213" cy="108129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5400" dirty="0">
                <a:latin typeface="Neue Haas Grotesk Text Pro" panose="020B0504020202020204" pitchFamily="34" charset="77"/>
              </a:rPr>
              <a:t>TASTES</a:t>
            </a:r>
          </a:p>
        </p:txBody>
      </p:sp>
    </p:spTree>
    <p:extLst>
      <p:ext uri="{BB962C8B-B14F-4D97-AF65-F5344CB8AC3E}">
        <p14:creationId xmlns:p14="http://schemas.microsoft.com/office/powerpoint/2010/main" val="11420695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235066"/>
            <a:ext cx="4143845"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What it feels like:</a:t>
            </a: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Mouth-watering</a:t>
            </a: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Tart</a:t>
            </a: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Rush of juiciness </a:t>
            </a:r>
            <a:b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on both sides of </a:t>
            </a:r>
            <a:b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your tongue</a:t>
            </a:r>
          </a:p>
          <a:p>
            <a:pPr>
              <a:spcBef>
                <a:spcPts val="217"/>
              </a:spcBef>
              <a:spcAft>
                <a:spcPts val="315"/>
              </a:spcAft>
              <a:buClr>
                <a:schemeClr val="accent3"/>
              </a:buClr>
              <a:buFont typeface="Arial" panose="020B0604020202020204" pitchFamily="34" charset="0"/>
              <a:buChar char="•"/>
            </a:pPr>
            <a:endParaRPr lang="en-AU"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a:p>
            <a:pPr marL="0" indent="0">
              <a:lnSpc>
                <a:spcPts val="1275"/>
              </a:lnSpc>
              <a:buNone/>
            </a:pPr>
            <a:r>
              <a:rPr lang="en-AU" sz="1600" b="1"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Comparison:</a:t>
            </a:r>
            <a:endPar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Eating a green apple </a:t>
            </a:r>
            <a:b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or lemon. </a:t>
            </a:r>
          </a:p>
          <a:p>
            <a:pPr>
              <a:spcBef>
                <a:spcPts val="217"/>
              </a:spcBef>
              <a:spcAft>
                <a:spcPts val="315"/>
              </a:spcAft>
              <a:buClr>
                <a:schemeClr val="accent3"/>
              </a:buClr>
              <a:buFont typeface="Arial" panose="020B0604020202020204" pitchFamily="34" charset="0"/>
              <a:buChar char="•"/>
            </a:pPr>
            <a:endPar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55469" r="1099"/>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3"/>
                </a:solidFill>
                <a:latin typeface="+mj-lt"/>
              </a:rPr>
              <a:t>ACIDITY</a:t>
            </a:r>
            <a:endParaRPr lang="en-US" sz="5400" dirty="0">
              <a:solidFill>
                <a:schemeClr val="bg2">
                  <a:lumMod val="20000"/>
                  <a:lumOff val="80000"/>
                </a:schemeClr>
              </a:solidFill>
              <a:latin typeface="+mj-lt"/>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Low</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Medium</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High</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accent3"/>
                </a:solidFill>
                <a:latin typeface="Neue Haas Grotesk Text Pro" panose="020B0504020202020204" pitchFamily="34" charset="77"/>
              </a:rPr>
              <a:t>ACIDITY </a:t>
            </a:r>
            <a:r>
              <a:rPr lang="en-US" sz="1600" dirty="0">
                <a:solidFill>
                  <a:schemeClr val="bg1"/>
                </a:solidFill>
                <a:latin typeface="Neue Haas Grotesk Text Pro" panose="020B0504020202020204" pitchFamily="34" charset="77"/>
              </a:rPr>
              <a:t>SCALE</a:t>
            </a:r>
          </a:p>
        </p:txBody>
      </p:sp>
    </p:spTree>
    <p:extLst>
      <p:ext uri="{BB962C8B-B14F-4D97-AF65-F5344CB8AC3E}">
        <p14:creationId xmlns:p14="http://schemas.microsoft.com/office/powerpoint/2010/main" val="118483398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017399"/>
            <a:ext cx="4305654"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Tannins add structure, backbone and complexity to a wine, particularly in reds. They’re also vital if the wine needs to </a:t>
            </a:r>
            <a:b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age, as they act as a preservative.</a:t>
            </a:r>
          </a:p>
          <a:p>
            <a:pPr marL="0" indent="0">
              <a:spcBef>
                <a:spcPts val="800"/>
              </a:spcBef>
              <a:buClr>
                <a:schemeClr val="accent3"/>
              </a:buClr>
              <a:buNone/>
            </a:pPr>
            <a:r>
              <a:rPr lang="en-US" sz="1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What it feels like:</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Bitterness on the sides of your tongue</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Texture throughout your mouth</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Strong tannins make your tongue and teeth dry out and cause a puckering feeling on your gums</a:t>
            </a:r>
          </a:p>
          <a:p>
            <a:pPr marL="0" indent="0">
              <a:spcBef>
                <a:spcPts val="800"/>
              </a:spcBef>
              <a:buClr>
                <a:schemeClr val="accent3"/>
              </a:buClr>
              <a:buNone/>
            </a:pPr>
            <a:r>
              <a:rPr lang="en-US" sz="1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Comparison:</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Strongly brewed tea turned cold. </a:t>
            </a: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28252" r="28252"/>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dirty="0">
                <a:solidFill>
                  <a:schemeClr val="accent3"/>
                </a:solidFill>
                <a:latin typeface="+mj-lt"/>
              </a:rPr>
              <a:t>TANNIN</a:t>
            </a:r>
            <a:endParaRPr lang="en-US" dirty="0">
              <a:solidFill>
                <a:schemeClr val="bg2">
                  <a:lumMod val="20000"/>
                  <a:lumOff val="80000"/>
                </a:schemeClr>
              </a:solidFill>
              <a:latin typeface="+mj-lt"/>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Low</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Medium</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High</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accent3"/>
                </a:solidFill>
                <a:latin typeface="Neue Haas Grotesk Text Pro" panose="020B0504020202020204" pitchFamily="34" charset="77"/>
              </a:rPr>
              <a:t>TANNIN </a:t>
            </a:r>
            <a:r>
              <a:rPr lang="en-US" sz="1600" dirty="0">
                <a:solidFill>
                  <a:schemeClr val="bg1"/>
                </a:solidFill>
                <a:latin typeface="Neue Haas Grotesk Text Pro" panose="020B0504020202020204" pitchFamily="34" charset="77"/>
              </a:rPr>
              <a:t>SCALE</a:t>
            </a:r>
          </a:p>
        </p:txBody>
      </p:sp>
    </p:spTree>
    <p:extLst>
      <p:ext uri="{BB962C8B-B14F-4D97-AF65-F5344CB8AC3E}">
        <p14:creationId xmlns:p14="http://schemas.microsoft.com/office/powerpoint/2010/main" val="107782324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017399"/>
            <a:ext cx="4305654"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Swish the wine around your mouth to coat your tongue, cheeks and palate. Generally, the more alcohol, the fuller </a:t>
            </a:r>
            <a:b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the body.</a:t>
            </a:r>
          </a:p>
          <a:p>
            <a:pPr marL="0" indent="0">
              <a:spcBef>
                <a:spcPts val="800"/>
              </a:spcBef>
              <a:buClr>
                <a:schemeClr val="accent3"/>
              </a:buClr>
              <a:buNone/>
            </a:pPr>
            <a:r>
              <a:rPr lang="en-US" sz="1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What it feels like:</a:t>
            </a: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rPr>
              <a:t>Light-bodied wine: lighter, thinner, less viscous mouthfeel</a:t>
            </a: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rPr>
              <a:t>Full-bodied wine: heavy or creamy</a:t>
            </a:r>
          </a:p>
          <a:p>
            <a:pPr marL="0" indent="0">
              <a:spcBef>
                <a:spcPts val="800"/>
              </a:spcBef>
              <a:buClr>
                <a:schemeClr val="accent3"/>
              </a:buClr>
              <a:buNone/>
            </a:pPr>
            <a:r>
              <a:rPr lang="en-US" sz="1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Comparison:</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Light-bodied wine: non-fat milk</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Medium-bodied wine: whole milk</a:t>
            </a:r>
          </a:p>
          <a:p>
            <a:pPr>
              <a:spcBef>
                <a:spcPts val="800"/>
              </a:spcBef>
              <a:buClr>
                <a:schemeClr val="accent3"/>
              </a:buClr>
              <a:buFont typeface="Arial" panose="020B0604020202020204" pitchFamily="34" charset="0"/>
              <a:buChar char="•"/>
            </a:pPr>
            <a:r>
              <a:rPr lang="en-US"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Very full-bodied wine: heavy cream</a:t>
            </a: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1070" r="1070"/>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3"/>
                </a:solidFill>
                <a:latin typeface="Neue Haas Grotesk Text Pro" panose="020B0504020202020204" pitchFamily="34" charset="77"/>
              </a:rPr>
              <a:t>BODY</a:t>
            </a:r>
            <a:endParaRPr lang="en-US" sz="5400" dirty="0">
              <a:solidFill>
                <a:schemeClr val="bg2">
                  <a:lumMod val="20000"/>
                  <a:lumOff val="80000"/>
                </a:schemeClr>
              </a:solidFill>
              <a:latin typeface="Neue Haas Grotesk Text Pro" panose="020B0504020202020204" pitchFamily="34" charset="77"/>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5" y="2084134"/>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Light-bodied</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Medium-bodied</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5" y="5483817"/>
            <a:ext cx="1239639"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Full-bodied</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accent3"/>
                </a:solidFill>
                <a:latin typeface="Neue Haas Grotesk Text Pro" panose="020B0504020202020204" pitchFamily="34" charset="77"/>
              </a:rPr>
              <a:t>BODY </a:t>
            </a:r>
            <a:r>
              <a:rPr lang="en-US" sz="1600" dirty="0">
                <a:solidFill>
                  <a:schemeClr val="bg1"/>
                </a:solidFill>
                <a:latin typeface="Neue Haas Grotesk Text Pro" panose="020B0504020202020204" pitchFamily="34" charset="77"/>
              </a:rPr>
              <a:t>SCALE</a:t>
            </a:r>
          </a:p>
        </p:txBody>
      </p:sp>
    </p:spTree>
    <p:extLst>
      <p:ext uri="{BB962C8B-B14F-4D97-AF65-F5344CB8AC3E}">
        <p14:creationId xmlns:p14="http://schemas.microsoft.com/office/powerpoint/2010/main" val="154341548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201540" y="2182759"/>
            <a:ext cx="4305654"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48"/>
              </a:spcBef>
              <a:spcAft>
                <a:spcPts val="217"/>
              </a:spcAft>
              <a:buClr>
                <a:schemeClr val="accent3"/>
              </a:buClr>
              <a:buFont typeface="Arial" panose="020B0604020202020204" pitchFamily="34" charset="0"/>
              <a:buChar char="•"/>
            </a:pPr>
            <a:r>
              <a:rPr lang="en-AU" sz="1600" b="1"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What it feels like:</a:t>
            </a:r>
            <a:endPar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Heat in the middle of your tongue, throat and chest</a:t>
            </a: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Fortified wine will produce a warming glow in your mouth, throat and chest</a:t>
            </a:r>
          </a:p>
          <a:p>
            <a:pPr>
              <a:spcBef>
                <a:spcPts val="848"/>
              </a:spcBef>
              <a:spcAft>
                <a:spcPts val="217"/>
              </a:spcAft>
              <a:buClr>
                <a:schemeClr val="accent3"/>
              </a:buClr>
              <a:buFont typeface="Arial" panose="020B0604020202020204" pitchFamily="34" charset="0"/>
              <a:buChar char="•"/>
            </a:pPr>
            <a:r>
              <a:rPr lang="en-AU" sz="1600" b="1"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Comparison:</a:t>
            </a:r>
            <a:endPar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The warm, burning sensation of spirits.</a:t>
            </a:r>
          </a:p>
          <a:p>
            <a:pPr>
              <a:spcBef>
                <a:spcPts val="848"/>
              </a:spcBef>
              <a:spcAft>
                <a:spcPts val="217"/>
              </a:spcAft>
              <a:buClr>
                <a:schemeClr val="accent3"/>
              </a:buClr>
              <a:buFont typeface="Arial" panose="020B0604020202020204" pitchFamily="34" charset="0"/>
              <a:buChar char="•"/>
            </a:pPr>
            <a:r>
              <a:rPr lang="en-AU" sz="1600" b="1"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Tastes:</a:t>
            </a:r>
            <a:endPar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Wines high in alcohol can taste more tannic or sweeter.</a:t>
            </a: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1169" r="1169"/>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3"/>
                </a:solidFill>
                <a:latin typeface="+mj-lt"/>
              </a:rPr>
              <a:t>ALCOHOL</a:t>
            </a:r>
            <a:endParaRPr lang="en-US" sz="5400" dirty="0">
              <a:solidFill>
                <a:schemeClr val="bg2">
                  <a:lumMod val="20000"/>
                  <a:lumOff val="80000"/>
                </a:schemeClr>
              </a:solidFill>
              <a:latin typeface="+mj-lt"/>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148758"/>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5" y="2084134"/>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8% Low</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2775857"/>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10%</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5" y="5147153"/>
            <a:ext cx="1239639"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17% High</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accent3"/>
                </a:solidFill>
                <a:latin typeface="Neue Haas Grotesk Text Pro" panose="020B0504020202020204" pitchFamily="34" charset="77"/>
              </a:rPr>
              <a:t>ALCOHOL </a:t>
            </a:r>
            <a:r>
              <a:rPr lang="en-US" sz="1600" dirty="0">
                <a:solidFill>
                  <a:schemeClr val="bg1"/>
                </a:solidFill>
                <a:latin typeface="Neue Haas Grotesk Text Pro" panose="020B0504020202020204" pitchFamily="34" charset="77"/>
              </a:rPr>
              <a:t>SCALE</a:t>
            </a:r>
          </a:p>
        </p:txBody>
      </p:sp>
      <p:sp>
        <p:nvSpPr>
          <p:cNvPr id="8" name="Content Placeholder 2">
            <a:extLst>
              <a:ext uri="{FF2B5EF4-FFF2-40B4-BE49-F238E27FC236}">
                <a16:creationId xmlns:a16="http://schemas.microsoft.com/office/drawing/2014/main" id="{DB74A6EF-5A19-18F3-BD6D-F89C6F9A7DA1}"/>
              </a:ext>
            </a:extLst>
          </p:cNvPr>
          <p:cNvSpPr txBox="1"/>
          <p:nvPr/>
        </p:nvSpPr>
        <p:spPr>
          <a:xfrm>
            <a:off x="5485735" y="2443588"/>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9%</a:t>
            </a:r>
          </a:p>
        </p:txBody>
      </p:sp>
      <p:sp>
        <p:nvSpPr>
          <p:cNvPr id="9" name="Content Placeholder 2">
            <a:extLst>
              <a:ext uri="{FF2B5EF4-FFF2-40B4-BE49-F238E27FC236}">
                <a16:creationId xmlns:a16="http://schemas.microsoft.com/office/drawing/2014/main" id="{42E6A562-D5CC-2975-B27B-5129B37273C1}"/>
              </a:ext>
            </a:extLst>
          </p:cNvPr>
          <p:cNvSpPr txBox="1"/>
          <p:nvPr/>
        </p:nvSpPr>
        <p:spPr>
          <a:xfrm>
            <a:off x="5485735" y="311008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11%</a:t>
            </a:r>
          </a:p>
        </p:txBody>
      </p:sp>
      <p:sp>
        <p:nvSpPr>
          <p:cNvPr id="10" name="Content Placeholder 2">
            <a:extLst>
              <a:ext uri="{FF2B5EF4-FFF2-40B4-BE49-F238E27FC236}">
                <a16:creationId xmlns:a16="http://schemas.microsoft.com/office/drawing/2014/main" id="{C1117320-7990-BB7F-11DE-E7F40A4D9B47}"/>
              </a:ext>
            </a:extLst>
          </p:cNvPr>
          <p:cNvSpPr txBox="1"/>
          <p:nvPr/>
        </p:nvSpPr>
        <p:spPr>
          <a:xfrm>
            <a:off x="5485735" y="3456927"/>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12%</a:t>
            </a:r>
          </a:p>
        </p:txBody>
      </p:sp>
      <p:sp>
        <p:nvSpPr>
          <p:cNvPr id="13" name="Content Placeholder 2">
            <a:extLst>
              <a:ext uri="{FF2B5EF4-FFF2-40B4-BE49-F238E27FC236}">
                <a16:creationId xmlns:a16="http://schemas.microsoft.com/office/drawing/2014/main" id="{744A1F02-F3AF-9DDB-7323-8AF76CD83E94}"/>
              </a:ext>
            </a:extLst>
          </p:cNvPr>
          <p:cNvSpPr txBox="1"/>
          <p:nvPr/>
        </p:nvSpPr>
        <p:spPr>
          <a:xfrm>
            <a:off x="5485735" y="379115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13%</a:t>
            </a:r>
          </a:p>
        </p:txBody>
      </p:sp>
      <p:sp>
        <p:nvSpPr>
          <p:cNvPr id="21" name="Content Placeholder 2">
            <a:extLst>
              <a:ext uri="{FF2B5EF4-FFF2-40B4-BE49-F238E27FC236}">
                <a16:creationId xmlns:a16="http://schemas.microsoft.com/office/drawing/2014/main" id="{78C8E7F5-1BAB-BD42-A709-E05C043ECF85}"/>
              </a:ext>
            </a:extLst>
          </p:cNvPr>
          <p:cNvSpPr txBox="1"/>
          <p:nvPr/>
        </p:nvSpPr>
        <p:spPr>
          <a:xfrm>
            <a:off x="5485735" y="4131691"/>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14%</a:t>
            </a:r>
          </a:p>
        </p:txBody>
      </p:sp>
      <p:sp>
        <p:nvSpPr>
          <p:cNvPr id="22" name="Content Placeholder 2">
            <a:extLst>
              <a:ext uri="{FF2B5EF4-FFF2-40B4-BE49-F238E27FC236}">
                <a16:creationId xmlns:a16="http://schemas.microsoft.com/office/drawing/2014/main" id="{439D0BF0-CDFF-F763-37DA-7ECD730B9C40}"/>
              </a:ext>
            </a:extLst>
          </p:cNvPr>
          <p:cNvSpPr txBox="1"/>
          <p:nvPr/>
        </p:nvSpPr>
        <p:spPr>
          <a:xfrm>
            <a:off x="5485735" y="447222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15%</a:t>
            </a:r>
          </a:p>
        </p:txBody>
      </p:sp>
      <p:sp>
        <p:nvSpPr>
          <p:cNvPr id="25" name="Content Placeholder 2">
            <a:extLst>
              <a:ext uri="{FF2B5EF4-FFF2-40B4-BE49-F238E27FC236}">
                <a16:creationId xmlns:a16="http://schemas.microsoft.com/office/drawing/2014/main" id="{C8F6AA94-56E0-7742-1141-19AA05EE8DE2}"/>
              </a:ext>
            </a:extLst>
          </p:cNvPr>
          <p:cNvSpPr txBox="1"/>
          <p:nvPr/>
        </p:nvSpPr>
        <p:spPr>
          <a:xfrm>
            <a:off x="5485735" y="4812762"/>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16%</a:t>
            </a:r>
          </a:p>
        </p:txBody>
      </p:sp>
    </p:spTree>
    <p:extLst>
      <p:ext uri="{BB962C8B-B14F-4D97-AF65-F5344CB8AC3E}">
        <p14:creationId xmlns:p14="http://schemas.microsoft.com/office/powerpoint/2010/main" val="40504335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F4FC5-EFA7-0C4B-8FDF-6902D22EA052}"/>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C7052DE-79D0-88D6-9673-C640E0FE192B}"/>
              </a:ext>
            </a:extLst>
          </p:cNvPr>
          <p:cNvPicPr>
            <a:picLocks noGrp="1" noChangeAspect="1"/>
          </p:cNvPicPr>
          <p:nvPr>
            <p:ph type="pic" sz="quarter" idx="10"/>
          </p:nvPr>
        </p:nvPicPr>
        <p:blipFill>
          <a:blip r:embed="rId2"/>
          <a:srcRect t="9633" b="9633"/>
          <a:stretch/>
        </p:blipFill>
        <p:spPr>
          <a:xfrm>
            <a:off x="0" y="0"/>
            <a:ext cx="12192000" cy="6858000"/>
          </a:xfrm>
        </p:spPr>
      </p:pic>
      <p:sp>
        <p:nvSpPr>
          <p:cNvPr id="2" name="Rectangle 1">
            <a:extLst>
              <a:ext uri="{FF2B5EF4-FFF2-40B4-BE49-F238E27FC236}">
                <a16:creationId xmlns:a16="http://schemas.microsoft.com/office/drawing/2014/main" id="{B1C1B05D-123C-E1DD-5C08-0B98CCD147D2}"/>
              </a:ext>
            </a:extLst>
          </p:cNvPr>
          <p:cNvSpPr/>
          <p:nvPr/>
        </p:nvSpPr>
        <p:spPr>
          <a:xfrm>
            <a:off x="0" y="4351283"/>
            <a:ext cx="12192000" cy="1791979"/>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774B6304-C79E-0D97-10BA-31BE98B2F6E3}"/>
              </a:ext>
            </a:extLst>
          </p:cNvPr>
          <p:cNvSpPr>
            <a:spLocks noGrp="1"/>
          </p:cNvSpPr>
          <p:nvPr>
            <p:ph type="title"/>
          </p:nvPr>
        </p:nvSpPr>
        <p:spPr>
          <a:xfrm>
            <a:off x="1310811" y="4939863"/>
            <a:ext cx="6158452" cy="1325562"/>
          </a:xfrm>
        </p:spPr>
        <p:txBody>
          <a:bodyPr/>
          <a:lstStyle/>
          <a:p>
            <a:r>
              <a:rPr lang="en-US" sz="5400" dirty="0">
                <a:solidFill>
                  <a:schemeClr val="accent3"/>
                </a:solidFill>
                <a:latin typeface="Neue Haas Grotesk Text Pro" panose="020B0504020202020204" pitchFamily="34" charset="77"/>
              </a:rPr>
              <a:t>5.</a:t>
            </a:r>
            <a:r>
              <a:rPr lang="en-US" sz="5400" dirty="0">
                <a:solidFill>
                  <a:schemeClr val="accent2"/>
                </a:solidFill>
                <a:latin typeface="Neue Haas Grotesk Text Pro" panose="020B0504020202020204" pitchFamily="34" charset="77"/>
              </a:rPr>
              <a:t> CONCLUDE</a:t>
            </a:r>
            <a:endParaRPr lang="en-US" sz="5400"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BFB0E1EB-824D-8517-4411-A40C9EF885D6}"/>
              </a:ext>
            </a:extLst>
          </p:cNvPr>
          <p:cNvSpPr>
            <a:spLocks noGrp="1"/>
          </p:cNvSpPr>
          <p:nvPr>
            <p:ph type="body" sz="quarter" idx="11"/>
          </p:nvPr>
        </p:nvSpPr>
        <p:spPr>
          <a:xfrm>
            <a:off x="6727513" y="4473446"/>
            <a:ext cx="5027257" cy="1209090"/>
          </a:xfrm>
        </p:spPr>
        <p:txBody>
          <a:bodyPr/>
          <a:lstStyle/>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Short or long finish? </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Does it taste balanced?</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Do the flavours linger? </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Do any particular characteristics stand out? </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What have you learned about the wine?</a:t>
            </a:r>
          </a:p>
        </p:txBody>
      </p:sp>
    </p:spTree>
    <p:extLst>
      <p:ext uri="{BB962C8B-B14F-4D97-AF65-F5344CB8AC3E}">
        <p14:creationId xmlns:p14="http://schemas.microsoft.com/office/powerpoint/2010/main" val="288193775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DBB8-5764-C613-0641-F111D48A90E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04097B2-9639-15CA-C00D-C9ABD821C094}"/>
              </a:ext>
            </a:extLst>
          </p:cNvPr>
          <p:cNvPicPr>
            <a:picLocks noGrp="1" noChangeAspect="1"/>
          </p:cNvPicPr>
          <p:nvPr>
            <p:ph type="pic" sz="quarter" idx="10"/>
          </p:nvPr>
        </p:nvPicPr>
        <p:blipFill>
          <a:blip r:embed="rId2"/>
          <a:srcRect t="7850" b="7850"/>
          <a:stretch/>
        </p:blipFill>
        <p:spPr>
          <a:xfrm>
            <a:off x="-12592" y="-1"/>
            <a:ext cx="12298505" cy="6917909"/>
          </a:xfrm>
        </p:spPr>
      </p:pic>
      <p:sp>
        <p:nvSpPr>
          <p:cNvPr id="2" name="Title 1">
            <a:extLst>
              <a:ext uri="{FF2B5EF4-FFF2-40B4-BE49-F238E27FC236}">
                <a16:creationId xmlns:a16="http://schemas.microsoft.com/office/drawing/2014/main" id="{4A6AE26F-BAF6-63FA-F91B-22C77682888F}"/>
              </a:ext>
            </a:extLst>
          </p:cNvPr>
          <p:cNvSpPr>
            <a:spLocks noGrp="1"/>
          </p:cNvSpPr>
          <p:nvPr>
            <p:ph type="title"/>
          </p:nvPr>
        </p:nvSpPr>
        <p:spPr>
          <a:xfrm>
            <a:off x="407988" y="1578769"/>
            <a:ext cx="9828212" cy="1325562"/>
          </a:xfrm>
        </p:spPr>
        <p:txBody>
          <a:bodyPr/>
          <a:lstStyle/>
          <a:p>
            <a:r>
              <a:rPr lang="en-US" sz="5400" dirty="0">
                <a:solidFill>
                  <a:schemeClr val="accent5"/>
                </a:solidFill>
                <a:latin typeface="Neue Haas Grotesk Text Pro" panose="020B0504020202020204" pitchFamily="34" charset="77"/>
              </a:rPr>
              <a:t>WINE STYLE </a:t>
            </a:r>
          </a:p>
        </p:txBody>
      </p:sp>
      <p:sp>
        <p:nvSpPr>
          <p:cNvPr id="4" name="Title 1">
            <a:extLst>
              <a:ext uri="{FF2B5EF4-FFF2-40B4-BE49-F238E27FC236}">
                <a16:creationId xmlns:a16="http://schemas.microsoft.com/office/drawing/2014/main" id="{256D4A64-F89A-F3AB-00B8-71D85304F7D1}"/>
              </a:ext>
            </a:extLst>
          </p:cNvPr>
          <p:cNvSpPr txBox="1"/>
          <p:nvPr/>
        </p:nvSpPr>
        <p:spPr>
          <a:xfrm>
            <a:off x="407988" y="2302357"/>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200" dirty="0">
                <a:solidFill>
                  <a:schemeClr val="bg2"/>
                </a:solidFill>
                <a:latin typeface="Neue Haas Grotesk Text Pro" panose="020B0504020202020204" pitchFamily="34" charset="77"/>
              </a:rPr>
              <a:t>AND VARIETIES</a:t>
            </a:r>
          </a:p>
        </p:txBody>
      </p:sp>
    </p:spTree>
    <p:extLst>
      <p:ext uri="{BB962C8B-B14F-4D97-AF65-F5344CB8AC3E}">
        <p14:creationId xmlns:p14="http://schemas.microsoft.com/office/powerpoint/2010/main" val="116421731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6959600" y="2864032"/>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en-AU" sz="1600" dirty="0">
                <a:solidFill>
                  <a:schemeClr val="bg1"/>
                </a:solidFill>
                <a:effectLst/>
                <a:latin typeface="Neue Haas Grotesk Text Pro" panose="020B0504020202020204" pitchFamily="34" charset="77"/>
              </a:rPr>
              <a:t>A number of methods have been developed for producing sparkling wine, each resulting in a slightly different style.</a:t>
            </a:r>
          </a:p>
          <a:p>
            <a:pPr>
              <a:spcBef>
                <a:spcPts val="217"/>
              </a:spcBef>
              <a:spcAft>
                <a:spcPts val="315"/>
              </a:spcAft>
              <a:buClr>
                <a:schemeClr val="accent5"/>
              </a:buClr>
            </a:pPr>
            <a:r>
              <a:rPr lang="en-AU" sz="1600" dirty="0">
                <a:solidFill>
                  <a:schemeClr val="bg1"/>
                </a:solidFill>
                <a:effectLst/>
                <a:latin typeface="Neue Haas Grotesk Text Pro" panose="020B0504020202020204" pitchFamily="34" charset="77"/>
              </a:rPr>
              <a:t>Traditional method (</a:t>
            </a:r>
            <a:r>
              <a:rPr lang="en-AU" sz="1600" dirty="0" err="1">
                <a:solidFill>
                  <a:schemeClr val="bg1"/>
                </a:solidFill>
                <a:effectLst/>
                <a:latin typeface="Neue Haas Grotesk Text Pro" panose="020B0504020202020204" pitchFamily="34" charset="77"/>
              </a:rPr>
              <a:t>méthode</a:t>
            </a:r>
            <a:r>
              <a:rPr lang="en-AU" sz="1600" dirty="0">
                <a:solidFill>
                  <a:schemeClr val="bg1"/>
                </a:solidFill>
                <a:effectLst/>
                <a:latin typeface="Neue Haas Grotesk Text Pro" panose="020B0504020202020204" pitchFamily="34" charset="77"/>
              </a:rPr>
              <a:t> </a:t>
            </a:r>
            <a:r>
              <a:rPr lang="en-AU" sz="1600" dirty="0" err="1">
                <a:solidFill>
                  <a:schemeClr val="bg1"/>
                </a:solidFill>
                <a:effectLst/>
                <a:latin typeface="Neue Haas Grotesk Text Pro" panose="020B0504020202020204" pitchFamily="34" charset="77"/>
              </a:rPr>
              <a:t>traditionnelle</a:t>
            </a:r>
            <a:r>
              <a:rPr lang="en-AU" sz="1600" dirty="0">
                <a:solidFill>
                  <a:schemeClr val="bg1"/>
                </a:solidFill>
                <a:effectLst/>
                <a:latin typeface="Neue Haas Grotesk Text Pro" panose="020B0504020202020204" pitchFamily="34" charset="77"/>
              </a:rPr>
              <a:t>)</a:t>
            </a:r>
          </a:p>
          <a:p>
            <a:pPr>
              <a:spcBef>
                <a:spcPts val="217"/>
              </a:spcBef>
              <a:spcAft>
                <a:spcPts val="315"/>
              </a:spcAft>
              <a:buClr>
                <a:schemeClr val="accent5"/>
              </a:buClr>
            </a:pPr>
            <a:r>
              <a:rPr lang="en-AU" sz="1600" dirty="0">
                <a:solidFill>
                  <a:schemeClr val="bg1"/>
                </a:solidFill>
                <a:effectLst/>
                <a:latin typeface="Neue Haas Grotesk Text Pro" panose="020B0504020202020204" pitchFamily="34" charset="77"/>
              </a:rPr>
              <a:t>Transfer</a:t>
            </a:r>
          </a:p>
          <a:p>
            <a:pPr>
              <a:spcBef>
                <a:spcPts val="217"/>
              </a:spcBef>
              <a:spcAft>
                <a:spcPts val="315"/>
              </a:spcAft>
              <a:buClr>
                <a:schemeClr val="accent5"/>
              </a:buClr>
            </a:pPr>
            <a:r>
              <a:rPr lang="en-AU" sz="1600" dirty="0">
                <a:solidFill>
                  <a:schemeClr val="bg1"/>
                </a:solidFill>
                <a:effectLst/>
                <a:latin typeface="Neue Haas Grotesk Text Pro" panose="020B0504020202020204" pitchFamily="34" charset="77"/>
              </a:rPr>
              <a:t>Ancestral</a:t>
            </a:r>
          </a:p>
          <a:p>
            <a:pPr>
              <a:spcBef>
                <a:spcPts val="217"/>
              </a:spcBef>
              <a:spcAft>
                <a:spcPts val="315"/>
              </a:spcAft>
              <a:buClr>
                <a:schemeClr val="accent5"/>
              </a:buClr>
            </a:pPr>
            <a:r>
              <a:rPr lang="en-AU" sz="1600" dirty="0">
                <a:solidFill>
                  <a:schemeClr val="bg1"/>
                </a:solidFill>
                <a:effectLst/>
                <a:latin typeface="Neue Haas Grotesk Text Pro" panose="020B0504020202020204" pitchFamily="34" charset="77"/>
              </a:rPr>
              <a:t>Tank</a:t>
            </a:r>
          </a:p>
          <a:p>
            <a:pPr>
              <a:spcBef>
                <a:spcPts val="217"/>
              </a:spcBef>
              <a:spcAft>
                <a:spcPts val="315"/>
              </a:spcAft>
              <a:buClr>
                <a:schemeClr val="accent5"/>
              </a:buClr>
            </a:pPr>
            <a:r>
              <a:rPr lang="en-AU" sz="1600" dirty="0">
                <a:solidFill>
                  <a:schemeClr val="bg1"/>
                </a:solidFill>
                <a:effectLst/>
                <a:latin typeface="Neue Haas Grotesk Text Pro" panose="020B0504020202020204" pitchFamily="34" charset="77"/>
              </a:rPr>
              <a:t>Carbonation</a:t>
            </a:r>
          </a:p>
        </p:txBody>
      </p:sp>
      <p:pic>
        <p:nvPicPr>
          <p:cNvPr id="3" name="Picture 2">
            <a:extLst>
              <a:ext uri="{FF2B5EF4-FFF2-40B4-BE49-F238E27FC236}">
                <a16:creationId xmlns:a16="http://schemas.microsoft.com/office/drawing/2014/main" id="{742ED310-6E2C-4354-90FA-65B9FA98F62F}"/>
              </a:ext>
            </a:extLst>
          </p:cNvPr>
          <p:cNvPicPr>
            <a:picLocks noChangeAspect="1"/>
          </p:cNvPicPr>
          <p:nvPr/>
        </p:nvPicPr>
        <p:blipFill>
          <a:blip r:embed="rId3"/>
          <a:srcRect l="847" t="25635"/>
          <a:stretch/>
        </p:blipFill>
        <p:spPr>
          <a:xfrm>
            <a:off x="0" y="0"/>
            <a:ext cx="6096000" cy="6858000"/>
          </a:xfrm>
          <a:prstGeom prst="rect">
            <a:avLst/>
          </a:prstGeom>
        </p:spPr>
      </p:pic>
      <p:sp>
        <p:nvSpPr>
          <p:cNvPr id="10" name="Title 2">
            <a:extLst>
              <a:ext uri="{FF2B5EF4-FFF2-40B4-BE49-F238E27FC236}">
                <a16:creationId xmlns:a16="http://schemas.microsoft.com/office/drawing/2014/main" id="{1A6F09DF-2272-6CE4-A557-439B27D69DEC}"/>
              </a:ext>
            </a:extLst>
          </p:cNvPr>
          <p:cNvSpPr txBox="1">
            <a:spLocks/>
          </p:cNvSpPr>
          <p:nvPr/>
        </p:nvSpPr>
        <p:spPr>
          <a:xfrm>
            <a:off x="6966722" y="798682"/>
            <a:ext cx="4934306"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6000" dirty="0">
                <a:latin typeface="Neue Haas Grotesk Text Pro" panose="020B0504020202020204" pitchFamily="34" charset="77"/>
              </a:rPr>
              <a:t>SPARKLING</a:t>
            </a:r>
            <a:br>
              <a:rPr lang="en-US" sz="6000" dirty="0">
                <a:solidFill>
                  <a:schemeClr val="accent5"/>
                </a:solidFill>
                <a:latin typeface="Neue Haas Grotesk Text Pro" panose="020B0504020202020204" pitchFamily="34" charset="77"/>
              </a:rPr>
            </a:br>
            <a:r>
              <a:rPr lang="en-US" sz="6000" dirty="0">
                <a:solidFill>
                  <a:schemeClr val="accent5"/>
                </a:solidFill>
                <a:latin typeface="Neue Haas Grotesk Text Pro" panose="020B0504020202020204" pitchFamily="34" charset="77"/>
              </a:rPr>
              <a:t>WINE</a:t>
            </a:r>
            <a:br>
              <a:rPr lang="en-US" sz="6000" dirty="0">
                <a:solidFill>
                  <a:schemeClr val="accent5"/>
                </a:solidFill>
                <a:latin typeface="Neue Haas Grotesk Text Pro" panose="020B0504020202020204" pitchFamily="34" charset="77"/>
              </a:rPr>
            </a:br>
            <a:endParaRPr lang="en-US" sz="6000" dirty="0">
              <a:solidFill>
                <a:schemeClr val="accent5"/>
              </a:solidFill>
              <a:latin typeface="Neue Haas Grotesk Text Pro" panose="020B0504020202020204" pitchFamily="34" charset="77"/>
            </a:endParaRPr>
          </a:p>
        </p:txBody>
      </p:sp>
    </p:spTree>
    <p:extLst>
      <p:ext uri="{BB962C8B-B14F-4D97-AF65-F5344CB8AC3E}">
        <p14:creationId xmlns:p14="http://schemas.microsoft.com/office/powerpoint/2010/main" val="269032505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100369" y="1914428"/>
            <a:ext cx="1499290" cy="149929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400" b="1" dirty="0">
                <a:solidFill>
                  <a:schemeClr val="accent2"/>
                </a:solidFill>
                <a:latin typeface="Neue Haas Grotesk Text Pro" panose="020B0504020202020204" pitchFamily="34" charset="77"/>
              </a:rPr>
              <a:t>NATURAL </a:t>
            </a:r>
          </a:p>
          <a:p>
            <a:pPr algn="ctr">
              <a:lnSpc>
                <a:spcPct val="100000"/>
              </a:lnSpc>
            </a:pPr>
            <a:r>
              <a:rPr lang="en-US" sz="1400" b="1" dirty="0">
                <a:solidFill>
                  <a:schemeClr val="accent2"/>
                </a:solidFill>
                <a:latin typeface="Neue Haas Grotesk Text Pro" panose="020B0504020202020204" pitchFamily="34" charset="77"/>
              </a:rPr>
              <a:t>ACIDITY</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2800" dirty="0">
                <a:solidFill>
                  <a:schemeClr val="bg2"/>
                </a:solidFill>
                <a:latin typeface="Neue Haas Grotesk Text Pro" panose="020B0504020202020204" pitchFamily="34" charset="77"/>
              </a:rPr>
              <a:t>LIGHT-BODIED WHITE WINE </a:t>
            </a:r>
            <a:r>
              <a:rPr lang="en-US" sz="5400" dirty="0">
                <a:solidFill>
                  <a:schemeClr val="accent2"/>
                </a:solidFill>
                <a:latin typeface="Neue Haas Grotesk Text Pro" panose="020B0504020202020204" pitchFamily="34" charset="77"/>
              </a:rPr>
              <a:t>RIESLING</a:t>
            </a:r>
          </a:p>
        </p:txBody>
      </p:sp>
      <p:sp>
        <p:nvSpPr>
          <p:cNvPr id="16" name="object 58">
            <a:extLst>
              <a:ext uri="{FF2B5EF4-FFF2-40B4-BE49-F238E27FC236}">
                <a16:creationId xmlns:a16="http://schemas.microsoft.com/office/drawing/2014/main" id="{B46CC802-77EB-C09D-AFD9-FC95B382B0AC}"/>
              </a:ext>
            </a:extLst>
          </p:cNvPr>
          <p:cNvSpPr txBox="1"/>
          <p:nvPr/>
        </p:nvSpPr>
        <p:spPr>
          <a:xfrm>
            <a:off x="8891912" y="5153815"/>
            <a:ext cx="2114328" cy="1053494"/>
          </a:xfrm>
          <a:prstGeom prst="rect">
            <a:avLst/>
          </a:prstGeom>
        </p:spPr>
        <p:txBody>
          <a:bodyPr vert="horz" wrap="square" lIns="0" tIns="17145" rIns="0" bIns="0" rtlCol="0" anchor="ctr" anchorCtr="0">
            <a:spAutoFit/>
          </a:bodyPr>
          <a:lstStyle/>
          <a:p>
            <a:pPr marL="285750" indent="-285750">
              <a:spcAft>
                <a:spcPts val="100"/>
              </a:spcAft>
              <a:buClr>
                <a:schemeClr val="bg2"/>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Citrus fruits</a:t>
            </a:r>
          </a:p>
          <a:p>
            <a:pPr marL="285750" indent="-285750">
              <a:spcAft>
                <a:spcPts val="100"/>
              </a:spcAft>
              <a:buClr>
                <a:schemeClr val="bg2"/>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Green apple</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Bright fruit characters</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2470778" cy="1987082"/>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GROWS PRIMARILY IN: </a:t>
            </a:r>
          </a:p>
          <a:p>
            <a:pPr>
              <a:buClr>
                <a:srgbClr val="F40000"/>
              </a:buClr>
            </a:pPr>
            <a:r>
              <a:rPr lang="en-US" sz="1600" dirty="0">
                <a:latin typeface="Neue Haas Grotesk Text Pro" panose="020B0504020202020204" pitchFamily="34" charset="77"/>
                <a:cs typeface="Hellix SemiBold"/>
              </a:rPr>
              <a:t>Clare Valley</a:t>
            </a:r>
          </a:p>
          <a:p>
            <a:pPr>
              <a:buClr>
                <a:srgbClr val="F40000"/>
              </a:buClr>
            </a:pPr>
            <a:r>
              <a:rPr lang="en-US" sz="1600" dirty="0">
                <a:latin typeface="Neue Haas Grotesk Text Pro" panose="020B0504020202020204" pitchFamily="34" charset="77"/>
                <a:cs typeface="Hellix SemiBold"/>
              </a:rPr>
              <a:t>Eden Valley</a:t>
            </a:r>
          </a:p>
          <a:p>
            <a:pPr>
              <a:buClr>
                <a:srgbClr val="F40000"/>
              </a:buClr>
            </a:pPr>
            <a:r>
              <a:rPr lang="en-US" sz="1600" dirty="0">
                <a:latin typeface="Neue Haas Grotesk Text Pro" panose="020B0504020202020204" pitchFamily="34" charset="77"/>
                <a:cs typeface="Hellix SemiBold"/>
              </a:rPr>
              <a:t>Tasmania</a:t>
            </a:r>
          </a:p>
          <a:p>
            <a:pPr>
              <a:buClr>
                <a:srgbClr val="F40000"/>
              </a:buClr>
            </a:pPr>
            <a:r>
              <a:rPr lang="en-US" sz="1600" dirty="0">
                <a:latin typeface="Neue Haas Grotesk Text Pro" panose="020B0504020202020204" pitchFamily="34" charset="77"/>
                <a:cs typeface="Hellix SemiBold"/>
              </a:rPr>
              <a:t>Orange</a:t>
            </a:r>
          </a:p>
          <a:p>
            <a:pPr>
              <a:buClr>
                <a:srgbClr val="F40000"/>
              </a:buClr>
            </a:pPr>
            <a:r>
              <a:rPr lang="en-US" sz="1600" dirty="0">
                <a:latin typeface="Neue Haas Grotesk Text Pro" panose="020B0504020202020204" pitchFamily="34" charset="77"/>
                <a:cs typeface="Hellix SemiBold"/>
              </a:rPr>
              <a:t>Canberra District</a:t>
            </a:r>
          </a:p>
          <a:p>
            <a:pPr>
              <a:buClr>
                <a:srgbClr val="F40000"/>
              </a:buClr>
            </a:pPr>
            <a:r>
              <a:rPr lang="en-US" sz="1600" dirty="0">
                <a:latin typeface="Neue Haas Grotesk Text Pro" panose="020B0504020202020204" pitchFamily="34" charset="77"/>
                <a:cs typeface="Hellix SemiBold"/>
              </a:rPr>
              <a:t>Great Southern</a:t>
            </a:r>
          </a:p>
          <a:p>
            <a:pPr>
              <a:buClr>
                <a:srgbClr val="F40000"/>
              </a:buClr>
            </a:pPr>
            <a:r>
              <a:rPr lang="en-US" sz="1600" dirty="0">
                <a:latin typeface="Neue Haas Grotesk Text Pro" panose="020B0504020202020204" pitchFamily="34" charset="77"/>
                <a:cs typeface="Hellix SemiBold"/>
              </a:rPr>
              <a:t>Henty</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326428"/>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126429"/>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548765"/>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982270" y="4158865"/>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3127661" y="3978911"/>
            <a:ext cx="2030251" cy="263534"/>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CHARACTERISTICS</a:t>
            </a:r>
          </a:p>
        </p:txBody>
      </p:sp>
      <p:sp>
        <p:nvSpPr>
          <p:cNvPr id="4" name="Oval 3">
            <a:extLst>
              <a:ext uri="{FF2B5EF4-FFF2-40B4-BE49-F238E27FC236}">
                <a16:creationId xmlns:a16="http://schemas.microsoft.com/office/drawing/2014/main" id="{14A27B52-E505-F587-DFF5-981E4926C5BD}"/>
              </a:ext>
            </a:extLst>
          </p:cNvPr>
          <p:cNvSpPr/>
          <p:nvPr/>
        </p:nvSpPr>
        <p:spPr>
          <a:xfrm>
            <a:off x="2230944" y="4855349"/>
            <a:ext cx="1499290" cy="149929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400" b="1" dirty="0">
                <a:solidFill>
                  <a:schemeClr val="accent2"/>
                </a:solidFill>
                <a:latin typeface="Neue Haas Grotesk Text Pro" panose="020B0504020202020204" pitchFamily="34" charset="77"/>
              </a:rPr>
              <a:t>AGES WELL</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sp>
        <p:nvSpPr>
          <p:cNvPr id="6" name="object 58">
            <a:extLst>
              <a:ext uri="{FF2B5EF4-FFF2-40B4-BE49-F238E27FC236}">
                <a16:creationId xmlns:a16="http://schemas.microsoft.com/office/drawing/2014/main" id="{52179E2A-02E2-9262-C89B-B2D8F98B159D}"/>
              </a:ext>
            </a:extLst>
          </p:cNvPr>
          <p:cNvSpPr txBox="1"/>
          <p:nvPr/>
        </p:nvSpPr>
        <p:spPr>
          <a:xfrm>
            <a:off x="6959600" y="1097164"/>
            <a:ext cx="4421356" cy="448200"/>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Internationally renowned</a:t>
            </a:r>
          </a:p>
        </p:txBody>
      </p:sp>
    </p:spTree>
    <p:extLst>
      <p:ext uri="{BB962C8B-B14F-4D97-AF65-F5344CB8AC3E}">
        <p14:creationId xmlns:p14="http://schemas.microsoft.com/office/powerpoint/2010/main" val="22620731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 has one of the most diverse wine scenes in the world, with more than 150 different grape varieties grown across 65 wine regions.</a:t>
            </a:r>
          </a:p>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The Australian wine community is renowned for its creativity and willingness to experiment. </a:t>
            </a:r>
          </a:p>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Australian wines are an authentic expression of the people who craft them and the country’s varied soils and climate. </a:t>
            </a:r>
          </a:p>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 is home to a highly-skilled winemaking community, crafting premium wines that stand among the world’s best.</a:t>
            </a: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en-AU" sz="5400"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FROM UNSPOILT LANDS</a:t>
            </a: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p>
            <a:pPr defTabSz="829587">
              <a:defRPr/>
            </a:pPr>
            <a:r>
              <a:rPr lang="en-AU" sz="28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UNIQUE WINES</a:t>
            </a: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E64F10FB-64F7-8780-3DBF-0E22518CEA14}"/>
              </a:ext>
            </a:extLst>
          </p:cNvPr>
          <p:cNvCxnSpPr>
            <a:cxnSpLocks/>
          </p:cNvCxnSpPr>
          <p:nvPr/>
        </p:nvCxnSpPr>
        <p:spPr>
          <a:xfrm>
            <a:off x="4912535" y="2650675"/>
            <a:ext cx="8659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3356391" y="1776923"/>
            <a:ext cx="1900523" cy="19005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r>
              <a:rPr lang="en-AU" sz="1400" b="1" dirty="0">
                <a:solidFill>
                  <a:schemeClr val="accent2"/>
                </a:solidFill>
                <a:effectLst/>
                <a:latin typeface="Neue Haas Grotesk Text Pro" panose="020B0504020202020204" pitchFamily="34" charset="77"/>
              </a:rPr>
              <a:t>COMMONLY BLENDED WITH SAUVIGNON BLANC</a:t>
            </a:r>
            <a:endParaRPr lang="en-AU" sz="1400" dirty="0">
              <a:solidFill>
                <a:schemeClr val="accent2"/>
              </a:solidFill>
              <a:effectLst/>
              <a:latin typeface="Neue Haas Grotesk Text Pro" panose="020B0504020202020204" pitchFamily="34" charset="77"/>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2800" dirty="0">
                <a:solidFill>
                  <a:schemeClr val="bg2"/>
                </a:solidFill>
                <a:latin typeface="Neue Haas Grotesk Text Pro" panose="020B0504020202020204" pitchFamily="34" charset="77"/>
              </a:rPr>
              <a:t>LIGHT-BODIED WHITE WINE </a:t>
            </a:r>
            <a:r>
              <a:rPr lang="en-US" sz="5400" dirty="0">
                <a:solidFill>
                  <a:schemeClr val="accent2"/>
                </a:solidFill>
                <a:latin typeface="Neue Haas Grotesk Text Pro" panose="020B0504020202020204" pitchFamily="34" charset="77"/>
              </a:rPr>
              <a:t>SEMILLON</a:t>
            </a:r>
          </a:p>
        </p:txBody>
      </p:sp>
      <p:sp>
        <p:nvSpPr>
          <p:cNvPr id="16" name="object 58">
            <a:extLst>
              <a:ext uri="{FF2B5EF4-FFF2-40B4-BE49-F238E27FC236}">
                <a16:creationId xmlns:a16="http://schemas.microsoft.com/office/drawing/2014/main" id="{B46CC802-77EB-C09D-AFD9-FC95B382B0AC}"/>
              </a:ext>
            </a:extLst>
          </p:cNvPr>
          <p:cNvSpPr txBox="1"/>
          <p:nvPr/>
        </p:nvSpPr>
        <p:spPr>
          <a:xfrm>
            <a:off x="9006619" y="5292580"/>
            <a:ext cx="2114328" cy="835806"/>
          </a:xfrm>
          <a:prstGeom prst="rect">
            <a:avLst/>
          </a:prstGeom>
        </p:spPr>
        <p:txBody>
          <a:bodyPr vert="horz" wrap="square" lIns="0" tIns="17145" rIns="0" bIns="0" rtlCol="0" anchor="ctr" anchorCtr="0">
            <a:spAutoFit/>
          </a:bodyPr>
          <a:lstStyle/>
          <a:p>
            <a:pPr marL="285750" indent="-285750">
              <a:lnSpc>
                <a:spcPts val="1200"/>
              </a:lnSpc>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Citrus</a:t>
            </a:r>
          </a:p>
          <a:p>
            <a:pPr marL="285750" indent="-285750">
              <a:lnSpc>
                <a:spcPts val="1200"/>
              </a:lnSpc>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Floral</a:t>
            </a:r>
          </a:p>
          <a:p>
            <a:pPr marL="285750" indent="-285750">
              <a:lnSpc>
                <a:spcPts val="1200"/>
              </a:lnSpc>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Green apple</a:t>
            </a:r>
          </a:p>
          <a:p>
            <a:pPr marL="285750" indent="-285750">
              <a:lnSpc>
                <a:spcPts val="1200"/>
              </a:lnSpc>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Stone fruits</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2470778" cy="1740861"/>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GROWS IN MANY REGIONS: </a:t>
            </a:r>
          </a:p>
          <a:p>
            <a:pPr>
              <a:buClr>
                <a:srgbClr val="F40000"/>
              </a:buClr>
            </a:pPr>
            <a:r>
              <a:rPr lang="en-US" sz="1600" dirty="0">
                <a:latin typeface="Neue Haas Grotesk Text Pro" panose="020B0504020202020204" pitchFamily="34" charset="77"/>
                <a:cs typeface="Hellix SemiBold"/>
              </a:rPr>
              <a:t>particularly the Hunter Valley and Margaret River. The unique style of Hunter Valley Semillon ages well</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326428"/>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a:cxnSpLocks/>
          </p:cNvCxnSpPr>
          <p:nvPr/>
        </p:nvCxnSpPr>
        <p:spPr>
          <a:xfrm>
            <a:off x="4912535" y="4350686"/>
            <a:ext cx="8659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1484340" y="4600530"/>
            <a:ext cx="1910998" cy="509755"/>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LIGHT TO MEDIUM BODIED</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grpSp>
        <p:nvGrpSpPr>
          <p:cNvPr id="23" name="Group 22">
            <a:extLst>
              <a:ext uri="{FF2B5EF4-FFF2-40B4-BE49-F238E27FC236}">
                <a16:creationId xmlns:a16="http://schemas.microsoft.com/office/drawing/2014/main" id="{B35794D9-97F4-30AD-E975-96674AF46B3E}"/>
              </a:ext>
            </a:extLst>
          </p:cNvPr>
          <p:cNvGrpSpPr/>
          <p:nvPr/>
        </p:nvGrpSpPr>
        <p:grpSpPr>
          <a:xfrm rot="16200000">
            <a:off x="2984449" y="2705249"/>
            <a:ext cx="272668" cy="3324374"/>
            <a:chOff x="5193959" y="2097052"/>
            <a:chExt cx="272668" cy="3324374"/>
          </a:xfrm>
        </p:grpSpPr>
        <p:sp>
          <p:nvSpPr>
            <p:cNvPr id="4" name="Oval 3">
              <a:extLst>
                <a:ext uri="{FF2B5EF4-FFF2-40B4-BE49-F238E27FC236}">
                  <a16:creationId xmlns:a16="http://schemas.microsoft.com/office/drawing/2014/main" id="{53757CC7-A16D-AF44-D259-64BF997782F8}"/>
                </a:ext>
              </a:extLst>
            </p:cNvPr>
            <p:cNvSpPr/>
            <p:nvPr/>
          </p:nvSpPr>
          <p:spPr>
            <a:xfrm>
              <a:off x="5193959" y="2097052"/>
              <a:ext cx="272668" cy="272668"/>
            </a:xfrm>
            <a:prstGeom prst="ellipse">
              <a:avLst/>
            </a:prstGeom>
            <a:solidFill>
              <a:srgbClr val="DEF7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a:extLst>
                <a:ext uri="{FF2B5EF4-FFF2-40B4-BE49-F238E27FC236}">
                  <a16:creationId xmlns:a16="http://schemas.microsoft.com/office/drawing/2014/main" id="{5C111153-B3F3-78C4-D32A-021A331A3226}"/>
                </a:ext>
              </a:extLst>
            </p:cNvPr>
            <p:cNvSpPr/>
            <p:nvPr/>
          </p:nvSpPr>
          <p:spPr>
            <a:xfrm>
              <a:off x="5193959" y="2436455"/>
              <a:ext cx="272668" cy="272668"/>
            </a:xfrm>
            <a:prstGeom prst="ellipse">
              <a:avLst/>
            </a:prstGeom>
            <a:solidFill>
              <a:srgbClr val="DEF7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4CCCCFA5-B20E-7AF4-39C7-7817FE8A1329}"/>
                </a:ext>
              </a:extLst>
            </p:cNvPr>
            <p:cNvSpPr/>
            <p:nvPr/>
          </p:nvSpPr>
          <p:spPr>
            <a:xfrm>
              <a:off x="5193959" y="2775857"/>
              <a:ext cx="272668" cy="272668"/>
            </a:xfrm>
            <a:prstGeom prst="ellipse">
              <a:avLst/>
            </a:prstGeom>
            <a:solidFill>
              <a:srgbClr val="CDF4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9EF09979-C462-EDD1-8454-089FBC67A136}"/>
                </a:ext>
              </a:extLst>
            </p:cNvPr>
            <p:cNvSpPr/>
            <p:nvPr/>
          </p:nvSpPr>
          <p:spPr>
            <a:xfrm>
              <a:off x="5193959" y="3115260"/>
              <a:ext cx="272668" cy="272668"/>
            </a:xfrm>
            <a:prstGeom prst="ellipse">
              <a:avLst/>
            </a:prstGeom>
            <a:solidFill>
              <a:srgbClr val="BCEF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464BCBCD-1B98-54A1-EFE7-6C2F34BDA3BD}"/>
                </a:ext>
              </a:extLst>
            </p:cNvPr>
            <p:cNvSpPr/>
            <p:nvPr/>
          </p:nvSpPr>
          <p:spPr>
            <a:xfrm>
              <a:off x="5193959" y="3454663"/>
              <a:ext cx="272668" cy="272668"/>
            </a:xfrm>
            <a:prstGeom prst="ellipse">
              <a:avLst/>
            </a:prstGeom>
            <a:solidFill>
              <a:srgbClr val="ABEB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C77B6B13-7461-05A5-A17C-108F691A1311}"/>
                </a:ext>
              </a:extLst>
            </p:cNvPr>
            <p:cNvSpPr/>
            <p:nvPr/>
          </p:nvSpPr>
          <p:spPr>
            <a:xfrm>
              <a:off x="5193959" y="3794065"/>
              <a:ext cx="272668" cy="272668"/>
            </a:xfrm>
            <a:prstGeom prst="ellipse">
              <a:avLst/>
            </a:prstGeom>
            <a:solidFill>
              <a:srgbClr val="ABEB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7EC6E89A-4E96-2C3D-1A39-EE93B8C37E8C}"/>
                </a:ext>
              </a:extLst>
            </p:cNvPr>
            <p:cNvSpPr/>
            <p:nvPr/>
          </p:nvSpPr>
          <p:spPr>
            <a:xfrm>
              <a:off x="5193959" y="4133468"/>
              <a:ext cx="272668" cy="272668"/>
            </a:xfrm>
            <a:prstGeom prst="ellipse">
              <a:avLst/>
            </a:prstGeom>
            <a:solidFill>
              <a:srgbClr val="89E5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8F4F9CF8-8291-A919-D42D-B83FDEE417D1}"/>
                </a:ext>
              </a:extLst>
            </p:cNvPr>
            <p:cNvSpPr/>
            <p:nvPr/>
          </p:nvSpPr>
          <p:spPr>
            <a:xfrm>
              <a:off x="5193959" y="4472871"/>
              <a:ext cx="272668" cy="272668"/>
            </a:xfrm>
            <a:prstGeom prst="ellipse">
              <a:avLst/>
            </a:prstGeom>
            <a:solidFill>
              <a:srgbClr val="39C5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03CB14AF-08B8-B888-8FEE-699D63D18C58}"/>
                </a:ext>
              </a:extLst>
            </p:cNvPr>
            <p:cNvSpPr/>
            <p:nvPr/>
          </p:nvSpPr>
          <p:spPr>
            <a:xfrm>
              <a:off x="5193959" y="4806617"/>
              <a:ext cx="272668" cy="272668"/>
            </a:xfrm>
            <a:prstGeom prst="ellipse">
              <a:avLst/>
            </a:prstGeom>
            <a:solidFill>
              <a:srgbClr val="29BE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F16376DE-347D-C521-ADF5-E3500BEE8EBD}"/>
                </a:ext>
              </a:extLst>
            </p:cNvPr>
            <p:cNvSpPr/>
            <p:nvPr/>
          </p:nvSpPr>
          <p:spPr>
            <a:xfrm>
              <a:off x="5193959" y="5148758"/>
              <a:ext cx="272668" cy="272668"/>
            </a:xfrm>
            <a:prstGeom prst="ellipse">
              <a:avLst/>
            </a:prstGeom>
            <a:solidFill>
              <a:srgbClr val="56D8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26" name="Straight Connector 25">
            <a:extLst>
              <a:ext uri="{FF2B5EF4-FFF2-40B4-BE49-F238E27FC236}">
                <a16:creationId xmlns:a16="http://schemas.microsoft.com/office/drawing/2014/main" id="{22E46A5D-2EB6-3B11-BD79-295ACF4F94D8}"/>
              </a:ext>
            </a:extLst>
          </p:cNvPr>
          <p:cNvCxnSpPr>
            <a:cxnSpLocks/>
          </p:cNvCxnSpPr>
          <p:nvPr/>
        </p:nvCxnSpPr>
        <p:spPr>
          <a:xfrm>
            <a:off x="1576552" y="4350686"/>
            <a:ext cx="17153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5F62D10-418E-62F5-268C-E99D747A4FD1}"/>
              </a:ext>
            </a:extLst>
          </p:cNvPr>
          <p:cNvCxnSpPr>
            <a:cxnSpLocks/>
          </p:cNvCxnSpPr>
          <p:nvPr/>
        </p:nvCxnSpPr>
        <p:spPr>
          <a:xfrm>
            <a:off x="1576552" y="422468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224B6A7C-125A-6A31-4E0D-90AC3EF1E1FA}"/>
              </a:ext>
            </a:extLst>
          </p:cNvPr>
          <p:cNvCxnSpPr>
            <a:cxnSpLocks/>
          </p:cNvCxnSpPr>
          <p:nvPr/>
        </p:nvCxnSpPr>
        <p:spPr>
          <a:xfrm>
            <a:off x="3279227" y="4224686"/>
            <a:ext cx="0" cy="252000"/>
          </a:xfrm>
          <a:prstGeom prst="line">
            <a:avLst/>
          </a:prstGeom>
          <a:ln w="158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2571439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3029805" y="3842953"/>
            <a:ext cx="1800380" cy="18003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AU" sz="14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HARDY, VERSATILE GRAPE</a:t>
            </a:r>
            <a:endParaRPr lang="en-AU" sz="14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536744"/>
            <a:ext cx="5685593" cy="1325562"/>
          </a:xfrm>
        </p:spPr>
        <p:txBody>
          <a:bodyPr/>
          <a:lstStyle/>
          <a:p>
            <a:r>
              <a:rPr lang="en-US" sz="3200" dirty="0">
                <a:solidFill>
                  <a:schemeClr val="bg2"/>
                </a:solidFill>
                <a:latin typeface="Neue Haas Grotesk Text Pro" panose="020B0504020202020204" pitchFamily="34" charset="77"/>
              </a:rPr>
              <a:t>FULL-BODIED WHITE WINE </a:t>
            </a:r>
            <a:r>
              <a:rPr lang="en-US" sz="5400" dirty="0">
                <a:solidFill>
                  <a:schemeClr val="accent2"/>
                </a:solidFill>
                <a:latin typeface="Neue Haas Grotesk Text Pro" panose="020B0504020202020204" pitchFamily="34" charset="77"/>
              </a:rPr>
              <a:t>CHARDONNAY</a:t>
            </a:r>
          </a:p>
        </p:txBody>
      </p:sp>
      <p:sp>
        <p:nvSpPr>
          <p:cNvPr id="16" name="object 58">
            <a:extLst>
              <a:ext uri="{FF2B5EF4-FFF2-40B4-BE49-F238E27FC236}">
                <a16:creationId xmlns:a16="http://schemas.microsoft.com/office/drawing/2014/main" id="{B46CC802-77EB-C09D-AFD9-FC95B382B0AC}"/>
              </a:ext>
            </a:extLst>
          </p:cNvPr>
          <p:cNvSpPr txBox="1"/>
          <p:nvPr/>
        </p:nvSpPr>
        <p:spPr>
          <a:xfrm>
            <a:off x="8890078" y="3763094"/>
            <a:ext cx="2114328" cy="1815241"/>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Pear</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Apple</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Peach</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Citrus</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Toasty</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Subtle Oak</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57390"/>
            <a:ext cx="2470778" cy="509755"/>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GROWS IN ALL REGIONS</a:t>
            </a:r>
          </a:p>
        </p:txBody>
      </p:sp>
      <p:sp>
        <p:nvSpPr>
          <p:cNvPr id="20" name="object 58">
            <a:extLst>
              <a:ext uri="{FF2B5EF4-FFF2-40B4-BE49-F238E27FC236}">
                <a16:creationId xmlns:a16="http://schemas.microsoft.com/office/drawing/2014/main" id="{0CE4ADEA-0858-AEA7-1896-CEE85700FBD5}"/>
              </a:ext>
            </a:extLst>
          </p:cNvPr>
          <p:cNvSpPr txBox="1"/>
          <p:nvPr/>
        </p:nvSpPr>
        <p:spPr>
          <a:xfrm>
            <a:off x="6980336" y="983218"/>
            <a:ext cx="3986228"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50%+ of Australia’s white wine production</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002124"/>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3763" r="3763"/>
          <a:stretch/>
        </p:blipFill>
        <p:spPr>
          <a:xfrm>
            <a:off x="5271715"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7" y="3933419"/>
            <a:ext cx="4652237" cy="510011"/>
          </a:xfrm>
          <a:prstGeom prst="rect">
            <a:avLst/>
          </a:prstGeom>
        </p:spPr>
        <p:txBody>
          <a:bodyPr vert="horz" wrap="square" lIns="0" tIns="12065" rIns="0" bIns="0" rtlCol="0">
            <a:spAutoFit/>
          </a:bodyPr>
          <a:lstStyle/>
          <a:p>
            <a:pPr algn="ctr" defTabSz="914453">
              <a:lnSpc>
                <a:spcPct val="80000"/>
              </a:lnSpc>
              <a:spcBef>
                <a:spcPct val="0"/>
              </a:spcBef>
            </a:pPr>
            <a:r>
              <a:rPr lang="en-AU" sz="40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40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482367" y="2886216"/>
            <a:ext cx="3161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4002423" y="3143419"/>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object 58">
            <a:extLst>
              <a:ext uri="{FF2B5EF4-FFF2-40B4-BE49-F238E27FC236}">
                <a16:creationId xmlns:a16="http://schemas.microsoft.com/office/drawing/2014/main" id="{C6281A48-AFAE-490D-4393-9E2820C60E27}"/>
              </a:ext>
            </a:extLst>
          </p:cNvPr>
          <p:cNvSpPr txBox="1"/>
          <p:nvPr/>
        </p:nvSpPr>
        <p:spPr>
          <a:xfrm>
            <a:off x="2781646" y="2738698"/>
            <a:ext cx="2041439" cy="263534"/>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CHARACTERISTICS</a:t>
            </a:r>
          </a:p>
        </p:txBody>
      </p:sp>
      <p:sp>
        <p:nvSpPr>
          <p:cNvPr id="33" name="object 58">
            <a:extLst>
              <a:ext uri="{FF2B5EF4-FFF2-40B4-BE49-F238E27FC236}">
                <a16:creationId xmlns:a16="http://schemas.microsoft.com/office/drawing/2014/main" id="{002B460F-DDD6-EBD1-D611-9DECC3EEF3E2}"/>
              </a:ext>
            </a:extLst>
          </p:cNvPr>
          <p:cNvSpPr txBox="1"/>
          <p:nvPr/>
        </p:nvSpPr>
        <p:spPr>
          <a:xfrm>
            <a:off x="935543" y="2738698"/>
            <a:ext cx="1556569" cy="1494640"/>
          </a:xfrm>
          <a:prstGeom prst="rect">
            <a:avLst/>
          </a:prstGeom>
        </p:spPr>
        <p:txBody>
          <a:bodyPr vert="horz" wrap="square" lIns="0" tIns="17145" rIns="0" bIns="0" rtlCol="0" anchor="t" anchorCtr="0">
            <a:spAutoFit/>
          </a:bodyPr>
          <a:lstStyle/>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Big oaky styles replaced by wines with crisper acidity, minerality and elegance</a:t>
            </a:r>
          </a:p>
        </p:txBody>
      </p:sp>
    </p:spTree>
    <p:extLst>
      <p:ext uri="{BB962C8B-B14F-4D97-AF65-F5344CB8AC3E}">
        <p14:creationId xmlns:p14="http://schemas.microsoft.com/office/powerpoint/2010/main" val="121655615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13997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3200" dirty="0">
                <a:solidFill>
                  <a:schemeClr val="bg2"/>
                </a:solidFill>
                <a:latin typeface="Neue Haas Grotesk Text Pro" panose="020B0504020202020204" pitchFamily="34" charset="77"/>
              </a:rPr>
              <a:t>AROMATIC WHITE WINE </a:t>
            </a:r>
            <a:r>
              <a:rPr lang="en-US" sz="5400" dirty="0">
                <a:solidFill>
                  <a:schemeClr val="accent2"/>
                </a:solidFill>
                <a:latin typeface="Neue Haas Grotesk Text Pro" panose="020B0504020202020204" pitchFamily="34" charset="77"/>
              </a:rPr>
              <a:t>MOSCATO</a:t>
            </a:r>
          </a:p>
        </p:txBody>
      </p:sp>
      <p:sp>
        <p:nvSpPr>
          <p:cNvPr id="16" name="object 58">
            <a:extLst>
              <a:ext uri="{FF2B5EF4-FFF2-40B4-BE49-F238E27FC236}">
                <a16:creationId xmlns:a16="http://schemas.microsoft.com/office/drawing/2014/main" id="{B46CC802-77EB-C09D-AFD9-FC95B382B0AC}"/>
              </a:ext>
            </a:extLst>
          </p:cNvPr>
          <p:cNvSpPr txBox="1"/>
          <p:nvPr/>
        </p:nvSpPr>
        <p:spPr>
          <a:xfrm>
            <a:off x="7965113" y="3468965"/>
            <a:ext cx="2830131" cy="1066318"/>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Light, refreshing, sweet wine </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Pretty, floral characteristics</a:t>
            </a:r>
          </a:p>
        </p:txBody>
      </p:sp>
      <p:sp>
        <p:nvSpPr>
          <p:cNvPr id="20" name="object 58">
            <a:extLst>
              <a:ext uri="{FF2B5EF4-FFF2-40B4-BE49-F238E27FC236}">
                <a16:creationId xmlns:a16="http://schemas.microsoft.com/office/drawing/2014/main" id="{0CE4ADEA-0858-AEA7-1896-CEE85700FBD5}"/>
              </a:ext>
            </a:extLst>
          </p:cNvPr>
          <p:cNvSpPr txBox="1"/>
          <p:nvPr/>
        </p:nvSpPr>
        <p:spPr>
          <a:xfrm>
            <a:off x="6975819" y="983218"/>
            <a:ext cx="3986228"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P</a:t>
            </a:r>
            <a:r>
              <a:rPr lang="en-AU" sz="28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opular as an aperitif and dessert wine</a:t>
            </a: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4002124"/>
            <a:ext cx="13051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3763" r="3763"/>
          <a:stretch/>
        </p:blipFill>
        <p:spPr>
          <a:xfrm>
            <a:off x="5271715"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MOSCATO</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PAIRING</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482367" y="3306114"/>
            <a:ext cx="3161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4002423" y="3563317"/>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object 58">
            <a:extLst>
              <a:ext uri="{FF2B5EF4-FFF2-40B4-BE49-F238E27FC236}">
                <a16:creationId xmlns:a16="http://schemas.microsoft.com/office/drawing/2014/main" id="{C6281A48-AFAE-490D-4393-9E2820C60E27}"/>
              </a:ext>
            </a:extLst>
          </p:cNvPr>
          <p:cNvSpPr txBox="1"/>
          <p:nvPr/>
        </p:nvSpPr>
        <p:spPr>
          <a:xfrm>
            <a:off x="2781646" y="3158596"/>
            <a:ext cx="2044395" cy="263534"/>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CHARACTERISTICS</a:t>
            </a:r>
          </a:p>
        </p:txBody>
      </p:sp>
      <p:sp>
        <p:nvSpPr>
          <p:cNvPr id="33" name="object 58">
            <a:extLst>
              <a:ext uri="{FF2B5EF4-FFF2-40B4-BE49-F238E27FC236}">
                <a16:creationId xmlns:a16="http://schemas.microsoft.com/office/drawing/2014/main" id="{002B460F-DDD6-EBD1-D611-9DECC3EEF3E2}"/>
              </a:ext>
            </a:extLst>
          </p:cNvPr>
          <p:cNvSpPr txBox="1"/>
          <p:nvPr/>
        </p:nvSpPr>
        <p:spPr>
          <a:xfrm>
            <a:off x="935543" y="3158596"/>
            <a:ext cx="1556569" cy="1494640"/>
          </a:xfrm>
          <a:prstGeom prst="rect">
            <a:avLst/>
          </a:prstGeom>
        </p:spPr>
        <p:txBody>
          <a:bodyPr vert="horz" wrap="square" lIns="0" tIns="17145" rIns="0" bIns="0" rtlCol="0" anchor="t" anchorCtr="0">
            <a:spAutoFit/>
          </a:bodyPr>
          <a:lstStyle/>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Big oaky styles replaced by wines with crisper acidity, minerality and elegance</a:t>
            </a:r>
          </a:p>
        </p:txBody>
      </p:sp>
      <p:cxnSp>
        <p:nvCxnSpPr>
          <p:cNvPr id="6" name="Straight Connector 5">
            <a:extLst>
              <a:ext uri="{FF2B5EF4-FFF2-40B4-BE49-F238E27FC236}">
                <a16:creationId xmlns:a16="http://schemas.microsoft.com/office/drawing/2014/main" id="{26AD2139-56AC-A5D7-AE81-C8B0351E8ED0}"/>
              </a:ext>
            </a:extLst>
          </p:cNvPr>
          <p:cNvCxnSpPr/>
          <p:nvPr/>
        </p:nvCxnSpPr>
        <p:spPr>
          <a:xfrm flipH="1" flipV="1">
            <a:off x="7634798" y="1894790"/>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F470774E-822C-79A1-4D85-F665F6093524}"/>
              </a:ext>
            </a:extLst>
          </p:cNvPr>
          <p:cNvSpPr/>
          <p:nvPr/>
        </p:nvSpPr>
        <p:spPr>
          <a:xfrm>
            <a:off x="4173105" y="1442543"/>
            <a:ext cx="1376499" cy="137649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AU" sz="10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BEST EXAMPLES FROM COOLER REGIONS</a:t>
            </a:r>
          </a:p>
        </p:txBody>
      </p:sp>
      <p:sp>
        <p:nvSpPr>
          <p:cNvPr id="3" name="Oval 2">
            <a:extLst>
              <a:ext uri="{FF2B5EF4-FFF2-40B4-BE49-F238E27FC236}">
                <a16:creationId xmlns:a16="http://schemas.microsoft.com/office/drawing/2014/main" id="{57CF04C4-EFA5-E510-CBB0-1DF83AFC0DBE}"/>
              </a:ext>
            </a:extLst>
          </p:cNvPr>
          <p:cNvSpPr/>
          <p:nvPr/>
        </p:nvSpPr>
        <p:spPr>
          <a:xfrm>
            <a:off x="3307921" y="4219694"/>
            <a:ext cx="1376499" cy="137649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AU" sz="10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LOW ALCOHOL CONTENT</a:t>
            </a:r>
            <a:endParaRPr lang="en-AU" sz="1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8123444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821271" y="3114025"/>
            <a:ext cx="231840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9271493" y="2343432"/>
            <a:ext cx="1788323" cy="178832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AU" sz="14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GROWN ACROSS AUSTRALIA</a:t>
            </a:r>
            <a:endParaRPr lang="en-AU" sz="1400"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pPr>
              <a:lnSpc>
                <a:spcPct val="100000"/>
              </a:lnSpc>
            </a:pPr>
            <a:r>
              <a:rPr lang="en-US" sz="3200" dirty="0" err="1">
                <a:solidFill>
                  <a:schemeClr val="accent5"/>
                </a:solidFill>
                <a:latin typeface="Neue Haas Grotesk Text Pro" panose="020B0504020202020204" pitchFamily="34" charset="77"/>
              </a:rPr>
              <a:t>ROSé</a:t>
            </a:r>
            <a:r>
              <a:rPr lang="en-US" sz="3200" dirty="0">
                <a:solidFill>
                  <a:schemeClr val="accent5"/>
                </a:solidFill>
                <a:latin typeface="Neue Haas Grotesk Text Pro" panose="020B0504020202020204" pitchFamily="34" charset="77"/>
              </a:rPr>
              <a:t> wine</a:t>
            </a:r>
            <a:br>
              <a:rPr lang="en-US" sz="2800" dirty="0">
                <a:solidFill>
                  <a:schemeClr val="bg2"/>
                </a:solidFill>
                <a:latin typeface="Neue Haas Grotesk Text Pro" panose="020B0504020202020204" pitchFamily="34" charset="77"/>
              </a:rPr>
            </a:br>
            <a:r>
              <a:rPr lang="en-US" sz="5400" dirty="0" err="1">
                <a:solidFill>
                  <a:schemeClr val="accent4"/>
                </a:solidFill>
                <a:latin typeface="Neue Haas Grotesk Text Pro" panose="020B0504020202020204" pitchFamily="34" charset="77"/>
              </a:rPr>
              <a:t>ROSé</a:t>
            </a:r>
            <a:endParaRPr lang="en-US" sz="5400" dirty="0">
              <a:solidFill>
                <a:schemeClr val="accent4"/>
              </a:solidFill>
              <a:latin typeface="Neue Haas Grotesk Text Pro" panose="020B0504020202020204" pitchFamily="34" charset="77"/>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141687" y="4543459"/>
            <a:ext cx="2830131" cy="1194558"/>
          </a:xfrm>
          <a:prstGeom prst="rect">
            <a:avLst/>
          </a:prstGeom>
        </p:spPr>
        <p:txBody>
          <a:bodyPr vert="horz" wrap="square" lIns="0" tIns="17145" rIns="0" bIns="0" rtlCol="0" anchor="ctr" anchorCtr="0">
            <a:spAutoFit/>
          </a:bodyPr>
          <a:lstStyle/>
          <a:p>
            <a:pPr>
              <a:spcBef>
                <a:spcPts val="150"/>
              </a:spcBef>
              <a:spcAft>
                <a:spcPts val="315"/>
              </a:spcAft>
              <a:buClr>
                <a:schemeClr val="bg2"/>
              </a:buCl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FRESH RED FRUITS:</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Cherry</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Strawberry</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Raspberry</a:t>
            </a:r>
          </a:p>
        </p:txBody>
      </p:sp>
      <p:sp>
        <p:nvSpPr>
          <p:cNvPr id="20" name="object 58">
            <a:extLst>
              <a:ext uri="{FF2B5EF4-FFF2-40B4-BE49-F238E27FC236}">
                <a16:creationId xmlns:a16="http://schemas.microsoft.com/office/drawing/2014/main" id="{0CE4ADEA-0858-AEA7-1896-CEE85700FBD5}"/>
              </a:ext>
            </a:extLst>
          </p:cNvPr>
          <p:cNvSpPr txBox="1"/>
          <p:nvPr/>
        </p:nvSpPr>
        <p:spPr>
          <a:xfrm>
            <a:off x="6985590" y="983218"/>
            <a:ext cx="3986228"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Popular modern style is pale and dry</a:t>
            </a:r>
            <a:endParaRPr lang="en-AU" sz="2800" b="1" i="1" dirty="0">
              <a:solidFill>
                <a:schemeClr val="accent4"/>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647005" y="4713222"/>
            <a:ext cx="13051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710" r="8710"/>
          <a:stretch/>
        </p:blipFill>
        <p:spPr>
          <a:xfrm>
            <a:off x="5140408"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ROSÉ</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520375" y="2974060"/>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690472" y="3306114"/>
            <a:ext cx="28022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2682147" y="3306114"/>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1544789" y="3929378"/>
            <a:ext cx="2401270" cy="1066318"/>
          </a:xfrm>
          <a:prstGeom prst="rect">
            <a:avLst/>
          </a:prstGeom>
        </p:spPr>
        <p:txBody>
          <a:bodyPr vert="horz" wrap="square" lIns="0" tIns="17145" rIns="0" bIns="0" rtlCol="0" anchor="t" anchorCtr="0">
            <a:spAutoFit/>
          </a:bodyPr>
          <a:lstStyle/>
          <a:p>
            <a:pPr algn="ctr">
              <a:spcBef>
                <a:spcPts val="150"/>
              </a:spcBef>
              <a:spcAft>
                <a:spcPts val="315"/>
              </a:spcAft>
            </a:pPr>
            <a:r>
              <a:rPr lang="en-AU" sz="1600" b="1" dirty="0">
                <a:effectLst/>
                <a:latin typeface="Neue Haas Grotesk Text Pro" panose="020B0504020202020204" pitchFamily="34" charset="77"/>
                <a:ea typeface="Inter Display" panose="02000503000000020004" pitchFamily="2" charset="0"/>
                <a:cs typeface="Inter Display" panose="02000503000000020004" pitchFamily="2" charset="0"/>
              </a:rPr>
              <a:t>EXTREMELY </a:t>
            </a:r>
            <a:br>
              <a:rPr lang="en-AU" sz="1600" b="1" dirty="0">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600" b="1" dirty="0">
                <a:effectLst/>
                <a:latin typeface="Neue Haas Grotesk Text Pro" panose="020B0504020202020204" pitchFamily="34" charset="77"/>
                <a:ea typeface="Inter Display" panose="02000503000000020004" pitchFamily="2" charset="0"/>
                <a:cs typeface="Inter Display" panose="02000503000000020004" pitchFamily="2" charset="0"/>
              </a:rPr>
              <a:t>DIVERSE STYLES</a:t>
            </a:r>
          </a:p>
          <a:p>
            <a:pPr algn="ct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made from a variety </a:t>
            </a:r>
            <a:b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of red wine grapes</a:t>
            </a:r>
          </a:p>
        </p:txBody>
      </p:sp>
    </p:spTree>
    <p:extLst>
      <p:ext uri="{BB962C8B-B14F-4D97-AF65-F5344CB8AC3E}">
        <p14:creationId xmlns:p14="http://schemas.microsoft.com/office/powerpoint/2010/main" val="225405521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863885" y="1616852"/>
            <a:ext cx="1011155" cy="10111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050" b="1" dirty="0">
                <a:solidFill>
                  <a:schemeClr val="accent1"/>
                </a:solidFill>
                <a:latin typeface="Neue Haas Grotesk Text Pro" panose="020B0504020202020204" pitchFamily="34" charset="77"/>
              </a:rPr>
              <a:t>YOUNG</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3200" dirty="0">
                <a:solidFill>
                  <a:schemeClr val="accent4"/>
                </a:solidFill>
                <a:latin typeface="Neue Haas Grotesk Text Pro" panose="020B0504020202020204" pitchFamily="34" charset="77"/>
              </a:rPr>
              <a:t>LIGHT-BODIED RED WINE </a:t>
            </a:r>
            <a:r>
              <a:rPr lang="en-US" sz="5400" dirty="0">
                <a:latin typeface="Neue Haas Grotesk Text Pro" panose="020B0504020202020204" pitchFamily="34" charset="77"/>
              </a:rPr>
              <a:t>PINOT NOIR</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2800252" cy="1027845"/>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FOCUS ON COOL–CLIMATE</a:t>
            </a:r>
          </a:p>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regions such as Yarra Valley, Mornington Peninsula and Tasmania</a:t>
            </a: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3369462" y="3337622"/>
            <a:ext cx="0" cy="91097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7992" r="7992"/>
          <a:stretch/>
        </p:blipFill>
        <p:spPr>
          <a:xfrm>
            <a:off x="5200878"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3826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2340804" y="3647010"/>
            <a:ext cx="2057317" cy="263534"/>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CHARACTERISTICS</a:t>
            </a:r>
          </a:p>
        </p:txBody>
      </p:sp>
      <p:sp>
        <p:nvSpPr>
          <p:cNvPr id="4" name="Oval 3">
            <a:extLst>
              <a:ext uri="{FF2B5EF4-FFF2-40B4-BE49-F238E27FC236}">
                <a16:creationId xmlns:a16="http://schemas.microsoft.com/office/drawing/2014/main" id="{14A27B52-E505-F587-DFF5-981E4926C5BD}"/>
              </a:ext>
            </a:extLst>
          </p:cNvPr>
          <p:cNvSpPr/>
          <p:nvPr/>
        </p:nvSpPr>
        <p:spPr>
          <a:xfrm>
            <a:off x="2897440" y="4358767"/>
            <a:ext cx="944045" cy="9440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050" b="1" dirty="0">
                <a:solidFill>
                  <a:schemeClr val="accent1"/>
                </a:solidFill>
                <a:latin typeface="Neue Haas Grotesk Text Pro" panose="020B0504020202020204" pitchFamily="34" charset="77"/>
              </a:rPr>
              <a:t>AGED</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sp>
        <p:nvSpPr>
          <p:cNvPr id="6" name="object 58">
            <a:extLst>
              <a:ext uri="{FF2B5EF4-FFF2-40B4-BE49-F238E27FC236}">
                <a16:creationId xmlns:a16="http://schemas.microsoft.com/office/drawing/2014/main" id="{52179E2A-02E2-9262-C89B-B2D8F98B159D}"/>
              </a:ext>
            </a:extLst>
          </p:cNvPr>
          <p:cNvSpPr txBox="1"/>
          <p:nvPr/>
        </p:nvSpPr>
        <p:spPr>
          <a:xfrm>
            <a:off x="6989338" y="962001"/>
            <a:ext cx="3812486"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Australia’s most popular light red</a:t>
            </a:r>
          </a:p>
        </p:txBody>
      </p:sp>
      <p:sp>
        <p:nvSpPr>
          <p:cNvPr id="7" name="object 58">
            <a:extLst>
              <a:ext uri="{FF2B5EF4-FFF2-40B4-BE49-F238E27FC236}">
                <a16:creationId xmlns:a16="http://schemas.microsoft.com/office/drawing/2014/main" id="{1973C715-2468-5EAE-CF12-964A32FAC392}"/>
              </a:ext>
            </a:extLst>
          </p:cNvPr>
          <p:cNvSpPr txBox="1"/>
          <p:nvPr/>
        </p:nvSpPr>
        <p:spPr>
          <a:xfrm>
            <a:off x="2312298" y="2743876"/>
            <a:ext cx="2114328" cy="509755"/>
          </a:xfrm>
          <a:prstGeom prst="rect">
            <a:avLst/>
          </a:prstGeom>
        </p:spPr>
        <p:txBody>
          <a:bodyPr vert="horz" wrap="square" lIns="0" tIns="17145" rIns="0" bIns="0" rtlCol="0" anchor="ctr" anchorCtr="0">
            <a:spAutoFit/>
          </a:bodyPr>
          <a:lstStyle/>
          <a:p>
            <a:pPr algn="ctr">
              <a:spcAft>
                <a:spcPts val="100"/>
              </a:spcAft>
              <a:buClr>
                <a:schemeClr val="accent4"/>
              </a:buCl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bright red and black fruit flavours</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4" name="object 58">
            <a:extLst>
              <a:ext uri="{FF2B5EF4-FFF2-40B4-BE49-F238E27FC236}">
                <a16:creationId xmlns:a16="http://schemas.microsoft.com/office/drawing/2014/main" id="{D3F8F3B4-022B-D209-E285-93C57C3E2BC8}"/>
              </a:ext>
            </a:extLst>
          </p:cNvPr>
          <p:cNvSpPr txBox="1"/>
          <p:nvPr/>
        </p:nvSpPr>
        <p:spPr>
          <a:xfrm>
            <a:off x="2312298" y="5412987"/>
            <a:ext cx="2114328" cy="1002197"/>
          </a:xfrm>
          <a:prstGeom prst="rect">
            <a:avLst/>
          </a:prstGeom>
        </p:spPr>
        <p:txBody>
          <a:bodyPr vert="horz" wrap="square" lIns="0" tIns="17145" rIns="0" bIns="0" rtlCol="0" anchor="ctr" anchorCtr="0">
            <a:spAutoFit/>
          </a:bodyPr>
          <a:lstStyle/>
          <a:p>
            <a:pPr algn="ctr">
              <a:spcAft>
                <a:spcPts val="100"/>
              </a:spcAft>
              <a:buClr>
                <a:schemeClr val="accent4"/>
              </a:buCl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more complex characters such as tobacco, forest floor, </a:t>
            </a:r>
            <a:r>
              <a:rPr lang="en-AU" sz="1600" dirty="0" err="1">
                <a:latin typeface="Neue Haas Grotesk Text Pro" panose="020B0504020202020204" pitchFamily="34" charset="77"/>
                <a:ea typeface="Inter Display" panose="02000503000000020004" pitchFamily="2" charset="0"/>
                <a:cs typeface="Inter Display" panose="02000503000000020004" pitchFamily="2" charset="0"/>
              </a:rPr>
              <a:t>earthsmoke</a:t>
            </a: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 and spice</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697166" y="5165867"/>
            <a:ext cx="2800252" cy="781624"/>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STYLES VARY</a:t>
            </a:r>
          </a:p>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depending on region and winemaking process</a:t>
            </a:r>
          </a:p>
        </p:txBody>
      </p:sp>
    </p:spTree>
    <p:extLst>
      <p:ext uri="{BB962C8B-B14F-4D97-AF65-F5344CB8AC3E}">
        <p14:creationId xmlns:p14="http://schemas.microsoft.com/office/powerpoint/2010/main" val="342387262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895175" y="1824402"/>
            <a:ext cx="944045" cy="9440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700" b="1" dirty="0">
                <a:solidFill>
                  <a:schemeClr val="accent1"/>
                </a:solidFill>
                <a:latin typeface="Neue Haas Grotesk Text Pro" panose="020B0504020202020204" pitchFamily="34" charset="77"/>
              </a:rPr>
              <a:t>WARM CLIMATES</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3200" dirty="0">
                <a:solidFill>
                  <a:schemeClr val="accent4"/>
                </a:solidFill>
                <a:latin typeface="Neue Haas Grotesk Text Pro" panose="020B0504020202020204" pitchFamily="34" charset="77"/>
              </a:rPr>
              <a:t>FULL-BODIED RED WINE </a:t>
            </a:r>
            <a:r>
              <a:rPr lang="en-US" sz="5400" dirty="0">
                <a:latin typeface="Neue Haas Grotesk Text Pro" panose="020B0504020202020204" pitchFamily="34" charset="77"/>
              </a:rPr>
              <a:t>SHIRAZ</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3" y="2481774"/>
            <a:ext cx="2470779" cy="1274067"/>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GROWN IN ALL REGIONS</a:t>
            </a:r>
          </a:p>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with the Barossa Valley and Hunter Valley the most well-known</a:t>
            </a: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3367197" y="3478062"/>
            <a:ext cx="0" cy="91097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03725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2411698" y="3787450"/>
            <a:ext cx="1910998"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CLIMATE</a:t>
            </a:r>
          </a:p>
        </p:txBody>
      </p:sp>
      <p:sp>
        <p:nvSpPr>
          <p:cNvPr id="4" name="Oval 3">
            <a:extLst>
              <a:ext uri="{FF2B5EF4-FFF2-40B4-BE49-F238E27FC236}">
                <a16:creationId xmlns:a16="http://schemas.microsoft.com/office/drawing/2014/main" id="{14A27B52-E505-F587-DFF5-981E4926C5BD}"/>
              </a:ext>
            </a:extLst>
          </p:cNvPr>
          <p:cNvSpPr/>
          <p:nvPr/>
        </p:nvSpPr>
        <p:spPr>
          <a:xfrm>
            <a:off x="2895175" y="4499207"/>
            <a:ext cx="944045" cy="9440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700" b="1" dirty="0">
                <a:solidFill>
                  <a:schemeClr val="accent1"/>
                </a:solidFill>
                <a:latin typeface="Neue Haas Grotesk Text Pro" panose="020B0504020202020204" pitchFamily="34" charset="77"/>
              </a:rPr>
              <a:t>COOLER CLIMATES</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sp>
        <p:nvSpPr>
          <p:cNvPr id="6" name="object 58">
            <a:extLst>
              <a:ext uri="{FF2B5EF4-FFF2-40B4-BE49-F238E27FC236}">
                <a16:creationId xmlns:a16="http://schemas.microsoft.com/office/drawing/2014/main" id="{52179E2A-02E2-9262-C89B-B2D8F98B159D}"/>
              </a:ext>
            </a:extLst>
          </p:cNvPr>
          <p:cNvSpPr txBox="1"/>
          <p:nvPr/>
        </p:nvSpPr>
        <p:spPr>
          <a:xfrm>
            <a:off x="6959600" y="842286"/>
            <a:ext cx="4421356"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Australia’s most famous wine export</a:t>
            </a:r>
          </a:p>
        </p:txBody>
      </p:sp>
      <p:sp>
        <p:nvSpPr>
          <p:cNvPr id="7" name="object 58">
            <a:extLst>
              <a:ext uri="{FF2B5EF4-FFF2-40B4-BE49-F238E27FC236}">
                <a16:creationId xmlns:a16="http://schemas.microsoft.com/office/drawing/2014/main" id="{1973C715-2468-5EAE-CF12-964A32FAC392}"/>
              </a:ext>
            </a:extLst>
          </p:cNvPr>
          <p:cNvSpPr txBox="1"/>
          <p:nvPr/>
        </p:nvSpPr>
        <p:spPr>
          <a:xfrm>
            <a:off x="2310033" y="2884316"/>
            <a:ext cx="2114328" cy="509755"/>
          </a:xfrm>
          <a:prstGeom prst="rect">
            <a:avLst/>
          </a:prstGeom>
        </p:spPr>
        <p:txBody>
          <a:bodyPr vert="horz" wrap="square" lIns="0" tIns="17145" rIns="0" bIns="0" rtlCol="0" anchor="ctr" anchorCtr="0">
            <a:spAutoFit/>
          </a:bodyPr>
          <a:lstStyle/>
          <a:p>
            <a:pPr algn="ctr">
              <a:spcAft>
                <a:spcPts val="100"/>
              </a:spcAft>
              <a:buClr>
                <a:schemeClr val="accent4"/>
              </a:buCl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Rich, ripe fruit flavours, spicy styles</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4" name="object 58">
            <a:extLst>
              <a:ext uri="{FF2B5EF4-FFF2-40B4-BE49-F238E27FC236}">
                <a16:creationId xmlns:a16="http://schemas.microsoft.com/office/drawing/2014/main" id="{D3F8F3B4-022B-D209-E285-93C57C3E2BC8}"/>
              </a:ext>
            </a:extLst>
          </p:cNvPr>
          <p:cNvSpPr txBox="1"/>
          <p:nvPr/>
        </p:nvSpPr>
        <p:spPr>
          <a:xfrm>
            <a:off x="2310033" y="5553427"/>
            <a:ext cx="2114328" cy="509755"/>
          </a:xfrm>
          <a:prstGeom prst="rect">
            <a:avLst/>
          </a:prstGeom>
        </p:spPr>
        <p:txBody>
          <a:bodyPr vert="horz" wrap="square" lIns="0" tIns="17145" rIns="0" bIns="0" rtlCol="0" anchor="ctr" anchorCtr="0">
            <a:spAutoFit/>
          </a:bodyPr>
          <a:lstStyle/>
          <a:p>
            <a:pPr algn="ctr">
              <a:spcAft>
                <a:spcPts val="100"/>
              </a:spcAft>
              <a:buClr>
                <a:schemeClr val="accent4"/>
              </a:buCl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Fresh, mint-weight, elegant styles</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829595" y="5071550"/>
            <a:ext cx="3117979" cy="509755"/>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WORLD’S OLDEST SHIRAZ VINES STILL IN PRODUCTION</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07872762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45EC956A-CDFF-1420-3917-1E207254250C}"/>
              </a:ext>
            </a:extLst>
          </p:cNvPr>
          <p:cNvCxnSpPr>
            <a:cxnSpLocks/>
          </p:cNvCxnSpPr>
          <p:nvPr/>
        </p:nvCxnSpPr>
        <p:spPr>
          <a:xfrm flipV="1">
            <a:off x="2823813" y="3777487"/>
            <a:ext cx="0" cy="43594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17D3CFB-FD2F-4E16-BE9C-FD1EDB663970}"/>
              </a:ext>
            </a:extLst>
          </p:cNvPr>
          <p:cNvCxnSpPr>
            <a:cxnSpLocks/>
          </p:cNvCxnSpPr>
          <p:nvPr/>
        </p:nvCxnSpPr>
        <p:spPr>
          <a:xfrm>
            <a:off x="3537733" y="4382347"/>
            <a:ext cx="22025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078361" y="2365837"/>
            <a:ext cx="1512978" cy="151297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000" b="1" dirty="0">
                <a:solidFill>
                  <a:schemeClr val="accent1"/>
                </a:solidFill>
                <a:latin typeface="Neue Haas Grotesk Text Pro" panose="020B0504020202020204" pitchFamily="34" charset="77"/>
              </a:rPr>
              <a:t>THICK SKINNED, ROBUST, FIRM TANNIN STRUCTURE</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3200" dirty="0">
                <a:solidFill>
                  <a:schemeClr val="accent4"/>
                </a:solidFill>
                <a:latin typeface="Neue Haas Grotesk Text Pro" panose="020B0504020202020204" pitchFamily="34" charset="77"/>
              </a:rPr>
              <a:t>FULL-BODIED RED WINE </a:t>
            </a:r>
            <a:r>
              <a:rPr lang="en-US" sz="5400" dirty="0">
                <a:latin typeface="Neue Haas Grotesk Text Pro" panose="020B0504020202020204" pitchFamily="34" charset="77"/>
              </a:rPr>
              <a:t>CABERNET SAUVIGNON</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2238442" cy="1027845"/>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Grown in all regions, </a:t>
            </a: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with the Barossa Valley and Hunter Valley the most well-known</a:t>
            </a: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1724356" y="4474174"/>
            <a:ext cx="0" cy="43594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074129"/>
            <a:ext cx="4652237" cy="800091"/>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Oval 3">
            <a:extLst>
              <a:ext uri="{FF2B5EF4-FFF2-40B4-BE49-F238E27FC236}">
                <a16:creationId xmlns:a16="http://schemas.microsoft.com/office/drawing/2014/main" id="{14A27B52-E505-F587-DFF5-981E4926C5BD}"/>
              </a:ext>
            </a:extLst>
          </p:cNvPr>
          <p:cNvSpPr/>
          <p:nvPr/>
        </p:nvSpPr>
        <p:spPr>
          <a:xfrm>
            <a:off x="1020038" y="4910119"/>
            <a:ext cx="1411137" cy="141113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000" b="1" dirty="0">
                <a:solidFill>
                  <a:schemeClr val="accent1"/>
                </a:solidFill>
                <a:latin typeface="Neue Haas Grotesk Text Pro" panose="020B0504020202020204" pitchFamily="34" charset="77"/>
              </a:rPr>
              <a:t>GREAT AGEING POTENTIAL</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sp>
        <p:nvSpPr>
          <p:cNvPr id="6" name="object 58">
            <a:extLst>
              <a:ext uri="{FF2B5EF4-FFF2-40B4-BE49-F238E27FC236}">
                <a16:creationId xmlns:a16="http://schemas.microsoft.com/office/drawing/2014/main" id="{52179E2A-02E2-9262-C89B-B2D8F98B159D}"/>
              </a:ext>
            </a:extLst>
          </p:cNvPr>
          <p:cNvSpPr txBox="1"/>
          <p:nvPr/>
        </p:nvSpPr>
        <p:spPr>
          <a:xfrm>
            <a:off x="7130293" y="1014656"/>
            <a:ext cx="4421356"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Australia’s third most planted grape variety</a:t>
            </a:r>
          </a:p>
        </p:txBody>
      </p:sp>
      <p:sp>
        <p:nvSpPr>
          <p:cNvPr id="7" name="object 58">
            <a:extLst>
              <a:ext uri="{FF2B5EF4-FFF2-40B4-BE49-F238E27FC236}">
                <a16:creationId xmlns:a16="http://schemas.microsoft.com/office/drawing/2014/main" id="{1973C715-2468-5EAE-CF12-964A32FAC392}"/>
              </a:ext>
            </a:extLst>
          </p:cNvPr>
          <p:cNvSpPr txBox="1"/>
          <p:nvPr/>
        </p:nvSpPr>
        <p:spPr>
          <a:xfrm>
            <a:off x="3625937" y="5326428"/>
            <a:ext cx="2114328" cy="781624"/>
          </a:xfrm>
          <a:prstGeom prst="rect">
            <a:avLst/>
          </a:prstGeom>
        </p:spPr>
        <p:txBody>
          <a:bodyPr vert="horz" wrap="square" lIns="0" tIns="17145" rIns="0" bIns="0" rtlCol="0" anchor="ctr" anchorCtr="0">
            <a:spAutoFit/>
          </a:bodyPr>
          <a:lstStyle/>
          <a:p>
            <a:pPr marL="285750" indent="-285750">
              <a:spcAft>
                <a:spcPts val="100"/>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Blackcurrant</a:t>
            </a:r>
          </a:p>
          <a:p>
            <a:pPr marL="285750" indent="-285750">
              <a:spcAft>
                <a:spcPts val="100"/>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Capsicum</a:t>
            </a:r>
          </a:p>
          <a:p>
            <a:pPr marL="285750" indent="-285750">
              <a:spcAft>
                <a:spcPts val="100"/>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Mint</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799000" y="5201158"/>
            <a:ext cx="3500171" cy="509755"/>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Often blended </a:t>
            </a: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with Merlot, Shiraz, Cabernet Franc and Petit Verdot</a:t>
            </a:r>
          </a:p>
        </p:txBody>
      </p:sp>
      <p:sp>
        <p:nvSpPr>
          <p:cNvPr id="3" name="object 58">
            <a:extLst>
              <a:ext uri="{FF2B5EF4-FFF2-40B4-BE49-F238E27FC236}">
                <a16:creationId xmlns:a16="http://schemas.microsoft.com/office/drawing/2014/main" id="{051C3059-4A70-9C7D-0CAD-436F648C1DA0}"/>
              </a:ext>
            </a:extLst>
          </p:cNvPr>
          <p:cNvSpPr txBox="1"/>
          <p:nvPr/>
        </p:nvSpPr>
        <p:spPr>
          <a:xfrm>
            <a:off x="1368432" y="4250580"/>
            <a:ext cx="2028575" cy="263534"/>
          </a:xfrm>
          <a:prstGeom prst="rect">
            <a:avLst/>
          </a:prstGeom>
          <a:solidFill>
            <a:schemeClr val="bg1"/>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CHARACTERISTICS</a:t>
            </a:r>
          </a:p>
        </p:txBody>
      </p:sp>
      <p:cxnSp>
        <p:nvCxnSpPr>
          <p:cNvPr id="17" name="Straight Connector 16">
            <a:extLst>
              <a:ext uri="{FF2B5EF4-FFF2-40B4-BE49-F238E27FC236}">
                <a16:creationId xmlns:a16="http://schemas.microsoft.com/office/drawing/2014/main" id="{D41C273F-616F-1B83-EF42-60E42AD634C5}"/>
              </a:ext>
            </a:extLst>
          </p:cNvPr>
          <p:cNvCxnSpPr>
            <a:cxnSpLocks/>
          </p:cNvCxnSpPr>
          <p:nvPr/>
        </p:nvCxnSpPr>
        <p:spPr>
          <a:xfrm flipV="1">
            <a:off x="4415272" y="4382347"/>
            <a:ext cx="0" cy="81881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03697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B86C4AEB-8378-D696-22B1-2A4F50C21F65}"/>
              </a:ext>
            </a:extLst>
          </p:cNvPr>
          <p:cNvCxnSpPr>
            <a:cxnSpLocks/>
          </p:cNvCxnSpPr>
          <p:nvPr/>
        </p:nvCxnSpPr>
        <p:spPr>
          <a:xfrm>
            <a:off x="4490019" y="4363298"/>
            <a:ext cx="12884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6027942" cy="1325562"/>
          </a:xfrm>
        </p:spPr>
        <p:txBody>
          <a:bodyPr/>
          <a:lstStyle/>
          <a:p>
            <a:r>
              <a:rPr lang="en-US" sz="2800" dirty="0">
                <a:solidFill>
                  <a:schemeClr val="accent4"/>
                </a:solidFill>
                <a:latin typeface="Neue Haas Grotesk Text Pro" panose="020B0504020202020204" pitchFamily="34" charset="77"/>
              </a:rPr>
              <a:t>LATE HARVEST AND SWEET WINE</a:t>
            </a:r>
            <a:br>
              <a:rPr lang="en-US" sz="2800" dirty="0">
                <a:solidFill>
                  <a:schemeClr val="accent4"/>
                </a:solidFill>
                <a:latin typeface="Neue Haas Grotesk Text Pro" panose="020B0504020202020204" pitchFamily="34" charset="77"/>
              </a:rPr>
            </a:br>
            <a:r>
              <a:rPr lang="en-US" sz="5400" dirty="0">
                <a:latin typeface="Neue Haas Grotesk Text Pro" panose="020B0504020202020204" pitchFamily="34" charset="77"/>
              </a:rPr>
              <a:t>BOTRYTIS SEMILLON</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3" y="2481774"/>
            <a:ext cx="2470779" cy="1002197"/>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Botrytis breeds best in humid conditions such as the Riverina and Hunter Valley regions</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22850" r="22850"/>
          <a:stretch/>
        </p:blipFill>
        <p:spPr>
          <a:xfrm>
            <a:off x="5218982" y="638133"/>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074129"/>
            <a:ext cx="4652237" cy="800091"/>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BOTRYTIS </a:t>
            </a:r>
          </a:p>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sp>
        <p:nvSpPr>
          <p:cNvPr id="6" name="object 58">
            <a:extLst>
              <a:ext uri="{FF2B5EF4-FFF2-40B4-BE49-F238E27FC236}">
                <a16:creationId xmlns:a16="http://schemas.microsoft.com/office/drawing/2014/main" id="{52179E2A-02E2-9262-C89B-B2D8F98B159D}"/>
              </a:ext>
            </a:extLst>
          </p:cNvPr>
          <p:cNvSpPr txBox="1"/>
          <p:nvPr/>
        </p:nvSpPr>
        <p:spPr>
          <a:xfrm>
            <a:off x="6993239" y="865859"/>
            <a:ext cx="4627802"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Australia’s most celebrated sweet wine style</a:t>
            </a:r>
          </a:p>
        </p:txBody>
      </p:sp>
      <p:sp>
        <p:nvSpPr>
          <p:cNvPr id="12" name="object 58">
            <a:extLst>
              <a:ext uri="{FF2B5EF4-FFF2-40B4-BE49-F238E27FC236}">
                <a16:creationId xmlns:a16="http://schemas.microsoft.com/office/drawing/2014/main" id="{C11779A9-E865-E6F1-60CB-63579E48514D}"/>
              </a:ext>
            </a:extLst>
          </p:cNvPr>
          <p:cNvSpPr txBox="1"/>
          <p:nvPr/>
        </p:nvSpPr>
        <p:spPr>
          <a:xfrm>
            <a:off x="7769114" y="5201331"/>
            <a:ext cx="4182480" cy="781624"/>
          </a:xfrm>
          <a:prstGeom prst="rect">
            <a:avLst/>
          </a:prstGeom>
        </p:spPr>
        <p:txBody>
          <a:bodyPr vert="horz" wrap="square" lIns="0" tIns="17145" rIns="0" bIns="0" rtlCol="0" anchor="ctr" anchorCtr="0">
            <a:spAutoFit/>
          </a:bodyPr>
          <a:lstStyle/>
          <a:p>
            <a:pPr marL="285750" indent="-285750">
              <a:spcAft>
                <a:spcPts val="100"/>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Stone fruit flavours, most often apricot</a:t>
            </a:r>
          </a:p>
          <a:p>
            <a:pPr marL="285750" indent="-285750">
              <a:spcAft>
                <a:spcPts val="100"/>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Citrus </a:t>
            </a:r>
          </a:p>
          <a:p>
            <a:pPr marL="285750" indent="-285750">
              <a:spcAft>
                <a:spcPts val="100"/>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Honey</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6" name="object 58">
            <a:extLst>
              <a:ext uri="{FF2B5EF4-FFF2-40B4-BE49-F238E27FC236}">
                <a16:creationId xmlns:a16="http://schemas.microsoft.com/office/drawing/2014/main" id="{972E7086-6797-43C6-01BC-D802AD7ECAF4}"/>
              </a:ext>
            </a:extLst>
          </p:cNvPr>
          <p:cNvSpPr txBox="1"/>
          <p:nvPr/>
        </p:nvSpPr>
        <p:spPr>
          <a:xfrm>
            <a:off x="1484340" y="4645696"/>
            <a:ext cx="1910998" cy="755976"/>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PALE YELLOW TO DEEP GOLDEN IN COLOUR</a:t>
            </a:r>
          </a:p>
        </p:txBody>
      </p:sp>
      <p:sp>
        <p:nvSpPr>
          <p:cNvPr id="20" name="Oval 19">
            <a:extLst>
              <a:ext uri="{FF2B5EF4-FFF2-40B4-BE49-F238E27FC236}">
                <a16:creationId xmlns:a16="http://schemas.microsoft.com/office/drawing/2014/main" id="{0F732579-B0A9-D1A8-5BAE-07C8020BD374}"/>
              </a:ext>
            </a:extLst>
          </p:cNvPr>
          <p:cNvSpPr/>
          <p:nvPr/>
        </p:nvSpPr>
        <p:spPr>
          <a:xfrm rot="16200000">
            <a:off x="1458596" y="4231102"/>
            <a:ext cx="272668" cy="272668"/>
          </a:xfrm>
          <a:prstGeom prst="ellipse">
            <a:avLst/>
          </a:prstGeom>
          <a:solidFill>
            <a:srgbClr val="FFF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E9126CA1-D5F0-14E9-8929-DDEE88ED1C6F}"/>
              </a:ext>
            </a:extLst>
          </p:cNvPr>
          <p:cNvSpPr/>
          <p:nvPr/>
        </p:nvSpPr>
        <p:spPr>
          <a:xfrm rot="16200000">
            <a:off x="1797999" y="4231102"/>
            <a:ext cx="272668" cy="272668"/>
          </a:xfrm>
          <a:prstGeom prst="ellipse">
            <a:avLst/>
          </a:prstGeom>
          <a:solidFill>
            <a:srgbClr val="FFF7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9D0EC15E-0564-A6B5-9ECE-C25636713FE9}"/>
              </a:ext>
            </a:extLst>
          </p:cNvPr>
          <p:cNvSpPr/>
          <p:nvPr/>
        </p:nvSpPr>
        <p:spPr>
          <a:xfrm rot="16200000">
            <a:off x="2137401" y="4231102"/>
            <a:ext cx="272668" cy="272668"/>
          </a:xfrm>
          <a:prstGeom prst="ellipse">
            <a:avLst/>
          </a:prstGeom>
          <a:solidFill>
            <a:srgbClr val="FEF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71A4EE66-E20E-FB7B-8FF0-FDEE2F15E15D}"/>
              </a:ext>
            </a:extLst>
          </p:cNvPr>
          <p:cNvSpPr/>
          <p:nvPr/>
        </p:nvSpPr>
        <p:spPr>
          <a:xfrm rot="16200000">
            <a:off x="2476804" y="4231102"/>
            <a:ext cx="272668" cy="272668"/>
          </a:xfrm>
          <a:prstGeom prst="ellipse">
            <a:avLst/>
          </a:prstGeom>
          <a:solidFill>
            <a:srgbClr val="FED3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ABD82A6E-105F-B034-CDB9-36EF070BFB62}"/>
              </a:ext>
            </a:extLst>
          </p:cNvPr>
          <p:cNvSpPr/>
          <p:nvPr/>
        </p:nvSpPr>
        <p:spPr>
          <a:xfrm rot="16200000">
            <a:off x="2816207" y="4231102"/>
            <a:ext cx="272668" cy="272668"/>
          </a:xfrm>
          <a:prstGeom prst="ellipse">
            <a:avLst/>
          </a:prstGeom>
          <a:solidFill>
            <a:srgbClr val="FEC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Oval 25">
            <a:extLst>
              <a:ext uri="{FF2B5EF4-FFF2-40B4-BE49-F238E27FC236}">
                <a16:creationId xmlns:a16="http://schemas.microsoft.com/office/drawing/2014/main" id="{CB86BEB9-FB2A-6650-3A52-DC4185A0DDCA}"/>
              </a:ext>
            </a:extLst>
          </p:cNvPr>
          <p:cNvSpPr/>
          <p:nvPr/>
        </p:nvSpPr>
        <p:spPr>
          <a:xfrm rot="16200000">
            <a:off x="3155609" y="4231102"/>
            <a:ext cx="272668" cy="272668"/>
          </a:xfrm>
          <a:prstGeom prst="ellipse">
            <a:avLst/>
          </a:prstGeom>
          <a:solidFill>
            <a:srgbClr val="FEC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09CD1D93-CB93-A1E0-7537-2FA54D16F52D}"/>
              </a:ext>
            </a:extLst>
          </p:cNvPr>
          <p:cNvSpPr/>
          <p:nvPr/>
        </p:nvSpPr>
        <p:spPr>
          <a:xfrm rot="16200000">
            <a:off x="3495012" y="4231102"/>
            <a:ext cx="272668" cy="272668"/>
          </a:xfrm>
          <a:prstGeom prst="ellipse">
            <a:avLst/>
          </a:prstGeom>
          <a:solidFill>
            <a:srgbClr val="F89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Oval 27">
            <a:extLst>
              <a:ext uri="{FF2B5EF4-FFF2-40B4-BE49-F238E27FC236}">
                <a16:creationId xmlns:a16="http://schemas.microsoft.com/office/drawing/2014/main" id="{066C7EDD-0AB2-EA68-4145-1EBFE12FF26A}"/>
              </a:ext>
            </a:extLst>
          </p:cNvPr>
          <p:cNvSpPr/>
          <p:nvPr/>
        </p:nvSpPr>
        <p:spPr>
          <a:xfrm rot="16200000">
            <a:off x="3834415" y="4231102"/>
            <a:ext cx="272668" cy="272668"/>
          </a:xfrm>
          <a:prstGeom prst="ellipse">
            <a:avLst/>
          </a:prstGeom>
          <a:solidFill>
            <a:srgbClr val="F57D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0CC6F25A-9C67-DF7E-0EFF-004F340F26FF}"/>
              </a:ext>
            </a:extLst>
          </p:cNvPr>
          <p:cNvSpPr/>
          <p:nvPr/>
        </p:nvSpPr>
        <p:spPr>
          <a:xfrm rot="16200000">
            <a:off x="4168161" y="4231102"/>
            <a:ext cx="272668" cy="272668"/>
          </a:xfrm>
          <a:prstGeom prst="ellipse">
            <a:avLst/>
          </a:prstGeom>
          <a:solidFill>
            <a:srgbClr val="F471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1" name="Straight Connector 30">
            <a:extLst>
              <a:ext uri="{FF2B5EF4-FFF2-40B4-BE49-F238E27FC236}">
                <a16:creationId xmlns:a16="http://schemas.microsoft.com/office/drawing/2014/main" id="{A5461BC7-BFDD-1ED2-29C4-1FFBD49DDBAA}"/>
              </a:ext>
            </a:extLst>
          </p:cNvPr>
          <p:cNvCxnSpPr>
            <a:cxnSpLocks/>
          </p:cNvCxnSpPr>
          <p:nvPr/>
        </p:nvCxnSpPr>
        <p:spPr>
          <a:xfrm>
            <a:off x="1582143" y="4377770"/>
            <a:ext cx="238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4E29100-8461-A231-25E8-212133B4625B}"/>
              </a:ext>
            </a:extLst>
          </p:cNvPr>
          <p:cNvCxnSpPr>
            <a:cxnSpLocks/>
          </p:cNvCxnSpPr>
          <p:nvPr/>
        </p:nvCxnSpPr>
        <p:spPr>
          <a:xfrm>
            <a:off x="1582143" y="4251770"/>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435D50FA-13D0-809F-D1BD-6187A3361409}"/>
              </a:ext>
            </a:extLst>
          </p:cNvPr>
          <p:cNvCxnSpPr>
            <a:cxnSpLocks/>
          </p:cNvCxnSpPr>
          <p:nvPr/>
        </p:nvCxnSpPr>
        <p:spPr>
          <a:xfrm>
            <a:off x="3976339" y="4251770"/>
            <a:ext cx="0" cy="252000"/>
          </a:xfrm>
          <a:prstGeom prst="line">
            <a:avLst/>
          </a:prstGeom>
          <a:ln w="158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1225808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3800" dirty="0">
                <a:latin typeface="Neue Haas Grotesk Text Pro" panose="020B0504020202020204" pitchFamily="34" charset="77"/>
              </a:rPr>
              <a:t>FORTIFIED WINE</a:t>
            </a:r>
          </a:p>
        </p:txBody>
      </p:sp>
      <p:sp>
        <p:nvSpPr>
          <p:cNvPr id="18" name="object 58">
            <a:extLst>
              <a:ext uri="{FF2B5EF4-FFF2-40B4-BE49-F238E27FC236}">
                <a16:creationId xmlns:a16="http://schemas.microsoft.com/office/drawing/2014/main" id="{9CF3E3F5-F08B-FE27-FC27-D4E6D4A66279}"/>
              </a:ext>
            </a:extLst>
          </p:cNvPr>
          <p:cNvSpPr txBox="1"/>
          <p:nvPr/>
        </p:nvSpPr>
        <p:spPr>
          <a:xfrm>
            <a:off x="8499369" y="4484418"/>
            <a:ext cx="2470779" cy="1002197"/>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Rich, luscious and molasses-like, with sticky sweetness and great complexity</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890846" y="4588928"/>
            <a:ext cx="144596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5447" r="5447"/>
          <a:stretch/>
        </p:blipFill>
        <p:spPr>
          <a:xfrm>
            <a:off x="5218982" y="638133"/>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67158" y="4419961"/>
            <a:ext cx="4652237" cy="360676"/>
          </a:xfrm>
          <a:prstGeom prst="rect">
            <a:avLst/>
          </a:prstGeom>
        </p:spPr>
        <p:txBody>
          <a:bodyPr vert="horz" wrap="square" lIns="0" tIns="12065" rIns="0" bIns="0" rtlCol="0">
            <a:spAutoFit/>
          </a:bodyPr>
          <a:lstStyle/>
          <a:p>
            <a:pPr algn="ctr" defTabSz="914453">
              <a:lnSpc>
                <a:spcPct val="80000"/>
              </a:lnSpc>
              <a:spcBef>
                <a:spcPct val="0"/>
              </a:spcBef>
            </a:pPr>
            <a:r>
              <a:rPr lang="en-AU" sz="28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FORTIFIED WINE</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sp>
        <p:nvSpPr>
          <p:cNvPr id="6" name="object 58">
            <a:extLst>
              <a:ext uri="{FF2B5EF4-FFF2-40B4-BE49-F238E27FC236}">
                <a16:creationId xmlns:a16="http://schemas.microsoft.com/office/drawing/2014/main" id="{52179E2A-02E2-9262-C89B-B2D8F98B159D}"/>
              </a:ext>
            </a:extLst>
          </p:cNvPr>
          <p:cNvSpPr txBox="1"/>
          <p:nvPr/>
        </p:nvSpPr>
        <p:spPr>
          <a:xfrm>
            <a:off x="1948017" y="5259849"/>
            <a:ext cx="2847556" cy="981679"/>
          </a:xfrm>
          <a:prstGeom prst="rect">
            <a:avLst/>
          </a:prstGeom>
        </p:spPr>
        <p:txBody>
          <a:bodyPr vert="horz" wrap="square" lIns="0" tIns="17145" rIns="0" bIns="0" rtlCol="0" anchor="b" anchorCtr="0">
            <a:spAutoFit/>
          </a:bodyPr>
          <a:lstStyle/>
          <a:p>
            <a:pPr algn="ctr">
              <a:spcBef>
                <a:spcPts val="158"/>
              </a:spcBef>
              <a:spcAft>
                <a:spcPts val="638"/>
              </a:spcAft>
            </a:pPr>
            <a:r>
              <a:rPr lang="en-AU" sz="2800" b="1" i="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BETWEEN 15.5 </a:t>
            </a:r>
          </a:p>
          <a:p>
            <a:pPr algn="ctr">
              <a:spcBef>
                <a:spcPts val="158"/>
              </a:spcBef>
              <a:spcAft>
                <a:spcPts val="638"/>
              </a:spcAft>
            </a:pPr>
            <a:r>
              <a:rPr lang="en-AU" sz="2800" b="1" i="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and 20%</a:t>
            </a:r>
          </a:p>
        </p:txBody>
      </p:sp>
      <p:cxnSp>
        <p:nvCxnSpPr>
          <p:cNvPr id="14" name="Straight Connector 13">
            <a:extLst>
              <a:ext uri="{FF2B5EF4-FFF2-40B4-BE49-F238E27FC236}">
                <a16:creationId xmlns:a16="http://schemas.microsoft.com/office/drawing/2014/main" id="{B86C4AEB-8378-D696-22B1-2A4F50C21F65}"/>
              </a:ext>
            </a:extLst>
          </p:cNvPr>
          <p:cNvCxnSpPr>
            <a:cxnSpLocks/>
          </p:cNvCxnSpPr>
          <p:nvPr/>
        </p:nvCxnSpPr>
        <p:spPr>
          <a:xfrm>
            <a:off x="4063285" y="4363298"/>
            <a:ext cx="17152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bject 58">
            <a:extLst>
              <a:ext uri="{FF2B5EF4-FFF2-40B4-BE49-F238E27FC236}">
                <a16:creationId xmlns:a16="http://schemas.microsoft.com/office/drawing/2014/main" id="{88ADFA23-6BE1-38A3-77F5-8F7E40D69609}"/>
              </a:ext>
            </a:extLst>
          </p:cNvPr>
          <p:cNvSpPr txBox="1"/>
          <p:nvPr/>
        </p:nvSpPr>
        <p:spPr>
          <a:xfrm>
            <a:off x="8784612" y="2481774"/>
            <a:ext cx="2800252" cy="1027845"/>
          </a:xfrm>
          <a:prstGeom prst="rect">
            <a:avLst/>
          </a:prstGeom>
        </p:spPr>
        <p:txBody>
          <a:bodyPr vert="horz" wrap="square" lIns="0" tIns="17145" rIns="0" bIns="0" rtlCol="0" anchor="t" anchorCtr="0">
            <a:spAutoFit/>
          </a:bodyPr>
          <a:lstStyle/>
          <a:p>
            <a:pP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RUTHERGLEN MUSCAT:</a:t>
            </a:r>
          </a:p>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Rutherglen is a benchmark region, renowned for its incredible Muscats</a:t>
            </a:r>
          </a:p>
        </p:txBody>
      </p:sp>
      <p:sp>
        <p:nvSpPr>
          <p:cNvPr id="7" name="Oval 6">
            <a:extLst>
              <a:ext uri="{FF2B5EF4-FFF2-40B4-BE49-F238E27FC236}">
                <a16:creationId xmlns:a16="http://schemas.microsoft.com/office/drawing/2014/main" id="{62D2545F-74C7-811F-49E2-9FE5F228B029}"/>
              </a:ext>
            </a:extLst>
          </p:cNvPr>
          <p:cNvSpPr/>
          <p:nvPr/>
        </p:nvSpPr>
        <p:spPr>
          <a:xfrm>
            <a:off x="2443066" y="1546435"/>
            <a:ext cx="1857458" cy="185745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100" b="1" dirty="0">
                <a:solidFill>
                  <a:schemeClr val="accent1"/>
                </a:solidFill>
                <a:latin typeface="Neue Haas Grotesk Text Pro" panose="020B0504020202020204" pitchFamily="34" charset="77"/>
              </a:rPr>
              <a:t>Fortified wine is still wine that has been fortified with a distilled grape spirit</a:t>
            </a:r>
          </a:p>
        </p:txBody>
      </p:sp>
      <p:cxnSp>
        <p:nvCxnSpPr>
          <p:cNvPr id="8" name="Straight Connector 7">
            <a:extLst>
              <a:ext uri="{FF2B5EF4-FFF2-40B4-BE49-F238E27FC236}">
                <a16:creationId xmlns:a16="http://schemas.microsoft.com/office/drawing/2014/main" id="{15BFFE67-A70F-D4D6-D72B-579B5BB380C7}"/>
              </a:ext>
            </a:extLst>
          </p:cNvPr>
          <p:cNvCxnSpPr>
            <a:cxnSpLocks/>
          </p:cNvCxnSpPr>
          <p:nvPr/>
        </p:nvCxnSpPr>
        <p:spPr>
          <a:xfrm>
            <a:off x="4365938" y="2383149"/>
            <a:ext cx="15449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3A0E80F-8A4F-C6FB-FD17-BF454B8D68EE}"/>
              </a:ext>
            </a:extLst>
          </p:cNvPr>
          <p:cNvSpPr/>
          <p:nvPr/>
        </p:nvSpPr>
        <p:spPr>
          <a:xfrm>
            <a:off x="2727555" y="3695174"/>
            <a:ext cx="1288480" cy="128848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050" b="1" dirty="0">
                <a:solidFill>
                  <a:schemeClr val="accent1"/>
                </a:solidFill>
                <a:latin typeface="Neue Haas Grotesk Text Pro" panose="020B0504020202020204" pitchFamily="34" charset="77"/>
              </a:rPr>
              <a:t>ALCOHOL LEVELS</a:t>
            </a:r>
          </a:p>
        </p:txBody>
      </p:sp>
    </p:spTree>
    <p:extLst>
      <p:ext uri="{BB962C8B-B14F-4D97-AF65-F5344CB8AC3E}">
        <p14:creationId xmlns:p14="http://schemas.microsoft.com/office/powerpoint/2010/main" val="41792779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4CBC8-5F06-F5CE-9C8B-70A57C590BC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082293D-A1B1-4DB9-C024-01AABDF93613}"/>
              </a:ext>
            </a:extLst>
          </p:cNvPr>
          <p:cNvPicPr>
            <a:picLocks noGrp="1" noChangeAspect="1"/>
          </p:cNvPicPr>
          <p:nvPr>
            <p:ph type="pic" sz="quarter" idx="10"/>
          </p:nvPr>
        </p:nvPicPr>
        <p:blipFill>
          <a:blip r:embed="rId2"/>
          <a:srcRect t="8845" b="8845"/>
          <a:stretch/>
        </p:blipFill>
        <p:spPr>
          <a:xfrm>
            <a:off x="-12592" y="-1"/>
            <a:ext cx="12298505" cy="6917909"/>
          </a:xfrm>
        </p:spPr>
      </p:pic>
      <p:sp>
        <p:nvSpPr>
          <p:cNvPr id="2" name="Title 1">
            <a:extLst>
              <a:ext uri="{FF2B5EF4-FFF2-40B4-BE49-F238E27FC236}">
                <a16:creationId xmlns:a16="http://schemas.microsoft.com/office/drawing/2014/main" id="{1DF3D57E-F2A1-B95C-3089-18C6A7724679}"/>
              </a:ext>
            </a:extLst>
          </p:cNvPr>
          <p:cNvSpPr>
            <a:spLocks noGrp="1"/>
          </p:cNvSpPr>
          <p:nvPr>
            <p:ph type="title"/>
          </p:nvPr>
        </p:nvSpPr>
        <p:spPr>
          <a:xfrm>
            <a:off x="655638" y="740569"/>
            <a:ext cx="6818925" cy="1927482"/>
          </a:xfrm>
        </p:spPr>
        <p:txBody>
          <a:bodyPr/>
          <a:lstStyle/>
          <a:p>
            <a:r>
              <a:rPr lang="en-US" sz="5400" dirty="0">
                <a:solidFill>
                  <a:schemeClr val="accent5"/>
                </a:solidFill>
                <a:latin typeface="Neue Haas Grotesk Text Pro" panose="020B0504020202020204" pitchFamily="34" charset="77"/>
              </a:rPr>
              <a:t>single Varietals </a:t>
            </a:r>
            <a:r>
              <a:rPr lang="en-US" sz="5400" dirty="0">
                <a:solidFill>
                  <a:schemeClr val="bg2"/>
                </a:solidFill>
                <a:latin typeface="Neue Haas Grotesk Text Pro" panose="020B0504020202020204" pitchFamily="34" charset="77"/>
              </a:rPr>
              <a:t>versus</a:t>
            </a:r>
            <a:r>
              <a:rPr lang="en-US" sz="5400" dirty="0">
                <a:solidFill>
                  <a:schemeClr val="accent5"/>
                </a:solidFill>
                <a:latin typeface="Neue Haas Grotesk Text Pro" panose="020B0504020202020204" pitchFamily="34" charset="77"/>
              </a:rPr>
              <a:t> blends</a:t>
            </a:r>
          </a:p>
        </p:txBody>
      </p:sp>
    </p:spTree>
    <p:extLst>
      <p:ext uri="{BB962C8B-B14F-4D97-AF65-F5344CB8AC3E}">
        <p14:creationId xmlns:p14="http://schemas.microsoft.com/office/powerpoint/2010/main" val="17695402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5" r="16195"/>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lstStyle/>
          <a:p>
            <a:r>
              <a:rPr lang="en-US" sz="5400" dirty="0">
                <a:solidFill>
                  <a:schemeClr val="accent2"/>
                </a:solidFill>
                <a:latin typeface="Neue Haas Grotesk Text Pro" panose="020B0504020202020204" pitchFamily="34" charset="77"/>
              </a:rPr>
              <a:t>TODAY </a:t>
            </a:r>
            <a:br>
              <a:rPr lang="en-US" sz="5400" dirty="0">
                <a:solidFill>
                  <a:schemeClr val="accent2"/>
                </a:solidFill>
                <a:latin typeface="Neue Haas Grotesk Text Pro" panose="020B0504020202020204" pitchFamily="34" charset="77"/>
              </a:rPr>
            </a:br>
            <a:r>
              <a:rPr lang="en-US" sz="5400" dirty="0">
                <a:solidFill>
                  <a:schemeClr val="accent2"/>
                </a:solidFill>
                <a:latin typeface="Neue Haas Grotesk Text Pro" panose="020B0504020202020204" pitchFamily="34" charset="77"/>
              </a:rPr>
              <a:t>WE’LL </a:t>
            </a:r>
            <a:br>
              <a:rPr lang="en-US" sz="5400" dirty="0">
                <a:solidFill>
                  <a:schemeClr val="accent2"/>
                </a:solidFill>
                <a:latin typeface="Neue Haas Grotesk Text Pro" panose="020B0504020202020204" pitchFamily="34" charset="77"/>
              </a:rPr>
            </a:br>
            <a:r>
              <a:rPr lang="en-US" sz="5400" dirty="0">
                <a:solidFill>
                  <a:schemeClr val="accent2"/>
                </a:solidFill>
                <a:latin typeface="Neue Haas Grotesk Text Pro" panose="020B0504020202020204" pitchFamily="34" charset="77"/>
              </a:rPr>
              <a:t>COVER</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799403"/>
            <a:ext cx="4105121" cy="3327395"/>
          </a:xfrm>
        </p:spPr>
        <p:txBody>
          <a:bodyPr/>
          <a:lstStyle/>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What wine is</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Regional influences </a:t>
            </a:r>
            <a:br>
              <a:rPr lang="en-AU" dirty="0">
                <a:effectLst/>
                <a:latin typeface="Neue Haas Grotesk Text Pro" panose="020B0504020202020204" pitchFamily="34" charset="77"/>
              </a:rPr>
            </a:br>
            <a:r>
              <a:rPr lang="en-AU" dirty="0">
                <a:effectLst/>
                <a:latin typeface="Neue Haas Grotesk Text Pro" panose="020B0504020202020204" pitchFamily="34" charset="77"/>
              </a:rPr>
              <a:t>on grape growing</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How wine is made</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How to taste</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Different wine styles </a:t>
            </a:r>
            <a:br>
              <a:rPr lang="en-AU" dirty="0">
                <a:effectLst/>
                <a:latin typeface="Neue Haas Grotesk Text Pro" panose="020B0504020202020204" pitchFamily="34" charset="77"/>
              </a:rPr>
            </a:br>
            <a:r>
              <a:rPr lang="en-AU" dirty="0">
                <a:effectLst/>
                <a:latin typeface="Neue Haas Grotesk Text Pro" panose="020B0504020202020204" pitchFamily="34" charset="77"/>
              </a:rPr>
              <a:t>and varieties</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Australia’s best-known </a:t>
            </a:r>
            <a:br>
              <a:rPr lang="en-AU" dirty="0">
                <a:effectLst/>
                <a:latin typeface="Neue Haas Grotesk Text Pro" panose="020B0504020202020204" pitchFamily="34" charset="77"/>
              </a:rPr>
            </a:br>
            <a:r>
              <a:rPr lang="en-AU" dirty="0">
                <a:effectLst/>
                <a:latin typeface="Neue Haas Grotesk Text Pro" panose="020B0504020202020204" pitchFamily="34" charset="77"/>
              </a:rPr>
              <a:t>wine regions</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How to serve and enjoy</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Wine faults and how </a:t>
            </a:r>
            <a:br>
              <a:rPr lang="en-AU" dirty="0">
                <a:effectLst/>
                <a:latin typeface="Neue Haas Grotesk Text Pro" panose="020B0504020202020204" pitchFamily="34" charset="77"/>
              </a:rPr>
            </a:br>
            <a:r>
              <a:rPr lang="en-AU" dirty="0">
                <a:effectLst/>
                <a:latin typeface="Neue Haas Grotesk Text Pro" panose="020B0504020202020204" pitchFamily="34" charset="77"/>
              </a:rPr>
              <a:t>to identify them</a:t>
            </a:r>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D2DDF3-B8BA-BFAF-35DB-7E105E0D850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E612B12-7B9F-7DF9-DD19-5671D211AF41}"/>
              </a:ext>
            </a:extLst>
          </p:cNvPr>
          <p:cNvSpPr txBox="1"/>
          <p:nvPr/>
        </p:nvSpPr>
        <p:spPr>
          <a:xfrm>
            <a:off x="661273" y="640769"/>
            <a:ext cx="11918390" cy="1961303"/>
          </a:xfrm>
          <a:prstGeom prst="rect">
            <a:avLst/>
          </a:prstGeom>
        </p:spPr>
        <p:txBody>
          <a:bodyPr vert="horz" wrap="none" lIns="0" tIns="11521" rIns="0" bIns="0" rtlCol="0">
            <a:noAutofit/>
          </a:bodyPr>
          <a:lstStyle/>
          <a:p>
            <a:pPr defTabSz="914453">
              <a:lnSpc>
                <a:spcPct val="80000"/>
              </a:lnSpc>
              <a:defRPr/>
            </a:pPr>
            <a:r>
              <a:rPr lang="en-AU" sz="54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VARIETAL </a:t>
            </a:r>
          </a:p>
          <a:p>
            <a:pPr defTabSz="914453">
              <a:lnSpc>
                <a:spcPct val="80000"/>
              </a:lnSpc>
              <a:defRPr/>
            </a:pPr>
            <a:r>
              <a:rPr lang="en-AU" sz="5400" cap="all" dirty="0">
                <a:solidFill>
                  <a:schemeClr val="bg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WINES</a:t>
            </a:r>
          </a:p>
        </p:txBody>
      </p:sp>
      <p:sp>
        <p:nvSpPr>
          <p:cNvPr id="6" name="Content Placeholder 2">
            <a:extLst>
              <a:ext uri="{FF2B5EF4-FFF2-40B4-BE49-F238E27FC236}">
                <a16:creationId xmlns:a16="http://schemas.microsoft.com/office/drawing/2014/main" id="{447B198F-C4E2-14C6-18A9-F4F47A90E81D}"/>
              </a:ext>
            </a:extLst>
          </p:cNvPr>
          <p:cNvSpPr txBox="1"/>
          <p:nvPr/>
        </p:nvSpPr>
        <p:spPr>
          <a:xfrm>
            <a:off x="563301" y="242377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Made from a single grape variety </a:t>
            </a:r>
          </a:p>
          <a:p>
            <a:pPr>
              <a:buClr>
                <a:schemeClr val="accent3"/>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Able to tell a story of the grape, region, climate and soil, and winemaker </a:t>
            </a:r>
          </a:p>
          <a:p>
            <a:pPr>
              <a:buClr>
                <a:schemeClr val="accent3"/>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Some wines sold as single varietals contain a percentage of other grapes – in Australia up to 15% (15% in France, 25% in US)</a:t>
            </a:r>
          </a:p>
        </p:txBody>
      </p:sp>
      <p:pic>
        <p:nvPicPr>
          <p:cNvPr id="2" name="Picture 1">
            <a:extLst>
              <a:ext uri="{FF2B5EF4-FFF2-40B4-BE49-F238E27FC236}">
                <a16:creationId xmlns:a16="http://schemas.microsoft.com/office/drawing/2014/main" id="{D7AAE978-0002-CD00-7601-982EBA004EE2}"/>
              </a:ext>
            </a:extLst>
          </p:cNvPr>
          <p:cNvPicPr>
            <a:picLocks noChangeAspect="1"/>
          </p:cNvPicPr>
          <p:nvPr/>
        </p:nvPicPr>
        <p:blipFill>
          <a:blip r:embed="rId3"/>
          <a:srcRect l="11650" t="36576" r="19001" b="10233"/>
          <a:stretch/>
        </p:blipFill>
        <p:spPr>
          <a:xfrm>
            <a:off x="6096000" y="-146304"/>
            <a:ext cx="6096000" cy="7004305"/>
          </a:xfrm>
          <a:prstGeom prst="rect">
            <a:avLst/>
          </a:prstGeom>
        </p:spPr>
      </p:pic>
    </p:spTree>
    <p:extLst>
      <p:ext uri="{BB962C8B-B14F-4D97-AF65-F5344CB8AC3E}">
        <p14:creationId xmlns:p14="http://schemas.microsoft.com/office/powerpoint/2010/main" val="389403520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BEC8BDF5-83CF-C6B4-705D-5593D7AAFF75}"/>
              </a:ext>
            </a:extLst>
          </p:cNvPr>
          <p:cNvCxnSpPr>
            <a:cxnSpLocks/>
          </p:cNvCxnSpPr>
          <p:nvPr/>
        </p:nvCxnSpPr>
        <p:spPr>
          <a:xfrm>
            <a:off x="7230493" y="2859653"/>
            <a:ext cx="248593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728CC94-0B81-17C0-3F0A-EABCADDA20F4}"/>
              </a:ext>
            </a:extLst>
          </p:cNvPr>
          <p:cNvCxnSpPr>
            <a:cxnSpLocks/>
          </p:cNvCxnSpPr>
          <p:nvPr/>
        </p:nvCxnSpPr>
        <p:spPr>
          <a:xfrm>
            <a:off x="1071710" y="4583478"/>
            <a:ext cx="33367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79176" y="494527"/>
            <a:ext cx="8770172" cy="964128"/>
          </a:xfrm>
        </p:spPr>
        <p:txBody>
          <a:bodyPr/>
          <a:lstStyle/>
          <a:p>
            <a:r>
              <a:rPr lang="en-US" sz="4400" dirty="0">
                <a:solidFill>
                  <a:schemeClr val="accent2"/>
                </a:solidFill>
                <a:latin typeface="Neue Haas Grotesk Text Pro" panose="020B0504020202020204" pitchFamily="34" charset="77"/>
              </a:rPr>
              <a:t>CLASSIC AUSTRALIAN BLENDS</a:t>
            </a:r>
          </a:p>
        </p:txBody>
      </p:sp>
      <p:sp>
        <p:nvSpPr>
          <p:cNvPr id="18" name="object 58">
            <a:extLst>
              <a:ext uri="{FF2B5EF4-FFF2-40B4-BE49-F238E27FC236}">
                <a16:creationId xmlns:a16="http://schemas.microsoft.com/office/drawing/2014/main" id="{9CF3E3F5-F08B-FE27-FC27-D4E6D4A66279}"/>
              </a:ext>
            </a:extLst>
          </p:cNvPr>
          <p:cNvSpPr txBox="1"/>
          <p:nvPr/>
        </p:nvSpPr>
        <p:spPr>
          <a:xfrm>
            <a:off x="10025608" y="2896678"/>
            <a:ext cx="1879754" cy="509755"/>
          </a:xfrm>
          <a:prstGeom prst="rect">
            <a:avLst/>
          </a:prstGeom>
        </p:spPr>
        <p:txBody>
          <a:bodyPr vert="horz" wrap="square" lIns="0" tIns="17145" rIns="0" bIns="0" rtlCol="0" anchor="t" anchorCtr="0">
            <a:spAutoFit/>
          </a:bodyPr>
          <a:lstStyle/>
          <a:p>
            <a:pPr algn="ct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BAROSSA VALLEY MCLAREN VALE</a:t>
            </a:r>
          </a:p>
        </p:txBody>
      </p:sp>
      <p:cxnSp>
        <p:nvCxnSpPr>
          <p:cNvPr id="39" name="Straight Connector 38">
            <a:extLst>
              <a:ext uri="{FF2B5EF4-FFF2-40B4-BE49-F238E27FC236}">
                <a16:creationId xmlns:a16="http://schemas.microsoft.com/office/drawing/2014/main" id="{576BE157-7D11-DD5A-1B38-48AAD5625894}"/>
              </a:ext>
            </a:extLst>
          </p:cNvPr>
          <p:cNvCxnSpPr>
            <a:cxnSpLocks/>
          </p:cNvCxnSpPr>
          <p:nvPr/>
        </p:nvCxnSpPr>
        <p:spPr>
          <a:xfrm>
            <a:off x="3424210" y="3454385"/>
            <a:ext cx="9173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1043725" y="4579409"/>
            <a:ext cx="0" cy="27530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a:cxnSpLocks/>
          </p:cNvCxnSpPr>
          <p:nvPr/>
        </p:nvCxnSpPr>
        <p:spPr>
          <a:xfrm flipH="1" flipV="1">
            <a:off x="10832532" y="4691249"/>
            <a:ext cx="6772" cy="45266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t="2200" b="2200"/>
          <a:stretch/>
        </p:blipFill>
        <p:spPr>
          <a:xfrm>
            <a:off x="3964995" y="1097164"/>
            <a:ext cx="1798535" cy="5444788"/>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141890" y="4277853"/>
            <a:ext cx="3514758" cy="603114"/>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 SEMILLON</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10416673" y="2555392"/>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effectLst/>
                <a:latin typeface="Neue Haas Grotesk Text Pro" panose="020B0504020202020204" pitchFamily="34" charset="77"/>
                <a:ea typeface="Inter Display" panose="02000503000000020004" pitchFamily="2" charset="0"/>
                <a:cs typeface="Inter Display" panose="02000503000000020004" pitchFamily="2" charset="0"/>
              </a:rPr>
              <a:t>REGIONS</a:t>
            </a:r>
          </a:p>
        </p:txBody>
      </p:sp>
      <p:sp>
        <p:nvSpPr>
          <p:cNvPr id="12" name="object 58">
            <a:extLst>
              <a:ext uri="{FF2B5EF4-FFF2-40B4-BE49-F238E27FC236}">
                <a16:creationId xmlns:a16="http://schemas.microsoft.com/office/drawing/2014/main" id="{19F32BF4-65B3-F782-4549-850DC9A1B91C}"/>
              </a:ext>
            </a:extLst>
          </p:cNvPr>
          <p:cNvSpPr txBox="1"/>
          <p:nvPr/>
        </p:nvSpPr>
        <p:spPr>
          <a:xfrm>
            <a:off x="499124" y="1417288"/>
            <a:ext cx="3707969" cy="1002197"/>
          </a:xfrm>
          <a:prstGeom prst="rect">
            <a:avLst/>
          </a:prstGeom>
        </p:spPr>
        <p:txBody>
          <a:bodyPr vert="horz" wrap="square" lIns="0" tIns="17145" rIns="0" bIns="0" rtlCol="0" anchor="b" anchorCtr="0">
            <a:spAutoFit/>
          </a:bodyPr>
          <a:lstStyle/>
          <a:p>
            <a:pPr>
              <a:spcBef>
                <a:spcPts val="158"/>
              </a:spcBef>
              <a:spcAft>
                <a:spcPts val="638"/>
              </a:spcAft>
            </a:pPr>
            <a:r>
              <a:rPr lang="en-AU" sz="32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SAUVIGNON BLANC SEMILLON</a:t>
            </a:r>
          </a:p>
        </p:txBody>
      </p:sp>
      <p:pic>
        <p:nvPicPr>
          <p:cNvPr id="14" name="Picture Placeholder 8">
            <a:extLst>
              <a:ext uri="{FF2B5EF4-FFF2-40B4-BE49-F238E27FC236}">
                <a16:creationId xmlns:a16="http://schemas.microsoft.com/office/drawing/2014/main" id="{AFC11DD0-040F-00E3-F9E4-F34A49EF4792}"/>
              </a:ext>
            </a:extLst>
          </p:cNvPr>
          <p:cNvPicPr>
            <a:picLocks noChangeAspect="1"/>
          </p:cNvPicPr>
          <p:nvPr/>
        </p:nvPicPr>
        <p:blipFill>
          <a:blip r:embed="rId3" cstate="screen">
            <a:extLst>
              <a:ext uri="{28A0092B-C50C-407E-A947-70E740481C1C}">
                <a14:useLocalDpi xmlns:a14="http://schemas.microsoft.com/office/drawing/2010/main"/>
              </a:ext>
            </a:extLst>
          </a:blip>
          <a:srcRect l="8009" r="8009"/>
          <a:stretch/>
        </p:blipFill>
        <p:spPr>
          <a:xfrm>
            <a:off x="5914583" y="633838"/>
            <a:ext cx="2164614" cy="6553036"/>
          </a:xfrm>
          <a:prstGeom prst="rect">
            <a:avLst/>
          </a:prstGeom>
        </p:spPr>
      </p:pic>
      <p:sp>
        <p:nvSpPr>
          <p:cNvPr id="15" name="object 10">
            <a:extLst>
              <a:ext uri="{FF2B5EF4-FFF2-40B4-BE49-F238E27FC236}">
                <a16:creationId xmlns:a16="http://schemas.microsoft.com/office/drawing/2014/main" id="{0B1B7B3A-149F-FFEC-C2E0-7012B9710D79}"/>
              </a:ext>
            </a:extLst>
          </p:cNvPr>
          <p:cNvSpPr txBox="1"/>
          <p:nvPr/>
        </p:nvSpPr>
        <p:spPr>
          <a:xfrm rot="16200000">
            <a:off x="5710823" y="4389692"/>
            <a:ext cx="2717026" cy="603114"/>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 SHIRAZ MATARO</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1" name="Straight Connector 20">
            <a:extLst>
              <a:ext uri="{FF2B5EF4-FFF2-40B4-BE49-F238E27FC236}">
                <a16:creationId xmlns:a16="http://schemas.microsoft.com/office/drawing/2014/main" id="{23C38985-C23C-4A47-2F58-AABF30E2B171}"/>
              </a:ext>
            </a:extLst>
          </p:cNvPr>
          <p:cNvCxnSpPr>
            <a:cxnSpLocks/>
          </p:cNvCxnSpPr>
          <p:nvPr/>
        </p:nvCxnSpPr>
        <p:spPr>
          <a:xfrm>
            <a:off x="7882414" y="4684037"/>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bject 58">
            <a:extLst>
              <a:ext uri="{FF2B5EF4-FFF2-40B4-BE49-F238E27FC236}">
                <a16:creationId xmlns:a16="http://schemas.microsoft.com/office/drawing/2014/main" id="{3A8366B9-BE34-EB76-78CE-2B87A7D49537}"/>
              </a:ext>
            </a:extLst>
          </p:cNvPr>
          <p:cNvSpPr txBox="1"/>
          <p:nvPr/>
        </p:nvSpPr>
        <p:spPr>
          <a:xfrm>
            <a:off x="9943409" y="5369309"/>
            <a:ext cx="1936635" cy="1002197"/>
          </a:xfrm>
          <a:prstGeom prst="rect">
            <a:avLst/>
          </a:prstGeom>
        </p:spPr>
        <p:txBody>
          <a:bodyPr vert="horz" wrap="square" lIns="0" tIns="17145" rIns="0" bIns="0" rtlCol="0" anchor="t" anchorCtr="0">
            <a:spAutoFit/>
          </a:bodyPr>
          <a:lstStyle/>
          <a:p>
            <a:pPr algn="ctr">
              <a:buClr>
                <a:srgbClr val="F40000"/>
              </a:buClr>
            </a:pPr>
            <a:r>
              <a:rPr lang="en-US" sz="1600" b="1" dirty="0">
                <a:latin typeface="Neue Haas Grotesk Text Pro" panose="020B0504020202020204" pitchFamily="34" charset="77"/>
                <a:ea typeface="Inter Display Medium" panose="02000503000000020004" pitchFamily="2" charset="0"/>
                <a:cs typeface="Inter Display Medium" panose="02000503000000020004" pitchFamily="2" charset="0"/>
              </a:rPr>
              <a:t>GRENACHE</a:t>
            </a:r>
          </a:p>
          <a:p>
            <a:pPr algn="ct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provides aromatic spiciness and delicacy</a:t>
            </a:r>
          </a:p>
        </p:txBody>
      </p:sp>
      <p:sp>
        <p:nvSpPr>
          <p:cNvPr id="24" name="object 58">
            <a:extLst>
              <a:ext uri="{FF2B5EF4-FFF2-40B4-BE49-F238E27FC236}">
                <a16:creationId xmlns:a16="http://schemas.microsoft.com/office/drawing/2014/main" id="{CF406A81-96FF-6ACA-166F-4BBA344C3DDE}"/>
              </a:ext>
            </a:extLst>
          </p:cNvPr>
          <p:cNvSpPr txBox="1"/>
          <p:nvPr/>
        </p:nvSpPr>
        <p:spPr>
          <a:xfrm>
            <a:off x="8009934" y="5049979"/>
            <a:ext cx="1933475" cy="1248419"/>
          </a:xfrm>
          <a:prstGeom prst="rect">
            <a:avLst/>
          </a:prstGeom>
        </p:spPr>
        <p:txBody>
          <a:bodyPr vert="horz" wrap="square" lIns="0" tIns="17145" rIns="0" bIns="0" rtlCol="0" anchor="t" anchorCtr="0">
            <a:spAutoFit/>
          </a:bodyPr>
          <a:lstStyle/>
          <a:p>
            <a:pPr algn="ctr">
              <a:buClr>
                <a:srgbClr val="F40000"/>
              </a:buClr>
            </a:pPr>
            <a:r>
              <a:rPr lang="en-US" sz="1600" b="1" dirty="0">
                <a:latin typeface="Neue Haas Grotesk Text Pro" panose="020B0504020202020204" pitchFamily="34" charset="77"/>
                <a:ea typeface="Inter Display Medium" panose="02000503000000020004" pitchFamily="2" charset="0"/>
                <a:cs typeface="Inter Display Medium" panose="02000503000000020004" pitchFamily="2" charset="0"/>
              </a:rPr>
              <a:t>MATARO (MOURVÈDRE) </a:t>
            </a:r>
          </a:p>
          <a:p>
            <a:pPr algn="ct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gives perfume and anise characters and grainy tannins</a:t>
            </a:r>
          </a:p>
        </p:txBody>
      </p:sp>
      <p:cxnSp>
        <p:nvCxnSpPr>
          <p:cNvPr id="25" name="Straight Connector 24">
            <a:extLst>
              <a:ext uri="{FF2B5EF4-FFF2-40B4-BE49-F238E27FC236}">
                <a16:creationId xmlns:a16="http://schemas.microsoft.com/office/drawing/2014/main" id="{34343C55-24BA-F5C2-A5F9-461236F3C4B3}"/>
              </a:ext>
            </a:extLst>
          </p:cNvPr>
          <p:cNvCxnSpPr>
            <a:cxnSpLocks/>
          </p:cNvCxnSpPr>
          <p:nvPr/>
        </p:nvCxnSpPr>
        <p:spPr>
          <a:xfrm flipV="1">
            <a:off x="8976671" y="4684037"/>
            <a:ext cx="0" cy="30488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object 58">
            <a:extLst>
              <a:ext uri="{FF2B5EF4-FFF2-40B4-BE49-F238E27FC236}">
                <a16:creationId xmlns:a16="http://schemas.microsoft.com/office/drawing/2014/main" id="{5E2CD752-7B31-6510-5ACC-4DF7567C630F}"/>
              </a:ext>
            </a:extLst>
          </p:cNvPr>
          <p:cNvSpPr txBox="1"/>
          <p:nvPr/>
        </p:nvSpPr>
        <p:spPr>
          <a:xfrm>
            <a:off x="8079197" y="1392913"/>
            <a:ext cx="3728425" cy="1002197"/>
          </a:xfrm>
          <a:prstGeom prst="rect">
            <a:avLst/>
          </a:prstGeom>
        </p:spPr>
        <p:txBody>
          <a:bodyPr vert="horz" wrap="square" lIns="0" tIns="17145" rIns="0" bIns="0" rtlCol="0" anchor="b" anchorCtr="0">
            <a:spAutoFit/>
          </a:bodyPr>
          <a:lstStyle/>
          <a:p>
            <a:pPr algn="r">
              <a:spcBef>
                <a:spcPts val="158"/>
              </a:spcBef>
              <a:spcAft>
                <a:spcPts val="638"/>
              </a:spcAft>
            </a:pPr>
            <a:r>
              <a:rPr lang="en-AU" sz="3200" b="1" dirty="0">
                <a:solidFill>
                  <a:schemeClr val="accent4"/>
                </a:solidFill>
                <a:effectLst/>
                <a:latin typeface="Neue Haas Grotesk Text Pro" panose="020B0504020202020204" pitchFamily="34" charset="77"/>
                <a:ea typeface="Inter Display" panose="02000503000000020004" pitchFamily="2" charset="0"/>
                <a:cs typeface="Inter Display" panose="02000503000000020004" pitchFamily="2" charset="0"/>
              </a:rPr>
              <a:t>GRENACHE SHIRAZ MATARO</a:t>
            </a:r>
          </a:p>
        </p:txBody>
      </p:sp>
      <p:cxnSp>
        <p:nvCxnSpPr>
          <p:cNvPr id="33" name="Straight Connector 32">
            <a:extLst>
              <a:ext uri="{FF2B5EF4-FFF2-40B4-BE49-F238E27FC236}">
                <a16:creationId xmlns:a16="http://schemas.microsoft.com/office/drawing/2014/main" id="{E98A536C-9F79-D7C2-17E0-A7EBAE148C7A}"/>
              </a:ext>
            </a:extLst>
          </p:cNvPr>
          <p:cNvCxnSpPr>
            <a:cxnSpLocks/>
          </p:cNvCxnSpPr>
          <p:nvPr/>
        </p:nvCxnSpPr>
        <p:spPr>
          <a:xfrm flipV="1">
            <a:off x="2967118" y="4579409"/>
            <a:ext cx="0" cy="27530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bject 58">
            <a:extLst>
              <a:ext uri="{FF2B5EF4-FFF2-40B4-BE49-F238E27FC236}">
                <a16:creationId xmlns:a16="http://schemas.microsoft.com/office/drawing/2014/main" id="{D95A427A-C0D3-D8A1-5B07-5C9D2DFE7DC6}"/>
              </a:ext>
            </a:extLst>
          </p:cNvPr>
          <p:cNvSpPr txBox="1"/>
          <p:nvPr/>
        </p:nvSpPr>
        <p:spPr>
          <a:xfrm>
            <a:off x="7977363" y="3472625"/>
            <a:ext cx="2330826" cy="755976"/>
          </a:xfrm>
          <a:prstGeom prst="rect">
            <a:avLst/>
          </a:prstGeom>
        </p:spPr>
        <p:txBody>
          <a:bodyPr vert="horz" wrap="square" lIns="0" tIns="17145" rIns="0" bIns="0" rtlCol="0" anchor="t" anchorCtr="0">
            <a:spAutoFit/>
          </a:bodyPr>
          <a:lstStyle/>
          <a:p>
            <a:pPr algn="ctr">
              <a:buClr>
                <a:srgbClr val="F40000"/>
              </a:buClr>
            </a:pPr>
            <a:r>
              <a:rPr lang="en-US" sz="1600" b="1" dirty="0">
                <a:latin typeface="Neue Haas Grotesk Text Pro" panose="020B0504020202020204" pitchFamily="34" charset="77"/>
                <a:ea typeface="Inter Display Medium" panose="02000503000000020004" pitchFamily="2" charset="0"/>
                <a:cs typeface="Inter Display Medium" panose="02000503000000020004" pitchFamily="2" charset="0"/>
              </a:rPr>
              <a:t>SHIRAZ</a:t>
            </a: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 </a:t>
            </a:r>
          </a:p>
          <a:p>
            <a:pPr algn="ct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adds richness and weight in the mouth</a:t>
            </a:r>
          </a:p>
        </p:txBody>
      </p:sp>
      <p:cxnSp>
        <p:nvCxnSpPr>
          <p:cNvPr id="20" name="Straight Connector 19">
            <a:extLst>
              <a:ext uri="{FF2B5EF4-FFF2-40B4-BE49-F238E27FC236}">
                <a16:creationId xmlns:a16="http://schemas.microsoft.com/office/drawing/2014/main" id="{6D8DAAC9-0BF0-4146-3146-3D0B6CF35992}"/>
              </a:ext>
            </a:extLst>
          </p:cNvPr>
          <p:cNvCxnSpPr>
            <a:cxnSpLocks/>
          </p:cNvCxnSpPr>
          <p:nvPr/>
        </p:nvCxnSpPr>
        <p:spPr>
          <a:xfrm flipV="1">
            <a:off x="9142776" y="4371474"/>
            <a:ext cx="0" cy="30488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bject 58">
            <a:extLst>
              <a:ext uri="{FF2B5EF4-FFF2-40B4-BE49-F238E27FC236}">
                <a16:creationId xmlns:a16="http://schemas.microsoft.com/office/drawing/2014/main" id="{2905E681-66B6-B203-C524-9A85EF9F49F9}"/>
              </a:ext>
            </a:extLst>
          </p:cNvPr>
          <p:cNvSpPr txBox="1"/>
          <p:nvPr/>
        </p:nvSpPr>
        <p:spPr>
          <a:xfrm>
            <a:off x="198855" y="5111338"/>
            <a:ext cx="1681153" cy="755976"/>
          </a:xfrm>
          <a:prstGeom prst="rect">
            <a:avLst/>
          </a:prstGeom>
        </p:spPr>
        <p:txBody>
          <a:bodyPr vert="horz" wrap="square" lIns="0" tIns="17145" rIns="0" bIns="0" rtlCol="0" anchor="t" anchorCtr="0">
            <a:spAutoFit/>
          </a:bodyPr>
          <a:lstStyle/>
          <a:p>
            <a:pPr algn="ctr">
              <a:buClr>
                <a:srgbClr val="F40000"/>
              </a:buClr>
            </a:pPr>
            <a:r>
              <a:rPr lang="en-US" sz="1600" b="1" dirty="0">
                <a:latin typeface="Neue Haas Grotesk Text Pro" panose="020B0504020202020204" pitchFamily="34" charset="77"/>
                <a:ea typeface="Inter Display Medium" panose="02000503000000020004" pitchFamily="2" charset="0"/>
                <a:cs typeface="Inter Display Medium" panose="02000503000000020004" pitchFamily="2" charset="0"/>
              </a:rPr>
              <a:t>SEMILLON </a:t>
            </a:r>
          </a:p>
          <a:p>
            <a:pPr algn="ct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brings lemony notes</a:t>
            </a:r>
          </a:p>
        </p:txBody>
      </p:sp>
      <p:sp>
        <p:nvSpPr>
          <p:cNvPr id="26" name="object 58">
            <a:extLst>
              <a:ext uri="{FF2B5EF4-FFF2-40B4-BE49-F238E27FC236}">
                <a16:creationId xmlns:a16="http://schemas.microsoft.com/office/drawing/2014/main" id="{F8867FB5-B2AB-3CCE-1F33-79128D6BC1A4}"/>
              </a:ext>
            </a:extLst>
          </p:cNvPr>
          <p:cNvSpPr txBox="1"/>
          <p:nvPr/>
        </p:nvSpPr>
        <p:spPr>
          <a:xfrm>
            <a:off x="1889294" y="5026694"/>
            <a:ext cx="2088160" cy="1002197"/>
          </a:xfrm>
          <a:prstGeom prst="rect">
            <a:avLst/>
          </a:prstGeom>
        </p:spPr>
        <p:txBody>
          <a:bodyPr vert="horz" wrap="square" lIns="0" tIns="17145" rIns="0" bIns="0" rtlCol="0" anchor="t" anchorCtr="0">
            <a:spAutoFit/>
          </a:bodyPr>
          <a:lstStyle/>
          <a:p>
            <a:pPr algn="ctr">
              <a:buClr>
                <a:srgbClr val="F40000"/>
              </a:buClr>
            </a:pPr>
            <a:r>
              <a:rPr lang="en-US" sz="1600" b="1" dirty="0">
                <a:latin typeface="Neue Haas Grotesk Text Pro" panose="020B0504020202020204" pitchFamily="34" charset="77"/>
                <a:ea typeface="Inter Display Medium" panose="02000503000000020004" pitchFamily="2" charset="0"/>
                <a:cs typeface="Inter Display Medium" panose="02000503000000020004" pitchFamily="2" charset="0"/>
              </a:rPr>
              <a:t>SAUVIGNON BLANC </a:t>
            </a:r>
          </a:p>
          <a:p>
            <a:pPr algn="ctr">
              <a:buClr>
                <a:srgbClr val="F40000"/>
              </a:buClr>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contributes tropical fruits and sharper acidity</a:t>
            </a:r>
          </a:p>
        </p:txBody>
      </p:sp>
      <p:sp>
        <p:nvSpPr>
          <p:cNvPr id="34" name="TextBox 33">
            <a:extLst>
              <a:ext uri="{FF2B5EF4-FFF2-40B4-BE49-F238E27FC236}">
                <a16:creationId xmlns:a16="http://schemas.microsoft.com/office/drawing/2014/main" id="{14E58245-7E0A-07DD-5948-6ED3E1574C5B}"/>
              </a:ext>
            </a:extLst>
          </p:cNvPr>
          <p:cNvSpPr txBox="1"/>
          <p:nvPr/>
        </p:nvSpPr>
        <p:spPr>
          <a:xfrm>
            <a:off x="1254956" y="3119329"/>
            <a:ext cx="2283441" cy="830997"/>
          </a:xfrm>
          <a:prstGeom prst="rect">
            <a:avLst/>
          </a:prstGeom>
          <a:noFill/>
        </p:spPr>
        <p:txBody>
          <a:bodyPr wrap="square">
            <a:spAutoFit/>
          </a:bodyPr>
          <a:lstStyle/>
          <a:p>
            <a:pPr algn="ctr">
              <a:lnSpc>
                <a:spcPct val="100000"/>
              </a:lnSpc>
            </a:pP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Dry, crisp and refreshing with grassy, herbal aromas</a:t>
            </a:r>
          </a:p>
        </p:txBody>
      </p:sp>
    </p:spTree>
    <p:extLst>
      <p:ext uri="{BB962C8B-B14F-4D97-AF65-F5344CB8AC3E}">
        <p14:creationId xmlns:p14="http://schemas.microsoft.com/office/powerpoint/2010/main" val="32392173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C728CC94-0B81-17C0-3F0A-EABCADDA20F4}"/>
              </a:ext>
            </a:extLst>
          </p:cNvPr>
          <p:cNvCxnSpPr>
            <a:cxnSpLocks/>
          </p:cNvCxnSpPr>
          <p:nvPr/>
        </p:nvCxnSpPr>
        <p:spPr>
          <a:xfrm>
            <a:off x="2973659" y="4546612"/>
            <a:ext cx="19771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756A4F7-43BD-276B-6A13-B208AC9C685F}"/>
              </a:ext>
            </a:extLst>
          </p:cNvPr>
          <p:cNvCxnSpPr>
            <a:cxnSpLocks/>
          </p:cNvCxnSpPr>
          <p:nvPr/>
        </p:nvCxnSpPr>
        <p:spPr>
          <a:xfrm>
            <a:off x="2973659" y="3207170"/>
            <a:ext cx="175276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00D10D9-BC9D-3556-7D9A-152CA7AB9D66}"/>
              </a:ext>
            </a:extLst>
          </p:cNvPr>
          <p:cNvCxnSpPr>
            <a:cxnSpLocks/>
          </p:cNvCxnSpPr>
          <p:nvPr/>
        </p:nvCxnSpPr>
        <p:spPr>
          <a:xfrm flipV="1">
            <a:off x="7180393" y="3093353"/>
            <a:ext cx="1734426" cy="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Placeholder 8">
            <a:extLst>
              <a:ext uri="{FF2B5EF4-FFF2-40B4-BE49-F238E27FC236}">
                <a16:creationId xmlns:a16="http://schemas.microsoft.com/office/drawing/2014/main" id="{D971E06D-4AF1-19C7-2EAC-78FAD5E3CF24}"/>
              </a:ext>
            </a:extLst>
          </p:cNvPr>
          <p:cNvPicPr>
            <a:picLocks noChangeAspect="1"/>
          </p:cNvPicPr>
          <p:nvPr/>
        </p:nvPicPr>
        <p:blipFill>
          <a:blip r:embed="rId2" cstate="screen">
            <a:extLst>
              <a:ext uri="{28A0092B-C50C-407E-A947-70E740481C1C}">
                <a14:useLocalDpi xmlns:a14="http://schemas.microsoft.com/office/drawing/2010/main"/>
              </a:ext>
            </a:extLst>
          </a:blip>
          <a:srcRect l="8675" r="8675"/>
          <a:stretch/>
        </p:blipFill>
        <p:spPr>
          <a:xfrm>
            <a:off x="5905124" y="602615"/>
            <a:ext cx="2109032" cy="6384771"/>
          </a:xfrm>
          <a:prstGeom prst="rect">
            <a:avLst/>
          </a:prstGeom>
        </p:spPr>
      </p:pic>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7362024" y="5270843"/>
            <a:ext cx="923445" cy="1232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1900887" y="2631454"/>
            <a:ext cx="1274793" cy="127479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100" b="1" dirty="0">
                <a:solidFill>
                  <a:schemeClr val="accent1"/>
                </a:solidFill>
                <a:latin typeface="Neue Haas Grotesk Text Pro" panose="020B0504020202020204" pitchFamily="34" charset="77"/>
              </a:rPr>
              <a:t>DEEP TANNINS</a:t>
            </a:r>
          </a:p>
        </p:txBody>
      </p: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8675" r="8675"/>
          <a:stretch/>
        </p:blipFill>
        <p:spPr>
          <a:xfrm>
            <a:off x="3817858" y="602615"/>
            <a:ext cx="2109032" cy="6384771"/>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565611" y="4407174"/>
            <a:ext cx="2892036"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SHIRAZ</a:t>
            </a:r>
          </a:p>
        </p:txBody>
      </p:sp>
      <p:sp>
        <p:nvSpPr>
          <p:cNvPr id="12" name="object 58">
            <a:extLst>
              <a:ext uri="{FF2B5EF4-FFF2-40B4-BE49-F238E27FC236}">
                <a16:creationId xmlns:a16="http://schemas.microsoft.com/office/drawing/2014/main" id="{19F32BF4-65B3-F782-4549-850DC9A1B91C}"/>
              </a:ext>
            </a:extLst>
          </p:cNvPr>
          <p:cNvSpPr txBox="1"/>
          <p:nvPr/>
        </p:nvSpPr>
        <p:spPr>
          <a:xfrm>
            <a:off x="529493" y="1654292"/>
            <a:ext cx="4421356" cy="448200"/>
          </a:xfrm>
          <a:prstGeom prst="rect">
            <a:avLst/>
          </a:prstGeom>
        </p:spPr>
        <p:txBody>
          <a:bodyPr vert="horz" wrap="square" lIns="0" tIns="17145" rIns="0" bIns="0" rtlCol="0" anchor="b" anchorCtr="0">
            <a:spAutoFit/>
          </a:bodyPr>
          <a:lstStyle/>
          <a:p>
            <a:pPr>
              <a:spcBef>
                <a:spcPts val="158"/>
              </a:spcBef>
              <a:spcAft>
                <a:spcPts val="638"/>
              </a:spcAft>
            </a:pPr>
            <a:r>
              <a:rPr lang="en-AU" sz="2800" b="1" dirty="0">
                <a:solidFill>
                  <a:schemeClr val="accent4"/>
                </a:solidFill>
                <a:effectLst/>
                <a:latin typeface="Neue Haas Grotesk Text Pro" panose="020B0504020202020204" pitchFamily="34" charset="77"/>
                <a:ea typeface="Inter Display" panose="02000503000000020004" pitchFamily="2" charset="0"/>
                <a:cs typeface="Inter Display" panose="02000503000000020004" pitchFamily="2" charset="0"/>
              </a:rPr>
              <a:t>CABERNET SHIRAZ</a:t>
            </a:r>
          </a:p>
        </p:txBody>
      </p:sp>
      <p:sp>
        <p:nvSpPr>
          <p:cNvPr id="15" name="object 10">
            <a:extLst>
              <a:ext uri="{FF2B5EF4-FFF2-40B4-BE49-F238E27FC236}">
                <a16:creationId xmlns:a16="http://schemas.microsoft.com/office/drawing/2014/main" id="{0B1B7B3A-149F-FFEC-C2E0-7012B9710D79}"/>
              </a:ext>
            </a:extLst>
          </p:cNvPr>
          <p:cNvSpPr txBox="1"/>
          <p:nvPr/>
        </p:nvSpPr>
        <p:spPr>
          <a:xfrm rot="16200000">
            <a:off x="5710823" y="4289056"/>
            <a:ext cx="2717026"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MERLOT</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1" name="Straight Connector 20">
            <a:extLst>
              <a:ext uri="{FF2B5EF4-FFF2-40B4-BE49-F238E27FC236}">
                <a16:creationId xmlns:a16="http://schemas.microsoft.com/office/drawing/2014/main" id="{23C38985-C23C-4A47-2F58-AABF30E2B171}"/>
              </a:ext>
            </a:extLst>
          </p:cNvPr>
          <p:cNvCxnSpPr>
            <a:cxnSpLocks/>
          </p:cNvCxnSpPr>
          <p:nvPr/>
        </p:nvCxnSpPr>
        <p:spPr>
          <a:xfrm>
            <a:off x="7558940" y="4213616"/>
            <a:ext cx="230617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object 58">
            <a:extLst>
              <a:ext uri="{FF2B5EF4-FFF2-40B4-BE49-F238E27FC236}">
                <a16:creationId xmlns:a16="http://schemas.microsoft.com/office/drawing/2014/main" id="{5E2CD752-7B31-6510-5ACC-4DF7567C630F}"/>
              </a:ext>
            </a:extLst>
          </p:cNvPr>
          <p:cNvSpPr txBox="1"/>
          <p:nvPr/>
        </p:nvSpPr>
        <p:spPr>
          <a:xfrm>
            <a:off x="7177070" y="1680813"/>
            <a:ext cx="4421356" cy="448200"/>
          </a:xfrm>
          <a:prstGeom prst="rect">
            <a:avLst/>
          </a:prstGeom>
        </p:spPr>
        <p:txBody>
          <a:bodyPr vert="horz" wrap="square" lIns="0" tIns="17145" rIns="0" bIns="0" rtlCol="0" anchor="b" anchorCtr="0">
            <a:spAutoFit/>
          </a:bodyPr>
          <a:lstStyle/>
          <a:p>
            <a:pPr algn="r">
              <a:spcBef>
                <a:spcPts val="158"/>
              </a:spcBef>
              <a:spcAft>
                <a:spcPts val="638"/>
              </a:spcAft>
            </a:pPr>
            <a:r>
              <a:rPr lang="en-AU" sz="2800" b="1" dirty="0">
                <a:solidFill>
                  <a:schemeClr val="accent4"/>
                </a:solidFill>
                <a:effectLst/>
                <a:latin typeface="Neue Haas Grotesk Text Pro" panose="020B0504020202020204" pitchFamily="34" charset="77"/>
                <a:ea typeface="Inter Display" panose="02000503000000020004" pitchFamily="2" charset="0"/>
                <a:cs typeface="Inter Display" panose="02000503000000020004" pitchFamily="2" charset="0"/>
              </a:rPr>
              <a:t>CABERNET MERLOT</a:t>
            </a:r>
          </a:p>
        </p:txBody>
      </p:sp>
      <p:sp>
        <p:nvSpPr>
          <p:cNvPr id="4" name="object 58">
            <a:extLst>
              <a:ext uri="{FF2B5EF4-FFF2-40B4-BE49-F238E27FC236}">
                <a16:creationId xmlns:a16="http://schemas.microsoft.com/office/drawing/2014/main" id="{A6DF19AA-0F87-4313-D369-3E89952707BF}"/>
              </a:ext>
            </a:extLst>
          </p:cNvPr>
          <p:cNvSpPr txBox="1"/>
          <p:nvPr/>
        </p:nvSpPr>
        <p:spPr>
          <a:xfrm>
            <a:off x="607170" y="4414845"/>
            <a:ext cx="2010479"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CHARACTERISTICS</a:t>
            </a:r>
          </a:p>
        </p:txBody>
      </p:sp>
      <p:sp>
        <p:nvSpPr>
          <p:cNvPr id="19" name="Oval 18">
            <a:extLst>
              <a:ext uri="{FF2B5EF4-FFF2-40B4-BE49-F238E27FC236}">
                <a16:creationId xmlns:a16="http://schemas.microsoft.com/office/drawing/2014/main" id="{8C8201A7-9F3D-D295-7EC3-11285C2DA68E}"/>
              </a:ext>
            </a:extLst>
          </p:cNvPr>
          <p:cNvSpPr/>
          <p:nvPr/>
        </p:nvSpPr>
        <p:spPr>
          <a:xfrm>
            <a:off x="8430784" y="2275032"/>
            <a:ext cx="1630845" cy="16308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sz="1100" b="1" dirty="0">
                <a:solidFill>
                  <a:schemeClr val="accent1"/>
                </a:solidFill>
                <a:latin typeface="Neue Haas Grotesk Text Pro" panose="020B0504020202020204" pitchFamily="34" charset="77"/>
              </a:rPr>
              <a:t>EXCELLENT STRUCTURE WITH GOOD AGEING POTENTIAL AND LONG FINISH</a:t>
            </a:r>
          </a:p>
        </p:txBody>
      </p:sp>
      <p:sp>
        <p:nvSpPr>
          <p:cNvPr id="26" name="object 58">
            <a:extLst>
              <a:ext uri="{FF2B5EF4-FFF2-40B4-BE49-F238E27FC236}">
                <a16:creationId xmlns:a16="http://schemas.microsoft.com/office/drawing/2014/main" id="{829BC339-3DA9-57D0-0095-BAB978FCF7A2}"/>
              </a:ext>
            </a:extLst>
          </p:cNvPr>
          <p:cNvSpPr txBox="1"/>
          <p:nvPr/>
        </p:nvSpPr>
        <p:spPr>
          <a:xfrm>
            <a:off x="10173824" y="4001318"/>
            <a:ext cx="1207172"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FLAVOURS</a:t>
            </a:r>
          </a:p>
        </p:txBody>
      </p:sp>
      <p:sp>
        <p:nvSpPr>
          <p:cNvPr id="34" name="object 58">
            <a:extLst>
              <a:ext uri="{FF2B5EF4-FFF2-40B4-BE49-F238E27FC236}">
                <a16:creationId xmlns:a16="http://schemas.microsoft.com/office/drawing/2014/main" id="{E762BA6B-4706-F2D7-420A-F1AFF9B3FD52}"/>
              </a:ext>
            </a:extLst>
          </p:cNvPr>
          <p:cNvSpPr txBox="1"/>
          <p:nvPr/>
        </p:nvSpPr>
        <p:spPr>
          <a:xfrm>
            <a:off x="10238831" y="4316709"/>
            <a:ext cx="1580914" cy="1194558"/>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Blueberry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Black fruits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Mint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Olive</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8" name="object 58">
            <a:extLst>
              <a:ext uri="{FF2B5EF4-FFF2-40B4-BE49-F238E27FC236}">
                <a16:creationId xmlns:a16="http://schemas.microsoft.com/office/drawing/2014/main" id="{A9ADC8BA-8088-4458-B933-9F9B33273600}"/>
              </a:ext>
            </a:extLst>
          </p:cNvPr>
          <p:cNvSpPr txBox="1"/>
          <p:nvPr/>
        </p:nvSpPr>
        <p:spPr>
          <a:xfrm>
            <a:off x="8455750" y="5432942"/>
            <a:ext cx="1580914" cy="884216"/>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Medium" panose="02000503000000020004" pitchFamily="2" charset="0"/>
                <a:cs typeface="Inter Display Medium" panose="02000503000000020004" pitchFamily="2" charset="0"/>
              </a:rPr>
              <a:t>Cassis </a:t>
            </a:r>
          </a:p>
          <a:p>
            <a:pPr marL="285750" indent="-285750">
              <a:spcBef>
                <a:spcPts val="150"/>
              </a:spcBef>
              <a:spcAft>
                <a:spcPts val="315"/>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Medium" panose="02000503000000020004" pitchFamily="2" charset="0"/>
                <a:cs typeface="Inter Display Medium" panose="02000503000000020004" pitchFamily="2" charset="0"/>
              </a:rPr>
              <a:t>Mocha </a:t>
            </a:r>
          </a:p>
          <a:p>
            <a:pPr marL="285750" indent="-285750">
              <a:spcBef>
                <a:spcPts val="150"/>
              </a:spcBef>
              <a:spcAft>
                <a:spcPts val="315"/>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Medium" panose="02000503000000020004" pitchFamily="2" charset="0"/>
                <a:cs typeface="Inter Display Medium" panose="02000503000000020004" pitchFamily="2" charset="0"/>
              </a:rPr>
              <a:t>Sweet spice</a:t>
            </a:r>
          </a:p>
        </p:txBody>
      </p:sp>
      <p:sp>
        <p:nvSpPr>
          <p:cNvPr id="40" name="object 58">
            <a:extLst>
              <a:ext uri="{FF2B5EF4-FFF2-40B4-BE49-F238E27FC236}">
                <a16:creationId xmlns:a16="http://schemas.microsoft.com/office/drawing/2014/main" id="{CDD220EC-D8E5-0AC1-126D-E4859D1921A7}"/>
              </a:ext>
            </a:extLst>
          </p:cNvPr>
          <p:cNvSpPr txBox="1"/>
          <p:nvPr/>
        </p:nvSpPr>
        <p:spPr>
          <a:xfrm>
            <a:off x="8311233" y="5143025"/>
            <a:ext cx="1207172"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AROMAS</a:t>
            </a:r>
          </a:p>
        </p:txBody>
      </p:sp>
      <p:sp>
        <p:nvSpPr>
          <p:cNvPr id="14" name="Title 1">
            <a:extLst>
              <a:ext uri="{FF2B5EF4-FFF2-40B4-BE49-F238E27FC236}">
                <a16:creationId xmlns:a16="http://schemas.microsoft.com/office/drawing/2014/main" id="{B59B81B5-9157-3E3A-D83B-DEE5ABD9D574}"/>
              </a:ext>
            </a:extLst>
          </p:cNvPr>
          <p:cNvSpPr txBox="1">
            <a:spLocks/>
          </p:cNvSpPr>
          <p:nvPr/>
        </p:nvSpPr>
        <p:spPr>
          <a:xfrm>
            <a:off x="479176" y="494527"/>
            <a:ext cx="8770172" cy="964128"/>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400" dirty="0">
                <a:latin typeface="Neue Haas Grotesk Text Pro" panose="020B0504020202020204" pitchFamily="34" charset="77"/>
              </a:rPr>
              <a:t>CLASSIC AUSTRALIAN BLENDS</a:t>
            </a:r>
          </a:p>
        </p:txBody>
      </p:sp>
      <p:sp>
        <p:nvSpPr>
          <p:cNvPr id="23" name="object 58">
            <a:extLst>
              <a:ext uri="{FF2B5EF4-FFF2-40B4-BE49-F238E27FC236}">
                <a16:creationId xmlns:a16="http://schemas.microsoft.com/office/drawing/2014/main" id="{E6418391-34DD-FD55-567A-D2007A362B21}"/>
              </a:ext>
            </a:extLst>
          </p:cNvPr>
          <p:cNvSpPr txBox="1"/>
          <p:nvPr/>
        </p:nvSpPr>
        <p:spPr>
          <a:xfrm>
            <a:off x="614399" y="4843042"/>
            <a:ext cx="2774713" cy="884216"/>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Bold, powerful style</a:t>
            </a:r>
          </a:p>
          <a:p>
            <a:pPr marL="285750" indent="-285750">
              <a:spcBef>
                <a:spcPts val="150"/>
              </a:spcBef>
              <a:spcAft>
                <a:spcPts val="315"/>
              </a:spcAft>
              <a:buClr>
                <a:schemeClr val="accent4"/>
              </a:buClr>
              <a:buFont typeface="Arial" panose="020B0604020202020204" pitchFamily="34" charset="0"/>
              <a:buChar char="•"/>
            </a:pPr>
            <a:r>
              <a:rPr lang="en-AU" sz="1600" dirty="0">
                <a:latin typeface="Neue Haas Grotesk Text Pro" panose="020B0504020202020204" pitchFamily="34" charset="77"/>
                <a:ea typeface="Inter Display Medium" panose="02000503000000020004" pitchFamily="2" charset="0"/>
                <a:cs typeface="Inter Display Medium" panose="02000503000000020004" pitchFamily="2" charset="0"/>
              </a:rPr>
              <a:t>Long finish</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Well-balanced</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31292696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australia with green borders&#10;&#10;Description automatically generated">
            <a:extLst>
              <a:ext uri="{FF2B5EF4-FFF2-40B4-BE49-F238E27FC236}">
                <a16:creationId xmlns:a16="http://schemas.microsoft.com/office/drawing/2014/main" id="{4B3BD40F-CBA9-5245-431F-D427899A996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2189485" y="-337795"/>
            <a:ext cx="12403652" cy="7326423"/>
          </a:xfrm>
          <a:prstGeom prst="rect">
            <a:avLst/>
          </a:prstGeom>
        </p:spPr>
      </p:pic>
      <p:sp>
        <p:nvSpPr>
          <p:cNvPr id="16" name="Content Placeholder 2">
            <a:extLst>
              <a:ext uri="{FF2B5EF4-FFF2-40B4-BE49-F238E27FC236}">
                <a16:creationId xmlns:a16="http://schemas.microsoft.com/office/drawing/2014/main" id="{2CA32E62-30F6-8A73-12AF-7B8AB6635615}"/>
              </a:ext>
            </a:extLst>
          </p:cNvPr>
          <p:cNvSpPr txBox="1"/>
          <p:nvPr/>
        </p:nvSpPr>
        <p:spPr>
          <a:xfrm>
            <a:off x="529493" y="2415288"/>
            <a:ext cx="4143845"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Adelaide Hills, SA</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Barossa Valley, SA</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Canberra District, ACT</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Clare Valley, SA</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Coonawarra, SA</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Heathcote, VIC</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Hunter Valley, NSW</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Margaret River, WA</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McLaren Vale, SA</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Mornington Peninsula, VIC</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Tasmania</a:t>
            </a:r>
          </a:p>
          <a:p>
            <a:pPr marL="342900" indent="-342900">
              <a:spcBef>
                <a:spcPts val="142"/>
              </a:spcBef>
              <a:spcAft>
                <a:spcPts val="225"/>
              </a:spcAft>
              <a:buClr>
                <a:schemeClr val="accent2"/>
              </a:buClr>
              <a:buFont typeface="+mj-lt"/>
              <a:buAutoNum type="arabicPeriod"/>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Yarra Valley, VIC</a:t>
            </a:r>
          </a:p>
        </p:txBody>
      </p:sp>
      <p:sp>
        <p:nvSpPr>
          <p:cNvPr id="17" name="Oval 16">
            <a:extLst>
              <a:ext uri="{FF2B5EF4-FFF2-40B4-BE49-F238E27FC236}">
                <a16:creationId xmlns:a16="http://schemas.microsoft.com/office/drawing/2014/main" id="{25D72E8E-2F8E-A4CA-5B7C-767E1EF4E3D4}"/>
              </a:ext>
            </a:extLst>
          </p:cNvPr>
          <p:cNvSpPr/>
          <p:nvPr/>
        </p:nvSpPr>
        <p:spPr>
          <a:xfrm>
            <a:off x="8714411" y="4683941"/>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1</a:t>
            </a:r>
          </a:p>
        </p:txBody>
      </p:sp>
      <p:sp>
        <p:nvSpPr>
          <p:cNvPr id="20" name="Oval 19">
            <a:extLst>
              <a:ext uri="{FF2B5EF4-FFF2-40B4-BE49-F238E27FC236}">
                <a16:creationId xmlns:a16="http://schemas.microsoft.com/office/drawing/2014/main" id="{A76834AE-E319-F6B1-6A85-E1CD1845CB83}"/>
              </a:ext>
            </a:extLst>
          </p:cNvPr>
          <p:cNvSpPr/>
          <p:nvPr/>
        </p:nvSpPr>
        <p:spPr>
          <a:xfrm>
            <a:off x="8579437" y="4565324"/>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2</a:t>
            </a:r>
          </a:p>
        </p:txBody>
      </p:sp>
      <p:sp>
        <p:nvSpPr>
          <p:cNvPr id="22" name="Oval 21">
            <a:extLst>
              <a:ext uri="{FF2B5EF4-FFF2-40B4-BE49-F238E27FC236}">
                <a16:creationId xmlns:a16="http://schemas.microsoft.com/office/drawing/2014/main" id="{0BC096C1-481C-A11F-EC17-740E8EDC2919}"/>
              </a:ext>
            </a:extLst>
          </p:cNvPr>
          <p:cNvSpPr/>
          <p:nvPr/>
        </p:nvSpPr>
        <p:spPr>
          <a:xfrm>
            <a:off x="8646924" y="4387399"/>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4</a:t>
            </a:r>
          </a:p>
        </p:txBody>
      </p:sp>
      <p:sp>
        <p:nvSpPr>
          <p:cNvPr id="26" name="Oval 25">
            <a:extLst>
              <a:ext uri="{FF2B5EF4-FFF2-40B4-BE49-F238E27FC236}">
                <a16:creationId xmlns:a16="http://schemas.microsoft.com/office/drawing/2014/main" id="{FB35CB6D-F05F-B509-43C5-39E4592FB0A6}"/>
              </a:ext>
            </a:extLst>
          </p:cNvPr>
          <p:cNvSpPr/>
          <p:nvPr/>
        </p:nvSpPr>
        <p:spPr>
          <a:xfrm>
            <a:off x="8568731" y="4844434"/>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9</a:t>
            </a:r>
          </a:p>
        </p:txBody>
      </p:sp>
      <p:sp>
        <p:nvSpPr>
          <p:cNvPr id="28" name="Oval 27">
            <a:extLst>
              <a:ext uri="{FF2B5EF4-FFF2-40B4-BE49-F238E27FC236}">
                <a16:creationId xmlns:a16="http://schemas.microsoft.com/office/drawing/2014/main" id="{E3C6A66C-1DE5-6481-0CFC-9EB9CBDC1F9E}"/>
              </a:ext>
            </a:extLst>
          </p:cNvPr>
          <p:cNvSpPr/>
          <p:nvPr/>
        </p:nvSpPr>
        <p:spPr>
          <a:xfrm>
            <a:off x="8833027" y="5092455"/>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5</a:t>
            </a:r>
          </a:p>
        </p:txBody>
      </p:sp>
      <p:sp>
        <p:nvSpPr>
          <p:cNvPr id="31" name="Oval 30">
            <a:extLst>
              <a:ext uri="{FF2B5EF4-FFF2-40B4-BE49-F238E27FC236}">
                <a16:creationId xmlns:a16="http://schemas.microsoft.com/office/drawing/2014/main" id="{49CB4AFA-CE9C-DAFF-70C4-937034DBD942}"/>
              </a:ext>
            </a:extLst>
          </p:cNvPr>
          <p:cNvSpPr/>
          <p:nvPr/>
        </p:nvSpPr>
        <p:spPr>
          <a:xfrm>
            <a:off x="10207645" y="480255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3</a:t>
            </a:r>
          </a:p>
        </p:txBody>
      </p:sp>
      <p:sp>
        <p:nvSpPr>
          <p:cNvPr id="34" name="Oval 33">
            <a:extLst>
              <a:ext uri="{FF2B5EF4-FFF2-40B4-BE49-F238E27FC236}">
                <a16:creationId xmlns:a16="http://schemas.microsoft.com/office/drawing/2014/main" id="{25F58054-837B-3CA6-CA9D-C690DCF0D17B}"/>
              </a:ext>
            </a:extLst>
          </p:cNvPr>
          <p:cNvSpPr/>
          <p:nvPr/>
        </p:nvSpPr>
        <p:spPr>
          <a:xfrm>
            <a:off x="9472401" y="5094122"/>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6</a:t>
            </a:r>
          </a:p>
        </p:txBody>
      </p:sp>
      <p:sp>
        <p:nvSpPr>
          <p:cNvPr id="36" name="Oval 35">
            <a:extLst>
              <a:ext uri="{FF2B5EF4-FFF2-40B4-BE49-F238E27FC236}">
                <a16:creationId xmlns:a16="http://schemas.microsoft.com/office/drawing/2014/main" id="{FECE0780-B438-E9EC-E208-9D92C2230DD3}"/>
              </a:ext>
            </a:extLst>
          </p:cNvPr>
          <p:cNvSpPr/>
          <p:nvPr/>
        </p:nvSpPr>
        <p:spPr>
          <a:xfrm>
            <a:off x="9621206" y="537646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b="1" dirty="0">
              <a:solidFill>
                <a:schemeClr val="accent2"/>
              </a:solidFill>
            </a:endParaRPr>
          </a:p>
        </p:txBody>
      </p:sp>
      <p:sp>
        <p:nvSpPr>
          <p:cNvPr id="40" name="Oval 39">
            <a:extLst>
              <a:ext uri="{FF2B5EF4-FFF2-40B4-BE49-F238E27FC236}">
                <a16:creationId xmlns:a16="http://schemas.microsoft.com/office/drawing/2014/main" id="{683C0A72-8F6A-3D60-67C7-48A2DE5B3D94}"/>
              </a:ext>
            </a:extLst>
          </p:cNvPr>
          <p:cNvSpPr/>
          <p:nvPr/>
        </p:nvSpPr>
        <p:spPr>
          <a:xfrm>
            <a:off x="9516668" y="5510586"/>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b="1" dirty="0">
              <a:solidFill>
                <a:schemeClr val="accent2"/>
              </a:solidFill>
            </a:endParaRPr>
          </a:p>
        </p:txBody>
      </p:sp>
      <p:sp>
        <p:nvSpPr>
          <p:cNvPr id="42" name="Oval 41">
            <a:extLst>
              <a:ext uri="{FF2B5EF4-FFF2-40B4-BE49-F238E27FC236}">
                <a16:creationId xmlns:a16="http://schemas.microsoft.com/office/drawing/2014/main" id="{200A4139-F727-2CC8-B091-220E63B33A59}"/>
              </a:ext>
            </a:extLst>
          </p:cNvPr>
          <p:cNvSpPr/>
          <p:nvPr/>
        </p:nvSpPr>
        <p:spPr>
          <a:xfrm>
            <a:off x="9709634" y="6249207"/>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b="1" dirty="0">
              <a:solidFill>
                <a:schemeClr val="accent2"/>
              </a:solidFill>
            </a:endParaRPr>
          </a:p>
        </p:txBody>
      </p:sp>
      <p:sp>
        <p:nvSpPr>
          <p:cNvPr id="43" name="TextBox 42">
            <a:extLst>
              <a:ext uri="{FF2B5EF4-FFF2-40B4-BE49-F238E27FC236}">
                <a16:creationId xmlns:a16="http://schemas.microsoft.com/office/drawing/2014/main" id="{4BCB9534-482C-C830-4F97-226661EC75F5}"/>
              </a:ext>
            </a:extLst>
          </p:cNvPr>
          <p:cNvSpPr txBox="1"/>
          <p:nvPr/>
        </p:nvSpPr>
        <p:spPr>
          <a:xfrm>
            <a:off x="9686090" y="6255720"/>
            <a:ext cx="521555" cy="246221"/>
          </a:xfrm>
          <a:prstGeom prst="rect">
            <a:avLst/>
          </a:prstGeom>
          <a:noFill/>
        </p:spPr>
        <p:txBody>
          <a:bodyPr wrap="square" rtlCol="0">
            <a:spAutoFit/>
          </a:bodyPr>
          <a:lstStyle/>
          <a:p>
            <a:pPr algn="l"/>
            <a:r>
              <a:rPr lang="en-AU" sz="1000" b="1" dirty="0">
                <a:solidFill>
                  <a:schemeClr val="accent2"/>
                </a:solidFill>
                <a:effectLst/>
                <a:latin typeface="Inter Display" panose="02000503000000020004" pitchFamily="2" charset="0"/>
                <a:ea typeface="Inter Display" panose="02000503000000020004" pitchFamily="2" charset="0"/>
                <a:cs typeface="Inter Display" panose="02000503000000020004" pitchFamily="2" charset="0"/>
              </a:rPr>
              <a:t>11</a:t>
            </a:r>
          </a:p>
        </p:txBody>
      </p:sp>
      <p:sp>
        <p:nvSpPr>
          <p:cNvPr id="44" name="Oval 43">
            <a:extLst>
              <a:ext uri="{FF2B5EF4-FFF2-40B4-BE49-F238E27FC236}">
                <a16:creationId xmlns:a16="http://schemas.microsoft.com/office/drawing/2014/main" id="{9707871C-44AC-6EFE-E801-734A924485C1}"/>
              </a:ext>
            </a:extLst>
          </p:cNvPr>
          <p:cNvSpPr/>
          <p:nvPr/>
        </p:nvSpPr>
        <p:spPr>
          <a:xfrm>
            <a:off x="10621288" y="4427882"/>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7</a:t>
            </a:r>
          </a:p>
        </p:txBody>
      </p:sp>
      <p:sp>
        <p:nvSpPr>
          <p:cNvPr id="45" name="Oval 44">
            <a:extLst>
              <a:ext uri="{FF2B5EF4-FFF2-40B4-BE49-F238E27FC236}">
                <a16:creationId xmlns:a16="http://schemas.microsoft.com/office/drawing/2014/main" id="{631C1970-8861-0EC2-21CE-2674676EA650}"/>
              </a:ext>
            </a:extLst>
          </p:cNvPr>
          <p:cNvSpPr/>
          <p:nvPr/>
        </p:nvSpPr>
        <p:spPr>
          <a:xfrm>
            <a:off x="4673338" y="480255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8</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706864"/>
            <a:ext cx="5685593" cy="964128"/>
          </a:xfrm>
        </p:spPr>
        <p:txBody>
          <a:bodyPr/>
          <a:lstStyle/>
          <a:p>
            <a:pPr>
              <a:lnSpc>
                <a:spcPct val="100000"/>
              </a:lnSpc>
            </a:pPr>
            <a:r>
              <a:rPr lang="en-US" sz="3000" dirty="0">
                <a:solidFill>
                  <a:schemeClr val="bg2"/>
                </a:solidFill>
                <a:latin typeface="Neue Haas Grotesk Text Pro" panose="020B0504020202020204" pitchFamily="34" charset="77"/>
              </a:rPr>
              <a:t>AUSTRALIA’S WELL-KNOWN</a:t>
            </a:r>
            <a:br>
              <a:rPr lang="en-US" sz="4000" dirty="0">
                <a:solidFill>
                  <a:schemeClr val="accent2"/>
                </a:solidFill>
                <a:latin typeface="Neue Haas Grotesk Text Pro" panose="020B0504020202020204" pitchFamily="34" charset="77"/>
              </a:rPr>
            </a:br>
            <a:r>
              <a:rPr lang="en-US" sz="5400" dirty="0">
                <a:solidFill>
                  <a:schemeClr val="accent2"/>
                </a:solidFill>
                <a:latin typeface="Neue Haas Grotesk Text Pro" panose="020B0504020202020204" pitchFamily="34" charset="77"/>
              </a:rPr>
              <a:t>WINE REGIONS</a:t>
            </a:r>
          </a:p>
        </p:txBody>
      </p:sp>
      <p:sp>
        <p:nvSpPr>
          <p:cNvPr id="37" name="TextBox 36">
            <a:extLst>
              <a:ext uri="{FF2B5EF4-FFF2-40B4-BE49-F238E27FC236}">
                <a16:creationId xmlns:a16="http://schemas.microsoft.com/office/drawing/2014/main" id="{53A34274-0198-D59A-032E-CD0140C362FE}"/>
              </a:ext>
            </a:extLst>
          </p:cNvPr>
          <p:cNvSpPr txBox="1"/>
          <p:nvPr/>
        </p:nvSpPr>
        <p:spPr>
          <a:xfrm>
            <a:off x="9597661" y="5371973"/>
            <a:ext cx="521555" cy="246221"/>
          </a:xfrm>
          <a:prstGeom prst="rect">
            <a:avLst/>
          </a:prstGeom>
          <a:noFill/>
        </p:spPr>
        <p:txBody>
          <a:bodyPr wrap="square" rtlCol="0">
            <a:spAutoFit/>
          </a:bodyPr>
          <a:lstStyle/>
          <a:p>
            <a:pPr algn="l"/>
            <a:r>
              <a:rPr lang="en-AU" sz="1000" b="1" dirty="0">
                <a:solidFill>
                  <a:schemeClr val="accent2"/>
                </a:solidFill>
                <a:effectLst/>
                <a:latin typeface="Inter Display" panose="02000503000000020004" pitchFamily="2" charset="0"/>
                <a:ea typeface="Inter Display" panose="02000503000000020004" pitchFamily="2" charset="0"/>
                <a:cs typeface="Inter Display" panose="02000503000000020004" pitchFamily="2" charset="0"/>
              </a:rPr>
              <a:t>12</a:t>
            </a:r>
          </a:p>
        </p:txBody>
      </p:sp>
      <p:sp>
        <p:nvSpPr>
          <p:cNvPr id="4" name="TextBox 3">
            <a:extLst>
              <a:ext uri="{FF2B5EF4-FFF2-40B4-BE49-F238E27FC236}">
                <a16:creationId xmlns:a16="http://schemas.microsoft.com/office/drawing/2014/main" id="{5A3A3532-F223-D818-3C68-0C9199BC5851}"/>
              </a:ext>
            </a:extLst>
          </p:cNvPr>
          <p:cNvSpPr txBox="1"/>
          <p:nvPr/>
        </p:nvSpPr>
        <p:spPr>
          <a:xfrm>
            <a:off x="9480186" y="5505323"/>
            <a:ext cx="521555" cy="246221"/>
          </a:xfrm>
          <a:prstGeom prst="rect">
            <a:avLst/>
          </a:prstGeom>
          <a:noFill/>
        </p:spPr>
        <p:txBody>
          <a:bodyPr wrap="square" rtlCol="0">
            <a:spAutoFit/>
          </a:bodyPr>
          <a:lstStyle/>
          <a:p>
            <a:pPr algn="l"/>
            <a:r>
              <a:rPr lang="en-AU" sz="1000" b="1" dirty="0">
                <a:solidFill>
                  <a:schemeClr val="accent2"/>
                </a:solidFill>
                <a:effectLst/>
                <a:latin typeface="Inter Display" panose="02000503000000020004" pitchFamily="2" charset="0"/>
                <a:ea typeface="Inter Display" panose="02000503000000020004" pitchFamily="2" charset="0"/>
                <a:cs typeface="Inter Display" panose="02000503000000020004" pitchFamily="2" charset="0"/>
              </a:rPr>
              <a:t>10</a:t>
            </a:r>
          </a:p>
        </p:txBody>
      </p:sp>
    </p:spTree>
    <p:extLst>
      <p:ext uri="{BB962C8B-B14F-4D97-AF65-F5344CB8AC3E}">
        <p14:creationId xmlns:p14="http://schemas.microsoft.com/office/powerpoint/2010/main" val="4738568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4D826D2D-8FEF-7D29-9887-2C0C165A339C}"/>
              </a:ext>
            </a:extLst>
          </p:cNvPr>
          <p:cNvPicPr>
            <a:picLocks noChangeAspect="1"/>
          </p:cNvPicPr>
          <p:nvPr/>
        </p:nvPicPr>
        <p:blipFill>
          <a:blip r:embed="rId2"/>
          <a:srcRect t="7812" b="7812"/>
          <a:stretch/>
        </p:blipFill>
        <p:spPr>
          <a:xfrm>
            <a:off x="4759841" y="4185117"/>
            <a:ext cx="4828990" cy="2716307"/>
          </a:xfrm>
          <a:prstGeom prst="rect">
            <a:avLst/>
          </a:prstGeom>
          <a:solidFill>
            <a:schemeClr val="bg1">
              <a:lumMod val="85000"/>
            </a:schemeClr>
          </a:solidFill>
        </p:spPr>
      </p:pic>
      <p:pic>
        <p:nvPicPr>
          <p:cNvPr id="5" name="Picture Placeholder 5">
            <a:extLst>
              <a:ext uri="{FF2B5EF4-FFF2-40B4-BE49-F238E27FC236}">
                <a16:creationId xmlns:a16="http://schemas.microsoft.com/office/drawing/2014/main" id="{9C810BFE-CCC2-A68E-10D9-F13830F35B7E}"/>
              </a:ext>
            </a:extLst>
          </p:cNvPr>
          <p:cNvPicPr>
            <a:picLocks noChangeAspect="1"/>
          </p:cNvPicPr>
          <p:nvPr/>
        </p:nvPicPr>
        <p:blipFill>
          <a:blip r:embed="rId3"/>
          <a:srcRect t="7555" b="7555"/>
          <a:stretch/>
        </p:blipFill>
        <p:spPr>
          <a:xfrm>
            <a:off x="7363010" y="1401"/>
            <a:ext cx="4828990" cy="2716307"/>
          </a:xfrm>
          <a:prstGeom prst="rect">
            <a:avLst/>
          </a:prstGeom>
          <a:solidFill>
            <a:schemeClr val="bg1">
              <a:lumMod val="85000"/>
            </a:schemeClr>
          </a:solidFill>
        </p:spPr>
      </p:pic>
      <p:pic>
        <p:nvPicPr>
          <p:cNvPr id="7" name="Picture Placeholder 5">
            <a:extLst>
              <a:ext uri="{FF2B5EF4-FFF2-40B4-BE49-F238E27FC236}">
                <a16:creationId xmlns:a16="http://schemas.microsoft.com/office/drawing/2014/main" id="{8C25FB4A-709F-9517-7AA2-27DC593C0FCC}"/>
              </a:ext>
            </a:extLst>
          </p:cNvPr>
          <p:cNvPicPr>
            <a:picLocks noChangeAspect="1"/>
          </p:cNvPicPr>
          <p:nvPr/>
        </p:nvPicPr>
        <p:blipFill>
          <a:blip r:embed="rId4"/>
          <a:srcRect t="7812" b="7812"/>
          <a:stretch/>
        </p:blipFill>
        <p:spPr>
          <a:xfrm>
            <a:off x="-55261" y="2292583"/>
            <a:ext cx="4828990" cy="2716307"/>
          </a:xfrm>
          <a:prstGeom prst="rect">
            <a:avLst/>
          </a:prstGeom>
          <a:solidFill>
            <a:schemeClr val="bg1">
              <a:lumMod val="85000"/>
            </a:schemeClr>
          </a:solidFill>
        </p:spPr>
      </p:pic>
      <p:pic>
        <p:nvPicPr>
          <p:cNvPr id="10" name="Picture Placeholder 5">
            <a:extLst>
              <a:ext uri="{FF2B5EF4-FFF2-40B4-BE49-F238E27FC236}">
                <a16:creationId xmlns:a16="http://schemas.microsoft.com/office/drawing/2014/main" id="{A7B03647-DA10-3A40-0013-244464B832BD}"/>
              </a:ext>
            </a:extLst>
          </p:cNvPr>
          <p:cNvPicPr>
            <a:picLocks noChangeAspect="1"/>
          </p:cNvPicPr>
          <p:nvPr/>
        </p:nvPicPr>
        <p:blipFill>
          <a:blip r:embed="rId5"/>
          <a:srcRect t="12081" r="37683" b="31249"/>
          <a:stretch/>
        </p:blipFill>
        <p:spPr>
          <a:xfrm>
            <a:off x="4740776" y="2292583"/>
            <a:ext cx="2316277" cy="3159569"/>
          </a:xfrm>
          <a:prstGeom prst="rect">
            <a:avLst/>
          </a:prstGeom>
          <a:solidFill>
            <a:schemeClr val="bg1">
              <a:lumMod val="85000"/>
            </a:schemeClr>
          </a:solidFill>
        </p:spPr>
      </p:pic>
      <p:pic>
        <p:nvPicPr>
          <p:cNvPr id="11" name="Picture Placeholder 5">
            <a:extLst>
              <a:ext uri="{FF2B5EF4-FFF2-40B4-BE49-F238E27FC236}">
                <a16:creationId xmlns:a16="http://schemas.microsoft.com/office/drawing/2014/main" id="{D6F8A948-DFE7-61BC-E4AE-BA5CD1DD194D}"/>
              </a:ext>
            </a:extLst>
          </p:cNvPr>
          <p:cNvPicPr>
            <a:picLocks noChangeAspect="1"/>
          </p:cNvPicPr>
          <p:nvPr/>
        </p:nvPicPr>
        <p:blipFill>
          <a:blip r:embed="rId6"/>
          <a:srcRect t="10837" b="10837"/>
          <a:stretch/>
        </p:blipFill>
        <p:spPr>
          <a:xfrm>
            <a:off x="-55261" y="4131000"/>
            <a:ext cx="4889589" cy="2750394"/>
          </a:xfrm>
          <a:prstGeom prst="rect">
            <a:avLst/>
          </a:prstGeom>
          <a:solidFill>
            <a:schemeClr val="bg1">
              <a:lumMod val="85000"/>
            </a:schemeClr>
          </a:solidFill>
        </p:spPr>
      </p:pic>
      <p:pic>
        <p:nvPicPr>
          <p:cNvPr id="13" name="Picture Placeholder 5">
            <a:extLst>
              <a:ext uri="{FF2B5EF4-FFF2-40B4-BE49-F238E27FC236}">
                <a16:creationId xmlns:a16="http://schemas.microsoft.com/office/drawing/2014/main" id="{F6E61BDE-BFDD-4A0C-507B-D7401348D844}"/>
              </a:ext>
            </a:extLst>
          </p:cNvPr>
          <p:cNvPicPr>
            <a:picLocks noChangeAspect="1"/>
          </p:cNvPicPr>
          <p:nvPr/>
        </p:nvPicPr>
        <p:blipFill>
          <a:blip r:embed="rId7"/>
          <a:srcRect t="7670" b="7670"/>
          <a:stretch/>
        </p:blipFill>
        <p:spPr>
          <a:xfrm>
            <a:off x="7049222" y="2292583"/>
            <a:ext cx="5142777" cy="2892812"/>
          </a:xfrm>
          <a:prstGeom prst="rect">
            <a:avLst/>
          </a:prstGeom>
          <a:solidFill>
            <a:schemeClr val="bg1">
              <a:lumMod val="85000"/>
            </a:schemeClr>
          </a:solidFill>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225194" y="498416"/>
            <a:ext cx="7193079" cy="1927482"/>
          </a:xfrm>
        </p:spPr>
        <p:txBody>
          <a:bodyPr/>
          <a:lstStyle/>
          <a:p>
            <a:r>
              <a:rPr lang="en-US" sz="5400" dirty="0">
                <a:solidFill>
                  <a:schemeClr val="accent2"/>
                </a:solidFill>
                <a:latin typeface="Neue Haas Grotesk Text Pro" panose="020B0504020202020204" pitchFamily="34" charset="77"/>
              </a:rPr>
              <a:t>single Varietals </a:t>
            </a:r>
            <a:r>
              <a:rPr lang="en-US" sz="5400" dirty="0">
                <a:solidFill>
                  <a:schemeClr val="accent3"/>
                </a:solidFill>
                <a:latin typeface="Neue Haas Grotesk Text Pro" panose="020B0504020202020204" pitchFamily="34" charset="77"/>
              </a:rPr>
              <a:t>versus blends</a:t>
            </a:r>
          </a:p>
        </p:txBody>
      </p:sp>
      <p:pic>
        <p:nvPicPr>
          <p:cNvPr id="6" name="Picture Placeholder 5">
            <a:extLst>
              <a:ext uri="{FF2B5EF4-FFF2-40B4-BE49-F238E27FC236}">
                <a16:creationId xmlns:a16="http://schemas.microsoft.com/office/drawing/2014/main" id="{4832C298-F7E3-02A8-0038-89B638457051}"/>
              </a:ext>
            </a:extLst>
          </p:cNvPr>
          <p:cNvPicPr>
            <a:picLocks noGrp="1" noChangeAspect="1"/>
          </p:cNvPicPr>
          <p:nvPr>
            <p:ph type="pic" sz="quarter" idx="10"/>
          </p:nvPr>
        </p:nvPicPr>
        <p:blipFill>
          <a:blip r:embed="rId8"/>
          <a:srcRect l="1358" r="21377"/>
          <a:stretch/>
        </p:blipFill>
        <p:spPr>
          <a:xfrm>
            <a:off x="8322942" y="4165086"/>
            <a:ext cx="3863720" cy="2716307"/>
          </a:xfrm>
        </p:spPr>
      </p:pic>
    </p:spTree>
    <p:extLst>
      <p:ext uri="{BB962C8B-B14F-4D97-AF65-F5344CB8AC3E}">
        <p14:creationId xmlns:p14="http://schemas.microsoft.com/office/powerpoint/2010/main" val="152470231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0ACC1C-E21D-567E-2CB7-6F4F8BAB7D44}"/>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44904"/>
          </a:xfrm>
          <a:prstGeom prst="rect">
            <a:avLst/>
          </a:prstGeom>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225194" y="498416"/>
            <a:ext cx="11590288" cy="702855"/>
          </a:xfrm>
        </p:spPr>
        <p:txBody>
          <a:bodyPr/>
          <a:lstStyle/>
          <a:p>
            <a:r>
              <a:rPr lang="en-US" sz="5400" dirty="0">
                <a:solidFill>
                  <a:schemeClr val="accent2"/>
                </a:solidFill>
                <a:latin typeface="Neue Haas Grotesk Text Pro" panose="020B0504020202020204" pitchFamily="34" charset="77"/>
              </a:rPr>
              <a:t>WINE SERVING </a:t>
            </a:r>
            <a:r>
              <a:rPr lang="en-US" sz="5400" dirty="0">
                <a:solidFill>
                  <a:schemeClr val="accent3"/>
                </a:solidFill>
                <a:latin typeface="Neue Haas Grotesk Text Pro" panose="020B0504020202020204" pitchFamily="34" charset="77"/>
              </a:rPr>
              <a:t>TEMPERATURE</a:t>
            </a:r>
          </a:p>
        </p:txBody>
      </p:sp>
      <p:cxnSp>
        <p:nvCxnSpPr>
          <p:cNvPr id="33" name="Straight Connector 32">
            <a:extLst>
              <a:ext uri="{FF2B5EF4-FFF2-40B4-BE49-F238E27FC236}">
                <a16:creationId xmlns:a16="http://schemas.microsoft.com/office/drawing/2014/main" id="{828D30A6-A6C6-5C7B-5A71-5C6DFD64703A}"/>
              </a:ext>
            </a:extLst>
          </p:cNvPr>
          <p:cNvCxnSpPr>
            <a:cxnSpLocks/>
          </p:cNvCxnSpPr>
          <p:nvPr/>
        </p:nvCxnSpPr>
        <p:spPr>
          <a:xfrm>
            <a:off x="739435" y="2489623"/>
            <a:ext cx="3361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object 58">
            <a:extLst>
              <a:ext uri="{FF2B5EF4-FFF2-40B4-BE49-F238E27FC236}">
                <a16:creationId xmlns:a16="http://schemas.microsoft.com/office/drawing/2014/main" id="{06DE2421-9004-BD9A-88B3-5D7E981CFA93}"/>
              </a:ext>
            </a:extLst>
          </p:cNvPr>
          <p:cNvSpPr txBox="1"/>
          <p:nvPr/>
        </p:nvSpPr>
        <p:spPr>
          <a:xfrm>
            <a:off x="1326052" y="1718999"/>
            <a:ext cx="2102795" cy="61234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SPARKLING WINE</a:t>
            </a:r>
          </a:p>
          <a:p>
            <a:pPr algn="ctr">
              <a:spcBef>
                <a:spcPts val="158"/>
              </a:spcBef>
              <a:spcAft>
                <a:spcPts val="638"/>
              </a:spcAft>
            </a:pPr>
            <a:r>
              <a:rPr lang="en-AU" sz="16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ICE COLD</a:t>
            </a:r>
          </a:p>
        </p:txBody>
      </p:sp>
      <p:cxnSp>
        <p:nvCxnSpPr>
          <p:cNvPr id="38" name="Straight Connector 37">
            <a:extLst>
              <a:ext uri="{FF2B5EF4-FFF2-40B4-BE49-F238E27FC236}">
                <a16:creationId xmlns:a16="http://schemas.microsoft.com/office/drawing/2014/main" id="{ECD1FD2D-0C95-7DC6-FB02-8DB3C76C2691}"/>
              </a:ext>
            </a:extLst>
          </p:cNvPr>
          <p:cNvCxnSpPr>
            <a:cxnSpLocks/>
          </p:cNvCxnSpPr>
          <p:nvPr/>
        </p:nvCxnSpPr>
        <p:spPr>
          <a:xfrm>
            <a:off x="739435"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6BE6E25A-CF7C-3861-292D-68854F919168}"/>
              </a:ext>
            </a:extLst>
          </p:cNvPr>
          <p:cNvCxnSpPr>
            <a:cxnSpLocks/>
          </p:cNvCxnSpPr>
          <p:nvPr/>
        </p:nvCxnSpPr>
        <p:spPr>
          <a:xfrm>
            <a:off x="4101198"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D45576AB-736E-D104-9768-85629BD48869}"/>
              </a:ext>
            </a:extLst>
          </p:cNvPr>
          <p:cNvCxnSpPr>
            <a:cxnSpLocks/>
          </p:cNvCxnSpPr>
          <p:nvPr/>
        </p:nvCxnSpPr>
        <p:spPr>
          <a:xfrm>
            <a:off x="2083379" y="5264200"/>
            <a:ext cx="48015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07C2194-EA6D-D0A6-B440-20CF1DDCD999}"/>
              </a:ext>
            </a:extLst>
          </p:cNvPr>
          <p:cNvCxnSpPr>
            <a:cxnSpLocks/>
          </p:cNvCxnSpPr>
          <p:nvPr/>
        </p:nvCxnSpPr>
        <p:spPr>
          <a:xfrm>
            <a:off x="2083379" y="5105923"/>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6BFC6DCF-1C14-DB25-377C-ED4C289E505E}"/>
              </a:ext>
            </a:extLst>
          </p:cNvPr>
          <p:cNvCxnSpPr>
            <a:cxnSpLocks/>
          </p:cNvCxnSpPr>
          <p:nvPr/>
        </p:nvCxnSpPr>
        <p:spPr>
          <a:xfrm>
            <a:off x="6887545" y="5105923"/>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45" name="object 58">
            <a:extLst>
              <a:ext uri="{FF2B5EF4-FFF2-40B4-BE49-F238E27FC236}">
                <a16:creationId xmlns:a16="http://schemas.microsoft.com/office/drawing/2014/main" id="{A268AD35-E393-781A-660F-B9323E6238CC}"/>
              </a:ext>
            </a:extLst>
          </p:cNvPr>
          <p:cNvSpPr txBox="1"/>
          <p:nvPr/>
        </p:nvSpPr>
        <p:spPr>
          <a:xfrm>
            <a:off x="3186572" y="5506588"/>
            <a:ext cx="2595128" cy="61234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WHITE WINE AND ROSÉ</a:t>
            </a:r>
          </a:p>
          <a:p>
            <a:pPr algn="ctr">
              <a:spcBef>
                <a:spcPts val="158"/>
              </a:spcBef>
              <a:spcAft>
                <a:spcPts val="638"/>
              </a:spcAft>
            </a:pPr>
            <a:r>
              <a:rPr lang="en-AU" sz="16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FRIDGE COLD</a:t>
            </a:r>
          </a:p>
        </p:txBody>
      </p:sp>
      <p:cxnSp>
        <p:nvCxnSpPr>
          <p:cNvPr id="50" name="Straight Connector 49">
            <a:extLst>
              <a:ext uri="{FF2B5EF4-FFF2-40B4-BE49-F238E27FC236}">
                <a16:creationId xmlns:a16="http://schemas.microsoft.com/office/drawing/2014/main" id="{578862F5-1A58-CB1D-F031-31EDDB5E0D3D}"/>
              </a:ext>
            </a:extLst>
          </p:cNvPr>
          <p:cNvCxnSpPr>
            <a:cxnSpLocks/>
          </p:cNvCxnSpPr>
          <p:nvPr/>
        </p:nvCxnSpPr>
        <p:spPr>
          <a:xfrm>
            <a:off x="8884024" y="5264200"/>
            <a:ext cx="281491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25F988C-2115-E90F-5D86-9A041B866706}"/>
              </a:ext>
            </a:extLst>
          </p:cNvPr>
          <p:cNvCxnSpPr>
            <a:cxnSpLocks/>
          </p:cNvCxnSpPr>
          <p:nvPr/>
        </p:nvCxnSpPr>
        <p:spPr>
          <a:xfrm>
            <a:off x="8886674" y="5105923"/>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6E7C7F40-DD5F-E8AA-2802-0F81337B2450}"/>
              </a:ext>
            </a:extLst>
          </p:cNvPr>
          <p:cNvCxnSpPr>
            <a:cxnSpLocks/>
          </p:cNvCxnSpPr>
          <p:nvPr/>
        </p:nvCxnSpPr>
        <p:spPr>
          <a:xfrm>
            <a:off x="11701592" y="5105923"/>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54" name="object 58">
            <a:extLst>
              <a:ext uri="{FF2B5EF4-FFF2-40B4-BE49-F238E27FC236}">
                <a16:creationId xmlns:a16="http://schemas.microsoft.com/office/drawing/2014/main" id="{7E0A5986-F0BB-7586-BD2C-2B78B628A731}"/>
              </a:ext>
            </a:extLst>
          </p:cNvPr>
          <p:cNvSpPr txBox="1"/>
          <p:nvPr/>
        </p:nvSpPr>
        <p:spPr>
          <a:xfrm>
            <a:off x="9008614" y="5506588"/>
            <a:ext cx="2595128" cy="61234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FULL-BODIED RED WINE</a:t>
            </a:r>
          </a:p>
          <a:p>
            <a:pPr algn="ctr">
              <a:spcBef>
                <a:spcPts val="158"/>
              </a:spcBef>
              <a:spcAft>
                <a:spcPts val="638"/>
              </a:spcAft>
            </a:pPr>
            <a:r>
              <a:rPr lang="en-AU" sz="16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SLIGHTLY COOL</a:t>
            </a:r>
          </a:p>
        </p:txBody>
      </p:sp>
      <p:cxnSp>
        <p:nvCxnSpPr>
          <p:cNvPr id="57" name="Straight Connector 56">
            <a:extLst>
              <a:ext uri="{FF2B5EF4-FFF2-40B4-BE49-F238E27FC236}">
                <a16:creationId xmlns:a16="http://schemas.microsoft.com/office/drawing/2014/main" id="{8284AA3D-625C-2223-0668-35D91BD564C3}"/>
              </a:ext>
            </a:extLst>
          </p:cNvPr>
          <p:cNvCxnSpPr>
            <a:cxnSpLocks/>
          </p:cNvCxnSpPr>
          <p:nvPr/>
        </p:nvCxnSpPr>
        <p:spPr>
          <a:xfrm>
            <a:off x="5507896" y="2489623"/>
            <a:ext cx="3361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object 58">
            <a:extLst>
              <a:ext uri="{FF2B5EF4-FFF2-40B4-BE49-F238E27FC236}">
                <a16:creationId xmlns:a16="http://schemas.microsoft.com/office/drawing/2014/main" id="{5E73BD87-9DD5-D52E-D259-9619A41E81D4}"/>
              </a:ext>
            </a:extLst>
          </p:cNvPr>
          <p:cNvSpPr txBox="1"/>
          <p:nvPr/>
        </p:nvSpPr>
        <p:spPr>
          <a:xfrm>
            <a:off x="5801206" y="1718999"/>
            <a:ext cx="2775143" cy="61234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LIGHT-BODIED RED WINE</a:t>
            </a:r>
          </a:p>
          <a:p>
            <a:pPr algn="ctr">
              <a:spcBef>
                <a:spcPts val="158"/>
              </a:spcBef>
              <a:spcAft>
                <a:spcPts val="638"/>
              </a:spcAft>
            </a:pPr>
            <a:r>
              <a:rPr lang="en-AU" sz="16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COOL</a:t>
            </a:r>
          </a:p>
        </p:txBody>
      </p:sp>
      <p:cxnSp>
        <p:nvCxnSpPr>
          <p:cNvPr id="59" name="Straight Connector 58">
            <a:extLst>
              <a:ext uri="{FF2B5EF4-FFF2-40B4-BE49-F238E27FC236}">
                <a16:creationId xmlns:a16="http://schemas.microsoft.com/office/drawing/2014/main" id="{8233B8B6-E4E3-7C09-C2B3-56E32D4B7DD8}"/>
              </a:ext>
            </a:extLst>
          </p:cNvPr>
          <p:cNvCxnSpPr>
            <a:cxnSpLocks/>
          </p:cNvCxnSpPr>
          <p:nvPr/>
        </p:nvCxnSpPr>
        <p:spPr>
          <a:xfrm>
            <a:off x="5507896"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6E5358D3-4716-7CB2-1358-22583079131C}"/>
              </a:ext>
            </a:extLst>
          </p:cNvPr>
          <p:cNvCxnSpPr>
            <a:cxnSpLocks/>
          </p:cNvCxnSpPr>
          <p:nvPr/>
        </p:nvCxnSpPr>
        <p:spPr>
          <a:xfrm>
            <a:off x="8869659" y="2331346"/>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4" name="object 58">
            <a:extLst>
              <a:ext uri="{FF2B5EF4-FFF2-40B4-BE49-F238E27FC236}">
                <a16:creationId xmlns:a16="http://schemas.microsoft.com/office/drawing/2014/main" id="{541A2177-A596-B486-FC66-26EB6E904E4B}"/>
              </a:ext>
            </a:extLst>
          </p:cNvPr>
          <p:cNvSpPr txBox="1"/>
          <p:nvPr/>
        </p:nvSpPr>
        <p:spPr>
          <a:xfrm>
            <a:off x="3341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5</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60478E15-DC40-FF4E-F674-D3E43BEE2314}"/>
              </a:ext>
            </a:extLst>
          </p:cNvPr>
          <p:cNvSpPr txBox="1"/>
          <p:nvPr/>
        </p:nvSpPr>
        <p:spPr>
          <a:xfrm>
            <a:off x="101083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6</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58">
            <a:extLst>
              <a:ext uri="{FF2B5EF4-FFF2-40B4-BE49-F238E27FC236}">
                <a16:creationId xmlns:a16="http://schemas.microsoft.com/office/drawing/2014/main" id="{09DF3C51-8079-205D-5B2B-161DF9999583}"/>
              </a:ext>
            </a:extLst>
          </p:cNvPr>
          <p:cNvSpPr txBox="1"/>
          <p:nvPr/>
        </p:nvSpPr>
        <p:spPr>
          <a:xfrm>
            <a:off x="17057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7</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58">
            <a:extLst>
              <a:ext uri="{FF2B5EF4-FFF2-40B4-BE49-F238E27FC236}">
                <a16:creationId xmlns:a16="http://schemas.microsoft.com/office/drawing/2014/main" id="{2A2278F5-2C81-0D10-415D-02490A32735F}"/>
              </a:ext>
            </a:extLst>
          </p:cNvPr>
          <p:cNvSpPr txBox="1"/>
          <p:nvPr/>
        </p:nvSpPr>
        <p:spPr>
          <a:xfrm>
            <a:off x="23915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8</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object 58">
            <a:extLst>
              <a:ext uri="{FF2B5EF4-FFF2-40B4-BE49-F238E27FC236}">
                <a16:creationId xmlns:a16="http://schemas.microsoft.com/office/drawing/2014/main" id="{666DC160-C186-6FF6-0D3A-2856F543FF6E}"/>
              </a:ext>
            </a:extLst>
          </p:cNvPr>
          <p:cNvSpPr txBox="1"/>
          <p:nvPr/>
        </p:nvSpPr>
        <p:spPr>
          <a:xfrm>
            <a:off x="305909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9</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9" name="object 58">
            <a:extLst>
              <a:ext uri="{FF2B5EF4-FFF2-40B4-BE49-F238E27FC236}">
                <a16:creationId xmlns:a16="http://schemas.microsoft.com/office/drawing/2014/main" id="{ADDEF101-F87D-589F-91B1-6E29A6631231}"/>
              </a:ext>
            </a:extLst>
          </p:cNvPr>
          <p:cNvSpPr txBox="1"/>
          <p:nvPr/>
        </p:nvSpPr>
        <p:spPr>
          <a:xfrm>
            <a:off x="3735747"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10</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bject 58">
            <a:extLst>
              <a:ext uri="{FF2B5EF4-FFF2-40B4-BE49-F238E27FC236}">
                <a16:creationId xmlns:a16="http://schemas.microsoft.com/office/drawing/2014/main" id="{5C0CCFD9-7735-A816-860F-63418988AC88}"/>
              </a:ext>
            </a:extLst>
          </p:cNvPr>
          <p:cNvSpPr txBox="1"/>
          <p:nvPr/>
        </p:nvSpPr>
        <p:spPr>
          <a:xfrm>
            <a:off x="4412403"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11</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1" name="object 58">
            <a:extLst>
              <a:ext uri="{FF2B5EF4-FFF2-40B4-BE49-F238E27FC236}">
                <a16:creationId xmlns:a16="http://schemas.microsoft.com/office/drawing/2014/main" id="{F7360012-8ED8-5B66-345C-015C42BC3B26}"/>
              </a:ext>
            </a:extLst>
          </p:cNvPr>
          <p:cNvSpPr txBox="1"/>
          <p:nvPr/>
        </p:nvSpPr>
        <p:spPr>
          <a:xfrm>
            <a:off x="512563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12</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5493A0E8-D518-51F9-7DC9-AC8A8FC4CF8B}"/>
              </a:ext>
            </a:extLst>
          </p:cNvPr>
          <p:cNvSpPr txBox="1"/>
          <p:nvPr/>
        </p:nvSpPr>
        <p:spPr>
          <a:xfrm>
            <a:off x="57748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13</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E4CEAAA6-EB65-A0F2-F6B0-49502CBCC966}"/>
              </a:ext>
            </a:extLst>
          </p:cNvPr>
          <p:cNvSpPr txBox="1"/>
          <p:nvPr/>
        </p:nvSpPr>
        <p:spPr>
          <a:xfrm>
            <a:off x="6469803"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14</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5" name="object 58">
            <a:extLst>
              <a:ext uri="{FF2B5EF4-FFF2-40B4-BE49-F238E27FC236}">
                <a16:creationId xmlns:a16="http://schemas.microsoft.com/office/drawing/2014/main" id="{95E532E4-27DD-21AE-9060-42B489A39967}"/>
              </a:ext>
            </a:extLst>
          </p:cNvPr>
          <p:cNvSpPr txBox="1"/>
          <p:nvPr/>
        </p:nvSpPr>
        <p:spPr>
          <a:xfrm>
            <a:off x="71464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15</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6" name="object 58">
            <a:extLst>
              <a:ext uri="{FF2B5EF4-FFF2-40B4-BE49-F238E27FC236}">
                <a16:creationId xmlns:a16="http://schemas.microsoft.com/office/drawing/2014/main" id="{6FF76A64-FEE4-3316-876E-2BDBC427D6C0}"/>
              </a:ext>
            </a:extLst>
          </p:cNvPr>
          <p:cNvSpPr txBox="1"/>
          <p:nvPr/>
        </p:nvSpPr>
        <p:spPr>
          <a:xfrm>
            <a:off x="781397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16</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4" name="object 58">
            <a:extLst>
              <a:ext uri="{FF2B5EF4-FFF2-40B4-BE49-F238E27FC236}">
                <a16:creationId xmlns:a16="http://schemas.microsoft.com/office/drawing/2014/main" id="{FF7C8A85-6A51-5ED8-9936-1B5DB2B08F26}"/>
              </a:ext>
            </a:extLst>
          </p:cNvPr>
          <p:cNvSpPr txBox="1"/>
          <p:nvPr/>
        </p:nvSpPr>
        <p:spPr>
          <a:xfrm>
            <a:off x="85180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17</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6" name="object 58">
            <a:extLst>
              <a:ext uri="{FF2B5EF4-FFF2-40B4-BE49-F238E27FC236}">
                <a16:creationId xmlns:a16="http://schemas.microsoft.com/office/drawing/2014/main" id="{BA8EB6F4-6810-E432-6E25-5D490F516EC3}"/>
              </a:ext>
            </a:extLst>
          </p:cNvPr>
          <p:cNvSpPr txBox="1"/>
          <p:nvPr/>
        </p:nvSpPr>
        <p:spPr>
          <a:xfrm>
            <a:off x="919471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18</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7" name="object 58">
            <a:extLst>
              <a:ext uri="{FF2B5EF4-FFF2-40B4-BE49-F238E27FC236}">
                <a16:creationId xmlns:a16="http://schemas.microsoft.com/office/drawing/2014/main" id="{485335B8-05CB-9006-DCA5-2080FEC9AE3D}"/>
              </a:ext>
            </a:extLst>
          </p:cNvPr>
          <p:cNvSpPr txBox="1"/>
          <p:nvPr/>
        </p:nvSpPr>
        <p:spPr>
          <a:xfrm>
            <a:off x="987137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19</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9" name="object 58">
            <a:extLst>
              <a:ext uri="{FF2B5EF4-FFF2-40B4-BE49-F238E27FC236}">
                <a16:creationId xmlns:a16="http://schemas.microsoft.com/office/drawing/2014/main" id="{788BEE49-1AE2-4B66-D100-BA77E0630D09}"/>
              </a:ext>
            </a:extLst>
          </p:cNvPr>
          <p:cNvSpPr txBox="1"/>
          <p:nvPr/>
        </p:nvSpPr>
        <p:spPr>
          <a:xfrm>
            <a:off x="10548027"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20</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4" name="object 58">
            <a:extLst>
              <a:ext uri="{FF2B5EF4-FFF2-40B4-BE49-F238E27FC236}">
                <a16:creationId xmlns:a16="http://schemas.microsoft.com/office/drawing/2014/main" id="{9C748597-C0CD-E0BA-6415-5EAF5E67F2FB}"/>
              </a:ext>
            </a:extLst>
          </p:cNvPr>
          <p:cNvSpPr txBox="1"/>
          <p:nvPr/>
        </p:nvSpPr>
        <p:spPr>
          <a:xfrm>
            <a:off x="1121553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21</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6455556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601712" y="755994"/>
            <a:ext cx="11590288" cy="702855"/>
          </a:xfrm>
        </p:spPr>
        <p:txBody>
          <a:bodyPr/>
          <a:lstStyle/>
          <a:p>
            <a:r>
              <a:rPr lang="en-US" sz="5400" dirty="0">
                <a:solidFill>
                  <a:schemeClr val="accent2"/>
                </a:solidFill>
                <a:latin typeface="Neue Haas Grotesk Text Pro" panose="020B0504020202020204" pitchFamily="34" charset="77"/>
              </a:rPr>
              <a:t>Selecting the </a:t>
            </a:r>
            <a:r>
              <a:rPr lang="en-US" sz="5400" dirty="0">
                <a:solidFill>
                  <a:schemeClr val="accent3"/>
                </a:solidFill>
                <a:latin typeface="Neue Haas Grotesk Text Pro" panose="020B0504020202020204" pitchFamily="34" charset="77"/>
              </a:rPr>
              <a:t>right </a:t>
            </a:r>
            <a:r>
              <a:rPr lang="en-US" sz="5400" dirty="0">
                <a:solidFill>
                  <a:schemeClr val="accent2"/>
                </a:solidFill>
                <a:latin typeface="Neue Haas Grotesk Text Pro" panose="020B0504020202020204" pitchFamily="34" charset="77"/>
              </a:rPr>
              <a:t>glass</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A024E41B-B903-E947-05D4-7B69CA9618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5296" y="1360602"/>
            <a:ext cx="10530083" cy="4533476"/>
          </a:xfrm>
          <a:prstGeom prst="rect">
            <a:avLst/>
          </a:prstGeom>
        </p:spPr>
      </p:pic>
      <p:sp>
        <p:nvSpPr>
          <p:cNvPr id="35" name="object 58">
            <a:extLst>
              <a:ext uri="{FF2B5EF4-FFF2-40B4-BE49-F238E27FC236}">
                <a16:creationId xmlns:a16="http://schemas.microsoft.com/office/drawing/2014/main" id="{06DE2421-9004-BD9A-88B3-5D7E981CFA93}"/>
              </a:ext>
            </a:extLst>
          </p:cNvPr>
          <p:cNvSpPr txBox="1"/>
          <p:nvPr/>
        </p:nvSpPr>
        <p:spPr>
          <a:xfrm>
            <a:off x="859393"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SPARKLING </a:t>
            </a:r>
          </a:p>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WINE</a:t>
            </a:r>
          </a:p>
        </p:txBody>
      </p:sp>
      <p:sp>
        <p:nvSpPr>
          <p:cNvPr id="5" name="object 58">
            <a:extLst>
              <a:ext uri="{FF2B5EF4-FFF2-40B4-BE49-F238E27FC236}">
                <a16:creationId xmlns:a16="http://schemas.microsoft.com/office/drawing/2014/main" id="{FA36CF39-0053-13A8-F05A-9C90934D7FE9}"/>
              </a:ext>
            </a:extLst>
          </p:cNvPr>
          <p:cNvSpPr txBox="1"/>
          <p:nvPr/>
        </p:nvSpPr>
        <p:spPr>
          <a:xfrm>
            <a:off x="2499007"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WHITE </a:t>
            </a:r>
          </a:p>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WINE</a:t>
            </a:r>
          </a:p>
        </p:txBody>
      </p:sp>
      <p:sp>
        <p:nvSpPr>
          <p:cNvPr id="6" name="object 58">
            <a:extLst>
              <a:ext uri="{FF2B5EF4-FFF2-40B4-BE49-F238E27FC236}">
                <a16:creationId xmlns:a16="http://schemas.microsoft.com/office/drawing/2014/main" id="{132DD034-F42D-A155-DA00-C86F8B4164C0}"/>
              </a:ext>
            </a:extLst>
          </p:cNvPr>
          <p:cNvSpPr txBox="1"/>
          <p:nvPr/>
        </p:nvSpPr>
        <p:spPr>
          <a:xfrm>
            <a:off x="4132314" y="5429227"/>
            <a:ext cx="2102795"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ROSÉ</a:t>
            </a:r>
          </a:p>
        </p:txBody>
      </p:sp>
      <p:sp>
        <p:nvSpPr>
          <p:cNvPr id="8" name="object 58">
            <a:extLst>
              <a:ext uri="{FF2B5EF4-FFF2-40B4-BE49-F238E27FC236}">
                <a16:creationId xmlns:a16="http://schemas.microsoft.com/office/drawing/2014/main" id="{1E847B7D-C8C6-BF5E-7CB3-AA182296FB79}"/>
              </a:ext>
            </a:extLst>
          </p:cNvPr>
          <p:cNvSpPr txBox="1"/>
          <p:nvPr/>
        </p:nvSpPr>
        <p:spPr>
          <a:xfrm>
            <a:off x="5797152"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LIGHT-BODIED</a:t>
            </a:r>
          </a:p>
          <a:p>
            <a:pPr algn="ctr">
              <a:spcBef>
                <a:spcPts val="158"/>
              </a:spcBef>
              <a:spcAft>
                <a:spcPts val="638"/>
              </a:spcAft>
            </a:pPr>
            <a:r>
              <a:rPr lang="en-AU" sz="1600" b="1"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RED WINE</a:t>
            </a:r>
            <a:endPar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9" name="object 58">
            <a:extLst>
              <a:ext uri="{FF2B5EF4-FFF2-40B4-BE49-F238E27FC236}">
                <a16:creationId xmlns:a16="http://schemas.microsoft.com/office/drawing/2014/main" id="{805945E5-C7B9-A1ED-A381-36070337C63C}"/>
              </a:ext>
            </a:extLst>
          </p:cNvPr>
          <p:cNvSpPr txBox="1"/>
          <p:nvPr/>
        </p:nvSpPr>
        <p:spPr>
          <a:xfrm>
            <a:off x="7607035"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FULL-BODIED</a:t>
            </a:r>
          </a:p>
          <a:p>
            <a:pPr algn="ctr">
              <a:spcBef>
                <a:spcPts val="158"/>
              </a:spcBef>
              <a:spcAft>
                <a:spcPts val="638"/>
              </a:spcAft>
            </a:pPr>
            <a:r>
              <a:rPr lang="en-AU" sz="1600" b="1"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RED WINE</a:t>
            </a:r>
            <a:endPar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bject 58">
            <a:extLst>
              <a:ext uri="{FF2B5EF4-FFF2-40B4-BE49-F238E27FC236}">
                <a16:creationId xmlns:a16="http://schemas.microsoft.com/office/drawing/2014/main" id="{3541FE39-83F6-D763-E67D-632681944751}"/>
              </a:ext>
            </a:extLst>
          </p:cNvPr>
          <p:cNvSpPr txBox="1"/>
          <p:nvPr/>
        </p:nvSpPr>
        <p:spPr>
          <a:xfrm>
            <a:off x="9095300"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FORTIFIED</a:t>
            </a:r>
          </a:p>
          <a:p>
            <a:pPr algn="ctr">
              <a:spcBef>
                <a:spcPts val="158"/>
              </a:spcBef>
              <a:spcAft>
                <a:spcPts val="638"/>
              </a:spcAft>
            </a:pPr>
            <a:r>
              <a:rPr lang="en-AU" sz="1600" b="1"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WINE</a:t>
            </a:r>
            <a:endPar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21379373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18682F-A693-3351-904B-39D80198C2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76232F-1C99-6E7F-5096-A5CE26D5BA3D}"/>
              </a:ext>
            </a:extLst>
          </p:cNvPr>
          <p:cNvSpPr txBox="1">
            <a:spLocks/>
          </p:cNvSpPr>
          <p:nvPr/>
        </p:nvSpPr>
        <p:spPr>
          <a:xfrm>
            <a:off x="6959600" y="2718421"/>
            <a:ext cx="3285067" cy="2941836"/>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en-AU" sz="1600" dirty="0">
                <a:solidFill>
                  <a:schemeClr val="bg1"/>
                </a:solidFill>
                <a:effectLst/>
                <a:latin typeface="Neue Haas Grotesk Text Pro" panose="020B0504020202020204" pitchFamily="34" charset="77"/>
              </a:rPr>
              <a:t>A complementar</a:t>
            </a:r>
            <a:r>
              <a:rPr lang="en-AU" sz="1600" dirty="0">
                <a:solidFill>
                  <a:schemeClr val="bg1"/>
                </a:solidFill>
                <a:latin typeface="Neue Haas Grotesk Text Pro" panose="020B0504020202020204" pitchFamily="34" charset="77"/>
              </a:rPr>
              <a:t>y pairing creates balance through similar flavour profiles, with neither the wine nor the food overpowering the other.</a:t>
            </a:r>
          </a:p>
          <a:p>
            <a:pPr>
              <a:spcBef>
                <a:spcPts val="217"/>
              </a:spcBef>
              <a:spcAft>
                <a:spcPts val="315"/>
              </a:spcAft>
              <a:buClr>
                <a:schemeClr val="accent3"/>
              </a:buClr>
            </a:pPr>
            <a:r>
              <a:rPr lang="en-AU" sz="1600" dirty="0">
                <a:solidFill>
                  <a:schemeClr val="bg1"/>
                </a:solidFill>
                <a:effectLst/>
                <a:latin typeface="Neue Haas Grotesk Text Pro" panose="020B0504020202020204" pitchFamily="34" charset="77"/>
              </a:rPr>
              <a:t>A contrasting pairing creates balance by combining opposing qualities that still have a common element to link them.</a:t>
            </a:r>
          </a:p>
        </p:txBody>
      </p:sp>
      <p:pic>
        <p:nvPicPr>
          <p:cNvPr id="3" name="Picture 2">
            <a:extLst>
              <a:ext uri="{FF2B5EF4-FFF2-40B4-BE49-F238E27FC236}">
                <a16:creationId xmlns:a16="http://schemas.microsoft.com/office/drawing/2014/main" id="{7B71F772-3543-89C9-982B-362B1E626E8D}"/>
              </a:ext>
            </a:extLst>
          </p:cNvPr>
          <p:cNvPicPr>
            <a:picLocks noChangeAspect="1"/>
          </p:cNvPicPr>
          <p:nvPr/>
        </p:nvPicPr>
        <p:blipFill>
          <a:blip r:embed="rId3"/>
          <a:srcRect l="46230" r="2150" b="12956"/>
          <a:stretch/>
        </p:blipFill>
        <p:spPr>
          <a:xfrm>
            <a:off x="0" y="3705"/>
            <a:ext cx="6096000" cy="6858000"/>
          </a:xfrm>
          <a:prstGeom prst="rect">
            <a:avLst/>
          </a:prstGeom>
        </p:spPr>
      </p:pic>
      <p:sp>
        <p:nvSpPr>
          <p:cNvPr id="10" name="Title 2">
            <a:extLst>
              <a:ext uri="{FF2B5EF4-FFF2-40B4-BE49-F238E27FC236}">
                <a16:creationId xmlns:a16="http://schemas.microsoft.com/office/drawing/2014/main" id="{5AED4AE6-21DE-0555-D4D0-1A92A59572AA}"/>
              </a:ext>
            </a:extLst>
          </p:cNvPr>
          <p:cNvSpPr txBox="1">
            <a:spLocks/>
          </p:cNvSpPr>
          <p:nvPr/>
        </p:nvSpPr>
        <p:spPr>
          <a:xfrm>
            <a:off x="6959600" y="436384"/>
            <a:ext cx="4934039"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3"/>
                </a:solidFill>
                <a:latin typeface="Neue Haas Grotesk Text Pro" panose="020B0504020202020204" pitchFamily="34" charset="77"/>
              </a:rPr>
              <a:t>FOOD PAIRING</a:t>
            </a:r>
            <a:r>
              <a:rPr lang="en-US" sz="5400" dirty="0">
                <a:solidFill>
                  <a:schemeClr val="accent5"/>
                </a:solidFill>
                <a:latin typeface="Neue Haas Grotesk Text Pro" panose="020B0504020202020204" pitchFamily="34" charset="77"/>
              </a:rPr>
              <a:t> </a:t>
            </a:r>
            <a:br>
              <a:rPr lang="en-US" sz="5400" dirty="0">
                <a:solidFill>
                  <a:schemeClr val="accent5"/>
                </a:solidFill>
                <a:latin typeface="Neue Haas Grotesk Text Pro" panose="020B0504020202020204" pitchFamily="34" charset="77"/>
              </a:rPr>
            </a:br>
            <a:r>
              <a:rPr lang="en-US" sz="5400" dirty="0">
                <a:solidFill>
                  <a:schemeClr val="bg2"/>
                </a:solidFill>
                <a:latin typeface="Neue Haas Grotesk Text Pro" panose="020B0504020202020204" pitchFamily="34" charset="77"/>
              </a:rPr>
              <a:t>AND WINE</a:t>
            </a:r>
            <a:endParaRPr lang="en-US" sz="5400" dirty="0">
              <a:solidFill>
                <a:schemeClr val="accent5"/>
              </a:solidFill>
              <a:latin typeface="Neue Haas Grotesk Text Pro" panose="020B0504020202020204" pitchFamily="34" charset="77"/>
            </a:endParaRPr>
          </a:p>
        </p:txBody>
      </p:sp>
    </p:spTree>
    <p:extLst>
      <p:ext uri="{BB962C8B-B14F-4D97-AF65-F5344CB8AC3E}">
        <p14:creationId xmlns:p14="http://schemas.microsoft.com/office/powerpoint/2010/main" val="2774993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17E1225-2679-B79A-DEC8-E1C11A2278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6863" y="245949"/>
            <a:ext cx="11734897" cy="6611208"/>
          </a:xfrm>
          <a:prstGeom prst="rect">
            <a:avLst/>
          </a:prstGeom>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435712" y="596194"/>
            <a:ext cx="11590288" cy="702855"/>
          </a:xfrm>
        </p:spPr>
        <p:txBody>
          <a:bodyPr/>
          <a:lstStyle/>
          <a:p>
            <a:r>
              <a:rPr lang="en-US" sz="5000" dirty="0">
                <a:solidFill>
                  <a:schemeClr val="accent2"/>
                </a:solidFill>
                <a:latin typeface="Neue Haas Grotesk Text Pro" panose="020B0504020202020204" pitchFamily="34" charset="77"/>
              </a:rPr>
              <a:t>CLASSIC FOOD AND WINE PAIRINGS</a:t>
            </a:r>
          </a:p>
        </p:txBody>
      </p:sp>
      <p:sp>
        <p:nvSpPr>
          <p:cNvPr id="9" name="object 58">
            <a:extLst>
              <a:ext uri="{FF2B5EF4-FFF2-40B4-BE49-F238E27FC236}">
                <a16:creationId xmlns:a16="http://schemas.microsoft.com/office/drawing/2014/main" id="{B74A1089-BEEF-A597-4074-DBCB10FF5245}"/>
              </a:ext>
            </a:extLst>
          </p:cNvPr>
          <p:cNvSpPr txBox="1"/>
          <p:nvPr/>
        </p:nvSpPr>
        <p:spPr>
          <a:xfrm>
            <a:off x="429564" y="3339423"/>
            <a:ext cx="2033846" cy="512320"/>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Salad</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Light white</a:t>
            </a:r>
          </a:p>
        </p:txBody>
      </p:sp>
      <p:sp>
        <p:nvSpPr>
          <p:cNvPr id="13" name="object 58">
            <a:extLst>
              <a:ext uri="{FF2B5EF4-FFF2-40B4-BE49-F238E27FC236}">
                <a16:creationId xmlns:a16="http://schemas.microsoft.com/office/drawing/2014/main" id="{5036DED4-7188-AA43-5BDF-CC058A2A884A}"/>
              </a:ext>
            </a:extLst>
          </p:cNvPr>
          <p:cNvSpPr txBox="1"/>
          <p:nvPr/>
        </p:nvSpPr>
        <p:spPr>
          <a:xfrm>
            <a:off x="2323787" y="3339423"/>
            <a:ext cx="2033848" cy="727763"/>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Fish</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Light to</a:t>
            </a:r>
            <a:b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medium white</a:t>
            </a:r>
          </a:p>
        </p:txBody>
      </p:sp>
      <p:sp>
        <p:nvSpPr>
          <p:cNvPr id="36" name="object 58">
            <a:extLst>
              <a:ext uri="{FF2B5EF4-FFF2-40B4-BE49-F238E27FC236}">
                <a16:creationId xmlns:a16="http://schemas.microsoft.com/office/drawing/2014/main" id="{44193B3A-E3CC-E601-3A1A-3BC6648B1C6A}"/>
              </a:ext>
            </a:extLst>
          </p:cNvPr>
          <p:cNvSpPr txBox="1"/>
          <p:nvPr/>
        </p:nvSpPr>
        <p:spPr>
          <a:xfrm>
            <a:off x="4062152" y="3339423"/>
            <a:ext cx="2033848" cy="727763"/>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Spicy food</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Aromatic,</a:t>
            </a:r>
            <a:b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off-dry white</a:t>
            </a:r>
          </a:p>
        </p:txBody>
      </p:sp>
      <p:sp>
        <p:nvSpPr>
          <p:cNvPr id="47" name="object 58">
            <a:extLst>
              <a:ext uri="{FF2B5EF4-FFF2-40B4-BE49-F238E27FC236}">
                <a16:creationId xmlns:a16="http://schemas.microsoft.com/office/drawing/2014/main" id="{9A4BACA6-7E83-E3C0-BA37-108B1510BE80}"/>
              </a:ext>
            </a:extLst>
          </p:cNvPr>
          <p:cNvSpPr txBox="1"/>
          <p:nvPr/>
        </p:nvSpPr>
        <p:spPr>
          <a:xfrm>
            <a:off x="5907221" y="3339423"/>
            <a:ext cx="2033848" cy="727763"/>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Shellfish</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Medium to</a:t>
            </a:r>
            <a:b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full-bodied white</a:t>
            </a:r>
          </a:p>
        </p:txBody>
      </p:sp>
      <p:sp>
        <p:nvSpPr>
          <p:cNvPr id="56" name="object 58">
            <a:extLst>
              <a:ext uri="{FF2B5EF4-FFF2-40B4-BE49-F238E27FC236}">
                <a16:creationId xmlns:a16="http://schemas.microsoft.com/office/drawing/2014/main" id="{9E3B0E48-944C-6986-BBA2-38C843A79D2B}"/>
              </a:ext>
            </a:extLst>
          </p:cNvPr>
          <p:cNvSpPr txBox="1"/>
          <p:nvPr/>
        </p:nvSpPr>
        <p:spPr>
          <a:xfrm>
            <a:off x="7727101" y="3339423"/>
            <a:ext cx="2033848" cy="727763"/>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latin typeface="Neue Haas Grotesk Text Pro" panose="020B0504020202020204" pitchFamily="34" charset="77"/>
                <a:ea typeface="Inter Display" panose="02000503000000020004" pitchFamily="2" charset="0"/>
                <a:cs typeface="Inter Display" panose="02000503000000020004" pitchFamily="2" charset="0"/>
              </a:rPr>
              <a:t>Poultry</a:t>
            </a:r>
            <a:endPar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endParaRP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Light red or medium </a:t>
            </a:r>
            <a:b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to full-bodied white</a:t>
            </a:r>
          </a:p>
        </p:txBody>
      </p:sp>
      <p:sp>
        <p:nvSpPr>
          <p:cNvPr id="81" name="object 58">
            <a:extLst>
              <a:ext uri="{FF2B5EF4-FFF2-40B4-BE49-F238E27FC236}">
                <a16:creationId xmlns:a16="http://schemas.microsoft.com/office/drawing/2014/main" id="{6CA880E5-30A3-8657-3E56-17FC991F9037}"/>
              </a:ext>
            </a:extLst>
          </p:cNvPr>
          <p:cNvSpPr txBox="1"/>
          <p:nvPr/>
        </p:nvSpPr>
        <p:spPr>
          <a:xfrm>
            <a:off x="9572170" y="3360341"/>
            <a:ext cx="2033846" cy="512320"/>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Cured meat</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Light red</a:t>
            </a:r>
          </a:p>
        </p:txBody>
      </p:sp>
      <p:sp>
        <p:nvSpPr>
          <p:cNvPr id="84" name="object 58">
            <a:extLst>
              <a:ext uri="{FF2B5EF4-FFF2-40B4-BE49-F238E27FC236}">
                <a16:creationId xmlns:a16="http://schemas.microsoft.com/office/drawing/2014/main" id="{8B23C39F-D4D7-4037-DCA8-55ECD53773D5}"/>
              </a:ext>
            </a:extLst>
          </p:cNvPr>
          <p:cNvSpPr txBox="1"/>
          <p:nvPr/>
        </p:nvSpPr>
        <p:spPr>
          <a:xfrm>
            <a:off x="434186" y="5898308"/>
            <a:ext cx="2033848" cy="512320"/>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Pork</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Medium red</a:t>
            </a:r>
          </a:p>
        </p:txBody>
      </p:sp>
      <p:sp>
        <p:nvSpPr>
          <p:cNvPr id="87" name="object 58">
            <a:extLst>
              <a:ext uri="{FF2B5EF4-FFF2-40B4-BE49-F238E27FC236}">
                <a16:creationId xmlns:a16="http://schemas.microsoft.com/office/drawing/2014/main" id="{8B72CFC8-A4AC-4DA9-CB5A-3334A6CCFD1F}"/>
              </a:ext>
            </a:extLst>
          </p:cNvPr>
          <p:cNvSpPr txBox="1"/>
          <p:nvPr/>
        </p:nvSpPr>
        <p:spPr>
          <a:xfrm>
            <a:off x="2323787" y="5886930"/>
            <a:ext cx="2033848" cy="512320"/>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Red meat</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Full-bodied red</a:t>
            </a:r>
          </a:p>
        </p:txBody>
      </p:sp>
      <p:sp>
        <p:nvSpPr>
          <p:cNvPr id="90" name="object 58">
            <a:extLst>
              <a:ext uri="{FF2B5EF4-FFF2-40B4-BE49-F238E27FC236}">
                <a16:creationId xmlns:a16="http://schemas.microsoft.com/office/drawing/2014/main" id="{CCA11EB3-9F9F-1E74-AFDF-9176F7728766}"/>
              </a:ext>
            </a:extLst>
          </p:cNvPr>
          <p:cNvSpPr txBox="1"/>
          <p:nvPr/>
        </p:nvSpPr>
        <p:spPr>
          <a:xfrm>
            <a:off x="4134821" y="5875552"/>
            <a:ext cx="2033848" cy="727763"/>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Dessert</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Sweet wine,</a:t>
            </a:r>
            <a:b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dessert wine</a:t>
            </a:r>
          </a:p>
        </p:txBody>
      </p:sp>
      <p:sp>
        <p:nvSpPr>
          <p:cNvPr id="93" name="object 58">
            <a:extLst>
              <a:ext uri="{FF2B5EF4-FFF2-40B4-BE49-F238E27FC236}">
                <a16:creationId xmlns:a16="http://schemas.microsoft.com/office/drawing/2014/main" id="{1D2D1CA9-38FA-CB49-F208-634CDE8D8570}"/>
              </a:ext>
            </a:extLst>
          </p:cNvPr>
          <p:cNvSpPr txBox="1"/>
          <p:nvPr/>
        </p:nvSpPr>
        <p:spPr>
          <a:xfrm>
            <a:off x="9668383" y="5904782"/>
            <a:ext cx="1841421" cy="727762"/>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Pungent cheese</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Medium red or dessert wine</a:t>
            </a:r>
          </a:p>
        </p:txBody>
      </p:sp>
      <p:sp>
        <p:nvSpPr>
          <p:cNvPr id="6" name="object 58">
            <a:extLst>
              <a:ext uri="{FF2B5EF4-FFF2-40B4-BE49-F238E27FC236}">
                <a16:creationId xmlns:a16="http://schemas.microsoft.com/office/drawing/2014/main" id="{DAA121DF-BFCA-C905-C5A0-15D1B2CBE2A8}"/>
              </a:ext>
            </a:extLst>
          </p:cNvPr>
          <p:cNvSpPr txBox="1"/>
          <p:nvPr/>
        </p:nvSpPr>
        <p:spPr>
          <a:xfrm>
            <a:off x="5852925" y="5898308"/>
            <a:ext cx="2215650" cy="512320"/>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Hard cheese</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Bold red</a:t>
            </a:r>
          </a:p>
        </p:txBody>
      </p:sp>
      <p:sp>
        <p:nvSpPr>
          <p:cNvPr id="7" name="object 58">
            <a:extLst>
              <a:ext uri="{FF2B5EF4-FFF2-40B4-BE49-F238E27FC236}">
                <a16:creationId xmlns:a16="http://schemas.microsoft.com/office/drawing/2014/main" id="{D230D13E-B36E-9D7D-0954-5CFF44586881}"/>
              </a:ext>
            </a:extLst>
          </p:cNvPr>
          <p:cNvSpPr txBox="1"/>
          <p:nvPr/>
        </p:nvSpPr>
        <p:spPr>
          <a:xfrm>
            <a:off x="7886773" y="5894286"/>
            <a:ext cx="1541323" cy="727763"/>
          </a:xfrm>
          <a:prstGeom prst="rect">
            <a:avLst/>
          </a:prstGeom>
        </p:spPr>
        <p:txBody>
          <a:bodyPr vert="horz" wrap="square" lIns="0" tIns="17145" rIns="0" bIns="0" rtlCol="0" anchor="t" anchorCtr="0">
            <a:spAutoFit/>
          </a:bodyPr>
          <a:lstStyle/>
          <a:p>
            <a:pPr algn="ctr">
              <a:spcBef>
                <a:spcPts val="150"/>
              </a:spcBef>
              <a:spcAft>
                <a:spcPts val="315"/>
              </a:spcAft>
            </a:pPr>
            <a:r>
              <a:rPr lang="en-AU" sz="1400" b="1" dirty="0">
                <a:effectLst/>
                <a:latin typeface="Neue Haas Grotesk Text Pro" panose="020B0504020202020204" pitchFamily="34" charset="77"/>
                <a:ea typeface="Inter Display" panose="02000503000000020004" pitchFamily="2" charset="0"/>
                <a:cs typeface="Inter Display" panose="02000503000000020004" pitchFamily="2" charset="0"/>
              </a:rPr>
              <a:t>Soft cheese</a:t>
            </a:r>
          </a:p>
          <a:p>
            <a:pPr algn="ctr">
              <a:spcBef>
                <a:spcPts val="150"/>
              </a:spcBef>
              <a:spcAft>
                <a:spcPts val="315"/>
              </a:spcAft>
            </a:pPr>
            <a:r>
              <a:rPr lang="en-AU" sz="1400" dirty="0">
                <a:effectLst/>
                <a:latin typeface="Neue Haas Grotesk Text Pro" panose="020B0504020202020204" pitchFamily="34" charset="77"/>
                <a:ea typeface="Inter Display" panose="02000503000000020004" pitchFamily="2" charset="0"/>
                <a:cs typeface="Inter Display" panose="02000503000000020004" pitchFamily="2" charset="0"/>
              </a:rPr>
              <a:t>Light red or sparkling</a:t>
            </a:r>
          </a:p>
        </p:txBody>
      </p:sp>
    </p:spTree>
    <p:extLst>
      <p:ext uri="{BB962C8B-B14F-4D97-AF65-F5344CB8AC3E}">
        <p14:creationId xmlns:p14="http://schemas.microsoft.com/office/powerpoint/2010/main" val="207391267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AE9EE-C1B8-0DE8-E834-B10B1A134F78}"/>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9FA1-FE8F-C748-88AB-EF594458E3E8}"/>
              </a:ext>
            </a:extLst>
          </p:cNvPr>
          <p:cNvPicPr>
            <a:picLocks noGrp="1" noChangeAspect="1"/>
          </p:cNvPicPr>
          <p:nvPr>
            <p:ph type="pic" sz="quarter" idx="10"/>
          </p:nvPr>
        </p:nvPicPr>
        <p:blipFill>
          <a:blip r:embed="rId2"/>
          <a:srcRect t="9078" r="12784" b="17367"/>
          <a:stretch/>
        </p:blipFill>
        <p:spPr>
          <a:xfrm>
            <a:off x="0" y="0"/>
            <a:ext cx="12192000" cy="6858000"/>
          </a:xfrm>
        </p:spPr>
      </p:pic>
      <p:sp>
        <p:nvSpPr>
          <p:cNvPr id="3" name="Title 2">
            <a:extLst>
              <a:ext uri="{FF2B5EF4-FFF2-40B4-BE49-F238E27FC236}">
                <a16:creationId xmlns:a16="http://schemas.microsoft.com/office/drawing/2014/main" id="{8134A83C-34EC-6F6C-1ABA-DCB9A0822485}"/>
              </a:ext>
            </a:extLst>
          </p:cNvPr>
          <p:cNvSpPr>
            <a:spLocks noGrp="1"/>
          </p:cNvSpPr>
          <p:nvPr>
            <p:ph type="title"/>
          </p:nvPr>
        </p:nvSpPr>
        <p:spPr>
          <a:xfrm>
            <a:off x="610395" y="788507"/>
            <a:ext cx="5485605" cy="1325562"/>
          </a:xfrm>
        </p:spPr>
        <p:txBody>
          <a:bodyPr/>
          <a:lstStyle/>
          <a:p>
            <a:r>
              <a:rPr lang="en-US" sz="5400" dirty="0">
                <a:solidFill>
                  <a:schemeClr val="accent1"/>
                </a:solidFill>
                <a:latin typeface="Neue Haas Grotesk Text Pro" panose="020B0504020202020204" pitchFamily="34" charset="77"/>
              </a:rPr>
              <a:t>WINE FAULTS</a:t>
            </a:r>
            <a:br>
              <a:rPr lang="en-US" sz="5400" dirty="0">
                <a:solidFill>
                  <a:schemeClr val="accent1"/>
                </a:solidFill>
                <a:latin typeface="Neue Haas Grotesk Text Pro" panose="020B0504020202020204" pitchFamily="34" charset="77"/>
              </a:rPr>
            </a:br>
            <a:endParaRPr lang="en-US" sz="5400" dirty="0">
              <a:solidFill>
                <a:schemeClr val="accent1"/>
              </a:solidFill>
              <a:latin typeface="Neue Haas Grotesk Text Pro" panose="020B0504020202020204" pitchFamily="34" charset="77"/>
            </a:endParaRPr>
          </a:p>
        </p:txBody>
      </p:sp>
      <p:sp>
        <p:nvSpPr>
          <p:cNvPr id="8" name="Title 1">
            <a:extLst>
              <a:ext uri="{FF2B5EF4-FFF2-40B4-BE49-F238E27FC236}">
                <a16:creationId xmlns:a16="http://schemas.microsoft.com/office/drawing/2014/main" id="{2F3CEE64-5DD4-68FC-6A90-4F8D3F6E9685}"/>
              </a:ext>
            </a:extLst>
          </p:cNvPr>
          <p:cNvSpPr txBox="1">
            <a:spLocks/>
          </p:cNvSpPr>
          <p:nvPr/>
        </p:nvSpPr>
        <p:spPr>
          <a:xfrm>
            <a:off x="615610" y="1396710"/>
            <a:ext cx="6931410"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200" dirty="0">
                <a:solidFill>
                  <a:schemeClr val="accent2"/>
                </a:solidFill>
                <a:latin typeface="Neue Haas Grotesk Text Pro" panose="020B0504020202020204" pitchFamily="34" charset="77"/>
              </a:rPr>
              <a:t>AND HOW TO IDENTIFY </a:t>
            </a:r>
            <a:r>
              <a:rPr lang="en-US" sz="3200" dirty="0" err="1">
                <a:solidFill>
                  <a:schemeClr val="accent2"/>
                </a:solidFill>
                <a:latin typeface="Neue Haas Grotesk Text Pro" panose="020B0504020202020204" pitchFamily="34" charset="77"/>
              </a:rPr>
              <a:t>THEm</a:t>
            </a:r>
            <a:endParaRPr lang="en-US" sz="3200" dirty="0">
              <a:solidFill>
                <a:schemeClr val="accent2"/>
              </a:solidFill>
              <a:latin typeface="Neue Haas Grotesk Text Pro" panose="020B0504020202020204" pitchFamily="34" charset="77"/>
            </a:endParaRPr>
          </a:p>
        </p:txBody>
      </p:sp>
    </p:spTree>
    <p:extLst>
      <p:ext uri="{BB962C8B-B14F-4D97-AF65-F5344CB8AC3E}">
        <p14:creationId xmlns:p14="http://schemas.microsoft.com/office/powerpoint/2010/main" val="35707440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32500" y="669362"/>
            <a:ext cx="11918390" cy="907601"/>
          </a:xfrm>
          <a:prstGeom prst="rect">
            <a:avLst/>
          </a:prstGeom>
        </p:spPr>
        <p:txBody>
          <a:bodyPr vert="horz" wrap="none" lIns="0" tIns="11521" rIns="0" bIns="0" rtlCol="0">
            <a:noAutofit/>
          </a:bodyPr>
          <a:lstStyle/>
          <a:p>
            <a:pPr defTabSz="914453">
              <a:lnSpc>
                <a:spcPct val="80000"/>
              </a:lnSpc>
              <a:defRPr/>
            </a:pPr>
            <a:r>
              <a:rPr lang="en-AU" sz="5400" cap="all" dirty="0">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WHAT IS </a:t>
            </a:r>
          </a:p>
          <a:p>
            <a:pPr defTabSz="914453">
              <a:lnSpc>
                <a:spcPct val="80000"/>
              </a:lnSpc>
              <a:defRPr/>
            </a:pPr>
            <a:r>
              <a:rPr lang="en-AU" sz="5400" cap="all" dirty="0">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WINE?</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01326" y="2387573"/>
            <a:ext cx="5135784"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en-AU" sz="1600" dirty="0">
                <a:solidFill>
                  <a:srgbClr val="FFFFFF"/>
                </a:solidFill>
                <a:effectLst/>
                <a:latin typeface="Neue Haas Grotesk Text Pro" panose="020B0504020202020204" pitchFamily="34" charset="77"/>
              </a:rPr>
              <a:t>An alcoholic drink made by fermenting grape juice. </a:t>
            </a:r>
          </a:p>
          <a:p>
            <a:pPr marL="0" indent="0">
              <a:buNone/>
            </a:pPr>
            <a:endParaRPr lang="en-AU" sz="1600" b="1" dirty="0">
              <a:solidFill>
                <a:srgbClr val="FFFFFF"/>
              </a:solidFill>
              <a:effectLst/>
              <a:latin typeface="Neue Haas Grotesk Text Pro" panose="020B0504020202020204" pitchFamily="34" charset="77"/>
            </a:endParaRPr>
          </a:p>
          <a:p>
            <a:pPr marL="0" indent="0">
              <a:buNone/>
            </a:pPr>
            <a:r>
              <a:rPr lang="en-AU" sz="1600" b="1" dirty="0">
                <a:solidFill>
                  <a:srgbClr val="FFFFFF"/>
                </a:solidFill>
                <a:effectLst/>
                <a:latin typeface="Neue Haas Grotesk Text Pro" panose="020B0504020202020204" pitchFamily="34" charset="77"/>
              </a:rPr>
              <a:t>Why grapes?</a:t>
            </a:r>
            <a:endParaRPr lang="en-AU" sz="1600" dirty="0">
              <a:solidFill>
                <a:srgbClr val="FFFFFF"/>
              </a:solidFill>
              <a:effectLst/>
              <a:latin typeface="Neue Haas Grotesk Text Pro" panose="020B0504020202020204" pitchFamily="34" charset="77"/>
            </a:endParaRPr>
          </a:p>
          <a:p>
            <a:pPr>
              <a:buClr>
                <a:schemeClr val="accent4"/>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Higher acidity to preserve the wine</a:t>
            </a:r>
          </a:p>
          <a:p>
            <a:pPr>
              <a:buClr>
                <a:schemeClr val="accent4"/>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Higher sugar content for better fermentation</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20080" t="2640" r="15608" b="1806"/>
          <a:stretch/>
        </p:blipFill>
        <p:spPr>
          <a:xfrm>
            <a:off x="6096000" y="438615"/>
            <a:ext cx="6096000" cy="6033424"/>
          </a:xfrm>
          <a:prstGeom prst="rect">
            <a:avLst/>
          </a:prstGeom>
        </p:spPr>
      </p:pic>
    </p:spTree>
    <p:extLst>
      <p:ext uri="{BB962C8B-B14F-4D97-AF65-F5344CB8AC3E}">
        <p14:creationId xmlns:p14="http://schemas.microsoft.com/office/powerpoint/2010/main" val="213769414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418F8D0-B851-A6EF-5429-150686FA1F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61FCD3A-B208-164D-A1A7-3F32A00038B5}"/>
              </a:ext>
            </a:extLst>
          </p:cNvPr>
          <p:cNvPicPr>
            <a:picLocks noChangeAspect="1"/>
          </p:cNvPicPr>
          <p:nvPr/>
        </p:nvPicPr>
        <p:blipFill>
          <a:blip r:embed="rId3" cstate="screen">
            <a:extLst>
              <a:ext uri="{28A0092B-C50C-407E-A947-70E740481C1C}">
                <a14:useLocalDpi xmlns:a14="http://schemas.microsoft.com/office/drawing/2010/main"/>
              </a:ext>
            </a:extLst>
          </a:blip>
          <a:srcRect l="2607" t="5144" r="5980" b="309"/>
          <a:stretch/>
        </p:blipFill>
        <p:spPr>
          <a:xfrm>
            <a:off x="9457054" y="4622936"/>
            <a:ext cx="2158874" cy="1813616"/>
          </a:xfrm>
          <a:prstGeom prst="rect">
            <a:avLst/>
          </a:prstGeom>
        </p:spPr>
      </p:pic>
      <p:pic>
        <p:nvPicPr>
          <p:cNvPr id="6" name="Picture Placeholder 5">
            <a:extLst>
              <a:ext uri="{FF2B5EF4-FFF2-40B4-BE49-F238E27FC236}">
                <a16:creationId xmlns:a16="http://schemas.microsoft.com/office/drawing/2014/main" id="{DCD026D6-5C63-AE1C-A170-99C6BA2BD5C9}"/>
              </a:ext>
            </a:extLst>
          </p:cNvPr>
          <p:cNvPicPr>
            <a:picLocks noGrp="1" noChangeAspect="1"/>
          </p:cNvPicPr>
          <p:nvPr>
            <p:ph type="pic" sz="quarter" idx="10"/>
          </p:nvPr>
        </p:nvPicPr>
        <p:blipFill>
          <a:blip r:embed="rId4"/>
          <a:srcRect l="16197" r="16197"/>
          <a:stretch/>
        </p:blipFill>
        <p:spPr/>
      </p:pic>
      <p:sp>
        <p:nvSpPr>
          <p:cNvPr id="3" name="Title 2">
            <a:extLst>
              <a:ext uri="{FF2B5EF4-FFF2-40B4-BE49-F238E27FC236}">
                <a16:creationId xmlns:a16="http://schemas.microsoft.com/office/drawing/2014/main" id="{54C4CBD6-5100-55E7-9023-C9BD39D354FB}"/>
              </a:ext>
            </a:extLst>
          </p:cNvPr>
          <p:cNvSpPr>
            <a:spLocks noGrp="1"/>
          </p:cNvSpPr>
          <p:nvPr>
            <p:ph type="title"/>
          </p:nvPr>
        </p:nvSpPr>
        <p:spPr>
          <a:xfrm>
            <a:off x="6959600" y="909503"/>
            <a:ext cx="6158452" cy="1325562"/>
          </a:xfrm>
        </p:spPr>
        <p:txBody>
          <a:bodyPr/>
          <a:lstStyle/>
          <a:p>
            <a:r>
              <a:rPr lang="en-US" sz="5400" dirty="0">
                <a:solidFill>
                  <a:schemeClr val="bg2"/>
                </a:solidFill>
                <a:latin typeface="Neue Haas Grotesk Text Pro" panose="020B0504020202020204" pitchFamily="34" charset="77"/>
              </a:rPr>
              <a:t>OXIDATION</a:t>
            </a:r>
            <a:endParaRPr lang="en-US" sz="5400"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747781E0-052E-D15A-F969-2E1FC5F55EF6}"/>
              </a:ext>
            </a:extLst>
          </p:cNvPr>
          <p:cNvSpPr>
            <a:spLocks noGrp="1"/>
          </p:cNvSpPr>
          <p:nvPr>
            <p:ph type="body" sz="quarter" idx="11"/>
          </p:nvPr>
        </p:nvSpPr>
        <p:spPr>
          <a:xfrm>
            <a:off x="6990553" y="2027282"/>
            <a:ext cx="4625375" cy="5495616"/>
          </a:xfrm>
        </p:spPr>
        <p:txBody>
          <a:bodyPr/>
          <a:lstStyle/>
          <a:p>
            <a:pPr>
              <a:lnSpc>
                <a:spcPct val="120000"/>
              </a:lnSpc>
              <a:spcBef>
                <a:spcPts val="0"/>
              </a:spcBef>
            </a:pPr>
            <a:r>
              <a:rPr lang="en-AU" sz="1800" dirty="0">
                <a:solidFill>
                  <a:srgbClr val="FFFFFF"/>
                </a:solidFill>
                <a:effectLst/>
                <a:latin typeface="Neue Haas Grotesk Text Pro" panose="020B0504020202020204" pitchFamily="34" charset="77"/>
              </a:rPr>
              <a:t>When wine has been exposed to oxygen.</a:t>
            </a:r>
          </a:p>
          <a:p>
            <a:pPr>
              <a:lnSpc>
                <a:spcPct val="120000"/>
              </a:lnSpc>
              <a:spcBef>
                <a:spcPts val="0"/>
              </a:spcBef>
            </a:pPr>
            <a:endParaRPr lang="en-AU" sz="1800" b="1" dirty="0">
              <a:solidFill>
                <a:srgbClr val="FFFFFF"/>
              </a:solidFill>
              <a:effectLst/>
              <a:latin typeface="Neue Haas Grotesk Text Pro" panose="020B0504020202020204" pitchFamily="34" charset="77"/>
            </a:endParaRPr>
          </a:p>
          <a:p>
            <a:pPr>
              <a:lnSpc>
                <a:spcPct val="120000"/>
              </a:lnSpc>
              <a:spcBef>
                <a:spcPts val="0"/>
              </a:spcBef>
            </a:pPr>
            <a:r>
              <a:rPr lang="en-AU" sz="1800" b="1" dirty="0">
                <a:solidFill>
                  <a:srgbClr val="FFFFFF"/>
                </a:solidFill>
                <a:effectLst/>
                <a:latin typeface="Neue Haas Grotesk Text Pro" panose="020B0504020202020204" pitchFamily="34" charset="77"/>
              </a:rPr>
              <a:t>How you can tell: </a:t>
            </a:r>
            <a:endParaRPr lang="en-AU" sz="1800" dirty="0">
              <a:solidFill>
                <a:srgbClr val="FFFFFF"/>
              </a:solidFill>
              <a:effectLst/>
              <a:latin typeface="Neue Haas Grotesk Text Pro" panose="020B0504020202020204" pitchFamily="34" charset="77"/>
            </a:endParaRPr>
          </a:p>
          <a:p>
            <a:pPr marL="285750" indent="-285750">
              <a:lnSpc>
                <a:spcPct val="120000"/>
              </a:lnSpc>
              <a:spcBef>
                <a:spcPts val="0"/>
              </a:spcBef>
              <a:buClr>
                <a:schemeClr val="accent3"/>
              </a:buClr>
              <a:buFont typeface="Arial" panose="020B0604020202020204" pitchFamily="34" charset="0"/>
              <a:buChar char="•"/>
            </a:pPr>
            <a:r>
              <a:rPr lang="en-AU" sz="1800" dirty="0">
                <a:solidFill>
                  <a:srgbClr val="FFFFFF"/>
                </a:solidFill>
                <a:effectLst/>
                <a:latin typeface="Neue Haas Grotesk Text Pro" panose="020B0504020202020204" pitchFamily="34" charset="77"/>
              </a:rPr>
              <a:t>Loss of primary, fruity aromas</a:t>
            </a:r>
          </a:p>
          <a:p>
            <a:pPr marL="285750" indent="-285750">
              <a:lnSpc>
                <a:spcPct val="120000"/>
              </a:lnSpc>
              <a:spcBef>
                <a:spcPts val="0"/>
              </a:spcBef>
              <a:buClr>
                <a:schemeClr val="accent3"/>
              </a:buClr>
              <a:buFont typeface="Arial" panose="020B0604020202020204" pitchFamily="34" charset="0"/>
              <a:buChar char="•"/>
            </a:pPr>
            <a:r>
              <a:rPr lang="en-AU" sz="1800" dirty="0">
                <a:solidFill>
                  <a:srgbClr val="FFFFFF"/>
                </a:solidFill>
                <a:effectLst/>
                <a:latin typeface="Neue Haas Grotesk Text Pro" panose="020B0504020202020204" pitchFamily="34" charset="77"/>
              </a:rPr>
              <a:t>Dull colour</a:t>
            </a:r>
          </a:p>
          <a:p>
            <a:pPr marL="285750" indent="-285750">
              <a:lnSpc>
                <a:spcPct val="120000"/>
              </a:lnSpc>
              <a:spcBef>
                <a:spcPts val="0"/>
              </a:spcBef>
              <a:buClr>
                <a:schemeClr val="accent3"/>
              </a:buClr>
              <a:buFont typeface="Arial" panose="020B0604020202020204" pitchFamily="34" charset="0"/>
              <a:buChar char="•"/>
            </a:pPr>
            <a:r>
              <a:rPr lang="en-AU" sz="1800" dirty="0">
                <a:solidFill>
                  <a:srgbClr val="FFFFFF"/>
                </a:solidFill>
                <a:effectLst/>
                <a:latin typeface="Neue Haas Grotesk Text Pro" panose="020B0504020202020204" pitchFamily="34" charset="77"/>
              </a:rPr>
              <a:t>Lacking vibrant character on palate</a:t>
            </a:r>
          </a:p>
          <a:p>
            <a:pPr marL="285750" indent="-285750">
              <a:lnSpc>
                <a:spcPct val="120000"/>
              </a:lnSpc>
              <a:spcBef>
                <a:spcPts val="0"/>
              </a:spcBef>
              <a:buClr>
                <a:schemeClr val="accent3"/>
              </a:buClr>
              <a:buFont typeface="Arial" panose="020B0604020202020204" pitchFamily="34" charset="0"/>
              <a:buChar char="•"/>
            </a:pPr>
            <a:r>
              <a:rPr lang="en-AU" sz="1800" dirty="0">
                <a:solidFill>
                  <a:srgbClr val="FFFFFF"/>
                </a:solidFill>
                <a:effectLst/>
                <a:latin typeface="Neue Haas Grotesk Text Pro" panose="020B0504020202020204" pitchFamily="34" charset="77"/>
              </a:rPr>
              <a:t>Flat flavours</a:t>
            </a:r>
          </a:p>
        </p:txBody>
      </p:sp>
      <p:sp>
        <p:nvSpPr>
          <p:cNvPr id="5" name="Title 2">
            <a:extLst>
              <a:ext uri="{FF2B5EF4-FFF2-40B4-BE49-F238E27FC236}">
                <a16:creationId xmlns:a16="http://schemas.microsoft.com/office/drawing/2014/main" id="{DBBF0D53-831C-D290-3F59-C650C6794A58}"/>
              </a:ext>
            </a:extLst>
          </p:cNvPr>
          <p:cNvSpPr txBox="1">
            <a:spLocks/>
          </p:cNvSpPr>
          <p:nvPr/>
        </p:nvSpPr>
        <p:spPr>
          <a:xfrm>
            <a:off x="6974712" y="5718022"/>
            <a:ext cx="2071723" cy="53594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1600" cap="none" dirty="0">
                <a:latin typeface="Neue Haas Grotesk Text Pro" panose="020B0504020202020204" pitchFamily="34" charset="77"/>
              </a:rPr>
              <a:t>Oxidation in fruit</a:t>
            </a:r>
          </a:p>
        </p:txBody>
      </p:sp>
      <p:cxnSp>
        <p:nvCxnSpPr>
          <p:cNvPr id="8" name="Straight Connector 7">
            <a:extLst>
              <a:ext uri="{FF2B5EF4-FFF2-40B4-BE49-F238E27FC236}">
                <a16:creationId xmlns:a16="http://schemas.microsoft.com/office/drawing/2014/main" id="{33DCB547-DF48-8E9F-04D1-4574B040D5F1}"/>
              </a:ext>
            </a:extLst>
          </p:cNvPr>
          <p:cNvCxnSpPr>
            <a:cxnSpLocks/>
          </p:cNvCxnSpPr>
          <p:nvPr/>
        </p:nvCxnSpPr>
        <p:spPr>
          <a:xfrm>
            <a:off x="8698212" y="5788605"/>
            <a:ext cx="1213872" cy="0"/>
          </a:xfrm>
          <a:prstGeom prst="line">
            <a:avLst/>
          </a:prstGeom>
          <a:ln w="1905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86248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F8D0-B851-A6EF-5429-150686FA1F3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CD026D6-5C63-AE1C-A170-99C6BA2BD5C9}"/>
              </a:ext>
            </a:extLst>
          </p:cNvPr>
          <p:cNvPicPr>
            <a:picLocks noGrp="1" noChangeAspect="1"/>
          </p:cNvPicPr>
          <p:nvPr>
            <p:ph type="pic" sz="quarter" idx="10"/>
          </p:nvPr>
        </p:nvPicPr>
        <p:blipFill>
          <a:blip r:embed="rId2"/>
          <a:srcRect t="17201" b="17201"/>
          <a:stretch/>
        </p:blipFill>
        <p:spPr/>
      </p:pic>
      <p:sp>
        <p:nvSpPr>
          <p:cNvPr id="3" name="Title 2">
            <a:extLst>
              <a:ext uri="{FF2B5EF4-FFF2-40B4-BE49-F238E27FC236}">
                <a16:creationId xmlns:a16="http://schemas.microsoft.com/office/drawing/2014/main" id="{54C4CBD6-5100-55E7-9023-C9BD39D354FB}"/>
              </a:ext>
            </a:extLst>
          </p:cNvPr>
          <p:cNvSpPr>
            <a:spLocks noGrp="1"/>
          </p:cNvSpPr>
          <p:nvPr>
            <p:ph type="title"/>
          </p:nvPr>
        </p:nvSpPr>
        <p:spPr>
          <a:xfrm>
            <a:off x="6959600" y="915988"/>
            <a:ext cx="6158452" cy="1325562"/>
          </a:xfrm>
        </p:spPr>
        <p:txBody>
          <a:bodyPr/>
          <a:lstStyle/>
          <a:p>
            <a:r>
              <a:rPr lang="en-US" sz="5400" dirty="0">
                <a:solidFill>
                  <a:schemeClr val="accent1"/>
                </a:solidFill>
                <a:latin typeface="Neue Haas Grotesk Text Pro" panose="020B0504020202020204" pitchFamily="34" charset="77"/>
              </a:rPr>
              <a:t>CORK </a:t>
            </a:r>
            <a:r>
              <a:rPr lang="en-US" sz="5400" dirty="0">
                <a:solidFill>
                  <a:schemeClr val="accent4"/>
                </a:solidFill>
                <a:latin typeface="Neue Haas Grotesk Text Pro" panose="020B0504020202020204" pitchFamily="34" charset="77"/>
              </a:rPr>
              <a:t>TAINT</a:t>
            </a:r>
          </a:p>
        </p:txBody>
      </p:sp>
      <p:sp>
        <p:nvSpPr>
          <p:cNvPr id="4" name="Text Placeholder 3">
            <a:extLst>
              <a:ext uri="{FF2B5EF4-FFF2-40B4-BE49-F238E27FC236}">
                <a16:creationId xmlns:a16="http://schemas.microsoft.com/office/drawing/2014/main" id="{747781E0-052E-D15A-F969-2E1FC5F55EF6}"/>
              </a:ext>
            </a:extLst>
          </p:cNvPr>
          <p:cNvSpPr>
            <a:spLocks noGrp="1"/>
          </p:cNvSpPr>
          <p:nvPr>
            <p:ph type="body" sz="quarter" idx="11"/>
          </p:nvPr>
        </p:nvSpPr>
        <p:spPr>
          <a:xfrm>
            <a:off x="6959600" y="2519473"/>
            <a:ext cx="4105121" cy="5495616"/>
          </a:xfrm>
        </p:spPr>
        <p:txBody>
          <a:bodyPr/>
          <a:lstStyle/>
          <a:p>
            <a:pPr>
              <a:lnSpc>
                <a:spcPct val="110000"/>
              </a:lnSpc>
              <a:spcBef>
                <a:spcPts val="600"/>
              </a:spcBef>
              <a:spcAft>
                <a:spcPts val="600"/>
              </a:spcAft>
            </a:pPr>
            <a:r>
              <a:rPr lang="en-AU" dirty="0">
                <a:effectLst/>
                <a:latin typeface="Neue Haas Grotesk Text Pro" panose="020B0504020202020204" pitchFamily="34" charset="77"/>
              </a:rPr>
              <a:t>When wine has come into contact with </a:t>
            </a:r>
            <a:br>
              <a:rPr lang="en-AU" dirty="0">
                <a:effectLst/>
                <a:latin typeface="Neue Haas Grotesk Text Pro" panose="020B0504020202020204" pitchFamily="34" charset="77"/>
              </a:rPr>
            </a:br>
            <a:r>
              <a:rPr lang="en-AU" dirty="0">
                <a:effectLst/>
                <a:latin typeface="Neue Haas Grotesk Text Pro" panose="020B0504020202020204" pitchFamily="34" charset="77"/>
              </a:rPr>
              <a:t>2,4,6-trichloroanisole (TCA) through the cork or oak barrels.</a:t>
            </a:r>
          </a:p>
          <a:p>
            <a:pPr>
              <a:lnSpc>
                <a:spcPct val="110000"/>
              </a:lnSpc>
              <a:spcBef>
                <a:spcPts val="600"/>
              </a:spcBef>
              <a:spcAft>
                <a:spcPts val="600"/>
              </a:spcAft>
            </a:pPr>
            <a:r>
              <a:rPr lang="en-AU" b="1" dirty="0">
                <a:effectLst/>
                <a:latin typeface="Neue Haas Grotesk Text Pro" panose="020B0504020202020204" pitchFamily="34" charset="77"/>
              </a:rPr>
              <a:t>How you can tell: </a:t>
            </a:r>
            <a:endParaRPr lang="en-AU" dirty="0">
              <a:effectLst/>
              <a:latin typeface="Neue Haas Grotesk Text Pro" panose="020B0504020202020204" pitchFamily="34" charset="77"/>
            </a:endParaRPr>
          </a:p>
          <a:p>
            <a:pPr marL="285750" indent="-285750">
              <a:lnSpc>
                <a:spcPct val="110000"/>
              </a:lnSpc>
              <a:spcBef>
                <a:spcPts val="600"/>
              </a:spcBef>
              <a:spcAft>
                <a:spcPts val="600"/>
              </a:spcAft>
              <a:buFont typeface="Arial" panose="020B0604020202020204" pitchFamily="34" charset="0"/>
              <a:buChar char="•"/>
            </a:pPr>
            <a:r>
              <a:rPr lang="en-AU" dirty="0">
                <a:effectLst/>
                <a:latin typeface="Neue Haas Grotesk Text Pro" panose="020B0504020202020204" pitchFamily="34" charset="77"/>
              </a:rPr>
              <a:t>Smells like wet cardboard, musty newspapers, mushrooms, mouldy basement</a:t>
            </a:r>
          </a:p>
          <a:p>
            <a:pPr marL="285750" indent="-285750">
              <a:lnSpc>
                <a:spcPct val="110000"/>
              </a:lnSpc>
              <a:spcBef>
                <a:spcPts val="600"/>
              </a:spcBef>
              <a:spcAft>
                <a:spcPts val="600"/>
              </a:spcAft>
              <a:buFont typeface="Arial" panose="020B0604020202020204" pitchFamily="34" charset="0"/>
              <a:buChar char="•"/>
            </a:pPr>
            <a:r>
              <a:rPr lang="en-AU" dirty="0">
                <a:effectLst/>
                <a:latin typeface="Neue Haas Grotesk Text Pro" panose="020B0504020202020204" pitchFamily="34" charset="77"/>
              </a:rPr>
              <a:t>Other flavours and aromas hidden in background</a:t>
            </a:r>
          </a:p>
        </p:txBody>
      </p:sp>
    </p:spTree>
    <p:extLst>
      <p:ext uri="{BB962C8B-B14F-4D97-AF65-F5344CB8AC3E}">
        <p14:creationId xmlns:p14="http://schemas.microsoft.com/office/powerpoint/2010/main" val="63267135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7850" b="7833"/>
          <a:stretch>
            <a:fillRect/>
          </a:stretch>
        </p:blipFill>
        <p:spPr>
          <a:xfrm>
            <a:off x="0" y="0"/>
            <a:ext cx="1218989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00"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00"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64EA-F43E-AB4A-3048-1576BAA339B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71D2FC0-FFF0-9C09-A61E-9FBD96BB6C02}"/>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9A59C58A-0800-774C-20DB-48DDE93FBBD4}"/>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4573603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658" r="18083"/>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4798811" cy="1325562"/>
          </a:xfrm>
        </p:spPr>
        <p:txBody>
          <a:bodyPr/>
          <a:lstStyle/>
          <a:p>
            <a:r>
              <a:rPr lang="en-US" sz="4400" dirty="0">
                <a:solidFill>
                  <a:schemeClr val="accent2"/>
                </a:solidFill>
                <a:latin typeface="Neue Haas Grotesk Text Pro" panose="020B0504020202020204" pitchFamily="34" charset="77"/>
              </a:rPr>
              <a:t>WINE GRAPES </a:t>
            </a:r>
            <a:br>
              <a:rPr lang="en-US" sz="4400" dirty="0">
                <a:solidFill>
                  <a:schemeClr val="accent2"/>
                </a:solidFill>
                <a:latin typeface="Neue Haas Grotesk Text Pro" panose="020B0504020202020204" pitchFamily="34" charset="77"/>
              </a:rPr>
            </a:br>
            <a:r>
              <a:rPr lang="en-US" sz="4400" dirty="0">
                <a:solidFill>
                  <a:schemeClr val="accent2"/>
                </a:solidFill>
                <a:latin typeface="Neue Haas Grotesk Text Pro" panose="020B0504020202020204" pitchFamily="34" charset="77"/>
              </a:rPr>
              <a:t>VERSUS TABLE GRAPES</a:t>
            </a:r>
            <a:br>
              <a:rPr lang="en-US" sz="4400" dirty="0">
                <a:solidFill>
                  <a:schemeClr val="accent2"/>
                </a:solidFill>
                <a:latin typeface="Neue Haas Grotesk Text Pro" panose="020B0504020202020204" pitchFamily="34" charset="77"/>
              </a:rPr>
            </a:br>
            <a:endParaRPr lang="en-US" sz="4400" dirty="0">
              <a:solidFill>
                <a:schemeClr val="accent2"/>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865199"/>
            <a:ext cx="4105121" cy="3327395"/>
          </a:xfrm>
        </p:spPr>
        <p:txBody>
          <a:bodyPr/>
          <a:lstStyle/>
          <a:p>
            <a:r>
              <a:rPr lang="en-AU" sz="1600" b="1" dirty="0">
                <a:effectLst/>
                <a:latin typeface="Neue Haas Grotesk Text Pro" panose="020B0504020202020204" pitchFamily="34" charset="77"/>
              </a:rPr>
              <a:t>Key differences:</a:t>
            </a:r>
            <a:endParaRPr lang="en-AU" sz="1600" dirty="0">
              <a:effectLst/>
              <a:latin typeface="Neue Haas Grotesk Text Pro" panose="020B0504020202020204" pitchFamily="34" charset="77"/>
            </a:endParaRP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Origin</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Size</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Skin thickness</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Sweetness</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Seeds</a:t>
            </a:r>
          </a:p>
        </p:txBody>
      </p:sp>
      <p:sp>
        <p:nvSpPr>
          <p:cNvPr id="5" name="object 4">
            <a:extLst>
              <a:ext uri="{FF2B5EF4-FFF2-40B4-BE49-F238E27FC236}">
                <a16:creationId xmlns:a16="http://schemas.microsoft.com/office/drawing/2014/main" id="{4CD75F9F-8E43-2CAC-2C49-0CE85C3F1466}"/>
              </a:ext>
            </a:extLst>
          </p:cNvPr>
          <p:cNvSpPr txBox="1"/>
          <p:nvPr/>
        </p:nvSpPr>
        <p:spPr>
          <a:xfrm>
            <a:off x="7252117" y="5000681"/>
            <a:ext cx="1798150" cy="267296"/>
          </a:xfrm>
          <a:prstGeom prst="rect">
            <a:avLst/>
          </a:prstGeom>
        </p:spPr>
        <p:txBody>
          <a:bodyPr vert="horz" wrap="square" lIns="0" tIns="11521" rIns="0" bIns="0" rtlCol="0">
            <a:noAutofit/>
          </a:bodyPr>
          <a:lstStyle/>
          <a:p>
            <a:pPr defTabSz="829587">
              <a:lnSpc>
                <a:spcPct val="83000"/>
              </a:lnSpc>
              <a:tabLst>
                <a:tab pos="1156236" algn="l"/>
              </a:tabLst>
              <a:defRPr/>
            </a:pPr>
            <a:r>
              <a:rPr lang="en-US"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WINE GRAPE</a:t>
            </a:r>
            <a:endParaRPr lang="en-AU"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4">
            <a:extLst>
              <a:ext uri="{FF2B5EF4-FFF2-40B4-BE49-F238E27FC236}">
                <a16:creationId xmlns:a16="http://schemas.microsoft.com/office/drawing/2014/main" id="{68A5B5D5-E8A1-5E93-8DA5-E23D4DAC0A59}"/>
              </a:ext>
            </a:extLst>
          </p:cNvPr>
          <p:cNvSpPr txBox="1"/>
          <p:nvPr/>
        </p:nvSpPr>
        <p:spPr>
          <a:xfrm>
            <a:off x="9433367" y="5017238"/>
            <a:ext cx="1851950" cy="267296"/>
          </a:xfrm>
          <a:prstGeom prst="rect">
            <a:avLst/>
          </a:prstGeom>
        </p:spPr>
        <p:txBody>
          <a:bodyPr vert="horz" wrap="square" lIns="0" tIns="11521" rIns="0" bIns="0" rtlCol="0">
            <a:noAutofit/>
          </a:bodyPr>
          <a:lstStyle/>
          <a:p>
            <a:pPr defTabSz="829587">
              <a:lnSpc>
                <a:spcPct val="83000"/>
              </a:lnSpc>
              <a:tabLst>
                <a:tab pos="1156236" algn="l"/>
              </a:tabLst>
              <a:defRPr/>
            </a:pPr>
            <a:r>
              <a:rPr lang="en-US"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TABLE GRAPE</a:t>
            </a:r>
            <a:endParaRPr lang="en-AU"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8" name="Picture 7" descr="A purple round fruit with a green stem&#10;&#10;Description automatically generated">
            <a:extLst>
              <a:ext uri="{FF2B5EF4-FFF2-40B4-BE49-F238E27FC236}">
                <a16:creationId xmlns:a16="http://schemas.microsoft.com/office/drawing/2014/main" id="{438CECE8-A0DB-F1D9-97B9-0AB27C12FC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605960">
            <a:off x="7466527" y="5299782"/>
            <a:ext cx="943722" cy="943722"/>
          </a:xfrm>
          <a:prstGeom prst="rect">
            <a:avLst/>
          </a:prstGeom>
        </p:spPr>
      </p:pic>
      <p:pic>
        <p:nvPicPr>
          <p:cNvPr id="10" name="Picture 9" descr="A purple fruit with a green stem&#10;&#10;Description automatically generated">
            <a:extLst>
              <a:ext uri="{FF2B5EF4-FFF2-40B4-BE49-F238E27FC236}">
                <a16:creationId xmlns:a16="http://schemas.microsoft.com/office/drawing/2014/main" id="{85F78275-A0E6-8B30-C074-9209D2E0F4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8795954">
            <a:off x="9419654" y="4931028"/>
            <a:ext cx="1807354" cy="1807354"/>
          </a:xfrm>
          <a:prstGeom prst="rect">
            <a:avLst/>
          </a:prstGeom>
        </p:spPr>
      </p:pic>
    </p:spTree>
    <p:extLst>
      <p:ext uri="{BB962C8B-B14F-4D97-AF65-F5344CB8AC3E}">
        <p14:creationId xmlns:p14="http://schemas.microsoft.com/office/powerpoint/2010/main" val="42731733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3359" y="770658"/>
            <a:ext cx="8393789" cy="1081291"/>
          </a:xfrm>
        </p:spPr>
        <p:txBody>
          <a:bodyPr/>
          <a:lstStyle/>
          <a:p>
            <a:r>
              <a:rPr lang="en-AU" sz="5400" dirty="0">
                <a:solidFill>
                  <a:schemeClr val="accent3"/>
                </a:solidFill>
                <a:effectLst/>
                <a:latin typeface="Neue Haas Grotesk Text Pro" panose="020B0504020202020204" pitchFamily="34" charset="77"/>
              </a:rPr>
              <a:t>KEY FACTORS</a:t>
            </a:r>
            <a:br>
              <a:rPr lang="en-AU" dirty="0">
                <a:effectLst/>
                <a:latin typeface="Neue Haas Grotesk Text Pro" panose="020B0504020202020204" pitchFamily="34" charset="77"/>
              </a:rPr>
            </a:br>
            <a:r>
              <a:rPr lang="en-AU" sz="4000" dirty="0">
                <a:solidFill>
                  <a:schemeClr val="accent2"/>
                </a:solidFill>
                <a:effectLst/>
                <a:latin typeface="Neue Haas Grotesk Text Pro" panose="020B0504020202020204" pitchFamily="34" charset="77"/>
              </a:rPr>
              <a:t>INFLUENCING GRAPE GROWING</a:t>
            </a:r>
            <a:br>
              <a:rPr lang="en-AU" dirty="0">
                <a:effectLst/>
                <a:latin typeface="Neue Haas Grotesk Text Pro" panose="020B0504020202020204" pitchFamily="34" charset="77"/>
              </a:rPr>
            </a:br>
            <a:endParaRPr lang="en-AU" dirty="0">
              <a:effectLst/>
              <a:latin typeface="Neue Haas Grotesk Text Pro" panose="020B0504020202020204" pitchFamily="34" charset="77"/>
            </a:endParaRPr>
          </a:p>
        </p:txBody>
      </p:sp>
      <p:sp>
        <p:nvSpPr>
          <p:cNvPr id="8" name="TextBox 7">
            <a:extLst>
              <a:ext uri="{FF2B5EF4-FFF2-40B4-BE49-F238E27FC236}">
                <a16:creationId xmlns:a16="http://schemas.microsoft.com/office/drawing/2014/main" id="{8EA94777-7D7A-D734-A09B-D50E8B1CF996}"/>
              </a:ext>
            </a:extLst>
          </p:cNvPr>
          <p:cNvSpPr txBox="1"/>
          <p:nvPr/>
        </p:nvSpPr>
        <p:spPr>
          <a:xfrm>
            <a:off x="1666754" y="2395960"/>
            <a:ext cx="4429246" cy="3436903"/>
          </a:xfrm>
          <a:prstGeom prst="rect">
            <a:avLst/>
          </a:prstGeom>
          <a:noFill/>
        </p:spPr>
        <p:txBody>
          <a:bodyPr wrap="square" rtlCol="0">
            <a:spAutoFit/>
          </a:bodyPr>
          <a:lstStyle/>
          <a:p>
            <a:pPr marL="342900" indent="-342900" algn="l">
              <a:lnSpc>
                <a:spcPct val="250000"/>
              </a:lnSpc>
              <a:buClr>
                <a:schemeClr val="accent3"/>
              </a:buClr>
              <a:buSzPct val="200000"/>
              <a:buFont typeface="+mj-lt"/>
              <a:buAutoNum type="arabicPeriod"/>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DIURNAL TEMPERATURE RANGE</a:t>
            </a:r>
          </a:p>
          <a:p>
            <a:pPr marL="342900" indent="-342900" algn="l">
              <a:lnSpc>
                <a:spcPct val="250000"/>
              </a:lnSpc>
              <a:buClr>
                <a:schemeClr val="accent3"/>
              </a:buClr>
              <a:buSzPct val="200000"/>
              <a:buFont typeface="+mj-lt"/>
              <a:buAutoNum type="arabicPeriod"/>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HOURS OF SUNSHINE</a:t>
            </a:r>
          </a:p>
          <a:p>
            <a:pPr marL="342900" indent="-342900" algn="l">
              <a:lnSpc>
                <a:spcPct val="250000"/>
              </a:lnSpc>
              <a:buClr>
                <a:schemeClr val="accent3"/>
              </a:buClr>
              <a:buSzPct val="200000"/>
              <a:buFont typeface="+mj-lt"/>
              <a:buAutoNum type="arabicPeriod"/>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CLIMATE</a:t>
            </a:r>
          </a:p>
          <a:p>
            <a:pPr marL="342900" indent="-342900" algn="l">
              <a:lnSpc>
                <a:spcPct val="250000"/>
              </a:lnSpc>
              <a:buClr>
                <a:schemeClr val="accent3"/>
              </a:buClr>
              <a:buSzPct val="200000"/>
              <a:buFont typeface="+mj-lt"/>
              <a:buAutoNum type="arabicPeriod"/>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WEATHER PATTERNS</a:t>
            </a:r>
          </a:p>
          <a:p>
            <a:pPr marL="342900" indent="-342900" algn="l">
              <a:lnSpc>
                <a:spcPct val="250000"/>
              </a:lnSpc>
              <a:buClr>
                <a:schemeClr val="accent3"/>
              </a:buClr>
              <a:buSzPct val="200000"/>
              <a:buFont typeface="+mj-lt"/>
              <a:buAutoNum type="arabicPeriod"/>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RAINFALL</a:t>
            </a:r>
          </a:p>
        </p:txBody>
      </p:sp>
      <p:sp>
        <p:nvSpPr>
          <p:cNvPr id="11" name="TextBox 10">
            <a:extLst>
              <a:ext uri="{FF2B5EF4-FFF2-40B4-BE49-F238E27FC236}">
                <a16:creationId xmlns:a16="http://schemas.microsoft.com/office/drawing/2014/main" id="{3DE434F2-A198-46C3-C601-035173C68137}"/>
              </a:ext>
            </a:extLst>
          </p:cNvPr>
          <p:cNvSpPr txBox="1"/>
          <p:nvPr/>
        </p:nvSpPr>
        <p:spPr>
          <a:xfrm>
            <a:off x="6632292" y="2395960"/>
            <a:ext cx="5135090" cy="3437223"/>
          </a:xfrm>
          <a:prstGeom prst="rect">
            <a:avLst/>
          </a:prstGeom>
          <a:noFill/>
        </p:spPr>
        <p:txBody>
          <a:bodyPr wrap="square" rtlCol="0">
            <a:spAutoFit/>
          </a:bodyPr>
          <a:lstStyle/>
          <a:p>
            <a:pPr marL="342900" indent="-342900" algn="l">
              <a:lnSpc>
                <a:spcPct val="250000"/>
              </a:lnSpc>
              <a:buClr>
                <a:schemeClr val="accent3"/>
              </a:buClr>
              <a:buSzPct val="200000"/>
              <a:buFont typeface="+mj-lt"/>
              <a:buAutoNum type="arabicPeriod" startAt="6"/>
            </a:pPr>
            <a:r>
              <a:rPr lang="en-AU"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 WATER QUALITY</a:t>
            </a:r>
          </a:p>
          <a:p>
            <a:pPr marL="342900" indent="-342900" algn="l">
              <a:lnSpc>
                <a:spcPct val="250000"/>
              </a:lnSpc>
              <a:buClr>
                <a:schemeClr val="accent3"/>
              </a:buClr>
              <a:buSzPct val="200000"/>
              <a:buFont typeface="+mj-lt"/>
              <a:buAutoNum type="arabicPeriod" startAt="6"/>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SOIL</a:t>
            </a:r>
          </a:p>
          <a:p>
            <a:pPr marL="342900" indent="-342900" algn="l">
              <a:lnSpc>
                <a:spcPct val="250000"/>
              </a:lnSpc>
              <a:buClr>
                <a:schemeClr val="accent3"/>
              </a:buClr>
              <a:buSzPct val="200000"/>
              <a:buFont typeface="+mj-lt"/>
              <a:buAutoNum type="arabicPeriod" startAt="6"/>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TOPOGRAPHY</a:t>
            </a:r>
          </a:p>
          <a:p>
            <a:pPr marL="342900" indent="-342900" algn="l">
              <a:lnSpc>
                <a:spcPct val="250000"/>
              </a:lnSpc>
              <a:buClr>
                <a:schemeClr val="accent3"/>
              </a:buClr>
              <a:buSzPct val="200000"/>
              <a:buFont typeface="+mj-lt"/>
              <a:buAutoNum type="arabicPeriod" startAt="6"/>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PROXIMITY TO BODIES OF WATER</a:t>
            </a:r>
          </a:p>
          <a:p>
            <a:pPr marL="342900" indent="-342900" algn="l">
              <a:lnSpc>
                <a:spcPct val="250000"/>
              </a:lnSpc>
              <a:buClr>
                <a:schemeClr val="accent3"/>
              </a:buClr>
              <a:buSzPct val="200000"/>
              <a:buFont typeface="+mj-lt"/>
              <a:buAutoNum type="arabicPeriod" startAt="6"/>
            </a:pPr>
            <a:r>
              <a:rPr lang="en-AU"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MICROBES PRESENT IN THE REGION</a:t>
            </a:r>
          </a:p>
        </p:txBody>
      </p:sp>
      <p:sp>
        <p:nvSpPr>
          <p:cNvPr id="12" name="TextBox 11">
            <a:extLst>
              <a:ext uri="{FF2B5EF4-FFF2-40B4-BE49-F238E27FC236}">
                <a16:creationId xmlns:a16="http://schemas.microsoft.com/office/drawing/2014/main" id="{D212F05C-FDBC-266D-EDFF-0C4BD8741E0B}"/>
              </a:ext>
            </a:extLst>
          </p:cNvPr>
          <p:cNvSpPr txBox="1"/>
          <p:nvPr/>
        </p:nvSpPr>
        <p:spPr>
          <a:xfrm>
            <a:off x="9294470" y="6207597"/>
            <a:ext cx="2601308" cy="338554"/>
          </a:xfrm>
          <a:prstGeom prst="rect">
            <a:avLst/>
          </a:prstGeom>
          <a:noFill/>
        </p:spPr>
        <p:txBody>
          <a:bodyPr wrap="square" rtlCol="0">
            <a:spAutoFit/>
          </a:bodyPr>
          <a:lstStyle/>
          <a:p>
            <a:pPr algn="l"/>
            <a:r>
              <a:rPr lang="en-US"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And the list goes on…</a:t>
            </a:r>
          </a:p>
        </p:txBody>
      </p:sp>
    </p:spTree>
    <p:extLst>
      <p:ext uri="{BB962C8B-B14F-4D97-AF65-F5344CB8AC3E}">
        <p14:creationId xmlns:p14="http://schemas.microsoft.com/office/powerpoint/2010/main" val="20215346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4">
            <a:extLst>
              <a:ext uri="{FF2B5EF4-FFF2-40B4-BE49-F238E27FC236}">
                <a16:creationId xmlns:a16="http://schemas.microsoft.com/office/drawing/2014/main" id="{D067AA93-7BBD-4CFE-8F81-5D69C87C7C78}"/>
              </a:ext>
            </a:extLst>
          </p:cNvPr>
          <p:cNvSpPr txBox="1">
            <a:spLocks/>
          </p:cNvSpPr>
          <p:nvPr/>
        </p:nvSpPr>
        <p:spPr>
          <a:xfrm>
            <a:off x="503503" y="432061"/>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HOW RED WINE IS MADE</a:t>
            </a:r>
          </a:p>
        </p:txBody>
      </p:sp>
      <p:pic>
        <p:nvPicPr>
          <p:cNvPr id="28" name="Picture 27">
            <a:extLst>
              <a:ext uri="{FF2B5EF4-FFF2-40B4-BE49-F238E27FC236}">
                <a16:creationId xmlns:a16="http://schemas.microsoft.com/office/drawing/2014/main" id="{0CF64992-C15C-12A3-5E76-43884665E982}"/>
              </a:ext>
            </a:extLst>
          </p:cNvPr>
          <p:cNvPicPr>
            <a:picLocks noChangeAspect="1"/>
          </p:cNvPicPr>
          <p:nvPr/>
        </p:nvPicPr>
        <p:blipFill>
          <a:blip r:embed="rId2"/>
          <a:stretch>
            <a:fillRect/>
          </a:stretch>
        </p:blipFill>
        <p:spPr>
          <a:xfrm>
            <a:off x="5757232" y="1736368"/>
            <a:ext cx="1211131" cy="2010634"/>
          </a:xfrm>
          <a:prstGeom prst="rect">
            <a:avLst/>
          </a:prstGeom>
        </p:spPr>
      </p:pic>
      <p:pic>
        <p:nvPicPr>
          <p:cNvPr id="29" name="Picture 28">
            <a:extLst>
              <a:ext uri="{FF2B5EF4-FFF2-40B4-BE49-F238E27FC236}">
                <a16:creationId xmlns:a16="http://schemas.microsoft.com/office/drawing/2014/main" id="{E54CD832-3D21-73A1-1017-7C0562256CBF}"/>
              </a:ext>
            </a:extLst>
          </p:cNvPr>
          <p:cNvPicPr>
            <a:picLocks noChangeAspect="1"/>
          </p:cNvPicPr>
          <p:nvPr/>
        </p:nvPicPr>
        <p:blipFill>
          <a:blip r:embed="rId3"/>
          <a:stretch>
            <a:fillRect/>
          </a:stretch>
        </p:blipFill>
        <p:spPr>
          <a:xfrm>
            <a:off x="9782061" y="1788299"/>
            <a:ext cx="1192525" cy="1968083"/>
          </a:xfrm>
          <a:prstGeom prst="rect">
            <a:avLst/>
          </a:prstGeom>
        </p:spPr>
      </p:pic>
      <p:sp>
        <p:nvSpPr>
          <p:cNvPr id="30" name="TextBox 29">
            <a:extLst>
              <a:ext uri="{FF2B5EF4-FFF2-40B4-BE49-F238E27FC236}">
                <a16:creationId xmlns:a16="http://schemas.microsoft.com/office/drawing/2014/main" id="{B4E951C9-4334-36B9-2696-334980FAB3E1}"/>
              </a:ext>
            </a:extLst>
          </p:cNvPr>
          <p:cNvSpPr txBox="1"/>
          <p:nvPr/>
        </p:nvSpPr>
        <p:spPr>
          <a:xfrm>
            <a:off x="530273" y="3817577"/>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1. HARVEST</a:t>
            </a:r>
          </a:p>
        </p:txBody>
      </p:sp>
      <p:sp>
        <p:nvSpPr>
          <p:cNvPr id="31" name="TextBox 30">
            <a:extLst>
              <a:ext uri="{FF2B5EF4-FFF2-40B4-BE49-F238E27FC236}">
                <a16:creationId xmlns:a16="http://schemas.microsoft.com/office/drawing/2014/main" id="{9F41FA3C-1789-5A58-355D-E74840D8080E}"/>
              </a:ext>
            </a:extLst>
          </p:cNvPr>
          <p:cNvSpPr txBox="1"/>
          <p:nvPr/>
        </p:nvSpPr>
        <p:spPr>
          <a:xfrm>
            <a:off x="2952261" y="379478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2. DESTEMMING AND CRUSHING</a:t>
            </a:r>
          </a:p>
        </p:txBody>
      </p:sp>
      <p:sp>
        <p:nvSpPr>
          <p:cNvPr id="32" name="TextBox 31">
            <a:extLst>
              <a:ext uri="{FF2B5EF4-FFF2-40B4-BE49-F238E27FC236}">
                <a16:creationId xmlns:a16="http://schemas.microsoft.com/office/drawing/2014/main" id="{F8FC239E-3554-2CC5-8F65-C8E8DF1BBFFE}"/>
              </a:ext>
            </a:extLst>
          </p:cNvPr>
          <p:cNvSpPr txBox="1"/>
          <p:nvPr/>
        </p:nvSpPr>
        <p:spPr>
          <a:xfrm>
            <a:off x="5170834" y="3878470"/>
            <a:ext cx="2214616" cy="523220"/>
          </a:xfrm>
          <a:prstGeom prst="rect">
            <a:avLst/>
          </a:prstGeom>
          <a:noFill/>
        </p:spPr>
        <p:txBody>
          <a:bodyPr wrap="square" rtlCol="0">
            <a:noAutofit/>
          </a:bodyPr>
          <a:lstStyle/>
          <a:p>
            <a:pPr algn="ctr"/>
            <a:r>
              <a:rPr lang="en-AU" sz="1400" dirty="0">
                <a:latin typeface="Neue Haas Grotesk Text Pro" panose="020B0504020202020204" pitchFamily="34" charset="77"/>
              </a:rPr>
              <a:t>3. FERMENTATION</a:t>
            </a:r>
          </a:p>
        </p:txBody>
      </p:sp>
      <p:sp>
        <p:nvSpPr>
          <p:cNvPr id="33" name="TextBox 32">
            <a:extLst>
              <a:ext uri="{FF2B5EF4-FFF2-40B4-BE49-F238E27FC236}">
                <a16:creationId xmlns:a16="http://schemas.microsoft.com/office/drawing/2014/main" id="{32EAE9AF-2960-DFE8-1255-3745B438F1AB}"/>
              </a:ext>
            </a:extLst>
          </p:cNvPr>
          <p:cNvSpPr txBox="1"/>
          <p:nvPr/>
        </p:nvSpPr>
        <p:spPr>
          <a:xfrm>
            <a:off x="7436091" y="3817577"/>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4. PRESSING</a:t>
            </a:r>
          </a:p>
        </p:txBody>
      </p:sp>
      <p:sp>
        <p:nvSpPr>
          <p:cNvPr id="34" name="TextBox 33">
            <a:extLst>
              <a:ext uri="{FF2B5EF4-FFF2-40B4-BE49-F238E27FC236}">
                <a16:creationId xmlns:a16="http://schemas.microsoft.com/office/drawing/2014/main" id="{2E7FB704-FF86-4CF6-3FD6-CD51A9D50652}"/>
              </a:ext>
            </a:extLst>
          </p:cNvPr>
          <p:cNvSpPr txBox="1"/>
          <p:nvPr/>
        </p:nvSpPr>
        <p:spPr>
          <a:xfrm>
            <a:off x="9479531" y="384583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5. MALOLACTIC FERMENTATION</a:t>
            </a:r>
          </a:p>
        </p:txBody>
      </p:sp>
      <p:sp>
        <p:nvSpPr>
          <p:cNvPr id="35" name="TextBox 34">
            <a:extLst>
              <a:ext uri="{FF2B5EF4-FFF2-40B4-BE49-F238E27FC236}">
                <a16:creationId xmlns:a16="http://schemas.microsoft.com/office/drawing/2014/main" id="{8E81A506-BA4F-8023-B29F-A7862EF9DAB0}"/>
              </a:ext>
            </a:extLst>
          </p:cNvPr>
          <p:cNvSpPr txBox="1"/>
          <p:nvPr/>
        </p:nvSpPr>
        <p:spPr>
          <a:xfrm>
            <a:off x="2064352"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9. BOTTLING</a:t>
            </a:r>
          </a:p>
        </p:txBody>
      </p:sp>
      <p:sp>
        <p:nvSpPr>
          <p:cNvPr id="36" name="TextBox 35">
            <a:extLst>
              <a:ext uri="{FF2B5EF4-FFF2-40B4-BE49-F238E27FC236}">
                <a16:creationId xmlns:a16="http://schemas.microsoft.com/office/drawing/2014/main" id="{F952D7FE-46CE-FC5F-2278-48049EB26E3F}"/>
              </a:ext>
            </a:extLst>
          </p:cNvPr>
          <p:cNvSpPr txBox="1"/>
          <p:nvPr/>
        </p:nvSpPr>
        <p:spPr>
          <a:xfrm>
            <a:off x="4584513"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8. FINING AND FILTERING</a:t>
            </a:r>
          </a:p>
        </p:txBody>
      </p:sp>
      <p:sp>
        <p:nvSpPr>
          <p:cNvPr id="37" name="TextBox 36">
            <a:extLst>
              <a:ext uri="{FF2B5EF4-FFF2-40B4-BE49-F238E27FC236}">
                <a16:creationId xmlns:a16="http://schemas.microsoft.com/office/drawing/2014/main" id="{E891163D-1CF1-0001-C362-AD637B570303}"/>
              </a:ext>
            </a:extLst>
          </p:cNvPr>
          <p:cNvSpPr txBox="1"/>
          <p:nvPr/>
        </p:nvSpPr>
        <p:spPr>
          <a:xfrm>
            <a:off x="7059003"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7. MATURATION</a:t>
            </a:r>
          </a:p>
        </p:txBody>
      </p:sp>
      <p:sp>
        <p:nvSpPr>
          <p:cNvPr id="38" name="TextBox 37">
            <a:extLst>
              <a:ext uri="{FF2B5EF4-FFF2-40B4-BE49-F238E27FC236}">
                <a16:creationId xmlns:a16="http://schemas.microsoft.com/office/drawing/2014/main" id="{70530645-F4C1-8833-6035-FE114BFADF02}"/>
              </a:ext>
            </a:extLst>
          </p:cNvPr>
          <p:cNvSpPr txBox="1"/>
          <p:nvPr/>
        </p:nvSpPr>
        <p:spPr>
          <a:xfrm>
            <a:off x="9480545"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6. BLENDING</a:t>
            </a:r>
          </a:p>
        </p:txBody>
      </p:sp>
      <p:pic>
        <p:nvPicPr>
          <p:cNvPr id="39" name="Picture 38">
            <a:extLst>
              <a:ext uri="{FF2B5EF4-FFF2-40B4-BE49-F238E27FC236}">
                <a16:creationId xmlns:a16="http://schemas.microsoft.com/office/drawing/2014/main" id="{0E989355-DCB4-6598-71EF-386B9D05E37A}"/>
              </a:ext>
            </a:extLst>
          </p:cNvPr>
          <p:cNvPicPr>
            <a:picLocks noChangeAspect="1"/>
          </p:cNvPicPr>
          <p:nvPr/>
        </p:nvPicPr>
        <p:blipFill>
          <a:blip r:embed="rId4"/>
          <a:stretch>
            <a:fillRect/>
          </a:stretch>
        </p:blipFill>
        <p:spPr>
          <a:xfrm>
            <a:off x="9696742" y="4640365"/>
            <a:ext cx="1316114" cy="1323005"/>
          </a:xfrm>
          <a:prstGeom prst="rect">
            <a:avLst/>
          </a:prstGeom>
        </p:spPr>
      </p:pic>
      <p:pic>
        <p:nvPicPr>
          <p:cNvPr id="40" name="Picture 39">
            <a:extLst>
              <a:ext uri="{FF2B5EF4-FFF2-40B4-BE49-F238E27FC236}">
                <a16:creationId xmlns:a16="http://schemas.microsoft.com/office/drawing/2014/main" id="{181ACF46-E7DA-8BED-3F70-06867DF2517D}"/>
              </a:ext>
            </a:extLst>
          </p:cNvPr>
          <p:cNvPicPr>
            <a:picLocks noChangeAspect="1"/>
          </p:cNvPicPr>
          <p:nvPr/>
        </p:nvPicPr>
        <p:blipFill>
          <a:blip r:embed="rId5"/>
          <a:stretch>
            <a:fillRect/>
          </a:stretch>
        </p:blipFill>
        <p:spPr>
          <a:xfrm>
            <a:off x="7162031" y="4494414"/>
            <a:ext cx="1479791" cy="1407606"/>
          </a:xfrm>
          <a:prstGeom prst="rect">
            <a:avLst/>
          </a:prstGeom>
        </p:spPr>
      </p:pic>
      <p:pic>
        <p:nvPicPr>
          <p:cNvPr id="41" name="Picture 40">
            <a:extLst>
              <a:ext uri="{FF2B5EF4-FFF2-40B4-BE49-F238E27FC236}">
                <a16:creationId xmlns:a16="http://schemas.microsoft.com/office/drawing/2014/main" id="{0B3CB2FC-A1A9-44CC-81FE-E4D1866F20F0}"/>
              </a:ext>
            </a:extLst>
          </p:cNvPr>
          <p:cNvPicPr>
            <a:picLocks noChangeAspect="1"/>
          </p:cNvPicPr>
          <p:nvPr/>
        </p:nvPicPr>
        <p:blipFill>
          <a:blip r:embed="rId6"/>
          <a:stretch>
            <a:fillRect/>
          </a:stretch>
        </p:blipFill>
        <p:spPr>
          <a:xfrm>
            <a:off x="4729758" y="4548364"/>
            <a:ext cx="1541527" cy="1325564"/>
          </a:xfrm>
          <a:prstGeom prst="rect">
            <a:avLst/>
          </a:prstGeom>
        </p:spPr>
      </p:pic>
      <p:pic>
        <p:nvPicPr>
          <p:cNvPr id="42" name="Picture 41">
            <a:extLst>
              <a:ext uri="{FF2B5EF4-FFF2-40B4-BE49-F238E27FC236}">
                <a16:creationId xmlns:a16="http://schemas.microsoft.com/office/drawing/2014/main" id="{52036EB2-628D-B9A5-145A-DE2BCCBD03B2}"/>
              </a:ext>
            </a:extLst>
          </p:cNvPr>
          <p:cNvPicPr>
            <a:picLocks noChangeAspect="1"/>
          </p:cNvPicPr>
          <p:nvPr/>
        </p:nvPicPr>
        <p:blipFill>
          <a:blip r:embed="rId7"/>
          <a:stretch>
            <a:fillRect/>
          </a:stretch>
        </p:blipFill>
        <p:spPr>
          <a:xfrm>
            <a:off x="1798329" y="4520124"/>
            <a:ext cx="2307864" cy="1373138"/>
          </a:xfrm>
          <a:prstGeom prst="rect">
            <a:avLst/>
          </a:prstGeom>
        </p:spPr>
      </p:pic>
      <p:grpSp>
        <p:nvGrpSpPr>
          <p:cNvPr id="43" name="Group 42">
            <a:extLst>
              <a:ext uri="{FF2B5EF4-FFF2-40B4-BE49-F238E27FC236}">
                <a16:creationId xmlns:a16="http://schemas.microsoft.com/office/drawing/2014/main" id="{94995F02-89B5-C1A4-B3E1-712765BB2D53}"/>
              </a:ext>
            </a:extLst>
          </p:cNvPr>
          <p:cNvGrpSpPr/>
          <p:nvPr/>
        </p:nvGrpSpPr>
        <p:grpSpPr>
          <a:xfrm>
            <a:off x="1951802" y="3041619"/>
            <a:ext cx="618815" cy="177778"/>
            <a:chOff x="1962688" y="3259333"/>
            <a:chExt cx="618815" cy="177778"/>
          </a:xfrm>
        </p:grpSpPr>
        <p:cxnSp>
          <p:nvCxnSpPr>
            <p:cNvPr id="44" name="Straight Connector 43">
              <a:extLst>
                <a:ext uri="{FF2B5EF4-FFF2-40B4-BE49-F238E27FC236}">
                  <a16:creationId xmlns:a16="http://schemas.microsoft.com/office/drawing/2014/main" id="{B79AFCD5-3D05-FAD2-FDF2-BB9DAA5B8E7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5" name="Triangle 44">
              <a:extLst>
                <a:ext uri="{FF2B5EF4-FFF2-40B4-BE49-F238E27FC236}">
                  <a16:creationId xmlns:a16="http://schemas.microsoft.com/office/drawing/2014/main" id="{585B24E6-FCF1-0E86-6B36-12F090B5FBC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EB2228B9-BE5F-1F95-3581-53F7294032FD}"/>
              </a:ext>
            </a:extLst>
          </p:cNvPr>
          <p:cNvGrpSpPr/>
          <p:nvPr/>
        </p:nvGrpSpPr>
        <p:grpSpPr>
          <a:xfrm>
            <a:off x="5012502" y="3041619"/>
            <a:ext cx="618815" cy="177778"/>
            <a:chOff x="1962688" y="3259333"/>
            <a:chExt cx="618815" cy="177778"/>
          </a:xfrm>
        </p:grpSpPr>
        <p:cxnSp>
          <p:nvCxnSpPr>
            <p:cNvPr id="47" name="Straight Connector 46">
              <a:extLst>
                <a:ext uri="{FF2B5EF4-FFF2-40B4-BE49-F238E27FC236}">
                  <a16:creationId xmlns:a16="http://schemas.microsoft.com/office/drawing/2014/main" id="{3A95D39F-E51F-B52D-36B3-6A5A7E9A4D56}"/>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8" name="Triangle 47">
              <a:extLst>
                <a:ext uri="{FF2B5EF4-FFF2-40B4-BE49-F238E27FC236}">
                  <a16:creationId xmlns:a16="http://schemas.microsoft.com/office/drawing/2014/main" id="{138D4500-ED0B-67E5-6900-6047BFAC79E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7E16DF0D-4DF8-EE40-C854-C39B618C916B}"/>
              </a:ext>
            </a:extLst>
          </p:cNvPr>
          <p:cNvGrpSpPr/>
          <p:nvPr/>
        </p:nvGrpSpPr>
        <p:grpSpPr>
          <a:xfrm>
            <a:off x="7041327" y="3041619"/>
            <a:ext cx="618815" cy="177778"/>
            <a:chOff x="1962688" y="3259333"/>
            <a:chExt cx="618815" cy="177778"/>
          </a:xfrm>
        </p:grpSpPr>
        <p:cxnSp>
          <p:nvCxnSpPr>
            <p:cNvPr id="50" name="Straight Connector 49">
              <a:extLst>
                <a:ext uri="{FF2B5EF4-FFF2-40B4-BE49-F238E27FC236}">
                  <a16:creationId xmlns:a16="http://schemas.microsoft.com/office/drawing/2014/main" id="{8FC58215-3495-2502-5F46-6F133788EE2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1" name="Triangle 50">
              <a:extLst>
                <a:ext uri="{FF2B5EF4-FFF2-40B4-BE49-F238E27FC236}">
                  <a16:creationId xmlns:a16="http://schemas.microsoft.com/office/drawing/2014/main" id="{C5E6CEDA-F24E-D1A2-F531-FF29FC36A8DD}"/>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2" name="Group 51">
            <a:extLst>
              <a:ext uri="{FF2B5EF4-FFF2-40B4-BE49-F238E27FC236}">
                <a16:creationId xmlns:a16="http://schemas.microsoft.com/office/drawing/2014/main" id="{09129114-C668-0712-9014-07C91C042D7E}"/>
              </a:ext>
            </a:extLst>
          </p:cNvPr>
          <p:cNvGrpSpPr/>
          <p:nvPr/>
        </p:nvGrpSpPr>
        <p:grpSpPr>
          <a:xfrm>
            <a:off x="8987602" y="3041619"/>
            <a:ext cx="618815" cy="177778"/>
            <a:chOff x="1962688" y="3259333"/>
            <a:chExt cx="618815" cy="177778"/>
          </a:xfrm>
        </p:grpSpPr>
        <p:cxnSp>
          <p:nvCxnSpPr>
            <p:cNvPr id="53" name="Straight Connector 52">
              <a:extLst>
                <a:ext uri="{FF2B5EF4-FFF2-40B4-BE49-F238E27FC236}">
                  <a16:creationId xmlns:a16="http://schemas.microsoft.com/office/drawing/2014/main" id="{3D460E78-EAA5-7CEC-1A16-5DD62A32718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3771D2C5-7B28-9E5A-4DDA-B5DFB6F1802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448B6CFD-35EC-9147-40B1-39F857BAA7FE}"/>
              </a:ext>
            </a:extLst>
          </p:cNvPr>
          <p:cNvGrpSpPr/>
          <p:nvPr/>
        </p:nvGrpSpPr>
        <p:grpSpPr>
          <a:xfrm rot="10800000">
            <a:off x="11078845" y="5212978"/>
            <a:ext cx="618815" cy="177778"/>
            <a:chOff x="1962688" y="3259333"/>
            <a:chExt cx="618815" cy="177778"/>
          </a:xfrm>
        </p:grpSpPr>
        <p:cxnSp>
          <p:nvCxnSpPr>
            <p:cNvPr id="56" name="Straight Connector 55">
              <a:extLst>
                <a:ext uri="{FF2B5EF4-FFF2-40B4-BE49-F238E27FC236}">
                  <a16:creationId xmlns:a16="http://schemas.microsoft.com/office/drawing/2014/main" id="{5CAC3DC8-ED0D-0FA5-E860-C984C3DA5A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5BF915F6-8FF6-9B39-65B4-B3A754F833A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8" name="Straight Connector 57">
            <a:extLst>
              <a:ext uri="{FF2B5EF4-FFF2-40B4-BE49-F238E27FC236}">
                <a16:creationId xmlns:a16="http://schemas.microsoft.com/office/drawing/2014/main" id="{51CD75C9-A798-0FB2-EB0D-FA14880D1A4F}"/>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4AA2AF7-1ABE-E1BD-7A58-688E5B0CF613}"/>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60" name="Group 59">
            <a:extLst>
              <a:ext uri="{FF2B5EF4-FFF2-40B4-BE49-F238E27FC236}">
                <a16:creationId xmlns:a16="http://schemas.microsoft.com/office/drawing/2014/main" id="{3C270661-DA7B-ECE3-F489-C219B072628E}"/>
              </a:ext>
            </a:extLst>
          </p:cNvPr>
          <p:cNvGrpSpPr/>
          <p:nvPr/>
        </p:nvGrpSpPr>
        <p:grpSpPr>
          <a:xfrm rot="10800000">
            <a:off x="8847033" y="5212977"/>
            <a:ext cx="618815" cy="177778"/>
            <a:chOff x="1962688" y="3259333"/>
            <a:chExt cx="618815" cy="177778"/>
          </a:xfrm>
        </p:grpSpPr>
        <p:cxnSp>
          <p:nvCxnSpPr>
            <p:cNvPr id="61" name="Straight Connector 60">
              <a:extLst>
                <a:ext uri="{FF2B5EF4-FFF2-40B4-BE49-F238E27FC236}">
                  <a16:creationId xmlns:a16="http://schemas.microsoft.com/office/drawing/2014/main" id="{36A1C69D-5C81-0B84-4FED-5B835EDC16F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2" name="Triangle 61">
              <a:extLst>
                <a:ext uri="{FF2B5EF4-FFF2-40B4-BE49-F238E27FC236}">
                  <a16:creationId xmlns:a16="http://schemas.microsoft.com/office/drawing/2014/main" id="{14704585-369E-C51A-B469-FAE3DFB5C45A}"/>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3" name="Group 62">
            <a:extLst>
              <a:ext uri="{FF2B5EF4-FFF2-40B4-BE49-F238E27FC236}">
                <a16:creationId xmlns:a16="http://schemas.microsoft.com/office/drawing/2014/main" id="{D5A1947E-D088-15EF-FE40-6550D7F122FB}"/>
              </a:ext>
            </a:extLst>
          </p:cNvPr>
          <p:cNvGrpSpPr/>
          <p:nvPr/>
        </p:nvGrpSpPr>
        <p:grpSpPr>
          <a:xfrm rot="10800000">
            <a:off x="6383233" y="5212977"/>
            <a:ext cx="618815" cy="177778"/>
            <a:chOff x="1962688" y="3259333"/>
            <a:chExt cx="618815" cy="177778"/>
          </a:xfrm>
        </p:grpSpPr>
        <p:cxnSp>
          <p:nvCxnSpPr>
            <p:cNvPr id="64" name="Straight Connector 63">
              <a:extLst>
                <a:ext uri="{FF2B5EF4-FFF2-40B4-BE49-F238E27FC236}">
                  <a16:creationId xmlns:a16="http://schemas.microsoft.com/office/drawing/2014/main" id="{5DC6B377-7A4A-4199-D981-84F46F19C08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5" name="Triangle 64">
              <a:extLst>
                <a:ext uri="{FF2B5EF4-FFF2-40B4-BE49-F238E27FC236}">
                  <a16:creationId xmlns:a16="http://schemas.microsoft.com/office/drawing/2014/main" id="{DBCE395C-325A-CC9A-ACE9-50C37F087EE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6" name="Group 65">
            <a:extLst>
              <a:ext uri="{FF2B5EF4-FFF2-40B4-BE49-F238E27FC236}">
                <a16:creationId xmlns:a16="http://schemas.microsoft.com/office/drawing/2014/main" id="{48E6A860-7E77-4661-E32D-7D58A9C5331F}"/>
              </a:ext>
            </a:extLst>
          </p:cNvPr>
          <p:cNvGrpSpPr/>
          <p:nvPr/>
        </p:nvGrpSpPr>
        <p:grpSpPr>
          <a:xfrm rot="10800000">
            <a:off x="4033733" y="5212977"/>
            <a:ext cx="618815" cy="177778"/>
            <a:chOff x="1962688" y="3259333"/>
            <a:chExt cx="618815" cy="177778"/>
          </a:xfrm>
        </p:grpSpPr>
        <p:cxnSp>
          <p:nvCxnSpPr>
            <p:cNvPr id="67" name="Straight Connector 66">
              <a:extLst>
                <a:ext uri="{FF2B5EF4-FFF2-40B4-BE49-F238E27FC236}">
                  <a16:creationId xmlns:a16="http://schemas.microsoft.com/office/drawing/2014/main" id="{926437A2-C362-B456-22DC-A6453DAFFBE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8" name="Triangle 67">
              <a:extLst>
                <a:ext uri="{FF2B5EF4-FFF2-40B4-BE49-F238E27FC236}">
                  <a16:creationId xmlns:a16="http://schemas.microsoft.com/office/drawing/2014/main" id="{EDDF5967-9166-AD0B-2BB5-D4BDA7092521}"/>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9" name="Picture 68" descr="A cartoon of a machine with grapes&#10;&#10;AI-generated content may be incorrect.">
            <a:extLst>
              <a:ext uri="{FF2B5EF4-FFF2-40B4-BE49-F238E27FC236}">
                <a16:creationId xmlns:a16="http://schemas.microsoft.com/office/drawing/2014/main" id="{BCDD064D-B2FD-F722-9266-2E896327085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70" name="Picture 69" descr="A cartoon of a bucket of purple food&#10;&#10;AI-generated content may be incorrect.">
            <a:extLst>
              <a:ext uri="{FF2B5EF4-FFF2-40B4-BE49-F238E27FC236}">
                <a16:creationId xmlns:a16="http://schemas.microsoft.com/office/drawing/2014/main" id="{37286A96-7718-F9CE-1476-91DA147A954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71" name="Picture 70" descr="A close-up of a liquid&#10;&#10;AI-generated content may be incorrect.">
            <a:extLst>
              <a:ext uri="{FF2B5EF4-FFF2-40B4-BE49-F238E27FC236}">
                <a16:creationId xmlns:a16="http://schemas.microsoft.com/office/drawing/2014/main" id="{8694936D-1FE0-4C69-CFFC-6481610615C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839003" y="1742601"/>
            <a:ext cx="1022684" cy="1998168"/>
          </a:xfrm>
          <a:prstGeom prst="rect">
            <a:avLst/>
          </a:prstGeom>
        </p:spPr>
      </p:pic>
    </p:spTree>
    <p:extLst>
      <p:ext uri="{BB962C8B-B14F-4D97-AF65-F5344CB8AC3E}">
        <p14:creationId xmlns:p14="http://schemas.microsoft.com/office/powerpoint/2010/main" val="318881452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31185" y="410811"/>
            <a:ext cx="9389213" cy="1081291"/>
          </a:xfrm>
        </p:spPr>
        <p:txBody>
          <a:bodyPr/>
          <a:lstStyle/>
          <a:p>
            <a:r>
              <a:rPr lang="en-AU" sz="5400" dirty="0">
                <a:solidFill>
                  <a:schemeClr val="accent2"/>
                </a:solidFill>
                <a:effectLst/>
                <a:latin typeface="Neue Haas Grotesk Text Pro" panose="020B0504020202020204" pitchFamily="34" charset="77"/>
              </a:rPr>
              <a:t>HOW WHITE WINE IS MADE</a:t>
            </a:r>
            <a:br>
              <a:rPr lang="en-AU" sz="5400" dirty="0">
                <a:solidFill>
                  <a:schemeClr val="accent2"/>
                </a:solidFill>
                <a:effectLst/>
                <a:latin typeface="Neue Haas Grotesk Text Pro" panose="020B0504020202020204" pitchFamily="34" charset="77"/>
              </a:rPr>
            </a:br>
            <a:endParaRPr lang="en-AU" sz="5400" dirty="0">
              <a:solidFill>
                <a:schemeClr val="accent2"/>
              </a:solidFill>
              <a:effectLst/>
              <a:latin typeface="Neue Haas Grotesk Text Pro" panose="020B0504020202020204" pitchFamily="34" charset="77"/>
            </a:endParaRPr>
          </a:p>
        </p:txBody>
      </p:sp>
      <p:pic>
        <p:nvPicPr>
          <p:cNvPr id="65" name="Picture 64">
            <a:extLst>
              <a:ext uri="{FF2B5EF4-FFF2-40B4-BE49-F238E27FC236}">
                <a16:creationId xmlns:a16="http://schemas.microsoft.com/office/drawing/2014/main" id="{AFD68E4D-B2BA-299C-DB7E-CB0C0313805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025822" y="1546186"/>
            <a:ext cx="2374516" cy="2374516"/>
          </a:xfrm>
          <a:prstGeom prst="rect">
            <a:avLst/>
          </a:prstGeom>
        </p:spPr>
      </p:pic>
      <p:pic>
        <p:nvPicPr>
          <p:cNvPr id="66" name="Picture 65">
            <a:extLst>
              <a:ext uri="{FF2B5EF4-FFF2-40B4-BE49-F238E27FC236}">
                <a16:creationId xmlns:a16="http://schemas.microsoft.com/office/drawing/2014/main" id="{53FD44FA-1C5B-60FE-E7BC-18A41D9C56DF}"/>
              </a:ext>
            </a:extLst>
          </p:cNvPr>
          <p:cNvPicPr>
            <a:picLocks noChangeAspect="1"/>
          </p:cNvPicPr>
          <p:nvPr/>
        </p:nvPicPr>
        <p:blipFill>
          <a:blip r:embed="rId3"/>
          <a:stretch>
            <a:fillRect/>
          </a:stretch>
        </p:blipFill>
        <p:spPr>
          <a:xfrm>
            <a:off x="9782061" y="1788299"/>
            <a:ext cx="1192525" cy="1968083"/>
          </a:xfrm>
          <a:prstGeom prst="rect">
            <a:avLst/>
          </a:prstGeom>
        </p:spPr>
      </p:pic>
      <p:sp>
        <p:nvSpPr>
          <p:cNvPr id="67" name="TextBox 66">
            <a:extLst>
              <a:ext uri="{FF2B5EF4-FFF2-40B4-BE49-F238E27FC236}">
                <a16:creationId xmlns:a16="http://schemas.microsoft.com/office/drawing/2014/main" id="{518D6A55-B508-5AAB-4771-4A7E1611743A}"/>
              </a:ext>
            </a:extLst>
          </p:cNvPr>
          <p:cNvSpPr txBox="1"/>
          <p:nvPr/>
        </p:nvSpPr>
        <p:spPr>
          <a:xfrm>
            <a:off x="530273" y="3817577"/>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1. HARVEST</a:t>
            </a:r>
          </a:p>
        </p:txBody>
      </p:sp>
      <p:sp>
        <p:nvSpPr>
          <p:cNvPr id="68" name="TextBox 67">
            <a:extLst>
              <a:ext uri="{FF2B5EF4-FFF2-40B4-BE49-F238E27FC236}">
                <a16:creationId xmlns:a16="http://schemas.microsoft.com/office/drawing/2014/main" id="{C63815D9-95A8-D7C6-510C-36F22F22F0C6}"/>
              </a:ext>
            </a:extLst>
          </p:cNvPr>
          <p:cNvSpPr txBox="1"/>
          <p:nvPr/>
        </p:nvSpPr>
        <p:spPr>
          <a:xfrm>
            <a:off x="2952261" y="379478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2. DESTEMMING AND CRUSHING</a:t>
            </a:r>
          </a:p>
        </p:txBody>
      </p:sp>
      <p:sp>
        <p:nvSpPr>
          <p:cNvPr id="69" name="TextBox 68">
            <a:extLst>
              <a:ext uri="{FF2B5EF4-FFF2-40B4-BE49-F238E27FC236}">
                <a16:creationId xmlns:a16="http://schemas.microsoft.com/office/drawing/2014/main" id="{00FDE38D-109D-72EB-CA24-40306C547791}"/>
              </a:ext>
            </a:extLst>
          </p:cNvPr>
          <p:cNvSpPr txBox="1"/>
          <p:nvPr/>
        </p:nvSpPr>
        <p:spPr>
          <a:xfrm>
            <a:off x="5170834" y="3878470"/>
            <a:ext cx="2214616" cy="523220"/>
          </a:xfrm>
          <a:prstGeom prst="rect">
            <a:avLst/>
          </a:prstGeom>
          <a:noFill/>
        </p:spPr>
        <p:txBody>
          <a:bodyPr wrap="square" rtlCol="0">
            <a:noAutofit/>
          </a:bodyPr>
          <a:lstStyle/>
          <a:p>
            <a:pPr algn="ctr"/>
            <a:r>
              <a:rPr lang="en-AU" sz="1400" dirty="0">
                <a:latin typeface="Neue Haas Grotesk Text Pro" panose="020B0504020202020204" pitchFamily="34" charset="77"/>
              </a:rPr>
              <a:t>3. FERMENTATION</a:t>
            </a:r>
          </a:p>
        </p:txBody>
      </p:sp>
      <p:sp>
        <p:nvSpPr>
          <p:cNvPr id="70" name="TextBox 69">
            <a:extLst>
              <a:ext uri="{FF2B5EF4-FFF2-40B4-BE49-F238E27FC236}">
                <a16:creationId xmlns:a16="http://schemas.microsoft.com/office/drawing/2014/main" id="{19E09C0B-302A-49E7-6D3F-649B2C9337A9}"/>
              </a:ext>
            </a:extLst>
          </p:cNvPr>
          <p:cNvSpPr txBox="1"/>
          <p:nvPr/>
        </p:nvSpPr>
        <p:spPr>
          <a:xfrm>
            <a:off x="7436091" y="3817577"/>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4. PRESSING</a:t>
            </a:r>
          </a:p>
        </p:txBody>
      </p:sp>
      <p:sp>
        <p:nvSpPr>
          <p:cNvPr id="71" name="TextBox 70">
            <a:extLst>
              <a:ext uri="{FF2B5EF4-FFF2-40B4-BE49-F238E27FC236}">
                <a16:creationId xmlns:a16="http://schemas.microsoft.com/office/drawing/2014/main" id="{E3258054-51A9-A202-7DBF-D0DAC2B6D329}"/>
              </a:ext>
            </a:extLst>
          </p:cNvPr>
          <p:cNvSpPr txBox="1"/>
          <p:nvPr/>
        </p:nvSpPr>
        <p:spPr>
          <a:xfrm>
            <a:off x="9479531" y="384583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5. MALOLACTIC FERMENTATION</a:t>
            </a:r>
          </a:p>
        </p:txBody>
      </p:sp>
      <p:sp>
        <p:nvSpPr>
          <p:cNvPr id="72" name="TextBox 71">
            <a:extLst>
              <a:ext uri="{FF2B5EF4-FFF2-40B4-BE49-F238E27FC236}">
                <a16:creationId xmlns:a16="http://schemas.microsoft.com/office/drawing/2014/main" id="{977BB4B3-1535-4285-F941-5CB685A93063}"/>
              </a:ext>
            </a:extLst>
          </p:cNvPr>
          <p:cNvSpPr txBox="1"/>
          <p:nvPr/>
        </p:nvSpPr>
        <p:spPr>
          <a:xfrm>
            <a:off x="2064352"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9. BOTTLING</a:t>
            </a:r>
          </a:p>
        </p:txBody>
      </p:sp>
      <p:sp>
        <p:nvSpPr>
          <p:cNvPr id="73" name="TextBox 72">
            <a:extLst>
              <a:ext uri="{FF2B5EF4-FFF2-40B4-BE49-F238E27FC236}">
                <a16:creationId xmlns:a16="http://schemas.microsoft.com/office/drawing/2014/main" id="{C4618637-0506-CC4E-B9A7-9D6EE68A7461}"/>
              </a:ext>
            </a:extLst>
          </p:cNvPr>
          <p:cNvSpPr txBox="1"/>
          <p:nvPr/>
        </p:nvSpPr>
        <p:spPr>
          <a:xfrm>
            <a:off x="4584513"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8. FINING AND FILTERING</a:t>
            </a:r>
          </a:p>
        </p:txBody>
      </p:sp>
      <p:sp>
        <p:nvSpPr>
          <p:cNvPr id="74" name="TextBox 73">
            <a:extLst>
              <a:ext uri="{FF2B5EF4-FFF2-40B4-BE49-F238E27FC236}">
                <a16:creationId xmlns:a16="http://schemas.microsoft.com/office/drawing/2014/main" id="{55F2A074-AAD9-BC31-EEDA-DD692CD52775}"/>
              </a:ext>
            </a:extLst>
          </p:cNvPr>
          <p:cNvSpPr txBox="1"/>
          <p:nvPr/>
        </p:nvSpPr>
        <p:spPr>
          <a:xfrm>
            <a:off x="7059003"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7. MATURATION</a:t>
            </a:r>
          </a:p>
        </p:txBody>
      </p:sp>
      <p:sp>
        <p:nvSpPr>
          <p:cNvPr id="75" name="TextBox 74">
            <a:extLst>
              <a:ext uri="{FF2B5EF4-FFF2-40B4-BE49-F238E27FC236}">
                <a16:creationId xmlns:a16="http://schemas.microsoft.com/office/drawing/2014/main" id="{A72DB740-D6B0-142B-08BB-167BF45E62CE}"/>
              </a:ext>
            </a:extLst>
          </p:cNvPr>
          <p:cNvSpPr txBox="1"/>
          <p:nvPr/>
        </p:nvSpPr>
        <p:spPr>
          <a:xfrm>
            <a:off x="9480545" y="5963370"/>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6. BLENDING</a:t>
            </a:r>
          </a:p>
        </p:txBody>
      </p:sp>
      <p:pic>
        <p:nvPicPr>
          <p:cNvPr id="76" name="Picture 75">
            <a:extLst>
              <a:ext uri="{FF2B5EF4-FFF2-40B4-BE49-F238E27FC236}">
                <a16:creationId xmlns:a16="http://schemas.microsoft.com/office/drawing/2014/main" id="{87C33009-23B7-6460-56C1-63CA441BBFA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51458" y="4228791"/>
            <a:ext cx="1996189" cy="1996189"/>
          </a:xfrm>
          <a:prstGeom prst="rect">
            <a:avLst/>
          </a:prstGeom>
        </p:spPr>
      </p:pic>
      <p:pic>
        <p:nvPicPr>
          <p:cNvPr id="77" name="Picture 76">
            <a:extLst>
              <a:ext uri="{FF2B5EF4-FFF2-40B4-BE49-F238E27FC236}">
                <a16:creationId xmlns:a16="http://schemas.microsoft.com/office/drawing/2014/main" id="{BBD01179-1804-E9DC-9EFF-9A0F71E1EA62}"/>
              </a:ext>
            </a:extLst>
          </p:cNvPr>
          <p:cNvPicPr>
            <a:picLocks noChangeAspect="1"/>
          </p:cNvPicPr>
          <p:nvPr/>
        </p:nvPicPr>
        <p:blipFill>
          <a:blip r:embed="rId5"/>
          <a:stretch>
            <a:fillRect/>
          </a:stretch>
        </p:blipFill>
        <p:spPr>
          <a:xfrm>
            <a:off x="7162031" y="4494414"/>
            <a:ext cx="1479791" cy="1407606"/>
          </a:xfrm>
          <a:prstGeom prst="rect">
            <a:avLst/>
          </a:prstGeom>
        </p:spPr>
      </p:pic>
      <p:pic>
        <p:nvPicPr>
          <p:cNvPr id="78" name="Picture 77">
            <a:extLst>
              <a:ext uri="{FF2B5EF4-FFF2-40B4-BE49-F238E27FC236}">
                <a16:creationId xmlns:a16="http://schemas.microsoft.com/office/drawing/2014/main" id="{20D9402A-4CFB-A5F2-7EC0-81BC8041E41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335070" y="4011075"/>
            <a:ext cx="2192392" cy="2192392"/>
          </a:xfrm>
          <a:prstGeom prst="rect">
            <a:avLst/>
          </a:prstGeom>
        </p:spPr>
      </p:pic>
      <p:pic>
        <p:nvPicPr>
          <p:cNvPr id="79" name="Picture 78">
            <a:extLst>
              <a:ext uri="{FF2B5EF4-FFF2-40B4-BE49-F238E27FC236}">
                <a16:creationId xmlns:a16="http://schemas.microsoft.com/office/drawing/2014/main" id="{2808E549-61AA-F8EC-4FB8-872EDCE77AD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521071" y="3862059"/>
            <a:ext cx="2490423" cy="2490423"/>
          </a:xfrm>
          <a:prstGeom prst="rect">
            <a:avLst/>
          </a:prstGeom>
        </p:spPr>
      </p:pic>
      <p:grpSp>
        <p:nvGrpSpPr>
          <p:cNvPr id="80" name="Group 79">
            <a:extLst>
              <a:ext uri="{FF2B5EF4-FFF2-40B4-BE49-F238E27FC236}">
                <a16:creationId xmlns:a16="http://schemas.microsoft.com/office/drawing/2014/main" id="{F827012C-7042-BA6A-E599-F3519C9436B6}"/>
              </a:ext>
            </a:extLst>
          </p:cNvPr>
          <p:cNvGrpSpPr/>
          <p:nvPr/>
        </p:nvGrpSpPr>
        <p:grpSpPr>
          <a:xfrm>
            <a:off x="1951802" y="3041619"/>
            <a:ext cx="618815" cy="177778"/>
            <a:chOff x="1962688" y="3259333"/>
            <a:chExt cx="618815" cy="177778"/>
          </a:xfrm>
        </p:grpSpPr>
        <p:cxnSp>
          <p:nvCxnSpPr>
            <p:cNvPr id="81" name="Straight Connector 80">
              <a:extLst>
                <a:ext uri="{FF2B5EF4-FFF2-40B4-BE49-F238E27FC236}">
                  <a16:creationId xmlns:a16="http://schemas.microsoft.com/office/drawing/2014/main" id="{C5C76FF9-672F-0002-43F0-CC97DD82B14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2" name="Triangle 81">
              <a:extLst>
                <a:ext uri="{FF2B5EF4-FFF2-40B4-BE49-F238E27FC236}">
                  <a16:creationId xmlns:a16="http://schemas.microsoft.com/office/drawing/2014/main" id="{218E29F2-AC55-AA8A-3590-F8C541422FC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3" name="Group 82">
            <a:extLst>
              <a:ext uri="{FF2B5EF4-FFF2-40B4-BE49-F238E27FC236}">
                <a16:creationId xmlns:a16="http://schemas.microsoft.com/office/drawing/2014/main" id="{8924DEEF-D131-6DD9-B4A0-80DB8D14C438}"/>
              </a:ext>
            </a:extLst>
          </p:cNvPr>
          <p:cNvGrpSpPr/>
          <p:nvPr/>
        </p:nvGrpSpPr>
        <p:grpSpPr>
          <a:xfrm>
            <a:off x="5012502" y="3041619"/>
            <a:ext cx="618815" cy="177778"/>
            <a:chOff x="1962688" y="3259333"/>
            <a:chExt cx="618815" cy="177778"/>
          </a:xfrm>
        </p:grpSpPr>
        <p:cxnSp>
          <p:nvCxnSpPr>
            <p:cNvPr id="84" name="Straight Connector 83">
              <a:extLst>
                <a:ext uri="{FF2B5EF4-FFF2-40B4-BE49-F238E27FC236}">
                  <a16:creationId xmlns:a16="http://schemas.microsoft.com/office/drawing/2014/main" id="{D27CE173-5361-340E-7A19-94D04D4E3164}"/>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5" name="Triangle 84">
              <a:extLst>
                <a:ext uri="{FF2B5EF4-FFF2-40B4-BE49-F238E27FC236}">
                  <a16:creationId xmlns:a16="http://schemas.microsoft.com/office/drawing/2014/main" id="{5A0D5EC2-7932-56CC-B7D6-E133967033BA}"/>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85">
            <a:extLst>
              <a:ext uri="{FF2B5EF4-FFF2-40B4-BE49-F238E27FC236}">
                <a16:creationId xmlns:a16="http://schemas.microsoft.com/office/drawing/2014/main" id="{F6CCA26B-9AEC-5004-3DF6-0EB927DE3B97}"/>
              </a:ext>
            </a:extLst>
          </p:cNvPr>
          <p:cNvGrpSpPr/>
          <p:nvPr/>
        </p:nvGrpSpPr>
        <p:grpSpPr>
          <a:xfrm>
            <a:off x="7041327" y="3041619"/>
            <a:ext cx="618815" cy="177778"/>
            <a:chOff x="1962688" y="3259333"/>
            <a:chExt cx="618815" cy="177778"/>
          </a:xfrm>
        </p:grpSpPr>
        <p:cxnSp>
          <p:nvCxnSpPr>
            <p:cNvPr id="87" name="Straight Connector 86">
              <a:extLst>
                <a:ext uri="{FF2B5EF4-FFF2-40B4-BE49-F238E27FC236}">
                  <a16:creationId xmlns:a16="http://schemas.microsoft.com/office/drawing/2014/main" id="{52789550-DB1C-34AA-308E-92EDC64230DD}"/>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8" name="Triangle 87">
              <a:extLst>
                <a:ext uri="{FF2B5EF4-FFF2-40B4-BE49-F238E27FC236}">
                  <a16:creationId xmlns:a16="http://schemas.microsoft.com/office/drawing/2014/main" id="{B4582832-9A73-70AC-6DBB-71B5F7282B1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9" name="Group 88">
            <a:extLst>
              <a:ext uri="{FF2B5EF4-FFF2-40B4-BE49-F238E27FC236}">
                <a16:creationId xmlns:a16="http://schemas.microsoft.com/office/drawing/2014/main" id="{CAB93AA0-F634-EE02-C37D-F1FE829072C1}"/>
              </a:ext>
            </a:extLst>
          </p:cNvPr>
          <p:cNvGrpSpPr/>
          <p:nvPr/>
        </p:nvGrpSpPr>
        <p:grpSpPr>
          <a:xfrm>
            <a:off x="8987602" y="3041619"/>
            <a:ext cx="618815" cy="177778"/>
            <a:chOff x="1962688" y="3259333"/>
            <a:chExt cx="618815" cy="177778"/>
          </a:xfrm>
        </p:grpSpPr>
        <p:cxnSp>
          <p:nvCxnSpPr>
            <p:cNvPr id="90" name="Straight Connector 89">
              <a:extLst>
                <a:ext uri="{FF2B5EF4-FFF2-40B4-BE49-F238E27FC236}">
                  <a16:creationId xmlns:a16="http://schemas.microsoft.com/office/drawing/2014/main" id="{85005170-01A3-E3D0-D49A-4A05F1C7217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1" name="Triangle 90">
              <a:extLst>
                <a:ext uri="{FF2B5EF4-FFF2-40B4-BE49-F238E27FC236}">
                  <a16:creationId xmlns:a16="http://schemas.microsoft.com/office/drawing/2014/main" id="{7A1F06C2-BDF5-EE86-BFD0-6B6125D08FD4}"/>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2" name="Group 91">
            <a:extLst>
              <a:ext uri="{FF2B5EF4-FFF2-40B4-BE49-F238E27FC236}">
                <a16:creationId xmlns:a16="http://schemas.microsoft.com/office/drawing/2014/main" id="{C7065982-A810-F034-90A9-66B1BA93F178}"/>
              </a:ext>
            </a:extLst>
          </p:cNvPr>
          <p:cNvGrpSpPr/>
          <p:nvPr/>
        </p:nvGrpSpPr>
        <p:grpSpPr>
          <a:xfrm rot="10800000">
            <a:off x="11078845" y="5212978"/>
            <a:ext cx="618815" cy="177778"/>
            <a:chOff x="1962688" y="3259333"/>
            <a:chExt cx="618815" cy="177778"/>
          </a:xfrm>
        </p:grpSpPr>
        <p:cxnSp>
          <p:nvCxnSpPr>
            <p:cNvPr id="93" name="Straight Connector 92">
              <a:extLst>
                <a:ext uri="{FF2B5EF4-FFF2-40B4-BE49-F238E27FC236}">
                  <a16:creationId xmlns:a16="http://schemas.microsoft.com/office/drawing/2014/main" id="{45D66C85-46C9-813B-5130-6C3090B49F7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4" name="Triangle 93">
              <a:extLst>
                <a:ext uri="{FF2B5EF4-FFF2-40B4-BE49-F238E27FC236}">
                  <a16:creationId xmlns:a16="http://schemas.microsoft.com/office/drawing/2014/main" id="{BBF779EE-6A66-1AA0-63E1-BBDE1E24FAD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5" name="Straight Connector 94">
            <a:extLst>
              <a:ext uri="{FF2B5EF4-FFF2-40B4-BE49-F238E27FC236}">
                <a16:creationId xmlns:a16="http://schemas.microsoft.com/office/drawing/2014/main" id="{98BE35EF-6572-6133-E560-A36199CECE8C}"/>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E2E86BAC-550F-098D-ADDF-B89BE92760FC}"/>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97" name="Group 96">
            <a:extLst>
              <a:ext uri="{FF2B5EF4-FFF2-40B4-BE49-F238E27FC236}">
                <a16:creationId xmlns:a16="http://schemas.microsoft.com/office/drawing/2014/main" id="{85782261-6B96-45AA-F008-7736356AB177}"/>
              </a:ext>
            </a:extLst>
          </p:cNvPr>
          <p:cNvGrpSpPr/>
          <p:nvPr/>
        </p:nvGrpSpPr>
        <p:grpSpPr>
          <a:xfrm rot="10800000">
            <a:off x="8847033" y="5212977"/>
            <a:ext cx="618815" cy="177778"/>
            <a:chOff x="1962688" y="3259333"/>
            <a:chExt cx="618815" cy="177778"/>
          </a:xfrm>
        </p:grpSpPr>
        <p:cxnSp>
          <p:nvCxnSpPr>
            <p:cNvPr id="98" name="Straight Connector 97">
              <a:extLst>
                <a:ext uri="{FF2B5EF4-FFF2-40B4-BE49-F238E27FC236}">
                  <a16:creationId xmlns:a16="http://schemas.microsoft.com/office/drawing/2014/main" id="{664562C3-AC47-DEE7-34E6-811396E3746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9" name="Triangle 98">
              <a:extLst>
                <a:ext uri="{FF2B5EF4-FFF2-40B4-BE49-F238E27FC236}">
                  <a16:creationId xmlns:a16="http://schemas.microsoft.com/office/drawing/2014/main" id="{364C066D-4A23-66F3-0F30-80A0A4E79CE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0" name="Group 99">
            <a:extLst>
              <a:ext uri="{FF2B5EF4-FFF2-40B4-BE49-F238E27FC236}">
                <a16:creationId xmlns:a16="http://schemas.microsoft.com/office/drawing/2014/main" id="{FA2FDFCD-7910-4E10-DB2F-FC5E47FCCEB0}"/>
              </a:ext>
            </a:extLst>
          </p:cNvPr>
          <p:cNvGrpSpPr/>
          <p:nvPr/>
        </p:nvGrpSpPr>
        <p:grpSpPr>
          <a:xfrm rot="10800000">
            <a:off x="6383233" y="5212977"/>
            <a:ext cx="618815" cy="177778"/>
            <a:chOff x="1962688" y="3259333"/>
            <a:chExt cx="618815" cy="177778"/>
          </a:xfrm>
        </p:grpSpPr>
        <p:cxnSp>
          <p:nvCxnSpPr>
            <p:cNvPr id="101" name="Straight Connector 100">
              <a:extLst>
                <a:ext uri="{FF2B5EF4-FFF2-40B4-BE49-F238E27FC236}">
                  <a16:creationId xmlns:a16="http://schemas.microsoft.com/office/drawing/2014/main" id="{7515F85B-B575-0101-FD75-BF8C1C8E7795}"/>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2" name="Triangle 101">
              <a:extLst>
                <a:ext uri="{FF2B5EF4-FFF2-40B4-BE49-F238E27FC236}">
                  <a16:creationId xmlns:a16="http://schemas.microsoft.com/office/drawing/2014/main" id="{AA3A62B8-B3E0-057E-A5BE-DCD33A4477F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102">
            <a:extLst>
              <a:ext uri="{FF2B5EF4-FFF2-40B4-BE49-F238E27FC236}">
                <a16:creationId xmlns:a16="http://schemas.microsoft.com/office/drawing/2014/main" id="{2273C478-3352-9EC4-6A2F-AAE95C9226B3}"/>
              </a:ext>
            </a:extLst>
          </p:cNvPr>
          <p:cNvGrpSpPr/>
          <p:nvPr/>
        </p:nvGrpSpPr>
        <p:grpSpPr>
          <a:xfrm rot="10800000">
            <a:off x="4033733" y="5212977"/>
            <a:ext cx="618815" cy="177778"/>
            <a:chOff x="1962688" y="3259333"/>
            <a:chExt cx="618815" cy="177778"/>
          </a:xfrm>
        </p:grpSpPr>
        <p:cxnSp>
          <p:nvCxnSpPr>
            <p:cNvPr id="104" name="Straight Connector 103">
              <a:extLst>
                <a:ext uri="{FF2B5EF4-FFF2-40B4-BE49-F238E27FC236}">
                  <a16:creationId xmlns:a16="http://schemas.microsoft.com/office/drawing/2014/main" id="{F2BAA3B4-D963-1562-16E3-34E20B6208A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5" name="Triangle 104">
              <a:extLst>
                <a:ext uri="{FF2B5EF4-FFF2-40B4-BE49-F238E27FC236}">
                  <a16:creationId xmlns:a16="http://schemas.microsoft.com/office/drawing/2014/main" id="{F4BA14A2-9ABF-CF2B-0E98-7E6107837C1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6" name="Picture 105">
            <a:extLst>
              <a:ext uri="{FF2B5EF4-FFF2-40B4-BE49-F238E27FC236}">
                <a16:creationId xmlns:a16="http://schemas.microsoft.com/office/drawing/2014/main" id="{D5EA49CB-6667-758B-1D42-18353455D42D}"/>
              </a:ext>
            </a:extLst>
          </p:cNvPr>
          <p:cNvPicPr>
            <a:picLocks noChangeAspect="1"/>
          </p:cNvPicPr>
          <p:nvPr/>
        </p:nvPicPr>
        <p:blipFill>
          <a:blip r:embed="rId8">
            <a:extLst>
              <a:ext uri="{28A0092B-C50C-407E-A947-70E740481C1C}">
                <a14:useLocalDpi xmlns:a14="http://schemas.microsoft.com/office/drawing/2010/main"/>
              </a:ext>
            </a:extLst>
          </a:blip>
          <a:srcRect/>
          <a:stretch/>
        </p:blipFill>
        <p:spPr>
          <a:xfrm>
            <a:off x="2744922" y="2472518"/>
            <a:ext cx="2175033" cy="1177700"/>
          </a:xfrm>
          <a:prstGeom prst="rect">
            <a:avLst/>
          </a:prstGeom>
        </p:spPr>
      </p:pic>
      <p:pic>
        <p:nvPicPr>
          <p:cNvPr id="107" name="Picture 106">
            <a:extLst>
              <a:ext uri="{FF2B5EF4-FFF2-40B4-BE49-F238E27FC236}">
                <a16:creationId xmlns:a16="http://schemas.microsoft.com/office/drawing/2014/main" id="{F40C1325-9754-868A-61ED-8958816EFF2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42799" y="2086567"/>
            <a:ext cx="1220426" cy="1502568"/>
          </a:xfrm>
          <a:prstGeom prst="rect">
            <a:avLst/>
          </a:prstGeom>
        </p:spPr>
      </p:pic>
      <p:pic>
        <p:nvPicPr>
          <p:cNvPr id="108" name="Picture 107">
            <a:extLst>
              <a:ext uri="{FF2B5EF4-FFF2-40B4-BE49-F238E27FC236}">
                <a16:creationId xmlns:a16="http://schemas.microsoft.com/office/drawing/2014/main" id="{344A0BFB-0511-9ECC-681B-B96F8A5B35A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839003" y="1742601"/>
            <a:ext cx="1022684" cy="1998167"/>
          </a:xfrm>
          <a:prstGeom prst="rect">
            <a:avLst/>
          </a:prstGeom>
        </p:spPr>
      </p:pic>
    </p:spTree>
    <p:extLst>
      <p:ext uri="{BB962C8B-B14F-4D97-AF65-F5344CB8AC3E}">
        <p14:creationId xmlns:p14="http://schemas.microsoft.com/office/powerpoint/2010/main" val="140302546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3" ma:contentTypeDescription="Create a new document." ma:contentTypeScope="" ma:versionID="f9863666ebeeea51cc0dd655bb506d36">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6310263004cf9c21496692449bdc5b35"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37D23D-BDDE-488E-A943-29FB8E1EA9DB}"/>
</file>

<file path=customXml/itemProps2.xml><?xml version="1.0" encoding="utf-8"?>
<ds:datastoreItem xmlns:ds="http://schemas.openxmlformats.org/officeDocument/2006/customXml" ds:itemID="{ACD31DA8-14CF-4C7C-8719-AF8FCD03C51D}">
  <ds:schemaRefs>
    <ds:schemaRef ds:uri="02256494-4976-4001-aedb-96463ae0d92e"/>
    <ds:schemaRef ds:uri="http://purl.org/dc/elements/1.1/"/>
    <ds:schemaRef ds:uri="http://www.w3.org/XML/1998/namespace"/>
    <ds:schemaRef ds:uri="4e8dd08d-258d-47a9-9875-37f1ffd19f33"/>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3AB77775-4680-4332-A3A2-D82A9A1EFE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2213</Words>
  <Application>Microsoft Macintosh PowerPoint</Application>
  <PresentationFormat>Widescreen</PresentationFormat>
  <Paragraphs>551</Paragraphs>
  <Slides>53</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Inter Display</vt:lpstr>
      <vt:lpstr>Neue Haas Grotesk Text Pro</vt:lpstr>
      <vt:lpstr>Slide layouts</vt:lpstr>
      <vt:lpstr>PowerPoint Presentation</vt:lpstr>
      <vt:lpstr>PowerPoint Presentation</vt:lpstr>
      <vt:lpstr>PowerPoint Presentation</vt:lpstr>
      <vt:lpstr>TODAY  WE’LL  COVER</vt:lpstr>
      <vt:lpstr>PowerPoint Presentation</vt:lpstr>
      <vt:lpstr>WINE GRAPES  VERSUS TABLE GRAPES </vt:lpstr>
      <vt:lpstr>KEY FACTORS INFLUENCING GRAPE GROWING </vt:lpstr>
      <vt:lpstr>PowerPoint Presentation</vt:lpstr>
      <vt:lpstr>HOW WHITE WINE IS MADE </vt:lpstr>
      <vt:lpstr>THE ART OF AGEING</vt:lpstr>
      <vt:lpstr>PowerPoint Presentation</vt:lpstr>
      <vt:lpstr>PowerPoint Presentation</vt:lpstr>
      <vt:lpstr>1. LOOK</vt:lpstr>
      <vt:lpstr>THE COLOUR OF WINE</vt:lpstr>
      <vt:lpstr>PowerPoint Presentation</vt:lpstr>
      <vt:lpstr>3. SMELL</vt:lpstr>
      <vt:lpstr>PowerPoint Presentation</vt:lpstr>
      <vt:lpstr>4. TASTE</vt:lpstr>
      <vt:lpstr>PowerPoint Presentation</vt:lpstr>
      <vt:lpstr>TASTES</vt:lpstr>
      <vt:lpstr>PowerPoint Presentation</vt:lpstr>
      <vt:lpstr>PowerPoint Presentation</vt:lpstr>
      <vt:lpstr>PowerPoint Presentation</vt:lpstr>
      <vt:lpstr>PowerPoint Presentation</vt:lpstr>
      <vt:lpstr>PowerPoint Presentation</vt:lpstr>
      <vt:lpstr>5. CONCLUDE</vt:lpstr>
      <vt:lpstr>WINE STYLE </vt:lpstr>
      <vt:lpstr>PowerPoint Presentation</vt:lpstr>
      <vt:lpstr>LIGHT-BODIED WHITE WINE RIESLING</vt:lpstr>
      <vt:lpstr>LIGHT-BODIED WHITE WINE SEMILLON</vt:lpstr>
      <vt:lpstr>FULL-BODIED WHITE WINE CHARDONNAY</vt:lpstr>
      <vt:lpstr>AROMATIC WHITE WINE MOSCATO</vt:lpstr>
      <vt:lpstr>ROSé wine ROSé</vt:lpstr>
      <vt:lpstr>LIGHT-BODIED RED WINE PINOT NOIR</vt:lpstr>
      <vt:lpstr>FULL-BODIED RED WINE SHIRAZ</vt:lpstr>
      <vt:lpstr>FULL-BODIED RED WINE CABERNET SAUVIGNON</vt:lpstr>
      <vt:lpstr>LATE HARVEST AND SWEET WINE BOTRYTIS SEMILLON</vt:lpstr>
      <vt:lpstr>FORTIFIED WINE</vt:lpstr>
      <vt:lpstr>single Varietals versus blends</vt:lpstr>
      <vt:lpstr>PowerPoint Presentation</vt:lpstr>
      <vt:lpstr>CLASSIC AUSTRALIAN BLENDS</vt:lpstr>
      <vt:lpstr>PowerPoint Presentation</vt:lpstr>
      <vt:lpstr>AUSTRALIA’S WELL-KNOWN WINE REGIONS</vt:lpstr>
      <vt:lpstr>single Varietals versus blends</vt:lpstr>
      <vt:lpstr>WINE SERVING TEMPERATURE</vt:lpstr>
      <vt:lpstr>Selecting the right glass</vt:lpstr>
      <vt:lpstr>PowerPoint Presentation</vt:lpstr>
      <vt:lpstr>CLASSIC FOOD AND WINE PAIRINGS</vt:lpstr>
      <vt:lpstr>WINE FAULTS </vt:lpstr>
      <vt:lpstr>OXIDATION</vt:lpstr>
      <vt:lpstr>CORK TAINT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2025-05-08T08:34:29Z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010021{"F":2,"I":"ACA8-6943-46A6-B839"}</vt:lpwstr>
  </property>
  <property fmtid="{D5CDD505-2E9C-101B-9397-08002B2CF9AE}" pid="3" name="Order">
    <vt:lpwstr>100.000000000000</vt:lpwstr>
  </property>
  <property fmtid="{D5CDD505-2E9C-101B-9397-08002B2CF9AE}" pid="4" name="MediaServiceImageTags">
    <vt:lpwstr/>
  </property>
  <property fmtid="{D5CDD505-2E9C-101B-9397-08002B2CF9AE}" pid="5" name="ContentTypeId">
    <vt:lpwstr>0x01010011884AF779FE574C89E62754B4999D9C</vt:lpwstr>
  </property>
</Properties>
</file>