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 id="1" name="Emma Symington" initials="ES" lastIdx="0" clrIdx="2"/>
  <p:cmAuthor id="2" name="Cameron Midson"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53" autoAdjust="0"/>
    <p:restoredTop sz="94800"/>
  </p:normalViewPr>
  <p:slideViewPr>
    <p:cSldViewPr snapToGrid="0">
      <p:cViewPr varScale="1">
        <p:scale>
          <a:sx n="75" d="100"/>
          <a:sy n="75" d="100"/>
        </p:scale>
        <p:origin x="184" y="152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ustralianwinediscovered.co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阿德雷德山丘</a:t>
            </a:r>
            <a:r>
              <a:rPr lang="en-US" altLang="ja-JP" dirty="0">
                <a:latin typeface="SimSun"/>
                <a:ea typeface="SimSun"/>
                <a:cs typeface="SimSun"/>
                <a:sym typeface="SimSun"/>
              </a:rPr>
              <a:t>(</a:t>
            </a:r>
            <a:r>
              <a:rPr lang="en-GB" dirty="0">
                <a:latin typeface="SimSun"/>
                <a:ea typeface="SimSun"/>
                <a:cs typeface="SimSun"/>
                <a:sym typeface="SimSun"/>
              </a:rPr>
              <a:t>Adelaide Hills)</a:t>
            </a:r>
            <a:r>
              <a:rPr lang="ja-JP" altLang="en-US">
                <a:latin typeface="SimSun"/>
                <a:ea typeface="SimSun"/>
                <a:cs typeface="SimSun"/>
                <a:sym typeface="SimSun"/>
              </a:rPr>
              <a:t>產區是目前澳大利亞最活躍的新興產區之一，它孕育了一個充滿創意的葡萄酒文化圈，並引領澳大利亞葡萄酒業的發展。</a:t>
            </a:r>
          </a:p>
          <a:p>
            <a:r>
              <a:rPr lang="ja-JP" altLang="en-US">
                <a:latin typeface="SimSun"/>
                <a:ea typeface="SimSun"/>
                <a:cs typeface="SimSun"/>
                <a:sym typeface="SimSun"/>
              </a:rPr>
              <a:t> </a:t>
            </a:r>
          </a:p>
          <a:p>
            <a:r>
              <a:rPr lang="ja-JP" altLang="en-US">
                <a:latin typeface="SimSun"/>
                <a:ea typeface="SimSun"/>
                <a:cs typeface="SimSun"/>
                <a:sym typeface="SimSun"/>
              </a:rPr>
              <a:t>這些筆記提供額外的演示文稿信息與推薦的討論話題。如需下載更多主題、資源或者演示文稿</a:t>
            </a:r>
            <a:r>
              <a:rPr lang="en-US" altLang="ja-JP" dirty="0">
                <a:latin typeface="SimSun"/>
                <a:ea typeface="SimSun"/>
                <a:cs typeface="SimSun"/>
                <a:sym typeface="SimSun"/>
              </a:rPr>
              <a:t>,</a:t>
            </a:r>
            <a:r>
              <a:rPr lang="ja-JP" altLang="en-US">
                <a:latin typeface="SimSun"/>
                <a:ea typeface="SimSun"/>
                <a:cs typeface="SimSun"/>
                <a:sym typeface="SimSun"/>
              </a:rPr>
              <a:t>請移步 </a:t>
            </a:r>
            <a:r>
              <a:rPr lang="en-GB" u="sng" dirty="0">
                <a:uFill>
                  <a:solidFill>
                    <a:srgbClr val="000000"/>
                  </a:solidFill>
                </a:uFill>
                <a:hlinkClick r:id="rId3"/>
              </a:rPr>
              <a:t>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873353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現在我們可以開始品嘗與討論您選擇的一系列葡萄酒了。 </a:t>
            </a:r>
          </a:p>
          <a:p>
            <a:endParaRPr lang="ja-JP" altLang="en-US">
              <a:latin typeface="SimSun"/>
              <a:ea typeface="SimSun"/>
              <a:cs typeface="SimSun"/>
              <a:sym typeface="SimSun"/>
            </a:endParaRPr>
          </a:p>
          <a:p>
            <a:r>
              <a:rPr lang="en-US" altLang="ja-JP" dirty="0">
                <a:latin typeface="SimSun"/>
                <a:ea typeface="SimSun"/>
                <a:cs typeface="SimSun"/>
                <a:sym typeface="SimSun"/>
              </a:rPr>
              <a:t>+ </a:t>
            </a:r>
            <a:r>
              <a:rPr lang="ja-JP" altLang="en-US">
                <a:latin typeface="SimSun"/>
                <a:ea typeface="SimSun"/>
                <a:cs typeface="SimSun"/>
                <a:sym typeface="SimSun"/>
              </a:rPr>
              <a:t>補充內容：更多相關葡萄品種的課程材料請移步 </a:t>
            </a:r>
            <a:r>
              <a:rPr lang="en-GB" dirty="0" err="1">
                <a:latin typeface="SimSun"/>
                <a:ea typeface="SimSun"/>
                <a:cs typeface="SimSun"/>
                <a:sym typeface="SimSun"/>
              </a:rPr>
              <a:t>www.australianwinediscovered.com</a:t>
            </a:r>
            <a:endParaRPr lang="en-GB" dirty="0">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238094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這裡沒有獨一無二的明星品種，但不同風格的共同特徵是成品葡萄酒的高級、優雅，不同地塊出產的葡萄酒品種特徵都清晰鮮明。</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562642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阿德雷德山丘產區的海拔高度為種植釀造起泡葡萄酒的夏多內（</a:t>
            </a:r>
            <a:r>
              <a:rPr lang="en-GB" dirty="0">
                <a:latin typeface="SimSun"/>
                <a:ea typeface="SimSun"/>
                <a:cs typeface="SimSun"/>
                <a:sym typeface="SimSun"/>
              </a:rPr>
              <a:t>Chardonnay）</a:t>
            </a:r>
            <a:r>
              <a:rPr lang="ja-JP" altLang="en-US">
                <a:latin typeface="SimSun"/>
                <a:ea typeface="SimSun"/>
                <a:cs typeface="SimSun"/>
                <a:sym typeface="SimSun"/>
              </a:rPr>
              <a:t>與黑比諾（</a:t>
            </a:r>
            <a:r>
              <a:rPr lang="en-GB" dirty="0">
                <a:latin typeface="SimSun"/>
                <a:ea typeface="SimSun"/>
                <a:cs typeface="SimSun"/>
                <a:sym typeface="SimSun"/>
              </a:rPr>
              <a:t>Pinot Noir）</a:t>
            </a:r>
            <a:r>
              <a:rPr lang="ja-JP" altLang="en-US">
                <a:latin typeface="SimSun"/>
                <a:ea typeface="SimSun"/>
                <a:cs typeface="SimSun"/>
                <a:sym typeface="SimSun"/>
              </a:rPr>
              <a:t>提供了完美成熟條件，能在保留酸度的同時讓葡萄積累更多水果風味。這使其成為澳大利亞最受歡迎的起泡酒產區之一。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697522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白蘇維濃（</a:t>
            </a:r>
            <a:r>
              <a:rPr lang="en-GB" dirty="0">
                <a:latin typeface="SimSun"/>
                <a:ea typeface="SimSun"/>
                <a:cs typeface="SimSun"/>
                <a:sym typeface="SimSun"/>
              </a:rPr>
              <a:t>Sauvignon Blanc）</a:t>
            </a:r>
            <a:r>
              <a:rPr lang="ja-JP" altLang="en-US">
                <a:latin typeface="SimSun"/>
                <a:ea typeface="SimSun"/>
                <a:cs typeface="SimSun"/>
                <a:sym typeface="SimSun"/>
              </a:rPr>
              <a:t>非常適合涼爽氣候，這樣的條件下出產的白蘇維濃（</a:t>
            </a:r>
            <a:r>
              <a:rPr lang="en-GB" dirty="0">
                <a:latin typeface="SimSun"/>
                <a:ea typeface="SimSun"/>
                <a:cs typeface="SimSun"/>
                <a:sym typeface="SimSun"/>
              </a:rPr>
              <a:t>Sauvignon Blanc）</a:t>
            </a:r>
            <a:r>
              <a:rPr lang="ja-JP" altLang="en-US">
                <a:latin typeface="SimSun"/>
                <a:ea typeface="SimSun"/>
                <a:cs typeface="SimSun"/>
                <a:sym typeface="SimSun"/>
              </a:rPr>
              <a:t>葡萄酒充滿活力與芬芳，自然酸度奔湧而出。阿德雷德山丘（</a:t>
            </a:r>
            <a:r>
              <a:rPr lang="en-GB" dirty="0">
                <a:latin typeface="SimSun"/>
                <a:ea typeface="SimSun"/>
                <a:cs typeface="SimSun"/>
                <a:sym typeface="SimSun"/>
              </a:rPr>
              <a:t>Adelaide Hills）</a:t>
            </a:r>
            <a:r>
              <a:rPr lang="ja-JP" altLang="en-US">
                <a:latin typeface="SimSun"/>
                <a:ea typeface="SimSun"/>
                <a:cs typeface="SimSun"/>
                <a:sym typeface="SimSun"/>
              </a:rPr>
              <a:t>產區的白蘇維濃（</a:t>
            </a:r>
            <a:r>
              <a:rPr lang="en-GB" dirty="0">
                <a:latin typeface="SimSun"/>
                <a:ea typeface="SimSun"/>
                <a:cs typeface="SimSun"/>
                <a:sym typeface="SimSun"/>
              </a:rPr>
              <a:t>Sauvignon Blanc）</a:t>
            </a:r>
            <a:r>
              <a:rPr lang="ja-JP" altLang="en-US">
                <a:latin typeface="SimSun"/>
                <a:ea typeface="SimSun"/>
                <a:cs typeface="SimSun"/>
                <a:sym typeface="SimSun"/>
              </a:rPr>
              <a:t>葡萄酒通常有柔順多汁的中部口感，回味清新爽口。它適合趁年輕盡快飲用，通常不會從陳年中獲益。</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產區是澳大利亞「新浪潮」夏多內（</a:t>
            </a:r>
            <a:r>
              <a:rPr lang="en-GB" dirty="0">
                <a:latin typeface="SimSun"/>
                <a:ea typeface="SimSun"/>
                <a:cs typeface="SimSun"/>
                <a:sym typeface="SimSun"/>
              </a:rPr>
              <a:t>Chardonnay）</a:t>
            </a:r>
            <a:r>
              <a:rPr lang="ja-JP" altLang="en-US">
                <a:latin typeface="SimSun"/>
                <a:ea typeface="SimSun"/>
                <a:cs typeface="SimSun"/>
                <a:sym typeface="SimSun"/>
              </a:rPr>
              <a:t>的領導者，這裡的夏多內（</a:t>
            </a:r>
            <a:r>
              <a:rPr lang="en-GB" dirty="0">
                <a:latin typeface="SimSun"/>
                <a:ea typeface="SimSun"/>
                <a:cs typeface="SimSun"/>
                <a:sym typeface="SimSun"/>
              </a:rPr>
              <a:t>Chardonnay）</a:t>
            </a:r>
            <a:r>
              <a:rPr lang="ja-JP" altLang="en-US">
                <a:latin typeface="SimSun"/>
                <a:ea typeface="SimSun"/>
                <a:cs typeface="SimSun"/>
                <a:sym typeface="SimSun"/>
              </a:rPr>
              <a:t>可與世界上最優秀的涼爽產區夏多內</a:t>
            </a:r>
            <a:r>
              <a:rPr lang="en-US" altLang="ja-JP" dirty="0">
                <a:latin typeface="SimSun"/>
                <a:ea typeface="SimSun"/>
                <a:cs typeface="SimSun"/>
                <a:sym typeface="SimSun"/>
              </a:rPr>
              <a:t>(</a:t>
            </a:r>
            <a:r>
              <a:rPr lang="en-GB" dirty="0">
                <a:latin typeface="SimSun"/>
                <a:ea typeface="SimSun"/>
                <a:cs typeface="SimSun"/>
                <a:sym typeface="SimSun"/>
              </a:rPr>
              <a:t>Chardonnay)</a:t>
            </a:r>
            <a:r>
              <a:rPr lang="ja-JP" altLang="en-US">
                <a:latin typeface="SimSun"/>
                <a:ea typeface="SimSun"/>
                <a:cs typeface="SimSun"/>
                <a:sym typeface="SimSun"/>
              </a:rPr>
              <a:t>相媲美，果味濃郁，風味複雜度極高。它們充滿活力，清爽，帶有明亮的酸度，柑橘，有核水果（例如桃、李、杏、梨）的味道。通常優雅且清瘦，但其酸度的結構足以支持其進一步陳年與演化。</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352724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產區海拔高，氣候涼爽，是南澳州黑比諾（</a:t>
            </a:r>
            <a:r>
              <a:rPr lang="en-GB" dirty="0">
                <a:latin typeface="SimSun"/>
                <a:ea typeface="SimSun"/>
                <a:cs typeface="SimSun"/>
                <a:sym typeface="SimSun"/>
              </a:rPr>
              <a:t>Pinot Noir）</a:t>
            </a:r>
            <a:r>
              <a:rPr lang="ja-JP" altLang="en-US">
                <a:latin typeface="SimSun"/>
                <a:ea typeface="SimSun"/>
                <a:cs typeface="SimSun"/>
                <a:sym typeface="SimSun"/>
              </a:rPr>
              <a:t>的主要產區。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0434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延綿起伏的阿德雷德山丘（</a:t>
            </a:r>
            <a:r>
              <a:rPr lang="en-GB" dirty="0">
                <a:latin typeface="SimSun"/>
                <a:ea typeface="SimSun"/>
                <a:cs typeface="SimSun"/>
                <a:sym typeface="SimSun"/>
              </a:rPr>
              <a:t>Adelaide Hills）</a:t>
            </a:r>
            <a:r>
              <a:rPr lang="ja-JP" altLang="en-US">
                <a:latin typeface="SimSun"/>
                <a:ea typeface="SimSun"/>
                <a:cs typeface="SimSun"/>
                <a:sym typeface="SimSun"/>
              </a:rPr>
              <a:t>產區涼爽的氣候出產的希哈（</a:t>
            </a:r>
            <a:r>
              <a:rPr lang="en-GB" dirty="0">
                <a:latin typeface="SimSun"/>
                <a:ea typeface="SimSun"/>
                <a:cs typeface="SimSun"/>
                <a:sym typeface="SimSun"/>
              </a:rPr>
              <a:t>Shiraz）</a:t>
            </a:r>
            <a:r>
              <a:rPr lang="ja-JP" altLang="en-US">
                <a:latin typeface="SimSun"/>
                <a:ea typeface="SimSun"/>
                <a:cs typeface="SimSun"/>
                <a:sym typeface="SimSun"/>
              </a:rPr>
              <a:t>與來自南澳（</a:t>
            </a:r>
            <a:r>
              <a:rPr lang="en-GB" dirty="0">
                <a:latin typeface="SimSun"/>
                <a:ea typeface="SimSun"/>
                <a:cs typeface="SimSun"/>
                <a:sym typeface="SimSun"/>
              </a:rPr>
              <a:t>South Australia）</a:t>
            </a:r>
            <a:r>
              <a:rPr lang="ja-JP" altLang="en-US">
                <a:latin typeface="SimSun"/>
                <a:ea typeface="SimSun"/>
                <a:cs typeface="SimSun"/>
                <a:sym typeface="SimSun"/>
              </a:rPr>
              <a:t>州其他的溫暖氣候產區的奔放型紅葡萄酒形成了強烈的對比。適中的酒精度，馥郁的胡椒與辛香料的芳香，精緻的單寧與酸度，使這裡的希哈（</a:t>
            </a:r>
            <a:r>
              <a:rPr lang="en-GB" dirty="0">
                <a:latin typeface="SimSun"/>
                <a:ea typeface="SimSun"/>
                <a:cs typeface="SimSun"/>
                <a:sym typeface="SimSun"/>
              </a:rPr>
              <a:t>Shiraz）</a:t>
            </a:r>
            <a:r>
              <a:rPr lang="ja-JP" altLang="en-US">
                <a:latin typeface="SimSun"/>
                <a:ea typeface="SimSun"/>
                <a:cs typeface="SimSun"/>
                <a:sym typeface="SimSun"/>
              </a:rPr>
              <a:t>聲名鵲起，正在迅速征服全球葡萄酒愛好者的傾心。</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819483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產區距離阿德雷德市（</a:t>
            </a:r>
            <a:r>
              <a:rPr lang="en-GB" dirty="0">
                <a:latin typeface="SimSun"/>
                <a:ea typeface="SimSun"/>
                <a:cs typeface="SimSun"/>
                <a:sym typeface="SimSun"/>
              </a:rPr>
              <a:t>Adelaide）</a:t>
            </a:r>
            <a:r>
              <a:rPr lang="ja-JP" altLang="en-US">
                <a:latin typeface="SimSun"/>
                <a:ea typeface="SimSun"/>
                <a:cs typeface="SimSun"/>
                <a:sym typeface="SimSun"/>
              </a:rPr>
              <a:t>僅幾分鐘車程，位於城市東部的山丘，是南澳州（</a:t>
            </a:r>
            <a:r>
              <a:rPr lang="en-GB" dirty="0">
                <a:latin typeface="SimSun"/>
                <a:ea typeface="SimSun"/>
                <a:cs typeface="SimSun"/>
                <a:sym typeface="SimSun"/>
              </a:rPr>
              <a:t>South Australia）</a:t>
            </a:r>
            <a:r>
              <a:rPr lang="ja-JP" altLang="en-US">
                <a:latin typeface="SimSun"/>
                <a:ea typeface="SimSun"/>
                <a:cs typeface="SimSun"/>
                <a:sym typeface="SimSun"/>
              </a:rPr>
              <a:t>氣候最涼爽的葡萄酒產區之一。這裡自然景觀豐富多樣，有山峰、山谷、灌木叢、農場，葡萄園中生長著部分澳大利亞最優質的葡萄。 </a:t>
            </a:r>
          </a:p>
          <a:p>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產區中心城鎮漢道夫（</a:t>
            </a:r>
            <a:r>
              <a:rPr lang="en-GB" dirty="0" err="1">
                <a:latin typeface="SimSun"/>
                <a:ea typeface="SimSun"/>
                <a:cs typeface="SimSun"/>
                <a:sym typeface="SimSun"/>
              </a:rPr>
              <a:t>Hahndorf</a:t>
            </a:r>
            <a:r>
              <a:rPr lang="en-GB" dirty="0">
                <a:latin typeface="SimSun"/>
                <a:ea typeface="SimSun"/>
                <a:cs typeface="SimSun"/>
                <a:sym typeface="SimSun"/>
              </a:rPr>
              <a:t>）</a:t>
            </a:r>
            <a:r>
              <a:rPr lang="ja-JP" altLang="en-US">
                <a:latin typeface="SimSun"/>
                <a:ea typeface="SimSun"/>
                <a:cs typeface="SimSun"/>
                <a:sym typeface="SimSun"/>
              </a:rPr>
              <a:t>是澳大利亞現存最古老的德裔聚居地，第一批德國移民於</a:t>
            </a:r>
            <a:r>
              <a:rPr lang="en-US" altLang="ja-JP" dirty="0">
                <a:latin typeface="SimSun"/>
                <a:ea typeface="SimSun"/>
                <a:cs typeface="SimSun"/>
                <a:sym typeface="SimSun"/>
              </a:rPr>
              <a:t>19</a:t>
            </a:r>
            <a:r>
              <a:rPr lang="ja-JP" altLang="en-US">
                <a:latin typeface="SimSun"/>
                <a:ea typeface="SimSun"/>
                <a:cs typeface="SimSun"/>
                <a:sym typeface="SimSun"/>
              </a:rPr>
              <a:t>世紀在此定居。小鎮上擁有出眾的藝術畫廊與餐館，同時也是通往產區品酒的必經之地。</a:t>
            </a:r>
          </a:p>
          <a:p>
            <a:br>
              <a:rPr lang="ja-JP" altLang="en-US">
                <a:latin typeface="SimSun"/>
                <a:ea typeface="SimSun"/>
                <a:cs typeface="SimSun"/>
                <a:sym typeface="SimSun"/>
              </a:rPr>
            </a:br>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966896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28</a:t>
            </a:fld>
            <a:endParaRPr lang="en-US" dirty="0"/>
          </a:p>
        </p:txBody>
      </p:sp>
    </p:spTree>
    <p:extLst>
      <p:ext uri="{BB962C8B-B14F-4D97-AF65-F5344CB8AC3E}">
        <p14:creationId xmlns:p14="http://schemas.microsoft.com/office/powerpoint/2010/main" val="243053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現在可以請大家初嘗一下經典的阿德雷德山丘（</a:t>
            </a:r>
            <a:r>
              <a:rPr lang="en-GB" dirty="0">
                <a:latin typeface="SimSun"/>
                <a:ea typeface="SimSun"/>
                <a:cs typeface="SimSun"/>
                <a:sym typeface="SimSun"/>
              </a:rPr>
              <a:t>Adelaide Hills）</a:t>
            </a:r>
            <a:r>
              <a:rPr lang="ja-JP" altLang="en-US">
                <a:latin typeface="SimSun"/>
                <a:ea typeface="SimSun"/>
                <a:cs typeface="SimSun"/>
                <a:sym typeface="SimSun"/>
              </a:rPr>
              <a:t>葡萄酒。完整的品鑒稍後進行。</a:t>
            </a:r>
          </a:p>
          <a:p>
            <a:endParaRPr lang="ja-JP" altLang="en-US">
              <a:latin typeface="SimSun"/>
              <a:ea typeface="SimSun"/>
              <a:cs typeface="SimSun"/>
              <a:sym typeface="SimSun"/>
            </a:endParaRPr>
          </a:p>
          <a:p>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擁有前衛的葡萄酒文化圈，出產各種風格的優質涼爽氣候葡萄酒。這裡的釀酒師們樂於探索，從精緻細膩的傳統工藝起泡葡萄酒，到辛香的希哈（</a:t>
            </a:r>
            <a:r>
              <a:rPr lang="en-GB" dirty="0">
                <a:latin typeface="SimSun"/>
                <a:ea typeface="SimSun"/>
                <a:cs typeface="SimSun"/>
                <a:sym typeface="SimSun"/>
              </a:rPr>
              <a:t>Shiraz）</a:t>
            </a:r>
            <a:r>
              <a:rPr lang="ja-JP" altLang="en-US">
                <a:latin typeface="SimSun"/>
                <a:ea typeface="SimSun"/>
                <a:cs typeface="SimSun"/>
                <a:sym typeface="SimSun"/>
              </a:rPr>
              <a:t>都很擅長。產區的明星葡萄品種是最喜歡涼爽氣候的夏多內（</a:t>
            </a:r>
            <a:r>
              <a:rPr lang="en-GB" dirty="0">
                <a:latin typeface="SimSun"/>
                <a:ea typeface="SimSun"/>
                <a:cs typeface="SimSun"/>
                <a:sym typeface="SimSun"/>
              </a:rPr>
              <a:t>Chardonnay）</a:t>
            </a:r>
            <a:r>
              <a:rPr lang="ja-JP" altLang="en-US">
                <a:latin typeface="SimSun"/>
                <a:ea typeface="SimSun"/>
                <a:cs typeface="SimSun"/>
                <a:sym typeface="SimSun"/>
              </a:rPr>
              <a:t>與黑比諾（</a:t>
            </a:r>
            <a:r>
              <a:rPr lang="en-GB" dirty="0">
                <a:latin typeface="SimSun"/>
                <a:ea typeface="SimSun"/>
                <a:cs typeface="SimSun"/>
                <a:sym typeface="SimSun"/>
              </a:rPr>
              <a:t>Pinot Noir）；</a:t>
            </a:r>
            <a:r>
              <a:rPr lang="ja-JP" altLang="en-US">
                <a:latin typeface="SimSun"/>
                <a:ea typeface="SimSun"/>
                <a:cs typeface="SimSun"/>
                <a:sym typeface="SimSun"/>
              </a:rPr>
              <a:t>這裡的白蘇維濃（</a:t>
            </a:r>
            <a:r>
              <a:rPr lang="en-GB" dirty="0">
                <a:latin typeface="SimSun"/>
                <a:ea typeface="SimSun"/>
                <a:cs typeface="SimSun"/>
                <a:sym typeface="SimSun"/>
              </a:rPr>
              <a:t>Sauvignon Blanc）</a:t>
            </a:r>
            <a:r>
              <a:rPr lang="ja-JP" altLang="en-US">
                <a:latin typeface="SimSun"/>
                <a:ea typeface="SimSun"/>
                <a:cs typeface="SimSun"/>
                <a:sym typeface="SimSun"/>
              </a:rPr>
              <a:t>也是澳大利亞的標桿等級。此外還有眾多小眾品種在產區多樣的土壤地塊蓬勃生長。阿德雷德山丘（</a:t>
            </a:r>
            <a:r>
              <a:rPr lang="en-GB" dirty="0">
                <a:latin typeface="SimSun"/>
                <a:ea typeface="SimSun"/>
                <a:cs typeface="SimSun"/>
                <a:sym typeface="SimSun"/>
              </a:rPr>
              <a:t>Adelaide Hills）</a:t>
            </a:r>
            <a:r>
              <a:rPr lang="ja-JP" altLang="en-US">
                <a:latin typeface="SimSun"/>
                <a:ea typeface="SimSun"/>
                <a:cs typeface="SimSun"/>
                <a:sym typeface="SimSun"/>
              </a:rPr>
              <a:t>產區葡萄酒的共同特徵是自然的酸度與優雅的風格。</a:t>
            </a:r>
          </a:p>
          <a:p>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085174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推薦討論的話題： </a:t>
            </a:r>
          </a:p>
          <a:p>
            <a:r>
              <a:rPr lang="en-US" altLang="ja-JP" dirty="0">
                <a:latin typeface="SimSun"/>
                <a:ea typeface="SimSun"/>
                <a:cs typeface="SimSun"/>
                <a:sym typeface="SimSun"/>
              </a:rPr>
              <a:t>- </a:t>
            </a:r>
            <a:r>
              <a:rPr lang="ja-JP" altLang="en-US">
                <a:latin typeface="SimSun"/>
                <a:ea typeface="SimSun"/>
                <a:cs typeface="SimSun"/>
                <a:sym typeface="SimSun"/>
              </a:rPr>
              <a:t>在不到</a:t>
            </a:r>
            <a:r>
              <a:rPr lang="en-US" altLang="ja-JP" dirty="0">
                <a:latin typeface="SimSun"/>
                <a:ea typeface="SimSun"/>
                <a:cs typeface="SimSun"/>
                <a:sym typeface="SimSun"/>
              </a:rPr>
              <a:t>50</a:t>
            </a:r>
            <a:r>
              <a:rPr lang="ja-JP" altLang="en-US">
                <a:latin typeface="SimSun"/>
                <a:ea typeface="SimSun"/>
                <a:cs typeface="SimSun"/>
                <a:sym typeface="SimSun"/>
              </a:rPr>
              <a:t>年的時間里，阿德雷德山丘（</a:t>
            </a:r>
            <a:r>
              <a:rPr lang="en-GB" dirty="0">
                <a:latin typeface="SimSun"/>
                <a:ea typeface="SimSun"/>
                <a:cs typeface="SimSun"/>
                <a:sym typeface="SimSun"/>
              </a:rPr>
              <a:t>Adelaide Hills）</a:t>
            </a:r>
            <a:r>
              <a:rPr lang="ja-JP" altLang="en-US">
                <a:latin typeface="SimSun"/>
                <a:ea typeface="SimSun"/>
                <a:cs typeface="SimSun"/>
                <a:sym typeface="SimSun"/>
              </a:rPr>
              <a:t>產區已經成為引領澳大利亞葡萄酒發展的最前沿產區。這裡快速崛起的原因是？</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830104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產區位於兩個著名的溫暖氣候產區之間，由巴羅莎（</a:t>
            </a:r>
            <a:r>
              <a:rPr lang="en-GB" dirty="0">
                <a:latin typeface="SimSun"/>
                <a:ea typeface="SimSun"/>
                <a:cs typeface="SimSun"/>
                <a:sym typeface="SimSun"/>
              </a:rPr>
              <a:t>Barossa）</a:t>
            </a:r>
            <a:r>
              <a:rPr lang="ja-JP" altLang="en-US">
                <a:latin typeface="SimSun"/>
                <a:ea typeface="SimSun"/>
                <a:cs typeface="SimSun"/>
                <a:sym typeface="SimSun"/>
              </a:rPr>
              <a:t>向南延伸至麥克拉倫谷（</a:t>
            </a:r>
            <a:r>
              <a:rPr lang="en-GB" dirty="0">
                <a:latin typeface="SimSun"/>
                <a:ea typeface="SimSun"/>
                <a:cs typeface="SimSun"/>
                <a:sym typeface="SimSun"/>
              </a:rPr>
              <a:t>McLaren Vale），</a:t>
            </a:r>
            <a:r>
              <a:rPr lang="ja-JP" altLang="en-US">
                <a:latin typeface="SimSun"/>
                <a:ea typeface="SimSun"/>
                <a:cs typeface="SimSun"/>
                <a:sym typeface="SimSun"/>
              </a:rPr>
              <a:t>由於較高的海拔高度，這裡的氣候非常涼爽。道路隨起伏的地貌蜿蜒，陡峭的山坡與山谷創造了眾多的葡萄園內獨有的中观氣候，以及葡萄园内，不同植株的微观氣候。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520071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由於氣候涼爽，該產區大部分地區適合早熟品種生長。不過，北部地區一些朝西的斜坡足夠溫暖，卡本內蘇維翁（</a:t>
            </a:r>
            <a:r>
              <a:rPr lang="en-GB" dirty="0">
                <a:latin typeface="SimSun"/>
                <a:ea typeface="SimSun"/>
                <a:cs typeface="SimSun"/>
                <a:sym typeface="SimSun"/>
              </a:rPr>
              <a:t>Cabernet Sauvignon）</a:t>
            </a:r>
            <a:r>
              <a:rPr lang="ja-JP" altLang="en-US">
                <a:latin typeface="SimSun"/>
                <a:ea typeface="SimSun"/>
                <a:cs typeface="SimSun"/>
                <a:sym typeface="SimSun"/>
              </a:rPr>
              <a:t>也可以成熟。 </a:t>
            </a:r>
          </a:p>
          <a:p>
            <a:r>
              <a:rPr lang="ja-JP" altLang="en-US">
                <a:latin typeface="SimSun"/>
                <a:ea typeface="SimSun"/>
                <a:cs typeface="SimSun"/>
                <a:sym typeface="SimSun"/>
              </a:rPr>
              <a:t>隨著海拔升高，溫度會下降。這一點在葡萄成熟後期的晚間尤其重要，涼爽的溫度能促進顏色與風味物質的積累。 </a:t>
            </a:r>
          </a:p>
          <a:p>
            <a:r>
              <a:rPr lang="ja-JP" altLang="en-US">
                <a:latin typeface="SimSun"/>
                <a:ea typeface="SimSun"/>
                <a:cs typeface="SimSun"/>
                <a:sym typeface="SimSun"/>
              </a:rPr>
              <a:t>生長季的阿德雷德山丘（</a:t>
            </a:r>
            <a:r>
              <a:rPr lang="en-GB" dirty="0">
                <a:latin typeface="SimSun"/>
                <a:ea typeface="SimSun"/>
                <a:cs typeface="SimSun"/>
                <a:sym typeface="SimSun"/>
              </a:rPr>
              <a:t>Adelaide Hills）</a:t>
            </a:r>
            <a:r>
              <a:rPr lang="ja-JP" altLang="en-US">
                <a:latin typeface="SimSun"/>
                <a:ea typeface="SimSun"/>
                <a:cs typeface="SimSun"/>
                <a:sym typeface="SimSun"/>
              </a:rPr>
              <a:t>降水量相對較低，年生長季降雨（</a:t>
            </a:r>
            <a:r>
              <a:rPr lang="en-GB" dirty="0">
                <a:latin typeface="SimSun"/>
                <a:ea typeface="SimSun"/>
                <a:cs typeface="SimSun"/>
                <a:sym typeface="SimSun"/>
              </a:rPr>
              <a:t>GSR）</a:t>
            </a:r>
            <a:r>
              <a:rPr lang="ja-JP" altLang="en-US">
                <a:latin typeface="SimSun"/>
                <a:ea typeface="SimSun"/>
                <a:cs typeface="SimSun"/>
                <a:sym typeface="SimSun"/>
              </a:rPr>
              <a:t>僅為</a:t>
            </a:r>
            <a:r>
              <a:rPr lang="en-US" altLang="ja-JP" dirty="0">
                <a:latin typeface="SimSun"/>
                <a:ea typeface="SimSun"/>
                <a:cs typeface="SimSun"/>
                <a:sym typeface="SimSun"/>
              </a:rPr>
              <a:t>268</a:t>
            </a:r>
            <a:r>
              <a:rPr lang="ja-JP" altLang="en-US">
                <a:latin typeface="SimSun"/>
                <a:ea typeface="SimSun"/>
                <a:cs typeface="SimSun"/>
                <a:sym typeface="SimSun"/>
              </a:rPr>
              <a:t>毫米（</a:t>
            </a:r>
            <a:r>
              <a:rPr lang="en-US" altLang="ja-JP" dirty="0">
                <a:latin typeface="SimSun"/>
                <a:ea typeface="SimSun"/>
                <a:cs typeface="SimSun"/>
                <a:sym typeface="SimSun"/>
              </a:rPr>
              <a:t>10.5</a:t>
            </a:r>
            <a:r>
              <a:rPr lang="ja-JP" altLang="en-US">
                <a:latin typeface="SimSun"/>
                <a:ea typeface="SimSun"/>
                <a:cs typeface="SimSun"/>
                <a:sym typeface="SimSun"/>
              </a:rPr>
              <a:t>英吋）。然而，整個地區的降雨量分布不同，降雨量隨地勢走高而增多，降雨主要集中在冬季與春季。所幸產區的大部分區域地下水充足。 </a:t>
            </a:r>
          </a:p>
          <a:p>
            <a:r>
              <a:rPr lang="ja-JP" altLang="en-US">
                <a:latin typeface="SimSun"/>
                <a:ea typeface="SimSun"/>
                <a:cs typeface="SimSun"/>
                <a:sym typeface="SimSun"/>
              </a:rPr>
              <a:t>（南半球夏季）一月份的平均氣溫（</a:t>
            </a:r>
            <a:r>
              <a:rPr lang="en-GB" dirty="0">
                <a:latin typeface="SimSun"/>
                <a:ea typeface="SimSun"/>
                <a:cs typeface="SimSun"/>
                <a:sym typeface="SimSun"/>
              </a:rPr>
              <a:t>MJT）</a:t>
            </a:r>
            <a:r>
              <a:rPr lang="ja-JP" altLang="en-US">
                <a:latin typeface="SimSun"/>
                <a:ea typeface="SimSun"/>
                <a:cs typeface="SimSun"/>
                <a:sym typeface="SimSun"/>
              </a:rPr>
              <a:t>為</a:t>
            </a:r>
            <a:r>
              <a:rPr lang="en-US" altLang="ja-JP" dirty="0">
                <a:latin typeface="SimSun"/>
                <a:ea typeface="SimSun"/>
                <a:cs typeface="SimSun"/>
                <a:sym typeface="SimSun"/>
              </a:rPr>
              <a:t>20.4</a:t>
            </a:r>
            <a:r>
              <a:rPr lang="ja-JP" altLang="en-US">
                <a:latin typeface="SimSun"/>
                <a:ea typeface="SimSun"/>
                <a:cs typeface="SimSun"/>
                <a:sym typeface="SimSun"/>
              </a:rPr>
              <a:t>攝氏度</a:t>
            </a:r>
            <a:r>
              <a:rPr lang="en-US" altLang="ja-JP" dirty="0">
                <a:latin typeface="SimSun"/>
                <a:ea typeface="SimSun"/>
                <a:cs typeface="SimSun"/>
                <a:sym typeface="SimSun"/>
              </a:rPr>
              <a:t>(68.7</a:t>
            </a:r>
            <a:r>
              <a:rPr lang="ja-JP" altLang="en-US">
                <a:latin typeface="SimSun"/>
                <a:ea typeface="SimSun"/>
                <a:cs typeface="SimSun"/>
                <a:sym typeface="SimSun"/>
              </a:rPr>
              <a:t>華氏度</a:t>
            </a:r>
            <a:r>
              <a:rPr lang="en-US" altLang="ja-JP" dirty="0">
                <a:latin typeface="SimSun"/>
                <a:ea typeface="SimSun"/>
                <a:cs typeface="SimSun"/>
                <a:sym typeface="SimSun"/>
              </a:rPr>
              <a:t>)</a:t>
            </a:r>
            <a:r>
              <a:rPr lang="ja-JP" altLang="en-US">
                <a:latin typeface="SimSun"/>
                <a:ea typeface="SimSun"/>
                <a:cs typeface="SimSun"/>
                <a:sym typeface="SimSun"/>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504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的土壤種類非常多樣，包括灰褐色或棕色的混合型沙壤土，以及覆蓋在粘土層之上的砂土。土壤深度也因地形地勢而變化。</a:t>
            </a:r>
          </a:p>
          <a:p>
            <a:endParaRPr lang="ja-JP" altLang="en-US">
              <a:latin typeface="SimSun"/>
              <a:ea typeface="SimSun"/>
              <a:cs typeface="SimSun"/>
              <a:sym typeface="SimSun"/>
            </a:endParaRPr>
          </a:p>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為什麼涼爽氣候產區的葡萄酒通常更優雅？ </a:t>
            </a:r>
          </a:p>
          <a:p>
            <a:r>
              <a:rPr lang="en-US" altLang="ja-JP" dirty="0">
                <a:latin typeface="SimSun"/>
                <a:ea typeface="SimSun"/>
                <a:cs typeface="SimSun"/>
                <a:sym typeface="SimSun"/>
              </a:rPr>
              <a:t>-</a:t>
            </a:r>
            <a:r>
              <a:rPr lang="ja-JP" altLang="en-US">
                <a:latin typeface="SimSun"/>
                <a:ea typeface="SimSun"/>
                <a:cs typeface="SimSun"/>
                <a:sym typeface="SimSun"/>
              </a:rPr>
              <a:t>你認為阿德雷德山丘（</a:t>
            </a:r>
            <a:r>
              <a:rPr lang="en-GB" dirty="0">
                <a:latin typeface="SimSun"/>
                <a:ea typeface="SimSun"/>
                <a:cs typeface="SimSun"/>
                <a:sym typeface="SimSun"/>
              </a:rPr>
              <a:t>Adelaide Hills）</a:t>
            </a:r>
            <a:r>
              <a:rPr lang="ja-JP" altLang="en-US">
                <a:latin typeface="SimSun"/>
                <a:ea typeface="SimSun"/>
                <a:cs typeface="SimSun"/>
                <a:sym typeface="SimSun"/>
              </a:rPr>
              <a:t>產區多樣化的氣候與地勢如何影響葡萄酒的釀造？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894730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擁有純天然、完美的葡萄種植條件，雖然其多樣的地勢、涼爽的氣候與豐富的土壤類型帶來些許挑戰。在一些區域，種植戶在夏季修剪藤蔓控制長勢。大多數葡萄園使用灌溉系統。該產區的葡萄藤通常以高樹型打理，樹冠充分展開，以最大限度提高陽光的穿透率，確保葡萄適度成熟，風味得到充分的發展。冠層管理對於卡白蘇維濃（</a:t>
            </a:r>
            <a:r>
              <a:rPr lang="en-GB" dirty="0">
                <a:latin typeface="SimSun"/>
                <a:ea typeface="SimSun"/>
                <a:cs typeface="SimSun"/>
                <a:sym typeface="SimSun"/>
              </a:rPr>
              <a:t>Sauvignon Blanc）</a:t>
            </a:r>
            <a:r>
              <a:rPr lang="ja-JP" altLang="en-US">
                <a:latin typeface="SimSun"/>
                <a:ea typeface="SimSun"/>
                <a:cs typeface="SimSun"/>
                <a:sym typeface="SimSun"/>
              </a:rPr>
              <a:t>來說尤其重要，因為這個品種很容易葉蔓徒長。產區的人們非常關注環境可持續發展的實踐，越來越多的葡萄園正在進行有機種植，不使用任何化工品。</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375163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多數阿德雷德山丘（</a:t>
            </a:r>
            <a:r>
              <a:rPr lang="en-GB" dirty="0">
                <a:latin typeface="SimSun"/>
                <a:ea typeface="SimSun"/>
                <a:cs typeface="SimSun"/>
                <a:sym typeface="SimSun"/>
              </a:rPr>
              <a:t>Adelaide Hills）</a:t>
            </a:r>
            <a:r>
              <a:rPr lang="ja-JP" altLang="en-US">
                <a:latin typeface="SimSun"/>
                <a:ea typeface="SimSun"/>
                <a:cs typeface="SimSun"/>
                <a:sym typeface="SimSun"/>
              </a:rPr>
              <a:t>產區的葡萄酒生產商更注重葡萄園與葡萄本身，他們會盡量減少釀酒過程中的人工乾預，力求創造能夠表達不同葡萄園風土的葡萄酒。高品質的果實是實現這一目標的基礎。 </a:t>
            </a:r>
          </a:p>
          <a:p>
            <a:r>
              <a:rPr lang="ja-JP" altLang="en-US">
                <a:latin typeface="SimSun"/>
                <a:ea typeface="SimSun"/>
                <a:cs typeface="SimSun"/>
                <a:sym typeface="SimSun"/>
              </a:rPr>
              <a:t>釀酒師將傳統與創新技術結合。例如，一些釀酒師正在嘗試在白葡萄酒釀造過程中延長帶皮發酵的時間，以構建質感與口感上的體量，同時創造更有趣的風格。還有一些釀酒師正在試驗發酵技術，例如野生酵母發酵：使葡萄表面微生物菌群中自然存在的原生酵母替代人工培養的酵母發酵葡萄酒。紅葡萄酒的整串葡萄發酵是另一項日趨常見的技術，保留果梗與果實一起發酵可以增強葡萄酒的芳香度，賦予葡萄酒更多的單寧結構與更優秀的陳年潛力。</a:t>
            </a:r>
          </a:p>
          <a:p>
            <a:endParaRPr lang="ja-JP" altLang="en-US">
              <a:latin typeface="SimSun"/>
              <a:ea typeface="SimSun"/>
              <a:cs typeface="SimSun"/>
              <a:sym typeface="SimSun"/>
            </a:endParaRPr>
          </a:p>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產區的涼爽氣候對葡萄園與釀酒廠的實踐產生了怎樣的影響？ </a:t>
            </a:r>
          </a:p>
          <a:p>
            <a:r>
              <a:rPr lang="en-US" altLang="ja-JP" dirty="0">
                <a:latin typeface="SimSun"/>
                <a:ea typeface="SimSun"/>
                <a:cs typeface="SimSun"/>
                <a:sym typeface="SimSun"/>
              </a:rPr>
              <a:t>- </a:t>
            </a:r>
            <a:r>
              <a:rPr lang="ja-JP" altLang="en-US">
                <a:latin typeface="SimSun"/>
                <a:ea typeface="SimSun"/>
                <a:cs typeface="SimSun"/>
                <a:sym typeface="SimSun"/>
              </a:rPr>
              <a:t>澳大利亞大部分葡萄酒產區生產的紅葡萄酒比白葡萄酒多，但阿德雷德山丘（</a:t>
            </a:r>
            <a:r>
              <a:rPr lang="en-GB" dirty="0">
                <a:latin typeface="SimSun"/>
                <a:ea typeface="SimSun"/>
                <a:cs typeface="SimSun"/>
                <a:sym typeface="SimSun"/>
              </a:rPr>
              <a:t>Adelaide Hills）</a:t>
            </a:r>
            <a:r>
              <a:rPr lang="ja-JP" altLang="en-US">
                <a:latin typeface="SimSun"/>
                <a:ea typeface="SimSun"/>
                <a:cs typeface="SimSun"/>
                <a:sym typeface="SimSun"/>
              </a:rPr>
              <a:t>產區卻相反。為什麼？</a:t>
            </a:r>
          </a:p>
          <a:p>
            <a:r>
              <a:rPr lang="en-US" altLang="ja-JP" dirty="0">
                <a:latin typeface="SimSun"/>
                <a:ea typeface="SimSun"/>
                <a:cs typeface="SimSun"/>
                <a:sym typeface="SimSun"/>
              </a:rPr>
              <a:t>- </a:t>
            </a:r>
            <a:r>
              <a:rPr lang="ja-JP" altLang="en-US">
                <a:latin typeface="SimSun"/>
                <a:ea typeface="SimSun"/>
                <a:cs typeface="SimSun"/>
                <a:sym typeface="SimSun"/>
              </a:rPr>
              <a:t>阿德雷德山丘（</a:t>
            </a:r>
            <a:r>
              <a:rPr lang="en-GB" dirty="0">
                <a:latin typeface="SimSun"/>
                <a:ea typeface="SimSun"/>
                <a:cs typeface="SimSun"/>
                <a:sym typeface="SimSun"/>
              </a:rPr>
              <a:t>Adelaide Hills）</a:t>
            </a:r>
            <a:r>
              <a:rPr lang="ja-JP" altLang="en-US">
                <a:latin typeface="SimSun"/>
                <a:ea typeface="SimSun"/>
                <a:cs typeface="SimSun"/>
                <a:sym typeface="SimSun"/>
              </a:rPr>
              <a:t>產區為什麼會成為釀酒師們的試驗與創新中心？</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339384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9416"/>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38264458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l="1" t="26016" r="1" b="18851"/>
          <a:stretch>
            <a:fillRect/>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noAutofit/>
          </a:bodyPr>
          <a:lstStyle/>
          <a:p>
            <a:pPr marL="0" indent="0" rtl="0">
              <a:buNone/>
            </a:pPr>
            <a:r>
              <a:rPr lang="zh-Hant" sz="6000" b="1" u="none" strike="noStrike" dirty="0">
                <a:solidFill>
                  <a:srgbClr val="601328"/>
                </a:solidFill>
                <a:latin typeface="Neue Haas Grotesk Text Pro"/>
              </a:rPr>
              <a:t>阿德萊德山</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noAutofit/>
          </a:bodyPr>
          <a:lstStyle/>
          <a:p>
            <a:pPr rtl="0"/>
            <a:r>
              <a:rPr lang="zh-Hant" sz="5400" b="1" u="none" strike="noStrike" dirty="0">
                <a:solidFill>
                  <a:srgbClr val="601328"/>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noAutofit/>
          </a:bodyPr>
          <a:lstStyle/>
          <a:p>
            <a:pPr algn="l" rtl="0"/>
            <a:r>
              <a:rPr lang="zh-Hant" sz="3200" b="1" u="none" strike="noStrike" dirty="0">
                <a:solidFill>
                  <a:srgbClr val="173F34"/>
                </a:solidFill>
                <a:latin typeface="Microsoft JhengHei" panose="020B0604030504040204" pitchFamily="34" charset="-120"/>
                <a:ea typeface="Microsoft JhengHei" panose="020B0604030504040204" pitchFamily="34" charset="-120"/>
                <a:cs typeface="Inter Display"/>
              </a:rPr>
              <a:t>中等海況</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1763720"/>
            <a:ext cx="4587145" cy="313932"/>
          </a:xfrm>
          <a:prstGeom prst="rect">
            <a:avLst/>
          </a:prstGeom>
          <a:noFill/>
        </p:spPr>
        <p:txBody>
          <a:bodyPr wrap="square" rtlCol="0">
            <a:noAutofit/>
          </a:bodyPr>
          <a:lstStyle/>
          <a:p>
            <a:pPr rtl="0">
              <a:lnSpc>
                <a:spcPct val="90000"/>
              </a:lnSpc>
            </a:pPr>
            <a:r>
              <a:rPr lang="zh-Hant" sz="1600" b="1" u="none" strike="noStrike" dirty="0">
                <a:solidFill>
                  <a:srgbClr val="173F34"/>
                </a:solidFill>
                <a:latin typeface="Microsoft JhengHei" panose="020B0604030504040204" pitchFamily="34" charset="-120"/>
                <a:ea typeface="Microsoft JhengHei" panose="020B0604030504040204" pitchFamily="34" charset="-120"/>
              </a:rPr>
              <a:t>具有涼爽氣候特徵</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7" name="Text Placeholder 9">
            <a:extLst>
              <a:ext uri="{FF2B5EF4-FFF2-40B4-BE49-F238E27FC236}">
                <a16:creationId xmlns:a16="http://schemas.microsoft.com/office/drawing/2014/main" id="{C1CCBD8F-0DC9-88C0-6ADD-A2A977E72B33}"/>
              </a:ext>
            </a:extLst>
          </p:cNvPr>
          <p:cNvSpPr txBox="1"/>
          <p:nvPr/>
        </p:nvSpPr>
        <p:spPr>
          <a:xfrm>
            <a:off x="6371055" y="1942227"/>
            <a:ext cx="328797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800" b="1" u="none" strike="noStrike" dirty="0">
                <a:solidFill>
                  <a:srgbClr val="55D8BF"/>
                </a:solidFill>
                <a:latin typeface="Neue Haas Grotesk Text Pro"/>
                <a:ea typeface="Microsoft JhengHei" panose="020B0604030504040204" pitchFamily="34" charset="-120"/>
              </a:rPr>
              <a:t>阿德萊德山</a:t>
            </a:r>
          </a:p>
          <a:p>
            <a:pPr rtl="0"/>
            <a:r>
              <a:rPr lang="zh-Hant" sz="1800" u="none" strike="noStrike" dirty="0">
                <a:solidFill>
                  <a:srgbClr val="B2D8BE"/>
                </a:solidFill>
                <a:latin typeface="Neue Haas Grotesk Text Pro"/>
                <a:ea typeface="Microsoft JhengHei" panose="020B0604030504040204" pitchFamily="34" charset="-120"/>
              </a:rPr>
              <a:t>230–650公尺（755–2,133英尺）</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p:nvPr/>
        </p:nvCxnSpPr>
        <p:spPr>
          <a:xfrm flipH="1"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FE8DED0-A0D9-DED4-1A34-D284AD0DFE7F}"/>
              </a:ext>
            </a:extLst>
          </p:cNvPr>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601328"/>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11535" cy="1530521"/>
          </a:xfrm>
        </p:spPr>
        <p:txBody>
          <a:bodyPr>
            <a:noAutofit/>
          </a:bodyPr>
          <a:lstStyle/>
          <a:p>
            <a:pPr rtl="0"/>
            <a:r>
              <a:rPr lang="zh-Hant" sz="1600" u="none" strike="noStrike" dirty="0">
                <a:latin typeface="Neue Haas Grotesk Text Pro"/>
              </a:rPr>
              <a:t>該地區的土壤類型各不相同。低窪、土壤肥沃的地區有利於植物生長旺盛，而地勢較高、排水良好的多石土壤則有利於控制植物生長旺盛程度。</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1" b="635"/>
          <a:stretch/>
        </p:blipFill>
        <p:spPr>
          <a:xfrm>
            <a:off x="6096000" y="388842"/>
            <a:ext cx="6096000" cy="6033223"/>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oAutofit/>
          </a:bodyPr>
          <a:lstStyle/>
          <a:p>
            <a:pPr rtl="0"/>
            <a:r>
              <a:rPr lang="zh-Hant" sz="3200" b="1" u="none" strike="noStrike" dirty="0">
                <a:latin typeface="Neue Haas Grotesk Text Pro"/>
              </a:rPr>
              <a:t>葡萄栽培與釀酒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noAutofit/>
          </a:bodyPr>
          <a:lstStyle/>
          <a:p>
            <a:pPr rtl="0"/>
            <a:r>
              <a:rPr lang="zh-Hant" sz="5400" b="1" u="none" strike="noStrike" dirty="0">
                <a:solidFill>
                  <a:srgbClr val="FDBCA0"/>
                </a:solidFill>
                <a:latin typeface="Neue Haas Grotesk Text Pro"/>
              </a:rPr>
              <a:t>追求完美</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10;&#10;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990643" cy="2405401"/>
          </a:xfrm>
        </p:spPr>
        <p:txBody>
          <a:bodyPr>
            <a:noAutofit/>
          </a:bodyPr>
          <a:lstStyle/>
          <a:p>
            <a:pPr rtl="0">
              <a:spcBef>
                <a:spcPts val="217"/>
              </a:spcBef>
              <a:spcAft>
                <a:spcPts val="315"/>
              </a:spcAft>
            </a:pPr>
            <a:r>
              <a:rPr lang="zh-Hant" sz="1600" u="none" strike="noStrike" dirty="0">
                <a:latin typeface="Neue Haas Grotesk Text Pro"/>
              </a:rPr>
              <a:t>地形和涼爽的氣候有利於優質水果的生產。</a:t>
            </a:r>
          </a:p>
          <a:p>
            <a:pPr rtl="0">
              <a:spcBef>
                <a:spcPts val="217"/>
              </a:spcBef>
              <a:spcAft>
                <a:spcPts val="315"/>
              </a:spcAft>
            </a:pPr>
            <a:r>
              <a:rPr lang="zh-Hant" sz="1600" u="none" strike="noStrike" dirty="0">
                <a:latin typeface="Neue Haas Grotesk Text Pro"/>
              </a:rPr>
              <a:t>大小葡萄園混合</a:t>
            </a:r>
          </a:p>
          <a:p>
            <a:pPr rtl="0">
              <a:spcBef>
                <a:spcPts val="217"/>
              </a:spcBef>
              <a:spcAft>
                <a:spcPts val="315"/>
              </a:spcAft>
            </a:pPr>
            <a:r>
              <a:rPr lang="zh-Hant" sz="1600" u="none" strike="noStrike" dirty="0">
                <a:latin typeface="Neue Haas Grotesk Text Pro"/>
              </a:rPr>
              <a:t>由於坡地地形使得機械化作業困難，許多葡萄園仍依賴人工耕作。</a:t>
            </a:r>
          </a:p>
          <a:p>
            <a:pPr rtl="0">
              <a:spcBef>
                <a:spcPts val="217"/>
              </a:spcBef>
              <a:spcAft>
                <a:spcPts val="315"/>
              </a:spcAft>
            </a:pPr>
            <a:r>
              <a:rPr lang="zh-Hant" sz="1600" u="none" strike="noStrike" dirty="0">
                <a:latin typeface="Neue Haas Grotesk Text Pro"/>
              </a:rPr>
              <a:t>收穫期：二月初至四月初</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葡萄種植</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5304422"/>
            <a:ext cx="2430391" cy="1115690"/>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傳統與新興科技的融合</a:t>
            </a:r>
          </a:p>
          <a:p>
            <a:pPr algn="ctr">
              <a:buClr>
                <a:srgbClr val="601329"/>
              </a:buClr>
            </a:pP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529070" y="5304422"/>
            <a:ext cx="2430391" cy="584775"/>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最小</a:t>
            </a:r>
            <a:r>
              <a:rPr lang="zh-Hant" altLang="en-US" sz="1600" u="none" strike="noStrike" dirty="0">
                <a:latin typeface="Microsoft JhengHei" panose="020B0604030504040204" pitchFamily="34" charset="-120"/>
                <a:ea typeface="Microsoft JhengHei" panose="020B0604030504040204" pitchFamily="34" charset="-120"/>
              </a:rPr>
              <a:t>干</a:t>
            </a:r>
            <a:r>
              <a:rPr lang="zh-Hant" sz="1600" u="none" strike="noStrike" dirty="0">
                <a:latin typeface="Microsoft JhengHei" panose="020B0604030504040204" pitchFamily="34" charset="-120"/>
                <a:ea typeface="Microsoft JhengHei" panose="020B0604030504040204" pitchFamily="34" charset="-120"/>
              </a:rPr>
              <a:t>預</a:t>
            </a: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5304422"/>
            <a:ext cx="2430391" cy="338554"/>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野生發酵</a:t>
            </a: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304422"/>
            <a:ext cx="2430391" cy="584775"/>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整束發酵</a:t>
            </a:r>
            <a:endParaRPr lang="en-US" sz="1600" dirty="0">
              <a:latin typeface="Microsoft JhengHei" panose="020B0604030504040204" pitchFamily="34" charset="-120"/>
              <a:ea typeface="Microsoft JhengHei" panose="020B0604030504040204" pitchFamily="34" charset="-120"/>
            </a:endParaRPr>
          </a:p>
        </p:txBody>
      </p:sp>
      <p:sp>
        <p:nvSpPr>
          <p:cNvPr id="17" name="Text Placeholder 4">
            <a:extLst>
              <a:ext uri="{FF2B5EF4-FFF2-40B4-BE49-F238E27FC236}">
                <a16:creationId xmlns:a16="http://schemas.microsoft.com/office/drawing/2014/main" id="{1B596968-CB41-0655-4957-C0B70AC764E9}"/>
              </a:ext>
            </a:extLst>
          </p:cNvPr>
          <p:cNvSpPr txBox="1"/>
          <p:nvPr/>
        </p:nvSpPr>
        <p:spPr>
          <a:xfrm>
            <a:off x="623888" y="584200"/>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釀酒</a:t>
            </a: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3"/>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4"/>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5"/>
          <a:stretch>
            <a:fillRect/>
          </a:stretch>
        </p:blipFill>
        <p:spPr>
          <a:xfrm>
            <a:off x="7015515"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4"/>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6"/>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6"/>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10;&#10;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noAutofit/>
          </a:bodyPr>
          <a:lstStyle/>
          <a:p>
            <a:pPr rtl="0"/>
            <a:r>
              <a:rPr lang="zh-Hant" sz="3200" b="1" u="none" strike="noStrike" dirty="0">
                <a:solidFill>
                  <a:srgbClr val="FDBCA0"/>
                </a:solidFill>
                <a:latin typeface="Neue Haas Grotesk Text Pro"/>
              </a:rPr>
              <a:t>阿德萊德山</a:t>
            </a:r>
            <a:r>
              <a:rPr lang="en-AU" altLang="zh-Hant" sz="3200" b="1" u="none" strike="noStrike" dirty="0">
                <a:solidFill>
                  <a:srgbClr val="FDBCA0"/>
                </a:solidFill>
                <a:latin typeface="Neue Haas Grotesk Text Pro"/>
              </a:rPr>
              <a:t> </a:t>
            </a:r>
            <a:r>
              <a:rPr lang="zh-Hant" altLang="en-US" sz="3200" b="1" u="none" strike="noStrike" dirty="0">
                <a:solidFill>
                  <a:srgbClr val="FDBCA0"/>
                </a:solidFill>
                <a:latin typeface="Neue Haas Grotesk Text Pro"/>
              </a:rPr>
              <a:t>品</a:t>
            </a:r>
            <a:r>
              <a:rPr lang="zh-Hant" sz="3200" b="1" u="none" strike="noStrike" dirty="0">
                <a:solidFill>
                  <a:srgbClr val="FDBCA0"/>
                </a:solidFill>
                <a:latin typeface="Neue Haas Grotesk Text Pro"/>
              </a:rPr>
              <a:t>味</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值得注意</a:t>
            </a:r>
            <a:r>
              <a:rPr lang="zh-Hant" altLang="en-US" sz="5400" b="1" u="none" strike="noStrike" dirty="0">
                <a:solidFill>
                  <a:srgbClr val="601328"/>
                </a:solidFill>
                <a:latin typeface="Neue Haas Grotesk Text Pro"/>
              </a:rPr>
              <a:t>的</a:t>
            </a:r>
            <a:endParaRPr lang="zh-Hant" sz="5400" b="1" u="none" strike="noStrike" dirty="0">
              <a:solidFill>
                <a:srgbClr val="601328"/>
              </a:solidFill>
              <a:latin typeface="Neue Haas Grotesk Text Pro"/>
            </a:endParaRPr>
          </a:p>
          <a:p>
            <a:pPr rtl="0"/>
            <a:r>
              <a:rPr lang="zh-Hant" altLang="en-US" sz="5400" b="1" u="none" strike="noStrike" dirty="0">
                <a:solidFill>
                  <a:srgbClr val="601328"/>
                </a:solidFill>
                <a:latin typeface="Neue Haas Grotesk Text Pro"/>
              </a:rPr>
              <a:t>葡萄</a:t>
            </a:r>
            <a:r>
              <a:rPr lang="zh-Hant" sz="5400" b="1" u="none" strike="noStrike" dirty="0">
                <a:solidFill>
                  <a:srgbClr val="601328"/>
                </a:solidFill>
                <a:latin typeface="Neue Haas Grotesk Text Pro"/>
              </a:rPr>
              <a:t>品種</a:t>
            </a: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阿德萊德山</a:t>
            </a:r>
            <a:r>
              <a:rPr lang="zh-Hant" sz="5400" b="1" u="none" strike="noStrike" dirty="0">
                <a:solidFill>
                  <a:srgbClr val="B2D8BE"/>
                </a:solidFill>
                <a:latin typeface="Microsoft JhengHei" panose="020B0604030504040204" pitchFamily="34" charset="-120"/>
                <a:ea typeface="Microsoft JhengHei" panose="020B0604030504040204" pitchFamily="34" charset="-120"/>
              </a:rPr>
              <a:t> </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5 種品種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長相思</a:t>
            </a:r>
            <a:endParaRPr lang="en-AU"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b="1" u="none" strike="noStrike" dirty="0">
                <a:solidFill>
                  <a:srgbClr val="FFFFFF"/>
                </a:solidFill>
                <a:latin typeface="Microsoft JhengHei" panose="020B0604030504040204" pitchFamily="34" charset="-120"/>
                <a:ea typeface="Microsoft JhengHei" panose="020B0604030504040204" pitchFamily="34" charset="-120"/>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3353" y="5470367"/>
            <a:ext cx="2119061"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b="1"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b="1" u="none" strike="noStrike" dirty="0">
                <a:solidFill>
                  <a:srgbClr val="FFFFFF"/>
                </a:solidFill>
                <a:latin typeface="Microsoft JhengHei" panose="020B0604030504040204" pitchFamily="34" charset="-120"/>
                <a:ea typeface="Microsoft JhengHei" panose="020B0604030504040204" pitchFamily="34" charset="-120"/>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黑皮諾</a:t>
            </a:r>
          </a:p>
          <a:p>
            <a:pPr algn="ctr"/>
            <a:endParaRPr lang="en-US" sz="1800" b="1" dirty="0">
              <a:solidFill>
                <a:schemeClr val="bg1"/>
              </a:solidFill>
              <a:latin typeface="Microsoft JhengHei" panose="020B0604030504040204" pitchFamily="34" charset="-120"/>
              <a:ea typeface="Microsoft JhengHei" panose="020B0604030504040204" pitchFamily="34" charset="-120"/>
            </a:endParaRPr>
          </a:p>
          <a:p>
            <a:pPr algn="ctr" rtl="0"/>
            <a:r>
              <a:rPr lang="zh-Hant" sz="3800" b="1" u="none" strike="noStrike" dirty="0">
                <a:solidFill>
                  <a:srgbClr val="FFFFFF"/>
                </a:solidFill>
                <a:latin typeface="Microsoft JhengHei" panose="020B0604030504040204" pitchFamily="34" charset="-120"/>
                <a:ea typeface="Microsoft JhengHei" panose="020B0604030504040204" pitchFamily="34" charset="-120"/>
              </a:rPr>
              <a:t>20%</a:t>
            </a:r>
          </a:p>
          <a:p>
            <a:pPr algn="ctr"/>
            <a:endParaRPr lang="en-US" b="1"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灰皮諾</a:t>
            </a:r>
            <a:br>
              <a:rPr lang="zh-Hant" sz="1800" b="1" u="none" strike="noStrike" dirty="0">
                <a:solidFill>
                  <a:srgbClr val="601329"/>
                </a:solidFill>
                <a:latin typeface="Microsoft JhengHei" panose="020B0604030504040204" pitchFamily="34" charset="-120"/>
                <a:ea typeface="Microsoft JhengHei" panose="020B0604030504040204" pitchFamily="34" charset="-120"/>
              </a:rPr>
            </a:br>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b="1" u="none" strike="noStrike" dirty="0">
                <a:solidFill>
                  <a:srgbClr val="FFFFFF"/>
                </a:solidFill>
                <a:latin typeface="Microsoft JhengHei" panose="020B0604030504040204" pitchFamily="34" charset="-120"/>
                <a:ea typeface="Microsoft JhengHei" panose="020B0604030504040204" pitchFamily="34" charset="-120"/>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b="1"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b="1" u="none" strike="noStrike" dirty="0">
                <a:solidFill>
                  <a:srgbClr val="FFFFFF"/>
                </a:solidFill>
                <a:latin typeface="Microsoft JhengHei" panose="020B0604030504040204" pitchFamily="34" charset="-120"/>
                <a:ea typeface="Microsoft JhengHei" panose="020B0604030504040204" pitchFamily="34" charset="-120"/>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SAUVIGNON </a:t>
            </a:r>
          </a:p>
          <a:p>
            <a:pPr algn="ctr" rtl="0">
              <a:lnSpc>
                <a:spcPct val="82000"/>
              </a:lnSpc>
            </a:pPr>
            <a:r>
              <a:rPr lang="en-AU" altLang="zh-Hant" sz="2200" b="1" u="none" strike="noStrike" dirty="0">
                <a:solidFill>
                  <a:srgbClr val="FFFFFF"/>
                </a:solidFill>
                <a:latin typeface="Neue Haas Grotesk Text Pro"/>
              </a:rPr>
              <a:t>BLNAC</a:t>
            </a:r>
            <a:endParaRPr lang="zh-Hant" sz="2200" b="1" u="none" strike="noStrike" dirty="0">
              <a:solidFill>
                <a:srgbClr val="FFFFFF"/>
              </a:solidFill>
              <a:latin typeface="Neue Haas Grotesk Text Pro"/>
            </a:endParaRP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noAutofit/>
          </a:bodyPr>
          <a:lstStyle/>
          <a:p>
            <a:pPr algn="ctr" rtl="0">
              <a:lnSpc>
                <a:spcPct val="82000"/>
              </a:lnSpc>
            </a:pPr>
            <a:r>
              <a:rPr lang="en-AU" altLang="zh-Hant" sz="2200" b="1" u="none" strike="noStrike" dirty="0">
                <a:solidFill>
                  <a:srgbClr val="FFFFFF"/>
                </a:solidFill>
                <a:latin typeface="Neue Haas Grotesk Text Pro"/>
              </a:rPr>
              <a:t>CHARDONNAY</a:t>
            </a:r>
            <a:endParaRPr lang="zh-Hant" sz="2200" b="1" u="none" strike="noStrike" dirty="0">
              <a:solidFill>
                <a:srgbClr val="FFFFFF"/>
              </a:solidFill>
              <a:latin typeface="Neue Haas Grotesk Text Pro"/>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PINOT NOIR</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PINOT GRIS</a:t>
            </a:r>
          </a:p>
          <a:p>
            <a:pPr algn="ctr" rtl="0">
              <a:lnSpc>
                <a:spcPct val="82000"/>
              </a:lnSpc>
            </a:pPr>
            <a:r>
              <a:rPr lang="en-AU" altLang="zh-Hant" sz="2200" b="1" u="none" strike="noStrike" dirty="0">
                <a:solidFill>
                  <a:srgbClr val="FFFFFF"/>
                </a:solidFill>
                <a:latin typeface="Neue Haas Grotesk Text Pro"/>
              </a:rPr>
              <a:t>/GRIGIO</a:t>
            </a:r>
            <a:endParaRPr lang="zh-Hant" sz="2200" b="1" u="none" strike="noStrike" dirty="0">
              <a:solidFill>
                <a:srgbClr val="FFFFFF"/>
              </a:solidFill>
              <a:latin typeface="Neue Haas Grotesk Text Pro"/>
            </a:endParaRP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a:extLst>
              <a:ext uri="{28A0092B-C50C-407E-A947-70E740481C1C}">
                <a14:useLocalDpi xmlns:a14="http://schemas.microsoft.com/office/drawing/2010/main"/>
              </a:ext>
            </a:extLst>
          </a:blip>
          <a:srcRect b="-32"/>
          <a:stretch>
            <a:fillRect/>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18263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阿德萊德山</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B2D8BE"/>
                </a:solidFill>
                <a:latin typeface="Microsoft JhengHei" panose="020B0604030504040204" pitchFamily="34" charset="-120"/>
                <a:ea typeface="Microsoft JhengHei" panose="020B0604030504040204" pitchFamily="34" charset="-120"/>
              </a:rPr>
              <a:t>氣泡酒</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97277" y="2493219"/>
            <a:ext cx="3373493" cy="856645"/>
          </a:xfrm>
          <a:prstGeom prst="rect">
            <a:avLst/>
          </a:prstGeom>
          <a:noFill/>
        </p:spPr>
        <p:txBody>
          <a:bodyPr wrap="square" anchor="b">
            <a:noAutofit/>
          </a:bodyPr>
          <a:lstStyle/>
          <a:p>
            <a:pPr algn="ctr" rtl="0">
              <a:spcBef>
                <a:spcPts val="217"/>
              </a:spcBef>
            </a:pPr>
            <a:r>
              <a:rPr lang="zh-Hant" sz="1600" u="none" strike="noStrike" dirty="0">
                <a:latin typeface="Microsoft JhengHei" panose="020B0604030504040204" pitchFamily="34" charset="-120"/>
                <a:ea typeface="Microsoft JhengHei" panose="020B0604030504040204" pitchFamily="34" charset="-120"/>
              </a:rPr>
              <a:t>海拔和寒冷氣候</a:t>
            </a:r>
          </a:p>
          <a:p>
            <a:pPr algn="ctr" rtl="0">
              <a:spcBef>
                <a:spcPts val="217"/>
              </a:spcBef>
            </a:pPr>
            <a:r>
              <a:rPr lang="zh-Hant" sz="1600" u="none" strike="noStrike" dirty="0">
                <a:latin typeface="Microsoft JhengHei" panose="020B0604030504040204" pitchFamily="34" charset="-120"/>
                <a:ea typeface="Microsoft JhengHei" panose="020B0604030504040204" pitchFamily="34" charset="-120"/>
              </a:rPr>
              <a:t>非常適合生產優質氣泡酒</a:t>
            </a:r>
            <a:endParaRPr lang="en-AU" sz="1600" dirty="0">
              <a:effectLst/>
              <a:latin typeface="Microsoft JhengHei" panose="020B0604030504040204" pitchFamily="34" charset="-120"/>
              <a:ea typeface="Microsoft JhengHei" panose="020B0604030504040204" pitchFamily="34" charset="-120"/>
            </a:endParaRP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27820" y="2071128"/>
            <a:ext cx="1745070" cy="1568506"/>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a:solidFill>
                  <a:srgbClr val="000000"/>
                </a:solidFill>
                <a:latin typeface="Microsoft JhengHei" panose="020B0604030504040204" pitchFamily="34" charset="-120"/>
                <a:ea typeface="Microsoft JhengHei" panose="020B0604030504040204" pitchFamily="34" charset="-120"/>
              </a:rPr>
              <a:t>以傳統方法釀造的葡萄酒，主要</a:t>
            </a:r>
            <a:br>
              <a:rPr lang="zh-Hant" sz="1600" u="none" strike="noStrike">
                <a:solidFill>
                  <a:srgbClr val="000000"/>
                </a:solidFill>
                <a:latin typeface="Microsoft JhengHei" panose="020B0604030504040204" pitchFamily="34" charset="-120"/>
                <a:ea typeface="Microsoft JhengHei" panose="020B0604030504040204" pitchFamily="34" charset="-120"/>
              </a:rPr>
            </a:br>
            <a:r>
              <a:rPr lang="zh-Hant" sz="1600" u="none" strike="noStrike">
                <a:solidFill>
                  <a:srgbClr val="000000"/>
                </a:solidFill>
                <a:latin typeface="Microsoft JhengHei" panose="020B0604030504040204" pitchFamily="34" charset="-120"/>
                <a:ea typeface="Microsoft JhengHei" panose="020B0604030504040204" pitchFamily="34" charset="-120"/>
              </a:rPr>
              <a:t>以黑皮諾和夏多內葡萄為原料。</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noAutofit/>
          </a:bodyPr>
          <a:lstStyle/>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紅蘋果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柑橘</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吐司</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鞋墊</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烤堅果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烤麵包</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596132" y="4366871"/>
            <a:ext cx="4307075"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SPARKLING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3165657" y="5095381"/>
            <a:ext cx="1261068" cy="68211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生產的款式種類繁多</a:t>
            </a:r>
          </a:p>
        </p:txBody>
      </p:sp>
      <p:cxnSp>
        <p:nvCxnSpPr>
          <p:cNvPr id="12" name="Straight Connector 11">
            <a:extLst>
              <a:ext uri="{FF2B5EF4-FFF2-40B4-BE49-F238E27FC236}">
                <a16:creationId xmlns:a16="http://schemas.microsoft.com/office/drawing/2014/main" id="{AFFF7B23-D78F-8B3E-30AD-08ADF91DBEAB}"/>
              </a:ext>
            </a:extLst>
          </p:cNvPr>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noAutofit/>
          </a:bodyPr>
          <a:lstStyle/>
          <a:p>
            <a:pPr rtl="0"/>
            <a:r>
              <a:rPr lang="zh-Hant" altLang="en-US" sz="4000" b="1" u="none" strike="noStrike" dirty="0">
                <a:solidFill>
                  <a:srgbClr val="B2D8BE"/>
                </a:solidFill>
                <a:latin typeface="Neue Haas Grotesk Text Pro"/>
              </a:rPr>
              <a:t>氣泡酒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特性</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a:extLst>
              <a:ext uri="{28A0092B-C50C-407E-A947-70E740481C1C}">
                <a14:useLocalDpi xmlns:a14="http://schemas.microsoft.com/office/drawing/2010/main"/>
              </a:ext>
            </a:extLst>
          </a:blip>
          <a:srcRect b="-32"/>
          <a:stretch>
            <a:fillRect/>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SPARKLING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44855" y="2217270"/>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氣泡酒</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183117" y="234059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183117" y="350213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183117" y="437328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11911" y="471301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未過桶/低</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4642E5D4-1386-1D74-AAE2-AF203D6BF78B}"/>
              </a:ext>
            </a:extLst>
          </p:cNvPr>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183117" y="55595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183117" y="634418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p:nvPr/>
        </p:nvCxnSpPr>
        <p:spPr>
          <a:xfrm flipH="1">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p:nvPr/>
        </p:nvCxnSpPr>
        <p:spPr>
          <a:xfrm flipH="1">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SAUVIGNON BLANC</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86910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阿德萊德山</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長相思</a:t>
            </a:r>
          </a:p>
        </p:txBody>
      </p:sp>
      <p:cxnSp>
        <p:nvCxnSpPr>
          <p:cNvPr id="4" name="Straight Connector 3">
            <a:extLst>
              <a:ext uri="{FF2B5EF4-FFF2-40B4-BE49-F238E27FC236}">
                <a16:creationId xmlns:a16="http://schemas.microsoft.com/office/drawing/2014/main" id="{5B28CBD5-D736-2FED-0D48-9057791992F6}"/>
              </a:ext>
            </a:extLst>
          </p:cNvPr>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518867"/>
            <a:ext cx="2661872" cy="830997"/>
          </a:xfrm>
          <a:prstGeom prst="rect">
            <a:avLst/>
          </a:prstGeom>
          <a:noFill/>
        </p:spPr>
        <p:txBody>
          <a:bodyPr wrap="square" anchor="b">
            <a:noAutofit/>
          </a:bodyPr>
          <a:lstStyle/>
          <a:p>
            <a:pPr algn="ctr" rtl="0">
              <a:spcBef>
                <a:spcPts val="217"/>
              </a:spcBef>
            </a:pPr>
            <a:r>
              <a:rPr lang="zh-Hant" sz="1600" u="none" strike="noStrike" dirty="0">
                <a:latin typeface="Microsoft JhengHei" panose="020B0604030504040204" pitchFamily="34" charset="-120"/>
                <a:ea typeface="Microsoft JhengHei" panose="020B0604030504040204" pitchFamily="34" charset="-120"/>
              </a:rPr>
              <a:t>充滿活力，香氣濃鬱，帶有天然酸度</a:t>
            </a:r>
          </a:p>
        </p:txBody>
      </p:sp>
      <p:cxnSp>
        <p:nvCxnSpPr>
          <p:cNvPr id="7" name="Straight Connector 6">
            <a:extLst>
              <a:ext uri="{FF2B5EF4-FFF2-40B4-BE49-F238E27FC236}">
                <a16:creationId xmlns:a16="http://schemas.microsoft.com/office/drawing/2014/main" id="{7E12AF15-816D-9D8C-9548-CC25CEAFF04B}"/>
              </a:ext>
            </a:extLst>
          </p:cNvPr>
          <p:cNvCxnSpPr/>
          <p:nvPr/>
        </p:nvCxnSpPr>
        <p:spPr>
          <a:xfrm flipH="1">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p:nvPr/>
        </p:nvCxnSpPr>
        <p:spPr>
          <a:xfrm>
            <a:off x="7084154" y="4746322"/>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1924723"/>
            <a:ext cx="2190344" cy="1679306"/>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2400" u="none" strike="noStrike" dirty="0">
                <a:solidFill>
                  <a:srgbClr val="000000"/>
                </a:solidFill>
                <a:latin typeface="Microsoft JhengHei" panose="020B0604030504040204" pitchFamily="34" charset="-120"/>
                <a:ea typeface="Microsoft JhengHei" panose="020B0604030504040204" pitchFamily="34" charset="-120"/>
              </a:rPr>
              <a:t>澳洲長相思葡萄酒的標桿</a:t>
            </a: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62692" y="4746322"/>
            <a:ext cx="2146963" cy="158383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dirty="0">
                <a:latin typeface="Microsoft JhengHei" panose="020B0604030504040204" pitchFamily="34" charset="-120"/>
                <a:ea typeface="Microsoft JhengHei" panose="020B0604030504040204" pitchFamily="34" charset="-120"/>
              </a:rPr>
              <a:t>遠超過</a:t>
            </a:r>
          </a:p>
          <a:p>
            <a:pPr algn="ctr" rtl="0">
              <a:lnSpc>
                <a:spcPct val="82000"/>
              </a:lnSpc>
              <a:spcBef>
                <a:spcPts val="217"/>
              </a:spcBef>
            </a:pPr>
            <a:r>
              <a:rPr lang="zh-Hant" sz="6000" u="none" strike="noStrike" dirty="0">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dirty="0">
                <a:latin typeface="Microsoft JhengHei" panose="020B0604030504040204" pitchFamily="34" charset="-120"/>
                <a:ea typeface="Microsoft JhengHei" panose="020B0604030504040204" pitchFamily="34" charset="-120"/>
              </a:rPr>
              <a:t>年度</a:t>
            </a:r>
            <a:r>
              <a:rPr lang="en-AU" altLang="zh-Hant" sz="1600" u="none" strike="noStrike" dirty="0">
                <a:latin typeface="Microsoft JhengHei" panose="020B0604030504040204" pitchFamily="34" charset="-120"/>
                <a:ea typeface="Microsoft JhengHei" panose="020B0604030504040204" pitchFamily="34" charset="-120"/>
              </a:rPr>
              <a:t> </a:t>
            </a:r>
            <a:r>
              <a:rPr lang="zh-Hant" sz="1600" u="none" strike="noStrike" dirty="0">
                <a:latin typeface="Microsoft JhengHei" panose="020B0604030504040204" pitchFamily="34" charset="-120"/>
                <a:ea typeface="Microsoft JhengHei" panose="020B0604030504040204" pitchFamily="34" charset="-120"/>
              </a:rPr>
              <a:t>碾壓</a:t>
            </a:r>
            <a:endParaRPr lang="en-AU" sz="1600" dirty="0">
              <a:effectLst/>
              <a:latin typeface="Microsoft JhengHei" panose="020B0604030504040204" pitchFamily="34" charset="-120"/>
              <a:ea typeface="Microsoft JhengHei" panose="020B0604030504040204" pitchFamily="34" charset="-120"/>
            </a:endParaRPr>
          </a:p>
        </p:txBody>
      </p:sp>
      <p:cxnSp>
        <p:nvCxnSpPr>
          <p:cNvPr id="29" name="Straight Connector 28">
            <a:extLst>
              <a:ext uri="{FF2B5EF4-FFF2-40B4-BE49-F238E27FC236}">
                <a16:creationId xmlns:a16="http://schemas.microsoft.com/office/drawing/2014/main" id="{F95920B1-6826-482E-A831-DC1C2A306E54}"/>
              </a:ext>
            </a:extLst>
          </p:cNvPr>
          <p:cNvCxnSpPr>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p:nvPr/>
        </p:nvCxnSpPr>
        <p:spPr>
          <a:xfrm flipH="1">
            <a:off x="9801597" y="4740831"/>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082451" y="5163636"/>
            <a:ext cx="2805709" cy="1232069"/>
          </a:xfrm>
          <a:prstGeom prst="rect">
            <a:avLst/>
          </a:prstGeom>
          <a:noFill/>
        </p:spPr>
        <p:txBody>
          <a:bodyPr wrap="square" anchor="b">
            <a:noAutofit/>
          </a:bodyPr>
          <a:lstStyle/>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奇異果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鳳梨</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百香果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草藥</a:t>
            </a:r>
            <a:endParaRPr lang="en-AU" sz="14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4" name="TextBox 3">
            <a:extLst>
              <a:ext uri="{FF2B5EF4-FFF2-40B4-BE49-F238E27FC236}">
                <a16:creationId xmlns:a16="http://schemas.microsoft.com/office/drawing/2014/main" id="{C8464CEA-7C52-3B98-A73D-8FD651D5C287}"/>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noAutofit/>
          </a:bodyPr>
          <a:lstStyle/>
          <a:p>
            <a:pPr rtl="0"/>
            <a:r>
              <a:rPr lang="zh-Hant" sz="4000" b="1" u="none" strike="noStrike" dirty="0">
                <a:solidFill>
                  <a:schemeClr val="bg2"/>
                </a:solidFill>
                <a:latin typeface="Neue Haas Grotesk Text Pro"/>
              </a:rPr>
              <a:t>長相思葡萄酒</a:t>
            </a:r>
            <a:br>
              <a:rPr lang="zh-Hant" sz="4000" b="1" u="none" strike="noStrike" dirty="0">
                <a:solidFill>
                  <a:schemeClr val="bg2"/>
                </a:solidFill>
                <a:latin typeface="Neue Haas Grotesk Text Pro"/>
              </a:rPr>
            </a:br>
            <a:r>
              <a:rPr lang="zh-Hant" sz="4000" b="1" u="none" strike="noStrike" dirty="0">
                <a:solidFill>
                  <a:schemeClr val="accent2"/>
                </a:solidFill>
                <a:latin typeface="Neue Haas Grotesk Text Pro"/>
              </a:rPr>
              <a:t>的特點</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17709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573867" y="2654105"/>
            <a:ext cx="14454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長相思白葡萄酒</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170591"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170591"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170591"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735511" y="4691464"/>
            <a:ext cx="119046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未過桶/低</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5E3FB1FB-BF97-9DC5-5CED-35780721BFFE}"/>
              </a:ext>
            </a:extLst>
          </p:cNvPr>
          <p:cNvCxnSpPr/>
          <p:nvPr/>
        </p:nvCxnSpPr>
        <p:spPr>
          <a:xfrm>
            <a:off x="1170591"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170591"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333390"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170591"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923101"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p:nvPr/>
        </p:nvCxnSpPr>
        <p:spPr>
          <a:xfrm flipH="1">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p:nvPr/>
        </p:nvCxnSpPr>
        <p:spPr>
          <a:xfrm flipH="1">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SAUVIGNON BLANC</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107330" y="4730315"/>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阿德萊德山</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B2D8BE"/>
                </a:solidFill>
                <a:latin typeface="Microsoft JhengHei" panose="020B0604030504040204" pitchFamily="34" charset="-120"/>
                <a:ea typeface="Microsoft JhengHei" panose="020B0604030504040204" pitchFamily="34" charset="-120"/>
              </a:rPr>
              <a:t>霞多麗（夏多內）</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335143"/>
            <a:ext cx="3129847" cy="610424"/>
          </a:xfrm>
          <a:prstGeom prst="rect">
            <a:avLst/>
          </a:prstGeom>
          <a:noFill/>
        </p:spPr>
        <p:txBody>
          <a:bodyPr wrap="square" anchor="b">
            <a:noAutofit/>
          </a:bodyPr>
          <a:lstStyle/>
          <a:p>
            <a:pPr algn="ctr" rtl="0">
              <a:spcBef>
                <a:spcPts val="203"/>
              </a:spcBef>
            </a:pPr>
            <a:r>
              <a:rPr lang="zh-Hant" sz="1600" b="1" u="none" strike="noStrike" dirty="0">
                <a:latin typeface="Microsoft JhengHei" panose="020B0604030504040204" pitchFamily="34" charset="-120"/>
                <a:ea typeface="Microsoft JhengHei" panose="020B0604030504040204" pitchFamily="34" charset="-120"/>
              </a:rPr>
              <a:t>中等酒體</a:t>
            </a:r>
          </a:p>
          <a:p>
            <a:pPr algn="ctr" rtl="0">
              <a:spcBef>
                <a:spcPts val="203"/>
              </a:spcBef>
            </a:pPr>
            <a:r>
              <a:rPr lang="zh-Hant" sz="1600" b="1" u="none" strike="noStrike" dirty="0">
                <a:latin typeface="Microsoft JhengHei" panose="020B0604030504040204" pitchFamily="34" charset="-120"/>
                <a:ea typeface="Microsoft JhengHei" panose="020B0604030504040204" pitchFamily="34" charset="-120"/>
              </a:rPr>
              <a:t>優雅的葡萄酒</a:t>
            </a:r>
            <a:endParaRPr lang="en-AU" sz="1600" b="1" dirty="0">
              <a:effectLst/>
              <a:latin typeface="Microsoft JhengHei" panose="020B0604030504040204" pitchFamily="34" charset="-120"/>
              <a:ea typeface="Microsoft JhengHei" panose="020B0604030504040204" pitchFamily="34" charset="-12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519328" y="5160888"/>
            <a:ext cx="2824226" cy="140871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典型主要</a:t>
            </a:r>
            <a:r>
              <a:rPr lang="en-AU" altLang="zh-Hant" sz="1400" u="none" strike="noStrike" dirty="0">
                <a:latin typeface="Microsoft JhengHei" panose="020B0604030504040204" pitchFamily="34" charset="-120"/>
                <a:ea typeface="Microsoft JhengHei" panose="020B0604030504040204" pitchFamily="34" charset="-120"/>
              </a:rPr>
              <a:t> </a:t>
            </a:r>
            <a:r>
              <a:rPr lang="zh-Hant" sz="1400" u="none" strike="noStrike" dirty="0">
                <a:latin typeface="Microsoft JhengHei" panose="020B0604030504040204" pitchFamily="34" charset="-120"/>
                <a:ea typeface="Microsoft JhengHei" panose="020B0604030504040204" pitchFamily="34" charset="-120"/>
              </a:rPr>
              <a:t>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油桃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柚子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瓜</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10177935"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65824" y="2007825"/>
            <a:ext cx="2035053" cy="1513107"/>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800" u="none" strike="noStrike">
                <a:solidFill>
                  <a:srgbClr val="000000"/>
                </a:solidFill>
                <a:latin typeface="Microsoft JhengHei" panose="020B0604030504040204" pitchFamily="34" charset="-120"/>
                <a:ea typeface="Microsoft JhengHei" panose="020B0604030504040204" pitchFamily="34" charset="-120"/>
              </a:rPr>
              <a:t>足以媲美頂級冷氣候霞多麗葡萄酒的「新浪潮」風格</a:t>
            </a: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30315" y="4688002"/>
            <a:ext cx="2146963" cy="158383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dirty="0">
                <a:latin typeface="Microsoft JhengHei" panose="020B0604030504040204" pitchFamily="34" charset="-120"/>
                <a:ea typeface="Microsoft JhengHei" panose="020B0604030504040204" pitchFamily="34" charset="-120"/>
              </a:rPr>
              <a:t>大約</a:t>
            </a:r>
          </a:p>
          <a:p>
            <a:pPr algn="ctr" rtl="0">
              <a:lnSpc>
                <a:spcPct val="82000"/>
              </a:lnSpc>
              <a:spcBef>
                <a:spcPts val="217"/>
              </a:spcBef>
            </a:pPr>
            <a:r>
              <a:rPr lang="zh-Hant" sz="6000" u="none" strike="noStrike" dirty="0">
                <a:latin typeface="Microsoft JhengHei" panose="020B0604030504040204" pitchFamily="34" charset="-120"/>
                <a:ea typeface="Microsoft JhengHei" panose="020B0604030504040204" pitchFamily="34" charset="-120"/>
              </a:rPr>
              <a:t>1/4</a:t>
            </a:r>
          </a:p>
          <a:p>
            <a:pPr algn="ctr" rtl="0">
              <a:lnSpc>
                <a:spcPct val="82000"/>
              </a:lnSpc>
              <a:spcBef>
                <a:spcPts val="217"/>
              </a:spcBef>
            </a:pPr>
            <a:r>
              <a:rPr lang="zh-Hant" sz="1600" u="none" strike="noStrike" dirty="0">
                <a:latin typeface="Microsoft JhengHei" panose="020B0604030504040204" pitchFamily="34" charset="-120"/>
                <a:ea typeface="Microsoft JhengHei" panose="020B0604030504040204" pitchFamily="34" charset="-120"/>
              </a:rPr>
              <a:t>年度</a:t>
            </a:r>
            <a:r>
              <a:rPr lang="en-AU" altLang="zh-Hant" sz="1600" u="none" strike="noStrike" dirty="0">
                <a:latin typeface="Microsoft JhengHei" panose="020B0604030504040204" pitchFamily="34" charset="-120"/>
                <a:ea typeface="Microsoft JhengHei" panose="020B0604030504040204" pitchFamily="34" charset="-120"/>
              </a:rPr>
              <a:t> </a:t>
            </a:r>
            <a:r>
              <a:rPr lang="zh-Hant" sz="1600" u="none" strike="noStrike" dirty="0">
                <a:latin typeface="Microsoft JhengHei" panose="020B0604030504040204" pitchFamily="34" charset="-120"/>
                <a:ea typeface="Microsoft JhengHei" panose="020B0604030504040204" pitchFamily="34" charset="-120"/>
              </a:rPr>
              <a:t>碾壓</a:t>
            </a:r>
            <a:endParaRPr lang="en-AU" sz="1600" dirty="0">
              <a:effectLst/>
              <a:latin typeface="Microsoft JhengHei" panose="020B0604030504040204" pitchFamily="34" charset="-120"/>
              <a:ea typeface="Microsoft JhengHei" panose="020B0604030504040204" pitchFamily="34" charset="-120"/>
            </a:endParaRPr>
          </a:p>
        </p:txBody>
      </p:sp>
      <p:cxnSp>
        <p:nvCxnSpPr>
          <p:cNvPr id="16" name="Straight Connector 15">
            <a:extLst>
              <a:ext uri="{FF2B5EF4-FFF2-40B4-BE49-F238E27FC236}">
                <a16:creationId xmlns:a16="http://schemas.microsoft.com/office/drawing/2014/main" id="{2421C182-5F4C-E00C-18F9-95D51872FEB9}"/>
              </a:ext>
            </a:extLst>
          </p:cNvPr>
          <p:cNvCxnSpPr/>
          <p:nvPr/>
        </p:nvCxnSpPr>
        <p:spPr>
          <a:xfrm flipH="1">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noAutofit/>
          </a:bodyPr>
          <a:lstStyle/>
          <a:p>
            <a:pPr rtl="0">
              <a:lnSpc>
                <a:spcPct val="100000"/>
              </a:lnSpc>
            </a:pPr>
            <a:r>
              <a:rPr lang="zh-Hant" sz="4000" b="1" u="none" strike="noStrike" dirty="0">
                <a:solidFill>
                  <a:srgbClr val="B2D8BE"/>
                </a:solidFill>
                <a:latin typeface="Neue Haas Grotesk Text Pro"/>
              </a:rPr>
              <a:t>夏多內葡萄酒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600" b="1" u="none" strike="noStrike" dirty="0">
                <a:solidFill>
                  <a:srgbClr val="FFFFFF"/>
                </a:solidFill>
                <a:latin typeface="Neue Haas Grotesk Text Pro"/>
                <a:ea typeface="Microsoft JhengHei" panose="020B0604030504040204" pitchFamily="34" charset="-120"/>
                <a:cs typeface="Inter Display"/>
              </a:rPr>
              <a:t>CHARDONNAY</a:t>
            </a:r>
            <a:endParaRPr lang="en-AU" sz="3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28459" y="2186682"/>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20719" y="2670655"/>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95764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飽</a:t>
            </a:r>
            <a:r>
              <a:rPr lang="zh-Hant" sz="1200" u="none" strike="noStrike" cap="none" dirty="0">
                <a:solidFill>
                  <a:srgbClr val="000000"/>
                </a:solidFill>
                <a:latin typeface="Neue Haas Grotesk Text Pro"/>
                <a:ea typeface="Microsoft JhengHei" panose="020B0604030504040204" pitchFamily="34" charset="-120"/>
              </a:rPr>
              <a:t>滿</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95764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95764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95764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53379"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95764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p:nvPr/>
        </p:nvCxnSpPr>
        <p:spPr>
          <a:xfrm flipH="1">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阿德萊德山</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黑皮諾葡萄酒</a:t>
            </a:r>
          </a:p>
        </p:txBody>
      </p:sp>
      <p:sp>
        <p:nvSpPr>
          <p:cNvPr id="6" name="TextBox 5">
            <a:extLst>
              <a:ext uri="{FF2B5EF4-FFF2-40B4-BE49-F238E27FC236}">
                <a16:creationId xmlns:a16="http://schemas.microsoft.com/office/drawing/2014/main" id="{3937CC6C-038C-22C6-5A1B-F274BB411F78}"/>
              </a:ext>
            </a:extLst>
          </p:cNvPr>
          <p:cNvSpPr txBox="1"/>
          <p:nvPr/>
        </p:nvSpPr>
        <p:spPr>
          <a:xfrm>
            <a:off x="1070672" y="2300146"/>
            <a:ext cx="2296874" cy="584775"/>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可用於餐酒和氣泡酒</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00780" y="2214473"/>
            <a:ext cx="2425021" cy="186397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2400" u="none" strike="noStrike">
                <a:latin typeface="Microsoft JhengHei" panose="020B0604030504040204" pitchFamily="34" charset="-120"/>
                <a:ea typeface="Microsoft JhengHei" panose="020B0604030504040204" pitchFamily="34" charset="-120"/>
              </a:rPr>
              <a:t>澳洲黑皮諾葡萄酒領先產區</a:t>
            </a:r>
            <a:endParaRPr lang="en-AU" sz="2400">
              <a:effectLst/>
              <a:latin typeface="Microsoft JhengHei" panose="020B0604030504040204" pitchFamily="34" charset="-120"/>
              <a:ea typeface="Microsoft JhengHei" panose="020B0604030504040204" pitchFamily="34" charset="-12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703562" y="5659491"/>
            <a:ext cx="1341707" cy="750526"/>
          </a:xfrm>
          <a:prstGeom prst="rect">
            <a:avLst/>
          </a:prstGeom>
          <a:noFill/>
        </p:spPr>
        <p:txBody>
          <a:bodyPr wrap="square" anchor="b">
            <a:noAutofit/>
          </a:bodyPr>
          <a:lstStyle/>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紅莓</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櫻桃</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草莓</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0180269" y="4938240"/>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p:nvPr/>
        </p:nvCxnSpPr>
        <p:spPr>
          <a:xfrm>
            <a:off x="3373139" y="3912433"/>
            <a:ext cx="251419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p:nvPr/>
        </p:nvCxnSpPr>
        <p:spPr>
          <a:xfrm flipH="1">
            <a:off x="3373139"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2219109"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251485" y="4746322"/>
            <a:ext cx="2146963" cy="158383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dirty="0">
                <a:latin typeface="Microsoft JhengHei" panose="020B0604030504040204" pitchFamily="34" charset="-120"/>
                <a:ea typeface="Microsoft JhengHei" panose="020B0604030504040204" pitchFamily="34" charset="-120"/>
              </a:rPr>
              <a:t>大約</a:t>
            </a:r>
          </a:p>
          <a:p>
            <a:pPr algn="ctr" rtl="0">
              <a:lnSpc>
                <a:spcPct val="82000"/>
              </a:lnSpc>
              <a:spcBef>
                <a:spcPts val="217"/>
              </a:spcBef>
            </a:pPr>
            <a:r>
              <a:rPr lang="zh-Hant" sz="6000" u="none" strike="noStrike" dirty="0">
                <a:latin typeface="Microsoft JhengHei" panose="020B0604030504040204" pitchFamily="34" charset="-120"/>
                <a:ea typeface="Microsoft JhengHei" panose="020B0604030504040204" pitchFamily="34" charset="-120"/>
              </a:rPr>
              <a:t>1/5</a:t>
            </a:r>
          </a:p>
          <a:p>
            <a:pPr algn="ctr" rtl="0">
              <a:lnSpc>
                <a:spcPct val="82000"/>
              </a:lnSpc>
              <a:spcBef>
                <a:spcPts val="217"/>
              </a:spcBef>
            </a:pPr>
            <a:r>
              <a:rPr lang="zh-Hant" sz="1600" u="none" strike="noStrike" dirty="0">
                <a:latin typeface="Microsoft JhengHei" panose="020B0604030504040204" pitchFamily="34" charset="-120"/>
                <a:ea typeface="Microsoft JhengHei" panose="020B0604030504040204" pitchFamily="34" charset="-120"/>
              </a:rPr>
              <a:t>年度</a:t>
            </a:r>
            <a:r>
              <a:rPr lang="en-AU" altLang="zh-Hant" sz="1600" u="none" strike="noStrike" dirty="0">
                <a:latin typeface="Microsoft JhengHei" panose="020B0604030504040204" pitchFamily="34" charset="-120"/>
                <a:ea typeface="Microsoft JhengHei" panose="020B0604030504040204" pitchFamily="34" charset="-120"/>
              </a:rPr>
              <a:t> </a:t>
            </a:r>
            <a:r>
              <a:rPr lang="zh-Hant" sz="1600" u="none" strike="noStrike" dirty="0">
                <a:latin typeface="Microsoft JhengHei" panose="020B0604030504040204" pitchFamily="34" charset="-120"/>
                <a:ea typeface="Microsoft JhengHei" panose="020B0604030504040204" pitchFamily="34" charset="-120"/>
              </a:rPr>
              <a:t>碾壓</a:t>
            </a:r>
            <a:endParaRPr lang="en-AU" sz="16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7649920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34794" y="393201"/>
            <a:ext cx="11283754" cy="1325562"/>
          </a:xfrm>
        </p:spPr>
        <p:txBody>
          <a:bodyPr>
            <a:noAutofit/>
          </a:bodyPr>
          <a:lstStyle/>
          <a:p>
            <a:pPr rtl="0">
              <a:lnSpc>
                <a:spcPct val="100000"/>
              </a:lnSpc>
            </a:pPr>
            <a:r>
              <a:rPr lang="zh-Hant" sz="4000" b="1" u="none" strike="noStrike" dirty="0">
                <a:solidFill>
                  <a:srgbClr val="B2D8BE"/>
                </a:solidFill>
                <a:latin typeface="Neue Haas Grotesk Text Pro"/>
              </a:rPr>
              <a:t>黑皮諾葡萄酒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黑皮諾</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467797"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p:nvPr/>
        </p:nvCxnSpPr>
        <p:spPr>
          <a:xfrm flipH="1">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4" name="Straight Connector 3">
            <a:extLst>
              <a:ext uri="{FF2B5EF4-FFF2-40B4-BE49-F238E27FC236}">
                <a16:creationId xmlns:a16="http://schemas.microsoft.com/office/drawing/2014/main" id="{B4E70FFB-6919-E22F-FC72-4910940E46BF}"/>
              </a:ext>
            </a:extLst>
          </p:cNvPr>
          <p:cNvCxnSpPr/>
          <p:nvPr/>
        </p:nvCxnSpPr>
        <p:spPr>
          <a:xfrm flipH="1">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 name="Oval 7">
            <a:extLst>
              <a:ext uri="{FF2B5EF4-FFF2-40B4-BE49-F238E27FC236}">
                <a16:creationId xmlns:a16="http://schemas.microsoft.com/office/drawing/2014/main" id="{F9F2ECC5-249B-58ED-AB8F-B2D43E744F66}"/>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阿德萊德山</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u="none" strike="noStrike" dirty="0">
                <a:solidFill>
                  <a:srgbClr val="B2D8BE"/>
                </a:solidFill>
                <a:latin typeface="Microsoft JhengHei" panose="020B0604030504040204" pitchFamily="34" charset="-120"/>
                <a:ea typeface="Microsoft JhengHei" panose="020B0604030504040204" pitchFamily="34" charset="-120"/>
              </a:rPr>
              <a:t>設拉子</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79900"/>
            <a:ext cx="2805709" cy="1387559"/>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酒體中等，辛辣優雅</a:t>
            </a:r>
          </a:p>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與來自溫暖氣候的鮮豔紅色形成鮮明對比</a:t>
            </a:r>
            <a:endParaRPr lang="en-AU" sz="1600" dirty="0">
              <a:effectLst/>
              <a:latin typeface="Microsoft JhengHei" panose="020B0604030504040204" pitchFamily="34" charset="-120"/>
              <a:ea typeface="Microsoft JhengHei" panose="020B0604030504040204" pitchFamily="34" charset="-120"/>
            </a:endParaRP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235904"/>
            <a:ext cx="2146963" cy="186397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2400" u="none" strike="noStrike" dirty="0">
                <a:latin typeface="Microsoft JhengHei" panose="020B0604030504040204" pitchFamily="34" charset="-120"/>
                <a:ea typeface="Microsoft JhengHei" panose="020B0604030504040204" pitchFamily="34" charset="-120"/>
              </a:rPr>
              <a:t>迅速崛起，成為備受讚譽的風格</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756665" y="5139195"/>
            <a:ext cx="2583929" cy="1472839"/>
          </a:xfrm>
          <a:prstGeom prst="rect">
            <a:avLst/>
          </a:prstGeom>
          <a:noFill/>
        </p:spPr>
        <p:txBody>
          <a:bodyPr wrap="square" anchor="b">
            <a:noAutofit/>
          </a:bodyPr>
          <a:lstStyle/>
          <a:p>
            <a:pPr rtl="0">
              <a:lnSpc>
                <a:spcPct val="82000"/>
              </a:lnSpc>
              <a:spcBef>
                <a:spcPts val="150"/>
              </a:spcBef>
              <a:spcAft>
                <a:spcPts val="315"/>
              </a:spcAft>
              <a:buClr>
                <a:schemeClr val="bg2"/>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深櫻桃色</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胡椒</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noAutofit/>
          </a:bodyPr>
          <a:lstStyle/>
          <a:p>
            <a:pPr rtl="0"/>
            <a:r>
              <a:rPr lang="zh-Hant" sz="4000" b="1" u="none" strike="noStrike" dirty="0">
                <a:solidFill>
                  <a:srgbClr val="B2D8BE"/>
                </a:solidFill>
                <a:latin typeface="Neue Haas Grotesk Text Pro"/>
              </a:rPr>
              <a:t>設拉子</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77808"/>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16" name="Straight Connector 15">
            <a:extLst>
              <a:ext uri="{FF2B5EF4-FFF2-40B4-BE49-F238E27FC236}">
                <a16:creationId xmlns:a16="http://schemas.microsoft.com/office/drawing/2014/main" id="{D2D89A92-2EC0-4A21-319E-87AB71380F56}"/>
              </a:ext>
            </a:extLst>
          </p:cNvPr>
          <p:cNvCxnSpPr/>
          <p:nvPr/>
        </p:nvCxnSpPr>
        <p:spPr>
          <a:xfrm flipH="1">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oAutofit/>
          </a:bodyPr>
          <a:lstStyle/>
          <a:p>
            <a:pPr rtl="0"/>
            <a:r>
              <a:rPr lang="zh-Hant" sz="3200" b="1" u="none" strike="noStrike" dirty="0">
                <a:latin typeface="Neue Haas Grotesk Text Pro"/>
              </a:rPr>
              <a:t>巔峰</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noAutofit/>
          </a:bodyPr>
          <a:lstStyle/>
          <a:p>
            <a:pPr rtl="0"/>
            <a:r>
              <a:rPr lang="zh-Hant" sz="5400" b="1" u="none" strike="noStrike" dirty="0">
                <a:solidFill>
                  <a:srgbClr val="FDBCA0"/>
                </a:solidFill>
                <a:latin typeface="Neue Haas Grotesk Text Pro"/>
              </a:rPr>
              <a:t>涼爽</a:t>
            </a:r>
            <a:br>
              <a:rPr lang="zh-Hant" sz="5400" b="1" u="none" strike="noStrike" dirty="0">
                <a:solidFill>
                  <a:srgbClr val="FDBCA0"/>
                </a:solidFill>
                <a:latin typeface="Neue Haas Grotesk Text Pro"/>
              </a:rPr>
            </a:br>
            <a:r>
              <a:rPr lang="zh-Hant" sz="5400" b="1" u="none" strike="noStrike" dirty="0">
                <a:solidFill>
                  <a:srgbClr val="FDBCA0"/>
                </a:solidFill>
                <a:latin typeface="Neue Haas Grotesk Text Pro"/>
              </a:rPr>
              <a:t>氣候葡萄酒</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noAutofit/>
          </a:bodyPr>
          <a:lstStyle/>
          <a:p>
            <a:pPr marL="0" indent="0" rtl="0">
              <a:lnSpc>
                <a:spcPct val="110000"/>
              </a:lnSpc>
              <a:buNone/>
            </a:pPr>
            <a:r>
              <a:rPr lang="zh-Hant" sz="1600" u="none" strike="noStrike" dirty="0">
                <a:solidFill>
                  <a:srgbClr val="FFFFFF"/>
                </a:solidFill>
                <a:latin typeface="Neue Haas Grotesk Text Pro"/>
              </a:rPr>
              <a:t>澳洲冷氣候</a:t>
            </a:r>
            <a:r>
              <a:rPr lang="zh-Hant" sz="1600" u="none" strike="noStrike">
                <a:solidFill>
                  <a:srgbClr val="FFFFFF"/>
                </a:solidFill>
                <a:latin typeface="Neue Haas Grotesk Text Pro"/>
              </a:rPr>
              <a:t>葡萄酒的先鋒優質葡萄酒產區</a:t>
            </a:r>
            <a:r>
              <a:rPr lang="zh-Hant" sz="1600" u="none" strike="noStrike" dirty="0">
                <a:solidFill>
                  <a:srgbClr val="FFFFFF"/>
                </a:solidFill>
                <a:latin typeface="Neue Haas Grotesk Text Pro"/>
              </a:rPr>
              <a:t>。激情、</a:t>
            </a:r>
            <a:r>
              <a:rPr lang="zh-Hant" sz="1600" u="none" strike="noStrike">
                <a:solidFill>
                  <a:srgbClr val="FFFFFF"/>
                </a:solidFill>
                <a:latin typeface="Neue Haas Grotesk Text Pro"/>
              </a:rPr>
              <a:t>優雅、提</a:t>
            </a:r>
            <a:r>
              <a:rPr lang="zh-Hant" sz="1600" u="none" strike="noStrike" dirty="0">
                <a:solidFill>
                  <a:srgbClr val="FFFFFF"/>
                </a:solidFill>
                <a:latin typeface="Neue Haas Grotesk Text Pro"/>
              </a:rPr>
              <a:t>升：只有向上。</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691820B7-31C6-F5E3-E879-3EECE9C5DFA5}"/>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10;&#10;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21912" r="4555"/>
          <a:stretch>
            <a:fillRect/>
          </a:stretch>
        </p:blipFill>
        <p:spPr>
          <a:xfrm>
            <a:off x="3222894" y="-2619"/>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707445"/>
          </a:xfrm>
        </p:spPr>
        <p:txBody>
          <a:bodyPr>
            <a:noAutofit/>
          </a:bodyPr>
          <a:lstStyle/>
          <a:p>
            <a:pPr rtl="0"/>
            <a:r>
              <a:rPr lang="zh-Hant" sz="5400" b="1" u="none" strike="noStrike" dirty="0">
                <a:solidFill>
                  <a:srgbClr val="601328"/>
                </a:solidFill>
                <a:latin typeface="Neue Haas Grotesk Text Pro"/>
              </a:rPr>
              <a:t>澳洲</a:t>
            </a:r>
          </a:p>
        </p:txBody>
      </p:sp>
      <p:cxnSp>
        <p:nvCxnSpPr>
          <p:cNvPr id="6" name="Straight Connector 5">
            <a:extLst>
              <a:ext uri="{FF2B5EF4-FFF2-40B4-BE49-F238E27FC236}">
                <a16:creationId xmlns:a16="http://schemas.microsoft.com/office/drawing/2014/main" id="{8127AB1A-B477-FE1F-BCA8-F1C781AC515E}"/>
              </a:ext>
            </a:extLst>
          </p:cNvPr>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6782339" y="5453541"/>
            <a:ext cx="2647711"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阿德萊德山</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10;&#10;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4984" r="21912"/>
          <a:stretch>
            <a:fillRect/>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39221" y="1337733"/>
            <a:ext cx="6158452" cy="1325562"/>
          </a:xfrm>
        </p:spPr>
        <p:txBody>
          <a:bodyPr>
            <a:noAutofit/>
          </a:bodyPr>
          <a:lstStyle/>
          <a:p>
            <a:pPr rtl="0"/>
            <a:r>
              <a:rPr lang="zh-Hant" sz="5400" b="1" u="none" strike="noStrike" dirty="0">
                <a:solidFill>
                  <a:srgbClr val="601328"/>
                </a:solidFill>
                <a:latin typeface="Neue Haas Grotesk Text Pro"/>
              </a:rPr>
              <a:t>南</a:t>
            </a:r>
            <a:r>
              <a:rPr lang="en-AU" altLang="zh-Hant" sz="5400" b="1" u="none" strike="noStrike" dirty="0">
                <a:solidFill>
                  <a:srgbClr val="601328"/>
                </a:solidFill>
                <a:latin typeface="Neue Haas Grotesk Text Pro"/>
              </a:rPr>
              <a:t> </a:t>
            </a:r>
            <a:r>
              <a:rPr lang="zh-Hant" sz="5400" b="1" u="none" strike="noStrike" dirty="0">
                <a:solidFill>
                  <a:srgbClr val="601328"/>
                </a:solidFill>
                <a:latin typeface="Neue Haas Grotesk Text Pro"/>
              </a:rPr>
              <a:t>澳大利亞</a:t>
            </a:r>
          </a:p>
        </p:txBody>
      </p:sp>
      <p:cxnSp>
        <p:nvCxnSpPr>
          <p:cNvPr id="6" name="Straight Connector 5">
            <a:extLst>
              <a:ext uri="{FF2B5EF4-FFF2-40B4-BE49-F238E27FC236}">
                <a16:creationId xmlns:a16="http://schemas.microsoft.com/office/drawing/2014/main" id="{586F9230-2727-DFC7-C23C-904045152D7D}"/>
              </a:ext>
            </a:extLst>
          </p:cNvPr>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7154332" y="4426599"/>
            <a:ext cx="2697749"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阿德萊德山</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10;&#10;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solidFill>
                  <a:srgbClr val="FDBCA0"/>
                </a:solidFill>
                <a:latin typeface="Neue Haas Grotesk Text Pro"/>
              </a:rPr>
              <a:t>阿德萊德山葡萄酒產區</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4748785" cy="3133240"/>
          </a:xfrm>
        </p:spPr>
        <p:txBody>
          <a:bodyPr>
            <a:noAutofit/>
          </a:bodyPr>
          <a:lstStyle/>
          <a:p>
            <a:pPr marL="0" indent="0" rtl="0">
              <a:lnSpc>
                <a:spcPct val="105000"/>
              </a:lnSpc>
              <a:buNone/>
            </a:pPr>
            <a:r>
              <a:rPr lang="zh-Hant" sz="1600" u="none" strike="noStrike" dirty="0">
                <a:solidFill>
                  <a:srgbClr val="FFFFFF"/>
                </a:solidFill>
                <a:latin typeface="Neue Haas Grotesk Text Pro"/>
              </a:rPr>
              <a:t>已迅速發展成為澳洲最令人興奮的產區之一，孕育出一個充滿創意的社群，並引領澳洲葡萄酒的革新。</a:t>
            </a:r>
          </a:p>
          <a:p>
            <a:pPr marL="285750" indent="-285750" rtl="0">
              <a:lnSpc>
                <a:spcPct val="105000"/>
              </a:lnSpc>
              <a:buFont typeface="Arial" panose="020B0604020202020204" pitchFamily="34" charset="0"/>
              <a:buChar char="•"/>
            </a:pPr>
            <a:r>
              <a:rPr lang="zh-Hant" sz="1600" u="none" strike="noStrike" dirty="0">
                <a:solidFill>
                  <a:srgbClr val="FFFFFF"/>
                </a:solidFill>
                <a:latin typeface="Neue Haas Grotesk Text Pro"/>
              </a:rPr>
              <a:t>地形多樣，是南澳氣候最涼爽的地區之一</a:t>
            </a:r>
          </a:p>
          <a:p>
            <a:pPr marL="285750" indent="-285750" rtl="0">
              <a:lnSpc>
                <a:spcPct val="105000"/>
              </a:lnSpc>
              <a:buFont typeface="Arial" panose="020B0604020202020204" pitchFamily="34" charset="0"/>
              <a:buChar char="•"/>
            </a:pPr>
            <a:r>
              <a:rPr lang="zh-Hant" sz="1600" u="none" strike="noStrike" dirty="0">
                <a:solidFill>
                  <a:srgbClr val="FFFFFF"/>
                </a:solidFill>
                <a:latin typeface="Neue Haas Grotesk Text Pro"/>
              </a:rPr>
              <a:t>也是葡萄酒生產中品質與創新的中心</a:t>
            </a:r>
          </a:p>
          <a:p>
            <a:pPr marL="285750" indent="-285750" rtl="0">
              <a:lnSpc>
                <a:spcPct val="105000"/>
              </a:lnSpc>
              <a:buFont typeface="Arial" panose="020B0604020202020204" pitchFamily="34" charset="0"/>
              <a:buChar char="•"/>
            </a:pPr>
            <a:r>
              <a:rPr lang="zh-Hant" sz="1600" u="none" strike="noStrike" dirty="0">
                <a:solidFill>
                  <a:srgbClr val="FFFFFF"/>
                </a:solidFill>
                <a:latin typeface="Neue Haas Grotesk Text Pro"/>
              </a:rPr>
              <a:t>優雅是這裡各種葡萄酒的共同特徵</a:t>
            </a:r>
          </a:p>
          <a:p>
            <a:pPr marL="285750" indent="-285750" rtl="0">
              <a:lnSpc>
                <a:spcPct val="105000"/>
              </a:lnSpc>
              <a:buFont typeface="Arial" panose="020B0604020202020204" pitchFamily="34" charset="0"/>
              <a:buChar char="•"/>
            </a:pPr>
            <a:r>
              <a:rPr lang="zh-Hant" sz="1600" u="none" strike="noStrike" dirty="0">
                <a:solidFill>
                  <a:srgbClr val="FFFFFF"/>
                </a:solidFill>
                <a:latin typeface="Neue Haas Grotesk Text Pro"/>
              </a:rPr>
              <a:t>這裡是阿德萊德近郊的旅遊勝地</a:t>
            </a:r>
            <a:endParaRPr lang="en-AU" dirty="0">
              <a:solidFill>
                <a:schemeClr val="bg1"/>
              </a:solidFill>
            </a:endParaRPr>
          </a:p>
          <a:p>
            <a:endParaRPr lang="en-US" dirty="0"/>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noAutofit/>
          </a:bodyPr>
          <a:lstStyle/>
          <a:p>
            <a:pPr rtl="0"/>
            <a:r>
              <a:rPr lang="zh-Hant" sz="5400" b="1" u="none" strike="noStrike" dirty="0">
                <a:solidFill>
                  <a:srgbClr val="B2D8BE"/>
                </a:solidFill>
                <a:latin typeface="Neue Haas Grotesk Text Pro"/>
              </a:rPr>
              <a:t>涼爽氣候下的優雅與創新</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607136"/>
            <a:ext cx="4829691" cy="1530521"/>
          </a:xfrm>
        </p:spPr>
        <p:txBody>
          <a:bodyPr>
            <a:noAutofit/>
          </a:bodyPr>
          <a:lstStyle/>
          <a:p>
            <a:pPr rtl="0">
              <a:lnSpc>
                <a:spcPct val="99000"/>
              </a:lnSpc>
              <a:spcBef>
                <a:spcPts val="800"/>
              </a:spcBef>
            </a:pPr>
            <a:r>
              <a:rPr lang="zh-Hant" sz="1600" u="none" strike="noStrike" dirty="0">
                <a:latin typeface="Neue Haas Grotesk Text Pro"/>
              </a:rPr>
              <a:t>阿德萊德山的歷史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葡萄栽培和釀酒</a:t>
            </a:r>
          </a:p>
          <a:p>
            <a:pPr rtl="0">
              <a:lnSpc>
                <a:spcPct val="99000"/>
              </a:lnSpc>
              <a:spcBef>
                <a:spcPts val="800"/>
              </a:spcBef>
            </a:pPr>
            <a:r>
              <a:rPr lang="zh-Hant" sz="1600" u="none" strike="noStrike" dirty="0">
                <a:latin typeface="Neue Haas Grotesk Text Pro"/>
              </a:rPr>
              <a:t>主要葡萄品種</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t="26465"/>
          <a:stretch>
            <a:fillRect/>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3377997" cy="662774"/>
          </a:xfrm>
        </p:spPr>
        <p:txBody>
          <a:bodyPr>
            <a:noAutofit/>
          </a:bodyPr>
          <a:lstStyle/>
          <a:p>
            <a:pPr rtl="0"/>
            <a:r>
              <a:rPr lang="zh-Hant" sz="2400" b="1" u="none" strike="noStrike" dirty="0">
                <a:latin typeface="Neue Haas Grotesk Text Pro"/>
              </a:rPr>
              <a:t>1840年代至1900年</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2976345" cy="1461301"/>
          </a:xfrm>
        </p:spPr>
        <p:txBody>
          <a:bodyPr>
            <a:noAutofit/>
          </a:bodyPr>
          <a:lstStyle/>
          <a:p>
            <a:pPr rtl="0"/>
            <a:r>
              <a:rPr lang="zh-Hant" sz="1600" u="none" strike="noStrike" dirty="0">
                <a:latin typeface="Neue Haas Grotesk Text Pro"/>
              </a:rPr>
              <a:t>約翰·巴頓·哈克種植的第一批商業葡萄藤。其他葡萄園也很快出現，從 1840 年到 1900 年，該地區有 200 多名種植者和釀酒師。</a:t>
            </a:r>
            <a:endParaRPr lang="en-AU" sz="1600" dirty="0"/>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142069" cy="1461301"/>
          </a:xfrm>
        </p:spPr>
        <p:txBody>
          <a:bodyPr>
            <a:noAutofit/>
          </a:bodyPr>
          <a:lstStyle/>
          <a:p>
            <a:pPr rtl="0"/>
            <a:r>
              <a:rPr lang="zh-Hant" sz="1600" u="none" strike="noStrike" dirty="0">
                <a:latin typeface="Neue Haas Grotesk Text Pro"/>
              </a:rPr>
              <a:t>由於財政壓力和缺乏葡萄栽培經驗，到 20 世紀 30 年代，所有葡萄園都被拆除了。接下來的40年裡，這塊土地將用於其他用途。</a:t>
            </a:r>
            <a:endParaRPr lang="en-AU" sz="1600" dirty="0"/>
          </a:p>
          <a:p>
            <a:endParaRPr lang="en-US"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1" y="1057431"/>
            <a:ext cx="2570916" cy="662774"/>
          </a:xfrm>
        </p:spPr>
        <p:txBody>
          <a:bodyPr>
            <a:noAutofit/>
          </a:bodyPr>
          <a:lstStyle/>
          <a:p>
            <a:pPr rtl="0"/>
            <a:r>
              <a:rPr lang="zh-Hant" sz="2400" b="1" u="none" strike="noStrike" dirty="0">
                <a:latin typeface="Neue Haas Grotesk Text Pro"/>
              </a:rPr>
              <a:t>1900 – 1960 年代</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598488" y="1256667"/>
            <a:ext cx="4657498" cy="1325563"/>
          </a:xfrm>
        </p:spPr>
        <p:txBody>
          <a:bodyPr>
            <a:noAutofit/>
          </a:bodyPr>
          <a:lstStyle/>
          <a:p>
            <a:pPr rtl="0"/>
            <a:r>
              <a:rPr lang="zh-Hant" sz="4000" b="1" u="none" strike="noStrike" dirty="0">
                <a:solidFill>
                  <a:srgbClr val="601328"/>
                </a:solidFill>
                <a:latin typeface="Neue Haas Grotesk Text Pro"/>
              </a:rPr>
              <a:t>當代</a:t>
            </a:r>
            <a:r>
              <a:rPr lang="zh-Hant" altLang="en-US" sz="4000" b="1" u="none" strike="noStrike" dirty="0">
                <a:solidFill>
                  <a:srgbClr val="601328"/>
                </a:solidFill>
                <a:latin typeface="Neue Haas Grotesk Text Pro"/>
              </a:rPr>
              <a:t>涼冷產區的</a:t>
            </a:r>
            <a:r>
              <a:rPr lang="zh-Hant" sz="4000" b="1" u="none" strike="noStrike" dirty="0">
                <a:solidFill>
                  <a:srgbClr val="601328"/>
                </a:solidFill>
                <a:latin typeface="Neue Haas Grotesk Text Pro"/>
              </a:rPr>
              <a:t>重生</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7944" y="255257"/>
            <a:ext cx="4298950" cy="903287"/>
          </a:xfrm>
        </p:spPr>
        <p:txBody>
          <a:bodyPr>
            <a:noAutofit/>
          </a:bodyPr>
          <a:lstStyle/>
          <a:p>
            <a:pPr rtl="0"/>
            <a:r>
              <a:rPr lang="zh-Hant" sz="3200" b="1" u="none" strike="noStrike" dirty="0">
                <a:solidFill>
                  <a:srgbClr val="FDBCA0"/>
                </a:solidFill>
                <a:latin typeface="Neue Haas Grotesk Text Pro"/>
              </a:rPr>
              <a:t>阿德萊德山的歷史</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10;&#10;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2976345" cy="1461301"/>
          </a:xfrm>
        </p:spPr>
        <p:txBody>
          <a:bodyPr>
            <a:noAutofit/>
          </a:bodyPr>
          <a:lstStyle/>
          <a:p>
            <a:pPr rtl="0"/>
            <a:r>
              <a:rPr lang="zh-Hant" sz="1600" u="none" strike="noStrike" dirty="0">
                <a:latin typeface="Neue Haas Grotesk Text Pro"/>
              </a:rPr>
              <a:t>1971 年，Leigh 和 Jan Verrall 種植了一片葡萄園，阿德萊德山由此重生為葡萄酒產區。1976年，布萊恩·克羅瑟創立了佩塔盧馬，現代的佩塔盧馬地區由此誕生。</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3313112" cy="662774"/>
          </a:xfrm>
        </p:spPr>
        <p:txBody>
          <a:bodyPr>
            <a:noAutofit/>
          </a:bodyPr>
          <a:lstStyle/>
          <a:p>
            <a:pPr rtl="0"/>
            <a:r>
              <a:rPr lang="zh-Hant" sz="2400" b="1" u="none" strike="noStrike" dirty="0">
                <a:latin typeface="Neue Haas Grotesk Text Pro"/>
              </a:rPr>
              <a:t>1970年代 – 1980年代</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2" y="2594014"/>
            <a:ext cx="2109155" cy="1461301"/>
          </a:xfrm>
        </p:spPr>
        <p:txBody>
          <a:bodyPr>
            <a:noAutofit/>
          </a:bodyPr>
          <a:lstStyle/>
          <a:p>
            <a:pPr marL="0" indent="0" rtl="0">
              <a:lnSpc>
                <a:spcPct val="95000"/>
              </a:lnSpc>
              <a:spcBef>
                <a:spcPts val="800"/>
              </a:spcBef>
              <a:buNone/>
            </a:pPr>
            <a:r>
              <a:rPr lang="zh-Hant" sz="1600" u="none" strike="noStrike" dirty="0">
                <a:latin typeface="Neue Haas Grotesk Text Pro"/>
              </a:rPr>
              <a:t>阿德萊德山地理標誌（GI）成立。</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noAutofit/>
          </a:bodyPr>
          <a:lstStyle/>
          <a:p>
            <a:pPr rtl="0"/>
            <a:r>
              <a:rPr lang="zh-Hant" sz="2400" b="1" u="none" strike="noStrike" dirty="0">
                <a:latin typeface="Neue Haas Grotesk Text Pro"/>
              </a:rPr>
              <a:t>1998</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716888" cy="1461301"/>
          </a:xfrm>
        </p:spPr>
        <p:txBody>
          <a:bodyPr>
            <a:noAutofit/>
          </a:bodyPr>
          <a:lstStyle/>
          <a:p>
            <a:pPr rtl="0"/>
            <a:r>
              <a:rPr lang="zh-Hant" sz="1600" u="none" strike="noStrike" dirty="0">
                <a:latin typeface="Neue Haas Grotesk Text Pro"/>
              </a:rPr>
              <a:t>阿德萊德山以出產優質葡萄酒而聞名，成為澳洲最重要的涼爽氣候葡萄酒產區之一。澳洲葡萄酒的風格從優雅到前衛，種類繁多，這有助於定義現代澳洲葡萄酒。</a:t>
            </a:r>
            <a:endParaRPr lang="en-AU" sz="1600" dirty="0"/>
          </a:p>
          <a:p>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noAutofit/>
          </a:bodyPr>
          <a:lstStyle/>
          <a:p>
            <a:pPr rtl="0"/>
            <a:r>
              <a:rPr lang="zh-Hant" sz="2400" b="1" u="none" strike="noStrike" dirty="0">
                <a:latin typeface="Neue Haas Grotesk Text Pro"/>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688825" cy="1541966"/>
          </a:xfrm>
        </p:spPr>
        <p:txBody>
          <a:bodyPr>
            <a:noAutofit/>
          </a:bodyPr>
          <a:lstStyle/>
          <a:p>
            <a:pPr rtl="0"/>
            <a:r>
              <a:rPr lang="zh-Hant" sz="5400" b="1" u="none" strike="noStrike" dirty="0">
                <a:solidFill>
                  <a:srgbClr val="B2D8BE"/>
                </a:solidFill>
                <a:latin typeface="Neue Haas Grotesk Text Pro"/>
              </a:rPr>
              <a:t>地理、氣候和土壤</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3" y="3043003"/>
            <a:ext cx="3579552" cy="3011585"/>
          </a:xfrm>
        </p:spPr>
        <p:txBody>
          <a:bodyPr>
            <a:noAutofit/>
          </a:bodyPr>
          <a:lstStyle/>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位於阿德萊德以東不到30分鐘車程的狹長區域</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南澳大利亞氣候最涼爽的葡萄酒產區之一</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地形的多樣性造就了中尺度氣候和微尺度氣候。</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兩個子區域：倫斯伍德和皮卡迪利谷</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C7D27F-71D2-456D-8F84-0F7030FA37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4e8dd08d-258d-47a9-9875-37f1ffd19f33"/>
    <ds:schemaRef ds:uri="http://schemas.openxmlformats.org/package/2006/metadata/core-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02256494-4976-4001-aedb-96463ae0d92e"/>
    <ds:schemaRef ds:uri="http://schemas.microsoft.com/office/2006/metadata/propertie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1711</TotalTime>
  <Words>1838</Words>
  <Application>Microsoft Macintosh PowerPoint</Application>
  <PresentationFormat>Grand écran</PresentationFormat>
  <Paragraphs>326</Paragraphs>
  <Slides>29</Slides>
  <Notes>20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29</vt:i4>
      </vt:variant>
    </vt:vector>
  </HeadingPairs>
  <TitlesOfParts>
    <vt:vector size="35" baseType="lpstr">
      <vt:lpstr>Inter Display</vt:lpstr>
      <vt:lpstr>Microsoft JhengHei</vt:lpstr>
      <vt:lpstr>SimSun</vt:lpstr>
      <vt:lpstr>Arial</vt:lpstr>
      <vt:lpstr>Neue Haas Grotesk Text Pro</vt:lpstr>
      <vt:lpstr>Slide layouts</vt:lpstr>
      <vt:lpstr>Présentation PowerPoint</vt:lpstr>
      <vt:lpstr>Présentation PowerPoint</vt:lpstr>
      <vt:lpstr>澳洲</vt:lpstr>
      <vt:lpstr>南 澳大利亞</vt:lpstr>
      <vt:lpstr>阿德萊德山葡萄酒產區</vt:lpstr>
      <vt:lpstr>今天 我們 將涵蓋</vt:lpstr>
      <vt:lpstr>1840年代至1900年</vt:lpstr>
      <vt:lpstr>Présentation PowerPoint</vt:lpstr>
      <vt:lpstr>地理、氣候和土壤</vt:lpstr>
      <vt:lpstr>氣候</vt:lpstr>
      <vt:lpstr>土壤</vt:lpstr>
      <vt:lpstr>葡萄栽培與釀酒</vt:lpstr>
      <vt:lpstr>Présentation PowerPoint</vt:lpstr>
      <vt:lpstr>Présentation PowerPoint</vt:lpstr>
      <vt:lpstr>阿德萊德山 品味</vt:lpstr>
      <vt:lpstr>Présentation PowerPoint</vt:lpstr>
      <vt:lpstr>Présentation PowerPoint</vt:lpstr>
      <vt:lpstr>氣泡酒 特性</vt:lpstr>
      <vt:lpstr>Présentation PowerPoint</vt:lpstr>
      <vt:lpstr>長相思葡萄酒 的特點</vt:lpstr>
      <vt:lpstr>Présentation PowerPoint</vt:lpstr>
      <vt:lpstr>夏多內葡萄酒 的特點</vt:lpstr>
      <vt:lpstr>Présentation PowerPoint</vt:lpstr>
      <vt:lpstr>黑皮諾葡萄酒 的特點</vt:lpstr>
      <vt:lpstr>Présentation PowerPoint</vt:lpstr>
      <vt:lpstr>設拉子 特徵</vt:lpstr>
      <vt:lpstr>巔峰</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33</cp:revision>
  <dcterms:created xsi:type="dcterms:W3CDTF">2018-07-25T07:02:59Z</dcterms:created>
  <dcterms:modified xsi:type="dcterms:W3CDTF">2026-07-15T03:57:31Z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y fmtid="{D5CDD505-2E9C-101B-9397-08002B2CF9AE}" pid="5" name="MSIP_Label_8cf57b4f-1801-441a-a240-098885f2bcbe_ActionId">
    <vt:lpwstr>decf7f61-d577-451c-a8b6-dc7512001795</vt:lpwstr>
  </property>
  <property fmtid="{D5CDD505-2E9C-101B-9397-08002B2CF9AE}" pid="6" name="MSIP_Label_8cf57b4f-1801-441a-a240-098885f2bcbe_ContentBits">
    <vt:lpwstr>0</vt:lpwstr>
  </property>
  <property fmtid="{D5CDD505-2E9C-101B-9397-08002B2CF9AE}" pid="7" name="MSIP_Label_8cf57b4f-1801-441a-a240-098885f2bcbe_Enabled">
    <vt:lpwstr>true</vt:lpwstr>
  </property>
  <property fmtid="{D5CDD505-2E9C-101B-9397-08002B2CF9AE}" pid="8" name="MSIP_Label_8cf57b4f-1801-441a-a240-098885f2bcbe_Method">
    <vt:lpwstr>Standard</vt:lpwstr>
  </property>
  <property fmtid="{D5CDD505-2E9C-101B-9397-08002B2CF9AE}" pid="9" name="MSIP_Label_8cf57b4f-1801-441a-a240-098885f2bcbe_Name">
    <vt:lpwstr>General</vt:lpwstr>
  </property>
  <property fmtid="{D5CDD505-2E9C-101B-9397-08002B2CF9AE}" pid="10" name="MSIP_Label_8cf57b4f-1801-441a-a240-098885f2bcbe_SetDate">
    <vt:lpwstr>2025-11-24T04:19:36Z</vt:lpwstr>
  </property>
  <property fmtid="{D5CDD505-2E9C-101B-9397-08002B2CF9AE}" pid="11" name="MSIP_Label_8cf57b4f-1801-441a-a240-098885f2bcbe_SiteId">
    <vt:lpwstr>76107ada-99f4-412e-b164-5464438b49a0</vt:lpwstr>
  </property>
  <property fmtid="{D5CDD505-2E9C-101B-9397-08002B2CF9AE}" pid="12" name="MSIP_Label_8cf57b4f-1801-441a-a240-098885f2bcbe_Tag">
    <vt:lpwstr>50, 3, 0, 1</vt:lpwstr>
  </property>
</Properties>
</file>