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692" r:id="rId6"/>
    <p:sldId id="625" r:id="rId7"/>
    <p:sldId id="626" r:id="rId8"/>
    <p:sldId id="627" r:id="rId9"/>
    <p:sldId id="629" r:id="rId10"/>
    <p:sldId id="630" r:id="rId11"/>
    <p:sldId id="671" r:id="rId12"/>
    <p:sldId id="672" r:id="rId13"/>
    <p:sldId id="639" r:id="rId14"/>
    <p:sldId id="673" r:id="rId15"/>
    <p:sldId id="674" r:id="rId16"/>
    <p:sldId id="675" r:id="rId17"/>
    <p:sldId id="676" r:id="rId18"/>
    <p:sldId id="677" r:id="rId19"/>
    <p:sldId id="678" r:id="rId20"/>
    <p:sldId id="679" r:id="rId21"/>
    <p:sldId id="680" r:id="rId22"/>
    <p:sldId id="683" r:id="rId23"/>
    <p:sldId id="682" r:id="rId24"/>
    <p:sldId id="684" r:id="rId25"/>
    <p:sldId id="685" r:id="rId26"/>
    <p:sldId id="688" r:id="rId27"/>
    <p:sldId id="687" r:id="rId28"/>
    <p:sldId id="689" r:id="rId29"/>
    <p:sldId id="690" r:id="rId30"/>
    <p:sldId id="669" r:id="rId31"/>
    <p:sldId id="670" r:id="rId32"/>
    <p:sldId id="340" r:id="rId33"/>
    <p:sldId id="691"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
      <p:font typeface="Yu Gothic" panose="020B0400000000000000" pitchFamily="34" charset="-128"/>
      <p:regular r:id="rId44"/>
      <p:bold r:id="rId45"/>
    </p:embeddedFont>
    <p:embeddedFont>
      <p:font typeface="Yu Gothic Medium" panose="020B0400000000000000" pitchFamily="34" charset="-128"/>
      <p:regular r:id="rId46"/>
    </p:embeddedFont>
  </p:embeddedFontLst>
  <p:custDataLst>
    <p:tags r:id="rId4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5" autoAdjust="0"/>
    <p:restoredTop sz="94404" autoAdjust="0"/>
  </p:normalViewPr>
  <p:slideViewPr>
    <p:cSldViewPr snapToGrid="0">
      <p:cViewPr varScale="1">
        <p:scale>
          <a:sx n="123" d="100"/>
          <a:sy n="123" d="100"/>
        </p:scale>
        <p:origin x="1048" y="184"/>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redo custSel modSld">
      <pc:chgData name="Rosemary MacDonald" userId="8309af06-59ea-4c96-ab26-373b911e2651" providerId="ADAL" clId="{5C0619B5-8AFF-4DAC-AFA4-94EB8335985E}" dt="2026-07-11T03:15:03.164" v="573" actId="20577"/>
      <pc:docMkLst>
        <pc:docMk/>
      </pc:docMkLst>
      <pc:sldChg chg="modSp mod">
        <pc:chgData name="Rosemary MacDonald" userId="8309af06-59ea-4c96-ab26-373b911e2651" providerId="ADAL" clId="{5C0619B5-8AFF-4DAC-AFA4-94EB8335985E}" dt="2026-07-11T03:02:00.867" v="439" actId="20577"/>
        <pc:sldMkLst>
          <pc:docMk/>
          <pc:sldMk cId="2179409413" sldId="630"/>
        </pc:sldMkLst>
        <pc:spChg chg="mod">
          <ac:chgData name="Rosemary MacDonald" userId="8309af06-59ea-4c96-ab26-373b911e2651" providerId="ADAL" clId="{5C0619B5-8AFF-4DAC-AFA4-94EB8335985E}" dt="2026-07-11T03:02:00.867" v="439" actId="20577"/>
          <ac:spMkLst>
            <pc:docMk/>
            <pc:sldMk cId="2179409413" sldId="630"/>
            <ac:spMk id="4" creationId="{7654ECD6-A92D-32BD-F188-95F92D51F9D2}"/>
          </ac:spMkLst>
        </pc:spChg>
      </pc:sldChg>
      <pc:sldChg chg="modSp mod">
        <pc:chgData name="Rosemary MacDonald" userId="8309af06-59ea-4c96-ab26-373b911e2651" providerId="ADAL" clId="{5C0619B5-8AFF-4DAC-AFA4-94EB8335985E}" dt="2026-07-11T03:03:43.057" v="450" actId="20577"/>
        <pc:sldMkLst>
          <pc:docMk/>
          <pc:sldMk cId="2430725823" sldId="639"/>
        </pc:sldMkLst>
        <pc:spChg chg="mod">
          <ac:chgData name="Rosemary MacDonald" userId="8309af06-59ea-4c96-ab26-373b911e2651" providerId="ADAL" clId="{5C0619B5-8AFF-4DAC-AFA4-94EB8335985E}" dt="2026-07-11T03:03:43.057" v="450" actId="20577"/>
          <ac:spMkLst>
            <pc:docMk/>
            <pc:sldMk cId="2430725823" sldId="639"/>
            <ac:spMk id="2" creationId="{2740C4DD-B80A-DE84-F8B7-02A05215A431}"/>
          </ac:spMkLst>
        </pc:spChg>
      </pc:sldChg>
      <pc:sldChg chg="modSp mod">
        <pc:chgData name="Rosemary MacDonald" userId="8309af06-59ea-4c96-ab26-373b911e2651" providerId="ADAL" clId="{5C0619B5-8AFF-4DAC-AFA4-94EB8335985E}" dt="2026-07-11T03:02:55.262" v="441" actId="20577"/>
        <pc:sldMkLst>
          <pc:docMk/>
          <pc:sldMk cId="2057610128" sldId="671"/>
        </pc:sldMkLst>
        <pc:spChg chg="mod">
          <ac:chgData name="Rosemary MacDonald" userId="8309af06-59ea-4c96-ab26-373b911e2651" providerId="ADAL" clId="{5C0619B5-8AFF-4DAC-AFA4-94EB8335985E}" dt="2026-07-11T03:02:55.262" v="441" actId="20577"/>
          <ac:spMkLst>
            <pc:docMk/>
            <pc:sldMk cId="2057610128" sldId="671"/>
            <ac:spMk id="2" creationId="{035AF48F-85CD-EE73-C0A8-D3ED4A918DE2}"/>
          </ac:spMkLst>
        </pc:spChg>
      </pc:sldChg>
      <pc:sldChg chg="modSp mod">
        <pc:chgData name="Rosemary MacDonald" userId="8309af06-59ea-4c96-ab26-373b911e2651" providerId="ADAL" clId="{5C0619B5-8AFF-4DAC-AFA4-94EB8335985E}" dt="2026-07-11T03:04:52.863" v="452" actId="14100"/>
        <pc:sldMkLst>
          <pc:docMk/>
          <pc:sldMk cId="644966684" sldId="675"/>
        </pc:sldMkLst>
        <pc:spChg chg="mod">
          <ac:chgData name="Rosemary MacDonald" userId="8309af06-59ea-4c96-ab26-373b911e2651" providerId="ADAL" clId="{5C0619B5-8AFF-4DAC-AFA4-94EB8335985E}" dt="2026-07-11T03:04:52.863" v="452" actId="14100"/>
          <ac:spMkLst>
            <pc:docMk/>
            <pc:sldMk cId="644966684" sldId="675"/>
            <ac:spMk id="6" creationId="{5E60AA90-C8B2-0B76-DA32-3C7E3131509B}"/>
          </ac:spMkLst>
        </pc:spChg>
      </pc:sldChg>
      <pc:sldChg chg="modSp mod">
        <pc:chgData name="Rosemary MacDonald" userId="8309af06-59ea-4c96-ab26-373b911e2651" providerId="ADAL" clId="{5C0619B5-8AFF-4DAC-AFA4-94EB8335985E}" dt="2026-07-11T03:09:12.518" v="521" actId="20577"/>
        <pc:sldMkLst>
          <pc:docMk/>
          <pc:sldMk cId="3938108307" sldId="676"/>
        </pc:sldMkLst>
        <pc:spChg chg="mod">
          <ac:chgData name="Rosemary MacDonald" userId="8309af06-59ea-4c96-ab26-373b911e2651" providerId="ADAL" clId="{5C0619B5-8AFF-4DAC-AFA4-94EB8335985E}" dt="2026-07-11T03:09:12.518" v="521" actId="20577"/>
          <ac:spMkLst>
            <pc:docMk/>
            <pc:sldMk cId="3938108307" sldId="676"/>
            <ac:spMk id="4" creationId="{7BB42F69-DEB7-5773-3A65-BA146BCF38AA}"/>
          </ac:spMkLst>
        </pc:spChg>
      </pc:sldChg>
      <pc:sldChg chg="modSp mod">
        <pc:chgData name="Rosemary MacDonald" userId="8309af06-59ea-4c96-ab26-373b911e2651" providerId="ADAL" clId="{5C0619B5-8AFF-4DAC-AFA4-94EB8335985E}" dt="2026-07-11T03:10:07.555" v="534" actId="20577"/>
        <pc:sldMkLst>
          <pc:docMk/>
          <pc:sldMk cId="4249917559" sldId="678"/>
        </pc:sldMkLst>
        <pc:spChg chg="mod">
          <ac:chgData name="Rosemary MacDonald" userId="8309af06-59ea-4c96-ab26-373b911e2651" providerId="ADAL" clId="{5C0619B5-8AFF-4DAC-AFA4-94EB8335985E}" dt="2026-07-11T03:10:07.555" v="534" actId="20577"/>
          <ac:spMkLst>
            <pc:docMk/>
            <pc:sldMk cId="4249917559" sldId="678"/>
            <ac:spMk id="4" creationId="{DFA76B02-4AEC-2172-B359-91D3A36EDA82}"/>
          </ac:spMkLst>
        </pc:spChg>
      </pc:sldChg>
      <pc:sldChg chg="modSp mod">
        <pc:chgData name="Rosemary MacDonald" userId="8309af06-59ea-4c96-ab26-373b911e2651" providerId="ADAL" clId="{5C0619B5-8AFF-4DAC-AFA4-94EB8335985E}" dt="2026-07-11T03:12:48.385" v="536" actId="14100"/>
        <pc:sldMkLst>
          <pc:docMk/>
          <pc:sldMk cId="3980614271" sldId="679"/>
        </pc:sldMkLst>
        <pc:spChg chg="mod">
          <ac:chgData name="Rosemary MacDonald" userId="8309af06-59ea-4c96-ab26-373b911e2651" providerId="ADAL" clId="{5C0619B5-8AFF-4DAC-AFA4-94EB8335985E}" dt="2026-07-11T03:12:48.385" v="536" actId="14100"/>
          <ac:spMkLst>
            <pc:docMk/>
            <pc:sldMk cId="3980614271" sldId="679"/>
            <ac:spMk id="6" creationId="{5E60AA90-C8B2-0B76-DA32-3C7E3131509B}"/>
          </ac:spMkLst>
        </pc:spChg>
      </pc:sldChg>
      <pc:sldChg chg="modSp mod">
        <pc:chgData name="Rosemary MacDonald" userId="8309af06-59ea-4c96-ab26-373b911e2651" providerId="ADAL" clId="{5C0619B5-8AFF-4DAC-AFA4-94EB8335985E}" dt="2026-07-11T03:14:01.089" v="566" actId="20577"/>
        <pc:sldMkLst>
          <pc:docMk/>
          <pc:sldMk cId="4214765211" sldId="680"/>
        </pc:sldMkLst>
        <pc:spChg chg="mod">
          <ac:chgData name="Rosemary MacDonald" userId="8309af06-59ea-4c96-ab26-373b911e2651" providerId="ADAL" clId="{5C0619B5-8AFF-4DAC-AFA4-94EB8335985E}" dt="2026-07-11T03:14:01.089" v="566" actId="20577"/>
          <ac:spMkLst>
            <pc:docMk/>
            <pc:sldMk cId="4214765211" sldId="680"/>
            <ac:spMk id="4" creationId="{7BB42F69-DEB7-5773-3A65-BA146BCF38AA}"/>
          </ac:spMkLst>
        </pc:spChg>
      </pc:sldChg>
      <pc:sldChg chg="modSp mod">
        <pc:chgData name="Rosemary MacDonald" userId="8309af06-59ea-4c96-ab26-373b911e2651" providerId="ADAL" clId="{5C0619B5-8AFF-4DAC-AFA4-94EB8335985E}" dt="2026-07-11T03:15:03.164" v="573" actId="20577"/>
        <pc:sldMkLst>
          <pc:docMk/>
          <pc:sldMk cId="893336403" sldId="685"/>
        </pc:sldMkLst>
        <pc:spChg chg="mod">
          <ac:chgData name="Rosemary MacDonald" userId="8309af06-59ea-4c96-ab26-373b911e2651" providerId="ADAL" clId="{5C0619B5-8AFF-4DAC-AFA4-94EB8335985E}" dt="2026-07-11T03:15:03.164" v="573" actId="20577"/>
          <ac:spMkLst>
            <pc:docMk/>
            <pc:sldMk cId="893336403" sldId="685"/>
            <ac:spMk id="4" creationId="{7BB42F69-DEB7-5773-3A65-BA146BCF38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カベルネ・ソーヴィニヨンは、オーストラリアワインの財産として欠かせない存在です。カベルネ・ソーヴィニヨンはクラシックなブレンドワインによく使われることで知られていますが、飲み応えのある複雑なワインを造る単一品種としての地位も確固たるものにしています。</a:t>
            </a:r>
            <a:endParaRPr lang="en-AU" altLang="ja-JP" sz="1200" u="none" strike="noStrike"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altLang="ja-JP" sz="1200" u="none" strike="noStrike"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800" u="none" strike="noStrike" dirty="0" err="1">
                <a:solidFill>
                  <a:srgbClr val="000000"/>
                </a:solidFill>
                <a:effectLst/>
                <a:ea typeface="MS PGothic" panose="020B0600070205080204" pitchFamily="34" charset="-128"/>
              </a:rPr>
              <a:t>www.australianwinediscovered.com</a:t>
            </a:r>
            <a:r>
              <a:rPr lang="en-US" altLang="ja-JP" sz="1800" u="none" strike="noStrike" dirty="0">
                <a:solidFill>
                  <a:srgbClr val="000000"/>
                </a:solidFill>
                <a:effectLst/>
                <a:ea typeface="MS PGothic" panose="020B0600070205080204" pitchFamily="34" charset="-128"/>
              </a:rPr>
              <a:t> </a:t>
            </a:r>
            <a:r>
              <a:rPr lang="ja-JP" altLang="en-US" sz="18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ja-JP" altLang="en-US" sz="1200" u="none" strike="noStrike" kern="1200">
              <a:solidFill>
                <a:schemeClr val="tx1"/>
              </a:solidFill>
              <a:effectLst/>
              <a:ea typeface="MS PGothic" panose="020B0600070205080204" pitchFamily="34" charset="-128"/>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クナワラの農業の歴史は、</a:t>
            </a:r>
            <a:r>
              <a:rPr lang="en-US" altLang="ja-JP" sz="1200" u="none" strike="noStrike" kern="1200" dirty="0">
                <a:solidFill>
                  <a:schemeClr val="tx1"/>
                </a:solidFill>
                <a:effectLst/>
                <a:ea typeface="MS PGothic" panose="020B0600070205080204" pitchFamily="34" charset="-128"/>
                <a:cs typeface="+mn-cs"/>
              </a:rPr>
              <a:t>1800</a:t>
            </a:r>
            <a:r>
              <a:rPr lang="ja-JP" altLang="en-US" sz="1200" u="none" strike="noStrike" kern="1200">
                <a:solidFill>
                  <a:schemeClr val="tx1"/>
                </a:solidFill>
                <a:effectLst/>
                <a:ea typeface="MS PGothic" panose="020B0600070205080204" pitchFamily="34" charset="-128"/>
                <a:cs typeface="+mn-cs"/>
              </a:rPr>
              <a:t>年代半ばに始まりました。入植者たちはこの肥沃な平野が牧羊や果樹栽培に適していることに気づき、スコットランドからの入植者ジョン・リドック氏が、</a:t>
            </a:r>
            <a:r>
              <a:rPr lang="en-US" altLang="ja-JP" sz="1200" u="none" strike="noStrike" kern="1200" dirty="0">
                <a:solidFill>
                  <a:schemeClr val="tx1"/>
                </a:solidFill>
                <a:effectLst/>
                <a:ea typeface="MS PGothic" panose="020B0600070205080204" pitchFamily="34" charset="-128"/>
                <a:cs typeface="+mn-cs"/>
              </a:rPr>
              <a:t>1891</a:t>
            </a:r>
            <a:r>
              <a:rPr lang="ja-JP" altLang="en-US" sz="1200" u="none" strike="noStrike" kern="1200">
                <a:solidFill>
                  <a:schemeClr val="tx1"/>
                </a:solidFill>
                <a:effectLst/>
                <a:ea typeface="MS PGothic" panose="020B0600070205080204" pitchFamily="34" charset="-128"/>
                <a:cs typeface="+mn-cs"/>
              </a:rPr>
              <a:t>年にクナワラで初めてブドウの樹を植えました。デイビッド・ウィン氏やビル・レッドマン氏などの先駆者たちの働きにより、現在クナワラはマーガレット・リヴァーと並び、オーストラリアで最も有名なカベルネ・ソーヴィニヨンの産地となりました。</a:t>
            </a:r>
            <a:endParaRPr lang="en-AU" altLang="ja-JP" sz="1200" u="none" strike="noStrike" kern="1200" dirty="0">
              <a:solidFill>
                <a:schemeClr val="tx1"/>
              </a:solidFill>
              <a:effectLst/>
              <a:ea typeface="MS PGothic" panose="020B0600070205080204" pitchFamily="34" charset="-128"/>
              <a:cs typeface="+mn-cs"/>
            </a:endParaRPr>
          </a:p>
          <a:p>
            <a:pPr rtl="0"/>
            <a:endParaRPr lang="en-US"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クナワラは力強い味わいで知られる、複雑なカベルネ・ソーヴィニヨンを生産します。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これらのパワフルな赤ワインの特徴として</a:t>
            </a:r>
            <a:endParaRPr lang="en-US"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ミディアムからフルボディ</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力強い赤と黒の果実味、凝縮したカシス、マルベリー、プラム、ブラックベリー、ダークチェリーの味わいがあります。ミント、ユーカリ、カシスなど、クラシックなカベルネの味わいも感じられます。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収斂性や硬さを感じさせない、豊かなタンニンがあります。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ヴァニラやトーストの香りなど、オークの風味を強く感じることができます。 </a:t>
            </a:r>
          </a:p>
          <a:p>
            <a:pPr rtl="0"/>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クナワラのワインメーカーは、何十年も前からシラーズとカベルネ・ソーヴィニヨンをブレンドしています。 </a:t>
            </a:r>
          </a:p>
          <a:p>
            <a:pPr rtl="0"/>
            <a:endParaRPr lang="en-AU" sz="1200" u="none" strike="noStrike" kern="1200" dirty="0">
              <a:solidFill>
                <a:schemeClr val="tx1"/>
              </a:solidFill>
              <a:effectLst/>
              <a:ea typeface="+mn-ea"/>
              <a:cs typeface="+mn-cs"/>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331483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クナワラはオーストラリアの海岸から内陸にわずか</a:t>
            </a:r>
            <a:r>
              <a:rPr lang="en-US" altLang="ja-JP" sz="1200" u="none" strike="noStrike" kern="1200" dirty="0">
                <a:solidFill>
                  <a:schemeClr val="tx1"/>
                </a:solidFill>
                <a:effectLst/>
                <a:ea typeface="MS PGothic" panose="020B0600070205080204" pitchFamily="34" charset="-128"/>
                <a:cs typeface="+mn-cs"/>
              </a:rPr>
              <a:t>100</a:t>
            </a:r>
            <a:r>
              <a:rPr lang="ja-JP" altLang="en-US" sz="1200" u="none" strike="noStrike" kern="1200">
                <a:solidFill>
                  <a:schemeClr val="tx1"/>
                </a:solidFill>
                <a:effectLst/>
                <a:ea typeface="MS PGothic" panose="020B0600070205080204" pitchFamily="34" charset="-128"/>
                <a:cs typeface="+mn-cs"/>
              </a:rPr>
              <a:t>キロの距離にあり、主に穏やかな海洋性気候です。夏は乾燥して適度に涼しく、ほとんどのブドウ品種を完璧な状態で成熟させることができます。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267462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テラ・ロッサ（赤い土の意味）土壌は、この地域に特有のものではありませんが、クナワラを象徴するこの色鮮やかな土壌は、オーストラリアワインにとって最も価値のある土壌のひとつです。テラ・ロッサは、柔らかい石灰岩の上に、その石灰岩に由来するもろく崩れやすい粘土か浅くもろいロームが乗っ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7694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マーガレット・リヴァーが理想的なブドウの産地として台頭したのは</a:t>
            </a:r>
            <a:r>
              <a:rPr lang="en-US" altLang="ja-JP" sz="1200" u="none" strike="noStrike" kern="1200" dirty="0">
                <a:solidFill>
                  <a:schemeClr val="tx1"/>
                </a:solidFill>
                <a:effectLst/>
                <a:ea typeface="MS PGothic" panose="020B0600070205080204" pitchFamily="34" charset="-128"/>
                <a:cs typeface="+mn-cs"/>
              </a:rPr>
              <a:t>1960</a:t>
            </a:r>
            <a:r>
              <a:rPr lang="ja-JP" altLang="en-US" sz="1200" u="none" strike="noStrike" kern="1200">
                <a:solidFill>
                  <a:schemeClr val="tx1"/>
                </a:solidFill>
                <a:effectLst/>
                <a:ea typeface="MS PGothic" panose="020B0600070205080204" pitchFamily="34" charset="-128"/>
                <a:cs typeface="+mn-cs"/>
              </a:rPr>
              <a:t>年代後半で、その特有の気候と土壌がカベルネ・ソーヴィニヨンの生育に最適な条件であるとして選ばれました。 </a:t>
            </a:r>
          </a:p>
          <a:p>
            <a:pPr rtl="0"/>
            <a:r>
              <a:rPr lang="ja-JP" altLang="en-US" sz="1200" u="none" strike="noStrike" kern="1200">
                <a:solidFill>
                  <a:schemeClr val="tx1"/>
                </a:solidFill>
                <a:effectLst/>
                <a:ea typeface="MS PGothic" panose="020B0600070205080204" pitchFamily="34" charset="-128"/>
                <a:cs typeface="+mn-cs"/>
              </a:rPr>
              <a:t>カベルネ・ソーヴィニヨンは、多くのマーガレット・リヴァーの生産者にとっての主要品種です。マーガレット・リヴァーのスタイルは、ミディアムボディからフルボディであり、クナワラのそれよりも風味が豊かで、丸みのある質感が特徴で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最良のヴィンテージには、マーガレット・リヴァーのカベルネは果実の成熟度、酸、タンニンの骨格の間に驚くべきバランスを見せます。ブルーベリーの果実味とローリエの葉、ブーケガルニ、ドライハーブの香りが特徴です。 </a:t>
            </a:r>
            <a:endParaRPr lang="en-AU" altLang="ja-JP" sz="1200" u="none" strike="noStrike" kern="1200" dirty="0">
              <a:solidFill>
                <a:schemeClr val="tx1"/>
              </a:solidFill>
              <a:effectLst/>
              <a:ea typeface="MS PGothic" panose="020B0600070205080204" pitchFamily="34" charset="-128"/>
              <a:cs typeface="+mn-cs"/>
            </a:endParaRPr>
          </a:p>
          <a:p>
            <a:pPr rtl="0"/>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この産地は、力強くもエレガントなカベルネ・ソーヴィニヨンのブレンドで高い評価を得ており、その多くにはメルロが使用されています。ミディアムボディからフルボディのワインで、土の香りと熟したカシスやスミレの香りを伴います。</a:t>
            </a:r>
          </a:p>
          <a:p>
            <a:pPr rtl="0"/>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1909719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カベルネ・ソーヴィニヨンは様々な土壌で育ちますが、一般的には水はけの良い砂利質の土壌で特にその成功例が認められています。熱を吸収し、その熱をブドウに放射して成熟を促します。</a:t>
            </a:r>
          </a:p>
          <a:p>
            <a:endParaRPr lang="ja-JP" altLang="en-US" sz="1200" u="none" strike="noStrike" kern="120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考察ポイント </a:t>
            </a:r>
          </a:p>
          <a:p>
            <a:r>
              <a:rPr lang="ja-JP" altLang="en-US" sz="1200" u="none" strike="noStrike" kern="1200">
                <a:solidFill>
                  <a:schemeClr val="tx1"/>
                </a:solidFill>
                <a:effectLst/>
                <a:ea typeface="MS PGothic" panose="020B0600070205080204" pitchFamily="34" charset="-128"/>
                <a:cs typeface="+mn-cs"/>
              </a:rPr>
              <a:t>クナワラとマーガレット・リヴァーは、オーストラリアを代表するカベルネ・ソーヴィニヨンの産地です。この</a:t>
            </a:r>
            <a:r>
              <a:rPr lang="en-US" altLang="ja-JP" sz="1200" u="none" strike="noStrike" kern="1200" dirty="0">
                <a:solidFill>
                  <a:schemeClr val="tx1"/>
                </a:solidFill>
                <a:effectLst/>
                <a:ea typeface="MS PGothic" panose="020B0600070205080204" pitchFamily="34" charset="-128"/>
                <a:cs typeface="+mn-cs"/>
              </a:rPr>
              <a:t>2</a:t>
            </a:r>
            <a:r>
              <a:rPr lang="ja-JP" altLang="en-US" sz="1200" u="none" strike="noStrike" kern="1200">
                <a:solidFill>
                  <a:schemeClr val="tx1"/>
                </a:solidFill>
                <a:effectLst/>
                <a:ea typeface="MS PGothic" panose="020B0600070205080204" pitchFamily="34" charset="-128"/>
                <a:cs typeface="+mn-cs"/>
              </a:rPr>
              <a:t>つの産地の共通点、また相違点はなんでしょうか？また、それらの共通点、相違点は、両産地のワインにどのような影響を及ぼしているのでしょうか？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352613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ヤラ・ヴァレーはオーストラリア有数の冷涼な気候の産地で、カベルネ・ソーヴィニヨンをはじめとする幅広い品種のブドウから、クラシックなスタイルのワインが造られています。ヤラ・カベルネの最高級品は、オーストラリアの温暖な産地で造られるフルボディの赤ワインにはない、アロマティックさとエレガンスが特徴です。最適な熟成条件を整えれば、</a:t>
            </a:r>
            <a:r>
              <a:rPr lang="en-US" altLang="ja-JP" sz="1200" u="none" strike="noStrike" kern="1200" dirty="0">
                <a:solidFill>
                  <a:schemeClr val="tx1"/>
                </a:solidFill>
                <a:effectLst/>
                <a:ea typeface="MS PGothic" panose="020B0600070205080204" pitchFamily="34" charset="-128"/>
                <a:cs typeface="+mn-cs"/>
              </a:rPr>
              <a:t>10</a:t>
            </a:r>
            <a:r>
              <a:rPr lang="ja-JP" altLang="en-US" sz="1200" u="none" strike="noStrike" kern="1200">
                <a:solidFill>
                  <a:schemeClr val="tx1"/>
                </a:solidFill>
                <a:effectLst/>
                <a:ea typeface="MS PGothic" panose="020B0600070205080204" pitchFamily="34" charset="-128"/>
                <a:cs typeface="+mn-cs"/>
              </a:rPr>
              <a:t>年から</a:t>
            </a:r>
            <a:r>
              <a:rPr lang="en-US" altLang="ja-JP" sz="1200" u="none" strike="noStrike" kern="1200" dirty="0">
                <a:solidFill>
                  <a:schemeClr val="tx1"/>
                </a:solidFill>
                <a:effectLst/>
                <a:ea typeface="MS PGothic" panose="020B0600070205080204" pitchFamily="34" charset="-128"/>
                <a:cs typeface="+mn-cs"/>
              </a:rPr>
              <a:t>20</a:t>
            </a:r>
            <a:r>
              <a:rPr lang="ja-JP" altLang="en-US" sz="1200" u="none" strike="noStrike" kern="1200">
                <a:solidFill>
                  <a:schemeClr val="tx1"/>
                </a:solidFill>
                <a:effectLst/>
                <a:ea typeface="MS PGothic" panose="020B0600070205080204" pitchFamily="34" charset="-128"/>
                <a:cs typeface="+mn-cs"/>
              </a:rPr>
              <a:t>年、あるいはそれ以上熟成させることができます。 </a:t>
            </a:r>
          </a:p>
          <a:p>
            <a:pPr rtl="0"/>
            <a:r>
              <a:rPr lang="ja-JP" altLang="en-US" sz="1200" u="none" strike="noStrike" kern="1200">
                <a:solidFill>
                  <a:schemeClr val="tx1"/>
                </a:solidFill>
                <a:effectLst/>
                <a:ea typeface="MS PGothic" panose="020B0600070205080204" pitchFamily="34" charset="-128"/>
                <a:cs typeface="+mn-cs"/>
              </a:rPr>
              <a:t>ワインメーカーは、カベルネ・ソーヴィニヨンにカベルネ・フランやメルロを少量ブレンドすることが多いです。カベルネをベースにしたワインのアロマや味わいには、赤スグリ、カシス、ダーク・ベリーなどの他に、ハーブやトマト、ピーマン、オリーブなどの葉物や野菜のような特徴が見られます。一般的に、樽熟成による木の香りが程よく感じられます。若いワインにはスパイスやヴァニラ、熟成したワインには杉や皮革のような特徴が見られます。</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65781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0"/>
              </a:spcBef>
              <a:spcAft>
                <a:spcPct val="0"/>
              </a:spcAft>
              <a:buClrTx/>
              <a:buSzTx/>
              <a:buFontTx/>
              <a:buChar char="-"/>
              <a:defRPr/>
            </a:pPr>
            <a:r>
              <a:rPr lang="ja-JP" altLang="en-US" sz="1200" u="none" strike="noStrike" kern="1200">
                <a:solidFill>
                  <a:schemeClr val="tx1"/>
                </a:solidFill>
                <a:effectLst/>
                <a:ea typeface="MS PGothic" panose="020B0600070205080204" pitchFamily="34" charset="-128"/>
                <a:cs typeface="+mn-cs"/>
              </a:rPr>
              <a:t>マクラーレン・ヴェールは海洋の影響を受ける温和から温暖な気候で、濃厚な黒い果実の特徴、チョークのようなタンニン、ダーク・チョコレートやミント、杉の香りを持つフル・ボディのリッチなワインを生産しています。熟成力に長け、特に冷涼なヴィンテージのものは長期熟成が見込めます。 </a:t>
            </a:r>
            <a:endParaRPr lang="en-US"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ラングホーン・クリークは柔らかなタンニンと熟した黒い果実の味わいを持つ、フルボディーでリッチ、風味豊かなカベルネ・ソーヴィニヨンを生み出します。ラングホーン・クリークを代表するスタイルの一つとして、オーストラリア独自のブレンド、シラーズとカベルネのブレンドがよく造られてい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イーデン・ヴァレーでは、完熟したカシスのアクセントをそなえた上質なカベルネ・</a:t>
            </a:r>
            <a:r>
              <a:rPr lang="ja-JP" altLang="en-AU" sz="1200" u="none" strike="noStrike" kern="1200">
                <a:solidFill>
                  <a:schemeClr val="tx1"/>
                </a:solidFill>
                <a:effectLst/>
                <a:ea typeface="MS PGothic" panose="020B0600070205080204" pitchFamily="34" charset="-128"/>
                <a:cs typeface="+mn-cs"/>
              </a:rPr>
              <a:t>ソーヴィニヨン</a:t>
            </a:r>
            <a:r>
              <a:rPr lang="ja-JP" altLang="en-US" sz="1200" u="none" strike="noStrike" kern="1200">
                <a:solidFill>
                  <a:schemeClr val="tx1"/>
                </a:solidFill>
                <a:effectLst/>
                <a:ea typeface="MS PGothic" panose="020B0600070205080204" pitchFamily="34" charset="-128"/>
                <a:cs typeface="+mn-cs"/>
              </a:rPr>
              <a:t>を誇ります。これらは標高が高く冷涼な場所で造られた、緑の葉やダークベリーの特徴をよりエレガントに表現するワインと対照的です。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クレア・ヴァレーのカベルネ・ソーヴィニヨンは、イーデンのような冷涼地のそれよりも熟した黒い果実の味わいが豊かで、甘美で力強いのが特徴です。ワインメーカーはカベルネにシラーズや、時にはマルベックを少量ブレンドすることが多いです。</a:t>
            </a:r>
            <a:endParaRPr lang="en-AU" sz="12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387384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ここでオーストラリアのクラシックな</a:t>
            </a:r>
            <a:r>
              <a:rPr lang="en-AU" altLang="ja-JP" sz="1800" u="none" strike="noStrike" kern="1200" dirty="0" err="1">
                <a:solidFill>
                  <a:schemeClr val="tx1"/>
                </a:solidFill>
                <a:effectLst/>
                <a:ea typeface="MS PGothic" panose="020B0600070205080204" pitchFamily="34" charset="-128"/>
                <a:cs typeface="+mn-cs"/>
              </a:rPr>
              <a:t>カベルネ・ソーヴィニヨン</a:t>
            </a:r>
            <a:r>
              <a:rPr lang="ja-JP" altLang="en-US" sz="1800" u="none" strike="noStrike">
                <a:solidFill>
                  <a:srgbClr val="000000"/>
                </a:solidFill>
                <a:effectLst/>
                <a:latin typeface="MS PGothic" panose="020B0600070205080204" pitchFamily="34" charset="-128"/>
                <a:ea typeface="MS PGothic" panose="020B0600070205080204" pitchFamily="34" charset="-128"/>
              </a:rPr>
              <a:t>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sz="2800">
                <a:ea typeface="MS PGothic" panose="020B0600070205080204" pitchFamily="34" charset="-128"/>
              </a:rPr>
              <a:t> </a:t>
            </a:r>
            <a:endParaRPr lang="en-US" altLang="ja-JP" sz="1800" u="none" strike="noStrike" dirty="0">
              <a:solidFill>
                <a:srgbClr val="000000"/>
              </a:solidFill>
              <a:effectLst/>
              <a:latin typeface="MS PGothic" panose="020B0600070205080204" pitchFamily="34" charset="-128"/>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r>
              <a:rPr lang="en-US" dirty="0"/>
              <a:t>カベルネ・ソーヴィニヨンは、オーストラリアで３番目に多く栽培されている品種であり、オーストラリアのワインを語る上で欠かせない存在です。単一品種のワインとして、またはクラシックなブレンドの主体</a:t>
            </a:r>
            <a:r>
              <a:rPr lang="ja-JP" altLang="en-US">
                <a:ea typeface="MS PGothic" panose="020B0600070205080204" pitchFamily="34" charset="-128"/>
              </a:rPr>
              <a:t>となる</a:t>
            </a:r>
            <a:r>
              <a:rPr lang="en-US" dirty="0" err="1"/>
              <a:t>品種として成功を収めています</a:t>
            </a:r>
            <a:r>
              <a:rPr lang="en-US" dirty="0"/>
              <a:t>。</a:t>
            </a:r>
          </a:p>
          <a:p>
            <a:endParaRPr lang="en-US" sz="1200" u="none" strike="noStrike" kern="1200" dirty="0">
              <a:solidFill>
                <a:schemeClr val="tx1"/>
              </a:solidFill>
              <a:effectLst/>
              <a:ea typeface="+mn-ea"/>
              <a:cs typeface="+mn-cs"/>
            </a:endParaRPr>
          </a:p>
          <a:p>
            <a:r>
              <a:rPr lang="en-US" sz="1200" u="none" strike="noStrike" kern="1200" dirty="0" err="1">
                <a:solidFill>
                  <a:schemeClr val="tx1"/>
                </a:solidFill>
                <a:effectLst/>
                <a:ea typeface="+mn-ea"/>
                <a:cs typeface="+mn-cs"/>
              </a:rPr>
              <a:t>ご存じですか</a:t>
            </a:r>
            <a:r>
              <a:rPr lang="en-US" sz="1200" u="none" strike="noStrike" kern="1200" dirty="0">
                <a:solidFill>
                  <a:schemeClr val="tx1"/>
                </a:solidFill>
                <a:effectLst/>
                <a:ea typeface="+mn-ea"/>
                <a:cs typeface="+mn-cs"/>
              </a:rPr>
              <a:t>？</a:t>
            </a:r>
          </a:p>
          <a:p>
            <a:r>
              <a:rPr lang="en-US" sz="1200" u="none" strike="noStrike" kern="1200" dirty="0" err="1">
                <a:solidFill>
                  <a:schemeClr val="tx1"/>
                </a:solidFill>
                <a:effectLst/>
                <a:ea typeface="+mn-ea"/>
                <a:cs typeface="+mn-cs"/>
              </a:rPr>
              <a:t>カベルネ・ソーヴィニヨンはカベルネ・フランとソーヴィニヨン・ブランの交配種です</a:t>
            </a:r>
            <a:r>
              <a:rPr lang="en-US" sz="1200" u="none" strike="noStrike" kern="1200" dirty="0">
                <a:solidFill>
                  <a:schemeClr val="tx1"/>
                </a:solidFill>
                <a:effectLst/>
                <a:ea typeface="+mn-ea"/>
                <a:cs typeface="+mn-cs"/>
              </a:rPr>
              <a:t>。</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229525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689913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74932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a:effectLst/>
                <a:ea typeface="MS PGothic" panose="020B0600070205080204" pitchFamily="34" charset="-128"/>
              </a:rPr>
              <a:t>考察ポイント：</a:t>
            </a:r>
          </a:p>
          <a:p>
            <a:pPr rtl="0"/>
            <a:r>
              <a:rPr lang="ja-JP" altLang="en-US">
                <a:effectLst/>
                <a:ea typeface="MS PGothic" panose="020B0600070205080204" pitchFamily="34" charset="-128"/>
              </a:rPr>
              <a:t>オーストラリアには、世界で最も古いとされるカベルネ・ソーヴィニヨンがあります。このことは、オーストラリアのカベルネにどのような特徴をもたらしているのでしょうか。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886264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カベルネ・ソーヴィニヨンは様々な気候で育つことができますが晩熟の品種で、海洋の影響を受けた温暖から冷涼で乾燥した地域で最もよく生育します。暑い地域では、カベルネ独自の個性がわかりづらくなる</a:t>
            </a:r>
            <a:r>
              <a:rPr lang="ja-JP" altLang="en-AU" sz="1200" u="none" strike="noStrike" kern="1200">
                <a:solidFill>
                  <a:schemeClr val="tx1"/>
                </a:solidFill>
                <a:effectLst/>
                <a:ea typeface="MS PGothic" panose="020B0600070205080204" pitchFamily="34" charset="-128"/>
                <a:cs typeface="+mn-cs"/>
              </a:rPr>
              <a:t>こと</a:t>
            </a:r>
            <a:r>
              <a:rPr lang="ja-JP" altLang="en-US" sz="1200" u="none" strike="noStrike" kern="1200">
                <a:solidFill>
                  <a:schemeClr val="tx1"/>
                </a:solidFill>
                <a:effectLst/>
                <a:ea typeface="MS PGothic" panose="020B0600070205080204" pitchFamily="34" charset="-128"/>
                <a:cs typeface="+mn-cs"/>
              </a:rPr>
              <a:t>がありますが、それでも商業的なブレンドには有用です。カベルネは、高収量のブドウから作られるワインに必要なタンニンを与え、より骨格のしっかりしたワインを生み出すからです。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292758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温暖すぎる、あるいは冷涼すぎる気候の下では、カベルネ・ソーヴィニヨンはどうなるのでしょうか？</a:t>
            </a:r>
            <a:endParaRPr lang="en-AU" altLang="ja-JP" sz="1200" u="none" strike="noStrike" kern="1200" dirty="0">
              <a:solidFill>
                <a:schemeClr val="tx1"/>
              </a:solidFill>
              <a:effectLst/>
              <a:ea typeface="MS PGothic" panose="020B0600070205080204" pitchFamily="34" charset="-128"/>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799118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en-AU" sz="1200" u="none" strike="noStrike" kern="1200" dirty="0" err="1">
                <a:solidFill>
                  <a:schemeClr val="tx1"/>
                </a:solidFill>
                <a:effectLst/>
                <a:ea typeface="+mn-ea"/>
                <a:cs typeface="+mn-cs"/>
              </a:rPr>
              <a:t>発酵</a:t>
            </a:r>
            <a:r>
              <a:rPr lang="en-AU" sz="1200" u="none" strike="noStrike" kern="1200" dirty="0">
                <a:solidFill>
                  <a:schemeClr val="tx1"/>
                </a:solidFill>
                <a:effectLst/>
                <a:ea typeface="+mn-ea"/>
                <a:cs typeface="+mn-cs"/>
              </a:rPr>
              <a:t>：</a:t>
            </a:r>
            <a:r>
              <a:rPr lang="ja-JP" altLang="en-US" sz="1200" u="none" strike="noStrike" kern="1200">
                <a:solidFill>
                  <a:schemeClr val="tx1"/>
                </a:solidFill>
                <a:effectLst/>
                <a:ea typeface="MS PGothic" panose="020B0600070205080204" pitchFamily="34" charset="-128"/>
                <a:cs typeface="+mn-cs"/>
              </a:rPr>
              <a:t>カベルネ・ソーヴィニヨンは通常除梗され、ブドウの実だけが発酵にかけられます。果実そのものから十分なアロマとタンニンが抽出できるため、梗からタンニンを</a:t>
            </a:r>
            <a:r>
              <a:rPr lang="ja-JP" altLang="en-US">
                <a:ea typeface="MS PGothic" panose="020B0600070205080204" pitchFamily="34" charset="-128"/>
              </a:rPr>
              <a:t>抽出</a:t>
            </a:r>
            <a:r>
              <a:rPr lang="ja-JP" altLang="en-US" sz="1200" u="none" strike="noStrike" kern="1200">
                <a:solidFill>
                  <a:schemeClr val="tx1"/>
                </a:solidFill>
                <a:effectLst/>
                <a:ea typeface="MS PGothic" panose="020B0600070205080204" pitchFamily="34" charset="-128"/>
                <a:cs typeface="+mn-cs"/>
              </a:rPr>
              <a:t>する必要がないためです。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マセレーション：オーストラリアのカベルネ生産者は目指すワインのスタイルや骨格によって、発酵前、発酵後のどちらでも行います。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樽熟成：カベルネ・ソーヴィニヨンは一般に熟成期間が長く、</a:t>
            </a:r>
            <a:r>
              <a:rPr lang="en-US" altLang="ja-JP" sz="1200" u="none" strike="noStrike" kern="1200" dirty="0">
                <a:solidFill>
                  <a:schemeClr val="tx1"/>
                </a:solidFill>
                <a:effectLst/>
                <a:ea typeface="MS PGothic" panose="020B0600070205080204" pitchFamily="34" charset="-128"/>
                <a:cs typeface="+mn-cs"/>
              </a:rPr>
              <a:t>12</a:t>
            </a:r>
            <a:r>
              <a:rPr lang="ja-JP" altLang="en-US" sz="1200" u="none" strike="noStrike" kern="1200">
                <a:solidFill>
                  <a:schemeClr val="tx1"/>
                </a:solidFill>
                <a:effectLst/>
                <a:ea typeface="MS PGothic" panose="020B0600070205080204" pitchFamily="34" charset="-128"/>
                <a:cs typeface="+mn-cs"/>
              </a:rPr>
              <a:t>ヶ月から</a:t>
            </a:r>
            <a:r>
              <a:rPr lang="en-US" altLang="ja-JP" sz="1200" u="none" strike="noStrike" kern="1200" dirty="0">
                <a:solidFill>
                  <a:schemeClr val="tx1"/>
                </a:solidFill>
                <a:effectLst/>
                <a:ea typeface="MS PGothic" panose="020B0600070205080204" pitchFamily="34" charset="-128"/>
                <a:cs typeface="+mn-cs"/>
              </a:rPr>
              <a:t>24</a:t>
            </a:r>
            <a:r>
              <a:rPr lang="ja-JP" altLang="en-US" sz="1200" u="none" strike="noStrike" kern="1200">
                <a:solidFill>
                  <a:schemeClr val="tx1"/>
                </a:solidFill>
                <a:effectLst/>
                <a:ea typeface="MS PGothic" panose="020B0600070205080204" pitchFamily="34" charset="-128"/>
                <a:cs typeface="+mn-cs"/>
              </a:rPr>
              <a:t>ヶ月熟成させます。新樽（通常、フランス産かアメリカ産）または中古のオーク樽で熟成させるのが一般的です。オークで長期間熟成させることで、カベルネ・ソーヴィニヨンが本来持っている堅固で骨格のあるタンニンを和らげ、オークの風味と果実味が一体化され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長期熟成：オーストラリアのカベルネ・ソーヴィニヨンは熟成能力に非常に長けたワインです。熟成するとタンニンが柔らかく、まろやかになり、</a:t>
            </a:r>
            <a:r>
              <a:rPr lang="ja-JP" altLang="en-US">
                <a:ea typeface="MS PGothic" panose="020B0600070205080204" pitchFamily="34" charset="-128"/>
              </a:rPr>
              <a:t>スギ</a:t>
            </a:r>
            <a:r>
              <a:rPr lang="ja-JP" altLang="en-US" sz="1200" u="none" strike="noStrike" kern="1200">
                <a:solidFill>
                  <a:schemeClr val="tx1"/>
                </a:solidFill>
                <a:effectLst/>
                <a:ea typeface="MS PGothic" panose="020B0600070205080204" pitchFamily="34" charset="-128"/>
                <a:cs typeface="+mn-cs"/>
              </a:rPr>
              <a:t>、タバコ、土、醤油、カカオのような特徴が現れます。オーク樽の使用によってタンニンがさらに加わり、スモーク、ヴァニラ、コーヒー、杉のような風味が加わります。</a:t>
            </a:r>
            <a:endParaRPr lang="ja-JP" altLang="en-US" sz="1200" u="none" strike="noStrike" kern="1200">
              <a:solidFill>
                <a:schemeClr val="tx1"/>
              </a:solidFill>
              <a:effectLst/>
              <a:ea typeface="MS PGothic" panose="020B0600070205080204" pitchFamily="34" charset="-128"/>
              <a:cs typeface="Calibri"/>
            </a:endParaRPr>
          </a:p>
          <a:p>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a:t>
            </a:r>
            <a:endParaRPr lang="en-AU" b="0" dirty="0">
              <a:effectLst/>
            </a:endParaRPr>
          </a:p>
          <a:p>
            <a:pPr rtl="0"/>
            <a:r>
              <a:rPr lang="ja-JP" altLang="en-US" sz="1200" u="none" strike="noStrike" kern="1200">
                <a:solidFill>
                  <a:schemeClr val="tx1"/>
                </a:solidFill>
                <a:effectLst/>
                <a:ea typeface="MS PGothic" panose="020B0600070205080204" pitchFamily="34" charset="-128"/>
                <a:cs typeface="+mn-cs"/>
              </a:rPr>
              <a:t>カベルネ・ソーヴィニヨンのワイン醸造において、オークはどのような役割を担っていますか？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カベルネ・ソーヴィニヨンはミッド・パレットに”空洞”があるとされ、これをカベルネの「ドーナツ」と呼ぶことがあります。味わいの最初（アタック）には果実味があり、そして後半には風味とタンニンの余韻がはっきりと印象づけられますが、その間（ミッド・パレット）に空洞があるような感覚を舌に与えます。</a:t>
            </a:r>
          </a:p>
          <a:p>
            <a:pPr rtl="0"/>
            <a:r>
              <a:rPr lang="ja-JP" altLang="en-US" sz="1200" u="none" strike="noStrike" kern="1200">
                <a:solidFill>
                  <a:schemeClr val="tx1"/>
                </a:solidFill>
                <a:effectLst/>
                <a:ea typeface="MS PGothic" panose="020B0600070205080204" pitchFamily="34" charset="-128"/>
                <a:cs typeface="+mn-cs"/>
              </a:rPr>
              <a:t>このため、カベルネ・ソーヴィニヨンはミッド・パレットに膨らみを与えてくれる他の品種とブレンドされることがよくあり、これにより、一層優れた、バランスの取れたワインを造ることができます。 </a:t>
            </a:r>
          </a:p>
          <a:p>
            <a:pPr rtl="0"/>
            <a:r>
              <a:rPr lang="ja-JP" altLang="en-US" sz="1200" u="none" strike="noStrike" kern="1200">
                <a:solidFill>
                  <a:schemeClr val="tx1"/>
                </a:solidFill>
                <a:effectLst/>
                <a:ea typeface="MS PGothic" panose="020B0600070205080204" pitchFamily="34" charset="-128"/>
                <a:cs typeface="+mn-cs"/>
              </a:rPr>
              <a:t>オーストラリアで作られた偉大なワインの一つに、カベルネ・ソーヴィニヨンとシラーズのブレンドがあります。複雑かつ堅牢で、驚くほどの熟成能力を備えます。</a:t>
            </a:r>
            <a:r>
              <a:rPr lang="en-US" altLang="ja-JP" sz="1200" u="none" strike="noStrike" kern="1200" dirty="0">
                <a:solidFill>
                  <a:schemeClr val="tx1"/>
                </a:solidFill>
                <a:effectLst/>
                <a:ea typeface="MS PGothic" panose="020B0600070205080204" pitchFamily="34" charset="-128"/>
                <a:cs typeface="+mn-cs"/>
              </a:rPr>
              <a:t>2</a:t>
            </a:r>
            <a:r>
              <a:rPr lang="ja-JP" altLang="en-US" sz="1200" u="none" strike="noStrike" kern="1200">
                <a:solidFill>
                  <a:schemeClr val="tx1"/>
                </a:solidFill>
                <a:effectLst/>
                <a:ea typeface="MS PGothic" panose="020B0600070205080204" pitchFamily="34" charset="-128"/>
                <a:cs typeface="+mn-cs"/>
              </a:rPr>
              <a:t>つの品種は異なる産地のものであることも多く、成熟度の違いや複雑さをもたらすことができます。</a:t>
            </a:r>
          </a:p>
          <a:p>
            <a:pPr rtl="0"/>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a:t>
            </a:r>
          </a:p>
          <a:p>
            <a:pPr rtl="0"/>
            <a:r>
              <a:rPr lang="ja-JP" altLang="en-US" sz="1200" u="none" strike="noStrike" kern="1200">
                <a:solidFill>
                  <a:schemeClr val="tx1"/>
                </a:solidFill>
                <a:effectLst/>
                <a:ea typeface="MS PGothic" panose="020B0600070205080204" pitchFamily="34" charset="-128"/>
                <a:cs typeface="+mn-cs"/>
              </a:rPr>
              <a:t>カベルネ・ソーヴィニヨンは単一品種として成功できるのか、それともバランスをとるためにブレンドが不可欠なのでしょうか？</a:t>
            </a:r>
          </a:p>
          <a:p>
            <a:pPr rtl="0"/>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344626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オーストラリアを代表するカベルネ・ソーヴィニヨンの産地として、クナワラとマーガレット・リヴァーがありますが、冷涼な気候のヴィクトリア州のヤラ・ヴァレー、また温暖な産地である南オーストラリア州のマクラーレン・ヴェール、ラングホーン・クリーク、バロッサといった産地もまた、代表的なカベルネの産地として名が挙げられます。</a:t>
            </a:r>
            <a:endParaRPr lang="en-AU" altLang="ja-JP" sz="1200" u="none" strike="noStrike" kern="1200" dirty="0">
              <a:solidFill>
                <a:schemeClr val="tx1"/>
              </a:solidFill>
              <a:effectLst/>
              <a:ea typeface="MS PGothic" panose="020B0600070205080204" pitchFamily="34" charset="-128"/>
              <a:cs typeface="+mn-cs"/>
            </a:endParaRPr>
          </a:p>
          <a:p>
            <a:endParaRPr lang="en-AU" sz="1200" u="none" strike="noStrike" kern="1200" dirty="0">
              <a:solidFill>
                <a:schemeClr val="tx1"/>
              </a:solidFill>
              <a:effectLst/>
              <a:ea typeface="+mn-ea"/>
              <a:cs typeface="+mn-cs"/>
            </a:endParaRPr>
          </a:p>
          <a:p>
            <a:r>
              <a:rPr lang="ja-JP" altLang="en-US" sz="1800" u="none" strike="noStrike">
                <a:solidFill>
                  <a:srgbClr val="FF0000"/>
                </a:solidFill>
                <a:effectLst/>
                <a:latin typeface="MS PGothic" panose="020B0600070205080204" pitchFamily="34" charset="-128"/>
                <a:ea typeface="MS PGothic" panose="020B0600070205080204" pitchFamily="34" charset="-128"/>
              </a:rPr>
              <a:t>補完プログラム</a:t>
            </a:r>
            <a:r>
              <a:rPr lang="en-US" altLang="ja-JP" sz="1800" u="none" strike="noStrike" dirty="0">
                <a:solidFill>
                  <a:srgbClr val="FF0000"/>
                </a:solidFill>
                <a:effectLst/>
                <a:ea typeface="MS PGothic" panose="020B0600070205080204" pitchFamily="34" charset="-128"/>
              </a:rPr>
              <a:t>: </a:t>
            </a:r>
            <a:r>
              <a:rPr lang="ja-JP" altLang="en-US" sz="1800" u="none" strike="noStrike">
                <a:solidFill>
                  <a:srgbClr val="FF0000"/>
                </a:solidFill>
                <a:effectLst/>
                <a:latin typeface="MS PGothic" panose="020B0600070205080204" pitchFamily="34" charset="-128"/>
                <a:ea typeface="MS PGothic" panose="020B0600070205080204" pitchFamily="34" charset="-128"/>
              </a:rPr>
              <a:t>オーストラリアのワイン産地に関する詳しい情報はこちらからご覧いただけます。</a:t>
            </a:r>
            <a:r>
              <a:rPr lang="ja-JP" altLang="en-US" sz="1800" u="none" strike="noStrike">
                <a:solidFill>
                  <a:srgbClr val="FF0000"/>
                </a:solidFill>
                <a:effectLst/>
                <a:ea typeface="MS PGothic" panose="020B0600070205080204" pitchFamily="34" charset="-128"/>
              </a:rPr>
              <a:t> </a:t>
            </a:r>
            <a:r>
              <a:rPr lang="en-US" altLang="ja-JP" sz="1800" u="none" strike="noStrike" dirty="0" err="1">
                <a:solidFill>
                  <a:srgbClr val="FF0000"/>
                </a:solidFill>
                <a:effectLst/>
                <a:ea typeface="MS PGothic" panose="020B0600070205080204" pitchFamily="34" charset="-128"/>
              </a:rPr>
              <a:t>www.australianwinediscovered.com</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52814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37186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3949663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20.emf"/><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655" b="13720"/>
          <a:stretch/>
        </p:blipFill>
        <p:spPr>
          <a:xfrm>
            <a:off x="623890" y="2595562"/>
            <a:ext cx="11041110" cy="4320540"/>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02082" y="1422022"/>
            <a:ext cx="10246027" cy="990300"/>
          </a:xfrm>
        </p:spPr>
        <p:txBody>
          <a:bodyPr/>
          <a:lstStyle/>
          <a:p>
            <a:pPr marL="0" indent="0">
              <a:buNone/>
              <a:tabLst>
                <a:tab pos="1373188" algn="l"/>
              </a:tabLst>
            </a:pPr>
            <a:r>
              <a:rPr lang="en-AU" altLang="ja-JP" sz="4000" dirty="0">
                <a:solidFill>
                  <a:schemeClr val="accent1"/>
                </a:solidFill>
                <a:latin typeface="+mj-lt"/>
                <a:ea typeface="Yu Gothic Medium" panose="020B0400000000000000" pitchFamily="34" charset="-128"/>
                <a:cs typeface="Arial" panose="020B0604020202020204" pitchFamily="34" charset="0"/>
              </a:rPr>
              <a:t>CABERNET SAUVIGNON AND BLENDS</a:t>
            </a:r>
            <a:br>
              <a:rPr lang="en-AU" altLang="ja-JP" sz="4000" spc="-300" dirty="0">
                <a:solidFill>
                  <a:schemeClr val="accent1"/>
                </a:solidFill>
                <a:latin typeface="Yu Gothic Medium" panose="020B0400000000000000" pitchFamily="34" charset="-128"/>
                <a:ea typeface="Yu Gothic Medium" panose="020B0400000000000000" pitchFamily="34" charset="-128"/>
              </a:rPr>
            </a:br>
            <a:r>
              <a:rPr lang="ja-JP" altLang="en-US" sz="4000" spc="-300" dirty="0">
                <a:solidFill>
                  <a:schemeClr val="accent1"/>
                </a:solidFill>
                <a:latin typeface="Yu Gothic Medium" panose="020B0400000000000000" pitchFamily="34" charset="-128"/>
                <a:ea typeface="Yu Gothic Medium" panose="020B0400000000000000" pitchFamily="34" charset="-128"/>
              </a:rPr>
              <a:t>カベルネ・ ソーヴィニヨン</a:t>
            </a:r>
            <a:endParaRPr lang="en-US" sz="4000" spc="-3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6424712" y="2132563"/>
            <a:ext cx="2594320" cy="461665"/>
          </a:xfrm>
          <a:prstGeom prst="rect">
            <a:avLst/>
          </a:prstGeom>
          <a:noFill/>
        </p:spPr>
        <p:txBody>
          <a:bodyPr wrap="square">
            <a:spAutoFit/>
          </a:bodyPr>
          <a:lstStyle/>
          <a:p>
            <a:r>
              <a:rPr lang="ja-JP" altLang="en-US" sz="24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及びブレンド</a:t>
            </a:r>
            <a:endParaRPr lang="en-US" sz="24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336464"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b="1" dirty="0">
                <a:solidFill>
                  <a:schemeClr val="accent5"/>
                </a:solidFill>
                <a:latin typeface="Yu Gothic Medium" panose="020B0400000000000000" pitchFamily="34" charset="-128"/>
                <a:ea typeface="Yu Gothic Medium" panose="020B0400000000000000" pitchFamily="34" charset="-128"/>
              </a:rPr>
              <a:t>醸造</a:t>
            </a:r>
            <a:endParaRPr lang="en-US" altLang="ja-JP" sz="4000" b="1"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カベルネ・ソーヴィニヨンの</a:t>
            </a:r>
            <a:br>
              <a:rPr lang="en-AU" altLang="ja-JP" sz="4800" dirty="0">
                <a:solidFill>
                  <a:schemeClr val="accent1"/>
                </a:solidFill>
                <a:latin typeface="Yu Gothic Medium" panose="020B0400000000000000" pitchFamily="34" charset="-128"/>
                <a:ea typeface="Yu Gothic Medium" panose="020B0400000000000000" pitchFamily="34" charset="-128"/>
              </a:rPr>
            </a:br>
            <a:r>
              <a:rPr lang="ja-JP" altLang="en-US" sz="4800" dirty="0">
                <a:solidFill>
                  <a:schemeClr val="accent1"/>
                </a:solidFill>
                <a:latin typeface="Yu Gothic Medium" panose="020B0400000000000000" pitchFamily="34" charset="-128"/>
                <a:ea typeface="Yu Gothic Medium" panose="020B0400000000000000" pitchFamily="34" charset="-128"/>
              </a:rPr>
              <a:t>スタイルに影響を与える技術</a:t>
            </a:r>
            <a:endParaRPr lang="en-US" sz="540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802354" y="5882553"/>
            <a:ext cx="1750536"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発酵</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625531" y="5875326"/>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マセレーション</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6448708" y="5884559"/>
            <a:ext cx="1844265"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樽熟成</a:t>
            </a:r>
            <a:endParaRPr lang="en-AU" sz="1600" dirty="0">
              <a:latin typeface="Yu Gothic Medium" panose="020B0400000000000000" pitchFamily="34" charset="-128"/>
              <a:ea typeface="Yu Gothic Medium" panose="020B0400000000000000" pitchFamily="34" charset="-128"/>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9271887" y="5881829"/>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瓶詰めと熟成</a:t>
            </a:r>
            <a:endParaRPr lang="en-AU" sz="1600" dirty="0">
              <a:latin typeface="Yu Gothic Medium" panose="020B0400000000000000" pitchFamily="34" charset="-128"/>
              <a:ea typeface="Yu Gothic Medium" panose="020B0400000000000000" pitchFamily="34" charset="-128"/>
            </a:endParaRP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166612" y="3475255"/>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952272" y="3475255"/>
            <a:ext cx="1317749" cy="2174745"/>
          </a:xfrm>
          <a:prstGeom prst="rect">
            <a:avLst/>
          </a:prstGeom>
        </p:spPr>
      </p:pic>
      <p:sp>
        <p:nvSpPr>
          <p:cNvPr id="37" name="Oval 36">
            <a:extLst>
              <a:ext uri="{FF2B5EF4-FFF2-40B4-BE49-F238E27FC236}">
                <a16:creationId xmlns:a16="http://schemas.microsoft.com/office/drawing/2014/main" id="{C44F6AB0-7282-EECF-AB4C-8EF38D8B5A86}"/>
              </a:ext>
            </a:extLst>
          </p:cNvPr>
          <p:cNvSpPr/>
          <p:nvPr/>
        </p:nvSpPr>
        <p:spPr>
          <a:xfrm>
            <a:off x="2099823" y="2493035"/>
            <a:ext cx="1160962" cy="10518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160700" y="2712647"/>
            <a:ext cx="1039208" cy="646331"/>
          </a:xfrm>
          <a:prstGeom prst="rect">
            <a:avLst/>
          </a:prstGeom>
          <a:noFill/>
        </p:spPr>
        <p:txBody>
          <a:bodyPr wrap="square" rtlCol="0">
            <a:spAutoFit/>
          </a:bodyPr>
          <a:lstStyle/>
          <a:p>
            <a:pPr algn="ctr"/>
            <a:r>
              <a:rPr lang="ja-JP" altLang="en-US" sz="1200" dirty="0">
                <a:solidFill>
                  <a:schemeClr val="bg1"/>
                </a:solidFill>
                <a:latin typeface="Yu Gothic Medium" panose="020B0400000000000000" pitchFamily="34" charset="-128"/>
                <a:ea typeface="Yu Gothic Medium" panose="020B0400000000000000" pitchFamily="34" charset="-128"/>
              </a:rPr>
              <a:t>通常除梗</a:t>
            </a:r>
            <a:br>
              <a:rPr lang="ja-JP" altLang="en-US" sz="1200" dirty="0">
                <a:solidFill>
                  <a:schemeClr val="bg1"/>
                </a:solidFill>
                <a:latin typeface="Yu Gothic Medium" panose="020B0400000000000000" pitchFamily="34" charset="-128"/>
                <a:ea typeface="Yu Gothic Medium" panose="020B0400000000000000" pitchFamily="34" charset="-128"/>
              </a:rPr>
            </a:br>
            <a:r>
              <a:rPr lang="ja-JP" altLang="en-US" sz="1200" dirty="0">
                <a:solidFill>
                  <a:schemeClr val="bg1"/>
                </a:solidFill>
                <a:latin typeface="Yu Gothic Medium" panose="020B0400000000000000" pitchFamily="34" charset="-128"/>
                <a:ea typeface="Yu Gothic Medium" panose="020B0400000000000000" pitchFamily="34" charset="-128"/>
              </a:rPr>
              <a:t>されることが多い</a:t>
            </a:r>
            <a:endParaRPr lang="en-US" sz="1200" dirty="0">
              <a:solidFill>
                <a:schemeClr val="bg1"/>
              </a:solidFill>
              <a:latin typeface="Yu Gothic Medium" panose="020B0400000000000000" pitchFamily="34" charset="-128"/>
              <a:ea typeface="Yu Gothic Medium" panose="020B0400000000000000" pitchFamily="34" charset="-128"/>
            </a:endParaRPr>
          </a:p>
        </p:txBody>
      </p:sp>
      <p:pic>
        <p:nvPicPr>
          <p:cNvPr id="4" name="Picture 3">
            <a:extLst>
              <a:ext uri="{FF2B5EF4-FFF2-40B4-BE49-F238E27FC236}">
                <a16:creationId xmlns:a16="http://schemas.microsoft.com/office/drawing/2014/main" id="{E4907FD9-4D21-3AFE-3B40-939799B14CD4}"/>
              </a:ext>
            </a:extLst>
          </p:cNvPr>
          <p:cNvPicPr>
            <a:picLocks noChangeAspect="1"/>
          </p:cNvPicPr>
          <p:nvPr/>
        </p:nvPicPr>
        <p:blipFill>
          <a:blip r:embed="rId4"/>
          <a:stretch>
            <a:fillRect/>
          </a:stretch>
        </p:blipFill>
        <p:spPr>
          <a:xfrm>
            <a:off x="6411191" y="3835990"/>
            <a:ext cx="1772965" cy="1814780"/>
          </a:xfrm>
          <a:prstGeom prst="rect">
            <a:avLst/>
          </a:prstGeom>
        </p:spPr>
      </p:pic>
      <p:pic>
        <p:nvPicPr>
          <p:cNvPr id="5" name="Picture 4">
            <a:extLst>
              <a:ext uri="{FF2B5EF4-FFF2-40B4-BE49-F238E27FC236}">
                <a16:creationId xmlns:a16="http://schemas.microsoft.com/office/drawing/2014/main" id="{8997C9F4-5DF4-D4EF-C764-8D7A8506A3F8}"/>
              </a:ext>
            </a:extLst>
          </p:cNvPr>
          <p:cNvPicPr>
            <a:picLocks noChangeAspect="1"/>
          </p:cNvPicPr>
          <p:nvPr/>
        </p:nvPicPr>
        <p:blipFill>
          <a:blip r:embed="rId5"/>
          <a:stretch>
            <a:fillRect/>
          </a:stretch>
        </p:blipFill>
        <p:spPr>
          <a:xfrm>
            <a:off x="9249458" y="3838992"/>
            <a:ext cx="1772965" cy="189440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1AB1E55-DE94-7CDA-FE1C-F081EE4145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81144" y="1434525"/>
            <a:ext cx="1270924" cy="3847526"/>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742" y="1434525"/>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38876" y="1434525"/>
            <a:ext cx="1270924" cy="3847526"/>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52278" y="1426504"/>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0010" y="1434525"/>
            <a:ext cx="1270924" cy="3847526"/>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1120820"/>
          </a:xfrm>
          <a:prstGeom prst="rect">
            <a:avLst/>
          </a:prstGeom>
          <a:noFill/>
        </p:spPr>
        <p:txBody>
          <a:bodyPr wrap="square">
            <a:spAutoFit/>
          </a:bodyPr>
          <a:lstStyle/>
          <a:p>
            <a:pPr>
              <a:lnSpc>
                <a:spcPct val="82000"/>
              </a:lnSpc>
            </a:pPr>
            <a:r>
              <a:rPr lang="en-US" altLang="ja-JP" sz="3200" dirty="0">
                <a:solidFill>
                  <a:srgbClr val="601329"/>
                </a:solidFill>
                <a:latin typeface="+mj-lt"/>
                <a:ea typeface="Yu Gothic Medium" panose="020B0400000000000000" pitchFamily="34" charset="-128"/>
                <a:cs typeface="Arial" panose="020B0604020202020204" pitchFamily="34" charset="0"/>
              </a:rPr>
              <a:t>CABERNET SAUVIGNON</a:t>
            </a:r>
          </a:p>
          <a:p>
            <a:pPr>
              <a:lnSpc>
                <a:spcPct val="82000"/>
              </a:lnSpc>
            </a:pPr>
            <a:r>
              <a:rPr lang="ja-JP" altLang="en-US" sz="4800" dirty="0">
                <a:solidFill>
                  <a:srgbClr val="B2D8BE"/>
                </a:solidFill>
                <a:latin typeface="Yu Gothic Medium" panose="020B0400000000000000" pitchFamily="34" charset="-128"/>
                <a:ea typeface="Yu Gothic Medium" panose="020B0400000000000000" pitchFamily="34" charset="-128"/>
              </a:rPr>
              <a:t>とブレンド</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604210" y="3601586"/>
            <a:ext cx="1997021"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 </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26216" y="3566417"/>
            <a:ext cx="1848198"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FRANC</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584121" y="3675422"/>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555568" y="3705236"/>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8369529" y="3675423"/>
            <a:ext cx="1411092"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MALBEC</a:t>
            </a:r>
          </a:p>
        </p:txBody>
      </p:sp>
      <p:pic>
        <p:nvPicPr>
          <p:cNvPr id="24" name="Picture Placeholder 8">
            <a:extLst>
              <a:ext uri="{FF2B5EF4-FFF2-40B4-BE49-F238E27FC236}">
                <a16:creationId xmlns:a16="http://schemas.microsoft.com/office/drawing/2014/main" id="{B81621AE-5918-7A40-DA64-6A03994C1B3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23412" y="1426504"/>
            <a:ext cx="1270924" cy="3847526"/>
          </a:xfrm>
          <a:prstGeom prst="rect">
            <a:avLst/>
          </a:prstGeom>
        </p:spPr>
      </p:pic>
      <p:sp>
        <p:nvSpPr>
          <p:cNvPr id="25" name="TextBox 24">
            <a:extLst>
              <a:ext uri="{FF2B5EF4-FFF2-40B4-BE49-F238E27FC236}">
                <a16:creationId xmlns:a16="http://schemas.microsoft.com/office/drawing/2014/main" id="{E90A956C-1690-A30D-FF28-945C207A00C3}"/>
              </a:ext>
            </a:extLst>
          </p:cNvPr>
          <p:cNvSpPr txBox="1"/>
          <p:nvPr/>
        </p:nvSpPr>
        <p:spPr>
          <a:xfrm rot="16200000">
            <a:off x="9691369" y="3595009"/>
            <a:ext cx="2460432" cy="430887"/>
          </a:xfrm>
          <a:prstGeom prst="rect">
            <a:avLst/>
          </a:prstGeom>
          <a:noFill/>
        </p:spPr>
        <p:txBody>
          <a:bodyPr wrap="square" rtlCol="0">
            <a:spAutoFit/>
          </a:bodyPr>
          <a:lstStyle/>
          <a:p>
            <a:pPr algn="ctr"/>
            <a:r>
              <a:rPr lang="en-US" sz="2200" b="1" dirty="0">
                <a:solidFill>
                  <a:schemeClr val="bg1"/>
                </a:solidFill>
                <a:latin typeface="Neue Haas Grotesk Text Pro" panose="020B0504020202020204" pitchFamily="34" charset="77"/>
              </a:rPr>
              <a:t>PETIT VERDOT</a:t>
            </a:r>
          </a:p>
        </p:txBody>
      </p:sp>
      <p:sp>
        <p:nvSpPr>
          <p:cNvPr id="28" name="TextBox 27">
            <a:extLst>
              <a:ext uri="{FF2B5EF4-FFF2-40B4-BE49-F238E27FC236}">
                <a16:creationId xmlns:a16="http://schemas.microsoft.com/office/drawing/2014/main" id="{1617841B-B60D-26ED-EA55-F06AC49BAAE1}"/>
              </a:ext>
            </a:extLst>
          </p:cNvPr>
          <p:cNvSpPr txBox="1"/>
          <p:nvPr/>
        </p:nvSpPr>
        <p:spPr>
          <a:xfrm>
            <a:off x="624991" y="5282051"/>
            <a:ext cx="1792024"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カベルネ・</a:t>
            </a:r>
            <a:br>
              <a:rPr lang="en-AU" altLang="ja-JP" sz="1400" b="1" dirty="0">
                <a:latin typeface="Yu Gothic" panose="020B0400000000000000" pitchFamily="34" charset="-128"/>
                <a:ea typeface="Yu Gothic" panose="020B0400000000000000" pitchFamily="34" charset="-128"/>
              </a:rPr>
            </a:br>
            <a:r>
              <a:rPr lang="ja-JP" altLang="en-US" sz="1400" b="1" dirty="0">
                <a:latin typeface="Yu Gothic" panose="020B0400000000000000" pitchFamily="34" charset="-128"/>
                <a:ea typeface="Yu Gothic" panose="020B0400000000000000" pitchFamily="34" charset="-128"/>
              </a:rPr>
              <a:t>ソーヴィニヨン</a:t>
            </a:r>
            <a:endParaRPr lang="en-AU" altLang="ja-JP" sz="1400" b="1" dirty="0">
              <a:latin typeface="Yu Gothic" panose="020B0400000000000000" pitchFamily="34" charset="-128"/>
              <a:ea typeface="Yu Gothic" panose="020B0400000000000000" pitchFamily="34" charset="-128"/>
            </a:endParaRPr>
          </a:p>
          <a:p>
            <a:pPr algn="ctr"/>
            <a:r>
              <a:rPr lang="ja-JP" altLang="en-US" sz="1200" dirty="0">
                <a:latin typeface="Yu Gothic Medium" panose="020B0400000000000000" pitchFamily="34" charset="-128"/>
                <a:ea typeface="Yu Gothic Medium" panose="020B0400000000000000" pitchFamily="34" charset="-128"/>
              </a:rPr>
              <a:t>強い骨格、豊富な</a:t>
            </a:r>
            <a:br>
              <a:rPr lang="ja-JP" altLang="en-US"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タンニン、「ドーナツ」</a:t>
            </a:r>
            <a:r>
              <a:rPr lang="en-US" altLang="ja-JP" sz="1200" dirty="0">
                <a:latin typeface="Yu Gothic Medium" panose="020B0400000000000000" pitchFamily="34" charset="-128"/>
                <a:ea typeface="Yu Gothic Medium" panose="020B0400000000000000" pitchFamily="34" charset="-128"/>
              </a:rPr>
              <a:t>(</a:t>
            </a:r>
            <a:r>
              <a:rPr lang="ja-JP" altLang="en-US" sz="1200" dirty="0">
                <a:latin typeface="Yu Gothic Medium" panose="020B0400000000000000" pitchFamily="34" charset="-128"/>
                <a:ea typeface="Yu Gothic Medium" panose="020B0400000000000000" pitchFamily="34" charset="-128"/>
              </a:rPr>
              <a:t>ミッド・パレットの空洞</a:t>
            </a:r>
            <a:r>
              <a:rPr lang="en-US" altLang="ja-JP" sz="1200" dirty="0">
                <a:latin typeface="Yu Gothic Medium" panose="020B0400000000000000" pitchFamily="34" charset="-128"/>
                <a:ea typeface="Yu Gothic Medium" panose="020B0400000000000000" pitchFamily="34" charset="-128"/>
              </a:rPr>
              <a:t>)</a:t>
            </a:r>
            <a:r>
              <a:rPr lang="ja-JP" altLang="en-US" sz="1200" dirty="0">
                <a:latin typeface="Yu Gothic Medium" panose="020B0400000000000000" pitchFamily="34" charset="-128"/>
                <a:ea typeface="Yu Gothic Medium" panose="020B0400000000000000" pitchFamily="34" charset="-128"/>
              </a:rPr>
              <a:t>を与える</a:t>
            </a:r>
            <a:endParaRPr lang="en-AU" sz="1200" dirty="0">
              <a:latin typeface="Yu Gothic Medium" panose="020B0400000000000000" pitchFamily="34" charset="-128"/>
              <a:ea typeface="Yu Gothic Medium" panose="020B0400000000000000" pitchFamily="34" charset="-128"/>
            </a:endParaRPr>
          </a:p>
        </p:txBody>
      </p:sp>
      <p:sp>
        <p:nvSpPr>
          <p:cNvPr id="29" name="TextBox 28">
            <a:extLst>
              <a:ext uri="{FF2B5EF4-FFF2-40B4-BE49-F238E27FC236}">
                <a16:creationId xmlns:a16="http://schemas.microsoft.com/office/drawing/2014/main" id="{614BD59D-24BC-E156-4BD7-0DA8F13A109D}"/>
              </a:ext>
            </a:extLst>
          </p:cNvPr>
          <p:cNvSpPr txBox="1"/>
          <p:nvPr/>
        </p:nvSpPr>
        <p:spPr>
          <a:xfrm>
            <a:off x="2486434" y="5273724"/>
            <a:ext cx="1828486"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カベルネ フラン</a:t>
            </a:r>
            <a:br>
              <a:rPr lang="en-AU" altLang="ja-JP" sz="1400" b="1" dirty="0">
                <a:latin typeface="Yu Gothic" panose="020B0400000000000000" pitchFamily="34" charset="-128"/>
                <a:ea typeface="Yu Gothic" panose="020B0400000000000000" pitchFamily="34" charset="-128"/>
              </a:rPr>
            </a:br>
            <a:r>
              <a:rPr lang="ja-JP" altLang="en-US" sz="1200" dirty="0">
                <a:latin typeface="Yu Gothic Medium" panose="020B0400000000000000" pitchFamily="34" charset="-128"/>
                <a:ea typeface="Yu Gothic Medium" panose="020B0400000000000000" pitchFamily="34" charset="-128"/>
              </a:rPr>
              <a:t>アロマティックな香り、スパイス、赤いベリー、コショウの特徴を</a:t>
            </a:r>
            <a:br>
              <a:rPr lang="en-US" altLang="ja-JP"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与える。</a:t>
            </a:r>
            <a:endParaRPr lang="en-AU" sz="1200" dirty="0">
              <a:latin typeface="Yu Gothic Medium" panose="020B0400000000000000" pitchFamily="34" charset="-128"/>
              <a:ea typeface="Yu Gothic Medium" panose="020B0400000000000000" pitchFamily="34" charset="-128"/>
            </a:endParaRPr>
          </a:p>
        </p:txBody>
      </p:sp>
      <p:sp>
        <p:nvSpPr>
          <p:cNvPr id="30" name="TextBox 29">
            <a:extLst>
              <a:ext uri="{FF2B5EF4-FFF2-40B4-BE49-F238E27FC236}">
                <a16:creationId xmlns:a16="http://schemas.microsoft.com/office/drawing/2014/main" id="{1D9A64CF-2A0D-5430-4DF6-4F6667A60624}"/>
              </a:ext>
            </a:extLst>
          </p:cNvPr>
          <p:cNvSpPr txBox="1"/>
          <p:nvPr/>
        </p:nvSpPr>
        <p:spPr>
          <a:xfrm>
            <a:off x="4390142" y="5282051"/>
            <a:ext cx="1876941"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メルロー</a:t>
            </a:r>
            <a:endParaRPr lang="en-AU" sz="1400" b="1" dirty="0">
              <a:latin typeface="Yu Gothic" panose="020B0400000000000000" pitchFamily="34" charset="-128"/>
              <a:ea typeface="Yu Gothic" panose="020B0400000000000000" pitchFamily="34" charset="-128"/>
            </a:endParaRPr>
          </a:p>
          <a:p>
            <a:pPr algn="ctr">
              <a:lnSpc>
                <a:spcPct val="90000"/>
              </a:lnSpc>
            </a:pPr>
            <a:r>
              <a:rPr lang="ja-JP" altLang="en-US" sz="1200" dirty="0">
                <a:latin typeface="Yu Gothic Medium" panose="020B0400000000000000" pitchFamily="34" charset="-128"/>
                <a:ea typeface="Yu Gothic Medium" panose="020B0400000000000000" pitchFamily="34" charset="-128"/>
              </a:rPr>
              <a:t>ミッド・パレットに肉付きとコク、滑らかさ、</a:t>
            </a:r>
            <a:br>
              <a:rPr lang="en-US" altLang="ja-JP"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スミレと</a:t>
            </a:r>
            <a:r>
              <a:rPr lang="en-US" altLang="ja-JP" sz="1200" dirty="0">
                <a:latin typeface="Yu Gothic Medium" panose="020B0400000000000000" pitchFamily="34" charset="-128"/>
                <a:ea typeface="Yu Gothic Medium" panose="020B0400000000000000" pitchFamily="34" charset="-128"/>
              </a:rPr>
              <a:t> </a:t>
            </a:r>
            <a:r>
              <a:rPr lang="ja-JP" altLang="en-US" sz="1200" dirty="0">
                <a:latin typeface="Yu Gothic Medium" panose="020B0400000000000000" pitchFamily="34" charset="-128"/>
                <a:ea typeface="Yu Gothic Medium" panose="020B0400000000000000" pitchFamily="34" charset="-128"/>
              </a:rPr>
              <a:t>プラムの</a:t>
            </a:r>
            <a:br>
              <a:rPr lang="en-US" altLang="ja-JP"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味わいを加える。</a:t>
            </a:r>
            <a:endParaRPr lang="en-AU" sz="1200" dirty="0">
              <a:latin typeface="Yu Gothic Medium" panose="020B0400000000000000" pitchFamily="34" charset="-128"/>
              <a:ea typeface="Yu Gothic Medium" panose="020B0400000000000000" pitchFamily="34" charset="-128"/>
            </a:endParaRPr>
          </a:p>
        </p:txBody>
      </p:sp>
      <p:sp>
        <p:nvSpPr>
          <p:cNvPr id="31" name="TextBox 30">
            <a:extLst>
              <a:ext uri="{FF2B5EF4-FFF2-40B4-BE49-F238E27FC236}">
                <a16:creationId xmlns:a16="http://schemas.microsoft.com/office/drawing/2014/main" id="{1070711A-F28E-9F69-1895-27072633F4C1}"/>
              </a:ext>
            </a:extLst>
          </p:cNvPr>
          <p:cNvSpPr txBox="1"/>
          <p:nvPr/>
        </p:nvSpPr>
        <p:spPr>
          <a:xfrm>
            <a:off x="6342305" y="5285932"/>
            <a:ext cx="1764062"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シラーズ</a:t>
            </a:r>
            <a:endParaRPr lang="en-AU" sz="1400" b="1" dirty="0">
              <a:latin typeface="Yu Gothic" panose="020B0400000000000000" pitchFamily="34" charset="-128"/>
              <a:ea typeface="Yu Gothic" panose="020B0400000000000000" pitchFamily="34" charset="-128"/>
            </a:endParaRPr>
          </a:p>
          <a:p>
            <a:pPr algn="ctr">
              <a:lnSpc>
                <a:spcPct val="90000"/>
              </a:lnSpc>
            </a:pPr>
            <a:r>
              <a:rPr lang="ja-JP" altLang="en-US" sz="1200" dirty="0">
                <a:latin typeface="Yu Gothic Medium" panose="020B0400000000000000" pitchFamily="34" charset="-128"/>
                <a:ea typeface="Yu Gothic Medium" panose="020B0400000000000000" pitchFamily="34" charset="-128"/>
              </a:rPr>
              <a:t>前面に出てくる果実味と柔らかな口当たりを</a:t>
            </a:r>
            <a:r>
              <a:rPr lang="en-US" altLang="ja-JP" sz="1200" dirty="0">
                <a:latin typeface="Yu Gothic Medium" panose="020B0400000000000000" pitchFamily="34" charset="-128"/>
                <a:ea typeface="Yu Gothic Medium" panose="020B0400000000000000" pitchFamily="34" charset="-128"/>
              </a:rPr>
              <a:t> </a:t>
            </a:r>
            <a:r>
              <a:rPr lang="ja-JP" altLang="en-US" sz="1200" dirty="0">
                <a:latin typeface="Yu Gothic Medium" panose="020B0400000000000000" pitchFamily="34" charset="-128"/>
                <a:ea typeface="Yu Gothic Medium" panose="020B0400000000000000" pitchFamily="34" charset="-128"/>
              </a:rPr>
              <a:t>ミッド・パレットに</a:t>
            </a:r>
            <a:br>
              <a:rPr lang="en-US" altLang="ja-JP"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与える。</a:t>
            </a:r>
            <a:endParaRPr lang="en-AU" sz="1200" dirty="0">
              <a:latin typeface="Yu Gothic Medium" panose="020B0400000000000000" pitchFamily="34" charset="-128"/>
              <a:ea typeface="Yu Gothic Medium" panose="020B0400000000000000" pitchFamily="34" charset="-128"/>
            </a:endParaRPr>
          </a:p>
        </p:txBody>
      </p:sp>
      <p:sp>
        <p:nvSpPr>
          <p:cNvPr id="32" name="TextBox 31">
            <a:extLst>
              <a:ext uri="{FF2B5EF4-FFF2-40B4-BE49-F238E27FC236}">
                <a16:creationId xmlns:a16="http://schemas.microsoft.com/office/drawing/2014/main" id="{87B64557-787B-5DD1-1849-812FEC4EA3CD}"/>
              </a:ext>
            </a:extLst>
          </p:cNvPr>
          <p:cNvSpPr txBox="1"/>
          <p:nvPr/>
        </p:nvSpPr>
        <p:spPr>
          <a:xfrm>
            <a:off x="8244175" y="5285932"/>
            <a:ext cx="1876941"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マルベック</a:t>
            </a:r>
            <a:endParaRPr lang="en-AU" sz="1400" b="1" dirty="0">
              <a:latin typeface="Yu Gothic" panose="020B0400000000000000" pitchFamily="34" charset="-128"/>
              <a:ea typeface="Yu Gothic" panose="020B0400000000000000" pitchFamily="34" charset="-128"/>
            </a:endParaRPr>
          </a:p>
          <a:p>
            <a:pPr algn="ctr">
              <a:lnSpc>
                <a:spcPct val="90000"/>
              </a:lnSpc>
            </a:pPr>
            <a:r>
              <a:rPr lang="ja-JP" altLang="en-US" sz="1200" dirty="0">
                <a:latin typeface="Yu Gothic Medium" panose="020B0400000000000000" pitchFamily="34" charset="-128"/>
                <a:ea typeface="Yu Gothic Medium" panose="020B0400000000000000" pitchFamily="34" charset="-128"/>
              </a:rPr>
              <a:t>味わいに重みを与え、</a:t>
            </a:r>
            <a:br>
              <a:rPr lang="ja-JP" altLang="en-US"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粉っぽいタンニンと黒い果実の味わい、深い色合いを与える。</a:t>
            </a:r>
          </a:p>
        </p:txBody>
      </p:sp>
      <p:sp>
        <p:nvSpPr>
          <p:cNvPr id="33" name="TextBox 32">
            <a:extLst>
              <a:ext uri="{FF2B5EF4-FFF2-40B4-BE49-F238E27FC236}">
                <a16:creationId xmlns:a16="http://schemas.microsoft.com/office/drawing/2014/main" id="{47DF8FC9-3394-89F0-2733-D70C73F23236}"/>
              </a:ext>
            </a:extLst>
          </p:cNvPr>
          <p:cNvSpPr txBox="1"/>
          <p:nvPr/>
        </p:nvSpPr>
        <p:spPr>
          <a:xfrm>
            <a:off x="10121116" y="5285932"/>
            <a:ext cx="1795326" cy="523220"/>
          </a:xfrm>
          <a:prstGeom prst="rect">
            <a:avLst/>
          </a:prstGeom>
          <a:noFill/>
        </p:spPr>
        <p:txBody>
          <a:bodyPr wrap="square" rtlCol="0">
            <a:noAutofit/>
          </a:bodyPr>
          <a:lstStyle/>
          <a:p>
            <a:pPr algn="ctr"/>
            <a:r>
              <a:rPr lang="ja-JP" altLang="en-US" sz="1400" b="1" dirty="0">
                <a:latin typeface="Yu Gothic" panose="020B0400000000000000" pitchFamily="34" charset="-128"/>
                <a:ea typeface="Yu Gothic" panose="020B0400000000000000" pitchFamily="34" charset="-128"/>
              </a:rPr>
              <a:t>プティ・ヴェルド</a:t>
            </a:r>
            <a:endParaRPr lang="en-AU" altLang="ja-JP" sz="1400" b="1" dirty="0">
              <a:latin typeface="Yu Gothic" panose="020B0400000000000000" pitchFamily="34" charset="-128"/>
              <a:ea typeface="Yu Gothic" panose="020B0400000000000000" pitchFamily="34" charset="-128"/>
            </a:endParaRPr>
          </a:p>
          <a:p>
            <a:pPr algn="ctr"/>
            <a:r>
              <a:rPr lang="ja-JP" altLang="en-US" sz="1200" dirty="0">
                <a:latin typeface="Yu Gothic Medium" panose="020B0400000000000000" pitchFamily="34" charset="-128"/>
                <a:ea typeface="Yu Gothic Medium" panose="020B0400000000000000" pitchFamily="34" charset="-128"/>
              </a:rPr>
              <a:t>香り高さと、リッチな黒い果実の味わいと</a:t>
            </a:r>
            <a:br>
              <a:rPr lang="en-AU" altLang="ja-JP" sz="1200" dirty="0">
                <a:latin typeface="Yu Gothic Medium" panose="020B0400000000000000" pitchFamily="34" charset="-128"/>
                <a:ea typeface="Yu Gothic Medium" panose="020B0400000000000000" pitchFamily="34" charset="-128"/>
              </a:rPr>
            </a:br>
            <a:r>
              <a:rPr lang="ja-JP" altLang="en-US" sz="1200" dirty="0">
                <a:latin typeface="Yu Gothic Medium" panose="020B0400000000000000" pitchFamily="34" charset="-128"/>
                <a:ea typeface="Yu Gothic Medium" panose="020B0400000000000000" pitchFamily="34" charset="-128"/>
              </a:rPr>
              <a:t>色合いを与える。</a:t>
            </a:r>
            <a:endParaRPr lang="en-AU" sz="12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591785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45468" y="0"/>
            <a:ext cx="8246532"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ja-JP" sz="3200" dirty="0">
                <a:solidFill>
                  <a:schemeClr val="accent5"/>
                </a:solidFill>
                <a:latin typeface="+mj-lt"/>
                <a:ea typeface="Yu Gothic Medium" panose="020B0400000000000000" pitchFamily="34" charset="-128"/>
                <a:cs typeface="Arial" panose="020B0604020202020204" pitchFamily="34" charset="0"/>
              </a:rPr>
              <a:t>AUSTRALIA</a:t>
            </a:r>
            <a:r>
              <a:rPr lang="ja-JP" altLang="en-US" sz="3200" dirty="0">
                <a:solidFill>
                  <a:schemeClr val="accent5"/>
                </a:solidFill>
                <a:latin typeface="Yu Gothic Medium" panose="020B0400000000000000" pitchFamily="34" charset="-128"/>
                <a:ea typeface="Yu Gothic Medium" panose="020B0400000000000000" pitchFamily="34" charset="-128"/>
              </a:rPr>
              <a:t>の</a:t>
            </a:r>
            <a:endParaRPr lang="en-US" sz="3200"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5440" spc="-300" dirty="0">
                <a:solidFill>
                  <a:schemeClr val="accent1"/>
                </a:solidFill>
                <a:latin typeface="Yu Gothic Medium" panose="020B0400000000000000" pitchFamily="34" charset="-128"/>
                <a:ea typeface="Yu Gothic Medium" panose="020B0400000000000000" pitchFamily="34" charset="-128"/>
              </a:rPr>
              <a:t>カベルネ・</a:t>
            </a:r>
            <a:br>
              <a:rPr lang="en-AU" altLang="ja-JP" sz="5440" spc="-300" dirty="0">
                <a:solidFill>
                  <a:schemeClr val="accent1"/>
                </a:solidFill>
                <a:latin typeface="Yu Gothic Medium" panose="020B0400000000000000" pitchFamily="34" charset="-128"/>
                <a:ea typeface="Yu Gothic Medium" panose="020B0400000000000000" pitchFamily="34" charset="-128"/>
              </a:rPr>
            </a:br>
            <a:r>
              <a:rPr lang="ja-JP" altLang="en-US" sz="5440" spc="-300" dirty="0">
                <a:solidFill>
                  <a:schemeClr val="accent1"/>
                </a:solidFill>
                <a:latin typeface="Yu Gothic Medium" panose="020B0400000000000000" pitchFamily="34" charset="-128"/>
                <a:ea typeface="Yu Gothic Medium" panose="020B0400000000000000" pitchFamily="34" charset="-128"/>
              </a:rPr>
              <a:t>ソーヴィニヨンの</a:t>
            </a:r>
          </a:p>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産地</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5" name="object 58">
            <a:extLst>
              <a:ext uri="{FF2B5EF4-FFF2-40B4-BE49-F238E27FC236}">
                <a16:creationId xmlns:a16="http://schemas.microsoft.com/office/drawing/2014/main" id="{40AA5044-98BC-8447-6089-F333C0BF2B4B}"/>
              </a:ext>
            </a:extLst>
          </p:cNvPr>
          <p:cNvSpPr txBox="1"/>
          <p:nvPr/>
        </p:nvSpPr>
        <p:spPr>
          <a:xfrm>
            <a:off x="2656288" y="4683857"/>
            <a:ext cx="225974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マーガレット・ リヴァー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719F96B-8865-AF63-6CE6-EA775B74C6A0}"/>
              </a:ext>
            </a:extLst>
          </p:cNvPr>
          <p:cNvCxnSpPr>
            <a:cxnSpLocks/>
          </p:cNvCxnSpPr>
          <p:nvPr/>
        </p:nvCxnSpPr>
        <p:spPr>
          <a:xfrm>
            <a:off x="4716165" y="4802679"/>
            <a:ext cx="589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object 58">
            <a:extLst>
              <a:ext uri="{FF2B5EF4-FFF2-40B4-BE49-F238E27FC236}">
                <a16:creationId xmlns:a16="http://schemas.microsoft.com/office/drawing/2014/main" id="{2FDB32B5-8E59-078E-E838-5DA711541308}"/>
              </a:ext>
            </a:extLst>
          </p:cNvPr>
          <p:cNvSpPr txBox="1"/>
          <p:nvPr/>
        </p:nvSpPr>
        <p:spPr>
          <a:xfrm>
            <a:off x="6974901" y="3874925"/>
            <a:ext cx="191142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クレア・ヴァレー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0" name="Straight Connector 9">
            <a:extLst>
              <a:ext uri="{FF2B5EF4-FFF2-40B4-BE49-F238E27FC236}">
                <a16:creationId xmlns:a16="http://schemas.microsoft.com/office/drawing/2014/main" id="{E8FD26DB-65B2-3027-DAB5-04D02369834C}"/>
              </a:ext>
            </a:extLst>
          </p:cNvPr>
          <p:cNvCxnSpPr>
            <a:cxnSpLocks/>
          </p:cNvCxnSpPr>
          <p:nvPr/>
        </p:nvCxnSpPr>
        <p:spPr>
          <a:xfrm>
            <a:off x="8356349" y="3991303"/>
            <a:ext cx="529973" cy="61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9C81D03D-2855-E215-C4C4-DE8C86E67D7B}"/>
              </a:ext>
            </a:extLst>
          </p:cNvPr>
          <p:cNvSpPr txBox="1"/>
          <p:nvPr/>
        </p:nvSpPr>
        <p:spPr>
          <a:xfrm>
            <a:off x="6468433" y="4719880"/>
            <a:ext cx="191142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バロッサ・ヴァレー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096001" y="5134339"/>
            <a:ext cx="245783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マクラーレン・ヴェール</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64B29A29-868D-04F0-CDEB-D09E5A4C9905}"/>
              </a:ext>
            </a:extLst>
          </p:cNvPr>
          <p:cNvSpPr txBox="1"/>
          <p:nvPr/>
        </p:nvSpPr>
        <p:spPr>
          <a:xfrm>
            <a:off x="6663194" y="5401218"/>
            <a:ext cx="2048452"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ラングホーン・クリーク</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1" name="Straight Connector 20">
            <a:extLst>
              <a:ext uri="{FF2B5EF4-FFF2-40B4-BE49-F238E27FC236}">
                <a16:creationId xmlns:a16="http://schemas.microsoft.com/office/drawing/2014/main" id="{EC963A8E-6307-3FC6-A892-4B5A282E8E2B}"/>
              </a:ext>
            </a:extLst>
          </p:cNvPr>
          <p:cNvCxnSpPr>
            <a:cxnSpLocks/>
          </p:cNvCxnSpPr>
          <p:nvPr/>
        </p:nvCxnSpPr>
        <p:spPr>
          <a:xfrm flipV="1">
            <a:off x="8660219" y="487378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object 58">
            <a:extLst>
              <a:ext uri="{FF2B5EF4-FFF2-40B4-BE49-F238E27FC236}">
                <a16:creationId xmlns:a16="http://schemas.microsoft.com/office/drawing/2014/main" id="{9249690D-5B03-46EB-BFB5-255EC2B7B7D7}"/>
              </a:ext>
            </a:extLst>
          </p:cNvPr>
          <p:cNvSpPr txBox="1"/>
          <p:nvPr/>
        </p:nvSpPr>
        <p:spPr>
          <a:xfrm>
            <a:off x="8143730" y="5799419"/>
            <a:ext cx="77927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クナワラ</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29" name="Straight Connector 28">
            <a:extLst>
              <a:ext uri="{FF2B5EF4-FFF2-40B4-BE49-F238E27FC236}">
                <a16:creationId xmlns:a16="http://schemas.microsoft.com/office/drawing/2014/main" id="{5D9ED21A-F506-0E9D-EE1D-A977F64F165A}"/>
              </a:ext>
            </a:extLst>
          </p:cNvPr>
          <p:cNvCxnSpPr>
            <a:cxnSpLocks/>
          </p:cNvCxnSpPr>
          <p:nvPr/>
        </p:nvCxnSpPr>
        <p:spPr>
          <a:xfrm flipV="1">
            <a:off x="8910084" y="524592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0" name="object 58">
            <a:extLst>
              <a:ext uri="{FF2B5EF4-FFF2-40B4-BE49-F238E27FC236}">
                <a16:creationId xmlns:a16="http://schemas.microsoft.com/office/drawing/2014/main" id="{C017BB09-8489-0073-2B84-4A1CFD426617}"/>
              </a:ext>
            </a:extLst>
          </p:cNvPr>
          <p:cNvSpPr txBox="1"/>
          <p:nvPr/>
        </p:nvSpPr>
        <p:spPr>
          <a:xfrm>
            <a:off x="10448226" y="5714878"/>
            <a:ext cx="139112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ヤラ・ヴァレー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31" name="Straight Connector 30">
            <a:extLst>
              <a:ext uri="{FF2B5EF4-FFF2-40B4-BE49-F238E27FC236}">
                <a16:creationId xmlns:a16="http://schemas.microsoft.com/office/drawing/2014/main" id="{471773FD-5163-4EF1-E0F0-DFE11B55B3A9}"/>
              </a:ext>
            </a:extLst>
          </p:cNvPr>
          <p:cNvCxnSpPr>
            <a:cxnSpLocks/>
          </p:cNvCxnSpPr>
          <p:nvPr/>
        </p:nvCxnSpPr>
        <p:spPr>
          <a:xfrm flipH="1" flipV="1">
            <a:off x="9928471" y="5368203"/>
            <a:ext cx="497638" cy="4630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21412"/>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442733" y="5825796"/>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南オーストラリア州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6029864" y="4767078"/>
            <a:ext cx="1303348" cy="386644"/>
          </a:xfrm>
          <a:prstGeom prst="rect">
            <a:avLst/>
          </a:prstGeom>
        </p:spPr>
        <p:txBody>
          <a:bodyPr vert="horz" wrap="square" lIns="0" tIns="17145" rIns="0" bIns="0" rtlCol="0" anchor="t" anchorCtr="0">
            <a:spAutoFit/>
          </a:bodyPr>
          <a:lstStyle/>
          <a:p>
            <a:pPr>
              <a:buClr>
                <a:srgbClr val="F40000"/>
              </a:buClr>
            </a:pPr>
            <a:r>
              <a:rPr lang="ja-JP" altLang="en-US" sz="2400" b="1" dirty="0">
                <a:solidFill>
                  <a:schemeClr val="accent1"/>
                </a:solidFill>
                <a:latin typeface="Yu Gothic" panose="020B0400000000000000" pitchFamily="34" charset="-128"/>
                <a:ea typeface="Yu Gothic" panose="020B0400000000000000" pitchFamily="34" charset="-128"/>
                <a:cs typeface="Hellix SemiBold"/>
              </a:rPr>
              <a:t>クナワラ</a:t>
            </a:r>
            <a:endParaRPr lang="en-US" sz="2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7522234" y="4642980"/>
            <a:ext cx="1748766" cy="2481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erial view of a large field&#10;&#10;AI-generated content may be incorrect.">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5111660" cy="1530521"/>
          </a:xfrm>
        </p:spPr>
        <p:txBody>
          <a:bodyPr/>
          <a:lstStyle/>
          <a:p>
            <a:pPr>
              <a:spcBef>
                <a:spcPts val="300"/>
              </a:spcBef>
            </a:pPr>
            <a:r>
              <a:rPr lang="ja-JP" altLang="en-US" sz="1800" dirty="0">
                <a:latin typeface="Yu Gothic Medium" panose="020B0400000000000000" pitchFamily="34" charset="-128"/>
                <a:ea typeface="Yu Gothic Medium" panose="020B0400000000000000" pitchFamily="34" charset="-128"/>
              </a:rPr>
              <a:t>海洋の影響</a:t>
            </a:r>
          </a:p>
          <a:p>
            <a:pPr>
              <a:spcBef>
                <a:spcPts val="300"/>
              </a:spcBef>
            </a:pPr>
            <a:r>
              <a:rPr lang="ja-JP" altLang="en-US" sz="1800" dirty="0">
                <a:latin typeface="Yu Gothic Medium" panose="020B0400000000000000" pitchFamily="34" charset="-128"/>
                <a:ea typeface="Yu Gothic Medium" panose="020B0400000000000000" pitchFamily="34" charset="-128"/>
              </a:rPr>
              <a:t>オーストラリアで有名なテラ・ロッサ土壌</a:t>
            </a:r>
          </a:p>
          <a:p>
            <a:pPr>
              <a:spcBef>
                <a:spcPts val="300"/>
              </a:spcBef>
            </a:pPr>
            <a:r>
              <a:rPr lang="ja-JP" altLang="en-US" sz="1800" dirty="0">
                <a:latin typeface="Yu Gothic Medium" panose="020B0400000000000000" pitchFamily="34" charset="-128"/>
                <a:ea typeface="Yu Gothic Medium" panose="020B0400000000000000" pitchFamily="34" charset="-128"/>
              </a:rPr>
              <a:t>ワイン造りの強い伝統</a:t>
            </a:r>
          </a:p>
          <a:p>
            <a:pPr>
              <a:spcBef>
                <a:spcPts val="300"/>
              </a:spcBef>
            </a:pPr>
            <a:r>
              <a:rPr lang="ja-JP" altLang="en-US" sz="1800" dirty="0">
                <a:latin typeface="Yu Gothic Medium" panose="020B0400000000000000" pitchFamily="34" charset="-128"/>
                <a:ea typeface="Yu Gothic Medium" panose="020B0400000000000000" pitchFamily="34" charset="-128"/>
              </a:rPr>
              <a:t>カベルネ・ソーヴィニヨンで有名</a:t>
            </a:r>
          </a:p>
          <a:p>
            <a:pPr>
              <a:spcBef>
                <a:spcPts val="300"/>
              </a:spcBef>
            </a:pPr>
            <a:r>
              <a:rPr lang="ja-JP" altLang="en-US" sz="1800" dirty="0">
                <a:latin typeface="Yu Gothic Medium" panose="020B0400000000000000" pitchFamily="34" charset="-128"/>
                <a:ea typeface="Yu Gothic Medium" panose="020B0400000000000000" pitchFamily="34" charset="-128"/>
              </a:rPr>
              <a:t>ブレンドの伝統</a:t>
            </a:r>
            <a:endParaRPr lang="en-US"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クナワラ</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381083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5836"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40700" y="1225289"/>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海洋性気候 </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40700" y="1793301"/>
            <a:ext cx="3349879" cy="315343"/>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南極海の冷涼な影響を受ける。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9631" y="3780859"/>
            <a:ext cx="288748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クナワラの</a:t>
            </a:r>
            <a:br>
              <a:rPr lang="en-US"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標高</a:t>
            </a:r>
            <a:endParaRPr lang="en-AU" altLang="ja-JP"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rPr>
              <a:t>50–110M (164–361FT)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5282" y="64366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5282" y="531366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07185" y="62639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4" name="Title 2">
            <a:extLst>
              <a:ext uri="{FF2B5EF4-FFF2-40B4-BE49-F238E27FC236}">
                <a16:creationId xmlns:a16="http://schemas.microsoft.com/office/drawing/2014/main" id="{6907384D-8721-25EB-2F65-0EA516CB5421}"/>
              </a:ext>
            </a:extLst>
          </p:cNvPr>
          <p:cNvSpPr>
            <a:spLocks noGrp="1"/>
          </p:cNvSpPr>
          <p:nvPr>
            <p:ph type="title"/>
          </p:nvPr>
        </p:nvSpPr>
        <p:spPr>
          <a:xfrm>
            <a:off x="623888" y="453633"/>
            <a:ext cx="5334275" cy="820910"/>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6" name="TextBox 15">
            <a:extLst>
              <a:ext uri="{FF2B5EF4-FFF2-40B4-BE49-F238E27FC236}">
                <a16:creationId xmlns:a16="http://schemas.microsoft.com/office/drawing/2014/main" id="{BCC98526-432E-FD9B-395C-ADD81ACCDC69}"/>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C7E2676E-9779-62C4-C8FC-2F5E14BCCF96}"/>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BEB3CD82-EDF7-3DEF-B7C3-0C0A53C4B0D2}"/>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0" name="TextBox 19">
            <a:extLst>
              <a:ext uri="{FF2B5EF4-FFF2-40B4-BE49-F238E27FC236}">
                <a16:creationId xmlns:a16="http://schemas.microsoft.com/office/drawing/2014/main" id="{500E3E35-AF3E-6529-1A04-D4F628876B9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4723470" cy="1530521"/>
          </a:xfrm>
        </p:spPr>
        <p:txBody>
          <a:bodyPr/>
          <a:lstStyle/>
          <a:p>
            <a:r>
              <a:rPr lang="ja-JP" altLang="en-US" sz="1800" dirty="0">
                <a:latin typeface="Yu Gothic Medium" panose="020B0400000000000000" pitchFamily="34" charset="-128"/>
                <a:ea typeface="Yu Gothic Medium" panose="020B0400000000000000" pitchFamily="34" charset="-128"/>
              </a:rPr>
              <a:t>カベルネ・ソーヴィニヨンは、クナワラの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有名なテラ・ロッサ土壌（石灰岩の上に酸化鉄を含んだ薄い表土）に植えられた樹に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よって大成功を収めています。</a:t>
            </a:r>
            <a:endParaRPr lang="en-AU"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西オーストラリア州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2113473" y="4886943"/>
            <a:ext cx="3102114" cy="325089"/>
          </a:xfrm>
          <a:prstGeom prst="rect">
            <a:avLst/>
          </a:prstGeom>
        </p:spPr>
        <p:txBody>
          <a:bodyPr vert="horz" wrap="square" lIns="0" tIns="17145" rIns="0" bIns="0" rtlCol="0" anchor="t" anchorCtr="0">
            <a:spAutoFit/>
          </a:bodyPr>
          <a:lstStyle/>
          <a:p>
            <a:pPr>
              <a:buClr>
                <a:srgbClr val="F40000"/>
              </a:buClr>
            </a:pPr>
            <a:r>
              <a:rPr lang="ja-JP" altLang="en-US" sz="2000" b="1" dirty="0">
                <a:solidFill>
                  <a:schemeClr val="accent1"/>
                </a:solidFill>
                <a:latin typeface="Yu Gothic" panose="020B0400000000000000" pitchFamily="34" charset="-128"/>
                <a:ea typeface="Yu Gothic" panose="020B0400000000000000" pitchFamily="34" charset="-128"/>
                <a:cs typeface="Hellix SemiBold"/>
              </a:rPr>
              <a:t>マーガレット・ リヴァー</a:t>
            </a:r>
            <a:endParaRPr lang="en-AU" sz="20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003321" y="4859867"/>
            <a:ext cx="601612" cy="1434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6142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100"/>
              </a:spcBef>
            </a:pPr>
            <a:r>
              <a:rPr lang="ja-JP" altLang="en-US" sz="1800" dirty="0">
                <a:latin typeface="Yu Gothic Medium" panose="020B0400000000000000" pitchFamily="34" charset="-128"/>
                <a:ea typeface="Yu Gothic Medium" panose="020B0400000000000000" pitchFamily="34" charset="-128"/>
              </a:rPr>
              <a:t>食の楽園</a:t>
            </a:r>
          </a:p>
          <a:p>
            <a:pPr>
              <a:spcBef>
                <a:spcPts val="100"/>
              </a:spcBef>
            </a:pPr>
            <a:r>
              <a:rPr lang="ja-JP" altLang="en-US" sz="1800" dirty="0">
                <a:latin typeface="Yu Gothic Medium" panose="020B0400000000000000" pitchFamily="34" charset="-128"/>
                <a:ea typeface="Yu Gothic Medium" panose="020B0400000000000000" pitchFamily="34" charset="-128"/>
              </a:rPr>
              <a:t>カベルネ・ソーヴィニヨンはこの地域の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代表的なワイン</a:t>
            </a:r>
          </a:p>
          <a:p>
            <a:pPr>
              <a:spcBef>
                <a:spcPts val="100"/>
              </a:spcBef>
            </a:pPr>
            <a:r>
              <a:rPr lang="ja-JP" altLang="en-US" sz="1800" dirty="0">
                <a:latin typeface="Yu Gothic Medium" panose="020B0400000000000000" pitchFamily="34" charset="-128"/>
                <a:ea typeface="Yu Gothic Medium" panose="020B0400000000000000" pitchFamily="34" charset="-128"/>
              </a:rPr>
              <a:t>卓越したブレンド・ワイン</a:t>
            </a:r>
          </a:p>
          <a:p>
            <a:pPr>
              <a:spcBef>
                <a:spcPts val="100"/>
              </a:spcBef>
            </a:pPr>
            <a:r>
              <a:rPr lang="ja-JP" altLang="en-US" sz="1800" dirty="0">
                <a:latin typeface="Yu Gothic Medium" panose="020B0400000000000000" pitchFamily="34" charset="-128"/>
                <a:ea typeface="Yu Gothic Medium" panose="020B0400000000000000" pitchFamily="34" charset="-128"/>
              </a:rPr>
              <a:t>革新的かつ実験的なスタイル</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マーガレット・ リヴァー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147652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384064"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マーガレット・ リヴァーの標高</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chemeClr val="accent1"/>
                </a:solidFill>
              </a:rPr>
              <a:t>0–231M (0–757FT)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338554"/>
          </a:xfrm>
          <a:prstGeom prst="rect">
            <a:avLst/>
          </a:prstGeom>
          <a:noFill/>
        </p:spPr>
        <p:txBody>
          <a:bodyPr wrap="square">
            <a:spAutoFit/>
          </a:bodyPr>
          <a:lstStyle/>
          <a:p>
            <a:r>
              <a:rPr lang="ja-JP" altLang="en-US" sz="1600" dirty="0">
                <a:solidFill>
                  <a:schemeClr val="bg1"/>
                </a:solidFill>
                <a:latin typeface="Yu Gothic Medium" panose="020B0400000000000000" pitchFamily="34" charset="-128"/>
                <a:ea typeface="Yu Gothic Medium" panose="020B0400000000000000" pitchFamily="34" charset="-128"/>
              </a:rPr>
              <a:t>三方の海から強い海洋の影響を受ける</a:t>
            </a:r>
            <a:endParaRPr lang="en-US" sz="1600" dirty="0">
              <a:solidFill>
                <a:schemeClr val="bg1"/>
              </a:solidFill>
              <a:latin typeface="Yu Gothic Medium" panose="020B0400000000000000" pitchFamily="34" charset="-128"/>
              <a:ea typeface="Yu Gothic Medium" panose="020B0400000000000000" pitchFamily="34" charset="-128"/>
            </a:endParaRP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132119"/>
            <a:ext cx="4331369"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海洋性気候 </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itle 2">
            <a:extLst>
              <a:ext uri="{FF2B5EF4-FFF2-40B4-BE49-F238E27FC236}">
                <a16:creationId xmlns:a16="http://schemas.microsoft.com/office/drawing/2014/main" id="{10D858E0-4608-6C6A-66FD-8CAA85FB010B}"/>
              </a:ext>
            </a:extLst>
          </p:cNvPr>
          <p:cNvSpPr txBox="1">
            <a:spLocks/>
          </p:cNvSpPr>
          <p:nvPr/>
        </p:nvSpPr>
        <p:spPr>
          <a:xfrm>
            <a:off x="477245" y="453633"/>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6280B326-771A-4436-C7B4-83512DC0F186}"/>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1919B9FB-00D8-A26D-9CBB-3307EBE5884C}"/>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76099D55-068B-5EC8-589D-82DDAB86CEC9}"/>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2" name="TextBox 21">
            <a:extLst>
              <a:ext uri="{FF2B5EF4-FFF2-40B4-BE49-F238E27FC236}">
                <a16:creationId xmlns:a16="http://schemas.microsoft.com/office/drawing/2014/main" id="{E00B6C73-7817-2E11-ECB1-9CD89EB93251}"/>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8256175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97084" y="568712"/>
            <a:ext cx="5518128" cy="5755422"/>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73559263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a:xfrm>
            <a:off x="6337094" y="464930"/>
            <a:ext cx="6158452" cy="1325562"/>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337094" y="2272504"/>
            <a:ext cx="4394166" cy="1530521"/>
          </a:xfrm>
        </p:spPr>
        <p:txBody>
          <a:bodyPr/>
          <a:lstStyle/>
          <a:p>
            <a:r>
              <a:rPr lang="ja-JP" altLang="en-US" sz="1800" dirty="0">
                <a:latin typeface="Yu Gothic Medium" panose="020B0400000000000000" pitchFamily="34" charset="-128"/>
                <a:ea typeface="Yu Gothic Medium" panose="020B0400000000000000" pitchFamily="34" charset="-128"/>
              </a:rPr>
              <a:t>マーガレット・リヴァーの土壌は、</a:t>
            </a:r>
            <a:br>
              <a:rPr lang="en-US"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主に砂利質のロームが花崗岩や片麻岩の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下層土を覆い、全体的に保水力が低めです。</a:t>
            </a:r>
          </a:p>
        </p:txBody>
      </p:sp>
    </p:spTree>
    <p:extLst>
      <p:ext uri="{BB962C8B-B14F-4D97-AF65-F5344CB8AC3E}">
        <p14:creationId xmlns:p14="http://schemas.microsoft.com/office/powerpoint/2010/main" val="15181336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ビクトリア州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3479800" y="6273800"/>
            <a:ext cx="197908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ヤラ・ヴァレー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4732867"/>
            <a:ext cx="1735666" cy="1657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757977" cy="1530521"/>
          </a:xfrm>
        </p:spPr>
        <p:txBody>
          <a:bodyPr/>
          <a:lstStyle/>
          <a:p>
            <a:pPr>
              <a:spcBef>
                <a:spcPct val="0"/>
              </a:spcBef>
            </a:pPr>
            <a:r>
              <a:rPr lang="ja-JP" altLang="en-US" sz="1800" dirty="0">
                <a:latin typeface="Yu Gothic Medium" panose="020B0400000000000000" pitchFamily="34" charset="-128"/>
                <a:ea typeface="Yu Gothic Medium" panose="020B0400000000000000" pitchFamily="34" charset="-128"/>
              </a:rPr>
              <a:t>ヴィクトリア州初の主要産地</a:t>
            </a:r>
          </a:p>
          <a:p>
            <a:pPr>
              <a:spcBef>
                <a:spcPct val="0"/>
              </a:spcBef>
            </a:pPr>
            <a:r>
              <a:rPr lang="ja-JP" altLang="en-US" sz="1800" dirty="0">
                <a:latin typeface="Yu Gothic Medium" panose="020B0400000000000000" pitchFamily="34" charset="-128"/>
                <a:ea typeface="Yu Gothic Medium" panose="020B0400000000000000" pitchFamily="34" charset="-128"/>
              </a:rPr>
              <a:t>冷涼気候のスタイル</a:t>
            </a:r>
          </a:p>
          <a:p>
            <a:pPr>
              <a:spcBef>
                <a:spcPct val="0"/>
              </a:spcBef>
            </a:pPr>
            <a:r>
              <a:rPr lang="ja-JP" altLang="en-US" sz="1800" dirty="0">
                <a:latin typeface="Yu Gothic Medium" panose="020B0400000000000000" pitchFamily="34" charset="-128"/>
                <a:ea typeface="Yu Gothic Medium" panose="020B0400000000000000" pitchFamily="34" charset="-128"/>
              </a:rPr>
              <a:t>食とワインの聖地、人気の観光地</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ヤラ・</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933364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577344"/>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 </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18989"/>
            <a:ext cx="2923012" cy="315343"/>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地中海性気候の影響を受ける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ヤラ・ヴァレーの標高</a:t>
            </a:r>
            <a:br>
              <a:rPr lang="en-AU" altLang="ja-JP" b="1" dirty="0">
                <a:solidFill>
                  <a:schemeClr val="accent1"/>
                </a:solidFill>
                <a:latin typeface="Yu Gothic" panose="020B0400000000000000" pitchFamily="34" charset="-128"/>
                <a:ea typeface="Yu Gothic" panose="020B0400000000000000" pitchFamily="34" charset="-128"/>
              </a:rPr>
            </a:br>
            <a:r>
              <a:rPr lang="en-US" sz="1800" dirty="0">
                <a:solidFill>
                  <a:schemeClr val="accent1"/>
                </a:solidFill>
              </a:rPr>
              <a:t>30–400M (98–1,312FT)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ADDB8D13-E7A5-FC97-0E22-5D63FDD63A24}"/>
              </a:ext>
            </a:extLst>
          </p:cNvPr>
          <p:cNvSpPr>
            <a:spLocks noGrp="1"/>
          </p:cNvSpPr>
          <p:nvPr>
            <p:ph type="title"/>
          </p:nvPr>
        </p:nvSpPr>
        <p:spPr>
          <a:xfrm>
            <a:off x="606636" y="843854"/>
            <a:ext cx="5334275" cy="820910"/>
          </a:xfrm>
        </p:spPr>
        <p:txBody>
          <a:bodyPr/>
          <a:lstStyle/>
          <a:p>
            <a:r>
              <a:rPr lang="ja-JP" altLang="en-US" dirty="0">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36FDE36E-5106-0558-61F6-B7C22C152F8F}"/>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E0FEA000-CBD1-A958-F3B7-F1DB4B535A3E}"/>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7AE03C1F-4229-52AD-15C6-B3A825CD3FC2}"/>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2CE2976B-1007-8BA8-569E-144914FEAA9D}"/>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21155049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ja-JP" alt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4965010" cy="2740943"/>
          </a:xfrm>
        </p:spPr>
        <p:txBody>
          <a:bodyPr/>
          <a:lstStyle/>
          <a:p>
            <a:r>
              <a:rPr lang="ja-JP" altLang="en-US" sz="1800" dirty="0">
                <a:latin typeface="Yu Gothic Medium" panose="020B0500000000000000" pitchFamily="34" charset="-128"/>
                <a:ea typeface="Yu Gothic Medium" panose="020B0500000000000000" pitchFamily="34" charset="-128"/>
              </a:rPr>
              <a:t>ヤラ・ヴァレーの北側は、表面は灰色から</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灰褐色の土壌で、ローム状の砂から粘土質のロームまであり、下層土は赤褐色の粘土で、</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岩がちなことが多い土壌です。</a:t>
            </a:r>
            <a:endParaRPr lang="en-AU" altLang="ja-JP" sz="1800" dirty="0">
              <a:latin typeface="Yu Gothic Medium" panose="020B0500000000000000" pitchFamily="34" charset="-128"/>
              <a:ea typeface="Yu Gothic Medium" panose="020B0500000000000000" pitchFamily="34" charset="-128"/>
            </a:endParaRPr>
          </a:p>
          <a:p>
            <a:endParaRPr lang="en-AU" altLang="ja-JP" sz="1800" dirty="0">
              <a:latin typeface="Yu Gothic Medium" panose="020B0500000000000000" pitchFamily="34" charset="-128"/>
              <a:ea typeface="Yu Gothic Medium" panose="020B0500000000000000" pitchFamily="34" charset="-128"/>
            </a:endParaRPr>
          </a:p>
          <a:p>
            <a:r>
              <a:rPr lang="ja-JP" altLang="en-US" sz="1800" dirty="0">
                <a:latin typeface="Yu Gothic Medium" panose="020B0500000000000000" pitchFamily="34" charset="-128"/>
                <a:ea typeface="Yu Gothic Medium" panose="020B0500000000000000" pitchFamily="34" charset="-128"/>
              </a:rPr>
              <a:t>もうひとつの主要な土壌は、渓谷の南側に</a:t>
            </a:r>
            <a:br>
              <a:rPr lang="en-AU" altLang="ja-JP" sz="1800" dirty="0">
                <a:latin typeface="Yu Gothic Medium" panose="020B0500000000000000" pitchFamily="34" charset="-128"/>
                <a:ea typeface="Yu Gothic Medium" panose="020B0500000000000000" pitchFamily="34" charset="-128"/>
              </a:rPr>
            </a:br>
            <a:r>
              <a:rPr lang="ja-JP" altLang="en-US" sz="1800" dirty="0">
                <a:latin typeface="Yu Gothic Medium" panose="020B0500000000000000" pitchFamily="34" charset="-128"/>
                <a:ea typeface="Yu Gothic Medium" panose="020B0500000000000000" pitchFamily="34" charset="-128"/>
              </a:rPr>
              <a:t>ある非常に深く肥沃な赤い火山性土壌です。</a:t>
            </a:r>
            <a:endParaRPr lang="en-AU" sz="18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661468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21002"/>
          <a:stretch/>
        </p:blipFill>
        <p:spPr>
          <a:xfrm>
            <a:off x="2560557" y="0"/>
            <a:ext cx="9631443"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205862" y="5846122"/>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その他の銘醸地</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6954309" y="2403073"/>
            <a:ext cx="197908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クレア・ヴァレー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9177867" y="4614333"/>
            <a:ext cx="736600" cy="21651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bject 58">
            <a:extLst>
              <a:ext uri="{FF2B5EF4-FFF2-40B4-BE49-F238E27FC236}">
                <a16:creationId xmlns:a16="http://schemas.microsoft.com/office/drawing/2014/main" id="{6829C3C8-B33D-F8AC-B7F1-701B4FA977B6}"/>
              </a:ext>
            </a:extLst>
          </p:cNvPr>
          <p:cNvSpPr txBox="1"/>
          <p:nvPr/>
        </p:nvSpPr>
        <p:spPr>
          <a:xfrm>
            <a:off x="6376947" y="3312622"/>
            <a:ext cx="2334196"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イーデン・ヴァレー</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sp>
        <p:nvSpPr>
          <p:cNvPr id="4" name="object 58">
            <a:extLst>
              <a:ext uri="{FF2B5EF4-FFF2-40B4-BE49-F238E27FC236}">
                <a16:creationId xmlns:a16="http://schemas.microsoft.com/office/drawing/2014/main" id="{E1482C70-8E56-255C-058C-7E2767776258}"/>
              </a:ext>
            </a:extLst>
          </p:cNvPr>
          <p:cNvSpPr txBox="1"/>
          <p:nvPr/>
        </p:nvSpPr>
        <p:spPr>
          <a:xfrm>
            <a:off x="7132321" y="4714474"/>
            <a:ext cx="256836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マクラーレン・ヴェール</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sp>
        <p:nvSpPr>
          <p:cNvPr id="8" name="object 58">
            <a:extLst>
              <a:ext uri="{FF2B5EF4-FFF2-40B4-BE49-F238E27FC236}">
                <a16:creationId xmlns:a16="http://schemas.microsoft.com/office/drawing/2014/main" id="{F34BD0D7-6578-7EF7-8B3A-810AB57CEE2F}"/>
              </a:ext>
            </a:extLst>
          </p:cNvPr>
          <p:cNvSpPr txBox="1"/>
          <p:nvPr/>
        </p:nvSpPr>
        <p:spPr>
          <a:xfrm>
            <a:off x="8229601" y="6238252"/>
            <a:ext cx="2072216"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ラングホーン・クリーク</a:t>
            </a:r>
            <a:endParaRPr lang="en-AU"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2" name="Straight Connector 11">
            <a:extLst>
              <a:ext uri="{FF2B5EF4-FFF2-40B4-BE49-F238E27FC236}">
                <a16:creationId xmlns:a16="http://schemas.microsoft.com/office/drawing/2014/main" id="{B1C9D6B4-2D5F-9306-FF05-4F57BB6B3A26}"/>
              </a:ext>
            </a:extLst>
          </p:cNvPr>
          <p:cNvCxnSpPr>
            <a:cxnSpLocks/>
          </p:cNvCxnSpPr>
          <p:nvPr/>
        </p:nvCxnSpPr>
        <p:spPr>
          <a:xfrm flipH="1">
            <a:off x="10210800" y="4763118"/>
            <a:ext cx="474134" cy="15915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30673CF-1B9A-0FD8-8214-A153AABBF937}"/>
              </a:ext>
            </a:extLst>
          </p:cNvPr>
          <p:cNvCxnSpPr>
            <a:cxnSpLocks/>
          </p:cNvCxnSpPr>
          <p:nvPr/>
        </p:nvCxnSpPr>
        <p:spPr>
          <a:xfrm flipH="1" flipV="1">
            <a:off x="8060267" y="3429000"/>
            <a:ext cx="2667000" cy="1403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C67F838-BAF2-0266-7857-FD2C35D8A18A}"/>
              </a:ext>
            </a:extLst>
          </p:cNvPr>
          <p:cNvCxnSpPr>
            <a:cxnSpLocks/>
          </p:cNvCxnSpPr>
          <p:nvPr/>
        </p:nvCxnSpPr>
        <p:spPr>
          <a:xfrm flipH="1">
            <a:off x="8373533" y="2053785"/>
            <a:ext cx="1769534" cy="46566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87897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8158185" y="2975400"/>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912622"/>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CABERNET SAUVIGNON</a:t>
            </a:r>
          </a:p>
          <a:p>
            <a:pPr>
              <a:lnSpc>
                <a:spcPct val="82000"/>
              </a:lnSpc>
            </a:pPr>
            <a:r>
              <a:rPr lang="ja-JP" altLang="en-US" sz="3200" dirty="0">
                <a:solidFill>
                  <a:schemeClr val="bg2">
                    <a:lumMod val="75000"/>
                  </a:schemeClr>
                </a:solidFill>
                <a:latin typeface="Yu Gothic Medium" panose="020B0400000000000000" pitchFamily="34" charset="-128"/>
                <a:ea typeface="Yu Gothic Medium" panose="020B0400000000000000" pitchFamily="34" charset="-128"/>
              </a:rPr>
              <a:t>特徴と味わいのプロフィール</a:t>
            </a:r>
            <a:endParaRPr lang="en-US" sz="3200" dirty="0">
              <a:solidFill>
                <a:schemeClr val="bg2">
                  <a:lumMod val="75000"/>
                </a:schemeClr>
              </a:solidFill>
              <a:latin typeface="Yu Gothic Medium" panose="020B0400000000000000" pitchFamily="34" charset="-128"/>
              <a:ea typeface="Yu Gothic Medium"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592836" y="4802421"/>
            <a:ext cx="2805709" cy="163076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effectLst/>
                <a:latin typeface="Yu Gothic Medium" panose="020B0400000000000000" pitchFamily="34" charset="-128"/>
                <a:ea typeface="Yu Gothic Medium" panose="020B0400000000000000" pitchFamily="34" charset="-128"/>
              </a:rPr>
              <a:t>味わい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カシス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ミント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ユーカリ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ピーマン（パプリカ）</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10465665" y="267179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9103217" y="1735246"/>
            <a:ext cx="2724896" cy="856645"/>
          </a:xfrm>
          <a:prstGeom prst="rect">
            <a:avLst/>
          </a:prstGeom>
          <a:noFill/>
        </p:spPr>
        <p:txBody>
          <a:bodyPr wrap="square" anchor="b">
            <a:spAutoFit/>
          </a:bodyPr>
          <a:lstStyle/>
          <a:p>
            <a:pPr algn="ctr">
              <a:spcBef>
                <a:spcPts val="203"/>
              </a:spcBef>
            </a:pPr>
            <a:r>
              <a:rPr lang="ja-JP" altLang="en-US" sz="1600" b="1" dirty="0">
                <a:effectLst/>
                <a:latin typeface="Yu Gothic" panose="020B0400000000000000" pitchFamily="34" charset="-128"/>
                <a:ea typeface="Yu Gothic" panose="020B0400000000000000" pitchFamily="34" charset="-128"/>
              </a:rPr>
              <a:t>オークの味わい</a:t>
            </a:r>
            <a:endParaRPr lang="en-AU" altLang="ja-JP" sz="1600" b="1" dirty="0">
              <a:effectLst/>
              <a:latin typeface="Yu Gothic" panose="020B0400000000000000" pitchFamily="34" charset="-128"/>
              <a:ea typeface="Yu Gothic" panose="020B0400000000000000" pitchFamily="34" charset="-128"/>
            </a:endParaRPr>
          </a:p>
          <a:p>
            <a:pPr algn="ctr">
              <a:spcBef>
                <a:spcPts val="203"/>
              </a:spcBef>
            </a:pPr>
            <a:r>
              <a:rPr lang="ja-JP" altLang="en-US" sz="1600" dirty="0">
                <a:latin typeface="Yu Gothic Medium" panose="020B0400000000000000" pitchFamily="34" charset="-128"/>
                <a:ea typeface="Yu Gothic Medium" panose="020B0400000000000000" pitchFamily="34" charset="-128"/>
              </a:rPr>
              <a:t>トーストや</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ヴァニラの香り</a:t>
            </a:r>
            <a:endParaRPr lang="en-AU" sz="1600" dirty="0">
              <a:effectLst/>
              <a:latin typeface="Yu Gothic Medium" panose="020B0400000000000000" pitchFamily="34" charset="-128"/>
              <a:ea typeface="Yu Gothic Medium" panose="020B0400000000000000" pitchFamily="34" charset="-128"/>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18269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17979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17979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17979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BFCC548F-330E-A2E7-2994-BC6333F7C141}"/>
              </a:ext>
            </a:extLst>
          </p:cNvPr>
          <p:cNvSpPr/>
          <p:nvPr/>
        </p:nvSpPr>
        <p:spPr>
          <a:xfrm>
            <a:off x="3561470" y="217979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17979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17979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17979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17979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146EEED7-62B3-EF5B-E5D0-6F3A6B00048A}"/>
              </a:ext>
            </a:extLst>
          </p:cNvPr>
          <p:cNvSpPr/>
          <p:nvPr/>
        </p:nvSpPr>
        <p:spPr>
          <a:xfrm>
            <a:off x="2104517" y="3335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3327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3327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3327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1DA6B22D-C54D-57EA-4849-9760FB572D36}"/>
              </a:ext>
            </a:extLst>
          </p:cNvPr>
          <p:cNvSpPr/>
          <p:nvPr/>
        </p:nvSpPr>
        <p:spPr>
          <a:xfrm>
            <a:off x="3561470" y="33327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3327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3327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3327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3327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7D7A53A-D5C6-C77F-19C4-5F624A97FDB4}"/>
              </a:ext>
            </a:extLst>
          </p:cNvPr>
          <p:cNvSpPr/>
          <p:nvPr/>
        </p:nvSpPr>
        <p:spPr>
          <a:xfrm>
            <a:off x="2104517" y="407365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407075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407075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2592C60E-7C65-566B-6216-4F0C49AFEBF6}"/>
              </a:ext>
            </a:extLst>
          </p:cNvPr>
          <p:cNvSpPr/>
          <p:nvPr/>
        </p:nvSpPr>
        <p:spPr>
          <a:xfrm>
            <a:off x="2104517" y="49612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495838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495838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495838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D61DE221-C84F-6201-D503-95FCACC6B5A7}"/>
              </a:ext>
            </a:extLst>
          </p:cNvPr>
          <p:cNvSpPr/>
          <p:nvPr/>
        </p:nvSpPr>
        <p:spPr>
          <a:xfrm>
            <a:off x="2104517" y="612707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1241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1241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1241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1241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1241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1241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84566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84551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84566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702072" y="245246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3916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3887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3887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3887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133936"/>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133936"/>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5" name="Title 2">
            <a:extLst>
              <a:ext uri="{FF2B5EF4-FFF2-40B4-BE49-F238E27FC236}">
                <a16:creationId xmlns:a16="http://schemas.microsoft.com/office/drawing/2014/main" id="{4957EE50-1D45-382F-A5EC-C7A1FBFA2D0E}"/>
              </a:ext>
            </a:extLst>
          </p:cNvPr>
          <p:cNvSpPr txBox="1"/>
          <p:nvPr/>
        </p:nvSpPr>
        <p:spPr>
          <a:xfrm>
            <a:off x="2628507" y="264009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6DB10D44-B936-73BF-FA87-918E41B5BAB5}"/>
              </a:ext>
            </a:extLst>
          </p:cNvPr>
          <p:cNvSpPr txBox="1"/>
          <p:nvPr/>
        </p:nvSpPr>
        <p:spPr>
          <a:xfrm>
            <a:off x="580716" y="221052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6" name="Straight Connector 25">
            <a:extLst>
              <a:ext uri="{FF2B5EF4-FFF2-40B4-BE49-F238E27FC236}">
                <a16:creationId xmlns:a16="http://schemas.microsoft.com/office/drawing/2014/main" id="{46C07F6B-5A5E-789B-5F62-3A4A0E9447D0}"/>
              </a:ext>
            </a:extLst>
          </p:cNvPr>
          <p:cNvCxnSpPr>
            <a:cxnSpLocks/>
          </p:cNvCxnSpPr>
          <p:nvPr/>
        </p:nvCxnSpPr>
        <p:spPr>
          <a:xfrm>
            <a:off x="1127236" y="231889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itle 2">
            <a:extLst>
              <a:ext uri="{FF2B5EF4-FFF2-40B4-BE49-F238E27FC236}">
                <a16:creationId xmlns:a16="http://schemas.microsoft.com/office/drawing/2014/main" id="{CC98BD4A-2DC6-FB34-BB41-142986BC186A}"/>
              </a:ext>
            </a:extLst>
          </p:cNvPr>
          <p:cNvSpPr txBox="1"/>
          <p:nvPr/>
        </p:nvSpPr>
        <p:spPr>
          <a:xfrm>
            <a:off x="580715" y="33125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9F21CA45-5945-F96B-6B5C-043D54DCCC0F}"/>
              </a:ext>
            </a:extLst>
          </p:cNvPr>
          <p:cNvSpPr txBox="1"/>
          <p:nvPr/>
        </p:nvSpPr>
        <p:spPr>
          <a:xfrm>
            <a:off x="1963130" y="30163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A8E645FE-08B1-C114-6B37-C21A94E2F5AF}"/>
              </a:ext>
            </a:extLst>
          </p:cNvPr>
          <p:cNvSpPr txBox="1"/>
          <p:nvPr/>
        </p:nvSpPr>
        <p:spPr>
          <a:xfrm>
            <a:off x="3094685" y="301638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4708EB0C-2DF9-B10D-3BC7-13C4B6E4B90E}"/>
              </a:ext>
            </a:extLst>
          </p:cNvPr>
          <p:cNvSpPr txBox="1"/>
          <p:nvPr/>
        </p:nvSpPr>
        <p:spPr>
          <a:xfrm>
            <a:off x="4526012" y="30163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47440A19-39D1-06E8-829A-37C8C8990AD7}"/>
              </a:ext>
            </a:extLst>
          </p:cNvPr>
          <p:cNvSpPr txBox="1"/>
          <p:nvPr/>
        </p:nvSpPr>
        <p:spPr>
          <a:xfrm>
            <a:off x="1963130" y="37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1" name="Title 2">
            <a:extLst>
              <a:ext uri="{FF2B5EF4-FFF2-40B4-BE49-F238E27FC236}">
                <a16:creationId xmlns:a16="http://schemas.microsoft.com/office/drawing/2014/main" id="{E17CB31D-EF20-1351-E5FF-436E0CF2E5BE}"/>
              </a:ext>
            </a:extLst>
          </p:cNvPr>
          <p:cNvSpPr txBox="1"/>
          <p:nvPr/>
        </p:nvSpPr>
        <p:spPr>
          <a:xfrm>
            <a:off x="3083698" y="375441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2" name="Title 2">
            <a:extLst>
              <a:ext uri="{FF2B5EF4-FFF2-40B4-BE49-F238E27FC236}">
                <a16:creationId xmlns:a16="http://schemas.microsoft.com/office/drawing/2014/main" id="{54FB2E00-2294-6A55-4A16-2FF593F5C128}"/>
              </a:ext>
            </a:extLst>
          </p:cNvPr>
          <p:cNvSpPr txBox="1"/>
          <p:nvPr/>
        </p:nvSpPr>
        <p:spPr>
          <a:xfrm>
            <a:off x="4526012" y="375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D45D6F06-FBD1-04D5-61C7-66D0A21835C7}"/>
              </a:ext>
            </a:extLst>
          </p:cNvPr>
          <p:cNvCxnSpPr>
            <a:cxnSpLocks/>
          </p:cNvCxnSpPr>
          <p:nvPr/>
        </p:nvCxnSpPr>
        <p:spPr>
          <a:xfrm>
            <a:off x="1256982" y="348042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CB36057E-3E10-C91E-769F-2744698C9B46}"/>
              </a:ext>
            </a:extLst>
          </p:cNvPr>
          <p:cNvSpPr txBox="1"/>
          <p:nvPr/>
        </p:nvSpPr>
        <p:spPr>
          <a:xfrm>
            <a:off x="580715" y="40405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5" name="Straight Connector 64">
            <a:extLst>
              <a:ext uri="{FF2B5EF4-FFF2-40B4-BE49-F238E27FC236}">
                <a16:creationId xmlns:a16="http://schemas.microsoft.com/office/drawing/2014/main" id="{B649697E-00CE-DF2D-BDA4-85DEF5412A7D}"/>
              </a:ext>
            </a:extLst>
          </p:cNvPr>
          <p:cNvCxnSpPr>
            <a:cxnSpLocks/>
          </p:cNvCxnSpPr>
          <p:nvPr/>
        </p:nvCxnSpPr>
        <p:spPr>
          <a:xfrm>
            <a:off x="1127236" y="42084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Title 2">
            <a:extLst>
              <a:ext uri="{FF2B5EF4-FFF2-40B4-BE49-F238E27FC236}">
                <a16:creationId xmlns:a16="http://schemas.microsoft.com/office/drawing/2014/main" id="{8745BBC9-6A5E-2402-6E8D-62C267E04862}"/>
              </a:ext>
            </a:extLst>
          </p:cNvPr>
          <p:cNvSpPr txBox="1"/>
          <p:nvPr/>
        </p:nvSpPr>
        <p:spPr>
          <a:xfrm>
            <a:off x="1963130" y="46491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低</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7" name="Title 2">
            <a:extLst>
              <a:ext uri="{FF2B5EF4-FFF2-40B4-BE49-F238E27FC236}">
                <a16:creationId xmlns:a16="http://schemas.microsoft.com/office/drawing/2014/main" id="{372F8CBD-FCFB-A794-9B1C-0FAC49B1AA8F}"/>
              </a:ext>
            </a:extLst>
          </p:cNvPr>
          <p:cNvSpPr txBox="1"/>
          <p:nvPr/>
        </p:nvSpPr>
        <p:spPr>
          <a:xfrm>
            <a:off x="3083698" y="464911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中間</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8" name="Title 2">
            <a:extLst>
              <a:ext uri="{FF2B5EF4-FFF2-40B4-BE49-F238E27FC236}">
                <a16:creationId xmlns:a16="http://schemas.microsoft.com/office/drawing/2014/main" id="{984ED938-5F49-F167-2D4A-CA9ADDF28504}"/>
              </a:ext>
            </a:extLst>
          </p:cNvPr>
          <p:cNvSpPr txBox="1"/>
          <p:nvPr/>
        </p:nvSpPr>
        <p:spPr>
          <a:xfrm>
            <a:off x="4526012" y="46491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高</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9" name="Title 2">
            <a:extLst>
              <a:ext uri="{FF2B5EF4-FFF2-40B4-BE49-F238E27FC236}">
                <a16:creationId xmlns:a16="http://schemas.microsoft.com/office/drawing/2014/main" id="{295821CD-A0FF-CB26-E39C-97F7C21256BE}"/>
              </a:ext>
            </a:extLst>
          </p:cNvPr>
          <p:cNvSpPr txBox="1"/>
          <p:nvPr/>
        </p:nvSpPr>
        <p:spPr>
          <a:xfrm>
            <a:off x="580715" y="491265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72" name="Straight Connector 71">
            <a:extLst>
              <a:ext uri="{FF2B5EF4-FFF2-40B4-BE49-F238E27FC236}">
                <a16:creationId xmlns:a16="http://schemas.microsoft.com/office/drawing/2014/main" id="{2DF57F53-B5B6-112B-216A-1FA7D09B534A}"/>
              </a:ext>
            </a:extLst>
          </p:cNvPr>
          <p:cNvCxnSpPr>
            <a:cxnSpLocks/>
          </p:cNvCxnSpPr>
          <p:nvPr/>
        </p:nvCxnSpPr>
        <p:spPr>
          <a:xfrm>
            <a:off x="1256982" y="508052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A7659084-3BED-7688-F344-D2F8E85728A9}"/>
              </a:ext>
            </a:extLst>
          </p:cNvPr>
          <p:cNvSpPr txBox="1"/>
          <p:nvPr/>
        </p:nvSpPr>
        <p:spPr>
          <a:xfrm>
            <a:off x="580715" y="536540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6" name="Straight Connector 115">
            <a:extLst>
              <a:ext uri="{FF2B5EF4-FFF2-40B4-BE49-F238E27FC236}">
                <a16:creationId xmlns:a16="http://schemas.microsoft.com/office/drawing/2014/main" id="{822FE647-9B39-F0D2-4B01-DDF110DABC26}"/>
              </a:ext>
            </a:extLst>
          </p:cNvPr>
          <p:cNvCxnSpPr>
            <a:cxnSpLocks/>
          </p:cNvCxnSpPr>
          <p:nvPr/>
        </p:nvCxnSpPr>
        <p:spPr>
          <a:xfrm>
            <a:off x="936116" y="553327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Title 2">
            <a:extLst>
              <a:ext uri="{FF2B5EF4-FFF2-40B4-BE49-F238E27FC236}">
                <a16:creationId xmlns:a16="http://schemas.microsoft.com/office/drawing/2014/main" id="{BE74CD93-3346-AAE7-1C12-ED4820BEE9EA}"/>
              </a:ext>
            </a:extLst>
          </p:cNvPr>
          <p:cNvSpPr txBox="1"/>
          <p:nvPr/>
        </p:nvSpPr>
        <p:spPr>
          <a:xfrm>
            <a:off x="580715" y="613341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8" name="Straight Connector 117">
            <a:extLst>
              <a:ext uri="{FF2B5EF4-FFF2-40B4-BE49-F238E27FC236}">
                <a16:creationId xmlns:a16="http://schemas.microsoft.com/office/drawing/2014/main" id="{3DBC89C2-9E81-141E-D01B-5FA86358AF57}"/>
              </a:ext>
            </a:extLst>
          </p:cNvPr>
          <p:cNvCxnSpPr>
            <a:cxnSpLocks/>
          </p:cNvCxnSpPr>
          <p:nvPr/>
        </p:nvCxnSpPr>
        <p:spPr>
          <a:xfrm>
            <a:off x="1685090" y="630128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079252" y="3444927"/>
            <a:ext cx="1809126" cy="791312"/>
          </a:xfrm>
        </p:spPr>
        <p:txBody>
          <a:bodyPr/>
          <a:lstStyle/>
          <a:p>
            <a:pPr algn="ctr"/>
            <a:r>
              <a:rPr lang="ja-JP" altLang="en-US" b="1" dirty="0">
                <a:solidFill>
                  <a:prstClr val="black"/>
                </a:solidFill>
                <a:latin typeface="Yu Gothic" panose="020B0400000000000000" pitchFamily="34" charset="-128"/>
                <a:ea typeface="Yu Gothic" panose="020B0400000000000000" pitchFamily="34" charset="-128"/>
                <a:cs typeface="Hellix SemiBold"/>
              </a:rPr>
              <a:t>脂身の多い肉</a:t>
            </a:r>
            <a:br>
              <a:rPr lang="en-AU" dirty="0">
                <a:solidFill>
                  <a:prstClr val="black"/>
                </a:solidFill>
                <a:latin typeface="Yu Gothic Medium" panose="020B0400000000000000" pitchFamily="34" charset="-128"/>
                <a:ea typeface="Yu Gothic Medium" panose="020B0400000000000000" pitchFamily="34" charset="-128"/>
                <a:cs typeface="Hellix SemiBold"/>
              </a:rPr>
            </a:br>
            <a:r>
              <a:rPr lang="ja-JP" altLang="en-US" dirty="0">
                <a:solidFill>
                  <a:prstClr val="black"/>
                </a:solidFill>
                <a:latin typeface="Yu Gothic Medium" panose="020B0400000000000000" pitchFamily="34" charset="-128"/>
                <a:ea typeface="Yu Gothic Medium" panose="020B0400000000000000" pitchFamily="34" charset="-128"/>
                <a:cs typeface="Hellix SemiBold"/>
              </a:rPr>
              <a:t>ラムチョップなど</a:t>
            </a:r>
            <a:endParaRPr lang="en-AU" dirty="0">
              <a:solidFill>
                <a:prstClr val="black"/>
              </a:solidFill>
              <a:latin typeface="Yu Gothic Medium" panose="020B0400000000000000" pitchFamily="34" charset="-128"/>
              <a:ea typeface="Yu Gothic Medium" panose="020B0400000000000000" pitchFamily="34" charset="-128"/>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フードペアリング</a:t>
            </a:r>
            <a:endParaRPr lang="en-US" dirty="0">
              <a:solidFill>
                <a:schemeClr val="accent1"/>
              </a:solidFill>
              <a:latin typeface="Yu Gothic Medium" panose="020B0400000000000000" pitchFamily="34" charset="-128"/>
              <a:ea typeface="Yu Gothic Medium" panose="020B0400000000000000" pitchFamily="34" charset="-128"/>
            </a:endParaRP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174413"/>
            <a:ext cx="4059813"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a:t>
            </a:r>
            <a:b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1">
            <a:extLst>
              <a:ext uri="{FF2B5EF4-FFF2-40B4-BE49-F238E27FC236}">
                <a16:creationId xmlns:a16="http://schemas.microsoft.com/office/drawing/2014/main" id="{087DD8B8-B379-1A86-AEEF-8A56B6EFE7BD}"/>
              </a:ext>
            </a:extLst>
          </p:cNvPr>
          <p:cNvPicPr>
            <a:picLocks noChangeAspect="1"/>
          </p:cNvPicPr>
          <p:nvPr/>
        </p:nvPicPr>
        <p:blipFill>
          <a:blip r:embed="rId3"/>
          <a:stretch>
            <a:fillRect/>
          </a:stretch>
        </p:blipFill>
        <p:spPr>
          <a:xfrm>
            <a:off x="4105130" y="1790898"/>
            <a:ext cx="2336800" cy="1485900"/>
          </a:xfrm>
          <a:prstGeom prst="rect">
            <a:avLst/>
          </a:prstGeom>
        </p:spPr>
      </p:pic>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7445842" y="3444927"/>
            <a:ext cx="313066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b="1" dirty="0">
                <a:solidFill>
                  <a:prstClr val="black"/>
                </a:solidFill>
                <a:latin typeface="Yu Gothic" panose="020B0400000000000000" pitchFamily="34" charset="-128"/>
                <a:ea typeface="Yu Gothic" panose="020B0400000000000000" pitchFamily="34" charset="-128"/>
                <a:cs typeface="Hellix SemiBold"/>
              </a:rPr>
              <a:t>牛の切り身</a:t>
            </a:r>
            <a:br>
              <a:rPr lang="en-AU" dirty="0">
                <a:solidFill>
                  <a:prstClr val="black"/>
                </a:solidFill>
                <a:latin typeface="Yu Gothic Medium" panose="020B0400000000000000" pitchFamily="34" charset="-128"/>
                <a:ea typeface="Yu Gothic Medium" panose="020B0400000000000000" pitchFamily="34" charset="-128"/>
                <a:cs typeface="Hellix SemiBold"/>
              </a:rPr>
            </a:br>
            <a:r>
              <a:rPr lang="ja-JP" altLang="en-US" dirty="0">
                <a:solidFill>
                  <a:prstClr val="black"/>
                </a:solidFill>
                <a:latin typeface="Yu Gothic Medium" panose="020B0400000000000000" pitchFamily="34" charset="-128"/>
                <a:ea typeface="Yu Gothic Medium" panose="020B0400000000000000" pitchFamily="34" charset="-128"/>
                <a:cs typeface="Hellix SemiBold"/>
              </a:rPr>
              <a:t>リブ、スコッチ・フィレなど</a:t>
            </a:r>
            <a:endParaRPr lang="en-AU" dirty="0">
              <a:solidFill>
                <a:prstClr val="black"/>
              </a:solidFill>
              <a:latin typeface="Yu Gothic Medium" panose="020B0400000000000000" pitchFamily="34" charset="-128"/>
              <a:ea typeface="Yu Gothic Medium" panose="020B0400000000000000" pitchFamily="34" charset="-128"/>
              <a:cs typeface="Hellix SemiBold"/>
            </a:endParaRPr>
          </a:p>
        </p:txBody>
      </p:sp>
      <p:pic>
        <p:nvPicPr>
          <p:cNvPr id="9" name="Picture 8">
            <a:extLst>
              <a:ext uri="{FF2B5EF4-FFF2-40B4-BE49-F238E27FC236}">
                <a16:creationId xmlns:a16="http://schemas.microsoft.com/office/drawing/2014/main" id="{0323D2E7-A6FA-CBBC-5116-07DAD07590B7}"/>
              </a:ext>
            </a:extLst>
          </p:cNvPr>
          <p:cNvPicPr>
            <a:picLocks noChangeAspect="1"/>
          </p:cNvPicPr>
          <p:nvPr/>
        </p:nvPicPr>
        <p:blipFill>
          <a:blip r:embed="rId4"/>
          <a:stretch>
            <a:fillRect/>
          </a:stretch>
        </p:blipFill>
        <p:spPr>
          <a:xfrm>
            <a:off x="7366232" y="1923006"/>
            <a:ext cx="2695424" cy="1431944"/>
          </a:xfrm>
          <a:prstGeom prst="rect">
            <a:avLst/>
          </a:prstGeom>
        </p:spPr>
      </p:pic>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637320" y="6185444"/>
            <a:ext cx="204188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b="1" dirty="0">
                <a:solidFill>
                  <a:prstClr val="black"/>
                </a:solidFill>
                <a:latin typeface="Yu Gothic" panose="020B0400000000000000" pitchFamily="34" charset="-128"/>
                <a:ea typeface="Yu Gothic" panose="020B0400000000000000" pitchFamily="34" charset="-128"/>
                <a:cs typeface="Hellix SemiBold"/>
              </a:rPr>
              <a:t>ビーフ・シチュー</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sp>
        <p:nvSpPr>
          <p:cNvPr id="12" name="Text Placeholder 3">
            <a:extLst>
              <a:ext uri="{FF2B5EF4-FFF2-40B4-BE49-F238E27FC236}">
                <a16:creationId xmlns:a16="http://schemas.microsoft.com/office/drawing/2014/main" id="{967EA878-38A9-CB5D-A21F-479E0AAE3B4B}"/>
              </a:ext>
            </a:extLst>
          </p:cNvPr>
          <p:cNvSpPr txBox="1">
            <a:spLocks/>
          </p:cNvSpPr>
          <p:nvPr/>
        </p:nvSpPr>
        <p:spPr>
          <a:xfrm>
            <a:off x="9458637" y="6185444"/>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ja-JP" altLang="en-US" b="1" dirty="0">
                <a:solidFill>
                  <a:prstClr val="black"/>
                </a:solidFill>
                <a:latin typeface="Yu Gothic" panose="020B0400000000000000" pitchFamily="34" charset="-128"/>
                <a:ea typeface="Yu Gothic" panose="020B0400000000000000" pitchFamily="34" charset="-128"/>
                <a:cs typeface="Hellix SemiBold"/>
              </a:rPr>
              <a:t>鴨の胸肉</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pic>
        <p:nvPicPr>
          <p:cNvPr id="14" name="Picture 13">
            <a:extLst>
              <a:ext uri="{FF2B5EF4-FFF2-40B4-BE49-F238E27FC236}">
                <a16:creationId xmlns:a16="http://schemas.microsoft.com/office/drawing/2014/main" id="{BF139805-4EFD-C916-65D3-35993E6578ED}"/>
              </a:ext>
            </a:extLst>
          </p:cNvPr>
          <p:cNvPicPr>
            <a:picLocks noChangeAspect="1"/>
          </p:cNvPicPr>
          <p:nvPr/>
        </p:nvPicPr>
        <p:blipFill>
          <a:blip r:embed="rId5"/>
          <a:stretch>
            <a:fillRect/>
          </a:stretch>
        </p:blipFill>
        <p:spPr>
          <a:xfrm>
            <a:off x="5461822" y="4326216"/>
            <a:ext cx="2217378" cy="1710549"/>
          </a:xfrm>
          <a:prstGeom prst="rect">
            <a:avLst/>
          </a:prstGeom>
        </p:spPr>
      </p:pic>
      <p:pic>
        <p:nvPicPr>
          <p:cNvPr id="22" name="Picture 21">
            <a:extLst>
              <a:ext uri="{FF2B5EF4-FFF2-40B4-BE49-F238E27FC236}">
                <a16:creationId xmlns:a16="http://schemas.microsoft.com/office/drawing/2014/main" id="{BA3D0543-9113-E42D-5517-8C7979F05A77}"/>
              </a:ext>
            </a:extLst>
          </p:cNvPr>
          <p:cNvPicPr>
            <a:picLocks noChangeAspect="1"/>
          </p:cNvPicPr>
          <p:nvPr/>
        </p:nvPicPr>
        <p:blipFill>
          <a:blip r:embed="rId6"/>
          <a:stretch>
            <a:fillRect/>
          </a:stretch>
        </p:blipFill>
        <p:spPr>
          <a:xfrm>
            <a:off x="9112250" y="4872689"/>
            <a:ext cx="2451100" cy="95250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AU" altLang="ja-JP" dirty="0">
                <a:solidFill>
                  <a:schemeClr val="accent5"/>
                </a:solidFill>
                <a:latin typeface="+mj-lt"/>
                <a:ea typeface="Yu Gothic Medium" panose="020B0400000000000000" pitchFamily="34" charset="-128"/>
                <a:cs typeface="Arial" panose="020B0604020202020204" pitchFamily="34" charset="0"/>
              </a:rPr>
              <a:t>CABERNET SAUVIGNON</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ja-JP" altLang="en-US" kern="1000" spc="-100" dirty="0">
                <a:latin typeface="Yu Gothic Medium" panose="020B0400000000000000" pitchFamily="34" charset="-128"/>
                <a:ea typeface="Yu Gothic Medium" panose="020B0400000000000000" pitchFamily="34" charset="-128"/>
              </a:rPr>
              <a:t>オーストラリアが誇る宝石</a:t>
            </a:r>
            <a:endParaRPr lang="en-US"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7C92FF70-C827-BDB7-EF51-C5CB3C104B40}"/>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AU" altLang="ja-JP" dirty="0">
                <a:solidFill>
                  <a:schemeClr val="accent5"/>
                </a:solidFill>
                <a:latin typeface="+mj-lt"/>
                <a:ea typeface="Yu Gothic Medium" panose="020B0400000000000000" pitchFamily="34" charset="-128"/>
                <a:cs typeface="Arial" panose="020B0604020202020204" pitchFamily="34" charset="0"/>
              </a:rPr>
              <a:t>CABERNET SAUVIGNON</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5148588" cy="1670704"/>
          </a:xfrm>
        </p:spPr>
        <p:txBody>
          <a:bodyPr/>
          <a:lstStyle/>
          <a:p>
            <a:pPr marL="0" indent="0">
              <a:lnSpc>
                <a:spcPct val="98000"/>
              </a:lnSpc>
              <a:spcBef>
                <a:spcPct val="0"/>
              </a:spcBef>
              <a:buNone/>
            </a:pPr>
            <a:r>
              <a:rPr lang="ja-JP" altLang="en-US" dirty="0">
                <a:solidFill>
                  <a:schemeClr val="bg1"/>
                </a:solidFill>
                <a:latin typeface="Yu Gothic Medium" panose="020B0400000000000000" pitchFamily="34" charset="-128"/>
                <a:ea typeface="Yu Gothic Medium" panose="020B0400000000000000" pitchFamily="34" charset="-128"/>
              </a:rPr>
              <a:t>カベルネ・ソーヴィニヨンの美しさは、</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その美しく深い色調だけでは言い尽くせないものです。</a:t>
            </a:r>
            <a:br>
              <a:rPr lang="en-AU" altLang="ja-JP" dirty="0">
                <a:solidFill>
                  <a:schemeClr val="bg1"/>
                </a:solidFill>
                <a:latin typeface="Yu Gothic Medium" panose="020B0400000000000000" pitchFamily="34" charset="-128"/>
                <a:ea typeface="Yu Gothic Medium" panose="020B0400000000000000" pitchFamily="34" charset="-128"/>
              </a:rPr>
            </a:b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カベルネ・ソーヴィニヨンは、豊富なタンニン、</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活き活きとした酸、そして香りを嗅げばすぐにそれと</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わかるアロマが最大の特徴です。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dirty="0">
                <a:latin typeface="Yu Gothic Medium" panose="020B0400000000000000" pitchFamily="34" charset="-128"/>
                <a:ea typeface="Yu Gothic Medium" panose="020B0400000000000000" pitchFamily="34" charset="-128"/>
              </a:rPr>
              <a:t>真の</a:t>
            </a:r>
            <a:br>
              <a:rPr lang="en-AU" altLang="ja-JP" sz="4800" kern="1000" spc="-100" dirty="0">
                <a:latin typeface="Yu Gothic Medium" panose="020B0400000000000000" pitchFamily="34" charset="-128"/>
                <a:ea typeface="Yu Gothic Medium" panose="020B0400000000000000" pitchFamily="34" charset="-128"/>
              </a:rPr>
            </a:br>
            <a:r>
              <a:rPr lang="ja-JP" altLang="en-US" sz="4800" kern="1000" spc="-100" dirty="0">
                <a:latin typeface="Yu Gothic Medium" panose="020B0400000000000000" pitchFamily="34" charset="-128"/>
                <a:ea typeface="Yu Gothic Medium" panose="020B0400000000000000" pitchFamily="34" charset="-128"/>
              </a:rPr>
              <a:t>オーストラリア・クラシック</a:t>
            </a:r>
            <a:endParaRPr lang="en-US" sz="48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2089-EAFC-5AB5-1838-6A6B4F7C092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FC73272-C567-D2D8-98D8-9CB143688BA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9B2779C-C432-5D5C-E0A4-BDA1BD14B58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42379032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5293677" cy="1530521"/>
          </a:xfrm>
        </p:spPr>
        <p:txBody>
          <a:bodyPr/>
          <a:lstStyle/>
          <a:p>
            <a:pPr>
              <a:spcBef>
                <a:spcPts val="800"/>
              </a:spcBef>
            </a:pPr>
            <a:r>
              <a:rPr lang="ja-JP" altLang="en-US" sz="2000" dirty="0">
                <a:latin typeface="Yu Gothic Medium" panose="020B0400000000000000" pitchFamily="34" charset="-128"/>
                <a:ea typeface="Yu Gothic Medium" panose="020B0400000000000000" pitchFamily="34" charset="-128"/>
              </a:rPr>
              <a:t>カベルネ・ソーヴィニヨンの歴史</a:t>
            </a:r>
          </a:p>
          <a:p>
            <a:pPr>
              <a:spcBef>
                <a:spcPts val="800"/>
              </a:spcBef>
            </a:pPr>
            <a:r>
              <a:rPr lang="ja-JP" altLang="en-US" sz="2000" dirty="0">
                <a:latin typeface="Yu Gothic Medium" panose="020B0400000000000000" pitchFamily="34" charset="-128"/>
                <a:ea typeface="Yu Gothic Medium" panose="020B0400000000000000" pitchFamily="34" charset="-128"/>
              </a:rPr>
              <a:t>ブドウ栽培</a:t>
            </a:r>
          </a:p>
          <a:p>
            <a:pPr>
              <a:spcBef>
                <a:spcPts val="800"/>
              </a:spcBef>
            </a:pPr>
            <a:r>
              <a:rPr lang="ja-JP" altLang="en-US" sz="2000" dirty="0">
                <a:latin typeface="Yu Gothic Medium" panose="020B0400000000000000" pitchFamily="34" charset="-128"/>
                <a:ea typeface="Yu Gothic Medium" panose="020B0400000000000000" pitchFamily="34" charset="-128"/>
              </a:rPr>
              <a:t>スタイルに影響を与える技術</a:t>
            </a:r>
          </a:p>
          <a:p>
            <a:pPr>
              <a:spcBef>
                <a:spcPts val="800"/>
              </a:spcBef>
            </a:pPr>
            <a:r>
              <a:rPr lang="ja-JP" altLang="en-US" sz="2000" dirty="0">
                <a:latin typeface="Yu Gothic Medium" panose="020B0400000000000000" pitchFamily="34" charset="-128"/>
                <a:ea typeface="Yu Gothic Medium" panose="020B0400000000000000" pitchFamily="34" charset="-128"/>
              </a:rPr>
              <a:t>ブレンド</a:t>
            </a:r>
          </a:p>
          <a:p>
            <a:pPr>
              <a:spcBef>
                <a:spcPts val="800"/>
              </a:spcBef>
            </a:pPr>
            <a:r>
              <a:rPr lang="ja-JP" altLang="en-US" sz="2000" dirty="0">
                <a:latin typeface="Yu Gothic Medium" panose="020B0400000000000000" pitchFamily="34" charset="-128"/>
                <a:ea typeface="Yu Gothic Medium" panose="020B0400000000000000" pitchFamily="34" charset="-128"/>
              </a:rPr>
              <a:t>栽培地</a:t>
            </a:r>
          </a:p>
          <a:p>
            <a:pPr>
              <a:spcBef>
                <a:spcPts val="800"/>
              </a:spcBef>
            </a:pPr>
            <a:r>
              <a:rPr lang="ja-JP" altLang="en-US" sz="2000" dirty="0">
                <a:latin typeface="Yu Gothic Medium" panose="020B0400000000000000" pitchFamily="34" charset="-128"/>
                <a:ea typeface="Yu Gothic Medium" panose="020B0400000000000000" pitchFamily="34" charset="-128"/>
              </a:rPr>
              <a:t>特徴と味わいのプロフィール</a:t>
            </a:r>
            <a:endParaRPr lang="en-US" sz="20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D1E45A23-03CD-95E0-9A16-473F7D8F7FAE}"/>
              </a:ext>
            </a:extLst>
          </p:cNvPr>
          <p:cNvSpPr txBox="1">
            <a:spLocks/>
          </p:cNvSpPr>
          <p:nvPr/>
        </p:nvSpPr>
        <p:spPr>
          <a:xfrm>
            <a:off x="6357176"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10;&#10;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39046"/>
            <a:ext cx="4351699" cy="2713065"/>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369423" y="3672836"/>
            <a:ext cx="2382787" cy="662774"/>
          </a:xfrm>
        </p:spPr>
        <p:txBody>
          <a:bodyPr/>
          <a:lstStyle/>
          <a:p>
            <a:r>
              <a:rPr lang="en-US" dirty="0"/>
              <a:t>1832</a:t>
            </a:r>
            <a:r>
              <a:rPr lang="ja-JP" altLang="en-US" sz="1500" dirty="0"/>
              <a:t>年</a:t>
            </a:r>
            <a:endParaRPr lang="en-US" sz="1500" dirty="0"/>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369423" y="4335610"/>
            <a:ext cx="3894864"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カベルネ・ソーヴィニヨンは</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ワインのパイオニア、ジェームズ・</a:t>
            </a:r>
            <a:br>
              <a:rPr lang="en-US"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バズビーのコレクションの一部として、オーストラリアに最初に上陸する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264288" y="1720205"/>
            <a:ext cx="2499486"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ペンフォールズのブロック</a:t>
            </a:r>
            <a:r>
              <a:rPr lang="en-US" altLang="ja-JP" sz="1600" dirty="0">
                <a:latin typeface="Yu Gothic Medium" panose="020B0400000000000000" pitchFamily="34" charset="-128"/>
                <a:ea typeface="Yu Gothic Medium" panose="020B0400000000000000" pitchFamily="34" charset="-128"/>
              </a:rPr>
              <a:t>42</a:t>
            </a:r>
            <a:r>
              <a:rPr lang="ja-JP" altLang="en-US" sz="1600" dirty="0">
                <a:latin typeface="Yu Gothic Medium" panose="020B0400000000000000" pitchFamily="34" charset="-128"/>
                <a:ea typeface="Yu Gothic Medium" panose="020B0400000000000000" pitchFamily="34" charset="-128"/>
              </a:rPr>
              <a:t>カリムナに、世界最古とされるカベルネ・ソーヴィニヨンが植えられる</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264287" y="1057431"/>
            <a:ext cx="2120040" cy="662774"/>
          </a:xfrm>
        </p:spPr>
        <p:txBody>
          <a:bodyPr/>
          <a:lstStyle/>
          <a:p>
            <a:r>
              <a:rPr lang="en-US" dirty="0"/>
              <a:t>1888</a:t>
            </a:r>
            <a:r>
              <a:rPr lang="ja-JP" altLang="en-US" sz="1500" dirty="0"/>
              <a:t>年</a:t>
            </a:r>
            <a:endParaRPr lang="en-US" sz="1500" dirty="0"/>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147989" y="4245082"/>
            <a:ext cx="272092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カベルネ・ソーヴィニヨンは、オーストラリアで破砕されるブドウのうち、僅か</a:t>
            </a:r>
            <a:r>
              <a:rPr lang="en-US" altLang="ja-JP" sz="1600" dirty="0">
                <a:latin typeface="Yu Gothic Medium" panose="020B0400000000000000" pitchFamily="34" charset="-128"/>
                <a:ea typeface="Yu Gothic Medium" panose="020B0400000000000000" pitchFamily="34" charset="-128"/>
              </a:rPr>
              <a:t>620</a:t>
            </a:r>
            <a:r>
              <a:rPr lang="ja-JP" altLang="en-US" sz="1600" dirty="0">
                <a:latin typeface="Yu Gothic Medium" panose="020B0400000000000000" pitchFamily="34" charset="-128"/>
                <a:ea typeface="Yu Gothic Medium" panose="020B0400000000000000" pitchFamily="34" charset="-128"/>
              </a:rPr>
              <a:t>トンのみだった</a:t>
            </a:r>
            <a:endParaRPr lang="en-US"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137103" y="3561231"/>
            <a:ext cx="2120040" cy="662774"/>
          </a:xfrm>
        </p:spPr>
        <p:txBody>
          <a:bodyPr/>
          <a:lstStyle/>
          <a:p>
            <a:r>
              <a:rPr lang="en-US" dirty="0"/>
              <a:t>1966</a:t>
            </a:r>
            <a:r>
              <a:rPr lang="ja-JP" altLang="en-US" sz="1500" dirty="0"/>
              <a:t>年</a:t>
            </a:r>
            <a:endParaRPr lang="en-US" sz="1500" dirty="0"/>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351699" cy="1325563"/>
          </a:xfrm>
        </p:spPr>
        <p:txBody>
          <a:bodyPr/>
          <a:lstStyle/>
          <a:p>
            <a:r>
              <a:rPr lang="en-AU" altLang="ja-JP" dirty="0">
                <a:solidFill>
                  <a:schemeClr val="accent5"/>
                </a:solidFill>
                <a:latin typeface="+mj-lt"/>
                <a:ea typeface="Yu Gothic Medium" panose="020B0400000000000000" pitchFamily="34" charset="-128"/>
                <a:cs typeface="Arial" panose="020B0604020202020204" pitchFamily="34" charset="0"/>
              </a:rPr>
              <a:t>AUSTRALIA</a:t>
            </a:r>
            <a:r>
              <a:rPr lang="ja-JP" altLang="en-US" dirty="0">
                <a:solidFill>
                  <a:schemeClr val="accent5"/>
                </a:solidFill>
                <a:latin typeface="Yu Gothic Medium" panose="020B0400000000000000" pitchFamily="34" charset="-128"/>
                <a:ea typeface="Yu Gothic Medium" panose="020B0400000000000000" pitchFamily="34" charset="-128"/>
              </a:rPr>
              <a:t>の</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カベルネ・</a:t>
            </a:r>
          </a:p>
          <a:p>
            <a:r>
              <a:rPr lang="ja-JP" altLang="en-US" dirty="0">
                <a:solidFill>
                  <a:schemeClr val="accent1"/>
                </a:solidFill>
                <a:latin typeface="Yu Gothic Medium" panose="020B0400000000000000" pitchFamily="34" charset="-128"/>
                <a:ea typeface="Yu Gothic Medium" panose="020B0400000000000000" pitchFamily="34" charset="-128"/>
              </a:rPr>
              <a:t>ソーヴィニヨン</a:t>
            </a:r>
          </a:p>
          <a:p>
            <a:r>
              <a:rPr lang="ja-JP" altLang="en-US" dirty="0">
                <a:solidFill>
                  <a:schemeClr val="accent1"/>
                </a:solidFill>
                <a:latin typeface="Yu Gothic Medium" panose="020B0400000000000000" pitchFamily="34" charset="-128"/>
                <a:ea typeface="Yu Gothic Medium" panose="020B0400000000000000" pitchFamily="34" charset="-128"/>
              </a:rPr>
              <a:t>の歴史</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b="-14"/>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4471500" cy="1461301"/>
          </a:xfrm>
        </p:spPr>
        <p:txBody>
          <a:bodyPr/>
          <a:lstStyle/>
          <a:p>
            <a:pPr>
              <a:lnSpc>
                <a:spcPct val="90000"/>
              </a:lnSpc>
            </a:pPr>
            <a:r>
              <a:rPr lang="en-US" altLang="ja-JP" sz="1600" dirty="0">
                <a:latin typeface="Yu Gothic Medium" panose="020B0400000000000000" pitchFamily="34" charset="-128"/>
                <a:ea typeface="Yu Gothic Medium" panose="020B0400000000000000" pitchFamily="34" charset="-128"/>
              </a:rPr>
              <a:t>50</a:t>
            </a:r>
            <a:r>
              <a:rPr lang="ja-JP" altLang="en-US" sz="1600" dirty="0">
                <a:latin typeface="Yu Gothic Medium" panose="020B0400000000000000" pitchFamily="34" charset="-128"/>
                <a:ea typeface="Yu Gothic Medium" panose="020B0400000000000000" pitchFamily="34" charset="-128"/>
              </a:rPr>
              <a:t>年後、革新と生産者のクラフトマンシップ、そしてこの特別なスタイルのワインへの需要の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高まりから年間</a:t>
            </a:r>
            <a:r>
              <a:rPr lang="en-US" altLang="ja-JP" sz="1600" dirty="0">
                <a:latin typeface="Yu Gothic Medium" panose="020B0400000000000000" pitchFamily="34" charset="-128"/>
                <a:ea typeface="Yu Gothic Medium" panose="020B0400000000000000" pitchFamily="34" charset="-128"/>
              </a:rPr>
              <a:t>255,000</a:t>
            </a:r>
            <a:r>
              <a:rPr lang="ja-JP" altLang="en-US" sz="1600" dirty="0">
                <a:latin typeface="Yu Gothic Medium" panose="020B0400000000000000" pitchFamily="34" charset="-128"/>
                <a:ea typeface="Yu Gothic Medium" panose="020B0400000000000000" pitchFamily="34" charset="-128"/>
              </a:rPr>
              <a:t>ト</a:t>
            </a:r>
            <a:r>
              <a:rPr lang="ja-JP" altLang="en-US" sz="1600">
                <a:latin typeface="Yu Gothic Medium" panose="020B0400000000000000" pitchFamily="34" charset="-128"/>
                <a:ea typeface="Yu Gothic Medium" panose="020B0400000000000000" pitchFamily="34" charset="-128"/>
              </a:rPr>
              <a:t>ンのカ</a:t>
            </a:r>
            <a:r>
              <a:rPr lang="ja-JP" altLang="en-US" sz="1600" dirty="0">
                <a:latin typeface="Yu Gothic Medium" panose="020B0400000000000000" pitchFamily="34" charset="-128"/>
                <a:ea typeface="Yu Gothic Medium" panose="020B0400000000000000" pitchFamily="34" charset="-128"/>
              </a:rPr>
              <a:t>ベルネ・ソーヴィニヨンを破砕するよ</a:t>
            </a:r>
            <a:r>
              <a:rPr lang="ja-JP" altLang="en-US" sz="1600">
                <a:latin typeface="Yu Gothic Medium" panose="020B0400000000000000" pitchFamily="34" charset="-128"/>
                <a:ea typeface="Yu Gothic Medium" panose="020B0400000000000000" pitchFamily="34" charset="-128"/>
              </a:rPr>
              <a:t>うに</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2016</a:t>
            </a:r>
            <a:r>
              <a:rPr lang="ja-JP" altLang="en-US" sz="1500" dirty="0"/>
              <a:t>年</a:t>
            </a:r>
            <a:endParaRPr lang="en-US" sz="15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016068" y="1506344"/>
            <a:ext cx="2976345" cy="1461301"/>
          </a:xfrm>
        </p:spPr>
        <p:txBody>
          <a:bodyPr/>
          <a:lstStyle/>
          <a:p>
            <a:pPr>
              <a:lnSpc>
                <a:spcPct val="90000"/>
              </a:lnSpc>
            </a:pPr>
            <a:r>
              <a:rPr lang="ja-JP" altLang="en-US" sz="1600" dirty="0">
                <a:latin typeface="Yu Gothic Medium" panose="020B0400000000000000" pitchFamily="34" charset="-128"/>
                <a:ea typeface="Yu Gothic Medium" panose="020B0400000000000000" pitchFamily="34" charset="-128"/>
              </a:rPr>
              <a:t>オーストラリアの生産者たちは、この品種の豊かな歴史を尊重し、敬意を払いながら最高のワインを作るべく努め、それぞれの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土地の個性を反映した美味しい</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カベルネ・ソーヴィニヨンを</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造り出している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005183" y="822493"/>
            <a:ext cx="2120040" cy="662774"/>
          </a:xfrm>
        </p:spPr>
        <p:txBody>
          <a:body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5"/>
            <a:ext cx="4603720" cy="2868155"/>
          </a:xfrm>
        </p:spPr>
        <p:txBody>
          <a:bodyPr/>
          <a:lstStyle/>
          <a:p>
            <a:pPr marL="0" indent="0">
              <a:lnSpc>
                <a:spcPct val="98000"/>
              </a:lnSpc>
              <a:buNone/>
            </a:pPr>
            <a:r>
              <a:rPr lang="ja-JP" altLang="en-US" sz="2000" b="1" dirty="0">
                <a:solidFill>
                  <a:schemeClr val="bg2"/>
                </a:solidFill>
                <a:latin typeface="Yu Gothic" panose="020B0400000000000000" pitchFamily="34" charset="-128"/>
                <a:ea typeface="Yu Gothic" panose="020B0400000000000000" pitchFamily="34" charset="-128"/>
              </a:rPr>
              <a:t>土地選定</a:t>
            </a:r>
            <a:endParaRPr lang="en-AU" altLang="ja-JP" sz="2000" b="1" dirty="0">
              <a:solidFill>
                <a:schemeClr val="bg2"/>
              </a:solidFill>
              <a:latin typeface="Yu Gothic" panose="020B0400000000000000" pitchFamily="34" charset="-128"/>
              <a:ea typeface="Yu Gothic" panose="020B0400000000000000" pitchFamily="34" charset="-128"/>
            </a:endParaRPr>
          </a:p>
          <a:p>
            <a:pPr marL="0" indent="0">
              <a:lnSpc>
                <a:spcPct val="98000"/>
              </a:lnSpc>
              <a:buNone/>
            </a:pPr>
            <a:r>
              <a:rPr lang="ja-JP" altLang="en-US" dirty="0">
                <a:solidFill>
                  <a:schemeClr val="bg1"/>
                </a:solidFill>
                <a:latin typeface="Yu Gothic" panose="020B0400000000000000" pitchFamily="34" charset="-128"/>
                <a:ea typeface="Yu Gothic" panose="020B0400000000000000" pitchFamily="34" charset="-128"/>
              </a:rPr>
              <a:t>カベルネ・ソーヴィニヨンは、海洋の影響を受けた温暖から冷涼で、乾燥した地域によく育ちます。日当たりの良い場所と、適切な土壌が鍵。</a:t>
            </a:r>
            <a:endParaRPr lang="en-AU" altLang="ja-JP" dirty="0">
              <a:solidFill>
                <a:schemeClr val="bg1"/>
              </a:solidFill>
              <a:latin typeface="Yu Gothic" panose="020B0400000000000000" pitchFamily="34" charset="-128"/>
              <a:ea typeface="Yu Gothic" panose="020B0400000000000000" pitchFamily="34" charset="-128"/>
            </a:endParaRPr>
          </a:p>
          <a:p>
            <a:pPr marL="0" indent="0">
              <a:lnSpc>
                <a:spcPct val="98000"/>
              </a:lnSpc>
              <a:buNone/>
            </a:pPr>
            <a:endParaRPr lang="en-AU" sz="2000" b="1" dirty="0">
              <a:latin typeface="Yu Gothic Medium" panose="020B0400000000000000" pitchFamily="34" charset="-128"/>
              <a:ea typeface="Yu Gothic Medium" panose="020B0400000000000000" pitchFamily="34" charset="-128"/>
            </a:endParaRPr>
          </a:p>
          <a:p>
            <a:pPr marL="0" indent="0">
              <a:lnSpc>
                <a:spcPct val="98000"/>
              </a:lnSpc>
              <a:buNone/>
            </a:pPr>
            <a:r>
              <a:rPr lang="ja-JP" altLang="en-US" sz="2000" b="1" dirty="0">
                <a:solidFill>
                  <a:schemeClr val="bg2"/>
                </a:solidFill>
                <a:latin typeface="Yu Gothic" panose="020B0400000000000000" pitchFamily="34" charset="-128"/>
                <a:ea typeface="Yu Gothic" panose="020B0400000000000000" pitchFamily="34" charset="-128"/>
              </a:rPr>
              <a:t>収量</a:t>
            </a:r>
            <a:endParaRPr lang="en-AU" altLang="ja-JP" sz="2000" b="1" dirty="0">
              <a:solidFill>
                <a:schemeClr val="bg2"/>
              </a:solidFill>
              <a:latin typeface="Yu Gothic" panose="020B0400000000000000" pitchFamily="34" charset="-128"/>
              <a:ea typeface="Yu Gothic" panose="020B0400000000000000" pitchFamily="34" charset="-128"/>
            </a:endParaRPr>
          </a:p>
          <a:p>
            <a:pPr marL="0" indent="0">
              <a:lnSpc>
                <a:spcPct val="98000"/>
              </a:lnSpc>
              <a:buNone/>
            </a:pPr>
            <a:r>
              <a:rPr lang="ja-JP" altLang="en-US" dirty="0">
                <a:solidFill>
                  <a:schemeClr val="bg1"/>
                </a:solidFill>
                <a:latin typeface="Yu Gothic Medium" panose="020B0400000000000000" pitchFamily="34" charset="-128"/>
                <a:ea typeface="Yu Gothic Medium" panose="020B0400000000000000" pitchFamily="34" charset="-128"/>
              </a:rPr>
              <a:t>カベルネ・ソーヴィニヨンは収量の高い</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品種で、収量を過剰にするとリスク</a:t>
            </a:r>
            <a:r>
              <a:rPr lang="ja-JP" altLang="en-US" dirty="0">
                <a:latin typeface="Yu Gothic Medium" panose="020B0400000000000000" pitchFamily="34" charset="-128"/>
                <a:ea typeface="Yu Gothic Medium" panose="020B0400000000000000" pitchFamily="34" charset="-128"/>
              </a:rPr>
              <a:t>を</a:t>
            </a:r>
            <a:r>
              <a:rPr lang="ja-JP" altLang="en-US" dirty="0">
                <a:solidFill>
                  <a:schemeClr val="bg1"/>
                </a:solidFill>
                <a:latin typeface="Yu Gothic Medium" panose="020B0400000000000000" pitchFamily="34" charset="-128"/>
                <a:ea typeface="Yu Gothic Medium" panose="020B0400000000000000" pitchFamily="34" charset="-128"/>
              </a:rPr>
              <a:t>伴</a:t>
            </a:r>
            <a:r>
              <a:rPr lang="ja-JP" altLang="en-US" dirty="0">
                <a:latin typeface="Yu Gothic Medium" panose="020B0400000000000000" pitchFamily="34" charset="-128"/>
                <a:ea typeface="Yu Gothic Medium" panose="020B0400000000000000" pitchFamily="34" charset="-128"/>
              </a:rPr>
              <a:t>う</a:t>
            </a:r>
            <a:r>
              <a:rPr lang="ja-JP" altLang="en-US" dirty="0">
                <a:solidFill>
                  <a:schemeClr val="bg1"/>
                </a:solidFill>
                <a:latin typeface="Yu Gothic Medium" panose="020B0400000000000000" pitchFamily="34" charset="-128"/>
                <a:ea typeface="Yu Gothic Medium" panose="020B0400000000000000" pitchFamily="34" charset="-128"/>
              </a:rPr>
              <a:t>。</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1325563"/>
          </a:xfrm>
        </p:spPr>
        <p:txBody>
          <a:bodyPr/>
          <a:lstStyle/>
          <a:p>
            <a:r>
              <a:rPr lang="ja-JP" altLang="en-US" sz="4000" kern="1000" spc="-300" dirty="0">
                <a:latin typeface="Yu Gothic Medium" panose="020B0400000000000000" pitchFamily="34" charset="-128"/>
                <a:ea typeface="Yu Gothic Medium" panose="020B0400000000000000" pitchFamily="34" charset="-128"/>
              </a:rPr>
              <a:t>カベルネ・</a:t>
            </a:r>
            <a:br>
              <a:rPr lang="en-US" altLang="ja-JP" sz="4000" kern="1000" spc="-300" dirty="0">
                <a:latin typeface="Yu Gothic Medium" panose="020B0400000000000000" pitchFamily="34" charset="-128"/>
                <a:ea typeface="Yu Gothic Medium" panose="020B0400000000000000" pitchFamily="34" charset="-128"/>
              </a:rPr>
            </a:br>
            <a:r>
              <a:rPr lang="ja-JP" altLang="en-US" sz="4000" kern="1000" spc="-300" dirty="0">
                <a:latin typeface="Yu Gothic Medium" panose="020B0400000000000000" pitchFamily="34" charset="-128"/>
                <a:ea typeface="Yu Gothic Medium" panose="020B0400000000000000" pitchFamily="34" charset="-128"/>
              </a:rPr>
              <a:t>ソーヴィニヨンが</a:t>
            </a:r>
            <a:br>
              <a:rPr lang="en-US" altLang="ja-JP" sz="4000" kern="1000" spc="-300" dirty="0">
                <a:latin typeface="Yu Gothic Medium" panose="020B0400000000000000" pitchFamily="34" charset="-128"/>
                <a:ea typeface="Yu Gothic Medium" panose="020B0400000000000000" pitchFamily="34" charset="-128"/>
              </a:rPr>
            </a:br>
            <a:r>
              <a:rPr lang="ja-JP" altLang="en-US" sz="4000" kern="1000" spc="-300" dirty="0">
                <a:latin typeface="Yu Gothic Medium" panose="020B0400000000000000" pitchFamily="34" charset="-128"/>
                <a:ea typeface="Yu Gothic Medium" panose="020B0400000000000000" pitchFamily="34" charset="-128"/>
              </a:rPr>
              <a:t>できるまで</a:t>
            </a:r>
            <a:r>
              <a:rPr lang="ja-JP" altLang="en-US" sz="5000" kern="1000" spc="-300" dirty="0">
                <a:latin typeface="Yu Gothic Medium" panose="020B0400000000000000" pitchFamily="34" charset="-128"/>
                <a:ea typeface="Yu Gothic Medium" panose="020B0400000000000000" pitchFamily="34" charset="-128"/>
              </a:rPr>
              <a:t> </a:t>
            </a:r>
            <a:endParaRPr lang="en-US" sz="5000" kern="1000" spc="-3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7" y="1339914"/>
            <a:ext cx="5109401" cy="5368704"/>
          </a:xfrm>
        </p:spPr>
        <p:txBody>
          <a:bodyPr/>
          <a:lstStyle/>
          <a:p>
            <a:pPr marL="0" indent="0">
              <a:lnSpc>
                <a:spcPct val="98000"/>
              </a:lnSpc>
              <a:spcBef>
                <a:spcPts val="1200"/>
              </a:spcBef>
              <a:buNone/>
            </a:pPr>
            <a:r>
              <a:rPr lang="ja-JP" altLang="en-US" sz="2800" b="1" dirty="0">
                <a:solidFill>
                  <a:schemeClr val="bg2">
                    <a:lumMod val="75000"/>
                  </a:schemeClr>
                </a:solidFill>
                <a:latin typeface="Yu Gothic" panose="020B0400000000000000" pitchFamily="34" charset="-128"/>
                <a:ea typeface="Yu Gothic" panose="020B0400000000000000" pitchFamily="34" charset="-128"/>
              </a:rPr>
              <a:t>ブドウ樹</a:t>
            </a:r>
            <a:endParaRPr lang="en-AU" altLang="ja-JP" sz="2800" b="1" dirty="0">
              <a:solidFill>
                <a:schemeClr val="bg2">
                  <a:lumMod val="75000"/>
                </a:schemeClr>
              </a:solidFill>
              <a:latin typeface="Yu Gothic" panose="020B0400000000000000" pitchFamily="34" charset="-128"/>
              <a:ea typeface="Yu Gothic" panose="020B0400000000000000" pitchFamily="34" charset="-128"/>
            </a:endParaRPr>
          </a:p>
          <a:p>
            <a:pPr marL="0" indent="0">
              <a:lnSpc>
                <a:spcPct val="98000"/>
              </a:lnSpc>
              <a:spcBef>
                <a:spcPts val="1200"/>
              </a:spcBef>
              <a:buNone/>
            </a:pPr>
            <a:r>
              <a:rPr lang="ja-JP" altLang="en-US" dirty="0">
                <a:latin typeface="Yu Gothic" panose="020B0400000000000000" pitchFamily="34" charset="-128"/>
                <a:ea typeface="Yu Gothic" panose="020B0400000000000000" pitchFamily="34" charset="-128"/>
              </a:rPr>
              <a:t>カベルネ・ソーヴィニヨンは堅牢で、高い収量を</a:t>
            </a:r>
            <a:br>
              <a:rPr lang="en-AU"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得ることができます。</a:t>
            </a:r>
            <a:endParaRPr lang="en-AU" altLang="ja-JP" dirty="0">
              <a:latin typeface="Yu Gothic" panose="020B0400000000000000" pitchFamily="34" charset="-128"/>
              <a:ea typeface="Yu Gothic" panose="020B0400000000000000" pitchFamily="34" charset="-128"/>
            </a:endParaRPr>
          </a:p>
          <a:p>
            <a:pPr marL="285750" indent="-285750">
              <a:lnSpc>
                <a:spcPct val="98000"/>
              </a:lnSpc>
              <a:spcBef>
                <a:spcPts val="12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小</a:t>
            </a:r>
            <a:r>
              <a:rPr lang="en-US" altLang="ja-JP" dirty="0">
                <a:latin typeface="Yu Gothic" panose="020B0400000000000000" pitchFamily="34" charset="-128"/>
                <a:ea typeface="Yu Gothic" panose="020B0400000000000000" pitchFamily="34" charset="-128"/>
              </a:rPr>
              <a:t>〜</a:t>
            </a:r>
            <a:r>
              <a:rPr lang="ja-JP" altLang="en-US" dirty="0">
                <a:latin typeface="Yu Gothic" panose="020B0400000000000000" pitchFamily="34" charset="-128"/>
                <a:ea typeface="Yu Gothic" panose="020B0400000000000000" pitchFamily="34" charset="-128"/>
              </a:rPr>
              <a:t>中程度の大きさの房で中程度の長さの梗</a:t>
            </a:r>
          </a:p>
          <a:p>
            <a:pPr marL="285750" indent="-285750">
              <a:lnSpc>
                <a:spcPct val="98000"/>
              </a:lnSpc>
              <a:spcBef>
                <a:spcPts val="12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小さく丸い青みがかった黒い実をつける</a:t>
            </a:r>
          </a:p>
          <a:p>
            <a:pPr marL="285750" indent="-285750">
              <a:lnSpc>
                <a:spcPct val="98000"/>
              </a:lnSpc>
              <a:spcBef>
                <a:spcPts val="12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分厚い果皮</a:t>
            </a:r>
          </a:p>
          <a:p>
            <a:pPr marL="285750" indent="-285750">
              <a:lnSpc>
                <a:spcPct val="98000"/>
              </a:lnSpc>
              <a:spcBef>
                <a:spcPts val="1200"/>
              </a:spcBef>
              <a:buFont typeface="Arial" panose="020B0604020202020204" pitchFamily="34" charset="0"/>
              <a:buChar char="•"/>
            </a:pPr>
            <a:r>
              <a:rPr lang="ja-JP" altLang="en-US" dirty="0">
                <a:latin typeface="Yu Gothic" panose="020B0400000000000000" pitchFamily="34" charset="-128"/>
                <a:ea typeface="Yu Gothic" panose="020B0400000000000000" pitchFamily="34" charset="-128"/>
              </a:rPr>
              <a:t>中ぐらいの大きさの葉 </a:t>
            </a:r>
            <a:endParaRPr lang="en-AU" sz="2000" b="1" dirty="0">
              <a:solidFill>
                <a:schemeClr val="bg2"/>
              </a:solidFill>
              <a:latin typeface="Yu Gothic" panose="020B0400000000000000" pitchFamily="34" charset="-128"/>
              <a:ea typeface="Yu Gothic" panose="020B0400000000000000" pitchFamily="34" charset="-128"/>
            </a:endParaRPr>
          </a:p>
          <a:p>
            <a:pPr>
              <a:lnSpc>
                <a:spcPct val="98000"/>
              </a:lnSpc>
              <a:spcBef>
                <a:spcPts val="1200"/>
              </a:spcBef>
            </a:pPr>
            <a:endParaRPr lang="en-AU" altLang="ja-JP" sz="2000" b="1" dirty="0">
              <a:solidFill>
                <a:schemeClr val="bg2"/>
              </a:solidFill>
              <a:latin typeface="Yu Gothic" panose="020B0400000000000000" pitchFamily="34" charset="-128"/>
              <a:ea typeface="Yu Gothic" panose="020B0400000000000000" pitchFamily="34" charset="-128"/>
            </a:endParaRPr>
          </a:p>
          <a:p>
            <a:pPr>
              <a:lnSpc>
                <a:spcPct val="98000"/>
              </a:lnSpc>
              <a:spcBef>
                <a:spcPts val="1200"/>
              </a:spcBef>
            </a:pPr>
            <a:r>
              <a:rPr lang="ja-JP" altLang="en-US" sz="2800" b="1" dirty="0">
                <a:solidFill>
                  <a:schemeClr val="bg2">
                    <a:lumMod val="75000"/>
                  </a:schemeClr>
                </a:solidFill>
                <a:latin typeface="Yu Gothic" panose="020B0400000000000000" pitchFamily="34" charset="-128"/>
                <a:ea typeface="Yu Gothic" panose="020B0400000000000000" pitchFamily="34" charset="-128"/>
              </a:rPr>
              <a:t>灌漑</a:t>
            </a:r>
            <a:endParaRPr lang="en-AU" altLang="ja-JP" sz="2800" b="1" dirty="0">
              <a:solidFill>
                <a:schemeClr val="bg2">
                  <a:lumMod val="75000"/>
                </a:schemeClr>
              </a:solidFill>
              <a:latin typeface="Yu Gothic" panose="020B0400000000000000" pitchFamily="34" charset="-128"/>
              <a:ea typeface="Yu Gothic" panose="020B0400000000000000" pitchFamily="34" charset="-128"/>
            </a:endParaRPr>
          </a:p>
          <a:p>
            <a:pPr>
              <a:lnSpc>
                <a:spcPct val="98000"/>
              </a:lnSpc>
              <a:spcBef>
                <a:spcPts val="1200"/>
              </a:spcBef>
            </a:pPr>
            <a:r>
              <a:rPr lang="ja-JP" altLang="en-US" dirty="0">
                <a:latin typeface="Yu Gothic" panose="020B0400000000000000" pitchFamily="34" charset="-128"/>
                <a:ea typeface="Yu Gothic" panose="020B0400000000000000" pitchFamily="34" charset="-128"/>
              </a:rPr>
              <a:t>降雨量が十分でない場合、カベルネ・</a:t>
            </a:r>
            <a:br>
              <a:rPr lang="en-AU"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ソーヴィニヨン収量を確保するために</a:t>
            </a:r>
            <a:br>
              <a:rPr lang="en-AU"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灌漑が行われる場合があります。</a:t>
            </a:r>
          </a:p>
        </p:txBody>
      </p:sp>
    </p:spTree>
    <p:extLst>
      <p:ext uri="{BB962C8B-B14F-4D97-AF65-F5344CB8AC3E}">
        <p14:creationId xmlns:p14="http://schemas.microsoft.com/office/powerpoint/2010/main" val="2057610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7" y="1629624"/>
            <a:ext cx="4612347" cy="6736344"/>
          </a:xfrm>
        </p:spPr>
        <p:txBody>
          <a:bodyPr/>
          <a:lstStyle/>
          <a:p>
            <a:pPr>
              <a:lnSpc>
                <a:spcPct val="98000"/>
              </a:lnSpc>
              <a:spcBef>
                <a:spcPts val="1200"/>
              </a:spcBef>
            </a:pPr>
            <a:r>
              <a:rPr lang="ja-JP" altLang="en-US" sz="2800" b="1" dirty="0">
                <a:solidFill>
                  <a:schemeClr val="bg2">
                    <a:lumMod val="75000"/>
                  </a:schemeClr>
                </a:solidFill>
                <a:latin typeface="Yu Gothic" panose="020B0400000000000000" pitchFamily="34" charset="-128"/>
                <a:ea typeface="Yu Gothic" panose="020B0400000000000000" pitchFamily="34" charset="-128"/>
              </a:rPr>
              <a:t>収穫</a:t>
            </a:r>
            <a:endParaRPr lang="en-AU" altLang="ja-JP" sz="2800" b="1" dirty="0">
              <a:solidFill>
                <a:schemeClr val="bg2">
                  <a:lumMod val="75000"/>
                </a:schemeClr>
              </a:solidFill>
              <a:latin typeface="Yu Gothic" panose="020B0400000000000000" pitchFamily="34" charset="-128"/>
              <a:ea typeface="Yu Gothic" panose="020B0400000000000000" pitchFamily="34" charset="-128"/>
            </a:endParaRPr>
          </a:p>
          <a:p>
            <a:pPr marL="0" indent="0">
              <a:lnSpc>
                <a:spcPct val="98000"/>
              </a:lnSpc>
              <a:spcBef>
                <a:spcPts val="1200"/>
              </a:spcBef>
              <a:buNone/>
            </a:pPr>
            <a:r>
              <a:rPr lang="ja-JP" altLang="en-US" dirty="0">
                <a:latin typeface="Yu Gothic" panose="020B0400000000000000" pitchFamily="34" charset="-128"/>
                <a:ea typeface="Yu Gothic" panose="020B0400000000000000" pitchFamily="34" charset="-128"/>
              </a:rPr>
              <a:t>カベルネ・ソーヴィニヨンは晩熟の品種である</a:t>
            </a:r>
            <a:br>
              <a:rPr lang="en-US" altLang="ja-JP" dirty="0">
                <a:latin typeface="Yu Gothic" panose="020B0400000000000000" pitchFamily="34" charset="-128"/>
                <a:ea typeface="Yu Gothic" panose="020B0400000000000000" pitchFamily="34" charset="-128"/>
              </a:rPr>
            </a:br>
            <a:r>
              <a:rPr lang="ja-JP" altLang="en-US" dirty="0">
                <a:latin typeface="Yu Gothic" panose="020B0400000000000000" pitchFamily="34" charset="-128"/>
                <a:ea typeface="Yu Gothic" panose="020B0400000000000000" pitchFamily="34" charset="-128"/>
              </a:rPr>
              <a:t>ため、収穫は通常、収穫期終盤に行われます。</a:t>
            </a:r>
            <a:endParaRPr lang="en-AU" altLang="ja-JP" dirty="0">
              <a:latin typeface="Yu Gothic" panose="020B0400000000000000" pitchFamily="34" charset="-128"/>
              <a:ea typeface="Yu Gothic" panose="020B0400000000000000" pitchFamily="34" charset="-128"/>
            </a:endParaRPr>
          </a:p>
          <a:p>
            <a:pPr marL="0" indent="0">
              <a:lnSpc>
                <a:spcPct val="98000"/>
              </a:lnSpc>
              <a:spcBef>
                <a:spcPts val="1200"/>
              </a:spcBef>
              <a:buNone/>
            </a:pPr>
            <a:endParaRPr lang="en-AU" sz="2000" b="1" dirty="0">
              <a:solidFill>
                <a:schemeClr val="bg2"/>
              </a:solidFill>
              <a:latin typeface="Yu Gothic" panose="020B0400000000000000" pitchFamily="34" charset="-128"/>
              <a:ea typeface="Yu Gothic" panose="020B0400000000000000" pitchFamily="34" charset="-128"/>
            </a:endParaRPr>
          </a:p>
          <a:p>
            <a:pPr>
              <a:lnSpc>
                <a:spcPct val="98000"/>
              </a:lnSpc>
              <a:spcBef>
                <a:spcPts val="1200"/>
              </a:spcBef>
            </a:pPr>
            <a:r>
              <a:rPr lang="ja-JP" altLang="en-US" sz="2800" b="1" dirty="0">
                <a:solidFill>
                  <a:schemeClr val="bg2">
                    <a:lumMod val="75000"/>
                  </a:schemeClr>
                </a:solidFill>
                <a:latin typeface="Yu Gothic" panose="020B0400000000000000" pitchFamily="34" charset="-128"/>
                <a:ea typeface="Yu Gothic" panose="020B0400000000000000" pitchFamily="34" charset="-128"/>
              </a:rPr>
              <a:t>剪定</a:t>
            </a:r>
            <a:endParaRPr lang="en-AU" altLang="ja-JP" sz="2800" b="1" dirty="0">
              <a:solidFill>
                <a:schemeClr val="bg2">
                  <a:lumMod val="75000"/>
                </a:schemeClr>
              </a:solidFill>
              <a:latin typeface="Yu Gothic" panose="020B0400000000000000" pitchFamily="34" charset="-128"/>
              <a:ea typeface="Yu Gothic" panose="020B0400000000000000" pitchFamily="34" charset="-128"/>
            </a:endParaRPr>
          </a:p>
          <a:p>
            <a:pPr marL="0" indent="0">
              <a:lnSpc>
                <a:spcPct val="98000"/>
              </a:lnSpc>
              <a:spcBef>
                <a:spcPts val="1200"/>
              </a:spcBef>
              <a:buNone/>
            </a:pPr>
            <a:r>
              <a:rPr lang="ja-JP" altLang="en-US" dirty="0">
                <a:latin typeface="Yu Gothic" panose="020B0400000000000000" pitchFamily="34" charset="-128"/>
                <a:ea typeface="Yu Gothic" panose="020B0400000000000000" pitchFamily="34" charset="-128"/>
              </a:rPr>
              <a:t>過度な成長を抑えるために剪定は特に重要です。様々なキャノピーマネジメントを行うことで、キャノピーのバランスを整え、果実の部分を適切に遮光し、日焼けや過熟を避けることができます。</a:t>
            </a:r>
            <a:endParaRPr lang="en-AU"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778078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B871F8-A2D9-400E-A171-45BA177DAE88}"/>
</file>

<file path=customXml/itemProps2.xml><?xml version="1.0" encoding="utf-8"?>
<ds:datastoreItem xmlns:ds="http://schemas.openxmlformats.org/officeDocument/2006/customXml" ds:itemID="{10CCF1F8-6D9E-4631-9BC7-E65B426755A9}">
  <ds:schemaRefs>
    <ds:schemaRef ds:uri="http://purl.org/dc/terms/"/>
    <ds:schemaRef ds:uri="http://schemas.microsoft.com/office/2006/metadata/properties"/>
    <ds:schemaRef ds:uri="http://www.w3.org/XML/1998/namespace"/>
    <ds:schemaRef ds:uri="4e8dd08d-258d-47a9-9875-37f1ffd19f33"/>
    <ds:schemaRef ds:uri="http://purl.org/dc/elements/1.1/"/>
    <ds:schemaRef ds:uri="http://schemas.microsoft.com/office/2006/documentManagement/typ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TotalTime>
  <Words>6630</Words>
  <Application>Microsoft Macintosh PowerPoint</Application>
  <PresentationFormat>Widescreen</PresentationFormat>
  <Paragraphs>296</Paragraphs>
  <Slides>30</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Yu Gothic Medium</vt:lpstr>
      <vt:lpstr>Yu Gothic</vt:lpstr>
      <vt:lpstr>Inter Display</vt:lpstr>
      <vt:lpstr>MS PGothic</vt:lpstr>
      <vt:lpstr>Arial</vt:lpstr>
      <vt:lpstr>Neue Haas Grotesk Text Pro</vt:lpstr>
      <vt:lpstr>Slide layouts</vt:lpstr>
      <vt:lpstr>PowerPoint Presentation</vt:lpstr>
      <vt:lpstr>PowerPoint Presentation</vt:lpstr>
      <vt:lpstr>CABERNET SAUVIGNON</vt:lpstr>
      <vt:lpstr>PowerPoint Presentation</vt:lpstr>
      <vt:lpstr>1832年</vt:lpstr>
      <vt:lpstr>PowerPoint Presentation</vt:lpstr>
      <vt:lpstr>ブドウ栽培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気候</vt:lpstr>
      <vt:lpstr>土壌</vt:lpstr>
      <vt:lpstr>PowerPoint Presentation</vt:lpstr>
      <vt:lpstr>PowerPoint Presentation</vt:lpstr>
      <vt:lpstr>PowerPoint Presentation</vt:lpstr>
      <vt:lpstr>土壌</vt:lpstr>
      <vt:lpstr>PowerPoint Presentation</vt:lpstr>
      <vt:lpstr>PowerPoint Presentation</vt:lpstr>
      <vt:lpstr>気候</vt:lpstr>
      <vt:lpstr>土壌</vt:lpstr>
      <vt:lpstr>PowerPoint Presentation</vt:lpstr>
      <vt:lpstr>PowerPoint Presentation</vt:lpstr>
      <vt:lpstr>PowerPoint Presentation</vt:lpstr>
      <vt:lpstr>CABERNET SAUVIGNON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22</cp:revision>
  <dcterms:created xsi:type="dcterms:W3CDTF">2018-07-25T07:02:59Z</dcterms:created>
  <dcterms:modified xsi:type="dcterms:W3CDTF">2026-07-13T06:08:44Z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2026-01-08T03:59:58Z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592b12f9-1a78-40f1-a506-cfa5e276415b</vt:lpwstr>
  </property>
  <property fmtid="{D5CDD505-2E9C-101B-9397-08002B2CF9AE}" pid="18" name="MSIP_Label_8cf57b4f-1801-441a-a240-098885f2bcbe_ContentBits">
    <vt:lpwstr>0</vt:lpwstr>
  </property>
  <property fmtid="{D5CDD505-2E9C-101B-9397-08002B2CF9AE}" pid="19" name="MSIP_Label_8cf57b4f-1801-441a-a240-098885f2bcbe_Tag">
    <vt:lpwstr>10, 3, 0, 1</vt:lpwstr>
  </property>
</Properties>
</file>