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625" r:id="rId7"/>
    <p:sldId id="626" r:id="rId8"/>
    <p:sldId id="627" r:id="rId9"/>
    <p:sldId id="629" r:id="rId10"/>
    <p:sldId id="630" r:id="rId11"/>
    <p:sldId id="671" r:id="rId12"/>
    <p:sldId id="672" r:id="rId13"/>
    <p:sldId id="639" r:id="rId14"/>
    <p:sldId id="673" r:id="rId15"/>
    <p:sldId id="674" r:id="rId16"/>
    <p:sldId id="675" r:id="rId17"/>
    <p:sldId id="676" r:id="rId18"/>
    <p:sldId id="677" r:id="rId19"/>
    <p:sldId id="678" r:id="rId20"/>
    <p:sldId id="679" r:id="rId21"/>
    <p:sldId id="680" r:id="rId22"/>
    <p:sldId id="683" r:id="rId23"/>
    <p:sldId id="682" r:id="rId24"/>
    <p:sldId id="684" r:id="rId25"/>
    <p:sldId id="685" r:id="rId26"/>
    <p:sldId id="688" r:id="rId27"/>
    <p:sldId id="687" r:id="rId28"/>
    <p:sldId id="689" r:id="rId29"/>
    <p:sldId id="690" r:id="rId30"/>
    <p:sldId id="669" r:id="rId31"/>
    <p:sldId id="670" r:id="rId32"/>
    <p:sldId id="340" r:id="rId33"/>
    <p:sldId id="691" r:id="rId34"/>
  </p:sldIdLst>
  <p:sldSz cx="12192000" cy="6858000"/>
  <p:notesSz cx="6858000" cy="9144000"/>
  <p:embeddedFontLst>
    <p:embeddedFont>
      <p:font typeface="Inter Display" panose="02000503000000020004" pitchFamily="2" charset="0"/>
      <p:regular r:id="rId36"/>
      <p:bold r:id="rId37"/>
      <p:italic r:id="rId38"/>
      <p:boldItalic r:id="rId39"/>
    </p:embeddedFont>
    <p:embeddedFont>
      <p:font typeface="Microsoft YaHei" panose="020B0503020204020204" pitchFamily="34" charset="-122"/>
      <p:regular r:id="rId40"/>
      <p:bold r:id="rId41"/>
    </p:embeddedFont>
    <p:embeddedFont>
      <p:font typeface="Microsoft YaHei UI" panose="020B0503020204020204" pitchFamily="34" charset="-122"/>
      <p:regular r:id="rId42"/>
      <p:bold r:id="rId43"/>
    </p:embeddedFont>
    <p:embeddedFont>
      <p:font typeface="Neue Haas Grotesk Text Pro" panose="020B0504020202020204" pitchFamily="34" charset="77"/>
      <p:regular r:id="rId44"/>
      <p:bold r:id="rId45"/>
      <p:italic r:id="rId46"/>
      <p:boldItalic r:id="rId47"/>
    </p:embeddedFont>
  </p:embeddedFontLst>
  <p:custDataLst>
    <p:tags r:id="rId48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086E6E-905D-1D45-B118-320857FB8B42}" v="1" dt="2026-05-04T06:08:42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92" autoAdjust="0"/>
    <p:restoredTop sz="94726"/>
  </p:normalViewPr>
  <p:slideViewPr>
    <p:cSldViewPr snapToGrid="0">
      <p:cViewPr varScale="1">
        <p:scale>
          <a:sx n="116" d="100"/>
          <a:sy n="116" d="100"/>
        </p:scale>
        <p:origin x="1376" y="176"/>
      </p:cViewPr>
      <p:guideLst>
        <p:guide orient="horz" pos="141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gs" Target="tags/tag1.xml"/><Relationship Id="rId56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custSel modSld">
      <pc:chgData name="Cameron Midson" userId="510fe36d-201b-4d30-8c49-491c55367456" providerId="ADAL" clId="{93217E07-8A0E-5D7D-A37A-49773A2FEA36}" dt="2026-05-04T06:08:56.756" v="2" actId="478"/>
      <pc:docMkLst>
        <pc:docMk/>
      </pc:docMkLst>
      <pc:sldChg chg="addSp delSp modSp mod">
        <pc:chgData name="Cameron Midson" userId="510fe36d-201b-4d30-8c49-491c55367456" providerId="ADAL" clId="{93217E07-8A0E-5D7D-A37A-49773A2FEA36}" dt="2026-05-04T06:08:56.756" v="2" actId="478"/>
        <pc:sldMkLst>
          <pc:docMk/>
          <pc:sldMk cId="2969888299" sldId="478"/>
        </pc:sldMkLst>
        <pc:spChg chg="del mod">
          <ac:chgData name="Cameron Midson" userId="510fe36d-201b-4d30-8c49-491c55367456" providerId="ADAL" clId="{93217E07-8A0E-5D7D-A37A-49773A2FEA36}" dt="2026-05-04T06:08:56.756" v="2" actId="478"/>
          <ac:spMkLst>
            <pc:docMk/>
            <pc:sldMk cId="2969888299" sldId="478"/>
            <ac:spMk id="2" creationId="{BE8FF8B8-247B-FA15-8605-376150D5D99A}"/>
          </ac:spMkLst>
        </pc:spChg>
        <pc:spChg chg="add mod">
          <ac:chgData name="Cameron Midson" userId="510fe36d-201b-4d30-8c49-491c55367456" providerId="ADAL" clId="{93217E07-8A0E-5D7D-A37A-49773A2FEA36}" dt="2026-05-04T06:08:42.611" v="0"/>
          <ac:spMkLst>
            <pc:docMk/>
            <pc:sldMk cId="2969888299" sldId="478"/>
            <ac:spMk id="3" creationId="{FFA213E4-B5DC-F021-1FBB-34F93E54FB6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5/4/26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4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52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765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433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85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574143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68300"/>
            <a:ext cx="6096000" cy="62406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4223329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949663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4/5/2026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55" b="13720"/>
          <a:stretch/>
        </p:blipFill>
        <p:spPr>
          <a:xfrm>
            <a:off x="623890" y="2595562"/>
            <a:ext cx="11041110" cy="432054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ja-JP" altLang="en-US" sz="60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赤霞珠及其混酿</a:t>
            </a:r>
            <a:endParaRPr lang="en-US" sz="60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  <a:tabLst>
                <a:tab pos="1373188" algn="l"/>
              </a:tabLst>
            </a:pPr>
            <a:endParaRPr lang="en-US" sz="6000" dirty="0">
              <a:solidFill>
                <a:schemeClr val="accent1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32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 萄 酒 酿 造 </a:t>
            </a:r>
            <a:r>
              <a:rPr lang="en-US" sz="3200" dirty="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对于赤霞珠风格的影响</a:t>
            </a:r>
            <a:endParaRPr lang="en-US" sz="544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802354" y="5882553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发酵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625531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浸皮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448708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橡木桶熟化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9271887" y="5881829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 装瓶和瓶中熟化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12" y="3475255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272" y="3475255"/>
            <a:ext cx="1317749" cy="2174745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2099823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2099823" y="2840750"/>
            <a:ext cx="8524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</a:t>
            </a:r>
          </a:p>
          <a:p>
            <a:pPr algn="ctr"/>
            <a:r>
              <a:rPr lang="ja-JP" altLang="en-US" sz="1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通常被</a:t>
            </a:r>
          </a:p>
          <a:p>
            <a:pPr algn="ctr"/>
            <a:r>
              <a:rPr lang="ja-JP" altLang="en-US" sz="1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去梗</a:t>
            </a:r>
            <a:endParaRPr lang="en-US" sz="1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07FD9-4D21-3AFE-3B40-939799B14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191" y="3835990"/>
            <a:ext cx="1772965" cy="1814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97C9F4-5DF4-D4EF-C764-8D7A8506A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9458" y="3838992"/>
            <a:ext cx="1772965" cy="189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1AB1E55-DE94-7CDA-FE1C-F081EE4145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1144" y="1434525"/>
            <a:ext cx="1270924" cy="3847526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D8C75B1-B6C7-7C18-030C-DB7BD89E65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42" y="1434525"/>
            <a:ext cx="1270924" cy="3847526"/>
          </a:xfrm>
          <a:prstGeom prst="rect">
            <a:avLst/>
          </a:prstGeom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39B747EB-E31F-2D9F-8FA1-925CC0E8D3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8876" y="1434525"/>
            <a:ext cx="1270924" cy="3847526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2278" y="1426504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0010" y="1434525"/>
            <a:ext cx="1270924" cy="38475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516048" y="542225"/>
            <a:ext cx="9221368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br>
              <a:rPr lang="en-US" sz="544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544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及其混酿</a:t>
            </a:r>
            <a:endParaRPr lang="en-US" sz="5440" dirty="0">
              <a:solidFill>
                <a:srgbClr val="B2D8B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604210" y="3601586"/>
            <a:ext cx="1997021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526216" y="3566417"/>
            <a:ext cx="1848198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FRANC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584121" y="3675422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555568" y="3705236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8369529" y="3675423"/>
            <a:ext cx="1411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MALBEC</a:t>
            </a:r>
          </a:p>
        </p:txBody>
      </p:sp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B81621AE-5918-7A40-DA64-6A03994C1B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23412" y="1426504"/>
            <a:ext cx="1270924" cy="38475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90A956C-1690-A30D-FF28-945C207A00C3}"/>
              </a:ext>
            </a:extLst>
          </p:cNvPr>
          <p:cNvSpPr txBox="1"/>
          <p:nvPr/>
        </p:nvSpPr>
        <p:spPr>
          <a:xfrm rot="16200000">
            <a:off x="9691369" y="3595009"/>
            <a:ext cx="24604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PETIT VERDOT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7841B-B60D-26ED-EA55-F06AC49BAAE1}"/>
              </a:ext>
            </a:extLst>
          </p:cNvPr>
          <p:cNvSpPr txBox="1"/>
          <p:nvPr/>
        </p:nvSpPr>
        <p:spPr>
          <a:xfrm>
            <a:off x="623888" y="5282051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endParaRPr lang="en-AU" altLang="ja-JP" sz="1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结构坚实，单宁丰富，‘甜甜圈’般的口感（缺少中段口感）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4BD59D-24BC-E156-4BD7-0DA8F13A109D}"/>
              </a:ext>
            </a:extLst>
          </p:cNvPr>
          <p:cNvSpPr txBox="1"/>
          <p:nvPr/>
        </p:nvSpPr>
        <p:spPr>
          <a:xfrm>
            <a:off x="2499070" y="5282051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品丽珠</a:t>
            </a:r>
            <a:endParaRPr lang="en-AU" altLang="ja-JP" sz="1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提升香气，具有辛香料、红色浆果和胡椒等特点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9A64CF-2A0D-5430-4DF6-4F6667A60624}"/>
              </a:ext>
            </a:extLst>
          </p:cNvPr>
          <p:cNvSpPr txBox="1"/>
          <p:nvPr/>
        </p:nvSpPr>
        <p:spPr>
          <a:xfrm>
            <a:off x="4406704" y="5282051"/>
            <a:ext cx="190763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梅洛 </a:t>
            </a:r>
            <a:endParaRPr lang="en-AU" altLang="ja-JP" sz="1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增加了丰满、丰富的中段口感，以及平滑度，带有紫罗兰和李子的香气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70711A-F28E-9F69-1895-27072633F4C1}"/>
              </a:ext>
            </a:extLst>
          </p:cNvPr>
          <p:cNvSpPr txBox="1"/>
          <p:nvPr/>
        </p:nvSpPr>
        <p:spPr>
          <a:xfrm>
            <a:off x="6277881" y="5285932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 </a:t>
            </a:r>
            <a:endParaRPr lang="en-AU" altLang="ja-JP" sz="1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给中段口感带来突出的果味和柔软的质感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B64557-787B-5DD1-1849-812FEC4EA3CD}"/>
              </a:ext>
            </a:extLst>
          </p:cNvPr>
          <p:cNvSpPr txBox="1"/>
          <p:nvPr/>
        </p:nvSpPr>
        <p:spPr>
          <a:xfrm>
            <a:off x="8140937" y="5285932"/>
            <a:ext cx="1895361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马尔贝克</a:t>
            </a:r>
            <a:endParaRPr lang="en-AU" altLang="ja-JP" sz="1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通常会增加酒体的厚重感，粉质的单宁，以及深色水果的果味和更深邃的颜色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DF8FC9-3394-89F0-2733-D70C73F23236}"/>
              </a:ext>
            </a:extLst>
          </p:cNvPr>
          <p:cNvSpPr txBox="1"/>
          <p:nvPr/>
        </p:nvSpPr>
        <p:spPr>
          <a:xfrm>
            <a:off x="10105061" y="5285932"/>
            <a:ext cx="1727797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小维铎</a:t>
            </a:r>
            <a:endParaRPr lang="en-AU" altLang="ja-JP" sz="1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增加香气，以及丰富的黑色水果风味和颜色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5468" y="0"/>
            <a:ext cx="8246532" cy="685800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32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</a:t>
            </a:r>
            <a:endParaRPr lang="en-AU" altLang="ja-JP" sz="3200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赤霞珠的产区</a:t>
            </a:r>
            <a:endParaRPr lang="en-US" sz="544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40AA5044-98BC-8447-6089-F333C0BF2B4B}"/>
              </a:ext>
            </a:extLst>
          </p:cNvPr>
          <p:cNvSpPr txBox="1"/>
          <p:nvPr/>
        </p:nvSpPr>
        <p:spPr>
          <a:xfrm>
            <a:off x="3767667" y="4683857"/>
            <a:ext cx="114836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玛格利特河</a:t>
            </a:r>
            <a:endParaRPr lang="en-US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719F96B-8865-AF63-6CE6-EA775B74C6A0}"/>
              </a:ext>
            </a:extLst>
          </p:cNvPr>
          <p:cNvCxnSpPr>
            <a:cxnSpLocks/>
          </p:cNvCxnSpPr>
          <p:nvPr/>
        </p:nvCxnSpPr>
        <p:spPr>
          <a:xfrm>
            <a:off x="4716165" y="4802679"/>
            <a:ext cx="589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bject 58">
            <a:extLst>
              <a:ext uri="{FF2B5EF4-FFF2-40B4-BE49-F238E27FC236}">
                <a16:creationId xmlns:a16="http://schemas.microsoft.com/office/drawing/2014/main" id="{2FDB32B5-8E59-078E-E838-5DA711541308}"/>
              </a:ext>
            </a:extLst>
          </p:cNvPr>
          <p:cNvSpPr txBox="1"/>
          <p:nvPr/>
        </p:nvSpPr>
        <p:spPr>
          <a:xfrm>
            <a:off x="7586133" y="3874925"/>
            <a:ext cx="130018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克莱尔谷</a:t>
            </a:r>
            <a:endParaRPr lang="en-US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FD26DB-65B2-3027-DAB5-04D02369834C}"/>
              </a:ext>
            </a:extLst>
          </p:cNvPr>
          <p:cNvCxnSpPr>
            <a:cxnSpLocks/>
          </p:cNvCxnSpPr>
          <p:nvPr/>
        </p:nvCxnSpPr>
        <p:spPr>
          <a:xfrm>
            <a:off x="8356349" y="3991303"/>
            <a:ext cx="529973" cy="6100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7518956" y="4719880"/>
            <a:ext cx="86089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巴罗萨</a:t>
            </a:r>
            <a:endParaRPr lang="en-US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8130811" y="4717761"/>
            <a:ext cx="846046" cy="1184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7144193" y="5134339"/>
            <a:ext cx="140964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麦克拉仑谷</a:t>
            </a:r>
            <a:endParaRPr lang="en-US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076478" y="4864448"/>
            <a:ext cx="809844" cy="3832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bject 58">
            <a:extLst>
              <a:ext uri="{FF2B5EF4-FFF2-40B4-BE49-F238E27FC236}">
                <a16:creationId xmlns:a16="http://schemas.microsoft.com/office/drawing/2014/main" id="{64B29A29-868D-04F0-CDEB-D09E5A4C9905}"/>
              </a:ext>
            </a:extLst>
          </p:cNvPr>
          <p:cNvSpPr txBox="1"/>
          <p:nvPr/>
        </p:nvSpPr>
        <p:spPr>
          <a:xfrm>
            <a:off x="7901801" y="5401218"/>
            <a:ext cx="80984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兰好乐溪</a:t>
            </a:r>
            <a:endParaRPr lang="en-US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963A8E-6307-3FC6-A892-4B5A282E8E2B}"/>
              </a:ext>
            </a:extLst>
          </p:cNvPr>
          <p:cNvCxnSpPr>
            <a:cxnSpLocks/>
          </p:cNvCxnSpPr>
          <p:nvPr/>
        </p:nvCxnSpPr>
        <p:spPr>
          <a:xfrm flipV="1">
            <a:off x="8660219" y="4873789"/>
            <a:ext cx="316638" cy="6438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bject 58">
            <a:extLst>
              <a:ext uri="{FF2B5EF4-FFF2-40B4-BE49-F238E27FC236}">
                <a16:creationId xmlns:a16="http://schemas.microsoft.com/office/drawing/2014/main" id="{9249690D-5B03-46EB-BFB5-255EC2B7B7D7}"/>
              </a:ext>
            </a:extLst>
          </p:cNvPr>
          <p:cNvSpPr txBox="1"/>
          <p:nvPr/>
        </p:nvSpPr>
        <p:spPr>
          <a:xfrm>
            <a:off x="8100240" y="5736143"/>
            <a:ext cx="80984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库纳瓦拉</a:t>
            </a:r>
            <a:endParaRPr lang="en-US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D9ED21A-F506-0E9D-EE1D-A977F64F165A}"/>
              </a:ext>
            </a:extLst>
          </p:cNvPr>
          <p:cNvCxnSpPr>
            <a:cxnSpLocks/>
          </p:cNvCxnSpPr>
          <p:nvPr/>
        </p:nvCxnSpPr>
        <p:spPr>
          <a:xfrm flipV="1">
            <a:off x="8910084" y="5245929"/>
            <a:ext cx="316638" cy="6438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bject 58">
            <a:extLst>
              <a:ext uri="{FF2B5EF4-FFF2-40B4-BE49-F238E27FC236}">
                <a16:creationId xmlns:a16="http://schemas.microsoft.com/office/drawing/2014/main" id="{C017BB09-8489-0073-2B84-4A1CFD426617}"/>
              </a:ext>
            </a:extLst>
          </p:cNvPr>
          <p:cNvSpPr txBox="1"/>
          <p:nvPr/>
        </p:nvSpPr>
        <p:spPr>
          <a:xfrm>
            <a:off x="10448226" y="5714878"/>
            <a:ext cx="13911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雅拉谷</a:t>
            </a:r>
            <a:endParaRPr lang="en-US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71773FD-5163-4EF1-E0F0-DFE11B55B3A9}"/>
              </a:ext>
            </a:extLst>
          </p:cNvPr>
          <p:cNvCxnSpPr>
            <a:cxnSpLocks/>
          </p:cNvCxnSpPr>
          <p:nvPr/>
        </p:nvCxnSpPr>
        <p:spPr>
          <a:xfrm flipH="1" flipV="1">
            <a:off x="9928471" y="5368203"/>
            <a:ext cx="497638" cy="4630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4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南澳州</a:t>
            </a:r>
            <a:endParaRPr lang="en-US" sz="544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5960533" y="5217622"/>
            <a:ext cx="74295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库纳瓦拉</a:t>
            </a:r>
            <a:endParaRPr lang="en-US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6796617" y="4642980"/>
            <a:ext cx="2474383" cy="6910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erial view of a large field&#10;&#10;AI-generated content may be incorrect.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受海洋影响</a:t>
            </a:r>
          </a:p>
          <a:p>
            <a:pPr>
              <a:spcBef>
                <a:spcPts val="3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澳大利亚著名的红土（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terra </a:t>
            </a:r>
            <a:r>
              <a:rPr lang="en-AU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rossa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>
              <a:spcBef>
                <a:spcPts val="3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丰富的酿酒文化遗产</a:t>
            </a:r>
          </a:p>
          <a:p>
            <a:pPr>
              <a:spcBef>
                <a:spcPts val="3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赤霞珠国王般的主导作用</a:t>
            </a:r>
          </a:p>
          <a:p>
            <a:pPr>
              <a:spcBef>
                <a:spcPts val="3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有混酿的传统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库纳瓦拉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836" y="7938"/>
            <a:ext cx="6096000" cy="685006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E426E7-B3AF-1126-A7BD-FC28F59D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5573"/>
            <a:ext cx="5334275" cy="820910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11974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海洋性 </a:t>
            </a:r>
            <a:endParaRPr lang="en-US" sz="32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40878"/>
            <a:ext cx="334987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受南大洋冷却效应的影响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7">
            <a:extLst>
              <a:ext uri="{FF2B5EF4-FFF2-40B4-BE49-F238E27FC236}">
                <a16:creationId xmlns:a16="http://schemas.microsoft.com/office/drawing/2014/main" id="{E2745914-D2E6-06A3-8588-F65555112ADD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海拔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190292" y="3835450"/>
            <a:ext cx="288748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库纳瓦拉</a:t>
            </a:r>
            <a:endParaRPr lang="en-AU" altLang="ja-JP" b="1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50–110</a:t>
            </a:r>
            <a:r>
              <a:rPr lang="ja-JP" altLang="en-US" sz="1800">
                <a:solidFill>
                  <a:srgbClr val="B2D8BE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(164–361</a:t>
            </a:r>
            <a:r>
              <a:rPr lang="ja-JP" altLang="en-US" sz="1800">
                <a:solidFill>
                  <a:srgbClr val="B2D8BE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CCACE-3870-06CE-9950-B9D8A2FBFFF2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AU" altLang="ja-JP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2F3ACB-BD3F-D20F-BC98-BB320A8ED24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651B7-5663-3862-F2FC-63E799DA532C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AU" altLang="ja-JP" sz="1400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45282" y="643666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45282" y="531366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07185" y="626399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D22628-1E22-FEF6-8920-C0749D161E5E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超高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483504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库纳瓦拉赤霞珠的成功得益于其著名的红土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覆盖在石灰岩之上，稀薄的、富含氧化铁的红色表层土壤。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西澳州</a:t>
            </a:r>
            <a:endParaRPr lang="en-US" sz="544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2926080" y="5101244"/>
            <a:ext cx="1254336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玛格利特河</a:t>
            </a:r>
            <a:endParaRPr lang="en-AU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3894667" y="4859867"/>
            <a:ext cx="1710266" cy="35775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61427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美食天堂</a:t>
            </a:r>
          </a:p>
          <a:p>
            <a:pPr>
              <a:spcBef>
                <a:spcPts val="1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赤霞珠是本产区的明星葡萄酒</a:t>
            </a:r>
          </a:p>
          <a:p>
            <a:pPr>
              <a:spcBef>
                <a:spcPts val="1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出色的混酿</a:t>
            </a:r>
          </a:p>
          <a:p>
            <a:pPr>
              <a:spcBef>
                <a:spcPts val="1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具有创新性和试验性的未来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玛格利特河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3B8633A-B2A9-62C7-E554-D9763026C04E}"/>
              </a:ext>
            </a:extLst>
          </p:cNvPr>
          <p:cNvSpPr txBox="1">
            <a:spLocks/>
          </p:cNvSpPr>
          <p:nvPr/>
        </p:nvSpPr>
        <p:spPr>
          <a:xfrm>
            <a:off x="6672817" y="3720866"/>
            <a:ext cx="255553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玛格利特河</a:t>
            </a:r>
            <a:endParaRPr lang="en-AU" altLang="ja-JP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0–231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en-US" sz="18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(0–757</a:t>
            </a:r>
            <a:r>
              <a:rPr lang="ja-JP" altLang="en-US" sz="1800">
                <a:solidFill>
                  <a:srgbClr val="B2D8BE"/>
                </a:solidFill>
                <a:latin typeface="Neue Haas Grotesk Text Pro" panose="020B0504020202020204" pitchFamily="34" charset="77"/>
              </a:rPr>
              <a:t> 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1693009"/>
            <a:ext cx="39444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受强烈的海洋气候影响</a:t>
            </a:r>
          </a:p>
          <a:p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三面环海</a:t>
            </a:r>
            <a:endParaRPr 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EE1633EC-A994-993A-4C58-F529C89B9129}"/>
              </a:ext>
            </a:extLst>
          </p:cNvPr>
          <p:cNvSpPr txBox="1">
            <a:spLocks/>
          </p:cNvSpPr>
          <p:nvPr/>
        </p:nvSpPr>
        <p:spPr>
          <a:xfrm>
            <a:off x="546079" y="1025657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46536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地中海</a:t>
            </a:r>
            <a:endParaRPr lang="en-US" sz="32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452E8004-FE44-02FD-BB6B-1CB9FB0A86D3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海拔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3FC29F-7C82-F96D-3210-69F67029593D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AU" altLang="ja-JP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7B933-1213-216A-DECA-3AA7ABA1B734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FFEE6C-F21B-B20A-C3DC-F397F7873ECC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AU" altLang="ja-JP" sz="1400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5770C5-EA76-9F60-4780-76F31E12923B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超高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A213E4-B5DC-F021-1FBB-34F93E54FB6C}"/>
              </a:ext>
            </a:extLst>
          </p:cNvPr>
          <p:cNvSpPr txBox="1"/>
          <p:nvPr/>
        </p:nvSpPr>
        <p:spPr>
          <a:xfrm>
            <a:off x="6545766" y="623140"/>
            <a:ext cx="5096107" cy="46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澳大利亚葡萄酒，源自多元气候下孕育的葡萄园，也扎根于历经数百万年塑造而成的古老地貌。每一杯澳大利亚葡萄酒，都承载着一段关于土地、风土与匠心的故事。</a:t>
            </a:r>
            <a:endParaRPr lang="en-AU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如同我们的先辈一样，今天的澳大利亚葡萄种植者与酿酒师依然充满热情、坚韧与创造力。他们不断探索新的方法，也持续精进历久弥新的酿酒技艺。这个紧密相连的葡萄酒社群，因对卓越品质的共同追求与热爱而凝聚；同时，也始终致力于守护自然环境，让这片壮丽土地的馈赠能够延续至未来。在这片古老的土地上，澳大利亚葡萄酒人将现代思维融入传统技艺，不断进行大胆而充满趣味的尝试。</a:t>
            </a:r>
            <a:endParaRPr lang="zh-CN" altLang="en-US" sz="1600" dirty="0">
              <a:solidFill>
                <a:srgbClr val="19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因此，如果你渴望一场风味的冒险，就让澳大利亚葡萄酒成为你的向导吧。因为在每一瓶澳大利亚葡萄酒中，你都将感受到澳大利亚的奇妙之处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那份定义我们文化与土地的冒险精神、多样性与无限可能。</a:t>
            </a:r>
            <a:endParaRPr lang="zh-CN" altLang="en-US" sz="1600" dirty="0">
              <a:solidFill>
                <a:srgbClr val="19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玛格利特河的土壤主要为覆盖在花岗岩和片麻岩之上的砾质壤土，整体持水能力低。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F17B6CF-3459-F44B-32DA-10252F56405C}"/>
              </a:ext>
            </a:extLst>
          </p:cNvPr>
          <p:cNvSpPr txBox="1">
            <a:spLocks/>
          </p:cNvSpPr>
          <p:nvPr/>
        </p:nvSpPr>
        <p:spPr>
          <a:xfrm>
            <a:off x="6456364" y="719974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维多利亚州</a:t>
            </a:r>
            <a:endParaRPr lang="en-US" sz="544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4322618" y="6273800"/>
            <a:ext cx="113626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雅拉谷</a:t>
            </a:r>
            <a:endParaRPr lang="en-AU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4910667" y="4732867"/>
            <a:ext cx="1735666" cy="1657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维多利亚州首个主要的葡萄酒产区</a:t>
            </a:r>
          </a:p>
          <a:p>
            <a:pPr>
              <a:spcBef>
                <a:spcPct val="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凉爽的气候风格</a:t>
            </a:r>
          </a:p>
          <a:p>
            <a:pPr>
              <a:spcBef>
                <a:spcPct val="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美食美酒天堂和热门旅游目的地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雅拉谷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E426E7-B3AF-1126-A7BD-FC28F59D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97970"/>
            <a:ext cx="5334275" cy="820910"/>
          </a:xfrm>
        </p:spPr>
        <p:txBody>
          <a:bodyPr/>
          <a:lstStyle/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endParaRPr lang="en-US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61430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大陆性</a:t>
            </a:r>
            <a:endParaRPr lang="en-US" sz="32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2118989"/>
            <a:ext cx="27160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受地中海气候影响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雅拉谷</a:t>
            </a:r>
            <a:endParaRPr lang="en-AU" altLang="ja-JP" b="1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30–400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(98–1,312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D080BB03-A5F4-F4C7-C691-DC36A7B79AF4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海拔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AB34FF-C906-BA5D-A8CC-570D9B3AC9AF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AU" altLang="ja-JP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5C6A25-6155-F0D2-8343-9EEE6FBC8976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71A7AD-F449-AE2A-1B8C-69E57F9C4E6B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AU" altLang="ja-JP" sz="1400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AD5644-1878-2E41-5FF2-50C284160EB7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超高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英尺 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21155049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雅拉谷北侧的土壤表面呈灰色至灰棕色，从砂壤土到沙质粘土，下层是红棕色粘土，通常伴有岩石。另一种主要土壤类型是山谷南侧深厚且肥沃的红色火山土。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A4A0145-67B4-971F-28F6-33D449B78FCD}"/>
              </a:ext>
            </a:extLst>
          </p:cNvPr>
          <p:cNvSpPr txBox="1">
            <a:spLocks/>
          </p:cNvSpPr>
          <p:nvPr/>
        </p:nvSpPr>
        <p:spPr>
          <a:xfrm>
            <a:off x="6456364" y="719974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14689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02"/>
          <a:stretch/>
        </p:blipFill>
        <p:spPr>
          <a:xfrm>
            <a:off x="2560557" y="0"/>
            <a:ext cx="9631443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197235" y="556042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其它的优质产区</a:t>
            </a:r>
            <a:endParaRPr lang="en-US" sz="544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614458" y="2403073"/>
            <a:ext cx="131893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克莱尔谷</a:t>
            </a:r>
            <a:endParaRPr lang="en-AU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9177867" y="4614333"/>
            <a:ext cx="736600" cy="21651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bject 58">
            <a:extLst>
              <a:ext uri="{FF2B5EF4-FFF2-40B4-BE49-F238E27FC236}">
                <a16:creationId xmlns:a16="http://schemas.microsoft.com/office/drawing/2014/main" id="{6829C3C8-B33D-F8AC-B7F1-701B4FA977B6}"/>
              </a:ext>
            </a:extLst>
          </p:cNvPr>
          <p:cNvSpPr txBox="1"/>
          <p:nvPr/>
        </p:nvSpPr>
        <p:spPr>
          <a:xfrm>
            <a:off x="7473142" y="3312622"/>
            <a:ext cx="123800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伊顿谷</a:t>
            </a:r>
            <a:endParaRPr lang="en-AU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1482C70-8E56-255C-058C-7E2767776258}"/>
              </a:ext>
            </a:extLst>
          </p:cNvPr>
          <p:cNvSpPr txBox="1"/>
          <p:nvPr/>
        </p:nvSpPr>
        <p:spPr>
          <a:xfrm>
            <a:off x="8229600" y="4714474"/>
            <a:ext cx="147108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麦克拉仑谷</a:t>
            </a:r>
            <a:endParaRPr lang="en-AU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F34BD0D7-6578-7EF7-8B3A-810AB57CEE2F}"/>
              </a:ext>
            </a:extLst>
          </p:cNvPr>
          <p:cNvSpPr txBox="1"/>
          <p:nvPr/>
        </p:nvSpPr>
        <p:spPr>
          <a:xfrm>
            <a:off x="9376756" y="6238252"/>
            <a:ext cx="92506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兰好乐溪</a:t>
            </a:r>
            <a:endParaRPr lang="en-AU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C9D6B4-2D5F-9306-FF05-4F57BB6B3A26}"/>
              </a:ext>
            </a:extLst>
          </p:cNvPr>
          <p:cNvCxnSpPr>
            <a:cxnSpLocks/>
          </p:cNvCxnSpPr>
          <p:nvPr/>
        </p:nvCxnSpPr>
        <p:spPr>
          <a:xfrm flipH="1">
            <a:off x="10210800" y="4763118"/>
            <a:ext cx="474134" cy="15915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30673CF-1B9A-0FD8-8214-A153AABBF937}"/>
              </a:ext>
            </a:extLst>
          </p:cNvPr>
          <p:cNvCxnSpPr>
            <a:cxnSpLocks/>
          </p:cNvCxnSpPr>
          <p:nvPr/>
        </p:nvCxnSpPr>
        <p:spPr>
          <a:xfrm flipH="1" flipV="1">
            <a:off x="8060267" y="3429000"/>
            <a:ext cx="2667000" cy="14031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C67F838-BAF2-0266-7857-FD2C35D8A18A}"/>
              </a:ext>
            </a:extLst>
          </p:cNvPr>
          <p:cNvCxnSpPr>
            <a:cxnSpLocks/>
          </p:cNvCxnSpPr>
          <p:nvPr/>
        </p:nvCxnSpPr>
        <p:spPr>
          <a:xfrm flipH="1">
            <a:off x="8373533" y="2053785"/>
            <a:ext cx="1769534" cy="46566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87897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8158185" y="2975400"/>
            <a:ext cx="23074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dirty="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br>
              <a:rPr lang="en-US" sz="60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32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特性和风味特征</a:t>
            </a:r>
            <a:endParaRPr lang="en-US" sz="3200" dirty="0">
              <a:solidFill>
                <a:srgbClr val="B2D8B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79208" y="476099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风味</a:t>
            </a:r>
            <a:endParaRPr lang="en-AU" sz="14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黑樱桃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黑加仑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薄荷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桉树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青椒 （铃椒）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黑醋栗</a:t>
            </a:r>
            <a:endParaRPr lang="en-AU" sz="14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4241041"/>
            <a:ext cx="15001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932950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10465665" y="2671795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9103217" y="1981467"/>
            <a:ext cx="2724896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ja-JP" altLang="en-US" sz="16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橡木风味</a:t>
            </a:r>
            <a:endParaRPr lang="en-AU" altLang="ja-JP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203"/>
              </a:spcBef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有烤面包和香草的香气</a:t>
            </a:r>
            <a:endParaRPr lang="en-AU" sz="16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48420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48391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48391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04517" y="606856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68660" y="60656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32803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196946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61470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4284339" y="60656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19565" y="60656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Title 2">
            <a:extLst>
              <a:ext uri="{FF2B5EF4-FFF2-40B4-BE49-F238E27FC236}">
                <a16:creationId xmlns:a16="http://schemas.microsoft.com/office/drawing/2014/main" id="{54277F06-9E24-B2AB-5661-9CB98AD69D6F}"/>
              </a:ext>
            </a:extLst>
          </p:cNvPr>
          <p:cNvSpPr txBox="1"/>
          <p:nvPr/>
        </p:nvSpPr>
        <p:spPr>
          <a:xfrm>
            <a:off x="2006485" y="5787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93" name="Title 2">
            <a:extLst>
              <a:ext uri="{FF2B5EF4-FFF2-40B4-BE49-F238E27FC236}">
                <a16:creationId xmlns:a16="http://schemas.microsoft.com/office/drawing/2014/main" id="{BA50093F-35A1-EF2D-B62B-D8D39807F67B}"/>
              </a:ext>
            </a:extLst>
          </p:cNvPr>
          <p:cNvSpPr txBox="1"/>
          <p:nvPr/>
        </p:nvSpPr>
        <p:spPr>
          <a:xfrm>
            <a:off x="3697804" y="578700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94" name="Title 2">
            <a:extLst>
              <a:ext uri="{FF2B5EF4-FFF2-40B4-BE49-F238E27FC236}">
                <a16:creationId xmlns:a16="http://schemas.microsoft.com/office/drawing/2014/main" id="{940D5E92-4A8B-74B9-A7B9-AFBCDBD99B7D}"/>
              </a:ext>
            </a:extLst>
          </p:cNvPr>
          <p:cNvSpPr txBox="1"/>
          <p:nvPr/>
        </p:nvSpPr>
        <p:spPr>
          <a:xfrm>
            <a:off x="4569367" y="5787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3702072" y="244400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272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269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269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B5BDD7A-EEDD-5B51-C03E-12CD3C8BF5B7}"/>
              </a:ext>
            </a:extLst>
          </p:cNvPr>
          <p:cNvGrpSpPr/>
          <p:nvPr/>
        </p:nvGrpSpPr>
        <p:grpSpPr>
          <a:xfrm>
            <a:off x="4652058" y="6075434"/>
            <a:ext cx="278634" cy="272668"/>
            <a:chOff x="8032638" y="5926610"/>
            <a:chExt cx="278634" cy="272668"/>
          </a:xfrm>
        </p:grpSpPr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3B20145-BD55-5EFB-574C-258EABE68B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B6F7FA4A-DD87-0E47-F405-1307329BC91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2A5A0A3-DFF9-2205-3D06-99AC851FC068}"/>
              </a:ext>
            </a:extLst>
          </p:cNvPr>
          <p:cNvGrpSpPr/>
          <p:nvPr/>
        </p:nvGrpSpPr>
        <p:grpSpPr>
          <a:xfrm rot="10800000">
            <a:off x="3926344" y="6075434"/>
            <a:ext cx="278634" cy="272668"/>
            <a:chOff x="8032638" y="5926610"/>
            <a:chExt cx="278634" cy="272668"/>
          </a:xfrm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1443FFEC-E5C9-CDA6-011A-292D0591936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F73064C-3A6F-BCF8-0BAF-B00D09470D55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5" name="Title 2">
            <a:extLst>
              <a:ext uri="{FF2B5EF4-FFF2-40B4-BE49-F238E27FC236}">
                <a16:creationId xmlns:a16="http://schemas.microsoft.com/office/drawing/2014/main" id="{EAA42D44-7616-A134-D729-DDB35CB84969}"/>
              </a:ext>
            </a:extLst>
          </p:cNvPr>
          <p:cNvSpPr txBox="1"/>
          <p:nvPr/>
        </p:nvSpPr>
        <p:spPr>
          <a:xfrm>
            <a:off x="3369236" y="2606590"/>
            <a:ext cx="69309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96EFF68-1266-6E27-0867-3FE9F85FC6D4}"/>
              </a:ext>
            </a:extLst>
          </p:cNvPr>
          <p:cNvSpPr txBox="1"/>
          <p:nvPr/>
        </p:nvSpPr>
        <p:spPr>
          <a:xfrm>
            <a:off x="550040" y="486801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63E99D-594C-5EA1-F8F7-02938F4BBEF0}"/>
              </a:ext>
            </a:extLst>
          </p:cNvPr>
          <p:cNvCxnSpPr>
            <a:cxnSpLocks/>
          </p:cNvCxnSpPr>
          <p:nvPr/>
        </p:nvCxnSpPr>
        <p:spPr>
          <a:xfrm>
            <a:off x="1102620" y="5006627"/>
            <a:ext cx="89032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0D43EA9F-E92F-8C93-61D3-DF2053810E50}"/>
              </a:ext>
            </a:extLst>
          </p:cNvPr>
          <p:cNvSpPr txBox="1"/>
          <p:nvPr/>
        </p:nvSpPr>
        <p:spPr>
          <a:xfrm>
            <a:off x="556099" y="522210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7A3F2D2-B878-D254-C04C-20BF45EEFB37}"/>
              </a:ext>
            </a:extLst>
          </p:cNvPr>
          <p:cNvCxnSpPr>
            <a:cxnSpLocks/>
          </p:cNvCxnSpPr>
          <p:nvPr/>
        </p:nvCxnSpPr>
        <p:spPr>
          <a:xfrm>
            <a:off x="1102620" y="5389978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740DEB91-3E43-1DF5-926D-DE7E0127698A}"/>
              </a:ext>
            </a:extLst>
          </p:cNvPr>
          <p:cNvSpPr txBox="1"/>
          <p:nvPr/>
        </p:nvSpPr>
        <p:spPr>
          <a:xfrm>
            <a:off x="623349" y="2161479"/>
            <a:ext cx="1104374" cy="28252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A4B48C4-989B-B8DC-C9D0-368DA31D2438}"/>
              </a:ext>
            </a:extLst>
          </p:cNvPr>
          <p:cNvCxnSpPr>
            <a:cxnSpLocks/>
          </p:cNvCxnSpPr>
          <p:nvPr/>
        </p:nvCxnSpPr>
        <p:spPr>
          <a:xfrm>
            <a:off x="1176281" y="2269845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54CF1271-CD7F-CEF6-DBF4-DD8F375C3D94}"/>
              </a:ext>
            </a:extLst>
          </p:cNvPr>
          <p:cNvSpPr txBox="1"/>
          <p:nvPr/>
        </p:nvSpPr>
        <p:spPr>
          <a:xfrm>
            <a:off x="623348" y="325656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2E5B69B9-DDDB-F9D5-1854-B80D4F10A05B}"/>
              </a:ext>
            </a:extLst>
          </p:cNvPr>
          <p:cNvSpPr txBox="1"/>
          <p:nvPr/>
        </p:nvSpPr>
        <p:spPr>
          <a:xfrm>
            <a:off x="2056594" y="2947800"/>
            <a:ext cx="65452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B4501BF3-2A89-E41B-9672-C0F05EA36815}"/>
              </a:ext>
            </a:extLst>
          </p:cNvPr>
          <p:cNvSpPr txBox="1"/>
          <p:nvPr/>
        </p:nvSpPr>
        <p:spPr>
          <a:xfrm>
            <a:off x="3213703" y="297667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1" name="Title 2">
            <a:extLst>
              <a:ext uri="{FF2B5EF4-FFF2-40B4-BE49-F238E27FC236}">
                <a16:creationId xmlns:a16="http://schemas.microsoft.com/office/drawing/2014/main" id="{DC2DB3CC-978A-0381-25CE-A11F3694AB3C}"/>
              </a:ext>
            </a:extLst>
          </p:cNvPr>
          <p:cNvSpPr txBox="1"/>
          <p:nvPr/>
        </p:nvSpPr>
        <p:spPr>
          <a:xfrm>
            <a:off x="2059816" y="3814143"/>
            <a:ext cx="72540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2" name="Title 2">
            <a:extLst>
              <a:ext uri="{FF2B5EF4-FFF2-40B4-BE49-F238E27FC236}">
                <a16:creationId xmlns:a16="http://schemas.microsoft.com/office/drawing/2014/main" id="{173CBDFD-8915-34D7-8B7F-DFA1D970353B}"/>
              </a:ext>
            </a:extLst>
          </p:cNvPr>
          <p:cNvSpPr txBox="1"/>
          <p:nvPr/>
        </p:nvSpPr>
        <p:spPr>
          <a:xfrm>
            <a:off x="3064520" y="385739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/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3" name="Title 2">
            <a:extLst>
              <a:ext uri="{FF2B5EF4-FFF2-40B4-BE49-F238E27FC236}">
                <a16:creationId xmlns:a16="http://schemas.microsoft.com/office/drawing/2014/main" id="{8072708F-9A23-FF7A-7165-D357AEBFCC81}"/>
              </a:ext>
            </a:extLst>
          </p:cNvPr>
          <p:cNvSpPr txBox="1"/>
          <p:nvPr/>
        </p:nvSpPr>
        <p:spPr>
          <a:xfrm>
            <a:off x="4569894" y="382852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7DCF5B5-0086-D321-AF70-E1742C039B1C}"/>
              </a:ext>
            </a:extLst>
          </p:cNvPr>
          <p:cNvCxnSpPr>
            <a:cxnSpLocks/>
          </p:cNvCxnSpPr>
          <p:nvPr/>
        </p:nvCxnSpPr>
        <p:spPr>
          <a:xfrm>
            <a:off x="1176281" y="3376516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716306B4-124C-E91B-6F10-FF15B5AF933C}"/>
              </a:ext>
            </a:extLst>
          </p:cNvPr>
          <p:cNvSpPr txBox="1"/>
          <p:nvPr/>
        </p:nvSpPr>
        <p:spPr>
          <a:xfrm>
            <a:off x="623348" y="40249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5773C8A-D1B9-FE13-0A5D-24EB9875BF8A}"/>
              </a:ext>
            </a:extLst>
          </p:cNvPr>
          <p:cNvCxnSpPr>
            <a:cxnSpLocks/>
          </p:cNvCxnSpPr>
          <p:nvPr/>
        </p:nvCxnSpPr>
        <p:spPr>
          <a:xfrm>
            <a:off x="1149452" y="4192555"/>
            <a:ext cx="7696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itle 2">
            <a:extLst>
              <a:ext uri="{FF2B5EF4-FFF2-40B4-BE49-F238E27FC236}">
                <a16:creationId xmlns:a16="http://schemas.microsoft.com/office/drawing/2014/main" id="{9BB52E98-EAC3-A8CA-4A78-6316E4CF7217}"/>
              </a:ext>
            </a:extLst>
          </p:cNvPr>
          <p:cNvSpPr txBox="1"/>
          <p:nvPr/>
        </p:nvSpPr>
        <p:spPr>
          <a:xfrm>
            <a:off x="3090135" y="451676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5126B5CA-202E-B6D4-3149-49FA6EF12795}"/>
              </a:ext>
            </a:extLst>
          </p:cNvPr>
          <p:cNvSpPr txBox="1"/>
          <p:nvPr/>
        </p:nvSpPr>
        <p:spPr>
          <a:xfrm>
            <a:off x="4547205" y="451676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9" name="Title 2">
            <a:extLst>
              <a:ext uri="{FF2B5EF4-FFF2-40B4-BE49-F238E27FC236}">
                <a16:creationId xmlns:a16="http://schemas.microsoft.com/office/drawing/2014/main" id="{B7B70912-A4F3-AB3C-70AE-959521708442}"/>
              </a:ext>
            </a:extLst>
          </p:cNvPr>
          <p:cNvSpPr txBox="1"/>
          <p:nvPr/>
        </p:nvSpPr>
        <p:spPr>
          <a:xfrm>
            <a:off x="1633985" y="4567576"/>
            <a:ext cx="11334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80000"/>
              </a:lnSpc>
              <a:defRPr sz="14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2" name="Title 2">
            <a:extLst>
              <a:ext uri="{FF2B5EF4-FFF2-40B4-BE49-F238E27FC236}">
                <a16:creationId xmlns:a16="http://schemas.microsoft.com/office/drawing/2014/main" id="{AB053940-CF7E-406F-9801-A3ED353BDB3A}"/>
              </a:ext>
            </a:extLst>
          </p:cNvPr>
          <p:cNvSpPr txBox="1"/>
          <p:nvPr/>
        </p:nvSpPr>
        <p:spPr>
          <a:xfrm>
            <a:off x="543809" y="60358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62D3EB2-48C7-6F0B-5598-0F0079D6ABD7}"/>
              </a:ext>
            </a:extLst>
          </p:cNvPr>
          <p:cNvCxnSpPr>
            <a:cxnSpLocks/>
          </p:cNvCxnSpPr>
          <p:nvPr/>
        </p:nvCxnSpPr>
        <p:spPr>
          <a:xfrm>
            <a:off x="1320607" y="6203714"/>
            <a:ext cx="65195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itle 2">
            <a:extLst>
              <a:ext uri="{FF2B5EF4-FFF2-40B4-BE49-F238E27FC236}">
                <a16:creationId xmlns:a16="http://schemas.microsoft.com/office/drawing/2014/main" id="{4DB76454-026C-3E44-E43A-9CEEC1D64B98}"/>
              </a:ext>
            </a:extLst>
          </p:cNvPr>
          <p:cNvSpPr txBox="1"/>
          <p:nvPr/>
        </p:nvSpPr>
        <p:spPr>
          <a:xfrm>
            <a:off x="4547205" y="295397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86874" y="3444927"/>
            <a:ext cx="1516650" cy="791312"/>
          </a:xfrm>
        </p:spPr>
        <p:txBody>
          <a:bodyPr/>
          <a:lstStyle/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脂肪含量高的红肉</a:t>
            </a:r>
            <a:endParaRPr lang="en-AU" altLang="ja-JP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比如羊排</a:t>
            </a:r>
            <a:endParaRPr lang="en-AU" sz="14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食物</a:t>
            </a:r>
            <a:r>
              <a:rPr lang="en-US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搭配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21635" y="4174413"/>
            <a:ext cx="4059813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</a:t>
            </a:r>
            <a:b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7DD8B8-B379-1A86-AEEF-8A56B6EFE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130" y="1790898"/>
            <a:ext cx="2336800" cy="14859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8057797" y="3444927"/>
            <a:ext cx="1758326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牛肉块</a:t>
            </a:r>
            <a:br>
              <a:rPr lang="en-AU" sz="1400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</a:br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比如牛肋骨和</a:t>
            </a:r>
          </a:p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肋眼牛排</a:t>
            </a:r>
            <a:endParaRPr lang="en-AU" sz="14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23D2E7-A6FA-CBBC-5116-07DAD0759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232" y="1923006"/>
            <a:ext cx="2695424" cy="1431944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5954807" y="6200710"/>
            <a:ext cx="1516650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烩牛肉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67EA878-38A9-CB5D-A21F-479E0AAE3B4B}"/>
              </a:ext>
            </a:extLst>
          </p:cNvPr>
          <p:cNvSpPr txBox="1">
            <a:spLocks/>
          </p:cNvSpPr>
          <p:nvPr/>
        </p:nvSpPr>
        <p:spPr>
          <a:xfrm>
            <a:off x="9654740" y="6200710"/>
            <a:ext cx="1758326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鸭胸肉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139805-4EFD-C916-65D3-35993E657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822" y="4326216"/>
            <a:ext cx="2217378" cy="17105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A3D0543-9113-E42D-5517-8C7979F05A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2250" y="4872689"/>
            <a:ext cx="24511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endParaRPr lang="en-US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724447" cy="1325563"/>
          </a:xfrm>
        </p:spPr>
        <p:txBody>
          <a:bodyPr/>
          <a:lstStyle/>
          <a:p>
            <a:r>
              <a:rPr lang="ja-JP" altLang="en-US" sz="48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风味复杂的澳大利亚</a:t>
            </a:r>
          </a:p>
          <a:p>
            <a:r>
              <a:rPr lang="ja-JP" altLang="en-US" sz="48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葡萄酒珍宝</a:t>
            </a:r>
            <a:endParaRPr lang="en-US" sz="4800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C4A096DE-14F3-99D7-C5A1-D8801854812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00"/>
              </a:spcBef>
              <a:tabLst>
                <a:tab pos="1281430" algn="l"/>
                <a:tab pos="2681605" algn="l"/>
                <a:tab pos="4067810" algn="l"/>
                <a:tab pos="5422265" algn="l"/>
                <a:tab pos="7200265" algn="l"/>
                <a:tab pos="9970770" algn="l"/>
              </a:tabLst>
            </a:pPr>
            <a:r>
              <a:rPr lang="zh-CN" altLang="en-US" sz="9600" b="0" spc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谢谢</a:t>
            </a:r>
            <a:endParaRPr lang="pt-BR" sz="9600" b="0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  <a:endParaRPr lang="en-US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932528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这一</a:t>
            </a:r>
            <a:r>
              <a:rPr lang="zh-CN" altLang="en-AU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颜色深邃</a:t>
            </a: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的红葡萄品种是如此引人注目，但赤霞珠之美远不止其深色的果皮。其内在，拥有丰富的单宁、明亮的酸度和易于辨认的香气。</a:t>
            </a:r>
            <a:endParaRPr lang="en-AU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4684712" cy="1325563"/>
          </a:xfrm>
        </p:spPr>
        <p:txBody>
          <a:bodyPr/>
          <a:lstStyle/>
          <a:p>
            <a:r>
              <a:rPr lang="ja-JP" altLang="en-US" sz="48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真正的澳大利亚经典</a:t>
            </a:r>
            <a:endParaRPr lang="en-US" sz="4800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52089-EAFC-5AB5-1838-6A6B4F7C0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73272-C567-D2D8-98D8-9CB143688BA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2779C-C432-5D5C-E0A4-BDA1BD14B58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0321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575649"/>
            <a:ext cx="48296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赤霞珠的历史</a:t>
            </a:r>
          </a:p>
          <a:p>
            <a:pPr>
              <a:spcBef>
                <a:spcPts val="8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种植方式</a:t>
            </a:r>
          </a:p>
          <a:p>
            <a:pPr>
              <a:spcBef>
                <a:spcPts val="8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影响风格的方式</a:t>
            </a:r>
          </a:p>
          <a:p>
            <a:pPr>
              <a:spcBef>
                <a:spcPts val="8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混酿</a:t>
            </a:r>
          </a:p>
          <a:p>
            <a:pPr>
              <a:spcBef>
                <a:spcPts val="8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赤霞珠的产区</a:t>
            </a:r>
          </a:p>
          <a:p>
            <a:pPr>
              <a:spcBef>
                <a:spcPts val="8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特点和风味特征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17C0E8F-ADA6-B93D-A3CB-0EAE319B7593}"/>
              </a:ext>
            </a:extLst>
          </p:cNvPr>
          <p:cNvSpPr txBox="1">
            <a:spLocks/>
          </p:cNvSpPr>
          <p:nvPr/>
        </p:nvSpPr>
        <p:spPr>
          <a:xfrm>
            <a:off x="6389687" y="584200"/>
            <a:ext cx="6448425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60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今天我们将会</a:t>
            </a:r>
            <a:br>
              <a:rPr lang="ja-JP" altLang="en-US" sz="60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60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跟大家讲述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301" y="339046"/>
            <a:ext cx="4351699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423" y="3672836"/>
            <a:ext cx="2382787" cy="662774"/>
          </a:xfrm>
        </p:spPr>
        <p:txBody>
          <a:bodyPr/>
          <a:lstStyle/>
          <a:p>
            <a:r>
              <a:rPr lang="en-US" dirty="0"/>
              <a:t>1832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9424" y="4335617"/>
            <a:ext cx="268591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葡萄酒先驱詹姆斯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巴斯比（</a:t>
            </a:r>
            <a:r>
              <a:rPr lang="en-AU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James Busby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）收集的赤霞珠插条运抵澳大利亚海岸。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4288" y="1720205"/>
            <a:ext cx="2377418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被认为是世界上最古老的、持续生产的赤霞珠葡萄藤，种植于奔富的</a:t>
            </a:r>
            <a:r>
              <a:rPr 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Block 42 Kalimna</a:t>
            </a:r>
            <a:r>
              <a:rPr lang="zh-CN" alt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葡萄园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64287" y="1057431"/>
            <a:ext cx="2120040" cy="662774"/>
          </a:xfrm>
        </p:spPr>
        <p:txBody>
          <a:bodyPr/>
          <a:lstStyle/>
          <a:p>
            <a:r>
              <a:rPr lang="en-US" dirty="0"/>
              <a:t>1888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7989" y="4245082"/>
            <a:ext cx="238278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在澳大利亚，赤霞珠葡萄的压榨量仅为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620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吨。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37103" y="3561231"/>
            <a:ext cx="2120040" cy="662774"/>
          </a:xfrm>
        </p:spPr>
        <p:txBody>
          <a:bodyPr/>
          <a:lstStyle/>
          <a:p>
            <a:r>
              <a:rPr lang="en-US" dirty="0"/>
              <a:t>1966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pPr>
              <a:tabLst>
                <a:tab pos="1274445" algn="l"/>
              </a:tabLst>
            </a:pPr>
            <a:r>
              <a:rPr lang="zh-CN" altLang="en-AU" sz="40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澳大利亚</a:t>
            </a:r>
            <a:endParaRPr lang="en-AU" altLang="zh-CN" sz="40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  <a:p>
            <a:pPr>
              <a:tabLst>
                <a:tab pos="1274445" algn="l"/>
              </a:tabLst>
            </a:pPr>
            <a:r>
              <a:rPr lang="zh-CN" altLang="en-US" sz="40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"/>
              </a:rPr>
              <a:t>赤霞珠的历史</a:t>
            </a:r>
            <a:endParaRPr lang="en-AU" sz="40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"/>
            </a:endParaRP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"/>
          <a:stretch/>
        </p:blipFill>
        <p:spPr>
          <a:xfrm>
            <a:off x="6456363" y="376238"/>
            <a:ext cx="5735637" cy="611822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50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年后，随着创新和工艺的不断改善，为满足大众对特殊风格的流行需求，澳大利亚共压榨了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25.5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万吨的赤霞珠。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2016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16068" y="1506344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澳大利亚的酿酒师们带着对于赤霞珠丰富历史的尊敬和敬仰之心，竭尽全力的酿造出更美味，更能够体现当地风土特色的赤霞珠葡萄酒。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05183" y="822493"/>
            <a:ext cx="2120040" cy="662774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今天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葡萄栽培</a:t>
            </a:r>
            <a:endParaRPr lang="en-US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603886"/>
            <a:ext cx="3990445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ja-JP" altLang="en-US" sz="2000" b="1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葡萄园的选择</a:t>
            </a:r>
            <a:endParaRPr lang="en-AU" altLang="ja-JP" sz="20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赤霞珠适合生长在受海洋影响的、气候温暖到凉爽的干燥产区。充足的阳光、适宜的土壤类型对葡萄园至关重要。</a:t>
            </a:r>
            <a:endParaRPr lang="en-AU" altLang="ja-JP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98000"/>
              </a:lnSpc>
              <a:buNone/>
            </a:pPr>
            <a:endParaRPr lang="en-AU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ja-JP" altLang="en-US" sz="2000" b="1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产量</a:t>
            </a:r>
            <a:endParaRPr lang="en-AU" altLang="ja-JP" sz="20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尽管赤霞珠是一个高产的葡萄品种，但过度种植存在一定风险。</a:t>
            </a:r>
            <a:endParaRPr lang="en-AU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1325563"/>
          </a:xfrm>
        </p:spPr>
        <p:txBody>
          <a:bodyPr/>
          <a:lstStyle/>
          <a:p>
            <a:r>
              <a:rPr lang="ja-JP" altLang="en-US" sz="50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赤霞珠的</a:t>
            </a:r>
          </a:p>
          <a:p>
            <a:r>
              <a:rPr lang="ja-JP" altLang="en-US" sz="50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种植方式</a:t>
            </a:r>
            <a:endParaRPr lang="en-US" sz="5000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9"/>
            <a:ext cx="6096000" cy="6109544"/>
          </a:xfr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35AF48F-85CD-EE73-C0A8-D3ED4A918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339914"/>
            <a:ext cx="3504492" cy="5368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ja-JP" altLang="en-US" sz="2000" b="1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葡萄藤</a:t>
            </a:r>
            <a:endParaRPr lang="en-AU" altLang="ja-JP" sz="20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赤霞珠葡萄藤十分坚韧，产量丰富。 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中等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较长的梗（茎）上分布着较小到中等大小的葡萄串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蓝黑色，小而圆的果实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厚实的果皮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中等大小的叶子</a:t>
            </a:r>
            <a:endParaRPr lang="en-AU" altLang="ja-JP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ja-JP" altLang="en-US" sz="2000" b="1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灌溉</a:t>
            </a:r>
            <a:endParaRPr lang="en-AU" altLang="ja-JP" sz="20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葡萄栽培师在降雨不足时期，通过灌溉赤霞珠葡萄藤，以补充水分，保证充足的产量。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761012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9"/>
            <a:ext cx="6096000" cy="6109544"/>
          </a:xfr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35AF48F-85CD-EE73-C0A8-D3ED4A918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629624"/>
            <a:ext cx="3585973" cy="3120176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ja-JP" altLang="en-US" sz="20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采收</a:t>
            </a:r>
            <a:endParaRPr lang="en-AU" altLang="ja-JP" sz="20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作为一个晚熟的葡萄品种，赤霞珠的采收通常在采摘季稍晚的时候开始。</a:t>
            </a:r>
            <a:endParaRPr lang="en-AU" altLang="ja-JP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98000"/>
              </a:lnSpc>
              <a:spcBef>
                <a:spcPts val="1200"/>
              </a:spcBef>
            </a:pPr>
            <a:r>
              <a:rPr lang="ja-JP" altLang="en-US" sz="20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修剪</a:t>
            </a:r>
            <a:endParaRPr lang="en-AU" altLang="ja-JP" sz="20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98000"/>
              </a:lnSpc>
              <a:spcBef>
                <a:spcPts val="1200"/>
              </a:spcBef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在葡萄园管理中，控制葡萄藤的旺盛长势十分关键。种植者会运用多种冠层管理技术，保持叶幕结构的平衡，并为果串提供适当遮阴，帮助葡萄避免日灼和过度成熟。</a:t>
            </a:r>
            <a:endParaRPr lang="en-AU" altLang="ja-JP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780786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4e8dd08d-258d-47a9-9875-37f1ffd19f33"/>
    <ds:schemaRef ds:uri="02256494-4976-4001-aedb-96463ae0d92e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0645AA-B15B-44D8-8443-4A455141A436}"/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1934</Words>
  <Application>Microsoft Macintosh PowerPoint</Application>
  <PresentationFormat>Widescreen</PresentationFormat>
  <Paragraphs>219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Neue Haas Grotesk Text Pro</vt:lpstr>
      <vt:lpstr>Microsoft YaHei UI</vt:lpstr>
      <vt:lpstr>Arial</vt:lpstr>
      <vt:lpstr>Inter Display</vt:lpstr>
      <vt:lpstr>Microsoft YaHei</vt:lpstr>
      <vt:lpstr>Slide layouts</vt:lpstr>
      <vt:lpstr>PowerPoint Presentation</vt:lpstr>
      <vt:lpstr>PowerPoint Presentation</vt:lpstr>
      <vt:lpstr>赤霞珠</vt:lpstr>
      <vt:lpstr>PowerPoint Presentation</vt:lpstr>
      <vt:lpstr>1832</vt:lpstr>
      <vt:lpstr>PowerPoint Presentation</vt:lpstr>
      <vt:lpstr>葡萄栽培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气候</vt:lpstr>
      <vt:lpstr>土壤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气候</vt:lpstr>
      <vt:lpstr>PowerPoint Presentation</vt:lpstr>
      <vt:lpstr>PowerPoint Presentation</vt:lpstr>
      <vt:lpstr>PowerPoint Presentation</vt:lpstr>
      <vt:lpstr>PowerPoint Presentation</vt:lpstr>
      <vt:lpstr>赤霞珠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Frances Jiang</dc:creator>
  <cp:lastModifiedBy>Cameron Midson</cp:lastModifiedBy>
  <cp:revision>23</cp:revision>
  <dcterms:created xsi:type="dcterms:W3CDTF">2018-07-25T07:02:59Z</dcterms:created>
  <dcterms:modified xsi:type="dcterms:W3CDTF">2026-05-04T06:09:03Z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47265000.0000000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2026-05-04T03:18:07Z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48c9fb40-48cb-4dcc-b6d2-5a67ab5086f5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10, 3, 0, 1</vt:lpwstr>
  </property>
</Properties>
</file>