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33"/>
  </p:notesMasterIdLst>
  <p:sldIdLst>
    <p:sldId id="256" r:id="rId5"/>
    <p:sldId id="478" r:id="rId6"/>
    <p:sldId id="543" r:id="rId7"/>
    <p:sldId id="479" r:id="rId8"/>
    <p:sldId id="545" r:id="rId9"/>
    <p:sldId id="546" r:id="rId10"/>
    <p:sldId id="548" r:id="rId11"/>
    <p:sldId id="539" r:id="rId12"/>
    <p:sldId id="541" r:id="rId13"/>
    <p:sldId id="544" r:id="rId14"/>
    <p:sldId id="550" r:id="rId15"/>
    <p:sldId id="549" r:id="rId16"/>
    <p:sldId id="551" r:id="rId17"/>
    <p:sldId id="552" r:id="rId18"/>
    <p:sldId id="553" r:id="rId19"/>
    <p:sldId id="554" r:id="rId20"/>
    <p:sldId id="555" r:id="rId21"/>
    <p:sldId id="556" r:id="rId22"/>
    <p:sldId id="557" r:id="rId23"/>
    <p:sldId id="558" r:id="rId24"/>
    <p:sldId id="559" r:id="rId25"/>
    <p:sldId id="560" r:id="rId26"/>
    <p:sldId id="561" r:id="rId27"/>
    <p:sldId id="562" r:id="rId28"/>
    <p:sldId id="480" r:id="rId29"/>
    <p:sldId id="563" r:id="rId30"/>
    <p:sldId id="564" r:id="rId31"/>
    <p:sldId id="34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119" autoAdjust="0"/>
    <p:restoredTop sz="81565" autoAdjust="0"/>
  </p:normalViewPr>
  <p:slideViewPr>
    <p:cSldViewPr snapToGrid="0">
      <p:cViewPr varScale="1">
        <p:scale>
          <a:sx n="99" d="100"/>
          <a:sy n="99" d="100"/>
        </p:scale>
        <p:origin x="197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61485-3D3A-EB48-8266-23B61ADB988F}" type="datetimeFigureOut">
              <a:rPr lang="en-AU" smtClean="0"/>
              <a:t>7/5/2025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DBB41-C713-554C-B168-27F2727D68DB}" type="slidenum">
              <a:rPr lang="en-AU" smtClean="0"/>
              <a:t>‹#›</a:t>
            </a:fld>
            <a:endParaRPr lang="en-AU"/>
          </a:p>
        </p:txBody>
      </p:sp>
    </p:spTree>
    <p:extLst>
      <p:ext uri="{BB962C8B-B14F-4D97-AF65-F5344CB8AC3E}">
        <p14:creationId xmlns:p14="http://schemas.microsoft.com/office/powerpoint/2010/main" val="63942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u="none" dirty="0"/>
              <a:t>オーストラリアン・ワイン・ディスカバード（</a:t>
            </a:r>
            <a:r>
              <a:rPr lang="en-US" altLang="ja-JP" b="0" i="0" u="none" dirty="0"/>
              <a:t>Australian Wine Discovered</a:t>
            </a:r>
            <a:r>
              <a:rPr lang="ja-JP" altLang="en-US" b="0" i="0" u="none" dirty="0"/>
              <a:t>）は</a:t>
            </a:r>
            <a:r>
              <a:rPr lang="ja-JP" altLang="en-US" b="0" i="0" u="none"/>
              <a:t>、オーストラリアワイン</a:t>
            </a:r>
            <a:r>
              <a:rPr lang="ja-JP" altLang="en-US" b="0" i="0" u="none" dirty="0"/>
              <a:t>についての重要な情報を</a:t>
            </a:r>
            <a:r>
              <a:rPr lang="ja-JP" altLang="en-US" b="0" i="0" u="none" dirty="0">
                <a:solidFill>
                  <a:srgbClr val="FF0000"/>
                </a:solidFill>
              </a:rPr>
              <a:t>一箇所</a:t>
            </a:r>
            <a:r>
              <a:rPr lang="ja-JP" altLang="en-US" b="0" i="0" u="none" dirty="0"/>
              <a:t>で得られるリソースです。 ワインに</a:t>
            </a:r>
            <a:r>
              <a:rPr lang="ja-JP" altLang="en-US" b="0" i="0" u="none" dirty="0">
                <a:highlight>
                  <a:srgbClr val="FFFF00"/>
                </a:highlight>
              </a:rPr>
              <a:t>携わる</a:t>
            </a:r>
            <a:r>
              <a:rPr lang="ja-JP" altLang="en-US" b="0" i="0" u="none" dirty="0"/>
              <a:t>全ての方にお役立ていただけるよう、包括的なガイド、プレゼンテーション、画像、地図、ビデオ、小テストを提供しています。</a:t>
            </a:r>
          </a:p>
          <a:p>
            <a:r>
              <a:rPr lang="ja-JP" altLang="en-US" b="0" i="0" u="none" dirty="0"/>
              <a:t>教材は初級者から上級者まで、あらゆるレベルの方を対象としており、参加者やセミナーの内容に合わせて自由に編集することも可能です。</a:t>
            </a:r>
          </a:p>
          <a:p>
            <a:r>
              <a:rPr lang="ja-JP" altLang="en-US" b="0" i="0" u="none" dirty="0"/>
              <a:t>スタッフトレーニングからイベント準備、あるいはご自身のワイン学習にぜひ</a:t>
            </a:r>
            <a:r>
              <a:rPr lang="en-US" altLang="ja-JP" b="0" i="0" u="none" dirty="0"/>
              <a:t>www.australianwinediscovered.com</a:t>
            </a:r>
            <a:r>
              <a:rPr lang="ja-JP" altLang="en-US" b="0" i="0" u="none" dirty="0"/>
              <a:t>をご活用いただき</a:t>
            </a:r>
            <a:r>
              <a:rPr lang="ja-JP" altLang="en-US" b="0" i="0" u="none"/>
              <a:t>、オーストラリアワイン</a:t>
            </a:r>
            <a:r>
              <a:rPr lang="ja-JP" altLang="en-US" b="0" i="0" u="none" dirty="0"/>
              <a:t>の探求、教育、そして最新情報の更新にお役立て下さい。</a:t>
            </a:r>
          </a:p>
          <a:p>
            <a:endParaRPr lang="ja-JP" altLang="en-US" b="0" i="0" u="none" dirty="0"/>
          </a:p>
          <a:p>
            <a:endParaRPr lang="ja-JP" altLang="en-US" b="0" i="0" u="none" dirty="0"/>
          </a:p>
          <a:p>
            <a:endParaRPr lang="en-AU" b="0" i="0" u="none" dirty="0"/>
          </a:p>
        </p:txBody>
      </p:sp>
      <p:sp>
        <p:nvSpPr>
          <p:cNvPr id="4" name="Slide Number Placeholder 3"/>
          <p:cNvSpPr>
            <a:spLocks noGrp="1"/>
          </p:cNvSpPr>
          <p:nvPr>
            <p:ph type="sldNum" sz="quarter" idx="5"/>
          </p:nvPr>
        </p:nvSpPr>
        <p:spPr/>
        <p:txBody>
          <a:bodyPr/>
          <a:lstStyle/>
          <a:p>
            <a:fld id="{82ADBB41-C713-554C-B168-27F2727D68DB}" type="slidenum">
              <a:rPr lang="en-AU" smtClean="0"/>
              <a:t>1</a:t>
            </a:fld>
            <a:endParaRPr lang="en-AU"/>
          </a:p>
        </p:txBody>
      </p:sp>
    </p:spTree>
    <p:extLst>
      <p:ext uri="{BB962C8B-B14F-4D97-AF65-F5344CB8AC3E}">
        <p14:creationId xmlns:p14="http://schemas.microsoft.com/office/powerpoint/2010/main" val="311694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熱波、干ばつ、山火事リスクの増大、塩害などによるブドウの樹の生理への影響およびブドウやワインの品質</a:t>
            </a:r>
            <a:r>
              <a:rPr lang="ja-JP" altLang="en-US"/>
              <a:t>低下を</a:t>
            </a:r>
            <a:r>
              <a:rPr lang="ja-JP" altLang="en-US" b="1" i="1" u="sng"/>
              <a:t>防ぐ</a:t>
            </a:r>
            <a:r>
              <a:rPr lang="ja-JP" altLang="en-US"/>
              <a:t>戦略</a:t>
            </a:r>
            <a:r>
              <a:rPr lang="ja-JP" altLang="en-US" dirty="0"/>
              <a:t>は、いまやブドウ畑の管理に不可欠</a:t>
            </a:r>
            <a:r>
              <a:rPr lang="ja-JP" altLang="en-US"/>
              <a:t>な要素</a:t>
            </a:r>
            <a:r>
              <a:rPr lang="ja-JP" altLang="en-AU" b="0" i="0" u="none"/>
              <a:t>であ</a:t>
            </a:r>
            <a:r>
              <a:rPr lang="ja-JP" altLang="en-US" b="0" i="0" u="none"/>
              <a:t>る</a:t>
            </a:r>
            <a:r>
              <a:rPr lang="ja-JP" altLang="en-US" i="0" u="none"/>
              <a:t>。</a:t>
            </a:r>
            <a:endParaRPr lang="ja-JP" altLang="en-US" i="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11</a:t>
            </a:fld>
            <a:endParaRPr lang="en-AU"/>
          </a:p>
        </p:txBody>
      </p:sp>
    </p:spTree>
    <p:extLst>
      <p:ext uri="{BB962C8B-B14F-4D97-AF65-F5344CB8AC3E}">
        <p14:creationId xmlns:p14="http://schemas.microsoft.com/office/powerpoint/2010/main" val="2451415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オーストラリアのワイナリーの中には、「カーボン・ニュートラル」を選択しているワイナリーもある。これは、ワイナリーとブドウ畑における生産工程から発生する温室効果ガス（二酸化炭素）の排出量を実質ゼロ（ネット・ゼロ）にすることを意味する。ネット・ゼロを達成するには、次のような方法がある：</a:t>
            </a:r>
          </a:p>
          <a:p>
            <a:r>
              <a:rPr lang="en-US" altLang="ja-JP" dirty="0"/>
              <a:t>- </a:t>
            </a:r>
            <a:r>
              <a:rPr lang="ja-JP" altLang="en-US" dirty="0"/>
              <a:t>排出量の把握</a:t>
            </a:r>
          </a:p>
          <a:p>
            <a:r>
              <a:rPr lang="en-US" altLang="ja-JP" dirty="0"/>
              <a:t>- </a:t>
            </a:r>
            <a:r>
              <a:rPr lang="ja-JP" altLang="en-US" dirty="0"/>
              <a:t>排出量を可能な限り削減</a:t>
            </a:r>
          </a:p>
          <a:p>
            <a:r>
              <a:rPr lang="en-US" altLang="ja-JP" dirty="0"/>
              <a:t>- </a:t>
            </a:r>
            <a:r>
              <a:rPr lang="ja-JP" altLang="en-US" dirty="0"/>
              <a:t>カーボン・クレジットを購入し、残りの排出量を相殺</a:t>
            </a:r>
          </a:p>
          <a:p>
            <a:endParaRPr lang="ja-JP" altLang="en-US" dirty="0"/>
          </a:p>
          <a:p>
            <a:r>
              <a:rPr lang="ja-JP" altLang="en-US" dirty="0"/>
              <a:t>これらの取り組みはカーボン・ニュートラルだけでなく、ワイナリーやブドウ畑のエネルギー効率の多大な向上</a:t>
            </a:r>
            <a:r>
              <a:rPr lang="ja-JP" altLang="en-US"/>
              <a:t>にも</a:t>
            </a:r>
            <a:r>
              <a:rPr lang="ja-JP" altLang="en-US" b="0" i="0" u="none"/>
              <a:t>つながる</a:t>
            </a:r>
            <a:r>
              <a:rPr lang="ja-JP" altLang="en-US"/>
              <a:t>。</a:t>
            </a:r>
            <a:endParaRPr lang="ja-JP" alt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12</a:t>
            </a:fld>
            <a:endParaRPr lang="en-AU"/>
          </a:p>
        </p:txBody>
      </p:sp>
    </p:spTree>
    <p:extLst>
      <p:ext uri="{BB962C8B-B14F-4D97-AF65-F5344CB8AC3E}">
        <p14:creationId xmlns:p14="http://schemas.microsoft.com/office/powerpoint/2010/main" val="3203502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ブドウ畑</a:t>
            </a:r>
            <a:r>
              <a:rPr lang="ja-JP" altLang="en-US" b="0" i="0" u="none"/>
              <a:t>の生態系の多様性</a:t>
            </a:r>
            <a:r>
              <a:rPr lang="ja-JP" altLang="en-US" b="0" i="0" u="none" dirty="0"/>
              <a:t>は、「ブドウ畑の環境の自然なバランス」</a:t>
            </a:r>
            <a:r>
              <a:rPr lang="ja-JP" altLang="en-US" b="0" i="0" u="none"/>
              <a:t>と「自然の動植物</a:t>
            </a:r>
            <a:r>
              <a:rPr lang="ja-JP" altLang="en-US" i="0" u="none"/>
              <a:t>」</a:t>
            </a:r>
            <a:r>
              <a:rPr lang="ja-JP" altLang="en-US" i="0" u="none" dirty="0"/>
              <a:t>との</a:t>
            </a:r>
            <a:r>
              <a:rPr lang="ja-JP" altLang="en-US" i="0" u="none"/>
              <a:t>相互</a:t>
            </a:r>
            <a:r>
              <a:rPr lang="ja-JP" altLang="en-US" b="0" i="0" u="none"/>
              <a:t>作用が反映されたもの</a:t>
            </a:r>
            <a:r>
              <a:rPr lang="ja-JP" altLang="en-US" i="0" u="none"/>
              <a:t>。</a:t>
            </a:r>
            <a:endParaRPr lang="ja-JP" altLang="en-US" i="0" u="none" dirty="0"/>
          </a:p>
          <a:p>
            <a:r>
              <a:rPr lang="ja-JP" altLang="en-US" i="0" u="none" dirty="0"/>
              <a:t>確立された生態系には、互いにバランスを保ち、環境に適応した生物のコミュニティーが存在する。</a:t>
            </a:r>
          </a:p>
          <a:p>
            <a:r>
              <a:rPr lang="ja-JP" altLang="en-US" i="0" u="none" dirty="0"/>
              <a:t>この相互作用の数が多く遺伝的に多様であればある</a:t>
            </a:r>
            <a:r>
              <a:rPr lang="ja-JP" altLang="en-US" i="0" u="none"/>
              <a:t>ほど、</a:t>
            </a:r>
            <a:r>
              <a:rPr lang="ja-JP" altLang="en-US" b="1" i="0" u="none"/>
              <a:t>生態系の</a:t>
            </a:r>
            <a:r>
              <a:rPr lang="ja-JP" altLang="en-US" i="0" u="none"/>
              <a:t>多様性</a:t>
            </a:r>
            <a:r>
              <a:rPr lang="ja-JP" altLang="en-US" i="0" u="none" dirty="0"/>
              <a:t>は高まり持続可能な生態系となる。</a:t>
            </a:r>
          </a:p>
          <a:p>
            <a:endParaRPr lang="en-US" dirty="0"/>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13</a:t>
            </a:fld>
            <a:endParaRPr lang="en-AU"/>
          </a:p>
        </p:txBody>
      </p:sp>
    </p:spTree>
    <p:extLst>
      <p:ext uri="{BB962C8B-B14F-4D97-AF65-F5344CB8AC3E}">
        <p14:creationId xmlns:p14="http://schemas.microsoft.com/office/powerpoint/2010/main" val="1457454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一部のブドウ畑では合成肥料の代わりに堆肥やマルチを使用することで土壌の質を向上させたり、ブドウの樹に栄養分を与えたり、健全なブドウの成長を促したり、ブドウの根を保護したりしている。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ブドウの樹の根元にマルチを</a:t>
            </a:r>
            <a:r>
              <a:rPr lang="ja-JP" altLang="en-US"/>
              <a:t>敷くと土壌</a:t>
            </a:r>
            <a:r>
              <a:rPr lang="ja-JP" altLang="en-US" dirty="0"/>
              <a:t>が蒸発によって失う水分を減らすことができるため、根からより多くの水を吸収できるようになる。 また、マルチ</a:t>
            </a:r>
            <a:r>
              <a:rPr lang="ja-JP" altLang="en-US"/>
              <a:t>は</a:t>
            </a:r>
            <a:r>
              <a:rPr lang="ja-JP" altLang="en-US" i="0" u="none"/>
              <a:t>土壌</a:t>
            </a:r>
            <a:r>
              <a:rPr lang="ja-JP" altLang="en-US" b="1" i="0" u="none"/>
              <a:t>を低温度に</a:t>
            </a:r>
            <a:r>
              <a:rPr lang="ja-JP" altLang="en-US" i="0" u="none"/>
              <a:t>保ち</a:t>
            </a:r>
            <a:r>
              <a:rPr lang="ja-JP" altLang="en-US" i="0" u="none" dirty="0"/>
              <a:t>、雑草</a:t>
            </a:r>
            <a:r>
              <a:rPr lang="ja-JP" altLang="en-US" dirty="0"/>
              <a:t>を抑制する効果もある。</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14</a:t>
            </a:fld>
            <a:endParaRPr lang="en-US"/>
          </a:p>
        </p:txBody>
      </p:sp>
    </p:spTree>
    <p:extLst>
      <p:ext uri="{BB962C8B-B14F-4D97-AF65-F5344CB8AC3E}">
        <p14:creationId xmlns:p14="http://schemas.microsoft.com/office/powerpoint/2010/main" val="3325154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ja-JP" altLang="en-US" dirty="0"/>
              <a:t>ブドウ栽培とワイン醸造のプロセスには、大量の水が必要である。</a:t>
            </a:r>
          </a:p>
          <a:p>
            <a:pPr marL="0" indent="0">
              <a:buFontTx/>
              <a:buNone/>
            </a:pPr>
            <a:r>
              <a:rPr lang="ja-JP" altLang="en-US" dirty="0"/>
              <a:t>ワイン生産者は、以下の方法で水の使用量を大幅に削減することができる：</a:t>
            </a:r>
          </a:p>
          <a:p>
            <a:pPr marL="0" indent="0">
              <a:buFontTx/>
              <a:buNone/>
            </a:pPr>
            <a:r>
              <a:rPr lang="en-US" altLang="ja-JP" dirty="0"/>
              <a:t>- </a:t>
            </a:r>
            <a:r>
              <a:rPr lang="ja-JP" altLang="en-US" dirty="0"/>
              <a:t>水の使用</a:t>
            </a:r>
            <a:r>
              <a:rPr lang="ja-JP" altLang="en-US"/>
              <a:t>に関する</a:t>
            </a:r>
            <a:r>
              <a:rPr lang="ja-JP" altLang="en-US" b="0" i="0" u="none"/>
              <a:t>モニタリング</a:t>
            </a:r>
            <a:r>
              <a:rPr lang="ja-JP" altLang="en-US"/>
              <a:t>の</a:t>
            </a:r>
            <a:r>
              <a:rPr lang="ja-JP" altLang="en-US" dirty="0"/>
              <a:t>実施</a:t>
            </a:r>
          </a:p>
          <a:p>
            <a:pPr marL="0" indent="0">
              <a:buFontTx/>
              <a:buNone/>
            </a:pPr>
            <a:r>
              <a:rPr lang="en-US" altLang="ja-JP" dirty="0"/>
              <a:t>- </a:t>
            </a:r>
            <a:r>
              <a:rPr lang="ja-JP" altLang="en-US" dirty="0"/>
              <a:t>リサイクル可能な水がない</a:t>
            </a:r>
            <a:r>
              <a:rPr lang="ja-JP" altLang="en-US"/>
              <a:t>か検討する</a:t>
            </a:r>
            <a:endParaRPr lang="ja-JP" altLang="en-US" dirty="0"/>
          </a:p>
          <a:p>
            <a:pPr marL="0" indent="0">
              <a:buFontTx/>
              <a:buNone/>
            </a:pPr>
            <a:r>
              <a:rPr lang="en-US" altLang="ja-JP" dirty="0"/>
              <a:t>- </a:t>
            </a:r>
            <a:r>
              <a:rPr lang="ja-JP" altLang="en-US" dirty="0"/>
              <a:t>精密灌漑システムの活用</a:t>
            </a:r>
          </a:p>
          <a:p>
            <a:pPr marL="0" indent="0">
              <a:buFontTx/>
              <a:buNone/>
            </a:pPr>
            <a:r>
              <a:rPr lang="en-US" altLang="ja-JP" dirty="0"/>
              <a:t>- </a:t>
            </a:r>
            <a:r>
              <a:rPr lang="ja-JP" altLang="en-US" dirty="0"/>
              <a:t>土壌の水分管理</a:t>
            </a:r>
          </a:p>
          <a:p>
            <a:pPr marL="0" indent="0">
              <a:buFontTx/>
              <a:buNone/>
            </a:pPr>
            <a:r>
              <a:rPr lang="en-US" altLang="ja-JP" dirty="0"/>
              <a:t>- </a:t>
            </a:r>
            <a:r>
              <a:rPr lang="ja-JP" altLang="en-US" dirty="0"/>
              <a:t>雨水の利用</a:t>
            </a:r>
          </a:p>
          <a:p>
            <a:pPr marL="0" indent="0">
              <a:buFontTx/>
              <a:buNone/>
            </a:pPr>
            <a:r>
              <a:rPr lang="en-US" altLang="ja-JP" dirty="0"/>
              <a:t>- </a:t>
            </a:r>
            <a:r>
              <a:rPr lang="ja-JP" altLang="en-US" dirty="0"/>
              <a:t>水質が許せば、ワイナリー廃水の再利用</a:t>
            </a:r>
          </a:p>
          <a:p>
            <a:pPr marL="0" indent="0">
              <a:buFontTx/>
              <a:buNone/>
            </a:pPr>
            <a:r>
              <a:rPr lang="en-US" altLang="ja-JP" dirty="0"/>
              <a:t>- </a:t>
            </a:r>
            <a:r>
              <a:rPr lang="ja-JP" altLang="en-US" dirty="0"/>
              <a:t>再生水の利用</a:t>
            </a:r>
          </a:p>
          <a:p>
            <a:pPr marL="0" indent="0">
              <a:buFontTx/>
              <a:buNone/>
            </a:pPr>
            <a:r>
              <a:rPr lang="en-US" altLang="ja-JP" dirty="0"/>
              <a:t>-</a:t>
            </a:r>
            <a:r>
              <a:rPr lang="ja-JP" altLang="en-US" dirty="0"/>
              <a:t>必要に応じて細い管から土壌や根系に直接ゆっくりと水を滴下する</a:t>
            </a:r>
            <a:r>
              <a:rPr lang="ja-JP" altLang="en-US"/>
              <a:t>ドリップ式灌漑を活用</a:t>
            </a:r>
            <a:endParaRPr lang="ja-JP" altLang="en-US" dirty="0"/>
          </a:p>
          <a:p>
            <a:pPr marL="0" indent="0">
              <a:buFontTx/>
              <a:buNone/>
            </a:pPr>
            <a:endParaRPr lang="en-US" dirty="0"/>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15</a:t>
            </a:fld>
            <a:endParaRPr lang="en-AU"/>
          </a:p>
        </p:txBody>
      </p:sp>
    </p:spTree>
    <p:extLst>
      <p:ext uri="{BB962C8B-B14F-4D97-AF65-F5344CB8AC3E}">
        <p14:creationId xmlns:p14="http://schemas.microsoft.com/office/powerpoint/2010/main" val="1478904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73C72-08FE-084E-978E-0BF11A3C0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95AD2-9904-5C74-B611-8312CB0D016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BD3E44-E8D9-ED5D-69AD-742CBC0DB7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445003-589B-070A-746E-4C8FD7B66128}"/>
              </a:ext>
            </a:extLst>
          </p:cNvPr>
          <p:cNvSpPr>
            <a:spLocks noGrp="1"/>
          </p:cNvSpPr>
          <p:nvPr>
            <p:ph type="sldNum" sz="quarter" idx="5"/>
          </p:nvPr>
        </p:nvSpPr>
        <p:spPr/>
        <p:txBody>
          <a:bodyPr/>
          <a:lstStyle/>
          <a:p>
            <a:fld id="{C8CAF07B-88B1-40ED-9A21-D99161D5F8F5}" type="slidenum">
              <a:rPr lang="en-US" smtClean="0"/>
              <a:t>16</a:t>
            </a:fld>
            <a:endParaRPr lang="en-US"/>
          </a:p>
        </p:txBody>
      </p:sp>
    </p:spTree>
    <p:extLst>
      <p:ext uri="{BB962C8B-B14F-4D97-AF65-F5344CB8AC3E}">
        <p14:creationId xmlns:p14="http://schemas.microsoft.com/office/powerpoint/2010/main" val="2820993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17</a:t>
            </a:fld>
            <a:endParaRPr lang="en-US"/>
          </a:p>
        </p:txBody>
      </p:sp>
    </p:spTree>
    <p:extLst>
      <p:ext uri="{BB962C8B-B14F-4D97-AF65-F5344CB8AC3E}">
        <p14:creationId xmlns:p14="http://schemas.microsoft.com/office/powerpoint/2010/main" val="2308935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u="none" dirty="0"/>
              <a:t>オーストラリアは隔離された大陸で厳しい検疫が行われている。だがそれでも灰色カビ病のような病虫害は国内でも散見され、ブドウの収量、果実およびワインの品質に深刻な影響を与えている。そのため、これらの病虫害を防除する戦略は重要である。</a:t>
            </a:r>
          </a:p>
          <a:p>
            <a:r>
              <a:rPr lang="ja-JP" altLang="en-US" b="0" i="0" u="none" dirty="0"/>
              <a:t>そのひとつが、ブドウ畑での動物の放牧だ。</a:t>
            </a:r>
          </a:p>
          <a:p>
            <a:r>
              <a:rPr lang="ja-JP" altLang="en-US" b="0" i="0" u="none"/>
              <a:t>その他、薬効範囲の広い</a:t>
            </a:r>
            <a:r>
              <a:rPr lang="ja-JP" altLang="en-US" b="0" i="0" u="none" dirty="0"/>
              <a:t>殺虫剤</a:t>
            </a:r>
            <a:r>
              <a:rPr lang="ja-JP" altLang="en-US" b="0" i="0" u="none"/>
              <a:t>を使用せず、</a:t>
            </a:r>
            <a:r>
              <a:rPr lang="ja-JP" altLang="en-US" b="0" i="0" u="none" dirty="0"/>
              <a:t>最も影響を受ける</a:t>
            </a:r>
            <a:r>
              <a:rPr lang="ja-JP" altLang="en-US" b="0" i="0" u="none"/>
              <a:t>範囲に絞って散布</a:t>
            </a:r>
            <a:r>
              <a:rPr lang="ja-JP" altLang="en-US" b="0" i="0" u="none" dirty="0"/>
              <a:t>を行うこと、散布中の気象条件（気温、風速、湿度）をモニタリングすることなどのアプローチがある。</a:t>
            </a:r>
            <a:endParaRPr lang="en-US" b="0" i="0" u="none" dirty="0"/>
          </a:p>
        </p:txBody>
      </p:sp>
      <p:sp>
        <p:nvSpPr>
          <p:cNvPr id="4" name="Slide Number Placeholder 3"/>
          <p:cNvSpPr>
            <a:spLocks noGrp="1"/>
          </p:cNvSpPr>
          <p:nvPr>
            <p:ph type="sldNum" sz="quarter" idx="5"/>
          </p:nvPr>
        </p:nvSpPr>
        <p:spPr/>
        <p:txBody>
          <a:bodyPr/>
          <a:lstStyle/>
          <a:p>
            <a:fld id="{82ADBB41-C713-554C-B168-27F2727D68DB}" type="slidenum">
              <a:rPr lang="en-AU" smtClean="0"/>
              <a:t>18</a:t>
            </a:fld>
            <a:endParaRPr lang="en-AU"/>
          </a:p>
        </p:txBody>
      </p:sp>
    </p:spTree>
    <p:extLst>
      <p:ext uri="{BB962C8B-B14F-4D97-AF65-F5344CB8AC3E}">
        <p14:creationId xmlns:p14="http://schemas.microsoft.com/office/powerpoint/2010/main" val="2647862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1D83-8A11-53F8-C229-61FB59776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0E5FE-0646-274F-56D6-1C175FF5DA7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A2FB905-49E1-7E7B-1AB3-E52112F63AD6}"/>
              </a:ext>
            </a:extLst>
          </p:cNvPr>
          <p:cNvSpPr>
            <a:spLocks noGrp="1"/>
          </p:cNvSpPr>
          <p:nvPr>
            <p:ph type="body" idx="1"/>
          </p:nvPr>
        </p:nvSpPr>
        <p:spPr/>
        <p:txBody>
          <a:bodyPr/>
          <a:lstStyle/>
          <a:p>
            <a:r>
              <a:rPr lang="ja-JP" altLang="en-US" dirty="0"/>
              <a:t>廃水のリサイクルやその他物品の再利用以外にも、埋め立てゴミを最小限にするよう持続可能な方法で処分できる廃棄物はワイナリーやブドウ畑に数多くある。</a:t>
            </a:r>
          </a:p>
          <a:p>
            <a:endParaRPr lang="en-US" dirty="0"/>
          </a:p>
        </p:txBody>
      </p:sp>
      <p:sp>
        <p:nvSpPr>
          <p:cNvPr id="4" name="Slide Number Placeholder 3">
            <a:extLst>
              <a:ext uri="{FF2B5EF4-FFF2-40B4-BE49-F238E27FC236}">
                <a16:creationId xmlns:a16="http://schemas.microsoft.com/office/drawing/2014/main" id="{5DAF0BD7-BA13-2A85-0729-611DE42EFB01}"/>
              </a:ext>
            </a:extLst>
          </p:cNvPr>
          <p:cNvSpPr>
            <a:spLocks noGrp="1"/>
          </p:cNvSpPr>
          <p:nvPr>
            <p:ph type="sldNum" sz="quarter" idx="5"/>
          </p:nvPr>
        </p:nvSpPr>
        <p:spPr/>
        <p:txBody>
          <a:bodyPr/>
          <a:lstStyle/>
          <a:p>
            <a:fld id="{C8CAF07B-88B1-40ED-9A21-D99161D5F8F5}" type="slidenum">
              <a:rPr lang="en-US" smtClean="0"/>
              <a:t>19</a:t>
            </a:fld>
            <a:endParaRPr lang="en-US"/>
          </a:p>
        </p:txBody>
      </p:sp>
    </p:spTree>
    <p:extLst>
      <p:ext uri="{BB962C8B-B14F-4D97-AF65-F5344CB8AC3E}">
        <p14:creationId xmlns:p14="http://schemas.microsoft.com/office/powerpoint/2010/main" val="583134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ここからは「環境に優しい＝グリーンな」農法やワイン造りを実践している先進的なオーストラリアのワイナリーの例をご紹介する。</a:t>
            </a:r>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20</a:t>
            </a:fld>
            <a:endParaRPr lang="en-AU"/>
          </a:p>
        </p:txBody>
      </p:sp>
    </p:spTree>
    <p:extLst>
      <p:ext uri="{BB962C8B-B14F-4D97-AF65-F5344CB8AC3E}">
        <p14:creationId xmlns:p14="http://schemas.microsoft.com/office/powerpoint/2010/main" val="1200840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2</a:t>
            </a:fld>
            <a:endParaRPr lang="en-AU"/>
          </a:p>
        </p:txBody>
      </p:sp>
    </p:spTree>
    <p:extLst>
      <p:ext uri="{BB962C8B-B14F-4D97-AF65-F5344CB8AC3E}">
        <p14:creationId xmlns:p14="http://schemas.microsoft.com/office/powerpoint/2010/main" val="2631395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ラングホーン・クリークにあるテンプル・ブルアーはオーストラリアで唯一、</a:t>
            </a:r>
            <a:r>
              <a:rPr lang="en-US" altLang="ja-JP" dirty="0"/>
              <a:t>100</a:t>
            </a:r>
            <a:r>
              <a:rPr lang="ja-JP" altLang="en-US" dirty="0"/>
              <a:t>％オーガニック認証かつカーボン・ニュートラルなワイナリー。</a:t>
            </a:r>
          </a:p>
          <a:p>
            <a:r>
              <a:rPr lang="ja-JP" altLang="en-US" dirty="0"/>
              <a:t>このワイナリーは、ブドウ畑からワインが流通に乗るまですべての過程で環境保護に重点を置き、その活動</a:t>
            </a:r>
            <a:r>
              <a:rPr lang="en-US" altLang="ja-JP" dirty="0"/>
              <a:t>1</a:t>
            </a:r>
            <a:r>
              <a:rPr lang="ja-JP" altLang="en-US" dirty="0"/>
              <a:t>つ</a:t>
            </a:r>
            <a:r>
              <a:rPr lang="en-US" altLang="ja-JP" dirty="0"/>
              <a:t>1</a:t>
            </a:r>
            <a:r>
              <a:rPr lang="ja-JP" altLang="en-US" dirty="0"/>
              <a:t>つを通じてこの認証を維持する努力を怠らないことに誇りを持っている。</a:t>
            </a:r>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21</a:t>
            </a:fld>
            <a:endParaRPr lang="en-AU"/>
          </a:p>
        </p:txBody>
      </p:sp>
    </p:spTree>
    <p:extLst>
      <p:ext uri="{BB962C8B-B14F-4D97-AF65-F5344CB8AC3E}">
        <p14:creationId xmlns:p14="http://schemas.microsoft.com/office/powerpoint/2010/main" val="526853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カレスキーは、オーガニック・バイオダイナミック認証を受けたバロッサ・ヴァレー最古の畑とワイナリーである。</a:t>
            </a:r>
          </a:p>
          <a:p>
            <a:r>
              <a:rPr lang="ja-JP" altLang="en-US" dirty="0"/>
              <a:t>カレスキーのワイン造りのアプローチは、プレミアムワインを造るために土壌とブドウの樹の健康、ブドウの品質、そして最小限の介入の関係性を重視</a:t>
            </a:r>
            <a:r>
              <a:rPr lang="ja-JP" altLang="en-US"/>
              <a:t>する</a:t>
            </a:r>
            <a:r>
              <a:rPr lang="ja-JP" altLang="en-US" i="0" u="none"/>
              <a:t>こと</a:t>
            </a:r>
            <a:r>
              <a:rPr lang="ja-JP" altLang="en-US" b="1" i="0" u="none"/>
              <a:t>だ</a:t>
            </a:r>
            <a:r>
              <a:rPr lang="ja-JP" altLang="en-US" i="0" u="none"/>
              <a:t>。</a:t>
            </a:r>
            <a:endParaRPr lang="ja-JP" altLang="en-US" i="0" u="none" dirty="0"/>
          </a:p>
          <a:p>
            <a:r>
              <a:rPr lang="ja-JP" altLang="en-US" dirty="0"/>
              <a:t>バイオダイナミックの観点から、カレスキーでは月の満ち欠けを観察し、月が最適の状態である時期に収穫や滓引きを行うよう努めている。</a:t>
            </a:r>
          </a:p>
          <a:p>
            <a:r>
              <a:rPr lang="ja-JP" altLang="en-US" dirty="0"/>
              <a:t>また、ワイナリーにはソーラー・エネルギー設備が導入され、ワイナリー全体の電力をまかなうに十分な</a:t>
            </a:r>
            <a:r>
              <a:rPr lang="ja-JP" altLang="en-US"/>
              <a:t>電力</a:t>
            </a:r>
            <a:r>
              <a:rPr lang="ja-JP" altLang="en-US" b="0" i="0" u="none"/>
              <a:t>を</a:t>
            </a:r>
            <a:r>
              <a:rPr lang="ja-JP" altLang="en-US" b="0" i="0" u="none">
                <a:solidFill>
                  <a:srgbClr val="FF0000"/>
                </a:solidFill>
              </a:rPr>
              <a:t>自家発電している</a:t>
            </a:r>
            <a:r>
              <a:rPr lang="ja-JP" altLang="en-US" b="0" i="0" u="none"/>
              <a:t>。</a:t>
            </a:r>
            <a:endParaRPr lang="ja-JP" altLang="en-US" b="0" i="0" u="none" dirty="0"/>
          </a:p>
          <a:p>
            <a:r>
              <a:rPr lang="ja-JP" altLang="en-US" b="0" i="0" u="none" dirty="0"/>
              <a:t>水の管理に</a:t>
            </a:r>
            <a:r>
              <a:rPr lang="ja-JP" altLang="en-US" b="0" i="0" u="none"/>
              <a:t>も環境に配慮したアプローチ</a:t>
            </a:r>
            <a:r>
              <a:rPr lang="ja-JP" altLang="en-US" b="0" i="0" u="none" dirty="0"/>
              <a:t>をとっており、</a:t>
            </a:r>
            <a:r>
              <a:rPr lang="en-US" altLang="ja-JP" b="0" i="0" u="none" dirty="0"/>
              <a:t>25</a:t>
            </a:r>
            <a:r>
              <a:rPr lang="ja-JP" altLang="en-US" b="0" i="0" u="none" dirty="0"/>
              <a:t>万リットルの雨水タンクを使用してワイナリーおよびブドウ畑にある小屋から水を回収している。</a:t>
            </a:r>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22</a:t>
            </a:fld>
            <a:endParaRPr lang="en-AU"/>
          </a:p>
        </p:txBody>
      </p:sp>
    </p:spTree>
    <p:extLst>
      <p:ext uri="{BB962C8B-B14F-4D97-AF65-F5344CB8AC3E}">
        <p14:creationId xmlns:p14="http://schemas.microsoft.com/office/powerpoint/2010/main" val="4111424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23</a:t>
            </a:fld>
            <a:endParaRPr lang="en-AU"/>
          </a:p>
        </p:txBody>
      </p:sp>
    </p:spTree>
    <p:extLst>
      <p:ext uri="{BB962C8B-B14F-4D97-AF65-F5344CB8AC3E}">
        <p14:creationId xmlns:p14="http://schemas.microsoft.com/office/powerpoint/2010/main" val="1167720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514D-4D71-9E2A-EFFC-E5D9DE911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84BC4-2D28-7B24-DC8D-AB1724C70B2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0579937-4ED9-5606-13C0-CEF22E399EA1}"/>
              </a:ext>
            </a:extLst>
          </p:cNvPr>
          <p:cNvSpPr>
            <a:spLocks noGrp="1"/>
          </p:cNvSpPr>
          <p:nvPr>
            <p:ph type="body" idx="1"/>
          </p:nvPr>
        </p:nvSpPr>
        <p:spPr/>
        <p:txBody>
          <a:bodyPr/>
          <a:lstStyle/>
          <a:p>
            <a:r>
              <a:rPr lang="ja-JP" altLang="en-US" dirty="0"/>
              <a:t>マクラーレン</a:t>
            </a:r>
            <a:r>
              <a:rPr lang="ja-JP" altLang="en-US"/>
              <a:t>・ヴェール</a:t>
            </a:r>
            <a:r>
              <a:rPr lang="ja-JP" altLang="en-US" dirty="0"/>
              <a:t>のバトル・オブ・ボズワース・ワイナリーには、数十年前から</a:t>
            </a:r>
            <a:r>
              <a:rPr lang="en-US" altLang="ja-JP" dirty="0"/>
              <a:t>ACO</a:t>
            </a:r>
            <a:r>
              <a:rPr lang="ja-JP" altLang="en-US"/>
              <a:t>の</a:t>
            </a:r>
            <a:r>
              <a:rPr lang="ja-JP" altLang="en-US" b="0" i="0" u="none"/>
              <a:t>オーガニック認証</a:t>
            </a:r>
            <a:r>
              <a:rPr lang="ja-JP" altLang="en-US" b="0" i="0" u="none" dirty="0"/>
              <a:t>を受けている様々な品種のブドウの樹がある。</a:t>
            </a:r>
          </a:p>
          <a:p>
            <a:r>
              <a:rPr lang="ja-JP" altLang="en-US" b="0" i="0" u="none" dirty="0"/>
              <a:t>バトル・オブ・</a:t>
            </a:r>
            <a:r>
              <a:rPr lang="ja-JP" altLang="en-US" b="0" i="0" u="none"/>
              <a:t>ボスワースがオーガニック認証</a:t>
            </a:r>
            <a:r>
              <a:rPr lang="ja-JP" altLang="en-US" b="0" i="0" u="none" dirty="0"/>
              <a:t>を取得するまでには毎年の監査と無作為の農産物サンプリングに</a:t>
            </a:r>
            <a:r>
              <a:rPr lang="en-US" altLang="ja-JP" b="0" i="0" u="none" dirty="0"/>
              <a:t>4</a:t>
            </a:r>
            <a:r>
              <a:rPr lang="ja-JP" altLang="en-US" b="0" i="0" u="none" dirty="0"/>
              <a:t>年もの歳月を費やした。</a:t>
            </a:r>
          </a:p>
          <a:p>
            <a:endParaRPr lang="ja-JP" altLang="en-US" b="0" i="0" u="none" dirty="0"/>
          </a:p>
          <a:p>
            <a:r>
              <a:rPr lang="ja-JP" altLang="en-US" b="0" i="0" u="none" dirty="0"/>
              <a:t>かわいらしい黄色い花を咲かせる</a:t>
            </a:r>
            <a:r>
              <a:rPr lang="ja-JP" altLang="en-US" b="0" i="0" u="none"/>
              <a:t>サワーソブは、雑草の管理</a:t>
            </a:r>
            <a:r>
              <a:rPr lang="ja-JP" altLang="en-US" b="0" i="0" u="none" dirty="0"/>
              <a:t>に一役買っている。ブドウの樹の休眠期には土壌の水を吸い上げ、ブドウが水を必要とする夏になると枯れるため、ブドウとの共存ができるからだ。</a:t>
            </a:r>
            <a:endParaRPr lang="en-US" b="0" i="0" u="none" dirty="0"/>
          </a:p>
          <a:p>
            <a:endParaRPr lang="en-US" dirty="0"/>
          </a:p>
        </p:txBody>
      </p:sp>
      <p:sp>
        <p:nvSpPr>
          <p:cNvPr id="4" name="Slide Number Placeholder 3">
            <a:extLst>
              <a:ext uri="{FF2B5EF4-FFF2-40B4-BE49-F238E27FC236}">
                <a16:creationId xmlns:a16="http://schemas.microsoft.com/office/drawing/2014/main" id="{D6019CD3-2D4D-FA9C-3B7A-1AD00E0B291B}"/>
              </a:ext>
            </a:extLst>
          </p:cNvPr>
          <p:cNvSpPr>
            <a:spLocks noGrp="1"/>
          </p:cNvSpPr>
          <p:nvPr>
            <p:ph type="sldNum" sz="quarter" idx="5"/>
          </p:nvPr>
        </p:nvSpPr>
        <p:spPr/>
        <p:txBody>
          <a:bodyPr/>
          <a:lstStyle/>
          <a:p>
            <a:fld id="{C8CAF07B-88B1-40ED-9A21-D99161D5F8F5}" type="slidenum">
              <a:rPr lang="en-US" smtClean="0"/>
              <a:t>24</a:t>
            </a:fld>
            <a:endParaRPr lang="en-US"/>
          </a:p>
        </p:txBody>
      </p:sp>
    </p:spTree>
    <p:extLst>
      <p:ext uri="{BB962C8B-B14F-4D97-AF65-F5344CB8AC3E}">
        <p14:creationId xmlns:p14="http://schemas.microsoft.com/office/powerpoint/2010/main" val="1205117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マーガレット・リヴァーのカレン・ワインズ（</a:t>
            </a:r>
            <a:r>
              <a:rPr lang="en-US" altLang="ja-JP" dirty="0"/>
              <a:t>Cullen Wines</a:t>
            </a:r>
            <a:r>
              <a:rPr lang="ja-JP" altLang="en-US" dirty="0"/>
              <a:t>）は、事業の</a:t>
            </a:r>
            <a:r>
              <a:rPr lang="ja-JP" altLang="en-US" b="0" i="0" u="none" dirty="0"/>
              <a:t>あらゆる</a:t>
            </a:r>
            <a:r>
              <a:rPr lang="ja-JP" altLang="en-US" b="0" i="0" u="none"/>
              <a:t>場面でサステナビリティを</a:t>
            </a:r>
            <a:r>
              <a:rPr lang="ja-JP" altLang="en-US" b="0" i="0" u="none" dirty="0"/>
              <a:t>追求し、ブドウ栽培とワイン醸造の各工程が環境に与える影響を軽減するため数々の取り組みを着実に実施している：</a:t>
            </a:r>
          </a:p>
          <a:p>
            <a:r>
              <a:rPr lang="en-US" altLang="ja-JP" b="0" i="0" u="none" dirty="0"/>
              <a:t>- </a:t>
            </a:r>
            <a:r>
              <a:rPr lang="ja-JP" altLang="en-US" b="0" i="0" u="none" dirty="0"/>
              <a:t>大半のワインに炭素削減ボトルを使用</a:t>
            </a:r>
          </a:p>
          <a:p>
            <a:r>
              <a:rPr lang="en-US" altLang="ja-JP" b="0" i="0" u="none" dirty="0"/>
              <a:t>- </a:t>
            </a:r>
            <a:r>
              <a:rPr lang="ja-JP" altLang="en-US" b="0" i="0" u="none" dirty="0"/>
              <a:t>輸送距離を減らすため、地元で</a:t>
            </a:r>
            <a:r>
              <a:rPr lang="ja-JP" altLang="en-US" b="0" i="0" u="none"/>
              <a:t>購入したカートンボックスで</a:t>
            </a:r>
            <a:r>
              <a:rPr lang="ja-JP" altLang="en-US" b="0" i="0" u="none" dirty="0"/>
              <a:t>梱包</a:t>
            </a:r>
          </a:p>
          <a:p>
            <a:r>
              <a:rPr lang="en-US" altLang="ja-JP" b="0" i="0" u="none" dirty="0"/>
              <a:t>- </a:t>
            </a:r>
            <a:r>
              <a:rPr lang="ja-JP" altLang="en-US" b="0" i="0" u="none" dirty="0"/>
              <a:t>廃棄物を分別し地元の廃棄物リサイクルプログラムを活用</a:t>
            </a:r>
          </a:p>
          <a:p>
            <a:endParaRPr lang="ja-JP" altLang="en-US" b="0" i="0" u="none" dirty="0"/>
          </a:p>
          <a:p>
            <a:r>
              <a:rPr lang="ja-JP" altLang="en-US" b="0" i="0" u="none" dirty="0"/>
              <a:t>カレンは、ワイナリーとブドウ畑の両方において、バイオダイナミックと最小限の介入のアプローチを採用：</a:t>
            </a:r>
          </a:p>
          <a:p>
            <a:r>
              <a:rPr lang="en-US" altLang="ja-JP" b="0" i="0" u="none" dirty="0"/>
              <a:t>- </a:t>
            </a:r>
            <a:r>
              <a:rPr lang="ja-JP" altLang="en-US" b="0" i="0" u="none" dirty="0"/>
              <a:t>全てのワインは自然発酵</a:t>
            </a:r>
          </a:p>
          <a:p>
            <a:r>
              <a:rPr lang="en-US" altLang="ja-JP" dirty="0"/>
              <a:t>- </a:t>
            </a:r>
            <a:r>
              <a:rPr lang="ja-JP" altLang="en-US" dirty="0"/>
              <a:t>レストランで使用する野菜はバイオダイナミック菜園で栽培</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25</a:t>
            </a:fld>
            <a:endParaRPr lang="en-AU"/>
          </a:p>
        </p:txBody>
      </p:sp>
    </p:spTree>
    <p:extLst>
      <p:ext uri="{BB962C8B-B14F-4D97-AF65-F5344CB8AC3E}">
        <p14:creationId xmlns:p14="http://schemas.microsoft.com/office/powerpoint/2010/main" val="2338629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3550A-CE7D-8D50-DCE0-4BCBBB696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DD065-2E1F-F303-69C2-1176D92322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AB31FF2-27AF-F68A-E45D-94251DC9AF86}"/>
              </a:ext>
            </a:extLst>
          </p:cNvPr>
          <p:cNvSpPr>
            <a:spLocks noGrp="1"/>
          </p:cNvSpPr>
          <p:nvPr>
            <p:ph type="body" idx="1"/>
          </p:nvPr>
        </p:nvSpPr>
        <p:spPr/>
        <p:txBody>
          <a:bodyPr/>
          <a:lstStyle/>
          <a:p>
            <a:r>
              <a:rPr lang="ja-JP" altLang="en-US" dirty="0"/>
              <a:t>代替品種とは、オーストラリア全土で広く栽培されている主流品種以外のブドウを指す。</a:t>
            </a:r>
          </a:p>
          <a:p>
            <a:r>
              <a:rPr lang="ja-JP" altLang="en-US" dirty="0"/>
              <a:t>ただし代替品種のワインが必ずしもオーガニックやバイオダイナミックなどであるとは限らない。</a:t>
            </a:r>
          </a:p>
          <a:p>
            <a:endParaRPr lang="ja-JP" altLang="en-US" dirty="0"/>
          </a:p>
          <a:p>
            <a:r>
              <a:rPr lang="ja-JP" altLang="en-US"/>
              <a:t>代替品種へのワインメーカーの</a:t>
            </a:r>
            <a:r>
              <a:rPr lang="ja-JP" altLang="en-US" b="0" i="0" u="none"/>
              <a:t>関心は高く、消費者にとってはワインの選択肢を増やし、オーストラリアのブドウ栽培環境の多様化に貢献している。</a:t>
            </a:r>
            <a:endParaRPr lang="ja-JP" altLang="en-US" b="0" i="0" u="none" dirty="0"/>
          </a:p>
          <a:p>
            <a:r>
              <a:rPr lang="ja-JP" altLang="en-US" b="0" i="0" u="none"/>
              <a:t>中でも革新的な生産者たちは</a:t>
            </a:r>
            <a:r>
              <a:rPr lang="ja-JP" altLang="en-US" b="0" i="0" u="none" dirty="0"/>
              <a:t>、これらの品種がオーストラリアの環境や気候に適しているかどうか</a:t>
            </a:r>
            <a:r>
              <a:rPr lang="ja-JP" altLang="en-US" b="0" i="0" u="none"/>
              <a:t>、つまり、より</a:t>
            </a:r>
            <a:r>
              <a:rPr lang="ja-JP" altLang="en-US" b="0" i="0" u="none" dirty="0"/>
              <a:t>環境に優しいかどうかという点</a:t>
            </a:r>
            <a:r>
              <a:rPr lang="ja-JP" altLang="en-US" b="0" i="0" u="none"/>
              <a:t>まで考慮している。</a:t>
            </a:r>
            <a:endParaRPr lang="ja-JP" altLang="en-US" b="0" i="0" u="none" dirty="0"/>
          </a:p>
          <a:p>
            <a:endParaRPr lang="en-US" b="0" i="0" u="none" dirty="0"/>
          </a:p>
          <a:p>
            <a:endParaRPr lang="en-US" dirty="0"/>
          </a:p>
        </p:txBody>
      </p:sp>
      <p:sp>
        <p:nvSpPr>
          <p:cNvPr id="4" name="Slide Number Placeholder 3">
            <a:extLst>
              <a:ext uri="{FF2B5EF4-FFF2-40B4-BE49-F238E27FC236}">
                <a16:creationId xmlns:a16="http://schemas.microsoft.com/office/drawing/2014/main" id="{D56CB7A4-1B78-2FAF-3ED4-DB090B5C2757}"/>
              </a:ext>
            </a:extLst>
          </p:cNvPr>
          <p:cNvSpPr>
            <a:spLocks noGrp="1"/>
          </p:cNvSpPr>
          <p:nvPr>
            <p:ph type="sldNum" sz="quarter" idx="5"/>
          </p:nvPr>
        </p:nvSpPr>
        <p:spPr/>
        <p:txBody>
          <a:bodyPr/>
          <a:lstStyle/>
          <a:p>
            <a:fld id="{C8CAF07B-88B1-40ED-9A21-D99161D5F8F5}" type="slidenum">
              <a:rPr lang="en-US" smtClean="0"/>
              <a:t>26</a:t>
            </a:fld>
            <a:endParaRPr lang="en-US"/>
          </a:p>
        </p:txBody>
      </p:sp>
    </p:spTree>
    <p:extLst>
      <p:ext uri="{BB962C8B-B14F-4D97-AF65-F5344CB8AC3E}">
        <p14:creationId xmlns:p14="http://schemas.microsoft.com/office/powerpoint/2010/main" val="4167915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AC22D-41AF-8759-4E84-6E4332B13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F3430-3002-CFD3-0DD6-82B21F3EE33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0252025-E4B7-6B62-0758-C7E7ACDA7FEB}"/>
              </a:ext>
            </a:extLst>
          </p:cNvPr>
          <p:cNvSpPr>
            <a:spLocks noGrp="1"/>
          </p:cNvSpPr>
          <p:nvPr>
            <p:ph type="body" idx="1"/>
          </p:nvPr>
        </p:nvSpPr>
        <p:spPr/>
        <p:txBody>
          <a:bodyPr/>
          <a:lstStyle/>
          <a:p>
            <a:r>
              <a:rPr lang="ja-JP" altLang="en-US" dirty="0"/>
              <a:t>ワインの消費者も生産者も、信頼性、個性、土地の表現をますます求める傾向がある。</a:t>
            </a:r>
          </a:p>
          <a:p>
            <a:endParaRPr lang="ja-JP" altLang="en-US" dirty="0"/>
          </a:p>
          <a:p>
            <a:r>
              <a:rPr lang="ja-JP" altLang="en-US" dirty="0"/>
              <a:t>その一環としてブドウの栽培方法をオーガニックやバイオダイナミックなど、より環境に優しいものに変えるワイナリーが増えている。 これらの取り組みは何世代にもわたって受け継がれてきたこの国のブドウ畑や栽培・醸造の手法を、今後長く存続させることにもつながる。</a:t>
            </a:r>
          </a:p>
          <a:p>
            <a:endParaRPr lang="ja-JP" altLang="en-US" dirty="0"/>
          </a:p>
          <a:p>
            <a:r>
              <a:rPr lang="ja-JP" altLang="en-US" dirty="0"/>
              <a:t>ワイン生産者が自分たちの土地をより深く理解するようになり、消費者がワインの品質や選択肢にどん欲になるということは、伝統的な技術を尊重しながら常に革新的な方法を模索する好奇心旺盛なワイン生産者</a:t>
            </a:r>
            <a:r>
              <a:rPr lang="ja-JP" altLang="en-US"/>
              <a:t>がオーストラリアワイン</a:t>
            </a:r>
            <a:r>
              <a:rPr lang="ja-JP" altLang="en-US" dirty="0"/>
              <a:t>の未来をけん引</a:t>
            </a:r>
            <a:r>
              <a:rPr lang="ja-JP" altLang="en-US"/>
              <a:t>していくようになること</a:t>
            </a:r>
            <a:r>
              <a:rPr lang="ja-JP" altLang="en-US" dirty="0"/>
              <a:t>を意味するだろう。</a:t>
            </a:r>
          </a:p>
          <a:p>
            <a:endParaRPr lang="en-US" dirty="0"/>
          </a:p>
        </p:txBody>
      </p:sp>
      <p:sp>
        <p:nvSpPr>
          <p:cNvPr id="4" name="Slide Number Placeholder 3">
            <a:extLst>
              <a:ext uri="{FF2B5EF4-FFF2-40B4-BE49-F238E27FC236}">
                <a16:creationId xmlns:a16="http://schemas.microsoft.com/office/drawing/2014/main" id="{5F00EDF9-A6E9-513E-CE25-BC9131E8DBF2}"/>
              </a:ext>
            </a:extLst>
          </p:cNvPr>
          <p:cNvSpPr>
            <a:spLocks noGrp="1"/>
          </p:cNvSpPr>
          <p:nvPr>
            <p:ph type="sldNum" sz="quarter" idx="5"/>
          </p:nvPr>
        </p:nvSpPr>
        <p:spPr/>
        <p:txBody>
          <a:bodyPr/>
          <a:lstStyle/>
          <a:p>
            <a:fld id="{C8CAF07B-88B1-40ED-9A21-D99161D5F8F5}" type="slidenum">
              <a:rPr lang="en-US" smtClean="0"/>
              <a:t>27</a:t>
            </a:fld>
            <a:endParaRPr lang="en-US"/>
          </a:p>
        </p:txBody>
      </p:sp>
    </p:spTree>
    <p:extLst>
      <p:ext uri="{BB962C8B-B14F-4D97-AF65-F5344CB8AC3E}">
        <p14:creationId xmlns:p14="http://schemas.microsoft.com/office/powerpoint/2010/main" val="161521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ja-JP" altLang="en-US" b="0" i="0" u="none" dirty="0"/>
              <a:t>消費者は、購入する製品そのものだけでなく、その製品がどこでどのように生産されているかについて</a:t>
            </a:r>
            <a:r>
              <a:rPr lang="ja-JP" altLang="en-US" b="0" i="0" u="none"/>
              <a:t>、ますます興味を持ち、</a:t>
            </a:r>
            <a:r>
              <a:rPr lang="ja-JP" altLang="en-US" b="0" i="0" u="none">
                <a:highlight>
                  <a:srgbClr val="FFFF00"/>
                </a:highlight>
              </a:rPr>
              <a:t>気に掛ける</a:t>
            </a:r>
            <a:r>
              <a:rPr lang="ja-JP" altLang="en-US" b="0" i="0" u="none"/>
              <a:t>よう</a:t>
            </a:r>
            <a:r>
              <a:rPr lang="ja-JP" altLang="en-US" b="0" i="0" u="none" dirty="0"/>
              <a:t>になっている。</a:t>
            </a:r>
          </a:p>
          <a:p>
            <a:r>
              <a:rPr lang="ja-JP" altLang="en-US" b="0" i="0" u="none"/>
              <a:t>オーストラリアワイン</a:t>
            </a:r>
            <a:r>
              <a:rPr lang="ja-JP" altLang="en-US" b="0" i="0" u="none" dirty="0"/>
              <a:t>のコミュニティは、</a:t>
            </a:r>
            <a:r>
              <a:rPr lang="ja-JP" altLang="en-US" b="0" i="0" u="none"/>
              <a:t>消費者の好奇心を満たし、なおかつ長期的に存続可能で地球</a:t>
            </a:r>
            <a:r>
              <a:rPr lang="ja-JP" altLang="en-US" b="0" i="0" u="none" dirty="0"/>
              <a:t>への負荷</a:t>
            </a:r>
            <a:r>
              <a:rPr lang="ja-JP" altLang="en-US" b="0" i="0" u="none"/>
              <a:t>を軽くできる、</a:t>
            </a:r>
            <a:r>
              <a:rPr lang="ja-JP" altLang="en-US" b="0" i="0" u="none" dirty="0"/>
              <a:t>創造的で革新的な方法を模索し続けている。</a:t>
            </a:r>
          </a:p>
          <a:p>
            <a:endParaRPr lang="en-US" b="0" i="0" u="none" dirty="0"/>
          </a:p>
        </p:txBody>
      </p:sp>
      <p:sp>
        <p:nvSpPr>
          <p:cNvPr id="4" name="Slide Number Placeholder 3"/>
          <p:cNvSpPr>
            <a:spLocks noGrp="1"/>
          </p:cNvSpPr>
          <p:nvPr>
            <p:ph type="sldNum" sz="quarter" idx="5"/>
          </p:nvPr>
        </p:nvSpPr>
        <p:spPr/>
        <p:txBody>
          <a:bodyPr/>
          <a:lstStyle/>
          <a:p>
            <a:fld id="{C8CAF07B-88B1-40ED-9A21-D99161D5F8F5}" type="slidenum">
              <a:rPr lang="en-US" smtClean="0"/>
              <a:t>3</a:t>
            </a:fld>
            <a:endParaRPr lang="en-US"/>
          </a:p>
        </p:txBody>
      </p:sp>
    </p:spTree>
    <p:extLst>
      <p:ext uri="{BB962C8B-B14F-4D97-AF65-F5344CB8AC3E}">
        <p14:creationId xmlns:p14="http://schemas.microsoft.com/office/powerpoint/2010/main" val="423364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オーガニック農法とは、環境に優しい方法でブドウを栽培すること。</a:t>
            </a:r>
          </a:p>
          <a:p>
            <a:r>
              <a:rPr lang="ja-JP" altLang="en-US" dirty="0"/>
              <a:t>これは、合成肥料、除草剤、殺虫剤、殺菌剤を使用せず、ブドウ畑とその周辺の自然のバランスを保つことを目指すもの</a:t>
            </a:r>
            <a:r>
              <a:rPr lang="ja-JP" altLang="en-AU" dirty="0"/>
              <a:t>であ</a:t>
            </a:r>
            <a:r>
              <a:rPr lang="ja-JP" altLang="en-US" dirty="0"/>
              <a:t>る。</a:t>
            </a:r>
          </a:p>
          <a:p>
            <a:r>
              <a:rPr lang="en-US" dirty="0"/>
              <a:t> </a:t>
            </a:r>
          </a:p>
        </p:txBody>
      </p:sp>
      <p:sp>
        <p:nvSpPr>
          <p:cNvPr id="4" name="Slide Number Placeholder 3"/>
          <p:cNvSpPr>
            <a:spLocks noGrp="1"/>
          </p:cNvSpPr>
          <p:nvPr>
            <p:ph type="sldNum" sz="quarter" idx="5"/>
          </p:nvPr>
        </p:nvSpPr>
        <p:spPr/>
        <p:txBody>
          <a:bodyPr/>
          <a:lstStyle/>
          <a:p>
            <a:fld id="{82ADBB41-C713-554C-B168-27F2727D68DB}" type="slidenum">
              <a:rPr lang="en-AU" smtClean="0"/>
              <a:t>5</a:t>
            </a:fld>
            <a:endParaRPr lang="en-AU"/>
          </a:p>
        </p:txBody>
      </p:sp>
    </p:spTree>
    <p:extLst>
      <p:ext uri="{BB962C8B-B14F-4D97-AF65-F5344CB8AC3E}">
        <p14:creationId xmlns:p14="http://schemas.microsoft.com/office/powerpoint/2010/main" val="71541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u="none" dirty="0"/>
              <a:t>製品が真のオーガニックであることを明確にするために、選択肢としてオーストラリア農業水資源省が認定したオーガニック認証機関による「オーガニック認証」、またはバイオダイナミック研究所の</a:t>
            </a:r>
            <a:r>
              <a:rPr lang="en-US" altLang="ja-JP" b="0" i="0" u="none" dirty="0"/>
              <a:t>DEMETER</a:t>
            </a:r>
            <a:r>
              <a:rPr lang="ja-JP" altLang="en-US" b="0" i="0" u="none" dirty="0"/>
              <a:t>マークを取得できる。</a:t>
            </a:r>
          </a:p>
          <a:p>
            <a:r>
              <a:rPr lang="ja-JP" altLang="en-US" b="0" i="0" u="none" dirty="0"/>
              <a:t>オーストラリア政府は、オーストラリア最大のオーガニックおよびバイオダイナミック農産物の認証機関、オーストラリアン・サーティファイド・オーガニック（</a:t>
            </a:r>
            <a:r>
              <a:rPr lang="en-US" altLang="ja-JP" b="0" i="0" u="none" dirty="0"/>
              <a:t>ACO</a:t>
            </a:r>
            <a:r>
              <a:rPr lang="ja-JP" altLang="en-US" b="0" i="0" u="none" dirty="0"/>
              <a:t>）を含む、多くの認証機関を認定している。</a:t>
            </a:r>
            <a:endParaRPr lang="en-US" altLang="ja-JP" b="0" i="0" u="none" dirty="0"/>
          </a:p>
          <a:p>
            <a:r>
              <a:rPr lang="ja-JP" altLang="en-US" b="0" i="0" u="none" dirty="0"/>
              <a:t>厳格な基準である</a:t>
            </a:r>
            <a:r>
              <a:rPr lang="en-US" altLang="ja-JP" b="0" i="0" u="none" dirty="0"/>
              <a:t>ACO</a:t>
            </a:r>
            <a:r>
              <a:rPr lang="ja-JP" altLang="en-US" b="0" i="0" u="none" dirty="0"/>
              <a:t>認証は、製品が国の生産基準に準拠し、その出所を追跡できることを検証・保証するもの</a:t>
            </a:r>
            <a:r>
              <a:rPr lang="ja-JP" altLang="en-AU" b="0" i="0" u="none" dirty="0"/>
              <a:t>であ</a:t>
            </a:r>
            <a:r>
              <a:rPr lang="ja-JP" altLang="en-US" b="0" i="0" u="none" dirty="0"/>
              <a:t>る。</a:t>
            </a:r>
          </a:p>
          <a:p>
            <a:endParaRPr lang="en-US" b="0" i="0" u="none" dirty="0"/>
          </a:p>
          <a:p>
            <a:r>
              <a:rPr lang="ja-JP" altLang="en-US" b="0" i="0" u="none" dirty="0"/>
              <a:t>購入したワインがオーガニック認証を受けているかどうかは、</a:t>
            </a:r>
            <a:r>
              <a:rPr lang="en-US" altLang="ja-JP" b="0" i="0" u="none" dirty="0"/>
              <a:t>ACO</a:t>
            </a:r>
            <a:r>
              <a:rPr lang="ja-JP" altLang="en-US" b="0" i="0" u="none" dirty="0"/>
              <a:t>や</a:t>
            </a:r>
            <a:r>
              <a:rPr lang="en-US" altLang="ja-JP" b="0" i="0" u="none" dirty="0"/>
              <a:t>NCO</a:t>
            </a:r>
            <a:r>
              <a:rPr lang="ja-JP" altLang="en-US" b="0" i="0" u="none" dirty="0"/>
              <a:t>（オーストラリア持続可能農業協会認定オーガニック）などの認証ロゴがついているかを確認すると良い。</a:t>
            </a:r>
          </a:p>
          <a:p>
            <a:endParaRPr lang="en-US" b="0" i="0" u="none" dirty="0"/>
          </a:p>
        </p:txBody>
      </p:sp>
      <p:sp>
        <p:nvSpPr>
          <p:cNvPr id="4" name="Slide Number Placeholder 3"/>
          <p:cNvSpPr>
            <a:spLocks noGrp="1"/>
          </p:cNvSpPr>
          <p:nvPr>
            <p:ph type="sldNum" sz="quarter" idx="5"/>
          </p:nvPr>
        </p:nvSpPr>
        <p:spPr/>
        <p:txBody>
          <a:bodyPr/>
          <a:lstStyle/>
          <a:p>
            <a:fld id="{82ADBB41-C713-554C-B168-27F2727D68DB}" type="slidenum">
              <a:rPr lang="en-AU" smtClean="0"/>
              <a:t>6</a:t>
            </a:fld>
            <a:endParaRPr lang="en-AU"/>
          </a:p>
        </p:txBody>
      </p:sp>
    </p:spTree>
    <p:extLst>
      <p:ext uri="{BB962C8B-B14F-4D97-AF65-F5344CB8AC3E}">
        <p14:creationId xmlns:p14="http://schemas.microsoft.com/office/powerpoint/2010/main" val="105409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u="none" dirty="0"/>
              <a:t>バイオダイナミック農法がオーガニック農法と異なる点は</a:t>
            </a:r>
            <a:r>
              <a:rPr lang="en-US" altLang="ja-JP" b="0" i="0" u="none" dirty="0"/>
              <a:t>2</a:t>
            </a:r>
            <a:r>
              <a:rPr lang="ja-JP" altLang="en-US" b="0" i="0" u="none" dirty="0"/>
              <a:t>つ。「プレパレーション」と呼ばれるハーブ液の散布や堆肥作りの技術を用いることと、月の周期によって農作業のタイミングが厳密に決められていること。</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b="0" i="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0" i="0" u="none" dirty="0"/>
              <a:t>1957</a:t>
            </a:r>
            <a:r>
              <a:rPr lang="ja-JP" altLang="en-US" b="0" i="0" u="none" dirty="0"/>
              <a:t>年以来、バイオダイナミック研究所はオーストラリアの</a:t>
            </a:r>
            <a:r>
              <a:rPr lang="en-US" altLang="ja-JP" b="0" i="0" u="none" dirty="0"/>
              <a:t>DEMETER</a:t>
            </a:r>
            <a:r>
              <a:rPr lang="ja-JP" altLang="en-US" b="0" i="0" u="none" dirty="0"/>
              <a:t>バイオダイナミック農法の研究と実践的な開発に携わり、農場や企業にバイオダイナミック農法の最高水準の質を求め、地域社会に根ざした持続</a:t>
            </a:r>
            <a:r>
              <a:rPr lang="ja-JP" altLang="en-US" b="0" i="0" u="none"/>
              <a:t>可能な環境保全活動</a:t>
            </a:r>
            <a:r>
              <a:rPr lang="ja-JP" altLang="en-US" b="0" i="0" u="none" dirty="0"/>
              <a:t>を奨励している。</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dirty="0"/>
          </a:p>
          <a:p>
            <a:endParaRPr lang="en-US" b="0" i="0" u="none" dirty="0"/>
          </a:p>
          <a:p>
            <a:endParaRPr lang="en-AU" b="0" i="0" u="none" dirty="0"/>
          </a:p>
        </p:txBody>
      </p:sp>
      <p:sp>
        <p:nvSpPr>
          <p:cNvPr id="4" name="Slide Number Placeholder 3"/>
          <p:cNvSpPr>
            <a:spLocks noGrp="1"/>
          </p:cNvSpPr>
          <p:nvPr>
            <p:ph type="sldNum" sz="quarter" idx="5"/>
          </p:nvPr>
        </p:nvSpPr>
        <p:spPr/>
        <p:txBody>
          <a:bodyPr/>
          <a:lstStyle/>
          <a:p>
            <a:fld id="{82ADBB41-C713-554C-B168-27F2727D68DB}" type="slidenum">
              <a:rPr lang="en-AU" smtClean="0"/>
              <a:t>7</a:t>
            </a:fld>
            <a:endParaRPr lang="en-AU"/>
          </a:p>
        </p:txBody>
      </p:sp>
    </p:spTree>
    <p:extLst>
      <p:ext uri="{BB962C8B-B14F-4D97-AF65-F5344CB8AC3E}">
        <p14:creationId xmlns:p14="http://schemas.microsoft.com/office/powerpoint/2010/main" val="2284088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dirty="0"/>
              <a:t>19</a:t>
            </a:r>
            <a:r>
              <a:rPr lang="ja-JP" altLang="en-US" dirty="0"/>
              <a:t>世紀にオーストラリアにブドウの樹が初めて持ち込まれた時から</a:t>
            </a:r>
            <a:r>
              <a:rPr lang="en-US" altLang="ja-JP" dirty="0"/>
              <a:t>20</a:t>
            </a:r>
            <a:r>
              <a:rPr lang="ja-JP" altLang="en-US" dirty="0"/>
              <a:t>世紀半ばまで、栽培農家ではブドウ畑のあらゆる作業が手作業だった。</a:t>
            </a:r>
          </a:p>
          <a:p>
            <a:r>
              <a:rPr lang="ja-JP" altLang="en-US" dirty="0"/>
              <a:t>合成肥料、除草剤、殺菌剤などの農薬が導入されると、</a:t>
            </a:r>
            <a:r>
              <a:rPr lang="ja-JP" altLang="en-US"/>
              <a:t>農業は安価</a:t>
            </a:r>
            <a:r>
              <a:rPr lang="ja-JP" altLang="en-US" dirty="0"/>
              <a:t>になり</a:t>
            </a:r>
            <a:r>
              <a:rPr lang="ja-JP" altLang="en-US" b="0" i="0" u="none" dirty="0"/>
              <a:t>生産性</a:t>
            </a:r>
            <a:r>
              <a:rPr lang="ja-JP" altLang="en-US" b="0" i="0" u="none"/>
              <a:t>も向上し、それは一見すると非常に魅力的なことに思えた。</a:t>
            </a:r>
            <a:r>
              <a:rPr lang="ja-JP" altLang="en-US" b="0" i="0" u="none" dirty="0"/>
              <a:t>一方でこれらの化学薬品使用には反動もあった。</a:t>
            </a:r>
          </a:p>
          <a:p>
            <a:r>
              <a:rPr lang="en-US" altLang="ja-JP" b="0" i="0" u="none" dirty="0"/>
              <a:t>1990</a:t>
            </a:r>
            <a:r>
              <a:rPr lang="ja-JP" altLang="en-US" b="0" i="0" u="none" dirty="0"/>
              <a:t>年代から</a:t>
            </a:r>
            <a:r>
              <a:rPr lang="en-US" altLang="ja-JP" b="0" i="0" u="none" dirty="0"/>
              <a:t>2000</a:t>
            </a:r>
            <a:r>
              <a:rPr lang="ja-JP" altLang="en-US" b="0" i="0" u="none" dirty="0"/>
              <a:t>年代にかけて、新世代の消費者は自分たちが口にする食物やワインに何が使われている</a:t>
            </a:r>
            <a:r>
              <a:rPr lang="ja-JP" altLang="en-US" b="0" i="0" u="none"/>
              <a:t>のかより意識が高くなり</a:t>
            </a:r>
            <a:r>
              <a:rPr lang="ja-JP" altLang="en-US" b="0" i="0" u="none" dirty="0"/>
              <a:t>、その結果ブドウ畑の管理方法が見直される</a:t>
            </a:r>
            <a:r>
              <a:rPr lang="ja-JP" altLang="en-US" b="0" i="0" u="none"/>
              <a:t>ようになった。</a:t>
            </a:r>
            <a:endParaRPr lang="ja-JP" altLang="en-US" b="0" i="0" u="none" dirty="0"/>
          </a:p>
          <a:p>
            <a:r>
              <a:rPr lang="ja-JP" altLang="en-US" b="0" i="0" u="none" dirty="0"/>
              <a:t>現代のワイン生産者は、これら</a:t>
            </a:r>
            <a:r>
              <a:rPr lang="en-US" altLang="ja-JP" b="0" i="0" u="none" dirty="0"/>
              <a:t>3</a:t>
            </a:r>
            <a:r>
              <a:rPr lang="ja-JP" altLang="en-US" b="0" i="0" u="none" dirty="0"/>
              <a:t>つのブドウ栽培手法のうち</a:t>
            </a:r>
            <a:r>
              <a:rPr lang="en-US" altLang="ja-JP" b="0" i="0" u="none" dirty="0"/>
              <a:t>1</a:t>
            </a:r>
            <a:r>
              <a:rPr lang="ja-JP" altLang="en-US" b="0" i="0" u="none" dirty="0"/>
              <a:t>つ、または複数</a:t>
            </a:r>
            <a:r>
              <a:rPr lang="ja-JP" altLang="en-US" b="0" i="0" u="none"/>
              <a:t>を組み合わせ実践して</a:t>
            </a:r>
            <a:r>
              <a:rPr lang="ja-JP" altLang="en-US" b="0" i="0" u="none" dirty="0"/>
              <a:t>いる。</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8</a:t>
            </a:fld>
            <a:endParaRPr lang="en-AU"/>
          </a:p>
        </p:txBody>
      </p:sp>
    </p:spTree>
    <p:extLst>
      <p:ext uri="{BB962C8B-B14F-4D97-AF65-F5344CB8AC3E}">
        <p14:creationId xmlns:p14="http://schemas.microsoft.com/office/powerpoint/2010/main" val="2706491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u="none" dirty="0"/>
              <a:t>バイオダイナミックなワイン造りでは、月の満ち欠けのサイクルに基づいて生産プロセスを</a:t>
            </a:r>
            <a:r>
              <a:rPr lang="en-US" altLang="ja-JP" b="0" i="0" u="none" dirty="0"/>
              <a:t>4</a:t>
            </a:r>
            <a:r>
              <a:rPr lang="ja-JP" altLang="en-US" b="0" i="0" u="none" dirty="0"/>
              <a:t>つの時期に分ける。 さらにバイオダイナミック・ワインの生産者は土壌と堆肥の力を増幅し植物の生命力を引き出すため</a:t>
            </a:r>
            <a:r>
              <a:rPr lang="ja-JP" altLang="en-US" b="0" i="0" u="none"/>
              <a:t>、</a:t>
            </a:r>
            <a:r>
              <a:rPr lang="en-US" altLang="ja-JP" b="0" i="0" u="none" dirty="0"/>
              <a:t>9</a:t>
            </a:r>
            <a:r>
              <a:rPr lang="ja-JP" altLang="en-US" b="0" i="0" u="none"/>
              <a:t>種類の</a:t>
            </a:r>
            <a:r>
              <a:rPr lang="ja-JP" altLang="en-US" b="0" i="0" u="none" dirty="0"/>
              <a:t>プレパレーションを栽培作業に取り入れる。これらは堆肥、発酵させたハーブ、ミネラルから</a:t>
            </a:r>
            <a:r>
              <a:rPr lang="ja-JP" altLang="en-US" b="0" i="0" u="none"/>
              <a:t>作られたものだ。 </a:t>
            </a:r>
            <a:r>
              <a:rPr lang="ja-JP" altLang="en-US" b="0" i="0" u="none" dirty="0"/>
              <a:t>バイオダイナミック農法の核心はオーガニック農法をさらに強化</a:t>
            </a:r>
            <a:r>
              <a:rPr lang="ja-JP" altLang="en-US" b="0" i="0" u="none"/>
              <a:t>したもので、ここ</a:t>
            </a:r>
            <a:r>
              <a:rPr lang="ja-JP" altLang="en-US" b="0" i="0" u="none" dirty="0"/>
              <a:t>数十年でより一般的になった。</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dirty="0"/>
          </a:p>
          <a:p>
            <a:r>
              <a:rPr lang="ja-JP" altLang="en-US" b="0" i="0" u="none" dirty="0"/>
              <a:t>どのアプローチを採用するべきか？</a:t>
            </a:r>
            <a:endParaRPr lang="en-US" b="0" i="0" u="none" dirty="0"/>
          </a:p>
          <a:p>
            <a:r>
              <a:rPr lang="ja-JP" altLang="en-US" b="0" i="0" u="none" dirty="0"/>
              <a:t>慣行農法（コンヴェンショナル）のブドウ畑をオーガニックやバイオダイナミック農法に</a:t>
            </a:r>
            <a:r>
              <a:rPr lang="ja-JP" altLang="en-US" b="0" i="0" u="none"/>
              <a:t>転換するのは容易ではない。例えば、カビ病は</a:t>
            </a:r>
            <a:r>
              <a:rPr lang="en-AU" altLang="ja-JP" b="0" i="0" u="none" dirty="0"/>
              <a:t>SO2</a:t>
            </a:r>
            <a:r>
              <a:rPr lang="ja-JP" altLang="en-US" b="0" i="0" u="none"/>
              <a:t>と</a:t>
            </a:r>
            <a:r>
              <a:rPr lang="ja-JP" altLang="en-US" b="0" i="0" u="none" dirty="0"/>
              <a:t>銅だけでコントロールするのは難しい。</a:t>
            </a:r>
          </a:p>
          <a:p>
            <a:r>
              <a:rPr lang="ja-JP" altLang="en-US" b="0" i="0" u="none"/>
              <a:t>キャノピーと果実の付くエリアにすべて</a:t>
            </a:r>
            <a:r>
              <a:rPr lang="ja-JP" altLang="en-US" b="0" i="0" u="none" dirty="0"/>
              <a:t>に行きわたるよう、適切な時期に</a:t>
            </a:r>
            <a:r>
              <a:rPr lang="ja-JP" altLang="en-US" b="0" i="0" u="none"/>
              <a:t>正しく散布させる必要</a:t>
            </a:r>
            <a:r>
              <a:rPr lang="ja-JP" altLang="en-US" b="0" i="0" u="none" dirty="0"/>
              <a:t>があるためだ。</a:t>
            </a:r>
          </a:p>
          <a:p>
            <a:r>
              <a:rPr lang="ja-JP" altLang="en-US" b="0" i="0" u="none" dirty="0"/>
              <a:t>その結果、多くのワイン生産者は持続可能な農法をとして、慣行農法、有機農法、バイオダイナミック農法を組み合わせて使用するようになった。</a:t>
            </a:r>
          </a:p>
          <a:p>
            <a:endParaRPr lang="en-US" b="0" i="0" u="none" dirty="0"/>
          </a:p>
          <a:p>
            <a:r>
              <a:rPr lang="ja-JP" altLang="en-US" b="0" i="0" u="none" dirty="0"/>
              <a:t>オーストラリアのナチュラル・ワイン</a:t>
            </a:r>
            <a:endParaRPr lang="en-US" b="0" i="0" u="none" dirty="0"/>
          </a:p>
          <a:p>
            <a:r>
              <a:rPr lang="ja-JP" altLang="en-US" b="0" i="0" u="none" dirty="0"/>
              <a:t>ナチュラル・ワイン（オーガニックまたはバイオダイナミックな畑から生産される特定のワインを指す非公式な用語）は、ワイナリーで重機を使わず、人の手を入れず、</a:t>
            </a:r>
            <a:r>
              <a:rPr lang="ja-JP" altLang="en-US" b="0" i="0" u="none"/>
              <a:t>わずかな</a:t>
            </a:r>
            <a:r>
              <a:rPr lang="en-US" altLang="ja-JP" b="0" i="0" u="none" dirty="0"/>
              <a:t>SO2</a:t>
            </a:r>
            <a:r>
              <a:rPr lang="ja-JP" altLang="en-US" b="0" i="0" u="none"/>
              <a:t>以外</a:t>
            </a:r>
            <a:r>
              <a:rPr lang="ja-JP" altLang="en-US" b="0" i="0" u="none" dirty="0"/>
              <a:t>は添加物を使用</a:t>
            </a:r>
            <a:r>
              <a:rPr lang="ja-JP" altLang="en-US" b="0" i="0" u="none"/>
              <a:t>せず（</a:t>
            </a:r>
            <a:r>
              <a:rPr lang="en-US" altLang="ja-JP" b="0" i="0" u="none" dirty="0"/>
              <a:t>SO2</a:t>
            </a:r>
            <a:r>
              <a:rPr lang="ja-JP" altLang="en-US" b="0" i="0" u="none"/>
              <a:t>の</a:t>
            </a:r>
            <a:r>
              <a:rPr lang="ja-JP" altLang="en-US" b="0" i="0" u="none" dirty="0"/>
              <a:t>使用を一切拒否する生産者もいる）、ろ過も清澄もせずに瓶詰めされる。 </a:t>
            </a:r>
            <a:endParaRPr lang="en-US" altLang="ja-JP" b="0" i="0" u="none" dirty="0"/>
          </a:p>
          <a:p>
            <a:r>
              <a:rPr lang="ja-JP" altLang="en-US" b="0" i="0" u="none" dirty="0"/>
              <a:t>ナチュラル・ワインへ向かう最初の動きは、醸造にできるだけ手を加えず、</a:t>
            </a:r>
            <a:r>
              <a:rPr lang="ja-JP" altLang="en-US" b="0" i="0" u="none"/>
              <a:t>添加物を排除し</a:t>
            </a:r>
            <a:r>
              <a:rPr lang="ja-JP" altLang="en-US" b="0" i="0" u="none" dirty="0"/>
              <a:t>、野生酵母を使用して発酵を行うことを選択した生産者による「最小限の介入」というトレンドから始まった。</a:t>
            </a:r>
          </a:p>
          <a:p>
            <a:r>
              <a:rPr lang="ja-JP" altLang="en-US" b="0" i="0" u="none" dirty="0"/>
              <a:t>最新のナチュラル・ワインの造りは、多くの試験的な試みを伴っている。ワインメーカーたちはセラミック・エッグを使ったり、白ブドウを果皮ごと発酵させた「スキンコンタクト・ワイン」を造ったり、様々な産地の野性的で自由なスタイルのワインを瓶詰めしたりして、自由奔放なワイン造りを称賛する文化を生み出している。</a:t>
            </a:r>
          </a:p>
          <a:p>
            <a:endParaRPr lang="en-US" b="0" i="0" u="none" dirty="0"/>
          </a:p>
        </p:txBody>
      </p:sp>
      <p:sp>
        <p:nvSpPr>
          <p:cNvPr id="4" name="Slide Number Placeholder 3"/>
          <p:cNvSpPr>
            <a:spLocks noGrp="1"/>
          </p:cNvSpPr>
          <p:nvPr>
            <p:ph type="sldNum" sz="quarter" idx="5"/>
          </p:nvPr>
        </p:nvSpPr>
        <p:spPr/>
        <p:txBody>
          <a:bodyPr/>
          <a:lstStyle/>
          <a:p>
            <a:fld id="{82ADBB41-C713-554C-B168-27F2727D68DB}" type="slidenum">
              <a:rPr lang="en-AU" smtClean="0"/>
              <a:t>9</a:t>
            </a:fld>
            <a:endParaRPr lang="en-AU"/>
          </a:p>
        </p:txBody>
      </p:sp>
    </p:spTree>
    <p:extLst>
      <p:ext uri="{BB962C8B-B14F-4D97-AF65-F5344CB8AC3E}">
        <p14:creationId xmlns:p14="http://schemas.microsoft.com/office/powerpoint/2010/main" val="2300828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ja-JP" altLang="en-US" dirty="0"/>
              <a:t>慣行</a:t>
            </a:r>
            <a:r>
              <a:rPr lang="ja-JP" altLang="en-US"/>
              <a:t>農法、</a:t>
            </a:r>
            <a:r>
              <a:rPr lang="ja-JP" altLang="en-US" b="0" i="0" u="none"/>
              <a:t>オーガニック農法</a:t>
            </a:r>
            <a:r>
              <a:rPr lang="ja-JP" altLang="en-US" b="0" i="0" u="none" dirty="0"/>
              <a:t>、バイオダイナミック農法のいずれを採用するかによって、栽培とワイン醸造のほぼすべての側面が影響を受けることになる。 </a:t>
            </a:r>
            <a:endParaRPr lang="en-US" altLang="ja-JP" b="0" i="0" u="none" dirty="0"/>
          </a:p>
          <a:p>
            <a:r>
              <a:rPr lang="ja-JP" altLang="en-US" b="0" i="0" u="none" dirty="0"/>
              <a:t>だが、それ以外にもエネルギー効率への配慮、節水、リサイクルなどは重要な環境配慮事項といえる。 環境への配慮を最優先するワイナリーもある。ただし、その実現の</a:t>
            </a:r>
            <a:r>
              <a:rPr lang="ja-JP" altLang="en-US" b="0" i="0" u="none"/>
              <a:t>ために必ずしもオーガニック</a:t>
            </a:r>
            <a:r>
              <a:rPr lang="ja-JP" altLang="en-US" b="0" i="0" u="none" dirty="0"/>
              <a:t>やバイオダイナミックで</a:t>
            </a:r>
            <a:r>
              <a:rPr lang="ja-JP" altLang="en-US" b="0" i="0" u="none"/>
              <a:t>ある必要はないという点</a:t>
            </a:r>
            <a:r>
              <a:rPr lang="ja-JP" altLang="en-US" b="0" i="0" u="none" dirty="0"/>
              <a:t>は注意が必要だ。</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a:p>
        </p:txBody>
      </p:sp>
    </p:spTree>
    <p:extLst>
      <p:ext uri="{BB962C8B-B14F-4D97-AF65-F5344CB8AC3E}">
        <p14:creationId xmlns:p14="http://schemas.microsoft.com/office/powerpoint/2010/main" val="38242186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2"/>
                </a:solidFill>
                <a:latin typeface="Arial" panose="020B0604020202020204" pitchFamily="34" charset="0"/>
                <a:ea typeface="HGPｺﾞｼｯｸM" panose="020B0600000000000000" pitchFamily="50" charset="-128"/>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a typeface="HGPｺﾞｼｯｸM" panose="020B0600000000000000" pitchFamily="50" charset="-128"/>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386498954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B555-FFF2-3587-36A2-FC1C7315AC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32B67E76-A658-B3B2-F086-3AEE727BE6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39E2A402-2521-DDDD-7B99-281798E964FC}"/>
              </a:ext>
            </a:extLst>
          </p:cNvPr>
          <p:cNvSpPr>
            <a:spLocks noGrp="1"/>
          </p:cNvSpPr>
          <p:nvPr>
            <p:ph type="dt" sz="half" idx="10"/>
          </p:nvPr>
        </p:nvSpPr>
        <p:spPr/>
        <p:txBody>
          <a:bodyPr/>
          <a:lstStyle/>
          <a:p>
            <a:fld id="{FC28BF85-6CB1-9149-AC74-58E58203226E}" type="datetimeFigureOut">
              <a:rPr lang="en-AU" smtClean="0"/>
              <a:t>7/5/2025</a:t>
            </a:fld>
            <a:endParaRPr lang="en-AU"/>
          </a:p>
        </p:txBody>
      </p:sp>
      <p:sp>
        <p:nvSpPr>
          <p:cNvPr id="5" name="Footer Placeholder 4">
            <a:extLst>
              <a:ext uri="{FF2B5EF4-FFF2-40B4-BE49-F238E27FC236}">
                <a16:creationId xmlns:a16="http://schemas.microsoft.com/office/drawing/2014/main" id="{508607A2-0663-C8FB-ADF6-1B78D6750DD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19DD9F5-7318-7754-06BF-44AFDB42D796}"/>
              </a:ext>
            </a:extLst>
          </p:cNvPr>
          <p:cNvSpPr>
            <a:spLocks noGrp="1"/>
          </p:cNvSpPr>
          <p:nvPr>
            <p:ph type="sldNum" sz="quarter" idx="12"/>
          </p:nvPr>
        </p:nvSpPr>
        <p:spPr/>
        <p:txBody>
          <a:bodyPr/>
          <a:lstStyle/>
          <a:p>
            <a:fld id="{E6A63BE5-C4CA-6B4C-BBF6-DF3259CA698D}" type="slidenum">
              <a:rPr lang="en-AU" smtClean="0"/>
              <a:t>‹#›</a:t>
            </a:fld>
            <a:endParaRPr lang="en-AU"/>
          </a:p>
        </p:txBody>
      </p:sp>
    </p:spTree>
    <p:extLst>
      <p:ext uri="{BB962C8B-B14F-4D97-AF65-F5344CB8AC3E}">
        <p14:creationId xmlns:p14="http://schemas.microsoft.com/office/powerpoint/2010/main" val="47048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a typeface="HGPｺﾞｼｯｸM" panose="020B0600000000000000" pitchFamily="50" charset="-128"/>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Arial" panose="020B0604020202020204" pitchFamily="34" charset="0"/>
                <a:ea typeface="HGPｺﾞｼｯｸM" panose="020B0600000000000000" pitchFamily="50" charset="-128"/>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7812024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6149243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276451769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4586565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ea typeface="HGPｺﾞｼｯｸM" panose="020B0600000000000000" pitchFamily="50" charset="-128"/>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HGPｺﾞｼｯｸM" panose="020B0600000000000000" pitchFamily="50" charset="-128"/>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a typeface="HGPｺﾞｼｯｸM" panose="020B0600000000000000" pitchFamily="50" charset="-128"/>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Arial" panose="020B0604020202020204" pitchFamily="34"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8623851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92575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134068069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39409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fld id="{42169B3B-8761-4204-AA5A-11BC84B55C93}" type="datetimeFigureOut">
              <a:rPr lang="en-AU" smtClean="0"/>
              <a:pPr/>
              <a:t>7/5/2025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580866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Arial" panose="020B0604020202020204" pitchFamily="34"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8.xml"/><Relationship Id="rId4" Type="http://schemas.openxmlformats.org/officeDocument/2006/relationships/image" Target="../media/image57.sv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touching a pile of animal horns&#10;&#10;Description automatically generated">
            <a:extLst>
              <a:ext uri="{FF2B5EF4-FFF2-40B4-BE49-F238E27FC236}">
                <a16:creationId xmlns:a16="http://schemas.microsoft.com/office/drawing/2014/main" id="{C8A8EAFC-0C41-689B-5550-86260EABC145}"/>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667778" y="2595220"/>
            <a:ext cx="10975975" cy="4284662"/>
          </a:xfrm>
        </p:spPr>
      </p:pic>
      <p:sp>
        <p:nvSpPr>
          <p:cNvPr id="4" name="Text Placeholder 3">
            <a:extLst>
              <a:ext uri="{FF2B5EF4-FFF2-40B4-BE49-F238E27FC236}">
                <a16:creationId xmlns:a16="http://schemas.microsoft.com/office/drawing/2014/main" id="{96EDD572-AFA9-AB74-C121-2B5600C9FD3F}"/>
              </a:ext>
            </a:extLst>
          </p:cNvPr>
          <p:cNvSpPr>
            <a:spLocks noGrp="1"/>
          </p:cNvSpPr>
          <p:nvPr>
            <p:ph type="body" sz="quarter" idx="10"/>
          </p:nvPr>
        </p:nvSpPr>
        <p:spPr>
          <a:xfrm>
            <a:off x="533401" y="1595272"/>
            <a:ext cx="11658599" cy="990300"/>
          </a:xfrm>
        </p:spPr>
        <p:txBody>
          <a:bodyPr/>
          <a:lstStyle/>
          <a:p>
            <a:r>
              <a:rPr lang="ja-JP" altLang="en-US" sz="4400" dirty="0">
                <a:latin typeface="Yu Gothic" panose="020B0400000000000000" pitchFamily="34" charset="-128"/>
                <a:ea typeface="Yu Gothic" panose="020B0400000000000000" pitchFamily="34" charset="-128"/>
              </a:rPr>
              <a:t>オーガニック＆バイオダイナミック・ワイン</a:t>
            </a:r>
            <a:endParaRPr lang="en-AU" sz="4400" dirty="0">
              <a:latin typeface="Yu Gothic" panose="020B0400000000000000" pitchFamily="34" charset="-128"/>
              <a:ea typeface="Yu Gothic" panose="020B0400000000000000" pitchFamily="34" charset="-128"/>
            </a:endParaRPr>
          </a:p>
        </p:txBody>
      </p:sp>
      <p:sp>
        <p:nvSpPr>
          <p:cNvPr id="10" name="Freeform 9">
            <a:extLst>
              <a:ext uri="{FF2B5EF4-FFF2-40B4-BE49-F238E27FC236}">
                <a16:creationId xmlns:a16="http://schemas.microsoft.com/office/drawing/2014/main" id="{B4F5A2EB-3909-F7EB-D206-6CF1583B1EA6}"/>
              </a:ext>
            </a:extLst>
          </p:cNvPr>
          <p:cNvSpPr/>
          <p:nvPr/>
        </p:nvSpPr>
        <p:spPr>
          <a:xfrm>
            <a:off x="-50449" y="5839548"/>
            <a:ext cx="12334941" cy="104998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a typeface="HGPｺﾞｼｯｸM" panose="020B0600000000000000" pitchFamily="50" charset="-128"/>
            </a:endParaRPr>
          </a:p>
        </p:txBody>
      </p:sp>
      <p:pic>
        <p:nvPicPr>
          <p:cNvPr id="11" name="Graphic 10">
            <a:extLst>
              <a:ext uri="{FF2B5EF4-FFF2-40B4-BE49-F238E27FC236}">
                <a16:creationId xmlns:a16="http://schemas.microsoft.com/office/drawing/2014/main" id="{0779F050-580F-550B-13AC-CE9FE9BFA8E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07067846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137A89D5-07E2-21F8-E319-7AD86D4DBED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bject 4">
            <a:extLst>
              <a:ext uri="{FF2B5EF4-FFF2-40B4-BE49-F238E27FC236}">
                <a16:creationId xmlns:a16="http://schemas.microsoft.com/office/drawing/2014/main" id="{F957CE4E-9A85-CBC6-5832-196E9C9C7129}"/>
              </a:ext>
            </a:extLst>
          </p:cNvPr>
          <p:cNvSpPr txBox="1"/>
          <p:nvPr/>
        </p:nvSpPr>
        <p:spPr>
          <a:xfrm>
            <a:off x="407988" y="368300"/>
            <a:ext cx="11040673" cy="3449982"/>
          </a:xfrm>
          <a:prstGeom prst="rect">
            <a:avLst/>
          </a:prstGeom>
        </p:spPr>
        <p:txBody>
          <a:bodyPr vert="horz" wrap="none" lIns="0" tIns="11521" rIns="0" bIns="0" rtlCol="0">
            <a:noAutofit/>
          </a:bodyPr>
          <a:lstStyle/>
          <a:p>
            <a:pPr defTabSz="914453">
              <a:lnSpc>
                <a:spcPct val="80000"/>
              </a:lnSpc>
              <a:defRPr/>
            </a:pPr>
            <a:r>
              <a:rPr lang="ja-JP" altLang="en-US" sz="5000" b="1" cap="all" dirty="0">
                <a:solidFill>
                  <a:schemeClr val="accent2"/>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ブドウ畑</a:t>
            </a:r>
            <a:r>
              <a:rPr lang="ja-JP" altLang="en-US" sz="5000" b="1" cap="all">
                <a:solidFill>
                  <a:schemeClr val="accent2"/>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及びワ</a:t>
            </a:r>
            <a:r>
              <a:rPr lang="ja-JP" altLang="en-US" sz="5000" b="1" cap="all" dirty="0">
                <a:solidFill>
                  <a:schemeClr val="accent2"/>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イナリーにおける</a:t>
            </a:r>
            <a:endParaRPr lang="en-US" altLang="ja-JP" sz="5000" b="1" cap="all" dirty="0">
              <a:solidFill>
                <a:schemeClr val="accent2"/>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endParaRPr>
          </a:p>
          <a:p>
            <a:pPr defTabSz="914453">
              <a:lnSpc>
                <a:spcPct val="80000"/>
              </a:lnSpc>
              <a:defRPr/>
            </a:pPr>
            <a:r>
              <a:rPr lang="ja-JP" altLang="en-US" sz="5000" b="1" cap="all" dirty="0">
                <a:solidFill>
                  <a:schemeClr val="accent1"/>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環境に対</a:t>
            </a:r>
            <a:r>
              <a:rPr lang="ja-JP" altLang="en-US" sz="5000" b="1" cap="all">
                <a:solidFill>
                  <a:schemeClr val="accent1"/>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するそ</a:t>
            </a:r>
            <a:r>
              <a:rPr lang="ja-JP" altLang="en-US" sz="5000" b="1" cap="all" dirty="0">
                <a:solidFill>
                  <a:schemeClr val="accent1"/>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の他の配慮</a:t>
            </a:r>
            <a:endParaRPr lang="en-AU" sz="5000" b="1" cap="all" dirty="0">
              <a:solidFill>
                <a:schemeClr val="accent1"/>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22334831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4" y="909503"/>
            <a:ext cx="5120149" cy="1325562"/>
          </a:xfrm>
        </p:spPr>
        <p:txBody>
          <a:bodyPr anchor="t">
            <a:noAutofit/>
          </a:bodyPr>
          <a:lstStyle/>
          <a:p>
            <a:r>
              <a:rPr lang="ja-JP" altLang="en-US" sz="4200" b="1" dirty="0">
                <a:solidFill>
                  <a:schemeClr val="accent2"/>
                </a:solidFill>
                <a:latin typeface="Yu Gothic" panose="020B0400000000000000" pitchFamily="34" charset="-128"/>
                <a:ea typeface="Yu Gothic" panose="020B0400000000000000" pitchFamily="34" charset="-128"/>
              </a:rPr>
              <a:t>気候および</a:t>
            </a:r>
            <a:br>
              <a:rPr lang="ja-JP" altLang="en-US" sz="4200" b="1" dirty="0">
                <a:solidFill>
                  <a:schemeClr val="accent2"/>
                </a:solidFill>
                <a:latin typeface="Yu Gothic" panose="020B0400000000000000" pitchFamily="34" charset="-128"/>
                <a:ea typeface="Yu Gothic" panose="020B0400000000000000" pitchFamily="34" charset="-128"/>
              </a:rPr>
            </a:br>
            <a:r>
              <a:rPr lang="ja-JP" altLang="en-US" sz="4200" b="1" dirty="0">
                <a:solidFill>
                  <a:schemeClr val="accent3"/>
                </a:solidFill>
                <a:latin typeface="Yu Gothic" panose="020B0400000000000000" pitchFamily="34" charset="-128"/>
                <a:ea typeface="Yu Gothic" panose="020B0400000000000000" pitchFamily="34" charset="-128"/>
              </a:rPr>
              <a:t>気候変動への対応</a:t>
            </a:r>
            <a:br>
              <a:rPr lang="ja-JP" altLang="en-US" sz="4200" dirty="0">
                <a:solidFill>
                  <a:schemeClr val="accent3"/>
                </a:solidFill>
                <a:latin typeface="Yu Gothic" panose="020B0400000000000000" pitchFamily="34" charset="-128"/>
                <a:ea typeface="Yu Gothic" panose="020B0400000000000000" pitchFamily="34" charset="-128"/>
              </a:rPr>
            </a:br>
            <a:br>
              <a:rPr lang="en-US" sz="4200" dirty="0">
                <a:solidFill>
                  <a:schemeClr val="accent2"/>
                </a:solidFill>
                <a:latin typeface="Yu Gothic" panose="020B0400000000000000" pitchFamily="34" charset="-128"/>
                <a:ea typeface="Yu Gothic" panose="020B0400000000000000" pitchFamily="34" charset="-128"/>
              </a:rPr>
            </a:br>
            <a:endParaRPr lang="en-US" sz="4200" dirty="0">
              <a:solidFill>
                <a:schemeClr val="accent2"/>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2588821"/>
            <a:ext cx="5246356" cy="3883220"/>
          </a:xfrm>
        </p:spPr>
        <p:txBody>
          <a:bodyPr>
            <a:normAutofit/>
          </a:bodyPr>
          <a:lstStyle/>
          <a:p>
            <a:pPr marL="285750" indent="-285750">
              <a:buClr>
                <a:schemeClr val="accent3"/>
              </a:buClr>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灌漑</a:t>
            </a:r>
            <a:r>
              <a:rPr lang="ja-JP" altLang="en-US" sz="1600">
                <a:effectLst/>
                <a:latin typeface="Yu Gothic" panose="020B0400000000000000" pitchFamily="34" charset="-128"/>
                <a:ea typeface="Yu Gothic" panose="020B0400000000000000" pitchFamily="34" charset="-128"/>
              </a:rPr>
              <a:t>の</a:t>
            </a:r>
            <a:r>
              <a:rPr lang="ja-JP" altLang="en-US" sz="1600">
                <a:latin typeface="Yu Gothic" panose="020B0400000000000000" pitchFamily="34" charset="-128"/>
                <a:ea typeface="Yu Gothic" panose="020B0400000000000000" pitchFamily="34" charset="-128"/>
              </a:rPr>
              <a:t>効率化</a:t>
            </a:r>
            <a:br>
              <a:rPr lang="en-AU" altLang="ja-JP" sz="1600" dirty="0">
                <a:latin typeface="Yu Gothic" panose="020B0400000000000000" pitchFamily="34" charset="-128"/>
                <a:ea typeface="Yu Gothic" panose="020B0400000000000000" pitchFamily="34" charset="-128"/>
              </a:rPr>
            </a:br>
            <a:endParaRPr lang="ja-JP" altLang="en-US" sz="1600"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熱波や霜に</a:t>
            </a:r>
            <a:r>
              <a:rPr lang="ja-JP" altLang="en-US" sz="1600" dirty="0">
                <a:latin typeface="Yu Gothic" panose="020B0400000000000000" pitchFamily="34" charset="-128"/>
                <a:ea typeface="Yu Gothic" panose="020B0400000000000000" pitchFamily="34" charset="-128"/>
              </a:rPr>
              <a:t>対応した</a:t>
            </a:r>
            <a:r>
              <a:rPr lang="ja-JP" altLang="en-US" sz="1600" dirty="0">
                <a:effectLst/>
                <a:latin typeface="Yu Gothic" panose="020B0400000000000000" pitchFamily="34" charset="-128"/>
                <a:ea typeface="Yu Gothic" panose="020B0400000000000000" pitchFamily="34" charset="-128"/>
              </a:rPr>
              <a:t>灌漑戦略</a:t>
            </a:r>
            <a:r>
              <a:rPr lang="ja-JP" altLang="en-US" sz="1600">
                <a:effectLst/>
                <a:latin typeface="Yu Gothic" panose="020B0400000000000000" pitchFamily="34" charset="-128"/>
                <a:ea typeface="Yu Gothic" panose="020B0400000000000000" pitchFamily="34" charset="-128"/>
              </a:rPr>
              <a:t>の変更</a:t>
            </a:r>
            <a:br>
              <a:rPr lang="en-AU" altLang="ja-JP" sz="1600" dirty="0">
                <a:effectLst/>
                <a:latin typeface="Yu Gothic" panose="020B0400000000000000" pitchFamily="34" charset="-128"/>
                <a:ea typeface="Yu Gothic" panose="020B0400000000000000" pitchFamily="34" charset="-128"/>
              </a:rPr>
            </a:br>
            <a:endParaRPr lang="ja-JP" altLang="en-US" sz="1600"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土壌内の水分</a:t>
            </a:r>
            <a:r>
              <a:rPr lang="ja-JP" altLang="en-US" sz="1600">
                <a:effectLst/>
                <a:latin typeface="Yu Gothic" panose="020B0400000000000000" pitchFamily="34" charset="-128"/>
                <a:ea typeface="Yu Gothic" panose="020B0400000000000000" pitchFamily="34" charset="-128"/>
              </a:rPr>
              <a:t>の保持</a:t>
            </a:r>
            <a:br>
              <a:rPr lang="en-AU" altLang="ja-JP" sz="1600" dirty="0">
                <a:effectLst/>
                <a:latin typeface="Yu Gothic" panose="020B0400000000000000" pitchFamily="34" charset="-128"/>
                <a:ea typeface="Yu Gothic" panose="020B0400000000000000" pitchFamily="34" charset="-128"/>
              </a:rPr>
            </a:br>
            <a:endParaRPr lang="ja-JP" altLang="en-US" sz="1600"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代替品種や台木</a:t>
            </a:r>
            <a:r>
              <a:rPr lang="ja-JP" altLang="en-US" sz="1600">
                <a:effectLst/>
                <a:latin typeface="Yu Gothic" panose="020B0400000000000000" pitchFamily="34" charset="-128"/>
                <a:ea typeface="Yu Gothic" panose="020B0400000000000000" pitchFamily="34" charset="-128"/>
              </a:rPr>
              <a:t>の使用</a:t>
            </a:r>
            <a:br>
              <a:rPr lang="en-AU" altLang="ja-JP" sz="1600" dirty="0">
                <a:effectLst/>
                <a:latin typeface="Yu Gothic" panose="020B0400000000000000" pitchFamily="34" charset="-128"/>
                <a:ea typeface="Yu Gothic" panose="020B0400000000000000" pitchFamily="34" charset="-128"/>
              </a:rPr>
            </a:br>
            <a:endParaRPr lang="ja-JP" altLang="en-US" sz="1600"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a:effectLst/>
                <a:latin typeface="Yu Gothic" panose="020B0400000000000000" pitchFamily="34" charset="-128"/>
                <a:ea typeface="Yu Gothic" panose="020B0400000000000000" pitchFamily="34" charset="-128"/>
              </a:rPr>
              <a:t>キャノピー</a:t>
            </a:r>
            <a:r>
              <a:rPr lang="ja-JP" altLang="en-US" sz="1600" dirty="0">
                <a:effectLst/>
                <a:latin typeface="Yu Gothic" panose="020B0400000000000000" pitchFamily="34" charset="-128"/>
                <a:ea typeface="Yu Gothic" panose="020B0400000000000000" pitchFamily="34" charset="-128"/>
              </a:rPr>
              <a:t>・マネージメント</a:t>
            </a:r>
            <a:r>
              <a:rPr lang="ja-JP" altLang="en-US" sz="1600">
                <a:effectLst/>
                <a:latin typeface="Yu Gothic" panose="020B0400000000000000" pitchFamily="34" charset="-128"/>
                <a:ea typeface="Yu Gothic" panose="020B0400000000000000" pitchFamily="34" charset="-128"/>
              </a:rPr>
              <a:t>の変更</a:t>
            </a:r>
            <a:br>
              <a:rPr lang="en-AU" altLang="ja-JP" sz="1600" dirty="0">
                <a:effectLst/>
                <a:latin typeface="Yu Gothic" panose="020B0400000000000000" pitchFamily="34" charset="-128"/>
                <a:ea typeface="Yu Gothic" panose="020B0400000000000000" pitchFamily="34" charset="-128"/>
              </a:rPr>
            </a:br>
            <a:endParaRPr lang="en-AU" altLang="ja-JP" sz="1600"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a:effectLst/>
                <a:latin typeface="Yu Gothic" panose="020B0400000000000000" pitchFamily="34" charset="-128"/>
                <a:ea typeface="Yu Gothic" panose="020B0400000000000000" pitchFamily="34" charset="-128"/>
              </a:rPr>
              <a:t>畑</a:t>
            </a:r>
            <a:r>
              <a:rPr lang="ja-JP" altLang="en-US" sz="1600" dirty="0">
                <a:effectLst/>
                <a:latin typeface="Yu Gothic" panose="020B0400000000000000" pitchFamily="34" charset="-128"/>
                <a:ea typeface="Yu Gothic" panose="020B0400000000000000" pitchFamily="34" charset="-128"/>
              </a:rPr>
              <a:t>を冷涼な地域へ、</a:t>
            </a:r>
            <a:r>
              <a:rPr lang="ja-JP" altLang="en-US" sz="1600">
                <a:effectLst/>
                <a:latin typeface="Yu Gothic" panose="020B0400000000000000" pitchFamily="34" charset="-128"/>
                <a:ea typeface="Yu Gothic" panose="020B0400000000000000" pitchFamily="34" charset="-128"/>
              </a:rPr>
              <a:t>または冷涼な地域</a:t>
            </a:r>
            <a:r>
              <a:rPr lang="ja-JP" altLang="en-US" sz="1600">
                <a:latin typeface="Yu Gothic" panose="020B0400000000000000" pitchFamily="34" charset="-128"/>
                <a:ea typeface="Yu Gothic" panose="020B0400000000000000" pitchFamily="34" charset="-128"/>
              </a:rPr>
              <a:t>の</a:t>
            </a:r>
            <a:r>
              <a:rPr lang="ja-JP" altLang="en-US" sz="1600">
                <a:effectLst/>
                <a:latin typeface="Yu Gothic" panose="020B0400000000000000" pitchFamily="34" charset="-128"/>
                <a:ea typeface="Yu Gothic" panose="020B0400000000000000" pitchFamily="34" charset="-128"/>
              </a:rPr>
              <a:t>ブドウ</a:t>
            </a:r>
            <a:r>
              <a:rPr lang="ja-JP" altLang="en-US" sz="1600">
                <a:latin typeface="Yu Gothic" panose="020B0400000000000000" pitchFamily="34" charset="-128"/>
                <a:ea typeface="Yu Gothic" panose="020B0400000000000000" pitchFamily="34" charset="-128"/>
              </a:rPr>
              <a:t>を</a:t>
            </a:r>
            <a:r>
              <a:rPr lang="ja-JP" altLang="en-US" sz="1600">
                <a:effectLst/>
                <a:latin typeface="Yu Gothic" panose="020B0400000000000000" pitchFamily="34" charset="-128"/>
                <a:ea typeface="Yu Gothic" panose="020B0400000000000000" pitchFamily="34" charset="-128"/>
              </a:rPr>
              <a:t>利用</a:t>
            </a:r>
            <a:br>
              <a:rPr lang="en-AU" altLang="ja-JP" sz="1600" dirty="0">
                <a:effectLst/>
                <a:latin typeface="Yu Gothic" panose="020B0400000000000000" pitchFamily="34" charset="-128"/>
                <a:ea typeface="Yu Gothic" panose="020B0400000000000000" pitchFamily="34" charset="-128"/>
              </a:rPr>
            </a:br>
            <a:endParaRPr lang="ja-JP" altLang="en-US" sz="1600" dirty="0">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収穫期調整のため剪定を遅らせること</a:t>
            </a:r>
          </a:p>
        </p:txBody>
      </p:sp>
    </p:spTree>
    <p:extLst>
      <p:ext uri="{BB962C8B-B14F-4D97-AF65-F5344CB8AC3E}">
        <p14:creationId xmlns:p14="http://schemas.microsoft.com/office/powerpoint/2010/main" val="293651818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4934306" cy="1325562"/>
          </a:xfrm>
        </p:spPr>
        <p:txBody>
          <a:bodyPr anchor="t">
            <a:noAutofit/>
          </a:bodyPr>
          <a:lstStyle/>
          <a:p>
            <a:r>
              <a:rPr lang="ja-JP" altLang="en-US" sz="4400" b="1" dirty="0">
                <a:solidFill>
                  <a:schemeClr val="accent4"/>
                </a:solidFill>
                <a:latin typeface="Yu Gothic" panose="020B0400000000000000" pitchFamily="34" charset="-128"/>
                <a:ea typeface="Yu Gothic" panose="020B0400000000000000" pitchFamily="34" charset="-128"/>
              </a:rPr>
              <a:t>カーボン・</a:t>
            </a:r>
            <a:br>
              <a:rPr lang="en-US" altLang="ja-JP" sz="4400" b="1" dirty="0">
                <a:solidFill>
                  <a:schemeClr val="accent4"/>
                </a:solidFill>
                <a:latin typeface="Yu Gothic" panose="020B0400000000000000" pitchFamily="34" charset="-128"/>
                <a:ea typeface="Yu Gothic" panose="020B0400000000000000" pitchFamily="34" charset="-128"/>
              </a:rPr>
            </a:br>
            <a:r>
              <a:rPr lang="ja-JP" altLang="en-US" sz="4400" b="1" dirty="0">
                <a:solidFill>
                  <a:schemeClr val="accent4"/>
                </a:solidFill>
                <a:latin typeface="Yu Gothic" panose="020B0400000000000000" pitchFamily="34" charset="-128"/>
                <a:ea typeface="Yu Gothic" panose="020B0400000000000000" pitchFamily="34" charset="-128"/>
              </a:rPr>
              <a:t>ニュートラルと</a:t>
            </a:r>
            <a:br>
              <a:rPr lang="ja-JP" altLang="en-US" sz="4400" b="1" dirty="0">
                <a:solidFill>
                  <a:schemeClr val="accent4"/>
                </a:solidFill>
                <a:latin typeface="Yu Gothic" panose="020B0400000000000000" pitchFamily="34" charset="-128"/>
                <a:ea typeface="Yu Gothic" panose="020B0400000000000000" pitchFamily="34" charset="-128"/>
              </a:rPr>
            </a:br>
            <a:r>
              <a:rPr lang="ja-JP" altLang="en-US" sz="4400" b="1" dirty="0">
                <a:solidFill>
                  <a:schemeClr val="accent5"/>
                </a:solidFill>
                <a:latin typeface="Yu Gothic" panose="020B0400000000000000" pitchFamily="34" charset="-128"/>
                <a:ea typeface="Yu Gothic" panose="020B0400000000000000" pitchFamily="34" charset="-128"/>
              </a:rPr>
              <a:t>エネルギー効率</a:t>
            </a:r>
            <a:br>
              <a:rPr lang="en-US" sz="4400" b="1" dirty="0">
                <a:solidFill>
                  <a:schemeClr val="accent5"/>
                </a:solidFill>
                <a:latin typeface="Yu Gothic" panose="020B0400000000000000" pitchFamily="34" charset="-128"/>
                <a:ea typeface="Yu Gothic" panose="020B0400000000000000" pitchFamily="34" charset="-128"/>
              </a:rPr>
            </a:br>
            <a:endParaRPr lang="en-US" sz="4400" b="1" dirty="0">
              <a:solidFill>
                <a:schemeClr val="accent5"/>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4" y="3429000"/>
            <a:ext cx="4934305" cy="3043041"/>
          </a:xfrm>
        </p:spPr>
        <p:txBody>
          <a:bodyPr>
            <a:normAutofit/>
          </a:bodyPr>
          <a:lstStyle/>
          <a:p>
            <a:pPr marL="285750" indent="-285750">
              <a:buClr>
                <a:schemeClr val="accent5"/>
              </a:buClr>
              <a:buFont typeface="Arial" panose="020B0604020202020204" pitchFamily="34" charset="0"/>
              <a:buChar char="•"/>
            </a:pPr>
            <a:r>
              <a:rPr lang="ja-JP" altLang="en-US" dirty="0">
                <a:solidFill>
                  <a:schemeClr val="bg1"/>
                </a:solidFill>
                <a:effectLst/>
                <a:latin typeface="Yu Gothic" panose="020B0400000000000000" pitchFamily="34" charset="-128"/>
                <a:ea typeface="Yu Gothic" panose="020B0400000000000000" pitchFamily="34" charset="-128"/>
              </a:rPr>
              <a:t>燃料使用量の削減：</a:t>
            </a:r>
            <a:br>
              <a:rPr lang="ja-JP" altLang="en-US" dirty="0">
                <a:solidFill>
                  <a:schemeClr val="bg1"/>
                </a:solidFill>
                <a:effectLst/>
                <a:latin typeface="Yu Gothic" panose="020B0400000000000000" pitchFamily="34" charset="-128"/>
                <a:ea typeface="Yu Gothic" panose="020B0400000000000000" pitchFamily="34" charset="-128"/>
              </a:rPr>
            </a:br>
            <a:r>
              <a:rPr lang="ja-JP" altLang="en-US" dirty="0">
                <a:solidFill>
                  <a:schemeClr val="bg1"/>
                </a:solidFill>
                <a:effectLst/>
                <a:latin typeface="Yu Gothic" panose="020B0400000000000000" pitchFamily="34" charset="-128"/>
                <a:ea typeface="Yu Gothic" panose="020B0400000000000000" pitchFamily="34" charset="-128"/>
              </a:rPr>
              <a:t>トラクターやその他車両の使用頻度</a:t>
            </a:r>
            <a:r>
              <a:rPr lang="ja-JP" altLang="en-US">
                <a:solidFill>
                  <a:schemeClr val="bg1"/>
                </a:solidFill>
                <a:effectLst/>
                <a:latin typeface="Yu Gothic" panose="020B0400000000000000" pitchFamily="34" charset="-128"/>
                <a:ea typeface="Yu Gothic" panose="020B0400000000000000" pitchFamily="34" charset="-128"/>
              </a:rPr>
              <a:t>削減、</a:t>
            </a:r>
            <a:r>
              <a:rPr lang="ja-JP" altLang="en-US">
                <a:solidFill>
                  <a:schemeClr val="bg1"/>
                </a:solidFill>
                <a:latin typeface="Yu Gothic" panose="020B0400000000000000" pitchFamily="34" charset="-128"/>
                <a:ea typeface="Yu Gothic" panose="020B0400000000000000" pitchFamily="34" charset="-128"/>
              </a:rPr>
              <a:t>除草</a:t>
            </a:r>
            <a:r>
              <a:rPr lang="ja-JP" altLang="en-US">
                <a:solidFill>
                  <a:schemeClr val="bg1"/>
                </a:solidFill>
                <a:effectLst/>
                <a:latin typeface="Yu Gothic" panose="020B0400000000000000" pitchFamily="34" charset="-128"/>
                <a:ea typeface="Yu Gothic" panose="020B0400000000000000" pitchFamily="34" charset="-128"/>
              </a:rPr>
              <a:t>回数</a:t>
            </a:r>
            <a:r>
              <a:rPr lang="ja-JP" altLang="en-US" dirty="0">
                <a:solidFill>
                  <a:schemeClr val="bg1"/>
                </a:solidFill>
                <a:effectLst/>
                <a:latin typeface="Yu Gothic" panose="020B0400000000000000" pitchFamily="34" charset="-128"/>
                <a:ea typeface="Yu Gothic" panose="020B0400000000000000" pitchFamily="34" charset="-128"/>
              </a:rPr>
              <a:t>を最少限にできる下草の採用など</a:t>
            </a:r>
          </a:p>
          <a:p>
            <a:pPr marL="285750" indent="-285750">
              <a:buClr>
                <a:schemeClr val="accent5"/>
              </a:buClr>
              <a:buFont typeface="Arial" panose="020B0604020202020204" pitchFamily="34" charset="0"/>
              <a:buChar char="•"/>
            </a:pPr>
            <a:r>
              <a:rPr lang="ja-JP" altLang="en-US" dirty="0">
                <a:solidFill>
                  <a:schemeClr val="bg1"/>
                </a:solidFill>
                <a:effectLst/>
                <a:latin typeface="Yu Gothic" panose="020B0400000000000000" pitchFamily="34" charset="-128"/>
                <a:ea typeface="Yu Gothic" panose="020B0400000000000000" pitchFamily="34" charset="-128"/>
              </a:rPr>
              <a:t>醸造時の冷蔵設備使用の</a:t>
            </a:r>
            <a:r>
              <a:rPr lang="ja-JP" altLang="en-US">
                <a:solidFill>
                  <a:schemeClr val="bg1"/>
                </a:solidFill>
                <a:effectLst/>
                <a:latin typeface="Yu Gothic" panose="020B0400000000000000" pitchFamily="34" charset="-128"/>
                <a:ea typeface="Yu Gothic" panose="020B0400000000000000" pitchFamily="34" charset="-128"/>
              </a:rPr>
              <a:t>削減とエネルギー</a:t>
            </a:r>
            <a:r>
              <a:rPr lang="ja-JP" altLang="en-US" dirty="0">
                <a:solidFill>
                  <a:schemeClr val="bg1"/>
                </a:solidFill>
                <a:effectLst/>
                <a:latin typeface="Yu Gothic" panose="020B0400000000000000" pitchFamily="34" charset="-128"/>
                <a:ea typeface="Yu Gothic" panose="020B0400000000000000" pitchFamily="34" charset="-128"/>
              </a:rPr>
              <a:t>効率の高い加熱設備の選択</a:t>
            </a:r>
          </a:p>
          <a:p>
            <a:pPr marL="285750" indent="-285750">
              <a:buClr>
                <a:schemeClr val="accent5"/>
              </a:buClr>
              <a:buFont typeface="Arial" panose="020B0604020202020204" pitchFamily="34" charset="0"/>
              <a:buChar char="•"/>
            </a:pPr>
            <a:r>
              <a:rPr lang="ja-JP" altLang="en-US">
                <a:solidFill>
                  <a:schemeClr val="bg1"/>
                </a:solidFill>
                <a:effectLst/>
                <a:latin typeface="Yu Gothic" panose="020B0400000000000000" pitchFamily="34" charset="-128"/>
                <a:ea typeface="Yu Gothic" panose="020B0400000000000000" pitchFamily="34" charset="-128"/>
              </a:rPr>
              <a:t>軽量</a:t>
            </a:r>
            <a:r>
              <a:rPr lang="ja-JP" altLang="en-US">
                <a:solidFill>
                  <a:schemeClr val="bg1"/>
                </a:solidFill>
                <a:latin typeface="Yu Gothic" panose="020B0400000000000000" pitchFamily="34" charset="-128"/>
                <a:ea typeface="Yu Gothic" panose="020B0400000000000000" pitchFamily="34" charset="-128"/>
              </a:rPr>
              <a:t>ボトル</a:t>
            </a:r>
            <a:r>
              <a:rPr lang="ja-JP" altLang="en-US">
                <a:solidFill>
                  <a:schemeClr val="bg1"/>
                </a:solidFill>
                <a:effectLst/>
                <a:latin typeface="Yu Gothic" panose="020B0400000000000000" pitchFamily="34" charset="-128"/>
                <a:ea typeface="Yu Gothic" panose="020B0400000000000000" pitchFamily="34" charset="-128"/>
              </a:rPr>
              <a:t>へ</a:t>
            </a:r>
            <a:r>
              <a:rPr lang="ja-JP" altLang="en-US" dirty="0">
                <a:solidFill>
                  <a:schemeClr val="bg1"/>
                </a:solidFill>
                <a:effectLst/>
                <a:latin typeface="Yu Gothic" panose="020B0400000000000000" pitchFamily="34" charset="-128"/>
                <a:ea typeface="Yu Gothic" panose="020B0400000000000000" pitchFamily="34" charset="-128"/>
              </a:rPr>
              <a:t>の変更</a:t>
            </a:r>
            <a:br>
              <a:rPr lang="ja-JP" altLang="en-US" dirty="0">
                <a:solidFill>
                  <a:schemeClr val="bg1"/>
                </a:solidFill>
                <a:effectLst/>
                <a:latin typeface="Yu Gothic" panose="020B0400000000000000" pitchFamily="34" charset="-128"/>
                <a:ea typeface="Yu Gothic" panose="020B0400000000000000" pitchFamily="34" charset="-128"/>
              </a:rPr>
            </a:br>
            <a:r>
              <a:rPr lang="ja-JP" altLang="en-US" dirty="0">
                <a:solidFill>
                  <a:schemeClr val="bg1"/>
                </a:solidFill>
                <a:effectLst/>
                <a:latin typeface="Yu Gothic" panose="020B0400000000000000" pitchFamily="34" charset="-128"/>
                <a:ea typeface="Yu Gothic" panose="020B0400000000000000" pitchFamily="34" charset="-128"/>
              </a:rPr>
              <a:t>（炭酸ガス排出量削減および輸送燃料削減）</a:t>
            </a:r>
          </a:p>
          <a:p>
            <a:pPr marL="285750" indent="-285750">
              <a:buClr>
                <a:schemeClr val="accent5"/>
              </a:buClr>
              <a:buFont typeface="Arial" panose="020B0604020202020204" pitchFamily="34" charset="0"/>
              <a:buChar char="•"/>
            </a:pPr>
            <a:r>
              <a:rPr lang="ja-JP" altLang="en-US" dirty="0">
                <a:solidFill>
                  <a:schemeClr val="bg1"/>
                </a:solidFill>
                <a:effectLst/>
                <a:latin typeface="Yu Gothic" panose="020B0400000000000000" pitchFamily="34" charset="-128"/>
                <a:ea typeface="Yu Gothic" panose="020B0400000000000000" pitchFamily="34" charset="-128"/>
              </a:rPr>
              <a:t>ソーラー・パネルの設置</a:t>
            </a:r>
          </a:p>
        </p:txBody>
      </p:sp>
    </p:spTree>
    <p:extLst>
      <p:ext uri="{BB962C8B-B14F-4D97-AF65-F5344CB8AC3E}">
        <p14:creationId xmlns:p14="http://schemas.microsoft.com/office/powerpoint/2010/main" val="145444553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BAB0F-6E8B-3882-6564-F0A80EB65D4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5A091BC-7A1E-FCA4-CA37-971B54A2CA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E1BF424E-AC5F-D008-8A19-94061165AF8C}"/>
              </a:ext>
            </a:extLst>
          </p:cNvPr>
          <p:cNvSpPr>
            <a:spLocks noGrp="1"/>
          </p:cNvSpPr>
          <p:nvPr>
            <p:ph type="title"/>
          </p:nvPr>
        </p:nvSpPr>
        <p:spPr>
          <a:xfrm>
            <a:off x="6842725" y="909503"/>
            <a:ext cx="4857188" cy="1325562"/>
          </a:xfrm>
        </p:spPr>
        <p:txBody>
          <a:bodyPr anchor="t">
            <a:noAutofit/>
          </a:bodyPr>
          <a:lstStyle/>
          <a:p>
            <a:r>
              <a:rPr lang="ja-JP" altLang="en-US" sz="4400" b="1" dirty="0">
                <a:solidFill>
                  <a:schemeClr val="accent1"/>
                </a:solidFill>
                <a:latin typeface="Yu Gothic" panose="020B0400000000000000" pitchFamily="34" charset="-128"/>
                <a:ea typeface="Yu Gothic" panose="020B0400000000000000" pitchFamily="34" charset="-128"/>
              </a:rPr>
              <a:t>ブドウ畑の</a:t>
            </a:r>
            <a:br>
              <a:rPr lang="ja-JP" altLang="en-US" sz="4400" b="1" dirty="0">
                <a:solidFill>
                  <a:schemeClr val="accent1"/>
                </a:solidFill>
                <a:latin typeface="Yu Gothic" panose="020B0400000000000000" pitchFamily="34" charset="-128"/>
                <a:ea typeface="Yu Gothic" panose="020B0400000000000000" pitchFamily="34" charset="-128"/>
              </a:rPr>
            </a:br>
            <a:r>
              <a:rPr lang="ja-JP" altLang="en-US" sz="4400" b="1" dirty="0">
                <a:solidFill>
                  <a:schemeClr val="accent4"/>
                </a:solidFill>
                <a:latin typeface="Yu Gothic" panose="020B0400000000000000" pitchFamily="34" charset="-128"/>
                <a:ea typeface="Yu Gothic" panose="020B0400000000000000" pitchFamily="34" charset="-128"/>
              </a:rPr>
              <a:t>生態系の</a:t>
            </a:r>
            <a:r>
              <a:rPr lang="zh-TW" altLang="en-US" sz="4400" b="1" dirty="0">
                <a:solidFill>
                  <a:schemeClr val="accent4"/>
                </a:solidFill>
                <a:latin typeface="Yu Gothic" panose="020B0400000000000000" pitchFamily="34" charset="-128"/>
                <a:ea typeface="Yu Gothic" panose="020B0400000000000000" pitchFamily="34" charset="-128"/>
              </a:rPr>
              <a:t>多様性の促進</a:t>
            </a:r>
            <a:br>
              <a:rPr lang="en-US" sz="4400" dirty="0">
                <a:solidFill>
                  <a:schemeClr val="accent2"/>
                </a:solidFill>
                <a:latin typeface="Yu Gothic" panose="020B0400000000000000" pitchFamily="34" charset="-128"/>
                <a:ea typeface="Yu Gothic" panose="020B0400000000000000" pitchFamily="34" charset="-128"/>
              </a:rPr>
            </a:br>
            <a:endParaRPr lang="en-US" sz="4400" dirty="0">
              <a:solidFill>
                <a:schemeClr val="accent2"/>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E345E3BE-22B1-9B17-A691-F5B48DD5B27F}"/>
              </a:ext>
            </a:extLst>
          </p:cNvPr>
          <p:cNvSpPr>
            <a:spLocks noGrp="1"/>
          </p:cNvSpPr>
          <p:nvPr>
            <p:ph type="body" sz="quarter" idx="11"/>
          </p:nvPr>
        </p:nvSpPr>
        <p:spPr>
          <a:xfrm>
            <a:off x="6842725" y="2823072"/>
            <a:ext cx="4857188" cy="3806328"/>
          </a:xfrm>
        </p:spPr>
        <p:txBody>
          <a:bodyPr>
            <a:normAutofit/>
          </a:bodyPr>
          <a:lstStyle/>
          <a:p>
            <a:pPr marL="285750" indent="-285750">
              <a:buFont typeface="Arial" panose="020B0604020202020204" pitchFamily="34" charset="0"/>
              <a:buChar char="•"/>
            </a:pPr>
            <a:r>
              <a:rPr lang="ja-JP" altLang="en-US" sz="1700">
                <a:effectLst/>
                <a:latin typeface="Yu Gothic" panose="020B0400000000000000" pitchFamily="34" charset="-128"/>
                <a:ea typeface="Yu Gothic" panose="020B0400000000000000" pitchFamily="34" charset="-128"/>
              </a:rPr>
              <a:t>植物の生態系多様性</a:t>
            </a:r>
            <a:r>
              <a:rPr lang="ja-JP" altLang="en-US" sz="1700" dirty="0">
                <a:effectLst/>
                <a:latin typeface="Yu Gothic" panose="020B0400000000000000" pitchFamily="34" charset="-128"/>
                <a:ea typeface="Yu Gothic" panose="020B0400000000000000" pitchFamily="34" charset="-128"/>
              </a:rPr>
              <a:t>を促進し、害虫を駆除</a:t>
            </a:r>
            <a:r>
              <a:rPr lang="ja-JP" altLang="en-US" sz="1700">
                <a:effectLst/>
                <a:latin typeface="Yu Gothic" panose="020B0400000000000000" pitchFamily="34" charset="-128"/>
                <a:ea typeface="Yu Gothic" panose="020B0400000000000000" pitchFamily="34" charset="-128"/>
              </a:rPr>
              <a:t>してくれる益虫</a:t>
            </a:r>
            <a:r>
              <a:rPr lang="ja-JP" altLang="en-US" sz="1700" dirty="0">
                <a:effectLst/>
                <a:latin typeface="Yu Gothic" panose="020B0400000000000000" pitchFamily="34" charset="-128"/>
                <a:ea typeface="Yu Gothic" panose="020B0400000000000000" pitchFamily="34" charset="-128"/>
              </a:rPr>
              <a:t>を増やすためカバー・クロップやマルチ</a:t>
            </a:r>
            <a:r>
              <a:rPr lang="ja-JP" altLang="en-US" sz="1700">
                <a:effectLst/>
                <a:latin typeface="Yu Gothic" panose="020B0400000000000000" pitchFamily="34" charset="-128"/>
                <a:ea typeface="Yu Gothic" panose="020B0400000000000000" pitchFamily="34" charset="-128"/>
              </a:rPr>
              <a:t>を利用。</a:t>
            </a:r>
            <a:endParaRPr lang="ja-JP" altLang="en-US" sz="1700" dirty="0">
              <a:effectLst/>
              <a:latin typeface="Yu Gothic" panose="020B0400000000000000" pitchFamily="34" charset="-128"/>
              <a:ea typeface="Yu Gothic" panose="020B0400000000000000" pitchFamily="34" charset="-128"/>
            </a:endParaRPr>
          </a:p>
          <a:p>
            <a:pPr marL="285750" indent="-285750">
              <a:buFont typeface="Arial" panose="020B0604020202020204" pitchFamily="34" charset="0"/>
              <a:buChar char="•"/>
            </a:pPr>
            <a:r>
              <a:rPr lang="ja-JP" altLang="en-US" sz="1700">
                <a:effectLst/>
                <a:latin typeface="Yu Gothic" panose="020B0400000000000000" pitchFamily="34" charset="-128"/>
                <a:ea typeface="Yu Gothic" panose="020B0400000000000000" pitchFamily="34" charset="-128"/>
              </a:rPr>
              <a:t>土壌の圧縮</a:t>
            </a:r>
            <a:r>
              <a:rPr lang="ja-JP" altLang="en-US" sz="1700" dirty="0">
                <a:effectLst/>
                <a:latin typeface="Yu Gothic" panose="020B0400000000000000" pitchFamily="34" charset="-128"/>
                <a:ea typeface="Yu Gothic" panose="020B0400000000000000" pitchFamily="34" charset="-128"/>
              </a:rPr>
              <a:t>を減らすために機械の導入を最小限に。結果として水はけや通気が促され、</a:t>
            </a:r>
            <a:r>
              <a:rPr lang="ja-JP" altLang="en-US" sz="1700">
                <a:effectLst/>
                <a:latin typeface="Yu Gothic" panose="020B0400000000000000" pitchFamily="34" charset="-128"/>
                <a:ea typeface="Yu Gothic" panose="020B0400000000000000" pitchFamily="34" charset="-128"/>
              </a:rPr>
              <a:t>透水性や</a:t>
            </a:r>
            <a:r>
              <a:rPr lang="ja-JP" altLang="en-US" sz="1700">
                <a:latin typeface="Yu Gothic" panose="020B0400000000000000" pitchFamily="34" charset="-128"/>
                <a:ea typeface="Yu Gothic" panose="020B0400000000000000" pitchFamily="34" charset="-128"/>
              </a:rPr>
              <a:t>生態系の活性化</a:t>
            </a:r>
            <a:r>
              <a:rPr lang="ja-JP" altLang="en-US" sz="1700">
                <a:effectLst/>
                <a:latin typeface="Yu Gothic" panose="020B0400000000000000" pitchFamily="34" charset="-128"/>
                <a:ea typeface="Yu Gothic" panose="020B0400000000000000" pitchFamily="34" charset="-128"/>
              </a:rPr>
              <a:t>も高まる。</a:t>
            </a:r>
            <a:endParaRPr lang="ja-JP" altLang="en-US" sz="1700" dirty="0">
              <a:effectLst/>
              <a:latin typeface="Yu Gothic" panose="020B0400000000000000" pitchFamily="34" charset="-128"/>
              <a:ea typeface="Yu Gothic" panose="020B0400000000000000" pitchFamily="34" charset="-128"/>
            </a:endParaRPr>
          </a:p>
          <a:p>
            <a:pPr marL="285750" indent="-285750">
              <a:buFont typeface="Arial" panose="020B0604020202020204" pitchFamily="34" charset="0"/>
              <a:buChar char="•"/>
            </a:pPr>
            <a:r>
              <a:rPr lang="ja-JP" altLang="en-US" sz="1700" dirty="0">
                <a:effectLst/>
                <a:latin typeface="Yu Gothic" panose="020B0400000000000000" pitchFamily="34" charset="-128"/>
                <a:ea typeface="Yu Gothic" panose="020B0400000000000000" pitchFamily="34" charset="-128"/>
              </a:rPr>
              <a:t>定期的</a:t>
            </a:r>
            <a:r>
              <a:rPr lang="ja-JP" altLang="en-US" sz="1700">
                <a:effectLst/>
                <a:latin typeface="Yu Gothic" panose="020B0400000000000000" pitchFamily="34" charset="-128"/>
                <a:ea typeface="Yu Gothic" panose="020B0400000000000000" pitchFamily="34" charset="-128"/>
              </a:rPr>
              <a:t>な土壌分析を行う。</a:t>
            </a:r>
            <a:endParaRPr lang="ja-JP" altLang="en-US" sz="1700" dirty="0">
              <a:effectLst/>
              <a:latin typeface="Yu Gothic" panose="020B0400000000000000" pitchFamily="34" charset="-128"/>
              <a:ea typeface="Yu Gothic" panose="020B0400000000000000" pitchFamily="34" charset="-128"/>
            </a:endParaRPr>
          </a:p>
          <a:p>
            <a:pPr marL="285750" indent="-285750">
              <a:buFont typeface="Arial" panose="020B0604020202020204" pitchFamily="34" charset="0"/>
              <a:buChar char="•"/>
            </a:pPr>
            <a:r>
              <a:rPr lang="ja-JP" altLang="en-US" sz="1700">
                <a:effectLst/>
                <a:latin typeface="Yu Gothic" panose="020B0400000000000000" pitchFamily="34" charset="-128"/>
                <a:ea typeface="Yu Gothic" panose="020B0400000000000000" pitchFamily="34" charset="-128"/>
              </a:rPr>
              <a:t>病虫害</a:t>
            </a:r>
            <a:r>
              <a:rPr lang="ja-JP" altLang="en-US" sz="1700">
                <a:latin typeface="Yu Gothic" panose="020B0400000000000000" pitchFamily="34" charset="-128"/>
                <a:ea typeface="Yu Gothic" panose="020B0400000000000000" pitchFamily="34" charset="-128"/>
              </a:rPr>
              <a:t>に注視</a:t>
            </a:r>
            <a:r>
              <a:rPr lang="ja-JP" altLang="en-US" sz="1700">
                <a:effectLst/>
                <a:latin typeface="Yu Gothic" panose="020B0400000000000000" pitchFamily="34" charset="-128"/>
                <a:ea typeface="Yu Gothic" panose="020B0400000000000000" pitchFamily="34" charset="-128"/>
              </a:rPr>
              <a:t>し</a:t>
            </a:r>
            <a:r>
              <a:rPr lang="ja-JP" altLang="en-US" sz="1700" dirty="0">
                <a:effectLst/>
                <a:latin typeface="Yu Gothic" panose="020B0400000000000000" pitchFamily="34" charset="-128"/>
                <a:ea typeface="Yu Gothic" panose="020B0400000000000000" pitchFamily="34" charset="-128"/>
              </a:rPr>
              <a:t>、環境に優しい</a:t>
            </a:r>
            <a:r>
              <a:rPr lang="ja-JP" altLang="en-US" sz="1700">
                <a:effectLst/>
                <a:latin typeface="Yu Gothic" panose="020B0400000000000000" pitchFamily="34" charset="-128"/>
                <a:ea typeface="Yu Gothic" panose="020B0400000000000000" pitchFamily="34" charset="-128"/>
              </a:rPr>
              <a:t>薬剤を散布する。</a:t>
            </a:r>
            <a:endParaRPr lang="en-AU" altLang="ja-JP" sz="1700" dirty="0">
              <a:effectLst/>
              <a:latin typeface="Yu Gothic" panose="020B0400000000000000" pitchFamily="34" charset="-128"/>
              <a:ea typeface="Yu Gothic" panose="020B0400000000000000" pitchFamily="34" charset="-128"/>
            </a:endParaRPr>
          </a:p>
          <a:p>
            <a:pPr marL="285750" indent="-285750">
              <a:buFont typeface="Arial" panose="020B0604020202020204" pitchFamily="34" charset="0"/>
              <a:buChar char="•"/>
            </a:pPr>
            <a:r>
              <a:rPr lang="ja-JP" altLang="en-US" sz="1700">
                <a:latin typeface="Yu Gothic" panose="020B0400000000000000" pitchFamily="34" charset="-128"/>
                <a:ea typeface="Yu Gothic" panose="020B0400000000000000" pitchFamily="34" charset="-128"/>
              </a:rPr>
              <a:t>オーガニック</a:t>
            </a:r>
            <a:r>
              <a:rPr lang="ja-JP" altLang="en-US" sz="1700">
                <a:effectLst/>
                <a:latin typeface="Yu Gothic" panose="020B0400000000000000" pitchFamily="34" charset="-128"/>
                <a:ea typeface="Yu Gothic" panose="020B0400000000000000" pitchFamily="34" charset="-128"/>
              </a:rPr>
              <a:t>や</a:t>
            </a:r>
            <a:r>
              <a:rPr lang="ja-JP" altLang="en-US" sz="1700" dirty="0">
                <a:effectLst/>
                <a:latin typeface="Yu Gothic" panose="020B0400000000000000" pitchFamily="34" charset="-128"/>
                <a:ea typeface="Yu Gothic" panose="020B0400000000000000" pitchFamily="34" charset="-128"/>
              </a:rPr>
              <a:t>バイオダイナミックなど介入</a:t>
            </a:r>
            <a:r>
              <a:rPr lang="ja-JP" altLang="en-US" sz="1700">
                <a:effectLst/>
                <a:latin typeface="Yu Gothic" panose="020B0400000000000000" pitchFamily="34" charset="-128"/>
                <a:ea typeface="Yu Gothic" panose="020B0400000000000000" pitchFamily="34" charset="-128"/>
              </a:rPr>
              <a:t>の少ない手法</a:t>
            </a:r>
            <a:r>
              <a:rPr lang="ja-JP" altLang="en-US" sz="1700" dirty="0">
                <a:effectLst/>
                <a:latin typeface="Yu Gothic" panose="020B0400000000000000" pitchFamily="34" charset="-128"/>
                <a:ea typeface="Yu Gothic" panose="020B0400000000000000" pitchFamily="34" charset="-128"/>
              </a:rPr>
              <a:t>を採用。化学合成品を減らす</a:t>
            </a:r>
            <a:r>
              <a:rPr lang="ja-JP" altLang="en-US" sz="1700">
                <a:effectLst/>
                <a:latin typeface="Yu Gothic" panose="020B0400000000000000" pitchFamily="34" charset="-128"/>
                <a:ea typeface="Yu Gothic" panose="020B0400000000000000" pitchFamily="34" charset="-128"/>
              </a:rPr>
              <a:t>代わりに堆肥</a:t>
            </a:r>
            <a:r>
              <a:rPr lang="ja-JP" altLang="en-US" sz="1700" dirty="0">
                <a:effectLst/>
                <a:latin typeface="Yu Gothic" panose="020B0400000000000000" pitchFamily="34" charset="-128"/>
                <a:ea typeface="Yu Gothic" panose="020B0400000000000000" pitchFamily="34" charset="-128"/>
              </a:rPr>
              <a:t>などの肥料</a:t>
            </a:r>
            <a:r>
              <a:rPr lang="ja-JP" altLang="en-US" sz="1700">
                <a:effectLst/>
                <a:latin typeface="Yu Gothic" panose="020B0400000000000000" pitchFamily="34" charset="-128"/>
                <a:ea typeface="Yu Gothic" panose="020B0400000000000000" pitchFamily="34" charset="-128"/>
              </a:rPr>
              <a:t>を使用する。</a:t>
            </a:r>
            <a:endParaRPr lang="ja-JP" altLang="en-US" sz="1700" dirty="0">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68152893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933962B-672D-E3D8-B4CC-4C71277B603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4547998"/>
            <a:ext cx="6096000" cy="2310003"/>
          </a:xfrm>
          <a:prstGeom prst="rect">
            <a:avLst/>
          </a:prstGeom>
        </p:spPr>
      </p:pic>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6402050" y="2712905"/>
            <a:ext cx="5124542" cy="1536928"/>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ja-JP" altLang="en-US" b="1"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堆肥とは： 動植物が分解された腐植質</a:t>
            </a:r>
            <a:r>
              <a:rPr lang="ja-JP" altLang="en-US" b="1">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を含む有機</a:t>
            </a:r>
            <a:r>
              <a:rPr lang="ja-JP" altLang="en-US" b="1"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物質。堆肥は土壌を豊かにし、土壌構造を改善し、水分を与える</a:t>
            </a:r>
          </a:p>
          <a:p>
            <a:pPr>
              <a:spcBef>
                <a:spcPts val="217"/>
              </a:spcBef>
              <a:spcAft>
                <a:spcPts val="315"/>
              </a:spcAft>
              <a:buClr>
                <a:schemeClr val="accent3"/>
              </a:buClr>
            </a:pPr>
            <a:r>
              <a:rPr lang="ja-JP" altLang="en-US" b="1"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マルチとは</a:t>
            </a:r>
            <a:r>
              <a:rPr lang="ja-JP" altLang="en-US" b="1" dirty="0">
                <a:solidFill>
                  <a:srgbClr val="FFFFFF"/>
                </a:solidFill>
                <a:latin typeface="Yu Gothic" panose="020B0400000000000000" pitchFamily="34" charset="-128"/>
                <a:ea typeface="Yu Gothic" panose="020B0400000000000000" pitchFamily="34" charset="-128"/>
                <a:cs typeface="Arial" panose="020B0604020202020204" pitchFamily="34" charset="0"/>
              </a:rPr>
              <a:t>：</a:t>
            </a:r>
            <a:r>
              <a:rPr lang="ja-JP" altLang="en-US" b="1"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ブドウの根元を保護するために敷き</a:t>
            </a:r>
            <a:br>
              <a:rPr lang="en-US" altLang="ja-JP" b="1"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br>
            <a:r>
              <a:rPr lang="ja-JP" altLang="en-US" b="1"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詰める資材</a:t>
            </a:r>
          </a:p>
        </p:txBody>
      </p:sp>
      <p:sp>
        <p:nvSpPr>
          <p:cNvPr id="10" name="Title 2">
            <a:extLst>
              <a:ext uri="{FF2B5EF4-FFF2-40B4-BE49-F238E27FC236}">
                <a16:creationId xmlns:a16="http://schemas.microsoft.com/office/drawing/2014/main" id="{1A6F09DF-2272-6CE4-A557-439B27D69DEC}"/>
              </a:ext>
            </a:extLst>
          </p:cNvPr>
          <p:cNvSpPr txBox="1">
            <a:spLocks/>
          </p:cNvSpPr>
          <p:nvPr/>
        </p:nvSpPr>
        <p:spPr>
          <a:xfrm>
            <a:off x="1009880" y="2924271"/>
            <a:ext cx="493430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400" dirty="0">
                <a:solidFill>
                  <a:schemeClr val="accent3"/>
                </a:solidFill>
                <a:latin typeface="Yu Gothic" panose="020B0400000000000000" pitchFamily="34" charset="-128"/>
                <a:ea typeface="Yu Gothic" panose="020B0400000000000000" pitchFamily="34" charset="-128"/>
                <a:cs typeface="Arial" panose="020B0604020202020204" pitchFamily="34" charset="0"/>
              </a:rPr>
              <a:t>堆肥と</a:t>
            </a:r>
            <a:r>
              <a:rPr lang="ja-JP" altLang="en-US" sz="4400" dirty="0">
                <a:solidFill>
                  <a:schemeClr val="bg2"/>
                </a:solidFill>
                <a:latin typeface="Yu Gothic" panose="020B0400000000000000" pitchFamily="34" charset="-128"/>
                <a:ea typeface="Yu Gothic" panose="020B0400000000000000" pitchFamily="34" charset="-128"/>
                <a:cs typeface="Arial" panose="020B0604020202020204" pitchFamily="34" charset="0"/>
              </a:rPr>
              <a:t>マルチ</a:t>
            </a:r>
            <a:br>
              <a:rPr lang="en-US" sz="4400" dirty="0">
                <a:solidFill>
                  <a:schemeClr val="accent5"/>
                </a:solidFill>
                <a:latin typeface="Yu Gothic" panose="020B0400000000000000" pitchFamily="34" charset="-128"/>
                <a:ea typeface="Yu Gothic" panose="020B0400000000000000" pitchFamily="34" charset="-128"/>
                <a:cs typeface="Arial" panose="020B0604020202020204" pitchFamily="34" charset="0"/>
              </a:rPr>
            </a:br>
            <a:endParaRPr lang="en-US" sz="4400" dirty="0">
              <a:solidFill>
                <a:schemeClr val="accent5"/>
              </a:solidFill>
              <a:latin typeface="Yu Gothic" panose="020B0400000000000000" pitchFamily="34" charset="-128"/>
              <a:ea typeface="Yu Gothic" panose="020B0400000000000000" pitchFamily="34" charset="-128"/>
              <a:cs typeface="Arial" panose="020B0604020202020204" pitchFamily="34" charset="0"/>
            </a:endParaRPr>
          </a:p>
        </p:txBody>
      </p:sp>
      <p:pic>
        <p:nvPicPr>
          <p:cNvPr id="11" name="Picture Placeholder 5">
            <a:extLst>
              <a:ext uri="{FF2B5EF4-FFF2-40B4-BE49-F238E27FC236}">
                <a16:creationId xmlns:a16="http://schemas.microsoft.com/office/drawing/2014/main" id="{9BD812A4-CA6A-A0B3-2B84-A126B4B5868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22705" y="0"/>
            <a:ext cx="6169295" cy="2414740"/>
          </a:xfrm>
          <a:prstGeom prst="rect">
            <a:avLst/>
          </a:prstGeom>
          <a:noFill/>
        </p:spPr>
      </p:pic>
    </p:spTree>
    <p:extLst>
      <p:ext uri="{BB962C8B-B14F-4D97-AF65-F5344CB8AC3E}">
        <p14:creationId xmlns:p14="http://schemas.microsoft.com/office/powerpoint/2010/main" val="269032505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537F-F49B-CD9D-9F8B-BFE1B4F7338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7F73B4B-1338-0F46-BE32-1ED8A3342C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8E64500-B765-1C60-0BD0-3C5319F924FE}"/>
              </a:ext>
            </a:extLst>
          </p:cNvPr>
          <p:cNvSpPr>
            <a:spLocks noGrp="1"/>
          </p:cNvSpPr>
          <p:nvPr>
            <p:ph type="title"/>
          </p:nvPr>
        </p:nvSpPr>
        <p:spPr>
          <a:xfrm>
            <a:off x="6842724" y="909503"/>
            <a:ext cx="5044475" cy="1325562"/>
          </a:xfrm>
        </p:spPr>
        <p:txBody>
          <a:bodyPr anchor="t">
            <a:noAutofit/>
          </a:bodyPr>
          <a:lstStyle/>
          <a:p>
            <a:r>
              <a:rPr lang="ja-JP" altLang="en-US" sz="4400" b="1" dirty="0">
                <a:solidFill>
                  <a:schemeClr val="accent1"/>
                </a:solidFill>
                <a:latin typeface="Yu Gothic" panose="020B0400000000000000" pitchFamily="34" charset="-128"/>
                <a:ea typeface="Yu Gothic" panose="020B0400000000000000" pitchFamily="34" charset="-128"/>
              </a:rPr>
              <a:t>水資源の保全</a:t>
            </a:r>
            <a:br>
              <a:rPr lang="en-US" sz="4400" b="1" dirty="0">
                <a:solidFill>
                  <a:schemeClr val="accent3"/>
                </a:solidFill>
                <a:latin typeface="Yu Gothic" panose="020B0400000000000000" pitchFamily="34" charset="-128"/>
                <a:ea typeface="Yu Gothic" panose="020B0400000000000000" pitchFamily="34" charset="-128"/>
              </a:rPr>
            </a:br>
            <a:r>
              <a:rPr lang="ja-JP" altLang="en-US" sz="2000" b="1" dirty="0">
                <a:solidFill>
                  <a:schemeClr val="accent4"/>
                </a:solidFill>
                <a:latin typeface="Yu Gothic" panose="020B0400000000000000" pitchFamily="34" charset="-128"/>
                <a:ea typeface="Yu Gothic" panose="020B0400000000000000" pitchFamily="34" charset="-128"/>
              </a:rPr>
              <a:t>再利用と排水管理</a:t>
            </a:r>
            <a:br>
              <a:rPr lang="ja-JP" altLang="en-US" sz="2000" dirty="0">
                <a:solidFill>
                  <a:schemeClr val="accent4"/>
                </a:solidFill>
                <a:latin typeface="Yu Gothic" panose="020B0400000000000000" pitchFamily="34" charset="-128"/>
                <a:ea typeface="Yu Gothic" panose="020B0400000000000000" pitchFamily="34" charset="-128"/>
              </a:rPr>
            </a:br>
            <a:br>
              <a:rPr lang="en-US" sz="2000" dirty="0">
                <a:solidFill>
                  <a:schemeClr val="accent4"/>
                </a:solidFill>
                <a:latin typeface="Yu Gothic" panose="020B0400000000000000" pitchFamily="34" charset="-128"/>
                <a:ea typeface="Yu Gothic" panose="020B0400000000000000" pitchFamily="34" charset="-128"/>
              </a:rPr>
            </a:br>
            <a:br>
              <a:rPr lang="en-US" sz="4400" dirty="0">
                <a:solidFill>
                  <a:schemeClr val="accent2"/>
                </a:solidFill>
                <a:latin typeface="Yu Gothic" panose="020B0400000000000000" pitchFamily="34" charset="-128"/>
                <a:ea typeface="Yu Gothic" panose="020B0400000000000000" pitchFamily="34" charset="-128"/>
              </a:rPr>
            </a:br>
            <a:endParaRPr lang="en-US" sz="4400" dirty="0">
              <a:solidFill>
                <a:schemeClr val="accent2"/>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0CA2CFF4-189B-9576-CC4C-58271AD2D1A9}"/>
              </a:ext>
            </a:extLst>
          </p:cNvPr>
          <p:cNvSpPr>
            <a:spLocks noGrp="1"/>
          </p:cNvSpPr>
          <p:nvPr>
            <p:ph type="body" sz="quarter" idx="11"/>
          </p:nvPr>
        </p:nvSpPr>
        <p:spPr>
          <a:xfrm>
            <a:off x="6842725" y="2823072"/>
            <a:ext cx="5210730" cy="2928371"/>
          </a:xfrm>
        </p:spPr>
        <p:txBody>
          <a:bodyPr>
            <a:normAutofit/>
          </a:bodyPr>
          <a:lstStyle/>
          <a:p>
            <a:pPr marL="285750" indent="-285750">
              <a:spcBef>
                <a:spcPts val="217"/>
              </a:spcBef>
              <a:spcAft>
                <a:spcPts val="315"/>
              </a:spcAft>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雨の少ない地域では水資源の保護、再利用、そして排水の管理が非常に</a:t>
            </a:r>
            <a:r>
              <a:rPr lang="ja-JP" altLang="en-US" sz="1600">
                <a:effectLst/>
                <a:latin typeface="Yu Gothic" panose="020B0400000000000000" pitchFamily="34" charset="-128"/>
                <a:ea typeface="Yu Gothic" panose="020B0400000000000000" pitchFamily="34" charset="-128"/>
              </a:rPr>
              <a:t>重要。自社</a:t>
            </a:r>
            <a:r>
              <a:rPr lang="ja-JP" altLang="en-US" sz="1600" dirty="0">
                <a:effectLst/>
                <a:latin typeface="Yu Gothic" panose="020B0400000000000000" pitchFamily="34" charset="-128"/>
                <a:ea typeface="Yu Gothic" panose="020B0400000000000000" pitchFamily="34" charset="-128"/>
              </a:rPr>
              <a:t>で排水のリサイクル設備</a:t>
            </a:r>
            <a:r>
              <a:rPr lang="ja-JP" altLang="en-US" sz="1600">
                <a:effectLst/>
                <a:latin typeface="Yu Gothic" panose="020B0400000000000000" pitchFamily="34" charset="-128"/>
                <a:ea typeface="Yu Gothic" panose="020B0400000000000000" pitchFamily="34" charset="-128"/>
              </a:rPr>
              <a:t>を確立して</a:t>
            </a:r>
            <a:r>
              <a:rPr lang="ja-JP" altLang="en-US" sz="1600" dirty="0">
                <a:effectLst/>
                <a:latin typeface="Yu Gothic" panose="020B0400000000000000" pitchFamily="34" charset="-128"/>
                <a:ea typeface="Yu Gothic" panose="020B0400000000000000" pitchFamily="34" charset="-128"/>
              </a:rPr>
              <a:t>いる革新的な</a:t>
            </a:r>
            <a:r>
              <a:rPr lang="ja-JP" altLang="en-US" sz="1600">
                <a:effectLst/>
                <a:latin typeface="Yu Gothic" panose="020B0400000000000000" pitchFamily="34" charset="-128"/>
                <a:ea typeface="Yu Gothic" panose="020B0400000000000000" pitchFamily="34" charset="-128"/>
              </a:rPr>
              <a:t>ワイナリーもある。</a:t>
            </a:r>
            <a:endParaRPr lang="ja-JP" altLang="en-US" sz="1600" dirty="0">
              <a:effectLst/>
              <a:latin typeface="Yu Gothic" panose="020B0400000000000000" pitchFamily="34" charset="-128"/>
              <a:ea typeface="Yu Gothic" panose="020B0400000000000000" pitchFamily="34" charset="-128"/>
            </a:endParaRPr>
          </a:p>
          <a:p>
            <a:pPr marL="285750" indent="-285750">
              <a:spcBef>
                <a:spcPts val="217"/>
              </a:spcBef>
              <a:spcAft>
                <a:spcPts val="315"/>
              </a:spcAft>
              <a:buFont typeface="Arial" panose="020B0604020202020204" pitchFamily="34" charset="0"/>
              <a:buChar char="•"/>
            </a:pPr>
            <a:endParaRPr lang="ja-JP" altLang="en-US" sz="1600" dirty="0">
              <a:effectLst/>
              <a:latin typeface="Yu Gothic" panose="020B0400000000000000" pitchFamily="34" charset="-128"/>
              <a:ea typeface="Yu Gothic" panose="020B0400000000000000" pitchFamily="34" charset="-128"/>
            </a:endParaRPr>
          </a:p>
          <a:p>
            <a:pPr marL="285750" indent="-285750">
              <a:spcBef>
                <a:spcPts val="217"/>
              </a:spcBef>
              <a:spcAft>
                <a:spcPts val="315"/>
              </a:spcAft>
              <a:buFont typeface="Arial" panose="020B0604020202020204" pitchFamily="34" charset="0"/>
              <a:buChar char="•"/>
            </a:pPr>
            <a:r>
              <a:rPr lang="ja-JP" altLang="en-US" sz="1600" dirty="0">
                <a:effectLst/>
                <a:latin typeface="Yu Gothic" panose="020B0400000000000000" pitchFamily="34" charset="-128"/>
                <a:ea typeface="Yu Gothic" panose="020B0400000000000000" pitchFamily="34" charset="-128"/>
              </a:rPr>
              <a:t>灌漑は水資源を大量に</a:t>
            </a:r>
            <a:r>
              <a:rPr lang="ja-JP" altLang="en-US" sz="1600">
                <a:effectLst/>
                <a:latin typeface="Yu Gothic" panose="020B0400000000000000" pitchFamily="34" charset="-128"/>
                <a:ea typeface="Yu Gothic" panose="020B0400000000000000" pitchFamily="34" charset="-128"/>
              </a:rPr>
              <a:t>使用すること</a:t>
            </a:r>
            <a:r>
              <a:rPr lang="ja-JP" altLang="en-US" sz="1600">
                <a:latin typeface="Yu Gothic" panose="020B0400000000000000" pitchFamily="34" charset="-128"/>
                <a:ea typeface="Yu Gothic" panose="020B0400000000000000" pitchFamily="34" charset="-128"/>
              </a:rPr>
              <a:t>が多々ある</a:t>
            </a:r>
            <a:r>
              <a:rPr lang="ja-JP" altLang="en-US" sz="1600">
                <a:effectLst/>
                <a:latin typeface="Yu Gothic" panose="020B0400000000000000" pitchFamily="34" charset="-128"/>
                <a:ea typeface="Yu Gothic" panose="020B0400000000000000" pitchFamily="34" charset="-128"/>
              </a:rPr>
              <a:t>。</a:t>
            </a:r>
            <a:r>
              <a:rPr lang="ja-JP" altLang="en-US" sz="1600" dirty="0">
                <a:effectLst/>
                <a:latin typeface="Yu Gothic" panose="020B0400000000000000" pitchFamily="34" charset="-128"/>
                <a:ea typeface="Yu Gothic" panose="020B0400000000000000" pitchFamily="34" charset="-128"/>
              </a:rPr>
              <a:t>使用量を最も抑えられるドリップ式の採用</a:t>
            </a:r>
            <a:r>
              <a:rPr lang="ja-JP" altLang="en-US" sz="1600">
                <a:effectLst/>
                <a:latin typeface="Yu Gothic" panose="020B0400000000000000" pitchFamily="34" charset="-128"/>
                <a:ea typeface="Yu Gothic" panose="020B0400000000000000" pitchFamily="34" charset="-128"/>
              </a:rPr>
              <a:t>も有効である。</a:t>
            </a:r>
            <a:endParaRPr lang="ja-JP" altLang="en-US" sz="1600" dirty="0">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7689783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860A-D0DD-E2DC-B5D7-07FFEA85F8A6}"/>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326AB974-B6AF-0099-CD6F-828D027F18A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66704" y="0"/>
            <a:ext cx="5625296" cy="6858000"/>
          </a:xfrm>
          <a:prstGeom prst="rect">
            <a:avLst/>
          </a:prstGeom>
        </p:spPr>
      </p:pic>
      <p:sp>
        <p:nvSpPr>
          <p:cNvPr id="2" name="object 4">
            <a:extLst>
              <a:ext uri="{FF2B5EF4-FFF2-40B4-BE49-F238E27FC236}">
                <a16:creationId xmlns:a16="http://schemas.microsoft.com/office/drawing/2014/main" id="{787760C6-469C-66A2-B9AE-D592CC5F2CFB}"/>
              </a:ext>
            </a:extLst>
          </p:cNvPr>
          <p:cNvSpPr txBox="1"/>
          <p:nvPr/>
        </p:nvSpPr>
        <p:spPr>
          <a:xfrm>
            <a:off x="298435" y="1575413"/>
            <a:ext cx="5094322" cy="4647588"/>
          </a:xfrm>
          <a:prstGeom prst="rect">
            <a:avLst/>
          </a:prstGeom>
        </p:spPr>
        <p:txBody>
          <a:bodyPr vert="horz" wrap="none" lIns="0" tIns="11521" rIns="0" bIns="0" rtlCol="0">
            <a:noAutofit/>
          </a:bodyPr>
          <a:lstStyle/>
          <a:p>
            <a:pPr defTabSz="914453">
              <a:lnSpc>
                <a:spcPct val="80000"/>
              </a:lnSpc>
              <a:defRPr/>
            </a:pPr>
            <a:r>
              <a:rPr lang="ja-JP" altLang="en-US" sz="4400" cap="all" dirty="0">
                <a:solidFill>
                  <a:schemeClr val="accent2"/>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マクラーレン・ヴェール</a:t>
            </a:r>
            <a:endParaRPr lang="en-AU" sz="4400" cap="all" dirty="0">
              <a:solidFill>
                <a:schemeClr val="accent2"/>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endParaRPr>
          </a:p>
          <a:p>
            <a:pPr defTabSz="914453">
              <a:lnSpc>
                <a:spcPct val="80000"/>
              </a:lnSpc>
              <a:defRPr/>
            </a:pPr>
            <a:r>
              <a:rPr lang="ja-JP" altLang="en-US" sz="2000" cap="all" dirty="0">
                <a:solidFill>
                  <a:schemeClr val="accent3"/>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水資源の管理と再利用</a:t>
            </a:r>
            <a:r>
              <a:rPr lang="ja-JP" altLang="en-US" sz="2000" cap="all">
                <a:solidFill>
                  <a:schemeClr val="accent3"/>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に関するケース</a:t>
            </a:r>
            <a:r>
              <a:rPr lang="ja-JP" altLang="en-US" sz="2000" cap="all" dirty="0">
                <a:solidFill>
                  <a:schemeClr val="accent3"/>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・スタディ</a:t>
            </a:r>
            <a:endParaRPr lang="en-AU" sz="2000" cap="all" dirty="0">
              <a:solidFill>
                <a:schemeClr val="accent3"/>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F1C858BE-1311-8A32-04AA-A90B06421FF2}"/>
              </a:ext>
            </a:extLst>
          </p:cNvPr>
          <p:cNvSpPr txBox="1">
            <a:spLocks/>
          </p:cNvSpPr>
          <p:nvPr/>
        </p:nvSpPr>
        <p:spPr>
          <a:xfrm>
            <a:off x="298434" y="3069546"/>
            <a:ext cx="5625295" cy="2689228"/>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ja-JP" altLang="en-US" sz="1600" dirty="0">
                <a:latin typeface="Yu Gothic" panose="020B0400000000000000" pitchFamily="34" charset="-128"/>
                <a:ea typeface="Yu Gothic" panose="020B0400000000000000" pitchFamily="34" charset="-128"/>
                <a:cs typeface="Arial" panose="020B0604020202020204" pitchFamily="34" charset="0"/>
              </a:rPr>
              <a:t>マクラーレン・ヴェールでは、スプリンクラーや湛水灌漑を四半世紀以上使用せず、水の節約と再利用の</a:t>
            </a:r>
            <a:r>
              <a:rPr lang="ja-JP" altLang="en-US" sz="1600">
                <a:latin typeface="Yu Gothic" panose="020B0400000000000000" pitchFamily="34" charset="-128"/>
                <a:ea typeface="Yu Gothic" panose="020B0400000000000000" pitchFamily="34" charset="-128"/>
                <a:cs typeface="Arial" panose="020B0604020202020204" pitchFamily="34" charset="0"/>
              </a:rPr>
              <a:t>両面で最先端</a:t>
            </a:r>
            <a:r>
              <a:rPr lang="ja-JP" altLang="en-US" sz="1600" dirty="0">
                <a:latin typeface="Yu Gothic" panose="020B0400000000000000" pitchFamily="34" charset="-128"/>
                <a:ea typeface="Yu Gothic" panose="020B0400000000000000" pitchFamily="34" charset="-128"/>
                <a:cs typeface="Arial" panose="020B0604020202020204" pitchFamily="34" charset="0"/>
              </a:rPr>
              <a:t>の取り組みを行っている。 </a:t>
            </a:r>
            <a:endParaRPr lang="en-US" altLang="ja-JP" sz="1600" dirty="0">
              <a:latin typeface="Yu Gothic" panose="020B0400000000000000" pitchFamily="34" charset="-128"/>
              <a:ea typeface="Yu Gothic" panose="020B0400000000000000" pitchFamily="34" charset="-128"/>
              <a:cs typeface="Arial" panose="020B0604020202020204" pitchFamily="34" charset="0"/>
            </a:endParaRPr>
          </a:p>
          <a:p>
            <a:pPr marL="0" indent="0">
              <a:spcBef>
                <a:spcPts val="217"/>
              </a:spcBef>
              <a:spcAft>
                <a:spcPts val="315"/>
              </a:spcAft>
              <a:buClr>
                <a:schemeClr val="accent3"/>
              </a:buClr>
              <a:buNone/>
            </a:pPr>
            <a:r>
              <a:rPr lang="ja-JP" altLang="en-US" sz="1600" dirty="0">
                <a:latin typeface="Yu Gothic" panose="020B0400000000000000" pitchFamily="34" charset="-128"/>
                <a:ea typeface="Yu Gothic" panose="020B0400000000000000" pitchFamily="34" charset="-128"/>
                <a:cs typeface="Arial" panose="020B0604020202020204" pitchFamily="34" charset="0"/>
              </a:rPr>
              <a:t>代替</a:t>
            </a:r>
            <a:r>
              <a:rPr lang="ja-JP" altLang="en-US" sz="1600">
                <a:latin typeface="Yu Gothic" panose="020B0400000000000000" pitchFamily="34" charset="-128"/>
                <a:ea typeface="Yu Gothic" panose="020B0400000000000000" pitchFamily="34" charset="-128"/>
                <a:cs typeface="Arial" panose="020B0604020202020204" pitchFamily="34" charset="0"/>
              </a:rPr>
              <a:t>として利用されるもの：</a:t>
            </a:r>
            <a:endParaRPr lang="ja-JP" altLang="en-US" sz="1600" dirty="0">
              <a:latin typeface="Yu Gothic" panose="020B0400000000000000" pitchFamily="34" charset="-128"/>
              <a:ea typeface="Yu Gothic" panose="020B0400000000000000" pitchFamily="34" charset="-128"/>
              <a:cs typeface="Arial" panose="020B0604020202020204" pitchFamily="34" charset="0"/>
            </a:endParaRPr>
          </a:p>
          <a:p>
            <a:pPr marL="0" indent="0">
              <a:spcBef>
                <a:spcPts val="217"/>
              </a:spcBef>
              <a:spcAft>
                <a:spcPts val="315"/>
              </a:spcAft>
              <a:buClr>
                <a:schemeClr val="accent3"/>
              </a:buClr>
              <a:buNone/>
            </a:pPr>
            <a:endParaRPr lang="en-AU" sz="1600" dirty="0">
              <a:latin typeface="Yu Gothic" panose="020B0400000000000000" pitchFamily="34" charset="-128"/>
              <a:ea typeface="Yu Gothic" panose="020B0400000000000000" pitchFamily="34" charset="-128"/>
              <a:cs typeface="Arial" panose="020B0604020202020204" pitchFamily="34" charset="0"/>
            </a:endParaRPr>
          </a:p>
          <a:p>
            <a:pPr marL="285750" indent="-285750">
              <a:spcBef>
                <a:spcPts val="217"/>
              </a:spcBef>
              <a:spcAft>
                <a:spcPts val="315"/>
              </a:spcAft>
              <a:buClr>
                <a:schemeClr val="accent3"/>
              </a:buClr>
            </a:pPr>
            <a:r>
              <a:rPr lang="ja-JP" altLang="en-US" sz="1600" dirty="0">
                <a:latin typeface="Yu Gothic" panose="020B0400000000000000" pitchFamily="34" charset="-128"/>
                <a:ea typeface="Yu Gothic" panose="020B0400000000000000" pitchFamily="34" charset="-128"/>
                <a:cs typeface="Arial" panose="020B0604020202020204" pitchFamily="34" charset="0"/>
              </a:rPr>
              <a:t>地下の帯水層</a:t>
            </a:r>
          </a:p>
          <a:p>
            <a:pPr marL="285750" indent="-285750">
              <a:spcBef>
                <a:spcPts val="217"/>
              </a:spcBef>
              <a:spcAft>
                <a:spcPts val="315"/>
              </a:spcAft>
              <a:buClr>
                <a:schemeClr val="accent3"/>
              </a:buClr>
            </a:pPr>
            <a:r>
              <a:rPr lang="ja-JP" altLang="en-US" sz="1600" dirty="0">
                <a:latin typeface="Yu Gothic" panose="020B0400000000000000" pitchFamily="34" charset="-128"/>
                <a:ea typeface="Yu Gothic" panose="020B0400000000000000" pitchFamily="34" charset="-128"/>
                <a:cs typeface="Arial" panose="020B0604020202020204" pitchFamily="34" charset="0"/>
              </a:rPr>
              <a:t>自然水を集める地表貯水ダム</a:t>
            </a:r>
          </a:p>
          <a:p>
            <a:pPr marL="285750" indent="-285750">
              <a:spcBef>
                <a:spcPts val="217"/>
              </a:spcBef>
              <a:spcAft>
                <a:spcPts val="315"/>
              </a:spcAft>
              <a:buClr>
                <a:schemeClr val="accent3"/>
              </a:buClr>
            </a:pPr>
            <a:r>
              <a:rPr lang="ja-JP" altLang="en-US" sz="1600" dirty="0">
                <a:latin typeface="Yu Gothic" panose="020B0400000000000000" pitchFamily="34" charset="-128"/>
                <a:ea typeface="Yu Gothic" panose="020B0400000000000000" pitchFamily="34" charset="-128"/>
                <a:cs typeface="Arial" panose="020B0604020202020204" pitchFamily="34" charset="0"/>
              </a:rPr>
              <a:t>廃水処理施設から配管で供給される処理済再生水</a:t>
            </a:r>
          </a:p>
          <a:p>
            <a:pPr marL="285750" indent="-285750">
              <a:spcBef>
                <a:spcPts val="217"/>
              </a:spcBef>
              <a:spcAft>
                <a:spcPts val="315"/>
              </a:spcAft>
              <a:buClr>
                <a:schemeClr val="accent3"/>
              </a:buClr>
            </a:pPr>
            <a:endParaRPr lang="en-AU" sz="1600" dirty="0">
              <a:latin typeface="Yu Gothic" panose="020B0400000000000000" pitchFamily="34" charset="-128"/>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9876865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437002" y="2856229"/>
            <a:ext cx="4625834" cy="1536928"/>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en-US" altLang="ja-JP"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IPM</a:t>
            </a: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を行う</a:t>
            </a:r>
            <a:r>
              <a:rPr lang="ja-JP" altLang="en-US">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ために</a:t>
            </a:r>
            <a:r>
              <a:rPr lang="ja-JP" altLang="en-US">
                <a:solidFill>
                  <a:srgbClr val="FFFFFF"/>
                </a:solidFill>
                <a:latin typeface="Yu Gothic" panose="020B0400000000000000" pitchFamily="34" charset="-128"/>
                <a:ea typeface="Yu Gothic" panose="020B0400000000000000" pitchFamily="34" charset="-128"/>
                <a:cs typeface="Arial" panose="020B0604020202020204" pitchFamily="34" charset="0"/>
              </a:rPr>
              <a:t>オーガニック</a:t>
            </a:r>
            <a:r>
              <a:rPr lang="ja-JP" altLang="en-US">
                <a:solidFill>
                  <a:srgbClr val="FFFFFF"/>
                </a:solidFill>
                <a:effectLst/>
                <a:latin typeface="Yu Gothic" panose="020B0400000000000000" pitchFamily="34" charset="-128"/>
                <a:ea typeface="Yu Gothic" panose="020B0400000000000000" pitchFamily="34" charset="-128"/>
                <a:cs typeface="Arial" panose="020B0604020202020204" pitchFamily="34" charset="0"/>
              </a:rPr>
              <a:t>栽培者</a:t>
            </a: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が</a:t>
            </a:r>
            <a:b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b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把握すべきこと</a:t>
            </a:r>
            <a:r>
              <a:rPr lang="en-AU"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a:t>
            </a:r>
          </a:p>
          <a:p>
            <a:pPr>
              <a:spcBef>
                <a:spcPts val="217"/>
              </a:spcBef>
              <a:spcAft>
                <a:spcPts val="315"/>
              </a:spcAft>
              <a:buClr>
                <a:schemeClr val="accent3"/>
              </a:buCl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ブドウ畑の害虫のライフ・サイクル</a:t>
            </a:r>
          </a:p>
          <a:p>
            <a:pPr>
              <a:spcBef>
                <a:spcPts val="217"/>
              </a:spcBef>
              <a:spcAft>
                <a:spcPts val="315"/>
              </a:spcAft>
              <a:buClr>
                <a:schemeClr val="accent3"/>
              </a:buCl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害虫の個体数</a:t>
            </a:r>
          </a:p>
          <a:p>
            <a:pPr>
              <a:spcBef>
                <a:spcPts val="217"/>
              </a:spcBef>
              <a:spcAft>
                <a:spcPts val="315"/>
              </a:spcAft>
              <a:buClr>
                <a:schemeClr val="accent3"/>
              </a:buCl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対策として有効な寄生虫や捕食者</a:t>
            </a:r>
          </a:p>
        </p:txBody>
      </p:sp>
      <p:sp>
        <p:nvSpPr>
          <p:cNvPr id="10" name="Title 2">
            <a:extLst>
              <a:ext uri="{FF2B5EF4-FFF2-40B4-BE49-F238E27FC236}">
                <a16:creationId xmlns:a16="http://schemas.microsoft.com/office/drawing/2014/main" id="{1A6F09DF-2272-6CE4-A557-439B27D69DEC}"/>
              </a:ext>
            </a:extLst>
          </p:cNvPr>
          <p:cNvSpPr txBox="1">
            <a:spLocks/>
          </p:cNvSpPr>
          <p:nvPr/>
        </p:nvSpPr>
        <p:spPr>
          <a:xfrm>
            <a:off x="437002" y="544589"/>
            <a:ext cx="5831595"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400" dirty="0">
                <a:solidFill>
                  <a:schemeClr val="accent3"/>
                </a:solidFill>
                <a:latin typeface="Yu Gothic" panose="020B0400000000000000" pitchFamily="34" charset="-128"/>
                <a:ea typeface="Yu Gothic" panose="020B0400000000000000" pitchFamily="34" charset="-128"/>
                <a:cs typeface="Arial" panose="020B0604020202020204" pitchFamily="34" charset="0"/>
              </a:rPr>
              <a:t>総合的</a:t>
            </a:r>
            <a:endParaRPr lang="en-US" altLang="ja-JP" sz="4400" dirty="0">
              <a:solidFill>
                <a:schemeClr val="accent3"/>
              </a:solidFill>
              <a:latin typeface="Yu Gothic" panose="020B0400000000000000" pitchFamily="34" charset="-128"/>
              <a:ea typeface="Yu Gothic" panose="020B0400000000000000" pitchFamily="34" charset="-128"/>
              <a:cs typeface="Arial" panose="020B0604020202020204" pitchFamily="34" charset="0"/>
            </a:endParaRPr>
          </a:p>
          <a:p>
            <a:r>
              <a:rPr lang="ja-JP" altLang="en-US" sz="4400" dirty="0">
                <a:solidFill>
                  <a:schemeClr val="bg2"/>
                </a:solidFill>
                <a:latin typeface="Yu Gothic" panose="020B0400000000000000" pitchFamily="34" charset="-128"/>
                <a:ea typeface="Yu Gothic" panose="020B0400000000000000" pitchFamily="34" charset="-128"/>
                <a:cs typeface="Arial" panose="020B0604020202020204" pitchFamily="34" charset="0"/>
              </a:rPr>
              <a:t>病害虫・雑草管理</a:t>
            </a:r>
          </a:p>
          <a:p>
            <a:r>
              <a:rPr lang="ja-JP" altLang="en-US" sz="4400" b="1" dirty="0">
                <a:solidFill>
                  <a:schemeClr val="bg2"/>
                </a:solidFill>
                <a:latin typeface="Yu Gothic" panose="020B0400000000000000" pitchFamily="34" charset="-128"/>
                <a:ea typeface="Yu Gothic" panose="020B0400000000000000" pitchFamily="34" charset="-128"/>
                <a:cs typeface="Arial" panose="020B0604020202020204" pitchFamily="34" charset="0"/>
              </a:rPr>
              <a:t>（</a:t>
            </a:r>
            <a:r>
              <a:rPr lang="en-US" altLang="ja-JP" sz="4400" b="1" dirty="0">
                <a:solidFill>
                  <a:schemeClr val="bg2"/>
                </a:solidFill>
                <a:latin typeface="Yu Gothic" panose="020B0400000000000000" pitchFamily="34" charset="-128"/>
                <a:ea typeface="Yu Gothic" panose="020B0400000000000000" pitchFamily="34" charset="-128"/>
                <a:cs typeface="Arial" panose="020B0604020202020204" pitchFamily="34" charset="0"/>
              </a:rPr>
              <a:t>IPM)</a:t>
            </a:r>
          </a:p>
          <a:p>
            <a:endParaRPr lang="en-US" sz="4400" dirty="0">
              <a:solidFill>
                <a:schemeClr val="bg2"/>
              </a:solidFill>
              <a:latin typeface="Yu Gothic" panose="020B0400000000000000" pitchFamily="34" charset="-128"/>
              <a:ea typeface="Yu Gothic" panose="020B0400000000000000" pitchFamily="34" charset="-128"/>
              <a:cs typeface="Arial" panose="020B0604020202020204" pitchFamily="34" charset="0"/>
            </a:endParaRPr>
          </a:p>
        </p:txBody>
      </p:sp>
      <p:sp>
        <p:nvSpPr>
          <p:cNvPr id="3" name="TextBox 2">
            <a:extLst>
              <a:ext uri="{FF2B5EF4-FFF2-40B4-BE49-F238E27FC236}">
                <a16:creationId xmlns:a16="http://schemas.microsoft.com/office/drawing/2014/main" id="{48E50B58-A761-AF10-3879-3D6AF2F59656}"/>
              </a:ext>
            </a:extLst>
          </p:cNvPr>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Arial" panose="020B0604020202020204" pitchFamily="34" charset="0"/>
              <a:ea typeface="HGPｺﾞｼｯｸM" panose="020B0600000000000000" pitchFamily="50" charset="-128"/>
              <a:cs typeface="Arial" panose="020B0604020202020204" pitchFamily="34" charset="0"/>
            </a:endParaRPr>
          </a:p>
        </p:txBody>
      </p:sp>
      <p:pic>
        <p:nvPicPr>
          <p:cNvPr id="5" name="Picture Placeholder 5">
            <a:extLst>
              <a:ext uri="{FF2B5EF4-FFF2-40B4-BE49-F238E27FC236}">
                <a16:creationId xmlns:a16="http://schemas.microsoft.com/office/drawing/2014/main" id="{D8F3300A-C54D-2662-F60B-3E00DF5E4C4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2705" y="0"/>
            <a:ext cx="6169295" cy="6858000"/>
          </a:xfrm>
          <a:prstGeom prst="rect">
            <a:avLst/>
          </a:prstGeom>
          <a:noFill/>
        </p:spPr>
      </p:pic>
    </p:spTree>
    <p:extLst>
      <p:ext uri="{BB962C8B-B14F-4D97-AF65-F5344CB8AC3E}">
        <p14:creationId xmlns:p14="http://schemas.microsoft.com/office/powerpoint/2010/main" val="392767636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4934306" cy="1325562"/>
          </a:xfrm>
        </p:spPr>
        <p:txBody>
          <a:bodyPr anchor="t">
            <a:noAutofit/>
          </a:bodyPr>
          <a:lstStyle/>
          <a:p>
            <a:r>
              <a:rPr lang="ja-JP" altLang="en-US" sz="4400" b="1" dirty="0">
                <a:solidFill>
                  <a:schemeClr val="accent3"/>
                </a:solidFill>
                <a:latin typeface="Yu Gothic" panose="020B0400000000000000" pitchFamily="34" charset="-128"/>
                <a:ea typeface="Yu Gothic" panose="020B0400000000000000" pitchFamily="34" charset="-128"/>
              </a:rPr>
              <a:t>動物の</a:t>
            </a:r>
            <a:r>
              <a:rPr lang="ja-JP" altLang="en-US" sz="4400" b="1" dirty="0">
                <a:solidFill>
                  <a:schemeClr val="bg2"/>
                </a:solidFill>
                <a:latin typeface="Yu Gothic" panose="020B0400000000000000" pitchFamily="34" charset="-128"/>
                <a:ea typeface="Yu Gothic" panose="020B0400000000000000" pitchFamily="34" charset="-128"/>
              </a:rPr>
              <a:t>放牧</a:t>
            </a:r>
            <a:br>
              <a:rPr lang="en-US" sz="4400" dirty="0">
                <a:solidFill>
                  <a:schemeClr val="accent5"/>
                </a:solidFill>
                <a:latin typeface="Yu Gothic" panose="020B0400000000000000" pitchFamily="34" charset="-128"/>
                <a:ea typeface="Yu Gothic" panose="020B0400000000000000" pitchFamily="34" charset="-128"/>
              </a:rPr>
            </a:br>
            <a:endParaRPr lang="en-US" sz="4400" dirty="0">
              <a:solidFill>
                <a:schemeClr val="accent5"/>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4" y="2316296"/>
            <a:ext cx="4934305" cy="3739947"/>
          </a:xfrm>
        </p:spPr>
        <p:txBody>
          <a:bodyPr>
            <a:normAutofit/>
          </a:bodyPr>
          <a:lstStyle/>
          <a:p>
            <a:pPr marL="285750" indent="-285750">
              <a:buClr>
                <a:schemeClr val="accent3"/>
              </a:buClr>
              <a:buFont typeface="Arial" panose="020B0604020202020204" pitchFamily="34" charset="0"/>
              <a:buChar char="•"/>
            </a:pPr>
            <a:r>
              <a:rPr lang="ja-JP" altLang="en-US" dirty="0">
                <a:solidFill>
                  <a:schemeClr val="bg1"/>
                </a:solidFill>
                <a:effectLst/>
                <a:latin typeface="Yu Gothic" panose="020B0400000000000000" pitchFamily="34" charset="-128"/>
                <a:ea typeface="Yu Gothic" panose="020B0400000000000000" pitchFamily="34" charset="-128"/>
              </a:rPr>
              <a:t>雑草や冬期の草の量を抑え、除草剤</a:t>
            </a:r>
            <a:r>
              <a:rPr lang="ja-JP" altLang="en-US">
                <a:solidFill>
                  <a:schemeClr val="bg1"/>
                </a:solidFill>
                <a:effectLst/>
                <a:latin typeface="Yu Gothic" panose="020B0400000000000000" pitchFamily="34" charset="-128"/>
                <a:ea typeface="Yu Gothic" panose="020B0400000000000000" pitchFamily="34" charset="-128"/>
              </a:rPr>
              <a:t>の使用低減</a:t>
            </a:r>
            <a:endParaRPr lang="ja-JP" altLang="en-US" dirty="0">
              <a:solidFill>
                <a:schemeClr val="bg1"/>
              </a:solidFill>
              <a:effectLst/>
              <a:latin typeface="Yu Gothic" panose="020B0400000000000000" pitchFamily="34" charset="-128"/>
              <a:ea typeface="Yu Gothic" panose="020B0400000000000000" pitchFamily="34" charset="-128"/>
            </a:endParaRPr>
          </a:p>
          <a:p>
            <a:pPr marL="285750" indent="-285750">
              <a:buClr>
                <a:schemeClr val="accent3"/>
              </a:buClr>
              <a:buFont typeface="Arial" panose="020B0604020202020204" pitchFamily="34" charset="0"/>
              <a:buChar char="•"/>
            </a:pPr>
            <a:r>
              <a:rPr lang="ja-JP" altLang="en-US" dirty="0">
                <a:solidFill>
                  <a:schemeClr val="bg1"/>
                </a:solidFill>
                <a:effectLst/>
                <a:latin typeface="Yu Gothic" panose="020B0400000000000000" pitchFamily="34" charset="-128"/>
                <a:ea typeface="Yu Gothic" panose="020B0400000000000000" pitchFamily="34" charset="-128"/>
              </a:rPr>
              <a:t>農薬散布や草刈り用トラクターの</a:t>
            </a:r>
            <a:r>
              <a:rPr lang="ja-JP" altLang="en-US">
                <a:solidFill>
                  <a:schemeClr val="bg1"/>
                </a:solidFill>
                <a:effectLst/>
                <a:latin typeface="Yu Gothic" panose="020B0400000000000000" pitchFamily="34" charset="-128"/>
                <a:ea typeface="Yu Gothic" panose="020B0400000000000000" pitchFamily="34" charset="-128"/>
              </a:rPr>
              <a:t>使用</a:t>
            </a:r>
            <a:r>
              <a:rPr lang="ja-JP" altLang="en-US">
                <a:solidFill>
                  <a:schemeClr val="bg1"/>
                </a:solidFill>
                <a:latin typeface="Yu Gothic" panose="020B0400000000000000" pitchFamily="34" charset="-128"/>
                <a:ea typeface="Yu Gothic" panose="020B0400000000000000" pitchFamily="34" charset="-128"/>
              </a:rPr>
              <a:t>と</a:t>
            </a:r>
            <a:r>
              <a:rPr lang="ja-JP" altLang="en-US">
                <a:solidFill>
                  <a:schemeClr val="bg1"/>
                </a:solidFill>
                <a:effectLst/>
                <a:latin typeface="Yu Gothic" panose="020B0400000000000000" pitchFamily="34" charset="-128"/>
                <a:ea typeface="Yu Gothic" panose="020B0400000000000000" pitchFamily="34" charset="-128"/>
              </a:rPr>
              <a:t>それ</a:t>
            </a:r>
            <a:r>
              <a:rPr lang="ja-JP" altLang="en-US" dirty="0">
                <a:solidFill>
                  <a:schemeClr val="bg1"/>
                </a:solidFill>
                <a:effectLst/>
                <a:latin typeface="Yu Gothic" panose="020B0400000000000000" pitchFamily="34" charset="-128"/>
                <a:ea typeface="Yu Gothic" panose="020B0400000000000000" pitchFamily="34" charset="-128"/>
              </a:rPr>
              <a:t>に伴う燃料使用量を削減</a:t>
            </a:r>
          </a:p>
          <a:p>
            <a:pPr marL="285750" indent="-285750">
              <a:buClr>
                <a:schemeClr val="accent3"/>
              </a:buClr>
              <a:buFont typeface="Arial" panose="020B0604020202020204" pitchFamily="34" charset="0"/>
              <a:buChar char="•"/>
            </a:pPr>
            <a:r>
              <a:rPr lang="ja-JP" altLang="en-US" dirty="0">
                <a:solidFill>
                  <a:schemeClr val="bg1"/>
                </a:solidFill>
                <a:effectLst/>
                <a:latin typeface="Yu Gothic" panose="020B0400000000000000" pitchFamily="34" charset="-128"/>
                <a:ea typeface="Yu Gothic" panose="020B0400000000000000" pitchFamily="34" charset="-128"/>
              </a:rPr>
              <a:t>動物の糞を堆肥とし、土壌を改良</a:t>
            </a:r>
            <a:r>
              <a:rPr lang="ja-JP" altLang="en-US">
                <a:solidFill>
                  <a:schemeClr val="bg1"/>
                </a:solidFill>
                <a:effectLst/>
                <a:latin typeface="Yu Gothic" panose="020B0400000000000000" pitchFamily="34" charset="-128"/>
                <a:ea typeface="Yu Gothic" panose="020B0400000000000000" pitchFamily="34" charset="-128"/>
              </a:rPr>
              <a:t>する天然の肥料として活用</a:t>
            </a:r>
            <a:endParaRPr lang="ja-JP" altLang="en-US" dirty="0">
              <a:solidFill>
                <a:schemeClr val="bg1"/>
              </a:solidFill>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76574283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85EF0-3007-E5E3-E361-8F7176B7A7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FCA26B-90B5-6D02-620E-7617F9DDAD63}"/>
              </a:ext>
            </a:extLst>
          </p:cNvPr>
          <p:cNvSpPr txBox="1">
            <a:spLocks/>
          </p:cNvSpPr>
          <p:nvPr/>
        </p:nvSpPr>
        <p:spPr>
          <a:xfrm>
            <a:off x="407988" y="2705917"/>
            <a:ext cx="4713971" cy="3758872"/>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ja-JP" altLang="en-US" dirty="0">
                <a:effectLst/>
                <a:latin typeface="Yu Gothic" panose="020B0400000000000000" pitchFamily="34" charset="-128"/>
                <a:ea typeface="Yu Gothic" panose="020B0400000000000000" pitchFamily="34" charset="-128"/>
                <a:cs typeface="Arial" panose="020B0604020202020204" pitchFamily="34" charset="0"/>
              </a:rPr>
              <a:t>ワイナリーで以下の廃棄物を最小限にする</a:t>
            </a:r>
            <a:r>
              <a:rPr lang="ja-JP" altLang="en-US">
                <a:effectLst/>
                <a:latin typeface="Yu Gothic" panose="020B0400000000000000" pitchFamily="34" charset="-128"/>
                <a:ea typeface="Yu Gothic" panose="020B0400000000000000" pitchFamily="34" charset="-128"/>
                <a:cs typeface="Arial" panose="020B0604020202020204" pitchFamily="34" charset="0"/>
              </a:rPr>
              <a:t>ことで埋立</a:t>
            </a:r>
            <a:r>
              <a:rPr lang="ja-JP" altLang="en-US" dirty="0">
                <a:effectLst/>
                <a:latin typeface="Yu Gothic" panose="020B0400000000000000" pitchFamily="34" charset="-128"/>
                <a:ea typeface="Yu Gothic" panose="020B0400000000000000" pitchFamily="34" charset="-128"/>
                <a:cs typeface="Arial" panose="020B0604020202020204" pitchFamily="34" charset="0"/>
              </a:rPr>
              <a:t>ゴミの削減</a:t>
            </a:r>
            <a:r>
              <a:rPr lang="ja-JP" altLang="en-US" dirty="0">
                <a:latin typeface="Yu Gothic" panose="020B0400000000000000" pitchFamily="34" charset="-128"/>
                <a:ea typeface="Yu Gothic" panose="020B0400000000000000" pitchFamily="34" charset="-128"/>
                <a:cs typeface="Arial" panose="020B0604020202020204" pitchFamily="34" charset="0"/>
              </a:rPr>
              <a:t>を</a:t>
            </a:r>
            <a:r>
              <a:rPr lang="ja-JP" altLang="en-US" dirty="0">
                <a:effectLst/>
                <a:latin typeface="Yu Gothic" panose="020B0400000000000000" pitchFamily="34" charset="-128"/>
                <a:ea typeface="Yu Gothic" panose="020B0400000000000000" pitchFamily="34" charset="-128"/>
                <a:cs typeface="Arial" panose="020B0604020202020204" pitchFamily="34" charset="0"/>
              </a:rPr>
              <a:t>可能に</a:t>
            </a:r>
            <a:r>
              <a:rPr lang="en-AU" dirty="0">
                <a:effectLst/>
                <a:latin typeface="Yu Gothic" panose="020B0400000000000000" pitchFamily="34" charset="-128"/>
                <a:ea typeface="Yu Gothic" panose="020B0400000000000000" pitchFamily="34" charset="-128"/>
                <a:cs typeface="Arial" panose="020B0604020202020204" pitchFamily="34" charset="0"/>
              </a:rPr>
              <a:t>:</a:t>
            </a:r>
          </a:p>
          <a:p>
            <a:pPr>
              <a:spcBef>
                <a:spcPts val="217"/>
              </a:spcBef>
              <a:spcAft>
                <a:spcPts val="315"/>
              </a:spcAft>
              <a:buClr>
                <a:schemeClr val="accent3"/>
              </a:buClr>
            </a:pPr>
            <a:r>
              <a:rPr lang="ja-JP" altLang="en-US">
                <a:effectLst/>
                <a:latin typeface="Yu Gothic" panose="020B0400000000000000" pitchFamily="34" charset="-128"/>
                <a:ea typeface="Yu Gothic" panose="020B0400000000000000" pitchFamily="34" charset="-128"/>
                <a:cs typeface="Arial" panose="020B0604020202020204" pitchFamily="34" charset="0"/>
              </a:rPr>
              <a:t>ガラスボトル</a:t>
            </a:r>
            <a:endParaRPr lang="ja-JP" altLang="en-US" dirty="0">
              <a:effectLst/>
              <a:latin typeface="Yu Gothic" panose="020B0400000000000000" pitchFamily="34" charset="-128"/>
              <a:ea typeface="Yu Gothic" panose="020B0400000000000000" pitchFamily="34" charset="-128"/>
              <a:cs typeface="Arial" panose="020B0604020202020204" pitchFamily="34" charset="0"/>
            </a:endParaRPr>
          </a:p>
          <a:p>
            <a:pPr>
              <a:spcBef>
                <a:spcPts val="217"/>
              </a:spcBef>
              <a:spcAft>
                <a:spcPts val="315"/>
              </a:spcAft>
              <a:buClr>
                <a:schemeClr val="accent3"/>
              </a:buClr>
            </a:pPr>
            <a:r>
              <a:rPr lang="ja-JP" altLang="en-US">
                <a:effectLst/>
                <a:latin typeface="Yu Gothic" panose="020B0400000000000000" pitchFamily="34" charset="-128"/>
                <a:ea typeface="Yu Gothic" panose="020B0400000000000000" pitchFamily="34" charset="-128"/>
                <a:cs typeface="Arial" panose="020B0604020202020204" pitchFamily="34" charset="0"/>
              </a:rPr>
              <a:t>カートンボックス</a:t>
            </a:r>
            <a:endParaRPr lang="en-AU" altLang="ja-JP" dirty="0">
              <a:effectLst/>
              <a:latin typeface="Yu Gothic" panose="020B0400000000000000" pitchFamily="34" charset="-128"/>
              <a:ea typeface="Yu Gothic" panose="020B0400000000000000" pitchFamily="34" charset="-128"/>
              <a:cs typeface="Arial" panose="020B0604020202020204" pitchFamily="34" charset="0"/>
            </a:endParaRPr>
          </a:p>
          <a:p>
            <a:pPr>
              <a:spcBef>
                <a:spcPts val="217"/>
              </a:spcBef>
              <a:spcAft>
                <a:spcPts val="315"/>
              </a:spcAft>
              <a:buClr>
                <a:schemeClr val="accent3"/>
              </a:buClr>
            </a:pPr>
            <a:r>
              <a:rPr lang="ja-JP" altLang="en-US">
                <a:effectLst/>
                <a:latin typeface="Yu Gothic" panose="020B0400000000000000" pitchFamily="34" charset="-128"/>
                <a:ea typeface="Yu Gothic" panose="020B0400000000000000" pitchFamily="34" charset="-128"/>
                <a:cs typeface="Arial" panose="020B0604020202020204" pitchFamily="34" charset="0"/>
              </a:rPr>
              <a:t>紙類</a:t>
            </a:r>
            <a:endParaRPr lang="ja-JP" altLang="en-US" dirty="0">
              <a:effectLst/>
              <a:latin typeface="Yu Gothic" panose="020B0400000000000000" pitchFamily="34" charset="-128"/>
              <a:ea typeface="Yu Gothic" panose="020B0400000000000000" pitchFamily="34" charset="-128"/>
              <a:cs typeface="Arial" panose="020B0604020202020204" pitchFamily="34" charset="0"/>
            </a:endParaRPr>
          </a:p>
          <a:p>
            <a:pPr>
              <a:spcBef>
                <a:spcPts val="217"/>
              </a:spcBef>
              <a:spcAft>
                <a:spcPts val="315"/>
              </a:spcAft>
              <a:buClr>
                <a:schemeClr val="accent3"/>
              </a:buClr>
            </a:pPr>
            <a:r>
              <a:rPr lang="ja-JP" altLang="en-US" dirty="0">
                <a:effectLst/>
                <a:latin typeface="Yu Gothic" panose="020B0400000000000000" pitchFamily="34" charset="-128"/>
                <a:ea typeface="Yu Gothic" panose="020B0400000000000000" pitchFamily="34" charset="-128"/>
                <a:cs typeface="Arial" panose="020B0604020202020204" pitchFamily="34" charset="0"/>
              </a:rPr>
              <a:t>有機固形廃棄物</a:t>
            </a:r>
          </a:p>
          <a:p>
            <a:pPr>
              <a:spcBef>
                <a:spcPts val="217"/>
              </a:spcBef>
              <a:spcAft>
                <a:spcPts val="315"/>
              </a:spcAft>
              <a:buClr>
                <a:schemeClr val="accent3"/>
              </a:buClr>
            </a:pPr>
            <a:r>
              <a:rPr lang="ja-JP" altLang="en-US" dirty="0">
                <a:effectLst/>
                <a:latin typeface="Yu Gothic" panose="020B0400000000000000" pitchFamily="34" charset="-128"/>
                <a:ea typeface="Yu Gothic" panose="020B0400000000000000" pitchFamily="34" charset="-128"/>
                <a:cs typeface="Arial" panose="020B0604020202020204" pitchFamily="34" charset="0"/>
              </a:rPr>
              <a:t>金属スクラップ</a:t>
            </a:r>
          </a:p>
          <a:p>
            <a:pPr>
              <a:spcBef>
                <a:spcPts val="217"/>
              </a:spcBef>
              <a:spcAft>
                <a:spcPts val="315"/>
              </a:spcAft>
              <a:buClr>
                <a:schemeClr val="accent3"/>
              </a:buClr>
            </a:pPr>
            <a:r>
              <a:rPr lang="ja-JP" altLang="en-US" dirty="0">
                <a:effectLst/>
                <a:latin typeface="Yu Gothic" panose="020B0400000000000000" pitchFamily="34" charset="-128"/>
                <a:ea typeface="Yu Gothic" panose="020B0400000000000000" pitchFamily="34" charset="-128"/>
                <a:cs typeface="Arial" panose="020B0604020202020204" pitchFamily="34" charset="0"/>
              </a:rPr>
              <a:t>電子機器廃棄物</a:t>
            </a:r>
            <a:endParaRPr lang="en-AU" dirty="0">
              <a:effectLst/>
              <a:latin typeface="Yu Gothic" panose="020B0400000000000000" pitchFamily="34" charset="-128"/>
              <a:ea typeface="Yu Gothic" panose="020B0400000000000000" pitchFamily="34" charset="-128"/>
              <a:cs typeface="Arial" panose="020B0604020202020204" pitchFamily="34" charset="0"/>
            </a:endParaRPr>
          </a:p>
        </p:txBody>
      </p:sp>
      <p:sp>
        <p:nvSpPr>
          <p:cNvPr id="10" name="Title 2">
            <a:extLst>
              <a:ext uri="{FF2B5EF4-FFF2-40B4-BE49-F238E27FC236}">
                <a16:creationId xmlns:a16="http://schemas.microsoft.com/office/drawing/2014/main" id="{F27B18CD-18DC-9374-F1D9-A8C7A1A1C76B}"/>
              </a:ext>
            </a:extLst>
          </p:cNvPr>
          <p:cNvSpPr txBox="1">
            <a:spLocks/>
          </p:cNvSpPr>
          <p:nvPr/>
        </p:nvSpPr>
        <p:spPr>
          <a:xfrm>
            <a:off x="407988" y="544589"/>
            <a:ext cx="4713971"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400" dirty="0">
                <a:solidFill>
                  <a:schemeClr val="accent2"/>
                </a:solidFill>
                <a:latin typeface="Yu Gothic" panose="020B0400000000000000" pitchFamily="34" charset="-128"/>
                <a:ea typeface="Yu Gothic" panose="020B0400000000000000" pitchFamily="34" charset="-128"/>
                <a:cs typeface="Arial" panose="020B0604020202020204" pitchFamily="34" charset="0"/>
              </a:rPr>
              <a:t>リサイクルと</a:t>
            </a:r>
            <a:br>
              <a:rPr lang="en-US" sz="4400" dirty="0">
                <a:solidFill>
                  <a:schemeClr val="accent3"/>
                </a:solidFill>
                <a:latin typeface="Yu Gothic" panose="020B0400000000000000" pitchFamily="34" charset="-128"/>
                <a:ea typeface="Yu Gothic" panose="020B0400000000000000" pitchFamily="34" charset="-128"/>
                <a:cs typeface="Arial" panose="020B0604020202020204" pitchFamily="34" charset="0"/>
              </a:rPr>
            </a:br>
            <a:r>
              <a:rPr lang="ja-JP" altLang="en-US" sz="4400" dirty="0">
                <a:solidFill>
                  <a:schemeClr val="accent3"/>
                </a:solidFill>
                <a:latin typeface="Yu Gothic" panose="020B0400000000000000" pitchFamily="34" charset="-128"/>
                <a:ea typeface="Yu Gothic" panose="020B0400000000000000" pitchFamily="34" charset="-128"/>
                <a:cs typeface="Arial" panose="020B0604020202020204" pitchFamily="34" charset="0"/>
              </a:rPr>
              <a:t>　　　　リユース</a:t>
            </a:r>
            <a:endParaRPr lang="en-US" sz="4400" dirty="0">
              <a:solidFill>
                <a:schemeClr val="accent3"/>
              </a:solidFill>
              <a:latin typeface="Yu Gothic" panose="020B0400000000000000" pitchFamily="34" charset="-128"/>
              <a:ea typeface="Yu Gothic" panose="020B0400000000000000" pitchFamily="34" charset="-128"/>
              <a:cs typeface="Arial" panose="020B0604020202020204" pitchFamily="34" charset="0"/>
            </a:endParaRPr>
          </a:p>
        </p:txBody>
      </p:sp>
      <p:sp>
        <p:nvSpPr>
          <p:cNvPr id="3" name="TextBox 2">
            <a:extLst>
              <a:ext uri="{FF2B5EF4-FFF2-40B4-BE49-F238E27FC236}">
                <a16:creationId xmlns:a16="http://schemas.microsoft.com/office/drawing/2014/main" id="{23FC1245-4BBC-8582-5330-DB749E2F7205}"/>
              </a:ext>
            </a:extLst>
          </p:cNvPr>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Arial" panose="020B0604020202020204" pitchFamily="34" charset="0"/>
              <a:ea typeface="HGPｺﾞｼｯｸM" panose="020B0600000000000000" pitchFamily="50" charset="-128"/>
              <a:cs typeface="Arial" panose="020B0604020202020204" pitchFamily="34" charset="0"/>
            </a:endParaRPr>
          </a:p>
        </p:txBody>
      </p:sp>
      <p:pic>
        <p:nvPicPr>
          <p:cNvPr id="5" name="Picture Placeholder 5">
            <a:extLst>
              <a:ext uri="{FF2B5EF4-FFF2-40B4-BE49-F238E27FC236}">
                <a16:creationId xmlns:a16="http://schemas.microsoft.com/office/drawing/2014/main" id="{CA03E2C3-CC28-251E-2F80-9311872907D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2705" y="368300"/>
            <a:ext cx="6169295" cy="6164847"/>
          </a:xfrm>
          <a:prstGeom prst="rect">
            <a:avLst/>
          </a:prstGeom>
          <a:noFill/>
        </p:spPr>
      </p:pic>
    </p:spTree>
    <p:extLst>
      <p:ext uri="{BB962C8B-B14F-4D97-AF65-F5344CB8AC3E}">
        <p14:creationId xmlns:p14="http://schemas.microsoft.com/office/powerpoint/2010/main" val="24368859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3" cstate="screen">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397084" y="568712"/>
            <a:ext cx="5518128" cy="4770537"/>
          </a:xfrm>
          <a:prstGeom prst="rect">
            <a:avLst/>
          </a:prstGeom>
          <a:noFill/>
        </p:spPr>
        <p:txBody>
          <a:bodyPr wrap="square">
            <a:spAutoFit/>
          </a:bodyPr>
          <a:lstStyle/>
          <a:p>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広大な大地と多様な気候、何百万年もの歳月</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をかけて育まれた</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土壌</a:t>
            </a:r>
            <a:r>
              <a:rPr lang="ja-JP" altLang="en-US" sz="1600" dirty="0">
                <a:latin typeface="Yu Gothic" panose="020B0400000000000000" pitchFamily="34" charset="-128"/>
                <a:ea typeface="Yu Gothic" panose="020B0400000000000000" pitchFamily="34" charset="-128"/>
                <a:cs typeface="Arial" panose="020B0604020202020204" pitchFamily="34" charset="0"/>
              </a:rPr>
              <a:t>から生み出され</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たブドウが</a:t>
            </a:r>
            <a:r>
              <a:rPr lang="ja-JP" altLang="en-US" sz="1600">
                <a:effectLst/>
                <a:latin typeface="Yu Gothic" panose="020B0400000000000000" pitchFamily="34" charset="-128"/>
                <a:ea typeface="Yu Gothic" panose="020B0400000000000000" pitchFamily="34" charset="-128"/>
                <a:cs typeface="Arial" panose="020B0604020202020204" pitchFamily="34" charset="0"/>
              </a:rPr>
              <a:t>造り出すオーストラリアワイン</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。そのグラス１つ１つには物語があります。</a:t>
            </a: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現代の栽培者や醸造家たちは先人たちがそうであったよう</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に、従来</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の技術をより良いものとするため常に新しい手法を探求し、情熱的でたくましく、創造的です。そんな 彼らのコミュニティは次世代の幸せにつながる素晴らしい自然を守りながら卓越したワインを造るため、</a:t>
            </a:r>
            <a:r>
              <a:rPr lang="ja-JP" altLang="en-US" sz="1600" dirty="0">
                <a:latin typeface="Yu Gothic" panose="020B0400000000000000" pitchFamily="34" charset="-128"/>
                <a:ea typeface="Yu Gothic" panose="020B0400000000000000" pitchFamily="34" charset="-128"/>
                <a:cs typeface="Arial" panose="020B0604020202020204" pitchFamily="34" charset="0"/>
              </a:rPr>
              <a:t>お互いの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尊重と愛情によって強い絆で結ばれています。太古の大地に現代的な発想を映し、常に真剣かつ遊び心のある取り組みを続けているのです。</a:t>
            </a:r>
          </a:p>
          <a:p>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1600">
                <a:effectLst/>
                <a:latin typeface="Yu Gothic" panose="020B0400000000000000" pitchFamily="34" charset="-128"/>
                <a:ea typeface="Yu Gothic" panose="020B0400000000000000" pitchFamily="34" charset="-128"/>
                <a:cs typeface="Arial" panose="020B0604020202020204" pitchFamily="34" charset="0"/>
              </a:rPr>
              <a:t>オーストラリアワイン</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は味わいを探求する全ての人々の羅針盤となってくれるはずです。 なぜ</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なら、オーストラリアワインの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ボトル</a:t>
            </a:r>
            <a:r>
              <a:rPr lang="en-US" altLang="ja-JP" sz="1600" dirty="0">
                <a:effectLst/>
                <a:latin typeface="Yu Gothic" panose="020B0400000000000000" pitchFamily="34" charset="-128"/>
                <a:ea typeface="Yu Gothic" panose="020B0400000000000000" pitchFamily="34" charset="-128"/>
                <a:cs typeface="Arial" panose="020B0604020202020204" pitchFamily="34" charset="0"/>
              </a:rPr>
              <a:t>1</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本</a:t>
            </a:r>
            <a:r>
              <a:rPr lang="en-US" altLang="ja-JP" sz="1600" dirty="0">
                <a:effectLst/>
                <a:latin typeface="Yu Gothic" panose="020B0400000000000000" pitchFamily="34" charset="-128"/>
                <a:ea typeface="Yu Gothic" panose="020B0400000000000000" pitchFamily="34" charset="-128"/>
                <a:cs typeface="Arial" panose="020B0604020202020204" pitchFamily="34" charset="0"/>
              </a:rPr>
              <a:t>1</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本には、</a:t>
            </a:r>
            <a:r>
              <a:rPr lang="ja-JP" altLang="en-US" sz="1600" dirty="0">
                <a:latin typeface="Yu Gothic" panose="020B0400000000000000" pitchFamily="34" charset="-128"/>
                <a:ea typeface="Yu Gothic" panose="020B0400000000000000" pitchFamily="34" charset="-128"/>
                <a:cs typeface="Arial" panose="020B0604020202020204" pitchFamily="34" charset="0"/>
              </a:rPr>
              <a:t>この国の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文化や土地</a:t>
            </a:r>
            <a:r>
              <a:rPr lang="ja-JP" altLang="en-US" sz="1600" dirty="0">
                <a:latin typeface="Yu Gothic" panose="020B0400000000000000" pitchFamily="34" charset="-128"/>
                <a:ea typeface="Yu Gothic" panose="020B0400000000000000" pitchFamily="34" charset="-128"/>
                <a:cs typeface="Arial" panose="020B0604020202020204" pitchFamily="34" charset="0"/>
              </a:rPr>
              <a:t>の</a:t>
            </a:r>
            <a:r>
              <a:rPr lang="ja-JP" altLang="en-US" sz="1600">
                <a:latin typeface="Yu Gothic" panose="020B0400000000000000" pitchFamily="34" charset="-128"/>
                <a:ea typeface="Yu Gothic" panose="020B0400000000000000" pitchFamily="34" charset="-128"/>
                <a:cs typeface="Arial" panose="020B0604020202020204" pitchFamily="34" charset="0"/>
              </a:rPr>
              <a:t>背景にある</a:t>
            </a:r>
            <a:r>
              <a:rPr lang="ja-JP" altLang="en-US" sz="1600" dirty="0">
                <a:latin typeface="Yu Gothic" panose="020B0400000000000000" pitchFamily="34" charset="-128"/>
                <a:ea typeface="Yu Gothic" panose="020B0400000000000000" pitchFamily="34" charset="-128"/>
                <a:cs typeface="Arial" panose="020B0604020202020204" pitchFamily="34" charset="0"/>
              </a:rPr>
              <a:t>もの、すなわち</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冒険心と多様性を思い起こさせてくれるオーストラリアの魅力が詰まっているからです。</a:t>
            </a:r>
          </a:p>
          <a:p>
            <a:endParaRPr lang="en-AU" sz="1600" dirty="0">
              <a:effectLst/>
              <a:latin typeface="Neue Haas Grotesk Text Pro" panose="020B0504020202020204" pitchFamily="34" charset="77"/>
              <a:ea typeface="HGPｺﾞｼｯｸM" panose="020B0600000000000000" pitchFamily="50" charset="-128"/>
              <a:cs typeface="Arial" panose="020B0604020202020204" pitchFamily="34" charset="0"/>
            </a:endParaRP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D4D70-C4E3-698A-9D12-25F2A7F598F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C0B7DEF-6056-A71B-F7F0-2C7C23F1E6F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2192000" cy="6858000"/>
          </a:xfrm>
        </p:spPr>
      </p:pic>
      <p:sp>
        <p:nvSpPr>
          <p:cNvPr id="2" name="Rectangle 1">
            <a:extLst>
              <a:ext uri="{FF2B5EF4-FFF2-40B4-BE49-F238E27FC236}">
                <a16:creationId xmlns:a16="http://schemas.microsoft.com/office/drawing/2014/main" id="{88A4D0D4-5D8B-BF2B-669B-78623E4381A6}"/>
              </a:ext>
            </a:extLst>
          </p:cNvPr>
          <p:cNvSpPr/>
          <p:nvPr/>
        </p:nvSpPr>
        <p:spPr>
          <a:xfrm>
            <a:off x="0" y="602095"/>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latin typeface="Arial" panose="020B0604020202020204" pitchFamily="34" charset="0"/>
              <a:ea typeface="HGPｺﾞｼｯｸM" panose="020B0600000000000000" pitchFamily="50" charset="-128"/>
            </a:endParaRPr>
          </a:p>
        </p:txBody>
      </p:sp>
      <p:sp>
        <p:nvSpPr>
          <p:cNvPr id="3" name="Title 2">
            <a:extLst>
              <a:ext uri="{FF2B5EF4-FFF2-40B4-BE49-F238E27FC236}">
                <a16:creationId xmlns:a16="http://schemas.microsoft.com/office/drawing/2014/main" id="{C0E50BC6-5579-757D-F1AD-65F8C1653A1A}"/>
              </a:ext>
            </a:extLst>
          </p:cNvPr>
          <p:cNvSpPr>
            <a:spLocks noGrp="1"/>
          </p:cNvSpPr>
          <p:nvPr>
            <p:ph type="title"/>
          </p:nvPr>
        </p:nvSpPr>
        <p:spPr>
          <a:xfrm>
            <a:off x="648202" y="1019805"/>
            <a:ext cx="6158452" cy="1325562"/>
          </a:xfrm>
        </p:spPr>
        <p:txBody>
          <a:bodyPr/>
          <a:lstStyle/>
          <a:p>
            <a:r>
              <a:rPr lang="ja-JP" altLang="en-US" b="1" dirty="0">
                <a:solidFill>
                  <a:schemeClr val="accent3"/>
                </a:solidFill>
                <a:latin typeface="Yu Gothic" panose="020B0400000000000000" pitchFamily="34" charset="-128"/>
                <a:ea typeface="Yu Gothic" panose="020B0400000000000000" pitchFamily="34" charset="-128"/>
              </a:rPr>
              <a:t>ケース・</a:t>
            </a:r>
            <a:r>
              <a:rPr lang="ja-JP" altLang="en-US" b="1" dirty="0">
                <a:solidFill>
                  <a:schemeClr val="bg2"/>
                </a:solidFill>
                <a:latin typeface="Yu Gothic" panose="020B0400000000000000" pitchFamily="34" charset="-128"/>
                <a:ea typeface="Yu Gothic" panose="020B0400000000000000" pitchFamily="34" charset="-128"/>
              </a:rPr>
              <a:t>スタディ</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Tree>
    <p:extLst>
      <p:ext uri="{BB962C8B-B14F-4D97-AF65-F5344CB8AC3E}">
        <p14:creationId xmlns:p14="http://schemas.microsoft.com/office/powerpoint/2010/main" val="141819920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1E9A52C5-D40B-A13E-5086-2CEFEB5A0A56}"/>
              </a:ext>
            </a:extLst>
          </p:cNvPr>
          <p:cNvCxnSpPr/>
          <p:nvPr/>
        </p:nvCxnSpPr>
        <p:spPr>
          <a:xfrm>
            <a:off x="2535086" y="3477069"/>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380191"/>
            <a:ext cx="9389213" cy="1081291"/>
          </a:xfrm>
        </p:spPr>
        <p:txBody>
          <a:bodyPr/>
          <a:lstStyle/>
          <a:p>
            <a:pPr>
              <a:lnSpc>
                <a:spcPct val="100000"/>
              </a:lnSpc>
            </a:pPr>
            <a:r>
              <a:rPr lang="ja-JP" altLang="en-US" sz="2400" b="1" dirty="0">
                <a:effectLst/>
                <a:latin typeface="Yu Gothic" panose="020B0400000000000000" pitchFamily="34" charset="-128"/>
                <a:ea typeface="Yu Gothic" panose="020B0400000000000000" pitchFamily="34" charset="-128"/>
              </a:rPr>
              <a:t>ケース・スタディ：テンプル・ブルアー・ワインズの場合</a:t>
            </a:r>
            <a:br>
              <a:rPr lang="en-AU" b="1" dirty="0">
                <a:effectLst/>
                <a:latin typeface="Yu Gothic" panose="020B0400000000000000" pitchFamily="34" charset="-128"/>
                <a:ea typeface="Yu Gothic" panose="020B0400000000000000" pitchFamily="34" charset="-128"/>
              </a:rPr>
            </a:br>
            <a:r>
              <a:rPr lang="ja-JP" altLang="en-US" sz="4800" b="1" dirty="0">
                <a:solidFill>
                  <a:schemeClr val="accent5"/>
                </a:solidFill>
                <a:effectLst/>
                <a:latin typeface="Yu Gothic" panose="020B0400000000000000" pitchFamily="34" charset="-128"/>
                <a:ea typeface="Yu Gothic" panose="020B0400000000000000" pitchFamily="34" charset="-128"/>
              </a:rPr>
              <a:t>カーボン・</a:t>
            </a:r>
            <a:br>
              <a:rPr lang="en-US" altLang="ja-JP" sz="4800" b="1" dirty="0">
                <a:solidFill>
                  <a:schemeClr val="accent5"/>
                </a:solidFill>
                <a:effectLst/>
                <a:latin typeface="Yu Gothic" panose="020B0400000000000000" pitchFamily="34" charset="-128"/>
                <a:ea typeface="Yu Gothic" panose="020B0400000000000000" pitchFamily="34" charset="-128"/>
              </a:rPr>
            </a:br>
            <a:r>
              <a:rPr lang="ja-JP" altLang="en-US" sz="4800" b="1" dirty="0">
                <a:solidFill>
                  <a:schemeClr val="accent5"/>
                </a:solidFill>
                <a:effectLst/>
                <a:latin typeface="Yu Gothic" panose="020B0400000000000000" pitchFamily="34" charset="-128"/>
                <a:ea typeface="Yu Gothic" panose="020B0400000000000000" pitchFamily="34" charset="-128"/>
              </a:rPr>
              <a:t>ニュートラルの実現</a:t>
            </a:r>
            <a:endParaRPr lang="en-AU" sz="4800" b="1" dirty="0">
              <a:solidFill>
                <a:schemeClr val="accent5"/>
              </a:solidFill>
              <a:effectLst/>
              <a:latin typeface="Yu Gothic" panose="020B0400000000000000" pitchFamily="34" charset="-128"/>
              <a:ea typeface="Yu Gothic" panose="020B0400000000000000" pitchFamily="34" charset="-128"/>
            </a:endParaRPr>
          </a:p>
        </p:txBody>
      </p:sp>
      <p:pic>
        <p:nvPicPr>
          <p:cNvPr id="4" name="Picture 3">
            <a:extLst>
              <a:ext uri="{FF2B5EF4-FFF2-40B4-BE49-F238E27FC236}">
                <a16:creationId xmlns:a16="http://schemas.microsoft.com/office/drawing/2014/main" id="{C57010C6-346C-5C43-44D3-A217FC10AD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678693"/>
            <a:ext cx="2427890" cy="6179307"/>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5852185" y="4207640"/>
            <a:ext cx="3028551" cy="38978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accent4"/>
                </a:solidFill>
                <a:latin typeface="Neue Haas Grotesk Text Pro" panose="020B0504020202020204" pitchFamily="34" charset="77"/>
                <a:ea typeface="HGPｺﾞｼｯｸM" panose="020B0600000000000000" pitchFamily="50" charset="-128"/>
                <a:cs typeface="Arial" panose="020B0604020202020204" pitchFamily="34" charset="0"/>
              </a:rPr>
              <a:t>TEMPLE BRUER</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8387000" y="1716168"/>
            <a:ext cx="2253291"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ja-JP" altLang="en-US" b="1">
                <a:solidFill>
                  <a:schemeClr val="accent4"/>
                </a:solidFill>
                <a:effectLst/>
                <a:latin typeface="Yu Gothic" panose="020B0400000000000000" pitchFamily="34" charset="-128"/>
                <a:ea typeface="Yu Gothic" panose="020B0400000000000000" pitchFamily="34" charset="-128"/>
                <a:cs typeface="Arial" panose="020B0604020202020204" pitchFamily="34" charset="0"/>
              </a:rPr>
              <a:t>軽量ボトル</a:t>
            </a:r>
            <a:r>
              <a:rPr lang="ja-JP" altLang="en-US" b="1" dirty="0">
                <a:solidFill>
                  <a:schemeClr val="accent4"/>
                </a:solidFill>
                <a:effectLst/>
                <a:latin typeface="Yu Gothic" panose="020B0400000000000000" pitchFamily="34" charset="-128"/>
                <a:ea typeface="Yu Gothic" panose="020B0400000000000000" pitchFamily="34" charset="-128"/>
                <a:cs typeface="Arial" panose="020B0604020202020204" pitchFamily="34" charset="0"/>
              </a:rPr>
              <a:t>への変更</a:t>
            </a:r>
            <a:endParaRPr lang="en-AU" b="1" dirty="0">
              <a:solidFill>
                <a:schemeClr val="accent4"/>
              </a:solidFill>
              <a:effectLst/>
              <a:latin typeface="Yu Gothic" panose="020B0400000000000000" pitchFamily="34" charset="-128"/>
              <a:ea typeface="Yu Gothic" panose="020B0400000000000000" pitchFamily="34" charset="-128"/>
              <a:cs typeface="Arial" panose="020B0604020202020204" pitchFamily="34" charset="0"/>
            </a:endParaRPr>
          </a:p>
        </p:txBody>
      </p:sp>
      <p:sp>
        <p:nvSpPr>
          <p:cNvPr id="5" name="Text Placeholder 3">
            <a:extLst>
              <a:ext uri="{FF2B5EF4-FFF2-40B4-BE49-F238E27FC236}">
                <a16:creationId xmlns:a16="http://schemas.microsoft.com/office/drawing/2014/main" id="{B672EACE-C7E2-E9DB-D2E0-F8F8A3DABC7A}"/>
              </a:ext>
            </a:extLst>
          </p:cNvPr>
          <p:cNvSpPr txBox="1">
            <a:spLocks/>
          </p:cNvSpPr>
          <p:nvPr/>
        </p:nvSpPr>
        <p:spPr>
          <a:xfrm>
            <a:off x="8937381" y="3314618"/>
            <a:ext cx="2514593" cy="730103"/>
          </a:xfrm>
          <a:prstGeom prst="rect">
            <a:avLst/>
          </a:prstGeom>
        </p:spPr>
        <p:txBody>
          <a:bodyPr>
            <a:normAutofit fontScale="92500" lnSpcReduction="2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ブドウ畑内外に</a:t>
            </a:r>
            <a:endParaRPr lang="en-US" altLang="ja-JP" sz="1600" dirty="0">
              <a:effectLst/>
              <a:latin typeface="Yu Gothic" panose="020B0400000000000000" pitchFamily="34" charset="-128"/>
              <a:ea typeface="Yu Gothic" panose="020B0400000000000000" pitchFamily="34" charset="-128"/>
              <a:cs typeface="Arial" panose="020B0604020202020204" pitchFamily="34" charset="0"/>
            </a:endParaRPr>
          </a:p>
          <a:p>
            <a:pPr marL="0" indent="0">
              <a:spcBef>
                <a:spcPts val="217"/>
              </a:spcBef>
              <a:spcAft>
                <a:spcPts val="315"/>
              </a:spcAft>
              <a:buClr>
                <a:schemeClr val="accent3"/>
              </a:buClr>
              <a:buNone/>
            </a:pPr>
            <a:r>
              <a:rPr lang="ja-JP" altLang="en-US" sz="1600" b="1">
                <a:latin typeface="Yu Gothic" panose="020B0400000000000000" pitchFamily="34" charset="-128"/>
                <a:ea typeface="Yu Gothic" panose="020B0400000000000000" pitchFamily="34" charset="-128"/>
                <a:cs typeface="Arial" panose="020B0604020202020204" pitchFamily="34" charset="0"/>
              </a:rPr>
              <a:t>樹木やオーストラリア原生</a:t>
            </a:r>
            <a:r>
              <a:rPr lang="ja-JP" altLang="en-US" sz="1600" b="1">
                <a:effectLst/>
                <a:latin typeface="Yu Gothic" panose="020B0400000000000000" pitchFamily="34" charset="-128"/>
                <a:ea typeface="Yu Gothic" panose="020B0400000000000000" pitchFamily="34" charset="-128"/>
                <a:cs typeface="Arial" panose="020B0604020202020204" pitchFamily="34" charset="0"/>
              </a:rPr>
              <a:t>植物を植え付ける</a:t>
            </a:r>
            <a:r>
              <a:rPr lang="ja-JP" altLang="en-US" sz="1600">
                <a:effectLst/>
                <a:latin typeface="Yu Gothic" panose="020B0400000000000000" pitchFamily="34" charset="-128"/>
                <a:ea typeface="Yu Gothic" panose="020B0400000000000000" pitchFamily="34" charset="-128"/>
                <a:cs typeface="Arial" panose="020B0604020202020204" pitchFamily="34" charset="0"/>
              </a:rPr>
              <a:t>。</a:t>
            </a: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p:txBody>
      </p:sp>
      <p:sp>
        <p:nvSpPr>
          <p:cNvPr id="10" name="Text Placeholder 3">
            <a:extLst>
              <a:ext uri="{FF2B5EF4-FFF2-40B4-BE49-F238E27FC236}">
                <a16:creationId xmlns:a16="http://schemas.microsoft.com/office/drawing/2014/main" id="{60843AAE-60EA-95D6-B98E-4085E65BD985}"/>
              </a:ext>
            </a:extLst>
          </p:cNvPr>
          <p:cNvSpPr txBox="1">
            <a:spLocks/>
          </p:cNvSpPr>
          <p:nvPr/>
        </p:nvSpPr>
        <p:spPr>
          <a:xfrm>
            <a:off x="8981911" y="4739767"/>
            <a:ext cx="2427891" cy="73010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海外代理店への</a:t>
            </a:r>
            <a:endParaRPr lang="en-US" altLang="ja-JP" sz="1600" dirty="0">
              <a:effectLst/>
              <a:latin typeface="Yu Gothic" panose="020B0400000000000000" pitchFamily="34" charset="-128"/>
              <a:ea typeface="Yu Gothic" panose="020B0400000000000000" pitchFamily="34" charset="-128"/>
              <a:cs typeface="Arial" panose="020B0604020202020204" pitchFamily="34" charset="0"/>
            </a:endParaRPr>
          </a:p>
          <a:p>
            <a:pPr marL="0" indent="0">
              <a:spcBef>
                <a:spcPts val="217"/>
              </a:spcBef>
              <a:spcAft>
                <a:spcPts val="315"/>
              </a:spcAft>
              <a:buClr>
                <a:schemeClr val="accent3"/>
              </a:buClr>
              <a:buNone/>
            </a:pPr>
            <a:r>
              <a:rPr lang="ja-JP" altLang="en-US" sz="1600" b="1" dirty="0">
                <a:effectLst/>
                <a:latin typeface="Yu Gothic" panose="020B0400000000000000" pitchFamily="34" charset="-128"/>
                <a:ea typeface="Yu Gothic" panose="020B0400000000000000" pitchFamily="34" charset="-128"/>
                <a:cs typeface="Arial" panose="020B0604020202020204" pitchFamily="34" charset="0"/>
              </a:rPr>
              <a:t>航空貨物輸送を中止</a:t>
            </a:r>
          </a:p>
          <a:p>
            <a:pPr marL="0" indent="0">
              <a:spcBef>
                <a:spcPts val="217"/>
              </a:spcBef>
              <a:spcAft>
                <a:spcPts val="315"/>
              </a:spcAft>
              <a:buClr>
                <a:schemeClr val="accent3"/>
              </a:buClr>
              <a:buNone/>
            </a:pP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p:txBody>
      </p:sp>
      <p:sp>
        <p:nvSpPr>
          <p:cNvPr id="11" name="Text Placeholder 3">
            <a:extLst>
              <a:ext uri="{FF2B5EF4-FFF2-40B4-BE49-F238E27FC236}">
                <a16:creationId xmlns:a16="http://schemas.microsoft.com/office/drawing/2014/main" id="{BAC569B4-7337-4983-1AD1-EFC4AB2A3173}"/>
              </a:ext>
            </a:extLst>
          </p:cNvPr>
          <p:cNvSpPr txBox="1">
            <a:spLocks/>
          </p:cNvSpPr>
          <p:nvPr/>
        </p:nvSpPr>
        <p:spPr>
          <a:xfrm>
            <a:off x="1131218" y="4149339"/>
            <a:ext cx="2514592" cy="1767467"/>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None/>
            </a:pP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ワイナリー・オフィスの空調最低温度の引き上げ</a:t>
            </a:r>
          </a:p>
          <a:p>
            <a:pPr marL="0" indent="0">
              <a:spcBef>
                <a:spcPts val="217"/>
              </a:spcBef>
              <a:spcAft>
                <a:spcPts val="315"/>
              </a:spcAft>
              <a:buNone/>
            </a:pP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p:txBody>
      </p:sp>
      <p:sp>
        <p:nvSpPr>
          <p:cNvPr id="12" name="Title 1">
            <a:extLst>
              <a:ext uri="{FF2B5EF4-FFF2-40B4-BE49-F238E27FC236}">
                <a16:creationId xmlns:a16="http://schemas.microsoft.com/office/drawing/2014/main" id="{F9418F60-E088-E1B5-56B2-A39418FF6659}"/>
              </a:ext>
            </a:extLst>
          </p:cNvPr>
          <p:cNvSpPr txBox="1"/>
          <p:nvPr/>
        </p:nvSpPr>
        <p:spPr>
          <a:xfrm rot="16200000">
            <a:off x="7173494" y="3385038"/>
            <a:ext cx="879009" cy="183974"/>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1400" dirty="0">
                <a:solidFill>
                  <a:schemeClr val="accent5"/>
                </a:solidFill>
                <a:latin typeface="Neue Haas Grotesk Text Pro" panose="020B0504020202020204" pitchFamily="34" charset="77"/>
                <a:ea typeface="HGPｺﾞｼｯｸM" panose="020B0600000000000000" pitchFamily="50" charset="-128"/>
                <a:cs typeface="Arial" panose="020B0604020202020204" pitchFamily="34" charset="0"/>
              </a:rPr>
              <a:t>WINES</a:t>
            </a:r>
          </a:p>
        </p:txBody>
      </p:sp>
      <p:sp>
        <p:nvSpPr>
          <p:cNvPr id="14" name="Oval 13">
            <a:extLst>
              <a:ext uri="{FF2B5EF4-FFF2-40B4-BE49-F238E27FC236}">
                <a16:creationId xmlns:a16="http://schemas.microsoft.com/office/drawing/2014/main" id="{B5E4CBD2-4116-EA36-E893-B0C6C1313BC4}"/>
              </a:ext>
            </a:extLst>
          </p:cNvPr>
          <p:cNvSpPr/>
          <p:nvPr/>
        </p:nvSpPr>
        <p:spPr>
          <a:xfrm>
            <a:off x="3947299" y="2402675"/>
            <a:ext cx="2148702" cy="214870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1"/>
                </a:solidFill>
                <a:latin typeface="Yu Gothic" panose="020B0400000000000000" pitchFamily="34" charset="-128"/>
                <a:ea typeface="Yu Gothic" panose="020B0400000000000000" pitchFamily="34" charset="-128"/>
              </a:rPr>
              <a:t>ソーラー・</a:t>
            </a:r>
            <a:br>
              <a:rPr lang="en-US"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パネルの設置</a:t>
            </a:r>
            <a:endParaRPr lang="en-AU" b="1" dirty="0">
              <a:solidFill>
                <a:schemeClr val="accent1"/>
              </a:solidFill>
              <a:latin typeface="Yu Gothic" panose="020B0400000000000000" pitchFamily="34" charset="-128"/>
              <a:ea typeface="Yu Gothic" panose="020B0400000000000000" pitchFamily="34" charset="-128"/>
            </a:endParaRPr>
          </a:p>
        </p:txBody>
      </p:sp>
      <p:sp>
        <p:nvSpPr>
          <p:cNvPr id="15" name="Text Placeholder 3">
            <a:extLst>
              <a:ext uri="{FF2B5EF4-FFF2-40B4-BE49-F238E27FC236}">
                <a16:creationId xmlns:a16="http://schemas.microsoft.com/office/drawing/2014/main" id="{166864AC-73E9-B886-B9FB-882E6E472EB3}"/>
              </a:ext>
            </a:extLst>
          </p:cNvPr>
          <p:cNvSpPr txBox="1"/>
          <p:nvPr/>
        </p:nvSpPr>
        <p:spPr>
          <a:xfrm>
            <a:off x="3526759" y="5186330"/>
            <a:ext cx="2514592" cy="844661"/>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ja-JP" altLang="en-US" b="1" dirty="0">
                <a:solidFill>
                  <a:schemeClr val="accent4"/>
                </a:solidFill>
                <a:effectLst/>
                <a:latin typeface="Yu Gothic" panose="020B0400000000000000" pitchFamily="34" charset="-128"/>
                <a:ea typeface="Yu Gothic" panose="020B0400000000000000" pitchFamily="34" charset="-128"/>
                <a:cs typeface="Arial" panose="020B0604020202020204" pitchFamily="34" charset="0"/>
              </a:rPr>
              <a:t>冷却操作が</a:t>
            </a:r>
            <a:endParaRPr lang="en-US" altLang="ja-JP" b="1" dirty="0">
              <a:solidFill>
                <a:schemeClr val="accent4"/>
              </a:solidFill>
              <a:effectLst/>
              <a:latin typeface="Yu Gothic" panose="020B0400000000000000" pitchFamily="34" charset="-128"/>
              <a:ea typeface="Yu Gothic" panose="020B0400000000000000" pitchFamily="34" charset="-128"/>
              <a:cs typeface="Arial" panose="020B0604020202020204" pitchFamily="34" charset="0"/>
            </a:endParaRPr>
          </a:p>
          <a:p>
            <a:pPr marL="0" indent="0" algn="ctr">
              <a:buNone/>
            </a:pPr>
            <a:r>
              <a:rPr lang="ja-JP" altLang="en-US" b="1" dirty="0">
                <a:solidFill>
                  <a:schemeClr val="accent4"/>
                </a:solidFill>
                <a:effectLst/>
                <a:latin typeface="Yu Gothic" panose="020B0400000000000000" pitchFamily="34" charset="-128"/>
                <a:ea typeface="Yu Gothic" panose="020B0400000000000000" pitchFamily="34" charset="-128"/>
                <a:cs typeface="Arial" panose="020B0604020202020204" pitchFamily="34" charset="0"/>
              </a:rPr>
              <a:t>必要な作業の削減</a:t>
            </a:r>
            <a:endParaRPr lang="en-AU" dirty="0">
              <a:solidFill>
                <a:schemeClr val="accent4"/>
              </a:solidFill>
              <a:effectLst/>
              <a:latin typeface="Yu Gothic" panose="020B0400000000000000" pitchFamily="34" charset="-128"/>
              <a:ea typeface="Yu Gothic" panose="020B0400000000000000" pitchFamily="34" charset="-128"/>
              <a:cs typeface="Arial" panose="020B0604020202020204" pitchFamily="34" charset="0"/>
            </a:endParaRPr>
          </a:p>
        </p:txBody>
      </p:sp>
      <p:cxnSp>
        <p:nvCxnSpPr>
          <p:cNvPr id="7" name="Straight Connector 6">
            <a:extLst>
              <a:ext uri="{FF2B5EF4-FFF2-40B4-BE49-F238E27FC236}">
                <a16:creationId xmlns:a16="http://schemas.microsoft.com/office/drawing/2014/main" id="{76EE43A5-65C0-EA8E-E004-D2A8F088217D}"/>
              </a:ext>
            </a:extLst>
          </p:cNvPr>
          <p:cNvCxnSpPr>
            <a:cxnSpLocks/>
          </p:cNvCxnSpPr>
          <p:nvPr/>
        </p:nvCxnSpPr>
        <p:spPr>
          <a:xfrm flipV="1">
            <a:off x="2535086" y="3481119"/>
            <a:ext cx="0" cy="58252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1F696E-0479-C280-4B98-C8EAC5D61EF6}"/>
              </a:ext>
            </a:extLst>
          </p:cNvPr>
          <p:cNvCxnSpPr>
            <a:cxnSpLocks/>
          </p:cNvCxnSpPr>
          <p:nvPr/>
        </p:nvCxnSpPr>
        <p:spPr>
          <a:xfrm>
            <a:off x="5706577" y="5608660"/>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FF271CB-597E-D9AB-4574-81CE36597526}"/>
              </a:ext>
            </a:extLst>
          </p:cNvPr>
          <p:cNvCxnSpPr>
            <a:cxnSpLocks/>
          </p:cNvCxnSpPr>
          <p:nvPr/>
        </p:nvCxnSpPr>
        <p:spPr>
          <a:xfrm>
            <a:off x="7970505" y="3464549"/>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B0F8660-29BA-8E5C-8269-7E540FBDF844}"/>
              </a:ext>
            </a:extLst>
          </p:cNvPr>
          <p:cNvCxnSpPr>
            <a:cxnSpLocks/>
          </p:cNvCxnSpPr>
          <p:nvPr/>
        </p:nvCxnSpPr>
        <p:spPr>
          <a:xfrm>
            <a:off x="7970505" y="4902364"/>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F70B7A0-CA51-D37B-063B-3110F8907272}"/>
              </a:ext>
            </a:extLst>
          </p:cNvPr>
          <p:cNvCxnSpPr>
            <a:cxnSpLocks/>
          </p:cNvCxnSpPr>
          <p:nvPr/>
        </p:nvCxnSpPr>
        <p:spPr>
          <a:xfrm>
            <a:off x="7617357" y="1906916"/>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069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9D4BA3-8D53-11E6-F07A-1F1B3A6BA07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59DE788-CA5D-83FC-7FBF-CE0DF662FC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0FCBDB45-ACAF-6014-6BDB-A75F3EE77D7A}"/>
              </a:ext>
            </a:extLst>
          </p:cNvPr>
          <p:cNvSpPr>
            <a:spLocks noGrp="1"/>
          </p:cNvSpPr>
          <p:nvPr>
            <p:ph type="title"/>
          </p:nvPr>
        </p:nvSpPr>
        <p:spPr>
          <a:xfrm>
            <a:off x="6842725" y="909503"/>
            <a:ext cx="5240418" cy="1325562"/>
          </a:xfrm>
        </p:spPr>
        <p:txBody>
          <a:bodyPr anchor="t">
            <a:noAutofit/>
          </a:bodyPr>
          <a:lstStyle/>
          <a:p>
            <a:r>
              <a:rPr lang="ja-JP" altLang="en-US" sz="2400" b="1" dirty="0">
                <a:solidFill>
                  <a:srgbClr val="11B09B"/>
                </a:solidFill>
                <a:latin typeface="Yu Gothic" panose="020B0400000000000000" pitchFamily="34" charset="-128"/>
                <a:ea typeface="Yu Gothic" panose="020B0400000000000000" pitchFamily="34" charset="-128"/>
              </a:rPr>
              <a:t>ケース・スタディ：カレスキーの場合</a:t>
            </a:r>
            <a:r>
              <a:rPr lang="en-AU" sz="3600" b="1" dirty="0">
                <a:solidFill>
                  <a:srgbClr val="11B09B"/>
                </a:solidFill>
                <a:effectLst/>
                <a:latin typeface="Yu Gothic" panose="020B0400000000000000" pitchFamily="34" charset="-128"/>
                <a:ea typeface="Yu Gothic" panose="020B0400000000000000" pitchFamily="34" charset="-128"/>
              </a:rPr>
              <a:t> </a:t>
            </a:r>
            <a:br>
              <a:rPr lang="en-AU" sz="3600" b="1" dirty="0">
                <a:solidFill>
                  <a:srgbClr val="11B09B"/>
                </a:solidFill>
                <a:effectLst/>
                <a:latin typeface="Yu Gothic" panose="020B0400000000000000" pitchFamily="34" charset="-128"/>
                <a:ea typeface="Yu Gothic" panose="020B0400000000000000" pitchFamily="34" charset="-128"/>
              </a:rPr>
            </a:br>
            <a:r>
              <a:rPr lang="ja-JP" altLang="en-US" sz="3600" b="1" dirty="0">
                <a:solidFill>
                  <a:schemeClr val="bg2"/>
                </a:solidFill>
                <a:effectLst/>
                <a:latin typeface="Yu Gothic" panose="020B0400000000000000" pitchFamily="34" charset="-128"/>
                <a:ea typeface="Yu Gothic" panose="020B0400000000000000" pitchFamily="34" charset="-128"/>
              </a:rPr>
              <a:t>オーガニックおよび</a:t>
            </a:r>
            <a:br>
              <a:rPr lang="en-US" altLang="ja-JP" sz="3600" b="1" dirty="0">
                <a:solidFill>
                  <a:schemeClr val="bg2"/>
                </a:solidFill>
                <a:effectLst/>
                <a:latin typeface="Yu Gothic" panose="020B0400000000000000" pitchFamily="34" charset="-128"/>
                <a:ea typeface="Yu Gothic" panose="020B0400000000000000" pitchFamily="34" charset="-128"/>
              </a:rPr>
            </a:br>
            <a:r>
              <a:rPr lang="ja-JP" altLang="en-US" sz="3600" b="1" dirty="0">
                <a:solidFill>
                  <a:schemeClr val="bg2"/>
                </a:solidFill>
                <a:effectLst/>
                <a:latin typeface="Yu Gothic" panose="020B0400000000000000" pitchFamily="34" charset="-128"/>
                <a:ea typeface="Yu Gothic" panose="020B0400000000000000" pitchFamily="34" charset="-128"/>
              </a:rPr>
              <a:t>バイオダイナミック</a:t>
            </a:r>
            <a:r>
              <a:rPr lang="ja-JP" altLang="en-US" sz="3600" b="1" dirty="0">
                <a:solidFill>
                  <a:schemeClr val="bg2"/>
                </a:solidFill>
                <a:latin typeface="Yu Gothic" panose="020B0400000000000000" pitchFamily="34" charset="-128"/>
                <a:ea typeface="Yu Gothic" panose="020B0400000000000000" pitchFamily="34" charset="-128"/>
              </a:rPr>
              <a:t>農法の採用</a:t>
            </a:r>
            <a:endParaRPr lang="en-AU" sz="3600" b="1" dirty="0">
              <a:solidFill>
                <a:schemeClr val="bg2"/>
              </a:solidFill>
              <a:effectLst/>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AB0EFFDA-BC38-4B01-1AC9-85268B6B3132}"/>
              </a:ext>
            </a:extLst>
          </p:cNvPr>
          <p:cNvSpPr>
            <a:spLocks noGrp="1"/>
          </p:cNvSpPr>
          <p:nvPr>
            <p:ph type="body" sz="quarter" idx="11"/>
          </p:nvPr>
        </p:nvSpPr>
        <p:spPr>
          <a:xfrm>
            <a:off x="6842724" y="3429000"/>
            <a:ext cx="4856585" cy="3251200"/>
          </a:xfrm>
        </p:spPr>
        <p:txBody>
          <a:bodyPr>
            <a:normAutofit/>
          </a:bodyPr>
          <a:lstStyle/>
          <a:p>
            <a:pPr marL="285750" indent="-285750">
              <a:spcBef>
                <a:spcPts val="217"/>
              </a:spcBef>
              <a:spcAft>
                <a:spcPts val="315"/>
              </a:spcAft>
              <a:buClr>
                <a:schemeClr val="accent3"/>
              </a:buClr>
              <a:buFont typeface="Arial" panose="020B0604020202020204" pitchFamily="34" charset="0"/>
              <a:buChar char="•"/>
            </a:pPr>
            <a:r>
              <a:rPr lang="ja-JP" altLang="en-US" dirty="0">
                <a:solidFill>
                  <a:schemeClr val="accent6"/>
                </a:solidFill>
                <a:effectLst/>
                <a:latin typeface="Yu Gothic" panose="020B0400000000000000" pitchFamily="34" charset="-128"/>
                <a:ea typeface="Yu Gothic" panose="020B0400000000000000" pitchFamily="34" charset="-128"/>
              </a:rPr>
              <a:t>雑草を物理的に処理（耕起）することで、</a:t>
            </a:r>
            <a:br>
              <a:rPr lang="en-US" altLang="ja-JP" dirty="0">
                <a:solidFill>
                  <a:schemeClr val="accent6"/>
                </a:solidFill>
                <a:effectLst/>
                <a:latin typeface="Yu Gothic" panose="020B0400000000000000" pitchFamily="34" charset="-128"/>
                <a:ea typeface="Yu Gothic" panose="020B0400000000000000" pitchFamily="34" charset="-128"/>
              </a:rPr>
            </a:br>
            <a:r>
              <a:rPr lang="ja-JP" altLang="en-US" dirty="0">
                <a:solidFill>
                  <a:schemeClr val="accent6"/>
                </a:solidFill>
                <a:effectLst/>
                <a:latin typeface="Yu Gothic" panose="020B0400000000000000" pitchFamily="34" charset="-128"/>
                <a:ea typeface="Yu Gothic" panose="020B0400000000000000" pitchFamily="34" charset="-128"/>
              </a:rPr>
              <a:t>化学肥料を使わずにブドウの樹に自然な栄養を付与。</a:t>
            </a:r>
          </a:p>
          <a:p>
            <a:pPr marL="285750" indent="-285750">
              <a:spcBef>
                <a:spcPts val="217"/>
              </a:spcBef>
              <a:spcAft>
                <a:spcPts val="315"/>
              </a:spcAft>
              <a:buClr>
                <a:schemeClr val="accent3"/>
              </a:buClr>
              <a:buFont typeface="Arial" panose="020B0604020202020204" pitchFamily="34" charset="0"/>
              <a:buChar char="•"/>
            </a:pPr>
            <a:r>
              <a:rPr lang="ja-JP" altLang="en-US" dirty="0">
                <a:solidFill>
                  <a:schemeClr val="accent6"/>
                </a:solidFill>
                <a:effectLst/>
                <a:latin typeface="Yu Gothic" panose="020B0400000000000000" pitchFamily="34" charset="-128"/>
                <a:ea typeface="Yu Gothic" panose="020B0400000000000000" pitchFamily="34" charset="-128"/>
              </a:rPr>
              <a:t>土壌に堆肥や天然</a:t>
            </a:r>
            <a:r>
              <a:rPr lang="ja-JP" altLang="en-US">
                <a:solidFill>
                  <a:schemeClr val="accent6"/>
                </a:solidFill>
                <a:effectLst/>
                <a:latin typeface="Yu Gothic" panose="020B0400000000000000" pitchFamily="34" charset="-128"/>
                <a:ea typeface="Yu Gothic" panose="020B0400000000000000" pitchFamily="34" charset="-128"/>
              </a:rPr>
              <a:t>肥料（</a:t>
            </a:r>
            <a:r>
              <a:rPr lang="ja-JP" altLang="en-US">
                <a:solidFill>
                  <a:schemeClr val="bg1"/>
                </a:solidFill>
                <a:latin typeface="Yu Gothic" panose="020B0400000000000000" pitchFamily="34" charset="-128"/>
                <a:ea typeface="Yu Gothic" panose="020B0400000000000000" pitchFamily="34" charset="-128"/>
              </a:rPr>
              <a:t>海藻</a:t>
            </a:r>
            <a:r>
              <a:rPr lang="ja-JP" altLang="en-US">
                <a:solidFill>
                  <a:schemeClr val="accent6"/>
                </a:solidFill>
                <a:effectLst/>
                <a:latin typeface="Yu Gothic" panose="020B0400000000000000" pitchFamily="34" charset="-128"/>
                <a:ea typeface="Yu Gothic" panose="020B0400000000000000" pitchFamily="34" charset="-128"/>
              </a:rPr>
              <a:t>や</a:t>
            </a:r>
            <a:r>
              <a:rPr lang="ja-JP" altLang="en-US" dirty="0">
                <a:solidFill>
                  <a:schemeClr val="accent6"/>
                </a:solidFill>
                <a:effectLst/>
                <a:latin typeface="Yu Gothic" panose="020B0400000000000000" pitchFamily="34" charset="-128"/>
                <a:ea typeface="Yu Gothic" panose="020B0400000000000000" pitchFamily="34" charset="-128"/>
              </a:rPr>
              <a:t>岩粉）を使用</a:t>
            </a:r>
          </a:p>
          <a:p>
            <a:pPr marL="285750" indent="-285750">
              <a:spcBef>
                <a:spcPts val="217"/>
              </a:spcBef>
              <a:spcAft>
                <a:spcPts val="315"/>
              </a:spcAft>
              <a:buClr>
                <a:schemeClr val="accent3"/>
              </a:buClr>
              <a:buFont typeface="Arial" panose="020B0604020202020204" pitchFamily="34" charset="0"/>
              <a:buChar char="•"/>
            </a:pPr>
            <a:r>
              <a:rPr lang="ja-JP" altLang="en-US" dirty="0">
                <a:solidFill>
                  <a:schemeClr val="accent6"/>
                </a:solidFill>
                <a:effectLst/>
                <a:latin typeface="Yu Gothic" panose="020B0400000000000000" pitchFamily="34" charset="-128"/>
                <a:ea typeface="Yu Gothic" panose="020B0400000000000000" pitchFamily="34" charset="-128"/>
              </a:rPr>
              <a:t>バイオダイナミック農法のプレパレーションを土壌</a:t>
            </a:r>
            <a:r>
              <a:rPr lang="ja-JP" altLang="en-US" dirty="0">
                <a:solidFill>
                  <a:schemeClr val="accent6"/>
                </a:solidFill>
                <a:latin typeface="Yu Gothic" panose="020B0400000000000000" pitchFamily="34" charset="-128"/>
                <a:ea typeface="Yu Gothic" panose="020B0400000000000000" pitchFamily="34" charset="-128"/>
              </a:rPr>
              <a:t>や</a:t>
            </a:r>
            <a:r>
              <a:rPr lang="ja-JP" altLang="en-US" dirty="0">
                <a:solidFill>
                  <a:schemeClr val="accent6"/>
                </a:solidFill>
                <a:effectLst/>
                <a:latin typeface="Yu Gothic" panose="020B0400000000000000" pitchFamily="34" charset="-128"/>
                <a:ea typeface="Yu Gothic" panose="020B0400000000000000" pitchFamily="34" charset="-128"/>
              </a:rPr>
              <a:t>ブドウの樹に散布</a:t>
            </a:r>
          </a:p>
          <a:p>
            <a:pPr marL="285750" indent="-285750">
              <a:spcBef>
                <a:spcPts val="217"/>
              </a:spcBef>
              <a:spcAft>
                <a:spcPts val="315"/>
              </a:spcAft>
              <a:buClr>
                <a:schemeClr val="accent3"/>
              </a:buClr>
              <a:buFont typeface="Arial" panose="020B0604020202020204" pitchFamily="34" charset="0"/>
              <a:buChar char="•"/>
            </a:pPr>
            <a:r>
              <a:rPr lang="ja-JP" altLang="en-US" dirty="0">
                <a:solidFill>
                  <a:schemeClr val="accent6"/>
                </a:solidFill>
                <a:effectLst/>
                <a:latin typeface="Yu Gothic" panose="020B0400000000000000" pitchFamily="34" charset="-128"/>
                <a:ea typeface="Yu Gothic" panose="020B0400000000000000" pitchFamily="34" charset="-128"/>
              </a:rPr>
              <a:t>殺菌剤や殺虫剤ではなく、自然な農薬を使用</a:t>
            </a:r>
          </a:p>
          <a:p>
            <a:pPr marL="285750" indent="-285750">
              <a:spcBef>
                <a:spcPts val="217"/>
              </a:spcBef>
              <a:spcAft>
                <a:spcPts val="315"/>
              </a:spcAft>
              <a:buClr>
                <a:schemeClr val="accent3"/>
              </a:buClr>
              <a:buFont typeface="Arial" panose="020B0604020202020204" pitchFamily="34" charset="0"/>
              <a:buChar char="•"/>
            </a:pPr>
            <a:endParaRPr lang="en-AU" dirty="0">
              <a:solidFill>
                <a:schemeClr val="accent6"/>
              </a:solidFill>
              <a:effectLst/>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82222659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BD948-8557-1D16-B416-7155E1B00A63}"/>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DF68CDA-E0EE-8B2D-286B-EC5B520E852B}"/>
              </a:ext>
            </a:extLst>
          </p:cNvPr>
          <p:cNvCxnSpPr/>
          <p:nvPr/>
        </p:nvCxnSpPr>
        <p:spPr>
          <a:xfrm>
            <a:off x="2390647" y="4445247"/>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2E07E6E-2988-D914-508A-54133A02B048}"/>
              </a:ext>
            </a:extLst>
          </p:cNvPr>
          <p:cNvSpPr>
            <a:spLocks noGrp="1"/>
          </p:cNvSpPr>
          <p:nvPr>
            <p:ph type="title"/>
          </p:nvPr>
        </p:nvSpPr>
        <p:spPr>
          <a:xfrm>
            <a:off x="511142" y="517813"/>
            <a:ext cx="6212764" cy="2710462"/>
          </a:xfrm>
        </p:spPr>
        <p:txBody>
          <a:bodyPr/>
          <a:lstStyle/>
          <a:p>
            <a:pPr>
              <a:lnSpc>
                <a:spcPct val="100000"/>
              </a:lnSpc>
            </a:pPr>
            <a:r>
              <a:rPr lang="ja-JP" altLang="en-US" sz="2400" b="1" dirty="0">
                <a:solidFill>
                  <a:srgbClr val="11B09B"/>
                </a:solidFill>
                <a:effectLst/>
                <a:latin typeface="Yu Gothic" panose="020B0400000000000000" pitchFamily="34" charset="-128"/>
                <a:ea typeface="Yu Gothic" panose="020B0400000000000000" pitchFamily="34" charset="-128"/>
              </a:rPr>
              <a:t>ケース・スタディ：カレスキーの場合</a:t>
            </a:r>
            <a:br>
              <a:rPr lang="en-AU" sz="800" b="1" dirty="0">
                <a:solidFill>
                  <a:srgbClr val="11B09B"/>
                </a:solidFill>
                <a:effectLst/>
                <a:latin typeface="Yu Gothic" panose="020B0400000000000000" pitchFamily="34" charset="-128"/>
                <a:ea typeface="Yu Gothic" panose="020B0400000000000000" pitchFamily="34" charset="-128"/>
              </a:rPr>
            </a:br>
            <a:r>
              <a:rPr lang="ja-JP" altLang="en-US" sz="3600" b="1" dirty="0">
                <a:solidFill>
                  <a:schemeClr val="accent2"/>
                </a:solidFill>
                <a:latin typeface="Yu Gothic" panose="020B0400000000000000" pitchFamily="34" charset="-128"/>
                <a:ea typeface="Yu Gothic" panose="020B0400000000000000" pitchFamily="34" charset="-128"/>
              </a:rPr>
              <a:t>ワイナリー</a:t>
            </a:r>
            <a:r>
              <a:rPr lang="ja-JP" altLang="en-US" sz="3600" b="1">
                <a:solidFill>
                  <a:schemeClr val="accent2"/>
                </a:solidFill>
                <a:latin typeface="Yu Gothic" panose="020B0400000000000000" pitchFamily="34" charset="-128"/>
                <a:ea typeface="Yu Gothic" panose="020B0400000000000000" pitchFamily="34" charset="-128"/>
              </a:rPr>
              <a:t>における伝統的</a:t>
            </a:r>
            <a:r>
              <a:rPr lang="ja-JP" altLang="en-US" sz="3600" b="1" dirty="0">
                <a:solidFill>
                  <a:schemeClr val="accent2"/>
                </a:solidFill>
                <a:latin typeface="Yu Gothic" panose="020B0400000000000000" pitchFamily="34" charset="-128"/>
                <a:ea typeface="Yu Gothic" panose="020B0400000000000000" pitchFamily="34" charset="-128"/>
              </a:rPr>
              <a:t>な介入最小限</a:t>
            </a:r>
            <a:r>
              <a:rPr lang="ja-JP" altLang="en-US" sz="3600" b="1">
                <a:solidFill>
                  <a:schemeClr val="accent2"/>
                </a:solidFill>
                <a:latin typeface="Yu Gothic" panose="020B0400000000000000" pitchFamily="34" charset="-128"/>
                <a:ea typeface="Yu Gothic" panose="020B0400000000000000" pitchFamily="34" charset="-128"/>
              </a:rPr>
              <a:t>のアプローチ</a:t>
            </a:r>
            <a:br>
              <a:rPr lang="en-AU" sz="3600" b="1" dirty="0">
                <a:solidFill>
                  <a:schemeClr val="accent2"/>
                </a:solidFill>
                <a:effectLst/>
                <a:latin typeface="Yu Gothic" panose="020B0400000000000000" pitchFamily="34" charset="-128"/>
                <a:ea typeface="Yu Gothic" panose="020B0400000000000000" pitchFamily="34" charset="-128"/>
              </a:rPr>
            </a:br>
            <a:endParaRPr lang="en-AU" sz="5440" b="1" dirty="0">
              <a:solidFill>
                <a:schemeClr val="accent2"/>
              </a:solidFill>
              <a:effectLst/>
              <a:latin typeface="Yu Gothic" panose="020B0400000000000000" pitchFamily="34" charset="-128"/>
              <a:ea typeface="Yu Gothic" panose="020B0400000000000000" pitchFamily="34" charset="-128"/>
            </a:endParaRPr>
          </a:p>
        </p:txBody>
      </p:sp>
      <p:pic>
        <p:nvPicPr>
          <p:cNvPr id="4" name="Picture 3">
            <a:extLst>
              <a:ext uri="{FF2B5EF4-FFF2-40B4-BE49-F238E27FC236}">
                <a16:creationId xmlns:a16="http://schemas.microsoft.com/office/drawing/2014/main" id="{FD5D8E84-E696-5208-52FE-E60A28DFF6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730912"/>
            <a:ext cx="2427890" cy="6074868"/>
          </a:xfrm>
          <a:prstGeom prst="rect">
            <a:avLst/>
          </a:prstGeom>
        </p:spPr>
      </p:pic>
      <p:sp>
        <p:nvSpPr>
          <p:cNvPr id="6" name="Title 1">
            <a:extLst>
              <a:ext uri="{FF2B5EF4-FFF2-40B4-BE49-F238E27FC236}">
                <a16:creationId xmlns:a16="http://schemas.microsoft.com/office/drawing/2014/main" id="{75E55442-D06F-EA93-83F9-72556876ED54}"/>
              </a:ext>
            </a:extLst>
          </p:cNvPr>
          <p:cNvSpPr txBox="1"/>
          <p:nvPr/>
        </p:nvSpPr>
        <p:spPr>
          <a:xfrm rot="16200000">
            <a:off x="6011229" y="4366683"/>
            <a:ext cx="2710464" cy="38978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bg1"/>
                </a:solidFill>
                <a:latin typeface="Neue Haas Grotesk Text Pro" panose="020B0504020202020204" pitchFamily="34" charset="77"/>
                <a:ea typeface="HGPｺﾞｼｯｸM" panose="020B0600000000000000" pitchFamily="50" charset="-128"/>
                <a:cs typeface="Arial" panose="020B0604020202020204" pitchFamily="34" charset="0"/>
              </a:rPr>
              <a:t>KALLESKE’S</a:t>
            </a:r>
          </a:p>
        </p:txBody>
      </p:sp>
      <p:sp>
        <p:nvSpPr>
          <p:cNvPr id="8" name="Text Placeholder 3">
            <a:extLst>
              <a:ext uri="{FF2B5EF4-FFF2-40B4-BE49-F238E27FC236}">
                <a16:creationId xmlns:a16="http://schemas.microsoft.com/office/drawing/2014/main" id="{21D0BB87-0300-F48E-1159-DF2E215798DD}"/>
              </a:ext>
            </a:extLst>
          </p:cNvPr>
          <p:cNvSpPr txBox="1"/>
          <p:nvPr/>
        </p:nvSpPr>
        <p:spPr>
          <a:xfrm>
            <a:off x="8971553" y="3718801"/>
            <a:ext cx="2333755"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ja-JP" altLang="en-US" sz="1600" b="1" dirty="0">
                <a:solidFill>
                  <a:schemeClr val="accent3"/>
                </a:solidFill>
                <a:effectLst/>
                <a:latin typeface="Yu Gothic" panose="020B0400000000000000" pitchFamily="34" charset="-128"/>
                <a:ea typeface="Yu Gothic" panose="020B0400000000000000" pitchFamily="34" charset="-128"/>
                <a:cs typeface="Arial" panose="020B0604020202020204" pitchFamily="34" charset="0"/>
              </a:rPr>
              <a:t>滓引きによる自然な清澄化</a:t>
            </a:r>
            <a:r>
              <a:rPr lang="ja-JP" altLang="en-US" sz="1600" b="1">
                <a:solidFill>
                  <a:schemeClr val="accent3"/>
                </a:solidFill>
                <a:effectLst/>
                <a:latin typeface="Yu Gothic" panose="020B0400000000000000" pitchFamily="34" charset="-128"/>
                <a:ea typeface="Yu Gothic" panose="020B0400000000000000" pitchFamily="34" charset="-128"/>
                <a:cs typeface="Arial" panose="020B0604020202020204" pitchFamily="34" charset="0"/>
              </a:rPr>
              <a:t>で無濾過を可能に</a:t>
            </a:r>
            <a:endParaRPr lang="en-AU" sz="1600" b="1" dirty="0">
              <a:solidFill>
                <a:schemeClr val="accent3"/>
              </a:solidFill>
              <a:effectLst/>
              <a:latin typeface="Yu Gothic" panose="020B0400000000000000" pitchFamily="34" charset="-128"/>
              <a:ea typeface="Yu Gothic" panose="020B0400000000000000" pitchFamily="34" charset="-128"/>
              <a:cs typeface="Arial" panose="020B0604020202020204" pitchFamily="34" charset="0"/>
            </a:endParaRPr>
          </a:p>
        </p:txBody>
      </p:sp>
      <p:sp>
        <p:nvSpPr>
          <p:cNvPr id="11" name="Text Placeholder 3">
            <a:extLst>
              <a:ext uri="{FF2B5EF4-FFF2-40B4-BE49-F238E27FC236}">
                <a16:creationId xmlns:a16="http://schemas.microsoft.com/office/drawing/2014/main" id="{A4911995-E6FE-E151-0D47-CB426DE6195B}"/>
              </a:ext>
            </a:extLst>
          </p:cNvPr>
          <p:cNvSpPr txBox="1">
            <a:spLocks/>
          </p:cNvSpPr>
          <p:nvPr/>
        </p:nvSpPr>
        <p:spPr>
          <a:xfrm>
            <a:off x="1318500" y="4981120"/>
            <a:ext cx="2514593" cy="173552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None/>
            </a:pP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一次発酵には天然酵母、</a:t>
            </a:r>
            <a:br>
              <a:rPr lang="en-US" altLang="ja-JP" sz="1600" dirty="0">
                <a:effectLst/>
                <a:latin typeface="Yu Gothic" panose="020B0400000000000000" pitchFamily="34" charset="-128"/>
                <a:ea typeface="Yu Gothic" panose="020B0400000000000000" pitchFamily="34" charset="-128"/>
                <a:cs typeface="Arial" panose="020B0604020202020204" pitchFamily="34" charset="0"/>
              </a:rPr>
            </a:b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マロラクティック発酵</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には天然</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の乳酸菌を使用。</a:t>
            </a:r>
          </a:p>
          <a:p>
            <a:pPr marL="0" indent="0">
              <a:spcBef>
                <a:spcPts val="217"/>
              </a:spcBef>
              <a:spcAft>
                <a:spcPts val="315"/>
              </a:spcAft>
              <a:buNone/>
            </a:pP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p:txBody>
      </p:sp>
      <p:sp>
        <p:nvSpPr>
          <p:cNvPr id="12" name="Title 1">
            <a:extLst>
              <a:ext uri="{FF2B5EF4-FFF2-40B4-BE49-F238E27FC236}">
                <a16:creationId xmlns:a16="http://schemas.microsoft.com/office/drawing/2014/main" id="{DE1CAA2A-D14F-36EF-6E19-76A877CD1B5F}"/>
              </a:ext>
            </a:extLst>
          </p:cNvPr>
          <p:cNvSpPr txBox="1"/>
          <p:nvPr/>
        </p:nvSpPr>
        <p:spPr>
          <a:xfrm rot="16200000">
            <a:off x="7216160" y="3867938"/>
            <a:ext cx="793679" cy="183974"/>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1400" dirty="0">
                <a:solidFill>
                  <a:schemeClr val="bg2"/>
                </a:solidFill>
                <a:latin typeface="Neue Haas Grotesk Text Pro" panose="020B0504020202020204" pitchFamily="34" charset="77"/>
                <a:ea typeface="HGPｺﾞｼｯｸM" panose="020B0600000000000000" pitchFamily="50" charset="-128"/>
                <a:cs typeface="Arial" panose="020B0604020202020204" pitchFamily="34" charset="0"/>
              </a:rPr>
              <a:t>WINES</a:t>
            </a:r>
          </a:p>
        </p:txBody>
      </p:sp>
      <p:sp>
        <p:nvSpPr>
          <p:cNvPr id="14" name="Oval 13">
            <a:extLst>
              <a:ext uri="{FF2B5EF4-FFF2-40B4-BE49-F238E27FC236}">
                <a16:creationId xmlns:a16="http://schemas.microsoft.com/office/drawing/2014/main" id="{6C22D508-14ED-E8B3-EDF4-B346BE1CE00E}"/>
              </a:ext>
            </a:extLst>
          </p:cNvPr>
          <p:cNvSpPr/>
          <p:nvPr/>
        </p:nvSpPr>
        <p:spPr>
          <a:xfrm>
            <a:off x="3742672" y="3314618"/>
            <a:ext cx="2084295" cy="208429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2"/>
                </a:solidFill>
                <a:latin typeface="Yu Gothic" panose="020B0400000000000000" pitchFamily="34" charset="-128"/>
                <a:ea typeface="Yu Gothic" panose="020B0400000000000000" pitchFamily="34" charset="-128"/>
              </a:rPr>
              <a:t>タンニン、</a:t>
            </a:r>
            <a:endParaRPr lang="en-US" altLang="ja-JP" b="1" dirty="0">
              <a:solidFill>
                <a:schemeClr val="accent2"/>
              </a:solidFill>
              <a:latin typeface="Yu Gothic" panose="020B0400000000000000" pitchFamily="34" charset="-128"/>
              <a:ea typeface="Yu Gothic" panose="020B0400000000000000" pitchFamily="34" charset="-128"/>
            </a:endParaRPr>
          </a:p>
          <a:p>
            <a:pPr algn="ctr"/>
            <a:r>
              <a:rPr lang="ja-JP" altLang="en-US" b="1" dirty="0">
                <a:solidFill>
                  <a:schemeClr val="accent2"/>
                </a:solidFill>
                <a:latin typeface="Yu Gothic" panose="020B0400000000000000" pitchFamily="34" charset="-128"/>
                <a:ea typeface="Yu Gothic" panose="020B0400000000000000" pitchFamily="34" charset="-128"/>
              </a:rPr>
              <a:t>酵素、</a:t>
            </a:r>
            <a:endParaRPr lang="en-US" altLang="ja-JP" b="1" dirty="0">
              <a:solidFill>
                <a:schemeClr val="accent2"/>
              </a:solidFill>
              <a:latin typeface="Yu Gothic" panose="020B0400000000000000" pitchFamily="34" charset="-128"/>
              <a:ea typeface="Yu Gothic" panose="020B0400000000000000" pitchFamily="34" charset="-128"/>
            </a:endParaRPr>
          </a:p>
          <a:p>
            <a:pPr algn="ctr"/>
            <a:r>
              <a:rPr lang="ja-JP" altLang="en-US" b="1" dirty="0">
                <a:solidFill>
                  <a:schemeClr val="accent2"/>
                </a:solidFill>
                <a:latin typeface="Yu Gothic" panose="020B0400000000000000" pitchFamily="34" charset="-128"/>
                <a:ea typeface="Yu Gothic" panose="020B0400000000000000" pitchFamily="34" charset="-128"/>
              </a:rPr>
              <a:t>清澄剤</a:t>
            </a:r>
            <a:endParaRPr lang="en-US" altLang="ja-JP" b="1" dirty="0">
              <a:solidFill>
                <a:schemeClr val="accent2"/>
              </a:solidFill>
              <a:latin typeface="Yu Gothic" panose="020B0400000000000000" pitchFamily="34" charset="-128"/>
              <a:ea typeface="Yu Gothic" panose="020B0400000000000000" pitchFamily="34" charset="-128"/>
            </a:endParaRPr>
          </a:p>
          <a:p>
            <a:pPr algn="ctr"/>
            <a:r>
              <a:rPr lang="ja-JP" altLang="en-US" b="1" dirty="0">
                <a:solidFill>
                  <a:schemeClr val="accent2"/>
                </a:solidFill>
                <a:latin typeface="Yu Gothic" panose="020B0400000000000000" pitchFamily="34" charset="-128"/>
                <a:ea typeface="Yu Gothic" panose="020B0400000000000000" pitchFamily="34" charset="-128"/>
              </a:rPr>
              <a:t>無添加</a:t>
            </a:r>
            <a:endParaRPr lang="en-AU" b="1" dirty="0">
              <a:solidFill>
                <a:schemeClr val="accent2"/>
              </a:solidFill>
              <a:latin typeface="Yu Gothic" panose="020B0400000000000000" pitchFamily="34" charset="-128"/>
              <a:ea typeface="Yu Gothic" panose="020B0400000000000000" pitchFamily="34" charset="-128"/>
            </a:endParaRPr>
          </a:p>
        </p:txBody>
      </p:sp>
      <p:cxnSp>
        <p:nvCxnSpPr>
          <p:cNvPr id="5" name="Straight Connector 4">
            <a:extLst>
              <a:ext uri="{FF2B5EF4-FFF2-40B4-BE49-F238E27FC236}">
                <a16:creationId xmlns:a16="http://schemas.microsoft.com/office/drawing/2014/main" id="{81C02F2F-769E-85D8-1E3B-B97FDC40A0DD}"/>
              </a:ext>
            </a:extLst>
          </p:cNvPr>
          <p:cNvCxnSpPr>
            <a:cxnSpLocks/>
          </p:cNvCxnSpPr>
          <p:nvPr/>
        </p:nvCxnSpPr>
        <p:spPr>
          <a:xfrm>
            <a:off x="2390647" y="4445247"/>
            <a:ext cx="0" cy="46098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96DD289-A0BE-4FB8-2939-328DA25660F6}"/>
              </a:ext>
            </a:extLst>
          </p:cNvPr>
          <p:cNvCxnSpPr>
            <a:cxnSpLocks/>
          </p:cNvCxnSpPr>
          <p:nvPr/>
        </p:nvCxnSpPr>
        <p:spPr>
          <a:xfrm>
            <a:off x="8072539" y="3890301"/>
            <a:ext cx="102101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07961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A242C9-EA6C-C1DA-8B1B-D3789CF0C426}"/>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77646474-7D6D-DB7E-F0AE-F800EB34EC4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66704" y="0"/>
            <a:ext cx="5625296" cy="6858000"/>
          </a:xfrm>
          <a:prstGeom prst="rect">
            <a:avLst/>
          </a:prstGeom>
        </p:spPr>
      </p:pic>
      <p:sp>
        <p:nvSpPr>
          <p:cNvPr id="3" name="Title 2">
            <a:extLst>
              <a:ext uri="{FF2B5EF4-FFF2-40B4-BE49-F238E27FC236}">
                <a16:creationId xmlns:a16="http://schemas.microsoft.com/office/drawing/2014/main" id="{064ABB83-3EBA-C0EC-BDEC-B46AC19E3A31}"/>
              </a:ext>
            </a:extLst>
          </p:cNvPr>
          <p:cNvSpPr txBox="1">
            <a:spLocks/>
          </p:cNvSpPr>
          <p:nvPr/>
        </p:nvSpPr>
        <p:spPr>
          <a:xfrm>
            <a:off x="407988" y="368300"/>
            <a:ext cx="5731580"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2200" dirty="0">
                <a:solidFill>
                  <a:srgbClr val="11B09B"/>
                </a:solidFill>
                <a:latin typeface="Yu Gothic" panose="020B0400000000000000" pitchFamily="34" charset="-128"/>
                <a:ea typeface="Yu Gothic" panose="020B0400000000000000" pitchFamily="34" charset="-128"/>
                <a:cs typeface="Arial" panose="020B0604020202020204" pitchFamily="34" charset="0"/>
              </a:rPr>
              <a:t>ケース・スタディ：バトル・オブ・ボズワースの場合</a:t>
            </a:r>
            <a:r>
              <a:rPr lang="en-AU" sz="2200" dirty="0">
                <a:solidFill>
                  <a:srgbClr val="11B09B"/>
                </a:solidFill>
                <a:latin typeface="Yu Gothic" panose="020B0400000000000000" pitchFamily="34" charset="-128"/>
                <a:ea typeface="Yu Gothic" panose="020B0400000000000000" pitchFamily="34" charset="-128"/>
                <a:cs typeface="Arial" panose="020B0604020202020204" pitchFamily="34" charset="0"/>
              </a:rPr>
              <a:t> </a:t>
            </a:r>
            <a:r>
              <a:rPr lang="ja-JP" altLang="en-US" sz="4400" dirty="0">
                <a:solidFill>
                  <a:schemeClr val="bg2"/>
                </a:solidFill>
                <a:latin typeface="Yu Gothic" panose="020B0400000000000000" pitchFamily="34" charset="-128"/>
                <a:ea typeface="Yu Gothic" panose="020B0400000000000000" pitchFamily="34" charset="-128"/>
                <a:cs typeface="Arial" panose="020B0604020202020204" pitchFamily="34" charset="0"/>
              </a:rPr>
              <a:t>オーガニック農法への転換</a:t>
            </a:r>
            <a:endParaRPr lang="en-AU" sz="3600" dirty="0">
              <a:solidFill>
                <a:schemeClr val="bg2"/>
              </a:solidFill>
              <a:latin typeface="Yu Gothic" panose="020B0400000000000000" pitchFamily="34" charset="-128"/>
              <a:ea typeface="Yu Gothic"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F4A6AA59-6E5B-0390-2D0E-4E7AFCB02DB4}"/>
              </a:ext>
            </a:extLst>
          </p:cNvPr>
          <p:cNvSpPr txBox="1">
            <a:spLocks/>
          </p:cNvSpPr>
          <p:nvPr/>
        </p:nvSpPr>
        <p:spPr>
          <a:xfrm>
            <a:off x="407988" y="2555579"/>
            <a:ext cx="4184355" cy="3824705"/>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合成肥料や農薬が登場する以前と同じ</a:t>
            </a: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方法でブドウ</a:t>
            </a: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畑</a:t>
            </a: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を管理</a:t>
            </a:r>
            <a:br>
              <a:rPr lang="en-AU" altLang="ja-JP"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br>
            <a:endPar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endParaRPr>
          </a:p>
          <a:p>
            <a:pPr>
              <a:spcBef>
                <a:spcPts val="217"/>
              </a:spcBef>
              <a:spcAft>
                <a:spcPts val="315"/>
              </a:spcAft>
              <a:buClr>
                <a:schemeClr val="accent3"/>
              </a:buClr>
            </a:pP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雑草管理にはサワーソブ（雑草と競合する花）を</a:t>
            </a: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使用。</a:t>
            </a:r>
            <a:br>
              <a:rPr lang="en-AU" altLang="ja-JP"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br>
            <a:endPar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endParaRPr>
          </a:p>
          <a:p>
            <a:pPr>
              <a:spcBef>
                <a:spcPts val="217"/>
              </a:spcBef>
              <a:spcAft>
                <a:spcPts val="315"/>
              </a:spcAft>
              <a:buClr>
                <a:schemeClr val="accent3"/>
              </a:buClr>
            </a:pP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効率</a:t>
            </a: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向上と環境負荷低減のために</a:t>
            </a: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改良された栽培用</a:t>
            </a: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機械を</a:t>
            </a: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採用。</a:t>
            </a:r>
            <a:br>
              <a:rPr lang="en-AU" altLang="ja-JP"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br>
            <a:endPar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endParaRPr>
          </a:p>
          <a:p>
            <a:pPr>
              <a:spcBef>
                <a:spcPts val="217"/>
              </a:spcBef>
              <a:spcAft>
                <a:spcPts val="315"/>
              </a:spcAft>
              <a:buClr>
                <a:schemeClr val="accent3"/>
              </a:buClr>
            </a:pP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大規模</a:t>
            </a: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な緑化を実施し、問題のある</a:t>
            </a:r>
            <a:r>
              <a:rPr lang="ja-JP" altLang="en-US">
                <a:solidFill>
                  <a:schemeClr val="bg1"/>
                </a:solidFill>
                <a:effectLst/>
                <a:latin typeface="Yu Gothic" panose="020B0400000000000000" pitchFamily="34" charset="-128"/>
                <a:ea typeface="Yu Gothic" panose="020B0400000000000000" pitchFamily="34" charset="-128"/>
                <a:cs typeface="Arial" panose="020B0604020202020204" pitchFamily="34" charset="0"/>
              </a:rPr>
              <a:t>樹木を原生</a:t>
            </a:r>
            <a:r>
              <a:rPr lang="ja-JP" altLang="en-US" dirty="0">
                <a:solidFill>
                  <a:schemeClr val="bg1"/>
                </a:solidFill>
                <a:effectLst/>
                <a:latin typeface="Yu Gothic" panose="020B0400000000000000" pitchFamily="34" charset="-128"/>
                <a:ea typeface="Yu Gothic" panose="020B0400000000000000" pitchFamily="34" charset="-128"/>
                <a:cs typeface="Arial" panose="020B0604020202020204" pitchFamily="34" charset="0"/>
              </a:rPr>
              <a:t>種に植え替え。</a:t>
            </a:r>
          </a:p>
          <a:p>
            <a:pPr>
              <a:spcBef>
                <a:spcPts val="217"/>
              </a:spcBef>
              <a:spcAft>
                <a:spcPts val="315"/>
              </a:spcAft>
              <a:buClr>
                <a:schemeClr val="accent3"/>
              </a:buClr>
            </a:pPr>
            <a:endParaRPr lang="en-AU" dirty="0">
              <a:solidFill>
                <a:schemeClr val="bg1"/>
              </a:solidFill>
              <a:effectLst/>
              <a:latin typeface="Yu Gothic" panose="020B0400000000000000" pitchFamily="34" charset="-128"/>
              <a:ea typeface="Yu Gothic" panose="020B0400000000000000" pitchFamily="34" charset="-128"/>
              <a:cs typeface="Arial" panose="020B0604020202020204" pitchFamily="34" charset="0"/>
            </a:endParaRPr>
          </a:p>
        </p:txBody>
      </p:sp>
      <p:sp>
        <p:nvSpPr>
          <p:cNvPr id="6" name="Text Placeholder 3">
            <a:extLst>
              <a:ext uri="{FF2B5EF4-FFF2-40B4-BE49-F238E27FC236}">
                <a16:creationId xmlns:a16="http://schemas.microsoft.com/office/drawing/2014/main" id="{22E5B13B-2B2D-AF77-FD9C-C56B73BA908D}"/>
              </a:ext>
            </a:extLst>
          </p:cNvPr>
          <p:cNvSpPr txBox="1">
            <a:spLocks/>
          </p:cNvSpPr>
          <p:nvPr/>
        </p:nvSpPr>
        <p:spPr>
          <a:xfrm rot="16200000">
            <a:off x="5280106" y="5446059"/>
            <a:ext cx="2206850" cy="250597"/>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38"/>
              </a:spcAft>
              <a:buNone/>
            </a:pPr>
            <a:r>
              <a:rPr lang="en-AU" sz="900" dirty="0">
                <a:solidFill>
                  <a:schemeClr val="bg1"/>
                </a:solidFill>
                <a:effectLst/>
                <a:latin typeface="Neue Haas Grotesk Text Pro" panose="020B0504020202020204" pitchFamily="34" charset="77"/>
                <a:ea typeface="HGPｺﾞｼｯｸM" panose="020B0600000000000000" pitchFamily="50" charset="-128"/>
                <a:cs typeface="Arial" panose="020B0604020202020204" pitchFamily="34" charset="0"/>
              </a:rPr>
              <a:t>Photo courtesy of </a:t>
            </a:r>
            <a:r>
              <a:rPr lang="en-AU" sz="900" dirty="0" err="1">
                <a:solidFill>
                  <a:schemeClr val="bg1"/>
                </a:solidFill>
                <a:effectLst/>
                <a:latin typeface="Neue Haas Grotesk Text Pro" panose="020B0504020202020204" pitchFamily="34" charset="77"/>
                <a:ea typeface="HGPｺﾞｼｯｸM" panose="020B0600000000000000" pitchFamily="50" charset="-128"/>
                <a:cs typeface="Arial" panose="020B0604020202020204" pitchFamily="34" charset="0"/>
              </a:rPr>
              <a:t>Joch</a:t>
            </a:r>
            <a:r>
              <a:rPr lang="en-AU" sz="900" dirty="0">
                <a:solidFill>
                  <a:schemeClr val="bg1"/>
                </a:solidFill>
                <a:effectLst/>
                <a:latin typeface="Neue Haas Grotesk Text Pro" panose="020B0504020202020204" pitchFamily="34" charset="77"/>
                <a:ea typeface="HGPｺﾞｼｯｸM" panose="020B0600000000000000" pitchFamily="50" charset="-128"/>
                <a:cs typeface="Arial" panose="020B0604020202020204" pitchFamily="34" charset="0"/>
              </a:rPr>
              <a:t> Bosworth</a:t>
            </a:r>
          </a:p>
        </p:txBody>
      </p:sp>
    </p:spTree>
    <p:extLst>
      <p:ext uri="{BB962C8B-B14F-4D97-AF65-F5344CB8AC3E}">
        <p14:creationId xmlns:p14="http://schemas.microsoft.com/office/powerpoint/2010/main" val="370509009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5A387EE-DAD8-8C3E-C9B9-C4EA17D0DC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749654" y="4389979"/>
            <a:ext cx="2610055" cy="1460500"/>
          </a:xfrm>
        </p:spPr>
        <p:txBody>
          <a:bodyPr/>
          <a:lstStyle/>
          <a:p>
            <a:pPr>
              <a:buClr>
                <a:schemeClr val="accent3"/>
              </a:buClr>
            </a:pPr>
            <a:r>
              <a:rPr lang="ja-JP" altLang="en-US" sz="1600">
                <a:latin typeface="Yu Gothic" panose="020B0400000000000000" pitchFamily="34" charset="-128"/>
                <a:ea typeface="Yu Gothic" panose="020B0400000000000000" pitchFamily="34" charset="-128"/>
              </a:rPr>
              <a:t>オーガニック農法</a:t>
            </a:r>
            <a:r>
              <a:rPr lang="ja-JP" altLang="en-US" sz="1600" dirty="0">
                <a:latin typeface="Yu Gothic" panose="020B0400000000000000" pitchFamily="34" charset="-128"/>
                <a:ea typeface="Yu Gothic" panose="020B0400000000000000" pitchFamily="34" charset="-128"/>
              </a:rPr>
              <a:t>へ転換、暗渠の設置、</a:t>
            </a:r>
            <a:r>
              <a:rPr lang="ja-JP" altLang="en-US" sz="1600">
                <a:latin typeface="Yu Gothic" panose="020B0400000000000000" pitchFamily="34" charset="-128"/>
                <a:ea typeface="Yu Gothic" panose="020B0400000000000000" pitchFamily="34" charset="-128"/>
              </a:rPr>
              <a:t>コンポストおよびカバー・クロップ</a:t>
            </a:r>
            <a:r>
              <a:rPr lang="ja-JP" altLang="en-US" sz="1600" dirty="0">
                <a:latin typeface="Yu Gothic" panose="020B0400000000000000" pitchFamily="34" charset="-128"/>
                <a:ea typeface="Yu Gothic" panose="020B0400000000000000" pitchFamily="34" charset="-128"/>
              </a:rPr>
              <a:t>の導入</a:t>
            </a:r>
            <a:endParaRPr lang="en-US" sz="1600" dirty="0">
              <a:latin typeface="Yu Gothic" panose="020B0400000000000000" pitchFamily="34" charset="-128"/>
              <a:ea typeface="Yu Gothic" panose="020B0400000000000000" pitchFamily="34" charset="-128"/>
            </a:endParaRP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8" name="Oval 7">
            <a:extLst>
              <a:ext uri="{FF2B5EF4-FFF2-40B4-BE49-F238E27FC236}">
                <a16:creationId xmlns:a16="http://schemas.microsoft.com/office/drawing/2014/main" id="{4520626D-7989-8389-1335-4E7EBA5AE5C7}"/>
              </a:ext>
            </a:extLst>
          </p:cNvPr>
          <p:cNvSpPr/>
          <p:nvPr/>
        </p:nvSpPr>
        <p:spPr>
          <a:xfrm>
            <a:off x="484979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592308" y="38787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ea typeface="HGPｺﾞｼｯｸM" panose="020B0600000000000000" pitchFamily="50" charset="-128"/>
                <a:cs typeface="Arial" panose="020B0604020202020204" pitchFamily="34" charset="0"/>
              </a:rPr>
              <a:t>1998</a:t>
            </a:r>
          </a:p>
        </p:txBody>
      </p:sp>
      <p:sp>
        <p:nvSpPr>
          <p:cNvPr id="11" name="Title 1">
            <a:extLst>
              <a:ext uri="{FF2B5EF4-FFF2-40B4-BE49-F238E27FC236}">
                <a16:creationId xmlns:a16="http://schemas.microsoft.com/office/drawing/2014/main" id="{5254EC50-8434-8076-8FED-6A8EA4C268B0}"/>
              </a:ext>
            </a:extLst>
          </p:cNvPr>
          <p:cNvSpPr txBox="1"/>
          <p:nvPr/>
        </p:nvSpPr>
        <p:spPr>
          <a:xfrm>
            <a:off x="24635" y="2134120"/>
            <a:ext cx="5450037"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200" dirty="0">
                <a:solidFill>
                  <a:schemeClr val="accent2"/>
                </a:solidFill>
                <a:latin typeface="Yu Gothic" panose="020B0400000000000000" pitchFamily="34" charset="-128"/>
                <a:ea typeface="Yu Gothic" panose="020B0400000000000000" pitchFamily="34" charset="-128"/>
                <a:cs typeface="Arial" panose="020B0604020202020204" pitchFamily="34" charset="0"/>
              </a:rPr>
              <a:t>ケース・</a:t>
            </a:r>
            <a:r>
              <a:rPr lang="ja-JP" altLang="en-US" sz="3200">
                <a:solidFill>
                  <a:schemeClr val="accent2"/>
                </a:solidFill>
                <a:latin typeface="Yu Gothic" panose="020B0400000000000000" pitchFamily="34" charset="-128"/>
                <a:ea typeface="Yu Gothic" panose="020B0400000000000000" pitchFamily="34" charset="-128"/>
                <a:cs typeface="Arial" panose="020B0604020202020204" pitchFamily="34" charset="0"/>
              </a:rPr>
              <a:t>スタディ：カレン</a:t>
            </a:r>
            <a:r>
              <a:rPr lang="ja-JP" altLang="en-US" sz="3200" dirty="0">
                <a:solidFill>
                  <a:schemeClr val="accent2"/>
                </a:solidFill>
                <a:latin typeface="Yu Gothic" panose="020B0400000000000000" pitchFamily="34" charset="-128"/>
                <a:ea typeface="Yu Gothic" panose="020B0400000000000000" pitchFamily="34" charset="-128"/>
                <a:cs typeface="Arial" panose="020B0604020202020204" pitchFamily="34" charset="0"/>
              </a:rPr>
              <a:t>の場合</a:t>
            </a:r>
            <a:r>
              <a:rPr lang="en-US" sz="3200" dirty="0">
                <a:solidFill>
                  <a:schemeClr val="accent2"/>
                </a:solidFill>
                <a:latin typeface="Yu Gothic" panose="020B0400000000000000" pitchFamily="34" charset="-128"/>
                <a:ea typeface="Yu Gothic" panose="020B0400000000000000" pitchFamily="34" charset="-128"/>
                <a:cs typeface="Arial" panose="020B0604020202020204" pitchFamily="34" charset="0"/>
              </a:rPr>
              <a:t> </a:t>
            </a:r>
            <a:r>
              <a:rPr lang="ja-JP" altLang="en-US" sz="3200" dirty="0">
                <a:solidFill>
                  <a:schemeClr val="tx1"/>
                </a:solidFill>
                <a:latin typeface="Yu Gothic" panose="020B0400000000000000" pitchFamily="34" charset="-128"/>
                <a:ea typeface="Yu Gothic" panose="020B0400000000000000" pitchFamily="34" charset="-128"/>
                <a:cs typeface="Arial" panose="020B0604020202020204" pitchFamily="34" charset="0"/>
              </a:rPr>
              <a:t>環境に対する取り組みの歴史</a:t>
            </a:r>
            <a:endParaRPr lang="en-US" sz="3200" dirty="0">
              <a:solidFill>
                <a:schemeClr val="tx1"/>
              </a:solidFill>
              <a:latin typeface="Yu Gothic" panose="020B0400000000000000" pitchFamily="34" charset="-128"/>
              <a:ea typeface="Yu Gothic" panose="020B0400000000000000" pitchFamily="34" charset="-128"/>
              <a:cs typeface="Arial" panose="020B0604020202020204" pitchFamily="34" charset="0"/>
            </a:endParaRPr>
          </a:p>
        </p:txBody>
      </p:sp>
      <p:pic>
        <p:nvPicPr>
          <p:cNvPr id="15" name="Picture 14">
            <a:extLst>
              <a:ext uri="{FF2B5EF4-FFF2-40B4-BE49-F238E27FC236}">
                <a16:creationId xmlns:a16="http://schemas.microsoft.com/office/drawing/2014/main" id="{CED31A63-0C49-2A3F-025F-F94F5AD310A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0016" y="5537331"/>
            <a:ext cx="3862018" cy="1741988"/>
          </a:xfrm>
          <a:prstGeom prst="rect">
            <a:avLst/>
          </a:prstGeom>
        </p:spPr>
      </p:pic>
      <p:sp>
        <p:nvSpPr>
          <p:cNvPr id="16" name="Text Placeholder 2">
            <a:extLst>
              <a:ext uri="{FF2B5EF4-FFF2-40B4-BE49-F238E27FC236}">
                <a16:creationId xmlns:a16="http://schemas.microsoft.com/office/drawing/2014/main" id="{F5F36D2F-5B78-2E60-2064-47330A88B9C9}"/>
              </a:ext>
            </a:extLst>
          </p:cNvPr>
          <p:cNvSpPr txBox="1">
            <a:spLocks/>
          </p:cNvSpPr>
          <p:nvPr/>
        </p:nvSpPr>
        <p:spPr>
          <a:xfrm>
            <a:off x="5124600" y="1468478"/>
            <a:ext cx="1869966" cy="132556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ja-JP" altLang="en-US" sz="1600">
                <a:latin typeface="Yu Gothic" panose="020B0400000000000000" pitchFamily="34" charset="-128"/>
                <a:ea typeface="Yu Gothic" panose="020B0400000000000000" pitchFamily="34" charset="-128"/>
                <a:cs typeface="Arial" panose="020B0604020202020204" pitchFamily="34" charset="0"/>
              </a:rPr>
              <a:t>オーガニック認証</a:t>
            </a:r>
            <a:r>
              <a:rPr lang="ja-JP" altLang="en-US" sz="1600" dirty="0">
                <a:latin typeface="Yu Gothic" panose="020B0400000000000000" pitchFamily="34" charset="-128"/>
                <a:ea typeface="Yu Gothic" panose="020B0400000000000000" pitchFamily="34" charset="-128"/>
                <a:cs typeface="Arial" panose="020B0604020202020204" pitchFamily="34" charset="0"/>
              </a:rPr>
              <a:t>を</a:t>
            </a:r>
            <a:r>
              <a:rPr lang="ja-JP" altLang="en-US" sz="1600">
                <a:latin typeface="Yu Gothic" panose="020B0400000000000000" pitchFamily="34" charset="-128"/>
                <a:ea typeface="Yu Gothic" panose="020B0400000000000000" pitchFamily="34" charset="-128"/>
                <a:cs typeface="Arial" panose="020B0604020202020204" pitchFamily="34" charset="0"/>
              </a:rPr>
              <a:t>取得、バイオダイナミック</a:t>
            </a:r>
            <a:r>
              <a:rPr lang="ja-JP" altLang="en-US" sz="1600" dirty="0">
                <a:latin typeface="Yu Gothic" panose="020B0400000000000000" pitchFamily="34" charset="-128"/>
                <a:ea typeface="Yu Gothic" panose="020B0400000000000000" pitchFamily="34" charset="-128"/>
                <a:cs typeface="Arial" panose="020B0604020202020204" pitchFamily="34" charset="0"/>
              </a:rPr>
              <a:t>農法へ転換</a:t>
            </a:r>
            <a:endParaRPr lang="en-US" sz="1600" dirty="0">
              <a:latin typeface="Yu Gothic" panose="020B0400000000000000" pitchFamily="34" charset="-128"/>
              <a:ea typeface="Yu Gothic" panose="020B0400000000000000" pitchFamily="34" charset="-128"/>
              <a:cs typeface="Arial" panose="020B0604020202020204" pitchFamily="34" charset="0"/>
            </a:endParaRPr>
          </a:p>
        </p:txBody>
      </p:sp>
      <p:sp>
        <p:nvSpPr>
          <p:cNvPr id="17" name="Title 1">
            <a:extLst>
              <a:ext uri="{FF2B5EF4-FFF2-40B4-BE49-F238E27FC236}">
                <a16:creationId xmlns:a16="http://schemas.microsoft.com/office/drawing/2014/main" id="{48EB80E7-04E2-6277-DE0E-D82956907DFE}"/>
              </a:ext>
            </a:extLst>
          </p:cNvPr>
          <p:cNvSpPr txBox="1"/>
          <p:nvPr/>
        </p:nvSpPr>
        <p:spPr>
          <a:xfrm>
            <a:off x="4967254" y="9572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ea typeface="HGPｺﾞｼｯｸM" panose="020B0600000000000000" pitchFamily="50" charset="-128"/>
                <a:cs typeface="Arial" panose="020B0604020202020204" pitchFamily="34" charset="0"/>
              </a:rPr>
              <a:t>2003</a:t>
            </a:r>
          </a:p>
        </p:txBody>
      </p:sp>
      <p:sp>
        <p:nvSpPr>
          <p:cNvPr id="18" name="Text Placeholder 2">
            <a:extLst>
              <a:ext uri="{FF2B5EF4-FFF2-40B4-BE49-F238E27FC236}">
                <a16:creationId xmlns:a16="http://schemas.microsoft.com/office/drawing/2014/main" id="{2F3C6210-D39E-CA37-39DB-FF26AE261538}"/>
              </a:ext>
            </a:extLst>
          </p:cNvPr>
          <p:cNvSpPr txBox="1">
            <a:spLocks/>
          </p:cNvSpPr>
          <p:nvPr/>
        </p:nvSpPr>
        <p:spPr>
          <a:xfrm>
            <a:off x="6222233" y="4401399"/>
            <a:ext cx="2483356" cy="174198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ja-JP" altLang="en-US" sz="1600">
                <a:latin typeface="Yu Gothic" panose="020B0400000000000000" pitchFamily="34" charset="-128"/>
                <a:ea typeface="Yu Gothic" panose="020B0400000000000000" pitchFamily="34" charset="-128"/>
                <a:cs typeface="Arial" panose="020B0604020202020204" pitchFamily="34" charset="0"/>
              </a:rPr>
              <a:t>最初</a:t>
            </a:r>
            <a:r>
              <a:rPr lang="ja-JP" altLang="en-US" sz="1600" dirty="0">
                <a:latin typeface="Yu Gothic" panose="020B0400000000000000" pitchFamily="34" charset="-128"/>
                <a:ea typeface="Yu Gothic" panose="020B0400000000000000" pitchFamily="34" charset="-128"/>
                <a:cs typeface="Arial" panose="020B0604020202020204" pitchFamily="34" charset="0"/>
              </a:rPr>
              <a:t>に「カレン</a:t>
            </a:r>
            <a:r>
              <a:rPr lang="ja-JP" altLang="en-US" sz="1600">
                <a:latin typeface="Yu Gothic" panose="020B0400000000000000" pitchFamily="34" charset="-128"/>
                <a:ea typeface="Yu Gothic" panose="020B0400000000000000" pitchFamily="34" charset="-128"/>
                <a:cs typeface="Arial" panose="020B0604020202020204" pitchFamily="34" charset="0"/>
              </a:rPr>
              <a:t>」の畑がバイオダイナミック認証を取得、次いで</a:t>
            </a:r>
            <a:r>
              <a:rPr lang="en-US" altLang="ja-JP" sz="1600" dirty="0">
                <a:latin typeface="Yu Gothic" panose="020B0400000000000000" pitchFamily="34" charset="-128"/>
                <a:ea typeface="Yu Gothic" panose="020B0400000000000000" pitchFamily="34" charset="-128"/>
                <a:cs typeface="Arial" panose="020B0604020202020204" pitchFamily="34" charset="0"/>
              </a:rPr>
              <a:t>2008</a:t>
            </a:r>
            <a:r>
              <a:rPr lang="ja-JP" altLang="en-US" sz="1600">
                <a:latin typeface="Yu Gothic" panose="020B0400000000000000" pitchFamily="34" charset="-128"/>
                <a:ea typeface="Yu Gothic" panose="020B0400000000000000" pitchFamily="34" charset="-128"/>
                <a:cs typeface="Arial" panose="020B0604020202020204" pitchFamily="34" charset="0"/>
              </a:rPr>
              <a:t>年「</a:t>
            </a:r>
            <a:r>
              <a:rPr lang="ja-JP" altLang="en-US" sz="1600" dirty="0">
                <a:latin typeface="Yu Gothic" panose="020B0400000000000000" pitchFamily="34" charset="-128"/>
                <a:ea typeface="Yu Gothic" panose="020B0400000000000000" pitchFamily="34" charset="-128"/>
                <a:cs typeface="Arial" panose="020B0604020202020204" pitchFamily="34" charset="0"/>
              </a:rPr>
              <a:t>マンガン」</a:t>
            </a:r>
            <a:r>
              <a:rPr lang="ja-JP" altLang="en-US" sz="1600">
                <a:latin typeface="Yu Gothic" panose="020B0400000000000000" pitchFamily="34" charset="-128"/>
                <a:ea typeface="Yu Gothic" panose="020B0400000000000000" pitchFamily="34" charset="-128"/>
                <a:cs typeface="Arial" panose="020B0604020202020204" pitchFamily="34" charset="0"/>
              </a:rPr>
              <a:t>の畑も認証を得る。</a:t>
            </a:r>
            <a:endParaRPr lang="en-US" sz="1600" dirty="0">
              <a:latin typeface="Yu Gothic" panose="020B0400000000000000" pitchFamily="34" charset="-128"/>
              <a:ea typeface="Yu Gothic" panose="020B0400000000000000" pitchFamily="34" charset="-128"/>
              <a:cs typeface="Arial" panose="020B0604020202020204" pitchFamily="34" charset="0"/>
            </a:endParaRPr>
          </a:p>
        </p:txBody>
      </p:sp>
      <p:sp>
        <p:nvSpPr>
          <p:cNvPr id="19" name="Title 1">
            <a:extLst>
              <a:ext uri="{FF2B5EF4-FFF2-40B4-BE49-F238E27FC236}">
                <a16:creationId xmlns:a16="http://schemas.microsoft.com/office/drawing/2014/main" id="{60003AC6-CFF8-661A-4360-4AF91C95486A}"/>
              </a:ext>
            </a:extLst>
          </p:cNvPr>
          <p:cNvSpPr txBox="1"/>
          <p:nvPr/>
        </p:nvSpPr>
        <p:spPr>
          <a:xfrm>
            <a:off x="6064887" y="3890167"/>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ea typeface="HGPｺﾞｼｯｸM" panose="020B0600000000000000" pitchFamily="50" charset="-128"/>
                <a:cs typeface="Arial" panose="020B0604020202020204" pitchFamily="34" charset="0"/>
              </a:rPr>
              <a:t>2004</a:t>
            </a:r>
          </a:p>
        </p:txBody>
      </p:sp>
      <p:sp>
        <p:nvSpPr>
          <p:cNvPr id="20" name="Text Placeholder 2">
            <a:extLst>
              <a:ext uri="{FF2B5EF4-FFF2-40B4-BE49-F238E27FC236}">
                <a16:creationId xmlns:a16="http://schemas.microsoft.com/office/drawing/2014/main" id="{DF303AA7-3BF5-713A-30B3-5BCA97755FC2}"/>
              </a:ext>
            </a:extLst>
          </p:cNvPr>
          <p:cNvSpPr txBox="1">
            <a:spLocks/>
          </p:cNvSpPr>
          <p:nvPr/>
        </p:nvSpPr>
        <p:spPr>
          <a:xfrm>
            <a:off x="8018718" y="1468478"/>
            <a:ext cx="1968430" cy="165862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ja-JP" altLang="en-US" sz="1600" dirty="0">
                <a:latin typeface="Yu Gothic" panose="020B0400000000000000" pitchFamily="34" charset="-128"/>
                <a:ea typeface="Yu Gothic" panose="020B0400000000000000" pitchFamily="34" charset="-128"/>
                <a:cs typeface="Arial" panose="020B0604020202020204" pitchFamily="34" charset="0"/>
              </a:rPr>
              <a:t>カーボン・</a:t>
            </a:r>
            <a:r>
              <a:rPr lang="ja-JP" altLang="en-US" sz="1600">
                <a:latin typeface="Yu Gothic" panose="020B0400000000000000" pitchFamily="34" charset="-128"/>
                <a:ea typeface="Yu Gothic" panose="020B0400000000000000" pitchFamily="34" charset="-128"/>
                <a:cs typeface="Arial" panose="020B0604020202020204" pitchFamily="34" charset="0"/>
              </a:rPr>
              <a:t>クレジットを購入</a:t>
            </a:r>
            <a:r>
              <a:rPr lang="ja-JP" altLang="en-US" sz="1600" dirty="0">
                <a:latin typeface="Yu Gothic" panose="020B0400000000000000" pitchFamily="34" charset="-128"/>
                <a:ea typeface="Yu Gothic" panose="020B0400000000000000" pitchFamily="34" charset="-128"/>
                <a:cs typeface="Arial" panose="020B0604020202020204" pitchFamily="34" charset="0"/>
              </a:rPr>
              <a:t>し、カーボン・フットプリントを自主的に相殺</a:t>
            </a:r>
          </a:p>
          <a:p>
            <a:pPr>
              <a:buClr>
                <a:schemeClr val="accent3"/>
              </a:buClr>
            </a:pPr>
            <a:endParaRPr lang="en-US" sz="1600" dirty="0">
              <a:latin typeface="Yu Gothic" panose="020B0400000000000000" pitchFamily="34" charset="-128"/>
              <a:ea typeface="Yu Gothic" panose="020B0400000000000000" pitchFamily="34" charset="-128"/>
              <a:cs typeface="Arial" panose="020B0604020202020204" pitchFamily="34" charset="0"/>
            </a:endParaRPr>
          </a:p>
        </p:txBody>
      </p:sp>
      <p:sp>
        <p:nvSpPr>
          <p:cNvPr id="21" name="Title 1">
            <a:extLst>
              <a:ext uri="{FF2B5EF4-FFF2-40B4-BE49-F238E27FC236}">
                <a16:creationId xmlns:a16="http://schemas.microsoft.com/office/drawing/2014/main" id="{67E129D0-B09E-6024-081D-6DB6F3D7D395}"/>
              </a:ext>
            </a:extLst>
          </p:cNvPr>
          <p:cNvSpPr txBox="1"/>
          <p:nvPr/>
        </p:nvSpPr>
        <p:spPr>
          <a:xfrm>
            <a:off x="7861372" y="9572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ea typeface="HGPｺﾞｼｯｸM" panose="020B0600000000000000" pitchFamily="50" charset="-128"/>
                <a:cs typeface="Arial" panose="020B0604020202020204" pitchFamily="34" charset="0"/>
              </a:rPr>
              <a:t>2006</a:t>
            </a:r>
          </a:p>
        </p:txBody>
      </p:sp>
      <p:sp>
        <p:nvSpPr>
          <p:cNvPr id="22" name="Text Placeholder 2">
            <a:extLst>
              <a:ext uri="{FF2B5EF4-FFF2-40B4-BE49-F238E27FC236}">
                <a16:creationId xmlns:a16="http://schemas.microsoft.com/office/drawing/2014/main" id="{8B795BD9-2697-B1FC-103E-EA1DCD3B6497}"/>
              </a:ext>
            </a:extLst>
          </p:cNvPr>
          <p:cNvSpPr txBox="1">
            <a:spLocks/>
          </p:cNvSpPr>
          <p:nvPr/>
        </p:nvSpPr>
        <p:spPr>
          <a:xfrm>
            <a:off x="9479027" y="4383759"/>
            <a:ext cx="2610054" cy="146049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en-US" altLang="ja-JP" sz="1600" dirty="0">
                <a:latin typeface="Yu Gothic" panose="020B0400000000000000" pitchFamily="34" charset="-128"/>
                <a:ea typeface="Yu Gothic" panose="020B0400000000000000" pitchFamily="34" charset="-128"/>
                <a:cs typeface="Arial" panose="020B0604020202020204" pitchFamily="34" charset="0"/>
              </a:rPr>
              <a:t>45</a:t>
            </a:r>
            <a:r>
              <a:rPr lang="ja-JP" altLang="en-US" sz="1600" dirty="0">
                <a:latin typeface="Yu Gothic" panose="020B0400000000000000" pitchFamily="34" charset="-128"/>
                <a:ea typeface="Yu Gothic" panose="020B0400000000000000" pitchFamily="34" charset="-128"/>
                <a:cs typeface="Arial" panose="020B0604020202020204" pitchFamily="34" charset="0"/>
              </a:rPr>
              <a:t>キロワットの太陽光発電システムを設置、カレンの平均消費量の</a:t>
            </a:r>
            <a:r>
              <a:rPr lang="ja-JP" altLang="en-US" sz="1600">
                <a:latin typeface="Yu Gothic" panose="020B0400000000000000" pitchFamily="34" charset="-128"/>
                <a:ea typeface="Yu Gothic" panose="020B0400000000000000" pitchFamily="34" charset="-128"/>
                <a:cs typeface="Arial" panose="020B0604020202020204" pitchFamily="34" charset="0"/>
              </a:rPr>
              <a:t>ほとんどを自家発電で賄う</a:t>
            </a:r>
            <a:endParaRPr lang="en-US" sz="1600" dirty="0">
              <a:latin typeface="Yu Gothic" panose="020B0400000000000000" pitchFamily="34" charset="-128"/>
              <a:ea typeface="Yu Gothic" panose="020B0400000000000000" pitchFamily="34" charset="-128"/>
              <a:cs typeface="Arial" panose="020B0604020202020204" pitchFamily="34" charset="0"/>
            </a:endParaRPr>
          </a:p>
        </p:txBody>
      </p:sp>
      <p:sp>
        <p:nvSpPr>
          <p:cNvPr id="23" name="Title 1">
            <a:extLst>
              <a:ext uri="{FF2B5EF4-FFF2-40B4-BE49-F238E27FC236}">
                <a16:creationId xmlns:a16="http://schemas.microsoft.com/office/drawing/2014/main" id="{8EF7D9E6-4C5E-F186-B586-2A5500DF517E}"/>
              </a:ext>
            </a:extLst>
          </p:cNvPr>
          <p:cNvSpPr txBox="1"/>
          <p:nvPr/>
        </p:nvSpPr>
        <p:spPr>
          <a:xfrm>
            <a:off x="9321680" y="3872527"/>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ea typeface="HGPｺﾞｼｯｸM" panose="020B0600000000000000" pitchFamily="50" charset="-128"/>
                <a:cs typeface="Arial" panose="020B0604020202020204" pitchFamily="34" charset="0"/>
              </a:rPr>
              <a:t>2014</a:t>
            </a:r>
          </a:p>
        </p:txBody>
      </p:sp>
      <p:sp>
        <p:nvSpPr>
          <p:cNvPr id="2" name="Oval 1">
            <a:extLst>
              <a:ext uri="{FF2B5EF4-FFF2-40B4-BE49-F238E27FC236}">
                <a16:creationId xmlns:a16="http://schemas.microsoft.com/office/drawing/2014/main" id="{9112B3D5-EF82-1369-5ED6-12ABACFBE980}"/>
              </a:ext>
            </a:extLst>
          </p:cNvPr>
          <p:cNvSpPr/>
          <p:nvPr/>
        </p:nvSpPr>
        <p:spPr>
          <a:xfrm>
            <a:off x="8018718"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4" name="Oval 3">
            <a:extLst>
              <a:ext uri="{FF2B5EF4-FFF2-40B4-BE49-F238E27FC236}">
                <a16:creationId xmlns:a16="http://schemas.microsoft.com/office/drawing/2014/main" id="{36CD392B-3FE3-9C37-268D-01A5C41632E1}"/>
              </a:ext>
            </a:extLst>
          </p:cNvPr>
          <p:cNvSpPr/>
          <p:nvPr/>
        </p:nvSpPr>
        <p:spPr>
          <a:xfrm>
            <a:off x="6140582"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
        <p:nvSpPr>
          <p:cNvPr id="5" name="Oval 4">
            <a:extLst>
              <a:ext uri="{FF2B5EF4-FFF2-40B4-BE49-F238E27FC236}">
                <a16:creationId xmlns:a16="http://schemas.microsoft.com/office/drawing/2014/main" id="{C1E909AC-DC6E-B812-714F-4DB8467D68BF}"/>
              </a:ext>
            </a:extLst>
          </p:cNvPr>
          <p:cNvSpPr/>
          <p:nvPr/>
        </p:nvSpPr>
        <p:spPr>
          <a:xfrm>
            <a:off x="9239921"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a typeface="HGPｺﾞｼｯｸM" panose="020B0600000000000000" pitchFamily="50" charset="-128"/>
            </a:endParaRPr>
          </a:p>
        </p:txBody>
      </p:sp>
    </p:spTree>
    <p:extLst>
      <p:ext uri="{BB962C8B-B14F-4D97-AF65-F5344CB8AC3E}">
        <p14:creationId xmlns:p14="http://schemas.microsoft.com/office/powerpoint/2010/main" val="7772390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53FA10-496A-2F60-85D3-787B992946C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070C3EB-7922-B517-0DAF-E3E2B1000AD4}"/>
              </a:ext>
            </a:extLst>
          </p:cNvPr>
          <p:cNvSpPr txBox="1"/>
          <p:nvPr/>
        </p:nvSpPr>
        <p:spPr>
          <a:xfrm>
            <a:off x="6427478" y="2287890"/>
            <a:ext cx="5280338" cy="1807978"/>
          </a:xfrm>
          <a:prstGeom prst="rect">
            <a:avLst/>
          </a:prstGeom>
          <a:noFill/>
        </p:spPr>
        <p:txBody>
          <a:bodyPr numCol="2"/>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アルネイス</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バルベーラ</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フィアーノ</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ガメイ</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グリューナー・</a:t>
            </a:r>
            <a:b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b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ヴェルトリーナー</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モンテプルチアーノ</a:t>
            </a:r>
            <a:endParaRPr lang="en-US" altLang="ja-JP"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endParaRP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ネッビオーロ</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ネーロ・ダヴォラ</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サンジョヴェーゼ</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テンプラニーリョ</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トウリガ・ナショナル</a:t>
            </a:r>
          </a:p>
          <a:p>
            <a:pPr>
              <a:lnSpc>
                <a:spcPts val="1575"/>
              </a:lnSpc>
              <a:spcBef>
                <a:spcPts val="217"/>
              </a:spcBef>
              <a:spcAft>
                <a:spcPts val="315"/>
              </a:spcAft>
              <a:buClr>
                <a:schemeClr val="accent5"/>
              </a:buClr>
              <a:buFont typeface="Arial" panose="020B0604020202020204" pitchFamily="34" charset="0"/>
              <a:buChar char="•"/>
            </a:pPr>
            <a:r>
              <a:rPr lang="ja-JP" altLang="en-US"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rPr>
              <a:t>ヴェルメンティーノ</a:t>
            </a:r>
            <a:endParaRPr lang="en-AU" dirty="0">
              <a:solidFill>
                <a:srgbClr val="FFFFFF"/>
              </a:solidFill>
              <a:effectLst/>
              <a:latin typeface="Yu Gothic" panose="020B0400000000000000" pitchFamily="34" charset="-128"/>
              <a:ea typeface="Yu Gothic" panose="020B0400000000000000" pitchFamily="34" charset="-128"/>
              <a:cs typeface="Arial" panose="020B0604020202020204" pitchFamily="34" charset="0"/>
            </a:endParaRPr>
          </a:p>
        </p:txBody>
      </p:sp>
      <p:pic>
        <p:nvPicPr>
          <p:cNvPr id="3" name="Picture 2">
            <a:extLst>
              <a:ext uri="{FF2B5EF4-FFF2-40B4-BE49-F238E27FC236}">
                <a16:creationId xmlns:a16="http://schemas.microsoft.com/office/drawing/2014/main" id="{3FA84D98-748F-0C00-1B08-882ED69DC48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object 4">
            <a:extLst>
              <a:ext uri="{FF2B5EF4-FFF2-40B4-BE49-F238E27FC236}">
                <a16:creationId xmlns:a16="http://schemas.microsoft.com/office/drawing/2014/main" id="{A8CB6BA5-A614-7CC4-31DA-579A970AC2E9}"/>
              </a:ext>
            </a:extLst>
          </p:cNvPr>
          <p:cNvSpPr txBox="1"/>
          <p:nvPr/>
        </p:nvSpPr>
        <p:spPr>
          <a:xfrm>
            <a:off x="6362163" y="800826"/>
            <a:ext cx="5916853" cy="1807978"/>
          </a:xfrm>
          <a:prstGeom prst="rect">
            <a:avLst/>
          </a:prstGeom>
        </p:spPr>
        <p:txBody>
          <a:bodyPr vert="horz" wrap="none" lIns="0" tIns="11521" rIns="0" bIns="0" rtlCol="0">
            <a:noAutofit/>
          </a:bodyPr>
          <a:lstStyle/>
          <a:p>
            <a:pPr defTabSz="914453">
              <a:lnSpc>
                <a:spcPct val="80000"/>
              </a:lnSpc>
              <a:defRPr/>
            </a:pPr>
            <a:r>
              <a:rPr lang="ja-JP" altLang="en-US" sz="4000" cap="all" dirty="0">
                <a:solidFill>
                  <a:schemeClr val="accent4"/>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オーストラリアにおける</a:t>
            </a:r>
          </a:p>
          <a:p>
            <a:pPr defTabSz="914453">
              <a:lnSpc>
                <a:spcPct val="80000"/>
              </a:lnSpc>
              <a:defRPr/>
            </a:pPr>
            <a:r>
              <a:rPr lang="ja-JP" altLang="en-US" sz="4000" cap="all" dirty="0">
                <a:solidFill>
                  <a:schemeClr val="accent5"/>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代替品種の台頭</a:t>
            </a:r>
          </a:p>
          <a:p>
            <a:pPr defTabSz="914453">
              <a:lnSpc>
                <a:spcPct val="80000"/>
              </a:lnSpc>
              <a:defRPr/>
            </a:pPr>
            <a:endParaRPr lang="en-AU" sz="4000" cap="all" dirty="0">
              <a:solidFill>
                <a:schemeClr val="accent5"/>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172854718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730BA85-297B-7AF5-FB8F-63C2E7BD960C}"/>
            </a:ext>
          </a:extLst>
        </p:cNvPr>
        <p:cNvGrpSpPr/>
        <p:nvPr/>
      </p:nvGrpSpPr>
      <p:grpSpPr>
        <a:xfrm>
          <a:off x="0" y="0"/>
          <a:ext cx="0" cy="0"/>
          <a:chOff x="0" y="0"/>
          <a:chExt cx="0" cy="0"/>
        </a:xfrm>
      </p:grpSpPr>
      <p:sp>
        <p:nvSpPr>
          <p:cNvPr id="7" name="object 4">
            <a:extLst>
              <a:ext uri="{FF2B5EF4-FFF2-40B4-BE49-F238E27FC236}">
                <a16:creationId xmlns:a16="http://schemas.microsoft.com/office/drawing/2014/main" id="{7C029617-F754-61AE-C1EE-A642432C1D4C}"/>
              </a:ext>
            </a:extLst>
          </p:cNvPr>
          <p:cNvSpPr txBox="1"/>
          <p:nvPr/>
        </p:nvSpPr>
        <p:spPr>
          <a:xfrm>
            <a:off x="6607491" y="1600852"/>
            <a:ext cx="5916853" cy="1807978"/>
          </a:xfrm>
          <a:prstGeom prst="rect">
            <a:avLst/>
          </a:prstGeom>
        </p:spPr>
        <p:txBody>
          <a:bodyPr vert="horz" wrap="none" lIns="0" tIns="11521" rIns="0" bIns="0" rtlCol="0">
            <a:noAutofit/>
          </a:bodyPr>
          <a:lstStyle/>
          <a:p>
            <a:r>
              <a:rPr lang="ja-JP" altLang="en-US" sz="2800" kern="100" dirty="0">
                <a:solidFill>
                  <a:schemeClr val="accent3"/>
                </a:solidFill>
                <a:effectLst/>
                <a:latin typeface="Yu Gothic" panose="020B0400000000000000" pitchFamily="34" charset="-128"/>
                <a:ea typeface="Yu Gothic" panose="020B0400000000000000" pitchFamily="34" charset="-128"/>
                <a:cs typeface="Arial" panose="020B0604020202020204" pitchFamily="34" charset="0"/>
              </a:rPr>
              <a:t>オーストラリアで世代を超えて</a:t>
            </a:r>
          </a:p>
          <a:p>
            <a:r>
              <a:rPr lang="ja-JP" altLang="en-US" sz="2800" kern="100" dirty="0">
                <a:solidFill>
                  <a:schemeClr val="accent3"/>
                </a:solidFill>
                <a:effectLst/>
                <a:latin typeface="Yu Gothic" panose="020B0400000000000000" pitchFamily="34" charset="-128"/>
                <a:ea typeface="Yu Gothic" panose="020B0400000000000000" pitchFamily="34" charset="-128"/>
                <a:cs typeface="Arial" panose="020B0604020202020204" pitchFamily="34" charset="0"/>
              </a:rPr>
              <a:t>受け継がれてきた</a:t>
            </a:r>
            <a:r>
              <a:rPr lang="ja-JP" altLang="en-US" sz="2800" kern="100">
                <a:solidFill>
                  <a:schemeClr val="accent3"/>
                </a:solidFill>
                <a:effectLst/>
                <a:latin typeface="Yu Gothic" panose="020B0400000000000000" pitchFamily="34" charset="-128"/>
                <a:ea typeface="Yu Gothic" panose="020B0400000000000000" pitchFamily="34" charset="-128"/>
                <a:cs typeface="Arial" panose="020B0604020202020204" pitchFamily="34" charset="0"/>
              </a:rPr>
              <a:t>畑と</a:t>
            </a:r>
            <a:endParaRPr lang="en-US" altLang="ja-JP" sz="2800" kern="100" dirty="0">
              <a:solidFill>
                <a:schemeClr val="accent3"/>
              </a:solidFill>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2800" kern="100">
                <a:solidFill>
                  <a:schemeClr val="accent3"/>
                </a:solidFill>
                <a:effectLst/>
                <a:latin typeface="Yu Gothic" panose="020B0400000000000000" pitchFamily="34" charset="-128"/>
                <a:ea typeface="Yu Gothic" panose="020B0400000000000000" pitchFamily="34" charset="-128"/>
                <a:cs typeface="Arial" panose="020B0604020202020204" pitchFamily="34" charset="0"/>
              </a:rPr>
              <a:t>栽培・醸造技術の継承</a:t>
            </a:r>
          </a:p>
          <a:p>
            <a:br>
              <a:rPr lang="en-AU" sz="2400" kern="100" dirty="0">
                <a:solidFill>
                  <a:schemeClr val="bg2"/>
                </a:solidFill>
                <a:effectLst/>
                <a:latin typeface="Yu Gothic" panose="020B0400000000000000" pitchFamily="34" charset="-128"/>
                <a:ea typeface="Yu Gothic" panose="020B0400000000000000" pitchFamily="34" charset="-128"/>
                <a:cs typeface="Arial" panose="020B0604020202020204" pitchFamily="34" charset="0"/>
              </a:rPr>
            </a:br>
            <a:r>
              <a:rPr lang="ja-JP" altLang="en-US" sz="4000" kern="100" dirty="0">
                <a:solidFill>
                  <a:schemeClr val="bg2"/>
                </a:solidFill>
                <a:effectLst/>
                <a:latin typeface="Yu Gothic" panose="020B0400000000000000" pitchFamily="34" charset="-128"/>
                <a:ea typeface="Yu Gothic" panose="020B0400000000000000" pitchFamily="34" charset="-128"/>
                <a:cs typeface="Arial" panose="020B0604020202020204" pitchFamily="34" charset="0"/>
              </a:rPr>
              <a:t>来るべき未来に備え</a:t>
            </a:r>
          </a:p>
          <a:p>
            <a:r>
              <a:rPr lang="ja-JP" altLang="en-US" sz="4000" kern="100" dirty="0">
                <a:solidFill>
                  <a:schemeClr val="bg2"/>
                </a:solidFill>
                <a:effectLst/>
                <a:latin typeface="Yu Gothic" panose="020B0400000000000000" pitchFamily="34" charset="-128"/>
                <a:ea typeface="Yu Gothic" panose="020B0400000000000000" pitchFamily="34" charset="-128"/>
                <a:cs typeface="Arial" panose="020B0604020202020204" pitchFamily="34" charset="0"/>
              </a:rPr>
              <a:t>耐えること、</a:t>
            </a:r>
          </a:p>
          <a:p>
            <a:r>
              <a:rPr lang="ja-JP" altLang="en-US" sz="4000" kern="100" dirty="0">
                <a:solidFill>
                  <a:schemeClr val="bg2"/>
                </a:solidFill>
                <a:effectLst/>
                <a:latin typeface="Yu Gothic" panose="020B0400000000000000" pitchFamily="34" charset="-128"/>
                <a:ea typeface="Yu Gothic" panose="020B0400000000000000" pitchFamily="34" charset="-128"/>
                <a:cs typeface="Arial" panose="020B0604020202020204" pitchFamily="34" charset="0"/>
              </a:rPr>
              <a:t>そして楽しむこと</a:t>
            </a:r>
          </a:p>
        </p:txBody>
      </p:sp>
      <p:pic>
        <p:nvPicPr>
          <p:cNvPr id="3" name="Picture 2">
            <a:extLst>
              <a:ext uri="{FF2B5EF4-FFF2-40B4-BE49-F238E27FC236}">
                <a16:creationId xmlns:a16="http://schemas.microsoft.com/office/drawing/2014/main" id="{A4958B2D-3982-00EE-51B3-7FFC98608BE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363071"/>
            <a:ext cx="6096000" cy="6091518"/>
          </a:xfrm>
          <a:prstGeom prst="rect">
            <a:avLst/>
          </a:prstGeom>
        </p:spPr>
      </p:pic>
    </p:spTree>
    <p:extLst>
      <p:ext uri="{BB962C8B-B14F-4D97-AF65-F5344CB8AC3E}">
        <p14:creationId xmlns:p14="http://schemas.microsoft.com/office/powerpoint/2010/main" val="4619240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HGPｺﾞｼｯｸM" panose="020B0600000000000000" pitchFamily="50" charset="-128"/>
                <a:cs typeface="Arial" panose="020B0604020202020204" pitchFamily="34" charset="0"/>
              </a:rPr>
              <a:t>THANK YOU</a:t>
            </a:r>
          </a:p>
          <a:p>
            <a:pPr marL="11522" algn="ctr">
              <a:spcBef>
                <a:spcPts val="91"/>
              </a:spcBef>
              <a:tabLst>
                <a:tab pos="1162574" algn="l"/>
                <a:tab pos="2432878" algn="l"/>
                <a:tab pos="3690509" algn="l"/>
                <a:tab pos="4919334" algn="l"/>
                <a:tab pos="6532419" algn="l"/>
                <a:tab pos="9045952" algn="l"/>
              </a:tabLst>
            </a:pPr>
            <a:r>
              <a:rPr lang="ja-JP" altLang="en-US" sz="5443" b="0" spc="272" dirty="0">
                <a:solidFill>
                  <a:schemeClr val="bg1"/>
                </a:solidFill>
                <a:latin typeface="Yu Gothic" panose="020B0400000000000000" pitchFamily="34" charset="-128"/>
                <a:ea typeface="Yu Gothic" panose="020B0400000000000000" pitchFamily="34" charset="-128"/>
                <a:cs typeface="Arial" panose="020B0604020202020204" pitchFamily="34" charset="0"/>
              </a:rPr>
              <a:t>ありがとうございました</a:t>
            </a:r>
            <a:endParaRPr lang="pt-BR" sz="9073" b="0" spc="272" dirty="0">
              <a:solidFill>
                <a:schemeClr val="bg1"/>
              </a:solidFill>
              <a:latin typeface="Yu Gothic" panose="020B0400000000000000" pitchFamily="34" charset="-128"/>
              <a:ea typeface="Yu Gothic" panose="020B0400000000000000" pitchFamily="34" charset="-128"/>
              <a:cs typeface="Arial" panose="020B0604020202020204" pitchFamily="34" charset="0"/>
            </a:endParaRP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a typeface="HGPｺﾞｼｯｸM" panose="020B0600000000000000" pitchFamily="50" charset="-128"/>
            </a:endParaRPr>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555321" y="1750799"/>
            <a:ext cx="5540679" cy="3556163"/>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Clr>
                <a:schemeClr val="accent3"/>
              </a:buClr>
              <a:buNone/>
            </a:pPr>
            <a:r>
              <a:rPr lang="ja-JP" altLang="en-US" sz="2400">
                <a:solidFill>
                  <a:schemeClr val="accent3"/>
                </a:solidFill>
                <a:latin typeface="Yu Gothic" panose="020B0400000000000000" pitchFamily="34" charset="-128"/>
                <a:ea typeface="Yu Gothic" panose="020B0400000000000000" pitchFamily="34" charset="-128"/>
              </a:rPr>
              <a:t>オーストラリアワイン</a:t>
            </a:r>
            <a:r>
              <a:rPr lang="ja-JP" altLang="en-US" sz="2400" dirty="0">
                <a:solidFill>
                  <a:schemeClr val="bg1"/>
                </a:solidFill>
                <a:latin typeface="Yu Gothic" panose="020B0400000000000000" pitchFamily="34" charset="-128"/>
                <a:ea typeface="Yu Gothic" panose="020B0400000000000000" pitchFamily="34" charset="-128"/>
              </a:rPr>
              <a:t>のコミュニティは、環境的、社会的、経済的に長期存続が可能で、消費者の需要に応えつつ、多様なテロワールを保護できるよう、大胆かつ創造的で革新的な方法を模索し続けています。</a:t>
            </a:r>
          </a:p>
          <a:p>
            <a:pPr marL="0" indent="0">
              <a:buClr>
                <a:schemeClr val="accent3"/>
              </a:buClr>
              <a:buNone/>
            </a:pPr>
            <a:endParaRPr lang="en-AU" sz="2400" dirty="0">
              <a:solidFill>
                <a:schemeClr val="bg1"/>
              </a:solidFill>
              <a:latin typeface="Neue Haas Grotesk Text Pro" panose="020B0504020202020204" pitchFamily="34" charset="77"/>
              <a:ea typeface="HGPｺﾞｼｯｸM" panose="020B0600000000000000" pitchFamily="50" charset="-128"/>
            </a:endParaRP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0"/>
            <a:ext cx="6096000" cy="2414740"/>
          </a:xfrm>
          <a:prstGeom prst="rect">
            <a:avLst/>
          </a:prstGeom>
        </p:spPr>
      </p:pic>
      <p:pic>
        <p:nvPicPr>
          <p:cNvPr id="2" name="Picture 1">
            <a:extLst>
              <a:ext uri="{FF2B5EF4-FFF2-40B4-BE49-F238E27FC236}">
                <a16:creationId xmlns:a16="http://schemas.microsoft.com/office/drawing/2014/main" id="{FF7E8039-84AE-645E-6C8A-6CCC2D3DED5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4991285"/>
            <a:ext cx="6096000" cy="1866716"/>
          </a:xfrm>
          <a:prstGeom prst="rect">
            <a:avLst/>
          </a:prstGeom>
        </p:spPr>
      </p:pic>
      <p:sp>
        <p:nvSpPr>
          <p:cNvPr id="5" name="Content Placeholder 2">
            <a:extLst>
              <a:ext uri="{FF2B5EF4-FFF2-40B4-BE49-F238E27FC236}">
                <a16:creationId xmlns:a16="http://schemas.microsoft.com/office/drawing/2014/main" id="{B57A8481-5942-3657-B386-FD015008436B}"/>
              </a:ext>
            </a:extLst>
          </p:cNvPr>
          <p:cNvSpPr txBox="1"/>
          <p:nvPr/>
        </p:nvSpPr>
        <p:spPr>
          <a:xfrm>
            <a:off x="6413500" y="3884546"/>
            <a:ext cx="5778500" cy="1264434"/>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Clr>
                <a:schemeClr val="accent3"/>
              </a:buClr>
              <a:buNone/>
            </a:pPr>
            <a:r>
              <a:rPr lang="ja-JP" altLang="en-US" sz="1600" dirty="0">
                <a:solidFill>
                  <a:schemeClr val="bg1"/>
                </a:solidFill>
                <a:latin typeface="Yu Gothic" panose="020B0400000000000000" pitchFamily="34" charset="-128"/>
                <a:ea typeface="Yu Gothic" panose="020B0400000000000000" pitchFamily="34" charset="-128"/>
              </a:rPr>
              <a:t>オーストラリアのオーガニック認証農地面積は世界最大です。</a:t>
            </a:r>
          </a:p>
        </p:txBody>
      </p:sp>
      <p:sp>
        <p:nvSpPr>
          <p:cNvPr id="7" name="object 4">
            <a:extLst>
              <a:ext uri="{FF2B5EF4-FFF2-40B4-BE49-F238E27FC236}">
                <a16:creationId xmlns:a16="http://schemas.microsoft.com/office/drawing/2014/main" id="{D9A51ED4-BCFC-C919-A5D6-93DB6E379AB3}"/>
              </a:ext>
            </a:extLst>
          </p:cNvPr>
          <p:cNvSpPr txBox="1"/>
          <p:nvPr/>
        </p:nvSpPr>
        <p:spPr>
          <a:xfrm>
            <a:off x="6218971" y="3209245"/>
            <a:ext cx="5973029" cy="675301"/>
          </a:xfrm>
          <a:prstGeom prst="rect">
            <a:avLst/>
          </a:prstGeom>
        </p:spPr>
        <p:txBody>
          <a:bodyPr vert="horz" wrap="none" lIns="0" tIns="11521" rIns="0" bIns="0" rtlCol="0">
            <a:noAutofit/>
          </a:bodyPr>
          <a:lstStyle/>
          <a:p>
            <a:pPr defTabSz="914453">
              <a:lnSpc>
                <a:spcPct val="80000"/>
              </a:lnSpc>
              <a:defRPr/>
            </a:pPr>
            <a:r>
              <a:rPr lang="ja-JP" altLang="en-US" sz="4000" cap="all" dirty="0">
                <a:solidFill>
                  <a:schemeClr val="accent3"/>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rPr>
              <a:t>ご存じでしたか？</a:t>
            </a:r>
            <a:endParaRPr lang="en-AU" sz="4000" cap="all" dirty="0">
              <a:solidFill>
                <a:schemeClr val="accent3"/>
              </a:solidFill>
              <a:uFill>
                <a:solidFill>
                  <a:srgbClr val="F40000"/>
                </a:solidFill>
              </a:uFill>
              <a:latin typeface="Yu Gothic" panose="020B0400000000000000" pitchFamily="34" charset="-128"/>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65730714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7347606" y="665406"/>
            <a:ext cx="6158452" cy="1325562"/>
          </a:xfrm>
        </p:spPr>
        <p:txBody>
          <a:bodyPr/>
          <a:lstStyle/>
          <a:p>
            <a:r>
              <a:rPr lang="ja-JP" altLang="en-US" b="1" dirty="0">
                <a:solidFill>
                  <a:schemeClr val="accent1"/>
                </a:solidFill>
                <a:latin typeface="Yu Gothic" panose="020B0400000000000000" pitchFamily="34" charset="-128"/>
                <a:ea typeface="Yu Gothic" panose="020B0400000000000000" pitchFamily="34" charset="-128"/>
              </a:rPr>
              <a:t>今日</a:t>
            </a:r>
            <a:br>
              <a:rPr lang="en-US"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学ぶこと</a:t>
            </a:r>
            <a:endParaRPr lang="en-US" b="1" dirty="0">
              <a:solidFill>
                <a:schemeClr val="accent1"/>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7269547" y="2865199"/>
            <a:ext cx="4105121" cy="3327395"/>
          </a:xfrm>
        </p:spPr>
        <p:txBody>
          <a:bodyPr/>
          <a:lstStyle/>
          <a:p>
            <a:pPr marL="285750" indent="-285750">
              <a:spcBef>
                <a:spcPts val="8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オーストラリアにおけるオーガニック</a:t>
            </a:r>
            <a:br>
              <a:rPr lang="en-US"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およびバイオダイナミックを採用した</a:t>
            </a:r>
            <a:br>
              <a:rPr lang="en-US"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ブドウ栽培とワイン醸造</a:t>
            </a:r>
            <a:endParaRPr lang="en-AU" dirty="0">
              <a:latin typeface="Yu Gothic" panose="020B0400000000000000" pitchFamily="34" charset="-128"/>
              <a:ea typeface="Yu Gothic" panose="020B0400000000000000" pitchFamily="34" charset="-128"/>
            </a:endParaRPr>
          </a:p>
          <a:p>
            <a:pPr marL="285750" indent="-285750">
              <a:spcBef>
                <a:spcPts val="8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環境への配慮</a:t>
            </a:r>
            <a:endParaRPr lang="en-AU" dirty="0">
              <a:latin typeface="Yu Gothic" panose="020B0400000000000000" pitchFamily="34" charset="-128"/>
              <a:ea typeface="Yu Gothic" panose="020B0400000000000000" pitchFamily="34" charset="-128"/>
            </a:endParaRPr>
          </a:p>
          <a:p>
            <a:pPr marL="285750" indent="-285750">
              <a:spcBef>
                <a:spcPts val="8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ケース・スタディ</a:t>
            </a:r>
            <a:endParaRPr lang="en-AU" dirty="0">
              <a:latin typeface="Yu Gothic" panose="020B0400000000000000" pitchFamily="34" charset="-128"/>
              <a:ea typeface="Yu Gothic" panose="020B0400000000000000" pitchFamily="34" charset="-128"/>
            </a:endParaRPr>
          </a:p>
          <a:p>
            <a:pPr marL="285750" indent="-285750">
              <a:spcBef>
                <a:spcPts val="8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台頭する代替品種</a:t>
            </a:r>
            <a:endParaRPr lang="en-AU"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5085512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4167809"/>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latin typeface="Arial" panose="020B0604020202020204" pitchFamily="34" charset="0"/>
              <a:ea typeface="HGPｺﾞｼｯｸM" panose="020B0600000000000000" pitchFamily="50" charset="-128"/>
            </a:endParaRPr>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48202" y="4520657"/>
            <a:ext cx="6158452" cy="1325562"/>
          </a:xfrm>
        </p:spPr>
        <p:txBody>
          <a:bodyPr/>
          <a:lstStyle/>
          <a:p>
            <a:r>
              <a:rPr lang="ja-JP" altLang="en-US" b="1" dirty="0">
                <a:solidFill>
                  <a:schemeClr val="accent3"/>
                </a:solidFill>
                <a:latin typeface="Yu Gothic" panose="020B0400000000000000" pitchFamily="34" charset="-128"/>
                <a:ea typeface="Yu Gothic" panose="020B0400000000000000" pitchFamily="34" charset="-128"/>
              </a:rPr>
              <a:t>オーガニック</a:t>
            </a:r>
            <a:br>
              <a:rPr lang="en-US" b="1" dirty="0">
                <a:solidFill>
                  <a:schemeClr val="accent3"/>
                </a:solidFill>
                <a:latin typeface="Yu Gothic" panose="020B0400000000000000" pitchFamily="34" charset="-128"/>
                <a:ea typeface="Yu Gothic" panose="020B0400000000000000" pitchFamily="34" charset="-128"/>
              </a:rPr>
            </a:br>
            <a:r>
              <a:rPr lang="ja-JP" altLang="en-US" b="1" dirty="0">
                <a:solidFill>
                  <a:schemeClr val="bg2"/>
                </a:solidFill>
                <a:latin typeface="Yu Gothic" panose="020B0400000000000000" pitchFamily="34" charset="-128"/>
                <a:ea typeface="Yu Gothic" panose="020B0400000000000000" pitchFamily="34" charset="-128"/>
              </a:rPr>
              <a:t>農法</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413501" y="4520657"/>
            <a:ext cx="5130298" cy="1209090"/>
          </a:xfrm>
        </p:spPr>
        <p:txBody>
          <a:bodyPr/>
          <a:lstStyle/>
          <a:p>
            <a:pPr>
              <a:buClr>
                <a:schemeClr val="accent3"/>
              </a:buClr>
            </a:pPr>
            <a:r>
              <a:rPr lang="ja-JP" altLang="en-US" dirty="0">
                <a:solidFill>
                  <a:schemeClr val="bg1"/>
                </a:solidFill>
                <a:effectLst/>
                <a:latin typeface="Yu Gothic" panose="020B0400000000000000" pitchFamily="34" charset="-128"/>
                <a:ea typeface="Yu Gothic" panose="020B0400000000000000" pitchFamily="34" charset="-128"/>
              </a:rPr>
              <a:t>人工的に合成された添加物、化学</a:t>
            </a:r>
            <a:r>
              <a:rPr lang="ja-JP" altLang="en-US">
                <a:solidFill>
                  <a:schemeClr val="bg1"/>
                </a:solidFill>
                <a:effectLst/>
                <a:latin typeface="Yu Gothic" panose="020B0400000000000000" pitchFamily="34" charset="-128"/>
                <a:ea typeface="Yu Gothic" panose="020B0400000000000000" pitchFamily="34" charset="-128"/>
              </a:rPr>
              <a:t>薬品、除草剤</a:t>
            </a:r>
            <a:r>
              <a:rPr lang="ja-JP" altLang="en-US" dirty="0">
                <a:solidFill>
                  <a:schemeClr val="bg1"/>
                </a:solidFill>
                <a:effectLst/>
                <a:latin typeface="Yu Gothic" panose="020B0400000000000000" pitchFamily="34" charset="-128"/>
                <a:ea typeface="Yu Gothic" panose="020B0400000000000000" pitchFamily="34" charset="-128"/>
              </a:rPr>
              <a:t>、殺虫剤、肥料、および遺伝子組み換え製品を一切使用せずにブドウを栽培・加工</a:t>
            </a:r>
            <a:r>
              <a:rPr lang="ja-JP" altLang="en-US" dirty="0">
                <a:solidFill>
                  <a:schemeClr val="bg1"/>
                </a:solidFill>
                <a:latin typeface="Yu Gothic" panose="020B0400000000000000" pitchFamily="34" charset="-128"/>
                <a:ea typeface="Yu Gothic" panose="020B0400000000000000" pitchFamily="34" charset="-128"/>
              </a:rPr>
              <a:t>す</a:t>
            </a:r>
            <a:r>
              <a:rPr lang="ja-JP" altLang="en-US" dirty="0">
                <a:solidFill>
                  <a:schemeClr val="bg1"/>
                </a:solidFill>
                <a:effectLst/>
                <a:latin typeface="Yu Gothic" panose="020B0400000000000000" pitchFamily="34" charset="-128"/>
                <a:ea typeface="Yu Gothic" panose="020B0400000000000000" pitchFamily="34" charset="-128"/>
              </a:rPr>
              <a:t>る。</a:t>
            </a:r>
          </a:p>
          <a:p>
            <a:pPr>
              <a:buClr>
                <a:schemeClr val="accent3"/>
              </a:buClr>
            </a:pPr>
            <a:endParaRPr lang="en-AU" dirty="0">
              <a:solidFill>
                <a:schemeClr val="bg1"/>
              </a:solidFill>
              <a:effectLst/>
              <a:latin typeface="Neue Haas Grotesk Text Pro" panose="020B0504020202020204" pitchFamily="34" charset="77"/>
            </a:endParaRPr>
          </a:p>
        </p:txBody>
      </p:sp>
    </p:spTree>
    <p:extLst>
      <p:ext uri="{BB962C8B-B14F-4D97-AF65-F5344CB8AC3E}">
        <p14:creationId xmlns:p14="http://schemas.microsoft.com/office/powerpoint/2010/main" val="484927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602095"/>
            <a:ext cx="12192000" cy="1975453"/>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dirty="0">
              <a:latin typeface="Arial" panose="020B0604020202020204" pitchFamily="34" charset="0"/>
              <a:ea typeface="HGPｺﾞｼｯｸM" panose="020B0600000000000000" pitchFamily="50" charset="-128"/>
            </a:endParaRPr>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48202" y="1019805"/>
            <a:ext cx="6158452" cy="1325562"/>
          </a:xfrm>
        </p:spPr>
        <p:txBody>
          <a:bodyPr/>
          <a:lstStyle/>
          <a:p>
            <a:r>
              <a:rPr lang="ja-JP" altLang="en-US" b="1" dirty="0">
                <a:solidFill>
                  <a:schemeClr val="accent1"/>
                </a:solidFill>
                <a:latin typeface="Yu Gothic" panose="020B0400000000000000" pitchFamily="34" charset="-128"/>
                <a:ea typeface="Yu Gothic" panose="020B0400000000000000" pitchFamily="34" charset="-128"/>
              </a:rPr>
              <a:t>オーガニック</a:t>
            </a:r>
            <a:br>
              <a:rPr lang="en-US"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5"/>
                </a:solidFill>
                <a:latin typeface="Yu Gothic" panose="020B0400000000000000" pitchFamily="34" charset="-128"/>
                <a:ea typeface="Yu Gothic" panose="020B0400000000000000" pitchFamily="34" charset="-128"/>
              </a:rPr>
              <a:t>認証</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93165" y="1256946"/>
            <a:ext cx="4650633" cy="1209090"/>
          </a:xfrm>
        </p:spPr>
        <p:txBody>
          <a:bodyPr/>
          <a:lstStyle/>
          <a:p>
            <a:pPr>
              <a:spcBef>
                <a:spcPts val="217"/>
              </a:spcBef>
              <a:spcAft>
                <a:spcPts val="315"/>
              </a:spcAft>
            </a:pPr>
            <a:r>
              <a:rPr lang="ja-JP" altLang="en-US" dirty="0">
                <a:effectLst/>
                <a:latin typeface="Yu Gothic" panose="020B0400000000000000" pitchFamily="34" charset="-128"/>
                <a:ea typeface="Yu Gothic" panose="020B0400000000000000" pitchFamily="34" charset="-128"/>
              </a:rPr>
              <a:t>ブドウ栽培からワインの瓶詰めまで、ワイン造りの全工程がオーガニックでなければならない。</a:t>
            </a:r>
            <a:br>
              <a:rPr lang="en-US"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ただし「 オーガニック」と表示されたすべての</a:t>
            </a:r>
            <a:br>
              <a:rPr lang="en-US" altLang="ja-JP" dirty="0">
                <a:effectLst/>
                <a:latin typeface="Yu Gothic" panose="020B0400000000000000" pitchFamily="34" charset="-128"/>
                <a:ea typeface="Yu Gothic" panose="020B0400000000000000" pitchFamily="34" charset="-128"/>
              </a:rPr>
            </a:br>
            <a:r>
              <a:rPr lang="ja-JP" altLang="en-US" dirty="0">
                <a:effectLst/>
                <a:latin typeface="Yu Gothic" panose="020B0400000000000000" pitchFamily="34" charset="-128"/>
                <a:ea typeface="Yu Gothic" panose="020B0400000000000000" pitchFamily="34" charset="-128"/>
              </a:rPr>
              <a:t>ワインが認証を受けているわけではない。</a:t>
            </a:r>
          </a:p>
          <a:p>
            <a:pPr>
              <a:spcBef>
                <a:spcPts val="217"/>
              </a:spcBef>
              <a:spcAft>
                <a:spcPts val="315"/>
              </a:spcAft>
            </a:pPr>
            <a:endParaRPr lang="en-AU" dirty="0">
              <a:effectLst/>
              <a:latin typeface="Neue Haas Grotesk Text Pro" panose="020B0504020202020204" pitchFamily="34" charset="77"/>
            </a:endParaRPr>
          </a:p>
        </p:txBody>
      </p:sp>
    </p:spTree>
    <p:extLst>
      <p:ext uri="{BB962C8B-B14F-4D97-AF65-F5344CB8AC3E}">
        <p14:creationId xmlns:p14="http://schemas.microsoft.com/office/powerpoint/2010/main" val="5848294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487125" y="922203"/>
            <a:ext cx="6158452" cy="1325562"/>
          </a:xfrm>
        </p:spPr>
        <p:txBody>
          <a:bodyPr anchor="t">
            <a:normAutofit fontScale="90000"/>
          </a:bodyPr>
          <a:lstStyle/>
          <a:p>
            <a:r>
              <a:rPr lang="ja-JP" altLang="en-US" b="1" dirty="0">
                <a:solidFill>
                  <a:schemeClr val="accent1"/>
                </a:solidFill>
                <a:latin typeface="Yu Gothic" panose="020B0400000000000000" pitchFamily="34" charset="-128"/>
                <a:ea typeface="Yu Gothic" panose="020B0400000000000000" pitchFamily="34" charset="-128"/>
              </a:rPr>
              <a:t>バイオダイナミック</a:t>
            </a:r>
            <a:r>
              <a:rPr lang="en-US" b="1" dirty="0">
                <a:solidFill>
                  <a:schemeClr val="accent2"/>
                </a:solidFill>
                <a:latin typeface="Yu Gothic" panose="020B0400000000000000" pitchFamily="34" charset="-128"/>
                <a:ea typeface="Yu Gothic" panose="020B0400000000000000" pitchFamily="34" charset="-128"/>
              </a:rPr>
              <a:t> </a:t>
            </a:r>
            <a:r>
              <a:rPr lang="ja-JP" altLang="en-US" b="1" dirty="0">
                <a:solidFill>
                  <a:schemeClr val="accent4"/>
                </a:solidFill>
                <a:latin typeface="Yu Gothic" panose="020B0400000000000000" pitchFamily="34" charset="-128"/>
                <a:ea typeface="Yu Gothic" panose="020B0400000000000000" pitchFamily="34" charset="-128"/>
              </a:rPr>
              <a:t>農法</a:t>
            </a:r>
            <a:endParaRPr lang="en-US" b="1" dirty="0">
              <a:solidFill>
                <a:schemeClr val="accent4"/>
              </a:solidFill>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487125" y="2628900"/>
            <a:ext cx="5199659" cy="3524514"/>
          </a:xfrm>
        </p:spPr>
        <p:txBody>
          <a:bodyPr>
            <a:normAutofit/>
          </a:bodyPr>
          <a:lstStyle/>
          <a:p>
            <a:r>
              <a:rPr lang="ja-JP" altLang="en-US" dirty="0">
                <a:latin typeface="Yu Gothic" panose="020B0400000000000000" pitchFamily="34" charset="-128"/>
                <a:ea typeface="Yu Gothic" panose="020B0400000000000000" pitchFamily="34" charset="-128"/>
              </a:rPr>
              <a:t>バイオダイナミック農法は、オーガニック農法の原則に基づいた総合的アプローチで、バイオダイナミック農法特有のプレパレーションと独自の作業が加わる。</a:t>
            </a:r>
            <a:br>
              <a:rPr lang="en-US"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さらに天文的、およびスピリチュアルな要素も農作業やそれを行うタイミングに大きく影響するという特徴的な概念がある。</a:t>
            </a:r>
          </a:p>
          <a:p>
            <a:endParaRPr lang="en-AU" dirty="0">
              <a:latin typeface="Neue Haas Grotesk Text Pro" panose="020B0504020202020204" pitchFamily="34" charset="77"/>
            </a:endParaRPr>
          </a:p>
        </p:txBody>
      </p:sp>
    </p:spTree>
    <p:extLst>
      <p:ext uri="{BB962C8B-B14F-4D97-AF65-F5344CB8AC3E}">
        <p14:creationId xmlns:p14="http://schemas.microsoft.com/office/powerpoint/2010/main" val="18927178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8662AB6-F66D-504F-7ADC-24A13387E13E}"/>
              </a:ext>
            </a:extLst>
          </p:cNvPr>
          <p:cNvSpPr txBox="1"/>
          <p:nvPr/>
        </p:nvSpPr>
        <p:spPr>
          <a:xfrm>
            <a:off x="773359" y="3993464"/>
            <a:ext cx="2881929" cy="1569660"/>
          </a:xfrm>
          <a:prstGeom prst="rect">
            <a:avLst/>
          </a:prstGeom>
          <a:noFill/>
        </p:spPr>
        <p:txBody>
          <a:bodyPr wrap="square">
            <a:spAutoFit/>
          </a:bodyPr>
          <a:lstStyle/>
          <a:p>
            <a:r>
              <a:rPr lang="ja-JP" altLang="en-US" sz="1600" b="1">
                <a:solidFill>
                  <a:schemeClr val="accent4"/>
                </a:solidFill>
                <a:latin typeface="Yu Gothic" panose="020B0400000000000000" pitchFamily="34" charset="-128"/>
                <a:ea typeface="Yu Gothic" panose="020B0400000000000000" pitchFamily="34" charset="-128"/>
              </a:rPr>
              <a:t>慣行</a:t>
            </a:r>
            <a:r>
              <a:rPr lang="en-AU" sz="1600" b="1" dirty="0">
                <a:solidFill>
                  <a:srgbClr val="FF0000"/>
                </a:solidFill>
                <a:latin typeface="Yu Gothic" panose="020B0400000000000000" pitchFamily="34" charset="-128"/>
                <a:ea typeface="Yu Gothic" panose="020B0400000000000000" pitchFamily="34" charset="-128"/>
              </a:rPr>
              <a:t> </a:t>
            </a:r>
            <a:r>
              <a:rPr lang="en-AU" sz="1600" b="1" dirty="0">
                <a:solidFill>
                  <a:schemeClr val="accent4"/>
                </a:solidFill>
                <a:latin typeface="Yu Gothic" panose="020B0400000000000000" pitchFamily="34" charset="-128"/>
                <a:ea typeface="Yu Gothic" panose="020B0400000000000000" pitchFamily="34" charset="-128"/>
              </a:rPr>
              <a:t>(</a:t>
            </a:r>
            <a:r>
              <a:rPr lang="ja-JP" altLang="en-US" sz="1600" b="1" dirty="0">
                <a:solidFill>
                  <a:schemeClr val="accent4"/>
                </a:solidFill>
                <a:latin typeface="Yu Gothic" panose="020B0400000000000000" pitchFamily="34" charset="-128"/>
                <a:ea typeface="Yu Gothic" panose="020B0400000000000000" pitchFamily="34" charset="-128"/>
              </a:rPr>
              <a:t>非オーガニック</a:t>
            </a:r>
            <a:r>
              <a:rPr lang="en-AU" sz="1600" b="1" dirty="0">
                <a:solidFill>
                  <a:schemeClr val="accent4"/>
                </a:solidFill>
                <a:latin typeface="Yu Gothic" panose="020B0400000000000000" pitchFamily="34" charset="-128"/>
                <a:ea typeface="Yu Gothic" panose="020B0400000000000000" pitchFamily="34" charset="-128"/>
              </a:rPr>
              <a:t>) </a:t>
            </a:r>
            <a:r>
              <a:rPr lang="ja-JP" altLang="en-US" sz="1600" b="1" dirty="0">
                <a:solidFill>
                  <a:schemeClr val="accent4"/>
                </a:solidFill>
                <a:latin typeface="Yu Gothic" panose="020B0400000000000000" pitchFamily="34" charset="-128"/>
                <a:ea typeface="Yu Gothic" panose="020B0400000000000000" pitchFamily="34" charset="-128"/>
              </a:rPr>
              <a:t>農法</a:t>
            </a:r>
            <a:endParaRPr lang="en-AU" sz="1600" b="1" dirty="0">
              <a:solidFill>
                <a:schemeClr val="accent4"/>
              </a:solidFill>
              <a:latin typeface="Yu Gothic" panose="020B0400000000000000" pitchFamily="34" charset="-128"/>
              <a:ea typeface="Yu Gothic" panose="020B0400000000000000" pitchFamily="34" charset="-128"/>
            </a:endParaRPr>
          </a:p>
          <a:p>
            <a:r>
              <a:rPr lang="ja-JP" altLang="en-US" sz="1600" dirty="0">
                <a:latin typeface="Yu Gothic" panose="020B0400000000000000" pitchFamily="34" charset="-128"/>
                <a:ea typeface="Yu Gothic" panose="020B0400000000000000" pitchFamily="34" charset="-128"/>
              </a:rPr>
              <a:t>伝統農法に加え、化学合成</a:t>
            </a:r>
            <a:r>
              <a:rPr lang="ja-JP" altLang="en-US" sz="1600">
                <a:latin typeface="Yu Gothic" panose="020B0400000000000000" pitchFamily="34" charset="-128"/>
                <a:ea typeface="Yu Gothic" panose="020B0400000000000000" pitchFamily="34" charset="-128"/>
              </a:rPr>
              <a:t>農薬や肥料</a:t>
            </a:r>
            <a:r>
              <a:rPr lang="ja-JP" altLang="en-US" sz="1600" dirty="0">
                <a:latin typeface="Yu Gothic" panose="020B0400000000000000" pitchFamily="34" charset="-128"/>
                <a:ea typeface="Yu Gothic" panose="020B0400000000000000" pitchFamily="34" charset="-128"/>
              </a:rPr>
              <a:t>、近代的な技術、環境に配慮したアプローチなど、さまざまな手法を活用する。</a:t>
            </a:r>
          </a:p>
          <a:p>
            <a:endParaRPr lang="en-AU" sz="1600" dirty="0">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9A65A49B-442B-4B77-7634-70D3276544DA}"/>
              </a:ext>
            </a:extLst>
          </p:cNvPr>
          <p:cNvSpPr txBox="1"/>
          <p:nvPr/>
        </p:nvSpPr>
        <p:spPr>
          <a:xfrm>
            <a:off x="4866124" y="3974184"/>
            <a:ext cx="3067029" cy="2308324"/>
          </a:xfrm>
          <a:prstGeom prst="rect">
            <a:avLst/>
          </a:prstGeom>
          <a:noFill/>
        </p:spPr>
        <p:txBody>
          <a:bodyPr wrap="square">
            <a:spAutoFit/>
          </a:bodyPr>
          <a:lstStyle/>
          <a:p>
            <a:r>
              <a:rPr lang="ja-JP" altLang="en-US" sz="1600" b="1" dirty="0">
                <a:solidFill>
                  <a:schemeClr val="accent4"/>
                </a:solidFill>
                <a:latin typeface="Yu Gothic" panose="020B0400000000000000" pitchFamily="34" charset="-128"/>
                <a:ea typeface="Yu Gothic" panose="020B0400000000000000" pitchFamily="34" charset="-128"/>
              </a:rPr>
              <a:t>オーガニック</a:t>
            </a:r>
            <a:r>
              <a:rPr lang="en-AU" sz="1600" b="1" dirty="0">
                <a:solidFill>
                  <a:schemeClr val="accent4"/>
                </a:solidFill>
                <a:latin typeface="Yu Gothic" panose="020B0400000000000000" pitchFamily="34" charset="-128"/>
                <a:ea typeface="Yu Gothic" panose="020B0400000000000000" pitchFamily="34" charset="-128"/>
              </a:rPr>
              <a:t> </a:t>
            </a:r>
            <a:r>
              <a:rPr lang="ja-JP" altLang="en-US" sz="1600" b="1" dirty="0">
                <a:solidFill>
                  <a:schemeClr val="accent4"/>
                </a:solidFill>
                <a:latin typeface="Yu Gothic" panose="020B0400000000000000" pitchFamily="34" charset="-128"/>
                <a:ea typeface="Yu Gothic" panose="020B0400000000000000" pitchFamily="34" charset="-128"/>
              </a:rPr>
              <a:t>農法</a:t>
            </a:r>
            <a:endParaRPr lang="en-AU" sz="1600" b="1" dirty="0">
              <a:solidFill>
                <a:schemeClr val="accent4"/>
              </a:solidFill>
              <a:latin typeface="Yu Gothic" panose="020B0400000000000000" pitchFamily="34" charset="-128"/>
              <a:ea typeface="Yu Gothic" panose="020B0400000000000000" pitchFamily="34" charset="-128"/>
            </a:endParaRPr>
          </a:p>
          <a:p>
            <a:pPr marL="0" indent="0">
              <a:spcBef>
                <a:spcPct val="0"/>
              </a:spcBef>
              <a:buNone/>
            </a:pPr>
            <a:r>
              <a:rPr lang="ja-JP" altLang="en-US" sz="1600" dirty="0">
                <a:latin typeface="Yu Gothic" panose="020B0400000000000000" pitchFamily="34" charset="-128"/>
                <a:ea typeface="Yu Gothic" panose="020B0400000000000000" pitchFamily="34" charset="-128"/>
              </a:rPr>
              <a:t>伝統農法と近代農法の両方を</a:t>
            </a:r>
            <a:r>
              <a:rPr lang="ja-JP" altLang="en-US" sz="1600">
                <a:latin typeface="Yu Gothic" panose="020B0400000000000000" pitchFamily="34" charset="-128"/>
                <a:ea typeface="Yu Gothic" panose="020B0400000000000000" pitchFamily="34" charset="-128"/>
              </a:rPr>
              <a:t>採用しつつ</a:t>
            </a:r>
            <a:r>
              <a:rPr lang="ja-JP" altLang="en-US" sz="1600" dirty="0">
                <a:latin typeface="Yu Gothic" panose="020B0400000000000000" pitchFamily="34" charset="-128"/>
                <a:ea typeface="Yu Gothic" panose="020B0400000000000000" pitchFamily="34" charset="-128"/>
              </a:rPr>
              <a:t>、化学合成肥料、殺虫剤、除草剤の使用</a:t>
            </a:r>
            <a:r>
              <a:rPr lang="ja-JP" altLang="en-US" sz="1600">
                <a:latin typeface="Yu Gothic" panose="020B0400000000000000" pitchFamily="34" charset="-128"/>
                <a:ea typeface="Yu Gothic" panose="020B0400000000000000" pitchFamily="34" charset="-128"/>
              </a:rPr>
              <a:t>は避け、代替としてリン酸、鉱石、植物性</a:t>
            </a:r>
            <a:r>
              <a:rPr lang="ja-JP" altLang="en-US" sz="1600" dirty="0">
                <a:latin typeface="Yu Gothic" panose="020B0400000000000000" pitchFamily="34" charset="-128"/>
                <a:ea typeface="Yu Gothic" panose="020B0400000000000000" pitchFamily="34" charset="-128"/>
              </a:rPr>
              <a:t>および動物性</a:t>
            </a:r>
            <a:r>
              <a:rPr lang="ja-JP" altLang="en-US" sz="1600">
                <a:latin typeface="Yu Gothic" panose="020B0400000000000000" pitchFamily="34" charset="-128"/>
                <a:ea typeface="Yu Gothic" panose="020B0400000000000000" pitchFamily="34" charset="-128"/>
              </a:rPr>
              <a:t>素材、化学</a:t>
            </a:r>
            <a:r>
              <a:rPr lang="ja-JP" altLang="en-US" sz="1600" dirty="0">
                <a:latin typeface="Yu Gothic" panose="020B0400000000000000" pitchFamily="34" charset="-128"/>
                <a:ea typeface="Yu Gothic" panose="020B0400000000000000" pitchFamily="34" charset="-128"/>
              </a:rPr>
              <a:t>薬品を使わない農薬</a:t>
            </a:r>
            <a:r>
              <a:rPr lang="ja-JP" altLang="en-US" sz="1600">
                <a:latin typeface="Yu Gothic" panose="020B0400000000000000" pitchFamily="34" charset="-128"/>
                <a:ea typeface="Yu Gothic" panose="020B0400000000000000" pitchFamily="34" charset="-128"/>
              </a:rPr>
              <a:t>などの有機物を</a:t>
            </a:r>
            <a:r>
              <a:rPr lang="ja-JP" altLang="en-US" sz="1600" dirty="0">
                <a:latin typeface="Yu Gothic" panose="020B0400000000000000" pitchFamily="34" charset="-128"/>
                <a:ea typeface="Yu Gothic" panose="020B0400000000000000" pitchFamily="34" charset="-128"/>
              </a:rPr>
              <a:t>使用する。</a:t>
            </a:r>
          </a:p>
          <a:p>
            <a:pPr marL="0" indent="0">
              <a:spcBef>
                <a:spcPct val="0"/>
              </a:spcBef>
              <a:buNone/>
            </a:pPr>
            <a:endParaRPr lang="en-AU" sz="1600" dirty="0">
              <a:latin typeface="Yu Gothic" panose="020B0400000000000000" pitchFamily="34" charset="-128"/>
              <a:ea typeface="Yu Gothic" panose="020B0400000000000000" pitchFamily="34" charset="-128"/>
            </a:endParaRPr>
          </a:p>
        </p:txBody>
      </p:sp>
      <p:sp>
        <p:nvSpPr>
          <p:cNvPr id="10" name="TextBox 9">
            <a:extLst>
              <a:ext uri="{FF2B5EF4-FFF2-40B4-BE49-F238E27FC236}">
                <a16:creationId xmlns:a16="http://schemas.microsoft.com/office/drawing/2014/main" id="{D173955E-5790-1DA1-C9C0-5D439DA12B22}"/>
              </a:ext>
            </a:extLst>
          </p:cNvPr>
          <p:cNvSpPr txBox="1"/>
          <p:nvPr/>
        </p:nvSpPr>
        <p:spPr>
          <a:xfrm>
            <a:off x="8624714" y="3954904"/>
            <a:ext cx="3346949" cy="1815882"/>
          </a:xfrm>
          <a:prstGeom prst="rect">
            <a:avLst/>
          </a:prstGeom>
          <a:noFill/>
        </p:spPr>
        <p:txBody>
          <a:bodyPr wrap="square">
            <a:spAutoFit/>
          </a:bodyPr>
          <a:lstStyle/>
          <a:p>
            <a:r>
              <a:rPr lang="ja-JP" altLang="en-US" sz="1600" b="1" dirty="0">
                <a:solidFill>
                  <a:schemeClr val="accent4"/>
                </a:solidFill>
                <a:latin typeface="Yu Gothic" panose="020B0400000000000000" pitchFamily="34" charset="-128"/>
                <a:ea typeface="Yu Gothic" panose="020B0400000000000000" pitchFamily="34" charset="-128"/>
              </a:rPr>
              <a:t>バイオダイナミック</a:t>
            </a:r>
            <a:r>
              <a:rPr lang="en-AU" sz="1600" b="1" dirty="0">
                <a:solidFill>
                  <a:schemeClr val="accent4"/>
                </a:solidFill>
                <a:latin typeface="Yu Gothic" panose="020B0400000000000000" pitchFamily="34" charset="-128"/>
                <a:ea typeface="Yu Gothic" panose="020B0400000000000000" pitchFamily="34" charset="-128"/>
              </a:rPr>
              <a:t> </a:t>
            </a:r>
            <a:r>
              <a:rPr lang="ja-JP" altLang="en-US" sz="1600" b="1" dirty="0">
                <a:solidFill>
                  <a:schemeClr val="accent4"/>
                </a:solidFill>
                <a:latin typeface="Yu Gothic" panose="020B0400000000000000" pitchFamily="34" charset="-128"/>
                <a:ea typeface="Yu Gothic" panose="020B0400000000000000" pitchFamily="34" charset="-128"/>
              </a:rPr>
              <a:t>農法</a:t>
            </a:r>
            <a:endParaRPr lang="en-AU" sz="1600" b="1" dirty="0">
              <a:solidFill>
                <a:schemeClr val="accent4"/>
              </a:solidFill>
              <a:latin typeface="Yu Gothic" panose="020B0400000000000000" pitchFamily="34" charset="-128"/>
              <a:ea typeface="Yu Gothic" panose="020B0400000000000000" pitchFamily="34" charset="-128"/>
            </a:endParaRPr>
          </a:p>
          <a:p>
            <a:pPr marL="0" indent="0">
              <a:spcBef>
                <a:spcPct val="0"/>
              </a:spcBef>
              <a:buNone/>
            </a:pPr>
            <a:r>
              <a:rPr lang="ja-JP" altLang="en-US" sz="1600" dirty="0">
                <a:latin typeface="Yu Gothic" panose="020B0400000000000000" pitchFamily="34" charset="-128"/>
                <a:ea typeface="Yu Gothic" panose="020B0400000000000000" pitchFamily="34" charset="-128"/>
              </a:rPr>
              <a:t>ルドルフ・シュタイナーの思想に基づく。 オーガニック農法に似ているが、月の</a:t>
            </a:r>
            <a:r>
              <a:rPr lang="ja-JP" altLang="en-US" sz="1600">
                <a:latin typeface="Yu Gothic" panose="020B0400000000000000" pitchFamily="34" charset="-128"/>
                <a:ea typeface="Yu Gothic" panose="020B0400000000000000" pitchFamily="34" charset="-128"/>
              </a:rPr>
              <a:t>満ち欠けを見てタイミングを決めたり特別</a:t>
            </a:r>
            <a:r>
              <a:rPr lang="ja-JP" altLang="en-US" sz="1600" dirty="0">
                <a:latin typeface="Yu Gothic" panose="020B0400000000000000" pitchFamily="34" charset="-128"/>
                <a:ea typeface="Yu Gothic" panose="020B0400000000000000" pitchFamily="34" charset="-128"/>
              </a:rPr>
              <a:t>な土づくりを行ったりする点が特徴。</a:t>
            </a:r>
          </a:p>
          <a:p>
            <a:pPr marL="0" indent="0">
              <a:spcBef>
                <a:spcPct val="0"/>
              </a:spcBef>
              <a:buNone/>
            </a:pPr>
            <a:endParaRPr lang="en-AU" sz="1600" dirty="0">
              <a:latin typeface="Yu Gothic" panose="020B0400000000000000" pitchFamily="34" charset="-128"/>
              <a:ea typeface="Yu Gothic" panose="020B0400000000000000" pitchFamily="34" charset="-128"/>
            </a:endParaRPr>
          </a:p>
        </p:txBody>
      </p:sp>
      <p:pic>
        <p:nvPicPr>
          <p:cNvPr id="4" name="Picture 3">
            <a:extLst>
              <a:ext uri="{FF2B5EF4-FFF2-40B4-BE49-F238E27FC236}">
                <a16:creationId xmlns:a16="http://schemas.microsoft.com/office/drawing/2014/main" id="{77B91A6E-2B2F-A6B8-4DE8-48343C8768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58891" y="1862965"/>
            <a:ext cx="2208396" cy="2208396"/>
          </a:xfrm>
          <a:prstGeom prst="rect">
            <a:avLst/>
          </a:prstGeom>
        </p:spPr>
      </p:pic>
      <p:pic>
        <p:nvPicPr>
          <p:cNvPr id="5" name="Picture 4" descr="A drawing of a tractor&#10;&#10;Description automatically generated">
            <a:extLst>
              <a:ext uri="{FF2B5EF4-FFF2-40B4-BE49-F238E27FC236}">
                <a16:creationId xmlns:a16="http://schemas.microsoft.com/office/drawing/2014/main" id="{21840464-3738-14BE-E9E5-FC033146B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4961" y="2300753"/>
            <a:ext cx="2570327" cy="1544975"/>
          </a:xfrm>
          <a:prstGeom prst="rect">
            <a:avLst/>
          </a:prstGeom>
        </p:spPr>
      </p:pic>
      <p:pic>
        <p:nvPicPr>
          <p:cNvPr id="8" name="Picture 7" descr="A green plant growing out of dirt&#10;&#10;Description automatically generated">
            <a:extLst>
              <a:ext uri="{FF2B5EF4-FFF2-40B4-BE49-F238E27FC236}">
                <a16:creationId xmlns:a16="http://schemas.microsoft.com/office/drawing/2014/main" id="{6CC477C2-9A42-13A7-E65B-81107DD757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4521" y="2278636"/>
            <a:ext cx="1617693" cy="1567092"/>
          </a:xfrm>
          <a:prstGeom prst="rect">
            <a:avLst/>
          </a:prstGeom>
        </p:spPr>
      </p:pic>
      <p:sp>
        <p:nvSpPr>
          <p:cNvPr id="3" name="Title 1">
            <a:extLst>
              <a:ext uri="{FF2B5EF4-FFF2-40B4-BE49-F238E27FC236}">
                <a16:creationId xmlns:a16="http://schemas.microsoft.com/office/drawing/2014/main" id="{A03B72D8-8647-FC97-A574-8DF35BA2AB47}"/>
              </a:ext>
            </a:extLst>
          </p:cNvPr>
          <p:cNvSpPr txBox="1">
            <a:spLocks/>
          </p:cNvSpPr>
          <p:nvPr/>
        </p:nvSpPr>
        <p:spPr>
          <a:xfrm>
            <a:off x="773359" y="770658"/>
            <a:ext cx="9389213" cy="108129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800" dirty="0">
                <a:solidFill>
                  <a:schemeClr val="accent2"/>
                </a:solidFill>
                <a:latin typeface="Yu Gothic" panose="020B0400000000000000" pitchFamily="34" charset="-128"/>
                <a:ea typeface="Yu Gothic" panose="020B0400000000000000" pitchFamily="34" charset="-128"/>
                <a:cs typeface="Arial" panose="020B0604020202020204" pitchFamily="34" charset="0"/>
              </a:rPr>
              <a:t>ブドウ畑の管理</a:t>
            </a:r>
            <a:br>
              <a:rPr lang="en-AU" dirty="0">
                <a:solidFill>
                  <a:schemeClr val="accent2"/>
                </a:solidFill>
                <a:latin typeface="Yu Gothic" panose="020B0400000000000000" pitchFamily="34" charset="-128"/>
                <a:ea typeface="Yu Gothic" panose="020B0400000000000000" pitchFamily="34" charset="-128"/>
                <a:cs typeface="Arial" panose="020B0604020202020204" pitchFamily="34" charset="0"/>
              </a:rPr>
            </a:br>
            <a:r>
              <a:rPr lang="ja-JP" altLang="en-US" sz="2800" dirty="0">
                <a:solidFill>
                  <a:schemeClr val="accent3"/>
                </a:solidFill>
                <a:latin typeface="Yu Gothic" panose="020B0400000000000000" pitchFamily="34" charset="-128"/>
                <a:ea typeface="Yu Gothic" panose="020B0400000000000000" pitchFamily="34" charset="-128"/>
                <a:cs typeface="Arial" panose="020B0604020202020204" pitchFamily="34" charset="0"/>
              </a:rPr>
              <a:t>ブドウ栽培に関する</a:t>
            </a:r>
            <a:r>
              <a:rPr lang="en-US" altLang="ja-JP" sz="2800" dirty="0">
                <a:solidFill>
                  <a:schemeClr val="accent3"/>
                </a:solidFill>
                <a:latin typeface="Yu Gothic" panose="020B0400000000000000" pitchFamily="34" charset="-128"/>
                <a:ea typeface="Yu Gothic" panose="020B0400000000000000" pitchFamily="34" charset="-128"/>
                <a:cs typeface="Arial" panose="020B0604020202020204" pitchFamily="34" charset="0"/>
              </a:rPr>
              <a:t>3</a:t>
            </a:r>
            <a:r>
              <a:rPr lang="ja-JP" altLang="en-US" sz="2800" dirty="0">
                <a:solidFill>
                  <a:schemeClr val="accent3"/>
                </a:solidFill>
                <a:latin typeface="Yu Gothic" panose="020B0400000000000000" pitchFamily="34" charset="-128"/>
                <a:ea typeface="Yu Gothic" panose="020B0400000000000000" pitchFamily="34" charset="-128"/>
                <a:cs typeface="Arial" panose="020B0604020202020204" pitchFamily="34" charset="0"/>
              </a:rPr>
              <a:t>つのアプローチ</a:t>
            </a:r>
            <a:endParaRPr lang="en-AU" dirty="0">
              <a:solidFill>
                <a:schemeClr val="accent3"/>
              </a:solidFill>
              <a:latin typeface="Yu Gothic" panose="020B0400000000000000" pitchFamily="34" charset="-128"/>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202153464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368300"/>
            <a:ext cx="9389213" cy="1081291"/>
          </a:xfrm>
        </p:spPr>
        <p:txBody>
          <a:bodyPr/>
          <a:lstStyle/>
          <a:p>
            <a:r>
              <a:rPr lang="ja-JP" altLang="en-US" sz="4800" b="1" dirty="0">
                <a:effectLst/>
                <a:latin typeface="Yu Gothic" panose="020B0400000000000000" pitchFamily="34" charset="-128"/>
                <a:ea typeface="Yu Gothic" panose="020B0400000000000000" pitchFamily="34" charset="-128"/>
              </a:rPr>
              <a:t>月の満ち欠けと</a:t>
            </a:r>
            <a:r>
              <a:rPr lang="en-AU" sz="4800" b="1" dirty="0">
                <a:effectLst/>
                <a:latin typeface="Yu Gothic" panose="020B0400000000000000" pitchFamily="34" charset="-128"/>
                <a:ea typeface="Yu Gothic" panose="020B0400000000000000" pitchFamily="34" charset="-128"/>
              </a:rPr>
              <a:t> </a:t>
            </a:r>
            <a:br>
              <a:rPr lang="en-AU" b="1" dirty="0">
                <a:solidFill>
                  <a:schemeClr val="accent2"/>
                </a:solidFill>
                <a:effectLst/>
                <a:latin typeface="Yu Gothic" panose="020B0400000000000000" pitchFamily="34" charset="-128"/>
                <a:ea typeface="Yu Gothic" panose="020B0400000000000000" pitchFamily="34" charset="-128"/>
              </a:rPr>
            </a:br>
            <a:r>
              <a:rPr lang="ja-JP" altLang="en-US" sz="2800" b="1" dirty="0">
                <a:solidFill>
                  <a:schemeClr val="accent4"/>
                </a:solidFill>
                <a:effectLst/>
                <a:latin typeface="Yu Gothic" panose="020B0400000000000000" pitchFamily="34" charset="-128"/>
                <a:ea typeface="Yu Gothic" panose="020B0400000000000000" pitchFamily="34" charset="-128"/>
              </a:rPr>
              <a:t>バイオダイナミック農法</a:t>
            </a:r>
            <a:endParaRPr lang="en-AU" b="1" dirty="0">
              <a:solidFill>
                <a:schemeClr val="accent4"/>
              </a:solidFill>
              <a:effectLst/>
              <a:latin typeface="Yu Gothic" panose="020B0400000000000000" pitchFamily="34" charset="-128"/>
              <a:ea typeface="Yu Gothic" panose="020B0400000000000000" pitchFamily="34" charset="-128"/>
            </a:endParaRPr>
          </a:p>
        </p:txBody>
      </p:sp>
      <p:sp>
        <p:nvSpPr>
          <p:cNvPr id="3" name="object 7">
            <a:extLst>
              <a:ext uri="{FF2B5EF4-FFF2-40B4-BE49-F238E27FC236}">
                <a16:creationId xmlns:a16="http://schemas.microsoft.com/office/drawing/2014/main" id="{F0DABD35-7F37-A4A5-309F-92254371564E}"/>
              </a:ext>
            </a:extLst>
          </p:cNvPr>
          <p:cNvSpPr txBox="1"/>
          <p:nvPr/>
        </p:nvSpPr>
        <p:spPr>
          <a:xfrm>
            <a:off x="2039878" y="2110585"/>
            <a:ext cx="1967860" cy="1102866"/>
          </a:xfrm>
          <a:prstGeom prst="rect">
            <a:avLst/>
          </a:prstGeom>
        </p:spPr>
        <p:txBody>
          <a:bodyPr vert="horz" wrap="square" lIns="0" tIns="12700" rIns="0" bIns="0" rtlCol="0">
            <a:spAutoFit/>
          </a:bodyPr>
          <a:lstStyle/>
          <a:p>
            <a:pPr marL="12700" algn="ctr">
              <a:spcBef>
                <a:spcPts val="100"/>
              </a:spcBef>
            </a:pPr>
            <a:r>
              <a:rPr lang="ja-JP" altLang="en-US" sz="1400" dirty="0">
                <a:solidFill>
                  <a:schemeClr val="accent4"/>
                </a:solidFill>
                <a:latin typeface="Yu Gothic" panose="020B0400000000000000" pitchFamily="34" charset="-128"/>
                <a:ea typeface="Yu Gothic" panose="020B0400000000000000" pitchFamily="34" charset="-128"/>
                <a:cs typeface="Hellix"/>
              </a:rPr>
              <a:t>収穫に最適な時期</a:t>
            </a:r>
            <a:endParaRPr lang="en-AU" sz="1400" dirty="0">
              <a:solidFill>
                <a:schemeClr val="accent4"/>
              </a:solidFill>
              <a:latin typeface="Yu Gothic" panose="020B0400000000000000" pitchFamily="34" charset="-128"/>
              <a:ea typeface="Yu Gothic" panose="020B0400000000000000" pitchFamily="34" charset="-128"/>
              <a:cs typeface="Hellix"/>
            </a:endParaRPr>
          </a:p>
          <a:p>
            <a:pPr algn="ctr">
              <a:buClr>
                <a:srgbClr val="F40000"/>
              </a:buClr>
            </a:pPr>
            <a:r>
              <a:rPr lang="ja-JP" altLang="en-US" sz="1400" dirty="0">
                <a:latin typeface="Yu Gothic" panose="020B0400000000000000" pitchFamily="34" charset="-128"/>
                <a:ea typeface="Yu Gothic" panose="020B0400000000000000" pitchFamily="34" charset="-128"/>
                <a:cs typeface="Hellix SemiBold"/>
              </a:rPr>
              <a:t>月の位置が</a:t>
            </a:r>
            <a:br>
              <a:rPr lang="ja-JP" altLang="en-US" sz="1400" dirty="0">
                <a:latin typeface="Yu Gothic" panose="020B0400000000000000" pitchFamily="34" charset="-128"/>
                <a:ea typeface="Yu Gothic" panose="020B0400000000000000" pitchFamily="34" charset="-128"/>
                <a:cs typeface="Hellix SemiBold"/>
              </a:rPr>
            </a:br>
            <a:r>
              <a:rPr lang="ja-JP" altLang="en-US" sz="1400" dirty="0">
                <a:latin typeface="Yu Gothic" panose="020B0400000000000000" pitchFamily="34" charset="-128"/>
                <a:ea typeface="Yu Gothic" panose="020B0400000000000000" pitchFamily="34" charset="-128"/>
                <a:cs typeface="Hellix SemiBold"/>
              </a:rPr>
              <a:t>牡羊座・獅子座・射手座</a:t>
            </a:r>
          </a:p>
          <a:p>
            <a:pPr algn="ctr">
              <a:buClr>
                <a:srgbClr val="F40000"/>
              </a:buClr>
            </a:pPr>
            <a:endParaRPr lang="en-US" sz="1400" dirty="0">
              <a:latin typeface="Yu Gothic" panose="020B0400000000000000" pitchFamily="34" charset="-128"/>
              <a:ea typeface="Yu Gothic" panose="020B0400000000000000" pitchFamily="34" charset="-128"/>
              <a:cs typeface="Hellix SemiBold"/>
            </a:endParaRPr>
          </a:p>
          <a:p>
            <a:pPr marL="12700" algn="ctr">
              <a:spcBef>
                <a:spcPts val="100"/>
              </a:spcBef>
            </a:pPr>
            <a:endParaRPr sz="1400" dirty="0">
              <a:solidFill>
                <a:schemeClr val="accent4"/>
              </a:solidFill>
              <a:latin typeface="Yu Gothic" panose="020B0400000000000000" pitchFamily="34" charset="-128"/>
              <a:ea typeface="Yu Gothic" panose="020B0400000000000000" pitchFamily="34" charset="-128"/>
              <a:cs typeface="Hellix"/>
            </a:endParaRPr>
          </a:p>
        </p:txBody>
      </p:sp>
      <p:sp>
        <p:nvSpPr>
          <p:cNvPr id="21" name="object 7">
            <a:extLst>
              <a:ext uri="{FF2B5EF4-FFF2-40B4-BE49-F238E27FC236}">
                <a16:creationId xmlns:a16="http://schemas.microsoft.com/office/drawing/2014/main" id="{8F3D49A7-D122-AADC-7993-0096C7FD40BC}"/>
              </a:ext>
            </a:extLst>
          </p:cNvPr>
          <p:cNvSpPr txBox="1"/>
          <p:nvPr/>
        </p:nvSpPr>
        <p:spPr>
          <a:xfrm>
            <a:off x="1949546" y="4728131"/>
            <a:ext cx="1967860" cy="874598"/>
          </a:xfrm>
          <a:prstGeom prst="rect">
            <a:avLst/>
          </a:prstGeom>
        </p:spPr>
        <p:txBody>
          <a:bodyPr vert="horz" wrap="square" lIns="0" tIns="12700" rIns="0" bIns="0" rtlCol="0">
            <a:spAutoFit/>
          </a:bodyPr>
          <a:lstStyle/>
          <a:p>
            <a:pPr marL="12700" algn="ctr">
              <a:spcBef>
                <a:spcPts val="100"/>
              </a:spcBef>
            </a:pPr>
            <a:r>
              <a:rPr lang="ja-JP" altLang="en-US" sz="1400" dirty="0">
                <a:solidFill>
                  <a:schemeClr val="accent4"/>
                </a:solidFill>
                <a:latin typeface="Yu Gothic" panose="020B0400000000000000" pitchFamily="34" charset="-128"/>
                <a:ea typeface="Yu Gothic" panose="020B0400000000000000" pitchFamily="34" charset="-128"/>
                <a:cs typeface="Hellix"/>
              </a:rPr>
              <a:t>畑作業をするべきではない時期</a:t>
            </a:r>
            <a:endParaRPr lang="en-AU" sz="1400" dirty="0">
              <a:solidFill>
                <a:schemeClr val="accent4"/>
              </a:solidFill>
              <a:latin typeface="Yu Gothic" panose="020B0400000000000000" pitchFamily="34" charset="-128"/>
              <a:ea typeface="Yu Gothic" panose="020B0400000000000000" pitchFamily="34" charset="-128"/>
              <a:cs typeface="Hellix"/>
            </a:endParaRPr>
          </a:p>
          <a:p>
            <a:pPr algn="ctr">
              <a:buClr>
                <a:srgbClr val="F40000"/>
              </a:buClr>
            </a:pPr>
            <a:r>
              <a:rPr lang="ja-JP" altLang="en-US" sz="1400" dirty="0">
                <a:latin typeface="Yu Gothic" panose="020B0400000000000000" pitchFamily="34" charset="-128"/>
                <a:ea typeface="Yu Gothic" panose="020B0400000000000000" pitchFamily="34" charset="-128"/>
                <a:cs typeface="Hellix SemiBold"/>
              </a:rPr>
              <a:t>月の位置が</a:t>
            </a:r>
            <a:br>
              <a:rPr lang="ja-JP" altLang="en-US" sz="1400" dirty="0">
                <a:latin typeface="Yu Gothic" panose="020B0400000000000000" pitchFamily="34" charset="-128"/>
                <a:ea typeface="Yu Gothic" panose="020B0400000000000000" pitchFamily="34" charset="-128"/>
                <a:cs typeface="Hellix SemiBold"/>
              </a:rPr>
            </a:br>
            <a:r>
              <a:rPr lang="ja-JP" altLang="en-US" sz="1400" dirty="0">
                <a:latin typeface="Yu Gothic" panose="020B0400000000000000" pitchFamily="34" charset="-128"/>
                <a:ea typeface="Yu Gothic" panose="020B0400000000000000" pitchFamily="34" charset="-128"/>
                <a:cs typeface="Hellix SemiBold"/>
              </a:rPr>
              <a:t>水瓶座・天秤座・双子座</a:t>
            </a:r>
          </a:p>
        </p:txBody>
      </p:sp>
      <p:sp>
        <p:nvSpPr>
          <p:cNvPr id="22" name="object 7">
            <a:extLst>
              <a:ext uri="{FF2B5EF4-FFF2-40B4-BE49-F238E27FC236}">
                <a16:creationId xmlns:a16="http://schemas.microsoft.com/office/drawing/2014/main" id="{1E705BFF-8CCC-D3F4-A0C3-52A24B6B6C0E}"/>
              </a:ext>
            </a:extLst>
          </p:cNvPr>
          <p:cNvSpPr txBox="1"/>
          <p:nvPr/>
        </p:nvSpPr>
        <p:spPr>
          <a:xfrm>
            <a:off x="8037765" y="2147362"/>
            <a:ext cx="1967860" cy="659155"/>
          </a:xfrm>
          <a:prstGeom prst="rect">
            <a:avLst/>
          </a:prstGeom>
        </p:spPr>
        <p:txBody>
          <a:bodyPr vert="horz" wrap="square" lIns="0" tIns="12700" rIns="0" bIns="0" rtlCol="0">
            <a:spAutoFit/>
          </a:bodyPr>
          <a:lstStyle/>
          <a:p>
            <a:pPr marL="12700" algn="ctr">
              <a:spcBef>
                <a:spcPts val="100"/>
              </a:spcBef>
            </a:pPr>
            <a:r>
              <a:rPr lang="ja-JP" altLang="en-US" sz="1400" dirty="0">
                <a:solidFill>
                  <a:schemeClr val="accent4"/>
                </a:solidFill>
                <a:latin typeface="Yu Gothic" panose="020B0400000000000000" pitchFamily="34" charset="-128"/>
                <a:ea typeface="Yu Gothic" panose="020B0400000000000000" pitchFamily="34" charset="-128"/>
                <a:cs typeface="Hellix"/>
              </a:rPr>
              <a:t>剪定に最適な時期</a:t>
            </a:r>
            <a:endParaRPr lang="en-AU" sz="1400" dirty="0">
              <a:solidFill>
                <a:schemeClr val="accent4"/>
              </a:solidFill>
              <a:latin typeface="Yu Gothic" panose="020B0400000000000000" pitchFamily="34" charset="-128"/>
              <a:ea typeface="Yu Gothic" panose="020B0400000000000000" pitchFamily="34" charset="-128"/>
              <a:cs typeface="Hellix"/>
            </a:endParaRPr>
          </a:p>
          <a:p>
            <a:pPr algn="ctr">
              <a:buClr>
                <a:srgbClr val="F40000"/>
              </a:buClr>
            </a:pPr>
            <a:r>
              <a:rPr lang="ja-JP" altLang="en-US" sz="1400" dirty="0">
                <a:latin typeface="Yu Gothic" panose="020B0400000000000000" pitchFamily="34" charset="-128"/>
                <a:ea typeface="Yu Gothic" panose="020B0400000000000000" pitchFamily="34" charset="-128"/>
                <a:cs typeface="Hellix SemiBold"/>
              </a:rPr>
              <a:t>月の位置が</a:t>
            </a:r>
          </a:p>
          <a:p>
            <a:pPr algn="ctr">
              <a:buClr>
                <a:srgbClr val="F40000"/>
              </a:buClr>
            </a:pPr>
            <a:r>
              <a:rPr lang="ja-JP" altLang="en-US" sz="1400" dirty="0">
                <a:latin typeface="Yu Gothic" panose="020B0400000000000000" pitchFamily="34" charset="-128"/>
                <a:ea typeface="Yu Gothic" panose="020B0400000000000000" pitchFamily="34" charset="-128"/>
                <a:cs typeface="Hellix SemiBold"/>
              </a:rPr>
              <a:t>乙女座・牡牛座・山羊座</a:t>
            </a:r>
            <a:endParaRPr lang="en-AU" sz="1400" dirty="0">
              <a:latin typeface="Yu Gothic" panose="020B0400000000000000" pitchFamily="34" charset="-128"/>
              <a:ea typeface="Yu Gothic" panose="020B0400000000000000" pitchFamily="34" charset="-128"/>
              <a:cs typeface="Hellix SemiBold"/>
            </a:endParaRPr>
          </a:p>
        </p:txBody>
      </p:sp>
      <p:sp>
        <p:nvSpPr>
          <p:cNvPr id="23" name="object 7">
            <a:extLst>
              <a:ext uri="{FF2B5EF4-FFF2-40B4-BE49-F238E27FC236}">
                <a16:creationId xmlns:a16="http://schemas.microsoft.com/office/drawing/2014/main" id="{29BD54D4-82D1-8AC0-4834-2442115A606B}"/>
              </a:ext>
            </a:extLst>
          </p:cNvPr>
          <p:cNvSpPr txBox="1"/>
          <p:nvPr/>
        </p:nvSpPr>
        <p:spPr>
          <a:xfrm>
            <a:off x="8085847" y="4728131"/>
            <a:ext cx="1967860" cy="874598"/>
          </a:xfrm>
          <a:prstGeom prst="rect">
            <a:avLst/>
          </a:prstGeom>
        </p:spPr>
        <p:txBody>
          <a:bodyPr vert="horz" wrap="square" lIns="0" tIns="12700" rIns="0" bIns="0" rtlCol="0">
            <a:spAutoFit/>
          </a:bodyPr>
          <a:lstStyle/>
          <a:p>
            <a:pPr marL="12700" algn="ctr">
              <a:spcBef>
                <a:spcPts val="100"/>
              </a:spcBef>
            </a:pPr>
            <a:r>
              <a:rPr lang="ja-JP" altLang="en-US" sz="1400" dirty="0">
                <a:solidFill>
                  <a:schemeClr val="accent4"/>
                </a:solidFill>
                <a:latin typeface="Yu Gothic" panose="020B0400000000000000" pitchFamily="34" charset="-128"/>
                <a:ea typeface="Yu Gothic" panose="020B0400000000000000" pitchFamily="34" charset="-128"/>
                <a:cs typeface="Hellix"/>
              </a:rPr>
              <a:t>灌漑に最適な時期</a:t>
            </a:r>
            <a:endParaRPr lang="en-AU" sz="1400" dirty="0">
              <a:solidFill>
                <a:schemeClr val="accent4"/>
              </a:solidFill>
              <a:latin typeface="Yu Gothic" panose="020B0400000000000000" pitchFamily="34" charset="-128"/>
              <a:ea typeface="Yu Gothic" panose="020B0400000000000000" pitchFamily="34" charset="-128"/>
              <a:cs typeface="Hellix"/>
            </a:endParaRPr>
          </a:p>
          <a:p>
            <a:pPr algn="ctr">
              <a:buClr>
                <a:srgbClr val="F40000"/>
              </a:buClr>
            </a:pPr>
            <a:r>
              <a:rPr lang="ja-JP" altLang="en-US" sz="1400" dirty="0">
                <a:latin typeface="Yu Gothic" panose="020B0400000000000000" pitchFamily="34" charset="-128"/>
                <a:ea typeface="Yu Gothic" panose="020B0400000000000000" pitchFamily="34" charset="-128"/>
                <a:cs typeface="Hellix SemiBold"/>
              </a:rPr>
              <a:t>月の位置が</a:t>
            </a:r>
          </a:p>
          <a:p>
            <a:pPr algn="ctr">
              <a:buClr>
                <a:srgbClr val="F40000"/>
              </a:buClr>
            </a:pPr>
            <a:r>
              <a:rPr lang="ja-JP" altLang="en-US" sz="1400" dirty="0">
                <a:latin typeface="Yu Gothic" panose="020B0400000000000000" pitchFamily="34" charset="-128"/>
                <a:ea typeface="Yu Gothic" panose="020B0400000000000000" pitchFamily="34" charset="-128"/>
                <a:cs typeface="Hellix SemiBold"/>
              </a:rPr>
              <a:t>魚座・蟹座・ 蠍座</a:t>
            </a:r>
          </a:p>
          <a:p>
            <a:pPr algn="ctr">
              <a:buClr>
                <a:srgbClr val="F40000"/>
              </a:buClr>
            </a:pPr>
            <a:endParaRPr lang="en-US" sz="1400" dirty="0">
              <a:latin typeface="Yu Gothic" panose="020B0400000000000000" pitchFamily="34" charset="-128"/>
              <a:ea typeface="Yu Gothic" panose="020B0400000000000000" pitchFamily="34" charset="-128"/>
              <a:cs typeface="Hellix SemiBold"/>
            </a:endParaRPr>
          </a:p>
        </p:txBody>
      </p:sp>
      <p:sp>
        <p:nvSpPr>
          <p:cNvPr id="24" name="Oval 23">
            <a:extLst>
              <a:ext uri="{FF2B5EF4-FFF2-40B4-BE49-F238E27FC236}">
                <a16:creationId xmlns:a16="http://schemas.microsoft.com/office/drawing/2014/main" id="{AB394C56-554D-CD08-8047-CC243B8EFCB9}"/>
              </a:ext>
            </a:extLst>
          </p:cNvPr>
          <p:cNvSpPr/>
          <p:nvPr/>
        </p:nvSpPr>
        <p:spPr>
          <a:xfrm>
            <a:off x="4169368" y="2027920"/>
            <a:ext cx="3702415" cy="3702415"/>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a typeface="HGPｺﾞｼｯｸM" panose="020B0600000000000000" pitchFamily="50" charset="-128"/>
            </a:endParaRPr>
          </a:p>
        </p:txBody>
      </p:sp>
      <p:sp>
        <p:nvSpPr>
          <p:cNvPr id="25" name="Oval 24">
            <a:extLst>
              <a:ext uri="{FF2B5EF4-FFF2-40B4-BE49-F238E27FC236}">
                <a16:creationId xmlns:a16="http://schemas.microsoft.com/office/drawing/2014/main" id="{F4D2D8E1-8D45-2022-D12A-E457D4F526A0}"/>
              </a:ext>
            </a:extLst>
          </p:cNvPr>
          <p:cNvSpPr/>
          <p:nvPr/>
        </p:nvSpPr>
        <p:spPr>
          <a:xfrm>
            <a:off x="4461688" y="2320240"/>
            <a:ext cx="3117773" cy="3117773"/>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a typeface="HGPｺﾞｼｯｸM" panose="020B0600000000000000" pitchFamily="50" charset="-128"/>
            </a:endParaRPr>
          </a:p>
        </p:txBody>
      </p:sp>
      <p:cxnSp>
        <p:nvCxnSpPr>
          <p:cNvPr id="27" name="Straight Connector 26">
            <a:extLst>
              <a:ext uri="{FF2B5EF4-FFF2-40B4-BE49-F238E27FC236}">
                <a16:creationId xmlns:a16="http://schemas.microsoft.com/office/drawing/2014/main" id="{5CD70C77-017E-9ABC-FAE1-70223A364422}"/>
              </a:ext>
            </a:extLst>
          </p:cNvPr>
          <p:cNvCxnSpPr/>
          <p:nvPr/>
        </p:nvCxnSpPr>
        <p:spPr>
          <a:xfrm>
            <a:off x="6020574" y="1786296"/>
            <a:ext cx="0" cy="42194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AB4D7AD-EA47-0196-1F5E-DBA19B8DA273}"/>
              </a:ext>
            </a:extLst>
          </p:cNvPr>
          <p:cNvCxnSpPr>
            <a:cxnSpLocks/>
          </p:cNvCxnSpPr>
          <p:nvPr/>
        </p:nvCxnSpPr>
        <p:spPr>
          <a:xfrm>
            <a:off x="3846108" y="3879126"/>
            <a:ext cx="430759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Picture 32" descr="A black symbol of a virgo&#10;&#10;Description automatically generated">
            <a:extLst>
              <a:ext uri="{FF2B5EF4-FFF2-40B4-BE49-F238E27FC236}">
                <a16:creationId xmlns:a16="http://schemas.microsoft.com/office/drawing/2014/main" id="{99AF8EA3-9BC3-92D4-BE29-690FE84612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49395" y="2574066"/>
            <a:ext cx="531189" cy="525617"/>
          </a:xfrm>
          <a:prstGeom prst="rect">
            <a:avLst/>
          </a:prstGeom>
        </p:spPr>
      </p:pic>
      <p:pic>
        <p:nvPicPr>
          <p:cNvPr id="35" name="Picture 34" descr="A black symbol of a taurus&#10;&#10;Description automatically generated">
            <a:extLst>
              <a:ext uri="{FF2B5EF4-FFF2-40B4-BE49-F238E27FC236}">
                <a16:creationId xmlns:a16="http://schemas.microsoft.com/office/drawing/2014/main" id="{82043E75-F08A-5815-AB14-F41EA8B4B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22304" y="3055991"/>
            <a:ext cx="477471" cy="465069"/>
          </a:xfrm>
          <a:prstGeom prst="rect">
            <a:avLst/>
          </a:prstGeom>
        </p:spPr>
      </p:pic>
      <p:pic>
        <p:nvPicPr>
          <p:cNvPr id="37" name="Picture 36" descr="A black symbol on a white background&#10;&#10;Description automatically generated">
            <a:extLst>
              <a:ext uri="{FF2B5EF4-FFF2-40B4-BE49-F238E27FC236}">
                <a16:creationId xmlns:a16="http://schemas.microsoft.com/office/drawing/2014/main" id="{B7547610-A1CA-58B1-3A79-05EF81E3AF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8979" y="3153311"/>
            <a:ext cx="549268" cy="551377"/>
          </a:xfrm>
          <a:prstGeom prst="rect">
            <a:avLst/>
          </a:prstGeom>
        </p:spPr>
      </p:pic>
      <p:pic>
        <p:nvPicPr>
          <p:cNvPr id="39" name="Picture 38" descr="A black symbol of a zodiac sign&#10;&#10;Description automatically generated">
            <a:extLst>
              <a:ext uri="{FF2B5EF4-FFF2-40B4-BE49-F238E27FC236}">
                <a16:creationId xmlns:a16="http://schemas.microsoft.com/office/drawing/2014/main" id="{258DB155-BF2D-9A36-C356-CD9A9890EC9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64864" y="2574066"/>
            <a:ext cx="495349" cy="490910"/>
          </a:xfrm>
          <a:prstGeom prst="rect">
            <a:avLst/>
          </a:prstGeom>
        </p:spPr>
      </p:pic>
      <p:pic>
        <p:nvPicPr>
          <p:cNvPr id="41" name="Picture 40" descr="A black symbol of a lion&#10;&#10;Description automatically generated">
            <a:extLst>
              <a:ext uri="{FF2B5EF4-FFF2-40B4-BE49-F238E27FC236}">
                <a16:creationId xmlns:a16="http://schemas.microsoft.com/office/drawing/2014/main" id="{E2702F7D-635F-508D-FE16-23B871C665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45422" y="3174233"/>
            <a:ext cx="528992" cy="567370"/>
          </a:xfrm>
          <a:prstGeom prst="rect">
            <a:avLst/>
          </a:prstGeom>
        </p:spPr>
      </p:pic>
      <p:pic>
        <p:nvPicPr>
          <p:cNvPr id="43" name="Picture 42" descr="A black symbol of a sagittarius&#10;&#10;Description automatically generated">
            <a:extLst>
              <a:ext uri="{FF2B5EF4-FFF2-40B4-BE49-F238E27FC236}">
                <a16:creationId xmlns:a16="http://schemas.microsoft.com/office/drawing/2014/main" id="{F2AEFEAE-855C-C92F-D08D-80987706F7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88065" y="3042033"/>
            <a:ext cx="580821" cy="489797"/>
          </a:xfrm>
          <a:prstGeom prst="rect">
            <a:avLst/>
          </a:prstGeom>
        </p:spPr>
      </p:pic>
      <p:pic>
        <p:nvPicPr>
          <p:cNvPr id="45" name="Picture 44" descr="A black line drawn on a white background&#10;&#10;Description automatically generated">
            <a:extLst>
              <a:ext uri="{FF2B5EF4-FFF2-40B4-BE49-F238E27FC236}">
                <a16:creationId xmlns:a16="http://schemas.microsoft.com/office/drawing/2014/main" id="{D9878E8E-067E-C9BE-CF08-AEE3BEA144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56059" y="4265676"/>
            <a:ext cx="802644" cy="462094"/>
          </a:xfrm>
          <a:prstGeom prst="rect">
            <a:avLst/>
          </a:prstGeom>
        </p:spPr>
      </p:pic>
      <p:pic>
        <p:nvPicPr>
          <p:cNvPr id="47" name="Picture 46" descr="A black symbol of a libra&#10;&#10;Description automatically generated">
            <a:extLst>
              <a:ext uri="{FF2B5EF4-FFF2-40B4-BE49-F238E27FC236}">
                <a16:creationId xmlns:a16="http://schemas.microsoft.com/office/drawing/2014/main" id="{C4A9DB9A-007D-3F79-40A2-E192A2EB810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371165" y="4699651"/>
            <a:ext cx="605522" cy="423463"/>
          </a:xfrm>
          <a:prstGeom prst="rect">
            <a:avLst/>
          </a:prstGeom>
        </p:spPr>
      </p:pic>
      <p:pic>
        <p:nvPicPr>
          <p:cNvPr id="49" name="Picture 48" descr="A black symbol of the zodiac&#10;&#10;Description automatically generated">
            <a:extLst>
              <a:ext uri="{FF2B5EF4-FFF2-40B4-BE49-F238E27FC236}">
                <a16:creationId xmlns:a16="http://schemas.microsoft.com/office/drawing/2014/main" id="{0FECDAD1-DFD4-2F6D-F0FB-53505BF81B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430625" y="3935563"/>
            <a:ext cx="502175" cy="471768"/>
          </a:xfrm>
          <a:prstGeom prst="rect">
            <a:avLst/>
          </a:prstGeom>
        </p:spPr>
      </p:pic>
      <p:pic>
        <p:nvPicPr>
          <p:cNvPr id="51" name="Picture 50" descr="A black symbol with a arrow&#10;&#10;Description automatically generated">
            <a:extLst>
              <a:ext uri="{FF2B5EF4-FFF2-40B4-BE49-F238E27FC236}">
                <a16:creationId xmlns:a16="http://schemas.microsoft.com/office/drawing/2014/main" id="{9C2E8D89-189F-F777-35DD-BF21FFAD065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166735" y="3974973"/>
            <a:ext cx="511717" cy="564277"/>
          </a:xfrm>
          <a:prstGeom prst="rect">
            <a:avLst/>
          </a:prstGeom>
        </p:spPr>
      </p:pic>
      <p:pic>
        <p:nvPicPr>
          <p:cNvPr id="53" name="Picture 52" descr="A black symbol of a cancer&#10;&#10;Description automatically generated">
            <a:extLst>
              <a:ext uri="{FF2B5EF4-FFF2-40B4-BE49-F238E27FC236}">
                <a16:creationId xmlns:a16="http://schemas.microsoft.com/office/drawing/2014/main" id="{EC87DE41-2ED7-887B-F7D9-7F74EDFA6B5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738673" y="3988726"/>
            <a:ext cx="624338" cy="499994"/>
          </a:xfrm>
          <a:prstGeom prst="rect">
            <a:avLst/>
          </a:prstGeom>
        </p:spPr>
      </p:pic>
      <p:pic>
        <p:nvPicPr>
          <p:cNvPr id="55" name="Picture 54" descr="A black symbol of a fish&#10;&#10;Description automatically generated">
            <a:extLst>
              <a:ext uri="{FF2B5EF4-FFF2-40B4-BE49-F238E27FC236}">
                <a16:creationId xmlns:a16="http://schemas.microsoft.com/office/drawing/2014/main" id="{398E20E5-E17C-843E-EDC7-28EA29CE6D8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269006" y="4519795"/>
            <a:ext cx="624337" cy="603320"/>
          </a:xfrm>
          <a:prstGeom prst="rect">
            <a:avLst/>
          </a:prstGeom>
        </p:spPr>
      </p:pic>
      <p:sp>
        <p:nvSpPr>
          <p:cNvPr id="57" name="TextBox 56">
            <a:extLst>
              <a:ext uri="{FF2B5EF4-FFF2-40B4-BE49-F238E27FC236}">
                <a16:creationId xmlns:a16="http://schemas.microsoft.com/office/drawing/2014/main" id="{4620875C-3829-CA6B-4B8B-3ADEAE9F3812}"/>
              </a:ext>
            </a:extLst>
          </p:cNvPr>
          <p:cNvSpPr txBox="1"/>
          <p:nvPr/>
        </p:nvSpPr>
        <p:spPr>
          <a:xfrm>
            <a:off x="4219811" y="1707233"/>
            <a:ext cx="1005403" cy="338554"/>
          </a:xfrm>
          <a:prstGeom prst="rect">
            <a:avLst/>
          </a:prstGeom>
          <a:noFill/>
        </p:spPr>
        <p:txBody>
          <a:bodyPr wrap="none" rtlCol="0">
            <a:spAutoFit/>
          </a:bodyPr>
          <a:lstStyle/>
          <a:p>
            <a:pPr algn="l"/>
            <a:r>
              <a:rPr lang="ja-JP" altLang="en-US" sz="1600" b="1" dirty="0">
                <a:solidFill>
                  <a:schemeClr val="accent1"/>
                </a:solidFill>
                <a:effectLst/>
                <a:latin typeface="Yu Gothic" panose="020B0400000000000000" pitchFamily="34" charset="-128"/>
                <a:ea typeface="Yu Gothic" panose="020B0400000000000000" pitchFamily="34" charset="-128"/>
                <a:cs typeface="Arial" panose="020B0604020202020204" pitchFamily="34" charset="0"/>
              </a:rPr>
              <a:t>果実の日</a:t>
            </a:r>
            <a:endParaRPr lang="en-AU" sz="1600" b="1" dirty="0">
              <a:solidFill>
                <a:schemeClr val="accent1"/>
              </a:solidFill>
              <a:effectLst/>
              <a:latin typeface="Yu Gothic" panose="020B0400000000000000" pitchFamily="34" charset="-128"/>
              <a:ea typeface="Yu Gothic" panose="020B0400000000000000" pitchFamily="34" charset="-128"/>
              <a:cs typeface="Arial" panose="020B0604020202020204" pitchFamily="34" charset="0"/>
            </a:endParaRPr>
          </a:p>
        </p:txBody>
      </p:sp>
      <p:sp>
        <p:nvSpPr>
          <p:cNvPr id="60" name="TextBox 59">
            <a:extLst>
              <a:ext uri="{FF2B5EF4-FFF2-40B4-BE49-F238E27FC236}">
                <a16:creationId xmlns:a16="http://schemas.microsoft.com/office/drawing/2014/main" id="{17B600F2-A509-A16D-4EE6-F5E99E4E189C}"/>
              </a:ext>
            </a:extLst>
          </p:cNvPr>
          <p:cNvSpPr txBox="1"/>
          <p:nvPr/>
        </p:nvSpPr>
        <p:spPr>
          <a:xfrm>
            <a:off x="6616382" y="1706265"/>
            <a:ext cx="800219" cy="338554"/>
          </a:xfrm>
          <a:prstGeom prst="rect">
            <a:avLst/>
          </a:prstGeom>
          <a:noFill/>
        </p:spPr>
        <p:txBody>
          <a:bodyPr wrap="none" rtlCol="0">
            <a:spAutoFit/>
          </a:bodyPr>
          <a:lstStyle/>
          <a:p>
            <a:pPr algn="l"/>
            <a:r>
              <a:rPr lang="ja-JP" altLang="en-US" sz="1600" b="1" dirty="0">
                <a:solidFill>
                  <a:schemeClr val="accent1"/>
                </a:solidFill>
                <a:latin typeface="Yu Gothic" panose="020B0400000000000000" pitchFamily="34" charset="-128"/>
                <a:ea typeface="Yu Gothic" panose="020B0400000000000000" pitchFamily="34" charset="-128"/>
                <a:cs typeface="Arial" panose="020B0604020202020204" pitchFamily="34" charset="0"/>
              </a:rPr>
              <a:t>根の日</a:t>
            </a:r>
            <a:endParaRPr lang="en-AU" sz="1600" b="1" dirty="0">
              <a:solidFill>
                <a:schemeClr val="accent1"/>
              </a:solidFill>
              <a:effectLst/>
              <a:latin typeface="Yu Gothic" panose="020B0400000000000000" pitchFamily="34" charset="-128"/>
              <a:ea typeface="Yu Gothic" panose="020B0400000000000000" pitchFamily="34" charset="-128"/>
              <a:cs typeface="Arial" panose="020B0604020202020204" pitchFamily="34" charset="0"/>
            </a:endParaRPr>
          </a:p>
        </p:txBody>
      </p:sp>
      <p:sp>
        <p:nvSpPr>
          <p:cNvPr id="61" name="TextBox 60">
            <a:extLst>
              <a:ext uri="{FF2B5EF4-FFF2-40B4-BE49-F238E27FC236}">
                <a16:creationId xmlns:a16="http://schemas.microsoft.com/office/drawing/2014/main" id="{6929C1D6-5534-0B28-0009-229F20DCE7DA}"/>
              </a:ext>
            </a:extLst>
          </p:cNvPr>
          <p:cNvSpPr txBox="1"/>
          <p:nvPr/>
        </p:nvSpPr>
        <p:spPr>
          <a:xfrm>
            <a:off x="4219811" y="5724467"/>
            <a:ext cx="800219" cy="338554"/>
          </a:xfrm>
          <a:prstGeom prst="rect">
            <a:avLst/>
          </a:prstGeom>
          <a:noFill/>
        </p:spPr>
        <p:txBody>
          <a:bodyPr wrap="none" rtlCol="0">
            <a:spAutoFit/>
          </a:bodyPr>
          <a:lstStyle/>
          <a:p>
            <a:pPr algn="l"/>
            <a:r>
              <a:rPr lang="ja-JP" altLang="en-US" sz="1600" b="1" dirty="0">
                <a:solidFill>
                  <a:schemeClr val="accent1"/>
                </a:solidFill>
                <a:latin typeface="Yu Gothic" panose="020B0400000000000000" pitchFamily="34" charset="-128"/>
                <a:ea typeface="Yu Gothic" panose="020B0400000000000000" pitchFamily="34" charset="-128"/>
                <a:cs typeface="Arial" panose="020B0604020202020204" pitchFamily="34" charset="0"/>
              </a:rPr>
              <a:t>花の日</a:t>
            </a:r>
            <a:endParaRPr lang="en-AU" sz="1600" b="1" dirty="0">
              <a:solidFill>
                <a:schemeClr val="accent1"/>
              </a:solidFill>
              <a:effectLst/>
              <a:latin typeface="Yu Gothic" panose="020B0400000000000000" pitchFamily="34" charset="-128"/>
              <a:ea typeface="Yu Gothic" panose="020B0400000000000000" pitchFamily="34" charset="-128"/>
              <a:cs typeface="Arial" panose="020B0604020202020204" pitchFamily="34" charset="0"/>
            </a:endParaRPr>
          </a:p>
        </p:txBody>
      </p:sp>
      <p:sp>
        <p:nvSpPr>
          <p:cNvPr id="62" name="TextBox 61">
            <a:extLst>
              <a:ext uri="{FF2B5EF4-FFF2-40B4-BE49-F238E27FC236}">
                <a16:creationId xmlns:a16="http://schemas.microsoft.com/office/drawing/2014/main" id="{D953993A-F6A6-46DB-0EAF-6A6F08F3DE57}"/>
              </a:ext>
            </a:extLst>
          </p:cNvPr>
          <p:cNvSpPr txBox="1"/>
          <p:nvPr/>
        </p:nvSpPr>
        <p:spPr>
          <a:xfrm>
            <a:off x="6616382" y="5723499"/>
            <a:ext cx="800219" cy="338554"/>
          </a:xfrm>
          <a:prstGeom prst="rect">
            <a:avLst/>
          </a:prstGeom>
          <a:noFill/>
        </p:spPr>
        <p:txBody>
          <a:bodyPr wrap="none" rtlCol="0">
            <a:spAutoFit/>
          </a:bodyPr>
          <a:lstStyle/>
          <a:p>
            <a:pPr algn="l"/>
            <a:r>
              <a:rPr lang="ja-JP" altLang="en-US" sz="1600" b="1" dirty="0">
                <a:solidFill>
                  <a:schemeClr val="accent1"/>
                </a:solidFill>
                <a:latin typeface="Yu Gothic" panose="020B0400000000000000" pitchFamily="34" charset="-128"/>
                <a:ea typeface="Yu Gothic" panose="020B0400000000000000" pitchFamily="34" charset="-128"/>
                <a:cs typeface="Arial" panose="020B0604020202020204" pitchFamily="34" charset="0"/>
              </a:rPr>
              <a:t>葉の日</a:t>
            </a:r>
            <a:endParaRPr lang="en-AU" sz="1600" b="1" dirty="0">
              <a:solidFill>
                <a:schemeClr val="accent1"/>
              </a:solidFill>
              <a:effectLst/>
              <a:latin typeface="Yu Gothic" panose="020B0400000000000000" pitchFamily="34" charset="-128"/>
              <a:ea typeface="Yu Gothic" panose="020B0400000000000000" pitchFamily="34" charset="-128"/>
              <a:cs typeface="Arial" panose="020B0604020202020204" pitchFamily="34" charset="0"/>
            </a:endParaRPr>
          </a:p>
        </p:txBody>
      </p:sp>
    </p:spTree>
    <p:extLst>
      <p:ext uri="{BB962C8B-B14F-4D97-AF65-F5344CB8AC3E}">
        <p14:creationId xmlns:p14="http://schemas.microsoft.com/office/powerpoint/2010/main" val="1403025461"/>
      </p:ext>
    </p:extLst>
  </p:cSld>
  <p:clrMapOvr>
    <a:masterClrMapping/>
  </p:clrMapOvr>
  <p:transition/>
</p:sld>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Inter Display"/>
        <a:ea typeface="Inter Display"/>
        <a:cs typeface="Arial"/>
      </a:majorFont>
      <a:minorFont>
        <a:latin typeface="Inter Display"/>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5409F-1265-49EE-A842-3E4A7FF4B252}">
  <ds:schemaRefs>
    <ds:schemaRef ds:uri="http://purl.org/dc/terms/"/>
    <ds:schemaRef ds:uri="4e8dd08d-258d-47a9-9875-37f1ffd19f33"/>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02256494-4976-4001-aedb-96463ae0d92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C77FE42-2C5E-4CC8-8A90-60C721900BED}">
  <ds:schemaRefs>
    <ds:schemaRef ds:uri="http://schemas.microsoft.com/sharepoint/v3/contenttype/forms"/>
  </ds:schemaRefs>
</ds:datastoreItem>
</file>

<file path=customXml/itemProps3.xml><?xml version="1.0" encoding="utf-8"?>
<ds:datastoreItem xmlns:ds="http://schemas.openxmlformats.org/officeDocument/2006/customXml" ds:itemID="{D0466F8B-73C3-48D6-917E-40AF005C6D58}"/>
</file>

<file path=docProps/app.xml><?xml version="1.0" encoding="utf-8"?>
<Properties xmlns="http://schemas.openxmlformats.org/officeDocument/2006/extended-properties" xmlns:vt="http://schemas.openxmlformats.org/officeDocument/2006/docPropsVTypes">
  <Template/>
  <TotalTime>8691</TotalTime>
  <Words>8434</Words>
  <Application>Microsoft Macintosh PowerPoint</Application>
  <PresentationFormat>Widescreen</PresentationFormat>
  <Paragraphs>281</Paragraphs>
  <Slides>28</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Yu Gothic</vt:lpstr>
      <vt:lpstr>Aptos</vt:lpstr>
      <vt:lpstr>Arial</vt:lpstr>
      <vt:lpstr>Inter Display</vt:lpstr>
      <vt:lpstr>Neue Haas Grotesk Text Pro</vt:lpstr>
      <vt:lpstr>Slide layouts</vt:lpstr>
      <vt:lpstr>PowerPoint Presentation</vt:lpstr>
      <vt:lpstr>PowerPoint Presentation</vt:lpstr>
      <vt:lpstr>PowerPoint Presentation</vt:lpstr>
      <vt:lpstr>今日 学ぶこと</vt:lpstr>
      <vt:lpstr>オーガニック 農法 </vt:lpstr>
      <vt:lpstr>オーガニック 認証 </vt:lpstr>
      <vt:lpstr>バイオダイナミック 農法</vt:lpstr>
      <vt:lpstr>PowerPoint Presentation</vt:lpstr>
      <vt:lpstr>月の満ち欠けと  バイオダイナミック農法</vt:lpstr>
      <vt:lpstr>PowerPoint Presentation</vt:lpstr>
      <vt:lpstr>気候および 気候変動への対応  </vt:lpstr>
      <vt:lpstr>カーボン・ ニュートラルと エネルギー効率 </vt:lpstr>
      <vt:lpstr>ブドウ畑の 生態系の多様性の促進 </vt:lpstr>
      <vt:lpstr>PowerPoint Presentation</vt:lpstr>
      <vt:lpstr>水資源の保全 再利用と排水管理   </vt:lpstr>
      <vt:lpstr>PowerPoint Presentation</vt:lpstr>
      <vt:lpstr>PowerPoint Presentation</vt:lpstr>
      <vt:lpstr>動物の放牧 </vt:lpstr>
      <vt:lpstr>PowerPoint Presentation</vt:lpstr>
      <vt:lpstr>ケース・スタディ </vt:lpstr>
      <vt:lpstr>ケース・スタディ：テンプル・ブルアー・ワインズの場合 カーボン・ ニュートラルの実現</vt:lpstr>
      <vt:lpstr>ケース・スタディ：カレスキーの場合  オーガニックおよび バイオダイナミック農法の採用</vt:lpstr>
      <vt:lpstr>ケース・スタディ：カレスキーの場合 ワイナリーにおける伝統的な介入最小限のアプローチ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Angelo Beltran</dc:creator>
  <cp:lastModifiedBy>Cameron Midson</cp:lastModifiedBy>
  <cp:revision>48</cp:revision>
  <dcterms:created xsi:type="dcterms:W3CDTF">2024-10-27T23:51:51Z</dcterms:created>
  <dcterms:modified xsi:type="dcterms:W3CDTF">2025-05-07T02:13:59Z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MediaServiceImageTags">
    <vt:lpwstr/>
  </property>
</Properties>
</file>