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media/image10.svg" ContentType="image/svg+xml"/>
  <Override PartName="/ppt/media/image14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4"/>
  </p:notesMasterIdLst>
  <p:sldIdLst>
    <p:sldId id="256" r:id="rId5"/>
    <p:sldId id="478" r:id="rId6"/>
    <p:sldId id="636" r:id="rId7"/>
    <p:sldId id="635" r:id="rId8"/>
    <p:sldId id="645" r:id="rId9"/>
    <p:sldId id="637" r:id="rId10"/>
    <p:sldId id="646" r:id="rId11"/>
    <p:sldId id="647" r:id="rId12"/>
    <p:sldId id="641" r:id="rId13"/>
    <p:sldId id="642" r:id="rId14"/>
    <p:sldId id="643" r:id="rId15"/>
    <p:sldId id="648" r:id="rId16"/>
    <p:sldId id="649" r:id="rId17"/>
    <p:sldId id="650" r:id="rId18"/>
    <p:sldId id="651" r:id="rId19"/>
    <p:sldId id="652" r:id="rId20"/>
    <p:sldId id="276" r:id="rId21"/>
    <p:sldId id="515" r:id="rId22"/>
    <p:sldId id="653" r:id="rId23"/>
    <p:sldId id="596" r:id="rId24"/>
    <p:sldId id="656" r:id="rId25"/>
    <p:sldId id="603" r:id="rId26"/>
    <p:sldId id="278" r:id="rId27"/>
    <p:sldId id="658" r:id="rId28"/>
    <p:sldId id="280" r:id="rId29"/>
    <p:sldId id="617" r:id="rId30"/>
    <p:sldId id="659" r:id="rId31"/>
    <p:sldId id="340" r:id="rId32"/>
    <p:sldId id="660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6DFD45-1167-81A0-BE00-AFB6735BAA66}" name="Emma Symington" initials="ES" userId="S::emma.symington@wineaustralia.com::a85d5d76-701e-415b-a297-15fcc699ee67" providerId="AD"/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16" autoAdjust="0"/>
    <p:restoredTop sz="77089" autoAdjust="0"/>
  </p:normalViewPr>
  <p:slideViewPr>
    <p:cSldViewPr snapToGrid="0">
      <p:cViewPr varScale="1">
        <p:scale>
          <a:sx n="70" d="100"/>
          <a:sy n="70" d="100"/>
        </p:scale>
        <p:origin x="2082" y="288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gs" Target="tags/tag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2/23/2026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애들레이드 </a:t>
            </a: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힐스는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와인업계를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창의적으로 발전시키고 호주 와인의 진화를 리드하면서 호주의 가장 흥미로운 와인 산지로 급부상하고 있다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</a:p>
          <a:p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추가 슬라이드 관련 정보와 추천 토론 주제는 슬라이드 노트를 참조한다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</a:p>
          <a:p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본 </a:t>
            </a: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프리젠테이션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자료를 포함 더 많은 주제와 자료는 </a:t>
            </a:r>
            <a:r>
              <a:rPr lang="en-AU" altLang="ko-KR" sz="1200" i="0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www.australianwinediscovered.com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에서 다운로드한다</a:t>
            </a:r>
            <a:r>
              <a:rPr lang="en-US" altLang="ko-KR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endParaRPr lang="en-US" i="0" dirty="0">
              <a:latin typeface="Noto Sans KR Regular" panose="020B0500000000000000" pitchFamily="34" charset="-128"/>
              <a:ea typeface="Noto Sans KR Regular" panose="020B0500000000000000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242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선별한 와인을 시음하고 의견을 교환해 본다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보충 프로그램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 품종에 대한 프로그램 자료 및 자세한 정보는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509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경우 단일의 대표 품종은 없지만 스타일에 상관없이 적용되는 공통 분모가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고급스럽고 우아한 와인 스타일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포도밭의 위치에 따라 다른  명확한 품종의 특징이 바로 그것이다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252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고도는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품종인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산미를 유지하면서도 과일 풍미를 발현할 수 있도록 이상적인 조건을 제공한다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조건 덕분에 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호주에서도 가장 흥미로운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산지로 자리매김했다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5732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34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블랑은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서늘한 기후에서 잘 재배되는데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생동감 있고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향이 풍부하면서도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천연 산도가 높은 와인이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블랑은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입에 넣으면 부드럽고 과즙이 풍부하며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피니쉬는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아삭하고 상큼하다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영할 때 마시는 것이 좋고 많은 경우 숙성에는 적합치 않다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5913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1695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“뉴 웨이브“ 호주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선도하며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전세계적으로 서늘한 기후의 최상급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필적할 만한 진한 과일 향과 복합적 풍미를 지닌 와인을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생동감 있고 상큼한 풍미에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시트러스와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핵과일의 경쾌한 산도와 풍미를 지닌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전형적으로 우아하며 가벼운 풍미를 산도가 구조적으로 잘 받쳐 주어 숙성과 진화가 가능한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1096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318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고도와 서늘한 기후 덕분에 애들레이드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힐스는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남호주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생산을 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선도하고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있는 지역이다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2891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서늘한 산 정상이나 움푹 파인 지형에서 생산된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남호주의 따뜻한 기후 지역의 몸집이 크고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dirty="0" err="1"/>
              <a:t>파워풀한</a:t>
            </a:r>
            <a:r>
              <a:rPr lang="ko-KR" altLang="en-US" sz="1200" b="0" i="0" dirty="0"/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레드 와인과는 극명한 대조를 이룬다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중간 정도 알코올 도수에 향기로운 후추와 향신료 아로마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부드러운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산도로 특징되는 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전세계 와인 업계에서 찬사를 받고 있는 스타일로 급부상하고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982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 시 동쪽으로 불과 몇 분 거리에 언덕 지형에 위치한 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남호주에서도 가장 서늘한 기후의 와인 산지 중 하나이다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산 봉우리와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계곡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숲 지대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농장과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포도밭이 모여 다양한 풍경을 만들고 있으며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이곳이  호주 최상급 품질의 포도가 생산되는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</a:t>
            </a:r>
            <a:r>
              <a:rPr lang="en-AU" dirty="0"/>
              <a:t>800</a:t>
            </a:r>
            <a:r>
              <a:rPr lang="ko-KR" altLang="en-US" dirty="0"/>
              <a:t>년대 독일 이민자들이 정착해 세운 애들레이드 </a:t>
            </a:r>
            <a:r>
              <a:rPr lang="ko-KR" altLang="en-US" dirty="0" err="1"/>
              <a:t>힐스의</a:t>
            </a:r>
            <a:r>
              <a:rPr lang="ko-KR" altLang="en-US" dirty="0"/>
              <a:t> 중심인 </a:t>
            </a:r>
            <a:r>
              <a:rPr lang="ko-KR" altLang="en-US" i="0" strike="noStrike" dirty="0" err="1"/>
              <a:t>한돌프</a:t>
            </a:r>
            <a:r>
              <a:rPr lang="en-US" altLang="ko-KR" i="0" strike="noStrike" dirty="0"/>
              <a:t>(</a:t>
            </a:r>
            <a:r>
              <a:rPr lang="en-US" altLang="ko-KR" i="0" strike="noStrike" dirty="0" err="1"/>
              <a:t>Hahndorf</a:t>
            </a:r>
            <a:r>
              <a:rPr lang="en-US" altLang="ko-KR" i="0" strike="noStrike" dirty="0"/>
              <a:t>)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마을은</a:t>
            </a:r>
            <a:r>
              <a:rPr lang="ko-KR" altLang="en-US" i="0" dirty="0"/>
              <a:t> </a:t>
            </a:r>
            <a:r>
              <a:rPr lang="ko-KR" altLang="en-US" dirty="0"/>
              <a:t>호주에서도 가장 역사가 긴 독일인 정착 지구이다</a:t>
            </a:r>
            <a:r>
              <a:rPr lang="en-US" altLang="ko-KR" dirty="0"/>
              <a:t>. </a:t>
            </a:r>
            <a:r>
              <a:rPr lang="ko-KR" altLang="en-US" dirty="0"/>
              <a:t>이 마을의 중심은 멋진 </a:t>
            </a:r>
            <a:r>
              <a:rPr lang="ko-KR" altLang="en-US" b="0" i="0" strike="noStrike" dirty="0"/>
              <a:t>아트갤러리와 레스토랑들이 즐비하며</a:t>
            </a:r>
            <a:r>
              <a:rPr lang="en-US" altLang="ko-KR" b="0" i="0" strike="noStrike" dirty="0"/>
              <a:t>, </a:t>
            </a:r>
            <a:r>
              <a:rPr lang="ko-KR" altLang="en-US" b="0" i="0" strike="noStrike" dirty="0"/>
              <a:t>그 지역 셀러도어들로 가는 경로이기도 하다</a:t>
            </a:r>
            <a:r>
              <a:rPr lang="en-US" altLang="ko-KR" b="1" i="0" strike="noStrike" dirty="0"/>
              <a:t>.</a:t>
            </a:r>
            <a:endParaRPr lang="en-US" b="1" i="0" strike="noStrik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9883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812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클래식한 애들레이드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힐스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와인을 맛볼 좋은 기회이다</a:t>
            </a:r>
            <a:r>
              <a:rPr lang="en-US" altLang="ko-KR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정식 시음은 프로그램 후반부에 진행한다</a:t>
            </a:r>
            <a:r>
              <a:rPr lang="en-US" altLang="ko-KR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</a:p>
          <a:p>
            <a:endParaRPr lang="en-US" sz="1200" i="0" kern="1200" dirty="0">
              <a:solidFill>
                <a:schemeClr val="tx1"/>
              </a:solidFill>
              <a:effectLst/>
              <a:latin typeface="Noto Sans KR Regular" panose="020B0500000000000000" pitchFamily="34" charset="-128"/>
              <a:ea typeface="Noto Sans KR Regular" panose="020B0500000000000000" pitchFamily="34" charset="-128"/>
              <a:cs typeface="+mn-cs"/>
            </a:endParaRPr>
          </a:p>
          <a:p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애들레이드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힐스는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진보적인 와인 공동체로 다양한 프리미엄급 서늘한 기후의 와인을 생산한다</a:t>
            </a:r>
            <a:r>
              <a:rPr lang="en-US" altLang="ko-KR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양조자는 전통 방식의 섬세한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스파클링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와인부터 스파이시 풍미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쉬라즈에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이르기까지 다양한 와인 스타일을 생산한다</a:t>
            </a:r>
            <a:r>
              <a:rPr lang="en-US" altLang="ko-KR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서늘한 기후의 대표 주자인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샤르도네와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피노누아는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경쾌한 풍미를 자랑하며</a:t>
            </a:r>
            <a:r>
              <a:rPr lang="en-US" altLang="ko-KR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이 지역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소비뇽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블랑은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호주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소비뇽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블랑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와인의 기준이 되고 있다</a:t>
            </a:r>
            <a:r>
              <a:rPr lang="en-US" altLang="ko-KR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주류가 아닌 품종 역시 이 지역의 다양한 토양에서 번성하고 있다</a:t>
            </a:r>
            <a:r>
              <a:rPr lang="en-US" altLang="ko-KR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애들레이드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힐스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와인의 공통점은 천연 산도와 우아한 풍미이다</a:t>
            </a:r>
            <a:r>
              <a:rPr lang="en-US" altLang="ko-KR" sz="1200" i="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endParaRPr lang="en-US" i="0" dirty="0">
              <a:latin typeface="Noto Sans KR Regular" panose="020B0500000000000000" pitchFamily="34" charset="-128"/>
              <a:ea typeface="Noto Sans KR Regular" panose="020B0500000000000000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061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추천 토론 주제</a:t>
            </a:r>
            <a:r>
              <a:rPr lang="en-US" altLang="ko-KR" dirty="0"/>
              <a:t>: </a:t>
            </a:r>
          </a:p>
          <a:p>
            <a:pPr marL="171450" indent="-171450">
              <a:buFontTx/>
              <a:buChar char="-"/>
            </a:pPr>
            <a:r>
              <a:rPr lang="en-US" dirty="0"/>
              <a:t>50</a:t>
            </a:r>
            <a:r>
              <a:rPr lang="ko-KR" altLang="en-US" dirty="0"/>
              <a:t>년이 채 되지 않는 기간 동안 애들레이드 </a:t>
            </a:r>
            <a:r>
              <a:rPr lang="ko-KR" altLang="en-US" dirty="0" err="1"/>
              <a:t>힐스는</a:t>
            </a:r>
            <a:r>
              <a:rPr lang="ko-KR" altLang="en-US" dirty="0"/>
              <a:t> 호주 와인의 최전방에서 트렌드를 주도하는 지역으로 부상했다</a:t>
            </a:r>
            <a:r>
              <a:rPr lang="en-US" altLang="ko-KR" dirty="0"/>
              <a:t>. </a:t>
            </a:r>
            <a:r>
              <a:rPr lang="ko-KR" altLang="en-US" dirty="0"/>
              <a:t>이러한 급속 성장의 </a:t>
            </a:r>
            <a:r>
              <a:rPr lang="ko-KR" altLang="en-US" i="0" dirty="0"/>
              <a:t>이유는</a:t>
            </a:r>
            <a:r>
              <a:rPr lang="en-US" altLang="ko-KR" dirty="0"/>
              <a:t> </a:t>
            </a:r>
            <a:r>
              <a:rPr lang="ko-KR" altLang="en-US" dirty="0"/>
              <a:t>무엇일까</a:t>
            </a:r>
            <a:r>
              <a:rPr lang="en-US" altLang="ko-KR" dirty="0"/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725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바로사부터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시작해 북쪽으로는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베일까지 이어지는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유명한 따뜻한 기후 와인 산지 사이에 입지했으나 이 지역은 고도 때문에 두드러지게 서늘한 기후를 보인다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굴곡진 길을 지나 기복이 완만한 경사 지대로 이어지며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가파른 언덕과 계곡 탓에 다양한 중기후와 소기후가 존재한다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762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서늘한 기후 덕분에 이 지역의 대부분은 조생종 품종에 가장 적합하다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그러나 북쪽의 일부 서향 언덕 지형은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소비뇽이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충분히 익을 정도로 따뜻하다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고도가 높아지면서 기온은 내려간다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포도가 익는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마지막 단계에는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서늘한 기후조건들이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색과 풍미요소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더 신장시키기 때문에 기온 차가 아주 결정적 역할을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강우량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(GSR)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은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268mm(10.5in)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해당한다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힐스는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에는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강우량이 상대적으로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적다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그러나 강우량은 지역에 따라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차이가 나며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고도가 높은 지역은 강우량이 많고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주로 겨울과 봄에 비가 내린다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상당 수 지역의 경우 지하수 공급이 원활하다는 장점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있다</a:t>
            </a:r>
            <a:r>
              <a:rPr lang="en-US" altLang="ko-KR" sz="1200" b="0" i="1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.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평균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월 기온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(MJT)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20.4°C(68.7°F)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endParaRPr lang="en-US" dirty="0">
              <a:latin typeface="Noto Sans KR Regular" panose="020B0500000000000000" pitchFamily="34" charset="-128"/>
              <a:ea typeface="Noto Sans KR Regular" panose="020B0500000000000000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258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토양은 회갈색 또는 갈색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양토가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섞인 모래 토양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진흙 하부 토양이 섞인 모래 토양 등 아주 다양하다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토양의 깊이 역시 지형에 따라 다양하다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일반적으로 서늘한 기후 지역에서 더 우아한 풍미의 와인이 생산되는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다양한 기후와 지형이 양조에 어떤 영향을 미치는가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674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힐스는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다채로운 지형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서늘한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기후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그리고 다양한 토양 타입에 따라 여러가지 어려움이 있지만 자연 그대로의 오염되지 않은 포도 재배 환경을 제공한다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일부 지역의 경우 생산자는 여름 가지치기 기법을 활용해 포도 나무의 생장을 억제한다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대부분의 포도밭은 관개를 활용한다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이 지역의 포도나무는 보통 햇빛에 잘 노출되도록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캐노피를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높게 하여 햇빛의 투과를 최대화하며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이를 통해 포도가 적절히 완숙 되고 풍미는 잘 발현되도록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캐노피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관리는 특히 잎이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너무 많이 생기기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쉬운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블랑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품종의 경우 아주 중요하다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환경 친화적인 지속가능한 농법을 열심히 실천하는 지역으로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점점 더 많은 포도밭이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오가닉이나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무농약 농법을 시행하고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endParaRPr lang="en-US" i="0" dirty="0">
              <a:latin typeface="Noto Sans KR Regular" panose="020B0500000000000000" pitchFamily="34" charset="-128"/>
              <a:ea typeface="Noto Sans KR Regular" panose="020B0500000000000000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697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많은 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생산자는 포도밭에 더 집중하고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양조장에서의 간섭은 최소화하는 방식을 통해 각 포도밭의 독특한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테루아를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표현하는 와인을 생산하고자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품질이 좋은 포도가 이를 가능케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양조자는 전통 기법과 혁신적인 기법 모두를 활용한다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예를 들어 일부 양조자의 경우 화이트 와인 양조에서 질감과 무게감을 가진 흥미로운 스타일의 와인을 생산하고자 발효 전 껍질 접촉을 더 길게 하는 실험을 시도하기도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 어떤 경우는 배양 효모를 첨가하지 않고 포도의 미소식물상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(microflora)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자연 상태로 존재하는 토착 효모를 활용해 야생 효모를 사용한  발효방식을 시도해보기도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레드 와인의 경우 포도송이 전체를 발효시키는 방식도 점점 일반적으로 활용되는 기법이다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방식을 통해 포도 열매가 줄기와 접촉하는 시간이 증가하면서 향을 배가하고 와인에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구조를 더하고 숙성 잠재력을 높인다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서늘한 기후는 포도밭과 양조장의 작업 방식에 어떤 영향을 미치는가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대부분의 호주 와인 산지는 화이트 와인 보다는 레드 와인을 더 많이 생산하는데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경우 화이트 와인을 더 많이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왜 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실험적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혁신적 와인메이커의 중심지가 되었는가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i="0" dirty="0">
              <a:effectLst/>
            </a:endParaRPr>
          </a:p>
          <a:p>
            <a:br>
              <a:rPr lang="en-AU" dirty="0"/>
            </a:b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283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673388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6955688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23/02/2026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3" r:id="rId21"/>
    <p:sldLayoutId id="2147483676" r:id="rId22"/>
    <p:sldLayoutId id="2147483677" r:id="rId23"/>
    <p:sldLayoutId id="2147483680" r:id="rId24"/>
    <p:sldLayoutId id="2147483681" r:id="rId25"/>
    <p:sldLayoutId id="2147483682" r:id="rId26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6016" r="1" b="18851"/>
          <a:stretch/>
        </p:blipFill>
        <p:spPr>
          <a:xfrm>
            <a:off x="623888" y="2595562"/>
            <a:ext cx="11568111" cy="4262438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6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sz="6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endParaRPr lang="en-US" sz="6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4E426E7-B3AF-1126-A7BD-FC28F59D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81629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온화한 해양성 기후 </a:t>
            </a:r>
            <a:endParaRPr lang="en-US" sz="32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1766404"/>
            <a:ext cx="468317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 특징 </a:t>
            </a:r>
            <a:endParaRPr lang="en-AU" sz="16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7">
            <a:extLst>
              <a:ext uri="{FF2B5EF4-FFF2-40B4-BE49-F238E27FC236}">
                <a16:creationId xmlns:a16="http://schemas.microsoft.com/office/drawing/2014/main" id="{E2745914-D2E6-06A3-8588-F65555112ADD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34342" y="2564695"/>
            <a:ext cx="2895897" cy="80021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br>
              <a:rPr lang="en-AU" altLang="ko-KR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800" dirty="0">
                <a:solidFill>
                  <a:srgbClr val="B2D8BE"/>
                </a:solidFill>
              </a:rPr>
              <a:t>230–650M(755–2,133FT)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CCACE-3870-06CE-9950-B9D8A2FBFFF2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2F3ACB-BD3F-D20F-BC98-BB320A8ED24B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C651B7-5663-3862-F2FC-63E799DA532C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876255" y="528973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876255" y="3429000"/>
            <a:ext cx="0" cy="18607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938158" y="511707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D22628-1E22-FEF6-8920-C0749D161E5E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D8834D2-9A05-4F82-4607-C7333E8E638C}"/>
              </a:ext>
            </a:extLst>
          </p:cNvPr>
          <p:cNvSpPr/>
          <p:nvPr/>
        </p:nvSpPr>
        <p:spPr>
          <a:xfrm>
            <a:off x="9438672" y="348077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E8DED0-A0D9-DED4-1A34-D284AD0DFE7F}"/>
              </a:ext>
            </a:extLst>
          </p:cNvPr>
          <p:cNvCxnSpPr>
            <a:cxnSpLocks/>
          </p:cNvCxnSpPr>
          <p:nvPr/>
        </p:nvCxnSpPr>
        <p:spPr>
          <a:xfrm>
            <a:off x="7876255" y="3691945"/>
            <a:ext cx="14150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611535" cy="1530521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토양은 지역에 따라 다양하다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저지대 의 무거운 토양에서는 포도나무의 생장활동이 활발하고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반면 고지대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배수가 잘되는 돌이 섞인 토양의 경우 포도나무의 생장활동이 절제된다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48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재배와 양조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완벽의 추구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picking grapes from a vine&#10;&#10;AI-generated content may be incorrect.">
            <a:extLst>
              <a:ext uri="{FF2B5EF4-FFF2-40B4-BE49-F238E27FC236}">
                <a16:creationId xmlns:a16="http://schemas.microsoft.com/office/drawing/2014/main" id="{471EF1D9-02BD-CC98-2C97-22C2C754AA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CDB64-E01D-35C0-5842-7F66667D36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7" y="2241550"/>
            <a:ext cx="3745745" cy="2405401"/>
          </a:xfrm>
        </p:spPr>
        <p:txBody>
          <a:bodyPr/>
          <a:lstStyle/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지형과 서늘한 기후 덕분에 프리미엄급 과실 생산 </a:t>
            </a:r>
          </a:p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크고 작은  포도밭의 혼재 </a:t>
            </a:r>
          </a:p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언덕 지형 탓에 기계 사용이 어려워 많은 포도밭이 수작업으로 관리됨 </a:t>
            </a:r>
          </a:p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수확</a:t>
            </a:r>
            <a:r>
              <a:rPr lang="en-US" altLang="ko-KR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: 2</a:t>
            </a: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월 초</a:t>
            </a:r>
            <a:r>
              <a:rPr lang="en-US" altLang="ko-KR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~4</a:t>
            </a: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월 초 </a:t>
            </a:r>
            <a:endParaRPr lang="en-AU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20438-B1AF-D84F-E324-5B68204F2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05594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1B92D52-1A91-3C89-F550-6B14E4A4DD4D}"/>
              </a:ext>
            </a:extLst>
          </p:cNvPr>
          <p:cNvSpPr txBox="1"/>
          <p:nvPr/>
        </p:nvSpPr>
        <p:spPr>
          <a:xfrm>
            <a:off x="509959" y="5334735"/>
            <a:ext cx="2430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전통 기법 및 대체 기법의 혼용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buClr>
                <a:srgbClr val="601329"/>
              </a:buClr>
            </a:pPr>
            <a:endParaRPr lang="en-US" sz="1600" dirty="0">
              <a:solidFill>
                <a:schemeClr val="bg1">
                  <a:lumMod val="9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0159C-F7E4-540F-F29F-CD8515543086}"/>
              </a:ext>
            </a:extLst>
          </p:cNvPr>
          <p:cNvSpPr txBox="1"/>
          <p:nvPr/>
        </p:nvSpPr>
        <p:spPr>
          <a:xfrm>
            <a:off x="3529070" y="5334735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최소한의 개입 방식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8E57BA-FEAA-BB2B-FA15-1A0AC54C4FA1}"/>
              </a:ext>
            </a:extLst>
          </p:cNvPr>
          <p:cNvSpPr txBox="1"/>
          <p:nvPr/>
        </p:nvSpPr>
        <p:spPr>
          <a:xfrm>
            <a:off x="6538970" y="5334735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야생 효모를 이용한 발효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C4868E-DE7D-BC35-0DEA-A87F8D156851}"/>
              </a:ext>
            </a:extLst>
          </p:cNvPr>
          <p:cNvSpPr txBox="1"/>
          <p:nvPr/>
        </p:nvSpPr>
        <p:spPr>
          <a:xfrm>
            <a:off x="9061190" y="5334735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송이 전체 발효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1B596968-CB41-0655-4957-C0B70AC764E9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7367698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D8936E-4888-F16C-5CD0-48BE804D3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050" y="2176523"/>
            <a:ext cx="1616208" cy="27454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AABF46-57D8-BCEE-6D80-FB4E39BF1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9312" y="2358796"/>
            <a:ext cx="2046990" cy="25894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7D30BF-EE4B-70AD-F68F-0C96E9715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5515" y="2380628"/>
            <a:ext cx="1638933" cy="2704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A0C21D-3575-3606-551E-08A339A47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3129" y="2358796"/>
            <a:ext cx="2046990" cy="25894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04557A-43FC-F084-B289-9D8ACD5DF9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1190" y="1662118"/>
            <a:ext cx="856834" cy="13933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48269A-1E3D-4AF8-02C9-40D1B92D79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535224" y="2072953"/>
            <a:ext cx="856834" cy="139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8277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bucket of grapes in the ground&#10;&#10;AI-generated content may be incorrect.">
            <a:extLst>
              <a:ext uri="{FF2B5EF4-FFF2-40B4-BE49-F238E27FC236}">
                <a16:creationId xmlns:a16="http://schemas.microsoft.com/office/drawing/2014/main" id="{9F1CEEF7-D38F-1BEC-28A1-EC2B9620DF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958846E-2E15-56F6-2216-AEB4A6950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힐스의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b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풍미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3F268-D45B-B12B-AE2C-C6A0286E2C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주목할 만한 품종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59113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C2F122E4-C657-0652-0E03-0C2FC06C37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1024" y="1933074"/>
            <a:ext cx="1182507" cy="3579859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4696" y="1933074"/>
            <a:ext cx="1182507" cy="3579859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4692" y="1770536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8124" y="1778557"/>
            <a:ext cx="1270924" cy="3847526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3916F695-FB44-8488-2301-57E9FA95F7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030" y="1933074"/>
            <a:ext cx="1182507" cy="35798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343117"/>
            <a:ext cx="9303629" cy="1766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sz="544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와인 유형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823353" y="5470367"/>
            <a:ext cx="2119061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25%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20%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그리</a:t>
            </a:r>
            <a:r>
              <a:rPr lang="en-US" altLang="ko-KR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그리지오</a:t>
            </a: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9%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09821" y="3945618"/>
            <a:ext cx="1997022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BLANC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580102" y="3964620"/>
            <a:ext cx="2631696" cy="37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958605" y="4019454"/>
            <a:ext cx="18732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033703" y="3910448"/>
            <a:ext cx="1849160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GRIS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/GRIGIO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9313422" y="4019455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ED4983-2C85-3E13-C2B6-A329ECFC291F}"/>
              </a:ext>
            </a:extLst>
          </p:cNvPr>
          <p:cNvSpPr txBox="1"/>
          <p:nvPr/>
        </p:nvSpPr>
        <p:spPr>
          <a:xfrm>
            <a:off x="903869" y="5470367"/>
            <a:ext cx="1842969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endParaRPr lang="en-AU" sz="3800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30%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996377D5-A026-C7C7-E9CD-D432B22781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2"/>
          <a:stretch/>
        </p:blipFill>
        <p:spPr>
          <a:xfrm>
            <a:off x="5742617" y="697042"/>
            <a:ext cx="1829327" cy="595858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7029554" y="2718423"/>
            <a:ext cx="7627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986451"/>
            <a:ext cx="371699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24542" y="546639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1018559" y="2493219"/>
            <a:ext cx="2401102" cy="85664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&amp;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</a:t>
            </a:r>
          </a:p>
          <a:p>
            <a:pPr algn="ctr">
              <a:spcBef>
                <a:spcPts val="217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프리미엄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와인 생산에 최적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369231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497871"/>
            <a:ext cx="2583929" cy="258392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227820" y="2403526"/>
            <a:ext cx="1745070" cy="9037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6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누아와</a:t>
            </a:r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샤르도네를</a:t>
            </a:r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주종으로 한 </a:t>
            </a:r>
          </a:p>
          <a:p>
            <a:pPr algn="ctr"/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전통 방식 와인</a:t>
            </a:r>
            <a:endParaRPr lang="en-AU" sz="16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506275" y="5095381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 붉은 사과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시트러스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토스트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브리오슈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구운 견과류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구운 빵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410919" y="4516019"/>
            <a:ext cx="269055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01471" y="4508399"/>
            <a:ext cx="0" cy="4492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bject 10">
            <a:extLst>
              <a:ext uri="{FF2B5EF4-FFF2-40B4-BE49-F238E27FC236}">
                <a16:creationId xmlns:a16="http://schemas.microsoft.com/office/drawing/2014/main" id="{84BFD1A9-D238-53F5-B6BF-A8AA847EFF3F}"/>
              </a:ext>
            </a:extLst>
          </p:cNvPr>
          <p:cNvSpPr txBox="1"/>
          <p:nvPr/>
        </p:nvSpPr>
        <p:spPr>
          <a:xfrm rot="16200000">
            <a:off x="4423551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SPARKLING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2F6990-F74B-283B-7247-EEB7D4922B63}"/>
              </a:ext>
            </a:extLst>
          </p:cNvPr>
          <p:cNvSpPr/>
          <p:nvPr/>
        </p:nvSpPr>
        <p:spPr>
          <a:xfrm>
            <a:off x="2925135" y="4511583"/>
            <a:ext cx="1765809" cy="176580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8B6EE08F-5DEB-04A0-C721-0CFF027DB21B}"/>
              </a:ext>
            </a:extLst>
          </p:cNvPr>
          <p:cNvSpPr txBox="1"/>
          <p:nvPr/>
        </p:nvSpPr>
        <p:spPr>
          <a:xfrm>
            <a:off x="2898817" y="5180949"/>
            <a:ext cx="1745070" cy="46051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생산되는 와인 스타일의 범위 </a:t>
            </a:r>
            <a:endParaRPr lang="en-AU" sz="16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FF7B23-D78F-8B3E-30AD-08ADF91DBEAB}"/>
              </a:ext>
            </a:extLst>
          </p:cNvPr>
          <p:cNvCxnSpPr>
            <a:cxnSpLocks/>
          </p:cNvCxnSpPr>
          <p:nvPr/>
        </p:nvCxnSpPr>
        <p:spPr>
          <a:xfrm>
            <a:off x="4693564" y="5385100"/>
            <a:ext cx="12425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564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875" y="603120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2"/>
          <a:stretch/>
        </p:blipFill>
        <p:spPr>
          <a:xfrm>
            <a:off x="8931133" y="719527"/>
            <a:ext cx="1829327" cy="5958585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7607768" y="4432285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SPARKLING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7ED948-59A0-E210-2570-88D0F48C00C3}"/>
              </a:ext>
            </a:extLst>
          </p:cNvPr>
          <p:cNvSpPr/>
          <p:nvPr/>
        </p:nvSpPr>
        <p:spPr>
          <a:xfrm>
            <a:off x="2117043" y="2207166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AB9E52-6D29-778C-99F6-1A434306436F}"/>
              </a:ext>
            </a:extLst>
          </p:cNvPr>
          <p:cNvSpPr/>
          <p:nvPr/>
        </p:nvSpPr>
        <p:spPr>
          <a:xfrm>
            <a:off x="2481186" y="2204264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F3A70F-C04D-BB5A-7C77-B2CCF52F2C92}"/>
              </a:ext>
            </a:extLst>
          </p:cNvPr>
          <p:cNvSpPr/>
          <p:nvPr/>
        </p:nvSpPr>
        <p:spPr>
          <a:xfrm>
            <a:off x="2845329" y="2204264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C24FE14-0A30-3BAC-AD09-FBCA14B1417E}"/>
              </a:ext>
            </a:extLst>
          </p:cNvPr>
          <p:cNvSpPr/>
          <p:nvPr/>
        </p:nvSpPr>
        <p:spPr>
          <a:xfrm>
            <a:off x="3209472" y="2204264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985DB0BE-608A-9D1A-69AD-898BFB3A4F2A}"/>
              </a:ext>
            </a:extLst>
          </p:cNvPr>
          <p:cNvSpPr txBox="1"/>
          <p:nvPr/>
        </p:nvSpPr>
        <p:spPr>
          <a:xfrm>
            <a:off x="636597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33B681B-4C1F-F41C-D35C-144F462FB791}"/>
              </a:ext>
            </a:extLst>
          </p:cNvPr>
          <p:cNvSpPr/>
          <p:nvPr/>
        </p:nvSpPr>
        <p:spPr>
          <a:xfrm>
            <a:off x="3573996" y="2204264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A64FD8F-0578-E04D-7E7B-F56BA9316647}"/>
              </a:ext>
            </a:extLst>
          </p:cNvPr>
          <p:cNvSpPr/>
          <p:nvPr/>
        </p:nvSpPr>
        <p:spPr>
          <a:xfrm>
            <a:off x="3938520" y="2204264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0C5987D-2FD8-5562-C657-1101F5ECC4D9}"/>
              </a:ext>
            </a:extLst>
          </p:cNvPr>
          <p:cNvSpPr/>
          <p:nvPr/>
        </p:nvSpPr>
        <p:spPr>
          <a:xfrm>
            <a:off x="4296865" y="2204264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50AB0FF-F090-4930-CA8E-C06AAC7C6586}"/>
              </a:ext>
            </a:extLst>
          </p:cNvPr>
          <p:cNvSpPr/>
          <p:nvPr/>
        </p:nvSpPr>
        <p:spPr>
          <a:xfrm>
            <a:off x="4667567" y="2204264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BE92127-AA8F-7029-3380-994A0772F2FA}"/>
              </a:ext>
            </a:extLst>
          </p:cNvPr>
          <p:cNvSpPr/>
          <p:nvPr/>
        </p:nvSpPr>
        <p:spPr>
          <a:xfrm>
            <a:off x="5032091" y="2204264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705921B1-00C3-BF22-C4C4-CB1593101258}"/>
              </a:ext>
            </a:extLst>
          </p:cNvPr>
          <p:cNvSpPr txBox="1"/>
          <p:nvPr/>
        </p:nvSpPr>
        <p:spPr>
          <a:xfrm>
            <a:off x="3032303" y="263265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0B7C4B1-F6AA-D5A3-9C4F-AD54773BC85E}"/>
              </a:ext>
            </a:extLst>
          </p:cNvPr>
          <p:cNvCxnSpPr>
            <a:cxnSpLocks/>
          </p:cNvCxnSpPr>
          <p:nvPr/>
        </p:nvCxnSpPr>
        <p:spPr>
          <a:xfrm>
            <a:off x="1035312" y="2340598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F6B9DD89-2422-5F99-D68D-FFBA9D02FA34}"/>
              </a:ext>
            </a:extLst>
          </p:cNvPr>
          <p:cNvSpPr/>
          <p:nvPr/>
        </p:nvSpPr>
        <p:spPr>
          <a:xfrm>
            <a:off x="2117043" y="33563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8AF693A-DFA2-0D3B-E47F-72B9323B567B}"/>
              </a:ext>
            </a:extLst>
          </p:cNvPr>
          <p:cNvSpPr/>
          <p:nvPr/>
        </p:nvSpPr>
        <p:spPr>
          <a:xfrm>
            <a:off x="2481186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BE8BF68-1FCF-CFBC-942A-EF529CB96B27}"/>
              </a:ext>
            </a:extLst>
          </p:cNvPr>
          <p:cNvSpPr/>
          <p:nvPr/>
        </p:nvSpPr>
        <p:spPr>
          <a:xfrm>
            <a:off x="2845329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C7E9AC9-95D2-F718-7FAC-6FB2D62F7DC8}"/>
              </a:ext>
            </a:extLst>
          </p:cNvPr>
          <p:cNvSpPr/>
          <p:nvPr/>
        </p:nvSpPr>
        <p:spPr>
          <a:xfrm>
            <a:off x="3209472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8A8CE958-42EA-C325-605E-CB6D4FFE3CFC}"/>
              </a:ext>
            </a:extLst>
          </p:cNvPr>
          <p:cNvSpPr txBox="1"/>
          <p:nvPr/>
        </p:nvSpPr>
        <p:spPr>
          <a:xfrm>
            <a:off x="636596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BD9DC7A-743E-19B4-0CA9-9B0197AE5CE2}"/>
              </a:ext>
            </a:extLst>
          </p:cNvPr>
          <p:cNvSpPr/>
          <p:nvPr/>
        </p:nvSpPr>
        <p:spPr>
          <a:xfrm>
            <a:off x="3573996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48A7711-110F-08D2-1C10-52E79E78C26D}"/>
              </a:ext>
            </a:extLst>
          </p:cNvPr>
          <p:cNvSpPr/>
          <p:nvPr/>
        </p:nvSpPr>
        <p:spPr>
          <a:xfrm>
            <a:off x="3938520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0CEA643-C815-FB11-83D2-CB97401E4A49}"/>
              </a:ext>
            </a:extLst>
          </p:cNvPr>
          <p:cNvSpPr/>
          <p:nvPr/>
        </p:nvSpPr>
        <p:spPr>
          <a:xfrm>
            <a:off x="4296865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6040509-7037-32CD-35AB-7782739728AA}"/>
              </a:ext>
            </a:extLst>
          </p:cNvPr>
          <p:cNvSpPr/>
          <p:nvPr/>
        </p:nvSpPr>
        <p:spPr>
          <a:xfrm>
            <a:off x="4667567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9BB003A-907D-2805-3499-0BC8145CE38D}"/>
              </a:ext>
            </a:extLst>
          </p:cNvPr>
          <p:cNvSpPr/>
          <p:nvPr/>
        </p:nvSpPr>
        <p:spPr>
          <a:xfrm>
            <a:off x="5032091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2E412C7A-71C0-053D-4768-A3F965BD01A6}"/>
              </a:ext>
            </a:extLst>
          </p:cNvPr>
          <p:cNvSpPr/>
          <p:nvPr/>
        </p:nvSpPr>
        <p:spPr>
          <a:xfrm>
            <a:off x="2117043" y="4196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12907B7-3425-185D-BEC7-3675FAEAE875}"/>
              </a:ext>
            </a:extLst>
          </p:cNvPr>
          <p:cNvSpPr/>
          <p:nvPr/>
        </p:nvSpPr>
        <p:spPr>
          <a:xfrm>
            <a:off x="2481186" y="41937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DD3EFFA-C663-DF6A-BCDC-EE719B4AD91B}"/>
              </a:ext>
            </a:extLst>
          </p:cNvPr>
          <p:cNvSpPr/>
          <p:nvPr/>
        </p:nvSpPr>
        <p:spPr>
          <a:xfrm>
            <a:off x="2845329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D1BA9AC-BC0A-EA25-3F88-0C863201EED2}"/>
              </a:ext>
            </a:extLst>
          </p:cNvPr>
          <p:cNvSpPr/>
          <p:nvPr/>
        </p:nvSpPr>
        <p:spPr>
          <a:xfrm>
            <a:off x="3209472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D84E961-EDA9-48D5-28BF-87384EA39F8C}"/>
              </a:ext>
            </a:extLst>
          </p:cNvPr>
          <p:cNvSpPr/>
          <p:nvPr/>
        </p:nvSpPr>
        <p:spPr>
          <a:xfrm>
            <a:off x="3573996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4C562-18A9-CE73-CE9A-3018196B45EA}"/>
              </a:ext>
            </a:extLst>
          </p:cNvPr>
          <p:cNvSpPr/>
          <p:nvPr/>
        </p:nvSpPr>
        <p:spPr>
          <a:xfrm>
            <a:off x="3938520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7B2F9F1-C352-7670-6918-9C939E34AAF0}"/>
              </a:ext>
            </a:extLst>
          </p:cNvPr>
          <p:cNvSpPr/>
          <p:nvPr/>
        </p:nvSpPr>
        <p:spPr>
          <a:xfrm>
            <a:off x="4296865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7EE516E-EE99-8422-8716-2C38094F5151}"/>
              </a:ext>
            </a:extLst>
          </p:cNvPr>
          <p:cNvSpPr/>
          <p:nvPr/>
        </p:nvSpPr>
        <p:spPr>
          <a:xfrm>
            <a:off x="4667567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9FA7450-5DAC-07D3-4AC0-C8AD895E568D}"/>
              </a:ext>
            </a:extLst>
          </p:cNvPr>
          <p:cNvSpPr/>
          <p:nvPr/>
        </p:nvSpPr>
        <p:spPr>
          <a:xfrm>
            <a:off x="5032091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30800BC-71C9-23EB-6D37-C3B581E60D7A}"/>
              </a:ext>
            </a:extLst>
          </p:cNvPr>
          <p:cNvCxnSpPr>
            <a:cxnSpLocks/>
          </p:cNvCxnSpPr>
          <p:nvPr/>
        </p:nvCxnSpPr>
        <p:spPr>
          <a:xfrm>
            <a:off x="1183117" y="350213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itle 2">
            <a:extLst>
              <a:ext uri="{FF2B5EF4-FFF2-40B4-BE49-F238E27FC236}">
                <a16:creationId xmlns:a16="http://schemas.microsoft.com/office/drawing/2014/main" id="{301747C1-807D-0011-7CCD-B79CB45B1246}"/>
              </a:ext>
            </a:extLst>
          </p:cNvPr>
          <p:cNvSpPr txBox="1"/>
          <p:nvPr/>
        </p:nvSpPr>
        <p:spPr>
          <a:xfrm>
            <a:off x="636596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0A6B3491-87A1-51D1-1458-B714B4896578}"/>
              </a:ext>
            </a:extLst>
          </p:cNvPr>
          <p:cNvCxnSpPr>
            <a:cxnSpLocks/>
          </p:cNvCxnSpPr>
          <p:nvPr/>
        </p:nvCxnSpPr>
        <p:spPr>
          <a:xfrm>
            <a:off x="1183117" y="437328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F7E8476D-D297-A858-2BF5-12AAC743C2AD}"/>
              </a:ext>
            </a:extLst>
          </p:cNvPr>
          <p:cNvSpPr/>
          <p:nvPr/>
        </p:nvSpPr>
        <p:spPr>
          <a:xfrm>
            <a:off x="2117043" y="50368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102BF2F-3C8F-9933-6E0E-AC3448B82081}"/>
              </a:ext>
            </a:extLst>
          </p:cNvPr>
          <p:cNvSpPr/>
          <p:nvPr/>
        </p:nvSpPr>
        <p:spPr>
          <a:xfrm>
            <a:off x="2481186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F048D0A-9017-E028-2F35-F1FEB47998AF}"/>
              </a:ext>
            </a:extLst>
          </p:cNvPr>
          <p:cNvSpPr/>
          <p:nvPr/>
        </p:nvSpPr>
        <p:spPr>
          <a:xfrm>
            <a:off x="2845329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261127D3-1F8D-7BC1-A92B-C991A49E9399}"/>
              </a:ext>
            </a:extLst>
          </p:cNvPr>
          <p:cNvSpPr/>
          <p:nvPr/>
        </p:nvSpPr>
        <p:spPr>
          <a:xfrm>
            <a:off x="3209472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96DECF-8466-7F03-18A5-ADD9C953DE67}"/>
              </a:ext>
            </a:extLst>
          </p:cNvPr>
          <p:cNvSpPr/>
          <p:nvPr/>
        </p:nvSpPr>
        <p:spPr>
          <a:xfrm>
            <a:off x="3573996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A13B6B36-29B1-D9F0-DFF9-307C0255592C}"/>
              </a:ext>
            </a:extLst>
          </p:cNvPr>
          <p:cNvSpPr/>
          <p:nvPr/>
        </p:nvSpPr>
        <p:spPr>
          <a:xfrm>
            <a:off x="3938520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D51D81E2-E98E-ADFF-6505-35F09491C0C7}"/>
              </a:ext>
            </a:extLst>
          </p:cNvPr>
          <p:cNvSpPr/>
          <p:nvPr/>
        </p:nvSpPr>
        <p:spPr>
          <a:xfrm>
            <a:off x="4296865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D37D680D-8208-82F6-6671-905C5FBB255E}"/>
              </a:ext>
            </a:extLst>
          </p:cNvPr>
          <p:cNvSpPr/>
          <p:nvPr/>
        </p:nvSpPr>
        <p:spPr>
          <a:xfrm>
            <a:off x="4667567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0B18F7AE-FB01-C18E-620A-1501240B63C0}"/>
              </a:ext>
            </a:extLst>
          </p:cNvPr>
          <p:cNvSpPr/>
          <p:nvPr/>
        </p:nvSpPr>
        <p:spPr>
          <a:xfrm>
            <a:off x="5032091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9" name="Title 2">
            <a:extLst>
              <a:ext uri="{FF2B5EF4-FFF2-40B4-BE49-F238E27FC236}">
                <a16:creationId xmlns:a16="http://schemas.microsoft.com/office/drawing/2014/main" id="{66007E68-E215-ED23-EFFF-1110B3CF7193}"/>
              </a:ext>
            </a:extLst>
          </p:cNvPr>
          <p:cNvSpPr txBox="1"/>
          <p:nvPr/>
        </p:nvSpPr>
        <p:spPr>
          <a:xfrm>
            <a:off x="1659665" y="4502335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 미사용</a:t>
            </a:r>
            <a:r>
              <a:rPr lang="en-US" altLang="ko-KR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 지역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0" name="Title 2">
            <a:extLst>
              <a:ext uri="{FF2B5EF4-FFF2-40B4-BE49-F238E27FC236}">
                <a16:creationId xmlns:a16="http://schemas.microsoft.com/office/drawing/2014/main" id="{5CB3227F-58C5-FDB8-DE82-ECB17CFACDAC}"/>
              </a:ext>
            </a:extLst>
          </p:cNvPr>
          <p:cNvSpPr txBox="1"/>
          <p:nvPr/>
        </p:nvSpPr>
        <p:spPr>
          <a:xfrm>
            <a:off x="3139579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1" name="Title 2">
            <a:extLst>
              <a:ext uri="{FF2B5EF4-FFF2-40B4-BE49-F238E27FC236}">
                <a16:creationId xmlns:a16="http://schemas.microsoft.com/office/drawing/2014/main" id="{0B418712-C513-DE1D-E2B6-09B9E5AFB7D0}"/>
              </a:ext>
            </a:extLst>
          </p:cNvPr>
          <p:cNvSpPr txBox="1"/>
          <p:nvPr/>
        </p:nvSpPr>
        <p:spPr>
          <a:xfrm>
            <a:off x="4581893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2" name="Title 2">
            <a:extLst>
              <a:ext uri="{FF2B5EF4-FFF2-40B4-BE49-F238E27FC236}">
                <a16:creationId xmlns:a16="http://schemas.microsoft.com/office/drawing/2014/main" id="{D9D711A6-2DF9-3E30-B634-1B5DC1B51308}"/>
              </a:ext>
            </a:extLst>
          </p:cNvPr>
          <p:cNvSpPr txBox="1"/>
          <p:nvPr/>
        </p:nvSpPr>
        <p:spPr>
          <a:xfrm>
            <a:off x="636596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4642E5D4-1386-1D74-AAE2-AF203D6BF78B}"/>
              </a:ext>
            </a:extLst>
          </p:cNvPr>
          <p:cNvCxnSpPr>
            <a:cxnSpLocks/>
          </p:cNvCxnSpPr>
          <p:nvPr/>
        </p:nvCxnSpPr>
        <p:spPr>
          <a:xfrm>
            <a:off x="1183117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1902CEC1-CFBE-BE9D-FDB4-0B8D7E452E81}"/>
              </a:ext>
            </a:extLst>
          </p:cNvPr>
          <p:cNvSpPr/>
          <p:nvPr/>
        </p:nvSpPr>
        <p:spPr>
          <a:xfrm>
            <a:off x="2117043" y="538285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7C0628E-3E99-7A07-1328-E1FDEDD5B8ED}"/>
              </a:ext>
            </a:extLst>
          </p:cNvPr>
          <p:cNvSpPr/>
          <p:nvPr/>
        </p:nvSpPr>
        <p:spPr>
          <a:xfrm>
            <a:off x="2481186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16BF967A-4010-39BF-C8E3-5D5CFFEAB66B}"/>
              </a:ext>
            </a:extLst>
          </p:cNvPr>
          <p:cNvSpPr/>
          <p:nvPr/>
        </p:nvSpPr>
        <p:spPr>
          <a:xfrm>
            <a:off x="2845329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CF9A80E-6743-0E9B-3CAB-07A943B325E0}"/>
              </a:ext>
            </a:extLst>
          </p:cNvPr>
          <p:cNvSpPr/>
          <p:nvPr/>
        </p:nvSpPr>
        <p:spPr>
          <a:xfrm>
            <a:off x="3209472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82F9B28-DD68-2717-E0BD-65B47919FAFC}"/>
              </a:ext>
            </a:extLst>
          </p:cNvPr>
          <p:cNvSpPr/>
          <p:nvPr/>
        </p:nvSpPr>
        <p:spPr>
          <a:xfrm>
            <a:off x="3573996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9B3F844-51B8-4585-E251-AA99CB76A66D}"/>
              </a:ext>
            </a:extLst>
          </p:cNvPr>
          <p:cNvSpPr/>
          <p:nvPr/>
        </p:nvSpPr>
        <p:spPr>
          <a:xfrm>
            <a:off x="3938520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F422A5EC-2AD4-7DD6-D6F0-B200B63D738E}"/>
              </a:ext>
            </a:extLst>
          </p:cNvPr>
          <p:cNvSpPr/>
          <p:nvPr/>
        </p:nvSpPr>
        <p:spPr>
          <a:xfrm>
            <a:off x="4296865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E5FACF1-4DD8-C25D-DD83-5903E3389D2D}"/>
              </a:ext>
            </a:extLst>
          </p:cNvPr>
          <p:cNvSpPr/>
          <p:nvPr/>
        </p:nvSpPr>
        <p:spPr>
          <a:xfrm>
            <a:off x="4667567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67744082-41DF-FF79-D180-03FDABE3F387}"/>
              </a:ext>
            </a:extLst>
          </p:cNvPr>
          <p:cNvSpPr/>
          <p:nvPr/>
        </p:nvSpPr>
        <p:spPr>
          <a:xfrm>
            <a:off x="5032091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4" name="Title 2">
            <a:extLst>
              <a:ext uri="{FF2B5EF4-FFF2-40B4-BE49-F238E27FC236}">
                <a16:creationId xmlns:a16="http://schemas.microsoft.com/office/drawing/2014/main" id="{4AE9D01A-B164-378B-271F-991DB1DA9829}"/>
              </a:ext>
            </a:extLst>
          </p:cNvPr>
          <p:cNvSpPr txBox="1"/>
          <p:nvPr/>
        </p:nvSpPr>
        <p:spPr>
          <a:xfrm>
            <a:off x="636596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E70BE126-F1D8-8B46-79B9-4EEF8740C4E3}"/>
              </a:ext>
            </a:extLst>
          </p:cNvPr>
          <p:cNvCxnSpPr>
            <a:cxnSpLocks/>
          </p:cNvCxnSpPr>
          <p:nvPr/>
        </p:nvCxnSpPr>
        <p:spPr>
          <a:xfrm>
            <a:off x="1183117" y="555953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D3BFC6EB-3C4C-DD1B-181F-893611E585F3}"/>
              </a:ext>
            </a:extLst>
          </p:cNvPr>
          <p:cNvSpPr/>
          <p:nvPr/>
        </p:nvSpPr>
        <p:spPr>
          <a:xfrm>
            <a:off x="2117043" y="61675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A15A523-D844-53B2-8244-10D96F3E0309}"/>
              </a:ext>
            </a:extLst>
          </p:cNvPr>
          <p:cNvSpPr/>
          <p:nvPr/>
        </p:nvSpPr>
        <p:spPr>
          <a:xfrm>
            <a:off x="248118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8EA0883-2B6E-3BED-7F10-15BB5AA0B5EE}"/>
              </a:ext>
            </a:extLst>
          </p:cNvPr>
          <p:cNvSpPr/>
          <p:nvPr/>
        </p:nvSpPr>
        <p:spPr>
          <a:xfrm>
            <a:off x="2845329" y="6164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03C8C5AA-79A0-389F-F522-8F6546DDC8A1}"/>
              </a:ext>
            </a:extLst>
          </p:cNvPr>
          <p:cNvSpPr/>
          <p:nvPr/>
        </p:nvSpPr>
        <p:spPr>
          <a:xfrm>
            <a:off x="3209472" y="6164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106D096-5A30-BC9A-32DE-3C9E573C5571}"/>
              </a:ext>
            </a:extLst>
          </p:cNvPr>
          <p:cNvSpPr/>
          <p:nvPr/>
        </p:nvSpPr>
        <p:spPr>
          <a:xfrm>
            <a:off x="357399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4C4B48B-C6F4-75BF-6309-AA84007A159A}"/>
              </a:ext>
            </a:extLst>
          </p:cNvPr>
          <p:cNvSpPr/>
          <p:nvPr/>
        </p:nvSpPr>
        <p:spPr>
          <a:xfrm>
            <a:off x="3938520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91C52623-B981-68F6-B937-F614FE2B5EB1}"/>
              </a:ext>
            </a:extLst>
          </p:cNvPr>
          <p:cNvSpPr/>
          <p:nvPr/>
        </p:nvSpPr>
        <p:spPr>
          <a:xfrm>
            <a:off x="4296865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46042751-EF9A-E0DB-1649-518945B005F8}"/>
              </a:ext>
            </a:extLst>
          </p:cNvPr>
          <p:cNvSpPr/>
          <p:nvPr/>
        </p:nvSpPr>
        <p:spPr>
          <a:xfrm>
            <a:off x="4667567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BE4A4FD-149D-5AB8-9B99-0FAD7AF8C21E}"/>
              </a:ext>
            </a:extLst>
          </p:cNvPr>
          <p:cNvSpPr/>
          <p:nvPr/>
        </p:nvSpPr>
        <p:spPr>
          <a:xfrm>
            <a:off x="5032091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985648A-EECC-B395-314C-D341D40B42CD}"/>
              </a:ext>
            </a:extLst>
          </p:cNvPr>
          <p:cNvSpPr txBox="1"/>
          <p:nvPr/>
        </p:nvSpPr>
        <p:spPr>
          <a:xfrm>
            <a:off x="2019011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7E7044EC-5A11-3287-DF94-67E50D1E1EA0}"/>
              </a:ext>
            </a:extLst>
          </p:cNvPr>
          <p:cNvSpPr txBox="1"/>
          <p:nvPr/>
        </p:nvSpPr>
        <p:spPr>
          <a:xfrm>
            <a:off x="3028324" y="5822697"/>
            <a:ext cx="1190169" cy="398994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12.5%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C7F0AF62-8A0F-BC66-F7A9-EB7458C46B08}"/>
              </a:ext>
            </a:extLst>
          </p:cNvPr>
          <p:cNvSpPr txBox="1"/>
          <p:nvPr/>
        </p:nvSpPr>
        <p:spPr>
          <a:xfrm>
            <a:off x="4581893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28" name="Title 2">
            <a:extLst>
              <a:ext uri="{FF2B5EF4-FFF2-40B4-BE49-F238E27FC236}">
                <a16:creationId xmlns:a16="http://schemas.microsoft.com/office/drawing/2014/main" id="{6B967728-220D-9ACB-91EB-074ADB41C86B}"/>
              </a:ext>
            </a:extLst>
          </p:cNvPr>
          <p:cNvSpPr txBox="1"/>
          <p:nvPr/>
        </p:nvSpPr>
        <p:spPr>
          <a:xfrm>
            <a:off x="636596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D14B8778-4615-D6CE-38C9-E78112F2A9F7}"/>
              </a:ext>
            </a:extLst>
          </p:cNvPr>
          <p:cNvCxnSpPr>
            <a:cxnSpLocks/>
          </p:cNvCxnSpPr>
          <p:nvPr/>
        </p:nvCxnSpPr>
        <p:spPr>
          <a:xfrm>
            <a:off x="1352707" y="6344186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5D2E652-F925-E2A3-091F-24693D035AF0}"/>
              </a:ext>
            </a:extLst>
          </p:cNvPr>
          <p:cNvCxnSpPr>
            <a:cxnSpLocks/>
          </p:cNvCxnSpPr>
          <p:nvPr/>
        </p:nvCxnSpPr>
        <p:spPr>
          <a:xfrm>
            <a:off x="2981663" y="251539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9FA536-0B89-0360-B5FA-059B7869A676}"/>
              </a:ext>
            </a:extLst>
          </p:cNvPr>
          <p:cNvCxnSpPr>
            <a:cxnSpLocks/>
          </p:cNvCxnSpPr>
          <p:nvPr/>
        </p:nvCxnSpPr>
        <p:spPr>
          <a:xfrm>
            <a:off x="4428214" y="251539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F663E6-E574-595E-1819-4AD6956FC8C7}"/>
              </a:ext>
            </a:extLst>
          </p:cNvPr>
          <p:cNvCxnSpPr>
            <a:cxnSpLocks/>
          </p:cNvCxnSpPr>
          <p:nvPr/>
        </p:nvCxnSpPr>
        <p:spPr>
          <a:xfrm>
            <a:off x="2976771" y="2640199"/>
            <a:ext cx="145642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>
            <a:extLst>
              <a:ext uri="{FF2B5EF4-FFF2-40B4-BE49-F238E27FC236}">
                <a16:creationId xmlns:a16="http://schemas.microsoft.com/office/drawing/2014/main" id="{EAF4EA0F-730B-A05F-61FD-66E05179995A}"/>
              </a:ext>
            </a:extLst>
          </p:cNvPr>
          <p:cNvSpPr/>
          <p:nvPr/>
        </p:nvSpPr>
        <p:spPr>
          <a:xfrm rot="10800000">
            <a:off x="3569193" y="6167068"/>
            <a:ext cx="141708" cy="272668"/>
          </a:xfrm>
          <a:custGeom>
            <a:avLst/>
            <a:gdLst>
              <a:gd name="connsiteX0" fmla="*/ 5374 w 141708"/>
              <a:gd name="connsiteY0" fmla="*/ 0 h 272668"/>
              <a:gd name="connsiteX1" fmla="*/ 141708 w 141708"/>
              <a:gd name="connsiteY1" fmla="*/ 136334 h 272668"/>
              <a:gd name="connsiteX2" fmla="*/ 5374 w 141708"/>
              <a:gd name="connsiteY2" fmla="*/ 272668 h 272668"/>
              <a:gd name="connsiteX3" fmla="*/ 0 w 141708"/>
              <a:gd name="connsiteY3" fmla="*/ 271583 h 272668"/>
              <a:gd name="connsiteX4" fmla="*/ 0 w 141708"/>
              <a:gd name="connsiteY4" fmla="*/ 1085 h 272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08" h="272668">
                <a:moveTo>
                  <a:pt x="5374" y="0"/>
                </a:moveTo>
                <a:cubicBezTo>
                  <a:pt x="80669" y="0"/>
                  <a:pt x="141708" y="61039"/>
                  <a:pt x="141708" y="136334"/>
                </a:cubicBezTo>
                <a:cubicBezTo>
                  <a:pt x="141708" y="211629"/>
                  <a:pt x="80669" y="272668"/>
                  <a:pt x="5374" y="272668"/>
                </a:cubicBezTo>
                <a:lnTo>
                  <a:pt x="0" y="271583"/>
                </a:lnTo>
                <a:lnTo>
                  <a:pt x="0" y="10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B326BA-A722-97D2-CC75-15AE862A64BA}"/>
              </a:ext>
            </a:extLst>
          </p:cNvPr>
          <p:cNvSpPr txBox="1"/>
          <p:nvPr/>
        </p:nvSpPr>
        <p:spPr>
          <a:xfrm>
            <a:off x="1991479" y="29601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C1C90CB-A4A4-B25C-6389-3DCDE75967A8}"/>
              </a:ext>
            </a:extLst>
          </p:cNvPr>
          <p:cNvSpPr txBox="1"/>
          <p:nvPr/>
        </p:nvSpPr>
        <p:spPr>
          <a:xfrm>
            <a:off x="3261230" y="29890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06C5F622-23FD-272D-7AAF-C4E4AAFC04A1}"/>
              </a:ext>
            </a:extLst>
          </p:cNvPr>
          <p:cNvSpPr txBox="1"/>
          <p:nvPr/>
        </p:nvSpPr>
        <p:spPr>
          <a:xfrm>
            <a:off x="4554361" y="29601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37594687-C2FE-A5A1-0E6D-ECBC31450A63}"/>
              </a:ext>
            </a:extLst>
          </p:cNvPr>
          <p:cNvSpPr txBox="1"/>
          <p:nvPr/>
        </p:nvSpPr>
        <p:spPr>
          <a:xfrm>
            <a:off x="1976440" y="38536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33985B20-E11C-E30D-C576-9784A6986EA6}"/>
              </a:ext>
            </a:extLst>
          </p:cNvPr>
          <p:cNvSpPr txBox="1"/>
          <p:nvPr/>
        </p:nvSpPr>
        <p:spPr>
          <a:xfrm>
            <a:off x="3117393" y="383074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39C2667-3F47-739E-76DD-253E18BC596A}"/>
              </a:ext>
            </a:extLst>
          </p:cNvPr>
          <p:cNvSpPr txBox="1"/>
          <p:nvPr/>
        </p:nvSpPr>
        <p:spPr>
          <a:xfrm>
            <a:off x="4539322" y="38536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801241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E8C99C76-18A2-47FC-4BC1-05DFAA7026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2373" y="413184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E8DC101D-DEF5-39DB-0571-1A8F7D7B7A75}"/>
              </a:ext>
            </a:extLst>
          </p:cNvPr>
          <p:cNvSpPr txBox="1"/>
          <p:nvPr/>
        </p:nvSpPr>
        <p:spPr>
          <a:xfrm rot="16200000">
            <a:off x="4207308" y="3981154"/>
            <a:ext cx="4652237" cy="1101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6995B3-8022-96BC-6824-ADD378D96922}"/>
              </a:ext>
            </a:extLst>
          </p:cNvPr>
          <p:cNvSpPr txBox="1"/>
          <p:nvPr/>
        </p:nvSpPr>
        <p:spPr>
          <a:xfrm>
            <a:off x="524542" y="554220"/>
            <a:ext cx="5931821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B28CBD5-D736-2FED-0D48-9057791992F6}"/>
              </a:ext>
            </a:extLst>
          </p:cNvPr>
          <p:cNvCxnSpPr>
            <a:cxnSpLocks/>
          </p:cNvCxnSpPr>
          <p:nvPr/>
        </p:nvCxnSpPr>
        <p:spPr>
          <a:xfrm>
            <a:off x="2219110" y="3613657"/>
            <a:ext cx="34150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3089DDC-6238-CDF1-B82C-F9ACB379FCB6}"/>
              </a:ext>
            </a:extLst>
          </p:cNvPr>
          <p:cNvSpPr txBox="1"/>
          <p:nvPr/>
        </p:nvSpPr>
        <p:spPr>
          <a:xfrm>
            <a:off x="991846" y="2765089"/>
            <a:ext cx="2661872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아로마가 풍부한 생동감 있는 와인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천연 산미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12AF15-816D-9D8C-9548-CC25CEAFF04B}"/>
              </a:ext>
            </a:extLst>
          </p:cNvPr>
          <p:cNvCxnSpPr>
            <a:cxnSpLocks/>
          </p:cNvCxnSpPr>
          <p:nvPr/>
        </p:nvCxnSpPr>
        <p:spPr>
          <a:xfrm>
            <a:off x="2219110" y="3369231"/>
            <a:ext cx="0" cy="24442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EAFA520-E070-2540-BB5A-19F0997C158F}"/>
              </a:ext>
            </a:extLst>
          </p:cNvPr>
          <p:cNvCxnSpPr>
            <a:cxnSpLocks/>
          </p:cNvCxnSpPr>
          <p:nvPr/>
        </p:nvCxnSpPr>
        <p:spPr>
          <a:xfrm>
            <a:off x="7084154" y="4391141"/>
            <a:ext cx="27181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3C13EE6-D2E9-AB94-7EB4-8825F7D98D68}"/>
              </a:ext>
            </a:extLst>
          </p:cNvPr>
          <p:cNvCxnSpPr>
            <a:cxnSpLocks/>
          </p:cNvCxnSpPr>
          <p:nvPr/>
        </p:nvCxnSpPr>
        <p:spPr>
          <a:xfrm>
            <a:off x="6790544" y="2718423"/>
            <a:ext cx="10017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D913C35-366A-6339-50C7-07FD0B6381FD}"/>
              </a:ext>
            </a:extLst>
          </p:cNvPr>
          <p:cNvSpPr/>
          <p:nvPr/>
        </p:nvSpPr>
        <p:spPr>
          <a:xfrm>
            <a:off x="7790487" y="1497871"/>
            <a:ext cx="2583929" cy="258392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A74945A2-855F-41BD-E76E-D7DCE9F81BEB}"/>
              </a:ext>
            </a:extLst>
          </p:cNvPr>
          <p:cNvSpPr txBox="1"/>
          <p:nvPr/>
        </p:nvSpPr>
        <p:spPr>
          <a:xfrm>
            <a:off x="7988178" y="2305019"/>
            <a:ext cx="2190344" cy="91871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 defTabSz="914217">
              <a:lnSpc>
                <a:spcPct val="80000"/>
              </a:lnSpc>
            </a:pPr>
            <a:r>
              <a:rPr lang="ko-KR" altLang="en-US" sz="24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olors Of Autumn"/>
              </a:rPr>
              <a:t>호주 </a:t>
            </a:r>
            <a:r>
              <a:rPr lang="ko-KR" altLang="en-US" sz="240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olors Of Autumn"/>
              </a:rPr>
              <a:t>소비뇽</a:t>
            </a:r>
            <a:r>
              <a:rPr lang="ko-KR" altLang="en-US" sz="24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olors Of Autumn"/>
              </a:rPr>
              <a:t> </a:t>
            </a:r>
            <a:r>
              <a:rPr lang="ko-KR" altLang="en-US" sz="240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olors Of Autumn"/>
              </a:rPr>
              <a:t>블랑</a:t>
            </a:r>
            <a:r>
              <a:rPr lang="ko-KR" altLang="en-US" sz="24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olors Of Autumn"/>
              </a:rPr>
              <a:t> 와인의 척도  </a:t>
            </a:r>
            <a:endParaRPr lang="en-AU" sz="24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olors Of Autumn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ECD6E77-E192-E952-1FC9-2BE3124F4C42}"/>
              </a:ext>
            </a:extLst>
          </p:cNvPr>
          <p:cNvSpPr/>
          <p:nvPr/>
        </p:nvSpPr>
        <p:spPr>
          <a:xfrm>
            <a:off x="944210" y="4102115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object 58">
            <a:extLst>
              <a:ext uri="{FF2B5EF4-FFF2-40B4-BE49-F238E27FC236}">
                <a16:creationId xmlns:a16="http://schemas.microsoft.com/office/drawing/2014/main" id="{AA5AF077-8863-6EF0-880A-07444ED4787A}"/>
              </a:ext>
            </a:extLst>
          </p:cNvPr>
          <p:cNvSpPr txBox="1"/>
          <p:nvPr/>
        </p:nvSpPr>
        <p:spPr>
          <a:xfrm>
            <a:off x="1162692" y="4595783"/>
            <a:ext cx="2146963" cy="159659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약</a:t>
            </a:r>
            <a:r>
              <a:rPr lang="ko-KR" altLang="en-US" sz="2800" b="1" dirty="0">
                <a:latin typeface="Arial"/>
                <a:cs typeface="Hellix SemiBold"/>
              </a:rPr>
              <a:t> </a:t>
            </a:r>
            <a:endParaRPr lang="en-AU" altLang="ko-KR" sz="2800" b="1" dirty="0">
              <a:latin typeface="Arial"/>
              <a:cs typeface="Hellix SemiBold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1/3</a:t>
            </a:r>
          </a:p>
          <a:p>
            <a:pPr lvl="0">
              <a:lnSpc>
                <a:spcPct val="90000"/>
              </a:lnSpc>
              <a:buClr>
                <a:srgbClr val="F40000"/>
              </a:buClr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총 연간 포도 </a:t>
            </a:r>
            <a:br>
              <a:rPr kumimoji="0" lang="en-AU" altLang="ko-KR" sz="16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endParaRPr kumimoji="0" lang="en-US" sz="16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95920B1-6826-482E-A831-DC1C2A306E54}"/>
              </a:ext>
            </a:extLst>
          </p:cNvPr>
          <p:cNvCxnSpPr>
            <a:cxnSpLocks/>
            <a:stCxn id="27" idx="6"/>
          </p:cNvCxnSpPr>
          <p:nvPr/>
        </p:nvCxnSpPr>
        <p:spPr>
          <a:xfrm flipV="1">
            <a:off x="3528139" y="5385100"/>
            <a:ext cx="2105972" cy="898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18A54F2-EF5C-0908-81E8-F760558FB38D}"/>
              </a:ext>
            </a:extLst>
          </p:cNvPr>
          <p:cNvCxnSpPr>
            <a:cxnSpLocks/>
          </p:cNvCxnSpPr>
          <p:nvPr/>
        </p:nvCxnSpPr>
        <p:spPr>
          <a:xfrm>
            <a:off x="9801597" y="4385650"/>
            <a:ext cx="0" cy="3798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7266A71-438D-BEA7-010A-55AA406F0D2C}"/>
              </a:ext>
            </a:extLst>
          </p:cNvPr>
          <p:cNvSpPr txBox="1"/>
          <p:nvPr/>
        </p:nvSpPr>
        <p:spPr>
          <a:xfrm>
            <a:off x="9082451" y="5029980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 붉은 사과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키위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파인애플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구즈베리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패션후르츠</a:t>
            </a:r>
            <a:endParaRPr lang="ko-KR" altLang="en-US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허브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7662329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827BFB-B9AE-490E-F12C-75C6E83681B3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A4DAF-6D7C-8275-8BF5-D4916A36B9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tx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2164130-C817-58F9-2C6A-4CE3EF096460}"/>
              </a:ext>
            </a:extLst>
          </p:cNvPr>
          <p:cNvSpPr/>
          <p:nvPr/>
        </p:nvSpPr>
        <p:spPr>
          <a:xfrm>
            <a:off x="2104517" y="2194640"/>
            <a:ext cx="272668" cy="272668"/>
          </a:xfrm>
          <a:prstGeom prst="ellipse">
            <a:avLst/>
          </a:prstGeom>
          <a:solidFill>
            <a:srgbClr val="F7F0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5A606F-4A6A-3B78-FDE0-5346E75A688D}"/>
              </a:ext>
            </a:extLst>
          </p:cNvPr>
          <p:cNvSpPr/>
          <p:nvPr/>
        </p:nvSpPr>
        <p:spPr>
          <a:xfrm>
            <a:off x="2468660" y="2191738"/>
            <a:ext cx="272668" cy="272668"/>
          </a:xfrm>
          <a:prstGeom prst="ellipse">
            <a:avLst/>
          </a:prstGeom>
          <a:solidFill>
            <a:srgbClr val="EBE7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E4DE0A-3156-E185-6BA0-5277D6FBF076}"/>
              </a:ext>
            </a:extLst>
          </p:cNvPr>
          <p:cNvSpPr/>
          <p:nvPr/>
        </p:nvSpPr>
        <p:spPr>
          <a:xfrm>
            <a:off x="2832803" y="2191738"/>
            <a:ext cx="272668" cy="272668"/>
          </a:xfrm>
          <a:prstGeom prst="ellipse">
            <a:avLst/>
          </a:prstGeom>
          <a:solidFill>
            <a:srgbClr val="F4E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F29077-FA8A-2CDB-E97D-A40A19EE4078}"/>
              </a:ext>
            </a:extLst>
          </p:cNvPr>
          <p:cNvSpPr/>
          <p:nvPr/>
        </p:nvSpPr>
        <p:spPr>
          <a:xfrm>
            <a:off x="3196946" y="2191738"/>
            <a:ext cx="272668" cy="272668"/>
          </a:xfrm>
          <a:prstGeom prst="ellipse">
            <a:avLst/>
          </a:prstGeom>
          <a:solidFill>
            <a:srgbClr val="F1E2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33F3771-4282-D452-8E25-D8716D9E49DC}"/>
              </a:ext>
            </a:extLst>
          </p:cNvPr>
          <p:cNvSpPr/>
          <p:nvPr/>
        </p:nvSpPr>
        <p:spPr>
          <a:xfrm>
            <a:off x="3561470" y="2191738"/>
            <a:ext cx="272668" cy="272668"/>
          </a:xfrm>
          <a:prstGeom prst="ellipse">
            <a:avLst/>
          </a:prstGeom>
          <a:solidFill>
            <a:srgbClr val="F0E0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665D82D-136D-E579-CE9A-3DEDF142AE84}"/>
              </a:ext>
            </a:extLst>
          </p:cNvPr>
          <p:cNvSpPr/>
          <p:nvPr/>
        </p:nvSpPr>
        <p:spPr>
          <a:xfrm>
            <a:off x="3925994" y="2191738"/>
            <a:ext cx="272668" cy="272668"/>
          </a:xfrm>
          <a:prstGeom prst="ellipse">
            <a:avLst/>
          </a:prstGeom>
          <a:solidFill>
            <a:srgbClr val="F5D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AC4D748-73A2-2FF0-B26F-439037E69A67}"/>
              </a:ext>
            </a:extLst>
          </p:cNvPr>
          <p:cNvSpPr/>
          <p:nvPr/>
        </p:nvSpPr>
        <p:spPr>
          <a:xfrm>
            <a:off x="4284339" y="2191738"/>
            <a:ext cx="272668" cy="272668"/>
          </a:xfrm>
          <a:prstGeom prst="ellipse">
            <a:avLst/>
          </a:prstGeom>
          <a:solidFill>
            <a:srgbClr val="D19C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1270497-E897-4289-F0EB-3818B8B0E1B1}"/>
              </a:ext>
            </a:extLst>
          </p:cNvPr>
          <p:cNvSpPr/>
          <p:nvPr/>
        </p:nvSpPr>
        <p:spPr>
          <a:xfrm>
            <a:off x="4655041" y="2191738"/>
            <a:ext cx="272668" cy="272668"/>
          </a:xfrm>
          <a:prstGeom prst="ellipse">
            <a:avLst/>
          </a:prstGeom>
          <a:solidFill>
            <a:srgbClr val="B3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0DBE59E-8202-2A43-125A-376F32B8C615}"/>
              </a:ext>
            </a:extLst>
          </p:cNvPr>
          <p:cNvSpPr/>
          <p:nvPr/>
        </p:nvSpPr>
        <p:spPr>
          <a:xfrm>
            <a:off x="5019565" y="2191738"/>
            <a:ext cx="272668" cy="272668"/>
          </a:xfrm>
          <a:prstGeom prst="ellipse">
            <a:avLst/>
          </a:prstGeom>
          <a:solidFill>
            <a:srgbClr val="6A3E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19AEF9CD-D63A-FEAF-39B7-0E9108981333}"/>
              </a:ext>
            </a:extLst>
          </p:cNvPr>
          <p:cNvSpPr txBox="1"/>
          <p:nvPr/>
        </p:nvSpPr>
        <p:spPr>
          <a:xfrm>
            <a:off x="2741328" y="2654105"/>
            <a:ext cx="127802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727E905-3D33-773A-D9E9-10C39B8CC9D6}"/>
              </a:ext>
            </a:extLst>
          </p:cNvPr>
          <p:cNvSpPr/>
          <p:nvPr/>
        </p:nvSpPr>
        <p:spPr>
          <a:xfrm>
            <a:off x="2104517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21C8CE9-56C6-BF69-99CD-0C9D79ACCFA4}"/>
              </a:ext>
            </a:extLst>
          </p:cNvPr>
          <p:cNvSpPr/>
          <p:nvPr/>
        </p:nvSpPr>
        <p:spPr>
          <a:xfrm>
            <a:off x="2468660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F9CE1DD-409D-D6E8-2FD3-84F4585A1110}"/>
              </a:ext>
            </a:extLst>
          </p:cNvPr>
          <p:cNvSpPr/>
          <p:nvPr/>
        </p:nvSpPr>
        <p:spPr>
          <a:xfrm>
            <a:off x="283280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8999AB3-78BD-EE6F-D341-682BDE6C7653}"/>
              </a:ext>
            </a:extLst>
          </p:cNvPr>
          <p:cNvSpPr/>
          <p:nvPr/>
        </p:nvSpPr>
        <p:spPr>
          <a:xfrm>
            <a:off x="3196946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2D090DD-3AF4-E349-50FC-69C07E42ED6E}"/>
              </a:ext>
            </a:extLst>
          </p:cNvPr>
          <p:cNvSpPr/>
          <p:nvPr/>
        </p:nvSpPr>
        <p:spPr>
          <a:xfrm>
            <a:off x="3561470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870CD8C-C143-00D8-34AB-B960F82C9D98}"/>
              </a:ext>
            </a:extLst>
          </p:cNvPr>
          <p:cNvSpPr/>
          <p:nvPr/>
        </p:nvSpPr>
        <p:spPr>
          <a:xfrm>
            <a:off x="3925994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DAD3FEE-FD64-2F2C-F165-6E475B6F3011}"/>
              </a:ext>
            </a:extLst>
          </p:cNvPr>
          <p:cNvSpPr/>
          <p:nvPr/>
        </p:nvSpPr>
        <p:spPr>
          <a:xfrm>
            <a:off x="4284339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C77C59E-CBA8-EE43-4D1F-EB3E6CA79DBC}"/>
              </a:ext>
            </a:extLst>
          </p:cNvPr>
          <p:cNvSpPr/>
          <p:nvPr/>
        </p:nvSpPr>
        <p:spPr>
          <a:xfrm>
            <a:off x="4655041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FE8EEF0-74D8-D95D-F528-AED1B442B8A0}"/>
              </a:ext>
            </a:extLst>
          </p:cNvPr>
          <p:cNvSpPr/>
          <p:nvPr/>
        </p:nvSpPr>
        <p:spPr>
          <a:xfrm>
            <a:off x="5019565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92AD4F4-FD06-9A8F-D356-182F28EEBFB5}"/>
              </a:ext>
            </a:extLst>
          </p:cNvPr>
          <p:cNvSpPr/>
          <p:nvPr/>
        </p:nvSpPr>
        <p:spPr>
          <a:xfrm>
            <a:off x="2104517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621B11A-7CCC-52F9-B32F-9C6C47E7D67C}"/>
              </a:ext>
            </a:extLst>
          </p:cNvPr>
          <p:cNvSpPr/>
          <p:nvPr/>
        </p:nvSpPr>
        <p:spPr>
          <a:xfrm>
            <a:off x="2468660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6306605-8329-9630-826D-1CED8257BC8C}"/>
              </a:ext>
            </a:extLst>
          </p:cNvPr>
          <p:cNvSpPr/>
          <p:nvPr/>
        </p:nvSpPr>
        <p:spPr>
          <a:xfrm>
            <a:off x="2832803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46D7922-9EB8-67E5-DB37-08A159A49C5C}"/>
              </a:ext>
            </a:extLst>
          </p:cNvPr>
          <p:cNvSpPr/>
          <p:nvPr/>
        </p:nvSpPr>
        <p:spPr>
          <a:xfrm>
            <a:off x="3196946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B209898-9CF3-F9E3-F77D-A59311AF7672}"/>
              </a:ext>
            </a:extLst>
          </p:cNvPr>
          <p:cNvSpPr/>
          <p:nvPr/>
        </p:nvSpPr>
        <p:spPr>
          <a:xfrm>
            <a:off x="3561470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0406F77-3158-5F3E-58B2-498267EC43C2}"/>
              </a:ext>
            </a:extLst>
          </p:cNvPr>
          <p:cNvSpPr/>
          <p:nvPr/>
        </p:nvSpPr>
        <p:spPr>
          <a:xfrm>
            <a:off x="3925994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0F2B47-A433-29FA-C378-6094F48BBD77}"/>
              </a:ext>
            </a:extLst>
          </p:cNvPr>
          <p:cNvSpPr/>
          <p:nvPr/>
        </p:nvSpPr>
        <p:spPr>
          <a:xfrm>
            <a:off x="4284339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A6C935-F4D5-898F-F119-2DDEF030350E}"/>
              </a:ext>
            </a:extLst>
          </p:cNvPr>
          <p:cNvSpPr/>
          <p:nvPr/>
        </p:nvSpPr>
        <p:spPr>
          <a:xfrm>
            <a:off x="4655041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95F3938-ACB9-9B3B-E644-2B588AFF1AC2}"/>
              </a:ext>
            </a:extLst>
          </p:cNvPr>
          <p:cNvSpPr/>
          <p:nvPr/>
        </p:nvSpPr>
        <p:spPr>
          <a:xfrm>
            <a:off x="5019565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2B67659B-0036-47A0-F4B7-27DC6C3C1498}"/>
              </a:ext>
            </a:extLst>
          </p:cNvPr>
          <p:cNvSpPr/>
          <p:nvPr/>
        </p:nvSpPr>
        <p:spPr>
          <a:xfrm>
            <a:off x="2104517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FDB8C7A-B7AC-9755-7B76-45ED2D71F9CD}"/>
              </a:ext>
            </a:extLst>
          </p:cNvPr>
          <p:cNvSpPr/>
          <p:nvPr/>
        </p:nvSpPr>
        <p:spPr>
          <a:xfrm>
            <a:off x="2468660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D62C6F3-25BA-88D6-F7CE-FB997978BA9A}"/>
              </a:ext>
            </a:extLst>
          </p:cNvPr>
          <p:cNvSpPr/>
          <p:nvPr/>
        </p:nvSpPr>
        <p:spPr>
          <a:xfrm>
            <a:off x="2832803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79323FBD-32D1-8CDA-3B67-816490AF1189}"/>
              </a:ext>
            </a:extLst>
          </p:cNvPr>
          <p:cNvSpPr/>
          <p:nvPr/>
        </p:nvSpPr>
        <p:spPr>
          <a:xfrm>
            <a:off x="3196946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E5BBBDB-C5A0-A2DE-F9EB-F4CC0B503F55}"/>
              </a:ext>
            </a:extLst>
          </p:cNvPr>
          <p:cNvSpPr/>
          <p:nvPr/>
        </p:nvSpPr>
        <p:spPr>
          <a:xfrm>
            <a:off x="3561470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8E49564-A27C-F85A-FAC2-1E71189193B8}"/>
              </a:ext>
            </a:extLst>
          </p:cNvPr>
          <p:cNvSpPr/>
          <p:nvPr/>
        </p:nvSpPr>
        <p:spPr>
          <a:xfrm>
            <a:off x="3925994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5E3809F-C4C6-6BB7-0B44-05A727ADFE97}"/>
              </a:ext>
            </a:extLst>
          </p:cNvPr>
          <p:cNvSpPr/>
          <p:nvPr/>
        </p:nvSpPr>
        <p:spPr>
          <a:xfrm>
            <a:off x="4284339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5D27092-19A0-E983-D182-7C15FD94974F}"/>
              </a:ext>
            </a:extLst>
          </p:cNvPr>
          <p:cNvSpPr/>
          <p:nvPr/>
        </p:nvSpPr>
        <p:spPr>
          <a:xfrm>
            <a:off x="4655041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2037BB9-81B0-0EAD-553B-EF60E3CAA4E7}"/>
              </a:ext>
            </a:extLst>
          </p:cNvPr>
          <p:cNvSpPr/>
          <p:nvPr/>
        </p:nvSpPr>
        <p:spPr>
          <a:xfrm>
            <a:off x="5019565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A6FC767D-D962-B827-2D66-C493F323A724}"/>
              </a:ext>
            </a:extLst>
          </p:cNvPr>
          <p:cNvSpPr/>
          <p:nvPr/>
        </p:nvSpPr>
        <p:spPr>
          <a:xfrm>
            <a:off x="2104517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5CCFA855-E433-D4B5-3459-B02BC8AF2986}"/>
              </a:ext>
            </a:extLst>
          </p:cNvPr>
          <p:cNvSpPr/>
          <p:nvPr/>
        </p:nvSpPr>
        <p:spPr>
          <a:xfrm>
            <a:off x="2468660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3D857CA-AC48-6BB2-3AFF-BC731D1F344E}"/>
              </a:ext>
            </a:extLst>
          </p:cNvPr>
          <p:cNvSpPr/>
          <p:nvPr/>
        </p:nvSpPr>
        <p:spPr>
          <a:xfrm>
            <a:off x="2832803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ACC3F7E-F4F4-BE7A-7C57-75084617D6C2}"/>
              </a:ext>
            </a:extLst>
          </p:cNvPr>
          <p:cNvSpPr/>
          <p:nvPr/>
        </p:nvSpPr>
        <p:spPr>
          <a:xfrm>
            <a:off x="3196946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702B5AFE-9867-840D-459D-3A2AD65D1373}"/>
              </a:ext>
            </a:extLst>
          </p:cNvPr>
          <p:cNvSpPr/>
          <p:nvPr/>
        </p:nvSpPr>
        <p:spPr>
          <a:xfrm>
            <a:off x="3561470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6CD7CDC0-2BF5-10C1-1557-C857C92F6783}"/>
              </a:ext>
            </a:extLst>
          </p:cNvPr>
          <p:cNvSpPr/>
          <p:nvPr/>
        </p:nvSpPr>
        <p:spPr>
          <a:xfrm>
            <a:off x="3925994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9957D7F6-A90B-8F40-FB8B-3FDDBD944482}"/>
              </a:ext>
            </a:extLst>
          </p:cNvPr>
          <p:cNvSpPr/>
          <p:nvPr/>
        </p:nvSpPr>
        <p:spPr>
          <a:xfrm>
            <a:off x="428433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C1346D57-ABB7-4431-028D-7C0AB9B22118}"/>
              </a:ext>
            </a:extLst>
          </p:cNvPr>
          <p:cNvSpPr/>
          <p:nvPr/>
        </p:nvSpPr>
        <p:spPr>
          <a:xfrm>
            <a:off x="4655041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7C8BFB7-E59D-BBD2-B9BE-6C0D778B8460}"/>
              </a:ext>
            </a:extLst>
          </p:cNvPr>
          <p:cNvSpPr/>
          <p:nvPr/>
        </p:nvSpPr>
        <p:spPr>
          <a:xfrm>
            <a:off x="5019565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B1D98A8-D9FE-E6AD-68CF-EF6B7648219F}"/>
              </a:ext>
            </a:extLst>
          </p:cNvPr>
          <p:cNvSpPr/>
          <p:nvPr/>
        </p:nvSpPr>
        <p:spPr>
          <a:xfrm>
            <a:off x="2104517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3E653F0-B44E-E889-06EC-C7696CFBD610}"/>
              </a:ext>
            </a:extLst>
          </p:cNvPr>
          <p:cNvSpPr/>
          <p:nvPr/>
        </p:nvSpPr>
        <p:spPr>
          <a:xfrm>
            <a:off x="2468660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20D89651-4ECC-59D2-8E42-7BFA1919CE69}"/>
              </a:ext>
            </a:extLst>
          </p:cNvPr>
          <p:cNvSpPr/>
          <p:nvPr/>
        </p:nvSpPr>
        <p:spPr>
          <a:xfrm>
            <a:off x="2832803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2EFFB14-CC5A-17C7-91C3-495338FD42A0}"/>
              </a:ext>
            </a:extLst>
          </p:cNvPr>
          <p:cNvSpPr/>
          <p:nvPr/>
        </p:nvSpPr>
        <p:spPr>
          <a:xfrm>
            <a:off x="3196946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2492F5F-1BE9-76F4-7ED3-EA8494E58AB0}"/>
              </a:ext>
            </a:extLst>
          </p:cNvPr>
          <p:cNvSpPr/>
          <p:nvPr/>
        </p:nvSpPr>
        <p:spPr>
          <a:xfrm>
            <a:off x="3561470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8B878E-AA48-9B17-CFAC-C98A74F423A0}"/>
              </a:ext>
            </a:extLst>
          </p:cNvPr>
          <p:cNvSpPr/>
          <p:nvPr/>
        </p:nvSpPr>
        <p:spPr>
          <a:xfrm>
            <a:off x="428433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2CBCC790-6FE1-E1FD-BBAA-85A356696124}"/>
              </a:ext>
            </a:extLst>
          </p:cNvPr>
          <p:cNvSpPr/>
          <p:nvPr/>
        </p:nvSpPr>
        <p:spPr>
          <a:xfrm>
            <a:off x="4655041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2ABFE1A2-6741-6C16-795E-90A27FC92422}"/>
              </a:ext>
            </a:extLst>
          </p:cNvPr>
          <p:cNvSpPr/>
          <p:nvPr/>
        </p:nvSpPr>
        <p:spPr>
          <a:xfrm>
            <a:off x="5019565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A922EE66-C655-C674-6D71-9DD2D8D9FD82}"/>
              </a:ext>
            </a:extLst>
          </p:cNvPr>
          <p:cNvSpPr txBox="1"/>
          <p:nvPr/>
        </p:nvSpPr>
        <p:spPr>
          <a:xfrm>
            <a:off x="2006485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CB685D7-E21A-D7F6-9450-82E4C128408B}"/>
              </a:ext>
            </a:extLst>
          </p:cNvPr>
          <p:cNvSpPr txBox="1"/>
          <p:nvPr/>
        </p:nvSpPr>
        <p:spPr>
          <a:xfrm>
            <a:off x="3196946" y="5829879"/>
            <a:ext cx="122372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278826FC-7713-A1F2-961B-F9580261478A}"/>
              </a:ext>
            </a:extLst>
          </p:cNvPr>
          <p:cNvSpPr txBox="1"/>
          <p:nvPr/>
        </p:nvSpPr>
        <p:spPr>
          <a:xfrm>
            <a:off x="4569367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D1478E-5F6F-0128-ABDE-B3AD64F54DAF}"/>
              </a:ext>
            </a:extLst>
          </p:cNvPr>
          <p:cNvGrpSpPr/>
          <p:nvPr/>
        </p:nvGrpSpPr>
        <p:grpSpPr>
          <a:xfrm>
            <a:off x="3923101" y="6152078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CBB279D-C409-5932-1493-DCDBA80B6BCD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44CE3A0-A664-E682-FF52-CF01276BF45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AA0391-A848-316B-5EB8-2095E66EABB4}"/>
              </a:ext>
            </a:extLst>
          </p:cNvPr>
          <p:cNvCxnSpPr>
            <a:cxnSpLocks/>
          </p:cNvCxnSpPr>
          <p:nvPr/>
        </p:nvCxnSpPr>
        <p:spPr>
          <a:xfrm>
            <a:off x="260081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C03BB7-C2D7-62CC-B680-7A8F76C4F6D2}"/>
              </a:ext>
            </a:extLst>
          </p:cNvPr>
          <p:cNvCxnSpPr>
            <a:cxnSpLocks/>
          </p:cNvCxnSpPr>
          <p:nvPr/>
        </p:nvCxnSpPr>
        <p:spPr>
          <a:xfrm>
            <a:off x="3689849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874FEF-3957-FE11-AD9C-9A7BAC9A6704}"/>
              </a:ext>
            </a:extLst>
          </p:cNvPr>
          <p:cNvCxnSpPr>
            <a:cxnSpLocks/>
          </p:cNvCxnSpPr>
          <p:nvPr/>
        </p:nvCxnSpPr>
        <p:spPr>
          <a:xfrm>
            <a:off x="2606611" y="2636991"/>
            <a:ext cx="1091193" cy="19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E8C99C76-18A2-47FC-4BC1-05DFAA7026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996" y="413184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E8DC101D-DEF5-39DB-0571-1A8F7D7B7A75}"/>
              </a:ext>
            </a:extLst>
          </p:cNvPr>
          <p:cNvSpPr txBox="1"/>
          <p:nvPr/>
        </p:nvSpPr>
        <p:spPr>
          <a:xfrm rot="16200000">
            <a:off x="7810931" y="3981154"/>
            <a:ext cx="4652237" cy="1101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E76D5D-E8A8-F4EA-43E1-659CC5C73273}"/>
              </a:ext>
            </a:extLst>
          </p:cNvPr>
          <p:cNvSpPr txBox="1"/>
          <p:nvPr/>
        </p:nvSpPr>
        <p:spPr>
          <a:xfrm>
            <a:off x="606369" y="2209561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3C5B98-17AC-8857-632E-9F46973C4E28}"/>
              </a:ext>
            </a:extLst>
          </p:cNvPr>
          <p:cNvCxnSpPr>
            <a:cxnSpLocks/>
          </p:cNvCxnSpPr>
          <p:nvPr/>
        </p:nvCxnSpPr>
        <p:spPr>
          <a:xfrm>
            <a:off x="1005084" y="2317927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72AB2CC6-001E-184C-8D6B-D5636D220AE2}"/>
              </a:ext>
            </a:extLst>
          </p:cNvPr>
          <p:cNvSpPr txBox="1"/>
          <p:nvPr/>
        </p:nvSpPr>
        <p:spPr>
          <a:xfrm>
            <a:off x="606368" y="331159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D982962-7350-932F-9884-C21E474D6C30}"/>
              </a:ext>
            </a:extLst>
          </p:cNvPr>
          <p:cNvCxnSpPr>
            <a:cxnSpLocks/>
          </p:cNvCxnSpPr>
          <p:nvPr/>
        </p:nvCxnSpPr>
        <p:spPr>
          <a:xfrm>
            <a:off x="1152889" y="347946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6567289C-4B5F-013E-88E0-193CB2C999FD}"/>
              </a:ext>
            </a:extLst>
          </p:cNvPr>
          <p:cNvSpPr txBox="1"/>
          <p:nvPr/>
        </p:nvSpPr>
        <p:spPr>
          <a:xfrm>
            <a:off x="606368" y="418274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9C6CD14-8C19-9B73-A784-A50298C99164}"/>
              </a:ext>
            </a:extLst>
          </p:cNvPr>
          <p:cNvCxnSpPr>
            <a:cxnSpLocks/>
          </p:cNvCxnSpPr>
          <p:nvPr/>
        </p:nvCxnSpPr>
        <p:spPr>
          <a:xfrm>
            <a:off x="1152889" y="435061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A1EE1F17-05C4-E961-3F29-794FABFF1346}"/>
              </a:ext>
            </a:extLst>
          </p:cNvPr>
          <p:cNvSpPr txBox="1"/>
          <p:nvPr/>
        </p:nvSpPr>
        <p:spPr>
          <a:xfrm>
            <a:off x="606368" y="502300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8F516F8-EB80-4E9D-C78A-4B9844BA0FC4}"/>
              </a:ext>
            </a:extLst>
          </p:cNvPr>
          <p:cNvCxnSpPr>
            <a:cxnSpLocks/>
          </p:cNvCxnSpPr>
          <p:nvPr/>
        </p:nvCxnSpPr>
        <p:spPr>
          <a:xfrm>
            <a:off x="1152889" y="519087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9F6EEB6F-90E3-7B5D-6A5F-D5B81C931CE7}"/>
              </a:ext>
            </a:extLst>
          </p:cNvPr>
          <p:cNvSpPr txBox="1"/>
          <p:nvPr/>
        </p:nvSpPr>
        <p:spPr>
          <a:xfrm>
            <a:off x="606368" y="536899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2B3EF61-37F7-7E01-27D5-027E9476F3AB}"/>
              </a:ext>
            </a:extLst>
          </p:cNvPr>
          <p:cNvCxnSpPr>
            <a:cxnSpLocks/>
          </p:cNvCxnSpPr>
          <p:nvPr/>
        </p:nvCxnSpPr>
        <p:spPr>
          <a:xfrm>
            <a:off x="1152889" y="5536861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C56F4457-B69B-44B5-A365-85D94D989D54}"/>
              </a:ext>
            </a:extLst>
          </p:cNvPr>
          <p:cNvSpPr txBox="1"/>
          <p:nvPr/>
        </p:nvSpPr>
        <p:spPr>
          <a:xfrm>
            <a:off x="606368" y="61536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2BF6346-EABD-F606-BFD8-DA4BFB53C8E8}"/>
              </a:ext>
            </a:extLst>
          </p:cNvPr>
          <p:cNvCxnSpPr>
            <a:cxnSpLocks/>
          </p:cNvCxnSpPr>
          <p:nvPr/>
        </p:nvCxnSpPr>
        <p:spPr>
          <a:xfrm>
            <a:off x="1322479" y="6321515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A0723A54-7075-0346-928A-CD656D436F6C}"/>
              </a:ext>
            </a:extLst>
          </p:cNvPr>
          <p:cNvSpPr txBox="1"/>
          <p:nvPr/>
        </p:nvSpPr>
        <p:spPr>
          <a:xfrm>
            <a:off x="1991479" y="29601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D0C2BAD7-6F8B-B641-5B91-4A6F80B3FF78}"/>
              </a:ext>
            </a:extLst>
          </p:cNvPr>
          <p:cNvSpPr txBox="1"/>
          <p:nvPr/>
        </p:nvSpPr>
        <p:spPr>
          <a:xfrm>
            <a:off x="3261230" y="29890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67851D3D-5C40-454F-C460-BA428C6765FA}"/>
              </a:ext>
            </a:extLst>
          </p:cNvPr>
          <p:cNvSpPr txBox="1"/>
          <p:nvPr/>
        </p:nvSpPr>
        <p:spPr>
          <a:xfrm>
            <a:off x="4554361" y="29601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E434FB7F-280B-D30F-CF16-BFE5403D95EF}"/>
              </a:ext>
            </a:extLst>
          </p:cNvPr>
          <p:cNvSpPr txBox="1"/>
          <p:nvPr/>
        </p:nvSpPr>
        <p:spPr>
          <a:xfrm>
            <a:off x="1976440" y="38536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1B66AFB3-F0ED-022A-CFB9-9B6E592721A4}"/>
              </a:ext>
            </a:extLst>
          </p:cNvPr>
          <p:cNvSpPr txBox="1"/>
          <p:nvPr/>
        </p:nvSpPr>
        <p:spPr>
          <a:xfrm>
            <a:off x="3117393" y="383074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44003C89-57D5-CBE8-2178-188D386F4459}"/>
              </a:ext>
            </a:extLst>
          </p:cNvPr>
          <p:cNvSpPr txBox="1"/>
          <p:nvPr/>
        </p:nvSpPr>
        <p:spPr>
          <a:xfrm>
            <a:off x="4539322" y="38536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2C71B184-54C9-8B2A-3645-64AB1D770965}"/>
              </a:ext>
            </a:extLst>
          </p:cNvPr>
          <p:cNvSpPr txBox="1"/>
          <p:nvPr/>
        </p:nvSpPr>
        <p:spPr>
          <a:xfrm>
            <a:off x="1659665" y="4502335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 미사용</a:t>
            </a:r>
            <a:r>
              <a:rPr lang="en-US" altLang="ko-KR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 지역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38776A4C-FD48-5660-AEB4-9673436BB8CE}"/>
              </a:ext>
            </a:extLst>
          </p:cNvPr>
          <p:cNvSpPr txBox="1"/>
          <p:nvPr/>
        </p:nvSpPr>
        <p:spPr>
          <a:xfrm>
            <a:off x="3139579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4B03A740-8223-5A46-8463-4920A94E0F43}"/>
              </a:ext>
            </a:extLst>
          </p:cNvPr>
          <p:cNvSpPr txBox="1"/>
          <p:nvPr/>
        </p:nvSpPr>
        <p:spPr>
          <a:xfrm>
            <a:off x="4581893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215874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2764376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4730315"/>
            <a:ext cx="307060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284346" y="3912433"/>
            <a:ext cx="341941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284346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2480639" y="2607013"/>
            <a:ext cx="3129847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중간 바디의 우아한 와인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2286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39224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9362062" y="5349215"/>
            <a:ext cx="2824226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 붉은 사과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넥터린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레몬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자몽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멜론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177935" y="473031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790487" y="1497871"/>
            <a:ext cx="2583929" cy="258392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065824" y="2257124"/>
            <a:ext cx="2035053" cy="10145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최상급 서늘한 기후 </a:t>
            </a:r>
            <a:r>
              <a:rPr lang="ko-KR" altLang="en-US" sz="18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샤르도네에</a:t>
            </a:r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필적하는 </a:t>
            </a:r>
          </a:p>
          <a:p>
            <a:pPr algn="ctr"/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“뉴 웨이브” 스타일</a:t>
            </a:r>
            <a:endParaRPr lang="en-AU" sz="18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0D20BE-74A8-9CD9-14ED-35006B42C036}"/>
              </a:ext>
            </a:extLst>
          </p:cNvPr>
          <p:cNvSpPr/>
          <p:nvPr/>
        </p:nvSpPr>
        <p:spPr>
          <a:xfrm>
            <a:off x="1130316" y="4284535"/>
            <a:ext cx="2199918" cy="222803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4085011" y="2934142"/>
            <a:ext cx="0" cy="97829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bject 58">
            <a:extLst>
              <a:ext uri="{FF2B5EF4-FFF2-40B4-BE49-F238E27FC236}">
                <a16:creationId xmlns:a16="http://schemas.microsoft.com/office/drawing/2014/main" id="{EF5A5B90-81B7-3069-71AA-10742863D7C3}"/>
              </a:ext>
            </a:extLst>
          </p:cNvPr>
          <p:cNvSpPr txBox="1"/>
          <p:nvPr/>
        </p:nvSpPr>
        <p:spPr>
          <a:xfrm>
            <a:off x="1156793" y="4625684"/>
            <a:ext cx="2146963" cy="159659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약</a:t>
            </a:r>
            <a:r>
              <a:rPr lang="ko-KR" altLang="en-US" sz="2800" b="1" dirty="0">
                <a:latin typeface="Arial"/>
                <a:cs typeface="Hellix SemiBold"/>
              </a:rPr>
              <a:t> </a:t>
            </a:r>
            <a:endParaRPr lang="en-AU" altLang="ko-KR" sz="2800" b="1" dirty="0">
              <a:latin typeface="Arial"/>
              <a:cs typeface="Hellix SemiBold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1/4</a:t>
            </a:r>
          </a:p>
          <a:p>
            <a:pPr lvl="0">
              <a:lnSpc>
                <a:spcPct val="90000"/>
              </a:lnSpc>
              <a:buClr>
                <a:srgbClr val="F40000"/>
              </a:buClr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총 연간 포도 </a:t>
            </a:r>
            <a:br>
              <a:rPr kumimoji="0" lang="en-AU" altLang="ko-KR" sz="16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endParaRPr kumimoji="0" lang="en-US" sz="16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790403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br>
              <a:rPr lang="en-US" sz="32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806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7301852" y="424404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277393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34814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117821" y="5828748"/>
            <a:ext cx="139201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12325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345761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117954" y="2641194"/>
            <a:ext cx="14697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587276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371637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C60110DB-B5ED-B919-3EB3-065985C7C0AC}"/>
              </a:ext>
            </a:extLst>
          </p:cNvPr>
          <p:cNvSpPr txBox="1"/>
          <p:nvPr/>
        </p:nvSpPr>
        <p:spPr>
          <a:xfrm>
            <a:off x="411129" y="2198135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47D4F8-60EB-7124-4226-29A79D749608}"/>
              </a:ext>
            </a:extLst>
          </p:cNvPr>
          <p:cNvCxnSpPr>
            <a:cxnSpLocks/>
          </p:cNvCxnSpPr>
          <p:nvPr/>
        </p:nvCxnSpPr>
        <p:spPr>
          <a:xfrm>
            <a:off x="809844" y="2306501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484F4483-E6D7-AF86-4825-D259DE688EF8}"/>
              </a:ext>
            </a:extLst>
          </p:cNvPr>
          <p:cNvSpPr txBox="1"/>
          <p:nvPr/>
        </p:nvSpPr>
        <p:spPr>
          <a:xfrm>
            <a:off x="411128" y="330016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AF240B-26B5-EA43-8FE1-BA56C193DF6C}"/>
              </a:ext>
            </a:extLst>
          </p:cNvPr>
          <p:cNvCxnSpPr>
            <a:cxnSpLocks/>
          </p:cNvCxnSpPr>
          <p:nvPr/>
        </p:nvCxnSpPr>
        <p:spPr>
          <a:xfrm>
            <a:off x="957649" y="346803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915FA206-6335-C977-A8AF-42693967C58F}"/>
              </a:ext>
            </a:extLst>
          </p:cNvPr>
          <p:cNvSpPr txBox="1"/>
          <p:nvPr/>
        </p:nvSpPr>
        <p:spPr>
          <a:xfrm>
            <a:off x="411128" y="417131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03091C2-8CED-F759-A532-F5A25597FB2C}"/>
              </a:ext>
            </a:extLst>
          </p:cNvPr>
          <p:cNvCxnSpPr>
            <a:cxnSpLocks/>
          </p:cNvCxnSpPr>
          <p:nvPr/>
        </p:nvCxnSpPr>
        <p:spPr>
          <a:xfrm>
            <a:off x="957649" y="433918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561FD927-5244-E667-CEE1-862C51CA8B66}"/>
              </a:ext>
            </a:extLst>
          </p:cNvPr>
          <p:cNvSpPr txBox="1"/>
          <p:nvPr/>
        </p:nvSpPr>
        <p:spPr>
          <a:xfrm>
            <a:off x="1390282" y="467103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B768234F-4ADB-B174-3125-C5DC8D29F5B8}"/>
              </a:ext>
            </a:extLst>
          </p:cNvPr>
          <p:cNvSpPr txBox="1"/>
          <p:nvPr/>
        </p:nvSpPr>
        <p:spPr>
          <a:xfrm>
            <a:off x="2914111" y="464879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6A3761D1-5AE3-B506-236F-9EBE9E598769}"/>
              </a:ext>
            </a:extLst>
          </p:cNvPr>
          <p:cNvSpPr txBox="1"/>
          <p:nvPr/>
        </p:nvSpPr>
        <p:spPr>
          <a:xfrm>
            <a:off x="4356425" y="464879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0FA7E9CF-72E5-AE73-DC95-1DED498767A9}"/>
              </a:ext>
            </a:extLst>
          </p:cNvPr>
          <p:cNvSpPr txBox="1"/>
          <p:nvPr/>
        </p:nvSpPr>
        <p:spPr>
          <a:xfrm>
            <a:off x="411128" y="501157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3DA20CD-9636-D0B8-32F7-0DF65EB9930D}"/>
              </a:ext>
            </a:extLst>
          </p:cNvPr>
          <p:cNvCxnSpPr>
            <a:cxnSpLocks/>
          </p:cNvCxnSpPr>
          <p:nvPr/>
        </p:nvCxnSpPr>
        <p:spPr>
          <a:xfrm>
            <a:off x="957649" y="517944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54E2F335-5047-BEEF-D584-30381E56C41B}"/>
              </a:ext>
            </a:extLst>
          </p:cNvPr>
          <p:cNvSpPr txBox="1"/>
          <p:nvPr/>
        </p:nvSpPr>
        <p:spPr>
          <a:xfrm>
            <a:off x="411128" y="535756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6B87AFF-645E-218E-3512-EB84639E935C}"/>
              </a:ext>
            </a:extLst>
          </p:cNvPr>
          <p:cNvCxnSpPr>
            <a:cxnSpLocks/>
          </p:cNvCxnSpPr>
          <p:nvPr/>
        </p:nvCxnSpPr>
        <p:spPr>
          <a:xfrm>
            <a:off x="957649" y="5525435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CA008B83-A81B-B80D-D47B-D281FC70E2C3}"/>
              </a:ext>
            </a:extLst>
          </p:cNvPr>
          <p:cNvSpPr txBox="1"/>
          <p:nvPr/>
        </p:nvSpPr>
        <p:spPr>
          <a:xfrm>
            <a:off x="411128" y="61422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911C3EC-D3EC-4FD7-1FFF-F52D210739F4}"/>
              </a:ext>
            </a:extLst>
          </p:cNvPr>
          <p:cNvCxnSpPr>
            <a:cxnSpLocks/>
          </p:cNvCxnSpPr>
          <p:nvPr/>
        </p:nvCxnSpPr>
        <p:spPr>
          <a:xfrm>
            <a:off x="1127239" y="6310089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EC6B4C4F-562B-E88D-80E8-BC991A86A9C4}"/>
              </a:ext>
            </a:extLst>
          </p:cNvPr>
          <p:cNvSpPr txBox="1"/>
          <p:nvPr/>
        </p:nvSpPr>
        <p:spPr>
          <a:xfrm>
            <a:off x="1803826" y="385703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5ECB4438-EFE8-5912-CAB1-5243BB5BCE7D}"/>
              </a:ext>
            </a:extLst>
          </p:cNvPr>
          <p:cNvSpPr txBox="1"/>
          <p:nvPr/>
        </p:nvSpPr>
        <p:spPr>
          <a:xfrm>
            <a:off x="2969088" y="3842868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102397C0-ECFA-380A-9DA3-E345B95C4F31}"/>
              </a:ext>
            </a:extLst>
          </p:cNvPr>
          <p:cNvSpPr txBox="1"/>
          <p:nvPr/>
        </p:nvSpPr>
        <p:spPr>
          <a:xfrm>
            <a:off x="4396488" y="387899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2314162"/>
            <a:ext cx="280570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테이블 와인과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와인 모두에 활용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918129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67169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97978" y="2598295"/>
            <a:ext cx="1976251" cy="11253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2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r>
              <a:rPr lang="ko-KR" altLang="en-US" sz="2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2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2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2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ko-KR" altLang="en-US" sz="2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와인의 리더 </a:t>
            </a:r>
            <a:endParaRPr lang="en-AU" sz="2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327976" y="5313369"/>
            <a:ext cx="2217137" cy="9912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 붉은 사과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레드 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딸기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195625" y="4605794"/>
            <a:ext cx="3006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80269" y="4598174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3373139" y="3912433"/>
            <a:ext cx="251419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3373139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229FBF9A-3BDE-CF98-D811-39615DE8C34F}"/>
              </a:ext>
            </a:extLst>
          </p:cNvPr>
          <p:cNvSpPr/>
          <p:nvPr/>
        </p:nvSpPr>
        <p:spPr>
          <a:xfrm>
            <a:off x="2273180" y="4284535"/>
            <a:ext cx="2199918" cy="222803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212F56E5-ED0A-46EC-1FDD-62610862E92E}"/>
              </a:ext>
            </a:extLst>
          </p:cNvPr>
          <p:cNvSpPr txBox="1"/>
          <p:nvPr/>
        </p:nvSpPr>
        <p:spPr>
          <a:xfrm>
            <a:off x="2299657" y="4625684"/>
            <a:ext cx="2146963" cy="159659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약</a:t>
            </a:r>
            <a:r>
              <a:rPr lang="ko-KR" altLang="en-US" sz="2800" b="1" dirty="0">
                <a:latin typeface="Arial"/>
                <a:cs typeface="Hellix SemiBold"/>
              </a:rPr>
              <a:t> </a:t>
            </a:r>
            <a:endParaRPr lang="en-AU" altLang="ko-KR" sz="2800" b="1" dirty="0">
              <a:latin typeface="Arial"/>
              <a:cs typeface="Hellix SemiBold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1/5</a:t>
            </a:r>
          </a:p>
          <a:p>
            <a:pPr lvl="0">
              <a:lnSpc>
                <a:spcPct val="90000"/>
              </a:lnSpc>
              <a:buClr>
                <a:srgbClr val="F40000"/>
              </a:buClr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총 연간 포도 </a:t>
            </a:r>
            <a:br>
              <a:rPr kumimoji="0" lang="en-AU" altLang="ko-KR" sz="16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endParaRPr kumimoji="0" lang="en-US" sz="16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3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7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B283C7EC-898C-AD95-22EA-C77E4AED5B94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2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9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384495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245A703-6501-56F0-F0BC-9DD08749BE50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3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7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D0ED5DEE-5877-4EA6-88CA-60A69208737E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2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9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3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7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2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9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DC6A5AFA-CA10-B262-723E-F9BE11833214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itle 2">
            <a:extLst>
              <a:ext uri="{FF2B5EF4-FFF2-40B4-BE49-F238E27FC236}">
                <a16:creationId xmlns:a16="http://schemas.microsoft.com/office/drawing/2014/main" id="{41B56E25-7642-059F-0150-2EB80F26DFC6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1DC88701-2625-8AFC-8D49-524BA3D9AF6C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4" y="45232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3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7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2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9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1" name="Title 2">
            <a:extLst>
              <a:ext uri="{FF2B5EF4-FFF2-40B4-BE49-F238E27FC236}">
                <a16:creationId xmlns:a16="http://schemas.microsoft.com/office/drawing/2014/main" id="{0519CC78-E188-BE2B-85C0-E0FE7FCF4745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58C35F7B-40A4-CC38-26CF-B2FAD978F37A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0844" y="48692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7498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39130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03273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6779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32321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066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136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2589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2" name="Title 2">
            <a:extLst>
              <a:ext uri="{FF2B5EF4-FFF2-40B4-BE49-F238E27FC236}">
                <a16:creationId xmlns:a16="http://schemas.microsoft.com/office/drawing/2014/main" id="{27FCFC5C-BEF0-FF80-49BC-203A095CD341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4A69C541-1B7B-A1B5-2501-EE1C5228D651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3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7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6779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90666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92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1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289304" y="5775741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75" name="Title 2">
            <a:extLst>
              <a:ext uri="{FF2B5EF4-FFF2-40B4-BE49-F238E27FC236}">
                <a16:creationId xmlns:a16="http://schemas.microsoft.com/office/drawing/2014/main" id="{D1098D9B-5673-CE40-808B-FCE7735F9F77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4354EFC3-607D-22C0-2527-CDD53909BE6A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2874651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3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7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2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9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9" name="Title 2">
            <a:extLst>
              <a:ext uri="{FF2B5EF4-FFF2-40B4-BE49-F238E27FC236}">
                <a16:creationId xmlns:a16="http://schemas.microsoft.com/office/drawing/2014/main" id="{0CC3F06E-03BA-9896-B14C-DC902D52AC25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84ACA7A4-E57C-8B73-FB27-DAD5C6D4E051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E70FFB-6919-E22F-FC72-4910940E46BF}"/>
              </a:ext>
            </a:extLst>
          </p:cNvPr>
          <p:cNvCxnSpPr>
            <a:cxnSpLocks/>
          </p:cNvCxnSpPr>
          <p:nvPr/>
        </p:nvCxnSpPr>
        <p:spPr>
          <a:xfrm>
            <a:off x="3613205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3623AA-E825-65DF-99FC-53486F79B05A}"/>
              </a:ext>
            </a:extLst>
          </p:cNvPr>
          <p:cNvCxnSpPr>
            <a:cxnSpLocks/>
          </p:cNvCxnSpPr>
          <p:nvPr/>
        </p:nvCxnSpPr>
        <p:spPr>
          <a:xfrm>
            <a:off x="2866651" y="2130427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20852118-18B4-B01C-3B7C-A3ED6F462259}"/>
              </a:ext>
            </a:extLst>
          </p:cNvPr>
          <p:cNvSpPr/>
          <p:nvPr/>
        </p:nvSpPr>
        <p:spPr>
          <a:xfrm>
            <a:off x="4560132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9F2ECC5-249B-58ED-AB8F-B2D43E744F66}"/>
              </a:ext>
            </a:extLst>
          </p:cNvPr>
          <p:cNvSpPr/>
          <p:nvPr/>
        </p:nvSpPr>
        <p:spPr>
          <a:xfrm>
            <a:off x="3828612" y="61268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17572470-38D5-A688-BD51-AB1BCAA63E92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80AABA11-75B9-8E42-EF9A-BEEFB1275CD9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5E99E419-9941-217C-5616-F40521EB4202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2C6C0C03-C27C-81F9-6153-2A5855357D01}"/>
              </a:ext>
            </a:extLst>
          </p:cNvPr>
          <p:cNvSpPr txBox="1"/>
          <p:nvPr/>
        </p:nvSpPr>
        <p:spPr>
          <a:xfrm>
            <a:off x="1897638" y="33633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6EAF997A-0E3E-0015-99AD-7F546C2153A3}"/>
              </a:ext>
            </a:extLst>
          </p:cNvPr>
          <p:cNvSpPr txBox="1"/>
          <p:nvPr/>
        </p:nvSpPr>
        <p:spPr>
          <a:xfrm>
            <a:off x="3011798" y="3356244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920E0201-FE93-2A27-F6AC-E01BAF26CD2D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6371A858-4BC8-857B-79F0-5FDDCFD40760}"/>
              </a:ext>
            </a:extLst>
          </p:cNvPr>
          <p:cNvSpPr txBox="1"/>
          <p:nvPr/>
        </p:nvSpPr>
        <p:spPr>
          <a:xfrm>
            <a:off x="1912812" y="25157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A1CE6D87-B359-AE4C-3A0F-CA4E4C02A814}"/>
              </a:ext>
            </a:extLst>
          </p:cNvPr>
          <p:cNvSpPr txBox="1"/>
          <p:nvPr/>
        </p:nvSpPr>
        <p:spPr>
          <a:xfrm>
            <a:off x="3221703" y="24881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BC84A89A-D0CB-8E3E-7366-0E6C2BE55D9F}"/>
              </a:ext>
            </a:extLst>
          </p:cNvPr>
          <p:cNvSpPr txBox="1"/>
          <p:nvPr/>
        </p:nvSpPr>
        <p:spPr>
          <a:xfrm>
            <a:off x="4459111" y="250066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233678"/>
            <a:ext cx="2805709" cy="163378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바디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스파이시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우아한 스타일 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좀 더 따뜻한 기후 지역의 대담한 바디감이 있고 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파워풀한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bold)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레드 와인과 대조적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900522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423493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08969" y="2420570"/>
            <a:ext cx="2146963" cy="149464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2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많은 찬사를 받으며</a:t>
            </a:r>
            <a:r>
              <a:rPr lang="en-US" altLang="ko-KR" sz="2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2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급부상하고 있는</a:t>
            </a:r>
            <a:r>
              <a:rPr lang="en-US" altLang="ko-KR" sz="2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2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스타일 </a:t>
            </a:r>
            <a:endParaRPr lang="en-AU" sz="2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534885" y="5139195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 붉은 사과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후추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향신료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베리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707878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700258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310446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78258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433197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190662" y="61268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3973248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9C317E-F00A-81AC-9C61-483D98B69000}"/>
              </a:ext>
            </a:extLst>
          </p:cNvPr>
          <p:cNvCxnSpPr>
            <a:cxnSpLocks/>
          </p:cNvCxnSpPr>
          <p:nvPr/>
        </p:nvCxnSpPr>
        <p:spPr>
          <a:xfrm>
            <a:off x="3971882" y="2123394"/>
            <a:ext cx="3600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6D3D548-79D8-8CF8-E564-95DF746BFF83}"/>
              </a:ext>
            </a:extLst>
          </p:cNvPr>
          <p:cNvSpPr/>
          <p:nvPr/>
        </p:nvSpPr>
        <p:spPr>
          <a:xfrm>
            <a:off x="4553094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D99DF4E-52E5-67E7-5EF2-4BAC2FC58D76}"/>
              </a:ext>
            </a:extLst>
          </p:cNvPr>
          <p:cNvSpPr/>
          <p:nvPr/>
        </p:nvSpPr>
        <p:spPr>
          <a:xfrm>
            <a:off x="3842676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788B7AF7-B8C0-D8C8-8FEB-0D270C575C18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99BEF0D-DCFF-3497-3791-EEE871310825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581CF6DD-19BE-73D1-B8EC-73AF02EF0C44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E08079-B1AC-26C8-4B19-E3D8086FF375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E2249A9E-DDBC-B130-33A0-0D4AA8B07EE7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5124CAA-CE32-7995-57D4-507BF97FC75A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>
            <a:extLst>
              <a:ext uri="{FF2B5EF4-FFF2-40B4-BE49-F238E27FC236}">
                <a16:creationId xmlns:a16="http://schemas.microsoft.com/office/drawing/2014/main" id="{ED4E8AA1-FF14-E2B5-2FFD-416BE83AD2E1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AE59CA7-38FA-C35F-4F56-F00A633F78DC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30A1479B-87A3-350E-628C-516D28FD3063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5B393FA-C486-2AE3-F226-4C9A739D0239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le 2">
            <a:extLst>
              <a:ext uri="{FF2B5EF4-FFF2-40B4-BE49-F238E27FC236}">
                <a16:creationId xmlns:a16="http://schemas.microsoft.com/office/drawing/2014/main" id="{0CC656EB-359E-69DD-EBCE-7D85347CF677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4821EFC-AF99-11B7-94AF-F1B3B818FEE4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10A0CDD1-AACD-BA3B-8EFE-81B21D43AC22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B523F16-CD05-2122-ED7E-F67DC070DDED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2">
            <a:extLst>
              <a:ext uri="{FF2B5EF4-FFF2-40B4-BE49-F238E27FC236}">
                <a16:creationId xmlns:a16="http://schemas.microsoft.com/office/drawing/2014/main" id="{251782E3-7748-5ED8-1060-7F54858E8132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9" name="Title 2">
            <a:extLst>
              <a:ext uri="{FF2B5EF4-FFF2-40B4-BE49-F238E27FC236}">
                <a16:creationId xmlns:a16="http://schemas.microsoft.com/office/drawing/2014/main" id="{7210EEAA-66F0-D2E7-5EFE-060886CE6C17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0" name="Title 2">
            <a:extLst>
              <a:ext uri="{FF2B5EF4-FFF2-40B4-BE49-F238E27FC236}">
                <a16:creationId xmlns:a16="http://schemas.microsoft.com/office/drawing/2014/main" id="{DE75626D-484C-B33F-E950-FB1BE56CB152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9CF4EB28-01B1-30D4-4DF5-09AEEF50A7FE}"/>
              </a:ext>
            </a:extLst>
          </p:cNvPr>
          <p:cNvSpPr txBox="1"/>
          <p:nvPr/>
        </p:nvSpPr>
        <p:spPr>
          <a:xfrm>
            <a:off x="1912812" y="24918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2C14FF97-B6B0-B93E-567E-3040E6C85011}"/>
              </a:ext>
            </a:extLst>
          </p:cNvPr>
          <p:cNvSpPr txBox="1"/>
          <p:nvPr/>
        </p:nvSpPr>
        <p:spPr>
          <a:xfrm>
            <a:off x="3182563" y="25207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B2325160-4060-E685-858A-E5436EBFAA6A}"/>
              </a:ext>
            </a:extLst>
          </p:cNvPr>
          <p:cNvSpPr txBox="1"/>
          <p:nvPr/>
        </p:nvSpPr>
        <p:spPr>
          <a:xfrm>
            <a:off x="4475694" y="24918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03B2169C-F6B5-8275-B567-2FF9F6AD2645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EB44528E-8801-E93E-42AA-1D4D6F534D50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4E07D920-768D-2C00-2A10-5C879636F3F6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서늘한 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 와인의</a:t>
            </a:r>
          </a:p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최고봉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185411"/>
            <a:ext cx="3336670" cy="3133240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서늘한 기후 와인의 선두에 선 프리미엄 와인 산지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생동감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우아함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그리고 고도 덕분에 상승세를 누리고 있는 와인 산지</a:t>
            </a:r>
            <a:endParaRPr lang="en-AU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B63531BD-82AA-09CE-D9B6-5EF0EE64A78B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557FF-B3D9-F130-815A-5CF50CB36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DBF2B-12EC-9B2F-3210-736E941511EF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60AC0C-615C-5BAC-133B-93119356726A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3568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australia with black text&#10;&#10;AI-generated content may be incorrect.">
            <a:extLst>
              <a:ext uri="{FF2B5EF4-FFF2-40B4-BE49-F238E27FC236}">
                <a16:creationId xmlns:a16="http://schemas.microsoft.com/office/drawing/2014/main" id="{08943133-53ED-EF6D-79B3-4CA3ADA444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12" r="4555"/>
          <a:stretch/>
        </p:blipFill>
        <p:spPr>
          <a:xfrm>
            <a:off x="3222894" y="-2619"/>
            <a:ext cx="8969105" cy="686061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127AB1A-B477-FE1F-BCA8-F1C781AC515E}"/>
              </a:ext>
            </a:extLst>
          </p:cNvPr>
          <p:cNvCxnSpPr>
            <a:cxnSpLocks/>
          </p:cNvCxnSpPr>
          <p:nvPr/>
        </p:nvCxnSpPr>
        <p:spPr>
          <a:xfrm flipV="1">
            <a:off x="8067822" y="4808213"/>
            <a:ext cx="808892" cy="80479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62B4DED-6C65-3B5A-F025-9FF1F8B4D7A0}"/>
              </a:ext>
            </a:extLst>
          </p:cNvPr>
          <p:cNvSpPr txBox="1"/>
          <p:nvPr/>
        </p:nvSpPr>
        <p:spPr>
          <a:xfrm>
            <a:off x="6204317" y="5453541"/>
            <a:ext cx="32257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the north and south america&#10;&#10;AI-generated content may be incorrect.">
            <a:extLst>
              <a:ext uri="{FF2B5EF4-FFF2-40B4-BE49-F238E27FC236}">
                <a16:creationId xmlns:a16="http://schemas.microsoft.com/office/drawing/2014/main" id="{748F69AB-59CF-7CF2-F6AB-5678616911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84" r="21912"/>
          <a:stretch/>
        </p:blipFill>
        <p:spPr>
          <a:xfrm>
            <a:off x="3291841" y="11466"/>
            <a:ext cx="8900160" cy="684792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54494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남부 호주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86F9230-2727-DFC7-C23C-904045152D7D}"/>
              </a:ext>
            </a:extLst>
          </p:cNvPr>
          <p:cNvCxnSpPr>
            <a:cxnSpLocks/>
          </p:cNvCxnSpPr>
          <p:nvPr/>
        </p:nvCxnSpPr>
        <p:spPr>
          <a:xfrm flipV="1">
            <a:off x="8489853" y="3798277"/>
            <a:ext cx="1976510" cy="7877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1303A6D-BBFB-4BD5-9A90-77974626FEE0}"/>
              </a:ext>
            </a:extLst>
          </p:cNvPr>
          <p:cNvSpPr txBox="1"/>
          <p:nvPr/>
        </p:nvSpPr>
        <p:spPr>
          <a:xfrm>
            <a:off x="6589726" y="4426599"/>
            <a:ext cx="3262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een field with trees and a cross&#10;&#10;AI-generated content may be incorrect.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185411"/>
            <a:ext cx="4748785" cy="3133240"/>
          </a:xfrm>
        </p:spPr>
        <p:txBody>
          <a:bodyPr/>
          <a:lstStyle/>
          <a:p>
            <a:pPr marL="0" indent="0">
              <a:lnSpc>
                <a:spcPct val="105000"/>
              </a:lnSpc>
              <a:buNone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힐스는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와인업계를 창의적으로 발전시키고 동시에 호주 와인의 진화를 리드하면서 호주에서도 가장 흥미로운 와인 산지 중 하나로 급부상하고 있다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US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남호주에서 가장 서늘한 기후 지역 중 하나로 다양한 풍광을 자랑하는 지역 </a:t>
            </a:r>
          </a:p>
          <a:p>
            <a:pPr marL="285750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 생산의 품질과 혁신의 중심지 </a:t>
            </a:r>
          </a:p>
          <a:p>
            <a:pPr marL="285750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다양한 와인 생산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우아한 풍미가 특징적 </a:t>
            </a:r>
          </a:p>
          <a:p>
            <a:pPr marL="285750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시 관문에 위치해 관광객에게 인기있는 지역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 특유의 우아함</a:t>
            </a:r>
          </a:p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혁신 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20203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힐스의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역사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 및 양조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465"/>
          <a:stretch/>
        </p:blipFill>
        <p:spPr>
          <a:xfrm>
            <a:off x="6456362" y="3808638"/>
            <a:ext cx="5735637" cy="280657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670" y="3477251"/>
            <a:ext cx="2976345" cy="662774"/>
          </a:xfrm>
        </p:spPr>
        <p:txBody>
          <a:bodyPr/>
          <a:lstStyle/>
          <a:p>
            <a:r>
              <a:rPr lang="en-US" dirty="0"/>
              <a:t>1840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– 1900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0670" y="4140032"/>
            <a:ext cx="297634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John Barton Hack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최초의 상업적 포도나무를 식재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이후 포도밭 조성이 시작되면서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1840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년부터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1900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년까지 이 지역 생산자와 양조자가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200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명 이상으로 증가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1951" y="1720205"/>
            <a:ext cx="3142069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재정 압박과 포도재배 경험 부족으로 모든 포도밭이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1930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년대까지 제거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이후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40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 동안 포도밭이었던 부지는 다른 목적으로 활용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1951" y="1057431"/>
            <a:ext cx="2575044" cy="662774"/>
          </a:xfrm>
        </p:spPr>
        <p:txBody>
          <a:bodyPr/>
          <a:lstStyle/>
          <a:p>
            <a:r>
              <a:rPr lang="en-US" dirty="0"/>
              <a:t>1900 – 1960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0251DBA-EA93-9A56-8C51-724D4F72B9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현대의 서늘한 기후 지역으로 재탄생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역사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holding grapes in their hands&#10;&#10;AI-generated content may be incorrect.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216587"/>
            <a:ext cx="297634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Leigh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Jan </a:t>
            </a:r>
            <a:r>
              <a:rPr lang="en-US" altLang="ko-KR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Verrall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1971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 포도밭을 조성하면서 애들레이드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힐스는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와인산지로 재탄생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Brian </a:t>
            </a:r>
            <a:r>
              <a:rPr lang="en-US" altLang="ko-KR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Croser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1976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Petaluma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를 세우면서 오늘날의 와인산지로 다시 태어남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532736"/>
            <a:ext cx="3237752" cy="662774"/>
          </a:xfrm>
        </p:spPr>
        <p:txBody>
          <a:bodyPr/>
          <a:lstStyle/>
          <a:p>
            <a:r>
              <a:rPr lang="en-US" dirty="0"/>
              <a:t>1970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– 1980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27062" y="2594014"/>
            <a:ext cx="3237752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GI(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지리적 표시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Geographical Indication)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지정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16177" y="1910163"/>
            <a:ext cx="2120040" cy="662774"/>
          </a:xfrm>
        </p:spPr>
        <p:txBody>
          <a:bodyPr/>
          <a:lstStyle/>
          <a:p>
            <a:r>
              <a:rPr lang="en-US" dirty="0"/>
              <a:t>1998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96541" y="4237664"/>
            <a:ext cx="3716888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힐즈는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프리미엄 와인으로 명성이 높으며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호주에서도 가장 중요한 서늘한 기후 와인 산지로 부상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우아한 스타일부터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엣지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(edgy)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있는 스타일까지 다양하며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현대적 호주 와인 스타일 정립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85656" y="3553813"/>
            <a:ext cx="2120040" cy="66277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  <a:endParaRPr lang="en-AU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600101"/>
            <a:ext cx="4688825" cy="1493195"/>
          </a:xfrm>
        </p:spPr>
        <p:txBody>
          <a:bodyPr/>
          <a:lstStyle/>
          <a:p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지형</a:t>
            </a:r>
            <a:r>
              <a:rPr lang="en-US" altLang="ko-KR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 및 토양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3FB31-28DB-0B6C-5378-29093D1670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043003"/>
            <a:ext cx="4153700" cy="301158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애들레이드시에서 동쪽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차로 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30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분이 채 걸리지 않는 길고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좁은 지역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남호주에서 가장 서늘한 기후 산지 중 하나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다양한 지형에 기인한 중기후지역과  소미세기후지역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개 세부지역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Lenswood</a:t>
            </a:r>
            <a:r>
              <a:rPr 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Piccadilly Valley </a:t>
            </a: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CCF1F8-6D9E-4631-9BC7-E65B426755A9}">
  <ds:schemaRefs>
    <ds:schemaRef ds:uri="4e8dd08d-258d-47a9-9875-37f1ffd19f33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02256494-4976-4001-aedb-96463ae0d92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AB2CF9A-1B79-43E0-9486-86390A01B580}"/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1787</TotalTime>
  <Words>1938</Words>
  <Application>Microsoft Office PowerPoint</Application>
  <PresentationFormat>와이드스크린</PresentationFormat>
  <Paragraphs>316</Paragraphs>
  <Slides>29</Slides>
  <Notes>21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6" baseType="lpstr">
      <vt:lpstr>Noto Sans KR Bold</vt:lpstr>
      <vt:lpstr>Noto Sans KR Regular</vt:lpstr>
      <vt:lpstr>맑은 고딕</vt:lpstr>
      <vt:lpstr>Arial</vt:lpstr>
      <vt:lpstr>Inter Display</vt:lpstr>
      <vt:lpstr>Neue Haas Grotesk Text Pro</vt:lpstr>
      <vt:lpstr>Slide layouts</vt:lpstr>
      <vt:lpstr>PowerPoint 프레젠테이션</vt:lpstr>
      <vt:lpstr>PowerPoint 프레젠테이션</vt:lpstr>
      <vt:lpstr>호주</vt:lpstr>
      <vt:lpstr>남부 호주</vt:lpstr>
      <vt:lpstr>애들레이드 힐스</vt:lpstr>
      <vt:lpstr>오늘 강의 주제</vt:lpstr>
      <vt:lpstr>1840년대 – 1900</vt:lpstr>
      <vt:lpstr>PowerPoint 프레젠테이션</vt:lpstr>
      <vt:lpstr>지형, 기후 및 토양</vt:lpstr>
      <vt:lpstr>기후</vt:lpstr>
      <vt:lpstr>토양</vt:lpstr>
      <vt:lpstr>포도 재배와 양조</vt:lpstr>
      <vt:lpstr>PowerPoint 프레젠테이션</vt:lpstr>
      <vt:lpstr>PowerPoint 프레젠테이션</vt:lpstr>
      <vt:lpstr>애들레이드 힐스의  풍미 </vt:lpstr>
      <vt:lpstr>PowerPoint 프레젠테이션</vt:lpstr>
      <vt:lpstr>PowerPoint 프레젠테이션</vt:lpstr>
      <vt:lpstr>스파클링 와인 특징</vt:lpstr>
      <vt:lpstr>PowerPoint 프레젠테이션</vt:lpstr>
      <vt:lpstr>소비뇽 블랑 특징</vt:lpstr>
      <vt:lpstr>PowerPoint 프레젠테이션</vt:lpstr>
      <vt:lpstr>샤르도네 특징</vt:lpstr>
      <vt:lpstr>PowerPoint 프레젠테이션</vt:lpstr>
      <vt:lpstr>피노 누아 특징</vt:lpstr>
      <vt:lpstr>PowerPoint 프레젠테이션</vt:lpstr>
      <vt:lpstr>쉬라즈 특징</vt:lpstr>
      <vt:lpstr>서늘한 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insoon lee</cp:lastModifiedBy>
  <cp:revision>32</cp:revision>
  <dcterms:created xsi:type="dcterms:W3CDTF">2018-07-25T07:02:59Z</dcterms:created>
  <dcterms:modified xsi:type="dcterms:W3CDTF">2026-02-23T10:39:38Z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2025-11-24T04:19:36Z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decf7f61-d577-451c-a8b6-dc7512001795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