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9.svg" ContentType="image/sv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4"/>
  </p:sldMasterIdLst>
  <p:notesMasterIdLst>
    <p:notesMasterId r:id="rId48"/>
  </p:notesMasterIdLst>
  <p:sldIdLst>
    <p:sldId id="256" r:id="rId5"/>
    <p:sldId id="478" r:id="rId6"/>
    <p:sldId id="625" r:id="rId7"/>
    <p:sldId id="626" r:id="rId8"/>
    <p:sldId id="627" r:id="rId9"/>
    <p:sldId id="629" r:id="rId10"/>
    <p:sldId id="691" r:id="rId11"/>
    <p:sldId id="692" r:id="rId12"/>
    <p:sldId id="630" r:id="rId13"/>
    <p:sldId id="645" r:id="rId14"/>
    <p:sldId id="639" r:id="rId15"/>
    <p:sldId id="693" r:id="rId16"/>
    <p:sldId id="694" r:id="rId17"/>
    <p:sldId id="656" r:id="rId18"/>
    <p:sldId id="695" r:id="rId19"/>
    <p:sldId id="684" r:id="rId20"/>
    <p:sldId id="685" r:id="rId21"/>
    <p:sldId id="688" r:id="rId22"/>
    <p:sldId id="687" r:id="rId23"/>
    <p:sldId id="696" r:id="rId24"/>
    <p:sldId id="697" r:id="rId25"/>
    <p:sldId id="698" r:id="rId26"/>
    <p:sldId id="699" r:id="rId27"/>
    <p:sldId id="700" r:id="rId28"/>
    <p:sldId id="644" r:id="rId29"/>
    <p:sldId id="702" r:id="rId30"/>
    <p:sldId id="703" r:id="rId31"/>
    <p:sldId id="704" r:id="rId32"/>
    <p:sldId id="705" r:id="rId33"/>
    <p:sldId id="706" r:id="rId34"/>
    <p:sldId id="675" r:id="rId35"/>
    <p:sldId id="676" r:id="rId36"/>
    <p:sldId id="677" r:id="rId37"/>
    <p:sldId id="678" r:id="rId38"/>
    <p:sldId id="679" r:id="rId39"/>
    <p:sldId id="680" r:id="rId40"/>
    <p:sldId id="642" r:id="rId41"/>
    <p:sldId id="682" r:id="rId42"/>
    <p:sldId id="604" r:id="rId43"/>
    <p:sldId id="669" r:id="rId44"/>
    <p:sldId id="670" r:id="rId45"/>
    <p:sldId id="340" r:id="rId46"/>
    <p:sldId id="707" r:id="rId47"/>
  </p:sldIdLst>
  <p:sldSz cx="12192000" cy="6858000"/>
  <p:notesSz cx="6858000" cy="9144000"/>
  <p:custDataLst>
    <p:tags r:id="rId49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00282DEE-CFDE-7DB6-ABFB-86091AF25804}" name="Cameron Midson" initials="CM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F8C0C1-D5D1-1A91-DF8B-BA1ACB5E15B7}" v="29" dt="2025-03-20T23:33:43.034"/>
    <p1510:client id="{F43910D2-F874-004E-99E9-A8BAA1300C7F}" v="2" dt="2025-03-21T00:24:24.4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87" autoAdjust="0"/>
    <p:restoredTop sz="93904"/>
  </p:normalViewPr>
  <p:slideViewPr>
    <p:cSldViewPr snapToGrid="0">
      <p:cViewPr varScale="1">
        <p:scale>
          <a:sx n="115" d="100"/>
          <a:sy n="115" d="100"/>
        </p:scale>
        <p:origin x="1024" y="184"/>
      </p:cViewPr>
      <p:guideLst>
        <p:guide orient="horz" pos="141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commentAuthors" Target="commentAuthors.xml"/><Relationship Id="rId55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gs" Target="tags/tag1.xml"/><Relationship Id="rId57" Type="http://schemas.microsoft.com/office/2018/10/relationships/authors" Target="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F43910D2-F874-004E-99E9-A8BAA1300C7F}"/>
    <pc:docChg chg="custSel modSld">
      <pc:chgData name="Cameron Midson" userId="510fe36d-201b-4d30-8c49-491c55367456" providerId="ADAL" clId="{F43910D2-F874-004E-99E9-A8BAA1300C7F}" dt="2025-03-21T00:24:56.871" v="14" actId="1076"/>
      <pc:docMkLst>
        <pc:docMk/>
      </pc:docMkLst>
      <pc:sldChg chg="addSp delSp modSp mod">
        <pc:chgData name="Cameron Midson" userId="510fe36d-201b-4d30-8c49-491c55367456" providerId="ADAL" clId="{F43910D2-F874-004E-99E9-A8BAA1300C7F}" dt="2025-03-21T00:24:56.871" v="14" actId="1076"/>
        <pc:sldMkLst>
          <pc:docMk/>
          <pc:sldMk cId="1277302368" sldId="645"/>
        </pc:sldMkLst>
        <pc:picChg chg="del">
          <ac:chgData name="Cameron Midson" userId="510fe36d-201b-4d30-8c49-491c55367456" providerId="ADAL" clId="{F43910D2-F874-004E-99E9-A8BAA1300C7F}" dt="2025-03-21T00:24:38.747" v="8" actId="478"/>
          <ac:picMkLst>
            <pc:docMk/>
            <pc:sldMk cId="1277302368" sldId="645"/>
            <ac:picMk id="3" creationId="{22F41185-AF65-92D2-BDD0-5A0740B6A652}"/>
          </ac:picMkLst>
        </pc:picChg>
        <pc:picChg chg="add mod">
          <ac:chgData name="Cameron Midson" userId="510fe36d-201b-4d30-8c49-491c55367456" providerId="ADAL" clId="{F43910D2-F874-004E-99E9-A8BAA1300C7F}" dt="2025-03-21T00:24:56.871" v="14" actId="1076"/>
          <ac:picMkLst>
            <pc:docMk/>
            <pc:sldMk cId="1277302368" sldId="645"/>
            <ac:picMk id="5" creationId="{4E2C8E3A-6721-308C-9538-D7E8A81452B5}"/>
          </ac:picMkLst>
        </pc:picChg>
        <pc:picChg chg="add mod">
          <ac:chgData name="Cameron Midson" userId="510fe36d-201b-4d30-8c49-491c55367456" providerId="ADAL" clId="{F43910D2-F874-004E-99E9-A8BAA1300C7F}" dt="2025-03-21T00:24:36.567" v="7" actId="1076"/>
          <ac:picMkLst>
            <pc:docMk/>
            <pc:sldMk cId="1277302368" sldId="645"/>
            <ac:picMk id="7" creationId="{B9269DF1-9FD9-7CE3-DA7A-E708A8C2409C}"/>
          </ac:picMkLst>
        </pc:picChg>
        <pc:picChg chg="del">
          <ac:chgData name="Cameron Midson" userId="510fe36d-201b-4d30-8c49-491c55367456" providerId="ADAL" clId="{F43910D2-F874-004E-99E9-A8BAA1300C7F}" dt="2025-03-21T00:24:47.112" v="12" actId="478"/>
          <ac:picMkLst>
            <pc:docMk/>
            <pc:sldMk cId="1277302368" sldId="645"/>
            <ac:picMk id="64" creationId="{EBAE2BF7-2135-5857-8AD3-FCCFFE507EC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8/20/26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Pelajari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evolusi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yang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beraneka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ragam yang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selalu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tempat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khusus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pecinta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Catatan-catatan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menyediakan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poin-poin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mengunduh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AU" b="0" dirty="0">
              <a:effectLst/>
            </a:endParaRPr>
          </a:p>
          <a:p>
            <a:r>
              <a:rPr lang="en-AU" dirty="0"/>
              <a:t>Chardonnay </a:t>
            </a:r>
            <a:r>
              <a:rPr lang="en-AU" dirty="0" err="1"/>
              <a:t>tumbuh</a:t>
            </a:r>
            <a:r>
              <a:rPr lang="en-AU" dirty="0"/>
              <a:t> di 58 </a:t>
            </a:r>
            <a:r>
              <a:rPr lang="en-AU" dirty="0" err="1"/>
              <a:t>dari</a:t>
            </a:r>
            <a:r>
              <a:rPr lang="en-AU" dirty="0"/>
              <a:t> 65 wilayah </a:t>
            </a:r>
            <a:r>
              <a:rPr lang="en-AU" dirty="0" err="1"/>
              <a:t>anggur</a:t>
            </a:r>
            <a:r>
              <a:rPr lang="en-AU" baseline="0" dirty="0"/>
              <a:t> di Australia. Hal </a:t>
            </a:r>
            <a:r>
              <a:rPr lang="en-AU" baseline="0" dirty="0" err="1"/>
              <a:t>ini</a:t>
            </a:r>
            <a:r>
              <a:rPr lang="en-AU" baseline="0" dirty="0"/>
              <a:t> </a:t>
            </a:r>
            <a:r>
              <a:rPr lang="en-AU" baseline="0" dirty="0" err="1"/>
              <a:t>membuatnya</a:t>
            </a:r>
            <a:r>
              <a:rPr lang="en-AU" baseline="0" dirty="0"/>
              <a:t> </a:t>
            </a:r>
            <a:r>
              <a:rPr lang="en-AU" baseline="0" dirty="0" err="1"/>
              <a:t>menjadi</a:t>
            </a:r>
            <a:r>
              <a:rPr lang="en-AU" baseline="0" dirty="0"/>
              <a:t> </a:t>
            </a:r>
            <a:r>
              <a:rPr lang="en-AU" baseline="0" dirty="0" err="1"/>
              <a:t>varietas</a:t>
            </a:r>
            <a:r>
              <a:rPr lang="en-AU" baseline="0" dirty="0"/>
              <a:t> </a:t>
            </a:r>
            <a:r>
              <a:rPr lang="en-AU" baseline="0" dirty="0" err="1"/>
              <a:t>anggur</a:t>
            </a:r>
            <a:r>
              <a:rPr lang="en-AU" baseline="0" dirty="0"/>
              <a:t> </a:t>
            </a:r>
            <a:r>
              <a:rPr lang="en-AU" baseline="0" dirty="0" err="1"/>
              <a:t>putih</a:t>
            </a:r>
            <a:r>
              <a:rPr lang="en-AU" baseline="0" dirty="0"/>
              <a:t> yang paling </a:t>
            </a:r>
            <a:r>
              <a:rPr lang="en-AU" baseline="0" dirty="0" err="1"/>
              <a:t>banyak</a:t>
            </a:r>
            <a:r>
              <a:rPr lang="en-AU" baseline="0" dirty="0"/>
              <a:t> </a:t>
            </a:r>
            <a:r>
              <a:rPr lang="en-AU" baseline="0" dirty="0" err="1"/>
              <a:t>ditanam</a:t>
            </a:r>
            <a:r>
              <a:rPr lang="en-AU" baseline="0" dirty="0"/>
              <a:t> di Australia.</a:t>
            </a:r>
            <a:br>
              <a:rPr lang="en-AU" dirty="0"/>
            </a:br>
            <a:endParaRPr lang="en-AU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PROGRAM KOMPLEMENTER: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Temukan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wilayah-wilayah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terkemuka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8750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Victoria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penghuni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negara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Keberagaman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geografisnya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tiap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berbuih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Yarra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Valley, Mornington Peninsula, Beechworth, Macedon Ranges dan Geelong.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berasal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Murray Darling, Goulburn Valley dan Swan Hill.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07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jam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berkendara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bisnis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Melbourne, Yarra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yang paling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dijangkau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desa-desa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kuno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atraksi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makanan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pemandangan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ikonik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Keunggulan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berevolusi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Chardonnay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berkualitas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terkendali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dipetik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level gula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Baumé)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mempertahankan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Aroma dan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terdiri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batu,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mineral dan floral. 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dimensi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gurih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5537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Mornington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Peninsula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membangun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reputasi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sekaligus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menawarkan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retret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tepi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pantai-pantainya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Indah,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keindahan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seimbang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Chardonnay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terdiri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kerenyahan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tong ek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kepekatan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kaya.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Antisipasi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melon,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Chardonnay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diuntungkan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dihasilkan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Mornington Peninsula,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menitikberatkan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pengendalian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248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terkonsentrasi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barat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Great Southern.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dekat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ibukota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negara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Perth,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Swan District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tapi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terletak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mencakup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Blackwood Valley,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Geographe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Great Southern, Peel, Pemberton, Manjimup, Margaret River dan Swan District.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fokus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wilayah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Australia Barat, Margaret River.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1357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Margaret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membangun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reputasi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internasional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berkualitas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Australia. Lokasi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pesisir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keindahan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garis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pantai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menakjubkan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dunia.</a:t>
            </a:r>
          </a:p>
          <a:p>
            <a:pPr rtl="0"/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Margaret River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mampu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menandingi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dunia. Chardonnay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menampilkan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kematangan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kedalaman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menyeluruh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menyegarkan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1055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81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14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individual,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berkesinambungan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– Hunter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zona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penghasil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volume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Riverina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titik-titik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Orange,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Tumbarumba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the Canberra District (yang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tersebar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NSW dan ACT,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sebuah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NSW)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5434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Hanya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jam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berkendara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bisnis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Sidney, Hunter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hiburan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Sidney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turis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tertarik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kaya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menikmati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Hunter. Chardonnay Hunter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dulu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dipresentasikan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cahaya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botol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’: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ek, kaya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tetesan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terasa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mentega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menikmati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kebangkitan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kembali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selama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15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terakhir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perlakuan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berlebihan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penggunaan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malolaktik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berkisar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berasal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batu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tulis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6646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647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err="1"/>
              <a:t>Ini</a:t>
            </a:r>
            <a:r>
              <a:rPr lang="en-AU" dirty="0"/>
              <a:t> </a:t>
            </a:r>
            <a:r>
              <a:rPr lang="en-AU" dirty="0" err="1"/>
              <a:t>merupakan</a:t>
            </a:r>
            <a:r>
              <a:rPr lang="en-AU" dirty="0"/>
              <a:t> </a:t>
            </a:r>
            <a:r>
              <a:rPr lang="en-AU" dirty="0" err="1"/>
              <a:t>peluang</a:t>
            </a:r>
            <a:r>
              <a:rPr lang="en-AU" dirty="0"/>
              <a:t> yang </a:t>
            </a:r>
            <a:r>
              <a:rPr lang="en-AU" dirty="0" err="1"/>
              <a:t>baik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memberikan</a:t>
            </a:r>
            <a:r>
              <a:rPr lang="en-AU" dirty="0"/>
              <a:t> </a:t>
            </a:r>
            <a:r>
              <a:rPr lang="en-AU" dirty="0" err="1"/>
              <a:t>semua</a:t>
            </a:r>
            <a:r>
              <a:rPr lang="en-AU" dirty="0"/>
              <a:t> orang </a:t>
            </a:r>
            <a:r>
              <a:rPr lang="en-AU" dirty="0" err="1"/>
              <a:t>kesempatan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mencicipi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Chardonnay</a:t>
            </a:r>
            <a:r>
              <a:rPr lang="en-AU" dirty="0"/>
              <a:t> </a:t>
            </a:r>
            <a:r>
              <a:rPr lang="en-AU" dirty="0" err="1"/>
              <a:t>klasik</a:t>
            </a:r>
            <a:r>
              <a:rPr lang="en-AU" dirty="0"/>
              <a:t> Australia.</a:t>
            </a:r>
          </a:p>
          <a:p>
            <a:r>
              <a:rPr lang="en-AU" dirty="0" err="1"/>
              <a:t>Icip-icip</a:t>
            </a:r>
            <a:r>
              <a:rPr lang="en-AU" dirty="0"/>
              <a:t> yang </a:t>
            </a:r>
            <a:r>
              <a:rPr lang="en-AU" dirty="0" err="1"/>
              <a:t>lengkap</a:t>
            </a:r>
            <a:r>
              <a:rPr lang="en-AU" dirty="0"/>
              <a:t> </a:t>
            </a:r>
            <a:r>
              <a:rPr lang="en-AU" dirty="0" err="1"/>
              <a:t>akan</a:t>
            </a:r>
            <a:r>
              <a:rPr lang="en-AU" dirty="0"/>
              <a:t> </a:t>
            </a:r>
            <a:r>
              <a:rPr lang="en-AU" dirty="0" err="1"/>
              <a:t>dilakukan</a:t>
            </a:r>
            <a:r>
              <a:rPr lang="en-AU" dirty="0"/>
              <a:t> </a:t>
            </a:r>
            <a:r>
              <a:rPr lang="en-AU" dirty="0" err="1"/>
              <a:t>kemudian</a:t>
            </a:r>
            <a:r>
              <a:rPr lang="en-AU" dirty="0"/>
              <a:t> pada program.</a:t>
            </a:r>
          </a:p>
          <a:p>
            <a:endParaRPr lang="en-AU" dirty="0"/>
          </a:p>
          <a:p>
            <a:r>
              <a:rPr lang="en-AU" dirty="0"/>
              <a:t>Chardonnay </a:t>
            </a:r>
            <a:r>
              <a:rPr lang="en-AU" dirty="0" err="1"/>
              <a:t>adalah</a:t>
            </a:r>
            <a:r>
              <a:rPr lang="en-AU" baseline="0" dirty="0"/>
              <a:t> </a:t>
            </a:r>
            <a:r>
              <a:rPr lang="en-AU" baseline="0" dirty="0" err="1"/>
              <a:t>varietas</a:t>
            </a:r>
            <a:r>
              <a:rPr lang="en-AU" baseline="0" dirty="0"/>
              <a:t> </a:t>
            </a:r>
            <a:r>
              <a:rPr lang="en-AU" baseline="0" dirty="0" err="1"/>
              <a:t>anggur</a:t>
            </a:r>
            <a:r>
              <a:rPr lang="en-AU" baseline="0" dirty="0"/>
              <a:t> </a:t>
            </a:r>
            <a:r>
              <a:rPr lang="en-AU" baseline="0" dirty="0" err="1"/>
              <a:t>putih</a:t>
            </a:r>
            <a:r>
              <a:rPr lang="en-AU" baseline="0" dirty="0"/>
              <a:t> paling </a:t>
            </a:r>
            <a:r>
              <a:rPr lang="en-AU" baseline="0" dirty="0" err="1"/>
              <a:t>banyak</a:t>
            </a:r>
            <a:r>
              <a:rPr lang="en-AU" baseline="0" dirty="0"/>
              <a:t> </a:t>
            </a:r>
            <a:r>
              <a:rPr lang="en-AU" baseline="0" dirty="0" err="1"/>
              <a:t>ditanam</a:t>
            </a:r>
            <a:r>
              <a:rPr lang="en-AU" baseline="0" dirty="0"/>
              <a:t> di Australia, yang </a:t>
            </a:r>
            <a:r>
              <a:rPr lang="en-AU" baseline="0" dirty="0" err="1"/>
              <a:t>diubah</a:t>
            </a:r>
            <a:r>
              <a:rPr lang="en-AU" baseline="0" dirty="0"/>
              <a:t> </a:t>
            </a:r>
            <a:r>
              <a:rPr lang="en-AU" baseline="0" dirty="0" err="1"/>
              <a:t>menjadi</a:t>
            </a:r>
            <a:r>
              <a:rPr lang="en-AU" baseline="0" dirty="0"/>
              <a:t> </a:t>
            </a:r>
            <a:r>
              <a:rPr lang="en-AU" baseline="0" dirty="0" err="1"/>
              <a:t>anggur</a:t>
            </a:r>
            <a:r>
              <a:rPr lang="en-AU" baseline="0" dirty="0"/>
              <a:t> </a:t>
            </a:r>
            <a:r>
              <a:rPr lang="en-AU" baseline="0" dirty="0" err="1"/>
              <a:t>dengan</a:t>
            </a:r>
            <a:r>
              <a:rPr lang="en-AU" baseline="0" dirty="0"/>
              <a:t> </a:t>
            </a:r>
            <a:r>
              <a:rPr lang="en-AU" baseline="0" dirty="0" err="1"/>
              <a:t>berbagai</a:t>
            </a:r>
            <a:r>
              <a:rPr lang="en-AU" baseline="0" dirty="0"/>
              <a:t> </a:t>
            </a:r>
            <a:r>
              <a:rPr lang="en-AU" baseline="0" dirty="0" err="1"/>
              <a:t>gaya</a:t>
            </a:r>
            <a:r>
              <a:rPr lang="en-AU" baseline="0" dirty="0"/>
              <a:t> dan </a:t>
            </a:r>
            <a:r>
              <a:rPr lang="en-AU" baseline="0" dirty="0" err="1"/>
              <a:t>ekspresi</a:t>
            </a:r>
            <a:r>
              <a:rPr lang="en-AU" baseline="0" dirty="0"/>
              <a:t>, yang </a:t>
            </a:r>
            <a:r>
              <a:rPr lang="en-AU" baseline="0" dirty="0" err="1"/>
              <a:t>menampilkan</a:t>
            </a:r>
            <a:r>
              <a:rPr lang="en-AU" baseline="0" dirty="0"/>
              <a:t> </a:t>
            </a:r>
            <a:r>
              <a:rPr lang="en-AU" baseline="0" dirty="0" err="1"/>
              <a:t>perbedaan</a:t>
            </a:r>
            <a:r>
              <a:rPr lang="en-AU" baseline="0" dirty="0"/>
              <a:t> </a:t>
            </a:r>
            <a:r>
              <a:rPr lang="en-AU" baseline="0" dirty="0" err="1"/>
              <a:t>dari</a:t>
            </a:r>
            <a:r>
              <a:rPr lang="en-AU" baseline="0" dirty="0"/>
              <a:t> </a:t>
            </a:r>
            <a:r>
              <a:rPr lang="en-AU" baseline="0" dirty="0" err="1"/>
              <a:t>berbagai</a:t>
            </a:r>
            <a:r>
              <a:rPr lang="en-AU" baseline="0" dirty="0"/>
              <a:t> wilayah </a:t>
            </a:r>
            <a:r>
              <a:rPr lang="en-AU" baseline="0" dirty="0" err="1"/>
              <a:t>tempat</a:t>
            </a:r>
            <a:r>
              <a:rPr lang="en-AU" baseline="0" dirty="0"/>
              <a:t> </a:t>
            </a:r>
            <a:r>
              <a:rPr lang="en-AU" baseline="0" dirty="0" err="1"/>
              <a:t>tumbuhnya</a:t>
            </a:r>
            <a:r>
              <a:rPr lang="en-AU" baseline="0" dirty="0"/>
              <a:t> dan </a:t>
            </a:r>
            <a:r>
              <a:rPr lang="en-AU" baseline="0" dirty="0" err="1"/>
              <a:t>pengaruh</a:t>
            </a:r>
            <a:r>
              <a:rPr lang="en-AU" baseline="0" dirty="0"/>
              <a:t> </a:t>
            </a:r>
            <a:r>
              <a:rPr lang="en-AU" baseline="0" dirty="0" err="1"/>
              <a:t>artistik</a:t>
            </a:r>
            <a:r>
              <a:rPr lang="en-AU" baseline="0" dirty="0"/>
              <a:t> </a:t>
            </a:r>
            <a:r>
              <a:rPr lang="en-AU" baseline="0" dirty="0" err="1"/>
              <a:t>dari</a:t>
            </a:r>
            <a:r>
              <a:rPr lang="en-AU" baseline="0" dirty="0"/>
              <a:t> </a:t>
            </a:r>
            <a:r>
              <a:rPr lang="en-AU" baseline="0" dirty="0" err="1"/>
              <a:t>pembuat</a:t>
            </a:r>
            <a:r>
              <a:rPr lang="en-AU" baseline="0" dirty="0"/>
              <a:t> </a:t>
            </a:r>
            <a:r>
              <a:rPr lang="en-AU" baseline="0" dirty="0" err="1"/>
              <a:t>anggurnya</a:t>
            </a:r>
            <a:r>
              <a:rPr lang="en-AU" baseline="0" dirty="0"/>
              <a:t>.</a:t>
            </a:r>
          </a:p>
          <a:p>
            <a:r>
              <a:rPr lang="en-AU" baseline="0" dirty="0" err="1"/>
              <a:t>Tidak</a:t>
            </a:r>
            <a:r>
              <a:rPr lang="en-AU" baseline="0" dirty="0"/>
              <a:t> </a:t>
            </a:r>
            <a:r>
              <a:rPr lang="en-AU" baseline="0" dirty="0" err="1"/>
              <a:t>pernah</a:t>
            </a:r>
            <a:r>
              <a:rPr lang="en-AU" baseline="0" dirty="0"/>
              <a:t> </a:t>
            </a:r>
            <a:r>
              <a:rPr lang="en-AU" baseline="0" dirty="0" err="1"/>
              <a:t>ada</a:t>
            </a:r>
            <a:r>
              <a:rPr lang="en-AU" baseline="0" dirty="0"/>
              <a:t> Chardonnay yang </a:t>
            </a:r>
            <a:r>
              <a:rPr lang="en-AU" baseline="0" dirty="0" err="1"/>
              <a:t>tipikal</a:t>
            </a:r>
            <a:r>
              <a:rPr lang="en-AU" baseline="0" dirty="0"/>
              <a:t>. </a:t>
            </a:r>
            <a:r>
              <a:rPr lang="en-AU" baseline="0" dirty="0" err="1"/>
              <a:t>Ekspresi</a:t>
            </a:r>
            <a:r>
              <a:rPr lang="en-AU" baseline="0" dirty="0"/>
              <a:t> Australia </a:t>
            </a:r>
            <a:r>
              <a:rPr lang="en-AU" baseline="0" dirty="0" err="1"/>
              <a:t>akan</a:t>
            </a:r>
            <a:r>
              <a:rPr lang="en-AU" baseline="0" dirty="0"/>
              <a:t> </a:t>
            </a:r>
            <a:r>
              <a:rPr lang="en-AU" baseline="0" dirty="0" err="1"/>
              <a:t>varietas</a:t>
            </a:r>
            <a:r>
              <a:rPr lang="en-AU" baseline="0" dirty="0"/>
              <a:t> </a:t>
            </a:r>
            <a:r>
              <a:rPr lang="en-AU" baseline="0" dirty="0" err="1"/>
              <a:t>ini</a:t>
            </a:r>
            <a:r>
              <a:rPr lang="en-AU" baseline="0" dirty="0"/>
              <a:t> </a:t>
            </a:r>
            <a:r>
              <a:rPr lang="en-AU" baseline="0" dirty="0" err="1"/>
              <a:t>terinformasi</a:t>
            </a:r>
            <a:r>
              <a:rPr lang="en-AU" baseline="0" dirty="0"/>
              <a:t> </a:t>
            </a:r>
            <a:r>
              <a:rPr lang="en-AU" baseline="0" dirty="0" err="1"/>
              <a:t>dari</a:t>
            </a:r>
            <a:r>
              <a:rPr lang="en-AU" baseline="0" dirty="0"/>
              <a:t> </a:t>
            </a:r>
            <a:r>
              <a:rPr lang="en-AU" baseline="0" dirty="0" err="1"/>
              <a:t>iklim</a:t>
            </a:r>
            <a:r>
              <a:rPr lang="en-AU" baseline="0" dirty="0"/>
              <a:t> dan </a:t>
            </a:r>
            <a:r>
              <a:rPr lang="en-AU" baseline="0" dirty="0" err="1"/>
              <a:t>geografi</a:t>
            </a:r>
            <a:r>
              <a:rPr lang="en-AU" baseline="0" dirty="0"/>
              <a:t> wilayah </a:t>
            </a:r>
            <a:r>
              <a:rPr lang="en-AU" baseline="0" dirty="0" err="1"/>
              <a:t>tempat</a:t>
            </a:r>
            <a:r>
              <a:rPr lang="en-AU" baseline="0" dirty="0"/>
              <a:t> </a:t>
            </a:r>
            <a:r>
              <a:rPr lang="en-AU" baseline="0" dirty="0" err="1"/>
              <a:t>tumbuhnya</a:t>
            </a:r>
            <a:r>
              <a:rPr lang="en-AU" baseline="0" dirty="0"/>
              <a:t>, dan </a:t>
            </a:r>
            <a:r>
              <a:rPr lang="en-AU" baseline="0" dirty="0" err="1"/>
              <a:t>dari</a:t>
            </a:r>
            <a:r>
              <a:rPr lang="en-AU" baseline="0" dirty="0"/>
              <a:t> </a:t>
            </a:r>
            <a:r>
              <a:rPr lang="en-AU" baseline="0" dirty="0" err="1"/>
              <a:t>pengaruh</a:t>
            </a:r>
            <a:r>
              <a:rPr lang="en-AU" baseline="0" dirty="0"/>
              <a:t> para </a:t>
            </a:r>
            <a:r>
              <a:rPr lang="en-AU" baseline="0" dirty="0" err="1"/>
              <a:t>pembuat</a:t>
            </a:r>
            <a:r>
              <a:rPr lang="en-AU" baseline="0" dirty="0"/>
              <a:t> </a:t>
            </a:r>
            <a:r>
              <a:rPr lang="en-AU" baseline="0" dirty="0" err="1"/>
              <a:t>anggurnya</a:t>
            </a:r>
            <a:r>
              <a:rPr lang="en-AU" baseline="0" dirty="0"/>
              <a:t>.</a:t>
            </a:r>
          </a:p>
          <a:p>
            <a:r>
              <a:rPr lang="en-AU" baseline="0" dirty="0" err="1"/>
              <a:t>Selain</a:t>
            </a:r>
            <a:r>
              <a:rPr lang="en-AU" baseline="0" dirty="0"/>
              <a:t> </a:t>
            </a:r>
            <a:r>
              <a:rPr lang="en-AU" baseline="0" dirty="0" err="1"/>
              <a:t>sebagai</a:t>
            </a:r>
            <a:r>
              <a:rPr lang="en-AU" baseline="0" dirty="0"/>
              <a:t> </a:t>
            </a:r>
            <a:r>
              <a:rPr lang="en-AU" baseline="0" dirty="0" err="1"/>
              <a:t>anggur</a:t>
            </a:r>
            <a:r>
              <a:rPr lang="en-AU" baseline="0" dirty="0"/>
              <a:t> </a:t>
            </a:r>
            <a:r>
              <a:rPr lang="en-AU" baseline="0" dirty="0" err="1"/>
              <a:t>meja</a:t>
            </a:r>
            <a:r>
              <a:rPr lang="en-AU" baseline="0" dirty="0"/>
              <a:t> </a:t>
            </a:r>
            <a:r>
              <a:rPr lang="en-AU" baseline="0" dirty="0" err="1"/>
              <a:t>tidak</a:t>
            </a:r>
            <a:r>
              <a:rPr lang="en-AU" baseline="0" dirty="0"/>
              <a:t> </a:t>
            </a:r>
            <a:r>
              <a:rPr lang="en-AU" baseline="0" dirty="0" err="1"/>
              <a:t>berbuih</a:t>
            </a:r>
            <a:r>
              <a:rPr lang="en-AU" baseline="0" dirty="0"/>
              <a:t>, </a:t>
            </a:r>
            <a:r>
              <a:rPr lang="en-AU" baseline="0" dirty="0" err="1"/>
              <a:t>pembuat</a:t>
            </a:r>
            <a:r>
              <a:rPr lang="en-AU" baseline="0" dirty="0"/>
              <a:t> </a:t>
            </a:r>
            <a:r>
              <a:rPr lang="en-AU" baseline="0" dirty="0" err="1"/>
              <a:t>anggur</a:t>
            </a:r>
            <a:r>
              <a:rPr lang="en-AU" baseline="0" dirty="0"/>
              <a:t> </a:t>
            </a:r>
            <a:r>
              <a:rPr lang="en-AU" baseline="0" dirty="0" err="1"/>
              <a:t>berbuih</a:t>
            </a:r>
            <a:r>
              <a:rPr lang="en-AU" baseline="0" dirty="0"/>
              <a:t> </a:t>
            </a:r>
            <a:r>
              <a:rPr lang="en-AU" baseline="0" dirty="0" err="1"/>
              <a:t>menggunakan</a:t>
            </a:r>
            <a:r>
              <a:rPr lang="en-AU" baseline="0" dirty="0"/>
              <a:t> Chardonnay </a:t>
            </a:r>
            <a:r>
              <a:rPr lang="en-AU" baseline="0" dirty="0" err="1"/>
              <a:t>untuk</a:t>
            </a:r>
            <a:r>
              <a:rPr lang="en-AU" baseline="0" dirty="0"/>
              <a:t> </a:t>
            </a:r>
            <a:r>
              <a:rPr lang="en-AU" baseline="0" dirty="0" err="1"/>
              <a:t>membuat</a:t>
            </a:r>
            <a:r>
              <a:rPr lang="en-AU" baseline="0" dirty="0"/>
              <a:t> Chardonnay </a:t>
            </a:r>
            <a:r>
              <a:rPr lang="en-AU" baseline="0" dirty="0" err="1"/>
              <a:t>berbuih</a:t>
            </a:r>
            <a:r>
              <a:rPr lang="en-AU" baseline="0" dirty="0"/>
              <a:t> </a:t>
            </a:r>
            <a:r>
              <a:rPr lang="en-AU" baseline="0" dirty="0" err="1"/>
              <a:t>varietas</a:t>
            </a:r>
            <a:r>
              <a:rPr lang="en-AU" baseline="0" dirty="0"/>
              <a:t> </a:t>
            </a:r>
            <a:r>
              <a:rPr lang="en-AU" baseline="0" dirty="0" err="1"/>
              <a:t>tunggal</a:t>
            </a:r>
            <a:r>
              <a:rPr lang="en-AU" baseline="0" dirty="0"/>
              <a:t>, </a:t>
            </a:r>
            <a:r>
              <a:rPr lang="en-AU" baseline="0" dirty="0" err="1"/>
              <a:t>serta</a:t>
            </a:r>
            <a:r>
              <a:rPr lang="en-AU" baseline="0" dirty="0"/>
              <a:t> </a:t>
            </a:r>
            <a:r>
              <a:rPr lang="en-AU" baseline="0" dirty="0" err="1"/>
              <a:t>campuran</a:t>
            </a:r>
            <a:r>
              <a:rPr lang="en-AU" baseline="0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167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Australia Selatan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bertanggung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jawab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hampir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Australia. Australia Selatan juga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paling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negara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1869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Pecinta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kuliner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menikmati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berkunjung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30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berkendara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bisnis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1870an,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akibat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kesulitan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budidaya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era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1930an.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Kelahiran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kembali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bermula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bernama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Brian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Croser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pada 1979,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mengenali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Adelaide Hills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premium,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bertekstur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bersaing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1337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‘Tasmania’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satu-satunya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Tasmania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diakui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resmi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pemerintah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negara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pulau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tujuh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North West, Pipers River, Tamar Valley, East Coast, Derwent Valley, Coal River Valley dan Huon Valley.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6856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Tasmania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berbuih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memenangkan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penghargaan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Pinot Noir, Chardonnay dan Riesling.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Tasmania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cocok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natural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menusuk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berkualitas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terkendali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terlalu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tong ek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terlalu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terasa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kematangan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Proporsi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memadai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Tasmania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berbuih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berkualitas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2349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SEKARANG ADALAH SAAT YANG TEPAT UNTUK MENCICIPI DAN MENDISKUSIKAN BEBERAPA 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PILIHAN 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ANDA</a:t>
            </a:r>
            <a:endParaRPr lang="en-AU" b="0" dirty="0">
              <a:effectLst/>
            </a:endParaRPr>
          </a:p>
          <a:p>
            <a:endParaRPr lang="en-AU" dirty="0"/>
          </a:p>
          <a:p>
            <a:r>
              <a:rPr lang="en-AU" dirty="0" err="1"/>
              <a:t>Fleksibilitas</a:t>
            </a:r>
            <a:r>
              <a:rPr lang="en-AU" baseline="0" dirty="0"/>
              <a:t> Chardonnay </a:t>
            </a:r>
            <a:r>
              <a:rPr lang="en-AU" baseline="0" dirty="0" err="1"/>
              <a:t>menjelaskan</a:t>
            </a:r>
            <a:r>
              <a:rPr lang="en-AU" baseline="0" dirty="0"/>
              <a:t> </a:t>
            </a:r>
            <a:r>
              <a:rPr lang="en-AU" baseline="0" dirty="0" err="1"/>
              <a:t>ketahanan</a:t>
            </a:r>
            <a:r>
              <a:rPr lang="en-AU" baseline="0" dirty="0"/>
              <a:t> </a:t>
            </a:r>
            <a:r>
              <a:rPr lang="en-AU" baseline="0" dirty="0" err="1"/>
              <a:t>varietas</a:t>
            </a:r>
            <a:r>
              <a:rPr lang="en-AU" baseline="0" dirty="0"/>
              <a:t> </a:t>
            </a:r>
            <a:r>
              <a:rPr lang="en-AU" baseline="0" dirty="0" err="1"/>
              <a:t>ini</a:t>
            </a:r>
            <a:r>
              <a:rPr lang="en-AU" baseline="0" dirty="0"/>
              <a:t> </a:t>
            </a:r>
            <a:r>
              <a:rPr lang="en-AU" baseline="0" dirty="0" err="1"/>
              <a:t>dalam</a:t>
            </a:r>
            <a:r>
              <a:rPr lang="en-AU" baseline="0" dirty="0"/>
              <a:t> pasar yang </a:t>
            </a:r>
            <a:r>
              <a:rPr lang="en-AU" baseline="0" dirty="0" err="1"/>
              <a:t>berubah-ubah</a:t>
            </a:r>
            <a:r>
              <a:rPr lang="en-AU" baseline="0" dirty="0"/>
              <a:t> </a:t>
            </a:r>
            <a:r>
              <a:rPr lang="en-AU" baseline="0" dirty="0" err="1"/>
              <a:t>seperti</a:t>
            </a:r>
            <a:r>
              <a:rPr lang="en-AU" baseline="0" dirty="0"/>
              <a:t> Australia. </a:t>
            </a:r>
            <a:r>
              <a:rPr lang="en-AU" baseline="0" dirty="0" err="1"/>
              <a:t>Anggur</a:t>
            </a:r>
            <a:r>
              <a:rPr lang="en-AU" baseline="0" dirty="0"/>
              <a:t> </a:t>
            </a:r>
            <a:r>
              <a:rPr lang="en-AU" baseline="0" dirty="0" err="1"/>
              <a:t>ini</a:t>
            </a:r>
            <a:r>
              <a:rPr lang="en-AU" baseline="0" dirty="0"/>
              <a:t> </a:t>
            </a:r>
            <a:r>
              <a:rPr lang="en-AU" baseline="0" dirty="0" err="1"/>
              <a:t>dapat</a:t>
            </a:r>
            <a:r>
              <a:rPr lang="en-AU" baseline="0" dirty="0"/>
              <a:t> </a:t>
            </a:r>
            <a:r>
              <a:rPr lang="en-AU" baseline="0" dirty="0" err="1"/>
              <a:t>mengekspresikan</a:t>
            </a:r>
            <a:r>
              <a:rPr lang="en-AU" baseline="0" dirty="0"/>
              <a:t> </a:t>
            </a:r>
            <a:r>
              <a:rPr lang="en-AU" baseline="0" dirty="0" err="1"/>
              <a:t>perkebunan</a:t>
            </a:r>
            <a:r>
              <a:rPr lang="en-AU" baseline="0" dirty="0"/>
              <a:t> </a:t>
            </a:r>
            <a:r>
              <a:rPr lang="en-AU" baseline="0" dirty="0" err="1"/>
              <a:t>anggur</a:t>
            </a:r>
            <a:r>
              <a:rPr lang="en-AU" baseline="0" dirty="0"/>
              <a:t> </a:t>
            </a:r>
            <a:r>
              <a:rPr lang="en-AU" baseline="0" dirty="0" err="1"/>
              <a:t>dimana</a:t>
            </a:r>
            <a:r>
              <a:rPr lang="en-AU" baseline="0" dirty="0"/>
              <a:t> </a:t>
            </a:r>
            <a:r>
              <a:rPr lang="en-AU" baseline="0" dirty="0" err="1"/>
              <a:t>buahnya</a:t>
            </a:r>
            <a:r>
              <a:rPr lang="en-AU" baseline="0" dirty="0"/>
              <a:t> </a:t>
            </a:r>
            <a:r>
              <a:rPr lang="en-AU" baseline="0" dirty="0" err="1"/>
              <a:t>tumbuh</a:t>
            </a:r>
            <a:r>
              <a:rPr lang="en-AU" baseline="0" dirty="0"/>
              <a:t> </a:t>
            </a:r>
            <a:r>
              <a:rPr lang="en-AU" baseline="0" dirty="0" err="1"/>
              <a:t>subur</a:t>
            </a:r>
            <a:r>
              <a:rPr lang="en-AU" baseline="0" dirty="0"/>
              <a:t>, </a:t>
            </a:r>
            <a:r>
              <a:rPr lang="en-AU" baseline="0" dirty="0" err="1"/>
              <a:t>tetapi</a:t>
            </a:r>
            <a:r>
              <a:rPr lang="en-AU" baseline="0" dirty="0"/>
              <a:t> </a:t>
            </a:r>
            <a:r>
              <a:rPr lang="en-AU" baseline="0" dirty="0" err="1"/>
              <a:t>dapat</a:t>
            </a:r>
            <a:r>
              <a:rPr lang="en-AU" baseline="0" dirty="0"/>
              <a:t> juga </a:t>
            </a:r>
            <a:r>
              <a:rPr lang="en-AU" baseline="0" dirty="0" err="1"/>
              <a:t>menjadi</a:t>
            </a:r>
            <a:r>
              <a:rPr lang="en-AU" baseline="0" dirty="0"/>
              <a:t> </a:t>
            </a:r>
            <a:r>
              <a:rPr lang="en-AU" baseline="0" dirty="0" err="1"/>
              <a:t>kanvas</a:t>
            </a:r>
            <a:r>
              <a:rPr lang="en-AU" baseline="0" dirty="0"/>
              <a:t> </a:t>
            </a:r>
            <a:r>
              <a:rPr lang="en-AU" baseline="0" dirty="0" err="1"/>
              <a:t>bagi</a:t>
            </a:r>
            <a:r>
              <a:rPr lang="en-AU" baseline="0" dirty="0"/>
              <a:t> </a:t>
            </a:r>
            <a:r>
              <a:rPr lang="en-AU" baseline="0" dirty="0" err="1"/>
              <a:t>eksperimentasi</a:t>
            </a:r>
            <a:r>
              <a:rPr lang="en-AU" baseline="0" dirty="0"/>
              <a:t> </a:t>
            </a:r>
            <a:r>
              <a:rPr lang="en-AU" baseline="0" dirty="0" err="1"/>
              <a:t>pembuat</a:t>
            </a:r>
            <a:r>
              <a:rPr lang="en-AU" baseline="0" dirty="0"/>
              <a:t> </a:t>
            </a:r>
            <a:r>
              <a:rPr lang="en-AU" baseline="0" dirty="0" err="1"/>
              <a:t>anggurnya</a:t>
            </a:r>
            <a:r>
              <a:rPr lang="en-AU" baseline="0" dirty="0"/>
              <a:t>. </a:t>
            </a:r>
            <a:r>
              <a:rPr lang="en-AU" baseline="0" dirty="0" err="1"/>
              <a:t>Revolusi</a:t>
            </a:r>
            <a:r>
              <a:rPr lang="en-AU" baseline="0" dirty="0"/>
              <a:t> Chardonnay </a:t>
            </a:r>
            <a:r>
              <a:rPr lang="en-AU" baseline="0" dirty="0" err="1"/>
              <a:t>telah</a:t>
            </a:r>
            <a:r>
              <a:rPr lang="en-AU" baseline="0" dirty="0"/>
              <a:t> </a:t>
            </a:r>
            <a:r>
              <a:rPr lang="en-AU" baseline="0" dirty="0" err="1"/>
              <a:t>memberikan</a:t>
            </a:r>
            <a:r>
              <a:rPr lang="en-AU" baseline="0" dirty="0"/>
              <a:t> para </a:t>
            </a:r>
            <a:r>
              <a:rPr lang="en-AU" baseline="0" dirty="0" err="1"/>
              <a:t>pembuat</a:t>
            </a:r>
            <a:r>
              <a:rPr lang="en-AU" baseline="0" dirty="0"/>
              <a:t> </a:t>
            </a:r>
            <a:r>
              <a:rPr lang="en-AU" baseline="0" dirty="0" err="1"/>
              <a:t>anggur</a:t>
            </a:r>
            <a:r>
              <a:rPr lang="en-AU" baseline="0" dirty="0"/>
              <a:t> di Australia </a:t>
            </a:r>
            <a:r>
              <a:rPr lang="en-AU" baseline="0" dirty="0" err="1"/>
              <a:t>izin</a:t>
            </a:r>
            <a:r>
              <a:rPr lang="en-AU" baseline="0" dirty="0"/>
              <a:t> </a:t>
            </a:r>
            <a:r>
              <a:rPr lang="en-AU" baseline="0" dirty="0" err="1"/>
              <a:t>untuk</a:t>
            </a:r>
            <a:r>
              <a:rPr lang="en-AU" baseline="0" dirty="0"/>
              <a:t> </a:t>
            </a:r>
            <a:r>
              <a:rPr lang="en-AU" baseline="0" dirty="0" err="1"/>
              <a:t>merangkul</a:t>
            </a:r>
            <a:r>
              <a:rPr lang="en-AU" baseline="0" dirty="0"/>
              <a:t> </a:t>
            </a:r>
            <a:r>
              <a:rPr lang="en-AU" baseline="0" dirty="0" err="1"/>
              <a:t>semua</a:t>
            </a:r>
            <a:r>
              <a:rPr lang="en-AU" baseline="0" dirty="0"/>
              <a:t> rasa dan </a:t>
            </a:r>
            <a:r>
              <a:rPr lang="en-AU" baseline="0" dirty="0" err="1"/>
              <a:t>karakteristik</a:t>
            </a:r>
            <a:r>
              <a:rPr lang="en-AU" baseline="0" dirty="0"/>
              <a:t> </a:t>
            </a:r>
            <a:r>
              <a:rPr lang="en-AU" baseline="0" dirty="0" err="1"/>
              <a:t>dari</a:t>
            </a:r>
            <a:r>
              <a:rPr lang="en-AU" baseline="0" dirty="0"/>
              <a:t> </a:t>
            </a:r>
            <a:r>
              <a:rPr lang="en-AU" baseline="0" dirty="0" err="1"/>
              <a:t>varietas</a:t>
            </a:r>
            <a:r>
              <a:rPr lang="en-AU" baseline="0" dirty="0"/>
              <a:t> yang </a:t>
            </a:r>
            <a:r>
              <a:rPr lang="en-AU" baseline="0" dirty="0" err="1"/>
              <a:t>menarik</a:t>
            </a:r>
            <a:r>
              <a:rPr lang="en-AU" baseline="0" dirty="0"/>
              <a:t> </a:t>
            </a:r>
            <a:r>
              <a:rPr lang="en-AU" baseline="0" dirty="0" err="1"/>
              <a:t>ini</a:t>
            </a:r>
            <a:r>
              <a:rPr lang="en-AU" baseline="0" dirty="0"/>
              <a:t>, dan </a:t>
            </a:r>
            <a:r>
              <a:rPr lang="en-AU" baseline="0" dirty="0" err="1"/>
              <a:t>sebagai</a:t>
            </a:r>
            <a:r>
              <a:rPr lang="en-AU" baseline="0" dirty="0"/>
              <a:t> </a:t>
            </a:r>
            <a:r>
              <a:rPr lang="en-AU" baseline="0" dirty="0" err="1"/>
              <a:t>akibatnya</a:t>
            </a:r>
            <a:r>
              <a:rPr lang="en-AU" baseline="0" dirty="0"/>
              <a:t> </a:t>
            </a:r>
            <a:r>
              <a:rPr lang="en-AU" baseline="0" dirty="0" err="1"/>
              <a:t>peminum</a:t>
            </a:r>
            <a:r>
              <a:rPr lang="en-AU" baseline="0" dirty="0"/>
              <a:t> </a:t>
            </a:r>
            <a:r>
              <a:rPr lang="en-AU" baseline="0" dirty="0" err="1"/>
              <a:t>anggur</a:t>
            </a:r>
            <a:r>
              <a:rPr lang="en-AU" baseline="0" dirty="0"/>
              <a:t> </a:t>
            </a:r>
            <a:r>
              <a:rPr lang="en-AU" baseline="0" dirty="0" err="1"/>
              <a:t>merangkul</a:t>
            </a:r>
            <a:r>
              <a:rPr lang="en-AU" baseline="0" dirty="0"/>
              <a:t> pula </a:t>
            </a:r>
            <a:r>
              <a:rPr lang="en-AU" baseline="0" dirty="0" err="1"/>
              <a:t>kemunculannya</a:t>
            </a:r>
            <a:r>
              <a:rPr lang="en-AU" baseline="0" dirty="0"/>
              <a:t> </a:t>
            </a:r>
            <a:r>
              <a:rPr lang="en-AU" baseline="0" dirty="0" err="1"/>
              <a:t>kembali</a:t>
            </a:r>
            <a:r>
              <a:rPr lang="en-AU" baseline="0" dirty="0"/>
              <a:t>, </a:t>
            </a:r>
            <a:r>
              <a:rPr lang="en-AU" baseline="0" dirty="0" err="1"/>
              <a:t>dari</a:t>
            </a:r>
            <a:r>
              <a:rPr lang="en-AU" baseline="0" dirty="0"/>
              <a:t> </a:t>
            </a:r>
            <a:r>
              <a:rPr lang="en-AU" baseline="0" dirty="0" err="1"/>
              <a:t>ekspresi</a:t>
            </a:r>
            <a:r>
              <a:rPr lang="en-AU" baseline="0" dirty="0"/>
              <a:t> </a:t>
            </a:r>
            <a:r>
              <a:rPr lang="en-AU" baseline="0" dirty="0" err="1"/>
              <a:t>iklim</a:t>
            </a:r>
            <a:r>
              <a:rPr lang="en-AU" baseline="0" dirty="0"/>
              <a:t> </a:t>
            </a:r>
            <a:r>
              <a:rPr lang="en-AU" baseline="0" dirty="0" err="1"/>
              <a:t>sejuk</a:t>
            </a:r>
            <a:r>
              <a:rPr lang="en-AU" baseline="0" dirty="0"/>
              <a:t> yang ramping dan </a:t>
            </a:r>
            <a:r>
              <a:rPr lang="en-AU" baseline="0" dirty="0" err="1"/>
              <a:t>bertekstur</a:t>
            </a:r>
            <a:r>
              <a:rPr lang="en-AU" baseline="0" dirty="0"/>
              <a:t> </a:t>
            </a:r>
            <a:r>
              <a:rPr lang="en-AU" baseline="0" dirty="0" err="1"/>
              <a:t>ringan</a:t>
            </a:r>
            <a:r>
              <a:rPr lang="en-AU" baseline="0" dirty="0"/>
              <a:t> </a:t>
            </a:r>
            <a:r>
              <a:rPr lang="en-AU" baseline="0" dirty="0" err="1"/>
              <a:t>hingga</a:t>
            </a:r>
            <a:r>
              <a:rPr lang="en-AU" baseline="0" dirty="0"/>
              <a:t> yang </a:t>
            </a:r>
            <a:r>
              <a:rPr lang="en-AU" baseline="0" dirty="0" err="1"/>
              <a:t>bertekstur</a:t>
            </a:r>
            <a:r>
              <a:rPr lang="en-AU" baseline="0" dirty="0"/>
              <a:t> </a:t>
            </a:r>
            <a:r>
              <a:rPr lang="en-AU" baseline="0" dirty="0" err="1"/>
              <a:t>pekat</a:t>
            </a:r>
            <a:r>
              <a:rPr lang="en-AU" baseline="0" dirty="0"/>
              <a:t>,  </a:t>
            </a:r>
            <a:r>
              <a:rPr lang="en-AU" baseline="0" dirty="0" err="1"/>
              <a:t>versi</a:t>
            </a:r>
            <a:r>
              <a:rPr lang="en-AU" baseline="0" dirty="0"/>
              <a:t> yang kaya dan </a:t>
            </a:r>
            <a:r>
              <a:rPr lang="en-AU" baseline="0" dirty="0" err="1"/>
              <a:t>matang</a:t>
            </a:r>
            <a:r>
              <a:rPr lang="en-AU" baseline="0" dirty="0"/>
              <a:t> </a:t>
            </a:r>
            <a:r>
              <a:rPr lang="en-AU" baseline="0" dirty="0" err="1"/>
              <a:t>dari</a:t>
            </a:r>
            <a:r>
              <a:rPr lang="en-AU" baseline="0" dirty="0"/>
              <a:t> </a:t>
            </a:r>
            <a:r>
              <a:rPr lang="en-AU" baseline="0" dirty="0" err="1"/>
              <a:t>iklim</a:t>
            </a:r>
            <a:r>
              <a:rPr lang="en-AU" baseline="0" dirty="0"/>
              <a:t> yang </a:t>
            </a:r>
            <a:r>
              <a:rPr lang="en-AU" baseline="0" dirty="0" err="1"/>
              <a:t>lebih</a:t>
            </a:r>
            <a:r>
              <a:rPr lang="en-AU" baseline="0" dirty="0"/>
              <a:t> </a:t>
            </a:r>
            <a:r>
              <a:rPr lang="en-AU" baseline="0" dirty="0" err="1"/>
              <a:t>hangat</a:t>
            </a:r>
            <a:r>
              <a:rPr lang="en-AU" baseline="0" dirty="0"/>
              <a:t>.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0765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3266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494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DISKUSI:</a:t>
            </a:r>
          </a:p>
          <a:p>
            <a:pPr rtl="0"/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berpendapat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bahwa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pergeseran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yang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lezat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tong ek,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bergerak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terlalu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jauh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ramping, skeletal yang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kurang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kompleksitasnya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menurutmu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terjadi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623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Didirikan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1858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imigran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Inggris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Edward Tyrell,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Tyrrell’s Wines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perusahaan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keluarga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terkemuka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bangga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perkebunan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399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b="0" dirty="0">
                <a:effectLst/>
              </a:rPr>
              <a:t>Chardonnay </a:t>
            </a:r>
            <a:r>
              <a:rPr lang="en-AU" b="0" dirty="0" err="1">
                <a:effectLst/>
              </a:rPr>
              <a:t>adalah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tanaman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anggur</a:t>
            </a:r>
            <a:r>
              <a:rPr lang="en-AU" b="0" dirty="0">
                <a:effectLst/>
              </a:rPr>
              <a:t> yang sangat </a:t>
            </a:r>
            <a:r>
              <a:rPr lang="en-AU" b="0" dirty="0" err="1">
                <a:effectLst/>
              </a:rPr>
              <a:t>kuat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dengan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cakupan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daun</a:t>
            </a:r>
            <a:r>
              <a:rPr lang="en-AU" b="0" dirty="0">
                <a:effectLst/>
              </a:rPr>
              <a:t> yang </a:t>
            </a:r>
            <a:r>
              <a:rPr lang="en-AU" b="0" dirty="0" err="1">
                <a:effectLst/>
              </a:rPr>
              <a:t>beragam</a:t>
            </a:r>
            <a:r>
              <a:rPr lang="en-AU" b="0" dirty="0">
                <a:effectLst/>
              </a:rPr>
              <a:t> yang </a:t>
            </a:r>
            <a:r>
              <a:rPr lang="en-AU" b="0" dirty="0" err="1">
                <a:effectLst/>
              </a:rPr>
              <a:t>harus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dikontrol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dengan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pemangkasan</a:t>
            </a:r>
            <a:r>
              <a:rPr lang="en-AU" b="0" dirty="0">
                <a:effectLst/>
              </a:rPr>
              <a:t> yang </a:t>
            </a:r>
            <a:r>
              <a:rPr lang="en-AU" b="0" dirty="0" err="1">
                <a:effectLst/>
              </a:rPr>
              <a:t>berat</a:t>
            </a:r>
            <a:r>
              <a:rPr lang="en-AU" b="0" dirty="0">
                <a:effectLst/>
              </a:rPr>
              <a:t>, </a:t>
            </a:r>
            <a:r>
              <a:rPr lang="en-AU" b="0" dirty="0" err="1">
                <a:effectLst/>
              </a:rPr>
              <a:t>penipisan</a:t>
            </a:r>
            <a:r>
              <a:rPr lang="en-AU" b="0" dirty="0">
                <a:effectLst/>
              </a:rPr>
              <a:t> tunas dan </a:t>
            </a:r>
            <a:r>
              <a:rPr lang="en-AU" b="0" dirty="0" err="1">
                <a:effectLst/>
              </a:rPr>
              <a:t>pengelolaan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kanopi</a:t>
            </a:r>
            <a:r>
              <a:rPr lang="en-AU" b="0" dirty="0">
                <a:effectLst/>
              </a:rPr>
              <a:t>. </a:t>
            </a:r>
            <a:r>
              <a:rPr lang="en-AU" b="0" dirty="0" err="1">
                <a:effectLst/>
              </a:rPr>
              <a:t>Tanpa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pengelolaan</a:t>
            </a:r>
            <a:r>
              <a:rPr lang="en-AU" b="0" dirty="0">
                <a:effectLst/>
              </a:rPr>
              <a:t> yang </a:t>
            </a:r>
            <a:r>
              <a:rPr lang="en-AU" b="0" dirty="0" err="1">
                <a:effectLst/>
              </a:rPr>
              <a:t>hati-hati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ini</a:t>
            </a:r>
            <a:r>
              <a:rPr lang="en-AU" b="0" dirty="0">
                <a:effectLst/>
              </a:rPr>
              <a:t>, </a:t>
            </a:r>
            <a:r>
              <a:rPr lang="en-AU" b="0" dirty="0" err="1">
                <a:effectLst/>
              </a:rPr>
              <a:t>pertumbuhan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tanaman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anggur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dapat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mengurangi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kualitasnya</a:t>
            </a:r>
            <a:r>
              <a:rPr lang="en-AU" b="0" dirty="0">
                <a:effectLst/>
              </a:rPr>
              <a:t>.</a:t>
            </a:r>
          </a:p>
          <a:p>
            <a:pPr rtl="0"/>
            <a:r>
              <a:rPr lang="en-AU" b="0" dirty="0" err="1">
                <a:effectLst/>
              </a:rPr>
              <a:t>Dalam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kondisi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tertentu</a:t>
            </a:r>
            <a:r>
              <a:rPr lang="en-AU" b="0" dirty="0">
                <a:effectLst/>
              </a:rPr>
              <a:t>, Chardonnay </a:t>
            </a:r>
            <a:r>
              <a:rPr lang="en-AU" b="0" dirty="0" err="1">
                <a:effectLst/>
              </a:rPr>
              <a:t>dapat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memberikan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hasil</a:t>
            </a:r>
            <a:r>
              <a:rPr lang="en-AU" b="0" dirty="0">
                <a:effectLst/>
              </a:rPr>
              <a:t> yang </a:t>
            </a:r>
            <a:r>
              <a:rPr lang="en-AU" b="0" dirty="0" err="1">
                <a:effectLst/>
              </a:rPr>
              <a:t>amat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melimpah</a:t>
            </a:r>
            <a:r>
              <a:rPr lang="en-AU" b="0" dirty="0">
                <a:effectLst/>
              </a:rPr>
              <a:t>, </a:t>
            </a:r>
            <a:r>
              <a:rPr lang="en-AU" b="0" dirty="0" err="1">
                <a:effectLst/>
              </a:rPr>
              <a:t>namun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demikian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spesifikasi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buah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telah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berubah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seiring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dengan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selera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dari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peminum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anggur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beberapa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dekade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belakangan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ini</a:t>
            </a:r>
            <a:r>
              <a:rPr lang="en-AU" b="0" dirty="0">
                <a:effectLst/>
              </a:rPr>
              <a:t>. Ada </a:t>
            </a:r>
            <a:r>
              <a:rPr lang="en-AU" b="0" dirty="0" err="1">
                <a:effectLst/>
              </a:rPr>
              <a:t>tren</a:t>
            </a:r>
            <a:r>
              <a:rPr lang="en-AU" b="0" dirty="0">
                <a:effectLst/>
              </a:rPr>
              <a:t> yang </a:t>
            </a:r>
            <a:r>
              <a:rPr lang="en-AU" b="0" dirty="0" err="1">
                <a:effectLst/>
              </a:rPr>
              <a:t>mengarah</a:t>
            </a:r>
            <a:r>
              <a:rPr lang="en-AU" b="0" dirty="0">
                <a:effectLst/>
              </a:rPr>
              <a:t> pada </a:t>
            </a:r>
            <a:r>
              <a:rPr lang="en-AU" b="0" dirty="0" err="1">
                <a:effectLst/>
              </a:rPr>
              <a:t>hasil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lebih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rendah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untuk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menangkap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buah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terbaik</a:t>
            </a:r>
            <a:r>
              <a:rPr lang="en-AU" b="0" dirty="0">
                <a:effectLst/>
              </a:rPr>
              <a:t>.  Hasil </a:t>
            </a:r>
            <a:r>
              <a:rPr lang="en-AU" b="0" dirty="0" err="1">
                <a:effectLst/>
              </a:rPr>
              <a:t>panen</a:t>
            </a:r>
            <a:r>
              <a:rPr lang="en-AU" b="0" dirty="0">
                <a:effectLst/>
              </a:rPr>
              <a:t> juga </a:t>
            </a:r>
            <a:r>
              <a:rPr lang="en-AU" b="0" dirty="0" err="1">
                <a:effectLst/>
              </a:rPr>
              <a:t>dibuat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dalam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jumlah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sedang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dengan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adanya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hasrat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terhadap</a:t>
            </a:r>
            <a:r>
              <a:rPr lang="en-AU" b="0" dirty="0">
                <a:effectLst/>
              </a:rPr>
              <a:t> rasa yang </a:t>
            </a:r>
            <a:r>
              <a:rPr lang="en-AU" b="0" dirty="0" err="1">
                <a:effectLst/>
              </a:rPr>
              <a:t>lebih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ringan</a:t>
            </a:r>
            <a:r>
              <a:rPr lang="en-AU" b="0" dirty="0">
                <a:effectLst/>
              </a:rPr>
              <a:t>, </a:t>
            </a:r>
            <a:r>
              <a:rPr lang="en-AU" b="0" dirty="0" err="1">
                <a:effectLst/>
              </a:rPr>
              <a:t>dengan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keasaman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lebih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tinggi</a:t>
            </a:r>
            <a:r>
              <a:rPr lang="en-AU" b="0" dirty="0">
                <a:effectLst/>
              </a:rPr>
              <a:t> dan </a:t>
            </a:r>
            <a:r>
              <a:rPr lang="en-AU" b="0" dirty="0" err="1">
                <a:effectLst/>
              </a:rPr>
              <a:t>ukuran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skala</a:t>
            </a:r>
            <a:r>
              <a:rPr lang="en-AU" b="0" dirty="0">
                <a:effectLst/>
              </a:rPr>
              <a:t> Baumé yang </a:t>
            </a:r>
            <a:r>
              <a:rPr lang="en-AU" b="0" dirty="0" err="1">
                <a:effectLst/>
              </a:rPr>
              <a:t>lebih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rendah</a:t>
            </a:r>
            <a:r>
              <a:rPr lang="en-AU" b="0" dirty="0">
                <a:effectLst/>
              </a:rPr>
              <a:t>.</a:t>
            </a:r>
          </a:p>
          <a:p>
            <a:pPr rtl="0"/>
            <a:r>
              <a:rPr lang="en-AU" b="0" dirty="0">
                <a:effectLst/>
              </a:rPr>
              <a:t>Chardonnay </a:t>
            </a:r>
            <a:r>
              <a:rPr lang="en-AU" b="0" dirty="0" err="1">
                <a:effectLst/>
              </a:rPr>
              <a:t>bertunas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dini</a:t>
            </a:r>
            <a:r>
              <a:rPr lang="en-AU" b="0" dirty="0">
                <a:effectLst/>
              </a:rPr>
              <a:t>, dan oleh </a:t>
            </a:r>
            <a:r>
              <a:rPr lang="en-AU" b="0" dirty="0" err="1">
                <a:effectLst/>
              </a:rPr>
              <a:t>karenanya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merupakan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tanaman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anggur</a:t>
            </a:r>
            <a:r>
              <a:rPr lang="en-AU" b="0" dirty="0">
                <a:effectLst/>
              </a:rPr>
              <a:t> yang </a:t>
            </a:r>
            <a:r>
              <a:rPr lang="en-AU" b="0" dirty="0" err="1">
                <a:effectLst/>
              </a:rPr>
              <a:t>cepat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matang</a:t>
            </a:r>
            <a:r>
              <a:rPr lang="en-AU" b="0" dirty="0">
                <a:effectLst/>
              </a:rPr>
              <a:t>. Di Australia </a:t>
            </a:r>
            <a:r>
              <a:rPr lang="en-AU" b="0" dirty="0" err="1">
                <a:effectLst/>
              </a:rPr>
              <a:t>pra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ledakan</a:t>
            </a:r>
            <a:r>
              <a:rPr lang="en-AU" b="0" dirty="0">
                <a:effectLst/>
              </a:rPr>
              <a:t> Chardonnay pada </a:t>
            </a:r>
            <a:r>
              <a:rPr lang="en-AU" b="0" dirty="0" err="1">
                <a:effectLst/>
              </a:rPr>
              <a:t>tahun</a:t>
            </a:r>
            <a:r>
              <a:rPr lang="en-AU" b="0" dirty="0">
                <a:effectLst/>
              </a:rPr>
              <a:t> 2000, </a:t>
            </a:r>
            <a:r>
              <a:rPr lang="en-AU" b="0" dirty="0" err="1">
                <a:effectLst/>
              </a:rPr>
              <a:t>jenis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ini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adalah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buah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anggur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terakhir</a:t>
            </a:r>
            <a:r>
              <a:rPr lang="en-AU" b="0" dirty="0">
                <a:effectLst/>
              </a:rPr>
              <a:t> yang </a:t>
            </a:r>
            <a:r>
              <a:rPr lang="en-AU" b="0" dirty="0" err="1">
                <a:effectLst/>
              </a:rPr>
              <a:t>dipanen</a:t>
            </a:r>
            <a:r>
              <a:rPr lang="en-AU" b="0" dirty="0">
                <a:effectLst/>
              </a:rPr>
              <a:t>, </a:t>
            </a:r>
            <a:r>
              <a:rPr lang="en-AU" b="0" dirty="0" err="1">
                <a:effectLst/>
              </a:rPr>
              <a:t>seraya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pembuat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anggur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mencari</a:t>
            </a:r>
            <a:r>
              <a:rPr lang="en-AU" b="0" dirty="0">
                <a:effectLst/>
              </a:rPr>
              <a:t> rasa </a:t>
            </a:r>
            <a:r>
              <a:rPr lang="en-AU" b="0" dirty="0" err="1">
                <a:effectLst/>
              </a:rPr>
              <a:t>buah</a:t>
            </a:r>
            <a:r>
              <a:rPr lang="en-AU" b="0" dirty="0">
                <a:effectLst/>
              </a:rPr>
              <a:t> yang </a:t>
            </a:r>
            <a:r>
              <a:rPr lang="en-AU" b="0" dirty="0" err="1">
                <a:effectLst/>
              </a:rPr>
              <a:t>matang</a:t>
            </a:r>
            <a:r>
              <a:rPr lang="en-AU" b="0" dirty="0">
                <a:effectLst/>
              </a:rPr>
              <a:t>. </a:t>
            </a:r>
            <a:r>
              <a:rPr lang="en-AU" b="0" dirty="0" err="1">
                <a:effectLst/>
              </a:rPr>
              <a:t>Saat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ini</a:t>
            </a:r>
            <a:r>
              <a:rPr lang="en-AU" b="0" dirty="0">
                <a:effectLst/>
              </a:rPr>
              <a:t>, </a:t>
            </a:r>
            <a:r>
              <a:rPr lang="en-AU" b="0" dirty="0" err="1">
                <a:effectLst/>
              </a:rPr>
              <a:t>kebanyakan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pembuat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anggur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memanen</a:t>
            </a:r>
            <a:r>
              <a:rPr lang="en-AU" b="0" dirty="0">
                <a:effectLst/>
              </a:rPr>
              <a:t> Chardonnay </a:t>
            </a:r>
            <a:r>
              <a:rPr lang="en-AU" b="0" dirty="0" err="1">
                <a:effectLst/>
              </a:rPr>
              <a:t>lebih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awal</a:t>
            </a:r>
            <a:r>
              <a:rPr lang="en-AU" b="0" dirty="0">
                <a:effectLst/>
              </a:rPr>
              <a:t> pada </a:t>
            </a:r>
            <a:r>
              <a:rPr lang="en-AU" b="0" dirty="0" err="1">
                <a:effectLst/>
              </a:rPr>
              <a:t>musimnya</a:t>
            </a:r>
            <a:r>
              <a:rPr lang="en-AU" b="0" dirty="0">
                <a:effectLst/>
              </a:rPr>
              <a:t>.</a:t>
            </a:r>
          </a:p>
          <a:p>
            <a:pPr rtl="0"/>
            <a:endParaRPr lang="en-AU" b="0" dirty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pergeseran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pengelolaan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budidaya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jadwal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panen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pasca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2000.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yang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berbeda-beda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pembudidaya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714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PROGRAM KOMPLEMENTER: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Pelajari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dibuat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Pengenalan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tersedia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950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Pemerasan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tandan </a:t>
            </a:r>
            <a:r>
              <a:rPr lang="en-A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klaster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tandan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diperas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mengambil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jusnya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daripada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membuang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melepas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tangkainya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sebelum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penghancuran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Keberadaan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tangkai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pemerasan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drainase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efektif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mendorong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kejernihan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jus.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Hasilnya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dimurnikan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sepet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panjang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lambat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aromatik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dimatangkan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menghantar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kaya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mangga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nanas. 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Seringkali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terjadi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baja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karat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diikuti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pembotolan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menangkap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mineral yang segar dan ramping.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Selain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daripada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ek,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utuh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mulut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kokoh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daripada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baja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karat.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Malolaktik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Bakteri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laktat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ditambahkan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jus Chardonnay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memicu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konversi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malik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laktat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berkrim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mentega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Pengaruh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Ek: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nada yang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tergantung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regimen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ek,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 –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mulai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caramel, asap,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vanila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manis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kelapa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br>
              <a:rPr lang="en-AU" dirty="0"/>
            </a:b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Maturasi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Meskipun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ek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berasal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pembumbuan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pemanggangan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 juga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senyawa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tergantung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pakai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(Amerika,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Perancis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negara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Eropa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berkepanjangan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ampas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dibiarkan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raginya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partikel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autolysis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yaitu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penghancuran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ragi,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tercipta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periode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sesingkat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3-4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selama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Hasil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berkepanjangan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dirasakan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kaya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pekat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raginya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mengekstrasi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senyawa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Bâtonnage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Ketika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mengaduk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menaikkan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permukaan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persentuhan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demikian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menaikan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ekstraksi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Hal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tong ek,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mengurangi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Ragi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asli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natural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mikroflora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alih-alih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menambahkan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sudah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dikultur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dioptimalkan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kegunaannya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dihasilkan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sekunder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Praktik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diaplikasikan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berbuih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mengikuti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metode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lekang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menambahkan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gula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pertama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disebut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cuvée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sekunder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karbon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dioksida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terkurung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sehingga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mengkarbonasi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Tantangan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dihadapi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ketika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Alasan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malolaktik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010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–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barel</a:t>
            </a:r>
            <a:r>
              <a:rPr lang="en-US" dirty="0"/>
              <a:t> ek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masuknya</a:t>
            </a:r>
            <a:r>
              <a:rPr lang="en-US" dirty="0"/>
              <a:t> </a:t>
            </a:r>
            <a:r>
              <a:rPr lang="en-US" dirty="0" err="1"/>
              <a:t>oksigen</a:t>
            </a:r>
            <a:r>
              <a:rPr lang="en-US" dirty="0"/>
              <a:t>,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melunakkan</a:t>
            </a:r>
            <a:r>
              <a:rPr lang="en-US" dirty="0"/>
              <a:t> </a:t>
            </a:r>
            <a:r>
              <a:rPr lang="en-US" dirty="0" err="1"/>
              <a:t>anggurnya</a:t>
            </a:r>
            <a:r>
              <a:rPr lang="en-US" dirty="0"/>
              <a:t>, </a:t>
            </a:r>
            <a:r>
              <a:rPr lang="en-US" dirty="0" err="1"/>
              <a:t>membuatnya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diakses</a:t>
            </a:r>
            <a:r>
              <a:rPr lang="en-US" dirty="0"/>
              <a:t> pada </a:t>
            </a:r>
            <a:r>
              <a:rPr lang="en-US" dirty="0" err="1"/>
              <a:t>usia</a:t>
            </a:r>
            <a:r>
              <a:rPr lang="en-US" dirty="0"/>
              <a:t> </a:t>
            </a:r>
            <a:r>
              <a:rPr lang="en-US" dirty="0" err="1"/>
              <a:t>muda</a:t>
            </a:r>
            <a:r>
              <a:rPr lang="en-US" dirty="0"/>
              <a:t>. Bila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fermentasi</a:t>
            </a:r>
            <a:r>
              <a:rPr lang="en-US" dirty="0"/>
              <a:t> </a:t>
            </a:r>
            <a:r>
              <a:rPr lang="en-US" dirty="0" err="1"/>
              <a:t>malolaktik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barel</a:t>
            </a:r>
            <a:r>
              <a:rPr lang="en-US" dirty="0"/>
              <a:t>, </a:t>
            </a:r>
            <a:r>
              <a:rPr lang="en-US" dirty="0" err="1"/>
              <a:t>tekstur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berkrim</a:t>
            </a:r>
            <a:r>
              <a:rPr lang="en-US" dirty="0"/>
              <a:t> dan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mentega</a:t>
            </a:r>
            <a:r>
              <a:rPr lang="en-US" dirty="0"/>
              <a:t> pun </a:t>
            </a:r>
            <a:r>
              <a:rPr lang="en-US" dirty="0" err="1"/>
              <a:t>muncul</a:t>
            </a:r>
            <a:r>
              <a:rPr lang="en-US" dirty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tong ek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bekerja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ketimbang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menerapkan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pendekatan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canggung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kilang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Patut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dicatat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bahwa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jelas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kapasitas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mengubah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perbedaan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penggerak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keseluruhan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sekedar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penambahan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pengurangan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Peran Chardonnay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kurang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menonjol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komponen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tunggal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berbuih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dipetik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mempertahankan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sebelum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turun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Chardonnay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tunggal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dideskripsikan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Blanc de Blancs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(‘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bahasa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Perancis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gurih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floral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tulang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punggung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Ketika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diberikan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khususnya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berkepanjangan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mengembangkan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utolysis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ragi. Ketika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berbuih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memutuskan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mencampur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padanannya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yaitu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 dan Pinot Meunier (yang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jarang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Australia),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tendensi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pekat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PROGRAM KOMPLEMENTER: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Pelajari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dibuat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Berbuih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Australia,  yang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tersedia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Apa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perbedaan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tong ek dan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tong ek?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Kilang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yang mana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layak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jangka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lama?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Apa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kontribusi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berbuih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73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479905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667294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53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53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1342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0253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9B09B13-8D3C-257D-A8CD-E6B36DBF0FFC}"/>
              </a:ext>
            </a:extLst>
          </p:cNvPr>
          <p:cNvSpPr/>
          <p:nvPr userDrawn="1"/>
        </p:nvSpPr>
        <p:spPr>
          <a:xfrm>
            <a:off x="9527658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83129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24021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8518859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579387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962722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09152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368300"/>
            <a:ext cx="6096000" cy="272430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8649861" y="3302000"/>
            <a:ext cx="2433119" cy="2540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3B3E8CA-ED08-ECB8-A2B6-35185DAAA763}"/>
              </a:ext>
            </a:extLst>
          </p:cNvPr>
          <p:cNvSpPr/>
          <p:nvPr userDrawn="1"/>
        </p:nvSpPr>
        <p:spPr>
          <a:xfrm>
            <a:off x="524848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13588B6-0DC9-8831-3273-CAAB72EF6F45}"/>
              </a:ext>
            </a:extLst>
          </p:cNvPr>
          <p:cNvSpPr/>
          <p:nvPr userDrawn="1"/>
        </p:nvSpPr>
        <p:spPr>
          <a:xfrm>
            <a:off x="847904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82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4301837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0716583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084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15181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20/8/2026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78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2" r:id="rId21"/>
    <p:sldLayoutId id="2147483677" r:id="rId22"/>
    <p:sldLayoutId id="2147483679" r:id="rId23"/>
    <p:sldLayoutId id="2147483680" r:id="rId24"/>
    <p:sldLayoutId id="2147483681" r:id="rId25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emf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emf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0.emf"/><Relationship Id="rId5" Type="http://schemas.openxmlformats.org/officeDocument/2006/relationships/image" Target="../media/image19.png"/><Relationship Id="rId4" Type="http://schemas.openxmlformats.org/officeDocument/2006/relationships/image" Target="../media/image23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A30189-59B1-2C9A-07C7-C582ACC124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5" t="11338" b="17146"/>
          <a:stretch/>
        </p:blipFill>
        <p:spPr>
          <a:xfrm>
            <a:off x="623889" y="2595563"/>
            <a:ext cx="11010900" cy="4262437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3733" y="1622353"/>
            <a:ext cx="11041110" cy="990300"/>
          </a:xfrm>
        </p:spPr>
        <p:txBody>
          <a:bodyPr/>
          <a:lstStyle/>
          <a:p>
            <a:pPr marL="0" indent="0">
              <a:buNone/>
              <a:tabLst>
                <a:tab pos="1373188" algn="l"/>
              </a:tabLst>
            </a:pPr>
            <a:r>
              <a:rPr lang="en-US" sz="6000" dirty="0">
                <a:solidFill>
                  <a:schemeClr val="bg2"/>
                </a:solidFill>
              </a:rPr>
              <a:t>CHARDONNAY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7" y="584200"/>
            <a:ext cx="10414953" cy="1325563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BAGAIMANA ANGGUR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PUTIH DIBUAT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623888" y="360478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1. PANEN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2613469" y="3581996"/>
            <a:ext cx="2675087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2. PENGHILANGAN TANGKAI &amp; PENGHANCURAN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9622876" y="360478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5. FERMENTASI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3F397-ED99-205A-14ED-2CBDFE75C51F}"/>
              </a:ext>
            </a:extLst>
          </p:cNvPr>
          <p:cNvSpPr txBox="1"/>
          <p:nvPr/>
        </p:nvSpPr>
        <p:spPr>
          <a:xfrm>
            <a:off x="5560584" y="360478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3. PEMERASAN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F604BF-42E2-E2A0-6EF3-AABEDB3E75B1}"/>
              </a:ext>
            </a:extLst>
          </p:cNvPr>
          <p:cNvSpPr txBox="1"/>
          <p:nvPr/>
        </p:nvSpPr>
        <p:spPr>
          <a:xfrm>
            <a:off x="7600312" y="363304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4. PENGENDAPAN</a:t>
            </a:r>
          </a:p>
          <a:p>
            <a:pPr algn="ctr"/>
            <a:r>
              <a:rPr lang="en-AU" sz="1400" dirty="0"/>
              <a:t>SARI BUAH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423F69-9936-903B-F6E5-A84915A69C6C}"/>
              </a:ext>
            </a:extLst>
          </p:cNvPr>
          <p:cNvSpPr txBox="1"/>
          <p:nvPr/>
        </p:nvSpPr>
        <p:spPr>
          <a:xfrm>
            <a:off x="699621" y="575058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10. PEMBOTOLAN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6DF44D-1735-505A-7262-D0FB6A411043}"/>
              </a:ext>
            </a:extLst>
          </p:cNvPr>
          <p:cNvSpPr txBox="1"/>
          <p:nvPr/>
        </p:nvSpPr>
        <p:spPr>
          <a:xfrm>
            <a:off x="3082835" y="5750580"/>
            <a:ext cx="2068774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9. </a:t>
            </a:r>
            <a:r>
              <a:rPr lang="en-AU" sz="1400" i="1" dirty="0"/>
              <a:t>FINING</a:t>
            </a:r>
            <a:r>
              <a:rPr lang="en-AU" sz="1400" dirty="0"/>
              <a:t> &amp; FILTRASI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A77CAC-4AD9-4DED-AA8D-87246CBFD162}"/>
              </a:ext>
            </a:extLst>
          </p:cNvPr>
          <p:cNvSpPr txBox="1"/>
          <p:nvPr/>
        </p:nvSpPr>
        <p:spPr>
          <a:xfrm>
            <a:off x="9538751" y="575058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6. PEMATANGAN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3C4051-BC14-427D-773C-162A9C1A82BE}"/>
              </a:ext>
            </a:extLst>
          </p:cNvPr>
          <p:cNvSpPr txBox="1"/>
          <p:nvPr/>
        </p:nvSpPr>
        <p:spPr>
          <a:xfrm>
            <a:off x="7443505" y="5750580"/>
            <a:ext cx="181121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7. PENCAMPURAN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247DB72-F952-7836-01FF-B87103D5378A}"/>
              </a:ext>
            </a:extLst>
          </p:cNvPr>
          <p:cNvGrpSpPr/>
          <p:nvPr/>
        </p:nvGrpSpPr>
        <p:grpSpPr>
          <a:xfrm>
            <a:off x="2045417" y="2828829"/>
            <a:ext cx="618815" cy="177778"/>
            <a:chOff x="1962688" y="3259333"/>
            <a:chExt cx="618815" cy="177778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A105712-AA0A-2CB4-4E71-0C1E4FCB9CF2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riangle 31">
              <a:extLst>
                <a:ext uri="{FF2B5EF4-FFF2-40B4-BE49-F238E27FC236}">
                  <a16:creationId xmlns:a16="http://schemas.microsoft.com/office/drawing/2014/main" id="{774F78AA-FF00-9B2A-BFA8-B4FDB16F562B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C626850-2DA0-68DB-F097-3EEE943190DD}"/>
              </a:ext>
            </a:extLst>
          </p:cNvPr>
          <p:cNvGrpSpPr/>
          <p:nvPr/>
        </p:nvGrpSpPr>
        <p:grpSpPr>
          <a:xfrm>
            <a:off x="5106117" y="2828829"/>
            <a:ext cx="618815" cy="177778"/>
            <a:chOff x="1962688" y="3259333"/>
            <a:chExt cx="618815" cy="177778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525B122-A875-77DD-43C2-32DCC5373658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riangle 34">
              <a:extLst>
                <a:ext uri="{FF2B5EF4-FFF2-40B4-BE49-F238E27FC236}">
                  <a16:creationId xmlns:a16="http://schemas.microsoft.com/office/drawing/2014/main" id="{908B5626-94D0-DA0E-9256-10AFDF6C37A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56994DA-5C89-42C9-D88A-D8BAB344B102}"/>
              </a:ext>
            </a:extLst>
          </p:cNvPr>
          <p:cNvGrpSpPr/>
          <p:nvPr/>
        </p:nvGrpSpPr>
        <p:grpSpPr>
          <a:xfrm>
            <a:off x="7134942" y="2828829"/>
            <a:ext cx="618815" cy="177778"/>
            <a:chOff x="1962688" y="3259333"/>
            <a:chExt cx="618815" cy="177778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E33A7CB-34BC-B9D5-3CF3-5F83A7CFFC62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riangle 37">
              <a:extLst>
                <a:ext uri="{FF2B5EF4-FFF2-40B4-BE49-F238E27FC236}">
                  <a16:creationId xmlns:a16="http://schemas.microsoft.com/office/drawing/2014/main" id="{003BD8A0-1C5D-B3AE-78CA-E06B00527774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F24DAD7-2BC9-6044-467D-C7434418118A}"/>
              </a:ext>
            </a:extLst>
          </p:cNvPr>
          <p:cNvGrpSpPr/>
          <p:nvPr/>
        </p:nvGrpSpPr>
        <p:grpSpPr>
          <a:xfrm>
            <a:off x="9081217" y="2828829"/>
            <a:ext cx="618815" cy="177778"/>
            <a:chOff x="1962688" y="3259333"/>
            <a:chExt cx="618815" cy="177778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FAFDDFA-CE54-743F-5171-122F2272C7BC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riangle 40">
              <a:extLst>
                <a:ext uri="{FF2B5EF4-FFF2-40B4-BE49-F238E27FC236}">
                  <a16:creationId xmlns:a16="http://schemas.microsoft.com/office/drawing/2014/main" id="{A8B6C63F-90F9-DFDC-9E1D-C234ED75C26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883E2F3-9946-7628-D076-FBF8E6729447}"/>
              </a:ext>
            </a:extLst>
          </p:cNvPr>
          <p:cNvCxnSpPr>
            <a:cxnSpLocks/>
          </p:cNvCxnSpPr>
          <p:nvPr/>
        </p:nvCxnSpPr>
        <p:spPr>
          <a:xfrm>
            <a:off x="11783205" y="2917718"/>
            <a:ext cx="0" cy="217770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02E0190-B409-D70F-32EE-83FC83DC7D4A}"/>
              </a:ext>
            </a:extLst>
          </p:cNvPr>
          <p:cNvGrpSpPr/>
          <p:nvPr/>
        </p:nvGrpSpPr>
        <p:grpSpPr>
          <a:xfrm rot="10800000">
            <a:off x="6884423" y="5000187"/>
            <a:ext cx="618815" cy="177778"/>
            <a:chOff x="1962688" y="3259333"/>
            <a:chExt cx="618815" cy="177778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FD74BAF-C532-C38E-7237-1D961A783B1B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riangle 44">
              <a:extLst>
                <a:ext uri="{FF2B5EF4-FFF2-40B4-BE49-F238E27FC236}">
                  <a16:creationId xmlns:a16="http://schemas.microsoft.com/office/drawing/2014/main" id="{EE91F66E-17A6-A67E-FE22-983CCA02CC10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EFE7206-5E2B-0928-25E8-E908ED86578E}"/>
              </a:ext>
            </a:extLst>
          </p:cNvPr>
          <p:cNvGrpSpPr/>
          <p:nvPr/>
        </p:nvGrpSpPr>
        <p:grpSpPr>
          <a:xfrm rot="10800000">
            <a:off x="5018502" y="5000187"/>
            <a:ext cx="618815" cy="177778"/>
            <a:chOff x="1962688" y="3259333"/>
            <a:chExt cx="618815" cy="177778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E8E1D0F-6935-9CE6-DB84-4AC85E6317B0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riangle 47">
              <a:extLst>
                <a:ext uri="{FF2B5EF4-FFF2-40B4-BE49-F238E27FC236}">
                  <a16:creationId xmlns:a16="http://schemas.microsoft.com/office/drawing/2014/main" id="{F78D1508-8FA5-2420-5D7F-8296E791AFEC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B21F0A8-BF4D-CEA9-DF84-541867901959}"/>
              </a:ext>
            </a:extLst>
          </p:cNvPr>
          <p:cNvGrpSpPr/>
          <p:nvPr/>
        </p:nvGrpSpPr>
        <p:grpSpPr>
          <a:xfrm rot="10800000">
            <a:off x="2669002" y="5000187"/>
            <a:ext cx="618815" cy="177778"/>
            <a:chOff x="1962688" y="3259333"/>
            <a:chExt cx="618815" cy="177778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76BDFA03-2A81-5FD7-BCE5-A568F366F123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riangle 50">
              <a:extLst>
                <a:ext uri="{FF2B5EF4-FFF2-40B4-BE49-F238E27FC236}">
                  <a16:creationId xmlns:a16="http://schemas.microsoft.com/office/drawing/2014/main" id="{A95DC656-EF30-C990-528F-B6047DA8E55F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86D3A37-2D4B-86C6-732A-746D7303BC82}"/>
              </a:ext>
            </a:extLst>
          </p:cNvPr>
          <p:cNvCxnSpPr>
            <a:cxnSpLocks/>
          </p:cNvCxnSpPr>
          <p:nvPr/>
        </p:nvCxnSpPr>
        <p:spPr>
          <a:xfrm>
            <a:off x="11184585" y="2917718"/>
            <a:ext cx="5986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AFED54A-BA6C-1007-5786-ED160E3A79ED}"/>
              </a:ext>
            </a:extLst>
          </p:cNvPr>
          <p:cNvGrpSpPr/>
          <p:nvPr/>
        </p:nvGrpSpPr>
        <p:grpSpPr>
          <a:xfrm rot="10800000">
            <a:off x="11176702" y="5000187"/>
            <a:ext cx="618815" cy="177778"/>
            <a:chOff x="1962688" y="3259333"/>
            <a:chExt cx="618815" cy="177778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DAFA7FEE-C1A9-8EBA-6080-6CCF9BB2216C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riangle 58">
              <a:extLst>
                <a:ext uri="{FF2B5EF4-FFF2-40B4-BE49-F238E27FC236}">
                  <a16:creationId xmlns:a16="http://schemas.microsoft.com/office/drawing/2014/main" id="{32D7539F-E6E1-503F-19ED-274F35E68FFE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A47C245-DBCC-8A41-CA36-59AB002853D6}"/>
              </a:ext>
            </a:extLst>
          </p:cNvPr>
          <p:cNvGrpSpPr/>
          <p:nvPr/>
        </p:nvGrpSpPr>
        <p:grpSpPr>
          <a:xfrm rot="10800000">
            <a:off x="8914307" y="5000187"/>
            <a:ext cx="618815" cy="177778"/>
            <a:chOff x="1962688" y="3259333"/>
            <a:chExt cx="618815" cy="177778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C1D62D1-FE41-1587-2175-5BAFB3A9986C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riangle 61">
              <a:extLst>
                <a:ext uri="{FF2B5EF4-FFF2-40B4-BE49-F238E27FC236}">
                  <a16:creationId xmlns:a16="http://schemas.microsoft.com/office/drawing/2014/main" id="{B8838BA8-D7C6-C82D-51EC-BCC918490BA6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71DB03F8-90B4-DD4D-8FC8-71D9F8CF629E}"/>
              </a:ext>
            </a:extLst>
          </p:cNvPr>
          <p:cNvSpPr txBox="1"/>
          <p:nvPr/>
        </p:nvSpPr>
        <p:spPr>
          <a:xfrm>
            <a:off x="5348259" y="575058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8. STABILISASI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FEF982-1AA6-38BF-59DB-074DF1293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413" y="4070699"/>
            <a:ext cx="991602" cy="16364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741212-F582-14B4-91A7-C1BD503E5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9790" y="4022027"/>
            <a:ext cx="592138" cy="5246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25DA33-0AC2-6AF4-E2FF-DBF0AB564D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04" y="2017163"/>
            <a:ext cx="1203928" cy="148225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4CACC4B-0828-CE8E-63EE-A05B4512AC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774" y="2213590"/>
            <a:ext cx="2055824" cy="11077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A4F6AD3-A8B1-950C-D6A6-8B06993644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464" y="1667467"/>
            <a:ext cx="866141" cy="180759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9AC302-3010-FD8D-29E8-886C97768D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182" y="1745394"/>
            <a:ext cx="1106249" cy="182569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20DFCB6-0505-88D7-ED74-41189E5C75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457" y="1668096"/>
            <a:ext cx="1160396" cy="19139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87E61CF-A68A-DB7C-0AB6-12B5314EE0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745" y="4259753"/>
            <a:ext cx="1518333" cy="145134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33FD1C9-2FB3-48F9-8522-9B1C7BDE923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15" y="4310152"/>
            <a:ext cx="1343516" cy="13505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E22D652-3904-925D-60A0-00E55A2BC4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876" y="4409043"/>
            <a:ext cx="1486488" cy="12782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88106A5-7B9D-67DC-E356-905DE9FA873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91" y="4399974"/>
            <a:ext cx="2091848" cy="127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30236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3200" dirty="0">
                <a:solidFill>
                  <a:schemeClr val="accent5"/>
                </a:solidFill>
              </a:rPr>
              <a:t>PEMBUATAN ANGGUR: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TEKNIK YANG MEMPENGARUHI CHARDONNAY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926014" y="577543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PEMERASAN</a:t>
            </a:r>
          </a:p>
          <a:p>
            <a:pPr algn="ctr"/>
            <a:r>
              <a:rPr lang="en-AU" sz="1400" dirty="0"/>
              <a:t>SELURUH TANDAN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3112305" y="577543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 DINGIN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5319114" y="5784667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 DALAM BAREL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3F397-ED99-205A-14ED-2CBDFE75C51F}"/>
              </a:ext>
            </a:extLst>
          </p:cNvPr>
          <p:cNvSpPr txBox="1"/>
          <p:nvPr/>
        </p:nvSpPr>
        <p:spPr>
          <a:xfrm>
            <a:off x="9765919" y="578193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PENGARUH TONG EK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44F6AB0-7282-EECF-AB4C-8EF38D8B5A86}"/>
              </a:ext>
            </a:extLst>
          </p:cNvPr>
          <p:cNvSpPr/>
          <p:nvPr/>
        </p:nvSpPr>
        <p:spPr>
          <a:xfrm>
            <a:off x="2099823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43B65F-358A-08C8-FB80-F40310DFDDB8}"/>
              </a:ext>
            </a:extLst>
          </p:cNvPr>
          <p:cNvSpPr txBox="1"/>
          <p:nvPr/>
        </p:nvSpPr>
        <p:spPr>
          <a:xfrm>
            <a:off x="2099823" y="2844225"/>
            <a:ext cx="852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BATANG DIBIARKAN ADA KONTAK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1E9AB1-97F9-D712-7479-2DE1668DDCE1}"/>
              </a:ext>
            </a:extLst>
          </p:cNvPr>
          <p:cNvSpPr txBox="1"/>
          <p:nvPr/>
        </p:nvSpPr>
        <p:spPr>
          <a:xfrm>
            <a:off x="7315359" y="5784667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 MALOLAKTIK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B01A979-9F88-CB65-F4CE-B2D814404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2557" y="4084900"/>
            <a:ext cx="888630" cy="5924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9C4C008-4869-FD2F-2232-1D39575286DD}"/>
              </a:ext>
            </a:extLst>
          </p:cNvPr>
          <p:cNvSpPr txBox="1"/>
          <p:nvPr/>
        </p:nvSpPr>
        <p:spPr>
          <a:xfrm>
            <a:off x="10008692" y="3746346"/>
            <a:ext cx="376359" cy="3385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61B137-B136-3490-EB8D-9978BE737ADA}"/>
              </a:ext>
            </a:extLst>
          </p:cNvPr>
          <p:cNvSpPr txBox="1"/>
          <p:nvPr/>
        </p:nvSpPr>
        <p:spPr>
          <a:xfrm>
            <a:off x="11631563" y="4531765"/>
            <a:ext cx="376359" cy="3385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B56B78-DDF1-FD62-FD6B-48D995D738D5}"/>
              </a:ext>
            </a:extLst>
          </p:cNvPr>
          <p:cNvSpPr txBox="1"/>
          <p:nvPr/>
        </p:nvSpPr>
        <p:spPr>
          <a:xfrm>
            <a:off x="9426476" y="5193460"/>
            <a:ext cx="376359" cy="3385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F8BCF61-1DAB-3EF1-C277-5326FE9C477D}"/>
              </a:ext>
            </a:extLst>
          </p:cNvPr>
          <p:cNvSpPr/>
          <p:nvPr/>
        </p:nvSpPr>
        <p:spPr>
          <a:xfrm>
            <a:off x="9131983" y="3057081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EEF716-ED42-F3D2-F779-4D72ADE06EFB}"/>
              </a:ext>
            </a:extLst>
          </p:cNvPr>
          <p:cNvSpPr txBox="1"/>
          <p:nvPr/>
        </p:nvSpPr>
        <p:spPr>
          <a:xfrm>
            <a:off x="9131983" y="3205886"/>
            <a:ext cx="852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DAPAT TERJADI DALAM TIGA CARA</a:t>
            </a:r>
            <a:endParaRPr lang="en-US" sz="8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7E4B96-91D2-1CB2-CAFD-99B4F4B751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488" y="3392731"/>
            <a:ext cx="1107993" cy="23123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9BF139-E9E5-5B73-33DB-B54EFE017F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344" y="3544839"/>
            <a:ext cx="1279808" cy="21121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930601-148A-E185-778B-754BE03758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6948" y="3287913"/>
            <a:ext cx="652182" cy="57781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FF3BD5D-024C-5817-DA26-D08AB676A8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432" y="3544839"/>
            <a:ext cx="1279808" cy="211213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74D66A5-AE10-B047-35D4-12EC22E021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89" y="2974685"/>
            <a:ext cx="647114" cy="127111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B833AB7-E63D-3DC0-DC99-57882E9E8F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574" y="3504861"/>
            <a:ext cx="1279808" cy="195477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8A4783D-D0CA-9D63-A7FF-18507BA585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22" y="3865723"/>
            <a:ext cx="800965" cy="122339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31BD434-24F1-D3EA-8EFF-E85BCDEDBB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775" y="4880289"/>
            <a:ext cx="1107993" cy="84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926014" y="577543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MATURASI</a:t>
            </a:r>
          </a:p>
          <a:p>
            <a:pPr algn="ctr"/>
            <a:r>
              <a:rPr lang="en-AU" sz="1400" dirty="0"/>
              <a:t>BAREL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3096336" y="5775434"/>
            <a:ext cx="2182753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KONTAK BERKEPANJANGAN DENGAN AMPAS RAGI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5319114" y="5784667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600" dirty="0"/>
              <a:t>BÂTONNAGE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3F397-ED99-205A-14ED-2CBDFE75C51F}"/>
              </a:ext>
            </a:extLst>
          </p:cNvPr>
          <p:cNvSpPr txBox="1"/>
          <p:nvPr/>
        </p:nvSpPr>
        <p:spPr>
          <a:xfrm>
            <a:off x="9439564" y="5781937"/>
            <a:ext cx="2509107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 SEKUNDER</a:t>
            </a:r>
          </a:p>
          <a:p>
            <a:pPr algn="ctr"/>
            <a:r>
              <a:rPr lang="en-AU" sz="1400" dirty="0"/>
              <a:t>(DALAM ANGGUR BERBUIH)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44F6AB0-7282-EECF-AB4C-8EF38D8B5A86}"/>
              </a:ext>
            </a:extLst>
          </p:cNvPr>
          <p:cNvSpPr/>
          <p:nvPr/>
        </p:nvSpPr>
        <p:spPr>
          <a:xfrm>
            <a:off x="3868385" y="3327020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43B65F-358A-08C8-FB80-F40310DFDDB8}"/>
              </a:ext>
            </a:extLst>
          </p:cNvPr>
          <p:cNvSpPr txBox="1"/>
          <p:nvPr/>
        </p:nvSpPr>
        <p:spPr>
          <a:xfrm>
            <a:off x="3868385" y="3337725"/>
            <a:ext cx="85240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ANGGUR DIBIARKAN MENUA PADA AMPAS RAGINYA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1E9AB1-97F9-D712-7479-2DE1668DDCE1}"/>
              </a:ext>
            </a:extLst>
          </p:cNvPr>
          <p:cNvSpPr txBox="1"/>
          <p:nvPr/>
        </p:nvSpPr>
        <p:spPr>
          <a:xfrm>
            <a:off x="7315359" y="5784667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</a:t>
            </a:r>
          </a:p>
          <a:p>
            <a:pPr algn="ctr"/>
            <a:r>
              <a:rPr lang="en-AU" sz="1400" dirty="0"/>
              <a:t>ALAMI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F8BCF61-1DAB-3EF1-C277-5326FE9C477D}"/>
              </a:ext>
            </a:extLst>
          </p:cNvPr>
          <p:cNvSpPr/>
          <p:nvPr/>
        </p:nvSpPr>
        <p:spPr>
          <a:xfrm>
            <a:off x="9633999" y="3619407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EEF716-ED42-F3D2-F779-4D72ADE06EFB}"/>
              </a:ext>
            </a:extLst>
          </p:cNvPr>
          <p:cNvSpPr txBox="1"/>
          <p:nvPr/>
        </p:nvSpPr>
        <p:spPr>
          <a:xfrm>
            <a:off x="9633999" y="3722487"/>
            <a:ext cx="85240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RAGI </a:t>
            </a:r>
          </a:p>
          <a:p>
            <a:pPr algn="ctr"/>
            <a:r>
              <a:rPr lang="en-AU" sz="800" dirty="0">
                <a:solidFill>
                  <a:schemeClr val="bg1"/>
                </a:solidFill>
              </a:rPr>
              <a:t>DAN GULA DITAMBAHKAN KE BOTOL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74FA34B-12CC-9F51-2E9F-BBB05333407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3200" dirty="0">
                <a:solidFill>
                  <a:schemeClr val="accent5"/>
                </a:solidFill>
              </a:rPr>
              <a:t>PEMBUATAN ANGGUR: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TEKNIK YANG MEMPENGARUHI CHARDONNAY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85D934-871E-8AA9-50CF-6E938134C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757" y="4249676"/>
            <a:ext cx="1649803" cy="12736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3C8F25-962D-B079-C15A-C1825A3AD1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297" y="3609449"/>
            <a:ext cx="1657897" cy="18726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B50424-FEB4-A7B7-FAEA-452E9FE352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24" y="3327020"/>
            <a:ext cx="2134659" cy="21747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201034-A57A-B2B6-59AE-9E97B079E6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539" y="3389636"/>
            <a:ext cx="1279808" cy="211213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3C427B-23AF-9632-C0C8-91D2FB0847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408" y="3996200"/>
            <a:ext cx="2093343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07044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late of peas and a glass of wine&#10;&#10;AI-generated content may be incorrect.">
            <a:extLst>
              <a:ext uri="{FF2B5EF4-FFF2-40B4-BE49-F238E27FC236}">
                <a16:creationId xmlns:a16="http://schemas.microsoft.com/office/drawing/2014/main" id="{0526B007-BAEE-9C07-3C0D-F3E7AFFBD2C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83199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88021-520C-4D42-82C1-5A4A550179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429000"/>
            <a:ext cx="4124845" cy="1626156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AU" dirty="0">
                <a:solidFill>
                  <a:schemeClr val="bg1"/>
                </a:solidFill>
              </a:rPr>
              <a:t>Karena </a:t>
            </a:r>
            <a:r>
              <a:rPr lang="en-AU" dirty="0" err="1">
                <a:solidFill>
                  <a:schemeClr val="bg1"/>
                </a:solidFill>
              </a:rPr>
              <a:t>kemampuan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beradaptasi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Chardonnay, </a:t>
            </a:r>
            <a:r>
              <a:rPr lang="en-AU" dirty="0" err="1">
                <a:solidFill>
                  <a:schemeClr val="bg1"/>
                </a:solidFill>
              </a:rPr>
              <a:t>tidak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satu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gaya</a:t>
            </a:r>
            <a:r>
              <a:rPr lang="en-AU" dirty="0">
                <a:solidFill>
                  <a:schemeClr val="bg1"/>
                </a:solidFill>
              </a:rPr>
              <a:t> universal. Chardonnay Australia </a:t>
            </a:r>
            <a:r>
              <a:rPr lang="en-AU" dirty="0" err="1">
                <a:solidFill>
                  <a:schemeClr val="bg1"/>
                </a:solidFill>
              </a:rPr>
              <a:t>mengekspresikan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keberagaman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orang-orang yang </a:t>
            </a:r>
            <a:r>
              <a:rPr lang="en-AU" dirty="0" err="1">
                <a:solidFill>
                  <a:schemeClr val="bg1"/>
                </a:solidFill>
              </a:rPr>
              <a:t>membuatnya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karakteristik</a:t>
            </a:r>
            <a:r>
              <a:rPr lang="en-AU" dirty="0">
                <a:solidFill>
                  <a:schemeClr val="bg1"/>
                </a:solidFill>
              </a:rPr>
              <a:t> regional yang </a:t>
            </a:r>
            <a:r>
              <a:rPr lang="en-AU" dirty="0" err="1">
                <a:solidFill>
                  <a:schemeClr val="bg1"/>
                </a:solidFill>
              </a:rPr>
              <a:t>unik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tempatnya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berasal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90BCFC-FBC2-1726-AF1C-B667CDF66B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GAYA</a:t>
            </a:r>
            <a:r>
              <a:rPr lang="en-US" dirty="0"/>
              <a:t> CHARDONNAY UMUMNYA</a:t>
            </a:r>
          </a:p>
        </p:txBody>
      </p:sp>
    </p:spTree>
    <p:extLst>
      <p:ext uri="{BB962C8B-B14F-4D97-AF65-F5344CB8AC3E}">
        <p14:creationId xmlns:p14="http://schemas.microsoft.com/office/powerpoint/2010/main" val="33596965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3C28378-C347-F5B0-F65F-E8F57A8429A0}"/>
              </a:ext>
            </a:extLst>
          </p:cNvPr>
          <p:cNvCxnSpPr>
            <a:cxnSpLocks/>
          </p:cNvCxnSpPr>
          <p:nvPr/>
        </p:nvCxnSpPr>
        <p:spPr>
          <a:xfrm>
            <a:off x="10293195" y="202854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4730315"/>
            <a:ext cx="139889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21748" y="441287"/>
            <a:ext cx="5541444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CHARDONNAY</a:t>
            </a:r>
          </a:p>
          <a:p>
            <a:pPr>
              <a:lnSpc>
                <a:spcPct val="82000"/>
              </a:lnSpc>
            </a:pPr>
            <a:r>
              <a:rPr lang="en-US" sz="544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GAYA-GAYA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715727" y="4127719"/>
            <a:ext cx="198797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715727" y="4120099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4572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41510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10002770" y="5243978"/>
            <a:ext cx="1269769" cy="9912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Kering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Floral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Elegan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Gurih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492980" y="473031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4971892" y="2688253"/>
            <a:ext cx="112410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F58A18-9962-DB15-E970-2BC0812D6E1A}"/>
              </a:ext>
            </a:extLst>
          </p:cNvPr>
          <p:cNvCxnSpPr>
            <a:cxnSpLocks/>
          </p:cNvCxnSpPr>
          <p:nvPr/>
        </p:nvCxnSpPr>
        <p:spPr>
          <a:xfrm>
            <a:off x="6825550" y="2458849"/>
            <a:ext cx="181708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DD8682A-F644-50C6-D148-384A1E6B1DE3}"/>
              </a:ext>
            </a:extLst>
          </p:cNvPr>
          <p:cNvSpPr txBox="1"/>
          <p:nvPr/>
        </p:nvSpPr>
        <p:spPr>
          <a:xfrm>
            <a:off x="8642631" y="2026903"/>
            <a:ext cx="1133843" cy="86389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b="1" dirty="0">
                <a:solidFill>
                  <a:schemeClr val="bg2"/>
                </a:solidFill>
                <a:effectLst/>
                <a:latin typeface="Neue Haas Grotesk Text Pro" panose="020B0504020202020204" pitchFamily="34" charset="77"/>
              </a:rPr>
              <a:t>TIDAK DISIMPAN</a:t>
            </a:r>
          </a:p>
          <a:p>
            <a:pPr algn="ctr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b="1" dirty="0">
                <a:solidFill>
                  <a:schemeClr val="bg2"/>
                </a:solidFill>
                <a:effectLst/>
                <a:latin typeface="Neue Haas Grotesk Text Pro" panose="020B0504020202020204" pitchFamily="34" charset="77"/>
              </a:rPr>
              <a:t>DALAM TONG EK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25D68FC-DE9C-8FFF-3387-E02D707C03BF}"/>
              </a:ext>
            </a:extLst>
          </p:cNvPr>
          <p:cNvCxnSpPr>
            <a:cxnSpLocks/>
          </p:cNvCxnSpPr>
          <p:nvPr/>
        </p:nvCxnSpPr>
        <p:spPr>
          <a:xfrm>
            <a:off x="9689166" y="2458849"/>
            <a:ext cx="137393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90BCCC7-172A-41AA-83A1-D82B3C68E7EE}"/>
              </a:ext>
            </a:extLst>
          </p:cNvPr>
          <p:cNvCxnSpPr>
            <a:cxnSpLocks/>
          </p:cNvCxnSpPr>
          <p:nvPr/>
        </p:nvCxnSpPr>
        <p:spPr>
          <a:xfrm>
            <a:off x="11053914" y="245116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3198130" y="1849996"/>
            <a:ext cx="1773762" cy="1773762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3377773" y="2104973"/>
            <a:ext cx="1416273" cy="12638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8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TERDAPAT TIGA GAYA DENGAN CAKUPAN LUAS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226136-0E30-8B40-6D80-2505C7824272}"/>
              </a:ext>
            </a:extLst>
          </p:cNvPr>
          <p:cNvSpPr txBox="1"/>
          <p:nvPr/>
        </p:nvSpPr>
        <p:spPr>
          <a:xfrm>
            <a:off x="10442601" y="2934142"/>
            <a:ext cx="1497797" cy="9912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Segar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Floral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Dinamis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Ringan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073F73F-5CD7-A9E3-C835-D35847EFFE33}"/>
              </a:ext>
            </a:extLst>
          </p:cNvPr>
          <p:cNvSpPr/>
          <p:nvPr/>
        </p:nvSpPr>
        <p:spPr>
          <a:xfrm>
            <a:off x="9520213" y="531492"/>
            <a:ext cx="1533701" cy="1533701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90DA14E6-24F6-771B-745A-11E1E7DB4CB8}"/>
              </a:ext>
            </a:extLst>
          </p:cNvPr>
          <p:cNvSpPr txBox="1"/>
          <p:nvPr/>
        </p:nvSpPr>
        <p:spPr>
          <a:xfrm>
            <a:off x="9720885" y="707988"/>
            <a:ext cx="1132355" cy="11807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4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LEBIH HIDUP KETIKA DIPADANKAN DENGAN MAKANAN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9C5CB83-290E-FD71-1411-72675DACDAB1}"/>
              </a:ext>
            </a:extLst>
          </p:cNvPr>
          <p:cNvSpPr/>
          <p:nvPr/>
        </p:nvSpPr>
        <p:spPr>
          <a:xfrm>
            <a:off x="990936" y="4465717"/>
            <a:ext cx="1533701" cy="1533701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838ECB9A-9688-6D65-2CBB-E797C973A68D}"/>
              </a:ext>
            </a:extLst>
          </p:cNvPr>
          <p:cNvSpPr txBox="1"/>
          <p:nvPr/>
        </p:nvSpPr>
        <p:spPr>
          <a:xfrm>
            <a:off x="1191608" y="4836113"/>
            <a:ext cx="1132355" cy="7929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4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TEKSTUR MEDIUM HINGGA PEKAT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FC686D2-1974-27E7-DC77-1CB823C25506}"/>
              </a:ext>
            </a:extLst>
          </p:cNvPr>
          <p:cNvSpPr txBox="1"/>
          <p:nvPr/>
        </p:nvSpPr>
        <p:spPr>
          <a:xfrm>
            <a:off x="3562754" y="3826054"/>
            <a:ext cx="1179067" cy="62311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b="1" dirty="0">
                <a:solidFill>
                  <a:schemeClr val="bg2"/>
                </a:solidFill>
                <a:effectLst/>
                <a:latin typeface="Neue Haas Grotesk Text Pro" panose="020B0504020202020204" pitchFamily="34" charset="77"/>
              </a:rPr>
              <a:t>DISIMPAN DALAM TONG EK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18289C7-2134-3C7A-BE55-E212FA6EFB92}"/>
              </a:ext>
            </a:extLst>
          </p:cNvPr>
          <p:cNvCxnSpPr>
            <a:cxnSpLocks/>
            <a:stCxn id="35" idx="3"/>
          </p:cNvCxnSpPr>
          <p:nvPr/>
        </p:nvCxnSpPr>
        <p:spPr>
          <a:xfrm flipV="1">
            <a:off x="4741821" y="4127719"/>
            <a:ext cx="1059942" cy="989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F1C9925-39F5-ECA3-410B-C70D0B8A54E3}"/>
              </a:ext>
            </a:extLst>
          </p:cNvPr>
          <p:cNvCxnSpPr>
            <a:cxnSpLocks/>
          </p:cNvCxnSpPr>
          <p:nvPr/>
        </p:nvCxnSpPr>
        <p:spPr>
          <a:xfrm>
            <a:off x="4207595" y="4405540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79815F8-D979-28F1-8617-A408DC9D0D56}"/>
              </a:ext>
            </a:extLst>
          </p:cNvPr>
          <p:cNvSpPr txBox="1"/>
          <p:nvPr/>
        </p:nvSpPr>
        <p:spPr>
          <a:xfrm>
            <a:off x="3478480" y="4919307"/>
            <a:ext cx="1497797" cy="9912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Halus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Berkrim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Kompleks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Hangat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EFD53AD-F468-B916-FE62-BFDB1641229E}"/>
              </a:ext>
            </a:extLst>
          </p:cNvPr>
          <p:cNvSpPr txBox="1"/>
          <p:nvPr/>
        </p:nvSpPr>
        <p:spPr>
          <a:xfrm>
            <a:off x="8451114" y="4507080"/>
            <a:ext cx="1269771" cy="4464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b="1" dirty="0">
                <a:solidFill>
                  <a:schemeClr val="bg2"/>
                </a:solidFill>
                <a:effectLst/>
                <a:latin typeface="Neue Haas Grotesk Text Pro" panose="020B0504020202020204" pitchFamily="34" charset="77"/>
              </a:rPr>
              <a:t>ANGGUR BERBUIH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E01921E-967A-44E1-0F6F-C345B58686D8}"/>
              </a:ext>
            </a:extLst>
          </p:cNvPr>
          <p:cNvCxnSpPr>
            <a:cxnSpLocks/>
          </p:cNvCxnSpPr>
          <p:nvPr/>
        </p:nvCxnSpPr>
        <p:spPr>
          <a:xfrm>
            <a:off x="9696849" y="4730315"/>
            <a:ext cx="7995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526B007-BAEE-9C07-3C0D-F3E7AFFBD2C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8319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90BCFC-FBC2-1726-AF1C-B667CDF66B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DI MANA </a:t>
            </a:r>
            <a:r>
              <a:rPr lang="en-US" dirty="0"/>
              <a:t>CHARDONNAY TUMBUH?</a:t>
            </a:r>
          </a:p>
        </p:txBody>
      </p:sp>
    </p:spTree>
    <p:extLst>
      <p:ext uri="{BB962C8B-B14F-4D97-AF65-F5344CB8AC3E}">
        <p14:creationId xmlns:p14="http://schemas.microsoft.com/office/powerpoint/2010/main" val="216788896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539364" y="553464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VICTORIA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8651154" y="5659078"/>
            <a:ext cx="197908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YARRA VALLEY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H="1" flipV="1">
            <a:off x="6646333" y="4732867"/>
            <a:ext cx="1921364" cy="104258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bject 58">
            <a:extLst>
              <a:ext uri="{FF2B5EF4-FFF2-40B4-BE49-F238E27FC236}">
                <a16:creationId xmlns:a16="http://schemas.microsoft.com/office/drawing/2014/main" id="{E6E73A27-E70F-8161-C9EA-55E89F670404}"/>
              </a:ext>
            </a:extLst>
          </p:cNvPr>
          <p:cNvSpPr txBox="1"/>
          <p:nvPr/>
        </p:nvSpPr>
        <p:spPr>
          <a:xfrm>
            <a:off x="4187799" y="6296852"/>
            <a:ext cx="2485162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MORNINGTON PENINSULA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95FDCA-CB83-A99F-D7E4-8E5734C63927}"/>
              </a:ext>
            </a:extLst>
          </p:cNvPr>
          <p:cNvCxnSpPr>
            <a:cxnSpLocks/>
          </p:cNvCxnSpPr>
          <p:nvPr/>
        </p:nvCxnSpPr>
        <p:spPr>
          <a:xfrm flipV="1">
            <a:off x="5428236" y="5517136"/>
            <a:ext cx="526890" cy="75666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bject 58">
            <a:extLst>
              <a:ext uri="{FF2B5EF4-FFF2-40B4-BE49-F238E27FC236}">
                <a16:creationId xmlns:a16="http://schemas.microsoft.com/office/drawing/2014/main" id="{5BF814A2-D6BD-25F6-A275-2C7242879A54}"/>
              </a:ext>
            </a:extLst>
          </p:cNvPr>
          <p:cNvSpPr txBox="1"/>
          <p:nvPr/>
        </p:nvSpPr>
        <p:spPr>
          <a:xfrm>
            <a:off x="3518676" y="4971356"/>
            <a:ext cx="985760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GEELONG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B4E1323-AC3D-5FD2-E9F1-C96267BD76D4}"/>
              </a:ext>
            </a:extLst>
          </p:cNvPr>
          <p:cNvCxnSpPr>
            <a:cxnSpLocks/>
          </p:cNvCxnSpPr>
          <p:nvPr/>
        </p:nvCxnSpPr>
        <p:spPr>
          <a:xfrm flipV="1">
            <a:off x="4504436" y="4982882"/>
            <a:ext cx="727740" cy="10485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bject 58">
            <a:extLst>
              <a:ext uri="{FF2B5EF4-FFF2-40B4-BE49-F238E27FC236}">
                <a16:creationId xmlns:a16="http://schemas.microsoft.com/office/drawing/2014/main" id="{30794586-4101-85A7-5E14-F24EC24441EE}"/>
              </a:ext>
            </a:extLst>
          </p:cNvPr>
          <p:cNvSpPr txBox="1"/>
          <p:nvPr/>
        </p:nvSpPr>
        <p:spPr>
          <a:xfrm>
            <a:off x="3263999" y="4174618"/>
            <a:ext cx="1847599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MACEDON RANGES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A7190B8-DF0F-F48A-9F23-808EA9669960}"/>
              </a:ext>
            </a:extLst>
          </p:cNvPr>
          <p:cNvCxnSpPr>
            <a:cxnSpLocks/>
          </p:cNvCxnSpPr>
          <p:nvPr/>
        </p:nvCxnSpPr>
        <p:spPr>
          <a:xfrm flipV="1">
            <a:off x="4752041" y="3934570"/>
            <a:ext cx="788147" cy="27222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275E11A6-9485-4F41-6227-C934489DA745}"/>
              </a:ext>
            </a:extLst>
          </p:cNvPr>
          <p:cNvSpPr txBox="1"/>
          <p:nvPr/>
        </p:nvSpPr>
        <p:spPr>
          <a:xfrm>
            <a:off x="3580637" y="2919374"/>
            <a:ext cx="1847599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GOULBURN VALLEY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570C07-7B0A-7B04-939F-E6E859D1FDC9}"/>
              </a:ext>
            </a:extLst>
          </p:cNvPr>
          <p:cNvCxnSpPr>
            <a:cxnSpLocks/>
          </p:cNvCxnSpPr>
          <p:nvPr/>
        </p:nvCxnSpPr>
        <p:spPr>
          <a:xfrm flipV="1">
            <a:off x="5405184" y="2895025"/>
            <a:ext cx="1051179" cy="13611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bject 58">
            <a:extLst>
              <a:ext uri="{FF2B5EF4-FFF2-40B4-BE49-F238E27FC236}">
                <a16:creationId xmlns:a16="http://schemas.microsoft.com/office/drawing/2014/main" id="{3B3B5EFE-B227-21C2-C792-694CB896D0F4}"/>
              </a:ext>
            </a:extLst>
          </p:cNvPr>
          <p:cNvSpPr txBox="1"/>
          <p:nvPr/>
        </p:nvSpPr>
        <p:spPr>
          <a:xfrm>
            <a:off x="7539280" y="1902074"/>
            <a:ext cx="1847599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BEECHWORTH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BE6D3A8-398F-D57A-9925-68CA16BA1189}"/>
              </a:ext>
            </a:extLst>
          </p:cNvPr>
          <p:cNvCxnSpPr>
            <a:cxnSpLocks/>
          </p:cNvCxnSpPr>
          <p:nvPr/>
        </p:nvCxnSpPr>
        <p:spPr>
          <a:xfrm>
            <a:off x="7954592" y="2186310"/>
            <a:ext cx="226882" cy="55379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bject 58">
            <a:extLst>
              <a:ext uri="{FF2B5EF4-FFF2-40B4-BE49-F238E27FC236}">
                <a16:creationId xmlns:a16="http://schemas.microsoft.com/office/drawing/2014/main" id="{9AAED4A0-B1C5-CD57-197B-EBDC4FCAF3F1}"/>
              </a:ext>
            </a:extLst>
          </p:cNvPr>
          <p:cNvSpPr txBox="1"/>
          <p:nvPr/>
        </p:nvSpPr>
        <p:spPr>
          <a:xfrm>
            <a:off x="3373169" y="1664130"/>
            <a:ext cx="1847599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SWAN HILL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837DF8D-54B8-20C5-92CA-2E7878C6690D}"/>
              </a:ext>
            </a:extLst>
          </p:cNvPr>
          <p:cNvCxnSpPr>
            <a:cxnSpLocks/>
          </p:cNvCxnSpPr>
          <p:nvPr/>
        </p:nvCxnSpPr>
        <p:spPr>
          <a:xfrm flipV="1">
            <a:off x="4418319" y="1319798"/>
            <a:ext cx="439765" cy="44457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bject 58">
            <a:extLst>
              <a:ext uri="{FF2B5EF4-FFF2-40B4-BE49-F238E27FC236}">
                <a16:creationId xmlns:a16="http://schemas.microsoft.com/office/drawing/2014/main" id="{4483AC06-A109-81DE-3FE7-BFC2BBCD8B79}"/>
              </a:ext>
            </a:extLst>
          </p:cNvPr>
          <p:cNvSpPr txBox="1"/>
          <p:nvPr/>
        </p:nvSpPr>
        <p:spPr>
          <a:xfrm>
            <a:off x="5691681" y="588579"/>
            <a:ext cx="1847599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MURRAY DARLING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2072E2F-1C4A-5806-7EC1-788C9D4F0CB5}"/>
              </a:ext>
            </a:extLst>
          </p:cNvPr>
          <p:cNvCxnSpPr>
            <a:cxnSpLocks/>
          </p:cNvCxnSpPr>
          <p:nvPr/>
        </p:nvCxnSpPr>
        <p:spPr>
          <a:xfrm flipH="1" flipV="1">
            <a:off x="4638201" y="174877"/>
            <a:ext cx="986512" cy="53008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11155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r>
              <a:rPr lang="en-AU" dirty="0" err="1"/>
              <a:t>Tujuan</a:t>
            </a:r>
            <a:r>
              <a:rPr lang="en-AU" dirty="0"/>
              <a:t> </a:t>
            </a:r>
            <a:r>
              <a:rPr lang="en-AU" dirty="0" err="1"/>
              <a:t>wisata</a:t>
            </a:r>
            <a:r>
              <a:rPr lang="en-AU" dirty="0"/>
              <a:t> </a:t>
            </a:r>
            <a:r>
              <a:rPr lang="en-AU" dirty="0" err="1"/>
              <a:t>populer</a:t>
            </a:r>
            <a:endParaRPr lang="en-AU" dirty="0"/>
          </a:p>
          <a:p>
            <a:r>
              <a:rPr lang="en-AU" dirty="0"/>
              <a:t>Sejarah yang </a:t>
            </a:r>
            <a:r>
              <a:rPr lang="en-AU" dirty="0" err="1"/>
              <a:t>penuh</a:t>
            </a:r>
            <a:r>
              <a:rPr lang="en-AU" dirty="0"/>
              <a:t> </a:t>
            </a:r>
            <a:r>
              <a:rPr lang="en-AU" dirty="0" err="1"/>
              <a:t>warna</a:t>
            </a:r>
            <a:endParaRPr lang="en-AU" dirty="0"/>
          </a:p>
          <a:p>
            <a:r>
              <a:rPr lang="en-AU" dirty="0" err="1"/>
              <a:t>Pembuat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inovatif</a:t>
            </a:r>
            <a:endParaRPr lang="en-AU" dirty="0"/>
          </a:p>
          <a:p>
            <a:r>
              <a:rPr lang="en-AU" dirty="0" err="1"/>
              <a:t>Surga</a:t>
            </a:r>
            <a:r>
              <a:rPr lang="en-AU" dirty="0"/>
              <a:t> </a:t>
            </a:r>
            <a:r>
              <a:rPr lang="en-AU" dirty="0" err="1"/>
              <a:t>makanan</a:t>
            </a:r>
            <a:r>
              <a:rPr lang="en-AU" dirty="0"/>
              <a:t> dan </a:t>
            </a:r>
            <a:r>
              <a:rPr lang="en-AU" dirty="0" err="1"/>
              <a:t>anggur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YARRA VALLEY</a:t>
            </a:r>
          </a:p>
        </p:txBody>
      </p:sp>
    </p:spTree>
    <p:extLst>
      <p:ext uri="{BB962C8B-B14F-4D97-AF65-F5344CB8AC3E}">
        <p14:creationId xmlns:p14="http://schemas.microsoft.com/office/powerpoint/2010/main" val="89333640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465694" y="1180682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KONTINENTAL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9213" y="1765457"/>
            <a:ext cx="271608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</a:rPr>
              <a:t>DENGAN PENGARUH MEDITERANIA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YARRA VALLEY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30–400M (98–1,312KAKI)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92862EED-1434-D89E-B531-0632BA099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C2111CED-7DA7-112B-2084-B99BCAB9C7B0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5F7F06-0333-F372-47D6-CC299B60C4CA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74FABD-98D8-C727-59A4-6C938D8A7342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5C7F33-F6A0-B9F4-CE7C-96E66F8DF934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8BE306-CB4B-0AE6-BE03-9BB05A43CEF3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211550493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779836" cy="1530521"/>
          </a:xfrm>
        </p:spPr>
        <p:txBody>
          <a:bodyPr/>
          <a:lstStyle/>
          <a:p>
            <a:r>
              <a:rPr lang="en-AU" dirty="0"/>
              <a:t>Sisi </a:t>
            </a:r>
            <a:r>
              <a:rPr lang="en-AU" dirty="0" err="1"/>
              <a:t>utara</a:t>
            </a:r>
            <a:r>
              <a:rPr lang="en-AU" dirty="0"/>
              <a:t> Yarra Valley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berwarna</a:t>
            </a:r>
            <a:r>
              <a:rPr lang="en-AU" dirty="0"/>
              <a:t> </a:t>
            </a:r>
            <a:r>
              <a:rPr lang="en-AU" dirty="0" err="1"/>
              <a:t>abu-abu</a:t>
            </a:r>
            <a:r>
              <a:rPr lang="en-AU" dirty="0"/>
              <a:t> </a:t>
            </a:r>
            <a:r>
              <a:rPr lang="en-AU" dirty="0" err="1"/>
              <a:t>hingga</a:t>
            </a:r>
            <a:r>
              <a:rPr lang="en-AU" dirty="0"/>
              <a:t> </a:t>
            </a:r>
            <a:r>
              <a:rPr lang="en-AU" dirty="0" err="1"/>
              <a:t>abu-abu</a:t>
            </a:r>
            <a:r>
              <a:rPr lang="en-AU" dirty="0"/>
              <a:t> </a:t>
            </a:r>
            <a:r>
              <a:rPr lang="en-AU" dirty="0" err="1"/>
              <a:t>kecoklatan</a:t>
            </a:r>
            <a:r>
              <a:rPr lang="en-AU" dirty="0"/>
              <a:t> pada </a:t>
            </a:r>
            <a:r>
              <a:rPr lang="en-AU" dirty="0" err="1"/>
              <a:t>permukaan</a:t>
            </a:r>
            <a:r>
              <a:rPr lang="en-AU" dirty="0"/>
              <a:t>, dan </a:t>
            </a:r>
            <a:r>
              <a:rPr lang="en-AU" dirty="0" err="1"/>
              <a:t>beragam</a:t>
            </a:r>
            <a:r>
              <a:rPr lang="en-AU" dirty="0"/>
              <a:t> </a:t>
            </a:r>
            <a:r>
              <a:rPr lang="en-AU" dirty="0" err="1"/>
              <a:t>mulai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pasir</a:t>
            </a:r>
            <a:r>
              <a:rPr lang="en-AU" dirty="0"/>
              <a:t> </a:t>
            </a:r>
            <a:r>
              <a:rPr lang="en-AU" dirty="0" err="1"/>
              <a:t>lempung</a:t>
            </a:r>
            <a:r>
              <a:rPr lang="en-AU" dirty="0"/>
              <a:t> </a:t>
            </a:r>
            <a:r>
              <a:rPr lang="en-AU" dirty="0" err="1"/>
              <a:t>hingga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 </a:t>
            </a:r>
            <a:r>
              <a:rPr lang="en-AU" dirty="0" err="1"/>
              <a:t>lempung</a:t>
            </a:r>
            <a:r>
              <a:rPr lang="en-AU" dirty="0"/>
              <a:t> yang </a:t>
            </a:r>
            <a:r>
              <a:rPr lang="en-AU" dirty="0" err="1"/>
              <a:t>konsisten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lapisan</a:t>
            </a:r>
            <a:r>
              <a:rPr lang="en-AU" dirty="0"/>
              <a:t> </a:t>
            </a:r>
            <a:r>
              <a:rPr lang="en-AU" dirty="0" err="1"/>
              <a:t>bawah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 </a:t>
            </a:r>
            <a:r>
              <a:rPr lang="en-AU" dirty="0" err="1"/>
              <a:t>berwarna</a:t>
            </a:r>
            <a:r>
              <a:rPr lang="en-AU" dirty="0"/>
              <a:t> </a:t>
            </a:r>
            <a:r>
              <a:rPr lang="en-AU" dirty="0" err="1"/>
              <a:t>merah-coklat</a:t>
            </a:r>
            <a:r>
              <a:rPr lang="en-AU" dirty="0"/>
              <a:t>, </a:t>
            </a:r>
            <a:r>
              <a:rPr lang="en-AU" dirty="0" err="1"/>
              <a:t>seringkali</a:t>
            </a:r>
            <a:r>
              <a:rPr lang="en-AU" dirty="0"/>
              <a:t> </a:t>
            </a:r>
            <a:r>
              <a:rPr lang="en-AU" dirty="0" err="1"/>
              <a:t>berisi</a:t>
            </a:r>
            <a:r>
              <a:rPr lang="en-AU" dirty="0"/>
              <a:t> </a:t>
            </a:r>
            <a:r>
              <a:rPr lang="en-AU" dirty="0" err="1"/>
              <a:t>bebatuan</a:t>
            </a:r>
            <a:r>
              <a:rPr lang="en-AU" dirty="0"/>
              <a:t>. </a:t>
            </a:r>
            <a:r>
              <a:rPr lang="en-AU" dirty="0" err="1"/>
              <a:t>Tipe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utama</a:t>
            </a:r>
            <a:r>
              <a:rPr lang="en-AU" dirty="0"/>
              <a:t> </a:t>
            </a:r>
            <a:r>
              <a:rPr lang="en-AU" dirty="0" err="1"/>
              <a:t>lainnya</a:t>
            </a:r>
            <a:r>
              <a:rPr lang="en-AU" dirty="0"/>
              <a:t> </a:t>
            </a:r>
            <a:r>
              <a:rPr lang="en-AU" dirty="0" err="1"/>
              <a:t>adalah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vulkanik</a:t>
            </a:r>
            <a:r>
              <a:rPr lang="en-AU" dirty="0"/>
              <a:t> </a:t>
            </a:r>
            <a:r>
              <a:rPr lang="en-AU" dirty="0" err="1"/>
              <a:t>merah</a:t>
            </a:r>
            <a:r>
              <a:rPr lang="en-AU" dirty="0"/>
              <a:t> yang </a:t>
            </a:r>
            <a:r>
              <a:rPr lang="en-AU" dirty="0" err="1"/>
              <a:t>dalam</a:t>
            </a:r>
            <a:r>
              <a:rPr lang="en-AU" dirty="0"/>
              <a:t> dan </a:t>
            </a:r>
            <a:r>
              <a:rPr lang="en-AU" dirty="0" err="1"/>
              <a:t>subur</a:t>
            </a:r>
            <a:r>
              <a:rPr lang="en-AU" dirty="0"/>
              <a:t> pada </a:t>
            </a:r>
            <a:r>
              <a:rPr lang="en-AU" dirty="0" err="1"/>
              <a:t>sisi</a:t>
            </a:r>
            <a:r>
              <a:rPr lang="en-AU" dirty="0"/>
              <a:t> </a:t>
            </a:r>
            <a:r>
              <a:rPr lang="en-AU" dirty="0" err="1"/>
              <a:t>selatan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lembah</a:t>
            </a:r>
            <a:r>
              <a:rPr lang="en-A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14689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D82278-ED2B-4411-3467-33ACB67882A1}"/>
              </a:ext>
            </a:extLst>
          </p:cNvPr>
          <p:cNvSpPr txBox="1"/>
          <p:nvPr/>
        </p:nvSpPr>
        <p:spPr>
          <a:xfrm>
            <a:off x="6545766" y="568712"/>
            <a:ext cx="509610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mereka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datang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sebelum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memperlakukan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eksperimen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menyenangkan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serius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r>
              <a:rPr lang="en-AU" dirty="0" err="1"/>
              <a:t>Signifikansi</a:t>
            </a:r>
            <a:r>
              <a:rPr lang="en-AU" dirty="0"/>
              <a:t> </a:t>
            </a:r>
            <a:r>
              <a:rPr lang="en-AU" dirty="0" err="1"/>
              <a:t>sejarah</a:t>
            </a:r>
            <a:endParaRPr lang="en-AU" dirty="0"/>
          </a:p>
          <a:p>
            <a:r>
              <a:rPr lang="en-AU" dirty="0"/>
              <a:t>Taman </a:t>
            </a:r>
            <a:r>
              <a:rPr lang="en-AU" dirty="0" err="1"/>
              <a:t>bermain</a:t>
            </a:r>
            <a:r>
              <a:rPr lang="en-AU" dirty="0"/>
              <a:t> </a:t>
            </a:r>
            <a:r>
              <a:rPr lang="en-AU" dirty="0" err="1"/>
              <a:t>pinggir</a:t>
            </a:r>
            <a:r>
              <a:rPr lang="en-AU" dirty="0"/>
              <a:t> </a:t>
            </a:r>
            <a:r>
              <a:rPr lang="en-AU" dirty="0" err="1"/>
              <a:t>laut</a:t>
            </a:r>
            <a:endParaRPr lang="en-AU" dirty="0"/>
          </a:p>
          <a:p>
            <a:r>
              <a:rPr lang="en-AU" dirty="0"/>
              <a:t>Wilayah </a:t>
            </a:r>
            <a:r>
              <a:rPr lang="en-AU" dirty="0" err="1"/>
              <a:t>maritim</a:t>
            </a:r>
            <a:r>
              <a:rPr lang="en-AU" dirty="0"/>
              <a:t> yang </a:t>
            </a:r>
            <a:r>
              <a:rPr lang="en-AU" dirty="0" err="1"/>
              <a:t>sesungguhnya</a:t>
            </a:r>
            <a:endParaRPr lang="en-AU" dirty="0"/>
          </a:p>
          <a:p>
            <a:r>
              <a:rPr lang="en-AU" dirty="0" err="1"/>
              <a:t>Wisata</a:t>
            </a:r>
            <a:r>
              <a:rPr lang="en-AU" dirty="0"/>
              <a:t> gourmet popular.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MORNINGTON PENINSULA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065E7BA-EE4D-4D66-7E04-233973D224A0}"/>
              </a:ext>
            </a:extLst>
          </p:cNvPr>
          <p:cNvSpPr txBox="1">
            <a:spLocks/>
          </p:cNvSpPr>
          <p:nvPr/>
        </p:nvSpPr>
        <p:spPr>
          <a:xfrm>
            <a:off x="6456362" y="5150971"/>
            <a:ext cx="4131030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400" b="1" dirty="0">
                <a:solidFill>
                  <a:schemeClr val="accent5"/>
                </a:solidFill>
              </a:rPr>
              <a:t>FAKTA MENARIK</a:t>
            </a:r>
          </a:p>
          <a:p>
            <a:r>
              <a:rPr lang="en-AU" sz="1200" i="1" dirty="0" err="1"/>
              <a:t>Tidak</a:t>
            </a:r>
            <a:r>
              <a:rPr lang="en-AU" sz="1200" i="1" dirty="0"/>
              <a:t> </a:t>
            </a:r>
            <a:r>
              <a:rPr lang="en-AU" sz="1200" i="1" dirty="0" err="1"/>
              <a:t>ada</a:t>
            </a:r>
            <a:r>
              <a:rPr lang="en-AU" sz="1200" i="1" dirty="0"/>
              <a:t> </a:t>
            </a:r>
            <a:r>
              <a:rPr lang="en-AU" sz="1200" i="1" dirty="0" err="1"/>
              <a:t>lokasi</a:t>
            </a:r>
            <a:r>
              <a:rPr lang="en-AU" sz="1200" i="1" dirty="0"/>
              <a:t> </a:t>
            </a:r>
            <a:r>
              <a:rPr lang="en-AU" sz="1200" i="1" dirty="0" err="1"/>
              <a:t>perkebunan</a:t>
            </a:r>
            <a:r>
              <a:rPr lang="en-AU" sz="1200" i="1" dirty="0"/>
              <a:t> </a:t>
            </a:r>
            <a:r>
              <a:rPr lang="en-AU" sz="1200" i="1" dirty="0" err="1"/>
              <a:t>anggur</a:t>
            </a:r>
            <a:r>
              <a:rPr lang="en-AU" sz="1200" i="1" dirty="0"/>
              <a:t> di Mornington Peninsula yang </a:t>
            </a:r>
            <a:r>
              <a:rPr lang="en-AU" sz="1200" i="1" dirty="0" err="1"/>
              <a:t>lebih</a:t>
            </a:r>
            <a:r>
              <a:rPr lang="en-AU" sz="1200" i="1" dirty="0"/>
              <a:t> </a:t>
            </a:r>
            <a:r>
              <a:rPr lang="en-AU" sz="1200" i="1" dirty="0" err="1"/>
              <a:t>dari</a:t>
            </a:r>
            <a:r>
              <a:rPr lang="en-AU" sz="1200" i="1" dirty="0"/>
              <a:t> 7 km </a:t>
            </a:r>
            <a:r>
              <a:rPr lang="en-AU" sz="1200" i="1" dirty="0" err="1"/>
              <a:t>dari</a:t>
            </a:r>
            <a:r>
              <a:rPr lang="en-AU" sz="1200" i="1" dirty="0"/>
              <a:t> </a:t>
            </a:r>
            <a:r>
              <a:rPr lang="en-AU" sz="1200" i="1" dirty="0" err="1"/>
              <a:t>laut</a:t>
            </a:r>
            <a:r>
              <a:rPr lang="en-AU" sz="12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13818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11817"/>
            <a:ext cx="51833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MARITIM YANG SESUNGUHNYA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4" y="2216499"/>
            <a:ext cx="307595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</a:rPr>
              <a:t>IKLIM YANG TERDIRI DARI SERANGKAIAN IKLIM MESO DAN IKLIM MIKRO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MORNINGTON PENINSULA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10–260M (32–853KAKI)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F02419D-56D1-FCE1-1BA9-B1EEE6BE7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DCAF19A9-6E28-F8C3-BB22-E7DFD2D458D7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7B6E96-FC6C-4568-5A8D-74777390EA2A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6AC4B6-5619-CDA7-5802-1B02A8D81876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5792E8-B651-10BB-B785-BDE4178C4EB9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5D9D16-CD89-D894-75B8-99FE13919536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115963649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 rot="10800000"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663509" cy="1530521"/>
          </a:xfrm>
        </p:spPr>
        <p:txBody>
          <a:bodyPr/>
          <a:lstStyle/>
          <a:p>
            <a:r>
              <a:rPr lang="en-AU" dirty="0"/>
              <a:t>Tanah Mornington Peninsula </a:t>
            </a:r>
            <a:r>
              <a:rPr lang="en-AU" dirty="0" err="1"/>
              <a:t>bervariasi</a:t>
            </a:r>
            <a:r>
              <a:rPr lang="en-AU" dirty="0"/>
              <a:t> </a:t>
            </a:r>
            <a:r>
              <a:rPr lang="en-AU" dirty="0" err="1"/>
              <a:t>antar</a:t>
            </a:r>
            <a:r>
              <a:rPr lang="en-AU" dirty="0"/>
              <a:t> wilayah, </a:t>
            </a:r>
            <a:r>
              <a:rPr lang="en-AU" dirty="0" err="1"/>
              <a:t>mulai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berpasir</a:t>
            </a:r>
            <a:r>
              <a:rPr lang="en-AU" dirty="0"/>
              <a:t> yang </a:t>
            </a:r>
            <a:r>
              <a:rPr lang="en-AU" dirty="0" err="1"/>
              <a:t>dalam</a:t>
            </a:r>
            <a:r>
              <a:rPr lang="en-AU" dirty="0"/>
              <a:t> di wilayah </a:t>
            </a:r>
            <a:r>
              <a:rPr lang="en-AU" dirty="0" err="1"/>
              <a:t>utara</a:t>
            </a:r>
            <a:r>
              <a:rPr lang="en-AU" dirty="0"/>
              <a:t>,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kuning</a:t>
            </a:r>
            <a:r>
              <a:rPr lang="en-AU" dirty="0"/>
              <a:t> dan </a:t>
            </a:r>
            <a:r>
              <a:rPr lang="en-AU" dirty="0" err="1"/>
              <a:t>coklat</a:t>
            </a:r>
            <a:r>
              <a:rPr lang="en-AU" dirty="0"/>
              <a:t> di </a:t>
            </a:r>
            <a:r>
              <a:rPr lang="en-AU" dirty="0" err="1"/>
              <a:t>atas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 </a:t>
            </a:r>
            <a:r>
              <a:rPr lang="en-AU" dirty="0" err="1"/>
              <a:t>gembur</a:t>
            </a:r>
            <a:r>
              <a:rPr lang="en-AU" dirty="0"/>
              <a:t> dan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drainase</a:t>
            </a:r>
            <a:r>
              <a:rPr lang="en-AU" dirty="0"/>
              <a:t> yang </a:t>
            </a:r>
            <a:r>
              <a:rPr lang="en-AU" dirty="0" err="1"/>
              <a:t>baik</a:t>
            </a:r>
            <a:r>
              <a:rPr lang="en-AU" dirty="0"/>
              <a:t> dan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vulkanik</a:t>
            </a:r>
            <a:r>
              <a:rPr lang="en-AU" dirty="0"/>
              <a:t> </a:t>
            </a:r>
            <a:r>
              <a:rPr lang="en-AU" dirty="0" err="1"/>
              <a:t>berwarna</a:t>
            </a:r>
            <a:r>
              <a:rPr lang="en-AU" dirty="0"/>
              <a:t> </a:t>
            </a:r>
            <a:r>
              <a:rPr lang="en-AU" dirty="0" err="1"/>
              <a:t>merah</a:t>
            </a:r>
            <a:r>
              <a:rPr lang="en-AU" dirty="0"/>
              <a:t> </a:t>
            </a:r>
            <a:r>
              <a:rPr lang="en-AU" dirty="0" err="1"/>
              <a:t>kecoklatan</a:t>
            </a:r>
            <a:r>
              <a:rPr lang="en-AU" dirty="0"/>
              <a:t> di wilayah </a:t>
            </a:r>
            <a:r>
              <a:rPr lang="en-AU" dirty="0" err="1"/>
              <a:t>selatan</a:t>
            </a:r>
            <a:r>
              <a:rPr lang="en-A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164850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539364" y="553464"/>
            <a:ext cx="5308186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WESTERN AUSTRALIA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E6E73A27-E70F-8161-C9EA-55E89F670404}"/>
              </a:ext>
            </a:extLst>
          </p:cNvPr>
          <p:cNvSpPr txBox="1"/>
          <p:nvPr/>
        </p:nvSpPr>
        <p:spPr>
          <a:xfrm>
            <a:off x="5593977" y="6220394"/>
            <a:ext cx="2485162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GREAT SOUTHERN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95FDCA-CB83-A99F-D7E4-8E5734C63927}"/>
              </a:ext>
            </a:extLst>
          </p:cNvPr>
          <p:cNvCxnSpPr>
            <a:cxnSpLocks/>
          </p:cNvCxnSpPr>
          <p:nvPr/>
        </p:nvCxnSpPr>
        <p:spPr>
          <a:xfrm flipV="1">
            <a:off x="7333876" y="5494084"/>
            <a:ext cx="864988" cy="84268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bject 58">
            <a:extLst>
              <a:ext uri="{FF2B5EF4-FFF2-40B4-BE49-F238E27FC236}">
                <a16:creationId xmlns:a16="http://schemas.microsoft.com/office/drawing/2014/main" id="{5BF814A2-D6BD-25F6-A275-2C7242879A54}"/>
              </a:ext>
            </a:extLst>
          </p:cNvPr>
          <p:cNvSpPr txBox="1"/>
          <p:nvPr/>
        </p:nvSpPr>
        <p:spPr>
          <a:xfrm>
            <a:off x="2497311" y="4836885"/>
            <a:ext cx="1847599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MARGARET RIVER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B4E1323-AC3D-5FD2-E9F1-C96267BD76D4}"/>
              </a:ext>
            </a:extLst>
          </p:cNvPr>
          <p:cNvCxnSpPr>
            <a:cxnSpLocks/>
          </p:cNvCxnSpPr>
          <p:nvPr/>
        </p:nvCxnSpPr>
        <p:spPr>
          <a:xfrm flipV="1">
            <a:off x="4195482" y="4836885"/>
            <a:ext cx="1398495" cy="11163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bject 58">
            <a:extLst>
              <a:ext uri="{FF2B5EF4-FFF2-40B4-BE49-F238E27FC236}">
                <a16:creationId xmlns:a16="http://schemas.microsoft.com/office/drawing/2014/main" id="{30794586-4101-85A7-5E14-F24EC24441EE}"/>
              </a:ext>
            </a:extLst>
          </p:cNvPr>
          <p:cNvSpPr txBox="1"/>
          <p:nvPr/>
        </p:nvSpPr>
        <p:spPr>
          <a:xfrm>
            <a:off x="3746378" y="3413342"/>
            <a:ext cx="1847599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GEOGRAPHE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A7190B8-DF0F-F48A-9F23-808EA9669960}"/>
              </a:ext>
            </a:extLst>
          </p:cNvPr>
          <p:cNvCxnSpPr>
            <a:cxnSpLocks/>
          </p:cNvCxnSpPr>
          <p:nvPr/>
        </p:nvCxnSpPr>
        <p:spPr>
          <a:xfrm>
            <a:off x="5033042" y="3529720"/>
            <a:ext cx="1349082" cy="31445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40730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r>
              <a:rPr lang="en-AU" dirty="0"/>
              <a:t>Sejarah </a:t>
            </a:r>
            <a:r>
              <a:rPr lang="en-AU" dirty="0" err="1"/>
              <a:t>penelitian</a:t>
            </a:r>
            <a:r>
              <a:rPr lang="en-AU" dirty="0"/>
              <a:t> dan </a:t>
            </a:r>
            <a:r>
              <a:rPr lang="en-AU" dirty="0" err="1"/>
              <a:t>pengembangan</a:t>
            </a:r>
            <a:endParaRPr lang="en-AU" dirty="0"/>
          </a:p>
          <a:p>
            <a:r>
              <a:rPr lang="en-AU" dirty="0" err="1"/>
              <a:t>Pelopor</a:t>
            </a:r>
            <a:endParaRPr lang="en-AU" dirty="0"/>
          </a:p>
          <a:p>
            <a:r>
              <a:rPr lang="en-AU" dirty="0"/>
              <a:t>Lokasi </a:t>
            </a:r>
            <a:r>
              <a:rPr lang="en-AU" dirty="0" err="1"/>
              <a:t>pesisir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MARGARET RIVER</a:t>
            </a:r>
          </a:p>
        </p:txBody>
      </p:sp>
    </p:spTree>
    <p:extLst>
      <p:ext uri="{BB962C8B-B14F-4D97-AF65-F5344CB8AC3E}">
        <p14:creationId xmlns:p14="http://schemas.microsoft.com/office/powerpoint/2010/main" val="2400229001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51B658-C587-B0BC-DCC2-FD415CFB91BF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F5E5D441-F351-5A95-E454-ECCB0C44D8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"/>
            <a:ext cx="6096000" cy="6857993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83B8633A-B2A9-62C7-E554-D9763026C04E}"/>
              </a:ext>
            </a:extLst>
          </p:cNvPr>
          <p:cNvSpPr txBox="1">
            <a:spLocks/>
          </p:cNvSpPr>
          <p:nvPr/>
        </p:nvSpPr>
        <p:spPr>
          <a:xfrm>
            <a:off x="6672817" y="3720866"/>
            <a:ext cx="2555535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MARGARET RIVER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0–231M (0–757KAKI)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0252149-401D-9B25-A1D9-77C8015D3922}"/>
              </a:ext>
            </a:extLst>
          </p:cNvPr>
          <p:cNvCxnSpPr>
            <a:cxnSpLocks/>
          </p:cNvCxnSpPr>
          <p:nvPr/>
        </p:nvCxnSpPr>
        <p:spPr>
          <a:xfrm>
            <a:off x="7546984" y="6366988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775ABF-E30A-2086-A73C-1C6199FC9E96}"/>
              </a:ext>
            </a:extLst>
          </p:cNvPr>
          <p:cNvCxnSpPr>
            <a:cxnSpLocks/>
          </p:cNvCxnSpPr>
          <p:nvPr/>
        </p:nvCxnSpPr>
        <p:spPr>
          <a:xfrm flipV="1">
            <a:off x="7546984" y="5243987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BD7AC64-2811-3189-0CBA-9C8D04528450}"/>
              </a:ext>
            </a:extLst>
          </p:cNvPr>
          <p:cNvSpPr txBox="1"/>
          <p:nvPr/>
        </p:nvSpPr>
        <p:spPr>
          <a:xfrm>
            <a:off x="555617" y="1693009"/>
            <a:ext cx="3411821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</a:rPr>
              <a:t>DENGAN PENGARUH MARITIM YANG KUAT, DENGAN SAMUDRA DI KETIGA SISINYA</a:t>
            </a:r>
            <a:br>
              <a:rPr lang="en-AU" sz="1600" dirty="0">
                <a:solidFill>
                  <a:schemeClr val="bg1"/>
                </a:solidFill>
              </a:rPr>
            </a:br>
            <a:endParaRPr lang="en-AU" sz="16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FEF2D0-2810-B558-D60F-7D27D9B8F5B0}"/>
              </a:ext>
            </a:extLst>
          </p:cNvPr>
          <p:cNvSpPr txBox="1"/>
          <p:nvPr/>
        </p:nvSpPr>
        <p:spPr>
          <a:xfrm>
            <a:off x="518143" y="1108234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MEDITERANIA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E08AEB5-1D66-3ACB-81A3-DB263CFBCCFB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0BBF755-1CA2-FE97-D95B-79303941E1C6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8CA3D1-DF5B-FD75-9613-159414567D2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775F157-3E2F-69A4-1CBE-EA714476EA85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60C6BB0-6A55-AC99-A2FE-EE3693086B2F}"/>
              </a:ext>
            </a:extLst>
          </p:cNvPr>
          <p:cNvSpPr/>
          <p:nvPr/>
        </p:nvSpPr>
        <p:spPr>
          <a:xfrm>
            <a:off x="8608887" y="6194319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1AE5C583-5742-D8D7-E56F-194C73E66DC9}"/>
              </a:ext>
            </a:extLst>
          </p:cNvPr>
          <p:cNvSpPr txBox="1">
            <a:spLocks/>
          </p:cNvSpPr>
          <p:nvPr/>
        </p:nvSpPr>
        <p:spPr>
          <a:xfrm>
            <a:off x="518143" y="453633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dirty="0">
                <a:solidFill>
                  <a:schemeClr val="accent3"/>
                </a:solidFill>
              </a:rPr>
              <a:t>IKLIM</a:t>
            </a: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62B6CFEC-0601-04BE-E11A-99EA7299B351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4C6A25-BAC8-2097-CCDC-52B9874AE84D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A44CD7-9EA8-E1E9-214C-33E2353F8D1F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5AF29F-4EA2-83F0-434A-1CF084647B90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4D7F27-B45A-D4DF-B733-21CD385EE66F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230687112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116867" cy="1530521"/>
          </a:xfrm>
        </p:spPr>
        <p:txBody>
          <a:bodyPr/>
          <a:lstStyle/>
          <a:p>
            <a:r>
              <a:rPr lang="en-AU" dirty="0"/>
              <a:t>Wilayah </a:t>
            </a:r>
            <a:r>
              <a:rPr lang="en-AU" dirty="0" err="1"/>
              <a:t>ini</a:t>
            </a:r>
            <a:r>
              <a:rPr lang="en-AU" dirty="0"/>
              <a:t> </a:t>
            </a:r>
            <a:r>
              <a:rPr lang="en-AU" dirty="0" err="1"/>
              <a:t>terdiri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lempung</a:t>
            </a:r>
            <a:r>
              <a:rPr lang="en-AU" dirty="0"/>
              <a:t> </a:t>
            </a:r>
            <a:r>
              <a:rPr lang="en-AU" dirty="0" err="1"/>
              <a:t>abu-abu</a:t>
            </a:r>
            <a:r>
              <a:rPr lang="en-AU" dirty="0"/>
              <a:t>, yang </a:t>
            </a:r>
            <a:r>
              <a:rPr lang="en-AU" dirty="0" err="1"/>
              <a:t>luar</a:t>
            </a:r>
            <a:r>
              <a:rPr lang="en-AU" dirty="0"/>
              <a:t> </a:t>
            </a:r>
            <a:r>
              <a:rPr lang="en-AU" dirty="0" err="1"/>
              <a:t>biasa</a:t>
            </a:r>
            <a:r>
              <a:rPr lang="en-AU" dirty="0"/>
              <a:t> </a:t>
            </a:r>
            <a:r>
              <a:rPr lang="en-AU" dirty="0" err="1"/>
              <a:t>baik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budidaya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. </a:t>
            </a:r>
            <a:r>
              <a:rPr lang="en-AU" dirty="0" err="1"/>
              <a:t>Punggung</a:t>
            </a:r>
            <a:r>
              <a:rPr lang="en-AU" dirty="0"/>
              <a:t> </a:t>
            </a:r>
            <a:r>
              <a:rPr lang="en-AU" dirty="0" err="1"/>
              <a:t>bukit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Cape Naturaliste </a:t>
            </a:r>
            <a:r>
              <a:rPr lang="en-AU" dirty="0" err="1"/>
              <a:t>hingga</a:t>
            </a:r>
            <a:r>
              <a:rPr lang="en-AU" dirty="0"/>
              <a:t> Cape Leeuwin </a:t>
            </a:r>
            <a:r>
              <a:rPr lang="en-AU" dirty="0" err="1"/>
              <a:t>sebagian</a:t>
            </a:r>
            <a:r>
              <a:rPr lang="en-AU" dirty="0"/>
              <a:t> </a:t>
            </a:r>
            <a:r>
              <a:rPr lang="en-AU" dirty="0" err="1"/>
              <a:t>besar</a:t>
            </a:r>
            <a:r>
              <a:rPr lang="en-AU" dirty="0"/>
              <a:t> </a:t>
            </a:r>
            <a:r>
              <a:rPr lang="en-AU" dirty="0" err="1"/>
              <a:t>terdiri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lempung</a:t>
            </a:r>
            <a:r>
              <a:rPr lang="en-AU" dirty="0"/>
              <a:t> </a:t>
            </a:r>
            <a:r>
              <a:rPr lang="en-AU" dirty="0" err="1"/>
              <a:t>berkerikil</a:t>
            </a:r>
            <a:r>
              <a:rPr lang="en-AU" dirty="0"/>
              <a:t> pada </a:t>
            </a:r>
            <a:r>
              <a:rPr lang="en-AU" dirty="0" err="1"/>
              <a:t>granit</a:t>
            </a:r>
            <a:r>
              <a:rPr lang="en-AU" dirty="0"/>
              <a:t> dan </a:t>
            </a:r>
            <a:r>
              <a:rPr lang="en-AU" dirty="0" err="1"/>
              <a:t>gneis</a:t>
            </a:r>
            <a:r>
              <a:rPr lang="en-AU" dirty="0"/>
              <a:t>, </a:t>
            </a:r>
            <a:r>
              <a:rPr lang="en-AU" dirty="0" err="1"/>
              <a:t>namun</a:t>
            </a:r>
            <a:r>
              <a:rPr lang="en-AU" dirty="0"/>
              <a:t> </a:t>
            </a:r>
            <a:r>
              <a:rPr lang="en-AU" dirty="0" err="1"/>
              <a:t>secara</a:t>
            </a:r>
            <a:r>
              <a:rPr lang="en-AU" dirty="0"/>
              <a:t> </a:t>
            </a:r>
            <a:r>
              <a:rPr lang="en-AU" dirty="0" err="1"/>
              <a:t>keseluruhan</a:t>
            </a:r>
            <a:r>
              <a:rPr lang="en-AU" dirty="0"/>
              <a:t> </a:t>
            </a:r>
            <a:r>
              <a:rPr lang="en-AU" dirty="0" err="1"/>
              <a:t>kapasitas</a:t>
            </a:r>
            <a:r>
              <a:rPr lang="en-AU" dirty="0"/>
              <a:t> </a:t>
            </a:r>
            <a:r>
              <a:rPr lang="en-AU" dirty="0" err="1"/>
              <a:t>retensi</a:t>
            </a:r>
            <a:r>
              <a:rPr lang="en-AU" dirty="0"/>
              <a:t> </a:t>
            </a:r>
            <a:r>
              <a:rPr lang="en-AU" dirty="0" err="1"/>
              <a:t>airnya</a:t>
            </a:r>
            <a:r>
              <a:rPr lang="en-AU" dirty="0"/>
              <a:t> </a:t>
            </a:r>
            <a:r>
              <a:rPr lang="en-AU" dirty="0" err="1"/>
              <a:t>rendah</a:t>
            </a:r>
            <a:r>
              <a:rPr lang="en-AU" dirty="0"/>
              <a:t>, dan </a:t>
            </a:r>
            <a:r>
              <a:rPr lang="en-AU" dirty="0" err="1"/>
              <a:t>lapisan</a:t>
            </a:r>
            <a:r>
              <a:rPr lang="en-AU" dirty="0"/>
              <a:t> </a:t>
            </a:r>
            <a:r>
              <a:rPr lang="en-AU" dirty="0" err="1"/>
              <a:t>granit</a:t>
            </a:r>
            <a:r>
              <a:rPr lang="en-AU" dirty="0"/>
              <a:t> </a:t>
            </a:r>
            <a:r>
              <a:rPr lang="en-AU" dirty="0" err="1"/>
              <a:t>mendorong</a:t>
            </a:r>
            <a:r>
              <a:rPr lang="en-AU" dirty="0"/>
              <a:t> </a:t>
            </a:r>
            <a:r>
              <a:rPr lang="en-AU" dirty="0" err="1"/>
              <a:t>pohon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harus</a:t>
            </a:r>
            <a:r>
              <a:rPr lang="en-AU" dirty="0"/>
              <a:t> </a:t>
            </a:r>
            <a:r>
              <a:rPr lang="en-AU" dirty="0" err="1"/>
              <a:t>mencari</a:t>
            </a:r>
            <a:r>
              <a:rPr lang="en-AU" dirty="0"/>
              <a:t> </a:t>
            </a:r>
            <a:r>
              <a:rPr lang="en-AU" dirty="0" err="1"/>
              <a:t>nutrisi</a:t>
            </a:r>
            <a:r>
              <a:rPr lang="en-AU" dirty="0"/>
              <a:t> dan air </a:t>
            </a:r>
            <a:r>
              <a:rPr lang="en-AU" dirty="0" err="1"/>
              <a:t>sampai</a:t>
            </a:r>
            <a:r>
              <a:rPr lang="en-AU" dirty="0"/>
              <a:t> </a:t>
            </a:r>
            <a:r>
              <a:rPr lang="en-AU" dirty="0" err="1"/>
              <a:t>dalam</a:t>
            </a:r>
            <a:r>
              <a:rPr lang="en-A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998124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126" t="296" r="15126" b="-2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539364" y="553464"/>
            <a:ext cx="5308186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NSW &amp; ACT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E6E73A27-E70F-8161-C9EA-55E89F670404}"/>
              </a:ext>
            </a:extLst>
          </p:cNvPr>
          <p:cNvSpPr txBox="1"/>
          <p:nvPr/>
        </p:nvSpPr>
        <p:spPr>
          <a:xfrm>
            <a:off x="3389282" y="5672317"/>
            <a:ext cx="2485162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TUMBARUMBA</a:t>
            </a: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5BF814A2-D6BD-25F6-A275-2C7242879A54}"/>
              </a:ext>
            </a:extLst>
          </p:cNvPr>
          <p:cNvSpPr txBox="1"/>
          <p:nvPr/>
        </p:nvSpPr>
        <p:spPr>
          <a:xfrm>
            <a:off x="4332141" y="4719390"/>
            <a:ext cx="2750884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CANBERRA DISTRICT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B4E1323-AC3D-5FD2-E9F1-C96267BD76D4}"/>
              </a:ext>
            </a:extLst>
          </p:cNvPr>
          <p:cNvCxnSpPr>
            <a:cxnSpLocks/>
          </p:cNvCxnSpPr>
          <p:nvPr/>
        </p:nvCxnSpPr>
        <p:spPr>
          <a:xfrm>
            <a:off x="6300908" y="4835768"/>
            <a:ext cx="975872" cy="11275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bject 58">
            <a:extLst>
              <a:ext uri="{FF2B5EF4-FFF2-40B4-BE49-F238E27FC236}">
                <a16:creationId xmlns:a16="http://schemas.microsoft.com/office/drawing/2014/main" id="{30794586-4101-85A7-5E14-F24EC24441EE}"/>
              </a:ext>
            </a:extLst>
          </p:cNvPr>
          <p:cNvSpPr txBox="1"/>
          <p:nvPr/>
        </p:nvSpPr>
        <p:spPr>
          <a:xfrm>
            <a:off x="3193457" y="3429000"/>
            <a:ext cx="1847599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RIVERINA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A7190B8-DF0F-F48A-9F23-808EA9669960}"/>
              </a:ext>
            </a:extLst>
          </p:cNvPr>
          <p:cNvCxnSpPr>
            <a:cxnSpLocks/>
          </p:cNvCxnSpPr>
          <p:nvPr/>
        </p:nvCxnSpPr>
        <p:spPr>
          <a:xfrm>
            <a:off x="6456363" y="2927338"/>
            <a:ext cx="436215" cy="11159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2CB40B-38B7-CD74-E91F-50C33D53F3AF}"/>
              </a:ext>
            </a:extLst>
          </p:cNvPr>
          <p:cNvCxnSpPr>
            <a:cxnSpLocks/>
          </p:cNvCxnSpPr>
          <p:nvPr/>
        </p:nvCxnSpPr>
        <p:spPr>
          <a:xfrm>
            <a:off x="4787153" y="5780904"/>
            <a:ext cx="975872" cy="11275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bject 58">
            <a:extLst>
              <a:ext uri="{FF2B5EF4-FFF2-40B4-BE49-F238E27FC236}">
                <a16:creationId xmlns:a16="http://schemas.microsoft.com/office/drawing/2014/main" id="{67DC8C0B-07CD-26DB-0429-A972B57EC3A5}"/>
              </a:ext>
            </a:extLst>
          </p:cNvPr>
          <p:cNvSpPr txBox="1"/>
          <p:nvPr/>
        </p:nvSpPr>
        <p:spPr>
          <a:xfrm>
            <a:off x="5701553" y="2806172"/>
            <a:ext cx="178653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COWRA</a:t>
            </a: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40BCA47C-B413-5DF7-1F20-4647B5DE227D}"/>
              </a:ext>
            </a:extLst>
          </p:cNvPr>
          <p:cNvSpPr txBox="1"/>
          <p:nvPr/>
        </p:nvSpPr>
        <p:spPr>
          <a:xfrm>
            <a:off x="8198864" y="2898381"/>
            <a:ext cx="178653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ORANGE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CAE9C01-C744-43D4-739C-F22A24528ED7}"/>
              </a:ext>
            </a:extLst>
          </p:cNvPr>
          <p:cNvCxnSpPr>
            <a:cxnSpLocks/>
          </p:cNvCxnSpPr>
          <p:nvPr/>
        </p:nvCxnSpPr>
        <p:spPr>
          <a:xfrm>
            <a:off x="7584141" y="2888918"/>
            <a:ext cx="537883" cy="11159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bject 58">
            <a:extLst>
              <a:ext uri="{FF2B5EF4-FFF2-40B4-BE49-F238E27FC236}">
                <a16:creationId xmlns:a16="http://schemas.microsoft.com/office/drawing/2014/main" id="{D7EB2899-8458-A677-0A31-BD2A1EC03434}"/>
              </a:ext>
            </a:extLst>
          </p:cNvPr>
          <p:cNvSpPr txBox="1"/>
          <p:nvPr/>
        </p:nvSpPr>
        <p:spPr>
          <a:xfrm>
            <a:off x="6577533" y="1376942"/>
            <a:ext cx="178653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MUDGEE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AE1BB9-77E0-AD67-F7F0-D5709D2CFBDA}"/>
              </a:ext>
            </a:extLst>
          </p:cNvPr>
          <p:cNvCxnSpPr>
            <a:cxnSpLocks/>
          </p:cNvCxnSpPr>
          <p:nvPr/>
        </p:nvCxnSpPr>
        <p:spPr>
          <a:xfrm>
            <a:off x="7438144" y="1490424"/>
            <a:ext cx="537883" cy="11159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bject 58">
            <a:extLst>
              <a:ext uri="{FF2B5EF4-FFF2-40B4-BE49-F238E27FC236}">
                <a16:creationId xmlns:a16="http://schemas.microsoft.com/office/drawing/2014/main" id="{DBA035B8-3406-E63C-9F88-8242E0D0AED9}"/>
              </a:ext>
            </a:extLst>
          </p:cNvPr>
          <p:cNvSpPr txBox="1"/>
          <p:nvPr/>
        </p:nvSpPr>
        <p:spPr>
          <a:xfrm>
            <a:off x="10760849" y="2642293"/>
            <a:ext cx="1140101" cy="44820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HUNTER VALLEY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7358AD4-AE7E-79FA-1720-139BB4E46910}"/>
              </a:ext>
            </a:extLst>
          </p:cNvPr>
          <p:cNvCxnSpPr>
            <a:cxnSpLocks/>
          </p:cNvCxnSpPr>
          <p:nvPr/>
        </p:nvCxnSpPr>
        <p:spPr>
          <a:xfrm>
            <a:off x="10004611" y="1859257"/>
            <a:ext cx="668512" cy="8994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bject 58">
            <a:extLst>
              <a:ext uri="{FF2B5EF4-FFF2-40B4-BE49-F238E27FC236}">
                <a16:creationId xmlns:a16="http://schemas.microsoft.com/office/drawing/2014/main" id="{215E3667-532D-4E5E-B72B-B10EC8F9431D}"/>
              </a:ext>
            </a:extLst>
          </p:cNvPr>
          <p:cNvSpPr txBox="1"/>
          <p:nvPr/>
        </p:nvSpPr>
        <p:spPr>
          <a:xfrm>
            <a:off x="9927771" y="4593421"/>
            <a:ext cx="1786538" cy="44820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SOUTHERN HIGHLANDS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3496FAC-E965-867A-407C-F9B164E17CA9}"/>
              </a:ext>
            </a:extLst>
          </p:cNvPr>
          <p:cNvCxnSpPr>
            <a:cxnSpLocks/>
          </p:cNvCxnSpPr>
          <p:nvPr/>
        </p:nvCxnSpPr>
        <p:spPr>
          <a:xfrm>
            <a:off x="8867374" y="4325832"/>
            <a:ext cx="991241" cy="49168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70961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47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r>
              <a:rPr lang="en-AU" dirty="0" err="1"/>
              <a:t>Tempat</a:t>
            </a:r>
            <a:r>
              <a:rPr lang="en-AU" dirty="0"/>
              <a:t> </a:t>
            </a:r>
            <a:r>
              <a:rPr lang="en-AU" dirty="0" err="1"/>
              <a:t>lahirnya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Australia</a:t>
            </a:r>
          </a:p>
          <a:p>
            <a:r>
              <a:rPr lang="en-AU" dirty="0" err="1"/>
              <a:t>Rumah</a:t>
            </a:r>
            <a:r>
              <a:rPr lang="en-AU" dirty="0"/>
              <a:t> </a:t>
            </a:r>
            <a:r>
              <a:rPr lang="en-AU" dirty="0" err="1"/>
              <a:t>keluarga</a:t>
            </a:r>
            <a:r>
              <a:rPr lang="en-AU" dirty="0"/>
              <a:t> Tyrell</a:t>
            </a:r>
          </a:p>
          <a:p>
            <a:r>
              <a:rPr lang="en-AU" dirty="0" err="1"/>
              <a:t>Destinasi</a:t>
            </a:r>
            <a:r>
              <a:rPr lang="en-AU" dirty="0"/>
              <a:t> </a:t>
            </a:r>
            <a:r>
              <a:rPr lang="en-AU" dirty="0" err="1"/>
              <a:t>turis</a:t>
            </a:r>
            <a:r>
              <a:rPr lang="en-AU" dirty="0"/>
              <a:t> popular.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HUNTER VALLEY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1DBC3E4-41C6-6186-4748-1C9C3AD9C523}"/>
              </a:ext>
            </a:extLst>
          </p:cNvPr>
          <p:cNvSpPr txBox="1">
            <a:spLocks/>
          </p:cNvSpPr>
          <p:nvPr/>
        </p:nvSpPr>
        <p:spPr>
          <a:xfrm>
            <a:off x="6456362" y="5150971"/>
            <a:ext cx="3509830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400" b="1" dirty="0">
                <a:solidFill>
                  <a:schemeClr val="accent5"/>
                </a:solidFill>
              </a:rPr>
              <a:t>FAKTA MENARIK</a:t>
            </a:r>
          </a:p>
          <a:p>
            <a:r>
              <a:rPr lang="en-AU" sz="1200" i="1" dirty="0"/>
              <a:t>Hunter </a:t>
            </a:r>
            <a:r>
              <a:rPr lang="en-AU" sz="1200" i="1" dirty="0" err="1"/>
              <a:t>adalah</a:t>
            </a:r>
            <a:r>
              <a:rPr lang="en-AU" sz="1200" i="1" dirty="0"/>
              <a:t> wilayah </a:t>
            </a:r>
            <a:r>
              <a:rPr lang="en-AU" sz="1200" i="1" dirty="0" err="1"/>
              <a:t>anggur</a:t>
            </a:r>
            <a:r>
              <a:rPr lang="en-AU" sz="1200" i="1" dirty="0"/>
              <a:t> </a:t>
            </a:r>
            <a:r>
              <a:rPr lang="en-AU" sz="1200" i="1" dirty="0" err="1"/>
              <a:t>tertua</a:t>
            </a:r>
            <a:r>
              <a:rPr lang="en-AU" sz="1200" i="1" dirty="0"/>
              <a:t> yang </a:t>
            </a:r>
            <a:r>
              <a:rPr lang="en-AU" sz="1200" i="1" dirty="0" err="1"/>
              <a:t>berkesinambungan</a:t>
            </a:r>
            <a:r>
              <a:rPr lang="en-AU" sz="1200" i="1" dirty="0"/>
              <a:t> dan </a:t>
            </a:r>
            <a:r>
              <a:rPr lang="en-AU" sz="1200" i="1" dirty="0" err="1"/>
              <a:t>terbagi</a:t>
            </a:r>
            <a:r>
              <a:rPr lang="en-AU" sz="1200" i="1" dirty="0"/>
              <a:t> </a:t>
            </a:r>
            <a:r>
              <a:rPr lang="en-AU" sz="1200" i="1" dirty="0" err="1"/>
              <a:t>antara</a:t>
            </a:r>
            <a:r>
              <a:rPr lang="en-AU" sz="1200" i="1" dirty="0"/>
              <a:t> Lower Hunter, </a:t>
            </a:r>
            <a:r>
              <a:rPr lang="en-AU" sz="1200" i="1" dirty="0" err="1"/>
              <a:t>dimana</a:t>
            </a:r>
            <a:r>
              <a:rPr lang="en-AU" sz="1200" i="1" dirty="0"/>
              <a:t> </a:t>
            </a:r>
            <a:r>
              <a:rPr lang="en-AU" sz="1200" i="1" dirty="0" err="1"/>
              <a:t>kebanyakan</a:t>
            </a:r>
            <a:r>
              <a:rPr lang="en-AU" sz="1200" i="1" dirty="0"/>
              <a:t> </a:t>
            </a:r>
            <a:r>
              <a:rPr lang="en-AU" sz="1200" i="1" dirty="0" err="1"/>
              <a:t>kilang</a:t>
            </a:r>
            <a:r>
              <a:rPr lang="en-AU" sz="1200" i="1" dirty="0"/>
              <a:t> </a:t>
            </a:r>
            <a:r>
              <a:rPr lang="en-AU" sz="1200" i="1" dirty="0" err="1"/>
              <a:t>anggur</a:t>
            </a:r>
            <a:r>
              <a:rPr lang="en-AU" sz="1200" i="1" dirty="0"/>
              <a:t> </a:t>
            </a:r>
            <a:r>
              <a:rPr lang="en-AU" sz="1200" i="1" dirty="0" err="1"/>
              <a:t>berlokasi</a:t>
            </a:r>
            <a:r>
              <a:rPr lang="en-AU" sz="1200" i="1" dirty="0"/>
              <a:t> dan Upper Hunter.</a:t>
            </a:r>
          </a:p>
        </p:txBody>
      </p:sp>
    </p:spTree>
    <p:extLst>
      <p:ext uri="{BB962C8B-B14F-4D97-AF65-F5344CB8AC3E}">
        <p14:creationId xmlns:p14="http://schemas.microsoft.com/office/powerpoint/2010/main" val="938002356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9">
            <a:extLst>
              <a:ext uri="{FF2B5EF4-FFF2-40B4-BE49-F238E27FC236}">
                <a16:creationId xmlns:a16="http://schemas.microsoft.com/office/drawing/2014/main" id="{FC32D098-23EB-22EE-B950-0C0A14F6A2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A391516-99B4-52D0-BA0A-1750531D0456}"/>
              </a:ext>
            </a:extLst>
          </p:cNvPr>
          <p:cNvSpPr txBox="1"/>
          <p:nvPr/>
        </p:nvSpPr>
        <p:spPr>
          <a:xfrm>
            <a:off x="527854" y="1111817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accent5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SUBTROPIS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9534D87-09F2-FA09-649D-FB84CE3BFE7F}"/>
              </a:ext>
            </a:extLst>
          </p:cNvPr>
          <p:cNvSpPr txBox="1"/>
          <p:nvPr/>
        </p:nvSpPr>
        <p:spPr>
          <a:xfrm>
            <a:off x="527854" y="3108202"/>
            <a:ext cx="3891746" cy="2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AU" sz="1600" dirty="0">
                <a:solidFill>
                  <a:schemeClr val="bg1"/>
                </a:solidFill>
              </a:rPr>
              <a:t>DENGAN PENGARUH MARITIM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2EDFBAB-6CA1-7E34-E8ED-5852A714A63A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973D0F45-AA97-4CBF-D0FC-03F60BF598C6}"/>
              </a:ext>
            </a:extLst>
          </p:cNvPr>
          <p:cNvSpPr txBox="1">
            <a:spLocks/>
          </p:cNvSpPr>
          <p:nvPr/>
        </p:nvSpPr>
        <p:spPr>
          <a:xfrm>
            <a:off x="6456363" y="3942491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HUNTER VALLEY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22–254M (72–833KAKI)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A366AC7-B183-A293-113E-47DDC04502D2}"/>
              </a:ext>
            </a:extLst>
          </p:cNvPr>
          <p:cNvCxnSpPr>
            <a:cxnSpLocks/>
          </p:cNvCxnSpPr>
          <p:nvPr/>
        </p:nvCxnSpPr>
        <p:spPr>
          <a:xfrm>
            <a:off x="7501572" y="6543706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8EE7C6C-226F-B8FC-FB3E-04A1233EE506}"/>
              </a:ext>
            </a:extLst>
          </p:cNvPr>
          <p:cNvCxnSpPr>
            <a:cxnSpLocks/>
          </p:cNvCxnSpPr>
          <p:nvPr/>
        </p:nvCxnSpPr>
        <p:spPr>
          <a:xfrm flipV="1">
            <a:off x="7501572" y="5420705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373A6F36-95B5-BBA2-C809-9BD7B73634AE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2AB44EB-0F5C-CD8C-309E-7AE510E2D71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4E376EB-AC47-F075-F2FC-F8D06337142B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43956B9-AA62-5222-592D-5444051548C0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9DB1069-442A-8C7E-E2E5-315B19226CB3}"/>
              </a:ext>
            </a:extLst>
          </p:cNvPr>
          <p:cNvSpPr/>
          <p:nvPr/>
        </p:nvSpPr>
        <p:spPr>
          <a:xfrm>
            <a:off x="8563475" y="6371037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89F8EEB9-976C-32A9-1D6E-0824681122A7}"/>
              </a:ext>
            </a:extLst>
          </p:cNvPr>
          <p:cNvSpPr txBox="1">
            <a:spLocks/>
          </p:cNvSpPr>
          <p:nvPr/>
        </p:nvSpPr>
        <p:spPr>
          <a:xfrm>
            <a:off x="578165" y="453633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>
                <a:solidFill>
                  <a:schemeClr val="accent3"/>
                </a:solidFill>
              </a:rPr>
              <a:t>IKLIM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9" name="Title 7">
            <a:extLst>
              <a:ext uri="{FF2B5EF4-FFF2-40B4-BE49-F238E27FC236}">
                <a16:creationId xmlns:a16="http://schemas.microsoft.com/office/drawing/2014/main" id="{B980B299-15C1-61D9-367A-D7D852969591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F641134-F185-D224-6B71-0E4C88073511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A7F218C-B03A-9D8A-6C5F-C4501B1DA090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0036BB4-8239-4E13-65F0-DC3284C16A38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C7399CC-55BD-EAE8-7BDA-2B7FA0158068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142565459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844" t="7889" r="21532" b="14371"/>
          <a:stretch/>
        </p:blipFill>
        <p:spPr>
          <a:xfrm>
            <a:off x="6096000" y="368299"/>
            <a:ext cx="6096000" cy="624078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74714"/>
            <a:ext cx="5317708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CHARDONNAY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346167"/>
            <a:ext cx="4236304" cy="1670704"/>
          </a:xfrm>
        </p:spPr>
        <p:txBody>
          <a:bodyPr/>
          <a:lstStyle/>
          <a:p>
            <a:pPr marL="0" indent="0">
              <a:spcBef>
                <a:spcPts val="800"/>
              </a:spcBef>
              <a:buNone/>
            </a:pPr>
            <a:r>
              <a:rPr lang="en-AU" dirty="0">
                <a:solidFill>
                  <a:schemeClr val="bg1"/>
                </a:solidFill>
              </a:rPr>
              <a:t>Chardonnay </a:t>
            </a:r>
            <a:r>
              <a:rPr lang="en-AU" dirty="0" err="1">
                <a:solidFill>
                  <a:schemeClr val="bg1"/>
                </a:solidFill>
              </a:rPr>
              <a:t>telah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menikmati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puncak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kesuksesan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industri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tangguh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bertahan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melalui</a:t>
            </a:r>
            <a:r>
              <a:rPr lang="en-AU" dirty="0">
                <a:solidFill>
                  <a:schemeClr val="bg1"/>
                </a:solidFill>
              </a:rPr>
              <a:t> masa-masa </a:t>
            </a:r>
            <a:r>
              <a:rPr lang="en-AU" dirty="0" err="1">
                <a:solidFill>
                  <a:schemeClr val="bg1"/>
                </a:solidFill>
              </a:rPr>
              <a:t>tersulitnya</a:t>
            </a:r>
            <a:r>
              <a:rPr lang="en-AU" dirty="0">
                <a:solidFill>
                  <a:schemeClr val="bg1"/>
                </a:solidFill>
              </a:rPr>
              <a:t>, dan </a:t>
            </a:r>
            <a:r>
              <a:rPr lang="it-IT" dirty="0" err="1">
                <a:solidFill>
                  <a:schemeClr val="bg1"/>
                </a:solidFill>
              </a:rPr>
              <a:t>memiliki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tempat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khusus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dalam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hati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pecinta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anggur</a:t>
            </a:r>
            <a:r>
              <a:rPr lang="it-IT" dirty="0">
                <a:solidFill>
                  <a:schemeClr val="bg1"/>
                </a:solidFill>
              </a:rPr>
              <a:t> di Australia. </a:t>
            </a:r>
            <a:r>
              <a:rPr lang="it-IT" dirty="0" err="1">
                <a:solidFill>
                  <a:schemeClr val="bg1"/>
                </a:solidFill>
              </a:rPr>
              <a:t>Perjalanannya</a:t>
            </a:r>
            <a:r>
              <a:rPr lang="it-IT" dirty="0">
                <a:solidFill>
                  <a:schemeClr val="bg1"/>
                </a:solidFill>
              </a:rPr>
              <a:t> di Australia </a:t>
            </a:r>
            <a:r>
              <a:rPr lang="it-IT" dirty="0" err="1">
                <a:solidFill>
                  <a:schemeClr val="bg1"/>
                </a:solidFill>
              </a:rPr>
              <a:t>seperti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i="1" dirty="0">
                <a:solidFill>
                  <a:schemeClr val="bg1"/>
                </a:solidFill>
              </a:rPr>
              <a:t>roller-</a:t>
            </a:r>
            <a:r>
              <a:rPr lang="it-IT" i="1" dirty="0" err="1">
                <a:solidFill>
                  <a:schemeClr val="bg1"/>
                </a:solidFill>
              </a:rPr>
              <a:t>coaster</a:t>
            </a:r>
            <a:r>
              <a:rPr lang="it-IT" dirty="0">
                <a:solidFill>
                  <a:schemeClr val="bg1"/>
                </a:solidFill>
              </a:rPr>
              <a:t> yang </a:t>
            </a:r>
            <a:r>
              <a:rPr lang="it-IT" dirty="0" err="1">
                <a:solidFill>
                  <a:schemeClr val="bg1"/>
                </a:solidFill>
              </a:rPr>
              <a:t>naik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turunnya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sangat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dramatis</a:t>
            </a:r>
            <a:r>
              <a:rPr lang="it-IT" dirty="0">
                <a:solidFill>
                  <a:schemeClr val="bg1"/>
                </a:solidFill>
              </a:rPr>
              <a:t>.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58149"/>
            <a:ext cx="5047570" cy="1325563"/>
          </a:xfrm>
        </p:spPr>
        <p:txBody>
          <a:bodyPr/>
          <a:lstStyle/>
          <a:p>
            <a:r>
              <a:rPr lang="en-US" sz="4800" kern="1000" spc="-100" dirty="0"/>
              <a:t>SEBUAH EVOLUSI ANGGUR  KLASIK</a:t>
            </a:r>
          </a:p>
        </p:txBody>
      </p:sp>
    </p:spTree>
    <p:extLst>
      <p:ext uri="{BB962C8B-B14F-4D97-AF65-F5344CB8AC3E}">
        <p14:creationId xmlns:p14="http://schemas.microsoft.com/office/powerpoint/2010/main" val="390139670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116867" cy="1530521"/>
          </a:xfrm>
        </p:spPr>
        <p:txBody>
          <a:bodyPr/>
          <a:lstStyle/>
          <a:p>
            <a:r>
              <a:rPr lang="en-AU" dirty="0"/>
              <a:t>Tanah Lower Hunter </a:t>
            </a:r>
            <a:r>
              <a:rPr lang="en-AU" dirty="0" err="1"/>
              <a:t>bervariasi</a:t>
            </a:r>
            <a:r>
              <a:rPr lang="en-AU" dirty="0"/>
              <a:t> </a:t>
            </a:r>
            <a:r>
              <a:rPr lang="en-AU" dirty="0" err="1"/>
              <a:t>mulai</a:t>
            </a:r>
            <a:r>
              <a:rPr lang="en-AU" dirty="0"/>
              <a:t> </a:t>
            </a:r>
            <a:r>
              <a:rPr lang="en-AU" dirty="0" err="1"/>
              <a:t>dataran</a:t>
            </a:r>
            <a:r>
              <a:rPr lang="en-AU" dirty="0"/>
              <a:t> </a:t>
            </a:r>
            <a:r>
              <a:rPr lang="en-AU" dirty="0" err="1"/>
              <a:t>aluvial</a:t>
            </a:r>
            <a:r>
              <a:rPr lang="en-AU" dirty="0"/>
              <a:t> </a:t>
            </a:r>
            <a:r>
              <a:rPr lang="en-AU" dirty="0" err="1"/>
              <a:t>berpasir</a:t>
            </a:r>
            <a:r>
              <a:rPr lang="en-AU" dirty="0"/>
              <a:t> </a:t>
            </a:r>
            <a:r>
              <a:rPr lang="en-AU" dirty="0" err="1"/>
              <a:t>hingga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lempung</a:t>
            </a:r>
            <a:r>
              <a:rPr lang="en-AU" dirty="0"/>
              <a:t> </a:t>
            </a:r>
            <a:r>
              <a:rPr lang="en-AU" dirty="0" err="1"/>
              <a:t>dalam</a:t>
            </a:r>
            <a:r>
              <a:rPr lang="en-AU" dirty="0"/>
              <a:t> dan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dupleks</a:t>
            </a:r>
            <a:r>
              <a:rPr lang="en-AU" dirty="0"/>
              <a:t> </a:t>
            </a:r>
            <a:r>
              <a:rPr lang="en-AU" dirty="0" err="1"/>
              <a:t>merah</a:t>
            </a:r>
            <a:r>
              <a:rPr lang="en-AU" dirty="0"/>
              <a:t> yang </a:t>
            </a:r>
            <a:r>
              <a:rPr lang="en-AU" dirty="0" err="1"/>
              <a:t>gembur</a:t>
            </a:r>
            <a:r>
              <a:rPr lang="en-AU" dirty="0"/>
              <a:t>. Di Upper Hunter, </a:t>
            </a:r>
            <a:r>
              <a:rPr lang="en-AU" dirty="0" err="1"/>
              <a:t>sungai</a:t>
            </a:r>
            <a:r>
              <a:rPr lang="en-AU" dirty="0"/>
              <a:t> dan </a:t>
            </a:r>
            <a:r>
              <a:rPr lang="en-AU" dirty="0" err="1"/>
              <a:t>anak-anak</a:t>
            </a:r>
            <a:r>
              <a:rPr lang="en-AU" dirty="0"/>
              <a:t> </a:t>
            </a:r>
            <a:r>
              <a:rPr lang="en-AU" dirty="0" err="1"/>
              <a:t>sungai</a:t>
            </a:r>
            <a:r>
              <a:rPr lang="en-AU" dirty="0"/>
              <a:t> </a:t>
            </a:r>
            <a:r>
              <a:rPr lang="en-AU" dirty="0" err="1"/>
              <a:t>berkontribusi</a:t>
            </a:r>
            <a:r>
              <a:rPr lang="en-AU" dirty="0"/>
              <a:t> pada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lempung</a:t>
            </a:r>
            <a:r>
              <a:rPr lang="en-AU" dirty="0"/>
              <a:t> </a:t>
            </a:r>
            <a:r>
              <a:rPr lang="en-AU" dirty="0" err="1"/>
              <a:t>hitam</a:t>
            </a:r>
            <a:r>
              <a:rPr lang="en-AU" dirty="0"/>
              <a:t> dan </a:t>
            </a:r>
            <a:r>
              <a:rPr lang="en-AU" dirty="0" err="1"/>
              <a:t>berlumpur</a:t>
            </a:r>
            <a:r>
              <a:rPr lang="en-AU" dirty="0"/>
              <a:t> di wilayah </a:t>
            </a:r>
            <a:r>
              <a:rPr lang="en-AU" dirty="0" err="1"/>
              <a:t>ini</a:t>
            </a:r>
            <a:r>
              <a:rPr lang="en-AU" dirty="0"/>
              <a:t> yang </a:t>
            </a:r>
            <a:r>
              <a:rPr lang="en-AU" dirty="0" err="1"/>
              <a:t>seringkali</a:t>
            </a:r>
            <a:r>
              <a:rPr lang="en-AU" dirty="0"/>
              <a:t> </a:t>
            </a:r>
            <a:r>
              <a:rPr lang="en-AU" dirty="0" err="1"/>
              <a:t>berada</a:t>
            </a:r>
            <a:r>
              <a:rPr lang="en-AU" dirty="0"/>
              <a:t> di </a:t>
            </a:r>
            <a:r>
              <a:rPr lang="en-AU" dirty="0" err="1"/>
              <a:t>atas</a:t>
            </a:r>
            <a:r>
              <a:rPr lang="en-AU" dirty="0"/>
              <a:t> </a:t>
            </a:r>
            <a:r>
              <a:rPr lang="en-AU" dirty="0" err="1"/>
              <a:t>lempung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. Bukit-</a:t>
            </a:r>
            <a:r>
              <a:rPr lang="en-AU" dirty="0" err="1"/>
              <a:t>bukit</a:t>
            </a:r>
            <a:r>
              <a:rPr lang="en-AU" dirty="0"/>
              <a:t> </a:t>
            </a:r>
            <a:r>
              <a:rPr lang="en-AU" dirty="0" err="1"/>
              <a:t>Brokenback</a:t>
            </a:r>
            <a:r>
              <a:rPr lang="en-AU" dirty="0"/>
              <a:t> Range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lajur-lajur</a:t>
            </a:r>
            <a:r>
              <a:rPr lang="en-AU" dirty="0"/>
              <a:t> batu basalt.</a:t>
            </a:r>
          </a:p>
        </p:txBody>
      </p:sp>
    </p:spTree>
    <p:extLst>
      <p:ext uri="{BB962C8B-B14F-4D97-AF65-F5344CB8AC3E}">
        <p14:creationId xmlns:p14="http://schemas.microsoft.com/office/powerpoint/2010/main" val="2706279146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SELATAN </a:t>
            </a:r>
            <a:br>
              <a:rPr lang="en-US" sz="5440" dirty="0">
                <a:solidFill>
                  <a:schemeClr val="accent1"/>
                </a:solidFill>
              </a:rPr>
            </a:br>
            <a:r>
              <a:rPr lang="en-US" sz="5440" dirty="0">
                <a:solidFill>
                  <a:schemeClr val="accent1"/>
                </a:solidFill>
              </a:rPr>
              <a:t>AUSTRALIA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4540146" y="4410224"/>
            <a:ext cx="139112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 err="1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McLAREN</a:t>
            </a: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 VALE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5989793" y="4164746"/>
            <a:ext cx="1286987" cy="36185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bject 58">
            <a:extLst>
              <a:ext uri="{FF2B5EF4-FFF2-40B4-BE49-F238E27FC236}">
                <a16:creationId xmlns:a16="http://schemas.microsoft.com/office/drawing/2014/main" id="{E5D739FD-3FF2-6CD0-65FC-7D594222319E}"/>
              </a:ext>
            </a:extLst>
          </p:cNvPr>
          <p:cNvSpPr txBox="1"/>
          <p:nvPr/>
        </p:nvSpPr>
        <p:spPr>
          <a:xfrm>
            <a:off x="8355231" y="3787818"/>
            <a:ext cx="182611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ADELAIDE HILLS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2CE09D-2CF2-4A80-DA55-D82F4FD9D11C}"/>
              </a:ext>
            </a:extLst>
          </p:cNvPr>
          <p:cNvCxnSpPr>
            <a:cxnSpLocks/>
          </p:cNvCxnSpPr>
          <p:nvPr/>
        </p:nvCxnSpPr>
        <p:spPr>
          <a:xfrm>
            <a:off x="7780173" y="3804303"/>
            <a:ext cx="487847" cy="9989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bject 58">
            <a:extLst>
              <a:ext uri="{FF2B5EF4-FFF2-40B4-BE49-F238E27FC236}">
                <a16:creationId xmlns:a16="http://schemas.microsoft.com/office/drawing/2014/main" id="{2CFC0735-84F8-853E-B3DE-74E0F4E9124A}"/>
              </a:ext>
            </a:extLst>
          </p:cNvPr>
          <p:cNvSpPr txBox="1"/>
          <p:nvPr/>
        </p:nvSpPr>
        <p:spPr>
          <a:xfrm>
            <a:off x="9952445" y="1427157"/>
            <a:ext cx="182611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RIVERINA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561970F-7856-BDC0-CA29-9071162A5F59}"/>
              </a:ext>
            </a:extLst>
          </p:cNvPr>
          <p:cNvCxnSpPr>
            <a:cxnSpLocks/>
          </p:cNvCxnSpPr>
          <p:nvPr/>
        </p:nvCxnSpPr>
        <p:spPr>
          <a:xfrm flipH="1" flipV="1">
            <a:off x="8024096" y="2712464"/>
            <a:ext cx="589706" cy="43799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bject 58">
            <a:extLst>
              <a:ext uri="{FF2B5EF4-FFF2-40B4-BE49-F238E27FC236}">
                <a16:creationId xmlns:a16="http://schemas.microsoft.com/office/drawing/2014/main" id="{318A015A-B71E-25FD-8BD6-93169A940ACE}"/>
              </a:ext>
            </a:extLst>
          </p:cNvPr>
          <p:cNvSpPr txBox="1"/>
          <p:nvPr/>
        </p:nvSpPr>
        <p:spPr>
          <a:xfrm>
            <a:off x="8415359" y="738025"/>
            <a:ext cx="182611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CLARE VALLEY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4669384-81C2-F320-87B1-D968A8245C5F}"/>
              </a:ext>
            </a:extLst>
          </p:cNvPr>
          <p:cNvCxnSpPr>
            <a:cxnSpLocks/>
          </p:cNvCxnSpPr>
          <p:nvPr/>
        </p:nvCxnSpPr>
        <p:spPr>
          <a:xfrm flipV="1">
            <a:off x="7547064" y="850499"/>
            <a:ext cx="808167" cy="61785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bject 58">
            <a:extLst>
              <a:ext uri="{FF2B5EF4-FFF2-40B4-BE49-F238E27FC236}">
                <a16:creationId xmlns:a16="http://schemas.microsoft.com/office/drawing/2014/main" id="{3F8A55A7-10AC-6A48-5C18-4EE117A11913}"/>
              </a:ext>
            </a:extLst>
          </p:cNvPr>
          <p:cNvSpPr txBox="1"/>
          <p:nvPr/>
        </p:nvSpPr>
        <p:spPr>
          <a:xfrm>
            <a:off x="8689550" y="3057486"/>
            <a:ext cx="182611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BAROSSA VALLEY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30A465A-92E4-E6B1-14A7-C7E45E8E6042}"/>
              </a:ext>
            </a:extLst>
          </p:cNvPr>
          <p:cNvCxnSpPr>
            <a:cxnSpLocks/>
          </p:cNvCxnSpPr>
          <p:nvPr/>
        </p:nvCxnSpPr>
        <p:spPr>
          <a:xfrm flipH="1" flipV="1">
            <a:off x="10375410" y="1698172"/>
            <a:ext cx="651178" cy="67965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966684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r>
              <a:rPr lang="en-AU" dirty="0" err="1"/>
              <a:t>Warisan</a:t>
            </a:r>
            <a:r>
              <a:rPr lang="en-AU" dirty="0"/>
              <a:t> </a:t>
            </a:r>
            <a:r>
              <a:rPr lang="en-AU" dirty="0" err="1"/>
              <a:t>budaya</a:t>
            </a:r>
            <a:r>
              <a:rPr lang="en-AU" dirty="0"/>
              <a:t> Jerman</a:t>
            </a:r>
          </a:p>
          <a:p>
            <a:r>
              <a:rPr lang="en-AU" dirty="0" err="1"/>
              <a:t>Surganya</a:t>
            </a:r>
            <a:r>
              <a:rPr lang="en-AU" dirty="0"/>
              <a:t> </a:t>
            </a:r>
            <a:r>
              <a:rPr lang="en-AU" dirty="0" err="1"/>
              <a:t>pecinta</a:t>
            </a:r>
            <a:r>
              <a:rPr lang="en-AU" dirty="0"/>
              <a:t> </a:t>
            </a:r>
            <a:r>
              <a:rPr lang="en-AU" dirty="0" err="1"/>
              <a:t>kuliner</a:t>
            </a:r>
            <a:endParaRPr lang="en-AU" dirty="0"/>
          </a:p>
          <a:p>
            <a:r>
              <a:rPr lang="en-AU" dirty="0"/>
              <a:t>Wilayah yang </a:t>
            </a:r>
            <a:r>
              <a:rPr lang="en-AU" dirty="0" err="1"/>
              <a:t>terlahir</a:t>
            </a:r>
            <a:r>
              <a:rPr lang="en-AU" dirty="0"/>
              <a:t> </a:t>
            </a:r>
            <a:r>
              <a:rPr lang="en-AU" dirty="0" err="1"/>
              <a:t>kembali</a:t>
            </a:r>
            <a:endParaRPr lang="en-AU" dirty="0"/>
          </a:p>
          <a:p>
            <a:r>
              <a:rPr lang="en-AU" dirty="0"/>
              <a:t>Pusat </a:t>
            </a: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sejuk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ADELAIDE HILLS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B18F992-60C7-80EE-A7BA-C9F672A2B00D}"/>
              </a:ext>
            </a:extLst>
          </p:cNvPr>
          <p:cNvSpPr txBox="1">
            <a:spLocks/>
          </p:cNvSpPr>
          <p:nvPr/>
        </p:nvSpPr>
        <p:spPr>
          <a:xfrm>
            <a:off x="6456361" y="5150971"/>
            <a:ext cx="3924767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400" b="1" dirty="0">
                <a:solidFill>
                  <a:schemeClr val="accent5"/>
                </a:solidFill>
              </a:rPr>
              <a:t>TAHUKAH ANDA?</a:t>
            </a:r>
          </a:p>
          <a:p>
            <a:r>
              <a:rPr lang="en-AU" sz="1200" i="1" dirty="0"/>
              <a:t>Dua </a:t>
            </a:r>
            <a:r>
              <a:rPr lang="en-AU" sz="1200" i="1" dirty="0" err="1"/>
              <a:t>subwilayah</a:t>
            </a:r>
            <a:r>
              <a:rPr lang="en-AU" sz="1200" i="1" dirty="0"/>
              <a:t> </a:t>
            </a:r>
            <a:r>
              <a:rPr lang="en-AU" sz="1200" i="1" dirty="0" err="1"/>
              <a:t>berada</a:t>
            </a:r>
            <a:r>
              <a:rPr lang="en-AU" sz="1200" i="1" dirty="0"/>
              <a:t> </a:t>
            </a:r>
            <a:r>
              <a:rPr lang="en-AU" sz="1200" i="1" dirty="0" err="1"/>
              <a:t>dalam</a:t>
            </a:r>
            <a:r>
              <a:rPr lang="en-AU" sz="1200" i="1" dirty="0"/>
              <a:t> wilayah Adelaide Hills: Lenswood dan </a:t>
            </a:r>
            <a:r>
              <a:rPr lang="en-AU" sz="1200" i="1" dirty="0" err="1"/>
              <a:t>Piccadily</a:t>
            </a:r>
            <a:r>
              <a:rPr lang="en-AU" sz="1200" i="1" dirty="0"/>
              <a:t> Valley.</a:t>
            </a:r>
          </a:p>
        </p:txBody>
      </p:sp>
    </p:spTree>
    <p:extLst>
      <p:ext uri="{BB962C8B-B14F-4D97-AF65-F5344CB8AC3E}">
        <p14:creationId xmlns:p14="http://schemas.microsoft.com/office/powerpoint/2010/main" val="3938108307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836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11817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MARITIM SEDANG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4" y="1696592"/>
            <a:ext cx="334987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</a:rPr>
              <a:t>DENGAN KARAKTERISTIK</a:t>
            </a:r>
          </a:p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</a:rPr>
              <a:t>IKLIM SEJUK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80190" y="2230100"/>
            <a:ext cx="3034926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ADELAIDE HILLS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230–650M (755–2,133KAKI)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997653" y="4968148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997653" y="3845147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9059556" y="4795479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64A132F1-3C78-8A93-74CD-F8DE34973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9D4F7A1A-B6C3-ED2E-0EE3-4C629DC1ED90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91F42E-235B-3BC0-1584-E9B34E9E939B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E08B21-A636-137E-F8B8-B0121977112F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0EF767-AC48-A903-663B-638B9BA5221E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65E06-9B7C-6D38-985E-4A42AC183E2D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916959" cy="1530521"/>
          </a:xfrm>
        </p:spPr>
        <p:txBody>
          <a:bodyPr/>
          <a:lstStyle/>
          <a:p>
            <a:r>
              <a:rPr lang="en-AU" dirty="0"/>
              <a:t>Tanah Adelaide Hills sangat </a:t>
            </a:r>
            <a:r>
              <a:rPr lang="en-AU" dirty="0" err="1"/>
              <a:t>bervariasi</a:t>
            </a:r>
            <a:r>
              <a:rPr lang="en-AU" dirty="0"/>
              <a:t> </a:t>
            </a:r>
            <a:r>
              <a:rPr lang="en-AU" dirty="0" err="1"/>
              <a:t>dalam</a:t>
            </a:r>
            <a:r>
              <a:rPr lang="en-AU" dirty="0"/>
              <a:t> </a:t>
            </a:r>
            <a:r>
              <a:rPr lang="en-AU" dirty="0" err="1"/>
              <a:t>struktur</a:t>
            </a:r>
            <a:r>
              <a:rPr lang="en-AU" dirty="0"/>
              <a:t> dan </a:t>
            </a:r>
            <a:r>
              <a:rPr lang="en-AU" dirty="0" err="1"/>
              <a:t>kimianya</a:t>
            </a:r>
            <a:r>
              <a:rPr lang="en-AU" dirty="0"/>
              <a:t>. Wilayah </a:t>
            </a:r>
            <a:r>
              <a:rPr lang="en-AU" dirty="0" err="1"/>
              <a:t>ini</a:t>
            </a:r>
            <a:r>
              <a:rPr lang="en-AU" dirty="0"/>
              <a:t>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campuran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lempung</a:t>
            </a:r>
            <a:r>
              <a:rPr lang="en-AU" dirty="0"/>
              <a:t> </a:t>
            </a:r>
            <a:r>
              <a:rPr lang="en-AU" dirty="0" err="1"/>
              <a:t>berpasir</a:t>
            </a:r>
            <a:r>
              <a:rPr lang="en-AU" dirty="0"/>
              <a:t> </a:t>
            </a:r>
            <a:r>
              <a:rPr lang="en-AU" dirty="0" err="1"/>
              <a:t>berwarna</a:t>
            </a:r>
            <a:r>
              <a:rPr lang="en-AU" dirty="0"/>
              <a:t> </a:t>
            </a:r>
            <a:r>
              <a:rPr lang="en-AU" dirty="0" err="1"/>
              <a:t>coklat</a:t>
            </a:r>
            <a:r>
              <a:rPr lang="en-AU" dirty="0"/>
              <a:t> </a:t>
            </a:r>
            <a:r>
              <a:rPr lang="en-AU" dirty="0" err="1"/>
              <a:t>keabu-abuan</a:t>
            </a:r>
            <a:r>
              <a:rPr lang="en-AU" dirty="0"/>
              <a:t> </a:t>
            </a:r>
            <a:r>
              <a:rPr lang="en-AU" dirty="0" err="1"/>
              <a:t>atau</a:t>
            </a:r>
            <a:r>
              <a:rPr lang="en-AU" dirty="0"/>
              <a:t> </a:t>
            </a:r>
            <a:r>
              <a:rPr lang="en-AU" dirty="0" err="1"/>
              <a:t>coklat</a:t>
            </a:r>
            <a:r>
              <a:rPr lang="en-AU" dirty="0"/>
              <a:t>,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petak-petak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berpasir</a:t>
            </a:r>
            <a:r>
              <a:rPr lang="en-AU" dirty="0"/>
              <a:t> </a:t>
            </a:r>
            <a:r>
              <a:rPr lang="en-AU" dirty="0" err="1"/>
              <a:t>diatas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 </a:t>
            </a:r>
            <a:r>
              <a:rPr lang="en-AU" dirty="0" err="1"/>
              <a:t>lapisan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bawah</a:t>
            </a:r>
            <a:r>
              <a:rPr lang="en-AU" dirty="0"/>
              <a:t>. </a:t>
            </a:r>
            <a:r>
              <a:rPr lang="en-AU" dirty="0" err="1"/>
              <a:t>Kedalaman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juga </a:t>
            </a:r>
            <a:r>
              <a:rPr lang="en-AU" dirty="0" err="1"/>
              <a:t>bervariasi</a:t>
            </a:r>
            <a:r>
              <a:rPr lang="en-AU" dirty="0"/>
              <a:t> </a:t>
            </a:r>
            <a:r>
              <a:rPr lang="en-AU" dirty="0" err="1"/>
              <a:t>akibat</a:t>
            </a:r>
            <a:r>
              <a:rPr lang="en-AU" dirty="0"/>
              <a:t> </a:t>
            </a:r>
            <a:r>
              <a:rPr lang="en-AU" dirty="0" err="1"/>
              <a:t>topografi</a:t>
            </a:r>
            <a:r>
              <a:rPr lang="en-AU" dirty="0"/>
              <a:t>, yang </a:t>
            </a:r>
            <a:r>
              <a:rPr lang="en-AU" dirty="0" err="1"/>
              <a:t>terdiri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lereng</a:t>
            </a:r>
            <a:r>
              <a:rPr lang="en-AU" dirty="0"/>
              <a:t> </a:t>
            </a:r>
            <a:r>
              <a:rPr lang="en-AU" dirty="0" err="1"/>
              <a:t>terjal</a:t>
            </a:r>
            <a:r>
              <a:rPr lang="en-AU" dirty="0"/>
              <a:t> </a:t>
            </a:r>
            <a:r>
              <a:rPr lang="en-AU" dirty="0" err="1"/>
              <a:t>hingga</a:t>
            </a:r>
            <a:r>
              <a:rPr lang="en-AU" dirty="0"/>
              <a:t> </a:t>
            </a:r>
            <a:r>
              <a:rPr lang="en-AU" dirty="0" err="1"/>
              <a:t>berbukit-bukit</a:t>
            </a:r>
            <a:r>
              <a:rPr lang="en-AU" dirty="0"/>
              <a:t>, yang </a:t>
            </a:r>
            <a:r>
              <a:rPr lang="en-AU" dirty="0" err="1"/>
              <a:t>berujung</a:t>
            </a:r>
            <a:r>
              <a:rPr lang="en-AU" dirty="0"/>
              <a:t> pada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berbatu</a:t>
            </a:r>
            <a:r>
              <a:rPr lang="en-AU" dirty="0"/>
              <a:t> </a:t>
            </a:r>
            <a:r>
              <a:rPr lang="en-AU" dirty="0" err="1"/>
              <a:t>dangkal</a:t>
            </a:r>
            <a:r>
              <a:rPr lang="en-AU" dirty="0"/>
              <a:t> </a:t>
            </a:r>
            <a:r>
              <a:rPr lang="en-AU" dirty="0" err="1"/>
              <a:t>hingga</a:t>
            </a:r>
            <a:r>
              <a:rPr lang="en-AU" dirty="0"/>
              <a:t> </a:t>
            </a:r>
            <a:r>
              <a:rPr lang="en-AU" dirty="0" err="1"/>
              <a:t>ke</a:t>
            </a:r>
            <a:r>
              <a:rPr lang="en-AU" dirty="0"/>
              <a:t> </a:t>
            </a:r>
            <a:r>
              <a:rPr lang="en-AU" dirty="0" err="1"/>
              <a:t>puncak</a:t>
            </a:r>
            <a:r>
              <a:rPr lang="en-AU" dirty="0"/>
              <a:t> </a:t>
            </a:r>
            <a:r>
              <a:rPr lang="en-AU" dirty="0" err="1"/>
              <a:t>bukit</a:t>
            </a:r>
            <a:r>
              <a:rPr lang="en-AU" dirty="0"/>
              <a:t> dan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 </a:t>
            </a:r>
            <a:r>
              <a:rPr lang="en-AU" dirty="0" err="1"/>
              <a:t>seperti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gambut</a:t>
            </a:r>
            <a:r>
              <a:rPr lang="en-AU" dirty="0"/>
              <a:t> pada </a:t>
            </a:r>
            <a:r>
              <a:rPr lang="en-AU" dirty="0" err="1"/>
              <a:t>bagian</a:t>
            </a:r>
            <a:r>
              <a:rPr lang="en-AU" dirty="0"/>
              <a:t> </a:t>
            </a:r>
            <a:r>
              <a:rPr lang="en-AU" dirty="0" err="1"/>
              <a:t>bawah</a:t>
            </a:r>
            <a:r>
              <a:rPr lang="en-A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5" descr="A map of australia with blue spots&#10;&#10;AI-generated content may be incorrect.">
            <a:extLst>
              <a:ext uri="{FF2B5EF4-FFF2-40B4-BE49-F238E27FC236}">
                <a16:creationId xmlns:a16="http://schemas.microsoft.com/office/drawing/2014/main" id="{2BBF5937-2B3E-1267-BCA5-4C384B7AA7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0364" y="0"/>
            <a:ext cx="12191998" cy="6858000"/>
          </a:xfrm>
          <a:prstGeom prst="rect">
            <a:avLst/>
          </a:prstGeom>
          <a:noFill/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C15ED5AB-73CE-4B1F-C5FB-3C5C77DB9385}"/>
              </a:ext>
            </a:extLst>
          </p:cNvPr>
          <p:cNvSpPr txBox="1">
            <a:spLocks/>
          </p:cNvSpPr>
          <p:nvPr/>
        </p:nvSpPr>
        <p:spPr>
          <a:xfrm>
            <a:off x="516163" y="584200"/>
            <a:ext cx="6158452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>
                <a:solidFill>
                  <a:schemeClr val="accent2"/>
                </a:solidFill>
              </a:rPr>
              <a:t>TASMANIA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6B837AA5-DA1C-14AF-9EA5-9C032FE2A3BB}"/>
              </a:ext>
            </a:extLst>
          </p:cNvPr>
          <p:cNvSpPr txBox="1"/>
          <p:nvPr/>
        </p:nvSpPr>
        <p:spPr>
          <a:xfrm>
            <a:off x="6180524" y="5354005"/>
            <a:ext cx="2314576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HUON / CHANNEL</a:t>
            </a:r>
            <a:endParaRPr lang="en-US" sz="14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E6DE32CD-2799-7EE9-98D4-DE0D0FF49DD2}"/>
              </a:ext>
            </a:extLst>
          </p:cNvPr>
          <p:cNvSpPr txBox="1"/>
          <p:nvPr/>
        </p:nvSpPr>
        <p:spPr>
          <a:xfrm>
            <a:off x="6180524" y="4694290"/>
            <a:ext cx="1419362" cy="4051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DERWENT </a:t>
            </a:r>
            <a:br>
              <a:rPr lang="en-AU" sz="1400" b="1" dirty="0">
                <a:latin typeface="Neue Haas Grotesk Text Pro" panose="020B0504020202020204" pitchFamily="34" charset="77"/>
                <a:cs typeface="Hellix SemiBold"/>
              </a:rPr>
            </a:b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VALLEY</a:t>
            </a:r>
            <a:endParaRPr lang="en-US" sz="14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B0DF9642-0C45-7867-BE77-E2C500A8A46D}"/>
              </a:ext>
            </a:extLst>
          </p:cNvPr>
          <p:cNvSpPr txBox="1"/>
          <p:nvPr/>
        </p:nvSpPr>
        <p:spPr>
          <a:xfrm>
            <a:off x="7158236" y="3964712"/>
            <a:ext cx="1808692" cy="4051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COAL RIVER VALLEY</a:t>
            </a:r>
            <a:endParaRPr lang="en-US" sz="14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B45A7A35-5338-3D65-73D8-4E1983B92703}"/>
              </a:ext>
            </a:extLst>
          </p:cNvPr>
          <p:cNvSpPr txBox="1"/>
          <p:nvPr/>
        </p:nvSpPr>
        <p:spPr>
          <a:xfrm>
            <a:off x="10007442" y="2942434"/>
            <a:ext cx="1824194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EAST COAST</a:t>
            </a:r>
            <a:endParaRPr lang="en-US" sz="14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ABDEDE6C-425C-6CAF-0498-C1DB34FFFE1E}"/>
              </a:ext>
            </a:extLst>
          </p:cNvPr>
          <p:cNvSpPr txBox="1"/>
          <p:nvPr/>
        </p:nvSpPr>
        <p:spPr>
          <a:xfrm>
            <a:off x="5605133" y="1467582"/>
            <a:ext cx="1871820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NORTH-WEST</a:t>
            </a:r>
            <a:endParaRPr lang="en-US" sz="14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6880D045-90FA-0BCD-37D9-EC9706689C75}"/>
              </a:ext>
            </a:extLst>
          </p:cNvPr>
          <p:cNvSpPr txBox="1"/>
          <p:nvPr/>
        </p:nvSpPr>
        <p:spPr>
          <a:xfrm>
            <a:off x="8717033" y="1365611"/>
            <a:ext cx="1827880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PIPERS RIVER</a:t>
            </a:r>
            <a:endParaRPr lang="en-US" sz="14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43E05730-C751-D9D1-8AC6-CEFB0C789CA3}"/>
              </a:ext>
            </a:extLst>
          </p:cNvPr>
          <p:cNvSpPr txBox="1"/>
          <p:nvPr/>
        </p:nvSpPr>
        <p:spPr>
          <a:xfrm>
            <a:off x="7337812" y="2349793"/>
            <a:ext cx="1962152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TAMAR VALLEY</a:t>
            </a:r>
            <a:endParaRPr lang="en-US" sz="14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B9EB7ED7-21F9-C8DF-88BE-AC755CFCEEA1}"/>
              </a:ext>
            </a:extLst>
          </p:cNvPr>
          <p:cNvSpPr txBox="1">
            <a:spLocks/>
          </p:cNvSpPr>
          <p:nvPr/>
        </p:nvSpPr>
        <p:spPr>
          <a:xfrm>
            <a:off x="626166" y="1365611"/>
            <a:ext cx="2641826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200" dirty="0">
                <a:solidFill>
                  <a:schemeClr val="accent3"/>
                </a:solidFill>
              </a:rPr>
              <a:t>WILAYAH PERTANIAN ANGGUR</a:t>
            </a:r>
          </a:p>
        </p:txBody>
      </p:sp>
    </p:spTree>
    <p:extLst>
      <p:ext uri="{BB962C8B-B14F-4D97-AF65-F5344CB8AC3E}">
        <p14:creationId xmlns:p14="http://schemas.microsoft.com/office/powerpoint/2010/main" val="3980614271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r>
              <a:rPr lang="en-AU" dirty="0"/>
              <a:t>Wilayah </a:t>
            </a:r>
            <a:r>
              <a:rPr lang="en-AU" dirty="0" err="1"/>
              <a:t>beriklim</a:t>
            </a:r>
            <a:r>
              <a:rPr lang="en-AU" dirty="0"/>
              <a:t> yang sangat </a:t>
            </a:r>
            <a:r>
              <a:rPr lang="en-AU" dirty="0" err="1"/>
              <a:t>baik</a:t>
            </a:r>
            <a:endParaRPr lang="en-AU" dirty="0"/>
          </a:p>
          <a:p>
            <a:r>
              <a:rPr lang="en-AU" dirty="0"/>
              <a:t>Negeri </a:t>
            </a:r>
            <a:r>
              <a:rPr lang="en-AU" dirty="0" err="1"/>
              <a:t>ajaib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berbuih</a:t>
            </a:r>
            <a:endParaRPr lang="en-AU" dirty="0"/>
          </a:p>
          <a:p>
            <a:r>
              <a:rPr lang="en-AU" dirty="0" err="1"/>
              <a:t>Surga</a:t>
            </a:r>
            <a:r>
              <a:rPr lang="en-AU" dirty="0"/>
              <a:t> </a:t>
            </a:r>
            <a:r>
              <a:rPr lang="en-AU" dirty="0" err="1"/>
              <a:t>hidangan</a:t>
            </a:r>
            <a:r>
              <a:rPr lang="en-AU" dirty="0"/>
              <a:t> gourmet.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TASMANIA</a:t>
            </a:r>
          </a:p>
        </p:txBody>
      </p:sp>
    </p:spTree>
    <p:extLst>
      <p:ext uri="{BB962C8B-B14F-4D97-AF65-F5344CB8AC3E}">
        <p14:creationId xmlns:p14="http://schemas.microsoft.com/office/powerpoint/2010/main" val="4214765211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2563536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SEDANG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623888" y="4215209"/>
            <a:ext cx="3849274" cy="669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8000"/>
              </a:lnSpc>
            </a:pPr>
            <a:r>
              <a:rPr lang="en-AU" sz="1600" dirty="0">
                <a:solidFill>
                  <a:schemeClr val="bg1"/>
                </a:solidFill>
              </a:rPr>
              <a:t>DENGAN PENGARUH MARITIM DARI LAUT TASMAN, SELAT BASS DAN SAMUDRA HINDIA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967797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TASMANIA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0–126M (0–4,147KAKI)</a:t>
            </a:r>
          </a:p>
          <a:p>
            <a:r>
              <a:rPr lang="en-US" sz="1400" dirty="0">
                <a:solidFill>
                  <a:srgbClr val="B2D8BE"/>
                </a:solidFill>
              </a:rPr>
              <a:t>DENGAN KEBANYAKAN KEBUN ANGGUR BERADA DI BAWAH 100M (328 KAKI)</a:t>
            </a:r>
          </a:p>
          <a:p>
            <a:endParaRPr lang="en-US" sz="1400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DF1042A8-2294-CC59-3DD1-6FBBA0E9C0B2}"/>
              </a:ext>
            </a:extLst>
          </p:cNvPr>
          <p:cNvSpPr txBox="1">
            <a:spLocks/>
          </p:cNvSpPr>
          <p:nvPr/>
        </p:nvSpPr>
        <p:spPr>
          <a:xfrm>
            <a:off x="578165" y="1874354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7C97568D-A7A5-1B98-E553-384CDCD6ECDD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2FDFB5-5124-B079-A111-6478E8FFE4AF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8E7076-03C8-82AC-BD05-0DC6D84BA4E3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D96982-D299-7127-A028-3029E7AFF357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27F818-E9A1-3A6B-3EC0-8715C81AC76F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660998949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599564" cy="1530521"/>
          </a:xfrm>
        </p:spPr>
        <p:txBody>
          <a:bodyPr/>
          <a:lstStyle/>
          <a:p>
            <a:r>
              <a:rPr lang="en-AU" dirty="0"/>
              <a:t>Pada </a:t>
            </a:r>
            <a:r>
              <a:rPr lang="en-AU" dirty="0" err="1"/>
              <a:t>lereng</a:t>
            </a:r>
            <a:r>
              <a:rPr lang="en-AU" dirty="0"/>
              <a:t> </a:t>
            </a:r>
            <a:r>
              <a:rPr lang="en-AU" dirty="0" err="1"/>
              <a:t>rendah</a:t>
            </a:r>
            <a:r>
              <a:rPr lang="en-AU" dirty="0"/>
              <a:t>,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kebun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memiliki</a:t>
            </a:r>
            <a:r>
              <a:rPr lang="en-AU" dirty="0"/>
              <a:t> batu </a:t>
            </a:r>
            <a:r>
              <a:rPr lang="en-AU" dirty="0" err="1"/>
              <a:t>pasir</a:t>
            </a:r>
            <a:r>
              <a:rPr lang="en-AU" dirty="0"/>
              <a:t>, batu-batu </a:t>
            </a:r>
            <a:r>
              <a:rPr lang="en-AU" dirty="0" err="1"/>
              <a:t>lumpur</a:t>
            </a:r>
            <a:r>
              <a:rPr lang="en-AU" dirty="0"/>
              <a:t>, </a:t>
            </a:r>
            <a:r>
              <a:rPr lang="en-AU" dirty="0" err="1"/>
              <a:t>sedimen</a:t>
            </a:r>
            <a:r>
              <a:rPr lang="en-AU" dirty="0"/>
              <a:t> </a:t>
            </a:r>
            <a:r>
              <a:rPr lang="en-AU" dirty="0" err="1"/>
              <a:t>sungai</a:t>
            </a:r>
            <a:r>
              <a:rPr lang="en-AU" dirty="0"/>
              <a:t> dan </a:t>
            </a:r>
            <a:r>
              <a:rPr lang="en-AU" dirty="0" err="1"/>
              <a:t>batuan</a:t>
            </a:r>
            <a:r>
              <a:rPr lang="en-AU" dirty="0"/>
              <a:t> </a:t>
            </a:r>
            <a:r>
              <a:rPr lang="en-AU" dirty="0" err="1"/>
              <a:t>beku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asal</a:t>
            </a:r>
            <a:r>
              <a:rPr lang="en-AU" dirty="0"/>
              <a:t> </a:t>
            </a:r>
            <a:r>
              <a:rPr lang="en-AU" dirty="0" err="1"/>
              <a:t>vulkanis</a:t>
            </a:r>
            <a:r>
              <a:rPr lang="en-AU" dirty="0"/>
              <a:t>. Batu </a:t>
            </a:r>
            <a:r>
              <a:rPr lang="en-AU" dirty="0" err="1"/>
              <a:t>pasir</a:t>
            </a:r>
            <a:r>
              <a:rPr lang="en-AU" dirty="0"/>
              <a:t> dan </a:t>
            </a:r>
            <a:r>
              <a:rPr lang="en-AU" dirty="0" err="1"/>
              <a:t>sekis</a:t>
            </a:r>
            <a:r>
              <a:rPr lang="en-AU" dirty="0"/>
              <a:t> </a:t>
            </a:r>
            <a:r>
              <a:rPr lang="en-AU" dirty="0" err="1"/>
              <a:t>muncul</a:t>
            </a:r>
            <a:r>
              <a:rPr lang="en-AU" dirty="0"/>
              <a:t> di Derwent Valley. Batu </a:t>
            </a:r>
            <a:r>
              <a:rPr lang="en-AU" dirty="0" err="1"/>
              <a:t>aluvial</a:t>
            </a:r>
            <a:r>
              <a:rPr lang="en-AU" dirty="0"/>
              <a:t> </a:t>
            </a:r>
            <a:r>
              <a:rPr lang="en-AU" dirty="0" err="1"/>
              <a:t>bergambut</a:t>
            </a:r>
            <a:r>
              <a:rPr lang="en-AU" dirty="0"/>
              <a:t> dan </a:t>
            </a:r>
            <a:r>
              <a:rPr lang="en-AU" dirty="0" err="1"/>
              <a:t>tanah</a:t>
            </a:r>
            <a:r>
              <a:rPr lang="en-AU" dirty="0"/>
              <a:t> humus </a:t>
            </a:r>
            <a:r>
              <a:rPr lang="en-AU" dirty="0" err="1"/>
              <a:t>berpasir</a:t>
            </a:r>
            <a:r>
              <a:rPr lang="en-AU" dirty="0"/>
              <a:t> yang </a:t>
            </a:r>
            <a:r>
              <a:rPr lang="en-AU" dirty="0" err="1"/>
              <a:t>rendah</a:t>
            </a:r>
            <a:r>
              <a:rPr lang="en-AU" dirty="0"/>
              <a:t> di Coal River Valley. Piper River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dalam</a:t>
            </a:r>
            <a:r>
              <a:rPr lang="en-AU" dirty="0"/>
              <a:t> yang </a:t>
            </a:r>
            <a:r>
              <a:rPr lang="en-AU" dirty="0" err="1"/>
              <a:t>rapuh</a:t>
            </a:r>
            <a:r>
              <a:rPr lang="en-AU" dirty="0"/>
              <a:t> dan </a:t>
            </a:r>
            <a:r>
              <a:rPr lang="en-AU" dirty="0" err="1"/>
              <a:t>mengering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perlahan</a:t>
            </a:r>
            <a:r>
              <a:rPr lang="en-AU" dirty="0"/>
              <a:t>, </a:t>
            </a:r>
            <a:r>
              <a:rPr lang="en-AU" dirty="0" err="1"/>
              <a:t>sementara</a:t>
            </a:r>
            <a:r>
              <a:rPr lang="en-AU" dirty="0"/>
              <a:t> Tamar Valley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basalt </a:t>
            </a:r>
            <a:r>
              <a:rPr lang="en-AU" dirty="0" err="1"/>
              <a:t>berkerikil</a:t>
            </a:r>
            <a:r>
              <a:rPr lang="en-AU" dirty="0"/>
              <a:t> pada </a:t>
            </a:r>
            <a:r>
              <a:rPr lang="en-AU" dirty="0" err="1"/>
              <a:t>dasar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 dan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kapur</a:t>
            </a:r>
            <a:r>
              <a:rPr lang="en-A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8133668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30773-CC6D-7F75-8755-6FA9193CE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5D0F734-7C09-5E2A-9F9A-A2F814E7EF02}"/>
              </a:ext>
            </a:extLst>
          </p:cNvPr>
          <p:cNvCxnSpPr>
            <a:cxnSpLocks/>
          </p:cNvCxnSpPr>
          <p:nvPr/>
        </p:nvCxnSpPr>
        <p:spPr>
          <a:xfrm flipV="1">
            <a:off x="7753968" y="2681997"/>
            <a:ext cx="0" cy="187127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FEECD99-5D83-1F04-9264-38E122D99FF4}"/>
              </a:ext>
            </a:extLst>
          </p:cNvPr>
          <p:cNvCxnSpPr>
            <a:cxnSpLocks/>
          </p:cNvCxnSpPr>
          <p:nvPr/>
        </p:nvCxnSpPr>
        <p:spPr>
          <a:xfrm>
            <a:off x="6744074" y="2525779"/>
            <a:ext cx="1056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C8B5968-10E4-0500-61CD-BBE1B48988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875" y="603120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CHARDONNAY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FDCE1E01-DE1F-AB7B-2DA4-D316DBA90B35}"/>
              </a:ext>
            </a:extLst>
          </p:cNvPr>
          <p:cNvSpPr txBox="1"/>
          <p:nvPr/>
        </p:nvSpPr>
        <p:spPr>
          <a:xfrm>
            <a:off x="8444427" y="3021794"/>
            <a:ext cx="2665060" cy="1145186"/>
          </a:xfrm>
          <a:prstGeom prst="rect">
            <a:avLst/>
          </a:prstGeom>
        </p:spPr>
        <p:txBody>
          <a:bodyPr vert="horz" wrap="square" lIns="0" tIns="17145" rIns="0" bIns="0" numCol="2" rtlCol="0" anchor="ctr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Lemon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Apel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Pir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Persik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Nektarin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Melon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Mangga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Nanas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448AF2F2-D1CD-C239-99F4-F1CE5C47E0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0498" y="606294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00BDBD7-7125-5BAC-5885-786137F5A3CB}"/>
              </a:ext>
            </a:extLst>
          </p:cNvPr>
          <p:cNvSpPr txBox="1"/>
          <p:nvPr/>
        </p:nvSpPr>
        <p:spPr>
          <a:xfrm rot="16200000">
            <a:off x="4211544" y="4482042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F86D6896-6598-ACBB-09C9-4B8E6842A1E5}"/>
              </a:ext>
            </a:extLst>
          </p:cNvPr>
          <p:cNvSpPr txBox="1"/>
          <p:nvPr/>
        </p:nvSpPr>
        <p:spPr>
          <a:xfrm>
            <a:off x="8444428" y="2761477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RASA BUAH PADA UMUMNYA</a:t>
            </a: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6E6E290E-7C54-41B5-4BD2-0DD4F01595E8}"/>
              </a:ext>
            </a:extLst>
          </p:cNvPr>
          <p:cNvSpPr txBox="1"/>
          <p:nvPr/>
        </p:nvSpPr>
        <p:spPr>
          <a:xfrm>
            <a:off x="8451493" y="4419354"/>
            <a:ext cx="3869183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RASA SEKUNDER PADA UMUMNYA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DEC6A89-D8D6-6E04-AC92-A76A2E80A575}"/>
              </a:ext>
            </a:extLst>
          </p:cNvPr>
          <p:cNvSpPr/>
          <p:nvPr/>
        </p:nvSpPr>
        <p:spPr>
          <a:xfrm>
            <a:off x="2117043" y="2207166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724E3D0-6EF0-0612-8828-D6BC16E1F55B}"/>
              </a:ext>
            </a:extLst>
          </p:cNvPr>
          <p:cNvSpPr/>
          <p:nvPr/>
        </p:nvSpPr>
        <p:spPr>
          <a:xfrm>
            <a:off x="2481186" y="2204264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D928E78-6403-B5B7-D01F-BA914BCECF6F}"/>
              </a:ext>
            </a:extLst>
          </p:cNvPr>
          <p:cNvSpPr/>
          <p:nvPr/>
        </p:nvSpPr>
        <p:spPr>
          <a:xfrm>
            <a:off x="2845329" y="2204264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14E9F34-2538-B98F-3F61-ADB02F25710D}"/>
              </a:ext>
            </a:extLst>
          </p:cNvPr>
          <p:cNvSpPr/>
          <p:nvPr/>
        </p:nvSpPr>
        <p:spPr>
          <a:xfrm>
            <a:off x="3209472" y="2204264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82286382-D972-067C-1CBA-608E3B800EA7}"/>
              </a:ext>
            </a:extLst>
          </p:cNvPr>
          <p:cNvSpPr/>
          <p:nvPr/>
        </p:nvSpPr>
        <p:spPr>
          <a:xfrm>
            <a:off x="3573996" y="2204264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2328693-4E9F-CE33-A968-AD7DC9F1482E}"/>
              </a:ext>
            </a:extLst>
          </p:cNvPr>
          <p:cNvSpPr/>
          <p:nvPr/>
        </p:nvSpPr>
        <p:spPr>
          <a:xfrm>
            <a:off x="3938520" y="2204264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EF78047-FDC1-536D-2599-4DBB36EB04F7}"/>
              </a:ext>
            </a:extLst>
          </p:cNvPr>
          <p:cNvSpPr/>
          <p:nvPr/>
        </p:nvSpPr>
        <p:spPr>
          <a:xfrm>
            <a:off x="4296865" y="2204264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4E948E9-8ECB-F0F5-1934-4C80FAD36E66}"/>
              </a:ext>
            </a:extLst>
          </p:cNvPr>
          <p:cNvSpPr/>
          <p:nvPr/>
        </p:nvSpPr>
        <p:spPr>
          <a:xfrm>
            <a:off x="4667567" y="2204264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262DD9F-40D5-64DB-AB33-BC0D107DB564}"/>
              </a:ext>
            </a:extLst>
          </p:cNvPr>
          <p:cNvSpPr/>
          <p:nvPr/>
        </p:nvSpPr>
        <p:spPr>
          <a:xfrm>
            <a:off x="5032091" y="2204264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10DDE175-B636-FD5C-14DC-542764F8A52E}"/>
              </a:ext>
            </a:extLst>
          </p:cNvPr>
          <p:cNvSpPr txBox="1"/>
          <p:nvPr/>
        </p:nvSpPr>
        <p:spPr>
          <a:xfrm>
            <a:off x="3206811" y="2649182"/>
            <a:ext cx="218010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CF7718C2-B0C9-23F0-0595-80AE8ECE82BD}"/>
              </a:ext>
            </a:extLst>
          </p:cNvPr>
          <p:cNvSpPr/>
          <p:nvPr/>
        </p:nvSpPr>
        <p:spPr>
          <a:xfrm>
            <a:off x="2117043" y="335634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00A8A0B-32E9-97B7-CAD6-F1281F13AC35}"/>
              </a:ext>
            </a:extLst>
          </p:cNvPr>
          <p:cNvSpPr/>
          <p:nvPr/>
        </p:nvSpPr>
        <p:spPr>
          <a:xfrm>
            <a:off x="2481186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86A9B930-9A9E-8F20-C5CD-8493CE5E0A00}"/>
              </a:ext>
            </a:extLst>
          </p:cNvPr>
          <p:cNvSpPr/>
          <p:nvPr/>
        </p:nvSpPr>
        <p:spPr>
          <a:xfrm>
            <a:off x="2845329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960B691E-BE81-C8AD-209B-261CDFD852CD}"/>
              </a:ext>
            </a:extLst>
          </p:cNvPr>
          <p:cNvSpPr/>
          <p:nvPr/>
        </p:nvSpPr>
        <p:spPr>
          <a:xfrm>
            <a:off x="3209472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18FCD156-7135-56EA-4E36-8B7F90AF74C4}"/>
              </a:ext>
            </a:extLst>
          </p:cNvPr>
          <p:cNvSpPr/>
          <p:nvPr/>
        </p:nvSpPr>
        <p:spPr>
          <a:xfrm>
            <a:off x="3573996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3739D97-F2E2-6677-54CE-31D854D5B361}"/>
              </a:ext>
            </a:extLst>
          </p:cNvPr>
          <p:cNvSpPr/>
          <p:nvPr/>
        </p:nvSpPr>
        <p:spPr>
          <a:xfrm>
            <a:off x="3938520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41F5BAC2-4A69-2A4E-3016-D3B2660827BF}"/>
              </a:ext>
            </a:extLst>
          </p:cNvPr>
          <p:cNvSpPr/>
          <p:nvPr/>
        </p:nvSpPr>
        <p:spPr>
          <a:xfrm>
            <a:off x="4296865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7AC6CE5A-E47B-F90B-B1BE-D686CFEDCE28}"/>
              </a:ext>
            </a:extLst>
          </p:cNvPr>
          <p:cNvSpPr/>
          <p:nvPr/>
        </p:nvSpPr>
        <p:spPr>
          <a:xfrm>
            <a:off x="4667567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20A9BB7-F009-9E47-B251-6D8E6CB17D95}"/>
              </a:ext>
            </a:extLst>
          </p:cNvPr>
          <p:cNvSpPr/>
          <p:nvPr/>
        </p:nvSpPr>
        <p:spPr>
          <a:xfrm>
            <a:off x="5032091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B2E46674-03E8-706F-B7B8-A6E305C2B390}"/>
              </a:ext>
            </a:extLst>
          </p:cNvPr>
          <p:cNvSpPr/>
          <p:nvPr/>
        </p:nvSpPr>
        <p:spPr>
          <a:xfrm>
            <a:off x="2117043" y="4196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A6A5955D-857C-B8C5-72F6-A79CA68108F1}"/>
              </a:ext>
            </a:extLst>
          </p:cNvPr>
          <p:cNvSpPr/>
          <p:nvPr/>
        </p:nvSpPr>
        <p:spPr>
          <a:xfrm>
            <a:off x="2481186" y="41937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2CFEE2D-10AB-539F-B08D-DE8F4267DC97}"/>
              </a:ext>
            </a:extLst>
          </p:cNvPr>
          <p:cNvSpPr/>
          <p:nvPr/>
        </p:nvSpPr>
        <p:spPr>
          <a:xfrm>
            <a:off x="2845329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1775D0FD-6EE5-2E89-8CE4-64F0AB1F39E2}"/>
              </a:ext>
            </a:extLst>
          </p:cNvPr>
          <p:cNvSpPr/>
          <p:nvPr/>
        </p:nvSpPr>
        <p:spPr>
          <a:xfrm>
            <a:off x="3209472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AD6CE03F-FCBC-9729-7BE2-60C479F7005F}"/>
              </a:ext>
            </a:extLst>
          </p:cNvPr>
          <p:cNvSpPr/>
          <p:nvPr/>
        </p:nvSpPr>
        <p:spPr>
          <a:xfrm>
            <a:off x="3573996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BB9B88E-7A8D-C879-A66B-422515A2AD6D}"/>
              </a:ext>
            </a:extLst>
          </p:cNvPr>
          <p:cNvSpPr/>
          <p:nvPr/>
        </p:nvSpPr>
        <p:spPr>
          <a:xfrm>
            <a:off x="3938520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470C1AAB-093C-0C9F-74F6-EDDEA25CFC62}"/>
              </a:ext>
            </a:extLst>
          </p:cNvPr>
          <p:cNvSpPr/>
          <p:nvPr/>
        </p:nvSpPr>
        <p:spPr>
          <a:xfrm>
            <a:off x="4296865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8155F9F4-7184-AA01-B1BC-C1ECE9D08FFE}"/>
              </a:ext>
            </a:extLst>
          </p:cNvPr>
          <p:cNvSpPr/>
          <p:nvPr/>
        </p:nvSpPr>
        <p:spPr>
          <a:xfrm>
            <a:off x="4667567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4721CF35-9AE5-E7B8-EC8A-410E89F85A16}"/>
              </a:ext>
            </a:extLst>
          </p:cNvPr>
          <p:cNvSpPr/>
          <p:nvPr/>
        </p:nvSpPr>
        <p:spPr>
          <a:xfrm>
            <a:off x="5032091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C171C747-989F-7956-3107-4ABA39A46F66}"/>
              </a:ext>
            </a:extLst>
          </p:cNvPr>
          <p:cNvSpPr/>
          <p:nvPr/>
        </p:nvSpPr>
        <p:spPr>
          <a:xfrm>
            <a:off x="2117043" y="50368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E2815927-A374-A5B6-F291-930218AEA8B8}"/>
              </a:ext>
            </a:extLst>
          </p:cNvPr>
          <p:cNvSpPr/>
          <p:nvPr/>
        </p:nvSpPr>
        <p:spPr>
          <a:xfrm>
            <a:off x="2481186" y="50339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D033C820-4B73-2432-81D5-C659C9C95F91}"/>
              </a:ext>
            </a:extLst>
          </p:cNvPr>
          <p:cNvSpPr/>
          <p:nvPr/>
        </p:nvSpPr>
        <p:spPr>
          <a:xfrm>
            <a:off x="2845329" y="50339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E5F20B1-52AB-4F93-ED9E-EA40E7D0EB21}"/>
              </a:ext>
            </a:extLst>
          </p:cNvPr>
          <p:cNvSpPr/>
          <p:nvPr/>
        </p:nvSpPr>
        <p:spPr>
          <a:xfrm>
            <a:off x="3209472" y="50339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E97F409-19F5-1B87-CF59-8877DC04ABB3}"/>
              </a:ext>
            </a:extLst>
          </p:cNvPr>
          <p:cNvSpPr/>
          <p:nvPr/>
        </p:nvSpPr>
        <p:spPr>
          <a:xfrm>
            <a:off x="3573996" y="50339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80A7A109-0064-76D2-6506-8B3DDE8732DD}"/>
              </a:ext>
            </a:extLst>
          </p:cNvPr>
          <p:cNvSpPr/>
          <p:nvPr/>
        </p:nvSpPr>
        <p:spPr>
          <a:xfrm>
            <a:off x="3938520" y="50339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451D6448-47E6-388E-DFF1-CA6EB7661842}"/>
              </a:ext>
            </a:extLst>
          </p:cNvPr>
          <p:cNvSpPr/>
          <p:nvPr/>
        </p:nvSpPr>
        <p:spPr>
          <a:xfrm>
            <a:off x="4296865" y="50339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0183700E-5F29-2FC2-C80C-158D26054134}"/>
              </a:ext>
            </a:extLst>
          </p:cNvPr>
          <p:cNvSpPr/>
          <p:nvPr/>
        </p:nvSpPr>
        <p:spPr>
          <a:xfrm>
            <a:off x="4667567" y="50339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F8860791-7260-4F60-80A4-42646763B2B9}"/>
              </a:ext>
            </a:extLst>
          </p:cNvPr>
          <p:cNvSpPr/>
          <p:nvPr/>
        </p:nvSpPr>
        <p:spPr>
          <a:xfrm>
            <a:off x="5032091" y="50339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52F4A0B1-34D2-0532-5D45-2D34F6274237}"/>
              </a:ext>
            </a:extLst>
          </p:cNvPr>
          <p:cNvSpPr/>
          <p:nvPr/>
        </p:nvSpPr>
        <p:spPr>
          <a:xfrm>
            <a:off x="2117043" y="538285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E19B01F9-B3CE-E4CF-C994-C77DF85014AE}"/>
              </a:ext>
            </a:extLst>
          </p:cNvPr>
          <p:cNvSpPr/>
          <p:nvPr/>
        </p:nvSpPr>
        <p:spPr>
          <a:xfrm>
            <a:off x="2481186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F72A0D3B-7A02-200D-2DD4-2540F2C7112C}"/>
              </a:ext>
            </a:extLst>
          </p:cNvPr>
          <p:cNvSpPr/>
          <p:nvPr/>
        </p:nvSpPr>
        <p:spPr>
          <a:xfrm>
            <a:off x="2845329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19C45349-B9F8-A2EF-0C9C-16B280F65C51}"/>
              </a:ext>
            </a:extLst>
          </p:cNvPr>
          <p:cNvSpPr/>
          <p:nvPr/>
        </p:nvSpPr>
        <p:spPr>
          <a:xfrm>
            <a:off x="3209472" y="53799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01A627F3-4039-2402-9B43-92B13076EDE0}"/>
              </a:ext>
            </a:extLst>
          </p:cNvPr>
          <p:cNvSpPr/>
          <p:nvPr/>
        </p:nvSpPr>
        <p:spPr>
          <a:xfrm>
            <a:off x="3573996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37394972-6D7A-9CE2-8C47-A8260A85B2AC}"/>
              </a:ext>
            </a:extLst>
          </p:cNvPr>
          <p:cNvSpPr/>
          <p:nvPr/>
        </p:nvSpPr>
        <p:spPr>
          <a:xfrm>
            <a:off x="3938520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6A1C1F52-7DA2-7073-3267-D248CEAD7941}"/>
              </a:ext>
            </a:extLst>
          </p:cNvPr>
          <p:cNvSpPr/>
          <p:nvPr/>
        </p:nvSpPr>
        <p:spPr>
          <a:xfrm>
            <a:off x="4296865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4BF0D0A1-A0F7-87B6-A7C1-61398FBF49BE}"/>
              </a:ext>
            </a:extLst>
          </p:cNvPr>
          <p:cNvSpPr/>
          <p:nvPr/>
        </p:nvSpPr>
        <p:spPr>
          <a:xfrm>
            <a:off x="4667567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705E9B3E-FB40-1732-71A6-54A66C8D6007}"/>
              </a:ext>
            </a:extLst>
          </p:cNvPr>
          <p:cNvSpPr/>
          <p:nvPr/>
        </p:nvSpPr>
        <p:spPr>
          <a:xfrm>
            <a:off x="5032091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23E9A931-78CC-2A77-BBD9-04EBEFD8A01D}"/>
              </a:ext>
            </a:extLst>
          </p:cNvPr>
          <p:cNvSpPr/>
          <p:nvPr/>
        </p:nvSpPr>
        <p:spPr>
          <a:xfrm>
            <a:off x="2117043" y="61675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3CF3856-1108-1C1A-67B3-1E6E7B86A026}"/>
              </a:ext>
            </a:extLst>
          </p:cNvPr>
          <p:cNvSpPr/>
          <p:nvPr/>
        </p:nvSpPr>
        <p:spPr>
          <a:xfrm>
            <a:off x="2481186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45EB9BB1-FE7A-D017-C11E-51F70296B447}"/>
              </a:ext>
            </a:extLst>
          </p:cNvPr>
          <p:cNvSpPr/>
          <p:nvPr/>
        </p:nvSpPr>
        <p:spPr>
          <a:xfrm>
            <a:off x="2845329" y="61646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71C20771-80C1-8EF7-1D35-2E83A79A557D}"/>
              </a:ext>
            </a:extLst>
          </p:cNvPr>
          <p:cNvSpPr/>
          <p:nvPr/>
        </p:nvSpPr>
        <p:spPr>
          <a:xfrm>
            <a:off x="3209472" y="61646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004DD8B4-60AD-2CEF-D517-4F84E5A17EE2}"/>
              </a:ext>
            </a:extLst>
          </p:cNvPr>
          <p:cNvSpPr/>
          <p:nvPr/>
        </p:nvSpPr>
        <p:spPr>
          <a:xfrm>
            <a:off x="3938520" y="6164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CEB13DB8-64C4-4C6B-206F-3CD17667DDA4}"/>
              </a:ext>
            </a:extLst>
          </p:cNvPr>
          <p:cNvSpPr/>
          <p:nvPr/>
        </p:nvSpPr>
        <p:spPr>
          <a:xfrm>
            <a:off x="4667567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E706AB7-0648-2697-6DFC-176BF577DFC2}"/>
              </a:ext>
            </a:extLst>
          </p:cNvPr>
          <p:cNvSpPr/>
          <p:nvPr/>
        </p:nvSpPr>
        <p:spPr>
          <a:xfrm>
            <a:off x="5032091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4C537F26-8700-4CDE-D048-5B0E180F8ABE}"/>
              </a:ext>
            </a:extLst>
          </p:cNvPr>
          <p:cNvSpPr txBox="1"/>
          <p:nvPr/>
        </p:nvSpPr>
        <p:spPr>
          <a:xfrm>
            <a:off x="2019011" y="58135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FD803B88-C276-6FE1-A9B2-E033E8DC5138}"/>
              </a:ext>
            </a:extLst>
          </p:cNvPr>
          <p:cNvSpPr txBox="1"/>
          <p:nvPr/>
        </p:nvSpPr>
        <p:spPr>
          <a:xfrm>
            <a:off x="3384483" y="5842405"/>
            <a:ext cx="135836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1DA0F18C-13AE-37F5-A361-7EBAA1DF5B82}"/>
              </a:ext>
            </a:extLst>
          </p:cNvPr>
          <p:cNvSpPr txBox="1"/>
          <p:nvPr/>
        </p:nvSpPr>
        <p:spPr>
          <a:xfrm>
            <a:off x="4581893" y="58135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32" name="object 58">
            <a:extLst>
              <a:ext uri="{FF2B5EF4-FFF2-40B4-BE49-F238E27FC236}">
                <a16:creationId xmlns:a16="http://schemas.microsoft.com/office/drawing/2014/main" id="{73AFD075-6365-5E4C-1B91-3085C1D6649C}"/>
              </a:ext>
            </a:extLst>
          </p:cNvPr>
          <p:cNvSpPr txBox="1"/>
          <p:nvPr/>
        </p:nvSpPr>
        <p:spPr>
          <a:xfrm>
            <a:off x="7187284" y="2394012"/>
            <a:ext cx="1257143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dirty="0">
                <a:solidFill>
                  <a:schemeClr val="bg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RASA</a:t>
            </a: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C6EB656A-CB1B-A15E-5839-DF21DB7C5F7C}"/>
              </a:ext>
            </a:extLst>
          </p:cNvPr>
          <p:cNvCxnSpPr>
            <a:cxnSpLocks/>
          </p:cNvCxnSpPr>
          <p:nvPr/>
        </p:nvCxnSpPr>
        <p:spPr>
          <a:xfrm>
            <a:off x="7756911" y="2903057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DC9871F8-1465-9809-1B44-B646BB0695C5}"/>
              </a:ext>
            </a:extLst>
          </p:cNvPr>
          <p:cNvCxnSpPr>
            <a:cxnSpLocks/>
          </p:cNvCxnSpPr>
          <p:nvPr/>
        </p:nvCxnSpPr>
        <p:spPr>
          <a:xfrm>
            <a:off x="7756911" y="455327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73B3893-E2D6-EDB0-78BE-B904B97847E8}"/>
              </a:ext>
            </a:extLst>
          </p:cNvPr>
          <p:cNvGrpSpPr/>
          <p:nvPr/>
        </p:nvGrpSpPr>
        <p:grpSpPr>
          <a:xfrm>
            <a:off x="4293882" y="6164604"/>
            <a:ext cx="278634" cy="272668"/>
            <a:chOff x="8032638" y="5926610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8C46BB7-AB44-6BBB-0829-AD400A6ED8C0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6B086FB-E037-21B8-EBC8-2E00A61D1866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9274919-E8D5-C7EF-67EE-363AED4159F5}"/>
              </a:ext>
            </a:extLst>
          </p:cNvPr>
          <p:cNvCxnSpPr>
            <a:cxnSpLocks/>
          </p:cNvCxnSpPr>
          <p:nvPr/>
        </p:nvCxnSpPr>
        <p:spPr>
          <a:xfrm>
            <a:off x="3733450" y="251539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61E740B7-4F0D-00BA-C206-8D45A9D6DF65}"/>
              </a:ext>
            </a:extLst>
          </p:cNvPr>
          <p:cNvSpPr txBox="1"/>
          <p:nvPr/>
        </p:nvSpPr>
        <p:spPr>
          <a:xfrm>
            <a:off x="8444426" y="5155752"/>
            <a:ext cx="3561913" cy="1145186"/>
          </a:xfrm>
          <a:prstGeom prst="rect">
            <a:avLst/>
          </a:prstGeom>
        </p:spPr>
        <p:txBody>
          <a:bodyPr vert="horz" wrap="square" lIns="0" tIns="17145" rIns="0" bIns="0" numCol="2" rtlCol="0" anchor="ctr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Roti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panggang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Vanila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Mentega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Gula-gula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karamel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Madu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Crème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brulée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Kayu manis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Kelapa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Nogat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Kacang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badam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panggang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Bumbu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Kapur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Mineral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6D97EA6-72C8-19DD-BAA6-9B37B500CCC6}"/>
              </a:ext>
            </a:extLst>
          </p:cNvPr>
          <p:cNvGrpSpPr/>
          <p:nvPr/>
        </p:nvGrpSpPr>
        <p:grpSpPr>
          <a:xfrm rot="10800000">
            <a:off x="3565913" y="6164604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CD5BBB7-815D-EA83-FB35-A2116E3E1B25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EFFD4F68-ABD6-7389-4D2D-FE5441256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id="{EA142DE5-E32F-3D78-3CA3-3F50068BC15D}"/>
              </a:ext>
            </a:extLst>
          </p:cNvPr>
          <p:cNvSpPr txBox="1"/>
          <p:nvPr/>
        </p:nvSpPr>
        <p:spPr>
          <a:xfrm>
            <a:off x="3391266" y="6504644"/>
            <a:ext cx="218010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(Sparkling)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EF547AE-2DCC-6574-5D86-4E4D9C6F3650}"/>
              </a:ext>
            </a:extLst>
          </p:cNvPr>
          <p:cNvCxnSpPr>
            <a:cxnSpLocks/>
          </p:cNvCxnSpPr>
          <p:nvPr/>
        </p:nvCxnSpPr>
        <p:spPr>
          <a:xfrm>
            <a:off x="3768389" y="635608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D843A076-96F9-36FE-E801-68560B59D015}"/>
              </a:ext>
            </a:extLst>
          </p:cNvPr>
          <p:cNvSpPr txBox="1"/>
          <p:nvPr/>
        </p:nvSpPr>
        <p:spPr>
          <a:xfrm>
            <a:off x="600580" y="2209747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C97FC1-1288-38A5-4E30-14FAE95FA25B}"/>
              </a:ext>
            </a:extLst>
          </p:cNvPr>
          <p:cNvCxnSpPr>
            <a:cxnSpLocks/>
          </p:cNvCxnSpPr>
          <p:nvPr/>
        </p:nvCxnSpPr>
        <p:spPr>
          <a:xfrm>
            <a:off x="1579586" y="2318113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2">
            <a:extLst>
              <a:ext uri="{FF2B5EF4-FFF2-40B4-BE49-F238E27FC236}">
                <a16:creationId xmlns:a16="http://schemas.microsoft.com/office/drawing/2014/main" id="{2321D0F4-4078-A241-6B6C-8197A0756EC5}"/>
              </a:ext>
            </a:extLst>
          </p:cNvPr>
          <p:cNvSpPr txBox="1"/>
          <p:nvPr/>
        </p:nvSpPr>
        <p:spPr>
          <a:xfrm>
            <a:off x="600579" y="331177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7E34C47A-8BD5-B018-6F1E-8C2BBDEF1175}"/>
              </a:ext>
            </a:extLst>
          </p:cNvPr>
          <p:cNvSpPr txBox="1"/>
          <p:nvPr/>
        </p:nvSpPr>
        <p:spPr>
          <a:xfrm>
            <a:off x="1982994" y="297988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BC3F895F-1905-F48D-ABC4-9168FD9B8541}"/>
              </a:ext>
            </a:extLst>
          </p:cNvPr>
          <p:cNvSpPr txBox="1"/>
          <p:nvPr/>
        </p:nvSpPr>
        <p:spPr>
          <a:xfrm>
            <a:off x="3252745" y="297988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D35AE892-587C-E606-3ADF-D2E1AD21B605}"/>
              </a:ext>
            </a:extLst>
          </p:cNvPr>
          <p:cNvSpPr txBox="1"/>
          <p:nvPr/>
        </p:nvSpPr>
        <p:spPr>
          <a:xfrm>
            <a:off x="4545876" y="297988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Kental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9C725CDD-3D27-532F-1676-8AF2BEBC87EB}"/>
              </a:ext>
            </a:extLst>
          </p:cNvPr>
          <p:cNvSpPr txBox="1"/>
          <p:nvPr/>
        </p:nvSpPr>
        <p:spPr>
          <a:xfrm>
            <a:off x="1982994" y="38201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Kering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B3310A5D-C079-9758-7224-1740EB094513}"/>
              </a:ext>
            </a:extLst>
          </p:cNvPr>
          <p:cNvSpPr txBox="1"/>
          <p:nvPr/>
        </p:nvSpPr>
        <p:spPr>
          <a:xfrm>
            <a:off x="3103562" y="3820144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 Kering</a:t>
            </a: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524A8CEC-8D27-1BA3-D55F-F0F8477D8AFD}"/>
              </a:ext>
            </a:extLst>
          </p:cNvPr>
          <p:cNvSpPr txBox="1"/>
          <p:nvPr/>
        </p:nvSpPr>
        <p:spPr>
          <a:xfrm>
            <a:off x="4545876" y="38201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5C82695-A091-8C50-30C2-54D552BFA220}"/>
              </a:ext>
            </a:extLst>
          </p:cNvPr>
          <p:cNvCxnSpPr>
            <a:cxnSpLocks/>
          </p:cNvCxnSpPr>
          <p:nvPr/>
        </p:nvCxnSpPr>
        <p:spPr>
          <a:xfrm>
            <a:off x="1276846" y="3479648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902AE8C0-2FC2-9C53-A7A7-4F86523CBFFA}"/>
              </a:ext>
            </a:extLst>
          </p:cNvPr>
          <p:cNvSpPr txBox="1"/>
          <p:nvPr/>
        </p:nvSpPr>
        <p:spPr>
          <a:xfrm>
            <a:off x="600579" y="41829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D91159B1-3BAC-B1FD-040C-6FC820C9A23D}"/>
              </a:ext>
            </a:extLst>
          </p:cNvPr>
          <p:cNvSpPr txBox="1"/>
          <p:nvPr/>
        </p:nvSpPr>
        <p:spPr>
          <a:xfrm>
            <a:off x="1972171" y="4694534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15231D91-3D0A-1E22-640B-067B1E16D187}"/>
              </a:ext>
            </a:extLst>
          </p:cNvPr>
          <p:cNvSpPr txBox="1"/>
          <p:nvPr/>
        </p:nvSpPr>
        <p:spPr>
          <a:xfrm>
            <a:off x="3103562" y="468927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68BADDA4-170A-3CAB-3773-13204D873CE3}"/>
              </a:ext>
            </a:extLst>
          </p:cNvPr>
          <p:cNvSpPr txBox="1"/>
          <p:nvPr/>
        </p:nvSpPr>
        <p:spPr>
          <a:xfrm>
            <a:off x="4545876" y="466040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2B95B010-687F-3D91-DE32-24BF02609CFC}"/>
              </a:ext>
            </a:extLst>
          </p:cNvPr>
          <p:cNvSpPr txBox="1"/>
          <p:nvPr/>
        </p:nvSpPr>
        <p:spPr>
          <a:xfrm>
            <a:off x="600579" y="502318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EK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2EEED31-78EF-5FD4-421F-4098ED57677A}"/>
              </a:ext>
            </a:extLst>
          </p:cNvPr>
          <p:cNvCxnSpPr>
            <a:cxnSpLocks/>
          </p:cNvCxnSpPr>
          <p:nvPr/>
        </p:nvCxnSpPr>
        <p:spPr>
          <a:xfrm>
            <a:off x="1147100" y="5191058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63F452CF-F2A7-89B0-8E6A-16F4AD5098AD}"/>
              </a:ext>
            </a:extLst>
          </p:cNvPr>
          <p:cNvSpPr txBox="1"/>
          <p:nvPr/>
        </p:nvSpPr>
        <p:spPr>
          <a:xfrm>
            <a:off x="600579" y="536917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A873D16-9CA8-6CB4-202A-F7883D816E7B}"/>
              </a:ext>
            </a:extLst>
          </p:cNvPr>
          <p:cNvCxnSpPr>
            <a:cxnSpLocks/>
          </p:cNvCxnSpPr>
          <p:nvPr/>
        </p:nvCxnSpPr>
        <p:spPr>
          <a:xfrm>
            <a:off x="1804459" y="5537047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le 2">
            <a:extLst>
              <a:ext uri="{FF2B5EF4-FFF2-40B4-BE49-F238E27FC236}">
                <a16:creationId xmlns:a16="http://schemas.microsoft.com/office/drawing/2014/main" id="{911EC272-6C30-3B01-0677-6E607B55221F}"/>
              </a:ext>
            </a:extLst>
          </p:cNvPr>
          <p:cNvSpPr txBox="1"/>
          <p:nvPr/>
        </p:nvSpPr>
        <p:spPr>
          <a:xfrm>
            <a:off x="600579" y="615383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2DDBE31-849F-0738-9105-F867ECE53D78}"/>
              </a:ext>
            </a:extLst>
          </p:cNvPr>
          <p:cNvCxnSpPr>
            <a:cxnSpLocks/>
          </p:cNvCxnSpPr>
          <p:nvPr/>
        </p:nvCxnSpPr>
        <p:spPr>
          <a:xfrm>
            <a:off x="1704954" y="6321701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3CA197C-9ABA-263C-8278-E4D53CA60577}"/>
              </a:ext>
            </a:extLst>
          </p:cNvPr>
          <p:cNvCxnSpPr>
            <a:cxnSpLocks/>
          </p:cNvCxnSpPr>
          <p:nvPr/>
        </p:nvCxnSpPr>
        <p:spPr>
          <a:xfrm>
            <a:off x="1775901" y="4334203"/>
            <a:ext cx="2534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20644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8291DC-D468-A4EE-7192-63AAC13196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299"/>
            <a:ext cx="6095999" cy="617728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AEF8-94B9-A641-541D-945D2BD68E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3701646"/>
            <a:ext cx="4829691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/>
              <a:t>Sejarah Chardonnay di Australia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Bagaimana</a:t>
            </a:r>
            <a:r>
              <a:rPr lang="en-AU" dirty="0"/>
              <a:t> Chardonnay </a:t>
            </a:r>
            <a:r>
              <a:rPr lang="en-AU" dirty="0" err="1"/>
              <a:t>ditumbuhkan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Bagaimana</a:t>
            </a:r>
            <a:r>
              <a:rPr lang="en-AU" dirty="0"/>
              <a:t> </a:t>
            </a:r>
            <a:r>
              <a:rPr lang="en-AU" dirty="0" err="1"/>
              <a:t>dibuatnya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Beragam</a:t>
            </a:r>
            <a:r>
              <a:rPr lang="en-AU" dirty="0"/>
              <a:t> </a:t>
            </a:r>
            <a:r>
              <a:rPr lang="en-AU" dirty="0" err="1"/>
              <a:t>gaya</a:t>
            </a:r>
            <a:r>
              <a:rPr lang="en-AU" dirty="0"/>
              <a:t> </a:t>
            </a:r>
            <a:r>
              <a:rPr lang="en-AU" dirty="0" err="1"/>
              <a:t>pembuatannya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/>
              <a:t>Di mana </a:t>
            </a:r>
            <a:r>
              <a:rPr lang="en-AU" dirty="0" err="1"/>
              <a:t>ditumbuhkannya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Karakteristik</a:t>
            </a:r>
            <a:r>
              <a:rPr lang="en-AU" dirty="0"/>
              <a:t> dan </a:t>
            </a:r>
            <a:r>
              <a:rPr lang="en-AU" dirty="0" err="1"/>
              <a:t>profil</a:t>
            </a:r>
            <a:r>
              <a:rPr lang="en-AU" dirty="0"/>
              <a:t> rasa.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B4BFB-5E1A-3E82-E8CE-D144971F2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60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338932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BD803A3-0490-A48B-053C-D403901979BD}"/>
              </a:ext>
            </a:extLst>
          </p:cNvPr>
          <p:cNvCxnSpPr>
            <a:cxnSpLocks/>
          </p:cNvCxnSpPr>
          <p:nvPr/>
        </p:nvCxnSpPr>
        <p:spPr>
          <a:xfrm flipH="1">
            <a:off x="5226537" y="4213491"/>
            <a:ext cx="49255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4314F-591A-C9FB-F659-D6B06A0676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6311" y="2628714"/>
            <a:ext cx="1516650" cy="791312"/>
          </a:xfrm>
        </p:spPr>
        <p:txBody>
          <a:bodyPr/>
          <a:lstStyle/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AYAM PANGGANG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63900-DC83-668A-5F4D-2735D1313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550" y="590262"/>
            <a:ext cx="8078791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PADANAN MAKANAN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27FE11-0517-5390-C74A-A5EE299BAFA0}"/>
              </a:ext>
            </a:extLst>
          </p:cNvPr>
          <p:cNvSpPr txBox="1">
            <a:spLocks/>
          </p:cNvSpPr>
          <p:nvPr/>
        </p:nvSpPr>
        <p:spPr>
          <a:xfrm>
            <a:off x="6880998" y="3654410"/>
            <a:ext cx="832630" cy="2510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UDANG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4922030-0B4A-390D-5FB1-7279DBAF511D}"/>
              </a:ext>
            </a:extLst>
          </p:cNvPr>
          <p:cNvSpPr txBox="1">
            <a:spLocks/>
          </p:cNvSpPr>
          <p:nvPr/>
        </p:nvSpPr>
        <p:spPr>
          <a:xfrm>
            <a:off x="623888" y="4321184"/>
            <a:ext cx="1516650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KEJU BIRU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84831822-D387-A1ED-AC5C-BD2EFEBFC9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6366" y="1144921"/>
            <a:ext cx="1888675" cy="5717672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603D5F14-B42C-2FAC-7455-08BDFEB5A39D}"/>
              </a:ext>
            </a:extLst>
          </p:cNvPr>
          <p:cNvSpPr txBox="1"/>
          <p:nvPr/>
        </p:nvSpPr>
        <p:spPr>
          <a:xfrm rot="16200000">
            <a:off x="2788075" y="4486713"/>
            <a:ext cx="4155725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2022730-63BA-AC86-170C-8A1160BD6D91}"/>
              </a:ext>
            </a:extLst>
          </p:cNvPr>
          <p:cNvCxnSpPr>
            <a:cxnSpLocks/>
          </p:cNvCxnSpPr>
          <p:nvPr/>
        </p:nvCxnSpPr>
        <p:spPr>
          <a:xfrm flipH="1">
            <a:off x="4018750" y="3091700"/>
            <a:ext cx="43030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5F21ADA-8809-705F-9665-10B9C513B7D3}"/>
              </a:ext>
            </a:extLst>
          </p:cNvPr>
          <p:cNvSpPr txBox="1">
            <a:spLocks/>
          </p:cNvSpPr>
          <p:nvPr/>
        </p:nvSpPr>
        <p:spPr>
          <a:xfrm>
            <a:off x="3126021" y="2764397"/>
            <a:ext cx="1013376" cy="2203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dirty="0">
                <a:solidFill>
                  <a:schemeClr val="bg2"/>
                </a:solidFill>
                <a:cs typeface="Hellix SemiBold"/>
              </a:rPr>
              <a:t>DISIMPAN DALAM  TONG EK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C139B4C-7EE1-3093-84E0-41C83370501D}"/>
              </a:ext>
            </a:extLst>
          </p:cNvPr>
          <p:cNvCxnSpPr>
            <a:cxnSpLocks/>
          </p:cNvCxnSpPr>
          <p:nvPr/>
        </p:nvCxnSpPr>
        <p:spPr>
          <a:xfrm flipH="1">
            <a:off x="2735516" y="3091700"/>
            <a:ext cx="49255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82A5D6-C34E-D109-875A-9AE9DFF9057E}"/>
              </a:ext>
            </a:extLst>
          </p:cNvPr>
          <p:cNvCxnSpPr>
            <a:cxnSpLocks/>
          </p:cNvCxnSpPr>
          <p:nvPr/>
        </p:nvCxnSpPr>
        <p:spPr>
          <a:xfrm flipV="1">
            <a:off x="2735516" y="2763766"/>
            <a:ext cx="0" cy="334007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CC8AA74-D0B7-5056-0C44-0D612CE875C8}"/>
              </a:ext>
            </a:extLst>
          </p:cNvPr>
          <p:cNvSpPr txBox="1">
            <a:spLocks/>
          </p:cNvSpPr>
          <p:nvPr/>
        </p:nvSpPr>
        <p:spPr>
          <a:xfrm>
            <a:off x="623887" y="6003987"/>
            <a:ext cx="1773531" cy="2637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AYAM KORMA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7834EEA-973F-2D8D-2AD8-52325DF01312}"/>
              </a:ext>
            </a:extLst>
          </p:cNvPr>
          <p:cNvCxnSpPr>
            <a:cxnSpLocks/>
          </p:cNvCxnSpPr>
          <p:nvPr/>
        </p:nvCxnSpPr>
        <p:spPr>
          <a:xfrm flipH="1">
            <a:off x="2397419" y="2768970"/>
            <a:ext cx="33809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68BCED2-9240-F47B-561C-ADCD281CA1D6}"/>
              </a:ext>
            </a:extLst>
          </p:cNvPr>
          <p:cNvCxnSpPr>
            <a:cxnSpLocks/>
          </p:cNvCxnSpPr>
          <p:nvPr/>
        </p:nvCxnSpPr>
        <p:spPr>
          <a:xfrm flipH="1">
            <a:off x="2397419" y="4444089"/>
            <a:ext cx="33809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5716EB1-5278-3300-1192-FCDB8297536F}"/>
              </a:ext>
            </a:extLst>
          </p:cNvPr>
          <p:cNvCxnSpPr>
            <a:cxnSpLocks/>
          </p:cNvCxnSpPr>
          <p:nvPr/>
        </p:nvCxnSpPr>
        <p:spPr>
          <a:xfrm flipH="1">
            <a:off x="2397419" y="6103841"/>
            <a:ext cx="33809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1A5A41E-89CB-28A6-F8AE-3CC95D6E2086}"/>
              </a:ext>
            </a:extLst>
          </p:cNvPr>
          <p:cNvCxnSpPr>
            <a:cxnSpLocks/>
          </p:cNvCxnSpPr>
          <p:nvPr/>
        </p:nvCxnSpPr>
        <p:spPr>
          <a:xfrm flipH="1">
            <a:off x="7639322" y="1916939"/>
            <a:ext cx="13908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42DA38E5-B806-8167-F35D-2964943234A1}"/>
              </a:ext>
            </a:extLst>
          </p:cNvPr>
          <p:cNvSpPr txBox="1">
            <a:spLocks/>
          </p:cNvSpPr>
          <p:nvPr/>
        </p:nvSpPr>
        <p:spPr>
          <a:xfrm>
            <a:off x="5930368" y="1696582"/>
            <a:ext cx="1593626" cy="2203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dirty="0">
                <a:solidFill>
                  <a:schemeClr val="bg2"/>
                </a:solidFill>
                <a:cs typeface="Hellix SemiBold"/>
              </a:rPr>
              <a:t>TIDAK DISIMPAN </a:t>
            </a:r>
          </a:p>
          <a:p>
            <a:pPr algn="ctr"/>
            <a:r>
              <a:rPr lang="en-AU" sz="1400" dirty="0">
                <a:solidFill>
                  <a:schemeClr val="bg2"/>
                </a:solidFill>
                <a:cs typeface="Hellix SemiBold"/>
              </a:rPr>
              <a:t>DALAM TONG EK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2CFB82D-F3AD-DC7B-3EA2-C07AA920BC7C}"/>
              </a:ext>
            </a:extLst>
          </p:cNvPr>
          <p:cNvCxnSpPr>
            <a:cxnSpLocks/>
          </p:cNvCxnSpPr>
          <p:nvPr/>
        </p:nvCxnSpPr>
        <p:spPr>
          <a:xfrm flipH="1">
            <a:off x="4834652" y="1916939"/>
            <a:ext cx="103222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EEB9520-CADE-AC93-ADD7-57ADA881530D}"/>
              </a:ext>
            </a:extLst>
          </p:cNvPr>
          <p:cNvSpPr txBox="1">
            <a:spLocks/>
          </p:cNvSpPr>
          <p:nvPr/>
        </p:nvSpPr>
        <p:spPr>
          <a:xfrm>
            <a:off x="8594537" y="3654410"/>
            <a:ext cx="1296604" cy="2510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BABI PANGGANG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5CAFCEBE-4622-3792-BF51-45A615452BB2}"/>
              </a:ext>
            </a:extLst>
          </p:cNvPr>
          <p:cNvSpPr txBox="1">
            <a:spLocks/>
          </p:cNvSpPr>
          <p:nvPr/>
        </p:nvSpPr>
        <p:spPr>
          <a:xfrm>
            <a:off x="10376838" y="3654410"/>
            <a:ext cx="1296604" cy="2510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IKAN BAKAR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C7825F5A-3104-AD2C-E0C6-0AAAF25A1FE5}"/>
              </a:ext>
            </a:extLst>
          </p:cNvPr>
          <p:cNvSpPr txBox="1">
            <a:spLocks/>
          </p:cNvSpPr>
          <p:nvPr/>
        </p:nvSpPr>
        <p:spPr>
          <a:xfrm>
            <a:off x="6725663" y="5920726"/>
            <a:ext cx="913659" cy="2510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KERANG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C6E9D58-C0A0-9D3F-FEE3-07CAA2358398}"/>
              </a:ext>
            </a:extLst>
          </p:cNvPr>
          <p:cNvCxnSpPr>
            <a:cxnSpLocks/>
            <a:endCxn id="36" idx="3"/>
          </p:cNvCxnSpPr>
          <p:nvPr/>
        </p:nvCxnSpPr>
        <p:spPr>
          <a:xfrm flipH="1">
            <a:off x="7431856" y="4213491"/>
            <a:ext cx="1598279" cy="1143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331931AB-45AC-B2C0-F700-0B1C11A5AF49}"/>
              </a:ext>
            </a:extLst>
          </p:cNvPr>
          <p:cNvSpPr txBox="1">
            <a:spLocks/>
          </p:cNvSpPr>
          <p:nvPr/>
        </p:nvSpPr>
        <p:spPr>
          <a:xfrm>
            <a:off x="5742104" y="4114749"/>
            <a:ext cx="1689752" cy="2203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dirty="0">
                <a:solidFill>
                  <a:schemeClr val="bg2"/>
                </a:solidFill>
                <a:cs typeface="Hellix SemiBold"/>
              </a:rPr>
              <a:t>ANGGUR BERBUIH </a:t>
            </a:r>
          </a:p>
          <a:p>
            <a:pPr algn="ctr"/>
            <a:r>
              <a:rPr lang="en-AU" sz="1400" dirty="0">
                <a:solidFill>
                  <a:schemeClr val="bg2"/>
                </a:solidFill>
                <a:cs typeface="Hellix SemiBold"/>
              </a:rPr>
              <a:t>100%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B3AB49C7-C04B-B271-CEBB-A7BE824D35D7}"/>
              </a:ext>
            </a:extLst>
          </p:cNvPr>
          <p:cNvSpPr txBox="1">
            <a:spLocks/>
          </p:cNvSpPr>
          <p:nvPr/>
        </p:nvSpPr>
        <p:spPr>
          <a:xfrm>
            <a:off x="8439203" y="5920726"/>
            <a:ext cx="1296604" cy="2510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TRIPLE CREAM BRIE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F48E538E-3793-9F4F-5C9E-E52489EE6E35}"/>
              </a:ext>
            </a:extLst>
          </p:cNvPr>
          <p:cNvSpPr txBox="1">
            <a:spLocks/>
          </p:cNvSpPr>
          <p:nvPr/>
        </p:nvSpPr>
        <p:spPr>
          <a:xfrm>
            <a:off x="10355986" y="5920726"/>
            <a:ext cx="1296604" cy="2510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FLIET IKAN TROUT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629D6A3-DBC7-77E0-5FFB-E44D28ABFC21}"/>
              </a:ext>
            </a:extLst>
          </p:cNvPr>
          <p:cNvCxnSpPr>
            <a:cxnSpLocks/>
          </p:cNvCxnSpPr>
          <p:nvPr/>
        </p:nvCxnSpPr>
        <p:spPr>
          <a:xfrm flipV="1">
            <a:off x="9030135" y="1912327"/>
            <a:ext cx="0" cy="44789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A5B0278-4682-D2B8-139A-53E7964471EA}"/>
              </a:ext>
            </a:extLst>
          </p:cNvPr>
          <p:cNvCxnSpPr>
            <a:cxnSpLocks/>
          </p:cNvCxnSpPr>
          <p:nvPr/>
        </p:nvCxnSpPr>
        <p:spPr>
          <a:xfrm flipH="1">
            <a:off x="7126586" y="2347245"/>
            <a:ext cx="385529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A1E60093-E1CC-73C6-D488-B0476E690C85}"/>
              </a:ext>
            </a:extLst>
          </p:cNvPr>
          <p:cNvCxnSpPr>
            <a:cxnSpLocks/>
          </p:cNvCxnSpPr>
          <p:nvPr/>
        </p:nvCxnSpPr>
        <p:spPr>
          <a:xfrm flipV="1">
            <a:off x="7132179" y="2342633"/>
            <a:ext cx="0" cy="26378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5B0BB9A-3769-C8B3-6DC7-C929179AF376}"/>
              </a:ext>
            </a:extLst>
          </p:cNvPr>
          <p:cNvCxnSpPr>
            <a:cxnSpLocks/>
          </p:cNvCxnSpPr>
          <p:nvPr/>
        </p:nvCxnSpPr>
        <p:spPr>
          <a:xfrm flipV="1">
            <a:off x="9037820" y="2358001"/>
            <a:ext cx="0" cy="26378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19F779C-E055-D02D-1B47-D945D1541AA1}"/>
              </a:ext>
            </a:extLst>
          </p:cNvPr>
          <p:cNvCxnSpPr>
            <a:cxnSpLocks/>
          </p:cNvCxnSpPr>
          <p:nvPr/>
        </p:nvCxnSpPr>
        <p:spPr>
          <a:xfrm flipV="1">
            <a:off x="10981880" y="2358001"/>
            <a:ext cx="0" cy="26378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1EB1390-C82A-442C-DE1A-72AFBC6615E4}"/>
              </a:ext>
            </a:extLst>
          </p:cNvPr>
          <p:cNvCxnSpPr>
            <a:cxnSpLocks/>
          </p:cNvCxnSpPr>
          <p:nvPr/>
        </p:nvCxnSpPr>
        <p:spPr>
          <a:xfrm flipV="1">
            <a:off x="9030135" y="4201195"/>
            <a:ext cx="0" cy="44789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A3D05D0-0650-DE37-71DA-B5A7A9458540}"/>
              </a:ext>
            </a:extLst>
          </p:cNvPr>
          <p:cNvCxnSpPr>
            <a:cxnSpLocks/>
          </p:cNvCxnSpPr>
          <p:nvPr/>
        </p:nvCxnSpPr>
        <p:spPr>
          <a:xfrm flipH="1">
            <a:off x="7126586" y="4636113"/>
            <a:ext cx="385529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A10CCA25-4D77-07C2-22CB-A6990BC33379}"/>
              </a:ext>
            </a:extLst>
          </p:cNvPr>
          <p:cNvCxnSpPr>
            <a:cxnSpLocks/>
          </p:cNvCxnSpPr>
          <p:nvPr/>
        </p:nvCxnSpPr>
        <p:spPr>
          <a:xfrm flipV="1">
            <a:off x="7132179" y="4631501"/>
            <a:ext cx="0" cy="26378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9F56D1D-46E4-96C9-1C57-8E427F935A36}"/>
              </a:ext>
            </a:extLst>
          </p:cNvPr>
          <p:cNvCxnSpPr>
            <a:cxnSpLocks/>
          </p:cNvCxnSpPr>
          <p:nvPr/>
        </p:nvCxnSpPr>
        <p:spPr>
          <a:xfrm flipV="1">
            <a:off x="9037820" y="4646869"/>
            <a:ext cx="0" cy="26378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B7823F5-3A79-61B3-8191-5A2099DF55A3}"/>
              </a:ext>
            </a:extLst>
          </p:cNvPr>
          <p:cNvCxnSpPr>
            <a:cxnSpLocks/>
          </p:cNvCxnSpPr>
          <p:nvPr/>
        </p:nvCxnSpPr>
        <p:spPr>
          <a:xfrm flipV="1">
            <a:off x="10981880" y="4646869"/>
            <a:ext cx="0" cy="26378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1EFBA708-294F-D6B8-4AC2-913C2A7215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15" y="1453571"/>
            <a:ext cx="1421595" cy="10626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C940B5-5F42-98A8-5279-D6F98108DC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18" y="3312303"/>
            <a:ext cx="1120504" cy="8613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BAF7FF-D38C-E62D-1063-2F77F12ECF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383" y="2624374"/>
            <a:ext cx="1458288" cy="8963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A59B69-2B54-E300-0BDB-160394F472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688" y="2671801"/>
            <a:ext cx="1203531" cy="8963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1F40380-CC49-CB36-7674-D11C290B86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500" y="2704365"/>
            <a:ext cx="1483187" cy="7695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B52D582-3AA0-61C2-D08D-17C9DFAFD5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96" y="4919779"/>
            <a:ext cx="1593634" cy="9366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74E3F7A-D3D9-3368-86C8-445406F530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735" y="4971045"/>
            <a:ext cx="1458288" cy="7878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1E1EB66-FAE8-903F-C891-9ECBAA7582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036" y="4989860"/>
            <a:ext cx="1140003" cy="76899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9224A8A-CC74-F283-7820-13B7580429E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254" y="4989860"/>
            <a:ext cx="1496114" cy="83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629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368299"/>
            <a:ext cx="6088611" cy="61234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5307440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CHARDONNAY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103266"/>
            <a:ext cx="5724447" cy="1325563"/>
          </a:xfrm>
        </p:spPr>
        <p:txBody>
          <a:bodyPr/>
          <a:lstStyle/>
          <a:p>
            <a:r>
              <a:rPr lang="en-US" kern="1000" spc="-100" dirty="0"/>
              <a:t>SEBERAGAM</a:t>
            </a:r>
          </a:p>
          <a:p>
            <a:r>
              <a:rPr lang="en-US" kern="1000" spc="-100" dirty="0"/>
              <a:t>NEGARA YANG</a:t>
            </a:r>
          </a:p>
          <a:p>
            <a:r>
              <a:rPr lang="en-US" kern="1000" spc="-100" dirty="0"/>
              <a:t>MEMBUATNYA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D9460A5-61AD-FAF0-3D8E-11ED02B682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429000"/>
            <a:ext cx="4303291" cy="1626156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Chardonnay Australia </a:t>
            </a:r>
            <a:r>
              <a:rPr lang="en-AU" dirty="0" err="1">
                <a:solidFill>
                  <a:schemeClr val="bg1"/>
                </a:solidFill>
              </a:rPr>
              <a:t>adalah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ekspresi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lingkungan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hidup</a:t>
            </a:r>
            <a:r>
              <a:rPr lang="en-AU" dirty="0">
                <a:solidFill>
                  <a:schemeClr val="bg1"/>
                </a:solidFill>
              </a:rPr>
              <a:t> kami yang </a:t>
            </a:r>
            <a:r>
              <a:rPr lang="en-AU" dirty="0" err="1">
                <a:solidFill>
                  <a:schemeClr val="bg1"/>
                </a:solidFill>
              </a:rPr>
              <a:t>khas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komunitas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dinamis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membudidayakan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mereka</a:t>
            </a:r>
            <a:r>
              <a:rPr lang="en-AU" dirty="0">
                <a:solidFill>
                  <a:schemeClr val="bg1"/>
                </a:solidFill>
              </a:rPr>
              <a:t>. </a:t>
            </a:r>
            <a:r>
              <a:rPr lang="en-AU" dirty="0" err="1">
                <a:solidFill>
                  <a:schemeClr val="bg1"/>
                </a:solidFill>
              </a:rPr>
              <a:t>Mulai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yang liar </a:t>
            </a:r>
            <a:r>
              <a:rPr lang="en-AU" dirty="0" err="1">
                <a:solidFill>
                  <a:schemeClr val="bg1"/>
                </a:solidFill>
              </a:rPr>
              <a:t>hingga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disempurnakan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klasik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hingga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kontemporer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ini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adalah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varietas</a:t>
            </a:r>
            <a:r>
              <a:rPr lang="en-AU" dirty="0">
                <a:solidFill>
                  <a:schemeClr val="bg1"/>
                </a:solidFill>
              </a:rPr>
              <a:t> yang, Anda </a:t>
            </a:r>
            <a:r>
              <a:rPr lang="en-AU" dirty="0" err="1">
                <a:solidFill>
                  <a:schemeClr val="bg1"/>
                </a:solidFill>
              </a:rPr>
              <a:t>tahu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memiliki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lebih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banyak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varietas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7551082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28" b="7928"/>
          <a:stretch/>
        </p:blipFill>
        <p:spPr>
          <a:xfrm>
            <a:off x="-18288" y="0"/>
            <a:ext cx="12210288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F37F7B90-E719-B063-C4DF-6EEA22E0A073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7348-1F52-0719-5E87-564649B8A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A7641-C2D4-1A96-86CF-029DCFA6DF30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F81934-F88C-3BA0-7363-A0391329D00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67924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B5986BB-4BC6-AAEF-DD6D-C566CE2AB6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0301" y="368300"/>
            <a:ext cx="4351699" cy="268381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F80A8C-7954-4435-DBFB-8A167AB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436" y="3429000"/>
            <a:ext cx="3182002" cy="662774"/>
          </a:xfrm>
        </p:spPr>
        <p:txBody>
          <a:bodyPr/>
          <a:lstStyle/>
          <a:p>
            <a:r>
              <a:rPr lang="en-US" dirty="0"/>
              <a:t>1820an – 1830an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8D089-C4E3-78D9-88DE-974ED86D9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5437" y="4091781"/>
            <a:ext cx="268591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Chardonnay </a:t>
            </a:r>
            <a:r>
              <a:rPr lang="en-AU" sz="1600" dirty="0" err="1"/>
              <a:t>adalah</a:t>
            </a:r>
            <a:r>
              <a:rPr lang="en-AU" sz="1600" dirty="0"/>
              <a:t> salah </a:t>
            </a:r>
            <a:r>
              <a:rPr lang="en-AU" sz="1600" dirty="0" err="1"/>
              <a:t>satu</a:t>
            </a:r>
            <a:r>
              <a:rPr lang="en-AU" sz="1600" dirty="0"/>
              <a:t> </a:t>
            </a:r>
            <a:r>
              <a:rPr lang="en-AU" sz="1600" dirty="0" err="1"/>
              <a:t>varietas</a:t>
            </a:r>
            <a:r>
              <a:rPr lang="en-AU" sz="1600" dirty="0"/>
              <a:t> </a:t>
            </a:r>
            <a:r>
              <a:rPr lang="en-AU" sz="1600" dirty="0" err="1"/>
              <a:t>asli</a:t>
            </a:r>
            <a:r>
              <a:rPr lang="en-AU" sz="1600" dirty="0"/>
              <a:t> yang </a:t>
            </a:r>
            <a:r>
              <a:rPr lang="en-AU" sz="1600" dirty="0" err="1"/>
              <a:t>dibawa</a:t>
            </a:r>
            <a:r>
              <a:rPr lang="en-AU" sz="1600" dirty="0"/>
              <a:t> </a:t>
            </a:r>
            <a:r>
              <a:rPr lang="en-AU" sz="1600" dirty="0" err="1"/>
              <a:t>ke</a:t>
            </a:r>
            <a:r>
              <a:rPr lang="en-AU" sz="1600" dirty="0"/>
              <a:t> Australia dan </a:t>
            </a:r>
            <a:r>
              <a:rPr lang="en-AU" sz="1600" dirty="0" err="1"/>
              <a:t>tumbuh</a:t>
            </a:r>
            <a:r>
              <a:rPr lang="en-AU" sz="1600" dirty="0"/>
              <a:t> </a:t>
            </a:r>
            <a:r>
              <a:rPr lang="en-AU" sz="1600" dirty="0" err="1"/>
              <a:t>subur</a:t>
            </a:r>
            <a:r>
              <a:rPr lang="en-AU" sz="1600" dirty="0"/>
              <a:t> di </a:t>
            </a:r>
            <a:r>
              <a:rPr lang="en-AU" sz="1600" dirty="0" err="1"/>
              <a:t>iklim</a:t>
            </a:r>
            <a:r>
              <a:rPr lang="en-AU" sz="1600" dirty="0"/>
              <a:t> yang </a:t>
            </a:r>
            <a:r>
              <a:rPr lang="en-AU" sz="1600" dirty="0" err="1"/>
              <a:t>hangat</a:t>
            </a:r>
            <a:r>
              <a:rPr lang="en-AU" sz="1600" dirty="0"/>
              <a:t> dan </a:t>
            </a:r>
            <a:r>
              <a:rPr lang="en-AU" sz="1600" dirty="0" err="1"/>
              <a:t>kering</a:t>
            </a:r>
            <a:r>
              <a:rPr lang="en-AU" sz="1600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3339EB-162F-1CC5-BB01-D2C8D60E1F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58811" y="1521038"/>
            <a:ext cx="287554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 err="1"/>
              <a:t>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eksperimental</a:t>
            </a:r>
            <a:r>
              <a:rPr lang="en-AU" sz="1600" dirty="0"/>
              <a:t> Penfold (</a:t>
            </a:r>
            <a:r>
              <a:rPr lang="en-AU" sz="1600" dirty="0" err="1"/>
              <a:t>sekarang</a:t>
            </a:r>
            <a:r>
              <a:rPr lang="en-AU" sz="1600" dirty="0"/>
              <a:t> </a:t>
            </a:r>
            <a:r>
              <a:rPr lang="en-AU" sz="1600" dirty="0" err="1"/>
              <a:t>bernama</a:t>
            </a:r>
            <a:r>
              <a:rPr lang="en-AU" sz="1600" dirty="0"/>
              <a:t> </a:t>
            </a:r>
            <a:r>
              <a:rPr lang="en-AU" sz="1600" dirty="0" err="1"/>
              <a:t>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HVD Tyrell) </a:t>
            </a:r>
            <a:r>
              <a:rPr lang="en-AU" sz="1600" dirty="0" err="1"/>
              <a:t>ditanam</a:t>
            </a:r>
            <a:r>
              <a:rPr lang="en-AU" sz="1600" dirty="0"/>
              <a:t> di Hunter Valley, dan </a:t>
            </a:r>
            <a:r>
              <a:rPr lang="en-AU" sz="1600" dirty="0" err="1"/>
              <a:t>saat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 </a:t>
            </a:r>
            <a:r>
              <a:rPr lang="en-AU" sz="1600" dirty="0" err="1"/>
              <a:t>merupakan</a:t>
            </a:r>
            <a:r>
              <a:rPr lang="en-AU" sz="1600" dirty="0"/>
              <a:t> </a:t>
            </a:r>
            <a:r>
              <a:rPr lang="en-AU" sz="1600" dirty="0" err="1"/>
              <a:t>perkebunan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Chardonnay </a:t>
            </a:r>
            <a:r>
              <a:rPr lang="en-AU" sz="1600" dirty="0" err="1"/>
              <a:t>tertua</a:t>
            </a:r>
            <a:r>
              <a:rPr lang="en-AU" sz="1600" dirty="0"/>
              <a:t> di dunia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BB7681-E9CB-DA03-A1DB-87436F4CE0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58810" y="858264"/>
            <a:ext cx="2375551" cy="662774"/>
          </a:xfrm>
        </p:spPr>
        <p:txBody>
          <a:bodyPr/>
          <a:lstStyle/>
          <a:p>
            <a:r>
              <a:rPr lang="en-US" dirty="0"/>
              <a:t>1908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1510-D3CD-6D75-8447-FBB6BC2FED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355458" y="4181635"/>
            <a:ext cx="2600898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 err="1"/>
              <a:t>Potongan</a:t>
            </a:r>
            <a:r>
              <a:rPr lang="en-AU" sz="1600" dirty="0"/>
              <a:t> </a:t>
            </a:r>
            <a:r>
              <a:rPr lang="en-AU" sz="1600" dirty="0" err="1"/>
              <a:t>akar</a:t>
            </a:r>
            <a:r>
              <a:rPr lang="en-AU" sz="1600" dirty="0"/>
              <a:t> </a:t>
            </a:r>
            <a:r>
              <a:rPr lang="en-AU" sz="1600" dirty="0" err="1"/>
              <a:t>Craigmoor</a:t>
            </a:r>
            <a:r>
              <a:rPr lang="en-AU" sz="1600" dirty="0"/>
              <a:t> </a:t>
            </a:r>
            <a:r>
              <a:rPr lang="en-AU" sz="1600" dirty="0" err="1"/>
              <a:t>diidentifikasi</a:t>
            </a:r>
            <a:r>
              <a:rPr lang="en-AU" sz="1600" dirty="0"/>
              <a:t> </a:t>
            </a:r>
            <a:r>
              <a:rPr lang="en-AU" sz="1600" dirty="0" err="1"/>
              <a:t>sebagai</a:t>
            </a:r>
            <a:r>
              <a:rPr lang="en-AU" sz="1600" dirty="0"/>
              <a:t> salah </a:t>
            </a:r>
            <a:r>
              <a:rPr lang="en-AU" sz="1600" dirty="0" err="1"/>
              <a:t>satu</a:t>
            </a:r>
            <a:r>
              <a:rPr lang="en-AU" sz="1600" dirty="0"/>
              <a:t> </a:t>
            </a:r>
            <a:r>
              <a:rPr lang="en-AU" sz="1600" dirty="0" err="1"/>
              <a:t>klon</a:t>
            </a:r>
            <a:r>
              <a:rPr lang="en-AU" sz="1600" dirty="0"/>
              <a:t> Chardonnay </a:t>
            </a:r>
            <a:r>
              <a:rPr lang="en-AU" sz="1600" dirty="0" err="1"/>
              <a:t>terbaik</a:t>
            </a:r>
            <a:r>
              <a:rPr lang="en-AU" sz="1600" dirty="0"/>
              <a:t> yang </a:t>
            </a:r>
            <a:r>
              <a:rPr lang="en-AU" sz="1600" dirty="0" err="1"/>
              <a:t>berada</a:t>
            </a:r>
            <a:r>
              <a:rPr lang="en-AU" sz="1600" dirty="0"/>
              <a:t> di Australia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asal</a:t>
            </a:r>
            <a:r>
              <a:rPr lang="en-AU" sz="1600" dirty="0"/>
              <a:t> </a:t>
            </a:r>
            <a:r>
              <a:rPr lang="en-AU" sz="1600" dirty="0" err="1"/>
              <a:t>muasal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Eropa</a:t>
            </a:r>
            <a:r>
              <a:rPr lang="en-AU" sz="1600" dirty="0"/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B350C9-D773-C2B0-7820-5120B22D2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344572" y="3497784"/>
            <a:ext cx="2120040" cy="662774"/>
          </a:xfrm>
        </p:spPr>
        <p:txBody>
          <a:bodyPr/>
          <a:lstStyle/>
          <a:p>
            <a:r>
              <a:rPr lang="en-US" dirty="0"/>
              <a:t>1969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DB7929-ED55-52E5-510A-55DED06AB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89" y="584200"/>
            <a:ext cx="4351699" cy="1325563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SEJARAH </a:t>
            </a:r>
            <a:r>
              <a:rPr lang="en-US" dirty="0">
                <a:solidFill>
                  <a:schemeClr val="accent1"/>
                </a:solidFill>
              </a:rPr>
              <a:t>CHARDONNAY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DI AUSTRALIA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598F50F-26E6-A7C4-6AE9-88FCD552143E}"/>
              </a:ext>
            </a:extLst>
          </p:cNvPr>
          <p:cNvSpPr txBox="1">
            <a:spLocks/>
          </p:cNvSpPr>
          <p:nvPr/>
        </p:nvSpPr>
        <p:spPr>
          <a:xfrm>
            <a:off x="6235740" y="4160558"/>
            <a:ext cx="238278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AU" sz="1600" dirty="0" err="1"/>
              <a:t>Potongan</a:t>
            </a:r>
            <a:r>
              <a:rPr lang="en-AU" sz="1600" dirty="0"/>
              <a:t> Chardonnay </a:t>
            </a:r>
            <a:r>
              <a:rPr lang="en-AU" sz="1600" dirty="0" err="1"/>
              <a:t>dari</a:t>
            </a:r>
            <a:r>
              <a:rPr lang="en-AU" sz="1600" dirty="0"/>
              <a:t> Perkebunan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Kaluna</a:t>
            </a:r>
            <a:r>
              <a:rPr lang="en-AU" sz="1600" dirty="0"/>
              <a:t> di area Fairfield di Sydney </a:t>
            </a:r>
            <a:r>
              <a:rPr lang="en-AU" sz="1600" dirty="0" err="1"/>
              <a:t>diberikan</a:t>
            </a:r>
            <a:r>
              <a:rPr lang="en-AU" sz="1600" dirty="0"/>
              <a:t> </a:t>
            </a:r>
            <a:r>
              <a:rPr lang="en-AU" sz="1600" dirty="0" err="1"/>
              <a:t>kepada</a:t>
            </a:r>
            <a:r>
              <a:rPr lang="en-AU" sz="1600" dirty="0"/>
              <a:t> </a:t>
            </a:r>
            <a:r>
              <a:rPr lang="en-AU" sz="1600" dirty="0" err="1"/>
              <a:t>anggota</a:t>
            </a:r>
            <a:r>
              <a:rPr lang="en-AU" sz="1600" dirty="0"/>
              <a:t> </a:t>
            </a:r>
            <a:r>
              <a:rPr lang="en-AU" sz="1600" dirty="0" err="1"/>
              <a:t>keluarga</a:t>
            </a:r>
            <a:r>
              <a:rPr lang="en-AU" sz="1600" dirty="0"/>
              <a:t> Roth, yang </a:t>
            </a:r>
            <a:r>
              <a:rPr lang="en-AU" sz="1600" dirty="0" err="1"/>
              <a:t>menanamnya</a:t>
            </a:r>
            <a:r>
              <a:rPr lang="en-AU" sz="1600" dirty="0"/>
              <a:t> di </a:t>
            </a:r>
            <a:r>
              <a:rPr lang="en-AU" sz="1600" dirty="0" err="1"/>
              <a:t>perkebunan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Craigmoor</a:t>
            </a:r>
            <a:r>
              <a:rPr lang="en-AU" sz="1600" dirty="0"/>
              <a:t> di Mudgee. 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F41923B4-9EF8-DF84-26ED-303BFE942EF3}"/>
              </a:ext>
            </a:extLst>
          </p:cNvPr>
          <p:cNvSpPr txBox="1">
            <a:spLocks/>
          </p:cNvSpPr>
          <p:nvPr/>
        </p:nvSpPr>
        <p:spPr>
          <a:xfrm>
            <a:off x="6224854" y="3476707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1918</a:t>
            </a:r>
          </a:p>
        </p:txBody>
      </p:sp>
    </p:spTree>
    <p:extLst>
      <p:ext uri="{BB962C8B-B14F-4D97-AF65-F5344CB8AC3E}">
        <p14:creationId xmlns:p14="http://schemas.microsoft.com/office/powerpoint/2010/main" val="32740109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CF1C7-70AA-FC1F-C8BD-579EB3EB81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6029" y="4242819"/>
            <a:ext cx="269241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 err="1"/>
              <a:t>Pilihan</a:t>
            </a:r>
            <a:r>
              <a:rPr lang="en-AU" sz="1600" dirty="0"/>
              <a:t> </a:t>
            </a:r>
            <a:r>
              <a:rPr lang="en-AU" sz="1600" dirty="0" err="1"/>
              <a:t>konsumen</a:t>
            </a:r>
            <a:r>
              <a:rPr lang="en-AU" sz="1600" dirty="0"/>
              <a:t> </a:t>
            </a:r>
            <a:r>
              <a:rPr lang="en-AU" sz="1600" dirty="0" err="1"/>
              <a:t>bergeser</a:t>
            </a:r>
            <a:r>
              <a:rPr lang="en-AU" sz="1600" dirty="0"/>
              <a:t> </a:t>
            </a:r>
            <a:r>
              <a:rPr lang="en-AU" sz="1600" dirty="0" err="1"/>
              <a:t>ke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meja</a:t>
            </a:r>
            <a:r>
              <a:rPr lang="en-AU" sz="1600" dirty="0"/>
              <a:t>,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gaya-gaya</a:t>
            </a:r>
            <a:r>
              <a:rPr lang="en-AU" sz="1600" dirty="0"/>
              <a:t> </a:t>
            </a:r>
            <a:r>
              <a:rPr lang="en-AU" sz="1600" dirty="0" err="1"/>
              <a:t>baru</a:t>
            </a:r>
            <a:r>
              <a:rPr lang="en-AU" sz="1600" dirty="0"/>
              <a:t> yang </a:t>
            </a:r>
            <a:r>
              <a:rPr lang="en-AU" sz="1600" dirty="0" err="1"/>
              <a:t>diproduksi</a:t>
            </a:r>
            <a:r>
              <a:rPr lang="en-AU" sz="1600" dirty="0"/>
              <a:t>, </a:t>
            </a:r>
            <a:r>
              <a:rPr lang="en-AU" sz="1600" dirty="0" err="1"/>
              <a:t>termasuk</a:t>
            </a:r>
            <a:r>
              <a:rPr lang="en-AU" sz="1600" dirty="0"/>
              <a:t> Tyrrell’s Vat 47 Chardonnay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44FBB-F168-EAE4-CCB5-6AA8D5B164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5143" y="3558968"/>
            <a:ext cx="2120040" cy="662774"/>
          </a:xfrm>
        </p:spPr>
        <p:txBody>
          <a:bodyPr/>
          <a:lstStyle/>
          <a:p>
            <a:r>
              <a:rPr lang="en-US" dirty="0"/>
              <a:t>1970an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7077BD-D789-45D0-7EE7-1D54DC3CB7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731759" y="1506344"/>
            <a:ext cx="2898224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 err="1"/>
              <a:t>Kilang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Craigmoor</a:t>
            </a:r>
            <a:r>
              <a:rPr lang="en-AU" sz="1600" dirty="0"/>
              <a:t> di Mudgee </a:t>
            </a:r>
            <a:r>
              <a:rPr lang="en-AU" sz="1600" dirty="0" err="1"/>
              <a:t>mengikuti</a:t>
            </a:r>
            <a:r>
              <a:rPr lang="en-AU" sz="1600" dirty="0"/>
              <a:t> </a:t>
            </a:r>
            <a:r>
              <a:rPr lang="en-AU" sz="1600" dirty="0" err="1"/>
              <a:t>contoh</a:t>
            </a:r>
            <a:r>
              <a:rPr lang="en-AU" sz="1600" dirty="0"/>
              <a:t> Tyrell dan </a:t>
            </a:r>
            <a:r>
              <a:rPr lang="en-AU" sz="1600" dirty="0" err="1"/>
              <a:t>meluncurkan</a:t>
            </a:r>
            <a:r>
              <a:rPr lang="en-AU" sz="1600" dirty="0"/>
              <a:t> Chardonnay 100%, </a:t>
            </a:r>
            <a:r>
              <a:rPr lang="en-AU" sz="1600" dirty="0" err="1"/>
              <a:t>tidak</a:t>
            </a:r>
            <a:r>
              <a:rPr lang="en-AU" sz="1600" dirty="0"/>
              <a:t> </a:t>
            </a:r>
            <a:r>
              <a:rPr lang="en-AU" sz="1600" dirty="0" err="1"/>
              <a:t>seperti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putih</a:t>
            </a:r>
            <a:r>
              <a:rPr lang="en-AU" sz="1600" dirty="0"/>
              <a:t> pada </a:t>
            </a:r>
            <a:r>
              <a:rPr lang="en-AU" sz="1600" dirty="0" err="1"/>
              <a:t>masanya</a:t>
            </a:r>
            <a:r>
              <a:rPr lang="en-AU" sz="1600" dirty="0"/>
              <a:t> yang </a:t>
            </a:r>
            <a:r>
              <a:rPr lang="en-AU" sz="1600" dirty="0" err="1"/>
              <a:t>dilabeli</a:t>
            </a:r>
            <a:r>
              <a:rPr lang="en-AU" sz="1600" dirty="0"/>
              <a:t> </a:t>
            </a:r>
            <a:r>
              <a:rPr lang="en-AU" sz="1600" dirty="0" err="1"/>
              <a:t>sebagai</a:t>
            </a:r>
            <a:r>
              <a:rPr lang="en-AU" sz="1600" dirty="0"/>
              <a:t> ‘Pinot Blanc’ </a:t>
            </a:r>
            <a:r>
              <a:rPr lang="en-AU" sz="1600" dirty="0" err="1"/>
              <a:t>atau</a:t>
            </a:r>
            <a:r>
              <a:rPr lang="en-AU" sz="1600" dirty="0"/>
              <a:t> ‘Riesling’.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7DF496-73D7-3118-612E-D4969B26EE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20874" y="822493"/>
            <a:ext cx="2120040" cy="662774"/>
          </a:xfrm>
        </p:spPr>
        <p:txBody>
          <a:bodyPr/>
          <a:lstStyle/>
          <a:p>
            <a:r>
              <a:rPr lang="en-US" dirty="0"/>
              <a:t>1972</a:t>
            </a:r>
          </a:p>
        </p:txBody>
      </p:sp>
      <p:pic>
        <p:nvPicPr>
          <p:cNvPr id="14" name="Picture Placeholder 13" descr="A close-up of a bunch of grapes&#10;&#10;AI-generated content may be incorrect.">
            <a:extLst>
              <a:ext uri="{FF2B5EF4-FFF2-40B4-BE49-F238E27FC236}">
                <a16:creationId xmlns:a16="http://schemas.microsoft.com/office/drawing/2014/main" id="{ED533E0A-DD7A-0041-59DB-61A2422BB06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2724305"/>
          </a:xfr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C91CAF08-5692-DCFA-9A44-196B27FDC530}"/>
              </a:ext>
            </a:extLst>
          </p:cNvPr>
          <p:cNvSpPr txBox="1">
            <a:spLocks/>
          </p:cNvSpPr>
          <p:nvPr/>
        </p:nvSpPr>
        <p:spPr>
          <a:xfrm>
            <a:off x="5052337" y="4188072"/>
            <a:ext cx="2519802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AU" sz="1600" dirty="0" err="1"/>
              <a:t>Pembuat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bernama</a:t>
            </a:r>
            <a:r>
              <a:rPr lang="en-AU" sz="1600" dirty="0"/>
              <a:t> Brian </a:t>
            </a:r>
            <a:r>
              <a:rPr lang="en-AU" sz="1600" dirty="0" err="1"/>
              <a:t>Croser</a:t>
            </a:r>
            <a:r>
              <a:rPr lang="en-AU" sz="1600" dirty="0"/>
              <a:t> </a:t>
            </a:r>
            <a:r>
              <a:rPr lang="en-AU" sz="1600" dirty="0" err="1"/>
              <a:t>menanam</a:t>
            </a:r>
            <a:r>
              <a:rPr lang="en-AU" sz="1600" dirty="0"/>
              <a:t> Chardonnay di </a:t>
            </a:r>
            <a:r>
              <a:rPr lang="en-AU" sz="1600" dirty="0" err="1"/>
              <a:t>iklim</a:t>
            </a:r>
            <a:r>
              <a:rPr lang="en-AU" sz="1600" dirty="0"/>
              <a:t> </a:t>
            </a:r>
            <a:r>
              <a:rPr lang="en-AU" sz="1600" dirty="0" err="1"/>
              <a:t>sejuk</a:t>
            </a:r>
            <a:r>
              <a:rPr lang="en-AU" sz="1600" dirty="0"/>
              <a:t> Adelaide Hills.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66388E6-9BA7-44BD-A26F-BEEAEEC7CD20}"/>
              </a:ext>
            </a:extLst>
          </p:cNvPr>
          <p:cNvSpPr txBox="1">
            <a:spLocks/>
          </p:cNvSpPr>
          <p:nvPr/>
        </p:nvSpPr>
        <p:spPr>
          <a:xfrm>
            <a:off x="5041452" y="350422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1979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DB11F9-D078-8D48-2989-61B30D03AFF0}"/>
              </a:ext>
            </a:extLst>
          </p:cNvPr>
          <p:cNvSpPr txBox="1">
            <a:spLocks/>
          </p:cNvSpPr>
          <p:nvPr/>
        </p:nvSpPr>
        <p:spPr>
          <a:xfrm>
            <a:off x="8341103" y="4188072"/>
            <a:ext cx="226286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AU" sz="1600" dirty="0" err="1"/>
              <a:t>Sebuah</a:t>
            </a:r>
            <a:r>
              <a:rPr lang="en-AU" sz="1600" dirty="0"/>
              <a:t> Chardonnay  </a:t>
            </a:r>
            <a:r>
              <a:rPr lang="en-AU" sz="1600" dirty="0" err="1"/>
              <a:t>gaya</a:t>
            </a:r>
            <a:r>
              <a:rPr lang="en-AU" sz="1600" dirty="0"/>
              <a:t> </a:t>
            </a:r>
            <a:r>
              <a:rPr lang="en-AU" sz="1600" dirty="0" err="1"/>
              <a:t>baru</a:t>
            </a:r>
            <a:r>
              <a:rPr lang="en-AU" sz="1600" dirty="0"/>
              <a:t> </a:t>
            </a:r>
            <a:r>
              <a:rPr lang="en-AU" sz="1600" dirty="0" err="1"/>
              <a:t>memasuki</a:t>
            </a:r>
            <a:r>
              <a:rPr lang="en-AU" sz="1600" dirty="0"/>
              <a:t> </a:t>
            </a:r>
            <a:r>
              <a:rPr lang="en-AU" sz="1600" dirty="0" err="1"/>
              <a:t>pasaran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.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 </a:t>
            </a:r>
            <a:r>
              <a:rPr lang="en-GB" sz="1600" dirty="0" err="1"/>
              <a:t>disimpan</a:t>
            </a:r>
            <a:r>
              <a:rPr lang="en-GB" sz="1600" dirty="0"/>
              <a:t> </a:t>
            </a:r>
            <a:r>
              <a:rPr lang="en-GB" sz="1600" dirty="0" err="1"/>
              <a:t>dalam</a:t>
            </a:r>
            <a:r>
              <a:rPr lang="en-GB" sz="1600" dirty="0"/>
              <a:t> tong ek</a:t>
            </a:r>
            <a:r>
              <a:rPr lang="en-AU" sz="1600" dirty="0"/>
              <a:t>, kaya dan </a:t>
            </a:r>
            <a:r>
              <a:rPr lang="en-AU" sz="1600" dirty="0" err="1"/>
              <a:t>berwarna</a:t>
            </a:r>
            <a:r>
              <a:rPr lang="en-AU" sz="1600" dirty="0"/>
              <a:t> </a:t>
            </a:r>
            <a:r>
              <a:rPr lang="en-AU" sz="1600" dirty="0" err="1"/>
              <a:t>kuning</a:t>
            </a:r>
            <a:r>
              <a:rPr lang="en-AU" sz="1600" dirty="0"/>
              <a:t> </a:t>
            </a:r>
            <a:r>
              <a:rPr lang="en-AU" sz="1600" dirty="0" err="1"/>
              <a:t>terang</a:t>
            </a:r>
            <a:r>
              <a:rPr lang="en-AU" sz="1600" dirty="0"/>
              <a:t> – ‘</a:t>
            </a:r>
            <a:r>
              <a:rPr lang="en-AU" sz="1600" dirty="0" err="1"/>
              <a:t>cahaya</a:t>
            </a:r>
            <a:r>
              <a:rPr lang="en-AU" sz="1600" dirty="0"/>
              <a:t> </a:t>
            </a:r>
            <a:r>
              <a:rPr lang="en-AU" sz="1600" dirty="0" err="1"/>
              <a:t>matahari</a:t>
            </a:r>
            <a:r>
              <a:rPr lang="en-AU" sz="1600" dirty="0"/>
              <a:t> </a:t>
            </a:r>
            <a:r>
              <a:rPr lang="en-AU" sz="1600" dirty="0" err="1"/>
              <a:t>dalam</a:t>
            </a:r>
            <a:r>
              <a:rPr lang="en-AU" sz="1600" dirty="0"/>
              <a:t> </a:t>
            </a:r>
            <a:r>
              <a:rPr lang="en-AU" sz="1600" dirty="0" err="1"/>
              <a:t>botol</a:t>
            </a:r>
            <a:r>
              <a:rPr lang="en-AU" sz="1600" dirty="0"/>
              <a:t>’.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E673E01-C3C6-464A-9B4E-46DCEF55D44A}"/>
              </a:ext>
            </a:extLst>
          </p:cNvPr>
          <p:cNvSpPr txBox="1">
            <a:spLocks/>
          </p:cNvSpPr>
          <p:nvPr/>
        </p:nvSpPr>
        <p:spPr>
          <a:xfrm>
            <a:off x="8330218" y="350422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Awal 1980an</a:t>
            </a:r>
          </a:p>
        </p:txBody>
      </p:sp>
    </p:spTree>
    <p:extLst>
      <p:ext uri="{BB962C8B-B14F-4D97-AF65-F5344CB8AC3E}">
        <p14:creationId xmlns:p14="http://schemas.microsoft.com/office/powerpoint/2010/main" val="22920700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late of peas and a glass of wine&#10;&#10;AI-generated content may be incorrect.">
            <a:extLst>
              <a:ext uri="{FF2B5EF4-FFF2-40B4-BE49-F238E27FC236}">
                <a16:creationId xmlns:a16="http://schemas.microsoft.com/office/drawing/2014/main" id="{3CB4ED4E-E1B2-D32E-6F45-135F4147C43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7075" y="3787775"/>
            <a:ext cx="5114925" cy="27241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E0488-C37A-4E39-5417-03F2FC6EC94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2828" y="4471419"/>
            <a:ext cx="2764987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 err="1"/>
              <a:t>Tanggung</a:t>
            </a:r>
            <a:r>
              <a:rPr lang="en-AU" sz="1600" dirty="0"/>
              <a:t> </a:t>
            </a:r>
            <a:r>
              <a:rPr lang="en-AU" sz="1600" dirty="0" err="1"/>
              <a:t>jawab</a:t>
            </a:r>
            <a:r>
              <a:rPr lang="en-AU" sz="1600" dirty="0"/>
              <a:t> </a:t>
            </a:r>
            <a:r>
              <a:rPr lang="en-AU" sz="1600" dirty="0" err="1"/>
              <a:t>untuk</a:t>
            </a:r>
            <a:r>
              <a:rPr lang="en-AU" sz="1600" dirty="0"/>
              <a:t> </a:t>
            </a:r>
            <a:r>
              <a:rPr lang="en-AU" sz="1600" dirty="0" err="1"/>
              <a:t>membuat</a:t>
            </a:r>
            <a:r>
              <a:rPr lang="en-AU" sz="1600" dirty="0"/>
              <a:t> Chardonnay Australia yang </a:t>
            </a:r>
            <a:r>
              <a:rPr lang="en-AU" sz="1600" dirty="0" err="1"/>
              <a:t>besar</a:t>
            </a:r>
            <a:r>
              <a:rPr lang="en-AU" sz="1600" dirty="0"/>
              <a:t>, </a:t>
            </a:r>
            <a:r>
              <a:rPr lang="en-AU" sz="1600" dirty="0" err="1"/>
              <a:t>disimpan</a:t>
            </a:r>
            <a:r>
              <a:rPr lang="en-AU" sz="1600" dirty="0"/>
              <a:t> </a:t>
            </a:r>
            <a:r>
              <a:rPr lang="en-AU" sz="1600" dirty="0" err="1"/>
              <a:t>dalam</a:t>
            </a:r>
            <a:r>
              <a:rPr lang="en-AU" sz="1600" dirty="0"/>
              <a:t> tong ek, </a:t>
            </a:r>
            <a:r>
              <a:rPr lang="en-AU" sz="1600" dirty="0" err="1"/>
              <a:t>memiliki</a:t>
            </a:r>
            <a:r>
              <a:rPr lang="en-AU" sz="1600" dirty="0"/>
              <a:t> </a:t>
            </a:r>
            <a:r>
              <a:rPr lang="en-AU" sz="1600" dirty="0" err="1"/>
              <a:t>tekstur</a:t>
            </a:r>
            <a:r>
              <a:rPr lang="en-AU" sz="1600" dirty="0"/>
              <a:t> </a:t>
            </a:r>
            <a:r>
              <a:rPr lang="en-AU" sz="1600" dirty="0" err="1"/>
              <a:t>seperti</a:t>
            </a:r>
            <a:r>
              <a:rPr lang="en-AU" sz="1600" dirty="0"/>
              <a:t> </a:t>
            </a:r>
            <a:r>
              <a:rPr lang="en-AU" sz="1600" dirty="0" err="1"/>
              <a:t>mentega</a:t>
            </a:r>
            <a:r>
              <a:rPr lang="en-AU" sz="1600" dirty="0"/>
              <a:t>, </a:t>
            </a:r>
            <a:r>
              <a:rPr lang="en-AU" sz="1600" dirty="0" err="1"/>
              <a:t>dipikul</a:t>
            </a:r>
            <a:r>
              <a:rPr lang="en-AU" sz="1600" dirty="0"/>
              <a:t> oleh </a:t>
            </a:r>
            <a:r>
              <a:rPr lang="en-AU" sz="1600" dirty="0" err="1"/>
              <a:t>kilang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di </a:t>
            </a:r>
            <a:r>
              <a:rPr lang="en-AU" sz="1600" dirty="0" err="1"/>
              <a:t>seluruh</a:t>
            </a:r>
            <a:r>
              <a:rPr lang="en-AU" sz="1600" dirty="0"/>
              <a:t> negara..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3A769-0673-33B5-15AD-288C26F5A1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1943" y="3787568"/>
            <a:ext cx="3858688" cy="662774"/>
          </a:xfrm>
        </p:spPr>
        <p:txBody>
          <a:bodyPr/>
          <a:lstStyle/>
          <a:p>
            <a:r>
              <a:rPr lang="en-US" dirty="0" err="1"/>
              <a:t>Pertengahan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Akhir 1980an – 1990an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AA0CD1-FCB8-EB95-61FC-3C74FB22D1F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14736" y="2103634"/>
            <a:ext cx="291280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Tastes preferences move from big, luscious, overly oaked wines to fresher, unoaked, fruit-driven styles.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91E0B-2FB3-F6FF-0ACB-F734EEB31BF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403850" y="1419783"/>
            <a:ext cx="2120040" cy="662774"/>
          </a:xfrm>
        </p:spPr>
        <p:txBody>
          <a:bodyPr/>
          <a:lstStyle/>
          <a:p>
            <a:r>
              <a:rPr lang="en-US" dirty="0"/>
              <a:t>Awal 2000an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9E1301CF-AA20-3383-C51A-4FEE78A86057}"/>
              </a:ext>
            </a:extLst>
          </p:cNvPr>
          <p:cNvSpPr txBox="1">
            <a:spLocks/>
          </p:cNvSpPr>
          <p:nvPr/>
        </p:nvSpPr>
        <p:spPr>
          <a:xfrm>
            <a:off x="4663655" y="4227835"/>
            <a:ext cx="229039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AU" sz="1600" dirty="0"/>
              <a:t>Chardonnay </a:t>
            </a:r>
            <a:r>
              <a:rPr lang="en-AU" sz="1600" dirty="0" err="1"/>
              <a:t>menjadi</a:t>
            </a:r>
            <a:r>
              <a:rPr lang="en-AU" sz="1600" dirty="0"/>
              <a:t> </a:t>
            </a:r>
            <a:r>
              <a:rPr lang="en-AU" sz="1600" dirty="0" err="1"/>
              <a:t>kurang</a:t>
            </a:r>
            <a:r>
              <a:rPr lang="en-AU" sz="1600" dirty="0"/>
              <a:t> </a:t>
            </a:r>
            <a:r>
              <a:rPr lang="en-AU" sz="1600" dirty="0" err="1"/>
              <a:t>trendi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kemunculan</a:t>
            </a:r>
            <a:r>
              <a:rPr lang="en-AU" sz="1600" dirty="0"/>
              <a:t> </a:t>
            </a:r>
            <a:r>
              <a:rPr lang="en-AU" sz="1600" dirty="0" err="1"/>
              <a:t>penantang</a:t>
            </a:r>
            <a:r>
              <a:rPr lang="en-AU" sz="1600" dirty="0"/>
              <a:t> </a:t>
            </a:r>
            <a:r>
              <a:rPr lang="en-AU" sz="1600" dirty="0" err="1"/>
              <a:t>baru</a:t>
            </a:r>
            <a:r>
              <a:rPr lang="en-AU" sz="1600" dirty="0"/>
              <a:t> yang </a:t>
            </a: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ringan</a:t>
            </a:r>
            <a:r>
              <a:rPr lang="en-AU" sz="1600" dirty="0"/>
              <a:t>, </a:t>
            </a:r>
            <a:r>
              <a:rPr lang="en-AU" sz="1600" dirty="0" err="1"/>
              <a:t>tidak</a:t>
            </a:r>
            <a:r>
              <a:rPr lang="en-AU" sz="1600" dirty="0"/>
              <a:t> </a:t>
            </a:r>
            <a:r>
              <a:rPr lang="en-AU" sz="1600" dirty="0" err="1"/>
              <a:t>disimpan</a:t>
            </a:r>
            <a:r>
              <a:rPr lang="en-AU" sz="1600" dirty="0"/>
              <a:t> </a:t>
            </a:r>
            <a:r>
              <a:rPr lang="en-AU" sz="1600" dirty="0" err="1"/>
              <a:t>dalam</a:t>
            </a:r>
            <a:r>
              <a:rPr lang="en-AU" sz="1600" dirty="0"/>
              <a:t> tong ek, aromatic </a:t>
            </a:r>
            <a:r>
              <a:rPr lang="en-AU" sz="1600" dirty="0" err="1"/>
              <a:t>dalam</a:t>
            </a:r>
            <a:r>
              <a:rPr lang="en-AU" sz="1600" dirty="0"/>
              <a:t> </a:t>
            </a:r>
            <a:r>
              <a:rPr lang="en-AU" sz="1600" dirty="0" err="1"/>
              <a:t>bentuk</a:t>
            </a:r>
            <a:r>
              <a:rPr lang="en-AU" sz="1600" dirty="0"/>
              <a:t> Marlborough Sauvignon Blanc. 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6CF819F-F464-DA03-FB13-907B437A4EB8}"/>
              </a:ext>
            </a:extLst>
          </p:cNvPr>
          <p:cNvSpPr txBox="1">
            <a:spLocks/>
          </p:cNvSpPr>
          <p:nvPr/>
        </p:nvSpPr>
        <p:spPr>
          <a:xfrm>
            <a:off x="4652768" y="3543984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Akhir 2000an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898644C-D875-BF12-E381-B68379069FEC}"/>
              </a:ext>
            </a:extLst>
          </p:cNvPr>
          <p:cNvSpPr txBox="1">
            <a:spLocks/>
          </p:cNvSpPr>
          <p:nvPr/>
        </p:nvSpPr>
        <p:spPr>
          <a:xfrm>
            <a:off x="7702048" y="1699788"/>
            <a:ext cx="262529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AU" sz="1600" dirty="0" err="1"/>
              <a:t>Saat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, Chardonnay premium Australia, </a:t>
            </a:r>
            <a:r>
              <a:rPr lang="en-AU" sz="1600" dirty="0" err="1"/>
              <a:t>termasuk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berbuih</a:t>
            </a:r>
            <a:r>
              <a:rPr lang="en-AU" sz="1600" dirty="0"/>
              <a:t>, </a:t>
            </a:r>
            <a:r>
              <a:rPr lang="en-AU" sz="1600" dirty="0" err="1"/>
              <a:t>dibuat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buah</a:t>
            </a:r>
            <a:r>
              <a:rPr lang="en-AU" sz="1600" dirty="0"/>
              <a:t> </a:t>
            </a:r>
            <a:r>
              <a:rPr lang="en-AU" sz="1600" dirty="0" err="1"/>
              <a:t>iklim</a:t>
            </a:r>
            <a:r>
              <a:rPr lang="en-AU" sz="1600" dirty="0"/>
              <a:t> </a:t>
            </a:r>
            <a:r>
              <a:rPr lang="en-AU" sz="1600" dirty="0" err="1"/>
              <a:t>sejuk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wilayah-wilayah </a:t>
            </a:r>
            <a:r>
              <a:rPr lang="en-AU" sz="1600" dirty="0" err="1"/>
              <a:t>seperti</a:t>
            </a:r>
            <a:r>
              <a:rPr lang="en-AU" sz="1600" dirty="0"/>
              <a:t> Yarra Valley dan Tasmania.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CCE3FE8-C8AD-B901-4AF2-139CA5B08AB0}"/>
              </a:ext>
            </a:extLst>
          </p:cNvPr>
          <p:cNvSpPr txBox="1">
            <a:spLocks/>
          </p:cNvSpPr>
          <p:nvPr/>
        </p:nvSpPr>
        <p:spPr>
          <a:xfrm>
            <a:off x="7691162" y="1015937"/>
            <a:ext cx="191078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403828604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standing in front of a vineyard&#10;&#10;AI-generated content may be incorrect.">
            <a:extLst>
              <a:ext uri="{FF2B5EF4-FFF2-40B4-BE49-F238E27FC236}">
                <a16:creationId xmlns:a16="http://schemas.microsoft.com/office/drawing/2014/main" id="{0DA4855C-578F-AE71-4CD9-AF6D5B92D7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D9F41F7-7097-C809-8762-854611B8C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CERITA DARI TYRRELL’S WINES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EAD520-8EE8-E73F-A135-0850BDA5CD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3521955"/>
            <a:ext cx="4516437" cy="1480352"/>
          </a:xfrm>
        </p:spPr>
        <p:txBody>
          <a:bodyPr/>
          <a:lstStyle/>
          <a:p>
            <a:r>
              <a:rPr lang="en-AU" dirty="0"/>
              <a:t>Salah </a:t>
            </a:r>
            <a:r>
              <a:rPr lang="en-AU" dirty="0" err="1"/>
              <a:t>satu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dinasti</a:t>
            </a:r>
            <a:r>
              <a:rPr lang="en-AU" dirty="0"/>
              <a:t> </a:t>
            </a:r>
            <a:r>
              <a:rPr lang="en-AU" dirty="0" err="1"/>
              <a:t>pembuat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paling </a:t>
            </a:r>
            <a:r>
              <a:rPr lang="en-AU" dirty="0" err="1"/>
              <a:t>terkenal</a:t>
            </a:r>
            <a:r>
              <a:rPr lang="en-AU" dirty="0"/>
              <a:t> di Hunter’s Valley </a:t>
            </a:r>
            <a:r>
              <a:rPr lang="en-AU" dirty="0" err="1"/>
              <a:t>adalah</a:t>
            </a:r>
            <a:r>
              <a:rPr lang="en-AU" dirty="0"/>
              <a:t> </a:t>
            </a:r>
            <a:r>
              <a:rPr lang="en-AU" dirty="0" err="1"/>
              <a:t>keluarga</a:t>
            </a:r>
            <a:r>
              <a:rPr lang="en-AU" dirty="0"/>
              <a:t> Tyrell. </a:t>
            </a:r>
            <a:r>
              <a:rPr lang="en-AU" dirty="0" err="1"/>
              <a:t>Saat</a:t>
            </a:r>
            <a:r>
              <a:rPr lang="en-AU" dirty="0"/>
              <a:t> </a:t>
            </a:r>
            <a:r>
              <a:rPr lang="en-AU" dirty="0" err="1"/>
              <a:t>ini</a:t>
            </a:r>
            <a:r>
              <a:rPr lang="en-AU" dirty="0"/>
              <a:t>, </a:t>
            </a:r>
            <a:r>
              <a:rPr lang="en-AU" dirty="0" err="1"/>
              <a:t>tongkat</a:t>
            </a:r>
            <a:r>
              <a:rPr lang="en-AU" dirty="0"/>
              <a:t> </a:t>
            </a:r>
            <a:r>
              <a:rPr lang="en-AU" dirty="0" err="1"/>
              <a:t>pembuatan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diwariskan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ayah yang </a:t>
            </a:r>
            <a:r>
              <a:rPr lang="en-AU" dirty="0" err="1"/>
              <a:t>adalah</a:t>
            </a:r>
            <a:r>
              <a:rPr lang="en-AU" dirty="0"/>
              <a:t> </a:t>
            </a:r>
            <a:r>
              <a:rPr lang="en-AU" dirty="0" err="1"/>
              <a:t>generasi</a:t>
            </a:r>
            <a:r>
              <a:rPr lang="en-AU" dirty="0"/>
              <a:t> </a:t>
            </a:r>
            <a:r>
              <a:rPr lang="en-AU" dirty="0" err="1"/>
              <a:t>keempat</a:t>
            </a:r>
            <a:r>
              <a:rPr lang="en-AU" dirty="0"/>
              <a:t>, Bruce Tyrell </a:t>
            </a:r>
            <a:r>
              <a:rPr lang="en-AU" dirty="0" err="1"/>
              <a:t>kepada</a:t>
            </a:r>
            <a:r>
              <a:rPr lang="en-AU" dirty="0"/>
              <a:t> </a:t>
            </a:r>
            <a:r>
              <a:rPr lang="en-AU" dirty="0" err="1"/>
              <a:t>anak</a:t>
            </a:r>
            <a:r>
              <a:rPr lang="en-AU" dirty="0"/>
              <a:t> </a:t>
            </a:r>
            <a:r>
              <a:rPr lang="en-AU" dirty="0" err="1"/>
              <a:t>lakinya</a:t>
            </a:r>
            <a:r>
              <a:rPr lang="en-AU" dirty="0"/>
              <a:t> yang </a:t>
            </a:r>
            <a:r>
              <a:rPr lang="en-AU" dirty="0" err="1"/>
              <a:t>merupakan</a:t>
            </a:r>
            <a:r>
              <a:rPr lang="en-AU" dirty="0"/>
              <a:t> </a:t>
            </a:r>
            <a:r>
              <a:rPr lang="en-AU" dirty="0" err="1"/>
              <a:t>generasi</a:t>
            </a:r>
            <a:r>
              <a:rPr lang="en-AU" dirty="0"/>
              <a:t> </a:t>
            </a:r>
            <a:r>
              <a:rPr lang="en-AU" dirty="0" err="1"/>
              <a:t>kelima</a:t>
            </a:r>
            <a:r>
              <a:rPr lang="en-AU" dirty="0"/>
              <a:t>, Chris Tyrell.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152D11-94C3-A1D8-41E2-B7C2940556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2" y="1479855"/>
            <a:ext cx="5922615" cy="1325563"/>
          </a:xfrm>
        </p:spPr>
        <p:txBody>
          <a:bodyPr/>
          <a:lstStyle/>
          <a:p>
            <a:r>
              <a:rPr lang="en-US" sz="5000" dirty="0">
                <a:solidFill>
                  <a:schemeClr val="accent1"/>
                </a:solidFill>
              </a:rPr>
              <a:t>INOVASI  DARI</a:t>
            </a:r>
          </a:p>
          <a:p>
            <a:r>
              <a:rPr lang="en-US" sz="5000" dirty="0">
                <a:solidFill>
                  <a:schemeClr val="accent1"/>
                </a:solidFill>
              </a:rPr>
              <a:t>KILANG ANGGUR HUNTER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0D6B887-5225-D96A-714D-BEA02CE6C450}"/>
              </a:ext>
            </a:extLst>
          </p:cNvPr>
          <p:cNvSpPr txBox="1">
            <a:spLocks/>
          </p:cNvSpPr>
          <p:nvPr/>
        </p:nvSpPr>
        <p:spPr>
          <a:xfrm>
            <a:off x="6456362" y="5249212"/>
            <a:ext cx="5477020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400" b="1" dirty="0">
                <a:solidFill>
                  <a:schemeClr val="accent5"/>
                </a:solidFill>
              </a:rPr>
              <a:t>FAKTA MENARIK</a:t>
            </a:r>
          </a:p>
          <a:p>
            <a:r>
              <a:rPr lang="en-AU" sz="1200" i="1" dirty="0" err="1"/>
              <a:t>Walau</a:t>
            </a:r>
            <a:r>
              <a:rPr lang="en-AU" sz="1200" i="1" dirty="0"/>
              <a:t> </a:t>
            </a:r>
            <a:r>
              <a:rPr lang="en-AU" sz="1200" i="1" dirty="0" err="1"/>
              <a:t>kebenaran</a:t>
            </a:r>
            <a:r>
              <a:rPr lang="en-AU" sz="1200" i="1" dirty="0"/>
              <a:t> yang </a:t>
            </a:r>
            <a:r>
              <a:rPr lang="en-AU" sz="1200" i="1" dirty="0" err="1"/>
              <a:t>sesungguhnya</a:t>
            </a:r>
            <a:r>
              <a:rPr lang="en-AU" sz="1200" i="1" dirty="0"/>
              <a:t> </a:t>
            </a:r>
            <a:r>
              <a:rPr lang="en-AU" sz="1200" i="1" dirty="0" err="1"/>
              <a:t>mungkin</a:t>
            </a:r>
            <a:r>
              <a:rPr lang="en-AU" sz="1200" i="1" dirty="0"/>
              <a:t> </a:t>
            </a:r>
            <a:r>
              <a:rPr lang="en-AU" sz="1200" i="1" dirty="0" err="1"/>
              <a:t>tidak</a:t>
            </a:r>
            <a:r>
              <a:rPr lang="en-AU" sz="1200" i="1" dirty="0"/>
              <a:t> </a:t>
            </a:r>
            <a:r>
              <a:rPr lang="en-AU" sz="1200" i="1" dirty="0" err="1"/>
              <a:t>akan</a:t>
            </a:r>
            <a:r>
              <a:rPr lang="en-AU" sz="1200" i="1" dirty="0"/>
              <a:t> </a:t>
            </a:r>
            <a:r>
              <a:rPr lang="en-AU" sz="1200" i="1" dirty="0" err="1"/>
              <a:t>pernah</a:t>
            </a:r>
            <a:r>
              <a:rPr lang="en-AU" sz="1200" i="1" dirty="0"/>
              <a:t> </a:t>
            </a:r>
            <a:r>
              <a:rPr lang="en-AU" sz="1200" i="1" dirty="0" err="1"/>
              <a:t>diketahui</a:t>
            </a:r>
            <a:r>
              <a:rPr lang="en-AU" sz="1200" i="1" dirty="0"/>
              <a:t>, legenda </a:t>
            </a:r>
            <a:r>
              <a:rPr lang="en-AU" sz="1200" i="1" dirty="0" err="1"/>
              <a:t>menyebutkan</a:t>
            </a:r>
            <a:r>
              <a:rPr lang="en-AU" sz="1200" i="1" dirty="0"/>
              <a:t> </a:t>
            </a:r>
            <a:r>
              <a:rPr lang="en-AU" sz="1200" i="1" dirty="0" err="1"/>
              <a:t>bahwa</a:t>
            </a:r>
            <a:r>
              <a:rPr lang="en-AU" sz="1200" i="1" dirty="0"/>
              <a:t> Murray Tyrell </a:t>
            </a:r>
            <a:r>
              <a:rPr lang="en-AU" sz="1200" i="1" dirty="0" err="1"/>
              <a:t>melompati</a:t>
            </a:r>
            <a:r>
              <a:rPr lang="en-AU" sz="1200" i="1" dirty="0"/>
              <a:t> </a:t>
            </a:r>
            <a:r>
              <a:rPr lang="en-AU" sz="1200" i="1" dirty="0" err="1"/>
              <a:t>pagar</a:t>
            </a:r>
            <a:r>
              <a:rPr lang="en-AU" sz="1200" i="1" dirty="0"/>
              <a:t> </a:t>
            </a:r>
            <a:r>
              <a:rPr lang="en-AU" sz="1200" i="1" dirty="0" err="1"/>
              <a:t>untuk</a:t>
            </a:r>
            <a:r>
              <a:rPr lang="en-AU" sz="1200" i="1" dirty="0"/>
              <a:t> </a:t>
            </a:r>
            <a:r>
              <a:rPr lang="en-AU" sz="1200" i="1" dirty="0" err="1"/>
              <a:t>mengambil</a:t>
            </a:r>
            <a:r>
              <a:rPr lang="en-AU" sz="1200" i="1" dirty="0"/>
              <a:t> </a:t>
            </a:r>
            <a:r>
              <a:rPr lang="en-AU" sz="1200" i="1" dirty="0" err="1"/>
              <a:t>tanaman</a:t>
            </a:r>
            <a:r>
              <a:rPr lang="en-AU" sz="1200" i="1" dirty="0"/>
              <a:t> </a:t>
            </a:r>
            <a:r>
              <a:rPr lang="en-AU" sz="1200" i="1" dirty="0" err="1"/>
              <a:t>anggur</a:t>
            </a:r>
            <a:r>
              <a:rPr lang="en-AU" sz="1200" i="1" dirty="0"/>
              <a:t> </a:t>
            </a:r>
            <a:r>
              <a:rPr lang="en-AU" sz="1200" i="1" dirty="0" err="1"/>
              <a:t>dari</a:t>
            </a:r>
            <a:r>
              <a:rPr lang="en-AU" sz="1200" i="1" dirty="0"/>
              <a:t> </a:t>
            </a:r>
            <a:r>
              <a:rPr lang="en-AU" sz="1200" i="1" dirty="0" err="1"/>
              <a:t>kebun</a:t>
            </a:r>
            <a:r>
              <a:rPr lang="en-AU" sz="1200" i="1" dirty="0"/>
              <a:t> </a:t>
            </a:r>
            <a:r>
              <a:rPr lang="en-AU" sz="1200" i="1" dirty="0" err="1"/>
              <a:t>anggur</a:t>
            </a:r>
            <a:r>
              <a:rPr lang="en-AU" sz="1200" i="1" dirty="0"/>
              <a:t> </a:t>
            </a:r>
            <a:r>
              <a:rPr lang="en-AU" sz="1200" i="1" dirty="0" err="1"/>
              <a:t>eksperimental</a:t>
            </a:r>
            <a:r>
              <a:rPr lang="en-AU" sz="1200" i="1" dirty="0"/>
              <a:t> </a:t>
            </a:r>
            <a:r>
              <a:rPr lang="en-AU" sz="1200" i="1" dirty="0" err="1"/>
              <a:t>milik</a:t>
            </a:r>
            <a:r>
              <a:rPr lang="en-AU" sz="1200" i="1" dirty="0"/>
              <a:t> Penfold </a:t>
            </a:r>
            <a:r>
              <a:rPr lang="en-AU" sz="1200" i="1" dirty="0" err="1"/>
              <a:t>untuk</a:t>
            </a:r>
            <a:r>
              <a:rPr lang="en-AU" sz="1200" i="1" dirty="0"/>
              <a:t> </a:t>
            </a:r>
            <a:r>
              <a:rPr lang="en-AU" sz="1200" i="1" dirty="0" err="1"/>
              <a:t>ditanam</a:t>
            </a:r>
            <a:r>
              <a:rPr lang="en-AU" sz="1200" i="1" dirty="0"/>
              <a:t> di </a:t>
            </a:r>
            <a:r>
              <a:rPr lang="en-AU" sz="1200" i="1" dirty="0" err="1"/>
              <a:t>kebun</a:t>
            </a:r>
            <a:r>
              <a:rPr lang="en-AU" sz="1200" i="1" dirty="0"/>
              <a:t> </a:t>
            </a:r>
            <a:r>
              <a:rPr lang="en-AU" sz="1200" i="1" dirty="0" err="1"/>
              <a:t>anggur</a:t>
            </a:r>
            <a:r>
              <a:rPr lang="en-AU" sz="1200" i="1" dirty="0"/>
              <a:t> </a:t>
            </a:r>
            <a:r>
              <a:rPr lang="en-AU" sz="1200" i="1" dirty="0" err="1"/>
              <a:t>keluarganya</a:t>
            </a:r>
            <a:r>
              <a:rPr lang="en-AU" sz="1200" i="1" dirty="0"/>
              <a:t> di Hunter Valley, yang </a:t>
            </a:r>
            <a:r>
              <a:rPr lang="en-AU" sz="1200" i="1" dirty="0" err="1"/>
              <a:t>sekarang</a:t>
            </a:r>
            <a:r>
              <a:rPr lang="en-AU" sz="1200" i="1" dirty="0"/>
              <a:t> </a:t>
            </a:r>
            <a:r>
              <a:rPr lang="en-AU" sz="1200" i="1" dirty="0" err="1"/>
              <a:t>merupakan</a:t>
            </a:r>
            <a:r>
              <a:rPr lang="en-AU" sz="1200" i="1" dirty="0"/>
              <a:t> </a:t>
            </a:r>
            <a:r>
              <a:rPr lang="en-AU" sz="1200" i="1" dirty="0" err="1"/>
              <a:t>rumah</a:t>
            </a:r>
            <a:r>
              <a:rPr lang="en-AU" sz="1200" i="1" dirty="0"/>
              <a:t> </a:t>
            </a:r>
            <a:r>
              <a:rPr lang="en-AU" sz="1200" i="1" dirty="0" err="1"/>
              <a:t>dari</a:t>
            </a:r>
            <a:r>
              <a:rPr lang="en-AU" sz="1200" i="1" dirty="0"/>
              <a:t> Chardonnay Vat 47 yang </a:t>
            </a:r>
            <a:r>
              <a:rPr lang="en-AU" sz="1200" i="1" dirty="0" err="1"/>
              <a:t>terkenal</a:t>
            </a:r>
            <a:r>
              <a:rPr lang="en-AU" sz="12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504285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435" b="22065"/>
          <a:stretch/>
        </p:blipFill>
        <p:spPr>
          <a:xfrm>
            <a:off x="6096000" y="368299"/>
            <a:ext cx="6096000" cy="61722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584200"/>
            <a:ext cx="4829691" cy="429788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BUDI DAYA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819039"/>
            <a:ext cx="5241203" cy="1670704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Tanaman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yang sangat </a:t>
            </a:r>
            <a:r>
              <a:rPr lang="en-AU" dirty="0" err="1">
                <a:solidFill>
                  <a:schemeClr val="bg1"/>
                </a:solidFill>
              </a:rPr>
              <a:t>mudah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beradaptasi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mengambil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karakteristik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tempat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dimana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ditumbuhkan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Kontrol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hasil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ketat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mendorong</a:t>
            </a:r>
            <a:r>
              <a:rPr lang="en-AU" dirty="0">
                <a:solidFill>
                  <a:schemeClr val="bg1"/>
                </a:solidFill>
              </a:rPr>
              <a:t> rasa yang </a:t>
            </a:r>
            <a:r>
              <a:rPr lang="en-AU" dirty="0" err="1">
                <a:solidFill>
                  <a:schemeClr val="bg1"/>
                </a:solidFill>
              </a:rPr>
              <a:t>lebih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ringan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pengembangan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keasaman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baik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Hasil yang </a:t>
            </a:r>
            <a:r>
              <a:rPr lang="en-AU" dirty="0" err="1">
                <a:solidFill>
                  <a:schemeClr val="bg1"/>
                </a:solidFill>
              </a:rPr>
              <a:t>lebih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rendah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memberikan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konsentrasi</a:t>
            </a:r>
            <a:r>
              <a:rPr lang="en-AU" dirty="0">
                <a:solidFill>
                  <a:schemeClr val="bg1"/>
                </a:solidFill>
              </a:rPr>
              <a:t> rasa yang </a:t>
            </a:r>
            <a:r>
              <a:rPr lang="en-AU" dirty="0" err="1">
                <a:solidFill>
                  <a:schemeClr val="bg1"/>
                </a:solidFill>
              </a:rPr>
              <a:t>lebih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intens</a:t>
            </a:r>
            <a:r>
              <a:rPr lang="en-AU" dirty="0">
                <a:solidFill>
                  <a:schemeClr val="bg1"/>
                </a:solidFill>
              </a:rPr>
              <a:t> pada </a:t>
            </a:r>
            <a:r>
              <a:rPr lang="en-AU" dirty="0" err="1">
                <a:solidFill>
                  <a:schemeClr val="bg1"/>
                </a:solidFill>
              </a:rPr>
              <a:t>buah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Panen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lebih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awal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untuk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menangkap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struktur</a:t>
            </a:r>
            <a:r>
              <a:rPr lang="en-AU" dirty="0">
                <a:solidFill>
                  <a:schemeClr val="bg1"/>
                </a:solidFill>
              </a:rPr>
              <a:t>                          </a:t>
            </a:r>
            <a:r>
              <a:rPr lang="en-AU" dirty="0" err="1">
                <a:solidFill>
                  <a:schemeClr val="bg1"/>
                </a:solidFill>
              </a:rPr>
              <a:t>keasaman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baik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080872"/>
            <a:ext cx="4993661" cy="1325563"/>
          </a:xfrm>
        </p:spPr>
        <p:txBody>
          <a:bodyPr/>
          <a:lstStyle/>
          <a:p>
            <a:r>
              <a:rPr lang="en-US" sz="5000" kern="1000" spc="-100" dirty="0"/>
              <a:t>BAGAIMANA CHARDONNAY AUSTRALIA DITUMBUHKAN</a:t>
            </a:r>
          </a:p>
        </p:txBody>
      </p:sp>
    </p:spTree>
    <p:extLst>
      <p:ext uri="{BB962C8B-B14F-4D97-AF65-F5344CB8AC3E}">
        <p14:creationId xmlns:p14="http://schemas.microsoft.com/office/powerpoint/2010/main" val="217940941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4F78F6-6100-4C47-8557-0E42ED2D14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0CCF1F8-6D9E-4631-9BC7-E65B426755A9}">
  <ds:schemaRefs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02256494-4976-4001-aedb-96463ae0d92e"/>
    <ds:schemaRef ds:uri="http://schemas.openxmlformats.org/package/2006/metadata/core-properties"/>
    <ds:schemaRef ds:uri="4e8dd08d-258d-47a9-9875-37f1ffd19f3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4307</Words>
  <Application>Microsoft Macintosh PowerPoint</Application>
  <PresentationFormat>Widescreen</PresentationFormat>
  <Paragraphs>467</Paragraphs>
  <Slides>43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Calibri</vt:lpstr>
      <vt:lpstr>Hellix SemiBold</vt:lpstr>
      <vt:lpstr>Inter Display</vt:lpstr>
      <vt:lpstr>Neue Haas Grotesk Text Pro</vt:lpstr>
      <vt:lpstr>Slide layouts</vt:lpstr>
      <vt:lpstr>PowerPoint Presentation</vt:lpstr>
      <vt:lpstr>PowerPoint Presentation</vt:lpstr>
      <vt:lpstr>CHARDONNAY</vt:lpstr>
      <vt:lpstr>PowerPoint Presentation</vt:lpstr>
      <vt:lpstr>1820an – 1830an</vt:lpstr>
      <vt:lpstr>PowerPoint Presentation</vt:lpstr>
      <vt:lpstr>PowerPoint Presentation</vt:lpstr>
      <vt:lpstr>CERITA DARI TYRRELL’S WINES</vt:lpstr>
      <vt:lpstr>BUDI DAYA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IKLIM</vt:lpstr>
      <vt:lpstr>TANAH</vt:lpstr>
      <vt:lpstr>PowerPoint Presentation</vt:lpstr>
      <vt:lpstr>IKLIM</vt:lpstr>
      <vt:lpstr>TANAH</vt:lpstr>
      <vt:lpstr>PowerPoint Presentation</vt:lpstr>
      <vt:lpstr>PowerPoint Presentation</vt:lpstr>
      <vt:lpstr>PowerPoint Presentation</vt:lpstr>
      <vt:lpstr>TANAH</vt:lpstr>
      <vt:lpstr>PowerPoint Presentation</vt:lpstr>
      <vt:lpstr>PowerPoint Presentation</vt:lpstr>
      <vt:lpstr>PowerPoint Presentation</vt:lpstr>
      <vt:lpstr>TANAH</vt:lpstr>
      <vt:lpstr>PowerPoint Presentation</vt:lpstr>
      <vt:lpstr>PowerPoint Presentation</vt:lpstr>
      <vt:lpstr>IKLIM</vt:lpstr>
      <vt:lpstr>TANAH</vt:lpstr>
      <vt:lpstr>PowerPoint Presentation</vt:lpstr>
      <vt:lpstr>PowerPoint Presentation</vt:lpstr>
      <vt:lpstr>PowerPoint Presentation</vt:lpstr>
      <vt:lpstr>TANAH</vt:lpstr>
      <vt:lpstr>CHARDONNAY KARAKTERISTIK</vt:lpstr>
      <vt:lpstr>PowerPoint Presentation</vt:lpstr>
      <vt:lpstr>CHARDONNAY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15</cp:revision>
  <dcterms:created xsi:type="dcterms:W3CDTF">2018-07-25T07:02:59Z</dcterms:created>
  <dcterms:modified xsi:type="dcterms:W3CDTF">2026-08-20T04:57:24Z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Order">
    <vt:lpwstr>47265200.0000000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  <property fmtid="{D5CDD505-2E9C-101B-9397-08002B2CF9AE}" pid="12" name="MSIP_Label_8cf57b4f-1801-441a-a240-098885f2bcbe_Enabled">
    <vt:lpwstr>true</vt:lpwstr>
  </property>
  <property fmtid="{D5CDD505-2E9C-101B-9397-08002B2CF9AE}" pid="13" name="MSIP_Label_8cf57b4f-1801-441a-a240-098885f2bcbe_SetDate">
    <vt:lpwstr>2025-10-03T04:31:27Z</vt:lpwstr>
  </property>
  <property fmtid="{D5CDD505-2E9C-101B-9397-08002B2CF9AE}" pid="14" name="MSIP_Label_8cf57b4f-1801-441a-a240-098885f2bcbe_Method">
    <vt:lpwstr>Standard</vt:lpwstr>
  </property>
  <property fmtid="{D5CDD505-2E9C-101B-9397-08002B2CF9AE}" pid="15" name="MSIP_Label_8cf57b4f-1801-441a-a240-098885f2bcbe_Name">
    <vt:lpwstr>General</vt:lpwstr>
  </property>
  <property fmtid="{D5CDD505-2E9C-101B-9397-08002B2CF9AE}" pid="16" name="MSIP_Label_8cf57b4f-1801-441a-a240-098885f2bcbe_SiteId">
    <vt:lpwstr>76107ada-99f4-412e-b164-5464438b49a0</vt:lpwstr>
  </property>
  <property fmtid="{D5CDD505-2E9C-101B-9397-08002B2CF9AE}" pid="17" name="MSIP_Label_8cf57b4f-1801-441a-a240-098885f2bcbe_ActionId">
    <vt:lpwstr>07bf3da7-e486-4fa3-9c26-b45eff520b60</vt:lpwstr>
  </property>
  <property fmtid="{D5CDD505-2E9C-101B-9397-08002B2CF9AE}" pid="18" name="MSIP_Label_8cf57b4f-1801-441a-a240-098885f2bcbe_ContentBits">
    <vt:lpwstr>0</vt:lpwstr>
  </property>
  <property fmtid="{D5CDD505-2E9C-101B-9397-08002B2CF9AE}" pid="19" name="MSIP_Label_8cf57b4f-1801-441a-a240-098885f2bcbe_Tag">
    <vt:lpwstr>50, 3, 0, 1</vt:lpwstr>
  </property>
</Properties>
</file>