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7"/>
  </p:notesMasterIdLst>
  <p:sldIdLst>
    <p:sldId id="256" r:id="rId5"/>
    <p:sldId id="478" r:id="rId6"/>
    <p:sldId id="625" r:id="rId7"/>
    <p:sldId id="626" r:id="rId8"/>
    <p:sldId id="627" r:id="rId9"/>
    <p:sldId id="629" r:id="rId10"/>
    <p:sldId id="692" r:id="rId11"/>
    <p:sldId id="639" r:id="rId12"/>
    <p:sldId id="674" r:id="rId13"/>
    <p:sldId id="703" r:id="rId14"/>
    <p:sldId id="676" r:id="rId15"/>
    <p:sldId id="642" r:id="rId16"/>
    <p:sldId id="678" r:id="rId17"/>
    <p:sldId id="704" r:id="rId18"/>
    <p:sldId id="705" r:id="rId19"/>
    <p:sldId id="706" r:id="rId20"/>
    <p:sldId id="707" r:id="rId21"/>
    <p:sldId id="684" r:id="rId22"/>
    <p:sldId id="685" r:id="rId23"/>
    <p:sldId id="708" r:id="rId24"/>
    <p:sldId id="699" r:id="rId25"/>
    <p:sldId id="709" r:id="rId26"/>
    <p:sldId id="710" r:id="rId27"/>
    <p:sldId id="711" r:id="rId28"/>
    <p:sldId id="712" r:id="rId29"/>
    <p:sldId id="713" r:id="rId30"/>
    <p:sldId id="690" r:id="rId31"/>
    <p:sldId id="592" r:id="rId32"/>
    <p:sldId id="669" r:id="rId33"/>
    <p:sldId id="670" r:id="rId34"/>
    <p:sldId id="340" r:id="rId35"/>
    <p:sldId id="714" r:id="rId36"/>
  </p:sldIdLst>
  <p:sldSz cx="12192000" cy="6858000"/>
  <p:notesSz cx="6858000" cy="9144000"/>
  <p:embeddedFontLst>
    <p:embeddedFont>
      <p:font typeface="Hellix SemiBold" pitchFamily="2" charset="77"/>
      <p:regular r:id="rId38"/>
      <p:bold r:id="rId39"/>
    </p:embeddedFont>
    <p:embeddedFont>
      <p:font typeface="Inter Display" panose="02000503000000020004"/>
      <p:regular r:id="rId40"/>
      <p:bold r:id="rId41"/>
      <p:italic r:id="rId42"/>
      <p:boldItalic r:id="rId43"/>
    </p:embeddedFont>
    <p:embeddedFont>
      <p:font typeface="Microsoft JhengHei" panose="020B0604030504040204" pitchFamily="34" charset="-120"/>
      <p:regular r:id="rId44"/>
      <p:bold r:id="rId45"/>
    </p:embeddedFont>
    <p:embeddedFont>
      <p:font typeface="Neue Haas Grotesk Text Pro" panose="020B0504020202020204" pitchFamily="34" charset="77"/>
      <p:regular r:id="rId46"/>
      <p:bold r:id="rId47"/>
      <p:italic r:id="rId48"/>
      <p:boldItalic r:id="rId49"/>
    </p:embeddedFont>
  </p:embeddedFontLst>
  <p:custDataLst>
    <p:tags r:id="rId50"/>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34"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33" autoAdjust="0"/>
    <p:restoredTop sz="86258"/>
  </p:normalViewPr>
  <p:slideViewPr>
    <p:cSldViewPr snapToGrid="0">
      <p:cViewPr varScale="1">
        <p:scale>
          <a:sx n="83" d="100"/>
          <a:sy n="83" d="100"/>
        </p:scale>
        <p:origin x="224" y="1040"/>
      </p:cViewPr>
      <p:guideLst>
        <p:guide orient="horz" pos="1434"/>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2.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6.fntdata"/><Relationship Id="rId48" Type="http://schemas.openxmlformats.org/officeDocument/2006/relationships/font" Target="fonts/font11.fntdata"/><Relationship Id="rId56"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6.xml"/><Relationship Id="rId41" Type="http://schemas.openxmlformats.org/officeDocument/2006/relationships/font" Target="fonts/font4.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2.fntdata"/><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7.fntdata"/><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Symington" userId="a85d5d76-701e-415b-a297-15fcc699ee67" providerId="ADAL" clId="{7CF40C10-AD91-4D7D-9F2D-639C2289F0F4}"/>
    <pc:docChg chg="undo custSel modSld">
      <pc:chgData name="Emma Symington" userId="a85d5d76-701e-415b-a297-15fcc699ee67" providerId="ADAL" clId="{7CF40C10-AD91-4D7D-9F2D-639C2289F0F4}" dt="2025-03-20T14:54:08.873" v="16" actId="14100"/>
      <pc:docMkLst>
        <pc:docMk/>
      </pc:docMkLst>
      <pc:sldChg chg="modSp mod">
        <pc:chgData name="Emma Symington" userId="a85d5d76-701e-415b-a297-15fcc699ee67" providerId="ADAL" clId="{7CF40C10-AD91-4D7D-9F2D-639C2289F0F4}" dt="2025-03-20T14:52:37.560" v="1" actId="1076"/>
        <pc:sldMkLst>
          <pc:docMk/>
          <pc:sldMk cId="3680036605" sldId="642"/>
        </pc:sldMkLst>
        <pc:spChg chg="mod">
          <ac:chgData name="Emma Symington" userId="a85d5d76-701e-415b-a297-15fcc699ee67" providerId="ADAL" clId="{7CF40C10-AD91-4D7D-9F2D-639C2289F0F4}" dt="2025-03-20T14:52:37.560" v="1" actId="1076"/>
          <ac:spMkLst>
            <pc:docMk/>
            <pc:sldMk cId="3680036605" sldId="642"/>
            <ac:spMk id="4" creationId="{F6F05948-33DB-055B-AE2C-CEF9374E5478}"/>
          </ac:spMkLst>
        </pc:spChg>
      </pc:sldChg>
      <pc:sldChg chg="modSp mod">
        <pc:chgData name="Emma Symington" userId="a85d5d76-701e-415b-a297-15fcc699ee67" providerId="ADAL" clId="{7CF40C10-AD91-4D7D-9F2D-639C2289F0F4}" dt="2025-03-20T14:53:45.499" v="14" actId="1076"/>
        <pc:sldMkLst>
          <pc:docMk/>
          <pc:sldMk cId="1278111556" sldId="684"/>
        </pc:sldMkLst>
        <pc:spChg chg="mod">
          <ac:chgData name="Emma Symington" userId="a85d5d76-701e-415b-a297-15fcc699ee67" providerId="ADAL" clId="{7CF40C10-AD91-4D7D-9F2D-639C2289F0F4}" dt="2025-03-20T14:53:45.499" v="14" actId="1076"/>
          <ac:spMkLst>
            <pc:docMk/>
            <pc:sldMk cId="1278111556" sldId="684"/>
            <ac:spMk id="6" creationId="{AA54DE3B-46E4-413A-569E-91CA64B84183}"/>
          </ac:spMkLst>
        </pc:spChg>
        <pc:spChg chg="mod">
          <ac:chgData name="Emma Symington" userId="a85d5d76-701e-415b-a297-15fcc699ee67" providerId="ADAL" clId="{7CF40C10-AD91-4D7D-9F2D-639C2289F0F4}" dt="2025-03-20T14:53:39.846" v="13" actId="1076"/>
          <ac:spMkLst>
            <pc:docMk/>
            <pc:sldMk cId="1278111556" sldId="684"/>
            <ac:spMk id="8" creationId="{FB53748C-0C8A-ADCC-C4E4-C7C7B4E3F059}"/>
          </ac:spMkLst>
        </pc:spChg>
        <pc:spChg chg="mod">
          <ac:chgData name="Emma Symington" userId="a85d5d76-701e-415b-a297-15fcc699ee67" providerId="ADAL" clId="{7CF40C10-AD91-4D7D-9F2D-639C2289F0F4}" dt="2025-03-20T14:53:19.203" v="6" actId="1076"/>
          <ac:spMkLst>
            <pc:docMk/>
            <pc:sldMk cId="1278111556" sldId="684"/>
            <ac:spMk id="9" creationId="{9036D7E0-F8B7-9077-6CE2-F9F33007F132}"/>
          </ac:spMkLst>
        </pc:spChg>
        <pc:spChg chg="mod">
          <ac:chgData name="Emma Symington" userId="a85d5d76-701e-415b-a297-15fcc699ee67" providerId="ADAL" clId="{7CF40C10-AD91-4D7D-9F2D-639C2289F0F4}" dt="2025-03-20T14:53:32.968" v="12" actId="1076"/>
          <ac:spMkLst>
            <pc:docMk/>
            <pc:sldMk cId="1278111556" sldId="684"/>
            <ac:spMk id="10" creationId="{9BC6ED0A-7D3A-B2EB-7AD1-8D10D915EC6E}"/>
          </ac:spMkLst>
        </pc:spChg>
        <pc:spChg chg="mod">
          <ac:chgData name="Emma Symington" userId="a85d5d76-701e-415b-a297-15fcc699ee67" providerId="ADAL" clId="{7CF40C10-AD91-4D7D-9F2D-639C2289F0F4}" dt="2025-03-20T14:53:22.698" v="7" actId="1076"/>
          <ac:spMkLst>
            <pc:docMk/>
            <pc:sldMk cId="1278111556" sldId="684"/>
            <ac:spMk id="12" creationId="{26650788-02E9-0B37-8AF3-DEB9764E182C}"/>
          </ac:spMkLst>
        </pc:spChg>
        <pc:picChg chg="mod">
          <ac:chgData name="Emma Symington" userId="a85d5d76-701e-415b-a297-15fcc699ee67" providerId="ADAL" clId="{7CF40C10-AD91-4D7D-9F2D-639C2289F0F4}" dt="2025-03-20T14:53:28.556" v="11" actId="1076"/>
          <ac:picMkLst>
            <pc:docMk/>
            <pc:sldMk cId="1278111556" sldId="684"/>
            <ac:picMk id="2" creationId="{C5096C6B-92D3-DF91-015F-6DD137A8DADF}"/>
          </ac:picMkLst>
        </pc:picChg>
      </pc:sldChg>
      <pc:sldChg chg="modSp mod">
        <pc:chgData name="Emma Symington" userId="a85d5d76-701e-415b-a297-15fcc699ee67" providerId="ADAL" clId="{7CF40C10-AD91-4D7D-9F2D-639C2289F0F4}" dt="2025-03-20T14:52:08.425" v="0" actId="20577"/>
        <pc:sldMkLst>
          <pc:docMk/>
          <pc:sldMk cId="2315836019" sldId="692"/>
        </pc:sldMkLst>
        <pc:spChg chg="mod">
          <ac:chgData name="Emma Symington" userId="a85d5d76-701e-415b-a297-15fcc699ee67" providerId="ADAL" clId="{7CF40C10-AD91-4D7D-9F2D-639C2289F0F4}" dt="2025-03-20T14:52:08.425" v="0" actId="20577"/>
          <ac:spMkLst>
            <pc:docMk/>
            <pc:sldMk cId="2315836019" sldId="692"/>
            <ac:spMk id="5" creationId="{A6C77098-743A-5BC6-66DE-DCCCD7B26DDB}"/>
          </ac:spMkLst>
        </pc:spChg>
      </pc:sldChg>
      <pc:sldChg chg="modSp mod">
        <pc:chgData name="Emma Symington" userId="a85d5d76-701e-415b-a297-15fcc699ee67" providerId="ADAL" clId="{7CF40C10-AD91-4D7D-9F2D-639C2289F0F4}" dt="2025-03-20T14:53:09.178" v="5" actId="1076"/>
        <pc:sldMkLst>
          <pc:docMk/>
          <pc:sldMk cId="796037109" sldId="706"/>
        </pc:sldMkLst>
        <pc:spChg chg="mod">
          <ac:chgData name="Emma Symington" userId="a85d5d76-701e-415b-a297-15fcc699ee67" providerId="ADAL" clId="{7CF40C10-AD91-4D7D-9F2D-639C2289F0F4}" dt="2025-03-20T14:53:09.178" v="5" actId="1076"/>
          <ac:spMkLst>
            <pc:docMk/>
            <pc:sldMk cId="796037109" sldId="706"/>
            <ac:spMk id="4" creationId="{F6F05948-33DB-055B-AE2C-CEF9374E5478}"/>
          </ac:spMkLst>
        </pc:spChg>
      </pc:sldChg>
      <pc:sldChg chg="modSp mod">
        <pc:chgData name="Emma Symington" userId="a85d5d76-701e-415b-a297-15fcc699ee67" providerId="ADAL" clId="{7CF40C10-AD91-4D7D-9F2D-639C2289F0F4}" dt="2025-03-20T14:54:08.873" v="16" actId="14100"/>
        <pc:sldMkLst>
          <pc:docMk/>
          <pc:sldMk cId="3705410941" sldId="711"/>
        </pc:sldMkLst>
        <pc:spChg chg="mod">
          <ac:chgData name="Emma Symington" userId="a85d5d76-701e-415b-a297-15fcc699ee67" providerId="ADAL" clId="{7CF40C10-AD91-4D7D-9F2D-639C2289F0F4}" dt="2025-03-20T14:54:04.290" v="15" actId="1076"/>
          <ac:spMkLst>
            <pc:docMk/>
            <pc:sldMk cId="3705410941" sldId="711"/>
            <ac:spMk id="8" creationId="{C02330F5-AA6E-D44A-DE7C-F0AE1B15F21C}"/>
          </ac:spMkLst>
        </pc:spChg>
        <pc:spChg chg="mod">
          <ac:chgData name="Emma Symington" userId="a85d5d76-701e-415b-a297-15fcc699ee67" providerId="ADAL" clId="{7CF40C10-AD91-4D7D-9F2D-639C2289F0F4}" dt="2025-03-20T14:54:08.873" v="16" actId="14100"/>
          <ac:spMkLst>
            <pc:docMk/>
            <pc:sldMk cId="3705410941" sldId="711"/>
            <ac:spMk id="11" creationId="{B3C7C072-0D4A-B076-0CCC-1CDDD23C7A5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‹N°›</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以純凈和清爽而聞名，麗思玲是令人興奮的澳洲白葡萄品種之一。 讓我們一起來探索它的歷史、種植釀造、產區、風格、特點等。 這裡的筆記提供了幻燈片的補充信息，建議以及討論的要點。 想瞭解更多資訊，下載更多相關的主題和資源，包括像這樣的演講</a:t>
            </a:r>
            <a:r>
              <a:rPr lang="en-US" altLang="zh-TW" dirty="0"/>
              <a:t>PPT</a:t>
            </a:r>
            <a:r>
              <a:rPr lang="zh-TW" altLang="en-US" dirty="0"/>
              <a:t>，請訪問 </a:t>
            </a:r>
            <a:r>
              <a:rPr lang="en-US" altLang="zh-TW" dirty="0" err="1"/>
              <a:t>www.australianwinediscovered.com</a:t>
            </a:r>
            <a:endParaRPr lang="en-US" altLang="zh-TW"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687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3003107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br>
              <a:rPr lang="zh-TW" altLang="en-US" dirty="0"/>
            </a:br>
            <a:r>
              <a:rPr lang="zh-TW" altLang="en-US" dirty="0"/>
              <a:t>塔斯馬尼亞是澳洲最好的涼爽氣候葡萄酒產區之一，以出產優質氣泡酒，黑皮諾，夏多內和麗思玲聞名。 憑藉漫長，陽光充足並乾燥的秋季，塔斯馬尼亞擁有出產自然優雅，風味濃郁和芳香的葡萄酒的理想生長條件。
塔斯馬尼亞島涼爽的氣候使其成為生產高品質乾型麗思玲的理想之地。 典型的塔斯馬尼亞風格有很長的餘味，帶柑橘和礦物香氣，有很高的自然酸度。
</a:t>
            </a:r>
            <a:endParaRPr lang="en-US"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7142435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2918674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br>
              <a:rPr lang="en-AU" altLang="en-US" dirty="0"/>
            </a:br>
            <a:r>
              <a:rPr lang="zh-CN" altLang="en-US" dirty="0"/>
              <a:t>广袤的大南部地区是西澳最大的葡萄酒产区，包括</a:t>
            </a:r>
            <a:r>
              <a:rPr lang="en-US" altLang="zh-CN" dirty="0"/>
              <a:t>5</a:t>
            </a:r>
            <a:r>
              <a:rPr lang="zh-CN" altLang="en-US" dirty="0"/>
              <a:t>个独特的亚产区。这里地域辽阔且偏远，子产区之间</a:t>
            </a:r>
            <a:r>
              <a:rPr lang="zh-TW" altLang="en-US" dirty="0"/>
              <a:t>氣候差異很大，形成了多種微氣候和地域氣候。 大南部地區以出產風味深邃的雷司令而聞名，通常在柑橘風味中隱含著草本植物的香氣。 年輕時新鮮而且有收斂感，通常有絕佳的陳年潛力，很少在不到</a:t>
            </a:r>
            <a:r>
              <a:rPr lang="en-US" altLang="zh-TW" dirty="0"/>
              <a:t>10</a:t>
            </a:r>
            <a:r>
              <a:rPr lang="zh-TW" altLang="en-US" dirty="0"/>
              <a:t>年的時間里能發展到頂峰。</a:t>
            </a:r>
            <a:br>
              <a:rPr lang="en-AU" altLang="en-US" dirty="0"/>
            </a:br>
            <a:endParaRPr lang="en-US"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34836717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建議討論點：  
</a:t>
            </a:r>
            <a:r>
              <a:rPr lang="en-US" altLang="zh-TW" dirty="0"/>
              <a:t>- </a:t>
            </a:r>
            <a:r>
              <a:rPr lang="zh-TW" altLang="en-US" dirty="0"/>
              <a:t>為什麼麗思玲在克萊爾谷這個從技術上來說是溫暖氣候的產區會如此成功？
</a:t>
            </a:r>
            <a:r>
              <a:rPr lang="en-US" altLang="zh-TW" dirty="0"/>
              <a:t>- </a:t>
            </a:r>
            <a:r>
              <a:rPr lang="zh-TW" altLang="en-US" dirty="0"/>
              <a:t>克萊爾谷和塔斯馬尼亞的麗思玲有哪些區別？
</a:t>
            </a:r>
            <a:r>
              <a:rPr lang="en-US" altLang="zh-TW" dirty="0"/>
              <a:t>- </a:t>
            </a:r>
            <a:r>
              <a:rPr lang="zh-TW" altLang="en-US" dirty="0"/>
              <a:t>為什麼在大南部地區園址的選擇如此重要？
</a:t>
            </a:r>
            <a:endParaRPr lang="en-US"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11157435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altLang="zh-TW" dirty="0"/>
              <a:t>– </a:t>
            </a:r>
            <a:r>
              <a:rPr lang="zh-TW" altLang="en-US" dirty="0"/>
              <a:t>在澳洲，絕大部分的麗思玲都用來釀造清爽的乾型葡萄酒，著名產區都以它們清瘦，柑橘風味為主的風格而聞名。 發酵至乾型的麗思玲，酒中的糖被轉化為酒精，最終一般含有少於</a:t>
            </a:r>
            <a:r>
              <a:rPr lang="en-US" altLang="zh-TW" dirty="0"/>
              <a:t>5</a:t>
            </a:r>
            <a:r>
              <a:rPr lang="zh-TW" altLang="en-US" dirty="0"/>
              <a:t>克</a:t>
            </a:r>
            <a:r>
              <a:rPr lang="en-US" altLang="zh-TW" dirty="0"/>
              <a:t>/</a:t>
            </a:r>
            <a:r>
              <a:rPr lang="zh-TW" altLang="en-US" dirty="0"/>
              <a:t>升的殘糖和適當的酒精度（</a:t>
            </a:r>
            <a:r>
              <a:rPr lang="en-US" altLang="zh-TW" dirty="0"/>
              <a:t>11% </a:t>
            </a:r>
            <a:r>
              <a:rPr lang="zh-TW" altLang="en-US" dirty="0"/>
              <a:t>或以上）。 最好的酒款會保留麗思玲的自然果味來防止天然高酸度讓酒嘗起來太酸澀。
</a:t>
            </a:r>
            <a:r>
              <a:rPr lang="en-US" altLang="zh-TW" dirty="0"/>
              <a:t>– </a:t>
            </a:r>
            <a:r>
              <a:rPr lang="zh-TW" altLang="en-US" dirty="0"/>
              <a:t>因為釀酒師們嘗試打造風格更多樣的麗思玲，半乾型風格在澳洲正變得越來越普遍。 由於殘糖更多，半乾型麗思玲比乾型有更多一點的甜度，但嘗起來並不很甜。 它們保留了新鮮的柑橘和春季花朵的風味特點，讓人認為是新鮮水果而非殘餘糖份平衡了酸度。
</a:t>
            </a:r>
            <a:r>
              <a:rPr lang="en-US" altLang="zh-TW" dirty="0"/>
              <a:t>– </a:t>
            </a:r>
            <a:r>
              <a:rPr lang="zh-TW" altLang="en-US" dirty="0"/>
              <a:t>晚收麗思玲是由留在葡萄藤上，在採收季的後期，當成熟度更高，糖分更多時才採收的葡萄所釀造成的。 少數釀酒商正在實驗</a:t>
            </a:r>
            <a:r>
              <a:rPr lang="en-US" altLang="zh-TW" dirty="0"/>
              <a:t>『</a:t>
            </a:r>
            <a:r>
              <a:rPr lang="zh-TW" altLang="en-US" dirty="0"/>
              <a:t>單幹切枝</a:t>
            </a:r>
            <a:r>
              <a:rPr lang="en-US" altLang="zh-TW" dirty="0"/>
              <a:t>Cordon Cut』</a:t>
            </a:r>
            <a:r>
              <a:rPr lang="zh-TW" altLang="en-US" dirty="0"/>
              <a:t>葡萄酒。 單幹型切枝是將結有葡萄串的枝條單獨剪斷，或者將有多個枝條的結果藤（</a:t>
            </a:r>
            <a:r>
              <a:rPr lang="en-US" altLang="zh-TW" dirty="0"/>
              <a:t>Cordon</a:t>
            </a:r>
            <a:r>
              <a:rPr lang="zh-TW" altLang="en-US" dirty="0"/>
              <a:t>）剪斷的方法，這樣會讓葡萄在剪斷的葡萄枝上自然風乾，濃縮風味和糖份。 一些擁有合適條件的產區能夠出產貴腐葡萄酒，比如新南威爾斯的瑞福利納（</a:t>
            </a:r>
            <a:r>
              <a:rPr lang="en-US" altLang="zh-TW" dirty="0"/>
              <a:t>Riverina</a:t>
            </a:r>
            <a:r>
              <a:rPr lang="zh-TW" altLang="en-US" dirty="0"/>
              <a:t>）產區。 葡萄自然感染一種真菌，貴腐菌，它會使葡萄逐漸乾縮，以濃縮其風味。
</a:t>
            </a:r>
            <a:br>
              <a:rPr lang="zh-TW" altLang="en-US" dirty="0"/>
            </a:br>
            <a:r>
              <a:rPr lang="zh-TW" altLang="en-US" dirty="0"/>
              <a:t>建議討論點：  
</a:t>
            </a:r>
            <a:r>
              <a:rPr lang="en-US" altLang="zh-TW" dirty="0"/>
              <a:t>– </a:t>
            </a:r>
            <a:r>
              <a:rPr lang="zh-TW" altLang="en-US" dirty="0"/>
              <a:t>您認為乾型和半乾型麗思玲的主要區別是什麼？
</a:t>
            </a:r>
            <a:r>
              <a:rPr lang="en-US" altLang="zh-TW" dirty="0"/>
              <a:t>– </a:t>
            </a:r>
            <a:r>
              <a:rPr lang="zh-TW" altLang="en-US" dirty="0"/>
              <a:t>你會選擇哪些可能和乾型麗思玲不搭的食物來搭配半乾型麗思玲？
</a:t>
            </a:r>
            <a:r>
              <a:rPr lang="en-US" altLang="zh-TW" dirty="0"/>
              <a:t>– </a:t>
            </a:r>
            <a:r>
              <a:rPr lang="zh-TW" altLang="en-US" dirty="0"/>
              <a:t>貴腐麗思玲甜酒和晚收或單幹切枝麗思玲甜酒的風格有什麼不同？
</a:t>
            </a:r>
            <a:br>
              <a:rPr lang="en-AU" altLang="en-US" dirty="0"/>
            </a:br>
            <a:endParaRPr lang="en-US"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19340197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
現在是品鑒並討論你所挑選的酒款的最佳時機。
澳洲麗思玲是世界上最純淨，最優雅的乾白葡萄酒之一。 麗思玲葡萄酒通常擁有高酸度，輕到中度酒體。 根據產區的不同，典型的澳洲麗思玲一般帶有花香，濃郁柑橘風味，青蘋果和異域辛香料等品種特徵。
</a:t>
            </a:r>
            <a:endParaRPr lang="en-US"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7358982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
澳洲麗思玲在年輕時是活潑、新鮮且易飲的，同時一些最好的酒款具有可窖藏數十年的潛力。 充滿活力，柑橘風味為主的特質會隨著陳年轉化成蜂蜜，烘焙和檸檬醬的風味</a:t>
            </a:r>
            <a:r>
              <a:rPr lang="en-US" altLang="zh-TW" dirty="0"/>
              <a:t>; </a:t>
            </a:r>
            <a:r>
              <a:rPr lang="zh-TW" altLang="en-US" dirty="0"/>
              <a:t>同時多汁爽口的酸度會隨著時間推移而軟化，賦予麗思玲更柔和的質感和更飽滿的口感。
</a:t>
            </a:r>
            <a:endParaRPr lang="en-US"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1908458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2364706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dirty="0">
                <a:solidFill>
                  <a:schemeClr val="tx1"/>
                </a:solidFill>
                <a:latin typeface="+mn-lt"/>
              </a:rPr>
              <a:t>如需更多課程訊息、工具與資源，請造訪：www.australianwinediscovered.com。</a:t>
            </a:r>
          </a:p>
          <a:p>
            <a:r>
              <a:rPr lang="zh-TW" sz="1200" dirty="0">
                <a:solidFill>
                  <a:schemeClr val="tx1"/>
                </a:solidFill>
                <a:latin typeface="+mn-lt"/>
              </a:rPr>
              <a:t>如有任何諮詢需求，歡迎 Email 至：discovered@wineaustralia.com。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31</a:t>
            </a:fld>
            <a:endParaRPr lang="en-US" dirty="0"/>
          </a:p>
        </p:txBody>
      </p:sp>
    </p:spTree>
    <p:extLst>
      <p:ext uri="{BB962C8B-B14F-4D97-AF65-F5344CB8AC3E}">
        <p14:creationId xmlns:p14="http://schemas.microsoft.com/office/powerpoint/2010/main" val="416053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現在也許是讓每個人都先品嘗一款經典澳洲麗思玲的好機會。 在課程的後段會有完整的品鑒環節。
澳洲是全球最大的麗思玲生產國之一，產量與美國相當，高於法國（德國位居榜首）。 麗思玲一直在與“它是一款甜酒”的誤解作鬥爭，以至於相對其它品種而言，麗思玲需要用更好的品質和更低的價格才能打破這種看法。 幸運的是，現在，人們逐漸開始發現</a:t>
            </a:r>
            <a:r>
              <a:rPr lang="en-US" altLang="zh-TW" dirty="0"/>
              <a:t>——</a:t>
            </a:r>
            <a:r>
              <a:rPr lang="zh-TW" altLang="en-US" dirty="0"/>
              <a:t>或者重新發現這個令人興奮的具有芳香魅力的葡萄品種，它的聲望也正在逐漸上升。
</a:t>
            </a:r>
            <a:endParaRPr lang="en-US"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3747580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建議討論點：  
</a:t>
            </a:r>
            <a:r>
              <a:rPr lang="en-US" altLang="zh-TW" dirty="0"/>
              <a:t>--</a:t>
            </a:r>
            <a:r>
              <a:rPr lang="zh-TW" altLang="en-US" dirty="0"/>
              <a:t>在過去幾十年裡，更廣泛的葡萄酒消費趨勢是如何影響麗思玲和其受歡迎的程度？
</a:t>
            </a:r>
            <a:r>
              <a:rPr lang="en-US" altLang="zh-TW" dirty="0"/>
              <a:t>--</a:t>
            </a:r>
            <a:r>
              <a:rPr lang="zh-TW" altLang="en-US" dirty="0"/>
              <a:t>為什麼像製冷和冷卻加壓發酵這樣的重大技術進步，在麗思玲發展過程中的影響比其他品種更大？
</a:t>
            </a:r>
            <a:br>
              <a:rPr lang="en-AU" altLang="en-US" dirty="0"/>
            </a:br>
            <a:endParaRPr lang="en-US"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2078220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zh-TW" dirty="0"/>
              <a:t>– </a:t>
            </a:r>
            <a:r>
              <a:rPr lang="zh-TW" altLang="en-US" dirty="0"/>
              <a:t>麗思玲通常在有涼爽的夜晚和較長成熟期的冷涼氣候下生長良好。 澳洲一些頂級的麗思玲產區都受到海風或者海拔的冷卻效應的影響。 使其出產的葡萄酒具有高酸度，精緻的香氣和更濃郁的風味。</a:t>
            </a:r>
            <a:endParaRPr lang="en-US" altLang="zh-TW" dirty="0"/>
          </a:p>
          <a:p>
            <a:pPr eaLnBrk="1" hangingPunct="1">
              <a:spcBef>
                <a:spcPct val="0"/>
              </a:spcBef>
            </a:pPr>
            <a:r>
              <a:rPr lang="zh-TW" altLang="en-US" dirty="0"/>
              <a:t>
</a:t>
            </a:r>
            <a:r>
              <a:rPr lang="en-US" altLang="zh-TW" dirty="0"/>
              <a:t>– </a:t>
            </a:r>
            <a:r>
              <a:rPr lang="zh-TW" altLang="en-US" dirty="0"/>
              <a:t>麗思玲在澳洲一些較溫暖的產區也表現良好，包括克雷爾谷和伊登谷。 雖然被歸類為溫暖氣候產區，但海拔的明顯差異創造出多樣的微氣候和區域氣候。 麗思玲生長最好的地點一般都有能保證緩慢成熟的晴朗、陽光明媚的白天和同時能保持高酸度和芬芳香氣的涼爽夜晚。 它一般喜歡低肥力的土壤，以控制長勢和產量。
</a:t>
            </a:r>
            <a:r>
              <a:rPr lang="en-US" altLang="zh-TW" dirty="0"/>
              <a:t>– </a:t>
            </a:r>
            <a:r>
              <a:rPr lang="zh-TW" altLang="en-US" dirty="0"/>
              <a:t>麗思玲由於葡萄串較緊密不通風，容易發生果實腐爛，尤其是容易受到貴腐灰黴菌（</a:t>
            </a:r>
            <a:r>
              <a:rPr lang="en-US" altLang="zh-TW" dirty="0"/>
              <a:t>Botrytis cinerea</a:t>
            </a:r>
            <a:r>
              <a:rPr lang="zh-TW" altLang="en-US" dirty="0"/>
              <a:t>）的感染。 在一些特定產區，貴腐灰黴菌的感染會經常發生，而且可能轉為有益的，可釀造“貴腐</a:t>
            </a:r>
            <a:r>
              <a:rPr lang="en-US" altLang="zh-TW" dirty="0"/>
              <a:t>noble rot”</a:t>
            </a:r>
            <a:r>
              <a:rPr lang="zh-TW" altLang="en-US" dirty="0"/>
              <a:t>的甜酒。 對於其它產區，葡萄農會使用樹冠修剪技術，比如去葉和噴藥來防止果穗腐爛和灰黴菌感染。
</a:t>
            </a:r>
            <a:r>
              <a:rPr lang="en-US" altLang="zh-TW" dirty="0"/>
              <a:t>– </a:t>
            </a:r>
            <a:r>
              <a:rPr lang="zh-TW" altLang="en-US" dirty="0"/>
              <a:t>麗思玲通常比其它一些白葡萄品種（如夏多內）的產量低。 但當種植在深厚，肥沃的土壤上時，也有可能會有過高的產量，但保持低產量可以出產品質更好的葡萄酒。
</a:t>
            </a:r>
            <a:br>
              <a:rPr lang="zh-TW" altLang="en-US" dirty="0"/>
            </a:br>
            <a:r>
              <a:rPr lang="zh-TW" altLang="en-US" dirty="0"/>
              <a:t>建議討論點：  
</a:t>
            </a:r>
            <a:r>
              <a:rPr lang="en-US" altLang="zh-TW" dirty="0"/>
              <a:t>– </a:t>
            </a:r>
            <a:r>
              <a:rPr lang="zh-TW" altLang="en-US" dirty="0"/>
              <a:t>冷涼氣候和溫暖氣候下出產的澳洲麗思玲的風味和口感會有什麼不同？
</a:t>
            </a:r>
            <a:r>
              <a:rPr lang="en-US" altLang="zh-TW" dirty="0"/>
              <a:t>– </a:t>
            </a:r>
            <a:r>
              <a:rPr lang="zh-TW" altLang="en-US" dirty="0"/>
              <a:t>為什麼較長的成熟期對麗思玲很重要？</a:t>
            </a:r>
            <a:br>
              <a:rPr lang="en-AU" altLang="en-US" dirty="0"/>
            </a:br>
            <a:endParaRPr lang="en-US"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2717895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eaLnBrk="1" hangingPunct="1">
              <a:spcBef>
                <a:spcPct val="0"/>
              </a:spcBef>
              <a:buFontTx/>
              <a:buChar char="-"/>
            </a:pPr>
            <a:r>
              <a:rPr lang="en-AU" altLang="en-US" dirty="0"/>
              <a:t> </a:t>
            </a:r>
          </a:p>
          <a:p>
            <a:pPr marL="171450" indent="-171450" eaLnBrk="1" hangingPunct="1">
              <a:spcBef>
                <a:spcPct val="0"/>
              </a:spcBef>
              <a:buFontTx/>
              <a:buChar char="-"/>
            </a:pPr>
            <a:r>
              <a:rPr lang="zh-TW" altLang="en-US" dirty="0"/>
              <a:t>澳大利亞最好的麗思玲，是清新、充滿活力，以及純凈果味的最佳呈現。 釀酒師為了保持這些品質特徵，通常會採用相對直截了當、最小干預的釀造方式。
今天絕大多數的澳大利亞麗思玲都是極乾型的風格，但釀酒師們已經開始實驗通過酒泥或者進行泡皮來影響口感。 半乾型和含有大量殘糖的更甜的麗思玲正變得更為常見，而且通常都會標出含有多少殘糖。
</a:t>
            </a:r>
            <a:r>
              <a:rPr lang="en-US" altLang="zh-TW" dirty="0"/>
              <a:t> </a:t>
            </a:r>
            <a:r>
              <a:rPr lang="zh-TW" altLang="en-US" b="1" dirty="0"/>
              <a:t>整串壓榨：</a:t>
            </a:r>
            <a:r>
              <a:rPr lang="zh-TW" altLang="en-US" dirty="0"/>
              <a:t>將葡萄整串壓榨，而不是通過破皮以提取葡萄汁，也不在壓榨前去梗
</a:t>
            </a:r>
            <a:r>
              <a:rPr lang="en-US" altLang="zh-TW" dirty="0"/>
              <a:t> </a:t>
            </a:r>
            <a:r>
              <a:rPr lang="zh-TW" altLang="en-US" b="1" dirty="0"/>
              <a:t>低溫發酵： </a:t>
            </a:r>
            <a:r>
              <a:rPr lang="zh-TW" altLang="en-US" dirty="0"/>
              <a:t>麗思玲常見在不鏽鋼罐中進行低溫冷卻控溫發酵，以防止氧化，保持果汁的新鮮度。 釀酒師也會避免雷司令發生乳酸發酵，以保留其酸度特性，使其有更明亮、充滿活力的特質，不帶有任何的奶油香氣。
</a:t>
            </a:r>
            <a:r>
              <a:rPr lang="zh-TW" altLang="en-US" b="1" dirty="0"/>
              <a:t>延長泡皮： </a:t>
            </a:r>
            <a:r>
              <a:rPr lang="zh-TW" altLang="en-US" dirty="0"/>
              <a:t>一些釀酒師們正在試驗自然派的釀造技術，例如延長泡皮以增加質感和厚重感，創造一些有趣的風格。
</a:t>
            </a:r>
            <a:r>
              <a:rPr lang="zh-TW" altLang="en-US" b="1" dirty="0"/>
              <a:t>低溫穩定：</a:t>
            </a:r>
            <a:r>
              <a:rPr lang="zh-TW" altLang="en-US" dirty="0"/>
              <a:t>為了防止裝瓶後酒石酸在瓶中產生結晶，麗思玲會經過低溫穩定，通過將酒液冷卻到接近冰點，直到大部分的酒石酸形成結晶，並被排除掉。
</a:t>
            </a:r>
            <a:r>
              <a:rPr lang="zh-TW" altLang="en-US" b="1" dirty="0"/>
              <a:t>無菌過濾： </a:t>
            </a:r>
            <a:r>
              <a:rPr lang="zh-TW" altLang="en-US" dirty="0"/>
              <a:t>麗思玲通常會經過無菌過濾來清除剩餘的酵母和細菌。
</a:t>
            </a:r>
            <a:r>
              <a:rPr lang="zh-TW" altLang="en-US" b="1" dirty="0"/>
              <a:t>儘早裝瓶：</a:t>
            </a:r>
            <a:r>
              <a:rPr lang="zh-TW" altLang="en-US" dirty="0"/>
              <a:t>大多數麗思玲都會很早裝瓶，通常在釀酒季後的三到四個月就會完成，以留存生機勃勃的水果特色和新鮮的礦物質風味。 幾乎所有的澳大利亞麗思玲都使用螺旋蓋封瓶，以進一步保留純凈的風味。</a:t>
            </a:r>
            <a:endParaRPr lang="en-AU" altLang="zh-TW" dirty="0"/>
          </a:p>
          <a:p>
            <a:pPr marL="171450" indent="-171450" eaLnBrk="1" hangingPunct="1">
              <a:spcBef>
                <a:spcPct val="0"/>
              </a:spcBef>
            </a:pPr>
            <a:r>
              <a:rPr lang="en-AU" altLang="en-US" dirty="0"/>
              <a:t>.</a:t>
            </a:r>
            <a:br>
              <a:rPr lang="en-AU" altLang="en-US" dirty="0"/>
            </a:br>
            <a:r>
              <a:rPr lang="zh-TW" altLang="en-US" dirty="0"/>
              <a:t>建議討論點：  
</a:t>
            </a:r>
            <a:r>
              <a:rPr lang="en-US" altLang="zh-TW" dirty="0"/>
              <a:t>– </a:t>
            </a:r>
            <a:r>
              <a:rPr lang="zh-TW" altLang="en-US" dirty="0"/>
              <a:t>為什麼在麗思玲的釀造中幾乎從不進行乳酸發酵和採用新橡木？
</a:t>
            </a:r>
            <a:r>
              <a:rPr lang="en-US" altLang="zh-TW" dirty="0"/>
              <a:t>– </a:t>
            </a:r>
            <a:r>
              <a:rPr lang="zh-TW" altLang="en-US" dirty="0"/>
              <a:t>討論有經過泡皮製程的麗思玲白酒的特點。 和直接榨汁沒有泡皮的麗思玲白酒有何不同？
</a:t>
            </a:r>
            <a:r>
              <a:rPr lang="en-US" altLang="zh-TW" dirty="0"/>
              <a:t>– </a:t>
            </a:r>
            <a:r>
              <a:rPr lang="zh-TW" altLang="en-US" dirty="0"/>
              <a:t>討論螺旋蓋和軟木塞的優缺點？</a:t>
            </a:r>
            <a:endParaRPr lang="en-US" altLang="en-US" dirty="0"/>
          </a:p>
          <a:p>
            <a:pPr marL="171450" indent="-171450" eaLnBrk="1" hangingPunct="1">
              <a:spcBef>
                <a:spcPct val="0"/>
              </a:spcBef>
            </a:pPr>
            <a:endParaRPr lang="en-AU" altLang="en-US" dirty="0"/>
          </a:p>
          <a:p>
            <a:pPr marL="171450" indent="-171450" eaLnBrk="1" hangingPunct="1">
              <a:spcBef>
                <a:spcPct val="0"/>
              </a:spcBef>
            </a:pPr>
            <a:br>
              <a:rPr lang="en-AU" altLang="en-US" dirty="0"/>
            </a:br>
            <a:endParaRPr lang="en-US"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zh-TW" altLang="en-US" dirty="0"/>
              <a:t>其它值得關注的產區包括：：
</a:t>
            </a:r>
            <a:r>
              <a:rPr lang="en-US" altLang="zh-TW" dirty="0"/>
              <a:t>– </a:t>
            </a:r>
            <a:r>
              <a:rPr lang="zh-TW" altLang="en-US" dirty="0"/>
              <a:t>維多利亞州 亨提</a:t>
            </a:r>
            <a:r>
              <a:rPr lang="en-US" altLang="zh-TW" dirty="0"/>
              <a:t>(Henty)</a:t>
            </a:r>
            <a:r>
              <a:rPr lang="zh-TW" altLang="en-US" dirty="0"/>
              <a:t>
</a:t>
            </a:r>
            <a:r>
              <a:rPr lang="en-US" altLang="zh-TW" dirty="0"/>
              <a:t>– </a:t>
            </a:r>
            <a:r>
              <a:rPr lang="zh-TW" altLang="en-US" dirty="0"/>
              <a:t>維多利亞州 格蘭皮恩斯</a:t>
            </a:r>
            <a:r>
              <a:rPr lang="en-US" altLang="zh-TW" dirty="0"/>
              <a:t>(Grampians)</a:t>
            </a:r>
            <a:r>
              <a:rPr lang="zh-TW" altLang="en-US" dirty="0"/>
              <a:t>
</a:t>
            </a:r>
            <a:r>
              <a:rPr lang="en-US" altLang="zh-TW" dirty="0"/>
              <a:t>– </a:t>
            </a:r>
            <a:r>
              <a:rPr lang="zh-TW" altLang="en-US" dirty="0"/>
              <a:t>澳洲首都行政區 坎培拉地區</a:t>
            </a:r>
            <a:r>
              <a:rPr lang="zh-CN" altLang="en-US" dirty="0"/>
              <a:t>，</a:t>
            </a:r>
            <a:r>
              <a:rPr lang="zh-TW" altLang="en-US" dirty="0"/>
              <a:t>新南威爾斯州</a:t>
            </a:r>
            <a:endParaRPr lang="en-AU" altLang="en-US" dirty="0"/>
          </a:p>
          <a:p>
            <a:pPr eaLnBrk="1" hangingPunct="1">
              <a:spcBef>
                <a:spcPct val="0"/>
              </a:spcBef>
            </a:pPr>
            <a:endParaRPr lang="en-US"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2517399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一些澳洲最好的麗思玲就生長在克雷爾谷，該產區的釀酒師，為具有經典風味、國際知名、富有陳年價值的麗思玲葡萄酒設立了標杆。 該產區是溫暖，溫和的大陸性氣候，涼爽的下午和晚上的微風緩和了夏季溫暖或炎熱的白天。 克雷爾谷的板岩和石灰石土壤，加上涼爽的夜晚，給麗思玲帶來了一種非常獨特的風格，通常是中等酒體，果味豐富，酸味悠長。 展現出香料和新鮮柑橘的香氣。 很多都有幾十年的陳年潛力。
</a:t>
            </a:r>
            <a:endParaRPr lang="en-AU"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2199001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克雷爾谷由五個不同的地區組成：奧本（</a:t>
            </a:r>
            <a:r>
              <a:rPr lang="en-AU" altLang="zh-TW" dirty="0"/>
              <a:t>Auburn</a:t>
            </a:r>
            <a:r>
              <a:rPr lang="zh-TW" altLang="en-AU" dirty="0"/>
              <a:t>），</a:t>
            </a:r>
            <a:r>
              <a:rPr lang="zh-TW" altLang="en-US" dirty="0"/>
              <a:t>沃特維爾（</a:t>
            </a:r>
            <a:r>
              <a:rPr lang="en-AU" altLang="zh-TW" dirty="0"/>
              <a:t>Watervale</a:t>
            </a:r>
            <a:r>
              <a:rPr lang="zh-TW" altLang="en-AU" dirty="0"/>
              <a:t>），</a:t>
            </a:r>
            <a:r>
              <a:rPr lang="zh-TW" altLang="en-US" dirty="0"/>
              <a:t>七山（</a:t>
            </a:r>
            <a:r>
              <a:rPr lang="en-AU" altLang="zh-TW" dirty="0" err="1"/>
              <a:t>Sevenhill</a:t>
            </a:r>
            <a:r>
              <a:rPr lang="zh-TW" altLang="en-AU" dirty="0"/>
              <a:t>），</a:t>
            </a:r>
            <a:r>
              <a:rPr lang="zh-TW" altLang="en-US" dirty="0"/>
              <a:t>波蘭山河谷（</a:t>
            </a:r>
            <a:r>
              <a:rPr lang="en-AU" altLang="zh-TW" dirty="0"/>
              <a:t>Polish Hill River</a:t>
            </a:r>
            <a:r>
              <a:rPr lang="zh-TW" altLang="en-AU" dirty="0"/>
              <a:t>）</a:t>
            </a:r>
            <a:r>
              <a:rPr lang="zh-TW" altLang="en-US" dirty="0"/>
              <a:t>和克雷爾（</a:t>
            </a:r>
            <a:r>
              <a:rPr lang="en-AU" altLang="zh-TW" dirty="0"/>
              <a:t>Clare</a:t>
            </a:r>
            <a:r>
              <a:rPr lang="zh-TW" altLang="en-AU" dirty="0"/>
              <a:t>）。 </a:t>
            </a:r>
            <a:r>
              <a:rPr lang="zh-TW" altLang="en-US" dirty="0"/>
              <a:t>每一個地區生產的風格都反映了氣候，土壤和地理條件的影響</a:t>
            </a:r>
            <a:r>
              <a:rPr lang="zh-CN" altLang="en-US" dirty="0"/>
              <a:t>。</a:t>
            </a:r>
            <a:endParaRPr lang="en-US"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2719788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altLang="en-US" dirty="0"/>
              <a:t>伊登谷擁有一些可追溯到</a:t>
            </a:r>
            <a:r>
              <a:rPr lang="en-US" altLang="zh-TW" dirty="0"/>
              <a:t>1847</a:t>
            </a:r>
            <a:r>
              <a:rPr lang="zh-TW" altLang="en-US" dirty="0"/>
              <a:t>年的世界上最古老的希哈和麗思玲葡萄園。 這是一個氣候涼爽的地區，生長季節的氣溫明顯低於毗鄰的巴羅莎谷</a:t>
            </a:r>
            <a:r>
              <a:rPr lang="en-US" altLang="zh-TW" dirty="0"/>
              <a:t>; </a:t>
            </a:r>
            <a:r>
              <a:rPr lang="zh-TW" altLang="en-US" dirty="0"/>
              <a:t>葡萄成熟和收穫的最後階段在更涼爽的氣候條件下進行。
伊登谷的麗思玲通常具有標誌性的板岩，礦物質特徵，濃烈的綠檸檬汁和芬芳的花香風味，口感濃郁集中。 隨著葡萄酒的陳年，會呈現細微的烘焙香氣和味道。 好的伊登谷麗思玲需要陳年</a:t>
            </a:r>
            <a:r>
              <a:rPr lang="en-US" altLang="zh-TW" dirty="0"/>
              <a:t>10</a:t>
            </a:r>
            <a:r>
              <a:rPr lang="zh-TW" altLang="en-US" dirty="0"/>
              <a:t>年以上才能達到巔峰狀態。
</a:t>
            </a:r>
            <a:endParaRPr lang="en-US" alt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4456510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82353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5259015" y="4469004"/>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5248130" y="3785153"/>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5374FAAD-5095-C5A5-E939-1BE433E1BB94}"/>
              </a:ext>
            </a:extLst>
          </p:cNvPr>
          <p:cNvSpPr/>
          <p:nvPr userDrawn="1"/>
        </p:nvSpPr>
        <p:spPr>
          <a:xfrm>
            <a:off x="573600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a:endCxn id="3" idx="1"/>
          </p:cNvCxnSpPr>
          <p:nvPr userDrawn="1"/>
        </p:nvCxnSpPr>
        <p:spPr>
          <a:xfrm>
            <a:off x="-68734" y="3429000"/>
            <a:ext cx="9644648" cy="47"/>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994478"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298025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344722" y="368300"/>
            <a:ext cx="2847278" cy="2700418"/>
          </a:xfrm>
        </p:spPr>
        <p:txBody>
          <a:bodyPr/>
          <a:lstStyle>
            <a:lvl1pPr marL="0" indent="0">
              <a:buFont typeface="Arial" panose="020B0604020202020204" pitchFamily="34" charset="0"/>
              <a:buNone/>
              <a:defRPr b="0" i="0"/>
            </a:lvl1pPr>
          </a:lstStyle>
          <a:p>
            <a:endParaRPr lang="en-US"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575914"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395E754-F066-E20D-5AB6-707A12C8D09E}"/>
              </a:ext>
            </a:extLst>
          </p:cNvPr>
          <p:cNvSpPr/>
          <p:nvPr userDrawn="1"/>
        </p:nvSpPr>
        <p:spPr>
          <a:xfrm>
            <a:off x="934217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8DE7B81B-CF49-3483-49EA-CDF6898DAF55}"/>
              </a:ext>
            </a:extLst>
          </p:cNvPr>
          <p:cNvSpPr/>
          <p:nvPr userDrawn="1"/>
        </p:nvSpPr>
        <p:spPr>
          <a:xfrm>
            <a:off x="430193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F4CC37A-E90F-1A85-B940-59A360AC9150}"/>
              </a:ext>
            </a:extLst>
          </p:cNvPr>
          <p:cNvSpPr/>
          <p:nvPr userDrawn="1"/>
        </p:nvSpPr>
        <p:spPr>
          <a:xfrm>
            <a:off x="663875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4">
            <a:extLst>
              <a:ext uri="{FF2B5EF4-FFF2-40B4-BE49-F238E27FC236}">
                <a16:creationId xmlns:a16="http://schemas.microsoft.com/office/drawing/2014/main" id="{22883C5F-96D3-EF66-B874-F9D1285B9C38}"/>
              </a:ext>
            </a:extLst>
          </p:cNvPr>
          <p:cNvSpPr>
            <a:spLocks noGrp="1"/>
          </p:cNvSpPr>
          <p:nvPr>
            <p:ph type="body" sz="quarter" idx="23" hasCustomPrompt="1"/>
          </p:nvPr>
        </p:nvSpPr>
        <p:spPr>
          <a:xfrm>
            <a:off x="3987082"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1" name="Text Placeholder 16">
            <a:extLst>
              <a:ext uri="{FF2B5EF4-FFF2-40B4-BE49-F238E27FC236}">
                <a16:creationId xmlns:a16="http://schemas.microsoft.com/office/drawing/2014/main" id="{E08AD09E-EDAE-D4A8-0BC5-E3EBB24F6612}"/>
              </a:ext>
            </a:extLst>
          </p:cNvPr>
          <p:cNvSpPr>
            <a:spLocks noGrp="1"/>
          </p:cNvSpPr>
          <p:nvPr>
            <p:ph type="body" sz="quarter" idx="24" hasCustomPrompt="1"/>
          </p:nvPr>
        </p:nvSpPr>
        <p:spPr>
          <a:xfrm>
            <a:off x="3976197"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2" name="Text Placeholder 4">
            <a:extLst>
              <a:ext uri="{FF2B5EF4-FFF2-40B4-BE49-F238E27FC236}">
                <a16:creationId xmlns:a16="http://schemas.microsoft.com/office/drawing/2014/main" id="{B81A7090-DCBD-96A6-B4AE-DCC9EFEF11AE}"/>
              </a:ext>
            </a:extLst>
          </p:cNvPr>
          <p:cNvSpPr>
            <a:spLocks noGrp="1"/>
          </p:cNvSpPr>
          <p:nvPr>
            <p:ph type="body" sz="quarter" idx="25" hasCustomPrompt="1"/>
          </p:nvPr>
        </p:nvSpPr>
        <p:spPr>
          <a:xfrm>
            <a:off x="9215655"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3" name="Text Placeholder 16">
            <a:extLst>
              <a:ext uri="{FF2B5EF4-FFF2-40B4-BE49-F238E27FC236}">
                <a16:creationId xmlns:a16="http://schemas.microsoft.com/office/drawing/2014/main" id="{F43BAC52-F948-954A-E614-0ECC331BA934}"/>
              </a:ext>
            </a:extLst>
          </p:cNvPr>
          <p:cNvSpPr>
            <a:spLocks noGrp="1"/>
          </p:cNvSpPr>
          <p:nvPr>
            <p:ph type="body" sz="quarter" idx="26" hasCustomPrompt="1"/>
          </p:nvPr>
        </p:nvSpPr>
        <p:spPr>
          <a:xfrm>
            <a:off x="9204770"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4" name="Text Placeholder 4">
            <a:extLst>
              <a:ext uri="{FF2B5EF4-FFF2-40B4-BE49-F238E27FC236}">
                <a16:creationId xmlns:a16="http://schemas.microsoft.com/office/drawing/2014/main" id="{8725E049-883C-B59F-0FCC-DF7D01EEE8EF}"/>
              </a:ext>
            </a:extLst>
          </p:cNvPr>
          <p:cNvSpPr>
            <a:spLocks noGrp="1"/>
          </p:cNvSpPr>
          <p:nvPr>
            <p:ph type="body" sz="quarter" idx="27" hasCustomPrompt="1"/>
          </p:nvPr>
        </p:nvSpPr>
        <p:spPr>
          <a:xfrm>
            <a:off x="6427850" y="1832297"/>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16">
            <a:extLst>
              <a:ext uri="{FF2B5EF4-FFF2-40B4-BE49-F238E27FC236}">
                <a16:creationId xmlns:a16="http://schemas.microsoft.com/office/drawing/2014/main" id="{C1391E88-DF14-2852-BAD1-C3084C90ED79}"/>
              </a:ext>
            </a:extLst>
          </p:cNvPr>
          <p:cNvSpPr>
            <a:spLocks noGrp="1"/>
          </p:cNvSpPr>
          <p:nvPr>
            <p:ph type="body" sz="quarter" idx="28" hasCustomPrompt="1"/>
          </p:nvPr>
        </p:nvSpPr>
        <p:spPr>
          <a:xfrm>
            <a:off x="6416965" y="1148446"/>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991470226"/>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7/15/26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‹N°›</a:t>
            </a:fld>
            <a:endParaRPr lang="en-US" dirty="0"/>
          </a:p>
        </p:txBody>
      </p:sp>
    </p:spTree>
    <p:extLst>
      <p:ext uri="{BB962C8B-B14F-4D97-AF65-F5344CB8AC3E}">
        <p14:creationId xmlns:p14="http://schemas.microsoft.com/office/powerpoint/2010/main" val="425580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15/7/2026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E6316B6A-336A-44FF-82DA-A4D1594FA055}" type="slidenum">
              <a:rPr lang="en-AU" smtClean="0"/>
              <a:pPr/>
              <a:t>‹N°›</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81" r:id="rId21"/>
    <p:sldLayoutId id="2147483677" r:id="rId22"/>
    <p:sldLayoutId id="2147483679" r:id="rId23"/>
    <p:sldLayoutId id="2147483680" r:id="rId24"/>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8" Type="http://schemas.openxmlformats.org/officeDocument/2006/relationships/image" Target="../media/image46.emf"/><Relationship Id="rId3" Type="http://schemas.openxmlformats.org/officeDocument/2006/relationships/image" Target="../media/image41.emf"/><Relationship Id="rId7" Type="http://schemas.openxmlformats.org/officeDocument/2006/relationships/image" Target="../media/image45.emf"/><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44.emf"/><Relationship Id="rId5" Type="http://schemas.openxmlformats.org/officeDocument/2006/relationships/image" Target="../media/image43.png"/><Relationship Id="rId10" Type="http://schemas.openxmlformats.org/officeDocument/2006/relationships/image" Target="../media/image48.emf"/><Relationship Id="rId4" Type="http://schemas.openxmlformats.org/officeDocument/2006/relationships/image" Target="../media/image42.emf"/><Relationship Id="rId9" Type="http://schemas.openxmlformats.org/officeDocument/2006/relationships/image" Target="../media/image47.emf"/></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2.sv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image" Target="../media/image16.emf"/><Relationship Id="rId7" Type="http://schemas.openxmlformats.org/officeDocument/2006/relationships/image" Target="../media/image20.emf"/><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0637" b="20637"/>
          <a:stretch/>
        </p:blipFill>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pPr marL="0" indent="0">
              <a:buNone/>
              <a:tabLst>
                <a:tab pos="1373188" algn="l"/>
              </a:tabLst>
            </a:pPr>
            <a:r>
              <a:rPr lang="zh-CN" altLang="en-US" sz="6000" b="1" dirty="0"/>
              <a:t>雷司令</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2" name="Freeform 1">
            <a:extLst>
              <a:ext uri="{FF2B5EF4-FFF2-40B4-BE49-F238E27FC236}">
                <a16:creationId xmlns:a16="http://schemas.microsoft.com/office/drawing/2014/main" id="{9AA66BD0-937A-F096-A7DF-DB6F9285288E}"/>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3" name="Graphic 2">
            <a:extLst>
              <a:ext uri="{FF2B5EF4-FFF2-40B4-BE49-F238E27FC236}">
                <a16:creationId xmlns:a16="http://schemas.microsoft.com/office/drawing/2014/main" id="{DFB3FDA4-EE57-660C-8749-3C1A711DBBEE}"/>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2" cstate="screen">
            <a:extLst>
              <a:ext uri="{28A0092B-C50C-407E-A947-70E740481C1C}">
                <a14:useLocalDpi xmlns:a14="http://schemas.microsoft.com/office/drawing/2010/main"/>
              </a:ext>
            </a:extLst>
          </a:blip>
          <a:srcRect l="4653" r="8787"/>
          <a:stretch/>
        </p:blipFill>
        <p:spPr>
          <a:xfrm>
            <a:off x="2787805" y="15629"/>
            <a:ext cx="10505338" cy="6826741"/>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623888" y="584200"/>
            <a:ext cx="5330863"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5440" b="1" dirty="0">
                <a:solidFill>
                  <a:schemeClr val="accent2"/>
                </a:solidFill>
                <a:latin typeface="Microsoft JhengHei" panose="020B0604030504040204" pitchFamily="34" charset="-120"/>
                <a:ea typeface="Microsoft JhengHei" panose="020B0604030504040204" pitchFamily="34" charset="-120"/>
              </a:rPr>
              <a:t>南澳洲</a:t>
            </a:r>
          </a:p>
        </p:txBody>
      </p:sp>
      <p:sp>
        <p:nvSpPr>
          <p:cNvPr id="6" name="object 58">
            <a:extLst>
              <a:ext uri="{FF2B5EF4-FFF2-40B4-BE49-F238E27FC236}">
                <a16:creationId xmlns:a16="http://schemas.microsoft.com/office/drawing/2014/main" id="{6F4D0E5D-E6C3-3DDC-C741-67673E657577}"/>
              </a:ext>
            </a:extLst>
          </p:cNvPr>
          <p:cNvSpPr txBox="1"/>
          <p:nvPr/>
        </p:nvSpPr>
        <p:spPr>
          <a:xfrm>
            <a:off x="6255521" y="2448506"/>
            <a:ext cx="1013142"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2"/>
                </a:solidFill>
                <a:latin typeface="Microsoft JhengHei" panose="020B0604030504040204" pitchFamily="34" charset="-120"/>
                <a:ea typeface="Microsoft JhengHei" panose="020B0604030504040204" pitchFamily="34" charset="-120"/>
                <a:cs typeface="Hellix SemiBold"/>
              </a:rPr>
              <a:t>克萊爾谷</a:t>
            </a:r>
            <a:endParaRPr lang="en-US" sz="1400" b="1" dirty="0">
              <a:solidFill>
                <a:schemeClr val="accent2"/>
              </a:solidFill>
              <a:latin typeface="Microsoft JhengHei" panose="020B0604030504040204" pitchFamily="34" charset="-120"/>
              <a:ea typeface="Microsoft JhengHei" panose="020B0604030504040204" pitchFamily="34" charset="-120"/>
              <a:cs typeface="Hellix SemiBold"/>
            </a:endParaRPr>
          </a:p>
        </p:txBody>
      </p:sp>
      <p:cxnSp>
        <p:nvCxnSpPr>
          <p:cNvPr id="9" name="Straight Connector 8">
            <a:extLst>
              <a:ext uri="{FF2B5EF4-FFF2-40B4-BE49-F238E27FC236}">
                <a16:creationId xmlns:a16="http://schemas.microsoft.com/office/drawing/2014/main" id="{C34023D4-E122-970F-0EF1-84924B2DA1C5}"/>
              </a:ext>
            </a:extLst>
          </p:cNvPr>
          <p:cNvCxnSpPr>
            <a:cxnSpLocks/>
          </p:cNvCxnSpPr>
          <p:nvPr/>
        </p:nvCxnSpPr>
        <p:spPr>
          <a:xfrm flipV="1">
            <a:off x="7055894" y="1338146"/>
            <a:ext cx="2601951" cy="122673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327609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spcBef>
                <a:spcPts val="400"/>
              </a:spcBef>
            </a:pPr>
            <a:r>
              <a:rPr lang="zh-CN" altLang="en-US" dirty="0"/>
              <a:t>五個獨特的區域</a:t>
            </a:r>
          </a:p>
          <a:p>
            <a:pPr>
              <a:spcBef>
                <a:spcPts val="400"/>
              </a:spcBef>
            </a:pPr>
            <a:r>
              <a:rPr lang="zh-CN" altLang="en-US" dirty="0"/>
              <a:t>風景如畫，地理位置優越</a:t>
            </a:r>
          </a:p>
          <a:p>
            <a:pPr>
              <a:spcBef>
                <a:spcPts val="400"/>
              </a:spcBef>
            </a:pPr>
            <a:r>
              <a:rPr lang="zh-CN" altLang="en-US" dirty="0"/>
              <a:t>釀酒創新的傳統</a:t>
            </a:r>
          </a:p>
          <a:p>
            <a:pPr>
              <a:spcBef>
                <a:spcPts val="400"/>
              </a:spcBef>
            </a:pPr>
            <a:r>
              <a:rPr lang="zh-CN" altLang="en-US" dirty="0"/>
              <a:t>世界著名的雷司令產區</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a:xfrm>
            <a:off x="6456363" y="584200"/>
            <a:ext cx="4241374" cy="1325563"/>
          </a:xfrm>
        </p:spPr>
        <p:txBody>
          <a:bodyPr/>
          <a:lstStyle/>
          <a:p>
            <a:r>
              <a:rPr lang="zh-CN" altLang="en-US" b="1" dirty="0">
                <a:solidFill>
                  <a:schemeClr val="accent2"/>
                </a:solidFill>
              </a:rPr>
              <a:t>克萊爾谷</a:t>
            </a:r>
          </a:p>
        </p:txBody>
      </p:sp>
      <p:sp>
        <p:nvSpPr>
          <p:cNvPr id="2" name="Text Placeholder 3">
            <a:extLst>
              <a:ext uri="{FF2B5EF4-FFF2-40B4-BE49-F238E27FC236}">
                <a16:creationId xmlns:a16="http://schemas.microsoft.com/office/drawing/2014/main" id="{F79A4963-E688-E69A-2484-8BBB67A011B6}"/>
              </a:ext>
            </a:extLst>
          </p:cNvPr>
          <p:cNvSpPr txBox="1">
            <a:spLocks/>
          </p:cNvSpPr>
          <p:nvPr/>
        </p:nvSpPr>
        <p:spPr>
          <a:xfrm>
            <a:off x="6456362" y="5150971"/>
            <a:ext cx="3750721"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1400" b="1" dirty="0">
                <a:solidFill>
                  <a:schemeClr val="bg2"/>
                </a:solidFill>
                <a:ea typeface="Microsoft JhengHei" panose="020B0604030504040204" pitchFamily="34" charset="-120"/>
              </a:rPr>
              <a:t>趣聞</a:t>
            </a:r>
          </a:p>
          <a:p>
            <a:r>
              <a:rPr lang="zh-CN" altLang="en-US" sz="1400" dirty="0">
                <a:ea typeface="Microsoft JhengHei" panose="020B0604030504040204" pitchFamily="34" charset="-120"/>
              </a:rPr>
              <a:t>克萊爾谷有自己的雷司令之路，沿著一條廢棄的鐵路線延伸。</a:t>
            </a:r>
          </a:p>
        </p:txBody>
      </p:sp>
    </p:spTree>
    <p:extLst>
      <p:ext uri="{BB962C8B-B14F-4D97-AF65-F5344CB8AC3E}">
        <p14:creationId xmlns:p14="http://schemas.microsoft.com/office/powerpoint/2010/main" val="393810830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87515"/>
            <a:ext cx="5334275" cy="820910"/>
          </a:xfrm>
        </p:spPr>
        <p:txBody>
          <a:bodyPr/>
          <a:lstStyle/>
          <a:p>
            <a:r>
              <a:rPr lang="zh-CN" altLang="en-US" b="1" dirty="0">
                <a:solidFill>
                  <a:schemeClr val="accent2"/>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3049084"/>
            <a:ext cx="5183398"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大陸性</a:t>
            </a:r>
          </a:p>
        </p:txBody>
      </p:sp>
      <p:sp>
        <p:nvSpPr>
          <p:cNvPr id="4" name="TextBox 3">
            <a:extLst>
              <a:ext uri="{FF2B5EF4-FFF2-40B4-BE49-F238E27FC236}">
                <a16:creationId xmlns:a16="http://schemas.microsoft.com/office/drawing/2014/main" id="{F6F05948-33DB-055B-AE2C-CEF9374E5478}"/>
              </a:ext>
            </a:extLst>
          </p:cNvPr>
          <p:cNvSpPr txBox="1"/>
          <p:nvPr/>
        </p:nvSpPr>
        <p:spPr>
          <a:xfrm>
            <a:off x="567348" y="3633859"/>
            <a:ext cx="3849274" cy="313932"/>
          </a:xfrm>
          <a:prstGeom prst="rect">
            <a:avLst/>
          </a:prstGeom>
          <a:noFill/>
        </p:spPr>
        <p:txBody>
          <a:bodyPr wrap="square" rtlCol="0">
            <a:spAutoFit/>
          </a:bodyPr>
          <a:lstStyle/>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具有顯著的晝夜溫差和涼爽的微風</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6363" y="2970452"/>
            <a:ext cx="3396933" cy="1260747"/>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3"/>
                </a:solidFill>
                <a:ea typeface="Microsoft JhengHei" panose="020B0604030504040204" pitchFamily="34" charset="-120"/>
              </a:rPr>
              <a:t>克萊爾谷</a:t>
            </a:r>
          </a:p>
          <a:p>
            <a:r>
              <a:rPr lang="zh-CN" altLang="en-US" sz="1800" dirty="0">
                <a:solidFill>
                  <a:srgbClr val="B2D8BE"/>
                </a:solidFill>
                <a:latin typeface="Neue Haas Grotesk Text Pro" panose="020B0504020202020204" pitchFamily="34" charset="77"/>
                <a:ea typeface="Microsoft JhengHei" panose="020B0604030504040204" pitchFamily="34" charset="-120"/>
              </a:rPr>
              <a:t>250–550公尺</a:t>
            </a:r>
            <a:endParaRPr lang="en-AU" altLang="zh-CN" sz="1800" dirty="0">
              <a:solidFill>
                <a:srgbClr val="B2D8BE"/>
              </a:solidFill>
              <a:latin typeface="Neue Haas Grotesk Text Pro" panose="020B0504020202020204" pitchFamily="34" charset="77"/>
              <a:ea typeface="Microsoft JhengHei" panose="020B0604030504040204" pitchFamily="34" charset="-120"/>
            </a:endParaRPr>
          </a:p>
          <a:p>
            <a:r>
              <a:rPr lang="zh-CN" altLang="en-US" sz="1800" dirty="0">
                <a:solidFill>
                  <a:srgbClr val="B2D8BE"/>
                </a:solidFill>
                <a:latin typeface="Neue Haas Grotesk Text Pro" panose="020B0504020202020204" pitchFamily="34" charset="77"/>
                <a:ea typeface="Microsoft JhengHei" panose="020B0604030504040204" pitchFamily="34" charset="-120"/>
              </a:rPr>
              <a:t>（820–1,804英尺）</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814862" y="5429007"/>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814862" y="4306006"/>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876765" y="5256338"/>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2" name="TextBox 1">
            <a:extLst>
              <a:ext uri="{FF2B5EF4-FFF2-40B4-BE49-F238E27FC236}">
                <a16:creationId xmlns:a16="http://schemas.microsoft.com/office/drawing/2014/main" id="{06F6C4A8-6176-07AF-9A3B-E1BC57D851E6}"/>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1" name="TextBox 10">
            <a:extLst>
              <a:ext uri="{FF2B5EF4-FFF2-40B4-BE49-F238E27FC236}">
                <a16:creationId xmlns:a16="http://schemas.microsoft.com/office/drawing/2014/main" id="{D2158237-53ED-A0B3-4EE1-9DA69A43C762}"/>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2" name="TextBox 11">
            <a:extLst>
              <a:ext uri="{FF2B5EF4-FFF2-40B4-BE49-F238E27FC236}">
                <a16:creationId xmlns:a16="http://schemas.microsoft.com/office/drawing/2014/main" id="{D189FBE7-0E57-6DB4-40D8-C116FC7FAA27}"/>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3" name="TextBox 12">
            <a:extLst>
              <a:ext uri="{FF2B5EF4-FFF2-40B4-BE49-F238E27FC236}">
                <a16:creationId xmlns:a16="http://schemas.microsoft.com/office/drawing/2014/main" id="{FD3D72FB-D27E-FAE2-08B9-910BC6E937D1}"/>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368003660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2"/>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914270" cy="1530521"/>
          </a:xfrm>
        </p:spPr>
        <p:txBody>
          <a:bodyPr/>
          <a:lstStyle/>
          <a:p>
            <a:pPr>
              <a:lnSpc>
                <a:spcPct val="98000"/>
              </a:lnSpc>
            </a:pPr>
            <a:r>
              <a:rPr lang="zh-CN" altLang="en-US" dirty="0"/>
              <a:t>克萊爾谷有 11 種公認的土壤類型，從石灰岩上的經典紅土紅壤（沃特維爾）到破碎的板岩（波蘭山河）。克萊爾谷北部的葡萄園種植在肥沃的沖積土中，而西部的葡萄園則種植在點綴著石英碎片的沙質壤土中。</a:t>
            </a:r>
          </a:p>
        </p:txBody>
      </p:sp>
    </p:spTree>
    <p:extLst>
      <p:ext uri="{BB962C8B-B14F-4D97-AF65-F5344CB8AC3E}">
        <p14:creationId xmlns:p14="http://schemas.microsoft.com/office/powerpoint/2010/main" val="424991755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2" cstate="screen">
            <a:extLst>
              <a:ext uri="{28A0092B-C50C-407E-A947-70E740481C1C}">
                <a14:useLocalDpi xmlns:a14="http://schemas.microsoft.com/office/drawing/2010/main"/>
              </a:ext>
            </a:extLst>
          </a:blip>
          <a:srcRect l="1774" r="8786"/>
          <a:stretch/>
        </p:blipFill>
        <p:spPr>
          <a:xfrm>
            <a:off x="2438400" y="15629"/>
            <a:ext cx="10854743" cy="6826741"/>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623888" y="584200"/>
            <a:ext cx="5330863"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5440" b="1" dirty="0">
                <a:solidFill>
                  <a:schemeClr val="accent2"/>
                </a:solidFill>
                <a:latin typeface="Microsoft JhengHei" panose="020B0604030504040204" pitchFamily="34" charset="-120"/>
                <a:ea typeface="Microsoft JhengHei" panose="020B0604030504040204" pitchFamily="34" charset="-120"/>
              </a:rPr>
              <a:t>南澳大利亞</a:t>
            </a:r>
          </a:p>
        </p:txBody>
      </p:sp>
      <p:sp>
        <p:nvSpPr>
          <p:cNvPr id="6" name="object 58">
            <a:extLst>
              <a:ext uri="{FF2B5EF4-FFF2-40B4-BE49-F238E27FC236}">
                <a16:creationId xmlns:a16="http://schemas.microsoft.com/office/drawing/2014/main" id="{6F4D0E5D-E6C3-3DDC-C741-67673E657577}"/>
              </a:ext>
            </a:extLst>
          </p:cNvPr>
          <p:cNvSpPr txBox="1"/>
          <p:nvPr/>
        </p:nvSpPr>
        <p:spPr>
          <a:xfrm>
            <a:off x="7204105" y="4411122"/>
            <a:ext cx="1026198"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2"/>
                </a:solidFill>
                <a:latin typeface="Microsoft JhengHei" panose="020B0604030504040204" pitchFamily="34" charset="-120"/>
                <a:ea typeface="Microsoft JhengHei" panose="020B0604030504040204" pitchFamily="34" charset="-120"/>
                <a:cs typeface="Hellix SemiBold"/>
              </a:rPr>
              <a:t>伊甸谷</a:t>
            </a:r>
            <a:endParaRPr lang="en-US" sz="1400" b="1" dirty="0">
              <a:solidFill>
                <a:schemeClr val="accent2"/>
              </a:solidFill>
              <a:latin typeface="Microsoft JhengHei" panose="020B0604030504040204" pitchFamily="34" charset="-120"/>
              <a:ea typeface="Microsoft JhengHei" panose="020B0604030504040204" pitchFamily="34" charset="-120"/>
              <a:cs typeface="Hellix SemiBold"/>
            </a:endParaRPr>
          </a:p>
        </p:txBody>
      </p:sp>
      <p:cxnSp>
        <p:nvCxnSpPr>
          <p:cNvPr id="9" name="Straight Connector 8">
            <a:extLst>
              <a:ext uri="{FF2B5EF4-FFF2-40B4-BE49-F238E27FC236}">
                <a16:creationId xmlns:a16="http://schemas.microsoft.com/office/drawing/2014/main" id="{C34023D4-E122-970F-0EF1-84924B2DA1C5}"/>
              </a:ext>
            </a:extLst>
          </p:cNvPr>
          <p:cNvCxnSpPr>
            <a:cxnSpLocks/>
          </p:cNvCxnSpPr>
          <p:nvPr/>
        </p:nvCxnSpPr>
        <p:spPr>
          <a:xfrm flipV="1">
            <a:off x="7865771" y="3085171"/>
            <a:ext cx="2601951" cy="14423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576560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spcBef>
                <a:spcPts val="400"/>
              </a:spcBef>
            </a:pPr>
            <a:r>
              <a:rPr lang="zh-CN" altLang="en-US" dirty="0"/>
              <a:t>巴羅莎谷的涼爽氣候鄰居</a:t>
            </a:r>
          </a:p>
          <a:p>
            <a:pPr>
              <a:spcBef>
                <a:spcPts val="400"/>
              </a:spcBef>
            </a:pPr>
            <a:r>
              <a:rPr lang="zh-CN" altLang="en-US" dirty="0"/>
              <a:t>悠久的釀酒傳統</a:t>
            </a:r>
          </a:p>
          <a:p>
            <a:pPr>
              <a:spcBef>
                <a:spcPts val="400"/>
              </a:spcBef>
            </a:pPr>
            <a:r>
              <a:rPr lang="zh-CN" altLang="en-US" dirty="0"/>
              <a:t>以生產優質葡萄酒而聞名</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a:xfrm>
            <a:off x="6456363" y="584200"/>
            <a:ext cx="4241374" cy="1325563"/>
          </a:xfrm>
        </p:spPr>
        <p:txBody>
          <a:bodyPr/>
          <a:lstStyle/>
          <a:p>
            <a:r>
              <a:rPr lang="zh-CN" altLang="en-US" b="1" dirty="0">
                <a:solidFill>
                  <a:schemeClr val="accent2"/>
                </a:solidFill>
              </a:rPr>
              <a:t>伊甸谷</a:t>
            </a:r>
          </a:p>
        </p:txBody>
      </p:sp>
      <p:sp>
        <p:nvSpPr>
          <p:cNvPr id="2" name="Text Placeholder 3">
            <a:extLst>
              <a:ext uri="{FF2B5EF4-FFF2-40B4-BE49-F238E27FC236}">
                <a16:creationId xmlns:a16="http://schemas.microsoft.com/office/drawing/2014/main" id="{F79A4963-E688-E69A-2484-8BBB67A011B6}"/>
              </a:ext>
            </a:extLst>
          </p:cNvPr>
          <p:cNvSpPr txBox="1">
            <a:spLocks/>
          </p:cNvSpPr>
          <p:nvPr/>
        </p:nvSpPr>
        <p:spPr>
          <a:xfrm>
            <a:off x="6456362" y="5150971"/>
            <a:ext cx="4345453"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1400" b="1" dirty="0">
                <a:solidFill>
                  <a:schemeClr val="bg2"/>
                </a:solidFill>
                <a:ea typeface="Microsoft JhengHei" panose="020B0604030504040204" pitchFamily="34" charset="-120"/>
              </a:rPr>
              <a:t>趣聞</a:t>
            </a:r>
          </a:p>
          <a:p>
            <a:r>
              <a:rPr lang="zh-CN" altLang="en-US" sz="1400" dirty="0">
                <a:ea typeface="Microsoft JhengHei" panose="020B0604030504040204" pitchFamily="34" charset="-120"/>
              </a:rPr>
              <a:t>伊甸谷是由該地區的測量員命名的，因為他們發現樹上刻有伊甸一詞。</a:t>
            </a:r>
          </a:p>
        </p:txBody>
      </p:sp>
    </p:spTree>
    <p:extLst>
      <p:ext uri="{BB962C8B-B14F-4D97-AF65-F5344CB8AC3E}">
        <p14:creationId xmlns:p14="http://schemas.microsoft.com/office/powerpoint/2010/main" val="161334992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87515"/>
            <a:ext cx="5334275" cy="820910"/>
          </a:xfrm>
        </p:spPr>
        <p:txBody>
          <a:bodyPr/>
          <a:lstStyle/>
          <a:p>
            <a:r>
              <a:rPr lang="zh-CN" altLang="en-US" b="1" dirty="0">
                <a:solidFill>
                  <a:schemeClr val="accent2"/>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23759"/>
            <a:ext cx="5183398" cy="584775"/>
          </a:xfrm>
          <a:prstGeom prst="rect">
            <a:avLst/>
          </a:prstGeom>
          <a:noFill/>
        </p:spPr>
        <p:txBody>
          <a:bodyPr wrap="square" rtlCol="0">
            <a:spAutoFit/>
          </a:bodyPr>
          <a:lstStyle/>
          <a:p>
            <a:pPr algn="l"/>
            <a:r>
              <a:rPr lang="zh-CN" altLang="en-US" sz="3200" b="1" dirty="0">
                <a:solidFill>
                  <a:schemeClr val="accent3"/>
                </a:solidFill>
                <a:effectLst/>
                <a:latin typeface="Microsoft JhengHei" panose="020B0604030504040204" pitchFamily="34" charset="-120"/>
                <a:ea typeface="Microsoft JhengHei" panose="020B0604030504040204" pitchFamily="34" charset="-120"/>
                <a:cs typeface="Inter Display" panose="02000503000000020004" pitchFamily="2" charset="0"/>
              </a:rPr>
              <a:t>大陸性</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1676903"/>
            <a:ext cx="3285863" cy="313932"/>
          </a:xfrm>
          <a:prstGeom prst="rect">
            <a:avLst/>
          </a:prstGeom>
          <a:noFill/>
        </p:spPr>
        <p:txBody>
          <a:bodyPr wrap="square" rtlCol="0">
            <a:spAutoFit/>
          </a:bodyPr>
          <a:lstStyle/>
          <a:p>
            <a:pPr>
              <a:lnSpc>
                <a:spcPct val="90000"/>
              </a:lnSpc>
            </a:pPr>
            <a:r>
              <a:rPr lang="zh-CN" altLang="en-US" sz="1600" b="1" dirty="0">
                <a:latin typeface="Microsoft JhengHei" panose="020B0604030504040204" pitchFamily="34" charset="-120"/>
                <a:ea typeface="Microsoft JhengHei" panose="020B0604030504040204" pitchFamily="34" charset="-120"/>
              </a:rPr>
              <a:t>涼爽的氣候和各種中氣候</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6363" y="2920647"/>
            <a:ext cx="3148858" cy="627767"/>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3"/>
                </a:solidFill>
                <a:ea typeface="Microsoft JhengHei" panose="020B0604030504040204" pitchFamily="34" charset="-120"/>
              </a:rPr>
              <a:t>伊甸谷</a:t>
            </a:r>
          </a:p>
          <a:p>
            <a:r>
              <a:rPr lang="zh-CN" altLang="en-US" sz="1800" dirty="0">
                <a:solidFill>
                  <a:srgbClr val="B2D8BE"/>
                </a:solidFill>
                <a:latin typeface="Neue Haas Grotesk Text Pro" panose="020B0504020202020204" pitchFamily="34" charset="77"/>
                <a:ea typeface="Microsoft JhengHei" panose="020B0604030504040204" pitchFamily="34" charset="-120"/>
              </a:rPr>
              <a:t>310–540公尺 (1,017–1,772英尺)</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814862" y="5521862"/>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814862" y="3691783"/>
            <a:ext cx="0" cy="18300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876765" y="5349193"/>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2" name="TextBox 1">
            <a:extLst>
              <a:ext uri="{FF2B5EF4-FFF2-40B4-BE49-F238E27FC236}">
                <a16:creationId xmlns:a16="http://schemas.microsoft.com/office/drawing/2014/main" id="{62666BCA-4D3F-31BC-EC03-7E09A23DB7F3}"/>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1" name="TextBox 10">
            <a:extLst>
              <a:ext uri="{FF2B5EF4-FFF2-40B4-BE49-F238E27FC236}">
                <a16:creationId xmlns:a16="http://schemas.microsoft.com/office/drawing/2014/main" id="{7D596DC0-8296-0834-9EE1-8953C329E471}"/>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2" name="TextBox 11">
            <a:extLst>
              <a:ext uri="{FF2B5EF4-FFF2-40B4-BE49-F238E27FC236}">
                <a16:creationId xmlns:a16="http://schemas.microsoft.com/office/drawing/2014/main" id="{3940799C-7490-F42D-C42C-7ED769489DCC}"/>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3" name="TextBox 12">
            <a:extLst>
              <a:ext uri="{FF2B5EF4-FFF2-40B4-BE49-F238E27FC236}">
                <a16:creationId xmlns:a16="http://schemas.microsoft.com/office/drawing/2014/main" id="{5D38C4F8-04DF-9234-742A-4273053368AC}"/>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79603710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2"/>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137295" cy="1530521"/>
          </a:xfrm>
        </p:spPr>
        <p:txBody>
          <a:bodyPr/>
          <a:lstStyle/>
          <a:p>
            <a:r>
              <a:rPr lang="zh-CN" altLang="en-US" dirty="0"/>
              <a:t>土壤類型多樣，顏色從灰色到棕色不等，從壤質砂土到黏壤土。土壤通常非常適合旱地葡萄栽培，但斜坡上有一些較弱的沙質土壤，其保水能力較差。</a:t>
            </a:r>
          </a:p>
        </p:txBody>
      </p:sp>
    </p:spTree>
    <p:extLst>
      <p:ext uri="{BB962C8B-B14F-4D97-AF65-F5344CB8AC3E}">
        <p14:creationId xmlns:p14="http://schemas.microsoft.com/office/powerpoint/2010/main" val="183317627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A map of australia with blue spots  AI-generated content may be incorrect.">
            <a:extLst>
              <a:ext uri="{FF2B5EF4-FFF2-40B4-BE49-F238E27FC236}">
                <a16:creationId xmlns:a16="http://schemas.microsoft.com/office/drawing/2014/main" id="{C5096C6B-92D3-DF91-015F-6DD137A8DAD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68089" y="0"/>
            <a:ext cx="12191998" cy="6858000"/>
          </a:xfrm>
          <a:prstGeom prst="rect">
            <a:avLst/>
          </a:prstGeom>
          <a:noFill/>
        </p:spPr>
      </p:pic>
      <p:sp>
        <p:nvSpPr>
          <p:cNvPr id="4" name="Title 2">
            <a:extLst>
              <a:ext uri="{FF2B5EF4-FFF2-40B4-BE49-F238E27FC236}">
                <a16:creationId xmlns:a16="http://schemas.microsoft.com/office/drawing/2014/main" id="{133FF099-5A89-A33F-F7CA-24291FF1AA28}"/>
              </a:ext>
            </a:extLst>
          </p:cNvPr>
          <p:cNvSpPr txBox="1">
            <a:spLocks/>
          </p:cNvSpPr>
          <p:nvPr/>
        </p:nvSpPr>
        <p:spPr>
          <a:xfrm>
            <a:off x="623888" y="584200"/>
            <a:ext cx="6158452"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2"/>
                </a:solidFill>
                <a:latin typeface="Microsoft JhengHei" panose="020B0604030504040204" pitchFamily="34" charset="-120"/>
                <a:ea typeface="Microsoft JhengHei" panose="020B0604030504040204" pitchFamily="34" charset="-120"/>
              </a:rPr>
              <a:t>塔斯馬尼亞</a:t>
            </a:r>
            <a:endParaRPr lang="en-US" b="1" dirty="0">
              <a:solidFill>
                <a:schemeClr val="accent2"/>
              </a:solidFill>
              <a:latin typeface="Microsoft JhengHei" panose="020B0604030504040204" pitchFamily="34" charset="-120"/>
              <a:ea typeface="Microsoft JhengHei" panose="020B0604030504040204" pitchFamily="34" charset="-120"/>
            </a:endParaRPr>
          </a:p>
        </p:txBody>
      </p:sp>
      <p:sp>
        <p:nvSpPr>
          <p:cNvPr id="6" name="object 58">
            <a:extLst>
              <a:ext uri="{FF2B5EF4-FFF2-40B4-BE49-F238E27FC236}">
                <a16:creationId xmlns:a16="http://schemas.microsoft.com/office/drawing/2014/main" id="{AA54DE3B-46E4-413A-569E-91CA64B84183}"/>
              </a:ext>
            </a:extLst>
          </p:cNvPr>
          <p:cNvSpPr txBox="1"/>
          <p:nvPr/>
        </p:nvSpPr>
        <p:spPr>
          <a:xfrm>
            <a:off x="7926275" y="6005268"/>
            <a:ext cx="2314576"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休昂/海峽</a:t>
            </a:r>
            <a:endParaRPr lang="en-US" sz="1400" b="1" dirty="0">
              <a:latin typeface="Microsoft JhengHei" panose="020B0604030504040204" pitchFamily="34" charset="-120"/>
              <a:ea typeface="Microsoft JhengHei" panose="020B0604030504040204" pitchFamily="34" charset="-120"/>
              <a:cs typeface="Hellix SemiBold"/>
            </a:endParaRPr>
          </a:p>
        </p:txBody>
      </p:sp>
      <p:sp>
        <p:nvSpPr>
          <p:cNvPr id="7" name="object 58">
            <a:extLst>
              <a:ext uri="{FF2B5EF4-FFF2-40B4-BE49-F238E27FC236}">
                <a16:creationId xmlns:a16="http://schemas.microsoft.com/office/drawing/2014/main" id="{00DEA840-8D18-F86D-3A21-813FA3EB509E}"/>
              </a:ext>
            </a:extLst>
          </p:cNvPr>
          <p:cNvSpPr txBox="1"/>
          <p:nvPr/>
        </p:nvSpPr>
        <p:spPr>
          <a:xfrm>
            <a:off x="6288249" y="4694290"/>
            <a:ext cx="1419362" cy="405111"/>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德文特
谷</a:t>
            </a:r>
            <a:endParaRPr lang="en-US" sz="1400" b="1" dirty="0">
              <a:latin typeface="Microsoft JhengHei" panose="020B0604030504040204" pitchFamily="34" charset="-120"/>
              <a:ea typeface="Microsoft JhengHei" panose="020B0604030504040204" pitchFamily="34" charset="-120"/>
              <a:cs typeface="Hellix SemiBold"/>
            </a:endParaRPr>
          </a:p>
        </p:txBody>
      </p:sp>
      <p:sp>
        <p:nvSpPr>
          <p:cNvPr id="8" name="object 58">
            <a:extLst>
              <a:ext uri="{FF2B5EF4-FFF2-40B4-BE49-F238E27FC236}">
                <a16:creationId xmlns:a16="http://schemas.microsoft.com/office/drawing/2014/main" id="{FB53748C-0C8A-ADCC-C4E4-C7C7B4E3F059}"/>
              </a:ext>
            </a:extLst>
          </p:cNvPr>
          <p:cNvSpPr txBox="1"/>
          <p:nvPr/>
        </p:nvSpPr>
        <p:spPr>
          <a:xfrm>
            <a:off x="7522267" y="3858666"/>
            <a:ext cx="1808692"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煤河谷</a:t>
            </a:r>
            <a:endParaRPr lang="en-US" sz="1400" b="1" dirty="0">
              <a:latin typeface="Microsoft JhengHei" panose="020B0604030504040204" pitchFamily="34" charset="-120"/>
              <a:ea typeface="Microsoft JhengHei" panose="020B0604030504040204" pitchFamily="34" charset="-120"/>
              <a:cs typeface="Hellix SemiBold"/>
            </a:endParaRPr>
          </a:p>
        </p:txBody>
      </p:sp>
      <p:sp>
        <p:nvSpPr>
          <p:cNvPr id="9" name="object 58">
            <a:extLst>
              <a:ext uri="{FF2B5EF4-FFF2-40B4-BE49-F238E27FC236}">
                <a16:creationId xmlns:a16="http://schemas.microsoft.com/office/drawing/2014/main" id="{9036D7E0-F8B7-9077-6CE2-F9F33007F132}"/>
              </a:ext>
            </a:extLst>
          </p:cNvPr>
          <p:cNvSpPr txBox="1"/>
          <p:nvPr/>
        </p:nvSpPr>
        <p:spPr>
          <a:xfrm>
            <a:off x="10144020" y="3217788"/>
            <a:ext cx="1824194"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東海岸</a:t>
            </a:r>
            <a:endParaRPr lang="en-US" sz="1400" b="1" dirty="0">
              <a:latin typeface="Microsoft JhengHei" panose="020B0604030504040204" pitchFamily="34" charset="-120"/>
              <a:ea typeface="Microsoft JhengHei" panose="020B0604030504040204" pitchFamily="34" charset="-120"/>
              <a:cs typeface="Hellix SemiBold"/>
            </a:endParaRPr>
          </a:p>
        </p:txBody>
      </p:sp>
      <p:sp>
        <p:nvSpPr>
          <p:cNvPr id="10" name="object 58">
            <a:extLst>
              <a:ext uri="{FF2B5EF4-FFF2-40B4-BE49-F238E27FC236}">
                <a16:creationId xmlns:a16="http://schemas.microsoft.com/office/drawing/2014/main" id="{9BC6ED0A-7D3A-B2EB-7AD1-8D10D915EC6E}"/>
              </a:ext>
            </a:extLst>
          </p:cNvPr>
          <p:cNvSpPr txBox="1"/>
          <p:nvPr/>
        </p:nvSpPr>
        <p:spPr>
          <a:xfrm>
            <a:off x="6509627" y="1102471"/>
            <a:ext cx="1871820"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西北部</a:t>
            </a:r>
            <a:endParaRPr lang="en-US" sz="1400" b="1" dirty="0">
              <a:latin typeface="Microsoft JhengHei" panose="020B0604030504040204" pitchFamily="34" charset="-120"/>
              <a:ea typeface="Microsoft JhengHei" panose="020B0604030504040204" pitchFamily="34" charset="-120"/>
              <a:cs typeface="Hellix SemiBold"/>
            </a:endParaRPr>
          </a:p>
        </p:txBody>
      </p:sp>
      <p:sp>
        <p:nvSpPr>
          <p:cNvPr id="11" name="object 58">
            <a:extLst>
              <a:ext uri="{FF2B5EF4-FFF2-40B4-BE49-F238E27FC236}">
                <a16:creationId xmlns:a16="http://schemas.microsoft.com/office/drawing/2014/main" id="{B3273892-C312-9F17-2D01-CFE529319BEF}"/>
              </a:ext>
            </a:extLst>
          </p:cNvPr>
          <p:cNvSpPr txBox="1"/>
          <p:nvPr/>
        </p:nvSpPr>
        <p:spPr>
          <a:xfrm>
            <a:off x="8824758" y="1365611"/>
            <a:ext cx="1827880"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派珀斯河</a:t>
            </a:r>
            <a:endParaRPr lang="en-US" sz="1400" b="1" dirty="0">
              <a:latin typeface="Microsoft JhengHei" panose="020B0604030504040204" pitchFamily="34" charset="-120"/>
              <a:ea typeface="Microsoft JhengHei" panose="020B0604030504040204" pitchFamily="34" charset="-120"/>
              <a:cs typeface="Hellix SemiBold"/>
            </a:endParaRPr>
          </a:p>
        </p:txBody>
      </p:sp>
      <p:sp>
        <p:nvSpPr>
          <p:cNvPr id="12" name="object 58">
            <a:extLst>
              <a:ext uri="{FF2B5EF4-FFF2-40B4-BE49-F238E27FC236}">
                <a16:creationId xmlns:a16="http://schemas.microsoft.com/office/drawing/2014/main" id="{26650788-02E9-0B37-8AF3-DEB9764E182C}"/>
              </a:ext>
            </a:extLst>
          </p:cNvPr>
          <p:cNvSpPr txBox="1"/>
          <p:nvPr/>
        </p:nvSpPr>
        <p:spPr>
          <a:xfrm>
            <a:off x="7445537" y="2341575"/>
            <a:ext cx="1962152" cy="211212"/>
          </a:xfrm>
          <a:prstGeom prst="rect">
            <a:avLst/>
          </a:prstGeom>
        </p:spPr>
        <p:txBody>
          <a:bodyPr vert="horz" wrap="square" lIns="0" tIns="17145" rIns="0" bIns="0" rtlCol="0" anchor="t" anchorCtr="0">
            <a:spAutoFit/>
          </a:bodyPr>
          <a:lstStyle/>
          <a:p>
            <a:pPr algn="ctr">
              <a:lnSpc>
                <a:spcPct val="90000"/>
              </a:lnSpc>
              <a:buClr>
                <a:srgbClr val="F40000"/>
              </a:buClr>
            </a:pPr>
            <a:r>
              <a:rPr lang="zh-CN" altLang="en-US" sz="1400" b="1" dirty="0">
                <a:latin typeface="Microsoft JhengHei" panose="020B0604030504040204" pitchFamily="34" charset="-120"/>
                <a:ea typeface="Microsoft JhengHei" panose="020B0604030504040204" pitchFamily="34" charset="-120"/>
                <a:cs typeface="Hellix SemiBold"/>
              </a:rPr>
              <a:t>塔瑪河谷</a:t>
            </a:r>
            <a:endParaRPr lang="en-US" sz="1400" b="1" dirty="0">
              <a:latin typeface="Microsoft JhengHei" panose="020B0604030504040204" pitchFamily="34" charset="-120"/>
              <a:ea typeface="Microsoft JhengHei" panose="020B0604030504040204" pitchFamily="34" charset="-120"/>
              <a:cs typeface="Hellix SemiBold"/>
            </a:endParaRPr>
          </a:p>
        </p:txBody>
      </p:sp>
      <p:sp>
        <p:nvSpPr>
          <p:cNvPr id="13" name="Title 2">
            <a:extLst>
              <a:ext uri="{FF2B5EF4-FFF2-40B4-BE49-F238E27FC236}">
                <a16:creationId xmlns:a16="http://schemas.microsoft.com/office/drawing/2014/main" id="{471235D3-A872-93C7-E4A3-595D84FC73F8}"/>
              </a:ext>
            </a:extLst>
          </p:cNvPr>
          <p:cNvSpPr txBox="1">
            <a:spLocks/>
          </p:cNvSpPr>
          <p:nvPr/>
        </p:nvSpPr>
        <p:spPr>
          <a:xfrm>
            <a:off x="623888" y="1313683"/>
            <a:ext cx="2641826"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sz="3200" b="1" dirty="0">
                <a:solidFill>
                  <a:schemeClr val="accent3"/>
                </a:solidFill>
                <a:latin typeface="Microsoft JhengHei" panose="020B0604030504040204" pitchFamily="34" charset="-120"/>
                <a:ea typeface="Microsoft JhengHei" panose="020B0604030504040204" pitchFamily="34" charset="-120"/>
              </a:rPr>
              <a:t>葡萄酒產區</a:t>
            </a:r>
          </a:p>
        </p:txBody>
      </p:sp>
    </p:spTree>
    <p:extLst>
      <p:ext uri="{BB962C8B-B14F-4D97-AF65-F5344CB8AC3E}">
        <p14:creationId xmlns:p14="http://schemas.microsoft.com/office/powerpoint/2010/main" val="127811155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pPr>
              <a:spcBef>
                <a:spcPts val="400"/>
              </a:spcBef>
            </a:pPr>
            <a:r>
              <a:rPr lang="zh-CN" altLang="en-US" dirty="0"/>
              <a:t>精緻的涼爽氣候區</a:t>
            </a:r>
          </a:p>
          <a:p>
            <a:pPr>
              <a:spcBef>
                <a:spcPts val="400"/>
              </a:spcBef>
            </a:pPr>
            <a:r>
              <a:rPr lang="zh-CN" altLang="en-US" dirty="0"/>
              <a:t>創新的葡萄酒社群</a:t>
            </a:r>
          </a:p>
          <a:p>
            <a:pPr>
              <a:spcBef>
                <a:spcPts val="400"/>
              </a:spcBef>
            </a:pPr>
            <a:r>
              <a:rPr lang="zh-CN" altLang="en-US" dirty="0"/>
              <a:t>美食天堂</a:t>
            </a:r>
          </a:p>
          <a:p>
            <a:pPr>
              <a:spcBef>
                <a:spcPts val="400"/>
              </a:spcBef>
            </a:pPr>
            <a:endParaRPr lang="en-AU" dirty="0"/>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zh-CN" altLang="en-US" b="1" dirty="0">
                <a:solidFill>
                  <a:schemeClr val="accent2"/>
                </a:solidFill>
              </a:rPr>
              <a:t>塔斯馬尼亞</a:t>
            </a:r>
          </a:p>
        </p:txBody>
      </p:sp>
    </p:spTree>
    <p:extLst>
      <p:ext uri="{BB962C8B-B14F-4D97-AF65-F5344CB8AC3E}">
        <p14:creationId xmlns:p14="http://schemas.microsoft.com/office/powerpoint/2010/main" val="89333640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4BFA9418-8752-32DC-FD9A-1A9488A40DF1}"/>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1927292"/>
            <a:ext cx="5334275" cy="820910"/>
          </a:xfrm>
        </p:spPr>
        <p:txBody>
          <a:bodyPr/>
          <a:lstStyle/>
          <a:p>
            <a:r>
              <a:rPr lang="zh-CN" altLang="en-US" b="1" dirty="0">
                <a:solidFill>
                  <a:schemeClr val="accent1"/>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4109799"/>
            <a:ext cx="5183398"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溫帶</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4694574"/>
            <a:ext cx="2497357" cy="535531"/>
          </a:xfrm>
          <a:prstGeom prst="rect">
            <a:avLst/>
          </a:prstGeom>
          <a:noFill/>
        </p:spPr>
        <p:txBody>
          <a:bodyPr wrap="square" rtlCol="0">
            <a:spAutoFit/>
          </a:bodyPr>
          <a:lstStyle/>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受塔斯曼海、巴斯海峽和印度洋的海洋影響</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7" y="3748036"/>
            <a:ext cx="303974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3"/>
                </a:solidFill>
                <a:ea typeface="Microsoft JhengHei" panose="020B0604030504040204" pitchFamily="34" charset="-120"/>
              </a:rPr>
              <a:t>塔斯馬尼亞</a:t>
            </a:r>
          </a:p>
          <a:p>
            <a:r>
              <a:rPr lang="zh-CN" altLang="en-US" sz="1800" dirty="0">
                <a:solidFill>
                  <a:srgbClr val="B2D8BE"/>
                </a:solidFill>
                <a:latin typeface="Neue Haas Grotesk Text Pro" panose="020B0504020202020204" pitchFamily="34" charset="77"/>
                <a:ea typeface="Microsoft JhengHei" panose="020B0604030504040204" pitchFamily="34" charset="-120"/>
              </a:rPr>
              <a:t>10–330公尺 (32–1,083英尺)</a:t>
            </a:r>
          </a:p>
          <a:p>
            <a:r>
              <a:rPr lang="zh-CN" altLang="en-US" sz="1400" dirty="0">
                <a:solidFill>
                  <a:srgbClr val="B2D8BE"/>
                </a:solidFill>
                <a:ea typeface="Microsoft JhengHei" panose="020B0604030504040204" pitchFamily="34" charset="-120"/>
              </a:rPr>
              <a:t>絕大多數葡萄園低於 100 公尺</a:t>
            </a:r>
            <a:endParaRPr lang="en-US" sz="1400" dirty="0">
              <a:solidFill>
                <a:srgbClr val="B2D8BE"/>
              </a:solidFill>
              <a:latin typeface="Neue Haas Grotesk Text Pro" panose="020B0504020202020204" pitchFamily="34" charset="77"/>
              <a:ea typeface="Microsoft JhengHei" panose="020B0604030504040204" pitchFamily="34" charset="-120"/>
            </a:endParaRP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2" name="TextBox 1">
            <a:extLst>
              <a:ext uri="{FF2B5EF4-FFF2-40B4-BE49-F238E27FC236}">
                <a16:creationId xmlns:a16="http://schemas.microsoft.com/office/drawing/2014/main" id="{8BBC7B60-54A9-CC57-C97C-8D93650D9DDA}"/>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1" name="TextBox 10">
            <a:extLst>
              <a:ext uri="{FF2B5EF4-FFF2-40B4-BE49-F238E27FC236}">
                <a16:creationId xmlns:a16="http://schemas.microsoft.com/office/drawing/2014/main" id="{D8803EE8-FD6C-17A6-6B02-B44ED7FB4749}"/>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2" name="TextBox 11">
            <a:extLst>
              <a:ext uri="{FF2B5EF4-FFF2-40B4-BE49-F238E27FC236}">
                <a16:creationId xmlns:a16="http://schemas.microsoft.com/office/drawing/2014/main" id="{760F3A7B-5430-05EB-AC14-09DD644C19E1}"/>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3" name="TextBox 12">
            <a:extLst>
              <a:ext uri="{FF2B5EF4-FFF2-40B4-BE49-F238E27FC236}">
                <a16:creationId xmlns:a16="http://schemas.microsoft.com/office/drawing/2014/main" id="{834DE70A-F1D7-1D65-8689-E58C558209E1}"/>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50013625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1"/>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189335" cy="1530521"/>
          </a:xfrm>
        </p:spPr>
        <p:txBody>
          <a:bodyPr/>
          <a:lstStyle/>
          <a:p>
            <a:pPr>
              <a:lnSpc>
                <a:spcPct val="98000"/>
              </a:lnSpc>
            </a:pPr>
            <a:r>
              <a:rPr lang="zh-CN" altLang="en-US" dirty="0"/>
              <a:t>在較低的斜坡上，葡萄園的土壤具有古老的砂岩、泥岩、河流沉積物和火山來源的火成岩。德文特谷出現砂岩和片岩。煤河谷出現泥炭沖積土和低腐殖質砂質土壤。派珀斯河擁有深厚、排水良好、易碎的土壤，而塔瑪河谷則是在黏土和石灰岩基底上的礫石玄武岩。</a:t>
            </a:r>
          </a:p>
        </p:txBody>
      </p:sp>
    </p:spTree>
    <p:extLst>
      <p:ext uri="{BB962C8B-B14F-4D97-AF65-F5344CB8AC3E}">
        <p14:creationId xmlns:p14="http://schemas.microsoft.com/office/powerpoint/2010/main" val="363164850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4654356"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5440" b="1" dirty="0">
                <a:solidFill>
                  <a:schemeClr val="accent2"/>
                </a:solidFill>
                <a:latin typeface="Microsoft JhengHei" panose="020B0604030504040204" pitchFamily="34" charset="-120"/>
                <a:ea typeface="Microsoft JhengHei" panose="020B0604030504040204" pitchFamily="34" charset="-120"/>
              </a:rPr>
              <a:t>西澳大利亞</a:t>
            </a:r>
          </a:p>
        </p:txBody>
      </p:sp>
      <p:sp>
        <p:nvSpPr>
          <p:cNvPr id="2" name="object 58">
            <a:extLst>
              <a:ext uri="{FF2B5EF4-FFF2-40B4-BE49-F238E27FC236}">
                <a16:creationId xmlns:a16="http://schemas.microsoft.com/office/drawing/2014/main" id="{AACBB48E-AEE2-B958-CAC5-02E700236B95}"/>
              </a:ext>
            </a:extLst>
          </p:cNvPr>
          <p:cNvSpPr txBox="1"/>
          <p:nvPr/>
        </p:nvSpPr>
        <p:spPr>
          <a:xfrm>
            <a:off x="4503634" y="5957425"/>
            <a:ext cx="967897"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2"/>
                </a:solidFill>
                <a:latin typeface="Microsoft JhengHei" panose="020B0604030504040204" pitchFamily="34" charset="-120"/>
                <a:ea typeface="Microsoft JhengHei" panose="020B0604030504040204" pitchFamily="34" charset="-120"/>
                <a:cs typeface="Hellix SemiBold"/>
              </a:rPr>
              <a:t>偉大南方</a:t>
            </a:r>
            <a:endParaRPr lang="en-US" sz="1400" b="1" dirty="0">
              <a:solidFill>
                <a:schemeClr val="accent2"/>
              </a:solidFill>
              <a:latin typeface="Microsoft JhengHei" panose="020B0604030504040204" pitchFamily="34" charset="-120"/>
              <a:ea typeface="Microsoft JhengHei" panose="020B0604030504040204" pitchFamily="34" charset="-120"/>
              <a:cs typeface="Hellix SemiBold"/>
            </a:endParaRPr>
          </a:p>
        </p:txBody>
      </p:sp>
      <p:cxnSp>
        <p:nvCxnSpPr>
          <p:cNvPr id="4" name="Straight Connector 3">
            <a:extLst>
              <a:ext uri="{FF2B5EF4-FFF2-40B4-BE49-F238E27FC236}">
                <a16:creationId xmlns:a16="http://schemas.microsoft.com/office/drawing/2014/main" id="{53FA564C-9412-4ECE-2706-4E9F1A655A6C}"/>
              </a:ext>
            </a:extLst>
          </p:cNvPr>
          <p:cNvCxnSpPr>
            <a:cxnSpLocks/>
          </p:cNvCxnSpPr>
          <p:nvPr/>
        </p:nvCxnSpPr>
        <p:spPr>
          <a:xfrm flipV="1">
            <a:off x="5278244" y="5548159"/>
            <a:ext cx="2832410" cy="5404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445412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3289803" cy="1530521"/>
          </a:xfrm>
        </p:spPr>
        <p:txBody>
          <a:bodyPr/>
          <a:lstStyle/>
          <a:p>
            <a:pPr>
              <a:spcBef>
                <a:spcPts val="400"/>
              </a:spcBef>
            </a:pPr>
            <a:r>
              <a:rPr lang="zh-CN" altLang="en-US" dirty="0"/>
              <a:t>廣闊的葡萄酒產區</a:t>
            </a:r>
          </a:p>
          <a:p>
            <a:pPr>
              <a:spcBef>
                <a:spcPts val="400"/>
              </a:spcBef>
            </a:pPr>
            <a:r>
              <a:rPr lang="zh-CN" altLang="en-US" dirty="0"/>
              <a:t>澳洲最崎嶇和偏遠的地區之一</a:t>
            </a:r>
          </a:p>
          <a:p>
            <a:pPr>
              <a:spcBef>
                <a:spcPts val="400"/>
              </a:spcBef>
            </a:pPr>
            <a:r>
              <a:rPr lang="zh-CN" altLang="en-US" dirty="0"/>
              <a:t>生產成熟和新興的風格</a:t>
            </a:r>
          </a:p>
          <a:p>
            <a:pPr marL="0" indent="0">
              <a:spcBef>
                <a:spcPts val="400"/>
              </a:spcBef>
              <a:buNone/>
            </a:pPr>
            <a:endParaRPr lang="en-AU" dirty="0"/>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zh-CN" altLang="en-US" b="1" dirty="0">
                <a:solidFill>
                  <a:schemeClr val="accent2"/>
                </a:solidFill>
              </a:rPr>
              <a:t>偉大南方</a:t>
            </a:r>
          </a:p>
        </p:txBody>
      </p:sp>
    </p:spTree>
    <p:extLst>
      <p:ext uri="{BB962C8B-B14F-4D97-AF65-F5344CB8AC3E}">
        <p14:creationId xmlns:p14="http://schemas.microsoft.com/office/powerpoint/2010/main" val="64467363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85068"/>
            <a:ext cx="5334275" cy="820910"/>
          </a:xfrm>
        </p:spPr>
        <p:txBody>
          <a:bodyPr/>
          <a:lstStyle/>
          <a:p>
            <a:r>
              <a:rPr lang="zh-CN" altLang="en-US" b="1" dirty="0">
                <a:solidFill>
                  <a:schemeClr val="accent3"/>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42743" y="1198333"/>
            <a:ext cx="2720868"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海洋性</a:t>
            </a:r>
          </a:p>
        </p:txBody>
      </p:sp>
      <p:sp>
        <p:nvSpPr>
          <p:cNvPr id="4" name="TextBox 3">
            <a:extLst>
              <a:ext uri="{FF2B5EF4-FFF2-40B4-BE49-F238E27FC236}">
                <a16:creationId xmlns:a16="http://schemas.microsoft.com/office/drawing/2014/main" id="{F6F05948-33DB-055B-AE2C-CEF9374E5478}"/>
              </a:ext>
            </a:extLst>
          </p:cNvPr>
          <p:cNvSpPr txBox="1"/>
          <p:nvPr/>
        </p:nvSpPr>
        <p:spPr>
          <a:xfrm>
            <a:off x="542743" y="1706087"/>
            <a:ext cx="3293277" cy="535531"/>
          </a:xfrm>
          <a:prstGeom prst="rect">
            <a:avLst/>
          </a:prstGeom>
          <a:noFill/>
        </p:spPr>
        <p:txBody>
          <a:bodyPr wrap="square" rtlCol="0">
            <a:spAutoFit/>
          </a:bodyPr>
          <a:lstStyle/>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奧爾巴尼</a:t>
            </a:r>
          </a:p>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丹麥</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13471" y="3815774"/>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3"/>
                </a:solidFill>
                <a:ea typeface="Microsoft JhengHei" panose="020B0604030504040204" pitchFamily="34" charset="-120"/>
              </a:rPr>
              <a:t>偉大南方</a:t>
            </a:r>
          </a:p>
          <a:p>
            <a:r>
              <a:rPr lang="zh-CN" altLang="en-US" sz="1800" dirty="0">
                <a:solidFill>
                  <a:srgbClr val="B2D8BE"/>
                </a:solidFill>
                <a:latin typeface="Neue Haas Grotesk Text Pro" panose="020B0504020202020204" pitchFamily="34" charset="77"/>
                <a:ea typeface="Microsoft JhengHei" panose="020B0604030504040204" pitchFamily="34" charset="-120"/>
              </a:rPr>
              <a:t>0–360公尺 (0–1,118英尺)</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29476" y="641698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29476" y="5293988"/>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91379" y="624432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2" name="TextBox 1">
            <a:extLst>
              <a:ext uri="{FF2B5EF4-FFF2-40B4-BE49-F238E27FC236}">
                <a16:creationId xmlns:a16="http://schemas.microsoft.com/office/drawing/2014/main" id="{EB687E68-D3BD-DB67-4C4C-99B542A05332}"/>
              </a:ext>
            </a:extLst>
          </p:cNvPr>
          <p:cNvSpPr txBox="1"/>
          <p:nvPr/>
        </p:nvSpPr>
        <p:spPr>
          <a:xfrm>
            <a:off x="527854" y="2637877"/>
            <a:ext cx="3456848"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大陸性</a:t>
            </a:r>
          </a:p>
        </p:txBody>
      </p:sp>
      <p:sp>
        <p:nvSpPr>
          <p:cNvPr id="11" name="TextBox 10">
            <a:extLst>
              <a:ext uri="{FF2B5EF4-FFF2-40B4-BE49-F238E27FC236}">
                <a16:creationId xmlns:a16="http://schemas.microsoft.com/office/drawing/2014/main" id="{B3C7C072-0D4A-B076-0CCC-1CDDD23C7A51}"/>
              </a:ext>
            </a:extLst>
          </p:cNvPr>
          <p:cNvSpPr txBox="1"/>
          <p:nvPr/>
        </p:nvSpPr>
        <p:spPr>
          <a:xfrm>
            <a:off x="542743" y="3222652"/>
            <a:ext cx="3766119" cy="757130"/>
          </a:xfrm>
          <a:prstGeom prst="rect">
            <a:avLst/>
          </a:prstGeom>
          <a:noFill/>
        </p:spPr>
        <p:txBody>
          <a:bodyPr wrap="square" rtlCol="0">
            <a:spAutoFit/>
          </a:bodyPr>
          <a:lstStyle/>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巴克山</a:t>
            </a:r>
          </a:p>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波朗古魯普</a:t>
            </a:r>
          </a:p>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弗蘭克蘭河</a:t>
            </a:r>
          </a:p>
        </p:txBody>
      </p:sp>
      <p:sp>
        <p:nvSpPr>
          <p:cNvPr id="12" name="TextBox 11">
            <a:extLst>
              <a:ext uri="{FF2B5EF4-FFF2-40B4-BE49-F238E27FC236}">
                <a16:creationId xmlns:a16="http://schemas.microsoft.com/office/drawing/2014/main" id="{994180CA-7C8A-6823-C86A-44543FC0C1E2}"/>
              </a:ext>
            </a:extLst>
          </p:cNvPr>
          <p:cNvSpPr txBox="1"/>
          <p:nvPr/>
        </p:nvSpPr>
        <p:spPr>
          <a:xfrm>
            <a:off x="73253" y="6520985"/>
            <a:ext cx="3175469" cy="230832"/>
          </a:xfrm>
          <a:prstGeom prst="rect">
            <a:avLst/>
          </a:prstGeom>
          <a:noFill/>
        </p:spPr>
        <p:txBody>
          <a:bodyPr wrap="square" rtlCol="0">
            <a:spAutoFit/>
          </a:bodyPr>
          <a:lstStyle/>
          <a:p>
            <a:pPr>
              <a:lnSpc>
                <a:spcPct val="90000"/>
              </a:lnSpc>
            </a:pPr>
            <a:r>
              <a:rPr lang="en-US" altLang="zh-CN" sz="1000" dirty="0">
                <a:solidFill>
                  <a:schemeClr val="bg1"/>
                </a:solidFill>
                <a:latin typeface="Neue Haas Grotesk Text Pro" panose="020B0504020202020204" pitchFamily="34" charset="77"/>
              </a:rPr>
              <a:t>照片 ©Swinney Vineyards, Frankland River WA</a:t>
            </a:r>
          </a:p>
        </p:txBody>
      </p:sp>
      <p:sp>
        <p:nvSpPr>
          <p:cNvPr id="13" name="TextBox 12">
            <a:extLst>
              <a:ext uri="{FF2B5EF4-FFF2-40B4-BE49-F238E27FC236}">
                <a16:creationId xmlns:a16="http://schemas.microsoft.com/office/drawing/2014/main" id="{5619820F-2212-5BFF-9272-125109D5E608}"/>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4" name="TextBox 13">
            <a:extLst>
              <a:ext uri="{FF2B5EF4-FFF2-40B4-BE49-F238E27FC236}">
                <a16:creationId xmlns:a16="http://schemas.microsoft.com/office/drawing/2014/main" id="{2E769DEB-D734-51BB-4BFC-DF3EE7506EC8}"/>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5" name="TextBox 14">
            <a:extLst>
              <a:ext uri="{FF2B5EF4-FFF2-40B4-BE49-F238E27FC236}">
                <a16:creationId xmlns:a16="http://schemas.microsoft.com/office/drawing/2014/main" id="{91C45CC9-4AB1-9898-8F8E-FF973DFAED0A}"/>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6" name="TextBox 15">
            <a:extLst>
              <a:ext uri="{FF2B5EF4-FFF2-40B4-BE49-F238E27FC236}">
                <a16:creationId xmlns:a16="http://schemas.microsoft.com/office/drawing/2014/main" id="{C829ACE0-9EE8-704C-C01C-088DF01A5279}"/>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370541094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2"/>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189335" cy="1530521"/>
          </a:xfrm>
        </p:spPr>
        <p:txBody>
          <a:bodyPr/>
          <a:lstStyle/>
          <a:p>
            <a:pPr>
              <a:lnSpc>
                <a:spcPct val="98000"/>
              </a:lnSpc>
            </a:pPr>
            <a:r>
              <a:rPr lang="zh-CN" altLang="en-US" dirty="0"/>
              <a:t>主要的土壤與瑪格麗特河地區的土壤相似——不是紅土礫石砂質壤土（馬里國家），就是直接來自花崗岩和片麻岩基岩的砂質壤土。它們的顏色通常為棕色至灰棕色，黏土的百分比因地點而異。肥力適中，典型產量也適中。</a:t>
            </a:r>
          </a:p>
        </p:txBody>
      </p:sp>
    </p:spTree>
    <p:extLst>
      <p:ext uri="{BB962C8B-B14F-4D97-AF65-F5344CB8AC3E}">
        <p14:creationId xmlns:p14="http://schemas.microsoft.com/office/powerpoint/2010/main" val="3294044353"/>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zh-CN" altLang="en-US" b="1" dirty="0">
                <a:solidFill>
                  <a:schemeClr val="bg2"/>
                </a:solidFill>
              </a:rPr>
              <a:t>常見</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534105" cy="1325563"/>
          </a:xfrm>
        </p:spPr>
        <p:txBody>
          <a:bodyPr/>
          <a:lstStyle/>
          <a:p>
            <a:r>
              <a:rPr lang="zh-CN" altLang="en-US" b="1" kern="1000" spc="-100" dirty="0"/>
              <a:t>雷司令風格</a:t>
            </a:r>
          </a:p>
        </p:txBody>
      </p:sp>
      <p:sp>
        <p:nvSpPr>
          <p:cNvPr id="2" name="TextBox 1">
            <a:extLst>
              <a:ext uri="{FF2B5EF4-FFF2-40B4-BE49-F238E27FC236}">
                <a16:creationId xmlns:a16="http://schemas.microsoft.com/office/drawing/2014/main" id="{3F04C1DB-E898-F440-1E86-7F76A86FD2B3}"/>
              </a:ext>
            </a:extLst>
          </p:cNvPr>
          <p:cNvSpPr txBox="1"/>
          <p:nvPr/>
        </p:nvSpPr>
        <p:spPr>
          <a:xfrm>
            <a:off x="561895" y="2889746"/>
            <a:ext cx="4225695" cy="1672253"/>
          </a:xfrm>
          <a:prstGeom prst="rect">
            <a:avLst/>
          </a:prstGeom>
          <a:noFill/>
        </p:spPr>
        <p:txBody>
          <a:bodyPr wrap="square" rtlCol="0">
            <a:spAutoFit/>
          </a:bodyPr>
          <a:lstStyle/>
          <a:p>
            <a:pPr marL="0" indent="0">
              <a:spcBef>
                <a:spcPts val="800"/>
              </a:spcBef>
              <a:buNone/>
            </a:pPr>
            <a:r>
              <a:rPr lang="zh-CN" altLang="en-US" sz="1600" dirty="0">
                <a:solidFill>
                  <a:schemeClr val="bg1"/>
                </a:solidFill>
                <a:latin typeface="Neue Haas Grotesk Text Pro" panose="020B0504020202020204" pitchFamily="34" charset="77"/>
              </a:rPr>
              <a:t>雷司令是一種多功能的品種，一切都與張力和平衡有關，風格從干型到甜型不等。</a:t>
            </a:r>
          </a:p>
          <a:p>
            <a:pPr marL="0" indent="0">
              <a:spcBef>
                <a:spcPts val="800"/>
              </a:spcBef>
              <a:buNone/>
            </a:pPr>
            <a:r>
              <a:rPr lang="zh-CN" altLang="en-US" sz="1600" b="1" dirty="0">
                <a:solidFill>
                  <a:schemeClr val="bg1"/>
                </a:solidFill>
                <a:latin typeface="Neue Haas Grotesk Text Pro" panose="020B0504020202020204" pitchFamily="34" charset="77"/>
              </a:rPr>
              <a:t>澳洲有 3 種常見風格：</a:t>
            </a:r>
          </a:p>
          <a:p>
            <a:pPr marL="285750" indent="-285750">
              <a:buClr>
                <a:schemeClr val="accent4"/>
              </a:buClr>
              <a:buFont typeface="Arial" panose="020B0604020202020204" pitchFamily="34" charset="0"/>
              <a:buChar char="•"/>
            </a:pPr>
            <a:r>
              <a:rPr lang="zh-CN" altLang="en-US" sz="1600" b="1" dirty="0">
                <a:solidFill>
                  <a:schemeClr val="bg1"/>
                </a:solidFill>
                <a:latin typeface="Neue Haas Grotesk Text Pro" panose="020B0504020202020204" pitchFamily="34" charset="77"/>
              </a:rPr>
              <a:t>干型：精簡、柑橘風味、低殘糖</a:t>
            </a:r>
          </a:p>
          <a:p>
            <a:pPr marL="285750" indent="-285750">
              <a:buClr>
                <a:schemeClr val="accent4"/>
              </a:buClr>
              <a:buFont typeface="Arial" panose="020B0604020202020204" pitchFamily="34" charset="0"/>
              <a:buChar char="•"/>
            </a:pPr>
            <a:r>
              <a:rPr lang="zh-CN" altLang="en-US" sz="1600" b="1" dirty="0">
                <a:solidFill>
                  <a:schemeClr val="bg1"/>
                </a:solidFill>
                <a:latin typeface="Neue Haas Grotesk Text Pro" panose="020B0504020202020204" pitchFamily="34" charset="77"/>
              </a:rPr>
              <a:t>半乾型：酸度平衡的略帶殘餘甜味</a:t>
            </a:r>
          </a:p>
          <a:p>
            <a:pPr marL="285750" indent="-285750">
              <a:buClr>
                <a:schemeClr val="accent4"/>
              </a:buClr>
              <a:buFont typeface="Arial" panose="020B0604020202020204" pitchFamily="34" charset="0"/>
              <a:buChar char="•"/>
            </a:pPr>
            <a:r>
              <a:rPr lang="zh-CN" altLang="en-US" sz="1600" b="1" dirty="0">
                <a:solidFill>
                  <a:schemeClr val="bg1"/>
                </a:solidFill>
                <a:latin typeface="Neue Haas Grotesk Text Pro" panose="020B0504020202020204" pitchFamily="34" charset="77"/>
              </a:rPr>
              <a:t>甜點酒：甜美、耐陳年、濃郁</a:t>
            </a:r>
          </a:p>
        </p:txBody>
      </p:sp>
    </p:spTree>
    <p:extLst>
      <p:ext uri="{BB962C8B-B14F-4D97-AF65-F5344CB8AC3E}">
        <p14:creationId xmlns:p14="http://schemas.microsoft.com/office/powerpoint/2010/main" val="154603595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8" descr="A close up of a bottle  Description automatically generated">
            <a:extLst>
              <a:ext uri="{FF2B5EF4-FFF2-40B4-BE49-F238E27FC236}">
                <a16:creationId xmlns:a16="http://schemas.microsoft.com/office/drawing/2014/main" id="{99980511-D31B-B738-57D5-214CC3F27046}"/>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6779740" y="593768"/>
            <a:ext cx="2114328" cy="6400800"/>
          </a:xfrm>
          <a:prstGeom prst="rect">
            <a:avLst/>
          </a:prstGeom>
        </p:spPr>
      </p:pic>
      <p:sp>
        <p:nvSpPr>
          <p:cNvPr id="4" name="TextBox 3">
            <a:extLst>
              <a:ext uri="{FF2B5EF4-FFF2-40B4-BE49-F238E27FC236}">
                <a16:creationId xmlns:a16="http://schemas.microsoft.com/office/drawing/2014/main" id="{6A53CAD1-41AE-603C-A2AC-6F78511DB248}"/>
              </a:ext>
            </a:extLst>
          </p:cNvPr>
          <p:cNvSpPr txBox="1"/>
          <p:nvPr/>
        </p:nvSpPr>
        <p:spPr>
          <a:xfrm>
            <a:off x="517080" y="552615"/>
            <a:ext cx="6857649" cy="899990"/>
          </a:xfrm>
          <a:prstGeom prst="rect">
            <a:avLst/>
          </a:prstGeom>
          <a:noFill/>
        </p:spPr>
        <p:txBody>
          <a:bodyPr wrap="square">
            <a:spAutoFit/>
          </a:bodyPr>
          <a:lstStyle/>
          <a:p>
            <a:pPr>
              <a:lnSpc>
                <a:spcPct val="82000"/>
              </a:lnSpc>
            </a:pPr>
            <a:r>
              <a:rPr lang="zh-CN" altLang="en-US" sz="3200" b="1" dirty="0">
                <a:solidFill>
                  <a:schemeClr val="accent2"/>
                </a:solidFill>
                <a:latin typeface="Microsoft JhengHei" panose="020B0604030504040204" pitchFamily="34" charset="-120"/>
                <a:ea typeface="Microsoft JhengHei" panose="020B0604030504040204" pitchFamily="34" charset="-120"/>
              </a:rPr>
              <a:t>雷司令
特性和風味概況</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471457" y="4748231"/>
            <a:ext cx="2805709" cy="1232069"/>
          </a:xfrm>
          <a:prstGeom prst="rect">
            <a:avLst/>
          </a:prstGeom>
          <a:noFill/>
        </p:spPr>
        <p:txBody>
          <a:bodyPr wrap="square" anchor="b">
            <a:spAutoFit/>
          </a:bodyPr>
          <a:lstStyle/>
          <a:p>
            <a:pPr>
              <a:lnSpc>
                <a:spcPct val="82000"/>
              </a:lnSpc>
              <a:spcBef>
                <a:spcPts val="150"/>
              </a:spcBef>
              <a:spcAft>
                <a:spcPts val="315"/>
              </a:spcAft>
              <a:buClr>
                <a:srgbClr val="B2D8BE"/>
              </a:buClr>
            </a:pPr>
            <a:r>
              <a:rPr lang="zh-CN" altLang="en-US" sz="1400" dirty="0">
                <a:effectLst/>
                <a:latin typeface="Microsoft JhengHei" panose="020B0604030504040204" pitchFamily="34" charset="-120"/>
                <a:ea typeface="Microsoft JhengHei" panose="020B0604030504040204" pitchFamily="34" charset="-120"/>
              </a:rPr>
              <a:t>風味</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青檸皮</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醃漬檸檬</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蘋果</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橙花</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8432800" y="4241041"/>
            <a:ext cx="150015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932950" y="4241041"/>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 name="object 10">
            <a:extLst>
              <a:ext uri="{FF2B5EF4-FFF2-40B4-BE49-F238E27FC236}">
                <a16:creationId xmlns:a16="http://schemas.microsoft.com/office/drawing/2014/main" id="{9AC0C647-6CB2-0276-491C-341682536EA2}"/>
              </a:ext>
            </a:extLst>
          </p:cNvPr>
          <p:cNvSpPr txBox="1"/>
          <p:nvPr/>
        </p:nvSpPr>
        <p:spPr>
          <a:xfrm rot="16200000">
            <a:off x="5577583"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RIESLING</a:t>
            </a:r>
          </a:p>
        </p:txBody>
      </p:sp>
      <p:sp>
        <p:nvSpPr>
          <p:cNvPr id="62" name="Oval 61">
            <a:extLst>
              <a:ext uri="{FF2B5EF4-FFF2-40B4-BE49-F238E27FC236}">
                <a16:creationId xmlns:a16="http://schemas.microsoft.com/office/drawing/2014/main" id="{ED489885-EF93-7CE9-BC46-AAEDA53A9160}"/>
              </a:ext>
            </a:extLst>
          </p:cNvPr>
          <p:cNvSpPr/>
          <p:nvPr/>
        </p:nvSpPr>
        <p:spPr>
          <a:xfrm>
            <a:off x="2104517" y="2194640"/>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3810D2B8-792A-778C-0EB8-BA23DEB56753}"/>
              </a:ext>
            </a:extLst>
          </p:cNvPr>
          <p:cNvSpPr/>
          <p:nvPr/>
        </p:nvSpPr>
        <p:spPr>
          <a:xfrm>
            <a:off x="2468660" y="2191738"/>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15D3FFCF-DCCF-FC6F-2E08-4F0234B60425}"/>
              </a:ext>
            </a:extLst>
          </p:cNvPr>
          <p:cNvSpPr/>
          <p:nvPr/>
        </p:nvSpPr>
        <p:spPr>
          <a:xfrm>
            <a:off x="2832803" y="2191738"/>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749DA053-AB5A-7B27-7695-4737DA6FEE94}"/>
              </a:ext>
            </a:extLst>
          </p:cNvPr>
          <p:cNvSpPr/>
          <p:nvPr/>
        </p:nvSpPr>
        <p:spPr>
          <a:xfrm>
            <a:off x="3196946" y="2191738"/>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5CACFD7B-DA58-B21D-4AEB-FAB254476352}"/>
              </a:ext>
            </a:extLst>
          </p:cNvPr>
          <p:cNvSpPr txBox="1"/>
          <p:nvPr/>
        </p:nvSpPr>
        <p:spPr>
          <a:xfrm>
            <a:off x="624071" y="22197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600" dirty="0">
                <a:solidFill>
                  <a:schemeClr val="tx1"/>
                </a:solidFill>
                <a:latin typeface="Neue Haas Grotesk Text Pro" panose="020B0504020202020204" pitchFamily="34" charset="77"/>
                <a:ea typeface="Microsoft JhengHei" panose="020B0604030504040204" pitchFamily="34" charset="-120"/>
              </a:rPr>
              <a:t>顏色</a:t>
            </a:r>
          </a:p>
        </p:txBody>
      </p:sp>
      <p:sp>
        <p:nvSpPr>
          <p:cNvPr id="67" name="Oval 66">
            <a:extLst>
              <a:ext uri="{FF2B5EF4-FFF2-40B4-BE49-F238E27FC236}">
                <a16:creationId xmlns:a16="http://schemas.microsoft.com/office/drawing/2014/main" id="{1D12BEB7-1157-09A0-1151-27797FBA307B}"/>
              </a:ext>
            </a:extLst>
          </p:cNvPr>
          <p:cNvSpPr/>
          <p:nvPr/>
        </p:nvSpPr>
        <p:spPr>
          <a:xfrm>
            <a:off x="3561470" y="2191738"/>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8" name="Oval 67">
            <a:extLst>
              <a:ext uri="{FF2B5EF4-FFF2-40B4-BE49-F238E27FC236}">
                <a16:creationId xmlns:a16="http://schemas.microsoft.com/office/drawing/2014/main" id="{C627FE6F-F299-84C8-D946-E81B60FF36C3}"/>
              </a:ext>
            </a:extLst>
          </p:cNvPr>
          <p:cNvSpPr/>
          <p:nvPr/>
        </p:nvSpPr>
        <p:spPr>
          <a:xfrm>
            <a:off x="3925994" y="2191738"/>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E6F46F0C-2135-8672-CFC3-6747C280D206}"/>
              </a:ext>
            </a:extLst>
          </p:cNvPr>
          <p:cNvSpPr/>
          <p:nvPr/>
        </p:nvSpPr>
        <p:spPr>
          <a:xfrm>
            <a:off x="4284339" y="2191738"/>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4CA6A47-D37E-C54B-FA5D-6DEAD1FC59DF}"/>
              </a:ext>
            </a:extLst>
          </p:cNvPr>
          <p:cNvSpPr/>
          <p:nvPr/>
        </p:nvSpPr>
        <p:spPr>
          <a:xfrm>
            <a:off x="4655041" y="2191738"/>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9F3A7B29-1F8C-CBAA-7D73-5D409B41F10C}"/>
              </a:ext>
            </a:extLst>
          </p:cNvPr>
          <p:cNvSpPr/>
          <p:nvPr/>
        </p:nvSpPr>
        <p:spPr>
          <a:xfrm>
            <a:off x="5019565" y="2191738"/>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Title 2">
            <a:extLst>
              <a:ext uri="{FF2B5EF4-FFF2-40B4-BE49-F238E27FC236}">
                <a16:creationId xmlns:a16="http://schemas.microsoft.com/office/drawing/2014/main" id="{5476D4B6-179E-4F71-CB02-426E0D50E931}"/>
              </a:ext>
            </a:extLst>
          </p:cNvPr>
          <p:cNvSpPr txBox="1"/>
          <p:nvPr/>
        </p:nvSpPr>
        <p:spPr>
          <a:xfrm>
            <a:off x="2031709" y="2638931"/>
            <a:ext cx="158409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雷司令</a:t>
            </a:r>
          </a:p>
        </p:txBody>
      </p:sp>
      <p:cxnSp>
        <p:nvCxnSpPr>
          <p:cNvPr id="111" name="Straight Connector 110">
            <a:extLst>
              <a:ext uri="{FF2B5EF4-FFF2-40B4-BE49-F238E27FC236}">
                <a16:creationId xmlns:a16="http://schemas.microsoft.com/office/drawing/2014/main" id="{1C3C8EA0-EED1-4B41-7405-E7E19B7238A3}"/>
              </a:ext>
            </a:extLst>
          </p:cNvPr>
          <p:cNvCxnSpPr>
            <a:cxnSpLocks/>
          </p:cNvCxnSpPr>
          <p:nvPr/>
        </p:nvCxnSpPr>
        <p:spPr>
          <a:xfrm>
            <a:off x="1170591" y="232807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2" name="Oval 111">
            <a:extLst>
              <a:ext uri="{FF2B5EF4-FFF2-40B4-BE49-F238E27FC236}">
                <a16:creationId xmlns:a16="http://schemas.microsoft.com/office/drawing/2014/main" id="{1938B21C-CE8E-3550-C555-C535045DD93B}"/>
              </a:ext>
            </a:extLst>
          </p:cNvPr>
          <p:cNvSpPr/>
          <p:nvPr/>
        </p:nvSpPr>
        <p:spPr>
          <a:xfrm>
            <a:off x="2104517"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FE56F794-97F5-CAD1-E51E-F94845538133}"/>
              </a:ext>
            </a:extLst>
          </p:cNvPr>
          <p:cNvSpPr/>
          <p:nvPr/>
        </p:nvSpPr>
        <p:spPr>
          <a:xfrm>
            <a:off x="2468660"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Oval 113">
            <a:extLst>
              <a:ext uri="{FF2B5EF4-FFF2-40B4-BE49-F238E27FC236}">
                <a16:creationId xmlns:a16="http://schemas.microsoft.com/office/drawing/2014/main" id="{9D1BA0DB-BB6D-49EB-6C1E-ACD48D2EEB96}"/>
              </a:ext>
            </a:extLst>
          </p:cNvPr>
          <p:cNvSpPr/>
          <p:nvPr/>
        </p:nvSpPr>
        <p:spPr>
          <a:xfrm>
            <a:off x="283280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5" name="Oval 114">
            <a:extLst>
              <a:ext uri="{FF2B5EF4-FFF2-40B4-BE49-F238E27FC236}">
                <a16:creationId xmlns:a16="http://schemas.microsoft.com/office/drawing/2014/main" id="{BC453478-987A-CD8A-01C8-87A6E3DC3DBA}"/>
              </a:ext>
            </a:extLst>
          </p:cNvPr>
          <p:cNvSpPr/>
          <p:nvPr/>
        </p:nvSpPr>
        <p:spPr>
          <a:xfrm>
            <a:off x="3196946"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Title 2">
            <a:extLst>
              <a:ext uri="{FF2B5EF4-FFF2-40B4-BE49-F238E27FC236}">
                <a16:creationId xmlns:a16="http://schemas.microsoft.com/office/drawing/2014/main" id="{E0E9B697-DFDA-251E-A718-A26F38CE1D7D}"/>
              </a:ext>
            </a:extLst>
          </p:cNvPr>
          <p:cNvSpPr txBox="1"/>
          <p:nvPr/>
        </p:nvSpPr>
        <p:spPr>
          <a:xfrm>
            <a:off x="624070"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酒體</a:t>
            </a:r>
          </a:p>
        </p:txBody>
      </p:sp>
      <p:sp>
        <p:nvSpPr>
          <p:cNvPr id="117" name="Oval 116">
            <a:extLst>
              <a:ext uri="{FF2B5EF4-FFF2-40B4-BE49-F238E27FC236}">
                <a16:creationId xmlns:a16="http://schemas.microsoft.com/office/drawing/2014/main" id="{B658A5F2-2441-5135-465B-8EBB10BABB6E}"/>
              </a:ext>
            </a:extLst>
          </p:cNvPr>
          <p:cNvSpPr/>
          <p:nvPr/>
        </p:nvSpPr>
        <p:spPr>
          <a:xfrm>
            <a:off x="3561470"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D53D0CEB-A623-9CA2-F72A-42DEF5CA792A}"/>
              </a:ext>
            </a:extLst>
          </p:cNvPr>
          <p:cNvSpPr/>
          <p:nvPr/>
        </p:nvSpPr>
        <p:spPr>
          <a:xfrm>
            <a:off x="3925994"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CBA75C84-F400-5CAD-9AC0-F80E0728A129}"/>
              </a:ext>
            </a:extLst>
          </p:cNvPr>
          <p:cNvSpPr/>
          <p:nvPr/>
        </p:nvSpPr>
        <p:spPr>
          <a:xfrm>
            <a:off x="4284339"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3E1AB415-40C0-196F-E511-FDCC61C65B55}"/>
              </a:ext>
            </a:extLst>
          </p:cNvPr>
          <p:cNvSpPr/>
          <p:nvPr/>
        </p:nvSpPr>
        <p:spPr>
          <a:xfrm>
            <a:off x="4655041"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CE632DFA-D097-0AA2-E707-A9FF9FC03094}"/>
              </a:ext>
            </a:extLst>
          </p:cNvPr>
          <p:cNvSpPr/>
          <p:nvPr/>
        </p:nvSpPr>
        <p:spPr>
          <a:xfrm>
            <a:off x="5019565"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13E5FF8F-BBAA-F0A0-97DE-912FB5380E00}"/>
              </a:ext>
            </a:extLst>
          </p:cNvPr>
          <p:cNvSpPr txBox="1"/>
          <p:nvPr/>
        </p:nvSpPr>
        <p:spPr>
          <a:xfrm>
            <a:off x="200648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清淡</a:t>
            </a:r>
          </a:p>
        </p:txBody>
      </p:sp>
      <p:sp>
        <p:nvSpPr>
          <p:cNvPr id="123" name="Title 2">
            <a:extLst>
              <a:ext uri="{FF2B5EF4-FFF2-40B4-BE49-F238E27FC236}">
                <a16:creationId xmlns:a16="http://schemas.microsoft.com/office/drawing/2014/main" id="{A0C56CBA-601B-5DBA-09EF-17F8CA10E854}"/>
              </a:ext>
            </a:extLst>
          </p:cNvPr>
          <p:cNvSpPr txBox="1"/>
          <p:nvPr/>
        </p:nvSpPr>
        <p:spPr>
          <a:xfrm>
            <a:off x="3276236"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124" name="Title 2">
            <a:extLst>
              <a:ext uri="{FF2B5EF4-FFF2-40B4-BE49-F238E27FC236}">
                <a16:creationId xmlns:a16="http://schemas.microsoft.com/office/drawing/2014/main" id="{4654B9F8-B05F-033F-000C-58F8FAC4A186}"/>
              </a:ext>
            </a:extLst>
          </p:cNvPr>
          <p:cNvSpPr txBox="1"/>
          <p:nvPr/>
        </p:nvSpPr>
        <p:spPr>
          <a:xfrm>
            <a:off x="4569367"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飽滿</a:t>
            </a:r>
          </a:p>
        </p:txBody>
      </p:sp>
      <p:sp>
        <p:nvSpPr>
          <p:cNvPr id="125" name="Oval 124">
            <a:extLst>
              <a:ext uri="{FF2B5EF4-FFF2-40B4-BE49-F238E27FC236}">
                <a16:creationId xmlns:a16="http://schemas.microsoft.com/office/drawing/2014/main" id="{06F6A99F-08EA-D006-3C93-954010AE7C69}"/>
              </a:ext>
            </a:extLst>
          </p:cNvPr>
          <p:cNvSpPr/>
          <p:nvPr/>
        </p:nvSpPr>
        <p:spPr>
          <a:xfrm>
            <a:off x="2104517"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6" name="Oval 125">
            <a:extLst>
              <a:ext uri="{FF2B5EF4-FFF2-40B4-BE49-F238E27FC236}">
                <a16:creationId xmlns:a16="http://schemas.microsoft.com/office/drawing/2014/main" id="{FD77EEDE-FBE1-BA01-96CC-30C581DF2126}"/>
              </a:ext>
            </a:extLst>
          </p:cNvPr>
          <p:cNvSpPr/>
          <p:nvPr/>
        </p:nvSpPr>
        <p:spPr>
          <a:xfrm>
            <a:off x="2468660"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7" name="Oval 126">
            <a:extLst>
              <a:ext uri="{FF2B5EF4-FFF2-40B4-BE49-F238E27FC236}">
                <a16:creationId xmlns:a16="http://schemas.microsoft.com/office/drawing/2014/main" id="{D768CF52-41E5-55D3-B3D3-F4967EB4CC87}"/>
              </a:ext>
            </a:extLst>
          </p:cNvPr>
          <p:cNvSpPr/>
          <p:nvPr/>
        </p:nvSpPr>
        <p:spPr>
          <a:xfrm>
            <a:off x="2832803"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8" name="Oval 127">
            <a:extLst>
              <a:ext uri="{FF2B5EF4-FFF2-40B4-BE49-F238E27FC236}">
                <a16:creationId xmlns:a16="http://schemas.microsoft.com/office/drawing/2014/main" id="{6566F3D8-6D73-3EA3-EED8-031E0C45E085}"/>
              </a:ext>
            </a:extLst>
          </p:cNvPr>
          <p:cNvSpPr/>
          <p:nvPr/>
        </p:nvSpPr>
        <p:spPr>
          <a:xfrm>
            <a:off x="3196946"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9" name="Oval 128">
            <a:extLst>
              <a:ext uri="{FF2B5EF4-FFF2-40B4-BE49-F238E27FC236}">
                <a16:creationId xmlns:a16="http://schemas.microsoft.com/office/drawing/2014/main" id="{F72E03E0-0355-69D3-04DD-D75A76775E7F}"/>
              </a:ext>
            </a:extLst>
          </p:cNvPr>
          <p:cNvSpPr/>
          <p:nvPr/>
        </p:nvSpPr>
        <p:spPr>
          <a:xfrm>
            <a:off x="3561470"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0" name="Oval 129">
            <a:extLst>
              <a:ext uri="{FF2B5EF4-FFF2-40B4-BE49-F238E27FC236}">
                <a16:creationId xmlns:a16="http://schemas.microsoft.com/office/drawing/2014/main" id="{57A835EC-E54D-DA62-2C33-8DEB6AE9F4FD}"/>
              </a:ext>
            </a:extLst>
          </p:cNvPr>
          <p:cNvSpPr/>
          <p:nvPr/>
        </p:nvSpPr>
        <p:spPr>
          <a:xfrm>
            <a:off x="3925994"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1" name="Oval 130">
            <a:extLst>
              <a:ext uri="{FF2B5EF4-FFF2-40B4-BE49-F238E27FC236}">
                <a16:creationId xmlns:a16="http://schemas.microsoft.com/office/drawing/2014/main" id="{FE65C49C-623B-BDCD-F55B-CB9AD4B100B3}"/>
              </a:ext>
            </a:extLst>
          </p:cNvPr>
          <p:cNvSpPr/>
          <p:nvPr/>
        </p:nvSpPr>
        <p:spPr>
          <a:xfrm>
            <a:off x="4284339"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2" name="Oval 131">
            <a:extLst>
              <a:ext uri="{FF2B5EF4-FFF2-40B4-BE49-F238E27FC236}">
                <a16:creationId xmlns:a16="http://schemas.microsoft.com/office/drawing/2014/main" id="{07774B05-013F-4428-9DCD-88FF3401E78F}"/>
              </a:ext>
            </a:extLst>
          </p:cNvPr>
          <p:cNvSpPr/>
          <p:nvPr/>
        </p:nvSpPr>
        <p:spPr>
          <a:xfrm>
            <a:off x="4655041"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3" name="Oval 132">
            <a:extLst>
              <a:ext uri="{FF2B5EF4-FFF2-40B4-BE49-F238E27FC236}">
                <a16:creationId xmlns:a16="http://schemas.microsoft.com/office/drawing/2014/main" id="{D208D553-7374-20A5-346F-17B07DFFA483}"/>
              </a:ext>
            </a:extLst>
          </p:cNvPr>
          <p:cNvSpPr/>
          <p:nvPr/>
        </p:nvSpPr>
        <p:spPr>
          <a:xfrm>
            <a:off x="5019565"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4" name="Title 2">
            <a:extLst>
              <a:ext uri="{FF2B5EF4-FFF2-40B4-BE49-F238E27FC236}">
                <a16:creationId xmlns:a16="http://schemas.microsoft.com/office/drawing/2014/main" id="{2A9389C1-0D56-64B0-9172-691EBEF5B87D}"/>
              </a:ext>
            </a:extLst>
          </p:cNvPr>
          <p:cNvSpPr txBox="1"/>
          <p:nvPr/>
        </p:nvSpPr>
        <p:spPr>
          <a:xfrm>
            <a:off x="200648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干</a:t>
            </a:r>
          </a:p>
        </p:txBody>
      </p:sp>
      <p:sp>
        <p:nvSpPr>
          <p:cNvPr id="135" name="Title 2">
            <a:extLst>
              <a:ext uri="{FF2B5EF4-FFF2-40B4-BE49-F238E27FC236}">
                <a16:creationId xmlns:a16="http://schemas.microsoft.com/office/drawing/2014/main" id="{A161B9A7-4159-07CD-8394-2FFE237E3CB4}"/>
              </a:ext>
            </a:extLst>
          </p:cNvPr>
          <p:cNvSpPr txBox="1"/>
          <p:nvPr/>
        </p:nvSpPr>
        <p:spPr>
          <a:xfrm>
            <a:off x="3127053"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半干</a:t>
            </a:r>
          </a:p>
        </p:txBody>
      </p:sp>
      <p:sp>
        <p:nvSpPr>
          <p:cNvPr id="136" name="Title 2">
            <a:extLst>
              <a:ext uri="{FF2B5EF4-FFF2-40B4-BE49-F238E27FC236}">
                <a16:creationId xmlns:a16="http://schemas.microsoft.com/office/drawing/2014/main" id="{BFD29274-B052-E51B-87C9-E8D5E5A3462D}"/>
              </a:ext>
            </a:extLst>
          </p:cNvPr>
          <p:cNvSpPr txBox="1"/>
          <p:nvPr/>
        </p:nvSpPr>
        <p:spPr>
          <a:xfrm>
            <a:off x="4569367"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甜</a:t>
            </a:r>
          </a:p>
        </p:txBody>
      </p:sp>
      <p:cxnSp>
        <p:nvCxnSpPr>
          <p:cNvPr id="137" name="Straight Connector 136">
            <a:extLst>
              <a:ext uri="{FF2B5EF4-FFF2-40B4-BE49-F238E27FC236}">
                <a16:creationId xmlns:a16="http://schemas.microsoft.com/office/drawing/2014/main" id="{298C732C-ED00-9434-E48E-6F4B44108278}"/>
              </a:ext>
            </a:extLst>
          </p:cNvPr>
          <p:cNvCxnSpPr>
            <a:cxnSpLocks/>
          </p:cNvCxnSpPr>
          <p:nvPr/>
        </p:nvCxnSpPr>
        <p:spPr>
          <a:xfrm>
            <a:off x="1170591" y="348960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8" name="Title 2">
            <a:extLst>
              <a:ext uri="{FF2B5EF4-FFF2-40B4-BE49-F238E27FC236}">
                <a16:creationId xmlns:a16="http://schemas.microsoft.com/office/drawing/2014/main" id="{2A970063-DCCB-F137-3922-A50B3377AFF2}"/>
              </a:ext>
            </a:extLst>
          </p:cNvPr>
          <p:cNvSpPr txBox="1"/>
          <p:nvPr/>
        </p:nvSpPr>
        <p:spPr>
          <a:xfrm>
            <a:off x="624070"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甜度</a:t>
            </a:r>
          </a:p>
        </p:txBody>
      </p:sp>
      <p:cxnSp>
        <p:nvCxnSpPr>
          <p:cNvPr id="139" name="Straight Connector 138">
            <a:extLst>
              <a:ext uri="{FF2B5EF4-FFF2-40B4-BE49-F238E27FC236}">
                <a16:creationId xmlns:a16="http://schemas.microsoft.com/office/drawing/2014/main" id="{293B80A3-36F9-72CA-BE0E-AD81454B64CE}"/>
              </a:ext>
            </a:extLst>
          </p:cNvPr>
          <p:cNvCxnSpPr>
            <a:cxnSpLocks/>
          </p:cNvCxnSpPr>
          <p:nvPr/>
        </p:nvCxnSpPr>
        <p:spPr>
          <a:xfrm flipV="1">
            <a:off x="1170774" y="4360758"/>
            <a:ext cx="882049" cy="61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0" name="Oval 139">
            <a:extLst>
              <a:ext uri="{FF2B5EF4-FFF2-40B4-BE49-F238E27FC236}">
                <a16:creationId xmlns:a16="http://schemas.microsoft.com/office/drawing/2014/main" id="{29CD5173-8AD9-2168-CAEB-455B65D09506}"/>
              </a:ext>
            </a:extLst>
          </p:cNvPr>
          <p:cNvSpPr/>
          <p:nvPr/>
        </p:nvSpPr>
        <p:spPr>
          <a:xfrm>
            <a:off x="2104517"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B572A27C-C057-9794-01F7-73C3D4B52710}"/>
              </a:ext>
            </a:extLst>
          </p:cNvPr>
          <p:cNvSpPr/>
          <p:nvPr/>
        </p:nvSpPr>
        <p:spPr>
          <a:xfrm>
            <a:off x="2468660"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05411FE2-69BD-A28E-452D-3BFEFAC3C241}"/>
              </a:ext>
            </a:extLst>
          </p:cNvPr>
          <p:cNvSpPr/>
          <p:nvPr/>
        </p:nvSpPr>
        <p:spPr>
          <a:xfrm>
            <a:off x="2832803"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FCFFD34A-4122-6EDD-FC47-E23D11825122}"/>
              </a:ext>
            </a:extLst>
          </p:cNvPr>
          <p:cNvSpPr/>
          <p:nvPr/>
        </p:nvSpPr>
        <p:spPr>
          <a:xfrm>
            <a:off x="3196946"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133E6F33-24B2-E453-588C-6DFE8EF45EBA}"/>
              </a:ext>
            </a:extLst>
          </p:cNvPr>
          <p:cNvSpPr/>
          <p:nvPr/>
        </p:nvSpPr>
        <p:spPr>
          <a:xfrm>
            <a:off x="3561470"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9A303FDD-CC54-2514-2107-01BE2C2EA5E8}"/>
              </a:ext>
            </a:extLst>
          </p:cNvPr>
          <p:cNvSpPr/>
          <p:nvPr/>
        </p:nvSpPr>
        <p:spPr>
          <a:xfrm>
            <a:off x="3925994"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A38BD233-43BC-107B-D5B5-153A1DB2108E}"/>
              </a:ext>
            </a:extLst>
          </p:cNvPr>
          <p:cNvSpPr/>
          <p:nvPr/>
        </p:nvSpPr>
        <p:spPr>
          <a:xfrm>
            <a:off x="4284339"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EB7A2573-908D-6D69-F75A-57E1C6BD92C4}"/>
              </a:ext>
            </a:extLst>
          </p:cNvPr>
          <p:cNvSpPr/>
          <p:nvPr/>
        </p:nvSpPr>
        <p:spPr>
          <a:xfrm>
            <a:off x="4655041"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8" name="Oval 147">
            <a:extLst>
              <a:ext uri="{FF2B5EF4-FFF2-40B4-BE49-F238E27FC236}">
                <a16:creationId xmlns:a16="http://schemas.microsoft.com/office/drawing/2014/main" id="{2797972A-3ED3-3F35-C95C-7BB6AEFD04B5}"/>
              </a:ext>
            </a:extLst>
          </p:cNvPr>
          <p:cNvSpPr/>
          <p:nvPr/>
        </p:nvSpPr>
        <p:spPr>
          <a:xfrm>
            <a:off x="5019565"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Title 2">
            <a:extLst>
              <a:ext uri="{FF2B5EF4-FFF2-40B4-BE49-F238E27FC236}">
                <a16:creationId xmlns:a16="http://schemas.microsoft.com/office/drawing/2014/main" id="{5EA8D2B7-A7E7-A2DB-6612-121D6C396A07}"/>
              </a:ext>
            </a:extLst>
          </p:cNvPr>
          <p:cNvSpPr txBox="1"/>
          <p:nvPr/>
        </p:nvSpPr>
        <p:spPr>
          <a:xfrm>
            <a:off x="200648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低</a:t>
            </a:r>
          </a:p>
        </p:txBody>
      </p:sp>
      <p:sp>
        <p:nvSpPr>
          <p:cNvPr id="150" name="Title 2">
            <a:extLst>
              <a:ext uri="{FF2B5EF4-FFF2-40B4-BE49-F238E27FC236}">
                <a16:creationId xmlns:a16="http://schemas.microsoft.com/office/drawing/2014/main" id="{C207D76A-A95C-DBC0-513C-4CF982FFDA78}"/>
              </a:ext>
            </a:extLst>
          </p:cNvPr>
          <p:cNvSpPr txBox="1"/>
          <p:nvPr/>
        </p:nvSpPr>
        <p:spPr>
          <a:xfrm>
            <a:off x="3127053"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151" name="Title 2">
            <a:extLst>
              <a:ext uri="{FF2B5EF4-FFF2-40B4-BE49-F238E27FC236}">
                <a16:creationId xmlns:a16="http://schemas.microsoft.com/office/drawing/2014/main" id="{BA45DB5C-A2B1-CDCF-CF26-CCF283EFD35D}"/>
              </a:ext>
            </a:extLst>
          </p:cNvPr>
          <p:cNvSpPr txBox="1"/>
          <p:nvPr/>
        </p:nvSpPr>
        <p:spPr>
          <a:xfrm>
            <a:off x="4569367"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高</a:t>
            </a:r>
          </a:p>
        </p:txBody>
      </p:sp>
      <p:sp>
        <p:nvSpPr>
          <p:cNvPr id="152" name="Title 2">
            <a:extLst>
              <a:ext uri="{FF2B5EF4-FFF2-40B4-BE49-F238E27FC236}">
                <a16:creationId xmlns:a16="http://schemas.microsoft.com/office/drawing/2014/main" id="{6EBF7D4C-DAC6-2F2F-2587-BCEF821C9981}"/>
              </a:ext>
            </a:extLst>
          </p:cNvPr>
          <p:cNvSpPr txBox="1"/>
          <p:nvPr/>
        </p:nvSpPr>
        <p:spPr>
          <a:xfrm>
            <a:off x="624070"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300" dirty="0">
                <a:solidFill>
                  <a:schemeClr val="tx1"/>
                </a:solidFill>
                <a:latin typeface="Neue Haas Grotesk Text Pro" panose="020B0504020202020204" pitchFamily="34" charset="77"/>
                <a:ea typeface="Microsoft JhengHei" panose="020B0604030504040204" pitchFamily="34" charset="-120"/>
              </a:rPr>
              <a:t>橡木桶</a:t>
            </a:r>
          </a:p>
        </p:txBody>
      </p:sp>
      <p:cxnSp>
        <p:nvCxnSpPr>
          <p:cNvPr id="153" name="Straight Connector 152">
            <a:extLst>
              <a:ext uri="{FF2B5EF4-FFF2-40B4-BE49-F238E27FC236}">
                <a16:creationId xmlns:a16="http://schemas.microsoft.com/office/drawing/2014/main" id="{C7BC0388-9BE5-E2D6-49FE-98614FFDF477}"/>
              </a:ext>
            </a:extLst>
          </p:cNvPr>
          <p:cNvCxnSpPr>
            <a:cxnSpLocks/>
          </p:cNvCxnSpPr>
          <p:nvPr/>
        </p:nvCxnSpPr>
        <p:spPr>
          <a:xfrm>
            <a:off x="1256232" y="5201017"/>
            <a:ext cx="79659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4" name="Oval 153">
            <a:extLst>
              <a:ext uri="{FF2B5EF4-FFF2-40B4-BE49-F238E27FC236}">
                <a16:creationId xmlns:a16="http://schemas.microsoft.com/office/drawing/2014/main" id="{70D95198-B9DB-1D6F-25A0-EF3890E9B6DC}"/>
              </a:ext>
            </a:extLst>
          </p:cNvPr>
          <p:cNvSpPr/>
          <p:nvPr/>
        </p:nvSpPr>
        <p:spPr>
          <a:xfrm>
            <a:off x="2104517"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C45483F6-5F29-7EC8-D1EA-A3D6CF322946}"/>
              </a:ext>
            </a:extLst>
          </p:cNvPr>
          <p:cNvSpPr/>
          <p:nvPr/>
        </p:nvSpPr>
        <p:spPr>
          <a:xfrm>
            <a:off x="2468660"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0C49AB48-31F2-D2B2-8257-E29AF7798772}"/>
              </a:ext>
            </a:extLst>
          </p:cNvPr>
          <p:cNvSpPr/>
          <p:nvPr/>
        </p:nvSpPr>
        <p:spPr>
          <a:xfrm>
            <a:off x="2832803"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2C679265-06F8-654D-D2C0-8DE93D5AD08A}"/>
              </a:ext>
            </a:extLst>
          </p:cNvPr>
          <p:cNvSpPr/>
          <p:nvPr/>
        </p:nvSpPr>
        <p:spPr>
          <a:xfrm>
            <a:off x="3196946"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43B92B83-DBCE-9B62-6863-9729EB3EE785}"/>
              </a:ext>
            </a:extLst>
          </p:cNvPr>
          <p:cNvSpPr/>
          <p:nvPr/>
        </p:nvSpPr>
        <p:spPr>
          <a:xfrm>
            <a:off x="3561470"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BBA3D283-1CB3-1F31-1725-44F9C2F468AD}"/>
              </a:ext>
            </a:extLst>
          </p:cNvPr>
          <p:cNvSpPr/>
          <p:nvPr/>
        </p:nvSpPr>
        <p:spPr>
          <a:xfrm>
            <a:off x="392599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8994E2B-B557-6EDA-493A-693642AC057D}"/>
              </a:ext>
            </a:extLst>
          </p:cNvPr>
          <p:cNvSpPr/>
          <p:nvPr/>
        </p:nvSpPr>
        <p:spPr>
          <a:xfrm>
            <a:off x="428433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D47BCDFC-2158-25D9-0AAF-A61C7E9D9BD7}"/>
              </a:ext>
            </a:extLst>
          </p:cNvPr>
          <p:cNvSpPr/>
          <p:nvPr/>
        </p:nvSpPr>
        <p:spPr>
          <a:xfrm>
            <a:off x="4655041"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Oval 161">
            <a:extLst>
              <a:ext uri="{FF2B5EF4-FFF2-40B4-BE49-F238E27FC236}">
                <a16:creationId xmlns:a16="http://schemas.microsoft.com/office/drawing/2014/main" id="{901507B1-268F-0855-0C37-C7E274756A34}"/>
              </a:ext>
            </a:extLst>
          </p:cNvPr>
          <p:cNvSpPr/>
          <p:nvPr/>
        </p:nvSpPr>
        <p:spPr>
          <a:xfrm>
            <a:off x="5019565"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3" name="Title 2">
            <a:extLst>
              <a:ext uri="{FF2B5EF4-FFF2-40B4-BE49-F238E27FC236}">
                <a16:creationId xmlns:a16="http://schemas.microsoft.com/office/drawing/2014/main" id="{9BFA09F7-1398-A886-3711-DDC823E2354B}"/>
              </a:ext>
            </a:extLst>
          </p:cNvPr>
          <p:cNvSpPr txBox="1"/>
          <p:nvPr/>
        </p:nvSpPr>
        <p:spPr>
          <a:xfrm>
            <a:off x="624070"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酸度</a:t>
            </a:r>
          </a:p>
        </p:txBody>
      </p:sp>
      <p:cxnSp>
        <p:nvCxnSpPr>
          <p:cNvPr id="164" name="Straight Connector 163">
            <a:extLst>
              <a:ext uri="{FF2B5EF4-FFF2-40B4-BE49-F238E27FC236}">
                <a16:creationId xmlns:a16="http://schemas.microsoft.com/office/drawing/2014/main" id="{73017F1A-FF2E-DA2A-C7E1-D569C781B564}"/>
              </a:ext>
            </a:extLst>
          </p:cNvPr>
          <p:cNvCxnSpPr>
            <a:cxnSpLocks/>
          </p:cNvCxnSpPr>
          <p:nvPr/>
        </p:nvCxnSpPr>
        <p:spPr>
          <a:xfrm>
            <a:off x="1170591" y="554700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5" name="Oval 164">
            <a:extLst>
              <a:ext uri="{FF2B5EF4-FFF2-40B4-BE49-F238E27FC236}">
                <a16:creationId xmlns:a16="http://schemas.microsoft.com/office/drawing/2014/main" id="{2AE640E4-5A35-688F-C1FE-68597C0C9FB2}"/>
              </a:ext>
            </a:extLst>
          </p:cNvPr>
          <p:cNvSpPr/>
          <p:nvPr/>
        </p:nvSpPr>
        <p:spPr>
          <a:xfrm>
            <a:off x="2104517"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CB12428F-6BA9-C399-CAF3-76A0F490ADC5}"/>
              </a:ext>
            </a:extLst>
          </p:cNvPr>
          <p:cNvSpPr/>
          <p:nvPr/>
        </p:nvSpPr>
        <p:spPr>
          <a:xfrm>
            <a:off x="2468660"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C027C493-086D-F986-F5F5-E0E016DB475D}"/>
              </a:ext>
            </a:extLst>
          </p:cNvPr>
          <p:cNvSpPr/>
          <p:nvPr/>
        </p:nvSpPr>
        <p:spPr>
          <a:xfrm>
            <a:off x="2832803"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8" name="Oval 167">
            <a:extLst>
              <a:ext uri="{FF2B5EF4-FFF2-40B4-BE49-F238E27FC236}">
                <a16:creationId xmlns:a16="http://schemas.microsoft.com/office/drawing/2014/main" id="{C3880D14-789D-F4B7-6517-CC6F801A3AFE}"/>
              </a:ext>
            </a:extLst>
          </p:cNvPr>
          <p:cNvSpPr/>
          <p:nvPr/>
        </p:nvSpPr>
        <p:spPr>
          <a:xfrm>
            <a:off x="3196946"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9" name="Oval 168">
            <a:extLst>
              <a:ext uri="{FF2B5EF4-FFF2-40B4-BE49-F238E27FC236}">
                <a16:creationId xmlns:a16="http://schemas.microsoft.com/office/drawing/2014/main" id="{735C023B-C524-458E-1D64-FC8B6D10722D}"/>
              </a:ext>
            </a:extLst>
          </p:cNvPr>
          <p:cNvSpPr/>
          <p:nvPr/>
        </p:nvSpPr>
        <p:spPr>
          <a:xfrm>
            <a:off x="3561470"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0" name="Oval 169">
            <a:extLst>
              <a:ext uri="{FF2B5EF4-FFF2-40B4-BE49-F238E27FC236}">
                <a16:creationId xmlns:a16="http://schemas.microsoft.com/office/drawing/2014/main" id="{955A10C3-E20D-4886-D061-5DEA40973B15}"/>
              </a:ext>
            </a:extLst>
          </p:cNvPr>
          <p:cNvSpPr/>
          <p:nvPr/>
        </p:nvSpPr>
        <p:spPr>
          <a:xfrm>
            <a:off x="428433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1489EB38-FC0F-3227-C037-4F1086FD380C}"/>
              </a:ext>
            </a:extLst>
          </p:cNvPr>
          <p:cNvSpPr/>
          <p:nvPr/>
        </p:nvSpPr>
        <p:spPr>
          <a:xfrm>
            <a:off x="4655041"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Oval 171">
            <a:extLst>
              <a:ext uri="{FF2B5EF4-FFF2-40B4-BE49-F238E27FC236}">
                <a16:creationId xmlns:a16="http://schemas.microsoft.com/office/drawing/2014/main" id="{DBC6E9EB-27AD-CBAD-6D5F-82ECEF153C5F}"/>
              </a:ext>
            </a:extLst>
          </p:cNvPr>
          <p:cNvSpPr/>
          <p:nvPr/>
        </p:nvSpPr>
        <p:spPr>
          <a:xfrm>
            <a:off x="5019565"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3" name="Title 2">
            <a:extLst>
              <a:ext uri="{FF2B5EF4-FFF2-40B4-BE49-F238E27FC236}">
                <a16:creationId xmlns:a16="http://schemas.microsoft.com/office/drawing/2014/main" id="{087E23FD-1DB9-5D9D-EB1F-4EE828255CCD}"/>
              </a:ext>
            </a:extLst>
          </p:cNvPr>
          <p:cNvSpPr txBox="1"/>
          <p:nvPr/>
        </p:nvSpPr>
        <p:spPr>
          <a:xfrm>
            <a:off x="200648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8%</a:t>
            </a:r>
          </a:p>
        </p:txBody>
      </p:sp>
      <p:sp>
        <p:nvSpPr>
          <p:cNvPr id="174" name="Title 2">
            <a:extLst>
              <a:ext uri="{FF2B5EF4-FFF2-40B4-BE49-F238E27FC236}">
                <a16:creationId xmlns:a16="http://schemas.microsoft.com/office/drawing/2014/main" id="{A977EBBA-FB92-DC2F-7227-2213C2355A52}"/>
              </a:ext>
            </a:extLst>
          </p:cNvPr>
          <p:cNvSpPr txBox="1"/>
          <p:nvPr/>
        </p:nvSpPr>
        <p:spPr>
          <a:xfrm>
            <a:off x="2925972" y="582987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11% – 13.5%</a:t>
            </a:r>
          </a:p>
        </p:txBody>
      </p:sp>
      <p:sp>
        <p:nvSpPr>
          <p:cNvPr id="175" name="Title 2">
            <a:extLst>
              <a:ext uri="{FF2B5EF4-FFF2-40B4-BE49-F238E27FC236}">
                <a16:creationId xmlns:a16="http://schemas.microsoft.com/office/drawing/2014/main" id="{6FDEF2B0-DEF1-2D28-DB91-5C7B068A1CEE}"/>
              </a:ext>
            </a:extLst>
          </p:cNvPr>
          <p:cNvSpPr txBox="1"/>
          <p:nvPr/>
        </p:nvSpPr>
        <p:spPr>
          <a:xfrm>
            <a:off x="4569367"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17%</a:t>
            </a:r>
          </a:p>
        </p:txBody>
      </p:sp>
      <p:sp>
        <p:nvSpPr>
          <p:cNvPr id="176" name="Title 2">
            <a:extLst>
              <a:ext uri="{FF2B5EF4-FFF2-40B4-BE49-F238E27FC236}">
                <a16:creationId xmlns:a16="http://schemas.microsoft.com/office/drawing/2014/main" id="{421B0BAF-15B3-106F-0D8D-76B286B7CAEF}"/>
              </a:ext>
            </a:extLst>
          </p:cNvPr>
          <p:cNvSpPr txBox="1"/>
          <p:nvPr/>
        </p:nvSpPr>
        <p:spPr>
          <a:xfrm>
            <a:off x="624070"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酒精</a:t>
            </a:r>
          </a:p>
        </p:txBody>
      </p:sp>
      <p:cxnSp>
        <p:nvCxnSpPr>
          <p:cNvPr id="177" name="Straight Connector 176">
            <a:extLst>
              <a:ext uri="{FF2B5EF4-FFF2-40B4-BE49-F238E27FC236}">
                <a16:creationId xmlns:a16="http://schemas.microsoft.com/office/drawing/2014/main" id="{E96FD90D-0860-64E7-A20A-275638E7193C}"/>
              </a:ext>
            </a:extLst>
          </p:cNvPr>
          <p:cNvCxnSpPr>
            <a:cxnSpLocks/>
          </p:cNvCxnSpPr>
          <p:nvPr/>
        </p:nvCxnSpPr>
        <p:spPr>
          <a:xfrm>
            <a:off x="1170591" y="633166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78" name="Group 177">
            <a:extLst>
              <a:ext uri="{FF2B5EF4-FFF2-40B4-BE49-F238E27FC236}">
                <a16:creationId xmlns:a16="http://schemas.microsoft.com/office/drawing/2014/main" id="{60DA3BFD-8529-FB2C-706B-8976B1F94CAD}"/>
              </a:ext>
            </a:extLst>
          </p:cNvPr>
          <p:cNvGrpSpPr/>
          <p:nvPr/>
        </p:nvGrpSpPr>
        <p:grpSpPr>
          <a:xfrm>
            <a:off x="3923101" y="6152078"/>
            <a:ext cx="278634" cy="272668"/>
            <a:chOff x="8032638" y="5926610"/>
            <a:chExt cx="278634" cy="272668"/>
          </a:xfrm>
        </p:grpSpPr>
        <p:sp>
          <p:nvSpPr>
            <p:cNvPr id="179" name="Freeform 178">
              <a:extLst>
                <a:ext uri="{FF2B5EF4-FFF2-40B4-BE49-F238E27FC236}">
                  <a16:creationId xmlns:a16="http://schemas.microsoft.com/office/drawing/2014/main" id="{4E701893-FFB2-2174-5BB0-9F293BB8C334}"/>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80" name="Freeform 179">
              <a:extLst>
                <a:ext uri="{FF2B5EF4-FFF2-40B4-BE49-F238E27FC236}">
                  <a16:creationId xmlns:a16="http://schemas.microsoft.com/office/drawing/2014/main" id="{AA175CCA-9B2C-6864-DBF9-9386B9C1B0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81" name="Straight Connector 180">
            <a:extLst>
              <a:ext uri="{FF2B5EF4-FFF2-40B4-BE49-F238E27FC236}">
                <a16:creationId xmlns:a16="http://schemas.microsoft.com/office/drawing/2014/main" id="{2C43BE8C-2799-7CAD-572D-F20851B393F0}"/>
              </a:ext>
            </a:extLst>
          </p:cNvPr>
          <p:cNvCxnSpPr>
            <a:cxnSpLocks/>
          </p:cNvCxnSpPr>
          <p:nvPr/>
        </p:nvCxnSpPr>
        <p:spPr>
          <a:xfrm>
            <a:off x="223505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9A49675B-9FCF-A077-BBC9-7F0D6C4D4413}"/>
              </a:ext>
            </a:extLst>
          </p:cNvPr>
          <p:cNvCxnSpPr>
            <a:cxnSpLocks/>
          </p:cNvCxnSpPr>
          <p:nvPr/>
        </p:nvCxnSpPr>
        <p:spPr>
          <a:xfrm>
            <a:off x="3302987"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03DEF8E5-28D6-D458-ED71-C6EC39EC1FF6}"/>
              </a:ext>
            </a:extLst>
          </p:cNvPr>
          <p:cNvCxnSpPr>
            <a:cxnSpLocks/>
          </p:cNvCxnSpPr>
          <p:nvPr/>
        </p:nvCxnSpPr>
        <p:spPr>
          <a:xfrm>
            <a:off x="2240851" y="2636991"/>
            <a:ext cx="103538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1931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E688B623-7BF4-75E1-CB39-52D8767F591B}"/>
              </a:ext>
            </a:extLst>
          </p:cNvPr>
          <p:cNvSpPr/>
          <p:nvPr/>
        </p:nvSpPr>
        <p:spPr>
          <a:xfrm>
            <a:off x="-108284" y="1416155"/>
            <a:ext cx="12428621" cy="5658413"/>
          </a:xfrm>
          <a:custGeom>
            <a:avLst/>
            <a:gdLst>
              <a:gd name="connsiteX0" fmla="*/ 0 w 12219708"/>
              <a:gd name="connsiteY0" fmla="*/ 2022766 h 4793673"/>
              <a:gd name="connsiteX1" fmla="*/ 27708 w 12219708"/>
              <a:gd name="connsiteY1" fmla="*/ 4793673 h 4793673"/>
              <a:gd name="connsiteX2" fmla="*/ 12219708 w 12219708"/>
              <a:gd name="connsiteY2" fmla="*/ 4765964 h 4793673"/>
              <a:gd name="connsiteX3" fmla="*/ 12205852 w 12219708"/>
              <a:gd name="connsiteY3" fmla="*/ 0 h 4793673"/>
              <a:gd name="connsiteX4" fmla="*/ 0 w 12219708"/>
              <a:gd name="connsiteY4" fmla="*/ 2022766 h 4793673"/>
              <a:gd name="connsiteX5" fmla="*/ 0 w 12205855"/>
              <a:gd name="connsiteY5" fmla="*/ 2008910 h 5430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9708" h="4793673">
                <a:moveTo>
                  <a:pt x="0" y="2022766"/>
                </a:moveTo>
                <a:cubicBezTo>
                  <a:pt x="4618" y="3163457"/>
                  <a:pt x="23090" y="3652982"/>
                  <a:pt x="27708" y="4793673"/>
                </a:cubicBezTo>
                <a:lnTo>
                  <a:pt x="12219708" y="4765964"/>
                </a:lnTo>
                <a:cubicBezTo>
                  <a:pt x="12215090" y="2964873"/>
                  <a:pt x="12212780" y="2382982"/>
                  <a:pt x="12205852" y="0"/>
                </a:cubicBezTo>
                <a:cubicBezTo>
                  <a:pt x="10988960" y="16163"/>
                  <a:pt x="5354782" y="1062185"/>
                  <a:pt x="0" y="202276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latin typeface="Microsoft JhengHei" panose="020B0604030504040204" pitchFamily="34" charset="-120"/>
            </a:endParaRPr>
          </a:p>
        </p:txBody>
      </p:sp>
      <p:sp>
        <p:nvSpPr>
          <p:cNvPr id="4" name="object 4">
            <a:extLst>
              <a:ext uri="{FF2B5EF4-FFF2-40B4-BE49-F238E27FC236}">
                <a16:creationId xmlns:a16="http://schemas.microsoft.com/office/drawing/2014/main" id="{20A7DF60-0072-4EBA-9DDC-4467DD424BED}"/>
              </a:ext>
            </a:extLst>
          </p:cNvPr>
          <p:cNvSpPr txBox="1"/>
          <p:nvPr/>
        </p:nvSpPr>
        <p:spPr>
          <a:xfrm>
            <a:off x="1322618" y="2263469"/>
            <a:ext cx="3322519" cy="413396"/>
          </a:xfrm>
          <a:prstGeom prst="rect">
            <a:avLst/>
          </a:prstGeom>
        </p:spPr>
        <p:txBody>
          <a:bodyPr vert="horz" wrap="none" lIns="0" tIns="11521" rIns="0" bIns="0" rtlCol="0">
            <a:noAutofit/>
          </a:bodyPr>
          <a:lstStyle/>
          <a:p>
            <a:pPr>
              <a:tabLst>
                <a:tab pos="1156236" algn="l"/>
              </a:tabLst>
            </a:pPr>
            <a:endParaRPr lang="en-AU" sz="2722" spc="91" dirty="0">
              <a:solidFill>
                <a:schemeClr val="bg1"/>
              </a:solidFill>
              <a:latin typeface="Microsoft JhengHei" panose="020B0604030504040204" pitchFamily="34" charset="-120"/>
              <a:cs typeface="Hellix"/>
            </a:endParaRPr>
          </a:p>
        </p:txBody>
      </p:sp>
      <p:sp>
        <p:nvSpPr>
          <p:cNvPr id="5" name="object 4">
            <a:extLst>
              <a:ext uri="{FF2B5EF4-FFF2-40B4-BE49-F238E27FC236}">
                <a16:creationId xmlns:a16="http://schemas.microsoft.com/office/drawing/2014/main" id="{EB853927-B1C1-4B60-BA3C-61B18CFB69CD}"/>
              </a:ext>
            </a:extLst>
          </p:cNvPr>
          <p:cNvSpPr txBox="1"/>
          <p:nvPr/>
        </p:nvSpPr>
        <p:spPr>
          <a:xfrm>
            <a:off x="582345" y="997527"/>
            <a:ext cx="11485437" cy="2039105"/>
          </a:xfrm>
          <a:prstGeom prst="rect">
            <a:avLst/>
          </a:prstGeom>
        </p:spPr>
        <p:txBody>
          <a:bodyPr vert="horz" wrap="square" lIns="0" tIns="11521" rIns="0" bIns="0" rtlCol="0">
            <a:noAutofit/>
          </a:bodyPr>
          <a:lstStyle/>
          <a:p>
            <a:pPr>
              <a:lnSpc>
                <a:spcPct val="90000"/>
              </a:lnSpc>
            </a:pPr>
            <a:r>
              <a:rPr lang="zh-CN" altLang="en-US" sz="4800" b="1"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rPr>
              <a:t>時間帶來的複雜度</a:t>
            </a:r>
          </a:p>
        </p:txBody>
      </p:sp>
      <p:sp>
        <p:nvSpPr>
          <p:cNvPr id="2" name="object 4">
            <a:extLst>
              <a:ext uri="{FF2B5EF4-FFF2-40B4-BE49-F238E27FC236}">
                <a16:creationId xmlns:a16="http://schemas.microsoft.com/office/drawing/2014/main" id="{60305DAF-1DBB-38C5-AF5D-52CEA62D8CF0}"/>
              </a:ext>
            </a:extLst>
          </p:cNvPr>
          <p:cNvSpPr txBox="1"/>
          <p:nvPr/>
        </p:nvSpPr>
        <p:spPr>
          <a:xfrm>
            <a:off x="582345" y="578899"/>
            <a:ext cx="2008455" cy="418628"/>
          </a:xfrm>
          <a:prstGeom prst="rect">
            <a:avLst/>
          </a:prstGeom>
        </p:spPr>
        <p:txBody>
          <a:bodyPr vert="horz" wrap="square" lIns="0" tIns="11521" rIns="0" bIns="0" rtlCol="0">
            <a:noAutofit/>
          </a:bodyPr>
          <a:lstStyle/>
          <a:p>
            <a:pPr>
              <a:lnSpc>
                <a:spcPct val="90000"/>
              </a:lnSpc>
            </a:pPr>
            <a:r>
              <a:rPr lang="zh-CN" altLang="en-US" sz="2400" b="1" dirty="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rPr>
              <a:t>雷司令</a:t>
            </a:r>
          </a:p>
        </p:txBody>
      </p:sp>
      <p:sp>
        <p:nvSpPr>
          <p:cNvPr id="3" name="object 58">
            <a:extLst>
              <a:ext uri="{FF2B5EF4-FFF2-40B4-BE49-F238E27FC236}">
                <a16:creationId xmlns:a16="http://schemas.microsoft.com/office/drawing/2014/main" id="{0E0E796F-B2CD-7749-B72A-8EB772AE687C}"/>
              </a:ext>
            </a:extLst>
          </p:cNvPr>
          <p:cNvSpPr txBox="1"/>
          <p:nvPr/>
        </p:nvSpPr>
        <p:spPr>
          <a:xfrm>
            <a:off x="2756848" y="4149049"/>
            <a:ext cx="1536873" cy="499880"/>
          </a:xfrm>
          <a:prstGeom prst="rect">
            <a:avLst/>
          </a:prstGeom>
        </p:spPr>
        <p:txBody>
          <a:bodyPr vert="horz" wrap="square" lIns="0" tIns="17145" rIns="0" bIns="0" rtlCol="0">
            <a:spAutoFit/>
          </a:bodyPr>
          <a:lstStyle/>
          <a:p>
            <a:pPr>
              <a:lnSpc>
                <a:spcPct val="98000"/>
              </a:lnSpc>
            </a:pPr>
            <a:r>
              <a:rPr lang="zh-CN" altLang="en-US" sz="1600" b="1"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rPr>
              <a:t>多汁的酸度，新鮮的檸檬皮</a:t>
            </a:r>
            <a:endParaRPr lang="en-US" sz="1600" b="1"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6" name="object 58">
            <a:extLst>
              <a:ext uri="{FF2B5EF4-FFF2-40B4-BE49-F238E27FC236}">
                <a16:creationId xmlns:a16="http://schemas.microsoft.com/office/drawing/2014/main" id="{5D2FAA51-61C5-FC44-3D15-8A283E04AB9E}"/>
              </a:ext>
            </a:extLst>
          </p:cNvPr>
          <p:cNvSpPr txBox="1"/>
          <p:nvPr/>
        </p:nvSpPr>
        <p:spPr>
          <a:xfrm>
            <a:off x="1084887" y="5714641"/>
            <a:ext cx="1000418" cy="237629"/>
          </a:xfrm>
          <a:prstGeom prst="rect">
            <a:avLst/>
          </a:prstGeom>
        </p:spPr>
        <p:txBody>
          <a:bodyPr vert="horz" wrap="square" lIns="0" tIns="0" rIns="0" bIns="0" rtlCol="0" anchor="ctr" anchorCtr="0">
            <a:spAutoFit/>
          </a:bodyPr>
          <a:lstStyle/>
          <a:p>
            <a:pPr algn="ctr">
              <a:lnSpc>
                <a:spcPct val="81000"/>
              </a:lnSpc>
              <a:buClr>
                <a:srgbClr val="F40000"/>
              </a:buClr>
            </a:pPr>
            <a:r>
              <a:rPr lang="zh-CN" altLang="en-US" sz="1900" b="1"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rPr>
              <a:t>窖藏年數</a:t>
            </a:r>
          </a:p>
        </p:txBody>
      </p:sp>
      <p:sp>
        <p:nvSpPr>
          <p:cNvPr id="7" name="object 58">
            <a:extLst>
              <a:ext uri="{FF2B5EF4-FFF2-40B4-BE49-F238E27FC236}">
                <a16:creationId xmlns:a16="http://schemas.microsoft.com/office/drawing/2014/main" id="{105EA5B0-D77F-BD67-BFF3-EB11426103DB}"/>
              </a:ext>
            </a:extLst>
          </p:cNvPr>
          <p:cNvSpPr txBox="1"/>
          <p:nvPr/>
        </p:nvSpPr>
        <p:spPr>
          <a:xfrm>
            <a:off x="2756848" y="5407280"/>
            <a:ext cx="302968" cy="830997"/>
          </a:xfrm>
          <a:prstGeom prst="rect">
            <a:avLst/>
          </a:prstGeom>
        </p:spPr>
        <p:txBody>
          <a:bodyPr vert="horz" wrap="none" lIns="0" tIns="0" rIns="0" bIns="0" rtlCol="0" anchor="ctr" anchorCtr="0">
            <a:spAutoFit/>
          </a:bodyPr>
          <a:lstStyle/>
          <a:p>
            <a:pPr>
              <a:lnSpc>
                <a:spcPct val="90000"/>
              </a:lnSpc>
              <a:buClr>
                <a:srgbClr val="F40000"/>
              </a:buClr>
            </a:pPr>
            <a:r>
              <a:rPr lang="zh-CN" altLang="en-US" sz="6000"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rPr>
              <a:t>1</a:t>
            </a:r>
          </a:p>
        </p:txBody>
      </p:sp>
      <p:sp>
        <p:nvSpPr>
          <p:cNvPr id="8" name="object 58">
            <a:extLst>
              <a:ext uri="{FF2B5EF4-FFF2-40B4-BE49-F238E27FC236}">
                <a16:creationId xmlns:a16="http://schemas.microsoft.com/office/drawing/2014/main" id="{95147523-ACB7-A906-32F6-D50DFA2DB7D9}"/>
              </a:ext>
            </a:extLst>
          </p:cNvPr>
          <p:cNvSpPr txBox="1"/>
          <p:nvPr/>
        </p:nvSpPr>
        <p:spPr>
          <a:xfrm>
            <a:off x="4446275" y="5407280"/>
            <a:ext cx="469680" cy="830997"/>
          </a:xfrm>
          <a:prstGeom prst="rect">
            <a:avLst/>
          </a:prstGeom>
        </p:spPr>
        <p:txBody>
          <a:bodyPr vert="horz" wrap="none" lIns="0" tIns="0" rIns="0" bIns="0" rtlCol="0" anchor="ctr" anchorCtr="0">
            <a:spAutoFit/>
          </a:bodyPr>
          <a:lstStyle/>
          <a:p>
            <a:pPr>
              <a:lnSpc>
                <a:spcPct val="90000"/>
              </a:lnSpc>
              <a:buClr>
                <a:srgbClr val="F40000"/>
              </a:buClr>
            </a:pPr>
            <a:r>
              <a:rPr lang="zh-CN" altLang="en-US" sz="6000"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rPr>
              <a:t>2</a:t>
            </a:r>
          </a:p>
        </p:txBody>
      </p:sp>
      <p:sp>
        <p:nvSpPr>
          <p:cNvPr id="9" name="object 58">
            <a:extLst>
              <a:ext uri="{FF2B5EF4-FFF2-40B4-BE49-F238E27FC236}">
                <a16:creationId xmlns:a16="http://schemas.microsoft.com/office/drawing/2014/main" id="{637BF090-741D-49A0-28D8-29C937E2B66E}"/>
              </a:ext>
            </a:extLst>
          </p:cNvPr>
          <p:cNvSpPr txBox="1"/>
          <p:nvPr/>
        </p:nvSpPr>
        <p:spPr>
          <a:xfrm>
            <a:off x="6397665" y="5407280"/>
            <a:ext cx="453650" cy="830997"/>
          </a:xfrm>
          <a:prstGeom prst="rect">
            <a:avLst/>
          </a:prstGeom>
        </p:spPr>
        <p:txBody>
          <a:bodyPr vert="horz" wrap="none" lIns="0" tIns="0" rIns="0" bIns="0" rtlCol="0" anchor="ctr" anchorCtr="0">
            <a:spAutoFit/>
          </a:bodyPr>
          <a:lstStyle/>
          <a:p>
            <a:pPr>
              <a:lnSpc>
                <a:spcPct val="90000"/>
              </a:lnSpc>
              <a:buClr>
                <a:srgbClr val="F40000"/>
              </a:buClr>
            </a:pPr>
            <a:r>
              <a:rPr lang="zh-CN" altLang="en-US" sz="6000"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rPr>
              <a:t>5</a:t>
            </a:r>
          </a:p>
        </p:txBody>
      </p:sp>
      <p:sp>
        <p:nvSpPr>
          <p:cNvPr id="10" name="object 58">
            <a:extLst>
              <a:ext uri="{FF2B5EF4-FFF2-40B4-BE49-F238E27FC236}">
                <a16:creationId xmlns:a16="http://schemas.microsoft.com/office/drawing/2014/main" id="{27B7F42D-B2B8-9002-44FB-58094E8EDE2E}"/>
              </a:ext>
            </a:extLst>
          </p:cNvPr>
          <p:cNvSpPr txBox="1"/>
          <p:nvPr/>
        </p:nvSpPr>
        <p:spPr>
          <a:xfrm>
            <a:off x="9148116" y="5407280"/>
            <a:ext cx="1277594" cy="830997"/>
          </a:xfrm>
          <a:prstGeom prst="rect">
            <a:avLst/>
          </a:prstGeom>
        </p:spPr>
        <p:txBody>
          <a:bodyPr vert="horz" wrap="none" lIns="0" tIns="0" rIns="0" bIns="0" rtlCol="0" anchor="ctr" anchorCtr="0">
            <a:spAutoFit/>
          </a:bodyPr>
          <a:lstStyle/>
          <a:p>
            <a:pPr>
              <a:lnSpc>
                <a:spcPct val="90000"/>
              </a:lnSpc>
              <a:buClr>
                <a:srgbClr val="F40000"/>
              </a:buClr>
            </a:pPr>
            <a:r>
              <a:rPr lang="zh-CN" altLang="en-US" sz="6000"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rPr>
              <a:t>10+</a:t>
            </a:r>
          </a:p>
        </p:txBody>
      </p:sp>
      <p:sp>
        <p:nvSpPr>
          <p:cNvPr id="11" name="object 58">
            <a:extLst>
              <a:ext uri="{FF2B5EF4-FFF2-40B4-BE49-F238E27FC236}">
                <a16:creationId xmlns:a16="http://schemas.microsoft.com/office/drawing/2014/main" id="{92820535-E883-BBC2-AA9A-86E2EB1F1D34}"/>
              </a:ext>
            </a:extLst>
          </p:cNvPr>
          <p:cNvSpPr txBox="1"/>
          <p:nvPr/>
        </p:nvSpPr>
        <p:spPr>
          <a:xfrm>
            <a:off x="4421815" y="3644666"/>
            <a:ext cx="1674184" cy="741165"/>
          </a:xfrm>
          <a:prstGeom prst="rect">
            <a:avLst/>
          </a:prstGeom>
        </p:spPr>
        <p:txBody>
          <a:bodyPr vert="horz" wrap="square" lIns="0" tIns="17145" rIns="0" bIns="0" rtlCol="0">
            <a:spAutoFit/>
          </a:bodyPr>
          <a:lstStyle/>
          <a:p>
            <a:pPr>
              <a:lnSpc>
                <a:spcPct val="98000"/>
              </a:lnSpc>
            </a:pPr>
            <a:r>
              <a:rPr lang="zh-CN" altLang="en-US" sz="1600" b="1"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rPr>
              <a:t>發展中的複雜性，花香，檸檬/酸橙，蜂蜜</a:t>
            </a:r>
            <a:endParaRPr lang="en-US" sz="1600" b="1"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2" name="object 58">
            <a:extLst>
              <a:ext uri="{FF2B5EF4-FFF2-40B4-BE49-F238E27FC236}">
                <a16:creationId xmlns:a16="http://schemas.microsoft.com/office/drawing/2014/main" id="{6EC5EA46-CEF4-305C-5A45-7ED53E2AD0C5}"/>
              </a:ext>
            </a:extLst>
          </p:cNvPr>
          <p:cNvSpPr txBox="1"/>
          <p:nvPr/>
        </p:nvSpPr>
        <p:spPr>
          <a:xfrm>
            <a:off x="6419977" y="3166601"/>
            <a:ext cx="2206343" cy="499880"/>
          </a:xfrm>
          <a:prstGeom prst="rect">
            <a:avLst/>
          </a:prstGeom>
        </p:spPr>
        <p:txBody>
          <a:bodyPr vert="horz" wrap="square" lIns="0" tIns="17145" rIns="0" bIns="0" rtlCol="0">
            <a:spAutoFit/>
          </a:bodyPr>
          <a:lstStyle/>
          <a:p>
            <a:pPr>
              <a:lnSpc>
                <a:spcPct val="98000"/>
              </a:lnSpc>
            </a:pPr>
            <a:r>
              <a:rPr lang="zh-CN" altLang="en-US" sz="1600" b="1"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rPr>
              <a:t>較柔和的酸度，檸檬凝乳，吐司，蜂蜜</a:t>
            </a:r>
            <a:endParaRPr lang="en-US" sz="1600" b="1"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3" name="object 58">
            <a:extLst>
              <a:ext uri="{FF2B5EF4-FFF2-40B4-BE49-F238E27FC236}">
                <a16:creationId xmlns:a16="http://schemas.microsoft.com/office/drawing/2014/main" id="{1B1F9E32-F6E9-4F10-77F3-2826F9FFE850}"/>
              </a:ext>
            </a:extLst>
          </p:cNvPr>
          <p:cNvSpPr txBox="1"/>
          <p:nvPr/>
        </p:nvSpPr>
        <p:spPr>
          <a:xfrm>
            <a:off x="9148116" y="2619184"/>
            <a:ext cx="2268019" cy="499880"/>
          </a:xfrm>
          <a:prstGeom prst="rect">
            <a:avLst/>
          </a:prstGeom>
        </p:spPr>
        <p:txBody>
          <a:bodyPr vert="horz" wrap="square" lIns="0" tIns="17145" rIns="0" bIns="0" rtlCol="0">
            <a:spAutoFit/>
          </a:bodyPr>
          <a:lstStyle/>
          <a:p>
            <a:pPr>
              <a:lnSpc>
                <a:spcPct val="98000"/>
              </a:lnSpc>
            </a:pPr>
            <a:r>
              <a:rPr lang="zh-CN" altLang="en-US" sz="1600" b="1"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rPr>
              <a:t>醇厚，吐司，蜂蜜，法式焦糖布丁</a:t>
            </a:r>
            <a:endParaRPr lang="en-US" sz="1600" b="1"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16" name="Straight Connector 15">
            <a:extLst>
              <a:ext uri="{FF2B5EF4-FFF2-40B4-BE49-F238E27FC236}">
                <a16:creationId xmlns:a16="http://schemas.microsoft.com/office/drawing/2014/main" id="{2F5550D4-E913-B84D-A9DA-15965817E4E0}"/>
              </a:ext>
            </a:extLst>
          </p:cNvPr>
          <p:cNvCxnSpPr/>
          <p:nvPr/>
        </p:nvCxnSpPr>
        <p:spPr>
          <a:xfrm flipH="1" flipV="1">
            <a:off x="2590800" y="4149049"/>
            <a:ext cx="0" cy="1921266"/>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CCFE856-EFA3-E142-70BE-734AC9956E53}"/>
              </a:ext>
            </a:extLst>
          </p:cNvPr>
          <p:cNvCxnSpPr/>
          <p:nvPr/>
        </p:nvCxnSpPr>
        <p:spPr>
          <a:xfrm flipH="1" flipV="1">
            <a:off x="4294909" y="3694585"/>
            <a:ext cx="0" cy="237573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AF59CB7-1BC8-AFDF-D608-07CF7E687EB9}"/>
              </a:ext>
            </a:extLst>
          </p:cNvPr>
          <p:cNvCxnSpPr/>
          <p:nvPr/>
        </p:nvCxnSpPr>
        <p:spPr>
          <a:xfrm flipH="1" flipV="1">
            <a:off x="6248400" y="3203361"/>
            <a:ext cx="0" cy="2866954"/>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F9E66A0-E79B-E45A-2CC8-00158CD7E87C}"/>
              </a:ext>
            </a:extLst>
          </p:cNvPr>
          <p:cNvCxnSpPr/>
          <p:nvPr/>
        </p:nvCxnSpPr>
        <p:spPr>
          <a:xfrm flipH="1" flipV="1">
            <a:off x="8977745" y="2676865"/>
            <a:ext cx="0" cy="339345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93925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4182796" y="3444927"/>
            <a:ext cx="1516650" cy="270862"/>
          </a:xfrm>
        </p:spPr>
        <p:txBody>
          <a:bodyPr/>
          <a:lstStyle/>
          <a:p>
            <a:pPr algn="ctr"/>
            <a:r>
              <a:rPr lang="zh-CN" altLang="en-US" sz="1400" b="1" dirty="0">
                <a:solidFill>
                  <a:prstClr val="black"/>
                </a:solidFill>
                <a:cs typeface="Hellix SemiBold"/>
              </a:rPr>
              <a:t>生蠔</a:t>
            </a:r>
            <a:endParaRPr lang="en-AU" sz="1400" b="1" dirty="0">
              <a:solidFill>
                <a:prstClr val="black"/>
              </a:solidFill>
              <a:cs typeface="Hellix SemiBold"/>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6816440" cy="1325563"/>
          </a:xfrm>
        </p:spPr>
        <p:txBody>
          <a:bodyPr/>
          <a:lstStyle/>
          <a:p>
            <a:r>
              <a:rPr lang="zh-CN" altLang="en-US" b="1" dirty="0">
                <a:solidFill>
                  <a:schemeClr val="accent1"/>
                </a:solidFill>
              </a:rPr>
              <a:t>食物搭配</a:t>
            </a:r>
          </a:p>
        </p:txBody>
      </p:sp>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6621815" y="3444927"/>
            <a:ext cx="1758326"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蝦/蝦仁</a:t>
            </a:r>
            <a:endParaRPr lang="en-AU" sz="1400" b="1" dirty="0">
              <a:solidFill>
                <a:prstClr val="black"/>
              </a:solidFill>
              <a:ea typeface="Microsoft JhengHei" panose="020B0604030504040204" pitchFamily="34" charset="-120"/>
              <a:cs typeface="Hellix SemiBold"/>
            </a:endParaRPr>
          </a:p>
        </p:txBody>
      </p:sp>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3238690" y="5864342"/>
            <a:ext cx="1576524"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雞肉</a:t>
            </a:r>
            <a:endParaRPr lang="en-AU" sz="1400" b="1" dirty="0">
              <a:solidFill>
                <a:prstClr val="black"/>
              </a:solidFill>
              <a:ea typeface="Microsoft JhengHei" panose="020B0604030504040204" pitchFamily="34" charset="-120"/>
              <a:cs typeface="Hellix SemiBold"/>
            </a:endParaRPr>
          </a:p>
        </p:txBody>
      </p:sp>
      <p:sp>
        <p:nvSpPr>
          <p:cNvPr id="6" name="Text Placeholder 3">
            <a:extLst>
              <a:ext uri="{FF2B5EF4-FFF2-40B4-BE49-F238E27FC236}">
                <a16:creationId xmlns:a16="http://schemas.microsoft.com/office/drawing/2014/main" id="{FA9151FC-E927-64AA-A785-287111253DA6}"/>
              </a:ext>
            </a:extLst>
          </p:cNvPr>
          <p:cNvSpPr txBox="1">
            <a:spLocks/>
          </p:cNvSpPr>
          <p:nvPr/>
        </p:nvSpPr>
        <p:spPr>
          <a:xfrm>
            <a:off x="8940882" y="3444927"/>
            <a:ext cx="1416715"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白肉魚</a:t>
            </a:r>
            <a:endParaRPr lang="en-AU" sz="1400" b="1" dirty="0">
              <a:solidFill>
                <a:prstClr val="black"/>
              </a:solidFill>
              <a:ea typeface="Microsoft JhengHei" panose="020B0604030504040204" pitchFamily="34" charset="-120"/>
              <a:cs typeface="Hellix SemiBold"/>
            </a:endParaRPr>
          </a:p>
        </p:txBody>
      </p:sp>
      <p:sp>
        <p:nvSpPr>
          <p:cNvPr id="7" name="Text Placeholder 3">
            <a:extLst>
              <a:ext uri="{FF2B5EF4-FFF2-40B4-BE49-F238E27FC236}">
                <a16:creationId xmlns:a16="http://schemas.microsoft.com/office/drawing/2014/main" id="{9FD73AE3-2A73-78A1-0EF1-D72AF50BA1B4}"/>
              </a:ext>
            </a:extLst>
          </p:cNvPr>
          <p:cNvSpPr txBox="1">
            <a:spLocks/>
          </p:cNvSpPr>
          <p:nvPr/>
        </p:nvSpPr>
        <p:spPr>
          <a:xfrm>
            <a:off x="7739262" y="5864342"/>
            <a:ext cx="1516651"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辛辣食物</a:t>
            </a:r>
            <a:endParaRPr lang="en-AU" sz="1400" b="1" dirty="0">
              <a:solidFill>
                <a:prstClr val="black"/>
              </a:solidFill>
              <a:ea typeface="Microsoft JhengHei" panose="020B0604030504040204" pitchFamily="34" charset="-120"/>
              <a:cs typeface="Hellix SemiBold"/>
            </a:endParaRPr>
          </a:p>
        </p:txBody>
      </p:sp>
      <p:sp>
        <p:nvSpPr>
          <p:cNvPr id="8" name="Text Placeholder 3">
            <a:extLst>
              <a:ext uri="{FF2B5EF4-FFF2-40B4-BE49-F238E27FC236}">
                <a16:creationId xmlns:a16="http://schemas.microsoft.com/office/drawing/2014/main" id="{39164AFB-EB73-2F9E-E20C-85E3E34A9466}"/>
              </a:ext>
            </a:extLst>
          </p:cNvPr>
          <p:cNvSpPr txBox="1">
            <a:spLocks/>
          </p:cNvSpPr>
          <p:nvPr/>
        </p:nvSpPr>
        <p:spPr>
          <a:xfrm>
            <a:off x="9768886" y="5864342"/>
            <a:ext cx="2122239"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軟質乳酪</a:t>
            </a:r>
            <a:endParaRPr lang="en-AU" sz="1400" b="1" dirty="0">
              <a:solidFill>
                <a:prstClr val="black"/>
              </a:solidFill>
              <a:ea typeface="Microsoft JhengHei" panose="020B0604030504040204" pitchFamily="34" charset="-120"/>
              <a:cs typeface="Hellix SemiBold"/>
            </a:endParaRPr>
          </a:p>
        </p:txBody>
      </p:sp>
      <p:sp>
        <p:nvSpPr>
          <p:cNvPr id="2" name="Text Placeholder 3">
            <a:extLst>
              <a:ext uri="{FF2B5EF4-FFF2-40B4-BE49-F238E27FC236}">
                <a16:creationId xmlns:a16="http://schemas.microsoft.com/office/drawing/2014/main" id="{C3D48711-266A-A859-997C-087E1330735D}"/>
              </a:ext>
            </a:extLst>
          </p:cNvPr>
          <p:cNvSpPr txBox="1">
            <a:spLocks/>
          </p:cNvSpPr>
          <p:nvPr/>
        </p:nvSpPr>
        <p:spPr>
          <a:xfrm>
            <a:off x="5501226" y="5864342"/>
            <a:ext cx="1516650"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豬肉</a:t>
            </a:r>
            <a:endParaRPr lang="en-AU" sz="1400" b="1" dirty="0">
              <a:solidFill>
                <a:prstClr val="black"/>
              </a:solidFill>
              <a:ea typeface="Microsoft JhengHei" panose="020B0604030504040204" pitchFamily="34" charset="-120"/>
              <a:cs typeface="Hellix SemiBold"/>
            </a:endParaRPr>
          </a:p>
        </p:txBody>
      </p:sp>
      <p:pic>
        <p:nvPicPr>
          <p:cNvPr id="12" name="Picture 11">
            <a:extLst>
              <a:ext uri="{FF2B5EF4-FFF2-40B4-BE49-F238E27FC236}">
                <a16:creationId xmlns:a16="http://schemas.microsoft.com/office/drawing/2014/main" id="{54E2D9F2-0E88-722C-11BD-FA20E1E870F9}"/>
              </a:ext>
            </a:extLst>
          </p:cNvPr>
          <p:cNvPicPr>
            <a:picLocks noChangeAspect="1"/>
          </p:cNvPicPr>
          <p:nvPr/>
        </p:nvPicPr>
        <p:blipFill>
          <a:blip r:embed="rId3"/>
          <a:stretch>
            <a:fillRect/>
          </a:stretch>
        </p:blipFill>
        <p:spPr>
          <a:xfrm>
            <a:off x="3238690" y="4589302"/>
            <a:ext cx="1587993" cy="1186985"/>
          </a:xfrm>
          <a:prstGeom prst="rect">
            <a:avLst/>
          </a:prstGeom>
        </p:spPr>
      </p:pic>
      <p:pic>
        <p:nvPicPr>
          <p:cNvPr id="19" name="Picture 18">
            <a:extLst>
              <a:ext uri="{FF2B5EF4-FFF2-40B4-BE49-F238E27FC236}">
                <a16:creationId xmlns:a16="http://schemas.microsoft.com/office/drawing/2014/main" id="{B45E1CDF-FD35-4973-63CD-59DF559AD667}"/>
              </a:ext>
            </a:extLst>
          </p:cNvPr>
          <p:cNvPicPr>
            <a:picLocks noChangeAspect="1"/>
          </p:cNvPicPr>
          <p:nvPr/>
        </p:nvPicPr>
        <p:blipFill>
          <a:blip r:embed="rId4"/>
          <a:stretch>
            <a:fillRect/>
          </a:stretch>
        </p:blipFill>
        <p:spPr>
          <a:xfrm>
            <a:off x="5316543" y="4797395"/>
            <a:ext cx="1758326" cy="912339"/>
          </a:xfrm>
          <a:prstGeom prst="rect">
            <a:avLst/>
          </a:prstGeom>
        </p:spPr>
      </p:pic>
      <p:pic>
        <p:nvPicPr>
          <p:cNvPr id="13" name="Picture Placeholder 8" descr="A close up of a bottle  Description automatically generated">
            <a:extLst>
              <a:ext uri="{FF2B5EF4-FFF2-40B4-BE49-F238E27FC236}">
                <a16:creationId xmlns:a16="http://schemas.microsoft.com/office/drawing/2014/main" id="{DB1D417B-15B2-C7BA-42E3-EF805C129B36}"/>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015018" y="1253043"/>
            <a:ext cx="1803891" cy="5461000"/>
          </a:xfrm>
          <a:prstGeom prst="rect">
            <a:avLst/>
          </a:prstGeom>
        </p:spPr>
      </p:pic>
      <p:sp>
        <p:nvSpPr>
          <p:cNvPr id="15" name="object 10">
            <a:extLst>
              <a:ext uri="{FF2B5EF4-FFF2-40B4-BE49-F238E27FC236}">
                <a16:creationId xmlns:a16="http://schemas.microsoft.com/office/drawing/2014/main" id="{4BE335C4-F7F8-61E6-6114-44DFEB010578}"/>
              </a:ext>
            </a:extLst>
          </p:cNvPr>
          <p:cNvSpPr txBox="1"/>
          <p:nvPr/>
        </p:nvSpPr>
        <p:spPr>
          <a:xfrm rot="16200000">
            <a:off x="-356148" y="4484858"/>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RIESLING</a:t>
            </a:r>
            <a:endParaRPr lang="en-AU" sz="3200"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pic>
        <p:nvPicPr>
          <p:cNvPr id="16" name="Picture 15">
            <a:extLst>
              <a:ext uri="{FF2B5EF4-FFF2-40B4-BE49-F238E27FC236}">
                <a16:creationId xmlns:a16="http://schemas.microsoft.com/office/drawing/2014/main" id="{A85DD15B-D8E5-D6F4-4B6A-42EB07763A82}"/>
              </a:ext>
            </a:extLst>
          </p:cNvPr>
          <p:cNvPicPr>
            <a:picLocks noChangeAspect="1"/>
          </p:cNvPicPr>
          <p:nvPr/>
        </p:nvPicPr>
        <p:blipFill>
          <a:blip r:embed="rId6"/>
          <a:stretch>
            <a:fillRect/>
          </a:stretch>
        </p:blipFill>
        <p:spPr>
          <a:xfrm>
            <a:off x="4114335" y="2164433"/>
            <a:ext cx="1944494" cy="1086922"/>
          </a:xfrm>
          <a:prstGeom prst="rect">
            <a:avLst/>
          </a:prstGeom>
        </p:spPr>
      </p:pic>
      <p:pic>
        <p:nvPicPr>
          <p:cNvPr id="17" name="Picture 16">
            <a:extLst>
              <a:ext uri="{FF2B5EF4-FFF2-40B4-BE49-F238E27FC236}">
                <a16:creationId xmlns:a16="http://schemas.microsoft.com/office/drawing/2014/main" id="{B3E30954-C187-3E84-9D5F-DF15A1C49867}"/>
              </a:ext>
            </a:extLst>
          </p:cNvPr>
          <p:cNvPicPr>
            <a:picLocks noChangeAspect="1"/>
          </p:cNvPicPr>
          <p:nvPr/>
        </p:nvPicPr>
        <p:blipFill>
          <a:blip r:embed="rId7"/>
          <a:stretch>
            <a:fillRect/>
          </a:stretch>
        </p:blipFill>
        <p:spPr>
          <a:xfrm>
            <a:off x="7703590" y="4910114"/>
            <a:ext cx="1587993" cy="686899"/>
          </a:xfrm>
          <a:prstGeom prst="rect">
            <a:avLst/>
          </a:prstGeom>
        </p:spPr>
      </p:pic>
      <p:pic>
        <p:nvPicPr>
          <p:cNvPr id="18" name="Picture 17">
            <a:extLst>
              <a:ext uri="{FF2B5EF4-FFF2-40B4-BE49-F238E27FC236}">
                <a16:creationId xmlns:a16="http://schemas.microsoft.com/office/drawing/2014/main" id="{8E7D0F8C-F731-B0F4-A90D-05C0CD884831}"/>
              </a:ext>
            </a:extLst>
          </p:cNvPr>
          <p:cNvPicPr>
            <a:picLocks noChangeAspect="1"/>
          </p:cNvPicPr>
          <p:nvPr/>
        </p:nvPicPr>
        <p:blipFill>
          <a:blip r:embed="rId8"/>
          <a:stretch>
            <a:fillRect/>
          </a:stretch>
        </p:blipFill>
        <p:spPr>
          <a:xfrm>
            <a:off x="6519746" y="2121767"/>
            <a:ext cx="1516650" cy="1129588"/>
          </a:xfrm>
          <a:prstGeom prst="rect">
            <a:avLst/>
          </a:prstGeom>
        </p:spPr>
      </p:pic>
      <p:pic>
        <p:nvPicPr>
          <p:cNvPr id="22" name="Picture 21">
            <a:extLst>
              <a:ext uri="{FF2B5EF4-FFF2-40B4-BE49-F238E27FC236}">
                <a16:creationId xmlns:a16="http://schemas.microsoft.com/office/drawing/2014/main" id="{454B1081-F632-94EF-7138-E2905E525B6C}"/>
              </a:ext>
            </a:extLst>
          </p:cNvPr>
          <p:cNvPicPr>
            <a:picLocks noChangeAspect="1"/>
          </p:cNvPicPr>
          <p:nvPr/>
        </p:nvPicPr>
        <p:blipFill>
          <a:blip r:embed="rId9"/>
          <a:stretch>
            <a:fillRect/>
          </a:stretch>
        </p:blipFill>
        <p:spPr>
          <a:xfrm>
            <a:off x="8647686" y="2353092"/>
            <a:ext cx="2003106" cy="942172"/>
          </a:xfrm>
          <a:prstGeom prst="rect">
            <a:avLst/>
          </a:prstGeom>
        </p:spPr>
      </p:pic>
      <p:pic>
        <p:nvPicPr>
          <p:cNvPr id="25" name="Picture 24">
            <a:extLst>
              <a:ext uri="{FF2B5EF4-FFF2-40B4-BE49-F238E27FC236}">
                <a16:creationId xmlns:a16="http://schemas.microsoft.com/office/drawing/2014/main" id="{C1EE62E9-663E-7F3E-5466-1CB1A97AB50C}"/>
              </a:ext>
            </a:extLst>
          </p:cNvPr>
          <p:cNvPicPr>
            <a:picLocks noChangeAspect="1"/>
          </p:cNvPicPr>
          <p:nvPr/>
        </p:nvPicPr>
        <p:blipFill>
          <a:blip r:embed="rId10"/>
          <a:stretch>
            <a:fillRect/>
          </a:stretch>
        </p:blipFill>
        <p:spPr>
          <a:xfrm>
            <a:off x="9997378" y="4713249"/>
            <a:ext cx="1381593" cy="926480"/>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5317708" cy="785732"/>
          </a:xfrm>
        </p:spPr>
        <p:txBody>
          <a:bodyPr/>
          <a:lstStyle/>
          <a:p>
            <a:r>
              <a:rPr lang="zh-CN" altLang="en-US" b="1" dirty="0">
                <a:solidFill>
                  <a:schemeClr val="bg2"/>
                </a:solidFill>
              </a:rPr>
              <a:t>雷司令</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20" y="3346167"/>
            <a:ext cx="3636780" cy="1670704"/>
          </a:xfrm>
        </p:spPr>
        <p:txBody>
          <a:bodyPr/>
          <a:lstStyle/>
          <a:p>
            <a:pPr marL="0" indent="0">
              <a:lnSpc>
                <a:spcPct val="98000"/>
              </a:lnSpc>
              <a:buNone/>
            </a:pPr>
            <a:r>
              <a:rPr lang="zh-CN" altLang="en-US" dirty="0">
                <a:solidFill>
                  <a:schemeClr val="bg1"/>
                </a:solidFill>
              </a:rPr>
              <a:t>雷司令是澳洲頂級的白葡萄品種之一，
它是一種精緻、富於表現力且用途廣泛的品種，得益於簡約的釀酒方法。</a:t>
            </a:r>
          </a:p>
          <a:p>
            <a:pPr marL="0" indent="0">
              <a:lnSpc>
                <a:spcPct val="98000"/>
              </a:lnSpc>
              <a:buNone/>
            </a:pPr>
            <a:r>
              <a:rPr lang="zh-CN" altLang="en-US" dirty="0">
                <a:solidFill>
                  <a:schemeClr val="bg1"/>
                </a:solidFill>
              </a:rPr>
              <a:t>澳洲是世界上一些最古老的雷司令葡萄藤的所在地，也是全球領先的生產國。</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zh-CN" altLang="en-US" sz="4800" b="1" kern="1000" spc="-100" dirty="0"/>
              <a:t>極簡干預的精通</a:t>
            </a: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zh-CN" altLang="en-US" b="1" dirty="0">
                <a:solidFill>
                  <a:schemeClr val="bg2"/>
                </a:solidFill>
              </a:rPr>
              <a:t>澳洲雷司令</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4488669" cy="1325563"/>
          </a:xfrm>
        </p:spPr>
        <p:txBody>
          <a:bodyPr/>
          <a:lstStyle/>
          <a:p>
            <a:r>
              <a:rPr lang="zh-CN" altLang="en-US" sz="5300" b="1" kern="1000" spc="-100" dirty="0"/>
              <a:t>充滿可能與潛力的未來</a:t>
            </a:r>
          </a:p>
        </p:txBody>
      </p:sp>
    </p:spTree>
    <p:extLst>
      <p:ext uri="{BB962C8B-B14F-4D97-AF65-F5344CB8AC3E}">
        <p14:creationId xmlns:p14="http://schemas.microsoft.com/office/powerpoint/2010/main" val="380755108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980663"/>
          </a:xfrm>
          <a:prstGeom prst="rect">
            <a:avLst/>
          </a:prstGeom>
        </p:spPr>
      </p:pic>
      <p:sp>
        <p:nvSpPr>
          <p:cNvPr id="2" name="Freeform 1">
            <a:extLst>
              <a:ext uri="{FF2B5EF4-FFF2-40B4-BE49-F238E27FC236}">
                <a16:creationId xmlns:a16="http://schemas.microsoft.com/office/drawing/2014/main" id="{CC51DA6F-C4AB-DE44-3F72-EE391D62A160}"/>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7" name="Graphic 6">
            <a:extLst>
              <a:ext uri="{FF2B5EF4-FFF2-40B4-BE49-F238E27FC236}">
                <a16:creationId xmlns:a16="http://schemas.microsoft.com/office/drawing/2014/main" id="{FF510320-76E0-149D-2738-DB440053BE86}"/>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
        <p:nvSpPr>
          <p:cNvPr id="5" name="object 2">
            <a:extLst>
              <a:ext uri="{FF2B5EF4-FFF2-40B4-BE49-F238E27FC236}">
                <a16:creationId xmlns:a16="http://schemas.microsoft.com/office/drawing/2014/main" id="{C08AC807-ABE7-2765-8B73-20A7EA9C7616}"/>
              </a:ext>
            </a:extLst>
          </p:cNvPr>
          <p:cNvSpPr txBox="1"/>
          <p:nvPr/>
        </p:nvSpPr>
        <p:spPr>
          <a:xfrm>
            <a:off x="2100995" y="30171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42938-09F0-340F-91B5-1BD55B8FB50C}"/>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B52A5BEE-12D5-F41C-952F-9FE8AEFBBB38}"/>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0841D85E-2057-1603-F5D9-200A815DCFC3}"/>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246190142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3712239"/>
            <a:ext cx="4829691" cy="1530521"/>
          </a:xfrm>
        </p:spPr>
        <p:txBody>
          <a:bodyPr/>
          <a:lstStyle/>
          <a:p>
            <a:pPr>
              <a:spcBef>
                <a:spcPts val="500"/>
              </a:spcBef>
            </a:pPr>
            <a:r>
              <a:rPr lang="zh-CN" altLang="en-US" dirty="0"/>
              <a:t>澳洲雷司令的歷史</a:t>
            </a:r>
          </a:p>
          <a:p>
            <a:pPr>
              <a:spcBef>
                <a:spcPts val="500"/>
              </a:spcBef>
            </a:pPr>
            <a:r>
              <a:rPr lang="zh-CN" altLang="en-US" dirty="0"/>
              <a:t>如何種植</a:t>
            </a:r>
          </a:p>
          <a:p>
            <a:pPr>
              <a:spcBef>
                <a:spcPts val="500"/>
              </a:spcBef>
            </a:pPr>
            <a:r>
              <a:rPr lang="zh-CN" altLang="en-US" dirty="0"/>
              <a:t>如何釀造</a:t>
            </a:r>
          </a:p>
          <a:p>
            <a:pPr>
              <a:spcBef>
                <a:spcPts val="500"/>
              </a:spcBef>
            </a:pPr>
            <a:r>
              <a:rPr lang="zh-CN" altLang="en-US" dirty="0"/>
              <a:t>在哪裡種植</a:t>
            </a:r>
          </a:p>
          <a:p>
            <a:pPr>
              <a:spcBef>
                <a:spcPts val="500"/>
              </a:spcBef>
            </a:pPr>
            <a:r>
              <a:rPr lang="zh-CN" altLang="en-US" dirty="0"/>
              <a:t>常見風格</a:t>
            </a:r>
          </a:p>
          <a:p>
            <a:pPr>
              <a:spcBef>
                <a:spcPts val="500"/>
              </a:spcBef>
            </a:pPr>
            <a:r>
              <a:rPr lang="zh-CN" altLang="en-US" dirty="0"/>
              <a:t>特徵和風味</a:t>
            </a:r>
          </a:p>
        </p:txBody>
      </p:sp>
      <p:pic>
        <p:nvPicPr>
          <p:cNvPr id="9" name="Picture Placeholder 8" descr="A room with many barrels  AI-generated content may be incorrect.">
            <a:extLst>
              <a:ext uri="{FF2B5EF4-FFF2-40B4-BE49-F238E27FC236}">
                <a16:creationId xmlns:a16="http://schemas.microsoft.com/office/drawing/2014/main" id="{F98E8610-F48E-929F-BE34-9DB61DCC09A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6" name="Title 2">
            <a:extLst>
              <a:ext uri="{FF2B5EF4-FFF2-40B4-BE49-F238E27FC236}">
                <a16:creationId xmlns:a16="http://schemas.microsoft.com/office/drawing/2014/main" id="{623541E1-759D-B734-6C32-B46B7A1F617E}"/>
              </a:ext>
            </a:extLst>
          </p:cNvPr>
          <p:cNvSpPr txBox="1">
            <a:spLocks/>
          </p:cNvSpPr>
          <p:nvPr/>
        </p:nvSpPr>
        <p:spPr>
          <a:xfrm>
            <a:off x="6323933" y="584200"/>
            <a:ext cx="4829691" cy="1325562"/>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zh-Hant" sz="5400" b="1" dirty="0">
                <a:solidFill>
                  <a:schemeClr val="accent2"/>
                </a:solidFill>
                <a:latin typeface="Neue Haas Grotesk Text Pro"/>
              </a:rPr>
              <a:t>今天</a:t>
            </a:r>
            <a:br>
              <a:rPr lang="zh-Hant" sz="5400" b="1" dirty="0">
                <a:solidFill>
                  <a:schemeClr val="accent2"/>
                </a:solidFill>
                <a:latin typeface="Neue Haas Grotesk Text Pro"/>
              </a:rPr>
            </a:br>
            <a:r>
              <a:rPr lang="zh-Hant" sz="5400" b="1" dirty="0">
                <a:solidFill>
                  <a:schemeClr val="accent2"/>
                </a:solidFill>
                <a:latin typeface="Neue Haas Grotesk Text Pro"/>
              </a:rPr>
              <a:t>我們</a:t>
            </a:r>
            <a:br>
              <a:rPr lang="zh-Hant" sz="5400" b="1" dirty="0">
                <a:solidFill>
                  <a:schemeClr val="accent2"/>
                </a:solidFill>
                <a:latin typeface="Neue Haas Grotesk Text Pro"/>
              </a:rPr>
            </a:br>
            <a:r>
              <a:rPr lang="zh-Hant" sz="5400" b="1" dirty="0">
                <a:solidFill>
                  <a:schemeClr val="accent2"/>
                </a:solidFill>
                <a:latin typeface="Neue Haas Grotesk Text Pro"/>
              </a:rPr>
              <a:t>將涵蓋</a:t>
            </a:r>
          </a:p>
        </p:txBody>
      </p:sp>
    </p:spTree>
    <p:extLst>
      <p:ext uri="{BB962C8B-B14F-4D97-AF65-F5344CB8AC3E}">
        <p14:creationId xmlns:p14="http://schemas.microsoft.com/office/powerpoint/2010/main" val="116033893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8192429" y="3665033"/>
            <a:ext cx="3999571" cy="2830819"/>
          </a:xfrm>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1109228" y="3561231"/>
            <a:ext cx="2382787" cy="662774"/>
          </a:xfrm>
        </p:spPr>
        <p:txBody>
          <a:bodyPr/>
          <a:lstStyle>
            <a:lvl1pPr>
              <a:defRPr sz="5243"/>
            </a:lvl1pPr>
          </a:lstStyle>
          <a:p>
            <a:r>
              <a:rPr lang="zh-CN" altLang="en-US" sz="2400" b="1" dirty="0">
                <a:solidFill>
                  <a:schemeClr val="bg2"/>
                </a:solidFill>
              </a:rPr>
              <a:t>1800年代</a:t>
            </a: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1109228" y="4224012"/>
            <a:ext cx="2979552" cy="1461301"/>
          </a:xfrm>
        </p:spPr>
        <p:txBody>
          <a:bodyPr/>
          <a:lstStyle/>
          <a:p>
            <a:pPr>
              <a:lnSpc>
                <a:spcPct val="95000"/>
              </a:lnSpc>
            </a:pPr>
            <a:r>
              <a:rPr lang="zh-CN" altLang="en-US" sz="1600" dirty="0"/>
              <a:t>首次記錄於1837年由威廉·麥克阿瑟進口。雷司令受到德國、波蘭和捷克移民的歡迎，並很快在克萊爾谷、伊甸谷、塔斯馬尼亞、維多利亞、馬吉和西澳洲找到家。</a:t>
            </a: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7727530" y="1508782"/>
            <a:ext cx="2769485" cy="1461301"/>
          </a:xfrm>
        </p:spPr>
        <p:txBody>
          <a:bodyPr/>
          <a:lstStyle/>
          <a:p>
            <a:pPr>
              <a:lnSpc>
                <a:spcPct val="95000"/>
              </a:lnSpc>
            </a:pPr>
            <a:r>
              <a:rPr lang="zh-CN" altLang="en-US" sz="1600" dirty="0"/>
              <a:t>新技術進入澳洲葡萄酒社群。冷藏用於降低發酵溫度，有助於保存雷司令的精緻香氣。</a:t>
            </a:r>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7716644" y="824931"/>
            <a:ext cx="2690127" cy="662774"/>
          </a:xfrm>
        </p:spPr>
        <p:txBody>
          <a:bodyPr/>
          <a:lstStyle>
            <a:lvl1pPr>
              <a:defRPr sz="1434"/>
            </a:lvl1pPr>
          </a:lstStyle>
          <a:p>
            <a:r>
              <a:rPr lang="zh-CN" altLang="en-US" sz="2400" b="1" dirty="0">
                <a:solidFill>
                  <a:schemeClr val="bg2"/>
                </a:solidFill>
              </a:rPr>
              <a:t>1930年代</a:t>
            </a: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657498" cy="1325563"/>
          </a:xfrm>
        </p:spPr>
        <p:txBody>
          <a:bodyPr/>
          <a:lstStyle/>
          <a:p>
            <a:r>
              <a:rPr lang="zh-CN" altLang="en-US" b="1" dirty="0">
                <a:solidFill>
                  <a:schemeClr val="accent2"/>
                </a:solidFill>
              </a:rPr>
              <a:t>澳洲雷司令的歷史</a:t>
            </a:r>
          </a:p>
        </p:txBody>
      </p:sp>
      <p:sp>
        <p:nvSpPr>
          <p:cNvPr id="2" name="Text Placeholder 4">
            <a:extLst>
              <a:ext uri="{FF2B5EF4-FFF2-40B4-BE49-F238E27FC236}">
                <a16:creationId xmlns:a16="http://schemas.microsoft.com/office/drawing/2014/main" id="{673E668F-668D-79FF-BE73-7BFDEDFC9034}"/>
              </a:ext>
            </a:extLst>
          </p:cNvPr>
          <p:cNvSpPr txBox="1">
            <a:spLocks/>
          </p:cNvSpPr>
          <p:nvPr/>
        </p:nvSpPr>
        <p:spPr>
          <a:xfrm>
            <a:off x="5264288" y="4240381"/>
            <a:ext cx="245235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zh-CN" altLang="en-US" sz="1600" dirty="0">
                <a:ea typeface="Microsoft JhengHei" panose="020B0604030504040204" pitchFamily="34" charset="-120"/>
              </a:rPr>
              <a:t>雷司令備受推崇和需求，成為「乾白葡萄酒」的代名詞。</a:t>
            </a:r>
          </a:p>
        </p:txBody>
      </p:sp>
      <p:sp>
        <p:nvSpPr>
          <p:cNvPr id="10" name="Text Placeholder 5">
            <a:extLst>
              <a:ext uri="{FF2B5EF4-FFF2-40B4-BE49-F238E27FC236}">
                <a16:creationId xmlns:a16="http://schemas.microsoft.com/office/drawing/2014/main" id="{E939C9D0-8FA3-1FE9-8048-A3605414776E}"/>
              </a:ext>
            </a:extLst>
          </p:cNvPr>
          <p:cNvSpPr txBox="1">
            <a:spLocks/>
          </p:cNvSpPr>
          <p:nvPr/>
        </p:nvSpPr>
        <p:spPr>
          <a:xfrm>
            <a:off x="5264287" y="3577607"/>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olidFill>
                  <a:schemeClr val="bg2"/>
                </a:solidFill>
                <a:ea typeface="Microsoft JhengHei" panose="020B0604030504040204" pitchFamily="34" charset="-120"/>
              </a:rPr>
              <a:t>1800年代中期</a:t>
            </a:r>
          </a:p>
        </p:txBody>
      </p:sp>
    </p:spTree>
    <p:extLst>
      <p:ext uri="{BB962C8B-B14F-4D97-AF65-F5344CB8AC3E}">
        <p14:creationId xmlns:p14="http://schemas.microsoft.com/office/powerpoint/2010/main" val="3274010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rcRect/>
          <a:stretch/>
        </p:blipFill>
        <p:spPr>
          <a:xfrm>
            <a:off x="8349201" y="584201"/>
            <a:ext cx="3842800" cy="2448931"/>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896028" y="4242819"/>
            <a:ext cx="2873084" cy="1461301"/>
          </a:xfrm>
        </p:spPr>
        <p:txBody>
          <a:bodyPr/>
          <a:lstStyle/>
          <a:p>
            <a:pPr>
              <a:lnSpc>
                <a:spcPct val="90000"/>
              </a:lnSpc>
            </a:pPr>
            <a:r>
              <a:rPr lang="zh-CN" altLang="en-US" sz="1600" dirty="0"/>
              <a:t>當科林·格蘭普使用冷壓發酵來防止二氧化碳逸出並控制發酵溫度時，澳洲雷司令進一步革新。</a:t>
            </a: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885143" y="3558968"/>
            <a:ext cx="2120040" cy="662774"/>
          </a:xfrm>
        </p:spPr>
        <p:txBody>
          <a:bodyPr/>
          <a:lstStyle>
            <a:lvl1pPr>
              <a:defRPr sz="1434"/>
            </a:lvl1pPr>
          </a:lstStyle>
          <a:p>
            <a:r>
              <a:rPr lang="zh-CN" altLang="en-US" sz="2400" b="1" dirty="0">
                <a:solidFill>
                  <a:schemeClr val="bg2"/>
                </a:solidFill>
              </a:rPr>
              <a:t>1950年代</a:t>
            </a:r>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2310015" y="1354511"/>
            <a:ext cx="2462707" cy="1461301"/>
          </a:xfrm>
        </p:spPr>
        <p:txBody>
          <a:bodyPr/>
          <a:lstStyle/>
          <a:p>
            <a:pPr>
              <a:lnSpc>
                <a:spcPct val="90000"/>
              </a:lnSpc>
            </a:pPr>
            <a:r>
              <a:rPr lang="zh-CN" altLang="en-US" sz="1600" dirty="0"/>
              <a:t>儘管普遍誤解它總是甜的，但在1960年代末和1970年代的白葡萄酒繁榮時期，雷司令成為澳洲領先的品種。</a:t>
            </a: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2299130" y="670660"/>
            <a:ext cx="2120040" cy="662774"/>
          </a:xfrm>
        </p:spPr>
        <p:txBody>
          <a:bodyPr/>
          <a:lstStyle>
            <a:lvl1pPr>
              <a:defRPr sz="1434"/>
            </a:lvl1pPr>
          </a:lstStyle>
          <a:p>
            <a:r>
              <a:rPr lang="zh-CN" altLang="en-US" sz="2400" b="1" dirty="0">
                <a:solidFill>
                  <a:schemeClr val="bg2"/>
                </a:solidFill>
              </a:rPr>
              <a:t>1960年代</a:t>
            </a:r>
          </a:p>
        </p:txBody>
      </p:sp>
      <p:sp>
        <p:nvSpPr>
          <p:cNvPr id="6" name="Text Placeholder 6">
            <a:extLst>
              <a:ext uri="{FF2B5EF4-FFF2-40B4-BE49-F238E27FC236}">
                <a16:creationId xmlns:a16="http://schemas.microsoft.com/office/drawing/2014/main" id="{FBDDDE8B-2789-FEDA-C765-199588400292}"/>
              </a:ext>
            </a:extLst>
          </p:cNvPr>
          <p:cNvSpPr txBox="1">
            <a:spLocks/>
          </p:cNvSpPr>
          <p:nvPr/>
        </p:nvSpPr>
        <p:spPr>
          <a:xfrm>
            <a:off x="8990622" y="4184767"/>
            <a:ext cx="212004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zh-CN" altLang="en-US" sz="1600" dirty="0">
                <a:ea typeface="Microsoft JhengHei" panose="020B0604030504040204" pitchFamily="34" charset="-120"/>
              </a:rPr>
              <a:t>雷司令是澳洲最重要的葡萄品種之一——其聲譽再次飆升。</a:t>
            </a:r>
          </a:p>
        </p:txBody>
      </p:sp>
      <p:sp>
        <p:nvSpPr>
          <p:cNvPr id="9" name="Text Placeholder 7">
            <a:extLst>
              <a:ext uri="{FF2B5EF4-FFF2-40B4-BE49-F238E27FC236}">
                <a16:creationId xmlns:a16="http://schemas.microsoft.com/office/drawing/2014/main" id="{62A32854-35F1-95C6-6386-E4D638DE5452}"/>
              </a:ext>
            </a:extLst>
          </p:cNvPr>
          <p:cNvSpPr txBox="1">
            <a:spLocks/>
          </p:cNvSpPr>
          <p:nvPr/>
        </p:nvSpPr>
        <p:spPr>
          <a:xfrm>
            <a:off x="8979736" y="3500916"/>
            <a:ext cx="2564344"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olidFill>
                  <a:schemeClr val="bg2"/>
                </a:solidFill>
                <a:ea typeface="Microsoft JhengHei" panose="020B0604030504040204" pitchFamily="34" charset="-120"/>
              </a:rPr>
              <a:t>今天</a:t>
            </a:r>
          </a:p>
        </p:txBody>
      </p:sp>
      <p:sp>
        <p:nvSpPr>
          <p:cNvPr id="2" name="Text Placeholder 6">
            <a:extLst>
              <a:ext uri="{FF2B5EF4-FFF2-40B4-BE49-F238E27FC236}">
                <a16:creationId xmlns:a16="http://schemas.microsoft.com/office/drawing/2014/main" id="{8FFF1F07-1EC1-0C0C-0528-42585C601191}"/>
              </a:ext>
            </a:extLst>
          </p:cNvPr>
          <p:cNvSpPr txBox="1">
            <a:spLocks/>
          </p:cNvSpPr>
          <p:nvPr/>
        </p:nvSpPr>
        <p:spPr>
          <a:xfrm>
            <a:off x="4175986" y="4194355"/>
            <a:ext cx="261139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zh-CN" altLang="en-US" sz="1600" dirty="0">
                <a:ea typeface="Microsoft JhengHei" panose="020B0604030504040204" pitchFamily="34" charset="-120"/>
              </a:rPr>
              <a:t>雷司令葡萄酒的錯誤標籤得到糾正，雷司令擺脫了作為甜酒的形象。許多著名的澳洲葡萄酒公司將乾雷司令納入其系列。</a:t>
            </a:r>
          </a:p>
        </p:txBody>
      </p:sp>
      <p:sp>
        <p:nvSpPr>
          <p:cNvPr id="5" name="Text Placeholder 7">
            <a:extLst>
              <a:ext uri="{FF2B5EF4-FFF2-40B4-BE49-F238E27FC236}">
                <a16:creationId xmlns:a16="http://schemas.microsoft.com/office/drawing/2014/main" id="{CAAC6E24-EA1E-26DF-E216-52CBA354A78E}"/>
              </a:ext>
            </a:extLst>
          </p:cNvPr>
          <p:cNvSpPr txBox="1">
            <a:spLocks/>
          </p:cNvSpPr>
          <p:nvPr/>
        </p:nvSpPr>
        <p:spPr>
          <a:xfrm>
            <a:off x="4165100" y="3510504"/>
            <a:ext cx="2996276"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olidFill>
                  <a:schemeClr val="bg2"/>
                </a:solidFill>
                <a:ea typeface="Microsoft JhengHei" panose="020B0604030504040204" pitchFamily="34" charset="-120"/>
              </a:rPr>
              <a:t>1970年代和1980年代</a:t>
            </a:r>
          </a:p>
        </p:txBody>
      </p:sp>
      <p:sp>
        <p:nvSpPr>
          <p:cNvPr id="10" name="Text Placeholder 6">
            <a:extLst>
              <a:ext uri="{FF2B5EF4-FFF2-40B4-BE49-F238E27FC236}">
                <a16:creationId xmlns:a16="http://schemas.microsoft.com/office/drawing/2014/main" id="{78109B7F-7F57-7B5A-0B3F-6BF748767BF5}"/>
              </a:ext>
            </a:extLst>
          </p:cNvPr>
          <p:cNvSpPr txBox="1">
            <a:spLocks/>
          </p:cNvSpPr>
          <p:nvPr/>
        </p:nvSpPr>
        <p:spPr>
          <a:xfrm>
            <a:off x="5886493" y="1886195"/>
            <a:ext cx="246270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zh-CN" altLang="en-US" sz="1600" dirty="0">
                <a:ea typeface="Microsoft JhengHei" panose="020B0604030504040204" pitchFamily="34" charset="-120"/>
              </a:rPr>
              <a:t>霞多麗人氣的飆升與雷司令從澳洲最受歡迎的白葡萄酒地位的下降同時發生。</a:t>
            </a:r>
          </a:p>
        </p:txBody>
      </p:sp>
      <p:sp>
        <p:nvSpPr>
          <p:cNvPr id="11" name="Text Placeholder 7">
            <a:extLst>
              <a:ext uri="{FF2B5EF4-FFF2-40B4-BE49-F238E27FC236}">
                <a16:creationId xmlns:a16="http://schemas.microsoft.com/office/drawing/2014/main" id="{1D839660-6B90-B324-42AD-07C96508D124}"/>
              </a:ext>
            </a:extLst>
          </p:cNvPr>
          <p:cNvSpPr txBox="1">
            <a:spLocks/>
          </p:cNvSpPr>
          <p:nvPr/>
        </p:nvSpPr>
        <p:spPr>
          <a:xfrm>
            <a:off x="5875608" y="1202344"/>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400" dirty="0">
                <a:solidFill>
                  <a:schemeClr val="bg2"/>
                </a:solidFill>
                <a:ea typeface="Microsoft JhengHei" panose="020B0604030504040204" pitchFamily="34" charset="-120"/>
              </a:rPr>
              <a:t>1990年代</a:t>
            </a:r>
          </a:p>
        </p:txBody>
      </p:sp>
    </p:spTree>
    <p:extLst>
      <p:ext uri="{BB962C8B-B14F-4D97-AF65-F5344CB8AC3E}">
        <p14:creationId xmlns:p14="http://schemas.microsoft.com/office/powerpoint/2010/main" val="2292070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zh-CN" altLang="en-US" b="1" dirty="0">
                <a:solidFill>
                  <a:schemeClr val="bg2"/>
                </a:solidFill>
              </a:rPr>
              <a:t>葡萄栽培</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107214"/>
            <a:ext cx="4074492" cy="2669914"/>
          </a:xfrm>
        </p:spPr>
        <p:txBody>
          <a:bodyPr/>
          <a:lstStyle/>
          <a:p>
            <a:pPr marL="0" indent="0">
              <a:lnSpc>
                <a:spcPct val="90000"/>
              </a:lnSpc>
              <a:spcBef>
                <a:spcPts val="800"/>
              </a:spcBef>
              <a:buNone/>
            </a:pPr>
            <a:r>
              <a:rPr lang="zh-CN" altLang="en-US" dirty="0">
                <a:solidFill>
                  <a:schemeClr val="bg1"/>
                </a:solidFill>
              </a:rPr>
              <a:t>雷司令高度表達葡萄和風土的特性，展現了葡萄種植者的技能。</a:t>
            </a:r>
          </a:p>
          <a:p>
            <a:pPr marL="285750" indent="-285750">
              <a:lnSpc>
                <a:spcPct val="90000"/>
              </a:lnSpc>
              <a:spcBef>
                <a:spcPts val="800"/>
              </a:spcBef>
              <a:buFont typeface="Arial" panose="020B0604020202020204" pitchFamily="34" charset="0"/>
              <a:buChar char="•"/>
            </a:pPr>
            <a:r>
              <a:rPr lang="zh-CN" altLang="en-US" dirty="0">
                <a:solidFill>
                  <a:schemeClr val="bg1"/>
                </a:solidFill>
              </a:rPr>
              <a:t>在涼爽的夜晚和漫長的成熟季節中生長最好</a:t>
            </a:r>
          </a:p>
          <a:p>
            <a:pPr marL="285750" indent="-285750">
              <a:lnSpc>
                <a:spcPct val="90000"/>
              </a:lnSpc>
              <a:spcBef>
                <a:spcPts val="800"/>
              </a:spcBef>
              <a:buFont typeface="Arial" panose="020B0604020202020204" pitchFamily="34" charset="0"/>
              <a:buChar char="•"/>
            </a:pPr>
            <a:r>
              <a:rPr lang="zh-CN" altLang="en-US" dirty="0">
                <a:solidFill>
                  <a:schemeClr val="bg1"/>
                </a:solidFill>
              </a:rPr>
              <a:t>在各種土壤類型中茁壯成長</a:t>
            </a:r>
          </a:p>
          <a:p>
            <a:pPr marL="285750" indent="-285750">
              <a:lnSpc>
                <a:spcPct val="90000"/>
              </a:lnSpc>
              <a:spcBef>
                <a:spcPts val="800"/>
              </a:spcBef>
              <a:buFont typeface="Arial" panose="020B0604020202020204" pitchFamily="34" charset="0"/>
              <a:buChar char="•"/>
            </a:pPr>
            <a:r>
              <a:rPr lang="zh-CN" altLang="en-US" dirty="0">
                <a:solidFill>
                  <a:schemeClr val="bg1"/>
                </a:solidFill>
              </a:rPr>
              <a:t>小而緊湊的葡萄串容易感染疾病</a:t>
            </a:r>
          </a:p>
          <a:p>
            <a:pPr marL="285750" indent="-285750">
              <a:lnSpc>
                <a:spcPct val="90000"/>
              </a:lnSpc>
              <a:spcBef>
                <a:spcPts val="800"/>
              </a:spcBef>
              <a:buFont typeface="Arial" panose="020B0604020202020204" pitchFamily="34" charset="0"/>
              <a:buChar char="•"/>
            </a:pPr>
            <a:r>
              <a:rPr lang="zh-CN" altLang="en-US" dirty="0">
                <a:solidFill>
                  <a:schemeClr val="bg1"/>
                </a:solidFill>
              </a:rPr>
              <a:t>當產量保持在較低水平時，會生產出品質更好的葡萄酒</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4275025" cy="714677"/>
          </a:xfrm>
        </p:spPr>
        <p:txBody>
          <a:bodyPr/>
          <a:lstStyle/>
          <a:p>
            <a:r>
              <a:rPr lang="zh-CN" altLang="en-US" sz="5000" b="1" kern="1000" spc="-100" dirty="0"/>
              <a:t>澳洲雷司令是如何種植的</a:t>
            </a:r>
          </a:p>
        </p:txBody>
      </p:sp>
    </p:spTree>
    <p:extLst>
      <p:ext uri="{BB962C8B-B14F-4D97-AF65-F5344CB8AC3E}">
        <p14:creationId xmlns:p14="http://schemas.microsoft.com/office/powerpoint/2010/main" val="231583601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A8EF219C-D587-3FEF-ED89-4AA7A97C544D}"/>
              </a:ext>
            </a:extLst>
          </p:cNvPr>
          <p:cNvPicPr>
            <a:picLocks noChangeAspect="1"/>
          </p:cNvPicPr>
          <p:nvPr/>
        </p:nvPicPr>
        <p:blipFill>
          <a:blip r:embed="rId3"/>
          <a:stretch>
            <a:fillRect/>
          </a:stretch>
        </p:blipFill>
        <p:spPr>
          <a:xfrm>
            <a:off x="826124" y="3544840"/>
            <a:ext cx="1065785" cy="2224247"/>
          </a:xfrm>
          <a:prstGeom prst="rect">
            <a:avLst/>
          </a:prstGeom>
        </p:spPr>
      </p:pic>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3200" b="1" dirty="0">
                <a:solidFill>
                  <a:schemeClr val="bg2"/>
                </a:solidFill>
                <a:latin typeface="Microsoft JhengHei" panose="020B0604030504040204" pitchFamily="34" charset="-120"/>
                <a:ea typeface="Microsoft JhengHei" panose="020B0604030504040204" pitchFamily="34" charset="-120"/>
              </a:rPr>
              <a:t>釀酒：</a:t>
            </a:r>
          </a:p>
          <a:p>
            <a:pPr marL="0" indent="0">
              <a:lnSpc>
                <a:spcPct val="82000"/>
              </a:lnSpc>
              <a:buNone/>
            </a:pPr>
            <a:r>
              <a:rPr lang="zh-CN" altLang="en-US" sz="5440" b="1" dirty="0">
                <a:solidFill>
                  <a:schemeClr val="accent2"/>
                </a:solidFill>
                <a:latin typeface="Microsoft JhengHei" panose="020B0604030504040204" pitchFamily="34" charset="-120"/>
                <a:ea typeface="Microsoft JhengHei" panose="020B0604030504040204" pitchFamily="34" charset="-120"/>
              </a:rPr>
              <a:t>影響雷司令的技術</a:t>
            </a:r>
          </a:p>
        </p:txBody>
      </p:sp>
      <p:sp>
        <p:nvSpPr>
          <p:cNvPr id="9" name="TextBox 8">
            <a:extLst>
              <a:ext uri="{FF2B5EF4-FFF2-40B4-BE49-F238E27FC236}">
                <a16:creationId xmlns:a16="http://schemas.microsoft.com/office/drawing/2014/main" id="{9E8DB106-AC9C-525A-E02C-72C63CCF7FF8}"/>
              </a:ext>
            </a:extLst>
          </p:cNvPr>
          <p:cNvSpPr txBox="1"/>
          <p:nvPr/>
        </p:nvSpPr>
        <p:spPr>
          <a:xfrm>
            <a:off x="444223" y="5799064"/>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整串壓榨</a:t>
            </a:r>
          </a:p>
        </p:txBody>
      </p:sp>
      <p:sp>
        <p:nvSpPr>
          <p:cNvPr id="10" name="TextBox 9">
            <a:extLst>
              <a:ext uri="{FF2B5EF4-FFF2-40B4-BE49-F238E27FC236}">
                <a16:creationId xmlns:a16="http://schemas.microsoft.com/office/drawing/2014/main" id="{FD4C0A40-C784-6C98-6DB1-6AB956F004FC}"/>
              </a:ext>
            </a:extLst>
          </p:cNvPr>
          <p:cNvSpPr txBox="1"/>
          <p:nvPr/>
        </p:nvSpPr>
        <p:spPr>
          <a:xfrm>
            <a:off x="4209793" y="5799064"/>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延長浸皮時間</a:t>
            </a:r>
          </a:p>
        </p:txBody>
      </p:sp>
      <p:sp>
        <p:nvSpPr>
          <p:cNvPr id="11" name="TextBox 10">
            <a:extLst>
              <a:ext uri="{FF2B5EF4-FFF2-40B4-BE49-F238E27FC236}">
                <a16:creationId xmlns:a16="http://schemas.microsoft.com/office/drawing/2014/main" id="{045564FB-E21A-BF9F-8015-C18A2392E8AD}"/>
              </a:ext>
            </a:extLst>
          </p:cNvPr>
          <p:cNvSpPr txBox="1"/>
          <p:nvPr/>
        </p:nvSpPr>
        <p:spPr>
          <a:xfrm>
            <a:off x="6102538" y="5799064"/>
            <a:ext cx="1844265"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冷穩定</a:t>
            </a:r>
          </a:p>
        </p:txBody>
      </p:sp>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4"/>
          <a:stretch>
            <a:fillRect/>
          </a:stretch>
        </p:blipFill>
        <p:spPr>
          <a:xfrm>
            <a:off x="2591179" y="3800321"/>
            <a:ext cx="1120781" cy="1849679"/>
          </a:xfrm>
          <a:prstGeom prst="rect">
            <a:avLst/>
          </a:prstGeom>
        </p:spPr>
      </p:pic>
      <p:sp>
        <p:nvSpPr>
          <p:cNvPr id="6" name="Oval 5">
            <a:extLst>
              <a:ext uri="{FF2B5EF4-FFF2-40B4-BE49-F238E27FC236}">
                <a16:creationId xmlns:a16="http://schemas.microsoft.com/office/drawing/2014/main" id="{8F6342A7-A744-5F57-97D2-37CB6554F70B}"/>
              </a:ext>
            </a:extLst>
          </p:cNvPr>
          <p:cNvSpPr/>
          <p:nvPr/>
        </p:nvSpPr>
        <p:spPr>
          <a:xfrm>
            <a:off x="5186376" y="307376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7" name="TextBox 6">
            <a:extLst>
              <a:ext uri="{FF2B5EF4-FFF2-40B4-BE49-F238E27FC236}">
                <a16:creationId xmlns:a16="http://schemas.microsoft.com/office/drawing/2014/main" id="{24153851-0642-10C9-F7AD-7BB1099D7856}"/>
              </a:ext>
            </a:extLst>
          </p:cNvPr>
          <p:cNvSpPr txBox="1"/>
          <p:nvPr/>
        </p:nvSpPr>
        <p:spPr>
          <a:xfrm>
            <a:off x="5121204" y="3392245"/>
            <a:ext cx="961101" cy="215444"/>
          </a:xfrm>
          <a:prstGeom prst="rect">
            <a:avLst/>
          </a:prstGeom>
          <a:noFill/>
        </p:spPr>
        <p:txBody>
          <a:bodyPr wrap="square" rtlCol="0" anchor="ctr">
            <a:spAutoFit/>
          </a:bodyPr>
          <a:lstStyle/>
          <a:p>
            <a:pPr algn="ctr"/>
            <a:r>
              <a:rPr lang="zh-CN" altLang="en-US" sz="800" b="1" dirty="0">
                <a:solidFill>
                  <a:schemeClr val="bg1"/>
                </a:solidFill>
                <a:latin typeface="Microsoft JhengHei" panose="020B0604030504040204" pitchFamily="34" charset="-120"/>
                <a:ea typeface="Microsoft JhengHei" panose="020B0604030504040204" pitchFamily="34" charset="-120"/>
              </a:rPr>
              <a:t>延長浸漬時間</a:t>
            </a:r>
          </a:p>
        </p:txBody>
      </p:sp>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4"/>
          <a:stretch>
            <a:fillRect/>
          </a:stretch>
        </p:blipFill>
        <p:spPr>
          <a:xfrm>
            <a:off x="6358340" y="3800321"/>
            <a:ext cx="1120781" cy="1849679"/>
          </a:xfrm>
          <a:prstGeom prst="rect">
            <a:avLst/>
          </a:prstGeom>
        </p:spPr>
      </p:pic>
      <p:pic>
        <p:nvPicPr>
          <p:cNvPr id="4" name="Picture 3">
            <a:extLst>
              <a:ext uri="{FF2B5EF4-FFF2-40B4-BE49-F238E27FC236}">
                <a16:creationId xmlns:a16="http://schemas.microsoft.com/office/drawing/2014/main" id="{5FBDCDA8-3677-C637-56FA-3944D1853A0C}"/>
              </a:ext>
            </a:extLst>
          </p:cNvPr>
          <p:cNvPicPr>
            <a:picLocks noChangeAspect="1"/>
          </p:cNvPicPr>
          <p:nvPr/>
        </p:nvPicPr>
        <p:blipFill>
          <a:blip r:embed="rId4"/>
          <a:stretch>
            <a:fillRect/>
          </a:stretch>
        </p:blipFill>
        <p:spPr>
          <a:xfrm>
            <a:off x="4523720" y="3800321"/>
            <a:ext cx="1120781" cy="1849679"/>
          </a:xfrm>
          <a:prstGeom prst="rect">
            <a:avLst/>
          </a:prstGeom>
        </p:spPr>
      </p:pic>
      <p:sp>
        <p:nvSpPr>
          <p:cNvPr id="12" name="TextBox 11">
            <a:extLst>
              <a:ext uri="{FF2B5EF4-FFF2-40B4-BE49-F238E27FC236}">
                <a16:creationId xmlns:a16="http://schemas.microsoft.com/office/drawing/2014/main" id="{C18BDE99-8639-7564-405E-6B7B35E6DFF5}"/>
              </a:ext>
            </a:extLst>
          </p:cNvPr>
          <p:cNvSpPr txBox="1"/>
          <p:nvPr/>
        </p:nvSpPr>
        <p:spPr>
          <a:xfrm>
            <a:off x="2265863" y="5799064"/>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冷發酵</a:t>
            </a:r>
          </a:p>
        </p:txBody>
      </p:sp>
      <p:sp>
        <p:nvSpPr>
          <p:cNvPr id="18" name="TextBox 17">
            <a:extLst>
              <a:ext uri="{FF2B5EF4-FFF2-40B4-BE49-F238E27FC236}">
                <a16:creationId xmlns:a16="http://schemas.microsoft.com/office/drawing/2014/main" id="{25924203-8544-A246-E5EA-6954E5CA8DBF}"/>
              </a:ext>
            </a:extLst>
          </p:cNvPr>
          <p:cNvSpPr txBox="1"/>
          <p:nvPr/>
        </p:nvSpPr>
        <p:spPr>
          <a:xfrm>
            <a:off x="8089713" y="5799064"/>
            <a:ext cx="1844265"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無菌過濾</a:t>
            </a:r>
          </a:p>
        </p:txBody>
      </p:sp>
      <p:pic>
        <p:nvPicPr>
          <p:cNvPr id="23" name="Picture 22">
            <a:extLst>
              <a:ext uri="{FF2B5EF4-FFF2-40B4-BE49-F238E27FC236}">
                <a16:creationId xmlns:a16="http://schemas.microsoft.com/office/drawing/2014/main" id="{BEE7AB7B-7DEF-7215-DCA2-D6093E43D6C1}"/>
              </a:ext>
            </a:extLst>
          </p:cNvPr>
          <p:cNvPicPr>
            <a:picLocks noChangeAspect="1"/>
          </p:cNvPicPr>
          <p:nvPr/>
        </p:nvPicPr>
        <p:blipFill>
          <a:blip r:embed="rId5"/>
          <a:stretch>
            <a:fillRect/>
          </a:stretch>
        </p:blipFill>
        <p:spPr>
          <a:xfrm>
            <a:off x="3145817" y="3499871"/>
            <a:ext cx="648015" cy="574119"/>
          </a:xfrm>
          <a:prstGeom prst="rect">
            <a:avLst/>
          </a:prstGeom>
        </p:spPr>
      </p:pic>
      <p:sp>
        <p:nvSpPr>
          <p:cNvPr id="3" name="TextBox 2">
            <a:extLst>
              <a:ext uri="{FF2B5EF4-FFF2-40B4-BE49-F238E27FC236}">
                <a16:creationId xmlns:a16="http://schemas.microsoft.com/office/drawing/2014/main" id="{3C9C3A3B-51B5-0E75-D0C6-B0FA0B82A559}"/>
              </a:ext>
            </a:extLst>
          </p:cNvPr>
          <p:cNvSpPr txBox="1"/>
          <p:nvPr/>
        </p:nvSpPr>
        <p:spPr>
          <a:xfrm>
            <a:off x="10341340" y="5799064"/>
            <a:ext cx="1437218"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提早裝瓶</a:t>
            </a:r>
          </a:p>
        </p:txBody>
      </p:sp>
      <p:pic>
        <p:nvPicPr>
          <p:cNvPr id="16" name="Picture 15">
            <a:extLst>
              <a:ext uri="{FF2B5EF4-FFF2-40B4-BE49-F238E27FC236}">
                <a16:creationId xmlns:a16="http://schemas.microsoft.com/office/drawing/2014/main" id="{27818D49-67BB-7647-5734-4BD81861B4ED}"/>
              </a:ext>
            </a:extLst>
          </p:cNvPr>
          <p:cNvPicPr>
            <a:picLocks noChangeAspect="1"/>
          </p:cNvPicPr>
          <p:nvPr/>
        </p:nvPicPr>
        <p:blipFill>
          <a:blip r:embed="rId6"/>
          <a:stretch>
            <a:fillRect/>
          </a:stretch>
        </p:blipFill>
        <p:spPr>
          <a:xfrm>
            <a:off x="8040274" y="4438029"/>
            <a:ext cx="1893704" cy="1211971"/>
          </a:xfrm>
          <a:prstGeom prst="rect">
            <a:avLst/>
          </a:prstGeom>
        </p:spPr>
      </p:pic>
      <p:pic>
        <p:nvPicPr>
          <p:cNvPr id="17" name="Picture 16">
            <a:extLst>
              <a:ext uri="{FF2B5EF4-FFF2-40B4-BE49-F238E27FC236}">
                <a16:creationId xmlns:a16="http://schemas.microsoft.com/office/drawing/2014/main" id="{28164CF6-291E-991F-F390-C48BC20B430B}"/>
              </a:ext>
            </a:extLst>
          </p:cNvPr>
          <p:cNvPicPr>
            <a:picLocks noChangeAspect="1"/>
          </p:cNvPicPr>
          <p:nvPr/>
        </p:nvPicPr>
        <p:blipFill>
          <a:blip r:embed="rId5"/>
          <a:stretch>
            <a:fillRect/>
          </a:stretch>
        </p:blipFill>
        <p:spPr>
          <a:xfrm>
            <a:off x="6082305" y="3879012"/>
            <a:ext cx="648015" cy="574119"/>
          </a:xfrm>
          <a:prstGeom prst="rect">
            <a:avLst/>
          </a:prstGeom>
        </p:spPr>
      </p:pic>
      <p:pic>
        <p:nvPicPr>
          <p:cNvPr id="24" name="Picture 23">
            <a:extLst>
              <a:ext uri="{FF2B5EF4-FFF2-40B4-BE49-F238E27FC236}">
                <a16:creationId xmlns:a16="http://schemas.microsoft.com/office/drawing/2014/main" id="{F883EAFF-6EB2-E4FE-D101-044B730C9A4D}"/>
              </a:ext>
            </a:extLst>
          </p:cNvPr>
          <p:cNvPicPr>
            <a:picLocks noChangeAspect="1"/>
          </p:cNvPicPr>
          <p:nvPr/>
        </p:nvPicPr>
        <p:blipFill>
          <a:blip r:embed="rId7"/>
          <a:stretch>
            <a:fillRect/>
          </a:stretch>
        </p:blipFill>
        <p:spPr>
          <a:xfrm>
            <a:off x="653423" y="3268399"/>
            <a:ext cx="543779" cy="884276"/>
          </a:xfrm>
          <a:prstGeom prst="rect">
            <a:avLst/>
          </a:prstGeom>
        </p:spPr>
      </p:pic>
      <p:pic>
        <p:nvPicPr>
          <p:cNvPr id="26" name="Picture 25">
            <a:extLst>
              <a:ext uri="{FF2B5EF4-FFF2-40B4-BE49-F238E27FC236}">
                <a16:creationId xmlns:a16="http://schemas.microsoft.com/office/drawing/2014/main" id="{A63A2A02-28AC-C258-5F83-19D1641BFAE7}"/>
              </a:ext>
            </a:extLst>
          </p:cNvPr>
          <p:cNvPicPr>
            <a:picLocks noChangeAspect="1"/>
          </p:cNvPicPr>
          <p:nvPr/>
        </p:nvPicPr>
        <p:blipFill>
          <a:blip r:embed="rId8"/>
          <a:stretch>
            <a:fillRect/>
          </a:stretch>
        </p:blipFill>
        <p:spPr>
          <a:xfrm>
            <a:off x="10359638" y="3926170"/>
            <a:ext cx="1311064" cy="1670670"/>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188176" y="15629"/>
            <a:ext cx="10003824" cy="6826741"/>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3200" b="1" dirty="0">
                <a:solidFill>
                  <a:schemeClr val="bg2"/>
                </a:solidFill>
                <a:latin typeface="Microsoft JhengHei" panose="020B0604030504040204" pitchFamily="34" charset="-120"/>
                <a:ea typeface="Microsoft JhengHei" panose="020B0604030504040204" pitchFamily="34" charset="-120"/>
              </a:rPr>
              <a:t>澳洲</a:t>
            </a:r>
          </a:p>
          <a:p>
            <a:pPr marL="0" indent="0">
              <a:lnSpc>
                <a:spcPct val="82000"/>
              </a:lnSpc>
              <a:buNone/>
            </a:pPr>
            <a:r>
              <a:rPr lang="zh-CN" altLang="en-US" sz="5440" b="1" dirty="0">
                <a:solidFill>
                  <a:schemeClr val="accent2"/>
                </a:solidFill>
                <a:latin typeface="Microsoft JhengHei" panose="020B0604030504040204" pitchFamily="34" charset="-120"/>
                <a:ea typeface="Microsoft JhengHei" panose="020B0604030504040204" pitchFamily="34" charset="-120"/>
              </a:rPr>
              <a:t>雷司令
產區</a:t>
            </a:r>
          </a:p>
        </p:txBody>
      </p:sp>
      <p:sp>
        <p:nvSpPr>
          <p:cNvPr id="13" name="object 58">
            <a:extLst>
              <a:ext uri="{FF2B5EF4-FFF2-40B4-BE49-F238E27FC236}">
                <a16:creationId xmlns:a16="http://schemas.microsoft.com/office/drawing/2014/main" id="{9C81D03D-2855-E215-C4C4-DE8C86E67D7B}"/>
              </a:ext>
            </a:extLst>
          </p:cNvPr>
          <p:cNvSpPr txBox="1"/>
          <p:nvPr/>
        </p:nvSpPr>
        <p:spPr>
          <a:xfrm>
            <a:off x="8092867" y="5611297"/>
            <a:ext cx="944214"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2"/>
                </a:solidFill>
                <a:latin typeface="Microsoft JhengHei" panose="020B0604030504040204" pitchFamily="34" charset="-120"/>
                <a:ea typeface="Microsoft JhengHei" panose="020B0604030504040204" pitchFamily="34" charset="-120"/>
                <a:cs typeface="Hellix SemiBold"/>
              </a:rPr>
              <a:t>伊甸谷</a:t>
            </a:r>
            <a:endParaRPr lang="en-US" sz="1400" b="1" dirty="0">
              <a:solidFill>
                <a:schemeClr val="accent2"/>
              </a:solidFill>
              <a:latin typeface="Microsoft JhengHei" panose="020B0604030504040204" pitchFamily="34" charset="-120"/>
              <a:ea typeface="Microsoft JhengHei" panose="020B0604030504040204" pitchFamily="34" charset="-120"/>
              <a:cs typeface="Hellix SemiBold"/>
            </a:endParaRPr>
          </a:p>
        </p:txBody>
      </p:sp>
      <p:cxnSp>
        <p:nvCxnSpPr>
          <p:cNvPr id="14" name="Straight Connector 13">
            <a:extLst>
              <a:ext uri="{FF2B5EF4-FFF2-40B4-BE49-F238E27FC236}">
                <a16:creationId xmlns:a16="http://schemas.microsoft.com/office/drawing/2014/main" id="{27CD3B51-DA54-C67D-222B-3A8D29DD25D2}"/>
              </a:ext>
            </a:extLst>
          </p:cNvPr>
          <p:cNvCxnSpPr>
            <a:cxnSpLocks/>
          </p:cNvCxnSpPr>
          <p:nvPr/>
        </p:nvCxnSpPr>
        <p:spPr>
          <a:xfrm flipV="1">
            <a:off x="8162693" y="4601737"/>
            <a:ext cx="680215" cy="76571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bject 58">
            <a:extLst>
              <a:ext uri="{FF2B5EF4-FFF2-40B4-BE49-F238E27FC236}">
                <a16:creationId xmlns:a16="http://schemas.microsoft.com/office/drawing/2014/main" id="{6C70AF2C-B75A-60B0-88F0-691C880282DA}"/>
              </a:ext>
            </a:extLst>
          </p:cNvPr>
          <p:cNvSpPr txBox="1"/>
          <p:nvPr/>
        </p:nvSpPr>
        <p:spPr>
          <a:xfrm>
            <a:off x="4238714" y="5149566"/>
            <a:ext cx="967770"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2"/>
                </a:solidFill>
                <a:latin typeface="Microsoft JhengHei" panose="020B0604030504040204" pitchFamily="34" charset="-120"/>
                <a:ea typeface="Microsoft JhengHei" panose="020B0604030504040204" pitchFamily="34" charset="-120"/>
                <a:cs typeface="Hellix SemiBold"/>
              </a:rPr>
              <a:t>偉大南方</a:t>
            </a:r>
            <a:endParaRPr lang="en-US" sz="1400" b="1" dirty="0">
              <a:solidFill>
                <a:schemeClr val="accent2"/>
              </a:solidFill>
              <a:latin typeface="Microsoft JhengHei" panose="020B0604030504040204" pitchFamily="34" charset="-120"/>
              <a:ea typeface="Microsoft JhengHei" panose="020B0604030504040204" pitchFamily="34" charset="-120"/>
              <a:cs typeface="Hellix SemiBold"/>
            </a:endParaRPr>
          </a:p>
        </p:txBody>
      </p:sp>
      <p:cxnSp>
        <p:nvCxnSpPr>
          <p:cNvPr id="18" name="Straight Connector 17">
            <a:extLst>
              <a:ext uri="{FF2B5EF4-FFF2-40B4-BE49-F238E27FC236}">
                <a16:creationId xmlns:a16="http://schemas.microsoft.com/office/drawing/2014/main" id="{8945FEA5-974B-9B95-6D3C-B81EA3A1034F}"/>
              </a:ext>
            </a:extLst>
          </p:cNvPr>
          <p:cNvCxnSpPr>
            <a:cxnSpLocks/>
          </p:cNvCxnSpPr>
          <p:nvPr/>
        </p:nvCxnSpPr>
        <p:spPr>
          <a:xfrm flipV="1">
            <a:off x="5032917" y="4867169"/>
            <a:ext cx="649288" cy="38626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object 58">
            <a:extLst>
              <a:ext uri="{FF2B5EF4-FFF2-40B4-BE49-F238E27FC236}">
                <a16:creationId xmlns:a16="http://schemas.microsoft.com/office/drawing/2014/main" id="{9ED53931-EEEA-663E-4618-895322FCA79C}"/>
              </a:ext>
            </a:extLst>
          </p:cNvPr>
          <p:cNvSpPr txBox="1"/>
          <p:nvPr/>
        </p:nvSpPr>
        <p:spPr>
          <a:xfrm>
            <a:off x="7685723" y="6286928"/>
            <a:ext cx="1644738"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2"/>
                </a:solidFill>
                <a:latin typeface="Microsoft JhengHei" panose="020B0604030504040204" pitchFamily="34" charset="-120"/>
                <a:ea typeface="Microsoft JhengHei" panose="020B0604030504040204" pitchFamily="34" charset="-120"/>
                <a:cs typeface="Hellix SemiBold"/>
              </a:rPr>
              <a:t>塔斯馬尼亞</a:t>
            </a:r>
            <a:endParaRPr lang="en-US" sz="1400" b="1" dirty="0">
              <a:solidFill>
                <a:schemeClr val="accent2"/>
              </a:solidFill>
              <a:latin typeface="Microsoft JhengHei" panose="020B0604030504040204" pitchFamily="34" charset="-120"/>
              <a:ea typeface="Microsoft JhengHei" panose="020B0604030504040204" pitchFamily="34" charset="-120"/>
              <a:cs typeface="Hellix SemiBold"/>
            </a:endParaRPr>
          </a:p>
        </p:txBody>
      </p:sp>
      <p:cxnSp>
        <p:nvCxnSpPr>
          <p:cNvPr id="12" name="Straight Connector 11">
            <a:extLst>
              <a:ext uri="{FF2B5EF4-FFF2-40B4-BE49-F238E27FC236}">
                <a16:creationId xmlns:a16="http://schemas.microsoft.com/office/drawing/2014/main" id="{E1DEA2C0-5473-CCB8-9BE8-728D4564DDA7}"/>
              </a:ext>
            </a:extLst>
          </p:cNvPr>
          <p:cNvCxnSpPr>
            <a:cxnSpLocks/>
          </p:cNvCxnSpPr>
          <p:nvPr/>
        </p:nvCxnSpPr>
        <p:spPr>
          <a:xfrm flipV="1">
            <a:off x="8683083" y="6254623"/>
            <a:ext cx="1323278" cy="13874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object 58">
            <a:extLst>
              <a:ext uri="{FF2B5EF4-FFF2-40B4-BE49-F238E27FC236}">
                <a16:creationId xmlns:a16="http://schemas.microsoft.com/office/drawing/2014/main" id="{6F4D0E5D-E6C3-3DDC-C741-67673E657577}"/>
              </a:ext>
            </a:extLst>
          </p:cNvPr>
          <p:cNvSpPr txBox="1"/>
          <p:nvPr/>
        </p:nvSpPr>
        <p:spPr>
          <a:xfrm>
            <a:off x="7392342" y="5239757"/>
            <a:ext cx="1023167"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2"/>
                </a:solidFill>
                <a:latin typeface="Microsoft JhengHei" panose="020B0604030504040204" pitchFamily="34" charset="-120"/>
                <a:ea typeface="Microsoft JhengHei" panose="020B0604030504040204" pitchFamily="34" charset="-120"/>
                <a:cs typeface="Hellix SemiBold"/>
              </a:rPr>
              <a:t>克萊爾谷</a:t>
            </a:r>
            <a:endParaRPr lang="en-US" sz="1400" b="1" dirty="0">
              <a:solidFill>
                <a:schemeClr val="accent2"/>
              </a:solidFill>
              <a:latin typeface="Microsoft JhengHei" panose="020B0604030504040204" pitchFamily="34" charset="-120"/>
              <a:ea typeface="Microsoft JhengHei" panose="020B0604030504040204" pitchFamily="34" charset="-120"/>
              <a:cs typeface="Hellix SemiBold"/>
            </a:endParaRPr>
          </a:p>
        </p:txBody>
      </p:sp>
      <p:cxnSp>
        <p:nvCxnSpPr>
          <p:cNvPr id="9" name="Straight Connector 8">
            <a:extLst>
              <a:ext uri="{FF2B5EF4-FFF2-40B4-BE49-F238E27FC236}">
                <a16:creationId xmlns:a16="http://schemas.microsoft.com/office/drawing/2014/main" id="{C34023D4-E122-970F-0EF1-84924B2DA1C5}"/>
              </a:ext>
            </a:extLst>
          </p:cNvPr>
          <p:cNvCxnSpPr>
            <a:cxnSpLocks/>
          </p:cNvCxnSpPr>
          <p:nvPr/>
        </p:nvCxnSpPr>
        <p:spPr>
          <a:xfrm flipV="1">
            <a:off x="8701658" y="4742985"/>
            <a:ext cx="208157" cy="90696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39559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CCF1F8-6D9E-4631-9BC7-E65B426755A9}">
  <ds:schemaRefs>
    <ds:schemaRef ds:uri="http://schemas.microsoft.com/office/infopath/2007/PartnerControls"/>
    <ds:schemaRef ds:uri="http://purl.org/dc/elements/1.1/"/>
    <ds:schemaRef ds:uri="http://schemas.microsoft.com/office/2006/documentManagement/types"/>
    <ds:schemaRef ds:uri="http://www.w3.org/XML/1998/namespace"/>
    <ds:schemaRef ds:uri="http://purl.org/dc/dcmitype/"/>
    <ds:schemaRef ds:uri="4e8dd08d-258d-47a9-9875-37f1ffd19f33"/>
    <ds:schemaRef ds:uri="http://purl.org/dc/terms/"/>
    <ds:schemaRef ds:uri="02256494-4976-4001-aedb-96463ae0d92e"/>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3.xml><?xml version="1.0" encoding="utf-8"?>
<ds:datastoreItem xmlns:ds="http://schemas.openxmlformats.org/officeDocument/2006/customXml" ds:itemID="{BAED4B38-5980-4795-BB99-2F882592DD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29</TotalTime>
  <Words>3456</Words>
  <Application>Microsoft Macintosh PowerPoint</Application>
  <PresentationFormat>Grand écran</PresentationFormat>
  <Paragraphs>275</Paragraphs>
  <Slides>32</Slides>
  <Notes>19</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32</vt:i4>
      </vt:variant>
    </vt:vector>
  </HeadingPairs>
  <TitlesOfParts>
    <vt:vector size="38" baseType="lpstr">
      <vt:lpstr>Neue Haas Grotesk Text Pro</vt:lpstr>
      <vt:lpstr>Arial</vt:lpstr>
      <vt:lpstr>Microsoft JhengHei</vt:lpstr>
      <vt:lpstr>Inter Display</vt:lpstr>
      <vt:lpstr>Hellix SemiBold</vt:lpstr>
      <vt:lpstr>Slide layouts</vt:lpstr>
      <vt:lpstr>Présentation PowerPoint</vt:lpstr>
      <vt:lpstr>Présentation PowerPoint</vt:lpstr>
      <vt:lpstr>雷司令</vt:lpstr>
      <vt:lpstr>Présentation PowerPoint</vt:lpstr>
      <vt:lpstr>1800年代</vt:lpstr>
      <vt:lpstr>Présentation PowerPoint</vt:lpstr>
      <vt:lpstr>葡萄栽培</vt:lpstr>
      <vt:lpstr>Présentation PowerPoint</vt:lpstr>
      <vt:lpstr>Présentation PowerPoint</vt:lpstr>
      <vt:lpstr>Présentation PowerPoint</vt:lpstr>
      <vt:lpstr>Présentation PowerPoint</vt:lpstr>
      <vt:lpstr>氣候</vt:lpstr>
      <vt:lpstr>土壤</vt:lpstr>
      <vt:lpstr>Présentation PowerPoint</vt:lpstr>
      <vt:lpstr>Présentation PowerPoint</vt:lpstr>
      <vt:lpstr>氣候</vt:lpstr>
      <vt:lpstr>土壤</vt:lpstr>
      <vt:lpstr>Présentation PowerPoint</vt:lpstr>
      <vt:lpstr>Présentation PowerPoint</vt:lpstr>
      <vt:lpstr>氣候</vt:lpstr>
      <vt:lpstr>土壤</vt:lpstr>
      <vt:lpstr>Présentation PowerPoint</vt:lpstr>
      <vt:lpstr>Présentation PowerPoint</vt:lpstr>
      <vt:lpstr>氣候</vt:lpstr>
      <vt:lpstr>土壤</vt:lpstr>
      <vt:lpstr>常見</vt:lpstr>
      <vt:lpstr>Présentation PowerPoint</vt:lpstr>
      <vt:lpstr>Présentation PowerPoint</vt:lpstr>
      <vt:lpstr>Présentation PowerPoint</vt:lpstr>
      <vt:lpstr>澳洲雷司令</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lin mimi</cp:lastModifiedBy>
  <cp:revision>10</cp:revision>
  <dcterms:created xsi:type="dcterms:W3CDTF">2018-07-25T07:02:59Z</dcterms:created>
  <dcterms:modified xsi:type="dcterms:W3CDTF">2026-07-15T02:16:16Z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47266000.0000000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