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3.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34"/>
  </p:notesMasterIdLst>
  <p:sldIdLst>
    <p:sldId id="256" r:id="rId5"/>
    <p:sldId id="478" r:id="rId6"/>
    <p:sldId id="543" r:id="rId7"/>
    <p:sldId id="479" r:id="rId8"/>
    <p:sldId id="545" r:id="rId9"/>
    <p:sldId id="546" r:id="rId10"/>
    <p:sldId id="548" r:id="rId11"/>
    <p:sldId id="539" r:id="rId12"/>
    <p:sldId id="541" r:id="rId13"/>
    <p:sldId id="544" r:id="rId14"/>
    <p:sldId id="550" r:id="rId15"/>
    <p:sldId id="549" r:id="rId16"/>
    <p:sldId id="551" r:id="rId17"/>
    <p:sldId id="552" r:id="rId18"/>
    <p:sldId id="553" r:id="rId19"/>
    <p:sldId id="554" r:id="rId20"/>
    <p:sldId id="555" r:id="rId21"/>
    <p:sldId id="556" r:id="rId22"/>
    <p:sldId id="557" r:id="rId23"/>
    <p:sldId id="558" r:id="rId24"/>
    <p:sldId id="559" r:id="rId25"/>
    <p:sldId id="560" r:id="rId26"/>
    <p:sldId id="561" r:id="rId27"/>
    <p:sldId id="562" r:id="rId28"/>
    <p:sldId id="480" r:id="rId29"/>
    <p:sldId id="563" r:id="rId30"/>
    <p:sldId id="564" r:id="rId31"/>
    <p:sldId id="340" r:id="rId32"/>
    <p:sldId id="565" r:id="rId3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53"/>
    <p:restoredTop sz="96327"/>
  </p:normalViewPr>
  <p:slideViewPr>
    <p:cSldViewPr snapToGrid="0">
      <p:cViewPr varScale="1">
        <p:scale>
          <a:sx n="124" d="100"/>
          <a:sy n="124" d="100"/>
        </p:scale>
        <p:origin x="7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F761485-3D3A-EB48-8266-23B61ADB988F}" type="datetimeFigureOut">
              <a:rPr lang="en-AU" smtClean="0"/>
              <a:t>8/5/2025</a:t>
            </a:fld>
            <a:endParaRPr lang="en-AU"/>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82ADBB41-C713-554C-B168-27F2727D68DB}" type="slidenum">
              <a:rPr lang="en-AU" smtClean="0"/>
              <a:t>‹#›</a:t>
            </a:fld>
            <a:endParaRPr lang="en-AU"/>
          </a:p>
        </p:txBody>
      </p:sp>
    </p:spTree>
    <p:extLst>
      <p:ext uri="{BB962C8B-B14F-4D97-AF65-F5344CB8AC3E}">
        <p14:creationId xmlns:p14="http://schemas.microsoft.com/office/powerpoint/2010/main" val="63942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Australian Wine Discovered is a comprehensive, free education program providing information, tools, and resources to discover Australian wine. </a:t>
            </a:r>
          </a:p>
          <a:p>
            <a:r>
              <a:rPr lang="en-US" dirty="0"/>
              <a:t>To access course presentations, videos, and tasting tools, as well as other programs, visit </a:t>
            </a:r>
            <a:r>
              <a:rPr lang="en-US" dirty="0" err="1"/>
              <a:t>www.australianwinediscovered.com</a:t>
            </a:r>
            <a:endParaRPr lang="en-US" dirty="0"/>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1</a:t>
            </a:fld>
            <a:endParaRPr lang="en-AU"/>
          </a:p>
        </p:txBody>
      </p:sp>
    </p:spTree>
    <p:extLst>
      <p:ext uri="{BB962C8B-B14F-4D97-AF65-F5344CB8AC3E}">
        <p14:creationId xmlns:p14="http://schemas.microsoft.com/office/powerpoint/2010/main" val="311694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Australian wineries are choosing to go ‘carbon neutral’, which means getting the net greenhouse-gas (carbon-dioxide) emissions resulting from winery and vineyard production processes to reach zero. They get to zero by:</a:t>
            </a:r>
          </a:p>
          <a:p>
            <a:r>
              <a:rPr lang="en-US" dirty="0"/>
              <a:t>– Gauging their emissions.</a:t>
            </a:r>
          </a:p>
          <a:p>
            <a:r>
              <a:rPr lang="en-US" dirty="0"/>
              <a:t>– Reducing those emissions as much as they can.</a:t>
            </a:r>
          </a:p>
          <a:p>
            <a:r>
              <a:rPr lang="en-US" dirty="0"/>
              <a:t>– Buying carbon credits to offset the remaining emissions. </a:t>
            </a:r>
          </a:p>
          <a:p>
            <a:endParaRPr lang="en-US" dirty="0"/>
          </a:p>
          <a:p>
            <a:r>
              <a:rPr lang="en-US" dirty="0"/>
              <a:t>In addition to carbon neutrality, some of these adjustments also contribute to greater energy efficiency on wineries and in vineyards.</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12</a:t>
            </a:fld>
            <a:endParaRPr lang="en-AU"/>
          </a:p>
        </p:txBody>
      </p:sp>
    </p:spTree>
    <p:extLst>
      <p:ext uri="{BB962C8B-B14F-4D97-AF65-F5344CB8AC3E}">
        <p14:creationId xmlns:p14="http://schemas.microsoft.com/office/powerpoint/2010/main" val="3203502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Biodiversity in the vineyard reflects the natural balance of the vineyard environment and its interactions with fauna (animal life) and flora (plant life).</a:t>
            </a:r>
          </a:p>
          <a:p>
            <a:r>
              <a:rPr lang="en-US" dirty="0"/>
              <a:t>An established ecosystem contains a community of living things in balance with each other and their environment. </a:t>
            </a:r>
          </a:p>
          <a:p>
            <a:r>
              <a:rPr lang="en-US" dirty="0"/>
              <a:t>The more numerous and genetically diverse these interactions are, the higher the biodiversity and the more sustainable a system will be.</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13</a:t>
            </a:fld>
            <a:endParaRPr lang="en-AU"/>
          </a:p>
        </p:txBody>
      </p:sp>
    </p:spTree>
    <p:extLst>
      <p:ext uri="{BB962C8B-B14F-4D97-AF65-F5344CB8AC3E}">
        <p14:creationId xmlns:p14="http://schemas.microsoft.com/office/powerpoint/2010/main" val="1457454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vineyards employ compost and mulch instead of synthetic </a:t>
            </a:r>
            <a:r>
              <a:rPr lang="en-US" dirty="0" err="1"/>
              <a:t>fertilisers</a:t>
            </a:r>
            <a:r>
              <a:rPr lang="en-US" dirty="0"/>
              <a:t> to improve soil quality, feed the grapevines nutrients, promote healthy vine growth and protect vine roots.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Placing mulch underneath vines can reduce the amount of water the soil loses through evaporation, so the vine has more water on which to draw. It can also keep soil cool and control weeds.</a:t>
            </a:r>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14</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Viticultural and winemaking processes require a great deal of water. </a:t>
            </a:r>
          </a:p>
          <a:p>
            <a:r>
              <a:rPr lang="en-US" dirty="0"/>
              <a:t>Wine producers can significantly reduce their water use by:</a:t>
            </a:r>
          </a:p>
          <a:p>
            <a:r>
              <a:rPr lang="en-US" dirty="0"/>
              <a:t>– Conducting audits on water use.</a:t>
            </a:r>
          </a:p>
          <a:p>
            <a:r>
              <a:rPr lang="en-US" dirty="0"/>
              <a:t>– Investigating water recycling opportunities.</a:t>
            </a:r>
          </a:p>
          <a:p>
            <a:r>
              <a:rPr lang="en-US" dirty="0"/>
              <a:t>– </a:t>
            </a:r>
            <a:r>
              <a:rPr lang="en-US" dirty="0" err="1"/>
              <a:t>Utilising</a:t>
            </a:r>
            <a:r>
              <a:rPr lang="en-US" dirty="0"/>
              <a:t> precision irrigation system.</a:t>
            </a:r>
          </a:p>
          <a:p>
            <a:r>
              <a:rPr lang="en-US" dirty="0"/>
              <a:t>– Managing soil moisture.</a:t>
            </a:r>
          </a:p>
          <a:p>
            <a:r>
              <a:rPr lang="en-US" dirty="0"/>
              <a:t>– Capturing rainwater.</a:t>
            </a:r>
          </a:p>
          <a:p>
            <a:r>
              <a:rPr lang="en-US" dirty="0"/>
              <a:t>– Reusing winery wastewater when quality allows.</a:t>
            </a:r>
          </a:p>
          <a:p>
            <a:r>
              <a:rPr lang="en-US" dirty="0"/>
              <a:t>– Using recycled water</a:t>
            </a:r>
          </a:p>
          <a:p>
            <a:r>
              <a:rPr lang="en-US" dirty="0"/>
              <a:t>- Using drip irrigation to slowly drip water on an as-needed basis through narrow tubes directly into the soil or onto the root system. </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15</a:t>
            </a:fld>
            <a:endParaRPr lang="en-AU"/>
          </a:p>
        </p:txBody>
      </p:sp>
    </p:spTree>
    <p:extLst>
      <p:ext uri="{BB962C8B-B14F-4D97-AF65-F5344CB8AC3E}">
        <p14:creationId xmlns:p14="http://schemas.microsoft.com/office/powerpoint/2010/main" val="1478904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73C72-08FE-084E-978E-0BF11A3C0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95AD2-9904-5C74-B611-8312CB0D016E}"/>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70BD3E44-E8D9-ED5D-69AD-742CBC0DB7C1}"/>
              </a:ext>
            </a:extLst>
          </p:cNvPr>
          <p:cNvSpPr>
            <a:spLocks noGrp="1"/>
          </p:cNvSpPr>
          <p:nvPr>
            <p:ph type="body" idx="1"/>
          </p:nvPr>
        </p:nvSpPr>
        <p:spPr/>
        <p:txBody>
          <a:bodyPr/>
          <a:lstStyle/>
          <a:p>
            <a:r>
              <a:rPr lang="en-AU" b="0" i="1" u="none" strike="noStrike" dirty="0">
                <a:solidFill>
                  <a:srgbClr val="000000"/>
                </a:solidFill>
                <a:effectLst/>
                <a:latin typeface="Calibri" panose="020F0502020204030204" pitchFamily="34" charset="0"/>
              </a:rPr>
              <a:t>Some innovative Australian wineries have gone so far as to establish their own wastewater-recycling facilities. Taylors Wines in South Australia’s Clare Valley, for example, recycles 100% of the wastewater from its winery and bottling facility for reuse in the vineyards. The winery also collects and reuses stormwater and run-off from winery buildings.</a:t>
            </a:r>
            <a:endParaRPr lang="en-US" dirty="0"/>
          </a:p>
        </p:txBody>
      </p:sp>
      <p:sp>
        <p:nvSpPr>
          <p:cNvPr id="4" name="Slide Number Placeholder 3">
            <a:extLst>
              <a:ext uri="{FF2B5EF4-FFF2-40B4-BE49-F238E27FC236}">
                <a16:creationId xmlns:a16="http://schemas.microsoft.com/office/drawing/2014/main" id="{D3445003-589B-070A-746E-4C8FD7B66128}"/>
              </a:ext>
            </a:extLst>
          </p:cNvPr>
          <p:cNvSpPr>
            <a:spLocks noGrp="1"/>
          </p:cNvSpPr>
          <p:nvPr>
            <p:ph type="sldNum" sz="quarter" idx="5"/>
          </p:nvPr>
        </p:nvSpPr>
        <p:spPr/>
        <p:txBody>
          <a:bodyPr/>
          <a:lstStyle/>
          <a:p>
            <a:fld id="{C8CAF07B-88B1-40ED-9A21-D99161D5F8F5}" type="slidenum">
              <a:rPr lang="en-US" smtClean="0"/>
              <a:t>16</a:t>
            </a:fld>
            <a:endParaRPr lang="en-US"/>
          </a:p>
        </p:txBody>
      </p:sp>
    </p:spTree>
    <p:extLst>
      <p:ext uri="{BB962C8B-B14F-4D97-AF65-F5344CB8AC3E}">
        <p14:creationId xmlns:p14="http://schemas.microsoft.com/office/powerpoint/2010/main" val="2820993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2308935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Australia’s isolation and strict quarantine processes, some domestic pests and diseases, such as grey rot, can still severely impact grape yield, berry quality and wine quality, so strategies to control these are necessary.</a:t>
            </a:r>
          </a:p>
          <a:p>
            <a:r>
              <a:rPr lang="en-US" dirty="0"/>
              <a:t>One strategy involves allowing animals to graze in the vineyard. </a:t>
            </a:r>
          </a:p>
          <a:p>
            <a:r>
              <a:rPr lang="en-US" dirty="0"/>
              <a:t>Other approaches include eliminating broad-spectrum insecticide use, targeted spraying in only the most affected areas, and monitoring weather conditions (air temperature, wind speed and humidity) during spraying activity.</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18</a:t>
            </a:fld>
            <a:endParaRPr lang="en-AU"/>
          </a:p>
        </p:txBody>
      </p:sp>
    </p:spTree>
    <p:extLst>
      <p:ext uri="{BB962C8B-B14F-4D97-AF65-F5344CB8AC3E}">
        <p14:creationId xmlns:p14="http://schemas.microsoft.com/office/powerpoint/2010/main" val="2647862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1D83-8A11-53F8-C229-61FB59776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0E5FE-0646-274F-56D6-1C175FF5DA7B}"/>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6A2FB905-49E1-7E7B-1AB3-E52112F63A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wastewater recycling and other reuse practices, there are a number of materials that wineries and vineyards can dispose of sustainably to </a:t>
            </a:r>
            <a:r>
              <a:rPr lang="en-US" dirty="0" err="1"/>
              <a:t>minimise</a:t>
            </a:r>
            <a:r>
              <a:rPr lang="en-US" dirty="0"/>
              <a:t> waste to landfill.</a:t>
            </a:r>
          </a:p>
          <a:p>
            <a:endParaRPr lang="en-US" dirty="0"/>
          </a:p>
        </p:txBody>
      </p:sp>
      <p:sp>
        <p:nvSpPr>
          <p:cNvPr id="4" name="Slide Number Placeholder 3">
            <a:extLst>
              <a:ext uri="{FF2B5EF4-FFF2-40B4-BE49-F238E27FC236}">
                <a16:creationId xmlns:a16="http://schemas.microsoft.com/office/drawing/2014/main" id="{5DAF0BD7-BA13-2A85-0729-611DE42EFB01}"/>
              </a:ext>
            </a:extLst>
          </p:cNvPr>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583134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following is a sampling of just some inspirational Australian wineries </a:t>
            </a:r>
            <a:r>
              <a:rPr lang="en-US" dirty="0" err="1"/>
              <a:t>practising</a:t>
            </a:r>
            <a:r>
              <a:rPr lang="en-US" dirty="0"/>
              <a:t> ‘green’ viticulture or winemaking techniques.</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20</a:t>
            </a:fld>
            <a:endParaRPr lang="en-AU"/>
          </a:p>
        </p:txBody>
      </p:sp>
    </p:spTree>
    <p:extLst>
      <p:ext uri="{BB962C8B-B14F-4D97-AF65-F5344CB8AC3E}">
        <p14:creationId xmlns:p14="http://schemas.microsoft.com/office/powerpoint/2010/main" val="1200840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Temple Bruer in Langhorne Creek is one of Australia’s only 100% certified-organic and carbon-neutral wineries. </a:t>
            </a:r>
          </a:p>
          <a:p>
            <a:r>
              <a:rPr lang="en-US" dirty="0"/>
              <a:t>The winery prides itself on trying to maintain this status as much as possible through its own actions, focusing on environmental practices from the vineyard to the time the wines leave the distributor.</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21</a:t>
            </a:fld>
            <a:endParaRPr lang="en-AU"/>
          </a:p>
        </p:txBody>
      </p:sp>
    </p:spTree>
    <p:extLst>
      <p:ext uri="{BB962C8B-B14F-4D97-AF65-F5344CB8AC3E}">
        <p14:creationId xmlns:p14="http://schemas.microsoft.com/office/powerpoint/2010/main" val="526853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r>
              <a:rPr lang="en-US" dirty="0"/>
              <a:t>Consumers are increasingly interested in and concerned about the products they buy, as well as how and where they’re produced. </a:t>
            </a:r>
          </a:p>
          <a:p>
            <a:r>
              <a:rPr lang="en-US" dirty="0"/>
              <a:t>The Australian wine community is finding creative and innovative ways to satisfy consumer interests, to ensure our long-term viability and leave a lighter footprint on our planet.</a:t>
            </a:r>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Kalleske</a:t>
            </a:r>
            <a:r>
              <a:rPr lang="en-US" dirty="0"/>
              <a:t> is the oldest certified-organic/biodynamic vineyard and winery in Barossa Valley. </a:t>
            </a:r>
          </a:p>
          <a:p>
            <a:r>
              <a:rPr lang="en-US" dirty="0"/>
              <a:t>Its winemaking approach focuses on the relationship between soil health, vine health, grape quality and minimal intervention to produce premium wines.</a:t>
            </a:r>
          </a:p>
          <a:p>
            <a:r>
              <a:rPr lang="en-US" dirty="0"/>
              <a:t>From a biodynamic standpoint, </a:t>
            </a:r>
            <a:r>
              <a:rPr lang="en-US" dirty="0" err="1"/>
              <a:t>Kalleske</a:t>
            </a:r>
            <a:r>
              <a:rPr lang="en-US" dirty="0"/>
              <a:t> monitors the phases of the moon and aims to harvest and rack its wines during </a:t>
            </a:r>
            <a:r>
              <a:rPr lang="en-US" dirty="0" err="1"/>
              <a:t>favourable</a:t>
            </a:r>
            <a:r>
              <a:rPr lang="en-US" dirty="0"/>
              <a:t> lunar conditions.</a:t>
            </a:r>
          </a:p>
          <a:p>
            <a:r>
              <a:rPr lang="en-US" dirty="0"/>
              <a:t>The winery has also installed solar energy, which produces enough electricity to power the whole winery. </a:t>
            </a:r>
          </a:p>
          <a:p>
            <a:r>
              <a:rPr lang="en-US" dirty="0"/>
              <a:t>It also takes an environmental approach to water management, using a 250,000-litre rainwater tank to collect water from the winery and vineyard sheds.</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22</a:t>
            </a:fld>
            <a:endParaRPr lang="en-AU"/>
          </a:p>
        </p:txBody>
      </p:sp>
    </p:spTree>
    <p:extLst>
      <p:ext uri="{BB962C8B-B14F-4D97-AF65-F5344CB8AC3E}">
        <p14:creationId xmlns:p14="http://schemas.microsoft.com/office/powerpoint/2010/main" val="4111424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514D-4D71-9E2A-EFFC-E5D9DE911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84BC4-2D28-7B24-DC8D-AB1724C70B2A}"/>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90579937-4ED9-5606-13C0-CEF22E399EA1}"/>
              </a:ext>
            </a:extLst>
          </p:cNvPr>
          <p:cNvSpPr>
            <a:spLocks noGrp="1"/>
          </p:cNvSpPr>
          <p:nvPr>
            <p:ph type="body" idx="1"/>
          </p:nvPr>
        </p:nvSpPr>
        <p:spPr/>
        <p:txBody>
          <a:bodyPr/>
          <a:lstStyle/>
          <a:p>
            <a:r>
              <a:rPr lang="en-US" dirty="0"/>
              <a:t>McLaren Vale’s Battle of Bosworth winery has a variety of grapevines that have been ACO certified organic for decades.</a:t>
            </a:r>
          </a:p>
          <a:p>
            <a:r>
              <a:rPr lang="en-US" dirty="0"/>
              <a:t>Gaining organic certification took Battle of Bosworth four years, with yearly audits and random produce sampling.</a:t>
            </a:r>
          </a:p>
          <a:p>
            <a:endParaRPr lang="en-US" dirty="0"/>
          </a:p>
          <a:p>
            <a:r>
              <a:rPr lang="en-US" dirty="0"/>
              <a:t>Soursob. the pretty yellow flower, helps with weed management and nicely complements grapevines, as it takes advantage of water when the vine is dormant and dies in summer when the vines need more water.</a:t>
            </a:r>
          </a:p>
          <a:p>
            <a:endParaRPr lang="en-US" dirty="0"/>
          </a:p>
        </p:txBody>
      </p:sp>
      <p:sp>
        <p:nvSpPr>
          <p:cNvPr id="4" name="Slide Number Placeholder 3">
            <a:extLst>
              <a:ext uri="{FF2B5EF4-FFF2-40B4-BE49-F238E27FC236}">
                <a16:creationId xmlns:a16="http://schemas.microsoft.com/office/drawing/2014/main" id="{D6019CD3-2D4D-FA9C-3B7A-1AD00E0B291B}"/>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1205117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Cullen Wines in Margaret River is committed to being sustainable at all levels of its business and has steadily implemented a number of initiatives to reduce the environmental impact of its viticultural and winemaking practices:</a:t>
            </a:r>
          </a:p>
          <a:p>
            <a:r>
              <a:rPr lang="en-US" dirty="0"/>
              <a:t>– Carbon-reduced bottles for the majority of its wines.</a:t>
            </a:r>
          </a:p>
          <a:p>
            <a:r>
              <a:rPr lang="en-US" dirty="0"/>
              <a:t>– Locally purchased cardboard packaging to cut down on transport distances.</a:t>
            </a:r>
          </a:p>
          <a:p>
            <a:r>
              <a:rPr lang="en-US" dirty="0"/>
              <a:t>– Segregated waste to take advantage of local waste-recycling programs.</a:t>
            </a:r>
          </a:p>
          <a:p>
            <a:endParaRPr lang="en-US" dirty="0"/>
          </a:p>
          <a:p>
            <a:r>
              <a:rPr lang="en-US" dirty="0"/>
              <a:t>Cullen takes a biodynamic and minimal intervention approach to both the winery and the vineyard by:</a:t>
            </a:r>
          </a:p>
          <a:p>
            <a:r>
              <a:rPr lang="en-US" dirty="0"/>
              <a:t>– Naturally fermenting all its wines.</a:t>
            </a:r>
          </a:p>
          <a:p>
            <a:r>
              <a:rPr lang="en-US" dirty="0"/>
              <a:t>– Maintaining a biodynamic vegetable garden for use in its restaurant.</a:t>
            </a:r>
          </a:p>
        </p:txBody>
      </p:sp>
      <p:sp>
        <p:nvSpPr>
          <p:cNvPr id="4" name="Slide Number Placeholder 3"/>
          <p:cNvSpPr>
            <a:spLocks noGrp="1"/>
          </p:cNvSpPr>
          <p:nvPr>
            <p:ph type="sldNum" sz="quarter" idx="5"/>
          </p:nvPr>
        </p:nvSpPr>
        <p:spPr/>
        <p:txBody>
          <a:bodyPr/>
          <a:lstStyle/>
          <a:p>
            <a:fld id="{82ADBB41-C713-554C-B168-27F2727D68DB}" type="slidenum">
              <a:rPr lang="en-AU" smtClean="0"/>
              <a:t>25</a:t>
            </a:fld>
            <a:endParaRPr lang="en-AU"/>
          </a:p>
        </p:txBody>
      </p:sp>
    </p:spTree>
    <p:extLst>
      <p:ext uri="{BB962C8B-B14F-4D97-AF65-F5344CB8AC3E}">
        <p14:creationId xmlns:p14="http://schemas.microsoft.com/office/powerpoint/2010/main" val="2338629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3550A-CE7D-8D50-DCE0-4BCBBB696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DD065-2E1F-F303-69C2-1176D923220E}"/>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6AB31FF2-27AF-F68A-E45D-94251DC9AF86}"/>
              </a:ext>
            </a:extLst>
          </p:cNvPr>
          <p:cNvSpPr>
            <a:spLocks noGrp="1"/>
          </p:cNvSpPr>
          <p:nvPr>
            <p:ph type="body" idx="1"/>
          </p:nvPr>
        </p:nvSpPr>
        <p:spPr/>
        <p:txBody>
          <a:bodyPr/>
          <a:lstStyle/>
          <a:p>
            <a:r>
              <a:rPr lang="en-US" dirty="0"/>
              <a:t>‘Alternative varieties’ come from grapes that are not part of the mainstream varieties widely planted across Australia.</a:t>
            </a:r>
          </a:p>
          <a:p>
            <a:r>
              <a:rPr lang="en-US" dirty="0"/>
              <a:t>Note that not all alternative-variety wines are organic, biodynamic or other.</a:t>
            </a:r>
          </a:p>
          <a:p>
            <a:endParaRPr lang="en-US" dirty="0"/>
          </a:p>
          <a:p>
            <a:r>
              <a:rPr lang="en-US" dirty="0"/>
              <a:t>Winemakers are increasingly looking to alternative varieties - creating more choice for consumers and contributing to Australia’s diverse viticultural landscape.</a:t>
            </a:r>
          </a:p>
          <a:p>
            <a:r>
              <a:rPr lang="en-US" dirty="0"/>
              <a:t>Innovative winemakers are also exploring whether these varieties are better suited to the Australian environment and climate, and therefore more environmentally-friendly.</a:t>
            </a:r>
          </a:p>
          <a:p>
            <a:endParaRPr lang="en-US" dirty="0"/>
          </a:p>
          <a:p>
            <a:endParaRPr lang="en-US" dirty="0"/>
          </a:p>
        </p:txBody>
      </p:sp>
      <p:sp>
        <p:nvSpPr>
          <p:cNvPr id="4" name="Slide Number Placeholder 3">
            <a:extLst>
              <a:ext uri="{FF2B5EF4-FFF2-40B4-BE49-F238E27FC236}">
                <a16:creationId xmlns:a16="http://schemas.microsoft.com/office/drawing/2014/main" id="{D56CB7A4-1B78-2FAF-3ED4-DB090B5C2757}"/>
              </a:ext>
            </a:extLst>
          </p:cNvPr>
          <p:cNvSpPr>
            <a:spLocks noGrp="1"/>
          </p:cNvSpPr>
          <p:nvPr>
            <p:ph type="sldNum" sz="quarter" idx="5"/>
          </p:nvPr>
        </p:nvSpPr>
        <p:spPr/>
        <p:txBody>
          <a:bodyPr/>
          <a:lstStyle/>
          <a:p>
            <a:fld id="{C8CAF07B-88B1-40ED-9A21-D99161D5F8F5}" type="slidenum">
              <a:rPr lang="en-US" smtClean="0"/>
              <a:t>26</a:t>
            </a:fld>
            <a:endParaRPr lang="en-US"/>
          </a:p>
        </p:txBody>
      </p:sp>
    </p:spTree>
    <p:extLst>
      <p:ext uri="{BB962C8B-B14F-4D97-AF65-F5344CB8AC3E}">
        <p14:creationId xmlns:p14="http://schemas.microsoft.com/office/powerpoint/2010/main" val="4167915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AC22D-41AF-8759-4E84-6E4332B13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3430-3002-CFD3-0DD6-82B21F3EE33E}"/>
              </a:ext>
            </a:extLst>
          </p:cNvPr>
          <p:cNvSpPr>
            <a:spLocks noGrp="1" noRot="1" noChangeAspect="1"/>
          </p:cNvSpPr>
          <p:nvPr>
            <p:ph type="sldImg"/>
          </p:nvPr>
        </p:nvSpPr>
        <p:spPr>
          <a:xfrm>
            <a:off x="2514600" y="857250"/>
            <a:ext cx="4114800" cy="2314575"/>
          </a:xfrm>
        </p:spPr>
      </p:sp>
      <p:sp>
        <p:nvSpPr>
          <p:cNvPr id="3" name="Notes Placeholder 2">
            <a:extLst>
              <a:ext uri="{FF2B5EF4-FFF2-40B4-BE49-F238E27FC236}">
                <a16:creationId xmlns:a16="http://schemas.microsoft.com/office/drawing/2014/main" id="{20252025-E4B7-6B62-0758-C7E7ACDA7FEB}"/>
              </a:ext>
            </a:extLst>
          </p:cNvPr>
          <p:cNvSpPr>
            <a:spLocks noGrp="1"/>
          </p:cNvSpPr>
          <p:nvPr>
            <p:ph type="body" idx="1"/>
          </p:nvPr>
        </p:nvSpPr>
        <p:spPr/>
        <p:txBody>
          <a:bodyPr/>
          <a:lstStyle/>
          <a:p>
            <a:r>
              <a:rPr lang="en-US" dirty="0"/>
              <a:t>Wine consumers and wine producers are increasingly on a quest for authenticity, individuality and expressions of place.</a:t>
            </a:r>
          </a:p>
          <a:p>
            <a:endParaRPr lang="en-US" dirty="0"/>
          </a:p>
          <a:p>
            <a:r>
              <a:rPr lang="en-US" dirty="0"/>
              <a:t>As part of this, a growing number of wineries are adapting their vine and grape-growing methods in </a:t>
            </a:r>
            <a:r>
              <a:rPr lang="en-US" dirty="0" err="1"/>
              <a:t>favour</a:t>
            </a:r>
            <a:r>
              <a:rPr lang="en-US" dirty="0"/>
              <a:t> of more environmentally-friendly practices, such as organic or biodynamic. These practices can also help ensure the country’s generations-old vineyards, viticulture and winemaking will endure for years to come.</a:t>
            </a:r>
          </a:p>
          <a:p>
            <a:endParaRPr lang="en-US" dirty="0"/>
          </a:p>
          <a:p>
            <a:r>
              <a:rPr lang="en-US" dirty="0"/>
              <a:t>As Australian winemakers gain an even deeper understanding of their land and consumers demand ever-more quality and choice of wines, the future of Australian wine will be driven by curious winemakers always looking for ways to innovate, while also reflecting on traditional techniques.</a:t>
            </a:r>
          </a:p>
          <a:p>
            <a:endParaRPr lang="en-US" dirty="0"/>
          </a:p>
        </p:txBody>
      </p:sp>
      <p:sp>
        <p:nvSpPr>
          <p:cNvPr id="4" name="Slide Number Placeholder 3">
            <a:extLst>
              <a:ext uri="{FF2B5EF4-FFF2-40B4-BE49-F238E27FC236}">
                <a16:creationId xmlns:a16="http://schemas.microsoft.com/office/drawing/2014/main" id="{5F00EDF9-A6E9-513E-CE25-BC9131E8DBF2}"/>
              </a:ext>
            </a:extLst>
          </p:cNvPr>
          <p:cNvSpPr>
            <a:spLocks noGrp="1"/>
          </p:cNvSpPr>
          <p:nvPr>
            <p:ph type="sldNum" sz="quarter" idx="5"/>
          </p:nvPr>
        </p:nvSpPr>
        <p:spPr/>
        <p:txBody>
          <a:bodyPr/>
          <a:lstStyle/>
          <a:p>
            <a:fld id="{C8CAF07B-88B1-40ED-9A21-D99161D5F8F5}" type="slidenum">
              <a:rPr lang="en-US" smtClean="0"/>
              <a:t>27</a:t>
            </a:fld>
            <a:endParaRPr lang="en-US"/>
          </a:p>
        </p:txBody>
      </p:sp>
    </p:spTree>
    <p:extLst>
      <p:ext uri="{BB962C8B-B14F-4D97-AF65-F5344CB8AC3E}">
        <p14:creationId xmlns:p14="http://schemas.microsoft.com/office/powerpoint/2010/main" val="1615219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28</a:t>
            </a:fld>
            <a:endParaRPr lang="en-AU"/>
          </a:p>
        </p:txBody>
      </p:sp>
    </p:spTree>
    <p:extLst>
      <p:ext uri="{BB962C8B-B14F-4D97-AF65-F5344CB8AC3E}">
        <p14:creationId xmlns:p14="http://schemas.microsoft.com/office/powerpoint/2010/main" val="2916583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Organic viticulture is the production of grapes in an environmentally friendly way. </a:t>
            </a:r>
          </a:p>
          <a:p>
            <a:r>
              <a:rPr lang="en-US" dirty="0"/>
              <a:t>This involves keeping a natural balance in the vineyard and the surrounding area, without the use of synthetic </a:t>
            </a:r>
            <a:r>
              <a:rPr lang="en-US" dirty="0" err="1"/>
              <a:t>fertilisers</a:t>
            </a:r>
            <a:r>
              <a:rPr lang="en-US" dirty="0"/>
              <a:t>, herbicides, insecticides or fungicides. </a:t>
            </a:r>
          </a:p>
        </p:txBody>
      </p:sp>
      <p:sp>
        <p:nvSpPr>
          <p:cNvPr id="4" name="Slide Number Placeholder 3"/>
          <p:cNvSpPr>
            <a:spLocks noGrp="1"/>
          </p:cNvSpPr>
          <p:nvPr>
            <p:ph type="sldNum" sz="quarter" idx="5"/>
          </p:nvPr>
        </p:nvSpPr>
        <p:spPr/>
        <p:txBody>
          <a:bodyPr/>
          <a:lstStyle/>
          <a:p>
            <a:fld id="{82ADBB41-C713-554C-B168-27F2727D68DB}" type="slidenum">
              <a:rPr lang="en-AU" smtClean="0"/>
              <a:t>5</a:t>
            </a:fld>
            <a:endParaRPr lang="en-AU"/>
          </a:p>
        </p:txBody>
      </p:sp>
    </p:spTree>
    <p:extLst>
      <p:ext uri="{BB962C8B-B14F-4D97-AF65-F5344CB8AC3E}">
        <p14:creationId xmlns:p14="http://schemas.microsoft.com/office/powerpoint/2010/main" val="71541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ensure a product is genuinely organic, it can be ‘certified organic’ by an organic certifying body approved by Australia’s Department of Agriculture and Water Resources, or the Bio-Dynamic Research Institute’s DEMETER mark. </a:t>
            </a:r>
          </a:p>
          <a:p>
            <a:r>
              <a:rPr lang="en-US" dirty="0"/>
              <a:t>The Australian government endorses a number of certifying bodies, including the largest Australian certifier for organic and biodynamic produce: Australian Certified Organic (ACO). A strict standard, the ACO certification verifies and guarantees that a product complies with national production standards and that its provenance can be traced.</a:t>
            </a:r>
          </a:p>
          <a:p>
            <a:endParaRPr lang="en-US" dirty="0"/>
          </a:p>
          <a:p>
            <a:r>
              <a:rPr lang="en-US" dirty="0"/>
              <a:t>To make sure the wine you’re buying or drinking is certified organic, look for a certification logo, such as ACO or NCO (National Association for Sustainable Agriculture Australia Certified Organic).</a:t>
            </a:r>
          </a:p>
        </p:txBody>
      </p:sp>
      <p:sp>
        <p:nvSpPr>
          <p:cNvPr id="4" name="Slide Number Placeholder 3"/>
          <p:cNvSpPr>
            <a:spLocks noGrp="1"/>
          </p:cNvSpPr>
          <p:nvPr>
            <p:ph type="sldNum" sz="quarter" idx="5"/>
          </p:nvPr>
        </p:nvSpPr>
        <p:spPr/>
        <p:txBody>
          <a:bodyPr/>
          <a:lstStyle/>
          <a:p>
            <a:fld id="{82ADBB41-C713-554C-B168-27F2727D68DB}" type="slidenum">
              <a:rPr lang="en-AU" smtClean="0"/>
              <a:t>6</a:t>
            </a:fld>
            <a:endParaRPr lang="en-AU"/>
          </a:p>
        </p:txBody>
      </p:sp>
    </p:spTree>
    <p:extLst>
      <p:ext uri="{BB962C8B-B14F-4D97-AF65-F5344CB8AC3E}">
        <p14:creationId xmlns:p14="http://schemas.microsoft.com/office/powerpoint/2010/main" val="1054094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factors distinguish biodynamic viticulture from other forms of organic farming: the use of herbal sprays and composting techniques, known as ‘preparations’; and the timing of the operations on the land, which is strictly regulated by the cycles of the moon.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1957, the Bio-Dynamic Research Institute has been involved in research and practical development of the Australian DEMETER Bio-Dynamic Method of Agriculture, demanding the highest quality application of the biodynamic method from farms and businesses, and encouraging community-based, sustainable, ecological activities.</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7</a:t>
            </a:fld>
            <a:endParaRPr lang="en-AU"/>
          </a:p>
        </p:txBody>
      </p:sp>
    </p:spTree>
    <p:extLst>
      <p:ext uri="{BB962C8B-B14F-4D97-AF65-F5344CB8AC3E}">
        <p14:creationId xmlns:p14="http://schemas.microsoft.com/office/powerpoint/2010/main" val="2284088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vines first arrived in Australia in the 19th century and right through to the middle of last century, growers did all the vineyard work by hand. </a:t>
            </a:r>
          </a:p>
          <a:p>
            <a:r>
              <a:rPr lang="en-US" dirty="0"/>
              <a:t>When agrochemicals such as synthetic </a:t>
            </a:r>
            <a:r>
              <a:rPr lang="en-US" dirty="0" err="1"/>
              <a:t>fertilisers</a:t>
            </a:r>
            <a:r>
              <a:rPr lang="en-US" dirty="0"/>
              <a:t>, herbicides and fungicides were introduced, they made viticulture attractively cheaper and more productive. However, there was some backlash against this chemical use.</a:t>
            </a:r>
          </a:p>
          <a:p>
            <a:r>
              <a:rPr lang="en-US" dirty="0"/>
              <a:t>Through the1990s and 2000s, and a new generation of consumers were increasingly concerned about what went into their food and wine. This led to a rethink of vineyard management methods.</a:t>
            </a:r>
          </a:p>
          <a:p>
            <a:r>
              <a:rPr lang="en-US" dirty="0"/>
              <a:t>Today, wine producers may use one or a combination of these three viticultural practices.</a:t>
            </a:r>
          </a:p>
        </p:txBody>
      </p:sp>
      <p:sp>
        <p:nvSpPr>
          <p:cNvPr id="4" name="Slide Number Placeholder 3"/>
          <p:cNvSpPr>
            <a:spLocks noGrp="1"/>
          </p:cNvSpPr>
          <p:nvPr>
            <p:ph type="sldNum" sz="quarter" idx="5"/>
          </p:nvPr>
        </p:nvSpPr>
        <p:spPr/>
        <p:txBody>
          <a:bodyPr/>
          <a:lstStyle/>
          <a:p>
            <a:fld id="{82ADBB41-C713-554C-B168-27F2727D68DB}" type="slidenum">
              <a:rPr lang="en-AU" smtClean="0"/>
              <a:t>8</a:t>
            </a:fld>
            <a:endParaRPr lang="en-AU"/>
          </a:p>
        </p:txBody>
      </p:sp>
    </p:spTree>
    <p:extLst>
      <p:ext uri="{BB962C8B-B14F-4D97-AF65-F5344CB8AC3E}">
        <p14:creationId xmlns:p14="http://schemas.microsoft.com/office/powerpoint/2010/main" val="2706491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biodynamic winemaking, the lunar cycle breaks down the production process into four periods. Biodynamic wine producers also employ nine biodynamic preparations (BD preps) in their farming practices and winemaking to enhance the soil and compost and to stimulate plant life. They comprise manure, fermented herbs and minerals. At its heart, biodynamics is a supercharged version of organic farming, and together, biodynamic and organic viticulture have become much more common in the past few decades.</a:t>
            </a:r>
          </a:p>
          <a:p>
            <a:endParaRPr lang="en-US" dirty="0"/>
          </a:p>
          <a:p>
            <a:r>
              <a:rPr lang="en-US" dirty="0"/>
              <a:t>WHICH APPROACH?</a:t>
            </a:r>
          </a:p>
          <a:p>
            <a:r>
              <a:rPr lang="en-US" dirty="0"/>
              <a:t>Converting from conventional vineyards to organic or biodynamic viticulture is challenging. Fungal diseases are tricky to control with just </a:t>
            </a:r>
            <a:r>
              <a:rPr lang="en-US" dirty="0" err="1"/>
              <a:t>sulphur</a:t>
            </a:r>
            <a:r>
              <a:rPr lang="en-US" dirty="0"/>
              <a:t> and copper. </a:t>
            </a:r>
          </a:p>
          <a:p>
            <a:r>
              <a:rPr lang="en-US" dirty="0"/>
              <a:t>Growers need to apply these at the right time and correctly, because they must cover the whole canopy and fruit zone.</a:t>
            </a:r>
          </a:p>
          <a:p>
            <a:r>
              <a:rPr lang="en-US" dirty="0"/>
              <a:t>As a result, many wine producers use a combination of conventional, organic and biodynamic practices as they move towards sustainable viticulture.</a:t>
            </a:r>
          </a:p>
          <a:p>
            <a:endParaRPr lang="en-US" dirty="0"/>
          </a:p>
          <a:p>
            <a:r>
              <a:rPr lang="en-US" dirty="0"/>
              <a:t>NATURAL WINE IN AUSTRALIA</a:t>
            </a:r>
          </a:p>
          <a:p>
            <a:r>
              <a:rPr lang="en-US" dirty="0"/>
              <a:t>Natural wines – an unofficial term used to describe certain wines produced by organic or biodynamic vineyards – are made in the winery with no heavy machinery, no manipulation and no additions except for low levels of </a:t>
            </a:r>
            <a:r>
              <a:rPr lang="en-US" dirty="0" err="1"/>
              <a:t>sulphur</a:t>
            </a:r>
            <a:r>
              <a:rPr lang="en-US" dirty="0"/>
              <a:t> (with some producers refusing to use any </a:t>
            </a:r>
            <a:r>
              <a:rPr lang="en-US" dirty="0" err="1"/>
              <a:t>sulphur</a:t>
            </a:r>
            <a:r>
              <a:rPr lang="en-US" dirty="0"/>
              <a:t> at all), and bottling occurs without filtering or fining. The first shift toward natural wine began with the trend of minimal intervention by producers who opted to do less in winemaking, refusing additions and fermenting using wild yeasts. </a:t>
            </a:r>
          </a:p>
          <a:p>
            <a:r>
              <a:rPr lang="en-US" dirty="0"/>
              <a:t>The modern incarnation of natural wine comes with much experimentation - winemakers use ceramic eggs, fermented white grapes on their skins to create skin-contact wines, and bottle wild, unfettered wines from varying sources to create a culture that celebrates uninhibited winemaking.</a:t>
            </a:r>
          </a:p>
        </p:txBody>
      </p:sp>
      <p:sp>
        <p:nvSpPr>
          <p:cNvPr id="4" name="Slide Number Placeholder 3"/>
          <p:cNvSpPr>
            <a:spLocks noGrp="1"/>
          </p:cNvSpPr>
          <p:nvPr>
            <p:ph type="sldNum" sz="quarter" idx="5"/>
          </p:nvPr>
        </p:nvSpPr>
        <p:spPr/>
        <p:txBody>
          <a:bodyPr/>
          <a:lstStyle/>
          <a:p>
            <a:fld id="{82ADBB41-C713-554C-B168-27F2727D68DB}" type="slidenum">
              <a:rPr lang="en-AU" smtClean="0"/>
              <a:t>9</a:t>
            </a:fld>
            <a:endParaRPr lang="en-AU"/>
          </a:p>
        </p:txBody>
      </p:sp>
    </p:spTree>
    <p:extLst>
      <p:ext uri="{BB962C8B-B14F-4D97-AF65-F5344CB8AC3E}">
        <p14:creationId xmlns:p14="http://schemas.microsoft.com/office/powerpoint/2010/main" val="230082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decision to use a conventional, organic or biodynamic approach affects almost all aspects of viticulture and winemaking. On top of this are several key environmental considerations, such as energy efficiency, water conservation and recycling. While some wineries will </a:t>
            </a:r>
            <a:r>
              <a:rPr lang="en-US" dirty="0" err="1"/>
              <a:t>prioritise</a:t>
            </a:r>
            <a:r>
              <a:rPr lang="en-US" dirty="0"/>
              <a:t> environmental considerations more than others, they certainly don’t need to be organic or biodynamic to do so.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extLst>
      <p:ext uri="{BB962C8B-B14F-4D97-AF65-F5344CB8AC3E}">
        <p14:creationId xmlns:p14="http://schemas.microsoft.com/office/powerpoint/2010/main" val="382421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Strategies for managing the impact of heatwaves, drought, increased fire risk and salinity to mitigate their effect on grapevine physiology and on grape and wine quality has become an integral part of vineyard management.</a:t>
            </a:r>
          </a:p>
        </p:txBody>
      </p:sp>
      <p:sp>
        <p:nvSpPr>
          <p:cNvPr id="4" name="Slide Number Placeholder 3"/>
          <p:cNvSpPr>
            <a:spLocks noGrp="1"/>
          </p:cNvSpPr>
          <p:nvPr>
            <p:ph type="sldNum" sz="quarter" idx="5"/>
          </p:nvPr>
        </p:nvSpPr>
        <p:spPr/>
        <p:txBody>
          <a:bodyPr/>
          <a:lstStyle/>
          <a:p>
            <a:fld id="{82ADBB41-C713-554C-B168-27F2727D68DB}" type="slidenum">
              <a:rPr lang="en-AU" smtClean="0"/>
              <a:t>11</a:t>
            </a:fld>
            <a:endParaRPr lang="en-AU"/>
          </a:p>
        </p:txBody>
      </p:sp>
    </p:spTree>
    <p:extLst>
      <p:ext uri="{BB962C8B-B14F-4D97-AF65-F5344CB8AC3E}">
        <p14:creationId xmlns:p14="http://schemas.microsoft.com/office/powerpoint/2010/main" val="24514155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386498954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B555-FFF2-3587-36A2-FC1C7315AC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32B67E76-A658-B3B2-F086-3AEE727BE6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39E2A402-2521-DDDD-7B99-281798E964FC}"/>
              </a:ext>
            </a:extLst>
          </p:cNvPr>
          <p:cNvSpPr>
            <a:spLocks noGrp="1"/>
          </p:cNvSpPr>
          <p:nvPr>
            <p:ph type="dt" sz="half" idx="10"/>
          </p:nvPr>
        </p:nvSpPr>
        <p:spPr/>
        <p:txBody>
          <a:bodyPr/>
          <a:lstStyle/>
          <a:p>
            <a:fld id="{FC28BF85-6CB1-9149-AC74-58E58203226E}" type="datetimeFigureOut">
              <a:rPr lang="en-AU" smtClean="0"/>
              <a:t>8/5/2025</a:t>
            </a:fld>
            <a:endParaRPr lang="en-AU"/>
          </a:p>
        </p:txBody>
      </p:sp>
      <p:sp>
        <p:nvSpPr>
          <p:cNvPr id="5" name="Footer Placeholder 4">
            <a:extLst>
              <a:ext uri="{FF2B5EF4-FFF2-40B4-BE49-F238E27FC236}">
                <a16:creationId xmlns:a16="http://schemas.microsoft.com/office/drawing/2014/main" id="{508607A2-0663-C8FB-ADF6-1B78D6750DD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19DD9F5-7318-7754-06BF-44AFDB42D796}"/>
              </a:ext>
            </a:extLst>
          </p:cNvPr>
          <p:cNvSpPr>
            <a:spLocks noGrp="1"/>
          </p:cNvSpPr>
          <p:nvPr>
            <p:ph type="sldNum" sz="quarter" idx="12"/>
          </p:nvPr>
        </p:nvSpPr>
        <p:spPr/>
        <p:txBody>
          <a:bodyPr/>
          <a:lstStyle/>
          <a:p>
            <a:fld id="{E6A63BE5-C4CA-6B4C-BBF6-DF3259CA698D}" type="slidenum">
              <a:rPr lang="en-AU" smtClean="0"/>
              <a:t>‹#›</a:t>
            </a:fld>
            <a:endParaRPr lang="en-AU"/>
          </a:p>
        </p:txBody>
      </p:sp>
    </p:spTree>
    <p:extLst>
      <p:ext uri="{BB962C8B-B14F-4D97-AF65-F5344CB8AC3E}">
        <p14:creationId xmlns:p14="http://schemas.microsoft.com/office/powerpoint/2010/main" val="47048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7812024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149243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276451769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4586565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Inter Display" panose="02000503000000020004" pitchFamily="2" charset="0"/>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8623851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92575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134068069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39409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8/5/2025</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580866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13.sv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touching a pile of animal horns&#10;&#10;Description automatically generated">
            <a:extLst>
              <a:ext uri="{FF2B5EF4-FFF2-40B4-BE49-F238E27FC236}">
                <a16:creationId xmlns:a16="http://schemas.microsoft.com/office/drawing/2014/main" id="{C8A8EAFC-0C41-689B-5550-86260EABC14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667778" y="2595220"/>
            <a:ext cx="10975975" cy="4284662"/>
          </a:xfrm>
        </p:spPr>
      </p:pic>
      <p:sp>
        <p:nvSpPr>
          <p:cNvPr id="4" name="Text Placeholder 3">
            <a:extLst>
              <a:ext uri="{FF2B5EF4-FFF2-40B4-BE49-F238E27FC236}">
                <a16:creationId xmlns:a16="http://schemas.microsoft.com/office/drawing/2014/main" id="{96EDD572-AFA9-AB74-C121-2B5600C9FD3F}"/>
              </a:ext>
            </a:extLst>
          </p:cNvPr>
          <p:cNvSpPr>
            <a:spLocks noGrp="1"/>
          </p:cNvSpPr>
          <p:nvPr>
            <p:ph type="body" sz="quarter" idx="10"/>
          </p:nvPr>
        </p:nvSpPr>
        <p:spPr/>
        <p:txBody>
          <a:bodyPr/>
          <a:lstStyle/>
          <a:p>
            <a:r>
              <a:rPr lang="en-AU" sz="5000" dirty="0">
                <a:solidFill>
                  <a:schemeClr val="accent3"/>
                </a:solidFill>
                <a:latin typeface="Neue Haas Grotesk Text Pro" panose="020B0504020202020204" pitchFamily="34" charset="77"/>
              </a:rPr>
              <a:t>ORGANIC AND BIODYNAMIC WINE</a:t>
            </a:r>
          </a:p>
        </p:txBody>
      </p:sp>
      <p:sp>
        <p:nvSpPr>
          <p:cNvPr id="10" name="Freeform 9">
            <a:extLst>
              <a:ext uri="{FF2B5EF4-FFF2-40B4-BE49-F238E27FC236}">
                <a16:creationId xmlns:a16="http://schemas.microsoft.com/office/drawing/2014/main" id="{B4F5A2EB-3909-F7EB-D206-6CF1583B1EA6}"/>
              </a:ext>
            </a:extLst>
          </p:cNvPr>
          <p:cNvSpPr/>
          <p:nvPr/>
        </p:nvSpPr>
        <p:spPr>
          <a:xfrm>
            <a:off x="-50449" y="5839548"/>
            <a:ext cx="12334941" cy="104998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1" name="Graphic 10">
            <a:extLst>
              <a:ext uri="{FF2B5EF4-FFF2-40B4-BE49-F238E27FC236}">
                <a16:creationId xmlns:a16="http://schemas.microsoft.com/office/drawing/2014/main" id="{0779F050-580F-550B-13AC-CE9FE9BFA8E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07067846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21180D86-EFB0-97A6-68E8-4FBC37D737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bject 4">
            <a:extLst>
              <a:ext uri="{FF2B5EF4-FFF2-40B4-BE49-F238E27FC236}">
                <a16:creationId xmlns:a16="http://schemas.microsoft.com/office/drawing/2014/main" id="{F957CE4E-9A85-CBC6-5832-196E9C9C7129}"/>
              </a:ext>
            </a:extLst>
          </p:cNvPr>
          <p:cNvSpPr txBox="1"/>
          <p:nvPr/>
        </p:nvSpPr>
        <p:spPr>
          <a:xfrm>
            <a:off x="407988" y="472981"/>
            <a:ext cx="10143707" cy="5734317"/>
          </a:xfrm>
          <a:prstGeom prst="rect">
            <a:avLst/>
          </a:prstGeom>
        </p:spPr>
        <p:txBody>
          <a:bodyPr vert="horz" wrap="none" lIns="0" tIns="11521" rIns="0" bIns="0" rtlCol="0">
            <a:noAutofit/>
          </a:bodyPr>
          <a:lstStyle/>
          <a:p>
            <a:pPr defTabSz="914453">
              <a:lnSpc>
                <a:spcPct val="80000"/>
              </a:lnSpc>
              <a:defRPr/>
            </a:pPr>
            <a:r>
              <a:rPr lang="en-AU" sz="5000" cap="all" dirty="0">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OTHER ENVIRONMENTAL</a:t>
            </a:r>
          </a:p>
          <a:p>
            <a:pPr defTabSz="914453">
              <a:lnSpc>
                <a:spcPct val="80000"/>
              </a:lnSpc>
              <a:defRPr/>
            </a:pPr>
            <a:r>
              <a:rPr lang="en-AU" sz="5000" cap="all" dirty="0">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CONSIDERATIONS </a:t>
            </a:r>
          </a:p>
          <a:p>
            <a:pPr defTabSz="914453">
              <a:lnSpc>
                <a:spcPct val="80000"/>
              </a:lnSpc>
              <a:defRPr/>
            </a:pPr>
            <a:r>
              <a:rPr lang="en-AU" sz="5000" cap="all" dirty="0">
                <a:solidFill>
                  <a:schemeClr val="accent1"/>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FOR VINEYARDS AND WINERIES</a:t>
            </a:r>
          </a:p>
        </p:txBody>
      </p:sp>
    </p:spTree>
    <p:extLst>
      <p:ext uri="{BB962C8B-B14F-4D97-AF65-F5344CB8AC3E}">
        <p14:creationId xmlns:p14="http://schemas.microsoft.com/office/powerpoint/2010/main" val="22334831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4" y="909503"/>
            <a:ext cx="5120149" cy="1325562"/>
          </a:xfrm>
        </p:spPr>
        <p:txBody>
          <a:bodyPr anchor="t">
            <a:noAutofit/>
          </a:bodyPr>
          <a:lstStyle/>
          <a:p>
            <a:r>
              <a:rPr lang="en-US" sz="4200" dirty="0">
                <a:solidFill>
                  <a:schemeClr val="accent2"/>
                </a:solidFill>
                <a:latin typeface="Neue Haas Grotesk Text Pro" panose="020B0504020202020204" pitchFamily="34" charset="77"/>
              </a:rPr>
              <a:t>Adapting to climate and </a:t>
            </a:r>
            <a:r>
              <a:rPr lang="en-US" sz="4200" dirty="0">
                <a:solidFill>
                  <a:schemeClr val="accent3"/>
                </a:solidFill>
                <a:latin typeface="Neue Haas Grotesk Text Pro" panose="020B0504020202020204" pitchFamily="34" charset="77"/>
              </a:rPr>
              <a:t>climate change</a:t>
            </a:r>
            <a:br>
              <a:rPr lang="en-US" sz="4200" dirty="0">
                <a:solidFill>
                  <a:schemeClr val="accent2"/>
                </a:solidFill>
                <a:latin typeface="Neue Haas Grotesk Text Pro" panose="020B0504020202020204" pitchFamily="34" charset="77"/>
              </a:rPr>
            </a:br>
            <a:endParaRPr lang="en-US" sz="4200" dirty="0">
              <a:solidFill>
                <a:schemeClr val="accent2"/>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922224"/>
            <a:ext cx="4420161" cy="5495616"/>
          </a:xfrm>
        </p:spPr>
        <p:txBody>
          <a:bodyPr>
            <a:normAutofit/>
          </a:bodyPr>
          <a:lstStyle/>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Increasing irrigation efficiency</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Modifying irrigation practices in response to heatwaves and frosts</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Retaining soil moisture</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Using alternative varieties, rootstocks or both</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Modifying canopy-management practices</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Establishing vineyards in cooler regions, sourcing cooler-climate fruit or both</a:t>
            </a:r>
          </a:p>
          <a:p>
            <a:pPr marL="285750" indent="-285750">
              <a:buClr>
                <a:schemeClr val="accent3"/>
              </a:buClr>
              <a:buFont typeface="Arial" panose="020B0604020202020204" pitchFamily="34" charset="0"/>
              <a:buChar char="•"/>
            </a:pPr>
            <a:r>
              <a:rPr lang="en-AU" sz="1600" dirty="0">
                <a:effectLst/>
                <a:latin typeface="Neue Haas Grotesk Text Pro" panose="020B0504020202020204" pitchFamily="34" charset="77"/>
              </a:rPr>
              <a:t>Delaying pruning to manipulate harvest dates</a:t>
            </a:r>
          </a:p>
        </p:txBody>
      </p:sp>
    </p:spTree>
    <p:extLst>
      <p:ext uri="{BB962C8B-B14F-4D97-AF65-F5344CB8AC3E}">
        <p14:creationId xmlns:p14="http://schemas.microsoft.com/office/powerpoint/2010/main" val="29365181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4934306" cy="1325562"/>
          </a:xfrm>
        </p:spPr>
        <p:txBody>
          <a:bodyPr anchor="t">
            <a:noAutofit/>
          </a:bodyPr>
          <a:lstStyle/>
          <a:p>
            <a:r>
              <a:rPr lang="en-US" sz="4400" dirty="0">
                <a:solidFill>
                  <a:schemeClr val="accent4"/>
                </a:solidFill>
                <a:latin typeface="Neue Haas Grotesk Text Pro" panose="020B0504020202020204" pitchFamily="34" charset="77"/>
              </a:rPr>
              <a:t>Carbon neutrality </a:t>
            </a:r>
            <a:br>
              <a:rPr lang="en-US" sz="4400" dirty="0">
                <a:solidFill>
                  <a:schemeClr val="accent5"/>
                </a:solidFill>
                <a:latin typeface="Neue Haas Grotesk Text Pro" panose="020B0504020202020204" pitchFamily="34" charset="77"/>
              </a:rPr>
            </a:br>
            <a:r>
              <a:rPr lang="en-US" sz="4400" dirty="0">
                <a:solidFill>
                  <a:schemeClr val="accent5"/>
                </a:solidFill>
                <a:latin typeface="Neue Haas Grotesk Text Pro" panose="020B0504020202020204" pitchFamily="34" charset="77"/>
              </a:rPr>
              <a:t>and energy efficiency</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3429000"/>
            <a:ext cx="4625834" cy="5495616"/>
          </a:xfrm>
        </p:spPr>
        <p:txBody>
          <a:bodyPr>
            <a:normAutofit/>
          </a:bodyPr>
          <a:lstStyle/>
          <a:p>
            <a:pPr marL="285750" indent="-285750">
              <a:buClr>
                <a:schemeClr val="accent5"/>
              </a:buClr>
              <a:buFont typeface="Arial" panose="020B0604020202020204" pitchFamily="34" charset="0"/>
              <a:buChar char="•"/>
            </a:pPr>
            <a:r>
              <a:rPr lang="en-AU" dirty="0">
                <a:solidFill>
                  <a:schemeClr val="bg1"/>
                </a:solidFill>
                <a:effectLst/>
                <a:latin typeface="Neue Haas Grotesk Text Pro" panose="020B0504020202020204" pitchFamily="34" charset="77"/>
              </a:rPr>
              <a:t>Reducing fuel use, e.g. minimising use of tractors and other vehicles, changing grasses planted between vine rows to reduce need for mowing</a:t>
            </a:r>
          </a:p>
          <a:p>
            <a:pPr marL="285750" indent="-285750">
              <a:buClr>
                <a:schemeClr val="accent5"/>
              </a:buClr>
              <a:buFont typeface="Arial" panose="020B0604020202020204" pitchFamily="34" charset="0"/>
              <a:buChar char="•"/>
            </a:pPr>
            <a:r>
              <a:rPr lang="en-AU" dirty="0">
                <a:solidFill>
                  <a:schemeClr val="bg1"/>
                </a:solidFill>
                <a:effectLst/>
                <a:latin typeface="Neue Haas Grotesk Text Pro" panose="020B0504020202020204" pitchFamily="34" charset="77"/>
              </a:rPr>
              <a:t>Reducing refrigeration in winemaking and using more energy-efficient heating methods</a:t>
            </a:r>
          </a:p>
          <a:p>
            <a:pPr marL="285750" indent="-285750">
              <a:buClr>
                <a:schemeClr val="accent5"/>
              </a:buClr>
              <a:buFont typeface="Arial" panose="020B0604020202020204" pitchFamily="34" charset="0"/>
              <a:buChar char="•"/>
            </a:pPr>
            <a:r>
              <a:rPr lang="en-AU" dirty="0">
                <a:solidFill>
                  <a:schemeClr val="bg1"/>
                </a:solidFill>
                <a:effectLst/>
                <a:latin typeface="Neue Haas Grotesk Text Pro" panose="020B0504020202020204" pitchFamily="34" charset="77"/>
              </a:rPr>
              <a:t>Switching to lightweight bottles (fewer carbon emissions and less fuel for transport)</a:t>
            </a:r>
          </a:p>
          <a:p>
            <a:pPr marL="285750" indent="-285750">
              <a:buClr>
                <a:schemeClr val="accent5"/>
              </a:buClr>
              <a:buFont typeface="Arial" panose="020B0604020202020204" pitchFamily="34" charset="0"/>
              <a:buChar char="•"/>
            </a:pPr>
            <a:r>
              <a:rPr lang="en-AU" dirty="0">
                <a:solidFill>
                  <a:schemeClr val="bg1"/>
                </a:solidFill>
                <a:effectLst/>
                <a:latin typeface="Neue Haas Grotesk Text Pro" panose="020B0504020202020204" pitchFamily="34" charset="77"/>
              </a:rPr>
              <a:t>Installing solar panels</a:t>
            </a:r>
          </a:p>
        </p:txBody>
      </p:sp>
    </p:spTree>
    <p:extLst>
      <p:ext uri="{BB962C8B-B14F-4D97-AF65-F5344CB8AC3E}">
        <p14:creationId xmlns:p14="http://schemas.microsoft.com/office/powerpoint/2010/main" val="145444553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AB0F-6E8B-3882-6564-F0A80EB65D4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5A091BC-7A1E-FCA4-CA37-971B54A2CA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E1BF424E-AC5F-D008-8A19-94061165AF8C}"/>
              </a:ext>
            </a:extLst>
          </p:cNvPr>
          <p:cNvSpPr>
            <a:spLocks noGrp="1"/>
          </p:cNvSpPr>
          <p:nvPr>
            <p:ph type="title"/>
          </p:nvPr>
        </p:nvSpPr>
        <p:spPr>
          <a:xfrm>
            <a:off x="6842725" y="909503"/>
            <a:ext cx="4857188" cy="1325562"/>
          </a:xfrm>
        </p:spPr>
        <p:txBody>
          <a:bodyPr anchor="t">
            <a:noAutofit/>
          </a:bodyPr>
          <a:lstStyle/>
          <a:p>
            <a:r>
              <a:rPr lang="en-US" sz="4400" dirty="0">
                <a:solidFill>
                  <a:schemeClr val="accent1"/>
                </a:solidFill>
                <a:latin typeface="Neue Haas Grotesk Text Pro" panose="020B0504020202020204" pitchFamily="34" charset="77"/>
              </a:rPr>
              <a:t>INCREASING VINEYARD </a:t>
            </a:r>
            <a:r>
              <a:rPr lang="en-US" sz="4400" dirty="0">
                <a:solidFill>
                  <a:schemeClr val="accent4"/>
                </a:solidFill>
                <a:latin typeface="Neue Haas Grotesk Text Pro" panose="020B0504020202020204" pitchFamily="34" charset="77"/>
              </a:rPr>
              <a:t>BIODIVERSITY</a:t>
            </a:r>
            <a:br>
              <a:rPr lang="en-US" sz="4400" dirty="0">
                <a:solidFill>
                  <a:schemeClr val="accent2"/>
                </a:solidFill>
                <a:latin typeface="Neue Haas Grotesk Text Pro" panose="020B0504020202020204" pitchFamily="34" charset="77"/>
              </a:rPr>
            </a:br>
            <a:endParaRPr lang="en-US" sz="4400" dirty="0">
              <a:solidFill>
                <a:schemeClr val="accent2"/>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E345E3BE-22B1-9B17-A691-F5B48DD5B27F}"/>
              </a:ext>
            </a:extLst>
          </p:cNvPr>
          <p:cNvSpPr>
            <a:spLocks noGrp="1"/>
          </p:cNvSpPr>
          <p:nvPr>
            <p:ph type="body" sz="quarter" idx="11"/>
          </p:nvPr>
        </p:nvSpPr>
        <p:spPr>
          <a:xfrm>
            <a:off x="6842725" y="2823072"/>
            <a:ext cx="4857188" cy="5495616"/>
          </a:xfrm>
        </p:spPr>
        <p:txBody>
          <a:bodyPr>
            <a:normAutofit/>
          </a:bodyPr>
          <a:lstStyle/>
          <a:p>
            <a:pPr marL="285750" indent="-285750">
              <a:buFont typeface="Arial" panose="020B0604020202020204" pitchFamily="34" charset="0"/>
              <a:buChar char="•"/>
            </a:pPr>
            <a:r>
              <a:rPr lang="en-AU" dirty="0">
                <a:effectLst/>
                <a:latin typeface="Neue Haas Grotesk Text Pro" panose="020B0504020202020204" pitchFamily="34" charset="77"/>
              </a:rPr>
              <a:t>Planting cover crops or using mulch to increase plant diversity and ‘good’ insects that can eliminate pests</a:t>
            </a:r>
          </a:p>
          <a:p>
            <a:pPr marL="285750" indent="-285750">
              <a:buFont typeface="Arial" panose="020B0604020202020204" pitchFamily="34" charset="0"/>
              <a:buChar char="•"/>
            </a:pPr>
            <a:r>
              <a:rPr lang="en-AU" dirty="0">
                <a:effectLst/>
                <a:latin typeface="Neue Haas Grotesk Text Pro" panose="020B0504020202020204" pitchFamily="34" charset="77"/>
              </a:rPr>
              <a:t>Minimising mechanical cultivation to reduce soil compaction, which improves soil drainage and aeration, allowing water infiltration and biological activity</a:t>
            </a:r>
          </a:p>
          <a:p>
            <a:pPr marL="285750" indent="-285750">
              <a:buFont typeface="Arial" panose="020B0604020202020204" pitchFamily="34" charset="0"/>
              <a:buChar char="•"/>
            </a:pPr>
            <a:r>
              <a:rPr lang="en-AU" dirty="0">
                <a:effectLst/>
                <a:latin typeface="Neue Haas Grotesk Text Pro" panose="020B0504020202020204" pitchFamily="34" charset="77"/>
              </a:rPr>
              <a:t>Regularly monitoring soil quality</a:t>
            </a:r>
          </a:p>
          <a:p>
            <a:pPr marL="285750" indent="-285750">
              <a:buFont typeface="Arial" panose="020B0604020202020204" pitchFamily="34" charset="0"/>
              <a:buChar char="•"/>
            </a:pPr>
            <a:r>
              <a:rPr lang="en-AU" dirty="0">
                <a:effectLst/>
                <a:latin typeface="Neue Haas Grotesk Text Pro" panose="020B0504020202020204" pitchFamily="34" charset="77"/>
              </a:rPr>
              <a:t>Monitoring pests and disease and using environmentally friendly sprays</a:t>
            </a:r>
          </a:p>
          <a:p>
            <a:pPr marL="285750" indent="-285750">
              <a:buFont typeface="Arial" panose="020B0604020202020204" pitchFamily="34" charset="0"/>
              <a:buChar char="•"/>
            </a:pPr>
            <a:r>
              <a:rPr lang="en-AU" dirty="0">
                <a:effectLst/>
                <a:latin typeface="Neue Haas Grotesk Text Pro" panose="020B0504020202020204" pitchFamily="34" charset="77"/>
              </a:rPr>
              <a:t>Using low-input, organic and biodynamic farming practices; avoiding chemicals; and employing compost and manure</a:t>
            </a:r>
          </a:p>
        </p:txBody>
      </p:sp>
    </p:spTree>
    <p:extLst>
      <p:ext uri="{BB962C8B-B14F-4D97-AF65-F5344CB8AC3E}">
        <p14:creationId xmlns:p14="http://schemas.microsoft.com/office/powerpoint/2010/main" val="68152893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933962B-672D-E3D8-B4CC-4C71277B603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4547998"/>
            <a:ext cx="6096000" cy="2310003"/>
          </a:xfrm>
          <a:prstGeom prst="rect">
            <a:avLst/>
          </a:prstGeom>
        </p:spPr>
      </p:pic>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402050" y="2712905"/>
            <a:ext cx="4625834" cy="1536928"/>
          </a:xfrm>
          <a:prstGeom prst="rect">
            <a:avLst/>
          </a:prstGeom>
        </p:spPr>
        <p:txBody>
          <a:bodyPr>
            <a:normAutofit fontScale="925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en-AU" b="1" dirty="0">
                <a:solidFill>
                  <a:srgbClr val="FFFFFF"/>
                </a:solidFill>
                <a:effectLst/>
                <a:latin typeface="Neue Haas Grotesk Text Pro" panose="020B0504020202020204" pitchFamily="34" charset="77"/>
              </a:rPr>
              <a:t>Compost: </a:t>
            </a:r>
            <a:r>
              <a:rPr lang="en-AU" dirty="0">
                <a:solidFill>
                  <a:srgbClr val="FFFFFF"/>
                </a:solidFill>
                <a:effectLst/>
                <a:latin typeface="Neue Haas Grotesk Text Pro" panose="020B0504020202020204" pitchFamily="34" charset="77"/>
              </a:rPr>
              <a:t>Decayed organic material that contains humus, which breaks down animal and vegetable matter. Humus aids soil fertility, improves soil structure and provides moisture</a:t>
            </a:r>
          </a:p>
          <a:p>
            <a:pPr>
              <a:spcBef>
                <a:spcPts val="217"/>
              </a:spcBef>
              <a:spcAft>
                <a:spcPts val="315"/>
              </a:spcAft>
              <a:buClr>
                <a:schemeClr val="accent3"/>
              </a:buClr>
            </a:pPr>
            <a:r>
              <a:rPr lang="en-AU" b="1" dirty="0">
                <a:solidFill>
                  <a:srgbClr val="FFFFFF"/>
                </a:solidFill>
                <a:effectLst/>
                <a:latin typeface="Neue Haas Grotesk Text Pro" panose="020B0504020202020204" pitchFamily="34" charset="77"/>
              </a:rPr>
              <a:t>Mulch:</a:t>
            </a:r>
            <a:r>
              <a:rPr lang="en-AU" dirty="0">
                <a:solidFill>
                  <a:srgbClr val="FFFFFF"/>
                </a:solidFill>
                <a:effectLst/>
                <a:latin typeface="Neue Haas Grotesk Text Pro" panose="020B0504020202020204" pitchFamily="34" charset="77"/>
              </a:rPr>
              <a:t> Material that </a:t>
            </a:r>
            <a:r>
              <a:rPr lang="en-AU" dirty="0" err="1">
                <a:solidFill>
                  <a:srgbClr val="FFFFFF"/>
                </a:solidFill>
                <a:effectLst/>
                <a:latin typeface="Neue Haas Grotesk Text Pro" panose="020B0504020202020204" pitchFamily="34" charset="77"/>
              </a:rPr>
              <a:t>grapegrowers</a:t>
            </a:r>
            <a:r>
              <a:rPr lang="en-AU" dirty="0">
                <a:solidFill>
                  <a:srgbClr val="FFFFFF"/>
                </a:solidFill>
                <a:effectLst/>
                <a:latin typeface="Neue Haas Grotesk Text Pro" panose="020B0504020202020204" pitchFamily="34" charset="77"/>
              </a:rPr>
              <a:t> spread over grapevine roots to protect them</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1009880" y="2924271"/>
            <a:ext cx="493430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400" dirty="0">
                <a:solidFill>
                  <a:schemeClr val="accent3"/>
                </a:solidFill>
                <a:latin typeface="Neue Haas Grotesk Text Pro" panose="020B0504020202020204" pitchFamily="34" charset="77"/>
              </a:rPr>
              <a:t>COMPOSTING</a:t>
            </a:r>
            <a:br>
              <a:rPr lang="en-US" sz="4400" dirty="0">
                <a:solidFill>
                  <a:schemeClr val="accent5"/>
                </a:solidFill>
                <a:latin typeface="Neue Haas Grotesk Text Pro" panose="020B0504020202020204" pitchFamily="34" charset="77"/>
              </a:rPr>
            </a:br>
            <a:r>
              <a:rPr lang="en-US" sz="4400" dirty="0">
                <a:solidFill>
                  <a:schemeClr val="bg2"/>
                </a:solidFill>
                <a:latin typeface="Neue Haas Grotesk Text Pro" panose="020B0504020202020204" pitchFamily="34" charset="77"/>
              </a:rPr>
              <a:t>and MULCHING</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pic>
        <p:nvPicPr>
          <p:cNvPr id="11" name="Picture Placeholder 5">
            <a:extLst>
              <a:ext uri="{FF2B5EF4-FFF2-40B4-BE49-F238E27FC236}">
                <a16:creationId xmlns:a16="http://schemas.microsoft.com/office/drawing/2014/main" id="{9BD812A4-CA6A-A0B3-2B84-A126B4B5868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22705" y="0"/>
            <a:ext cx="6169295" cy="2414740"/>
          </a:xfrm>
          <a:prstGeom prst="rect">
            <a:avLst/>
          </a:prstGeom>
          <a:noFill/>
        </p:spPr>
      </p:pic>
    </p:spTree>
    <p:extLst>
      <p:ext uri="{BB962C8B-B14F-4D97-AF65-F5344CB8AC3E}">
        <p14:creationId xmlns:p14="http://schemas.microsoft.com/office/powerpoint/2010/main" val="269032505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537F-F49B-CD9D-9F8B-BFE1B4F7338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7F73B4B-1338-0F46-BE32-1ED8A3342C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8E64500-B765-1C60-0BD0-3C5319F924FE}"/>
              </a:ext>
            </a:extLst>
          </p:cNvPr>
          <p:cNvSpPr>
            <a:spLocks noGrp="1"/>
          </p:cNvSpPr>
          <p:nvPr>
            <p:ph type="title"/>
          </p:nvPr>
        </p:nvSpPr>
        <p:spPr>
          <a:xfrm>
            <a:off x="6842724" y="909503"/>
            <a:ext cx="5044475" cy="1325562"/>
          </a:xfrm>
        </p:spPr>
        <p:txBody>
          <a:bodyPr anchor="t">
            <a:noAutofit/>
          </a:bodyPr>
          <a:lstStyle/>
          <a:p>
            <a:r>
              <a:rPr lang="en-US" sz="4400" dirty="0">
                <a:solidFill>
                  <a:schemeClr val="accent1"/>
                </a:solidFill>
                <a:latin typeface="Neue Haas Grotesk Text Pro" panose="020B0504020202020204" pitchFamily="34" charset="77"/>
              </a:rPr>
              <a:t>WATER CONSERVATION</a:t>
            </a:r>
            <a:br>
              <a:rPr lang="en-US" sz="4400" dirty="0">
                <a:solidFill>
                  <a:schemeClr val="accent3"/>
                </a:solidFill>
                <a:latin typeface="Neue Haas Grotesk Text Pro" panose="020B0504020202020204" pitchFamily="34" charset="77"/>
              </a:rPr>
            </a:br>
            <a:r>
              <a:rPr lang="en-US" sz="2000" dirty="0">
                <a:solidFill>
                  <a:schemeClr val="accent4"/>
                </a:solidFill>
                <a:latin typeface="Neue Haas Grotesk Text Pro" panose="020B0504020202020204" pitchFamily="34" charset="77"/>
              </a:rPr>
              <a:t>water reuse and wastewater </a:t>
            </a:r>
            <a:br>
              <a:rPr lang="en-US" sz="2000" dirty="0">
                <a:solidFill>
                  <a:schemeClr val="accent4"/>
                </a:solidFill>
                <a:latin typeface="Neue Haas Grotesk Text Pro" panose="020B0504020202020204" pitchFamily="34" charset="77"/>
              </a:rPr>
            </a:br>
            <a:r>
              <a:rPr lang="en-US" sz="2000" dirty="0">
                <a:solidFill>
                  <a:schemeClr val="accent4"/>
                </a:solidFill>
                <a:latin typeface="Neue Haas Grotesk Text Pro" panose="020B0504020202020204" pitchFamily="34" charset="77"/>
              </a:rPr>
              <a:t>management</a:t>
            </a:r>
            <a:br>
              <a:rPr lang="en-US" sz="2000" dirty="0">
                <a:solidFill>
                  <a:schemeClr val="accent4"/>
                </a:solidFill>
                <a:latin typeface="Neue Haas Grotesk Text Pro" panose="020B0504020202020204" pitchFamily="34" charset="77"/>
              </a:rPr>
            </a:br>
            <a:br>
              <a:rPr lang="en-US" sz="4400" dirty="0">
                <a:solidFill>
                  <a:schemeClr val="accent2"/>
                </a:solidFill>
                <a:latin typeface="Neue Haas Grotesk Text Pro" panose="020B0504020202020204" pitchFamily="34" charset="77"/>
              </a:rPr>
            </a:br>
            <a:endParaRPr lang="en-US" sz="4400" dirty="0">
              <a:solidFill>
                <a:schemeClr val="accent2"/>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0CA2CFF4-189B-9576-CC4C-58271AD2D1A9}"/>
              </a:ext>
            </a:extLst>
          </p:cNvPr>
          <p:cNvSpPr>
            <a:spLocks noGrp="1"/>
          </p:cNvSpPr>
          <p:nvPr>
            <p:ph type="body" sz="quarter" idx="11"/>
          </p:nvPr>
        </p:nvSpPr>
        <p:spPr>
          <a:xfrm>
            <a:off x="6842725" y="2823072"/>
            <a:ext cx="4105121" cy="5495616"/>
          </a:xfrm>
        </p:spPr>
        <p:txBody>
          <a:bodyPr>
            <a:normAutofit/>
          </a:bodyPr>
          <a:lstStyle/>
          <a:p>
            <a:pPr marL="285750" indent="-285750">
              <a:lnSpc>
                <a:spcPts val="1575"/>
              </a:lnSpc>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Drier regions rely on water conservation, reuse and wastewater management. Some innovative Australian wineries have gone so far as to establish their own wastewater‑recycling facilities.</a:t>
            </a:r>
          </a:p>
          <a:p>
            <a:pPr marL="285750" indent="-285750">
              <a:lnSpc>
                <a:spcPts val="1575"/>
              </a:lnSpc>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Irrigation can be a large drain on water resources. Drip irrigation systems may be used to minimise wastage.</a:t>
            </a:r>
          </a:p>
        </p:txBody>
      </p:sp>
    </p:spTree>
    <p:extLst>
      <p:ext uri="{BB962C8B-B14F-4D97-AF65-F5344CB8AC3E}">
        <p14:creationId xmlns:p14="http://schemas.microsoft.com/office/powerpoint/2010/main" val="7689783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860A-D0DD-E2DC-B5D7-07FFEA85F8A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326AB974-B6AF-0099-CD6F-828D027F18A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66704" y="0"/>
            <a:ext cx="5625296" cy="6858000"/>
          </a:xfrm>
          <a:prstGeom prst="rect">
            <a:avLst/>
          </a:prstGeom>
        </p:spPr>
      </p:pic>
      <p:sp>
        <p:nvSpPr>
          <p:cNvPr id="2" name="object 4">
            <a:extLst>
              <a:ext uri="{FF2B5EF4-FFF2-40B4-BE49-F238E27FC236}">
                <a16:creationId xmlns:a16="http://schemas.microsoft.com/office/drawing/2014/main" id="{787760C6-469C-66A2-B9AE-D592CC5F2CFB}"/>
              </a:ext>
            </a:extLst>
          </p:cNvPr>
          <p:cNvSpPr txBox="1"/>
          <p:nvPr/>
        </p:nvSpPr>
        <p:spPr>
          <a:xfrm>
            <a:off x="645466" y="1575412"/>
            <a:ext cx="5094322" cy="5979423"/>
          </a:xfrm>
          <a:prstGeom prst="rect">
            <a:avLst/>
          </a:prstGeom>
        </p:spPr>
        <p:txBody>
          <a:bodyPr vert="horz" wrap="none" lIns="0" tIns="11521" rIns="0" bIns="0" rtlCol="0">
            <a:noAutofit/>
          </a:bodyPr>
          <a:lstStyle/>
          <a:p>
            <a:pPr defTabSz="914453">
              <a:lnSpc>
                <a:spcPct val="80000"/>
              </a:lnSpc>
              <a:defRPr/>
            </a:pPr>
            <a:r>
              <a:rPr lang="en-AU" sz="4400" cap="all" dirty="0" err="1">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M</a:t>
            </a:r>
            <a:r>
              <a:rPr lang="en-AU" sz="4400" dirty="0" err="1">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c</a:t>
            </a:r>
            <a:r>
              <a:rPr lang="en-AU" sz="4400" cap="all" dirty="0" err="1">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LAREN</a:t>
            </a:r>
            <a:r>
              <a:rPr lang="en-AU" sz="4400" cap="all" dirty="0">
                <a:solidFill>
                  <a:schemeClr val="accent2"/>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 VALE</a:t>
            </a:r>
          </a:p>
          <a:p>
            <a:pPr defTabSz="914453">
              <a:lnSpc>
                <a:spcPct val="80000"/>
              </a:lnSpc>
              <a:defRPr/>
            </a:pPr>
            <a:r>
              <a:rPr lang="en-AU" sz="20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 case study in water </a:t>
            </a:r>
          </a:p>
          <a:p>
            <a:pPr defTabSz="914453">
              <a:lnSpc>
                <a:spcPct val="80000"/>
              </a:lnSpc>
              <a:defRPr/>
            </a:pPr>
            <a:r>
              <a:rPr lang="en-AU" sz="20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management and reuse</a:t>
            </a:r>
          </a:p>
        </p:txBody>
      </p:sp>
      <p:sp>
        <p:nvSpPr>
          <p:cNvPr id="4" name="Text Placeholder 3">
            <a:extLst>
              <a:ext uri="{FF2B5EF4-FFF2-40B4-BE49-F238E27FC236}">
                <a16:creationId xmlns:a16="http://schemas.microsoft.com/office/drawing/2014/main" id="{F1C858BE-1311-8A32-04AA-A90B06421FF2}"/>
              </a:ext>
            </a:extLst>
          </p:cNvPr>
          <p:cNvSpPr txBox="1">
            <a:spLocks/>
          </p:cNvSpPr>
          <p:nvPr/>
        </p:nvSpPr>
        <p:spPr>
          <a:xfrm>
            <a:off x="645466" y="3069546"/>
            <a:ext cx="4862968" cy="5495616"/>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en-AU" sz="1600" dirty="0">
                <a:latin typeface="Neue Haas Grotesk Text Pro" panose="020B0504020202020204" pitchFamily="34" charset="77"/>
              </a:rPr>
              <a:t>McLaren Vale is at the forefront of efforts to both conserve and reuse water, having not used sprinkler or flood irrigation in more than a quarter‑century. Instead, it uses:</a:t>
            </a:r>
          </a:p>
          <a:p>
            <a:pPr marL="285750" indent="-285750">
              <a:lnSpc>
                <a:spcPts val="1575"/>
              </a:lnSpc>
              <a:spcBef>
                <a:spcPts val="217"/>
              </a:spcBef>
              <a:spcAft>
                <a:spcPts val="315"/>
              </a:spcAft>
              <a:buClr>
                <a:schemeClr val="accent3"/>
              </a:buClr>
            </a:pPr>
            <a:r>
              <a:rPr lang="en-AU" sz="1600" dirty="0">
                <a:latin typeface="Neue Haas Grotesk Text Pro" panose="020B0504020202020204" pitchFamily="34" charset="77"/>
              </a:rPr>
              <a:t>Groundwater aquifers</a:t>
            </a:r>
          </a:p>
          <a:p>
            <a:pPr marL="285750" indent="-285750">
              <a:lnSpc>
                <a:spcPts val="1575"/>
              </a:lnSpc>
              <a:spcBef>
                <a:spcPts val="217"/>
              </a:spcBef>
              <a:spcAft>
                <a:spcPts val="315"/>
              </a:spcAft>
              <a:buClr>
                <a:schemeClr val="accent3"/>
              </a:buClr>
            </a:pPr>
            <a:r>
              <a:rPr lang="en-AU" sz="1600" dirty="0">
                <a:latin typeface="Neue Haas Grotesk Text Pro" panose="020B0504020202020204" pitchFamily="34" charset="77"/>
              </a:rPr>
              <a:t>Surface catchment dams that collect and store water from natural run-off</a:t>
            </a:r>
          </a:p>
          <a:p>
            <a:pPr marL="285750" indent="-285750">
              <a:lnSpc>
                <a:spcPts val="1575"/>
              </a:lnSpc>
              <a:spcBef>
                <a:spcPts val="217"/>
              </a:spcBef>
              <a:spcAft>
                <a:spcPts val="315"/>
              </a:spcAft>
              <a:buClr>
                <a:schemeClr val="accent3"/>
              </a:buClr>
            </a:pPr>
            <a:r>
              <a:rPr lang="en-AU" sz="1600" dirty="0">
                <a:latin typeface="Neue Haas Grotesk Text Pro" panose="020B0504020202020204" pitchFamily="34" charset="77"/>
              </a:rPr>
              <a:t>Treated, reclaimed water piped in from a wastewater-treatment facility</a:t>
            </a:r>
          </a:p>
        </p:txBody>
      </p:sp>
    </p:spTree>
    <p:extLst>
      <p:ext uri="{BB962C8B-B14F-4D97-AF65-F5344CB8AC3E}">
        <p14:creationId xmlns:p14="http://schemas.microsoft.com/office/powerpoint/2010/main" val="9876865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407988" y="2906333"/>
            <a:ext cx="4625834" cy="1536928"/>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en-AU" dirty="0">
                <a:solidFill>
                  <a:srgbClr val="FFFFFF"/>
                </a:solidFill>
                <a:effectLst/>
                <a:latin typeface="Neue Haas Grotesk Text Pro" panose="020B0504020202020204" pitchFamily="34" charset="77"/>
              </a:rPr>
              <a:t>IPM encourages organic growers to understand:</a:t>
            </a:r>
          </a:p>
          <a:p>
            <a:pPr>
              <a:lnSpc>
                <a:spcPts val="1575"/>
              </a:lnSpc>
              <a:spcBef>
                <a:spcPts val="217"/>
              </a:spcBef>
              <a:spcAft>
                <a:spcPts val="315"/>
              </a:spcAft>
              <a:buClr>
                <a:schemeClr val="accent3"/>
              </a:buClr>
            </a:pPr>
            <a:r>
              <a:rPr lang="en-AU" dirty="0">
                <a:solidFill>
                  <a:srgbClr val="FFFFFF"/>
                </a:solidFill>
                <a:effectLst/>
                <a:latin typeface="Neue Haas Grotesk Text Pro" panose="020B0504020202020204" pitchFamily="34" charset="77"/>
              </a:rPr>
              <a:t>Life cycles of vineyard pests</a:t>
            </a:r>
          </a:p>
          <a:p>
            <a:pPr>
              <a:lnSpc>
                <a:spcPts val="1575"/>
              </a:lnSpc>
              <a:spcBef>
                <a:spcPts val="217"/>
              </a:spcBef>
              <a:spcAft>
                <a:spcPts val="315"/>
              </a:spcAft>
              <a:buClr>
                <a:schemeClr val="accent3"/>
              </a:buClr>
            </a:pPr>
            <a:r>
              <a:rPr lang="en-AU" dirty="0">
                <a:solidFill>
                  <a:srgbClr val="FFFFFF"/>
                </a:solidFill>
                <a:effectLst/>
                <a:latin typeface="Neue Haas Grotesk Text Pro" panose="020B0504020202020204" pitchFamily="34" charset="77"/>
              </a:rPr>
              <a:t>Pest population levels</a:t>
            </a:r>
          </a:p>
          <a:p>
            <a:pPr>
              <a:lnSpc>
                <a:spcPts val="1575"/>
              </a:lnSpc>
              <a:spcBef>
                <a:spcPts val="217"/>
              </a:spcBef>
              <a:spcAft>
                <a:spcPts val="315"/>
              </a:spcAft>
              <a:buClr>
                <a:schemeClr val="accent3"/>
              </a:buClr>
            </a:pPr>
            <a:r>
              <a:rPr lang="en-AU" dirty="0">
                <a:solidFill>
                  <a:srgbClr val="FFFFFF"/>
                </a:solidFill>
                <a:effectLst/>
                <a:latin typeface="Neue Haas Grotesk Text Pro" panose="020B0504020202020204" pitchFamily="34" charset="77"/>
              </a:rPr>
              <a:t>Useful parasites and predators</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407988" y="544589"/>
            <a:ext cx="5831595"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400" dirty="0">
                <a:solidFill>
                  <a:schemeClr val="accent3"/>
                </a:solidFill>
                <a:latin typeface="Neue Haas Grotesk Text Pro" panose="020B0504020202020204" pitchFamily="34" charset="77"/>
              </a:rPr>
              <a:t>Integrated pest management </a:t>
            </a:r>
            <a:br>
              <a:rPr lang="en-US" sz="4400" dirty="0">
                <a:solidFill>
                  <a:schemeClr val="accent3"/>
                </a:solidFill>
                <a:latin typeface="Neue Haas Grotesk Text Pro" panose="020B0504020202020204" pitchFamily="34" charset="77"/>
              </a:rPr>
            </a:br>
            <a:r>
              <a:rPr lang="en-US" sz="4400" dirty="0">
                <a:solidFill>
                  <a:schemeClr val="bg2"/>
                </a:solidFill>
                <a:latin typeface="Neue Haas Grotesk Text Pro" panose="020B0504020202020204" pitchFamily="34" charset="77"/>
              </a:rPr>
              <a:t>(IPM) strategies</a:t>
            </a:r>
          </a:p>
        </p:txBody>
      </p:sp>
      <p:pic>
        <p:nvPicPr>
          <p:cNvPr id="11" name="Picture Placeholder 5">
            <a:extLst>
              <a:ext uri="{FF2B5EF4-FFF2-40B4-BE49-F238E27FC236}">
                <a16:creationId xmlns:a16="http://schemas.microsoft.com/office/drawing/2014/main" id="{9BD812A4-CA6A-A0B3-2B84-A126B4B5868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0"/>
            <a:ext cx="6169295" cy="6858000"/>
          </a:xfrm>
          <a:prstGeom prst="rect">
            <a:avLst/>
          </a:prstGeom>
          <a:noFill/>
        </p:spPr>
      </p:pic>
      <p:sp>
        <p:nvSpPr>
          <p:cNvPr id="3" name="TextBox 2">
            <a:extLst>
              <a:ext uri="{FF2B5EF4-FFF2-40B4-BE49-F238E27FC236}">
                <a16:creationId xmlns:a16="http://schemas.microsoft.com/office/drawing/2014/main" id="{48E50B58-A761-AF10-3879-3D6AF2F59656}"/>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92767636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4934306" cy="1325562"/>
          </a:xfrm>
        </p:spPr>
        <p:txBody>
          <a:bodyPr anchor="t">
            <a:noAutofit/>
          </a:bodyPr>
          <a:lstStyle/>
          <a:p>
            <a:r>
              <a:rPr lang="en-US" sz="4400" dirty="0">
                <a:solidFill>
                  <a:schemeClr val="accent3"/>
                </a:solidFill>
                <a:latin typeface="Neue Haas Grotesk Text Pro" panose="020B0504020202020204" pitchFamily="34" charset="77"/>
              </a:rPr>
              <a:t>ANIMAL</a:t>
            </a:r>
            <a:br>
              <a:rPr lang="en-US" sz="4400" dirty="0">
                <a:solidFill>
                  <a:schemeClr val="accent5"/>
                </a:solidFill>
                <a:latin typeface="Neue Haas Grotesk Text Pro" panose="020B0504020202020204" pitchFamily="34" charset="77"/>
              </a:rPr>
            </a:br>
            <a:r>
              <a:rPr lang="en-US" sz="4400" dirty="0">
                <a:solidFill>
                  <a:schemeClr val="bg2"/>
                </a:solidFill>
                <a:latin typeface="Neue Haas Grotesk Text Pro" panose="020B0504020202020204" pitchFamily="34" charset="77"/>
              </a:rPr>
              <a:t>GRAZING</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316296"/>
            <a:ext cx="4625834" cy="5495616"/>
          </a:xfrm>
        </p:spPr>
        <p:txBody>
          <a:bodyPr>
            <a:normAutofit/>
          </a:bodyPr>
          <a:lstStyle/>
          <a:p>
            <a:pPr marL="285750" indent="-285750">
              <a:buClr>
                <a:schemeClr val="accent3"/>
              </a:buClr>
              <a:buFont typeface="Arial" panose="020B0604020202020204" pitchFamily="34" charset="0"/>
              <a:buChar char="•"/>
            </a:pPr>
            <a:r>
              <a:rPr lang="en-AU" dirty="0">
                <a:solidFill>
                  <a:schemeClr val="bg1"/>
                </a:solidFill>
                <a:effectLst/>
                <a:latin typeface="Neue Haas Grotesk Text Pro" panose="020B0504020202020204" pitchFamily="34" charset="77"/>
              </a:rPr>
              <a:t>Keeps weeds and winter grasses under control, meaning fewer herbicides </a:t>
            </a:r>
          </a:p>
          <a:p>
            <a:pPr marL="285750" indent="-285750">
              <a:buClr>
                <a:schemeClr val="accent3"/>
              </a:buClr>
              <a:buFont typeface="Arial" panose="020B0604020202020204" pitchFamily="34" charset="0"/>
              <a:buChar char="•"/>
            </a:pPr>
            <a:r>
              <a:rPr lang="en-AU" dirty="0">
                <a:solidFill>
                  <a:schemeClr val="bg1"/>
                </a:solidFill>
                <a:effectLst/>
                <a:latin typeface="Neue Haas Grotesk Text Pro" panose="020B0504020202020204" pitchFamily="34" charset="77"/>
              </a:rPr>
              <a:t>Lessens the need for tractors to spray and mow grass, reducing fuel use </a:t>
            </a:r>
          </a:p>
          <a:p>
            <a:pPr marL="285750" indent="-285750">
              <a:buClr>
                <a:schemeClr val="accent3"/>
              </a:buClr>
              <a:buFont typeface="Arial" panose="020B0604020202020204" pitchFamily="34" charset="0"/>
              <a:buChar char="•"/>
            </a:pPr>
            <a:r>
              <a:rPr lang="en-AU" dirty="0">
                <a:solidFill>
                  <a:schemeClr val="bg1"/>
                </a:solidFill>
                <a:effectLst/>
                <a:latin typeface="Neue Haas Grotesk Text Pro" panose="020B0504020202020204" pitchFamily="34" charset="77"/>
              </a:rPr>
              <a:t>Can make use of animal manure as a soil conditioner and natural fertiliser</a:t>
            </a:r>
          </a:p>
        </p:txBody>
      </p:sp>
    </p:spTree>
    <p:extLst>
      <p:ext uri="{BB962C8B-B14F-4D97-AF65-F5344CB8AC3E}">
        <p14:creationId xmlns:p14="http://schemas.microsoft.com/office/powerpoint/2010/main" val="17657428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85EF0-3007-E5E3-E361-8F7176B7A7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FCA26B-90B5-6D02-620E-7617F9DDAD63}"/>
              </a:ext>
            </a:extLst>
          </p:cNvPr>
          <p:cNvSpPr txBox="1">
            <a:spLocks/>
          </p:cNvSpPr>
          <p:nvPr/>
        </p:nvSpPr>
        <p:spPr>
          <a:xfrm>
            <a:off x="407988" y="2363752"/>
            <a:ext cx="3008980" cy="3758872"/>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en-AU" dirty="0">
                <a:effectLst/>
                <a:latin typeface="Neue Haas Grotesk Text Pro" panose="020B0504020202020204" pitchFamily="34" charset="77"/>
              </a:rPr>
              <a:t>Wineries can minimise landfill waste by disposing of:</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Glass waste </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Cardboard </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Paper </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Organic solid residuals </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Scrap metal </a:t>
            </a:r>
          </a:p>
          <a:p>
            <a:pPr>
              <a:lnSpc>
                <a:spcPts val="1575"/>
              </a:lnSpc>
              <a:spcBef>
                <a:spcPts val="217"/>
              </a:spcBef>
              <a:spcAft>
                <a:spcPts val="315"/>
              </a:spcAft>
              <a:buClr>
                <a:schemeClr val="accent3"/>
              </a:buClr>
            </a:pPr>
            <a:r>
              <a:rPr lang="en-AU" dirty="0">
                <a:effectLst/>
                <a:latin typeface="Neue Haas Grotesk Text Pro" panose="020B0504020202020204" pitchFamily="34" charset="77"/>
              </a:rPr>
              <a:t>E-waste</a:t>
            </a:r>
          </a:p>
        </p:txBody>
      </p:sp>
      <p:sp>
        <p:nvSpPr>
          <p:cNvPr id="10" name="Title 2">
            <a:extLst>
              <a:ext uri="{FF2B5EF4-FFF2-40B4-BE49-F238E27FC236}">
                <a16:creationId xmlns:a16="http://schemas.microsoft.com/office/drawing/2014/main" id="{F27B18CD-18DC-9374-F1D9-A8C7A1A1C76B}"/>
              </a:ext>
            </a:extLst>
          </p:cNvPr>
          <p:cNvSpPr txBox="1">
            <a:spLocks/>
          </p:cNvSpPr>
          <p:nvPr/>
        </p:nvSpPr>
        <p:spPr>
          <a:xfrm>
            <a:off x="407988" y="544589"/>
            <a:ext cx="5831595"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400" dirty="0">
                <a:solidFill>
                  <a:schemeClr val="accent2"/>
                </a:solidFill>
                <a:latin typeface="Neue Haas Grotesk Text Pro" panose="020B0504020202020204" pitchFamily="34" charset="77"/>
              </a:rPr>
              <a:t>RECYCLING</a:t>
            </a:r>
            <a:br>
              <a:rPr lang="en-US" sz="4400" dirty="0">
                <a:solidFill>
                  <a:schemeClr val="accent3"/>
                </a:solidFill>
                <a:latin typeface="Neue Haas Grotesk Text Pro" panose="020B0504020202020204" pitchFamily="34" charset="77"/>
              </a:rPr>
            </a:br>
            <a:r>
              <a:rPr lang="en-US" sz="4400" dirty="0">
                <a:solidFill>
                  <a:schemeClr val="accent3"/>
                </a:solidFill>
                <a:latin typeface="Neue Haas Grotesk Text Pro" panose="020B0504020202020204" pitchFamily="34" charset="77"/>
              </a:rPr>
              <a:t>AND REUSE</a:t>
            </a:r>
          </a:p>
        </p:txBody>
      </p:sp>
      <p:pic>
        <p:nvPicPr>
          <p:cNvPr id="11" name="Picture Placeholder 5">
            <a:extLst>
              <a:ext uri="{FF2B5EF4-FFF2-40B4-BE49-F238E27FC236}">
                <a16:creationId xmlns:a16="http://schemas.microsoft.com/office/drawing/2014/main" id="{71E52AE9-DB9E-FA54-87C3-C1678A536B8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368300"/>
            <a:ext cx="6169295" cy="6164847"/>
          </a:xfrm>
          <a:prstGeom prst="rect">
            <a:avLst/>
          </a:prstGeom>
          <a:noFill/>
        </p:spPr>
      </p:pic>
      <p:sp>
        <p:nvSpPr>
          <p:cNvPr id="3" name="TextBox 2">
            <a:extLst>
              <a:ext uri="{FF2B5EF4-FFF2-40B4-BE49-F238E27FC236}">
                <a16:creationId xmlns:a16="http://schemas.microsoft.com/office/drawing/2014/main" id="{23FC1245-4BBC-8582-5330-DB749E2F7205}"/>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4368859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D4D70-C4E3-698A-9D12-25F2A7F598F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C0B7DEF-6056-A71B-F7F0-2C7C23F1E6F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8A4D0D4-5D8B-BF2B-669B-78623E4381A6}"/>
              </a:ext>
            </a:extLst>
          </p:cNvPr>
          <p:cNvSpPr/>
          <p:nvPr/>
        </p:nvSpPr>
        <p:spPr>
          <a:xfrm>
            <a:off x="0" y="602095"/>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C0E50BC6-5579-757D-F1AD-65F8C1653A1A}"/>
              </a:ext>
            </a:extLst>
          </p:cNvPr>
          <p:cNvSpPr>
            <a:spLocks noGrp="1"/>
          </p:cNvSpPr>
          <p:nvPr>
            <p:ph type="title"/>
          </p:nvPr>
        </p:nvSpPr>
        <p:spPr>
          <a:xfrm>
            <a:off x="648202" y="1019805"/>
            <a:ext cx="6158452" cy="1325562"/>
          </a:xfrm>
        </p:spPr>
        <p:txBody>
          <a:bodyPr/>
          <a:lstStyle/>
          <a:p>
            <a:r>
              <a:rPr lang="en-US" dirty="0">
                <a:solidFill>
                  <a:schemeClr val="accent3"/>
                </a:solidFill>
                <a:latin typeface="Neue Haas Grotesk Text Pro" panose="020B0504020202020204" pitchFamily="34" charset="77"/>
              </a:rPr>
              <a:t>CASE</a:t>
            </a:r>
            <a:br>
              <a:rPr lang="en-US" dirty="0">
                <a:solidFill>
                  <a:schemeClr val="accent3"/>
                </a:solidFill>
                <a:latin typeface="Neue Haas Grotesk Text Pro" panose="020B0504020202020204" pitchFamily="34" charset="77"/>
              </a:rPr>
            </a:br>
            <a:r>
              <a:rPr lang="en-US" dirty="0">
                <a:solidFill>
                  <a:schemeClr val="bg2"/>
                </a:solidFill>
                <a:latin typeface="Neue Haas Grotesk Text Pro" panose="020B0504020202020204" pitchFamily="34" charset="77"/>
              </a:rPr>
              <a:t>STUDIES</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Tree>
    <p:extLst>
      <p:ext uri="{BB962C8B-B14F-4D97-AF65-F5344CB8AC3E}">
        <p14:creationId xmlns:p14="http://schemas.microsoft.com/office/powerpoint/2010/main" val="14181992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E9A52C5-D40B-A13E-5086-2CEFEB5A0A56}"/>
              </a:ext>
            </a:extLst>
          </p:cNvPr>
          <p:cNvCxnSpPr/>
          <p:nvPr/>
        </p:nvCxnSpPr>
        <p:spPr>
          <a:xfrm>
            <a:off x="2535086" y="3477069"/>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511141" y="517813"/>
            <a:ext cx="9389213" cy="1081291"/>
          </a:xfrm>
        </p:spPr>
        <p:txBody>
          <a:bodyPr/>
          <a:lstStyle/>
          <a:p>
            <a:pPr>
              <a:lnSpc>
                <a:spcPct val="100000"/>
              </a:lnSpc>
            </a:pPr>
            <a:r>
              <a:rPr lang="en-AU" sz="2400" dirty="0">
                <a:effectLst/>
                <a:latin typeface="Neue Haas Grotesk Text Pro" panose="020B0504020202020204" pitchFamily="34" charset="77"/>
              </a:rPr>
              <a:t>How Temple Bruer Wines WENT</a:t>
            </a:r>
            <a:br>
              <a:rPr lang="en-AU" dirty="0">
                <a:effectLst/>
                <a:latin typeface="Neue Haas Grotesk Text Pro" panose="020B0504020202020204" pitchFamily="34" charset="77"/>
              </a:rPr>
            </a:br>
            <a:r>
              <a:rPr lang="en-AU" dirty="0">
                <a:solidFill>
                  <a:schemeClr val="accent5"/>
                </a:solidFill>
                <a:effectLst/>
                <a:latin typeface="Neue Haas Grotesk Text Pro" panose="020B0504020202020204" pitchFamily="34" charset="77"/>
              </a:rPr>
              <a:t>CARBON-NEUTRAL</a:t>
            </a:r>
          </a:p>
        </p:txBody>
      </p:sp>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678693"/>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5852185" y="4207640"/>
            <a:ext cx="3028551"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accent4"/>
                </a:solidFill>
                <a:latin typeface="Neue Haas Grotesk Text Pro" panose="020B0504020202020204" pitchFamily="34" charset="77"/>
              </a:rPr>
              <a:t>TEMPLE BRUER</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8387000" y="1716168"/>
            <a:ext cx="175595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en-AU" b="1" dirty="0">
                <a:solidFill>
                  <a:schemeClr val="accent4"/>
                </a:solidFill>
                <a:effectLst/>
                <a:latin typeface="Neue Haas Grotesk Text Pro" panose="020B0504020202020204" pitchFamily="34" charset="77"/>
              </a:rPr>
              <a:t>SWITCHED TO </a:t>
            </a:r>
            <a:br>
              <a:rPr lang="en-AU" b="1" dirty="0">
                <a:solidFill>
                  <a:schemeClr val="accent4"/>
                </a:solidFill>
                <a:effectLst/>
                <a:latin typeface="Neue Haas Grotesk Text Pro" panose="020B0504020202020204" pitchFamily="34" charset="77"/>
              </a:rPr>
            </a:br>
            <a:r>
              <a:rPr lang="en-AU" b="1" dirty="0">
                <a:solidFill>
                  <a:schemeClr val="accent4"/>
                </a:solidFill>
                <a:effectLst/>
                <a:latin typeface="Neue Haas Grotesk Text Pro" panose="020B0504020202020204" pitchFamily="34" charset="77"/>
              </a:rPr>
              <a:t>LIGHTWEIGHT </a:t>
            </a:r>
            <a:br>
              <a:rPr lang="en-AU" b="1" dirty="0">
                <a:solidFill>
                  <a:schemeClr val="accent4"/>
                </a:solidFill>
                <a:effectLst/>
                <a:latin typeface="Neue Haas Grotesk Text Pro" panose="020B0504020202020204" pitchFamily="34" charset="77"/>
              </a:rPr>
            </a:br>
            <a:r>
              <a:rPr lang="en-AU" b="1" dirty="0">
                <a:solidFill>
                  <a:schemeClr val="accent4"/>
                </a:solidFill>
                <a:effectLst/>
                <a:latin typeface="Neue Haas Grotesk Text Pro" panose="020B0504020202020204" pitchFamily="34" charset="77"/>
              </a:rPr>
              <a:t>WINE BOTTLES</a:t>
            </a:r>
          </a:p>
        </p:txBody>
      </p:sp>
      <p:sp>
        <p:nvSpPr>
          <p:cNvPr id="5" name="Text Placeholder 3">
            <a:extLst>
              <a:ext uri="{FF2B5EF4-FFF2-40B4-BE49-F238E27FC236}">
                <a16:creationId xmlns:a16="http://schemas.microsoft.com/office/drawing/2014/main" id="{B672EACE-C7E2-E9DB-D2E0-F8F8A3DABC7A}"/>
              </a:ext>
            </a:extLst>
          </p:cNvPr>
          <p:cNvSpPr txBox="1">
            <a:spLocks/>
          </p:cNvSpPr>
          <p:nvPr/>
        </p:nvSpPr>
        <p:spPr>
          <a:xfrm>
            <a:off x="8937381" y="3314618"/>
            <a:ext cx="2514593"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en-AU" sz="1200" b="1" dirty="0">
                <a:effectLst/>
                <a:latin typeface="Neue Haas Grotesk Text Pro" panose="020B0504020202020204" pitchFamily="34" charset="77"/>
              </a:rPr>
              <a:t>Planted trees and native vegetation</a:t>
            </a:r>
            <a:r>
              <a:rPr lang="en-AU" sz="1200" dirty="0">
                <a:effectLst/>
                <a:latin typeface="Neue Haas Grotesk Text Pro" panose="020B0504020202020204" pitchFamily="34" charset="77"/>
              </a:rPr>
              <a:t> in and around the vineyard</a:t>
            </a:r>
          </a:p>
        </p:txBody>
      </p:sp>
      <p:sp>
        <p:nvSpPr>
          <p:cNvPr id="10" name="Text Placeholder 3">
            <a:extLst>
              <a:ext uri="{FF2B5EF4-FFF2-40B4-BE49-F238E27FC236}">
                <a16:creationId xmlns:a16="http://schemas.microsoft.com/office/drawing/2014/main" id="{60843AAE-60EA-95D6-B98E-4085E65BD985}"/>
              </a:ext>
            </a:extLst>
          </p:cNvPr>
          <p:cNvSpPr txBox="1">
            <a:spLocks/>
          </p:cNvSpPr>
          <p:nvPr/>
        </p:nvSpPr>
        <p:spPr>
          <a:xfrm>
            <a:off x="8981911" y="4739767"/>
            <a:ext cx="2514593"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en-AU" sz="1200" b="1" dirty="0">
                <a:effectLst/>
                <a:latin typeface="Neue Haas Grotesk Text Pro" panose="020B0504020202020204" pitchFamily="34" charset="77"/>
              </a:rPr>
              <a:t>Discontinued airfreighting shipments </a:t>
            </a:r>
            <a:r>
              <a:rPr lang="en-AU" sz="1200" dirty="0">
                <a:effectLst/>
                <a:latin typeface="Neue Haas Grotesk Text Pro" panose="020B0504020202020204" pitchFamily="34" charset="77"/>
              </a:rPr>
              <a:t>to overseas distributors</a:t>
            </a:r>
          </a:p>
        </p:txBody>
      </p:sp>
      <p:sp>
        <p:nvSpPr>
          <p:cNvPr id="11" name="Text Placeholder 3">
            <a:extLst>
              <a:ext uri="{FF2B5EF4-FFF2-40B4-BE49-F238E27FC236}">
                <a16:creationId xmlns:a16="http://schemas.microsoft.com/office/drawing/2014/main" id="{BAC569B4-7337-4983-1AD1-EFC4AB2A3173}"/>
              </a:ext>
            </a:extLst>
          </p:cNvPr>
          <p:cNvSpPr txBox="1">
            <a:spLocks/>
          </p:cNvSpPr>
          <p:nvPr/>
        </p:nvSpPr>
        <p:spPr>
          <a:xfrm>
            <a:off x="1497112" y="4149339"/>
            <a:ext cx="2514593"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None/>
            </a:pPr>
            <a:r>
              <a:rPr lang="en-AU" sz="1200" dirty="0">
                <a:effectLst/>
                <a:latin typeface="Neue Haas Grotesk Text Pro" panose="020B0504020202020204" pitchFamily="34" charset="77"/>
              </a:rPr>
              <a:t>Increased minimum temperature for air conditioning in winery offices</a:t>
            </a:r>
          </a:p>
        </p:txBody>
      </p:sp>
      <p:sp>
        <p:nvSpPr>
          <p:cNvPr id="12" name="Title 1">
            <a:extLst>
              <a:ext uri="{FF2B5EF4-FFF2-40B4-BE49-F238E27FC236}">
                <a16:creationId xmlns:a16="http://schemas.microsoft.com/office/drawing/2014/main" id="{F9418F60-E088-E1B5-56B2-A39418FF6659}"/>
              </a:ext>
            </a:extLst>
          </p:cNvPr>
          <p:cNvSpPr txBox="1"/>
          <p:nvPr/>
        </p:nvSpPr>
        <p:spPr>
          <a:xfrm rot="16200000">
            <a:off x="7173494" y="3385038"/>
            <a:ext cx="879009" cy="183974"/>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1400" dirty="0">
                <a:solidFill>
                  <a:schemeClr val="accent5"/>
                </a:solidFill>
                <a:latin typeface="Neue Haas Grotesk Text Pro" panose="020B0504020202020204" pitchFamily="34" charset="77"/>
              </a:rPr>
              <a:t>WINES</a:t>
            </a:r>
          </a:p>
        </p:txBody>
      </p:sp>
      <p:sp>
        <p:nvSpPr>
          <p:cNvPr id="14" name="Oval 13">
            <a:extLst>
              <a:ext uri="{FF2B5EF4-FFF2-40B4-BE49-F238E27FC236}">
                <a16:creationId xmlns:a16="http://schemas.microsoft.com/office/drawing/2014/main" id="{B5E4CBD2-4116-EA36-E893-B0C6C1313BC4}"/>
              </a:ext>
            </a:extLst>
          </p:cNvPr>
          <p:cNvSpPr/>
          <p:nvPr/>
        </p:nvSpPr>
        <p:spPr>
          <a:xfrm>
            <a:off x="3947299" y="2402675"/>
            <a:ext cx="2148702" cy="214870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chemeClr val="accent1"/>
                </a:solidFill>
                <a:latin typeface="Neue Haas Grotesk Text Pro" panose="020B0504020202020204" pitchFamily="34" charset="77"/>
              </a:rPr>
              <a:t>INSTALLED SOLAR PANELS</a:t>
            </a:r>
          </a:p>
        </p:txBody>
      </p:sp>
      <p:sp>
        <p:nvSpPr>
          <p:cNvPr id="15" name="Text Placeholder 3">
            <a:extLst>
              <a:ext uri="{FF2B5EF4-FFF2-40B4-BE49-F238E27FC236}">
                <a16:creationId xmlns:a16="http://schemas.microsoft.com/office/drawing/2014/main" id="{166864AC-73E9-B886-B9FB-882E6E472EB3}"/>
              </a:ext>
            </a:extLst>
          </p:cNvPr>
          <p:cNvSpPr txBox="1"/>
          <p:nvPr/>
        </p:nvSpPr>
        <p:spPr>
          <a:xfrm>
            <a:off x="3526759" y="5186330"/>
            <a:ext cx="2514592" cy="844661"/>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b="1" dirty="0">
                <a:solidFill>
                  <a:schemeClr val="accent4"/>
                </a:solidFill>
                <a:effectLst/>
                <a:latin typeface="Neue Haas Grotesk Text Pro" panose="020B0504020202020204" pitchFamily="34" charset="77"/>
              </a:rPr>
              <a:t>REDUCED REFRIGERATION REQUIREMENTS</a:t>
            </a:r>
            <a:endParaRPr lang="en-AU" dirty="0">
              <a:solidFill>
                <a:schemeClr val="accent4"/>
              </a:solidFill>
              <a:effectLst/>
              <a:latin typeface="Neue Haas Grotesk Text Pro" panose="020B0504020202020204" pitchFamily="34" charset="77"/>
            </a:endParaRPr>
          </a:p>
        </p:txBody>
      </p:sp>
      <p:cxnSp>
        <p:nvCxnSpPr>
          <p:cNvPr id="7" name="Straight Connector 6">
            <a:extLst>
              <a:ext uri="{FF2B5EF4-FFF2-40B4-BE49-F238E27FC236}">
                <a16:creationId xmlns:a16="http://schemas.microsoft.com/office/drawing/2014/main" id="{76EE43A5-65C0-EA8E-E004-D2A8F088217D}"/>
              </a:ext>
            </a:extLst>
          </p:cNvPr>
          <p:cNvCxnSpPr>
            <a:cxnSpLocks/>
          </p:cNvCxnSpPr>
          <p:nvPr/>
        </p:nvCxnSpPr>
        <p:spPr>
          <a:xfrm flipV="1">
            <a:off x="2535086" y="3481119"/>
            <a:ext cx="0" cy="58252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1F696E-0479-C280-4B98-C8EAC5D61EF6}"/>
              </a:ext>
            </a:extLst>
          </p:cNvPr>
          <p:cNvCxnSpPr>
            <a:cxnSpLocks/>
          </p:cNvCxnSpPr>
          <p:nvPr/>
        </p:nvCxnSpPr>
        <p:spPr>
          <a:xfrm>
            <a:off x="5706577" y="5608660"/>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FF271CB-597E-D9AB-4574-81CE36597526}"/>
              </a:ext>
            </a:extLst>
          </p:cNvPr>
          <p:cNvCxnSpPr>
            <a:cxnSpLocks/>
          </p:cNvCxnSpPr>
          <p:nvPr/>
        </p:nvCxnSpPr>
        <p:spPr>
          <a:xfrm>
            <a:off x="7970505" y="3464549"/>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B0F8660-29BA-8E5C-8269-7E540FBDF844}"/>
              </a:ext>
            </a:extLst>
          </p:cNvPr>
          <p:cNvCxnSpPr>
            <a:cxnSpLocks/>
          </p:cNvCxnSpPr>
          <p:nvPr/>
        </p:nvCxnSpPr>
        <p:spPr>
          <a:xfrm>
            <a:off x="7970505" y="4902364"/>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F70B7A0-CA51-D37B-063B-3110F8907272}"/>
              </a:ext>
            </a:extLst>
          </p:cNvPr>
          <p:cNvCxnSpPr>
            <a:cxnSpLocks/>
          </p:cNvCxnSpPr>
          <p:nvPr/>
        </p:nvCxnSpPr>
        <p:spPr>
          <a:xfrm>
            <a:off x="7617357" y="1906916"/>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9D4BA3-8D53-11E6-F07A-1F1B3A6BA07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9DE788-CA5D-83FC-7FBF-CE0DF662FC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0FCBDB45-ACAF-6014-6BDB-A75F3EE77D7A}"/>
              </a:ext>
            </a:extLst>
          </p:cNvPr>
          <p:cNvSpPr>
            <a:spLocks noGrp="1"/>
          </p:cNvSpPr>
          <p:nvPr>
            <p:ph type="title"/>
          </p:nvPr>
        </p:nvSpPr>
        <p:spPr>
          <a:xfrm>
            <a:off x="6842725" y="909503"/>
            <a:ext cx="4934306" cy="1325562"/>
          </a:xfrm>
        </p:spPr>
        <p:txBody>
          <a:bodyPr anchor="t">
            <a:noAutofit/>
          </a:bodyPr>
          <a:lstStyle/>
          <a:p>
            <a:r>
              <a:rPr lang="en-AU" sz="2400" dirty="0" err="1">
                <a:solidFill>
                  <a:srgbClr val="11B09B"/>
                </a:solidFill>
                <a:effectLst/>
                <a:latin typeface="Neue Haas Grotesk Text Pro" panose="020B0504020202020204" pitchFamily="34" charset="77"/>
              </a:rPr>
              <a:t>Kalleske’s</a:t>
            </a:r>
            <a:r>
              <a:rPr lang="en-AU" sz="3600" dirty="0">
                <a:solidFill>
                  <a:srgbClr val="11B09B"/>
                </a:solidFill>
                <a:effectLst/>
                <a:latin typeface="Neue Haas Grotesk Text Pro" panose="020B0504020202020204" pitchFamily="34" charset="77"/>
              </a:rPr>
              <a:t> </a:t>
            </a:r>
            <a:br>
              <a:rPr lang="en-AU" sz="3600" dirty="0">
                <a:solidFill>
                  <a:srgbClr val="11B09B"/>
                </a:solidFill>
                <a:effectLst/>
                <a:latin typeface="Neue Haas Grotesk Text Pro" panose="020B0504020202020204" pitchFamily="34" charset="77"/>
              </a:rPr>
            </a:br>
            <a:r>
              <a:rPr lang="en-AU" sz="3600" dirty="0">
                <a:solidFill>
                  <a:schemeClr val="bg2"/>
                </a:solidFill>
                <a:effectLst/>
                <a:latin typeface="Neue Haas Grotesk Text Pro" panose="020B0504020202020204" pitchFamily="34" charset="77"/>
              </a:rPr>
              <a:t>organic and biodynamic practices IN THE VINEYARD</a:t>
            </a:r>
          </a:p>
        </p:txBody>
      </p:sp>
      <p:sp>
        <p:nvSpPr>
          <p:cNvPr id="4" name="Text Placeholder 3">
            <a:extLst>
              <a:ext uri="{FF2B5EF4-FFF2-40B4-BE49-F238E27FC236}">
                <a16:creationId xmlns:a16="http://schemas.microsoft.com/office/drawing/2014/main" id="{AB0EFFDA-BC38-4B01-1AC9-85268B6B3132}"/>
              </a:ext>
            </a:extLst>
          </p:cNvPr>
          <p:cNvSpPr>
            <a:spLocks noGrp="1"/>
          </p:cNvSpPr>
          <p:nvPr>
            <p:ph type="body" sz="quarter" idx="11"/>
          </p:nvPr>
        </p:nvSpPr>
        <p:spPr>
          <a:xfrm>
            <a:off x="6842725" y="3429000"/>
            <a:ext cx="4625834" cy="5495616"/>
          </a:xfrm>
        </p:spPr>
        <p:txBody>
          <a:bodyPr>
            <a:normAutofit/>
          </a:bodyPr>
          <a:lstStyle/>
          <a:p>
            <a:pPr marL="285750" indent="-285750">
              <a:spcBef>
                <a:spcPts val="217"/>
              </a:spcBef>
              <a:spcAft>
                <a:spcPts val="315"/>
              </a:spcAft>
              <a:buClr>
                <a:schemeClr val="accent3"/>
              </a:buClr>
              <a:buFont typeface="Arial" panose="020B0604020202020204" pitchFamily="34" charset="0"/>
              <a:buChar char="•"/>
            </a:pPr>
            <a:r>
              <a:rPr lang="en-AU" dirty="0">
                <a:solidFill>
                  <a:schemeClr val="accent6"/>
                </a:solidFill>
                <a:effectLst/>
                <a:latin typeface="Neue Haas Grotesk Text Pro" panose="020B0504020202020204" pitchFamily="34" charset="77"/>
              </a:rPr>
              <a:t>Controlling weeds mechanically and naturally nourishing vines without chemical fertilisers</a:t>
            </a:r>
          </a:p>
          <a:p>
            <a:pPr marL="285750" indent="-285750">
              <a:spcBef>
                <a:spcPts val="217"/>
              </a:spcBef>
              <a:spcAft>
                <a:spcPts val="315"/>
              </a:spcAft>
              <a:buClr>
                <a:schemeClr val="accent3"/>
              </a:buClr>
              <a:buFont typeface="Arial" panose="020B0604020202020204" pitchFamily="34" charset="0"/>
              <a:buChar char="•"/>
            </a:pPr>
            <a:r>
              <a:rPr lang="en-AU" dirty="0">
                <a:solidFill>
                  <a:schemeClr val="accent6"/>
                </a:solidFill>
                <a:effectLst/>
                <a:latin typeface="Neue Haas Grotesk Text Pro" panose="020B0504020202020204" pitchFamily="34" charset="77"/>
              </a:rPr>
              <a:t>Using composts and natural fertilisers (kelp and rock dust) in the soil</a:t>
            </a:r>
          </a:p>
          <a:p>
            <a:pPr marL="285750" indent="-285750">
              <a:spcBef>
                <a:spcPts val="217"/>
              </a:spcBef>
              <a:spcAft>
                <a:spcPts val="315"/>
              </a:spcAft>
              <a:buClr>
                <a:schemeClr val="accent3"/>
              </a:buClr>
              <a:buFont typeface="Arial" panose="020B0604020202020204" pitchFamily="34" charset="0"/>
              <a:buChar char="•"/>
            </a:pPr>
            <a:r>
              <a:rPr lang="en-AU" dirty="0">
                <a:solidFill>
                  <a:schemeClr val="accent6"/>
                </a:solidFill>
                <a:effectLst/>
                <a:latin typeface="Neue Haas Grotesk Text Pro" panose="020B0504020202020204" pitchFamily="34" charset="77"/>
              </a:rPr>
              <a:t>Applying BD preps to the soil and grapevines</a:t>
            </a:r>
          </a:p>
          <a:p>
            <a:pPr marL="285750" indent="-285750">
              <a:spcBef>
                <a:spcPts val="217"/>
              </a:spcBef>
              <a:spcAft>
                <a:spcPts val="315"/>
              </a:spcAft>
              <a:buClr>
                <a:schemeClr val="accent3"/>
              </a:buClr>
              <a:buFont typeface="Arial" panose="020B0604020202020204" pitchFamily="34" charset="0"/>
              <a:buChar char="•"/>
            </a:pPr>
            <a:r>
              <a:rPr lang="en-AU" dirty="0">
                <a:solidFill>
                  <a:schemeClr val="accent6"/>
                </a:solidFill>
                <a:effectLst/>
                <a:latin typeface="Neue Haas Grotesk Text Pro" panose="020B0504020202020204" pitchFamily="34" charset="77"/>
              </a:rPr>
              <a:t>Using natural sprays rather than fungicides or insecticides</a:t>
            </a:r>
          </a:p>
        </p:txBody>
      </p:sp>
    </p:spTree>
    <p:extLst>
      <p:ext uri="{BB962C8B-B14F-4D97-AF65-F5344CB8AC3E}">
        <p14:creationId xmlns:p14="http://schemas.microsoft.com/office/powerpoint/2010/main" val="28222265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BD948-8557-1D16-B416-7155E1B00A63}"/>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DF68CDA-E0EE-8B2D-286B-EC5B520E852B}"/>
              </a:ext>
            </a:extLst>
          </p:cNvPr>
          <p:cNvCxnSpPr/>
          <p:nvPr/>
        </p:nvCxnSpPr>
        <p:spPr>
          <a:xfrm>
            <a:off x="2390647" y="4445247"/>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2E07E6E-2988-D914-508A-54133A02B048}"/>
              </a:ext>
            </a:extLst>
          </p:cNvPr>
          <p:cNvSpPr>
            <a:spLocks noGrp="1"/>
          </p:cNvSpPr>
          <p:nvPr>
            <p:ph type="title"/>
          </p:nvPr>
        </p:nvSpPr>
        <p:spPr>
          <a:xfrm>
            <a:off x="511142" y="517813"/>
            <a:ext cx="5584858" cy="1479075"/>
          </a:xfrm>
        </p:spPr>
        <p:txBody>
          <a:bodyPr/>
          <a:lstStyle/>
          <a:p>
            <a:pPr>
              <a:lnSpc>
                <a:spcPct val="100000"/>
              </a:lnSpc>
            </a:pPr>
            <a:r>
              <a:rPr lang="en-AU" sz="2400" dirty="0" err="1">
                <a:solidFill>
                  <a:srgbClr val="11B09B"/>
                </a:solidFill>
                <a:effectLst/>
                <a:latin typeface="Neue Haas Grotesk Text Pro" panose="020B0504020202020204" pitchFamily="34" charset="77"/>
              </a:rPr>
              <a:t>Kalleske’s</a:t>
            </a:r>
            <a:r>
              <a:rPr lang="en-AU" sz="800" b="1" dirty="0">
                <a:solidFill>
                  <a:srgbClr val="11B09B"/>
                </a:solidFill>
                <a:effectLst/>
                <a:latin typeface="Neue Haas Grotesk Text Pro" panose="020B0504020202020204" pitchFamily="34" charset="77"/>
              </a:rPr>
              <a:t> </a:t>
            </a:r>
            <a:br>
              <a:rPr lang="en-AU" sz="800" b="1" dirty="0">
                <a:solidFill>
                  <a:srgbClr val="11B09B"/>
                </a:solidFill>
                <a:effectLst/>
                <a:latin typeface="Neue Haas Grotesk Text Pro" panose="020B0504020202020204" pitchFamily="34" charset="77"/>
              </a:rPr>
            </a:br>
            <a:r>
              <a:rPr lang="en-AU" sz="3600" dirty="0">
                <a:solidFill>
                  <a:schemeClr val="accent2"/>
                </a:solidFill>
                <a:effectLst/>
                <a:latin typeface="Neue Haas Grotesk Text Pro" panose="020B0504020202020204" pitchFamily="34" charset="77"/>
              </a:rPr>
              <a:t>TRADITIONAL, MINIMAL INTERVENTION </a:t>
            </a:r>
            <a:br>
              <a:rPr lang="en-AU" sz="3600" dirty="0">
                <a:solidFill>
                  <a:schemeClr val="accent2"/>
                </a:solidFill>
                <a:effectLst/>
                <a:latin typeface="Neue Haas Grotesk Text Pro" panose="020B0504020202020204" pitchFamily="34" charset="77"/>
              </a:rPr>
            </a:br>
            <a:r>
              <a:rPr lang="en-AU" sz="3600" dirty="0">
                <a:solidFill>
                  <a:schemeClr val="accent2"/>
                </a:solidFill>
                <a:effectLst/>
                <a:latin typeface="Neue Haas Grotesk Text Pro" panose="020B0504020202020204" pitchFamily="34" charset="77"/>
              </a:rPr>
              <a:t>APPROACH IN THE WINERY</a:t>
            </a:r>
            <a:endParaRPr lang="en-AU" sz="5440" dirty="0">
              <a:solidFill>
                <a:schemeClr val="accent2"/>
              </a:solidFill>
              <a:effectLst/>
              <a:latin typeface="Neue Haas Grotesk Text Pro" panose="020B0504020202020204" pitchFamily="34" charset="77"/>
            </a:endParaRPr>
          </a:p>
        </p:txBody>
      </p:sp>
      <p:pic>
        <p:nvPicPr>
          <p:cNvPr id="4" name="Picture 3">
            <a:extLst>
              <a:ext uri="{FF2B5EF4-FFF2-40B4-BE49-F238E27FC236}">
                <a16:creationId xmlns:a16="http://schemas.microsoft.com/office/drawing/2014/main" id="{FD5D8E84-E696-5208-52FE-E60A28DFF6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96000" y="730912"/>
            <a:ext cx="2427890" cy="6074868"/>
          </a:xfrm>
          <a:prstGeom prst="rect">
            <a:avLst/>
          </a:prstGeom>
        </p:spPr>
      </p:pic>
      <p:sp>
        <p:nvSpPr>
          <p:cNvPr id="6" name="Title 1">
            <a:extLst>
              <a:ext uri="{FF2B5EF4-FFF2-40B4-BE49-F238E27FC236}">
                <a16:creationId xmlns:a16="http://schemas.microsoft.com/office/drawing/2014/main" id="{75E55442-D06F-EA93-83F9-72556876ED54}"/>
              </a:ext>
            </a:extLst>
          </p:cNvPr>
          <p:cNvSpPr txBox="1"/>
          <p:nvPr/>
        </p:nvSpPr>
        <p:spPr>
          <a:xfrm rot="16200000">
            <a:off x="6011229" y="4366683"/>
            <a:ext cx="2710464"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bg1"/>
                </a:solidFill>
                <a:latin typeface="Neue Haas Grotesk Text Pro" panose="020B0504020202020204" pitchFamily="34" charset="77"/>
              </a:rPr>
              <a:t>KALLESKE’S</a:t>
            </a:r>
          </a:p>
        </p:txBody>
      </p:sp>
      <p:sp>
        <p:nvSpPr>
          <p:cNvPr id="8" name="Text Placeholder 3">
            <a:extLst>
              <a:ext uri="{FF2B5EF4-FFF2-40B4-BE49-F238E27FC236}">
                <a16:creationId xmlns:a16="http://schemas.microsoft.com/office/drawing/2014/main" id="{21D0BB87-0300-F48E-1159-DF2E215798DD}"/>
              </a:ext>
            </a:extLst>
          </p:cNvPr>
          <p:cNvSpPr txBox="1"/>
          <p:nvPr/>
        </p:nvSpPr>
        <p:spPr>
          <a:xfrm>
            <a:off x="8971554" y="3718801"/>
            <a:ext cx="1755951" cy="1262319"/>
          </a:xfrm>
          <a:prstGeom prst="rect">
            <a:avLst/>
          </a:prstGeom>
        </p:spPr>
        <p:txBody>
          <a:bodyPr>
            <a:normAutofit fontScale="925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en-AU" b="1" dirty="0">
                <a:solidFill>
                  <a:schemeClr val="accent3"/>
                </a:solidFill>
                <a:effectLst/>
                <a:latin typeface="Neue Haas Grotesk Text Pro" panose="020B0504020202020204" pitchFamily="34" charset="77"/>
              </a:rPr>
              <a:t>NATURALLY CLARIFIES ITS WINES WITH RACKING AND NO FILTRATION</a:t>
            </a:r>
          </a:p>
        </p:txBody>
      </p:sp>
      <p:sp>
        <p:nvSpPr>
          <p:cNvPr id="11" name="Text Placeholder 3">
            <a:extLst>
              <a:ext uri="{FF2B5EF4-FFF2-40B4-BE49-F238E27FC236}">
                <a16:creationId xmlns:a16="http://schemas.microsoft.com/office/drawing/2014/main" id="{A4911995-E6FE-E151-0D47-CB426DE6195B}"/>
              </a:ext>
            </a:extLst>
          </p:cNvPr>
          <p:cNvSpPr txBox="1">
            <a:spLocks/>
          </p:cNvSpPr>
          <p:nvPr/>
        </p:nvSpPr>
        <p:spPr>
          <a:xfrm>
            <a:off x="1318500" y="4981120"/>
            <a:ext cx="2514593" cy="730103"/>
          </a:xfrm>
          <a:prstGeom prst="rect">
            <a:avLst/>
          </a:prstGeom>
        </p:spPr>
        <p:txBody>
          <a:bodyPr>
            <a:normAutofit fontScale="925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None/>
            </a:pPr>
            <a:r>
              <a:rPr lang="en-AU" sz="1200" dirty="0">
                <a:effectLst/>
                <a:latin typeface="Neue Haas Grotesk Text Pro" panose="020B0504020202020204" pitchFamily="34" charset="77"/>
              </a:rPr>
              <a:t>Relies on natural yeasts for primary fermentation and natural malolactic bacteria for malolactic fermentation</a:t>
            </a:r>
          </a:p>
        </p:txBody>
      </p:sp>
      <p:sp>
        <p:nvSpPr>
          <p:cNvPr id="12" name="Title 1">
            <a:extLst>
              <a:ext uri="{FF2B5EF4-FFF2-40B4-BE49-F238E27FC236}">
                <a16:creationId xmlns:a16="http://schemas.microsoft.com/office/drawing/2014/main" id="{DE1CAA2A-D14F-36EF-6E19-76A877CD1B5F}"/>
              </a:ext>
            </a:extLst>
          </p:cNvPr>
          <p:cNvSpPr txBox="1"/>
          <p:nvPr/>
        </p:nvSpPr>
        <p:spPr>
          <a:xfrm rot="16200000">
            <a:off x="7216160" y="3867938"/>
            <a:ext cx="793679" cy="183974"/>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1400" dirty="0">
                <a:solidFill>
                  <a:schemeClr val="bg2"/>
                </a:solidFill>
                <a:latin typeface="Neue Haas Grotesk Text Pro" panose="020B0504020202020204" pitchFamily="34" charset="77"/>
              </a:rPr>
              <a:t>WINES</a:t>
            </a:r>
          </a:p>
        </p:txBody>
      </p:sp>
      <p:sp>
        <p:nvSpPr>
          <p:cNvPr id="14" name="Oval 13">
            <a:extLst>
              <a:ext uri="{FF2B5EF4-FFF2-40B4-BE49-F238E27FC236}">
                <a16:creationId xmlns:a16="http://schemas.microsoft.com/office/drawing/2014/main" id="{6C22D508-14ED-E8B3-EDF4-B346BE1CE00E}"/>
              </a:ext>
            </a:extLst>
          </p:cNvPr>
          <p:cNvSpPr/>
          <p:nvPr/>
        </p:nvSpPr>
        <p:spPr>
          <a:xfrm>
            <a:off x="3742672" y="3314618"/>
            <a:ext cx="2084295" cy="208429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chemeClr val="accent2"/>
                </a:solidFill>
                <a:latin typeface="Neue Haas Grotesk Text Pro" panose="020B0504020202020204" pitchFamily="34" charset="77"/>
              </a:rPr>
              <a:t>ADDS NO TANNINS, ENZYMES OR FINING AGENTS</a:t>
            </a:r>
          </a:p>
        </p:txBody>
      </p:sp>
      <p:cxnSp>
        <p:nvCxnSpPr>
          <p:cNvPr id="5" name="Straight Connector 4">
            <a:extLst>
              <a:ext uri="{FF2B5EF4-FFF2-40B4-BE49-F238E27FC236}">
                <a16:creationId xmlns:a16="http://schemas.microsoft.com/office/drawing/2014/main" id="{81C02F2F-769E-85D8-1E3B-B97FDC40A0DD}"/>
              </a:ext>
            </a:extLst>
          </p:cNvPr>
          <p:cNvCxnSpPr>
            <a:cxnSpLocks/>
          </p:cNvCxnSpPr>
          <p:nvPr/>
        </p:nvCxnSpPr>
        <p:spPr>
          <a:xfrm>
            <a:off x="2390647" y="4445247"/>
            <a:ext cx="0" cy="46098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96DD289-A0BE-4FB8-2939-328DA25660F6}"/>
              </a:ext>
            </a:extLst>
          </p:cNvPr>
          <p:cNvCxnSpPr>
            <a:cxnSpLocks/>
          </p:cNvCxnSpPr>
          <p:nvPr/>
        </p:nvCxnSpPr>
        <p:spPr>
          <a:xfrm>
            <a:off x="8072539" y="3890301"/>
            <a:ext cx="10210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0796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A242C9-EA6C-C1DA-8B1B-D3789CF0C42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77646474-7D6D-DB7E-F0AE-F800EB34EC4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66704" y="0"/>
            <a:ext cx="5625296" cy="6858000"/>
          </a:xfrm>
          <a:prstGeom prst="rect">
            <a:avLst/>
          </a:prstGeom>
        </p:spPr>
      </p:pic>
      <p:sp>
        <p:nvSpPr>
          <p:cNvPr id="3" name="Title 2">
            <a:extLst>
              <a:ext uri="{FF2B5EF4-FFF2-40B4-BE49-F238E27FC236}">
                <a16:creationId xmlns:a16="http://schemas.microsoft.com/office/drawing/2014/main" id="{064ABB83-3EBA-C0EC-BDEC-B46AC19E3A31}"/>
              </a:ext>
            </a:extLst>
          </p:cNvPr>
          <p:cNvSpPr txBox="1">
            <a:spLocks/>
          </p:cNvSpPr>
          <p:nvPr/>
        </p:nvSpPr>
        <p:spPr>
          <a:xfrm>
            <a:off x="690991" y="909503"/>
            <a:ext cx="493430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400" dirty="0">
                <a:solidFill>
                  <a:srgbClr val="11B09B"/>
                </a:solidFill>
                <a:latin typeface="Neue Haas Grotesk Text Pro" panose="020B0504020202020204" pitchFamily="34" charset="77"/>
              </a:rPr>
              <a:t>Battle of Bosworth’s </a:t>
            </a:r>
            <a:r>
              <a:rPr lang="en-AU" sz="4400" dirty="0">
                <a:solidFill>
                  <a:schemeClr val="bg2"/>
                </a:solidFill>
                <a:latin typeface="Neue Haas Grotesk Text Pro" panose="020B0504020202020204" pitchFamily="34" charset="77"/>
              </a:rPr>
              <a:t>ORGANIC CONVERSION</a:t>
            </a:r>
            <a:endParaRPr lang="en-AU" sz="3600" dirty="0">
              <a:solidFill>
                <a:schemeClr val="bg2"/>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F4A6AA59-6E5B-0390-2D0E-4E7AFCB02DB4}"/>
              </a:ext>
            </a:extLst>
          </p:cNvPr>
          <p:cNvSpPr txBox="1">
            <a:spLocks/>
          </p:cNvSpPr>
          <p:nvPr/>
        </p:nvSpPr>
        <p:spPr>
          <a:xfrm>
            <a:off x="690991" y="2886666"/>
            <a:ext cx="4625834" cy="5495616"/>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en-AU" dirty="0">
                <a:solidFill>
                  <a:schemeClr val="bg1"/>
                </a:solidFill>
                <a:effectLst/>
                <a:latin typeface="Neue Haas Grotesk Text Pro" panose="020B0504020202020204" pitchFamily="34" charset="77"/>
              </a:rPr>
              <a:t>Runs its vineyards as it would have before synthetic fertilisers and pesticides came along</a:t>
            </a:r>
          </a:p>
          <a:p>
            <a:pPr>
              <a:spcBef>
                <a:spcPts val="217"/>
              </a:spcBef>
              <a:spcAft>
                <a:spcPts val="315"/>
              </a:spcAft>
              <a:buClr>
                <a:schemeClr val="accent3"/>
              </a:buClr>
            </a:pPr>
            <a:r>
              <a:rPr lang="en-AU" dirty="0">
                <a:solidFill>
                  <a:schemeClr val="bg1"/>
                </a:solidFill>
                <a:effectLst/>
                <a:latin typeface="Neue Haas Grotesk Text Pro" panose="020B0504020202020204" pitchFamily="34" charset="77"/>
              </a:rPr>
              <a:t>Uses soursob (a flower used in the fight against weeds) for weed management</a:t>
            </a:r>
          </a:p>
          <a:p>
            <a:pPr>
              <a:spcBef>
                <a:spcPts val="217"/>
              </a:spcBef>
              <a:spcAft>
                <a:spcPts val="315"/>
              </a:spcAft>
              <a:buClr>
                <a:schemeClr val="accent3"/>
              </a:buClr>
            </a:pPr>
            <a:r>
              <a:rPr lang="en-AU" dirty="0">
                <a:solidFill>
                  <a:schemeClr val="bg1"/>
                </a:solidFill>
                <a:effectLst/>
                <a:latin typeface="Neue Haas Grotesk Text Pro" panose="020B0504020202020204" pitchFamily="34" charset="77"/>
              </a:rPr>
              <a:t>Employs modified vineyard machinery to improve efficiency and reduce environmental impact</a:t>
            </a:r>
          </a:p>
          <a:p>
            <a:pPr>
              <a:spcBef>
                <a:spcPts val="217"/>
              </a:spcBef>
              <a:spcAft>
                <a:spcPts val="315"/>
              </a:spcAft>
              <a:buClr>
                <a:schemeClr val="accent3"/>
              </a:buClr>
            </a:pPr>
            <a:r>
              <a:rPr lang="en-AU" dirty="0">
                <a:solidFill>
                  <a:schemeClr val="bg1"/>
                </a:solidFill>
                <a:effectLst/>
                <a:latin typeface="Neue Haas Grotesk Text Pro" panose="020B0504020202020204" pitchFamily="34" charset="77"/>
              </a:rPr>
              <a:t>Has undergone extensive revegetation, removing problematic species and replanting natives</a:t>
            </a:r>
          </a:p>
        </p:txBody>
      </p:sp>
      <p:sp>
        <p:nvSpPr>
          <p:cNvPr id="6" name="Text Placeholder 3">
            <a:extLst>
              <a:ext uri="{FF2B5EF4-FFF2-40B4-BE49-F238E27FC236}">
                <a16:creationId xmlns:a16="http://schemas.microsoft.com/office/drawing/2014/main" id="{22E5B13B-2B2D-AF77-FD9C-C56B73BA908D}"/>
              </a:ext>
            </a:extLst>
          </p:cNvPr>
          <p:cNvSpPr txBox="1">
            <a:spLocks/>
          </p:cNvSpPr>
          <p:nvPr/>
        </p:nvSpPr>
        <p:spPr>
          <a:xfrm rot="16200000">
            <a:off x="5280106" y="5446059"/>
            <a:ext cx="2206850" cy="250597"/>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38"/>
              </a:spcAft>
              <a:buNone/>
            </a:pPr>
            <a:r>
              <a:rPr lang="en-AU" sz="900" dirty="0">
                <a:solidFill>
                  <a:schemeClr val="bg1"/>
                </a:solidFill>
                <a:effectLst/>
                <a:latin typeface="Neue Haas Grotesk Text Pro" panose="020B0504020202020204" pitchFamily="34" charset="77"/>
              </a:rPr>
              <a:t>Photo courtesy of </a:t>
            </a:r>
            <a:r>
              <a:rPr lang="en-AU" sz="900" dirty="0" err="1">
                <a:solidFill>
                  <a:schemeClr val="bg1"/>
                </a:solidFill>
                <a:effectLst/>
                <a:latin typeface="Neue Haas Grotesk Text Pro" panose="020B0504020202020204" pitchFamily="34" charset="77"/>
              </a:rPr>
              <a:t>Joch</a:t>
            </a:r>
            <a:r>
              <a:rPr lang="en-AU" sz="900" dirty="0">
                <a:solidFill>
                  <a:schemeClr val="bg1"/>
                </a:solidFill>
                <a:effectLst/>
                <a:latin typeface="Neue Haas Grotesk Text Pro" panose="020B0504020202020204" pitchFamily="34" charset="77"/>
              </a:rPr>
              <a:t> Bosworth</a:t>
            </a:r>
          </a:p>
        </p:txBody>
      </p:sp>
    </p:spTree>
    <p:extLst>
      <p:ext uri="{BB962C8B-B14F-4D97-AF65-F5344CB8AC3E}">
        <p14:creationId xmlns:p14="http://schemas.microsoft.com/office/powerpoint/2010/main" val="370509009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5A387EE-DAD8-8C3E-C9B9-C4EA17D0DC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749654" y="4389979"/>
            <a:ext cx="3181282" cy="1460500"/>
          </a:xfrm>
        </p:spPr>
        <p:txBody>
          <a:bodyPr/>
          <a:lstStyle/>
          <a:p>
            <a:pPr>
              <a:buClr>
                <a:schemeClr val="accent3"/>
              </a:buClr>
            </a:pPr>
            <a:r>
              <a:rPr lang="en-US" dirty="0">
                <a:latin typeface="Neue Haas Grotesk Text Pro" panose="020B0504020202020204" pitchFamily="34" charset="77"/>
              </a:rPr>
              <a:t>Switched to organic viticulture, implementing drains, composting and cover crops.</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520626D-7989-8389-1335-4E7EBA5AE5C7}"/>
              </a:ext>
            </a:extLst>
          </p:cNvPr>
          <p:cNvSpPr/>
          <p:nvPr/>
        </p:nvSpPr>
        <p:spPr>
          <a:xfrm>
            <a:off x="484979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F4C77C5-6CE7-8A10-9827-1E20FEA124C5}"/>
              </a:ext>
            </a:extLst>
          </p:cNvPr>
          <p:cNvSpPr txBox="1"/>
          <p:nvPr/>
        </p:nvSpPr>
        <p:spPr>
          <a:xfrm>
            <a:off x="2592308" y="38787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1998</a:t>
            </a: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85996"/>
            <a:ext cx="5450037"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200" dirty="0">
                <a:solidFill>
                  <a:schemeClr val="accent2"/>
                </a:solidFill>
                <a:latin typeface="Neue Haas Grotesk Text Pro" panose="020B0504020202020204" pitchFamily="34" charset="77"/>
              </a:rPr>
              <a:t>CULLEN WINES' </a:t>
            </a:r>
            <a:r>
              <a:rPr lang="en-US" sz="3200" dirty="0">
                <a:solidFill>
                  <a:schemeClr val="accent3"/>
                </a:solidFill>
                <a:latin typeface="Neue Haas Grotesk Text Pro" panose="020B0504020202020204" pitchFamily="34" charset="77"/>
              </a:rPr>
              <a:t>ENVIRONMENTAL TIMELINE</a:t>
            </a:r>
          </a:p>
        </p:txBody>
      </p:sp>
      <p:pic>
        <p:nvPicPr>
          <p:cNvPr id="15" name="Picture 14">
            <a:extLst>
              <a:ext uri="{FF2B5EF4-FFF2-40B4-BE49-F238E27FC236}">
                <a16:creationId xmlns:a16="http://schemas.microsoft.com/office/drawing/2014/main" id="{CED31A63-0C49-2A3F-025F-F94F5AD310A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0016" y="5537331"/>
            <a:ext cx="3862018" cy="1741988"/>
          </a:xfrm>
          <a:prstGeom prst="rect">
            <a:avLst/>
          </a:prstGeom>
        </p:spPr>
      </p:pic>
      <p:sp>
        <p:nvSpPr>
          <p:cNvPr id="16" name="Text Placeholder 2">
            <a:extLst>
              <a:ext uri="{FF2B5EF4-FFF2-40B4-BE49-F238E27FC236}">
                <a16:creationId xmlns:a16="http://schemas.microsoft.com/office/drawing/2014/main" id="{F5F36D2F-5B78-2E60-2064-47330A88B9C9}"/>
              </a:ext>
            </a:extLst>
          </p:cNvPr>
          <p:cNvSpPr txBox="1">
            <a:spLocks/>
          </p:cNvSpPr>
          <p:nvPr/>
        </p:nvSpPr>
        <p:spPr>
          <a:xfrm>
            <a:off x="5124600" y="1468479"/>
            <a:ext cx="2100145" cy="551302"/>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en-US" dirty="0">
                <a:latin typeface="Neue Haas Grotesk Text Pro" panose="020B0504020202020204" pitchFamily="34" charset="77"/>
              </a:rPr>
              <a:t>Certified organic and converted to biodynamic farming.</a:t>
            </a:r>
          </a:p>
        </p:txBody>
      </p:sp>
      <p:sp>
        <p:nvSpPr>
          <p:cNvPr id="17" name="Title 1">
            <a:extLst>
              <a:ext uri="{FF2B5EF4-FFF2-40B4-BE49-F238E27FC236}">
                <a16:creationId xmlns:a16="http://schemas.microsoft.com/office/drawing/2014/main" id="{48EB80E7-04E2-6277-DE0E-D82956907DFE}"/>
              </a:ext>
            </a:extLst>
          </p:cNvPr>
          <p:cNvSpPr txBox="1"/>
          <p:nvPr/>
        </p:nvSpPr>
        <p:spPr>
          <a:xfrm>
            <a:off x="4967254"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2003</a:t>
            </a:r>
          </a:p>
        </p:txBody>
      </p:sp>
      <p:sp>
        <p:nvSpPr>
          <p:cNvPr id="18" name="Text Placeholder 2">
            <a:extLst>
              <a:ext uri="{FF2B5EF4-FFF2-40B4-BE49-F238E27FC236}">
                <a16:creationId xmlns:a16="http://schemas.microsoft.com/office/drawing/2014/main" id="{2F3C6210-D39E-CA37-39DB-FF26AE261538}"/>
              </a:ext>
            </a:extLst>
          </p:cNvPr>
          <p:cNvSpPr txBox="1">
            <a:spLocks/>
          </p:cNvSpPr>
          <p:nvPr/>
        </p:nvSpPr>
        <p:spPr>
          <a:xfrm>
            <a:off x="6222233" y="4401400"/>
            <a:ext cx="2257491" cy="551302"/>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en-US" dirty="0">
                <a:latin typeface="Neue Haas Grotesk Text Pro" panose="020B0504020202020204" pitchFamily="34" charset="77"/>
              </a:rPr>
              <a:t>First vineyard (Cullen) received certified biodynamic status; second (Mangan) in 2008.</a:t>
            </a:r>
          </a:p>
        </p:txBody>
      </p:sp>
      <p:sp>
        <p:nvSpPr>
          <p:cNvPr id="19" name="Title 1">
            <a:extLst>
              <a:ext uri="{FF2B5EF4-FFF2-40B4-BE49-F238E27FC236}">
                <a16:creationId xmlns:a16="http://schemas.microsoft.com/office/drawing/2014/main" id="{60003AC6-CFF8-661A-4360-4AF91C95486A}"/>
              </a:ext>
            </a:extLst>
          </p:cNvPr>
          <p:cNvSpPr txBox="1"/>
          <p:nvPr/>
        </p:nvSpPr>
        <p:spPr>
          <a:xfrm>
            <a:off x="6064887" y="389016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2004</a:t>
            </a:r>
          </a:p>
        </p:txBody>
      </p:sp>
      <p:sp>
        <p:nvSpPr>
          <p:cNvPr id="20" name="Text Placeholder 2">
            <a:extLst>
              <a:ext uri="{FF2B5EF4-FFF2-40B4-BE49-F238E27FC236}">
                <a16:creationId xmlns:a16="http://schemas.microsoft.com/office/drawing/2014/main" id="{DF303AA7-3BF5-713A-30B3-5BCA97755FC2}"/>
              </a:ext>
            </a:extLst>
          </p:cNvPr>
          <p:cNvSpPr txBox="1">
            <a:spLocks/>
          </p:cNvSpPr>
          <p:nvPr/>
        </p:nvSpPr>
        <p:spPr>
          <a:xfrm>
            <a:off x="8018718" y="1468478"/>
            <a:ext cx="2762100" cy="80406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en-US" dirty="0">
                <a:latin typeface="Neue Haas Grotesk Text Pro" panose="020B0504020202020204" pitchFamily="34" charset="77"/>
              </a:rPr>
              <a:t>Voluntarily offset its carbon footprint by purchasing carbon credits.</a:t>
            </a:r>
          </a:p>
        </p:txBody>
      </p:sp>
      <p:sp>
        <p:nvSpPr>
          <p:cNvPr id="21" name="Title 1">
            <a:extLst>
              <a:ext uri="{FF2B5EF4-FFF2-40B4-BE49-F238E27FC236}">
                <a16:creationId xmlns:a16="http://schemas.microsoft.com/office/drawing/2014/main" id="{67E129D0-B09E-6024-081D-6DB6F3D7D395}"/>
              </a:ext>
            </a:extLst>
          </p:cNvPr>
          <p:cNvSpPr txBox="1"/>
          <p:nvPr/>
        </p:nvSpPr>
        <p:spPr>
          <a:xfrm>
            <a:off x="7861372"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2006</a:t>
            </a:r>
          </a:p>
        </p:txBody>
      </p:sp>
      <p:sp>
        <p:nvSpPr>
          <p:cNvPr id="22" name="Text Placeholder 2">
            <a:extLst>
              <a:ext uri="{FF2B5EF4-FFF2-40B4-BE49-F238E27FC236}">
                <a16:creationId xmlns:a16="http://schemas.microsoft.com/office/drawing/2014/main" id="{8B795BD9-2697-B1FC-103E-EA1DCD3B6497}"/>
              </a:ext>
            </a:extLst>
          </p:cNvPr>
          <p:cNvSpPr txBox="1">
            <a:spLocks/>
          </p:cNvSpPr>
          <p:nvPr/>
        </p:nvSpPr>
        <p:spPr>
          <a:xfrm>
            <a:off x="9479027" y="4383760"/>
            <a:ext cx="2872688" cy="551302"/>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en-US" dirty="0">
                <a:latin typeface="Neue Haas Grotesk Text Pro" panose="020B0504020202020204" pitchFamily="34" charset="77"/>
              </a:rPr>
              <a:t>Installed a 45-kilowatt solar-energy system, which provides for a decent proportion of Cullen’s average consumption.</a:t>
            </a:r>
          </a:p>
        </p:txBody>
      </p:sp>
      <p:sp>
        <p:nvSpPr>
          <p:cNvPr id="23" name="Title 1">
            <a:extLst>
              <a:ext uri="{FF2B5EF4-FFF2-40B4-BE49-F238E27FC236}">
                <a16:creationId xmlns:a16="http://schemas.microsoft.com/office/drawing/2014/main" id="{8EF7D9E6-4C5E-F186-B586-2A5500DF517E}"/>
              </a:ext>
            </a:extLst>
          </p:cNvPr>
          <p:cNvSpPr txBox="1"/>
          <p:nvPr/>
        </p:nvSpPr>
        <p:spPr>
          <a:xfrm>
            <a:off x="9321680" y="387252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2014</a:t>
            </a:r>
          </a:p>
        </p:txBody>
      </p:sp>
      <p:sp>
        <p:nvSpPr>
          <p:cNvPr id="2" name="Oval 1">
            <a:extLst>
              <a:ext uri="{FF2B5EF4-FFF2-40B4-BE49-F238E27FC236}">
                <a16:creationId xmlns:a16="http://schemas.microsoft.com/office/drawing/2014/main" id="{9112B3D5-EF82-1369-5ED6-12ABACFBE980}"/>
              </a:ext>
            </a:extLst>
          </p:cNvPr>
          <p:cNvSpPr/>
          <p:nvPr/>
        </p:nvSpPr>
        <p:spPr>
          <a:xfrm>
            <a:off x="8018718"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6CD392B-3FE3-9C37-268D-01A5C41632E1}"/>
              </a:ext>
            </a:extLst>
          </p:cNvPr>
          <p:cNvSpPr/>
          <p:nvPr/>
        </p:nvSpPr>
        <p:spPr>
          <a:xfrm>
            <a:off x="6140582"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1E909AC-DC6E-B812-714F-4DB8467D68BF}"/>
              </a:ext>
            </a:extLst>
          </p:cNvPr>
          <p:cNvSpPr/>
          <p:nvPr/>
        </p:nvSpPr>
        <p:spPr>
          <a:xfrm>
            <a:off x="9239921"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2390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53FA10-496A-2F60-85D3-787B992946C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070C3EB-7922-B517-0DAF-E3E2B1000AD4}"/>
              </a:ext>
            </a:extLst>
          </p:cNvPr>
          <p:cNvSpPr txBox="1"/>
          <p:nvPr/>
        </p:nvSpPr>
        <p:spPr>
          <a:xfrm>
            <a:off x="6665948" y="3317209"/>
            <a:ext cx="4287274" cy="1807978"/>
          </a:xfrm>
          <a:prstGeom prst="rect">
            <a:avLst/>
          </a:prstGeom>
          <a:noFill/>
        </p:spPr>
        <p:txBody>
          <a:bodyPr numCol="2"/>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Arneis</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Barbera</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Fiano</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Gamay</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Grüner Veltliner</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Montepulciano</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Nebbiolo</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Nero </a:t>
            </a:r>
            <a:r>
              <a:rPr lang="en-AU" dirty="0" err="1">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d’Avolo</a:t>
            </a: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 </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Sangiovese</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Tempranillo</a:t>
            </a:r>
          </a:p>
          <a:p>
            <a:pPr>
              <a:lnSpc>
                <a:spcPts val="1575"/>
              </a:lnSpc>
              <a:spcBef>
                <a:spcPts val="217"/>
              </a:spcBef>
              <a:spcAft>
                <a:spcPts val="315"/>
              </a:spcAft>
              <a:buClr>
                <a:schemeClr val="accent5"/>
              </a:buClr>
              <a:buFont typeface="Arial" panose="020B0604020202020204" pitchFamily="34" charset="0"/>
              <a:buChar char="•"/>
            </a:pPr>
            <a:r>
              <a:rPr lang="en-AU" dirty="0" err="1">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Touriga</a:t>
            </a: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 Nacional</a:t>
            </a:r>
          </a:p>
          <a:p>
            <a:pPr>
              <a:lnSpc>
                <a:spcPts val="1575"/>
              </a:lnSpc>
              <a:spcBef>
                <a:spcPts val="217"/>
              </a:spcBef>
              <a:spcAft>
                <a:spcPts val="315"/>
              </a:spcAft>
              <a:buClr>
                <a:schemeClr val="accent5"/>
              </a:buClr>
              <a:buFont typeface="Arial" panose="020B0604020202020204" pitchFamily="34" charset="0"/>
              <a:buChar char="•"/>
            </a:pPr>
            <a:r>
              <a:rPr lang="en-AU" dirty="0">
                <a:solidFill>
                  <a:srgbClr val="FFFFFF"/>
                </a:solidFill>
                <a:effectLst/>
                <a:latin typeface="Neue Haas Grotesk Text Pro" panose="020B0504020202020204" pitchFamily="34" charset="77"/>
                <a:ea typeface="Inter Display" panose="02000503000000020004" pitchFamily="2" charset="0"/>
                <a:cs typeface="Inter Display" panose="02000503000000020004" pitchFamily="2" charset="0"/>
              </a:rPr>
              <a:t>Vermentino</a:t>
            </a:r>
          </a:p>
        </p:txBody>
      </p:sp>
      <p:sp>
        <p:nvSpPr>
          <p:cNvPr id="7" name="object 4">
            <a:extLst>
              <a:ext uri="{FF2B5EF4-FFF2-40B4-BE49-F238E27FC236}">
                <a16:creationId xmlns:a16="http://schemas.microsoft.com/office/drawing/2014/main" id="{A8CB6BA5-A614-7CC4-31DA-579A970AC2E9}"/>
              </a:ext>
            </a:extLst>
          </p:cNvPr>
          <p:cNvSpPr txBox="1"/>
          <p:nvPr/>
        </p:nvSpPr>
        <p:spPr>
          <a:xfrm>
            <a:off x="6665948" y="828825"/>
            <a:ext cx="4548900" cy="1807978"/>
          </a:xfrm>
          <a:prstGeom prst="rect">
            <a:avLst/>
          </a:prstGeom>
        </p:spPr>
        <p:txBody>
          <a:bodyPr vert="horz" wrap="none" lIns="0" tIns="11521" rIns="0" bIns="0" rtlCol="0">
            <a:noAutofit/>
          </a:bodyPr>
          <a:lstStyle/>
          <a:p>
            <a:pPr defTabSz="914453">
              <a:lnSpc>
                <a:spcPct val="80000"/>
              </a:lnSpc>
              <a:defRPr/>
            </a:pPr>
            <a:r>
              <a:rPr lang="en-AU" sz="40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THE RISE OF </a:t>
            </a:r>
            <a:br>
              <a:rPr lang="en-AU" sz="40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40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ALTERNATIVE </a:t>
            </a:r>
            <a:br>
              <a:rPr lang="en-AU" sz="40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4000" cap="all" dirty="0">
                <a:solidFill>
                  <a:schemeClr val="accent4"/>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VARIETIES </a:t>
            </a:r>
            <a:br>
              <a:rPr lang="en-AU" sz="40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br>
            <a:r>
              <a:rPr lang="en-AU" sz="4000" cap="all" dirty="0">
                <a:solidFill>
                  <a:schemeClr val="accent5"/>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IN AUSTRALIA</a:t>
            </a:r>
          </a:p>
        </p:txBody>
      </p:sp>
      <p:pic>
        <p:nvPicPr>
          <p:cNvPr id="4" name="Picture 3">
            <a:extLst>
              <a:ext uri="{FF2B5EF4-FFF2-40B4-BE49-F238E27FC236}">
                <a16:creationId xmlns:a16="http://schemas.microsoft.com/office/drawing/2014/main" id="{1A41696D-E197-62CB-1F2A-6E59BD7DA1A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Tree>
    <p:extLst>
      <p:ext uri="{BB962C8B-B14F-4D97-AF65-F5344CB8AC3E}">
        <p14:creationId xmlns:p14="http://schemas.microsoft.com/office/powerpoint/2010/main" val="172854718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730BA85-297B-7AF5-FB8F-63C2E7BD960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08062FC-5784-8D37-785C-98899ADFDF7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363071"/>
            <a:ext cx="6096000" cy="6091518"/>
          </a:xfrm>
          <a:prstGeom prst="rect">
            <a:avLst/>
          </a:prstGeom>
        </p:spPr>
      </p:pic>
      <p:sp>
        <p:nvSpPr>
          <p:cNvPr id="7" name="object 4">
            <a:extLst>
              <a:ext uri="{FF2B5EF4-FFF2-40B4-BE49-F238E27FC236}">
                <a16:creationId xmlns:a16="http://schemas.microsoft.com/office/drawing/2014/main" id="{7C029617-F754-61AE-C1EE-A642432C1D4C}"/>
              </a:ext>
            </a:extLst>
          </p:cNvPr>
          <p:cNvSpPr txBox="1"/>
          <p:nvPr/>
        </p:nvSpPr>
        <p:spPr>
          <a:xfrm>
            <a:off x="6761525" y="1600852"/>
            <a:ext cx="5916853" cy="1807978"/>
          </a:xfrm>
          <a:prstGeom prst="rect">
            <a:avLst/>
          </a:prstGeom>
        </p:spPr>
        <p:txBody>
          <a:bodyPr vert="horz" wrap="none" lIns="0" tIns="11521" rIns="0" bIns="0" rtlCol="0">
            <a:noAutofit/>
          </a:bodyPr>
          <a:lstStyle/>
          <a:p>
            <a: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ENSURING AUSTRALIA’S </a:t>
            </a:r>
            <a:b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GENERATIONS-OLD </a:t>
            </a:r>
            <a:b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VINEYARDS, VITICULTURE </a:t>
            </a:r>
            <a:b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2800" kern="1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AND WINEMAKING </a:t>
            </a:r>
            <a:br>
              <a:rPr lang="en-AU" sz="24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40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t>ENDURE AND </a:t>
            </a:r>
            <a:br>
              <a:rPr lang="en-AU" sz="40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40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t>EXCITE FOR </a:t>
            </a:r>
            <a:br>
              <a:rPr lang="en-AU" sz="40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br>
            <a:r>
              <a:rPr lang="en-AU" sz="40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rPr>
              <a:t>YEARS TO COME.</a:t>
            </a:r>
            <a:endParaRPr lang="en-AU" sz="2400" kern="100" dirty="0">
              <a:solidFill>
                <a:schemeClr val="bg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4619240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srcRect t="7805" b="7805"/>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EDF0-73CF-86A3-4B8B-7FCA955F6C7A}"/>
              </a:ext>
            </a:extLst>
          </p:cNvPr>
          <p:cNvSpPr>
            <a:spLocks noGrp="1"/>
          </p:cNvSpPr>
          <p:nvPr>
            <p:ph type="title"/>
          </p:nvPr>
        </p:nvSpPr>
        <p:spPr/>
        <p:txBody>
          <a:bodyPr/>
          <a:lstStyle/>
          <a:p>
            <a:endParaRPr lang="en-US">
              <a:latin typeface="+mn-lt"/>
            </a:endParaRPr>
          </a:p>
        </p:txBody>
      </p:sp>
      <p:sp>
        <p:nvSpPr>
          <p:cNvPr id="3" name="Text Placeholder 2">
            <a:extLst>
              <a:ext uri="{FF2B5EF4-FFF2-40B4-BE49-F238E27FC236}">
                <a16:creationId xmlns:a16="http://schemas.microsoft.com/office/drawing/2014/main" id="{34DD016C-F8FB-E649-83EB-ABC8D0E2032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9EABB928-4049-10EE-F676-4C5F7EFAF9A7}"/>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9647547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158187" y="1577088"/>
            <a:ext cx="4302987" cy="3556163"/>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Clr>
                <a:schemeClr val="accent3"/>
              </a:buClr>
              <a:buNone/>
            </a:pPr>
            <a:r>
              <a:rPr lang="en-AU" sz="2400" dirty="0">
                <a:solidFill>
                  <a:schemeClr val="bg1"/>
                </a:solidFill>
                <a:latin typeface="Neue Haas Grotesk Text Pro" panose="020B0504020202020204" pitchFamily="34" charset="77"/>
              </a:rPr>
              <a:t>The </a:t>
            </a:r>
            <a:r>
              <a:rPr lang="en-AU" sz="2400" dirty="0">
                <a:solidFill>
                  <a:schemeClr val="accent3"/>
                </a:solidFill>
                <a:latin typeface="Neue Haas Grotesk Text Pro" panose="020B0504020202020204" pitchFamily="34" charset="77"/>
              </a:rPr>
              <a:t>Australian</a:t>
            </a:r>
            <a:r>
              <a:rPr lang="en-AU" sz="2400" dirty="0">
                <a:solidFill>
                  <a:schemeClr val="bg1"/>
                </a:solidFill>
                <a:latin typeface="Neue Haas Grotesk Text Pro" panose="020B0504020202020204" pitchFamily="34" charset="77"/>
              </a:rPr>
              <a:t> </a:t>
            </a:r>
            <a:r>
              <a:rPr lang="en-AU" sz="2400" dirty="0">
                <a:solidFill>
                  <a:schemeClr val="accent3"/>
                </a:solidFill>
                <a:latin typeface="Neue Haas Grotesk Text Pro" panose="020B0504020202020204" pitchFamily="34" charset="77"/>
              </a:rPr>
              <a:t>wine</a:t>
            </a:r>
            <a:r>
              <a:rPr lang="en-AU" sz="2400" dirty="0">
                <a:solidFill>
                  <a:schemeClr val="bg1"/>
                </a:solidFill>
                <a:latin typeface="Neue Haas Grotesk Text Pro" panose="020B0504020202020204" pitchFamily="34" charset="77"/>
              </a:rPr>
              <a:t> community is finding bold, creative and innovative ways to ensure our long-term environmental, social and economic viability, </a:t>
            </a:r>
            <a:br>
              <a:rPr lang="en-AU" sz="2400" dirty="0">
                <a:solidFill>
                  <a:schemeClr val="bg1"/>
                </a:solidFill>
                <a:latin typeface="Neue Haas Grotesk Text Pro" panose="020B0504020202020204" pitchFamily="34" charset="77"/>
              </a:rPr>
            </a:br>
            <a:r>
              <a:rPr lang="en-AU" sz="2400" dirty="0">
                <a:solidFill>
                  <a:schemeClr val="bg1"/>
                </a:solidFill>
                <a:latin typeface="Neue Haas Grotesk Text Pro" panose="020B0504020202020204" pitchFamily="34" charset="77"/>
              </a:rPr>
              <a:t>meeting consumer demands and protecting our diverse terroirs.</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4991285"/>
            <a:ext cx="6096000" cy="1866716"/>
          </a:xfrm>
          <a:prstGeom prst="rect">
            <a:avLst/>
          </a:prstGeom>
        </p:spPr>
      </p:pic>
      <p:sp>
        <p:nvSpPr>
          <p:cNvPr id="5" name="Content Placeholder 2">
            <a:extLst>
              <a:ext uri="{FF2B5EF4-FFF2-40B4-BE49-F238E27FC236}">
                <a16:creationId xmlns:a16="http://schemas.microsoft.com/office/drawing/2014/main" id="{B57A8481-5942-3657-B386-FD015008436B}"/>
              </a:ext>
            </a:extLst>
          </p:cNvPr>
          <p:cNvSpPr txBox="1"/>
          <p:nvPr/>
        </p:nvSpPr>
        <p:spPr>
          <a:xfrm>
            <a:off x="6387084" y="3803103"/>
            <a:ext cx="3722816" cy="142212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Clr>
                <a:schemeClr val="accent3"/>
              </a:buClr>
              <a:buFont typeface="Arial" panose="020B0604020202020204" pitchFamily="34" charset="0"/>
              <a:buChar char="•"/>
            </a:pPr>
            <a:r>
              <a:rPr lang="en-AU" sz="1400" dirty="0">
                <a:solidFill>
                  <a:schemeClr val="bg1"/>
                </a:solidFill>
                <a:latin typeface="Neue Haas Grotesk Text Pro" panose="020B0504020202020204" pitchFamily="34" charset="77"/>
              </a:rPr>
              <a:t>Australia has the largest amount of certified-organic agricultural land worldwide.</a:t>
            </a:r>
          </a:p>
        </p:txBody>
      </p:sp>
      <p:sp>
        <p:nvSpPr>
          <p:cNvPr id="7" name="object 4">
            <a:extLst>
              <a:ext uri="{FF2B5EF4-FFF2-40B4-BE49-F238E27FC236}">
                <a16:creationId xmlns:a16="http://schemas.microsoft.com/office/drawing/2014/main" id="{D9A51ED4-BCFC-C919-A5D6-93DB6E379AB3}"/>
              </a:ext>
            </a:extLst>
          </p:cNvPr>
          <p:cNvSpPr txBox="1"/>
          <p:nvPr/>
        </p:nvSpPr>
        <p:spPr>
          <a:xfrm>
            <a:off x="6218971" y="3209245"/>
            <a:ext cx="5973029" cy="675301"/>
          </a:xfrm>
          <a:prstGeom prst="rect">
            <a:avLst/>
          </a:prstGeom>
        </p:spPr>
        <p:txBody>
          <a:bodyPr vert="horz" wrap="none" lIns="0" tIns="11521" rIns="0" bIns="0" rtlCol="0">
            <a:noAutofit/>
          </a:bodyPr>
          <a:lstStyle/>
          <a:p>
            <a:pPr defTabSz="914453">
              <a:lnSpc>
                <a:spcPct val="80000"/>
              </a:lnSpc>
              <a:defRPr/>
            </a:pPr>
            <a:r>
              <a:rPr lang="en-AU" sz="40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rPr>
              <a:t>DID YOU KNOW?</a:t>
            </a:r>
          </a:p>
        </p:txBody>
      </p:sp>
    </p:spTree>
    <p:extLst>
      <p:ext uri="{BB962C8B-B14F-4D97-AF65-F5344CB8AC3E}">
        <p14:creationId xmlns:p14="http://schemas.microsoft.com/office/powerpoint/2010/main" val="65730714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7347606" y="665406"/>
            <a:ext cx="6158452" cy="1325562"/>
          </a:xfrm>
        </p:spPr>
        <p:txBody>
          <a:bodyPr/>
          <a:lstStyle/>
          <a:p>
            <a:r>
              <a:rPr lang="en-US" dirty="0">
                <a:solidFill>
                  <a:schemeClr val="accent1"/>
                </a:solidFill>
                <a:latin typeface="Neue Haas Grotesk Text Pro" panose="020B0504020202020204" pitchFamily="34" charset="77"/>
              </a:rPr>
              <a:t>TODAY </a:t>
            </a:r>
            <a:br>
              <a:rPr lang="en-US" dirty="0">
                <a:solidFill>
                  <a:schemeClr val="accent1"/>
                </a:solidFill>
                <a:latin typeface="Neue Haas Grotesk Text Pro" panose="020B0504020202020204" pitchFamily="34" charset="77"/>
              </a:rPr>
            </a:br>
            <a:r>
              <a:rPr lang="en-US" dirty="0">
                <a:solidFill>
                  <a:schemeClr val="accent1"/>
                </a:solidFill>
                <a:latin typeface="Neue Haas Grotesk Text Pro" panose="020B0504020202020204" pitchFamily="34" charset="77"/>
              </a:rPr>
              <a:t>WE’LL </a:t>
            </a:r>
            <a:br>
              <a:rPr lang="en-US" dirty="0">
                <a:solidFill>
                  <a:schemeClr val="accent1"/>
                </a:solidFill>
                <a:latin typeface="Neue Haas Grotesk Text Pro" panose="020B0504020202020204" pitchFamily="34" charset="77"/>
              </a:rPr>
            </a:br>
            <a:r>
              <a:rPr lang="en-US" dirty="0">
                <a:solidFill>
                  <a:schemeClr val="accent1"/>
                </a:solidFill>
                <a:latin typeface="Neue Haas Grotesk Text Pro" panose="020B0504020202020204" pitchFamily="34" charset="77"/>
              </a:rPr>
              <a:t>COVER</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7269547" y="2865199"/>
            <a:ext cx="4105121" cy="3327395"/>
          </a:xfrm>
        </p:spPr>
        <p:txBody>
          <a:bodyPr/>
          <a:lstStyle/>
          <a:p>
            <a:pPr marL="285750" indent="-285750">
              <a:spcBef>
                <a:spcPts val="800"/>
              </a:spcBef>
              <a:buFont typeface="Arial" panose="020B0604020202020204" pitchFamily="34" charset="0"/>
              <a:buChar char="•"/>
            </a:pPr>
            <a:r>
              <a:rPr lang="en-AU" dirty="0">
                <a:latin typeface="Neue Haas Grotesk Text Pro" panose="020B0504020202020204" pitchFamily="34" charset="77"/>
              </a:rPr>
              <a:t>Organic and biodynamic viticulture and winemaking in Australia</a:t>
            </a:r>
          </a:p>
          <a:p>
            <a:pPr marL="285750" indent="-285750">
              <a:spcBef>
                <a:spcPts val="800"/>
              </a:spcBef>
              <a:buFont typeface="Arial" panose="020B0604020202020204" pitchFamily="34" charset="0"/>
              <a:buChar char="•"/>
            </a:pPr>
            <a:r>
              <a:rPr lang="en-AU" dirty="0">
                <a:latin typeface="Neue Haas Grotesk Text Pro" panose="020B0504020202020204" pitchFamily="34" charset="77"/>
              </a:rPr>
              <a:t>Other environmental considerations</a:t>
            </a:r>
          </a:p>
          <a:p>
            <a:pPr marL="285750" indent="-285750">
              <a:spcBef>
                <a:spcPts val="800"/>
              </a:spcBef>
              <a:buFont typeface="Arial" panose="020B0604020202020204" pitchFamily="34" charset="0"/>
              <a:buChar char="•"/>
            </a:pPr>
            <a:r>
              <a:rPr lang="en-AU" dirty="0">
                <a:latin typeface="Neue Haas Grotesk Text Pro" panose="020B0504020202020204" pitchFamily="34" charset="77"/>
              </a:rPr>
              <a:t>Producer case studies</a:t>
            </a:r>
          </a:p>
          <a:p>
            <a:pPr marL="285750" indent="-285750">
              <a:spcBef>
                <a:spcPts val="800"/>
              </a:spcBef>
              <a:buFont typeface="Arial" panose="020B0604020202020204" pitchFamily="34" charset="0"/>
              <a:buChar char="•"/>
            </a:pPr>
            <a:r>
              <a:rPr lang="en-AU" dirty="0">
                <a:latin typeface="Neue Haas Grotesk Text Pro" panose="020B0504020202020204" pitchFamily="34" charset="77"/>
              </a:rPr>
              <a:t>The rise in alternative varieties</a:t>
            </a:r>
          </a:p>
        </p:txBody>
      </p:sp>
    </p:spTree>
    <p:extLst>
      <p:ext uri="{BB962C8B-B14F-4D97-AF65-F5344CB8AC3E}">
        <p14:creationId xmlns:p14="http://schemas.microsoft.com/office/powerpoint/2010/main" val="5085512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4167809"/>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202" y="4520657"/>
            <a:ext cx="6158452" cy="1325562"/>
          </a:xfrm>
        </p:spPr>
        <p:txBody>
          <a:bodyPr/>
          <a:lstStyle/>
          <a:p>
            <a:r>
              <a:rPr lang="en-US" dirty="0">
                <a:solidFill>
                  <a:schemeClr val="accent3"/>
                </a:solidFill>
                <a:latin typeface="Neue Haas Grotesk Text Pro" panose="020B0504020202020204" pitchFamily="34" charset="77"/>
              </a:rPr>
              <a:t>ORGANIC</a:t>
            </a:r>
            <a:br>
              <a:rPr lang="en-US" dirty="0">
                <a:solidFill>
                  <a:schemeClr val="accent3"/>
                </a:solidFill>
                <a:latin typeface="Neue Haas Grotesk Text Pro" panose="020B0504020202020204" pitchFamily="34" charset="77"/>
              </a:rPr>
            </a:br>
            <a:r>
              <a:rPr lang="en-US" dirty="0">
                <a:solidFill>
                  <a:schemeClr val="bg2"/>
                </a:solidFill>
                <a:latin typeface="Neue Haas Grotesk Text Pro" panose="020B0504020202020204" pitchFamily="34" charset="77"/>
              </a:rPr>
              <a:t>viticulture</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93165" y="4520657"/>
            <a:ext cx="4105121" cy="1209090"/>
          </a:xfrm>
        </p:spPr>
        <p:txBody>
          <a:bodyPr/>
          <a:lstStyle/>
          <a:p>
            <a:pPr>
              <a:buClr>
                <a:schemeClr val="accent3"/>
              </a:buClr>
            </a:pPr>
            <a:r>
              <a:rPr lang="en-AU" dirty="0">
                <a:solidFill>
                  <a:schemeClr val="bg1"/>
                </a:solidFill>
                <a:effectLst/>
                <a:latin typeface="Neue Haas Grotesk Text Pro" panose="020B0504020202020204" pitchFamily="34" charset="77"/>
              </a:rPr>
              <a:t>Grapes are grown and processed using no synthetic or artificial additives, chemicals, herbicides, pesticides, fertilisers or genetically modified products and organisms.</a:t>
            </a:r>
          </a:p>
        </p:txBody>
      </p:sp>
    </p:spTree>
    <p:extLst>
      <p:ext uri="{BB962C8B-B14F-4D97-AF65-F5344CB8AC3E}">
        <p14:creationId xmlns:p14="http://schemas.microsoft.com/office/powerpoint/2010/main" val="484927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602095"/>
            <a:ext cx="12192000" cy="1975453"/>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202" y="1019805"/>
            <a:ext cx="6158452" cy="1325562"/>
          </a:xfrm>
        </p:spPr>
        <p:txBody>
          <a:bodyPr/>
          <a:lstStyle/>
          <a:p>
            <a:r>
              <a:rPr lang="en-US" dirty="0">
                <a:solidFill>
                  <a:schemeClr val="accent1"/>
                </a:solidFill>
                <a:latin typeface="Neue Haas Grotesk Text Pro" panose="020B0504020202020204" pitchFamily="34" charset="77"/>
              </a:rPr>
              <a:t>CERTIFIED</a:t>
            </a:r>
            <a:br>
              <a:rPr lang="en-US" dirty="0">
                <a:solidFill>
                  <a:schemeClr val="accent3"/>
                </a:solidFill>
                <a:latin typeface="Neue Haas Grotesk Text Pro" panose="020B0504020202020204" pitchFamily="34" charset="77"/>
              </a:rPr>
            </a:br>
            <a:r>
              <a:rPr lang="en-US" dirty="0">
                <a:solidFill>
                  <a:schemeClr val="accent5"/>
                </a:solidFill>
                <a:latin typeface="Neue Haas Grotesk Text Pro" panose="020B0504020202020204" pitchFamily="34" charset="77"/>
              </a:rPr>
              <a:t>ORGANIC</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93165" y="1256946"/>
            <a:ext cx="4377809" cy="1209090"/>
          </a:xfrm>
        </p:spPr>
        <p:txBody>
          <a:bodyPr/>
          <a:lstStyle/>
          <a:p>
            <a:pPr>
              <a:lnSpc>
                <a:spcPts val="1575"/>
              </a:lnSpc>
              <a:spcBef>
                <a:spcPts val="217"/>
              </a:spcBef>
              <a:spcAft>
                <a:spcPts val="315"/>
              </a:spcAft>
            </a:pPr>
            <a:r>
              <a:rPr lang="en-AU" dirty="0">
                <a:effectLst/>
                <a:latin typeface="Neue Haas Grotesk Text Pro" panose="020B0504020202020204" pitchFamily="34" charset="77"/>
              </a:rPr>
              <a:t>The whole winemaking process – from growing the vines to bottling the wine – must be organic. Not all wines labelled ‘organic’ are certified.</a:t>
            </a:r>
          </a:p>
        </p:txBody>
      </p:sp>
    </p:spTree>
    <p:extLst>
      <p:ext uri="{BB962C8B-B14F-4D97-AF65-F5344CB8AC3E}">
        <p14:creationId xmlns:p14="http://schemas.microsoft.com/office/powerpoint/2010/main" val="5848294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6158452" cy="1325562"/>
          </a:xfrm>
        </p:spPr>
        <p:txBody>
          <a:bodyPr anchor="t">
            <a:normAutofit fontScale="90000"/>
          </a:bodyPr>
          <a:lstStyle/>
          <a:p>
            <a:r>
              <a:rPr lang="en-US" dirty="0">
                <a:solidFill>
                  <a:schemeClr val="accent1"/>
                </a:solidFill>
                <a:latin typeface="Neue Haas Grotesk Text Pro" panose="020B0504020202020204" pitchFamily="34" charset="77"/>
              </a:rPr>
              <a:t>BIODYNAMIC</a:t>
            </a:r>
            <a:r>
              <a:rPr lang="en-US" dirty="0">
                <a:solidFill>
                  <a:schemeClr val="accent2"/>
                </a:solidFill>
                <a:latin typeface="Neue Haas Grotesk Text Pro" panose="020B0504020202020204" pitchFamily="34" charset="77"/>
              </a:rPr>
              <a:t> </a:t>
            </a:r>
            <a:r>
              <a:rPr lang="en-US" dirty="0">
                <a:solidFill>
                  <a:schemeClr val="accent4"/>
                </a:solidFill>
                <a:latin typeface="Neue Haas Grotesk Text Pro" panose="020B0504020202020204" pitchFamily="34" charset="77"/>
              </a:rPr>
              <a:t>VITICULTURE</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816798"/>
            <a:ext cx="4105121" cy="5495616"/>
          </a:xfrm>
        </p:spPr>
        <p:txBody>
          <a:bodyPr>
            <a:normAutofit/>
          </a:bodyPr>
          <a:lstStyle/>
          <a:p>
            <a:r>
              <a:rPr lang="en-AU" b="0" i="0" u="none" strike="noStrike" dirty="0">
                <a:solidFill>
                  <a:srgbClr val="000000"/>
                </a:solidFill>
                <a:effectLst/>
                <a:latin typeface="Neue Haas Grotesk Text Pro" panose="020B0504020202020204" pitchFamily="34" charset="77"/>
              </a:rPr>
              <a:t>Biodynamic viticulture is a holistic approach based on organic farming principles with specific biodynamic preparations and practices. In addition, astrological and spiritual elements strongly inform practices and timing.</a:t>
            </a: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18927178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8662AB6-F66D-504F-7ADC-24A13387E13E}"/>
              </a:ext>
            </a:extLst>
          </p:cNvPr>
          <p:cNvSpPr txBox="1"/>
          <p:nvPr/>
        </p:nvSpPr>
        <p:spPr>
          <a:xfrm>
            <a:off x="773359" y="3993464"/>
            <a:ext cx="3346949" cy="2062103"/>
          </a:xfrm>
          <a:prstGeom prst="rect">
            <a:avLst/>
          </a:prstGeom>
          <a:noFill/>
        </p:spPr>
        <p:txBody>
          <a:bodyPr wrap="square">
            <a:spAutoFit/>
          </a:bodyPr>
          <a:lstStyle/>
          <a:p>
            <a:r>
              <a:rPr lang="en-AU" sz="1600" b="1" dirty="0">
                <a:solidFill>
                  <a:schemeClr val="accent4"/>
                </a:solidFill>
                <a:latin typeface="Neue Haas Grotesk Text Pro" panose="020B0504020202020204" pitchFamily="34" charset="77"/>
              </a:rPr>
              <a:t>CONVENTIONAL </a:t>
            </a:r>
          </a:p>
          <a:p>
            <a:r>
              <a:rPr lang="en-AU" sz="1600" b="1" dirty="0">
                <a:solidFill>
                  <a:schemeClr val="accent4"/>
                </a:solidFill>
                <a:latin typeface="Neue Haas Grotesk Text Pro" panose="020B0504020202020204" pitchFamily="34" charset="77"/>
              </a:rPr>
              <a:t>(NON-ORGANIC) VITICULTURE</a:t>
            </a:r>
          </a:p>
          <a:p>
            <a:r>
              <a:rPr lang="en-AU" sz="1600" dirty="0">
                <a:latin typeface="Neue Haas Grotesk Text Pro" panose="020B0504020202020204" pitchFamily="34" charset="77"/>
              </a:rPr>
              <a:t>draws on a range of agricultural practices, including traditional farming methods, some synthetic sprays and fertilisers, modern technology and environmentally-conscious approaches.</a:t>
            </a:r>
          </a:p>
        </p:txBody>
      </p:sp>
      <p:sp>
        <p:nvSpPr>
          <p:cNvPr id="9" name="TextBox 8">
            <a:extLst>
              <a:ext uri="{FF2B5EF4-FFF2-40B4-BE49-F238E27FC236}">
                <a16:creationId xmlns:a16="http://schemas.microsoft.com/office/drawing/2014/main" id="{9A65A49B-442B-4B77-7634-70D3276544DA}"/>
              </a:ext>
            </a:extLst>
          </p:cNvPr>
          <p:cNvSpPr txBox="1"/>
          <p:nvPr/>
        </p:nvSpPr>
        <p:spPr>
          <a:xfrm>
            <a:off x="4866125" y="3974184"/>
            <a:ext cx="3483791" cy="2510111"/>
          </a:xfrm>
          <a:prstGeom prst="rect">
            <a:avLst/>
          </a:prstGeom>
          <a:noFill/>
        </p:spPr>
        <p:txBody>
          <a:bodyPr wrap="square">
            <a:spAutoFit/>
          </a:bodyPr>
          <a:lstStyle/>
          <a:p>
            <a:r>
              <a:rPr lang="en-AU" sz="1600" b="1" dirty="0">
                <a:solidFill>
                  <a:schemeClr val="accent4"/>
                </a:solidFill>
                <a:latin typeface="Neue Haas Grotesk Text Pro" panose="020B0504020202020204" pitchFamily="34" charset="77"/>
              </a:rPr>
              <a:t>ORGANIC VITICULTURE</a:t>
            </a:r>
          </a:p>
          <a:p>
            <a:pPr marL="0" indent="0">
              <a:lnSpc>
                <a:spcPct val="98000"/>
              </a:lnSpc>
              <a:spcBef>
                <a:spcPct val="0"/>
              </a:spcBef>
              <a:buNone/>
            </a:pPr>
            <a:r>
              <a:rPr lang="en-AU" sz="1600" dirty="0">
                <a:latin typeface="Neue Haas Grotesk Text Pro" panose="020B0504020202020204" pitchFamily="34" charset="77"/>
              </a:rPr>
              <a:t>can also draw on both traditional and modern farming practices </a:t>
            </a:r>
            <a:br>
              <a:rPr lang="en-AU" sz="1600" dirty="0">
                <a:latin typeface="Neue Haas Grotesk Text Pro" panose="020B0504020202020204" pitchFamily="34" charset="77"/>
              </a:rPr>
            </a:br>
            <a:r>
              <a:rPr lang="en-AU" sz="1600" dirty="0">
                <a:latin typeface="Neue Haas Grotesk Text Pro" panose="020B0504020202020204" pitchFamily="34" charset="77"/>
              </a:rPr>
              <a:t>but avoids the use of synthetic fertilisers, pesticides and herbicides. Instead, organic materials such as rock phosphate, plant-based materials, animal-based products and chemical-free sprays are used.</a:t>
            </a:r>
          </a:p>
        </p:txBody>
      </p:sp>
      <p:sp>
        <p:nvSpPr>
          <p:cNvPr id="10" name="TextBox 9">
            <a:extLst>
              <a:ext uri="{FF2B5EF4-FFF2-40B4-BE49-F238E27FC236}">
                <a16:creationId xmlns:a16="http://schemas.microsoft.com/office/drawing/2014/main" id="{D173955E-5790-1DA1-C9C0-5D439DA12B22}"/>
              </a:ext>
            </a:extLst>
          </p:cNvPr>
          <p:cNvSpPr txBox="1"/>
          <p:nvPr/>
        </p:nvSpPr>
        <p:spPr>
          <a:xfrm>
            <a:off x="8624714" y="3954904"/>
            <a:ext cx="3346949" cy="1544975"/>
          </a:xfrm>
          <a:prstGeom prst="rect">
            <a:avLst/>
          </a:prstGeom>
          <a:noFill/>
        </p:spPr>
        <p:txBody>
          <a:bodyPr wrap="square">
            <a:spAutoFit/>
          </a:bodyPr>
          <a:lstStyle/>
          <a:p>
            <a:r>
              <a:rPr lang="en-AU" sz="1600" b="1" dirty="0">
                <a:solidFill>
                  <a:schemeClr val="accent4"/>
                </a:solidFill>
                <a:latin typeface="Neue Haas Grotesk Text Pro" panose="020B0504020202020204" pitchFamily="34" charset="77"/>
              </a:rPr>
              <a:t>BIODYNAMIC VITICULTURE</a:t>
            </a:r>
          </a:p>
          <a:p>
            <a:pPr marL="0" indent="0">
              <a:lnSpc>
                <a:spcPct val="98000"/>
              </a:lnSpc>
              <a:spcBef>
                <a:spcPct val="0"/>
              </a:spcBef>
              <a:buNone/>
            </a:pPr>
            <a:r>
              <a:rPr lang="en-AU" sz="1600" dirty="0">
                <a:latin typeface="Neue Haas Grotesk Text Pro" panose="020B0504020202020204" pitchFamily="34" charset="77"/>
              </a:rPr>
              <a:t>is drawn from the ideas of Rudolf Steiner. It’s similar to organic viticulture, but also incorporates the phases of the moon and special soil preparations.</a:t>
            </a:r>
          </a:p>
        </p:txBody>
      </p:sp>
      <p:pic>
        <p:nvPicPr>
          <p:cNvPr id="4" name="Picture 3">
            <a:extLst>
              <a:ext uri="{FF2B5EF4-FFF2-40B4-BE49-F238E27FC236}">
                <a16:creationId xmlns:a16="http://schemas.microsoft.com/office/drawing/2014/main" id="{77B91A6E-2B2F-A6B8-4DE8-48343C8768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8891" y="1862965"/>
            <a:ext cx="2208396" cy="2208396"/>
          </a:xfrm>
          <a:prstGeom prst="rect">
            <a:avLst/>
          </a:prstGeom>
        </p:spPr>
      </p:pic>
      <p:pic>
        <p:nvPicPr>
          <p:cNvPr id="5" name="Picture 4" descr="A drawing of a tractor&#10;&#10;Description automatically generated">
            <a:extLst>
              <a:ext uri="{FF2B5EF4-FFF2-40B4-BE49-F238E27FC236}">
                <a16:creationId xmlns:a16="http://schemas.microsoft.com/office/drawing/2014/main" id="{21840464-3738-14BE-E9E5-FC033146B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4961" y="2300753"/>
            <a:ext cx="2570327" cy="1544975"/>
          </a:xfrm>
          <a:prstGeom prst="rect">
            <a:avLst/>
          </a:prstGeom>
        </p:spPr>
      </p:pic>
      <p:pic>
        <p:nvPicPr>
          <p:cNvPr id="8" name="Picture 7" descr="A green plant growing out of dirt&#10;&#10;Description automatically generated">
            <a:extLst>
              <a:ext uri="{FF2B5EF4-FFF2-40B4-BE49-F238E27FC236}">
                <a16:creationId xmlns:a16="http://schemas.microsoft.com/office/drawing/2014/main" id="{6CC477C2-9A42-13A7-E65B-81107DD757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4521" y="2278636"/>
            <a:ext cx="1617693" cy="1567092"/>
          </a:xfrm>
          <a:prstGeom prst="rect">
            <a:avLst/>
          </a:prstGeom>
        </p:spPr>
      </p:pic>
      <p:sp>
        <p:nvSpPr>
          <p:cNvPr id="3" name="Title 1">
            <a:extLst>
              <a:ext uri="{FF2B5EF4-FFF2-40B4-BE49-F238E27FC236}">
                <a16:creationId xmlns:a16="http://schemas.microsoft.com/office/drawing/2014/main" id="{A03B72D8-8647-FC97-A574-8DF35BA2AB47}"/>
              </a:ext>
            </a:extLst>
          </p:cNvPr>
          <p:cNvSpPr txBox="1">
            <a:spLocks/>
          </p:cNvSpPr>
          <p:nvPr/>
        </p:nvSpPr>
        <p:spPr>
          <a:xfrm>
            <a:off x="773359" y="770658"/>
            <a:ext cx="9389213" cy="108129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4800" dirty="0">
                <a:solidFill>
                  <a:schemeClr val="accent2"/>
                </a:solidFill>
                <a:latin typeface="Neue Haas Grotesk Text Pro" panose="020B0504020202020204" pitchFamily="34" charset="77"/>
              </a:rPr>
              <a:t>VINEYARD MANAGEMENT</a:t>
            </a:r>
            <a:br>
              <a:rPr lang="en-AU" dirty="0">
                <a:solidFill>
                  <a:schemeClr val="accent2"/>
                </a:solidFill>
                <a:latin typeface="Neue Haas Grotesk Text Pro" panose="020B0504020202020204" pitchFamily="34" charset="77"/>
              </a:rPr>
            </a:br>
            <a:r>
              <a:rPr lang="en-AU" sz="2800" dirty="0">
                <a:solidFill>
                  <a:schemeClr val="accent3"/>
                </a:solidFill>
                <a:latin typeface="Neue Haas Grotesk Text Pro" panose="020B0504020202020204" pitchFamily="34" charset="77"/>
              </a:rPr>
              <a:t>THREE VITICULTURAL APPROACHES</a:t>
            </a:r>
            <a:endParaRPr lang="en-AU" dirty="0">
              <a:solidFill>
                <a:schemeClr val="accent3"/>
              </a:solidFill>
              <a:latin typeface="Neue Haas Grotesk Text Pro" panose="020B0504020202020204" pitchFamily="34" charset="77"/>
            </a:endParaRPr>
          </a:p>
        </p:txBody>
      </p:sp>
    </p:spTree>
    <p:extLst>
      <p:ext uri="{BB962C8B-B14F-4D97-AF65-F5344CB8AC3E}">
        <p14:creationId xmlns:p14="http://schemas.microsoft.com/office/powerpoint/2010/main" val="20215346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49938" y="429213"/>
            <a:ext cx="9389213" cy="1081291"/>
          </a:xfrm>
        </p:spPr>
        <p:txBody>
          <a:bodyPr/>
          <a:lstStyle/>
          <a:p>
            <a:r>
              <a:rPr lang="en-AU" sz="4800" dirty="0">
                <a:effectLst/>
                <a:latin typeface="Neue Haas Grotesk Text Pro" panose="020B0504020202020204" pitchFamily="34" charset="77"/>
              </a:rPr>
              <a:t>LUNAR CYCLE </a:t>
            </a:r>
            <a:br>
              <a:rPr lang="en-AU" dirty="0">
                <a:solidFill>
                  <a:schemeClr val="accent2"/>
                </a:solidFill>
                <a:effectLst/>
                <a:latin typeface="Neue Haas Grotesk Text Pro" panose="020B0504020202020204" pitchFamily="34" charset="77"/>
              </a:rPr>
            </a:br>
            <a:r>
              <a:rPr lang="en-AU" sz="2800" dirty="0">
                <a:solidFill>
                  <a:schemeClr val="accent4"/>
                </a:solidFill>
                <a:effectLst/>
                <a:latin typeface="Neue Haas Grotesk Text Pro" panose="020B0504020202020204" pitchFamily="34" charset="77"/>
              </a:rPr>
              <a:t>AND BIODYNAMIC VITICULTURE</a:t>
            </a:r>
            <a:endParaRPr lang="en-AU" dirty="0">
              <a:solidFill>
                <a:schemeClr val="accent4"/>
              </a:solidFill>
              <a:effectLst/>
              <a:latin typeface="Neue Haas Grotesk Text Pro" panose="020B0504020202020204" pitchFamily="34" charset="77"/>
            </a:endParaRPr>
          </a:p>
        </p:txBody>
      </p:sp>
      <p:sp>
        <p:nvSpPr>
          <p:cNvPr id="3" name="object 7">
            <a:extLst>
              <a:ext uri="{FF2B5EF4-FFF2-40B4-BE49-F238E27FC236}">
                <a16:creationId xmlns:a16="http://schemas.microsoft.com/office/drawing/2014/main" id="{F0DABD35-7F37-A4A5-309F-92254371564E}"/>
              </a:ext>
            </a:extLst>
          </p:cNvPr>
          <p:cNvSpPr txBox="1"/>
          <p:nvPr/>
        </p:nvSpPr>
        <p:spPr>
          <a:xfrm>
            <a:off x="2270447" y="2139608"/>
            <a:ext cx="1967860" cy="1059777"/>
          </a:xfrm>
          <a:prstGeom prst="rect">
            <a:avLst/>
          </a:prstGeom>
        </p:spPr>
        <p:txBody>
          <a:bodyPr vert="horz" wrap="square" lIns="0" tIns="12700" rIns="0" bIns="0" rtlCol="0">
            <a:spAutoFit/>
          </a:bodyPr>
          <a:lstStyle/>
          <a:p>
            <a:pPr marL="12700" algn="ctr">
              <a:spcBef>
                <a:spcPts val="100"/>
              </a:spcBef>
            </a:pPr>
            <a:r>
              <a:rPr lang="en-AU" sz="1400" dirty="0">
                <a:solidFill>
                  <a:schemeClr val="accent4"/>
                </a:solidFill>
                <a:latin typeface="Neue Haas Grotesk Text Pro" panose="020B0504020202020204" pitchFamily="34" charset="77"/>
                <a:cs typeface="Hellix"/>
              </a:rPr>
              <a:t>BEST TIME TO HARVEST GRAPES</a:t>
            </a:r>
          </a:p>
          <a:p>
            <a:pPr algn="ctr">
              <a:lnSpc>
                <a:spcPct val="90000"/>
              </a:lnSpc>
              <a:buClr>
                <a:srgbClr val="F40000"/>
              </a:buClr>
            </a:pPr>
            <a:r>
              <a:rPr lang="en-AU" sz="1400" dirty="0">
                <a:latin typeface="Neue Haas Grotesk Text Pro" panose="020B0504020202020204" pitchFamily="34" charset="77"/>
                <a:cs typeface="Hellix SemiBold"/>
              </a:rPr>
              <a:t>Moon is in Aries, </a:t>
            </a:r>
          </a:p>
          <a:p>
            <a:pPr algn="ctr">
              <a:lnSpc>
                <a:spcPct val="90000"/>
              </a:lnSpc>
              <a:buClr>
                <a:srgbClr val="F40000"/>
              </a:buClr>
            </a:pPr>
            <a:r>
              <a:rPr lang="en-AU" sz="1400" dirty="0">
                <a:latin typeface="Neue Haas Grotesk Text Pro" panose="020B0504020202020204" pitchFamily="34" charset="77"/>
                <a:cs typeface="Hellix SemiBold"/>
              </a:rPr>
              <a:t>Leo or Sagittarius</a:t>
            </a:r>
            <a:endParaRPr lang="en-US" sz="1400" dirty="0">
              <a:latin typeface="Neue Haas Grotesk Text Pro" panose="020B0504020202020204" pitchFamily="34" charset="77"/>
              <a:cs typeface="Hellix SemiBold"/>
            </a:endParaRPr>
          </a:p>
          <a:p>
            <a:pPr marL="12700" algn="ctr">
              <a:spcBef>
                <a:spcPts val="100"/>
              </a:spcBef>
            </a:pPr>
            <a:endParaRPr sz="1400" dirty="0">
              <a:solidFill>
                <a:schemeClr val="accent4"/>
              </a:solidFill>
              <a:latin typeface="Neue Haas Grotesk Text Pro" panose="020B0504020202020204" pitchFamily="34" charset="77"/>
              <a:cs typeface="Hellix"/>
            </a:endParaRPr>
          </a:p>
        </p:txBody>
      </p:sp>
      <p:sp>
        <p:nvSpPr>
          <p:cNvPr id="21" name="object 7">
            <a:extLst>
              <a:ext uri="{FF2B5EF4-FFF2-40B4-BE49-F238E27FC236}">
                <a16:creationId xmlns:a16="http://schemas.microsoft.com/office/drawing/2014/main" id="{8F3D49A7-D122-AADC-7993-0096C7FD40BC}"/>
              </a:ext>
            </a:extLst>
          </p:cNvPr>
          <p:cNvSpPr txBox="1"/>
          <p:nvPr/>
        </p:nvSpPr>
        <p:spPr>
          <a:xfrm>
            <a:off x="2180115" y="4757154"/>
            <a:ext cx="1967860" cy="1059777"/>
          </a:xfrm>
          <a:prstGeom prst="rect">
            <a:avLst/>
          </a:prstGeom>
        </p:spPr>
        <p:txBody>
          <a:bodyPr vert="horz" wrap="square" lIns="0" tIns="12700" rIns="0" bIns="0" rtlCol="0">
            <a:spAutoFit/>
          </a:bodyPr>
          <a:lstStyle/>
          <a:p>
            <a:pPr marL="12700" algn="ctr">
              <a:spcBef>
                <a:spcPts val="100"/>
              </a:spcBef>
            </a:pPr>
            <a:r>
              <a:rPr lang="en-AU" sz="1400" dirty="0">
                <a:solidFill>
                  <a:schemeClr val="accent4"/>
                </a:solidFill>
                <a:latin typeface="Neue Haas Grotesk Text Pro" panose="020B0504020202020204" pitchFamily="34" charset="77"/>
                <a:cs typeface="Hellix"/>
              </a:rPr>
              <a:t>BEST TIME TO LEAVE VINEYARD ALONE</a:t>
            </a:r>
          </a:p>
          <a:p>
            <a:pPr algn="ctr">
              <a:lnSpc>
                <a:spcPct val="90000"/>
              </a:lnSpc>
              <a:buClr>
                <a:srgbClr val="F40000"/>
              </a:buClr>
            </a:pPr>
            <a:r>
              <a:rPr lang="en-AU" sz="1400" dirty="0">
                <a:latin typeface="Neue Haas Grotesk Text Pro" panose="020B0504020202020204" pitchFamily="34" charset="77"/>
                <a:cs typeface="Hellix SemiBold"/>
              </a:rPr>
              <a:t>Moon is in Aquarius, Libra or Gemini</a:t>
            </a:r>
          </a:p>
          <a:p>
            <a:pPr marL="12700" algn="ctr">
              <a:spcBef>
                <a:spcPts val="100"/>
              </a:spcBef>
            </a:pPr>
            <a:endParaRPr sz="1400" dirty="0">
              <a:solidFill>
                <a:schemeClr val="accent4"/>
              </a:solidFill>
              <a:latin typeface="Neue Haas Grotesk Text Pro" panose="020B0504020202020204" pitchFamily="34" charset="77"/>
              <a:cs typeface="Hellix"/>
            </a:endParaRPr>
          </a:p>
        </p:txBody>
      </p:sp>
      <p:sp>
        <p:nvSpPr>
          <p:cNvPr id="22" name="object 7">
            <a:extLst>
              <a:ext uri="{FF2B5EF4-FFF2-40B4-BE49-F238E27FC236}">
                <a16:creationId xmlns:a16="http://schemas.microsoft.com/office/drawing/2014/main" id="{1E705BFF-8CCC-D3F4-A0C3-52A24B6B6C0E}"/>
              </a:ext>
            </a:extLst>
          </p:cNvPr>
          <p:cNvSpPr txBox="1"/>
          <p:nvPr/>
        </p:nvSpPr>
        <p:spPr>
          <a:xfrm>
            <a:off x="8268334" y="2176385"/>
            <a:ext cx="1967860" cy="831510"/>
          </a:xfrm>
          <a:prstGeom prst="rect">
            <a:avLst/>
          </a:prstGeom>
        </p:spPr>
        <p:txBody>
          <a:bodyPr vert="horz" wrap="square" lIns="0" tIns="12700" rIns="0" bIns="0" rtlCol="0">
            <a:spAutoFit/>
          </a:bodyPr>
          <a:lstStyle/>
          <a:p>
            <a:pPr marL="12700" algn="ctr">
              <a:spcBef>
                <a:spcPts val="100"/>
              </a:spcBef>
            </a:pPr>
            <a:r>
              <a:rPr lang="en-AU" sz="1400" dirty="0">
                <a:solidFill>
                  <a:schemeClr val="accent4"/>
                </a:solidFill>
                <a:latin typeface="Neue Haas Grotesk Text Pro" panose="020B0504020202020204" pitchFamily="34" charset="77"/>
                <a:cs typeface="Hellix"/>
              </a:rPr>
              <a:t>BEST TIME FOR PRUNING</a:t>
            </a:r>
          </a:p>
          <a:p>
            <a:pPr algn="ctr">
              <a:lnSpc>
                <a:spcPct val="90000"/>
              </a:lnSpc>
              <a:buClr>
                <a:srgbClr val="F40000"/>
              </a:buClr>
            </a:pPr>
            <a:r>
              <a:rPr lang="en-AU" sz="1400" dirty="0">
                <a:latin typeface="Neue Haas Grotesk Text Pro" panose="020B0504020202020204" pitchFamily="34" charset="77"/>
                <a:cs typeface="Hellix SemiBold"/>
              </a:rPr>
              <a:t>Moon is in Virgo, </a:t>
            </a:r>
          </a:p>
          <a:p>
            <a:pPr algn="ctr">
              <a:lnSpc>
                <a:spcPct val="90000"/>
              </a:lnSpc>
              <a:buClr>
                <a:srgbClr val="F40000"/>
              </a:buClr>
            </a:pPr>
            <a:r>
              <a:rPr lang="en-AU" sz="1400" dirty="0">
                <a:latin typeface="Neue Haas Grotesk Text Pro" panose="020B0504020202020204" pitchFamily="34" charset="77"/>
                <a:cs typeface="Hellix SemiBold"/>
              </a:rPr>
              <a:t>Taurus or Capricorn</a:t>
            </a:r>
          </a:p>
        </p:txBody>
      </p:sp>
      <p:sp>
        <p:nvSpPr>
          <p:cNvPr id="23" name="object 7">
            <a:extLst>
              <a:ext uri="{FF2B5EF4-FFF2-40B4-BE49-F238E27FC236}">
                <a16:creationId xmlns:a16="http://schemas.microsoft.com/office/drawing/2014/main" id="{29BD54D4-82D1-8AC0-4834-2442115A606B}"/>
              </a:ext>
            </a:extLst>
          </p:cNvPr>
          <p:cNvSpPr txBox="1"/>
          <p:nvPr/>
        </p:nvSpPr>
        <p:spPr>
          <a:xfrm>
            <a:off x="8316416" y="4757154"/>
            <a:ext cx="1967860" cy="831510"/>
          </a:xfrm>
          <a:prstGeom prst="rect">
            <a:avLst/>
          </a:prstGeom>
        </p:spPr>
        <p:txBody>
          <a:bodyPr vert="horz" wrap="square" lIns="0" tIns="12700" rIns="0" bIns="0" rtlCol="0">
            <a:spAutoFit/>
          </a:bodyPr>
          <a:lstStyle/>
          <a:p>
            <a:pPr marL="12700" algn="ctr">
              <a:spcBef>
                <a:spcPts val="100"/>
              </a:spcBef>
            </a:pPr>
            <a:r>
              <a:rPr lang="en-AU" sz="1400" dirty="0">
                <a:solidFill>
                  <a:schemeClr val="accent4"/>
                </a:solidFill>
                <a:latin typeface="Neue Haas Grotesk Text Pro" panose="020B0504020202020204" pitchFamily="34" charset="77"/>
                <a:cs typeface="Hellix"/>
              </a:rPr>
              <a:t>BEST TIME TO IRRIGATE</a:t>
            </a:r>
          </a:p>
          <a:p>
            <a:pPr algn="ctr">
              <a:lnSpc>
                <a:spcPct val="90000"/>
              </a:lnSpc>
              <a:buClr>
                <a:srgbClr val="F40000"/>
              </a:buClr>
            </a:pPr>
            <a:r>
              <a:rPr lang="en-AU" sz="1400" dirty="0">
                <a:latin typeface="Neue Haas Grotesk Text Pro" panose="020B0504020202020204" pitchFamily="34" charset="77"/>
                <a:cs typeface="Hellix SemiBold"/>
              </a:rPr>
              <a:t>Moon is in Pisces, Cancer or Scorpio</a:t>
            </a:r>
            <a:endParaRPr lang="en-US" sz="1400" dirty="0">
              <a:latin typeface="Neue Haas Grotesk Text Pro" panose="020B0504020202020204" pitchFamily="34" charset="77"/>
              <a:cs typeface="Hellix SemiBold"/>
            </a:endParaRPr>
          </a:p>
        </p:txBody>
      </p:sp>
      <p:sp>
        <p:nvSpPr>
          <p:cNvPr id="24" name="Oval 23">
            <a:extLst>
              <a:ext uri="{FF2B5EF4-FFF2-40B4-BE49-F238E27FC236}">
                <a16:creationId xmlns:a16="http://schemas.microsoft.com/office/drawing/2014/main" id="{AB394C56-554D-CD08-8047-CC243B8EFCB9}"/>
              </a:ext>
            </a:extLst>
          </p:cNvPr>
          <p:cNvSpPr/>
          <p:nvPr/>
        </p:nvSpPr>
        <p:spPr>
          <a:xfrm>
            <a:off x="4399937" y="2056943"/>
            <a:ext cx="3702415" cy="3702415"/>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F4D2D8E1-8D45-2022-D12A-E457D4F526A0}"/>
              </a:ext>
            </a:extLst>
          </p:cNvPr>
          <p:cNvSpPr/>
          <p:nvPr/>
        </p:nvSpPr>
        <p:spPr>
          <a:xfrm>
            <a:off x="4692257" y="2349263"/>
            <a:ext cx="3117773" cy="3117773"/>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cxnSp>
        <p:nvCxnSpPr>
          <p:cNvPr id="27" name="Straight Connector 26">
            <a:extLst>
              <a:ext uri="{FF2B5EF4-FFF2-40B4-BE49-F238E27FC236}">
                <a16:creationId xmlns:a16="http://schemas.microsoft.com/office/drawing/2014/main" id="{5CD70C77-017E-9ABC-FAE1-70223A364422}"/>
              </a:ext>
            </a:extLst>
          </p:cNvPr>
          <p:cNvCxnSpPr/>
          <p:nvPr/>
        </p:nvCxnSpPr>
        <p:spPr>
          <a:xfrm>
            <a:off x="6251143" y="1815319"/>
            <a:ext cx="0" cy="42194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B4D7AD-EA47-0196-1F5E-DBA19B8DA273}"/>
              </a:ext>
            </a:extLst>
          </p:cNvPr>
          <p:cNvCxnSpPr>
            <a:cxnSpLocks/>
          </p:cNvCxnSpPr>
          <p:nvPr/>
        </p:nvCxnSpPr>
        <p:spPr>
          <a:xfrm>
            <a:off x="4076677" y="3908149"/>
            <a:ext cx="430759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A black symbol of a virgo&#10;&#10;Description automatically generated">
            <a:extLst>
              <a:ext uri="{FF2B5EF4-FFF2-40B4-BE49-F238E27FC236}">
                <a16:creationId xmlns:a16="http://schemas.microsoft.com/office/drawing/2014/main" id="{99AF8EA3-9BC3-92D4-BE29-690FE84612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9964" y="2603089"/>
            <a:ext cx="531189" cy="525617"/>
          </a:xfrm>
          <a:prstGeom prst="rect">
            <a:avLst/>
          </a:prstGeom>
        </p:spPr>
      </p:pic>
      <p:pic>
        <p:nvPicPr>
          <p:cNvPr id="35" name="Picture 34" descr="A black symbol of a taurus&#10;&#10;Description automatically generated">
            <a:extLst>
              <a:ext uri="{FF2B5EF4-FFF2-40B4-BE49-F238E27FC236}">
                <a16:creationId xmlns:a16="http://schemas.microsoft.com/office/drawing/2014/main" id="{82043E75-F08A-5815-AB14-F41EA8B4B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52873" y="3085014"/>
            <a:ext cx="477471" cy="465069"/>
          </a:xfrm>
          <a:prstGeom prst="rect">
            <a:avLst/>
          </a:prstGeom>
        </p:spPr>
      </p:pic>
      <p:pic>
        <p:nvPicPr>
          <p:cNvPr id="37" name="Picture 36" descr="A black symbol on a white background&#10;&#10;Description automatically generated">
            <a:extLst>
              <a:ext uri="{FF2B5EF4-FFF2-40B4-BE49-F238E27FC236}">
                <a16:creationId xmlns:a16="http://schemas.microsoft.com/office/drawing/2014/main" id="{B7547610-A1CA-58B1-3A79-05EF81E3AF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19548" y="3182334"/>
            <a:ext cx="549268" cy="551377"/>
          </a:xfrm>
          <a:prstGeom prst="rect">
            <a:avLst/>
          </a:prstGeom>
        </p:spPr>
      </p:pic>
      <p:pic>
        <p:nvPicPr>
          <p:cNvPr id="39" name="Picture 38" descr="A black symbol of a zodiac sign&#10;&#10;Description automatically generated">
            <a:extLst>
              <a:ext uri="{FF2B5EF4-FFF2-40B4-BE49-F238E27FC236}">
                <a16:creationId xmlns:a16="http://schemas.microsoft.com/office/drawing/2014/main" id="{258DB155-BF2D-9A36-C356-CD9A9890EC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95433" y="2603089"/>
            <a:ext cx="495349" cy="490910"/>
          </a:xfrm>
          <a:prstGeom prst="rect">
            <a:avLst/>
          </a:prstGeom>
        </p:spPr>
      </p:pic>
      <p:pic>
        <p:nvPicPr>
          <p:cNvPr id="41" name="Picture 40" descr="A black symbol of a lion&#10;&#10;Description automatically generated">
            <a:extLst>
              <a:ext uri="{FF2B5EF4-FFF2-40B4-BE49-F238E27FC236}">
                <a16:creationId xmlns:a16="http://schemas.microsoft.com/office/drawing/2014/main" id="{E2702F7D-635F-508D-FE16-23B871C665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75991" y="3203256"/>
            <a:ext cx="528992" cy="567370"/>
          </a:xfrm>
          <a:prstGeom prst="rect">
            <a:avLst/>
          </a:prstGeom>
        </p:spPr>
      </p:pic>
      <p:pic>
        <p:nvPicPr>
          <p:cNvPr id="43" name="Picture 42" descr="A black symbol of a sagittarius&#10;&#10;Description automatically generated">
            <a:extLst>
              <a:ext uri="{FF2B5EF4-FFF2-40B4-BE49-F238E27FC236}">
                <a16:creationId xmlns:a16="http://schemas.microsoft.com/office/drawing/2014/main" id="{F2AEFEAE-855C-C92F-D08D-80987706F7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18634" y="3071056"/>
            <a:ext cx="580821" cy="489797"/>
          </a:xfrm>
          <a:prstGeom prst="rect">
            <a:avLst/>
          </a:prstGeom>
        </p:spPr>
      </p:pic>
      <p:pic>
        <p:nvPicPr>
          <p:cNvPr id="45" name="Picture 44" descr="A black line drawn on a white background&#10;&#10;Description automatically generated">
            <a:extLst>
              <a:ext uri="{FF2B5EF4-FFF2-40B4-BE49-F238E27FC236}">
                <a16:creationId xmlns:a16="http://schemas.microsoft.com/office/drawing/2014/main" id="{D9878E8E-067E-C9BE-CF08-AEE3BEA144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86628" y="4294699"/>
            <a:ext cx="802644" cy="462094"/>
          </a:xfrm>
          <a:prstGeom prst="rect">
            <a:avLst/>
          </a:prstGeom>
        </p:spPr>
      </p:pic>
      <p:pic>
        <p:nvPicPr>
          <p:cNvPr id="47" name="Picture 46" descr="A black symbol of a libra&#10;&#10;Description automatically generated">
            <a:extLst>
              <a:ext uri="{FF2B5EF4-FFF2-40B4-BE49-F238E27FC236}">
                <a16:creationId xmlns:a16="http://schemas.microsoft.com/office/drawing/2014/main" id="{C4A9DB9A-007D-3F79-40A2-E192A2EB81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01734" y="4728674"/>
            <a:ext cx="605522" cy="423463"/>
          </a:xfrm>
          <a:prstGeom prst="rect">
            <a:avLst/>
          </a:prstGeom>
        </p:spPr>
      </p:pic>
      <p:pic>
        <p:nvPicPr>
          <p:cNvPr id="49" name="Picture 48" descr="A black symbol of the zodiac&#10;&#10;Description automatically generated">
            <a:extLst>
              <a:ext uri="{FF2B5EF4-FFF2-40B4-BE49-F238E27FC236}">
                <a16:creationId xmlns:a16="http://schemas.microsoft.com/office/drawing/2014/main" id="{0FECDAD1-DFD4-2F6D-F0FB-53505BF81B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61194" y="3964586"/>
            <a:ext cx="502175" cy="471768"/>
          </a:xfrm>
          <a:prstGeom prst="rect">
            <a:avLst/>
          </a:prstGeom>
        </p:spPr>
      </p:pic>
      <p:pic>
        <p:nvPicPr>
          <p:cNvPr id="51" name="Picture 50" descr="A black symbol with a arrow&#10;&#10;Description automatically generated">
            <a:extLst>
              <a:ext uri="{FF2B5EF4-FFF2-40B4-BE49-F238E27FC236}">
                <a16:creationId xmlns:a16="http://schemas.microsoft.com/office/drawing/2014/main" id="{9C2E8D89-189F-F777-35DD-BF21FFAD065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97304" y="4003996"/>
            <a:ext cx="511717" cy="564277"/>
          </a:xfrm>
          <a:prstGeom prst="rect">
            <a:avLst/>
          </a:prstGeom>
        </p:spPr>
      </p:pic>
      <p:pic>
        <p:nvPicPr>
          <p:cNvPr id="53" name="Picture 52" descr="A black symbol of a cancer&#10;&#10;Description automatically generated">
            <a:extLst>
              <a:ext uri="{FF2B5EF4-FFF2-40B4-BE49-F238E27FC236}">
                <a16:creationId xmlns:a16="http://schemas.microsoft.com/office/drawing/2014/main" id="{EC87DE41-2ED7-887B-F7D9-7F74EDFA6B5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969242" y="4017749"/>
            <a:ext cx="624338" cy="499994"/>
          </a:xfrm>
          <a:prstGeom prst="rect">
            <a:avLst/>
          </a:prstGeom>
        </p:spPr>
      </p:pic>
      <p:pic>
        <p:nvPicPr>
          <p:cNvPr id="55" name="Picture 54" descr="A black symbol of a fish&#10;&#10;Description automatically generated">
            <a:extLst>
              <a:ext uri="{FF2B5EF4-FFF2-40B4-BE49-F238E27FC236}">
                <a16:creationId xmlns:a16="http://schemas.microsoft.com/office/drawing/2014/main" id="{398E20E5-E17C-843E-EDC7-28EA29CE6D8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499575" y="4548818"/>
            <a:ext cx="624337" cy="603320"/>
          </a:xfrm>
          <a:prstGeom prst="rect">
            <a:avLst/>
          </a:prstGeom>
        </p:spPr>
      </p:pic>
      <p:sp>
        <p:nvSpPr>
          <p:cNvPr id="57" name="TextBox 56">
            <a:extLst>
              <a:ext uri="{FF2B5EF4-FFF2-40B4-BE49-F238E27FC236}">
                <a16:creationId xmlns:a16="http://schemas.microsoft.com/office/drawing/2014/main" id="{4620875C-3829-CA6B-4B8B-3ADEAE9F3812}"/>
              </a:ext>
            </a:extLst>
          </p:cNvPr>
          <p:cNvSpPr txBox="1"/>
          <p:nvPr/>
        </p:nvSpPr>
        <p:spPr>
          <a:xfrm>
            <a:off x="4351815" y="1736256"/>
            <a:ext cx="1415516" cy="338554"/>
          </a:xfrm>
          <a:prstGeom prst="rect">
            <a:avLst/>
          </a:prstGeom>
          <a:noFill/>
        </p:spPr>
        <p:txBody>
          <a:bodyPr wrap="none" rtlCol="0">
            <a:spAutoFit/>
          </a:bodyPr>
          <a:lstStyle/>
          <a:p>
            <a:pPr algn="l"/>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FRUIT DAYS</a:t>
            </a:r>
          </a:p>
        </p:txBody>
      </p:sp>
      <p:sp>
        <p:nvSpPr>
          <p:cNvPr id="60" name="TextBox 59">
            <a:extLst>
              <a:ext uri="{FF2B5EF4-FFF2-40B4-BE49-F238E27FC236}">
                <a16:creationId xmlns:a16="http://schemas.microsoft.com/office/drawing/2014/main" id="{17B600F2-A509-A16D-4EE6-F5E99E4E189C}"/>
              </a:ext>
            </a:extLst>
          </p:cNvPr>
          <p:cNvSpPr txBox="1"/>
          <p:nvPr/>
        </p:nvSpPr>
        <p:spPr>
          <a:xfrm>
            <a:off x="6707251" y="1735288"/>
            <a:ext cx="1394356" cy="338554"/>
          </a:xfrm>
          <a:prstGeom prst="rect">
            <a:avLst/>
          </a:prstGeom>
          <a:noFill/>
        </p:spPr>
        <p:txBody>
          <a:bodyPr wrap="none" rtlCol="0">
            <a:spAutoFit/>
          </a:bodyPr>
          <a:lstStyle/>
          <a:p>
            <a:pPr algn="l"/>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ROOT DAYS</a:t>
            </a:r>
          </a:p>
        </p:txBody>
      </p:sp>
      <p:sp>
        <p:nvSpPr>
          <p:cNvPr id="61" name="TextBox 60">
            <a:extLst>
              <a:ext uri="{FF2B5EF4-FFF2-40B4-BE49-F238E27FC236}">
                <a16:creationId xmlns:a16="http://schemas.microsoft.com/office/drawing/2014/main" id="{6929C1D6-5534-0B28-0009-229F20DCE7DA}"/>
              </a:ext>
            </a:extLst>
          </p:cNvPr>
          <p:cNvSpPr txBox="1"/>
          <p:nvPr/>
        </p:nvSpPr>
        <p:spPr>
          <a:xfrm>
            <a:off x="4107480" y="5753490"/>
            <a:ext cx="1687193" cy="338554"/>
          </a:xfrm>
          <a:prstGeom prst="rect">
            <a:avLst/>
          </a:prstGeom>
          <a:noFill/>
        </p:spPr>
        <p:txBody>
          <a:bodyPr wrap="none" rtlCol="0">
            <a:spAutoFit/>
          </a:bodyPr>
          <a:lstStyle/>
          <a:p>
            <a:pPr algn="l"/>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FLOWER DAYS</a:t>
            </a:r>
          </a:p>
        </p:txBody>
      </p:sp>
      <p:sp>
        <p:nvSpPr>
          <p:cNvPr id="62" name="TextBox 61">
            <a:extLst>
              <a:ext uri="{FF2B5EF4-FFF2-40B4-BE49-F238E27FC236}">
                <a16:creationId xmlns:a16="http://schemas.microsoft.com/office/drawing/2014/main" id="{D953993A-F6A6-46DB-0EAF-6A6F08F3DE57}"/>
              </a:ext>
            </a:extLst>
          </p:cNvPr>
          <p:cNvSpPr txBox="1"/>
          <p:nvPr/>
        </p:nvSpPr>
        <p:spPr>
          <a:xfrm>
            <a:off x="6707251" y="5752522"/>
            <a:ext cx="1332160" cy="338554"/>
          </a:xfrm>
          <a:prstGeom prst="rect">
            <a:avLst/>
          </a:prstGeom>
          <a:noFill/>
        </p:spPr>
        <p:txBody>
          <a:bodyPr wrap="none" rtlCol="0">
            <a:spAutoFit/>
          </a:bodyPr>
          <a:lstStyle/>
          <a:p>
            <a:pPr algn="l"/>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LEAF DAYS</a:t>
            </a:r>
          </a:p>
        </p:txBody>
      </p:sp>
    </p:spTree>
    <p:extLst>
      <p:ext uri="{BB962C8B-B14F-4D97-AF65-F5344CB8AC3E}">
        <p14:creationId xmlns:p14="http://schemas.microsoft.com/office/powerpoint/2010/main" val="1403025461"/>
      </p:ext>
    </p:extLst>
  </p:cSld>
  <p:clrMapOvr>
    <a:masterClrMapping/>
  </p:clrMapOvr>
  <p:transition/>
</p:sld>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3" ma:contentTypeDescription="Create a new document." ma:contentTypeScope="" ma:versionID="f9863666ebeeea51cc0dd655bb506d36">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6310263004cf9c21496692449bdc5b35"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AC77FE42-2C5E-4CC8-8A90-60C721900BED}">
  <ds:schemaRefs>
    <ds:schemaRef ds:uri="http://schemas.microsoft.com/sharepoint/v3/contenttype/forms"/>
  </ds:schemaRefs>
</ds:datastoreItem>
</file>

<file path=customXml/itemProps2.xml><?xml version="1.0" encoding="utf-8"?>
<ds:datastoreItem xmlns:ds="http://schemas.openxmlformats.org/officeDocument/2006/customXml" ds:itemID="{1408E566-0434-4A76-8864-23AEF1A131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5409F-1265-49EE-A842-3E4A7FF4B252}">
  <ds:schemaRefs>
    <ds:schemaRef ds:uri="http://schemas.microsoft.com/office/2006/metadata/properties"/>
    <ds:schemaRef ds:uri="http://schemas.microsoft.com/office/infopath/2007/PartnerControls"/>
    <ds:schemaRef ds:uri="02256494-4976-4001-aedb-96463ae0d92e"/>
    <ds:schemaRef ds:uri="4e8dd08d-258d-47a9-9875-37f1ffd19f33"/>
  </ds:schemaRefs>
</ds:datastoreItem>
</file>

<file path=docProps/app.xml><?xml version="1.0" encoding="utf-8"?>
<Properties xmlns="http://schemas.openxmlformats.org/officeDocument/2006/extended-properties" xmlns:vt="http://schemas.openxmlformats.org/officeDocument/2006/docPropsVTypes">
  <Template/>
  <TotalTime>7629</TotalTime>
  <Words>3207</Words>
  <Application>Microsoft Macintosh PowerPoint</Application>
  <PresentationFormat>Widescreen</PresentationFormat>
  <Paragraphs>258</Paragraphs>
  <Slides>29</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Aptos</vt:lpstr>
      <vt:lpstr>Arial</vt:lpstr>
      <vt:lpstr>Calibri</vt:lpstr>
      <vt:lpstr>Inter Display</vt:lpstr>
      <vt:lpstr>Neue Haas Grotesk Text Pro</vt:lpstr>
      <vt:lpstr>Slide layouts</vt:lpstr>
      <vt:lpstr>PowerPoint Presentation</vt:lpstr>
      <vt:lpstr>PowerPoint Presentation</vt:lpstr>
      <vt:lpstr>PowerPoint Presentation</vt:lpstr>
      <vt:lpstr>TODAY  WE’LL  COVER</vt:lpstr>
      <vt:lpstr>ORGANIC viticulture </vt:lpstr>
      <vt:lpstr>CERTIFIED ORGANIC </vt:lpstr>
      <vt:lpstr>BIODYNAMIC VITICULTURE</vt:lpstr>
      <vt:lpstr>PowerPoint Presentation</vt:lpstr>
      <vt:lpstr>LUNAR CYCLE  AND BIODYNAMIC VITICULTURE</vt:lpstr>
      <vt:lpstr>PowerPoint Presentation</vt:lpstr>
      <vt:lpstr>Adapting to climate and climate change </vt:lpstr>
      <vt:lpstr>Carbon neutrality  and energy efficiency </vt:lpstr>
      <vt:lpstr>INCREASING VINEYARD BIODIVERSITY </vt:lpstr>
      <vt:lpstr>PowerPoint Presentation</vt:lpstr>
      <vt:lpstr>WATER CONSERVATION water reuse and wastewater  management  </vt:lpstr>
      <vt:lpstr>PowerPoint Presentation</vt:lpstr>
      <vt:lpstr>PowerPoint Presentation</vt:lpstr>
      <vt:lpstr>ANIMAL GRAZING </vt:lpstr>
      <vt:lpstr>PowerPoint Presentation</vt:lpstr>
      <vt:lpstr>CASE STUDIES </vt:lpstr>
      <vt:lpstr>How Temple Bruer Wines WENT CARBON-NEUTRAL</vt:lpstr>
      <vt:lpstr>Kalleske’s  organic and biodynamic practices IN THE VINEYARD</vt:lpstr>
      <vt:lpstr>Kalleske’s  TRADITIONAL, MINIMAL INTERVENTION  APPROACH IN THE WINERY</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Angelo Beltran</dc:creator>
  <cp:lastModifiedBy>Cameron Midson</cp:lastModifiedBy>
  <cp:revision>42</cp:revision>
  <cp:lastPrinted>2025-05-08T07:50:45Z</cp:lastPrinted>
  <dcterms:created xsi:type="dcterms:W3CDTF">2024-10-27T23:51:51Z</dcterms:created>
  <dcterms:modified xsi:type="dcterms:W3CDTF">2025-05-08T07:50:47Z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MediaServiceImageTags">
    <vt:lpwstr/>
  </property>
</Properties>
</file>