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4"/>
  </p:sldMasterIdLst>
  <p:notesMasterIdLst>
    <p:notesMasterId r:id="rId33"/>
  </p:notesMasterIdLst>
  <p:sldIdLst>
    <p:sldId id="256" r:id="rId5"/>
    <p:sldId id="478" r:id="rId6"/>
    <p:sldId id="543" r:id="rId7"/>
    <p:sldId id="479" r:id="rId8"/>
    <p:sldId id="545" r:id="rId9"/>
    <p:sldId id="546" r:id="rId10"/>
    <p:sldId id="548" r:id="rId11"/>
    <p:sldId id="539" r:id="rId12"/>
    <p:sldId id="541" r:id="rId13"/>
    <p:sldId id="544" r:id="rId14"/>
    <p:sldId id="550" r:id="rId15"/>
    <p:sldId id="549" r:id="rId16"/>
    <p:sldId id="551" r:id="rId17"/>
    <p:sldId id="552" r:id="rId18"/>
    <p:sldId id="553" r:id="rId19"/>
    <p:sldId id="554" r:id="rId20"/>
    <p:sldId id="555" r:id="rId21"/>
    <p:sldId id="556" r:id="rId22"/>
    <p:sldId id="557" r:id="rId23"/>
    <p:sldId id="558" r:id="rId24"/>
    <p:sldId id="559" r:id="rId25"/>
    <p:sldId id="560" r:id="rId26"/>
    <p:sldId id="561" r:id="rId27"/>
    <p:sldId id="562" r:id="rId28"/>
    <p:sldId id="480" r:id="rId29"/>
    <p:sldId id="563" r:id="rId30"/>
    <p:sldId id="564" r:id="rId31"/>
    <p:sldId id="340" r:id="rId32"/>
  </p:sldIdLst>
  <p:sldSz cx="12192000" cy="6858000"/>
  <p:notesSz cx="6889750" cy="100218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345" autoAdjust="0"/>
    <p:restoredTop sz="78231" autoAdjust="0"/>
  </p:normalViewPr>
  <p:slideViewPr>
    <p:cSldViewPr snapToGrid="0">
      <p:cViewPr varScale="1">
        <p:scale>
          <a:sx n="94" d="100"/>
          <a:sy n="94" d="100"/>
        </p:scale>
        <p:origin x="141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2597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fld id="{7F761485-3D3A-EB48-8266-23B61ADB988F}" type="datetimeFigureOut">
              <a:rPr lang="en-AU" smtClean="0"/>
              <a:t>7/5/2025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52538"/>
            <a:ext cx="6013450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4" tIns="48317" rIns="96634" bIns="48317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823034"/>
            <a:ext cx="5511800" cy="3946118"/>
          </a:xfrm>
          <a:prstGeom prst="rect">
            <a:avLst/>
          </a:prstGeom>
        </p:spPr>
        <p:txBody>
          <a:bodyPr vert="horz" lIns="96634" tIns="48317" rIns="96634" bIns="48317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2597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fld id="{82ADBB41-C713-554C-B168-27F2727D68D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394229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stralianwinediscovered.com/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338">
              <a:defRPr/>
            </a:pPr>
            <a:r>
              <a:rPr lang="ko-KR" altLang="en-US" sz="1900" b="1" i="1" dirty="0">
                <a:latin typeface="HY견고딕" panose="02030600000101010101" pitchFamily="18" charset="-127"/>
                <a:ea typeface="HY견고딕" panose="02030600000101010101" pitchFamily="18" charset="-127"/>
                <a:cs typeface="Times New Roman" panose="02020603050405020304" pitchFamily="18" charset="0"/>
              </a:rPr>
              <a:t>호주와인 디스커버리</a:t>
            </a:r>
            <a:r>
              <a:rPr lang="en-US" altLang="ko-KR" sz="1900" dirty="0">
                <a:latin typeface="HY견고딕" panose="02030600000101010101" pitchFamily="18" charset="-127"/>
                <a:ea typeface="HY견고딕" panose="02030600000101010101" pitchFamily="18" charset="-127"/>
                <a:cs typeface="Times New Roman" panose="02020603050405020304" pitchFamily="18" charset="0"/>
              </a:rPr>
              <a:t>(Australian Wine Discovered)</a:t>
            </a:r>
            <a:r>
              <a:rPr lang="ko-KR" altLang="en-US" sz="1900" dirty="0">
                <a:latin typeface="HY견고딕" panose="02030600000101010101" pitchFamily="18" charset="-127"/>
                <a:ea typeface="HY견고딕" panose="02030600000101010101" pitchFamily="18" charset="-127"/>
                <a:cs typeface="Times New Roman" panose="02020603050405020304" pitchFamily="18" charset="0"/>
              </a:rPr>
              <a:t>는 호주 와인에 관한 모든 정보를 담고 있다</a:t>
            </a:r>
            <a:r>
              <a:rPr lang="en-US" altLang="ko-KR" sz="1900" dirty="0">
                <a:latin typeface="HY견고딕" panose="02030600000101010101" pitchFamily="18" charset="-127"/>
                <a:ea typeface="HY견고딕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ko-KR" altLang="en-US" sz="1900" dirty="0">
                <a:latin typeface="HY견고딕" panose="02030600000101010101" pitchFamily="18" charset="-127"/>
                <a:ea typeface="HY견고딕" panose="02030600000101010101" pitchFamily="18" charset="-127"/>
                <a:cs typeface="Times New Roman" panose="02020603050405020304" pitchFamily="18" charset="0"/>
              </a:rPr>
              <a:t>종합 가이드</a:t>
            </a:r>
            <a:r>
              <a:rPr lang="en-US" altLang="ko-KR" sz="1900" dirty="0">
                <a:latin typeface="HY견고딕" panose="02030600000101010101" pitchFamily="18" charset="-127"/>
                <a:ea typeface="HY견고딕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en-US" sz="1900" dirty="0" err="1">
                <a:latin typeface="HY견고딕" panose="02030600000101010101" pitchFamily="18" charset="-127"/>
                <a:ea typeface="HY견고딕" panose="02030600000101010101" pitchFamily="18" charset="-127"/>
                <a:cs typeface="Times New Roman" panose="02020603050405020304" pitchFamily="18" charset="0"/>
              </a:rPr>
              <a:t>프리젠테이션</a:t>
            </a:r>
            <a:r>
              <a:rPr lang="en-US" altLang="ko-KR" sz="1900" dirty="0">
                <a:latin typeface="HY견고딕" panose="02030600000101010101" pitchFamily="18" charset="-127"/>
                <a:ea typeface="HY견고딕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en-US" sz="1900" dirty="0">
                <a:latin typeface="HY견고딕" panose="02030600000101010101" pitchFamily="18" charset="-127"/>
                <a:ea typeface="HY견고딕" panose="02030600000101010101" pitchFamily="18" charset="-127"/>
                <a:cs typeface="Times New Roman" panose="02020603050405020304" pitchFamily="18" charset="0"/>
              </a:rPr>
              <a:t>이미지</a:t>
            </a:r>
            <a:r>
              <a:rPr lang="en-US" altLang="ko-KR" sz="1900" dirty="0">
                <a:latin typeface="HY견고딕" panose="02030600000101010101" pitchFamily="18" charset="-127"/>
                <a:ea typeface="HY견고딕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en-US" sz="1900" dirty="0">
                <a:latin typeface="HY견고딕" panose="02030600000101010101" pitchFamily="18" charset="-127"/>
                <a:ea typeface="HY견고딕" panose="02030600000101010101" pitchFamily="18" charset="-127"/>
                <a:cs typeface="Times New Roman" panose="02020603050405020304" pitchFamily="18" charset="0"/>
              </a:rPr>
              <a:t>지도</a:t>
            </a:r>
            <a:r>
              <a:rPr lang="en-US" altLang="ko-KR" sz="1900" dirty="0">
                <a:latin typeface="HY견고딕" panose="02030600000101010101" pitchFamily="18" charset="-127"/>
                <a:ea typeface="HY견고딕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en-US" sz="1900" dirty="0">
                <a:latin typeface="HY견고딕" panose="02030600000101010101" pitchFamily="18" charset="-127"/>
                <a:ea typeface="HY견고딕" panose="02030600000101010101" pitchFamily="18" charset="-127"/>
                <a:cs typeface="Times New Roman" panose="02020603050405020304" pitchFamily="18" charset="0"/>
              </a:rPr>
              <a:t>비디오</a:t>
            </a:r>
            <a:r>
              <a:rPr lang="en-US" altLang="ko-KR" sz="1900" dirty="0">
                <a:latin typeface="HY견고딕" panose="02030600000101010101" pitchFamily="18" charset="-127"/>
                <a:ea typeface="HY견고딕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en-US" sz="1900" dirty="0">
                <a:latin typeface="HY견고딕" panose="02030600000101010101" pitchFamily="18" charset="-127"/>
                <a:ea typeface="HY견고딕" panose="02030600000101010101" pitchFamily="18" charset="-127"/>
                <a:cs typeface="Times New Roman" panose="02020603050405020304" pitchFamily="18" charset="0"/>
              </a:rPr>
              <a:t>퀴즈 등 와인 업계 종사자 모두를 위</a:t>
            </a:r>
            <a:r>
              <a:rPr lang="ko-KR" altLang="en-US" sz="1900" i="0" dirty="0">
                <a:latin typeface="HY견고딕" panose="02030600000101010101" pitchFamily="18" charset="-127"/>
                <a:ea typeface="HY견고딕" panose="02030600000101010101" pitchFamily="18" charset="-127"/>
                <a:cs typeface="Times New Roman" panose="02020603050405020304" pitchFamily="18" charset="0"/>
              </a:rPr>
              <a:t>한 </a:t>
            </a:r>
            <a:r>
              <a:rPr lang="ko-KR" altLang="en-US" sz="1900" b="1" i="0" dirty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Times New Roman" panose="02020603050405020304" pitchFamily="18" charset="0"/>
              </a:rPr>
              <a:t>유용한</a:t>
            </a:r>
            <a:r>
              <a:rPr lang="ko-KR" altLang="en-US" sz="1900" b="1" dirty="0">
                <a:latin typeface="HY견고딕" panose="02030600000101010101" pitchFamily="18" charset="-127"/>
                <a:ea typeface="HY견고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en-US" sz="1900" dirty="0">
                <a:latin typeface="HY견고딕" panose="02030600000101010101" pitchFamily="18" charset="-127"/>
                <a:ea typeface="HY견고딕" panose="02030600000101010101" pitchFamily="18" charset="-127"/>
                <a:cs typeface="Times New Roman" panose="02020603050405020304" pitchFamily="18" charset="0"/>
              </a:rPr>
              <a:t>자료를 제공한다</a:t>
            </a:r>
            <a:r>
              <a:rPr lang="en-US" altLang="ko-KR" sz="1900" dirty="0">
                <a:latin typeface="HY견고딕" panose="02030600000101010101" pitchFamily="18" charset="-127"/>
                <a:ea typeface="HY견고딕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ko-KR" altLang="en-US" sz="1900" dirty="0">
                <a:latin typeface="HY견고딕" panose="02030600000101010101" pitchFamily="18" charset="-127"/>
                <a:ea typeface="HY견고딕" panose="02030600000101010101" pitchFamily="18" charset="-127"/>
                <a:cs typeface="Times New Roman" panose="02020603050405020304" pitchFamily="18" charset="0"/>
              </a:rPr>
              <a:t>초보자부터 전문가에 이르기까지 모든 레벨에 적합하며 독자 </a:t>
            </a:r>
            <a:r>
              <a:rPr lang="ko-KR" altLang="en-US" sz="1900" i="0" dirty="0">
                <a:latin typeface="HY견고딕" panose="02030600000101010101" pitchFamily="18" charset="-127"/>
                <a:ea typeface="HY견고딕" panose="02030600000101010101" pitchFamily="18" charset="-127"/>
                <a:cs typeface="Times New Roman" panose="02020603050405020304" pitchFamily="18" charset="0"/>
              </a:rPr>
              <a:t>맞춤형 </a:t>
            </a:r>
            <a:r>
              <a:rPr lang="ko-KR" altLang="en-US" sz="1900" b="1" i="0" dirty="0">
                <a:latin typeface="HY견고딕" panose="02030600000101010101" pitchFamily="18" charset="-127"/>
                <a:ea typeface="HY견고딕" panose="02030600000101010101" pitchFamily="18" charset="-127"/>
                <a:cs typeface="Times New Roman" panose="02020603050405020304" pitchFamily="18" charset="0"/>
              </a:rPr>
              <a:t>자료로 구성할 수 있다</a:t>
            </a:r>
            <a:r>
              <a:rPr lang="en-US" altLang="ko-KR" sz="1900" b="1" i="0" dirty="0">
                <a:latin typeface="HY견고딕" panose="02030600000101010101" pitchFamily="18" charset="-127"/>
                <a:ea typeface="HY견고딕" panose="02030600000101010101" pitchFamily="18" charset="-127"/>
                <a:cs typeface="Times New Roman" panose="02020603050405020304" pitchFamily="18" charset="0"/>
              </a:rPr>
              <a:t>. </a:t>
            </a:r>
          </a:p>
          <a:p>
            <a:pPr defTabSz="966338">
              <a:defRPr/>
            </a:pPr>
            <a:r>
              <a:rPr lang="ko-KR" altLang="en-US" sz="1900" dirty="0">
                <a:latin typeface="HY견고딕" panose="02030600000101010101" pitchFamily="18" charset="-127"/>
                <a:ea typeface="HY견고딕" panose="02030600000101010101" pitchFamily="18" charset="-127"/>
                <a:cs typeface="Times New Roman" panose="02020603050405020304" pitchFamily="18" charset="0"/>
              </a:rPr>
              <a:t>팀 교육용 자료</a:t>
            </a:r>
            <a:r>
              <a:rPr lang="en-US" altLang="ko-KR" sz="1900" dirty="0">
                <a:latin typeface="HY견고딕" panose="02030600000101010101" pitchFamily="18" charset="-127"/>
                <a:ea typeface="HY견고딕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en-US" sz="1900" dirty="0">
                <a:latin typeface="HY견고딕" panose="02030600000101010101" pitchFamily="18" charset="-127"/>
                <a:ea typeface="HY견고딕" panose="02030600000101010101" pitchFamily="18" charset="-127"/>
                <a:cs typeface="Times New Roman" panose="02020603050405020304" pitchFamily="18" charset="0"/>
              </a:rPr>
              <a:t>행사</a:t>
            </a:r>
            <a:r>
              <a:rPr lang="en-US" altLang="ko-KR" sz="1900" dirty="0">
                <a:latin typeface="HY견고딕" panose="02030600000101010101" pitchFamily="18" charset="-127"/>
                <a:ea typeface="HY견고딕" panose="02030600000101010101" pitchFamily="18" charset="-127"/>
                <a:cs typeface="Times New Roman" panose="02020603050405020304" pitchFamily="18" charset="0"/>
              </a:rPr>
              <a:t>,</a:t>
            </a:r>
            <a:r>
              <a:rPr lang="ko-KR" altLang="en-US" sz="1900" dirty="0">
                <a:latin typeface="HY견고딕" panose="02030600000101010101" pitchFamily="18" charset="-127"/>
                <a:ea typeface="HY견고딕" panose="02030600000101010101" pitchFamily="18" charset="-127"/>
                <a:cs typeface="Times New Roman" panose="02020603050405020304" pitchFamily="18" charset="0"/>
              </a:rPr>
              <a:t> 개별 교육 자료가 필요한 경우 </a:t>
            </a:r>
            <a:r>
              <a:rPr lang="ko-KR" altLang="en-US" sz="1900" dirty="0">
                <a:solidFill>
                  <a:srgbClr val="467886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Times New Roman" panose="02020603050405020304" pitchFamily="18" charset="0"/>
              </a:rPr>
              <a:t>호주 와인에 관한 최신 교육용 정보가 수록된 </a:t>
            </a:r>
            <a:r>
              <a:rPr lang="en-US" altLang="ko-KR" sz="1900" dirty="0">
                <a:solidFill>
                  <a:srgbClr val="467886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Times New Roman" panose="02020603050405020304" pitchFamily="18" charset="0"/>
                <a:hlinkClick r:id="rId3"/>
              </a:rPr>
              <a:t>www.australianwinediscovered.com</a:t>
            </a:r>
            <a:r>
              <a:rPr lang="ko-KR" altLang="en-US" sz="1900" dirty="0">
                <a:solidFill>
                  <a:srgbClr val="467886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en-US" sz="1900" i="0" dirty="0">
                <a:solidFill>
                  <a:srgbClr val="467886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Times New Roman" panose="02020603050405020304" pitchFamily="18" charset="0"/>
              </a:rPr>
              <a:t>방문을</a:t>
            </a:r>
            <a:r>
              <a:rPr lang="ko-KR" altLang="en-US" sz="1900" i="0" strike="noStrike" dirty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en-US" sz="1900" b="1" i="0" strike="noStrike" dirty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Times New Roman" panose="02020603050405020304" pitchFamily="18" charset="0"/>
              </a:rPr>
              <a:t>추천</a:t>
            </a:r>
            <a:r>
              <a:rPr lang="ko-KR" altLang="en-US" sz="1900" i="0" dirty="0">
                <a:solidFill>
                  <a:srgbClr val="467886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Times New Roman" panose="02020603050405020304" pitchFamily="18" charset="0"/>
              </a:rPr>
              <a:t>한다</a:t>
            </a:r>
            <a:r>
              <a:rPr lang="en-US" altLang="ko-KR" sz="1900" i="0" dirty="0">
                <a:solidFill>
                  <a:srgbClr val="467886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Times New Roman" panose="02020603050405020304" pitchFamily="18" charset="0"/>
              </a:rPr>
              <a:t>. </a:t>
            </a:r>
            <a:endParaRPr lang="en-US" altLang="ko-KR" sz="1900" i="0" dirty="0">
              <a:latin typeface="HY견고딕" panose="02030600000101010101" pitchFamily="18" charset="-127"/>
              <a:ea typeface="HY견고딕" panose="02030600000101010101" pitchFamily="18" charset="-127"/>
              <a:cs typeface="Times New Roman" panose="02020603050405020304" pitchFamily="18" charset="0"/>
            </a:endParaRPr>
          </a:p>
          <a:p>
            <a:endParaRPr lang="en-US" sz="1900" dirty="0">
              <a:latin typeface="HY견고딕" panose="02030600000101010101" pitchFamily="18" charset="-127"/>
              <a:ea typeface="HY견고딕" panose="02030600000101010101" pitchFamily="18" charset="-127"/>
              <a:cs typeface="Times New Roman" panose="02020603050405020304" pitchFamily="18" charset="0"/>
            </a:endParaRPr>
          </a:p>
          <a:p>
            <a:endParaRPr lang="en-US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ADBB41-C713-554C-B168-27F2727D68DB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16940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8150" y="1252538"/>
            <a:ext cx="6013450" cy="33829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338">
              <a:defRPr/>
            </a:pPr>
            <a:r>
              <a:rPr lang="ko-KR" altLang="en-US" b="0" i="0" dirty="0"/>
              <a:t>기존의 전통 농법</a:t>
            </a:r>
            <a:r>
              <a:rPr lang="en-US" altLang="ko-KR" b="0" i="0" dirty="0"/>
              <a:t>, </a:t>
            </a:r>
            <a:r>
              <a:rPr lang="ko-KR" altLang="en-US" b="0" i="0" dirty="0"/>
              <a:t>유기농</a:t>
            </a:r>
            <a:r>
              <a:rPr lang="en-US" altLang="ko-KR" b="0" i="0" dirty="0"/>
              <a:t>, </a:t>
            </a:r>
            <a:r>
              <a:rPr lang="ko-KR" altLang="en-US" b="0" i="0" dirty="0"/>
              <a:t>바이오다이나믹 방식 중 어떤 농법을 적용할지에 대한 결정은 포도재배와 양조의 거의 모든 측면에 영향을 미친다</a:t>
            </a:r>
            <a:r>
              <a:rPr lang="en-US" altLang="ko-KR" b="0" i="0" dirty="0"/>
              <a:t>. </a:t>
            </a:r>
            <a:r>
              <a:rPr lang="ko-KR" altLang="en-US" b="0" i="0" dirty="0"/>
              <a:t>여기에 에너지 효율</a:t>
            </a:r>
            <a:r>
              <a:rPr lang="en-US" altLang="ko-KR" b="0" i="0" dirty="0"/>
              <a:t>, </a:t>
            </a:r>
            <a:r>
              <a:rPr lang="ko-KR" altLang="en-US" b="0" i="0" dirty="0"/>
              <a:t>물 절약</a:t>
            </a:r>
            <a:r>
              <a:rPr lang="en-US" altLang="ko-KR" b="0" i="0" dirty="0"/>
              <a:t>, </a:t>
            </a:r>
            <a:r>
              <a:rPr lang="ko-KR" altLang="en-US" b="0" i="0" dirty="0"/>
              <a:t>재활용과 같은 몇 가지 주요한 환경 요소가 더 고려되어야 한다</a:t>
            </a:r>
            <a:r>
              <a:rPr lang="en-US" altLang="ko-KR" b="0" i="0" dirty="0"/>
              <a:t>. </a:t>
            </a:r>
            <a:r>
              <a:rPr lang="ko-KR" altLang="en-US" b="0" i="0" dirty="0"/>
              <a:t>일부 </a:t>
            </a:r>
            <a:r>
              <a:rPr lang="ko-KR" altLang="en-US" b="0" i="0" dirty="0" err="1"/>
              <a:t>와이너리는</a:t>
            </a:r>
            <a:r>
              <a:rPr lang="ko-KR" altLang="en-US" b="0" i="0" dirty="0"/>
              <a:t> 다른 </a:t>
            </a:r>
            <a:r>
              <a:rPr lang="ko-KR" altLang="en-US" b="0" i="0" dirty="0" err="1"/>
              <a:t>와이너리보다</a:t>
            </a:r>
            <a:r>
              <a:rPr lang="ko-KR" altLang="en-US" b="0" i="0" dirty="0"/>
              <a:t> 환경 고려 사항을 우선시하지만</a:t>
            </a:r>
            <a:r>
              <a:rPr lang="en-US" altLang="ko-KR" b="0" i="0" dirty="0"/>
              <a:t>, </a:t>
            </a:r>
            <a:r>
              <a:rPr lang="ko-KR" altLang="en-US" b="0" i="0" dirty="0"/>
              <a:t>이를 위해 반드시 유기농 또는 </a:t>
            </a:r>
            <a:r>
              <a:rPr lang="ko-KR" altLang="en-US" b="0" i="0" dirty="0" err="1"/>
              <a:t>바이오다이나믹이어야</a:t>
            </a:r>
            <a:r>
              <a:rPr lang="ko-KR" altLang="en-US" b="0" i="0" dirty="0"/>
              <a:t> 할 필요는 없습니다</a:t>
            </a:r>
            <a:r>
              <a:rPr lang="en-US" altLang="ko-KR" b="0" i="0" dirty="0"/>
              <a:t>.</a:t>
            </a:r>
            <a:endParaRPr lang="en-US" b="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2186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338">
              <a:defRPr/>
            </a:pPr>
            <a:r>
              <a:rPr lang="ko-KR" altLang="en-US" b="0" i="0" dirty="0"/>
              <a:t>폭염</a:t>
            </a:r>
            <a:r>
              <a:rPr lang="en-US" altLang="ko-KR" b="0" i="0" dirty="0"/>
              <a:t>, </a:t>
            </a:r>
            <a:r>
              <a:rPr lang="ko-KR" altLang="en-US" b="0" i="0" dirty="0"/>
              <a:t>가뭄</a:t>
            </a:r>
            <a:r>
              <a:rPr lang="en-US" altLang="ko-KR" b="0" i="0" dirty="0"/>
              <a:t>, </a:t>
            </a:r>
            <a:r>
              <a:rPr lang="ko-KR" altLang="en-US" b="0" i="0" dirty="0"/>
              <a:t>화재 위험 증가</a:t>
            </a:r>
            <a:r>
              <a:rPr lang="en-US" altLang="ko-KR" b="0" i="0" dirty="0"/>
              <a:t>, </a:t>
            </a:r>
            <a:r>
              <a:rPr lang="ko-KR" altLang="en-US" b="0" i="0" dirty="0"/>
              <a:t>토양 염도 증가의 영향을 관리하여 포도나무 생리학 및 포도와 와인의 품질에 미치는 영향을 완화하기 위한 전략은 포도밭 관리의 필수적인 부분이 되었다</a:t>
            </a:r>
            <a:r>
              <a:rPr lang="en-US" altLang="ko-KR" b="0" i="0" dirty="0"/>
              <a:t>.</a:t>
            </a:r>
          </a:p>
          <a:p>
            <a:pPr defTabSz="966338">
              <a:defRPr/>
            </a:pPr>
            <a:r>
              <a:rPr lang="en-US" altLang="ko-KR" b="1" i="1" dirty="0"/>
              <a:t> </a:t>
            </a:r>
            <a:endParaRPr lang="en-US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ADBB41-C713-554C-B168-27F2727D68DB}" type="slidenum">
              <a:rPr lang="en-AU" smtClean="0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514155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0" i="0" dirty="0"/>
              <a:t>일부 호주 </a:t>
            </a:r>
            <a:r>
              <a:rPr lang="ko-KR" altLang="en-US" b="0" i="0" dirty="0" err="1"/>
              <a:t>와이너리의</a:t>
            </a:r>
            <a:r>
              <a:rPr lang="ko-KR" altLang="en-US" b="0" i="0" dirty="0"/>
              <a:t> 경우 </a:t>
            </a:r>
            <a:r>
              <a:rPr lang="ko-KR" altLang="en-US" b="0" i="0" dirty="0" err="1"/>
              <a:t>와이너리와</a:t>
            </a:r>
            <a:r>
              <a:rPr lang="ko-KR" altLang="en-US" b="0" i="0" dirty="0"/>
              <a:t> 포도밭 내 생산 과정에서 발생하는 온실가스</a:t>
            </a:r>
            <a:r>
              <a:rPr lang="en-US" altLang="ko-KR" b="0" i="0" dirty="0"/>
              <a:t>(</a:t>
            </a:r>
            <a:r>
              <a:rPr lang="ko-KR" altLang="en-US" b="0" i="0" dirty="0"/>
              <a:t>이산화탄소</a:t>
            </a:r>
            <a:r>
              <a:rPr lang="en-US" altLang="ko-KR" b="0" i="0" dirty="0"/>
              <a:t>)</a:t>
            </a:r>
            <a:r>
              <a:rPr lang="ko-KR" altLang="en-US" b="0" i="0" dirty="0"/>
              <a:t>를 제로로 만드는 </a:t>
            </a:r>
            <a:r>
              <a:rPr lang="en-US" altLang="ko-KR" b="0" i="0" dirty="0"/>
              <a:t>‘</a:t>
            </a:r>
            <a:r>
              <a:rPr lang="ko-KR" altLang="en-US" b="0" i="0" dirty="0"/>
              <a:t>탄소 중립</a:t>
            </a:r>
            <a:r>
              <a:rPr lang="en-US" altLang="ko-KR" b="0" i="0" dirty="0"/>
              <a:t>’</a:t>
            </a:r>
            <a:r>
              <a:rPr lang="ko-KR" altLang="en-US" b="0" i="0" dirty="0"/>
              <a:t>을 선언하였다</a:t>
            </a:r>
            <a:r>
              <a:rPr lang="en-US" altLang="ko-KR" b="0" i="0" dirty="0"/>
              <a:t>. </a:t>
            </a:r>
          </a:p>
          <a:p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+mn-cs"/>
              </a:rPr>
              <a:t>탄소 배출량을 제로로 만드는 구체적 방법은</a:t>
            </a: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+mn-cs"/>
              </a:rPr>
              <a:t>다음과 같다</a:t>
            </a: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+mn-cs"/>
              </a:rPr>
              <a:t>.</a:t>
            </a:r>
            <a:endParaRPr lang="en-US" altLang="ko-KR" b="0" i="0" dirty="0"/>
          </a:p>
          <a:p>
            <a:pPr marL="181188" indent="-181188">
              <a:buFontTx/>
              <a:buChar char="-"/>
            </a:pPr>
            <a:r>
              <a:rPr lang="ko-KR" altLang="en-US" b="0" i="0" dirty="0"/>
              <a:t>이산화탄소 배출량 측정</a:t>
            </a:r>
            <a:r>
              <a:rPr lang="en-US" altLang="ko-KR" b="0" i="0" dirty="0"/>
              <a:t>. </a:t>
            </a:r>
          </a:p>
          <a:p>
            <a:pPr marL="181188" indent="-181188">
              <a:buFontTx/>
              <a:buChar char="-"/>
            </a:pPr>
            <a:r>
              <a:rPr lang="ko-KR" altLang="en-US" b="0" i="0" dirty="0"/>
              <a:t>배출량 최대 절감노력 </a:t>
            </a:r>
            <a:endParaRPr lang="en-US" altLang="ko-KR" b="0" i="0" dirty="0"/>
          </a:p>
          <a:p>
            <a:pPr marL="181188" indent="-181188">
              <a:buFontTx/>
              <a:buChar char="-"/>
            </a:pPr>
            <a:r>
              <a:rPr lang="ko-KR" altLang="en-US" b="0" i="0" dirty="0"/>
              <a:t>잔여 배출량 상쇄를 위한 탄소 </a:t>
            </a:r>
            <a:r>
              <a:rPr lang="ko-KR" altLang="en-US" b="0" i="0" dirty="0" err="1"/>
              <a:t>배출권</a:t>
            </a:r>
            <a:r>
              <a:rPr lang="ko-KR" altLang="en-US" b="0" i="0" dirty="0"/>
              <a:t> 매입</a:t>
            </a:r>
            <a:endParaRPr lang="en-US" altLang="ko-KR" b="0" i="0" dirty="0"/>
          </a:p>
          <a:p>
            <a:endParaRPr lang="en-US" b="0" i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+mn-cs"/>
              </a:rPr>
              <a:t>탄소 중립화와 더불어 이런 개선 조정 노력이 포도밭과 양조장에서의 에너지 효율을 높이는데 기여한다</a:t>
            </a: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+mn-cs"/>
              </a:rPr>
              <a:t>.</a:t>
            </a:r>
            <a:endParaRPr kumimoji="0" lang="en-US" altLang="ko-K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ADBB41-C713-554C-B168-27F2727D68DB}" type="slidenum">
              <a:rPr lang="en-AU" smtClean="0"/>
              <a:t>12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035025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0" i="0" dirty="0"/>
              <a:t>포도밭 내  생물 다양성은 포도밭 환경의 자연적 균형을 반영하고</a:t>
            </a:r>
            <a:r>
              <a:rPr lang="en-US" altLang="ko-KR" b="0" i="0" dirty="0"/>
              <a:t>,</a:t>
            </a:r>
            <a:r>
              <a:rPr lang="ko-KR" altLang="en-US" b="0" i="0" strike="noStrike" dirty="0"/>
              <a:t>동물 생태계와 </a:t>
            </a:r>
            <a:r>
              <a:rPr lang="ko-KR" altLang="en-US" b="0" i="0" dirty="0"/>
              <a:t>식물 생태계</a:t>
            </a:r>
            <a:r>
              <a:rPr lang="en-US" altLang="ko-KR" b="0" i="0" dirty="0"/>
              <a:t> </a:t>
            </a:r>
            <a:r>
              <a:rPr lang="ko-KR" altLang="en-US" b="0" i="0" dirty="0"/>
              <a:t>간의 상호작용을 촉진한다</a:t>
            </a:r>
            <a:r>
              <a:rPr lang="en-US" altLang="ko-KR" b="0" i="0" dirty="0"/>
              <a:t>. </a:t>
            </a:r>
          </a:p>
          <a:p>
            <a:r>
              <a:rPr lang="ko-KR" altLang="en-US" b="0" i="0" dirty="0"/>
              <a:t>안정된 생태 시스템에서는 다양한 생물이</a:t>
            </a:r>
            <a:r>
              <a:rPr lang="ko-KR" altLang="en-US" b="0" i="0" strike="noStrike" dirty="0"/>
              <a:t> 상호간에</a:t>
            </a:r>
            <a:r>
              <a:rPr lang="en-US" altLang="ko-KR" b="0" i="0" dirty="0"/>
              <a:t>, </a:t>
            </a:r>
            <a:r>
              <a:rPr lang="ko-KR" altLang="en-US" b="0" i="0" dirty="0"/>
              <a:t>그리고 그들의 환경 사이에 균형을 유지한다</a:t>
            </a:r>
            <a:r>
              <a:rPr lang="en-US" altLang="ko-KR" b="0" i="0" dirty="0"/>
              <a:t>. </a:t>
            </a:r>
          </a:p>
          <a:p>
            <a:r>
              <a:rPr lang="ko-KR" altLang="en-US" b="0" i="0" strike="noStrike" dirty="0"/>
              <a:t>이런 </a:t>
            </a:r>
            <a:r>
              <a:rPr lang="ko-KR" altLang="en-US" b="0" i="0" dirty="0"/>
              <a:t>상호작용이 늘고</a:t>
            </a:r>
            <a:r>
              <a:rPr lang="en-US" altLang="ko-KR" b="0" i="0" dirty="0"/>
              <a:t>, </a:t>
            </a:r>
            <a:r>
              <a:rPr lang="ko-KR" altLang="en-US" b="0" i="0" dirty="0"/>
              <a:t>유전학적으로 다양해질수록 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+mn-cs"/>
              </a:rPr>
              <a:t>생물 </a:t>
            </a:r>
            <a:r>
              <a:rPr lang="ko-KR" altLang="en-US" b="0" i="0" dirty="0"/>
              <a:t>다양성은 더 증대되고</a:t>
            </a:r>
            <a:r>
              <a:rPr lang="en-US" altLang="ko-KR" b="0" i="0" dirty="0"/>
              <a:t>, </a:t>
            </a:r>
            <a:r>
              <a:rPr lang="ko-KR" altLang="en-US" b="0" i="0" dirty="0"/>
              <a:t>지속가능한 시스템으로 발전한다</a:t>
            </a:r>
            <a:r>
              <a:rPr lang="en-US" altLang="ko-KR" b="0" i="0" dirty="0"/>
              <a:t>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ADBB41-C713-554C-B168-27F2727D68DB}" type="slidenum">
              <a:rPr lang="en-AU" smtClean="0"/>
              <a:t>13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574541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EA10F6-FCE3-68B2-3A18-4AE6E8B151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B77803-1CD6-9B2A-34FD-BDB097D04B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38150" y="1252538"/>
            <a:ext cx="6013450" cy="338296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9F6000-2076-4CFE-70C0-80DC3BBF63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338">
              <a:defRPr/>
            </a:pPr>
            <a:r>
              <a:rPr lang="ko-KR" altLang="en-US" b="0" i="0" dirty="0"/>
              <a:t>일부 포도밭의 경우 합성 비료 대신 퇴비와 </a:t>
            </a:r>
            <a:r>
              <a:rPr lang="ko-KR" altLang="en-US" b="0" i="0" dirty="0" err="1"/>
              <a:t>멀칭</a:t>
            </a:r>
            <a:r>
              <a:rPr lang="en-US" altLang="ko-KR" b="0" i="0" dirty="0"/>
              <a:t>(</a:t>
            </a:r>
            <a:r>
              <a:rPr lang="ko-KR" altLang="en-US" b="0" i="0" dirty="0"/>
              <a:t>뿌리덮개</a:t>
            </a:r>
            <a:r>
              <a:rPr lang="en-US" altLang="ko-KR" b="0" i="0" dirty="0"/>
              <a:t>)</a:t>
            </a:r>
            <a:r>
              <a:rPr lang="ko-KR" altLang="en-US" b="0" i="0" dirty="0"/>
              <a:t>을 활용하여</a:t>
            </a:r>
            <a:r>
              <a:rPr lang="en-US" altLang="ko-KR" b="0" i="0" dirty="0"/>
              <a:t> </a:t>
            </a:r>
            <a:r>
              <a:rPr lang="ko-KR" altLang="en-US" b="0" i="0" dirty="0"/>
              <a:t>토양의 질을 개선하고</a:t>
            </a:r>
            <a:r>
              <a:rPr lang="en-US" altLang="ko-KR" b="0" i="0" dirty="0"/>
              <a:t>, </a:t>
            </a:r>
            <a:r>
              <a:rPr lang="ko-KR" altLang="en-US" b="0" i="0" dirty="0"/>
              <a:t>포도나무 양분을 제공하며</a:t>
            </a:r>
            <a:r>
              <a:rPr lang="en-US" altLang="ko-KR" b="0" i="0" dirty="0"/>
              <a:t>, </a:t>
            </a:r>
            <a:r>
              <a:rPr lang="ko-KR" altLang="en-US" b="0" i="0" dirty="0"/>
              <a:t>포도의 건강한 생장을 촉진하며</a:t>
            </a:r>
            <a:r>
              <a:rPr lang="en-US" altLang="ko-KR" b="0" i="0" dirty="0"/>
              <a:t>, </a:t>
            </a:r>
            <a:r>
              <a:rPr lang="ko-KR" altLang="en-US" b="0" i="0" dirty="0"/>
              <a:t>포도나무 뿌리를 보호한다</a:t>
            </a:r>
            <a:r>
              <a:rPr lang="en-US" altLang="ko-KR" b="0" i="0" dirty="0"/>
              <a:t>. </a:t>
            </a:r>
          </a:p>
          <a:p>
            <a:pPr defTabSz="966338">
              <a:defRPr/>
            </a:pPr>
            <a:r>
              <a:rPr lang="ko-KR" altLang="en-US" b="0" i="0" dirty="0"/>
              <a:t>포도나무 아래에 멀치</a:t>
            </a:r>
            <a:r>
              <a:rPr lang="en-US" altLang="ko-KR" b="0" i="0" dirty="0"/>
              <a:t>(</a:t>
            </a:r>
            <a:r>
              <a:rPr lang="ko-KR" altLang="en-US" b="0" i="0" dirty="0"/>
              <a:t>뿌리 덮개</a:t>
            </a:r>
            <a:r>
              <a:rPr lang="en-US" altLang="ko-KR" b="0" i="0" dirty="0"/>
              <a:t>)</a:t>
            </a:r>
            <a:r>
              <a:rPr lang="ko-KR" altLang="en-US" b="0" i="0" dirty="0"/>
              <a:t>를 덮어주면 토양이 증발로 인해 잃는 물의 양을 줄일 수 있으므로 포도나무가 물을 더 많이 끌어올 수 있다</a:t>
            </a:r>
            <a:r>
              <a:rPr lang="en-US" altLang="ko-KR" b="0" i="0" dirty="0"/>
              <a:t>. </a:t>
            </a:r>
            <a:r>
              <a:rPr lang="ko-KR" altLang="en-US" b="0" i="0" dirty="0"/>
              <a:t>또한</a:t>
            </a:r>
            <a:r>
              <a:rPr lang="en-US" altLang="ko-KR" b="0" i="0" dirty="0"/>
              <a:t>, </a:t>
            </a:r>
            <a:r>
              <a:rPr lang="ko-KR" altLang="en-US" b="0" i="0" dirty="0"/>
              <a:t>토양을 시원하게 유지하고 잡초를 방제할 수 있다</a:t>
            </a:r>
            <a:r>
              <a:rPr lang="en-US" altLang="ko-KR" b="0" i="0" dirty="0"/>
              <a:t>.</a:t>
            </a:r>
            <a:endParaRPr lang="en-US" b="0" i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374818-EE12-05E9-2C0F-1DAE7E57BF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1549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0" i="0" dirty="0"/>
              <a:t>포도재배와 와인 양조 과정에서는 다량의 물이 필요하다</a:t>
            </a:r>
            <a:r>
              <a:rPr lang="en-US" altLang="ko-KR" b="0" i="0" dirty="0"/>
              <a:t>.</a:t>
            </a:r>
          </a:p>
          <a:p>
            <a:r>
              <a:rPr lang="ko-KR" altLang="en-US" b="0" i="0" dirty="0"/>
              <a:t>와인 생산자는 다음 방식을 통해</a:t>
            </a:r>
            <a:r>
              <a:rPr lang="en-US" altLang="ko-KR" b="0" i="0" dirty="0"/>
              <a:t> </a:t>
            </a:r>
            <a:r>
              <a:rPr lang="ko-KR" altLang="en-US" b="0" i="0" dirty="0"/>
              <a:t>물 소비량을 크게 줄일 수 있다</a:t>
            </a:r>
            <a:r>
              <a:rPr lang="en-US" altLang="ko-KR" b="0" i="0" dirty="0"/>
              <a:t>:</a:t>
            </a:r>
          </a:p>
          <a:p>
            <a:pPr marL="181188" indent="-181188">
              <a:buFontTx/>
              <a:buChar char="-"/>
            </a:pPr>
            <a:r>
              <a:rPr lang="ko-KR" altLang="en-US" b="0" i="0" dirty="0" err="1"/>
              <a:t>물사용</a:t>
            </a:r>
            <a:r>
              <a:rPr lang="ko-KR" altLang="en-US" b="0" i="0" dirty="0"/>
              <a:t> 방식에 관한 감사 시행 </a:t>
            </a:r>
            <a:endParaRPr lang="en-US" altLang="ko-KR" b="0" i="0" dirty="0"/>
          </a:p>
          <a:p>
            <a:pPr marL="181188" indent="-181188">
              <a:buFontTx/>
              <a:buChar char="-"/>
            </a:pPr>
            <a:r>
              <a:rPr lang="ko-KR" altLang="en-US" b="0" i="0" dirty="0"/>
              <a:t>물 재활용 가능성 모색 </a:t>
            </a:r>
            <a:endParaRPr lang="en-US" altLang="ko-KR" b="0" i="0" dirty="0"/>
          </a:p>
          <a:p>
            <a:pPr marL="181188" indent="-181188">
              <a:buFontTx/>
              <a:buChar char="-"/>
            </a:pPr>
            <a:r>
              <a:rPr lang="ko-KR" altLang="en-US" b="0" i="0" dirty="0"/>
              <a:t>정밀 관개 시스템 활용 </a:t>
            </a:r>
            <a:endParaRPr lang="en-US" altLang="ko-KR" b="0" i="0" dirty="0"/>
          </a:p>
          <a:p>
            <a:pPr marL="181188" indent="-181188">
              <a:buFontTx/>
              <a:buChar char="-"/>
            </a:pPr>
            <a:r>
              <a:rPr lang="ko-KR" altLang="en-US" b="0" i="0" dirty="0"/>
              <a:t>토양 수분 관리 </a:t>
            </a:r>
            <a:endParaRPr lang="en-US" altLang="ko-KR" b="0" i="0" dirty="0"/>
          </a:p>
          <a:p>
            <a:pPr marL="181188" indent="-181188">
              <a:buFontTx/>
              <a:buChar char="-"/>
            </a:pPr>
            <a:r>
              <a:rPr lang="ko-KR" altLang="en-US" b="0" i="0" dirty="0"/>
              <a:t>빗물 확보 </a:t>
            </a:r>
            <a:endParaRPr lang="en-US" altLang="ko-KR" b="0" i="0" dirty="0"/>
          </a:p>
          <a:p>
            <a:pPr marL="181188" indent="-181188">
              <a:buFontTx/>
              <a:buChar char="-"/>
            </a:pPr>
            <a:r>
              <a:rPr lang="ko-KR" altLang="en-US" b="0" i="0" dirty="0"/>
              <a:t>품질 기준에 부합하는 경우 </a:t>
            </a:r>
            <a:r>
              <a:rPr lang="ko-KR" altLang="en-US" b="0" i="0" dirty="0" err="1"/>
              <a:t>와이너리</a:t>
            </a:r>
            <a:r>
              <a:rPr lang="ko-KR" altLang="en-US" b="0" i="0" dirty="0"/>
              <a:t> 폐수 재활용 </a:t>
            </a:r>
            <a:endParaRPr lang="en-US" altLang="ko-KR" b="0" i="0" dirty="0"/>
          </a:p>
          <a:p>
            <a:pPr marL="181188" indent="-181188">
              <a:buFontTx/>
              <a:buChar char="-"/>
            </a:pPr>
            <a:r>
              <a:rPr lang="ko-KR" altLang="en-US" b="0" i="0" dirty="0"/>
              <a:t>재활용된 물 사용</a:t>
            </a:r>
            <a:endParaRPr lang="en-US" altLang="ko-KR" b="0" i="0" dirty="0"/>
          </a:p>
          <a:p>
            <a:pPr marL="181188" indent="-181188">
              <a:buFontTx/>
              <a:buChar char="-"/>
            </a:pPr>
            <a:r>
              <a:rPr lang="ko-KR" altLang="en-US" b="0" i="0" dirty="0"/>
              <a:t>좁은 관을 통해 토양이나 뿌리로 필요한 만큼만 유입될 수 있도록 천천히 물을 공급하는 </a:t>
            </a:r>
            <a:r>
              <a:rPr lang="ko-KR" altLang="en-US" b="0" i="0" dirty="0" err="1"/>
              <a:t>세류</a:t>
            </a:r>
            <a:r>
              <a:rPr lang="ko-KR" altLang="en-US" b="0" i="0" dirty="0"/>
              <a:t> 관개 활용 </a:t>
            </a:r>
            <a:endParaRPr lang="en-US" b="0" i="0" dirty="0"/>
          </a:p>
          <a:p>
            <a:endParaRPr lang="en-US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ADBB41-C713-554C-B168-27F2727D68DB}" type="slidenum">
              <a:rPr lang="en-AU" smtClean="0"/>
              <a:t>15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789046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C73C72-08FE-084E-978E-0BF11A3C0D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3D95AD2-9904-5C74-B611-8312CB0D01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38150" y="1252538"/>
            <a:ext cx="6013450" cy="338296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BD3E44-E8D9-ED5D-69AD-742CBC0DB7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445003-589B-070A-746E-4C8FD7B661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9931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EA10F6-FCE3-68B2-3A18-4AE6E8B151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B77803-1CD6-9B2A-34FD-BDB097D04B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38150" y="1252538"/>
            <a:ext cx="6013450" cy="338296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9F6000-2076-4CFE-70C0-80DC3BBF63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374818-EE12-05E9-2C0F-1DAE7E57BF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9353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0" i="0" dirty="0"/>
              <a:t>호주대륙은 고립되어 있고 엄격한 검역 절차가 있지만</a:t>
            </a:r>
            <a:r>
              <a:rPr lang="en-US" altLang="ko-KR" b="0" i="0" dirty="0"/>
              <a:t>,</a:t>
            </a:r>
            <a:r>
              <a:rPr lang="ko-KR" altLang="en-US" b="0" i="0" dirty="0"/>
              <a:t> 그레이 </a:t>
            </a:r>
            <a:r>
              <a:rPr lang="ko-KR" altLang="en-US" b="0" i="0" dirty="0" err="1"/>
              <a:t>롯과</a:t>
            </a:r>
            <a:r>
              <a:rPr lang="ko-KR" altLang="en-US" b="0" i="0" dirty="0"/>
              <a:t> 같은 일부 병충해는 포도 수확량</a:t>
            </a:r>
            <a:r>
              <a:rPr lang="en-US" altLang="ko-KR" b="0" i="0" dirty="0"/>
              <a:t>, </a:t>
            </a:r>
            <a:r>
              <a:rPr lang="ko-KR" altLang="en-US" b="0" i="0" dirty="0"/>
              <a:t>포도 품질</a:t>
            </a:r>
            <a:r>
              <a:rPr lang="en-US" altLang="ko-KR" b="0" i="0" dirty="0"/>
              <a:t>, </a:t>
            </a:r>
            <a:r>
              <a:rPr lang="ko-KR" altLang="en-US" b="0" i="0" dirty="0"/>
              <a:t>와인 품질에 심각한 영향을 미칠 수 있고 이를 통제하기 위한 전략이 필요하다</a:t>
            </a:r>
            <a:r>
              <a:rPr lang="en-US" altLang="ko-KR" b="0" i="0" dirty="0"/>
              <a:t>. </a:t>
            </a:r>
          </a:p>
          <a:p>
            <a:r>
              <a:rPr lang="ko-KR" altLang="en-US" b="0" i="0" dirty="0"/>
              <a:t>그 전략 중 하나는 포도밭에 가축을 방목하는 방법이다</a:t>
            </a:r>
            <a:r>
              <a:rPr lang="en-US" altLang="ko-KR" b="0" i="0" dirty="0"/>
              <a:t>. </a:t>
            </a:r>
          </a:p>
          <a:p>
            <a:r>
              <a:rPr lang="ko-KR" altLang="en-US" b="0" i="0" dirty="0"/>
              <a:t>다른 접근법으로는 광범위 살충제 사용을 지양하고 </a:t>
            </a:r>
            <a:r>
              <a:rPr lang="en-US" altLang="ko-KR" b="0" i="0" dirty="0"/>
              <a:t>, </a:t>
            </a:r>
            <a:r>
              <a:rPr lang="ko-KR" altLang="en-US" b="0" i="0" dirty="0"/>
              <a:t>가장 피해가 큰 지역에만 집중 살포하거나</a:t>
            </a:r>
            <a:r>
              <a:rPr lang="en-US" altLang="ko-KR" b="0" i="0" dirty="0"/>
              <a:t>, </a:t>
            </a:r>
            <a:r>
              <a:rPr lang="ko-KR" altLang="en-US" b="0" i="0" dirty="0"/>
              <a:t>살포 작업 중 기상 상황</a:t>
            </a:r>
            <a:r>
              <a:rPr lang="en-US" altLang="ko-KR" b="0" i="0" dirty="0"/>
              <a:t>(</a:t>
            </a:r>
            <a:r>
              <a:rPr lang="ko-KR" altLang="en-US" b="0" i="0" dirty="0"/>
              <a:t>대기 온도</a:t>
            </a:r>
            <a:r>
              <a:rPr lang="en-US" altLang="ko-KR" b="0" i="0" dirty="0"/>
              <a:t>, </a:t>
            </a:r>
            <a:r>
              <a:rPr lang="ko-KR" altLang="en-US" b="0" i="0" dirty="0"/>
              <a:t>풍속</a:t>
            </a:r>
            <a:r>
              <a:rPr lang="en-US" altLang="ko-KR" b="0" i="0" dirty="0"/>
              <a:t>, </a:t>
            </a:r>
            <a:r>
              <a:rPr lang="ko-KR" altLang="en-US" b="0" i="0" dirty="0"/>
              <a:t>습도</a:t>
            </a:r>
            <a:r>
              <a:rPr lang="en-US" altLang="ko-KR" b="0" i="0" dirty="0"/>
              <a:t>)</a:t>
            </a:r>
            <a:r>
              <a:rPr lang="ko-KR" altLang="en-US" b="0" i="0" dirty="0"/>
              <a:t>을 모니터링하는 방식 등을 들 수 있다</a:t>
            </a:r>
            <a:r>
              <a:rPr lang="en-US" altLang="ko-KR" b="0" i="0" dirty="0"/>
              <a:t>. </a:t>
            </a:r>
            <a:endParaRPr lang="en-US" b="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ADBB41-C713-554C-B168-27F2727D68DB}" type="slidenum">
              <a:rPr lang="en-AU" smtClean="0"/>
              <a:t>18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478620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5B1D83-8A11-53F8-C229-61FB597760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C0E5FE-0646-274F-56D6-1C175FF5DA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38150" y="1252538"/>
            <a:ext cx="6013450" cy="338296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2FB905-49E1-7E7B-1AB3-E52112F63A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338">
              <a:defRPr/>
            </a:pPr>
            <a:r>
              <a:rPr lang="ko-KR" altLang="en-US" dirty="0"/>
              <a:t>오폐수 재활용 및 재사용 방법</a:t>
            </a:r>
            <a:r>
              <a:rPr lang="ko-KR" altLang="en-US" b="0" i="0" dirty="0"/>
              <a:t>에 더해 와이너리와 포도밭에서 매립 폐기물을 최소화하기 위해 지속 가능한 방식으로 처리할 수 있는 여러 가지 재료가 있다</a:t>
            </a:r>
            <a:r>
              <a:rPr lang="en-US" altLang="ko-KR" b="0" i="0" dirty="0"/>
              <a:t>.</a:t>
            </a:r>
            <a:endParaRPr lang="en-US" b="0" i="0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AF0BD7-BA13-2A85-0729-611DE42EFB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1340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0" i="0" dirty="0"/>
              <a:t>우리보다 앞서 온 세대의 사람들처럼</a:t>
            </a:r>
            <a:r>
              <a:rPr lang="en-US" altLang="ko-KR" b="0" i="0" dirty="0"/>
              <a:t>, </a:t>
            </a:r>
            <a:r>
              <a:rPr lang="ko-KR" altLang="en-US" b="0" i="0" dirty="0"/>
              <a:t>오늘날의 포도 재배자와 와인 양조자들은 열정적이고</a:t>
            </a:r>
            <a:r>
              <a:rPr lang="en-US" altLang="ko-KR" b="0" i="0" dirty="0"/>
              <a:t>, </a:t>
            </a:r>
            <a:r>
              <a:rPr lang="ko-KR" altLang="en-US" b="0" i="0" dirty="0"/>
              <a:t>적응력이 뛰어나며</a:t>
            </a:r>
            <a:r>
              <a:rPr lang="en-US" altLang="ko-KR" b="0" i="0" dirty="0"/>
              <a:t>, </a:t>
            </a:r>
            <a:r>
              <a:rPr lang="ko-KR" altLang="en-US" b="0" i="0" dirty="0"/>
              <a:t>창의적입니다</a:t>
            </a:r>
            <a:r>
              <a:rPr lang="en-US" altLang="ko-KR" b="0" i="0" dirty="0"/>
              <a:t>. </a:t>
            </a:r>
            <a:r>
              <a:rPr lang="ko-KR" altLang="en-US" b="0" i="0" dirty="0"/>
              <a:t>그들은 끊임없이 새로운 방법을 모색하여 오랜 세월에 걸쳐 전수받은 기술을 완벽하게 만들려고 노력하고 있습니다</a:t>
            </a:r>
            <a:r>
              <a:rPr lang="en-US" altLang="ko-KR" b="0" i="0" dirty="0"/>
              <a:t>. </a:t>
            </a:r>
            <a:r>
              <a:rPr lang="ko-KR" altLang="en-US" b="0" i="0" dirty="0"/>
              <a:t>우리 공동체는 뛰어난 와인을 만드는 것에 대한 상호 존중과 사랑을 바탕으로 연결되어 있으며</a:t>
            </a:r>
            <a:r>
              <a:rPr lang="en-US" altLang="ko-KR" b="0" i="0" dirty="0"/>
              <a:t>, </a:t>
            </a:r>
            <a:r>
              <a:rPr lang="ko-KR" altLang="en-US" b="0" i="0" dirty="0"/>
              <a:t>미래 세대가 즐길 수 있도록 자연의 경이로움을 보호하기 위해 최선을 다한다</a:t>
            </a:r>
            <a:r>
              <a:rPr lang="en-US" altLang="ko-KR" b="0" i="0" dirty="0"/>
              <a:t>. </a:t>
            </a:r>
            <a:r>
              <a:rPr lang="ko-KR" altLang="en-US" b="0" i="0" dirty="0"/>
              <a:t>오래된 땅에 현대적인 사고방식을 적용하면서</a:t>
            </a:r>
            <a:r>
              <a:rPr lang="en-US" altLang="ko-KR" b="0" i="0" dirty="0"/>
              <a:t>, </a:t>
            </a:r>
            <a:r>
              <a:rPr lang="ko-KR" altLang="en-US" b="0" i="0" dirty="0"/>
              <a:t>우리는 흥미롭고 재미있는 실험을 매우 진지하게 받아들이고 있다</a:t>
            </a:r>
            <a:r>
              <a:rPr lang="en-US" altLang="ko-KR" b="0" i="0" dirty="0"/>
              <a:t>.</a:t>
            </a:r>
            <a:br>
              <a:rPr lang="en-US" altLang="ko-KR" b="0" i="0" dirty="0"/>
            </a:br>
            <a:endParaRPr lang="en-US" altLang="ko-KR" b="0" i="0" dirty="0"/>
          </a:p>
          <a:p>
            <a:r>
              <a:rPr lang="ko-KR" altLang="en-US" b="0" i="0" dirty="0"/>
              <a:t>모험의 짜릿함을 느끼고 싶다면 호주 와인을 선택하세요</a:t>
            </a:r>
            <a:r>
              <a:rPr lang="en-US" altLang="ko-KR" b="0" i="0" dirty="0"/>
              <a:t>. </a:t>
            </a:r>
            <a:r>
              <a:rPr lang="ko-KR" altLang="en-US" b="0" i="0" dirty="0"/>
              <a:t>호주 와인 한 병을 마시면 호주의 경이로움을 경험할 수 있다</a:t>
            </a:r>
            <a:r>
              <a:rPr lang="en-US" altLang="ko-KR" b="0" i="0" dirty="0"/>
              <a:t>. </a:t>
            </a:r>
            <a:r>
              <a:rPr lang="ko-KR" altLang="en-US" b="0" i="0" dirty="0"/>
              <a:t>그 순간 호주의 문화와 땅을 정의하는 모험과 다양성을 떠올리게 해 준다</a:t>
            </a:r>
            <a:r>
              <a:rPr lang="en-US" altLang="ko-KR" b="0" i="0" dirty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ADBB41-C713-554C-B168-27F2727D68DB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510034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338">
              <a:defRPr/>
            </a:pPr>
            <a:r>
              <a:rPr lang="ko-KR" altLang="en-US" dirty="0"/>
              <a:t>다음은 </a:t>
            </a:r>
            <a:r>
              <a:rPr lang="en-US" altLang="ko-KR" dirty="0"/>
              <a:t>‘</a:t>
            </a:r>
            <a:r>
              <a:rPr lang="ko-KR" altLang="en-US" dirty="0"/>
              <a:t>그린</a:t>
            </a:r>
            <a:r>
              <a:rPr lang="en-US" altLang="ko-KR" dirty="0"/>
              <a:t>‘ </a:t>
            </a:r>
            <a:r>
              <a:rPr lang="ko-KR" altLang="en-US" dirty="0"/>
              <a:t>농법 및 양조 기법을 활용하는 인상적인 호주 </a:t>
            </a:r>
            <a:r>
              <a:rPr lang="ko-KR" altLang="en-US" dirty="0" err="1"/>
              <a:t>와이너리</a:t>
            </a:r>
            <a:r>
              <a:rPr lang="ko-KR" altLang="en-US" dirty="0"/>
              <a:t> 사례이다</a:t>
            </a:r>
            <a:r>
              <a:rPr lang="en-US" altLang="ko-KR" dirty="0"/>
              <a:t>. </a:t>
            </a:r>
            <a:endParaRPr lang="en-US" dirty="0"/>
          </a:p>
          <a:p>
            <a:endParaRPr lang="en-US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ADBB41-C713-554C-B168-27F2727D68DB}" type="slidenum">
              <a:rPr lang="en-AU" smtClean="0"/>
              <a:t>20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008401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0" i="0" dirty="0" err="1"/>
              <a:t>랭혼</a:t>
            </a:r>
            <a:r>
              <a:rPr lang="ko-KR" altLang="en-US" b="0" i="0" dirty="0"/>
              <a:t> 크릭의 템플 </a:t>
            </a:r>
            <a:r>
              <a:rPr lang="ko-KR" altLang="en-US" b="0" i="0" dirty="0" err="1"/>
              <a:t>브루어</a:t>
            </a:r>
            <a:r>
              <a:rPr lang="en-US" altLang="ko-KR" b="0" i="0" dirty="0"/>
              <a:t>(Temple Bruer)</a:t>
            </a:r>
            <a:r>
              <a:rPr lang="ko-KR" altLang="en-US" b="0" i="0" dirty="0"/>
              <a:t>는 호주에서 유일하게 </a:t>
            </a:r>
            <a:r>
              <a:rPr lang="en-US" altLang="ko-KR" b="0" i="0" dirty="0"/>
              <a:t>100% </a:t>
            </a:r>
            <a:r>
              <a:rPr lang="ko-KR" altLang="en-US" b="0" i="0" dirty="0"/>
              <a:t>유기농 인증 및 탄소 중립을 달성한 </a:t>
            </a:r>
            <a:r>
              <a:rPr lang="ko-KR" altLang="en-US" b="0" i="0" dirty="0" err="1"/>
              <a:t>와이너리</a:t>
            </a:r>
            <a:r>
              <a:rPr lang="ko-KR" altLang="en-US" b="0" i="0" dirty="0"/>
              <a:t> 중 하나이다</a:t>
            </a:r>
            <a:r>
              <a:rPr lang="en-US" altLang="ko-KR" b="0" i="0" dirty="0"/>
              <a:t>.</a:t>
            </a:r>
            <a:r>
              <a:rPr lang="ko-KR" altLang="en-US" b="0" i="0" dirty="0"/>
              <a:t> </a:t>
            </a:r>
            <a:endParaRPr lang="en-US" altLang="ko-KR" b="0" i="0" dirty="0"/>
          </a:p>
          <a:p>
            <a:r>
              <a:rPr lang="ko-KR" altLang="en-US" b="0" i="0" dirty="0"/>
              <a:t>이 와이너리는 포도밭에서부터 와인이 유통업체를 거쳐 소비자에게 전달될 때까지 환경 보호에 중점을 두고 자체적인 활동을 통해 이 인증을 최대한 유지하려고 노력하고 있다는 점에 자부심을 가지고 있다</a:t>
            </a:r>
            <a:r>
              <a:rPr lang="en-US" altLang="ko-KR" b="0" i="0" dirty="0"/>
              <a:t>.</a:t>
            </a:r>
            <a:endParaRPr lang="en-US" b="0" i="0" dirty="0"/>
          </a:p>
          <a:p>
            <a:endParaRPr lang="en-US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ADBB41-C713-554C-B168-27F2727D68DB}" type="slidenum">
              <a:rPr lang="en-AU" smtClean="0"/>
              <a:t>21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268534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칼레스케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(</a:t>
            </a:r>
            <a:r>
              <a:rPr kumimoji="0" lang="en-US" altLang="ko-KR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Kalleske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)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는 </a:t>
            </a:r>
            <a:r>
              <a:rPr kumimoji="0" lang="ko-KR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바로사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 밸리에서 가장 오래된 유기농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/</a:t>
            </a:r>
            <a:r>
              <a:rPr kumimoji="0" lang="ko-KR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바이오다이나믹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 인증 포도밭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/</a:t>
            </a:r>
            <a:r>
              <a:rPr kumimoji="0" lang="ko-KR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와이너리이다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이 와이너리의  양조 방식은 토양 건강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,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포도나무의 건강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,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포도 품질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,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그리고  양조 시 최소한의 개입으로 프리미엄 와인을 생산하기 위한 방식에 중점을 두고 있다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맑은 고딕" panose="020B0503020000020004" pitchFamily="50" charset="-127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바이오다이나믹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 관점에서 </a:t>
            </a:r>
            <a:r>
              <a:rPr kumimoji="0" lang="ko-KR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칼레스케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(</a:t>
            </a:r>
            <a:r>
              <a:rPr kumimoji="0" lang="en-US" altLang="ko-KR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Kalleske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)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는 달의 주기를 모니터링하고 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,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 달의 기운이 좋을 때 포도를 수확하고 랙킹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(racking)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을 실행한다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또한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,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이 </a:t>
            </a:r>
            <a:r>
              <a:rPr kumimoji="0" lang="ko-KR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와이너리는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 태양열 패널을 설치해 전기를 생산하고 전체 </a:t>
            </a:r>
            <a:r>
              <a:rPr kumimoji="0" lang="ko-KR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와이너리에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 전기를 공급한다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또한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, </a:t>
            </a:r>
            <a:r>
              <a:rPr kumimoji="0" lang="ko-KR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와이너리와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 포도밭의 물을 확보하기 위해 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250,000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리터의 빗물 탱크를 사용하는 등 물 관리에 대한 친환경적 접근 방식을 취하고 있다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.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ADBB41-C713-554C-B168-27F2727D68DB}" type="slidenum">
              <a:rPr lang="en-AU" smtClean="0"/>
              <a:t>22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1142422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ADBB41-C713-554C-B168-27F2727D68DB}" type="slidenum">
              <a:rPr lang="en-AU" smtClean="0"/>
              <a:t>23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873427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AB514D-4D71-9E2A-EFFC-E5D9DE911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B84BC4-2D28-7B24-DC8D-AB1724C70B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38150" y="1252538"/>
            <a:ext cx="6013450" cy="338296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0579937-4ED9-5606-13C0-CEF22E399E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0" i="0" dirty="0" err="1"/>
              <a:t>맥라렌</a:t>
            </a:r>
            <a:r>
              <a:rPr lang="ko-KR" altLang="en-US" b="0" i="0" dirty="0"/>
              <a:t> 베일 지역의 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배틀 오브 </a:t>
            </a:r>
            <a:r>
              <a:rPr kumimoji="0" lang="ko-KR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보즈워스</a:t>
            </a: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(</a:t>
            </a: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+mn-cs"/>
              </a:rPr>
              <a:t>Battle of Bosworth) </a:t>
            </a:r>
            <a:r>
              <a:rPr lang="ko-KR" altLang="en-US" b="0" i="0" dirty="0"/>
              <a:t>와이너리는 수십 년 동안 </a:t>
            </a:r>
            <a:r>
              <a:rPr lang="en-US" altLang="ko-KR" b="0" i="0" dirty="0"/>
              <a:t>ACO </a:t>
            </a:r>
            <a:r>
              <a:rPr lang="ko-KR" altLang="en-US" b="0" i="0" dirty="0"/>
              <a:t>유기농 인증을 받은 다양한 포도나무가 있다</a:t>
            </a:r>
            <a:r>
              <a:rPr lang="en-US" altLang="ko-KR" b="0" i="0" dirty="0"/>
              <a:t>.</a:t>
            </a:r>
          </a:p>
          <a:p>
            <a:r>
              <a:rPr lang="ko-KR" altLang="en-US" b="0" i="0" strike="noStrike" dirty="0"/>
              <a:t>유기농 인증을 받기까지 </a:t>
            </a:r>
            <a:r>
              <a:rPr lang="en-US" altLang="ko-KR" b="0" i="0" strike="noStrike" dirty="0"/>
              <a:t>Battle of Bosworth</a:t>
            </a:r>
            <a:r>
              <a:rPr lang="ko-KR" altLang="en-US" b="0" i="0" strike="noStrike" dirty="0"/>
              <a:t>는 </a:t>
            </a:r>
            <a:r>
              <a:rPr lang="en-US" altLang="ko-KR" b="0" i="0" strike="noStrike" dirty="0"/>
              <a:t>4</a:t>
            </a:r>
            <a:r>
              <a:rPr lang="ko-KR" altLang="en-US" b="0" i="0" strike="noStrike" dirty="0"/>
              <a:t>년 동안 매년 감사를 받고 무작위로 생산된 샘플을 채취했다</a:t>
            </a:r>
            <a:r>
              <a:rPr lang="en-US" altLang="ko-KR" b="0" i="0" strike="noStrike" dirty="0"/>
              <a:t>.</a:t>
            </a:r>
          </a:p>
          <a:p>
            <a:endParaRPr lang="en-US" dirty="0"/>
          </a:p>
          <a:p>
            <a:pPr defTabSz="966338">
              <a:defRPr/>
            </a:pPr>
            <a:r>
              <a:rPr kumimoji="0" lang="ko-KR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사워소브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(</a:t>
            </a:r>
            <a:r>
              <a:rPr lang="en-US" i="0" dirty="0" err="1"/>
              <a:t>Soutsob</a:t>
            </a:r>
            <a:r>
              <a:rPr lang="en-US" dirty="0"/>
              <a:t>)</a:t>
            </a:r>
            <a:r>
              <a:rPr lang="ko-KR" altLang="en-US" dirty="0"/>
              <a:t>는 노란색의 예쁜 꽃으로</a:t>
            </a:r>
            <a:r>
              <a:rPr lang="en-US" altLang="ko-KR" dirty="0"/>
              <a:t>, </a:t>
            </a:r>
            <a:r>
              <a:rPr lang="ko-KR" altLang="en-US" dirty="0"/>
              <a:t>포도나무 휴지기에는 수분을 활용해 생장하고</a:t>
            </a:r>
            <a:r>
              <a:rPr lang="en-US" altLang="ko-KR" dirty="0"/>
              <a:t>, </a:t>
            </a:r>
            <a:r>
              <a:rPr lang="ko-KR" altLang="en-US" dirty="0"/>
              <a:t>포도나무가 물을 더 많이 필요로 하는 여름에는 수명을 다하는 종으로</a:t>
            </a:r>
            <a:r>
              <a:rPr lang="en-US" altLang="ko-KR" dirty="0"/>
              <a:t>,</a:t>
            </a:r>
            <a:r>
              <a:rPr lang="ko-KR" altLang="en-US" dirty="0"/>
              <a:t> 잡초 관리와 포도나무 생장에 자연적 방식으로 도움을 준다</a:t>
            </a:r>
            <a:r>
              <a:rPr lang="en-US" altLang="ko-KR" dirty="0"/>
              <a:t>.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019CD3-2D4D-FA9C-3B7A-1AD00E0B29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11785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0" i="0" dirty="0"/>
              <a:t>마가렛 리버의 컬렌 와인 </a:t>
            </a:r>
            <a:r>
              <a:rPr lang="en-US" altLang="ko-KR" b="0" i="0" dirty="0"/>
              <a:t>(Cullen Wines)</a:t>
            </a:r>
            <a:r>
              <a:rPr lang="ko-KR" altLang="en-US" b="0" i="0" dirty="0"/>
              <a:t>은 사업의 모든 영역에 걸쳐 지속가능성을 유지하기 위해 노력하고 있으며</a:t>
            </a:r>
            <a:r>
              <a:rPr lang="en-US" altLang="ko-KR" b="0" i="0" dirty="0"/>
              <a:t>, </a:t>
            </a:r>
            <a:r>
              <a:rPr lang="ko-KR" altLang="en-US" b="0" i="0" dirty="0"/>
              <a:t>포도재배와 양조 과정이 환경에 미치는 영향을 줄이기 위해 다음과 같은 다양한 활동을 꾸준히 시행하고 있다</a:t>
            </a:r>
            <a:r>
              <a:rPr lang="en-US" altLang="ko-KR" b="0" i="0" dirty="0"/>
              <a:t>. </a:t>
            </a:r>
          </a:p>
          <a:p>
            <a:pPr marL="181188" indent="-181188">
              <a:buFontTx/>
              <a:buChar char="-"/>
            </a:pPr>
            <a:r>
              <a:rPr lang="ko-KR" altLang="en-US" b="0" i="0" dirty="0"/>
              <a:t>대부분 와인에 탄소 배출량이 적은 </a:t>
            </a:r>
            <a:r>
              <a:rPr lang="ko-KR" altLang="en-US" b="0" i="0" dirty="0" err="1"/>
              <a:t>와인병</a:t>
            </a:r>
            <a:r>
              <a:rPr lang="ko-KR" altLang="en-US" b="0" i="0" dirty="0"/>
              <a:t> 사용</a:t>
            </a:r>
            <a:endParaRPr lang="en-US" altLang="ko-KR" b="0" i="0" dirty="0"/>
          </a:p>
          <a:p>
            <a:pPr marL="181188" indent="-181188">
              <a:buFontTx/>
              <a:buChar char="-"/>
            </a:pPr>
            <a:r>
              <a:rPr lang="ko-KR" altLang="en-US" b="0" i="0" dirty="0"/>
              <a:t>운송 거리 절감을 위해 그 지역에서 구매한 골판지 포장재 활용 </a:t>
            </a:r>
            <a:endParaRPr lang="en-US" altLang="ko-KR" b="0" i="0" dirty="0"/>
          </a:p>
          <a:p>
            <a:pPr marL="181188" indent="-181188">
              <a:buFontTx/>
              <a:buChar char="-"/>
            </a:pPr>
            <a:r>
              <a:rPr lang="ko-KR" altLang="en-US" b="0" i="0" dirty="0"/>
              <a:t>지역 내 폐기물 재활용 프로그램을 활용하기 위해 폐기물 분리 수거 </a:t>
            </a:r>
            <a:endParaRPr lang="en-US" b="0" i="0" dirty="0"/>
          </a:p>
          <a:p>
            <a:endParaRPr lang="en-US" b="0" i="0" dirty="0"/>
          </a:p>
          <a:p>
            <a:r>
              <a:rPr lang="en-US" b="0" i="0" dirty="0"/>
              <a:t>Cullen</a:t>
            </a:r>
            <a:r>
              <a:rPr lang="ko-KR" altLang="en-US" b="0" i="0" dirty="0"/>
              <a:t>은 </a:t>
            </a:r>
            <a:r>
              <a:rPr lang="ko-KR" altLang="en-US" b="0" i="0" dirty="0" err="1"/>
              <a:t>와이너리와</a:t>
            </a:r>
            <a:r>
              <a:rPr lang="ko-KR" altLang="en-US" b="0" i="0" dirty="0"/>
              <a:t> 모든 포도밭에 </a:t>
            </a:r>
            <a:r>
              <a:rPr lang="ko-KR" altLang="en-US" b="0" i="0" dirty="0" err="1"/>
              <a:t>바이오다이나믹과</a:t>
            </a:r>
            <a:r>
              <a:rPr lang="ko-KR" altLang="en-US" b="0" i="0" dirty="0"/>
              <a:t> 최소한의 개입 방식을 채택하고 다음 방식을 활용하고 있다</a:t>
            </a:r>
            <a:r>
              <a:rPr lang="en-US" altLang="ko-KR" b="0" i="0" dirty="0"/>
              <a:t>:</a:t>
            </a:r>
          </a:p>
          <a:p>
            <a:pPr marL="181188" indent="-181188">
              <a:buFontTx/>
              <a:buChar char="-"/>
            </a:pPr>
            <a:r>
              <a:rPr lang="ko-KR" altLang="en-US" b="0" i="0" dirty="0"/>
              <a:t>모든 와인을 자연 발효 </a:t>
            </a:r>
            <a:endParaRPr lang="en-US" altLang="ko-KR" b="0" i="0" dirty="0"/>
          </a:p>
          <a:p>
            <a:pPr marL="181188" indent="-181188">
              <a:buFontTx/>
              <a:buChar char="-"/>
            </a:pPr>
            <a:r>
              <a:rPr lang="ko-KR" altLang="en-US" b="0" i="0" dirty="0" err="1"/>
              <a:t>바이오다이나믹</a:t>
            </a:r>
            <a:r>
              <a:rPr lang="ko-KR" altLang="en-US" b="0" i="0" dirty="0"/>
              <a:t> 방식으로 채소밭을 관리</a:t>
            </a:r>
            <a:r>
              <a:rPr lang="en-US" altLang="ko-KR" b="0" i="0" dirty="0"/>
              <a:t>,</a:t>
            </a:r>
            <a:r>
              <a:rPr lang="ko-KR" altLang="en-US" b="0" i="0" dirty="0"/>
              <a:t> 자사 레스토랑에 식자재 자체 공급 </a:t>
            </a:r>
            <a:endParaRPr lang="en-US" b="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ADBB41-C713-554C-B168-27F2727D68DB}" type="slidenum">
              <a:rPr lang="en-AU" smtClean="0"/>
              <a:t>25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3862908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83550A-CE7D-8D50-DCE0-4BCBBB6964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2DD065-2E1F-F303-69C2-1176D92322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38150" y="1252538"/>
            <a:ext cx="6013450" cy="338296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B31FF2-27AF-F68A-E45D-94251DC9AF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="0" i="0" dirty="0"/>
              <a:t>‘</a:t>
            </a:r>
            <a:r>
              <a:rPr lang="ko-KR" altLang="en-US" b="0" i="0" dirty="0"/>
              <a:t>대체 품종</a:t>
            </a:r>
            <a:r>
              <a:rPr lang="en-US" altLang="ko-KR" b="0" i="0" dirty="0"/>
              <a:t>’</a:t>
            </a:r>
            <a:r>
              <a:rPr lang="ko-KR" altLang="en-US" b="0" i="0" dirty="0"/>
              <a:t>은 호주 전역에서 폭넓게 재배되고 있는 메인 품종이 아닌 품종을 지칭한다</a:t>
            </a:r>
            <a:r>
              <a:rPr lang="en-US" altLang="ko-KR" b="0" i="0" dirty="0"/>
              <a:t>.</a:t>
            </a:r>
          </a:p>
          <a:p>
            <a:r>
              <a:rPr lang="ko-KR" altLang="en-US" b="0" i="0" dirty="0"/>
              <a:t>그러나 모든 대체 품종 와인이 유기농</a:t>
            </a:r>
            <a:r>
              <a:rPr lang="en-US" altLang="ko-KR" b="0" i="0" dirty="0"/>
              <a:t>, </a:t>
            </a:r>
            <a:r>
              <a:rPr lang="ko-KR" altLang="en-US" b="0" i="0" dirty="0" err="1"/>
              <a:t>바이오다이나믹</a:t>
            </a:r>
            <a:r>
              <a:rPr lang="ko-KR" altLang="en-US" b="0" i="0" dirty="0"/>
              <a:t> 와인이라는 것은 아니다</a:t>
            </a:r>
            <a:r>
              <a:rPr lang="en-US" altLang="ko-KR" b="0" i="0" dirty="0"/>
              <a:t>.</a:t>
            </a:r>
          </a:p>
          <a:p>
            <a:endParaRPr lang="en-US" altLang="ko-KR" b="0" i="0" dirty="0"/>
          </a:p>
          <a:p>
            <a:r>
              <a:rPr lang="ko-KR" altLang="en-US" b="0" i="0" dirty="0"/>
              <a:t>와인 양조업자들은 점점 더 대안 품종에 관심을 기울이고 있으며</a:t>
            </a:r>
            <a:r>
              <a:rPr lang="en-US" altLang="ko-KR" b="0" i="0" dirty="0"/>
              <a:t>, </a:t>
            </a:r>
            <a:r>
              <a:rPr lang="ko-KR" altLang="en-US" b="0" i="0" dirty="0"/>
              <a:t>이를 통해 소비자에게 더 많은 선택권을 제공하고 호주의 다양한 포도 재배 환경에 기여하고 있다</a:t>
            </a:r>
            <a:r>
              <a:rPr lang="en-US" altLang="ko-KR" b="0" i="0" dirty="0"/>
              <a:t>.</a:t>
            </a:r>
          </a:p>
          <a:p>
            <a:r>
              <a:rPr lang="ko-KR" altLang="en-US" b="0" i="0" dirty="0"/>
              <a:t>혁신적인 양조자들은 이들 대체 품종이 호주 환경 및 기후에 더 적합한지</a:t>
            </a:r>
            <a:r>
              <a:rPr lang="en-US" altLang="ko-KR" b="0" i="0" dirty="0"/>
              <a:t>,</a:t>
            </a:r>
            <a:r>
              <a:rPr lang="ko-KR" altLang="en-US" b="0" i="0" dirty="0"/>
              <a:t> 그리고 더 환경 친화적으로 재배가 가능한지 연구하고 있다</a:t>
            </a:r>
            <a:r>
              <a:rPr lang="en-US" altLang="ko-KR" b="0" i="0" dirty="0"/>
              <a:t>. </a:t>
            </a:r>
            <a:endParaRPr lang="en-US" b="0" i="0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6CB7A4-1B78-2FAF-3ED4-DB090B5C27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91524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AC22D-41AF-8759-4E84-6E4332B13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7F3430-3002-CFD3-0DD6-82B21F3EE3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38150" y="1252538"/>
            <a:ext cx="6013450" cy="338296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252025-E4B7-6B62-0758-C7E7ACDA7F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0" i="0" dirty="0"/>
              <a:t>와인 소비자와 와인 생산자들은 점차 와인의 진정성과</a:t>
            </a:r>
            <a:r>
              <a:rPr lang="en-US" altLang="ko-KR" b="0" i="0" dirty="0"/>
              <a:t> </a:t>
            </a:r>
            <a:r>
              <a:rPr lang="ko-KR" altLang="en-US" b="0" i="0" dirty="0"/>
              <a:t>개성</a:t>
            </a:r>
            <a:r>
              <a:rPr lang="en-US" altLang="ko-KR" b="0" i="0" dirty="0"/>
              <a:t>, </a:t>
            </a:r>
            <a:r>
              <a:rPr lang="ko-KR" altLang="en-US" b="0" i="0" dirty="0"/>
              <a:t>산지 특성에 집중하고 있다</a:t>
            </a:r>
            <a:r>
              <a:rPr lang="en-US" altLang="ko-KR" b="0" i="0" dirty="0"/>
              <a:t>. </a:t>
            </a:r>
            <a:endParaRPr lang="en-US" b="0" i="0" dirty="0"/>
          </a:p>
          <a:p>
            <a:endParaRPr lang="en-US" b="0" i="0" dirty="0"/>
          </a:p>
          <a:p>
            <a:r>
              <a:rPr lang="ko-KR" altLang="en-US" b="0" i="0" dirty="0"/>
              <a:t>그 일환으로 점점 더 많은 와이너리가 포도나무 경작 및 재배 방식을 유기농</a:t>
            </a:r>
            <a:r>
              <a:rPr lang="en-US" altLang="ko-KR" b="0" i="0" dirty="0"/>
              <a:t>, </a:t>
            </a:r>
            <a:r>
              <a:rPr lang="ko-KR" altLang="en-US" b="0" i="0" dirty="0"/>
              <a:t>바이오다이나믹과 같은 </a:t>
            </a:r>
            <a:r>
              <a:rPr lang="ko-KR" altLang="en-US" b="0" i="0" dirty="0" err="1"/>
              <a:t>환경친화적인</a:t>
            </a:r>
            <a:r>
              <a:rPr lang="ko-KR" altLang="en-US" b="0" i="0" dirty="0"/>
              <a:t> 방식으로 전환하고 있다</a:t>
            </a:r>
            <a:r>
              <a:rPr lang="en-US" altLang="ko-KR" b="0" i="0" dirty="0"/>
              <a:t>. </a:t>
            </a:r>
            <a:r>
              <a:rPr lang="ko-KR" altLang="en-US" b="0" i="0" dirty="0"/>
              <a:t>이러한 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+mn-cs"/>
              </a:rPr>
              <a:t>방식</a:t>
            </a:r>
            <a:r>
              <a:rPr lang="ko-KR" altLang="en-US" b="0" i="0" dirty="0"/>
              <a:t>은 호주의 수세대에 걸친 포도밭 관리</a:t>
            </a:r>
            <a:r>
              <a:rPr lang="en-US" altLang="ko-KR" b="0" i="0" dirty="0"/>
              <a:t>, </a:t>
            </a:r>
            <a:r>
              <a:rPr lang="ko-KR" altLang="en-US" b="0" i="0" dirty="0"/>
              <a:t>포도 재배</a:t>
            </a:r>
            <a:r>
              <a:rPr lang="en-US" altLang="ko-KR" b="0" i="0" dirty="0"/>
              <a:t>, </a:t>
            </a:r>
            <a:r>
              <a:rPr lang="ko-KR" altLang="en-US" b="0" i="0" dirty="0"/>
              <a:t>양조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+mn-cs"/>
              </a:rPr>
              <a:t>방식</a:t>
            </a:r>
            <a:r>
              <a:rPr lang="ko-KR" altLang="en-US" b="0" i="0" dirty="0" err="1"/>
              <a:t>에</a:t>
            </a:r>
            <a:r>
              <a:rPr lang="ko-KR" altLang="en-US" b="0" i="0" dirty="0"/>
              <a:t> 밝은 미래를 제시한다</a:t>
            </a:r>
            <a:r>
              <a:rPr lang="en-US" altLang="ko-KR" b="0" i="0" dirty="0"/>
              <a:t>. </a:t>
            </a:r>
            <a:endParaRPr lang="en-US" b="0" i="0" dirty="0"/>
          </a:p>
          <a:p>
            <a:endParaRPr lang="en-US" b="0" i="0" dirty="0"/>
          </a:p>
          <a:p>
            <a:r>
              <a:rPr lang="ko-KR" altLang="en-US" b="0" i="0" dirty="0"/>
              <a:t>호주 와인 생산자들이 자신들의 땅에 대해 더 깊이 이해하게 되고</a:t>
            </a:r>
            <a:r>
              <a:rPr lang="en-US" altLang="ko-KR" b="0" i="0" dirty="0"/>
              <a:t>, </a:t>
            </a:r>
            <a:r>
              <a:rPr lang="ko-KR" altLang="en-US" b="0" i="0" dirty="0"/>
              <a:t>소비자들도 더 높은 품질과 더 다양한 와인을 요구함에 따라 호주의 와인 산업은 전통적인 기법을 계승하면서 혁신을 추구하는 호기심 많은 와인 생산자들에 의해 주도될 것이다</a:t>
            </a:r>
            <a:r>
              <a:rPr lang="en-US" altLang="ko-KR" b="0" i="0" dirty="0"/>
              <a:t>.</a:t>
            </a:r>
            <a:endParaRPr lang="en-US" b="0" i="0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00EDF9-A6E9-513E-CE25-BC9131E8DB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21947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ADBB41-C713-554C-B168-27F2727D68DB}" type="slidenum">
              <a:rPr lang="en-AU" smtClean="0"/>
              <a:t>28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520103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8150" y="1252538"/>
            <a:ext cx="6013450" cy="33829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0" dirty="0"/>
              <a:t>소비자는 자신이 소비하는 제품의 생산 방식과 환경에 대한 점점 더 많은 관심과 우려를 </a:t>
            </a:r>
            <a:r>
              <a:rPr lang="ko-KR" altLang="en-US" b="0" i="0" dirty="0"/>
              <a:t>표현하고 있다</a:t>
            </a:r>
            <a:r>
              <a:rPr lang="en-US" altLang="ko-KR" b="0" i="0" dirty="0"/>
              <a:t>. </a:t>
            </a:r>
          </a:p>
          <a:p>
            <a:r>
              <a:rPr lang="ko-KR" altLang="en-US" b="0" dirty="0"/>
              <a:t>호주 </a:t>
            </a:r>
            <a:r>
              <a:rPr lang="ko-KR" altLang="en-US" b="0" i="0" dirty="0"/>
              <a:t>와인 업계는 소비자의 관심을 충족시키고</a:t>
            </a:r>
            <a:r>
              <a:rPr lang="en-US" altLang="ko-KR" b="0" i="0" dirty="0"/>
              <a:t>, </a:t>
            </a:r>
            <a:r>
              <a:rPr lang="ko-KR" altLang="en-US" b="0" i="0" dirty="0"/>
              <a:t>장기적인 지속가능성을 보장하며</a:t>
            </a:r>
            <a:r>
              <a:rPr lang="en-US" altLang="ko-KR" b="0" i="0" dirty="0"/>
              <a:t>, </a:t>
            </a:r>
            <a:r>
              <a:rPr lang="ko-KR" altLang="en-US" b="0" i="0" dirty="0"/>
              <a:t>지구에 미치는 영향을 줄이기 위해 창의적이고 혁신적인 방법을 모색하고 있다</a:t>
            </a:r>
            <a:r>
              <a:rPr lang="en-US" altLang="ko-KR" b="0" i="0" dirty="0"/>
              <a:t>.</a:t>
            </a:r>
            <a:endParaRPr lang="en-US" b="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6400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ADBB41-C713-554C-B168-27F2727D68DB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802405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0" i="0" dirty="0"/>
              <a:t>유기농 포도 재배는 환경 친화적 방식으로  포도를 재배 및 생산하는 것을 의미한다</a:t>
            </a:r>
            <a:r>
              <a:rPr lang="en-US" altLang="ko-KR" b="0" i="0" dirty="0"/>
              <a:t>. </a:t>
            </a:r>
          </a:p>
          <a:p>
            <a:r>
              <a:rPr lang="ko-KR" altLang="en-US" b="0" i="0" dirty="0"/>
              <a:t>즉 합성 비료</a:t>
            </a:r>
            <a:r>
              <a:rPr lang="en-US" altLang="ko-KR" b="0" i="0" dirty="0"/>
              <a:t>, </a:t>
            </a:r>
            <a:r>
              <a:rPr lang="ko-KR" altLang="en-US" b="0" i="0" dirty="0"/>
              <a:t>제초제</a:t>
            </a:r>
            <a:r>
              <a:rPr lang="en-US" altLang="ko-KR" b="0" i="0" dirty="0"/>
              <a:t>, </a:t>
            </a:r>
            <a:r>
              <a:rPr lang="ko-KR" altLang="en-US" b="0" i="0" dirty="0"/>
              <a:t>살충제</a:t>
            </a:r>
            <a:r>
              <a:rPr lang="en-US" altLang="ko-KR" b="0" i="0" dirty="0"/>
              <a:t>, </a:t>
            </a:r>
            <a:r>
              <a:rPr lang="ko-KR" altLang="en-US" b="0" i="0" dirty="0"/>
              <a:t>진균제를 사용하지 않고 포도밭과 주변 지역의 자연적 균형을 유지하는 방식이다</a:t>
            </a:r>
            <a:r>
              <a:rPr lang="en-US" altLang="ko-KR" b="0" i="0" dirty="0"/>
              <a:t>. </a:t>
            </a:r>
            <a:endParaRPr lang="en-US" b="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ADBB41-C713-554C-B168-27F2727D68DB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15413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최종 생산 제품이 완전한 유기농 제품으로 인정받기 위해서는</a:t>
            </a: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, </a:t>
            </a:r>
            <a:r>
              <a:rPr kumimoji="0" lang="ko-KR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호주 농업 및 수자원 관리부</a:t>
            </a: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(Australia’s Department of Agriculture and Water Resources)</a:t>
            </a:r>
            <a:r>
              <a:rPr kumimoji="0" lang="ko-KR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가 승인한 유기농 인증 기관의 </a:t>
            </a: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‘</a:t>
            </a:r>
            <a:r>
              <a:rPr kumimoji="0" lang="ko-KR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유기농 인증</a:t>
            </a: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’</a:t>
            </a:r>
            <a:r>
              <a:rPr kumimoji="0" lang="ko-KR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을 취득하거나</a:t>
            </a: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, </a:t>
            </a:r>
            <a:r>
              <a:rPr kumimoji="0" lang="ko-KR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호주 </a:t>
            </a:r>
            <a:r>
              <a:rPr kumimoji="0" lang="ko-KR" alt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바이오다이나믹</a:t>
            </a:r>
            <a:r>
              <a:rPr kumimoji="0" lang="ko-KR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 연구소</a:t>
            </a: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(Bio-Dynamic Research Institute)</a:t>
            </a:r>
            <a:r>
              <a:rPr kumimoji="0" lang="ko-KR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의 </a:t>
            </a: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DEMETER </a:t>
            </a:r>
            <a:r>
              <a:rPr kumimoji="0" lang="ko-KR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인증마크를 통해</a:t>
            </a: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 </a:t>
            </a:r>
            <a:r>
              <a:rPr kumimoji="0" lang="ko-KR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가능하다</a:t>
            </a: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호주 정부가 승인한 다수의 인증기관이 있으며</a:t>
            </a: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, </a:t>
            </a:r>
            <a:r>
              <a:rPr kumimoji="0" lang="ko-KR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이 중 최대 규모의 호주 인증기관은 호주 유기농 인증 협회 </a:t>
            </a: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(Australian Certified Organic (ACO))</a:t>
            </a:r>
            <a:r>
              <a:rPr kumimoji="0" lang="ko-KR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이다</a:t>
            </a: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. </a:t>
            </a:r>
            <a:r>
              <a:rPr kumimoji="0" lang="ko-KR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엄격한 기준을 적용하는 </a:t>
            </a: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ACO </a:t>
            </a:r>
            <a:r>
              <a:rPr kumimoji="0" lang="ko-KR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인증은 생산된 제품이 국가 생산기준을 충족하고 그 생산지를 추적할 수 있음을 확인하고 보장한다</a:t>
            </a: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Inter Display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여러분이 구매 또는 음용하고자 하는 와인이 유기농 인증을 받았는지 확인하기 위해서는 </a:t>
            </a: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ACO </a:t>
            </a:r>
            <a:r>
              <a:rPr kumimoji="0" lang="ko-KR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또는 </a:t>
            </a: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NCO(National Association for Sustainable Agriculture Australia Certified Organic)</a:t>
            </a:r>
            <a:r>
              <a:rPr kumimoji="0" lang="ko-KR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인증 로고를 찾아보면 된다</a:t>
            </a: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. </a:t>
            </a:r>
            <a:endParaRPr kumimoji="0" lang="en-US" altLang="ko-K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Inter Display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ADBB41-C713-554C-B168-27F2727D68DB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540949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바이오다이나믹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 농법과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다른 형태의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유기농법을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구별할 수 있는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두 가지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요소가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  있다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.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바이오다이나믹 농법의 경우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바이오다이나믹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준비물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(preparations)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로 알려진 허브 스프레이와 퇴비 제조기법을 활용하고 이런 농법을 달의 순환주기에 맞춰 철저하게 포도밭에 적용한다는 점이다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.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 </a:t>
            </a:r>
            <a:endParaRPr kumimoji="0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ptos" panose="02110004020202020204"/>
              <a:ea typeface="Inter Display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ptos" panose="02110004020202020204"/>
              <a:ea typeface="Inter Display"/>
              <a:cs typeface="Arial"/>
            </a:endParaRPr>
          </a:p>
          <a:p>
            <a:pPr marL="0" marR="0" lvl="0" indent="0" algn="l" defTabSz="9663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Inter Display"/>
                <a:cs typeface="Arial"/>
              </a:rPr>
              <a:t>1957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년 이후 </a:t>
            </a:r>
            <a:r>
              <a:rPr kumimoji="0" lang="ko-KR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바이오다이나믹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 리서치 센터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(Bio-Dynamic Research Institute)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는 호주 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DEMETER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바이오 다이나믹 농법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(Bio-Dynamic Method of Agriculture)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의 연구 및 실제 개발에 참여해 왔으며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,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농장에서부터 사업 운영에 이르기까지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가장 높은 수준의 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바이오다이나믹 농법의 적용을 요구하며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,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아울러 지역사회 기반의 지속 가능한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,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생태학적 활동을 장려하고 있다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. </a:t>
            </a:r>
            <a:endParaRPr kumimoji="0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Inter Display"/>
              <a:cs typeface="Arial"/>
            </a:endParaRPr>
          </a:p>
          <a:p>
            <a:endParaRPr lang="en-US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ADBB41-C713-554C-B168-27F2727D68DB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840889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19</a:t>
            </a:r>
            <a:r>
              <a:rPr lang="ko-KR" altLang="en-US" dirty="0"/>
              <a:t>세기부터 포도나무가 처음 호주에 </a:t>
            </a:r>
            <a:r>
              <a:rPr lang="ko-KR" altLang="en-US" dirty="0" err="1"/>
              <a:t>식재된</a:t>
            </a:r>
            <a:r>
              <a:rPr lang="ko-KR" altLang="en-US" dirty="0"/>
              <a:t> 후 </a:t>
            </a:r>
            <a:r>
              <a:rPr lang="en-US" altLang="ko-KR" dirty="0"/>
              <a:t>20</a:t>
            </a:r>
            <a:r>
              <a:rPr lang="ko-KR" altLang="en-US" dirty="0"/>
              <a:t>세기 중반까지 모든 생산자는 수작업으로 포도원을 경작했다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합성 비료</a:t>
            </a:r>
            <a:r>
              <a:rPr lang="en-US" altLang="ko-KR" dirty="0"/>
              <a:t>, </a:t>
            </a:r>
            <a:r>
              <a:rPr lang="ko-KR" altLang="en-US" dirty="0"/>
              <a:t>제초제</a:t>
            </a:r>
            <a:r>
              <a:rPr lang="en-US" altLang="ko-KR" dirty="0"/>
              <a:t>, </a:t>
            </a:r>
            <a:r>
              <a:rPr lang="ko-KR" altLang="en-US" dirty="0"/>
              <a:t>진균제와 같은 </a:t>
            </a:r>
            <a:r>
              <a:rPr lang="ko-KR" altLang="en-US" dirty="0" err="1"/>
              <a:t>농화학</a:t>
            </a:r>
            <a:r>
              <a:rPr lang="ko-KR" altLang="en-US" dirty="0"/>
              <a:t> 제품이 도입되면서 농업의 채산성과 생산성은 더욱 높아졌다</a:t>
            </a:r>
            <a:r>
              <a:rPr lang="en-US" altLang="ko-KR" dirty="0"/>
              <a:t>. </a:t>
            </a:r>
            <a:r>
              <a:rPr lang="ko-KR" altLang="en-US" dirty="0"/>
              <a:t>그러나 이러한 화학 제품의 활용에 따른 부작용도 나타났다</a:t>
            </a:r>
            <a:r>
              <a:rPr lang="en-US" altLang="ko-KR" dirty="0"/>
              <a:t>. </a:t>
            </a:r>
          </a:p>
          <a:p>
            <a:r>
              <a:rPr lang="en-US" dirty="0"/>
              <a:t>1990</a:t>
            </a:r>
            <a:r>
              <a:rPr lang="ko-KR" altLang="en-US" dirty="0"/>
              <a:t>년대부터 </a:t>
            </a:r>
            <a:r>
              <a:rPr lang="en-US" altLang="ko-KR" dirty="0"/>
              <a:t>2000</a:t>
            </a:r>
            <a:r>
              <a:rPr lang="ko-KR" altLang="en-US" dirty="0"/>
              <a:t>년대에 이르기까지 신세대 소비자들은 점차 식품과 와인의 원료에 대해 점차 더 많은 관심을 갖게 되었다</a:t>
            </a:r>
            <a:r>
              <a:rPr lang="en-US" altLang="ko-KR" dirty="0"/>
              <a:t>. </a:t>
            </a:r>
            <a:r>
              <a:rPr lang="ko-KR" altLang="en-US" dirty="0"/>
              <a:t>이는 포도밭 관리 방식에 대해 재고하는 계기가 되었다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오늘날 와인 생산자들은 이러한 세 가지 포도 재배 방식의 하나 혹은 이를 조합한 방식을 활용하고 있다</a:t>
            </a:r>
            <a:r>
              <a:rPr lang="en-US" altLang="ko-KR" dirty="0"/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ADBB41-C713-554C-B168-27F2727D68DB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064916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663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바이오다이나믹 양조 방식에서는 음력 주기에 따라 생산 과정을 네 단계로 세분한다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. </a:t>
            </a:r>
            <a:r>
              <a:rPr kumimoji="0" lang="ko-KR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바이오다이나믹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 와인 생산자는 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9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가지의  </a:t>
            </a:r>
            <a:r>
              <a:rPr kumimoji="0" lang="ko-KR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바이오다이나믹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 준비물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(BD preps)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을 재배 농법과 양조에 적용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,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토양 및 퇴비의 질을 개선하고 식물의 생장활동을 촉진한다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.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이 준비물에는 퇴비 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,</a:t>
            </a:r>
            <a:r>
              <a:rPr kumimoji="0" lang="ko-KR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발효허브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,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미네랄 등이 포함된다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.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바이오다이나믹은 유기농 농업의 진화된 버전이라고 할 수 있으며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,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유기농 포도재배 방식과 함께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지난 수십 년 동안 발전해왔습니다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.</a:t>
            </a:r>
            <a:endParaRPr kumimoji="0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Inter Display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맑은 고딕" panose="020B0503020000020004" pitchFamily="50" charset="-127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어떤 방식을 선택할 것인가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기존의 포도밭을 유기농이나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, </a:t>
            </a:r>
            <a:r>
              <a:rPr kumimoji="0" lang="ko-KR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바이오다이나믹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 포도재배로의 전환은 어려운 과정이다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.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곰팡이 질병은 이산화황과 구리만으로 통제하기 어렵다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따라서 생산자는 전체 </a:t>
            </a:r>
            <a:r>
              <a:rPr kumimoji="0" lang="ko-KR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캐노피와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 포도열매가 자라는 구역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(</a:t>
            </a:r>
            <a:r>
              <a:rPr kumimoji="0" lang="fr-FR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fruit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 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zone)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 전체를 덮을 수 있도록 적절한 시기에 정확한 방식으로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이를 적용해야 한다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이 때문에 많은 와인 생산자들은 지속가능 포도재배로 전환하는 과정에서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,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 기존방식과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,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유기농 방식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, </a:t>
            </a:r>
            <a:r>
              <a:rPr kumimoji="0" lang="ko-KR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바이오다이나믹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 농법이 결합된 방식을 활용한다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. </a:t>
            </a:r>
            <a:endParaRPr kumimoji="0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Inter Display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Inter Display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호주 </a:t>
            </a:r>
            <a:r>
              <a:rPr kumimoji="0" lang="ko-KR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내추럴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 와인 </a:t>
            </a:r>
            <a:endParaRPr kumimoji="0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맑은 고딕" panose="020B0503020000020004" pitchFamily="50" charset="-127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내추럴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 와인 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–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유기농 또는 </a:t>
            </a:r>
            <a:r>
              <a:rPr kumimoji="0" lang="ko-KR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바이오다이나믹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 포도밭에서 생산한 특정 와인을 설명하는 비공식적 용어 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–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은 중장비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사용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,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특별한 조작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,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 소량의 이산화항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(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일부 생산자는 이산화황 사용을 전혀 사용하지 않음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)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사용을 제외한 첨가제를 사용하지 않고 와인을 생산하며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,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여과 또는 </a:t>
            </a:r>
            <a:r>
              <a:rPr kumimoji="0" lang="ko-KR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청징없이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 </a:t>
            </a:r>
            <a:r>
              <a:rPr kumimoji="0" lang="ko-KR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병입한다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. </a:t>
            </a:r>
            <a:r>
              <a:rPr kumimoji="0" lang="ko-KR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내추럴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 와인 생산을 위한 최초의 시도는 상업적 효모 사용을 거부하고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야생 효모를 사용해 발효함으로써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,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 와인 양조에 있어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최소한의 개입을 선택한 생산자들의 움직임에서 시작되었다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현대적 </a:t>
            </a:r>
            <a:r>
              <a:rPr kumimoji="0" lang="ko-KR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내추럴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 와인 생산은 많은 실험과 함께 진화하고 있다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.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달걀 모양의 세라믹 용기 사용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,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포도껍질과 접촉하여 발효한 화이트 와인을 양조하고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.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다양한 유형의 와인을 여과없이 자연 그대로의 상태로 병에 담아 기존 방식에 얽매이지 않는 와인 양조 방식을 추구하는 문화를 만들어 냈다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맑은 고딕" panose="020B0503020000020004" pitchFamily="50" charset="-127"/>
                <a:cs typeface="Arial"/>
              </a:rPr>
              <a:t>.</a:t>
            </a:r>
            <a:endParaRPr kumimoji="0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Inter Display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ADBB41-C713-554C-B168-27F2727D68DB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008284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buNone/>
              <a:defRPr lang="en-GB" sz="5988" kern="1200" smtClean="0">
                <a:solidFill>
                  <a:schemeClr val="accent2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989547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73B555-FFF2-3587-36A2-FC1C7315AC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B67E76-A658-B3B2-F086-3AEE727BE6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2A402-2521-DDDD-7B99-281798E96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8BF85-6CB1-9149-AC74-58E58203226E}" type="datetimeFigureOut">
              <a:rPr lang="en-AU" smtClean="0"/>
              <a:t>7/5/2025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8607A2-0663-C8FB-ADF6-1B78D6750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9DD9F5-7318-7754-06BF-44AFDB42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63BE5-C4CA-6B4C-BBF6-DF3259CA698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70486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buNone/>
              <a:defRPr lang="en-GB" sz="5988" kern="1200" smtClean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78120246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169315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A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" y="909503"/>
            <a:ext cx="6158452" cy="13255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42725" y="976423"/>
            <a:ext cx="4105121" cy="5495616"/>
          </a:xfrm>
        </p:spPr>
        <p:txBody>
          <a:bodyPr/>
          <a:lstStyle>
            <a:lvl1pPr marL="0" indent="0">
              <a:buNone/>
              <a:defRPr/>
            </a:lvl1pPr>
            <a:lvl2pPr marL="163304" indent="0">
              <a:buNone/>
              <a:defRPr/>
            </a:lvl2pPr>
            <a:lvl3pPr marL="326609" indent="0">
              <a:buNone/>
              <a:defRPr/>
            </a:lvl3pPr>
            <a:lvl4pPr marL="489913" indent="0">
              <a:buNone/>
              <a:defRPr/>
            </a:lvl4pPr>
            <a:lvl5pPr marL="653218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61492437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A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1049203"/>
            <a:ext cx="6158452" cy="13255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64517693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riety bottle 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30449-9143-B10F-BFA0-6C6293E0B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7" y="365126"/>
            <a:ext cx="11283754" cy="132556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34560" y="1406522"/>
            <a:ext cx="2600959" cy="508635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97C19B2-AD58-215B-7531-13B15E064D2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27125" y="2306638"/>
            <a:ext cx="3109913" cy="3413125"/>
          </a:xfrm>
        </p:spPr>
        <p:txBody>
          <a:bodyPr/>
          <a:lstStyle>
            <a:lvl1pPr marL="0" indent="0">
              <a:buNone/>
              <a:defRPr/>
            </a:lvl1pPr>
            <a:lvl2pPr marL="163305" indent="0">
              <a:buNone/>
              <a:defRPr/>
            </a:lvl2pPr>
            <a:lvl3pPr marL="326609" indent="0">
              <a:buNone/>
              <a:defRPr/>
            </a:lvl3pPr>
            <a:lvl4pPr marL="489914" indent="0">
              <a:buNone/>
              <a:defRPr/>
            </a:lvl4pPr>
            <a:lvl5pPr marL="653219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D288D79D-D8A6-7D77-A6B4-ACC75B00C4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802245" y="2306638"/>
            <a:ext cx="3109913" cy="3413125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163305" indent="0">
              <a:buFontTx/>
              <a:buNone/>
              <a:defRPr/>
            </a:lvl2pPr>
            <a:lvl3pPr marL="326609" indent="0">
              <a:buFontTx/>
              <a:buNone/>
              <a:defRPr/>
            </a:lvl3pPr>
            <a:lvl4pPr marL="489914" indent="0">
              <a:buFontTx/>
              <a:buNone/>
              <a:defRPr/>
            </a:lvl4pPr>
            <a:lvl5pPr marL="653219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865652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>
                <a:solidFill>
                  <a:schemeClr val="bg2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6238518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" y="909503"/>
            <a:ext cx="6158452" cy="132556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7D96D8-D0DE-455F-8473-3B88D86D16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42725" y="976423"/>
            <a:ext cx="4105121" cy="5495616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/>
            </a:lvl1pPr>
            <a:lvl2pPr marL="163304" indent="0">
              <a:buNone/>
              <a:defRPr/>
            </a:lvl2pPr>
            <a:lvl3pPr marL="326609" indent="0">
              <a:buNone/>
              <a:defRPr/>
            </a:lvl3pPr>
            <a:lvl4pPr marL="489913" indent="0">
              <a:buNone/>
              <a:defRPr/>
            </a:lvl4pPr>
            <a:lvl5pPr marL="653218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92575691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43F944C6-6AE1-9AF4-451B-08D094D1A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5760" y="3780025"/>
            <a:ext cx="4105121" cy="1325562"/>
          </a:xfrm>
        </p:spPr>
        <p:txBody>
          <a:bodyPr/>
          <a:lstStyle>
            <a:lvl1pPr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F0E45908-0F8D-56C9-5500-3F35A651C8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35760" y="4442806"/>
            <a:ext cx="4105121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/>
            </a:lvl1pPr>
            <a:lvl2pPr marL="163304" indent="0">
              <a:buNone/>
              <a:defRPr/>
            </a:lvl2pPr>
            <a:lvl3pPr marL="326609" indent="0">
              <a:buNone/>
              <a:defRPr/>
            </a:lvl3pPr>
            <a:lvl4pPr marL="489913" indent="0">
              <a:buNone/>
              <a:defRPr/>
            </a:lvl4pPr>
            <a:lvl5pPr marL="653218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B4AC40A-15C3-618A-87BF-95DE760CCE3E}"/>
              </a:ext>
            </a:extLst>
          </p:cNvPr>
          <p:cNvSpPr/>
          <p:nvPr userDrawn="1"/>
        </p:nvSpPr>
        <p:spPr>
          <a:xfrm>
            <a:off x="556477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F6F7BB9-9DEF-7131-D02D-4E4EE44CC42D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07988" y="0"/>
            <a:ext cx="3943350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68069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839409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6" y="365126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0406" y="1825625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t>7/5/2025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80866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Inter Display" panose="02000503000000020004" pitchFamily="2" charset="0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Inter Display" panose="02000503000000020004" pitchFamily="2" charset="0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Inter Display" panose="02000503000000020004" pitchFamily="2" charset="0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Inter Display" panose="02000503000000020004" pitchFamily="2" charset="0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Inter Display" panose="02000503000000020004" pitchFamily="2" charset="0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Inter Display" panose="02000503000000020004" pitchFamily="2" charset="0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>
          <p15:clr>
            <a:srgbClr val="F26B43"/>
          </p15:clr>
        </p15:guide>
        <p15:guide id="2" pos="25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5.svg"/><Relationship Id="rId4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12" Type="http://schemas.openxmlformats.org/officeDocument/2006/relationships/image" Target="../media/image3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11" Type="http://schemas.openxmlformats.org/officeDocument/2006/relationships/image" Target="../media/image31.jpeg"/><Relationship Id="rId5" Type="http://schemas.openxmlformats.org/officeDocument/2006/relationships/image" Target="../media/image25.jpeg"/><Relationship Id="rId10" Type="http://schemas.openxmlformats.org/officeDocument/2006/relationships/image" Target="../media/image30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Relationship Id="rId1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hand touching a pile of animal horns&#10;&#10;Description automatically generated">
            <a:extLst>
              <a:ext uri="{FF2B5EF4-FFF2-40B4-BE49-F238E27FC236}">
                <a16:creationId xmlns:a16="http://schemas.microsoft.com/office/drawing/2014/main" id="{C8A8EAFC-0C41-689B-5550-86260EABC14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714" b="20714"/>
          <a:stretch>
            <a:fillRect/>
          </a:stretch>
        </p:blipFill>
        <p:spPr>
          <a:xfrm>
            <a:off x="667778" y="2595220"/>
            <a:ext cx="10975975" cy="4284662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EDD572-AFA9-AB74-C121-2B5600C9FD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sz="5000" dirty="0" err="1">
                <a:latin typeface="HY견고딕" panose="02030600000101010101" pitchFamily="18" charset="-127"/>
                <a:ea typeface="HY견고딕" panose="02030600000101010101" pitchFamily="18" charset="-127"/>
              </a:rPr>
              <a:t>오가닉</a:t>
            </a:r>
            <a:r>
              <a:rPr lang="ko-KR" altLang="en-US" sz="5000" dirty="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5000" dirty="0">
                <a:latin typeface="HY견고딕" panose="02030600000101010101" pitchFamily="18" charset="-127"/>
                <a:ea typeface="HY견고딕" panose="02030600000101010101" pitchFamily="18" charset="-127"/>
              </a:rPr>
              <a:t>&amp; </a:t>
            </a:r>
            <a:r>
              <a:rPr lang="ko-KR" altLang="en-US" sz="5000" dirty="0" err="1">
                <a:latin typeface="HY견고딕" panose="02030600000101010101" pitchFamily="18" charset="-127"/>
                <a:ea typeface="HY견고딕" panose="02030600000101010101" pitchFamily="18" charset="-127"/>
              </a:rPr>
              <a:t>바이오다이나믹</a:t>
            </a:r>
            <a:r>
              <a:rPr lang="ko-KR" altLang="en-US" sz="5000" dirty="0">
                <a:latin typeface="HY견고딕" panose="02030600000101010101" pitchFamily="18" charset="-127"/>
                <a:ea typeface="HY견고딕" panose="02030600000101010101" pitchFamily="18" charset="-127"/>
              </a:rPr>
              <a:t> 와인</a:t>
            </a:r>
            <a:endParaRPr lang="en-AU" sz="50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B4F5A2EB-3909-F7EB-D206-6CF1583B1EA6}"/>
              </a:ext>
            </a:extLst>
          </p:cNvPr>
          <p:cNvSpPr/>
          <p:nvPr/>
        </p:nvSpPr>
        <p:spPr>
          <a:xfrm>
            <a:off x="-50449" y="5839548"/>
            <a:ext cx="12334941" cy="1049982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779F050-580F-550B-13AC-CE9FE9BFA8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678466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5">
            <a:extLst>
              <a:ext uri="{FF2B5EF4-FFF2-40B4-BE49-F238E27FC236}">
                <a16:creationId xmlns:a16="http://schemas.microsoft.com/office/drawing/2014/main" id="{8BF38C49-8997-09F1-2B86-746AD68CBC9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object 4">
            <a:extLst>
              <a:ext uri="{FF2B5EF4-FFF2-40B4-BE49-F238E27FC236}">
                <a16:creationId xmlns:a16="http://schemas.microsoft.com/office/drawing/2014/main" id="{F957CE4E-9A85-CBC6-5832-196E9C9C7129}"/>
              </a:ext>
            </a:extLst>
          </p:cNvPr>
          <p:cNvSpPr txBox="1"/>
          <p:nvPr/>
        </p:nvSpPr>
        <p:spPr>
          <a:xfrm>
            <a:off x="407988" y="368300"/>
            <a:ext cx="5625296" cy="5734317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 defTabSz="914453">
              <a:defRPr/>
            </a:pPr>
            <a:r>
              <a:rPr lang="ko-KR" altLang="en-US" sz="5000" cap="all" dirty="0">
                <a:solidFill>
                  <a:schemeClr val="accent2"/>
                </a:solidFill>
                <a:uFill>
                  <a:solidFill>
                    <a:srgbClr val="F40000"/>
                  </a:solidFill>
                </a:uFill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포도밭 및 </a:t>
            </a:r>
            <a:r>
              <a:rPr lang="ko-KR" altLang="en-US" sz="5000" cap="all" dirty="0" err="1">
                <a:solidFill>
                  <a:schemeClr val="accent2"/>
                </a:solidFill>
                <a:uFill>
                  <a:solidFill>
                    <a:srgbClr val="F40000"/>
                  </a:solidFill>
                </a:uFill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와이너리를</a:t>
            </a:r>
            <a:r>
              <a:rPr lang="ko-KR" altLang="en-US" sz="5000" cap="all" dirty="0">
                <a:solidFill>
                  <a:schemeClr val="accent2"/>
                </a:solidFill>
                <a:uFill>
                  <a:solidFill>
                    <a:srgbClr val="F40000"/>
                  </a:solidFill>
                </a:uFill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 위한 </a:t>
            </a:r>
            <a:endParaRPr lang="en-US" altLang="ko-KR" sz="5000" cap="all" dirty="0">
              <a:solidFill>
                <a:schemeClr val="accent2"/>
              </a:solidFill>
              <a:uFill>
                <a:solidFill>
                  <a:srgbClr val="F40000"/>
                </a:solidFill>
              </a:uFill>
              <a:latin typeface="맑은 고딕" panose="020B0503020000020004" pitchFamily="50" charset="-127"/>
              <a:ea typeface="맑은 고딕" panose="020B0503020000020004" pitchFamily="50" charset="-127"/>
              <a:cs typeface="Inter Display" panose="02000503000000020004" pitchFamily="2" charset="0"/>
            </a:endParaRPr>
          </a:p>
          <a:p>
            <a:pPr defTabSz="914453">
              <a:defRPr/>
            </a:pPr>
            <a:r>
              <a:rPr lang="ko-KR" altLang="en-US" sz="5000" cap="all" dirty="0">
                <a:solidFill>
                  <a:schemeClr val="accent1"/>
                </a:solidFill>
                <a:uFill>
                  <a:solidFill>
                    <a:srgbClr val="F40000"/>
                  </a:solidFill>
                </a:uFill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기타 환경적 고려사항</a:t>
            </a:r>
            <a:endParaRPr lang="en-AU" sz="5000" cap="all" dirty="0">
              <a:solidFill>
                <a:schemeClr val="accent1"/>
              </a:solidFill>
              <a:uFill>
                <a:solidFill>
                  <a:srgbClr val="F40000"/>
                </a:solidFill>
              </a:uFill>
              <a:latin typeface="맑은 고딕" panose="020B0503020000020004" pitchFamily="50" charset="-127"/>
              <a:ea typeface="맑은 고딕" panose="020B0503020000020004" pitchFamily="50" charset="-127"/>
              <a:cs typeface="Inter Display" panose="02000503000000020004" pitchFamily="2" charset="0"/>
            </a:endParaRPr>
          </a:p>
          <a:p>
            <a:pPr defTabSz="914453">
              <a:lnSpc>
                <a:spcPct val="80000"/>
              </a:lnSpc>
              <a:defRPr/>
            </a:pPr>
            <a:endParaRPr lang="en-AU" sz="5000" cap="all" dirty="0">
              <a:solidFill>
                <a:schemeClr val="bg2"/>
              </a:solidFill>
              <a:uFill>
                <a:solidFill>
                  <a:srgbClr val="F40000"/>
                </a:solidFill>
              </a:uFill>
              <a:latin typeface="맑은 고딕" panose="020B0503020000020004" pitchFamily="50" charset="-127"/>
              <a:ea typeface="맑은 고딕" panose="020B0503020000020004" pitchFamily="50" charset="-127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483155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1C27A76-36CA-E518-CB8B-05E976A54C7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195" r="16195"/>
          <a:stretch/>
        </p:blipFill>
        <p:spPr>
          <a:xfrm>
            <a:off x="20" y="388842"/>
            <a:ext cx="6169295" cy="6083199"/>
          </a:xfrm>
          <a:noFill/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90D5258-C014-166E-5CA8-A7EFE0B0E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4535" y="468929"/>
            <a:ext cx="5120149" cy="1325562"/>
          </a:xfrm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</a:pPr>
            <a:r>
              <a:rPr lang="ko-KR" altLang="en-US" sz="4200" dirty="0">
                <a:solidFill>
                  <a:schemeClr val="accent3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기후와 기후변화 </a:t>
            </a:r>
            <a:br>
              <a:rPr lang="en-US" altLang="ko-KR" sz="4200" dirty="0">
                <a:solidFill>
                  <a:schemeClr val="accent3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ko-KR" altLang="en-US" sz="4200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대응책</a:t>
            </a:r>
            <a:br>
              <a:rPr lang="en-US" sz="4200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endParaRPr lang="en-US" sz="4200" dirty="0">
              <a:solidFill>
                <a:schemeClr val="accent2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C2F514-EB34-336F-39C9-DE8BBAE3AE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784535" y="2051450"/>
            <a:ext cx="4867266" cy="5495616"/>
          </a:xfrm>
        </p:spPr>
        <p:txBody>
          <a:bodyPr>
            <a:normAutofit/>
          </a:bodyPr>
          <a:lstStyle/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관개방식의 효율성 개선 </a:t>
            </a:r>
            <a:endParaRPr lang="en-AU" sz="1800" dirty="0"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폭염 및 서리 대처를 위한 관개 방식 개선</a:t>
            </a:r>
            <a:endParaRPr lang="en-US" altLang="ko-KR" sz="18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토양 수분 유지 </a:t>
            </a:r>
            <a:endParaRPr lang="en-US" altLang="ko-KR" sz="18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대체품종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fr-FR" altLang="ko-KR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alternative varieties)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또는  대목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(rootstock)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활용 또는 두가지를 모두 적용</a:t>
            </a:r>
            <a:endParaRPr lang="en-US" altLang="ko-KR" sz="18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8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캐노피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관리방식 수정</a:t>
            </a:r>
            <a:endParaRPr lang="en-US" altLang="ko-KR" sz="18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서늘한 지역에 포도밭 조성과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서늘한 기후에서 재배된 포도 조달 또는 두가지 다 적용 </a:t>
            </a:r>
            <a:endParaRPr lang="en-US" altLang="ko-KR" sz="18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가지치기 지연을 통한 수확일정 조정 </a:t>
            </a:r>
            <a:endParaRPr lang="en-US" altLang="ko-KR" sz="18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endParaRPr lang="en-AU" sz="1400" dirty="0"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36518180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1C27A76-36CA-E518-CB8B-05E976A54C7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143" r="16143"/>
          <a:stretch/>
        </p:blipFill>
        <p:spPr>
          <a:xfrm>
            <a:off x="20" y="388842"/>
            <a:ext cx="6169295" cy="6083199"/>
          </a:xfrm>
          <a:noFill/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90D5258-C014-166E-5CA8-A7EFE0B0E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725" y="909503"/>
            <a:ext cx="4934306" cy="1325562"/>
          </a:xfrm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</a:pPr>
            <a:r>
              <a:rPr lang="ko-KR" altLang="en-US" sz="4400" dirty="0">
                <a:solidFill>
                  <a:schemeClr val="accent4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탄소 중립 </a:t>
            </a:r>
            <a:r>
              <a:rPr lang="en-US" sz="4400" dirty="0">
                <a:solidFill>
                  <a:schemeClr val="accent4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br>
              <a:rPr lang="en-US" sz="4400" dirty="0">
                <a:solidFill>
                  <a:schemeClr val="accent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ko-KR" altLang="en-US" sz="4400" dirty="0">
                <a:solidFill>
                  <a:schemeClr val="accent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및 에너지 효율화 </a:t>
            </a:r>
            <a:br>
              <a:rPr lang="en-US" sz="4400" dirty="0">
                <a:solidFill>
                  <a:schemeClr val="accent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endParaRPr lang="en-US" sz="4400" dirty="0">
              <a:solidFill>
                <a:schemeClr val="accent5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C2F514-EB34-336F-39C9-DE8BBAE3AE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42725" y="3200689"/>
            <a:ext cx="4625834" cy="5495616"/>
          </a:xfrm>
        </p:spPr>
        <p:txBody>
          <a:bodyPr>
            <a:normAutofit/>
          </a:bodyPr>
          <a:lstStyle/>
          <a:p>
            <a:pPr marL="285750" indent="-285750"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ko-KR" altLang="en-US" sz="180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연료 사용 절감 </a:t>
            </a:r>
            <a:r>
              <a:rPr lang="en-US" altLang="ko-KR" sz="180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80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예</a:t>
            </a:r>
            <a:r>
              <a:rPr lang="en-US" altLang="ko-KR" sz="180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80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트랙터</a:t>
            </a:r>
            <a:r>
              <a:rPr lang="ko-KR" altLang="en-US" sz="1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나 </a:t>
            </a:r>
            <a:r>
              <a:rPr lang="ko-KR" altLang="en-US" sz="180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기타 장비의 사용 최소화</a:t>
            </a:r>
            <a:r>
              <a:rPr lang="en-US" altLang="ko-KR" sz="180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풀깍기 </a:t>
            </a:r>
            <a:r>
              <a:rPr lang="ko-KR" altLang="en-US" sz="180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작업을  최소화하기 위해 포도나무 사이에 심는 작물 변경 등</a:t>
            </a:r>
            <a:r>
              <a:rPr lang="en-US" altLang="ko-KR" sz="1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</a:p>
          <a:p>
            <a:pPr marL="285750" indent="-285750"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ko-KR" altLang="en-US" sz="1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양조 시 냉각을 줄이며</a:t>
            </a:r>
            <a:r>
              <a:rPr lang="en-US" altLang="ko-KR" sz="1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에너지 효율이 더 높은 난방 방식 사용  </a:t>
            </a:r>
            <a:endParaRPr lang="en-US" altLang="ko-KR" sz="180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ko-KR" altLang="en-US" sz="180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경량 </a:t>
            </a:r>
            <a:r>
              <a:rPr lang="ko-KR" altLang="en-US" sz="1800" dirty="0" err="1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와인병</a:t>
            </a:r>
            <a:r>
              <a:rPr lang="ko-KR" altLang="en-US" sz="180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 사용</a:t>
            </a:r>
            <a:r>
              <a:rPr lang="en-US" altLang="ko-KR" sz="180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80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탄소 배출 절감 및 운송 연료 감축</a:t>
            </a:r>
            <a:r>
              <a:rPr lang="en-US" altLang="ko-KR" sz="180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</a:p>
          <a:p>
            <a:pPr marL="285750" indent="-285750"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ko-KR" altLang="en-US" sz="1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태양열 패널 설치</a:t>
            </a:r>
            <a:endParaRPr lang="en-AU" sz="1800" dirty="0">
              <a:solidFill>
                <a:schemeClr val="bg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54445533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BAB0F-6E8B-3882-6564-F0A80EB65D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B5A091BC-7A1E-FCA4-CA37-971B54A2CA2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153" b="17153"/>
          <a:stretch/>
        </p:blipFill>
        <p:spPr>
          <a:xfrm>
            <a:off x="20" y="388842"/>
            <a:ext cx="6169295" cy="6083199"/>
          </a:xfrm>
          <a:noFill/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1BF424E-AC5F-D008-8A19-94061165A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6018" y="662026"/>
            <a:ext cx="5271303" cy="1325562"/>
          </a:xfrm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</a:pPr>
            <a:r>
              <a:rPr lang="ko-KR" altLang="en-US" sz="3600" dirty="0">
                <a:solidFill>
                  <a:schemeClr val="accent4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포도밭의 생물 다양성 증가</a:t>
            </a:r>
            <a:br>
              <a:rPr lang="en-US" sz="3600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endParaRPr lang="en-US" sz="3600" dirty="0">
              <a:solidFill>
                <a:schemeClr val="accent2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45E3BE-22B1-9B17-A691-F5B48DD5B27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786018" y="2122605"/>
            <a:ext cx="4703393" cy="5495616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포도밭의 식물 다양성을 확보하고 해충을 잡는 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유익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’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곤충을 늘이기 위한 피복 작물 및 </a:t>
            </a:r>
            <a:r>
              <a:rPr lang="ko-KR" altLang="en-US" sz="18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멀치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fr-FR" altLang="ko-KR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mulch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활용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기계 경작을 최소화하여                   토양 경화</a:t>
            </a:r>
            <a:r>
              <a:rPr kumimoji="0" lang="en-AU" altLang="ko-K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(compaction)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를 줄임으로써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토양 배수와 공기 순환을 개선해 수분의 투과와 생물학적 활동성 촉진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endParaRPr lang="en-US" altLang="ko-KR" sz="1800" strike="sngStrike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농약 사용량을 줄이고 유기농 및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바이오다이나믹 농법을 활용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화학 제품 사용 지양 및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퇴비와 거름 사용 </a:t>
            </a:r>
            <a:endParaRPr lang="en-AU" sz="1800" dirty="0"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81528938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B8BC29-D6EC-EAC6-A4AF-C8F7CF4302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933962B-672D-E3D8-B4CC-4C71277B603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126" b="27034"/>
          <a:stretch/>
        </p:blipFill>
        <p:spPr>
          <a:xfrm>
            <a:off x="6096000" y="4547998"/>
            <a:ext cx="6096000" cy="2310003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C4D309-6B5F-10DF-8B3D-828CE3680E59}"/>
              </a:ext>
            </a:extLst>
          </p:cNvPr>
          <p:cNvSpPr txBox="1">
            <a:spLocks/>
          </p:cNvSpPr>
          <p:nvPr/>
        </p:nvSpPr>
        <p:spPr>
          <a:xfrm>
            <a:off x="6249025" y="2511453"/>
            <a:ext cx="5111234" cy="1835093"/>
          </a:xfrm>
          <a:prstGeom prst="rect">
            <a:avLst/>
          </a:prstGeom>
        </p:spPr>
        <p:txBody>
          <a:bodyPr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</a:pPr>
            <a:r>
              <a:rPr lang="ko-KR" altLang="en-US" sz="1800" b="1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퇴비</a:t>
            </a:r>
            <a:r>
              <a:rPr lang="en-AU" sz="1800" b="1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동물성 및 식물성 물질을 분해하는  부식질을 포함하는 미생물에 의해 분해된 유기 물질</a:t>
            </a:r>
            <a:r>
              <a:rPr lang="en-US" altLang="ko-KR" sz="1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이를 통해</a:t>
            </a:r>
            <a:r>
              <a:rPr lang="ko-KR" altLang="en-US" sz="180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 토양 비옥도와 토양 구조를 개선하고</a:t>
            </a:r>
            <a:r>
              <a:rPr lang="en-US" altLang="ko-KR" sz="180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80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수분을 </a:t>
            </a:r>
            <a:r>
              <a:rPr lang="ko-KR" altLang="en-US" sz="1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공급</a:t>
            </a:r>
            <a:r>
              <a:rPr lang="ko-KR" altLang="en-US" sz="180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한다</a:t>
            </a:r>
            <a:r>
              <a:rPr lang="en-US" altLang="ko-KR" sz="180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endParaRPr lang="en-AU" sz="1800" dirty="0">
              <a:solidFill>
                <a:schemeClr val="bg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10000"/>
              </a:lnSpc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</a:pPr>
            <a:r>
              <a:rPr lang="ko-KR" altLang="en-US" sz="1800" b="1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멀치</a:t>
            </a:r>
            <a:r>
              <a:rPr lang="en-US" altLang="ko-KR" sz="1800" b="1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AU" sz="1800" b="1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Mulch):</a:t>
            </a:r>
            <a:r>
              <a:rPr lang="en-AU" sz="180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80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포도 재배자들이 포도나무 뿌리 위에 뿌려 포도나무를 보호하는 재료</a:t>
            </a:r>
            <a:endParaRPr lang="en-AU" sz="1800" dirty="0">
              <a:solidFill>
                <a:schemeClr val="bg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1A6F09DF-2272-6CE4-A557-439B27D69DEC}"/>
              </a:ext>
            </a:extLst>
          </p:cNvPr>
          <p:cNvSpPr txBox="1">
            <a:spLocks/>
          </p:cNvSpPr>
          <p:nvPr/>
        </p:nvSpPr>
        <p:spPr>
          <a:xfrm>
            <a:off x="542300" y="2967669"/>
            <a:ext cx="5706725" cy="132556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4000" dirty="0">
                <a:solidFill>
                  <a:schemeClr val="accent3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퇴비화</a:t>
            </a:r>
            <a:r>
              <a:rPr lang="en-US" altLang="ko-KR" sz="4000" dirty="0">
                <a:solidFill>
                  <a:schemeClr val="accent3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fr-FR" altLang="ko-KR" sz="4000" dirty="0">
                <a:solidFill>
                  <a:schemeClr val="accent3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composting</a:t>
            </a:r>
            <a:r>
              <a:rPr lang="en-US" altLang="ko-KR" sz="4000" dirty="0">
                <a:solidFill>
                  <a:schemeClr val="accent3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4000" dirty="0">
                <a:solidFill>
                  <a:schemeClr val="accent3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br>
              <a:rPr lang="en-US" sz="4000" dirty="0">
                <a:solidFill>
                  <a:schemeClr val="accent3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sz="4000" dirty="0">
                <a:solidFill>
                  <a:schemeClr val="bg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&amp; </a:t>
            </a:r>
            <a:r>
              <a:rPr lang="ko-KR" altLang="en-US" sz="4000" dirty="0" err="1">
                <a:solidFill>
                  <a:schemeClr val="bg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멀칭</a:t>
            </a:r>
            <a:r>
              <a:rPr lang="en-US" altLang="ko-KR" sz="4000" dirty="0">
                <a:solidFill>
                  <a:schemeClr val="bg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(Mulching) </a:t>
            </a:r>
            <a:br>
              <a:rPr lang="en-US" sz="4000" dirty="0">
                <a:solidFill>
                  <a:schemeClr val="accent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endParaRPr lang="en-US" sz="4000" dirty="0">
              <a:solidFill>
                <a:schemeClr val="accent5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1" name="Picture Placeholder 5">
            <a:extLst>
              <a:ext uri="{FF2B5EF4-FFF2-40B4-BE49-F238E27FC236}">
                <a16:creationId xmlns:a16="http://schemas.microsoft.com/office/drawing/2014/main" id="{9BD812A4-CA6A-A0B3-2B84-A126B4B5868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888" b="35035"/>
          <a:stretch/>
        </p:blipFill>
        <p:spPr>
          <a:xfrm>
            <a:off x="6022705" y="0"/>
            <a:ext cx="6169295" cy="24147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90325051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F9537F-F49B-CD9D-9F8B-BFE1B4F73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F7F73B4B-1338-0F46-BE32-1ED8A3342C0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195" r="16195"/>
          <a:stretch/>
        </p:blipFill>
        <p:spPr>
          <a:xfrm>
            <a:off x="20" y="388842"/>
            <a:ext cx="6169295" cy="6083199"/>
          </a:xfrm>
          <a:noFill/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8E64500-B765-1C60-0BD0-3C5319F92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724" y="909503"/>
            <a:ext cx="5044475" cy="1325562"/>
          </a:xfrm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</a:pPr>
            <a:r>
              <a:rPr lang="ko-KR" altLang="en-US" sz="4400" dirty="0">
                <a:solidFill>
                  <a:schemeClr val="accen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수자원 보호 </a:t>
            </a:r>
            <a:br>
              <a:rPr lang="en-US" sz="4400" dirty="0">
                <a:solidFill>
                  <a:schemeClr val="accent3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ko-KR" altLang="en-US" sz="2000" dirty="0">
                <a:solidFill>
                  <a:schemeClr val="accent4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물 재활용 및 오폐수 관리 </a:t>
            </a:r>
            <a:br>
              <a:rPr lang="en-US" sz="2000" dirty="0">
                <a:solidFill>
                  <a:schemeClr val="accent4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br>
              <a:rPr lang="en-US" sz="4400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endParaRPr lang="en-US" sz="4400" dirty="0">
              <a:solidFill>
                <a:schemeClr val="accent2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A2CFF4-189B-9576-CC4C-58271AD2D1A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42724" y="2603997"/>
            <a:ext cx="4781586" cy="5495616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r>
              <a:rPr lang="ko-KR" altLang="en-US" sz="18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건조한 지역은 수자원 보호</a:t>
            </a:r>
            <a:r>
              <a:rPr lang="en-US" altLang="ko-KR" sz="18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8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물의 재사용과</a:t>
            </a:r>
            <a:r>
              <a:rPr lang="en-US" altLang="ko-KR" sz="18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폐수 관리 등에 주력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일부 혁신적인 호주 와이너리의 경우 자체 폐수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-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재활용 시설 설치</a:t>
            </a:r>
            <a:endParaRPr lang="en-US" altLang="ko-KR" sz="18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endParaRPr lang="en-AU" sz="1800" dirty="0"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r>
              <a:rPr lang="ko-KR" altLang="en-US" sz="18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관개는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물을 대량으로 소비할 수 있다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r>
              <a:rPr lang="en-US" altLang="ko-KR" sz="18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800" dirty="0" err="1"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세류</a:t>
            </a:r>
            <a:r>
              <a:rPr lang="ko-KR" altLang="en-US" sz="18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 관개 시스템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fr-FR" altLang="ko-KR" sz="18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Drip irrigation systems)</a:t>
            </a:r>
            <a:r>
              <a:rPr lang="ko-KR" altLang="en-US" sz="18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은 물낭비를 최소화하기 위해 사용될 수 있다</a:t>
            </a:r>
            <a:r>
              <a:rPr lang="en-US" altLang="ko-KR" sz="18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AU" sz="1800" dirty="0"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68978334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0E860A-D0DD-E2DC-B5D7-07FFEA85F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5">
            <a:extLst>
              <a:ext uri="{FF2B5EF4-FFF2-40B4-BE49-F238E27FC236}">
                <a16:creationId xmlns:a16="http://schemas.microsoft.com/office/drawing/2014/main" id="{326AB974-B6AF-0099-CD6F-828D027F18A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666" r="22666"/>
          <a:stretch/>
        </p:blipFill>
        <p:spPr>
          <a:xfrm>
            <a:off x="6566704" y="0"/>
            <a:ext cx="5625296" cy="6858000"/>
          </a:xfrm>
          <a:prstGeom prst="rect">
            <a:avLst/>
          </a:prstGeom>
        </p:spPr>
      </p:pic>
      <p:sp>
        <p:nvSpPr>
          <p:cNvPr id="2" name="object 4">
            <a:extLst>
              <a:ext uri="{FF2B5EF4-FFF2-40B4-BE49-F238E27FC236}">
                <a16:creationId xmlns:a16="http://schemas.microsoft.com/office/drawing/2014/main" id="{787760C6-469C-66A2-B9AE-D592CC5F2CFB}"/>
              </a:ext>
            </a:extLst>
          </p:cNvPr>
          <p:cNvSpPr txBox="1"/>
          <p:nvPr/>
        </p:nvSpPr>
        <p:spPr>
          <a:xfrm>
            <a:off x="645466" y="1575412"/>
            <a:ext cx="5094322" cy="597942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r>
              <a:rPr lang="ko-KR" altLang="en-US" sz="4400" cap="all" dirty="0" err="1">
                <a:solidFill>
                  <a:schemeClr val="accent2"/>
                </a:solidFill>
                <a:uFill>
                  <a:solidFill>
                    <a:srgbClr val="F40000"/>
                  </a:solidFill>
                </a:uFill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맥라렌</a:t>
            </a:r>
            <a:r>
              <a:rPr lang="ko-KR" altLang="en-US" sz="4400" cap="all" dirty="0">
                <a:solidFill>
                  <a:schemeClr val="accent2"/>
                </a:solidFill>
                <a:uFill>
                  <a:solidFill>
                    <a:srgbClr val="F40000"/>
                  </a:solidFill>
                </a:uFill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 베일</a:t>
            </a:r>
            <a:endParaRPr lang="en-AU" sz="4400" cap="all" dirty="0">
              <a:solidFill>
                <a:schemeClr val="accent2"/>
              </a:solidFill>
              <a:uFill>
                <a:solidFill>
                  <a:srgbClr val="F40000"/>
                </a:solidFill>
              </a:uFill>
              <a:latin typeface="맑은 고딕" panose="020B0503020000020004" pitchFamily="50" charset="-127"/>
              <a:ea typeface="맑은 고딕" panose="020B0503020000020004" pitchFamily="50" charset="-127"/>
              <a:cs typeface="Inter Display" panose="02000503000000020004" pitchFamily="2" charset="0"/>
            </a:endParaRPr>
          </a:p>
          <a:p>
            <a:pPr defTabSz="914453">
              <a:lnSpc>
                <a:spcPct val="80000"/>
              </a:lnSpc>
              <a:defRPr/>
            </a:pPr>
            <a:r>
              <a:rPr lang="ko-KR" altLang="en-US" sz="2200" cap="all" dirty="0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수자원 관리 및 재활용 </a:t>
            </a:r>
            <a:endParaRPr lang="en-US" altLang="ko-KR" sz="2200" cap="all" dirty="0">
              <a:solidFill>
                <a:schemeClr val="accent3"/>
              </a:solidFill>
              <a:uFill>
                <a:solidFill>
                  <a:srgbClr val="F40000"/>
                </a:solidFill>
              </a:uFill>
              <a:latin typeface="맑은 고딕" panose="020B0503020000020004" pitchFamily="50" charset="-127"/>
              <a:ea typeface="맑은 고딕" panose="020B0503020000020004" pitchFamily="50" charset="-127"/>
              <a:cs typeface="Inter Display" panose="02000503000000020004" pitchFamily="2" charset="0"/>
            </a:endParaRPr>
          </a:p>
          <a:p>
            <a:pPr defTabSz="914453">
              <a:lnSpc>
                <a:spcPct val="80000"/>
              </a:lnSpc>
              <a:defRPr/>
            </a:pPr>
            <a:r>
              <a:rPr lang="ko-KR" altLang="en-US" sz="2200" cap="all" dirty="0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사례 연구 </a:t>
            </a:r>
            <a:endParaRPr lang="en-AU" sz="2200" cap="all" dirty="0">
              <a:solidFill>
                <a:schemeClr val="accent3"/>
              </a:solidFill>
              <a:uFill>
                <a:solidFill>
                  <a:srgbClr val="F40000"/>
                </a:solidFill>
              </a:uFill>
              <a:latin typeface="맑은 고딕" panose="020B0503020000020004" pitchFamily="50" charset="-127"/>
              <a:ea typeface="맑은 고딕" panose="020B0503020000020004" pitchFamily="50" charset="-127"/>
              <a:cs typeface="Inter Display" panose="02000503000000020004" pitchFamily="2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C858BE-1311-8A32-04AA-A90B06421FF2}"/>
              </a:ext>
            </a:extLst>
          </p:cNvPr>
          <p:cNvSpPr txBox="1">
            <a:spLocks/>
          </p:cNvSpPr>
          <p:nvPr/>
        </p:nvSpPr>
        <p:spPr>
          <a:xfrm>
            <a:off x="645466" y="3069546"/>
            <a:ext cx="4964920" cy="5495616"/>
          </a:xfrm>
          <a:prstGeom prst="rect">
            <a:avLst/>
          </a:prstGeom>
        </p:spPr>
        <p:txBody>
          <a:bodyPr>
            <a:norm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None/>
            </a:pPr>
            <a:r>
              <a:rPr lang="ko-KR" altLang="en-US" sz="18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맥라렌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베일은 지난 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25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년 이상 스프링클러나 담수 관개를 사용하지 않는 방식으로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수자원 보호 및 재사용을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위해 앞장서서 노력하고 있으며 다음과 같은 방법 사용하고 있디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AU" sz="18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</a:pP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지하 </a:t>
            </a:r>
            <a:r>
              <a:rPr lang="ko-KR" altLang="en-US" sz="18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대수층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지하수를 품고 있는 지층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활용 </a:t>
            </a:r>
            <a:endParaRPr lang="en-AU" sz="18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</a:pP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표면으로 유출되는 물을 모아서 저장하는 </a:t>
            </a:r>
            <a:r>
              <a:rPr lang="ko-KR" altLang="en-US" sz="18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집수댐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활용</a:t>
            </a:r>
            <a:endParaRPr lang="en-AU" sz="18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</a:pP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폐수 처리 시설에서 처리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재생된 물을 활용</a:t>
            </a:r>
            <a:endParaRPr lang="en-AU" sz="18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87686521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B8BC29-D6EC-EAC6-A4AF-C8F7CF4302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C4D309-6B5F-10DF-8B3D-828CE3680E59}"/>
              </a:ext>
            </a:extLst>
          </p:cNvPr>
          <p:cNvSpPr txBox="1">
            <a:spLocks/>
          </p:cNvSpPr>
          <p:nvPr/>
        </p:nvSpPr>
        <p:spPr>
          <a:xfrm>
            <a:off x="437003" y="2794791"/>
            <a:ext cx="4713420" cy="1536928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None/>
            </a:pPr>
            <a:r>
              <a:rPr lang="en-AU" sz="180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IPM</a:t>
            </a:r>
            <a:r>
              <a:rPr lang="ko-KR" altLang="en-US" sz="180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은</a:t>
            </a:r>
            <a:r>
              <a:rPr lang="ko-KR" altLang="en-US" sz="1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80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유기농 포도재배자들이 다음 사항을 명확히 이해하도록 권장한다</a:t>
            </a:r>
            <a:r>
              <a:rPr lang="en-US" altLang="ko-KR" sz="180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  <a:endParaRPr lang="en-AU" sz="1800" dirty="0">
              <a:solidFill>
                <a:schemeClr val="bg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</a:pPr>
            <a:r>
              <a:rPr lang="ko-KR" altLang="en-US" sz="180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포도밭 해충의 생활 주기</a:t>
            </a:r>
            <a:endParaRPr lang="en-US" altLang="ko-KR" sz="1800" dirty="0">
              <a:solidFill>
                <a:schemeClr val="bg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</a:pPr>
            <a:r>
              <a:rPr lang="ko-KR" altLang="en-US" sz="180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해충 개체군 수준 </a:t>
            </a:r>
            <a:endParaRPr lang="en-AU" sz="1800" dirty="0">
              <a:solidFill>
                <a:schemeClr val="bg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</a:pPr>
            <a:r>
              <a:rPr lang="ko-KR" altLang="en-US" sz="180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유용한 기생충과 천적</a:t>
            </a:r>
            <a:endParaRPr lang="en-AU" sz="1800" dirty="0">
              <a:solidFill>
                <a:schemeClr val="bg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1A6F09DF-2272-6CE4-A557-439B27D69DEC}"/>
              </a:ext>
            </a:extLst>
          </p:cNvPr>
          <p:cNvSpPr txBox="1">
            <a:spLocks/>
          </p:cNvSpPr>
          <p:nvPr/>
        </p:nvSpPr>
        <p:spPr>
          <a:xfrm>
            <a:off x="437003" y="979639"/>
            <a:ext cx="5740514" cy="132556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4400" dirty="0">
                <a:solidFill>
                  <a:schemeClr val="accent3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통합적 병충해 관리</a:t>
            </a:r>
            <a:endParaRPr lang="en-US" altLang="ko-KR" sz="4400" dirty="0">
              <a:solidFill>
                <a:schemeClr val="accent3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00000"/>
              </a:lnSpc>
            </a:pPr>
            <a:r>
              <a:rPr lang="en-US" sz="4400" dirty="0">
                <a:solidFill>
                  <a:schemeClr val="bg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(IPM) </a:t>
            </a:r>
            <a:r>
              <a:rPr lang="ko-KR" altLang="en-US" sz="4400" dirty="0">
                <a:solidFill>
                  <a:schemeClr val="bg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전략 </a:t>
            </a:r>
            <a:endParaRPr lang="en-US" sz="4400" dirty="0">
              <a:solidFill>
                <a:schemeClr val="bg2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8E50B58-A761-AF10-3879-3D6AF2F59656}"/>
              </a:ext>
            </a:extLst>
          </p:cNvPr>
          <p:cNvSpPr txBox="1"/>
          <p:nvPr/>
        </p:nvSpPr>
        <p:spPr>
          <a:xfrm>
            <a:off x="15302429" y="5387248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endParaRPr lang="en-AU" sz="1600" dirty="0">
              <a:solidFill>
                <a:srgbClr val="19000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  <a:cs typeface="Inter Display" panose="02000503000000020004" pitchFamily="2" charset="0"/>
            </a:endParaRPr>
          </a:p>
        </p:txBody>
      </p:sp>
      <p:pic>
        <p:nvPicPr>
          <p:cNvPr id="5" name="Picture Placeholder 5">
            <a:extLst>
              <a:ext uri="{FF2B5EF4-FFF2-40B4-BE49-F238E27FC236}">
                <a16:creationId xmlns:a16="http://schemas.microsoft.com/office/drawing/2014/main" id="{743B3D5A-CEB3-414B-7167-E8FE2B739E4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22705" y="0"/>
            <a:ext cx="6169295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27676366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1C27A76-36CA-E518-CB8B-05E976A54C7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195" r="16195"/>
          <a:stretch/>
        </p:blipFill>
        <p:spPr>
          <a:xfrm>
            <a:off x="20" y="388842"/>
            <a:ext cx="6169295" cy="6083199"/>
          </a:xfrm>
          <a:noFill/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90D5258-C014-166E-5CA8-A7EFE0B0E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725" y="909503"/>
            <a:ext cx="4934306" cy="1325562"/>
          </a:xfrm>
        </p:spPr>
        <p:txBody>
          <a:bodyPr anchor="t">
            <a:noAutofit/>
          </a:bodyPr>
          <a:lstStyle/>
          <a:p>
            <a:r>
              <a:rPr lang="ko-KR" altLang="en-US" sz="4400" dirty="0">
                <a:solidFill>
                  <a:schemeClr val="accent3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가축 </a:t>
            </a:r>
            <a:r>
              <a:rPr lang="ko-KR" altLang="en-US" sz="4400" dirty="0">
                <a:solidFill>
                  <a:schemeClr val="bg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방목</a:t>
            </a:r>
            <a:br>
              <a:rPr lang="en-US" sz="4400" dirty="0">
                <a:solidFill>
                  <a:schemeClr val="accent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endParaRPr lang="en-US" sz="4400" dirty="0">
              <a:solidFill>
                <a:schemeClr val="accent5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C2F514-EB34-336F-39C9-DE8BBAE3AE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42725" y="2235065"/>
            <a:ext cx="4625834" cy="5495616"/>
          </a:xfrm>
        </p:spPr>
        <p:txBody>
          <a:bodyPr>
            <a:normAutofit/>
          </a:bodyPr>
          <a:lstStyle/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80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잡초 및 겨울 풀을 적절히 통제하여 제초제 사용 </a:t>
            </a:r>
            <a:r>
              <a:rPr lang="ko-KR" altLang="en-US" sz="1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절감</a:t>
            </a:r>
            <a:r>
              <a:rPr lang="ko-KR" altLang="en-US" sz="180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AU" sz="1800" dirty="0">
              <a:solidFill>
                <a:schemeClr val="bg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제초제 분사 및 예초를 위한 트랙터 사용을 줄임으로써 연료 사용 절감</a:t>
            </a:r>
            <a:endParaRPr lang="en-AU" sz="1800" dirty="0">
              <a:solidFill>
                <a:schemeClr val="bg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80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동물 배설물을 토양 </a:t>
            </a:r>
            <a:r>
              <a:rPr lang="ko-KR" altLang="en-US" sz="1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촉진제</a:t>
            </a:r>
            <a:r>
              <a:rPr lang="ko-KR" altLang="en-US" sz="180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 및 천연비료로 활용 </a:t>
            </a:r>
            <a:endParaRPr lang="en-AU" sz="1800" dirty="0">
              <a:solidFill>
                <a:schemeClr val="bg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65742830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C85EF0-3007-E5E3-E361-8F7176B7A7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CA26B-90B5-6D02-620E-7617F9DDAD63}"/>
              </a:ext>
            </a:extLst>
          </p:cNvPr>
          <p:cNvSpPr txBox="1">
            <a:spLocks/>
          </p:cNvSpPr>
          <p:nvPr/>
        </p:nvSpPr>
        <p:spPr>
          <a:xfrm>
            <a:off x="529083" y="2563825"/>
            <a:ext cx="5131862" cy="3758872"/>
          </a:xfrm>
          <a:prstGeom prst="rect">
            <a:avLst/>
          </a:prstGeom>
        </p:spPr>
        <p:txBody>
          <a:bodyPr>
            <a:norm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None/>
            </a:pP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와이너리는 다음과 같은 폐기물을 처리함으로써 매립 쓰레기를 최소화할 수 있다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AU" sz="1800" dirty="0"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</a:pPr>
            <a:r>
              <a:rPr lang="ko-KR" altLang="en-US" sz="18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유리 폐기물 </a:t>
            </a:r>
            <a:endParaRPr lang="en-AU" sz="1800" dirty="0"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</a:pP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골판지</a:t>
            </a:r>
            <a:endParaRPr lang="en-AU" sz="1800" dirty="0"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</a:pPr>
            <a:r>
              <a:rPr lang="ko-KR" altLang="en-US" sz="18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종이 </a:t>
            </a:r>
            <a:endParaRPr lang="en-AU" sz="1800" dirty="0"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</a:pPr>
            <a:r>
              <a:rPr lang="ko-KR" altLang="en-US" sz="18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유기 고체 잔여물</a:t>
            </a:r>
            <a:endParaRPr lang="en-AU" sz="1800" dirty="0"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</a:pPr>
            <a:r>
              <a:rPr lang="ko-KR" altLang="en-US" sz="18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폐 고철 </a:t>
            </a:r>
            <a:endParaRPr lang="en-AU" sz="1800" dirty="0"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</a:pPr>
            <a:r>
              <a:rPr lang="ko-KR" altLang="en-US" sz="18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전자 폐기물</a:t>
            </a:r>
            <a:endParaRPr lang="en-AU" sz="1800" dirty="0"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F27B18CD-18DC-9374-F1D9-A8C7A1A1C76B}"/>
              </a:ext>
            </a:extLst>
          </p:cNvPr>
          <p:cNvSpPr txBox="1">
            <a:spLocks/>
          </p:cNvSpPr>
          <p:nvPr/>
        </p:nvSpPr>
        <p:spPr>
          <a:xfrm>
            <a:off x="529083" y="544589"/>
            <a:ext cx="5831595" cy="132556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4400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재활용 </a:t>
            </a:r>
            <a:br>
              <a:rPr lang="en-US" sz="4400" dirty="0">
                <a:solidFill>
                  <a:schemeClr val="accent3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sz="4400" dirty="0">
                <a:solidFill>
                  <a:schemeClr val="accent3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&amp;</a:t>
            </a:r>
            <a:r>
              <a:rPr lang="ko-KR" altLang="en-US" sz="4400" dirty="0">
                <a:solidFill>
                  <a:schemeClr val="accent3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재사용</a:t>
            </a:r>
            <a:endParaRPr lang="en-US" sz="4400" dirty="0">
              <a:solidFill>
                <a:schemeClr val="accent3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FC1245-4BBC-8582-5330-DB749E2F7205}"/>
              </a:ext>
            </a:extLst>
          </p:cNvPr>
          <p:cNvSpPr txBox="1"/>
          <p:nvPr/>
        </p:nvSpPr>
        <p:spPr>
          <a:xfrm>
            <a:off x="15302429" y="5387248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endParaRPr lang="en-AU" sz="1600" dirty="0">
              <a:solidFill>
                <a:srgbClr val="19000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  <a:cs typeface="Inter Display" panose="02000503000000020004" pitchFamily="2" charset="0"/>
            </a:endParaRPr>
          </a:p>
        </p:txBody>
      </p:sp>
      <p:pic>
        <p:nvPicPr>
          <p:cNvPr id="5" name="Picture Placeholder 5">
            <a:extLst>
              <a:ext uri="{FF2B5EF4-FFF2-40B4-BE49-F238E27FC236}">
                <a16:creationId xmlns:a16="http://schemas.microsoft.com/office/drawing/2014/main" id="{F9470562-0440-6D70-9F70-B479F1365AE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22705" y="368300"/>
            <a:ext cx="6169295" cy="61648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6885967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927" t="-546" r="23001" b="4077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EE1723A-80B7-9DAD-0CD2-5CE849685D79}"/>
              </a:ext>
            </a:extLst>
          </p:cNvPr>
          <p:cNvSpPr txBox="1"/>
          <p:nvPr/>
        </p:nvSpPr>
        <p:spPr>
          <a:xfrm>
            <a:off x="6517191" y="653413"/>
            <a:ext cx="5398021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>
                <a:solidFill>
                  <a:srgbClr val="19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방대하고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다양한 </a:t>
            </a:r>
            <a:r>
              <a:rPr lang="ko-KR" altLang="en-US" dirty="0">
                <a:solidFill>
                  <a:srgbClr val="19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기후</a:t>
            </a:r>
            <a:r>
              <a:rPr lang="en-US" altLang="ko-KR" dirty="0">
                <a:solidFill>
                  <a:srgbClr val="19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, </a:t>
            </a:r>
            <a:r>
              <a:rPr lang="ko-KR" altLang="en-US" dirty="0" err="1">
                <a:solidFill>
                  <a:srgbClr val="19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수백만년에</a:t>
            </a:r>
            <a:r>
              <a:rPr lang="ko-KR" altLang="en-US" dirty="0">
                <a:solidFill>
                  <a:srgbClr val="19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 걸쳐 조성된 환경에서 재배한 포도로 빚은 호주 와인은 한 잔</a:t>
            </a:r>
            <a:r>
              <a:rPr lang="en-US" altLang="ko-KR" dirty="0">
                <a:solidFill>
                  <a:srgbClr val="19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, </a:t>
            </a:r>
            <a:r>
              <a:rPr lang="ko-KR" altLang="en-US" dirty="0">
                <a:solidFill>
                  <a:srgbClr val="19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한 잔에 고유한 스토리를 담고 있습니다</a:t>
            </a:r>
            <a:r>
              <a:rPr lang="en-US" altLang="ko-KR" dirty="0">
                <a:solidFill>
                  <a:srgbClr val="19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. </a:t>
            </a:r>
            <a:endParaRPr lang="en-AU" dirty="0">
              <a:solidFill>
                <a:srgbClr val="19000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  <a:cs typeface="Inter Display" panose="02000503000000020004" pitchFamily="2" charset="0"/>
            </a:endParaRPr>
          </a:p>
          <a:p>
            <a:r>
              <a:rPr lang="en-AU" dirty="0">
                <a:solidFill>
                  <a:srgbClr val="19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 </a:t>
            </a:r>
          </a:p>
          <a:p>
            <a:r>
              <a:rPr lang="ko-KR" altLang="en-US" dirty="0">
                <a:solidFill>
                  <a:srgbClr val="19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선조들이 그러했듯이</a:t>
            </a:r>
            <a:r>
              <a:rPr lang="en-US" altLang="ko-KR" dirty="0">
                <a:solidFill>
                  <a:srgbClr val="19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, </a:t>
            </a:r>
            <a:r>
              <a:rPr lang="ko-KR" altLang="en-US" dirty="0">
                <a:solidFill>
                  <a:srgbClr val="19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현대의 포도 생산자와 양조자는 열정</a:t>
            </a:r>
            <a:r>
              <a:rPr lang="en-US" altLang="ko-KR" dirty="0">
                <a:solidFill>
                  <a:srgbClr val="19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, </a:t>
            </a:r>
            <a:r>
              <a:rPr lang="ko-KR" altLang="en-US" dirty="0">
                <a:solidFill>
                  <a:srgbClr val="19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회복력</a:t>
            </a:r>
            <a:r>
              <a:rPr lang="en-US" altLang="ko-KR" dirty="0">
                <a:solidFill>
                  <a:srgbClr val="19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, </a:t>
            </a:r>
            <a:r>
              <a:rPr lang="ko-KR" altLang="en-US" dirty="0">
                <a:solidFill>
                  <a:srgbClr val="19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창의력을 발휘해 전통 방식에 완벽을 기하기 위해 노력해 왔습니다</a:t>
            </a:r>
            <a:r>
              <a:rPr lang="en-US" altLang="ko-KR" dirty="0">
                <a:solidFill>
                  <a:srgbClr val="19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. </a:t>
            </a:r>
            <a:r>
              <a:rPr lang="ko-KR" altLang="en-US" dirty="0">
                <a:solidFill>
                  <a:srgbClr val="19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호주 와인업계는 상호 </a:t>
            </a:r>
            <a:r>
              <a:rPr lang="ko-KR" altLang="en-US" dirty="0">
                <a:solidFill>
                  <a:srgbClr val="19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존중</a:t>
            </a:r>
            <a:r>
              <a:rPr lang="en-US" altLang="ko-KR" dirty="0">
                <a:solidFill>
                  <a:srgbClr val="19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, </a:t>
            </a:r>
            <a:r>
              <a:rPr lang="ko-KR" altLang="en-US" dirty="0">
                <a:solidFill>
                  <a:srgbClr val="19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독보적 품질의 와인</a:t>
            </a:r>
            <a:r>
              <a:rPr lang="ko-KR" altLang="en-US" dirty="0">
                <a:solidFill>
                  <a:srgbClr val="19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을 만들고자 하는 열망을 토대로</a:t>
            </a:r>
            <a:r>
              <a:rPr lang="en-US" altLang="ko-KR" dirty="0">
                <a:solidFill>
                  <a:srgbClr val="19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, </a:t>
            </a:r>
            <a:r>
              <a:rPr lang="ko-KR" altLang="en-US" dirty="0">
                <a:solidFill>
                  <a:srgbClr val="19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미래 세대가 </a:t>
            </a:r>
            <a:r>
              <a:rPr lang="ko-KR" altLang="en-US" dirty="0">
                <a:solidFill>
                  <a:srgbClr val="19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누릴 수 있는 자연의 경이로움도 지켜 </a:t>
            </a:r>
            <a:r>
              <a:rPr lang="ko-KR" altLang="en-US" dirty="0">
                <a:solidFill>
                  <a:srgbClr val="19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나가고자 합니다</a:t>
            </a:r>
            <a:r>
              <a:rPr lang="en-US" altLang="ko-KR" dirty="0">
                <a:solidFill>
                  <a:srgbClr val="19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. </a:t>
            </a:r>
            <a:r>
              <a:rPr lang="ko-KR" altLang="en-US" dirty="0">
                <a:solidFill>
                  <a:srgbClr val="19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장구한 역사가 깃든 대지에 현대적 사고를 </a:t>
            </a:r>
            <a:r>
              <a:rPr lang="ko-KR" altLang="en-US" dirty="0">
                <a:solidFill>
                  <a:srgbClr val="19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접목해 신중한 </a:t>
            </a:r>
            <a:r>
              <a:rPr lang="ko-KR" altLang="en-US" dirty="0">
                <a:solidFill>
                  <a:srgbClr val="19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실험적 시도를 거듭합니다</a:t>
            </a:r>
            <a:r>
              <a:rPr lang="en-US" altLang="ko-KR" dirty="0">
                <a:solidFill>
                  <a:srgbClr val="19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. </a:t>
            </a:r>
            <a:endParaRPr lang="en-AU" dirty="0">
              <a:solidFill>
                <a:srgbClr val="19000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  <a:cs typeface="Inter Display" panose="02000503000000020004" pitchFamily="2" charset="0"/>
            </a:endParaRPr>
          </a:p>
          <a:p>
            <a:endParaRPr lang="en-AU" dirty="0">
              <a:solidFill>
                <a:srgbClr val="19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Inter Display" panose="02000503000000020004" pitchFamily="2" charset="0"/>
            </a:endParaRPr>
          </a:p>
          <a:p>
            <a:r>
              <a:rPr lang="ko-KR" altLang="en-US" dirty="0">
                <a:solidFill>
                  <a:srgbClr val="19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모험</a:t>
            </a:r>
            <a:r>
              <a:rPr lang="ko-KR" altLang="en-US" dirty="0">
                <a:solidFill>
                  <a:srgbClr val="19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적인 스타일의 와인을 경험하고 싶다면 </a:t>
            </a:r>
            <a:r>
              <a:rPr lang="ko-KR" altLang="en-US" dirty="0">
                <a:solidFill>
                  <a:srgbClr val="19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호주 와인을 만나보세요</a:t>
            </a:r>
            <a:r>
              <a:rPr lang="en-US" altLang="ko-KR" dirty="0">
                <a:solidFill>
                  <a:srgbClr val="19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.</a:t>
            </a:r>
            <a:r>
              <a:rPr lang="en-US" altLang="ko-KR" dirty="0">
                <a:solidFill>
                  <a:srgbClr val="19000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Inter Display" panose="02000503000000020004" pitchFamily="2" charset="0"/>
              </a:rPr>
              <a:t>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왜냐하면 호주 와인 한 병을 마실 때마다 </a:t>
            </a:r>
            <a:r>
              <a:rPr lang="ko-KR" altLang="en-US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호주의 경이로움을 경험할 수 있기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때</a:t>
            </a:r>
            <a:r>
              <a:rPr lang="ko-KR" altLang="en-US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문입니다</a:t>
            </a:r>
            <a:r>
              <a:rPr lang="en-US" altLang="ko-KR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. </a:t>
            </a:r>
            <a:r>
              <a:rPr lang="ko-KR" altLang="en-US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그것은 호주의 문화와 </a:t>
            </a:r>
            <a:r>
              <a:rPr lang="ko-KR" altLang="en-US" dirty="0" err="1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테루아를</a:t>
            </a:r>
            <a:r>
              <a:rPr lang="ko-KR" altLang="en-US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 상징하는 모험과 다양성을 떠올리게 합니다</a:t>
            </a:r>
            <a:r>
              <a:rPr lang="en-US" altLang="ko-KR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.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 </a:t>
            </a:r>
            <a:endParaRPr lang="en-AU" dirty="0">
              <a:effectLst/>
              <a:latin typeface="맑은 고딕" panose="020B0503020000020004" pitchFamily="50" charset="-127"/>
              <a:ea typeface="맑은 고딕" panose="020B0503020000020004" pitchFamily="50" charset="-127"/>
              <a:cs typeface="Inter Display" panose="02000503000000020004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8" y="256477"/>
            <a:ext cx="2845552" cy="113822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D4D70-C4E3-698A-9D12-25F2A7F59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9C0B7DEF-6056-A71B-F7F0-2C7C23F1E6F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25539" b="36943"/>
          <a:stretch/>
        </p:blipFill>
        <p:spPr>
          <a:xfrm>
            <a:off x="0" y="0"/>
            <a:ext cx="12192000" cy="6858000"/>
          </a:xfr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8A4D0D4-5D8B-BF2B-669B-78623E4381A6}"/>
              </a:ext>
            </a:extLst>
          </p:cNvPr>
          <p:cNvSpPr/>
          <p:nvPr/>
        </p:nvSpPr>
        <p:spPr>
          <a:xfrm>
            <a:off x="0" y="602095"/>
            <a:ext cx="12192000" cy="197545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0E50BC6-5579-757D-F1AD-65F8C1653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202" y="1019805"/>
            <a:ext cx="7981448" cy="1325562"/>
          </a:xfrm>
        </p:spPr>
        <p:txBody>
          <a:bodyPr/>
          <a:lstStyle/>
          <a:p>
            <a:br>
              <a:rPr lang="en-US" altLang="ko-KR" dirty="0">
                <a:solidFill>
                  <a:schemeClr val="accent3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ko-KR" altLang="en-US" dirty="0">
                <a:solidFill>
                  <a:schemeClr val="accent3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사례</a:t>
            </a:r>
            <a:r>
              <a:rPr lang="ko-KR" altLang="en-US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dirty="0">
                <a:solidFill>
                  <a:schemeClr val="bg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연구</a:t>
            </a:r>
            <a:r>
              <a:rPr lang="ko-KR" altLang="en-US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br>
              <a:rPr lang="en-US" dirty="0">
                <a:solidFill>
                  <a:schemeClr val="accent3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endParaRPr lang="en-US" dirty="0">
              <a:solidFill>
                <a:schemeClr val="accent3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18199204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E9A52C5-D40B-A13E-5086-2CEFEB5A0A56}"/>
              </a:ext>
            </a:extLst>
          </p:cNvPr>
          <p:cNvCxnSpPr/>
          <p:nvPr/>
        </p:nvCxnSpPr>
        <p:spPr>
          <a:xfrm>
            <a:off x="2535086" y="3477069"/>
            <a:ext cx="43180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6D537985-A33E-C105-7BEB-09D7FB713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142" y="517813"/>
            <a:ext cx="7009870" cy="108129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24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템플 </a:t>
            </a:r>
            <a:r>
              <a:rPr lang="ko-KR" altLang="en-US" sz="2400" dirty="0" err="1"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브루어</a:t>
            </a:r>
            <a:r>
              <a:rPr lang="ko-KR" altLang="en-US" sz="24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 와인</a:t>
            </a:r>
            <a:r>
              <a:rPr lang="en-US" altLang="ko-KR" sz="24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AU" sz="24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Temple Bruer Wines)</a:t>
            </a:r>
            <a:r>
              <a:rPr lang="ko-KR" altLang="en-US" sz="24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이</a:t>
            </a:r>
            <a:br>
              <a:rPr lang="en-AU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ko-KR" altLang="en-US" sz="5000" dirty="0">
                <a:solidFill>
                  <a:schemeClr val="accent5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탄소 중립을 달성한 방법</a:t>
            </a:r>
            <a:endParaRPr lang="en-AU" sz="5000" dirty="0">
              <a:solidFill>
                <a:schemeClr val="accent5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7010C6-346C-5C43-44D3-A217FC10ADD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678693"/>
            <a:ext cx="2427890" cy="617930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C67AC3F-2429-11E1-674A-D7019B8CC064}"/>
              </a:ext>
            </a:extLst>
          </p:cNvPr>
          <p:cNvSpPr txBox="1"/>
          <p:nvPr/>
        </p:nvSpPr>
        <p:spPr>
          <a:xfrm rot="16200000">
            <a:off x="5852185" y="4207640"/>
            <a:ext cx="3028551" cy="38978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sz="2800" dirty="0">
                <a:solidFill>
                  <a:schemeClr val="accent4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TEMPLE BRUER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5446432C-B2F0-C359-398D-B464618D38F1}"/>
              </a:ext>
            </a:extLst>
          </p:cNvPr>
          <p:cNvSpPr txBox="1"/>
          <p:nvPr/>
        </p:nvSpPr>
        <p:spPr>
          <a:xfrm>
            <a:off x="8387000" y="1716168"/>
            <a:ext cx="1755951" cy="1262319"/>
          </a:xfrm>
          <a:prstGeom prst="rect">
            <a:avLst/>
          </a:prstGeom>
        </p:spPr>
        <p:txBody>
          <a:bodyPr>
            <a:norm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525"/>
              </a:spcBef>
              <a:spcAft>
                <a:spcPts val="525"/>
              </a:spcAft>
              <a:buNone/>
            </a:pPr>
            <a:r>
              <a:rPr lang="ko-KR" altLang="en-US" b="1" dirty="0">
                <a:solidFill>
                  <a:schemeClr val="accent4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경량 와인병으로 전환 </a:t>
            </a:r>
            <a:endParaRPr lang="en-AU" b="1" dirty="0">
              <a:solidFill>
                <a:schemeClr val="accent4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672EACE-C7E2-E9DB-D2E0-F8F8A3DABC7A}"/>
              </a:ext>
            </a:extLst>
          </p:cNvPr>
          <p:cNvSpPr txBox="1">
            <a:spLocks/>
          </p:cNvSpPr>
          <p:nvPr/>
        </p:nvSpPr>
        <p:spPr>
          <a:xfrm>
            <a:off x="8937381" y="3314618"/>
            <a:ext cx="2514593" cy="730103"/>
          </a:xfrm>
          <a:prstGeom prst="rect">
            <a:avLst/>
          </a:prstGeom>
        </p:spPr>
        <p:txBody>
          <a:bodyPr>
            <a:norm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None/>
            </a:pPr>
            <a:r>
              <a:rPr lang="ko-KR" altLang="en-US" sz="14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포도밭 안팎에 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수목 및  토종식물 식재</a:t>
            </a:r>
            <a:r>
              <a:rPr lang="ko-KR" altLang="en-US" sz="1400" b="1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AU" sz="1400" b="1" dirty="0"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0843AAE-60EA-95D6-B98E-4085E65BD985}"/>
              </a:ext>
            </a:extLst>
          </p:cNvPr>
          <p:cNvSpPr txBox="1">
            <a:spLocks/>
          </p:cNvSpPr>
          <p:nvPr/>
        </p:nvSpPr>
        <p:spPr>
          <a:xfrm>
            <a:off x="8981911" y="4739767"/>
            <a:ext cx="2514593" cy="730103"/>
          </a:xfrm>
          <a:prstGeom prst="rect">
            <a:avLst/>
          </a:prstGeom>
        </p:spPr>
        <p:txBody>
          <a:bodyPr>
            <a:norm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None/>
            </a:pPr>
            <a:r>
              <a:rPr lang="ko-KR" altLang="en-US" sz="14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해외 유통업체 </a:t>
            </a:r>
            <a:r>
              <a:rPr lang="ko-KR" altLang="en-US" sz="1400" b="1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항공 운송 중단 </a:t>
            </a:r>
            <a:r>
              <a:rPr lang="en-AU" sz="1400" b="1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AC569B4-7337-4983-1AD1-EFC4AB2A3173}"/>
              </a:ext>
            </a:extLst>
          </p:cNvPr>
          <p:cNvSpPr txBox="1">
            <a:spLocks/>
          </p:cNvSpPr>
          <p:nvPr/>
        </p:nvSpPr>
        <p:spPr>
          <a:xfrm>
            <a:off x="1497112" y="4149339"/>
            <a:ext cx="2514593" cy="730103"/>
          </a:xfrm>
          <a:prstGeom prst="rect">
            <a:avLst/>
          </a:prstGeom>
        </p:spPr>
        <p:txBody>
          <a:bodyPr>
            <a:norm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None/>
            </a:pPr>
            <a:r>
              <a:rPr lang="ko-KR" altLang="en-US" sz="1400" dirty="0" err="1"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와이너리</a:t>
            </a:r>
            <a:r>
              <a:rPr lang="ko-KR" altLang="en-US" sz="14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 내 사무실 에어컨</a:t>
            </a:r>
            <a:r>
              <a:rPr lang="ko-KR" altLang="en-US" sz="1400" dirty="0">
                <a:solidFill>
                  <a:srgbClr val="C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4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최소 온도 상향 조정 </a:t>
            </a:r>
            <a:endParaRPr lang="en-AU" sz="1400" dirty="0"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F9418F60-E088-E1B5-56B2-A39418FF6659}"/>
              </a:ext>
            </a:extLst>
          </p:cNvPr>
          <p:cNvSpPr txBox="1"/>
          <p:nvPr/>
        </p:nvSpPr>
        <p:spPr>
          <a:xfrm rot="16200000">
            <a:off x="7173494" y="3385038"/>
            <a:ext cx="879009" cy="18397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sz="1400" dirty="0">
                <a:solidFill>
                  <a:schemeClr val="accent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WINES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5E4CBD2-4116-EA36-E893-B0C6C1313BC4}"/>
              </a:ext>
            </a:extLst>
          </p:cNvPr>
          <p:cNvSpPr/>
          <p:nvPr/>
        </p:nvSpPr>
        <p:spPr>
          <a:xfrm>
            <a:off x="3947299" y="2402675"/>
            <a:ext cx="2148702" cy="214870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>
                <a:solidFill>
                  <a:schemeClr val="accen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태양열 패널 설치 </a:t>
            </a:r>
            <a:endParaRPr lang="en-AU" b="1" dirty="0">
              <a:solidFill>
                <a:schemeClr val="accent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166864AC-73E9-B886-B9FB-882E6E472EB3}"/>
              </a:ext>
            </a:extLst>
          </p:cNvPr>
          <p:cNvSpPr txBox="1"/>
          <p:nvPr/>
        </p:nvSpPr>
        <p:spPr>
          <a:xfrm>
            <a:off x="3123387" y="5468144"/>
            <a:ext cx="2514592" cy="844661"/>
          </a:xfrm>
          <a:prstGeom prst="rect">
            <a:avLst/>
          </a:prstGeom>
        </p:spPr>
        <p:txBody>
          <a:bodyPr>
            <a:norm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30" b="1" i="0" u="none" strike="noStrike" kern="1200" cap="none" spc="0" normalizeH="0" baseline="0" noProof="0" dirty="0">
                <a:ln>
                  <a:noFill/>
                </a:ln>
                <a:solidFill>
                  <a:srgbClr val="F28F2A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냉장 보관 수요 감소</a:t>
            </a:r>
            <a:endParaRPr lang="en-AU" sz="1630" dirty="0">
              <a:solidFill>
                <a:schemeClr val="accent4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6EE43A5-65C0-EA8E-E004-D2A8F088217D}"/>
              </a:ext>
            </a:extLst>
          </p:cNvPr>
          <p:cNvCxnSpPr>
            <a:cxnSpLocks/>
          </p:cNvCxnSpPr>
          <p:nvPr/>
        </p:nvCxnSpPr>
        <p:spPr>
          <a:xfrm flipV="1">
            <a:off x="2535086" y="3481119"/>
            <a:ext cx="0" cy="58252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71F696E-0479-C280-4B98-C8EAC5D61EF6}"/>
              </a:ext>
            </a:extLst>
          </p:cNvPr>
          <p:cNvCxnSpPr>
            <a:cxnSpLocks/>
          </p:cNvCxnSpPr>
          <p:nvPr/>
        </p:nvCxnSpPr>
        <p:spPr>
          <a:xfrm>
            <a:off x="5706577" y="5608660"/>
            <a:ext cx="88343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FF271CB-597E-D9AB-4574-81CE36597526}"/>
              </a:ext>
            </a:extLst>
          </p:cNvPr>
          <p:cNvCxnSpPr>
            <a:cxnSpLocks/>
          </p:cNvCxnSpPr>
          <p:nvPr/>
        </p:nvCxnSpPr>
        <p:spPr>
          <a:xfrm>
            <a:off x="7970505" y="3464549"/>
            <a:ext cx="88343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B0F8660-29BA-8E5C-8269-7E540FBDF844}"/>
              </a:ext>
            </a:extLst>
          </p:cNvPr>
          <p:cNvCxnSpPr>
            <a:cxnSpLocks/>
          </p:cNvCxnSpPr>
          <p:nvPr/>
        </p:nvCxnSpPr>
        <p:spPr>
          <a:xfrm>
            <a:off x="7970505" y="4902364"/>
            <a:ext cx="88343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F70B7A0-CA51-D37B-063B-3110F8907272}"/>
              </a:ext>
            </a:extLst>
          </p:cNvPr>
          <p:cNvCxnSpPr>
            <a:cxnSpLocks/>
          </p:cNvCxnSpPr>
          <p:nvPr/>
        </p:nvCxnSpPr>
        <p:spPr>
          <a:xfrm>
            <a:off x="7617357" y="1906916"/>
            <a:ext cx="88343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2069588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9D4BA3-8D53-11E6-F07A-1F1B3A6BA0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59DE788-CA5D-83FC-7FBF-CE0DF662FC2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195" r="16195"/>
          <a:stretch/>
        </p:blipFill>
        <p:spPr>
          <a:xfrm>
            <a:off x="20" y="388842"/>
            <a:ext cx="6169295" cy="6083199"/>
          </a:xfrm>
          <a:noFill/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FCBDB45-ACAF-6014-6BDB-A75F3EE77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725" y="707484"/>
            <a:ext cx="4934306" cy="1325562"/>
          </a:xfrm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</a:pPr>
            <a:r>
              <a:rPr lang="ko-KR" altLang="en-US" sz="2400" dirty="0" err="1">
                <a:solidFill>
                  <a:srgbClr val="11B09B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칼레스케</a:t>
            </a:r>
            <a:r>
              <a:rPr lang="en-US" altLang="ko-KR" sz="2400" dirty="0">
                <a:solidFill>
                  <a:srgbClr val="11B09B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AU" sz="2400" dirty="0" err="1">
                <a:solidFill>
                  <a:srgbClr val="11B09B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Kalleske</a:t>
            </a:r>
            <a:r>
              <a:rPr lang="en-AU" sz="2400" dirty="0">
                <a:solidFill>
                  <a:srgbClr val="11B09B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2400" dirty="0" err="1">
                <a:solidFill>
                  <a:srgbClr val="11B09B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와이너리</a:t>
            </a:r>
            <a:r>
              <a:rPr lang="en-AU" sz="3600" dirty="0">
                <a:solidFill>
                  <a:srgbClr val="11B09B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br>
              <a:rPr lang="en-AU" sz="3600" dirty="0">
                <a:solidFill>
                  <a:srgbClr val="11B09B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ko-KR" altLang="en-US" sz="3600" dirty="0">
                <a:solidFill>
                  <a:schemeClr val="bg2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포도밭의  </a:t>
            </a:r>
            <a:br>
              <a:rPr lang="en-US" altLang="ko-KR" sz="3600" dirty="0">
                <a:solidFill>
                  <a:schemeClr val="bg2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ko-KR" altLang="en-US" sz="3600" dirty="0">
                <a:solidFill>
                  <a:schemeClr val="bg2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유기농</a:t>
            </a:r>
            <a:r>
              <a:rPr lang="en-US" altLang="ko-KR" sz="3600" dirty="0">
                <a:solidFill>
                  <a:schemeClr val="bg2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3600" dirty="0" err="1">
                <a:solidFill>
                  <a:schemeClr val="bg2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바이오다이나믹</a:t>
            </a:r>
            <a:r>
              <a:rPr lang="ko-KR" altLang="en-US" sz="3600" dirty="0">
                <a:solidFill>
                  <a:schemeClr val="bg2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 농법 </a:t>
            </a:r>
            <a:endParaRPr lang="en-AU" sz="3600" dirty="0">
              <a:solidFill>
                <a:schemeClr val="bg2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0EFFDA-BC38-4B01-1AC9-85268B6B313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42725" y="3429000"/>
            <a:ext cx="4934306" cy="5495616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기계를 사용하여 잡초를 제거하고 화학 비료의 사용 없이 포도나무에 천연 영양분을 공급</a:t>
            </a:r>
            <a:endParaRPr lang="en-US" altLang="ko-KR" sz="180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퇴비 및 천연 비료 </a:t>
            </a:r>
            <a:r>
              <a:rPr lang="en-US" altLang="ko-KR" sz="1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다시마와 암석 분진</a:t>
            </a:r>
            <a:r>
              <a:rPr lang="en-US" altLang="ko-KR" sz="1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활용</a:t>
            </a:r>
            <a:endParaRPr lang="en-US" altLang="ko-KR" sz="180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바이오다이나믹 준비물</a:t>
            </a:r>
            <a:r>
              <a:rPr lang="en-US" altLang="ko-KR" sz="1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(BD preps)</a:t>
            </a:r>
            <a:r>
              <a:rPr lang="ko-KR" altLang="en-US" sz="1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을 토양 및 포도나무에 사용</a:t>
            </a:r>
            <a:endParaRPr lang="en-US" altLang="ko-KR" sz="180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살균제나 살충제 대신 천연 스프레이 활용 </a:t>
            </a:r>
            <a:endParaRPr lang="en-AU" sz="1800" dirty="0">
              <a:solidFill>
                <a:schemeClr val="bg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22226592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DBD948-8557-1D16-B416-7155E1B00A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DF68CDA-E0EE-8B2D-286B-EC5B520E852B}"/>
              </a:ext>
            </a:extLst>
          </p:cNvPr>
          <p:cNvCxnSpPr/>
          <p:nvPr/>
        </p:nvCxnSpPr>
        <p:spPr>
          <a:xfrm>
            <a:off x="2390647" y="4445247"/>
            <a:ext cx="43180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82E07E6E-2988-D914-508A-54133A02B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142" y="517813"/>
            <a:ext cx="5584858" cy="1479075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2400" dirty="0" err="1">
                <a:solidFill>
                  <a:srgbClr val="11B09B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칼레스케</a:t>
            </a:r>
            <a:r>
              <a:rPr lang="en-US" altLang="ko-KR" sz="2400" dirty="0">
                <a:solidFill>
                  <a:srgbClr val="11B09B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2400" dirty="0" err="1">
                <a:solidFill>
                  <a:srgbClr val="11B09B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Kalleske</a:t>
            </a:r>
            <a:r>
              <a:rPr lang="en-US" altLang="ko-KR" sz="2400" dirty="0">
                <a:solidFill>
                  <a:srgbClr val="11B09B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2400" dirty="0" err="1">
                <a:solidFill>
                  <a:srgbClr val="11B09B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와이너리의</a:t>
            </a:r>
            <a:r>
              <a:rPr lang="ko-KR" altLang="en-US" sz="2400" dirty="0">
                <a:solidFill>
                  <a:srgbClr val="11B09B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AU" sz="800" b="1" dirty="0">
                <a:solidFill>
                  <a:srgbClr val="11B09B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br>
              <a:rPr lang="en-AU" sz="800" b="1" dirty="0">
                <a:solidFill>
                  <a:srgbClr val="11B09B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ko-KR" altLang="en-US" sz="3600" dirty="0">
                <a:solidFill>
                  <a:schemeClr val="accent2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양조 시 전통적이며</a:t>
            </a:r>
            <a:r>
              <a:rPr lang="en-US" altLang="ko-KR" sz="3600" dirty="0">
                <a:solidFill>
                  <a:schemeClr val="accent2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3600" dirty="0">
                <a:solidFill>
                  <a:schemeClr val="accent2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최소한 개입 </a:t>
            </a:r>
            <a:r>
              <a:rPr lang="ko-KR" altLang="en-US" sz="3600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방</a:t>
            </a:r>
            <a:r>
              <a:rPr lang="ko-KR" altLang="en-US" sz="3600" dirty="0">
                <a:solidFill>
                  <a:schemeClr val="accent2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식  </a:t>
            </a:r>
            <a:endParaRPr lang="en-AU" sz="5440" dirty="0">
              <a:solidFill>
                <a:schemeClr val="accent2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5D8E84-E696-5208-52FE-E60A28DFF65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730912"/>
            <a:ext cx="2427890" cy="6074868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5E55442-D06F-EA93-83F9-72556876ED54}"/>
              </a:ext>
            </a:extLst>
          </p:cNvPr>
          <p:cNvSpPr txBox="1"/>
          <p:nvPr/>
        </p:nvSpPr>
        <p:spPr>
          <a:xfrm rot="16200000">
            <a:off x="6011229" y="4366683"/>
            <a:ext cx="2710464" cy="38978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sz="2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KALLESKE’S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21D0BB87-0300-F48E-1159-DF2E215798DD}"/>
              </a:ext>
            </a:extLst>
          </p:cNvPr>
          <p:cNvSpPr txBox="1"/>
          <p:nvPr/>
        </p:nvSpPr>
        <p:spPr>
          <a:xfrm>
            <a:off x="8971554" y="3718801"/>
            <a:ext cx="1755951" cy="1262319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525"/>
              </a:spcBef>
              <a:spcAft>
                <a:spcPts val="525"/>
              </a:spcAft>
              <a:buNone/>
            </a:pPr>
            <a:r>
              <a:rPr lang="ko-KR" altLang="en-US" b="1" dirty="0">
                <a:solidFill>
                  <a:schemeClr val="accent3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여과 없이 </a:t>
            </a:r>
            <a:r>
              <a:rPr lang="ko-KR" altLang="en-US" b="1" dirty="0" err="1">
                <a:solidFill>
                  <a:schemeClr val="accent3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랙킹</a:t>
            </a:r>
            <a:r>
              <a:rPr lang="en-US" altLang="ko-KR" b="1" dirty="0">
                <a:solidFill>
                  <a:schemeClr val="accent3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(Racking)</a:t>
            </a:r>
            <a:r>
              <a:rPr lang="ko-KR" altLang="en-US" b="1" dirty="0">
                <a:solidFill>
                  <a:schemeClr val="accent3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만으로 자연스럽게  와인을 맑게 만듦</a:t>
            </a:r>
            <a:r>
              <a:rPr lang="en-US" altLang="ko-KR" b="1" dirty="0">
                <a:solidFill>
                  <a:schemeClr val="accent3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(Clarify)</a:t>
            </a:r>
            <a:r>
              <a:rPr lang="ko-KR" altLang="en-US" b="1" dirty="0">
                <a:solidFill>
                  <a:schemeClr val="accent3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AU" b="1" dirty="0">
              <a:solidFill>
                <a:schemeClr val="accent3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A4911995-E6FE-E151-0D47-CB426DE6195B}"/>
              </a:ext>
            </a:extLst>
          </p:cNvPr>
          <p:cNvSpPr txBox="1">
            <a:spLocks/>
          </p:cNvSpPr>
          <p:nvPr/>
        </p:nvSpPr>
        <p:spPr>
          <a:xfrm>
            <a:off x="1198605" y="4981120"/>
            <a:ext cx="3047931" cy="935685"/>
          </a:xfrm>
          <a:prstGeom prst="rect">
            <a:avLst/>
          </a:prstGeom>
        </p:spPr>
        <p:txBody>
          <a:bodyPr>
            <a:norm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None/>
            </a:pPr>
            <a:r>
              <a:rPr lang="ko-KR" altLang="en-US" sz="14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야생 효모를 활용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한 알코올 발효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en-US" altLang="ko-KR" sz="14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4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천연 젖산균</a:t>
            </a:r>
            <a:r>
              <a:rPr lang="en-US" altLang="ko-KR" sz="14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AU" altLang="ko-KR" sz="14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malolactic bacteria )</a:t>
            </a:r>
            <a:r>
              <a:rPr lang="ko-KR" altLang="en-US" sz="14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을 활용한 젖산 발효 </a:t>
            </a:r>
            <a:endParaRPr lang="en-AU" sz="1400" dirty="0"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E1CAA2A-D14F-36EF-6E19-76A877CD1B5F}"/>
              </a:ext>
            </a:extLst>
          </p:cNvPr>
          <p:cNvSpPr txBox="1"/>
          <p:nvPr/>
        </p:nvSpPr>
        <p:spPr>
          <a:xfrm rot="16200000">
            <a:off x="7216160" y="3867938"/>
            <a:ext cx="793679" cy="18397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sz="1400" dirty="0">
                <a:solidFill>
                  <a:schemeClr val="bg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WINES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C22D508-14ED-E8B3-EDF4-B346BE1CE00E}"/>
              </a:ext>
            </a:extLst>
          </p:cNvPr>
          <p:cNvSpPr/>
          <p:nvPr/>
        </p:nvSpPr>
        <p:spPr>
          <a:xfrm>
            <a:off x="3742672" y="3314618"/>
            <a:ext cx="2084295" cy="208429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양조용 </a:t>
            </a:r>
            <a:r>
              <a:rPr lang="ko-KR" altLang="en-US" b="1" dirty="0" err="1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탄닌</a:t>
            </a:r>
            <a:r>
              <a:rPr lang="en-US" altLang="ko-KR" b="1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b="1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효소</a:t>
            </a:r>
            <a:r>
              <a:rPr lang="en-US" altLang="ko-KR" b="1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b="1" dirty="0" err="1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청징제</a:t>
            </a:r>
            <a:r>
              <a:rPr lang="ko-KR" altLang="en-US" b="1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사용하지 않음</a:t>
            </a:r>
            <a:r>
              <a:rPr lang="en-US" altLang="ko-KR" b="1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r>
              <a:rPr lang="ko-KR" altLang="en-US" b="1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AU" b="1" strike="sngStrike" dirty="0">
              <a:solidFill>
                <a:schemeClr val="accent2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1C02F2F-769E-85D8-1E3B-B97FDC40A0DD}"/>
              </a:ext>
            </a:extLst>
          </p:cNvPr>
          <p:cNvCxnSpPr>
            <a:cxnSpLocks/>
          </p:cNvCxnSpPr>
          <p:nvPr/>
        </p:nvCxnSpPr>
        <p:spPr>
          <a:xfrm>
            <a:off x="2390647" y="4445247"/>
            <a:ext cx="0" cy="46098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96DD289-A0BE-4FB8-2939-328DA25660F6}"/>
              </a:ext>
            </a:extLst>
          </p:cNvPr>
          <p:cNvCxnSpPr>
            <a:cxnSpLocks/>
          </p:cNvCxnSpPr>
          <p:nvPr/>
        </p:nvCxnSpPr>
        <p:spPr>
          <a:xfrm>
            <a:off x="8072539" y="3890301"/>
            <a:ext cx="102101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0796134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A242C9-EA6C-C1DA-8B1B-D3789CF0C4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5">
            <a:extLst>
              <a:ext uri="{FF2B5EF4-FFF2-40B4-BE49-F238E27FC236}">
                <a16:creationId xmlns:a16="http://schemas.microsoft.com/office/drawing/2014/main" id="{77646474-7D6D-DB7E-F0AE-F800EB34EC4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163" r="9163"/>
          <a:stretch/>
        </p:blipFill>
        <p:spPr>
          <a:xfrm>
            <a:off x="6566704" y="0"/>
            <a:ext cx="5625296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64ABB83-3EBA-C0EC-BDEC-B46AC19E3A31}"/>
              </a:ext>
            </a:extLst>
          </p:cNvPr>
          <p:cNvSpPr txBox="1">
            <a:spLocks/>
          </p:cNvSpPr>
          <p:nvPr/>
        </p:nvSpPr>
        <p:spPr>
          <a:xfrm>
            <a:off x="555064" y="718117"/>
            <a:ext cx="6826230" cy="132556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sz="1600" dirty="0">
              <a:solidFill>
                <a:srgbClr val="11B09B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00000"/>
              </a:lnSpc>
            </a:pPr>
            <a:r>
              <a:rPr kumimoji="0" lang="ko-KR" alt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배틀 오브 </a:t>
            </a:r>
            <a:r>
              <a:rPr kumimoji="0" lang="ko-KR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보즈워스</a:t>
            </a:r>
            <a:r>
              <a:rPr kumimoji="0" lang="en-US" altLang="ko-KR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(</a:t>
            </a:r>
            <a:r>
              <a:rPr lang="en-US" altLang="ko-KR" sz="3200" dirty="0">
                <a:solidFill>
                  <a:schemeClr val="accent3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Battle of </a:t>
            </a:r>
            <a:r>
              <a:rPr lang="en-AU" altLang="ko-KR" sz="3200" dirty="0">
                <a:solidFill>
                  <a:schemeClr val="accent3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Bosworth)</a:t>
            </a:r>
            <a:r>
              <a:rPr kumimoji="0" lang="ko-KR" alt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 </a:t>
            </a:r>
            <a:r>
              <a:rPr kumimoji="0" lang="ko-KR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와이너리</a:t>
            </a:r>
            <a:endParaRPr lang="en-AU" altLang="ko-KR" sz="3200" dirty="0">
              <a:solidFill>
                <a:schemeClr val="accent3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00000"/>
              </a:lnSpc>
            </a:pPr>
            <a:r>
              <a:rPr lang="ko-KR" altLang="en-US" sz="4400" dirty="0">
                <a:solidFill>
                  <a:schemeClr val="bg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유기농 농법 전환</a:t>
            </a:r>
            <a:endParaRPr lang="en-AU" altLang="ko-KR" sz="3200" dirty="0">
              <a:solidFill>
                <a:srgbClr val="11B09B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00000"/>
              </a:lnSpc>
            </a:pPr>
            <a:r>
              <a:rPr lang="ko-KR" altLang="en-US" sz="4400" dirty="0">
                <a:solidFill>
                  <a:schemeClr val="bg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AU" sz="3600" dirty="0">
              <a:solidFill>
                <a:schemeClr val="bg2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A6AA59-6E5B-0390-2D0E-4E7AFCB02DB4}"/>
              </a:ext>
            </a:extLst>
          </p:cNvPr>
          <p:cNvSpPr txBox="1">
            <a:spLocks/>
          </p:cNvSpPr>
          <p:nvPr/>
        </p:nvSpPr>
        <p:spPr>
          <a:xfrm>
            <a:off x="690991" y="2886666"/>
            <a:ext cx="4625834" cy="5495616"/>
          </a:xfrm>
          <a:prstGeom prst="rect">
            <a:avLst/>
          </a:prstGeom>
        </p:spPr>
        <p:txBody>
          <a:bodyPr>
            <a:norm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</a:pPr>
            <a:r>
              <a:rPr lang="ko-KR" altLang="en-US" sz="1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합성 비료와 살충제가 도입되기 이전의 방식으로 포도밭 관리 </a:t>
            </a:r>
            <a:endParaRPr lang="en-US" altLang="ko-KR" sz="180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</a:pPr>
            <a:r>
              <a:rPr lang="ko-KR" altLang="en-US" sz="1800" dirty="0" err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사워소브</a:t>
            </a:r>
            <a:r>
              <a:rPr lang="en-US" altLang="ko-KR" sz="1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sz="1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Soursob:</a:t>
            </a:r>
            <a:r>
              <a:rPr lang="ko-KR" altLang="en-US" sz="1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잡초 억제용으로 사용돠는 꽃</a:t>
            </a:r>
            <a:r>
              <a:rPr lang="en-US" altLang="ko-KR" sz="1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을 활용한 잡초 억제 </a:t>
            </a:r>
            <a:endParaRPr lang="en-US" altLang="ko-KR" sz="180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</a:pPr>
            <a:r>
              <a:rPr lang="ko-KR" altLang="en-US" sz="180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포도밭 장비를 개량해서 효율성을 높이고</a:t>
            </a:r>
            <a:r>
              <a:rPr lang="en-US" altLang="ko-KR" sz="180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sz="180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 환경에 미치는 영향을 최소화 </a:t>
            </a:r>
            <a:endParaRPr lang="en-US" altLang="ko-KR" sz="1800" dirty="0">
              <a:solidFill>
                <a:schemeClr val="bg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</a:pPr>
            <a:r>
              <a:rPr lang="ko-KR" altLang="en-US" sz="1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포도밭에 광범위한 작물 재배치작업을 통해</a:t>
            </a:r>
            <a:r>
              <a:rPr lang="en-US" altLang="ko-KR" sz="1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문제가 되는 종을 제거하고</a:t>
            </a:r>
            <a:r>
              <a:rPr lang="en-US" altLang="ko-KR" sz="1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토착식물로 대체 </a:t>
            </a:r>
            <a:endParaRPr lang="en-AU" sz="1800" dirty="0">
              <a:solidFill>
                <a:schemeClr val="bg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22E5B13B-2B2D-AF77-FD9C-C56B73BA908D}"/>
              </a:ext>
            </a:extLst>
          </p:cNvPr>
          <p:cNvSpPr txBox="1">
            <a:spLocks/>
          </p:cNvSpPr>
          <p:nvPr/>
        </p:nvSpPr>
        <p:spPr>
          <a:xfrm rot="16200000">
            <a:off x="5280106" y="5446059"/>
            <a:ext cx="2206850" cy="250597"/>
          </a:xfrm>
          <a:prstGeom prst="rect">
            <a:avLst/>
          </a:prstGeom>
        </p:spPr>
        <p:txBody>
          <a:bodyPr>
            <a:norm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38"/>
              </a:spcAft>
              <a:buNone/>
            </a:pPr>
            <a:r>
              <a:rPr lang="en-AU" sz="90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Photo courtesy of </a:t>
            </a:r>
            <a:r>
              <a:rPr lang="en-AU" sz="900" dirty="0" err="1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Joch</a:t>
            </a:r>
            <a:r>
              <a:rPr lang="en-AU" sz="90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 Bosworth</a:t>
            </a:r>
          </a:p>
        </p:txBody>
      </p:sp>
    </p:spTree>
    <p:extLst>
      <p:ext uri="{BB962C8B-B14F-4D97-AF65-F5344CB8AC3E}">
        <p14:creationId xmlns:p14="http://schemas.microsoft.com/office/powerpoint/2010/main" val="3705090091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5A387EE-DAD8-8C3E-C9B9-C4EA17D0DC9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245" b="28245"/>
          <a:stretch/>
        </p:blipFill>
        <p:spPr>
          <a:xfrm>
            <a:off x="400016" y="-605536"/>
            <a:ext cx="3862018" cy="252052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44C9E7-7CCA-4FC6-CEE2-271D2CEAB32B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749654" y="4389979"/>
            <a:ext cx="3181282" cy="1460500"/>
          </a:xfrm>
        </p:spPr>
        <p:txBody>
          <a:bodyPr/>
          <a:lstStyle/>
          <a:p>
            <a:pPr>
              <a:buClr>
                <a:schemeClr val="accent3"/>
              </a:buClr>
            </a:pP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유기농 포도 재배로 전환하면서 배수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퇴비화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피복 작물 활용 </a:t>
            </a:r>
            <a:endParaRPr 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D2A1874-A86A-87DD-A8A5-E6B3A0FAAA30}"/>
              </a:ext>
            </a:extLst>
          </p:cNvPr>
          <p:cNvCxnSpPr/>
          <p:nvPr/>
        </p:nvCxnSpPr>
        <p:spPr>
          <a:xfrm>
            <a:off x="1635760" y="350614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B3CE732A-16CE-07F2-B080-2E7C78189B18}"/>
              </a:ext>
            </a:extLst>
          </p:cNvPr>
          <p:cNvSpPr/>
          <p:nvPr/>
        </p:nvSpPr>
        <p:spPr>
          <a:xfrm>
            <a:off x="2695153" y="3295213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520626D-7989-8389-1335-4E7EBA5AE5C7}"/>
              </a:ext>
            </a:extLst>
          </p:cNvPr>
          <p:cNvSpPr/>
          <p:nvPr/>
        </p:nvSpPr>
        <p:spPr>
          <a:xfrm>
            <a:off x="4849799" y="3295213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F4C77C5-6CE7-8A10-9827-1E20FEA124C5}"/>
              </a:ext>
            </a:extLst>
          </p:cNvPr>
          <p:cNvSpPr txBox="1"/>
          <p:nvPr/>
        </p:nvSpPr>
        <p:spPr>
          <a:xfrm>
            <a:off x="2592308" y="3878746"/>
            <a:ext cx="2257491" cy="446491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3600" b="1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1998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254EC50-8434-8076-8FED-6A8EA4C268B0}"/>
              </a:ext>
            </a:extLst>
          </p:cNvPr>
          <p:cNvSpPr txBox="1"/>
          <p:nvPr/>
        </p:nvSpPr>
        <p:spPr>
          <a:xfrm>
            <a:off x="271281" y="2136041"/>
            <a:ext cx="5403909" cy="1325562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sz="2800" dirty="0" err="1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컬렌</a:t>
            </a:r>
            <a:r>
              <a:rPr lang="en-US" altLang="ko-KR" sz="2800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sz="2800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CULLEN WINES) </a:t>
            </a:r>
            <a:r>
              <a:rPr lang="ko-KR" altLang="en-US" sz="2800" dirty="0" err="1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와이너리의</a:t>
            </a:r>
            <a:r>
              <a:rPr lang="ko-KR" altLang="en-US" sz="2800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US" altLang="ko-KR" sz="2800" dirty="0">
              <a:solidFill>
                <a:schemeClr val="accent2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sz="2800" dirty="0">
                <a:solidFill>
                  <a:schemeClr val="accent3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환경연대표</a:t>
            </a:r>
            <a:r>
              <a:rPr lang="en-US" altLang="ko-KR" sz="2800" dirty="0">
                <a:solidFill>
                  <a:schemeClr val="accent3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sz="2800" dirty="0">
                <a:solidFill>
                  <a:schemeClr val="accent3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ENVIRONMENTAL TIMELINE)</a:t>
            </a:r>
            <a:endParaRPr lang="en-US" sz="2800" strike="sngStrike" dirty="0">
              <a:solidFill>
                <a:schemeClr val="accent3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ED31A63-0C49-2A3F-025F-F94F5AD310A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4677" b="5253"/>
          <a:stretch/>
        </p:blipFill>
        <p:spPr>
          <a:xfrm>
            <a:off x="400016" y="5537331"/>
            <a:ext cx="3862018" cy="1741988"/>
          </a:xfrm>
          <a:prstGeom prst="rect">
            <a:avLst/>
          </a:prstGeom>
        </p:spPr>
      </p:pic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F5F36D2F-5B78-2E60-2064-47330A88B9C9}"/>
              </a:ext>
            </a:extLst>
          </p:cNvPr>
          <p:cNvSpPr txBox="1">
            <a:spLocks/>
          </p:cNvSpPr>
          <p:nvPr/>
        </p:nvSpPr>
        <p:spPr>
          <a:xfrm>
            <a:off x="5124600" y="1468479"/>
            <a:ext cx="2100145" cy="55130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3"/>
              </a:buClr>
            </a:pP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유기농 인증 및 </a:t>
            </a:r>
            <a:r>
              <a:rPr lang="ko-KR" altLang="en-US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바이오다이나믹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전환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48EB80E7-04E2-6277-DE0E-D82956907DFE}"/>
              </a:ext>
            </a:extLst>
          </p:cNvPr>
          <p:cNvSpPr txBox="1"/>
          <p:nvPr/>
        </p:nvSpPr>
        <p:spPr>
          <a:xfrm>
            <a:off x="4967254" y="957246"/>
            <a:ext cx="2257491" cy="446491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3600" b="1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2003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2F3C6210-D39E-CA37-39DB-FF26AE261538}"/>
              </a:ext>
            </a:extLst>
          </p:cNvPr>
          <p:cNvSpPr txBox="1">
            <a:spLocks/>
          </p:cNvSpPr>
          <p:nvPr/>
        </p:nvSpPr>
        <p:spPr>
          <a:xfrm>
            <a:off x="6222233" y="4401400"/>
            <a:ext cx="2257491" cy="55130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3"/>
              </a:buClr>
            </a:pPr>
            <a:r>
              <a:rPr lang="ko-KR" altLang="en-US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컬렌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(Cullen) </a:t>
            </a:r>
            <a:r>
              <a:rPr lang="ko-KR" altLang="en-US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빈야드가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2004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년 최초 </a:t>
            </a:r>
            <a:r>
              <a:rPr lang="ko-KR" altLang="en-US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바이오다이나믹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포도밭 인증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</a:p>
          <a:p>
            <a:pPr>
              <a:buClr>
                <a:schemeClr val="accent3"/>
              </a:buClr>
            </a:pP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2008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년 두번째로 망간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(Mangan) </a:t>
            </a:r>
            <a:r>
              <a:rPr lang="ko-KR" altLang="en-US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빈야드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인증 </a:t>
            </a:r>
            <a:endParaRPr 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0003AC6-CFF8-661A-4360-4AF91C95486A}"/>
              </a:ext>
            </a:extLst>
          </p:cNvPr>
          <p:cNvSpPr txBox="1"/>
          <p:nvPr/>
        </p:nvSpPr>
        <p:spPr>
          <a:xfrm>
            <a:off x="6064887" y="3890167"/>
            <a:ext cx="2257491" cy="446491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3600" b="1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2004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DF303AA7-3BF5-713A-30B3-5BCA97755FC2}"/>
              </a:ext>
            </a:extLst>
          </p:cNvPr>
          <p:cNvSpPr txBox="1">
            <a:spLocks/>
          </p:cNvSpPr>
          <p:nvPr/>
        </p:nvSpPr>
        <p:spPr>
          <a:xfrm>
            <a:off x="8018718" y="1468478"/>
            <a:ext cx="2762100" cy="80406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3"/>
              </a:buClr>
            </a:pP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탄소배출권 구매를 통해 자발적 탄소 배출 상쇄</a:t>
            </a:r>
            <a:endParaRPr 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67E129D0-B09E-6024-081D-6DB6F3D7D395}"/>
              </a:ext>
            </a:extLst>
          </p:cNvPr>
          <p:cNvSpPr txBox="1"/>
          <p:nvPr/>
        </p:nvSpPr>
        <p:spPr>
          <a:xfrm>
            <a:off x="7861372" y="957246"/>
            <a:ext cx="2257491" cy="446491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3600" b="1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2006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8B795BD9-2697-B1FC-103E-EA1DCD3B6497}"/>
              </a:ext>
            </a:extLst>
          </p:cNvPr>
          <p:cNvSpPr txBox="1">
            <a:spLocks/>
          </p:cNvSpPr>
          <p:nvPr/>
        </p:nvSpPr>
        <p:spPr>
          <a:xfrm>
            <a:off x="9479027" y="4383760"/>
            <a:ext cx="2872688" cy="55130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3"/>
              </a:buClr>
            </a:pPr>
            <a:r>
              <a:rPr 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45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킬로와트 태양열 패널 설치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이를 통해 </a:t>
            </a:r>
            <a:r>
              <a:rPr lang="ko-KR" altLang="en-US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컬렌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(Cullen)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의 평균 소비량의 상당 부분 충당</a:t>
            </a:r>
            <a:endParaRPr 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8EF7D9E6-4C5E-F186-B586-2A5500DF517E}"/>
              </a:ext>
            </a:extLst>
          </p:cNvPr>
          <p:cNvSpPr txBox="1"/>
          <p:nvPr/>
        </p:nvSpPr>
        <p:spPr>
          <a:xfrm>
            <a:off x="9321680" y="3872527"/>
            <a:ext cx="2257491" cy="446491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3600" b="1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2014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112B3D5-EF82-1369-5ED6-12ABACFBE980}"/>
              </a:ext>
            </a:extLst>
          </p:cNvPr>
          <p:cNvSpPr/>
          <p:nvPr/>
        </p:nvSpPr>
        <p:spPr>
          <a:xfrm>
            <a:off x="8018718" y="3295213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6CD392B-3FE3-9C37-268D-01A5C41632E1}"/>
              </a:ext>
            </a:extLst>
          </p:cNvPr>
          <p:cNvSpPr/>
          <p:nvPr/>
        </p:nvSpPr>
        <p:spPr>
          <a:xfrm>
            <a:off x="6140582" y="3295213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1E909AC-DC6E-B812-714F-4DB8467D68BF}"/>
              </a:ext>
            </a:extLst>
          </p:cNvPr>
          <p:cNvSpPr/>
          <p:nvPr/>
        </p:nvSpPr>
        <p:spPr>
          <a:xfrm>
            <a:off x="9239921" y="3295213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7723906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53FA10-496A-2F60-85D3-787B992946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070C3EB-7922-B517-0DAF-E3E2B1000AD4}"/>
              </a:ext>
            </a:extLst>
          </p:cNvPr>
          <p:cNvSpPr txBox="1"/>
          <p:nvPr/>
        </p:nvSpPr>
        <p:spPr>
          <a:xfrm>
            <a:off x="6723599" y="2525011"/>
            <a:ext cx="7515957" cy="1807978"/>
          </a:xfrm>
          <a:prstGeom prst="rect">
            <a:avLst/>
          </a:prstGeom>
          <a:noFill/>
        </p:spPr>
        <p:txBody>
          <a:bodyPr numCol="1"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ko-KR" altLang="en-US" dirty="0" err="1">
                <a:solidFill>
                  <a:srgbClr val="FFFF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아르네이스</a:t>
            </a:r>
            <a:r>
              <a:rPr lang="en-US" altLang="ko-KR" dirty="0">
                <a:solidFill>
                  <a:srgbClr val="FFFF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(</a:t>
            </a:r>
            <a:r>
              <a:rPr lang="en-AU" dirty="0">
                <a:solidFill>
                  <a:srgbClr val="FFFF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Arneis)</a:t>
            </a:r>
          </a:p>
          <a:p>
            <a:pPr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ko-KR" altLang="en-US" dirty="0" err="1">
                <a:solidFill>
                  <a:srgbClr val="FFFF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바르베라</a:t>
            </a:r>
            <a:r>
              <a:rPr lang="en-US" altLang="ko-KR" dirty="0">
                <a:solidFill>
                  <a:srgbClr val="FFFF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(</a:t>
            </a:r>
            <a:r>
              <a:rPr lang="en-AU" dirty="0">
                <a:solidFill>
                  <a:srgbClr val="FFFF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Barbera)</a:t>
            </a:r>
          </a:p>
          <a:p>
            <a:pPr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rgbClr val="FFFF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피아노</a:t>
            </a:r>
            <a:r>
              <a:rPr lang="en-US" altLang="ko-KR" dirty="0">
                <a:solidFill>
                  <a:srgbClr val="FFFF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(</a:t>
            </a:r>
            <a:r>
              <a:rPr lang="en-AU" dirty="0">
                <a:solidFill>
                  <a:srgbClr val="FFFF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Fiano)</a:t>
            </a:r>
          </a:p>
          <a:p>
            <a:pPr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ko-KR" altLang="en-US" dirty="0" err="1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가메</a:t>
            </a:r>
            <a:r>
              <a:rPr lang="en-US" altLang="ko-KR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(</a:t>
            </a:r>
            <a:r>
              <a:rPr lang="en-AU" dirty="0">
                <a:solidFill>
                  <a:srgbClr val="FFFF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Gamay)</a:t>
            </a:r>
          </a:p>
          <a:p>
            <a:pPr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ko-KR" altLang="en-US" dirty="0" err="1">
                <a:solidFill>
                  <a:srgbClr val="FFFF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그뤼너</a:t>
            </a:r>
            <a:r>
              <a:rPr lang="ko-KR" altLang="en-US" dirty="0">
                <a:solidFill>
                  <a:srgbClr val="FFFF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 </a:t>
            </a:r>
            <a:r>
              <a:rPr lang="ko-KR" altLang="en-US" dirty="0" err="1">
                <a:solidFill>
                  <a:srgbClr val="FFFF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벨트리너</a:t>
            </a:r>
            <a:r>
              <a:rPr lang="en-US" altLang="ko-KR" dirty="0">
                <a:solidFill>
                  <a:srgbClr val="FFFF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(</a:t>
            </a:r>
            <a:r>
              <a:rPr lang="en-AU" dirty="0">
                <a:solidFill>
                  <a:srgbClr val="FFFF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Grüner Veltliner)</a:t>
            </a:r>
          </a:p>
          <a:p>
            <a:pPr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ko-KR" altLang="en-US" dirty="0" err="1">
                <a:solidFill>
                  <a:srgbClr val="FFFF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몬테풀치아노</a:t>
            </a:r>
            <a:r>
              <a:rPr lang="en-US" altLang="ko-KR" dirty="0">
                <a:solidFill>
                  <a:srgbClr val="FFFF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(</a:t>
            </a:r>
            <a:r>
              <a:rPr lang="en-AU" dirty="0">
                <a:solidFill>
                  <a:srgbClr val="FFFF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Montepulciano) </a:t>
            </a:r>
          </a:p>
          <a:p>
            <a:pPr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ko-KR" altLang="en-US" dirty="0" err="1">
                <a:solidFill>
                  <a:srgbClr val="FFFF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네비올로</a:t>
            </a:r>
            <a:r>
              <a:rPr lang="en-US" altLang="ko-KR" dirty="0">
                <a:solidFill>
                  <a:srgbClr val="FFFF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(</a:t>
            </a:r>
            <a:r>
              <a:rPr lang="en-AU" dirty="0">
                <a:solidFill>
                  <a:srgbClr val="FFFF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Nebbiolo)</a:t>
            </a:r>
          </a:p>
          <a:p>
            <a:pPr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rgbClr val="FFFF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네로 </a:t>
            </a:r>
            <a:r>
              <a:rPr lang="ko-KR" altLang="en-US" dirty="0" err="1">
                <a:solidFill>
                  <a:srgbClr val="FFFF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다볼라</a:t>
            </a:r>
            <a:r>
              <a:rPr lang="en-US" altLang="ko-KR" dirty="0">
                <a:solidFill>
                  <a:srgbClr val="FFFF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(</a:t>
            </a:r>
            <a:r>
              <a:rPr lang="en-AU" dirty="0">
                <a:solidFill>
                  <a:srgbClr val="FFFF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Nero </a:t>
            </a:r>
            <a:r>
              <a:rPr lang="en-AU" dirty="0" err="1">
                <a:solidFill>
                  <a:srgbClr val="FFFF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d’Avola</a:t>
            </a:r>
            <a:r>
              <a:rPr lang="en-AU" dirty="0">
                <a:solidFill>
                  <a:srgbClr val="FFFF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) </a:t>
            </a:r>
          </a:p>
          <a:p>
            <a:pPr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ko-KR" altLang="en-US" dirty="0" err="1">
                <a:solidFill>
                  <a:srgbClr val="FFFF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산지오베제</a:t>
            </a:r>
            <a:r>
              <a:rPr lang="en-US" altLang="ko-KR" dirty="0">
                <a:solidFill>
                  <a:srgbClr val="FFFF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(</a:t>
            </a:r>
            <a:r>
              <a:rPr lang="en-AU" dirty="0">
                <a:solidFill>
                  <a:srgbClr val="FFFF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Sangiovese)</a:t>
            </a:r>
          </a:p>
          <a:p>
            <a:pPr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ko-KR" altLang="en-US" dirty="0" err="1">
                <a:solidFill>
                  <a:srgbClr val="FFFF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템프라니요</a:t>
            </a:r>
            <a:r>
              <a:rPr lang="en-US" altLang="ko-KR" dirty="0">
                <a:solidFill>
                  <a:srgbClr val="FFFF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(</a:t>
            </a:r>
            <a:r>
              <a:rPr lang="en-AU" dirty="0">
                <a:solidFill>
                  <a:srgbClr val="FFFF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Tempranillo)</a:t>
            </a:r>
          </a:p>
          <a:p>
            <a:pPr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ko-KR" altLang="en-US" dirty="0" err="1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투리가</a:t>
            </a:r>
            <a:r>
              <a:rPr lang="ko-KR" altLang="en-US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 </a:t>
            </a:r>
            <a:r>
              <a:rPr lang="ko-KR" altLang="en-US" dirty="0" err="1">
                <a:solidFill>
                  <a:srgbClr val="FFFF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나씨오날</a:t>
            </a:r>
            <a:r>
              <a:rPr lang="en-US" altLang="ko-KR" dirty="0">
                <a:solidFill>
                  <a:srgbClr val="FFFF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(</a:t>
            </a:r>
            <a:r>
              <a:rPr lang="en-AU" dirty="0" err="1">
                <a:solidFill>
                  <a:srgbClr val="FFFF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Touriga</a:t>
            </a:r>
            <a:r>
              <a:rPr lang="en-AU" dirty="0">
                <a:solidFill>
                  <a:srgbClr val="FFFF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 Nacional)</a:t>
            </a:r>
          </a:p>
          <a:p>
            <a:pPr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ko-KR" altLang="en-US" dirty="0" err="1">
                <a:solidFill>
                  <a:srgbClr val="FFFF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베르멘티노</a:t>
            </a:r>
            <a:r>
              <a:rPr lang="en-US" altLang="ko-KR" dirty="0">
                <a:solidFill>
                  <a:srgbClr val="FFFF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(</a:t>
            </a:r>
            <a:r>
              <a:rPr lang="en-AU" dirty="0">
                <a:solidFill>
                  <a:srgbClr val="FFFF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Vermentino)</a:t>
            </a:r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A8CB6BA5-A614-7CC4-31DA-579A970AC2E9}"/>
              </a:ext>
            </a:extLst>
          </p:cNvPr>
          <p:cNvSpPr txBox="1"/>
          <p:nvPr/>
        </p:nvSpPr>
        <p:spPr>
          <a:xfrm>
            <a:off x="6723599" y="535422"/>
            <a:ext cx="5916853" cy="1807978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br>
              <a:rPr lang="en-AU" sz="4000" cap="all" dirty="0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</a:br>
            <a:r>
              <a:rPr lang="ko-KR" altLang="en-US" sz="4000" cap="all" dirty="0">
                <a:solidFill>
                  <a:schemeClr val="accent5"/>
                </a:solidFill>
                <a:uFill>
                  <a:solidFill>
                    <a:srgbClr val="F40000"/>
                  </a:solidFill>
                </a:uFill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호주에서 </a:t>
            </a:r>
            <a:endParaRPr lang="en-US" altLang="ko-KR" sz="4000" cap="all" dirty="0">
              <a:solidFill>
                <a:schemeClr val="accent5"/>
              </a:solidFill>
              <a:uFill>
                <a:solidFill>
                  <a:srgbClr val="F40000"/>
                </a:solidFill>
              </a:uFill>
              <a:latin typeface="맑은 고딕" panose="020B0503020000020004" pitchFamily="50" charset="-127"/>
              <a:ea typeface="맑은 고딕" panose="020B0503020000020004" pitchFamily="50" charset="-127"/>
              <a:cs typeface="Inter Display" panose="02000503000000020004" pitchFamily="2" charset="0"/>
            </a:endParaRPr>
          </a:p>
          <a:p>
            <a:pPr defTabSz="914453">
              <a:lnSpc>
                <a:spcPct val="80000"/>
              </a:lnSpc>
              <a:defRPr/>
            </a:pPr>
            <a:r>
              <a:rPr lang="ko-KR" altLang="en-US" sz="4000" cap="all" dirty="0">
                <a:solidFill>
                  <a:schemeClr val="accent4"/>
                </a:solidFill>
                <a:uFill>
                  <a:solidFill>
                    <a:srgbClr val="F40000"/>
                  </a:solidFill>
                </a:uFill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대체 품종의 부상 </a:t>
            </a:r>
            <a:endParaRPr lang="en-AU" sz="4000" cap="all" dirty="0">
              <a:solidFill>
                <a:schemeClr val="accent4"/>
              </a:solidFill>
              <a:uFill>
                <a:solidFill>
                  <a:srgbClr val="F40000"/>
                </a:solidFill>
              </a:uFill>
              <a:latin typeface="맑은 고딕" panose="020B0503020000020004" pitchFamily="50" charset="-127"/>
              <a:ea typeface="맑은 고딕" panose="020B0503020000020004" pitchFamily="50" charset="-127"/>
              <a:cs typeface="Inter Display" panose="02000503000000020004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E4CFB4-B98D-84BF-B7BF-EBC79F9F85C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09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547182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30BA85-297B-7AF5-FB8F-63C2E7BD96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4">
            <a:extLst>
              <a:ext uri="{FF2B5EF4-FFF2-40B4-BE49-F238E27FC236}">
                <a16:creationId xmlns:a16="http://schemas.microsoft.com/office/drawing/2014/main" id="{7C029617-F754-61AE-C1EE-A642432C1D4C}"/>
              </a:ext>
            </a:extLst>
          </p:cNvPr>
          <p:cNvSpPr txBox="1"/>
          <p:nvPr/>
        </p:nvSpPr>
        <p:spPr>
          <a:xfrm>
            <a:off x="6536709" y="2276115"/>
            <a:ext cx="6515099" cy="1807978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r>
              <a:rPr lang="ko-KR" altLang="en-US" sz="2200" kern="100" dirty="0">
                <a:solidFill>
                  <a:schemeClr val="accent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수세대에 걸친 오래된 </a:t>
            </a:r>
            <a:r>
              <a:rPr lang="ko-KR" altLang="en-US" sz="2200" kern="100" dirty="0">
                <a:solidFill>
                  <a:schemeClr val="accent3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포도밭</a:t>
            </a:r>
            <a:r>
              <a:rPr lang="en-US" altLang="ko-KR" sz="2200" kern="100" dirty="0">
                <a:solidFill>
                  <a:schemeClr val="accent3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, </a:t>
            </a:r>
          </a:p>
          <a:p>
            <a:r>
              <a:rPr lang="ko-KR" altLang="en-US" sz="2200" kern="100" dirty="0">
                <a:solidFill>
                  <a:schemeClr val="accent3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포도 재배와</a:t>
            </a:r>
            <a:r>
              <a:rPr lang="en-US" altLang="ko-KR" sz="2200" kern="100" dirty="0">
                <a:solidFill>
                  <a:schemeClr val="accent3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 </a:t>
            </a:r>
            <a:r>
              <a:rPr lang="ko-KR" altLang="en-US" sz="2200" kern="100" dirty="0">
                <a:solidFill>
                  <a:schemeClr val="accent3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양조 기법 계승을 통한  </a:t>
            </a:r>
            <a:br>
              <a:rPr lang="en-AU" sz="2400" kern="100" dirty="0">
                <a:solidFill>
                  <a:schemeClr val="bg2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</a:br>
            <a:r>
              <a:rPr lang="ko-KR" altLang="en-US" sz="4000" kern="100" dirty="0">
                <a:solidFill>
                  <a:schemeClr val="bg2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지속적이고 흥미로운 </a:t>
            </a:r>
            <a:endParaRPr lang="en-US" altLang="ko-KR" sz="4000" kern="100" dirty="0">
              <a:solidFill>
                <a:schemeClr val="bg2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  <a:cs typeface="Inter Display" panose="02000503000000020004" pitchFamily="2" charset="0"/>
            </a:endParaRPr>
          </a:p>
          <a:p>
            <a:r>
              <a:rPr lang="ko-KR" altLang="en-US" sz="4000" kern="100" dirty="0">
                <a:solidFill>
                  <a:schemeClr val="bg2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호주 와인의 미래</a:t>
            </a:r>
            <a:endParaRPr lang="en-AU" sz="2400" kern="100" dirty="0">
              <a:solidFill>
                <a:schemeClr val="bg2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  <a:cs typeface="Inter Display" panose="02000503000000020004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0EE0B0A-B97D-A730-0A0A-1E4ADF05A15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3071"/>
            <a:ext cx="6096000" cy="6091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924070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50" b="7833"/>
          <a:stretch>
            <a:fillRect/>
          </a:stretch>
        </p:blipFill>
        <p:spPr>
          <a:xfrm>
            <a:off x="0" y="0"/>
            <a:ext cx="12189898" cy="6858000"/>
          </a:xfrm>
          <a:prstGeom prst="rect">
            <a:avLst/>
          </a:prstGeom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C831AF3A-D889-4ECF-BE88-EAD01527B5A4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ko-KR" altLang="en-US" sz="5443" b="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감사합니다</a:t>
            </a:r>
            <a:endParaRPr lang="pt-BR" sz="9073" b="0" spc="272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Inter Display" panose="02000503000000020004" pitchFamily="2" charset="0"/>
            </a:endParaRPr>
          </a:p>
        </p:txBody>
      </p:sp>
      <p:sp>
        <p:nvSpPr>
          <p:cNvPr id="2" name="Freeform 1">
            <a:extLst>
              <a:ext uri="{FF2B5EF4-FFF2-40B4-BE49-F238E27FC236}">
                <a16:creationId xmlns:a16="http://schemas.microsoft.com/office/drawing/2014/main" id="{F54BD162-AAC9-A7D2-4C61-DE96FB437A12}"/>
              </a:ext>
            </a:extLst>
          </p:cNvPr>
          <p:cNvSpPr/>
          <p:nvPr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93E2910-96A8-5B20-4471-46BA8ED9B4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6C6D7CD-855F-45D5-B346-71223F407688}"/>
              </a:ext>
            </a:extLst>
          </p:cNvPr>
          <p:cNvSpPr txBox="1"/>
          <p:nvPr/>
        </p:nvSpPr>
        <p:spPr>
          <a:xfrm>
            <a:off x="1133803" y="857760"/>
            <a:ext cx="4302987" cy="3556163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accent3"/>
              </a:buClr>
              <a:buNone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호주와인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 업계는 대담하고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,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창의적이며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,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혁신적 방법을 통해 장기적인 환경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,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사회적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,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경제적 지속가능성을  보장하고 소비자의 요구를 충족시키며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,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 호주의 다양한 </a:t>
            </a:r>
            <a:r>
              <a:rPr kumimoji="0" lang="ko-KR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테루아를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 보존하고자 합니다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.</a:t>
            </a:r>
            <a:endParaRPr lang="en-AU" sz="2400" strike="sngStrike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8512DF-6CDE-1E50-51EC-1EC17A3E26C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270" b="20270"/>
          <a:stretch/>
        </p:blipFill>
        <p:spPr>
          <a:xfrm>
            <a:off x="6096000" y="0"/>
            <a:ext cx="6096000" cy="241474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F7E8039-84AE-645E-6C8A-6CCC2D3DED5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4082"/>
          <a:stretch/>
        </p:blipFill>
        <p:spPr>
          <a:xfrm>
            <a:off x="6096000" y="4991285"/>
            <a:ext cx="6096000" cy="1866716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57A8481-5942-3657-B386-FD015008436B}"/>
              </a:ext>
            </a:extLst>
          </p:cNvPr>
          <p:cNvSpPr txBox="1"/>
          <p:nvPr/>
        </p:nvSpPr>
        <p:spPr>
          <a:xfrm>
            <a:off x="6387084" y="3803103"/>
            <a:ext cx="4074272" cy="142212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호주는 전세계적으로 경작 넓이 기준 최대  규모의 유기농 농업 경작 인증을 받은 국가입니다</a:t>
            </a:r>
            <a:r>
              <a:rPr lang="en-US" altLang="ko-KR" sz="16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r>
              <a:rPr lang="ko-KR" altLang="en-US" sz="16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AU" sz="160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D9A51ED4-BCFC-C919-A5D6-93DB6E379AB3}"/>
              </a:ext>
            </a:extLst>
          </p:cNvPr>
          <p:cNvSpPr txBox="1"/>
          <p:nvPr/>
        </p:nvSpPr>
        <p:spPr>
          <a:xfrm>
            <a:off x="6218971" y="3209245"/>
            <a:ext cx="5973029" cy="67530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r>
              <a:rPr lang="ko-KR" altLang="en-US" sz="4000" cap="all" dirty="0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알고 계셨나요</a:t>
            </a:r>
            <a:r>
              <a:rPr lang="en-US" altLang="ko-KR" sz="4000" cap="all" dirty="0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? </a:t>
            </a:r>
            <a:endParaRPr lang="en-AU" sz="4000" cap="all" dirty="0">
              <a:solidFill>
                <a:schemeClr val="accent3"/>
              </a:solidFill>
              <a:uFill>
                <a:solidFill>
                  <a:srgbClr val="F40000"/>
                </a:solidFill>
              </a:uFill>
              <a:latin typeface="맑은 고딕" panose="020B0503020000020004" pitchFamily="50" charset="-127"/>
              <a:ea typeface="맑은 고딕" panose="020B0503020000020004" pitchFamily="50" charset="-127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7307143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1C27A76-36CA-E518-CB8B-05E976A54C7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217" r="16217"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90D5258-C014-166E-5CA8-A7EFE0B0E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47606" y="665406"/>
            <a:ext cx="6158452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dirty="0">
                <a:solidFill>
                  <a:schemeClr val="accen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오늘의 </a:t>
            </a:r>
            <a:br>
              <a:rPr lang="en-US" altLang="ko-KR" dirty="0">
                <a:solidFill>
                  <a:schemeClr val="accen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ko-KR" altLang="en-US" dirty="0">
                <a:solidFill>
                  <a:schemeClr val="accen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강의 주제</a:t>
            </a:r>
            <a:endParaRPr lang="en-US" dirty="0">
              <a:solidFill>
                <a:schemeClr val="accent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C2F514-EB34-336F-39C9-DE8BBAE3AE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69547" y="2865199"/>
            <a:ext cx="4105121" cy="3327395"/>
          </a:xfrm>
        </p:spPr>
        <p:txBody>
          <a:bodyPr/>
          <a:lstStyle/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호주 내 유기농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8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바이오다이나믹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포도 재배 및 양조 현황 </a:t>
            </a:r>
            <a:endParaRPr lang="en-AU" sz="18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기타 환경적 고려 사항 </a:t>
            </a:r>
            <a:endParaRPr lang="en-AU" sz="18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생산자별 사례연구</a:t>
            </a:r>
            <a:r>
              <a:rPr lang="ko-KR" altLang="en-US" sz="1800" strike="sngStrike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AU" sz="1800" strike="sngStrike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대체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fr-FR" altLang="ko-KR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alternative)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품종의 부상</a:t>
            </a:r>
            <a:endParaRPr lang="en-US" altLang="ko-KR" sz="18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08551256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1C27A76-36CA-E518-CB8B-05E976A54C7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26" b="7826"/>
          <a:stretch/>
        </p:blipFill>
        <p:spPr>
          <a:xfrm>
            <a:off x="0" y="0"/>
            <a:ext cx="12192000" cy="6858000"/>
          </a:xfr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3C3ABEE-8369-5282-A023-AAEA1F79683E}"/>
              </a:ext>
            </a:extLst>
          </p:cNvPr>
          <p:cNvSpPr/>
          <p:nvPr/>
        </p:nvSpPr>
        <p:spPr>
          <a:xfrm>
            <a:off x="0" y="4167809"/>
            <a:ext cx="12192000" cy="197545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90D5258-C014-166E-5CA8-A7EFE0B0E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202" y="4520657"/>
            <a:ext cx="6158452" cy="1325562"/>
          </a:xfrm>
        </p:spPr>
        <p:txBody>
          <a:bodyPr/>
          <a:lstStyle/>
          <a:p>
            <a:r>
              <a:rPr lang="ko-KR" altLang="en-US" dirty="0">
                <a:solidFill>
                  <a:schemeClr val="accent3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유기농</a:t>
            </a:r>
            <a:br>
              <a:rPr lang="en-US" dirty="0">
                <a:solidFill>
                  <a:schemeClr val="accent3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ko-KR" altLang="en-US" dirty="0">
                <a:solidFill>
                  <a:schemeClr val="bg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포도 재배 </a:t>
            </a:r>
            <a:br>
              <a:rPr lang="en-US" dirty="0">
                <a:solidFill>
                  <a:schemeClr val="accent3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endParaRPr lang="en-US" dirty="0">
              <a:solidFill>
                <a:schemeClr val="accent3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C2F514-EB34-336F-39C9-DE8BBAE3AE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93165" y="4520657"/>
            <a:ext cx="4105121" cy="1209090"/>
          </a:xfrm>
        </p:spPr>
        <p:txBody>
          <a:bodyPr/>
          <a:lstStyle/>
          <a:p>
            <a:pPr>
              <a:buClr>
                <a:schemeClr val="accent3"/>
              </a:buClr>
            </a:pPr>
            <a:r>
              <a:rPr lang="ko-KR" altLang="en-US" sz="1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유기농으로 재배될 경우 포도는 합성 또는  인공 첨가제</a:t>
            </a:r>
            <a:r>
              <a:rPr lang="en-US" altLang="ko-KR" sz="1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화학 물질</a:t>
            </a:r>
            <a:r>
              <a:rPr lang="en-US" altLang="ko-KR" sz="1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sz="1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제초제</a:t>
            </a:r>
            <a:r>
              <a:rPr lang="en-US" altLang="ko-KR" sz="1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살충제</a:t>
            </a:r>
            <a:r>
              <a:rPr lang="en-US" altLang="ko-KR" sz="1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비료</a:t>
            </a:r>
            <a:r>
              <a:rPr lang="en-US" altLang="ko-KR" sz="1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유전자 조작 제품 및 유전자 변형 유기물을 사용하지 않고 재배 및 생산</a:t>
            </a:r>
            <a:r>
              <a:rPr lang="en-US" altLang="ko-KR" sz="1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endParaRPr lang="en-AU" sz="1800" strike="sngStrike" dirty="0">
              <a:solidFill>
                <a:schemeClr val="bg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84927942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1C27A76-36CA-E518-CB8B-05E976A54C7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536" t="7345" r="2972" b="34039"/>
          <a:stretch/>
        </p:blipFill>
        <p:spPr>
          <a:xfrm>
            <a:off x="0" y="0"/>
            <a:ext cx="12192000" cy="6858000"/>
          </a:xfr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3C3ABEE-8369-5282-A023-AAEA1F79683E}"/>
              </a:ext>
            </a:extLst>
          </p:cNvPr>
          <p:cNvSpPr/>
          <p:nvPr/>
        </p:nvSpPr>
        <p:spPr>
          <a:xfrm>
            <a:off x="0" y="602095"/>
            <a:ext cx="12192000" cy="197545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90D5258-C014-166E-5CA8-A7EFE0B0E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202" y="1019805"/>
            <a:ext cx="6158452" cy="1325562"/>
          </a:xfrm>
        </p:spPr>
        <p:txBody>
          <a:bodyPr/>
          <a:lstStyle/>
          <a:p>
            <a:br>
              <a:rPr lang="en-US" dirty="0">
                <a:solidFill>
                  <a:schemeClr val="accent3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ko-KR" altLang="en-US" dirty="0">
                <a:solidFill>
                  <a:schemeClr val="accen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유기농 </a:t>
            </a:r>
            <a:r>
              <a:rPr lang="ko-KR" altLang="en-US" dirty="0">
                <a:solidFill>
                  <a:schemeClr val="accent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인증</a:t>
            </a:r>
            <a:br>
              <a:rPr lang="en-US" dirty="0">
                <a:solidFill>
                  <a:schemeClr val="accent3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endParaRPr lang="en-US" dirty="0">
              <a:solidFill>
                <a:schemeClr val="accent3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C2F514-EB34-336F-39C9-DE8BBAE3AE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06654" y="1078041"/>
            <a:ext cx="4498089" cy="1209090"/>
          </a:xfrm>
        </p:spPr>
        <p:txBody>
          <a:bodyPr/>
          <a:lstStyle/>
          <a:p>
            <a:pPr>
              <a:spcBef>
                <a:spcPts val="217"/>
              </a:spcBef>
              <a:spcAft>
                <a:spcPts val="315"/>
              </a:spcAft>
            </a:pPr>
            <a:r>
              <a:rPr lang="ko-KR" altLang="en-US" sz="18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전체 양조 과정 </a:t>
            </a:r>
            <a:r>
              <a:rPr lang="en-US" altLang="ko-KR" sz="18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– </a:t>
            </a:r>
            <a:r>
              <a:rPr lang="ko-KR" altLang="en-US" sz="18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포도 재배부터 와인 병입까지 </a:t>
            </a:r>
            <a:r>
              <a:rPr lang="en-US" altLang="ko-KR" sz="18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– </a:t>
            </a:r>
            <a:r>
              <a:rPr lang="ko-KR" altLang="en-US" sz="18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에서 반드시 유기농 방식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을</a:t>
            </a:r>
            <a:r>
              <a:rPr lang="ko-KR" altLang="en-US" sz="18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사용해야 한다</a:t>
            </a:r>
            <a:r>
              <a:rPr lang="en-US" altLang="ko-KR" sz="18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유기농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’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와인으로 라벨에 표기된 모든 와인이 유기농 인증을 취득한 것은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아니다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AU" sz="1800" dirty="0"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84829477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1C27A76-36CA-E518-CB8B-05E976A54C7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195" r="16195"/>
          <a:stretch/>
        </p:blipFill>
        <p:spPr>
          <a:xfrm>
            <a:off x="20" y="388842"/>
            <a:ext cx="6169295" cy="6083199"/>
          </a:xfrm>
          <a:noFill/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90D5258-C014-166E-5CA8-A7EFE0B0E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725" y="909503"/>
            <a:ext cx="6158452" cy="1325562"/>
          </a:xfrm>
        </p:spPr>
        <p:txBody>
          <a:bodyPr anchor="t"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ko-KR" altLang="en-US" dirty="0" err="1">
                <a:solidFill>
                  <a:schemeClr val="accen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바이오다이나믹</a:t>
            </a:r>
            <a:r>
              <a:rPr lang="ko-KR" altLang="en-US" dirty="0">
                <a:solidFill>
                  <a:schemeClr val="accen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dirty="0">
                <a:solidFill>
                  <a:schemeClr val="accent4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dirty="0">
                <a:solidFill>
                  <a:schemeClr val="accent4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포도 재배 </a:t>
            </a:r>
            <a:endParaRPr lang="en-US" dirty="0">
              <a:solidFill>
                <a:schemeClr val="accent4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C2F514-EB34-336F-39C9-DE8BBAE3AE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42725" y="2661178"/>
            <a:ext cx="4292784" cy="5495616"/>
          </a:xfrm>
        </p:spPr>
        <p:txBody>
          <a:bodyPr>
            <a:normAutofit/>
          </a:bodyPr>
          <a:lstStyle/>
          <a:p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바이오다이나믹 포도 재배는 유기농 재배방식에 기반을 둔 통합적 접근방식으로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특정 </a:t>
            </a:r>
            <a:r>
              <a:rPr lang="ko-KR" altLang="en-US" sz="18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바이오다이나믹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준비물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(preparations)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과 실행방식을 적용한다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  <a:p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또한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천체학과 정신적 요소도 그 실행과 적용시기에 큰 영향을 미친다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AU" sz="18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F55CEA-7ECC-A96E-6E4D-5F545A655552}"/>
              </a:ext>
            </a:extLst>
          </p:cNvPr>
          <p:cNvSpPr txBox="1"/>
          <p:nvPr/>
        </p:nvSpPr>
        <p:spPr>
          <a:xfrm>
            <a:off x="6842725" y="3884272"/>
            <a:ext cx="49348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C00000"/>
                </a:solidFill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.</a:t>
            </a:r>
            <a:endParaRPr lang="ko-KR" altLang="en-US" dirty="0">
              <a:solidFill>
                <a:srgbClr val="C00000"/>
              </a:solidFill>
              <a:latin typeface="Malgun Gothic Semilight" panose="020B0502040204020203" pitchFamily="50" charset="-127"/>
              <a:ea typeface="Malgun Gothic Semilight" panose="020B0502040204020203" pitchFamily="50" charset="-127"/>
              <a:cs typeface="Malgun Gothic Semilight" panose="020B0502040204020203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92717866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8662AB6-F66D-504F-7ADC-24A13387E13E}"/>
              </a:ext>
            </a:extLst>
          </p:cNvPr>
          <p:cNvSpPr txBox="1"/>
          <p:nvPr/>
        </p:nvSpPr>
        <p:spPr>
          <a:xfrm>
            <a:off x="773359" y="3993464"/>
            <a:ext cx="307562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600" b="1" dirty="0">
                <a:solidFill>
                  <a:schemeClr val="accent4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기존</a:t>
            </a:r>
            <a:r>
              <a:rPr lang="en-US" altLang="ko-KR" sz="1600" b="1" dirty="0">
                <a:solidFill>
                  <a:schemeClr val="accent4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(conventional)</a:t>
            </a:r>
            <a:r>
              <a:rPr lang="ko-KR" altLang="en-US" sz="1600" b="1" dirty="0">
                <a:solidFill>
                  <a:schemeClr val="accent4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방식</a:t>
            </a:r>
            <a:r>
              <a:rPr lang="en-US" altLang="ko-KR" sz="1600" b="1" dirty="0">
                <a:solidFill>
                  <a:schemeClr val="accent4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600" b="1" dirty="0">
                <a:solidFill>
                  <a:schemeClr val="accent4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</a:t>
            </a:r>
            <a:r>
              <a:rPr lang="en-US" altLang="ko-KR" sz="1600" b="1" dirty="0">
                <a:solidFill>
                  <a:schemeClr val="accent4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</a:t>
            </a:r>
            <a:r>
              <a:rPr lang="ko-KR" altLang="en-US" sz="1600" b="1" dirty="0">
                <a:solidFill>
                  <a:schemeClr val="accent4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유기농 방식</a:t>
            </a:r>
            <a:r>
              <a:rPr lang="en-US" altLang="ko-KR" sz="1600" b="1" dirty="0">
                <a:solidFill>
                  <a:schemeClr val="accent4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r>
              <a:rPr lang="ko-KR" altLang="en-US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다양한 전통 농법을 포함</a:t>
            </a: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일부 합성 제초제</a:t>
            </a: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합성 비료</a:t>
            </a: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현대적 기술</a:t>
            </a: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환경 친화적 접근법 등 다양한 농법을 활용하는 방식</a:t>
            </a: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AU" sz="1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65A49B-442B-4B77-7634-70D3276544DA}"/>
              </a:ext>
            </a:extLst>
          </p:cNvPr>
          <p:cNvSpPr txBox="1"/>
          <p:nvPr/>
        </p:nvSpPr>
        <p:spPr>
          <a:xfrm>
            <a:off x="4887391" y="3974184"/>
            <a:ext cx="3455625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600" b="1" dirty="0">
                <a:solidFill>
                  <a:schemeClr val="accent4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유기농 방식</a:t>
            </a:r>
            <a:endParaRPr lang="en-US" altLang="ko-KR" sz="1600" b="1" dirty="0">
              <a:solidFill>
                <a:schemeClr val="accent4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전통적인 방식과</a:t>
            </a: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현대적 농업 방식 모두를 활용하지만</a:t>
            </a: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합성 비료</a:t>
            </a: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살충제</a:t>
            </a: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제초제 사용을 지양</a:t>
            </a: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    </a:t>
            </a:r>
            <a:r>
              <a:rPr lang="ko-KR" altLang="en-US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대신 인광석</a:t>
            </a: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AU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rock phosphate), </a:t>
            </a:r>
            <a:r>
              <a:rPr lang="ko-KR" altLang="en-US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식물성 및 동물성 원료</a:t>
            </a: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화학물질이 없는 스프레이와 같은 유기농 재료를 사용 </a:t>
            </a:r>
            <a:endParaRPr lang="en-AU" sz="1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173955E-5790-1DA1-C9C0-5D439DA12B22}"/>
              </a:ext>
            </a:extLst>
          </p:cNvPr>
          <p:cNvSpPr txBox="1"/>
          <p:nvPr/>
        </p:nvSpPr>
        <p:spPr>
          <a:xfrm>
            <a:off x="8624714" y="3954904"/>
            <a:ext cx="334694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600" b="1" dirty="0" err="1">
                <a:solidFill>
                  <a:schemeClr val="accent4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바이오다이나믹</a:t>
            </a:r>
            <a:r>
              <a:rPr lang="ko-KR" altLang="en-US" sz="1600" b="1" dirty="0">
                <a:solidFill>
                  <a:schemeClr val="accent4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방식</a:t>
            </a:r>
            <a:endParaRPr lang="en-AU" sz="1600" b="1" dirty="0">
              <a:solidFill>
                <a:schemeClr val="accent4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루돌프 </a:t>
            </a:r>
            <a:r>
              <a:rPr lang="ko-KR" altLang="en-US" sz="16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슈타이너</a:t>
            </a: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AU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Rudolf Steiner)</a:t>
            </a:r>
            <a:r>
              <a:rPr lang="ko-KR" altLang="en-US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가 창안</a:t>
            </a: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유기농과 유사하지만</a:t>
            </a: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달의 순환 주기와 특별한 토양 배양 준비 과정을 결합</a:t>
            </a:r>
            <a:endParaRPr lang="en-AU" sz="1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7B91A6E-2B2F-A6B8-4DE8-48343C87687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8891" y="1862965"/>
            <a:ext cx="2208396" cy="2208396"/>
          </a:xfrm>
          <a:prstGeom prst="rect">
            <a:avLst/>
          </a:prstGeom>
        </p:spPr>
      </p:pic>
      <p:pic>
        <p:nvPicPr>
          <p:cNvPr id="5" name="Picture 4" descr="A drawing of a tractor&#10;&#10;Description automatically generated">
            <a:extLst>
              <a:ext uri="{FF2B5EF4-FFF2-40B4-BE49-F238E27FC236}">
                <a16:creationId xmlns:a16="http://schemas.microsoft.com/office/drawing/2014/main" id="{21840464-3738-14BE-E9E5-FC033146BEF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961" y="2300753"/>
            <a:ext cx="2570327" cy="1544975"/>
          </a:xfrm>
          <a:prstGeom prst="rect">
            <a:avLst/>
          </a:prstGeom>
        </p:spPr>
      </p:pic>
      <p:pic>
        <p:nvPicPr>
          <p:cNvPr id="8" name="Picture 7" descr="A green plant growing out of dirt&#10;&#10;Description automatically generated">
            <a:extLst>
              <a:ext uri="{FF2B5EF4-FFF2-40B4-BE49-F238E27FC236}">
                <a16:creationId xmlns:a16="http://schemas.microsoft.com/office/drawing/2014/main" id="{6CC477C2-9A42-13A7-E65B-81107DD7573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4521" y="2278636"/>
            <a:ext cx="1617693" cy="1567092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A03B72D8-8647-FC97-A574-8DF35BA2AB47}"/>
              </a:ext>
            </a:extLst>
          </p:cNvPr>
          <p:cNvSpPr txBox="1">
            <a:spLocks/>
          </p:cNvSpPr>
          <p:nvPr/>
        </p:nvSpPr>
        <p:spPr>
          <a:xfrm>
            <a:off x="773359" y="770658"/>
            <a:ext cx="9389213" cy="108129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4800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포도밭 관리 </a:t>
            </a:r>
            <a:br>
              <a:rPr lang="en-AU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ko-KR" altLang="en-US" sz="2800" dirty="0">
                <a:solidFill>
                  <a:schemeClr val="accent3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세 가지 포도 재배 방식 </a:t>
            </a:r>
            <a:endParaRPr lang="en-AU" dirty="0">
              <a:solidFill>
                <a:schemeClr val="accent3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21534640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37985-A33E-C105-7BEB-09D7FB713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341" y="465695"/>
            <a:ext cx="9389213" cy="1081291"/>
          </a:xfrm>
        </p:spPr>
        <p:txBody>
          <a:bodyPr/>
          <a:lstStyle/>
          <a:p>
            <a:r>
              <a:rPr lang="ko-KR" altLang="en-US" sz="48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음력 </a:t>
            </a:r>
            <a:r>
              <a:rPr lang="ko-KR" altLang="en-US" sz="4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사이클</a:t>
            </a:r>
            <a:br>
              <a:rPr lang="en-AU" dirty="0">
                <a:solidFill>
                  <a:schemeClr val="accent2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AU" dirty="0">
                <a:solidFill>
                  <a:schemeClr val="accent2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sz="2800" dirty="0">
                <a:solidFill>
                  <a:schemeClr val="accent4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&amp;</a:t>
            </a:r>
            <a:r>
              <a:rPr lang="ko-KR" altLang="en-US" sz="2800" dirty="0">
                <a:solidFill>
                  <a:schemeClr val="accent4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800" dirty="0" err="1">
                <a:solidFill>
                  <a:schemeClr val="accent4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바이오다이나믹</a:t>
            </a:r>
            <a:r>
              <a:rPr lang="ko-KR" altLang="en-US" sz="2800" dirty="0">
                <a:solidFill>
                  <a:schemeClr val="accent4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 포도재배 </a:t>
            </a:r>
            <a:endParaRPr lang="en-AU" dirty="0">
              <a:solidFill>
                <a:schemeClr val="accent4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object 7">
            <a:extLst>
              <a:ext uri="{FF2B5EF4-FFF2-40B4-BE49-F238E27FC236}">
                <a16:creationId xmlns:a16="http://schemas.microsoft.com/office/drawing/2014/main" id="{F0DABD35-7F37-A4A5-309F-92254371564E}"/>
              </a:ext>
            </a:extLst>
          </p:cNvPr>
          <p:cNvSpPr txBox="1"/>
          <p:nvPr/>
        </p:nvSpPr>
        <p:spPr>
          <a:xfrm>
            <a:off x="2610383" y="2348728"/>
            <a:ext cx="1967860" cy="12321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ko-KR" altLang="en-US" sz="1400" dirty="0">
                <a:solidFill>
                  <a:schemeClr val="accent4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ellix"/>
              </a:rPr>
              <a:t>포도 수확 최적기</a:t>
            </a:r>
            <a:r>
              <a:rPr lang="en-US" altLang="ko-KR" sz="1400" dirty="0">
                <a:solidFill>
                  <a:schemeClr val="accent4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ellix"/>
              </a:rPr>
              <a:t>: </a:t>
            </a:r>
            <a:r>
              <a:rPr lang="ko-KR" altLang="en-US" sz="1400" dirty="0">
                <a:solidFill>
                  <a:schemeClr val="accent4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ellix"/>
              </a:rPr>
              <a:t> </a:t>
            </a:r>
            <a:endParaRPr lang="en-AU" sz="1400" dirty="0">
              <a:solidFill>
                <a:schemeClr val="accent4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ellix"/>
            </a:endParaRP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  <a:cs typeface="Hellix SemiBold"/>
              </a:rPr>
              <a:t>달이 양자리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  <a:cs typeface="Hellix SemiBold"/>
              </a:rPr>
              <a:t>(</a:t>
            </a:r>
            <a:r>
              <a:rPr lang="en-AU" sz="1400" dirty="0">
                <a:latin typeface="맑은 고딕" panose="020B0503020000020004" pitchFamily="50" charset="-127"/>
                <a:ea typeface="맑은 고딕" panose="020B0503020000020004" pitchFamily="50" charset="-127"/>
                <a:cs typeface="Hellix SemiBold"/>
              </a:rPr>
              <a:t>Aries), </a:t>
            </a: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  <a:cs typeface="Hellix SemiBold"/>
              </a:rPr>
              <a:t>사자자리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  <a:cs typeface="Hellix SemiBold"/>
              </a:rPr>
              <a:t>(</a:t>
            </a:r>
            <a:r>
              <a:rPr lang="en-AU" sz="1400" dirty="0">
                <a:latin typeface="맑은 고딕" panose="020B0503020000020004" pitchFamily="50" charset="-127"/>
                <a:ea typeface="맑은 고딕" panose="020B0503020000020004" pitchFamily="50" charset="-127"/>
                <a:cs typeface="Hellix SemiBold"/>
              </a:rPr>
              <a:t>Leo),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  <a:cs typeface="Hellix SemiBold"/>
              </a:rPr>
              <a:t>궁수자리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  <a:cs typeface="Hellix SemiBold"/>
              </a:rPr>
              <a:t>(</a:t>
            </a:r>
            <a:r>
              <a:rPr lang="en-AU" sz="1400" dirty="0">
                <a:latin typeface="맑은 고딕" panose="020B0503020000020004" pitchFamily="50" charset="-127"/>
                <a:ea typeface="맑은 고딕" panose="020B0503020000020004" pitchFamily="50" charset="-127"/>
                <a:cs typeface="Hellix SemiBold"/>
              </a:rPr>
              <a:t>Sagittarius)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  <a:cs typeface="Hellix SemiBold"/>
              </a:rPr>
              <a:t>에 있을 때</a:t>
            </a:r>
            <a:endParaRPr lang="en-US" sz="1400" dirty="0">
              <a:latin typeface="맑은 고딕" panose="020B0503020000020004" pitchFamily="50" charset="-127"/>
              <a:ea typeface="맑은 고딕" panose="020B0503020000020004" pitchFamily="50" charset="-127"/>
              <a:cs typeface="Hellix SemiBold"/>
            </a:endParaRPr>
          </a:p>
          <a:p>
            <a:pPr marL="12700" algn="ctr">
              <a:spcBef>
                <a:spcPts val="100"/>
              </a:spcBef>
            </a:pPr>
            <a:endParaRPr sz="1400" dirty="0">
              <a:solidFill>
                <a:schemeClr val="accent4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ellix"/>
            </a:endParaRPr>
          </a:p>
        </p:txBody>
      </p:sp>
      <p:sp>
        <p:nvSpPr>
          <p:cNvPr id="21" name="object 7">
            <a:extLst>
              <a:ext uri="{FF2B5EF4-FFF2-40B4-BE49-F238E27FC236}">
                <a16:creationId xmlns:a16="http://schemas.microsoft.com/office/drawing/2014/main" id="{8F3D49A7-D122-AADC-7993-0096C7FD40BC}"/>
              </a:ext>
            </a:extLst>
          </p:cNvPr>
          <p:cNvSpPr txBox="1"/>
          <p:nvPr/>
        </p:nvSpPr>
        <p:spPr>
          <a:xfrm>
            <a:off x="2520051" y="4966274"/>
            <a:ext cx="1967860" cy="14260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ko-KR" altLang="en-US" sz="1400" dirty="0">
                <a:solidFill>
                  <a:schemeClr val="accent4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ellix"/>
              </a:rPr>
              <a:t>포도나무 최적의 휴지기</a:t>
            </a:r>
            <a:r>
              <a:rPr lang="en-US" altLang="ko-KR" sz="1400" dirty="0">
                <a:solidFill>
                  <a:schemeClr val="accent4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ellix"/>
              </a:rPr>
              <a:t>: </a:t>
            </a:r>
            <a:r>
              <a:rPr lang="ko-KR" altLang="en-US" sz="1400" dirty="0">
                <a:solidFill>
                  <a:schemeClr val="accent4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ellix"/>
              </a:rPr>
              <a:t> </a:t>
            </a:r>
            <a:endParaRPr lang="en-AU" sz="1400" dirty="0">
              <a:solidFill>
                <a:schemeClr val="accent4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ellix"/>
            </a:endParaRP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kumimoji="0" lang="ko-KR" alt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Hellix SemiBold"/>
              </a:rPr>
              <a:t>달이 물병자리</a:t>
            </a: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Hellix SemiBold"/>
              </a:rPr>
              <a:t>(</a:t>
            </a:r>
            <a:r>
              <a:rPr lang="en-AU" sz="1400" dirty="0">
                <a:latin typeface="맑은 고딕" panose="020B0503020000020004" pitchFamily="50" charset="-127"/>
                <a:ea typeface="맑은 고딕" panose="020B0503020000020004" pitchFamily="50" charset="-127"/>
                <a:cs typeface="Hellix SemiBold"/>
              </a:rPr>
              <a:t>Aquarius), </a:t>
            </a:r>
            <a:r>
              <a:rPr lang="ko-KR" altLang="en-US" sz="14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Hellix SemiBold"/>
              </a:rPr>
              <a:t>천징자리</a:t>
            </a:r>
            <a:r>
              <a:rPr lang="en-AU" sz="1400" dirty="0">
                <a:latin typeface="맑은 고딕" panose="020B0503020000020004" pitchFamily="50" charset="-127"/>
                <a:ea typeface="맑은 고딕" panose="020B0503020000020004" pitchFamily="50" charset="-127"/>
                <a:cs typeface="Hellix SemiBold"/>
              </a:rPr>
              <a:t>(Libra),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  <a:cs typeface="Hellix SemiBold"/>
              </a:rPr>
              <a:t>쌍둥이자리</a:t>
            </a:r>
            <a:r>
              <a:rPr lang="en-AU" sz="1400" dirty="0">
                <a:latin typeface="맑은 고딕" panose="020B0503020000020004" pitchFamily="50" charset="-127"/>
                <a:ea typeface="맑은 고딕" panose="020B0503020000020004" pitchFamily="50" charset="-127"/>
                <a:cs typeface="Hellix SemiBold"/>
              </a:rPr>
              <a:t>(Gemini</a:t>
            </a: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Hellix SemiBold"/>
              </a:rPr>
              <a:t>)</a:t>
            </a:r>
            <a:r>
              <a:rPr kumimoji="0" lang="ko-KR" alt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Hellix SemiBold"/>
              </a:rPr>
              <a:t>에 있을 때</a:t>
            </a:r>
            <a:endParaRPr lang="en-AU" sz="1400" dirty="0">
              <a:latin typeface="맑은 고딕" panose="020B0503020000020004" pitchFamily="50" charset="-127"/>
              <a:ea typeface="맑은 고딕" panose="020B0503020000020004" pitchFamily="50" charset="-127"/>
              <a:cs typeface="Hellix SemiBold"/>
            </a:endParaRPr>
          </a:p>
          <a:p>
            <a:pPr marL="12700" algn="ctr">
              <a:spcBef>
                <a:spcPts val="100"/>
              </a:spcBef>
            </a:pPr>
            <a:endParaRPr sz="1400" dirty="0">
              <a:solidFill>
                <a:schemeClr val="accent4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ellix"/>
            </a:endParaRPr>
          </a:p>
        </p:txBody>
      </p:sp>
      <p:sp>
        <p:nvSpPr>
          <p:cNvPr id="22" name="object 7">
            <a:extLst>
              <a:ext uri="{FF2B5EF4-FFF2-40B4-BE49-F238E27FC236}">
                <a16:creationId xmlns:a16="http://schemas.microsoft.com/office/drawing/2014/main" id="{1E705BFF-8CCC-D3F4-A0C3-52A24B6B6C0E}"/>
              </a:ext>
            </a:extLst>
          </p:cNvPr>
          <p:cNvSpPr txBox="1"/>
          <p:nvPr/>
        </p:nvSpPr>
        <p:spPr>
          <a:xfrm>
            <a:off x="8608270" y="2385505"/>
            <a:ext cx="1967860" cy="1003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ko-KR" altLang="en-US" sz="1400" dirty="0">
                <a:solidFill>
                  <a:schemeClr val="accent4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ellix"/>
              </a:rPr>
              <a:t>가지치기 최적기</a:t>
            </a:r>
            <a:r>
              <a:rPr lang="en-US" altLang="ko-KR" sz="1400" dirty="0">
                <a:solidFill>
                  <a:schemeClr val="accent4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ellix"/>
              </a:rPr>
              <a:t>: </a:t>
            </a:r>
            <a:r>
              <a:rPr lang="ko-KR" altLang="en-US" sz="1400" dirty="0">
                <a:solidFill>
                  <a:schemeClr val="accent4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ellix"/>
              </a:rPr>
              <a:t> </a:t>
            </a:r>
            <a:endParaRPr lang="en-AU" sz="1400" dirty="0">
              <a:solidFill>
                <a:schemeClr val="accent4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ellix"/>
            </a:endParaRP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kumimoji="0" lang="ko-KR" alt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Hellix SemiBold"/>
              </a:rPr>
              <a:t>달이 처녀자리</a:t>
            </a: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Hellix SemiBold"/>
              </a:rPr>
              <a:t>(</a:t>
            </a:r>
            <a:r>
              <a:rPr lang="en-AU" sz="1400" dirty="0">
                <a:latin typeface="맑은 고딕" panose="020B0503020000020004" pitchFamily="50" charset="-127"/>
                <a:ea typeface="맑은 고딕" panose="020B0503020000020004" pitchFamily="50" charset="-127"/>
                <a:cs typeface="Hellix SemiBold"/>
              </a:rPr>
              <a:t>Virgo), </a:t>
            </a: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  <a:cs typeface="Hellix SemiBold"/>
              </a:rPr>
              <a:t>황소자리</a:t>
            </a:r>
            <a:r>
              <a:rPr lang="en-AU" sz="1400" dirty="0">
                <a:latin typeface="맑은 고딕" panose="020B0503020000020004" pitchFamily="50" charset="-127"/>
                <a:ea typeface="맑은 고딕" panose="020B0503020000020004" pitchFamily="50" charset="-127"/>
                <a:cs typeface="Hellix SemiBold"/>
              </a:rPr>
              <a:t>(Taurus),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  <a:cs typeface="Hellix SemiBold"/>
              </a:rPr>
              <a:t>염소자리</a:t>
            </a:r>
            <a:r>
              <a:rPr lang="en-AU" sz="1400" dirty="0">
                <a:latin typeface="맑은 고딕" panose="020B0503020000020004" pitchFamily="50" charset="-127"/>
                <a:ea typeface="맑은 고딕" panose="020B0503020000020004" pitchFamily="50" charset="-127"/>
                <a:cs typeface="Hellix SemiBold"/>
              </a:rPr>
              <a:t>(Capricorn</a:t>
            </a:r>
            <a:r>
              <a:rPr kumimoji="0" lang="en-AU" altLang="ko-KR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Hellix SemiBold"/>
              </a:rPr>
              <a:t>)</a:t>
            </a:r>
            <a:r>
              <a:rPr kumimoji="0" lang="ko-KR" alt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Hellix SemiBold"/>
              </a:rPr>
              <a:t>에 있을 때</a:t>
            </a:r>
            <a:endParaRPr lang="en-AU" sz="1400" dirty="0">
              <a:latin typeface="맑은 고딕" panose="020B0503020000020004" pitchFamily="50" charset="-127"/>
              <a:ea typeface="맑은 고딕" panose="020B0503020000020004" pitchFamily="50" charset="-127"/>
              <a:cs typeface="Hellix SemiBold"/>
            </a:endParaRPr>
          </a:p>
        </p:txBody>
      </p:sp>
      <p:sp>
        <p:nvSpPr>
          <p:cNvPr id="23" name="object 7">
            <a:extLst>
              <a:ext uri="{FF2B5EF4-FFF2-40B4-BE49-F238E27FC236}">
                <a16:creationId xmlns:a16="http://schemas.microsoft.com/office/drawing/2014/main" id="{29BD54D4-82D1-8AC0-4834-2442115A606B}"/>
              </a:ext>
            </a:extLst>
          </p:cNvPr>
          <p:cNvSpPr txBox="1"/>
          <p:nvPr/>
        </p:nvSpPr>
        <p:spPr>
          <a:xfrm>
            <a:off x="8656352" y="4966274"/>
            <a:ext cx="1967860" cy="1003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ko-KR" altLang="en-US" sz="1400" dirty="0">
                <a:solidFill>
                  <a:schemeClr val="accent4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ellix"/>
              </a:rPr>
              <a:t>관개 최적기</a:t>
            </a:r>
            <a:r>
              <a:rPr lang="en-US" altLang="ko-KR" sz="1400" dirty="0">
                <a:solidFill>
                  <a:schemeClr val="accent4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ellix"/>
              </a:rPr>
              <a:t>: </a:t>
            </a:r>
            <a:endParaRPr lang="en-AU" sz="1400" dirty="0">
              <a:solidFill>
                <a:schemeClr val="accent4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ellix"/>
            </a:endParaRP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kumimoji="0" lang="ko-KR" alt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Hellix SemiBold"/>
              </a:rPr>
              <a:t>달이 물고기자리</a:t>
            </a: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Hellix SemiBold"/>
              </a:rPr>
              <a:t>(</a:t>
            </a:r>
            <a:r>
              <a:rPr lang="en-AU" sz="1400" dirty="0">
                <a:latin typeface="맑은 고딕" panose="020B0503020000020004" pitchFamily="50" charset="-127"/>
                <a:ea typeface="맑은 고딕" panose="020B0503020000020004" pitchFamily="50" charset="-127"/>
                <a:cs typeface="Hellix SemiBold"/>
              </a:rPr>
              <a:t>Pisces),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  <a:cs typeface="Hellix SemiBold"/>
              </a:rPr>
              <a:t>게자리</a:t>
            </a:r>
            <a:r>
              <a:rPr lang="en-AU" sz="1400" dirty="0">
                <a:latin typeface="맑은 고딕" panose="020B0503020000020004" pitchFamily="50" charset="-127"/>
                <a:ea typeface="맑은 고딕" panose="020B0503020000020004" pitchFamily="50" charset="-127"/>
                <a:cs typeface="Hellix SemiBold"/>
              </a:rPr>
              <a:t>(Cancer),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  <a:cs typeface="Hellix SemiBold"/>
              </a:rPr>
              <a:t>전갈자리</a:t>
            </a:r>
            <a:r>
              <a:rPr lang="en-AU" sz="1400" dirty="0">
                <a:latin typeface="맑은 고딕" panose="020B0503020000020004" pitchFamily="50" charset="-127"/>
                <a:ea typeface="맑은 고딕" panose="020B0503020000020004" pitchFamily="50" charset="-127"/>
                <a:cs typeface="Hellix SemiBold"/>
              </a:rPr>
              <a:t> (Scorpio</a:t>
            </a:r>
            <a:r>
              <a:rPr kumimoji="0" lang="en-AU" altLang="ko-KR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Hellix SemiBold"/>
              </a:rPr>
              <a:t>)</a:t>
            </a:r>
            <a:r>
              <a:rPr kumimoji="0" lang="ko-KR" alt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Hellix SemiBold"/>
              </a:rPr>
              <a:t>에 있을 때</a:t>
            </a:r>
            <a:endParaRPr lang="en-US" sz="1400" dirty="0">
              <a:latin typeface="맑은 고딕" panose="020B0503020000020004" pitchFamily="50" charset="-127"/>
              <a:ea typeface="맑은 고딕" panose="020B0503020000020004" pitchFamily="50" charset="-127"/>
              <a:cs typeface="Hellix SemiBold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B394C56-554D-CD08-8047-CC243B8EFCB9}"/>
              </a:ext>
            </a:extLst>
          </p:cNvPr>
          <p:cNvSpPr/>
          <p:nvPr/>
        </p:nvSpPr>
        <p:spPr>
          <a:xfrm>
            <a:off x="4739873" y="2266063"/>
            <a:ext cx="3702415" cy="3702415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F4D2D8E1-8D45-2022-D12A-E457D4F526A0}"/>
              </a:ext>
            </a:extLst>
          </p:cNvPr>
          <p:cNvSpPr/>
          <p:nvPr/>
        </p:nvSpPr>
        <p:spPr>
          <a:xfrm>
            <a:off x="5032193" y="2558383"/>
            <a:ext cx="3117773" cy="3117773"/>
          </a:xfrm>
          <a:prstGeom prst="ellipse">
            <a:avLst/>
          </a:prstGeom>
          <a:noFill/>
          <a:ln w="28575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CD70C77-017E-9ABC-FAE1-70223A364422}"/>
              </a:ext>
            </a:extLst>
          </p:cNvPr>
          <p:cNvCxnSpPr/>
          <p:nvPr/>
        </p:nvCxnSpPr>
        <p:spPr>
          <a:xfrm>
            <a:off x="6591079" y="2024439"/>
            <a:ext cx="0" cy="421946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AB4D7AD-EA47-0196-1F5E-DBA19B8DA273}"/>
              </a:ext>
            </a:extLst>
          </p:cNvPr>
          <p:cNvCxnSpPr>
            <a:cxnSpLocks/>
          </p:cNvCxnSpPr>
          <p:nvPr/>
        </p:nvCxnSpPr>
        <p:spPr>
          <a:xfrm>
            <a:off x="4416613" y="4117269"/>
            <a:ext cx="4307595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32" descr="A black symbol of a virgo&#10;&#10;Description automatically generated">
            <a:extLst>
              <a:ext uri="{FF2B5EF4-FFF2-40B4-BE49-F238E27FC236}">
                <a16:creationId xmlns:a16="http://schemas.microsoft.com/office/drawing/2014/main" id="{99AF8EA3-9BC3-92D4-BE29-690FE846122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9900" y="2812209"/>
            <a:ext cx="531189" cy="525617"/>
          </a:xfrm>
          <a:prstGeom prst="rect">
            <a:avLst/>
          </a:prstGeom>
        </p:spPr>
      </p:pic>
      <p:pic>
        <p:nvPicPr>
          <p:cNvPr id="35" name="Picture 34" descr="A black symbol of a taurus&#10;&#10;Description automatically generated">
            <a:extLst>
              <a:ext uri="{FF2B5EF4-FFF2-40B4-BE49-F238E27FC236}">
                <a16:creationId xmlns:a16="http://schemas.microsoft.com/office/drawing/2014/main" id="{82043E75-F08A-5815-AB14-F41EA8B4BB4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2809" y="3294134"/>
            <a:ext cx="477471" cy="465069"/>
          </a:xfrm>
          <a:prstGeom prst="rect">
            <a:avLst/>
          </a:prstGeom>
        </p:spPr>
      </p:pic>
      <p:pic>
        <p:nvPicPr>
          <p:cNvPr id="37" name="Picture 36" descr="A black symbol on a white background&#10;&#10;Description automatically generated">
            <a:extLst>
              <a:ext uri="{FF2B5EF4-FFF2-40B4-BE49-F238E27FC236}">
                <a16:creationId xmlns:a16="http://schemas.microsoft.com/office/drawing/2014/main" id="{B7547610-A1CA-58B1-3A79-05EF81E3AFD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9484" y="3391454"/>
            <a:ext cx="549268" cy="551377"/>
          </a:xfrm>
          <a:prstGeom prst="rect">
            <a:avLst/>
          </a:prstGeom>
        </p:spPr>
      </p:pic>
      <p:pic>
        <p:nvPicPr>
          <p:cNvPr id="39" name="Picture 38" descr="A black symbol of a zodiac sign&#10;&#10;Description automatically generated">
            <a:extLst>
              <a:ext uri="{FF2B5EF4-FFF2-40B4-BE49-F238E27FC236}">
                <a16:creationId xmlns:a16="http://schemas.microsoft.com/office/drawing/2014/main" id="{258DB155-BF2D-9A36-C356-CD9A9890EC9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35369" y="2812209"/>
            <a:ext cx="495349" cy="490910"/>
          </a:xfrm>
          <a:prstGeom prst="rect">
            <a:avLst/>
          </a:prstGeom>
        </p:spPr>
      </p:pic>
      <p:pic>
        <p:nvPicPr>
          <p:cNvPr id="41" name="Picture 40" descr="A black symbol of a lion&#10;&#10;Description automatically generated">
            <a:extLst>
              <a:ext uri="{FF2B5EF4-FFF2-40B4-BE49-F238E27FC236}">
                <a16:creationId xmlns:a16="http://schemas.microsoft.com/office/drawing/2014/main" id="{E2702F7D-635F-508D-FE16-23B871C6653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5927" y="3412376"/>
            <a:ext cx="528992" cy="567370"/>
          </a:xfrm>
          <a:prstGeom prst="rect">
            <a:avLst/>
          </a:prstGeom>
        </p:spPr>
      </p:pic>
      <p:pic>
        <p:nvPicPr>
          <p:cNvPr id="43" name="Picture 42" descr="A black symbol of a sagittarius&#10;&#10;Description automatically generated">
            <a:extLst>
              <a:ext uri="{FF2B5EF4-FFF2-40B4-BE49-F238E27FC236}">
                <a16:creationId xmlns:a16="http://schemas.microsoft.com/office/drawing/2014/main" id="{F2AEFEAE-855C-C92F-D08D-80987706F73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8570" y="3280176"/>
            <a:ext cx="580821" cy="489797"/>
          </a:xfrm>
          <a:prstGeom prst="rect">
            <a:avLst/>
          </a:prstGeom>
        </p:spPr>
      </p:pic>
      <p:pic>
        <p:nvPicPr>
          <p:cNvPr id="45" name="Picture 44" descr="A black line drawn on a white background&#10;&#10;Description automatically generated">
            <a:extLst>
              <a:ext uri="{FF2B5EF4-FFF2-40B4-BE49-F238E27FC236}">
                <a16:creationId xmlns:a16="http://schemas.microsoft.com/office/drawing/2014/main" id="{D9878E8E-067E-C9BE-CF08-AEE3BEA144E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6564" y="4503819"/>
            <a:ext cx="802644" cy="462094"/>
          </a:xfrm>
          <a:prstGeom prst="rect">
            <a:avLst/>
          </a:prstGeom>
        </p:spPr>
      </p:pic>
      <p:pic>
        <p:nvPicPr>
          <p:cNvPr id="47" name="Picture 46" descr="A black symbol of a libra&#10;&#10;Description automatically generated">
            <a:extLst>
              <a:ext uri="{FF2B5EF4-FFF2-40B4-BE49-F238E27FC236}">
                <a16:creationId xmlns:a16="http://schemas.microsoft.com/office/drawing/2014/main" id="{C4A9DB9A-007D-3F79-40A2-E192A2EB8106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1670" y="4937794"/>
            <a:ext cx="605522" cy="423463"/>
          </a:xfrm>
          <a:prstGeom prst="rect">
            <a:avLst/>
          </a:prstGeom>
        </p:spPr>
      </p:pic>
      <p:pic>
        <p:nvPicPr>
          <p:cNvPr id="49" name="Picture 48" descr="A black symbol of the zodiac&#10;&#10;Description automatically generated">
            <a:extLst>
              <a:ext uri="{FF2B5EF4-FFF2-40B4-BE49-F238E27FC236}">
                <a16:creationId xmlns:a16="http://schemas.microsoft.com/office/drawing/2014/main" id="{0FECDAD1-DFD4-2F6D-F0FB-53505BF81B2D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1130" y="4173706"/>
            <a:ext cx="502175" cy="471768"/>
          </a:xfrm>
          <a:prstGeom prst="rect">
            <a:avLst/>
          </a:prstGeom>
        </p:spPr>
      </p:pic>
      <p:pic>
        <p:nvPicPr>
          <p:cNvPr id="51" name="Picture 50" descr="A black symbol with a arrow&#10;&#10;Description automatically generated">
            <a:extLst>
              <a:ext uri="{FF2B5EF4-FFF2-40B4-BE49-F238E27FC236}">
                <a16:creationId xmlns:a16="http://schemas.microsoft.com/office/drawing/2014/main" id="{9C2E8D89-189F-F777-35DD-BF21FFAD0659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7240" y="4213116"/>
            <a:ext cx="511717" cy="564277"/>
          </a:xfrm>
          <a:prstGeom prst="rect">
            <a:avLst/>
          </a:prstGeom>
        </p:spPr>
      </p:pic>
      <p:pic>
        <p:nvPicPr>
          <p:cNvPr id="53" name="Picture 52" descr="A black symbol of a cancer&#10;&#10;Description automatically generated">
            <a:extLst>
              <a:ext uri="{FF2B5EF4-FFF2-40B4-BE49-F238E27FC236}">
                <a16:creationId xmlns:a16="http://schemas.microsoft.com/office/drawing/2014/main" id="{EC87DE41-2ED7-887B-F7D9-7F74EDFA6B5C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9178" y="4226869"/>
            <a:ext cx="624338" cy="499994"/>
          </a:xfrm>
          <a:prstGeom prst="rect">
            <a:avLst/>
          </a:prstGeom>
        </p:spPr>
      </p:pic>
      <p:pic>
        <p:nvPicPr>
          <p:cNvPr id="55" name="Picture 54" descr="A black symbol of a fish&#10;&#10;Description automatically generated">
            <a:extLst>
              <a:ext uri="{FF2B5EF4-FFF2-40B4-BE49-F238E27FC236}">
                <a16:creationId xmlns:a16="http://schemas.microsoft.com/office/drawing/2014/main" id="{398E20E5-E17C-843E-EDC7-28EA29CE6D86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9511" y="4757938"/>
            <a:ext cx="624337" cy="603320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4620875C-3829-CA6B-4B8B-3ADEAE9F3812}"/>
              </a:ext>
            </a:extLst>
          </p:cNvPr>
          <p:cNvSpPr txBox="1"/>
          <p:nvPr/>
        </p:nvSpPr>
        <p:spPr>
          <a:xfrm>
            <a:off x="4691751" y="1945376"/>
            <a:ext cx="1348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AU" sz="1600" b="1" dirty="0">
                <a:solidFill>
                  <a:schemeClr val="accent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FRUIT DAYS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17B600F2-A509-A16D-4EE6-F5E99E4E189C}"/>
              </a:ext>
            </a:extLst>
          </p:cNvPr>
          <p:cNvSpPr txBox="1"/>
          <p:nvPr/>
        </p:nvSpPr>
        <p:spPr>
          <a:xfrm>
            <a:off x="7047187" y="1944408"/>
            <a:ext cx="13324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AU" sz="1600" b="1" dirty="0">
                <a:solidFill>
                  <a:schemeClr val="accent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ROOT DAYS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929C1D6-5534-0B28-0009-229F20DCE7DA}"/>
              </a:ext>
            </a:extLst>
          </p:cNvPr>
          <p:cNvSpPr txBox="1"/>
          <p:nvPr/>
        </p:nvSpPr>
        <p:spPr>
          <a:xfrm>
            <a:off x="4447416" y="5962610"/>
            <a:ext cx="15896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AU" sz="1600" b="1" dirty="0">
                <a:solidFill>
                  <a:schemeClr val="accent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FLOWER DAYS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D953993A-F6A6-46DB-0EAF-6A6F08F3DE57}"/>
              </a:ext>
            </a:extLst>
          </p:cNvPr>
          <p:cNvSpPr txBox="1"/>
          <p:nvPr/>
        </p:nvSpPr>
        <p:spPr>
          <a:xfrm>
            <a:off x="7047187" y="5961642"/>
            <a:ext cx="12423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AU" sz="1600" b="1" dirty="0">
                <a:solidFill>
                  <a:schemeClr val="accent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Inter Display" panose="02000503000000020004" pitchFamily="2" charset="0"/>
              </a:rPr>
              <a:t>LEAF DAYS</a:t>
            </a:r>
          </a:p>
        </p:txBody>
      </p:sp>
    </p:spTree>
    <p:extLst>
      <p:ext uri="{BB962C8B-B14F-4D97-AF65-F5344CB8AC3E}">
        <p14:creationId xmlns:p14="http://schemas.microsoft.com/office/powerpoint/2010/main" val="1403025461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AWD">
      <a:majorFont>
        <a:latin typeface="Inter Display"/>
        <a:ea typeface="Inter Display"/>
        <a:cs typeface="Arial"/>
      </a:majorFont>
      <a:minorFont>
        <a:latin typeface="Inter Display"/>
        <a:ea typeface="Inter Display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Props1.xml><?xml version="1.0" encoding="utf-8"?>
<ds:datastoreItem xmlns:ds="http://schemas.openxmlformats.org/officeDocument/2006/customXml" ds:itemID="{AC77FE42-2C5E-4CC8-8A90-60C721900BE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D88E6BE-D1E7-45EA-B4D2-0AA32945723B}"/>
</file>

<file path=customXml/itemProps3.xml><?xml version="1.0" encoding="utf-8"?>
<ds:datastoreItem xmlns:ds="http://schemas.openxmlformats.org/officeDocument/2006/customXml" ds:itemID="{8E35409F-1265-49EE-A842-3E4A7FF4B252}">
  <ds:schemaRefs>
    <ds:schemaRef ds:uri="http://schemas.openxmlformats.org/package/2006/metadata/core-properties"/>
    <ds:schemaRef ds:uri="http://schemas.microsoft.com/office/2006/metadata/properties"/>
    <ds:schemaRef ds:uri="http://purl.org/dc/terms/"/>
    <ds:schemaRef ds:uri="http://purl.org/dc/dcmitype/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4e8dd08d-258d-47a9-9875-37f1ffd19f33"/>
    <ds:schemaRef ds:uri="02256494-4976-4001-aedb-96463ae0d92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57634</TotalTime>
  <Words>3047</Words>
  <Application>Microsoft Macintosh PowerPoint</Application>
  <PresentationFormat>Widescreen</PresentationFormat>
  <Paragraphs>274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맑은 고딕</vt:lpstr>
      <vt:lpstr>Malgun Gothic Semilight</vt:lpstr>
      <vt:lpstr>Aptos</vt:lpstr>
      <vt:lpstr>Arial</vt:lpstr>
      <vt:lpstr>HY견고딕</vt:lpstr>
      <vt:lpstr>Inter Display</vt:lpstr>
      <vt:lpstr>Neue Haas Grotesk Text Pro</vt:lpstr>
      <vt:lpstr>Slide layouts</vt:lpstr>
      <vt:lpstr>PowerPoint Presentation</vt:lpstr>
      <vt:lpstr>PowerPoint Presentation</vt:lpstr>
      <vt:lpstr>PowerPoint Presentation</vt:lpstr>
      <vt:lpstr>오늘의  강의 주제</vt:lpstr>
      <vt:lpstr>유기농 포도 재배  </vt:lpstr>
      <vt:lpstr> 유기농 인증 </vt:lpstr>
      <vt:lpstr>바이오다이나믹   포도 재배 </vt:lpstr>
      <vt:lpstr>PowerPoint Presentation</vt:lpstr>
      <vt:lpstr>음력 사이클  &amp; 바이오다이나믹 포도재배 </vt:lpstr>
      <vt:lpstr>PowerPoint Presentation</vt:lpstr>
      <vt:lpstr>기후와 기후변화  대응책 </vt:lpstr>
      <vt:lpstr>탄소 중립   및 에너지 효율화  </vt:lpstr>
      <vt:lpstr>포도밭의 생물 다양성 증가 </vt:lpstr>
      <vt:lpstr>PowerPoint Presentation</vt:lpstr>
      <vt:lpstr>수자원 보호  물 재활용 및 오폐수 관리   </vt:lpstr>
      <vt:lpstr>PowerPoint Presentation</vt:lpstr>
      <vt:lpstr>PowerPoint Presentation</vt:lpstr>
      <vt:lpstr>가축 방목 </vt:lpstr>
      <vt:lpstr>PowerPoint Presentation</vt:lpstr>
      <vt:lpstr> 사례 연구  </vt:lpstr>
      <vt:lpstr>템플 브루어 와인(Temple Bruer Wines)이 탄소 중립을 달성한 방법</vt:lpstr>
      <vt:lpstr>칼레스케(Kalleske) 와이너리  포도밭의   유기농/바이오다이나믹 농법 </vt:lpstr>
      <vt:lpstr>칼레스케(Kalleske) 와이너리의   양조 시 전통적이며, 최소한 개입 방식 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Angelo Beltran</dc:creator>
  <cp:lastModifiedBy>Cameron Midson</cp:lastModifiedBy>
  <cp:revision>103</cp:revision>
  <dcterms:created xsi:type="dcterms:W3CDTF">2024-10-27T23:51:51Z</dcterms:created>
  <dcterms:modified xsi:type="dcterms:W3CDTF">2025-05-07T01:54:15Z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0x01010011884AF779FE574C89E62754B4999D9C</vt:lpwstr>
  </property>
  <property fmtid="{D5CDD505-2E9C-101B-9397-08002B2CF9AE}" pid="3" name="MediaServiceImageTags">
    <vt:lpwstr/>
  </property>
</Properties>
</file>