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478" r:id="rId6"/>
    <p:sldId id="625" r:id="rId7"/>
    <p:sldId id="626" r:id="rId8"/>
    <p:sldId id="627" r:id="rId9"/>
    <p:sldId id="629" r:id="rId10"/>
    <p:sldId id="692" r:id="rId11"/>
    <p:sldId id="639" r:id="rId12"/>
    <p:sldId id="693" r:id="rId13"/>
    <p:sldId id="674" r:id="rId14"/>
    <p:sldId id="676" r:id="rId15"/>
    <p:sldId id="642" r:id="rId16"/>
    <p:sldId id="678" r:id="rId17"/>
    <p:sldId id="696" r:id="rId18"/>
    <p:sldId id="680" r:id="rId19"/>
    <p:sldId id="697" r:id="rId20"/>
    <p:sldId id="682" r:id="rId21"/>
    <p:sldId id="684" r:id="rId22"/>
    <p:sldId id="685" r:id="rId23"/>
    <p:sldId id="698" r:id="rId24"/>
    <p:sldId id="699" r:id="rId25"/>
    <p:sldId id="704" r:id="rId26"/>
    <p:sldId id="701" r:id="rId27"/>
    <p:sldId id="700" r:id="rId28"/>
    <p:sldId id="702" r:id="rId29"/>
    <p:sldId id="690" r:id="rId30"/>
    <p:sldId id="669" r:id="rId31"/>
    <p:sldId id="670" r:id="rId32"/>
    <p:sldId id="340" r:id="rId33"/>
    <p:sldId id="703" r:id="rId34"/>
  </p:sldIdLst>
  <p:sldSz cx="12192000" cy="6858000"/>
  <p:notesSz cx="6858000" cy="9144000"/>
  <p:embeddedFontLst>
    <p:embeddedFont>
      <p:font typeface="Inter Display" panose="02000503000000020004" pitchFamily="2" charset="0"/>
      <p:regular r:id="rId36"/>
      <p:bold r:id="rId37"/>
      <p:italic r:id="rId38"/>
      <p:boldItalic r:id="rId39"/>
    </p:embeddedFont>
    <p:embeddedFont>
      <p:font typeface="Microsoft YaHei" panose="020B0503020204020204" pitchFamily="34" charset="-122"/>
      <p:regular r:id="rId40"/>
      <p:bold r:id="rId41"/>
    </p:embeddedFont>
    <p:embeddedFont>
      <p:font typeface="Neue Haas Grotesk Text Pro" panose="020B0504020202020204" pitchFamily="34" charset="77"/>
      <p:regular r:id="rId42"/>
      <p:bold r:id="rId43"/>
      <p:italic r:id="rId44"/>
      <p:boldItalic r:id="rId45"/>
    </p:embeddedFont>
    <p:embeddedFont>
      <p:font typeface="SimHei" panose="02010609060101010101" pitchFamily="49" charset="-122"/>
      <p:regular r:id="rId46"/>
    </p:embeddedFont>
  </p:embeddedFontLst>
  <p:custDataLst>
    <p:tags r:id="rId47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86" autoAdjust="0"/>
    <p:restoredTop sz="94726"/>
  </p:normalViewPr>
  <p:slideViewPr>
    <p:cSldViewPr snapToGrid="0">
      <p:cViewPr varScale="1">
        <p:scale>
          <a:sx n="116" d="100"/>
          <a:sy n="116" d="100"/>
        </p:scale>
        <p:origin x="1032" y="176"/>
      </p:cViewPr>
      <p:guideLst>
        <p:guide orient="horz" pos="1434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imHei" panose="02010609060101010101" pitchFamily="49" charset="-122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imHei" panose="02010609060101010101" pitchFamily="49" charset="-122"/>
              </a:defRPr>
            </a:lvl1pPr>
          </a:lstStyle>
          <a:p>
            <a:fld id="{A644BF32-4CA8-4343-91C5-94D89E008D3B}" type="datetimeFigureOut">
              <a:rPr lang="en-US" smtClean="0"/>
              <a:pPr/>
              <a:t>5/6/26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imHei" panose="02010609060101010101" pitchFamily="49" charset="-122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imHei" panose="02010609060101010101" pitchFamily="49" charset="-122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SimHei" panose="02010609060101010101" pitchFamily="49" charset="-122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SimHei" panose="02010609060101010101" pitchFamily="49" charset="-122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SimHei" panose="02010609060101010101" pitchFamily="49" charset="-122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SimHei" panose="02010609060101010101" pitchFamily="49" charset="-122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SimHei" panose="02010609060101010101" pitchFamily="49" charset="-122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367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5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9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39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62E1C-290A-ACAF-9335-5CEDF196C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03475-3638-013C-6FE4-5C9234921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630511-0480-EF2B-038C-15FEBC687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F17D6-3570-E66E-E436-A2DF946C3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932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706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82353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0" i="0" cap="none">
                <a:solidFill>
                  <a:schemeClr val="accent1"/>
                </a:solidFill>
                <a:latin typeface="SimHei" panose="02010609060101010101" pitchFamily="49" charset="-122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SimHei" panose="02010609060101010101" pitchFamily="49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9015" y="4469004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SimHei" panose="02010609060101010101" pitchFamily="49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8130" y="3785153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 b="0" i="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 b="0" i="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74FAAD-5095-C5A5-E939-1BE433E1BB94}"/>
              </a:ext>
            </a:extLst>
          </p:cNvPr>
          <p:cNvSpPr/>
          <p:nvPr userDrawn="1"/>
        </p:nvSpPr>
        <p:spPr>
          <a:xfrm>
            <a:off x="573600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SimHei" panose="02010609060101010101" pitchFamily="49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SimHei" panose="02010609060101010101" pitchFamily="49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SimHei" panose="02010609060101010101" pitchFamily="49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SimHei" panose="02010609060101010101" pitchFamily="49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  <a:endCxn id="3" idx="1"/>
          </p:cNvCxnSpPr>
          <p:nvPr userDrawn="1"/>
        </p:nvCxnSpPr>
        <p:spPr>
          <a:xfrm>
            <a:off x="-68734" y="3429000"/>
            <a:ext cx="9644648" cy="47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4" y="368300"/>
            <a:ext cx="5735636" cy="270041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SimHei" panose="02010609060101010101" pitchFamily="49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SimHei" panose="02010609060101010101" pitchFamily="49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575914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95E754-F066-E20D-5AB6-707A12C8D09E}"/>
              </a:ext>
            </a:extLst>
          </p:cNvPr>
          <p:cNvSpPr/>
          <p:nvPr userDrawn="1"/>
        </p:nvSpPr>
        <p:spPr>
          <a:xfrm>
            <a:off x="893889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 b="0" i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F325D0F3-5617-4E4B-B49A-CF8CB71EDC27}" type="datetimeFigureOut">
              <a:rPr lang="en-US" smtClean="0"/>
              <a:pPr/>
              <a:t>5/6/26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66F106B9-48F5-894C-8B00-7C26AA0507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814726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6/5/2026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77" r:id="rId21"/>
    <p:sldLayoutId id="2147483679" r:id="rId22"/>
    <p:sldLayoutId id="2147483680" r:id="rId23"/>
    <p:sldLayoutId id="2147483681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SimHei" panose="02010609060101010101" pitchFamily="49" charset="-122"/>
          <a:ea typeface="SimHei" panose="02010609060101010101" pitchFamily="49" charset="-122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SimHei" panose="02010609060101010101" pitchFamily="49" charset="-122"/>
          <a:ea typeface="SimHei" panose="02010609060101010101" pitchFamily="49" charset="-122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png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10" Type="http://schemas.openxmlformats.org/officeDocument/2006/relationships/image" Target="../media/image46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7" t="37907" b="5389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4526907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ja-JP" altLang="en-US" sz="60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黑比诺</a:t>
            </a:r>
          </a:p>
          <a:p>
            <a:pPr marL="0" indent="0">
              <a:buNone/>
              <a:tabLst>
                <a:tab pos="1373188" algn="l"/>
              </a:tabLst>
            </a:pPr>
            <a:endParaRPr lang="ja-JP" altLang="en-US" sz="60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SimHei" panose="02010609060101010101" pitchFamily="49" charset="-122"/>
              <a:ea typeface="SimHei" panose="02010609060101010101" pitchFamily="49" charset="-122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46" t="229" r="5152" b="-229"/>
          <a:stretch/>
        </p:blipFill>
        <p:spPr>
          <a:xfrm>
            <a:off x="3283527" y="31259"/>
            <a:ext cx="8908473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黑比诺产区</a:t>
            </a: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8011610" y="5496399"/>
            <a:ext cx="1644738" cy="44820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莫宁顿半岛</a:t>
            </a:r>
          </a:p>
          <a:p>
            <a:pPr>
              <a:buClr>
                <a:srgbClr val="F40000"/>
              </a:buClr>
            </a:pPr>
            <a:endParaRPr lang="ja-JP" altLang="en-US" sz="14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9069659" y="5501268"/>
            <a:ext cx="780585" cy="594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6974901" y="5126051"/>
            <a:ext cx="1911421" cy="44820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阿德莱德山区</a:t>
            </a:r>
          </a:p>
          <a:p>
            <a:pPr>
              <a:buClr>
                <a:srgbClr val="F40000"/>
              </a:buClr>
            </a:pPr>
            <a:endParaRPr lang="ja-JP" altLang="en-US" sz="14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237034" y="4864448"/>
            <a:ext cx="649288" cy="38626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2383AD28-F296-E226-850C-E2EFC0B3F11D}"/>
              </a:ext>
            </a:extLst>
          </p:cNvPr>
          <p:cNvSpPr txBox="1"/>
          <p:nvPr/>
        </p:nvSpPr>
        <p:spPr>
          <a:xfrm>
            <a:off x="10741158" y="5843125"/>
            <a:ext cx="1644738" cy="44820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雅拉谷</a:t>
            </a:r>
          </a:p>
          <a:p>
            <a:pPr>
              <a:buClr>
                <a:srgbClr val="F40000"/>
              </a:buClr>
            </a:pPr>
            <a:endParaRPr lang="ja-JP" altLang="en-US" sz="14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203A1C-A25F-3D41-91F5-A9B9724FC6BD}"/>
              </a:ext>
            </a:extLst>
          </p:cNvPr>
          <p:cNvCxnSpPr>
            <a:cxnSpLocks/>
          </p:cNvCxnSpPr>
          <p:nvPr/>
        </p:nvCxnSpPr>
        <p:spPr>
          <a:xfrm>
            <a:off x="9939454" y="5382322"/>
            <a:ext cx="712494" cy="5154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bject 58">
            <a:extLst>
              <a:ext uri="{FF2B5EF4-FFF2-40B4-BE49-F238E27FC236}">
                <a16:creationId xmlns:a16="http://schemas.microsoft.com/office/drawing/2014/main" id="{9ED53931-EEEA-663E-4618-895322FCA79C}"/>
              </a:ext>
            </a:extLst>
          </p:cNvPr>
          <p:cNvSpPr txBox="1"/>
          <p:nvPr/>
        </p:nvSpPr>
        <p:spPr>
          <a:xfrm>
            <a:off x="7560530" y="6284261"/>
            <a:ext cx="1644738" cy="44820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ja-JP" altLang="en-US" sz="14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塔斯马尼亚州</a:t>
            </a:r>
          </a:p>
          <a:p>
            <a:pPr>
              <a:buClr>
                <a:srgbClr val="F40000"/>
              </a:buClr>
            </a:pPr>
            <a:endParaRPr lang="ja-JP" altLang="en-US" sz="14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DEA2C0-5473-CCB8-9BE8-728D4564DDA7}"/>
              </a:ext>
            </a:extLst>
          </p:cNvPr>
          <p:cNvCxnSpPr>
            <a:cxnSpLocks/>
          </p:cNvCxnSpPr>
          <p:nvPr/>
        </p:nvCxnSpPr>
        <p:spPr>
          <a:xfrm flipV="1">
            <a:off x="8683083" y="6254623"/>
            <a:ext cx="1323278" cy="13874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24" b="16624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优质的凉爽气候产区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起泡酒的乐园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美食天堂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塔斯马尼亚州</a:t>
            </a:r>
          </a:p>
          <a:p>
            <a:endParaRPr lang="ja-JP" alt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555" y="7938"/>
            <a:ext cx="6096000" cy="685006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60999" y="5327484"/>
            <a:ext cx="4960891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受到塔斯曼海（</a:t>
            </a:r>
            <a:r>
              <a:rPr lang="en-AU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TASMAN SEA 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）、</a:t>
            </a:r>
            <a:br>
              <a:rPr lang="en-AU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巴斯海峡（</a:t>
            </a:r>
            <a:r>
              <a:rPr lang="en-AU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BASS STRAIT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  <a:br>
              <a:rPr lang="en-AU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及印度洋（</a:t>
            </a:r>
            <a:r>
              <a:rPr lang="en-AU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INDIAN OCEAN</a:t>
            </a: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  <a:br>
              <a:rPr lang="en-AU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CN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海风与海洋性气候的共同影响</a:t>
            </a:r>
            <a:endParaRPr lang="en-AU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6" y="3748036"/>
            <a:ext cx="2940073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塔斯马尼亚</a:t>
            </a:r>
            <a:r>
              <a:rPr lang="en-US" dirty="0">
                <a:solidFill>
                  <a:schemeClr val="accent3"/>
                </a:solidFill>
                <a:ea typeface="Microsoft YaHei" panose="020B0503020204020204" pitchFamily="34" charset="-122"/>
              </a:rPr>
              <a:t>TASMANIA</a:t>
            </a:r>
          </a:p>
          <a:p>
            <a:r>
              <a:rPr lang="en-US" altLang="zh-CN" sz="1600" dirty="0">
                <a:solidFill>
                  <a:schemeClr val="tx1"/>
                </a:solidFill>
                <a:ea typeface="Microsoft YaHei" panose="020B0503020204020204" pitchFamily="34" charset="-122"/>
              </a:rPr>
              <a:t>10–330</a:t>
            </a:r>
            <a:r>
              <a:rPr lang="zh-CN" altLang="en-US" sz="16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zh-CN" altLang="en-US" sz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（</a:t>
            </a:r>
            <a:r>
              <a:rPr lang="en-US" altLang="zh-CN" sz="1200" dirty="0">
                <a:solidFill>
                  <a:schemeClr val="tx1"/>
                </a:solidFill>
                <a:ea typeface="Microsoft YaHei" panose="020B0503020204020204" pitchFamily="34" charset="-122"/>
              </a:rPr>
              <a:t>32–1,083</a:t>
            </a:r>
            <a:r>
              <a:rPr lang="zh-CN" altLang="en-US" sz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英尺）</a:t>
            </a:r>
            <a:br>
              <a:rPr lang="zh-CN" altLang="en-US" sz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CN" altLang="en-US" sz="16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多数葡萄园低于</a:t>
            </a:r>
            <a:r>
              <a:rPr lang="en-US" altLang="zh-CN" sz="1600" dirty="0">
                <a:solidFill>
                  <a:schemeClr val="tx1"/>
                </a:solidFill>
                <a:ea typeface="Microsoft YaHei" panose="020B0503020204020204" pitchFamily="34" charset="-122"/>
              </a:rPr>
              <a:t>100</a:t>
            </a:r>
            <a:r>
              <a:rPr lang="zh-CN" altLang="en-US" sz="16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米</a:t>
            </a:r>
            <a:r>
              <a:rPr lang="zh-CN" altLang="en-US" sz="14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（</a:t>
            </a:r>
            <a:r>
              <a:rPr lang="en-US" altLang="zh-CN" sz="1400" dirty="0">
                <a:solidFill>
                  <a:schemeClr val="tx1"/>
                </a:solidFill>
                <a:ea typeface="Microsoft YaHei" panose="020B0503020204020204" pitchFamily="34" charset="-122"/>
              </a:rPr>
              <a:t>328</a:t>
            </a:r>
            <a:r>
              <a:rPr lang="zh-CN" altLang="en-US" sz="14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英尺）</a:t>
            </a:r>
            <a:endParaRPr lang="en-US" sz="14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FBAB27-577C-88F9-0A19-C1520F8D032E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低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499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1639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F9C861-BA51-A0F2-5B9F-6168E4C23CAA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中等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500 – 749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1640 – 2459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00F6DB-17C6-212D-6C62-8E28E69C22CA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高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750 – 999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2460 – 3279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C09B7B-6A31-0CDC-EC6C-0D4F79368FE2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超高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&gt;1000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&gt;3280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80D09A3A-ED57-8B81-D642-089875517CF1}"/>
              </a:ext>
            </a:extLst>
          </p:cNvPr>
          <p:cNvSpPr txBox="1">
            <a:spLocks/>
          </p:cNvSpPr>
          <p:nvPr/>
        </p:nvSpPr>
        <p:spPr>
          <a:xfrm>
            <a:off x="609591" y="1924505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1"/>
                </a:solidFill>
              </a:rPr>
              <a:t>气候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Title 7">
            <a:extLst>
              <a:ext uri="{FF2B5EF4-FFF2-40B4-BE49-F238E27FC236}">
                <a16:creationId xmlns:a16="http://schemas.microsoft.com/office/drawing/2014/main" id="{51BDDE68-EC62-88F2-5E2A-D3D38E3355BF}"/>
              </a:ext>
            </a:extLst>
          </p:cNvPr>
          <p:cNvSpPr txBox="1">
            <a:spLocks/>
          </p:cNvSpPr>
          <p:nvPr/>
        </p:nvSpPr>
        <p:spPr>
          <a:xfrm>
            <a:off x="6456363" y="584073"/>
            <a:ext cx="3832460" cy="13404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海拔</a:t>
            </a:r>
          </a:p>
          <a:p>
            <a:endParaRPr lang="ja-JP" altLang="en-US" dirty="0">
              <a:solidFill>
                <a:schemeClr val="accent3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003660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98" t="497" r="11527" b="-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914270" cy="1530521"/>
          </a:xfrm>
        </p:spPr>
        <p:txBody>
          <a:bodyPr/>
          <a:lstStyle/>
          <a:p>
            <a:pPr lvl="0"/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在较低的山坡上，葡萄园的土壤以古老的砂岩、泥石、河流沉积物和火成岩为主。杜温谷（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Derwent Valley）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遍布砂岩和片岩。煤河谷（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Coal River Valley）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富含泥炭冲积土和沙质低腐殖质土。笛手河（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Pipers River）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拥有深厚、排水性好、易碎的土壤，而泰玛谷（</a:t>
            </a:r>
            <a:r>
              <a:rPr lang="en-AU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Tamar Valley）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则是覆盖在粘土和石灰岩之上的碎石玄武岩。</a:t>
            </a:r>
          </a:p>
          <a:p>
            <a:pPr lvl="0"/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0" r="9000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zh-CN" altLang="en-US" sz="5440" dirty="0">
                <a:solidFill>
                  <a:schemeClr val="accent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维多利亚州</a:t>
            </a:r>
            <a:endParaRPr lang="en-US" sz="5440" dirty="0">
              <a:solidFill>
                <a:schemeClr val="accent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5431663" y="6103975"/>
            <a:ext cx="193634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zh-CN" altLang="en-US" sz="1400" dirty="0">
                <a:solidFill>
                  <a:schemeClr val="accent1"/>
                </a:solidFill>
                <a:latin typeface="SimHei" panose="02010609060101010101" pitchFamily="49" charset="-122"/>
                <a:ea typeface="SimHei" panose="02010609060101010101" pitchFamily="49" charset="-122"/>
                <a:cs typeface="Hellix SemiBold"/>
              </a:rPr>
              <a:t>雅拉谷</a:t>
            </a:r>
            <a:endParaRPr lang="en-US" sz="1400" dirty="0">
              <a:solidFill>
                <a:schemeClr val="accent1"/>
              </a:solidFill>
              <a:latin typeface="SimHei" panose="02010609060101010101" pitchFamily="49" charset="-122"/>
              <a:ea typeface="SimHei" panose="02010609060101010101" pitchFamily="49" charset="-122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H="1">
            <a:off x="6854283" y="4676078"/>
            <a:ext cx="936702" cy="154427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54966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热门旅游地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丰富多彩的历史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富有开创精神的酿酒师们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美食与美酒的天堂</a:t>
            </a:r>
          </a:p>
          <a:p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雅拉谷</a:t>
            </a:r>
          </a:p>
          <a:p>
            <a:endParaRPr lang="ja-JP" alt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6" r="37155"/>
          <a:stretch/>
        </p:blipFill>
        <p:spPr>
          <a:xfrm>
            <a:off x="0" y="7938"/>
            <a:ext cx="6096000" cy="6850062"/>
          </a:xfr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3AF6F7-54FB-6D40-3589-5299598BED8F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低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499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1639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DEFBE3-8CEC-1383-C50F-ED2EC0916416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中等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500 – 749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1640 – 2459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EB5951-D90A-A80F-B433-93623876F029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高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750 – 999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2460 – 3279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A043BB-925E-C5F4-713C-E7F61464537C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超高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&gt;1000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&gt;3280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76F53476-BF4E-5298-0312-8CF3D3D9A44B}"/>
              </a:ext>
            </a:extLst>
          </p:cNvPr>
          <p:cNvSpPr txBox="1">
            <a:spLocks/>
          </p:cNvSpPr>
          <p:nvPr/>
        </p:nvSpPr>
        <p:spPr>
          <a:xfrm>
            <a:off x="609591" y="790408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</a:rPr>
              <a:t>气候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8" name="Title 7">
            <a:extLst>
              <a:ext uri="{FF2B5EF4-FFF2-40B4-BE49-F238E27FC236}">
                <a16:creationId xmlns:a16="http://schemas.microsoft.com/office/drawing/2014/main" id="{BE5BB583-04B7-3AFB-39DA-2E4706BD1490}"/>
              </a:ext>
            </a:extLst>
          </p:cNvPr>
          <p:cNvSpPr txBox="1">
            <a:spLocks/>
          </p:cNvSpPr>
          <p:nvPr/>
        </p:nvSpPr>
        <p:spPr>
          <a:xfrm>
            <a:off x="6456363" y="584073"/>
            <a:ext cx="3832460" cy="13404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海拔</a:t>
            </a:r>
          </a:p>
          <a:p>
            <a:endParaRPr lang="ja-JP" altLang="en-US" dirty="0">
              <a:solidFill>
                <a:schemeClr val="accent3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C41715-D944-3E85-1160-7B126DE06BFE}"/>
              </a:ext>
            </a:extLst>
          </p:cNvPr>
          <p:cNvSpPr txBox="1"/>
          <p:nvPr/>
        </p:nvSpPr>
        <p:spPr>
          <a:xfrm>
            <a:off x="527854" y="1534214"/>
            <a:ext cx="5183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bg1"/>
                </a:solidFill>
                <a:effectLst/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rPr>
              <a:t>大陆性</a:t>
            </a:r>
          </a:p>
          <a:p>
            <a:pPr algn="l"/>
            <a:endParaRPr lang="ja-JP" altLang="en-US" sz="3200" dirty="0">
              <a:solidFill>
                <a:schemeClr val="bg1"/>
              </a:solidFill>
              <a:effectLst/>
              <a:latin typeface="SimHei" panose="02010609060101010101" pitchFamily="49" charset="-122"/>
              <a:ea typeface="SimHei" panose="02010609060101010101" pitchFamily="49" charset="-122"/>
              <a:cs typeface="Inter Display" panose="02000503000000020004" pitchFamily="2" charset="0"/>
            </a:endParaRP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3847BA91-74CA-1FAC-4377-969D3D978DC1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雅拉谷</a:t>
            </a:r>
          </a:p>
          <a:p>
            <a:r>
              <a:rPr lang="en-US" altLang="ja-JP" sz="1800" dirty="0">
                <a:solidFill>
                  <a:srgbClr val="B2D8BE"/>
                </a:solidFill>
                <a:ea typeface="SimHei" panose="02010609060101010101" pitchFamily="49" charset="-122"/>
              </a:rPr>
              <a:t>30–400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 </a:t>
            </a:r>
            <a:r>
              <a:rPr lang="en-US" altLang="ja-JP" sz="1800" dirty="0">
                <a:solidFill>
                  <a:srgbClr val="B2D8BE"/>
                </a:solidFill>
                <a:ea typeface="SimHei" panose="02010609060101010101" pitchFamily="49" charset="-122"/>
              </a:rPr>
              <a:t>(98–1312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r>
              <a:rPr lang="en-AU" altLang="ja-JP" sz="1800" dirty="0">
                <a:solidFill>
                  <a:srgbClr val="B2D8BE"/>
                </a:solidFill>
                <a:ea typeface="SimHei" panose="02010609060101010101" pitchFamily="49" charset="-122"/>
              </a:rPr>
              <a:t>)</a:t>
            </a:r>
            <a:endParaRPr lang="ja-JP" altLang="en-US" sz="1800" dirty="0">
              <a:solidFill>
                <a:srgbClr val="B2D8BE"/>
              </a:solidFill>
              <a:ea typeface="SimHei" panose="02010609060101010101" pitchFamily="49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3D0B9C-B23F-1DF1-DF4A-EEB4B256A13C}"/>
              </a:ext>
            </a:extLst>
          </p:cNvPr>
          <p:cNvSpPr txBox="1"/>
          <p:nvPr/>
        </p:nvSpPr>
        <p:spPr>
          <a:xfrm>
            <a:off x="527854" y="2108644"/>
            <a:ext cx="271608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带有地中海气候影响</a:t>
            </a:r>
          </a:p>
          <a:p>
            <a:pPr>
              <a:lnSpc>
                <a:spcPct val="90000"/>
              </a:lnSpc>
            </a:pPr>
            <a:endParaRPr lang="ja-JP" alt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6" r="16626"/>
          <a:stretch/>
        </p:blipFill>
        <p:spPr>
          <a:xfrm>
            <a:off x="0" y="360564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43600" cy="1530521"/>
          </a:xfrm>
        </p:spPr>
        <p:txBody>
          <a:bodyPr/>
          <a:lstStyle/>
          <a:p>
            <a:pPr lvl="0"/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雅拉谷北侧的土壤表面呈灰色至灰棕色，下层是红棕色粘土，通常伴有岩石。另一种主要土壤类型是山谷南侧深厚且肥沃的红色火山土。</a:t>
            </a:r>
            <a:endParaRPr kumimoji="0" lang="en-AU" sz="16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9210" y="6311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zh-CN" altLang="en-US" sz="5440" dirty="0">
                <a:solidFill>
                  <a:schemeClr val="accent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维多利亚州</a:t>
            </a:r>
            <a:endParaRPr lang="en-US" sz="5440" dirty="0">
              <a:solidFill>
                <a:schemeClr val="accent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2483006" y="6273800"/>
            <a:ext cx="297587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zh-CN" altLang="en-US" sz="1400" dirty="0">
                <a:solidFill>
                  <a:schemeClr val="accent1"/>
                </a:solidFill>
                <a:latin typeface="SimHei" panose="02010609060101010101" pitchFamily="49" charset="-122"/>
                <a:ea typeface="SimHei" panose="02010609060101010101" pitchFamily="49" charset="-122"/>
                <a:cs typeface="Hellix SemiBold"/>
              </a:rPr>
              <a:t>莫宁顿半岛</a:t>
            </a:r>
            <a:endParaRPr lang="en-AU" sz="1400" dirty="0">
              <a:solidFill>
                <a:schemeClr val="accent1"/>
              </a:solidFill>
              <a:latin typeface="SimHei" panose="02010609060101010101" pitchFamily="49" charset="-122"/>
              <a:ea typeface="SimHei" panose="02010609060101010101" pitchFamily="49" charset="-122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4910667" y="5493834"/>
            <a:ext cx="1096123" cy="89634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多样的海洋性气候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黑比诺的天堂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精品酒庄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墨尔本的海滨游乐场</a:t>
            </a:r>
          </a:p>
          <a:p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莫宁顿</a:t>
            </a:r>
          </a:p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半岛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87A41FA-EC21-E5CF-E59E-4AD3719CA59C}"/>
              </a:ext>
            </a:extLst>
          </p:cNvPr>
          <p:cNvSpPr txBox="1">
            <a:spLocks/>
          </p:cNvSpPr>
          <p:nvPr/>
        </p:nvSpPr>
        <p:spPr>
          <a:xfrm>
            <a:off x="6456362" y="5150971"/>
            <a:ext cx="3750721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趣味小知识</a:t>
            </a:r>
          </a:p>
          <a:p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莫宁顿半岛的所有葡萄园距离海洋都不足</a:t>
            </a:r>
            <a:r>
              <a:rPr lang="en-US" altLang="ja-JP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公里。</a:t>
            </a:r>
          </a:p>
          <a:p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536900-6FDC-0E02-EA15-09734CCBFA24}"/>
              </a:ext>
            </a:extLst>
          </p:cNvPr>
          <p:cNvSpPr txBox="1"/>
          <p:nvPr/>
        </p:nvSpPr>
        <p:spPr>
          <a:xfrm>
            <a:off x="6545766" y="623140"/>
            <a:ext cx="5096107" cy="5220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澳大利亚葡萄酒由</a:t>
            </a:r>
            <a:r>
              <a:rPr lang="zh-CN" altLang="en-US" sz="1600" dirty="0">
                <a:solidFill>
                  <a:srgbClr val="19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种植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在丰富多样的气候条件</a:t>
            </a:r>
            <a:r>
              <a:rPr lang="zh-CN" altLang="en-US" sz="1600" dirty="0">
                <a:solidFill>
                  <a:srgbClr val="19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下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，历经数百万年形成的地貌环境中的葡萄酿造而成，每一杯澳大利亚葡萄酒都在诉说着一段故事。</a:t>
            </a:r>
          </a:p>
          <a:p>
            <a:pPr indent="0" fontAlgn="auto">
              <a:lnSpc>
                <a:spcPts val="2500"/>
              </a:lnSpc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如同先辈们一样，我们当代的葡萄种植者和酿酒师依然满怀热情、坚韧不拔且富有创造力；不断探索新方法，完善古老的酿酒技艺。我们的社群因对酿造卓越葡萄酒的共同尊重和热爱而紧密相连，同时我们致力于保护自然环境，让后世子孙也能够享受这壮丽的自然奇观。我们将现代性的思考实践在这片古老的土地上，极为认真地进行饶有趣味的试验。</a:t>
            </a:r>
          </a:p>
          <a:p>
            <a:pPr indent="0" fontAlgn="auto">
              <a:lnSpc>
                <a:spcPts val="2500"/>
              </a:lnSpc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因此，如果你渴求冒险的滋味，就让澳大利亚葡萄酒成为你的指引吧。因为在每一瓶澳大利亚葡萄酒中，你都将领略澳大利亚的奇妙之处</a:t>
            </a:r>
            <a:r>
              <a:rPr lang="en-US" altLang="zh-CN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 —— 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它让人想起定义我们文化与这片土地的冒险精神和多样性。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225C3B-7A47-DD63-6D78-DDE6EC307024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低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499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1639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8E8777-CB66-B176-61B6-8AC417747822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中等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500 – 749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1640 – 2459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027789-7A21-0D69-352D-8ECE9393E014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高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750 – 999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2460 – 3279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3072F0-D153-D13B-F1C5-5027FCC7BE76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超高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&gt;1000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&gt;3280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B9228AB6-DCE1-F4B9-CF03-6CCDDDA5F0E5}"/>
              </a:ext>
            </a:extLst>
          </p:cNvPr>
          <p:cNvSpPr txBox="1">
            <a:spLocks/>
          </p:cNvSpPr>
          <p:nvPr/>
        </p:nvSpPr>
        <p:spPr>
          <a:xfrm>
            <a:off x="609591" y="396684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1"/>
                </a:solidFill>
              </a:rPr>
              <a:t>气候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Title 7">
            <a:extLst>
              <a:ext uri="{FF2B5EF4-FFF2-40B4-BE49-F238E27FC236}">
                <a16:creationId xmlns:a16="http://schemas.microsoft.com/office/drawing/2014/main" id="{F7383A5B-26F6-290D-C1DA-91DAF666A072}"/>
              </a:ext>
            </a:extLst>
          </p:cNvPr>
          <p:cNvSpPr txBox="1">
            <a:spLocks/>
          </p:cNvSpPr>
          <p:nvPr/>
        </p:nvSpPr>
        <p:spPr>
          <a:xfrm>
            <a:off x="6456363" y="584073"/>
            <a:ext cx="3832460" cy="13404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海拔</a:t>
            </a:r>
          </a:p>
          <a:p>
            <a:endParaRPr lang="ja-JP" altLang="en-US" dirty="0">
              <a:solidFill>
                <a:schemeClr val="accent3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808D5A-E028-CA72-EE25-E77AC6CD5C55}"/>
              </a:ext>
            </a:extLst>
          </p:cNvPr>
          <p:cNvSpPr txBox="1"/>
          <p:nvPr/>
        </p:nvSpPr>
        <p:spPr>
          <a:xfrm>
            <a:off x="527854" y="1254309"/>
            <a:ext cx="5183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bg1"/>
                </a:solidFill>
                <a:effectLst/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rPr>
              <a:t>真正的海洋性</a:t>
            </a:r>
          </a:p>
          <a:p>
            <a:pPr algn="l"/>
            <a:endParaRPr lang="ja-JP" altLang="en-US" sz="3200" dirty="0">
              <a:solidFill>
                <a:schemeClr val="bg1"/>
              </a:solidFill>
              <a:effectLst/>
              <a:latin typeface="SimHei" panose="02010609060101010101" pitchFamily="49" charset="-122"/>
              <a:ea typeface="SimHei" panose="02010609060101010101" pitchFamily="49" charset="-122"/>
              <a:cs typeface="Inter Display" panose="02000503000000020004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3F37BA-18CE-FC0C-F799-A8075203D52D}"/>
              </a:ext>
            </a:extLst>
          </p:cNvPr>
          <p:cNvSpPr txBox="1"/>
          <p:nvPr/>
        </p:nvSpPr>
        <p:spPr>
          <a:xfrm>
            <a:off x="527854" y="1897910"/>
            <a:ext cx="188375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有许多微气候或中气候的分布</a:t>
            </a:r>
          </a:p>
          <a:p>
            <a:pPr>
              <a:lnSpc>
                <a:spcPct val="90000"/>
              </a:lnSpc>
            </a:pPr>
            <a:endParaRPr lang="ja-JP" altLang="en-US" sz="1600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7DD36B97-FBE0-3E3F-353B-5C0D14991B3A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莫宁顿半岛</a:t>
            </a:r>
          </a:p>
          <a:p>
            <a:r>
              <a:rPr lang="en-US" altLang="ja-JP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10–260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  <a:r>
              <a:rPr lang="ja-JP" altLang="en-US" sz="1800">
                <a:solidFill>
                  <a:srgbClr val="B2D8BE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altLang="ja-JP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(32–853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r>
              <a:rPr lang="en-US" altLang="ja-JP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)</a:t>
            </a:r>
          </a:p>
          <a:p>
            <a:endParaRPr lang="en-US" altLang="ja-JP" sz="1800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 rot="10800000"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63509" cy="153052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莫宁顿半岛的土壤类型在产区各处都有所不同，产区北部为深厚且肥沃的沙质土壤，产区南部为棕黄色表土，并覆盖在易碎且排水良好的粘土之上，以及黄褐色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红色的火山土。</a:t>
            </a:r>
          </a:p>
          <a:p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164850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964C8-AB23-5E10-FB64-CC704F52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E89ED2-C3BA-789D-5996-19D19CC07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899" y="0"/>
            <a:ext cx="12228899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258CE4F-A373-EB31-FFAA-6672B5209207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zh-CN" altLang="en-US" sz="5440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南澳洲</a:t>
            </a:r>
            <a:endParaRPr lang="en-US" sz="544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0C376D7E-0E2D-2AFC-354B-9FE1927ABC5A}"/>
              </a:ext>
            </a:extLst>
          </p:cNvPr>
          <p:cNvSpPr txBox="1"/>
          <p:nvPr/>
        </p:nvSpPr>
        <p:spPr>
          <a:xfrm>
            <a:off x="7523092" y="2978581"/>
            <a:ext cx="297587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zh-CN" altLang="en-US" sz="1400" b="1" dirty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阿德莱德山区</a:t>
            </a:r>
            <a:endParaRPr lang="en-AU" sz="1400" b="1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AA57EF-7E5B-2300-4C00-80284CF1B084}"/>
              </a:ext>
            </a:extLst>
          </p:cNvPr>
          <p:cNvCxnSpPr>
            <a:cxnSpLocks/>
          </p:cNvCxnSpPr>
          <p:nvPr/>
        </p:nvCxnSpPr>
        <p:spPr>
          <a:xfrm flipH="1">
            <a:off x="7004424" y="3094959"/>
            <a:ext cx="3869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90671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德国的文化遗产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美食爱好者的天堂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产区的涅槃</a:t>
            </a:r>
          </a:p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凉爽气候的中心产区</a:t>
            </a:r>
            <a:endParaRPr lang="en-AU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阿德莱德山区</a:t>
            </a:r>
          </a:p>
          <a:p>
            <a:endParaRPr lang="ja-JP" alt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102700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876255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876255" y="416673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938158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756D10-C4BF-FF3B-A704-55D25FE9AFBB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低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499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1639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1F974B-F23C-5D83-C944-B1DF61C59E7E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中等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500 – 749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1640 – 2459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6FD63B-C192-7831-B67E-BB08E555795C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高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750 – 999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2460 – 3279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A748F3-5A49-DF79-5D88-6AFD6F95C9B9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超高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&gt;1000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&gt;3280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D63BA8F8-0DB8-E3F5-2F69-7A4D8FFDB399}"/>
              </a:ext>
            </a:extLst>
          </p:cNvPr>
          <p:cNvSpPr txBox="1">
            <a:spLocks/>
          </p:cNvSpPr>
          <p:nvPr/>
        </p:nvSpPr>
        <p:spPr>
          <a:xfrm>
            <a:off x="609591" y="396684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1"/>
                </a:solidFill>
              </a:rPr>
              <a:t>气候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E6E70060-CB5A-75A5-6D41-7DD887EC7D8B}"/>
              </a:ext>
            </a:extLst>
          </p:cNvPr>
          <p:cNvSpPr txBox="1">
            <a:spLocks/>
          </p:cNvSpPr>
          <p:nvPr/>
        </p:nvSpPr>
        <p:spPr>
          <a:xfrm>
            <a:off x="6456363" y="584073"/>
            <a:ext cx="3832460" cy="13404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海拔</a:t>
            </a:r>
          </a:p>
          <a:p>
            <a:endParaRPr lang="ja-JP" altLang="en-US" dirty="0">
              <a:solidFill>
                <a:schemeClr val="accent3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E24389-96DE-92B3-2FB6-B3492404091E}"/>
              </a:ext>
            </a:extLst>
          </p:cNvPr>
          <p:cNvSpPr txBox="1"/>
          <p:nvPr/>
        </p:nvSpPr>
        <p:spPr>
          <a:xfrm>
            <a:off x="527854" y="4316851"/>
            <a:ext cx="5183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solidFill>
                  <a:schemeClr val="bg1"/>
                </a:solidFill>
                <a:effectLst/>
                <a:latin typeface="SimHei" panose="02010609060101010101" pitchFamily="49" charset="-122"/>
                <a:ea typeface="SimHei" panose="02010609060101010101" pitchFamily="49" charset="-122"/>
                <a:cs typeface="Inter Display" panose="02000503000000020004" pitchFamily="2" charset="0"/>
              </a:rPr>
              <a:t>温和的海洋性</a:t>
            </a:r>
          </a:p>
          <a:p>
            <a:pPr algn="l"/>
            <a:endParaRPr lang="ja-JP" altLang="en-US" sz="3200" dirty="0">
              <a:solidFill>
                <a:schemeClr val="bg1"/>
              </a:solidFill>
              <a:effectLst/>
              <a:latin typeface="SimHei" panose="02010609060101010101" pitchFamily="49" charset="-122"/>
              <a:ea typeface="SimHei" panose="02010609060101010101" pitchFamily="49" charset="-122"/>
              <a:cs typeface="Inter Display" panose="02000503000000020004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E17F4B-74D2-0235-113E-8CC86DBF5FB8}"/>
              </a:ext>
            </a:extLst>
          </p:cNvPr>
          <p:cNvSpPr txBox="1"/>
          <p:nvPr/>
        </p:nvSpPr>
        <p:spPr>
          <a:xfrm>
            <a:off x="576900" y="4903420"/>
            <a:ext cx="334987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ja-JP" altLang="en-US" sz="160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具有冷凉气候特点</a:t>
            </a:r>
          </a:p>
          <a:p>
            <a:pPr>
              <a:lnSpc>
                <a:spcPct val="90000"/>
              </a:lnSpc>
            </a:pPr>
            <a:endParaRPr lang="ja-JP" altLang="en-US" sz="1600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FF532EDA-FF0F-ADFE-11E5-C700AFDF5EBC}"/>
              </a:ext>
            </a:extLst>
          </p:cNvPr>
          <p:cNvSpPr txBox="1">
            <a:spLocks/>
          </p:cNvSpPr>
          <p:nvPr/>
        </p:nvSpPr>
        <p:spPr>
          <a:xfrm>
            <a:off x="6781648" y="2366933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阿德莱德山区</a:t>
            </a:r>
            <a:endParaRPr lang="en-US" b="1" dirty="0">
              <a:solidFill>
                <a:schemeClr val="accent3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r>
              <a:rPr lang="en-US" altLang="ja-JP" sz="1800" dirty="0">
                <a:solidFill>
                  <a:srgbClr val="B2D8BE"/>
                </a:solidFill>
                <a:ea typeface="SimHei" panose="02010609060101010101" pitchFamily="49" charset="-122"/>
              </a:rPr>
              <a:t>230–650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 </a:t>
            </a:r>
            <a:br>
              <a:rPr lang="en-AU" altLang="ja-JP" sz="1800" dirty="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</a:br>
            <a:r>
              <a:rPr lang="en-US" altLang="ja-JP" sz="1800" dirty="0">
                <a:solidFill>
                  <a:srgbClr val="B2D8BE"/>
                </a:solidFill>
                <a:ea typeface="SimHei" panose="02010609060101010101" pitchFamily="49" charset="-122"/>
              </a:rPr>
              <a:t>(755–2133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r>
              <a:rPr lang="en-US" altLang="ja-JP" sz="1800" dirty="0">
                <a:solidFill>
                  <a:srgbClr val="B2D8BE"/>
                </a:solidFill>
                <a:ea typeface="SimHei" panose="02010609060101010101" pitchFamily="49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999389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663509" cy="1530521"/>
          </a:xfrm>
        </p:spPr>
        <p:txBody>
          <a:bodyPr/>
          <a:lstStyle/>
          <a:p>
            <a:pPr lvl="0"/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阿德莱德山区的土壤在结构和化学上差异很大。该地区混合了灰褐色或棕色的壤土沙，土壤深度因地形差异而有所不同。</a:t>
            </a:r>
          </a:p>
          <a:p>
            <a:pPr lvl="0"/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3652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685764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澳大利亚黑比诺</a:t>
            </a:r>
          </a:p>
          <a:p>
            <a:r>
              <a:rPr lang="ja-JP" altLang="en-US" sz="32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特性和风味表现</a:t>
            </a:r>
          </a:p>
          <a:p>
            <a:endParaRPr lang="ja-JP" altLang="en-US" sz="320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sz="32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54230" y="3378277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FLAVOURS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樱桃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草莓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李子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玫瑰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紫罗兰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泥土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3429000"/>
            <a:ext cx="9398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SimHei" panose="02010609060101010101" pitchFamily="49" charset="-122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SimHei" panose="02010609060101010101" pitchFamily="49" charset="-122"/>
              <a:cs typeface="Inter Display" panose="02000503000000020004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48CA2-2B12-B702-187D-AEEAC993CC30}"/>
              </a:ext>
            </a:extLst>
          </p:cNvPr>
          <p:cNvSpPr/>
          <p:nvPr/>
        </p:nvSpPr>
        <p:spPr>
          <a:xfrm>
            <a:off x="2104517" y="2028344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68959B-765A-A9FF-B7BE-9CB9390311F0}"/>
              </a:ext>
            </a:extLst>
          </p:cNvPr>
          <p:cNvSpPr/>
          <p:nvPr/>
        </p:nvSpPr>
        <p:spPr>
          <a:xfrm>
            <a:off x="2468660" y="2025442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CE7CC5-4034-7268-9B04-A624191D8F81}"/>
              </a:ext>
            </a:extLst>
          </p:cNvPr>
          <p:cNvSpPr/>
          <p:nvPr/>
        </p:nvSpPr>
        <p:spPr>
          <a:xfrm>
            <a:off x="2832803" y="2025442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67948C-E554-03A6-6A01-918F82C56296}"/>
              </a:ext>
            </a:extLst>
          </p:cNvPr>
          <p:cNvSpPr/>
          <p:nvPr/>
        </p:nvSpPr>
        <p:spPr>
          <a:xfrm>
            <a:off x="3196946" y="2025442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CC548F-330E-A2E7-2994-BC6333F7C141}"/>
              </a:ext>
            </a:extLst>
          </p:cNvPr>
          <p:cNvSpPr/>
          <p:nvPr/>
        </p:nvSpPr>
        <p:spPr>
          <a:xfrm>
            <a:off x="3561470" y="2025442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CAA6F1-3107-79D8-C17A-53478B4AB59D}"/>
              </a:ext>
            </a:extLst>
          </p:cNvPr>
          <p:cNvSpPr/>
          <p:nvPr/>
        </p:nvSpPr>
        <p:spPr>
          <a:xfrm>
            <a:off x="3925994" y="2025442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F5E161-F52E-24A3-BD5B-95F7DA16A229}"/>
              </a:ext>
            </a:extLst>
          </p:cNvPr>
          <p:cNvSpPr/>
          <p:nvPr/>
        </p:nvSpPr>
        <p:spPr>
          <a:xfrm>
            <a:off x="4284339" y="2025442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3BCECA-3C3A-798D-515C-098D9535BBD1}"/>
              </a:ext>
            </a:extLst>
          </p:cNvPr>
          <p:cNvSpPr/>
          <p:nvPr/>
        </p:nvSpPr>
        <p:spPr>
          <a:xfrm>
            <a:off x="4655041" y="2025442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0ED763-953F-2F84-8D66-A236EA5736F9}"/>
              </a:ext>
            </a:extLst>
          </p:cNvPr>
          <p:cNvSpPr/>
          <p:nvPr/>
        </p:nvSpPr>
        <p:spPr>
          <a:xfrm>
            <a:off x="5019565" y="2025442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12851CA-41C6-48A8-2B82-2D011222375A}"/>
              </a:ext>
            </a:extLst>
          </p:cNvPr>
          <p:cNvCxnSpPr>
            <a:cxnSpLocks/>
          </p:cNvCxnSpPr>
          <p:nvPr/>
        </p:nvCxnSpPr>
        <p:spPr>
          <a:xfrm>
            <a:off x="1603077" y="216177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146EEED7-62B3-EF5B-E5D0-6F3A6B00048A}"/>
              </a:ext>
            </a:extLst>
          </p:cNvPr>
          <p:cNvSpPr/>
          <p:nvPr/>
        </p:nvSpPr>
        <p:spPr>
          <a:xfrm>
            <a:off x="2104517" y="31250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A22F76-266C-12F2-863C-FD57316866EF}"/>
              </a:ext>
            </a:extLst>
          </p:cNvPr>
          <p:cNvSpPr/>
          <p:nvPr/>
        </p:nvSpPr>
        <p:spPr>
          <a:xfrm>
            <a:off x="2468660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1E6C4-5C85-1E3D-414E-CA5239681743}"/>
              </a:ext>
            </a:extLst>
          </p:cNvPr>
          <p:cNvSpPr/>
          <p:nvPr/>
        </p:nvSpPr>
        <p:spPr>
          <a:xfrm>
            <a:off x="2832803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7393D-7D21-459A-BF9B-A0D745DABACB}"/>
              </a:ext>
            </a:extLst>
          </p:cNvPr>
          <p:cNvSpPr/>
          <p:nvPr/>
        </p:nvSpPr>
        <p:spPr>
          <a:xfrm>
            <a:off x="3196946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A6B22D-C54D-57EA-4849-9760FB572D36}"/>
              </a:ext>
            </a:extLst>
          </p:cNvPr>
          <p:cNvSpPr/>
          <p:nvPr/>
        </p:nvSpPr>
        <p:spPr>
          <a:xfrm>
            <a:off x="3561470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E3EBD62-1325-DC09-AE95-27BF7C92982B}"/>
              </a:ext>
            </a:extLst>
          </p:cNvPr>
          <p:cNvSpPr/>
          <p:nvPr/>
        </p:nvSpPr>
        <p:spPr>
          <a:xfrm>
            <a:off x="3925994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653720-0BE9-3266-B709-18E92827EC56}"/>
              </a:ext>
            </a:extLst>
          </p:cNvPr>
          <p:cNvSpPr/>
          <p:nvPr/>
        </p:nvSpPr>
        <p:spPr>
          <a:xfrm>
            <a:off x="4284339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BCEF7C-FC05-9A93-FBCC-430CF604D59D}"/>
              </a:ext>
            </a:extLst>
          </p:cNvPr>
          <p:cNvSpPr/>
          <p:nvPr/>
        </p:nvSpPr>
        <p:spPr>
          <a:xfrm>
            <a:off x="4655041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01F83C-C3D7-5A7C-F359-E85A71AAC7F5}"/>
              </a:ext>
            </a:extLst>
          </p:cNvPr>
          <p:cNvSpPr/>
          <p:nvPr/>
        </p:nvSpPr>
        <p:spPr>
          <a:xfrm>
            <a:off x="5019565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D7A53A-D5C6-C77F-19C4-5F624A97FDB4}"/>
              </a:ext>
            </a:extLst>
          </p:cNvPr>
          <p:cNvSpPr/>
          <p:nvPr/>
        </p:nvSpPr>
        <p:spPr>
          <a:xfrm>
            <a:off x="2104517" y="39653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DCE51C-E21F-9525-55B8-AD4903ECEE0A}"/>
              </a:ext>
            </a:extLst>
          </p:cNvPr>
          <p:cNvSpPr/>
          <p:nvPr/>
        </p:nvSpPr>
        <p:spPr>
          <a:xfrm>
            <a:off x="2468660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AF5580-51B1-E2BD-DE22-C0D1390FB06C}"/>
              </a:ext>
            </a:extLst>
          </p:cNvPr>
          <p:cNvSpPr/>
          <p:nvPr/>
        </p:nvSpPr>
        <p:spPr>
          <a:xfrm>
            <a:off x="2832803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A5CBDA-F863-449A-3F16-7399050B686B}"/>
              </a:ext>
            </a:extLst>
          </p:cNvPr>
          <p:cNvSpPr/>
          <p:nvPr/>
        </p:nvSpPr>
        <p:spPr>
          <a:xfrm>
            <a:off x="3196946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07FF6EB-EC34-7016-4300-D71B1ABF4F54}"/>
              </a:ext>
            </a:extLst>
          </p:cNvPr>
          <p:cNvSpPr/>
          <p:nvPr/>
        </p:nvSpPr>
        <p:spPr>
          <a:xfrm>
            <a:off x="3561470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0F94-E465-1BD8-774C-2E5966AEAED6}"/>
              </a:ext>
            </a:extLst>
          </p:cNvPr>
          <p:cNvSpPr/>
          <p:nvPr/>
        </p:nvSpPr>
        <p:spPr>
          <a:xfrm>
            <a:off x="3925994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4C37AB-E710-281B-593A-25DCACB95103}"/>
              </a:ext>
            </a:extLst>
          </p:cNvPr>
          <p:cNvSpPr/>
          <p:nvPr/>
        </p:nvSpPr>
        <p:spPr>
          <a:xfrm>
            <a:off x="4284339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26A3D7E-78FD-0544-C08E-603EE6280072}"/>
              </a:ext>
            </a:extLst>
          </p:cNvPr>
          <p:cNvSpPr/>
          <p:nvPr/>
        </p:nvSpPr>
        <p:spPr>
          <a:xfrm>
            <a:off x="4655041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635FC4D-0819-2EEB-B430-CCCDF176AC58}"/>
              </a:ext>
            </a:extLst>
          </p:cNvPr>
          <p:cNvSpPr/>
          <p:nvPr/>
        </p:nvSpPr>
        <p:spPr>
          <a:xfrm>
            <a:off x="5019565" y="39624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4B79C76-8C9F-1DFA-C1E6-4AB5DD26FEB0}"/>
              </a:ext>
            </a:extLst>
          </p:cNvPr>
          <p:cNvCxnSpPr>
            <a:cxnSpLocks/>
          </p:cNvCxnSpPr>
          <p:nvPr/>
        </p:nvCxnSpPr>
        <p:spPr>
          <a:xfrm>
            <a:off x="1300337" y="327084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7B6C1CA-7E59-675F-9684-46501B8DF087}"/>
              </a:ext>
            </a:extLst>
          </p:cNvPr>
          <p:cNvCxnSpPr>
            <a:cxnSpLocks/>
          </p:cNvCxnSpPr>
          <p:nvPr/>
        </p:nvCxnSpPr>
        <p:spPr>
          <a:xfrm>
            <a:off x="1942888" y="4141997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2592C60E-7C65-566B-6216-4F0C49AFEBF6}"/>
              </a:ext>
            </a:extLst>
          </p:cNvPr>
          <p:cNvSpPr/>
          <p:nvPr/>
        </p:nvSpPr>
        <p:spPr>
          <a:xfrm>
            <a:off x="2104517" y="51339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4264E67-250B-7902-7FF8-3CA474D40894}"/>
              </a:ext>
            </a:extLst>
          </p:cNvPr>
          <p:cNvSpPr/>
          <p:nvPr/>
        </p:nvSpPr>
        <p:spPr>
          <a:xfrm>
            <a:off x="2468660" y="51310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0FF11D7-DABC-AF38-BCB4-E68644400980}"/>
              </a:ext>
            </a:extLst>
          </p:cNvPr>
          <p:cNvSpPr/>
          <p:nvPr/>
        </p:nvSpPr>
        <p:spPr>
          <a:xfrm>
            <a:off x="2832803" y="51310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85CEE7-8CAD-A517-C79B-F4602C7953C3}"/>
              </a:ext>
            </a:extLst>
          </p:cNvPr>
          <p:cNvSpPr/>
          <p:nvPr/>
        </p:nvSpPr>
        <p:spPr>
          <a:xfrm>
            <a:off x="3196946" y="51310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382C75E-90AC-AC4D-038B-0791327704DC}"/>
              </a:ext>
            </a:extLst>
          </p:cNvPr>
          <p:cNvSpPr/>
          <p:nvPr/>
        </p:nvSpPr>
        <p:spPr>
          <a:xfrm>
            <a:off x="3561470" y="51310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808ECF3-550E-5926-3848-59DFB7BA784C}"/>
              </a:ext>
            </a:extLst>
          </p:cNvPr>
          <p:cNvSpPr/>
          <p:nvPr/>
        </p:nvSpPr>
        <p:spPr>
          <a:xfrm>
            <a:off x="3925994" y="51310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186F11-EDB6-84D1-9D6B-69185CDAF544}"/>
              </a:ext>
            </a:extLst>
          </p:cNvPr>
          <p:cNvSpPr/>
          <p:nvPr/>
        </p:nvSpPr>
        <p:spPr>
          <a:xfrm>
            <a:off x="4284339" y="51310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1036B9-8A8E-FF4E-B28C-C817BFAFC10B}"/>
              </a:ext>
            </a:extLst>
          </p:cNvPr>
          <p:cNvSpPr/>
          <p:nvPr/>
        </p:nvSpPr>
        <p:spPr>
          <a:xfrm>
            <a:off x="4655041" y="51310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E4951F-0ED6-47AE-BD34-59C8C120570F}"/>
              </a:ext>
            </a:extLst>
          </p:cNvPr>
          <p:cNvSpPr/>
          <p:nvPr/>
        </p:nvSpPr>
        <p:spPr>
          <a:xfrm>
            <a:off x="5019565" y="51310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580A5392-803F-4921-AB81-E0B766AEEA69}"/>
              </a:ext>
            </a:extLst>
          </p:cNvPr>
          <p:cNvCxnSpPr>
            <a:cxnSpLocks/>
          </p:cNvCxnSpPr>
          <p:nvPr/>
        </p:nvCxnSpPr>
        <p:spPr>
          <a:xfrm>
            <a:off x="1504223" y="5310608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D61DE221-C84F-6201-D503-95FCACC6B5A7}"/>
              </a:ext>
            </a:extLst>
          </p:cNvPr>
          <p:cNvSpPr/>
          <p:nvPr/>
        </p:nvSpPr>
        <p:spPr>
          <a:xfrm>
            <a:off x="2104517" y="62431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A249BA4-FDA0-7C16-93E9-BDDC455A14FD}"/>
              </a:ext>
            </a:extLst>
          </p:cNvPr>
          <p:cNvSpPr/>
          <p:nvPr/>
        </p:nvSpPr>
        <p:spPr>
          <a:xfrm>
            <a:off x="2468660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7FEF920-104D-7C7C-599A-384938D03659}"/>
              </a:ext>
            </a:extLst>
          </p:cNvPr>
          <p:cNvSpPr/>
          <p:nvPr/>
        </p:nvSpPr>
        <p:spPr>
          <a:xfrm>
            <a:off x="2832803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7F7DAA2-FDE6-917C-8197-4C1D1A70F5FB}"/>
              </a:ext>
            </a:extLst>
          </p:cNvPr>
          <p:cNvSpPr/>
          <p:nvPr/>
        </p:nvSpPr>
        <p:spPr>
          <a:xfrm>
            <a:off x="3196946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C57143A-78C8-57D7-7147-934FF43A98CB}"/>
              </a:ext>
            </a:extLst>
          </p:cNvPr>
          <p:cNvSpPr/>
          <p:nvPr/>
        </p:nvSpPr>
        <p:spPr>
          <a:xfrm>
            <a:off x="3561470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64303D-29CA-B396-7085-9E15E3A22940}"/>
              </a:ext>
            </a:extLst>
          </p:cNvPr>
          <p:cNvSpPr/>
          <p:nvPr/>
        </p:nvSpPr>
        <p:spPr>
          <a:xfrm>
            <a:off x="3926755" y="62402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CA8CB3-A33E-8421-E7A6-528C22FBA7F1}"/>
              </a:ext>
            </a:extLst>
          </p:cNvPr>
          <p:cNvSpPr/>
          <p:nvPr/>
        </p:nvSpPr>
        <p:spPr>
          <a:xfrm>
            <a:off x="5019565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961FD5E-62E9-2AE3-307A-F05ABD44FEEC}"/>
              </a:ext>
            </a:extLst>
          </p:cNvPr>
          <p:cNvCxnSpPr>
            <a:cxnSpLocks/>
          </p:cNvCxnSpPr>
          <p:nvPr/>
        </p:nvCxnSpPr>
        <p:spPr>
          <a:xfrm>
            <a:off x="1728445" y="641981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B6F5F2-23E4-7695-F1CB-8B9CC5CA988C}"/>
              </a:ext>
            </a:extLst>
          </p:cNvPr>
          <p:cNvCxnSpPr>
            <a:cxnSpLocks/>
          </p:cNvCxnSpPr>
          <p:nvPr/>
        </p:nvCxnSpPr>
        <p:spPr>
          <a:xfrm>
            <a:off x="2235991" y="233593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9E5A2756-6593-0355-4F4E-A181E03FD88C}"/>
              </a:ext>
            </a:extLst>
          </p:cNvPr>
          <p:cNvSpPr/>
          <p:nvPr/>
        </p:nvSpPr>
        <p:spPr>
          <a:xfrm>
            <a:off x="2104517" y="55642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203C5F-11DE-D74A-AF55-CF405EA14274}"/>
              </a:ext>
            </a:extLst>
          </p:cNvPr>
          <p:cNvSpPr/>
          <p:nvPr/>
        </p:nvSpPr>
        <p:spPr>
          <a:xfrm>
            <a:off x="2468660" y="55613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387C1151-CECF-755C-4AAA-F3568D140373}"/>
              </a:ext>
            </a:extLst>
          </p:cNvPr>
          <p:cNvSpPr/>
          <p:nvPr/>
        </p:nvSpPr>
        <p:spPr>
          <a:xfrm>
            <a:off x="2832803" y="55613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D066226-869D-63EC-0AAC-3A04BFAF0284}"/>
              </a:ext>
            </a:extLst>
          </p:cNvPr>
          <p:cNvSpPr/>
          <p:nvPr/>
        </p:nvSpPr>
        <p:spPr>
          <a:xfrm>
            <a:off x="3196946" y="55613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00CE5B-2164-F6AC-EE83-F97440A1A681}"/>
              </a:ext>
            </a:extLst>
          </p:cNvPr>
          <p:cNvSpPr/>
          <p:nvPr/>
        </p:nvSpPr>
        <p:spPr>
          <a:xfrm>
            <a:off x="3561470" y="55613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B5EE579-7BA7-6580-8428-9A3DCE200857}"/>
              </a:ext>
            </a:extLst>
          </p:cNvPr>
          <p:cNvSpPr/>
          <p:nvPr/>
        </p:nvSpPr>
        <p:spPr>
          <a:xfrm>
            <a:off x="3925994" y="55613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E24393-4958-0B46-162C-B9384B4181CE}"/>
              </a:ext>
            </a:extLst>
          </p:cNvPr>
          <p:cNvSpPr/>
          <p:nvPr/>
        </p:nvSpPr>
        <p:spPr>
          <a:xfrm>
            <a:off x="4284339" y="55613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8756D24-CD10-26CE-7637-E36E3879FACD}"/>
              </a:ext>
            </a:extLst>
          </p:cNvPr>
          <p:cNvSpPr/>
          <p:nvPr/>
        </p:nvSpPr>
        <p:spPr>
          <a:xfrm>
            <a:off x="4655041" y="55613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730B80-F960-FCBE-A5CB-EA353C02A479}"/>
              </a:ext>
            </a:extLst>
          </p:cNvPr>
          <p:cNvSpPr/>
          <p:nvPr/>
        </p:nvSpPr>
        <p:spPr>
          <a:xfrm>
            <a:off x="5019565" y="55613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CD0CD122-3215-2D19-41AF-8119685CAD02}"/>
              </a:ext>
            </a:extLst>
          </p:cNvPr>
          <p:cNvCxnSpPr>
            <a:cxnSpLocks/>
          </p:cNvCxnSpPr>
          <p:nvPr/>
        </p:nvCxnSpPr>
        <p:spPr>
          <a:xfrm>
            <a:off x="1504223" y="5740937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396F0EDF-68A7-55EB-13E0-7358597E3495}"/>
              </a:ext>
            </a:extLst>
          </p:cNvPr>
          <p:cNvSpPr/>
          <p:nvPr/>
        </p:nvSpPr>
        <p:spPr>
          <a:xfrm>
            <a:off x="2104517" y="470166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CFFCAA8-104D-A4A2-B1EB-A570779C4187}"/>
              </a:ext>
            </a:extLst>
          </p:cNvPr>
          <p:cNvSpPr/>
          <p:nvPr/>
        </p:nvSpPr>
        <p:spPr>
          <a:xfrm>
            <a:off x="2468660" y="469876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8933D4-A7CE-3AFE-A09D-08E149A79495}"/>
              </a:ext>
            </a:extLst>
          </p:cNvPr>
          <p:cNvSpPr/>
          <p:nvPr/>
        </p:nvSpPr>
        <p:spPr>
          <a:xfrm>
            <a:off x="2832803" y="469876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04EEFBB-0AC5-FC12-FC69-151A78A0B7FB}"/>
              </a:ext>
            </a:extLst>
          </p:cNvPr>
          <p:cNvSpPr/>
          <p:nvPr/>
        </p:nvSpPr>
        <p:spPr>
          <a:xfrm>
            <a:off x="3196946" y="469876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68F8964-0996-5159-E588-AFC9A14A2FFA}"/>
              </a:ext>
            </a:extLst>
          </p:cNvPr>
          <p:cNvSpPr/>
          <p:nvPr/>
        </p:nvSpPr>
        <p:spPr>
          <a:xfrm>
            <a:off x="3561470" y="469876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A288CE6-AC78-25CF-D212-8E13AE6243A2}"/>
              </a:ext>
            </a:extLst>
          </p:cNvPr>
          <p:cNvSpPr/>
          <p:nvPr/>
        </p:nvSpPr>
        <p:spPr>
          <a:xfrm>
            <a:off x="3925994" y="46987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CF94830-4C83-9D39-9D15-05EE3668B410}"/>
              </a:ext>
            </a:extLst>
          </p:cNvPr>
          <p:cNvSpPr/>
          <p:nvPr/>
        </p:nvSpPr>
        <p:spPr>
          <a:xfrm>
            <a:off x="4284339" y="46987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DDF6917-8A6A-FCC4-1E7B-2A95AE986AC7}"/>
              </a:ext>
            </a:extLst>
          </p:cNvPr>
          <p:cNvSpPr/>
          <p:nvPr/>
        </p:nvSpPr>
        <p:spPr>
          <a:xfrm>
            <a:off x="4655041" y="46987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1D7B188-30C7-1178-91D1-BC483D1E0940}"/>
              </a:ext>
            </a:extLst>
          </p:cNvPr>
          <p:cNvSpPr/>
          <p:nvPr/>
        </p:nvSpPr>
        <p:spPr>
          <a:xfrm>
            <a:off x="5019565" y="46987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3094220-39C2-F11D-A576-988A610E7560}"/>
              </a:ext>
            </a:extLst>
          </p:cNvPr>
          <p:cNvCxnSpPr>
            <a:cxnSpLocks/>
          </p:cNvCxnSpPr>
          <p:nvPr/>
        </p:nvCxnSpPr>
        <p:spPr>
          <a:xfrm>
            <a:off x="1504223" y="4878347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D3E4762-3A5E-7E94-362B-20874C04096A}"/>
              </a:ext>
            </a:extLst>
          </p:cNvPr>
          <p:cNvSpPr/>
          <p:nvPr/>
        </p:nvSpPr>
        <p:spPr>
          <a:xfrm>
            <a:off x="4647858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2A2B036-9C53-C389-361D-D64CD7D08B07}"/>
              </a:ext>
            </a:extLst>
          </p:cNvPr>
          <p:cNvSpPr/>
          <p:nvPr/>
        </p:nvSpPr>
        <p:spPr>
          <a:xfrm>
            <a:off x="4284336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42027F2D-E331-AD6F-2BF6-D6401EA36550}"/>
              </a:ext>
            </a:extLst>
          </p:cNvPr>
          <p:cNvSpPr txBox="1"/>
          <p:nvPr/>
        </p:nvSpPr>
        <p:spPr>
          <a:xfrm>
            <a:off x="1942888" y="2503585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黑比诺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93E9537A-B93C-7330-F45B-672D1F693ACE}"/>
              </a:ext>
            </a:extLst>
          </p:cNvPr>
          <p:cNvSpPr txBox="1"/>
          <p:nvPr/>
        </p:nvSpPr>
        <p:spPr>
          <a:xfrm>
            <a:off x="2009637" y="6008689"/>
            <a:ext cx="771747" cy="27266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62" name="Title 2">
            <a:extLst>
              <a:ext uri="{FF2B5EF4-FFF2-40B4-BE49-F238E27FC236}">
                <a16:creationId xmlns:a16="http://schemas.microsoft.com/office/drawing/2014/main" id="{B0BD61C7-8535-824D-83A6-729AAA2FEF71}"/>
              </a:ext>
            </a:extLst>
          </p:cNvPr>
          <p:cNvSpPr txBox="1"/>
          <p:nvPr/>
        </p:nvSpPr>
        <p:spPr>
          <a:xfrm>
            <a:off x="448195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63" name="Title 2">
            <a:extLst>
              <a:ext uri="{FF2B5EF4-FFF2-40B4-BE49-F238E27FC236}">
                <a16:creationId xmlns:a16="http://schemas.microsoft.com/office/drawing/2014/main" id="{D34121E4-9F86-691D-48E1-394A62388FE8}"/>
              </a:ext>
            </a:extLst>
          </p:cNvPr>
          <p:cNvSpPr txBox="1"/>
          <p:nvPr/>
        </p:nvSpPr>
        <p:spPr>
          <a:xfrm>
            <a:off x="550883" y="506581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单宁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30B6D165-FCD2-0E2C-BE99-650351D84A2F}"/>
              </a:ext>
            </a:extLst>
          </p:cNvPr>
          <p:cNvSpPr txBox="1"/>
          <p:nvPr/>
        </p:nvSpPr>
        <p:spPr>
          <a:xfrm>
            <a:off x="550883" y="468837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橡木影响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60CA2A90-17F0-0FF5-13D9-339867E8C9AA}"/>
              </a:ext>
            </a:extLst>
          </p:cNvPr>
          <p:cNvSpPr txBox="1"/>
          <p:nvPr/>
        </p:nvSpPr>
        <p:spPr>
          <a:xfrm>
            <a:off x="550883" y="541990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BE2FAF16-4DED-2322-421F-5498C8BB10CD}"/>
              </a:ext>
            </a:extLst>
          </p:cNvPr>
          <p:cNvSpPr txBox="1"/>
          <p:nvPr/>
        </p:nvSpPr>
        <p:spPr>
          <a:xfrm>
            <a:off x="550883" y="2073343"/>
            <a:ext cx="1104374" cy="28252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50510D30-C3BA-D368-1B64-D46C8E72BB92}"/>
              </a:ext>
            </a:extLst>
          </p:cNvPr>
          <p:cNvSpPr txBox="1"/>
          <p:nvPr/>
        </p:nvSpPr>
        <p:spPr>
          <a:xfrm>
            <a:off x="550883" y="31684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  <a:endParaRPr lang="ja-JP" alt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AB5FABBE-FE92-AF2B-D5FD-293E0FEEEBC9}"/>
              </a:ext>
            </a:extLst>
          </p:cNvPr>
          <p:cNvSpPr txBox="1"/>
          <p:nvPr/>
        </p:nvSpPr>
        <p:spPr>
          <a:xfrm>
            <a:off x="2027505" y="28266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轻盈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9" name="Title 2">
            <a:extLst>
              <a:ext uri="{FF2B5EF4-FFF2-40B4-BE49-F238E27FC236}">
                <a16:creationId xmlns:a16="http://schemas.microsoft.com/office/drawing/2014/main" id="{292C5B69-88BA-2FB0-D054-345C49733B3E}"/>
              </a:ext>
            </a:extLst>
          </p:cNvPr>
          <p:cNvSpPr txBox="1"/>
          <p:nvPr/>
        </p:nvSpPr>
        <p:spPr>
          <a:xfrm>
            <a:off x="3301839" y="285548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2" name="Title 2">
            <a:extLst>
              <a:ext uri="{FF2B5EF4-FFF2-40B4-BE49-F238E27FC236}">
                <a16:creationId xmlns:a16="http://schemas.microsoft.com/office/drawing/2014/main" id="{DA368EAC-0192-DB2C-15C4-901B5ADC804A}"/>
              </a:ext>
            </a:extLst>
          </p:cNvPr>
          <p:cNvSpPr txBox="1"/>
          <p:nvPr/>
        </p:nvSpPr>
        <p:spPr>
          <a:xfrm>
            <a:off x="4566587" y="28266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饱满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3" name="Title 2">
            <a:extLst>
              <a:ext uri="{FF2B5EF4-FFF2-40B4-BE49-F238E27FC236}">
                <a16:creationId xmlns:a16="http://schemas.microsoft.com/office/drawing/2014/main" id="{F0EDC69B-1A0C-C0CB-8AA4-8005918CC213}"/>
              </a:ext>
            </a:extLst>
          </p:cNvPr>
          <p:cNvSpPr txBox="1"/>
          <p:nvPr/>
        </p:nvSpPr>
        <p:spPr>
          <a:xfrm>
            <a:off x="2049707" y="3707333"/>
            <a:ext cx="72540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0" name="Title 2">
            <a:extLst>
              <a:ext uri="{FF2B5EF4-FFF2-40B4-BE49-F238E27FC236}">
                <a16:creationId xmlns:a16="http://schemas.microsoft.com/office/drawing/2014/main" id="{D11DAB88-9106-4433-CAA4-1B80F1078E92}"/>
              </a:ext>
            </a:extLst>
          </p:cNvPr>
          <p:cNvSpPr txBox="1"/>
          <p:nvPr/>
        </p:nvSpPr>
        <p:spPr>
          <a:xfrm>
            <a:off x="3152656" y="373620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/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1" name="Title 2">
            <a:extLst>
              <a:ext uri="{FF2B5EF4-FFF2-40B4-BE49-F238E27FC236}">
                <a16:creationId xmlns:a16="http://schemas.microsoft.com/office/drawing/2014/main" id="{3789FFB8-C36F-4014-32A0-76E3276448B4}"/>
              </a:ext>
            </a:extLst>
          </p:cNvPr>
          <p:cNvSpPr txBox="1"/>
          <p:nvPr/>
        </p:nvSpPr>
        <p:spPr>
          <a:xfrm>
            <a:off x="4566587" y="37073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2" name="Title 2">
            <a:extLst>
              <a:ext uri="{FF2B5EF4-FFF2-40B4-BE49-F238E27FC236}">
                <a16:creationId xmlns:a16="http://schemas.microsoft.com/office/drawing/2014/main" id="{60FF4685-FF3A-3A93-B4EE-69417C283B1B}"/>
              </a:ext>
            </a:extLst>
          </p:cNvPr>
          <p:cNvSpPr txBox="1"/>
          <p:nvPr/>
        </p:nvSpPr>
        <p:spPr>
          <a:xfrm>
            <a:off x="550883" y="39367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</p:txBody>
      </p:sp>
      <p:sp>
        <p:nvSpPr>
          <p:cNvPr id="113" name="Title 2">
            <a:extLst>
              <a:ext uri="{FF2B5EF4-FFF2-40B4-BE49-F238E27FC236}">
                <a16:creationId xmlns:a16="http://schemas.microsoft.com/office/drawing/2014/main" id="{43F16CAC-B6A3-1879-3E13-83423B45BA4A}"/>
              </a:ext>
            </a:extLst>
          </p:cNvPr>
          <p:cNvSpPr txBox="1"/>
          <p:nvPr/>
        </p:nvSpPr>
        <p:spPr>
          <a:xfrm>
            <a:off x="3178271" y="439558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4" name="Title 2">
            <a:extLst>
              <a:ext uri="{FF2B5EF4-FFF2-40B4-BE49-F238E27FC236}">
                <a16:creationId xmlns:a16="http://schemas.microsoft.com/office/drawing/2014/main" id="{207D3046-C207-570F-6602-8CEE0CA70229}"/>
              </a:ext>
            </a:extLst>
          </p:cNvPr>
          <p:cNvSpPr txBox="1"/>
          <p:nvPr/>
        </p:nvSpPr>
        <p:spPr>
          <a:xfrm>
            <a:off x="4543898" y="439558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5" name="Title 2">
            <a:extLst>
              <a:ext uri="{FF2B5EF4-FFF2-40B4-BE49-F238E27FC236}">
                <a16:creationId xmlns:a16="http://schemas.microsoft.com/office/drawing/2014/main" id="{7855D1FC-332C-4980-A3F8-BD30E98D4581}"/>
              </a:ext>
            </a:extLst>
          </p:cNvPr>
          <p:cNvSpPr txBox="1"/>
          <p:nvPr/>
        </p:nvSpPr>
        <p:spPr>
          <a:xfrm>
            <a:off x="1626686" y="4395580"/>
            <a:ext cx="113341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80000"/>
              </a:lnSpc>
              <a:defRPr sz="1400">
                <a:latin typeface="思源黑体 CN Regular"/>
                <a:ea typeface="思源黑体 CN Regular"/>
                <a:cs typeface="思源黑体 CN Regular"/>
                <a:sym typeface="思源黑体 CN Regular"/>
              </a:defRPr>
            </a:pPr>
            <a:r>
              <a:rPr lang="ja-JP" altLang="en-US" sz="12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ja-JP" altLang="en-US" sz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6" name="Title 2">
            <a:extLst>
              <a:ext uri="{FF2B5EF4-FFF2-40B4-BE49-F238E27FC236}">
                <a16:creationId xmlns:a16="http://schemas.microsoft.com/office/drawing/2014/main" id="{53A30154-AC06-3DE2-4434-EBBA14760029}"/>
              </a:ext>
            </a:extLst>
          </p:cNvPr>
          <p:cNvSpPr txBox="1"/>
          <p:nvPr/>
        </p:nvSpPr>
        <p:spPr>
          <a:xfrm>
            <a:off x="550883" y="615556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7" name="Title 2">
            <a:extLst>
              <a:ext uri="{FF2B5EF4-FFF2-40B4-BE49-F238E27FC236}">
                <a16:creationId xmlns:a16="http://schemas.microsoft.com/office/drawing/2014/main" id="{35781512-CA13-764E-6806-56A062A87D2C}"/>
              </a:ext>
            </a:extLst>
          </p:cNvPr>
          <p:cNvSpPr txBox="1"/>
          <p:nvPr/>
        </p:nvSpPr>
        <p:spPr>
          <a:xfrm>
            <a:off x="2587054" y="5998829"/>
            <a:ext cx="1930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2796" y="3444927"/>
            <a:ext cx="1516650" cy="270862"/>
          </a:xfrm>
        </p:spPr>
        <p:txBody>
          <a:bodyPr/>
          <a:lstStyle/>
          <a:p>
            <a:pPr algn="ctr"/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三文鱼</a:t>
            </a:r>
            <a:endParaRPr lang="en-AU" sz="140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食物搭配</a:t>
            </a:r>
          </a:p>
          <a:p>
            <a:endParaRPr lang="ja-JP" alt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2345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18238" y="4371390"/>
            <a:ext cx="4059813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SimHei" panose="02010609060101010101" pitchFamily="49" charset="-122"/>
                <a:cs typeface="Inter Display" panose="02000503000000020004" pitchFamily="2" charset="0"/>
              </a:rPr>
              <a:t>PINOT NOIR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SimHei" panose="02010609060101010101" pitchFamily="49" charset="-122"/>
              <a:cs typeface="Inter Display" panose="02000503000000020004" pitchFamily="2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621815" y="3444927"/>
            <a:ext cx="1758326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鸡肉</a:t>
            </a:r>
            <a:endParaRPr lang="en-AU" sz="140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3238690" y="5864342"/>
            <a:ext cx="1576524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猪肉</a:t>
            </a:r>
            <a:endParaRPr lang="en-AU" sz="140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9151FC-E927-64AA-A785-287111253DA6}"/>
              </a:ext>
            </a:extLst>
          </p:cNvPr>
          <p:cNvSpPr txBox="1">
            <a:spLocks/>
          </p:cNvSpPr>
          <p:nvPr/>
        </p:nvSpPr>
        <p:spPr>
          <a:xfrm>
            <a:off x="8940882" y="3444927"/>
            <a:ext cx="1416715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鸭肉</a:t>
            </a:r>
            <a:endParaRPr lang="en-AU" sz="140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D73AE3-2A73-78A1-0EF1-D72AF50BA1B4}"/>
              </a:ext>
            </a:extLst>
          </p:cNvPr>
          <p:cNvSpPr txBox="1">
            <a:spLocks/>
          </p:cNvSpPr>
          <p:nvPr/>
        </p:nvSpPr>
        <p:spPr>
          <a:xfrm>
            <a:off x="7739262" y="5864342"/>
            <a:ext cx="1516651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法式肉肝酱</a:t>
            </a:r>
          </a:p>
          <a:p>
            <a:pPr algn="ctr"/>
            <a:endParaRPr lang="ja-JP" altLang="en-US" sz="140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9164AFB-EB73-2F9E-E20C-85E3E34A9466}"/>
              </a:ext>
            </a:extLst>
          </p:cNvPr>
          <p:cNvSpPr txBox="1">
            <a:spLocks/>
          </p:cNvSpPr>
          <p:nvPr/>
        </p:nvSpPr>
        <p:spPr>
          <a:xfrm>
            <a:off x="9768886" y="5864342"/>
            <a:ext cx="2122239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法式康提奶酪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9A4144-EB5F-DDA5-39A1-9726B55C7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983" y="4709046"/>
            <a:ext cx="1651135" cy="100068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3D48711-266A-A859-997C-087E1330735D}"/>
              </a:ext>
            </a:extLst>
          </p:cNvPr>
          <p:cNvSpPr txBox="1">
            <a:spLocks/>
          </p:cNvSpPr>
          <p:nvPr/>
        </p:nvSpPr>
        <p:spPr>
          <a:xfrm>
            <a:off x="5501226" y="5864342"/>
            <a:ext cx="1516650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Hellix SemiBold"/>
              </a:rPr>
              <a:t>烤肠</a:t>
            </a:r>
            <a:endParaRPr lang="en-AU" sz="1400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Hellix Semi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AF0B1A-25AF-4D2C-B826-98CB2D887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2796" y="2417302"/>
            <a:ext cx="1759105" cy="9503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E2D9F2-0E88-722C-11BD-FA20E1E87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556" y="2180638"/>
            <a:ext cx="1587993" cy="11869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A3D314-AFCE-8F5E-73DA-37B2EBA499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3068" y="2581850"/>
            <a:ext cx="1675198" cy="7328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45E1CDF-FD35-4973-63CD-59DF559AD6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2184" y="4797395"/>
            <a:ext cx="1758326" cy="9123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692A69-CD8C-3E84-2C3E-E0F0C14459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8591" y="4709045"/>
            <a:ext cx="1362476" cy="100068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E5825FF-ED89-9898-C686-2CD26B046F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40667" y="4709045"/>
            <a:ext cx="1966143" cy="95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56" r="16856"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ja-JP" altLang="en-US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前景光明的</a:t>
            </a:r>
            <a:endParaRPr lang="ja-JP" altLang="en-US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534105" cy="1325563"/>
          </a:xfrm>
        </p:spPr>
        <p:txBody>
          <a:bodyPr/>
          <a:lstStyle/>
          <a:p>
            <a:r>
              <a:rPr lang="ja-JP" altLang="en-US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</a:t>
            </a:r>
          </a:p>
          <a:p>
            <a:r>
              <a:rPr lang="ja-JP" altLang="en-US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黑比诺</a:t>
            </a:r>
          </a:p>
          <a:p>
            <a:endParaRPr lang="ja-JP" altLang="en-US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04C1DB-E898-F440-1E86-7F76A86FD2B3}"/>
              </a:ext>
            </a:extLst>
          </p:cNvPr>
          <p:cNvSpPr txBox="1"/>
          <p:nvPr/>
        </p:nvSpPr>
        <p:spPr>
          <a:xfrm>
            <a:off x="561895" y="3501483"/>
            <a:ext cx="42256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随着黑比诺种植面积的不断增加，凉爽气候产区的酿酒师们通过不断调整、完善传统的酿酒技术，以创新独特的方式，使澳大利亚黑比诺的前景一片光明。</a:t>
            </a:r>
          </a:p>
          <a:p>
            <a:endParaRPr lang="ja-JP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841" b="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ja-JP" altLang="en-US" sz="5443" b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谢谢</a:t>
            </a:r>
            <a:endParaRPr lang="pt-BR" sz="9073" b="0" spc="272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130" t="20664" r="9664" b="28467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ja-JP" altLang="en-US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澳大利亚黑比诺</a:t>
            </a:r>
            <a:endParaRPr lang="ja-JP" altLang="en-US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636780" cy="167070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精致的黑比诺是澳大利亚葡萄酒界的宠儿。它最初的发展旅程步履蹒跚，但现在它是澳大利亚葡萄酒发展的重要组成部分，其需求量和品质都达到了前所未有的高点。</a:t>
            </a:r>
            <a:endParaRPr lang="en-AU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ja-JP" altLang="en-US" sz="48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难相处的</a:t>
            </a:r>
          </a:p>
          <a:p>
            <a:r>
              <a:rPr lang="ja-JP" altLang="en-US" sz="48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可人儿</a:t>
            </a:r>
            <a:endParaRPr lang="en-US" sz="4800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59F29-6162-9E45-4559-2C8C4210E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8A37C-94DD-39B1-DFDE-C38EE198651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A9A4AC-799A-2D1F-8FBD-4A637E94742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389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33" t="36965" r="47497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575649"/>
            <a:ext cx="4829691" cy="1530521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澳大利亚黑比诺的历史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它的种植方式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它的酿造方式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黑比诺的产区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特点和风味特征</a:t>
            </a:r>
          </a:p>
          <a:p>
            <a:pPr>
              <a:spcBef>
                <a:spcPts val="500"/>
              </a:spcBef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通过数字了解黑比诺</a:t>
            </a:r>
          </a:p>
          <a:p>
            <a:pPr>
              <a:spcBef>
                <a:spcPts val="500"/>
              </a:spcBef>
            </a:pPr>
            <a:endParaRPr lang="ja-JP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B4BFB-5E1A-3E82-E8CE-D144971F2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今天我们将会跟大家讲述</a:t>
            </a:r>
            <a:endParaRPr lang="en-US" altLang="ja-JP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altLang="ja-JP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2" r="2992"/>
          <a:stretch/>
        </p:blipFill>
        <p:spPr>
          <a:xfrm>
            <a:off x="8192429" y="3665033"/>
            <a:ext cx="3999571" cy="28308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228" y="3561231"/>
            <a:ext cx="2382787" cy="662774"/>
          </a:xfrm>
        </p:spPr>
        <p:txBody>
          <a:bodyPr/>
          <a:lstStyle/>
          <a:p>
            <a:r>
              <a: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19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30</a:t>
            </a:r>
            <a:r>
              <a:rPr lang="ja-JP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28" y="4224012"/>
            <a:ext cx="2120039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源自勃艮第的黑比诺葡萄藤开始种植于澳大利亚。这些被称为</a:t>
            </a:r>
            <a:r>
              <a:rPr lang="en-A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MV6</a:t>
            </a: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的品系，至今仍在使用。</a:t>
            </a:r>
          </a:p>
          <a:p>
            <a:pPr>
              <a:lnSpc>
                <a:spcPct val="95000"/>
              </a:lnSpc>
            </a:pPr>
            <a:endParaRPr lang="ja-JP" altLang="en-US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7531" y="1508782"/>
            <a:ext cx="269012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众多酒庄开始商业化出产黑比诺葡萄酒，黑比诺在澳大利亚逐渐兴起。其品系的选择变的至关重要。</a:t>
            </a:r>
          </a:p>
          <a:p>
            <a:pPr>
              <a:lnSpc>
                <a:spcPct val="95000"/>
              </a:lnSpc>
            </a:pPr>
            <a:endParaRPr lang="ja-JP" altLang="en-US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6644" y="824931"/>
            <a:ext cx="2690127" cy="662774"/>
          </a:xfrm>
        </p:spPr>
        <p:txBody>
          <a:bodyPr/>
          <a:lstStyle/>
          <a:p>
            <a:r>
              <a: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70</a:t>
            </a:r>
            <a:r>
              <a:rPr lang="ja-JP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</a:t>
            </a:r>
          </a:p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黑比诺的历史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73E668F-668D-79FF-BE73-7BFDEDFC9034}"/>
              </a:ext>
            </a:extLst>
          </p:cNvPr>
          <p:cNvSpPr txBox="1">
            <a:spLocks/>
          </p:cNvSpPr>
          <p:nvPr/>
        </p:nvSpPr>
        <p:spPr>
          <a:xfrm>
            <a:off x="5026517" y="4240381"/>
            <a:ext cx="269012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ja-JP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葡萄酒界的传奇人物莫里斯</a:t>
            </a:r>
            <a:r>
              <a:rPr lang="en-US" altLang="ja-JP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·</a:t>
            </a:r>
            <a:r>
              <a:rPr lang="ja-JP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奥谢（</a:t>
            </a:r>
            <a:r>
              <a:rPr lang="en-A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Maurice O’Shea）</a:t>
            </a:r>
            <a:r>
              <a:rPr lang="ja-JP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在猎人谷的欢乐山酒庄（</a:t>
            </a:r>
            <a:r>
              <a:rPr lang="en-AU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Mount Pleasant）</a:t>
            </a:r>
            <a:r>
              <a:rPr lang="ja-JP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种植了黑比诺，从此黑比诺开始在澳大利亚崭露头角。</a:t>
            </a:r>
            <a:endParaRPr lang="en-AU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939C9D0-8FA3-1FE9-8048-A3605414776E}"/>
              </a:ext>
            </a:extLst>
          </p:cNvPr>
          <p:cNvSpPr txBox="1">
            <a:spLocks/>
          </p:cNvSpPr>
          <p:nvPr/>
        </p:nvSpPr>
        <p:spPr>
          <a:xfrm>
            <a:off x="5264287" y="3577607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ja-JP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057" b="18057"/>
          <a:stretch/>
        </p:blipFill>
        <p:spPr>
          <a:xfrm>
            <a:off x="6456363" y="584201"/>
            <a:ext cx="5735637" cy="2448931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2535811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澳大利亚葡萄酒界将黑比诺扩展到更适合其种植的凉爽气候产区。</a:t>
            </a:r>
          </a:p>
          <a:p>
            <a:pPr>
              <a:lnSpc>
                <a:spcPct val="95000"/>
              </a:lnSpc>
            </a:pPr>
            <a:endParaRPr lang="ja-JP" altLang="en-US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80</a:t>
            </a:r>
            <a:r>
              <a:rPr lang="ja-JP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98701" y="1354511"/>
            <a:ext cx="269477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第戎品系的大量涌入，丰富了澳大利亚黑比诺品系的多样性。黑比诺在维多利亚州、塔斯马尼亚州和阿德莱德山区尤为成功。</a:t>
            </a:r>
          </a:p>
          <a:p>
            <a:pPr>
              <a:lnSpc>
                <a:spcPct val="95000"/>
              </a:lnSpc>
            </a:pPr>
            <a:endParaRPr lang="ja-JP" altLang="en-US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87816" y="670660"/>
            <a:ext cx="2120040" cy="662774"/>
          </a:xfrm>
        </p:spPr>
        <p:txBody>
          <a:bodyPr/>
          <a:lstStyle/>
          <a:p>
            <a:r>
              <a: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altLang="ja-JP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90</a:t>
            </a:r>
            <a:r>
              <a:rPr lang="ja-JP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BDDDE8B-2789-FEDA-C765-199588400292}"/>
              </a:ext>
            </a:extLst>
          </p:cNvPr>
          <p:cNvSpPr txBox="1">
            <a:spLocks/>
          </p:cNvSpPr>
          <p:nvPr/>
        </p:nvSpPr>
        <p:spPr>
          <a:xfrm>
            <a:off x="8328982" y="4177333"/>
            <a:ext cx="242045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ja-JP" altLang="en-US" sz="1600">
                <a:latin typeface="Microsoft YaHei" panose="020B0503020204020204" pitchFamily="34" charset="-122"/>
                <a:ea typeface="Microsoft YaHei" panose="020B0503020204020204" pitchFamily="34" charset="-122"/>
              </a:rPr>
              <a:t>随着葡萄藤龄的增加，以及葡萄酒界对这一独特品种的了解增多，如今澳大利亚黑比诺有着前所未有的出色表现。</a:t>
            </a:r>
          </a:p>
          <a:p>
            <a:pPr>
              <a:lnSpc>
                <a:spcPct val="95000"/>
              </a:lnSpc>
            </a:pPr>
            <a:endParaRPr lang="ja-JP" altLang="en-US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2A32854-35F1-95C6-6386-E4D638DE5452}"/>
              </a:ext>
            </a:extLst>
          </p:cNvPr>
          <p:cNvSpPr txBox="1">
            <a:spLocks/>
          </p:cNvSpPr>
          <p:nvPr/>
        </p:nvSpPr>
        <p:spPr>
          <a:xfrm>
            <a:off x="8318097" y="3493482"/>
            <a:ext cx="2564344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今天</a:t>
            </a: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ja-JP" altLang="en-US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葡萄栽培：</a:t>
            </a:r>
            <a:endParaRPr lang="ja-JP" altLang="en-US" dirty="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693328"/>
            <a:ext cx="5048366" cy="2669914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一个适宜生长在凉爽气候，或受凉爽因素影响的温和气候的多变葡萄品种。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密集的葡萄串和较薄的果皮使黑比诺易遭受疾病、虫害和腐烂的影响。精心的葡萄园管理至关重要。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澳大利亚有数百种不同的黑比诺品系，其中最主要的是</a:t>
            </a:r>
            <a:r>
              <a:rPr lang="en-AU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MV6</a:t>
            </a: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和第戎品系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提早采摘和控制产量，有助于提高葡萄的质量</a:t>
            </a:r>
            <a:endParaRPr lang="en-AU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4741625" cy="714677"/>
          </a:xfrm>
        </p:spPr>
        <p:txBody>
          <a:bodyPr/>
          <a:lstStyle/>
          <a:p>
            <a:r>
              <a:rPr lang="ja-JP" altLang="en-US" sz="5000" kern="1000" spc="-10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澳大利亚黑比诺的种植方式</a:t>
            </a:r>
          </a:p>
          <a:p>
            <a:endParaRPr lang="ja-JP" altLang="en-US" sz="5000" kern="1000" spc="-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02229CC-5F58-29B8-B6CA-B2B223416116}"/>
              </a:ext>
            </a:extLst>
          </p:cNvPr>
          <p:cNvSpPr txBox="1">
            <a:spLocks/>
          </p:cNvSpPr>
          <p:nvPr/>
        </p:nvSpPr>
        <p:spPr>
          <a:xfrm>
            <a:off x="623889" y="5486576"/>
            <a:ext cx="5048365" cy="787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趣味小知识</a:t>
            </a:r>
          </a:p>
          <a:p>
            <a:r>
              <a:rPr lang="ja-JP" altLang="en-US"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黑比诺的</a:t>
            </a:r>
            <a:r>
              <a:rPr lang="en-AU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DNA</a:t>
            </a:r>
            <a:r>
              <a:rPr lang="ja-JP" altLang="en-US"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中有大约</a:t>
            </a:r>
            <a:r>
              <a:rPr lang="en-US" altLang="ja-JP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30,000</a:t>
            </a:r>
            <a:r>
              <a:rPr lang="ja-JP" altLang="en-US"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个基因，超过了人类的基因组（</a:t>
            </a:r>
            <a:r>
              <a:rPr lang="en-US" altLang="ja-JP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20000</a:t>
            </a:r>
            <a:r>
              <a:rPr lang="ja-JP" altLang="en-US"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到</a:t>
            </a:r>
            <a:r>
              <a:rPr lang="en-US" altLang="ja-JP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25000</a:t>
            </a:r>
            <a:r>
              <a:rPr lang="ja-JP" altLang="en-US" sz="14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个基因）。</a:t>
            </a:r>
          </a:p>
          <a:p>
            <a:endParaRPr lang="ja-JP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583601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32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葡萄酒酿造：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酿造技术对黑比诺风格的影响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623888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冷浸渍</a:t>
            </a:r>
          </a:p>
          <a:p>
            <a:pPr algn="ctr"/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270021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整果发酵</a:t>
            </a:r>
          </a:p>
          <a:p>
            <a:pPr algn="ctr"/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7648948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含梗</a:t>
            </a:r>
          </a:p>
          <a:p>
            <a:pPr algn="ctr"/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44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46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2623781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2623781" y="2887804"/>
            <a:ext cx="85240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8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防止果皮过度萃取</a:t>
            </a:r>
          </a:p>
          <a:p>
            <a:pPr algn="ctr"/>
            <a:endParaRPr lang="ja-JP" altLang="en-US" sz="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750" y="3475255"/>
            <a:ext cx="1317749" cy="217474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9FA285F-7753-DDA7-1207-B8CC0DEF638B}"/>
              </a:ext>
            </a:extLst>
          </p:cNvPr>
          <p:cNvSpPr/>
          <p:nvPr/>
        </p:nvSpPr>
        <p:spPr>
          <a:xfrm>
            <a:off x="10863105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1E3378-0BF2-9058-7A61-9BD28A30DB4E}"/>
              </a:ext>
            </a:extLst>
          </p:cNvPr>
          <p:cNvSpPr txBox="1"/>
          <p:nvPr/>
        </p:nvSpPr>
        <p:spPr>
          <a:xfrm>
            <a:off x="10863105" y="2949359"/>
            <a:ext cx="85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葡萄梗浸渍</a:t>
            </a:r>
          </a:p>
          <a:p>
            <a:pPr algn="ctr"/>
            <a:endParaRPr lang="ja-JP" altLang="en-US" sz="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BDCDA8-3677-C637-56FA-3944D1853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948" y="3475255"/>
            <a:ext cx="1317749" cy="21747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BB29C7-24A7-5E08-83B3-E33F6D767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553" y="3475255"/>
            <a:ext cx="1317749" cy="21747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8BDE99-8639-7564-405E-6B7B35E6DFF5}"/>
              </a:ext>
            </a:extLst>
          </p:cNvPr>
          <p:cNvSpPr txBox="1"/>
          <p:nvPr/>
        </p:nvSpPr>
        <p:spPr>
          <a:xfrm>
            <a:off x="3002815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压酒帽</a:t>
            </a:r>
          </a:p>
          <a:p>
            <a:pPr algn="ctr"/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24203-8544-A246-E5EA-6954E5CA8DBF}"/>
              </a:ext>
            </a:extLst>
          </p:cNvPr>
          <p:cNvSpPr txBox="1"/>
          <p:nvPr/>
        </p:nvSpPr>
        <p:spPr>
          <a:xfrm>
            <a:off x="9953533" y="5799064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整串发酵</a:t>
            </a:r>
          </a:p>
          <a:p>
            <a:pPr algn="ctr"/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673C62-7CE3-DE59-8C4C-4E7DDFAA9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00" y="2849288"/>
            <a:ext cx="852407" cy="9510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FE5E174-93D0-4CAA-6144-A02AF9711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3257" y="2895196"/>
            <a:ext cx="496642" cy="9255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159CF1-5F76-ABED-1E96-4F2853E95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635855" y="3287913"/>
            <a:ext cx="440745" cy="8213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E7AB7B-7DEF-7215-DCA2-D6093E43D6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247" y="3141940"/>
            <a:ext cx="648015" cy="57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407463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野生酵母发酵</a:t>
            </a:r>
          </a:p>
          <a:p>
            <a:pPr algn="ctr"/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925099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低温发酵</a:t>
            </a:r>
          </a:p>
          <a:p>
            <a:pPr algn="ctr"/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531637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发酵后浸渍</a:t>
            </a:r>
            <a:r>
              <a:rPr lang="en-US" altLang="ja-JP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延长皮渣接触</a:t>
            </a:r>
          </a:p>
          <a:p>
            <a:pPr algn="ctr"/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085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711" y="3475255"/>
            <a:ext cx="1317749" cy="2174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071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6FFD0-2549-42FC-26A9-16CB735E0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984" y="2878293"/>
            <a:ext cx="558800" cy="1041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213541F-8323-1461-16DE-9053ABDC4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8796" y="3914084"/>
            <a:ext cx="1884218" cy="19286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773704-3F1A-A60D-1B3E-3D31112C1FBC}"/>
              </a:ext>
            </a:extLst>
          </p:cNvPr>
          <p:cNvSpPr txBox="1"/>
          <p:nvPr/>
        </p:nvSpPr>
        <p:spPr>
          <a:xfrm>
            <a:off x="9349652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ja-JP" altLang="en-US" sz="1400">
                <a:latin typeface="Microsoft YaHei" panose="020B0503020204020204" pitchFamily="34" charset="-122"/>
                <a:ea typeface="Microsoft YaHei" panose="020B0503020204020204" pitchFamily="34" charset="-122"/>
              </a:rPr>
              <a:t>熟化</a:t>
            </a:r>
          </a:p>
          <a:p>
            <a:pPr algn="ctr"/>
            <a:endParaRPr lang="ja-JP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37F7BF-1E5D-3E92-5780-15CE844FC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2203" y="3343895"/>
            <a:ext cx="652907" cy="578453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948699-BC9A-9D57-F9C1-03E5864D4528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ja-JP" altLang="en-US" sz="32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葡萄酒酿造：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ja-JP" altLang="en-US" sz="544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酿造技术对黑比诺风格的影响</a:t>
            </a:r>
          </a:p>
        </p:txBody>
      </p:sp>
    </p:spTree>
    <p:extLst>
      <p:ext uri="{BB962C8B-B14F-4D97-AF65-F5344CB8AC3E}">
        <p14:creationId xmlns:p14="http://schemas.microsoft.com/office/powerpoint/2010/main" val="363899111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AWD">
      <a:majorFont>
        <a:latin typeface="Inter Display"/>
        <a:ea typeface="Inter Display"/>
        <a:cs typeface="Arial"/>
      </a:majorFont>
      <a:minorFont>
        <a:latin typeface="Inter Display"/>
        <a:ea typeface="Inter Display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F2CAEA-BF91-4CA2-8991-B0BC66FC1481}"/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02256494-4976-4001-aedb-96463ae0d92e"/>
    <ds:schemaRef ds:uri="4e8dd08d-258d-47a9-9875-37f1ffd19f3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2093</Words>
  <Application>Microsoft Macintosh PowerPoint</Application>
  <PresentationFormat>Widescreen</PresentationFormat>
  <Paragraphs>220</Paragraphs>
  <Slides>30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Microsoft YaHei</vt:lpstr>
      <vt:lpstr>SimHei</vt:lpstr>
      <vt:lpstr>Neue Haas Grotesk Text Pro</vt:lpstr>
      <vt:lpstr>Arial</vt:lpstr>
      <vt:lpstr>Inter Display</vt:lpstr>
      <vt:lpstr>Slide layouts</vt:lpstr>
      <vt:lpstr>PowerPoint Presentation</vt:lpstr>
      <vt:lpstr>PowerPoint Presentation</vt:lpstr>
      <vt:lpstr>澳大利亚黑比诺</vt:lpstr>
      <vt:lpstr>PowerPoint Presentation</vt:lpstr>
      <vt:lpstr>19世纪30年代</vt:lpstr>
      <vt:lpstr>PowerPoint Presentation</vt:lpstr>
      <vt:lpstr>葡萄栽培：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土壤</vt:lpstr>
      <vt:lpstr>PowerPoint Presentation</vt:lpstr>
      <vt:lpstr>PowerPoint Presentation</vt:lpstr>
      <vt:lpstr>PowerPoint Presentation</vt:lpstr>
      <vt:lpstr>土壤</vt:lpstr>
      <vt:lpstr>PowerPoint Presentation</vt:lpstr>
      <vt:lpstr>PowerPoint Presentation</vt:lpstr>
      <vt:lpstr>PowerPoint Presentation</vt:lpstr>
      <vt:lpstr>土壤</vt:lpstr>
      <vt:lpstr>PowerPoint Presentation</vt:lpstr>
      <vt:lpstr>PowerPoint Presentation</vt:lpstr>
      <vt:lpstr>PowerPoint Presentation</vt:lpstr>
      <vt:lpstr>土壤</vt:lpstr>
      <vt:lpstr>PowerPoint Presentation</vt:lpstr>
      <vt:lpstr>PowerPoint Presentation</vt:lpstr>
      <vt:lpstr>前景光明的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Frances Jiang</dc:creator>
  <cp:lastModifiedBy>Cameron Midson</cp:lastModifiedBy>
  <cp:revision>6</cp:revision>
  <dcterms:created xsi:type="dcterms:W3CDTF">2018-07-25T07:02:59Z</dcterms:created>
  <dcterms:modified xsi:type="dcterms:W3CDTF">2026-05-06T01:05:12Z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2026-05-04T04:50:20Z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f08ee037-7806-477d-bc24-9e14d07db6d1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10, 3, 0, 1</vt:lpwstr>
  </property>
</Properties>
</file>