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media/image5.svg" ContentType="image/svg+xml"/>
  <Override PartName="/ppt/media/image7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9.svg" ContentType="image/sv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31"/>
  </p:notesMasterIdLst>
  <p:sldIdLst>
    <p:sldId id="256" r:id="rId5"/>
    <p:sldId id="478" r:id="rId6"/>
    <p:sldId id="645" r:id="rId7"/>
    <p:sldId id="637" r:id="rId8"/>
    <p:sldId id="664" r:id="rId9"/>
    <p:sldId id="635" r:id="rId10"/>
    <p:sldId id="646" r:id="rId11"/>
    <p:sldId id="647" r:id="rId12"/>
    <p:sldId id="660" r:id="rId13"/>
    <p:sldId id="641" r:id="rId14"/>
    <p:sldId id="642" r:id="rId15"/>
    <p:sldId id="643" r:id="rId16"/>
    <p:sldId id="648" r:id="rId17"/>
    <p:sldId id="652" r:id="rId18"/>
    <p:sldId id="656" r:id="rId19"/>
    <p:sldId id="603" r:id="rId20"/>
    <p:sldId id="278" r:id="rId21"/>
    <p:sldId id="658" r:id="rId22"/>
    <p:sldId id="657" r:id="rId23"/>
    <p:sldId id="626" r:id="rId24"/>
    <p:sldId id="280" r:id="rId25"/>
    <p:sldId id="617" r:id="rId26"/>
    <p:sldId id="663" r:id="rId27"/>
    <p:sldId id="659" r:id="rId28"/>
    <p:sldId id="340" r:id="rId29"/>
    <p:sldId id="665" r:id="rId30"/>
  </p:sldIdLst>
  <p:sldSz cx="12192000" cy="6858000"/>
  <p:notesSz cx="6858000" cy="9144000"/>
  <p:embeddedFontLst>
    <p:embeddedFont>
      <p:font typeface="굴림" panose="020B0600000101010101" pitchFamily="34" charset="-127"/>
      <p:regular r:id="rId32"/>
    </p:embeddedFont>
    <p:embeddedFont>
      <p:font typeface="Malgun Gothic" panose="020B0503020000020004" pitchFamily="34" charset="-127"/>
      <p:regular r:id="rId33"/>
      <p:bold r:id="rId34"/>
    </p:embeddedFont>
    <p:embeddedFont>
      <p:font typeface="Malgun Gothic" panose="020B0503020000020004" pitchFamily="34" charset="-127"/>
      <p:regular r:id="rId33"/>
      <p:bold r:id="rId34"/>
    </p:embeddedFont>
    <p:embeddedFont>
      <p:font typeface="Inter Display" panose="02000503000000020004" pitchFamily="2" charset="0"/>
      <p:regular r:id="rId35"/>
      <p:bold r:id="rId36"/>
      <p:italic r:id="rId37"/>
      <p:boldItalic r:id="rId38"/>
    </p:embeddedFont>
    <p:embeddedFont>
      <p:font typeface="Neue Haas Grotesk Text Pro" panose="020B0504020202020204" pitchFamily="34" charset="77"/>
      <p:regular r:id="rId39"/>
      <p:bold r:id="rId40"/>
      <p:italic r:id="rId41"/>
      <p:boldItalic r:id="rId42"/>
    </p:embeddedFont>
  </p:embeddedFontLst>
  <p:custDataLst>
    <p:tags r:id="rId43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02" userDrawn="1">
          <p15:clr>
            <a:srgbClr val="A4A3A4"/>
          </p15:clr>
        </p15:guide>
        <p15:guide id="2" pos="21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68" autoAdjust="0"/>
    <p:restoredTop sz="86463" autoAdjust="0"/>
  </p:normalViewPr>
  <p:slideViewPr>
    <p:cSldViewPr snapToGrid="0">
      <p:cViewPr varScale="1">
        <p:scale>
          <a:sx n="105" d="100"/>
          <a:sy n="105" d="100"/>
        </p:scale>
        <p:origin x="280" y="192"/>
      </p:cViewPr>
      <p:guideLst>
        <p:guide orient="horz" pos="3702"/>
        <p:guide pos="21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8.fntdata"/><Relationship Id="rId21" Type="http://schemas.openxmlformats.org/officeDocument/2006/relationships/slide" Target="slides/slide17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theme" Target="theme/theme1.xml"/><Relationship Id="rId50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5.fntdata"/><Relationship Id="rId49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4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font" Target="fonts/font4.fntdata"/><Relationship Id="rId43" Type="http://schemas.openxmlformats.org/officeDocument/2006/relationships/tags" Target="tags/tag1.xml"/><Relationship Id="rId48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font" Target="fonts/font10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eron Midson" userId="510fe36d-201b-4d30-8c49-491c55367456" providerId="ADAL" clId="{93217E07-8A0E-5D7D-A37A-49773A2FEA36}"/>
    <pc:docChg chg="mod">
      <pc:chgData name="Cameron Midson" userId="510fe36d-201b-4d30-8c49-491c55367456" providerId="ADAL" clId="{93217E07-8A0E-5D7D-A37A-49773A2FEA36}" dt="2026-03-23T04:42:11.440" v="0" actId="33475"/>
      <pc:docMkLst>
        <pc:docMk/>
      </pc:docMkLst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A644BF32-4CA8-4343-91C5-94D89E008D3B}" type="datetimeFigureOut">
              <a:rPr lang="en-US" smtClean="0"/>
              <a:pPr/>
              <a:t>3/23/26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C8CAF07B-88B1-40ED-9A21-D99161D5F8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ko-KR" altLang="en-US" i="0" dirty="0"/>
              <a:t>야라 밸리는 역동적이고 진보적인 서늘한 기후 산지로 풍부한 포도 재배 역사를 자랑한다</a:t>
            </a:r>
            <a:r>
              <a:rPr lang="en-US" altLang="ko-KR" i="0" dirty="0"/>
              <a:t>. </a:t>
            </a:r>
            <a:r>
              <a:rPr lang="ko-KR" altLang="en-US" i="0" dirty="0"/>
              <a:t>침체기를 거쳐 </a:t>
            </a:r>
            <a:r>
              <a:rPr lang="en-US" altLang="ko-KR" i="0" dirty="0"/>
              <a:t>1970</a:t>
            </a:r>
            <a:r>
              <a:rPr lang="ko-KR" altLang="en-US" i="0" dirty="0"/>
              <a:t>년대 새롭게 다시 출발한 산지로서 두 차례의 태동기를 거친 지역이다</a:t>
            </a:r>
            <a:r>
              <a:rPr lang="en-US" altLang="ko-KR" i="0" dirty="0"/>
              <a:t>. </a:t>
            </a:r>
          </a:p>
          <a:p>
            <a:pPr algn="just" latinLnBrk="1">
              <a:lnSpc>
                <a:spcPct val="115000"/>
              </a:lnSpc>
              <a:spcAft>
                <a:spcPts val="1000"/>
              </a:spcAft>
            </a:pPr>
            <a:r>
              <a:rPr lang="ko-KR" altLang="en-US" i="0" dirty="0"/>
              <a:t>슬라이드 추가 정보와 추천 토론 주제는 슬라이드 노트를 참조한다</a:t>
            </a:r>
            <a:r>
              <a:rPr lang="en-US" altLang="ko-KR" i="0" dirty="0"/>
              <a:t>. </a:t>
            </a:r>
            <a:r>
              <a:rPr lang="ko-KR" altLang="en-US" i="0" dirty="0"/>
              <a:t>본 </a:t>
            </a:r>
            <a:r>
              <a:rPr lang="ko-KR" altLang="en-US" i="0" dirty="0" err="1"/>
              <a:t>프리젠테이션</a:t>
            </a:r>
            <a:r>
              <a:rPr lang="ko-KR" altLang="en-US" i="0" dirty="0"/>
              <a:t> 자료를 비롯한 추가 주제 및 자료를 다운받고자 하는 경우 </a:t>
            </a:r>
            <a:r>
              <a:rPr lang="en-AU" altLang="ko-KR" sz="1200" i="0" kern="1200" dirty="0" err="1">
                <a:solidFill>
                  <a:srgbClr val="000000"/>
                </a:solidFill>
                <a:effectLst/>
                <a:latin typeface="굴림"/>
                <a:ea typeface="+mn-ea"/>
                <a:cs typeface="+mn-cs"/>
              </a:rPr>
              <a:t>www.australianwinediscovered.com</a:t>
            </a:r>
            <a:r>
              <a:rPr lang="en-AU" altLang="ko-KR" sz="1200" i="0" kern="1200" dirty="0">
                <a:solidFill>
                  <a:srgbClr val="000000"/>
                </a:solidFill>
                <a:effectLst/>
                <a:latin typeface="굴림"/>
                <a:ea typeface="+mn-ea"/>
                <a:cs typeface="+mn-cs"/>
              </a:rPr>
              <a:t> </a:t>
            </a:r>
            <a:r>
              <a:rPr lang="ko-KR" altLang="ko-KR" sz="1200" i="0" kern="1200" dirty="0">
                <a:solidFill>
                  <a:srgbClr val="000000"/>
                </a:solidFill>
                <a:effectLst/>
                <a:latin typeface="맑은 고딕"/>
                <a:ea typeface="굴림"/>
                <a:cs typeface="+mn-cs"/>
              </a:rPr>
              <a:t>참조</a:t>
            </a:r>
            <a:r>
              <a:rPr lang="en-US" altLang="ko-KR" sz="1200" i="0" kern="1200" dirty="0">
                <a:solidFill>
                  <a:srgbClr val="000000"/>
                </a:solidFill>
                <a:effectLst/>
                <a:latin typeface="맑은 고딕"/>
                <a:ea typeface="굴림"/>
                <a:cs typeface="+mn-cs"/>
              </a:rPr>
              <a:t>.</a:t>
            </a:r>
            <a:endParaRPr lang="ko-KR" altLang="ko-KR" sz="1200" i="0" kern="100" dirty="0">
              <a:effectLst/>
              <a:latin typeface="맑은 고딕"/>
              <a:ea typeface="+mn-ea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US" altLang="ko-KR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36775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샤르도네는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다양한 부지에서 재배되며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다양한 스타일로 생산되지만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일반적으로 감귤류의 산미가 두드러지며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질감이 좋고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절제된 프리미엄 와인이다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1980, 1990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년대의 오크 풍미와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진하고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풍만한 스타일 보다는 부지를 잘 표현하는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과일의 순수한 풍미가 강조되는 스타일로 생산된다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포도는 산도를 높게 유지하기 위해 흔히 당도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(Baumé)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 낮을 때 수확한다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아로마와 풍미는 감귤류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핵과류를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아우르며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미네랄과 꽃 풍미가 강조된다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숙성되면서 무화과와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감칠맛이 감도는 매력적인 풍미로 발현된다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가장 서늘한 부지에서 생산되는 포도는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스파클링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와인 생산에 활용된다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i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35268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야라 밸리는 현대적 스타일의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피노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누아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발전의 개척자이다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낮은 따뜻하고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저녁은 서늘한 대륙성 기후 덕분에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와인메이커는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피노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누아의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산도를 유지하면서도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탄닌과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풍미를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농축시키고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당분을 완숙 시킬 수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일부 더 서늘한 부지에서 재배된</a:t>
            </a:r>
            <a:r>
              <a:rPr lang="ko-KR" altLang="en-US" sz="1200" b="0" i="0" u="none" strike="sng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포도는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스파클링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와인에 사용된다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rtl="0"/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다양한 스타일이 존재하지만 야라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피노는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보통 아로마가 풍부하고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미네랄 풍미를 발현하며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라이트에서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미디움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바디의 무게감에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부드럽고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질감이 좋은 와인을 생산한다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지역의 와인메이커들은 보통 송이 전체 발효와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포도 열매 전체 발효를 활용하여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장미 잎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레드 베리 과일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체리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감칠맛과 같은 아로마를 강조한다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i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15313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야라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카베르네는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미디움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~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풀 바디에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부드러운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탄닌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풍부한 아로마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꽃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허브 특징 등 다양한 스타일로 생산된다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최상급 야라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카베르네는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호주의 따뜻한 산지의 바디감이 무거운 레드 와인에서 찾아보기 힘든 아로마 특징과 우아한 풍미를 자랑한다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최적의 셀러 숙성 조건에서 이들 와인은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년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20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년 이상 숙성이 가능한 와인이다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75468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987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i="0" dirty="0"/>
              <a:t>일부 야라 밸리 와인메이커는 최근에는 절인 고기</a:t>
            </a:r>
            <a:r>
              <a:rPr lang="en-US" altLang="ko-KR" i="0" dirty="0"/>
              <a:t>, </a:t>
            </a:r>
            <a:r>
              <a:rPr lang="ko-KR" altLang="en-US" i="0" dirty="0"/>
              <a:t>올리브와 같은 감칠맛이 감도는 약간 </a:t>
            </a:r>
            <a:r>
              <a:rPr lang="ko-KR" altLang="en-US" i="0" dirty="0" err="1"/>
              <a:t>스모키한</a:t>
            </a:r>
            <a:r>
              <a:rPr lang="ko-KR" altLang="en-US" i="0" dirty="0"/>
              <a:t> 풍미의 특징을 지닌 </a:t>
            </a:r>
            <a:r>
              <a:rPr lang="ko-KR" altLang="en-US" i="0" dirty="0" err="1"/>
              <a:t>미디움</a:t>
            </a:r>
            <a:r>
              <a:rPr lang="ko-KR" altLang="en-US" i="0" dirty="0"/>
              <a:t> 바디 </a:t>
            </a:r>
            <a:r>
              <a:rPr lang="ko-KR" altLang="en-US" i="0" dirty="0" err="1"/>
              <a:t>쉬라즈</a:t>
            </a:r>
            <a:r>
              <a:rPr lang="ko-KR" altLang="en-US" i="0" dirty="0"/>
              <a:t> 생산에 집중하는 추세이며</a:t>
            </a:r>
            <a:r>
              <a:rPr lang="en-US" altLang="ko-KR" i="0" dirty="0"/>
              <a:t>, </a:t>
            </a:r>
            <a:r>
              <a:rPr lang="ko-KR" altLang="en-US" i="0" dirty="0"/>
              <a:t>진하고 </a:t>
            </a:r>
            <a:r>
              <a:rPr lang="ko-KR" altLang="en-US" i="0" strike="noStrike" dirty="0"/>
              <a:t>무거운</a:t>
            </a:r>
            <a:r>
              <a:rPr lang="ko-KR" altLang="en-US" i="0" dirty="0"/>
              <a:t> 바디감을 가진 </a:t>
            </a:r>
            <a:r>
              <a:rPr lang="ko-KR" altLang="en-US" i="0" dirty="0" err="1"/>
              <a:t>쉬라즈</a:t>
            </a:r>
            <a:r>
              <a:rPr lang="en-US" altLang="ko-KR" i="0" dirty="0"/>
              <a:t>(Shiraz)</a:t>
            </a:r>
            <a:r>
              <a:rPr lang="ko-KR" altLang="en-US" i="0" dirty="0"/>
              <a:t> 스타일과 차별화하기 위해 시라</a:t>
            </a:r>
            <a:r>
              <a:rPr lang="en-US" altLang="ko-KR" i="0" dirty="0"/>
              <a:t>(Syrah)</a:t>
            </a:r>
            <a:r>
              <a:rPr lang="ko-KR" altLang="en-US" i="0" dirty="0"/>
              <a:t>로 라벨에 명시한다</a:t>
            </a:r>
            <a:r>
              <a:rPr lang="en-US" altLang="ko-KR" i="0" dirty="0"/>
              <a:t>. </a:t>
            </a:r>
            <a:endParaRPr lang="en-US" i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4710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0118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추천 토론 주제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pPr marL="171450" indent="-171450">
              <a:buFontTx/>
              <a:buChar char="-"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야라 밸리가 다양한 스타일의 와인을 생산할 수 있는 이유는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pPr marL="171450" indent="-171450">
              <a:buFontTx/>
              <a:buChar char="-"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지역의 와인메이커들이 호주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샤르도네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스타일에 미친 영향은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pPr marL="171450" indent="-171450">
              <a:buFontTx/>
              <a:buChar char="-"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유럽 스타일 시라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Syrah)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와 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더 무거운 바디감의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쉬라즈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Shiraz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의 전형적인 차이는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6075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더 많은 프로그램, 툴, 자료는 www.australianwinediscovered.com 참조. </a:t>
            </a:r>
            <a:endParaRPr lang="en-AU" b="0" dirty="0">
              <a:effectLst/>
            </a:endParaRPr>
          </a:p>
          <a:p>
            <a:pPr rtl="0"/>
            <a:r>
              <a:rPr lang="k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문의 사항이 있는 경우 discover@wineaustralia.com으로 이메일 요망.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5947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잠시 시간을 내어 클래식한 스타일의 야라 밸리 와인을 맛 보는 것도 좋다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공식 시음은 프로그램 후반에 진행한다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altLang="ko-KR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i="0" dirty="0"/>
          </a:p>
          <a:p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야라 밸리는 고풍스런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유산을 지닌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와이너리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현대적인 셀러 도어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탄성을 자아내게 하는 건축물들이 흩어져 있는 경이로운 지역이다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지역 특산물이 풍부해 이 지역 주민은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파머스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마켓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수상 경력에 빛나는 레스토랑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분주한 셀러 도어에서 미식의 기쁨을 즐기기에 여념이 없다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지역 개척자들과 수세대에 걸친 혁신적인 와인메이커들 덕에 야라 밸리는 오늘날 호주에서도 가장 흥미롭고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역동적이며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생동감이 넘치는 와인 산지로 자리매김했다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i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06075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07512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i="0" dirty="0"/>
              <a:t>멜버른 </a:t>
            </a:r>
            <a:r>
              <a:rPr lang="ko-KR" altLang="ko-KR" sz="1200" i="0" kern="1200" dirty="0">
                <a:solidFill>
                  <a:srgbClr val="000000"/>
                </a:solidFill>
                <a:effectLst/>
                <a:latin typeface="맑은 고딕"/>
                <a:ea typeface="굴림"/>
                <a:cs typeface="+mn-cs"/>
              </a:rPr>
              <a:t>상업중심지역</a:t>
            </a:r>
            <a:r>
              <a:rPr lang="en-US" altLang="ko-KR" sz="1200" i="0" kern="1200" dirty="0">
                <a:solidFill>
                  <a:srgbClr val="000000"/>
                </a:solidFill>
                <a:effectLst/>
                <a:latin typeface="맑은 고딕"/>
                <a:ea typeface="굴림"/>
                <a:cs typeface="+mn-cs"/>
              </a:rPr>
              <a:t>(</a:t>
            </a:r>
            <a:r>
              <a:rPr lang="en-US" altLang="ko-KR" sz="1200" i="0" kern="1200" dirty="0">
                <a:solidFill>
                  <a:srgbClr val="000000"/>
                </a:solidFill>
                <a:effectLst/>
                <a:latin typeface="굴림"/>
                <a:ea typeface="+mn-ea"/>
                <a:cs typeface="+mn-cs"/>
              </a:rPr>
              <a:t>CBD)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에서 북동쪽으로 불과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45km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떨어진 야라 밸리는 방대하고 다채로운 지역이다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로어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야라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Lower Yarra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와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어퍼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야라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Upper Yarra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로 구분되며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두 지역은 고도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토양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강우량 면에서 뚜렷한 차이를 보인다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북쪽으로는 그레이트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디바이딩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레인지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Great Dividing Range)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남쪽으로는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댄더농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레인지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Dandenong Ranges)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와 경계를 두고 있으며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야라 강이 이 지역을 관통해 흐르고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i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04191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추천 토론 주제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pPr marL="171450" indent="-171450">
              <a:buFontTx/>
              <a:buChar char="-"/>
            </a:pP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야라 밸리의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어떤 지역적 요소가 초반에 해외 와인메이커의 유입을 가능케 했는가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pPr marL="171450" indent="-171450">
              <a:buFontTx/>
              <a:buChar char="-"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야라 밸리의 역사가 현재의 양조</a:t>
            </a:r>
            <a:r>
              <a:rPr lang="ko-KR" altLang="ko-KR" sz="1200" i="0" kern="1200" dirty="0">
                <a:effectLst/>
                <a:ea typeface="굴림"/>
                <a:cs typeface="+mn-cs"/>
              </a:rPr>
              <a:t>방식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형성에 어떤 영향을 미쳤는가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US" i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7144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rtl="0">
              <a:buFontTx/>
              <a:buChar char="-"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야라 밸리는 호주의 서늘한 기후 산지 중 하나로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고도와 부지의 방향의 차이 때문에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중기후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차이가 두드러진다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해양의 영향은 제한적이지만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해양에 인접해 일교차가 작다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아주 따뜻한 부지도 상대적으로 서늘한 기후에 해당한다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서리가 문제가 되는 경우는 드물지만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계곡 바닥의 낮은 지대에 위치한 포도밭은 종종 서리 위험에 노출된다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0" indent="0" rtl="0">
              <a:buFontTx/>
              <a:buNone/>
            </a:pP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월 평균 기온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18.9°C(66°F). 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생장기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강우량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559mm(22in). </a:t>
            </a:r>
            <a:endParaRPr lang="en-AU" b="0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97034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추천 토론 주제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pPr marL="171450" indent="-171450">
              <a:buFontTx/>
              <a:buChar char="-"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야라 밸리가 다채롭고 흥미로운 와인 산지로 자리매김 하게 된 지리적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환경적 영향은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pPr marL="171450" indent="-171450">
              <a:buFontTx/>
              <a:buChar char="-"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야라 밸리의 지질이 이 지역의 재배 품종과 최종 생산 와인에 어떤 영향을 미치는가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4923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오늘의 야라 밸리는 창조 정신이 넘치는 지역으로 양조자는 포도껍질 접촉 연장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이산화황 소량 첨가 또는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무첨가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송이 전체 발효 등의 방식을 실험하고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이러한 차별화와 혁신의 탐구 정신은 이 지역의 특징으로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놀랄 만한 결과물을 생산하고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i="0" dirty="0">
              <a:effectLst/>
            </a:endParaRPr>
          </a:p>
          <a:p>
            <a:pPr rtl="0"/>
            <a:br>
              <a:rPr lang="en-AU" b="0" i="0" dirty="0">
                <a:effectLst/>
              </a:rPr>
            </a:b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추천 토론 주제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pPr marL="171450" indent="-171450">
              <a:buFontTx/>
              <a:buChar char="-"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야라 밸리는 변화하는 트렌드를 어떻게 수용해 왔는가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pPr marL="171450" indent="-171450">
              <a:buFontTx/>
              <a:buChar char="-"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보다 전통적인 양조 기법으로의 회귀가 실질적으로 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어떻게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혁신의 문화로 귀결되는가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US" i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463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ko-KR" altLang="en-US" dirty="0"/>
              <a:t>이제 선별한 와인을 시음해 보고 의견을 교환해 보자</a:t>
            </a:r>
            <a:r>
              <a:rPr lang="en-US" altLang="ko-KR" dirty="0"/>
              <a:t>. 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US" i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와인 산지로서 다양성이란 곧 단일 품종이 우세한 산지가 아니라는 의미이기도 하다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–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고도의 다양성은 기후와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부지의 방향의 다양성으로 연결되어 일부품종들은 탁월한 성과를 내고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i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추가 프로그램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위 품종에 대한 프로그램 자료는 </a:t>
            </a:r>
            <a:r>
              <a:rPr lang="en-AU" altLang="ko-K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r>
              <a:rPr lang="en-AU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참조 </a:t>
            </a:r>
            <a:r>
              <a:rPr lang="en-AU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465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Right - Small title 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611991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91218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72740F4-95EE-1A0E-2830-7BA7F7EA40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79855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2198995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419" y="3463427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75A5A85-FFD2-4B7C-2E12-0B47EB9412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5438266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592898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72125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07CDF38-66FC-83A8-05FA-27AB6E20AF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60762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30927656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B4AC40A-15C3-618A-87BF-95DE760CCE3E}"/>
              </a:ext>
            </a:extLst>
          </p:cNvPr>
          <p:cNvSpPr/>
          <p:nvPr userDrawn="1"/>
        </p:nvSpPr>
        <p:spPr>
          <a:xfrm>
            <a:off x="528138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3" y="3808638"/>
            <a:ext cx="5735637" cy="2713065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8C56E1-4F7A-0A2A-BC11-63617FE63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234" y="3808638"/>
            <a:ext cx="2382787" cy="662774"/>
          </a:xfrm>
        </p:spPr>
        <p:txBody>
          <a:bodyPr anchor="b"/>
          <a:lstStyle>
            <a:lvl1pPr>
              <a:defRPr sz="2400" b="1" cap="none">
                <a:solidFill>
                  <a:schemeClr val="accent1"/>
                </a:solidFill>
                <a:latin typeface="Neue Haas Grotesk Text Pro" panose="020B0504020202020204" pitchFamily="34" charset="77"/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B6B924D-09BD-C049-692A-382067D57B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323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476778D-80A8-6E67-51B8-8202C91D73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71951" y="1720205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F3B1517-037A-CABC-600A-81C6536298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1951" y="1057431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EFC2E36E-1B11-BBAF-0888-5579301BA8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513497"/>
            <a:ext cx="4657498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400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4DFE537-DE09-1E8E-465D-07F0751EACE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512087"/>
            <a:ext cx="4298950" cy="903287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58E82B5-1F46-C4F5-5938-6158B5F70533}"/>
              </a:ext>
            </a:extLst>
          </p:cNvPr>
          <p:cNvSpPr/>
          <p:nvPr userDrawn="1"/>
        </p:nvSpPr>
        <p:spPr>
          <a:xfrm>
            <a:off x="937294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0" y="3429000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587D6-9686-9FBB-0765-D619A1CBCFB4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55768" y="3808638"/>
            <a:ext cx="3136232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D01EE4A-6707-AC5C-282A-6CAD044421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9387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56AACFBB-ADA6-52A8-6760-35A7AA5BD4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82989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134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25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2057050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utur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76802" y="3429000"/>
            <a:ext cx="12268802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48917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3" y="374557"/>
            <a:ext cx="5735637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5508072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14292" y="4632860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03407" y="3949009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F7ECA34-306B-07D0-C7CA-C6E17551922E}"/>
              </a:ext>
            </a:extLst>
          </p:cNvPr>
          <p:cNvSpPr/>
          <p:nvPr userDrawn="1"/>
        </p:nvSpPr>
        <p:spPr>
          <a:xfrm>
            <a:off x="977354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91170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utur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76802" y="3429000"/>
            <a:ext cx="11220083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48917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3" y="374557"/>
            <a:ext cx="5735637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14292" y="4632860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03407" y="3949009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D2A29356-8631-1532-1ED5-5F3A9C6EB4C0}"/>
              </a:ext>
            </a:extLst>
          </p:cNvPr>
          <p:cNvSpPr/>
          <p:nvPr userDrawn="1"/>
        </p:nvSpPr>
        <p:spPr>
          <a:xfrm>
            <a:off x="9923352" y="3302000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6945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609474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F9CD240-89C9-6F67-0293-E4735C332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88694"/>
            <a:ext cx="5334275" cy="820910"/>
          </a:xfrm>
        </p:spPr>
        <p:txBody>
          <a:bodyPr anchor="b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7C108B5-9EC0-EFB0-13AA-E0F24A78D4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609604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80F0EA-12DF-314A-0AA0-1614ABC7E6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7979" y="328863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D512458-DB29-70F7-7134-052611D2B9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20492" y="5543717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AF3D2BF-5EA6-8B0E-C22D-C744A6F34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2" y="3429000"/>
            <a:ext cx="5473058" cy="2038350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595462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7694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7988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ECCE387-4173-9E0F-F2C4-6028F58AF0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08525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559829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876E5A77-F048-FCB3-F187-B09143BE4E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15057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18598596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52865468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ariety bottle 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8576156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904595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804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4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09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9278854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2" pos="393">
          <p15:clr>
            <a:srgbClr val="000000"/>
          </p15:clr>
        </p15:guide>
        <p15:guide id="3" orient="horz" pos="368">
          <p15:clr>
            <a:srgbClr val="00000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443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4737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59131561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393">
          <p15:clr>
            <a:srgbClr val="000000"/>
          </p15:clr>
        </p15:guide>
        <p15:guide id="2" orient="horz" pos="368">
          <p15:clr>
            <a:srgbClr val="000000"/>
          </p15:clr>
        </p15:guide>
        <p15:guide id="4" pos="4067">
          <p15:clr>
            <a:srgbClr val="00000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D8FB6-8ACF-DF6D-EB79-207CCA014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CFD86-18E3-510D-7574-B45CCD538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DDADE-588C-E389-9C56-AA1FC5948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D0F3-5617-4E4B-B49A-CF8CB71EDC27}" type="datetimeFigureOut">
              <a:rPr lang="en-US" smtClean="0"/>
              <a:t>3/23/26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6191D-47B6-A1DD-B585-B9877068E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81B3F-E4E1-8FCB-1AD0-7E72A11F4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106B9-48F5-894C-8B00-7C26AA050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44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2744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774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FB207-1E2B-1D84-3D5E-C8ED9CCCB6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0819214-B615-AB05-F590-69F5C5D277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0525710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26156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68B181F-AB89-33FD-8820-F942275C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18BF252-60CC-0EC4-2AF1-4A2F4E353D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1115915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4" y="2450086"/>
            <a:ext cx="4829691" cy="1615252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FB9D6AF-41E9-ACB1-35D7-87CE3683CB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229488E-C66F-CE00-D846-4F75FB3333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4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424823394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style. Title can be moved to suit background Image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Sml Title on - White Text Let - Small Titl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192" y="3494249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6C60342-0DCC-EC48-C3AF-9A9F4E1F29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044699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pPr/>
              <a:t>23/3/2026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56" r:id="rId4"/>
    <p:sldLayoutId id="2147483666" r:id="rId5"/>
    <p:sldLayoutId id="2147483667" r:id="rId6"/>
    <p:sldLayoutId id="2147483668" r:id="rId7"/>
    <p:sldLayoutId id="2147483664" r:id="rId8"/>
    <p:sldLayoutId id="2147483657" r:id="rId9"/>
    <p:sldLayoutId id="2147483670" r:id="rId10"/>
    <p:sldLayoutId id="2147483671" r:id="rId11"/>
    <p:sldLayoutId id="2147483672" r:id="rId12"/>
    <p:sldLayoutId id="2147483655" r:id="rId13"/>
    <p:sldLayoutId id="2147483678" r:id="rId14"/>
    <p:sldLayoutId id="2147483679" r:id="rId15"/>
    <p:sldLayoutId id="2147483683" r:id="rId16"/>
    <p:sldLayoutId id="2147483660" r:id="rId17"/>
    <p:sldLayoutId id="2147483673" r:id="rId18"/>
    <p:sldLayoutId id="2147483674" r:id="rId19"/>
    <p:sldLayoutId id="2147483675" r:id="rId20"/>
    <p:sldLayoutId id="2147483659" r:id="rId21"/>
    <p:sldLayoutId id="2147483684" r:id="rId22"/>
    <p:sldLayoutId id="2147483676" r:id="rId23"/>
    <p:sldLayoutId id="2147483677" r:id="rId24"/>
    <p:sldLayoutId id="2147483680" r:id="rId25"/>
    <p:sldLayoutId id="2147483681" r:id="rId26"/>
    <p:sldLayoutId id="2147483682" r:id="rId27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4067" userDrawn="1">
          <p15:clr>
            <a:srgbClr val="000000"/>
          </p15:clr>
        </p15:guide>
        <p15:guide id="5" orient="horz" pos="368" userDrawn="1">
          <p15:clr>
            <a:srgbClr val="000000"/>
          </p15:clr>
        </p15:guide>
        <p15:guide id="6" pos="393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sv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vineyard with rows of vines&#10;&#10;AI-generated content may be incorrect.">
            <a:extLst>
              <a:ext uri="{FF2B5EF4-FFF2-40B4-BE49-F238E27FC236}">
                <a16:creationId xmlns:a16="http://schemas.microsoft.com/office/drawing/2014/main" id="{1554E45E-907A-A92C-6644-9F15C3DFED3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759" b="20759"/>
          <a:stretch/>
        </p:blipFill>
        <p:spPr/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93733" y="1673171"/>
            <a:ext cx="11041110" cy="990300"/>
          </a:xfrm>
        </p:spPr>
        <p:txBody>
          <a:bodyPr/>
          <a:lstStyle/>
          <a:p>
            <a:pPr marL="0" indent="0">
              <a:buNone/>
            </a:pPr>
            <a:r>
              <a:rPr lang="ko-KR" altLang="en-US" sz="60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야라 밸리</a:t>
            </a:r>
            <a:endParaRPr lang="en-US" sz="6000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 dirty="0">
              <a:latin typeface="Neue Haas Grotesk Text Pro" panose="020B0504020202020204" pitchFamily="34" charset="77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/>
          <p:nvPr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7084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23D45FD-E3A2-DD1B-A0C8-428B19C750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A6E41B1-0D03-B675-1213-752E97638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2" y="187899"/>
            <a:ext cx="5009924" cy="792601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서늘한 안개 계곡 지형으로 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128C975B-7767-626E-0DDC-C0024354C4F1}"/>
              </a:ext>
            </a:extLst>
          </p:cNvPr>
          <p:cNvSpPr txBox="1">
            <a:spLocks/>
          </p:cNvSpPr>
          <p:nvPr/>
        </p:nvSpPr>
        <p:spPr>
          <a:xfrm>
            <a:off x="6456362" y="1060096"/>
            <a:ext cx="5154112" cy="79260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sz="544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얻어지는 다양성 </a:t>
            </a:r>
            <a:endParaRPr lang="en-US" sz="5440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136C88-49FF-EE33-DB6F-8A97AA8E61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3472125"/>
            <a:ext cx="3848780" cy="284652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멜버른에서 북동쪽으로 불과 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45</a:t>
            </a:r>
            <a:r>
              <a:rPr lang="en-AU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km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떨어진 지역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로어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야라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en-AU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Lower Yarra )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와 </a:t>
            </a: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어퍼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야라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en-AU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Upper Yarra)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로 구분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산맥이 경계 형성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다양한 지리적 특징과 기후의 차이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그리고 토양 덕에 몇몇 품종이 우수한 품질로 생산됨</a:t>
            </a:r>
            <a:endParaRPr lang="en-AU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05062414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729" t="10508" r="38247"/>
          <a:stretch/>
        </p:blipFill>
        <p:spPr>
          <a:xfrm>
            <a:off x="0" y="7938"/>
            <a:ext cx="6096000" cy="6850062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2330F5-AA6E-D44A-DE7C-F0AE1B15F21C}"/>
              </a:ext>
            </a:extLst>
          </p:cNvPr>
          <p:cNvSpPr txBox="1"/>
          <p:nvPr/>
        </p:nvSpPr>
        <p:spPr>
          <a:xfrm>
            <a:off x="443675" y="1187244"/>
            <a:ext cx="5183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3200" b="1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대륙성 기후</a:t>
            </a:r>
            <a:endParaRPr lang="en-US" sz="3200" b="1" dirty="0">
              <a:solidFill>
                <a:schemeClr val="bg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F05948-33DB-055B-AE2C-CEF9374E5478}"/>
              </a:ext>
            </a:extLst>
          </p:cNvPr>
          <p:cNvSpPr txBox="1"/>
          <p:nvPr/>
        </p:nvSpPr>
        <p:spPr>
          <a:xfrm>
            <a:off x="490757" y="1772019"/>
            <a:ext cx="27160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ko-KR" altLang="en-US" sz="1600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지중해성 기후의 영향 </a:t>
            </a:r>
            <a:endParaRPr lang="en-AU" sz="1600" b="1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C1CCBD8F-0DC9-88C0-6ADD-A2A977E72B33}"/>
              </a:ext>
            </a:extLst>
          </p:cNvPr>
          <p:cNvSpPr txBox="1">
            <a:spLocks/>
          </p:cNvSpPr>
          <p:nvPr/>
        </p:nvSpPr>
        <p:spPr>
          <a:xfrm>
            <a:off x="6369168" y="3748036"/>
            <a:ext cx="2748500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야라 밸리</a:t>
            </a:r>
            <a:endParaRPr lang="en-AU" altLang="ko-KR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30–400M(98–1,312FT)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585173" y="6349251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585173" y="5226250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8647076" y="6176582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D04C1AE1-509D-606C-1DA9-71EB2B358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53633"/>
            <a:ext cx="5334275" cy="820910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기후</a:t>
            </a:r>
            <a:endParaRPr lang="en-US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3" name="Title 7">
            <a:extLst>
              <a:ext uri="{FF2B5EF4-FFF2-40B4-BE49-F238E27FC236}">
                <a16:creationId xmlns:a16="http://schemas.microsoft.com/office/drawing/2014/main" id="{A9606ECF-66C3-B975-4BF5-1ABE37F08D6E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67005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고도 </a:t>
            </a:r>
            <a:endParaRPr lang="en-US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A149393-AE79-69A8-C548-517E3F3A7E06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br>
              <a:rPr lang="en-AU" altLang="ko-KR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0–499m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(0–1,639ft)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1206348-64A2-442B-24F4-F3526C2F4F77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br>
              <a:rPr lang="en-AU" altLang="ko-KR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500–749m 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(1,640–2,459ft)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A7F5B96-5F3D-7763-0389-6EA83C6FF448}"/>
              </a:ext>
            </a:extLst>
          </p:cNvPr>
          <p:cNvSpPr txBox="1"/>
          <p:nvPr/>
        </p:nvSpPr>
        <p:spPr>
          <a:xfrm>
            <a:off x="10105808" y="2748202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높은</a:t>
            </a:r>
            <a:endParaRPr lang="en-US" b="1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750–999m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(2,460–3,279ft)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4F9A245-4768-6C8A-F06F-1A81DB6E15C3}"/>
              </a:ext>
            </a:extLst>
          </p:cNvPr>
          <p:cNvSpPr txBox="1"/>
          <p:nvPr/>
        </p:nvSpPr>
        <p:spPr>
          <a:xfrm>
            <a:off x="10456533" y="1308425"/>
            <a:ext cx="264344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매우 높음</a:t>
            </a:r>
            <a:endParaRPr lang="en-AU" altLang="ko-KR" b="1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1000m 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(&gt;3,280ft +)</a:t>
            </a:r>
          </a:p>
        </p:txBody>
      </p:sp>
    </p:spTree>
    <p:extLst>
      <p:ext uri="{BB962C8B-B14F-4D97-AF65-F5344CB8AC3E}">
        <p14:creationId xmlns:p14="http://schemas.microsoft.com/office/powerpoint/2010/main" val="500136252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655" r="15522"/>
          <a:stretch/>
        </p:blipFill>
        <p:spPr>
          <a:xfrm>
            <a:off x="1" y="368300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토양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2391774"/>
            <a:ext cx="4249151" cy="1530521"/>
          </a:xfrm>
        </p:spPr>
        <p:txBody>
          <a:bodyPr/>
          <a:lstStyle/>
          <a:p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야라 밸리에는 아주 두드러진 차이를 보이는 두 가지 유형의 토양이 분포하는데 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이 때문에 지역에 따른 차이가 두드러져 아주 흥미롭다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r>
              <a:rPr lang="en-AU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야라 밸리의 북부에는 표면은 회색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회갈색 토양에 종종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바위돌과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섞인 적갈색 진흙의  하부토가 분포한다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야라 밸리 남부에는 훨씬 역사가 더 짧은 토양으로 아주 깊고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비옥한 적색 화산토가 분포한다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49917559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844" b="16844"/>
          <a:stretch/>
        </p:blipFill>
        <p:spPr>
          <a:xfrm>
            <a:off x="6096000" y="368300"/>
            <a:ext cx="6096000" cy="611285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포도 재배와 양조</a:t>
            </a:r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452065"/>
            <a:ext cx="5340350" cy="579936"/>
          </a:xfrm>
        </p:spPr>
        <p:txBody>
          <a:bodyPr/>
          <a:lstStyle/>
          <a:p>
            <a:r>
              <a:rPr lang="ko-KR" altLang="en-US" sz="500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야라 밸리</a:t>
            </a:r>
            <a:endParaRPr lang="en-US" sz="5000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FC8DBB-29C5-D2FC-CBF5-F7113FB205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2659468"/>
            <a:ext cx="3653644" cy="153052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열정적인 과거와 진보적인 미래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다양한 기후 영향에 대한 존중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혁신과 실험 정신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포도밭에 집중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양조 개입 최소화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서늘한 기후의 클래식 스타일 와인과 함께 다양한 비주류 품종 생산</a:t>
            </a:r>
            <a:endParaRPr lang="en-AU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35883660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Placeholder 8">
            <a:extLst>
              <a:ext uri="{FF2B5EF4-FFF2-40B4-BE49-F238E27FC236}">
                <a16:creationId xmlns:a16="http://schemas.microsoft.com/office/drawing/2014/main" id="{28F67CD5-87BD-5A22-42BB-CC18C0204A0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22467" y="1933074"/>
            <a:ext cx="1182507" cy="3579859"/>
          </a:xfrm>
          <a:prstGeom prst="rect">
            <a:avLst/>
          </a:prstGeom>
        </p:spPr>
      </p:pic>
      <p:pic>
        <p:nvPicPr>
          <p:cNvPr id="24" name="Picture Placeholder 8">
            <a:extLst>
              <a:ext uri="{FF2B5EF4-FFF2-40B4-BE49-F238E27FC236}">
                <a16:creationId xmlns:a16="http://schemas.microsoft.com/office/drawing/2014/main" id="{8A858B6F-E734-EDB0-3846-C241B92FBB5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46379" y="1778557"/>
            <a:ext cx="1270924" cy="3847526"/>
          </a:xfrm>
          <a:prstGeom prst="rect">
            <a:avLst/>
          </a:prstGeom>
        </p:spPr>
      </p:pic>
      <p:pic>
        <p:nvPicPr>
          <p:cNvPr id="6" name="Picture Placeholder 8">
            <a:extLst>
              <a:ext uri="{FF2B5EF4-FFF2-40B4-BE49-F238E27FC236}">
                <a16:creationId xmlns:a16="http://schemas.microsoft.com/office/drawing/2014/main" id="{9A95BAAB-F4D4-23A4-2145-07B5170E586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79693" y="1778557"/>
            <a:ext cx="1270924" cy="3847526"/>
          </a:xfrm>
          <a:prstGeom prst="rect">
            <a:avLst/>
          </a:prstGeom>
        </p:spPr>
      </p:pic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5896CC81-2FD1-EC08-7FEB-FE5002BE0D5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04696" y="1933074"/>
            <a:ext cx="1182507" cy="3579859"/>
          </a:xfrm>
          <a:prstGeom prst="rect">
            <a:avLst/>
          </a:prstGeom>
        </p:spPr>
      </p:pic>
      <p:pic>
        <p:nvPicPr>
          <p:cNvPr id="26" name="Picture Placeholder 8">
            <a:extLst>
              <a:ext uri="{FF2B5EF4-FFF2-40B4-BE49-F238E27FC236}">
                <a16:creationId xmlns:a16="http://schemas.microsoft.com/office/drawing/2014/main" id="{AEF2B853-164C-CC75-6705-D523ED50E40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2151" y="1778557"/>
            <a:ext cx="1270924" cy="384752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A3914EA-580A-BF24-C9FA-CC20FB8C22DC}"/>
              </a:ext>
            </a:extLst>
          </p:cNvPr>
          <p:cNvSpPr/>
          <p:nvPr/>
        </p:nvSpPr>
        <p:spPr>
          <a:xfrm>
            <a:off x="499598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354253-B11A-27F2-1427-C5B71D1394AC}"/>
              </a:ext>
            </a:extLst>
          </p:cNvPr>
          <p:cNvSpPr/>
          <p:nvPr/>
        </p:nvSpPr>
        <p:spPr>
          <a:xfrm>
            <a:off x="295191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4A1D50-0DCF-3399-F8BF-6AAEC1AC9DB3}"/>
              </a:ext>
            </a:extLst>
          </p:cNvPr>
          <p:cNvSpPr/>
          <p:nvPr/>
        </p:nvSpPr>
        <p:spPr>
          <a:xfrm>
            <a:off x="90785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0EE2A0-7F59-C590-4D0E-B9C490164825}"/>
              </a:ext>
            </a:extLst>
          </p:cNvPr>
          <p:cNvSpPr txBox="1"/>
          <p:nvPr/>
        </p:nvSpPr>
        <p:spPr>
          <a:xfrm>
            <a:off x="433787" y="542225"/>
            <a:ext cx="9303629" cy="1465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ko-KR" altLang="en-US" sz="544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야라 밸리</a:t>
            </a:r>
            <a:br>
              <a:rPr lang="en-US" sz="544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altLang="ko-KR" sz="544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5</a:t>
            </a:r>
            <a:r>
              <a:rPr lang="ko-KR" altLang="en-US" sz="544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가지 주요 와인 유형</a:t>
            </a:r>
            <a:endParaRPr lang="en-US" sz="5440" b="1" dirty="0">
              <a:solidFill>
                <a:srgbClr val="B2D8BE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62786D-61EA-1185-5300-C0661836E15B}"/>
              </a:ext>
            </a:extLst>
          </p:cNvPr>
          <p:cNvSpPr txBox="1"/>
          <p:nvPr/>
        </p:nvSpPr>
        <p:spPr>
          <a:xfrm>
            <a:off x="907852" y="5470367"/>
            <a:ext cx="1842968" cy="123110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누아</a:t>
            </a:r>
            <a:endParaRPr lang="en-AU" altLang="ko-KR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36%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AFC8C5-8832-386B-807E-9CAD33AAED43}"/>
              </a:ext>
            </a:extLst>
          </p:cNvPr>
          <p:cNvSpPr txBox="1"/>
          <p:nvPr/>
        </p:nvSpPr>
        <p:spPr>
          <a:xfrm>
            <a:off x="2951916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샤르도네</a:t>
            </a:r>
            <a:endParaRPr lang="en-US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33%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DF6DC2-3F08-10CC-5370-2A6C33755B9A}"/>
              </a:ext>
            </a:extLst>
          </p:cNvPr>
          <p:cNvSpPr txBox="1"/>
          <p:nvPr/>
        </p:nvSpPr>
        <p:spPr>
          <a:xfrm>
            <a:off x="4995976" y="5470367"/>
            <a:ext cx="1842968" cy="150810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쉬라즈</a:t>
            </a:r>
            <a:endParaRPr lang="en-US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endParaRPr lang="en-US" sz="1800" b="1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8%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ED60F5-0CF6-4B5C-7591-2CAD19179AD7}"/>
              </a:ext>
            </a:extLst>
          </p:cNvPr>
          <p:cNvSpPr/>
          <p:nvPr/>
        </p:nvSpPr>
        <p:spPr>
          <a:xfrm>
            <a:off x="704004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DCDE85-F7E4-B9A3-C622-CC1CA8AD422B}"/>
              </a:ext>
            </a:extLst>
          </p:cNvPr>
          <p:cNvSpPr txBox="1"/>
          <p:nvPr/>
        </p:nvSpPr>
        <p:spPr>
          <a:xfrm>
            <a:off x="7040042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endParaRPr lang="en-AU" altLang="ko-KR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6%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7BC2C0F-87D8-8C2E-B5D0-B8EDED573367}"/>
              </a:ext>
            </a:extLst>
          </p:cNvPr>
          <p:cNvSpPr/>
          <p:nvPr/>
        </p:nvSpPr>
        <p:spPr>
          <a:xfrm>
            <a:off x="908411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FD39E3-6F4B-7BE4-2851-E934DEDFE7BC}"/>
              </a:ext>
            </a:extLst>
          </p:cNvPr>
          <p:cNvSpPr txBox="1"/>
          <p:nvPr/>
        </p:nvSpPr>
        <p:spPr>
          <a:xfrm>
            <a:off x="9084112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그리</a:t>
            </a:r>
            <a:r>
              <a:rPr lang="en-US" altLang="ko-KR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/</a:t>
            </a:r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그리지오</a:t>
            </a:r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5%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1F2450-4DCC-60B4-81D6-0AB4FD651E94}"/>
              </a:ext>
            </a:extLst>
          </p:cNvPr>
          <p:cNvSpPr txBox="1"/>
          <p:nvPr/>
        </p:nvSpPr>
        <p:spPr>
          <a:xfrm rot="16200000">
            <a:off x="5379380" y="4084438"/>
            <a:ext cx="1278876" cy="37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1A8A0A2-2C26-976D-AF4E-0E4CCEC9774D}"/>
              </a:ext>
            </a:extLst>
          </p:cNvPr>
          <p:cNvSpPr txBox="1"/>
          <p:nvPr/>
        </p:nvSpPr>
        <p:spPr>
          <a:xfrm rot="16200000">
            <a:off x="2765576" y="4049269"/>
            <a:ext cx="2260748" cy="37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CHARDONNAY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12074E-0F09-7AA3-FACC-5624B6DB03E4}"/>
              </a:ext>
            </a:extLst>
          </p:cNvPr>
          <p:cNvSpPr txBox="1"/>
          <p:nvPr/>
        </p:nvSpPr>
        <p:spPr>
          <a:xfrm rot="16200000">
            <a:off x="902632" y="4019454"/>
            <a:ext cx="187320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PINOT NOIR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4F8097-F893-7FB6-405F-C762EF6F4314}"/>
              </a:ext>
            </a:extLst>
          </p:cNvPr>
          <p:cNvSpPr txBox="1"/>
          <p:nvPr/>
        </p:nvSpPr>
        <p:spPr>
          <a:xfrm rot="16200000">
            <a:off x="6993441" y="3910448"/>
            <a:ext cx="1929695" cy="648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CABERNET </a:t>
            </a:r>
            <a:b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</a:b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SAUVIGNON</a:t>
            </a:r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D65BE8BA-7DE3-5EFC-2CA1-DB4A6E7991DA}"/>
              </a:ext>
            </a:extLst>
          </p:cNvPr>
          <p:cNvSpPr txBox="1"/>
          <p:nvPr/>
        </p:nvSpPr>
        <p:spPr>
          <a:xfrm rot="16200000">
            <a:off x="8851383" y="3976085"/>
            <a:ext cx="2348718" cy="5568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2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PINOT GRIS/</a:t>
            </a:r>
            <a:br>
              <a:rPr lang="en-AU" sz="2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</a:br>
            <a:r>
              <a:rPr lang="en-AU" sz="2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GRIGIO</a:t>
            </a:r>
            <a:endParaRPr lang="en-AU" sz="2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178516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825550" y="1943365"/>
            <a:ext cx="116356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>
            <a:off x="7206343" y="3010486"/>
            <a:ext cx="37771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54556" y="460276"/>
            <a:ext cx="5541444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야라 밸리</a:t>
            </a:r>
            <a:br>
              <a:rPr lang="en-US" sz="600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40" b="1" dirty="0" err="1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샤르도네</a:t>
            </a:r>
            <a:endParaRPr lang="en-US" sz="5440" b="1" dirty="0">
              <a:solidFill>
                <a:srgbClr val="B2D8BE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6FF515D-9515-ECD3-82BA-2FF7E96E67D0}"/>
              </a:ext>
            </a:extLst>
          </p:cNvPr>
          <p:cNvSpPr txBox="1"/>
          <p:nvPr/>
        </p:nvSpPr>
        <p:spPr>
          <a:xfrm>
            <a:off x="1774780" y="2086502"/>
            <a:ext cx="2130480" cy="58477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다양한 부지에서 재배 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5" name="Picture Placeholder 8">
            <a:extLst>
              <a:ext uri="{FF2B5EF4-FFF2-40B4-BE49-F238E27FC236}">
                <a16:creationId xmlns:a16="http://schemas.microsoft.com/office/drawing/2014/main" id="{247010AE-3EE5-D536-5BCC-D7844A0A0DF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50730" y="228600"/>
            <a:ext cx="2114328" cy="6400800"/>
          </a:xfrm>
          <a:prstGeom prst="rect">
            <a:avLst/>
          </a:prstGeom>
        </p:spPr>
      </p:pic>
      <p:sp>
        <p:nvSpPr>
          <p:cNvPr id="7" name="object 10">
            <a:extLst>
              <a:ext uri="{FF2B5EF4-FFF2-40B4-BE49-F238E27FC236}">
                <a16:creationId xmlns:a16="http://schemas.microsoft.com/office/drawing/2014/main" id="{0DD9AB8D-5E6B-684B-A8DD-B86CAC132897}"/>
              </a:ext>
            </a:extLst>
          </p:cNvPr>
          <p:cNvSpPr txBox="1"/>
          <p:nvPr/>
        </p:nvSpPr>
        <p:spPr>
          <a:xfrm rot="16200000">
            <a:off x="4741314" y="3922439"/>
            <a:ext cx="3733160" cy="4353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3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DF217E-BBED-851F-DB9F-4789B3905354}"/>
              </a:ext>
            </a:extLst>
          </p:cNvPr>
          <p:cNvSpPr txBox="1"/>
          <p:nvPr/>
        </p:nvSpPr>
        <p:spPr>
          <a:xfrm>
            <a:off x="10289001" y="3353573"/>
            <a:ext cx="1712682" cy="315823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전형적인 </a:t>
            </a:r>
            <a:r>
              <a:rPr lang="en-US" altLang="ko-KR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2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차 향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토스트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바닐라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버터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토피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꿀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향신료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코코넛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누가</a:t>
            </a:r>
            <a:r>
              <a:rPr lang="en-US" altLang="ko-KR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en-AU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Nougat)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구운 아몬드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크림 </a:t>
            </a: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브륄레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분필맛</a:t>
            </a:r>
            <a:r>
              <a:rPr lang="en-US" altLang="ko-KR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en-AU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Chalk)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미네랄 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C7B403D-F9EA-EA37-AFE7-C8FEC4429B0E}"/>
              </a:ext>
            </a:extLst>
          </p:cNvPr>
          <p:cNvCxnSpPr>
            <a:cxnSpLocks/>
          </p:cNvCxnSpPr>
          <p:nvPr/>
        </p:nvCxnSpPr>
        <p:spPr>
          <a:xfrm>
            <a:off x="10983478" y="3010486"/>
            <a:ext cx="0" cy="16347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871B31A0-A80C-4729-6C27-7EFFE7ABB193}"/>
              </a:ext>
            </a:extLst>
          </p:cNvPr>
          <p:cNvSpPr/>
          <p:nvPr/>
        </p:nvSpPr>
        <p:spPr>
          <a:xfrm>
            <a:off x="7989117" y="872730"/>
            <a:ext cx="2018948" cy="2018948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" name="object 58">
            <a:extLst>
              <a:ext uri="{FF2B5EF4-FFF2-40B4-BE49-F238E27FC236}">
                <a16:creationId xmlns:a16="http://schemas.microsoft.com/office/drawing/2014/main" id="{C7B361CD-2639-B5DA-0167-6FB8C3704457}"/>
              </a:ext>
            </a:extLst>
          </p:cNvPr>
          <p:cNvSpPr txBox="1"/>
          <p:nvPr/>
        </p:nvSpPr>
        <p:spPr>
          <a:xfrm>
            <a:off x="8126456" y="1473770"/>
            <a:ext cx="1744270" cy="765209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ko-KR" altLang="en-US" sz="18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질감이 좋고</a:t>
            </a:r>
            <a:r>
              <a:rPr lang="en-US" altLang="ko-KR" sz="18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8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절제된 프리미엄 와인</a:t>
            </a:r>
            <a:endParaRPr lang="en-AU" sz="1800" dirty="0">
              <a:solidFill>
                <a:schemeClr val="tx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21C182-5F4C-E00C-18F9-95D51872FEB9}"/>
              </a:ext>
            </a:extLst>
          </p:cNvPr>
          <p:cNvCxnSpPr>
            <a:cxnSpLocks/>
          </p:cNvCxnSpPr>
          <p:nvPr/>
        </p:nvCxnSpPr>
        <p:spPr>
          <a:xfrm>
            <a:off x="2840020" y="2659852"/>
            <a:ext cx="0" cy="35063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AA90851-9867-55FD-7CF1-81E17A4C46C0}"/>
              </a:ext>
            </a:extLst>
          </p:cNvPr>
          <p:cNvCxnSpPr>
            <a:cxnSpLocks/>
          </p:cNvCxnSpPr>
          <p:nvPr/>
        </p:nvCxnSpPr>
        <p:spPr>
          <a:xfrm>
            <a:off x="2840020" y="3012100"/>
            <a:ext cx="30888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D37B2B9-D5FA-03FB-FBEC-F600CA9E6F6D}"/>
              </a:ext>
            </a:extLst>
          </p:cNvPr>
          <p:cNvCxnSpPr>
            <a:cxnSpLocks/>
          </p:cNvCxnSpPr>
          <p:nvPr/>
        </p:nvCxnSpPr>
        <p:spPr>
          <a:xfrm>
            <a:off x="2896126" y="3649415"/>
            <a:ext cx="289507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AC0AAD3-F09E-93F9-F27C-5258DA6DBF36}"/>
              </a:ext>
            </a:extLst>
          </p:cNvPr>
          <p:cNvCxnSpPr>
            <a:cxnSpLocks/>
          </p:cNvCxnSpPr>
          <p:nvPr/>
        </p:nvCxnSpPr>
        <p:spPr>
          <a:xfrm>
            <a:off x="2896126" y="3641795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04ADCF15-B54F-5CC8-81B5-E3F80CDCFB91}"/>
              </a:ext>
            </a:extLst>
          </p:cNvPr>
          <p:cNvSpPr/>
          <p:nvPr/>
        </p:nvSpPr>
        <p:spPr>
          <a:xfrm>
            <a:off x="1664926" y="4072368"/>
            <a:ext cx="2462400" cy="2463506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0B0D313-AD24-701D-CF94-DDE5697996FE}"/>
              </a:ext>
            </a:extLst>
          </p:cNvPr>
          <p:cNvCxnSpPr>
            <a:cxnSpLocks/>
          </p:cNvCxnSpPr>
          <p:nvPr/>
        </p:nvCxnSpPr>
        <p:spPr>
          <a:xfrm>
            <a:off x="8661193" y="3010486"/>
            <a:ext cx="0" cy="16347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EC93633A-CD9E-CC49-371B-5615739040C3}"/>
              </a:ext>
            </a:extLst>
          </p:cNvPr>
          <p:cNvSpPr txBox="1"/>
          <p:nvPr/>
        </p:nvSpPr>
        <p:spPr>
          <a:xfrm>
            <a:off x="8178804" y="3353573"/>
            <a:ext cx="1808535" cy="2195153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전형적인 과일</a:t>
            </a:r>
            <a:r>
              <a:rPr lang="en-US" altLang="ko-KR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풍미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사과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배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복숭아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넥터린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멜론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망고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파인애플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무화과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2" name="object 58">
            <a:extLst>
              <a:ext uri="{FF2B5EF4-FFF2-40B4-BE49-F238E27FC236}">
                <a16:creationId xmlns:a16="http://schemas.microsoft.com/office/drawing/2014/main" id="{5EDF9BF1-87FB-D89F-6B09-BF8A45427651}"/>
              </a:ext>
            </a:extLst>
          </p:cNvPr>
          <p:cNvSpPr txBox="1"/>
          <p:nvPr/>
        </p:nvSpPr>
        <p:spPr>
          <a:xfrm>
            <a:off x="1822644" y="4549312"/>
            <a:ext cx="2146963" cy="1596591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약</a:t>
            </a:r>
            <a:r>
              <a:rPr lang="ko-KR" altLang="en-US" sz="2800" b="1" dirty="0">
                <a:latin typeface="Arial"/>
                <a:cs typeface="Hellix SemiBold"/>
              </a:rPr>
              <a:t> </a:t>
            </a:r>
            <a:endParaRPr lang="en-AU" altLang="ko-KR" sz="2800" b="1" dirty="0">
              <a:latin typeface="Arial"/>
              <a:cs typeface="Hellix SemiBold"/>
            </a:endParaRP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60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1/3</a:t>
            </a:r>
          </a:p>
          <a:p>
            <a:pPr lvl="0">
              <a:lnSpc>
                <a:spcPct val="90000"/>
              </a:lnSpc>
              <a:buClr>
                <a:srgbClr val="F40000"/>
              </a:buClr>
              <a:defRPr/>
            </a:pPr>
            <a:r>
              <a:rPr kumimoji="0" lang="ko-KR" altLang="en-US" sz="16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총 연간 포도 </a:t>
            </a:r>
            <a:br>
              <a:rPr kumimoji="0" lang="en-AU" altLang="ko-KR" sz="16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kumimoji="0" lang="ko-KR" altLang="en-US" sz="160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분쇄량</a:t>
            </a:r>
            <a:endParaRPr kumimoji="0" lang="en-US" sz="16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039958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5ADE4-7566-52C0-4E05-21C741464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DE61B-5CF3-B98F-9895-1DAF4ABA19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10407" y="590594"/>
            <a:ext cx="7904034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320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샤르도네</a:t>
            </a:r>
            <a:br>
              <a:rPr lang="en-US" sz="32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40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특징</a:t>
            </a:r>
            <a:endParaRPr lang="en-US" sz="4000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94442B9C-7A53-5783-D95B-4FE1C0ED623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0806" y="3683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B89E5D8A-2B93-5A7A-2D7A-77456B75EE44}"/>
              </a:ext>
            </a:extLst>
          </p:cNvPr>
          <p:cNvSpPr txBox="1"/>
          <p:nvPr/>
        </p:nvSpPr>
        <p:spPr>
          <a:xfrm rot="16200000">
            <a:off x="7301852" y="4244048"/>
            <a:ext cx="4652237" cy="46025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6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36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F56D2EB-195E-E0F7-2B13-B4E3B0A8B0B4}"/>
              </a:ext>
            </a:extLst>
          </p:cNvPr>
          <p:cNvSpPr/>
          <p:nvPr/>
        </p:nvSpPr>
        <p:spPr>
          <a:xfrm>
            <a:off x="1891575" y="2194640"/>
            <a:ext cx="272668" cy="272668"/>
          </a:xfrm>
          <a:prstGeom prst="ellipse">
            <a:avLst/>
          </a:prstGeom>
          <a:solidFill>
            <a:srgbClr val="FAF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62BE3D1-FF94-496F-0AE3-EA9C4117F0C3}"/>
              </a:ext>
            </a:extLst>
          </p:cNvPr>
          <p:cNvSpPr/>
          <p:nvPr/>
        </p:nvSpPr>
        <p:spPr>
          <a:xfrm>
            <a:off x="2255718" y="2191738"/>
            <a:ext cx="272668" cy="272668"/>
          </a:xfrm>
          <a:prstGeom prst="ellipse">
            <a:avLst/>
          </a:prstGeom>
          <a:solidFill>
            <a:srgbClr val="EDED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1291C1B-82A5-4F4A-A87C-2A021E60710E}"/>
              </a:ext>
            </a:extLst>
          </p:cNvPr>
          <p:cNvSpPr/>
          <p:nvPr/>
        </p:nvSpPr>
        <p:spPr>
          <a:xfrm>
            <a:off x="2619861" y="2191738"/>
            <a:ext cx="272668" cy="272668"/>
          </a:xfrm>
          <a:prstGeom prst="ellipse">
            <a:avLst/>
          </a:prstGeom>
          <a:solidFill>
            <a:srgbClr val="EBE8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BC3DDA9-AB5C-D3C6-6A5D-E4BCE6FF5CD2}"/>
              </a:ext>
            </a:extLst>
          </p:cNvPr>
          <p:cNvSpPr/>
          <p:nvPr/>
        </p:nvSpPr>
        <p:spPr>
          <a:xfrm>
            <a:off x="2984004" y="2191738"/>
            <a:ext cx="272668" cy="272668"/>
          </a:xfrm>
          <a:prstGeom prst="ellipse">
            <a:avLst/>
          </a:prstGeom>
          <a:solidFill>
            <a:srgbClr val="F7CD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5D5E2F84-A7FC-2923-990C-971FADE9EC37}"/>
              </a:ext>
            </a:extLst>
          </p:cNvPr>
          <p:cNvSpPr/>
          <p:nvPr/>
        </p:nvSpPr>
        <p:spPr>
          <a:xfrm>
            <a:off x="3348528" y="2191738"/>
            <a:ext cx="272668" cy="272668"/>
          </a:xfrm>
          <a:prstGeom prst="ellipse">
            <a:avLst/>
          </a:prstGeom>
          <a:solidFill>
            <a:srgbClr val="F7BD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81884036-2716-602E-A397-6AA600F744D3}"/>
              </a:ext>
            </a:extLst>
          </p:cNvPr>
          <p:cNvSpPr/>
          <p:nvPr/>
        </p:nvSpPr>
        <p:spPr>
          <a:xfrm>
            <a:off x="3713052" y="2191738"/>
            <a:ext cx="272668" cy="272668"/>
          </a:xfrm>
          <a:prstGeom prst="ellipse">
            <a:avLst/>
          </a:prstGeom>
          <a:solidFill>
            <a:srgbClr val="FDC7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2B0DB3A5-7DE6-4535-25A9-3B9FFA2A73D3}"/>
              </a:ext>
            </a:extLst>
          </p:cNvPr>
          <p:cNvSpPr/>
          <p:nvPr/>
        </p:nvSpPr>
        <p:spPr>
          <a:xfrm>
            <a:off x="4071397" y="2191738"/>
            <a:ext cx="272668" cy="272668"/>
          </a:xfrm>
          <a:prstGeom prst="ellipse">
            <a:avLst/>
          </a:prstGeom>
          <a:solidFill>
            <a:srgbClr val="F1B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2CE8839-B14D-EC3A-0C13-1CA5CC770955}"/>
              </a:ext>
            </a:extLst>
          </p:cNvPr>
          <p:cNvSpPr/>
          <p:nvPr/>
        </p:nvSpPr>
        <p:spPr>
          <a:xfrm>
            <a:off x="4442099" y="2191738"/>
            <a:ext cx="272668" cy="272668"/>
          </a:xfrm>
          <a:prstGeom prst="ellipse">
            <a:avLst/>
          </a:prstGeom>
          <a:solidFill>
            <a:srgbClr val="D994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F78DB7C-6710-BFED-03C6-B12CAFED3C04}"/>
              </a:ext>
            </a:extLst>
          </p:cNvPr>
          <p:cNvSpPr/>
          <p:nvPr/>
        </p:nvSpPr>
        <p:spPr>
          <a:xfrm>
            <a:off x="4806623" y="2191738"/>
            <a:ext cx="272668" cy="272668"/>
          </a:xfrm>
          <a:prstGeom prst="ellipse">
            <a:avLst/>
          </a:prstGeom>
          <a:solidFill>
            <a:srgbClr val="C485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0380C0AA-F88B-1660-EC0B-AB4202E378AB}"/>
              </a:ext>
            </a:extLst>
          </p:cNvPr>
          <p:cNvSpPr txBox="1"/>
          <p:nvPr/>
        </p:nvSpPr>
        <p:spPr>
          <a:xfrm>
            <a:off x="2914111" y="2620133"/>
            <a:ext cx="195781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샤르도네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889E2E6B-B4FC-4D27-093E-FF22D5ADCF2C}"/>
              </a:ext>
            </a:extLst>
          </p:cNvPr>
          <p:cNvSpPr/>
          <p:nvPr/>
        </p:nvSpPr>
        <p:spPr>
          <a:xfrm>
            <a:off x="1891575" y="33438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36AB2BF6-B6E0-550B-F394-A08618E37ABC}"/>
              </a:ext>
            </a:extLst>
          </p:cNvPr>
          <p:cNvSpPr/>
          <p:nvPr/>
        </p:nvSpPr>
        <p:spPr>
          <a:xfrm>
            <a:off x="2255718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C3F6284D-50A0-B092-6E0B-687AFEAA4EF8}"/>
              </a:ext>
            </a:extLst>
          </p:cNvPr>
          <p:cNvSpPr/>
          <p:nvPr/>
        </p:nvSpPr>
        <p:spPr>
          <a:xfrm>
            <a:off x="2619861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2B82FD9A-227A-DC48-3962-B75CEF43311F}"/>
              </a:ext>
            </a:extLst>
          </p:cNvPr>
          <p:cNvSpPr/>
          <p:nvPr/>
        </p:nvSpPr>
        <p:spPr>
          <a:xfrm>
            <a:off x="2984004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28A46049-63B6-2E72-2848-E3A891BCC211}"/>
              </a:ext>
            </a:extLst>
          </p:cNvPr>
          <p:cNvSpPr/>
          <p:nvPr/>
        </p:nvSpPr>
        <p:spPr>
          <a:xfrm>
            <a:off x="3348528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C5C78655-6C11-AB64-A2ED-7034DF0FF779}"/>
              </a:ext>
            </a:extLst>
          </p:cNvPr>
          <p:cNvSpPr/>
          <p:nvPr/>
        </p:nvSpPr>
        <p:spPr>
          <a:xfrm>
            <a:off x="3713052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23B7EFA6-29BE-1C16-13C3-30E0CCB4872F}"/>
              </a:ext>
            </a:extLst>
          </p:cNvPr>
          <p:cNvSpPr/>
          <p:nvPr/>
        </p:nvSpPr>
        <p:spPr>
          <a:xfrm>
            <a:off x="4071397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ACF69098-86FD-FE77-8092-920C4D167604}"/>
              </a:ext>
            </a:extLst>
          </p:cNvPr>
          <p:cNvSpPr/>
          <p:nvPr/>
        </p:nvSpPr>
        <p:spPr>
          <a:xfrm>
            <a:off x="4442099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B028919-6A18-01F4-BB26-F18ECE53911C}"/>
              </a:ext>
            </a:extLst>
          </p:cNvPr>
          <p:cNvSpPr/>
          <p:nvPr/>
        </p:nvSpPr>
        <p:spPr>
          <a:xfrm>
            <a:off x="4806623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0578BD73-E803-010F-D580-99A4F5AF1A1C}"/>
              </a:ext>
            </a:extLst>
          </p:cNvPr>
          <p:cNvSpPr/>
          <p:nvPr/>
        </p:nvSpPr>
        <p:spPr>
          <a:xfrm>
            <a:off x="1891575" y="4184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C50D499-92FE-191F-A066-1C441C1AFEE6}"/>
              </a:ext>
            </a:extLst>
          </p:cNvPr>
          <p:cNvSpPr/>
          <p:nvPr/>
        </p:nvSpPr>
        <p:spPr>
          <a:xfrm>
            <a:off x="2255718" y="41811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038F7BF3-915C-F506-9D7B-79E20DE5B43B}"/>
              </a:ext>
            </a:extLst>
          </p:cNvPr>
          <p:cNvSpPr/>
          <p:nvPr/>
        </p:nvSpPr>
        <p:spPr>
          <a:xfrm>
            <a:off x="2619861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D312308-6A25-F4D2-DEEB-2DCB01093378}"/>
              </a:ext>
            </a:extLst>
          </p:cNvPr>
          <p:cNvSpPr/>
          <p:nvPr/>
        </p:nvSpPr>
        <p:spPr>
          <a:xfrm>
            <a:off x="2984004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E43B8C7F-07DF-0ECB-5312-0A55CBB4A72E}"/>
              </a:ext>
            </a:extLst>
          </p:cNvPr>
          <p:cNvSpPr/>
          <p:nvPr/>
        </p:nvSpPr>
        <p:spPr>
          <a:xfrm>
            <a:off x="3348528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5BFD544A-5966-9EFC-5B26-0EBC880CA6A7}"/>
              </a:ext>
            </a:extLst>
          </p:cNvPr>
          <p:cNvSpPr/>
          <p:nvPr/>
        </p:nvSpPr>
        <p:spPr>
          <a:xfrm>
            <a:off x="3713052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7EF0F0EC-AE6F-D745-543C-59511E924829}"/>
              </a:ext>
            </a:extLst>
          </p:cNvPr>
          <p:cNvSpPr/>
          <p:nvPr/>
        </p:nvSpPr>
        <p:spPr>
          <a:xfrm>
            <a:off x="4071397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B2F2A0B3-CB15-A8CC-3165-78E705E00DA0}"/>
              </a:ext>
            </a:extLst>
          </p:cNvPr>
          <p:cNvSpPr/>
          <p:nvPr/>
        </p:nvSpPr>
        <p:spPr>
          <a:xfrm>
            <a:off x="4442099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87343FB6-7E3B-B3DE-5779-F283805FF772}"/>
              </a:ext>
            </a:extLst>
          </p:cNvPr>
          <p:cNvSpPr/>
          <p:nvPr/>
        </p:nvSpPr>
        <p:spPr>
          <a:xfrm>
            <a:off x="4806623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9ADF75C1-2283-CB22-99AC-2C1A54F55AA9}"/>
              </a:ext>
            </a:extLst>
          </p:cNvPr>
          <p:cNvSpPr/>
          <p:nvPr/>
        </p:nvSpPr>
        <p:spPr>
          <a:xfrm>
            <a:off x="1891575" y="502433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C790E21-B961-56B1-A980-C1C60AD6D249}"/>
              </a:ext>
            </a:extLst>
          </p:cNvPr>
          <p:cNvSpPr/>
          <p:nvPr/>
        </p:nvSpPr>
        <p:spPr>
          <a:xfrm>
            <a:off x="2255718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B4E5A90C-4C56-B0A4-F80E-15BA53D01685}"/>
              </a:ext>
            </a:extLst>
          </p:cNvPr>
          <p:cNvSpPr/>
          <p:nvPr/>
        </p:nvSpPr>
        <p:spPr>
          <a:xfrm>
            <a:off x="2619861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95D78A90-2F29-8309-25EF-AF983C9E0DF4}"/>
              </a:ext>
            </a:extLst>
          </p:cNvPr>
          <p:cNvSpPr/>
          <p:nvPr/>
        </p:nvSpPr>
        <p:spPr>
          <a:xfrm>
            <a:off x="2984004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B8D7AD80-E89E-94FC-05B3-65E2B789EDBF}"/>
              </a:ext>
            </a:extLst>
          </p:cNvPr>
          <p:cNvSpPr/>
          <p:nvPr/>
        </p:nvSpPr>
        <p:spPr>
          <a:xfrm>
            <a:off x="3348528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C359EA06-9A7D-9E0F-4522-82CD640F0D85}"/>
              </a:ext>
            </a:extLst>
          </p:cNvPr>
          <p:cNvSpPr/>
          <p:nvPr/>
        </p:nvSpPr>
        <p:spPr>
          <a:xfrm>
            <a:off x="3713052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28D376A2-3656-F7BF-8E97-DA95B182B782}"/>
              </a:ext>
            </a:extLst>
          </p:cNvPr>
          <p:cNvSpPr/>
          <p:nvPr/>
        </p:nvSpPr>
        <p:spPr>
          <a:xfrm>
            <a:off x="4071397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86771A24-F00F-4429-B5A3-60CC5B631545}"/>
              </a:ext>
            </a:extLst>
          </p:cNvPr>
          <p:cNvSpPr/>
          <p:nvPr/>
        </p:nvSpPr>
        <p:spPr>
          <a:xfrm>
            <a:off x="4442099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11320E13-6CCD-AA11-E9F0-092E97D873B8}"/>
              </a:ext>
            </a:extLst>
          </p:cNvPr>
          <p:cNvSpPr/>
          <p:nvPr/>
        </p:nvSpPr>
        <p:spPr>
          <a:xfrm>
            <a:off x="4806623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C078604D-736D-2D36-8664-746636080348}"/>
              </a:ext>
            </a:extLst>
          </p:cNvPr>
          <p:cNvSpPr/>
          <p:nvPr/>
        </p:nvSpPr>
        <p:spPr>
          <a:xfrm>
            <a:off x="1891575" y="537032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DCF7E2D1-1D3D-AE8A-B1C6-08055DE528DA}"/>
              </a:ext>
            </a:extLst>
          </p:cNvPr>
          <p:cNvSpPr/>
          <p:nvPr/>
        </p:nvSpPr>
        <p:spPr>
          <a:xfrm>
            <a:off x="2255718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47DC42B4-9713-6197-7E67-351186EFCE73}"/>
              </a:ext>
            </a:extLst>
          </p:cNvPr>
          <p:cNvSpPr/>
          <p:nvPr/>
        </p:nvSpPr>
        <p:spPr>
          <a:xfrm>
            <a:off x="2619861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B7D4B46-0DBC-8E17-9E4A-ED8869CBCB88}"/>
              </a:ext>
            </a:extLst>
          </p:cNvPr>
          <p:cNvSpPr/>
          <p:nvPr/>
        </p:nvSpPr>
        <p:spPr>
          <a:xfrm>
            <a:off x="2984004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809198EE-61B6-0C55-5E72-CC96478B3081}"/>
              </a:ext>
            </a:extLst>
          </p:cNvPr>
          <p:cNvSpPr/>
          <p:nvPr/>
        </p:nvSpPr>
        <p:spPr>
          <a:xfrm>
            <a:off x="3348528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BE48170E-C2C8-5ECB-7B4E-4825282DA9F8}"/>
              </a:ext>
            </a:extLst>
          </p:cNvPr>
          <p:cNvSpPr/>
          <p:nvPr/>
        </p:nvSpPr>
        <p:spPr>
          <a:xfrm>
            <a:off x="3713052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ABB9A261-A519-8F83-CC9C-C27E7BE7C8BC}"/>
              </a:ext>
            </a:extLst>
          </p:cNvPr>
          <p:cNvSpPr/>
          <p:nvPr/>
        </p:nvSpPr>
        <p:spPr>
          <a:xfrm>
            <a:off x="4071397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3C6B49AE-22F4-29C7-6562-D5F7B5533FAF}"/>
              </a:ext>
            </a:extLst>
          </p:cNvPr>
          <p:cNvSpPr/>
          <p:nvPr/>
        </p:nvSpPr>
        <p:spPr>
          <a:xfrm>
            <a:off x="4442099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458A706B-18C3-65BA-DD55-E8D0F35DB7E9}"/>
              </a:ext>
            </a:extLst>
          </p:cNvPr>
          <p:cNvSpPr/>
          <p:nvPr/>
        </p:nvSpPr>
        <p:spPr>
          <a:xfrm>
            <a:off x="4806623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D11C57C6-EF40-F4C0-3BC7-803F45BD5066}"/>
              </a:ext>
            </a:extLst>
          </p:cNvPr>
          <p:cNvSpPr/>
          <p:nvPr/>
        </p:nvSpPr>
        <p:spPr>
          <a:xfrm>
            <a:off x="1891575" y="615498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4274FBC1-5792-4EF8-6975-F5AA36DEF46D}"/>
              </a:ext>
            </a:extLst>
          </p:cNvPr>
          <p:cNvSpPr/>
          <p:nvPr/>
        </p:nvSpPr>
        <p:spPr>
          <a:xfrm>
            <a:off x="2255718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88F5D0DA-5D57-0855-F499-3E4388E0A04B}"/>
              </a:ext>
            </a:extLst>
          </p:cNvPr>
          <p:cNvSpPr/>
          <p:nvPr/>
        </p:nvSpPr>
        <p:spPr>
          <a:xfrm>
            <a:off x="2619861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D70863FB-17C8-F44A-FCF0-935042648F15}"/>
              </a:ext>
            </a:extLst>
          </p:cNvPr>
          <p:cNvSpPr/>
          <p:nvPr/>
        </p:nvSpPr>
        <p:spPr>
          <a:xfrm>
            <a:off x="2984004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EEF402AA-A4A0-D4C2-059E-E66982B6EBE5}"/>
              </a:ext>
            </a:extLst>
          </p:cNvPr>
          <p:cNvSpPr/>
          <p:nvPr/>
        </p:nvSpPr>
        <p:spPr>
          <a:xfrm>
            <a:off x="3348147" y="6152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E1CF8C33-738A-C89E-6C4A-20BAC9F3863E}"/>
              </a:ext>
            </a:extLst>
          </p:cNvPr>
          <p:cNvSpPr/>
          <p:nvPr/>
        </p:nvSpPr>
        <p:spPr>
          <a:xfrm>
            <a:off x="4442099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090B0514-3BDB-C3CE-E2C8-7DF23BABCD3E}"/>
              </a:ext>
            </a:extLst>
          </p:cNvPr>
          <p:cNvSpPr/>
          <p:nvPr/>
        </p:nvSpPr>
        <p:spPr>
          <a:xfrm>
            <a:off x="4806623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F7BE47A5-31FE-7369-C739-812BB7B8CA83}"/>
              </a:ext>
            </a:extLst>
          </p:cNvPr>
          <p:cNvSpPr txBox="1"/>
          <p:nvPr/>
        </p:nvSpPr>
        <p:spPr>
          <a:xfrm>
            <a:off x="1793543" y="580100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0CAD56FE-068D-C6AD-6B06-DF4BF875D846}"/>
              </a:ext>
            </a:extLst>
          </p:cNvPr>
          <p:cNvSpPr txBox="1"/>
          <p:nvPr/>
        </p:nvSpPr>
        <p:spPr>
          <a:xfrm>
            <a:off x="3120338" y="5850685"/>
            <a:ext cx="1318639" cy="31443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11.5% – 13.5%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5A9709D-06AD-382A-042C-DC037BA6DFC0}"/>
              </a:ext>
            </a:extLst>
          </p:cNvPr>
          <p:cNvSpPr txBox="1"/>
          <p:nvPr/>
        </p:nvSpPr>
        <p:spPr>
          <a:xfrm>
            <a:off x="4356425" y="583499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A99BF965-57F4-CB8F-FDFE-23CC6ACE8858}"/>
              </a:ext>
            </a:extLst>
          </p:cNvPr>
          <p:cNvCxnSpPr>
            <a:cxnSpLocks/>
          </p:cNvCxnSpPr>
          <p:nvPr/>
        </p:nvCxnSpPr>
        <p:spPr>
          <a:xfrm>
            <a:off x="3478854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0ADF244D-39DB-5622-CC55-F58F33415D2F}"/>
              </a:ext>
            </a:extLst>
          </p:cNvPr>
          <p:cNvGrpSpPr/>
          <p:nvPr/>
        </p:nvGrpSpPr>
        <p:grpSpPr>
          <a:xfrm>
            <a:off x="3345761" y="6152078"/>
            <a:ext cx="1010664" cy="272668"/>
            <a:chOff x="7674890" y="5926610"/>
            <a:chExt cx="1010664" cy="272668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4457550D-D6A7-A7C4-1FA9-F03BB865B97A}"/>
                </a:ext>
              </a:extLst>
            </p:cNvPr>
            <p:cNvSpPr/>
            <p:nvPr/>
          </p:nvSpPr>
          <p:spPr>
            <a:xfrm>
              <a:off x="8543846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C18D776-10EF-45C9-08AB-E3BB051419BD}"/>
                </a:ext>
              </a:extLst>
            </p:cNvPr>
            <p:cNvSpPr/>
            <p:nvPr/>
          </p:nvSpPr>
          <p:spPr>
            <a:xfrm rot="10800000">
              <a:off x="8406920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35855531-27C6-679E-C97F-AF870D24775B}"/>
                </a:ext>
              </a:extLst>
            </p:cNvPr>
            <p:cNvSpPr/>
            <p:nvPr/>
          </p:nvSpPr>
          <p:spPr>
            <a:xfrm rot="10800000">
              <a:off x="7674890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3" name="Oval 2">
            <a:extLst>
              <a:ext uri="{FF2B5EF4-FFF2-40B4-BE49-F238E27FC236}">
                <a16:creationId xmlns:a16="http://schemas.microsoft.com/office/drawing/2014/main" id="{32FE7FAC-8AD5-96BC-264F-50623C602AE8}"/>
              </a:ext>
            </a:extLst>
          </p:cNvPr>
          <p:cNvSpPr/>
          <p:nvPr/>
        </p:nvSpPr>
        <p:spPr>
          <a:xfrm>
            <a:off x="3716377" y="6152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B46B1532-B07F-0F69-485F-FBE2B57C4770}"/>
              </a:ext>
            </a:extLst>
          </p:cNvPr>
          <p:cNvSpPr txBox="1"/>
          <p:nvPr/>
        </p:nvSpPr>
        <p:spPr>
          <a:xfrm>
            <a:off x="411129" y="2198135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색</a:t>
            </a: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0EAB19B-00E2-B983-D7EC-360A223DABEF}"/>
              </a:ext>
            </a:extLst>
          </p:cNvPr>
          <p:cNvCxnSpPr>
            <a:cxnSpLocks/>
          </p:cNvCxnSpPr>
          <p:nvPr/>
        </p:nvCxnSpPr>
        <p:spPr>
          <a:xfrm>
            <a:off x="809844" y="2306501"/>
            <a:ext cx="103003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2">
            <a:extLst>
              <a:ext uri="{FF2B5EF4-FFF2-40B4-BE49-F238E27FC236}">
                <a16:creationId xmlns:a16="http://schemas.microsoft.com/office/drawing/2014/main" id="{F619628A-A8DC-1DAF-3B8C-C56ACAD5AE1D}"/>
              </a:ext>
            </a:extLst>
          </p:cNvPr>
          <p:cNvSpPr txBox="1"/>
          <p:nvPr/>
        </p:nvSpPr>
        <p:spPr>
          <a:xfrm>
            <a:off x="411128" y="330016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23F5B51-C10E-6A15-E443-3D48779073BB}"/>
              </a:ext>
            </a:extLst>
          </p:cNvPr>
          <p:cNvCxnSpPr>
            <a:cxnSpLocks/>
          </p:cNvCxnSpPr>
          <p:nvPr/>
        </p:nvCxnSpPr>
        <p:spPr>
          <a:xfrm>
            <a:off x="957649" y="3468036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2">
            <a:extLst>
              <a:ext uri="{FF2B5EF4-FFF2-40B4-BE49-F238E27FC236}">
                <a16:creationId xmlns:a16="http://schemas.microsoft.com/office/drawing/2014/main" id="{59194C27-62F4-2BB3-6686-AE21FD337E5A}"/>
              </a:ext>
            </a:extLst>
          </p:cNvPr>
          <p:cNvSpPr txBox="1"/>
          <p:nvPr/>
        </p:nvSpPr>
        <p:spPr>
          <a:xfrm>
            <a:off x="411128" y="417131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당도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8B31419-8AEA-54F4-377B-5644035DF3C3}"/>
              </a:ext>
            </a:extLst>
          </p:cNvPr>
          <p:cNvCxnSpPr>
            <a:cxnSpLocks/>
          </p:cNvCxnSpPr>
          <p:nvPr/>
        </p:nvCxnSpPr>
        <p:spPr>
          <a:xfrm>
            <a:off x="957649" y="433918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itle 2">
            <a:extLst>
              <a:ext uri="{FF2B5EF4-FFF2-40B4-BE49-F238E27FC236}">
                <a16:creationId xmlns:a16="http://schemas.microsoft.com/office/drawing/2014/main" id="{CA1CC7B7-0D51-74F2-71BD-D11D985F062B}"/>
              </a:ext>
            </a:extLst>
          </p:cNvPr>
          <p:cNvSpPr txBox="1"/>
          <p:nvPr/>
        </p:nvSpPr>
        <p:spPr>
          <a:xfrm>
            <a:off x="1390282" y="4671032"/>
            <a:ext cx="126975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09B7CFD2-D032-08B6-DE69-7D875CFD864F}"/>
              </a:ext>
            </a:extLst>
          </p:cNvPr>
          <p:cNvSpPr txBox="1"/>
          <p:nvPr/>
        </p:nvSpPr>
        <p:spPr>
          <a:xfrm>
            <a:off x="2914111" y="4648791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8" name="Title 2">
            <a:extLst>
              <a:ext uri="{FF2B5EF4-FFF2-40B4-BE49-F238E27FC236}">
                <a16:creationId xmlns:a16="http://schemas.microsoft.com/office/drawing/2014/main" id="{EE4F230C-AA58-CF43-1979-1A3CAFF39B37}"/>
              </a:ext>
            </a:extLst>
          </p:cNvPr>
          <p:cNvSpPr txBox="1"/>
          <p:nvPr/>
        </p:nvSpPr>
        <p:spPr>
          <a:xfrm>
            <a:off x="4356425" y="464879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높음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D0487335-B421-A3A8-3ECB-57DFA9A342BD}"/>
              </a:ext>
            </a:extLst>
          </p:cNvPr>
          <p:cNvSpPr txBox="1"/>
          <p:nvPr/>
        </p:nvSpPr>
        <p:spPr>
          <a:xfrm>
            <a:off x="411128" y="501157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065D319-BF5F-5B88-28DA-43E400EE3A15}"/>
              </a:ext>
            </a:extLst>
          </p:cNvPr>
          <p:cNvCxnSpPr>
            <a:cxnSpLocks/>
          </p:cNvCxnSpPr>
          <p:nvPr/>
        </p:nvCxnSpPr>
        <p:spPr>
          <a:xfrm>
            <a:off x="957649" y="5179446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itle 2">
            <a:extLst>
              <a:ext uri="{FF2B5EF4-FFF2-40B4-BE49-F238E27FC236}">
                <a16:creationId xmlns:a16="http://schemas.microsoft.com/office/drawing/2014/main" id="{58720510-13BA-135C-8202-A151AD26F918}"/>
              </a:ext>
            </a:extLst>
          </p:cNvPr>
          <p:cNvSpPr txBox="1"/>
          <p:nvPr/>
        </p:nvSpPr>
        <p:spPr>
          <a:xfrm>
            <a:off x="411128" y="535756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D250EE23-D12E-D5DE-A181-74B029FD7D42}"/>
              </a:ext>
            </a:extLst>
          </p:cNvPr>
          <p:cNvCxnSpPr>
            <a:cxnSpLocks/>
          </p:cNvCxnSpPr>
          <p:nvPr/>
        </p:nvCxnSpPr>
        <p:spPr>
          <a:xfrm>
            <a:off x="957649" y="5525435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itle 2">
            <a:extLst>
              <a:ext uri="{FF2B5EF4-FFF2-40B4-BE49-F238E27FC236}">
                <a16:creationId xmlns:a16="http://schemas.microsoft.com/office/drawing/2014/main" id="{B26BF52C-9E02-9707-6428-7CAED872BD9B}"/>
              </a:ext>
            </a:extLst>
          </p:cNvPr>
          <p:cNvSpPr txBox="1"/>
          <p:nvPr/>
        </p:nvSpPr>
        <p:spPr>
          <a:xfrm>
            <a:off x="411128" y="614221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알코올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38057B9-75AA-E293-E24B-D3E756BB45C9}"/>
              </a:ext>
            </a:extLst>
          </p:cNvPr>
          <p:cNvCxnSpPr>
            <a:cxnSpLocks/>
          </p:cNvCxnSpPr>
          <p:nvPr/>
        </p:nvCxnSpPr>
        <p:spPr>
          <a:xfrm>
            <a:off x="1127239" y="6310089"/>
            <a:ext cx="71264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itle 2">
            <a:extLst>
              <a:ext uri="{FF2B5EF4-FFF2-40B4-BE49-F238E27FC236}">
                <a16:creationId xmlns:a16="http://schemas.microsoft.com/office/drawing/2014/main" id="{13C2C72E-CD92-F51F-B7AB-688905BC96BA}"/>
              </a:ext>
            </a:extLst>
          </p:cNvPr>
          <p:cNvSpPr txBox="1"/>
          <p:nvPr/>
        </p:nvSpPr>
        <p:spPr>
          <a:xfrm>
            <a:off x="1804440" y="299015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라이트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6" name="Title 2">
            <a:extLst>
              <a:ext uri="{FF2B5EF4-FFF2-40B4-BE49-F238E27FC236}">
                <a16:creationId xmlns:a16="http://schemas.microsoft.com/office/drawing/2014/main" id="{4E573D54-3498-3F52-7D89-0BF7988EC9D6}"/>
              </a:ext>
            </a:extLst>
          </p:cNvPr>
          <p:cNvSpPr txBox="1"/>
          <p:nvPr/>
        </p:nvSpPr>
        <p:spPr>
          <a:xfrm>
            <a:off x="3105333" y="2992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FC459882-F9B0-F29F-8149-C6A89700C448}"/>
              </a:ext>
            </a:extLst>
          </p:cNvPr>
          <p:cNvSpPr txBox="1"/>
          <p:nvPr/>
        </p:nvSpPr>
        <p:spPr>
          <a:xfrm>
            <a:off x="4307544" y="3004282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A730E44F-FA64-0D4E-8DC5-FC2BD98EE7CE}"/>
              </a:ext>
            </a:extLst>
          </p:cNvPr>
          <p:cNvSpPr txBox="1"/>
          <p:nvPr/>
        </p:nvSpPr>
        <p:spPr>
          <a:xfrm>
            <a:off x="1764763" y="383785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9" name="Title 2">
            <a:extLst>
              <a:ext uri="{FF2B5EF4-FFF2-40B4-BE49-F238E27FC236}">
                <a16:creationId xmlns:a16="http://schemas.microsoft.com/office/drawing/2014/main" id="{24CCBF2A-8C04-C199-C8A4-A77EC7FFB372}"/>
              </a:ext>
            </a:extLst>
          </p:cNvPr>
          <p:cNvSpPr txBox="1"/>
          <p:nvPr/>
        </p:nvSpPr>
        <p:spPr>
          <a:xfrm>
            <a:off x="2826960" y="3822312"/>
            <a:ext cx="130345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0" name="Title 2">
            <a:extLst>
              <a:ext uri="{FF2B5EF4-FFF2-40B4-BE49-F238E27FC236}">
                <a16:creationId xmlns:a16="http://schemas.microsoft.com/office/drawing/2014/main" id="{B4AC4EB5-6527-29C3-F2E8-2A6E781C0F47}"/>
              </a:ext>
            </a:extLst>
          </p:cNvPr>
          <p:cNvSpPr txBox="1"/>
          <p:nvPr/>
        </p:nvSpPr>
        <p:spPr>
          <a:xfrm>
            <a:off x="4357425" y="385981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스위트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4068906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54556" y="447876"/>
            <a:ext cx="5541444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야라 밸리</a:t>
            </a:r>
            <a:br>
              <a:rPr lang="en-US" sz="600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4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sz="544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4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누아</a:t>
            </a:r>
            <a:endParaRPr lang="en-US" sz="5440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816255" y="2560383"/>
            <a:ext cx="2805709" cy="338554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풍부한 향과 미네랄 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721231" y="2447944"/>
            <a:ext cx="107105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>
            <a:cxnSpLocks/>
          </p:cNvCxnSpPr>
          <p:nvPr/>
        </p:nvCxnSpPr>
        <p:spPr>
          <a:xfrm>
            <a:off x="2219110" y="2918129"/>
            <a:ext cx="0" cy="22395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219110" y="3142086"/>
            <a:ext cx="373621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610113" y="1039192"/>
            <a:ext cx="2812197" cy="281219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7761824" y="1829891"/>
            <a:ext cx="2550574" cy="1236108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 defTabSz="914217"/>
            <a:r>
              <a:rPr lang="ko-KR" altLang="en-US" sz="22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olors Of Autumn"/>
              </a:rPr>
              <a:t>라이트</a:t>
            </a:r>
            <a:r>
              <a:rPr lang="en-US" altLang="ko-KR" sz="22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olors Of Autumn"/>
              </a:rPr>
              <a:t>~ </a:t>
            </a:r>
            <a:r>
              <a:rPr lang="ko-KR" altLang="en-US" sz="2200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olors Of Autumn"/>
              </a:rPr>
              <a:t>미디움</a:t>
            </a:r>
            <a:r>
              <a:rPr lang="ko-KR" altLang="en-US" sz="22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olors Of Autumn"/>
              </a:rPr>
              <a:t> 바디의 </a:t>
            </a:r>
            <a:r>
              <a:rPr lang="ko-KR" altLang="en-US" sz="2200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olors Of Autumn"/>
              </a:rPr>
              <a:t>무게감</a:t>
            </a:r>
            <a:r>
              <a:rPr lang="en-US" altLang="ko-KR" sz="22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olors Of Autumn"/>
              </a:rPr>
              <a:t>, </a:t>
            </a:r>
            <a:r>
              <a:rPr lang="ko-KR" altLang="en-US" sz="22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Colors Of Autumn"/>
              </a:rPr>
              <a:t>부드러운 질감이 좋은 와인 </a:t>
            </a:r>
            <a:endParaRPr lang="en-AU" sz="22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Colors Of Autumn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9546510" y="4588904"/>
            <a:ext cx="1961127" cy="195438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전형적인 풍미</a:t>
            </a:r>
            <a:endParaRPr lang="en-AU" altLang="ko-KR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딸기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체리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바이올렛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자두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흙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로제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감칠맛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7195625" y="4220146"/>
            <a:ext cx="30061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10180269" y="4212526"/>
            <a:ext cx="0" cy="35121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7A51DF95-F3F6-9DD6-C388-D0544C8D495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0197" y="368300"/>
            <a:ext cx="2114328" cy="6400800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C478B2E1-CB5C-E487-2C8E-7DC92B488748}"/>
              </a:ext>
            </a:extLst>
          </p:cNvPr>
          <p:cNvSpPr txBox="1"/>
          <p:nvPr/>
        </p:nvSpPr>
        <p:spPr>
          <a:xfrm rot="16200000">
            <a:off x="4283593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PINOT NOIR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5B36133-D5C5-73B1-B342-7D280EE6D013}"/>
              </a:ext>
            </a:extLst>
          </p:cNvPr>
          <p:cNvCxnSpPr>
            <a:cxnSpLocks/>
          </p:cNvCxnSpPr>
          <p:nvPr/>
        </p:nvCxnSpPr>
        <p:spPr>
          <a:xfrm>
            <a:off x="2896126" y="3649415"/>
            <a:ext cx="296306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88FAD44-DE6F-8604-D0D5-0262FF9E99B6}"/>
              </a:ext>
            </a:extLst>
          </p:cNvPr>
          <p:cNvCxnSpPr>
            <a:cxnSpLocks/>
          </p:cNvCxnSpPr>
          <p:nvPr/>
        </p:nvCxnSpPr>
        <p:spPr>
          <a:xfrm>
            <a:off x="2896126" y="3641795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74C8429B-AF90-35E4-3D73-8F57D4B7C5AA}"/>
              </a:ext>
            </a:extLst>
          </p:cNvPr>
          <p:cNvSpPr/>
          <p:nvPr/>
        </p:nvSpPr>
        <p:spPr>
          <a:xfrm>
            <a:off x="1664926" y="4072368"/>
            <a:ext cx="2462400" cy="2463506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0" name="object 58">
            <a:extLst>
              <a:ext uri="{FF2B5EF4-FFF2-40B4-BE49-F238E27FC236}">
                <a16:creationId xmlns:a16="http://schemas.microsoft.com/office/drawing/2014/main" id="{7E270A0B-4335-A5CD-A368-D975E2CA9C6D}"/>
              </a:ext>
            </a:extLst>
          </p:cNvPr>
          <p:cNvSpPr txBox="1"/>
          <p:nvPr/>
        </p:nvSpPr>
        <p:spPr>
          <a:xfrm>
            <a:off x="1781510" y="4544300"/>
            <a:ext cx="2146963" cy="1596591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ko-KR" altLang="en-US" sz="2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약</a:t>
            </a:r>
            <a:r>
              <a:rPr lang="ko-KR" altLang="en-US" sz="2800" b="1" dirty="0">
                <a:latin typeface="Arial"/>
                <a:cs typeface="Hellix SemiBold"/>
              </a:rPr>
              <a:t> </a:t>
            </a:r>
            <a:endParaRPr lang="en-AU" altLang="ko-KR" sz="2800" b="1" dirty="0">
              <a:latin typeface="Arial"/>
              <a:cs typeface="Hellix SemiBold"/>
            </a:endParaRP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60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1/3</a:t>
            </a:r>
          </a:p>
          <a:p>
            <a:pPr lvl="0">
              <a:lnSpc>
                <a:spcPct val="90000"/>
              </a:lnSpc>
              <a:buClr>
                <a:srgbClr val="F40000"/>
              </a:buClr>
              <a:defRPr/>
            </a:pPr>
            <a:r>
              <a:rPr kumimoji="0" lang="ko-KR" altLang="en-US" sz="16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총 연간 포도 </a:t>
            </a:r>
            <a:br>
              <a:rPr kumimoji="0" lang="en-AU" altLang="ko-KR" sz="16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kumimoji="0" lang="ko-KR" altLang="en-US" sz="160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Malgun Gothic" panose="020B0503020000020004" pitchFamily="34" charset="-127"/>
                <a:ea typeface="Malgun Gothic" panose="020B0503020000020004" pitchFamily="34" charset="-127"/>
              </a:rPr>
              <a:t>분쇄량</a:t>
            </a:r>
            <a:endParaRPr kumimoji="0" lang="en-US" sz="16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649920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A7B58-7FE5-9CFB-75CB-23678C672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7B6AD-843F-1C34-2DF4-9132C6369F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0035" y="595639"/>
            <a:ext cx="11283754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320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sz="32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320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누아</a:t>
            </a:r>
            <a:br>
              <a:rPr lang="en-US" sz="40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40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특징</a:t>
            </a:r>
            <a:endParaRPr lang="en-US" sz="4000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64F49F4-C7C2-382F-8134-F77222E4B50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2900" y="5842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A9FED8F2-D222-2658-7496-A52278E2F5B7}"/>
              </a:ext>
            </a:extLst>
          </p:cNvPr>
          <p:cNvSpPr txBox="1"/>
          <p:nvPr/>
        </p:nvSpPr>
        <p:spPr>
          <a:xfrm rot="16200000">
            <a:off x="7316296" y="44101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PINOT NOIR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7D034B-FA81-447C-79D9-BD8BFC3849DB}"/>
              </a:ext>
            </a:extLst>
          </p:cNvPr>
          <p:cNvSpPr/>
          <p:nvPr/>
        </p:nvSpPr>
        <p:spPr>
          <a:xfrm>
            <a:off x="2010844" y="1693590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E51254-419D-29CF-E4C7-E8063642813C}"/>
              </a:ext>
            </a:extLst>
          </p:cNvPr>
          <p:cNvSpPr/>
          <p:nvPr/>
        </p:nvSpPr>
        <p:spPr>
          <a:xfrm>
            <a:off x="2374987" y="1690688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F9442EB-F8DB-AA97-5543-6832E2FA2144}"/>
              </a:ext>
            </a:extLst>
          </p:cNvPr>
          <p:cNvSpPr/>
          <p:nvPr/>
        </p:nvSpPr>
        <p:spPr>
          <a:xfrm>
            <a:off x="2739130" y="1690688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8D29E8-9680-54FB-ADF6-1FC18021F427}"/>
              </a:ext>
            </a:extLst>
          </p:cNvPr>
          <p:cNvSpPr/>
          <p:nvPr/>
        </p:nvSpPr>
        <p:spPr>
          <a:xfrm>
            <a:off x="3103273" y="1690688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84C8C4D-8F79-3F95-64F0-3F8DF32F7E86}"/>
              </a:ext>
            </a:extLst>
          </p:cNvPr>
          <p:cNvSpPr/>
          <p:nvPr/>
        </p:nvSpPr>
        <p:spPr>
          <a:xfrm>
            <a:off x="3467797" y="1690688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44A9AAF-3CA0-F26C-52DB-452F9F1631C6}"/>
              </a:ext>
            </a:extLst>
          </p:cNvPr>
          <p:cNvSpPr/>
          <p:nvPr/>
        </p:nvSpPr>
        <p:spPr>
          <a:xfrm>
            <a:off x="3832321" y="1690688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BDD849F-B1C2-C0FD-0305-6965BC931548}"/>
              </a:ext>
            </a:extLst>
          </p:cNvPr>
          <p:cNvSpPr/>
          <p:nvPr/>
        </p:nvSpPr>
        <p:spPr>
          <a:xfrm>
            <a:off x="4190666" y="1690688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480CDAA-7258-4034-77AF-B93ACCC317A4}"/>
              </a:ext>
            </a:extLst>
          </p:cNvPr>
          <p:cNvSpPr/>
          <p:nvPr/>
        </p:nvSpPr>
        <p:spPr>
          <a:xfrm>
            <a:off x="4561368" y="1690688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B717671-4407-4D98-7C0A-DF654166562E}"/>
              </a:ext>
            </a:extLst>
          </p:cNvPr>
          <p:cNvSpPr/>
          <p:nvPr/>
        </p:nvSpPr>
        <p:spPr>
          <a:xfrm>
            <a:off x="4925892" y="1690688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1833B393-308B-0E4A-176E-35875238740B}"/>
              </a:ext>
            </a:extLst>
          </p:cNvPr>
          <p:cNvSpPr txBox="1"/>
          <p:nvPr/>
        </p:nvSpPr>
        <p:spPr>
          <a:xfrm>
            <a:off x="2741946" y="2137881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sz="12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누아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1E16359-1627-2920-00FD-6FBE917ED7D7}"/>
              </a:ext>
            </a:extLst>
          </p:cNvPr>
          <p:cNvSpPr/>
          <p:nvPr/>
        </p:nvSpPr>
        <p:spPr>
          <a:xfrm>
            <a:off x="2010844" y="284276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0B36DD8-882F-6FDA-508E-8EF70308D1B1}"/>
              </a:ext>
            </a:extLst>
          </p:cNvPr>
          <p:cNvSpPr/>
          <p:nvPr/>
        </p:nvSpPr>
        <p:spPr>
          <a:xfrm>
            <a:off x="2374987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49A331C-3C34-B5D3-9F68-36A4BAB9E1E4}"/>
              </a:ext>
            </a:extLst>
          </p:cNvPr>
          <p:cNvSpPr/>
          <p:nvPr/>
        </p:nvSpPr>
        <p:spPr>
          <a:xfrm>
            <a:off x="2739130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9D495A7-4C2F-C7E5-D281-5895A964F108}"/>
              </a:ext>
            </a:extLst>
          </p:cNvPr>
          <p:cNvSpPr/>
          <p:nvPr/>
        </p:nvSpPr>
        <p:spPr>
          <a:xfrm>
            <a:off x="3103273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82FFC8C-30DA-0414-3434-62A7C3F3D806}"/>
              </a:ext>
            </a:extLst>
          </p:cNvPr>
          <p:cNvSpPr/>
          <p:nvPr/>
        </p:nvSpPr>
        <p:spPr>
          <a:xfrm>
            <a:off x="3467797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8B49305-1D74-BF86-EEAA-4E7A1126B0CF}"/>
              </a:ext>
            </a:extLst>
          </p:cNvPr>
          <p:cNvSpPr/>
          <p:nvPr/>
        </p:nvSpPr>
        <p:spPr>
          <a:xfrm>
            <a:off x="3832321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733220F-8285-B13A-9EBB-2139D51004FE}"/>
              </a:ext>
            </a:extLst>
          </p:cNvPr>
          <p:cNvSpPr/>
          <p:nvPr/>
        </p:nvSpPr>
        <p:spPr>
          <a:xfrm>
            <a:off x="4190666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BF14DF1-3B62-C9FB-6F50-91ACA4D0A5EB}"/>
              </a:ext>
            </a:extLst>
          </p:cNvPr>
          <p:cNvSpPr/>
          <p:nvPr/>
        </p:nvSpPr>
        <p:spPr>
          <a:xfrm>
            <a:off x="4561368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4C47C49-46A0-3351-F040-BC7F20C9902B}"/>
              </a:ext>
            </a:extLst>
          </p:cNvPr>
          <p:cNvSpPr/>
          <p:nvPr/>
        </p:nvSpPr>
        <p:spPr>
          <a:xfrm>
            <a:off x="4925892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E8FC32D-8C9A-564C-F98B-B3AAE41E9B4C}"/>
              </a:ext>
            </a:extLst>
          </p:cNvPr>
          <p:cNvSpPr/>
          <p:nvPr/>
        </p:nvSpPr>
        <p:spPr>
          <a:xfrm>
            <a:off x="2010844" y="368302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25D08E0-E61D-212F-DC8D-210D88ED5F05}"/>
              </a:ext>
            </a:extLst>
          </p:cNvPr>
          <p:cNvSpPr/>
          <p:nvPr/>
        </p:nvSpPr>
        <p:spPr>
          <a:xfrm>
            <a:off x="2374987" y="368012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F209D93-A92D-6C67-6E0F-37788D6C5AA8}"/>
              </a:ext>
            </a:extLst>
          </p:cNvPr>
          <p:cNvSpPr/>
          <p:nvPr/>
        </p:nvSpPr>
        <p:spPr>
          <a:xfrm>
            <a:off x="2739130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6D466FAD-93A0-FDC9-6BCF-063E8D1C2C2C}"/>
              </a:ext>
            </a:extLst>
          </p:cNvPr>
          <p:cNvSpPr/>
          <p:nvPr/>
        </p:nvSpPr>
        <p:spPr>
          <a:xfrm>
            <a:off x="3103273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3CD6084-5755-9465-04E8-8F7D0E3A4492}"/>
              </a:ext>
            </a:extLst>
          </p:cNvPr>
          <p:cNvSpPr/>
          <p:nvPr/>
        </p:nvSpPr>
        <p:spPr>
          <a:xfrm>
            <a:off x="3467797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6D1800F4-B959-4248-CF67-B6654C3D06E8}"/>
              </a:ext>
            </a:extLst>
          </p:cNvPr>
          <p:cNvSpPr/>
          <p:nvPr/>
        </p:nvSpPr>
        <p:spPr>
          <a:xfrm>
            <a:off x="3832321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2EA93D6-D2BB-B18F-2EBE-7A2376318C87}"/>
              </a:ext>
            </a:extLst>
          </p:cNvPr>
          <p:cNvSpPr/>
          <p:nvPr/>
        </p:nvSpPr>
        <p:spPr>
          <a:xfrm>
            <a:off x="4190666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1A159CF4-88D4-BF5C-2067-BCF7FAB4BD65}"/>
              </a:ext>
            </a:extLst>
          </p:cNvPr>
          <p:cNvSpPr/>
          <p:nvPr/>
        </p:nvSpPr>
        <p:spPr>
          <a:xfrm>
            <a:off x="4561368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D16EB22C-D582-EDE2-0E6F-B50F467A534F}"/>
              </a:ext>
            </a:extLst>
          </p:cNvPr>
          <p:cNvSpPr/>
          <p:nvPr/>
        </p:nvSpPr>
        <p:spPr>
          <a:xfrm>
            <a:off x="4925892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CBD79589-22FC-6131-28CE-9C70E1FEF947}"/>
              </a:ext>
            </a:extLst>
          </p:cNvPr>
          <p:cNvSpPr/>
          <p:nvPr/>
        </p:nvSpPr>
        <p:spPr>
          <a:xfrm>
            <a:off x="2010844" y="452328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7221C681-4C2F-5C9F-5DFA-AB463CFB63F9}"/>
              </a:ext>
            </a:extLst>
          </p:cNvPr>
          <p:cNvSpPr/>
          <p:nvPr/>
        </p:nvSpPr>
        <p:spPr>
          <a:xfrm>
            <a:off x="2374987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09E693A9-5E22-C689-DDC9-21A129E96410}"/>
              </a:ext>
            </a:extLst>
          </p:cNvPr>
          <p:cNvSpPr/>
          <p:nvPr/>
        </p:nvSpPr>
        <p:spPr>
          <a:xfrm>
            <a:off x="2739130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DBD9B218-3DA1-18BB-5417-20E6756C1BEB}"/>
              </a:ext>
            </a:extLst>
          </p:cNvPr>
          <p:cNvSpPr/>
          <p:nvPr/>
        </p:nvSpPr>
        <p:spPr>
          <a:xfrm>
            <a:off x="3103273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9AE9A6A4-1208-523F-EB3D-4745D83EAA69}"/>
              </a:ext>
            </a:extLst>
          </p:cNvPr>
          <p:cNvSpPr/>
          <p:nvPr/>
        </p:nvSpPr>
        <p:spPr>
          <a:xfrm>
            <a:off x="3467797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3F5B7FB9-60E7-C6C2-BC54-0A8D1174A8B3}"/>
              </a:ext>
            </a:extLst>
          </p:cNvPr>
          <p:cNvSpPr/>
          <p:nvPr/>
        </p:nvSpPr>
        <p:spPr>
          <a:xfrm>
            <a:off x="3832321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576556F0-BD75-73DF-55B0-BA83A9E117EC}"/>
              </a:ext>
            </a:extLst>
          </p:cNvPr>
          <p:cNvSpPr/>
          <p:nvPr/>
        </p:nvSpPr>
        <p:spPr>
          <a:xfrm>
            <a:off x="4190666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E1013DA0-CFF8-D0E2-BDB4-48E8C6CE5AB8}"/>
              </a:ext>
            </a:extLst>
          </p:cNvPr>
          <p:cNvSpPr/>
          <p:nvPr/>
        </p:nvSpPr>
        <p:spPr>
          <a:xfrm>
            <a:off x="4561368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9B1798DC-02C1-1D56-F358-13E51528E335}"/>
              </a:ext>
            </a:extLst>
          </p:cNvPr>
          <p:cNvSpPr/>
          <p:nvPr/>
        </p:nvSpPr>
        <p:spPr>
          <a:xfrm>
            <a:off x="4925892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D33134CC-E1A2-3AFA-0858-570FDB5B8EAD}"/>
              </a:ext>
            </a:extLst>
          </p:cNvPr>
          <p:cNvSpPr/>
          <p:nvPr/>
        </p:nvSpPr>
        <p:spPr>
          <a:xfrm>
            <a:off x="2010844" y="617006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5B3DE22C-5235-608D-74DD-D3DB01A8CD88}"/>
              </a:ext>
            </a:extLst>
          </p:cNvPr>
          <p:cNvSpPr/>
          <p:nvPr/>
        </p:nvSpPr>
        <p:spPr>
          <a:xfrm>
            <a:off x="2374987" y="616716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676555FE-11BB-91BB-9126-BA5C9AD293AC}"/>
              </a:ext>
            </a:extLst>
          </p:cNvPr>
          <p:cNvSpPr/>
          <p:nvPr/>
        </p:nvSpPr>
        <p:spPr>
          <a:xfrm>
            <a:off x="2739130" y="616716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7ECEBF81-76B5-A2B6-1C4E-C038B641D452}"/>
              </a:ext>
            </a:extLst>
          </p:cNvPr>
          <p:cNvSpPr/>
          <p:nvPr/>
        </p:nvSpPr>
        <p:spPr>
          <a:xfrm>
            <a:off x="3103273" y="616716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9" name="Oval 168">
            <a:extLst>
              <a:ext uri="{FF2B5EF4-FFF2-40B4-BE49-F238E27FC236}">
                <a16:creationId xmlns:a16="http://schemas.microsoft.com/office/drawing/2014/main" id="{C28B8766-8D70-DE4B-4648-7E9551E0CF54}"/>
              </a:ext>
            </a:extLst>
          </p:cNvPr>
          <p:cNvSpPr/>
          <p:nvPr/>
        </p:nvSpPr>
        <p:spPr>
          <a:xfrm>
            <a:off x="4190666" y="616716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1" name="Oval 170">
            <a:extLst>
              <a:ext uri="{FF2B5EF4-FFF2-40B4-BE49-F238E27FC236}">
                <a16:creationId xmlns:a16="http://schemas.microsoft.com/office/drawing/2014/main" id="{8C3C39FC-A54B-CF26-6770-AB3679F42E43}"/>
              </a:ext>
            </a:extLst>
          </p:cNvPr>
          <p:cNvSpPr/>
          <p:nvPr/>
        </p:nvSpPr>
        <p:spPr>
          <a:xfrm>
            <a:off x="4925892" y="616716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2" name="Title 2">
            <a:extLst>
              <a:ext uri="{FF2B5EF4-FFF2-40B4-BE49-F238E27FC236}">
                <a16:creationId xmlns:a16="http://schemas.microsoft.com/office/drawing/2014/main" id="{270C17C3-7110-139E-497D-0F15D810DD21}"/>
              </a:ext>
            </a:extLst>
          </p:cNvPr>
          <p:cNvSpPr txBox="1"/>
          <p:nvPr/>
        </p:nvSpPr>
        <p:spPr>
          <a:xfrm>
            <a:off x="1912812" y="581608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73" name="Title 2">
            <a:extLst>
              <a:ext uri="{FF2B5EF4-FFF2-40B4-BE49-F238E27FC236}">
                <a16:creationId xmlns:a16="http://schemas.microsoft.com/office/drawing/2014/main" id="{19CEF876-E7BB-64CB-4F86-BB8530282E1B}"/>
              </a:ext>
            </a:extLst>
          </p:cNvPr>
          <p:cNvSpPr txBox="1"/>
          <p:nvPr/>
        </p:nvSpPr>
        <p:spPr>
          <a:xfrm>
            <a:off x="3460257" y="5820921"/>
            <a:ext cx="127206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13% – 14%</a:t>
            </a:r>
          </a:p>
        </p:txBody>
      </p:sp>
      <p:sp>
        <p:nvSpPr>
          <p:cNvPr id="174" name="Title 2">
            <a:extLst>
              <a:ext uri="{FF2B5EF4-FFF2-40B4-BE49-F238E27FC236}">
                <a16:creationId xmlns:a16="http://schemas.microsoft.com/office/drawing/2014/main" id="{B513C6C9-D892-E3F3-4000-917AD96781F4}"/>
              </a:ext>
            </a:extLst>
          </p:cNvPr>
          <p:cNvSpPr txBox="1"/>
          <p:nvPr/>
        </p:nvSpPr>
        <p:spPr>
          <a:xfrm>
            <a:off x="4475694" y="581608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sp>
        <p:nvSpPr>
          <p:cNvPr id="180" name="Oval 179">
            <a:extLst>
              <a:ext uri="{FF2B5EF4-FFF2-40B4-BE49-F238E27FC236}">
                <a16:creationId xmlns:a16="http://schemas.microsoft.com/office/drawing/2014/main" id="{9D854474-005A-1ECA-5249-CB4243C0836B}"/>
              </a:ext>
            </a:extLst>
          </p:cNvPr>
          <p:cNvSpPr/>
          <p:nvPr/>
        </p:nvSpPr>
        <p:spPr>
          <a:xfrm>
            <a:off x="2010844" y="536229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2F62E334-5ECD-9F2E-B1F0-32718010AC80}"/>
              </a:ext>
            </a:extLst>
          </p:cNvPr>
          <p:cNvSpPr/>
          <p:nvPr/>
        </p:nvSpPr>
        <p:spPr>
          <a:xfrm>
            <a:off x="2374987" y="535939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384372AF-9A29-C932-BCB0-A1812DC482F9}"/>
              </a:ext>
            </a:extLst>
          </p:cNvPr>
          <p:cNvSpPr/>
          <p:nvPr/>
        </p:nvSpPr>
        <p:spPr>
          <a:xfrm>
            <a:off x="2739130" y="535939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05355E29-187C-397B-0A19-9849AD816253}"/>
              </a:ext>
            </a:extLst>
          </p:cNvPr>
          <p:cNvSpPr/>
          <p:nvPr/>
        </p:nvSpPr>
        <p:spPr>
          <a:xfrm>
            <a:off x="3103273" y="535939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16E7019C-10AE-F612-C434-EA2EF6208360}"/>
              </a:ext>
            </a:extLst>
          </p:cNvPr>
          <p:cNvSpPr/>
          <p:nvPr/>
        </p:nvSpPr>
        <p:spPr>
          <a:xfrm>
            <a:off x="3467797" y="535939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2FC5C3F-1382-A327-726F-355039D1CC5F}"/>
              </a:ext>
            </a:extLst>
          </p:cNvPr>
          <p:cNvSpPr/>
          <p:nvPr/>
        </p:nvSpPr>
        <p:spPr>
          <a:xfrm>
            <a:off x="3832321" y="535939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2529CC3E-49CC-BE5A-929D-20B404F12647}"/>
              </a:ext>
            </a:extLst>
          </p:cNvPr>
          <p:cNvSpPr/>
          <p:nvPr/>
        </p:nvSpPr>
        <p:spPr>
          <a:xfrm>
            <a:off x="4190666" y="535939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36097C5B-9266-ABEA-B0A2-18E72AA676E2}"/>
              </a:ext>
            </a:extLst>
          </p:cNvPr>
          <p:cNvSpPr/>
          <p:nvPr/>
        </p:nvSpPr>
        <p:spPr>
          <a:xfrm>
            <a:off x="4561368" y="535939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B8772AFE-1B13-E816-37E5-5E6F8AF6679F}"/>
              </a:ext>
            </a:extLst>
          </p:cNvPr>
          <p:cNvSpPr/>
          <p:nvPr/>
        </p:nvSpPr>
        <p:spPr>
          <a:xfrm>
            <a:off x="4925892" y="535939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4E70FFB-6919-E22F-FC72-4910940E46BF}"/>
              </a:ext>
            </a:extLst>
          </p:cNvPr>
          <p:cNvCxnSpPr>
            <a:cxnSpLocks/>
          </p:cNvCxnSpPr>
          <p:nvPr/>
        </p:nvCxnSpPr>
        <p:spPr>
          <a:xfrm>
            <a:off x="3592778" y="200181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20852118-18B4-B01C-3B7C-A3ED6F462259}"/>
              </a:ext>
            </a:extLst>
          </p:cNvPr>
          <p:cNvSpPr/>
          <p:nvPr/>
        </p:nvSpPr>
        <p:spPr>
          <a:xfrm>
            <a:off x="4560132" y="616716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8A445F2-24FE-3607-B301-9454150152B7}"/>
              </a:ext>
            </a:extLst>
          </p:cNvPr>
          <p:cNvSpPr/>
          <p:nvPr/>
        </p:nvSpPr>
        <p:spPr>
          <a:xfrm>
            <a:off x="3460763" y="616716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F77AF24-CC7C-80BB-330A-C44810595742}"/>
              </a:ext>
            </a:extLst>
          </p:cNvPr>
          <p:cNvSpPr/>
          <p:nvPr/>
        </p:nvSpPr>
        <p:spPr>
          <a:xfrm>
            <a:off x="2010844" y="494863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B4E366E-52FE-ABDA-91D8-DA2359ED8AB3}"/>
              </a:ext>
            </a:extLst>
          </p:cNvPr>
          <p:cNvSpPr/>
          <p:nvPr/>
        </p:nvSpPr>
        <p:spPr>
          <a:xfrm>
            <a:off x="2374987" y="494573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9BAB0C9-A290-3E33-9E7E-BA8A2BD0D468}"/>
              </a:ext>
            </a:extLst>
          </p:cNvPr>
          <p:cNvSpPr/>
          <p:nvPr/>
        </p:nvSpPr>
        <p:spPr>
          <a:xfrm>
            <a:off x="2739130" y="494573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EE03856-FB5B-D9AD-CFAD-6585B34CFF73}"/>
              </a:ext>
            </a:extLst>
          </p:cNvPr>
          <p:cNvSpPr/>
          <p:nvPr/>
        </p:nvSpPr>
        <p:spPr>
          <a:xfrm>
            <a:off x="3103273" y="494573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1555DC2-F59B-A94F-BB20-DBE8F5FFD223}"/>
              </a:ext>
            </a:extLst>
          </p:cNvPr>
          <p:cNvSpPr/>
          <p:nvPr/>
        </p:nvSpPr>
        <p:spPr>
          <a:xfrm>
            <a:off x="3467797" y="494573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12801BAB-478B-1894-A0CE-80D32C4387C4}"/>
              </a:ext>
            </a:extLst>
          </p:cNvPr>
          <p:cNvSpPr/>
          <p:nvPr/>
        </p:nvSpPr>
        <p:spPr>
          <a:xfrm>
            <a:off x="3832321" y="494573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4AD7711-FD49-1372-4E9F-A311C7DA2496}"/>
              </a:ext>
            </a:extLst>
          </p:cNvPr>
          <p:cNvSpPr/>
          <p:nvPr/>
        </p:nvSpPr>
        <p:spPr>
          <a:xfrm>
            <a:off x="4190666" y="494573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73302AB1-4FAC-6EE5-C327-83D08B55B12A}"/>
              </a:ext>
            </a:extLst>
          </p:cNvPr>
          <p:cNvSpPr/>
          <p:nvPr/>
        </p:nvSpPr>
        <p:spPr>
          <a:xfrm>
            <a:off x="4561368" y="494573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95A9D3B7-AA5C-E97F-60A2-648B202BC915}"/>
              </a:ext>
            </a:extLst>
          </p:cNvPr>
          <p:cNvSpPr/>
          <p:nvPr/>
        </p:nvSpPr>
        <p:spPr>
          <a:xfrm>
            <a:off x="4925892" y="494573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1A05D30-60E6-D94F-B74B-EF313EE0B90F}"/>
              </a:ext>
            </a:extLst>
          </p:cNvPr>
          <p:cNvSpPr/>
          <p:nvPr/>
        </p:nvSpPr>
        <p:spPr>
          <a:xfrm>
            <a:off x="3823621" y="616716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7F0E89D6-4247-7B09-7173-98332BB93C76}"/>
              </a:ext>
            </a:extLst>
          </p:cNvPr>
          <p:cNvSpPr txBox="1"/>
          <p:nvPr/>
        </p:nvSpPr>
        <p:spPr>
          <a:xfrm>
            <a:off x="530398" y="1718656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색</a:t>
            </a: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DB1DD80-9BA4-55F5-C6DB-2C6307406A4A}"/>
              </a:ext>
            </a:extLst>
          </p:cNvPr>
          <p:cNvCxnSpPr>
            <a:cxnSpLocks/>
          </p:cNvCxnSpPr>
          <p:nvPr/>
        </p:nvCxnSpPr>
        <p:spPr>
          <a:xfrm>
            <a:off x="906843" y="1827022"/>
            <a:ext cx="10523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2">
            <a:extLst>
              <a:ext uri="{FF2B5EF4-FFF2-40B4-BE49-F238E27FC236}">
                <a16:creationId xmlns:a16="http://schemas.microsoft.com/office/drawing/2014/main" id="{5E6DA4C1-1FB3-94FC-DF90-CBB38394AFC3}"/>
              </a:ext>
            </a:extLst>
          </p:cNvPr>
          <p:cNvSpPr txBox="1"/>
          <p:nvPr/>
        </p:nvSpPr>
        <p:spPr>
          <a:xfrm>
            <a:off x="530397" y="282068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A124831-3FAF-16C6-FFC6-6201372AE242}"/>
              </a:ext>
            </a:extLst>
          </p:cNvPr>
          <p:cNvCxnSpPr>
            <a:cxnSpLocks/>
          </p:cNvCxnSpPr>
          <p:nvPr/>
        </p:nvCxnSpPr>
        <p:spPr>
          <a:xfrm>
            <a:off x="1076918" y="298855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2">
            <a:extLst>
              <a:ext uri="{FF2B5EF4-FFF2-40B4-BE49-F238E27FC236}">
                <a16:creationId xmlns:a16="http://schemas.microsoft.com/office/drawing/2014/main" id="{941432B8-2B35-F95F-3862-1EE874BBB6A7}"/>
              </a:ext>
            </a:extLst>
          </p:cNvPr>
          <p:cNvSpPr txBox="1"/>
          <p:nvPr/>
        </p:nvSpPr>
        <p:spPr>
          <a:xfrm>
            <a:off x="530397" y="366916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당도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CAB16A28-D145-421B-EA33-1E32B3443DED}"/>
              </a:ext>
            </a:extLst>
          </p:cNvPr>
          <p:cNvCxnSpPr>
            <a:cxnSpLocks/>
          </p:cNvCxnSpPr>
          <p:nvPr/>
        </p:nvCxnSpPr>
        <p:spPr>
          <a:xfrm>
            <a:off x="1076918" y="383703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itle 2">
            <a:extLst>
              <a:ext uri="{FF2B5EF4-FFF2-40B4-BE49-F238E27FC236}">
                <a16:creationId xmlns:a16="http://schemas.microsoft.com/office/drawing/2014/main" id="{97F9D820-05B2-A121-FE22-6F5190E7CC20}"/>
              </a:ext>
            </a:extLst>
          </p:cNvPr>
          <p:cNvSpPr txBox="1"/>
          <p:nvPr/>
        </p:nvSpPr>
        <p:spPr>
          <a:xfrm>
            <a:off x="530397" y="453209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089CD268-E045-472C-B4F8-8E4EF0C501BA}"/>
              </a:ext>
            </a:extLst>
          </p:cNvPr>
          <p:cNvCxnSpPr>
            <a:cxnSpLocks/>
          </p:cNvCxnSpPr>
          <p:nvPr/>
        </p:nvCxnSpPr>
        <p:spPr>
          <a:xfrm>
            <a:off x="1076918" y="469996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itle 2">
            <a:extLst>
              <a:ext uri="{FF2B5EF4-FFF2-40B4-BE49-F238E27FC236}">
                <a16:creationId xmlns:a16="http://schemas.microsoft.com/office/drawing/2014/main" id="{2F327D6A-467E-45FB-4F13-52F37EB12A04}"/>
              </a:ext>
            </a:extLst>
          </p:cNvPr>
          <p:cNvSpPr txBox="1"/>
          <p:nvPr/>
        </p:nvSpPr>
        <p:spPr>
          <a:xfrm>
            <a:off x="530397" y="487808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타닌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A61501BF-5401-C59A-CB63-3C1FFE490A06}"/>
              </a:ext>
            </a:extLst>
          </p:cNvPr>
          <p:cNvCxnSpPr>
            <a:cxnSpLocks/>
          </p:cNvCxnSpPr>
          <p:nvPr/>
        </p:nvCxnSpPr>
        <p:spPr>
          <a:xfrm>
            <a:off x="1076918" y="5045956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itle 2">
            <a:extLst>
              <a:ext uri="{FF2B5EF4-FFF2-40B4-BE49-F238E27FC236}">
                <a16:creationId xmlns:a16="http://schemas.microsoft.com/office/drawing/2014/main" id="{5011FB63-0A63-210B-6366-C75216ABA760}"/>
              </a:ext>
            </a:extLst>
          </p:cNvPr>
          <p:cNvSpPr txBox="1"/>
          <p:nvPr/>
        </p:nvSpPr>
        <p:spPr>
          <a:xfrm>
            <a:off x="530397" y="613852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알코올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868F5E7C-F24E-9867-2C0D-95E19041805C}"/>
              </a:ext>
            </a:extLst>
          </p:cNvPr>
          <p:cNvCxnSpPr>
            <a:cxnSpLocks/>
          </p:cNvCxnSpPr>
          <p:nvPr/>
        </p:nvCxnSpPr>
        <p:spPr>
          <a:xfrm>
            <a:off x="1239352" y="6306396"/>
            <a:ext cx="71979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itle 2">
            <a:extLst>
              <a:ext uri="{FF2B5EF4-FFF2-40B4-BE49-F238E27FC236}">
                <a16:creationId xmlns:a16="http://schemas.microsoft.com/office/drawing/2014/main" id="{BF073095-AAEA-E10D-53ED-3F97F1B84516}"/>
              </a:ext>
            </a:extLst>
          </p:cNvPr>
          <p:cNvSpPr txBox="1"/>
          <p:nvPr/>
        </p:nvSpPr>
        <p:spPr>
          <a:xfrm>
            <a:off x="530397" y="525722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3B92F5F8-F3A2-F036-C614-20A0136B2EBC}"/>
              </a:ext>
            </a:extLst>
          </p:cNvPr>
          <p:cNvCxnSpPr>
            <a:cxnSpLocks/>
          </p:cNvCxnSpPr>
          <p:nvPr/>
        </p:nvCxnSpPr>
        <p:spPr>
          <a:xfrm>
            <a:off x="1076918" y="5425099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itle 2">
            <a:extLst>
              <a:ext uri="{FF2B5EF4-FFF2-40B4-BE49-F238E27FC236}">
                <a16:creationId xmlns:a16="http://schemas.microsoft.com/office/drawing/2014/main" id="{42550D8B-3A70-4BAA-FCDE-1EC575061486}"/>
              </a:ext>
            </a:extLst>
          </p:cNvPr>
          <p:cNvSpPr txBox="1"/>
          <p:nvPr/>
        </p:nvSpPr>
        <p:spPr>
          <a:xfrm>
            <a:off x="1515366" y="4209452"/>
            <a:ext cx="126975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9" name="Title 2">
            <a:extLst>
              <a:ext uri="{FF2B5EF4-FFF2-40B4-BE49-F238E27FC236}">
                <a16:creationId xmlns:a16="http://schemas.microsoft.com/office/drawing/2014/main" id="{9CE06FDD-C32C-E254-107B-D54A74A81780}"/>
              </a:ext>
            </a:extLst>
          </p:cNvPr>
          <p:cNvSpPr txBox="1"/>
          <p:nvPr/>
        </p:nvSpPr>
        <p:spPr>
          <a:xfrm>
            <a:off x="3039195" y="4187211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70" name="Title 2">
            <a:extLst>
              <a:ext uri="{FF2B5EF4-FFF2-40B4-BE49-F238E27FC236}">
                <a16:creationId xmlns:a16="http://schemas.microsoft.com/office/drawing/2014/main" id="{279F6079-D074-E681-CDA5-A3FC2762B668}"/>
              </a:ext>
            </a:extLst>
          </p:cNvPr>
          <p:cNvSpPr txBox="1"/>
          <p:nvPr/>
        </p:nvSpPr>
        <p:spPr>
          <a:xfrm>
            <a:off x="4481509" y="418721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높음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3D66EE4-D285-1B11-DA71-E52EA43F9AA4}"/>
              </a:ext>
            </a:extLst>
          </p:cNvPr>
          <p:cNvSpPr txBox="1"/>
          <p:nvPr/>
        </p:nvSpPr>
        <p:spPr>
          <a:xfrm>
            <a:off x="1911799" y="247271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라이트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4BCFB09B-9CCC-B052-C2A5-51AF09502A78}"/>
              </a:ext>
            </a:extLst>
          </p:cNvPr>
          <p:cNvSpPr txBox="1"/>
          <p:nvPr/>
        </p:nvSpPr>
        <p:spPr>
          <a:xfrm>
            <a:off x="3212692" y="247530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2610BD89-FA41-1210-1275-FE07D52E5E58}"/>
              </a:ext>
            </a:extLst>
          </p:cNvPr>
          <p:cNvSpPr txBox="1"/>
          <p:nvPr/>
        </p:nvSpPr>
        <p:spPr>
          <a:xfrm>
            <a:off x="4414903" y="24868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8CD7AB2D-9430-5806-CCD7-7640FF518A9F}"/>
              </a:ext>
            </a:extLst>
          </p:cNvPr>
          <p:cNvSpPr txBox="1"/>
          <p:nvPr/>
        </p:nvSpPr>
        <p:spPr>
          <a:xfrm>
            <a:off x="1898157" y="335702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2" name="Title 2">
            <a:extLst>
              <a:ext uri="{FF2B5EF4-FFF2-40B4-BE49-F238E27FC236}">
                <a16:creationId xmlns:a16="http://schemas.microsoft.com/office/drawing/2014/main" id="{CAF68D96-CDB7-C273-F06B-01593B41414F}"/>
              </a:ext>
            </a:extLst>
          </p:cNvPr>
          <p:cNvSpPr txBox="1"/>
          <p:nvPr/>
        </p:nvSpPr>
        <p:spPr>
          <a:xfrm>
            <a:off x="2960354" y="3341480"/>
            <a:ext cx="130345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3" name="Title 2">
            <a:extLst>
              <a:ext uri="{FF2B5EF4-FFF2-40B4-BE49-F238E27FC236}">
                <a16:creationId xmlns:a16="http://schemas.microsoft.com/office/drawing/2014/main" id="{E9BC6A16-A20C-6962-1340-CE95F4D0632E}"/>
              </a:ext>
            </a:extLst>
          </p:cNvPr>
          <p:cNvSpPr txBox="1"/>
          <p:nvPr/>
        </p:nvSpPr>
        <p:spPr>
          <a:xfrm>
            <a:off x="4490819" y="337898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스위트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70947134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886350" y="3032760"/>
            <a:ext cx="905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>
            <a:off x="6886350" y="4618591"/>
            <a:ext cx="327365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1" y="552615"/>
            <a:ext cx="5541444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야라 밸리</a:t>
            </a:r>
            <a:br>
              <a:rPr lang="en-US" sz="600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40" b="1" dirty="0" err="1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544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40" b="1" dirty="0" err="1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endParaRPr lang="en-US" sz="5440" b="1" dirty="0">
              <a:solidFill>
                <a:srgbClr val="B2D8BE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2285" y="1982647"/>
            <a:ext cx="2100225" cy="2100225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7964698" y="2661600"/>
            <a:ext cx="1832762" cy="848309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ko-KR" altLang="en-US" sz="20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야라 밸리 북부의 따듯한 부지에 최적 </a:t>
            </a:r>
            <a:endParaRPr lang="en-AU" sz="2000" dirty="0">
              <a:solidFill>
                <a:schemeClr val="tx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818772" y="4813657"/>
            <a:ext cx="2805709" cy="171361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전형적인 풍미</a:t>
            </a:r>
            <a:endParaRPr lang="en-AU" altLang="ko-KR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카시스</a:t>
            </a:r>
            <a:endParaRPr lang="ko-KR" altLang="en-US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블랙커런트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블랙 체리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민트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유칼립투스</a:t>
            </a:r>
            <a:endParaRPr lang="ko-KR" altLang="en-US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고추류</a:t>
            </a:r>
            <a:r>
              <a:rPr lang="en-US" altLang="ko-KR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피망</a:t>
            </a:r>
            <a:r>
              <a:rPr lang="en-US" altLang="ko-KR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)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1606820" y="4289805"/>
            <a:ext cx="409693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1616130" y="4282185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96FF515D-9515-ECD3-82BA-2FF7E96E67D0}"/>
              </a:ext>
            </a:extLst>
          </p:cNvPr>
          <p:cNvSpPr txBox="1"/>
          <p:nvPr/>
        </p:nvSpPr>
        <p:spPr>
          <a:xfrm>
            <a:off x="8870551" y="5153982"/>
            <a:ext cx="2530929" cy="85664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ko-KR" altLang="en-US" sz="16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일반적으로  </a:t>
            </a:r>
            <a:r>
              <a:rPr lang="ko-KR" altLang="en-US" sz="1600" b="1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블렌딩</a:t>
            </a:r>
            <a:r>
              <a:rPr lang="ko-KR" altLang="en-US" sz="16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AU" altLang="ko-KR" sz="1600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>
              <a:spcBef>
                <a:spcPts val="203"/>
              </a:spcBef>
            </a:pP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프랑과 </a:t>
            </a: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메를로를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소량 </a:t>
            </a: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블렌딩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90E09BFC-E357-D865-0707-71842C342A7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75" r="8675"/>
          <a:stretch/>
        </p:blipFill>
        <p:spPr>
          <a:xfrm>
            <a:off x="5146321" y="593768"/>
            <a:ext cx="2114328" cy="6400800"/>
          </a:xfrm>
          <a:prstGeom prst="rect">
            <a:avLst/>
          </a:prstGeom>
        </p:spPr>
      </p:pic>
      <p:sp>
        <p:nvSpPr>
          <p:cNvPr id="3" name="object 10">
            <a:extLst>
              <a:ext uri="{FF2B5EF4-FFF2-40B4-BE49-F238E27FC236}">
                <a16:creationId xmlns:a16="http://schemas.microsoft.com/office/drawing/2014/main" id="{9AC0C647-6CB2-0276-491C-341682536EA2}"/>
              </a:ext>
            </a:extLst>
          </p:cNvPr>
          <p:cNvSpPr txBox="1"/>
          <p:nvPr/>
        </p:nvSpPr>
        <p:spPr>
          <a:xfrm rot="16200000">
            <a:off x="4019717" y="4297449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D05F414-B36A-E16A-05C2-58BCA35A82CA}"/>
              </a:ext>
            </a:extLst>
          </p:cNvPr>
          <p:cNvCxnSpPr>
            <a:cxnSpLocks/>
          </p:cNvCxnSpPr>
          <p:nvPr/>
        </p:nvCxnSpPr>
        <p:spPr>
          <a:xfrm>
            <a:off x="10136016" y="4616013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0EA14C6-E2E6-0735-3B9F-A398BE147191}"/>
              </a:ext>
            </a:extLst>
          </p:cNvPr>
          <p:cNvCxnSpPr>
            <a:cxnSpLocks/>
          </p:cNvCxnSpPr>
          <p:nvPr/>
        </p:nvCxnSpPr>
        <p:spPr>
          <a:xfrm>
            <a:off x="2820817" y="3733800"/>
            <a:ext cx="280346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CC52FFC-D217-40BF-01D4-2D8D1BD66F44}"/>
              </a:ext>
            </a:extLst>
          </p:cNvPr>
          <p:cNvCxnSpPr>
            <a:cxnSpLocks/>
          </p:cNvCxnSpPr>
          <p:nvPr/>
        </p:nvCxnSpPr>
        <p:spPr>
          <a:xfrm>
            <a:off x="2820817" y="3303227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413A9BF-AABE-6FF5-CA71-FA3C324D6573}"/>
              </a:ext>
            </a:extLst>
          </p:cNvPr>
          <p:cNvSpPr txBox="1"/>
          <p:nvPr/>
        </p:nvSpPr>
        <p:spPr>
          <a:xfrm>
            <a:off x="1597917" y="2960863"/>
            <a:ext cx="2530929" cy="338554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우아하고 아로마가 풍부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0193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69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pic>
        <p:nvPicPr>
          <p:cNvPr id="16" name="Picture 15" descr="A logo with text on it&#10;&#10;Description automatically generated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7" y="256477"/>
            <a:ext cx="2845554" cy="11382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84E0A8D-5C1F-D043-D167-F44B5C5411E5}"/>
              </a:ext>
            </a:extLst>
          </p:cNvPr>
          <p:cNvSpPr txBox="1"/>
          <p:nvPr/>
        </p:nvSpPr>
        <p:spPr>
          <a:xfrm>
            <a:off x="6545766" y="568712"/>
            <a:ext cx="5096107" cy="4798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광활하고 다양한 기후와 수백만 년의 세월을 거쳐 만들어진 풍경 속에서 자란 포도로 빚어낸 호주산 와인 한 잔에는 이야기가 담겨 있습니다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</a:p>
          <a:p>
            <a:endParaRPr lang="en-US" altLang="ko-KR" sz="1600" dirty="0">
              <a:solidFill>
                <a:srgbClr val="190000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우리보다 앞선 세대처럼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우리의 현대 와인 생산자와 제조자들은 열정적이고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회복력이 강하며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창의적입니다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오래된 기술을 완벽하게 다듬기 위한 새로운 방법을 끊임없이 탐구하고 있습니다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 공동체는 상호 존중과 훌륭한 와인을 만드는 것에 대한 공통된 사랑으로 연결되어 있으며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미래 세대가 즐길 수 있도록 자연의 경이로움을 보호합니다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우리의 고대 땅에 현대적인 사고방식을 접목하여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우리는 유쾌한 실험을 매우 중요하게 생각합니다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</a:p>
          <a:p>
            <a:endParaRPr lang="en-US" altLang="ko-KR" sz="1600" dirty="0">
              <a:solidFill>
                <a:srgbClr val="190000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모험의 맛을 찾고 있다면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호주산 와인을 나침반으로 삼으세요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호주산 와인 한 병을 통해 호주의 경이로움을 경험하게 될 것입니다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우리의 문화와 땅을 정의하는 모험과 다양성을 다시 한번 일깨워 줄 것입니다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  <a:endParaRPr lang="en-AU" sz="1600" dirty="0">
              <a:solidFill>
                <a:srgbClr val="1900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C09D7-BE0F-7637-32DA-635D52C13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A22D0-7F18-64FC-D4F3-59FB5689D3E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35380" y="446161"/>
            <a:ext cx="11283754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400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40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400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br>
              <a:rPr lang="en-US" sz="40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40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특징</a:t>
            </a:r>
            <a:endParaRPr lang="en-US" sz="4000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E9E726C-4D13-C985-23C4-41962972AEC9}"/>
              </a:ext>
            </a:extLst>
          </p:cNvPr>
          <p:cNvSpPr/>
          <p:nvPr/>
        </p:nvSpPr>
        <p:spPr>
          <a:xfrm>
            <a:off x="1989152" y="1687706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71307A9-E657-7B93-C606-E56C9CC56144}"/>
              </a:ext>
            </a:extLst>
          </p:cNvPr>
          <p:cNvSpPr/>
          <p:nvPr/>
        </p:nvSpPr>
        <p:spPr>
          <a:xfrm>
            <a:off x="2353295" y="1684804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B07819D-D2FE-B083-3339-A8E88A45DDA6}"/>
              </a:ext>
            </a:extLst>
          </p:cNvPr>
          <p:cNvSpPr/>
          <p:nvPr/>
        </p:nvSpPr>
        <p:spPr>
          <a:xfrm>
            <a:off x="2717438" y="1684804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5E205D0-C411-38B0-4D9A-80B38795D0BF}"/>
              </a:ext>
            </a:extLst>
          </p:cNvPr>
          <p:cNvSpPr/>
          <p:nvPr/>
        </p:nvSpPr>
        <p:spPr>
          <a:xfrm>
            <a:off x="3081581" y="1684804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70FE6CA-4CF6-7CB6-8C56-0690F7009B9A}"/>
              </a:ext>
            </a:extLst>
          </p:cNvPr>
          <p:cNvSpPr/>
          <p:nvPr/>
        </p:nvSpPr>
        <p:spPr>
          <a:xfrm>
            <a:off x="3446105" y="1684804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4B8C71F0-2CF6-CBD1-8314-29E4968C9B0D}"/>
              </a:ext>
            </a:extLst>
          </p:cNvPr>
          <p:cNvSpPr/>
          <p:nvPr/>
        </p:nvSpPr>
        <p:spPr>
          <a:xfrm>
            <a:off x="3810629" y="1684804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F0918A7E-8435-E625-F670-759EC5083F3C}"/>
              </a:ext>
            </a:extLst>
          </p:cNvPr>
          <p:cNvSpPr/>
          <p:nvPr/>
        </p:nvSpPr>
        <p:spPr>
          <a:xfrm>
            <a:off x="4168974" y="1684804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A358267-FF4F-A528-01D9-3198E2F926C6}"/>
              </a:ext>
            </a:extLst>
          </p:cNvPr>
          <p:cNvSpPr/>
          <p:nvPr/>
        </p:nvSpPr>
        <p:spPr>
          <a:xfrm>
            <a:off x="4539676" y="1684804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C4AFAE9-F897-C007-2BE9-FDD7125ABF7E}"/>
              </a:ext>
            </a:extLst>
          </p:cNvPr>
          <p:cNvSpPr/>
          <p:nvPr/>
        </p:nvSpPr>
        <p:spPr>
          <a:xfrm>
            <a:off x="4904200" y="1684804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E162DE04-1B37-450A-8612-D926B31C5AB7}"/>
              </a:ext>
            </a:extLst>
          </p:cNvPr>
          <p:cNvSpPr txBox="1"/>
          <p:nvPr/>
        </p:nvSpPr>
        <p:spPr>
          <a:xfrm>
            <a:off x="2765606" y="2131997"/>
            <a:ext cx="241126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12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56B324C1-B532-6319-4E42-3A30F641C9BA}"/>
              </a:ext>
            </a:extLst>
          </p:cNvPr>
          <p:cNvSpPr/>
          <p:nvPr/>
        </p:nvSpPr>
        <p:spPr>
          <a:xfrm>
            <a:off x="1989152" y="283777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CAD22B74-9270-96D6-E0F1-243A26D60B39}"/>
              </a:ext>
            </a:extLst>
          </p:cNvPr>
          <p:cNvSpPr/>
          <p:nvPr/>
        </p:nvSpPr>
        <p:spPr>
          <a:xfrm>
            <a:off x="2353295" y="283487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4EA501BB-C7F5-7FA5-7FF8-DB7E0DD2D454}"/>
              </a:ext>
            </a:extLst>
          </p:cNvPr>
          <p:cNvSpPr/>
          <p:nvPr/>
        </p:nvSpPr>
        <p:spPr>
          <a:xfrm>
            <a:off x="2717438" y="283487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9D5A2BC-1C21-488D-EA01-242C24BAE29B}"/>
              </a:ext>
            </a:extLst>
          </p:cNvPr>
          <p:cNvSpPr/>
          <p:nvPr/>
        </p:nvSpPr>
        <p:spPr>
          <a:xfrm>
            <a:off x="3081581" y="283487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0EAE25DB-3CA0-4A42-2597-A8EBE9BC4A06}"/>
              </a:ext>
            </a:extLst>
          </p:cNvPr>
          <p:cNvSpPr/>
          <p:nvPr/>
        </p:nvSpPr>
        <p:spPr>
          <a:xfrm>
            <a:off x="3446105" y="283487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A88E41DB-CE57-215D-8C17-D6096052A961}"/>
              </a:ext>
            </a:extLst>
          </p:cNvPr>
          <p:cNvSpPr/>
          <p:nvPr/>
        </p:nvSpPr>
        <p:spPr>
          <a:xfrm>
            <a:off x="3810629" y="283487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56D48F85-BF09-A31E-0105-6F828E6A2A80}"/>
              </a:ext>
            </a:extLst>
          </p:cNvPr>
          <p:cNvSpPr/>
          <p:nvPr/>
        </p:nvSpPr>
        <p:spPr>
          <a:xfrm>
            <a:off x="4168974" y="283487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949540E5-39F1-062B-784A-CF803311CF36}"/>
              </a:ext>
            </a:extLst>
          </p:cNvPr>
          <p:cNvSpPr/>
          <p:nvPr/>
        </p:nvSpPr>
        <p:spPr>
          <a:xfrm>
            <a:off x="4539676" y="283487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D3B6A83-9E9B-AACC-6479-E9F5C79121C0}"/>
              </a:ext>
            </a:extLst>
          </p:cNvPr>
          <p:cNvSpPr/>
          <p:nvPr/>
        </p:nvSpPr>
        <p:spPr>
          <a:xfrm>
            <a:off x="4904200" y="283487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5C46DC12-0E83-EB3D-4A80-988616D8C11A}"/>
              </a:ext>
            </a:extLst>
          </p:cNvPr>
          <p:cNvSpPr/>
          <p:nvPr/>
        </p:nvSpPr>
        <p:spPr>
          <a:xfrm>
            <a:off x="1989152" y="368721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5D833F3F-FCE3-9CEC-C76A-79762F233562}"/>
              </a:ext>
            </a:extLst>
          </p:cNvPr>
          <p:cNvSpPr/>
          <p:nvPr/>
        </p:nvSpPr>
        <p:spPr>
          <a:xfrm>
            <a:off x="2353295" y="368431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6B996D25-CA96-006C-392C-55D421287582}"/>
              </a:ext>
            </a:extLst>
          </p:cNvPr>
          <p:cNvSpPr/>
          <p:nvPr/>
        </p:nvSpPr>
        <p:spPr>
          <a:xfrm>
            <a:off x="2717438" y="368431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45C2B84D-7036-CDB8-58F3-3D1E2A9C3AAB}"/>
              </a:ext>
            </a:extLst>
          </p:cNvPr>
          <p:cNvSpPr/>
          <p:nvPr/>
        </p:nvSpPr>
        <p:spPr>
          <a:xfrm>
            <a:off x="3081581" y="368431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F479E814-06E5-BCE8-2BAF-50946C45F8FB}"/>
              </a:ext>
            </a:extLst>
          </p:cNvPr>
          <p:cNvSpPr/>
          <p:nvPr/>
        </p:nvSpPr>
        <p:spPr>
          <a:xfrm>
            <a:off x="3446105" y="368431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14CCDD2-F11D-0279-A36F-D4A37A2878FE}"/>
              </a:ext>
            </a:extLst>
          </p:cNvPr>
          <p:cNvSpPr/>
          <p:nvPr/>
        </p:nvSpPr>
        <p:spPr>
          <a:xfrm>
            <a:off x="3810629" y="368431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B52F33A-8F27-87AE-F35A-B6404F58AB15}"/>
              </a:ext>
            </a:extLst>
          </p:cNvPr>
          <p:cNvSpPr/>
          <p:nvPr/>
        </p:nvSpPr>
        <p:spPr>
          <a:xfrm>
            <a:off x="4168974" y="368431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04C17CF5-823A-331C-DBD5-9922CD6CE349}"/>
              </a:ext>
            </a:extLst>
          </p:cNvPr>
          <p:cNvSpPr/>
          <p:nvPr/>
        </p:nvSpPr>
        <p:spPr>
          <a:xfrm>
            <a:off x="4539676" y="368431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74B43055-8982-5378-E7DD-E548C1389335}"/>
              </a:ext>
            </a:extLst>
          </p:cNvPr>
          <p:cNvSpPr/>
          <p:nvPr/>
        </p:nvSpPr>
        <p:spPr>
          <a:xfrm>
            <a:off x="4904200" y="368431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462C42BA-0EE7-3F6B-1624-E391FE3E22F9}"/>
              </a:ext>
            </a:extLst>
          </p:cNvPr>
          <p:cNvSpPr/>
          <p:nvPr/>
        </p:nvSpPr>
        <p:spPr>
          <a:xfrm>
            <a:off x="1989152" y="45523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D63B3C4-F4F1-0729-1759-3BB985B1548E}"/>
              </a:ext>
            </a:extLst>
          </p:cNvPr>
          <p:cNvSpPr/>
          <p:nvPr/>
        </p:nvSpPr>
        <p:spPr>
          <a:xfrm>
            <a:off x="2353295" y="454944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ACA437DD-7BA9-A58E-2AB0-2D850C10A8B6}"/>
              </a:ext>
            </a:extLst>
          </p:cNvPr>
          <p:cNvSpPr/>
          <p:nvPr/>
        </p:nvSpPr>
        <p:spPr>
          <a:xfrm>
            <a:off x="2717438" y="454944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1F493C54-3679-D3F7-A7E8-0ABF20187A46}"/>
              </a:ext>
            </a:extLst>
          </p:cNvPr>
          <p:cNvSpPr/>
          <p:nvPr/>
        </p:nvSpPr>
        <p:spPr>
          <a:xfrm>
            <a:off x="3081581" y="454944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61BAA34C-2760-A896-49EA-D9A7CF51EA94}"/>
              </a:ext>
            </a:extLst>
          </p:cNvPr>
          <p:cNvSpPr/>
          <p:nvPr/>
        </p:nvSpPr>
        <p:spPr>
          <a:xfrm>
            <a:off x="3446105" y="454944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22480E4D-6B5D-2780-534D-BB2A3CFAAFB7}"/>
              </a:ext>
            </a:extLst>
          </p:cNvPr>
          <p:cNvSpPr/>
          <p:nvPr/>
        </p:nvSpPr>
        <p:spPr>
          <a:xfrm>
            <a:off x="3810629" y="454944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F7A4D9B0-AB4E-0296-800B-432EF3928597}"/>
              </a:ext>
            </a:extLst>
          </p:cNvPr>
          <p:cNvSpPr/>
          <p:nvPr/>
        </p:nvSpPr>
        <p:spPr>
          <a:xfrm>
            <a:off x="4168974" y="454944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45F340C9-765F-A155-4C63-97B14B45C9B8}"/>
              </a:ext>
            </a:extLst>
          </p:cNvPr>
          <p:cNvSpPr/>
          <p:nvPr/>
        </p:nvSpPr>
        <p:spPr>
          <a:xfrm>
            <a:off x="4539676" y="454944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40A0356B-DB74-E944-961E-F62D8D53A02A}"/>
              </a:ext>
            </a:extLst>
          </p:cNvPr>
          <p:cNvSpPr/>
          <p:nvPr/>
        </p:nvSpPr>
        <p:spPr>
          <a:xfrm>
            <a:off x="4904200" y="454944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63A90E32-85F4-531C-DEDB-E7EBAB510C5A}"/>
              </a:ext>
            </a:extLst>
          </p:cNvPr>
          <p:cNvSpPr/>
          <p:nvPr/>
        </p:nvSpPr>
        <p:spPr>
          <a:xfrm>
            <a:off x="1989152" y="489833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19D0AB0B-64C7-0CCD-48CC-27D938711BEA}"/>
              </a:ext>
            </a:extLst>
          </p:cNvPr>
          <p:cNvSpPr/>
          <p:nvPr/>
        </p:nvSpPr>
        <p:spPr>
          <a:xfrm>
            <a:off x="2353295" y="489543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6DF9DB65-C7C7-F323-D0B4-C0877CFCC86C}"/>
              </a:ext>
            </a:extLst>
          </p:cNvPr>
          <p:cNvSpPr/>
          <p:nvPr/>
        </p:nvSpPr>
        <p:spPr>
          <a:xfrm>
            <a:off x="2717438" y="489543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5F98601-EA11-F3BB-94FA-146B4BB1119D}"/>
              </a:ext>
            </a:extLst>
          </p:cNvPr>
          <p:cNvSpPr/>
          <p:nvPr/>
        </p:nvSpPr>
        <p:spPr>
          <a:xfrm>
            <a:off x="3081581" y="489543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D805F586-0454-F760-CA62-3A9FB1E870B3}"/>
              </a:ext>
            </a:extLst>
          </p:cNvPr>
          <p:cNvSpPr/>
          <p:nvPr/>
        </p:nvSpPr>
        <p:spPr>
          <a:xfrm>
            <a:off x="3446105" y="489543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050295CE-1D57-2339-84CB-D8EFA9E837D5}"/>
              </a:ext>
            </a:extLst>
          </p:cNvPr>
          <p:cNvSpPr/>
          <p:nvPr/>
        </p:nvSpPr>
        <p:spPr>
          <a:xfrm>
            <a:off x="3810629" y="489543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E740F1B9-912A-65A7-F689-7207A5D6B6BF}"/>
              </a:ext>
            </a:extLst>
          </p:cNvPr>
          <p:cNvSpPr/>
          <p:nvPr/>
        </p:nvSpPr>
        <p:spPr>
          <a:xfrm>
            <a:off x="4168974" y="489543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FB1028F6-2216-9C59-BB15-7FE3FE78E6AA}"/>
              </a:ext>
            </a:extLst>
          </p:cNvPr>
          <p:cNvSpPr/>
          <p:nvPr/>
        </p:nvSpPr>
        <p:spPr>
          <a:xfrm>
            <a:off x="4539676" y="489543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90FC1ABE-5575-8D05-603D-3CCEA20815E8}"/>
              </a:ext>
            </a:extLst>
          </p:cNvPr>
          <p:cNvSpPr/>
          <p:nvPr/>
        </p:nvSpPr>
        <p:spPr>
          <a:xfrm>
            <a:off x="4904200" y="489543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B09DF459-3CE1-EF37-72B4-339D5FDE1624}"/>
              </a:ext>
            </a:extLst>
          </p:cNvPr>
          <p:cNvSpPr/>
          <p:nvPr/>
        </p:nvSpPr>
        <p:spPr>
          <a:xfrm>
            <a:off x="1989152" y="617006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2B1DA8F0-A61D-4914-6759-634A335F4002}"/>
              </a:ext>
            </a:extLst>
          </p:cNvPr>
          <p:cNvSpPr/>
          <p:nvPr/>
        </p:nvSpPr>
        <p:spPr>
          <a:xfrm>
            <a:off x="2353295" y="616716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64B8F3E6-0C3B-4E6B-56EE-3C616F9AEA3C}"/>
              </a:ext>
            </a:extLst>
          </p:cNvPr>
          <p:cNvSpPr/>
          <p:nvPr/>
        </p:nvSpPr>
        <p:spPr>
          <a:xfrm>
            <a:off x="2717438" y="616716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8E601920-BBD7-E7CA-A137-997EB47E2CB2}"/>
              </a:ext>
            </a:extLst>
          </p:cNvPr>
          <p:cNvSpPr/>
          <p:nvPr/>
        </p:nvSpPr>
        <p:spPr>
          <a:xfrm>
            <a:off x="3081581" y="616716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9629ECA6-F6E6-5724-A952-F07EBE9ABFBC}"/>
              </a:ext>
            </a:extLst>
          </p:cNvPr>
          <p:cNvSpPr/>
          <p:nvPr/>
        </p:nvSpPr>
        <p:spPr>
          <a:xfrm>
            <a:off x="3446105" y="616716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A1CFDD7B-AE30-1FB9-987F-797E1E1A77AE}"/>
              </a:ext>
            </a:extLst>
          </p:cNvPr>
          <p:cNvSpPr/>
          <p:nvPr/>
        </p:nvSpPr>
        <p:spPr>
          <a:xfrm>
            <a:off x="4904200" y="616716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737FDD2E-D9CA-CE75-18CB-5B94C6B0BB14}"/>
              </a:ext>
            </a:extLst>
          </p:cNvPr>
          <p:cNvSpPr txBox="1"/>
          <p:nvPr/>
        </p:nvSpPr>
        <p:spPr>
          <a:xfrm>
            <a:off x="1891120" y="588865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DA15325D-239D-D761-2BE2-BE3822CB1226}"/>
              </a:ext>
            </a:extLst>
          </p:cNvPr>
          <p:cNvSpPr txBox="1"/>
          <p:nvPr/>
        </p:nvSpPr>
        <p:spPr>
          <a:xfrm>
            <a:off x="3480105" y="5888657"/>
            <a:ext cx="132515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14.5%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41CB062-B3CF-9FDE-1311-FEE1B1FAA3CD}"/>
              </a:ext>
            </a:extLst>
          </p:cNvPr>
          <p:cNvSpPr txBox="1"/>
          <p:nvPr/>
        </p:nvSpPr>
        <p:spPr>
          <a:xfrm>
            <a:off x="4481026" y="588865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7A46D4A-3123-70DD-1402-4D56075E90E9}"/>
              </a:ext>
            </a:extLst>
          </p:cNvPr>
          <p:cNvCxnSpPr>
            <a:cxnSpLocks/>
          </p:cNvCxnSpPr>
          <p:nvPr/>
        </p:nvCxnSpPr>
        <p:spPr>
          <a:xfrm>
            <a:off x="3582439" y="1995933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1CC04685-1E9A-78AD-B521-BD97BEB9537F}"/>
              </a:ext>
            </a:extLst>
          </p:cNvPr>
          <p:cNvSpPr/>
          <p:nvPr/>
        </p:nvSpPr>
        <p:spPr>
          <a:xfrm>
            <a:off x="1989152" y="527748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8B11090-0F1E-9130-E036-1F70E02E2B14}"/>
              </a:ext>
            </a:extLst>
          </p:cNvPr>
          <p:cNvSpPr/>
          <p:nvPr/>
        </p:nvSpPr>
        <p:spPr>
          <a:xfrm>
            <a:off x="2353295" y="527458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6F4703E-38C4-66B6-0AAA-A7577FF86048}"/>
              </a:ext>
            </a:extLst>
          </p:cNvPr>
          <p:cNvSpPr/>
          <p:nvPr/>
        </p:nvSpPr>
        <p:spPr>
          <a:xfrm>
            <a:off x="2717438" y="527458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AD0BF80-B769-9BAA-B585-4C4951E651CC}"/>
              </a:ext>
            </a:extLst>
          </p:cNvPr>
          <p:cNvSpPr/>
          <p:nvPr/>
        </p:nvSpPr>
        <p:spPr>
          <a:xfrm>
            <a:off x="3081581" y="527458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973BC90-B33A-B751-5BDD-28E157D5E2BC}"/>
              </a:ext>
            </a:extLst>
          </p:cNvPr>
          <p:cNvSpPr/>
          <p:nvPr/>
        </p:nvSpPr>
        <p:spPr>
          <a:xfrm>
            <a:off x="3446105" y="527458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34C17CA-F787-56E9-F2EB-5F92BCC49ACE}"/>
              </a:ext>
            </a:extLst>
          </p:cNvPr>
          <p:cNvSpPr/>
          <p:nvPr/>
        </p:nvSpPr>
        <p:spPr>
          <a:xfrm>
            <a:off x="3810629" y="527458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2FF9485-CFA9-1A63-0EE5-BF96D5D967CE}"/>
              </a:ext>
            </a:extLst>
          </p:cNvPr>
          <p:cNvSpPr/>
          <p:nvPr/>
        </p:nvSpPr>
        <p:spPr>
          <a:xfrm>
            <a:off x="4168974" y="527458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D6277A3-30D7-6C5F-8DCF-E8F91CCDA879}"/>
              </a:ext>
            </a:extLst>
          </p:cNvPr>
          <p:cNvSpPr/>
          <p:nvPr/>
        </p:nvSpPr>
        <p:spPr>
          <a:xfrm>
            <a:off x="4539676" y="527458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A777FD4-CCEB-5E8E-E8C0-E0C952B590DC}"/>
              </a:ext>
            </a:extLst>
          </p:cNvPr>
          <p:cNvSpPr/>
          <p:nvPr/>
        </p:nvSpPr>
        <p:spPr>
          <a:xfrm>
            <a:off x="4904200" y="527458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pic>
        <p:nvPicPr>
          <p:cNvPr id="33" name="Picture Placeholder 8">
            <a:extLst>
              <a:ext uri="{FF2B5EF4-FFF2-40B4-BE49-F238E27FC236}">
                <a16:creationId xmlns:a16="http://schemas.microsoft.com/office/drawing/2014/main" id="{54D2414D-213F-C0D6-DF10-A7D019FB78D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75" r="8675"/>
          <a:stretch/>
        </p:blipFill>
        <p:spPr>
          <a:xfrm>
            <a:off x="8809684" y="593768"/>
            <a:ext cx="2114328" cy="6400800"/>
          </a:xfrm>
          <a:prstGeom prst="rect">
            <a:avLst/>
          </a:prstGeom>
        </p:spPr>
      </p:pic>
      <p:sp>
        <p:nvSpPr>
          <p:cNvPr id="34" name="object 10">
            <a:extLst>
              <a:ext uri="{FF2B5EF4-FFF2-40B4-BE49-F238E27FC236}">
                <a16:creationId xmlns:a16="http://schemas.microsoft.com/office/drawing/2014/main" id="{C253552D-575F-5CDC-9429-090B7D8D4751}"/>
              </a:ext>
            </a:extLst>
          </p:cNvPr>
          <p:cNvSpPr txBox="1"/>
          <p:nvPr/>
        </p:nvSpPr>
        <p:spPr>
          <a:xfrm rot="16200000">
            <a:off x="7683080" y="4297449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EAE203C-6098-7ED6-D32E-4165167E5C57}"/>
              </a:ext>
            </a:extLst>
          </p:cNvPr>
          <p:cNvGrpSpPr/>
          <p:nvPr/>
        </p:nvGrpSpPr>
        <p:grpSpPr>
          <a:xfrm>
            <a:off x="4175368" y="6176928"/>
            <a:ext cx="278634" cy="272668"/>
            <a:chOff x="8032638" y="5926610"/>
            <a:chExt cx="278634" cy="272668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4F470C75-4317-D66B-73E1-626D2CC6783E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4D56EBAB-BC6B-9EA6-8F7D-5692A38AB8D9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DEB2490-3918-E451-6BA2-84956089A438}"/>
              </a:ext>
            </a:extLst>
          </p:cNvPr>
          <p:cNvGrpSpPr/>
          <p:nvPr/>
        </p:nvGrpSpPr>
        <p:grpSpPr>
          <a:xfrm rot="10800000">
            <a:off x="3810979" y="6176928"/>
            <a:ext cx="278634" cy="272668"/>
            <a:chOff x="8032638" y="5926610"/>
            <a:chExt cx="278634" cy="272668"/>
          </a:xfrm>
        </p:grpSpPr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4CD359C2-D95A-E282-F014-8522B6A7D2A8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E6F7741F-E861-CECE-DFDA-B7FB7B9EA300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FB882CF5-DC13-5847-19AF-9A53E5292740}"/>
              </a:ext>
            </a:extLst>
          </p:cNvPr>
          <p:cNvSpPr/>
          <p:nvPr/>
        </p:nvSpPr>
        <p:spPr>
          <a:xfrm>
            <a:off x="4541343" y="616716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87794B81-C493-CBB9-01CD-B94B977F42D8}"/>
              </a:ext>
            </a:extLst>
          </p:cNvPr>
          <p:cNvSpPr txBox="1"/>
          <p:nvPr/>
        </p:nvSpPr>
        <p:spPr>
          <a:xfrm>
            <a:off x="530398" y="1718656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색</a:t>
            </a: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5D4225D-3AAD-F1B8-F5B7-6A577D8783BD}"/>
              </a:ext>
            </a:extLst>
          </p:cNvPr>
          <p:cNvCxnSpPr>
            <a:cxnSpLocks/>
          </p:cNvCxnSpPr>
          <p:nvPr/>
        </p:nvCxnSpPr>
        <p:spPr>
          <a:xfrm>
            <a:off x="906843" y="1827022"/>
            <a:ext cx="10523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2">
            <a:extLst>
              <a:ext uri="{FF2B5EF4-FFF2-40B4-BE49-F238E27FC236}">
                <a16:creationId xmlns:a16="http://schemas.microsoft.com/office/drawing/2014/main" id="{7E5538AB-1EB8-0257-77BA-88D1D039DE62}"/>
              </a:ext>
            </a:extLst>
          </p:cNvPr>
          <p:cNvSpPr txBox="1"/>
          <p:nvPr/>
        </p:nvSpPr>
        <p:spPr>
          <a:xfrm>
            <a:off x="530397" y="282068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D107452-4D01-092F-175F-F158A5318CD7}"/>
              </a:ext>
            </a:extLst>
          </p:cNvPr>
          <p:cNvCxnSpPr>
            <a:cxnSpLocks/>
          </p:cNvCxnSpPr>
          <p:nvPr/>
        </p:nvCxnSpPr>
        <p:spPr>
          <a:xfrm>
            <a:off x="1076918" y="298855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itle 2">
            <a:extLst>
              <a:ext uri="{FF2B5EF4-FFF2-40B4-BE49-F238E27FC236}">
                <a16:creationId xmlns:a16="http://schemas.microsoft.com/office/drawing/2014/main" id="{802C9922-6BDB-E2C7-1F5A-2981CEFDDE48}"/>
              </a:ext>
            </a:extLst>
          </p:cNvPr>
          <p:cNvSpPr txBox="1"/>
          <p:nvPr/>
        </p:nvSpPr>
        <p:spPr>
          <a:xfrm>
            <a:off x="530397" y="366916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당도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D75C4226-2C30-C3FE-AF8A-1B0288EB75FE}"/>
              </a:ext>
            </a:extLst>
          </p:cNvPr>
          <p:cNvCxnSpPr>
            <a:cxnSpLocks/>
          </p:cNvCxnSpPr>
          <p:nvPr/>
        </p:nvCxnSpPr>
        <p:spPr>
          <a:xfrm>
            <a:off x="1076918" y="383703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itle 2">
            <a:extLst>
              <a:ext uri="{FF2B5EF4-FFF2-40B4-BE49-F238E27FC236}">
                <a16:creationId xmlns:a16="http://schemas.microsoft.com/office/drawing/2014/main" id="{C0B05B33-779D-8AA0-9908-9C70F3608A0C}"/>
              </a:ext>
            </a:extLst>
          </p:cNvPr>
          <p:cNvSpPr txBox="1"/>
          <p:nvPr/>
        </p:nvSpPr>
        <p:spPr>
          <a:xfrm>
            <a:off x="530397" y="453209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F5CC8507-96B6-E970-C358-E66F418B4CB3}"/>
              </a:ext>
            </a:extLst>
          </p:cNvPr>
          <p:cNvCxnSpPr>
            <a:cxnSpLocks/>
          </p:cNvCxnSpPr>
          <p:nvPr/>
        </p:nvCxnSpPr>
        <p:spPr>
          <a:xfrm>
            <a:off x="1076918" y="469996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2">
            <a:extLst>
              <a:ext uri="{FF2B5EF4-FFF2-40B4-BE49-F238E27FC236}">
                <a16:creationId xmlns:a16="http://schemas.microsoft.com/office/drawing/2014/main" id="{C515FB4A-EB31-5FE8-E3F4-D213DEF833E9}"/>
              </a:ext>
            </a:extLst>
          </p:cNvPr>
          <p:cNvSpPr txBox="1"/>
          <p:nvPr/>
        </p:nvSpPr>
        <p:spPr>
          <a:xfrm>
            <a:off x="530397" y="487808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타닌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B91BD6A0-5FB0-CA6B-B2B5-A978B496D4E3}"/>
              </a:ext>
            </a:extLst>
          </p:cNvPr>
          <p:cNvCxnSpPr>
            <a:cxnSpLocks/>
          </p:cNvCxnSpPr>
          <p:nvPr/>
        </p:nvCxnSpPr>
        <p:spPr>
          <a:xfrm>
            <a:off x="1076918" y="5045956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itle 2">
            <a:extLst>
              <a:ext uri="{FF2B5EF4-FFF2-40B4-BE49-F238E27FC236}">
                <a16:creationId xmlns:a16="http://schemas.microsoft.com/office/drawing/2014/main" id="{85BB7742-BC27-795D-67AD-00639EE024FD}"/>
              </a:ext>
            </a:extLst>
          </p:cNvPr>
          <p:cNvSpPr txBox="1"/>
          <p:nvPr/>
        </p:nvSpPr>
        <p:spPr>
          <a:xfrm>
            <a:off x="530397" y="613852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알코올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52BA2C1A-5A54-1BD7-B84C-057F95BBCC9A}"/>
              </a:ext>
            </a:extLst>
          </p:cNvPr>
          <p:cNvCxnSpPr>
            <a:cxnSpLocks/>
          </p:cNvCxnSpPr>
          <p:nvPr/>
        </p:nvCxnSpPr>
        <p:spPr>
          <a:xfrm>
            <a:off x="1239352" y="6306396"/>
            <a:ext cx="71979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itle 2">
            <a:extLst>
              <a:ext uri="{FF2B5EF4-FFF2-40B4-BE49-F238E27FC236}">
                <a16:creationId xmlns:a16="http://schemas.microsoft.com/office/drawing/2014/main" id="{BE010391-0DE5-5023-EEC0-E68F8890AC0F}"/>
              </a:ext>
            </a:extLst>
          </p:cNvPr>
          <p:cNvSpPr txBox="1"/>
          <p:nvPr/>
        </p:nvSpPr>
        <p:spPr>
          <a:xfrm>
            <a:off x="530397" y="525722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D695E7B3-0C0F-60A9-4118-CA7DABE8C67B}"/>
              </a:ext>
            </a:extLst>
          </p:cNvPr>
          <p:cNvCxnSpPr>
            <a:cxnSpLocks/>
          </p:cNvCxnSpPr>
          <p:nvPr/>
        </p:nvCxnSpPr>
        <p:spPr>
          <a:xfrm>
            <a:off x="1076918" y="5425099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itle 2">
            <a:extLst>
              <a:ext uri="{FF2B5EF4-FFF2-40B4-BE49-F238E27FC236}">
                <a16:creationId xmlns:a16="http://schemas.microsoft.com/office/drawing/2014/main" id="{8DBE14C5-8E9F-10AA-C9A8-73A932E71EA5}"/>
              </a:ext>
            </a:extLst>
          </p:cNvPr>
          <p:cNvSpPr txBox="1"/>
          <p:nvPr/>
        </p:nvSpPr>
        <p:spPr>
          <a:xfrm>
            <a:off x="1515366" y="4209452"/>
            <a:ext cx="126975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4" name="Title 2">
            <a:extLst>
              <a:ext uri="{FF2B5EF4-FFF2-40B4-BE49-F238E27FC236}">
                <a16:creationId xmlns:a16="http://schemas.microsoft.com/office/drawing/2014/main" id="{EE68CD82-017C-1B11-EAA4-E186D8778A4D}"/>
              </a:ext>
            </a:extLst>
          </p:cNvPr>
          <p:cNvSpPr txBox="1"/>
          <p:nvPr/>
        </p:nvSpPr>
        <p:spPr>
          <a:xfrm>
            <a:off x="3039195" y="4187211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5" name="Title 2">
            <a:extLst>
              <a:ext uri="{FF2B5EF4-FFF2-40B4-BE49-F238E27FC236}">
                <a16:creationId xmlns:a16="http://schemas.microsoft.com/office/drawing/2014/main" id="{C2DB4C4D-2431-91D6-5B50-F7D92733F2D4}"/>
              </a:ext>
            </a:extLst>
          </p:cNvPr>
          <p:cNvSpPr txBox="1"/>
          <p:nvPr/>
        </p:nvSpPr>
        <p:spPr>
          <a:xfrm>
            <a:off x="4481509" y="418721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높음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2890C99-59A3-61EC-F143-2268B0A23B2B}"/>
              </a:ext>
            </a:extLst>
          </p:cNvPr>
          <p:cNvSpPr txBox="1"/>
          <p:nvPr/>
        </p:nvSpPr>
        <p:spPr>
          <a:xfrm>
            <a:off x="1911799" y="247271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라이트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8" name="Title 2">
            <a:extLst>
              <a:ext uri="{FF2B5EF4-FFF2-40B4-BE49-F238E27FC236}">
                <a16:creationId xmlns:a16="http://schemas.microsoft.com/office/drawing/2014/main" id="{B9CD5013-55FB-13D0-66D9-D5C9229D30B7}"/>
              </a:ext>
            </a:extLst>
          </p:cNvPr>
          <p:cNvSpPr txBox="1"/>
          <p:nvPr/>
        </p:nvSpPr>
        <p:spPr>
          <a:xfrm>
            <a:off x="3212692" y="247530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90B3E51D-4DB1-FFA0-04DD-C7FA8C384B65}"/>
              </a:ext>
            </a:extLst>
          </p:cNvPr>
          <p:cNvSpPr txBox="1"/>
          <p:nvPr/>
        </p:nvSpPr>
        <p:spPr>
          <a:xfrm>
            <a:off x="4414903" y="24868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8AB6A00C-6563-4184-B503-9C89B5C71182}"/>
              </a:ext>
            </a:extLst>
          </p:cNvPr>
          <p:cNvSpPr txBox="1"/>
          <p:nvPr/>
        </p:nvSpPr>
        <p:spPr>
          <a:xfrm>
            <a:off x="1898157" y="335702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8" name="Title 2">
            <a:extLst>
              <a:ext uri="{FF2B5EF4-FFF2-40B4-BE49-F238E27FC236}">
                <a16:creationId xmlns:a16="http://schemas.microsoft.com/office/drawing/2014/main" id="{38027CB2-876D-4F31-D1F1-92AAFE5CCC3C}"/>
              </a:ext>
            </a:extLst>
          </p:cNvPr>
          <p:cNvSpPr txBox="1"/>
          <p:nvPr/>
        </p:nvSpPr>
        <p:spPr>
          <a:xfrm>
            <a:off x="2960354" y="3341480"/>
            <a:ext cx="130345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8" name="Title 2">
            <a:extLst>
              <a:ext uri="{FF2B5EF4-FFF2-40B4-BE49-F238E27FC236}">
                <a16:creationId xmlns:a16="http://schemas.microsoft.com/office/drawing/2014/main" id="{11944648-CE6B-6C29-EE81-8EEAAEECD4A2}"/>
              </a:ext>
            </a:extLst>
          </p:cNvPr>
          <p:cNvSpPr txBox="1"/>
          <p:nvPr/>
        </p:nvSpPr>
        <p:spPr>
          <a:xfrm>
            <a:off x="4490819" y="337898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스위트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43889855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2573" y="523183"/>
            <a:ext cx="5541444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야라 밸리</a:t>
            </a:r>
            <a:br>
              <a:rPr lang="en-US" sz="600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4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쉬라즈</a:t>
            </a:r>
            <a:endParaRPr lang="en-US" sz="5440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833318" y="2972342"/>
            <a:ext cx="2805709" cy="89511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ko-KR" altLang="en-US" sz="1600" b="1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진한 </a:t>
            </a:r>
            <a:r>
              <a:rPr lang="ko-KR" altLang="en-US" sz="1600" b="1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풀바디</a:t>
            </a:r>
            <a:r>
              <a:rPr lang="ko-KR" altLang="en-US" sz="1600" b="1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와인</a:t>
            </a:r>
            <a:endParaRPr lang="en-AU" altLang="ko-KR" sz="1600" b="1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쉬라즈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en-AU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Shiraz)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로 라벨에 명시되는 스타일 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>
            <a:cxnSpLocks/>
          </p:cNvCxnSpPr>
          <p:nvPr/>
        </p:nvCxnSpPr>
        <p:spPr>
          <a:xfrm>
            <a:off x="2219110" y="3900522"/>
            <a:ext cx="0" cy="67873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219110" y="4234931"/>
            <a:ext cx="373621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8570035" y="4573947"/>
            <a:ext cx="2805709" cy="2195153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전형적인 풍미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후추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블랙베리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향신료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자두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다크</a:t>
            </a: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체리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초콜릿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커피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6992983" y="4306262"/>
            <a:ext cx="227457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9267553" y="4298642"/>
            <a:ext cx="0" cy="35901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00E01808-059B-3E38-E255-56D2BA1A6CF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40682" y="368300"/>
            <a:ext cx="2114328" cy="6400800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CDA192C4-498D-4B53-51F1-82D359B009E4}"/>
              </a:ext>
            </a:extLst>
          </p:cNvPr>
          <p:cNvSpPr txBox="1"/>
          <p:nvPr/>
        </p:nvSpPr>
        <p:spPr>
          <a:xfrm rot="16200000">
            <a:off x="4214078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68A0282-85C2-39D4-A1F6-8FC7066C7C65}"/>
              </a:ext>
            </a:extLst>
          </p:cNvPr>
          <p:cNvCxnSpPr>
            <a:cxnSpLocks/>
          </p:cNvCxnSpPr>
          <p:nvPr/>
        </p:nvCxnSpPr>
        <p:spPr>
          <a:xfrm>
            <a:off x="6727371" y="2329662"/>
            <a:ext cx="106491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D4FC99B8-3E9F-0D61-909A-F13F0AFD6D0F}"/>
              </a:ext>
            </a:extLst>
          </p:cNvPr>
          <p:cNvSpPr/>
          <p:nvPr/>
        </p:nvSpPr>
        <p:spPr>
          <a:xfrm>
            <a:off x="7792285" y="1279549"/>
            <a:ext cx="2100225" cy="2100225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8" name="object 58">
            <a:extLst>
              <a:ext uri="{FF2B5EF4-FFF2-40B4-BE49-F238E27FC236}">
                <a16:creationId xmlns:a16="http://schemas.microsoft.com/office/drawing/2014/main" id="{C8CDB354-3E36-DCDC-2131-9B374BA49BCC}"/>
              </a:ext>
            </a:extLst>
          </p:cNvPr>
          <p:cNvSpPr txBox="1"/>
          <p:nvPr/>
        </p:nvSpPr>
        <p:spPr>
          <a:xfrm>
            <a:off x="8162032" y="1913596"/>
            <a:ext cx="1360731" cy="848309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ko-KR" altLang="en-US" sz="2000" dirty="0"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따뜻하고 고도가 낮은 부지에 최적 </a:t>
            </a:r>
            <a:endParaRPr lang="en-AU" sz="2000" dirty="0">
              <a:solidFill>
                <a:schemeClr val="tx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AF39A8C-7243-6FD3-756B-EA9807F5C885}"/>
              </a:ext>
            </a:extLst>
          </p:cNvPr>
          <p:cNvSpPr txBox="1"/>
          <p:nvPr/>
        </p:nvSpPr>
        <p:spPr>
          <a:xfrm>
            <a:off x="833318" y="4870156"/>
            <a:ext cx="2805709" cy="1077218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ko-KR" altLang="en-US" sz="1600" b="1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r>
              <a:rPr lang="ko-KR" altLang="en-US" sz="16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바디</a:t>
            </a:r>
            <a:r>
              <a:rPr lang="en-AU" sz="1600" b="1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br>
              <a:rPr lang="en-AU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시라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en-AU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Syrah)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로 라벨에 종종 명시되며 감칠맛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스모크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특징의 와인 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214494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A7B58-7FE5-9CFB-75CB-23678C672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7B6AD-843F-1C34-2DF4-9132C6369F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30397" y="477079"/>
            <a:ext cx="11283754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320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쉬라즈</a:t>
            </a:r>
            <a:br>
              <a:rPr lang="en-US" sz="40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40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특징</a:t>
            </a:r>
            <a:endParaRPr lang="en-US" sz="4000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64F49F4-C7C2-382F-8134-F77222E4B50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4129" y="3683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A9FED8F2-D222-2658-7496-A52278E2F5B7}"/>
              </a:ext>
            </a:extLst>
          </p:cNvPr>
          <p:cNvSpPr txBox="1"/>
          <p:nvPr/>
        </p:nvSpPr>
        <p:spPr>
          <a:xfrm rot="16200000">
            <a:off x="7157525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7D034B-FA81-447C-79D9-BD8BFC3849DB}"/>
              </a:ext>
            </a:extLst>
          </p:cNvPr>
          <p:cNvSpPr/>
          <p:nvPr/>
        </p:nvSpPr>
        <p:spPr>
          <a:xfrm>
            <a:off x="2018794" y="1693590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E51254-419D-29CF-E4C7-E8063642813C}"/>
              </a:ext>
            </a:extLst>
          </p:cNvPr>
          <p:cNvSpPr/>
          <p:nvPr/>
        </p:nvSpPr>
        <p:spPr>
          <a:xfrm>
            <a:off x="2382937" y="1690688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F9442EB-F8DB-AA97-5543-6832E2FA2144}"/>
              </a:ext>
            </a:extLst>
          </p:cNvPr>
          <p:cNvSpPr/>
          <p:nvPr/>
        </p:nvSpPr>
        <p:spPr>
          <a:xfrm>
            <a:off x="2747080" y="1690688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8D29E8-9680-54FB-ADF6-1FC18021F427}"/>
              </a:ext>
            </a:extLst>
          </p:cNvPr>
          <p:cNvSpPr/>
          <p:nvPr/>
        </p:nvSpPr>
        <p:spPr>
          <a:xfrm>
            <a:off x="3111223" y="1690688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84C8C4D-8F79-3F95-64F0-3F8DF32F7E86}"/>
              </a:ext>
            </a:extLst>
          </p:cNvPr>
          <p:cNvSpPr/>
          <p:nvPr/>
        </p:nvSpPr>
        <p:spPr>
          <a:xfrm>
            <a:off x="3475747" y="1690688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44A9AAF-3CA0-F26C-52DB-452F9F1631C6}"/>
              </a:ext>
            </a:extLst>
          </p:cNvPr>
          <p:cNvSpPr/>
          <p:nvPr/>
        </p:nvSpPr>
        <p:spPr>
          <a:xfrm>
            <a:off x="3840271" y="1690688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BDD849F-B1C2-C0FD-0305-6965BC931548}"/>
              </a:ext>
            </a:extLst>
          </p:cNvPr>
          <p:cNvSpPr/>
          <p:nvPr/>
        </p:nvSpPr>
        <p:spPr>
          <a:xfrm>
            <a:off x="4198616" y="1690688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480CDAA-7258-4034-77AF-B93ACCC317A4}"/>
              </a:ext>
            </a:extLst>
          </p:cNvPr>
          <p:cNvSpPr/>
          <p:nvPr/>
        </p:nvSpPr>
        <p:spPr>
          <a:xfrm>
            <a:off x="4569318" y="1690688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B717671-4407-4D98-7C0A-DF654166562E}"/>
              </a:ext>
            </a:extLst>
          </p:cNvPr>
          <p:cNvSpPr/>
          <p:nvPr/>
        </p:nvSpPr>
        <p:spPr>
          <a:xfrm>
            <a:off x="4933842" y="1690688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1833B393-308B-0E4A-176E-35875238740B}"/>
              </a:ext>
            </a:extLst>
          </p:cNvPr>
          <p:cNvSpPr txBox="1"/>
          <p:nvPr/>
        </p:nvSpPr>
        <p:spPr>
          <a:xfrm>
            <a:off x="2758481" y="2137881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쉬라즈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1E16359-1627-2920-00FD-6FBE917ED7D7}"/>
              </a:ext>
            </a:extLst>
          </p:cNvPr>
          <p:cNvSpPr/>
          <p:nvPr/>
        </p:nvSpPr>
        <p:spPr>
          <a:xfrm>
            <a:off x="2018794" y="284276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0B36DD8-882F-6FDA-508E-8EF70308D1B1}"/>
              </a:ext>
            </a:extLst>
          </p:cNvPr>
          <p:cNvSpPr/>
          <p:nvPr/>
        </p:nvSpPr>
        <p:spPr>
          <a:xfrm>
            <a:off x="2382937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49A331C-3C34-B5D3-9F68-36A4BAB9E1E4}"/>
              </a:ext>
            </a:extLst>
          </p:cNvPr>
          <p:cNvSpPr/>
          <p:nvPr/>
        </p:nvSpPr>
        <p:spPr>
          <a:xfrm>
            <a:off x="2747080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9D495A7-4C2F-C7E5-D281-5895A964F108}"/>
              </a:ext>
            </a:extLst>
          </p:cNvPr>
          <p:cNvSpPr/>
          <p:nvPr/>
        </p:nvSpPr>
        <p:spPr>
          <a:xfrm>
            <a:off x="3111223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82FFC8C-30DA-0414-3434-62A7C3F3D806}"/>
              </a:ext>
            </a:extLst>
          </p:cNvPr>
          <p:cNvSpPr/>
          <p:nvPr/>
        </p:nvSpPr>
        <p:spPr>
          <a:xfrm>
            <a:off x="3475747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8B49305-1D74-BF86-EEAA-4E7A1126B0CF}"/>
              </a:ext>
            </a:extLst>
          </p:cNvPr>
          <p:cNvSpPr/>
          <p:nvPr/>
        </p:nvSpPr>
        <p:spPr>
          <a:xfrm>
            <a:off x="3840271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733220F-8285-B13A-9EBB-2139D51004FE}"/>
              </a:ext>
            </a:extLst>
          </p:cNvPr>
          <p:cNvSpPr/>
          <p:nvPr/>
        </p:nvSpPr>
        <p:spPr>
          <a:xfrm>
            <a:off x="4198616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BF14DF1-3B62-C9FB-6F50-91ACA4D0A5EB}"/>
              </a:ext>
            </a:extLst>
          </p:cNvPr>
          <p:cNvSpPr/>
          <p:nvPr/>
        </p:nvSpPr>
        <p:spPr>
          <a:xfrm>
            <a:off x="4569318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4C47C49-46A0-3351-F040-BC7F20C9902B}"/>
              </a:ext>
            </a:extLst>
          </p:cNvPr>
          <p:cNvSpPr/>
          <p:nvPr/>
        </p:nvSpPr>
        <p:spPr>
          <a:xfrm>
            <a:off x="4933842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E8FC32D-8C9A-564C-F98B-B3AAE41E9B4C}"/>
              </a:ext>
            </a:extLst>
          </p:cNvPr>
          <p:cNvSpPr/>
          <p:nvPr/>
        </p:nvSpPr>
        <p:spPr>
          <a:xfrm>
            <a:off x="2018794" y="368302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25D08E0-E61D-212F-DC8D-210D88ED5F05}"/>
              </a:ext>
            </a:extLst>
          </p:cNvPr>
          <p:cNvSpPr/>
          <p:nvPr/>
        </p:nvSpPr>
        <p:spPr>
          <a:xfrm>
            <a:off x="2382937" y="368012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F209D93-A92D-6C67-6E0F-37788D6C5AA8}"/>
              </a:ext>
            </a:extLst>
          </p:cNvPr>
          <p:cNvSpPr/>
          <p:nvPr/>
        </p:nvSpPr>
        <p:spPr>
          <a:xfrm>
            <a:off x="2747080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6D466FAD-93A0-FDC9-6BCF-063E8D1C2C2C}"/>
              </a:ext>
            </a:extLst>
          </p:cNvPr>
          <p:cNvSpPr/>
          <p:nvPr/>
        </p:nvSpPr>
        <p:spPr>
          <a:xfrm>
            <a:off x="3111223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3CD6084-5755-9465-04E8-8F7D0E3A4492}"/>
              </a:ext>
            </a:extLst>
          </p:cNvPr>
          <p:cNvSpPr/>
          <p:nvPr/>
        </p:nvSpPr>
        <p:spPr>
          <a:xfrm>
            <a:off x="3475747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6D1800F4-B959-4248-CF67-B6654C3D06E8}"/>
              </a:ext>
            </a:extLst>
          </p:cNvPr>
          <p:cNvSpPr/>
          <p:nvPr/>
        </p:nvSpPr>
        <p:spPr>
          <a:xfrm>
            <a:off x="3840271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2EA93D6-D2BB-B18F-2EBE-7A2376318C87}"/>
              </a:ext>
            </a:extLst>
          </p:cNvPr>
          <p:cNvSpPr/>
          <p:nvPr/>
        </p:nvSpPr>
        <p:spPr>
          <a:xfrm>
            <a:off x="4198616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1A159CF4-88D4-BF5C-2067-BCF7FAB4BD65}"/>
              </a:ext>
            </a:extLst>
          </p:cNvPr>
          <p:cNvSpPr/>
          <p:nvPr/>
        </p:nvSpPr>
        <p:spPr>
          <a:xfrm>
            <a:off x="4569318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D16EB22C-D582-EDE2-0E6F-B50F467A534F}"/>
              </a:ext>
            </a:extLst>
          </p:cNvPr>
          <p:cNvSpPr/>
          <p:nvPr/>
        </p:nvSpPr>
        <p:spPr>
          <a:xfrm>
            <a:off x="4933842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CBD79589-22FC-6131-28CE-9C70E1FEF947}"/>
              </a:ext>
            </a:extLst>
          </p:cNvPr>
          <p:cNvSpPr/>
          <p:nvPr/>
        </p:nvSpPr>
        <p:spPr>
          <a:xfrm>
            <a:off x="2018794" y="45232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7221C681-4C2F-5C9F-5DFA-AB463CFB63F9}"/>
              </a:ext>
            </a:extLst>
          </p:cNvPr>
          <p:cNvSpPr/>
          <p:nvPr/>
        </p:nvSpPr>
        <p:spPr>
          <a:xfrm>
            <a:off x="2382937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09E693A9-5E22-C689-DDC9-21A129E96410}"/>
              </a:ext>
            </a:extLst>
          </p:cNvPr>
          <p:cNvSpPr/>
          <p:nvPr/>
        </p:nvSpPr>
        <p:spPr>
          <a:xfrm>
            <a:off x="2747080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DBD9B218-3DA1-18BB-5417-20E6756C1BEB}"/>
              </a:ext>
            </a:extLst>
          </p:cNvPr>
          <p:cNvSpPr/>
          <p:nvPr/>
        </p:nvSpPr>
        <p:spPr>
          <a:xfrm>
            <a:off x="3111223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9AE9A6A4-1208-523F-EB3D-4745D83EAA69}"/>
              </a:ext>
            </a:extLst>
          </p:cNvPr>
          <p:cNvSpPr/>
          <p:nvPr/>
        </p:nvSpPr>
        <p:spPr>
          <a:xfrm>
            <a:off x="3475747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3F5B7FB9-60E7-C6C2-BC54-0A8D1174A8B3}"/>
              </a:ext>
            </a:extLst>
          </p:cNvPr>
          <p:cNvSpPr/>
          <p:nvPr/>
        </p:nvSpPr>
        <p:spPr>
          <a:xfrm>
            <a:off x="3840271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576556F0-BD75-73DF-55B0-BA83A9E117EC}"/>
              </a:ext>
            </a:extLst>
          </p:cNvPr>
          <p:cNvSpPr/>
          <p:nvPr/>
        </p:nvSpPr>
        <p:spPr>
          <a:xfrm>
            <a:off x="4198616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E1013DA0-CFF8-D0E2-BDB4-48E8C6CE5AB8}"/>
              </a:ext>
            </a:extLst>
          </p:cNvPr>
          <p:cNvSpPr/>
          <p:nvPr/>
        </p:nvSpPr>
        <p:spPr>
          <a:xfrm>
            <a:off x="4569318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9B1798DC-02C1-1D56-F358-13E51528E335}"/>
              </a:ext>
            </a:extLst>
          </p:cNvPr>
          <p:cNvSpPr/>
          <p:nvPr/>
        </p:nvSpPr>
        <p:spPr>
          <a:xfrm>
            <a:off x="4933842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BB001D52-6ACE-43A7-54C7-624FDA7455B3}"/>
              </a:ext>
            </a:extLst>
          </p:cNvPr>
          <p:cNvSpPr/>
          <p:nvPr/>
        </p:nvSpPr>
        <p:spPr>
          <a:xfrm>
            <a:off x="2018794" y="48692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8E1180F9-E652-9B86-2F08-2604BC731EE4}"/>
              </a:ext>
            </a:extLst>
          </p:cNvPr>
          <p:cNvSpPr/>
          <p:nvPr/>
        </p:nvSpPr>
        <p:spPr>
          <a:xfrm>
            <a:off x="2382937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3B38CAB6-C4FE-AE8F-BD48-A435FB60DD47}"/>
              </a:ext>
            </a:extLst>
          </p:cNvPr>
          <p:cNvSpPr/>
          <p:nvPr/>
        </p:nvSpPr>
        <p:spPr>
          <a:xfrm>
            <a:off x="2747080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A7F182EE-6253-B095-B9F8-376D75AA522A}"/>
              </a:ext>
            </a:extLst>
          </p:cNvPr>
          <p:cNvSpPr/>
          <p:nvPr/>
        </p:nvSpPr>
        <p:spPr>
          <a:xfrm>
            <a:off x="3111223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71A1F2B7-2DCE-78B6-A92D-371C5048502D}"/>
              </a:ext>
            </a:extLst>
          </p:cNvPr>
          <p:cNvSpPr/>
          <p:nvPr/>
        </p:nvSpPr>
        <p:spPr>
          <a:xfrm>
            <a:off x="3475747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69A7F32A-D5CC-F70C-49D7-4F4490345A46}"/>
              </a:ext>
            </a:extLst>
          </p:cNvPr>
          <p:cNvSpPr/>
          <p:nvPr/>
        </p:nvSpPr>
        <p:spPr>
          <a:xfrm>
            <a:off x="3840271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054664EB-A97A-E728-685F-8C32614CD1C7}"/>
              </a:ext>
            </a:extLst>
          </p:cNvPr>
          <p:cNvSpPr/>
          <p:nvPr/>
        </p:nvSpPr>
        <p:spPr>
          <a:xfrm>
            <a:off x="4198616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3698B22B-F886-2975-DB68-919D59AD7F55}"/>
              </a:ext>
            </a:extLst>
          </p:cNvPr>
          <p:cNvSpPr/>
          <p:nvPr/>
        </p:nvSpPr>
        <p:spPr>
          <a:xfrm>
            <a:off x="4569318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93A6FF03-F1A2-9FAE-D858-E6535FB4AC55}"/>
              </a:ext>
            </a:extLst>
          </p:cNvPr>
          <p:cNvSpPr/>
          <p:nvPr/>
        </p:nvSpPr>
        <p:spPr>
          <a:xfrm>
            <a:off x="4933842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D33134CC-E1A2-3AFA-0858-570FDB5B8EAD}"/>
              </a:ext>
            </a:extLst>
          </p:cNvPr>
          <p:cNvSpPr/>
          <p:nvPr/>
        </p:nvSpPr>
        <p:spPr>
          <a:xfrm>
            <a:off x="2018794" y="61297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5B3DE22C-5235-608D-74DD-D3DB01A8CD88}"/>
              </a:ext>
            </a:extLst>
          </p:cNvPr>
          <p:cNvSpPr/>
          <p:nvPr/>
        </p:nvSpPr>
        <p:spPr>
          <a:xfrm>
            <a:off x="2382937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676555FE-11BB-91BB-9126-BA5C9AD293AC}"/>
              </a:ext>
            </a:extLst>
          </p:cNvPr>
          <p:cNvSpPr/>
          <p:nvPr/>
        </p:nvSpPr>
        <p:spPr>
          <a:xfrm>
            <a:off x="2747080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7ECEBF81-76B5-A2B6-1C4E-C038B641D452}"/>
              </a:ext>
            </a:extLst>
          </p:cNvPr>
          <p:cNvSpPr/>
          <p:nvPr/>
        </p:nvSpPr>
        <p:spPr>
          <a:xfrm>
            <a:off x="3111223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2" name="Title 2">
            <a:extLst>
              <a:ext uri="{FF2B5EF4-FFF2-40B4-BE49-F238E27FC236}">
                <a16:creationId xmlns:a16="http://schemas.microsoft.com/office/drawing/2014/main" id="{270C17C3-7110-139E-497D-0F15D810DD21}"/>
              </a:ext>
            </a:extLst>
          </p:cNvPr>
          <p:cNvSpPr txBox="1"/>
          <p:nvPr/>
        </p:nvSpPr>
        <p:spPr>
          <a:xfrm>
            <a:off x="1920762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73" name="Title 2">
            <a:extLst>
              <a:ext uri="{FF2B5EF4-FFF2-40B4-BE49-F238E27FC236}">
                <a16:creationId xmlns:a16="http://schemas.microsoft.com/office/drawing/2014/main" id="{19CEF876-E7BB-64CB-4F86-BB8530282E1B}"/>
              </a:ext>
            </a:extLst>
          </p:cNvPr>
          <p:cNvSpPr txBox="1"/>
          <p:nvPr/>
        </p:nvSpPr>
        <p:spPr>
          <a:xfrm>
            <a:off x="3621350" y="5785418"/>
            <a:ext cx="127206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15.5%</a:t>
            </a:r>
          </a:p>
        </p:txBody>
      </p:sp>
      <p:sp>
        <p:nvSpPr>
          <p:cNvPr id="174" name="Title 2">
            <a:extLst>
              <a:ext uri="{FF2B5EF4-FFF2-40B4-BE49-F238E27FC236}">
                <a16:creationId xmlns:a16="http://schemas.microsoft.com/office/drawing/2014/main" id="{B513C6C9-D892-E3F3-4000-917AD96781F4}"/>
              </a:ext>
            </a:extLst>
          </p:cNvPr>
          <p:cNvSpPr txBox="1"/>
          <p:nvPr/>
        </p:nvSpPr>
        <p:spPr>
          <a:xfrm>
            <a:off x="4540014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sp>
        <p:nvSpPr>
          <p:cNvPr id="180" name="Oval 179">
            <a:extLst>
              <a:ext uri="{FF2B5EF4-FFF2-40B4-BE49-F238E27FC236}">
                <a16:creationId xmlns:a16="http://schemas.microsoft.com/office/drawing/2014/main" id="{9D854474-005A-1ECA-5249-CB4243C0836B}"/>
              </a:ext>
            </a:extLst>
          </p:cNvPr>
          <p:cNvSpPr/>
          <p:nvPr/>
        </p:nvSpPr>
        <p:spPr>
          <a:xfrm>
            <a:off x="2018794" y="524841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2F62E334-5ECD-9F2E-B1F0-32718010AC80}"/>
              </a:ext>
            </a:extLst>
          </p:cNvPr>
          <p:cNvSpPr/>
          <p:nvPr/>
        </p:nvSpPr>
        <p:spPr>
          <a:xfrm>
            <a:off x="2382937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384372AF-9A29-C932-BCB0-A1812DC482F9}"/>
              </a:ext>
            </a:extLst>
          </p:cNvPr>
          <p:cNvSpPr/>
          <p:nvPr/>
        </p:nvSpPr>
        <p:spPr>
          <a:xfrm>
            <a:off x="2747080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05355E29-187C-397B-0A19-9849AD816253}"/>
              </a:ext>
            </a:extLst>
          </p:cNvPr>
          <p:cNvSpPr/>
          <p:nvPr/>
        </p:nvSpPr>
        <p:spPr>
          <a:xfrm>
            <a:off x="3111223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16E7019C-10AE-F612-C434-EA2EF6208360}"/>
              </a:ext>
            </a:extLst>
          </p:cNvPr>
          <p:cNvSpPr/>
          <p:nvPr/>
        </p:nvSpPr>
        <p:spPr>
          <a:xfrm>
            <a:off x="3475747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2FC5C3F-1382-A327-726F-355039D1CC5F}"/>
              </a:ext>
            </a:extLst>
          </p:cNvPr>
          <p:cNvSpPr/>
          <p:nvPr/>
        </p:nvSpPr>
        <p:spPr>
          <a:xfrm>
            <a:off x="3840271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2529CC3E-49CC-BE5A-929D-20B404F12647}"/>
              </a:ext>
            </a:extLst>
          </p:cNvPr>
          <p:cNvSpPr/>
          <p:nvPr/>
        </p:nvSpPr>
        <p:spPr>
          <a:xfrm>
            <a:off x="4198616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36097C5B-9266-ABEA-B0A2-18E72AA676E2}"/>
              </a:ext>
            </a:extLst>
          </p:cNvPr>
          <p:cNvSpPr/>
          <p:nvPr/>
        </p:nvSpPr>
        <p:spPr>
          <a:xfrm>
            <a:off x="4569318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B8772AFE-1B13-E816-37E5-5E6F8AF6679F}"/>
              </a:ext>
            </a:extLst>
          </p:cNvPr>
          <p:cNvSpPr/>
          <p:nvPr/>
        </p:nvSpPr>
        <p:spPr>
          <a:xfrm>
            <a:off x="4933842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497D147-889A-EACA-947A-F96E4A4DE5F2}"/>
              </a:ext>
            </a:extLst>
          </p:cNvPr>
          <p:cNvSpPr/>
          <p:nvPr/>
        </p:nvSpPr>
        <p:spPr>
          <a:xfrm>
            <a:off x="3467793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43435B0-62A3-420B-A5B2-C12F2AAB6ACB}"/>
              </a:ext>
            </a:extLst>
          </p:cNvPr>
          <p:cNvSpPr/>
          <p:nvPr/>
        </p:nvSpPr>
        <p:spPr>
          <a:xfrm>
            <a:off x="4925888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2D89A92-2EC0-4A21-319E-87AB71380F56}"/>
              </a:ext>
            </a:extLst>
          </p:cNvPr>
          <p:cNvCxnSpPr>
            <a:cxnSpLocks/>
          </p:cNvCxnSpPr>
          <p:nvPr/>
        </p:nvCxnSpPr>
        <p:spPr>
          <a:xfrm>
            <a:off x="3603134" y="200181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C6CA6850-8FA6-500D-D1FC-D5AE65AF1DE5}"/>
              </a:ext>
            </a:extLst>
          </p:cNvPr>
          <p:cNvSpPr/>
          <p:nvPr/>
        </p:nvSpPr>
        <p:spPr>
          <a:xfrm>
            <a:off x="3830386" y="61314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8E61DCD-89DC-8339-870B-CD573525BFB8}"/>
              </a:ext>
            </a:extLst>
          </p:cNvPr>
          <p:cNvGrpSpPr/>
          <p:nvPr/>
        </p:nvGrpSpPr>
        <p:grpSpPr>
          <a:xfrm>
            <a:off x="3828000" y="6131407"/>
            <a:ext cx="1010664" cy="272668"/>
            <a:chOff x="7674890" y="5926610"/>
            <a:chExt cx="1010664" cy="272668"/>
          </a:xfrm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8711F024-A914-8CBC-DE1B-48D4CCF5EF25}"/>
                </a:ext>
              </a:extLst>
            </p:cNvPr>
            <p:cNvSpPr/>
            <p:nvPr/>
          </p:nvSpPr>
          <p:spPr>
            <a:xfrm>
              <a:off x="8543846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56B1ACAA-93A6-4F28-0588-9A73BAB490C2}"/>
                </a:ext>
              </a:extLst>
            </p:cNvPr>
            <p:cNvSpPr/>
            <p:nvPr/>
          </p:nvSpPr>
          <p:spPr>
            <a:xfrm rot="10800000">
              <a:off x="8406920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F5A18EB8-B0C2-6CFA-6295-68783123C495}"/>
                </a:ext>
              </a:extLst>
            </p:cNvPr>
            <p:cNvSpPr/>
            <p:nvPr/>
          </p:nvSpPr>
          <p:spPr>
            <a:xfrm rot="10800000">
              <a:off x="7674890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id="{72FBA606-74B3-25F4-3A40-F7FCE4274790}"/>
              </a:ext>
            </a:extLst>
          </p:cNvPr>
          <p:cNvSpPr/>
          <p:nvPr/>
        </p:nvSpPr>
        <p:spPr>
          <a:xfrm>
            <a:off x="4198616" y="61314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7F80B8E1-8557-944E-349D-BB75B3AB69A4}"/>
              </a:ext>
            </a:extLst>
          </p:cNvPr>
          <p:cNvSpPr txBox="1"/>
          <p:nvPr/>
        </p:nvSpPr>
        <p:spPr>
          <a:xfrm>
            <a:off x="530398" y="1718656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색</a:t>
            </a: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41C2509-D9E0-8A5A-9B10-8D9ABA0CB826}"/>
              </a:ext>
            </a:extLst>
          </p:cNvPr>
          <p:cNvCxnSpPr>
            <a:cxnSpLocks/>
          </p:cNvCxnSpPr>
          <p:nvPr/>
        </p:nvCxnSpPr>
        <p:spPr>
          <a:xfrm>
            <a:off x="906843" y="1827022"/>
            <a:ext cx="10523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>
            <a:extLst>
              <a:ext uri="{FF2B5EF4-FFF2-40B4-BE49-F238E27FC236}">
                <a16:creationId xmlns:a16="http://schemas.microsoft.com/office/drawing/2014/main" id="{72D00071-0B83-30CA-6A54-E1166E86F53E}"/>
              </a:ext>
            </a:extLst>
          </p:cNvPr>
          <p:cNvSpPr txBox="1"/>
          <p:nvPr/>
        </p:nvSpPr>
        <p:spPr>
          <a:xfrm>
            <a:off x="530397" y="282068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B63EFEE-6756-E9DD-4402-3838ADFC7A14}"/>
              </a:ext>
            </a:extLst>
          </p:cNvPr>
          <p:cNvCxnSpPr>
            <a:cxnSpLocks/>
          </p:cNvCxnSpPr>
          <p:nvPr/>
        </p:nvCxnSpPr>
        <p:spPr>
          <a:xfrm>
            <a:off x="1076918" y="298855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itle 2">
            <a:extLst>
              <a:ext uri="{FF2B5EF4-FFF2-40B4-BE49-F238E27FC236}">
                <a16:creationId xmlns:a16="http://schemas.microsoft.com/office/drawing/2014/main" id="{42B69889-66FD-44BD-051C-382728FACF82}"/>
              </a:ext>
            </a:extLst>
          </p:cNvPr>
          <p:cNvSpPr txBox="1"/>
          <p:nvPr/>
        </p:nvSpPr>
        <p:spPr>
          <a:xfrm>
            <a:off x="530397" y="366916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당도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CCAAE08D-9771-FB41-170E-F2E8D9E18557}"/>
              </a:ext>
            </a:extLst>
          </p:cNvPr>
          <p:cNvCxnSpPr>
            <a:cxnSpLocks/>
          </p:cNvCxnSpPr>
          <p:nvPr/>
        </p:nvCxnSpPr>
        <p:spPr>
          <a:xfrm>
            <a:off x="1076918" y="383703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itle 2">
            <a:extLst>
              <a:ext uri="{FF2B5EF4-FFF2-40B4-BE49-F238E27FC236}">
                <a16:creationId xmlns:a16="http://schemas.microsoft.com/office/drawing/2014/main" id="{FACFD1CA-4F34-C921-AB2D-59CEB1175EA3}"/>
              </a:ext>
            </a:extLst>
          </p:cNvPr>
          <p:cNvSpPr txBox="1"/>
          <p:nvPr/>
        </p:nvSpPr>
        <p:spPr>
          <a:xfrm>
            <a:off x="530397" y="453209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FA3F48BE-6848-BE29-5CE4-560192E8C07F}"/>
              </a:ext>
            </a:extLst>
          </p:cNvPr>
          <p:cNvCxnSpPr>
            <a:cxnSpLocks/>
          </p:cNvCxnSpPr>
          <p:nvPr/>
        </p:nvCxnSpPr>
        <p:spPr>
          <a:xfrm>
            <a:off x="1076918" y="469996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itle 2">
            <a:extLst>
              <a:ext uri="{FF2B5EF4-FFF2-40B4-BE49-F238E27FC236}">
                <a16:creationId xmlns:a16="http://schemas.microsoft.com/office/drawing/2014/main" id="{225608F5-2D1B-8515-EBAB-34583740043D}"/>
              </a:ext>
            </a:extLst>
          </p:cNvPr>
          <p:cNvSpPr txBox="1"/>
          <p:nvPr/>
        </p:nvSpPr>
        <p:spPr>
          <a:xfrm>
            <a:off x="530397" y="487808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타닌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DBB4FAE3-7FD2-1A5D-A9F6-FD1B77BC0C8A}"/>
              </a:ext>
            </a:extLst>
          </p:cNvPr>
          <p:cNvCxnSpPr>
            <a:cxnSpLocks/>
          </p:cNvCxnSpPr>
          <p:nvPr/>
        </p:nvCxnSpPr>
        <p:spPr>
          <a:xfrm>
            <a:off x="1076918" y="5045956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itle 2">
            <a:extLst>
              <a:ext uri="{FF2B5EF4-FFF2-40B4-BE49-F238E27FC236}">
                <a16:creationId xmlns:a16="http://schemas.microsoft.com/office/drawing/2014/main" id="{D6C968D2-6EF1-758C-2299-917B32919525}"/>
              </a:ext>
            </a:extLst>
          </p:cNvPr>
          <p:cNvSpPr txBox="1"/>
          <p:nvPr/>
        </p:nvSpPr>
        <p:spPr>
          <a:xfrm>
            <a:off x="530397" y="613852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알코올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4C643943-5D92-94C2-0EB6-D5E600AA3DA6}"/>
              </a:ext>
            </a:extLst>
          </p:cNvPr>
          <p:cNvCxnSpPr>
            <a:cxnSpLocks/>
          </p:cNvCxnSpPr>
          <p:nvPr/>
        </p:nvCxnSpPr>
        <p:spPr>
          <a:xfrm>
            <a:off x="1239352" y="6306396"/>
            <a:ext cx="71979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itle 2">
            <a:extLst>
              <a:ext uri="{FF2B5EF4-FFF2-40B4-BE49-F238E27FC236}">
                <a16:creationId xmlns:a16="http://schemas.microsoft.com/office/drawing/2014/main" id="{64D6B760-1509-F68D-C90E-5CEDA9560200}"/>
              </a:ext>
            </a:extLst>
          </p:cNvPr>
          <p:cNvSpPr txBox="1"/>
          <p:nvPr/>
        </p:nvSpPr>
        <p:spPr>
          <a:xfrm>
            <a:off x="530397" y="525722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F8D4F189-85AA-12AF-D1F8-D73666C2A2BF}"/>
              </a:ext>
            </a:extLst>
          </p:cNvPr>
          <p:cNvCxnSpPr>
            <a:cxnSpLocks/>
          </p:cNvCxnSpPr>
          <p:nvPr/>
        </p:nvCxnSpPr>
        <p:spPr>
          <a:xfrm>
            <a:off x="1076918" y="5425099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itle 2">
            <a:extLst>
              <a:ext uri="{FF2B5EF4-FFF2-40B4-BE49-F238E27FC236}">
                <a16:creationId xmlns:a16="http://schemas.microsoft.com/office/drawing/2014/main" id="{6D6D283B-7455-C6AB-EF6F-CE9B443C91E2}"/>
              </a:ext>
            </a:extLst>
          </p:cNvPr>
          <p:cNvSpPr txBox="1"/>
          <p:nvPr/>
        </p:nvSpPr>
        <p:spPr>
          <a:xfrm>
            <a:off x="1515366" y="4209452"/>
            <a:ext cx="126975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1" name="Title 2">
            <a:extLst>
              <a:ext uri="{FF2B5EF4-FFF2-40B4-BE49-F238E27FC236}">
                <a16:creationId xmlns:a16="http://schemas.microsoft.com/office/drawing/2014/main" id="{04B04A81-1C04-744F-759B-9AE236EB847B}"/>
              </a:ext>
            </a:extLst>
          </p:cNvPr>
          <p:cNvSpPr txBox="1"/>
          <p:nvPr/>
        </p:nvSpPr>
        <p:spPr>
          <a:xfrm>
            <a:off x="3039195" y="4187211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2" name="Title 2">
            <a:extLst>
              <a:ext uri="{FF2B5EF4-FFF2-40B4-BE49-F238E27FC236}">
                <a16:creationId xmlns:a16="http://schemas.microsoft.com/office/drawing/2014/main" id="{8EDC3B8C-EA12-1880-87D7-B4465A22B784}"/>
              </a:ext>
            </a:extLst>
          </p:cNvPr>
          <p:cNvSpPr txBox="1"/>
          <p:nvPr/>
        </p:nvSpPr>
        <p:spPr>
          <a:xfrm>
            <a:off x="4481509" y="418721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높음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id="{619B81EC-F210-0BCB-BC8B-6A8FD91B0BB2}"/>
              </a:ext>
            </a:extLst>
          </p:cNvPr>
          <p:cNvSpPr txBox="1"/>
          <p:nvPr/>
        </p:nvSpPr>
        <p:spPr>
          <a:xfrm>
            <a:off x="1905588" y="246082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라이트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252C49D2-2C61-3EFF-86FF-4664FF8D5973}"/>
              </a:ext>
            </a:extLst>
          </p:cNvPr>
          <p:cNvSpPr txBox="1"/>
          <p:nvPr/>
        </p:nvSpPr>
        <p:spPr>
          <a:xfrm>
            <a:off x="3206481" y="246340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DDF1F26A-4EE8-735C-D613-E22556D6AEC6}"/>
              </a:ext>
            </a:extLst>
          </p:cNvPr>
          <p:cNvSpPr txBox="1"/>
          <p:nvPr/>
        </p:nvSpPr>
        <p:spPr>
          <a:xfrm>
            <a:off x="4408692" y="247494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B4C48C7F-CE05-BC92-F7B8-186DB0401353}"/>
              </a:ext>
            </a:extLst>
          </p:cNvPr>
          <p:cNvSpPr txBox="1"/>
          <p:nvPr/>
        </p:nvSpPr>
        <p:spPr>
          <a:xfrm>
            <a:off x="1898157" y="335702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1" name="Title 2">
            <a:extLst>
              <a:ext uri="{FF2B5EF4-FFF2-40B4-BE49-F238E27FC236}">
                <a16:creationId xmlns:a16="http://schemas.microsoft.com/office/drawing/2014/main" id="{747FB1B0-1BE9-67F3-078E-99620FB6CC13}"/>
              </a:ext>
            </a:extLst>
          </p:cNvPr>
          <p:cNvSpPr txBox="1"/>
          <p:nvPr/>
        </p:nvSpPr>
        <p:spPr>
          <a:xfrm>
            <a:off x="2960354" y="3341480"/>
            <a:ext cx="130345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2" name="Title 2">
            <a:extLst>
              <a:ext uri="{FF2B5EF4-FFF2-40B4-BE49-F238E27FC236}">
                <a16:creationId xmlns:a16="http://schemas.microsoft.com/office/drawing/2014/main" id="{796CEDCF-FD0C-85BB-C146-635260ECA3A6}"/>
              </a:ext>
            </a:extLst>
          </p:cNvPr>
          <p:cNvSpPr txBox="1"/>
          <p:nvPr/>
        </p:nvSpPr>
        <p:spPr>
          <a:xfrm>
            <a:off x="4490819" y="337898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스위트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6735389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48E7B19-1D96-9110-15C1-FF391288A7B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977" r="16977"/>
          <a:stretch/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B0DD27-C793-E9DF-283E-E2B023D4BC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2518774"/>
            <a:ext cx="3573902" cy="1530521"/>
          </a:xfrm>
        </p:spPr>
        <p:txBody>
          <a:bodyPr/>
          <a:lstStyle/>
          <a:p>
            <a:pPr marL="0" indent="0">
              <a:spcBef>
                <a:spcPts val="300"/>
              </a:spcBef>
              <a:buNone/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기후와 토양의 다양성 덕분에 이 지역 생산자는 신흥 품종과 다시 각광받기 시작한 품종들을 실험하고 있으며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긍정적인 결과를 경험하고 있다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아르네이스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en-AU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Arneis)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게뷔르츠트라미너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en-AU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Gewürztraminer)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그뤼너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벨트리너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en-AU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Grüner Veltliner)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뫼니에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en-AU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Pinot Meunier)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가메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en-AU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Gamay)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브라케토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en-AU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Brachetto)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템프라뇨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en-AU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Tempranillo)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산지오베제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 </a:t>
            </a:r>
            <a:r>
              <a:rPr lang="en-AU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Sangiovese)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네비올로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en-AU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Nebbiolo)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586E7CA2-5418-1E1C-03BD-FDD5EF278748}"/>
              </a:ext>
            </a:extLst>
          </p:cNvPr>
          <p:cNvSpPr txBox="1">
            <a:spLocks/>
          </p:cNvSpPr>
          <p:nvPr/>
        </p:nvSpPr>
        <p:spPr>
          <a:xfrm>
            <a:off x="6369277" y="555172"/>
            <a:ext cx="6968303" cy="473196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ko-KR" altLang="en-US" sz="320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비주류 품종 </a:t>
            </a:r>
            <a:endParaRPr lang="en-US" sz="3200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9DA83704-BA18-B46C-8BE5-6677B2A54522}"/>
              </a:ext>
            </a:extLst>
          </p:cNvPr>
          <p:cNvSpPr txBox="1">
            <a:spLocks/>
          </p:cNvSpPr>
          <p:nvPr/>
        </p:nvSpPr>
        <p:spPr>
          <a:xfrm>
            <a:off x="6456363" y="1347683"/>
            <a:ext cx="5833020" cy="799972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544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야라 밸리</a:t>
            </a:r>
            <a:endParaRPr lang="en-US" sz="544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21117736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920" t="99" r="10480" b="-99"/>
          <a:stretch/>
        </p:blipFill>
        <p:spPr>
          <a:xfrm>
            <a:off x="6096000" y="388842"/>
            <a:ext cx="6096000" cy="6092317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205402"/>
            <a:ext cx="4829691" cy="785732"/>
          </a:xfrm>
        </p:spPr>
        <p:txBody>
          <a:bodyPr/>
          <a:lstStyle/>
          <a:p>
            <a:r>
              <a:rPr lang="ko-KR" altLang="en-US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야라 밸리</a:t>
            </a:r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419" y="1106318"/>
            <a:ext cx="5290684" cy="4645363"/>
          </a:xfrm>
        </p:spPr>
        <p:txBody>
          <a:bodyPr/>
          <a:lstStyle/>
          <a:p>
            <a:pPr>
              <a:lnSpc>
                <a:spcPct val="80000"/>
              </a:lnSpc>
              <a:tabLst>
                <a:tab pos="1274445" algn="l"/>
              </a:tabLst>
            </a:pPr>
            <a:r>
              <a:rPr lang="ko-KR" altLang="en-US" sz="500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"/>
              </a:rPr>
              <a:t>풍부한 와인 역사</a:t>
            </a:r>
            <a:r>
              <a:rPr lang="en-US" altLang="ko-KR" sz="500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"/>
              </a:rPr>
              <a:t>, </a:t>
            </a:r>
            <a:r>
              <a:rPr lang="ko-KR" altLang="en-US" sz="500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"/>
              </a:rPr>
              <a:t>재도약</a:t>
            </a:r>
            <a:r>
              <a:rPr lang="en-US" altLang="ko-KR" sz="500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"/>
              </a:rPr>
              <a:t>, </a:t>
            </a:r>
            <a:r>
              <a:rPr lang="ko-KR" altLang="en-US" sz="500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"/>
              </a:rPr>
              <a:t>혁신적인 미래 </a:t>
            </a:r>
            <a:endParaRPr lang="en-AU" sz="5000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Hellix"/>
            </a:endParaRPr>
          </a:p>
        </p:txBody>
      </p:sp>
    </p:spTree>
    <p:extLst>
      <p:ext uri="{BB962C8B-B14F-4D97-AF65-F5344CB8AC3E}">
        <p14:creationId xmlns:p14="http://schemas.microsoft.com/office/powerpoint/2010/main" val="3735418610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470" b="7470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B872944F-7255-B49A-CC0E-EFD238254BDE}"/>
              </a:ext>
            </a:extLst>
          </p:cNvPr>
          <p:cNvSpPr/>
          <p:nvPr/>
        </p:nvSpPr>
        <p:spPr>
          <a:xfrm>
            <a:off x="-18288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BAA86D-E94D-49BB-69D4-28ADEC87ED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0080" y="6301153"/>
            <a:ext cx="2822695" cy="123397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CB7506A9-BD17-901D-FA77-5D84A38CDD5E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ko-KR" altLang="en-US" sz="5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감사합니다</a:t>
            </a:r>
          </a:p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endParaRPr lang="ko-KR" altLang="en-US" sz="54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CA1174-FC7A-DFE8-1FBD-9461512977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1D9FD8-B9FE-4932-1CD4-EE987B8D1FC9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76E5C9-D235-A6D6-B2A4-80614F1043AF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620897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7A9F4B9-C793-E942-3C79-DA2F2C2BC40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4762CF8-1C9D-0CA1-735C-9E3757B60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203158"/>
            <a:ext cx="4829691" cy="785732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야라 밸리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91661C-849C-778D-4496-D3C2248623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3288691"/>
            <a:ext cx="3707544" cy="3133240"/>
          </a:xfrm>
        </p:spPr>
        <p:txBody>
          <a:bodyPr/>
          <a:lstStyle/>
          <a:p>
            <a:pPr marL="0" indent="0">
              <a:buNone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야라 밸리는 다양한 품종으로 클래식 스타일 와인 생산이 가능한 서늘한 기후 산지이다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야라 밸리의 역사는 방대하지만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1970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년대에 이르러서야 비로소 진정한 부흥을 맞은 지역이다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파란만장한 역사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서늘한 기후의 다양성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혁신적인 포도재배자와 와인메이커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아름다운 자연과 관광 </a:t>
            </a:r>
            <a:endParaRPr lang="en-AU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E3DB73-2185-EB6B-CCCA-C32695F374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3" y="1071022"/>
            <a:ext cx="5565748" cy="1325563"/>
          </a:xfrm>
        </p:spPr>
        <p:txBody>
          <a:bodyPr/>
          <a:lstStyle/>
          <a:p>
            <a:r>
              <a:rPr lang="ko-KR" altLang="en-US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하나의 산지</a:t>
            </a:r>
            <a:r>
              <a:rPr lang="en-US" altLang="ko-KR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             </a:t>
            </a:r>
            <a:r>
              <a:rPr lang="ko-KR" altLang="en-US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두 번의 시작</a:t>
            </a:r>
            <a:endParaRPr lang="en-US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02433484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74BADF-07CD-2B27-08AE-DF38B7EBA5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08" r="16708"/>
          <a:stretch/>
        </p:blipFill>
        <p:spPr>
          <a:xfrm>
            <a:off x="6096000" y="368300"/>
            <a:ext cx="6096000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CBCDC0B-F635-F360-B8FF-6CF32D070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6158452" cy="1325562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오늘 강의</a:t>
            </a:r>
            <a:b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주제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4A6FBD-A36B-526C-BC1F-FA8C1FBADF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8" y="2320203"/>
            <a:ext cx="4829691" cy="1530521"/>
          </a:xfrm>
        </p:spPr>
        <p:txBody>
          <a:bodyPr/>
          <a:lstStyle/>
          <a:p>
            <a:pPr>
              <a:spcBef>
                <a:spcPts val="4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야라 밸리의 역사 </a:t>
            </a:r>
          </a:p>
          <a:p>
            <a:pPr>
              <a:spcBef>
                <a:spcPts val="4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지리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기후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토양 </a:t>
            </a:r>
          </a:p>
          <a:p>
            <a:pPr>
              <a:spcBef>
                <a:spcPts val="4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이 지역의 포도 재배 접근 방식 </a:t>
            </a:r>
          </a:p>
          <a:p>
            <a:pPr>
              <a:spcBef>
                <a:spcPts val="4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와인 양조 트렌드 </a:t>
            </a:r>
          </a:p>
          <a:p>
            <a:pPr>
              <a:spcBef>
                <a:spcPts val="4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주요 품종 </a:t>
            </a:r>
          </a:p>
          <a:p>
            <a:pPr>
              <a:spcBef>
                <a:spcPts val="4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특징 및 풍미 프로파일 </a:t>
            </a:r>
            <a:endParaRPr lang="en-AU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8893328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A map of australia with black text&#10;&#10;AI-generated content may be incorrect.">
            <a:extLst>
              <a:ext uri="{FF2B5EF4-FFF2-40B4-BE49-F238E27FC236}">
                <a16:creationId xmlns:a16="http://schemas.microsoft.com/office/drawing/2014/main" id="{2B3ECCE2-2B16-47CA-1815-D0B3746417E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5FCA68F-D534-522D-C856-99C60D31A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호주</a:t>
            </a:r>
            <a:endParaRPr lang="en-US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81A15F-1575-DF4D-D848-B42B9CD20107}"/>
              </a:ext>
            </a:extLst>
          </p:cNvPr>
          <p:cNvSpPr txBox="1"/>
          <p:nvPr/>
        </p:nvSpPr>
        <p:spPr>
          <a:xfrm>
            <a:off x="6850252" y="5195132"/>
            <a:ext cx="12349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야라 밸리</a:t>
            </a:r>
            <a:endParaRPr lang="en-US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D775658-C956-5513-D6EB-D6AB5BD6FA32}"/>
              </a:ext>
            </a:extLst>
          </p:cNvPr>
          <p:cNvCxnSpPr>
            <a:cxnSpLocks/>
          </p:cNvCxnSpPr>
          <p:nvPr/>
        </p:nvCxnSpPr>
        <p:spPr>
          <a:xfrm>
            <a:off x="8040914" y="5379798"/>
            <a:ext cx="113677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8960529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map of the united states&#10;&#10;AI-generated content may be incorrect.">
            <a:extLst>
              <a:ext uri="{FF2B5EF4-FFF2-40B4-BE49-F238E27FC236}">
                <a16:creationId xmlns:a16="http://schemas.microsoft.com/office/drawing/2014/main" id="{D8765DC3-AD02-704C-51C4-FC98B5C3F8B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EECEE92-FDCE-E773-A43D-DD59895A0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6158452" cy="1325562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빅토리아</a:t>
            </a:r>
            <a:endParaRPr lang="en-US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E07064-3E61-2269-6345-5A423939049F}"/>
              </a:ext>
            </a:extLst>
          </p:cNvPr>
          <p:cNvSpPr txBox="1"/>
          <p:nvPr/>
        </p:nvSpPr>
        <p:spPr>
          <a:xfrm>
            <a:off x="9033310" y="5616450"/>
            <a:ext cx="20410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야라 밸리</a:t>
            </a:r>
            <a:endParaRPr lang="en-US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F0681AC-E9DE-8EA2-5DE3-E5D9018648AE}"/>
              </a:ext>
            </a:extLst>
          </p:cNvPr>
          <p:cNvCxnSpPr>
            <a:cxnSpLocks/>
            <a:endCxn id="6" idx="1"/>
          </p:cNvCxnSpPr>
          <p:nvPr/>
        </p:nvCxnSpPr>
        <p:spPr>
          <a:xfrm>
            <a:off x="6782340" y="4760686"/>
            <a:ext cx="2250970" cy="104043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C54F2A32-1224-0A24-7203-27E6B2047B0D}"/>
              </a:ext>
            </a:extLst>
          </p:cNvPr>
          <p:cNvSpPr txBox="1"/>
          <p:nvPr/>
        </p:nvSpPr>
        <p:spPr>
          <a:xfrm>
            <a:off x="4619354" y="4452909"/>
            <a:ext cx="20410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4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멜버른</a:t>
            </a:r>
            <a:endParaRPr lang="en-US" sz="1400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49477231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4953748A-19FA-65E8-827E-4EB8E509E76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919" b="6919"/>
          <a:stretch/>
        </p:blipFill>
        <p:spPr>
          <a:xfrm>
            <a:off x="7507205" y="368300"/>
            <a:ext cx="4684796" cy="271306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B5B51B5-DA05-CE25-CD97-B952DAC60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2276" y="3477251"/>
            <a:ext cx="2382787" cy="662774"/>
          </a:xfrm>
        </p:spPr>
        <p:txBody>
          <a:bodyPr/>
          <a:lstStyle/>
          <a:p>
            <a:r>
              <a:rPr lang="en-US" dirty="0"/>
              <a:t>1838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C74B72-A378-F166-EE3C-5A671D83C8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12276" y="4140032"/>
            <a:ext cx="2595273" cy="1461301"/>
          </a:xfrm>
        </p:spPr>
        <p:txBody>
          <a:bodyPr/>
          <a:lstStyle/>
          <a:p>
            <a:pPr>
              <a:lnSpc>
                <a:spcPct val="95000"/>
              </a:lnSpc>
              <a:spcAft>
                <a:spcPts val="600"/>
              </a:spcAft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스코틀랜드 태생의 </a:t>
            </a:r>
            <a:r>
              <a:rPr lang="en-AU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Ryrie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형제가 야라 밸리에 최초의 포도나무를 식재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빅토리아 최초의 와인 생산 구역 탄생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9A53C4-1F84-2B78-9D7D-51A0BC3D92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80256" y="4158583"/>
            <a:ext cx="3204197" cy="1461301"/>
          </a:xfrm>
        </p:spPr>
        <p:txBody>
          <a:bodyPr/>
          <a:lstStyle/>
          <a:p>
            <a:pPr>
              <a:lnSpc>
                <a:spcPct val="95000"/>
              </a:lnSpc>
              <a:spcAft>
                <a:spcPts val="600"/>
              </a:spcAft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최초의 빅토리아의 부총독이 여러 스위스 포도 재배자들을 이 지역에 초청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풍성한 와인 문화의 토대를 마련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95000"/>
              </a:lnSpc>
              <a:spcAft>
                <a:spcPts val="600"/>
              </a:spcAft>
            </a:pPr>
            <a:r>
              <a:rPr lang="en-AU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Paul de Castella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가 </a:t>
            </a:r>
            <a:r>
              <a:rPr lang="en-AU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Ryrie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의 부지를 매입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셀러에 있는 와인 전부를 소진한 후 지역 와인 생산 시작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AU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227501-B1AB-4F15-B0AE-C6D75E846BD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80256" y="3495809"/>
            <a:ext cx="2120040" cy="662774"/>
          </a:xfrm>
        </p:spPr>
        <p:txBody>
          <a:bodyPr/>
          <a:lstStyle/>
          <a:p>
            <a:r>
              <a:rPr lang="en-US" dirty="0"/>
              <a:t>1849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CBDA4B4-8791-D067-94E5-39C7A7A95AB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3" y="440505"/>
            <a:ext cx="6968303" cy="473196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야라 밸리의 역사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467544DC-280D-6840-C55C-CF2CADDA241E}"/>
              </a:ext>
            </a:extLst>
          </p:cNvPr>
          <p:cNvSpPr txBox="1">
            <a:spLocks/>
          </p:cNvSpPr>
          <p:nvPr/>
        </p:nvSpPr>
        <p:spPr>
          <a:xfrm>
            <a:off x="9143231" y="4180805"/>
            <a:ext cx="2693169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  <a:spcAft>
                <a:spcPts val="600"/>
              </a:spcAft>
            </a:pPr>
            <a:r>
              <a:rPr lang="en-AU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Hubert de Castella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와 </a:t>
            </a:r>
            <a:r>
              <a:rPr lang="en-AU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Baron Guillaume de Pury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가 야라 밸리의 친구들에게 합류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함께 세 개의 위대한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와이너리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조성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: </a:t>
            </a:r>
            <a:r>
              <a:rPr lang="en-AU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Yering, </a:t>
            </a:r>
            <a:r>
              <a:rPr lang="en-AU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Yeringberg</a:t>
            </a:r>
            <a:r>
              <a:rPr lang="en-AU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St Huberts.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F84AFC82-C28C-EF5F-E093-AC77EF975F55}"/>
              </a:ext>
            </a:extLst>
          </p:cNvPr>
          <p:cNvSpPr txBox="1">
            <a:spLocks/>
          </p:cNvSpPr>
          <p:nvPr/>
        </p:nvSpPr>
        <p:spPr>
          <a:xfrm>
            <a:off x="9143231" y="3518031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1863</a:t>
            </a:r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8B2B6792-1E47-E7D1-5C88-F3755D22476B}"/>
              </a:ext>
            </a:extLst>
          </p:cNvPr>
          <p:cNvSpPr txBox="1">
            <a:spLocks/>
          </p:cNvSpPr>
          <p:nvPr/>
        </p:nvSpPr>
        <p:spPr>
          <a:xfrm>
            <a:off x="623343" y="913701"/>
            <a:ext cx="5833020" cy="215708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44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180</a:t>
            </a:r>
            <a:r>
              <a:rPr lang="ko-KR" altLang="en-US" sz="544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년에 걸친 와인 유산과 진화의 역사 </a:t>
            </a:r>
            <a:endParaRPr lang="en-US" sz="544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13035397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C8F1E15B-5B28-00B8-2D40-F31416CF503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686" b="20866"/>
          <a:stretch/>
        </p:blipFill>
        <p:spPr>
          <a:xfrm>
            <a:off x="7576457" y="3662042"/>
            <a:ext cx="4615543" cy="280035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A33B8B-6E2A-F7A6-80B4-DE5FFAB81A2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084916" y="4167580"/>
            <a:ext cx="2369684" cy="1461301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AU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St Huberts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가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200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에이커에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걸쳐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50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만병 이상의 와인 생산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야라 밸리 와인이 지역 내에서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그리고 해외의 와인 관련 상을 수상하기 시작한 시기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3E3E3B-F934-9FCE-0D39-5BDAC375B8A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074030" y="3483729"/>
            <a:ext cx="2120040" cy="662774"/>
          </a:xfrm>
        </p:spPr>
        <p:txBody>
          <a:bodyPr/>
          <a:lstStyle/>
          <a:p>
            <a:r>
              <a:rPr lang="en-US" dirty="0"/>
              <a:t>1875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C57A6-79A9-7F9F-5002-85511A40BA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809200" y="1123722"/>
            <a:ext cx="3192457" cy="1461301"/>
          </a:xfrm>
        </p:spPr>
        <p:txBody>
          <a:bodyPr/>
          <a:lstStyle/>
          <a:p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짧았던 야라 밸리의 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1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차 황금기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경제 공항 등 일련의 사건으로 이 지역 와인 산업 쇠락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주정 강화 와인 수요 증가로 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1921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 와인 생산 중단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모든 포도밭은 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1937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년까지 목초지로 전환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50453E-C66F-1E81-2269-01796EEEBC5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798315" y="439871"/>
            <a:ext cx="2120040" cy="662774"/>
          </a:xfrm>
        </p:spPr>
        <p:txBody>
          <a:bodyPr/>
          <a:lstStyle/>
          <a:p>
            <a:r>
              <a:rPr lang="en-US" dirty="0"/>
              <a:t>1877 – 1937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A5EA62E-0245-44DC-4FE9-D45398AE705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113626" y="4237664"/>
            <a:ext cx="2369684" cy="1461301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포도나무가 다시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식재되고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와인메이커가 야라 밸리에 귀환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신세대 와인의 토대를 마련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4186AC6-4654-6C3B-9EBD-72667FD6674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102741" y="3553813"/>
            <a:ext cx="2120040" cy="662774"/>
          </a:xfrm>
        </p:spPr>
        <p:txBody>
          <a:bodyPr/>
          <a:lstStyle/>
          <a:p>
            <a:r>
              <a:rPr lang="en-US" dirty="0"/>
              <a:t>1960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4E909759-623E-3D21-8E11-D6B95618762D}"/>
              </a:ext>
            </a:extLst>
          </p:cNvPr>
          <p:cNvSpPr txBox="1">
            <a:spLocks/>
          </p:cNvSpPr>
          <p:nvPr/>
        </p:nvSpPr>
        <p:spPr>
          <a:xfrm>
            <a:off x="9137429" y="1739099"/>
            <a:ext cx="2720743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AU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Dr Bailey Carrodus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가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50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 만에 처음으로 상업적 야라 밸리 빈티지 생산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그의 혁신적인 스타일은 향후 서늘한 기후 양조자의 길을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열어줌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E01C81A7-84D7-54D9-701B-46AD3E22731E}"/>
              </a:ext>
            </a:extLst>
          </p:cNvPr>
          <p:cNvSpPr txBox="1">
            <a:spLocks/>
          </p:cNvSpPr>
          <p:nvPr/>
        </p:nvSpPr>
        <p:spPr>
          <a:xfrm>
            <a:off x="9126544" y="1055248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1973</a:t>
            </a:r>
          </a:p>
        </p:txBody>
      </p:sp>
    </p:spTree>
    <p:extLst>
      <p:ext uri="{BB962C8B-B14F-4D97-AF65-F5344CB8AC3E}">
        <p14:creationId xmlns:p14="http://schemas.microsoft.com/office/powerpoint/2010/main" val="3456273403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8036460A-5955-937F-2AD4-9C710844F87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405" b="13405"/>
          <a:stretch/>
        </p:blipFill>
        <p:spPr>
          <a:xfrm>
            <a:off x="6456363" y="374557"/>
            <a:ext cx="5735637" cy="280035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04393B-6DC0-8815-DD17-E56771AF18B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2829" y="4323709"/>
            <a:ext cx="2826886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와인 산업 부흥이 탄력을 받아 신규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와이너리가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조성되면서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야라 밸리가 본격적인 와인 산지로 탄탄히 자리매김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83421D-3EDA-6300-94D7-668CD2C28B3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1943" y="3639858"/>
            <a:ext cx="2120040" cy="662774"/>
          </a:xfrm>
        </p:spPr>
        <p:txBody>
          <a:bodyPr/>
          <a:lstStyle/>
          <a:p>
            <a:r>
              <a:rPr lang="en-US" dirty="0"/>
              <a:t>1980 – 1985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5F8851-48E1-5394-5A0B-6C1ED422EDD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665639" y="1145176"/>
            <a:ext cx="2973161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호주 와인 업계 부흥과 함께 신규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와이너리가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지속적으로 등장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지역 와인메이커는 덩치가 크고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강렬한 스타일의 와인에서 벗어나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이 지역의 서늘한 기후 스타일을 도입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흥미로운 실험 문화 창조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en-AU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0276FF1-95D1-D47B-F789-FEDD7575222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654753" y="461325"/>
            <a:ext cx="3273349" cy="662774"/>
          </a:xfrm>
        </p:spPr>
        <p:txBody>
          <a:bodyPr/>
          <a:lstStyle/>
          <a:p>
            <a:r>
              <a:rPr lang="en-US" dirty="0"/>
              <a:t>1990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r>
              <a:rPr lang="en-US" dirty="0"/>
              <a:t> &amp; 2000</a:t>
            </a: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3FEF27C-B578-6487-283E-3AF485E8BC8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357424" y="4295235"/>
            <a:ext cx="2976345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야라 밸리는 최상급 서늘한 기후 와인 산지로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창의적인 접근법의 본거지로 자리매김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와인메이커는 양조 개입은 줄이는 한편 양질의 포도 재배에 집중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B0F365E-A6C3-F9ED-DC0C-C99988B61A9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346539" y="3611384"/>
            <a:ext cx="2120040" cy="662774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현재 </a:t>
            </a:r>
            <a:endParaRPr lang="en-AU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97440439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Props1.xml><?xml version="1.0" encoding="utf-8"?>
<ds:datastoreItem xmlns:ds="http://schemas.openxmlformats.org/officeDocument/2006/customXml" ds:itemID="{DDB4E8D7-3B41-4FE5-BAC3-45A7E6E5D2B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2256494-4976-4001-aedb-96463ae0d92e"/>
    <ds:schemaRef ds:uri="4e8dd08d-258d-47a9-9875-37f1ffd19f3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67DE229-D415-4F5C-8950-CD8A5252257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0CCF1F8-6D9E-4631-9BC7-E65B426755A9}">
  <ds:schemaRefs>
    <ds:schemaRef ds:uri="http://schemas.microsoft.com/office/2006/metadata/properties"/>
    <ds:schemaRef ds:uri="http://schemas.openxmlformats.org/package/2006/metadata/core-properties"/>
    <ds:schemaRef ds:uri="02256494-4976-4001-aedb-96463ae0d92e"/>
    <ds:schemaRef ds:uri="http://purl.org/dc/dcmitype/"/>
    <ds:schemaRef ds:uri="http://www.w3.org/XML/1998/namespace"/>
    <ds:schemaRef ds:uri="http://schemas.microsoft.com/office/infopath/2007/PartnerControls"/>
    <ds:schemaRef ds:uri="http://purl.org/dc/elements/1.1/"/>
    <ds:schemaRef ds:uri="http://purl.org/dc/terms/"/>
    <ds:schemaRef ds:uri="http://schemas.microsoft.com/office/2006/documentManagement/types"/>
    <ds:schemaRef ds:uri="4e8dd08d-258d-47a9-9875-37f1ffd19f3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1893</Words>
  <Application>Microsoft Macintosh PowerPoint</Application>
  <PresentationFormat>Widescreen</PresentationFormat>
  <Paragraphs>325</Paragraphs>
  <Slides>26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Malgun Gothic</vt:lpstr>
      <vt:lpstr>Neue Haas Grotesk Text Pro</vt:lpstr>
      <vt:lpstr>Malgun Gothic</vt:lpstr>
      <vt:lpstr>굴림</vt:lpstr>
      <vt:lpstr>Arial</vt:lpstr>
      <vt:lpstr>Inter Display</vt:lpstr>
      <vt:lpstr>Slide layouts</vt:lpstr>
      <vt:lpstr>PowerPoint Presentation</vt:lpstr>
      <vt:lpstr>PowerPoint Presentation</vt:lpstr>
      <vt:lpstr>야라 밸리</vt:lpstr>
      <vt:lpstr>오늘 강의 주제</vt:lpstr>
      <vt:lpstr>호주</vt:lpstr>
      <vt:lpstr>빅토리아</vt:lpstr>
      <vt:lpstr>1838</vt:lpstr>
      <vt:lpstr>PowerPoint Presentation</vt:lpstr>
      <vt:lpstr>PowerPoint Presentation</vt:lpstr>
      <vt:lpstr>서늘한 안개 계곡 지형으로 </vt:lpstr>
      <vt:lpstr>기후</vt:lpstr>
      <vt:lpstr>토양</vt:lpstr>
      <vt:lpstr>포도 재배와 양조</vt:lpstr>
      <vt:lpstr>PowerPoint Presentation</vt:lpstr>
      <vt:lpstr>PowerPoint Presentation</vt:lpstr>
      <vt:lpstr>샤르도네 특징</vt:lpstr>
      <vt:lpstr>PowerPoint Presentation</vt:lpstr>
      <vt:lpstr>피노 누아 특징</vt:lpstr>
      <vt:lpstr>PowerPoint Presentation</vt:lpstr>
      <vt:lpstr>카베르네 소비뇽 특징</vt:lpstr>
      <vt:lpstr>PowerPoint Presentation</vt:lpstr>
      <vt:lpstr>쉬라즈 특징</vt:lpstr>
      <vt:lpstr>PowerPoint Presentation</vt:lpstr>
      <vt:lpstr>야라 밸리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Cameron Midson</cp:lastModifiedBy>
  <cp:revision>6</cp:revision>
  <dcterms:created xsi:type="dcterms:W3CDTF">2018-07-25T07:02:59Z</dcterms:created>
  <dcterms:modified xsi:type="dcterms:W3CDTF">2026-03-23T04:43:02Z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010021{"F":2,"I":"6981-60FE-E215-5441"}</vt:lpwstr>
  </property>
  <property fmtid="{D5CDD505-2E9C-101B-9397-08002B2CF9AE}" pid="3" name="ContentTypeId">
    <vt:lpwstr>0x01010011884AF779FE574C89E62754B4999D9C</vt:lpwstr>
  </property>
  <property fmtid="{D5CDD505-2E9C-101B-9397-08002B2CF9AE}" pid="4" name="MediaServiceImageTags">
    <vt:lpwstr/>
  </property>
  <property fmtid="{D5CDD505-2E9C-101B-9397-08002B2CF9AE}" pid="5" name="MSIP_Label_8cf57b4f-1801-441a-a240-098885f2bcbe_Enabled">
    <vt:lpwstr>true</vt:lpwstr>
  </property>
  <property fmtid="{D5CDD505-2E9C-101B-9397-08002B2CF9AE}" pid="6" name="MSIP_Label_8cf57b4f-1801-441a-a240-098885f2bcbe_SetDate">
    <vt:lpwstr>2026-03-23T04:42:11Z</vt:lpwstr>
  </property>
  <property fmtid="{D5CDD505-2E9C-101B-9397-08002B2CF9AE}" pid="7" name="MSIP_Label_8cf57b4f-1801-441a-a240-098885f2bcbe_Method">
    <vt:lpwstr>Standard</vt:lpwstr>
  </property>
  <property fmtid="{D5CDD505-2E9C-101B-9397-08002B2CF9AE}" pid="8" name="MSIP_Label_8cf57b4f-1801-441a-a240-098885f2bcbe_Name">
    <vt:lpwstr>General</vt:lpwstr>
  </property>
  <property fmtid="{D5CDD505-2E9C-101B-9397-08002B2CF9AE}" pid="9" name="MSIP_Label_8cf57b4f-1801-441a-a240-098885f2bcbe_SiteId">
    <vt:lpwstr>76107ada-99f4-412e-b164-5464438b49a0</vt:lpwstr>
  </property>
  <property fmtid="{D5CDD505-2E9C-101B-9397-08002B2CF9AE}" pid="10" name="MSIP_Label_8cf57b4f-1801-441a-a240-098885f2bcbe_ActionId">
    <vt:lpwstr>c294166d-8367-4012-8a65-ebf9ea92e3a7</vt:lpwstr>
  </property>
  <property fmtid="{D5CDD505-2E9C-101B-9397-08002B2CF9AE}" pid="11" name="MSIP_Label_8cf57b4f-1801-441a-a240-098885f2bcbe_ContentBits">
    <vt:lpwstr>0</vt:lpwstr>
  </property>
  <property fmtid="{D5CDD505-2E9C-101B-9397-08002B2CF9AE}" pid="12" name="MSIP_Label_8cf57b4f-1801-441a-a240-098885f2bcbe_Tag">
    <vt:lpwstr>50, 3, 0, 1</vt:lpwstr>
  </property>
</Properties>
</file>