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media/image10.svg" ContentType="image/svg+xml"/>
  <Override PartName="/ppt/media/image14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0"/>
  </p:notesMasterIdLst>
  <p:sldIdLst>
    <p:sldId id="256" r:id="rId5"/>
    <p:sldId id="478" r:id="rId6"/>
    <p:sldId id="636" r:id="rId7"/>
    <p:sldId id="635" r:id="rId8"/>
    <p:sldId id="645" r:id="rId9"/>
    <p:sldId id="637" r:id="rId10"/>
    <p:sldId id="646" r:id="rId11"/>
    <p:sldId id="647" r:id="rId12"/>
    <p:sldId id="660" r:id="rId13"/>
    <p:sldId id="641" r:id="rId14"/>
    <p:sldId id="642" r:id="rId15"/>
    <p:sldId id="643" r:id="rId16"/>
    <p:sldId id="648" r:id="rId17"/>
    <p:sldId id="649" r:id="rId18"/>
    <p:sldId id="651" r:id="rId19"/>
    <p:sldId id="652" r:id="rId20"/>
    <p:sldId id="657" r:id="rId21"/>
    <p:sldId id="626" r:id="rId22"/>
    <p:sldId id="280" r:id="rId23"/>
    <p:sldId id="617" r:id="rId24"/>
    <p:sldId id="278" r:id="rId25"/>
    <p:sldId id="658" r:id="rId26"/>
    <p:sldId id="659" r:id="rId27"/>
    <p:sldId id="340" r:id="rId28"/>
    <p:sldId id="661" r:id="rId29"/>
  </p:sldIdLst>
  <p:sldSz cx="12192000" cy="6858000"/>
  <p:notesSz cx="6858000" cy="9144000"/>
  <p:embeddedFontLst>
    <p:embeddedFont>
      <p:font typeface="맑은 고딕" panose="020B0503020000020004" pitchFamily="50" charset="-127"/>
      <p:regular r:id="rId31"/>
      <p:bold r:id="rId32"/>
    </p:embeddedFont>
    <p:embeddedFont>
      <p:font typeface="Inter Display" panose="020B0600000101010101" charset="0"/>
      <p:regular r:id="rId33"/>
      <p:bold r:id="rId34"/>
      <p:italic r:id="rId35"/>
      <p:boldItalic r:id="rId36"/>
    </p:embeddedFont>
    <p:embeddedFont>
      <p:font typeface="Neue Haas Grotesk Text Pro" panose="020B0504020202020204" pitchFamily="34" charset="0"/>
      <p:regular r:id="rId37"/>
      <p:bold r:id="rId38"/>
      <p:italic r:id="rId39"/>
      <p:boldItalic r:id="rId40"/>
    </p:embeddedFont>
  </p:embeddedFontLst>
  <p:custDataLst>
    <p:tags r:id="rId41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13" autoAdjust="0"/>
    <p:restoredTop sz="85443" autoAdjust="0"/>
  </p:normalViewPr>
  <p:slideViewPr>
    <p:cSldViewPr snapToGrid="0">
      <p:cViewPr varScale="1">
        <p:scale>
          <a:sx n="79" d="100"/>
          <a:sy n="79" d="100"/>
        </p:scale>
        <p:origin x="1764" y="294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commentAuthors" Target="commentAuthor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2/23/2026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애들레이드와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멜번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사이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라임스톤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코스트에 위치한 좁고 긴 지형의 내륙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비록 해안에서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80 km (50 miles)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떨어져 있지만 지형이 평평한 탓에 해양의 영향을 받는다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고립된 입지의 농업 중심지로 아주 조용하며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셀러 도어에서 와인메이커와 바로 담소를 나눌 수 있는 더할 나위 없는 관광지이기도 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3870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만생종인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이론의 여지가 없는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스타 품종으로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최상급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와인은 전 세계에서도 가장 순수하고 정교하게 </a:t>
            </a:r>
            <a:r>
              <a:rPr kumimoji="0" lang="ko-KR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카베르네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ko-KR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소비뇽을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표현한 와인으로 인식되고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독특한 테라 로사는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와인에 영향을 미치는 아주 중요한 요소로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토양의 양분과 산도는 와인의 오랜 생명력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주요한 역할을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숙성이 아주 잘 되는 이유 중 하나이기도 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성숙한 포도나무가 지닌 장점에 더해 혁신적인 포도 재배 및 양조 </a:t>
            </a:r>
            <a:r>
              <a:rPr lang="ko-KR" altLang="ko-KR" sz="1200" i="0" kern="1200" dirty="0">
                <a:effectLst/>
                <a:latin typeface="Arial"/>
                <a:ea typeface="+mn-ea"/>
                <a:cs typeface="+mn-cs"/>
              </a:rPr>
              <a:t>방식</a:t>
            </a:r>
            <a:r>
              <a:rPr lang="en-US" altLang="ko-KR" sz="1200" i="0" kern="1200" dirty="0">
                <a:effectLst/>
                <a:latin typeface="Arial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덕분에 와인 양조자들은 초기에도 마시기 좋지만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전 세계에서도 가장 숙성 잠재력도 좋은 균형 잡힌 스타일의 와인을 만들어낸다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바디 또는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풀바디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와인으로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상당수는 좀 더 가벼운 느낌의 모던 스타일로 생산된다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복합적인 와인은 진한 향과 거기에 잘 어우러지는 산도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입 안에서 오래 머무는 여운으로 유명하며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정교하면서도 결코 압도하지 않는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특징이다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159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/>
              <a:t>쿠나와라는</a:t>
            </a:r>
            <a:r>
              <a:rPr lang="ko-KR" altLang="en-US" dirty="0"/>
              <a:t> </a:t>
            </a:r>
            <a:r>
              <a:rPr lang="ko-KR" altLang="en-US" dirty="0" err="1"/>
              <a:t>바로사</a:t>
            </a:r>
            <a:r>
              <a:rPr lang="en-US" altLang="ko-KR" dirty="0"/>
              <a:t>, </a:t>
            </a:r>
            <a:r>
              <a:rPr lang="ko-KR" altLang="en-US" dirty="0"/>
              <a:t>헌터 밸리</a:t>
            </a:r>
            <a:r>
              <a:rPr lang="en-US" altLang="ko-KR" dirty="0"/>
              <a:t>, </a:t>
            </a:r>
            <a:r>
              <a:rPr lang="ko-KR" altLang="en-US" dirty="0"/>
              <a:t>마가렛 리버와 같은 따뜻한 기후의 </a:t>
            </a:r>
            <a:r>
              <a:rPr lang="ko-KR" altLang="en-US" dirty="0" err="1"/>
              <a:t>쉬라즈</a:t>
            </a:r>
            <a:r>
              <a:rPr lang="ko-KR" altLang="en-US" dirty="0"/>
              <a:t> 산지보다 보통 더 우아하고 골격이 잘 잡힌 와인을 생산한다</a:t>
            </a:r>
            <a:r>
              <a:rPr lang="en-US" altLang="ko-KR" dirty="0"/>
              <a:t>. </a:t>
            </a:r>
            <a:r>
              <a:rPr lang="ko-KR" altLang="en-US" dirty="0" err="1"/>
              <a:t>카베르네</a:t>
            </a:r>
            <a:r>
              <a:rPr lang="ko-KR" altLang="en-US" dirty="0"/>
              <a:t> </a:t>
            </a:r>
            <a:r>
              <a:rPr lang="ko-KR" altLang="en-US" dirty="0" err="1"/>
              <a:t>소비뇽과</a:t>
            </a:r>
            <a:r>
              <a:rPr lang="ko-KR" altLang="en-US" dirty="0"/>
              <a:t> 마찬가지로</a:t>
            </a:r>
            <a:r>
              <a:rPr lang="en-US" altLang="ko-KR" dirty="0"/>
              <a:t> </a:t>
            </a:r>
            <a:r>
              <a:rPr lang="ko-KR" altLang="en-US" dirty="0" err="1"/>
              <a:t>쉬라즈</a:t>
            </a:r>
            <a:r>
              <a:rPr lang="ko-KR" altLang="en-US" b="0" i="0" dirty="0" err="1"/>
              <a:t>도</a:t>
            </a:r>
            <a:r>
              <a:rPr lang="ko-KR" altLang="en-US" dirty="0"/>
              <a:t> 가벼운 음식 스타일과 잘 어울리는</a:t>
            </a:r>
            <a:r>
              <a:rPr lang="en-US" altLang="ko-KR" dirty="0"/>
              <a:t>,</a:t>
            </a:r>
            <a:r>
              <a:rPr lang="ko-KR" altLang="en-US" dirty="0"/>
              <a:t> 균형감이 좋고 정교한 스타일로 생산되는 추세이다</a:t>
            </a:r>
            <a:r>
              <a:rPr lang="en-US" altLang="ko-KR" dirty="0"/>
              <a:t>. </a:t>
            </a:r>
            <a:r>
              <a:rPr lang="ko-KR" altLang="en-US" dirty="0" err="1"/>
              <a:t>쿠나와라</a:t>
            </a:r>
            <a:r>
              <a:rPr lang="ko-KR" altLang="en-US" dirty="0"/>
              <a:t> 와인의 특징적인 </a:t>
            </a:r>
            <a:r>
              <a:rPr lang="ko-KR" altLang="en-US" dirty="0" err="1"/>
              <a:t>탄닌</a:t>
            </a:r>
            <a:r>
              <a:rPr lang="ko-KR" altLang="en-US" dirty="0"/>
              <a:t> 구조 덕분에 오래 숙성이 가능한 와인이다</a:t>
            </a:r>
            <a:r>
              <a:rPr lang="en-US" altLang="ko-KR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8948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메를로는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배수가 좋은 토양에서 잘 자라며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서늘한 기후와 햇볕이 좋은 완숙기 덕분에 풀 바디 와인을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생산하며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화려한 풍미의 와인을 생산하기도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6179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 많은 프로그램, 툴, 자료는 www.australianwinediscovered.com 참조. </a:t>
            </a:r>
            <a:endParaRPr lang="en-AU" b="0" dirty="0">
              <a:effectLst/>
            </a:endParaRPr>
          </a:p>
          <a:p>
            <a:pPr rtl="0"/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문의 사항이 있는 경우 discover@wineaustralia.com으로 이메일 요망.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86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잠시 시간을 내어 클래식 스타일의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와인을 맛보는 것도 좋다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정식 시음은 프로그램 후반에 진행한다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여러 세대에 걸친 와인 명가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그리고 호주 국내외 기업들이 공동체를 형성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협업함으로써 활기를 더할 수 있는 참신한 의견들을 수용하는 와인 산지이다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081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추천 토론 주제</a:t>
            </a:r>
            <a:r>
              <a:rPr lang="en-US" altLang="ko-KR" dirty="0"/>
              <a:t>: </a:t>
            </a:r>
          </a:p>
          <a:p>
            <a:r>
              <a:rPr lang="ko-KR" altLang="en-US" dirty="0" err="1"/>
              <a:t>쿠나와라가</a:t>
            </a:r>
            <a:r>
              <a:rPr lang="ko-KR" altLang="en-US" dirty="0"/>
              <a:t> 대표적인 </a:t>
            </a:r>
            <a:r>
              <a:rPr lang="ko-KR" altLang="en-US" dirty="0" err="1"/>
              <a:t>카베르네</a:t>
            </a:r>
            <a:r>
              <a:rPr lang="ko-KR" altLang="en-US" dirty="0"/>
              <a:t> </a:t>
            </a:r>
            <a:r>
              <a:rPr lang="ko-KR" altLang="en-US" dirty="0" err="1"/>
              <a:t>소비뇽</a:t>
            </a:r>
            <a:r>
              <a:rPr lang="ko-KR" altLang="en-US" dirty="0"/>
              <a:t> 산지가 된 요인은</a:t>
            </a:r>
            <a:r>
              <a:rPr lang="en-US" altLang="ko-KR" dirty="0"/>
              <a:t>? – </a:t>
            </a:r>
            <a:r>
              <a:rPr lang="ko-KR" altLang="en-US" dirty="0"/>
              <a:t>아울러 이러한 명성을 어떻게 유지하고 있는가</a:t>
            </a:r>
            <a:r>
              <a:rPr lang="en-US" altLang="ko-KR" dirty="0"/>
              <a:t>? </a:t>
            </a: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734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위도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37º 32’S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위치한 것 치고는 서늘한 기후를 보인다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남극해에 인접한 평지에 위치하기 때문이며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생장기에 걸쳐 보니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상승류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Bonney Upwelling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올라오는 한류의 영향을 받는다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라임스톤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코스트는 서향의 해안 때문에 특히 해양성 기후의 영향을 받는다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803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평평한 지형의 고도가 낮은 산지이다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겨울이 춥고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여름 밤 기온은 서늘한 것이 보통이다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지속적인 운량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하늘을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덮고있는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구름의 양</a:t>
            </a:r>
            <a:r>
              <a:rPr lang="en-US" altLang="ko-K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cloud cover)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역시 기온을 낮추는 역할을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평균 기온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20.1°C(68°F).</a:t>
            </a:r>
            <a:endParaRPr lang="en-AU" b="0" i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강우량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(GSR): 260mm(10.2in). </a:t>
            </a:r>
            <a:endParaRPr lang="en-US" i="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557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테라 로사는 형태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일관된 모양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그리고 진한 색 등 지질학적 속성 때문에 독특한 토양이다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북쪽에서 남쪽으로 이어지는 작은 테라 로사 부지는 호주 와인 업계에서도 가장 귀한 토양 중 하나이다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왜 세계적 수준의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생산하기에 이상적인 환경인가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테라 로사 부지가 가치가 높은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559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포도 재배자들은 오랫동안 최상급 포도를 생산하기 위해 기존 방식을 다양한 기후 조건에 맞게 조정해 왔다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지속적으로 포도 재배 관련 연구에도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집중하고 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기후 조건은 포도 재배에 아주 적합하기 때문에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보통 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(shoot)/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열매 솎아내기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다듬기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잎 제거 등을 통해 포도나무의 생장을 통제할 필요가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많은 포도밭 소유주들은 수자원을 보호하고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생장을 통제하기 위해 원격 감지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관개 일정 조정과 같은 기술을 활용하고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포도밭 관개를 위해 평균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5–6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미터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(16.4–19.7 feet)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깊이의 지하 대수층에서 물을 끌어올리고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기후 변화에 대응해 많은 포도밭 소유자들은 지속 가능한 포도 재배 방식을 채택하고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많은 포도밭에 울타리를 쳐서 양을 길러서 겨울 잡초를 통제하고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br>
              <a:rPr lang="en-AU" b="1" dirty="0"/>
            </a:b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626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양조장에서 최소한의 개입을 통해 포도 자체의 품질이 발현되도록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양조자는 프리미엄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숙성함에 있어 지속적으로 오크 사용 방식을 개선해오고 있는데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새 오크 배럴 사용을 절제하고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중고 오크와 섞어 사용해 품종 고유의 특징을 보존하면서도 복합적 풍미와 깊이를 부여한다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미드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팔렛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(mid-palate)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약해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도넛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이라고 불리는데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빈 부분을 메우기 위해 다른 품종과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블렌딩하기도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좀 더 섬세하고 미묘한 풍미가 있어 추가적인 풍미와 입안에서의 무게감을 더하기 위해 종종 다른 품종과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 과정에서 오크를 활용하는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 활용이 어떻게 진화해 왔으며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 스타일에 어떤 영향을 미치는가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호주의 좀 더 실험적인 와인산지들과는 달리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양조자들은 양조장에서 좀 더 전통적 접근방식을 활용한다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 </a:t>
            </a:r>
            <a:endParaRPr lang="en-AU" b="0" i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12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i="0" dirty="0"/>
              <a:t>선별한 와인을 시음하고 토론해 본다</a:t>
            </a:r>
            <a:r>
              <a:rPr lang="en-US" altLang="ko-KR" i="0" dirty="0"/>
              <a:t>. </a:t>
            </a:r>
            <a:endParaRPr lang="en-US" i="0" dirty="0"/>
          </a:p>
          <a:p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레드 품종들은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쿠나와라에서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최상의 품종으로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토양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 기법이 결합되어 영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(young)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할 때도 마시기 좋고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탁월한 숙성 잠재력을 지닌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바디에서 풀 바디 와인으로 생산된다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지역은 소량이기는 하지만 탁월한 화이트 와인을 생산하기도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추가 프로그램</a:t>
            </a:r>
            <a:r>
              <a:rPr lang="en-US" altLang="ko-KR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해당 품종에 대한 프로그램 자료는 </a:t>
            </a:r>
            <a:r>
              <a:rPr lang="en-AU" altLang="ko-KR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참조한다</a:t>
            </a:r>
            <a:r>
              <a:rPr lang="en-US" altLang="ko-KR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828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4788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81391" y="592189"/>
            <a:ext cx="3710609" cy="2457174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9873" y="447141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19873" y="380863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8A6912E-BA6A-C23E-83FF-641643A6F644}"/>
              </a:ext>
            </a:extLst>
          </p:cNvPr>
          <p:cNvSpPr/>
          <p:nvPr userDrawn="1"/>
        </p:nvSpPr>
        <p:spPr>
          <a:xfrm>
            <a:off x="8788038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6710FA8-29F6-38BC-3F2E-0833CFC8AB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31090" y="447141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098D18A-D6FA-F31D-2615-57F3FC62DF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31090" y="380863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55029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23583" y="4058665"/>
            <a:ext cx="406841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573429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4710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3621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EF82924-C0A9-2A49-B679-BE874026D733}"/>
              </a:ext>
            </a:extLst>
          </p:cNvPr>
          <p:cNvSpPr/>
          <p:nvPr userDrawn="1"/>
        </p:nvSpPr>
        <p:spPr>
          <a:xfrm>
            <a:off x="7848013" y="3268434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296D9D94-B9E6-E2C1-428B-9477F8FF070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2859" y="173484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FEA3E454-DA14-F376-4F21-3D4F98C43B4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61974" y="1050994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0295798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23/02/2026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3" r:id="rId21"/>
    <p:sldLayoutId id="2147483676" r:id="rId22"/>
    <p:sldLayoutId id="2147483677" r:id="rId23"/>
    <p:sldLayoutId id="2147483680" r:id="rId24"/>
    <p:sldLayoutId id="2147483681" r:id="rId25"/>
    <p:sldLayoutId id="2147483682" r:id="rId26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2" b="24080"/>
          <a:stretch/>
        </p:blipFill>
        <p:spPr>
          <a:xfrm>
            <a:off x="623890" y="2595562"/>
            <a:ext cx="10993501" cy="4262438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60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</a:t>
            </a:r>
            <a:endParaRPr lang="en-US" sz="60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833" b="1006"/>
          <a:stretch/>
        </p:blipFill>
        <p:spPr>
          <a:xfrm>
            <a:off x="0" y="368299"/>
            <a:ext cx="6075426" cy="606878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1186863"/>
            <a:ext cx="4688825" cy="836366"/>
          </a:xfrm>
        </p:spPr>
        <p:txBody>
          <a:bodyPr/>
          <a:lstStyle/>
          <a:p>
            <a:r>
              <a:rPr lang="ko-KR" altLang="en-US" sz="544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지형</a:t>
            </a:r>
            <a:r>
              <a:rPr lang="en-US" altLang="ko-KR" sz="544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544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 및 토양</a:t>
            </a:r>
            <a:endParaRPr lang="en-US" sz="544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43FB31-28DB-0B6C-5378-29093D1670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1" y="3754203"/>
            <a:ext cx="4552725" cy="3011585"/>
          </a:xfrm>
        </p:spPr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애들레이드에서 차로 약 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4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시간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멜버른에서 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시간 거리로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라임스톤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코스트에 위치 </a:t>
            </a:r>
          </a:p>
          <a:p>
            <a:pPr marL="285750" indent="-285750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깔끔하게 정돈되어 줄지어 서있는 포도나무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아주 오래된 강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그리고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유칼립투스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나무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붉은색 토양이 분포한 그림 같은 산지 </a:t>
            </a:r>
          </a:p>
          <a:p>
            <a:pPr marL="285750" indent="-285750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다른 많은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남호주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와인 산지보다 온화한 기후 </a:t>
            </a:r>
          </a:p>
          <a:p>
            <a:pPr marL="285750" indent="-285750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해양의 영향을 받는 기후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라임스톤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기반의 토양이 포도 재배에 이상적 </a:t>
            </a:r>
            <a:endParaRPr lang="en-US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D311900E-78ED-5EC7-92D9-7ABC2B5363B9}"/>
              </a:ext>
            </a:extLst>
          </p:cNvPr>
          <p:cNvSpPr txBox="1">
            <a:spLocks/>
          </p:cNvSpPr>
          <p:nvPr/>
        </p:nvSpPr>
        <p:spPr>
          <a:xfrm>
            <a:off x="6456362" y="1953773"/>
            <a:ext cx="4688825" cy="129657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호주의 </a:t>
            </a:r>
          </a:p>
          <a:p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레드 카펫 </a:t>
            </a:r>
          </a:p>
          <a:p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 산지 </a:t>
            </a:r>
            <a:endParaRPr lang="en-US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09" r="30907"/>
          <a:stretch/>
        </p:blipFill>
        <p:spPr>
          <a:xfrm>
            <a:off x="1" y="1"/>
            <a:ext cx="6096000" cy="685800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56459" y="1123759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해양성 기후</a:t>
            </a:r>
            <a:endParaRPr lang="en-US" sz="32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56459" y="1676903"/>
            <a:ext cx="3849274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남빙양의 냉각 효과의 영향 </a:t>
            </a:r>
            <a:endParaRPr lang="en-AU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02259" y="4566926"/>
            <a:ext cx="3108425" cy="78537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50–110M(164 - 236FT)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18265" y="653458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18265" y="5411588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80168" y="636192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CB6F99CC-793B-3B7A-E3B6-36AA1860693B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B51112F7-323E-615F-A19F-7C5EAAD511BA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D5661D-4292-B0CA-C660-E5D6F554BD6C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1670E9-3FBA-35F8-2DEC-E4D012300F95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4F25E5-EC19-4531-71F2-625BBA02765E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7FDD57-C612-6470-1701-84B032561558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677" r="15740"/>
          <a:stretch/>
        </p:blipFill>
        <p:spPr>
          <a:xfrm>
            <a:off x="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689123" cy="1530521"/>
          </a:xfrm>
        </p:spPr>
        <p:txBody>
          <a:bodyPr/>
          <a:lstStyle/>
          <a:p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쿠나와라는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테라 로사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이탈리아어로 ‘붉은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토양’이라는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뜻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층이 분포하는 것으로 유명하다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테라 로사는 맑은 물을 담고 있는 아주 오래된 저수지 위의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라임스톤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구릉 산등성이의 상층에 분포하며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세계적 품질의 포도 재배에 이상적이다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기타 다른 토양으로 검은색과 갈색의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렌지나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rendzina)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진흙과 사질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양토도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분포한다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224" b="31224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402114"/>
            <a:ext cx="6158452" cy="1325562"/>
          </a:xfrm>
        </p:spPr>
        <p:txBody>
          <a:bodyPr/>
          <a:lstStyle/>
          <a:p>
            <a:r>
              <a:rPr lang="ko-KR" altLang="en-US" sz="32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포도재배와 양조 </a:t>
            </a:r>
            <a:endParaRPr lang="en-US" sz="32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3888" y="3201081"/>
            <a:ext cx="5340350" cy="1325562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5400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</a:t>
            </a:r>
            <a:endParaRPr lang="en-US" sz="54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71EF1D9-02BD-CC98-2C97-22C2C754AA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1CDB64-E01D-35C0-5842-7F66667D36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7" y="3335508"/>
            <a:ext cx="3745745" cy="240540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쿠나와라에는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경험이 많은 포도재배자와 양조자가 비교적 경험이 적은 신참자들과 섞여 긍정적 효과를 가져옴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지난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 간 포도밭 관리 방식에 많은 혁신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새로운 포도나무 지지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(trellis)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방식 활용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개선된 수자원 관리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지속가능성에 더 집중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수확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 2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월 초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~ 4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월 </a:t>
            </a:r>
            <a:r>
              <a:rPr 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320438-B1AF-D84F-E324-5B68204F2A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486664"/>
            <a:ext cx="5340350" cy="410029"/>
          </a:xfrm>
        </p:spPr>
        <p:txBody>
          <a:bodyPr/>
          <a:lstStyle/>
          <a:p>
            <a:r>
              <a:rPr lang="ko-KR" altLang="en-US" sz="32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포도재배</a:t>
            </a:r>
            <a:endParaRPr lang="en-US" sz="32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01EFFA6-CBD1-47F7-18A3-C867734046A4}"/>
              </a:ext>
            </a:extLst>
          </p:cNvPr>
          <p:cNvSpPr txBox="1">
            <a:spLocks/>
          </p:cNvSpPr>
          <p:nvPr/>
        </p:nvSpPr>
        <p:spPr>
          <a:xfrm>
            <a:off x="623888" y="994229"/>
            <a:ext cx="5340350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진화와 혁신 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05594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F1CEEF7-D38F-1BEC-28A1-EC2B9620DF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603" t="-146" r="7814" b="146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958846E-2E15-56F6-2216-AEB4A6950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199571"/>
            <a:ext cx="4829691" cy="78573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양조</a:t>
            </a:r>
            <a:r>
              <a:rPr lang="en-US" altLang="ko-KR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C3F268-D45B-B12B-AE2C-C6A0286E2C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67435"/>
            <a:ext cx="5340350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시간이 빚어낸 품질 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20E4DE1-BA5F-2761-D3EF-6DD5B7D8D0CB}"/>
              </a:ext>
            </a:extLst>
          </p:cNvPr>
          <p:cNvSpPr txBox="1">
            <a:spLocks/>
          </p:cNvSpPr>
          <p:nvPr/>
        </p:nvSpPr>
        <p:spPr>
          <a:xfrm>
            <a:off x="623887" y="3741908"/>
            <a:ext cx="3745745" cy="2405401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포도재배자와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양조자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간 긴밀한 협업  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레드 와인 숙성을 위해 오크를 신중하게 사용 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블렌딩을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통해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균형감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복합적 향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진한 풍미와 여운을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length)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확보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59113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C2F122E4-C657-0652-0E03-0C2FC06C37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0119" y="1933074"/>
            <a:ext cx="1182507" cy="3579859"/>
          </a:xfrm>
          <a:prstGeom prst="rect">
            <a:avLst/>
          </a:prstGeom>
        </p:spPr>
      </p:pic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5896CC81-2FD1-EC08-7FEB-FE5002BE0D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6059" y="1933074"/>
            <a:ext cx="1182507" cy="3579859"/>
          </a:xfrm>
          <a:prstGeom prst="rect">
            <a:avLst/>
          </a:prstGeom>
        </p:spPr>
      </p:pic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6217" y="1770536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8124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ko-KR" altLang="en-US" sz="544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</a:t>
            </a:r>
            <a:br>
              <a:rPr 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가지 주요 와인 유형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55%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24%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메를로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7%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6861171" y="5470367"/>
            <a:ext cx="2200713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6%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블랑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9062732" y="3984862"/>
            <a:ext cx="1997022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BLANC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6837375" y="4049269"/>
            <a:ext cx="2260748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5197646" y="4019454"/>
            <a:ext cx="13951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3224947" y="4019455"/>
            <a:ext cx="12788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767F01D7-8924-F112-2EAE-63A6DEF5B1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3876" y="1770536"/>
            <a:ext cx="1270924" cy="38475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8FBDD6-13EC-0BA5-1121-2E9476226743}"/>
              </a:ext>
            </a:extLst>
          </p:cNvPr>
          <p:cNvSpPr txBox="1"/>
          <p:nvPr/>
        </p:nvSpPr>
        <p:spPr>
          <a:xfrm rot="16200000">
            <a:off x="967948" y="3910450"/>
            <a:ext cx="1848198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SAVIGNON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198913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825373" y="629294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97786" y="1419047"/>
            <a:ext cx="1832762" cy="62671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22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쿠나와라의</a:t>
            </a:r>
            <a:r>
              <a:rPr lang="ko-KR" altLang="en-US" sz="22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algn="ctr"/>
            <a:r>
              <a:rPr lang="ko-KR" altLang="en-US" sz="22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스타 품종 </a:t>
            </a:r>
            <a:endParaRPr lang="en-AU" sz="16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643925" y="4752867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차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 체리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블랙커런트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카시스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말린 민트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유칼립투스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고추류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피망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428847" y="4241041"/>
            <a:ext cx="415915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428847" y="4241041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700320" y="5847178"/>
            <a:ext cx="2844307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삼나무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토스트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나무 숯과 함께 오크 풍미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2854432" y="4770822"/>
            <a:ext cx="2805709" cy="9912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숙성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삼나무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담배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흙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3421639" y="4241041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CDDFD26-328C-5A41-F626-EF0789E3D0C7}"/>
              </a:ext>
            </a:extLst>
          </p:cNvPr>
          <p:cNvCxnSpPr>
            <a:cxnSpLocks/>
          </p:cNvCxnSpPr>
          <p:nvPr/>
        </p:nvCxnSpPr>
        <p:spPr>
          <a:xfrm>
            <a:off x="6886350" y="3948402"/>
            <a:ext cx="341941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F251D33A-C7E0-70A4-6D75-5D3B19642A8B}"/>
              </a:ext>
            </a:extLst>
          </p:cNvPr>
          <p:cNvSpPr/>
          <p:nvPr/>
        </p:nvSpPr>
        <p:spPr>
          <a:xfrm>
            <a:off x="9830548" y="2819036"/>
            <a:ext cx="2199918" cy="222803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F56FD87-2204-D2A5-D147-4AEF1AEBBFA3}"/>
              </a:ext>
            </a:extLst>
          </p:cNvPr>
          <p:cNvCxnSpPr>
            <a:cxnSpLocks/>
          </p:cNvCxnSpPr>
          <p:nvPr/>
        </p:nvCxnSpPr>
        <p:spPr>
          <a:xfrm>
            <a:off x="8995592" y="5179100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D1805DE-0366-7DAF-FF5D-ECEDD7F29BB2}"/>
              </a:ext>
            </a:extLst>
          </p:cNvPr>
          <p:cNvCxnSpPr>
            <a:cxnSpLocks/>
          </p:cNvCxnSpPr>
          <p:nvPr/>
        </p:nvCxnSpPr>
        <p:spPr>
          <a:xfrm>
            <a:off x="8886736" y="2729155"/>
            <a:ext cx="0" cy="30360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648F24C-F118-5311-3095-6DFADDB15377}"/>
              </a:ext>
            </a:extLst>
          </p:cNvPr>
          <p:cNvCxnSpPr>
            <a:cxnSpLocks/>
          </p:cNvCxnSpPr>
          <p:nvPr/>
        </p:nvCxnSpPr>
        <p:spPr>
          <a:xfrm>
            <a:off x="6886350" y="5181679"/>
            <a:ext cx="21092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19D2FD2-8F4D-3B03-7958-7476433A7718}"/>
              </a:ext>
            </a:extLst>
          </p:cNvPr>
          <p:cNvCxnSpPr>
            <a:cxnSpLocks/>
          </p:cNvCxnSpPr>
          <p:nvPr/>
        </p:nvCxnSpPr>
        <p:spPr>
          <a:xfrm>
            <a:off x="3421639" y="3668893"/>
            <a:ext cx="217035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D86E557-F4C7-FDFE-2B30-61DE66E68FCA}"/>
              </a:ext>
            </a:extLst>
          </p:cNvPr>
          <p:cNvCxnSpPr>
            <a:cxnSpLocks/>
          </p:cNvCxnSpPr>
          <p:nvPr/>
        </p:nvCxnSpPr>
        <p:spPr>
          <a:xfrm>
            <a:off x="3436621" y="3432631"/>
            <a:ext cx="0" cy="23626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19535FB7-6796-BC62-77CE-1F5070C9B0FE}"/>
              </a:ext>
            </a:extLst>
          </p:cNvPr>
          <p:cNvSpPr txBox="1"/>
          <p:nvPr/>
        </p:nvSpPr>
        <p:spPr>
          <a:xfrm>
            <a:off x="1930400" y="2637685"/>
            <a:ext cx="3004455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현대적 스타일은 우아하고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영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young)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할 때 마시기 좋은 와인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27F204D9-7D09-2F4B-CD23-BCA71C37D929}"/>
              </a:ext>
            </a:extLst>
          </p:cNvPr>
          <p:cNvSpPr txBox="1"/>
          <p:nvPr/>
        </p:nvSpPr>
        <p:spPr>
          <a:xfrm>
            <a:off x="9857025" y="3148795"/>
            <a:ext cx="2146963" cy="175996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가장 많이 재배되는 품종</a:t>
            </a:r>
            <a:endParaRPr lang="en-AU" altLang="ko-KR" sz="20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1/2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연간 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104517" y="1826826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468660" y="1823924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832803" y="1823924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96946" y="1823924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561470" y="1823924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925994" y="1823924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284339" y="1823924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655041" y="1823924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019565" y="1823924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104517" y="29637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468660" y="296087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832803" y="296087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96946" y="296087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561470" y="296087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925994" y="296087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284339" y="296087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655041" y="296087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019565" y="296087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104517" y="382715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468660" y="38242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832803" y="38242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96946" y="38242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561470" y="38242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925994" y="38242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284339" y="38242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655041" y="38242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019565" y="38242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104517" y="467090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468660" y="466800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832803" y="466800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96946" y="466800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561470" y="46680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925994" y="46680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284339" y="46680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655041" y="46680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019565" y="46680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104517" y="501689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468660" y="50139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832803" y="50139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96946" y="50139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561470" y="50139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925994" y="50139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284339" y="50139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655041" y="50139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019565" y="50139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104517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468660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832803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196946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561470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13D3584-8F86-FEED-950B-9D870826B16B}"/>
              </a:ext>
            </a:extLst>
          </p:cNvPr>
          <p:cNvSpPr/>
          <p:nvPr/>
        </p:nvSpPr>
        <p:spPr>
          <a:xfrm>
            <a:off x="4284339" y="6277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019565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006485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602332" y="5998829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569367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438672" y="213505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104517" y="53960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468660" y="53931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832803" y="53931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96946" y="53931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561470" y="53931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925994" y="53931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284339" y="53931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655041" y="539313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019565" y="539313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52DC9A-758D-3210-EE4C-E2586C586504}"/>
              </a:ext>
            </a:extLst>
          </p:cNvPr>
          <p:cNvCxnSpPr>
            <a:cxnSpLocks/>
          </p:cNvCxnSpPr>
          <p:nvPr/>
        </p:nvCxnSpPr>
        <p:spPr>
          <a:xfrm>
            <a:off x="5150704" y="213505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849E29-E159-7C8C-AAA9-5499D77A33DB}"/>
              </a:ext>
            </a:extLst>
          </p:cNvPr>
          <p:cNvCxnSpPr>
            <a:cxnSpLocks/>
          </p:cNvCxnSpPr>
          <p:nvPr/>
        </p:nvCxnSpPr>
        <p:spPr>
          <a:xfrm>
            <a:off x="4423288" y="2259859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652058" y="628710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3926344" y="6287100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Title 2">
            <a:extLst>
              <a:ext uri="{FF2B5EF4-FFF2-40B4-BE49-F238E27FC236}">
                <a16:creationId xmlns:a16="http://schemas.microsoft.com/office/drawing/2014/main" id="{2A2AFAAC-50A0-539D-EB53-4B114A00349B}"/>
              </a:ext>
            </a:extLst>
          </p:cNvPr>
          <p:cNvSpPr txBox="1"/>
          <p:nvPr/>
        </p:nvSpPr>
        <p:spPr>
          <a:xfrm>
            <a:off x="4135483" y="2304819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CB9B26AD-94F8-3CA6-2E21-4F8727E63D5D}"/>
              </a:ext>
            </a:extLst>
          </p:cNvPr>
          <p:cNvSpPr txBox="1"/>
          <p:nvPr/>
        </p:nvSpPr>
        <p:spPr>
          <a:xfrm>
            <a:off x="623350" y="1847603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59CD6AF-2CFE-180F-C5BC-CC5869624D55}"/>
              </a:ext>
            </a:extLst>
          </p:cNvPr>
          <p:cNvCxnSpPr>
            <a:cxnSpLocks/>
          </p:cNvCxnSpPr>
          <p:nvPr/>
        </p:nvCxnSpPr>
        <p:spPr>
          <a:xfrm>
            <a:off x="999795" y="1955969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C2243F09-44EC-FBE8-F454-3996538AA072}"/>
              </a:ext>
            </a:extLst>
          </p:cNvPr>
          <p:cNvSpPr txBox="1"/>
          <p:nvPr/>
        </p:nvSpPr>
        <p:spPr>
          <a:xfrm>
            <a:off x="623349" y="294963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99A01E8-DD7E-FF03-0164-793D931FCF35}"/>
              </a:ext>
            </a:extLst>
          </p:cNvPr>
          <p:cNvCxnSpPr>
            <a:cxnSpLocks/>
          </p:cNvCxnSpPr>
          <p:nvPr/>
        </p:nvCxnSpPr>
        <p:spPr>
          <a:xfrm>
            <a:off x="1169870" y="3117504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DFB1D8BA-9D12-264B-4BAB-9EBCC1CE29C8}"/>
              </a:ext>
            </a:extLst>
          </p:cNvPr>
          <p:cNvSpPr txBox="1"/>
          <p:nvPr/>
        </p:nvSpPr>
        <p:spPr>
          <a:xfrm>
            <a:off x="623349" y="37981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C0AA698-A2A1-CED3-07AF-EEBC3FBF524E}"/>
              </a:ext>
            </a:extLst>
          </p:cNvPr>
          <p:cNvCxnSpPr>
            <a:cxnSpLocks/>
          </p:cNvCxnSpPr>
          <p:nvPr/>
        </p:nvCxnSpPr>
        <p:spPr>
          <a:xfrm>
            <a:off x="1169870" y="3965984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2">
            <a:extLst>
              <a:ext uri="{FF2B5EF4-FFF2-40B4-BE49-F238E27FC236}">
                <a16:creationId xmlns:a16="http://schemas.microsoft.com/office/drawing/2014/main" id="{81428A42-4DA2-53E5-C652-B6FC8C407845}"/>
              </a:ext>
            </a:extLst>
          </p:cNvPr>
          <p:cNvSpPr txBox="1"/>
          <p:nvPr/>
        </p:nvSpPr>
        <p:spPr>
          <a:xfrm>
            <a:off x="623349" y="466104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D4CFEB0-024E-9DCF-47D9-1A2E934D4D1E}"/>
              </a:ext>
            </a:extLst>
          </p:cNvPr>
          <p:cNvCxnSpPr>
            <a:cxnSpLocks/>
          </p:cNvCxnSpPr>
          <p:nvPr/>
        </p:nvCxnSpPr>
        <p:spPr>
          <a:xfrm>
            <a:off x="1169870" y="4828914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54BDA04E-062A-190F-3005-E50B028002CF}"/>
              </a:ext>
            </a:extLst>
          </p:cNvPr>
          <p:cNvSpPr txBox="1"/>
          <p:nvPr/>
        </p:nvSpPr>
        <p:spPr>
          <a:xfrm>
            <a:off x="623349" y="500703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EFAC630-A7FF-0C84-562C-6FC169208347}"/>
              </a:ext>
            </a:extLst>
          </p:cNvPr>
          <p:cNvCxnSpPr>
            <a:cxnSpLocks/>
          </p:cNvCxnSpPr>
          <p:nvPr/>
        </p:nvCxnSpPr>
        <p:spPr>
          <a:xfrm>
            <a:off x="1169870" y="517490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9429A97E-8E0F-A505-FF58-4C0CAA910718}"/>
              </a:ext>
            </a:extLst>
          </p:cNvPr>
          <p:cNvSpPr txBox="1"/>
          <p:nvPr/>
        </p:nvSpPr>
        <p:spPr>
          <a:xfrm>
            <a:off x="623349" y="62674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3CF366B-446B-7931-F772-937D0F25D462}"/>
              </a:ext>
            </a:extLst>
          </p:cNvPr>
          <p:cNvCxnSpPr>
            <a:cxnSpLocks/>
          </p:cNvCxnSpPr>
          <p:nvPr/>
        </p:nvCxnSpPr>
        <p:spPr>
          <a:xfrm>
            <a:off x="1332304" y="6435343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2">
            <a:extLst>
              <a:ext uri="{FF2B5EF4-FFF2-40B4-BE49-F238E27FC236}">
                <a16:creationId xmlns:a16="http://schemas.microsoft.com/office/drawing/2014/main" id="{6FBDD553-FE38-92FC-9A47-C292D7F4635D}"/>
              </a:ext>
            </a:extLst>
          </p:cNvPr>
          <p:cNvSpPr txBox="1"/>
          <p:nvPr/>
        </p:nvSpPr>
        <p:spPr>
          <a:xfrm>
            <a:off x="623349" y="538617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03362FC-A4A0-03E1-0E5D-ED2A39C01EAA}"/>
              </a:ext>
            </a:extLst>
          </p:cNvPr>
          <p:cNvCxnSpPr>
            <a:cxnSpLocks/>
          </p:cNvCxnSpPr>
          <p:nvPr/>
        </p:nvCxnSpPr>
        <p:spPr>
          <a:xfrm>
            <a:off x="1169870" y="555404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itle 2">
            <a:extLst>
              <a:ext uri="{FF2B5EF4-FFF2-40B4-BE49-F238E27FC236}">
                <a16:creationId xmlns:a16="http://schemas.microsoft.com/office/drawing/2014/main" id="{216D34B5-B304-466D-6996-3686C7FB7BE7}"/>
              </a:ext>
            </a:extLst>
          </p:cNvPr>
          <p:cNvSpPr txBox="1"/>
          <p:nvPr/>
        </p:nvSpPr>
        <p:spPr>
          <a:xfrm>
            <a:off x="1608318" y="4338399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6" name="Title 2">
            <a:extLst>
              <a:ext uri="{FF2B5EF4-FFF2-40B4-BE49-F238E27FC236}">
                <a16:creationId xmlns:a16="http://schemas.microsoft.com/office/drawing/2014/main" id="{A91BF711-0351-3A97-218F-2F0E3571ED93}"/>
              </a:ext>
            </a:extLst>
          </p:cNvPr>
          <p:cNvSpPr txBox="1"/>
          <p:nvPr/>
        </p:nvSpPr>
        <p:spPr>
          <a:xfrm>
            <a:off x="3132147" y="431615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9" name="Title 2">
            <a:extLst>
              <a:ext uri="{FF2B5EF4-FFF2-40B4-BE49-F238E27FC236}">
                <a16:creationId xmlns:a16="http://schemas.microsoft.com/office/drawing/2014/main" id="{AD653CA4-8625-3580-C74E-C4656BBC4A76}"/>
              </a:ext>
            </a:extLst>
          </p:cNvPr>
          <p:cNvSpPr txBox="1"/>
          <p:nvPr/>
        </p:nvSpPr>
        <p:spPr>
          <a:xfrm>
            <a:off x="4574461" y="431615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47BADB-5500-29A3-73DA-56FA85B65C1C}"/>
              </a:ext>
            </a:extLst>
          </p:cNvPr>
          <p:cNvSpPr txBox="1"/>
          <p:nvPr/>
        </p:nvSpPr>
        <p:spPr>
          <a:xfrm>
            <a:off x="1991311" y="26529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596EE323-EBE1-0B62-DC13-A2595E29F9F7}"/>
              </a:ext>
            </a:extLst>
          </p:cNvPr>
          <p:cNvSpPr txBox="1"/>
          <p:nvPr/>
        </p:nvSpPr>
        <p:spPr>
          <a:xfrm>
            <a:off x="3292204" y="265555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335CBA65-DE32-9DB3-821E-08C1C5FC29A5}"/>
              </a:ext>
            </a:extLst>
          </p:cNvPr>
          <p:cNvSpPr txBox="1"/>
          <p:nvPr/>
        </p:nvSpPr>
        <p:spPr>
          <a:xfrm>
            <a:off x="4494415" y="266709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311E6BD9-925E-57E1-045A-19252F9F7BC8}"/>
              </a:ext>
            </a:extLst>
          </p:cNvPr>
          <p:cNvSpPr txBox="1"/>
          <p:nvPr/>
        </p:nvSpPr>
        <p:spPr>
          <a:xfrm>
            <a:off x="1945892" y="350097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B19CBE9A-339E-0EBA-8372-9E8D3621A2BC}"/>
              </a:ext>
            </a:extLst>
          </p:cNvPr>
          <p:cNvSpPr txBox="1"/>
          <p:nvPr/>
        </p:nvSpPr>
        <p:spPr>
          <a:xfrm>
            <a:off x="3008089" y="3485434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0D139E34-48A0-D518-DA58-E3BCC30AAB5E}"/>
              </a:ext>
            </a:extLst>
          </p:cNvPr>
          <p:cNvSpPr txBox="1"/>
          <p:nvPr/>
        </p:nvSpPr>
        <p:spPr>
          <a:xfrm>
            <a:off x="4538554" y="352293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1264441" y="2067597"/>
            <a:ext cx="2881793" cy="89511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우아한 서늘한 기후 스타일 </a:t>
            </a:r>
            <a:endParaRPr lang="en-AU" altLang="ko-KR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종종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또는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메를로와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  <a:endCxn id="26" idx="2"/>
          </p:cNvCxnSpPr>
          <p:nvPr/>
        </p:nvCxnSpPr>
        <p:spPr>
          <a:xfrm>
            <a:off x="6735746" y="1898078"/>
            <a:ext cx="2039007" cy="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705338" y="3033822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705338" y="3368231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8774753" y="606114"/>
            <a:ext cx="2583929" cy="258392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883993" y="1520090"/>
            <a:ext cx="2365447" cy="75597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ko-KR" altLang="en-US" sz="24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쿠나와라에서</a:t>
            </a:r>
            <a:r>
              <a:rPr lang="ko-KR" altLang="en-US" sz="24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역사가 긴 품종 </a:t>
            </a:r>
            <a:endParaRPr lang="en-AU" sz="24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169199"/>
            <a:ext cx="38491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4296410" y="4169199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84939A9-EF48-7F7A-909D-5D74C11EFD15}"/>
              </a:ext>
            </a:extLst>
          </p:cNvPr>
          <p:cNvSpPr/>
          <p:nvPr/>
        </p:nvSpPr>
        <p:spPr>
          <a:xfrm>
            <a:off x="3182981" y="4421129"/>
            <a:ext cx="2199918" cy="222803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E78184-FA0D-4C2A-1E41-D26FE3170891}"/>
              </a:ext>
            </a:extLst>
          </p:cNvPr>
          <p:cNvSpPr txBox="1"/>
          <p:nvPr/>
        </p:nvSpPr>
        <p:spPr>
          <a:xfrm>
            <a:off x="8018242" y="4719821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차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후추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라즈베리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자두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향신료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민트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2DDB0-E561-61CC-8D36-A912F346560F}"/>
              </a:ext>
            </a:extLst>
          </p:cNvPr>
          <p:cNvCxnSpPr>
            <a:cxnSpLocks/>
          </p:cNvCxnSpPr>
          <p:nvPr/>
        </p:nvCxnSpPr>
        <p:spPr>
          <a:xfrm>
            <a:off x="4296410" y="4169199"/>
            <a:ext cx="153570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A1AA679-2008-DAF9-4106-9F00D41B83F5}"/>
              </a:ext>
            </a:extLst>
          </p:cNvPr>
          <p:cNvCxnSpPr>
            <a:cxnSpLocks/>
          </p:cNvCxnSpPr>
          <p:nvPr/>
        </p:nvCxnSpPr>
        <p:spPr>
          <a:xfrm>
            <a:off x="8840451" y="4169199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0A14EC7-8114-35DE-3C4F-31156DBACCEF}"/>
              </a:ext>
            </a:extLst>
          </p:cNvPr>
          <p:cNvSpPr txBox="1"/>
          <p:nvPr/>
        </p:nvSpPr>
        <p:spPr>
          <a:xfrm>
            <a:off x="10228749" y="4737776"/>
            <a:ext cx="2805709" cy="9912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숙성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삼나무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담배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가죽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101AB9-3D12-A3D1-F2C5-198FC1CFB4F8}"/>
              </a:ext>
            </a:extLst>
          </p:cNvPr>
          <p:cNvCxnSpPr>
            <a:cxnSpLocks/>
          </p:cNvCxnSpPr>
          <p:nvPr/>
        </p:nvCxnSpPr>
        <p:spPr>
          <a:xfrm>
            <a:off x="10833243" y="4169199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15FF0B7-EAB1-C710-323B-374024399DF6}"/>
              </a:ext>
            </a:extLst>
          </p:cNvPr>
          <p:cNvSpPr txBox="1"/>
          <p:nvPr/>
        </p:nvSpPr>
        <p:spPr>
          <a:xfrm>
            <a:off x="448494" y="4699870"/>
            <a:ext cx="2462475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바닐라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삼나무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스모크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코코넛과 오크 풍미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6CA38DB-6A8C-77A4-CF65-D548324C2771}"/>
              </a:ext>
            </a:extLst>
          </p:cNvPr>
          <p:cNvCxnSpPr>
            <a:cxnSpLocks/>
          </p:cNvCxnSpPr>
          <p:nvPr/>
        </p:nvCxnSpPr>
        <p:spPr>
          <a:xfrm>
            <a:off x="1706519" y="3749712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DC2B78B-FE21-E122-0140-C04CF084FB21}"/>
              </a:ext>
            </a:extLst>
          </p:cNvPr>
          <p:cNvCxnSpPr>
            <a:cxnSpLocks/>
          </p:cNvCxnSpPr>
          <p:nvPr/>
        </p:nvCxnSpPr>
        <p:spPr>
          <a:xfrm>
            <a:off x="1706519" y="3749712"/>
            <a:ext cx="40751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bject 58">
            <a:extLst>
              <a:ext uri="{FF2B5EF4-FFF2-40B4-BE49-F238E27FC236}">
                <a16:creationId xmlns:a16="http://schemas.microsoft.com/office/drawing/2014/main" id="{F3760097-3E76-F5B8-B60A-6A8DCA0E8225}"/>
              </a:ext>
            </a:extLst>
          </p:cNvPr>
          <p:cNvSpPr txBox="1"/>
          <p:nvPr/>
        </p:nvSpPr>
        <p:spPr>
          <a:xfrm>
            <a:off x="3182981" y="4719821"/>
            <a:ext cx="2146963" cy="175996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가장 많이 재배되는 품종</a:t>
            </a:r>
            <a:endParaRPr lang="en-AU" altLang="ko-KR" sz="20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1/4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연간 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ABA7D3-F36D-D7D6-41F1-4F94A0E7E35F}"/>
              </a:ext>
            </a:extLst>
          </p:cNvPr>
          <p:cNvSpPr txBox="1"/>
          <p:nvPr/>
        </p:nvSpPr>
        <p:spPr>
          <a:xfrm>
            <a:off x="6545766" y="568712"/>
            <a:ext cx="5096107" cy="479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광활하고 다양한 기후와 수백만 년의 세월을 거쳐 만들어진 풍경 속에서 자란 포도로 빚어낸 호주산 와인 한 잔에는 이야기가 담겨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우리보다 앞선 세대처럼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현대 와인 생산자와 제조자들은 열정적이고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회복력이 강하며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창의적입니다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오래된 기술을 완벽하게 다듬기 위한 새로운 방법을 끊임없이 탐구하고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 공동체는 상호 존중과 훌륭한 와인을 만드는 것에 대한 공통된 사랑으로 연결되어 있으며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미래 세대가 즐길 수 있도록 자연의 경이로움을 보호합니다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고대 땅에 현대적인 사고방식을 접목하여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우리는 유쾌한 실험을 매우 중요하게 생각합니다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모험의 맛을 찾고 있다면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와인을 나침반으로 삼으세요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 한 병을 통해 호주의 경이로움을 경험하게 될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문화와 땅을 정의하는 모험과 다양성을 다시 한번 일깨워 줄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60" y="476922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4054561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82654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82654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5076089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4717363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59C317E-F00A-81AC-9C61-483D98B69000}"/>
              </a:ext>
            </a:extLst>
          </p:cNvPr>
          <p:cNvCxnSpPr>
            <a:cxnSpLocks/>
          </p:cNvCxnSpPr>
          <p:nvPr/>
        </p:nvCxnSpPr>
        <p:spPr>
          <a:xfrm>
            <a:off x="4715997" y="2123394"/>
            <a:ext cx="3600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1354AA5D-7F47-A023-7E26-18D5673C73C4}"/>
              </a:ext>
            </a:extLst>
          </p:cNvPr>
          <p:cNvSpPr/>
          <p:nvPr/>
        </p:nvSpPr>
        <p:spPr>
          <a:xfrm>
            <a:off x="4198616" y="61169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60A5F238-68A1-8C38-DFFB-FFC078723184}"/>
              </a:ext>
            </a:extLst>
          </p:cNvPr>
          <p:cNvSpPr txBox="1"/>
          <p:nvPr/>
        </p:nvSpPr>
        <p:spPr>
          <a:xfrm>
            <a:off x="3450361" y="5844286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395B3C8-A640-660A-44DB-F253131EEFAC}"/>
              </a:ext>
            </a:extLst>
          </p:cNvPr>
          <p:cNvGrpSpPr/>
          <p:nvPr/>
        </p:nvGrpSpPr>
        <p:grpSpPr>
          <a:xfrm>
            <a:off x="4566335" y="6126722"/>
            <a:ext cx="278634" cy="272668"/>
            <a:chOff x="8032638" y="5926610"/>
            <a:chExt cx="278634" cy="272668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F9499AA-4A4E-7F38-E741-B27DC85A68D9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83AA35E5-9A91-826C-1C12-3F672BF898BA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49BB37-4459-6DB8-00F4-64966C5E4F18}"/>
              </a:ext>
            </a:extLst>
          </p:cNvPr>
          <p:cNvGrpSpPr/>
          <p:nvPr/>
        </p:nvGrpSpPr>
        <p:grpSpPr>
          <a:xfrm rot="10800000">
            <a:off x="3840621" y="6126722"/>
            <a:ext cx="278634" cy="272668"/>
            <a:chOff x="8032638" y="5926610"/>
            <a:chExt cx="278634" cy="272668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8BE95BC-8103-FB7F-C41A-5304399ABFB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E0B6FBD8-67B4-07DC-9FEB-2EAA0778DD0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0" name="Title 2">
            <a:extLst>
              <a:ext uri="{FF2B5EF4-FFF2-40B4-BE49-F238E27FC236}">
                <a16:creationId xmlns:a16="http://schemas.microsoft.com/office/drawing/2014/main" id="{84D0F2B7-401C-BFA7-5BA1-5B393C31F690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B2A08F9-728B-277D-2E99-A6B6C63918AF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3422C92D-F6F3-9BEC-18A5-4C84C094562D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E491DD1-DC6D-90A9-AFAD-ED04A916D09D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le 2">
            <a:extLst>
              <a:ext uri="{FF2B5EF4-FFF2-40B4-BE49-F238E27FC236}">
                <a16:creationId xmlns:a16="http://schemas.microsoft.com/office/drawing/2014/main" id="{A8C17780-F2A6-DFD2-674A-278008F9152B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ABBDFBA-AC23-1FB0-DCD6-24CD3C78E186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2">
            <a:extLst>
              <a:ext uri="{FF2B5EF4-FFF2-40B4-BE49-F238E27FC236}">
                <a16:creationId xmlns:a16="http://schemas.microsoft.com/office/drawing/2014/main" id="{58C5A345-9CD0-316B-4D52-0F60D11B1C87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0A8F96-5D02-DBC7-3388-15B19CBF3C67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2">
            <a:extLst>
              <a:ext uri="{FF2B5EF4-FFF2-40B4-BE49-F238E27FC236}">
                <a16:creationId xmlns:a16="http://schemas.microsoft.com/office/drawing/2014/main" id="{FF172006-DC35-7F02-C8A0-068E36C08255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6EB499A-124F-C1D9-C638-C6668C5A87A8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itle 2">
            <a:extLst>
              <a:ext uri="{FF2B5EF4-FFF2-40B4-BE49-F238E27FC236}">
                <a16:creationId xmlns:a16="http://schemas.microsoft.com/office/drawing/2014/main" id="{743AD6BE-1F61-FA82-0746-0AFC36FBDBEE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50C49F2-4AC0-B4B9-8DA3-E74646AEB406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itle 2">
            <a:extLst>
              <a:ext uri="{FF2B5EF4-FFF2-40B4-BE49-F238E27FC236}">
                <a16:creationId xmlns:a16="http://schemas.microsoft.com/office/drawing/2014/main" id="{DA65E848-3861-B506-5EFC-61E6D937BDB5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640086EF-7230-ABC6-6733-4AE3D0E53113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itle 2">
            <a:extLst>
              <a:ext uri="{FF2B5EF4-FFF2-40B4-BE49-F238E27FC236}">
                <a16:creationId xmlns:a16="http://schemas.microsoft.com/office/drawing/2014/main" id="{DFF749D8-3EC7-E2B0-0D23-A375C521FA24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7" name="Title 2">
            <a:extLst>
              <a:ext uri="{FF2B5EF4-FFF2-40B4-BE49-F238E27FC236}">
                <a16:creationId xmlns:a16="http://schemas.microsoft.com/office/drawing/2014/main" id="{278B6AE8-2AC1-8D93-54F8-8DC66AC2CE3B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8" name="Title 2">
            <a:extLst>
              <a:ext uri="{FF2B5EF4-FFF2-40B4-BE49-F238E27FC236}">
                <a16:creationId xmlns:a16="http://schemas.microsoft.com/office/drawing/2014/main" id="{B75872F3-D672-A154-83D1-7077DBE70D62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CB44C869-9FDB-0F5F-ADB4-416785076C0A}"/>
              </a:ext>
            </a:extLst>
          </p:cNvPr>
          <p:cNvSpPr txBox="1"/>
          <p:nvPr/>
        </p:nvSpPr>
        <p:spPr>
          <a:xfrm>
            <a:off x="1911799" y="24727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2DDE396E-7E73-1E8D-9BD2-DF2779E4EEFF}"/>
              </a:ext>
            </a:extLst>
          </p:cNvPr>
          <p:cNvSpPr txBox="1"/>
          <p:nvPr/>
        </p:nvSpPr>
        <p:spPr>
          <a:xfrm>
            <a:off x="3212692" y="247530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2B6DB61-2EAF-F300-6CE5-145B54D619C2}"/>
              </a:ext>
            </a:extLst>
          </p:cNvPr>
          <p:cNvSpPr txBox="1"/>
          <p:nvPr/>
        </p:nvSpPr>
        <p:spPr>
          <a:xfrm>
            <a:off x="4414903" y="24868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5AB64BB7-EF32-895D-46EE-D0DA17097B74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AB6053C0-824B-48A4-D2E9-A9AA9B4AD518}"/>
              </a:ext>
            </a:extLst>
          </p:cNvPr>
          <p:cNvSpPr txBox="1"/>
          <p:nvPr/>
        </p:nvSpPr>
        <p:spPr>
          <a:xfrm>
            <a:off x="2960354" y="334148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2A6B041A-55D2-7C5B-D620-2ED09C06C78D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메를로</a:t>
            </a:r>
            <a:endParaRPr 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1957618"/>
            <a:ext cx="2805709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상승 추세 성공을 거두고 있는 품종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2065623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561585"/>
            <a:ext cx="0" cy="45666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010625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845071"/>
            <a:ext cx="2583929" cy="258392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857238" y="1480733"/>
            <a:ext cx="2425021" cy="139717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ko-KR" altLang="en-US" sz="22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보통 </a:t>
            </a:r>
            <a:r>
              <a:rPr lang="ko-KR" altLang="en-US" sz="22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22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22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en-US" altLang="ko-KR" sz="22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ko-KR" altLang="en-US" sz="22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또는 </a:t>
            </a:r>
            <a:r>
              <a:rPr lang="ko-KR" altLang="en-US" sz="22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쉬라즈와</a:t>
            </a:r>
            <a:r>
              <a:rPr lang="ko-KR" altLang="en-US" sz="22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22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sz="22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22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A51DF95-F3F6-9DD6-C388-D0544C8D49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MERLOT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5B36133-D5C5-73B1-B342-7D280EE6D013}"/>
              </a:ext>
            </a:extLst>
          </p:cNvPr>
          <p:cNvCxnSpPr>
            <a:cxnSpLocks/>
          </p:cNvCxnSpPr>
          <p:nvPr/>
        </p:nvCxnSpPr>
        <p:spPr>
          <a:xfrm>
            <a:off x="4309311" y="4605460"/>
            <a:ext cx="156402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8FAD44-DE6F-8604-D0D5-0262FF9E99B6}"/>
              </a:ext>
            </a:extLst>
          </p:cNvPr>
          <p:cNvCxnSpPr>
            <a:cxnSpLocks/>
          </p:cNvCxnSpPr>
          <p:nvPr/>
        </p:nvCxnSpPr>
        <p:spPr>
          <a:xfrm>
            <a:off x="4309311" y="4611884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74C8429B-AF90-35E4-3D73-8F57D4B7C5AA}"/>
              </a:ext>
            </a:extLst>
          </p:cNvPr>
          <p:cNvSpPr/>
          <p:nvPr/>
        </p:nvSpPr>
        <p:spPr>
          <a:xfrm>
            <a:off x="3414975" y="4900382"/>
            <a:ext cx="1779935" cy="180268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C3167C5C-5D0C-6110-31F1-C656B5717E33}"/>
              </a:ext>
            </a:extLst>
          </p:cNvPr>
          <p:cNvSpPr txBox="1"/>
          <p:nvPr/>
        </p:nvSpPr>
        <p:spPr>
          <a:xfrm>
            <a:off x="3231462" y="5454516"/>
            <a:ext cx="2146963" cy="69442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ko-KR" altLang="en-US" sz="22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비교적 최근 들어 재배</a:t>
            </a:r>
            <a:endParaRPr lang="en-AU" sz="22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3580AC0-5E35-0E3A-5678-425F6FD9D979}"/>
              </a:ext>
            </a:extLst>
          </p:cNvPr>
          <p:cNvCxnSpPr>
            <a:cxnSpLocks/>
          </p:cNvCxnSpPr>
          <p:nvPr/>
        </p:nvCxnSpPr>
        <p:spPr>
          <a:xfrm>
            <a:off x="6992983" y="4169199"/>
            <a:ext cx="38491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DD0D938-C935-9790-4E20-E290FC7DCE7B}"/>
              </a:ext>
            </a:extLst>
          </p:cNvPr>
          <p:cNvSpPr txBox="1"/>
          <p:nvPr/>
        </p:nvSpPr>
        <p:spPr>
          <a:xfrm>
            <a:off x="7981011" y="4640589"/>
            <a:ext cx="2805709" cy="123206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차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자두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블루베리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카시스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과일 케이크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0D3D81A-492E-6035-8786-4BFB06CF8E7C}"/>
              </a:ext>
            </a:extLst>
          </p:cNvPr>
          <p:cNvCxnSpPr>
            <a:cxnSpLocks/>
          </p:cNvCxnSpPr>
          <p:nvPr/>
        </p:nvCxnSpPr>
        <p:spPr>
          <a:xfrm>
            <a:off x="8840451" y="4169199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85B22D7-BA50-71EC-80D1-9672EB602335}"/>
              </a:ext>
            </a:extLst>
          </p:cNvPr>
          <p:cNvSpPr txBox="1"/>
          <p:nvPr/>
        </p:nvSpPr>
        <p:spPr>
          <a:xfrm>
            <a:off x="10191518" y="4640590"/>
            <a:ext cx="2805709" cy="9912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숙성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담배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초콜릿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감칠맛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Savoury)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ABA9686-50D3-151C-B878-1FBBFD68975E}"/>
              </a:ext>
            </a:extLst>
          </p:cNvPr>
          <p:cNvCxnSpPr>
            <a:cxnSpLocks/>
          </p:cNvCxnSpPr>
          <p:nvPr/>
        </p:nvCxnSpPr>
        <p:spPr>
          <a:xfrm>
            <a:off x="10833243" y="4169199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4F53E07-E74D-3010-B860-088C14C85BD0}"/>
              </a:ext>
            </a:extLst>
          </p:cNvPr>
          <p:cNvSpPr txBox="1"/>
          <p:nvPr/>
        </p:nvSpPr>
        <p:spPr>
          <a:xfrm>
            <a:off x="690650" y="4129242"/>
            <a:ext cx="2114329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독보적인 단일 품종 와인 생산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A240B94-11B1-05B0-BB86-A5D33E5B833E}"/>
              </a:ext>
            </a:extLst>
          </p:cNvPr>
          <p:cNvCxnSpPr>
            <a:cxnSpLocks/>
          </p:cNvCxnSpPr>
          <p:nvPr/>
        </p:nvCxnSpPr>
        <p:spPr>
          <a:xfrm>
            <a:off x="1717638" y="3633003"/>
            <a:ext cx="41629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77CABCD-454C-AF05-F6AC-4162A9C2529B}"/>
              </a:ext>
            </a:extLst>
          </p:cNvPr>
          <p:cNvCxnSpPr>
            <a:cxnSpLocks/>
          </p:cNvCxnSpPr>
          <p:nvPr/>
        </p:nvCxnSpPr>
        <p:spPr>
          <a:xfrm>
            <a:off x="1717638" y="3639427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992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0035" y="595639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메를로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900" y="5842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316296" y="44101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MERLOT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084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7498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3913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0327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6779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3232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066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136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2589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832321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메를로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084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7498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3913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03273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6779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3232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0666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1368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25892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084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7498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3913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0327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6779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3232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066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136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2589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084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7498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3913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0327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6779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3232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0666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1368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25892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084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7498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3913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0327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6779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3232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066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1368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2589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084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7498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3913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0327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467797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25892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12812" y="581202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554634" y="5820660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75694" y="581202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4322477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084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7498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3913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0327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6779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3232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066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136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25892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4E70FFB-6919-E22F-FC72-4910940E46BF}"/>
              </a:ext>
            </a:extLst>
          </p:cNvPr>
          <p:cNvCxnSpPr>
            <a:cxnSpLocks/>
          </p:cNvCxnSpPr>
          <p:nvPr/>
        </p:nvCxnSpPr>
        <p:spPr>
          <a:xfrm>
            <a:off x="5061031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3623AA-E825-65DF-99FC-53486F79B05A}"/>
              </a:ext>
            </a:extLst>
          </p:cNvPr>
          <p:cNvCxnSpPr>
            <a:cxnSpLocks/>
          </p:cNvCxnSpPr>
          <p:nvPr/>
        </p:nvCxnSpPr>
        <p:spPr>
          <a:xfrm>
            <a:off x="4314477" y="2130427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6203ECDB-818C-98F6-D025-8B5BE5636D69}"/>
              </a:ext>
            </a:extLst>
          </p:cNvPr>
          <p:cNvSpPr/>
          <p:nvPr/>
        </p:nvSpPr>
        <p:spPr>
          <a:xfrm>
            <a:off x="4198616" y="61169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AE75B25-E3DE-F7AF-C4F5-FBFA96A2BB34}"/>
              </a:ext>
            </a:extLst>
          </p:cNvPr>
          <p:cNvGrpSpPr/>
          <p:nvPr/>
        </p:nvGrpSpPr>
        <p:grpSpPr>
          <a:xfrm>
            <a:off x="4566335" y="6126722"/>
            <a:ext cx="278634" cy="272668"/>
            <a:chOff x="8032638" y="5926610"/>
            <a:chExt cx="278634" cy="272668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60CCF46-598D-F960-66ED-9F9736F705B2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8E7D673-ED9C-F765-3C04-27E4303E1C6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527C2FB-9C2F-CA89-DF1D-B62EF584E1FD}"/>
              </a:ext>
            </a:extLst>
          </p:cNvPr>
          <p:cNvGrpSpPr/>
          <p:nvPr/>
        </p:nvGrpSpPr>
        <p:grpSpPr>
          <a:xfrm rot="10800000">
            <a:off x="3840621" y="6126722"/>
            <a:ext cx="278634" cy="272668"/>
            <a:chOff x="8032638" y="5926610"/>
            <a:chExt cx="278634" cy="272668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A3C5422-6BF7-76BF-338F-0F1F206A79A9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0BB72EF-7473-7F1C-8E97-37DD71C9F93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8" name="Title 2">
            <a:extLst>
              <a:ext uri="{FF2B5EF4-FFF2-40B4-BE49-F238E27FC236}">
                <a16:creationId xmlns:a16="http://schemas.microsoft.com/office/drawing/2014/main" id="{ADCBD0AC-2F97-0922-6C09-879964EEACA9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9F53DB5-D1D5-45EF-E654-472D650ADA39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">
            <a:extLst>
              <a:ext uri="{FF2B5EF4-FFF2-40B4-BE49-F238E27FC236}">
                <a16:creationId xmlns:a16="http://schemas.microsoft.com/office/drawing/2014/main" id="{2FC09A05-CDF8-071A-8398-8CF104ED4635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BD2DE68-1F15-123F-A852-20A7FE95A74E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0C3EE5B8-CD7C-A0DC-B63C-F0722F218E5A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34D703C-1F52-B236-9CC6-A171CE5BA37F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2">
            <a:extLst>
              <a:ext uri="{FF2B5EF4-FFF2-40B4-BE49-F238E27FC236}">
                <a16:creationId xmlns:a16="http://schemas.microsoft.com/office/drawing/2014/main" id="{27461DB4-96F2-2EBA-C100-8FBCF319DC7A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39C1A6E-9896-6DB9-4EBF-4CCE30E57ADC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le 2">
            <a:extLst>
              <a:ext uri="{FF2B5EF4-FFF2-40B4-BE49-F238E27FC236}">
                <a16:creationId xmlns:a16="http://schemas.microsoft.com/office/drawing/2014/main" id="{B3859D05-2DD8-6D83-7471-9B404DFC2BA6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E063D3E-7F1B-94D7-FF1B-713F4C7EC285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2">
            <a:extLst>
              <a:ext uri="{FF2B5EF4-FFF2-40B4-BE49-F238E27FC236}">
                <a16:creationId xmlns:a16="http://schemas.microsoft.com/office/drawing/2014/main" id="{12326A81-3C52-8CC1-4246-844432D5DC8E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2490A73-DE05-39D5-D882-029FD8629AD0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itle 2">
            <a:extLst>
              <a:ext uri="{FF2B5EF4-FFF2-40B4-BE49-F238E27FC236}">
                <a16:creationId xmlns:a16="http://schemas.microsoft.com/office/drawing/2014/main" id="{4531645F-3928-AA5B-5DFF-C5CB30E9922C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1F91B847-BD25-8B5A-B90B-0BCA53BEAD0F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itle 2">
            <a:extLst>
              <a:ext uri="{FF2B5EF4-FFF2-40B4-BE49-F238E27FC236}">
                <a16:creationId xmlns:a16="http://schemas.microsoft.com/office/drawing/2014/main" id="{3A3F97CB-8FE6-42D1-6742-1F6837779282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2" name="Title 2">
            <a:extLst>
              <a:ext uri="{FF2B5EF4-FFF2-40B4-BE49-F238E27FC236}">
                <a16:creationId xmlns:a16="http://schemas.microsoft.com/office/drawing/2014/main" id="{0713769E-A90D-08D4-B965-9F46E0840175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3" name="Title 2">
            <a:extLst>
              <a:ext uri="{FF2B5EF4-FFF2-40B4-BE49-F238E27FC236}">
                <a16:creationId xmlns:a16="http://schemas.microsoft.com/office/drawing/2014/main" id="{826D6D49-4416-15FF-7AA4-4F790B781FCB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BB0BD29-4089-FF05-44A2-1ED14CCD536F}"/>
              </a:ext>
            </a:extLst>
          </p:cNvPr>
          <p:cNvSpPr txBox="1"/>
          <p:nvPr/>
        </p:nvSpPr>
        <p:spPr>
          <a:xfrm>
            <a:off x="1911799" y="24727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4027BF4-AEC1-B56A-A71A-2917F2806517}"/>
              </a:ext>
            </a:extLst>
          </p:cNvPr>
          <p:cNvSpPr txBox="1"/>
          <p:nvPr/>
        </p:nvSpPr>
        <p:spPr>
          <a:xfrm>
            <a:off x="3212692" y="247530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183D2634-9ADE-7ED6-38A2-CBF7662F1ACB}"/>
              </a:ext>
            </a:extLst>
          </p:cNvPr>
          <p:cNvSpPr txBox="1"/>
          <p:nvPr/>
        </p:nvSpPr>
        <p:spPr>
          <a:xfrm>
            <a:off x="4414903" y="24868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95FE663C-753C-2A79-E4E0-A017EED23890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65D78405-69D1-766C-B7E3-D0A3F21C72F0}"/>
              </a:ext>
            </a:extLst>
          </p:cNvPr>
          <p:cNvSpPr txBox="1"/>
          <p:nvPr/>
        </p:nvSpPr>
        <p:spPr>
          <a:xfrm>
            <a:off x="2960354" y="334148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DAA861C3-CAC5-93A5-5401-571BBDEA6823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7094713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584200"/>
            <a:ext cx="5340350" cy="1325563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C4F9B9F-9F41-D51D-0669-FD32332342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19" y="2285525"/>
            <a:ext cx="3455351" cy="3133240"/>
          </a:xfrm>
        </p:spPr>
        <p:txBody>
          <a:bodyPr/>
          <a:lstStyle/>
          <a:p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유명한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테라로사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세계적 수준의 와인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포도재배자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 생산자들이 모인 미래지향적 와인 공동체를 갖춘 호주 레드 와인 중심지인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쿠나와라는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그 입지를 더욱 공고히 하고 있다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1EC76EBB-5C01-E032-D7F2-B37DADC4461E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감사합니다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ko-KR" altLang="en-US" sz="5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A25B0-04B6-A3E0-11BB-4B6646BB4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A8A4FF-DD9F-7391-B2E9-5A6AAA3BA9AF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023768-6D93-1896-7833-869C374D0E84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55382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map of australia with red and white colors&#10;&#10;AI-generated content may be incorrect.">
            <a:extLst>
              <a:ext uri="{FF2B5EF4-FFF2-40B4-BE49-F238E27FC236}">
                <a16:creationId xmlns:a16="http://schemas.microsoft.com/office/drawing/2014/main" id="{F71EA623-DD23-B848-9378-221E9D35EA5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918" r="5688"/>
          <a:stretch/>
        </p:blipFill>
        <p:spPr>
          <a:xfrm>
            <a:off x="3476172" y="0"/>
            <a:ext cx="8715827" cy="686670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A13C9D-28D2-3C09-2665-CE94F7CF0C41}"/>
              </a:ext>
            </a:extLst>
          </p:cNvPr>
          <p:cNvCxnSpPr>
            <a:cxnSpLocks/>
          </p:cNvCxnSpPr>
          <p:nvPr/>
        </p:nvCxnSpPr>
        <p:spPr>
          <a:xfrm flipV="1">
            <a:off x="7834085" y="5268686"/>
            <a:ext cx="1440544" cy="36952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0124BF1-54AD-1247-2C00-CA6401F54751}"/>
              </a:ext>
            </a:extLst>
          </p:cNvPr>
          <p:cNvSpPr txBox="1"/>
          <p:nvPr/>
        </p:nvSpPr>
        <p:spPr>
          <a:xfrm>
            <a:off x="6782339" y="5453541"/>
            <a:ext cx="26477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map of the united states&#10;&#10;AI-generated content may be incorrect.">
            <a:extLst>
              <a:ext uri="{FF2B5EF4-FFF2-40B4-BE49-F238E27FC236}">
                <a16:creationId xmlns:a16="http://schemas.microsoft.com/office/drawing/2014/main" id="{40015C6D-65A1-E6FE-9544-CCDB157D67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246" r="44059" b="3601"/>
          <a:stretch/>
        </p:blipFill>
        <p:spPr>
          <a:xfrm>
            <a:off x="3359149" y="4982"/>
            <a:ext cx="8832851" cy="6852176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남호주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DA0DC56-5B63-F10B-72EA-9822054945E9}"/>
              </a:ext>
            </a:extLst>
          </p:cNvPr>
          <p:cNvCxnSpPr>
            <a:cxnSpLocks/>
          </p:cNvCxnSpPr>
          <p:nvPr/>
        </p:nvCxnSpPr>
        <p:spPr>
          <a:xfrm flipV="1">
            <a:off x="7347857" y="4303486"/>
            <a:ext cx="1440544" cy="36952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C267281-316D-A6A4-0BA6-7B076B1C9F7B}"/>
              </a:ext>
            </a:extLst>
          </p:cNvPr>
          <p:cNvSpPr txBox="1"/>
          <p:nvPr/>
        </p:nvSpPr>
        <p:spPr>
          <a:xfrm>
            <a:off x="6270171" y="4488341"/>
            <a:ext cx="26736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634343"/>
            <a:ext cx="4458380" cy="3684308"/>
          </a:xfrm>
        </p:spPr>
        <p:txBody>
          <a:bodyPr/>
          <a:lstStyle/>
          <a:p>
            <a:pPr marL="0" indent="0">
              <a:spcBef>
                <a:spcPts val="800"/>
              </a:spcBef>
              <a:buNone/>
            </a:pP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쿠나와라는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호주에서도 가장 국제적인 유명세를 얻은 산지 중 하나로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선명한 붉은색 토양과 세계적 수준의 레드 와인으로 유명하다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해양의 영향을 받는 서늘한 기후로 독특한 테라 로사 토양 분포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오랜 와인 생산 역사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세계적 수준의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산지이며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숙성 잠재력이 있는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소장용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고급 와인 생산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포도재배와 양조 방식의 진화를 통해 더욱 우아하고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생동감이 넘치는 스타일의 와인 생산</a:t>
            </a:r>
            <a:endParaRPr lang="en-US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4683351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시간이 빚은 와인</a:t>
            </a:r>
            <a:endParaRPr lang="en-US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오늘 강의</a:t>
            </a:r>
            <a:b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주제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320203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역사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지리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토양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 양조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주요 품종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3" t="24393" r="308" b="40167"/>
          <a:stretch/>
        </p:blipFill>
        <p:spPr>
          <a:xfrm>
            <a:off x="6879771" y="592189"/>
            <a:ext cx="5295796" cy="252112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670" y="3477251"/>
            <a:ext cx="2382787" cy="662774"/>
          </a:xfrm>
        </p:spPr>
        <p:txBody>
          <a:bodyPr/>
          <a:lstStyle/>
          <a:p>
            <a:r>
              <a:rPr lang="en-US" dirty="0"/>
              <a:t>1800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년대중반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0670" y="4140032"/>
            <a:ext cx="3148187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유럽에서 온 정착자가 양 사육 농장과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과수원 조성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스코틀랜드 태생의 원예사인 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William Wilson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테라 로사 토양을 선택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동료인 스코틀랜드인 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Scotsman John Riddoch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에게도 추천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19873" y="4232256"/>
            <a:ext cx="3142069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John Riddoch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이 지역 최초의 포도나무 식재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 Cabernet Sauvignon, Shiraz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 소규모의 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Pinot Noir, Malbec, Pedro </a:t>
            </a:r>
            <a:r>
              <a:rPr 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Ximenez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부지조성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19872" y="3490403"/>
            <a:ext cx="2871845" cy="662774"/>
          </a:xfrm>
        </p:spPr>
        <p:txBody>
          <a:bodyPr/>
          <a:lstStyle/>
          <a:p>
            <a:r>
              <a:rPr lang="en-US" dirty="0"/>
              <a:t>1800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년대후반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0251DBA-EA93-9A56-8C51-724D4F72B9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7" y="1846517"/>
            <a:ext cx="5599113" cy="1325563"/>
          </a:xfrm>
        </p:spPr>
        <p:txBody>
          <a:bodyPr/>
          <a:lstStyle/>
          <a:p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 유산과 부활</a:t>
            </a:r>
            <a:r>
              <a:rPr lang="en-US" altLang="ko-KR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논란</a:t>
            </a:r>
            <a:endParaRPr lang="en-US" sz="32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845107"/>
            <a:ext cx="5066256" cy="903287"/>
          </a:xfrm>
        </p:spPr>
        <p:txBody>
          <a:bodyPr/>
          <a:lstStyle/>
          <a:p>
            <a:r>
              <a:rPr lang="ko-KR" altLang="en-US" sz="4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쿠나와라의</a:t>
            </a:r>
            <a:r>
              <a:rPr lang="ko-KR" altLang="en-US" sz="4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r>
              <a:rPr lang="ko-KR" altLang="en-US" sz="4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역사</a:t>
            </a:r>
            <a:endParaRPr lang="en-US" sz="4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EFA0911-A258-47D4-5088-8E84C987E4F6}"/>
              </a:ext>
            </a:extLst>
          </p:cNvPr>
          <p:cNvSpPr txBox="1">
            <a:spLocks/>
          </p:cNvSpPr>
          <p:nvPr/>
        </p:nvSpPr>
        <p:spPr>
          <a:xfrm>
            <a:off x="8649230" y="4232256"/>
            <a:ext cx="2212298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경제 불황으로 와인 업계가 이후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50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년간 고전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18A5C074-D778-9E0A-93E4-6AFBD1D7C47A}"/>
              </a:ext>
            </a:extLst>
          </p:cNvPr>
          <p:cNvSpPr txBox="1">
            <a:spLocks/>
          </p:cNvSpPr>
          <p:nvPr/>
        </p:nvSpPr>
        <p:spPr>
          <a:xfrm>
            <a:off x="8649229" y="3490403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1901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8385" y="3875314"/>
            <a:ext cx="4384917" cy="2982686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3" y="4216587"/>
            <a:ext cx="3226027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David Wynn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과 와인 상인이었던 그의 부친 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Samuel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황폐화된 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Riddoch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의 부지를 매입해 지금의 유명한 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Wynns Coonawarra Estate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설립하면서 이 지역의 부활이 시작됨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532736"/>
            <a:ext cx="2120040" cy="662774"/>
          </a:xfrm>
        </p:spPr>
        <p:txBody>
          <a:bodyPr/>
          <a:lstStyle/>
          <a:p>
            <a:r>
              <a:rPr lang="en-US" dirty="0"/>
              <a:t>1951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11665" y="990185"/>
            <a:ext cx="2808575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호주가 세계적인 와인 붐을 맞게 되며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쿠나와라의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지역 주민과 농부들이 포도재배로 다변화 시도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테라 로사가 분포한 기존 지역의 일부 생산자의 시위에도 불구하고 지역 경계 확장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800780" y="306334"/>
            <a:ext cx="3538548" cy="662774"/>
          </a:xfrm>
        </p:spPr>
        <p:txBody>
          <a:bodyPr/>
          <a:lstStyle/>
          <a:p>
            <a:r>
              <a:rPr lang="en-US" dirty="0"/>
              <a:t>1960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dirty="0"/>
              <a:t> – 1980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046865" y="4568077"/>
            <a:ext cx="224656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쿠나와라의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부흥기로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호주의 대표적인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산지로 부상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대형 생산자 투자 유입 및 지역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와이너리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성장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35980" y="3884226"/>
            <a:ext cx="2330020" cy="662774"/>
          </a:xfrm>
        </p:spPr>
        <p:txBody>
          <a:bodyPr/>
          <a:lstStyle/>
          <a:p>
            <a:r>
              <a:rPr lang="en-US" dirty="0"/>
              <a:t>1990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dirty="0"/>
              <a:t> – 2000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A65730A4-A5CD-4F24-5DE7-45F2C9B5454E}"/>
              </a:ext>
            </a:extLst>
          </p:cNvPr>
          <p:cNvSpPr txBox="1">
            <a:spLocks/>
          </p:cNvSpPr>
          <p:nvPr/>
        </p:nvSpPr>
        <p:spPr>
          <a:xfrm>
            <a:off x="7354635" y="1407378"/>
            <a:ext cx="3233535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쿠나와라는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최상급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산지로 명성을 유지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그러나 존경받는 와인메이커들이 다양한 현대적 스타일을 생산하고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신세대 생산자가 이 지역에 활기를 불어 넣으면서 앞으로의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모습이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더 기대되는 산지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7C711AD5-596E-C4D9-5CD9-50C1CB61BEB3}"/>
              </a:ext>
            </a:extLst>
          </p:cNvPr>
          <p:cNvSpPr txBox="1">
            <a:spLocks/>
          </p:cNvSpPr>
          <p:nvPr/>
        </p:nvSpPr>
        <p:spPr>
          <a:xfrm>
            <a:off x="7343751" y="723527"/>
            <a:ext cx="233002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78E1D31-D604-5893-E383-482F85489D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01" r="11001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F9812C1-9C80-5708-2208-F691AA7B75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3576" y="747713"/>
            <a:ext cx="5457373" cy="1325562"/>
          </a:xfrm>
        </p:spPr>
        <p:txBody>
          <a:bodyPr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알고 계셨나요</a:t>
            </a:r>
            <a:r>
              <a:rPr lang="en-US" altLang="ko-KR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?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9CF8D5-24F5-73BA-ECE1-6BA609F16EFF}"/>
              </a:ext>
            </a:extLst>
          </p:cNvPr>
          <p:cNvSpPr txBox="1"/>
          <p:nvPr/>
        </p:nvSpPr>
        <p:spPr>
          <a:xfrm>
            <a:off x="535191" y="2656650"/>
            <a:ext cx="48877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쿠나와라의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테라 로사 토양 부지는 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1990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년대 이 지역의 법률상 경계를 정하는 과정에서 논란의 원인이 되었다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일부 포도재배자는 경계를 넓게 설정하기를 원했던 반면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테라 로사 존 내의 기존 포도재배자는 이에 반대했다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거의 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10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년에 걸친 논란 끝에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경계를 확장하여 확정하는 것으로 결정되었다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8771491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F946D9-31ED-47CE-82B9-83C394BAFDE7}"/>
</file>

<file path=customXml/itemProps2.xml><?xml version="1.0" encoding="utf-8"?>
<ds:datastoreItem xmlns:ds="http://schemas.openxmlformats.org/officeDocument/2006/customXml" ds:itemID="{10CCF1F8-6D9E-4631-9BC7-E65B426755A9}">
  <ds:schemaRefs>
    <ds:schemaRef ds:uri="http://purl.org/dc/terms/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1829</Words>
  <Application>Microsoft Office PowerPoint</Application>
  <PresentationFormat>와이드스크린</PresentationFormat>
  <Paragraphs>282</Paragraphs>
  <Slides>25</Slides>
  <Notes>15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0" baseType="lpstr">
      <vt:lpstr>Neue Haas Grotesk Text Pro</vt:lpstr>
      <vt:lpstr>Arial</vt:lpstr>
      <vt:lpstr>Inter Display</vt:lpstr>
      <vt:lpstr>맑은 고딕</vt:lpstr>
      <vt:lpstr>Slide layouts</vt:lpstr>
      <vt:lpstr>PowerPoint 프레젠테이션</vt:lpstr>
      <vt:lpstr>PowerPoint 프레젠테이션</vt:lpstr>
      <vt:lpstr>호주</vt:lpstr>
      <vt:lpstr>남호주</vt:lpstr>
      <vt:lpstr>쿠나와라</vt:lpstr>
      <vt:lpstr>오늘 강의 주제</vt:lpstr>
      <vt:lpstr>1800년대중반 </vt:lpstr>
      <vt:lpstr>PowerPoint 프레젠테이션</vt:lpstr>
      <vt:lpstr>알고 계셨나요?</vt:lpstr>
      <vt:lpstr>지형, 기후 및 토양</vt:lpstr>
      <vt:lpstr>PowerPoint 프레젠테이션</vt:lpstr>
      <vt:lpstr>토양</vt:lpstr>
      <vt:lpstr>포도재배와 양조 </vt:lpstr>
      <vt:lpstr>PowerPoint 프레젠테이션</vt:lpstr>
      <vt:lpstr>양조:</vt:lpstr>
      <vt:lpstr>PowerPoint 프레젠테이션</vt:lpstr>
      <vt:lpstr>PowerPoint 프레젠테이션</vt:lpstr>
      <vt:lpstr>카베르네 소비뇽 특징</vt:lpstr>
      <vt:lpstr>PowerPoint 프레젠테이션</vt:lpstr>
      <vt:lpstr>쉬라즈 특징</vt:lpstr>
      <vt:lpstr>PowerPoint 프레젠테이션</vt:lpstr>
      <vt:lpstr>메를로 특징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insoon lee</cp:lastModifiedBy>
  <cp:revision>5</cp:revision>
  <dcterms:created xsi:type="dcterms:W3CDTF">2018-07-25T07:02:59Z</dcterms:created>
  <dcterms:modified xsi:type="dcterms:W3CDTF">2026-02-23T11:34:31Z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</Properties>
</file>