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omments/modernComment_29D_E0714088.xml" ContentType="application/vnd.ms-powerpoint.comments+xml"/>
  <Override PartName="/ppt/comments/modernComment_285_23E867CC.xml" ContentType="application/vnd.ms-powerpoint.comment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omments/modernComment_28C_E6066414.xml" ContentType="application/vnd.ms-powerpoint.comments+xml"/>
  <Override PartName="/ppt/notesSlides/notesSlide11.xml" ContentType="application/vnd.openxmlformats-officedocument.presentationml.notesSlide+xml"/>
  <Override PartName="/ppt/comments/modernComment_29A_36DBFBD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35"/>
  </p:notesMasterIdLst>
  <p:sldIdLst>
    <p:sldId id="256" r:id="rId5"/>
    <p:sldId id="478" r:id="rId6"/>
    <p:sldId id="724" r:id="rId7"/>
    <p:sldId id="669" r:id="rId8"/>
    <p:sldId id="645" r:id="rId9"/>
    <p:sldId id="637" r:id="rId10"/>
    <p:sldId id="646" r:id="rId11"/>
    <p:sldId id="647" r:id="rId12"/>
    <p:sldId id="728" r:id="rId13"/>
    <p:sldId id="641" r:id="rId14"/>
    <p:sldId id="698" r:id="rId15"/>
    <p:sldId id="643" r:id="rId16"/>
    <p:sldId id="648" r:id="rId17"/>
    <p:sldId id="729" r:id="rId18"/>
    <p:sldId id="730" r:id="rId19"/>
    <p:sldId id="652" r:id="rId20"/>
    <p:sldId id="666" r:id="rId21"/>
    <p:sldId id="653" r:id="rId22"/>
    <p:sldId id="662" r:id="rId23"/>
    <p:sldId id="725" r:id="rId24"/>
    <p:sldId id="726" r:id="rId25"/>
    <p:sldId id="280" r:id="rId26"/>
    <p:sldId id="617" r:id="rId27"/>
    <p:sldId id="657" r:id="rId28"/>
    <p:sldId id="626" r:id="rId29"/>
    <p:sldId id="731" r:id="rId30"/>
    <p:sldId id="732" r:id="rId31"/>
    <p:sldId id="659" r:id="rId32"/>
    <p:sldId id="340" r:id="rId33"/>
    <p:sldId id="733" r:id="rId34"/>
  </p:sldIdLst>
  <p:sldSz cx="12192000" cy="6858000"/>
  <p:notesSz cx="6858000" cy="9144000"/>
  <p:embeddedFontLst>
    <p:embeddedFont>
      <p:font typeface="Cordia New" panose="020B0304020202020204" pitchFamily="34" charset="-34"/>
      <p:regular r:id="rId36"/>
      <p:bold r:id="rId37"/>
      <p:italic r:id="rId38"/>
      <p:boldItalic r:id="rId39"/>
    </p:embeddedFont>
    <p:embeddedFont>
      <p:font typeface="Inter Display" panose="02000503000000020004"/>
      <p:regular r:id="rId40"/>
      <p:bold r:id="rId41"/>
      <p:italic r:id="rId42"/>
      <p:boldItalic r:id="rId43"/>
    </p:embeddedFont>
    <p:embeddedFont>
      <p:font typeface="Neue Haas Grotesk Text Pro" panose="020B0504020202020204" pitchFamily="34" charset="77"/>
      <p:regular r:id="rId44"/>
      <p:bold r:id="rId45"/>
      <p:italic r:id="rId46"/>
      <p:boldItalic r:id="rId47"/>
    </p:embeddedFont>
  </p:embeddedFontLst>
  <p:custDataLst>
    <p:tags r:id="rId48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702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F6DFD45-1167-81A0-BE00-AFB6735BAA66}" name="Emma Symington" initials="ES" userId="S::emma.symington@wineaustralia.com::a85d5d76-701e-415b-a297-15fcc699ee67" providerId="AD"/>
  <p188:author id="{00282DEE-CFDE-7DB6-ABFB-86091AF25804}" name="Cameron Midson" initials="" userId="S::cameron.midson@wineaustralia.com::510fe36d-201b-4d30-8c49-491c5536745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523" autoAdjust="0"/>
    <p:restoredTop sz="92874"/>
  </p:normalViewPr>
  <p:slideViewPr>
    <p:cSldViewPr snapToGrid="0">
      <p:cViewPr varScale="1">
        <p:scale>
          <a:sx n="129" d="100"/>
          <a:sy n="129" d="100"/>
        </p:scale>
        <p:origin x="240" y="312"/>
      </p:cViewPr>
      <p:guideLst>
        <p:guide orient="horz" pos="3702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80" d="100"/>
          <a:sy n="180" d="100"/>
        </p:scale>
        <p:origin x="1888" y="-8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4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font" Target="fonts/font9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tags" Target="tags/tag1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0" Type="http://schemas.openxmlformats.org/officeDocument/2006/relationships/slide" Target="slides/slide16.xml"/><Relationship Id="rId41" Type="http://schemas.openxmlformats.org/officeDocument/2006/relationships/font" Target="fonts/font6.fntdata"/><Relationship Id="rId54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1.fntdata"/><Relationship Id="rId49" Type="http://schemas.openxmlformats.org/officeDocument/2006/relationships/commentAuthors" Target="commentAuthors.xml"/></Relationships>
</file>

<file path=ppt/comments/modernComment_285_23E867CC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E8879236-F7DD-4CDA-8440-99B4DB6FBBE1}" authorId="{9F6DFD45-1167-81A0-BE00-AFB6735BAA66}" status="resolved" created="2025-03-18T13:54:42.038" complete="100000">
    <pc:sldMkLst xmlns:pc="http://schemas.microsoft.com/office/powerpoint/2013/main/command">
      <pc:docMk/>
      <pc:sldMk cId="602433484" sldId="645"/>
    </pc:sldMkLst>
    <p188:txBody>
      <a:bodyPr/>
      <a:lstStyle/>
      <a:p>
        <a:r>
          <a:rPr lang="en-US"/>
          <a:t>First bullet, region misspelt</a:t>
        </a:r>
      </a:p>
    </p188:txBody>
  </p188:cm>
</p188:cmLst>
</file>

<file path=ppt/comments/modernComment_28C_E606641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2F4E765-F2CF-4812-8E75-54BD53FF3D05}" authorId="{9F6DFD45-1167-81A0-BE00-AFB6735BAA66}" status="resolved" created="2025-03-18T13:55:41.120" complete="100000">
    <pc:sldMkLst xmlns:pc="http://schemas.microsoft.com/office/powerpoint/2013/main/command">
      <pc:docMk/>
      <pc:sldMk cId="3859178516" sldId="652"/>
    </pc:sldMkLst>
    <p188:txBody>
      <a:bodyPr/>
      <a:lstStyle/>
      <a:p>
        <a:r>
          <a:rPr lang="en-US"/>
          <a:t>Chardonnay on one line</a:t>
        </a:r>
      </a:p>
    </p188:txBody>
  </p188:cm>
</p188:cmLst>
</file>

<file path=ppt/comments/modernComment_29A_36DBFBD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F07FAABC-C0CE-451B-A992-878A74157116}" authorId="{9F6DFD45-1167-81A0-BE00-AFB6735BAA66}" status="resolved" created="2025-03-18T13:55:58.548" complete="100000">
    <pc:sldMkLst xmlns:pc="http://schemas.microsoft.com/office/powerpoint/2013/main/command">
      <pc:docMk/>
      <pc:sldMk cId="57524157" sldId="666"/>
    </pc:sldMkLst>
    <p188:txBody>
      <a:bodyPr/>
      <a:lstStyle/>
      <a:p>
        <a:r>
          <a:rPr lang="en-US"/>
          <a:t>Varieties misspelt</a:t>
        </a:r>
      </a:p>
    </p188:txBody>
  </p188:cm>
</p188:cmLst>
</file>

<file path=ppt/comments/modernComment_29D_E071408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B634E4BA-D977-4EF8-8B43-73BAE561AC51}" authorId="{9F6DFD45-1167-81A0-BE00-AFB6735BAA66}" status="resolved" created="2025-03-18T13:54:22.467" complete="100000">
    <pc:sldMkLst xmlns:pc="http://schemas.microsoft.com/office/powerpoint/2013/main/command">
      <pc:docMk/>
      <pc:sldMk cId="3765518472" sldId="669"/>
    </pc:sldMkLst>
    <p188:txBody>
      <a:bodyPr/>
      <a:lstStyle/>
      <a:p>
        <a:r>
          <a:rPr lang="en-US"/>
          <a:t>Add label for Sydney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นอกจากระดับความสูงเป็นปัจจัยกำหนดเขตผลิตไวน์ออเรน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แล้ว ยังมีปัจจัยอื่น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ๆ อีกที่มากกว่าความสูงเหนือระดับน้ำทะเล ขอเชิญมาค้นพบรากฐานสำคัญ สภาพความเป็นอยู่ต่าง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ๆ วิวัฒนาการการปลูกองุ่น แนวทางปฏิบัติในการผลิตไวน์ และพันธุ์องุ่นนานาชนิดที่ทำให้เขตผลิตไวน์นี้ประสพความสำเร็จ 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</a:p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บันทึกย่อของสไลด์แต่ละหน้าจะให้ข้อมูลเพิ่มเติมเกี่ยวกับสไลด์นั้น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ๆ และประเด็นแนะนำเพื่อใช้ในการอภิปราย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สามารถดาวน์โหลดหัวข้อและสื่อประกอบ รวมถึงชุดสไลด์นำเสนอข้อมูลดังเช่นสไลด์ชุดนี้ ได้ที่ </a:t>
            </a:r>
            <a:r>
              <a:rPr lang="en-US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20206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94767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/>
              <a:t>ช่วงนี้เหมาะกับการชิมไวน์หลากชนิดที่คัดสรรมาและอภิปราย  </a:t>
            </a:r>
            <a:endParaRPr lang="en-US" sz="1200" dirty="0"/>
          </a:p>
          <a:p>
            <a:endParaRPr lang="en-US" sz="1200" dirty="0"/>
          </a:p>
          <a:p>
            <a:r>
              <a:rPr lang="th-TH" sz="1200" dirty="0"/>
              <a:t>+ ประเด็นเพิ่มเติม : สื่อในการนำเสนอเกี่ยวกับสายพันธุ์องุ่นและข้อมูลอื่น ๆ เพิ่มเติม สามารถสืบค้นได้ที่ </a:t>
            </a:r>
            <a:r>
              <a:rPr lang="en-US" sz="1200" dirty="0" err="1"/>
              <a:t>www.australianwinediscovered.com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4139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ภูมิอากาศเย็นของออเรน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เหมาะกับองุ่นพันธุ์ที่มีกลิ่นหอมพันธุ์นี้มาก สามารถผลิตไวน์ที่มีคุณลักษณะผลไม้เขตร้อนที่เป็นลักษณะเฉพาะได้ชัดเจน โดยเฉพาะเมื่อได้เจริญเติบโตที่ระดับความสูง 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750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เมตร (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2,460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ฟุต) ขึ้นไป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5913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1695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ไวน์มีตั้งแต่แบบเปรี้ยวสดชื่น หรูหรา ไปจนรสชาติเข้ม น้ำหนักมาก ให้ความเป็นผลไม้อย่างส้มและมะนาว ผลไม้ผลเดี่ยวเมล็ดแข็ง เมลอนและมะม่วงหิมพานต์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28298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จุดเด่นของที่นี่คือการใช้โอ๊กอย่างสมดุลกับความบริสุทธิ์ของผลไม้ กลิ่นรสผลไม้สดอย่าง เชอร์รี่ ลูกพล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ัม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รา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เบอร์รี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และสตรอเบอร์รี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38612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จะได้รับกลิ่นรสผ่านมิติแห่งดินและสมุนไพร และได้ความหวานจากเบอร์รี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่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สีเข้ม ส่วนลักษณะสัมผัสเป็นความหนักหรือน้ำหนักน้ำไวน์ระดับกลาง และแทน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ละเอียด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98418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แม้ว่าจะปลูกได้ไม่นานกว่าเขตผลิตไวน์อื่น ๆ แต่ชีรา</a:t>
            </a:r>
            <a:r>
              <a:rPr lang="th-TH" sz="1200" b="0" i="0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ที่ออเรน</a:t>
            </a:r>
            <a:r>
              <a:rPr lang="th-TH" sz="1200" b="0" i="0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ได้พิสูจน์คุณค่าในอายุการใช้งานที่สั้นซึ่งแสดงให้เห็นถึงความสง่างามสีที่ยอดเยี่ยม และรสชาติที่แท้จริงเป็นเอกลักษณ์เช่นผลเบอร์รี</a:t>
            </a:r>
            <a:r>
              <a:rPr lang="th-TH" sz="1200" b="0" i="0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สีแดงและเครื่องเทศอุ่น ๆ </a:t>
            </a:r>
            <a:endParaRPr lang="en-US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76365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9058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สภาพภูมิอากาศ ภูมิประเทศที่เป็นเอกลักษณ์ และชนิดของดินภูเขาไฟของออเรน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จ์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 ก่อให้เกิดสภาพการเจริญเติบโตที่ดีเยี่ยมสำหรับองุ่นพันธุ์คลาสสิกและพันธุ์ที่เพิ่งเกิดใหม่จำนวนมากในหลากหลายสไตล์ พันธุ์ดั้งเดิมอาจได้รับความนิยม แต่การปลูกองุ่นพันธุ์ที่ไม่ค่อยเป็นที่รู้จักในภายหลังกำลังได้รับความนิยมเพิ่มขึ้น พันธุ์อื่น ๆ ที่น่าสนใจ ได้แก่ :</a:t>
            </a:r>
          </a:p>
          <a:p>
            <a:pPr rtl="0"/>
            <a:r>
              <a:rPr lang="th-TH" sz="12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โน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ต์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 กรี</a:t>
            </a:r>
          </a:p>
          <a:p>
            <a:pPr rtl="0"/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โ</a:t>
            </a:r>
            <a:r>
              <a:rPr lang="th-TH" sz="1200" dirty="0">
                <a:latin typeface="Cordia New" panose="020B0304020202020204" pitchFamily="34" charset="-34"/>
                <a:cs typeface="Cordia New" panose="020B0304020202020204" pitchFamily="34" charset="-34"/>
              </a:rPr>
              <a:t>พ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ร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เซ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ค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โก</a:t>
            </a:r>
          </a:p>
          <a:p>
            <a:pPr rtl="0"/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รี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สลิง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ea typeface="+mn-ea"/>
              <a:cs typeface="Cordia New" panose="020B0304020202020204" pitchFamily="34" charset="-34"/>
            </a:endParaRPr>
          </a:p>
          <a:p>
            <a:pPr rtl="0"/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เท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มป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รานิลโย</a:t>
            </a:r>
          </a:p>
          <a:p>
            <a:pPr rtl="0"/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กาเมย์</a:t>
            </a:r>
          </a:p>
          <a:p>
            <a:pPr rtl="0"/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บาร์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เบ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รา</a:t>
            </a:r>
          </a:p>
          <a:p>
            <a:pPr rtl="0"/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ea typeface="+mn-ea"/>
              <a:cs typeface="Cordia New" panose="020B0304020202020204" pitchFamily="34" charset="-34"/>
            </a:endParaRPr>
          </a:p>
          <a:p>
            <a:pPr rtl="0"/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ประเด็นที่น่าสนใจสำหรับการอภิปราย :</a:t>
            </a: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ระดับความสูงมีอิทธิพลต่อลักษณะโดยรวมของไวน์ของออเรน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จ์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อย่างไร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?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ea typeface="+mn-ea"/>
              <a:cs typeface="Cordia New" panose="020B0304020202020204" pitchFamily="34" charset="-34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ไวน์จากออเรน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จ์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มีคุณสมบัติที่โดดเด่นโดยรวมหรือไม่ หรือขึ้นอยู่กับระดับความสูงและการเลือกพื้นที่มากกว่า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?</a:t>
            </a:r>
            <a:endParaRPr lang="th-TH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ea typeface="+mn-ea"/>
              <a:cs typeface="Cordia New" panose="020B0304020202020204" pitchFamily="34" charset="-34"/>
            </a:endParaRPr>
          </a:p>
          <a:p>
            <a:pPr marL="171450" indent="-171450" rtl="0">
              <a:buFont typeface="Arial" panose="020B0604020202020204" pitchFamily="34" charset="0"/>
              <a:buChar char="•"/>
            </a:pP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ไวน์ชีรา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ซ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ในสภาพอากาศเย็นของออเรน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จ์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แตกต่างจากไวน์ชีรา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ซ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ที่ผลิตในภูมิภาคที่อบอุ่นกว่า เช่น ฮัน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เต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อร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์</a:t>
            </a:r>
            <a:r>
              <a:rPr lang="en-US" sz="12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 หรือบารอ</a:t>
            </a:r>
            <a:r>
              <a:rPr lang="th-TH" sz="1200" b="0" i="0" u="none" strike="noStrike" kern="12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ส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ซา </a:t>
            </a:r>
            <a:r>
              <a:rPr lang="th-TH" sz="12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แวลลีย์</a:t>
            </a:r>
            <a:r>
              <a:rPr lang="th-TH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 อย่างไร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Cordia New" panose="020B0304020202020204" pitchFamily="34" charset="-34"/>
                <a:ea typeface="+mn-ea"/>
                <a:cs typeface="Cordia New" panose="020B0304020202020204" pitchFamily="34" charset="-34"/>
              </a:rPr>
              <a:t>?</a:t>
            </a:r>
            <a:endParaRPr lang="en-AU" sz="1200" b="0" i="0" u="none" strike="noStrike" kern="1200" dirty="0">
              <a:solidFill>
                <a:schemeClr val="tx1"/>
              </a:solidFill>
              <a:effectLst/>
              <a:latin typeface="Cordia New" panose="020B0304020202020204" pitchFamily="34" charset="-3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0118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7293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ออเรน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จ์</a:t>
            </a:r>
            <a:r>
              <a:rPr lang="th-TH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ตั้งอยู่บนเนินเขาทางทิศตะวันตกของ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เทือกเขาเกรท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ดิ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ไว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ดิ้ง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ในใจกลางเขตผลิตไวน์ (ไวน์โซน)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“เซ็นทรัล เรน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จ์ส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” </a:t>
            </a:r>
            <a:r>
              <a:rPr lang="th-TH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เป็นเขตผลิตไวน์ที่มีสภาพภูมิอากาศเย็นที่ใหญ่ที่สุดและสูงที่สุดในรัฐนิว</a:t>
            </a:r>
            <a:r>
              <a:rPr lang="th-TH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เซาท์</a:t>
            </a:r>
            <a:r>
              <a:rPr lang="th-TH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เวลส์ และเป็นเขตผลิตไวน์ที่สูงที่สุดของออสเตรเลีย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0483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  <a:endParaRPr lang="en-US" sz="1200" b="1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การที่ออเรน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มีประวัติความเป็นมาไม่ยาวนานนักในฐานะที่เป็นเขตผลิตไวน์ มีความหมายอย่างไรต่อการปลูกองุ่นและการผลิตไวน์ในปัจจุบัน?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เมื่อพิจารณาถึงประวัติศาสตร์ทางการเกษตรที่</a:t>
            </a:r>
            <a:r>
              <a:rPr lang="th-TH" sz="1800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สําคัญ</a:t>
            </a:r>
            <a:r>
              <a:rPr lang="th-TH" sz="180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 คุณคิดว่าเหตุใดที่ทำให้ออเรน</a:t>
            </a:r>
            <a:r>
              <a:rPr lang="th-TH" sz="1800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จ์</a:t>
            </a:r>
            <a:r>
              <a:rPr lang="th-TH" sz="180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</a:rPr>
              <a:t>เพิ่งกลายเป็นเขตผลิตไวน์เมื่อไม่นานมานี้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6181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ภูเขาคาโนโบ</a:t>
            </a:r>
            <a:r>
              <a:rPr lang="th-TH" sz="12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ลัส</a:t>
            </a:r>
            <a:r>
              <a:rPr lang="th-TH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ซึ่งเป็นภูเขาไฟที่ดับมานานมีอิทธิพลอย่างมากต่อภูมิภาคนี้ การปะทุหลายครั้งที่เกิดขึ้นเมื่อกว่า 10 ล้านปีก่อน และการกัดเซาะที่เกิดขึ้นตั้งแต่นั้นมาได้ก่อให้เกิดภูมิทัศน์ที่อุดมสมบูรณ์ และลาดเอียงของธรณีวิทยาที่หลากหลายประเภทของดินและอายุซึ่งทั้งหมดนี้ถูกก</a:t>
            </a:r>
            <a:r>
              <a:rPr lang="th-TH" sz="1200" b="0" i="0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ํา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หน</a:t>
            </a:r>
            <a:r>
              <a:rPr lang="th-TH" sz="1200" b="0" i="0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โดยระดับความสูง ภูมิอากาศแบบภาคพื้นทวีปที่เย็นสบายเป็นผลมาจากระดับความสูงที่สูงตระหง่านโดยมีอุณหภูมิและรูปแบบสภาพอากาศที่ควบคุมโดยความใกล้ชิดกับภูเขาคาโนโบ</a:t>
            </a:r>
            <a:r>
              <a:rPr lang="th-TH" sz="1200" b="0" i="0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ลัส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คุณลักษณะทางภูมิศาสตร์และภูมิอากาศที่โดดเด่นเหล่านี้</a:t>
            </a:r>
            <a:r>
              <a:rPr lang="th-TH" sz="1200" b="0" i="0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ทําให้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เป็นพื้นที่เกษตรกรรมที่เจริญรุ่งเรือง และสร้างสภาพที่เหมาะสม</a:t>
            </a:r>
            <a:r>
              <a:rPr lang="th-TH" sz="1200" b="0" i="0" u="none" strike="noStrike" dirty="0" err="1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สําห</a:t>
            </a:r>
            <a:r>
              <a:rPr lang="th-TH" sz="1200" b="0" i="0" u="none" strike="noStrike" dirty="0">
                <a:solidFill>
                  <a:srgbClr val="000000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รับการผลิตไวน์ภูมิอากาศเย็นคุณภาพสูง</a:t>
            </a:r>
            <a:endParaRPr lang="en-US" sz="10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4462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อุณหภูมิเฉลี่ยเดือนมกราคมอยู่ที่ 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21.6</a:t>
            </a:r>
            <a:r>
              <a:rPr lang="en-AU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องศาเซลเซียส (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7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 องศา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ฟาเร็นไฮท์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)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ปริมาณฝนช่วงฤดูเพาะปลูกอยู่ที่ 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450 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มม</a:t>
            </a:r>
            <a:r>
              <a:rPr lang="en-US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. (</a:t>
            </a:r>
            <a:r>
              <a:rPr lang="en-AU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18</a:t>
            </a:r>
            <a:r>
              <a:rPr lang="en-AU" sz="1200" dirty="0">
                <a:effectLst/>
                <a:latin typeface="Cordia New" panose="020B0304020202020204" pitchFamily="34" charset="-34"/>
                <a:ea typeface="Calibri" panose="020F0502020204030204" pitchFamily="34" charset="0"/>
              </a:rPr>
              <a:t> 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นิ้ว)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2269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  <a:endParaRPr lang="en-US" sz="1200" b="1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สิ่งใดทำให้ระดับความสูงเป็นปัจจัยสำคัญในเขตผลิตไวน์ออเรน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? สิ่งที่เกิดขึ้นนั้นส่งผลกระทบต่อการตัดสินใจของเกษตรกรผู้ปลูกองุ่นและผู้ผลิตไวน์อย่างไร?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ภูเขาคาโนโบ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ลัส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ส่งผลต่อวิวัฒนาการของออเรน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ในฐานะที่เป็นเขตผลิตไวน์อย่างไรบ้าง?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609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3318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  <a:endParaRPr lang="en-US" sz="1200" b="1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เหตุใดการเลือกสถานที่ปลูกองุ่นจึงสำคัญกับออเรน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มากกว่าเขตผลิตไวน์อื่น?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โดยทั่วไป ผู้ผลิตไวน์ในเขตผลิตไวน์ออเรน</a:t>
            </a:r>
            <a:r>
              <a:rPr lang="th-TH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จ์</a:t>
            </a: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ใช้เทคนิคการผลิตตามประเพณีดั้งเดิมทั้งในไร่และในโรงผลิตไวน์ มีเหตุผลอะไรที่ทำให้เป็นเช่นนั้น และส่งผลกระทบต่อชุมชนผู้ผลิตไวน์อย่างไร?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ไวน์ที่ผลิตในสภาพอากาศเย็นมีสไตล์ที่เป็นจุดเด่นอะไรบ้าง? ในปีที่อากาศอุ่นขึ้น จะส่งผลอย่างไรต่อคุณลักษณะของไวน์?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860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456363" y="3808638"/>
            <a:ext cx="5735637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3234" y="3808638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323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7195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195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4A8A14A-D1CA-D9F8-306F-F692F60C4618}"/>
              </a:ext>
            </a:extLst>
          </p:cNvPr>
          <p:cNvSpPr/>
          <p:nvPr userDrawn="1"/>
        </p:nvSpPr>
        <p:spPr>
          <a:xfrm>
            <a:off x="9018676" y="322775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7579E85-735B-80E7-69B6-1FED6AD601C7}"/>
              </a:ext>
            </a:extLst>
          </p:cNvPr>
          <p:cNvSpPr/>
          <p:nvPr userDrawn="1"/>
        </p:nvSpPr>
        <p:spPr>
          <a:xfrm>
            <a:off x="4036732" y="325773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70A9624E-5D1C-6B3A-80CD-469883885D39}"/>
              </a:ext>
            </a:extLst>
          </p:cNvPr>
          <p:cNvSpPr/>
          <p:nvPr userDrawn="1"/>
        </p:nvSpPr>
        <p:spPr>
          <a:xfrm>
            <a:off x="6437704" y="3227753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8945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712439" y="374557"/>
            <a:ext cx="4479561" cy="28019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3081664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14292" y="4632860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03407" y="3949009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F7ECA34-306B-07D0-C7CA-C6E17551922E}"/>
              </a:ext>
            </a:extLst>
          </p:cNvPr>
          <p:cNvSpPr/>
          <p:nvPr userDrawn="1"/>
        </p:nvSpPr>
        <p:spPr>
          <a:xfrm>
            <a:off x="599652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0DCB7F0-425B-627E-6AA1-B02F6B824A17}"/>
              </a:ext>
            </a:extLst>
          </p:cNvPr>
          <p:cNvSpPr/>
          <p:nvPr userDrawn="1"/>
        </p:nvSpPr>
        <p:spPr>
          <a:xfrm>
            <a:off x="896535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uture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645636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76621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33493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004674" y="374556"/>
            <a:ext cx="5187326" cy="613866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5504325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93958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2869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5614270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FD0B9AE-BB2D-E62D-FD74-085DC1073545}"/>
              </a:ext>
            </a:extLst>
          </p:cNvPr>
          <p:cNvSpPr/>
          <p:nvPr userDrawn="1"/>
        </p:nvSpPr>
        <p:spPr>
          <a:xfrm>
            <a:off x="379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6945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59546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08525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615057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2410078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92788543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443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4737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3259131561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pos="393">
          <p15:clr>
            <a:srgbClr val="000000"/>
          </p15:clr>
        </p15:guide>
        <p15:guide id="2" orient="horz" pos="368">
          <p15:clr>
            <a:srgbClr val="000000"/>
          </p15:clr>
        </p15:guide>
        <p15:guide id="4" pos="4067">
          <p15:clr>
            <a:srgbClr val="00000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919424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39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83" r:id="rId16"/>
    <p:sldLayoutId id="2147483660" r:id="rId17"/>
    <p:sldLayoutId id="2147483673" r:id="rId18"/>
    <p:sldLayoutId id="2147483674" r:id="rId19"/>
    <p:sldLayoutId id="2147483675" r:id="rId20"/>
    <p:sldLayoutId id="2147483659" r:id="rId21"/>
    <p:sldLayoutId id="2147483687" r:id="rId22"/>
    <p:sldLayoutId id="2147483677" r:id="rId23"/>
    <p:sldLayoutId id="2147483680" r:id="rId24"/>
    <p:sldLayoutId id="2147483681" r:id="rId25"/>
    <p:sldLayoutId id="2147483684" r:id="rId26"/>
    <p:sldLayoutId id="2147483686" r:id="rId27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C_E606641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9A_36DBFBD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9D_E071408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microsoft.com/office/2018/10/relationships/comments" Target="../comments/modernComment_285_23E867CC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10679D70-6B7E-8303-4188-8472DF064C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395" b="4715"/>
          <a:stretch/>
        </p:blipFill>
        <p:spPr>
          <a:xfrm>
            <a:off x="635746" y="2613125"/>
            <a:ext cx="10999042" cy="4244876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-23750" y="589145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23D45FD-E3A2-DD1B-A0C8-428B19C750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29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A6E41B1-0D03-B675-1213-752E97638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2" y="585134"/>
            <a:ext cx="5009924" cy="792601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ภูมิศาสตร์, ภูมิอากาศ และดิน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itle 2">
            <a:extLst>
              <a:ext uri="{FF2B5EF4-FFF2-40B4-BE49-F238E27FC236}">
                <a16:creationId xmlns:a16="http://schemas.microsoft.com/office/drawing/2014/main" id="{128C975B-7767-626E-0DDC-C0024354C4F1}"/>
              </a:ext>
            </a:extLst>
          </p:cNvPr>
          <p:cNvSpPr txBox="1">
            <a:spLocks/>
          </p:cNvSpPr>
          <p:nvPr/>
        </p:nvSpPr>
        <p:spPr>
          <a:xfrm>
            <a:off x="6456362" y="1457330"/>
            <a:ext cx="5735637" cy="203816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2000"/>
              </a:lnSpc>
              <a:spcBef>
                <a:spcPct val="0"/>
              </a:spcBef>
              <a:buNone/>
              <a:defRPr sz="320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อากาศเย็น, พื้นที่ระดับสูง และ</a:t>
            </a:r>
            <a:r>
              <a:rPr lang="en-AU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ความงดงามราวภาพวาด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136C88-49FF-EE33-DB6F-8A97AA8E615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869364"/>
            <a:ext cx="4219257" cy="28465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อยู่ห่างจากมหานครซิดนีย์ไปทางทิศตะวันตก ประมาณ 200 กิโลเมตร ตั้งอยู่ในเซ็นทรัล เรน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จ์ส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ในนิว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เซาท์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เวลส์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เป็นเขตผลิตไวน์ที่สูงที่สุดของประเทศออสเตรเลีย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ภูมิอากาศแบบภาคพื้นทวีปได้รับอิทธิพลอย่างสูงจากระดับความสูงของพื้นที่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ภูมิทัศน์เป็นพื้นที่ลาด และดินมีความหลากหลายและอุดมสมบูรณ์ เพราะเมื่อกว่า 10 ล้านปีก่อน ภูเขาไฟยังมีการปะทุอยู่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40506241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D4685A7-3E6D-65F1-31A0-3B15F6A0940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938"/>
            <a:ext cx="6096000" cy="6850062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02330F5-AA6E-D44A-DE7C-F0AE1B15F21C}"/>
              </a:ext>
            </a:extLst>
          </p:cNvPr>
          <p:cNvSpPr txBox="1"/>
          <p:nvPr/>
        </p:nvSpPr>
        <p:spPr>
          <a:xfrm>
            <a:off x="527854" y="1111817"/>
            <a:ext cx="51833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ภาคพื้นทวีป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F05948-33DB-055B-AE2C-CEF9374E5478}"/>
              </a:ext>
            </a:extLst>
          </p:cNvPr>
          <p:cNvSpPr txBox="1"/>
          <p:nvPr/>
        </p:nvSpPr>
        <p:spPr>
          <a:xfrm>
            <a:off x="527853" y="3938286"/>
            <a:ext cx="2591431" cy="766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ส่วนใหญ่ขึ้นอยู่กับระดับความสูง</a:t>
            </a:r>
            <a:endParaRPr lang="en-AU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654A53-FAD2-3CB2-B3F3-CFAAFA3C2B79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B12D7AB-458E-CAFF-68E3-6AF325ADB88E}"/>
              </a:ext>
            </a:extLst>
          </p:cNvPr>
          <p:cNvCxnSpPr>
            <a:cxnSpLocks/>
          </p:cNvCxnSpPr>
          <p:nvPr/>
        </p:nvCxnSpPr>
        <p:spPr>
          <a:xfrm>
            <a:off x="9925665" y="1222982"/>
            <a:ext cx="2693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7860353-F16C-AD73-0B5F-1DF1FE84E1F5}"/>
              </a:ext>
            </a:extLst>
          </p:cNvPr>
          <p:cNvCxnSpPr>
            <a:cxnSpLocks/>
          </p:cNvCxnSpPr>
          <p:nvPr/>
        </p:nvCxnSpPr>
        <p:spPr>
          <a:xfrm flipV="1">
            <a:off x="9505335" y="1208163"/>
            <a:ext cx="420330" cy="120206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>
            <a:extLst>
              <a:ext uri="{FF2B5EF4-FFF2-40B4-BE49-F238E27FC236}">
                <a16:creationId xmlns:a16="http://schemas.microsoft.com/office/drawing/2014/main" id="{24CA5F6B-CDD9-62AA-AFC4-F17E16AE5BCF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365DF810-81D4-7D28-2B48-6BBEF47F1BC5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A8103E12-447D-C41A-CF2F-C82CAE224FF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972870-5332-5955-7788-74011D874874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F6D3D17-F1EE-B541-B0FA-0B5416EFD923}"/>
              </a:ext>
            </a:extLst>
          </p:cNvPr>
          <p:cNvSpPr/>
          <p:nvPr/>
        </p:nvSpPr>
        <p:spPr>
          <a:xfrm>
            <a:off x="10195002" y="1012123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0083BC0-63B4-5B55-CA00-40CE8BBCB888}"/>
              </a:ext>
            </a:extLst>
          </p:cNvPr>
          <p:cNvCxnSpPr>
            <a:cxnSpLocks/>
          </p:cNvCxnSpPr>
          <p:nvPr/>
        </p:nvCxnSpPr>
        <p:spPr>
          <a:xfrm>
            <a:off x="7673009" y="2410227"/>
            <a:ext cx="183232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itle 2">
            <a:extLst>
              <a:ext uri="{FF2B5EF4-FFF2-40B4-BE49-F238E27FC236}">
                <a16:creationId xmlns:a16="http://schemas.microsoft.com/office/drawing/2014/main" id="{17B0C9C9-C031-A07C-9E66-666FC8D5F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453633"/>
            <a:ext cx="5334275" cy="820910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10FC3946-525A-541E-3F2E-01E849C3B940}"/>
              </a:ext>
            </a:extLst>
          </p:cNvPr>
          <p:cNvSpPr txBox="1">
            <a:spLocks/>
          </p:cNvSpPr>
          <p:nvPr/>
        </p:nvSpPr>
        <p:spPr>
          <a:xfrm>
            <a:off x="6623854" y="1517260"/>
            <a:ext cx="3429729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600 – 1,046 เมตร (1,968 – 3,432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itle 7">
            <a:extLst>
              <a:ext uri="{FF2B5EF4-FFF2-40B4-BE49-F238E27FC236}">
                <a16:creationId xmlns:a16="http://schemas.microsoft.com/office/drawing/2014/main" id="{8CEEDD74-8F2F-897F-EF37-7BC8644560B8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F32507E-CEBE-0471-AF8A-A5EBF53D34F0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90A1C23-E552-FC64-01D7-1BF8F3775D17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D1BBE8-8F81-C16E-8A7F-70114BD67AF0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F9CD9AD-8EBD-EB60-52CD-592D5D58F82C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59636496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383701" cy="3253122"/>
          </a:xfrm>
        </p:spPr>
        <p:txBody>
          <a:bodyPr/>
          <a:lstStyle/>
          <a:p>
            <a:pPr marL="12700" marR="339725">
              <a:lnSpc>
                <a:spcPts val="1820"/>
              </a:lnSpc>
              <a:spcBef>
                <a:spcPts val="219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ดินมีความอุดมสมบูรณ์ เป็นดินที่กำเนิดจากภูเขาไฟ แบ่งได้เป็น 4 ประเภทใหญ่ ๆ ดังนี้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12700" marR="339725">
              <a:lnSpc>
                <a:spcPts val="1820"/>
              </a:lnSpc>
              <a:spcBef>
                <a:spcPts val="219"/>
              </a:spcBef>
            </a:pPr>
            <a:endParaRPr lang="en-AU" sz="1800" spc="-1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98450" marR="339725" indent="-285750">
              <a:lnSpc>
                <a:spcPts val="1820"/>
              </a:lnSpc>
              <a:spcBef>
                <a:spcPts val="219"/>
              </a:spcBef>
              <a:buFont typeface="Arial" panose="020B0604020202020204" pitchFamily="34" charset="0"/>
              <a:buChar char="•"/>
            </a:pPr>
            <a:r>
              <a:rPr lang="th-TH" sz="1800" spc="-1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ดินเหนียวสีน้ำตาลแดง มีความลึก ร่วนซุย ระบายน้ำและเพาะปลูกได้ดี เป็นดินที่ได้จากหินบ</a:t>
            </a:r>
            <a:r>
              <a:rPr lang="th-TH" sz="1800" spc="-1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ะ</a:t>
            </a:r>
            <a:r>
              <a:rPr lang="th-TH" sz="1800" spc="-10" dirty="0">
                <a:latin typeface="Cordia New" panose="020B0304020202020204" pitchFamily="34" charset="-34"/>
                <a:cs typeface="Cordia New" panose="020B0304020202020204" pitchFamily="34" charset="-34"/>
              </a:rPr>
              <a:t>ซอ</a:t>
            </a:r>
            <a:r>
              <a:rPr lang="th-TH" sz="1800" spc="-1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ลท์</a:t>
            </a:r>
            <a:r>
              <a:rPr lang="th-TH" sz="1800" spc="-10" dirty="0">
                <a:latin typeface="Cordia New" panose="020B0304020202020204" pitchFamily="34" charset="-34"/>
                <a:cs typeface="Cordia New" panose="020B0304020202020204" pitchFamily="34" charset="-34"/>
              </a:rPr>
              <a:t>ใกล้ภูเขาคาโนโบ</a:t>
            </a:r>
            <a:r>
              <a:rPr lang="th-TH" sz="1800" spc="-1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ลัส</a:t>
            </a:r>
            <a:endParaRPr lang="th-TH" sz="1800" spc="-1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98450" marR="339725" indent="-285750">
              <a:lnSpc>
                <a:spcPts val="1820"/>
              </a:lnSpc>
              <a:spcBef>
                <a:spcPts val="219"/>
              </a:spcBef>
              <a:buFont typeface="Arial" panose="020B0604020202020204" pitchFamily="34" charset="0"/>
              <a:buChar char="•"/>
            </a:pPr>
            <a:r>
              <a:rPr lang="th-TH" sz="1800" spc="-1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ดินร่วนปนดินเหนียวสีน้ำตาลอมเหลือง/น้ำตาลปนแดง เพาะปลูกได้ดี เป็นดินที่มีแหล่งกำเนิดจากที่ต่างกันมาผสมกัน รวมถึงเถ้าภูเขาไฟด้วย</a:t>
            </a:r>
          </a:p>
          <a:p>
            <a:pPr marL="298450" marR="339725" indent="-285750">
              <a:lnSpc>
                <a:spcPts val="1820"/>
              </a:lnSpc>
              <a:spcBef>
                <a:spcPts val="219"/>
              </a:spcBef>
              <a:buFont typeface="Arial" panose="020B0604020202020204" pitchFamily="34" charset="0"/>
              <a:buChar char="•"/>
            </a:pPr>
            <a:r>
              <a:rPr lang="th-TH" sz="1800" spc="-1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ดินร่วนปนดินเหนียวชนิดที่มีกรดจัด สีน้ำตาลแดง เพาะปลูกได้ดีระดับปานกลาง และฐานอีกชั้นเป็นหินดินดานและดินเหนียวปานกลางรองชั้นอยู่</a:t>
            </a:r>
          </a:p>
          <a:p>
            <a:pPr marL="298450" marR="339725" indent="-285750">
              <a:lnSpc>
                <a:spcPts val="1820"/>
              </a:lnSpc>
              <a:spcBef>
                <a:spcPts val="219"/>
              </a:spcBef>
              <a:buFont typeface="Arial" panose="020B0604020202020204" pitchFamily="34" charset="0"/>
              <a:buChar char="•"/>
            </a:pPr>
            <a:r>
              <a:rPr lang="th-TH" sz="1800" spc="-10" dirty="0">
                <a:latin typeface="Cordia New" panose="020B0304020202020204" pitchFamily="34" charset="-34"/>
                <a:cs typeface="Cordia New" panose="020B0304020202020204" pitchFamily="34" charset="-34"/>
              </a:rPr>
              <a:t>ดินสีแดงที่มีหินปูนให้เห็นชัดเจนตรงพื้นที่ระดับความสูงต่ำ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EE24AE8-C5F7-8A76-7563-B7A9F5EFA84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4249917559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12859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620467"/>
            <a:ext cx="4829691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 และ</a:t>
            </a:r>
            <a:b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การผลิตไวน์ใน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406199"/>
            <a:ext cx="5552060" cy="579936"/>
          </a:xfrm>
        </p:spPr>
        <p:txBody>
          <a:bodyPr/>
          <a:lstStyle/>
          <a:p>
            <a:r>
              <a:rPr lang="th-TH" sz="6000" b="1" kern="1000" spc="-70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6000" b="1" kern="1000" spc="-70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en-US" sz="6000" b="1" kern="1000" spc="-70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35883660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การปลูกองุ่นใน</a:t>
            </a:r>
            <a:br>
              <a:rPr lang="en-US" sz="32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097337" cy="2119266"/>
          </a:xfrm>
        </p:spPr>
        <p:txBody>
          <a:bodyPr/>
          <a:lstStyle/>
          <a:p>
            <a:pPr marL="297815" marR="170815" indent="-285750">
              <a:lnSpc>
                <a:spcPts val="1800"/>
              </a:lnSpc>
              <a:spcBef>
                <a:spcPts val="22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สภาวะที่เอื้อต่อองุ่นสายพันธุ์ต่าง ๆ</a:t>
            </a:r>
          </a:p>
          <a:p>
            <a:pPr marL="297815" marR="170815" indent="-285750">
              <a:lnSpc>
                <a:spcPts val="1800"/>
              </a:lnSpc>
              <a:spcBef>
                <a:spcPts val="22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การเลือกสรรสถานที่ปลูกเป็นเรื่องสำคัญ ทั้งประเภทดินและสภาพอากาศล้วนขึ้นอยู่กับระดับความสูงเป็นอย่างยิ่ง</a:t>
            </a:r>
          </a:p>
          <a:p>
            <a:pPr marL="297815" marR="170815" indent="-285750">
              <a:lnSpc>
                <a:spcPts val="1800"/>
              </a:lnSpc>
              <a:spcBef>
                <a:spcPts val="22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ไร่องุ่นต้องใช้แรงงานคนเป็นอย่างมาก</a:t>
            </a:r>
          </a:p>
          <a:p>
            <a:pPr marL="297815" marR="170815" indent="-285750">
              <a:lnSpc>
                <a:spcPts val="1800"/>
              </a:lnSpc>
              <a:spcBef>
                <a:spcPts val="22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การเพาะปลูกอย่างเป็นมิตรต่อสิ่งแวดล้อมจัดเป็นเรื่องสำคัญลำดับต้น</a:t>
            </a:r>
          </a:p>
          <a:p>
            <a:pPr marL="297815" marR="170815" indent="-285750">
              <a:lnSpc>
                <a:spcPts val="1800"/>
              </a:lnSpc>
              <a:spcBef>
                <a:spcPts val="220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ช่วงเพาะปลูก :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กลางเดือนกุมภาพันธุ์ถึงปลายเดือนเมษายน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EE24AE8-C5F7-8A76-7563-B7A9F5EFA84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261705650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0EE536F-4524-A39F-F388-FAC174BAED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การผลิตไวน์ใน</a:t>
            </a:r>
            <a:b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76B02-4AEC-2172-B359-91D3A36EDA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391774"/>
            <a:ext cx="4663921" cy="1530521"/>
          </a:xfrm>
        </p:spPr>
        <p:txBody>
          <a:bodyPr/>
          <a:lstStyle/>
          <a:p>
            <a:pPr marL="297815" marR="5080" indent="-285750">
              <a:lnSpc>
                <a:spcPts val="18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spc="-2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ผู้ผลิตไวน์ใช้วิธีการผลิตไวน์ที่หลากหลาย แต่ไวน์ที่ผลิตออกมายังคงแสดงถึงเอกลักษณ์ของไวน์ภูมิอากาศเย็นได้เป็นอย่างดี</a:t>
            </a:r>
          </a:p>
          <a:p>
            <a:pPr marL="297815" marR="5080" indent="-285750">
              <a:lnSpc>
                <a:spcPts val="18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spc="-20" dirty="0">
                <a:latin typeface="Cordia New" panose="020B0304020202020204" pitchFamily="34" charset="-34"/>
                <a:cs typeface="Cordia New" panose="020B0304020202020204" pitchFamily="34" charset="-34"/>
              </a:rPr>
              <a:t>ยังคงมีการใช้เทคนิคการผลิตไวน์ตามประเพณีดั้งเดิม</a:t>
            </a:r>
          </a:p>
          <a:p>
            <a:pPr marL="297815" marR="5080" indent="-285750">
              <a:lnSpc>
                <a:spcPts val="18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spc="-2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การหมักด้วยยีสต์ธรรมชาติและยีสต์ที่เพาะเลี้ยงโดยคํานึงถึงความเป็นกรดตามธรรมชาติเป็นอันดับแรก</a:t>
            </a:r>
          </a:p>
          <a:p>
            <a:pPr marL="297815" marR="5080" indent="-285750">
              <a:lnSpc>
                <a:spcPts val="18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spc="-20" dirty="0">
                <a:latin typeface="Cordia New" panose="020B0304020202020204" pitchFamily="34" charset="-34"/>
                <a:cs typeface="Cordia New" panose="020B0304020202020204" pitchFamily="34" charset="-34"/>
              </a:rPr>
              <a:t>ถังที่ใช้บ่มไวน์มีหลายชนิดให้ใช้ ขึ้นอยู่กับน้ำหนักน้ำไวน์และสไตล์ที่ต้องการ</a:t>
            </a:r>
          </a:p>
          <a:p>
            <a:pPr marL="297815" marR="5080" indent="-285750">
              <a:lnSpc>
                <a:spcPts val="1800"/>
              </a:lnSpc>
              <a:spcBef>
                <a:spcPts val="219"/>
              </a:spcBef>
              <a:buFont typeface="Arial" panose="020B0604020202020204" pitchFamily="34" charset="0"/>
              <a:buChar char="•"/>
              <a:tabLst>
                <a:tab pos="203200" algn="l"/>
              </a:tabLst>
            </a:pPr>
            <a:r>
              <a:rPr lang="th-TH" sz="1800" spc="-2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การผลิตไวน์แบบเกษตรอินทรีย์ (ออร์แกน</a:t>
            </a:r>
            <a:r>
              <a:rPr lang="th-TH" sz="1800" spc="-2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ิก</a:t>
            </a:r>
            <a:r>
              <a:rPr lang="th-TH" sz="1800" spc="-20" dirty="0">
                <a:latin typeface="Cordia New" panose="020B0304020202020204" pitchFamily="34" charset="-34"/>
                <a:cs typeface="Cordia New" panose="020B0304020202020204" pitchFamily="34" charset="-34"/>
              </a:rPr>
              <a:t>) และปราศจากสารก</a:t>
            </a:r>
            <a:r>
              <a:rPr lang="th-TH" sz="1800" spc="-2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ั</a:t>
            </a:r>
            <a:r>
              <a:rPr lang="th-TH" sz="1800" spc="-20" dirty="0">
                <a:latin typeface="Cordia New" panose="020B0304020202020204" pitchFamily="34" charset="-34"/>
                <a:cs typeface="Cordia New" panose="020B0304020202020204" pitchFamily="34" charset="-34"/>
              </a:rPr>
              <a:t>นบ</a:t>
            </a:r>
            <a:r>
              <a:rPr lang="th-TH" sz="1800" spc="-2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ู</a:t>
            </a:r>
            <a:r>
              <a:rPr lang="th-TH" sz="1800" spc="-20" dirty="0">
                <a:latin typeface="Cordia New" panose="020B0304020202020204" pitchFamily="34" charset="-34"/>
                <a:cs typeface="Cordia New" panose="020B0304020202020204" pitchFamily="34" charset="-34"/>
              </a:rPr>
              <a:t>ดก</a:t>
            </a:r>
            <a:r>
              <a:rPr lang="th-TH" sz="1800" spc="-2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ํา</a:t>
            </a:r>
            <a:r>
              <a:rPr lang="th-TH" sz="1800" spc="-20" dirty="0">
                <a:latin typeface="Cordia New" panose="020B0304020202020204" pitchFamily="34" charset="-34"/>
                <a:cs typeface="Cordia New" panose="020B0304020202020204" pitchFamily="34" charset="-34"/>
              </a:rPr>
              <a:t>ลังเติบโตและเป็นที่สนใจเพิ่มขึ้น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CEE24AE8-C5F7-8A76-7563-B7A9F5EFA84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77129"/>
            <a:ext cx="6096000" cy="6103741"/>
          </a:xfrm>
        </p:spPr>
      </p:pic>
    </p:spTree>
    <p:extLst>
      <p:ext uri="{BB962C8B-B14F-4D97-AF65-F5344CB8AC3E}">
        <p14:creationId xmlns:p14="http://schemas.microsoft.com/office/powerpoint/2010/main" val="247821190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8">
            <a:extLst>
              <a:ext uri="{FF2B5EF4-FFF2-40B4-BE49-F238E27FC236}">
                <a16:creationId xmlns:a16="http://schemas.microsoft.com/office/drawing/2014/main" id="{9A95BAAB-F4D4-23A4-2145-07B5170E586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4502" y="1778557"/>
            <a:ext cx="1270924" cy="3847526"/>
          </a:xfrm>
          <a:prstGeom prst="rect">
            <a:avLst/>
          </a:prstGeom>
        </p:spPr>
      </p:pic>
      <p:pic>
        <p:nvPicPr>
          <p:cNvPr id="26" name="Picture Placeholder 8">
            <a:extLst>
              <a:ext uri="{FF2B5EF4-FFF2-40B4-BE49-F238E27FC236}">
                <a16:creationId xmlns:a16="http://schemas.microsoft.com/office/drawing/2014/main" id="{AEF2B853-164C-CC75-6705-D523ED50E40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1918" y="1778557"/>
            <a:ext cx="1270924" cy="384752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6481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6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6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 สายพันธุ์องุ่นยอดนิยม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362786D-61EA-1185-5300-C0661836E15B}"/>
              </a:ext>
            </a:extLst>
          </p:cNvPr>
          <p:cNvSpPr txBox="1"/>
          <p:nvPr/>
        </p:nvSpPr>
        <p:spPr>
          <a:xfrm>
            <a:off x="907852" y="5416329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23%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AFC8C5-8832-386B-807E-9CAD33AAED43}"/>
              </a:ext>
            </a:extLst>
          </p:cNvPr>
          <p:cNvSpPr txBox="1"/>
          <p:nvPr/>
        </p:nvSpPr>
        <p:spPr>
          <a:xfrm>
            <a:off x="2801640" y="5416329"/>
            <a:ext cx="2143522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19%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16329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แมร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10%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1267114" y="4084438"/>
            <a:ext cx="127887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4966739" y="3910448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041AE03D-23CF-6A9C-4BE2-689E1A100D4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0215" y="1933074"/>
            <a:ext cx="1182507" cy="3579859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80008D51-0C66-F7E2-9BCC-2C87797F3036}"/>
              </a:ext>
            </a:extLst>
          </p:cNvPr>
          <p:cNvSpPr txBox="1"/>
          <p:nvPr/>
        </p:nvSpPr>
        <p:spPr>
          <a:xfrm rot="16200000">
            <a:off x="2727109" y="4069993"/>
            <a:ext cx="2348718" cy="28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6D728D46-CFC4-77F6-E9C5-A61CDFC9B33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70274" y="1933074"/>
            <a:ext cx="1182507" cy="3579859"/>
          </a:xfrm>
          <a:prstGeom prst="rect">
            <a:avLst/>
          </a:prstGeom>
        </p:spPr>
      </p:pic>
      <p:sp>
        <p:nvSpPr>
          <p:cNvPr id="19" name="object 10">
            <a:extLst>
              <a:ext uri="{FF2B5EF4-FFF2-40B4-BE49-F238E27FC236}">
                <a16:creationId xmlns:a16="http://schemas.microsoft.com/office/drawing/2014/main" id="{759B7314-DF3B-5B79-00FF-29E024DB2040}"/>
              </a:ext>
            </a:extLst>
          </p:cNvPr>
          <p:cNvSpPr txBox="1"/>
          <p:nvPr/>
        </p:nvSpPr>
        <p:spPr>
          <a:xfrm rot="16200000">
            <a:off x="6787168" y="3934572"/>
            <a:ext cx="2348718" cy="5568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</a:t>
            </a:r>
            <a:endParaRPr lang="en-AU" sz="2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8B6FE02B-236B-55F0-DB08-F586D3F2F12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27163" y="1778557"/>
            <a:ext cx="1270924" cy="384752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35035D02-13EB-66DB-124A-3BB32CC635EC}"/>
              </a:ext>
            </a:extLst>
          </p:cNvPr>
          <p:cNvSpPr txBox="1"/>
          <p:nvPr/>
        </p:nvSpPr>
        <p:spPr>
          <a:xfrm rot="16200000">
            <a:off x="9254236" y="4084438"/>
            <a:ext cx="1395126" cy="3712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MERLOT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FF9442-76ED-6267-2199-D7601B17E1D6}"/>
              </a:ext>
            </a:extLst>
          </p:cNvPr>
          <p:cNvSpPr txBox="1"/>
          <p:nvPr/>
        </p:nvSpPr>
        <p:spPr>
          <a:xfrm>
            <a:off x="7041952" y="5416329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12%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E6C95F-D648-AFD8-5AAF-CD80F4F961D4}"/>
              </a:ext>
            </a:extLst>
          </p:cNvPr>
          <p:cNvSpPr txBox="1"/>
          <p:nvPr/>
        </p:nvSpPr>
        <p:spPr>
          <a:xfrm>
            <a:off x="4992172" y="5416329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13%</a:t>
            </a: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1C896840-2EFF-EBC3-D591-FDCC012FD25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0AC58806-905C-87D5-76E8-9DD1043BA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611991"/>
            <a:ext cx="5256666" cy="785732"/>
          </a:xfrm>
        </p:spPr>
        <p:txBody>
          <a:bodyPr anchor="t"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รสชาติแห่ง</a:t>
            </a:r>
            <a:r>
              <a:rPr lang="en-AU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en-US" sz="4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73367C-2B32-1282-573A-A0E30974C6A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175545"/>
            <a:ext cx="534035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พันธุ์องุ่นที่มีชื่อเสียง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7524157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7156B-802D-6F4F-B138-FFA650E9E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E8C99C76-18A2-47FC-4BC1-05DFAA7026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2373" y="413184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E8DC101D-DEF5-39DB-0571-1A8F7D7B7A75}"/>
              </a:ext>
            </a:extLst>
          </p:cNvPr>
          <p:cNvSpPr txBox="1"/>
          <p:nvPr/>
        </p:nvSpPr>
        <p:spPr>
          <a:xfrm rot="16200000">
            <a:off x="4135762" y="3981154"/>
            <a:ext cx="4652237" cy="1101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6995B3-8022-96BC-6824-ADD378D96922}"/>
              </a:ext>
            </a:extLst>
          </p:cNvPr>
          <p:cNvSpPr txBox="1"/>
          <p:nvPr/>
        </p:nvSpPr>
        <p:spPr>
          <a:xfrm>
            <a:off x="524542" y="554220"/>
            <a:ext cx="5931821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โซ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B28CBD5-D736-2FED-0D48-9057791992F6}"/>
              </a:ext>
            </a:extLst>
          </p:cNvPr>
          <p:cNvCxnSpPr>
            <a:cxnSpLocks/>
          </p:cNvCxnSpPr>
          <p:nvPr/>
        </p:nvCxnSpPr>
        <p:spPr>
          <a:xfrm>
            <a:off x="2219110" y="3613657"/>
            <a:ext cx="341500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3089DDC-6238-CDF1-B82C-F9ACB379FCB6}"/>
              </a:ext>
            </a:extLst>
          </p:cNvPr>
          <p:cNvSpPr txBox="1"/>
          <p:nvPr/>
        </p:nvSpPr>
        <p:spPr>
          <a:xfrm>
            <a:off x="991846" y="2072591"/>
            <a:ext cx="2661872" cy="127727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โดยทั่วไป </a:t>
            </a:r>
          </a:p>
          <a:p>
            <a:pPr algn="ctr">
              <a:spcBef>
                <a:spcPts val="217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มีคุณลักษณะ</a:t>
            </a:r>
          </a:p>
          <a:p>
            <a:pPr algn="ctr">
              <a:spcBef>
                <a:spcPts val="217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ของผลไม้เขตร้อน</a:t>
            </a:r>
          </a:p>
          <a:p>
            <a:pPr algn="ctr">
              <a:spcBef>
                <a:spcPts val="217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ซึ่งเป็นลักษณะเฉพาะ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E12AF15-816D-9D8C-9548-CC25CEAFF04B}"/>
              </a:ext>
            </a:extLst>
          </p:cNvPr>
          <p:cNvCxnSpPr>
            <a:cxnSpLocks/>
          </p:cNvCxnSpPr>
          <p:nvPr/>
        </p:nvCxnSpPr>
        <p:spPr>
          <a:xfrm>
            <a:off x="2219110" y="3369231"/>
            <a:ext cx="0" cy="24442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EAFA520-E070-2540-BB5A-19F0997C158F}"/>
              </a:ext>
            </a:extLst>
          </p:cNvPr>
          <p:cNvCxnSpPr>
            <a:cxnSpLocks/>
          </p:cNvCxnSpPr>
          <p:nvPr/>
        </p:nvCxnSpPr>
        <p:spPr>
          <a:xfrm>
            <a:off x="7084154" y="4221891"/>
            <a:ext cx="271814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3C13EE6-D2E9-AB94-7EB4-8825F7D98D68}"/>
              </a:ext>
            </a:extLst>
          </p:cNvPr>
          <p:cNvCxnSpPr>
            <a:cxnSpLocks/>
          </p:cNvCxnSpPr>
          <p:nvPr/>
        </p:nvCxnSpPr>
        <p:spPr>
          <a:xfrm>
            <a:off x="6790544" y="2718423"/>
            <a:ext cx="100174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>
            <a:extLst>
              <a:ext uri="{FF2B5EF4-FFF2-40B4-BE49-F238E27FC236}">
                <a16:creationId xmlns:a16="http://schemas.microsoft.com/office/drawing/2014/main" id="{3D913C35-366A-6339-50C7-07FD0B6381FD}"/>
              </a:ext>
            </a:extLst>
          </p:cNvPr>
          <p:cNvSpPr/>
          <p:nvPr/>
        </p:nvSpPr>
        <p:spPr>
          <a:xfrm>
            <a:off x="7790487" y="1497871"/>
            <a:ext cx="2583929" cy="258392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4" name="object 58">
            <a:extLst>
              <a:ext uri="{FF2B5EF4-FFF2-40B4-BE49-F238E27FC236}">
                <a16:creationId xmlns:a16="http://schemas.microsoft.com/office/drawing/2014/main" id="{A74945A2-855F-41BD-E76E-D7DCE9F81BEB}"/>
              </a:ext>
            </a:extLst>
          </p:cNvPr>
          <p:cNvSpPr txBox="1"/>
          <p:nvPr/>
        </p:nvSpPr>
        <p:spPr>
          <a:xfrm>
            <a:off x="7988178" y="2252506"/>
            <a:ext cx="2190344" cy="102374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ภูมิอากาศเย็นของออเรน</a:t>
            </a:r>
            <a:r>
              <a:rPr lang="th-TH" sz="24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r>
              <a:rPr lang="en-AU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เหมาะสมเป็นอย่างยิ่ง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95920B1-6826-482E-A831-DC1C2A306E54}"/>
              </a:ext>
            </a:extLst>
          </p:cNvPr>
          <p:cNvCxnSpPr>
            <a:cxnSpLocks/>
          </p:cNvCxnSpPr>
          <p:nvPr/>
        </p:nvCxnSpPr>
        <p:spPr>
          <a:xfrm>
            <a:off x="3253313" y="4519071"/>
            <a:ext cx="232668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18A54F2-EF5C-0908-81E8-F760558FB38D}"/>
              </a:ext>
            </a:extLst>
          </p:cNvPr>
          <p:cNvCxnSpPr>
            <a:cxnSpLocks/>
          </p:cNvCxnSpPr>
          <p:nvPr/>
        </p:nvCxnSpPr>
        <p:spPr>
          <a:xfrm>
            <a:off x="9801597" y="4216400"/>
            <a:ext cx="0" cy="37980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07266A71-438D-BEA7-010A-55AA406F0D2C}"/>
              </a:ext>
            </a:extLst>
          </p:cNvPr>
          <p:cNvSpPr txBox="1"/>
          <p:nvPr/>
        </p:nvSpPr>
        <p:spPr>
          <a:xfrm>
            <a:off x="9338773" y="4659163"/>
            <a:ext cx="2805709" cy="2079287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เสาวรส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ผลไม้เขตร้อน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กู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หญ้า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สมุนไพร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หิน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7BD468-552F-1091-EC4E-BF00D1698274}"/>
              </a:ext>
            </a:extLst>
          </p:cNvPr>
          <p:cNvSpPr txBox="1"/>
          <p:nvPr/>
        </p:nvSpPr>
        <p:spPr>
          <a:xfrm>
            <a:off x="1635485" y="5291876"/>
            <a:ext cx="3181945" cy="9746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ผู้ผลิตบางราย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17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ประสพความสำเร็จโดยใช้โอ๊ก</a:t>
            </a:r>
          </a:p>
          <a:p>
            <a:pPr algn="ctr">
              <a:spcBef>
                <a:spcPts val="217"/>
              </a:spcBef>
            </a:pP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ในการบ่มไวน์แบบสไตล์ฟูเม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82ADD21-5467-4877-A2EC-0BB888F9AE95}"/>
              </a:ext>
            </a:extLst>
          </p:cNvPr>
          <p:cNvCxnSpPr>
            <a:cxnSpLocks/>
          </p:cNvCxnSpPr>
          <p:nvPr/>
        </p:nvCxnSpPr>
        <p:spPr>
          <a:xfrm>
            <a:off x="3253313" y="4528051"/>
            <a:ext cx="0" cy="59258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6623297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7156B-802D-6F4F-B138-FFA650E9E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A4DAF-6D7C-8275-8BF5-D4916A36B9B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โซ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tx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คุณสมบัติ</a:t>
            </a:r>
            <a:endParaRPr lang="en-US" sz="6000" b="1" dirty="0">
              <a:solidFill>
                <a:schemeClr val="tx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2164130-C817-58F9-2C6A-4CE3EF096460}"/>
              </a:ext>
            </a:extLst>
          </p:cNvPr>
          <p:cNvSpPr/>
          <p:nvPr/>
        </p:nvSpPr>
        <p:spPr>
          <a:xfrm>
            <a:off x="2385768" y="2194640"/>
            <a:ext cx="272668" cy="272668"/>
          </a:xfrm>
          <a:prstGeom prst="ellipse">
            <a:avLst/>
          </a:prstGeom>
          <a:solidFill>
            <a:srgbClr val="F7F0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A5A606F-4A6A-3B78-FDE0-5346E75A688D}"/>
              </a:ext>
            </a:extLst>
          </p:cNvPr>
          <p:cNvSpPr/>
          <p:nvPr/>
        </p:nvSpPr>
        <p:spPr>
          <a:xfrm>
            <a:off x="2749911" y="2191738"/>
            <a:ext cx="272668" cy="272668"/>
          </a:xfrm>
          <a:prstGeom prst="ellipse">
            <a:avLst/>
          </a:prstGeom>
          <a:solidFill>
            <a:srgbClr val="EBE7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E4DE0A-3156-E185-6BA0-5277D6FBF076}"/>
              </a:ext>
            </a:extLst>
          </p:cNvPr>
          <p:cNvSpPr/>
          <p:nvPr/>
        </p:nvSpPr>
        <p:spPr>
          <a:xfrm>
            <a:off x="3114054" y="2191738"/>
            <a:ext cx="272668" cy="272668"/>
          </a:xfrm>
          <a:prstGeom prst="ellipse">
            <a:avLst/>
          </a:prstGeom>
          <a:solidFill>
            <a:srgbClr val="F4EF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F29077-FA8A-2CDB-E97D-A40A19EE4078}"/>
              </a:ext>
            </a:extLst>
          </p:cNvPr>
          <p:cNvSpPr/>
          <p:nvPr/>
        </p:nvSpPr>
        <p:spPr>
          <a:xfrm>
            <a:off x="3478197" y="2191738"/>
            <a:ext cx="272668" cy="272668"/>
          </a:xfrm>
          <a:prstGeom prst="ellipse">
            <a:avLst/>
          </a:prstGeom>
          <a:solidFill>
            <a:srgbClr val="F1E2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33F3771-4282-D452-8E25-D8716D9E49DC}"/>
              </a:ext>
            </a:extLst>
          </p:cNvPr>
          <p:cNvSpPr/>
          <p:nvPr/>
        </p:nvSpPr>
        <p:spPr>
          <a:xfrm>
            <a:off x="3842721" y="2191738"/>
            <a:ext cx="272668" cy="272668"/>
          </a:xfrm>
          <a:prstGeom prst="ellipse">
            <a:avLst/>
          </a:prstGeom>
          <a:solidFill>
            <a:srgbClr val="F0E0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665D82D-136D-E579-CE9A-3DEDF142AE84}"/>
              </a:ext>
            </a:extLst>
          </p:cNvPr>
          <p:cNvSpPr/>
          <p:nvPr/>
        </p:nvSpPr>
        <p:spPr>
          <a:xfrm>
            <a:off x="4207245" y="2191738"/>
            <a:ext cx="272668" cy="272668"/>
          </a:xfrm>
          <a:prstGeom prst="ellipse">
            <a:avLst/>
          </a:prstGeom>
          <a:solidFill>
            <a:srgbClr val="F5D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AC4D748-73A2-2FF0-B26F-439037E69A67}"/>
              </a:ext>
            </a:extLst>
          </p:cNvPr>
          <p:cNvSpPr/>
          <p:nvPr/>
        </p:nvSpPr>
        <p:spPr>
          <a:xfrm>
            <a:off x="4565590" y="2191738"/>
            <a:ext cx="272668" cy="272668"/>
          </a:xfrm>
          <a:prstGeom prst="ellipse">
            <a:avLst/>
          </a:prstGeom>
          <a:solidFill>
            <a:srgbClr val="D19C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1270497-E897-4289-F0EB-3818B8B0E1B1}"/>
              </a:ext>
            </a:extLst>
          </p:cNvPr>
          <p:cNvSpPr/>
          <p:nvPr/>
        </p:nvSpPr>
        <p:spPr>
          <a:xfrm>
            <a:off x="4936292" y="2191738"/>
            <a:ext cx="272668" cy="272668"/>
          </a:xfrm>
          <a:prstGeom prst="ellipse">
            <a:avLst/>
          </a:prstGeom>
          <a:solidFill>
            <a:srgbClr val="B3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0DBE59E-8202-2A43-125A-376F32B8C615}"/>
              </a:ext>
            </a:extLst>
          </p:cNvPr>
          <p:cNvSpPr/>
          <p:nvPr/>
        </p:nvSpPr>
        <p:spPr>
          <a:xfrm>
            <a:off x="5300816" y="2191738"/>
            <a:ext cx="272668" cy="272668"/>
          </a:xfrm>
          <a:prstGeom prst="ellipse">
            <a:avLst/>
          </a:prstGeom>
          <a:solidFill>
            <a:srgbClr val="6A3E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19AEF9CD-D63A-FEAF-39B7-0E9108981333}"/>
              </a:ext>
            </a:extLst>
          </p:cNvPr>
          <p:cNvSpPr txBox="1"/>
          <p:nvPr/>
        </p:nvSpPr>
        <p:spPr>
          <a:xfrm>
            <a:off x="3022579" y="2654105"/>
            <a:ext cx="127802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โซ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727E905-3D33-773A-D9E9-10C39B8CC9D6}"/>
              </a:ext>
            </a:extLst>
          </p:cNvPr>
          <p:cNvSpPr/>
          <p:nvPr/>
        </p:nvSpPr>
        <p:spPr>
          <a:xfrm>
            <a:off x="2385768" y="334381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21C8CE9-56C6-BF69-99CD-0C9D79ACCFA4}"/>
              </a:ext>
            </a:extLst>
          </p:cNvPr>
          <p:cNvSpPr/>
          <p:nvPr/>
        </p:nvSpPr>
        <p:spPr>
          <a:xfrm>
            <a:off x="274991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F9CE1DD-409D-D6E8-2FD3-84F4585A1110}"/>
              </a:ext>
            </a:extLst>
          </p:cNvPr>
          <p:cNvSpPr/>
          <p:nvPr/>
        </p:nvSpPr>
        <p:spPr>
          <a:xfrm>
            <a:off x="3114054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8999AB3-78BD-EE6F-D341-682BDE6C7653}"/>
              </a:ext>
            </a:extLst>
          </p:cNvPr>
          <p:cNvSpPr/>
          <p:nvPr/>
        </p:nvSpPr>
        <p:spPr>
          <a:xfrm>
            <a:off x="3478197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2D090DD-3AF4-E349-50FC-69C07E42ED6E}"/>
              </a:ext>
            </a:extLst>
          </p:cNvPr>
          <p:cNvSpPr/>
          <p:nvPr/>
        </p:nvSpPr>
        <p:spPr>
          <a:xfrm>
            <a:off x="3842721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870CD8C-C143-00D8-34AB-B960F82C9D98}"/>
              </a:ext>
            </a:extLst>
          </p:cNvPr>
          <p:cNvSpPr/>
          <p:nvPr/>
        </p:nvSpPr>
        <p:spPr>
          <a:xfrm>
            <a:off x="4207245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DAD3FEE-FD64-2F2C-F165-6E475B6F3011}"/>
              </a:ext>
            </a:extLst>
          </p:cNvPr>
          <p:cNvSpPr/>
          <p:nvPr/>
        </p:nvSpPr>
        <p:spPr>
          <a:xfrm>
            <a:off x="4565590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C77C59E-CBA8-EE43-4D1F-EB3E6CA79DBC}"/>
              </a:ext>
            </a:extLst>
          </p:cNvPr>
          <p:cNvSpPr/>
          <p:nvPr/>
        </p:nvSpPr>
        <p:spPr>
          <a:xfrm>
            <a:off x="4936292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FE8EEF0-74D8-D95D-F528-AED1B442B8A0}"/>
              </a:ext>
            </a:extLst>
          </p:cNvPr>
          <p:cNvSpPr/>
          <p:nvPr/>
        </p:nvSpPr>
        <p:spPr>
          <a:xfrm>
            <a:off x="5300816" y="334091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92AD4F4-FD06-9A8F-D356-182F28EEBFB5}"/>
              </a:ext>
            </a:extLst>
          </p:cNvPr>
          <p:cNvSpPr/>
          <p:nvPr/>
        </p:nvSpPr>
        <p:spPr>
          <a:xfrm>
            <a:off x="2385768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621B11A-7CCC-52F9-B32F-9C6C47E7D67C}"/>
              </a:ext>
            </a:extLst>
          </p:cNvPr>
          <p:cNvSpPr/>
          <p:nvPr/>
        </p:nvSpPr>
        <p:spPr>
          <a:xfrm>
            <a:off x="2749911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86306605-8329-9630-826D-1CED8257BC8C}"/>
              </a:ext>
            </a:extLst>
          </p:cNvPr>
          <p:cNvSpPr/>
          <p:nvPr/>
        </p:nvSpPr>
        <p:spPr>
          <a:xfrm>
            <a:off x="3114054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46D7922-9EB8-67E5-DB37-08A159A49C5C}"/>
              </a:ext>
            </a:extLst>
          </p:cNvPr>
          <p:cNvSpPr/>
          <p:nvPr/>
        </p:nvSpPr>
        <p:spPr>
          <a:xfrm>
            <a:off x="3478197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4B209898-9CF3-F9E3-F77D-A59311AF7672}"/>
              </a:ext>
            </a:extLst>
          </p:cNvPr>
          <p:cNvSpPr/>
          <p:nvPr/>
        </p:nvSpPr>
        <p:spPr>
          <a:xfrm>
            <a:off x="3842721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0406F77-3158-5F3E-58B2-498267EC43C2}"/>
              </a:ext>
            </a:extLst>
          </p:cNvPr>
          <p:cNvSpPr/>
          <p:nvPr/>
        </p:nvSpPr>
        <p:spPr>
          <a:xfrm>
            <a:off x="4207245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90F2B47-A433-29FA-C378-6094F48BBD77}"/>
              </a:ext>
            </a:extLst>
          </p:cNvPr>
          <p:cNvSpPr/>
          <p:nvPr/>
        </p:nvSpPr>
        <p:spPr>
          <a:xfrm>
            <a:off x="4565590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A6C935-F4D5-898F-F119-2DDEF030350E}"/>
              </a:ext>
            </a:extLst>
          </p:cNvPr>
          <p:cNvSpPr/>
          <p:nvPr/>
        </p:nvSpPr>
        <p:spPr>
          <a:xfrm>
            <a:off x="4936292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95F3938-ACB9-9B3B-E644-2B588AFF1AC2}"/>
              </a:ext>
            </a:extLst>
          </p:cNvPr>
          <p:cNvSpPr/>
          <p:nvPr/>
        </p:nvSpPr>
        <p:spPr>
          <a:xfrm>
            <a:off x="5300816" y="418117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2B67659B-0036-47A0-F4B7-27DC6C3C1498}"/>
              </a:ext>
            </a:extLst>
          </p:cNvPr>
          <p:cNvSpPr/>
          <p:nvPr/>
        </p:nvSpPr>
        <p:spPr>
          <a:xfrm>
            <a:off x="2385768" y="492110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FDB8C7A-B7AC-9755-7B76-45ED2D71F9CD}"/>
              </a:ext>
            </a:extLst>
          </p:cNvPr>
          <p:cNvSpPr/>
          <p:nvPr/>
        </p:nvSpPr>
        <p:spPr>
          <a:xfrm>
            <a:off x="2749911" y="491819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D62C6F3-25BA-88D6-F7CE-FB997978BA9A}"/>
              </a:ext>
            </a:extLst>
          </p:cNvPr>
          <p:cNvSpPr/>
          <p:nvPr/>
        </p:nvSpPr>
        <p:spPr>
          <a:xfrm>
            <a:off x="3114054" y="491819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79323FBD-32D1-8CDA-3B67-816490AF1189}"/>
              </a:ext>
            </a:extLst>
          </p:cNvPr>
          <p:cNvSpPr/>
          <p:nvPr/>
        </p:nvSpPr>
        <p:spPr>
          <a:xfrm>
            <a:off x="3478197" y="491819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CE5BBBDB-C5A0-A2DE-F9EB-F4CC0B503F55}"/>
              </a:ext>
            </a:extLst>
          </p:cNvPr>
          <p:cNvSpPr/>
          <p:nvPr/>
        </p:nvSpPr>
        <p:spPr>
          <a:xfrm>
            <a:off x="3842721" y="491819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18E49564-A27C-F85A-FAC2-1E71189193B8}"/>
              </a:ext>
            </a:extLst>
          </p:cNvPr>
          <p:cNvSpPr/>
          <p:nvPr/>
        </p:nvSpPr>
        <p:spPr>
          <a:xfrm>
            <a:off x="4207245" y="491819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45E3809F-C4C6-6BB7-0B44-05A727ADFE97}"/>
              </a:ext>
            </a:extLst>
          </p:cNvPr>
          <p:cNvSpPr/>
          <p:nvPr/>
        </p:nvSpPr>
        <p:spPr>
          <a:xfrm>
            <a:off x="4565590" y="491819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65D27092-19A0-E983-D182-7C15FD94974F}"/>
              </a:ext>
            </a:extLst>
          </p:cNvPr>
          <p:cNvSpPr/>
          <p:nvPr/>
        </p:nvSpPr>
        <p:spPr>
          <a:xfrm>
            <a:off x="4936292" y="491819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2037BB9-81B0-0EAD-553B-EF60E3CAA4E7}"/>
              </a:ext>
            </a:extLst>
          </p:cNvPr>
          <p:cNvSpPr/>
          <p:nvPr/>
        </p:nvSpPr>
        <p:spPr>
          <a:xfrm>
            <a:off x="5300816" y="491819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A6FC767D-D962-B827-2D66-C493F323A724}"/>
              </a:ext>
            </a:extLst>
          </p:cNvPr>
          <p:cNvSpPr/>
          <p:nvPr/>
        </p:nvSpPr>
        <p:spPr>
          <a:xfrm>
            <a:off x="2385768" y="544406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5CCFA855-E433-D4B5-3459-B02BC8AF2986}"/>
              </a:ext>
            </a:extLst>
          </p:cNvPr>
          <p:cNvSpPr/>
          <p:nvPr/>
        </p:nvSpPr>
        <p:spPr>
          <a:xfrm>
            <a:off x="2749911" y="544116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23D857CA-AC48-6BB2-3AFF-BC731D1F344E}"/>
              </a:ext>
            </a:extLst>
          </p:cNvPr>
          <p:cNvSpPr/>
          <p:nvPr/>
        </p:nvSpPr>
        <p:spPr>
          <a:xfrm>
            <a:off x="3114054" y="544116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5ACC3F7E-F4F4-BE7A-7C57-75084617D6C2}"/>
              </a:ext>
            </a:extLst>
          </p:cNvPr>
          <p:cNvSpPr/>
          <p:nvPr/>
        </p:nvSpPr>
        <p:spPr>
          <a:xfrm>
            <a:off x="3478197" y="544116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702B5AFE-9867-840D-459D-3A2AD65D1373}"/>
              </a:ext>
            </a:extLst>
          </p:cNvPr>
          <p:cNvSpPr/>
          <p:nvPr/>
        </p:nvSpPr>
        <p:spPr>
          <a:xfrm>
            <a:off x="3842721" y="544116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6CD7CDC0-2BF5-10C1-1557-C857C92F6783}"/>
              </a:ext>
            </a:extLst>
          </p:cNvPr>
          <p:cNvSpPr/>
          <p:nvPr/>
        </p:nvSpPr>
        <p:spPr>
          <a:xfrm>
            <a:off x="4207245" y="544116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9957D7F6-A90B-8F40-FB8B-3FDDBD944482}"/>
              </a:ext>
            </a:extLst>
          </p:cNvPr>
          <p:cNvSpPr/>
          <p:nvPr/>
        </p:nvSpPr>
        <p:spPr>
          <a:xfrm>
            <a:off x="4565590" y="544116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C1346D57-ABB7-4431-028D-7C0AB9B22118}"/>
              </a:ext>
            </a:extLst>
          </p:cNvPr>
          <p:cNvSpPr/>
          <p:nvPr/>
        </p:nvSpPr>
        <p:spPr>
          <a:xfrm>
            <a:off x="4936292" y="544116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C7C8BFB7-E59D-BBD2-B9BE-6C0D778B8460}"/>
              </a:ext>
            </a:extLst>
          </p:cNvPr>
          <p:cNvSpPr/>
          <p:nvPr/>
        </p:nvSpPr>
        <p:spPr>
          <a:xfrm>
            <a:off x="5300816" y="544116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4B1D98A8-D9FE-E6AD-68CF-EF6B7648219F}"/>
              </a:ext>
            </a:extLst>
          </p:cNvPr>
          <p:cNvSpPr/>
          <p:nvPr/>
        </p:nvSpPr>
        <p:spPr>
          <a:xfrm>
            <a:off x="2385768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3E653F0-B44E-E889-06EC-C7696CFBD610}"/>
              </a:ext>
            </a:extLst>
          </p:cNvPr>
          <p:cNvSpPr/>
          <p:nvPr/>
        </p:nvSpPr>
        <p:spPr>
          <a:xfrm>
            <a:off x="2749911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20D89651-4ECC-59D2-8E42-7BFA1919CE69}"/>
              </a:ext>
            </a:extLst>
          </p:cNvPr>
          <p:cNvSpPr/>
          <p:nvPr/>
        </p:nvSpPr>
        <p:spPr>
          <a:xfrm>
            <a:off x="311405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C2EFFB14-CC5A-17C7-91C3-495338FD42A0}"/>
              </a:ext>
            </a:extLst>
          </p:cNvPr>
          <p:cNvSpPr/>
          <p:nvPr/>
        </p:nvSpPr>
        <p:spPr>
          <a:xfrm>
            <a:off x="3478197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2492F5F-1BE9-76F4-7ED3-EA8494E58AB0}"/>
              </a:ext>
            </a:extLst>
          </p:cNvPr>
          <p:cNvSpPr/>
          <p:nvPr/>
        </p:nvSpPr>
        <p:spPr>
          <a:xfrm>
            <a:off x="3842721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D8B878E-AA48-9B17-CFAC-C98A74F423A0}"/>
              </a:ext>
            </a:extLst>
          </p:cNvPr>
          <p:cNvSpPr/>
          <p:nvPr/>
        </p:nvSpPr>
        <p:spPr>
          <a:xfrm>
            <a:off x="4565590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2CBCC790-6FE1-E1FD-BBAA-85A356696124}"/>
              </a:ext>
            </a:extLst>
          </p:cNvPr>
          <p:cNvSpPr/>
          <p:nvPr/>
        </p:nvSpPr>
        <p:spPr>
          <a:xfrm>
            <a:off x="4936292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2ABFE1A2-6741-6C16-795E-90A27FC92422}"/>
              </a:ext>
            </a:extLst>
          </p:cNvPr>
          <p:cNvSpPr/>
          <p:nvPr/>
        </p:nvSpPr>
        <p:spPr>
          <a:xfrm>
            <a:off x="5300816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A922EE66-C655-C674-6D71-9DD2D8D9FD82}"/>
              </a:ext>
            </a:extLst>
          </p:cNvPr>
          <p:cNvSpPr txBox="1"/>
          <p:nvPr/>
        </p:nvSpPr>
        <p:spPr>
          <a:xfrm>
            <a:off x="2287736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CB685D7-E21A-D7F6-9450-82E4C128408B}"/>
              </a:ext>
            </a:extLst>
          </p:cNvPr>
          <p:cNvSpPr txBox="1"/>
          <p:nvPr/>
        </p:nvSpPr>
        <p:spPr>
          <a:xfrm>
            <a:off x="3319673" y="582987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12% – 13%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278826FC-7713-A1F2-961B-F9580261478A}"/>
              </a:ext>
            </a:extLst>
          </p:cNvPr>
          <p:cNvSpPr txBox="1"/>
          <p:nvPr/>
        </p:nvSpPr>
        <p:spPr>
          <a:xfrm>
            <a:off x="4850618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7AA0391-A848-316B-5EB8-2095E66EABB4}"/>
              </a:ext>
            </a:extLst>
          </p:cNvPr>
          <p:cNvCxnSpPr>
            <a:cxnSpLocks/>
          </p:cNvCxnSpPr>
          <p:nvPr/>
        </p:nvCxnSpPr>
        <p:spPr>
          <a:xfrm>
            <a:off x="2882065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C03BB7-C2D7-62CC-B680-7A8F76C4F6D2}"/>
              </a:ext>
            </a:extLst>
          </p:cNvPr>
          <p:cNvCxnSpPr>
            <a:cxnSpLocks/>
          </p:cNvCxnSpPr>
          <p:nvPr/>
        </p:nvCxnSpPr>
        <p:spPr>
          <a:xfrm>
            <a:off x="3971100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874FEF-3957-FE11-AD9C-9A7BAC9A6704}"/>
              </a:ext>
            </a:extLst>
          </p:cNvPr>
          <p:cNvCxnSpPr>
            <a:cxnSpLocks/>
          </p:cNvCxnSpPr>
          <p:nvPr/>
        </p:nvCxnSpPr>
        <p:spPr>
          <a:xfrm>
            <a:off x="2887862" y="2636991"/>
            <a:ext cx="1091193" cy="19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E8C99C76-18A2-47FC-4BC1-05DFAA7026C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5996" y="413184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E8DC101D-DEF5-39DB-0571-1A8F7D7B7A75}"/>
              </a:ext>
            </a:extLst>
          </p:cNvPr>
          <p:cNvSpPr txBox="1"/>
          <p:nvPr/>
        </p:nvSpPr>
        <p:spPr>
          <a:xfrm rot="16200000">
            <a:off x="7810931" y="3981154"/>
            <a:ext cx="4652237" cy="11014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SAUVIGNON BLANC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6170108-7176-3AA2-0A63-0F8BC1AC4557}"/>
              </a:ext>
            </a:extLst>
          </p:cNvPr>
          <p:cNvSpPr/>
          <p:nvPr/>
        </p:nvSpPr>
        <p:spPr>
          <a:xfrm>
            <a:off x="421162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3D2A3B05-22AC-6096-4F88-95AA306DBA82}"/>
              </a:ext>
            </a:extLst>
          </p:cNvPr>
          <p:cNvSpPr txBox="1"/>
          <p:nvPr/>
        </p:nvSpPr>
        <p:spPr>
          <a:xfrm>
            <a:off x="608093" y="217798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5DF5C33-1581-EDE6-010D-F710F1DF1239}"/>
              </a:ext>
            </a:extLst>
          </p:cNvPr>
          <p:cNvCxnSpPr>
            <a:cxnSpLocks/>
          </p:cNvCxnSpPr>
          <p:nvPr/>
        </p:nvCxnSpPr>
        <p:spPr>
          <a:xfrm>
            <a:off x="878639" y="234059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2">
            <a:extLst>
              <a:ext uri="{FF2B5EF4-FFF2-40B4-BE49-F238E27FC236}">
                <a16:creationId xmlns:a16="http://schemas.microsoft.com/office/drawing/2014/main" id="{2270E198-AA1C-06A4-366B-9D2D1A44A44A}"/>
              </a:ext>
            </a:extLst>
          </p:cNvPr>
          <p:cNvSpPr txBox="1"/>
          <p:nvPr/>
        </p:nvSpPr>
        <p:spPr>
          <a:xfrm>
            <a:off x="608092" y="32028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481BAEF7-1D9C-B8A7-0CD5-FBEAEBC7D7B4}"/>
              </a:ext>
            </a:extLst>
          </p:cNvPr>
          <p:cNvSpPr txBox="1"/>
          <p:nvPr/>
        </p:nvSpPr>
        <p:spPr>
          <a:xfrm>
            <a:off x="2287736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E8A5FDB9-F6F1-D475-2080-6F2EDDAF0927}"/>
              </a:ext>
            </a:extLst>
          </p:cNvPr>
          <p:cNvSpPr txBox="1"/>
          <p:nvPr/>
        </p:nvSpPr>
        <p:spPr>
          <a:xfrm>
            <a:off x="3557487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6E044EDE-392B-7C38-7400-968D908D2602}"/>
              </a:ext>
            </a:extLst>
          </p:cNvPr>
          <p:cNvSpPr txBox="1"/>
          <p:nvPr/>
        </p:nvSpPr>
        <p:spPr>
          <a:xfrm>
            <a:off x="4850618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FDB64AB4-08F2-933E-4785-5818170A8CDC}"/>
              </a:ext>
            </a:extLst>
          </p:cNvPr>
          <p:cNvSpPr txBox="1"/>
          <p:nvPr/>
        </p:nvSpPr>
        <p:spPr>
          <a:xfrm>
            <a:off x="2287736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EA1AB837-B896-87CD-A41F-5446419950A6}"/>
              </a:ext>
            </a:extLst>
          </p:cNvPr>
          <p:cNvSpPr txBox="1"/>
          <p:nvPr/>
        </p:nvSpPr>
        <p:spPr>
          <a:xfrm>
            <a:off x="3408304" y="38426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88EB3DA5-2B5F-F7B8-51D8-D7A34DC2C783}"/>
              </a:ext>
            </a:extLst>
          </p:cNvPr>
          <p:cNvSpPr txBox="1"/>
          <p:nvPr/>
        </p:nvSpPr>
        <p:spPr>
          <a:xfrm>
            <a:off x="4850618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EC98F0E-2D4B-44A9-4FFF-89F187818AD8}"/>
              </a:ext>
            </a:extLst>
          </p:cNvPr>
          <p:cNvCxnSpPr>
            <a:cxnSpLocks/>
          </p:cNvCxnSpPr>
          <p:nvPr/>
        </p:nvCxnSpPr>
        <p:spPr>
          <a:xfrm>
            <a:off x="1712467" y="350213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">
            <a:extLst>
              <a:ext uri="{FF2B5EF4-FFF2-40B4-BE49-F238E27FC236}">
                <a16:creationId xmlns:a16="http://schemas.microsoft.com/office/drawing/2014/main" id="{2315EB8D-ADA4-561C-1706-51FDC8994F81}"/>
              </a:ext>
            </a:extLst>
          </p:cNvPr>
          <p:cNvSpPr txBox="1"/>
          <p:nvPr/>
        </p:nvSpPr>
        <p:spPr>
          <a:xfrm>
            <a:off x="608092" y="4183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26CB5EF-1DCB-AA22-622F-3B2B509B1403}"/>
              </a:ext>
            </a:extLst>
          </p:cNvPr>
          <p:cNvCxnSpPr>
            <a:cxnSpLocks/>
          </p:cNvCxnSpPr>
          <p:nvPr/>
        </p:nvCxnSpPr>
        <p:spPr>
          <a:xfrm>
            <a:off x="1568067" y="437328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itle 2">
            <a:extLst>
              <a:ext uri="{FF2B5EF4-FFF2-40B4-BE49-F238E27FC236}">
                <a16:creationId xmlns:a16="http://schemas.microsoft.com/office/drawing/2014/main" id="{8715D8AC-B005-CA5F-ABE7-3B4FCE81201A}"/>
              </a:ext>
            </a:extLst>
          </p:cNvPr>
          <p:cNvSpPr txBox="1"/>
          <p:nvPr/>
        </p:nvSpPr>
        <p:spPr>
          <a:xfrm>
            <a:off x="2161688" y="468288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F1F6CA7B-2129-CF48-5C94-40C9AAFD0282}"/>
              </a:ext>
            </a:extLst>
          </p:cNvPr>
          <p:cNvSpPr txBox="1"/>
          <p:nvPr/>
        </p:nvSpPr>
        <p:spPr>
          <a:xfrm>
            <a:off x="3408304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33A75378-FB7C-A2D4-29B0-9C81E87F8EA1}"/>
              </a:ext>
            </a:extLst>
          </p:cNvPr>
          <p:cNvSpPr txBox="1"/>
          <p:nvPr/>
        </p:nvSpPr>
        <p:spPr>
          <a:xfrm>
            <a:off x="4850618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87975EEC-20F9-6704-0F23-F05AD89006F6}"/>
              </a:ext>
            </a:extLst>
          </p:cNvPr>
          <p:cNvSpPr txBox="1"/>
          <p:nvPr/>
        </p:nvSpPr>
        <p:spPr>
          <a:xfrm>
            <a:off x="608091" y="504567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BEA2EF11-EFA6-63F5-26BB-8D22B8007A51}"/>
              </a:ext>
            </a:extLst>
          </p:cNvPr>
          <p:cNvCxnSpPr>
            <a:cxnSpLocks/>
          </p:cNvCxnSpPr>
          <p:nvPr/>
        </p:nvCxnSpPr>
        <p:spPr>
          <a:xfrm>
            <a:off x="1063743" y="5213543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641BBEEE-E302-01C1-D796-75E3D5424A04}"/>
              </a:ext>
            </a:extLst>
          </p:cNvPr>
          <p:cNvSpPr txBox="1"/>
          <p:nvPr/>
        </p:nvSpPr>
        <p:spPr>
          <a:xfrm>
            <a:off x="608092" y="539166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D0C9669-530B-28E6-271A-5D1B2572E19F}"/>
              </a:ext>
            </a:extLst>
          </p:cNvPr>
          <p:cNvCxnSpPr>
            <a:cxnSpLocks/>
          </p:cNvCxnSpPr>
          <p:nvPr/>
        </p:nvCxnSpPr>
        <p:spPr>
          <a:xfrm>
            <a:off x="2221210" y="555953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itle 2">
            <a:extLst>
              <a:ext uri="{FF2B5EF4-FFF2-40B4-BE49-F238E27FC236}">
                <a16:creationId xmlns:a16="http://schemas.microsoft.com/office/drawing/2014/main" id="{C8EE59DF-65A1-5E0D-C897-B7E5C3040C16}"/>
              </a:ext>
            </a:extLst>
          </p:cNvPr>
          <p:cNvSpPr txBox="1"/>
          <p:nvPr/>
        </p:nvSpPr>
        <p:spPr>
          <a:xfrm>
            <a:off x="623349" y="6154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7DCFA32-39EF-DBE3-BC83-D2D324EE44C6}"/>
              </a:ext>
            </a:extLst>
          </p:cNvPr>
          <p:cNvCxnSpPr>
            <a:cxnSpLocks/>
          </p:cNvCxnSpPr>
          <p:nvPr/>
        </p:nvCxnSpPr>
        <p:spPr>
          <a:xfrm>
            <a:off x="1582582" y="634418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6313721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69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16" name="Picture 15" descr="A logo with text on it&#10;&#10;Description automatically generated">
            <a:extLst>
              <a:ext uri="{FF2B5EF4-FFF2-40B4-BE49-F238E27FC236}">
                <a16:creationId xmlns:a16="http://schemas.microsoft.com/office/drawing/2014/main" id="{F1DDA9DF-FF59-04BF-7B9E-8D9F0E782C9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787" y="256477"/>
            <a:ext cx="2845554" cy="1138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AE3ACC-9809-6F9A-607A-F38452B24FFE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เพื่อทำให้เทคนิคเก่าสมบูรณ์แบบ ชุมชนของเราเชื่อมโยงกันด้วยความเคารพซึ่งกันและกัน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ขวดคุณจะได้สัมผัสกับความมหัศจรรย์ของออสเตรเลีย – ซึ่งเป็นเครื่องเตือนใจถึงการผจญภัย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2202632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3651023"/>
            <a:ext cx="3189681" cy="6577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2387585" y="3912433"/>
            <a:ext cx="338362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2387585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2099161" y="1970941"/>
            <a:ext cx="3326140" cy="9746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เติบโตได้ดี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ในทุกระดับความสูง 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มีหลากหลายสไตล์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50730" y="4572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41510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10297011" y="365102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Oval 1">
            <a:extLst>
              <a:ext uri="{FF2B5EF4-FFF2-40B4-BE49-F238E27FC236}">
                <a16:creationId xmlns:a16="http://schemas.microsoft.com/office/drawing/2014/main" id="{871B31A0-A80C-4729-6C27-7EFFE7ABB193}"/>
              </a:ext>
            </a:extLst>
          </p:cNvPr>
          <p:cNvSpPr/>
          <p:nvPr/>
        </p:nvSpPr>
        <p:spPr>
          <a:xfrm>
            <a:off x="7790487" y="1062522"/>
            <a:ext cx="2157929" cy="215792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3" name="object 58">
            <a:extLst>
              <a:ext uri="{FF2B5EF4-FFF2-40B4-BE49-F238E27FC236}">
                <a16:creationId xmlns:a16="http://schemas.microsoft.com/office/drawing/2014/main" id="{C7B361CD-2639-B5DA-0167-6FB8C3704457}"/>
              </a:ext>
            </a:extLst>
          </p:cNvPr>
          <p:cNvSpPr txBox="1"/>
          <p:nvPr/>
        </p:nvSpPr>
        <p:spPr>
          <a:xfrm>
            <a:off x="8036662" y="1856960"/>
            <a:ext cx="1665577" cy="691343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ไวน์ขาวดาวเด่น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ของเขตผลิตไวน์นี้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421C182-5F4C-E00C-18F9-95D51872FEB9}"/>
              </a:ext>
            </a:extLst>
          </p:cNvPr>
          <p:cNvCxnSpPr>
            <a:cxnSpLocks/>
          </p:cNvCxnSpPr>
          <p:nvPr/>
        </p:nvCxnSpPr>
        <p:spPr>
          <a:xfrm>
            <a:off x="3702761" y="2934142"/>
            <a:ext cx="0" cy="97829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63561242-E9E1-2C98-505A-EF44F7AD1590}"/>
              </a:ext>
            </a:extLst>
          </p:cNvPr>
          <p:cNvSpPr txBox="1"/>
          <p:nvPr/>
        </p:nvSpPr>
        <p:spPr>
          <a:xfrm>
            <a:off x="9416089" y="4122434"/>
            <a:ext cx="2824226" cy="17880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ผลไม้ผลเดี่ยวเมล็ดแข็ง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มะนาวเหลือง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ปฟ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รุต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เมลอน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มะม่วงหิมพานต์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D5869B-BAB2-C093-50F4-1A4D671846B9}"/>
              </a:ext>
            </a:extLst>
          </p:cNvPr>
          <p:cNvSpPr txBox="1"/>
          <p:nvPr/>
        </p:nvSpPr>
        <p:spPr>
          <a:xfrm>
            <a:off x="623887" y="4312551"/>
            <a:ext cx="3607765" cy="9746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ตัวอย่างที่ได้เกณฑ์มาตรฐาน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สามารถเก็บไวน์ในขวดต่อได้ในช่วงเวลา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ระดับกลาง (4-5 ปี)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71125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05277" y="590594"/>
            <a:ext cx="7904034" cy="1325562"/>
          </a:xfrm>
        </p:spPr>
        <p:txBody>
          <a:bodyPr/>
          <a:lstStyle/>
          <a:p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br>
              <a:rPr lang="en-US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คุณสมบัติ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70806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7301852" y="4244048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346775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710918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3075061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439204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803728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4168252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526597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897299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5261823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212156" y="2620133"/>
            <a:ext cx="195781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346775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71091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3075061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439204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803728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416825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52659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897299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5261823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346775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710918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307506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439204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80372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416825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52659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897299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526182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346775" y="502433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710918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3075061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439204" y="502143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803728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416825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52659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897299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5261823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346775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71091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3075061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439204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803728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416825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52659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897299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526182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346775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710918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3075061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439204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897299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526182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2248743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711872" y="582987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811625" y="583499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2840557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7388ADA4-79FF-4263-80FE-AEE7E55C3A67}"/>
              </a:ext>
            </a:extLst>
          </p:cNvPr>
          <p:cNvGrpSpPr/>
          <p:nvPr/>
        </p:nvGrpSpPr>
        <p:grpSpPr>
          <a:xfrm>
            <a:off x="4165269" y="6152078"/>
            <a:ext cx="278634" cy="272668"/>
            <a:chOff x="4197711" y="6152078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4334637" y="6152078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4197711" y="6152078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729FECA7-E6CF-980C-519E-7505EFACCFAE}"/>
              </a:ext>
            </a:extLst>
          </p:cNvPr>
          <p:cNvGrpSpPr/>
          <p:nvPr/>
        </p:nvGrpSpPr>
        <p:grpSpPr>
          <a:xfrm>
            <a:off x="3800961" y="6152078"/>
            <a:ext cx="275054" cy="272668"/>
            <a:chOff x="3465681" y="6152078"/>
            <a:chExt cx="275054" cy="272668"/>
          </a:xfrm>
        </p:grpSpPr>
        <p:sp>
          <p:nvSpPr>
            <p:cNvPr id="121" name="Oval 120">
              <a:extLst>
                <a:ext uri="{FF2B5EF4-FFF2-40B4-BE49-F238E27FC236}">
                  <a16:creationId xmlns:a16="http://schemas.microsoft.com/office/drawing/2014/main" id="{EEF402AA-A4A0-D4C2-059E-E66982B6EBE5}"/>
                </a:ext>
              </a:extLst>
            </p:cNvPr>
            <p:cNvSpPr/>
            <p:nvPr/>
          </p:nvSpPr>
          <p:spPr>
            <a:xfrm>
              <a:off x="3468067" y="6152078"/>
              <a:ext cx="272668" cy="272668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latin typeface="Neue Haas Grotesk Text Pro" panose="020B0504020202020204" pitchFamily="34" charset="77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3465681" y="6152078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2835257" y="2641194"/>
            <a:ext cx="183218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656848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C8309F13-4E9D-7054-25F1-DA0794A180CE}"/>
              </a:ext>
            </a:extLst>
          </p:cNvPr>
          <p:cNvSpPr/>
          <p:nvPr/>
        </p:nvSpPr>
        <p:spPr>
          <a:xfrm>
            <a:off x="453596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F236D6-9CAA-347C-96D8-61833F6B3E54}"/>
              </a:ext>
            </a:extLst>
          </p:cNvPr>
          <p:cNvSpPr txBox="1"/>
          <p:nvPr/>
        </p:nvSpPr>
        <p:spPr>
          <a:xfrm>
            <a:off x="548805" y="217798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D82A1E0-0FAD-D4AF-ACA3-6F13ABB08ADC}"/>
              </a:ext>
            </a:extLst>
          </p:cNvPr>
          <p:cNvCxnSpPr>
            <a:cxnSpLocks/>
          </p:cNvCxnSpPr>
          <p:nvPr/>
        </p:nvCxnSpPr>
        <p:spPr>
          <a:xfrm>
            <a:off x="819351" y="234059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BA0179D3-37B7-6CB0-8227-15370C194980}"/>
              </a:ext>
            </a:extLst>
          </p:cNvPr>
          <p:cNvSpPr txBox="1"/>
          <p:nvPr/>
        </p:nvSpPr>
        <p:spPr>
          <a:xfrm>
            <a:off x="548804" y="32028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2433BBC4-A4BA-BD3B-7CF2-14C4842A958A}"/>
              </a:ext>
            </a:extLst>
          </p:cNvPr>
          <p:cNvSpPr txBox="1"/>
          <p:nvPr/>
        </p:nvSpPr>
        <p:spPr>
          <a:xfrm>
            <a:off x="2228448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8173E6C1-18F1-52D8-5420-02EAF7554779}"/>
              </a:ext>
            </a:extLst>
          </p:cNvPr>
          <p:cNvSpPr txBox="1"/>
          <p:nvPr/>
        </p:nvSpPr>
        <p:spPr>
          <a:xfrm>
            <a:off x="3498199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33D264B5-E2C7-65D0-07BA-630A6C3FA93F}"/>
              </a:ext>
            </a:extLst>
          </p:cNvPr>
          <p:cNvSpPr txBox="1"/>
          <p:nvPr/>
        </p:nvSpPr>
        <p:spPr>
          <a:xfrm>
            <a:off x="4791330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BBA579E3-330C-8AFD-BC28-F63B30D6C14D}"/>
              </a:ext>
            </a:extLst>
          </p:cNvPr>
          <p:cNvSpPr txBox="1"/>
          <p:nvPr/>
        </p:nvSpPr>
        <p:spPr>
          <a:xfrm>
            <a:off x="2228448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60842538-F451-9E03-537A-E2FD7D20B4F7}"/>
              </a:ext>
            </a:extLst>
          </p:cNvPr>
          <p:cNvSpPr txBox="1"/>
          <p:nvPr/>
        </p:nvSpPr>
        <p:spPr>
          <a:xfrm>
            <a:off x="3349016" y="38426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AF3CF15F-2B29-8A57-9104-D13F390A1A7C}"/>
              </a:ext>
            </a:extLst>
          </p:cNvPr>
          <p:cNvSpPr txBox="1"/>
          <p:nvPr/>
        </p:nvSpPr>
        <p:spPr>
          <a:xfrm>
            <a:off x="4791330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DC602DE-AF02-AF72-9E84-9ECB24C6A286}"/>
              </a:ext>
            </a:extLst>
          </p:cNvPr>
          <p:cNvCxnSpPr>
            <a:cxnSpLocks/>
          </p:cNvCxnSpPr>
          <p:nvPr/>
        </p:nvCxnSpPr>
        <p:spPr>
          <a:xfrm>
            <a:off x="1653179" y="350213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2">
            <a:extLst>
              <a:ext uri="{FF2B5EF4-FFF2-40B4-BE49-F238E27FC236}">
                <a16:creationId xmlns:a16="http://schemas.microsoft.com/office/drawing/2014/main" id="{8CA48523-54B2-630B-C840-ABCA36BF2DB2}"/>
              </a:ext>
            </a:extLst>
          </p:cNvPr>
          <p:cNvSpPr txBox="1"/>
          <p:nvPr/>
        </p:nvSpPr>
        <p:spPr>
          <a:xfrm>
            <a:off x="548804" y="4183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82F3CB1-EAF4-9574-AD2E-F3835824F7B2}"/>
              </a:ext>
            </a:extLst>
          </p:cNvPr>
          <p:cNvCxnSpPr>
            <a:cxnSpLocks/>
          </p:cNvCxnSpPr>
          <p:nvPr/>
        </p:nvCxnSpPr>
        <p:spPr>
          <a:xfrm>
            <a:off x="1508779" y="437328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2">
            <a:extLst>
              <a:ext uri="{FF2B5EF4-FFF2-40B4-BE49-F238E27FC236}">
                <a16:creationId xmlns:a16="http://schemas.microsoft.com/office/drawing/2014/main" id="{968E813B-4DAB-F25F-3175-7954294132D8}"/>
              </a:ext>
            </a:extLst>
          </p:cNvPr>
          <p:cNvSpPr txBox="1"/>
          <p:nvPr/>
        </p:nvSpPr>
        <p:spPr>
          <a:xfrm>
            <a:off x="2102400" y="468288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70ACC317-E64E-BB27-0B5F-5E904EB649E9}"/>
              </a:ext>
            </a:extLst>
          </p:cNvPr>
          <p:cNvSpPr txBox="1"/>
          <p:nvPr/>
        </p:nvSpPr>
        <p:spPr>
          <a:xfrm>
            <a:off x="3349016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0A1CA05A-23F8-205D-1B68-AA7AFD667D71}"/>
              </a:ext>
            </a:extLst>
          </p:cNvPr>
          <p:cNvSpPr txBox="1"/>
          <p:nvPr/>
        </p:nvSpPr>
        <p:spPr>
          <a:xfrm>
            <a:off x="4791330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4494F0DF-9AC0-018C-02F1-05F93CC8B25B}"/>
              </a:ext>
            </a:extLst>
          </p:cNvPr>
          <p:cNvSpPr txBox="1"/>
          <p:nvPr/>
        </p:nvSpPr>
        <p:spPr>
          <a:xfrm>
            <a:off x="548803" y="504567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EE16A7F-E96D-573B-416E-9BEDEC4A8BC2}"/>
              </a:ext>
            </a:extLst>
          </p:cNvPr>
          <p:cNvCxnSpPr>
            <a:cxnSpLocks/>
          </p:cNvCxnSpPr>
          <p:nvPr/>
        </p:nvCxnSpPr>
        <p:spPr>
          <a:xfrm>
            <a:off x="1004455" y="5213543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8E7DA6FA-5D82-9623-037E-56C302BE67B8}"/>
              </a:ext>
            </a:extLst>
          </p:cNvPr>
          <p:cNvSpPr txBox="1"/>
          <p:nvPr/>
        </p:nvSpPr>
        <p:spPr>
          <a:xfrm>
            <a:off x="548804" y="539166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991E9AB6-FDB9-D788-0185-B7713529D402}"/>
              </a:ext>
            </a:extLst>
          </p:cNvPr>
          <p:cNvCxnSpPr>
            <a:cxnSpLocks/>
          </p:cNvCxnSpPr>
          <p:nvPr/>
        </p:nvCxnSpPr>
        <p:spPr>
          <a:xfrm>
            <a:off x="2161922" y="555953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2">
            <a:extLst>
              <a:ext uri="{FF2B5EF4-FFF2-40B4-BE49-F238E27FC236}">
                <a16:creationId xmlns:a16="http://schemas.microsoft.com/office/drawing/2014/main" id="{67690A30-10FB-065F-AAAE-F1C9513B668D}"/>
              </a:ext>
            </a:extLst>
          </p:cNvPr>
          <p:cNvSpPr txBox="1"/>
          <p:nvPr/>
        </p:nvSpPr>
        <p:spPr>
          <a:xfrm>
            <a:off x="564061" y="6154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441DC29-6675-168A-CE05-3FE8B39A60E5}"/>
              </a:ext>
            </a:extLst>
          </p:cNvPr>
          <p:cNvCxnSpPr>
            <a:cxnSpLocks/>
          </p:cNvCxnSpPr>
          <p:nvPr/>
        </p:nvCxnSpPr>
        <p:spPr>
          <a:xfrm>
            <a:off x="1523294" y="634418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261237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512573" y="2522181"/>
            <a:ext cx="3819797" cy="71045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มีความเข้มในเนื้อสัมผัสและกลิ่นรส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พอ ๆ กับคาแบ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และชีรา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2148057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422471" y="3278431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422471" y="3612840"/>
            <a:ext cx="353285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8" y="927506"/>
            <a:ext cx="2422770" cy="242277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44109" y="1597697"/>
            <a:ext cx="2190669" cy="1322221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เหมาะกับภูมิอากาศ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และระดับความสูง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ของเขตผลิตไวน์</a:t>
            </a:r>
          </a:p>
          <a:p>
            <a:pPr algn="ctr">
              <a:lnSpc>
                <a:spcPct val="82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24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เป็นอย่างยิ่ง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42A1A4F-05C7-791A-B423-D402B8673F14}"/>
              </a:ext>
            </a:extLst>
          </p:cNvPr>
          <p:cNvCxnSpPr>
            <a:cxnSpLocks/>
          </p:cNvCxnSpPr>
          <p:nvPr/>
        </p:nvCxnSpPr>
        <p:spPr>
          <a:xfrm>
            <a:off x="3283295" y="4546613"/>
            <a:ext cx="248791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38EB90E-05BF-A81C-E736-B3A4F470F552}"/>
              </a:ext>
            </a:extLst>
          </p:cNvPr>
          <p:cNvCxnSpPr>
            <a:cxnSpLocks/>
          </p:cNvCxnSpPr>
          <p:nvPr/>
        </p:nvCxnSpPr>
        <p:spPr>
          <a:xfrm>
            <a:off x="3283295" y="453899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FE4C70E0-AB38-402C-CE2B-A130860DB0EA}"/>
              </a:ext>
            </a:extLst>
          </p:cNvPr>
          <p:cNvCxnSpPr>
            <a:cxnSpLocks/>
          </p:cNvCxnSpPr>
          <p:nvPr/>
        </p:nvCxnSpPr>
        <p:spPr>
          <a:xfrm>
            <a:off x="7107330" y="3651023"/>
            <a:ext cx="302744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7C50BD5-7D92-963A-75DB-3C8BB1286729}"/>
              </a:ext>
            </a:extLst>
          </p:cNvPr>
          <p:cNvSpPr txBox="1"/>
          <p:nvPr/>
        </p:nvSpPr>
        <p:spPr>
          <a:xfrm>
            <a:off x="9367774" y="4120099"/>
            <a:ext cx="2824226" cy="17880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ลูกพล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ัม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สตรอเบอร์รี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ดอกไวโอ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เล็ต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4C3813C-33D4-7B42-D8E8-6450343531D4}"/>
              </a:ext>
            </a:extLst>
          </p:cNvPr>
          <p:cNvCxnSpPr>
            <a:cxnSpLocks/>
          </p:cNvCxnSpPr>
          <p:nvPr/>
        </p:nvCxnSpPr>
        <p:spPr>
          <a:xfrm>
            <a:off x="10134778" y="365102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2C78851-FF70-013C-3511-469D0F04CF11}"/>
              </a:ext>
            </a:extLst>
          </p:cNvPr>
          <p:cNvSpPr txBox="1"/>
          <p:nvPr/>
        </p:nvSpPr>
        <p:spPr>
          <a:xfrm>
            <a:off x="1360605" y="4761358"/>
            <a:ext cx="3819797" cy="139268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เขตผลิตไวน์นี้</a:t>
            </a:r>
            <a:endParaRPr lang="en-AU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เป็นที่รู้จักเรื่องไวน์แบบมีฟอง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และไวน์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เซ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ที่ทำจากองุ่นพันธุ์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5214494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คุณสมบัติ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PINOT NOIR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293114" y="1943298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657257" y="1940396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3021400" y="1940396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385543" y="1940396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750067" y="1940396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4114591" y="1940396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472936" y="1940396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843638" y="1940396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5208162" y="1940396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061216" y="2387589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293114" y="296282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657257" y="29599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3021400" y="29599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385543" y="29599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750067" y="295992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4114591" y="29599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472936" y="29599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843638" y="29599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5208162" y="295992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293114" y="383349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657257" y="383059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3021400" y="383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385543" y="383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750067" y="383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4114591" y="383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472936" y="383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843638" y="383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5208162" y="383059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293114" y="467375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657257" y="46708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3021400" y="46708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385543" y="467085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750067" y="46708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4114591" y="46708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472936" y="46708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843638" y="46708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5208162" y="467085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293114" y="501974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657257" y="501683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3021400" y="50168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385543" y="50168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750067" y="50168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4114591" y="50168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472936" y="50168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843638" y="50168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5208162" y="501683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293114" y="628018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657257" y="627727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3021400" y="62772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385543" y="62772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2195082" y="592620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473540" y="5930881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13.5%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757964" y="592620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293114" y="539888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657257" y="539598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3021400" y="539598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385543" y="539598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750067" y="539598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4114591" y="539598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472936" y="539598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843638" y="539598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5208162" y="539598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7B3B60-5594-E9C5-71E8-E6AF57309F8F}"/>
              </a:ext>
            </a:extLst>
          </p:cNvPr>
          <p:cNvSpPr/>
          <p:nvPr/>
        </p:nvSpPr>
        <p:spPr>
          <a:xfrm>
            <a:off x="4464982" y="62772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5200208" y="627727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3871794" y="2251525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F6D3D548-79D8-8CF8-E564-95DF746BFF83}"/>
              </a:ext>
            </a:extLst>
          </p:cNvPr>
          <p:cNvSpPr/>
          <p:nvPr/>
        </p:nvSpPr>
        <p:spPr>
          <a:xfrm>
            <a:off x="4827414" y="627727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6FC6F8B-BED9-7396-1876-0066B5531B8E}"/>
              </a:ext>
            </a:extLst>
          </p:cNvPr>
          <p:cNvGrpSpPr/>
          <p:nvPr/>
        </p:nvGrpSpPr>
        <p:grpSpPr>
          <a:xfrm>
            <a:off x="4104309" y="6280421"/>
            <a:ext cx="278634" cy="272668"/>
            <a:chOff x="4197711" y="6152078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08314D0-6595-BCED-3D5E-A7DF42921561}"/>
                </a:ext>
              </a:extLst>
            </p:cNvPr>
            <p:cNvSpPr/>
            <p:nvPr/>
          </p:nvSpPr>
          <p:spPr>
            <a:xfrm>
              <a:off x="4334637" y="6152078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BA1B5263-3773-2207-57A2-0A2584010A5D}"/>
                </a:ext>
              </a:extLst>
            </p:cNvPr>
            <p:cNvSpPr/>
            <p:nvPr/>
          </p:nvSpPr>
          <p:spPr>
            <a:xfrm rot="10800000">
              <a:off x="4197711" y="6152078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EEEE8D7-BCF5-97E5-87B3-A461649453D6}"/>
              </a:ext>
            </a:extLst>
          </p:cNvPr>
          <p:cNvGrpSpPr/>
          <p:nvPr/>
        </p:nvGrpSpPr>
        <p:grpSpPr>
          <a:xfrm>
            <a:off x="3740001" y="6280421"/>
            <a:ext cx="275054" cy="272668"/>
            <a:chOff x="3465681" y="6152078"/>
            <a:chExt cx="275054" cy="272668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1692A2FA-5ED0-2768-9A66-1800EF9A2016}"/>
                </a:ext>
              </a:extLst>
            </p:cNvPr>
            <p:cNvSpPr/>
            <p:nvPr/>
          </p:nvSpPr>
          <p:spPr>
            <a:xfrm>
              <a:off x="3468067" y="6152078"/>
              <a:ext cx="272668" cy="272668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>
                <a:latin typeface="Neue Haas Grotesk Text Pro" panose="020B0504020202020204" pitchFamily="34" charset="77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E48CBECB-E813-F244-977B-E91D0A82B3C4}"/>
                </a:ext>
              </a:extLst>
            </p:cNvPr>
            <p:cNvSpPr/>
            <p:nvPr/>
          </p:nvSpPr>
          <p:spPr>
            <a:xfrm rot="10800000">
              <a:off x="3465681" y="6152078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C19A0ED8-4801-D5D9-165A-2D0A3B733645}"/>
              </a:ext>
            </a:extLst>
          </p:cNvPr>
          <p:cNvSpPr txBox="1"/>
          <p:nvPr/>
        </p:nvSpPr>
        <p:spPr>
          <a:xfrm>
            <a:off x="515439" y="1912070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9F22161-A03F-F1BD-0685-E9B49142BF0B}"/>
              </a:ext>
            </a:extLst>
          </p:cNvPr>
          <p:cNvCxnSpPr>
            <a:cxnSpLocks/>
          </p:cNvCxnSpPr>
          <p:nvPr/>
        </p:nvCxnSpPr>
        <p:spPr>
          <a:xfrm>
            <a:off x="785985" y="2074686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itle 2">
            <a:extLst>
              <a:ext uri="{FF2B5EF4-FFF2-40B4-BE49-F238E27FC236}">
                <a16:creationId xmlns:a16="http://schemas.microsoft.com/office/drawing/2014/main" id="{B30326CD-A6BF-7618-2D05-93A423055CE1}"/>
              </a:ext>
            </a:extLst>
          </p:cNvPr>
          <p:cNvSpPr txBox="1"/>
          <p:nvPr/>
        </p:nvSpPr>
        <p:spPr>
          <a:xfrm>
            <a:off x="515438" y="28129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E44E885D-211C-74AE-143B-9BC937BF2C9C}"/>
              </a:ext>
            </a:extLst>
          </p:cNvPr>
          <p:cNvSpPr txBox="1"/>
          <p:nvPr/>
        </p:nvSpPr>
        <p:spPr>
          <a:xfrm>
            <a:off x="2195082" y="261247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1D6AC385-C0CF-D3F9-C0EC-078DBBDA12C4}"/>
              </a:ext>
            </a:extLst>
          </p:cNvPr>
          <p:cNvSpPr txBox="1"/>
          <p:nvPr/>
        </p:nvSpPr>
        <p:spPr>
          <a:xfrm>
            <a:off x="3464833" y="261247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9F0F92B5-2569-0F61-8CEC-89A67B9B6B32}"/>
              </a:ext>
            </a:extLst>
          </p:cNvPr>
          <p:cNvSpPr txBox="1"/>
          <p:nvPr/>
        </p:nvSpPr>
        <p:spPr>
          <a:xfrm>
            <a:off x="4757964" y="261247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2159F10A-67EF-CD5B-51A5-0DE5CE962C5A}"/>
              </a:ext>
            </a:extLst>
          </p:cNvPr>
          <p:cNvSpPr txBox="1"/>
          <p:nvPr/>
        </p:nvSpPr>
        <p:spPr>
          <a:xfrm>
            <a:off x="2195082" y="34527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97365F8F-23C0-A1CB-E038-BFB5F03C8DBD}"/>
              </a:ext>
            </a:extLst>
          </p:cNvPr>
          <p:cNvSpPr txBox="1"/>
          <p:nvPr/>
        </p:nvSpPr>
        <p:spPr>
          <a:xfrm>
            <a:off x="3315650" y="345273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3" name="Title 2">
            <a:extLst>
              <a:ext uri="{FF2B5EF4-FFF2-40B4-BE49-F238E27FC236}">
                <a16:creationId xmlns:a16="http://schemas.microsoft.com/office/drawing/2014/main" id="{EAF67B5C-36C8-0E2D-7D67-314B706C6320}"/>
              </a:ext>
            </a:extLst>
          </p:cNvPr>
          <p:cNvSpPr txBox="1"/>
          <p:nvPr/>
        </p:nvSpPr>
        <p:spPr>
          <a:xfrm>
            <a:off x="4757964" y="34527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D2638BE7-73AE-27D8-7031-40760C620A9D}"/>
              </a:ext>
            </a:extLst>
          </p:cNvPr>
          <p:cNvCxnSpPr>
            <a:cxnSpLocks/>
          </p:cNvCxnSpPr>
          <p:nvPr/>
        </p:nvCxnSpPr>
        <p:spPr>
          <a:xfrm>
            <a:off x="1619813" y="3112237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itle 2">
            <a:extLst>
              <a:ext uri="{FF2B5EF4-FFF2-40B4-BE49-F238E27FC236}">
                <a16:creationId xmlns:a16="http://schemas.microsoft.com/office/drawing/2014/main" id="{A8D0EFC0-2817-3EF9-3AED-1041918810E6}"/>
              </a:ext>
            </a:extLst>
          </p:cNvPr>
          <p:cNvSpPr txBox="1"/>
          <p:nvPr/>
        </p:nvSpPr>
        <p:spPr>
          <a:xfrm>
            <a:off x="515438" y="3793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2B84952-A028-2CD0-D274-E94C171FF132}"/>
              </a:ext>
            </a:extLst>
          </p:cNvPr>
          <p:cNvCxnSpPr>
            <a:cxnSpLocks/>
          </p:cNvCxnSpPr>
          <p:nvPr/>
        </p:nvCxnSpPr>
        <p:spPr>
          <a:xfrm>
            <a:off x="1475413" y="3983388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itle 2">
            <a:extLst>
              <a:ext uri="{FF2B5EF4-FFF2-40B4-BE49-F238E27FC236}">
                <a16:creationId xmlns:a16="http://schemas.microsoft.com/office/drawing/2014/main" id="{45FDA39E-D5A3-F262-94F7-0A1A3CB231C7}"/>
              </a:ext>
            </a:extLst>
          </p:cNvPr>
          <p:cNvSpPr txBox="1"/>
          <p:nvPr/>
        </p:nvSpPr>
        <p:spPr>
          <a:xfrm>
            <a:off x="2069034" y="4292992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E993EBCD-78C9-9A6C-B06E-64C60916C11C}"/>
              </a:ext>
            </a:extLst>
          </p:cNvPr>
          <p:cNvSpPr txBox="1"/>
          <p:nvPr/>
        </p:nvSpPr>
        <p:spPr>
          <a:xfrm>
            <a:off x="3315650" y="429299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5" name="Title 2">
            <a:extLst>
              <a:ext uri="{FF2B5EF4-FFF2-40B4-BE49-F238E27FC236}">
                <a16:creationId xmlns:a16="http://schemas.microsoft.com/office/drawing/2014/main" id="{2CC45820-EC6C-80EF-1B74-0AA6C18FACE2}"/>
              </a:ext>
            </a:extLst>
          </p:cNvPr>
          <p:cNvSpPr txBox="1"/>
          <p:nvPr/>
        </p:nvSpPr>
        <p:spPr>
          <a:xfrm>
            <a:off x="4757964" y="429299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87C577AA-AA93-6B59-32BC-919A7C08811C}"/>
              </a:ext>
            </a:extLst>
          </p:cNvPr>
          <p:cNvCxnSpPr>
            <a:cxnSpLocks/>
          </p:cNvCxnSpPr>
          <p:nvPr/>
        </p:nvCxnSpPr>
        <p:spPr>
          <a:xfrm>
            <a:off x="986971" y="4823647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itle 2">
            <a:extLst>
              <a:ext uri="{FF2B5EF4-FFF2-40B4-BE49-F238E27FC236}">
                <a16:creationId xmlns:a16="http://schemas.microsoft.com/office/drawing/2014/main" id="{D4679508-3FE2-7CF0-894C-08F7F36A9A8B}"/>
              </a:ext>
            </a:extLst>
          </p:cNvPr>
          <p:cNvSpPr txBox="1"/>
          <p:nvPr/>
        </p:nvSpPr>
        <p:spPr>
          <a:xfrm>
            <a:off x="515438" y="5373724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862D772-E121-FD62-F2AC-42823CFD4BFA}"/>
              </a:ext>
            </a:extLst>
          </p:cNvPr>
          <p:cNvCxnSpPr>
            <a:cxnSpLocks/>
          </p:cNvCxnSpPr>
          <p:nvPr/>
        </p:nvCxnSpPr>
        <p:spPr>
          <a:xfrm>
            <a:off x="2128556" y="5541595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itle 2">
            <a:extLst>
              <a:ext uri="{FF2B5EF4-FFF2-40B4-BE49-F238E27FC236}">
                <a16:creationId xmlns:a16="http://schemas.microsoft.com/office/drawing/2014/main" id="{662A8C18-7897-D9EB-954A-145B2A854C31}"/>
              </a:ext>
            </a:extLst>
          </p:cNvPr>
          <p:cNvSpPr txBox="1"/>
          <p:nvPr/>
        </p:nvSpPr>
        <p:spPr>
          <a:xfrm>
            <a:off x="530695" y="622244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E7D52BD4-2E7A-0AC0-8334-BC77B7CCD57B}"/>
              </a:ext>
            </a:extLst>
          </p:cNvPr>
          <p:cNvCxnSpPr>
            <a:cxnSpLocks/>
          </p:cNvCxnSpPr>
          <p:nvPr/>
        </p:nvCxnSpPr>
        <p:spPr>
          <a:xfrm>
            <a:off x="1489928" y="6411888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itle 2">
            <a:extLst>
              <a:ext uri="{FF2B5EF4-FFF2-40B4-BE49-F238E27FC236}">
                <a16:creationId xmlns:a16="http://schemas.microsoft.com/office/drawing/2014/main" id="{EC38213F-35EC-572E-A871-551C9ECC93ED}"/>
              </a:ext>
            </a:extLst>
          </p:cNvPr>
          <p:cNvSpPr txBox="1"/>
          <p:nvPr/>
        </p:nvSpPr>
        <p:spPr>
          <a:xfrm>
            <a:off x="515438" y="4994015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6DCA44F3-F1E4-8580-7BFE-D47491DEEDAB}"/>
              </a:ext>
            </a:extLst>
          </p:cNvPr>
          <p:cNvCxnSpPr>
            <a:cxnSpLocks/>
          </p:cNvCxnSpPr>
          <p:nvPr/>
        </p:nvCxnSpPr>
        <p:spPr>
          <a:xfrm>
            <a:off x="2128556" y="5161886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itle 2">
            <a:extLst>
              <a:ext uri="{FF2B5EF4-FFF2-40B4-BE49-F238E27FC236}">
                <a16:creationId xmlns:a16="http://schemas.microsoft.com/office/drawing/2014/main" id="{AB9263AE-C6BC-C07E-8A16-38F3637846E8}"/>
              </a:ext>
            </a:extLst>
          </p:cNvPr>
          <p:cNvSpPr txBox="1"/>
          <p:nvPr/>
        </p:nvSpPr>
        <p:spPr>
          <a:xfrm>
            <a:off x="515438" y="4630738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86735389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456363" y="3032760"/>
            <a:ext cx="133592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889976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/</a:t>
            </a:r>
            <a:r>
              <a:rPr lang="th-TH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แมร</a:t>
            </a:r>
            <a:r>
              <a:rPr lang="th-TH" sz="6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endParaRPr lang="en-US" sz="600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668126" y="1575350"/>
            <a:ext cx="2543379" cy="2543379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001586" y="2280470"/>
            <a:ext cx="2007817" cy="1356140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ส่วนมากนำไป</a:t>
            </a:r>
            <a:r>
              <a:rPr lang="th-TH" sz="24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24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แต่มีบ้างที่นำไปผลิตไวน์แบบที่ทำจากองุ่นพันธุ์เดียว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6321" y="1165322"/>
            <a:ext cx="1925531" cy="5829246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3840846" y="4396482"/>
            <a:ext cx="4652237" cy="606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SAUVIGNON/MERLOT</a:t>
            </a:r>
            <a:endParaRPr lang="en-AU" sz="2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0067D9-0CB3-D61E-DFDD-A59F7A024ED2}"/>
              </a:ext>
            </a:extLst>
          </p:cNvPr>
          <p:cNvSpPr txBox="1"/>
          <p:nvPr/>
        </p:nvSpPr>
        <p:spPr>
          <a:xfrm>
            <a:off x="512573" y="2417036"/>
            <a:ext cx="4006941" cy="105157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ส่วนใหญ่เป็นไวน์ลักษณะสัมผัสที่มีความหนักระดับกลาง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และแทน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ละเอียด มีความเป็นดิน สมุนไพร และ</a:t>
            </a: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ผลไม้สีเข้ม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B1F07A9-797E-490D-2FBC-DF38528E3F77}"/>
              </a:ext>
            </a:extLst>
          </p:cNvPr>
          <p:cNvCxnSpPr>
            <a:cxnSpLocks/>
          </p:cNvCxnSpPr>
          <p:nvPr/>
        </p:nvCxnSpPr>
        <p:spPr>
          <a:xfrm>
            <a:off x="2422471" y="3514405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56760FD-7A52-168A-C443-709734D8812C}"/>
              </a:ext>
            </a:extLst>
          </p:cNvPr>
          <p:cNvCxnSpPr>
            <a:cxnSpLocks/>
          </p:cNvCxnSpPr>
          <p:nvPr/>
        </p:nvCxnSpPr>
        <p:spPr>
          <a:xfrm>
            <a:off x="2422471" y="3848814"/>
            <a:ext cx="315979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BBCE5F2-A77C-5A45-CFA0-1AF5A3838580}"/>
              </a:ext>
            </a:extLst>
          </p:cNvPr>
          <p:cNvCxnSpPr>
            <a:cxnSpLocks/>
          </p:cNvCxnSpPr>
          <p:nvPr/>
        </p:nvCxnSpPr>
        <p:spPr>
          <a:xfrm>
            <a:off x="3283295" y="4782587"/>
            <a:ext cx="22989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B46B774-5598-520C-B0B8-924D157EF709}"/>
              </a:ext>
            </a:extLst>
          </p:cNvPr>
          <p:cNvCxnSpPr>
            <a:cxnSpLocks/>
          </p:cNvCxnSpPr>
          <p:nvPr/>
        </p:nvCxnSpPr>
        <p:spPr>
          <a:xfrm>
            <a:off x="3283295" y="4774967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5091943-6B54-08FF-19F1-5869699E3FFC}"/>
              </a:ext>
            </a:extLst>
          </p:cNvPr>
          <p:cNvCxnSpPr>
            <a:cxnSpLocks/>
          </p:cNvCxnSpPr>
          <p:nvPr/>
        </p:nvCxnSpPr>
        <p:spPr>
          <a:xfrm>
            <a:off x="6762135" y="4246518"/>
            <a:ext cx="337264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E7F7B9C8-36C5-3B86-8C6F-3C36ED8E50B0}"/>
              </a:ext>
            </a:extLst>
          </p:cNvPr>
          <p:cNvSpPr txBox="1"/>
          <p:nvPr/>
        </p:nvSpPr>
        <p:spPr>
          <a:xfrm>
            <a:off x="9588754" y="4711961"/>
            <a:ext cx="2824226" cy="207928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สีแดง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ดอกไวโอ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เล็ต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ลูกหม่อน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ผลแค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สซีส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สมุนไพรผสม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4F0F289-B344-E452-9685-A8633FA1CB3B}"/>
              </a:ext>
            </a:extLst>
          </p:cNvPr>
          <p:cNvCxnSpPr>
            <a:cxnSpLocks/>
          </p:cNvCxnSpPr>
          <p:nvPr/>
        </p:nvCxnSpPr>
        <p:spPr>
          <a:xfrm>
            <a:off x="10134778" y="4246518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D118B60-631A-672C-E0F3-1FA18C3F31DB}"/>
              </a:ext>
            </a:extLst>
          </p:cNvPr>
          <p:cNvSpPr txBox="1"/>
          <p:nvPr/>
        </p:nvSpPr>
        <p:spPr>
          <a:xfrm>
            <a:off x="1360606" y="5402571"/>
            <a:ext cx="3295214" cy="987450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บางครั้งนำไป</a:t>
            </a:r>
            <a:r>
              <a:rPr lang="th-TH" b="1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b="1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b="1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endParaRPr lang="th-TH" b="1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กับไวน์จากเขตผลิตไวน์ภูมิอากาศอบอุ่นอย่างมัดจี ฮัน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แวลลีย</a:t>
            </a:r>
            <a:r>
              <a:rPr lang="th-TH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และคาวร่า</a:t>
            </a: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590594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en-US" sz="4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/</a:t>
            </a:r>
            <a:r>
              <a:rPr lang="th-TH" sz="4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แมร</a:t>
            </a:r>
            <a:r>
              <a:rPr lang="th-TH" sz="400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คุณสมบัติ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325497" y="2052833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689640" y="2049931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3053783" y="2049931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417926" y="2049931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782450" y="2049931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4146974" y="2049931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505319" y="2049931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876021" y="2049931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240545" y="2049931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4146974" y="2497538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6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6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6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en-US" sz="16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/</a:t>
            </a:r>
            <a:r>
              <a:rPr lang="th-TH" sz="16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แมร</a:t>
            </a:r>
            <a:r>
              <a:rPr lang="th-TH" sz="16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์โล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325497" y="30576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689640" y="30547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3053783" y="30547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417926" y="30547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782450" y="30547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4146974" y="30547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505319" y="305471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876021" y="30547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240545" y="305471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325497" y="393718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689640" y="393427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3053783" y="39342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417926" y="39342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782450" y="39342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4146974" y="39342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505319" y="39342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876021" y="39342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240545" y="393427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325497" y="477877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689640" y="47758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3053783" y="47758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417926" y="477586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782450" y="477586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4146974" y="477586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505319" y="477586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876021" y="477586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240545" y="477586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325497" y="512475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689640" y="512185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3053783" y="512185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417926" y="512185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782450" y="512185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4146974" y="512185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505319" y="512185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876021" y="512185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240545" y="512185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325497" y="637167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689640" y="636877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3053783" y="63687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417926" y="63687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782450" y="63687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240545" y="6368772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227465" y="60902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842738" y="6090115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13.5% – 14.5%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790347" y="60902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4659652" y="236106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325497" y="550390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689640" y="55010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3053783" y="55010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417926" y="550100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782450" y="55010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4146974" y="55010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505319" y="55010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876021" y="55010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240545" y="550100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19834" y="4292803"/>
            <a:ext cx="4652237" cy="606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2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SAUVIGNON/MERLOT</a:t>
            </a:r>
            <a:endParaRPr lang="en-AU" sz="2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5371684" y="2361060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4644268" y="2485866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EAE203C-6098-7ED6-D32E-4165167E5C57}"/>
              </a:ext>
            </a:extLst>
          </p:cNvPr>
          <p:cNvGrpSpPr/>
          <p:nvPr/>
        </p:nvGrpSpPr>
        <p:grpSpPr>
          <a:xfrm>
            <a:off x="4520335" y="6378540"/>
            <a:ext cx="278634" cy="272668"/>
            <a:chOff x="8032638" y="5926610"/>
            <a:chExt cx="278634" cy="272668"/>
          </a:xfrm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F470C75-4317-D66B-73E1-626D2CC6783E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4D56EBAB-BC6B-9EA6-8F7D-5692A38AB8D9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DEB2490-3918-E451-6BA2-84956089A438}"/>
              </a:ext>
            </a:extLst>
          </p:cNvPr>
          <p:cNvGrpSpPr/>
          <p:nvPr/>
        </p:nvGrpSpPr>
        <p:grpSpPr>
          <a:xfrm rot="10800000">
            <a:off x="4147324" y="6378540"/>
            <a:ext cx="278634" cy="272668"/>
            <a:chOff x="8032638" y="5926610"/>
            <a:chExt cx="278634" cy="272668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4CD359C2-D95A-E282-F014-8522B6A7D2A8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21" name="Freeform 20">
              <a:extLst>
                <a:ext uri="{FF2B5EF4-FFF2-40B4-BE49-F238E27FC236}">
                  <a16:creationId xmlns:a16="http://schemas.microsoft.com/office/drawing/2014/main" id="{E6F7741F-E861-CECE-DFDA-B7FB7B9EA300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6" name="Oval 5">
            <a:extLst>
              <a:ext uri="{FF2B5EF4-FFF2-40B4-BE49-F238E27FC236}">
                <a16:creationId xmlns:a16="http://schemas.microsoft.com/office/drawing/2014/main" id="{868AEF82-6903-F0CB-A189-064B4E0C86B5}"/>
              </a:ext>
            </a:extLst>
          </p:cNvPr>
          <p:cNvSpPr/>
          <p:nvPr/>
        </p:nvSpPr>
        <p:spPr>
          <a:xfrm>
            <a:off x="4866456" y="63687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FDAD82D1-0E84-AC57-4011-5978FA77F94C}"/>
              </a:ext>
            </a:extLst>
          </p:cNvPr>
          <p:cNvSpPr txBox="1"/>
          <p:nvPr/>
        </p:nvSpPr>
        <p:spPr>
          <a:xfrm>
            <a:off x="550890" y="2007596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C57A76B-DB9B-1514-54C4-114B4AB9539F}"/>
              </a:ext>
            </a:extLst>
          </p:cNvPr>
          <p:cNvCxnSpPr>
            <a:cxnSpLocks/>
          </p:cNvCxnSpPr>
          <p:nvPr/>
        </p:nvCxnSpPr>
        <p:spPr>
          <a:xfrm>
            <a:off x="821436" y="2170212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itle 2">
            <a:extLst>
              <a:ext uri="{FF2B5EF4-FFF2-40B4-BE49-F238E27FC236}">
                <a16:creationId xmlns:a16="http://schemas.microsoft.com/office/drawing/2014/main" id="{91066C24-B4B4-402D-DEE5-D41679826F90}"/>
              </a:ext>
            </a:extLst>
          </p:cNvPr>
          <p:cNvSpPr txBox="1"/>
          <p:nvPr/>
        </p:nvSpPr>
        <p:spPr>
          <a:xfrm>
            <a:off x="550889" y="290848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609F0760-DF4A-B3CD-7DF2-91C94E89AB01}"/>
              </a:ext>
            </a:extLst>
          </p:cNvPr>
          <p:cNvSpPr txBox="1"/>
          <p:nvPr/>
        </p:nvSpPr>
        <p:spPr>
          <a:xfrm>
            <a:off x="2230533" y="270799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5" name="Title 2">
            <a:extLst>
              <a:ext uri="{FF2B5EF4-FFF2-40B4-BE49-F238E27FC236}">
                <a16:creationId xmlns:a16="http://schemas.microsoft.com/office/drawing/2014/main" id="{245A5BE2-EA6F-A13E-50AD-8BB09B9D56B9}"/>
              </a:ext>
            </a:extLst>
          </p:cNvPr>
          <p:cNvSpPr txBox="1"/>
          <p:nvPr/>
        </p:nvSpPr>
        <p:spPr>
          <a:xfrm>
            <a:off x="3500284" y="270799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6" name="Title 2">
            <a:extLst>
              <a:ext uri="{FF2B5EF4-FFF2-40B4-BE49-F238E27FC236}">
                <a16:creationId xmlns:a16="http://schemas.microsoft.com/office/drawing/2014/main" id="{6DDA2E5C-8101-7AFA-2D0C-5492AF4EB992}"/>
              </a:ext>
            </a:extLst>
          </p:cNvPr>
          <p:cNvSpPr txBox="1"/>
          <p:nvPr/>
        </p:nvSpPr>
        <p:spPr>
          <a:xfrm>
            <a:off x="4793415" y="270799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8" name="Title 2">
            <a:extLst>
              <a:ext uri="{FF2B5EF4-FFF2-40B4-BE49-F238E27FC236}">
                <a16:creationId xmlns:a16="http://schemas.microsoft.com/office/drawing/2014/main" id="{35B35DF1-31A5-978C-E264-47AB6AF8CA21}"/>
              </a:ext>
            </a:extLst>
          </p:cNvPr>
          <p:cNvSpPr txBox="1"/>
          <p:nvPr/>
        </p:nvSpPr>
        <p:spPr>
          <a:xfrm>
            <a:off x="2230533" y="354825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A7464ED8-8ED6-9743-6CD1-03956AEAED03}"/>
              </a:ext>
            </a:extLst>
          </p:cNvPr>
          <p:cNvSpPr txBox="1"/>
          <p:nvPr/>
        </p:nvSpPr>
        <p:spPr>
          <a:xfrm>
            <a:off x="3351101" y="354825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97A5CABC-4377-72C2-9F71-A42F861802FB}"/>
              </a:ext>
            </a:extLst>
          </p:cNvPr>
          <p:cNvSpPr txBox="1"/>
          <p:nvPr/>
        </p:nvSpPr>
        <p:spPr>
          <a:xfrm>
            <a:off x="4793415" y="354825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278781D6-BB20-D330-B745-6733745A2009}"/>
              </a:ext>
            </a:extLst>
          </p:cNvPr>
          <p:cNvCxnSpPr>
            <a:cxnSpLocks/>
          </p:cNvCxnSpPr>
          <p:nvPr/>
        </p:nvCxnSpPr>
        <p:spPr>
          <a:xfrm>
            <a:off x="1655264" y="320776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itle 2">
            <a:extLst>
              <a:ext uri="{FF2B5EF4-FFF2-40B4-BE49-F238E27FC236}">
                <a16:creationId xmlns:a16="http://schemas.microsoft.com/office/drawing/2014/main" id="{472EE0E6-7EB5-AA10-6B5A-82D73B54F9E8}"/>
              </a:ext>
            </a:extLst>
          </p:cNvPr>
          <p:cNvSpPr txBox="1"/>
          <p:nvPr/>
        </p:nvSpPr>
        <p:spPr>
          <a:xfrm>
            <a:off x="550889" y="388875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670B8F18-96B2-144D-0376-AD49D1FA04AE}"/>
              </a:ext>
            </a:extLst>
          </p:cNvPr>
          <p:cNvCxnSpPr>
            <a:cxnSpLocks/>
          </p:cNvCxnSpPr>
          <p:nvPr/>
        </p:nvCxnSpPr>
        <p:spPr>
          <a:xfrm>
            <a:off x="1510864" y="407891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itle 2">
            <a:extLst>
              <a:ext uri="{FF2B5EF4-FFF2-40B4-BE49-F238E27FC236}">
                <a16:creationId xmlns:a16="http://schemas.microsoft.com/office/drawing/2014/main" id="{6E6317A2-DF05-2580-FECF-E21143D05E7F}"/>
              </a:ext>
            </a:extLst>
          </p:cNvPr>
          <p:cNvSpPr txBox="1"/>
          <p:nvPr/>
        </p:nvSpPr>
        <p:spPr>
          <a:xfrm>
            <a:off x="2104485" y="438851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2" name="Title 2">
            <a:extLst>
              <a:ext uri="{FF2B5EF4-FFF2-40B4-BE49-F238E27FC236}">
                <a16:creationId xmlns:a16="http://schemas.microsoft.com/office/drawing/2014/main" id="{C0204AA3-1664-4D88-A79E-0B417E506C18}"/>
              </a:ext>
            </a:extLst>
          </p:cNvPr>
          <p:cNvSpPr txBox="1"/>
          <p:nvPr/>
        </p:nvSpPr>
        <p:spPr>
          <a:xfrm>
            <a:off x="3351101" y="438851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3" name="Title 2">
            <a:extLst>
              <a:ext uri="{FF2B5EF4-FFF2-40B4-BE49-F238E27FC236}">
                <a16:creationId xmlns:a16="http://schemas.microsoft.com/office/drawing/2014/main" id="{A9CA13D0-D7EB-0C29-C8D0-E90A85203B1D}"/>
              </a:ext>
            </a:extLst>
          </p:cNvPr>
          <p:cNvSpPr txBox="1"/>
          <p:nvPr/>
        </p:nvSpPr>
        <p:spPr>
          <a:xfrm>
            <a:off x="4793415" y="438851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4BE99391-CBF4-EA1F-8BB4-38950520CD53}"/>
              </a:ext>
            </a:extLst>
          </p:cNvPr>
          <p:cNvCxnSpPr>
            <a:cxnSpLocks/>
          </p:cNvCxnSpPr>
          <p:nvPr/>
        </p:nvCxnSpPr>
        <p:spPr>
          <a:xfrm>
            <a:off x="1022422" y="4919173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itle 2">
            <a:extLst>
              <a:ext uri="{FF2B5EF4-FFF2-40B4-BE49-F238E27FC236}">
                <a16:creationId xmlns:a16="http://schemas.microsoft.com/office/drawing/2014/main" id="{9F9DB062-6653-4039-DA18-2DDA55EC172A}"/>
              </a:ext>
            </a:extLst>
          </p:cNvPr>
          <p:cNvSpPr txBox="1"/>
          <p:nvPr/>
        </p:nvSpPr>
        <p:spPr>
          <a:xfrm>
            <a:off x="550889" y="5469250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48522E0-7AFB-5727-28E4-8DF61EBCF641}"/>
              </a:ext>
            </a:extLst>
          </p:cNvPr>
          <p:cNvCxnSpPr>
            <a:cxnSpLocks/>
          </p:cNvCxnSpPr>
          <p:nvPr/>
        </p:nvCxnSpPr>
        <p:spPr>
          <a:xfrm>
            <a:off x="2164007" y="5637121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itle 2">
            <a:extLst>
              <a:ext uri="{FF2B5EF4-FFF2-40B4-BE49-F238E27FC236}">
                <a16:creationId xmlns:a16="http://schemas.microsoft.com/office/drawing/2014/main" id="{E60B0384-1BFC-B71C-BCF3-F3968055A378}"/>
              </a:ext>
            </a:extLst>
          </p:cNvPr>
          <p:cNvSpPr txBox="1"/>
          <p:nvPr/>
        </p:nvSpPr>
        <p:spPr>
          <a:xfrm>
            <a:off x="566146" y="631797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8AE6C07E-CCA4-DA8F-F84C-7D81FCEBA7E9}"/>
              </a:ext>
            </a:extLst>
          </p:cNvPr>
          <p:cNvCxnSpPr>
            <a:cxnSpLocks/>
          </p:cNvCxnSpPr>
          <p:nvPr/>
        </p:nvCxnSpPr>
        <p:spPr>
          <a:xfrm>
            <a:off x="1525379" y="6507414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Title 2">
            <a:extLst>
              <a:ext uri="{FF2B5EF4-FFF2-40B4-BE49-F238E27FC236}">
                <a16:creationId xmlns:a16="http://schemas.microsoft.com/office/drawing/2014/main" id="{B28E8114-2B81-CF80-4E87-B6BF589A0631}"/>
              </a:ext>
            </a:extLst>
          </p:cNvPr>
          <p:cNvSpPr txBox="1"/>
          <p:nvPr/>
        </p:nvSpPr>
        <p:spPr>
          <a:xfrm>
            <a:off x="550889" y="508954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51B3CDA0-A16A-53B8-8979-A855CB6B3901}"/>
              </a:ext>
            </a:extLst>
          </p:cNvPr>
          <p:cNvCxnSpPr>
            <a:cxnSpLocks/>
          </p:cNvCxnSpPr>
          <p:nvPr/>
        </p:nvCxnSpPr>
        <p:spPr>
          <a:xfrm>
            <a:off x="2164007" y="525741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Title 2">
            <a:extLst>
              <a:ext uri="{FF2B5EF4-FFF2-40B4-BE49-F238E27FC236}">
                <a16:creationId xmlns:a16="http://schemas.microsoft.com/office/drawing/2014/main" id="{E71E4094-26AC-E887-F861-E20D40E16D60}"/>
              </a:ext>
            </a:extLst>
          </p:cNvPr>
          <p:cNvSpPr txBox="1"/>
          <p:nvPr/>
        </p:nvSpPr>
        <p:spPr>
          <a:xfrm>
            <a:off x="539253" y="4724816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2573" y="523183"/>
            <a:ext cx="5541444" cy="1395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6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37CC6C-038C-22C6-5A1B-F274BB411F78}"/>
              </a:ext>
            </a:extLst>
          </p:cNvPr>
          <p:cNvSpPr txBox="1"/>
          <p:nvPr/>
        </p:nvSpPr>
        <p:spPr>
          <a:xfrm>
            <a:off x="833318" y="2864207"/>
            <a:ext cx="3178241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หรูหรา สง่างามด้วยสีสันที่ยอดเยี่ยมและรสชาติที่เป็นเอกลักษณ์อย่างแท้จริง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721231" y="2597742"/>
            <a:ext cx="107105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1B638749-00FB-780E-CC25-0154A0ECA7AD}"/>
              </a:ext>
            </a:extLst>
          </p:cNvPr>
          <p:cNvCxnSpPr>
            <a:cxnSpLocks/>
          </p:cNvCxnSpPr>
          <p:nvPr/>
        </p:nvCxnSpPr>
        <p:spPr>
          <a:xfrm>
            <a:off x="2219110" y="3473124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B2C604B-08E1-D968-D2A2-6A9E8712F43E}"/>
              </a:ext>
            </a:extLst>
          </p:cNvPr>
          <p:cNvCxnSpPr>
            <a:cxnSpLocks/>
          </p:cNvCxnSpPr>
          <p:nvPr/>
        </p:nvCxnSpPr>
        <p:spPr>
          <a:xfrm>
            <a:off x="2219110" y="3807533"/>
            <a:ext cx="373621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8" y="1438573"/>
            <a:ext cx="2368960" cy="2368960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127763" y="2096469"/>
            <a:ext cx="1724132" cy="1125308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>
              <a:lnSpc>
                <a:spcPct val="100000"/>
              </a:lnSpc>
              <a:spcBef>
                <a:spcPts val="217"/>
              </a:spcBef>
            </a:pP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เป็นพันธุ์องุ่นที่ปลูกมากที่สุดในออเรน</a:t>
            </a:r>
            <a:r>
              <a:rPr lang="th-TH" sz="24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9574684" y="4242823"/>
            <a:ext cx="2805709" cy="237052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เชอร์รี่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สีแดง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บลู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พริกไทยดำ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พริกไทยขาว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เครื่องเทศที่ให้ความเผ็ดร้อนกลาง ๆ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chemeClr val="bg2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สมุนไพรที่มีสีเขียว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6992983" y="3879934"/>
            <a:ext cx="300723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0000221" y="3873624"/>
            <a:ext cx="0" cy="35901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Placeholder 8">
            <a:extLst>
              <a:ext uri="{FF2B5EF4-FFF2-40B4-BE49-F238E27FC236}">
                <a16:creationId xmlns:a16="http://schemas.microsoft.com/office/drawing/2014/main" id="{00E01808-059B-3E38-E255-56D2BA1A6CF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40682" y="368300"/>
            <a:ext cx="2114328" cy="64008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CDA192C4-498D-4B53-51F1-82D359B009E4}"/>
              </a:ext>
            </a:extLst>
          </p:cNvPr>
          <p:cNvSpPr txBox="1"/>
          <p:nvPr/>
        </p:nvSpPr>
        <p:spPr>
          <a:xfrm rot="16200000">
            <a:off x="4214078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43D3A0D-F546-E027-4BB3-7973190117EA}"/>
              </a:ext>
            </a:extLst>
          </p:cNvPr>
          <p:cNvCxnSpPr>
            <a:cxnSpLocks/>
          </p:cNvCxnSpPr>
          <p:nvPr/>
        </p:nvCxnSpPr>
        <p:spPr>
          <a:xfrm>
            <a:off x="2617316" y="4537579"/>
            <a:ext cx="0" cy="342029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D200791-CB0D-6F33-B70F-973C4CB36AE1}"/>
              </a:ext>
            </a:extLst>
          </p:cNvPr>
          <p:cNvCxnSpPr>
            <a:cxnSpLocks/>
          </p:cNvCxnSpPr>
          <p:nvPr/>
        </p:nvCxnSpPr>
        <p:spPr>
          <a:xfrm>
            <a:off x="2617316" y="4537579"/>
            <a:ext cx="3338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73EFA080-2F08-A227-8ED2-2DBF628FE15B}"/>
              </a:ext>
            </a:extLst>
          </p:cNvPr>
          <p:cNvSpPr txBox="1"/>
          <p:nvPr/>
        </p:nvSpPr>
        <p:spPr>
          <a:xfrm>
            <a:off x="1084041" y="5113336"/>
            <a:ext cx="3178241" cy="64633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17"/>
              </a:spcBef>
              <a:spcAft>
                <a:spcPts val="315"/>
              </a:spcAft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เพิ่งปลูกเมื่อเร็ว ๆ นี้ แต่ได้พิสูจน์แล้วว่าประสพความ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สําเร็จ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อย่างมาก</a:t>
            </a:r>
          </a:p>
        </p:txBody>
      </p:sp>
    </p:spTree>
    <p:extLst>
      <p:ext uri="{BB962C8B-B14F-4D97-AF65-F5344CB8AC3E}">
        <p14:creationId xmlns:p14="http://schemas.microsoft.com/office/powerpoint/2010/main" val="31697276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A7B58-7FE5-9CFB-75CB-23678C672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7B6AD-843F-1C34-2DF4-9132C6369F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92084" y="586508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คุณสมบัติ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C64F49F4-C7C2-382F-8134-F77222E4B50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84129" y="368300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A9FED8F2-D222-2658-7496-A52278E2F5B7}"/>
              </a:ext>
            </a:extLst>
          </p:cNvPr>
          <p:cNvSpPr txBox="1"/>
          <p:nvPr/>
        </p:nvSpPr>
        <p:spPr>
          <a:xfrm rot="16200000">
            <a:off x="7157525" y="4194291"/>
            <a:ext cx="4652237" cy="55976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4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SHIRAZ</a:t>
            </a:r>
            <a:endParaRPr lang="en-AU" sz="4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07D034B-FA81-447C-79D9-BD8BFC3849DB}"/>
              </a:ext>
            </a:extLst>
          </p:cNvPr>
          <p:cNvSpPr/>
          <p:nvPr/>
        </p:nvSpPr>
        <p:spPr>
          <a:xfrm>
            <a:off x="2277874" y="1948385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CE51254-419D-29CF-E4C7-E8063642813C}"/>
              </a:ext>
            </a:extLst>
          </p:cNvPr>
          <p:cNvSpPr/>
          <p:nvPr/>
        </p:nvSpPr>
        <p:spPr>
          <a:xfrm>
            <a:off x="2642017" y="1945483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F9442EB-F8DB-AA97-5543-6832E2FA2144}"/>
              </a:ext>
            </a:extLst>
          </p:cNvPr>
          <p:cNvSpPr/>
          <p:nvPr/>
        </p:nvSpPr>
        <p:spPr>
          <a:xfrm>
            <a:off x="3006160" y="1945483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68D29E8-9680-54FB-ADF6-1FC18021F427}"/>
              </a:ext>
            </a:extLst>
          </p:cNvPr>
          <p:cNvSpPr/>
          <p:nvPr/>
        </p:nvSpPr>
        <p:spPr>
          <a:xfrm>
            <a:off x="3370303" y="1945483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84C8C4D-8F79-3F95-64F0-3F8DF32F7E86}"/>
              </a:ext>
            </a:extLst>
          </p:cNvPr>
          <p:cNvSpPr/>
          <p:nvPr/>
        </p:nvSpPr>
        <p:spPr>
          <a:xfrm>
            <a:off x="3734827" y="1945483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B44A9AAF-3CA0-F26C-52DB-452F9F1631C6}"/>
              </a:ext>
            </a:extLst>
          </p:cNvPr>
          <p:cNvSpPr/>
          <p:nvPr/>
        </p:nvSpPr>
        <p:spPr>
          <a:xfrm>
            <a:off x="4099351" y="1945483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BDD849F-B1C2-C0FD-0305-6965BC931548}"/>
              </a:ext>
            </a:extLst>
          </p:cNvPr>
          <p:cNvSpPr/>
          <p:nvPr/>
        </p:nvSpPr>
        <p:spPr>
          <a:xfrm>
            <a:off x="4457696" y="1945483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480CDAA-7258-4034-77AF-B93ACCC317A4}"/>
              </a:ext>
            </a:extLst>
          </p:cNvPr>
          <p:cNvSpPr/>
          <p:nvPr/>
        </p:nvSpPr>
        <p:spPr>
          <a:xfrm>
            <a:off x="4828398" y="1945483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B717671-4407-4D98-7C0A-DF654166562E}"/>
              </a:ext>
            </a:extLst>
          </p:cNvPr>
          <p:cNvSpPr/>
          <p:nvPr/>
        </p:nvSpPr>
        <p:spPr>
          <a:xfrm>
            <a:off x="5192922" y="1945483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1833B393-308B-0E4A-176E-35875238740B}"/>
              </a:ext>
            </a:extLst>
          </p:cNvPr>
          <p:cNvSpPr txBox="1"/>
          <p:nvPr/>
        </p:nvSpPr>
        <p:spPr>
          <a:xfrm>
            <a:off x="3569526" y="2392676"/>
            <a:ext cx="1652979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01E16359-1627-2920-00FD-6FBE917ED7D7}"/>
              </a:ext>
            </a:extLst>
          </p:cNvPr>
          <p:cNvSpPr/>
          <p:nvPr/>
        </p:nvSpPr>
        <p:spPr>
          <a:xfrm>
            <a:off x="2277874" y="294628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50B36DD8-882F-6FDA-508E-8EF70308D1B1}"/>
              </a:ext>
            </a:extLst>
          </p:cNvPr>
          <p:cNvSpPr/>
          <p:nvPr/>
        </p:nvSpPr>
        <p:spPr>
          <a:xfrm>
            <a:off x="2642017" y="2943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449A331C-3C34-B5D3-9F68-36A4BAB9E1E4}"/>
              </a:ext>
            </a:extLst>
          </p:cNvPr>
          <p:cNvSpPr/>
          <p:nvPr/>
        </p:nvSpPr>
        <p:spPr>
          <a:xfrm>
            <a:off x="3006160" y="2943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89D495A7-4C2F-C7E5-D281-5895A964F108}"/>
              </a:ext>
            </a:extLst>
          </p:cNvPr>
          <p:cNvSpPr/>
          <p:nvPr/>
        </p:nvSpPr>
        <p:spPr>
          <a:xfrm>
            <a:off x="3370303" y="294338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782FFC8C-30DA-0414-3434-62A7C3F3D806}"/>
              </a:ext>
            </a:extLst>
          </p:cNvPr>
          <p:cNvSpPr/>
          <p:nvPr/>
        </p:nvSpPr>
        <p:spPr>
          <a:xfrm>
            <a:off x="3734827" y="2943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8B49305-1D74-BF86-EEAA-4E7A1126B0CF}"/>
              </a:ext>
            </a:extLst>
          </p:cNvPr>
          <p:cNvSpPr/>
          <p:nvPr/>
        </p:nvSpPr>
        <p:spPr>
          <a:xfrm>
            <a:off x="4099351" y="2943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733220F-8285-B13A-9EBB-2139D51004FE}"/>
              </a:ext>
            </a:extLst>
          </p:cNvPr>
          <p:cNvSpPr/>
          <p:nvPr/>
        </p:nvSpPr>
        <p:spPr>
          <a:xfrm>
            <a:off x="4457696" y="2943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BF14DF1-3B62-C9FB-6F50-91ACA4D0A5EB}"/>
              </a:ext>
            </a:extLst>
          </p:cNvPr>
          <p:cNvSpPr/>
          <p:nvPr/>
        </p:nvSpPr>
        <p:spPr>
          <a:xfrm>
            <a:off x="4828398" y="2943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14C47C49-46A0-3351-F040-BC7F20C9902B}"/>
              </a:ext>
            </a:extLst>
          </p:cNvPr>
          <p:cNvSpPr/>
          <p:nvPr/>
        </p:nvSpPr>
        <p:spPr>
          <a:xfrm>
            <a:off x="5192922" y="294338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3E8FC32D-8C9A-564C-F98B-B3AAE41E9B4C}"/>
              </a:ext>
            </a:extLst>
          </p:cNvPr>
          <p:cNvSpPr/>
          <p:nvPr/>
        </p:nvSpPr>
        <p:spPr>
          <a:xfrm>
            <a:off x="2277874" y="383968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25D08E0-E61D-212F-DC8D-210D88ED5F05}"/>
              </a:ext>
            </a:extLst>
          </p:cNvPr>
          <p:cNvSpPr/>
          <p:nvPr/>
        </p:nvSpPr>
        <p:spPr>
          <a:xfrm>
            <a:off x="2642017" y="38367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BF209D93-A92D-6C67-6E0F-37788D6C5AA8}"/>
              </a:ext>
            </a:extLst>
          </p:cNvPr>
          <p:cNvSpPr/>
          <p:nvPr/>
        </p:nvSpPr>
        <p:spPr>
          <a:xfrm>
            <a:off x="3006160" y="38367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6D466FAD-93A0-FDC9-6BCF-063E8D1C2C2C}"/>
              </a:ext>
            </a:extLst>
          </p:cNvPr>
          <p:cNvSpPr/>
          <p:nvPr/>
        </p:nvSpPr>
        <p:spPr>
          <a:xfrm>
            <a:off x="3370303" y="38367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73CD6084-5755-9465-04E8-8F7D0E3A4492}"/>
              </a:ext>
            </a:extLst>
          </p:cNvPr>
          <p:cNvSpPr/>
          <p:nvPr/>
        </p:nvSpPr>
        <p:spPr>
          <a:xfrm>
            <a:off x="3734827" y="38367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D1800F4-B959-4248-CF67-B6654C3D06E8}"/>
              </a:ext>
            </a:extLst>
          </p:cNvPr>
          <p:cNvSpPr/>
          <p:nvPr/>
        </p:nvSpPr>
        <p:spPr>
          <a:xfrm>
            <a:off x="4099351" y="38367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2EA93D6-D2BB-B18F-2EBE-7A2376318C87}"/>
              </a:ext>
            </a:extLst>
          </p:cNvPr>
          <p:cNvSpPr/>
          <p:nvPr/>
        </p:nvSpPr>
        <p:spPr>
          <a:xfrm>
            <a:off x="4457696" y="38367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1A159CF4-88D4-BF5C-2067-BCF7FAB4BD65}"/>
              </a:ext>
            </a:extLst>
          </p:cNvPr>
          <p:cNvSpPr/>
          <p:nvPr/>
        </p:nvSpPr>
        <p:spPr>
          <a:xfrm>
            <a:off x="4828398" y="38367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D16EB22C-D582-EDE2-0E6F-B50F467A534F}"/>
              </a:ext>
            </a:extLst>
          </p:cNvPr>
          <p:cNvSpPr/>
          <p:nvPr/>
        </p:nvSpPr>
        <p:spPr>
          <a:xfrm>
            <a:off x="5192922" y="38367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CBD79589-22FC-6131-28CE-9C70E1FEF947}"/>
              </a:ext>
            </a:extLst>
          </p:cNvPr>
          <p:cNvSpPr/>
          <p:nvPr/>
        </p:nvSpPr>
        <p:spPr>
          <a:xfrm>
            <a:off x="2277874" y="46801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7221C681-4C2F-5C9F-5DFA-AB463CFB63F9}"/>
              </a:ext>
            </a:extLst>
          </p:cNvPr>
          <p:cNvSpPr/>
          <p:nvPr/>
        </p:nvSpPr>
        <p:spPr>
          <a:xfrm>
            <a:off x="2642017" y="46772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09E693A9-5E22-C689-DDC9-21A129E96410}"/>
              </a:ext>
            </a:extLst>
          </p:cNvPr>
          <p:cNvSpPr/>
          <p:nvPr/>
        </p:nvSpPr>
        <p:spPr>
          <a:xfrm>
            <a:off x="3006160" y="46772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2" name="Oval 141">
            <a:extLst>
              <a:ext uri="{FF2B5EF4-FFF2-40B4-BE49-F238E27FC236}">
                <a16:creationId xmlns:a16="http://schemas.microsoft.com/office/drawing/2014/main" id="{DBD9B218-3DA1-18BB-5417-20E6756C1BEB}"/>
              </a:ext>
            </a:extLst>
          </p:cNvPr>
          <p:cNvSpPr/>
          <p:nvPr/>
        </p:nvSpPr>
        <p:spPr>
          <a:xfrm>
            <a:off x="3370303" y="467722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AE9A6A4-1208-523F-EB3D-4745D83EAA69}"/>
              </a:ext>
            </a:extLst>
          </p:cNvPr>
          <p:cNvSpPr/>
          <p:nvPr/>
        </p:nvSpPr>
        <p:spPr>
          <a:xfrm>
            <a:off x="3734827" y="467722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3F5B7FB9-60E7-C6C2-BC54-0A8D1174A8B3}"/>
              </a:ext>
            </a:extLst>
          </p:cNvPr>
          <p:cNvSpPr/>
          <p:nvPr/>
        </p:nvSpPr>
        <p:spPr>
          <a:xfrm>
            <a:off x="4099351" y="467722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5" name="Oval 144">
            <a:extLst>
              <a:ext uri="{FF2B5EF4-FFF2-40B4-BE49-F238E27FC236}">
                <a16:creationId xmlns:a16="http://schemas.microsoft.com/office/drawing/2014/main" id="{576556F0-BD75-73DF-55B0-BA83A9E117EC}"/>
              </a:ext>
            </a:extLst>
          </p:cNvPr>
          <p:cNvSpPr/>
          <p:nvPr/>
        </p:nvSpPr>
        <p:spPr>
          <a:xfrm>
            <a:off x="4457696" y="467722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E1013DA0-CFF8-D0E2-BDB4-48E8C6CE5AB8}"/>
              </a:ext>
            </a:extLst>
          </p:cNvPr>
          <p:cNvSpPr/>
          <p:nvPr/>
        </p:nvSpPr>
        <p:spPr>
          <a:xfrm>
            <a:off x="4828398" y="467722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7" name="Oval 146">
            <a:extLst>
              <a:ext uri="{FF2B5EF4-FFF2-40B4-BE49-F238E27FC236}">
                <a16:creationId xmlns:a16="http://schemas.microsoft.com/office/drawing/2014/main" id="{9B1798DC-02C1-1D56-F358-13E51528E335}"/>
              </a:ext>
            </a:extLst>
          </p:cNvPr>
          <p:cNvSpPr/>
          <p:nvPr/>
        </p:nvSpPr>
        <p:spPr>
          <a:xfrm>
            <a:off x="5192922" y="467722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BB001D52-6ACE-43A7-54C7-624FDA7455B3}"/>
              </a:ext>
            </a:extLst>
          </p:cNvPr>
          <p:cNvSpPr/>
          <p:nvPr/>
        </p:nvSpPr>
        <p:spPr>
          <a:xfrm>
            <a:off x="2277874" y="50261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8E1180F9-E652-9B86-2F08-2604BC731EE4}"/>
              </a:ext>
            </a:extLst>
          </p:cNvPr>
          <p:cNvSpPr/>
          <p:nvPr/>
        </p:nvSpPr>
        <p:spPr>
          <a:xfrm>
            <a:off x="2642017" y="50232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3B38CAB6-C4FE-AE8F-BD48-A435FB60DD47}"/>
              </a:ext>
            </a:extLst>
          </p:cNvPr>
          <p:cNvSpPr/>
          <p:nvPr/>
        </p:nvSpPr>
        <p:spPr>
          <a:xfrm>
            <a:off x="3006160" y="50232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A7F182EE-6253-B095-B9F8-376D75AA522A}"/>
              </a:ext>
            </a:extLst>
          </p:cNvPr>
          <p:cNvSpPr/>
          <p:nvPr/>
        </p:nvSpPr>
        <p:spPr>
          <a:xfrm>
            <a:off x="3370303" y="50232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71A1F2B7-2DCE-78B6-A92D-371C5048502D}"/>
              </a:ext>
            </a:extLst>
          </p:cNvPr>
          <p:cNvSpPr/>
          <p:nvPr/>
        </p:nvSpPr>
        <p:spPr>
          <a:xfrm>
            <a:off x="3734827" y="50232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69A7F32A-D5CC-F70C-49D7-4F4490345A46}"/>
              </a:ext>
            </a:extLst>
          </p:cNvPr>
          <p:cNvSpPr/>
          <p:nvPr/>
        </p:nvSpPr>
        <p:spPr>
          <a:xfrm>
            <a:off x="4099351" y="50232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054664EB-A97A-E728-685F-8C32614CD1C7}"/>
              </a:ext>
            </a:extLst>
          </p:cNvPr>
          <p:cNvSpPr/>
          <p:nvPr/>
        </p:nvSpPr>
        <p:spPr>
          <a:xfrm>
            <a:off x="4457696" y="50232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3698B22B-F886-2975-DB68-919D59AD7F55}"/>
              </a:ext>
            </a:extLst>
          </p:cNvPr>
          <p:cNvSpPr/>
          <p:nvPr/>
        </p:nvSpPr>
        <p:spPr>
          <a:xfrm>
            <a:off x="4828398" y="50232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93A6FF03-F1A2-9FAE-D858-E6535FB4AC55}"/>
              </a:ext>
            </a:extLst>
          </p:cNvPr>
          <p:cNvSpPr/>
          <p:nvPr/>
        </p:nvSpPr>
        <p:spPr>
          <a:xfrm>
            <a:off x="5192922" y="50232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4" name="Oval 163">
            <a:extLst>
              <a:ext uri="{FF2B5EF4-FFF2-40B4-BE49-F238E27FC236}">
                <a16:creationId xmlns:a16="http://schemas.microsoft.com/office/drawing/2014/main" id="{D33134CC-E1A2-3AFA-0858-570FDB5B8EAD}"/>
              </a:ext>
            </a:extLst>
          </p:cNvPr>
          <p:cNvSpPr/>
          <p:nvPr/>
        </p:nvSpPr>
        <p:spPr>
          <a:xfrm>
            <a:off x="2277874" y="62332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5" name="Oval 164">
            <a:extLst>
              <a:ext uri="{FF2B5EF4-FFF2-40B4-BE49-F238E27FC236}">
                <a16:creationId xmlns:a16="http://schemas.microsoft.com/office/drawing/2014/main" id="{5B3DE22C-5235-608D-74DD-D3DB01A8CD88}"/>
              </a:ext>
            </a:extLst>
          </p:cNvPr>
          <p:cNvSpPr/>
          <p:nvPr/>
        </p:nvSpPr>
        <p:spPr>
          <a:xfrm>
            <a:off x="2642017" y="62303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6" name="Oval 165">
            <a:extLst>
              <a:ext uri="{FF2B5EF4-FFF2-40B4-BE49-F238E27FC236}">
                <a16:creationId xmlns:a16="http://schemas.microsoft.com/office/drawing/2014/main" id="{676555FE-11BB-91BB-9126-BA5C9AD293AC}"/>
              </a:ext>
            </a:extLst>
          </p:cNvPr>
          <p:cNvSpPr/>
          <p:nvPr/>
        </p:nvSpPr>
        <p:spPr>
          <a:xfrm>
            <a:off x="3006160" y="62303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7" name="Oval 166">
            <a:extLst>
              <a:ext uri="{FF2B5EF4-FFF2-40B4-BE49-F238E27FC236}">
                <a16:creationId xmlns:a16="http://schemas.microsoft.com/office/drawing/2014/main" id="{7ECEBF81-76B5-A2B6-1C4E-C038B641D452}"/>
              </a:ext>
            </a:extLst>
          </p:cNvPr>
          <p:cNvSpPr/>
          <p:nvPr/>
        </p:nvSpPr>
        <p:spPr>
          <a:xfrm>
            <a:off x="3370303" y="62303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72" name="Title 2">
            <a:extLst>
              <a:ext uri="{FF2B5EF4-FFF2-40B4-BE49-F238E27FC236}">
                <a16:creationId xmlns:a16="http://schemas.microsoft.com/office/drawing/2014/main" id="{270C17C3-7110-139E-497D-0F15D810DD21}"/>
              </a:ext>
            </a:extLst>
          </p:cNvPr>
          <p:cNvSpPr txBox="1"/>
          <p:nvPr/>
        </p:nvSpPr>
        <p:spPr>
          <a:xfrm>
            <a:off x="2179842" y="587926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73" name="Title 2">
            <a:extLst>
              <a:ext uri="{FF2B5EF4-FFF2-40B4-BE49-F238E27FC236}">
                <a16:creationId xmlns:a16="http://schemas.microsoft.com/office/drawing/2014/main" id="{19CEF876-E7BB-64CB-4F86-BB8530282E1B}"/>
              </a:ext>
            </a:extLst>
          </p:cNvPr>
          <p:cNvSpPr txBox="1"/>
          <p:nvPr/>
        </p:nvSpPr>
        <p:spPr>
          <a:xfrm>
            <a:off x="3799645" y="5883935"/>
            <a:ext cx="127206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14.5%</a:t>
            </a:r>
          </a:p>
        </p:txBody>
      </p:sp>
      <p:sp>
        <p:nvSpPr>
          <p:cNvPr id="174" name="Title 2">
            <a:extLst>
              <a:ext uri="{FF2B5EF4-FFF2-40B4-BE49-F238E27FC236}">
                <a16:creationId xmlns:a16="http://schemas.microsoft.com/office/drawing/2014/main" id="{B513C6C9-D892-E3F3-4000-917AD96781F4}"/>
              </a:ext>
            </a:extLst>
          </p:cNvPr>
          <p:cNvSpPr txBox="1"/>
          <p:nvPr/>
        </p:nvSpPr>
        <p:spPr>
          <a:xfrm>
            <a:off x="4742724" y="5879260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77" name="Straight Connector 176">
            <a:extLst>
              <a:ext uri="{FF2B5EF4-FFF2-40B4-BE49-F238E27FC236}">
                <a16:creationId xmlns:a16="http://schemas.microsoft.com/office/drawing/2014/main" id="{97B910BE-98B0-4F4B-367C-75B3477F925C}"/>
              </a:ext>
            </a:extLst>
          </p:cNvPr>
          <p:cNvCxnSpPr>
            <a:cxnSpLocks/>
          </p:cNvCxnSpPr>
          <p:nvPr/>
        </p:nvCxnSpPr>
        <p:spPr>
          <a:xfrm>
            <a:off x="4591054" y="2256612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 179">
            <a:extLst>
              <a:ext uri="{FF2B5EF4-FFF2-40B4-BE49-F238E27FC236}">
                <a16:creationId xmlns:a16="http://schemas.microsoft.com/office/drawing/2014/main" id="{9D854474-005A-1ECA-5249-CB4243C0836B}"/>
              </a:ext>
            </a:extLst>
          </p:cNvPr>
          <p:cNvSpPr/>
          <p:nvPr/>
        </p:nvSpPr>
        <p:spPr>
          <a:xfrm>
            <a:off x="2277874" y="540526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1" name="Oval 180">
            <a:extLst>
              <a:ext uri="{FF2B5EF4-FFF2-40B4-BE49-F238E27FC236}">
                <a16:creationId xmlns:a16="http://schemas.microsoft.com/office/drawing/2014/main" id="{2F62E334-5ECD-9F2E-B1F0-32718010AC80}"/>
              </a:ext>
            </a:extLst>
          </p:cNvPr>
          <p:cNvSpPr/>
          <p:nvPr/>
        </p:nvSpPr>
        <p:spPr>
          <a:xfrm>
            <a:off x="2642017" y="540235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2" name="Oval 181">
            <a:extLst>
              <a:ext uri="{FF2B5EF4-FFF2-40B4-BE49-F238E27FC236}">
                <a16:creationId xmlns:a16="http://schemas.microsoft.com/office/drawing/2014/main" id="{384372AF-9A29-C932-BCB0-A1812DC482F9}"/>
              </a:ext>
            </a:extLst>
          </p:cNvPr>
          <p:cNvSpPr/>
          <p:nvPr/>
        </p:nvSpPr>
        <p:spPr>
          <a:xfrm>
            <a:off x="3006160" y="540235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05355E29-187C-397B-0A19-9849AD816253}"/>
              </a:ext>
            </a:extLst>
          </p:cNvPr>
          <p:cNvSpPr/>
          <p:nvPr/>
        </p:nvSpPr>
        <p:spPr>
          <a:xfrm>
            <a:off x="3370303" y="540235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16E7019C-10AE-F612-C434-EA2EF6208360}"/>
              </a:ext>
            </a:extLst>
          </p:cNvPr>
          <p:cNvSpPr/>
          <p:nvPr/>
        </p:nvSpPr>
        <p:spPr>
          <a:xfrm>
            <a:off x="3734827" y="54023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2FC5C3F-1382-A327-726F-355039D1CC5F}"/>
              </a:ext>
            </a:extLst>
          </p:cNvPr>
          <p:cNvSpPr/>
          <p:nvPr/>
        </p:nvSpPr>
        <p:spPr>
          <a:xfrm>
            <a:off x="4099351" y="54023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2529CC3E-49CC-BE5A-929D-20B404F12647}"/>
              </a:ext>
            </a:extLst>
          </p:cNvPr>
          <p:cNvSpPr/>
          <p:nvPr/>
        </p:nvSpPr>
        <p:spPr>
          <a:xfrm>
            <a:off x="4457696" y="54023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36097C5B-9266-ABEA-B0A2-18E72AA676E2}"/>
              </a:ext>
            </a:extLst>
          </p:cNvPr>
          <p:cNvSpPr/>
          <p:nvPr/>
        </p:nvSpPr>
        <p:spPr>
          <a:xfrm>
            <a:off x="4828398" y="54023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B8772AFE-1B13-E816-37E5-5E6F8AF6679F}"/>
              </a:ext>
            </a:extLst>
          </p:cNvPr>
          <p:cNvSpPr/>
          <p:nvPr/>
        </p:nvSpPr>
        <p:spPr>
          <a:xfrm>
            <a:off x="5192922" y="540235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497D147-889A-EACA-947A-F96E4A4DE5F2}"/>
              </a:ext>
            </a:extLst>
          </p:cNvPr>
          <p:cNvSpPr/>
          <p:nvPr/>
        </p:nvSpPr>
        <p:spPr>
          <a:xfrm>
            <a:off x="3726873" y="6230333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47B3B60-5594-E9C5-71E8-E6AF57309F8F}"/>
              </a:ext>
            </a:extLst>
          </p:cNvPr>
          <p:cNvSpPr/>
          <p:nvPr/>
        </p:nvSpPr>
        <p:spPr>
          <a:xfrm>
            <a:off x="4085006" y="623033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43435B0-62A3-420B-A5B2-C12F2AAB6ACB}"/>
              </a:ext>
            </a:extLst>
          </p:cNvPr>
          <p:cNvSpPr/>
          <p:nvPr/>
        </p:nvSpPr>
        <p:spPr>
          <a:xfrm>
            <a:off x="5184968" y="62303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2D89A92-2EC0-4A21-319E-87AB71380F56}"/>
              </a:ext>
            </a:extLst>
          </p:cNvPr>
          <p:cNvCxnSpPr>
            <a:cxnSpLocks/>
          </p:cNvCxnSpPr>
          <p:nvPr/>
        </p:nvCxnSpPr>
        <p:spPr>
          <a:xfrm>
            <a:off x="4232328" y="2256612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59C317E-F00A-81AC-9C61-483D98B69000}"/>
              </a:ext>
            </a:extLst>
          </p:cNvPr>
          <p:cNvCxnSpPr>
            <a:cxnSpLocks/>
          </p:cNvCxnSpPr>
          <p:nvPr/>
        </p:nvCxnSpPr>
        <p:spPr>
          <a:xfrm>
            <a:off x="4230962" y="2378189"/>
            <a:ext cx="3600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Oval 29">
            <a:extLst>
              <a:ext uri="{FF2B5EF4-FFF2-40B4-BE49-F238E27FC236}">
                <a16:creationId xmlns:a16="http://schemas.microsoft.com/office/drawing/2014/main" id="{F6D3D548-79D8-8CF8-E564-95DF746BFF83}"/>
              </a:ext>
            </a:extLst>
          </p:cNvPr>
          <p:cNvSpPr/>
          <p:nvPr/>
        </p:nvSpPr>
        <p:spPr>
          <a:xfrm>
            <a:off x="4812174" y="623033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43FB01A-7331-32DF-77E6-E59E44342DC3}"/>
              </a:ext>
            </a:extLst>
          </p:cNvPr>
          <p:cNvGrpSpPr/>
          <p:nvPr/>
        </p:nvGrpSpPr>
        <p:grpSpPr>
          <a:xfrm>
            <a:off x="4457696" y="6230333"/>
            <a:ext cx="278634" cy="272668"/>
            <a:chOff x="8032638" y="5926610"/>
            <a:chExt cx="278634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D4AE9217-CF66-472F-A509-4B0752510A14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28225307-92ED-3A9F-FD29-7258539E6E05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sp>
        <p:nvSpPr>
          <p:cNvPr id="10" name="Title 2">
            <a:extLst>
              <a:ext uri="{FF2B5EF4-FFF2-40B4-BE49-F238E27FC236}">
                <a16:creationId xmlns:a16="http://schemas.microsoft.com/office/drawing/2014/main" id="{688CC3ED-CFFA-153E-82F0-2C20DBE7C975}"/>
              </a:ext>
            </a:extLst>
          </p:cNvPr>
          <p:cNvSpPr txBox="1"/>
          <p:nvPr/>
        </p:nvSpPr>
        <p:spPr>
          <a:xfrm>
            <a:off x="500199" y="1912070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B232F32-8716-2C7F-31C4-D56640950F78}"/>
              </a:ext>
            </a:extLst>
          </p:cNvPr>
          <p:cNvCxnSpPr>
            <a:cxnSpLocks/>
          </p:cNvCxnSpPr>
          <p:nvPr/>
        </p:nvCxnSpPr>
        <p:spPr>
          <a:xfrm>
            <a:off x="770745" y="2074686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2">
            <a:extLst>
              <a:ext uri="{FF2B5EF4-FFF2-40B4-BE49-F238E27FC236}">
                <a16:creationId xmlns:a16="http://schemas.microsoft.com/office/drawing/2014/main" id="{DF7711C4-553D-8254-58AF-963F21BC2084}"/>
              </a:ext>
            </a:extLst>
          </p:cNvPr>
          <p:cNvSpPr txBox="1"/>
          <p:nvPr/>
        </p:nvSpPr>
        <p:spPr>
          <a:xfrm>
            <a:off x="500198" y="28129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18081BAF-0BC7-D525-7B99-8343CE07DF4F}"/>
              </a:ext>
            </a:extLst>
          </p:cNvPr>
          <p:cNvSpPr txBox="1"/>
          <p:nvPr/>
        </p:nvSpPr>
        <p:spPr>
          <a:xfrm>
            <a:off x="2179842" y="261247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4" name="Title 2">
            <a:extLst>
              <a:ext uri="{FF2B5EF4-FFF2-40B4-BE49-F238E27FC236}">
                <a16:creationId xmlns:a16="http://schemas.microsoft.com/office/drawing/2014/main" id="{278C9109-DA82-4169-EC81-BF8F6F7A5293}"/>
              </a:ext>
            </a:extLst>
          </p:cNvPr>
          <p:cNvSpPr txBox="1"/>
          <p:nvPr/>
        </p:nvSpPr>
        <p:spPr>
          <a:xfrm>
            <a:off x="3449593" y="261247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2" name="Title 2">
            <a:extLst>
              <a:ext uri="{FF2B5EF4-FFF2-40B4-BE49-F238E27FC236}">
                <a16:creationId xmlns:a16="http://schemas.microsoft.com/office/drawing/2014/main" id="{2B74F796-7CC3-7ED6-2CA8-C9F7D8F34FAA}"/>
              </a:ext>
            </a:extLst>
          </p:cNvPr>
          <p:cNvSpPr txBox="1"/>
          <p:nvPr/>
        </p:nvSpPr>
        <p:spPr>
          <a:xfrm>
            <a:off x="4742724" y="261247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7" name="Title 2">
            <a:extLst>
              <a:ext uri="{FF2B5EF4-FFF2-40B4-BE49-F238E27FC236}">
                <a16:creationId xmlns:a16="http://schemas.microsoft.com/office/drawing/2014/main" id="{595704AD-CE65-AE67-E566-33A9413823CF}"/>
              </a:ext>
            </a:extLst>
          </p:cNvPr>
          <p:cNvSpPr txBox="1"/>
          <p:nvPr/>
        </p:nvSpPr>
        <p:spPr>
          <a:xfrm>
            <a:off x="2179842" y="34527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1" name="Title 2">
            <a:extLst>
              <a:ext uri="{FF2B5EF4-FFF2-40B4-BE49-F238E27FC236}">
                <a16:creationId xmlns:a16="http://schemas.microsoft.com/office/drawing/2014/main" id="{C60C7581-2E46-0AFA-D02D-9618FB02798D}"/>
              </a:ext>
            </a:extLst>
          </p:cNvPr>
          <p:cNvSpPr txBox="1"/>
          <p:nvPr/>
        </p:nvSpPr>
        <p:spPr>
          <a:xfrm>
            <a:off x="3300410" y="3452733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6A1BF4E9-B411-1379-DF0B-4A08B092B12A}"/>
              </a:ext>
            </a:extLst>
          </p:cNvPr>
          <p:cNvSpPr txBox="1"/>
          <p:nvPr/>
        </p:nvSpPr>
        <p:spPr>
          <a:xfrm>
            <a:off x="4742724" y="3452733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8CDCB54-7080-8DE5-D1B6-3FC7B23EEA4E}"/>
              </a:ext>
            </a:extLst>
          </p:cNvPr>
          <p:cNvCxnSpPr>
            <a:cxnSpLocks/>
          </p:cNvCxnSpPr>
          <p:nvPr/>
        </p:nvCxnSpPr>
        <p:spPr>
          <a:xfrm>
            <a:off x="1604573" y="3112237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itle 2">
            <a:extLst>
              <a:ext uri="{FF2B5EF4-FFF2-40B4-BE49-F238E27FC236}">
                <a16:creationId xmlns:a16="http://schemas.microsoft.com/office/drawing/2014/main" id="{2259DF17-318A-2877-BC5E-E99EFAB24FF7}"/>
              </a:ext>
            </a:extLst>
          </p:cNvPr>
          <p:cNvSpPr txBox="1"/>
          <p:nvPr/>
        </p:nvSpPr>
        <p:spPr>
          <a:xfrm>
            <a:off x="500198" y="379322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A02B807-6DF9-C0C7-B912-F7C20F868EE9}"/>
              </a:ext>
            </a:extLst>
          </p:cNvPr>
          <p:cNvCxnSpPr>
            <a:cxnSpLocks/>
          </p:cNvCxnSpPr>
          <p:nvPr/>
        </p:nvCxnSpPr>
        <p:spPr>
          <a:xfrm>
            <a:off x="1460173" y="3983388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itle 2">
            <a:extLst>
              <a:ext uri="{FF2B5EF4-FFF2-40B4-BE49-F238E27FC236}">
                <a16:creationId xmlns:a16="http://schemas.microsoft.com/office/drawing/2014/main" id="{022B671A-C0D3-BBA3-C904-16A0C74799E5}"/>
              </a:ext>
            </a:extLst>
          </p:cNvPr>
          <p:cNvSpPr txBox="1"/>
          <p:nvPr/>
        </p:nvSpPr>
        <p:spPr>
          <a:xfrm>
            <a:off x="2053794" y="4292992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EDFE117F-4B8F-A67B-85CB-E5FFE451C4BD}"/>
              </a:ext>
            </a:extLst>
          </p:cNvPr>
          <p:cNvSpPr txBox="1"/>
          <p:nvPr/>
        </p:nvSpPr>
        <p:spPr>
          <a:xfrm>
            <a:off x="3300410" y="4292992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Title 2">
            <a:extLst>
              <a:ext uri="{FF2B5EF4-FFF2-40B4-BE49-F238E27FC236}">
                <a16:creationId xmlns:a16="http://schemas.microsoft.com/office/drawing/2014/main" id="{A027A737-DEC2-BB65-C527-B10D8B2D8AEE}"/>
              </a:ext>
            </a:extLst>
          </p:cNvPr>
          <p:cNvSpPr txBox="1"/>
          <p:nvPr/>
        </p:nvSpPr>
        <p:spPr>
          <a:xfrm>
            <a:off x="4742724" y="4292992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D7F610EC-792D-FFDC-D2F7-1E3B90B95EC8}"/>
              </a:ext>
            </a:extLst>
          </p:cNvPr>
          <p:cNvCxnSpPr>
            <a:cxnSpLocks/>
          </p:cNvCxnSpPr>
          <p:nvPr/>
        </p:nvCxnSpPr>
        <p:spPr>
          <a:xfrm>
            <a:off x="971731" y="4823647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itle 2">
            <a:extLst>
              <a:ext uri="{FF2B5EF4-FFF2-40B4-BE49-F238E27FC236}">
                <a16:creationId xmlns:a16="http://schemas.microsoft.com/office/drawing/2014/main" id="{340C05A1-23FF-9B4D-E0AA-03E8A2168E94}"/>
              </a:ext>
            </a:extLst>
          </p:cNvPr>
          <p:cNvSpPr txBox="1"/>
          <p:nvPr/>
        </p:nvSpPr>
        <p:spPr>
          <a:xfrm>
            <a:off x="500198" y="5373724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A066D766-B1B2-65BC-8A5C-CFFED3B7E73E}"/>
              </a:ext>
            </a:extLst>
          </p:cNvPr>
          <p:cNvCxnSpPr>
            <a:cxnSpLocks/>
          </p:cNvCxnSpPr>
          <p:nvPr/>
        </p:nvCxnSpPr>
        <p:spPr>
          <a:xfrm>
            <a:off x="2113316" y="5541595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itle 2">
            <a:extLst>
              <a:ext uri="{FF2B5EF4-FFF2-40B4-BE49-F238E27FC236}">
                <a16:creationId xmlns:a16="http://schemas.microsoft.com/office/drawing/2014/main" id="{4FB0A925-0136-1D21-B43D-B348FD958A33}"/>
              </a:ext>
            </a:extLst>
          </p:cNvPr>
          <p:cNvSpPr txBox="1"/>
          <p:nvPr/>
        </p:nvSpPr>
        <p:spPr>
          <a:xfrm>
            <a:off x="515455" y="622244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42D487F-B801-5E11-B2F7-A547FF5AE08B}"/>
              </a:ext>
            </a:extLst>
          </p:cNvPr>
          <p:cNvCxnSpPr>
            <a:cxnSpLocks/>
          </p:cNvCxnSpPr>
          <p:nvPr/>
        </p:nvCxnSpPr>
        <p:spPr>
          <a:xfrm>
            <a:off x="1474688" y="6411888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itle 2">
            <a:extLst>
              <a:ext uri="{FF2B5EF4-FFF2-40B4-BE49-F238E27FC236}">
                <a16:creationId xmlns:a16="http://schemas.microsoft.com/office/drawing/2014/main" id="{BB24CB4F-F1AA-8EB0-5535-94B0D8DA47FC}"/>
              </a:ext>
            </a:extLst>
          </p:cNvPr>
          <p:cNvSpPr txBox="1"/>
          <p:nvPr/>
        </p:nvSpPr>
        <p:spPr>
          <a:xfrm>
            <a:off x="500198" y="4994015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96EE8145-FD79-0490-B534-E56F5A505B85}"/>
              </a:ext>
            </a:extLst>
          </p:cNvPr>
          <p:cNvCxnSpPr>
            <a:cxnSpLocks/>
          </p:cNvCxnSpPr>
          <p:nvPr/>
        </p:nvCxnSpPr>
        <p:spPr>
          <a:xfrm>
            <a:off x="2113316" y="5161886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itle 2">
            <a:extLst>
              <a:ext uri="{FF2B5EF4-FFF2-40B4-BE49-F238E27FC236}">
                <a16:creationId xmlns:a16="http://schemas.microsoft.com/office/drawing/2014/main" id="{725CF250-1288-0545-83C7-37218D95DBDE}"/>
              </a:ext>
            </a:extLst>
          </p:cNvPr>
          <p:cNvSpPr txBox="1"/>
          <p:nvPr/>
        </p:nvSpPr>
        <p:spPr>
          <a:xfrm>
            <a:off x="549499" y="462676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04832011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25C1A4-CB48-37E7-5004-B5B7EE410F8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88842"/>
            <a:ext cx="6096000" cy="6092317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7C42DB02-A4D5-C1F6-B253-8314459C4C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19" y="207633"/>
            <a:ext cx="4829691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CDCD0B9-24C7-5F10-AB48-88B3EFE01A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993365"/>
            <a:ext cx="3962860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 สูงขึ้นไปอีก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23F8AEE-D688-5E2E-A7EB-7F51626830D1}"/>
              </a:ext>
            </a:extLst>
          </p:cNvPr>
          <p:cNvSpPr txBox="1"/>
          <p:nvPr/>
        </p:nvSpPr>
        <p:spPr>
          <a:xfrm>
            <a:off x="623888" y="2662556"/>
            <a:ext cx="3599330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020"/>
              </a:lnSpc>
            </a:pPr>
            <a:r>
              <a:rPr lang="th-TH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ความงามในแบบชนบทของภูมิภาคที่มีการผสมผสานระหว่างระดับความสูง</a:t>
            </a:r>
            <a:r>
              <a:rPr lang="en-US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สภาพภูมิอากาศ</a:t>
            </a:r>
            <a:r>
              <a:rPr lang="en-US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และวัฒนธรรมที่ยัง</a:t>
            </a:r>
            <a:r>
              <a:rPr lang="th-TH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งด</a:t>
            </a:r>
            <a:r>
              <a:rPr lang="th-TH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ํา</a:t>
            </a:r>
            <a:r>
              <a:rPr lang="th-TH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เนินต่อไปจากความแข็งแกร่งไปสู่ความแข็งแกร่งที่เพิ่มขึ้น</a:t>
            </a:r>
            <a:endParaRPr lang="en-US" sz="1600" dirty="0">
              <a:solidFill>
                <a:srgbClr val="190000"/>
              </a:solidFill>
              <a:effectLst/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418610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252960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DD947065-CEE8-C6AD-A75D-72CD12F7C0F6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13" y="61418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6096000" y="5399170"/>
            <a:ext cx="1199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</p:cNvCxnSpPr>
          <p:nvPr/>
        </p:nvCxnSpPr>
        <p:spPr>
          <a:xfrm flipH="1">
            <a:off x="6932951" y="4654446"/>
            <a:ext cx="2990538" cy="92939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7320837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6F78A1-8FFD-6012-2FB7-E55BC22F4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CFC3D9-1EC7-BE2D-E982-9CF6D187A303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0CD321-50D5-6A6D-2D54-34A8F656FD34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249152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8765DC3-AD02-704C-51C4-FC98B5C3F8B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1999" cy="685800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EECEE92-FDCE-E773-A43D-DD59895A0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13" y="614180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นิว</a:t>
            </a:r>
            <a:r>
              <a:rPr lang="th-TH" sz="6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เซาท์</a:t>
            </a: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เวลส์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E07064-3E61-2269-6345-5A423939049F}"/>
              </a:ext>
            </a:extLst>
          </p:cNvPr>
          <p:cNvSpPr txBox="1"/>
          <p:nvPr/>
        </p:nvSpPr>
        <p:spPr>
          <a:xfrm>
            <a:off x="9068149" y="4776042"/>
            <a:ext cx="21850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7F0681AC-E9DE-8EA2-5DE3-E5D9018648AE}"/>
              </a:ext>
            </a:extLst>
          </p:cNvPr>
          <p:cNvCxnSpPr>
            <a:cxnSpLocks/>
            <a:endCxn id="6" idx="1"/>
          </p:cNvCxnSpPr>
          <p:nvPr/>
        </p:nvCxnSpPr>
        <p:spPr>
          <a:xfrm>
            <a:off x="5778708" y="2878111"/>
            <a:ext cx="3289441" cy="2097986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EA78E5C-EC6A-421C-1BA2-EE44ADD67EAF}"/>
              </a:ext>
            </a:extLst>
          </p:cNvPr>
          <p:cNvSpPr txBox="1"/>
          <p:nvPr/>
        </p:nvSpPr>
        <p:spPr>
          <a:xfrm>
            <a:off x="8251285" y="3519299"/>
            <a:ext cx="136820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dirty="0">
                <a:latin typeface="Cordia New" panose="020B0304020202020204" pitchFamily="34" charset="-34"/>
                <a:cs typeface="Cordia New" panose="020B0304020202020204" pitchFamily="34" charset="-34"/>
              </a:rPr>
              <a:t>ซิดนี่</a:t>
            </a:r>
            <a:r>
              <a:rPr lang="th-TH" sz="20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ย์</a:t>
            </a:r>
            <a:endParaRPr lang="en-US" sz="20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65518472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7A9F4B9-C793-E942-3C79-DA2F2C2BC4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94762CF8-1C9D-0CA1-735C-9E3757B60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10653"/>
            <a:ext cx="4829691" cy="785732"/>
          </a:xfrm>
        </p:spPr>
        <p:txBody>
          <a:bodyPr/>
          <a:lstStyle/>
          <a:p>
            <a:r>
              <a:rPr lang="th-TH" sz="4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4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en-US" sz="4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91661C-849C-778D-4496-D3C22486232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2887301"/>
            <a:ext cx="4958648" cy="3133240"/>
          </a:xfrm>
        </p:spPr>
        <p:txBody>
          <a:bodyPr/>
          <a:lstStyle/>
          <a:p>
            <a:pPr marL="12700" marR="461645">
              <a:lnSpc>
                <a:spcPts val="2100"/>
              </a:lnSpc>
              <a:spcBef>
                <a:spcPts val="219"/>
              </a:spcBef>
            </a:pP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ประวัติศาสตร์ของออเรน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ไม่ได้ยาวนานนัก แต่ก็นานพอที่จะได้จารึกชื่อตนเองว่าเป็นเขตผลิตไวน์ขนาดเล็กที่เติบโตได้ดี ซึ่งเป็นที่รู้จักในด้านการผลิตไวน์คุณภาพสูงที่ขับเคลื่อนด้วย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แต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รัว</a:t>
            </a:r>
            <a:r>
              <a:rPr lang="th-TH" sz="1800" dirty="0" err="1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เป็นส่วนสำคัญ</a:t>
            </a:r>
            <a:endParaRPr lang="en-AU" sz="1800" dirty="0">
              <a:solidFill>
                <a:srgbClr val="FFFFFF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12700" marR="461645">
              <a:lnSpc>
                <a:spcPts val="2100"/>
              </a:lnSpc>
              <a:spcBef>
                <a:spcPts val="219"/>
              </a:spcBef>
            </a:pPr>
            <a:endParaRPr lang="en-AU" sz="1800" dirty="0">
              <a:solidFill>
                <a:srgbClr val="FFFFFF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98450" marR="461645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</a:pPr>
            <a:r>
              <a:rPr lang="th-TH" sz="1800" spc="-2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เป็นเขตผลิตไวน์ที่อยู่สูงที่สุดของประเทศออสเตรเลีย</a:t>
            </a:r>
          </a:p>
          <a:p>
            <a:pPr marL="298450" marR="461645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</a:pPr>
            <a:r>
              <a:rPr lang="th-TH" sz="1800" spc="-2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ภูมิอากาศเย็น ดินภูเขาไฟอุดมสมบูรณ์ และธรณีวิทยาหลากหลาย</a:t>
            </a:r>
          </a:p>
          <a:p>
            <a:pPr marL="298450" marR="461645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</a:pPr>
            <a:r>
              <a:rPr lang="th-TH" sz="1800" spc="-2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แม้ว่ามีพันธุ์องุ่นคลาสสิคเป็นหลัก แต่พันธุ์องุ่นทางเลือกก็ทำได้ดี</a:t>
            </a:r>
          </a:p>
          <a:p>
            <a:pPr marL="298450" marR="461645" indent="-285750">
              <a:lnSpc>
                <a:spcPts val="2100"/>
              </a:lnSpc>
              <a:spcBef>
                <a:spcPts val="219"/>
              </a:spcBef>
              <a:buFont typeface="Arial" panose="020B0604020202020204" pitchFamily="34" charset="0"/>
              <a:buChar char="•"/>
            </a:pPr>
            <a:r>
              <a:rPr lang="th-TH" sz="1800" spc="-25" dirty="0">
                <a:solidFill>
                  <a:srgbClr val="FFFFFF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เป็นแหล่งอาหารที่มีชื่อเสียง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E3DB73-2185-EB6B-CCCA-C32695F3740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78517"/>
            <a:ext cx="4381526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ทุกสิ่งล้วนเกี่ยวกับ</a:t>
            </a:r>
          </a:p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02433484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368300"/>
            <a:ext cx="6096000" cy="610362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783243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ประวัติความเป็นมาของออเรน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ภูมิศาสตร์ ภูมิอากาศ และดิน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การปลูกองุ่นและการผลิตไวน์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พันธุ์องุ่นหลักที่สำคัญ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164BBA5D-91AA-90E5-7C49-53A8AF3EE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2390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4953748A-19FA-65E8-827E-4EB8E509E76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237095" y="368300"/>
            <a:ext cx="3954906" cy="2713065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2B5B51B5-DA05-CE25-CD97-B952DAC601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711" y="1993959"/>
            <a:ext cx="2382787" cy="662774"/>
          </a:xfrm>
        </p:spPr>
        <p:txBody>
          <a:bodyPr/>
          <a:lstStyle/>
          <a:p>
            <a:r>
              <a:rPr lang="en-US" dirty="0"/>
              <a:t>1844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C74B72-A378-F166-EE3C-5A671D83C8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85711" y="2656740"/>
            <a:ext cx="2735068" cy="1461301"/>
          </a:xfrm>
        </p:spPr>
        <p:txBody>
          <a:bodyPr/>
          <a:lstStyle/>
          <a:p>
            <a:pPr marR="5080">
              <a:lnSpc>
                <a:spcPts val="1800"/>
              </a:lnSpc>
              <a:spcBef>
                <a:spcPts val="5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จอห์น แกล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สัน ปลูกองุ่นเป็นที่แรกในเขตผลิตไวน์นี้เพื่อใช้ในการผลิตไวน์ที่เมืองบ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DA4B4-8791-D067-94E5-39C7A7A95AB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3" y="522149"/>
            <a:ext cx="5372723" cy="473196"/>
          </a:xfrm>
        </p:spPr>
        <p:txBody>
          <a:bodyPr/>
          <a:lstStyle/>
          <a:p>
            <a:r>
              <a:rPr lang="th-TH" sz="4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</a:t>
            </a:r>
            <a:endParaRPr lang="en-US" sz="4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8B2B6792-1E47-E7D1-5C88-F3755D22476B}"/>
              </a:ext>
            </a:extLst>
          </p:cNvPr>
          <p:cNvSpPr txBox="1">
            <a:spLocks/>
          </p:cNvSpPr>
          <p:nvPr/>
        </p:nvSpPr>
        <p:spPr>
          <a:xfrm>
            <a:off x="591600" y="995345"/>
            <a:ext cx="6736827" cy="135086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32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6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BC14C2E2-545E-A06D-73DB-61CA21892867}"/>
              </a:ext>
            </a:extLst>
          </p:cNvPr>
          <p:cNvSpPr txBox="1">
            <a:spLocks/>
          </p:cNvSpPr>
          <p:nvPr/>
        </p:nvSpPr>
        <p:spPr>
          <a:xfrm>
            <a:off x="3826510" y="4176147"/>
            <a:ext cx="2269490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5080">
              <a:lnSpc>
                <a:spcPts val="1800"/>
              </a:lnSpc>
              <a:spcBef>
                <a:spcPts val="5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มีการกำหนดที่ตั้งหมู่บ้านออเรน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อย่างเป็นทางการ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0DE94745-0024-A08D-3AE1-76B601581297}"/>
              </a:ext>
            </a:extLst>
          </p:cNvPr>
          <p:cNvSpPr txBox="1">
            <a:spLocks/>
          </p:cNvSpPr>
          <p:nvPr/>
        </p:nvSpPr>
        <p:spPr>
          <a:xfrm>
            <a:off x="3826509" y="3513373"/>
            <a:ext cx="1995056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1846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9AAE8B0E-925E-F822-9846-27F82033A83E}"/>
              </a:ext>
            </a:extLst>
          </p:cNvPr>
          <p:cNvSpPr txBox="1">
            <a:spLocks/>
          </p:cNvSpPr>
          <p:nvPr/>
        </p:nvSpPr>
        <p:spPr>
          <a:xfrm>
            <a:off x="5515289" y="1658119"/>
            <a:ext cx="249349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ts val="1800"/>
              </a:lnSpc>
              <a:spcBef>
                <a:spcPts val="219"/>
              </a:spcBef>
            </a:pPr>
            <a:r>
              <a:rPr lang="th-TH" sz="1800" spc="-2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มีการค้นพบเหมืองทองที่สกัดทองได้เป็นที่แรกในประเทศออสเตรเลีย ตั้งอยู่นอกเขตผลิตไวน์ออเรน</a:t>
            </a:r>
            <a:r>
              <a:rPr lang="th-TH" sz="1800" spc="-2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r>
              <a:rPr lang="th-TH" sz="1800" spc="-20" dirty="0">
                <a:latin typeface="Cordia New" panose="020B0304020202020204" pitchFamily="34" charset="-34"/>
                <a:cs typeface="Cordia New" panose="020B0304020202020204" pitchFamily="34" charset="-34"/>
              </a:rPr>
              <a:t> ก่อให้เกิดการพัฒนาในเขตผลิตไวน์นี้อย่างมากหลังจากนั้นต่อมาอีกหลายต่อหลายปี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467053A5-1649-A3C5-2D2D-5F5320AD7155}"/>
              </a:ext>
            </a:extLst>
          </p:cNvPr>
          <p:cNvSpPr txBox="1">
            <a:spLocks/>
          </p:cNvSpPr>
          <p:nvPr/>
        </p:nvSpPr>
        <p:spPr>
          <a:xfrm>
            <a:off x="5515290" y="995345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1851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71620E7-4C40-3283-1468-28C4603EDD39}"/>
              </a:ext>
            </a:extLst>
          </p:cNvPr>
          <p:cNvSpPr txBox="1">
            <a:spLocks/>
          </p:cNvSpPr>
          <p:nvPr/>
        </p:nvSpPr>
        <p:spPr>
          <a:xfrm>
            <a:off x="8426842" y="4195298"/>
            <a:ext cx="2751698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ts val="1800"/>
              </a:lnSpc>
              <a:spcBef>
                <a:spcPts val="22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มีจำนวนไร่องุ่นเกิดขึ้นมากกว่าเดิมทั่วเขตผลิตไวน์ โดยจอห์น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ฮิคส์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ที่ไร่คาโนโบลาในปี ค.ศ. 1858 และโดยแคเธอรี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และจอห์น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งเง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ที่ปลูกองุ่นพันธุ์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มัส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กาเดลล์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โฮ 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สลิง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ชีรา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พิ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ที่เมืองบอร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ระหว่างปี ค.ศ. 1865 ถึง ค.ศ. 1866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D0926ED-9492-9120-4900-52D564E822E1}"/>
              </a:ext>
            </a:extLst>
          </p:cNvPr>
          <p:cNvSpPr txBox="1">
            <a:spLocks/>
          </p:cNvSpPr>
          <p:nvPr/>
        </p:nvSpPr>
        <p:spPr>
          <a:xfrm>
            <a:off x="8426841" y="3532524"/>
            <a:ext cx="3063123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ปลายฤดู</a:t>
            </a:r>
            <a:r>
              <a:rPr lang="en-US" dirty="0"/>
              <a:t>1850 – 1860</a:t>
            </a:r>
          </a:p>
        </p:txBody>
      </p:sp>
    </p:spTree>
    <p:extLst>
      <p:ext uri="{BB962C8B-B14F-4D97-AF65-F5344CB8AC3E}">
        <p14:creationId xmlns:p14="http://schemas.microsoft.com/office/powerpoint/2010/main" val="4013035397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A33B8B-6E2A-F7A6-80B4-DE5FFAB81A2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34774" y="4167580"/>
            <a:ext cx="2265823" cy="1461301"/>
          </a:xfrm>
        </p:spPr>
        <p:txBody>
          <a:bodyPr/>
          <a:lstStyle/>
          <a:p>
            <a:pPr marL="12700" marR="5080">
              <a:lnSpc>
                <a:spcPts val="1800"/>
              </a:lnSpc>
              <a:spcBef>
                <a:spcPts val="219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สถานีรถไฟของออเรน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ปิดทำการ ทำให้ชาวไร่ชาวนาส่งพืชผลออกสู่ตลาดได้เร็วขึ้นและค่าขนส่งถูกลง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E3E3B-F934-9FCE-0D39-5BDAC375B8A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3888" y="3483729"/>
            <a:ext cx="2120040" cy="662774"/>
          </a:xfrm>
        </p:spPr>
        <p:txBody>
          <a:bodyPr/>
          <a:lstStyle/>
          <a:p>
            <a:r>
              <a:rPr lang="en-US" dirty="0"/>
              <a:t>1877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C57A6-79A9-7F9F-5002-85511A40BA3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370408" y="1967699"/>
            <a:ext cx="3048968" cy="1461301"/>
          </a:xfrm>
        </p:spPr>
        <p:txBody>
          <a:bodyPr/>
          <a:lstStyle/>
          <a:p>
            <a:pPr marR="283210">
              <a:lnSpc>
                <a:spcPts val="1800"/>
              </a:lnSpc>
              <a:spcBef>
                <a:spcPts val="175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เริ่มมีการปลูกสวนผลไม้และ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ไร่องุ่นเป็นที่แพร่หลาย จนในที่สุดก็เข้ามาแทนที่การปลูกข้าวสาลีที่เป็นอุตสาหกรรมหลักของเขตผลิตไวน์ออเรน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750453E-C66F-1E81-2269-01796EEEBC5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359522" y="1283848"/>
            <a:ext cx="2120040" cy="662774"/>
          </a:xfrm>
        </p:spPr>
        <p:txBody>
          <a:bodyPr/>
          <a:lstStyle/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ทศวรรษ</a:t>
            </a:r>
            <a:r>
              <a:rPr lang="en-US" dirty="0"/>
              <a:t>1880</a:t>
            </a:r>
          </a:p>
        </p:txBody>
      </p:sp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4E909759-623E-3D21-8E11-D6B95618762D}"/>
              </a:ext>
            </a:extLst>
          </p:cNvPr>
          <p:cNvSpPr txBox="1">
            <a:spLocks/>
          </p:cNvSpPr>
          <p:nvPr/>
        </p:nvSpPr>
        <p:spPr>
          <a:xfrm>
            <a:off x="5895449" y="4262753"/>
            <a:ext cx="2265823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ts val="1800"/>
              </a:lnSpc>
              <a:spcBef>
                <a:spcPts val="219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แฮรี่ มาน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นักปลูกองุ่นของรัฐบาลนิว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เซาท์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เวลส์ ได้ปลูกองุ่นในไร่ทดลองขนาด 5 เอเคอร์ ร่วมกับแจ็ค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ไพ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ที่เมือง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โมล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01C81A7-84D7-54D9-701B-46AD3E22731E}"/>
              </a:ext>
            </a:extLst>
          </p:cNvPr>
          <p:cNvSpPr txBox="1">
            <a:spLocks/>
          </p:cNvSpPr>
          <p:nvPr/>
        </p:nvSpPr>
        <p:spPr>
          <a:xfrm>
            <a:off x="5884563" y="3578902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1952</a:t>
            </a:r>
          </a:p>
        </p:txBody>
      </p:sp>
      <p:pic>
        <p:nvPicPr>
          <p:cNvPr id="14" name="Picture Placeholder 13" descr="A close-up of a barrel&#10;&#10;AI-generated content may be incorrect.">
            <a:extLst>
              <a:ext uri="{FF2B5EF4-FFF2-40B4-BE49-F238E27FC236}">
                <a16:creationId xmlns:a16="http://schemas.microsoft.com/office/drawing/2014/main" id="{A70ABF58-7CC4-151D-FE2F-14336407D6B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ext Placeholder 6">
            <a:extLst>
              <a:ext uri="{FF2B5EF4-FFF2-40B4-BE49-F238E27FC236}">
                <a16:creationId xmlns:a16="http://schemas.microsoft.com/office/drawing/2014/main" id="{DF8DD65C-FCB4-ECAF-36BA-C0D75357200E}"/>
              </a:ext>
            </a:extLst>
          </p:cNvPr>
          <p:cNvSpPr txBox="1">
            <a:spLocks/>
          </p:cNvSpPr>
          <p:nvPr/>
        </p:nvSpPr>
        <p:spPr>
          <a:xfrm>
            <a:off x="8870997" y="4262753"/>
            <a:ext cx="2813836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ts val="1800"/>
              </a:lnSpc>
              <a:spcBef>
                <a:spcPts val="219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ชุมชนคนทำไวน์สมัยใหม่ได้เกิดขึ้นเมื่อมีการก่อตั้ง ไร่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แนชเ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ดล,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มิลธ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(ปัจจุบันเปลี่ยนชื่อเป็น ซัน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แอนด์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เธ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),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ไม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ท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รี (ปัจจุบันเปลี่ยนชื่อเป็น คา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โก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โรด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ไวน์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),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บ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ลัดวูด ไวน์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 คาโนโบลา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-สม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ิธ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ไวน์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4BC704D7-72FC-1E98-676E-A2E65A4A1D39}"/>
              </a:ext>
            </a:extLst>
          </p:cNvPr>
          <p:cNvSpPr txBox="1">
            <a:spLocks/>
          </p:cNvSpPr>
          <p:nvPr/>
        </p:nvSpPr>
        <p:spPr>
          <a:xfrm>
            <a:off x="8860111" y="3578902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dirty="0">
                <a:latin typeface="Cordia New" panose="020B0304020202020204" pitchFamily="34" charset="-34"/>
                <a:cs typeface="Cordia New" panose="020B0304020202020204" pitchFamily="34" charset="-34"/>
              </a:rPr>
              <a:t>ทศวรรษ </a:t>
            </a:r>
            <a:r>
              <a:rPr lang="en-US" dirty="0"/>
              <a:t>1980</a:t>
            </a:r>
          </a:p>
        </p:txBody>
      </p:sp>
    </p:spTree>
    <p:extLst>
      <p:ext uri="{BB962C8B-B14F-4D97-AF65-F5344CB8AC3E}">
        <p14:creationId xmlns:p14="http://schemas.microsoft.com/office/powerpoint/2010/main" val="345627340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A hand holding a glass of red wine&#10;&#10;AI-generated content may be incorrect.">
            <a:extLst>
              <a:ext uri="{FF2B5EF4-FFF2-40B4-BE49-F238E27FC236}">
                <a16:creationId xmlns:a16="http://schemas.microsoft.com/office/drawing/2014/main" id="{B242E98F-9416-4562-FDE1-6925C83D095C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23150" y="374650"/>
            <a:ext cx="4768850" cy="6138863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44B21A-DDFF-C532-944B-C7B858568CF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17598" y="4196063"/>
            <a:ext cx="2223349" cy="1461301"/>
          </a:xfrm>
        </p:spPr>
        <p:txBody>
          <a:bodyPr/>
          <a:lstStyle/>
          <a:p>
            <a:pPr marL="12700" marR="5080">
              <a:lnSpc>
                <a:spcPts val="1800"/>
              </a:lnSpc>
              <a:spcBef>
                <a:spcPts val="219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ฟิลิปส์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ชอว์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ซื้อที่ดินและใช้ปลูกองุ่นบนพื้นที่ 47 เฮ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ตา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ที่ไร่คูมูล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ู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ADC6CC-6991-3D17-650E-B2D1B5A0AA1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06713" y="3512212"/>
            <a:ext cx="2120040" cy="662774"/>
          </a:xfrm>
        </p:spPr>
        <p:txBody>
          <a:bodyPr/>
          <a:lstStyle/>
          <a:p>
            <a:r>
              <a:rPr lang="en-US" dirty="0"/>
              <a:t>1988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4B0CFC-D567-30DE-5AEC-1CE46AECD40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32253" y="1957463"/>
            <a:ext cx="2381607" cy="1461301"/>
          </a:xfrm>
        </p:spPr>
        <p:txBody>
          <a:bodyPr/>
          <a:lstStyle/>
          <a:p>
            <a:pPr>
              <a:lnSpc>
                <a:spcPts val="182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ออเรน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ได้รับการจดทะเบียนอย่างเป็นทางการในฐานะ </a:t>
            </a:r>
            <a:r>
              <a:rPr lang="en-AU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GI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ของออสเตรเลีย (สิ่งบ่งชี้ทางภูมิศาสตร์) ภายในเขตผลิตไวน์ (ไวน์โซน) ”เซ็นทรัล เรน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” (</a:t>
            </a:r>
            <a:r>
              <a:rPr lang="en-AU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Central Ranges)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62991E-18EB-B3DD-CC0D-0E7BBF998FDC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621367" y="1273612"/>
            <a:ext cx="1784245" cy="662774"/>
          </a:xfrm>
        </p:spPr>
        <p:txBody>
          <a:bodyPr/>
          <a:lstStyle/>
          <a:p>
            <a:r>
              <a:rPr lang="en-US" dirty="0"/>
              <a:t>1997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A1ED678-1A31-73E4-E1A0-1AF7B7B8096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523361" y="4196064"/>
            <a:ext cx="2120041" cy="591212"/>
          </a:xfrm>
        </p:spPr>
        <p:txBody>
          <a:bodyPr/>
          <a:lstStyle/>
          <a:p>
            <a:pPr>
              <a:lnSpc>
                <a:spcPts val="1800"/>
              </a:lnSpc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มีการจัดงานแสดงไวน์เป็นครั้งแรกของออเรน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26480C5-652E-4416-1BB2-FED48244AB2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512476" y="3512212"/>
            <a:ext cx="2120040" cy="662774"/>
          </a:xfrm>
        </p:spPr>
        <p:txBody>
          <a:bodyPr/>
          <a:lstStyle/>
          <a:p>
            <a:r>
              <a:rPr lang="en-US" dirty="0"/>
              <a:t>2002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936CE15A-69FF-DAD3-2CCE-B815BB0B561B}"/>
              </a:ext>
            </a:extLst>
          </p:cNvPr>
          <p:cNvSpPr txBox="1">
            <a:spLocks/>
          </p:cNvSpPr>
          <p:nvPr/>
        </p:nvSpPr>
        <p:spPr>
          <a:xfrm>
            <a:off x="4583381" y="1190536"/>
            <a:ext cx="2839964" cy="59121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154305">
              <a:lnSpc>
                <a:spcPts val="1800"/>
              </a:lnSpc>
              <a:spcBef>
                <a:spcPts val="219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 เขตผลิตไวน์ออเรน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จ์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เป็นเป้าหมายของนักชิมอาหารชั้นเลิศที่เป็นอาหารต้นตำรับแท้ ๆ อีกทั้งยังมีวัฒนธรรมการกินอาหารและไวน์ที่เป็นที่รู้จักและยอมรับ เขตผลิตไวน์นี้ยังเป็นที่ตั้งโรงผลิตไวน์มากกว่า 60 โรง และมากกว่า 40 แห่งเปิดให้ชิมและซื้อไวน์ได้ ซึ่งหลาย ๆ แห่งนั้นมีขนาดเล็กและเป็นกิจการของครอบครัว</a:t>
            </a:r>
            <a:endParaRPr lang="en-AU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B75C59AC-8CA1-7DC5-1FB3-8BB59CCAAF97}"/>
              </a:ext>
            </a:extLst>
          </p:cNvPr>
          <p:cNvSpPr txBox="1">
            <a:spLocks/>
          </p:cNvSpPr>
          <p:nvPr/>
        </p:nvSpPr>
        <p:spPr>
          <a:xfrm>
            <a:off x="4572496" y="506684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</a:p>
        </p:txBody>
      </p:sp>
    </p:spTree>
    <p:extLst>
      <p:ext uri="{BB962C8B-B14F-4D97-AF65-F5344CB8AC3E}">
        <p14:creationId xmlns:p14="http://schemas.microsoft.com/office/powerpoint/2010/main" val="2558095852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ABAE9F-3C38-4C50-93C9-B3595BA246DA}"/>
</file>

<file path=customXml/itemProps2.xml><?xml version="1.0" encoding="utf-8"?>
<ds:datastoreItem xmlns:ds="http://schemas.openxmlformats.org/officeDocument/2006/customXml" ds:itemID="{10CCF1F8-6D9E-4631-9BC7-E65B426755A9}">
  <ds:schemaRefs>
    <ds:schemaRef ds:uri="4e8dd08d-258d-47a9-9875-37f1ffd19f33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purl.org/dc/terms/"/>
    <ds:schemaRef ds:uri="http://purl.org/dc/elements/1.1/"/>
    <ds:schemaRef ds:uri="http://purl.org/dc/dcmitype/"/>
    <ds:schemaRef ds:uri="http://schemas.microsoft.com/office/infopath/2007/PartnerControls"/>
    <ds:schemaRef ds:uri="02256494-4976-4001-aedb-96463ae0d92e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3006</Words>
  <Application>Microsoft Macintosh PowerPoint</Application>
  <PresentationFormat>Widescreen</PresentationFormat>
  <Paragraphs>373</Paragraphs>
  <Slides>30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Cordia New</vt:lpstr>
      <vt:lpstr>Inter Display</vt:lpstr>
      <vt:lpstr>Neue Haas Grotesk Text Pro</vt:lpstr>
      <vt:lpstr>Calibri</vt:lpstr>
      <vt:lpstr>Arial</vt:lpstr>
      <vt:lpstr>Slide layouts</vt:lpstr>
      <vt:lpstr>PowerPoint Presentation</vt:lpstr>
      <vt:lpstr>PowerPoint Presentation</vt:lpstr>
      <vt:lpstr>ออสเตรเลีย</vt:lpstr>
      <vt:lpstr>นิวเซาท์เวลส์</vt:lpstr>
      <vt:lpstr>ออเรนจ์</vt:lpstr>
      <vt:lpstr>ประเด็นการนำเสนอ ในวันนี้ มีดังนี้ </vt:lpstr>
      <vt:lpstr>1844</vt:lpstr>
      <vt:lpstr>PowerPoint Presentation</vt:lpstr>
      <vt:lpstr>PowerPoint Presentation</vt:lpstr>
      <vt:lpstr>ภูมิศาสตร์, ภูมิอากาศ และดิน</vt:lpstr>
      <vt:lpstr>ภูมิอากาศ</vt:lpstr>
      <vt:lpstr>ดิน</vt:lpstr>
      <vt:lpstr>การปลูกองุ่น และ การผลิตไวน์ใน</vt:lpstr>
      <vt:lpstr>การปลูกองุ่นใน ออเรนจ์</vt:lpstr>
      <vt:lpstr>การผลิตไวน์ใน ออเรนจ์</vt:lpstr>
      <vt:lpstr>PowerPoint Presentation</vt:lpstr>
      <vt:lpstr>รสชาติแห่ง ออเรนจ์</vt:lpstr>
      <vt:lpstr>PowerPoint Presentation</vt:lpstr>
      <vt:lpstr>โซวีญง บลอง คุณสมบัติ</vt:lpstr>
      <vt:lpstr>PowerPoint Presentation</vt:lpstr>
      <vt:lpstr>ชาร์ดอนเนย์ คุณสมบัติ</vt:lpstr>
      <vt:lpstr>PowerPoint Presentation</vt:lpstr>
      <vt:lpstr>พิโนต์ นัวร์ คุณสมบัติ</vt:lpstr>
      <vt:lpstr>PowerPoint Presentation</vt:lpstr>
      <vt:lpstr>คาแบร์เนต์ โซวีญง/แมร์โล คุณสมบัติ</vt:lpstr>
      <vt:lpstr>PowerPoint Presentation</vt:lpstr>
      <vt:lpstr>ชีราซ คุณสมบัติ</vt:lpstr>
      <vt:lpstr>ออเรนจ์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Rossukol Rergsamran</cp:lastModifiedBy>
  <cp:revision>31</cp:revision>
  <dcterms:created xsi:type="dcterms:W3CDTF">2018-07-25T07:02:59Z</dcterms:created>
  <dcterms:modified xsi:type="dcterms:W3CDTF">2026-04-21T11:56:28Z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