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35"/>
  </p:notesMasterIdLst>
  <p:sldIdLst>
    <p:sldId id="256" r:id="rId5"/>
    <p:sldId id="478" r:id="rId6"/>
    <p:sldId id="625" r:id="rId7"/>
    <p:sldId id="626" r:id="rId8"/>
    <p:sldId id="627" r:id="rId9"/>
    <p:sldId id="629" r:id="rId10"/>
    <p:sldId id="692" r:id="rId11"/>
    <p:sldId id="639" r:id="rId12"/>
    <p:sldId id="693" r:id="rId13"/>
    <p:sldId id="674" r:id="rId14"/>
    <p:sldId id="676" r:id="rId15"/>
    <p:sldId id="642" r:id="rId16"/>
    <p:sldId id="678" r:id="rId17"/>
    <p:sldId id="696" r:id="rId18"/>
    <p:sldId id="680" r:id="rId19"/>
    <p:sldId id="697" r:id="rId20"/>
    <p:sldId id="682" r:id="rId21"/>
    <p:sldId id="684" r:id="rId22"/>
    <p:sldId id="685" r:id="rId23"/>
    <p:sldId id="698" r:id="rId24"/>
    <p:sldId id="699" r:id="rId25"/>
    <p:sldId id="704" r:id="rId26"/>
    <p:sldId id="701" r:id="rId27"/>
    <p:sldId id="700" r:id="rId28"/>
    <p:sldId id="702" r:id="rId29"/>
    <p:sldId id="690" r:id="rId30"/>
    <p:sldId id="669" r:id="rId31"/>
    <p:sldId id="670" r:id="rId32"/>
    <p:sldId id="340" r:id="rId33"/>
    <p:sldId id="703" r:id="rId34"/>
  </p:sldIdLst>
  <p:sldSz cx="12192000" cy="6858000"/>
  <p:notesSz cx="6858000" cy="9144000"/>
  <p:embeddedFontLst>
    <p:embeddedFont>
      <p:font typeface="Calibri" panose="020F0502020204030204" pitchFamily="34" charset="0"/>
      <p:regular r:id="rId36"/>
      <p:bold r:id="rId37"/>
      <p:italic r:id="rId38"/>
      <p:boldItalic r:id="rId39"/>
    </p:embeddedFont>
    <p:embeddedFont>
      <p:font typeface="Inter Display" panose="02000503000000020004" pitchFamily="2" charset="0"/>
      <p:regular r:id="rId40"/>
      <p:bold r:id="rId41"/>
      <p:italic r:id="rId42"/>
      <p:boldItalic r:id="rId43"/>
    </p:embeddedFont>
    <p:embeddedFont>
      <p:font typeface="Neue Haas Grotesk Text Pro" panose="020B0504020202020204" pitchFamily="34" charset="77"/>
      <p:regular r:id="rId44"/>
      <p:bold r:id="rId45"/>
      <p:italic r:id="rId46"/>
      <p:boldItalic r:id="rId47"/>
    </p:embeddedFont>
  </p:embeddedFontLst>
  <p:custDataLst>
    <p:tags r:id="rId48"/>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34"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844" autoAdjust="0"/>
    <p:restoredTop sz="64632"/>
  </p:normalViewPr>
  <p:slideViewPr>
    <p:cSldViewPr snapToGrid="0">
      <p:cViewPr varScale="1">
        <p:scale>
          <a:sx n="69" d="100"/>
          <a:sy n="69" d="100"/>
        </p:scale>
        <p:origin x="2504" y="176"/>
      </p:cViewPr>
      <p:guideLst>
        <p:guide orient="horz" pos="1434"/>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4.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presProps" Target="presProps.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9.fntdata"/><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tags" Target="tags/tag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3.fntdata"/><Relationship Id="rId46" Type="http://schemas.openxmlformats.org/officeDocument/2006/relationships/font" Target="fonts/font11.fntdata"/><Relationship Id="rId20" Type="http://schemas.openxmlformats.org/officeDocument/2006/relationships/slide" Target="slides/slide16.xml"/><Relationship Id="rId41" Type="http://schemas.openxmlformats.org/officeDocument/2006/relationships/font" Target="fonts/font6.fntdata"/><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1.fntdata"/><Relationship Id="rId49"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510fe36d-201b-4d30-8c49-491c55367456" providerId="ADAL" clId="{93217E07-8A0E-5D7D-A37A-49773A2FEA36}"/>
    <pc:docChg chg="mod modSld">
      <pc:chgData name="Cameron Midson" userId="510fe36d-201b-4d30-8c49-491c55367456" providerId="ADAL" clId="{93217E07-8A0E-5D7D-A37A-49773A2FEA36}" dt="2026-02-18T00:06:45.319" v="1" actId="33475"/>
      <pc:docMkLst>
        <pc:docMk/>
      </pc:docMkLst>
      <pc:sldChg chg="modSp mod">
        <pc:chgData name="Cameron Midson" userId="510fe36d-201b-4d30-8c49-491c55367456" providerId="ADAL" clId="{93217E07-8A0E-5D7D-A37A-49773A2FEA36}" dt="2026-02-18T00:06:35.308" v="0" actId="113"/>
        <pc:sldMkLst>
          <pc:docMk/>
          <pc:sldMk cId="1789970845" sldId="256"/>
        </pc:sldMkLst>
        <pc:spChg chg="mod">
          <ac:chgData name="Cameron Midson" userId="510fe36d-201b-4d30-8c49-491c55367456" providerId="ADAL" clId="{93217E07-8A0E-5D7D-A37A-49773A2FEA36}" dt="2026-02-18T00:06:35.308" v="0" actId="113"/>
          <ac:spMkLst>
            <pc:docMk/>
            <pc:sldMk cId="1789970845" sldId="256"/>
            <ac:spMk id="7" creationId="{8B1D4A70-6CA2-23A1-1A5A-497FD63075D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A644BF32-4CA8-4343-91C5-94D89E008D3B}" type="datetimeFigureOut">
              <a:rPr lang="en-US" smtClean="0"/>
              <a:pPr/>
              <a:t>4/4/26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Arial" panose="020B0604020202020204" pitchFamily="34" charset="0"/>
        <a:ea typeface="+mn-ea"/>
        <a:cs typeface="+mn-cs"/>
      </a:defRPr>
    </a:lvl1pPr>
    <a:lvl2pPr marL="457176" algn="l" defTabSz="914353" rtl="0" eaLnBrk="1" latinLnBrk="0" hangingPunct="1">
      <a:defRPr sz="1199" b="0" i="0" kern="1200">
        <a:solidFill>
          <a:schemeClr val="tx1"/>
        </a:solidFill>
        <a:latin typeface="Arial" panose="020B0604020202020204" pitchFamily="34" charset="0"/>
        <a:ea typeface="+mn-ea"/>
        <a:cs typeface="+mn-cs"/>
      </a:defRPr>
    </a:lvl2pPr>
    <a:lvl3pPr marL="914353" algn="l" defTabSz="914353" rtl="0" eaLnBrk="1" latinLnBrk="0" hangingPunct="1">
      <a:defRPr sz="1199" b="0" i="0" kern="1200">
        <a:solidFill>
          <a:schemeClr val="tx1"/>
        </a:solidFill>
        <a:latin typeface="Arial" panose="020B0604020202020204" pitchFamily="34" charset="0"/>
        <a:ea typeface="+mn-ea"/>
        <a:cs typeface="+mn-cs"/>
      </a:defRPr>
    </a:lvl3pPr>
    <a:lvl4pPr marL="1371529" algn="l" defTabSz="914353" rtl="0" eaLnBrk="1" latinLnBrk="0" hangingPunct="1">
      <a:defRPr sz="1199" b="0" i="0" kern="1200">
        <a:solidFill>
          <a:schemeClr val="tx1"/>
        </a:solidFill>
        <a:latin typeface="Arial" panose="020B0604020202020204" pitchFamily="34" charset="0"/>
        <a:ea typeface="+mn-ea"/>
        <a:cs typeface="+mn-cs"/>
      </a:defRPr>
    </a:lvl4pPr>
    <a:lvl5pPr marL="1828707" algn="l" defTabSz="914353" rtl="0" eaLnBrk="1" latinLnBrk="0" hangingPunct="1">
      <a:defRPr sz="1199" b="0" i="0" kern="1200">
        <a:solidFill>
          <a:schemeClr val="tx1"/>
        </a:solidFill>
        <a:latin typeface="Arial" panose="020B0604020202020204" pitchFamily="34" charset="0"/>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dirty="0">
                <a:solidFill>
                  <a:schemeClr val="dk1"/>
                </a:solidFill>
                <a:latin typeface="Arial"/>
                <a:ea typeface="Arial"/>
                <a:cs typeface="Arial"/>
                <a:sym typeface="Arial"/>
              </a:rPr>
              <a:t>Với diện tích trồng ngày càng tăng và các phong cách rượu vang ngày càng ổn định và cải tiến ở các vùng khí hậu lạnh, tương lai tươi sáng cho giống nho thanh tao này.</a:t>
            </a:r>
            <a:endParaRPr lang="vi-VN" dirty="0"/>
          </a:p>
          <a:p>
            <a:pPr marL="0" marR="0" lvl="0" indent="0" algn="l" rtl="0">
              <a:lnSpc>
                <a:spcPct val="100000"/>
              </a:lnSpc>
              <a:spcBef>
                <a:spcPct val="0"/>
              </a:spcBef>
              <a:spcAft>
                <a:spcPct val="0"/>
              </a:spcAft>
              <a:buClr>
                <a:schemeClr val="dk1"/>
              </a:buClr>
              <a:buSzPts val="1200"/>
              <a:buFont typeface="Arial"/>
              <a:buNone/>
            </a:pPr>
            <a:r>
              <a:rPr lang="vi-VN" sz="1200" b="0" i="0" dirty="0">
                <a:solidFill>
                  <a:schemeClr val="dk1"/>
                </a:solidFill>
                <a:latin typeface="Arial"/>
                <a:ea typeface="Arial"/>
                <a:cs typeface="Arial"/>
                <a:sym typeface="Arial"/>
              </a:rPr>
              <a:t>Vui lòng xem các nội dung ghi chú để biết thêm thông tin ở mỗi trang trình chiếu và các câu hỏi gợi ý thảo luận. </a:t>
            </a:r>
            <a:r>
              <a:rPr lang="vi-VN" sz="1200" dirty="0">
                <a:solidFill>
                  <a:schemeClr val="dk1"/>
                </a:solidFill>
                <a:latin typeface="Arial"/>
                <a:ea typeface="Arial"/>
                <a:cs typeface="Arial"/>
                <a:sym typeface="Arial"/>
              </a:rPr>
              <a:t>Để tải về các chủ đề và tài liệu, bao gồm các bài thuyết trình khác, vui lòng truy cập www.australianwinediscovered.com</a:t>
            </a:r>
            <a:endParaRPr lang="vi-VN" dirty="0"/>
          </a:p>
          <a:p>
            <a:pPr marL="0" lvl="0" indent="0" algn="l" rtl="0">
              <a:spcBef>
                <a:spcPct val="0"/>
              </a:spcBef>
              <a:spcAft>
                <a:spcPct val="0"/>
              </a:spcAft>
              <a:buNone/>
            </a:pP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26873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35311394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Nho được trồng đầu tiên ở đây vào năm 1838 và là quận đầu tiên trồng nho ở tiểu bang Victoria. Nhu cầu tăng đối với rượu vang cường hóa đã khiến khu vực này phải ngừng sản xuất vào năm 1921, việc trồng nho lại bắt đầu vào những năm 1960 và khu vực này hiện được công nhận là một trong những vùng có khí hậu mát mẻ nhất của Úc. </a:t>
            </a: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Thung lũng Yarra tạo ra rất nhiều loại hương vị cho rượu vang Pinot Noir, nhờ vào độ cao và hướng khác nhau. Những phong cách thường thấy là rượu vang với độ đậm đà từ nhẹ đến vừa, với hương anh đào, dâu và mận. Một số loại trái cây của vùng có khí hậu mát cũng được thêm vào quá trình sản xuất vang sủi tăm.</a:t>
            </a:r>
            <a:endParaRPr lang="vi-VN" dirty="0"/>
          </a:p>
          <a:p>
            <a:pPr marL="0" lvl="0" indent="0" algn="l" rtl="0">
              <a:spcBef>
                <a:spcPct val="0"/>
              </a:spcBef>
              <a:spcAft>
                <a:spcPct val="0"/>
              </a:spcAft>
              <a:buNone/>
            </a:pPr>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24898911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30031077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dk1"/>
                </a:solidFill>
                <a:latin typeface="Arial"/>
                <a:ea typeface="Arial"/>
                <a:cs typeface="Arial"/>
                <a:sym typeface="Arial"/>
              </a:rPr>
              <a:t>Bao quanh bởi eo biển Bass, vịnh Port Phillip và vịnh Western Port, Mornington Peninsula là vùng làm rượu vang điển hình có khí hậu đại dương. Sự đa dạng về các khu vực trung, vi khí hậu cùng với các loại đất và những độ cao khác nhau đã tạo ra hệ thống phức tạp gồm các địa điểm có thể trồng các giống nho, tuy nhiên nổi tiếng nhất ở đây chính là rượu vang Pinot Noir đẳng cấp thế giới. Rượu ở đây thường có độ đậm vừa, độ chua nhẹ nhàng của dâu, cherry </a:t>
            </a:r>
            <a:r>
              <a:rPr lang="vi-VN" dirty="0"/>
              <a:t>và trái</a:t>
            </a:r>
            <a:r>
              <a:rPr lang="vi-VN" sz="1200" b="0" i="0" u="none" strike="noStrike" dirty="0">
                <a:solidFill>
                  <a:schemeClr val="dk1"/>
                </a:solidFill>
                <a:latin typeface="Arial"/>
                <a:ea typeface="Arial"/>
                <a:cs typeface="Arial"/>
                <a:sym typeface="Arial"/>
              </a:rPr>
              <a:t> cây làm chủ đạo.</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30988264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18286526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62E1C-290A-ACAF-9335-5CEDF196C6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E03475-3638-013C-6FE4-5C92349212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630511-0480-EF2B-038C-15FEBC687F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82F17D6-3570-E66E-E436-A2DF946C3DE3}"/>
              </a:ext>
            </a:extLst>
          </p:cNvPr>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1571932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dk1"/>
                </a:solidFill>
                <a:latin typeface="Arial"/>
                <a:ea typeface="Arial"/>
                <a:cs typeface="Arial"/>
                <a:sym typeface="Arial"/>
              </a:rPr>
              <a:t>Adelaide Hills là nơi tập trung một cộng đồng làm rượu có tư duy cầu tiến, tự hào với những dòng rượu thượng hạng và đa dạng. Với độ cao cùng khí hậu mát mẻ, vùng đồi Adelaide là khu vực sản xuất rượu vang Pinot Noir hàng đầu ở tiểu bang Nam Úc. Đây là giống nho được sử dụng trong cả dòng rượu vang đỏ không sủi tăm và cả rượu vang sủi tăm truyền thống. Phong cách đặc trưng của vùng thường có độ đậm vừa phải với hương vị của quả anh đào và quả mọng chín, đậm đà.</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29648064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ct val="0"/>
              </a:spcBef>
              <a:spcAft>
                <a:spcPct val="0"/>
              </a:spcAft>
              <a:buClr>
                <a:schemeClr val="dk1"/>
              </a:buClr>
              <a:buSzPts val="1200"/>
              <a:buFont typeface="Arial"/>
              <a:buNone/>
            </a:pPr>
            <a:r>
              <a:rPr lang="vi-VN" dirty="0"/>
              <a:t>ĐÂY LÀ THỜI ĐIỂM THÍCH HỢP ĐỂ THƯỞNG THỨC VÀ THẢO LUẬN VỀ HƯƠNG VỊ CÁC LOẠI RƯỢU VANG KHÁC NHAU. </a:t>
            </a:r>
          </a:p>
          <a:p>
            <a:pPr marL="0" lvl="0" indent="0" algn="l" rtl="0">
              <a:spcBef>
                <a:spcPct val="0"/>
              </a:spcBef>
              <a:spcAft>
                <a:spcPct val="0"/>
              </a:spcAft>
              <a:buNone/>
            </a:pP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Những thách thức trong trồng và chế biến rượu vang Pinot Noir cho thấy những loại rượu vang thành công nhất vốn dĩ phải mang phong cách và chất lượng cao cấp, đặc trưng bởi sự tinh tế và khéo léo. Có rất nhiều phong cách tùy theo vùng miền, nhưng những dòng rượu vang Pinot Noir hàng đầu của Úc có độ đậm từ nhẹ nhàng đến vừa và đặc tính giản dị. Rượu Pinot Noir trẻ có hương anh đào, quả mọng đỏ và thảo mộc. Những phong cách phổ biến nhất có kết cấu mượt, êm dịu hoặc mềm mại và độ đậm từ nhẹ nhàng đến vừa phải. Khi ủ trong thùng gỗ sồi, rượu sẽ có hương vị mặn của đất hay ‘thảm rừng’ giúp rượu có thêm chiều sâu.</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11957730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23647063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Vui lòng truy cập www.australianwinediscovered.com để tìm hiểu thêm về chương trình, công cụ và tư liệu.</a:t>
            </a:r>
            <a:endParaRPr lang="vi-VN" dirty="0"/>
          </a:p>
          <a:p>
            <a:pPr marL="0" lvl="0" indent="0" algn="l" rtl="0">
              <a:spcBef>
                <a:spcPct val="0"/>
              </a:spcBef>
              <a:spcAft>
                <a:spcPct val="0"/>
              </a:spcAft>
              <a:buNone/>
            </a:pPr>
            <a:r>
              <a:rPr lang="vi-VN" sz="1200" dirty="0">
                <a:solidFill>
                  <a:schemeClr val="dk1"/>
                </a:solidFill>
                <a:latin typeface="Arial"/>
                <a:ea typeface="Arial"/>
                <a:cs typeface="Arial"/>
                <a:sym typeface="Arial"/>
              </a:rPr>
              <a:t>Để được giải đáp thắc mắc, vui lòng liên hệ discovered@wineaustralia.com</a:t>
            </a:r>
            <a:endParaRPr lang="vi-VN" dirty="0"/>
          </a:p>
          <a:p>
            <a:pPr marL="0" lvl="0" indent="0" algn="l" rtl="0">
              <a:spcBef>
                <a:spcPct val="0"/>
              </a:spcBef>
              <a:spcAft>
                <a:spcPct val="0"/>
              </a:spcAft>
              <a:buNone/>
            </a:pPr>
            <a:endParaRPr lang="vi-VN"/>
          </a:p>
          <a:p>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pPr/>
              <a:t>29</a:t>
            </a:fld>
            <a:endParaRPr lang="en-US" dirty="0"/>
          </a:p>
        </p:txBody>
      </p:sp>
    </p:spTree>
    <p:extLst>
      <p:ext uri="{BB962C8B-B14F-4D97-AF65-F5344CB8AC3E}">
        <p14:creationId xmlns:p14="http://schemas.microsoft.com/office/powerpoint/2010/main" val="2331451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ct val="0"/>
              </a:spcBef>
              <a:spcAft>
                <a:spcPct val="0"/>
              </a:spcAft>
              <a:buClr>
                <a:schemeClr val="dk1"/>
              </a:buClr>
              <a:buSzPts val="1200"/>
              <a:buFont typeface="Arial"/>
              <a:buNone/>
            </a:pPr>
            <a:r>
              <a:rPr lang="vi-VN" sz="1200" b="0" i="0" u="none" strike="noStrike" dirty="0">
                <a:solidFill>
                  <a:schemeClr val="dk1"/>
                </a:solidFill>
                <a:latin typeface="Arial"/>
                <a:ea typeface="Arial"/>
                <a:cs typeface="Arial"/>
                <a:sym typeface="Arial"/>
              </a:rPr>
              <a:t>Đây sẽ là thời điểm thích hợp để mời mọi người thưởng thức hương vị rượu vang Pinot Noir cổ điển của Úc. Tiệc thử rượu chính thức sẽ diễn ra vào cuối chương trình.</a:t>
            </a:r>
            <a:endParaRPr lang="vi-VN" dirty="0"/>
          </a:p>
          <a:p>
            <a:pPr marL="0" lvl="0" indent="0" algn="l" rtl="0">
              <a:spcBef>
                <a:spcPct val="0"/>
              </a:spcBef>
              <a:spcAft>
                <a:spcPct val="0"/>
              </a:spcAft>
              <a:buNone/>
            </a:pP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Phát triển mạnh mẽ ở những vùng đất có khí hậu lạnh nhất nước Úc, giống nho Pinot Noir dễ dàng thay đổi, có thể là một thành viên đến sau trong ngành rượu vang Úc nhưng đã trở thành giống nho chính, cùng với những nhà sản xuất rượu vang tạo ra những phong cách độc đáo của nước Úc. </a:t>
            </a: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Đây là giống nho nổi tiếng với sự thất thường và là 1 trong những giống nho khó trồng nhất hay còn được gọi là, ‘loại nho làm tan vỡ trái tim’. Tuy nhiên nếu trồng ở địa điểm thích hợp và được chế biến trong nhà rượu bằng kỹ năng khéo léo, Pinot Noir sẽ trở thành dòng rượu vang xuất sắc với sự nhẹ nhàng, thanh lịch và tinh tế. </a:t>
            </a:r>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242577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CÂU HỎI GỢI Ý THẢO LUẬN:  </a:t>
            </a: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 Theo bạn, vì sao phải tốn một thời gian tương đối dài, rượu vang Pinot Noir mới có thể thành công tại Úc? </a:t>
            </a: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 Sự thay đổi về khẩu vị của người tiêu dùng đã ảnh hưởng như thế nào đến việc sản xuất rượu vang Pinot Noir?</a:t>
            </a:r>
            <a:endParaRPr lang="vi-VN" dirty="0"/>
          </a:p>
          <a:p>
            <a:pPr marL="0" lvl="0" indent="0" algn="l" rtl="0">
              <a:spcBef>
                <a:spcPct val="0"/>
              </a:spcBef>
              <a:spcAft>
                <a:spcPct val="0"/>
              </a:spcAft>
              <a:buNone/>
            </a:pPr>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a:t>
            </a:fld>
            <a:endParaRPr lang="en-US" dirty="0"/>
          </a:p>
        </p:txBody>
      </p:sp>
    </p:spTree>
    <p:extLst>
      <p:ext uri="{BB962C8B-B14F-4D97-AF65-F5344CB8AC3E}">
        <p14:creationId xmlns:p14="http://schemas.microsoft.com/office/powerpoint/2010/main" val="871140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cap="none" dirty="0">
                <a:solidFill>
                  <a:schemeClr val="dk1"/>
                </a:solidFill>
                <a:effectLst/>
                <a:latin typeface="Arial"/>
                <a:ea typeface="Arial"/>
                <a:cs typeface="Arial"/>
                <a:sym typeface="Arial"/>
              </a:rPr>
              <a:t>- Pinot Noir phát triển tốt nhất ở vùng có khí hậu lạnh hoặc ôn hoà, chịu ảnh hưởng của khí mát từ đại dương hoặc độ cao. Giống nho này không thích tiếp xúc trực tiếp với ánh nắng mặt trời. Tuy nhiên, vì giống nho này thường đâm chồi sớm nên dễ bị ảnh hưởng của sương giá mùa xuân. </a:t>
            </a:r>
            <a:endParaRPr lang="en-VN" sz="1200" b="0" i="0" u="none" strike="noStrike" cap="none" dirty="0">
              <a:solidFill>
                <a:schemeClr val="dk1"/>
              </a:solidFill>
              <a:effectLst/>
              <a:latin typeface="Arial"/>
              <a:ea typeface="Arial"/>
              <a:cs typeface="Arial"/>
              <a:sym typeface="Arial"/>
            </a:endParaRPr>
          </a:p>
          <a:p>
            <a:r>
              <a:rPr lang="vi-VN" sz="1200" b="0" i="0" u="none" strike="noStrike" cap="none" dirty="0">
                <a:solidFill>
                  <a:schemeClr val="dk1"/>
                </a:solidFill>
                <a:effectLst/>
                <a:latin typeface="Arial"/>
                <a:ea typeface="Arial"/>
                <a:cs typeface="Arial"/>
                <a:sym typeface="Arial"/>
              </a:rPr>
              <a:t>- Giống nho này phù hợp với đất thoát nước tốt, sức sống thấp, cấu trúc đất phù hợp là yếu tố rất quan trọng. Tại Úc, giống nho này phát triển tốt ở khu vực đất sét, mùn và lẫn với cát. </a:t>
            </a:r>
            <a:endParaRPr lang="en-VN" sz="1200" b="0" i="0" u="none" strike="noStrike" cap="none" dirty="0">
              <a:solidFill>
                <a:schemeClr val="dk1"/>
              </a:solidFill>
              <a:effectLst/>
              <a:latin typeface="Arial"/>
              <a:ea typeface="Arial"/>
              <a:cs typeface="Arial"/>
              <a:sym typeface="Arial"/>
            </a:endParaRPr>
          </a:p>
          <a:p>
            <a:r>
              <a:rPr lang="vi-VN" sz="1200" b="0" i="0" u="none" strike="noStrike" cap="none" dirty="0">
                <a:solidFill>
                  <a:schemeClr val="dk1"/>
                </a:solidFill>
                <a:effectLst/>
                <a:latin typeface="Arial"/>
                <a:ea typeface="Arial"/>
                <a:cs typeface="Arial"/>
                <a:sym typeface="Arial"/>
              </a:rPr>
              <a:t>- Cây nho dễ bị hỏng với chùm nho dính chặt với nhau, khó có thể chín đều. Quả nho rất mỏng manh và có vỏ mỏng khiến nho dễ bị bệnh và hỏng. Giống cây này cần quản lý tán cây cẩn thận, tận dụng ánh sáng và không khí để giảm thiểu nguy cơ nhiễm bệnh và giúp nho chín nhanh hơn (mà không phải tiếp xúc trực tiếp ánh sáng mặt trời quá nhiều). Tỉa cành, lặt bớt chùm nho, cắt bỏ lá và tỉa chồi là những biện pháp quản lý vườn nho phổ biến. Việc cắt tỉa là yếu tố rất quan trọng để ngăn chùm nho phát triển quá mức tạo ra chùm quá lớn. </a:t>
            </a:r>
            <a:endParaRPr lang="en-VN" sz="1200" b="0" i="0" u="none" strike="noStrike" cap="none" dirty="0">
              <a:solidFill>
                <a:schemeClr val="dk1"/>
              </a:solidFill>
              <a:effectLst/>
              <a:latin typeface="Arial"/>
              <a:ea typeface="Arial"/>
              <a:cs typeface="Arial"/>
              <a:sym typeface="Arial"/>
            </a:endParaRPr>
          </a:p>
          <a:p>
            <a:r>
              <a:rPr lang="vi-VN" sz="1200" b="0" i="0" u="none" strike="noStrike" cap="none" dirty="0">
                <a:solidFill>
                  <a:schemeClr val="dk1"/>
                </a:solidFill>
                <a:effectLst/>
                <a:latin typeface="Arial"/>
                <a:ea typeface="Arial"/>
                <a:cs typeface="Arial"/>
                <a:sym typeface="Arial"/>
              </a:rPr>
              <a:t>- Cây nho thường được trồng trên giàn bằng hệ thống định vị chồi thẳng đứng trong đó có các dây cáp có thể di chuyển được để cây non phát triển và mọc theo tấm màn hẹp, thẳng đứng. </a:t>
            </a:r>
            <a:endParaRPr lang="en-VN" sz="1200" b="0" i="0" u="none" strike="noStrike" cap="none" dirty="0">
              <a:solidFill>
                <a:schemeClr val="dk1"/>
              </a:solidFill>
              <a:effectLst/>
              <a:latin typeface="Arial"/>
              <a:ea typeface="Arial"/>
              <a:cs typeface="Arial"/>
              <a:sym typeface="Arial"/>
            </a:endParaRPr>
          </a:p>
          <a:p>
            <a:r>
              <a:rPr lang="vi-VN" sz="1200" b="0" i="0" u="none" strike="noStrike" cap="none" dirty="0">
                <a:solidFill>
                  <a:schemeClr val="dk1"/>
                </a:solidFill>
                <a:effectLst/>
                <a:latin typeface="Arial"/>
                <a:ea typeface="Arial"/>
                <a:cs typeface="Arial"/>
                <a:sym typeface="Arial"/>
              </a:rPr>
              <a:t>- Pinot Noir sẽ cho ra rượu vang thơm ngon nhất khi có năng suất thấp hoặc được quản lý cẩn thận.</a:t>
            </a:r>
            <a:endParaRPr lang="en-VN" sz="1200" b="0" i="0" u="none" strike="noStrike" cap="none" dirty="0">
              <a:solidFill>
                <a:schemeClr val="dk1"/>
              </a:solidFill>
              <a:effectLst/>
              <a:latin typeface="Arial"/>
              <a:ea typeface="Arial"/>
              <a:cs typeface="Arial"/>
              <a:sym typeface="Arial"/>
            </a:endParaRPr>
          </a:p>
          <a:p>
            <a:br>
              <a:rPr lang="vi-VN" sz="1200" b="0" i="0" u="none" strike="noStrike" cap="none" dirty="0">
                <a:solidFill>
                  <a:schemeClr val="dk1"/>
                </a:solidFill>
                <a:effectLst/>
                <a:latin typeface="Arial"/>
                <a:ea typeface="Arial"/>
                <a:cs typeface="Arial"/>
                <a:sym typeface="Arial"/>
              </a:rPr>
            </a:br>
            <a:r>
              <a:rPr lang="vi-VN" sz="1200" b="0" i="0" u="none" strike="noStrike" cap="none" dirty="0">
                <a:solidFill>
                  <a:schemeClr val="dk1"/>
                </a:solidFill>
                <a:effectLst/>
                <a:latin typeface="Arial"/>
                <a:ea typeface="Arial"/>
                <a:cs typeface="Arial"/>
                <a:sym typeface="Arial"/>
              </a:rPr>
              <a:t>CÂU HỎI GỢI Ý THẢO LUẬN:  </a:t>
            </a:r>
            <a:endParaRPr lang="en-VN" sz="1200" b="0" i="0" u="none" strike="noStrike" cap="none" dirty="0">
              <a:solidFill>
                <a:schemeClr val="dk1"/>
              </a:solidFill>
              <a:effectLst/>
              <a:latin typeface="Arial"/>
              <a:ea typeface="Arial"/>
              <a:cs typeface="Arial"/>
              <a:sym typeface="Arial"/>
            </a:endParaRPr>
          </a:p>
          <a:p>
            <a:r>
              <a:rPr lang="vi-VN" sz="1200" b="0" i="0" u="none" strike="noStrike" cap="none" dirty="0">
                <a:solidFill>
                  <a:schemeClr val="dk1"/>
                </a:solidFill>
                <a:effectLst/>
                <a:latin typeface="Arial"/>
                <a:ea typeface="Arial"/>
                <a:cs typeface="Arial"/>
                <a:sym typeface="Arial"/>
              </a:rPr>
              <a:t>- Theo bạn, yếu tố nào ảnh hưởng đến rượu Pinot Noir nhiều hơn: môi trường hay giống vô tính? </a:t>
            </a:r>
            <a:endParaRPr lang="en-VN" sz="1200" b="0" i="0" u="none" strike="noStrike" cap="none" dirty="0">
              <a:solidFill>
                <a:schemeClr val="dk1"/>
              </a:solidFill>
              <a:effectLst/>
              <a:latin typeface="Arial"/>
              <a:ea typeface="Arial"/>
              <a:cs typeface="Arial"/>
              <a:sym typeface="Arial"/>
            </a:endParaRPr>
          </a:p>
          <a:p>
            <a:r>
              <a:rPr lang="vi-VN" sz="1200" b="0" i="0" u="none" strike="noStrike" cap="none" dirty="0">
                <a:solidFill>
                  <a:schemeClr val="dk1"/>
                </a:solidFill>
                <a:effectLst/>
                <a:latin typeface="Arial"/>
                <a:ea typeface="Arial"/>
                <a:cs typeface="Arial"/>
                <a:sym typeface="Arial"/>
              </a:rPr>
              <a:t>- Mùa sinh trưởng quá nóng hoặc quá lạnh sẽ tác động như thế nào đến phong cách/hương vị của rượu vang Pinot Noir? </a:t>
            </a:r>
            <a:endParaRPr lang="en-VN" sz="1200" b="0" i="0" u="none" strike="noStrike" cap="none" dirty="0">
              <a:solidFill>
                <a:schemeClr val="dk1"/>
              </a:solidFill>
              <a:effectLst/>
              <a:latin typeface="Arial"/>
              <a:ea typeface="Arial"/>
              <a:cs typeface="Arial"/>
              <a:sym typeface="Arial"/>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2717895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800" kern="100" dirty="0">
                <a:effectLst/>
                <a:latin typeface="Calibri" panose="020F0502020204030204" pitchFamily="34" charset="0"/>
                <a:ea typeface="Calibri" panose="020F0502020204030204" pitchFamily="34" charset="0"/>
                <a:cs typeface="Times New Roman" panose="02020603050405020304" pitchFamily="18" charset="0"/>
              </a:rPr>
              <a:t>Nho Pinot có lượng phenol và anthocyanin (hợp chất hóa học tìm thấy trong vỏ nho giúp tạo độ chát, màu sắc và hương vị trong vòm miệng) khá thấp, điều này khiến việc chiết xuất trong quá trình lên men rượu vang và ổn định màu sắc trở nên quan trọng. Những người làm rượu ở Úc tiếp tục khám phá thêm các kỹ thuật khác nhau để nâng cao chất lượng và tạo sự ổn định cho dòng Pinot Noir.</a:t>
            </a:r>
            <a:br>
              <a:rPr lang="vi-VN" sz="1800" kern="100" dirty="0">
                <a:effectLst/>
                <a:latin typeface="Calibri" panose="020F0502020204030204" pitchFamily="34" charset="0"/>
                <a:ea typeface="Calibri" panose="020F0502020204030204" pitchFamily="34" charset="0"/>
                <a:cs typeface="Times New Roman" panose="02020603050405020304" pitchFamily="18" charset="0"/>
              </a:rPr>
            </a:br>
            <a:r>
              <a:rPr lang="vi-VN"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vi-VN" sz="1800" b="1" kern="100" dirty="0">
                <a:effectLst/>
                <a:latin typeface="Calibri" panose="020F0502020204030204" pitchFamily="34" charset="0"/>
                <a:ea typeface="Calibri" panose="020F0502020204030204" pitchFamily="34" charset="0"/>
                <a:cs typeface="Times New Roman" panose="02020603050405020304" pitchFamily="18" charset="0"/>
              </a:rPr>
              <a:t>Ngâm lạnh:</a:t>
            </a:r>
            <a:r>
              <a:rPr lang="vi-VN" sz="1800" kern="100" dirty="0">
                <a:effectLst/>
                <a:latin typeface="Calibri" panose="020F0502020204030204" pitchFamily="34" charset="0"/>
                <a:ea typeface="Calibri" panose="020F0502020204030204" pitchFamily="34" charset="0"/>
                <a:cs typeface="Times New Roman" panose="02020603050405020304" pitchFamily="18" charset="0"/>
              </a:rPr>
              <a:t> Trong quá trình ủ trước lên men, những thành phần cần thiết (vỏ, hạt và nước ép) được làm lạnh trong nhiệt độ dưới 12,8° C (55° F) để kìm hãm sự lên men và để ngâm trong nhiều ngày. Điều này cho phép những người làm rượu tạo ra nhiều màu, hương vị và vị chát nhẹ từ rượu. </a:t>
            </a:r>
            <a:endParaRPr lang="en-VN"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vi-VN"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vi-VN" sz="1800" b="1" kern="100" dirty="0">
                <a:effectLst/>
                <a:latin typeface="Calibri" panose="020F0502020204030204" pitchFamily="34" charset="0"/>
                <a:ea typeface="Calibri" panose="020F0502020204030204" pitchFamily="34" charset="0"/>
                <a:cs typeface="Times New Roman" panose="02020603050405020304" pitchFamily="18" charset="0"/>
              </a:rPr>
              <a:t>Dậm chìm vỏ nho:</a:t>
            </a:r>
            <a:r>
              <a:rPr lang="vi-VN" sz="1800" kern="100" dirty="0">
                <a:effectLst/>
                <a:latin typeface="Calibri" panose="020F0502020204030204" pitchFamily="34" charset="0"/>
                <a:ea typeface="Calibri" panose="020F0502020204030204" pitchFamily="34" charset="0"/>
                <a:cs typeface="Times New Roman" panose="02020603050405020304" pitchFamily="18" charset="0"/>
              </a:rPr>
              <a:t> Nén lớp vỏ nho trên bề mặt xuống là phương pháp trộn rượu một cách khéo léo hơn là bơm nước rượu ngược lên bề mặt. Quá trình này thường sẽ được thực hiện thủ công, kỹ thuật không can thiệp này giúp vỏ không bị tách ra quá nhiều và hạn chế lượng oxy xâm nhập. </a:t>
            </a:r>
            <a:endParaRPr lang="en-VN"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vi-VN"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vi-VN" sz="1800" b="1" kern="100" dirty="0">
                <a:effectLst/>
                <a:latin typeface="Calibri" panose="020F0502020204030204" pitchFamily="34" charset="0"/>
                <a:ea typeface="Calibri" panose="020F0502020204030204" pitchFamily="34" charset="0"/>
                <a:cs typeface="Times New Roman" panose="02020603050405020304" pitchFamily="18" charset="0"/>
              </a:rPr>
              <a:t>Lên men nguyên trái:</a:t>
            </a:r>
            <a:r>
              <a:rPr lang="vi-VN" sz="1800" kern="100" dirty="0">
                <a:effectLst/>
                <a:latin typeface="Calibri" panose="020F0502020204030204" pitchFamily="34" charset="0"/>
                <a:ea typeface="Calibri" panose="020F0502020204030204" pitchFamily="34" charset="0"/>
                <a:cs typeface="Times New Roman" panose="02020603050405020304" pitchFamily="18" charset="0"/>
              </a:rPr>
              <a:t> Thay vì nghiền nho trước khi lên men, nho được tách riêng ra rồi ép và sẽ được thêm vào trong quá trình lên men. Điều này sẽ giúp làm quá trình trích xuất thành phần chát chậm lại và thêm hương đậm đà hơn. </a:t>
            </a:r>
            <a:endParaRPr lang="en-VN"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vi-VN" sz="1800" kern="100" dirty="0">
                <a:effectLst/>
                <a:latin typeface="Calibri" panose="020F0502020204030204" pitchFamily="34" charset="0"/>
                <a:ea typeface="Calibri" panose="020F0502020204030204" pitchFamily="34" charset="0"/>
                <a:cs typeface="Times New Roman" panose="02020603050405020304" pitchFamily="18" charset="0"/>
              </a:rPr>
              <a:t>- Lên men bao gồm cả</a:t>
            </a:r>
            <a:r>
              <a:rPr lang="vi-VN" sz="1800" b="1" kern="100" dirty="0">
                <a:effectLst/>
                <a:latin typeface="Calibri" panose="020F0502020204030204" pitchFamily="34" charset="0"/>
                <a:ea typeface="Calibri" panose="020F0502020204030204" pitchFamily="34" charset="0"/>
                <a:cs typeface="Times New Roman" panose="02020603050405020304" pitchFamily="18" charset="0"/>
              </a:rPr>
              <a:t> cuống:</a:t>
            </a:r>
            <a:r>
              <a:rPr lang="vi-VN" sz="1800" kern="100" dirty="0">
                <a:effectLst/>
                <a:latin typeface="Calibri" panose="020F0502020204030204" pitchFamily="34" charset="0"/>
                <a:ea typeface="Calibri" panose="020F0502020204030204" pitchFamily="34" charset="0"/>
                <a:cs typeface="Times New Roman" panose="02020603050405020304" pitchFamily="18" charset="0"/>
              </a:rPr>
              <a:t> Phần cuống được thêm vào hỗn hợp lên men sau khi đã thêm nho được bỏ cuống để gia tăng mùi hương và thêm chất lượng kết cấu cho rượu. </a:t>
            </a:r>
            <a:endParaRPr lang="en-VN"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vi-VN"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vi-VN" sz="1800" b="1" kern="100" dirty="0">
                <a:effectLst/>
                <a:latin typeface="Calibri" panose="020F0502020204030204" pitchFamily="34" charset="0"/>
                <a:ea typeface="Calibri" panose="020F0502020204030204" pitchFamily="34" charset="0"/>
                <a:cs typeface="Times New Roman" panose="02020603050405020304" pitchFamily="18" charset="0"/>
              </a:rPr>
              <a:t>Lên men cả chùm (còn gọi là nguyên trái):</a:t>
            </a:r>
            <a:r>
              <a:rPr lang="vi-VN" sz="1800" kern="100" dirty="0">
                <a:effectLst/>
                <a:latin typeface="Calibri" panose="020F0502020204030204" pitchFamily="34" charset="0"/>
                <a:ea typeface="Calibri" panose="020F0502020204030204" pitchFamily="34" charset="0"/>
                <a:cs typeface="Times New Roman" panose="02020603050405020304" pitchFamily="18" charset="0"/>
              </a:rPr>
              <a:t> Phần cuống được giữ lại, điều này sẽ bổ sung thêm thành phần chát. Thường được áp dụng cho rượu vang đỏ nhẹ, giúp dậy mùi hương và thêm độ chát cho rượu và rượu sẽ có thể trữ được lâu. </a:t>
            </a:r>
            <a:endParaRPr lang="en-VN"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vi-VN"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VN"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VN" sz="18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en-VN" sz="1800" kern="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18842366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vi-VN" sz="1800" b="1" kern="100" dirty="0">
                <a:effectLst/>
                <a:latin typeface="Calibri" panose="020F0502020204030204" pitchFamily="34" charset="0"/>
                <a:ea typeface="Calibri" panose="020F0502020204030204" pitchFamily="34" charset="0"/>
                <a:cs typeface="Times New Roman" panose="02020603050405020304" pitchFamily="18" charset="0"/>
              </a:rPr>
              <a:t>Lên men tự nhiên:</a:t>
            </a:r>
            <a:r>
              <a:rPr lang="vi-VN" sz="1800" kern="100" dirty="0">
                <a:effectLst/>
                <a:latin typeface="Calibri" panose="020F0502020204030204" pitchFamily="34" charset="0"/>
                <a:ea typeface="Calibri" panose="020F0502020204030204" pitchFamily="34" charset="0"/>
                <a:cs typeface="Times New Roman" panose="02020603050405020304" pitchFamily="18" charset="0"/>
              </a:rPr>
              <a:t> Thường sẽ sử dụng men tự nhiên hoặc bản địa có sẵn trong hệ vi sinh của nho để lên men rượu hơn là thêm men đã nuôi cấy. Điều này sẽ tạo ra rượu vang đậm đà và hương vị phức tạp hơn. </a:t>
            </a:r>
            <a:endParaRPr lang="en-VN"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vi-VN"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vi-VN" sz="1800" b="1" kern="100" dirty="0">
                <a:effectLst/>
                <a:latin typeface="Calibri" panose="020F0502020204030204" pitchFamily="34" charset="0"/>
                <a:ea typeface="Calibri" panose="020F0502020204030204" pitchFamily="34" charset="0"/>
                <a:cs typeface="Times New Roman" panose="02020603050405020304" pitchFamily="18" charset="0"/>
              </a:rPr>
              <a:t>Lên men lạnh:</a:t>
            </a:r>
            <a:r>
              <a:rPr lang="vi-VN" sz="1800" kern="100" dirty="0">
                <a:effectLst/>
                <a:latin typeface="Calibri" panose="020F0502020204030204" pitchFamily="34" charset="0"/>
                <a:ea typeface="Calibri" panose="020F0502020204030204" pitchFamily="34" charset="0"/>
                <a:cs typeface="Times New Roman" panose="02020603050405020304" pitchFamily="18" charset="0"/>
              </a:rPr>
              <a:t> Quá trình lên men lạnh kéo dài làm dậy mùi hương quả chín. Lên men lạnh thường sẽ được thực hiện trong thùng ủ bằng thép không gỉ và sau đó sẽ được đóng chai ngay để giữ lại mùi hương trái cây ban đầu và vị của rượu như cherry, dâu và mâm xôi. </a:t>
            </a:r>
            <a:endParaRPr lang="en-VN"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vi-VN" sz="1800" b="1" kern="100" dirty="0">
                <a:effectLst/>
                <a:latin typeface="Calibri" panose="020F0502020204030204" pitchFamily="34" charset="0"/>
                <a:ea typeface="Calibri" panose="020F0502020204030204" pitchFamily="34" charset="0"/>
                <a:cs typeface="Times New Roman" panose="02020603050405020304" pitchFamily="18" charset="0"/>
              </a:rPr>
              <a:t>- Kéo dài quá trình tiếp xúc vỏ:</a:t>
            </a:r>
            <a:r>
              <a:rPr lang="vi-VN" sz="1800" kern="100" dirty="0">
                <a:effectLst/>
                <a:latin typeface="Calibri" panose="020F0502020204030204" pitchFamily="34" charset="0"/>
                <a:ea typeface="Calibri" panose="020F0502020204030204" pitchFamily="34" charset="0"/>
                <a:cs typeface="Times New Roman" panose="02020603050405020304" pitchFamily="18" charset="0"/>
              </a:rPr>
              <a:t> Một số người làm rượu sẽ giữ lại vỏ lâu hơn để có nhiều chát hơn và giúp có màu cố định. Quá trình này sẽ thực hiện một cách tiết chế với nho Pinot Noir để tránh trích xuất vị chát quá mức. </a:t>
            </a:r>
            <a:endParaRPr lang="en-VN"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vi-VN"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vi-VN" sz="1800" b="1" kern="100" dirty="0">
                <a:effectLst/>
                <a:latin typeface="Calibri" panose="020F0502020204030204" pitchFamily="34" charset="0"/>
                <a:ea typeface="Calibri" panose="020F0502020204030204" pitchFamily="34" charset="0"/>
                <a:cs typeface="Times New Roman" panose="02020603050405020304" pitchFamily="18" charset="0"/>
              </a:rPr>
              <a:t>Ủ trong thùng gỗ:</a:t>
            </a:r>
            <a:r>
              <a:rPr lang="vi-VN" sz="1800" kern="100" dirty="0">
                <a:effectLst/>
                <a:latin typeface="Calibri" panose="020F0502020204030204" pitchFamily="34" charset="0"/>
                <a:ea typeface="Calibri" panose="020F0502020204030204" pitchFamily="34" charset="0"/>
                <a:cs typeface="Times New Roman" panose="02020603050405020304" pitchFamily="18" charset="0"/>
              </a:rPr>
              <a:t> Pinot Noir có sự kết hợp tốt với gỗ sồi, thường được dùng trong thùng gỗ sồi mới. Tuy nhiên cần phải xử lý cẩn thận để không át mất vị trái cây. Người làm rượu ở Úc đang có xu hướng ủ rượu vang trong thùng gỗ lớn hơn và đã qua sử dụng, và họ ngày càng giỏi hơn trong việc chọn thùng gỗ sồi hợp với phong cách rượu đang hướng tới. </a:t>
            </a:r>
            <a:endParaRPr lang="en-VN"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vi-VN"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vi-VN" sz="1800" b="1" kern="100" dirty="0">
                <a:effectLst/>
                <a:latin typeface="Calibri" panose="020F0502020204030204" pitchFamily="34" charset="0"/>
                <a:ea typeface="Calibri" panose="020F0502020204030204" pitchFamily="34" charset="0"/>
                <a:cs typeface="Times New Roman" panose="02020603050405020304" pitchFamily="18" charset="0"/>
              </a:rPr>
              <a:t>Đóng chai và trữ:</a:t>
            </a:r>
            <a:r>
              <a:rPr lang="vi-VN" sz="1800" kern="100" dirty="0">
                <a:effectLst/>
                <a:latin typeface="Calibri" panose="020F0502020204030204" pitchFamily="34" charset="0"/>
                <a:ea typeface="Calibri" panose="020F0502020204030204" pitchFamily="34" charset="0"/>
                <a:cs typeface="Times New Roman" panose="02020603050405020304" pitchFamily="18" charset="0"/>
              </a:rPr>
              <a:t> Với nhiều phong cách đa dạng có thể tạo ra, dòng rượu Pinot Noir của Úc sẽ còn phát triển trong thời gian dài. Rất nhiều phong cách rượu có vị ngon nhất khi còn là rượu trẻ, nhưng cũng ngày càng có sự chú trọng trong những dòng Pinot Noir càng ngon khi trữ lâu năm.</a:t>
            </a:r>
            <a:endParaRPr lang="en-VN" sz="1800" kern="100" dirty="0">
              <a:effectLst/>
              <a:latin typeface="Calibri" panose="020F0502020204030204" pitchFamily="34" charset="0"/>
              <a:ea typeface="Calibri" panose="020F0502020204030204" pitchFamily="34" charset="0"/>
              <a:cs typeface="Times New Roman" panose="02020603050405020304" pitchFamily="18" charset="0"/>
            </a:endParaRPr>
          </a:p>
          <a:p>
            <a:br>
              <a:rPr lang="vi-VN" sz="1800" kern="100" dirty="0">
                <a:effectLst/>
                <a:latin typeface="Calibri" panose="020F0502020204030204" pitchFamily="34" charset="0"/>
                <a:ea typeface="Calibri" panose="020F0502020204030204" pitchFamily="34" charset="0"/>
                <a:cs typeface="Times New Roman" panose="02020603050405020304" pitchFamily="18" charset="0"/>
              </a:rPr>
            </a:br>
            <a:r>
              <a:rPr lang="vi-VN" sz="1800" kern="100" dirty="0">
                <a:effectLst/>
                <a:latin typeface="Calibri" panose="020F0502020204030204" pitchFamily="34" charset="0"/>
                <a:ea typeface="Calibri" panose="020F0502020204030204" pitchFamily="34" charset="0"/>
                <a:cs typeface="Times New Roman" panose="02020603050405020304" pitchFamily="18" charset="0"/>
              </a:rPr>
              <a:t>CÂU HỎI GỢI Ý THẢO LUẬN:  </a:t>
            </a:r>
            <a:endParaRPr lang="en-VN"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vi-VN" sz="1800" kern="100" dirty="0">
                <a:effectLst/>
                <a:latin typeface="Calibri" panose="020F0502020204030204" pitchFamily="34" charset="0"/>
                <a:ea typeface="Calibri" panose="020F0502020204030204" pitchFamily="34" charset="0"/>
                <a:cs typeface="Times New Roman" panose="02020603050405020304" pitchFamily="18" charset="0"/>
              </a:rPr>
              <a:t>- Những đặc tính của rượu vang Pinot Noir trữ được lâu là gì? </a:t>
            </a:r>
            <a:endParaRPr lang="en-VN"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vi-VN" sz="1800" kern="100" dirty="0">
                <a:effectLst/>
                <a:latin typeface="Calibri" panose="020F0502020204030204" pitchFamily="34" charset="0"/>
                <a:ea typeface="Calibri" panose="020F0502020204030204" pitchFamily="34" charset="0"/>
                <a:cs typeface="Times New Roman" panose="02020603050405020304" pitchFamily="18" charset="0"/>
              </a:rPr>
              <a:t>- Pinot Noir là giống nho chính trong sản xuất rượu vang sủi tăm theo cách truyền thống. Vì sao giống nho này lại phù hợp với vang sủi tăm đến vậy?</a:t>
            </a:r>
            <a:endParaRPr lang="en-VN"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VN" sz="18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en-VN" sz="1800" kern="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3428349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dk1"/>
                </a:solidFill>
                <a:latin typeface="Arial"/>
                <a:ea typeface="Arial"/>
                <a:cs typeface="Arial"/>
                <a:sym typeface="Arial"/>
              </a:rPr>
              <a:t>+ CHƯƠNG TRÌNH BỔ SUNG </a:t>
            </a:r>
            <a:r>
              <a:rPr lang="vi-VN" sz="1200" dirty="0">
                <a:solidFill>
                  <a:schemeClr val="dk1"/>
                </a:solidFill>
                <a:latin typeface="Arial"/>
                <a:ea typeface="Arial"/>
                <a:cs typeface="Arial"/>
                <a:sym typeface="Arial"/>
              </a:rPr>
              <a:t>Tìm hiểu thêm về những vùng trồng nho đáng chú ý nhất ở Úc tại www.australianwinediscovered.com</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16800155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Tasmania là một trong những vùng có khí hậu lạnh tốt nhất của Úc, nổi tiếng với những dòng rượu đoạt giải như rượu vang sủi tăm, Pinot Noir, Chardonnay và Riesling. Với khí hậu lạnh, mùa thu nắng và khô kéo dài, Tasmania mang điều kiện lý tưởng để có thể tạo ra những dòng rượu vang thanh lịch, đậm đà và thơm ngon một cách tự nhiên. </a:t>
            </a: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Khí hậu mát mẻ vốn có trên khắp đảo Tasmania khiến nơi đây trở nên lý tưởng để sản xuất rượu vang Pinot Noir chất lượng cao. Phong cách thông thường của vùng Tasmania đó là rượu vang nhẹ đến đậm vừa với vị anh đào và dâu nhẹ nhàng.</a:t>
            </a:r>
            <a:endParaRPr lang="vi-VN" dirty="0"/>
          </a:p>
          <a:p>
            <a:pPr marL="0" lvl="0" indent="0" algn="l" rtl="0">
              <a:spcBef>
                <a:spcPct val="0"/>
              </a:spcBef>
              <a:spcAft>
                <a:spcPct val="0"/>
              </a:spcAft>
              <a:buNone/>
            </a:pPr>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638686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3791180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82353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595360" y="339046"/>
            <a:ext cx="3596640"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0" i="0" cap="none">
                <a:solidFill>
                  <a:schemeClr val="accent1"/>
                </a:solidFill>
                <a:latin typeface="Arial" panose="020B0604020202020204" pitchFamily="34" charset="0"/>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4">
            <a:extLst>
              <a:ext uri="{FF2B5EF4-FFF2-40B4-BE49-F238E27FC236}">
                <a16:creationId xmlns:a16="http://schemas.microsoft.com/office/drawing/2014/main" id="{D0DE6B5C-AB13-E31D-BBDE-6A49803A97B7}"/>
              </a:ext>
            </a:extLst>
          </p:cNvPr>
          <p:cNvSpPr>
            <a:spLocks noGrp="1"/>
          </p:cNvSpPr>
          <p:nvPr>
            <p:ph type="body" sz="quarter" idx="17" hasCustomPrompt="1"/>
          </p:nvPr>
        </p:nvSpPr>
        <p:spPr>
          <a:xfrm>
            <a:off x="5259015" y="4469004"/>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0" name="Text Placeholder 16">
            <a:extLst>
              <a:ext uri="{FF2B5EF4-FFF2-40B4-BE49-F238E27FC236}">
                <a16:creationId xmlns:a16="http://schemas.microsoft.com/office/drawing/2014/main" id="{32B70C8F-877E-2EF4-BE2E-17F10CB37EE7}"/>
              </a:ext>
            </a:extLst>
          </p:cNvPr>
          <p:cNvSpPr>
            <a:spLocks noGrp="1"/>
          </p:cNvSpPr>
          <p:nvPr>
            <p:ph type="body" sz="quarter" idx="18" hasCustomPrompt="1"/>
          </p:nvPr>
        </p:nvSpPr>
        <p:spPr>
          <a:xfrm>
            <a:off x="5248130" y="3785153"/>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5374FAAD-5095-C5A5-E939-1BE433E1BB94}"/>
              </a:ext>
            </a:extLst>
          </p:cNvPr>
          <p:cNvSpPr/>
          <p:nvPr userDrawn="1"/>
        </p:nvSpPr>
        <p:spPr>
          <a:xfrm>
            <a:off x="573600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84018115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a:endCxn id="3" idx="1"/>
          </p:cNvCxnSpPr>
          <p:nvPr userDrawn="1"/>
        </p:nvCxnSpPr>
        <p:spPr>
          <a:xfrm>
            <a:off x="-68734" y="3429000"/>
            <a:ext cx="9644648" cy="47"/>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4" y="368300"/>
            <a:ext cx="5735636" cy="2700418"/>
          </a:xfrm>
        </p:spPr>
        <p:txBody>
          <a:bodyPr/>
          <a:lstStyle>
            <a:lvl1pPr marL="0" indent="0">
              <a:buFont typeface="Arial" panose="020B0604020202020204" pitchFamily="34" charset="0"/>
              <a:buNone/>
              <a:defRPr b="0" i="0"/>
            </a:lvl1pPr>
          </a:lstStyle>
          <a:p>
            <a:endParaRPr lang="en-US" dirty="0"/>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575914"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9" name="Oval 8">
            <a:extLst>
              <a:ext uri="{FF2B5EF4-FFF2-40B4-BE49-F238E27FC236}">
                <a16:creationId xmlns:a16="http://schemas.microsoft.com/office/drawing/2014/main" id="{6395E754-F066-E20D-5AB6-707A12C8D09E}"/>
              </a:ext>
            </a:extLst>
          </p:cNvPr>
          <p:cNvSpPr/>
          <p:nvPr userDrawn="1"/>
        </p:nvSpPr>
        <p:spPr>
          <a:xfrm>
            <a:off x="8938895"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391618200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2224358115"/>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4071658346"/>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lvl1pPr>
              <a:defRPr b="0" i="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lvl1pPr>
              <a:defRPr b="0" i="0"/>
            </a:lvl1pPr>
          </a:lstStyle>
          <a:p>
            <a:fld id="{F325D0F3-5617-4E4B-B49A-CF8CB71EDC27}" type="datetimeFigureOut">
              <a:rPr lang="en-US" smtClean="0"/>
              <a:pPr/>
              <a:t>4/4/26</a:t>
            </a:fld>
            <a:endParaRPr lang="en-US" dirty="0"/>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lvl1pPr>
              <a:defRPr b="0" i="0"/>
            </a:lvl1pPr>
          </a:lstStyle>
          <a:p>
            <a:endParaRPr lang="en-US" dirty="0"/>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lvl1pPr>
              <a:defRPr b="0" i="0"/>
            </a:lvl1pPr>
          </a:lstStyle>
          <a:p>
            <a:fld id="{66F106B9-48F5-894C-8B00-7C26AA0507A8}" type="slidenum">
              <a:rPr lang="en-US" smtClean="0"/>
              <a:pPr/>
              <a:t>‹#›</a:t>
            </a:fld>
            <a:endParaRPr lang="en-US" dirty="0"/>
          </a:p>
        </p:txBody>
      </p:sp>
    </p:spTree>
    <p:extLst>
      <p:ext uri="{BB962C8B-B14F-4D97-AF65-F5344CB8AC3E}">
        <p14:creationId xmlns:p14="http://schemas.microsoft.com/office/powerpoint/2010/main" val="4255808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42169B3B-8761-4204-AA5A-11BC84B55C93}" type="datetimeFigureOut">
              <a:rPr lang="en-AU" smtClean="0"/>
              <a:pPr/>
              <a:t>4/4/26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63" r:id="rId14"/>
    <p:sldLayoutId id="2147483678" r:id="rId15"/>
    <p:sldLayoutId id="2147483660" r:id="rId16"/>
    <p:sldLayoutId id="2147483673" r:id="rId17"/>
    <p:sldLayoutId id="2147483674" r:id="rId18"/>
    <p:sldLayoutId id="2147483675" r:id="rId19"/>
    <p:sldLayoutId id="2147483659" r:id="rId20"/>
    <p:sldLayoutId id="2147483681" r:id="rId21"/>
    <p:sldLayoutId id="2147483677" r:id="rId22"/>
    <p:sldLayoutId id="2147483679" r:id="rId23"/>
    <p:sldLayoutId id="2147483680" r:id="rId24"/>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Arial" panose="020B0604020202020204" pitchFamily="34" charset="0"/>
          <a:ea typeface="Inter Display" panose="02000503000000020004" pitchFamily="2" charset="0"/>
          <a:cs typeface="Arial" panose="020B0604020202020204" pitchFamily="34"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8" Type="http://schemas.openxmlformats.org/officeDocument/2006/relationships/image" Target="../media/image51.emf"/><Relationship Id="rId3" Type="http://schemas.openxmlformats.org/officeDocument/2006/relationships/image" Target="../media/image46.png"/><Relationship Id="rId7" Type="http://schemas.openxmlformats.org/officeDocument/2006/relationships/image" Target="../media/image50.emf"/><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image" Target="../media/image49.emf"/><Relationship Id="rId5" Type="http://schemas.openxmlformats.org/officeDocument/2006/relationships/image" Target="../media/image48.emf"/><Relationship Id="rId10" Type="http://schemas.openxmlformats.org/officeDocument/2006/relationships/image" Target="../media/image53.emf"/><Relationship Id="rId4" Type="http://schemas.openxmlformats.org/officeDocument/2006/relationships/image" Target="../media/image47.emf"/><Relationship Id="rId9" Type="http://schemas.openxmlformats.org/officeDocument/2006/relationships/image" Target="../media/image52.emf"/></Relationships>
</file>

<file path=ppt/slides/_rels/slide2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8.sv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5.xml"/><Relationship Id="rId1" Type="http://schemas.openxmlformats.org/officeDocument/2006/relationships/slideLayout" Target="../slideLayouts/slideLayout22.xml"/><Relationship Id="rId6" Type="http://schemas.openxmlformats.org/officeDocument/2006/relationships/image" Target="../media/image26.emf"/><Relationship Id="rId5" Type="http://schemas.openxmlformats.org/officeDocument/2006/relationships/image" Target="../media/image25.emf"/><Relationship Id="rId4" Type="http://schemas.openxmlformats.org/officeDocument/2006/relationships/image" Target="../media/image24.emf"/></Relationships>
</file>

<file path=ppt/slides/_rels/slide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6.xml"/><Relationship Id="rId1" Type="http://schemas.openxmlformats.org/officeDocument/2006/relationships/slideLayout" Target="../slideLayouts/slideLayout22.xml"/><Relationship Id="rId6" Type="http://schemas.openxmlformats.org/officeDocument/2006/relationships/image" Target="../media/image26.emf"/><Relationship Id="rId5" Type="http://schemas.openxmlformats.org/officeDocument/2006/relationships/image" Target="../media/image28.emf"/><Relationship Id="rId4" Type="http://schemas.openxmlformats.org/officeDocument/2006/relationships/image" Target="../media/image27.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l="2107" t="37907" b="5389"/>
          <a:stretch/>
        </p:blipFill>
        <p:spPr>
          <a:xfrm>
            <a:off x="623889" y="2595563"/>
            <a:ext cx="11010900" cy="4262437"/>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4526907" cy="990300"/>
          </a:xfrm>
        </p:spPr>
        <p:txBody>
          <a:bodyPr/>
          <a:lstStyle/>
          <a:p>
            <a:pPr marL="0" indent="0">
              <a:buNone/>
              <a:tabLst>
                <a:tab pos="1373188" algn="l"/>
              </a:tabLst>
            </a:pPr>
            <a:r>
              <a:rPr lang="en-US" altLang="zh-CN" sz="6000" dirty="0">
                <a:solidFill>
                  <a:schemeClr val="accent1"/>
                </a:solidFill>
              </a:rPr>
              <a:t>PINOT NOIR</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Arial" panose="020B0604020202020204" pitchFamily="34" charset="0"/>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BCC1B2-95F4-F323-25A8-35896F3C3902}"/>
              </a:ext>
            </a:extLst>
          </p:cNvPr>
          <p:cNvPicPr>
            <a:picLocks noChangeAspect="1"/>
          </p:cNvPicPr>
          <p:nvPr/>
        </p:nvPicPr>
        <p:blipFill>
          <a:blip r:embed="rId3" cstate="screen">
            <a:extLst>
              <a:ext uri="{28A0092B-C50C-407E-A947-70E740481C1C}">
                <a14:useLocalDpi xmlns:a14="http://schemas.microsoft.com/office/drawing/2010/main"/>
              </a:ext>
            </a:extLst>
          </a:blip>
          <a:srcRect l="21446" t="229" r="5152" b="-229"/>
          <a:stretch/>
        </p:blipFill>
        <p:spPr>
          <a:xfrm>
            <a:off x="3283527" y="31259"/>
            <a:ext cx="8908473" cy="6826741"/>
          </a:xfrm>
          <a:prstGeom prst="rect">
            <a:avLst/>
          </a:prstGeom>
        </p:spPr>
      </p:pic>
      <p:sp>
        <p:nvSpPr>
          <p:cNvPr id="2" name="Text Placeholder 4">
            <a:extLst>
              <a:ext uri="{FF2B5EF4-FFF2-40B4-BE49-F238E27FC236}">
                <a16:creationId xmlns:a16="http://schemas.microsoft.com/office/drawing/2014/main" id="{F9912A1B-9980-E083-63F0-B0213BEA9995}"/>
              </a:ext>
            </a:extLst>
          </p:cNvPr>
          <p:cNvSpPr txBox="1">
            <a:spLocks/>
          </p:cNvSpPr>
          <p:nvPr/>
        </p:nvSpPr>
        <p:spPr>
          <a:xfrm>
            <a:off x="518665" y="622306"/>
            <a:ext cx="11154670" cy="2961655"/>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zh-CN" sz="5440" b="1" dirty="0">
                <a:solidFill>
                  <a:schemeClr val="accent1"/>
                </a:solidFill>
                <a:latin typeface="Arial" panose="020B0604020202020204" pitchFamily="34" charset="0"/>
                <a:cs typeface="Arial" panose="020B0604020202020204" pitchFamily="34" charset="0"/>
              </a:rPr>
              <a:t>CÁC VÙNG </a:t>
            </a:r>
          </a:p>
          <a:p>
            <a:pPr marL="0" indent="0">
              <a:lnSpc>
                <a:spcPct val="82000"/>
              </a:lnSpc>
              <a:buNone/>
            </a:pPr>
            <a:r>
              <a:rPr lang="en-US" altLang="zh-CN" sz="5440" b="1" dirty="0">
                <a:solidFill>
                  <a:schemeClr val="accent1"/>
                </a:solidFill>
                <a:latin typeface="Arial" panose="020B0604020202020204" pitchFamily="34" charset="0"/>
                <a:cs typeface="Arial" panose="020B0604020202020204" pitchFamily="34" charset="0"/>
              </a:rPr>
              <a:t>PINOT NOIR</a:t>
            </a:r>
          </a:p>
          <a:p>
            <a:pPr marL="0" indent="0">
              <a:lnSpc>
                <a:spcPct val="82000"/>
              </a:lnSpc>
              <a:buNone/>
            </a:pPr>
            <a:r>
              <a:rPr lang="en-US" altLang="zh-CN" sz="6000" b="1" dirty="0" err="1">
                <a:solidFill>
                  <a:schemeClr val="accent5"/>
                </a:solidFill>
                <a:latin typeface="Arial" panose="020B0604020202020204" pitchFamily="34" charset="0"/>
                <a:cs typeface="Arial" panose="020B0604020202020204" pitchFamily="34" charset="0"/>
              </a:rPr>
              <a:t>Ở</a:t>
            </a:r>
            <a:r>
              <a:rPr lang="en-US" altLang="zh-CN" sz="6000" b="1" dirty="0">
                <a:solidFill>
                  <a:schemeClr val="accent5"/>
                </a:solidFill>
                <a:latin typeface="Arial" panose="020B0604020202020204" pitchFamily="34" charset="0"/>
                <a:cs typeface="Arial" panose="020B0604020202020204" pitchFamily="34" charset="0"/>
              </a:rPr>
              <a:t> ÚC</a:t>
            </a:r>
          </a:p>
          <a:p>
            <a:pPr marL="0" indent="0">
              <a:lnSpc>
                <a:spcPct val="82000"/>
              </a:lnSpc>
              <a:buNone/>
            </a:pPr>
            <a:endParaRPr lang="en-US" altLang="zh-CN" sz="5440" b="1" dirty="0">
              <a:solidFill>
                <a:schemeClr val="accent1"/>
              </a:solidFill>
              <a:latin typeface="Arial" panose="020B0604020202020204" pitchFamily="34" charset="0"/>
              <a:cs typeface="Arial" panose="020B0604020202020204" pitchFamily="34" charset="0"/>
            </a:endParaRPr>
          </a:p>
        </p:txBody>
      </p:sp>
      <p:sp>
        <p:nvSpPr>
          <p:cNvPr id="13" name="object 58">
            <a:extLst>
              <a:ext uri="{FF2B5EF4-FFF2-40B4-BE49-F238E27FC236}">
                <a16:creationId xmlns:a16="http://schemas.microsoft.com/office/drawing/2014/main" id="{9C81D03D-2855-E215-C4C4-DE8C86E67D7B}"/>
              </a:ext>
            </a:extLst>
          </p:cNvPr>
          <p:cNvSpPr txBox="1"/>
          <p:nvPr/>
        </p:nvSpPr>
        <p:spPr>
          <a:xfrm>
            <a:off x="8059221" y="5449584"/>
            <a:ext cx="1323279" cy="448200"/>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MORNINGTON PENNISULA</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27CD3B51-DA54-C67D-222B-3A8D29DD25D2}"/>
              </a:ext>
            </a:extLst>
          </p:cNvPr>
          <p:cNvCxnSpPr>
            <a:cxnSpLocks/>
          </p:cNvCxnSpPr>
          <p:nvPr/>
        </p:nvCxnSpPr>
        <p:spPr>
          <a:xfrm flipV="1">
            <a:off x="9069659" y="5501268"/>
            <a:ext cx="780585" cy="594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7" name="object 58">
            <a:extLst>
              <a:ext uri="{FF2B5EF4-FFF2-40B4-BE49-F238E27FC236}">
                <a16:creationId xmlns:a16="http://schemas.microsoft.com/office/drawing/2014/main" id="{6C70AF2C-B75A-60B0-88F0-691C880282DA}"/>
              </a:ext>
            </a:extLst>
          </p:cNvPr>
          <p:cNvSpPr txBox="1"/>
          <p:nvPr/>
        </p:nvSpPr>
        <p:spPr>
          <a:xfrm>
            <a:off x="6927757" y="5134339"/>
            <a:ext cx="1644738"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ADELAIDE HILLS</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18" name="Straight Connector 17">
            <a:extLst>
              <a:ext uri="{FF2B5EF4-FFF2-40B4-BE49-F238E27FC236}">
                <a16:creationId xmlns:a16="http://schemas.microsoft.com/office/drawing/2014/main" id="{8945FEA5-974B-9B95-6D3C-B81EA3A1034F}"/>
              </a:ext>
            </a:extLst>
          </p:cNvPr>
          <p:cNvCxnSpPr>
            <a:cxnSpLocks/>
          </p:cNvCxnSpPr>
          <p:nvPr/>
        </p:nvCxnSpPr>
        <p:spPr>
          <a:xfrm flipV="1">
            <a:off x="8237034" y="4864448"/>
            <a:ext cx="649288" cy="38626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bject 58">
            <a:extLst>
              <a:ext uri="{FF2B5EF4-FFF2-40B4-BE49-F238E27FC236}">
                <a16:creationId xmlns:a16="http://schemas.microsoft.com/office/drawing/2014/main" id="{2383AD28-F296-E226-850C-E2EFC0B3F11D}"/>
              </a:ext>
            </a:extLst>
          </p:cNvPr>
          <p:cNvSpPr txBox="1"/>
          <p:nvPr/>
        </p:nvSpPr>
        <p:spPr>
          <a:xfrm>
            <a:off x="10651948" y="5781406"/>
            <a:ext cx="1644738" cy="448200"/>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THUNG LŨNG YARRA</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97203A1C-A25F-3D41-91F5-A9B9724FC6BD}"/>
              </a:ext>
            </a:extLst>
          </p:cNvPr>
          <p:cNvCxnSpPr>
            <a:cxnSpLocks/>
          </p:cNvCxnSpPr>
          <p:nvPr/>
        </p:nvCxnSpPr>
        <p:spPr>
          <a:xfrm>
            <a:off x="9939454" y="5382322"/>
            <a:ext cx="712494" cy="51546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object 58">
            <a:extLst>
              <a:ext uri="{FF2B5EF4-FFF2-40B4-BE49-F238E27FC236}">
                <a16:creationId xmlns:a16="http://schemas.microsoft.com/office/drawing/2014/main" id="{9ED53931-EEEA-663E-4618-895322FCA79C}"/>
              </a:ext>
            </a:extLst>
          </p:cNvPr>
          <p:cNvSpPr txBox="1"/>
          <p:nvPr/>
        </p:nvSpPr>
        <p:spPr>
          <a:xfrm>
            <a:off x="7685723" y="6286928"/>
            <a:ext cx="1644738"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TASMANIA</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12" name="Straight Connector 11">
            <a:extLst>
              <a:ext uri="{FF2B5EF4-FFF2-40B4-BE49-F238E27FC236}">
                <a16:creationId xmlns:a16="http://schemas.microsoft.com/office/drawing/2014/main" id="{E1DEA2C0-5473-CCB8-9BE8-728D4564DDA7}"/>
              </a:ext>
            </a:extLst>
          </p:cNvPr>
          <p:cNvCxnSpPr>
            <a:cxnSpLocks/>
          </p:cNvCxnSpPr>
          <p:nvPr/>
        </p:nvCxnSpPr>
        <p:spPr>
          <a:xfrm flipV="1">
            <a:off x="8683083" y="6254623"/>
            <a:ext cx="1323278" cy="13874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339559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6624" b="16624"/>
          <a:stretch/>
        </p:blipFill>
        <p:spPr>
          <a:xfrm>
            <a:off x="1" y="368300"/>
            <a:ext cx="6096000" cy="6103741"/>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r>
              <a:rPr lang="en-US" altLang="zh-CN" dirty="0"/>
              <a:t>Vùng khí hậu mát mẻ tuyệt vời</a:t>
            </a:r>
          </a:p>
          <a:p>
            <a:r>
              <a:rPr lang="en-US" altLang="zh-CN" dirty="0"/>
              <a:t>Xứ sở thần tiên của rượu vang sủi bọt</a:t>
            </a:r>
          </a:p>
          <a:p>
            <a:r>
              <a:rPr lang="en-US" altLang="zh-CN" dirty="0"/>
              <a:t>Thiên đường ẩm thực</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en-US" altLang="zh-CN" b="1" dirty="0">
                <a:solidFill>
                  <a:schemeClr val="accent1"/>
                </a:solidFill>
              </a:rPr>
              <a:t>TASMANIA</a:t>
            </a:r>
          </a:p>
        </p:txBody>
      </p:sp>
    </p:spTree>
    <p:extLst>
      <p:ext uri="{BB962C8B-B14F-4D97-AF65-F5344CB8AC3E}">
        <p14:creationId xmlns:p14="http://schemas.microsoft.com/office/powerpoint/2010/main" val="393810830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1927292"/>
            <a:ext cx="5334275" cy="820910"/>
          </a:xfrm>
        </p:spPr>
        <p:txBody>
          <a:bodyPr/>
          <a:lstStyle/>
          <a:p>
            <a:r>
              <a:rPr lang="en-US" altLang="zh-CN" b="1" dirty="0">
                <a:solidFill>
                  <a:schemeClr val="accent1"/>
                </a:solidFill>
              </a:rPr>
              <a:t>KHÍ HẬU</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4061236"/>
            <a:ext cx="5183398" cy="584775"/>
          </a:xfrm>
          <a:prstGeom prst="rect">
            <a:avLst/>
          </a:prstGeom>
          <a:noFill/>
        </p:spPr>
        <p:txBody>
          <a:bodyPr wrap="square" rtlCol="0">
            <a:spAutoFit/>
          </a:bodyPr>
          <a:lstStyle/>
          <a:p>
            <a:pPr algn="l"/>
            <a:r>
              <a:rPr lang="en-US" altLang="zh-CN" sz="3200" b="1"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ÔN HÒA</a:t>
            </a:r>
          </a:p>
        </p:txBody>
      </p:sp>
      <p:sp>
        <p:nvSpPr>
          <p:cNvPr id="4" name="TextBox 3">
            <a:extLst>
              <a:ext uri="{FF2B5EF4-FFF2-40B4-BE49-F238E27FC236}">
                <a16:creationId xmlns:a16="http://schemas.microsoft.com/office/drawing/2014/main" id="{F6F05948-33DB-055B-AE2C-CEF9374E5478}"/>
              </a:ext>
            </a:extLst>
          </p:cNvPr>
          <p:cNvSpPr txBox="1"/>
          <p:nvPr/>
        </p:nvSpPr>
        <p:spPr>
          <a:xfrm>
            <a:off x="595944" y="4667556"/>
            <a:ext cx="3849274" cy="757130"/>
          </a:xfrm>
          <a:prstGeom prst="rect">
            <a:avLst/>
          </a:prstGeom>
          <a:noFill/>
        </p:spPr>
        <p:txBody>
          <a:bodyPr wrap="square" rtlCol="0">
            <a:spAutoFit/>
          </a:bodyPr>
          <a:lstStyle/>
          <a:p>
            <a:pPr>
              <a:lnSpc>
                <a:spcPct val="90000"/>
              </a:lnSpc>
            </a:pPr>
            <a:r>
              <a:rPr lang="en-US" altLang="zh-CN" sz="1600" b="1" dirty="0">
                <a:solidFill>
                  <a:schemeClr val="bg1"/>
                </a:solidFill>
                <a:latin typeface="Arial" panose="020B0604020202020204" pitchFamily="34" charset="0"/>
              </a:rPr>
              <a:t>VỚI ẢNH HƯỞNG HẢI DƯƠNG TỪ BIỂN TASMAN, BASS STRAIT VÀ ẤN ĐỘ DƯƠNG</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83329"/>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3"/>
                </a:solidFill>
                <a:latin typeface="Arial" panose="020B0604020202020204" pitchFamily="34" charset="0"/>
                <a:cs typeface="Arial" panose="020B0604020202020204" pitchFamily="34" charset="0"/>
              </a:rPr>
              <a:t>ĐỘ CAO</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7" y="3748036"/>
            <a:ext cx="252207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solidFill>
                  <a:schemeClr val="accent3"/>
                </a:solidFill>
                <a:latin typeface="Arial" panose="020B0604020202020204" pitchFamily="34" charset="0"/>
                <a:cs typeface="Arial" panose="020B0604020202020204" pitchFamily="34" charset="0"/>
              </a:rPr>
              <a:t>TASMANIA</a:t>
            </a:r>
          </a:p>
          <a:p>
            <a:r>
              <a:rPr lang="en-US" altLang="zh-CN" sz="1800" dirty="0">
                <a:solidFill>
                  <a:srgbClr val="B2D8BE"/>
                </a:solidFill>
                <a:latin typeface="Arial" panose="020B0604020202020204" pitchFamily="34" charset="0"/>
                <a:cs typeface="Arial" panose="020B0604020202020204" pitchFamily="34" charset="0"/>
              </a:rPr>
              <a:t>10–330M (32–1.083FT)</a:t>
            </a:r>
          </a:p>
          <a:p>
            <a:r>
              <a:rPr lang="en-US" altLang="zh-CN" sz="1400" dirty="0">
                <a:solidFill>
                  <a:srgbClr val="B2D8BE"/>
                </a:solidFill>
                <a:latin typeface="Arial" panose="020B0604020202020204" pitchFamily="34" charset="0"/>
                <a:cs typeface="Arial" panose="020B0604020202020204" pitchFamily="34" charset="0"/>
              </a:rPr>
              <a:t>VỚI PHẦN LỚN CÁC VƯỜN NHO DƯỚI 100M (328FT)</a:t>
            </a:r>
            <a:endParaRPr lang="en-US" sz="1400" dirty="0">
              <a:solidFill>
                <a:srgbClr val="B2D8BE"/>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THẤP</a:t>
            </a:r>
          </a:p>
          <a:p>
            <a:r>
              <a:rPr lang="en-US" altLang="zh-CN" sz="1400" dirty="0">
                <a:solidFill>
                  <a:srgbClr val="601329"/>
                </a:solidFill>
                <a:latin typeface="Arial" panose="020B0604020202020204" pitchFamily="34" charset="0"/>
              </a:rPr>
              <a:t>0–499m
(0–1.639ft)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TRUNG BÌNH</a:t>
            </a:r>
          </a:p>
          <a:p>
            <a:r>
              <a:rPr lang="en-US" altLang="zh-CN" sz="1400" dirty="0">
                <a:solidFill>
                  <a:srgbClr val="601329"/>
                </a:solidFill>
                <a:latin typeface="Arial" panose="020B0604020202020204" pitchFamily="34" charset="0"/>
              </a:rPr>
              <a:t>500–749m</a:t>
            </a:r>
          </a:p>
          <a:p>
            <a:r>
              <a:rPr lang="en-US" altLang="zh-CN" sz="1400" dirty="0">
                <a:solidFill>
                  <a:srgbClr val="601329"/>
                </a:solidFill>
                <a:latin typeface="Arial" panose="020B0604020202020204" pitchFamily="34" charset="0"/>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CAO</a:t>
            </a:r>
          </a:p>
          <a:p>
            <a:r>
              <a:rPr lang="en-US" altLang="zh-CN" sz="1400" dirty="0">
                <a:solidFill>
                  <a:srgbClr val="601329"/>
                </a:solidFill>
                <a:latin typeface="Arial" panose="020B0604020202020204" pitchFamily="34" charset="0"/>
              </a:rPr>
              <a:t>750–999m</a:t>
            </a:r>
          </a:p>
          <a:p>
            <a:r>
              <a:rPr lang="en-US" altLang="zh-CN" sz="1400" dirty="0">
                <a:solidFill>
                  <a:srgbClr val="601329"/>
                </a:solidFill>
                <a:latin typeface="Arial" panose="020B0604020202020204" pitchFamily="34" charset="0"/>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chemeClr val="accent3"/>
              </a:solidFill>
              <a:latin typeface="Arial" panose="020B0604020202020204" pitchFamily="34" charset="0"/>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RẤT CAO</a:t>
            </a:r>
          </a:p>
          <a:p>
            <a:r>
              <a:rPr lang="en-US" altLang="zh-CN" sz="1400" dirty="0">
                <a:solidFill>
                  <a:srgbClr val="601329"/>
                </a:solidFill>
                <a:latin typeface="Arial" panose="020B0604020202020204" pitchFamily="34" charset="0"/>
              </a:rPr>
              <a:t>1000m +</a:t>
            </a:r>
          </a:p>
          <a:p>
            <a:r>
              <a:rPr lang="en-US" altLang="zh-CN" sz="1400" dirty="0">
                <a:solidFill>
                  <a:srgbClr val="601329"/>
                </a:solidFill>
                <a:latin typeface="Arial" panose="020B0604020202020204" pitchFamily="34" charset="0"/>
              </a:rPr>
              <a:t>(&gt;3.280ft +)</a:t>
            </a:r>
          </a:p>
        </p:txBody>
      </p:sp>
    </p:spTree>
    <p:extLst>
      <p:ext uri="{BB962C8B-B14F-4D97-AF65-F5344CB8AC3E}">
        <p14:creationId xmlns:p14="http://schemas.microsoft.com/office/powerpoint/2010/main" val="368003660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4098" t="497" r="11527" b="-1"/>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altLang="zh-CN" b="1" dirty="0">
                <a:solidFill>
                  <a:schemeClr val="accent1"/>
                </a:solidFill>
              </a:rPr>
              <a:t>ĐẤT</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895055" cy="1530521"/>
          </a:xfrm>
        </p:spPr>
        <p:txBody>
          <a:bodyPr/>
          <a:lstStyle/>
          <a:p>
            <a:pPr lvl="0"/>
            <a:r>
              <a:rPr lang="en-US" altLang="zh-CN" dirty="0"/>
              <a:t>Trên các sườn dốc thấp hơn, đất trồng nho có các loại đá sa thạch cổ, đá bùn, trầm tích sông và đá mácma có nguồn gốc núi lửa. Đá sa thạch và đá phiến xuất hiện ở Thung lũng Derwent. Đất phù sa than bùn và đất cát ít mùn xuất hiện ở Thung lũng Sông Coal. Sông Pipers tự hào có loại đất tơi xốp, thoát nước tốt, trong khi Thung lũng Tamar là đá bazan sỏi trên nền đất sét và đá vôi.</a:t>
            </a:r>
            <a:endParaRPr kumimoji="0" lang="en-AU" sz="1600" u="none" strike="noStrike" kern="1200" cap="none" spc="0" normalizeH="0" baseline="0" noProof="0" dirty="0">
              <a:ln>
                <a:noFill/>
              </a:ln>
              <a:effectLst/>
              <a:uLnTx/>
              <a:uFillTx/>
              <a:latin typeface="Arial"/>
              <a:ea typeface="+mn-ea"/>
              <a:cs typeface="+mn-cs"/>
            </a:endParaRPr>
          </a:p>
        </p:txBody>
      </p:sp>
    </p:spTree>
    <p:extLst>
      <p:ext uri="{BB962C8B-B14F-4D97-AF65-F5344CB8AC3E}">
        <p14:creationId xmlns:p14="http://schemas.microsoft.com/office/powerpoint/2010/main" val="424991755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l="9000" r="9000"/>
          <a:stretch/>
        </p:blipFill>
        <p:spPr>
          <a:xfrm>
            <a:off x="2194560" y="0"/>
            <a:ext cx="999744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zh-CN" sz="5440" b="1" dirty="0">
                <a:solidFill>
                  <a:schemeClr val="accent1"/>
                </a:solidFill>
                <a:latin typeface="Arial" panose="020B0604020202020204" pitchFamily="34" charset="0"/>
                <a:cs typeface="Arial" panose="020B0604020202020204" pitchFamily="34" charset="0"/>
              </a:rPr>
              <a:t>VICTORIA</a:t>
            </a:r>
          </a:p>
        </p:txBody>
      </p:sp>
      <p:sp>
        <p:nvSpPr>
          <p:cNvPr id="6" name="object 58">
            <a:extLst>
              <a:ext uri="{FF2B5EF4-FFF2-40B4-BE49-F238E27FC236}">
                <a16:creationId xmlns:a16="http://schemas.microsoft.com/office/drawing/2014/main" id="{5E60AA90-C8B2-0B76-DA32-3C7E3131509B}"/>
              </a:ext>
            </a:extLst>
          </p:cNvPr>
          <p:cNvSpPr txBox="1"/>
          <p:nvPr/>
        </p:nvSpPr>
        <p:spPr>
          <a:xfrm>
            <a:off x="5386291" y="6220353"/>
            <a:ext cx="1936343"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THUNG LŨNG YARRA</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H="1">
            <a:off x="6854283" y="4676078"/>
            <a:ext cx="936702" cy="154427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3254966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r>
              <a:rPr lang="en-US" altLang="zh-CN" dirty="0"/>
              <a:t>Điểm đến du lịch nổi tiếng</a:t>
            </a:r>
          </a:p>
          <a:p>
            <a:r>
              <a:rPr lang="en-US" altLang="zh-CN" dirty="0"/>
              <a:t>Lịch sử đầy màu sắc</a:t>
            </a:r>
          </a:p>
          <a:p>
            <a:r>
              <a:rPr lang="en-US" altLang="zh-CN" dirty="0"/>
              <a:t>Những nhà sản xuất rượu đột phá</a:t>
            </a:r>
          </a:p>
          <a:p>
            <a:r>
              <a:rPr lang="en-US" altLang="zh-CN" dirty="0"/>
              <a:t>Thiên đường ẩm thực và rượu vang</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en-US" altLang="zh-CN" b="1" dirty="0">
                <a:solidFill>
                  <a:schemeClr val="accent1"/>
                </a:solidFill>
              </a:rPr>
              <a:t>THUNG LŨNG YARRA</a:t>
            </a:r>
          </a:p>
        </p:txBody>
      </p:sp>
    </p:spTree>
    <p:extLst>
      <p:ext uri="{BB962C8B-B14F-4D97-AF65-F5344CB8AC3E}">
        <p14:creationId xmlns:p14="http://schemas.microsoft.com/office/powerpoint/2010/main" val="421476521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l="3596" r="37155"/>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897970"/>
            <a:ext cx="5334275" cy="820910"/>
          </a:xfrm>
        </p:spPr>
        <p:txBody>
          <a:bodyPr/>
          <a:lstStyle/>
          <a:p>
            <a:r>
              <a:rPr lang="en-US" altLang="zh-CN" b="1" dirty="0">
                <a:solidFill>
                  <a:schemeClr val="accent3"/>
                </a:solidFill>
              </a:rPr>
              <a:t>KHÍ HẬU</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534214"/>
            <a:ext cx="5183398" cy="584775"/>
          </a:xfrm>
          <a:prstGeom prst="rect">
            <a:avLst/>
          </a:prstGeom>
          <a:noFill/>
        </p:spPr>
        <p:txBody>
          <a:bodyPr wrap="square" rtlCol="0">
            <a:spAutoFit/>
          </a:bodyPr>
          <a:lstStyle/>
          <a:p>
            <a:pPr algn="l"/>
            <a:r>
              <a:rPr lang="en-US" altLang="zh-CN" sz="3200" b="1"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LỤC ĐỊA</a:t>
            </a:r>
          </a:p>
        </p:txBody>
      </p:sp>
      <p:sp>
        <p:nvSpPr>
          <p:cNvPr id="4" name="TextBox 3">
            <a:extLst>
              <a:ext uri="{FF2B5EF4-FFF2-40B4-BE49-F238E27FC236}">
                <a16:creationId xmlns:a16="http://schemas.microsoft.com/office/drawing/2014/main" id="{F6F05948-33DB-055B-AE2C-CEF9374E5478}"/>
              </a:ext>
            </a:extLst>
          </p:cNvPr>
          <p:cNvSpPr txBox="1"/>
          <p:nvPr/>
        </p:nvSpPr>
        <p:spPr>
          <a:xfrm>
            <a:off x="527854" y="2108644"/>
            <a:ext cx="2716089" cy="535531"/>
          </a:xfrm>
          <a:prstGeom prst="rect">
            <a:avLst/>
          </a:prstGeom>
          <a:noFill/>
        </p:spPr>
        <p:txBody>
          <a:bodyPr wrap="square" rtlCol="0">
            <a:spAutoFit/>
          </a:bodyPr>
          <a:lstStyle/>
          <a:p>
            <a:pPr>
              <a:lnSpc>
                <a:spcPct val="90000"/>
              </a:lnSpc>
            </a:pPr>
            <a:r>
              <a:rPr lang="en-US" altLang="zh-CN" sz="1600" b="1" dirty="0">
                <a:solidFill>
                  <a:schemeClr val="bg1"/>
                </a:solidFill>
                <a:latin typeface="Arial" panose="020B0604020202020204" pitchFamily="34" charset="0"/>
              </a:rPr>
              <a:t>VỚI ẢNH HƯỞNG ĐỊA TRUNG HẢI</a:t>
            </a:r>
            <a:endParaRPr lang="en-AU" sz="1600" b="1" dirty="0">
              <a:solidFill>
                <a:schemeClr val="bg1"/>
              </a:solidFill>
              <a:latin typeface="Arial" panose="020B0604020202020204" pitchFamily="34" charset="0"/>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83329"/>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3"/>
                </a:solidFill>
                <a:latin typeface="Arial" panose="020B0604020202020204" pitchFamily="34" charset="0"/>
                <a:cs typeface="Arial" panose="020B0604020202020204" pitchFamily="34" charset="0"/>
              </a:rPr>
              <a:t>ĐỘ CAO</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8" y="3748036"/>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solidFill>
                  <a:schemeClr val="accent3"/>
                </a:solidFill>
                <a:latin typeface="Arial" panose="020B0604020202020204" pitchFamily="34" charset="0"/>
                <a:cs typeface="Arial" panose="020B0604020202020204" pitchFamily="34" charset="0"/>
              </a:rPr>
              <a:t>THUNG LŨNG YARRA</a:t>
            </a:r>
          </a:p>
          <a:p>
            <a:r>
              <a:rPr lang="en-US" altLang="zh-CN" sz="1800" dirty="0">
                <a:solidFill>
                  <a:srgbClr val="B2D8BE"/>
                </a:solidFill>
                <a:latin typeface="Arial" panose="020B0604020202020204" pitchFamily="34" charset="0"/>
                <a:cs typeface="Arial" panose="020B0604020202020204" pitchFamily="34" charset="0"/>
              </a:rPr>
              <a:t>30–400M (98–1.312FT)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THẤP</a:t>
            </a:r>
          </a:p>
          <a:p>
            <a:r>
              <a:rPr lang="en-US" altLang="zh-CN" sz="1400" dirty="0">
                <a:solidFill>
                  <a:srgbClr val="601329"/>
                </a:solidFill>
                <a:latin typeface="Arial" panose="020B0604020202020204" pitchFamily="34" charset="0"/>
              </a:rPr>
              <a:t>0–499m
(0–1.639ft)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TRUNG BÌNH</a:t>
            </a:r>
          </a:p>
          <a:p>
            <a:r>
              <a:rPr lang="en-US" altLang="zh-CN" sz="1400" dirty="0">
                <a:solidFill>
                  <a:srgbClr val="601329"/>
                </a:solidFill>
                <a:latin typeface="Arial" panose="020B0604020202020204" pitchFamily="34" charset="0"/>
              </a:rPr>
              <a:t>500–749m </a:t>
            </a:r>
          </a:p>
          <a:p>
            <a:r>
              <a:rPr lang="en-US" altLang="zh-CN" sz="1400" dirty="0">
                <a:solidFill>
                  <a:srgbClr val="601329"/>
                </a:solidFill>
                <a:latin typeface="Arial" panose="020B0604020202020204" pitchFamily="34" charset="0"/>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CAO</a:t>
            </a:r>
          </a:p>
          <a:p>
            <a:r>
              <a:rPr lang="en-US" altLang="zh-CN" sz="1400" dirty="0">
                <a:solidFill>
                  <a:srgbClr val="601329"/>
                </a:solidFill>
                <a:latin typeface="Arial" panose="020B0604020202020204" pitchFamily="34" charset="0"/>
              </a:rPr>
              <a:t>750–999m</a:t>
            </a:r>
          </a:p>
          <a:p>
            <a:r>
              <a:rPr lang="en-US" altLang="zh-CN" sz="1400" dirty="0">
                <a:solidFill>
                  <a:srgbClr val="601329"/>
                </a:solidFill>
                <a:latin typeface="Arial" panose="020B0604020202020204" pitchFamily="34" charset="0"/>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chemeClr val="accent3"/>
              </a:solidFill>
              <a:latin typeface="Arial" panose="020B0604020202020204" pitchFamily="34" charset="0"/>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RẤT CAO</a:t>
            </a:r>
          </a:p>
          <a:p>
            <a:r>
              <a:rPr lang="en-US" altLang="zh-CN" sz="1400" dirty="0">
                <a:solidFill>
                  <a:srgbClr val="601329"/>
                </a:solidFill>
                <a:latin typeface="Arial" panose="020B0604020202020204" pitchFamily="34" charset="0"/>
              </a:rPr>
              <a:t>1000m +</a:t>
            </a:r>
          </a:p>
          <a:p>
            <a:r>
              <a:rPr lang="en-US" altLang="zh-CN" sz="1400" dirty="0">
                <a:solidFill>
                  <a:srgbClr val="601329"/>
                </a:solidFill>
                <a:latin typeface="Arial" panose="020B0604020202020204" pitchFamily="34" charset="0"/>
              </a:rPr>
              <a:t>(&gt;3.280ft +)</a:t>
            </a:r>
          </a:p>
        </p:txBody>
      </p:sp>
    </p:spTree>
    <p:extLst>
      <p:ext uri="{BB962C8B-B14F-4D97-AF65-F5344CB8AC3E}">
        <p14:creationId xmlns:p14="http://schemas.microsoft.com/office/powerpoint/2010/main" val="50013625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626" r="16626"/>
          <a:stretch/>
        </p:blipFill>
        <p:spPr>
          <a:xfrm>
            <a:off x="0" y="360564"/>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altLang="zh-CN" b="1" dirty="0">
                <a:solidFill>
                  <a:schemeClr val="accent1"/>
                </a:solidFill>
              </a:rPr>
              <a:t>ĐẤT</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4302124" cy="1530521"/>
          </a:xfrm>
        </p:spPr>
        <p:txBody>
          <a:bodyPr/>
          <a:lstStyle/>
          <a:p>
            <a:pPr lvl="0"/>
            <a:r>
              <a:rPr lang="en-US" altLang="zh-CN" dirty="0"/>
              <a:t>Phía bắc của Thung lũng Yarra có đất màu xám đến xám nâu trên bề mặt, và có lớp đất dưới màu đỏ nâu thường chứa đầy đá. Loại đất chính khác là đất núi lửa đỏ màu mỡ ở phía nam của thung lũng.</a:t>
            </a:r>
            <a:endParaRPr kumimoji="0" lang="en-AU" sz="1600" u="none" strike="noStrike" kern="1200" cap="none" spc="0" normalizeH="0" baseline="0" noProof="0" dirty="0">
              <a:ln>
                <a:noFill/>
              </a:ln>
              <a:effectLst/>
              <a:uLnTx/>
              <a:uFillTx/>
              <a:latin typeface="Arial"/>
              <a:ea typeface="+mn-ea"/>
              <a:cs typeface="+mn-cs"/>
            </a:endParaRPr>
          </a:p>
        </p:txBody>
      </p:sp>
    </p:spTree>
    <p:extLst>
      <p:ext uri="{BB962C8B-B14F-4D97-AF65-F5344CB8AC3E}">
        <p14:creationId xmlns:p14="http://schemas.microsoft.com/office/powerpoint/2010/main" val="151813366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zh-CN" sz="5440" b="1" dirty="0">
                <a:solidFill>
                  <a:schemeClr val="accent1"/>
                </a:solidFill>
                <a:latin typeface="Arial" panose="020B0604020202020204" pitchFamily="34" charset="0"/>
                <a:cs typeface="Arial" panose="020B0604020202020204" pitchFamily="34" charset="0"/>
              </a:rPr>
              <a:t>VICTORIA</a:t>
            </a:r>
          </a:p>
        </p:txBody>
      </p:sp>
      <p:sp>
        <p:nvSpPr>
          <p:cNvPr id="6" name="object 58">
            <a:extLst>
              <a:ext uri="{FF2B5EF4-FFF2-40B4-BE49-F238E27FC236}">
                <a16:creationId xmlns:a16="http://schemas.microsoft.com/office/drawing/2014/main" id="{5E60AA90-C8B2-0B76-DA32-3C7E3131509B}"/>
              </a:ext>
            </a:extLst>
          </p:cNvPr>
          <p:cNvSpPr txBox="1"/>
          <p:nvPr/>
        </p:nvSpPr>
        <p:spPr>
          <a:xfrm>
            <a:off x="2700338" y="6273800"/>
            <a:ext cx="2758546"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MORNINGTON PENNISULA</a:t>
            </a: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4910667" y="5493834"/>
            <a:ext cx="1096123" cy="89634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811155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253969" cy="1530521"/>
          </a:xfrm>
        </p:spPr>
        <p:txBody>
          <a:bodyPr/>
          <a:lstStyle/>
          <a:p>
            <a:r>
              <a:rPr lang="en-US" altLang="zh-CN" dirty="0"/>
              <a:t>Khí hậu biển đa dạng</a:t>
            </a:r>
          </a:p>
          <a:p>
            <a:r>
              <a:rPr lang="en-US" altLang="zh-CN" dirty="0"/>
              <a:t>Thiên đường Pinot</a:t>
            </a:r>
          </a:p>
          <a:p>
            <a:r>
              <a:rPr lang="en-US" altLang="zh-CN" dirty="0"/>
              <a:t>Nhà sản xuất rượu nhỏ</a:t>
            </a:r>
          </a:p>
          <a:p>
            <a:r>
              <a:rPr lang="en-US" altLang="zh-CN" dirty="0"/>
              <a:t>Sân chơi bên bờ biển của Melbourne</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en-US" altLang="zh-CN" b="1" dirty="0">
                <a:solidFill>
                  <a:schemeClr val="accent1"/>
                </a:solidFill>
              </a:rPr>
              <a:t>MORNINGTON PENNISULA</a:t>
            </a:r>
          </a:p>
        </p:txBody>
      </p:sp>
      <p:sp>
        <p:nvSpPr>
          <p:cNvPr id="2" name="Text Placeholder 3">
            <a:extLst>
              <a:ext uri="{FF2B5EF4-FFF2-40B4-BE49-F238E27FC236}">
                <a16:creationId xmlns:a16="http://schemas.microsoft.com/office/drawing/2014/main" id="{F87A41FA-EC21-E5CF-E59E-4AD3719CA59C}"/>
              </a:ext>
            </a:extLst>
          </p:cNvPr>
          <p:cNvSpPr txBox="1">
            <a:spLocks/>
          </p:cNvSpPr>
          <p:nvPr/>
        </p:nvSpPr>
        <p:spPr>
          <a:xfrm>
            <a:off x="6456362" y="5150971"/>
            <a:ext cx="3750721" cy="148035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1400" b="1" dirty="0">
                <a:solidFill>
                  <a:schemeClr val="accent5"/>
                </a:solidFill>
                <a:latin typeface="Arial" panose="020B0604020202020204" pitchFamily="34" charset="0"/>
                <a:cs typeface="Arial" panose="020B0604020202020204" pitchFamily="34" charset="0"/>
              </a:rPr>
              <a:t>SỰ THẬT THÚ VỊ</a:t>
            </a:r>
          </a:p>
          <a:p>
            <a:r>
              <a:rPr lang="en-US" altLang="zh-CN" sz="1400" dirty="0">
                <a:latin typeface="Arial" panose="020B0604020202020204" pitchFamily="34" charset="0"/>
                <a:cs typeface="Arial" panose="020B0604020202020204" pitchFamily="34" charset="0"/>
              </a:rPr>
              <a:t>Không có địa điểm trồng nho nào </a:t>
            </a:r>
            <a:r>
              <a:rPr lang="en-US" altLang="zh-CN" sz="1400" dirty="0" err="1">
                <a:latin typeface="Arial" panose="020B0604020202020204" pitchFamily="34" charset="0"/>
                <a:cs typeface="Arial" panose="020B0604020202020204" pitchFamily="34" charset="0"/>
              </a:rPr>
              <a:t>ở</a:t>
            </a:r>
            <a:r>
              <a:rPr lang="en-US" altLang="zh-CN" sz="1400" dirty="0">
                <a:latin typeface="Arial" panose="020B0604020202020204" pitchFamily="34" charset="0"/>
                <a:cs typeface="Arial" panose="020B0604020202020204" pitchFamily="34" charset="0"/>
              </a:rPr>
              <a:t> Mornington </a:t>
            </a:r>
            <a:r>
              <a:rPr lang="en-US" altLang="zh-CN" sz="1400" dirty="0" err="1">
                <a:latin typeface="Arial" panose="020B0604020202020204" pitchFamily="34" charset="0"/>
                <a:cs typeface="Arial" panose="020B0604020202020204" pitchFamily="34" charset="0"/>
              </a:rPr>
              <a:t>Pennisula</a:t>
            </a:r>
            <a:r>
              <a:rPr lang="en-US" altLang="zh-CN" sz="1400" dirty="0">
                <a:latin typeface="Arial" panose="020B0604020202020204" pitchFamily="34" charset="0"/>
                <a:cs typeface="Arial" panose="020B0604020202020204" pitchFamily="34" charset="0"/>
              </a:rPr>
              <a:t> </a:t>
            </a:r>
            <a:r>
              <a:rPr lang="en-US" altLang="zh-CN" sz="1400" dirty="0" err="1">
                <a:latin typeface="Arial" panose="020B0604020202020204" pitchFamily="34" charset="0"/>
                <a:cs typeface="Arial" panose="020B0604020202020204" pitchFamily="34" charset="0"/>
              </a:rPr>
              <a:t>cách</a:t>
            </a:r>
            <a:r>
              <a:rPr lang="en-US" altLang="zh-CN" sz="1400" dirty="0">
                <a:latin typeface="Arial" panose="020B0604020202020204" pitchFamily="34" charset="0"/>
                <a:cs typeface="Arial" panose="020B0604020202020204" pitchFamily="34" charset="0"/>
              </a:rPr>
              <a:t> đại dương quá 7km</a:t>
            </a:r>
          </a:p>
        </p:txBody>
      </p:sp>
    </p:spTree>
    <p:extLst>
      <p:ext uri="{BB962C8B-B14F-4D97-AF65-F5344CB8AC3E}">
        <p14:creationId xmlns:p14="http://schemas.microsoft.com/office/powerpoint/2010/main" val="89333640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  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5755422"/>
          </a:xfrm>
          <a:prstGeom prst="rect">
            <a:avLst/>
          </a:prstGeom>
          <a:noFill/>
        </p:spPr>
        <p:txBody>
          <a:bodyPr wrap="square">
            <a:spAutoFit/>
          </a:bodyPr>
          <a:lstStyle/>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Được chế tác từ những trái nho được trồng dưới nhiều vùng khí hậu rộng lớn và đa dạng, trên những vùng đất có lịch sử hàng triệu năm, mỗi ly rượu vang Úc đều kể một câu chuyện.</a:t>
            </a:r>
          </a:p>
          <a:p>
            <a:endParaRPr lang="en-AU"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Giống như những người đi trước, những người trồng và nhà sản xuất hiện đại của chúng ta tiếp tục đam mê, kiên cường và sáng tạo; không ngừng thúc đẩy khám phá những cách mới để hoàn thiện các kỹ thuật cũ. Cộng đồng của chúng ta được kết nối bởi sự tôn trọng lẫn nhau và tình yêu chung đối với việc chế tạo rượu vang đặc biệt, đồng thời bảo vệ những kỳ quan thiên nhiên cho các thế hệ tương lai thưởng thức. Áp dụng tư duy hiện đại vào vùng đất cổ xưa của chúng ta, chúng tôi coi trọng việc thử nghiệm vui vẻ một cách rất, rất nghiêm túc.</a:t>
            </a:r>
          </a:p>
          <a:p>
            <a:endParaRPr lang="en-AU" sz="1600" dirty="0">
              <a:solidFill>
                <a:srgbClr val="190000"/>
              </a:solidFill>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Vì vậy, nếu bạn đang tìm kiếm hương vị của cuộc phiêu lưu, hãy để rượu vang Úc là chiếc la bàn của bạn. Bởi vì trong mỗi chai rượu vang Úc, bạn sẽ trải nghiệm những kỳ quan của Úc – một lời nhắc nhở về cuộc phiêu lưu và sự đa dạng định hình nên văn hóa và vùng đất của chúng ta.</a:t>
            </a:r>
          </a:p>
        </p:txBody>
      </p:sp>
      <p:pic>
        <p:nvPicPr>
          <p:cNvPr id="16" name="Picture 15" descr="A logo with text on it  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lstStyle/>
          <a:p>
            <a:r>
              <a:rPr lang="en-US" altLang="zh-CN" b="1" dirty="0">
                <a:solidFill>
                  <a:schemeClr val="accent1"/>
                </a:solidFill>
              </a:rPr>
              <a:t>KHÍ HẬU</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11817"/>
            <a:ext cx="5183398" cy="553998"/>
          </a:xfrm>
          <a:prstGeom prst="rect">
            <a:avLst/>
          </a:prstGeom>
          <a:noFill/>
        </p:spPr>
        <p:txBody>
          <a:bodyPr wrap="square" rtlCol="0">
            <a:spAutoFit/>
          </a:bodyPr>
          <a:lstStyle>
            <a:lvl1pPr>
              <a:defRPr sz="3000"/>
            </a:lvl1pPr>
          </a:lstStyle>
          <a:p>
            <a:pPr algn="l"/>
            <a:r>
              <a:rPr lang="en-US" altLang="zh-CN" sz="3000" b="1"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ĐỊA TRUNG HẢI THỰC SỰ</a:t>
            </a:r>
          </a:p>
        </p:txBody>
      </p:sp>
      <p:sp>
        <p:nvSpPr>
          <p:cNvPr id="4" name="TextBox 3">
            <a:extLst>
              <a:ext uri="{FF2B5EF4-FFF2-40B4-BE49-F238E27FC236}">
                <a16:creationId xmlns:a16="http://schemas.microsoft.com/office/drawing/2014/main" id="{F6F05948-33DB-055B-AE2C-CEF9374E5478}"/>
              </a:ext>
            </a:extLst>
          </p:cNvPr>
          <p:cNvSpPr txBox="1"/>
          <p:nvPr/>
        </p:nvSpPr>
        <p:spPr>
          <a:xfrm>
            <a:off x="527853" y="3938286"/>
            <a:ext cx="3075959" cy="535531"/>
          </a:xfrm>
          <a:prstGeom prst="rect">
            <a:avLst/>
          </a:prstGeom>
          <a:noFill/>
        </p:spPr>
        <p:txBody>
          <a:bodyPr wrap="square" rtlCol="0">
            <a:spAutoFit/>
          </a:bodyPr>
          <a:lstStyle/>
          <a:p>
            <a:pPr>
              <a:lnSpc>
                <a:spcPct val="90000"/>
              </a:lnSpc>
            </a:pPr>
            <a:r>
              <a:rPr lang="en-US" altLang="zh-CN" sz="1600" b="1" dirty="0">
                <a:solidFill>
                  <a:schemeClr val="bg1"/>
                </a:solidFill>
                <a:latin typeface="Arial" panose="020B0604020202020204" pitchFamily="34" charset="0"/>
              </a:rPr>
              <a:t>VỚI NHIỀU LOẠI KHÍ HẬU TRUNG GIAN VÀ VI KHÍ HẬU</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83329"/>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3"/>
                </a:solidFill>
                <a:latin typeface="Arial" panose="020B0604020202020204" pitchFamily="34" charset="0"/>
                <a:cs typeface="Arial" panose="020B0604020202020204" pitchFamily="34" charset="0"/>
              </a:rPr>
              <a:t>ĐỘ CAO</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8" y="3748036"/>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solidFill>
                  <a:schemeClr val="accent3"/>
                </a:solidFill>
                <a:latin typeface="Arial" panose="020B0604020202020204" pitchFamily="34" charset="0"/>
                <a:cs typeface="Arial" panose="020B0604020202020204" pitchFamily="34" charset="0"/>
              </a:rPr>
              <a:t>MORNINGTON PENNISULA</a:t>
            </a:r>
          </a:p>
          <a:p>
            <a:r>
              <a:rPr lang="en-US" altLang="zh-CN" sz="1800" dirty="0">
                <a:solidFill>
                  <a:srgbClr val="B2D8BE"/>
                </a:solidFill>
                <a:latin typeface="Arial" panose="020B0604020202020204" pitchFamily="34" charset="0"/>
                <a:cs typeface="Arial" panose="020B0604020202020204" pitchFamily="34" charset="0"/>
              </a:rPr>
              <a:t>10–260M (32–853FT)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THẤP</a:t>
            </a:r>
          </a:p>
          <a:p>
            <a:r>
              <a:rPr lang="en-US" altLang="zh-CN" sz="1400" dirty="0">
                <a:solidFill>
                  <a:srgbClr val="601329"/>
                </a:solidFill>
                <a:latin typeface="Arial" panose="020B0604020202020204" pitchFamily="34" charset="0"/>
              </a:rPr>
              <a:t>0–499m
(0–1.639ft)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TRUNG BÌNH</a:t>
            </a:r>
          </a:p>
          <a:p>
            <a:r>
              <a:rPr lang="en-US" altLang="zh-CN" sz="1400" dirty="0">
                <a:solidFill>
                  <a:srgbClr val="601329"/>
                </a:solidFill>
                <a:latin typeface="Arial" panose="020B0604020202020204" pitchFamily="34" charset="0"/>
              </a:rPr>
              <a:t>500–749m </a:t>
            </a:r>
          </a:p>
          <a:p>
            <a:r>
              <a:rPr lang="en-US" altLang="zh-CN" sz="1400" dirty="0">
                <a:solidFill>
                  <a:srgbClr val="601329"/>
                </a:solidFill>
                <a:latin typeface="Arial" panose="020B0604020202020204" pitchFamily="34" charset="0"/>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CAO</a:t>
            </a:r>
          </a:p>
          <a:p>
            <a:r>
              <a:rPr lang="en-US" altLang="zh-CN" sz="1400" dirty="0">
                <a:solidFill>
                  <a:srgbClr val="601329"/>
                </a:solidFill>
                <a:latin typeface="Arial" panose="020B0604020202020204" pitchFamily="34" charset="0"/>
              </a:rPr>
              <a:t>750–999m</a:t>
            </a:r>
          </a:p>
          <a:p>
            <a:r>
              <a:rPr lang="en-US" altLang="zh-CN" sz="1400" dirty="0">
                <a:solidFill>
                  <a:srgbClr val="601329"/>
                </a:solidFill>
                <a:latin typeface="Arial" panose="020B0604020202020204" pitchFamily="34" charset="0"/>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chemeClr val="accent3"/>
              </a:solidFill>
              <a:latin typeface="Arial" panose="020B0604020202020204" pitchFamily="34" charset="0"/>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RẤT CAO</a:t>
            </a:r>
          </a:p>
          <a:p>
            <a:r>
              <a:rPr lang="en-US" altLang="zh-CN" sz="1400" dirty="0">
                <a:solidFill>
                  <a:srgbClr val="601329"/>
                </a:solidFill>
                <a:latin typeface="Arial" panose="020B0604020202020204" pitchFamily="34" charset="0"/>
              </a:rPr>
              <a:t>1000m +</a:t>
            </a:r>
          </a:p>
          <a:p>
            <a:r>
              <a:rPr lang="en-US" altLang="zh-CN" sz="1400" dirty="0">
                <a:solidFill>
                  <a:srgbClr val="601329"/>
                </a:solidFill>
                <a:latin typeface="Arial" panose="020B0604020202020204" pitchFamily="34" charset="0"/>
              </a:rPr>
              <a:t>(&gt;3.280ft +)</a:t>
            </a:r>
          </a:p>
        </p:txBody>
      </p:sp>
    </p:spTree>
    <p:extLst>
      <p:ext uri="{BB962C8B-B14F-4D97-AF65-F5344CB8AC3E}">
        <p14:creationId xmlns:p14="http://schemas.microsoft.com/office/powerpoint/2010/main" val="115963649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
          <a:stretch/>
        </p:blipFill>
        <p:spPr>
          <a:xfrm rot="10800000">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altLang="zh-CN" b="1" dirty="0">
                <a:solidFill>
                  <a:schemeClr val="accent1"/>
                </a:solidFill>
              </a:rPr>
              <a:t>ĐẤT</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080668" cy="1530521"/>
          </a:xfrm>
        </p:spPr>
        <p:txBody>
          <a:bodyPr/>
          <a:lstStyle/>
          <a:p>
            <a:r>
              <a:rPr lang="en-US" altLang="zh-CN" dirty="0" err="1"/>
              <a:t>Đất</a:t>
            </a:r>
            <a:r>
              <a:rPr lang="en-US" altLang="zh-CN" dirty="0"/>
              <a:t> </a:t>
            </a:r>
            <a:r>
              <a:rPr lang="en-US" altLang="zh-CN" dirty="0" err="1"/>
              <a:t>của</a:t>
            </a:r>
            <a:r>
              <a:rPr lang="en-US" altLang="zh-CN" dirty="0"/>
              <a:t> Mornington </a:t>
            </a:r>
            <a:r>
              <a:rPr lang="en-US" altLang="zh-CN" dirty="0" err="1"/>
              <a:t>Pennisula</a:t>
            </a:r>
            <a:r>
              <a:rPr lang="en-US" altLang="zh-CN" dirty="0"/>
              <a:t> </a:t>
            </a:r>
            <a:r>
              <a:rPr lang="en-US" altLang="zh-CN" dirty="0" err="1"/>
              <a:t>khác</a:t>
            </a:r>
            <a:r>
              <a:rPr lang="en-US" altLang="zh-CN" dirty="0"/>
              <a:t> nhau trên khắp khu vực, từ đất cát màu mỡ sâu ở khu vực phía bắc, đất vàng và nâu trên đất sét tơi xốp, thoát nước tốt và đất có nền núi lửa màu đỏ gỉ ở phía nam.</a:t>
            </a:r>
          </a:p>
        </p:txBody>
      </p:sp>
    </p:spTree>
    <p:extLst>
      <p:ext uri="{BB962C8B-B14F-4D97-AF65-F5344CB8AC3E}">
        <p14:creationId xmlns:p14="http://schemas.microsoft.com/office/powerpoint/2010/main" val="3631648503"/>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964C8-AB23-5E10-FB64-CC704F5213B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6E89ED2-C3BA-789D-5996-19D19CC0721A}"/>
              </a:ext>
            </a:extLst>
          </p:cNvPr>
          <p:cNvPicPr>
            <a:picLocks noChangeAspect="1"/>
          </p:cNvPicPr>
          <p:nvPr/>
        </p:nvPicPr>
        <p:blipFill>
          <a:blip r:embed="rId3"/>
          <a:stretch>
            <a:fillRect/>
          </a:stretch>
        </p:blipFill>
        <p:spPr>
          <a:xfrm>
            <a:off x="-36899" y="0"/>
            <a:ext cx="12228899" cy="6858000"/>
          </a:xfrm>
          <a:prstGeom prst="rect">
            <a:avLst/>
          </a:prstGeom>
        </p:spPr>
      </p:pic>
      <p:sp>
        <p:nvSpPr>
          <p:cNvPr id="3" name="Text Placeholder 4">
            <a:extLst>
              <a:ext uri="{FF2B5EF4-FFF2-40B4-BE49-F238E27FC236}">
                <a16:creationId xmlns:a16="http://schemas.microsoft.com/office/drawing/2014/main" id="{E258CE4F-A373-EB31-FFAA-6672B5209207}"/>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zh-CN" sz="5440" b="1" dirty="0">
                <a:solidFill>
                  <a:schemeClr val="accent1"/>
                </a:solidFill>
                <a:latin typeface="Arial" panose="020B0604020202020204" pitchFamily="34" charset="0"/>
                <a:cs typeface="Arial" panose="020B0604020202020204" pitchFamily="34" charset="0"/>
              </a:rPr>
              <a:t>NAM ÚC</a:t>
            </a:r>
          </a:p>
        </p:txBody>
      </p:sp>
      <p:sp>
        <p:nvSpPr>
          <p:cNvPr id="6" name="object 58">
            <a:extLst>
              <a:ext uri="{FF2B5EF4-FFF2-40B4-BE49-F238E27FC236}">
                <a16:creationId xmlns:a16="http://schemas.microsoft.com/office/drawing/2014/main" id="{0C376D7E-0E2D-2AFC-354B-9FE1927ABC5A}"/>
              </a:ext>
            </a:extLst>
          </p:cNvPr>
          <p:cNvSpPr txBox="1"/>
          <p:nvPr/>
        </p:nvSpPr>
        <p:spPr>
          <a:xfrm>
            <a:off x="7523092" y="2978581"/>
            <a:ext cx="2975878"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ADELAIDE HILLS</a:t>
            </a:r>
          </a:p>
        </p:txBody>
      </p:sp>
      <p:cxnSp>
        <p:nvCxnSpPr>
          <p:cNvPr id="7" name="Straight Connector 6">
            <a:extLst>
              <a:ext uri="{FF2B5EF4-FFF2-40B4-BE49-F238E27FC236}">
                <a16:creationId xmlns:a16="http://schemas.microsoft.com/office/drawing/2014/main" id="{1FAA57EF-7E5B-2300-4C00-80284CF1B084}"/>
              </a:ext>
            </a:extLst>
          </p:cNvPr>
          <p:cNvCxnSpPr>
            <a:cxnSpLocks/>
          </p:cNvCxnSpPr>
          <p:nvPr/>
        </p:nvCxnSpPr>
        <p:spPr>
          <a:xfrm flipH="1">
            <a:off x="7004424" y="3094959"/>
            <a:ext cx="38697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7690671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3380581" cy="1530521"/>
          </a:xfrm>
        </p:spPr>
        <p:txBody>
          <a:bodyPr/>
          <a:lstStyle>
            <a:lvl1pPr>
              <a:defRPr sz="1434"/>
            </a:lvl1pPr>
          </a:lstStyle>
          <a:p>
            <a:r>
              <a:rPr lang="en-US" altLang="zh-CN" sz="1434" dirty="0"/>
              <a:t>Di sản Đức</a:t>
            </a:r>
          </a:p>
          <a:p>
            <a:r>
              <a:rPr lang="en-US" altLang="zh-CN" sz="1434" dirty="0"/>
              <a:t>Thiên đường của những người yêu thích ẩm thực</a:t>
            </a:r>
          </a:p>
          <a:p>
            <a:r>
              <a:rPr lang="en-US" altLang="zh-CN" sz="1434" dirty="0"/>
              <a:t>Sự tái sinh của một khu vực</a:t>
            </a:r>
          </a:p>
          <a:p>
            <a:r>
              <a:rPr lang="en-US" altLang="zh-CN" sz="1434" dirty="0"/>
              <a:t>Trung tâm khí hậu mát mẻ</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en-US" altLang="zh-CN" b="1" dirty="0">
                <a:solidFill>
                  <a:schemeClr val="accent1"/>
                </a:solidFill>
              </a:rPr>
              <a:t>ADELAIDE HILLS</a:t>
            </a:r>
          </a:p>
        </p:txBody>
      </p:sp>
    </p:spTree>
    <p:extLst>
      <p:ext uri="{BB962C8B-B14F-4D97-AF65-F5344CB8AC3E}">
        <p14:creationId xmlns:p14="http://schemas.microsoft.com/office/powerpoint/2010/main" val="3561027007"/>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53633"/>
            <a:ext cx="5334275" cy="820910"/>
          </a:xfrm>
        </p:spPr>
        <p:txBody>
          <a:bodyPr/>
          <a:lstStyle/>
          <a:p>
            <a:r>
              <a:rPr lang="en-US" altLang="zh-CN" b="1" dirty="0">
                <a:solidFill>
                  <a:schemeClr val="accent1"/>
                </a:solidFill>
              </a:rPr>
              <a:t>KHÍ HẬU</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81629"/>
            <a:ext cx="3601513" cy="1077218"/>
          </a:xfrm>
          <a:prstGeom prst="rect">
            <a:avLst/>
          </a:prstGeom>
          <a:noFill/>
        </p:spPr>
        <p:txBody>
          <a:bodyPr wrap="square" rtlCol="0">
            <a:spAutoFit/>
          </a:bodyPr>
          <a:lstStyle/>
          <a:p>
            <a:pPr algn="l"/>
            <a:r>
              <a:rPr lang="en-US" altLang="zh-CN" sz="3200" b="1"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ĐỊA TRUNG HẢI VỪA PHẢI</a:t>
            </a:r>
          </a:p>
        </p:txBody>
      </p:sp>
      <p:sp>
        <p:nvSpPr>
          <p:cNvPr id="4" name="TextBox 3">
            <a:extLst>
              <a:ext uri="{FF2B5EF4-FFF2-40B4-BE49-F238E27FC236}">
                <a16:creationId xmlns:a16="http://schemas.microsoft.com/office/drawing/2014/main" id="{F6F05948-33DB-055B-AE2C-CEF9374E5478}"/>
              </a:ext>
            </a:extLst>
          </p:cNvPr>
          <p:cNvSpPr txBox="1"/>
          <p:nvPr/>
        </p:nvSpPr>
        <p:spPr>
          <a:xfrm>
            <a:off x="567348" y="2194309"/>
            <a:ext cx="3849274" cy="313932"/>
          </a:xfrm>
          <a:prstGeom prst="rect">
            <a:avLst/>
          </a:prstGeom>
          <a:noFill/>
        </p:spPr>
        <p:txBody>
          <a:bodyPr wrap="square" rtlCol="0">
            <a:spAutoFit/>
          </a:bodyPr>
          <a:lstStyle/>
          <a:p>
            <a:pPr>
              <a:lnSpc>
                <a:spcPct val="90000"/>
              </a:lnSpc>
            </a:pPr>
            <a:r>
              <a:rPr lang="en-US" altLang="zh-CN" sz="1600" b="1" dirty="0">
                <a:solidFill>
                  <a:schemeClr val="bg1"/>
                </a:solidFill>
                <a:latin typeface="Arial" panose="020B0604020202020204" pitchFamily="34" charset="0"/>
              </a:rPr>
              <a:t>VỚI ĐẶC ĐIỂM KHÍ HẬU MÁT MẺ</a:t>
            </a:r>
            <a:endParaRPr lang="en-AU" sz="1600" b="1" dirty="0">
              <a:solidFill>
                <a:schemeClr val="bg1"/>
              </a:solidFill>
              <a:latin typeface="Arial" panose="020B0604020202020204" pitchFamily="34" charset="0"/>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83329"/>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3"/>
                </a:solidFill>
                <a:latin typeface="Arial" panose="020B0604020202020204" pitchFamily="34" charset="0"/>
                <a:cs typeface="Arial" panose="020B0604020202020204" pitchFamily="34" charset="0"/>
              </a:rPr>
              <a:t>ĐỘ CAO</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660250" y="2643617"/>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solidFill>
                  <a:schemeClr val="accent3"/>
                </a:solidFill>
                <a:latin typeface="Arial" panose="020B0604020202020204" pitchFamily="34" charset="0"/>
                <a:cs typeface="Arial" panose="020B0604020202020204" pitchFamily="34" charset="0"/>
              </a:rPr>
              <a:t>ADELAIDE HILLS</a:t>
            </a:r>
          </a:p>
          <a:p>
            <a:r>
              <a:rPr lang="en-US" altLang="zh-CN" sz="1800" dirty="0">
                <a:solidFill>
                  <a:srgbClr val="B2D8BE"/>
                </a:solidFill>
                <a:latin typeface="Arial" panose="020B0604020202020204" pitchFamily="34" charset="0"/>
                <a:cs typeface="Arial" panose="020B0604020202020204" pitchFamily="34" charset="0"/>
              </a:rPr>
              <a:t>230–650M (755–2.133FT)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THẤP</a:t>
            </a:r>
          </a:p>
          <a:p>
            <a:r>
              <a:rPr lang="en-US" altLang="zh-CN" sz="1400" dirty="0">
                <a:solidFill>
                  <a:srgbClr val="601329"/>
                </a:solidFill>
                <a:latin typeface="Arial" panose="020B0604020202020204" pitchFamily="34" charset="0"/>
              </a:rPr>
              <a:t>0–499m
(0–1.639ft)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TRUNG BÌNH</a:t>
            </a:r>
          </a:p>
          <a:p>
            <a:r>
              <a:rPr lang="en-US" altLang="zh-CN" sz="1400" dirty="0">
                <a:solidFill>
                  <a:srgbClr val="601329"/>
                </a:solidFill>
                <a:latin typeface="Arial" panose="020B0604020202020204" pitchFamily="34" charset="0"/>
              </a:rPr>
              <a:t>500–749m </a:t>
            </a:r>
          </a:p>
          <a:p>
            <a:r>
              <a:rPr lang="en-US" altLang="zh-CN" sz="1400" dirty="0">
                <a:solidFill>
                  <a:srgbClr val="601329"/>
                </a:solidFill>
                <a:latin typeface="Arial" panose="020B0604020202020204" pitchFamily="34" charset="0"/>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CAO</a:t>
            </a:r>
          </a:p>
          <a:p>
            <a:r>
              <a:rPr lang="en-US" altLang="zh-CN" sz="1400" dirty="0">
                <a:solidFill>
                  <a:srgbClr val="601329"/>
                </a:solidFill>
                <a:latin typeface="Arial" panose="020B0604020202020204" pitchFamily="34" charset="0"/>
              </a:rPr>
              <a:t>750–999m</a:t>
            </a:r>
          </a:p>
          <a:p>
            <a:r>
              <a:rPr lang="en-US" altLang="zh-CN" sz="1400" dirty="0">
                <a:solidFill>
                  <a:srgbClr val="601329"/>
                </a:solidFill>
                <a:latin typeface="Arial" panose="020B0604020202020204" pitchFamily="34" charset="0"/>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876255" y="5289739"/>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876255" y="4166738"/>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Oval 30">
            <a:extLst>
              <a:ext uri="{FF2B5EF4-FFF2-40B4-BE49-F238E27FC236}">
                <a16:creationId xmlns:a16="http://schemas.microsoft.com/office/drawing/2014/main" id="{9F6D3D17-F1EE-B541-B0FA-0B5416EFD923}"/>
              </a:ext>
            </a:extLst>
          </p:cNvPr>
          <p:cNvSpPr/>
          <p:nvPr/>
        </p:nvSpPr>
        <p:spPr>
          <a:xfrm>
            <a:off x="8938158" y="5117070"/>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chemeClr val="accent3"/>
              </a:solidFill>
              <a:latin typeface="Arial" panose="020B0604020202020204" pitchFamily="34" charset="0"/>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RẤT CAO</a:t>
            </a:r>
          </a:p>
          <a:p>
            <a:r>
              <a:rPr lang="en-US" altLang="zh-CN" sz="1400" dirty="0">
                <a:solidFill>
                  <a:srgbClr val="601329"/>
                </a:solidFill>
                <a:latin typeface="Arial" panose="020B0604020202020204" pitchFamily="34" charset="0"/>
              </a:rPr>
              <a:t>1000m +</a:t>
            </a:r>
          </a:p>
          <a:p>
            <a:r>
              <a:rPr lang="en-US" altLang="zh-CN" sz="1400" dirty="0">
                <a:solidFill>
                  <a:srgbClr val="601329"/>
                </a:solidFill>
                <a:latin typeface="Arial" panose="020B0604020202020204" pitchFamily="34" charset="0"/>
              </a:rPr>
              <a:t>(&gt;3.280ft +)</a:t>
            </a:r>
          </a:p>
        </p:txBody>
      </p:sp>
    </p:spTree>
    <p:extLst>
      <p:ext uri="{BB962C8B-B14F-4D97-AF65-F5344CB8AC3E}">
        <p14:creationId xmlns:p14="http://schemas.microsoft.com/office/powerpoint/2010/main" val="97999389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708" r="16708"/>
          <a:stretch/>
        </p:blipFill>
        <p:spPr>
          <a:xfrm>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altLang="zh-CN" b="1" dirty="0">
                <a:solidFill>
                  <a:schemeClr val="accent1"/>
                </a:solidFill>
              </a:rPr>
              <a:t>ĐẤT</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3987800" cy="1530521"/>
          </a:xfrm>
        </p:spPr>
        <p:txBody>
          <a:bodyPr/>
          <a:lstStyle/>
          <a:p>
            <a:pPr lvl="0"/>
            <a:r>
              <a:rPr lang="en-US" altLang="zh-CN" dirty="0"/>
              <a:t>Đất </a:t>
            </a:r>
            <a:r>
              <a:rPr lang="en-US" altLang="zh-CN" dirty="0" err="1"/>
              <a:t>của</a:t>
            </a:r>
            <a:r>
              <a:rPr lang="en-US" altLang="zh-CN" dirty="0"/>
              <a:t> Adelaide Hills có cấu trúc và hóa học rất khác nhau. Khu vực này có hỗn hợp cát pha thịt màu xám nâu hoặc nâu, trong khi độ sâu của đất thay đổi do địa hình.</a:t>
            </a:r>
            <a:endParaRPr kumimoji="0" lang="en-AU" sz="1600" u="none" strike="noStrike" kern="1200" cap="none" spc="0" normalizeH="0" baseline="0" noProof="0" dirty="0">
              <a:ln>
                <a:noFill/>
              </a:ln>
              <a:effectLst/>
              <a:uLnTx/>
              <a:uFillTx/>
              <a:latin typeface="Arial"/>
              <a:ea typeface="+mn-ea"/>
              <a:cs typeface="+mn-cs"/>
            </a:endParaRPr>
          </a:p>
        </p:txBody>
      </p:sp>
    </p:spTree>
    <p:extLst>
      <p:ext uri="{BB962C8B-B14F-4D97-AF65-F5344CB8AC3E}">
        <p14:creationId xmlns:p14="http://schemas.microsoft.com/office/powerpoint/2010/main" val="97483652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7080" y="552615"/>
            <a:ext cx="6857649"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ĐẶC ĐIỂM VÀ HƯƠNG VỊ CỦA
PINOT NOIR</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454230" y="3429126"/>
            <a:ext cx="2805709"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b="1" dirty="0">
                <a:effectLst/>
                <a:latin typeface="Arial" panose="020B0604020202020204" pitchFamily="34" charset="0"/>
              </a:rPr>
              <a:t>HƯƠNG VỊ</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Anh đào</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Dâu tây</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Mận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Hoa hồng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Hoa violet</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Đất</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8432800" y="3625097"/>
            <a:ext cx="93980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704187"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5577583" y="4494426"/>
            <a:ext cx="4652237" cy="410433"/>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b="1" dirty="0">
                <a:solidFill>
                  <a:schemeClr val="bg1"/>
                </a:solidFill>
                <a:latin typeface="Arial" panose="020B0604020202020204" pitchFamily="34" charset="0"/>
                <a:ea typeface="Inter Display" panose="02000503000000020004" pitchFamily="2" charset="0"/>
                <a:cs typeface="Arial" panose="020B0604020202020204" pitchFamily="34" charset="0"/>
              </a:rPr>
              <a:t>PINOT NOIR</a:t>
            </a:r>
            <a:endParaRPr lang="en-AU" sz="3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8" name="Oval 7">
            <a:extLst>
              <a:ext uri="{FF2B5EF4-FFF2-40B4-BE49-F238E27FC236}">
                <a16:creationId xmlns:a16="http://schemas.microsoft.com/office/drawing/2014/main" id="{B9E48CA2-2B12-B702-187D-AEEAC993CC30}"/>
              </a:ext>
            </a:extLst>
          </p:cNvPr>
          <p:cNvSpPr/>
          <p:nvPr/>
        </p:nvSpPr>
        <p:spPr>
          <a:xfrm>
            <a:off x="2104517" y="2028344"/>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 name="Oval 8">
            <a:extLst>
              <a:ext uri="{FF2B5EF4-FFF2-40B4-BE49-F238E27FC236}">
                <a16:creationId xmlns:a16="http://schemas.microsoft.com/office/drawing/2014/main" id="{C968959B-765A-A9FF-B7BE-9CB9390311F0}"/>
              </a:ext>
            </a:extLst>
          </p:cNvPr>
          <p:cNvSpPr/>
          <p:nvPr/>
        </p:nvSpPr>
        <p:spPr>
          <a:xfrm>
            <a:off x="2468660" y="2025442"/>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 name="Oval 9">
            <a:extLst>
              <a:ext uri="{FF2B5EF4-FFF2-40B4-BE49-F238E27FC236}">
                <a16:creationId xmlns:a16="http://schemas.microsoft.com/office/drawing/2014/main" id="{6BCE7CC5-4034-7268-9B04-A624191D8F81}"/>
              </a:ext>
            </a:extLst>
          </p:cNvPr>
          <p:cNvSpPr/>
          <p:nvPr/>
        </p:nvSpPr>
        <p:spPr>
          <a:xfrm>
            <a:off x="2832803" y="2025442"/>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 name="Oval 10">
            <a:extLst>
              <a:ext uri="{FF2B5EF4-FFF2-40B4-BE49-F238E27FC236}">
                <a16:creationId xmlns:a16="http://schemas.microsoft.com/office/drawing/2014/main" id="{4467948C-E554-03A6-6A01-918F82C56296}"/>
              </a:ext>
            </a:extLst>
          </p:cNvPr>
          <p:cNvSpPr/>
          <p:nvPr/>
        </p:nvSpPr>
        <p:spPr>
          <a:xfrm>
            <a:off x="3196946" y="2025442"/>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 name="Title 2">
            <a:extLst>
              <a:ext uri="{FF2B5EF4-FFF2-40B4-BE49-F238E27FC236}">
                <a16:creationId xmlns:a16="http://schemas.microsoft.com/office/drawing/2014/main" id="{5229C1C9-E1CF-C6F0-007F-D94EB5D2E8D1}"/>
              </a:ext>
            </a:extLst>
          </p:cNvPr>
          <p:cNvSpPr txBox="1"/>
          <p:nvPr/>
        </p:nvSpPr>
        <p:spPr>
          <a:xfrm>
            <a:off x="624071" y="2031978"/>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13" name="Oval 12">
            <a:extLst>
              <a:ext uri="{FF2B5EF4-FFF2-40B4-BE49-F238E27FC236}">
                <a16:creationId xmlns:a16="http://schemas.microsoft.com/office/drawing/2014/main" id="{BFCC548F-330E-A2E7-2994-BC6333F7C141}"/>
              </a:ext>
            </a:extLst>
          </p:cNvPr>
          <p:cNvSpPr/>
          <p:nvPr/>
        </p:nvSpPr>
        <p:spPr>
          <a:xfrm>
            <a:off x="3561470" y="2025442"/>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FBCAA6F1-3107-79D8-C17A-53478B4AB59D}"/>
              </a:ext>
            </a:extLst>
          </p:cNvPr>
          <p:cNvSpPr/>
          <p:nvPr/>
        </p:nvSpPr>
        <p:spPr>
          <a:xfrm>
            <a:off x="3925994" y="2025442"/>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 name="Oval 14">
            <a:extLst>
              <a:ext uri="{FF2B5EF4-FFF2-40B4-BE49-F238E27FC236}">
                <a16:creationId xmlns:a16="http://schemas.microsoft.com/office/drawing/2014/main" id="{A3F5E161-F52E-24A3-BD5B-95F7DA16A229}"/>
              </a:ext>
            </a:extLst>
          </p:cNvPr>
          <p:cNvSpPr/>
          <p:nvPr/>
        </p:nvSpPr>
        <p:spPr>
          <a:xfrm>
            <a:off x="4284339" y="2025442"/>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 name="Oval 15">
            <a:extLst>
              <a:ext uri="{FF2B5EF4-FFF2-40B4-BE49-F238E27FC236}">
                <a16:creationId xmlns:a16="http://schemas.microsoft.com/office/drawing/2014/main" id="{F23BCECA-3C3A-798D-515C-098D9535BBD1}"/>
              </a:ext>
            </a:extLst>
          </p:cNvPr>
          <p:cNvSpPr/>
          <p:nvPr/>
        </p:nvSpPr>
        <p:spPr>
          <a:xfrm>
            <a:off x="4655041" y="2025442"/>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 name="Oval 17">
            <a:extLst>
              <a:ext uri="{FF2B5EF4-FFF2-40B4-BE49-F238E27FC236}">
                <a16:creationId xmlns:a16="http://schemas.microsoft.com/office/drawing/2014/main" id="{780ED763-953F-2F84-8D66-A236EA5736F9}"/>
              </a:ext>
            </a:extLst>
          </p:cNvPr>
          <p:cNvSpPr/>
          <p:nvPr/>
        </p:nvSpPr>
        <p:spPr>
          <a:xfrm>
            <a:off x="5019565" y="2025442"/>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1" name="Title 2">
            <a:extLst>
              <a:ext uri="{FF2B5EF4-FFF2-40B4-BE49-F238E27FC236}">
                <a16:creationId xmlns:a16="http://schemas.microsoft.com/office/drawing/2014/main" id="{B30512E3-9E5A-18D3-3EC9-CB60F341DFA1}"/>
              </a:ext>
            </a:extLst>
          </p:cNvPr>
          <p:cNvSpPr txBox="1"/>
          <p:nvPr/>
        </p:nvSpPr>
        <p:spPr>
          <a:xfrm>
            <a:off x="1763881" y="2501019"/>
            <a:ext cx="91728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Pinot Noir</a:t>
            </a:r>
          </a:p>
        </p:txBody>
      </p:sp>
      <p:cxnSp>
        <p:nvCxnSpPr>
          <p:cNvPr id="22" name="Straight Connector 21">
            <a:extLst>
              <a:ext uri="{FF2B5EF4-FFF2-40B4-BE49-F238E27FC236}">
                <a16:creationId xmlns:a16="http://schemas.microsoft.com/office/drawing/2014/main" id="{212851CA-41C6-48A8-2B82-2D011222375A}"/>
              </a:ext>
            </a:extLst>
          </p:cNvPr>
          <p:cNvCxnSpPr>
            <a:cxnSpLocks/>
          </p:cNvCxnSpPr>
          <p:nvPr/>
        </p:nvCxnSpPr>
        <p:spPr>
          <a:xfrm>
            <a:off x="1504223" y="217324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146EEED7-62B3-EF5B-E5D0-6F3A6B00048A}"/>
              </a:ext>
            </a:extLst>
          </p:cNvPr>
          <p:cNvSpPr/>
          <p:nvPr/>
        </p:nvSpPr>
        <p:spPr>
          <a:xfrm>
            <a:off x="2104517" y="3125057"/>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4" name="Oval 23">
            <a:extLst>
              <a:ext uri="{FF2B5EF4-FFF2-40B4-BE49-F238E27FC236}">
                <a16:creationId xmlns:a16="http://schemas.microsoft.com/office/drawing/2014/main" id="{02A22F76-266C-12F2-863C-FD57316866EF}"/>
              </a:ext>
            </a:extLst>
          </p:cNvPr>
          <p:cNvSpPr/>
          <p:nvPr/>
        </p:nvSpPr>
        <p:spPr>
          <a:xfrm>
            <a:off x="2468660" y="312215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5" name="Oval 24">
            <a:extLst>
              <a:ext uri="{FF2B5EF4-FFF2-40B4-BE49-F238E27FC236}">
                <a16:creationId xmlns:a16="http://schemas.microsoft.com/office/drawing/2014/main" id="{3DB1E6C4-5C85-1E3D-414E-CA5239681743}"/>
              </a:ext>
            </a:extLst>
          </p:cNvPr>
          <p:cNvSpPr/>
          <p:nvPr/>
        </p:nvSpPr>
        <p:spPr>
          <a:xfrm>
            <a:off x="2832803" y="312215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8" name="Oval 27">
            <a:extLst>
              <a:ext uri="{FF2B5EF4-FFF2-40B4-BE49-F238E27FC236}">
                <a16:creationId xmlns:a16="http://schemas.microsoft.com/office/drawing/2014/main" id="{E977393D-7D21-459A-BF9B-A0D745DABACB}"/>
              </a:ext>
            </a:extLst>
          </p:cNvPr>
          <p:cNvSpPr/>
          <p:nvPr/>
        </p:nvSpPr>
        <p:spPr>
          <a:xfrm>
            <a:off x="3196946" y="312215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0" name="Title 2">
            <a:extLst>
              <a:ext uri="{FF2B5EF4-FFF2-40B4-BE49-F238E27FC236}">
                <a16:creationId xmlns:a16="http://schemas.microsoft.com/office/drawing/2014/main" id="{E5F59C5A-905F-E113-D798-17E5B377147C}"/>
              </a:ext>
            </a:extLst>
          </p:cNvPr>
          <p:cNvSpPr txBox="1"/>
          <p:nvPr/>
        </p:nvSpPr>
        <p:spPr>
          <a:xfrm>
            <a:off x="624070" y="3124407"/>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32" name="Oval 31">
            <a:extLst>
              <a:ext uri="{FF2B5EF4-FFF2-40B4-BE49-F238E27FC236}">
                <a16:creationId xmlns:a16="http://schemas.microsoft.com/office/drawing/2014/main" id="{1DA6B22D-C54D-57EA-4849-9760FB572D36}"/>
              </a:ext>
            </a:extLst>
          </p:cNvPr>
          <p:cNvSpPr/>
          <p:nvPr/>
        </p:nvSpPr>
        <p:spPr>
          <a:xfrm>
            <a:off x="3561470" y="312215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4" name="Oval 33">
            <a:extLst>
              <a:ext uri="{FF2B5EF4-FFF2-40B4-BE49-F238E27FC236}">
                <a16:creationId xmlns:a16="http://schemas.microsoft.com/office/drawing/2014/main" id="{9E3EBD62-1325-DC09-AE95-27BF7C92982B}"/>
              </a:ext>
            </a:extLst>
          </p:cNvPr>
          <p:cNvSpPr/>
          <p:nvPr/>
        </p:nvSpPr>
        <p:spPr>
          <a:xfrm>
            <a:off x="3925994" y="31221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5" name="Oval 34">
            <a:extLst>
              <a:ext uri="{FF2B5EF4-FFF2-40B4-BE49-F238E27FC236}">
                <a16:creationId xmlns:a16="http://schemas.microsoft.com/office/drawing/2014/main" id="{62653720-0BE9-3266-B709-18E92827EC56}"/>
              </a:ext>
            </a:extLst>
          </p:cNvPr>
          <p:cNvSpPr/>
          <p:nvPr/>
        </p:nvSpPr>
        <p:spPr>
          <a:xfrm>
            <a:off x="4284339" y="31221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0" name="Oval 39">
            <a:extLst>
              <a:ext uri="{FF2B5EF4-FFF2-40B4-BE49-F238E27FC236}">
                <a16:creationId xmlns:a16="http://schemas.microsoft.com/office/drawing/2014/main" id="{24BCEF7C-FC05-9A93-FBCC-430CF604D59D}"/>
              </a:ext>
            </a:extLst>
          </p:cNvPr>
          <p:cNvSpPr/>
          <p:nvPr/>
        </p:nvSpPr>
        <p:spPr>
          <a:xfrm>
            <a:off x="4655041" y="31221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1" name="Oval 40">
            <a:extLst>
              <a:ext uri="{FF2B5EF4-FFF2-40B4-BE49-F238E27FC236}">
                <a16:creationId xmlns:a16="http://schemas.microsoft.com/office/drawing/2014/main" id="{F801F83C-C3D7-5A7C-F359-E85A71AAC7F5}"/>
              </a:ext>
            </a:extLst>
          </p:cNvPr>
          <p:cNvSpPr/>
          <p:nvPr/>
        </p:nvSpPr>
        <p:spPr>
          <a:xfrm>
            <a:off x="5019565" y="31221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2" name="Title 2">
            <a:extLst>
              <a:ext uri="{FF2B5EF4-FFF2-40B4-BE49-F238E27FC236}">
                <a16:creationId xmlns:a16="http://schemas.microsoft.com/office/drawing/2014/main" id="{2F77244C-C5DF-7AFE-22E0-3AD36C6ECECB}"/>
              </a:ext>
            </a:extLst>
          </p:cNvPr>
          <p:cNvSpPr txBox="1"/>
          <p:nvPr/>
        </p:nvSpPr>
        <p:spPr>
          <a:xfrm>
            <a:off x="2006485" y="280011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43" name="Title 2">
            <a:extLst>
              <a:ext uri="{FF2B5EF4-FFF2-40B4-BE49-F238E27FC236}">
                <a16:creationId xmlns:a16="http://schemas.microsoft.com/office/drawing/2014/main" id="{82900D03-17B9-7606-5D9F-0956564BBFB8}"/>
              </a:ext>
            </a:extLst>
          </p:cNvPr>
          <p:cNvSpPr txBox="1"/>
          <p:nvPr/>
        </p:nvSpPr>
        <p:spPr>
          <a:xfrm>
            <a:off x="3276236" y="2828984"/>
            <a:ext cx="771747" cy="282528"/>
          </a:xfrm>
          <a:prstGeom prst="rect">
            <a:avLst/>
          </a:prstGeom>
        </p:spPr>
        <p:txBody>
          <a:bodyPr anchor="t">
            <a:noAutofit/>
          </a:bodyPr>
          <a:lstStyle>
            <a:lvl1pPr algn="l" defTabSz="914453" rtl="0" eaLnBrk="1" latinLnBrk="0" hangingPunct="1">
              <a:lnSpc>
                <a:spcPct val="80000"/>
              </a:lnSpc>
              <a:spcBef>
                <a:spcPct val="0"/>
              </a:spcBef>
              <a:buNone/>
              <a:defRPr sz="10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Trung bình</a:t>
            </a:r>
          </a:p>
        </p:txBody>
      </p:sp>
      <p:sp>
        <p:nvSpPr>
          <p:cNvPr id="44" name="Title 2">
            <a:extLst>
              <a:ext uri="{FF2B5EF4-FFF2-40B4-BE49-F238E27FC236}">
                <a16:creationId xmlns:a16="http://schemas.microsoft.com/office/drawing/2014/main" id="{F65BF259-A91A-E133-7B5F-9788069AE3E0}"/>
              </a:ext>
            </a:extLst>
          </p:cNvPr>
          <p:cNvSpPr txBox="1"/>
          <p:nvPr/>
        </p:nvSpPr>
        <p:spPr>
          <a:xfrm>
            <a:off x="4569367" y="2829138"/>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 đà</a:t>
            </a:r>
          </a:p>
        </p:txBody>
      </p:sp>
      <p:sp>
        <p:nvSpPr>
          <p:cNvPr id="45" name="Oval 44">
            <a:extLst>
              <a:ext uri="{FF2B5EF4-FFF2-40B4-BE49-F238E27FC236}">
                <a16:creationId xmlns:a16="http://schemas.microsoft.com/office/drawing/2014/main" id="{F7D7A53A-D5C6-C77F-19C4-5F624A97FDB4}"/>
              </a:ext>
            </a:extLst>
          </p:cNvPr>
          <p:cNvSpPr/>
          <p:nvPr/>
        </p:nvSpPr>
        <p:spPr>
          <a:xfrm>
            <a:off x="2104517" y="3965317"/>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6" name="Oval 45">
            <a:extLst>
              <a:ext uri="{FF2B5EF4-FFF2-40B4-BE49-F238E27FC236}">
                <a16:creationId xmlns:a16="http://schemas.microsoft.com/office/drawing/2014/main" id="{6FDCE51C-E21F-9525-55B8-AD4903ECEE0A}"/>
              </a:ext>
            </a:extLst>
          </p:cNvPr>
          <p:cNvSpPr/>
          <p:nvPr/>
        </p:nvSpPr>
        <p:spPr>
          <a:xfrm>
            <a:off x="2468660"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8" name="Oval 47">
            <a:extLst>
              <a:ext uri="{FF2B5EF4-FFF2-40B4-BE49-F238E27FC236}">
                <a16:creationId xmlns:a16="http://schemas.microsoft.com/office/drawing/2014/main" id="{68AF5580-51B1-E2BD-DE22-C0D1390FB06C}"/>
              </a:ext>
            </a:extLst>
          </p:cNvPr>
          <p:cNvSpPr/>
          <p:nvPr/>
        </p:nvSpPr>
        <p:spPr>
          <a:xfrm>
            <a:off x="2832803"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9" name="Oval 48">
            <a:extLst>
              <a:ext uri="{FF2B5EF4-FFF2-40B4-BE49-F238E27FC236}">
                <a16:creationId xmlns:a16="http://schemas.microsoft.com/office/drawing/2014/main" id="{35A5CBDA-F863-449A-3F16-7399050B686B}"/>
              </a:ext>
            </a:extLst>
          </p:cNvPr>
          <p:cNvSpPr/>
          <p:nvPr/>
        </p:nvSpPr>
        <p:spPr>
          <a:xfrm>
            <a:off x="3196946"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0" name="Oval 49">
            <a:extLst>
              <a:ext uri="{FF2B5EF4-FFF2-40B4-BE49-F238E27FC236}">
                <a16:creationId xmlns:a16="http://schemas.microsoft.com/office/drawing/2014/main" id="{F07FF6EB-EC34-7016-4300-D71B1ABF4F54}"/>
              </a:ext>
            </a:extLst>
          </p:cNvPr>
          <p:cNvSpPr/>
          <p:nvPr/>
        </p:nvSpPr>
        <p:spPr>
          <a:xfrm>
            <a:off x="3561470"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1" name="Oval 50">
            <a:extLst>
              <a:ext uri="{FF2B5EF4-FFF2-40B4-BE49-F238E27FC236}">
                <a16:creationId xmlns:a16="http://schemas.microsoft.com/office/drawing/2014/main" id="{D8350F94-E465-1BD8-774C-2E5966AEAED6}"/>
              </a:ext>
            </a:extLst>
          </p:cNvPr>
          <p:cNvSpPr/>
          <p:nvPr/>
        </p:nvSpPr>
        <p:spPr>
          <a:xfrm>
            <a:off x="3925994"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2" name="Oval 51">
            <a:extLst>
              <a:ext uri="{FF2B5EF4-FFF2-40B4-BE49-F238E27FC236}">
                <a16:creationId xmlns:a16="http://schemas.microsoft.com/office/drawing/2014/main" id="{254C37AB-E710-281B-593A-25DCACB95103}"/>
              </a:ext>
            </a:extLst>
          </p:cNvPr>
          <p:cNvSpPr/>
          <p:nvPr/>
        </p:nvSpPr>
        <p:spPr>
          <a:xfrm>
            <a:off x="4284339"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3" name="Oval 52">
            <a:extLst>
              <a:ext uri="{FF2B5EF4-FFF2-40B4-BE49-F238E27FC236}">
                <a16:creationId xmlns:a16="http://schemas.microsoft.com/office/drawing/2014/main" id="{526A3D7E-78FD-0544-C08E-603EE6280072}"/>
              </a:ext>
            </a:extLst>
          </p:cNvPr>
          <p:cNvSpPr/>
          <p:nvPr/>
        </p:nvSpPr>
        <p:spPr>
          <a:xfrm>
            <a:off x="4655041"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4" name="Oval 53">
            <a:extLst>
              <a:ext uri="{FF2B5EF4-FFF2-40B4-BE49-F238E27FC236}">
                <a16:creationId xmlns:a16="http://schemas.microsoft.com/office/drawing/2014/main" id="{B635FC4D-0819-2EEB-B430-CCCDF176AC58}"/>
              </a:ext>
            </a:extLst>
          </p:cNvPr>
          <p:cNvSpPr/>
          <p:nvPr/>
        </p:nvSpPr>
        <p:spPr>
          <a:xfrm>
            <a:off x="5019565"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5" name="Title 2">
            <a:extLst>
              <a:ext uri="{FF2B5EF4-FFF2-40B4-BE49-F238E27FC236}">
                <a16:creationId xmlns:a16="http://schemas.microsoft.com/office/drawing/2014/main" id="{B3A556BC-F2C3-A010-DE8A-9ED7B94C650B}"/>
              </a:ext>
            </a:extLst>
          </p:cNvPr>
          <p:cNvSpPr txBox="1"/>
          <p:nvPr/>
        </p:nvSpPr>
        <p:spPr>
          <a:xfrm>
            <a:off x="2006485" y="3640370"/>
            <a:ext cx="1087283" cy="281436"/>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56" name="Title 2">
            <a:extLst>
              <a:ext uri="{FF2B5EF4-FFF2-40B4-BE49-F238E27FC236}">
                <a16:creationId xmlns:a16="http://schemas.microsoft.com/office/drawing/2014/main" id="{A60A6DD6-4DC5-81E1-7D80-2B7440B3A8B1}"/>
              </a:ext>
            </a:extLst>
          </p:cNvPr>
          <p:cNvSpPr txBox="1"/>
          <p:nvPr/>
        </p:nvSpPr>
        <p:spPr>
          <a:xfrm>
            <a:off x="3127053" y="3669244"/>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57" name="Title 2">
            <a:extLst>
              <a:ext uri="{FF2B5EF4-FFF2-40B4-BE49-F238E27FC236}">
                <a16:creationId xmlns:a16="http://schemas.microsoft.com/office/drawing/2014/main" id="{13A368B6-D19D-78AB-A3AD-55743DD795A6}"/>
              </a:ext>
            </a:extLst>
          </p:cNvPr>
          <p:cNvSpPr txBox="1"/>
          <p:nvPr/>
        </p:nvSpPr>
        <p:spPr>
          <a:xfrm>
            <a:off x="4569367" y="366939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58" name="Straight Connector 57">
            <a:extLst>
              <a:ext uri="{FF2B5EF4-FFF2-40B4-BE49-F238E27FC236}">
                <a16:creationId xmlns:a16="http://schemas.microsoft.com/office/drawing/2014/main" id="{D4B79C76-8C9F-1DFA-C1E6-4AB5DD26FEB0}"/>
              </a:ext>
            </a:extLst>
          </p:cNvPr>
          <p:cNvCxnSpPr>
            <a:cxnSpLocks/>
          </p:cNvCxnSpPr>
          <p:nvPr/>
        </p:nvCxnSpPr>
        <p:spPr>
          <a:xfrm>
            <a:off x="1400868" y="3270846"/>
            <a:ext cx="65195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9" name="Title 2">
            <a:extLst>
              <a:ext uri="{FF2B5EF4-FFF2-40B4-BE49-F238E27FC236}">
                <a16:creationId xmlns:a16="http://schemas.microsoft.com/office/drawing/2014/main" id="{6B11F029-B6C7-D7F1-7D8C-9F2EBA9CFE31}"/>
              </a:ext>
            </a:extLst>
          </p:cNvPr>
          <p:cNvSpPr txBox="1"/>
          <p:nvPr/>
        </p:nvSpPr>
        <p:spPr>
          <a:xfrm>
            <a:off x="624070" y="397412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60" name="Straight Connector 59">
            <a:extLst>
              <a:ext uri="{FF2B5EF4-FFF2-40B4-BE49-F238E27FC236}">
                <a16:creationId xmlns:a16="http://schemas.microsoft.com/office/drawing/2014/main" id="{97B6C1CA-7E59-675F-9684-46501B8DF087}"/>
              </a:ext>
            </a:extLst>
          </p:cNvPr>
          <p:cNvCxnSpPr>
            <a:cxnSpLocks/>
          </p:cNvCxnSpPr>
          <p:nvPr/>
        </p:nvCxnSpPr>
        <p:spPr>
          <a:xfrm>
            <a:off x="1504223" y="4120565"/>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0" name="Title 2">
            <a:extLst>
              <a:ext uri="{FF2B5EF4-FFF2-40B4-BE49-F238E27FC236}">
                <a16:creationId xmlns:a16="http://schemas.microsoft.com/office/drawing/2014/main" id="{FC762AE6-9531-13AB-B2DB-199636120B16}"/>
              </a:ext>
            </a:extLst>
          </p:cNvPr>
          <p:cNvSpPr txBox="1"/>
          <p:nvPr/>
        </p:nvSpPr>
        <p:spPr>
          <a:xfrm>
            <a:off x="3127053" y="439707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 phải</a:t>
            </a:r>
          </a:p>
        </p:txBody>
      </p:sp>
      <p:sp>
        <p:nvSpPr>
          <p:cNvPr id="71" name="Title 2">
            <a:extLst>
              <a:ext uri="{FF2B5EF4-FFF2-40B4-BE49-F238E27FC236}">
                <a16:creationId xmlns:a16="http://schemas.microsoft.com/office/drawing/2014/main" id="{131D9B4B-DCDB-CCD8-957C-1A3FC6E853B2}"/>
              </a:ext>
            </a:extLst>
          </p:cNvPr>
          <p:cNvSpPr txBox="1"/>
          <p:nvPr/>
        </p:nvSpPr>
        <p:spPr>
          <a:xfrm>
            <a:off x="4569367" y="439723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74" name="Oval 73">
            <a:extLst>
              <a:ext uri="{FF2B5EF4-FFF2-40B4-BE49-F238E27FC236}">
                <a16:creationId xmlns:a16="http://schemas.microsoft.com/office/drawing/2014/main" id="{2592C60E-7C65-566B-6216-4F0C49AFEBF6}"/>
              </a:ext>
            </a:extLst>
          </p:cNvPr>
          <p:cNvSpPr/>
          <p:nvPr/>
        </p:nvSpPr>
        <p:spPr>
          <a:xfrm>
            <a:off x="2104517" y="5133928"/>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5" name="Oval 74">
            <a:extLst>
              <a:ext uri="{FF2B5EF4-FFF2-40B4-BE49-F238E27FC236}">
                <a16:creationId xmlns:a16="http://schemas.microsoft.com/office/drawing/2014/main" id="{44264E67-250B-7902-7FF8-3CA474D40894}"/>
              </a:ext>
            </a:extLst>
          </p:cNvPr>
          <p:cNvSpPr/>
          <p:nvPr/>
        </p:nvSpPr>
        <p:spPr>
          <a:xfrm>
            <a:off x="2468660" y="5131026"/>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6" name="Oval 75">
            <a:extLst>
              <a:ext uri="{FF2B5EF4-FFF2-40B4-BE49-F238E27FC236}">
                <a16:creationId xmlns:a16="http://schemas.microsoft.com/office/drawing/2014/main" id="{60FF11D7-DABC-AF38-BCB4-E68644400980}"/>
              </a:ext>
            </a:extLst>
          </p:cNvPr>
          <p:cNvSpPr/>
          <p:nvPr/>
        </p:nvSpPr>
        <p:spPr>
          <a:xfrm>
            <a:off x="2832803" y="5131026"/>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7" name="Oval 76">
            <a:extLst>
              <a:ext uri="{FF2B5EF4-FFF2-40B4-BE49-F238E27FC236}">
                <a16:creationId xmlns:a16="http://schemas.microsoft.com/office/drawing/2014/main" id="{7285CEE7-8CAD-A517-C79B-F4602C7953C3}"/>
              </a:ext>
            </a:extLst>
          </p:cNvPr>
          <p:cNvSpPr/>
          <p:nvPr/>
        </p:nvSpPr>
        <p:spPr>
          <a:xfrm>
            <a:off x="3196946" y="5131026"/>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8" name="Oval 77">
            <a:extLst>
              <a:ext uri="{FF2B5EF4-FFF2-40B4-BE49-F238E27FC236}">
                <a16:creationId xmlns:a16="http://schemas.microsoft.com/office/drawing/2014/main" id="{4382C75E-90AC-AC4D-038B-0791327704DC}"/>
              </a:ext>
            </a:extLst>
          </p:cNvPr>
          <p:cNvSpPr/>
          <p:nvPr/>
        </p:nvSpPr>
        <p:spPr>
          <a:xfrm>
            <a:off x="3561470" y="5131026"/>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9" name="Oval 78">
            <a:extLst>
              <a:ext uri="{FF2B5EF4-FFF2-40B4-BE49-F238E27FC236}">
                <a16:creationId xmlns:a16="http://schemas.microsoft.com/office/drawing/2014/main" id="{0808ECF3-550E-5926-3848-59DFB7BA784C}"/>
              </a:ext>
            </a:extLst>
          </p:cNvPr>
          <p:cNvSpPr/>
          <p:nvPr/>
        </p:nvSpPr>
        <p:spPr>
          <a:xfrm>
            <a:off x="3925994" y="51310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0" name="Oval 79">
            <a:extLst>
              <a:ext uri="{FF2B5EF4-FFF2-40B4-BE49-F238E27FC236}">
                <a16:creationId xmlns:a16="http://schemas.microsoft.com/office/drawing/2014/main" id="{16186F11-EDB6-84D1-9D6B-69185CDAF544}"/>
              </a:ext>
            </a:extLst>
          </p:cNvPr>
          <p:cNvSpPr/>
          <p:nvPr/>
        </p:nvSpPr>
        <p:spPr>
          <a:xfrm>
            <a:off x="4284339" y="51310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1" name="Oval 80">
            <a:extLst>
              <a:ext uri="{FF2B5EF4-FFF2-40B4-BE49-F238E27FC236}">
                <a16:creationId xmlns:a16="http://schemas.microsoft.com/office/drawing/2014/main" id="{0A1036B9-8A8E-FF4E-B28C-C817BFAFC10B}"/>
              </a:ext>
            </a:extLst>
          </p:cNvPr>
          <p:cNvSpPr/>
          <p:nvPr/>
        </p:nvSpPr>
        <p:spPr>
          <a:xfrm>
            <a:off x="4655041" y="51310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2" name="Oval 81">
            <a:extLst>
              <a:ext uri="{FF2B5EF4-FFF2-40B4-BE49-F238E27FC236}">
                <a16:creationId xmlns:a16="http://schemas.microsoft.com/office/drawing/2014/main" id="{10E4951F-0ED6-47AE-BD34-59C8C120570F}"/>
              </a:ext>
            </a:extLst>
          </p:cNvPr>
          <p:cNvSpPr/>
          <p:nvPr/>
        </p:nvSpPr>
        <p:spPr>
          <a:xfrm>
            <a:off x="5019565" y="51310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3" name="Title 2">
            <a:extLst>
              <a:ext uri="{FF2B5EF4-FFF2-40B4-BE49-F238E27FC236}">
                <a16:creationId xmlns:a16="http://schemas.microsoft.com/office/drawing/2014/main" id="{D163C73A-559F-2E3D-7ECD-A0B6EB158FEA}"/>
              </a:ext>
            </a:extLst>
          </p:cNvPr>
          <p:cNvSpPr txBox="1"/>
          <p:nvPr/>
        </p:nvSpPr>
        <p:spPr>
          <a:xfrm>
            <a:off x="624070" y="51427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err="1">
                <a:solidFill>
                  <a:schemeClr val="tx1"/>
                </a:solidFill>
                <a:latin typeface="Arial" panose="020B0604020202020204" pitchFamily="34" charset="0"/>
                <a:cs typeface="Arial" panose="020B0604020202020204" pitchFamily="34" charset="0"/>
              </a:rPr>
              <a:t>Độ</a:t>
            </a:r>
            <a:r>
              <a:rPr lang="en-US" altLang="zh-CN" sz="1200" dirty="0">
                <a:solidFill>
                  <a:schemeClr val="tx1"/>
                </a:solidFill>
                <a:latin typeface="Arial" panose="020B0604020202020204" pitchFamily="34" charset="0"/>
                <a:cs typeface="Arial" panose="020B0604020202020204" pitchFamily="34" charset="0"/>
              </a:rPr>
              <a:t> </a:t>
            </a:r>
            <a:r>
              <a:rPr lang="en-US" altLang="zh-CN" sz="1200" dirty="0" err="1">
                <a:solidFill>
                  <a:schemeClr val="tx1"/>
                </a:solidFill>
                <a:latin typeface="Arial" panose="020B0604020202020204" pitchFamily="34" charset="0"/>
                <a:cs typeface="Arial" panose="020B0604020202020204" pitchFamily="34" charset="0"/>
              </a:rPr>
              <a:t>chát</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84" name="Straight Connector 83">
            <a:extLst>
              <a:ext uri="{FF2B5EF4-FFF2-40B4-BE49-F238E27FC236}">
                <a16:creationId xmlns:a16="http://schemas.microsoft.com/office/drawing/2014/main" id="{580A5392-803F-4921-AB81-E0B766AEEA69}"/>
              </a:ext>
            </a:extLst>
          </p:cNvPr>
          <p:cNvCxnSpPr>
            <a:cxnSpLocks/>
          </p:cNvCxnSpPr>
          <p:nvPr/>
        </p:nvCxnSpPr>
        <p:spPr>
          <a:xfrm>
            <a:off x="1400868" y="5289176"/>
            <a:ext cx="65195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5" name="Oval 84">
            <a:extLst>
              <a:ext uri="{FF2B5EF4-FFF2-40B4-BE49-F238E27FC236}">
                <a16:creationId xmlns:a16="http://schemas.microsoft.com/office/drawing/2014/main" id="{D61DE221-C84F-6201-D503-95FCACC6B5A7}"/>
              </a:ext>
            </a:extLst>
          </p:cNvPr>
          <p:cNvSpPr/>
          <p:nvPr/>
        </p:nvSpPr>
        <p:spPr>
          <a:xfrm>
            <a:off x="2104517" y="62431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6" name="Oval 85">
            <a:extLst>
              <a:ext uri="{FF2B5EF4-FFF2-40B4-BE49-F238E27FC236}">
                <a16:creationId xmlns:a16="http://schemas.microsoft.com/office/drawing/2014/main" id="{3A249BA4-FDA0-7C16-93E9-BDDC455A14FD}"/>
              </a:ext>
            </a:extLst>
          </p:cNvPr>
          <p:cNvSpPr/>
          <p:nvPr/>
        </p:nvSpPr>
        <p:spPr>
          <a:xfrm>
            <a:off x="2468660" y="624023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7" name="Oval 86">
            <a:extLst>
              <a:ext uri="{FF2B5EF4-FFF2-40B4-BE49-F238E27FC236}">
                <a16:creationId xmlns:a16="http://schemas.microsoft.com/office/drawing/2014/main" id="{77FEF920-104D-7C7C-599A-384938D03659}"/>
              </a:ext>
            </a:extLst>
          </p:cNvPr>
          <p:cNvSpPr/>
          <p:nvPr/>
        </p:nvSpPr>
        <p:spPr>
          <a:xfrm>
            <a:off x="2832803" y="62402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8" name="Oval 87">
            <a:extLst>
              <a:ext uri="{FF2B5EF4-FFF2-40B4-BE49-F238E27FC236}">
                <a16:creationId xmlns:a16="http://schemas.microsoft.com/office/drawing/2014/main" id="{B7F7DAA2-FDE6-917C-8197-4C1D1A70F5FB}"/>
              </a:ext>
            </a:extLst>
          </p:cNvPr>
          <p:cNvSpPr/>
          <p:nvPr/>
        </p:nvSpPr>
        <p:spPr>
          <a:xfrm>
            <a:off x="3196946" y="62402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9" name="Oval 88">
            <a:extLst>
              <a:ext uri="{FF2B5EF4-FFF2-40B4-BE49-F238E27FC236}">
                <a16:creationId xmlns:a16="http://schemas.microsoft.com/office/drawing/2014/main" id="{4C57143A-78C8-57D7-7147-934FF43A98CB}"/>
              </a:ext>
            </a:extLst>
          </p:cNvPr>
          <p:cNvSpPr/>
          <p:nvPr/>
        </p:nvSpPr>
        <p:spPr>
          <a:xfrm>
            <a:off x="3561470" y="62402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0" name="Oval 89">
            <a:extLst>
              <a:ext uri="{FF2B5EF4-FFF2-40B4-BE49-F238E27FC236}">
                <a16:creationId xmlns:a16="http://schemas.microsoft.com/office/drawing/2014/main" id="{A964303D-29CA-B396-7085-9E15E3A22940}"/>
              </a:ext>
            </a:extLst>
          </p:cNvPr>
          <p:cNvSpPr/>
          <p:nvPr/>
        </p:nvSpPr>
        <p:spPr>
          <a:xfrm>
            <a:off x="3926755" y="6240233"/>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1" name="Oval 90">
            <a:extLst>
              <a:ext uri="{FF2B5EF4-FFF2-40B4-BE49-F238E27FC236}">
                <a16:creationId xmlns:a16="http://schemas.microsoft.com/office/drawing/2014/main" id="{33CA8CB3-A33E-8421-E7A6-528C22FBA7F1}"/>
              </a:ext>
            </a:extLst>
          </p:cNvPr>
          <p:cNvSpPr/>
          <p:nvPr/>
        </p:nvSpPr>
        <p:spPr>
          <a:xfrm>
            <a:off x="5019565" y="624023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2" name="Title 2">
            <a:extLst>
              <a:ext uri="{FF2B5EF4-FFF2-40B4-BE49-F238E27FC236}">
                <a16:creationId xmlns:a16="http://schemas.microsoft.com/office/drawing/2014/main" id="{54277F06-9E24-B2AB-5661-9CB98AD69D6F}"/>
              </a:ext>
            </a:extLst>
          </p:cNvPr>
          <p:cNvSpPr txBox="1"/>
          <p:nvPr/>
        </p:nvSpPr>
        <p:spPr>
          <a:xfrm>
            <a:off x="2006485" y="596173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93" name="Title 2">
            <a:extLst>
              <a:ext uri="{FF2B5EF4-FFF2-40B4-BE49-F238E27FC236}">
                <a16:creationId xmlns:a16="http://schemas.microsoft.com/office/drawing/2014/main" id="{BA50093F-35A1-EF2D-B62B-D8D39807F67B}"/>
              </a:ext>
            </a:extLst>
          </p:cNvPr>
          <p:cNvSpPr txBox="1"/>
          <p:nvPr/>
        </p:nvSpPr>
        <p:spPr>
          <a:xfrm>
            <a:off x="3385405" y="5961576"/>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 – 14%</a:t>
            </a:r>
          </a:p>
        </p:txBody>
      </p:sp>
      <p:sp>
        <p:nvSpPr>
          <p:cNvPr id="94" name="Title 2">
            <a:extLst>
              <a:ext uri="{FF2B5EF4-FFF2-40B4-BE49-F238E27FC236}">
                <a16:creationId xmlns:a16="http://schemas.microsoft.com/office/drawing/2014/main" id="{940D5E92-4A8B-74B9-A7B9-AFBCDBD99B7D}"/>
              </a:ext>
            </a:extLst>
          </p:cNvPr>
          <p:cNvSpPr txBox="1"/>
          <p:nvPr/>
        </p:nvSpPr>
        <p:spPr>
          <a:xfrm>
            <a:off x="4569367" y="596173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95" name="Title 2">
            <a:extLst>
              <a:ext uri="{FF2B5EF4-FFF2-40B4-BE49-F238E27FC236}">
                <a16:creationId xmlns:a16="http://schemas.microsoft.com/office/drawing/2014/main" id="{CD74EF1F-3A25-7105-BA18-4E25F0EDDA51}"/>
              </a:ext>
            </a:extLst>
          </p:cNvPr>
          <p:cNvSpPr txBox="1"/>
          <p:nvPr/>
        </p:nvSpPr>
        <p:spPr>
          <a:xfrm>
            <a:off x="624070" y="6251944"/>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96" name="Straight Connector 95">
            <a:extLst>
              <a:ext uri="{FF2B5EF4-FFF2-40B4-BE49-F238E27FC236}">
                <a16:creationId xmlns:a16="http://schemas.microsoft.com/office/drawing/2014/main" id="{1961FD5E-62E9-2AE3-307A-F05ABD44FEEC}"/>
              </a:ext>
            </a:extLst>
          </p:cNvPr>
          <p:cNvCxnSpPr>
            <a:cxnSpLocks/>
          </p:cNvCxnSpPr>
          <p:nvPr/>
        </p:nvCxnSpPr>
        <p:spPr>
          <a:xfrm flipV="1">
            <a:off x="1864519" y="6391239"/>
            <a:ext cx="188304" cy="196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93B6F5F2-23E4-7695-F1CB-8B9CC5CA988C}"/>
              </a:ext>
            </a:extLst>
          </p:cNvPr>
          <p:cNvCxnSpPr>
            <a:cxnSpLocks/>
          </p:cNvCxnSpPr>
          <p:nvPr/>
        </p:nvCxnSpPr>
        <p:spPr>
          <a:xfrm>
            <a:off x="2235991" y="2335938"/>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8" name="Oval 97">
            <a:extLst>
              <a:ext uri="{FF2B5EF4-FFF2-40B4-BE49-F238E27FC236}">
                <a16:creationId xmlns:a16="http://schemas.microsoft.com/office/drawing/2014/main" id="{9E5A2756-6593-0355-4F4E-A181E03FD88C}"/>
              </a:ext>
            </a:extLst>
          </p:cNvPr>
          <p:cNvSpPr/>
          <p:nvPr/>
        </p:nvSpPr>
        <p:spPr>
          <a:xfrm>
            <a:off x="2104517" y="556425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9" name="Oval 98">
            <a:extLst>
              <a:ext uri="{FF2B5EF4-FFF2-40B4-BE49-F238E27FC236}">
                <a16:creationId xmlns:a16="http://schemas.microsoft.com/office/drawing/2014/main" id="{92203C5F-11DE-D74A-AF55-CF405EA14274}"/>
              </a:ext>
            </a:extLst>
          </p:cNvPr>
          <p:cNvSpPr/>
          <p:nvPr/>
        </p:nvSpPr>
        <p:spPr>
          <a:xfrm>
            <a:off x="2468660" y="55613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0" name="Oval 99">
            <a:extLst>
              <a:ext uri="{FF2B5EF4-FFF2-40B4-BE49-F238E27FC236}">
                <a16:creationId xmlns:a16="http://schemas.microsoft.com/office/drawing/2014/main" id="{387C1151-CECF-755C-4AAA-F3568D140373}"/>
              </a:ext>
            </a:extLst>
          </p:cNvPr>
          <p:cNvSpPr/>
          <p:nvPr/>
        </p:nvSpPr>
        <p:spPr>
          <a:xfrm>
            <a:off x="2832803" y="55613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1" name="Oval 100">
            <a:extLst>
              <a:ext uri="{FF2B5EF4-FFF2-40B4-BE49-F238E27FC236}">
                <a16:creationId xmlns:a16="http://schemas.microsoft.com/office/drawing/2014/main" id="{9D066226-869D-63EC-0AAC-3A04BFAF0284}"/>
              </a:ext>
            </a:extLst>
          </p:cNvPr>
          <p:cNvSpPr/>
          <p:nvPr/>
        </p:nvSpPr>
        <p:spPr>
          <a:xfrm>
            <a:off x="3196946" y="55613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2" name="Oval 101">
            <a:extLst>
              <a:ext uri="{FF2B5EF4-FFF2-40B4-BE49-F238E27FC236}">
                <a16:creationId xmlns:a16="http://schemas.microsoft.com/office/drawing/2014/main" id="{8100CE5B-2164-F6AC-EE83-F97440A1A681}"/>
              </a:ext>
            </a:extLst>
          </p:cNvPr>
          <p:cNvSpPr/>
          <p:nvPr/>
        </p:nvSpPr>
        <p:spPr>
          <a:xfrm>
            <a:off x="3561470" y="556135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3" name="Oval 102">
            <a:extLst>
              <a:ext uri="{FF2B5EF4-FFF2-40B4-BE49-F238E27FC236}">
                <a16:creationId xmlns:a16="http://schemas.microsoft.com/office/drawing/2014/main" id="{EB5EE579-7BA7-6580-8428-9A3DCE200857}"/>
              </a:ext>
            </a:extLst>
          </p:cNvPr>
          <p:cNvSpPr/>
          <p:nvPr/>
        </p:nvSpPr>
        <p:spPr>
          <a:xfrm>
            <a:off x="3925994" y="556135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4" name="Oval 103">
            <a:extLst>
              <a:ext uri="{FF2B5EF4-FFF2-40B4-BE49-F238E27FC236}">
                <a16:creationId xmlns:a16="http://schemas.microsoft.com/office/drawing/2014/main" id="{F6E24393-4958-0B46-162C-B9384B4181CE}"/>
              </a:ext>
            </a:extLst>
          </p:cNvPr>
          <p:cNvSpPr/>
          <p:nvPr/>
        </p:nvSpPr>
        <p:spPr>
          <a:xfrm>
            <a:off x="4284339" y="556135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5" name="Oval 104">
            <a:extLst>
              <a:ext uri="{FF2B5EF4-FFF2-40B4-BE49-F238E27FC236}">
                <a16:creationId xmlns:a16="http://schemas.microsoft.com/office/drawing/2014/main" id="{78756D24-CD10-26CE-7637-E36E3879FACD}"/>
              </a:ext>
            </a:extLst>
          </p:cNvPr>
          <p:cNvSpPr/>
          <p:nvPr/>
        </p:nvSpPr>
        <p:spPr>
          <a:xfrm>
            <a:off x="4655041" y="556135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6" name="Oval 105">
            <a:extLst>
              <a:ext uri="{FF2B5EF4-FFF2-40B4-BE49-F238E27FC236}">
                <a16:creationId xmlns:a16="http://schemas.microsoft.com/office/drawing/2014/main" id="{DC730B80-F960-FCBE-A5CB-EA353C02A479}"/>
              </a:ext>
            </a:extLst>
          </p:cNvPr>
          <p:cNvSpPr/>
          <p:nvPr/>
        </p:nvSpPr>
        <p:spPr>
          <a:xfrm>
            <a:off x="5019565" y="556135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7" name="Title 2">
            <a:extLst>
              <a:ext uri="{FF2B5EF4-FFF2-40B4-BE49-F238E27FC236}">
                <a16:creationId xmlns:a16="http://schemas.microsoft.com/office/drawing/2014/main" id="{0419AE92-F7EC-06FF-C273-7B03C833522E}"/>
              </a:ext>
            </a:extLst>
          </p:cNvPr>
          <p:cNvSpPr txBox="1"/>
          <p:nvPr/>
        </p:nvSpPr>
        <p:spPr>
          <a:xfrm>
            <a:off x="624070" y="557306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a:t>
            </a:r>
            <a:r>
              <a:rPr lang="en-US" altLang="zh-CN" sz="1200" dirty="0" err="1">
                <a:solidFill>
                  <a:schemeClr val="tx1"/>
                </a:solidFill>
                <a:latin typeface="Arial" panose="020B0604020202020204" pitchFamily="34" charset="0"/>
                <a:cs typeface="Arial" panose="020B0604020202020204" pitchFamily="34" charset="0"/>
              </a:rPr>
              <a:t>chua</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108" name="Straight Connector 107">
            <a:extLst>
              <a:ext uri="{FF2B5EF4-FFF2-40B4-BE49-F238E27FC236}">
                <a16:creationId xmlns:a16="http://schemas.microsoft.com/office/drawing/2014/main" id="{CD0CD122-3215-2D19-41AF-8119685CAD02}"/>
              </a:ext>
            </a:extLst>
          </p:cNvPr>
          <p:cNvCxnSpPr>
            <a:cxnSpLocks/>
          </p:cNvCxnSpPr>
          <p:nvPr/>
        </p:nvCxnSpPr>
        <p:spPr>
          <a:xfrm>
            <a:off x="1378744" y="5707856"/>
            <a:ext cx="674079" cy="450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9" name="Title 2">
            <a:extLst>
              <a:ext uri="{FF2B5EF4-FFF2-40B4-BE49-F238E27FC236}">
                <a16:creationId xmlns:a16="http://schemas.microsoft.com/office/drawing/2014/main" id="{CB756EE3-2F15-2351-D7FF-10FA262E79B7}"/>
              </a:ext>
            </a:extLst>
          </p:cNvPr>
          <p:cNvSpPr txBox="1"/>
          <p:nvPr/>
        </p:nvSpPr>
        <p:spPr>
          <a:xfrm>
            <a:off x="2006485" y="4387339"/>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sp>
        <p:nvSpPr>
          <p:cNvPr id="5" name="Oval 4">
            <a:extLst>
              <a:ext uri="{FF2B5EF4-FFF2-40B4-BE49-F238E27FC236}">
                <a16:creationId xmlns:a16="http://schemas.microsoft.com/office/drawing/2014/main" id="{396F0EDF-68A7-55EB-13E0-7358597E3495}"/>
              </a:ext>
            </a:extLst>
          </p:cNvPr>
          <p:cNvSpPr/>
          <p:nvPr/>
        </p:nvSpPr>
        <p:spPr>
          <a:xfrm>
            <a:off x="2104517" y="4701667"/>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 name="Oval 5">
            <a:extLst>
              <a:ext uri="{FF2B5EF4-FFF2-40B4-BE49-F238E27FC236}">
                <a16:creationId xmlns:a16="http://schemas.microsoft.com/office/drawing/2014/main" id="{2CFFCAA8-104D-A4A2-B1EB-A570779C4187}"/>
              </a:ext>
            </a:extLst>
          </p:cNvPr>
          <p:cNvSpPr/>
          <p:nvPr/>
        </p:nvSpPr>
        <p:spPr>
          <a:xfrm>
            <a:off x="2468660" y="469876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 name="Oval 6">
            <a:extLst>
              <a:ext uri="{FF2B5EF4-FFF2-40B4-BE49-F238E27FC236}">
                <a16:creationId xmlns:a16="http://schemas.microsoft.com/office/drawing/2014/main" id="{CF8933D4-A7CE-3AFE-A09D-08E149A79495}"/>
              </a:ext>
            </a:extLst>
          </p:cNvPr>
          <p:cNvSpPr/>
          <p:nvPr/>
        </p:nvSpPr>
        <p:spPr>
          <a:xfrm>
            <a:off x="2832803" y="469876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7" name="Oval 16">
            <a:extLst>
              <a:ext uri="{FF2B5EF4-FFF2-40B4-BE49-F238E27FC236}">
                <a16:creationId xmlns:a16="http://schemas.microsoft.com/office/drawing/2014/main" id="{B04EEFBB-0AC5-FC12-FC69-151A78A0B7FB}"/>
              </a:ext>
            </a:extLst>
          </p:cNvPr>
          <p:cNvSpPr/>
          <p:nvPr/>
        </p:nvSpPr>
        <p:spPr>
          <a:xfrm>
            <a:off x="3196946" y="469876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6" name="Oval 25">
            <a:extLst>
              <a:ext uri="{FF2B5EF4-FFF2-40B4-BE49-F238E27FC236}">
                <a16:creationId xmlns:a16="http://schemas.microsoft.com/office/drawing/2014/main" id="{768F8964-0996-5159-E588-AFC9A14A2FFA}"/>
              </a:ext>
            </a:extLst>
          </p:cNvPr>
          <p:cNvSpPr/>
          <p:nvPr/>
        </p:nvSpPr>
        <p:spPr>
          <a:xfrm>
            <a:off x="3561470" y="469876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7" name="Oval 26">
            <a:extLst>
              <a:ext uri="{FF2B5EF4-FFF2-40B4-BE49-F238E27FC236}">
                <a16:creationId xmlns:a16="http://schemas.microsoft.com/office/drawing/2014/main" id="{0A288CE6-AC78-25CF-D212-8E13AE6243A2}"/>
              </a:ext>
            </a:extLst>
          </p:cNvPr>
          <p:cNvSpPr/>
          <p:nvPr/>
        </p:nvSpPr>
        <p:spPr>
          <a:xfrm>
            <a:off x="3925994" y="46987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1" name="Oval 30">
            <a:extLst>
              <a:ext uri="{FF2B5EF4-FFF2-40B4-BE49-F238E27FC236}">
                <a16:creationId xmlns:a16="http://schemas.microsoft.com/office/drawing/2014/main" id="{FCF94830-4C83-9D39-9D15-05EE3668B410}"/>
              </a:ext>
            </a:extLst>
          </p:cNvPr>
          <p:cNvSpPr/>
          <p:nvPr/>
        </p:nvSpPr>
        <p:spPr>
          <a:xfrm>
            <a:off x="4284339" y="46987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6" name="Oval 35">
            <a:extLst>
              <a:ext uri="{FF2B5EF4-FFF2-40B4-BE49-F238E27FC236}">
                <a16:creationId xmlns:a16="http://schemas.microsoft.com/office/drawing/2014/main" id="{7DDF6917-8A6A-FCC4-1E7B-2A95AE986AC7}"/>
              </a:ext>
            </a:extLst>
          </p:cNvPr>
          <p:cNvSpPr/>
          <p:nvPr/>
        </p:nvSpPr>
        <p:spPr>
          <a:xfrm>
            <a:off x="4655041" y="46987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8" name="Oval 37">
            <a:extLst>
              <a:ext uri="{FF2B5EF4-FFF2-40B4-BE49-F238E27FC236}">
                <a16:creationId xmlns:a16="http://schemas.microsoft.com/office/drawing/2014/main" id="{61D7B188-30C7-1178-91D1-BC483D1E0940}"/>
              </a:ext>
            </a:extLst>
          </p:cNvPr>
          <p:cNvSpPr/>
          <p:nvPr/>
        </p:nvSpPr>
        <p:spPr>
          <a:xfrm>
            <a:off x="5019565" y="46987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7" name="Title 2">
            <a:extLst>
              <a:ext uri="{FF2B5EF4-FFF2-40B4-BE49-F238E27FC236}">
                <a16:creationId xmlns:a16="http://schemas.microsoft.com/office/drawing/2014/main" id="{4FDE5980-8D5E-B850-AE39-646F9287D998}"/>
              </a:ext>
            </a:extLst>
          </p:cNvPr>
          <p:cNvSpPr txBox="1"/>
          <p:nvPr/>
        </p:nvSpPr>
        <p:spPr>
          <a:xfrm>
            <a:off x="624070" y="471047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61" name="Straight Connector 60">
            <a:extLst>
              <a:ext uri="{FF2B5EF4-FFF2-40B4-BE49-F238E27FC236}">
                <a16:creationId xmlns:a16="http://schemas.microsoft.com/office/drawing/2014/main" id="{43094220-39C2-F11D-A576-988A610E7560}"/>
              </a:ext>
            </a:extLst>
          </p:cNvPr>
          <p:cNvCxnSpPr>
            <a:cxnSpLocks/>
          </p:cNvCxnSpPr>
          <p:nvPr/>
        </p:nvCxnSpPr>
        <p:spPr>
          <a:xfrm>
            <a:off x="1335881" y="4849771"/>
            <a:ext cx="71694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7D3E4762-3A5E-7E94-362B-20874C04096A}"/>
              </a:ext>
            </a:extLst>
          </p:cNvPr>
          <p:cNvSpPr/>
          <p:nvPr/>
        </p:nvSpPr>
        <p:spPr>
          <a:xfrm>
            <a:off x="4647858" y="624023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0" name="Oval 19">
            <a:extLst>
              <a:ext uri="{FF2B5EF4-FFF2-40B4-BE49-F238E27FC236}">
                <a16:creationId xmlns:a16="http://schemas.microsoft.com/office/drawing/2014/main" id="{02A2B036-9C53-C389-361D-D64CD7D08B07}"/>
              </a:ext>
            </a:extLst>
          </p:cNvPr>
          <p:cNvSpPr/>
          <p:nvPr/>
        </p:nvSpPr>
        <p:spPr>
          <a:xfrm>
            <a:off x="4284336" y="624023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Tree>
    <p:extLst>
      <p:ext uri="{BB962C8B-B14F-4D97-AF65-F5344CB8AC3E}">
        <p14:creationId xmlns:p14="http://schemas.microsoft.com/office/powerpoint/2010/main" val="2001931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7B4314F-591A-C9FB-F659-D6B06A06766E}"/>
              </a:ext>
            </a:extLst>
          </p:cNvPr>
          <p:cNvSpPr>
            <a:spLocks noGrp="1"/>
          </p:cNvSpPr>
          <p:nvPr>
            <p:ph type="body" sz="quarter" idx="11"/>
          </p:nvPr>
        </p:nvSpPr>
        <p:spPr>
          <a:xfrm>
            <a:off x="4182796" y="3444927"/>
            <a:ext cx="1516650" cy="270862"/>
          </a:xfrm>
        </p:spPr>
        <p:txBody>
          <a:bodyPr/>
          <a:lstStyle/>
          <a:p>
            <a:pPr algn="ctr"/>
            <a:r>
              <a:rPr lang="en-US" altLang="zh-CN" sz="1400" b="1" dirty="0">
                <a:solidFill>
                  <a:prstClr val="black"/>
                </a:solidFill>
                <a:cs typeface="Arial" panose="020B0604020202020204" pitchFamily="34" charset="0"/>
              </a:rPr>
              <a:t>CÁ HỒI</a:t>
            </a:r>
            <a:endParaRPr lang="en-AU" sz="1400" b="1" dirty="0">
              <a:solidFill>
                <a:prstClr val="black"/>
              </a:solidFill>
              <a:cs typeface="Arial" panose="020B0604020202020204" pitchFamily="34" charset="0"/>
            </a:endParaRPr>
          </a:p>
        </p:txBody>
      </p:sp>
      <p:sp>
        <p:nvSpPr>
          <p:cNvPr id="5" name="Text Placeholder 4">
            <a:extLst>
              <a:ext uri="{FF2B5EF4-FFF2-40B4-BE49-F238E27FC236}">
                <a16:creationId xmlns:a16="http://schemas.microsoft.com/office/drawing/2014/main" id="{E4863900-DC83-668A-5F4D-2735D1313FEC}"/>
              </a:ext>
            </a:extLst>
          </p:cNvPr>
          <p:cNvSpPr>
            <a:spLocks noGrp="1"/>
          </p:cNvSpPr>
          <p:nvPr>
            <p:ph type="body" sz="quarter" idx="13"/>
          </p:nvPr>
        </p:nvSpPr>
        <p:spPr>
          <a:xfrm>
            <a:off x="581551" y="590262"/>
            <a:ext cx="9776046" cy="1325563"/>
          </a:xfrm>
        </p:spPr>
        <p:txBody>
          <a:bodyPr/>
          <a:lstStyle>
            <a:lvl1pPr>
              <a:defRPr sz="1434"/>
            </a:lvl1pPr>
          </a:lstStyle>
          <a:p>
            <a:r>
              <a:rPr lang="en-US" altLang="zh-CN" sz="5400" b="1" dirty="0">
                <a:solidFill>
                  <a:schemeClr val="accent1"/>
                </a:solidFill>
              </a:rPr>
              <a:t>KẾT HỢP VỚI THỰC PHẨM</a:t>
            </a:r>
          </a:p>
        </p:txBody>
      </p:sp>
      <p:pic>
        <p:nvPicPr>
          <p:cNvPr id="23" name="Picture Placeholder 8">
            <a:extLst>
              <a:ext uri="{FF2B5EF4-FFF2-40B4-BE49-F238E27FC236}">
                <a16:creationId xmlns:a16="http://schemas.microsoft.com/office/drawing/2014/main" id="{D2C8B0D2-1673-4651-BE69-E68689A4C6C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42949" y="1078840"/>
            <a:ext cx="1845086" cy="5585711"/>
          </a:xfrm>
          <a:prstGeom prst="rect">
            <a:avLst/>
          </a:prstGeom>
        </p:spPr>
      </p:pic>
      <p:sp>
        <p:nvSpPr>
          <p:cNvPr id="24" name="object 10">
            <a:extLst>
              <a:ext uri="{FF2B5EF4-FFF2-40B4-BE49-F238E27FC236}">
                <a16:creationId xmlns:a16="http://schemas.microsoft.com/office/drawing/2014/main" id="{6DCABD3C-5BB0-3F71-D8A7-006C200A6D0C}"/>
              </a:ext>
            </a:extLst>
          </p:cNvPr>
          <p:cNvSpPr txBox="1"/>
          <p:nvPr/>
        </p:nvSpPr>
        <p:spPr>
          <a:xfrm rot="16200000">
            <a:off x="-171158" y="4371390"/>
            <a:ext cx="4059813" cy="410433"/>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b="1" dirty="0">
                <a:solidFill>
                  <a:schemeClr val="bg1"/>
                </a:solidFill>
                <a:latin typeface="Arial" panose="020B0604020202020204" pitchFamily="34" charset="0"/>
                <a:ea typeface="Inter Display" panose="02000503000000020004" pitchFamily="2" charset="0"/>
                <a:cs typeface="Arial" panose="020B0604020202020204" pitchFamily="34" charset="0"/>
              </a:rPr>
              <a:t>PINOT NOIR</a:t>
            </a:r>
            <a:endParaRPr lang="en-AU" sz="3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3" name="Text Placeholder 3">
            <a:extLst>
              <a:ext uri="{FF2B5EF4-FFF2-40B4-BE49-F238E27FC236}">
                <a16:creationId xmlns:a16="http://schemas.microsoft.com/office/drawing/2014/main" id="{D127FE11-0517-5390-C74A-A5EE299BAFA0}"/>
              </a:ext>
            </a:extLst>
          </p:cNvPr>
          <p:cNvSpPr txBox="1">
            <a:spLocks/>
          </p:cNvSpPr>
          <p:nvPr/>
        </p:nvSpPr>
        <p:spPr>
          <a:xfrm>
            <a:off x="6621815" y="3444927"/>
            <a:ext cx="1758326"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zh-CN" sz="1400" b="1" dirty="0">
                <a:solidFill>
                  <a:prstClr val="black"/>
                </a:solidFill>
                <a:latin typeface="Arial" panose="020B0604020202020204" pitchFamily="34" charset="0"/>
                <a:cs typeface="Arial" panose="020B0604020202020204" pitchFamily="34" charset="0"/>
              </a:rPr>
              <a:t>GÀ</a:t>
            </a:r>
            <a:endParaRPr lang="en-AU" sz="1400" b="1" dirty="0">
              <a:solidFill>
                <a:prstClr val="black"/>
              </a:solidFill>
              <a:latin typeface="Arial" panose="020B0604020202020204" pitchFamily="34" charset="0"/>
              <a:cs typeface="Arial" panose="020B0604020202020204" pitchFamily="34" charset="0"/>
            </a:endParaRPr>
          </a:p>
        </p:txBody>
      </p:sp>
      <p:sp>
        <p:nvSpPr>
          <p:cNvPr id="10" name="Text Placeholder 3">
            <a:extLst>
              <a:ext uri="{FF2B5EF4-FFF2-40B4-BE49-F238E27FC236}">
                <a16:creationId xmlns:a16="http://schemas.microsoft.com/office/drawing/2014/main" id="{44922030-0B4A-390D-5FB1-7279DBAF511D}"/>
              </a:ext>
            </a:extLst>
          </p:cNvPr>
          <p:cNvSpPr txBox="1">
            <a:spLocks/>
          </p:cNvSpPr>
          <p:nvPr/>
        </p:nvSpPr>
        <p:spPr>
          <a:xfrm>
            <a:off x="3238690" y="5864342"/>
            <a:ext cx="1576524"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zh-CN" sz="1200" b="1" dirty="0">
                <a:solidFill>
                  <a:prstClr val="black"/>
                </a:solidFill>
                <a:latin typeface="Arial" panose="020B0604020202020204" pitchFamily="34" charset="0"/>
                <a:cs typeface="Arial" panose="020B0604020202020204" pitchFamily="34" charset="0"/>
              </a:rPr>
              <a:t>THỊT HEO</a:t>
            </a:r>
            <a:endParaRPr lang="en-AU" sz="1400" b="1" dirty="0">
              <a:solidFill>
                <a:prstClr val="black"/>
              </a:solidFill>
              <a:latin typeface="Arial" panose="020B0604020202020204" pitchFamily="34" charset="0"/>
              <a:cs typeface="Arial" panose="020B0604020202020204" pitchFamily="34" charset="0"/>
            </a:endParaRPr>
          </a:p>
        </p:txBody>
      </p:sp>
      <p:sp>
        <p:nvSpPr>
          <p:cNvPr id="6" name="Text Placeholder 3">
            <a:extLst>
              <a:ext uri="{FF2B5EF4-FFF2-40B4-BE49-F238E27FC236}">
                <a16:creationId xmlns:a16="http://schemas.microsoft.com/office/drawing/2014/main" id="{FA9151FC-E927-64AA-A785-287111253DA6}"/>
              </a:ext>
            </a:extLst>
          </p:cNvPr>
          <p:cNvSpPr txBox="1">
            <a:spLocks/>
          </p:cNvSpPr>
          <p:nvPr/>
        </p:nvSpPr>
        <p:spPr>
          <a:xfrm>
            <a:off x="8940882" y="3444927"/>
            <a:ext cx="1416715"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zh-CN" sz="1400" b="1" dirty="0">
                <a:solidFill>
                  <a:prstClr val="black"/>
                </a:solidFill>
                <a:latin typeface="Arial" panose="020B0604020202020204" pitchFamily="34" charset="0"/>
                <a:cs typeface="Arial" panose="020B0604020202020204" pitchFamily="34" charset="0"/>
              </a:rPr>
              <a:t>VỊT</a:t>
            </a:r>
            <a:endParaRPr lang="en-AU" sz="1400" b="1" dirty="0">
              <a:solidFill>
                <a:prstClr val="black"/>
              </a:solidFill>
              <a:latin typeface="Arial" panose="020B0604020202020204" pitchFamily="34" charset="0"/>
              <a:cs typeface="Arial" panose="020B0604020202020204" pitchFamily="34" charset="0"/>
            </a:endParaRPr>
          </a:p>
        </p:txBody>
      </p:sp>
      <p:sp>
        <p:nvSpPr>
          <p:cNvPr id="7" name="Text Placeholder 3">
            <a:extLst>
              <a:ext uri="{FF2B5EF4-FFF2-40B4-BE49-F238E27FC236}">
                <a16:creationId xmlns:a16="http://schemas.microsoft.com/office/drawing/2014/main" id="{9FD73AE3-2A73-78A1-0EF1-D72AF50BA1B4}"/>
              </a:ext>
            </a:extLst>
          </p:cNvPr>
          <p:cNvSpPr txBox="1">
            <a:spLocks/>
          </p:cNvSpPr>
          <p:nvPr/>
        </p:nvSpPr>
        <p:spPr>
          <a:xfrm>
            <a:off x="7739262" y="5864342"/>
            <a:ext cx="1516651"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zh-CN" sz="1400" b="1" dirty="0">
                <a:solidFill>
                  <a:prstClr val="black"/>
                </a:solidFill>
                <a:latin typeface="Arial" panose="020B0604020202020204" pitchFamily="34" charset="0"/>
                <a:cs typeface="Arial" panose="020B0604020202020204" pitchFamily="34" charset="0"/>
              </a:rPr>
              <a:t>PATÉ VÀ TERRINE</a:t>
            </a:r>
            <a:endParaRPr lang="en-AU" sz="1400" b="1" dirty="0">
              <a:solidFill>
                <a:prstClr val="black"/>
              </a:solidFill>
              <a:latin typeface="Arial" panose="020B0604020202020204" pitchFamily="34" charset="0"/>
              <a:cs typeface="Arial" panose="020B0604020202020204" pitchFamily="34" charset="0"/>
            </a:endParaRPr>
          </a:p>
        </p:txBody>
      </p:sp>
      <p:sp>
        <p:nvSpPr>
          <p:cNvPr id="8" name="Text Placeholder 3">
            <a:extLst>
              <a:ext uri="{FF2B5EF4-FFF2-40B4-BE49-F238E27FC236}">
                <a16:creationId xmlns:a16="http://schemas.microsoft.com/office/drawing/2014/main" id="{39164AFB-EB73-2F9E-E20C-85E3E34A9466}"/>
              </a:ext>
            </a:extLst>
          </p:cNvPr>
          <p:cNvSpPr txBox="1">
            <a:spLocks/>
          </p:cNvSpPr>
          <p:nvPr/>
        </p:nvSpPr>
        <p:spPr>
          <a:xfrm>
            <a:off x="9768886" y="5864342"/>
            <a:ext cx="2122239"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zh-CN" sz="1400" b="1" dirty="0">
                <a:solidFill>
                  <a:prstClr val="black"/>
                </a:solidFill>
                <a:latin typeface="Arial" panose="020B0604020202020204" pitchFamily="34" charset="0"/>
                <a:cs typeface="Arial" panose="020B0604020202020204" pitchFamily="34" charset="0"/>
              </a:rPr>
              <a:t>PHÔ MAI COMTÉ</a:t>
            </a:r>
            <a:endParaRPr lang="en-AU" sz="1400" b="1" dirty="0">
              <a:solidFill>
                <a:prstClr val="black"/>
              </a:solidFill>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0B9A4144-EB5F-DDA5-39A1-9726B55C74D4}"/>
              </a:ext>
            </a:extLst>
          </p:cNvPr>
          <p:cNvPicPr>
            <a:picLocks noChangeAspect="1"/>
          </p:cNvPicPr>
          <p:nvPr/>
        </p:nvPicPr>
        <p:blipFill>
          <a:blip r:embed="rId4"/>
          <a:stretch>
            <a:fillRect/>
          </a:stretch>
        </p:blipFill>
        <p:spPr>
          <a:xfrm>
            <a:off x="5433983" y="4709046"/>
            <a:ext cx="1651135" cy="1000688"/>
          </a:xfrm>
          <a:prstGeom prst="rect">
            <a:avLst/>
          </a:prstGeom>
        </p:spPr>
      </p:pic>
      <p:sp>
        <p:nvSpPr>
          <p:cNvPr id="2" name="Text Placeholder 3">
            <a:extLst>
              <a:ext uri="{FF2B5EF4-FFF2-40B4-BE49-F238E27FC236}">
                <a16:creationId xmlns:a16="http://schemas.microsoft.com/office/drawing/2014/main" id="{C3D48711-266A-A859-997C-087E1330735D}"/>
              </a:ext>
            </a:extLst>
          </p:cNvPr>
          <p:cNvSpPr txBox="1">
            <a:spLocks/>
          </p:cNvSpPr>
          <p:nvPr/>
        </p:nvSpPr>
        <p:spPr>
          <a:xfrm>
            <a:off x="5501226" y="5864342"/>
            <a:ext cx="1516650"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zh-CN" sz="1400" b="1" dirty="0">
                <a:solidFill>
                  <a:prstClr val="black"/>
                </a:solidFill>
                <a:latin typeface="Arial" panose="020B0604020202020204" pitchFamily="34" charset="0"/>
                <a:cs typeface="Arial" panose="020B0604020202020204" pitchFamily="34" charset="0"/>
              </a:rPr>
              <a:t>XÚC XÍCH KHÔ</a:t>
            </a:r>
            <a:endParaRPr lang="en-AU" sz="1400" b="1" dirty="0">
              <a:solidFill>
                <a:prstClr val="black"/>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8CAF0B1A-25AF-4D2C-B826-98CB2D88712D}"/>
              </a:ext>
            </a:extLst>
          </p:cNvPr>
          <p:cNvPicPr>
            <a:picLocks noChangeAspect="1"/>
          </p:cNvPicPr>
          <p:nvPr/>
        </p:nvPicPr>
        <p:blipFill>
          <a:blip r:embed="rId5"/>
          <a:stretch>
            <a:fillRect/>
          </a:stretch>
        </p:blipFill>
        <p:spPr>
          <a:xfrm>
            <a:off x="4182796" y="2417302"/>
            <a:ext cx="1759105" cy="950321"/>
          </a:xfrm>
          <a:prstGeom prst="rect">
            <a:avLst/>
          </a:prstGeom>
        </p:spPr>
      </p:pic>
      <p:pic>
        <p:nvPicPr>
          <p:cNvPr id="12" name="Picture 11">
            <a:extLst>
              <a:ext uri="{FF2B5EF4-FFF2-40B4-BE49-F238E27FC236}">
                <a16:creationId xmlns:a16="http://schemas.microsoft.com/office/drawing/2014/main" id="{54E2D9F2-0E88-722C-11BD-FA20E1E870F9}"/>
              </a:ext>
            </a:extLst>
          </p:cNvPr>
          <p:cNvPicPr>
            <a:picLocks noChangeAspect="1"/>
          </p:cNvPicPr>
          <p:nvPr/>
        </p:nvPicPr>
        <p:blipFill>
          <a:blip r:embed="rId6"/>
          <a:stretch>
            <a:fillRect/>
          </a:stretch>
        </p:blipFill>
        <p:spPr>
          <a:xfrm>
            <a:off x="6492556" y="2180638"/>
            <a:ext cx="1587993" cy="1186985"/>
          </a:xfrm>
          <a:prstGeom prst="rect">
            <a:avLst/>
          </a:prstGeom>
        </p:spPr>
      </p:pic>
      <p:pic>
        <p:nvPicPr>
          <p:cNvPr id="14" name="Picture 13">
            <a:extLst>
              <a:ext uri="{FF2B5EF4-FFF2-40B4-BE49-F238E27FC236}">
                <a16:creationId xmlns:a16="http://schemas.microsoft.com/office/drawing/2014/main" id="{0BA3D314-AFCE-8F5E-73DA-37B2EBA4992C}"/>
              </a:ext>
            </a:extLst>
          </p:cNvPr>
          <p:cNvPicPr>
            <a:picLocks noChangeAspect="1"/>
          </p:cNvPicPr>
          <p:nvPr/>
        </p:nvPicPr>
        <p:blipFill>
          <a:blip r:embed="rId7"/>
          <a:stretch>
            <a:fillRect/>
          </a:stretch>
        </p:blipFill>
        <p:spPr>
          <a:xfrm>
            <a:off x="8803068" y="2581850"/>
            <a:ext cx="1675198" cy="732899"/>
          </a:xfrm>
          <a:prstGeom prst="rect">
            <a:avLst/>
          </a:prstGeom>
        </p:spPr>
      </p:pic>
      <p:pic>
        <p:nvPicPr>
          <p:cNvPr id="19" name="Picture 18">
            <a:extLst>
              <a:ext uri="{FF2B5EF4-FFF2-40B4-BE49-F238E27FC236}">
                <a16:creationId xmlns:a16="http://schemas.microsoft.com/office/drawing/2014/main" id="{B45E1CDF-FD35-4973-63CD-59DF559AD667}"/>
              </a:ext>
            </a:extLst>
          </p:cNvPr>
          <p:cNvPicPr>
            <a:picLocks noChangeAspect="1"/>
          </p:cNvPicPr>
          <p:nvPr/>
        </p:nvPicPr>
        <p:blipFill>
          <a:blip r:embed="rId8"/>
          <a:stretch>
            <a:fillRect/>
          </a:stretch>
        </p:blipFill>
        <p:spPr>
          <a:xfrm>
            <a:off x="3042184" y="4797395"/>
            <a:ext cx="1758326" cy="912339"/>
          </a:xfrm>
          <a:prstGeom prst="rect">
            <a:avLst/>
          </a:prstGeom>
        </p:spPr>
      </p:pic>
      <p:pic>
        <p:nvPicPr>
          <p:cNvPr id="20" name="Picture 19">
            <a:extLst>
              <a:ext uri="{FF2B5EF4-FFF2-40B4-BE49-F238E27FC236}">
                <a16:creationId xmlns:a16="http://schemas.microsoft.com/office/drawing/2014/main" id="{98692A69-CD8C-3E84-2C3E-E0F0C1445917}"/>
              </a:ext>
            </a:extLst>
          </p:cNvPr>
          <p:cNvPicPr>
            <a:picLocks noChangeAspect="1"/>
          </p:cNvPicPr>
          <p:nvPr/>
        </p:nvPicPr>
        <p:blipFill>
          <a:blip r:embed="rId9"/>
          <a:stretch>
            <a:fillRect/>
          </a:stretch>
        </p:blipFill>
        <p:spPr>
          <a:xfrm>
            <a:off x="7718591" y="4709045"/>
            <a:ext cx="1362476" cy="1000689"/>
          </a:xfrm>
          <a:prstGeom prst="rect">
            <a:avLst/>
          </a:prstGeom>
        </p:spPr>
      </p:pic>
      <p:pic>
        <p:nvPicPr>
          <p:cNvPr id="21" name="Picture 20">
            <a:extLst>
              <a:ext uri="{FF2B5EF4-FFF2-40B4-BE49-F238E27FC236}">
                <a16:creationId xmlns:a16="http://schemas.microsoft.com/office/drawing/2014/main" id="{5E5825FF-ED89-9898-C686-2CD26B046F85}"/>
              </a:ext>
            </a:extLst>
          </p:cNvPr>
          <p:cNvPicPr>
            <a:picLocks noChangeAspect="1"/>
          </p:cNvPicPr>
          <p:nvPr/>
        </p:nvPicPr>
        <p:blipFill>
          <a:blip r:embed="rId10"/>
          <a:stretch>
            <a:fillRect/>
          </a:stretch>
        </p:blipFill>
        <p:spPr>
          <a:xfrm>
            <a:off x="9640667" y="4709045"/>
            <a:ext cx="1966143" cy="958898"/>
          </a:xfrm>
          <a:prstGeom prst="rect">
            <a:avLst/>
          </a:prstGeom>
        </p:spPr>
      </p:pic>
    </p:spTree>
    <p:extLst>
      <p:ext uri="{BB962C8B-B14F-4D97-AF65-F5344CB8AC3E}">
        <p14:creationId xmlns:p14="http://schemas.microsoft.com/office/powerpoint/2010/main" val="3412986629"/>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856" r="16856"/>
          <a:stretch/>
        </p:blipFill>
        <p:spPr>
          <a:xfrm>
            <a:off x="6096001" y="368299"/>
            <a:ext cx="6088611" cy="6123432"/>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235402"/>
            <a:ext cx="5307440" cy="785732"/>
          </a:xfrm>
        </p:spPr>
        <p:txBody>
          <a:bodyPr/>
          <a:lstStyle/>
          <a:p>
            <a:r>
              <a:rPr lang="en-US" altLang="zh-CN" b="1" dirty="0">
                <a:solidFill>
                  <a:schemeClr val="accent5"/>
                </a:solidFill>
              </a:rPr>
              <a:t>SỰ TRỖI DẬY CỦA</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103266"/>
            <a:ext cx="5534105" cy="1325563"/>
          </a:xfrm>
        </p:spPr>
        <p:txBody>
          <a:bodyPr/>
          <a:lstStyle/>
          <a:p>
            <a:r>
              <a:rPr lang="en-US" altLang="zh-CN" b="1" kern="1000" spc="-100" dirty="0"/>
              <a:t>PINOT NOIR ÚC</a:t>
            </a:r>
          </a:p>
        </p:txBody>
      </p:sp>
      <p:sp>
        <p:nvSpPr>
          <p:cNvPr id="2" name="TextBox 1">
            <a:extLst>
              <a:ext uri="{FF2B5EF4-FFF2-40B4-BE49-F238E27FC236}">
                <a16:creationId xmlns:a16="http://schemas.microsoft.com/office/drawing/2014/main" id="{3F04C1DB-E898-F440-1E86-7F76A86FD2B3}"/>
              </a:ext>
            </a:extLst>
          </p:cNvPr>
          <p:cNvSpPr txBox="1"/>
          <p:nvPr/>
        </p:nvSpPr>
        <p:spPr>
          <a:xfrm>
            <a:off x="561895" y="3501483"/>
            <a:ext cx="4495880" cy="1323439"/>
          </a:xfrm>
          <a:prstGeom prst="rect">
            <a:avLst/>
          </a:prstGeom>
          <a:noFill/>
        </p:spPr>
        <p:txBody>
          <a:bodyPr wrap="square" rtlCol="0">
            <a:spAutoFit/>
          </a:bodyPr>
          <a:lstStyle/>
          <a:p>
            <a:r>
              <a:rPr lang="en-US" altLang="zh-CN" sz="1600" dirty="0">
                <a:solidFill>
                  <a:schemeClr val="bg1"/>
                </a:solidFill>
                <a:latin typeface="Arial" panose="020B0604020202020204" pitchFamily="34" charset="0"/>
              </a:rPr>
              <a:t>Tương lai tươi sáng, với việc trồng Pinot ngày càng tăng và các nhà sản xuất rượu vang ở vùng khí hậu mát mẻ liên tục điều chỉnh, hoàn thiện các kỹ thuật truyền thống và phát minh ra những cách làm riêng của họ.</a:t>
            </a:r>
          </a:p>
        </p:txBody>
      </p:sp>
    </p:spTree>
    <p:extLst>
      <p:ext uri="{BB962C8B-B14F-4D97-AF65-F5344CB8AC3E}">
        <p14:creationId xmlns:p14="http://schemas.microsoft.com/office/powerpoint/2010/main" val="3807551082"/>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t="14841" b="993"/>
          <a:stretch/>
        </p:blipFill>
        <p:spPr>
          <a:xfrm>
            <a:off x="0" y="0"/>
            <a:ext cx="12192000"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US" altLang="zh-CN" sz="5443" dirty="0">
                <a:solidFill>
                  <a:schemeClr val="bg1"/>
                </a:solidFill>
                <a:latin typeface="Arial" panose="020B0604020202020204" pitchFamily="34" charset="0"/>
                <a:ea typeface="Inter Display" panose="02000503000000020004" pitchFamily="2" charset="0"/>
                <a:cs typeface="Arial" panose="020B0604020202020204" pitchFamily="34" charset="0"/>
              </a:rPr>
              <a:t>CẢM ƠN</a:t>
            </a:r>
            <a:endParaRPr lang="ja-JP" altLang="en-US" sz="5443">
              <a:solidFill>
                <a:schemeClr val="bg1"/>
              </a:solidFill>
              <a:latin typeface="Arial" panose="020B0604020202020204" pitchFamily="34" charset="0"/>
              <a:cs typeface="Arial" panose="020B0604020202020204" pitchFamily="34"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4130" t="20664" r="9664" b="28467"/>
          <a:stretch/>
        </p:blipFill>
        <p:spPr>
          <a:xfrm>
            <a:off x="6096000" y="368300"/>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630419" y="274714"/>
            <a:ext cx="5317708" cy="785732"/>
          </a:xfrm>
        </p:spPr>
        <p:txBody>
          <a:bodyPr/>
          <a:lstStyle/>
          <a:p>
            <a:r>
              <a:rPr lang="en-US" altLang="zh-CN" b="1" dirty="0">
                <a:solidFill>
                  <a:schemeClr val="accent5"/>
                </a:solidFill>
              </a:rPr>
              <a:t>PINOT NOIR</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30420" y="3346167"/>
            <a:ext cx="3636780" cy="1670704"/>
          </a:xfrm>
        </p:spPr>
        <p:txBody>
          <a:bodyPr/>
          <a:lstStyle/>
          <a:p>
            <a:pPr marL="0" indent="0">
              <a:spcBef>
                <a:spcPct val="0"/>
              </a:spcBef>
              <a:buNone/>
            </a:pPr>
            <a:r>
              <a:rPr lang="en-US" altLang="zh-CN" dirty="0">
                <a:solidFill>
                  <a:schemeClr val="bg1"/>
                </a:solidFill>
              </a:rPr>
              <a:t>Pinot Noir tinh tế là một loại rượu được cộng đồng rượu vang Úc yêu thích. Hành trình của nó bắt đầu với một sự chao đảo nhưng giờ đây nó là một nhân tố quan trọng trong sự phát triển của rượu vang </a:t>
            </a:r>
            <a:r>
              <a:rPr lang="en-US" altLang="zh-CN" dirty="0" err="1">
                <a:solidFill>
                  <a:schemeClr val="bg1"/>
                </a:solidFill>
              </a:rPr>
              <a:t>Úc</a:t>
            </a:r>
            <a:r>
              <a:rPr lang="en-US" altLang="zh-CN" dirty="0">
                <a:solidFill>
                  <a:schemeClr val="bg1"/>
                </a:solidFill>
              </a:rPr>
              <a:t> </a:t>
            </a:r>
            <a:r>
              <a:rPr lang="en-US" altLang="zh-CN" dirty="0" err="1">
                <a:solidFill>
                  <a:schemeClr val="bg1"/>
                </a:solidFill>
              </a:rPr>
              <a:t>với</a:t>
            </a:r>
            <a:r>
              <a:rPr lang="en-US" altLang="zh-CN" dirty="0">
                <a:solidFill>
                  <a:schemeClr val="bg1"/>
                </a:solidFill>
              </a:rPr>
              <a:t> nhu cầu và chất lượng ở mức cao nhất mọi thời đại.</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623888" y="1158149"/>
            <a:ext cx="4176712" cy="1325563"/>
          </a:xfrm>
        </p:spPr>
        <p:txBody>
          <a:bodyPr/>
          <a:lstStyle/>
          <a:p>
            <a:r>
              <a:rPr lang="en-US" altLang="zh-CN" sz="4800" b="1" kern="1000" spc="-100" dirty="0"/>
              <a:t>NGƯỜI YÊU KHÓ TÍNH</a:t>
            </a:r>
          </a:p>
        </p:txBody>
      </p:sp>
    </p:spTree>
    <p:extLst>
      <p:ext uri="{BB962C8B-B14F-4D97-AF65-F5344CB8AC3E}">
        <p14:creationId xmlns:p14="http://schemas.microsoft.com/office/powerpoint/2010/main" val="3901396709"/>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59F29-6162-9E45-4559-2C8C4210E455}"/>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E588A37C-94DD-39B1-DFDE-C38EE1986518}"/>
              </a:ext>
            </a:extLst>
          </p:cNvPr>
          <p:cNvSpPr>
            <a:spLocks noGrp="1"/>
          </p:cNvSpPr>
          <p:nvPr>
            <p:ph type="body" idx="10"/>
          </p:nvPr>
        </p:nvSpPr>
        <p:spPr/>
        <p:txBody>
          <a:bodyPr/>
          <a:lstStyle/>
          <a:p>
            <a:endParaRPr lang="en-US" dirty="0"/>
          </a:p>
        </p:txBody>
      </p:sp>
      <p:sp>
        <p:nvSpPr>
          <p:cNvPr id="4" name="Text Placeholder 3">
            <a:extLst>
              <a:ext uri="{FF2B5EF4-FFF2-40B4-BE49-F238E27FC236}">
                <a16:creationId xmlns:a16="http://schemas.microsoft.com/office/drawing/2014/main" id="{AAA9A4AC-799A-2D1F-8FBD-4A637E94742C}"/>
              </a:ext>
            </a:extLst>
          </p:cNvPr>
          <p:cNvSpPr>
            <a:spLocks noGrp="1"/>
          </p:cNvSpPr>
          <p:nvPr>
            <p:ph type="body" idx="11"/>
          </p:nvPr>
        </p:nvSpPr>
        <p:spPr/>
        <p:txBody>
          <a:bodyPr/>
          <a:lstStyle/>
          <a:p>
            <a:endParaRPr lang="en-US" dirty="0"/>
          </a:p>
        </p:txBody>
      </p:sp>
    </p:spTree>
    <p:extLst>
      <p:ext uri="{BB962C8B-B14F-4D97-AF65-F5344CB8AC3E}">
        <p14:creationId xmlns:p14="http://schemas.microsoft.com/office/powerpoint/2010/main" val="185873897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78291DC-D468-A4EE-7192-63AAC13196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0533" t="36965" r="47497"/>
          <a:stretch/>
        </p:blipFill>
        <p:spPr>
          <a:xfrm>
            <a:off x="1" y="368300"/>
            <a:ext cx="6096000" cy="6103741"/>
          </a:xfrm>
        </p:spPr>
      </p:pic>
      <p:sp>
        <p:nvSpPr>
          <p:cNvPr id="4" name="Text Placeholder 3">
            <a:extLst>
              <a:ext uri="{FF2B5EF4-FFF2-40B4-BE49-F238E27FC236}">
                <a16:creationId xmlns:a16="http://schemas.microsoft.com/office/drawing/2014/main" id="{FD0CAEF8-94B9-A641-541D-945D2BD68EE9}"/>
              </a:ext>
            </a:extLst>
          </p:cNvPr>
          <p:cNvSpPr>
            <a:spLocks noGrp="1"/>
          </p:cNvSpPr>
          <p:nvPr>
            <p:ph type="body" sz="quarter" idx="12"/>
          </p:nvPr>
        </p:nvSpPr>
        <p:spPr>
          <a:xfrm>
            <a:off x="6456363" y="3861524"/>
            <a:ext cx="4829691" cy="1530521"/>
          </a:xfrm>
        </p:spPr>
        <p:txBody>
          <a:bodyPr/>
          <a:lstStyle/>
          <a:p>
            <a:pPr>
              <a:spcBef>
                <a:spcPts val="500"/>
              </a:spcBef>
            </a:pPr>
            <a:r>
              <a:rPr lang="en-US" altLang="zh-CN" dirty="0"/>
              <a:t>Lịch sử của Pinot Noir ở Úc</a:t>
            </a:r>
          </a:p>
          <a:p>
            <a:pPr>
              <a:spcBef>
                <a:spcPts val="500"/>
              </a:spcBef>
            </a:pPr>
            <a:r>
              <a:rPr lang="en-US" altLang="zh-CN" dirty="0"/>
              <a:t>Cách trồng</a:t>
            </a:r>
          </a:p>
          <a:p>
            <a:pPr>
              <a:spcBef>
                <a:spcPts val="500"/>
              </a:spcBef>
            </a:pPr>
            <a:r>
              <a:rPr lang="en-US" altLang="zh-CN" dirty="0"/>
              <a:t>Cách sản xuất</a:t>
            </a:r>
          </a:p>
          <a:p>
            <a:pPr>
              <a:spcBef>
                <a:spcPts val="500"/>
              </a:spcBef>
            </a:pPr>
            <a:r>
              <a:rPr lang="en-US" altLang="zh-CN" dirty="0"/>
              <a:t>Nơi trồng</a:t>
            </a:r>
          </a:p>
          <a:p>
            <a:pPr>
              <a:spcBef>
                <a:spcPts val="500"/>
              </a:spcBef>
            </a:pPr>
            <a:r>
              <a:rPr lang="en-US" altLang="zh-CN" dirty="0"/>
              <a:t>Đặc điểm và hương vị</a:t>
            </a:r>
          </a:p>
        </p:txBody>
      </p:sp>
      <p:sp>
        <p:nvSpPr>
          <p:cNvPr id="5" name="Text Placeholder 4">
            <a:extLst>
              <a:ext uri="{FF2B5EF4-FFF2-40B4-BE49-F238E27FC236}">
                <a16:creationId xmlns:a16="http://schemas.microsoft.com/office/drawing/2014/main" id="{1B7B4BFB-5E1A-3E82-E8CE-D144971F28DA}"/>
              </a:ext>
            </a:extLst>
          </p:cNvPr>
          <p:cNvSpPr>
            <a:spLocks noGrp="1"/>
          </p:cNvSpPr>
          <p:nvPr>
            <p:ph type="body" sz="quarter" idx="13"/>
          </p:nvPr>
        </p:nvSpPr>
        <p:spPr/>
        <p:txBody>
          <a:bodyPr/>
          <a:lstStyle>
            <a:lvl1pPr>
              <a:defRPr sz="1434"/>
            </a:lvl1pPr>
          </a:lstStyle>
          <a:p>
            <a:r>
              <a:rPr lang="en-US" altLang="zh-CN" sz="5400" b="1" dirty="0">
                <a:solidFill>
                  <a:schemeClr val="accent1"/>
                </a:solidFill>
              </a:rPr>
              <a:t>HÔM NAY CHÚNG TA SẼ ĐỀ CẬP</a:t>
            </a:r>
          </a:p>
        </p:txBody>
      </p:sp>
    </p:spTree>
    <p:extLst>
      <p:ext uri="{BB962C8B-B14F-4D97-AF65-F5344CB8AC3E}">
        <p14:creationId xmlns:p14="http://schemas.microsoft.com/office/powerpoint/2010/main" val="116033893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AB5986BB-4BC6-AAEF-DD6D-C566CE2AB68B}"/>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l="2992" r="2992"/>
          <a:stretch/>
        </p:blipFill>
        <p:spPr>
          <a:xfrm>
            <a:off x="8192429" y="3665033"/>
            <a:ext cx="3999571" cy="2830819"/>
          </a:xfrm>
        </p:spPr>
      </p:pic>
      <p:sp>
        <p:nvSpPr>
          <p:cNvPr id="3" name="Title 2">
            <a:extLst>
              <a:ext uri="{FF2B5EF4-FFF2-40B4-BE49-F238E27FC236}">
                <a16:creationId xmlns:a16="http://schemas.microsoft.com/office/drawing/2014/main" id="{89F80A8C-7954-4435-DBFB-8A167ABA8993}"/>
              </a:ext>
            </a:extLst>
          </p:cNvPr>
          <p:cNvSpPr>
            <a:spLocks noGrp="1"/>
          </p:cNvSpPr>
          <p:nvPr>
            <p:ph type="title"/>
          </p:nvPr>
        </p:nvSpPr>
        <p:spPr>
          <a:xfrm>
            <a:off x="1109228" y="3561231"/>
            <a:ext cx="2869841" cy="662774"/>
          </a:xfrm>
        </p:spPr>
        <p:txBody>
          <a:bodyPr/>
          <a:lstStyle>
            <a:lvl1pPr>
              <a:defRPr sz="5043"/>
            </a:lvl1pPr>
          </a:lstStyle>
          <a:p>
            <a:r>
              <a:rPr lang="en-US" altLang="zh-CN" sz="2400" b="1" dirty="0"/>
              <a:t>Những năm 1830</a:t>
            </a:r>
          </a:p>
        </p:txBody>
      </p:sp>
      <p:sp>
        <p:nvSpPr>
          <p:cNvPr id="4" name="Text Placeholder 3">
            <a:extLst>
              <a:ext uri="{FF2B5EF4-FFF2-40B4-BE49-F238E27FC236}">
                <a16:creationId xmlns:a16="http://schemas.microsoft.com/office/drawing/2014/main" id="{CA68D089-C4E3-78D9-88DE-974ED86D9DA9}"/>
              </a:ext>
            </a:extLst>
          </p:cNvPr>
          <p:cNvSpPr>
            <a:spLocks noGrp="1"/>
          </p:cNvSpPr>
          <p:nvPr>
            <p:ph type="body" sz="quarter" idx="10"/>
          </p:nvPr>
        </p:nvSpPr>
        <p:spPr>
          <a:xfrm>
            <a:off x="1109228" y="4224012"/>
            <a:ext cx="2120039" cy="1461301"/>
          </a:xfrm>
        </p:spPr>
        <p:txBody>
          <a:bodyPr/>
          <a:lstStyle/>
          <a:p>
            <a:pPr>
              <a:lnSpc>
                <a:spcPct val="95000"/>
              </a:lnSpc>
            </a:pPr>
            <a:r>
              <a:rPr lang="en-US" altLang="zh-CN" sz="1600" dirty="0"/>
              <a:t>Các cành Pinot Noir từ Burgundy được trồng ở Úc. Các dòng vô tính từ những cây nho này được gọi là dòng vô tính MV6, vẫn được sử dụng cho đến ngày nay.</a:t>
            </a:r>
          </a:p>
        </p:txBody>
      </p:sp>
      <p:sp>
        <p:nvSpPr>
          <p:cNvPr id="7" name="Text Placeholder 6">
            <a:extLst>
              <a:ext uri="{FF2B5EF4-FFF2-40B4-BE49-F238E27FC236}">
                <a16:creationId xmlns:a16="http://schemas.microsoft.com/office/drawing/2014/main" id="{98191510-D3CD-6D75-8447-FBB6BC2FED22}"/>
              </a:ext>
            </a:extLst>
          </p:cNvPr>
          <p:cNvSpPr>
            <a:spLocks noGrp="1"/>
          </p:cNvSpPr>
          <p:nvPr>
            <p:ph type="body" sz="quarter" idx="17"/>
          </p:nvPr>
        </p:nvSpPr>
        <p:spPr>
          <a:xfrm>
            <a:off x="7727531" y="1508782"/>
            <a:ext cx="2690127" cy="1461301"/>
          </a:xfrm>
        </p:spPr>
        <p:txBody>
          <a:bodyPr/>
          <a:lstStyle/>
          <a:p>
            <a:pPr>
              <a:lnSpc>
                <a:spcPct val="95000"/>
              </a:lnSpc>
            </a:pPr>
            <a:r>
              <a:rPr lang="en-US" altLang="zh-CN" sz="1600" dirty="0"/>
              <a:t>Pinot Noir bắt đầu cất cánh ở Úc, với các nhà máy rượu bắt đầu sản xuất số lượng rượu thương mại. Việc lựa chọn dòng vô tính trở nên quan trọng.</a:t>
            </a:r>
          </a:p>
        </p:txBody>
      </p:sp>
      <p:sp>
        <p:nvSpPr>
          <p:cNvPr id="8" name="Text Placeholder 7">
            <a:extLst>
              <a:ext uri="{FF2B5EF4-FFF2-40B4-BE49-F238E27FC236}">
                <a16:creationId xmlns:a16="http://schemas.microsoft.com/office/drawing/2014/main" id="{7CB350C9-D773-C2B0-7820-5120B22D2577}"/>
              </a:ext>
            </a:extLst>
          </p:cNvPr>
          <p:cNvSpPr>
            <a:spLocks noGrp="1"/>
          </p:cNvSpPr>
          <p:nvPr>
            <p:ph type="body" sz="quarter" idx="18"/>
          </p:nvPr>
        </p:nvSpPr>
        <p:spPr>
          <a:xfrm>
            <a:off x="7716644" y="824931"/>
            <a:ext cx="2690127" cy="662774"/>
          </a:xfrm>
        </p:spPr>
        <p:txBody>
          <a:bodyPr/>
          <a:lstStyle>
            <a:lvl1pPr>
              <a:defRPr sz="1234"/>
            </a:lvl1pPr>
          </a:lstStyle>
          <a:p>
            <a:r>
              <a:rPr lang="en-US" altLang="zh-CN" sz="2400" b="1" dirty="0"/>
              <a:t>Những năm 1970</a:t>
            </a:r>
          </a:p>
        </p:txBody>
      </p:sp>
      <p:sp>
        <p:nvSpPr>
          <p:cNvPr id="9" name="Text Placeholder 8">
            <a:extLst>
              <a:ext uri="{FF2B5EF4-FFF2-40B4-BE49-F238E27FC236}">
                <a16:creationId xmlns:a16="http://schemas.microsoft.com/office/drawing/2014/main" id="{18DB7929-ED55-52E5-510A-55DED06ABDD4}"/>
              </a:ext>
            </a:extLst>
          </p:cNvPr>
          <p:cNvSpPr>
            <a:spLocks noGrp="1"/>
          </p:cNvSpPr>
          <p:nvPr>
            <p:ph type="body" sz="quarter" idx="13"/>
          </p:nvPr>
        </p:nvSpPr>
        <p:spPr>
          <a:xfrm>
            <a:off x="606789" y="584200"/>
            <a:ext cx="4657498" cy="1325563"/>
          </a:xfrm>
        </p:spPr>
        <p:txBody>
          <a:bodyPr/>
          <a:lstStyle/>
          <a:p>
            <a:r>
              <a:rPr lang="en-US" altLang="zh-CN" b="1" dirty="0">
                <a:solidFill>
                  <a:schemeClr val="accent1"/>
                </a:solidFill>
              </a:rPr>
              <a:t>LỊCH SỬ CỦA PINOT NOIR Ở ÚC</a:t>
            </a:r>
          </a:p>
        </p:txBody>
      </p:sp>
      <p:sp>
        <p:nvSpPr>
          <p:cNvPr id="2" name="Text Placeholder 4">
            <a:extLst>
              <a:ext uri="{FF2B5EF4-FFF2-40B4-BE49-F238E27FC236}">
                <a16:creationId xmlns:a16="http://schemas.microsoft.com/office/drawing/2014/main" id="{673E668F-668D-79FF-BE73-7BFDEDFC9034}"/>
              </a:ext>
            </a:extLst>
          </p:cNvPr>
          <p:cNvSpPr txBox="1">
            <a:spLocks/>
          </p:cNvSpPr>
          <p:nvPr/>
        </p:nvSpPr>
        <p:spPr>
          <a:xfrm>
            <a:off x="5264288" y="4240381"/>
            <a:ext cx="245235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US" altLang="zh-CN" sz="1600" dirty="0">
                <a:latin typeface="Arial" panose="020B0604020202020204" pitchFamily="34" charset="0"/>
                <a:cs typeface="Arial" panose="020B0604020202020204" pitchFamily="34" charset="0"/>
              </a:rPr>
              <a:t>Pinot Noir bắt đầu tìm được vị trí của mình ở Úc, với huyền thoại rượu vang Maurice O’Shea trồng nho tại Mount Pleasant ở Hunter Valley.</a:t>
            </a:r>
          </a:p>
        </p:txBody>
      </p:sp>
      <p:sp>
        <p:nvSpPr>
          <p:cNvPr id="10" name="Text Placeholder 5">
            <a:extLst>
              <a:ext uri="{FF2B5EF4-FFF2-40B4-BE49-F238E27FC236}">
                <a16:creationId xmlns:a16="http://schemas.microsoft.com/office/drawing/2014/main" id="{E939C9D0-8FA3-1FE9-8048-A3605414776E}"/>
              </a:ext>
            </a:extLst>
          </p:cNvPr>
          <p:cNvSpPr txBox="1">
            <a:spLocks/>
          </p:cNvSpPr>
          <p:nvPr/>
        </p:nvSpPr>
        <p:spPr>
          <a:xfrm>
            <a:off x="5264286" y="3577607"/>
            <a:ext cx="2572407"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latin typeface="Arial" panose="020B0604020202020204" pitchFamily="34" charset="0"/>
                <a:cs typeface="Arial" panose="020B0604020202020204" pitchFamily="34" charset="0"/>
              </a:rPr>
              <a:t>Những năm 1920</a:t>
            </a:r>
          </a:p>
        </p:txBody>
      </p:sp>
    </p:spTree>
    <p:extLst>
      <p:ext uri="{BB962C8B-B14F-4D97-AF65-F5344CB8AC3E}">
        <p14:creationId xmlns:p14="http://schemas.microsoft.com/office/powerpoint/2010/main" val="327401099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B1FE52DA-777A-1E64-876F-A13E80C3C331}"/>
              </a:ext>
            </a:extLst>
          </p:cNvPr>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rcRect t="18057" b="18057"/>
          <a:stretch/>
        </p:blipFill>
        <p:spPr>
          <a:xfrm>
            <a:off x="6456363" y="584201"/>
            <a:ext cx="5735637" cy="2448931"/>
          </a:xfrm>
        </p:spPr>
      </p:pic>
      <p:sp>
        <p:nvSpPr>
          <p:cNvPr id="3" name="Text Placeholder 2">
            <a:extLst>
              <a:ext uri="{FF2B5EF4-FFF2-40B4-BE49-F238E27FC236}">
                <a16:creationId xmlns:a16="http://schemas.microsoft.com/office/drawing/2014/main" id="{E25CF1C7-70AA-FC1F-C8BD-579EB3EB8129}"/>
              </a:ext>
            </a:extLst>
          </p:cNvPr>
          <p:cNvSpPr>
            <a:spLocks noGrp="1"/>
          </p:cNvSpPr>
          <p:nvPr>
            <p:ph type="body" sz="quarter" idx="17"/>
          </p:nvPr>
        </p:nvSpPr>
        <p:spPr>
          <a:xfrm>
            <a:off x="896028" y="4242819"/>
            <a:ext cx="2535811" cy="1461301"/>
          </a:xfrm>
        </p:spPr>
        <p:txBody>
          <a:bodyPr/>
          <a:lstStyle/>
          <a:p>
            <a:pPr>
              <a:lnSpc>
                <a:spcPct val="95000"/>
              </a:lnSpc>
            </a:pPr>
            <a:r>
              <a:rPr lang="en-US" altLang="zh-CN" sz="1600" dirty="0"/>
              <a:t>Cộng đồng rượu vang Úc mở rộng sang các vùng rượu vang khí hậu mát mẻ phù hợp hơn với Pinot Noir.</a:t>
            </a:r>
          </a:p>
        </p:txBody>
      </p:sp>
      <p:sp>
        <p:nvSpPr>
          <p:cNvPr id="4" name="Text Placeholder 3">
            <a:extLst>
              <a:ext uri="{FF2B5EF4-FFF2-40B4-BE49-F238E27FC236}">
                <a16:creationId xmlns:a16="http://schemas.microsoft.com/office/drawing/2014/main" id="{2DE44FBB-F168-EAE4-CCB5-6AA8D5B164C3}"/>
              </a:ext>
            </a:extLst>
          </p:cNvPr>
          <p:cNvSpPr>
            <a:spLocks noGrp="1"/>
          </p:cNvSpPr>
          <p:nvPr>
            <p:ph type="body" sz="quarter" idx="18"/>
          </p:nvPr>
        </p:nvSpPr>
        <p:spPr>
          <a:xfrm>
            <a:off x="885143" y="3558968"/>
            <a:ext cx="2977876" cy="662774"/>
          </a:xfrm>
        </p:spPr>
        <p:txBody>
          <a:bodyPr/>
          <a:lstStyle>
            <a:lvl1pPr>
              <a:defRPr sz="1234"/>
            </a:lvl1pPr>
          </a:lstStyle>
          <a:p>
            <a:r>
              <a:rPr lang="en-US" altLang="zh-CN" sz="2400" b="1" dirty="0"/>
              <a:t>Những năm 1980</a:t>
            </a:r>
          </a:p>
        </p:txBody>
      </p:sp>
      <p:sp>
        <p:nvSpPr>
          <p:cNvPr id="7" name="Text Placeholder 6">
            <a:extLst>
              <a:ext uri="{FF2B5EF4-FFF2-40B4-BE49-F238E27FC236}">
                <a16:creationId xmlns:a16="http://schemas.microsoft.com/office/drawing/2014/main" id="{DF7077BD-D789-45D0-7EE7-1D54DC3CB774}"/>
              </a:ext>
            </a:extLst>
          </p:cNvPr>
          <p:cNvSpPr>
            <a:spLocks noGrp="1"/>
          </p:cNvSpPr>
          <p:nvPr>
            <p:ph type="body" sz="quarter" idx="21"/>
          </p:nvPr>
        </p:nvSpPr>
        <p:spPr>
          <a:xfrm>
            <a:off x="3298701" y="1354511"/>
            <a:ext cx="2694776" cy="1461301"/>
          </a:xfrm>
        </p:spPr>
        <p:txBody>
          <a:bodyPr/>
          <a:lstStyle/>
          <a:p>
            <a:pPr>
              <a:lnSpc>
                <a:spcPct val="95000"/>
              </a:lnSpc>
            </a:pPr>
            <a:r>
              <a:rPr lang="vi-VN" dirty="0">
                <a:effectLst/>
              </a:rPr>
              <a:t>Tại Úc, các dòng Dijon đang ngày càng phổ biến, làm tăng thêm sự đa dạng về vật liệu dòng giống (biến chủng). Pinot Noir đạt được thành công nổi bật tại các vùng Victoria, Tasmania và Adelaide Hills.</a:t>
            </a:r>
          </a:p>
        </p:txBody>
      </p:sp>
      <p:sp>
        <p:nvSpPr>
          <p:cNvPr id="8" name="Text Placeholder 7">
            <a:extLst>
              <a:ext uri="{FF2B5EF4-FFF2-40B4-BE49-F238E27FC236}">
                <a16:creationId xmlns:a16="http://schemas.microsoft.com/office/drawing/2014/main" id="{D17DF496-73D7-3118-612E-D4969B26EE7E}"/>
              </a:ext>
            </a:extLst>
          </p:cNvPr>
          <p:cNvSpPr>
            <a:spLocks noGrp="1"/>
          </p:cNvSpPr>
          <p:nvPr>
            <p:ph type="body" sz="quarter" idx="22"/>
          </p:nvPr>
        </p:nvSpPr>
        <p:spPr>
          <a:xfrm>
            <a:off x="3287816" y="670660"/>
            <a:ext cx="2535810" cy="662774"/>
          </a:xfrm>
        </p:spPr>
        <p:txBody>
          <a:bodyPr/>
          <a:lstStyle>
            <a:lvl1pPr>
              <a:defRPr sz="1234"/>
            </a:lvl1pPr>
          </a:lstStyle>
          <a:p>
            <a:r>
              <a:rPr lang="en-US" altLang="zh-CN" sz="2400" b="1" dirty="0"/>
              <a:t>Những năm 1990</a:t>
            </a:r>
          </a:p>
        </p:txBody>
      </p:sp>
      <p:sp>
        <p:nvSpPr>
          <p:cNvPr id="6" name="Text Placeholder 6">
            <a:extLst>
              <a:ext uri="{FF2B5EF4-FFF2-40B4-BE49-F238E27FC236}">
                <a16:creationId xmlns:a16="http://schemas.microsoft.com/office/drawing/2014/main" id="{FBDDDE8B-2789-FEDA-C765-199588400292}"/>
              </a:ext>
            </a:extLst>
          </p:cNvPr>
          <p:cNvSpPr txBox="1">
            <a:spLocks/>
          </p:cNvSpPr>
          <p:nvPr/>
        </p:nvSpPr>
        <p:spPr>
          <a:xfrm>
            <a:off x="8328982" y="4177333"/>
            <a:ext cx="2420455"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US" altLang="zh-CN" sz="1600" dirty="0">
                <a:latin typeface="Arial" panose="020B0604020202020204" pitchFamily="34" charset="0"/>
                <a:cs typeface="Arial" panose="020B0604020202020204" pitchFamily="34" charset="0"/>
              </a:rPr>
              <a:t>Pinot Noir của Úc ngày nay tốt hơn bao giờ hết, khi những cây nho già hơn và cộng đồng rượu vang tìm hiểu thêm về loại nho độc đáo này.</a:t>
            </a:r>
          </a:p>
        </p:txBody>
      </p:sp>
      <p:sp>
        <p:nvSpPr>
          <p:cNvPr id="9" name="Text Placeholder 7">
            <a:extLst>
              <a:ext uri="{FF2B5EF4-FFF2-40B4-BE49-F238E27FC236}">
                <a16:creationId xmlns:a16="http://schemas.microsoft.com/office/drawing/2014/main" id="{62A32854-35F1-95C6-6386-E4D638DE5452}"/>
              </a:ext>
            </a:extLst>
          </p:cNvPr>
          <p:cNvSpPr txBox="1">
            <a:spLocks/>
          </p:cNvSpPr>
          <p:nvPr/>
        </p:nvSpPr>
        <p:spPr>
          <a:xfrm>
            <a:off x="8318097" y="3493482"/>
            <a:ext cx="2564344"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6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latin typeface="Arial" panose="020B0604020202020204" pitchFamily="34" charset="0"/>
                <a:cs typeface="Arial" panose="020B0604020202020204" pitchFamily="34" charset="0"/>
              </a:rPr>
              <a:t>Ngày nay</a:t>
            </a:r>
          </a:p>
        </p:txBody>
      </p:sp>
    </p:spTree>
    <p:extLst>
      <p:ext uri="{BB962C8B-B14F-4D97-AF65-F5344CB8AC3E}">
        <p14:creationId xmlns:p14="http://schemas.microsoft.com/office/powerpoint/2010/main" val="229207003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709" r="16709"/>
          <a:stretch/>
        </p:blipFill>
        <p:spPr>
          <a:xfrm>
            <a:off x="6096000" y="368300"/>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4829691" cy="429788"/>
          </a:xfrm>
        </p:spPr>
        <p:txBody>
          <a:bodyPr/>
          <a:lstStyle/>
          <a:p>
            <a:r>
              <a:rPr lang="en-US" altLang="zh-CN" b="1" dirty="0">
                <a:solidFill>
                  <a:schemeClr val="accent5"/>
                </a:solidFill>
              </a:rPr>
              <a:t>TRỒNG NHO</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23888" y="3107214"/>
            <a:ext cx="5048366" cy="2669914"/>
          </a:xfrm>
        </p:spPr>
        <p:txBody>
          <a:bodyPr/>
          <a:lstStyle/>
          <a:p>
            <a:pPr marL="285750" indent="-285750">
              <a:spcBef>
                <a:spcPts val="800"/>
              </a:spcBef>
              <a:buFont typeface="Arial" panose="020B0604020202020204" pitchFamily="34" charset="0"/>
              <a:buChar char="•"/>
            </a:pPr>
            <a:r>
              <a:rPr lang="en-US" altLang="zh-CN" dirty="0">
                <a:solidFill>
                  <a:schemeClr val="bg1"/>
                </a:solidFill>
              </a:rPr>
              <a:t>Một loại nho khó tính đòi hỏi khí hậu mát mẻ hoặc ôn hòa với các yếu tố </a:t>
            </a:r>
            <a:r>
              <a:rPr lang="en-US" altLang="zh-CN" dirty="0" err="1">
                <a:solidFill>
                  <a:schemeClr val="bg1"/>
                </a:solidFill>
              </a:rPr>
              <a:t>làm</a:t>
            </a:r>
            <a:r>
              <a:rPr lang="en-US" altLang="zh-CN" dirty="0">
                <a:solidFill>
                  <a:schemeClr val="bg1"/>
                </a:solidFill>
              </a:rPr>
              <a:t> </a:t>
            </a:r>
            <a:r>
              <a:rPr lang="en-US" altLang="zh-CN" dirty="0" err="1">
                <a:solidFill>
                  <a:schemeClr val="bg1"/>
                </a:solidFill>
              </a:rPr>
              <a:t>mát</a:t>
            </a:r>
            <a:endParaRPr lang="en-US" altLang="zh-CN" dirty="0">
              <a:solidFill>
                <a:schemeClr val="bg1"/>
              </a:solidFill>
            </a:endParaRPr>
          </a:p>
          <a:p>
            <a:pPr marL="285750" indent="-285750">
              <a:spcBef>
                <a:spcPts val="800"/>
              </a:spcBef>
              <a:buFont typeface="Arial" panose="020B0604020202020204" pitchFamily="34" charset="0"/>
              <a:buChar char="•"/>
            </a:pPr>
            <a:r>
              <a:rPr lang="en-US" altLang="zh-CN" dirty="0" err="1">
                <a:solidFill>
                  <a:schemeClr val="bg1"/>
                </a:solidFill>
              </a:rPr>
              <a:t>Các</a:t>
            </a:r>
            <a:r>
              <a:rPr lang="en-US" altLang="zh-CN" dirty="0">
                <a:solidFill>
                  <a:schemeClr val="bg1"/>
                </a:solidFill>
              </a:rPr>
              <a:t> chùm chặt và vỏ mỏng khiến nho dễ bị bệnh tật, sâu bệnh và thối rữa. V</a:t>
            </a:r>
            <a:r>
              <a:rPr lang="vi-VN" dirty="0">
                <a:effectLst/>
              </a:rPr>
              <a:t>iệc quản lý vườn nho cẩn thận là rất quan trọng.</a:t>
            </a:r>
          </a:p>
          <a:p>
            <a:pPr marL="285750" indent="-285750">
              <a:spcBef>
                <a:spcPts val="800"/>
              </a:spcBef>
              <a:buFont typeface="Arial" panose="020B0604020202020204" pitchFamily="34" charset="0"/>
              <a:buChar char="•"/>
            </a:pPr>
            <a:r>
              <a:rPr lang="en-US" altLang="zh-CN" dirty="0" err="1">
                <a:solidFill>
                  <a:schemeClr val="bg1"/>
                </a:solidFill>
              </a:rPr>
              <a:t>Hàng</a:t>
            </a:r>
            <a:r>
              <a:rPr lang="en-US" altLang="zh-CN" dirty="0">
                <a:solidFill>
                  <a:schemeClr val="bg1"/>
                </a:solidFill>
              </a:rPr>
              <a:t> </a:t>
            </a:r>
            <a:r>
              <a:rPr lang="en-US" altLang="zh-CN" dirty="0" err="1">
                <a:solidFill>
                  <a:schemeClr val="bg1"/>
                </a:solidFill>
              </a:rPr>
              <a:t>trăm</a:t>
            </a:r>
            <a:r>
              <a:rPr lang="en-US" altLang="zh-CN" dirty="0">
                <a:solidFill>
                  <a:schemeClr val="bg1"/>
                </a:solidFill>
              </a:rPr>
              <a:t> </a:t>
            </a:r>
            <a:r>
              <a:rPr lang="en-US" altLang="zh-CN" dirty="0" err="1">
                <a:solidFill>
                  <a:schemeClr val="bg1"/>
                </a:solidFill>
              </a:rPr>
              <a:t>dòng</a:t>
            </a:r>
            <a:r>
              <a:rPr lang="en-US" altLang="zh-CN" dirty="0">
                <a:solidFill>
                  <a:schemeClr val="bg1"/>
                </a:solidFill>
              </a:rPr>
              <a:t> Pinot Noir </a:t>
            </a:r>
            <a:r>
              <a:rPr lang="en-US" altLang="zh-CN" dirty="0" err="1">
                <a:solidFill>
                  <a:schemeClr val="bg1"/>
                </a:solidFill>
              </a:rPr>
              <a:t>khác</a:t>
            </a:r>
            <a:r>
              <a:rPr lang="en-US" altLang="zh-CN" dirty="0">
                <a:solidFill>
                  <a:schemeClr val="bg1"/>
                </a:solidFill>
              </a:rPr>
              <a:t> </a:t>
            </a:r>
            <a:r>
              <a:rPr lang="en-US" altLang="zh-CN" dirty="0" err="1">
                <a:solidFill>
                  <a:schemeClr val="bg1"/>
                </a:solidFill>
              </a:rPr>
              <a:t>nhau</a:t>
            </a:r>
            <a:r>
              <a:rPr lang="en-US" altLang="zh-CN" dirty="0">
                <a:solidFill>
                  <a:schemeClr val="bg1"/>
                </a:solidFill>
              </a:rPr>
              <a:t> – </a:t>
            </a:r>
            <a:r>
              <a:rPr lang="en-US" altLang="zh-CN" dirty="0" err="1">
                <a:solidFill>
                  <a:schemeClr val="bg1"/>
                </a:solidFill>
              </a:rPr>
              <a:t>ở</a:t>
            </a:r>
            <a:r>
              <a:rPr lang="en-US" altLang="zh-CN" dirty="0">
                <a:solidFill>
                  <a:schemeClr val="bg1"/>
                </a:solidFill>
              </a:rPr>
              <a:t> </a:t>
            </a:r>
            <a:r>
              <a:rPr lang="en-US" altLang="zh-CN" dirty="0" err="1">
                <a:solidFill>
                  <a:schemeClr val="bg1"/>
                </a:solidFill>
              </a:rPr>
              <a:t>Úc</a:t>
            </a:r>
            <a:r>
              <a:rPr lang="en-US" altLang="zh-CN" dirty="0">
                <a:solidFill>
                  <a:schemeClr val="bg1"/>
                </a:solidFill>
              </a:rPr>
              <a:t>, </a:t>
            </a:r>
            <a:r>
              <a:rPr lang="en-US" altLang="zh-CN" dirty="0" err="1">
                <a:solidFill>
                  <a:schemeClr val="bg1"/>
                </a:solidFill>
              </a:rPr>
              <a:t>chủ</a:t>
            </a:r>
            <a:r>
              <a:rPr lang="en-US" altLang="zh-CN" dirty="0">
                <a:solidFill>
                  <a:schemeClr val="bg1"/>
                </a:solidFill>
              </a:rPr>
              <a:t> </a:t>
            </a:r>
            <a:r>
              <a:rPr lang="en-US" altLang="zh-CN" dirty="0" err="1">
                <a:solidFill>
                  <a:schemeClr val="bg1"/>
                </a:solidFill>
              </a:rPr>
              <a:t>yếu</a:t>
            </a:r>
            <a:r>
              <a:rPr lang="en-US" altLang="zh-CN" dirty="0">
                <a:solidFill>
                  <a:schemeClr val="bg1"/>
                </a:solidFill>
              </a:rPr>
              <a:t> </a:t>
            </a:r>
            <a:r>
              <a:rPr lang="en-US" altLang="zh-CN" dirty="0" err="1">
                <a:solidFill>
                  <a:schemeClr val="bg1"/>
                </a:solidFill>
              </a:rPr>
              <a:t>sử</a:t>
            </a:r>
            <a:r>
              <a:rPr lang="en-US" altLang="zh-CN" dirty="0">
                <a:solidFill>
                  <a:schemeClr val="bg1"/>
                </a:solidFill>
              </a:rPr>
              <a:t> </a:t>
            </a:r>
            <a:r>
              <a:rPr lang="en-US" altLang="zh-CN" dirty="0" err="1">
                <a:solidFill>
                  <a:schemeClr val="bg1"/>
                </a:solidFill>
              </a:rPr>
              <a:t>dụng</a:t>
            </a:r>
            <a:r>
              <a:rPr lang="en-US" altLang="zh-CN" dirty="0">
                <a:solidFill>
                  <a:schemeClr val="bg1"/>
                </a:solidFill>
              </a:rPr>
              <a:t> </a:t>
            </a:r>
            <a:r>
              <a:rPr lang="en-US" altLang="zh-CN" dirty="0" err="1">
                <a:solidFill>
                  <a:schemeClr val="bg1"/>
                </a:solidFill>
              </a:rPr>
              <a:t>dòng</a:t>
            </a:r>
            <a:r>
              <a:rPr lang="en-US" altLang="zh-CN" dirty="0">
                <a:solidFill>
                  <a:schemeClr val="bg1"/>
                </a:solidFill>
              </a:rPr>
              <a:t> MV6 </a:t>
            </a:r>
            <a:r>
              <a:rPr lang="en-US" altLang="zh-CN" dirty="0" err="1">
                <a:solidFill>
                  <a:schemeClr val="bg1"/>
                </a:solidFill>
              </a:rPr>
              <a:t>và</a:t>
            </a:r>
            <a:r>
              <a:rPr lang="en-US" altLang="zh-CN" dirty="0">
                <a:solidFill>
                  <a:schemeClr val="bg1"/>
                </a:solidFill>
              </a:rPr>
              <a:t> Dijon</a:t>
            </a:r>
          </a:p>
          <a:p>
            <a:pPr marL="285750" indent="-285750">
              <a:spcBef>
                <a:spcPts val="800"/>
              </a:spcBef>
              <a:buFont typeface="Arial" panose="020B0604020202020204" pitchFamily="34" charset="0"/>
              <a:buChar char="•"/>
            </a:pPr>
            <a:r>
              <a:rPr lang="en-US" altLang="zh-CN" dirty="0">
                <a:solidFill>
                  <a:schemeClr val="bg1"/>
                </a:solidFill>
              </a:rPr>
              <a:t>Thu hoạch sớm và năng suất cân bằng mang lại kết quả tốt nhất</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080872"/>
            <a:ext cx="5724447" cy="714677"/>
          </a:xfrm>
        </p:spPr>
        <p:txBody>
          <a:bodyPr/>
          <a:lstStyle/>
          <a:p>
            <a:r>
              <a:rPr lang="en-US" altLang="zh-CN" sz="4800" b="1" kern="1000" spc="-100" dirty="0"/>
              <a:t>PINOT NOIR ĐƯỢC TRỒNG NHƯ THẾ NÀO Ở ÚC</a:t>
            </a:r>
          </a:p>
        </p:txBody>
      </p:sp>
      <p:sp>
        <p:nvSpPr>
          <p:cNvPr id="6" name="Text Placeholder 3">
            <a:extLst>
              <a:ext uri="{FF2B5EF4-FFF2-40B4-BE49-F238E27FC236}">
                <a16:creationId xmlns:a16="http://schemas.microsoft.com/office/drawing/2014/main" id="{902229CC-5F58-29B8-B6CA-B2B223416116}"/>
              </a:ext>
            </a:extLst>
          </p:cNvPr>
          <p:cNvSpPr txBox="1">
            <a:spLocks/>
          </p:cNvSpPr>
          <p:nvPr/>
        </p:nvSpPr>
        <p:spPr>
          <a:xfrm>
            <a:off x="623889" y="5866337"/>
            <a:ext cx="5048365" cy="787224"/>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1400" b="1" dirty="0">
                <a:solidFill>
                  <a:schemeClr val="accent5"/>
                </a:solidFill>
                <a:latin typeface="Arial" panose="020B0604020202020204" pitchFamily="34" charset="0"/>
                <a:cs typeface="Arial" panose="020B0604020202020204" pitchFamily="34" charset="0"/>
              </a:rPr>
              <a:t>SỰ THẬT THÚ VỊ</a:t>
            </a:r>
          </a:p>
          <a:p>
            <a:r>
              <a:rPr lang="en-US" altLang="zh-CN" sz="1400" dirty="0">
                <a:solidFill>
                  <a:schemeClr val="bg1"/>
                </a:solidFill>
                <a:latin typeface="Arial" panose="020B0604020202020204" pitchFamily="34" charset="0"/>
                <a:cs typeface="Arial" panose="020B0604020202020204" pitchFamily="34" charset="0"/>
              </a:rPr>
              <a:t>Pinot Noir có khoảng 30.000 gen trong DNA của nó – nhiều hơn bộ gen người, chứa từ 20.000 đến 25.000.</a:t>
            </a:r>
          </a:p>
        </p:txBody>
      </p:sp>
    </p:spTree>
    <p:extLst>
      <p:ext uri="{BB962C8B-B14F-4D97-AF65-F5344CB8AC3E}">
        <p14:creationId xmlns:p14="http://schemas.microsoft.com/office/powerpoint/2010/main" val="231583601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zh-CN" sz="3200" b="1" dirty="0">
                <a:solidFill>
                  <a:schemeClr val="accent5"/>
                </a:solidFill>
                <a:latin typeface="Arial" panose="020B0604020202020204" pitchFamily="34" charset="0"/>
                <a:cs typeface="Arial" panose="020B0604020202020204" pitchFamily="34" charset="0"/>
              </a:rPr>
              <a:t>SẢN XUẤT RƯỢU:</a:t>
            </a:r>
          </a:p>
          <a:p>
            <a:pPr marL="0" indent="0">
              <a:lnSpc>
                <a:spcPct val="82000"/>
              </a:lnSpc>
              <a:buNone/>
            </a:pPr>
            <a:r>
              <a:rPr lang="en-US" altLang="zh-CN" sz="5440" b="1" dirty="0">
                <a:solidFill>
                  <a:schemeClr val="accent1"/>
                </a:solidFill>
                <a:latin typeface="Arial" panose="020B0604020202020204" pitchFamily="34" charset="0"/>
                <a:cs typeface="Arial" panose="020B0604020202020204" pitchFamily="34" charset="0"/>
              </a:rPr>
              <a:t>CÁC KỸ THUẬT ẢNH HƯỞNG ĐẾN PINOT NOIR</a:t>
            </a:r>
          </a:p>
        </p:txBody>
      </p:sp>
      <p:sp>
        <p:nvSpPr>
          <p:cNvPr id="9" name="TextBox 8">
            <a:extLst>
              <a:ext uri="{FF2B5EF4-FFF2-40B4-BE49-F238E27FC236}">
                <a16:creationId xmlns:a16="http://schemas.microsoft.com/office/drawing/2014/main" id="{9E8DB106-AC9C-525A-E02C-72C63CCF7FF8}"/>
              </a:ext>
            </a:extLst>
          </p:cNvPr>
          <p:cNvSpPr txBox="1"/>
          <p:nvPr/>
        </p:nvSpPr>
        <p:spPr>
          <a:xfrm>
            <a:off x="623888" y="5799064"/>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NGÂM LẠNH</a:t>
            </a:r>
          </a:p>
        </p:txBody>
      </p:sp>
      <p:sp>
        <p:nvSpPr>
          <p:cNvPr id="10" name="TextBox 9">
            <a:extLst>
              <a:ext uri="{FF2B5EF4-FFF2-40B4-BE49-F238E27FC236}">
                <a16:creationId xmlns:a16="http://schemas.microsoft.com/office/drawing/2014/main" id="{FD4C0A40-C784-6C98-6DB1-6AB956F004FC}"/>
              </a:ext>
            </a:extLst>
          </p:cNvPr>
          <p:cNvSpPr txBox="1"/>
          <p:nvPr/>
        </p:nvSpPr>
        <p:spPr>
          <a:xfrm>
            <a:off x="5270021" y="5875326"/>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LÊN MEN NGUYÊN QUẢ</a:t>
            </a:r>
          </a:p>
        </p:txBody>
      </p:sp>
      <p:sp>
        <p:nvSpPr>
          <p:cNvPr id="11" name="TextBox 10">
            <a:extLst>
              <a:ext uri="{FF2B5EF4-FFF2-40B4-BE49-F238E27FC236}">
                <a16:creationId xmlns:a16="http://schemas.microsoft.com/office/drawing/2014/main" id="{045564FB-E21A-BF9F-8015-C18A2392E8AD}"/>
              </a:ext>
            </a:extLst>
          </p:cNvPr>
          <p:cNvSpPr txBox="1"/>
          <p:nvPr/>
        </p:nvSpPr>
        <p:spPr>
          <a:xfrm>
            <a:off x="7648948" y="5884559"/>
            <a:ext cx="1844265" cy="523220"/>
          </a:xfrm>
          <a:prstGeom prst="rect">
            <a:avLst/>
          </a:prstGeom>
          <a:noFill/>
        </p:spPr>
        <p:txBody>
          <a:bodyPr wrap="square" rtlCol="0">
            <a:noAutofit/>
          </a:bodyPr>
          <a:lstStyle/>
          <a:p>
            <a:pPr algn="ctr"/>
            <a:r>
              <a:rPr lang="en-US" altLang="zh-CN" sz="1400" dirty="0">
                <a:latin typeface="Arial" panose="020B0604020202020204" pitchFamily="34" charset="0"/>
              </a:rPr>
              <a:t>BAO GỒM CUỐNG</a:t>
            </a:r>
          </a:p>
        </p:txBody>
      </p:sp>
      <p:pic>
        <p:nvPicPr>
          <p:cNvPr id="30" name="Picture 29">
            <a:extLst>
              <a:ext uri="{FF2B5EF4-FFF2-40B4-BE49-F238E27FC236}">
                <a16:creationId xmlns:a16="http://schemas.microsoft.com/office/drawing/2014/main" id="{93AD4C16-B642-B188-08FF-2315ECBA0933}"/>
              </a:ext>
            </a:extLst>
          </p:cNvPr>
          <p:cNvPicPr>
            <a:picLocks noChangeAspect="1"/>
          </p:cNvPicPr>
          <p:nvPr/>
        </p:nvPicPr>
        <p:blipFill>
          <a:blip r:embed="rId3"/>
          <a:stretch>
            <a:fillRect/>
          </a:stretch>
        </p:blipFill>
        <p:spPr>
          <a:xfrm>
            <a:off x="942344" y="3398993"/>
            <a:ext cx="1317749" cy="2174745"/>
          </a:xfrm>
          <a:prstGeom prst="rect">
            <a:avLst/>
          </a:prstGeom>
        </p:spPr>
      </p:pic>
      <p:pic>
        <p:nvPicPr>
          <p:cNvPr id="32" name="Picture 31">
            <a:extLst>
              <a:ext uri="{FF2B5EF4-FFF2-40B4-BE49-F238E27FC236}">
                <a16:creationId xmlns:a16="http://schemas.microsoft.com/office/drawing/2014/main" id="{95E7B4EB-1393-CF21-ED26-471A862268AC}"/>
              </a:ext>
            </a:extLst>
          </p:cNvPr>
          <p:cNvPicPr>
            <a:picLocks noChangeAspect="1"/>
          </p:cNvPicPr>
          <p:nvPr/>
        </p:nvPicPr>
        <p:blipFill>
          <a:blip r:embed="rId3"/>
          <a:stretch>
            <a:fillRect/>
          </a:stretch>
        </p:blipFill>
        <p:spPr>
          <a:xfrm>
            <a:off x="3263146" y="3475255"/>
            <a:ext cx="1317749" cy="2174745"/>
          </a:xfrm>
          <a:prstGeom prst="rect">
            <a:avLst/>
          </a:prstGeom>
        </p:spPr>
      </p:pic>
      <p:sp>
        <p:nvSpPr>
          <p:cNvPr id="6" name="Oval 5">
            <a:extLst>
              <a:ext uri="{FF2B5EF4-FFF2-40B4-BE49-F238E27FC236}">
                <a16:creationId xmlns:a16="http://schemas.microsoft.com/office/drawing/2014/main" id="{8F6342A7-A744-5F57-97D2-37CB6554F70B}"/>
              </a:ext>
            </a:extLst>
          </p:cNvPr>
          <p:cNvSpPr/>
          <p:nvPr/>
        </p:nvSpPr>
        <p:spPr>
          <a:xfrm>
            <a:off x="2623781" y="269243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Arial" panose="020B0604020202020204" pitchFamily="34" charset="0"/>
            </a:endParaRPr>
          </a:p>
        </p:txBody>
      </p:sp>
      <p:sp>
        <p:nvSpPr>
          <p:cNvPr id="7" name="TextBox 6">
            <a:extLst>
              <a:ext uri="{FF2B5EF4-FFF2-40B4-BE49-F238E27FC236}">
                <a16:creationId xmlns:a16="http://schemas.microsoft.com/office/drawing/2014/main" id="{24153851-0642-10C9-F7AD-7BB1099D7856}"/>
              </a:ext>
            </a:extLst>
          </p:cNvPr>
          <p:cNvSpPr txBox="1"/>
          <p:nvPr/>
        </p:nvSpPr>
        <p:spPr>
          <a:xfrm>
            <a:off x="2623781" y="2826249"/>
            <a:ext cx="852407" cy="584775"/>
          </a:xfrm>
          <a:prstGeom prst="rect">
            <a:avLst/>
          </a:prstGeom>
          <a:noFill/>
        </p:spPr>
        <p:txBody>
          <a:bodyPr wrap="square" rtlCol="0" anchor="ctr">
            <a:spAutoFit/>
          </a:bodyPr>
          <a:lstStyle/>
          <a:p>
            <a:pPr algn="ctr"/>
            <a:r>
              <a:rPr lang="en-US" altLang="zh-CN" sz="800" b="1" dirty="0">
                <a:solidFill>
                  <a:schemeClr val="bg1"/>
                </a:solidFill>
                <a:latin typeface="Arial" panose="020B0604020202020204" pitchFamily="34" charset="0"/>
              </a:rPr>
              <a:t>GIỮ CHO VỎ KHÔNG BỊ CHIẾT XUẤT QUÁ NHIỀU</a:t>
            </a:r>
          </a:p>
        </p:txBody>
      </p:sp>
      <p:pic>
        <p:nvPicPr>
          <p:cNvPr id="13" name="Picture 12">
            <a:extLst>
              <a:ext uri="{FF2B5EF4-FFF2-40B4-BE49-F238E27FC236}">
                <a16:creationId xmlns:a16="http://schemas.microsoft.com/office/drawing/2014/main" id="{49127779-669E-9F66-AE88-9365D81B2C97}"/>
              </a:ext>
            </a:extLst>
          </p:cNvPr>
          <p:cNvPicPr>
            <a:picLocks noChangeAspect="1"/>
          </p:cNvPicPr>
          <p:nvPr/>
        </p:nvPicPr>
        <p:blipFill>
          <a:blip r:embed="rId3"/>
          <a:stretch>
            <a:fillRect/>
          </a:stretch>
        </p:blipFill>
        <p:spPr>
          <a:xfrm>
            <a:off x="7904750" y="3475255"/>
            <a:ext cx="1317749" cy="2174745"/>
          </a:xfrm>
          <a:prstGeom prst="rect">
            <a:avLst/>
          </a:prstGeom>
        </p:spPr>
      </p:pic>
      <p:sp>
        <p:nvSpPr>
          <p:cNvPr id="14" name="Oval 13">
            <a:extLst>
              <a:ext uri="{FF2B5EF4-FFF2-40B4-BE49-F238E27FC236}">
                <a16:creationId xmlns:a16="http://schemas.microsoft.com/office/drawing/2014/main" id="{29FA285F-7753-DDA7-1207-B8CC0DEF638B}"/>
              </a:ext>
            </a:extLst>
          </p:cNvPr>
          <p:cNvSpPr/>
          <p:nvPr/>
        </p:nvSpPr>
        <p:spPr>
          <a:xfrm>
            <a:off x="10863105" y="269243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Arial" panose="020B0604020202020204" pitchFamily="34" charset="0"/>
            </a:endParaRPr>
          </a:p>
        </p:txBody>
      </p:sp>
      <p:sp>
        <p:nvSpPr>
          <p:cNvPr id="15" name="TextBox 14">
            <a:extLst>
              <a:ext uri="{FF2B5EF4-FFF2-40B4-BE49-F238E27FC236}">
                <a16:creationId xmlns:a16="http://schemas.microsoft.com/office/drawing/2014/main" id="{831E3378-0BF2-9058-7A61-9BD28A30DB4E}"/>
              </a:ext>
            </a:extLst>
          </p:cNvPr>
          <p:cNvSpPr txBox="1"/>
          <p:nvPr/>
        </p:nvSpPr>
        <p:spPr>
          <a:xfrm>
            <a:off x="10877646" y="2887803"/>
            <a:ext cx="852407" cy="461665"/>
          </a:xfrm>
          <a:prstGeom prst="rect">
            <a:avLst/>
          </a:prstGeom>
          <a:noFill/>
        </p:spPr>
        <p:txBody>
          <a:bodyPr wrap="square" rtlCol="0">
            <a:spAutoFit/>
          </a:bodyPr>
          <a:lstStyle/>
          <a:p>
            <a:pPr algn="ctr"/>
            <a:r>
              <a:rPr lang="en-US" altLang="zh-CN" sz="800" b="1" dirty="0">
                <a:solidFill>
                  <a:schemeClr val="bg1"/>
                </a:solidFill>
                <a:latin typeface="Arial" panose="020B0604020202020204" pitchFamily="34" charset="0"/>
              </a:rPr>
              <a:t>CUỐNG ĐƯỢC ĐỂ TIẾP XÚC</a:t>
            </a:r>
          </a:p>
        </p:txBody>
      </p:sp>
      <p:pic>
        <p:nvPicPr>
          <p:cNvPr id="4" name="Picture 3">
            <a:extLst>
              <a:ext uri="{FF2B5EF4-FFF2-40B4-BE49-F238E27FC236}">
                <a16:creationId xmlns:a16="http://schemas.microsoft.com/office/drawing/2014/main" id="{5FBDCDA8-3677-C637-56FA-3944D1853A0C}"/>
              </a:ext>
            </a:extLst>
          </p:cNvPr>
          <p:cNvPicPr>
            <a:picLocks noChangeAspect="1"/>
          </p:cNvPicPr>
          <p:nvPr/>
        </p:nvPicPr>
        <p:blipFill>
          <a:blip r:embed="rId3"/>
          <a:stretch>
            <a:fillRect/>
          </a:stretch>
        </p:blipFill>
        <p:spPr>
          <a:xfrm>
            <a:off x="5583948" y="3475255"/>
            <a:ext cx="1317749" cy="2174745"/>
          </a:xfrm>
          <a:prstGeom prst="rect">
            <a:avLst/>
          </a:prstGeom>
        </p:spPr>
      </p:pic>
      <p:pic>
        <p:nvPicPr>
          <p:cNvPr id="5" name="Picture 4">
            <a:extLst>
              <a:ext uri="{FF2B5EF4-FFF2-40B4-BE49-F238E27FC236}">
                <a16:creationId xmlns:a16="http://schemas.microsoft.com/office/drawing/2014/main" id="{D8BB29C7-24A7-5E08-83B3-E33F6D7672E2}"/>
              </a:ext>
            </a:extLst>
          </p:cNvPr>
          <p:cNvPicPr>
            <a:picLocks noChangeAspect="1"/>
          </p:cNvPicPr>
          <p:nvPr/>
        </p:nvPicPr>
        <p:blipFill>
          <a:blip r:embed="rId3"/>
          <a:stretch>
            <a:fillRect/>
          </a:stretch>
        </p:blipFill>
        <p:spPr>
          <a:xfrm>
            <a:off x="10225553" y="3475255"/>
            <a:ext cx="1317749" cy="2174745"/>
          </a:xfrm>
          <a:prstGeom prst="rect">
            <a:avLst/>
          </a:prstGeom>
        </p:spPr>
      </p:pic>
      <p:sp>
        <p:nvSpPr>
          <p:cNvPr id="12" name="TextBox 11">
            <a:extLst>
              <a:ext uri="{FF2B5EF4-FFF2-40B4-BE49-F238E27FC236}">
                <a16:creationId xmlns:a16="http://schemas.microsoft.com/office/drawing/2014/main" id="{C18BDE99-8639-7564-405E-6B7B35E6DFF5}"/>
              </a:ext>
            </a:extLst>
          </p:cNvPr>
          <p:cNvSpPr txBox="1"/>
          <p:nvPr/>
        </p:nvSpPr>
        <p:spPr>
          <a:xfrm>
            <a:off x="3002815" y="5799064"/>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DẬM CHÌM VỎ NHO</a:t>
            </a:r>
          </a:p>
        </p:txBody>
      </p:sp>
      <p:sp>
        <p:nvSpPr>
          <p:cNvPr id="18" name="TextBox 17">
            <a:extLst>
              <a:ext uri="{FF2B5EF4-FFF2-40B4-BE49-F238E27FC236}">
                <a16:creationId xmlns:a16="http://schemas.microsoft.com/office/drawing/2014/main" id="{25924203-8544-A246-E5EA-6954E5CA8DBF}"/>
              </a:ext>
            </a:extLst>
          </p:cNvPr>
          <p:cNvSpPr txBox="1"/>
          <p:nvPr/>
        </p:nvSpPr>
        <p:spPr>
          <a:xfrm>
            <a:off x="9953533" y="5884559"/>
            <a:ext cx="1844265" cy="523220"/>
          </a:xfrm>
          <a:prstGeom prst="rect">
            <a:avLst/>
          </a:prstGeom>
          <a:noFill/>
        </p:spPr>
        <p:txBody>
          <a:bodyPr wrap="square" rtlCol="0">
            <a:noAutofit/>
          </a:bodyPr>
          <a:lstStyle/>
          <a:p>
            <a:pPr algn="ctr"/>
            <a:r>
              <a:rPr lang="en-US" altLang="zh-CN" sz="1400" dirty="0">
                <a:latin typeface="Arial" panose="020B0604020202020204" pitchFamily="34" charset="0"/>
              </a:rPr>
              <a:t>LÊN MEN CẢ CHÙM</a:t>
            </a:r>
          </a:p>
        </p:txBody>
      </p:sp>
      <p:pic>
        <p:nvPicPr>
          <p:cNvPr id="8" name="Picture 7">
            <a:extLst>
              <a:ext uri="{FF2B5EF4-FFF2-40B4-BE49-F238E27FC236}">
                <a16:creationId xmlns:a16="http://schemas.microsoft.com/office/drawing/2014/main" id="{99673C62-7CE3-DE59-8C4C-4E7DDFAA95AE}"/>
              </a:ext>
            </a:extLst>
          </p:cNvPr>
          <p:cNvPicPr>
            <a:picLocks noChangeAspect="1"/>
          </p:cNvPicPr>
          <p:nvPr/>
        </p:nvPicPr>
        <p:blipFill>
          <a:blip r:embed="rId4"/>
          <a:stretch>
            <a:fillRect/>
          </a:stretch>
        </p:blipFill>
        <p:spPr>
          <a:xfrm>
            <a:off x="7863800" y="2849288"/>
            <a:ext cx="852407" cy="951033"/>
          </a:xfrm>
          <a:prstGeom prst="rect">
            <a:avLst/>
          </a:prstGeom>
        </p:spPr>
      </p:pic>
      <p:pic>
        <p:nvPicPr>
          <p:cNvPr id="19" name="Picture 18">
            <a:extLst>
              <a:ext uri="{FF2B5EF4-FFF2-40B4-BE49-F238E27FC236}">
                <a16:creationId xmlns:a16="http://schemas.microsoft.com/office/drawing/2014/main" id="{0FE5E174-93D0-4CAA-6144-A02AF97116C7}"/>
              </a:ext>
            </a:extLst>
          </p:cNvPr>
          <p:cNvPicPr>
            <a:picLocks noChangeAspect="1"/>
          </p:cNvPicPr>
          <p:nvPr/>
        </p:nvPicPr>
        <p:blipFill>
          <a:blip r:embed="rId5"/>
          <a:stretch>
            <a:fillRect/>
          </a:stretch>
        </p:blipFill>
        <p:spPr>
          <a:xfrm>
            <a:off x="10113257" y="2895196"/>
            <a:ext cx="496642" cy="925560"/>
          </a:xfrm>
          <a:prstGeom prst="rect">
            <a:avLst/>
          </a:prstGeom>
        </p:spPr>
      </p:pic>
      <p:pic>
        <p:nvPicPr>
          <p:cNvPr id="20" name="Picture 19">
            <a:extLst>
              <a:ext uri="{FF2B5EF4-FFF2-40B4-BE49-F238E27FC236}">
                <a16:creationId xmlns:a16="http://schemas.microsoft.com/office/drawing/2014/main" id="{2B159CF1-5F76-ABED-1E96-4F2853E95FA8}"/>
              </a:ext>
            </a:extLst>
          </p:cNvPr>
          <p:cNvPicPr>
            <a:picLocks noChangeAspect="1"/>
          </p:cNvPicPr>
          <p:nvPr/>
        </p:nvPicPr>
        <p:blipFill>
          <a:blip r:embed="rId5"/>
          <a:stretch>
            <a:fillRect/>
          </a:stretch>
        </p:blipFill>
        <p:spPr>
          <a:xfrm flipH="1">
            <a:off x="10635855" y="3287913"/>
            <a:ext cx="440745" cy="821389"/>
          </a:xfrm>
          <a:prstGeom prst="rect">
            <a:avLst/>
          </a:prstGeom>
        </p:spPr>
      </p:pic>
      <p:pic>
        <p:nvPicPr>
          <p:cNvPr id="23" name="Picture 22">
            <a:extLst>
              <a:ext uri="{FF2B5EF4-FFF2-40B4-BE49-F238E27FC236}">
                <a16:creationId xmlns:a16="http://schemas.microsoft.com/office/drawing/2014/main" id="{BEE7AB7B-7DEF-7215-DCA2-D6093E43D6C1}"/>
              </a:ext>
            </a:extLst>
          </p:cNvPr>
          <p:cNvPicPr>
            <a:picLocks noChangeAspect="1"/>
          </p:cNvPicPr>
          <p:nvPr/>
        </p:nvPicPr>
        <p:blipFill>
          <a:blip r:embed="rId6"/>
          <a:stretch>
            <a:fillRect/>
          </a:stretch>
        </p:blipFill>
        <p:spPr>
          <a:xfrm>
            <a:off x="1798247" y="3141940"/>
            <a:ext cx="648015" cy="574119"/>
          </a:xfrm>
          <a:prstGeom prst="rect">
            <a:avLst/>
          </a:prstGeom>
        </p:spPr>
      </p:pic>
    </p:spTree>
    <p:extLst>
      <p:ext uri="{BB962C8B-B14F-4D97-AF65-F5344CB8AC3E}">
        <p14:creationId xmlns:p14="http://schemas.microsoft.com/office/powerpoint/2010/main" val="243072582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zh-CN" sz="3200" b="1" dirty="0">
                <a:solidFill>
                  <a:schemeClr val="accent5"/>
                </a:solidFill>
                <a:latin typeface="Arial" panose="020B0604020202020204" pitchFamily="34" charset="0"/>
                <a:cs typeface="Arial" panose="020B0604020202020204" pitchFamily="34" charset="0"/>
              </a:rPr>
              <a:t>SẢN XUẤT RƯỢU:</a:t>
            </a:r>
          </a:p>
          <a:p>
            <a:pPr marL="0" indent="0">
              <a:lnSpc>
                <a:spcPct val="82000"/>
              </a:lnSpc>
              <a:buNone/>
            </a:pPr>
            <a:r>
              <a:rPr lang="en-US" altLang="zh-CN" sz="5440" b="1" dirty="0">
                <a:solidFill>
                  <a:schemeClr val="accent1"/>
                </a:solidFill>
                <a:latin typeface="Arial" panose="020B0604020202020204" pitchFamily="34" charset="0"/>
                <a:cs typeface="Arial" panose="020B0604020202020204" pitchFamily="34" charset="0"/>
              </a:rPr>
              <a:t>CÁC KỸ THUẬT ẢNH HƯỞNG ĐẾN PINOT NOIR</a:t>
            </a:r>
          </a:p>
        </p:txBody>
      </p:sp>
      <p:sp>
        <p:nvSpPr>
          <p:cNvPr id="9" name="TextBox 8">
            <a:extLst>
              <a:ext uri="{FF2B5EF4-FFF2-40B4-BE49-F238E27FC236}">
                <a16:creationId xmlns:a16="http://schemas.microsoft.com/office/drawing/2014/main" id="{9E8DB106-AC9C-525A-E02C-72C63CCF7FF8}"/>
              </a:ext>
            </a:extLst>
          </p:cNvPr>
          <p:cNvSpPr txBox="1"/>
          <p:nvPr/>
        </p:nvSpPr>
        <p:spPr>
          <a:xfrm>
            <a:off x="1407463" y="5799064"/>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LÊN MEN TỰ NHIÊN</a:t>
            </a:r>
          </a:p>
        </p:txBody>
      </p:sp>
      <p:sp>
        <p:nvSpPr>
          <p:cNvPr id="10" name="TextBox 9">
            <a:extLst>
              <a:ext uri="{FF2B5EF4-FFF2-40B4-BE49-F238E27FC236}">
                <a16:creationId xmlns:a16="http://schemas.microsoft.com/office/drawing/2014/main" id="{FD4C0A40-C784-6C98-6DB1-6AB956F004FC}"/>
              </a:ext>
            </a:extLst>
          </p:cNvPr>
          <p:cNvSpPr txBox="1"/>
          <p:nvPr/>
        </p:nvSpPr>
        <p:spPr>
          <a:xfrm>
            <a:off x="3925099" y="5875326"/>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LÊN MEN LẠNH</a:t>
            </a:r>
          </a:p>
        </p:txBody>
      </p:sp>
      <p:sp>
        <p:nvSpPr>
          <p:cNvPr id="11" name="TextBox 10">
            <a:extLst>
              <a:ext uri="{FF2B5EF4-FFF2-40B4-BE49-F238E27FC236}">
                <a16:creationId xmlns:a16="http://schemas.microsoft.com/office/drawing/2014/main" id="{045564FB-E21A-BF9F-8015-C18A2392E8AD}"/>
              </a:ext>
            </a:extLst>
          </p:cNvPr>
          <p:cNvSpPr txBox="1"/>
          <p:nvPr/>
        </p:nvSpPr>
        <p:spPr>
          <a:xfrm>
            <a:off x="6531637" y="5884559"/>
            <a:ext cx="1844265" cy="523220"/>
          </a:xfrm>
          <a:prstGeom prst="rect">
            <a:avLst/>
          </a:prstGeom>
          <a:noFill/>
        </p:spPr>
        <p:txBody>
          <a:bodyPr wrap="square" rtlCol="0">
            <a:noAutofit/>
          </a:bodyPr>
          <a:lstStyle/>
          <a:p>
            <a:pPr algn="ctr"/>
            <a:r>
              <a:rPr lang="en-US" altLang="zh-CN" sz="1400" dirty="0">
                <a:latin typeface="Arial" panose="020B0604020202020204" pitchFamily="34" charset="0"/>
              </a:rPr>
              <a:t>NGÂM Ủ KÉO DÀI</a:t>
            </a:r>
          </a:p>
        </p:txBody>
      </p:sp>
      <p:pic>
        <p:nvPicPr>
          <p:cNvPr id="30" name="Picture 29">
            <a:extLst>
              <a:ext uri="{FF2B5EF4-FFF2-40B4-BE49-F238E27FC236}">
                <a16:creationId xmlns:a16="http://schemas.microsoft.com/office/drawing/2014/main" id="{93AD4C16-B642-B188-08FF-2315ECBA0933}"/>
              </a:ext>
            </a:extLst>
          </p:cNvPr>
          <p:cNvPicPr>
            <a:picLocks noChangeAspect="1"/>
          </p:cNvPicPr>
          <p:nvPr/>
        </p:nvPicPr>
        <p:blipFill>
          <a:blip r:embed="rId3"/>
          <a:stretch>
            <a:fillRect/>
          </a:stretch>
        </p:blipFill>
        <p:spPr>
          <a:xfrm>
            <a:off x="1688085" y="3398993"/>
            <a:ext cx="1317749" cy="2174745"/>
          </a:xfrm>
          <a:prstGeom prst="rect">
            <a:avLst/>
          </a:prstGeom>
        </p:spPr>
      </p:pic>
      <p:pic>
        <p:nvPicPr>
          <p:cNvPr id="32" name="Picture 31">
            <a:extLst>
              <a:ext uri="{FF2B5EF4-FFF2-40B4-BE49-F238E27FC236}">
                <a16:creationId xmlns:a16="http://schemas.microsoft.com/office/drawing/2014/main" id="{95E7B4EB-1393-CF21-ED26-471A862268AC}"/>
              </a:ext>
            </a:extLst>
          </p:cNvPr>
          <p:cNvPicPr>
            <a:picLocks noChangeAspect="1"/>
          </p:cNvPicPr>
          <p:nvPr/>
        </p:nvPicPr>
        <p:blipFill>
          <a:blip r:embed="rId3"/>
          <a:stretch>
            <a:fillRect/>
          </a:stretch>
        </p:blipFill>
        <p:spPr>
          <a:xfrm>
            <a:off x="4136711" y="3475255"/>
            <a:ext cx="1317749" cy="2174745"/>
          </a:xfrm>
          <a:prstGeom prst="rect">
            <a:avLst/>
          </a:prstGeom>
        </p:spPr>
      </p:pic>
      <p:pic>
        <p:nvPicPr>
          <p:cNvPr id="13" name="Picture 12">
            <a:extLst>
              <a:ext uri="{FF2B5EF4-FFF2-40B4-BE49-F238E27FC236}">
                <a16:creationId xmlns:a16="http://schemas.microsoft.com/office/drawing/2014/main" id="{49127779-669E-9F66-AE88-9365D81B2C97}"/>
              </a:ext>
            </a:extLst>
          </p:cNvPr>
          <p:cNvPicPr>
            <a:picLocks noChangeAspect="1"/>
          </p:cNvPicPr>
          <p:nvPr/>
        </p:nvPicPr>
        <p:blipFill>
          <a:blip r:embed="rId3"/>
          <a:stretch>
            <a:fillRect/>
          </a:stretch>
        </p:blipFill>
        <p:spPr>
          <a:xfrm>
            <a:off x="6756071" y="3475255"/>
            <a:ext cx="1317749" cy="2174745"/>
          </a:xfrm>
          <a:prstGeom prst="rect">
            <a:avLst/>
          </a:prstGeom>
        </p:spPr>
      </p:pic>
      <p:pic>
        <p:nvPicPr>
          <p:cNvPr id="4" name="Picture 3">
            <a:extLst>
              <a:ext uri="{FF2B5EF4-FFF2-40B4-BE49-F238E27FC236}">
                <a16:creationId xmlns:a16="http://schemas.microsoft.com/office/drawing/2014/main" id="{1A66FFD0-2549-42FC-26A9-16CB735E037B}"/>
              </a:ext>
            </a:extLst>
          </p:cNvPr>
          <p:cNvPicPr>
            <a:picLocks noChangeAspect="1"/>
          </p:cNvPicPr>
          <p:nvPr/>
        </p:nvPicPr>
        <p:blipFill>
          <a:blip r:embed="rId4"/>
          <a:stretch>
            <a:fillRect/>
          </a:stretch>
        </p:blipFill>
        <p:spPr>
          <a:xfrm>
            <a:off x="1487984" y="2878293"/>
            <a:ext cx="558800" cy="1041400"/>
          </a:xfrm>
          <a:prstGeom prst="rect">
            <a:avLst/>
          </a:prstGeom>
        </p:spPr>
      </p:pic>
      <p:pic>
        <p:nvPicPr>
          <p:cNvPr id="18" name="Picture 17">
            <a:extLst>
              <a:ext uri="{FF2B5EF4-FFF2-40B4-BE49-F238E27FC236}">
                <a16:creationId xmlns:a16="http://schemas.microsoft.com/office/drawing/2014/main" id="{A213541F-8323-1461-16DE-9053ABDC42DF}"/>
              </a:ext>
            </a:extLst>
          </p:cNvPr>
          <p:cNvPicPr>
            <a:picLocks noChangeAspect="1"/>
          </p:cNvPicPr>
          <p:nvPr/>
        </p:nvPicPr>
        <p:blipFill>
          <a:blip r:embed="rId5"/>
          <a:stretch>
            <a:fillRect/>
          </a:stretch>
        </p:blipFill>
        <p:spPr>
          <a:xfrm>
            <a:off x="9188796" y="3914084"/>
            <a:ext cx="1884218" cy="1928657"/>
          </a:xfrm>
          <a:prstGeom prst="rect">
            <a:avLst/>
          </a:prstGeom>
        </p:spPr>
      </p:pic>
      <p:sp>
        <p:nvSpPr>
          <p:cNvPr id="19" name="TextBox 18">
            <a:extLst>
              <a:ext uri="{FF2B5EF4-FFF2-40B4-BE49-F238E27FC236}">
                <a16:creationId xmlns:a16="http://schemas.microsoft.com/office/drawing/2014/main" id="{61773704-3F1A-A60D-1B3E-3D31112C1FBC}"/>
              </a:ext>
            </a:extLst>
          </p:cNvPr>
          <p:cNvSpPr txBox="1"/>
          <p:nvPr/>
        </p:nvSpPr>
        <p:spPr>
          <a:xfrm>
            <a:off x="9349652" y="5884559"/>
            <a:ext cx="1844265" cy="523220"/>
          </a:xfrm>
          <a:prstGeom prst="rect">
            <a:avLst/>
          </a:prstGeom>
          <a:noFill/>
        </p:spPr>
        <p:txBody>
          <a:bodyPr wrap="square" rtlCol="0">
            <a:noAutofit/>
          </a:bodyPr>
          <a:lstStyle>
            <a:lvl1pPr>
              <a:defRPr sz="1200"/>
            </a:lvl1pPr>
          </a:lstStyle>
          <a:p>
            <a:pPr algn="ctr"/>
            <a:r>
              <a:rPr lang="en-US" altLang="zh-CN" sz="1400" dirty="0">
                <a:latin typeface="Arial" panose="020B0604020202020204" pitchFamily="34" charset="0"/>
              </a:rPr>
              <a:t>GIAI ĐOẠN TRƯỞNG THÀNH</a:t>
            </a:r>
          </a:p>
        </p:txBody>
      </p:sp>
      <p:pic>
        <p:nvPicPr>
          <p:cNvPr id="3" name="Picture 2">
            <a:extLst>
              <a:ext uri="{FF2B5EF4-FFF2-40B4-BE49-F238E27FC236}">
                <a16:creationId xmlns:a16="http://schemas.microsoft.com/office/drawing/2014/main" id="{B737F7BF-1E5D-3E92-5780-15CE844FCFA3}"/>
              </a:ext>
            </a:extLst>
          </p:cNvPr>
          <p:cNvPicPr>
            <a:picLocks noChangeAspect="1"/>
          </p:cNvPicPr>
          <p:nvPr/>
        </p:nvPicPr>
        <p:blipFill>
          <a:blip r:embed="rId6"/>
          <a:stretch>
            <a:fillRect/>
          </a:stretch>
        </p:blipFill>
        <p:spPr>
          <a:xfrm>
            <a:off x="3882203" y="3343895"/>
            <a:ext cx="652907" cy="578453"/>
          </a:xfrm>
          <a:prstGeom prst="rect">
            <a:avLst/>
          </a:prstGeom>
        </p:spPr>
      </p:pic>
    </p:spTree>
    <p:extLst>
      <p:ext uri="{BB962C8B-B14F-4D97-AF65-F5344CB8AC3E}">
        <p14:creationId xmlns:p14="http://schemas.microsoft.com/office/powerpoint/2010/main" val="3638991116"/>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AD20A88-9B2F-4B7B-BAC2-BFD3DE2749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0CCF1F8-6D9E-4631-9BC7-E65B426755A9}">
  <ds:schemaRefs>
    <ds:schemaRef ds:uri="http://schemas.openxmlformats.org/package/2006/metadata/core-properties"/>
    <ds:schemaRef ds:uri="http://schemas.microsoft.com/office/2006/documentManagement/types"/>
    <ds:schemaRef ds:uri="02256494-4976-4001-aedb-96463ae0d92e"/>
    <ds:schemaRef ds:uri="http://purl.org/dc/terms/"/>
    <ds:schemaRef ds:uri="http://schemas.microsoft.com/office/infopath/2007/PartnerControls"/>
    <ds:schemaRef ds:uri="http://purl.org/dc/dcmitype/"/>
    <ds:schemaRef ds:uri="4e8dd08d-258d-47a9-9875-37f1ffd19f33"/>
    <ds:schemaRef ds:uri="http://schemas.microsoft.com/office/2006/metadata/properties"/>
    <ds:schemaRef ds:uri="http://www.w3.org/XML/1998/namespace"/>
    <ds:schemaRef ds:uri="http://purl.org/dc/elements/1.1/"/>
  </ds:schemaRefs>
</ds:datastoreItem>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770</TotalTime>
  <Words>3699</Words>
  <Application>Microsoft Macintosh PowerPoint</Application>
  <PresentationFormat>Widescreen</PresentationFormat>
  <Paragraphs>273</Paragraphs>
  <Slides>30</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Calibri</vt:lpstr>
      <vt:lpstr>Inter Display</vt:lpstr>
      <vt:lpstr>Arial</vt:lpstr>
      <vt:lpstr>Neue Haas Grotesk Text Pro</vt:lpstr>
      <vt:lpstr>Slide layouts</vt:lpstr>
      <vt:lpstr>PowerPoint Presentation</vt:lpstr>
      <vt:lpstr>PowerPoint Presentation</vt:lpstr>
      <vt:lpstr>PINOT NOIR</vt:lpstr>
      <vt:lpstr>PowerPoint Presentation</vt:lpstr>
      <vt:lpstr>Những năm 1830</vt:lpstr>
      <vt:lpstr>PowerPoint Presentation</vt:lpstr>
      <vt:lpstr>TRỒNG NHO</vt:lpstr>
      <vt:lpstr>PowerPoint Presentation</vt:lpstr>
      <vt:lpstr>PowerPoint Presentation</vt:lpstr>
      <vt:lpstr>PowerPoint Presentation</vt:lpstr>
      <vt:lpstr>PowerPoint Presentation</vt:lpstr>
      <vt:lpstr>KHÍ HẬU</vt:lpstr>
      <vt:lpstr>ĐẤT</vt:lpstr>
      <vt:lpstr>PowerPoint Presentation</vt:lpstr>
      <vt:lpstr>PowerPoint Presentation</vt:lpstr>
      <vt:lpstr>KHÍ HẬU</vt:lpstr>
      <vt:lpstr>ĐẤT</vt:lpstr>
      <vt:lpstr>PowerPoint Presentation</vt:lpstr>
      <vt:lpstr>PowerPoint Presentation</vt:lpstr>
      <vt:lpstr>KHÍ HẬU</vt:lpstr>
      <vt:lpstr>ĐẤT</vt:lpstr>
      <vt:lpstr>PowerPoint Presentation</vt:lpstr>
      <vt:lpstr>PowerPoint Presentation</vt:lpstr>
      <vt:lpstr>KHÍ HẬU</vt:lpstr>
      <vt:lpstr>ĐẤT</vt:lpstr>
      <vt:lpstr>PowerPoint Presentation</vt:lpstr>
      <vt:lpstr>PowerPoint Presentation</vt:lpstr>
      <vt:lpstr>SỰ TRỖI DẬY CỦA</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Microsoft Office User</cp:lastModifiedBy>
  <cp:revision>15</cp:revision>
  <dcterms:created xsi:type="dcterms:W3CDTF">2018-07-25T07:02:59Z</dcterms:created>
  <dcterms:modified xsi:type="dcterms:W3CDTF">2026-04-04T14:31:20Z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Order">
    <vt:lpwstr>47265700.0000000</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y fmtid="{D5CDD505-2E9C-101B-9397-08002B2CF9AE}" pid="12" name="MSIP_Label_8cf57b4f-1801-441a-a240-098885f2bcbe_Enabled">
    <vt:lpwstr>true</vt:lpwstr>
  </property>
  <property fmtid="{D5CDD505-2E9C-101B-9397-08002B2CF9AE}" pid="13" name="MSIP_Label_8cf57b4f-1801-441a-a240-098885f2bcbe_SetDate">
    <vt:lpwstr>2026-02-18T00:06:45Z</vt:lpwstr>
  </property>
  <property fmtid="{D5CDD505-2E9C-101B-9397-08002B2CF9AE}" pid="14" name="MSIP_Label_8cf57b4f-1801-441a-a240-098885f2bcbe_Method">
    <vt:lpwstr>Standard</vt:lpwstr>
  </property>
  <property fmtid="{D5CDD505-2E9C-101B-9397-08002B2CF9AE}" pid="15" name="MSIP_Label_8cf57b4f-1801-441a-a240-098885f2bcbe_Name">
    <vt:lpwstr>General</vt:lpwstr>
  </property>
  <property fmtid="{D5CDD505-2E9C-101B-9397-08002B2CF9AE}" pid="16" name="MSIP_Label_8cf57b4f-1801-441a-a240-098885f2bcbe_SiteId">
    <vt:lpwstr>76107ada-99f4-412e-b164-5464438b49a0</vt:lpwstr>
  </property>
  <property fmtid="{D5CDD505-2E9C-101B-9397-08002B2CF9AE}" pid="17" name="MSIP_Label_8cf57b4f-1801-441a-a240-098885f2bcbe_ActionId">
    <vt:lpwstr>5edd2d07-8564-498c-898f-6418c5dd9c43</vt:lpwstr>
  </property>
  <property fmtid="{D5CDD505-2E9C-101B-9397-08002B2CF9AE}" pid="18" name="MSIP_Label_8cf57b4f-1801-441a-a240-098885f2bcbe_ContentBits">
    <vt:lpwstr>0</vt:lpwstr>
  </property>
  <property fmtid="{D5CDD505-2E9C-101B-9397-08002B2CF9AE}" pid="19" name="MSIP_Label_8cf57b4f-1801-441a-a240-098885f2bcbe_Tag">
    <vt:lpwstr>50, 3, 0, 1</vt:lpwstr>
  </property>
</Properties>
</file>