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29D_E0714088.xml" ContentType="application/vnd.ms-powerpoint.comments+xml"/>
  <Override PartName="/ppt/comments/modernComment_285_23E867CC.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8C_E6066414.xml" ContentType="application/vnd.ms-powerpoint.comments+xml"/>
  <Override PartName="/ppt/notesSlides/notesSlide11.xml" ContentType="application/vnd.openxmlformats-officedocument.presentationml.notesSlide+xml"/>
  <Override PartName="/ppt/comments/modernComment_29A_36DBFBD.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724" r:id="rId7"/>
    <p:sldId id="669" r:id="rId8"/>
    <p:sldId id="645" r:id="rId9"/>
    <p:sldId id="637" r:id="rId10"/>
    <p:sldId id="646" r:id="rId11"/>
    <p:sldId id="647" r:id="rId12"/>
    <p:sldId id="728" r:id="rId13"/>
    <p:sldId id="641" r:id="rId14"/>
    <p:sldId id="698" r:id="rId15"/>
    <p:sldId id="643" r:id="rId16"/>
    <p:sldId id="648" r:id="rId17"/>
    <p:sldId id="729" r:id="rId18"/>
    <p:sldId id="730" r:id="rId19"/>
    <p:sldId id="652" r:id="rId20"/>
    <p:sldId id="666" r:id="rId21"/>
    <p:sldId id="653" r:id="rId22"/>
    <p:sldId id="662" r:id="rId23"/>
    <p:sldId id="725" r:id="rId24"/>
    <p:sldId id="726" r:id="rId25"/>
    <p:sldId id="280" r:id="rId26"/>
    <p:sldId id="617" r:id="rId27"/>
    <p:sldId id="657" r:id="rId28"/>
    <p:sldId id="626" r:id="rId29"/>
    <p:sldId id="731" r:id="rId30"/>
    <p:sldId id="732" r:id="rId31"/>
    <p:sldId id="659" r:id="rId32"/>
    <p:sldId id="340" r:id="rId33"/>
    <p:sldId id="733"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Neue Haas Grotesk Text Pro" panose="020B0504020202020204" pitchFamily="34" charset="77"/>
      <p:regular r:id="rId40"/>
      <p:bold r:id="rId41"/>
      <p:italic r:id="rId42"/>
      <p:boldItalic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12" autoAdjust="0"/>
    <p:restoredTop sz="78091"/>
  </p:normalViewPr>
  <p:slideViewPr>
    <p:cSldViewPr snapToGrid="0">
      <p:cViewPr varScale="1">
        <p:scale>
          <a:sx n="85" d="100"/>
          <a:sy n="85" d="100"/>
        </p:scale>
        <p:origin x="1912" y="160"/>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5:58.149" v="1" actId="33475"/>
      <pc:docMkLst>
        <pc:docMk/>
      </pc:docMkLst>
      <pc:sldChg chg="modSp mod">
        <pc:chgData name="Cameron Midson" userId="510fe36d-201b-4d30-8c49-491c55367456" providerId="ADAL" clId="{93217E07-8A0E-5D7D-A37A-49773A2FEA36}" dt="2026-02-18T00:05:49.228" v="0" actId="113"/>
        <pc:sldMkLst>
          <pc:docMk/>
          <pc:sldMk cId="1789970845" sldId="256"/>
        </pc:sldMkLst>
        <pc:spChg chg="mod">
          <ac:chgData name="Cameron Midson" userId="510fe36d-201b-4d30-8c49-491c55367456" providerId="ADAL" clId="{93217E07-8A0E-5D7D-A37A-49773A2FEA36}" dt="2026-02-18T00:05:49.228" v="0" actId="113"/>
          <ac:spMkLst>
            <pc:docMk/>
            <pc:sldMk cId="1789970845" sldId="256"/>
            <ac:spMk id="7" creationId="{8B1D4A70-6CA2-23A1-1A5A-497FD63075D8}"/>
          </ac:spMkLst>
        </pc:spChg>
      </pc:sldChg>
    </pc:docChg>
  </pc:docChgLst>
</pc:chgInfo>
</file>

<file path=ppt/comments/modernComment_285_23E867CC.xml><?xml version="1.0" encoding="utf-8"?>
<p188:cmLst xmlns:a="http://schemas.openxmlformats.org/drawingml/2006/main" xmlns:r="http://schemas.openxmlformats.org/officeDocument/2006/relationships" xmlns:p188="http://schemas.microsoft.com/office/powerpoint/2018/8/main">
  <p188:cm id="{E8879236-F7DD-4CDA-8440-99B4DB6FBBE1}" authorId="{9F6DFD45-1167-81A0-BE00-AFB6735BAA66}" status="resolved" created="2025-03-18T13:54:42.038" complete="100000">
    <pc:sldMkLst xmlns:pc="http://schemas.microsoft.com/office/powerpoint/2013/main/command">
      <pc:docMk/>
      <pc:sldMk cId="602433484" sldId="645"/>
    </pc:sldMkLst>
    <p188:txBody>
      <a:bodyPr/>
      <a:lstStyle/>
      <a:p>
        <a:r>
          <a:rPr lang="en-US"/>
          <a:t>First bullet, region misspelt</a:t>
        </a:r>
      </a:p>
    </p188:txBody>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B2F4E765-F2CF-4812-8E75-54BD53FF3D05}" authorId="{9F6DFD45-1167-81A0-BE00-AFB6735BAA66}" status="resolved" created="2025-03-18T13:55:41.120" complete="100000">
    <pc:sldMkLst xmlns:pc="http://schemas.microsoft.com/office/powerpoint/2013/main/command">
      <pc:docMk/>
      <pc:sldMk cId="3859178516" sldId="652"/>
    </pc:sldMkLst>
    <p188:txBody>
      <a:bodyPr/>
      <a:lstStyle/>
      <a:p>
        <a:r>
          <a:rPr lang="en-US"/>
          <a:t>Chardonnay on one line</a:t>
        </a:r>
      </a:p>
    </p188:txBody>
  </p188:cm>
</p188:cmLst>
</file>

<file path=ppt/comments/modernComment_29A_36DBFBD.xml><?xml version="1.0" encoding="utf-8"?>
<p188:cmLst xmlns:a="http://schemas.openxmlformats.org/drawingml/2006/main" xmlns:r="http://schemas.openxmlformats.org/officeDocument/2006/relationships" xmlns:p188="http://schemas.microsoft.com/office/powerpoint/2018/8/main">
  <p188:cm id="{F07FAABC-C0CE-451B-A992-878A74157116}" authorId="{9F6DFD45-1167-81A0-BE00-AFB6735BAA66}" status="resolved" created="2025-03-18T13:55:58.548" complete="100000">
    <pc:sldMkLst xmlns:pc="http://schemas.microsoft.com/office/powerpoint/2013/main/command">
      <pc:docMk/>
      <pc:sldMk cId="57524157" sldId="666"/>
    </pc:sldMkLst>
    <p188:txBody>
      <a:bodyPr/>
      <a:lstStyle/>
      <a:p>
        <a:r>
          <a:rPr lang="en-US"/>
          <a:t>Varieties misspelt</a:t>
        </a:r>
      </a:p>
    </p188:txBody>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B634E4BA-D977-4EF8-8B43-73BAE561AC51}" authorId="{9F6DFD45-1167-81A0-BE00-AFB6735BAA66}" status="resolved" created="2025-03-18T13:54:22.467" complete="100000">
    <pc:sldMkLst xmlns:pc="http://schemas.microsoft.com/office/powerpoint/2013/main/command">
      <pc:docMk/>
      <pc:sldMk cId="3765518472" sldId="669"/>
    </pc:sldMkLst>
    <p188:txBody>
      <a:bodyPr/>
      <a:lstStyle/>
      <a:p>
        <a:r>
          <a:rPr lang="en-US"/>
          <a:t>Add label for Sydney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4/4/26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Độ cao có thể làm nên tên tuổi Orange, nhưng vùng này còn nhiều yếu tố khác ngoài độ cao trên mực nước biển. Hãy cùng khám phá nền tảng, điều kiện, nghề trồng nho đang phát triển, phương pháp sản xuất rượu vang và các giống nho đã làm nên thành công của vùng này.</a:t>
            </a: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ea typeface="+mn-ea"/>
                <a:cs typeface="+mn-cs"/>
              </a:rPr>
              <a:t>Vui lòng xem các nội dung ghi chú để biết thêm thông tin ở mỗi trang trình chiếu và các câu hỏi gợi ý thảo luận. </a:t>
            </a:r>
            <a:r>
              <a:rPr lang="vi-VN" sz="1200" i="0" dirty="0">
                <a:solidFill>
                  <a:schemeClr val="tx1"/>
                </a:solidFill>
                <a:ea typeface="+mn-ea"/>
                <a:cs typeface="+mn-cs"/>
              </a:rPr>
              <a:t>Để tải về các chủ đề và tài liệu, bao gồm các bài thuyết trình khác, vui lòng truy cập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48202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 là thời điểm thích hợp để thưởng thức và thảo luận về hương vị các loại rượu vang khác nhau. </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ea typeface="+mn-ea"/>
                <a:cs typeface="+mn-cs"/>
              </a:rPr>
              <a:t>+ CHỦ ĐỀ BỔ SUNG: Quý vị sẽ tìm thấy tài liệu cho các giống nho trên tại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407413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Khí hậu mát mẻ của Orange rất phù hợp với giống nho nồng hương thơm ngát này, tạo ra các loại rượu vang có đặc tính trái cây nhiệt đới rõ rệt – đặc biệt khi được trồng ở độ cao trên 750m (2.460ft).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err="1">
                <a:solidFill>
                  <a:schemeClr val="tx1"/>
                </a:solidFill>
                <a:ea typeface="+mn-ea"/>
                <a:cs typeface="+mn-cs"/>
              </a:rPr>
              <a:t>Dòng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rượu</a:t>
            </a:r>
            <a:r>
              <a:rPr lang="en-US" sz="1200" b="0" i="0" u="none" strike="noStrike" dirty="0">
                <a:solidFill>
                  <a:schemeClr val="tx1"/>
                </a:solidFill>
                <a:ea typeface="+mn-ea"/>
                <a:cs typeface="+mn-cs"/>
              </a:rPr>
              <a:t> vang </a:t>
            </a:r>
            <a:r>
              <a:rPr lang="en-US" sz="1200" b="0" i="0" u="none" strike="noStrike" dirty="0" err="1">
                <a:solidFill>
                  <a:schemeClr val="tx1"/>
                </a:solidFill>
                <a:ea typeface="+mn-ea"/>
                <a:cs typeface="+mn-cs"/>
              </a:rPr>
              <a:t>này</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có</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hương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vị</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chua</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nhẹ</a:t>
            </a:r>
            <a:r>
              <a:rPr lang="en-US" sz="1200" b="0" i="0" u="none" strike="noStrike" dirty="0">
                <a:solidFill>
                  <a:schemeClr val="tx1"/>
                </a:solidFill>
                <a:ea typeface="+mn-ea"/>
                <a:cs typeface="+mn-cs"/>
              </a:rPr>
              <a:t>,</a:t>
            </a:r>
            <a:r>
              <a:rPr lang="vi-VN" sz="1200" b="0" i="0" u="none" strike="noStrike" dirty="0">
                <a:solidFill>
                  <a:schemeClr val="tx1"/>
                </a:solidFill>
                <a:ea typeface="+mn-ea"/>
                <a:cs typeface="+mn-cs"/>
              </a:rPr>
              <a:t> thanh lịch đến mạnh mẽ và đậm đà, với </a:t>
            </a:r>
            <a:r>
              <a:rPr lang="en-US" sz="1200" b="0" i="0" u="none" strike="noStrike" dirty="0" err="1">
                <a:solidFill>
                  <a:schemeClr val="tx1"/>
                </a:solidFill>
                <a:ea typeface="+mn-ea"/>
                <a:cs typeface="+mn-cs"/>
              </a:rPr>
              <a:t>chút</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vị</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cam </a:t>
            </a:r>
            <a:r>
              <a:rPr lang="en-US" sz="1200" b="0" i="0" u="none" strike="noStrike" dirty="0" err="1">
                <a:solidFill>
                  <a:schemeClr val="tx1"/>
                </a:solidFill>
                <a:ea typeface="+mn-ea"/>
                <a:cs typeface="+mn-cs"/>
              </a:rPr>
              <a:t>chanh</a:t>
            </a:r>
            <a:r>
              <a:rPr lang="vi-VN" sz="1200" b="0" i="0" u="none" strike="noStrike" dirty="0">
                <a:solidFill>
                  <a:schemeClr val="tx1"/>
                </a:solidFill>
                <a:ea typeface="+mn-ea"/>
                <a:cs typeface="+mn-cs"/>
              </a:rPr>
              <a:t>, quả hạch, dưa và hạt điều.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892829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Dòng rượu này </a:t>
            </a:r>
            <a:r>
              <a:rPr lang="en-US" sz="1200" b="0" i="0" u="none" strike="noStrike" dirty="0" err="1">
                <a:solidFill>
                  <a:schemeClr val="tx1"/>
                </a:solidFill>
                <a:ea typeface="+mn-ea"/>
                <a:cs typeface="+mn-cs"/>
              </a:rPr>
              <a:t>cân</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bằng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giữa</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vị</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gỗ sồi và trái cây</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nguyên</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chất</a:t>
            </a:r>
            <a:r>
              <a:rPr lang="vi-VN" sz="1200" b="0" i="0" u="none" strike="noStrike" dirty="0">
                <a:solidFill>
                  <a:schemeClr val="tx1"/>
                </a:solidFill>
                <a:ea typeface="+mn-ea"/>
                <a:cs typeface="+mn-cs"/>
              </a:rPr>
              <a:t> là</a:t>
            </a:r>
            <a:r>
              <a:rPr lang="en-US" sz="1200" b="0" i="0" u="none" strike="noStrike" dirty="0">
                <a:solidFill>
                  <a:schemeClr val="tx1"/>
                </a:solidFill>
                <a:ea typeface="+mn-ea"/>
                <a:cs typeface="+mn-cs"/>
              </a:rPr>
              <a:t>m</a:t>
            </a:r>
            <a:r>
              <a:rPr lang="vi-VN" sz="1200" b="0" i="0" u="none" strike="noStrike" dirty="0">
                <a:solidFill>
                  <a:schemeClr val="tx1"/>
                </a:solidFill>
                <a:ea typeface="+mn-ea"/>
                <a:cs typeface="+mn-cs"/>
              </a:rPr>
              <a:t> điểm nổi bật, với hương vị trái cây tươi như anh đào, mận, mâm xôi và dâu tây.</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3861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err="1">
                <a:solidFill>
                  <a:schemeClr val="tx1"/>
                </a:solidFill>
                <a:ea typeface="+mn-ea"/>
                <a:cs typeface="+mn-cs"/>
              </a:rPr>
              <a:t>Rượu</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có</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hương</a:t>
            </a:r>
            <a:r>
              <a:rPr lang="vi-VN" sz="1200" b="0" i="0" u="none" strike="noStrike" dirty="0">
                <a:solidFill>
                  <a:schemeClr val="tx1"/>
                </a:solidFill>
                <a:ea typeface="+mn-ea"/>
                <a:cs typeface="+mn-cs"/>
              </a:rPr>
              <a:t> cây cỏ và đất</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phong</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phú</a:t>
            </a:r>
            <a:r>
              <a:rPr lang="vi-VN" sz="1200" b="0" i="0" u="none" strike="noStrike" dirty="0">
                <a:solidFill>
                  <a:schemeClr val="tx1"/>
                </a:solidFill>
                <a:ea typeface="+mn-ea"/>
                <a:cs typeface="+mn-cs"/>
              </a:rPr>
              <a:t> với vị ngọt của quả mọng sẫm màu. Hương vị đậm vừa với vị chát mịn màng.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879841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Dù được trồng cách đây không lâu, Shiraz đã chứng minh được giá trị nhờ tuổi thọ ngắn, thể hiện sự sang trọng, cùng màu sắc đặc biệt và hương vị đích thực như quả mọng đỏ và gia vị cay nóng.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79763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Khí hậu, địa hình độc đáo và các loại đất núi lửa của Orange tạo điều kiện phát triển tuyệt vời cho một số lượng đáng kể các giống nho cổ điển và mới nổi trên nhiều phong cách khác nhau. Các giống truyền thống chiếm ưu thế, nhưng các giống ít được biết đến hơn đang ngày một phổ biến. Các giống nho đáng chú ý khác:</a:t>
            </a:r>
          </a:p>
          <a:p>
            <a:pPr marL="171450" indent="-171450" rtl="0" fontAlgn="base">
              <a:buFont typeface="Arial" panose="020B0604020202020204" pitchFamily="34" charset="0"/>
              <a:buChar char="•"/>
            </a:pPr>
            <a:r>
              <a:rPr lang="vi-VN" sz="1200" b="0" i="0" u="none" strike="noStrike" dirty="0">
                <a:solidFill>
                  <a:schemeClr val="tx1"/>
                </a:solidFill>
                <a:ea typeface="+mn-ea"/>
                <a:cs typeface="+mn-cs"/>
              </a:rPr>
              <a:t>Pinot Gris</a:t>
            </a:r>
          </a:p>
          <a:p>
            <a:pPr marL="171450" indent="-171450" rtl="0" fontAlgn="base">
              <a:buFont typeface="Arial" panose="020B0604020202020204" pitchFamily="34" charset="0"/>
              <a:buChar char="•"/>
            </a:pPr>
            <a:r>
              <a:rPr lang="vi-VN" sz="1200" b="0" i="0" u="none" strike="noStrike" dirty="0">
                <a:solidFill>
                  <a:schemeClr val="tx1"/>
                </a:solidFill>
                <a:ea typeface="+mn-ea"/>
                <a:cs typeface="+mn-cs"/>
              </a:rPr>
              <a:t>Prosecco</a:t>
            </a:r>
          </a:p>
          <a:p>
            <a:pPr marL="171450" indent="-171450" rtl="0" fontAlgn="base">
              <a:buFont typeface="Arial" panose="020B0604020202020204" pitchFamily="34" charset="0"/>
              <a:buChar char="•"/>
            </a:pPr>
            <a:r>
              <a:rPr lang="vi-VN" sz="1200" b="0" i="0" u="none" strike="noStrike" dirty="0">
                <a:solidFill>
                  <a:schemeClr val="tx1"/>
                </a:solidFill>
                <a:ea typeface="+mn-ea"/>
                <a:cs typeface="+mn-cs"/>
              </a:rPr>
              <a:t>Riesling</a:t>
            </a:r>
          </a:p>
          <a:p>
            <a:pPr marL="171450" indent="-171450" rtl="0" fontAlgn="base">
              <a:buFont typeface="Arial" panose="020B0604020202020204" pitchFamily="34" charset="0"/>
              <a:buChar char="•"/>
            </a:pPr>
            <a:r>
              <a:rPr lang="vi-VN" sz="1200" b="0" i="0" u="none" strike="noStrike" dirty="0">
                <a:solidFill>
                  <a:schemeClr val="tx1"/>
                </a:solidFill>
                <a:ea typeface="+mn-ea"/>
                <a:cs typeface="+mn-cs"/>
              </a:rPr>
              <a:t>Tempranillo</a:t>
            </a:r>
          </a:p>
          <a:p>
            <a:pPr marL="171450" indent="-171450" rtl="0" fontAlgn="base">
              <a:buFont typeface="Arial" panose="020B0604020202020204" pitchFamily="34" charset="0"/>
              <a:buChar char="•"/>
            </a:pPr>
            <a:r>
              <a:rPr lang="vi-VN" sz="1200" b="0" i="0" u="none" strike="noStrike" dirty="0">
                <a:solidFill>
                  <a:schemeClr val="tx1"/>
                </a:solidFill>
                <a:ea typeface="+mn-ea"/>
                <a:cs typeface="+mn-cs"/>
              </a:rPr>
              <a:t>Gamay</a:t>
            </a:r>
          </a:p>
          <a:p>
            <a:pPr marL="171450" indent="-171450" rtl="0" fontAlgn="base">
              <a:buFont typeface="Arial" panose="020B0604020202020204" pitchFamily="34" charset="0"/>
              <a:buChar char="•"/>
            </a:pPr>
            <a:r>
              <a:rPr lang="vi-VN" sz="1200" b="0" i="0" u="none" strike="noStrike" dirty="0">
                <a:solidFill>
                  <a:schemeClr val="tx1"/>
                </a:solidFill>
                <a:ea typeface="+mn-ea"/>
                <a:cs typeface="+mn-cs"/>
              </a:rPr>
              <a:t>Barbera</a:t>
            </a:r>
          </a:p>
          <a:p>
            <a:endParaRPr lang="en-US" dirty="0"/>
          </a:p>
          <a:p>
            <a:pPr rtl="0"/>
            <a:r>
              <a:rPr lang="vi-VN" sz="1200" b="0" i="0" u="none" strike="noStrike" dirty="0">
                <a:solidFill>
                  <a:schemeClr val="tx1"/>
                </a:solidFill>
                <a:ea typeface="+mn-ea"/>
                <a:cs typeface="+mn-cs"/>
              </a:rPr>
              <a:t>CÂU HỎI GỢI Ý THẢO LUẬN:  </a:t>
            </a:r>
          </a:p>
          <a:p>
            <a:pPr rtl="0" fontAlgn="base"/>
            <a:r>
              <a:rPr lang="vi-VN" sz="1200" b="0" i="0" u="none" strike="noStrike" dirty="0">
                <a:solidFill>
                  <a:schemeClr val="tx1"/>
                </a:solidFill>
                <a:ea typeface="+mn-ea"/>
                <a:cs typeface="+mn-cs"/>
              </a:rPr>
              <a:t>– Độ cao ảnh hưởng như thế nào đến các đặc tính tổng thể của rượu vang vùng Orange?</a:t>
            </a:r>
          </a:p>
          <a:p>
            <a:pPr rtl="0" fontAlgn="base"/>
            <a:r>
              <a:rPr lang="vi-VN" sz="1200" b="0" i="0" u="none" strike="noStrike" dirty="0">
                <a:solidFill>
                  <a:schemeClr val="tx1"/>
                </a:solidFill>
                <a:ea typeface="+mn-ea"/>
                <a:cs typeface="+mn-cs"/>
              </a:rPr>
              <a:t>– Nhìn chung, rượu vang từ Orange có chất lượng khác biệt hay sẽ phụ thuộc nhiều hơn vào độ cao và lựa chọn địa điểm?</a:t>
            </a:r>
          </a:p>
          <a:p>
            <a:pPr rtl="0" fontAlgn="base"/>
            <a:r>
              <a:rPr lang="vi-VN" sz="1200" b="0" i="0" u="none" strike="noStrike" dirty="0">
                <a:solidFill>
                  <a:schemeClr val="tx1"/>
                </a:solidFill>
                <a:ea typeface="+mn-ea"/>
                <a:cs typeface="+mn-cs"/>
              </a:rPr>
              <a:t>– Shiraz được trồng ở vùng khí hậu mát mẻ của Orange khác biệt như thế nào so với Shiraz được sản xuất ở những vùng ấm hơn như Thung lũng Hunter hoặc Thung lũng Barossa?</a:t>
            </a:r>
          </a:p>
          <a:p>
            <a:pPr rtl="0" fontAlgn="base"/>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Vui lòng truy cập www.australianwinediscovered.com để tìm hiểu thêm về các chủ đề, công cụ và tư liệu.</a:t>
            </a:r>
          </a:p>
          <a:p>
            <a:r>
              <a:rPr lang="vi-VN" sz="1200" dirty="0">
                <a:solidFill>
                  <a:schemeClr val="tx1"/>
                </a:solidFill>
                <a:ea typeface="+mn-ea"/>
                <a:cs typeface="+mn-cs"/>
              </a:rPr>
              <a:t>Để được giải đáp thắc mắc, vui lòng liên hệ discovered@wineaustralia.com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Tọa lạc tại sườn phía tây của Dãy núi Great Dividing, ở trung tâm của vùng rượu vang Dãy Central, Orange là vùng rượu vang có khí hậu mát mẻ, cao độ lớn nhất ở New South Wales và cả nước Úc.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CÂU HỎI GỢI Ý THẢO LUẬN:  </a:t>
            </a:r>
          </a:p>
          <a:p>
            <a:pPr rtl="0" fontAlgn="base"/>
            <a:r>
              <a:rPr lang="vi-VN" sz="1200" b="0" i="0" u="none" strike="noStrike" dirty="0">
                <a:solidFill>
                  <a:schemeClr val="tx1"/>
                </a:solidFill>
                <a:ea typeface="+mn-ea"/>
                <a:cs typeface="+mn-cs"/>
              </a:rPr>
              <a:t>– Lịch sử ngắn ngủi của vùng rượu vang Orange có ý nghĩa như thế nào đối với nghề trồng nho và làm rượu hiện nay? </a:t>
            </a:r>
          </a:p>
          <a:p>
            <a:pPr rtl="0" fontAlgn="base"/>
            <a:r>
              <a:rPr lang="vi-VN" sz="1200" b="0" i="0" u="none" strike="noStrike" dirty="0">
                <a:solidFill>
                  <a:schemeClr val="tx1"/>
                </a:solidFill>
                <a:ea typeface="+mn-ea"/>
                <a:cs typeface="+mn-cs"/>
              </a:rPr>
              <a:t>– Xét về lịch sử nông nghiệp lâu đời của vùng, tại sao mãi đến gần đây Orange mới trở thành vùng rượu vang có tên tuổi?</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98961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Núi lửa Canobolas có ảnh hưởng sâu sắc đến khu vực. Một loạt các vụ phun trào diễn ra hơn 10 triệu năm trước cộng thêm sự xói mòn đất đã tạo ra một cảnh quan đồi núi phong phú với đa dạng địa chất, loại đất và tuổi, tất cả đều </a:t>
            </a:r>
            <a:r>
              <a:rPr lang="en-US" sz="1200" b="0" i="0" u="none" strike="noStrike" dirty="0" err="1">
                <a:solidFill>
                  <a:schemeClr val="tx1"/>
                </a:solidFill>
                <a:ea typeface="+mn-ea"/>
                <a:cs typeface="+mn-cs"/>
              </a:rPr>
              <a:t>hình</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thành</a:t>
            </a:r>
            <a:r>
              <a:rPr lang="en-US" sz="1200" b="0" i="0" u="none" strike="noStrike" dirty="0">
                <a:solidFill>
                  <a:schemeClr val="tx1"/>
                </a:solidFill>
                <a:ea typeface="+mn-ea"/>
                <a:cs typeface="+mn-cs"/>
              </a:rPr>
              <a:t> </a:t>
            </a:r>
            <a:r>
              <a:rPr lang="en-US" sz="1200" b="0" i="0" u="none" strike="noStrike" dirty="0" err="1">
                <a:solidFill>
                  <a:schemeClr val="tx1"/>
                </a:solidFill>
                <a:ea typeface="+mn-ea"/>
                <a:cs typeface="+mn-cs"/>
              </a:rPr>
              <a:t>nhờ</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độ cao. Khí hậu lục địa mát mẻ là do ảnh hưởng của độ cao, với nhiệt độ và kiểu thời tiết do vị trí gần Núi Canobolas. Những thuộc tính địa lý và khí hậu đặc biệt này tạo nên khu vực nông nghiệp thịnh vượng, tạo điều kiện lý tưởng để sản xuất rượu vang khí hậu mát mẻ chất lượng cao.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9446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i="0" u="none" strike="noStrike" dirty="0">
                <a:solidFill>
                  <a:schemeClr val="tx1"/>
                </a:solidFill>
                <a:ea typeface="+mn-ea"/>
                <a:cs typeface="+mn-cs"/>
              </a:rPr>
              <a:t>- Nhiệt độ trung bình tháng 1:</a:t>
            </a:r>
            <a:r>
              <a:rPr lang="vi-VN" sz="1200" b="0" i="0" u="none" strike="noStrike" dirty="0">
                <a:solidFill>
                  <a:schemeClr val="tx1"/>
                </a:solidFill>
                <a:ea typeface="+mn-ea"/>
                <a:cs typeface="+mn-cs"/>
              </a:rPr>
              <a:t> 21.6˚C (71°F)</a:t>
            </a:r>
          </a:p>
          <a:p>
            <a:pPr rtl="0"/>
            <a:r>
              <a:rPr lang="vi-VN" dirty="0"/>
              <a:t>- Lượng mưa vào mùa sinh trưởng:</a:t>
            </a:r>
            <a:r>
              <a:rPr lang="vi-VN" b="0" dirty="0"/>
              <a:t> </a:t>
            </a:r>
            <a:r>
              <a:rPr lang="vi-VN" sz="1200" b="0" i="0" u="none" strike="noStrike" dirty="0">
                <a:solidFill>
                  <a:schemeClr val="tx1"/>
                </a:solidFill>
                <a:ea typeface="+mn-ea"/>
                <a:cs typeface="+mn-cs"/>
              </a:rPr>
              <a:t>450mm (18in).</a:t>
            </a:r>
          </a:p>
          <a:p>
            <a:br>
              <a:rPr lang="vi-VN" dirty="0"/>
            </a:b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599226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CÂU HỎI GỢI Ý THẢO LUẬN:  </a:t>
            </a:r>
          </a:p>
          <a:p>
            <a:pPr rtl="0" fontAlgn="base"/>
            <a:r>
              <a:rPr lang="vi-VN" sz="1200" b="0" i="0" u="none" strike="noStrike" dirty="0">
                <a:solidFill>
                  <a:schemeClr val="tx1"/>
                </a:solidFill>
                <a:ea typeface="+mn-ea"/>
                <a:cs typeface="+mn-cs"/>
              </a:rPr>
              <a:t>– Điều gì khiến cho độ cao trở thành yếu tố quan trọng ở Orange? Yếu tố đó </a:t>
            </a:r>
            <a:r>
              <a:rPr lang="en-US" sz="1200" b="0" i="0" u="none" strike="noStrike" dirty="0" err="1">
                <a:solidFill>
                  <a:schemeClr val="tx1"/>
                </a:solidFill>
                <a:ea typeface="+mn-ea"/>
                <a:cs typeface="+mn-cs"/>
              </a:rPr>
              <a:t>ả</a:t>
            </a:r>
            <a:r>
              <a:rPr lang="vi-VN" sz="1200" b="0" i="0" u="none" strike="noStrike" dirty="0">
                <a:solidFill>
                  <a:schemeClr val="tx1"/>
                </a:solidFill>
                <a:ea typeface="+mn-ea"/>
                <a:cs typeface="+mn-cs"/>
              </a:rPr>
              <a:t>nh hưởng như thế nào đến quyết định của người trồng trọt và sản xuất?</a:t>
            </a:r>
          </a:p>
          <a:p>
            <a:pPr rtl="0" fontAlgn="base"/>
            <a:r>
              <a:rPr lang="vi-VN" sz="1200" b="0" i="0" u="none" strike="noStrike" dirty="0">
                <a:solidFill>
                  <a:schemeClr val="tx1"/>
                </a:solidFill>
                <a:ea typeface="+mn-ea"/>
                <a:cs typeface="+mn-cs"/>
              </a:rPr>
              <a:t>– Núi Canobolas mang lại ảnh hưởng như thế nào đến sự phát triển của vùng rượu vang Orange?</a:t>
            </a:r>
          </a:p>
          <a:p>
            <a:pPr rtl="0" fontAlgn="base"/>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790609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496331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CÂU HỎI GỢI Ý THẢO LUẬN:  </a:t>
            </a:r>
          </a:p>
          <a:p>
            <a:pPr rtl="0" fontAlgn="base"/>
            <a:r>
              <a:rPr lang="vi-VN" sz="1200" b="0" i="0" u="none" strike="noStrike" dirty="0">
                <a:solidFill>
                  <a:schemeClr val="tx1"/>
                </a:solidFill>
                <a:ea typeface="+mn-ea"/>
                <a:cs typeface="+mn-cs"/>
              </a:rPr>
              <a:t>– Tại sao việc lựa chọn địa điểm trồng trọt ở Orange quan trọng hơn ở một số vùng khác của Úc?</a:t>
            </a:r>
          </a:p>
          <a:p>
            <a:pPr rtl="0" fontAlgn="base"/>
            <a:r>
              <a:rPr lang="vi-VN" sz="1200" b="0" i="0" u="none" strike="noStrike" dirty="0">
                <a:solidFill>
                  <a:schemeClr val="tx1"/>
                </a:solidFill>
                <a:ea typeface="+mn-ea"/>
                <a:cs typeface="+mn-cs"/>
              </a:rPr>
              <a:t>– Các nhà sản xuất rượu vang ở Orange thường sử dụng các kỹ thuật truyền thống trong vườn nho và nhà máy rượu vang. Vậy nguyên nhân là gì, ảnh hưởng như thế nào đến cộng đồng sản xuất rượu vang?</a:t>
            </a:r>
          </a:p>
          <a:p>
            <a:pPr rtl="0" fontAlgn="base"/>
            <a:r>
              <a:rPr lang="vi-VN" sz="1200" b="0" i="0" u="none" strike="noStrike" dirty="0">
                <a:solidFill>
                  <a:schemeClr val="tx1"/>
                </a:solidFill>
                <a:ea typeface="+mn-ea"/>
                <a:cs typeface="+mn-cs"/>
              </a:rPr>
              <a:t>– Các đặc điểm điển hình của phong cách của rượu vang vùng khí hậu mát mẻ là gì? Các năm ấm hơn ảnh hưởng đến những đặc điểm này như thế nào?</a:t>
            </a:r>
          </a:p>
          <a:p>
            <a:pPr rtl="0" fontAlgn="base"/>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187860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018676"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4036732"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5" name="Oval 4">
            <a:extLst>
              <a:ext uri="{FF2B5EF4-FFF2-40B4-BE49-F238E27FC236}">
                <a16:creationId xmlns:a16="http://schemas.microsoft.com/office/drawing/2014/main" id="{70A9624E-5D1C-6B3A-80CD-469883885D39}"/>
              </a:ext>
            </a:extLst>
          </p:cNvPr>
          <p:cNvSpPr/>
          <p:nvPr userDrawn="1"/>
        </p:nvSpPr>
        <p:spPr>
          <a:xfrm>
            <a:off x="6437704"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12439" y="374557"/>
            <a:ext cx="4479561" cy="280190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308166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965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4" name="Oval 3">
            <a:extLst>
              <a:ext uri="{FF2B5EF4-FFF2-40B4-BE49-F238E27FC236}">
                <a16:creationId xmlns:a16="http://schemas.microsoft.com/office/drawing/2014/main" id="{30DCB7F0-425B-627E-6AA1-B02F6B824A17}"/>
              </a:ext>
            </a:extLst>
          </p:cNvPr>
          <p:cNvSpPr/>
          <p:nvPr userDrawn="1"/>
        </p:nvSpPr>
        <p:spPr>
          <a:xfrm>
            <a:off x="89653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645636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6621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233493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004674" y="374556"/>
            <a:ext cx="5187326" cy="6138669"/>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5043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493958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492869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5614270"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4" name="Oval 3">
            <a:extLst>
              <a:ext uri="{FF2B5EF4-FFF2-40B4-BE49-F238E27FC236}">
                <a16:creationId xmlns:a16="http://schemas.microsoft.com/office/drawing/2014/main" id="{CFD0B9AE-BB2D-E62D-FD74-085DC1073545}"/>
              </a:ext>
            </a:extLst>
          </p:cNvPr>
          <p:cNvSpPr/>
          <p:nvPr userDrawn="1"/>
        </p:nvSpPr>
        <p:spPr>
          <a:xfrm>
            <a:off x="379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52410078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4/4/26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4/4/26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29A_36DBFBD.xm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microsoft.com/office/2018/10/relationships/comments" Target="../comments/modernComment_285_23E867CC.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10679D70-6B7E-8303-4188-8472DF064C84}"/>
              </a:ext>
            </a:extLst>
          </p:cNvPr>
          <p:cNvPicPr>
            <a:picLocks noChangeAspect="1"/>
          </p:cNvPicPr>
          <p:nvPr/>
        </p:nvPicPr>
        <p:blipFill>
          <a:blip r:embed="rId3" cstate="screen">
            <a:extLst>
              <a:ext uri="{28A0092B-C50C-407E-A947-70E740481C1C}">
                <a14:useLocalDpi xmlns:a14="http://schemas.microsoft.com/office/drawing/2010/main"/>
              </a:ext>
            </a:extLst>
          </a:blip>
          <a:srcRect t="37395" b="4715"/>
          <a:stretch/>
        </p:blipFill>
        <p:spPr>
          <a:xfrm>
            <a:off x="635746" y="2613125"/>
            <a:ext cx="10999042" cy="4244876"/>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altLang="zh-CN" sz="6000" dirty="0">
                <a:solidFill>
                  <a:schemeClr val="accent1"/>
                </a:solidFill>
              </a:rPr>
              <a:t>ORANGE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en-US" altLang="zh-CN" b="1" dirty="0"/>
              <a:t>ĐỊA LÝ, KHÍ HẬU VÀ ĐẤT</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573563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bg2"/>
                </a:solidFill>
                <a:latin typeface="Arial" panose="020B0604020202020204" pitchFamily="34" charset="0"/>
                <a:cs typeface="Arial" panose="020B0604020202020204" pitchFamily="34" charset="0"/>
              </a:rPr>
              <a:t>MÁT MẺ, CAO VÀ ĐẸP NHƯ TRANH VẼ</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4283962" cy="2846525"/>
          </a:xfrm>
        </p:spPr>
        <p:txBody>
          <a:bodyPr/>
          <a:lstStyle/>
          <a:p>
            <a:pPr marL="285750" indent="-285750">
              <a:buFont typeface="Arial" panose="020B0604020202020204" pitchFamily="34" charset="0"/>
              <a:buChar char="•"/>
            </a:pPr>
            <a:r>
              <a:rPr lang="en-US" altLang="zh-CN" dirty="0">
                <a:solidFill>
                  <a:schemeClr val="bg1"/>
                </a:solidFill>
              </a:rPr>
              <a:t>Chỉ hơn 200 km về phía tây Sydney, thuộc Central Ranges của New South Wales</a:t>
            </a:r>
          </a:p>
          <a:p>
            <a:pPr marL="285750" indent="-285750">
              <a:buFont typeface="Arial" panose="020B0604020202020204" pitchFamily="34" charset="0"/>
              <a:buChar char="•"/>
            </a:pPr>
            <a:r>
              <a:rPr lang="en-US" altLang="zh-CN" dirty="0">
                <a:solidFill>
                  <a:schemeClr val="bg1"/>
                </a:solidFill>
              </a:rPr>
              <a:t>Vùng rượu vang cao nhất của Úc</a:t>
            </a:r>
          </a:p>
          <a:p>
            <a:pPr marL="285750" indent="-285750">
              <a:buFont typeface="Arial" panose="020B0604020202020204" pitchFamily="34" charset="0"/>
              <a:buChar char="•"/>
            </a:pPr>
            <a:r>
              <a:rPr lang="en-US" altLang="zh-CN" dirty="0">
                <a:solidFill>
                  <a:schemeClr val="bg1"/>
                </a:solidFill>
              </a:rPr>
              <a:t>Khí hậu lục địa chịu ảnh </a:t>
            </a:r>
            <a:r>
              <a:rPr lang="en-US" altLang="zh-CN" dirty="0" err="1">
                <a:solidFill>
                  <a:schemeClr val="bg1"/>
                </a:solidFill>
              </a:rPr>
              <a:t>hưởng</a:t>
            </a:r>
            <a:r>
              <a:rPr lang="en-US" altLang="zh-CN" dirty="0">
                <a:solidFill>
                  <a:schemeClr val="bg1"/>
                </a:solidFill>
              </a:rPr>
              <a:t> </a:t>
            </a:r>
            <a:r>
              <a:rPr lang="en-US" altLang="zh-CN" dirty="0" err="1">
                <a:solidFill>
                  <a:schemeClr val="bg1"/>
                </a:solidFill>
              </a:rPr>
              <a:t>mạnh</a:t>
            </a:r>
            <a:r>
              <a:rPr lang="en-US" altLang="zh-CN" dirty="0">
                <a:solidFill>
                  <a:schemeClr val="bg1"/>
                </a:solidFill>
              </a:rPr>
              <a:t> </a:t>
            </a:r>
            <a:r>
              <a:rPr lang="en-US" altLang="zh-CN" dirty="0" err="1">
                <a:solidFill>
                  <a:schemeClr val="bg1"/>
                </a:solidFill>
              </a:rPr>
              <a:t>mẽ</a:t>
            </a:r>
            <a:r>
              <a:rPr lang="en-US" altLang="zh-CN" dirty="0">
                <a:solidFill>
                  <a:schemeClr val="bg1"/>
                </a:solidFill>
              </a:rPr>
              <a:t> </a:t>
            </a:r>
            <a:r>
              <a:rPr lang="en-US" altLang="zh-CN" dirty="0" err="1">
                <a:solidFill>
                  <a:schemeClr val="bg1"/>
                </a:solidFill>
              </a:rPr>
              <a:t>bởi</a:t>
            </a:r>
            <a:r>
              <a:rPr lang="en-US" altLang="zh-CN" dirty="0">
                <a:solidFill>
                  <a:schemeClr val="bg1"/>
                </a:solidFill>
              </a:rPr>
              <a:t> độ cao</a:t>
            </a:r>
          </a:p>
          <a:p>
            <a:pPr marL="285750" indent="-285750">
              <a:buFont typeface="Arial" panose="020B0604020202020204" pitchFamily="34" charset="0"/>
              <a:buChar char="•"/>
            </a:pPr>
            <a:r>
              <a:rPr lang="en-US" altLang="zh-CN" dirty="0">
                <a:solidFill>
                  <a:schemeClr val="bg1"/>
                </a:solidFill>
              </a:rPr>
              <a:t>Một cảnh quan dốc và đất đai phong phú, đa dạng, do hoạt động núi lửa cách đây hơn 10 triệu năm.</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3938286"/>
            <a:ext cx="2591431"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PHỤ THUỘC LỚN VÀO ĐỘ CAO</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48019" y="2206438"/>
            <a:ext cx="3137519" cy="1396204"/>
          </a:xfrm>
          <a:prstGeom prst="rect">
            <a:avLst/>
          </a:prstGeom>
        </p:spPr>
        <p:txBody>
          <a:bodyPr vert="horz" lIns="0" tIns="0" rIns="0" bIns="0" rtlCol="0" anchor="t">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ORANGE</a:t>
            </a:r>
          </a:p>
          <a:p>
            <a:r>
              <a:rPr lang="en-US" altLang="zh-CN" sz="1800" dirty="0">
                <a:solidFill>
                  <a:srgbClr val="B2D8BE"/>
                </a:solidFill>
                <a:latin typeface="Arial" panose="020B0604020202020204" pitchFamily="34" charset="0"/>
                <a:cs typeface="Arial" panose="020B0604020202020204" pitchFamily="34" charset="0"/>
              </a:rPr>
              <a:t>600–1.046M (1.968–3.432FT)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9925665" y="1222982"/>
            <a:ext cx="2693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9505335" y="1208163"/>
            <a:ext cx="420330" cy="12020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10195002" y="1012123"/>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cxnSp>
        <p:nvCxnSpPr>
          <p:cNvPr id="13" name="Straight Connector 12">
            <a:extLst>
              <a:ext uri="{FF2B5EF4-FFF2-40B4-BE49-F238E27FC236}">
                <a16:creationId xmlns:a16="http://schemas.microsoft.com/office/drawing/2014/main" id="{30083BC0-63B4-5B55-CA00-40CE8BBCB888}"/>
              </a:ext>
            </a:extLst>
          </p:cNvPr>
          <p:cNvCxnSpPr>
            <a:cxnSpLocks/>
          </p:cNvCxnSpPr>
          <p:nvPr/>
        </p:nvCxnSpPr>
        <p:spPr>
          <a:xfrm>
            <a:off x="8200103" y="2410227"/>
            <a:ext cx="130523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96364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2"/>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60715" cy="1530521"/>
          </a:xfrm>
        </p:spPr>
        <p:txBody>
          <a:bodyPr/>
          <a:lstStyle/>
          <a:p>
            <a:pPr marL="12700" marR="339725">
              <a:lnSpc>
                <a:spcPts val="1820"/>
              </a:lnSpc>
              <a:spcBef>
                <a:spcPts val="219"/>
              </a:spcBef>
            </a:pPr>
            <a:r>
              <a:rPr lang="en-US" altLang="zh-CN" sz="1600" dirty="0">
                <a:cs typeface="Arial" panose="020B0604020202020204" pitchFamily="34" charset="0"/>
              </a:rPr>
              <a:t>Đất đai màu mỡ, núi lửa và được chia thành bốn nhóm chính:</a:t>
            </a:r>
            <a:endParaRPr lang="en-AU" sz="1600" dirty="0">
              <a:cs typeface="Arial" panose="020B0604020202020204" pitchFamily="34" charset="0"/>
            </a:endParaRPr>
          </a:p>
          <a:p>
            <a:pPr marL="298450" indent="-285750">
              <a:lnSpc>
                <a:spcPts val="1820"/>
              </a:lnSpc>
              <a:spcBef>
                <a:spcPts val="585"/>
              </a:spcBef>
              <a:buFont typeface="Arial" panose="020B0604020202020204" pitchFamily="34" charset="0"/>
              <a:buChar char="•"/>
            </a:pPr>
            <a:r>
              <a:rPr lang="en-US" altLang="zh-CN" sz="1600" spc="-10" dirty="0">
                <a:cs typeface="Arial" panose="020B0604020202020204" pitchFamily="34" charset="0"/>
              </a:rPr>
              <a:t>Đất sét màu nâu đỏ đậm, thoát nước tốt, tơi xốp, có nguồn gốc từ đá bazan gần núi Canobolas.</a:t>
            </a:r>
            <a:endParaRPr lang="en-AU" sz="1600" dirty="0">
              <a:cs typeface="Arial" panose="020B0604020202020204" pitchFamily="34" charset="0"/>
            </a:endParaRPr>
          </a:p>
          <a:p>
            <a:pPr marL="297815" marR="307340" indent="-285750">
              <a:lnSpc>
                <a:spcPts val="1820"/>
              </a:lnSpc>
              <a:spcBef>
                <a:spcPts val="705"/>
              </a:spcBef>
              <a:buFont typeface="Arial" panose="020B0604020202020204" pitchFamily="34" charset="0"/>
              <a:buChar char="•"/>
              <a:tabLst>
                <a:tab pos="203200" algn="l"/>
              </a:tabLst>
            </a:pPr>
            <a:r>
              <a:rPr lang="en-US" altLang="zh-CN" sz="1600" spc="-10" dirty="0">
                <a:cs typeface="Arial" panose="020B0604020202020204" pitchFamily="34" charset="0"/>
              </a:rPr>
              <a:t>Đất thịt pha sét màu nâu đỏ đậm/nâu vàng có nguồn gốc hỗn hợp, bao gồm cả tro núi lửa.</a:t>
            </a:r>
            <a:endParaRPr lang="en-AU" sz="1600" dirty="0">
              <a:cs typeface="Arial" panose="020B0604020202020204" pitchFamily="34" charset="0"/>
            </a:endParaRPr>
          </a:p>
          <a:p>
            <a:pPr marL="297815" marR="5080" indent="-285750">
              <a:lnSpc>
                <a:spcPts val="1820"/>
              </a:lnSpc>
              <a:spcBef>
                <a:spcPts val="710"/>
              </a:spcBef>
              <a:buFont typeface="Arial" panose="020B0604020202020204" pitchFamily="34" charset="0"/>
              <a:buChar char="•"/>
              <a:tabLst>
                <a:tab pos="203200" algn="l"/>
              </a:tabLst>
            </a:pPr>
            <a:r>
              <a:rPr lang="en-US" altLang="zh-CN" sz="1600" spc="-10" dirty="0">
                <a:cs typeface="Arial" panose="020B0604020202020204" pitchFamily="34" charset="0"/>
              </a:rPr>
              <a:t>Đất thịt pha sét podzol màu nâu đỏ vừa phải phủ lên lớp sỏi, đất sét trung bình và nền đá phiến.</a:t>
            </a:r>
            <a:endParaRPr lang="en-AU" sz="1600" dirty="0">
              <a:cs typeface="Arial" panose="020B0604020202020204" pitchFamily="34" charset="0"/>
            </a:endParaRPr>
          </a:p>
          <a:p>
            <a:pPr marL="297815" marR="382270" indent="-285750">
              <a:lnSpc>
                <a:spcPts val="1820"/>
              </a:lnSpc>
              <a:spcBef>
                <a:spcPts val="710"/>
              </a:spcBef>
              <a:buFont typeface="Arial" panose="020B0604020202020204" pitchFamily="34" charset="0"/>
              <a:buChar char="•"/>
              <a:tabLst>
                <a:tab pos="203200" algn="l"/>
              </a:tabLst>
            </a:pPr>
            <a:r>
              <a:rPr lang="en-US" altLang="zh-CN" sz="1600" spc="-50" dirty="0">
                <a:cs typeface="Arial" panose="020B0604020202020204" pitchFamily="34" charset="0"/>
              </a:rPr>
              <a:t>Terra rossa có đá vôi có thể nhìn thấy ở độ cao thấp.</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620467"/>
            <a:ext cx="4829691" cy="785732"/>
          </a:xfrm>
        </p:spPr>
        <p:txBody>
          <a:bodyPr/>
          <a:lstStyle/>
          <a:p>
            <a:r>
              <a:rPr lang="en-US" altLang="zh-CN"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561182"/>
            <a:ext cx="5552060" cy="579936"/>
          </a:xfrm>
        </p:spPr>
        <p:txBody>
          <a:bodyPr/>
          <a:lstStyle/>
          <a:p>
            <a:r>
              <a:rPr lang="en-US" altLang="zh-CN" sz="4800" b="1" kern="1000" spc="-70" dirty="0">
                <a:solidFill>
                  <a:schemeClr val="bg2"/>
                </a:solidFill>
              </a:rPr>
              <a:t>Ở ORANGE</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sz="5400" b="1" dirty="0">
                <a:solidFill>
                  <a:schemeClr val="bg2"/>
                </a:solidFill>
              </a:rPr>
              <a:t>TRỒNG NHO 
Ở ORANGE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582805" cy="1530521"/>
          </a:xfrm>
        </p:spPr>
        <p:txBody>
          <a:bodyPr/>
          <a:lstStyle/>
          <a:p>
            <a:pPr marL="297815" marR="170815" indent="-285750">
              <a:lnSpc>
                <a:spcPts val="1800"/>
              </a:lnSpc>
              <a:spcBef>
                <a:spcPts val="220"/>
              </a:spcBef>
              <a:buFont typeface="Arial" panose="020B0604020202020204" pitchFamily="34" charset="0"/>
              <a:buChar char="•"/>
              <a:tabLst>
                <a:tab pos="203200" algn="l"/>
              </a:tabLst>
            </a:pPr>
            <a:r>
              <a:rPr lang="en-US" altLang="zh-CN" sz="1600" dirty="0">
                <a:cs typeface="Arial" panose="020B0604020202020204" pitchFamily="34" charset="0"/>
              </a:rPr>
              <a:t>Điều kiện thuận lợi cho nhiều loại nho</a:t>
            </a:r>
            <a:endParaRPr lang="en-AU" sz="1600" dirty="0">
              <a:cs typeface="Arial" panose="020B0604020202020204" pitchFamily="34" charset="0"/>
            </a:endParaRPr>
          </a:p>
          <a:p>
            <a:pPr marL="297815" marR="5080" indent="-285750">
              <a:lnSpc>
                <a:spcPts val="1800"/>
              </a:lnSpc>
              <a:spcBef>
                <a:spcPts val="705"/>
              </a:spcBef>
              <a:buFont typeface="Arial" panose="020B0604020202020204" pitchFamily="34" charset="0"/>
              <a:buChar char="•"/>
              <a:tabLst>
                <a:tab pos="203200" algn="l"/>
              </a:tabLst>
            </a:pPr>
            <a:r>
              <a:rPr lang="en-US" altLang="zh-CN" sz="1600" dirty="0">
                <a:cs typeface="Arial" panose="020B0604020202020204" pitchFamily="34" charset="0"/>
              </a:rPr>
              <a:t>Việc lựa chọn địa điểm rất quan trọng, với các loại đất và điều kiện thời tiết phụ thuộc nhiều vào độ cao</a:t>
            </a:r>
            <a:endParaRPr lang="en-AU" sz="1600" dirty="0">
              <a:cs typeface="Arial" panose="020B0604020202020204" pitchFamily="34" charset="0"/>
            </a:endParaRPr>
          </a:p>
          <a:p>
            <a:pPr marL="297815" marR="60960" indent="-285750">
              <a:lnSpc>
                <a:spcPts val="1800"/>
              </a:lnSpc>
              <a:spcBef>
                <a:spcPts val="710"/>
              </a:spcBef>
              <a:buFont typeface="Arial" panose="020B0604020202020204" pitchFamily="34" charset="0"/>
              <a:buChar char="•"/>
              <a:tabLst>
                <a:tab pos="203200" algn="l"/>
              </a:tabLst>
            </a:pPr>
            <a:r>
              <a:rPr lang="en-US" altLang="zh-CN" sz="1600" spc="-20" dirty="0">
                <a:cs typeface="Arial" panose="020B0604020202020204" pitchFamily="34" charset="0"/>
              </a:rPr>
              <a:t>Các vườn nho thâm dụng lao động, nhiều vườn được chăm sóc bằng tay</a:t>
            </a:r>
            <a:endParaRPr lang="en-AU" sz="1600" dirty="0">
              <a:cs typeface="Arial" panose="020B0604020202020204" pitchFamily="34" charset="0"/>
            </a:endParaRPr>
          </a:p>
          <a:p>
            <a:pPr marL="297815" marR="647065" indent="-285750">
              <a:lnSpc>
                <a:spcPts val="1800"/>
              </a:lnSpc>
              <a:spcBef>
                <a:spcPts val="710"/>
              </a:spcBef>
              <a:buFont typeface="Arial" panose="020B0604020202020204" pitchFamily="34" charset="0"/>
              <a:buChar char="•"/>
              <a:tabLst>
                <a:tab pos="203200" algn="l"/>
              </a:tabLst>
            </a:pPr>
            <a:r>
              <a:rPr lang="en-US" altLang="zh-CN" sz="1600" spc="-10" dirty="0">
                <a:cs typeface="Arial" panose="020B0604020202020204" pitchFamily="34" charset="0"/>
              </a:rPr>
              <a:t>Các phương pháp canh tác thân thiện với môi trường ngày càng được ưu tiên</a:t>
            </a:r>
            <a:endParaRPr lang="en-AU" sz="1600" dirty="0">
              <a:cs typeface="Arial" panose="020B0604020202020204" pitchFamily="34" charset="0"/>
            </a:endParaRPr>
          </a:p>
          <a:p>
            <a:pPr marL="297815" marR="887094" indent="-285750">
              <a:lnSpc>
                <a:spcPts val="18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Thu hoạch: từ giữa tháng 2 đến cuối tháng 4.</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6170565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a:xfrm>
            <a:off x="6456363" y="584200"/>
            <a:ext cx="5516078" cy="1325562"/>
          </a:xfrm>
        </p:spPr>
        <p:txBody>
          <a:bodyPr/>
          <a:lstStyle/>
          <a:p>
            <a:r>
              <a:rPr lang="en-US" altLang="zh-CN" sz="5400" b="1" dirty="0">
                <a:solidFill>
                  <a:schemeClr val="bg2"/>
                </a:solidFill>
              </a:rPr>
              <a:t>SẢN XUẤT RƯỢU VANG
Ở ORANGE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841225"/>
            <a:ext cx="5361095" cy="1530521"/>
          </a:xfrm>
        </p:spPr>
        <p:txBody>
          <a:bodyPr/>
          <a:lstStyle/>
          <a:p>
            <a:pPr marL="297815" marR="5080" indent="-285750">
              <a:lnSpc>
                <a:spcPts val="1800"/>
              </a:lnSpc>
              <a:spcBef>
                <a:spcPts val="219"/>
              </a:spcBef>
              <a:buFont typeface="Arial" panose="020B0604020202020204" pitchFamily="34" charset="0"/>
              <a:buChar char="•"/>
              <a:tabLst>
                <a:tab pos="203200" algn="l"/>
              </a:tabLst>
            </a:pPr>
            <a:r>
              <a:rPr lang="en-US" altLang="zh-CN" sz="1600" spc="-20" dirty="0">
                <a:cs typeface="Arial" panose="020B0604020202020204" pitchFamily="34" charset="0"/>
              </a:rPr>
              <a:t>Các nhà sản xuất có những cách tiếp cận khác nhau, </a:t>
            </a:r>
            <a:r>
              <a:rPr lang="en-US" altLang="zh-CN" sz="1600" spc="-20" dirty="0" err="1">
                <a:cs typeface="Arial" panose="020B0604020202020204" pitchFamily="34" charset="0"/>
              </a:rPr>
              <a:t>nhưng</a:t>
            </a:r>
            <a:r>
              <a:rPr lang="en-US" altLang="zh-CN" sz="1600" spc="-20" dirty="0">
                <a:cs typeface="Arial" panose="020B0604020202020204" pitchFamily="34" charset="0"/>
              </a:rPr>
              <a:t> rượu vang thường đúng </a:t>
            </a:r>
            <a:r>
              <a:rPr lang="en-US" altLang="zh-CN" sz="1600" spc="-20" dirty="0" err="1">
                <a:cs typeface="Arial" panose="020B0604020202020204" pitchFamily="34" charset="0"/>
              </a:rPr>
              <a:t>với</a:t>
            </a:r>
            <a:r>
              <a:rPr lang="en-US" altLang="zh-CN" sz="1600" spc="-20" dirty="0">
                <a:cs typeface="Arial" panose="020B0604020202020204" pitchFamily="34" charset="0"/>
              </a:rPr>
              <a:t> </a:t>
            </a:r>
            <a:r>
              <a:rPr lang="en-US" altLang="zh-CN" sz="1600" spc="-20" dirty="0" err="1">
                <a:cs typeface="Arial" panose="020B0604020202020204" pitchFamily="34" charset="0"/>
              </a:rPr>
              <a:t>phong</a:t>
            </a:r>
            <a:r>
              <a:rPr lang="en-US" altLang="zh-CN" sz="1600" spc="-20" dirty="0">
                <a:cs typeface="Arial" panose="020B0604020202020204" pitchFamily="34" charset="0"/>
              </a:rPr>
              <a:t> cách khí hậu mát mẻ cổ điển.</a:t>
            </a:r>
            <a:endParaRPr lang="en-AU" sz="1600" dirty="0">
              <a:cs typeface="Arial" panose="020B0604020202020204" pitchFamily="34" charset="0"/>
            </a:endParaRPr>
          </a:p>
          <a:p>
            <a:pPr marL="297815" marR="1249045" indent="-285750">
              <a:lnSpc>
                <a:spcPts val="1800"/>
              </a:lnSpc>
              <a:spcBef>
                <a:spcPts val="710"/>
              </a:spcBef>
              <a:buFont typeface="Arial" panose="020B0604020202020204" pitchFamily="34" charset="0"/>
              <a:buChar char="•"/>
              <a:tabLst>
                <a:tab pos="203200" algn="l"/>
              </a:tabLst>
            </a:pPr>
            <a:r>
              <a:rPr lang="en-US" altLang="zh-CN" sz="1600" spc="-10" dirty="0">
                <a:cs typeface="Arial" panose="020B0604020202020204" pitchFamily="34" charset="0"/>
              </a:rPr>
              <a:t>Các kỹ thuật sản xuất rượu vang </a:t>
            </a:r>
            <a:r>
              <a:rPr lang="en-US" altLang="zh-CN" sz="1600" spc="-10" dirty="0" err="1">
                <a:cs typeface="Arial" panose="020B0604020202020204" pitchFamily="34" charset="0"/>
              </a:rPr>
              <a:t>truyền</a:t>
            </a:r>
            <a:r>
              <a:rPr lang="en-US" altLang="zh-CN" sz="1600" spc="-10" dirty="0">
                <a:cs typeface="Arial" panose="020B0604020202020204" pitchFamily="34" charset="0"/>
              </a:rPr>
              <a:t> </a:t>
            </a:r>
            <a:r>
              <a:rPr lang="en-US" altLang="zh-CN" sz="1600" spc="-10" dirty="0" err="1">
                <a:cs typeface="Arial" panose="020B0604020202020204" pitchFamily="34" charset="0"/>
              </a:rPr>
              <a:t>thống</a:t>
            </a:r>
            <a:r>
              <a:rPr lang="en-US" altLang="zh-CN" sz="1600" spc="-10" dirty="0">
                <a:cs typeface="Arial" panose="020B0604020202020204" pitchFamily="34" charset="0"/>
              </a:rPr>
              <a:t> vẫn chiếm ưu thế.</a:t>
            </a:r>
            <a:endParaRPr lang="en-AU" sz="1600" dirty="0">
              <a:cs typeface="Arial" panose="020B0604020202020204" pitchFamily="34" charset="0"/>
            </a:endParaRPr>
          </a:p>
          <a:p>
            <a:pPr marL="297815" marR="285750" indent="-285750">
              <a:lnSpc>
                <a:spcPts val="1800"/>
              </a:lnSpc>
              <a:spcBef>
                <a:spcPts val="705"/>
              </a:spcBef>
              <a:buFont typeface="Arial" panose="020B0604020202020204" pitchFamily="34" charset="0"/>
              <a:buChar char="•"/>
              <a:tabLst>
                <a:tab pos="203200" algn="l"/>
              </a:tabLst>
            </a:pPr>
            <a:r>
              <a:rPr lang="en-US" altLang="zh-CN" sz="1600" spc="-10" dirty="0">
                <a:cs typeface="Arial" panose="020B0604020202020204" pitchFamily="34" charset="0"/>
              </a:rPr>
              <a:t>Lên men với cả men nuôi cấy </a:t>
            </a:r>
            <a:r>
              <a:rPr lang="en-US" altLang="zh-CN" sz="1600" spc="-10" dirty="0" err="1">
                <a:cs typeface="Arial" panose="020B0604020202020204" pitchFamily="34" charset="0"/>
              </a:rPr>
              <a:t>và</a:t>
            </a:r>
            <a:r>
              <a:rPr lang="en-US" altLang="zh-CN" sz="1600" spc="-10" dirty="0">
                <a:cs typeface="Arial" panose="020B0604020202020204" pitchFamily="34" charset="0"/>
              </a:rPr>
              <a:t> men </a:t>
            </a:r>
            <a:r>
              <a:rPr lang="en-US" altLang="zh-CN" sz="1600" spc="-10" dirty="0" err="1">
                <a:cs typeface="Arial" panose="020B0604020202020204" pitchFamily="34" charset="0"/>
              </a:rPr>
              <a:t>tự</a:t>
            </a:r>
            <a:r>
              <a:rPr lang="en-US" altLang="zh-CN" sz="1600" spc="-10" dirty="0">
                <a:cs typeface="Arial" panose="020B0604020202020204" pitchFamily="34" charset="0"/>
              </a:rPr>
              <a:t> </a:t>
            </a:r>
            <a:r>
              <a:rPr lang="en-US" altLang="zh-CN" sz="1600" spc="-10" dirty="0" err="1">
                <a:cs typeface="Arial" panose="020B0604020202020204" pitchFamily="34" charset="0"/>
              </a:rPr>
              <a:t>nhiên</a:t>
            </a:r>
            <a:r>
              <a:rPr lang="en-US" altLang="zh-CN" sz="1600" spc="-10" dirty="0">
                <a:cs typeface="Arial" panose="020B0604020202020204" pitchFamily="34" charset="0"/>
              </a:rPr>
              <a:t>, với việc giữ lại độ chua tự </a:t>
            </a:r>
            <a:r>
              <a:rPr lang="en-US" altLang="zh-CN" sz="1600" spc="-10" dirty="0" err="1">
                <a:cs typeface="Arial" panose="020B0604020202020204" pitchFamily="34" charset="0"/>
              </a:rPr>
              <a:t>nhiên</a:t>
            </a:r>
            <a:r>
              <a:rPr lang="en-US" altLang="zh-CN" sz="1600" spc="-10" dirty="0">
                <a:cs typeface="Arial" panose="020B0604020202020204" pitchFamily="34" charset="0"/>
              </a:rPr>
              <a:t> </a:t>
            </a:r>
            <a:r>
              <a:rPr lang="en-US" altLang="zh-CN" sz="1600" spc="-10" dirty="0" err="1">
                <a:cs typeface="Arial" panose="020B0604020202020204" pitchFamily="34" charset="0"/>
              </a:rPr>
              <a:t>là</a:t>
            </a:r>
            <a:r>
              <a:rPr lang="en-US" altLang="zh-CN" sz="1600" spc="-10" dirty="0">
                <a:cs typeface="Arial" panose="020B0604020202020204" pitchFamily="34" charset="0"/>
              </a:rPr>
              <a:t> ưu tiên hàng đầu.</a:t>
            </a:r>
            <a:endParaRPr lang="en-AU" sz="1600" dirty="0">
              <a:cs typeface="Arial" panose="020B0604020202020204" pitchFamily="34" charset="0"/>
            </a:endParaRPr>
          </a:p>
          <a:p>
            <a:pPr marL="297815" marR="28575" indent="-285750">
              <a:lnSpc>
                <a:spcPts val="18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Các thùng ủ khác nhau, tùy </a:t>
            </a:r>
            <a:r>
              <a:rPr lang="en-US" altLang="zh-CN" sz="1600" dirty="0" err="1">
                <a:cs typeface="Arial" panose="020B0604020202020204" pitchFamily="34" charset="0"/>
              </a:rPr>
              <a:t>thuộc</a:t>
            </a:r>
            <a:r>
              <a:rPr lang="en-US" altLang="zh-CN" sz="1600" dirty="0">
                <a:cs typeface="Arial" panose="020B0604020202020204" pitchFamily="34" charset="0"/>
              </a:rPr>
              <a:t> </a:t>
            </a:r>
            <a:r>
              <a:rPr lang="en-US" altLang="zh-CN" sz="1600" dirty="0" err="1">
                <a:cs typeface="Arial" panose="020B0604020202020204" pitchFamily="34" charset="0"/>
              </a:rPr>
              <a:t>vào</a:t>
            </a:r>
            <a:r>
              <a:rPr lang="en-US" altLang="zh-CN" sz="1600" dirty="0">
                <a:cs typeface="Arial" panose="020B0604020202020204" pitchFamily="34" charset="0"/>
              </a:rPr>
              <a:t> độ đậm và phong cách mong muốn.</a:t>
            </a:r>
            <a:endParaRPr lang="en-AU" sz="1600" dirty="0">
              <a:cs typeface="Arial" panose="020B0604020202020204" pitchFamily="34" charset="0"/>
            </a:endParaRPr>
          </a:p>
          <a:p>
            <a:pPr marL="297815" marR="558165" indent="-285750">
              <a:lnSpc>
                <a:spcPts val="1800"/>
              </a:lnSpc>
              <a:spcBef>
                <a:spcPts val="710"/>
              </a:spcBef>
              <a:buFont typeface="Arial" panose="020B0604020202020204" pitchFamily="34" charset="0"/>
              <a:buChar char="•"/>
              <a:tabLst>
                <a:tab pos="203200" algn="l"/>
              </a:tabLst>
            </a:pPr>
            <a:r>
              <a:rPr lang="en-US" altLang="zh-CN" sz="1600" dirty="0">
                <a:cs typeface="Arial" panose="020B0604020202020204" pitchFamily="34" charset="0"/>
              </a:rPr>
              <a:t>Sản xuất rượu vang hữu cơ và không chất bảo quản đang là trọng tâm phát triển.</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Tree>
    <p:extLst>
      <p:ext uri="{BB962C8B-B14F-4D97-AF65-F5344CB8AC3E}">
        <p14:creationId xmlns:p14="http://schemas.microsoft.com/office/powerpoint/2010/main" val="247821190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94502"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ORANGE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01640" y="5470367"/>
            <a:ext cx="2143522"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CABERNET SAUVIGNON</a:t>
            </a:r>
          </a:p>
          <a:p>
            <a:pPr algn="ctr"/>
            <a:r>
              <a:rPr lang="zh-CN" altLang="en-US" sz="3800" dirty="0">
                <a:solidFill>
                  <a:schemeClr val="bg1"/>
                </a:solidFill>
                <a:latin typeface="Arial" panose="020B0604020202020204" pitchFamily="34" charset="0"/>
              </a:rPr>
              <a:t>13%</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SAUVIGNON BLANC</a:t>
            </a:r>
          </a:p>
          <a:p>
            <a:pPr algn="ctr"/>
            <a:r>
              <a:rPr lang="zh-CN" altLang="en-US" sz="3800" dirty="0">
                <a:solidFill>
                  <a:schemeClr val="bg1"/>
                </a:solidFill>
                <a:latin typeface="Arial" panose="020B0604020202020204" pitchFamily="34" charset="0"/>
              </a:rPr>
              <a:t>12%</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MERLOT</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10%</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89235" y="4085079"/>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4966739" y="3910448"/>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370274"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6787168"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20" name="Picture Placeholder 8">
            <a:extLst>
              <a:ext uri="{FF2B5EF4-FFF2-40B4-BE49-F238E27FC236}">
                <a16:creationId xmlns:a16="http://schemas.microsoft.com/office/drawing/2014/main" id="{8B6FE02B-236B-55F0-DB08-F586D3F2F12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27163" y="1778557"/>
            <a:ext cx="1270924" cy="3847526"/>
          </a:xfrm>
          <a:prstGeom prst="rect">
            <a:avLst/>
          </a:prstGeom>
        </p:spPr>
      </p:pic>
      <p:sp>
        <p:nvSpPr>
          <p:cNvPr id="22" name="TextBox 21">
            <a:extLst>
              <a:ext uri="{FF2B5EF4-FFF2-40B4-BE49-F238E27FC236}">
                <a16:creationId xmlns:a16="http://schemas.microsoft.com/office/drawing/2014/main" id="{35035D02-13EB-66DB-124A-3BB32CC635EC}"/>
              </a:ext>
            </a:extLst>
          </p:cNvPr>
          <p:cNvSpPr txBox="1"/>
          <p:nvPr/>
        </p:nvSpPr>
        <p:spPr>
          <a:xfrm rot="16200000">
            <a:off x="9254236" y="4084438"/>
            <a:ext cx="1395126"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MERLOT</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lstStyle/>
          <a:p>
            <a:r>
              <a:rPr lang="en-US" altLang="zh-CN" b="1" dirty="0">
                <a:solidFill>
                  <a:schemeClr val="bg2"/>
                </a:solidFill>
              </a:rPr>
              <a:t>HƯƠNG VỊ ORANGE</a:t>
            </a: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175545"/>
            <a:ext cx="5340350" cy="1325563"/>
          </a:xfrm>
        </p:spPr>
        <p:txBody>
          <a:bodyPr/>
          <a:lstStyle/>
          <a:p>
            <a:r>
              <a:rPr lang="en-US" altLang="zh-CN" b="1" dirty="0">
                <a:solidFill>
                  <a:schemeClr val="accent2"/>
                </a:solidFill>
              </a:rPr>
              <a:t>CÁC GIỐNG NHO ĐÁNG CHÚ Ý</a:t>
            </a:r>
          </a:p>
        </p:txBody>
      </p:sp>
    </p:spTree>
    <p:extLst>
      <p:ext uri="{BB962C8B-B14F-4D97-AF65-F5344CB8AC3E}">
        <p14:creationId xmlns:p14="http://schemas.microsoft.com/office/powerpoint/2010/main" val="57524157"/>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135762"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ORANGE
SAUVIGNON BLANC</a:t>
            </a: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518867"/>
            <a:ext cx="2661872" cy="830997"/>
          </a:xfrm>
          <a:prstGeom prst="rect">
            <a:avLst/>
          </a:prstGeom>
          <a:noFill/>
        </p:spPr>
        <p:txBody>
          <a:bodyPr wrap="square" anchor="b">
            <a:spAutoFit/>
          </a:bodyPr>
          <a:lstStyle/>
          <a:p>
            <a:pPr algn="ctr">
              <a:spcBef>
                <a:spcPts val="217"/>
              </a:spcBef>
            </a:pPr>
            <a:r>
              <a:rPr lang="en-US" altLang="zh-CN" sz="1600" dirty="0">
                <a:effectLst/>
                <a:latin typeface="Arial" panose="020B0604020202020204" pitchFamily="34" charset="0"/>
              </a:rPr>
              <a:t>THƯỜNG THỂ HIỆN CÁC ĐẶC ĐIỂM CỦA TRÁI CÂY NHIỆT ĐỚI</a:t>
            </a: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519071"/>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1924724"/>
            <a:ext cx="2190344" cy="16793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2400" dirty="0">
                <a:solidFill>
                  <a:schemeClr val="tx1"/>
                </a:solidFill>
                <a:effectLst/>
                <a:latin typeface="Arial" panose="020B0604020202020204" pitchFamily="34" charset="0"/>
              </a:rPr>
              <a:t>RẤT 
THÍCH HỢP VỚI KHÍ HẬU MÁT MẺ CỦA ORANGE</a:t>
            </a:r>
          </a:p>
        </p:txBody>
      </p:sp>
      <p:cxnSp>
        <p:nvCxnSpPr>
          <p:cNvPr id="29" name="Straight Connector 28">
            <a:extLst>
              <a:ext uri="{FF2B5EF4-FFF2-40B4-BE49-F238E27FC236}">
                <a16:creationId xmlns:a16="http://schemas.microsoft.com/office/drawing/2014/main" id="{F95920B1-6826-482E-A831-DC1C2A306E54}"/>
              </a:ext>
            </a:extLst>
          </p:cNvPr>
          <p:cNvCxnSpPr>
            <a:cxnSpLocks/>
          </p:cNvCxnSpPr>
          <p:nvPr/>
        </p:nvCxnSpPr>
        <p:spPr>
          <a:xfrm>
            <a:off x="3253313" y="4519071"/>
            <a:ext cx="23266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513580"/>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8971561" y="4899733"/>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Chanh dây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Trái cây nhiệt đới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Lý gai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Cỏ</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Thảo mộc</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Đá lửa</a:t>
            </a:r>
            <a:endParaRPr lang="en-AU" sz="1400" dirty="0">
              <a:effectLst/>
              <a:latin typeface="Arial" panose="020B0604020202020204" pitchFamily="34" charset="0"/>
            </a:endParaRPr>
          </a:p>
        </p:txBody>
      </p:sp>
      <p:sp>
        <p:nvSpPr>
          <p:cNvPr id="2" name="TextBox 1">
            <a:extLst>
              <a:ext uri="{FF2B5EF4-FFF2-40B4-BE49-F238E27FC236}">
                <a16:creationId xmlns:a16="http://schemas.microsoft.com/office/drawing/2014/main" id="{017BD468-552F-1091-EC4E-BF00D1698274}"/>
              </a:ext>
            </a:extLst>
          </p:cNvPr>
          <p:cNvSpPr txBox="1"/>
          <p:nvPr/>
        </p:nvSpPr>
        <p:spPr>
          <a:xfrm>
            <a:off x="1635485" y="4917415"/>
            <a:ext cx="3181945" cy="1349087"/>
          </a:xfrm>
          <a:prstGeom prst="rect">
            <a:avLst/>
          </a:prstGeom>
          <a:noFill/>
        </p:spPr>
        <p:txBody>
          <a:bodyPr wrap="square" anchor="b">
            <a:spAutoFit/>
          </a:bodyPr>
          <a:lstStyle/>
          <a:p>
            <a:pPr algn="ctr">
              <a:spcBef>
                <a:spcPts val="217"/>
              </a:spcBef>
            </a:pPr>
            <a:r>
              <a:rPr lang="en-US" altLang="zh-CN" sz="1600" dirty="0">
                <a:effectLst/>
                <a:latin typeface="Arial" panose="020B0604020202020204" pitchFamily="34" charset="0"/>
              </a:rPr>
              <a:t>MỘT SỐ NHÀ SẢN XUẤT</a:t>
            </a:r>
          </a:p>
          <a:p>
            <a:pPr algn="ctr">
              <a:spcBef>
                <a:spcPts val="217"/>
              </a:spcBef>
            </a:pPr>
            <a:r>
              <a:rPr lang="en-US" altLang="zh-CN" sz="1600" dirty="0">
                <a:latin typeface="Arial" panose="020B0604020202020204" pitchFamily="34" charset="0"/>
              </a:rPr>
              <a:t>ĐÃ THÀNH CÔNG VỚI QUÁ TRÌNH Ủ TRONG THÙNG GỖ SỒI THEO PHONG CÁCH FUMÉ BLANC</a:t>
            </a:r>
            <a:endParaRPr lang="en-AU" sz="16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C82ADD21-5467-4877-A2EC-0BB888F9AE95}"/>
              </a:ext>
            </a:extLst>
          </p:cNvPr>
          <p:cNvCxnSpPr>
            <a:cxnSpLocks/>
          </p:cNvCxnSpPr>
          <p:nvPr/>
        </p:nvCxnSpPr>
        <p:spPr>
          <a:xfrm>
            <a:off x="3253313" y="4528051"/>
            <a:ext cx="0" cy="59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66232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Đặc điểm
SAUVIGNON BLANC</a:t>
            </a: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624071" y="219645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435253" y="2654105"/>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Sauvignon Blanc</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504223"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624070" y="334498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17FA6A38-C666-98D9-C821-631BB9550932}"/>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CD87786-BE18-37C8-3AB3-C70C9354BB8D}"/>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2006485" y="3830103"/>
            <a:ext cx="983084" cy="23502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279637B9-1F45-D9DC-C235-659BABE8AA0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962863DC-1396-42D2-3D06-8BA51EE6DB45}"/>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387098" y="3489607"/>
            <a:ext cx="6657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504223" y="432976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104517" y="49211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42888" y="4588228"/>
            <a:ext cx="98308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76401DA8-0D97-0782-0ABE-C326366FE106}"/>
              </a:ext>
            </a:extLst>
          </p:cNvPr>
          <p:cNvSpPr txBox="1"/>
          <p:nvPr/>
        </p:nvSpPr>
        <p:spPr>
          <a:xfrm>
            <a:off x="3127053" y="4596000"/>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01" name="Title 2">
            <a:extLst>
              <a:ext uri="{FF2B5EF4-FFF2-40B4-BE49-F238E27FC236}">
                <a16:creationId xmlns:a16="http://schemas.microsoft.com/office/drawing/2014/main" id="{95294854-F54A-CA0C-9BF6-CCE7C57C8B81}"/>
              </a:ext>
            </a:extLst>
          </p:cNvPr>
          <p:cNvSpPr txBox="1"/>
          <p:nvPr/>
        </p:nvSpPr>
        <p:spPr>
          <a:xfrm>
            <a:off x="4569367" y="45671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A21D299E-3A98-0F30-B486-EAF74B6A4AE4}"/>
              </a:ext>
            </a:extLst>
          </p:cNvPr>
          <p:cNvSpPr txBox="1"/>
          <p:nvPr/>
        </p:nvSpPr>
        <p:spPr>
          <a:xfrm>
            <a:off x="624070" y="492991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317356" y="5074534"/>
            <a:ext cx="7354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104517" y="54440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624070" y="54528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387098" y="5589750"/>
            <a:ext cx="6657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038422"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 – 13%</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875295" y="6308413"/>
            <a:ext cx="1775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SAUVIGNON BLANC</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itle 2">
            <a:extLst>
              <a:ext uri="{FF2B5EF4-FFF2-40B4-BE49-F238E27FC236}">
                <a16:creationId xmlns:a16="http://schemas.microsoft.com/office/drawing/2014/main" id="{0D2BB937-F8C2-E6C6-D354-5AACA0FAE4D2}"/>
              </a:ext>
            </a:extLst>
          </p:cNvPr>
          <p:cNvSpPr txBox="1"/>
          <p:nvPr/>
        </p:nvSpPr>
        <p:spPr>
          <a:xfrm>
            <a:off x="624070" y="5195522"/>
            <a:ext cx="184459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000" dirty="0">
                <a:solidFill>
                  <a:schemeClr val="tx1"/>
                </a:solidFill>
                <a:latin typeface="Arial" panose="020B0604020202020204" pitchFamily="34" charset="0"/>
                <a:cs typeface="Arial" panose="020B0604020202020204" pitchFamily="34" charset="0"/>
              </a:rPr>
              <a:t>(Lên men trong thùng)</a:t>
            </a:r>
          </a:p>
        </p:txBody>
      </p:sp>
      <p:sp>
        <p:nvSpPr>
          <p:cNvPr id="4" name="Oval 3">
            <a:extLst>
              <a:ext uri="{FF2B5EF4-FFF2-40B4-BE49-F238E27FC236}">
                <a16:creationId xmlns:a16="http://schemas.microsoft.com/office/drawing/2014/main" id="{36170108-7176-3AA2-0A63-0F8BC1AC4557}"/>
              </a:ext>
            </a:extLst>
          </p:cNvPr>
          <p:cNvSpPr/>
          <p:nvPr/>
        </p:nvSpPr>
        <p:spPr>
          <a:xfrm>
            <a:off x="393037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7963137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vùng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nhà sản xuất hiện đại của chúng ta vẫn tiếp tục đam mê, kiên cường và sáng tạo; không ngừng thúc đẩy khám phá những cách mới để hoàn thiện những kỹ thuật cũ. Cộng đồng của chúng ta được kết nối bởi sự tôn trọng lẫn nhau và tình yêu chung đối với việc chế tác rượu vang đặc biệt, đồng thời bảo vệ những kỳ quan thiên nhiên cho các thế hệ tương lai thưởng thức. Áp dụng tư duy hiện đại vào vùng đất cổ xưa của chúng ta, chúng tôi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kim chỉ nam của bạn. Bởi vì trong mỗi chai rượu vang Úc, bạn sẽ trải nghiệm những kỳ quan của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189681" cy="657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ORANGE
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87585" y="3912433"/>
            <a:ext cx="338362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8758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99161" y="2114570"/>
            <a:ext cx="3326140" cy="830997"/>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PHÁT TRIỂN TỐT Ở MỌI ĐỘ CAO. CÁC NHÀ SẢN XUẤT CÓ NHIỀU PHONG CÁCH</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29701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062522"/>
            <a:ext cx="2157929" cy="2157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88023" y="1624024"/>
            <a:ext cx="1558794"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rPr>
              <a:t>LOẠI RƯỢU VANG TRẮNG NGÔI SAO CỦA VÙNG</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9416089" y="4122434"/>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Trái cây hạch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Chanh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Bưởi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Dưa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Hạt điều</a:t>
            </a:r>
          </a:p>
        </p:txBody>
      </p:sp>
      <p:sp>
        <p:nvSpPr>
          <p:cNvPr id="8" name="TextBox 7">
            <a:extLst>
              <a:ext uri="{FF2B5EF4-FFF2-40B4-BE49-F238E27FC236}">
                <a16:creationId xmlns:a16="http://schemas.microsoft.com/office/drawing/2014/main" id="{8BD5869B-BAB2-C093-50F4-1A4D671846B9}"/>
              </a:ext>
            </a:extLst>
          </p:cNvPr>
          <p:cNvSpPr txBox="1"/>
          <p:nvPr/>
        </p:nvSpPr>
        <p:spPr>
          <a:xfrm>
            <a:off x="623887" y="4430532"/>
            <a:ext cx="3607765" cy="85664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CÁC VÍ DỤ ĐIỂN HÌNH</a:t>
            </a:r>
          </a:p>
          <a:p>
            <a:pPr algn="ctr">
              <a:spcBef>
                <a:spcPts val="203"/>
              </a:spcBef>
            </a:pPr>
            <a:r>
              <a:rPr lang="en-US" altLang="zh-CN" sz="1600" dirty="0">
                <a:effectLst/>
                <a:latin typeface="Arial" panose="020B0604020202020204" pitchFamily="34" charset="0"/>
              </a:rPr>
              <a:t>CÓ TIỀM NĂNG Ủ TRUNG HẠN (4-5 NĂM)</a:t>
            </a:r>
          </a:p>
        </p:txBody>
      </p:sp>
    </p:spTree>
    <p:extLst>
      <p:ext uri="{BB962C8B-B14F-4D97-AF65-F5344CB8AC3E}">
        <p14:creationId xmlns:p14="http://schemas.microsoft.com/office/powerpoint/2010/main" val="2071125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en-US" altLang="zh-CN" sz="3200" b="1" dirty="0">
                <a:solidFill>
                  <a:schemeClr val="bg2"/>
                </a:solidFill>
              </a:rPr>
              <a:t>Đặc điểm
CHARDONNAY</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1049" y="2196459"/>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411201" y="23280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1048" y="334498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1346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18321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47634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13463" y="3844171"/>
            <a:ext cx="963413" cy="27921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03403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58EDE5F-C828-2A93-49ED-D9F093043CEE}"/>
              </a:ext>
            </a:extLst>
          </p:cNvPr>
          <p:cNvSpPr txBox="1"/>
          <p:nvPr/>
        </p:nvSpPr>
        <p:spPr>
          <a:xfrm>
            <a:off x="447634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294108" y="3489607"/>
            <a:ext cx="6656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104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411201" y="432201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1346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303403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01" name="Title 2">
            <a:extLst>
              <a:ext uri="{FF2B5EF4-FFF2-40B4-BE49-F238E27FC236}">
                <a16:creationId xmlns:a16="http://schemas.microsoft.com/office/drawing/2014/main" id="{DA69BD4D-7B64-98F0-5709-20F7A8066A16}"/>
              </a:ext>
            </a:extLst>
          </p:cNvPr>
          <p:cNvSpPr txBox="1"/>
          <p:nvPr/>
        </p:nvSpPr>
        <p:spPr>
          <a:xfrm>
            <a:off x="447634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53104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94307" y="5185519"/>
            <a:ext cx="7654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104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4108" y="5516010"/>
            <a:ext cx="6656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104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flipV="1">
            <a:off x="1766807" y="6292915"/>
            <a:ext cx="192994" cy="226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388ADA4-79FF-4263-80FE-AEE7E55C3A67}"/>
              </a:ext>
            </a:extLst>
          </p:cNvPr>
          <p:cNvGrpSpPr/>
          <p:nvPr/>
        </p:nvGrpSpPr>
        <p:grpSpPr>
          <a:xfrm>
            <a:off x="3829989" y="6152078"/>
            <a:ext cx="278634" cy="272668"/>
            <a:chOff x="4197711" y="61520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7" name="Group 6">
            <a:extLst>
              <a:ext uri="{FF2B5EF4-FFF2-40B4-BE49-F238E27FC236}">
                <a16:creationId xmlns:a16="http://schemas.microsoft.com/office/drawing/2014/main" id="{729FECA7-E6CF-980C-519E-7505EFACCFAE}"/>
              </a:ext>
            </a:extLst>
          </p:cNvPr>
          <p:cNvGrpSpPr/>
          <p:nvPr/>
        </p:nvGrpSpPr>
        <p:grpSpPr>
          <a:xfrm>
            <a:off x="3465681" y="6152078"/>
            <a:ext cx="275054" cy="272668"/>
            <a:chOff x="3465681" y="6152078"/>
            <a:chExt cx="275054" cy="272668"/>
          </a:xfrm>
        </p:grpSpPr>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8309F13-4E9D-7054-25F1-DA0794A180CE}"/>
              </a:ext>
            </a:extLst>
          </p:cNvPr>
          <p:cNvSpPr/>
          <p:nvPr/>
        </p:nvSpPr>
        <p:spPr>
          <a:xfrm>
            <a:off x="420068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2592612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ORANGE
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512573" y="2401635"/>
            <a:ext cx="3819797"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CÓ THỂ CÓ KẾT CẤU VÀ HƯƠNG VỊ MẠNH MẼ NHƯ CABERNET SAVIGNON VÀ SHIRAZ</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422471"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422471" y="3612840"/>
            <a:ext cx="35328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422770" cy="242277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11403" y="1745397"/>
            <a:ext cx="1863671" cy="102682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000" dirty="0">
                <a:solidFill>
                  <a:schemeClr val="tx1"/>
                </a:solidFill>
                <a:effectLst/>
                <a:latin typeface="Arial" panose="020B0604020202020204" pitchFamily="34" charset="0"/>
              </a:rPr>
              <a:t>RẤT PHÙ HỢP VỚI KHÍ HẬU VÀ ĐỘ CAO CỦA VÙNG</a:t>
            </a: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454661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453899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0274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367774" y="4120099"/>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Anh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Mâm xôi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Dâu tây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Hoa violet</a:t>
            </a: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13477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2C78851-FF70-013C-3511-469D0F04CF11}"/>
              </a:ext>
            </a:extLst>
          </p:cNvPr>
          <p:cNvSpPr txBox="1"/>
          <p:nvPr/>
        </p:nvSpPr>
        <p:spPr>
          <a:xfrm>
            <a:off x="1360605" y="5012709"/>
            <a:ext cx="3819797" cy="1141338"/>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KHU VỰC</a:t>
            </a:r>
          </a:p>
          <a:p>
            <a:pPr algn="ctr">
              <a:spcBef>
                <a:spcPts val="217"/>
              </a:spcBef>
              <a:spcAft>
                <a:spcPts val="315"/>
              </a:spcAft>
            </a:pPr>
            <a:r>
              <a:rPr lang="en-US" altLang="zh-CN" sz="1600" dirty="0">
                <a:effectLst/>
                <a:latin typeface="Arial" panose="020B0604020202020204" pitchFamily="34" charset="0"/>
              </a:rPr>
              <a:t>CŨNG ĐƯỢC BIẾT ĐẾN VỚI RƯỢU ROSÉ VÀ RƯỢU VANG SỦI ĐƯỢC LÀM TỪ NHO PINOT NOIR</a:t>
            </a:r>
          </a:p>
        </p:txBody>
      </p:sp>
    </p:spTree>
    <p:extLst>
      <p:ext uri="{BB962C8B-B14F-4D97-AF65-F5344CB8AC3E}">
        <p14:creationId xmlns:p14="http://schemas.microsoft.com/office/powerpoint/2010/main" val="152144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Đặc điểm
PINOT NOIR</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PINOT NOIR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0315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8689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36184"/>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1005210" cy="252754"/>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317356" y="2988557"/>
            <a:ext cx="64974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3646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10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Trung bình</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47614" y="4668971"/>
            <a:ext cx="719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47614" y="5022709"/>
            <a:ext cx="719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82305" y="6275400"/>
            <a:ext cx="18479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17356" y="5394103"/>
            <a:ext cx="64974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5974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7" name="Group 6">
            <a:extLst>
              <a:ext uri="{FF2B5EF4-FFF2-40B4-BE49-F238E27FC236}">
                <a16:creationId xmlns:a16="http://schemas.microsoft.com/office/drawing/2014/main" id="{36FC6F8B-BED9-7396-1876-0066B5531B8E}"/>
              </a:ext>
            </a:extLst>
          </p:cNvPr>
          <p:cNvGrpSpPr/>
          <p:nvPr/>
        </p:nvGrpSpPr>
        <p:grpSpPr>
          <a:xfrm>
            <a:off x="3829989" y="6129956"/>
            <a:ext cx="278634" cy="272668"/>
            <a:chOff x="4197711" y="6152078"/>
            <a:chExt cx="278634" cy="272668"/>
          </a:xfrm>
        </p:grpSpPr>
        <p:sp>
          <p:nvSpPr>
            <p:cNvPr id="8" name="Freeform 7">
              <a:extLst>
                <a:ext uri="{FF2B5EF4-FFF2-40B4-BE49-F238E27FC236}">
                  <a16:creationId xmlns:a16="http://schemas.microsoft.com/office/drawing/2014/main" id="{E08314D0-6595-BCED-3D5E-A7DF42921561}"/>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BA1B5263-3773-2207-57A2-0A2584010A5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0" name="Group 9">
            <a:extLst>
              <a:ext uri="{FF2B5EF4-FFF2-40B4-BE49-F238E27FC236}">
                <a16:creationId xmlns:a16="http://schemas.microsoft.com/office/drawing/2014/main" id="{3EEEE8D7-BCF5-97E5-87B3-A461649453D6}"/>
              </a:ext>
            </a:extLst>
          </p:cNvPr>
          <p:cNvGrpSpPr/>
          <p:nvPr/>
        </p:nvGrpSpPr>
        <p:grpSpPr>
          <a:xfrm>
            <a:off x="3465681" y="6129956"/>
            <a:ext cx="275054" cy="272668"/>
            <a:chOff x="3465681" y="6152078"/>
            <a:chExt cx="275054" cy="272668"/>
          </a:xfrm>
        </p:grpSpPr>
        <p:sp>
          <p:nvSpPr>
            <p:cNvPr id="11" name="Oval 10">
              <a:extLst>
                <a:ext uri="{FF2B5EF4-FFF2-40B4-BE49-F238E27FC236}">
                  <a16:creationId xmlns:a16="http://schemas.microsoft.com/office/drawing/2014/main" id="{1692A2FA-5ED0-2768-9A66-1800EF9A2016}"/>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E48CBECB-E813-F244-977B-E91D0A82B3C4}"/>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867353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456363" y="3032760"/>
            <a:ext cx="133592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8899764" cy="1303818"/>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ORANGE
CABERNET SAUVIGNON/
MERLOT</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54780"/>
            <a:ext cx="2253165" cy="225316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1587" y="2174289"/>
            <a:ext cx="1832762" cy="15685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THƯỜNG ĐƯỢC PHỐI TRỘN, NHƯNG ĐÔI KHI ĐƯỢC SẢN XUẤT NHƯ RƯỢU TỪ MỘT GIỐNG DUY NHẤT</a:t>
            </a: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1165322"/>
            <a:ext cx="1925531" cy="5829246"/>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3840846" y="4396482"/>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US" altLang="zh-CN" sz="24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SAUVIGNON/MERLOT</a:t>
            </a:r>
            <a:endParaRPr lang="en-AU" sz="2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7" name="TextBox 6">
            <a:extLst>
              <a:ext uri="{FF2B5EF4-FFF2-40B4-BE49-F238E27FC236}">
                <a16:creationId xmlns:a16="http://schemas.microsoft.com/office/drawing/2014/main" id="{3D0067D9-0CB3-D61E-DFDD-A59F7A024ED2}"/>
              </a:ext>
            </a:extLst>
          </p:cNvPr>
          <p:cNvSpPr txBox="1"/>
          <p:nvPr/>
        </p:nvSpPr>
        <p:spPr>
          <a:xfrm>
            <a:off x="512573" y="2637609"/>
            <a:ext cx="4006941"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THƯỜNG CÓ ĐỘ ĐẬM VỪA PHẢI, VỚI TANNIN MỊN, HƯƠNG ĐẤT, THẢO MỘC VÀ TRÁI CÂY SẪM MÀU</a:t>
            </a:r>
          </a:p>
        </p:txBody>
      </p:sp>
      <p:cxnSp>
        <p:nvCxnSpPr>
          <p:cNvPr id="8" name="Straight Connector 7">
            <a:extLst>
              <a:ext uri="{FF2B5EF4-FFF2-40B4-BE49-F238E27FC236}">
                <a16:creationId xmlns:a16="http://schemas.microsoft.com/office/drawing/2014/main" id="{6B1F07A9-797E-490D-2FBC-DF38528E3F77}"/>
              </a:ext>
            </a:extLst>
          </p:cNvPr>
          <p:cNvCxnSpPr>
            <a:cxnSpLocks/>
          </p:cNvCxnSpPr>
          <p:nvPr/>
        </p:nvCxnSpPr>
        <p:spPr>
          <a:xfrm>
            <a:off x="2422471" y="3514405"/>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56760FD-7A52-168A-C443-709734D8812C}"/>
              </a:ext>
            </a:extLst>
          </p:cNvPr>
          <p:cNvCxnSpPr>
            <a:cxnSpLocks/>
          </p:cNvCxnSpPr>
          <p:nvPr/>
        </p:nvCxnSpPr>
        <p:spPr>
          <a:xfrm>
            <a:off x="2422471" y="3848814"/>
            <a:ext cx="315979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BBCE5F2-A77C-5A45-CFA0-1AF5A3838580}"/>
              </a:ext>
            </a:extLst>
          </p:cNvPr>
          <p:cNvCxnSpPr>
            <a:cxnSpLocks/>
          </p:cNvCxnSpPr>
          <p:nvPr/>
        </p:nvCxnSpPr>
        <p:spPr>
          <a:xfrm>
            <a:off x="3283295" y="4782587"/>
            <a:ext cx="22989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B46B774-5598-520C-B0B8-924D157EF709}"/>
              </a:ext>
            </a:extLst>
          </p:cNvPr>
          <p:cNvCxnSpPr>
            <a:cxnSpLocks/>
          </p:cNvCxnSpPr>
          <p:nvPr/>
        </p:nvCxnSpPr>
        <p:spPr>
          <a:xfrm>
            <a:off x="3283295" y="477496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5091943-6B54-08FF-19F1-5869699E3FFC}"/>
              </a:ext>
            </a:extLst>
          </p:cNvPr>
          <p:cNvCxnSpPr>
            <a:cxnSpLocks/>
          </p:cNvCxnSpPr>
          <p:nvPr/>
        </p:nvCxnSpPr>
        <p:spPr>
          <a:xfrm>
            <a:off x="6762135" y="4391209"/>
            <a:ext cx="33726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E7F7B9C8-36C5-3B86-8C6F-3C36ED8E50B0}"/>
              </a:ext>
            </a:extLst>
          </p:cNvPr>
          <p:cNvSpPr txBox="1"/>
          <p:nvPr/>
        </p:nvSpPr>
        <p:spPr>
          <a:xfrm>
            <a:off x="9367774" y="4860285"/>
            <a:ext cx="2824226" cy="1713611"/>
          </a:xfrm>
          <a:prstGeom prst="rect">
            <a:avLst/>
          </a:prstGeom>
          <a:noFill/>
        </p:spPr>
        <p:txBody>
          <a:bodyPr wrap="square" anchor="t">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ĐẶC TRƯNG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Các loại quả mọng đỏ</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Hoa violet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Dâu tằm</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Quả</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lý</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chua</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Hỗn hợp các loại thảo mộc</a:t>
            </a:r>
            <a:endParaRPr lang="en-AU" sz="1400" dirty="0">
              <a:effectLst/>
              <a:latin typeface="Arial" panose="020B0604020202020204" pitchFamily="34" charset="0"/>
            </a:endParaRPr>
          </a:p>
        </p:txBody>
      </p:sp>
      <p:cxnSp>
        <p:nvCxnSpPr>
          <p:cNvPr id="15" name="Straight Connector 14">
            <a:extLst>
              <a:ext uri="{FF2B5EF4-FFF2-40B4-BE49-F238E27FC236}">
                <a16:creationId xmlns:a16="http://schemas.microsoft.com/office/drawing/2014/main" id="{54F0F289-B344-E452-9685-A8633FA1CB3B}"/>
              </a:ext>
            </a:extLst>
          </p:cNvPr>
          <p:cNvCxnSpPr>
            <a:cxnSpLocks/>
          </p:cNvCxnSpPr>
          <p:nvPr/>
        </p:nvCxnSpPr>
        <p:spPr>
          <a:xfrm>
            <a:off x="10134778" y="439120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D118B60-631A-672C-E0F3-1FA18C3F31DB}"/>
              </a:ext>
            </a:extLst>
          </p:cNvPr>
          <p:cNvSpPr txBox="1"/>
          <p:nvPr/>
        </p:nvSpPr>
        <p:spPr>
          <a:xfrm>
            <a:off x="1360605" y="5248683"/>
            <a:ext cx="3819797" cy="1141338"/>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ĐÔI KHI ĐƯỢC PHA TRỘN</a:t>
            </a:r>
          </a:p>
          <a:p>
            <a:pPr algn="ctr">
              <a:spcBef>
                <a:spcPts val="217"/>
              </a:spcBef>
              <a:spcAft>
                <a:spcPts val="315"/>
              </a:spcAft>
            </a:pPr>
            <a:r>
              <a:rPr lang="en-US" altLang="zh-CN" sz="1600" dirty="0">
                <a:effectLst/>
                <a:latin typeface="Arial" panose="020B0604020202020204" pitchFamily="34" charset="0"/>
              </a:rPr>
              <a:t>VỚI CÁC LOẠI RƯỢU VANG TỪ CÁC VÙNG ẤM ÁP HƠN NHƯ MUDGEE, HUNTER VALLEY VÀ COWRA</a:t>
            </a:r>
          </a:p>
        </p:txBody>
      </p:sp>
    </p:spTree>
    <p:extLst>
      <p:ext uri="{BB962C8B-B14F-4D97-AF65-F5344CB8AC3E}">
        <p14:creationId xmlns:p14="http://schemas.microsoft.com/office/powerpoint/2010/main" val="200193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CABERNET SAUVIGNON/MERLOT
Đặc điểm</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3823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13934"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Sauvignon/Merlot</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04223"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42040"/>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8"/>
            <a:ext cx="1087283" cy="306173"/>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650569" y="3378915"/>
            <a:ext cx="40225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504223" y="4219070"/>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317356" y="4939155"/>
            <a:ext cx="7354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232115" y="5300642"/>
            <a:ext cx="82070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21758"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867546" y="6425918"/>
            <a:ext cx="1852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17356" y="5672036"/>
            <a:ext cx="7354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19834" y="4292803"/>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US" altLang="zh-CN" sz="24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SAUVIGNON/MERLOT</a:t>
            </a:r>
            <a:endParaRPr lang="en-AU" sz="2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6" name="Oval 5">
            <a:extLst>
              <a:ext uri="{FF2B5EF4-FFF2-40B4-BE49-F238E27FC236}">
                <a16:creationId xmlns:a16="http://schemas.microsoft.com/office/drawing/2014/main" id="{868AEF82-6903-F0CB-A189-064B4E0C86B5}"/>
              </a:ext>
            </a:extLst>
          </p:cNvPr>
          <p:cNvSpPr/>
          <p:nvPr/>
        </p:nvSpPr>
        <p:spPr>
          <a:xfrm>
            <a:off x="464547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214388985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ORANGE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679541"/>
            <a:ext cx="3178241"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ĐIỂN HÌNH THANH LỊCH VỚI MÀU SẮC ĐẶC BIỆT VÀ HƯƠNG VỊ ĐẶC TRƯNG</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597742"/>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473124"/>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807533"/>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438573"/>
            <a:ext cx="2368960" cy="236896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2158025"/>
            <a:ext cx="1724132" cy="10021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solidFill>
                  <a:schemeClr val="tx1"/>
                </a:solidFill>
                <a:effectLst/>
                <a:latin typeface="Arial" panose="020B0604020202020204" pitchFamily="34" charset="0"/>
              </a:rPr>
              <a:t>GIỐNG NHO ĐƯỢC TRỒNG RỘNG RÃI NHẤT Ở ORANGE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267553" y="4658963"/>
            <a:ext cx="2805709" cy="1954381"/>
          </a:xfrm>
          <a:prstGeom prst="rect">
            <a:avLst/>
          </a:prstGeom>
          <a:noFill/>
        </p:spPr>
        <p:txBody>
          <a:bodyPr wrap="square" anchor="b">
            <a:spAutoFit/>
          </a:bodyPr>
          <a:lstStyle/>
          <a:p>
            <a:pPr>
              <a:lnSpc>
                <a:spcPct val="82000"/>
              </a:lnSpc>
              <a:spcBef>
                <a:spcPts val="150"/>
              </a:spcBef>
              <a:spcAft>
                <a:spcPts val="315"/>
              </a:spcAft>
              <a:buClr>
                <a:schemeClr val="bg2"/>
              </a:buClr>
            </a:pPr>
            <a:r>
              <a:rPr lang="en-US" altLang="zh-CN" sz="1400" b="1" dirty="0">
                <a:effectLst/>
                <a:latin typeface="Arial" panose="020B0604020202020204" pitchFamily="34" charset="0"/>
              </a:rPr>
              <a:t>HƯƠNG VỊ ĐẶC TRƯNG</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Anh đào</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Quả mọng đỏ</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Việt quất</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Tiêu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Tiêu trắng</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Gia vị ấm</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Thảo mộc xanh</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245694"/>
            <a:ext cx="300723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000221" y="4239384"/>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7" name="Straight Connector 6">
            <a:extLst>
              <a:ext uri="{FF2B5EF4-FFF2-40B4-BE49-F238E27FC236}">
                <a16:creationId xmlns:a16="http://schemas.microsoft.com/office/drawing/2014/main" id="{843D3A0D-F546-E027-4BB3-7973190117EA}"/>
              </a:ext>
            </a:extLst>
          </p:cNvPr>
          <p:cNvCxnSpPr>
            <a:cxnSpLocks/>
          </p:cNvCxnSpPr>
          <p:nvPr/>
        </p:nvCxnSpPr>
        <p:spPr>
          <a:xfrm>
            <a:off x="2617316" y="4537579"/>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D200791-CB0D-6F33-B70F-973C4CB36AE1}"/>
              </a:ext>
            </a:extLst>
          </p:cNvPr>
          <p:cNvCxnSpPr>
            <a:cxnSpLocks/>
          </p:cNvCxnSpPr>
          <p:nvPr/>
        </p:nvCxnSpPr>
        <p:spPr>
          <a:xfrm>
            <a:off x="2617316" y="4537579"/>
            <a:ext cx="33380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73EFA080-2F08-A227-8ED2-2DBF628FE15B}"/>
              </a:ext>
            </a:extLst>
          </p:cNvPr>
          <p:cNvSpPr txBox="1"/>
          <p:nvPr/>
        </p:nvSpPr>
        <p:spPr>
          <a:xfrm>
            <a:off x="1084041" y="4928670"/>
            <a:ext cx="3178241"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ĐƯỢC TRỒNG GẦN ĐÂY NHƯNG ĐÃ CHỨNG MINH RẤT THÀNH CÔNG</a:t>
            </a:r>
          </a:p>
        </p:txBody>
      </p:sp>
    </p:spTree>
    <p:extLst>
      <p:ext uri="{BB962C8B-B14F-4D97-AF65-F5344CB8AC3E}">
        <p14:creationId xmlns:p14="http://schemas.microsoft.com/office/powerpoint/2010/main" val="316972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SHIRAZ
Đặc điểm</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0315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51682"/>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2"/>
            <a:ext cx="1005210" cy="31618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573078" y="2988557"/>
            <a:ext cx="3940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2871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32115" y="4668971"/>
            <a:ext cx="7349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301858" y="5022709"/>
            <a:ext cx="66524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40565"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90054" y="6275400"/>
            <a:ext cx="1770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39410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 name="Oval 3">
            <a:extLst>
              <a:ext uri="{FF2B5EF4-FFF2-40B4-BE49-F238E27FC236}">
                <a16:creationId xmlns:a16="http://schemas.microsoft.com/office/drawing/2014/main" id="{C47B3B60-5594-E9C5-71E8-E6AF57309F8F}"/>
              </a:ext>
            </a:extLst>
          </p:cNvPr>
          <p:cNvSpPr/>
          <p:nvPr/>
        </p:nvSpPr>
        <p:spPr>
          <a:xfrm>
            <a:off x="382592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7" name="Group 6">
            <a:extLst>
              <a:ext uri="{FF2B5EF4-FFF2-40B4-BE49-F238E27FC236}">
                <a16:creationId xmlns:a16="http://schemas.microsoft.com/office/drawing/2014/main" id="{443FB01A-7331-32DF-77E6-E59E44342DC3}"/>
              </a:ext>
            </a:extLst>
          </p:cNvPr>
          <p:cNvGrpSpPr/>
          <p:nvPr/>
        </p:nvGrpSpPr>
        <p:grpSpPr>
          <a:xfrm>
            <a:off x="4198616" y="6126814"/>
            <a:ext cx="278634" cy="272668"/>
            <a:chOff x="8032638" y="5926610"/>
            <a:chExt cx="278634" cy="272668"/>
          </a:xfrm>
        </p:grpSpPr>
        <p:sp>
          <p:nvSpPr>
            <p:cNvPr id="8" name="Freeform 7">
              <a:extLst>
                <a:ext uri="{FF2B5EF4-FFF2-40B4-BE49-F238E27FC236}">
                  <a16:creationId xmlns:a16="http://schemas.microsoft.com/office/drawing/2014/main" id="{D4AE9217-CF66-472F-A509-4B0752510A1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28225307-92ED-3A9F-FD29-7258539E6E0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34048320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7633"/>
            <a:ext cx="4829691" cy="785732"/>
          </a:xfrm>
        </p:spPr>
        <p:txBody>
          <a:bodyPr/>
          <a:lstStyle/>
          <a:p>
            <a:r>
              <a:rPr lang="en-US" altLang="zh-CN" b="1" dirty="0"/>
              <a:t>ORANGE</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65179"/>
            <a:ext cx="5063990" cy="1325563"/>
          </a:xfrm>
        </p:spPr>
        <p:txBody>
          <a:bodyPr/>
          <a:lstStyle/>
          <a:p>
            <a:r>
              <a:rPr lang="en-US" altLang="zh-CN" b="1" dirty="0">
                <a:solidFill>
                  <a:schemeClr val="bg2"/>
                </a:solidFill>
              </a:rPr>
              <a:t>LÊN, LÊN
VÀ BAY CAO</a:t>
            </a:r>
          </a:p>
        </p:txBody>
      </p:sp>
      <p:sp>
        <p:nvSpPr>
          <p:cNvPr id="2" name="TextBox 1">
            <a:extLst>
              <a:ext uri="{FF2B5EF4-FFF2-40B4-BE49-F238E27FC236}">
                <a16:creationId xmlns:a16="http://schemas.microsoft.com/office/drawing/2014/main" id="{723F8AEE-D688-5E2E-A7EB-7F51626830D1}"/>
              </a:ext>
            </a:extLst>
          </p:cNvPr>
          <p:cNvSpPr txBox="1"/>
          <p:nvPr/>
        </p:nvSpPr>
        <p:spPr>
          <a:xfrm>
            <a:off x="623888" y="2662556"/>
            <a:ext cx="3599330" cy="1320170"/>
          </a:xfrm>
          <a:prstGeom prst="rect">
            <a:avLst/>
          </a:prstGeom>
          <a:noFill/>
        </p:spPr>
        <p:txBody>
          <a:bodyPr wrap="square" rtlCol="0">
            <a:spAutoFit/>
          </a:bodyPr>
          <a:lstStyle/>
          <a:p>
            <a:pPr>
              <a:lnSpc>
                <a:spcPts val="2020"/>
              </a:lnSpc>
            </a:pPr>
            <a:r>
              <a:rPr lang="en-US" altLang="zh-CN" sz="1600" dirty="0">
                <a:solidFill>
                  <a:srgbClr val="FFFFFF"/>
                </a:solidFill>
                <a:latin typeface="Arial" panose="020B0604020202020204" pitchFamily="34" charset="0"/>
                <a:cs typeface="Arial" panose="020B0604020202020204" pitchFamily="34" charset="0"/>
              </a:rPr>
              <a:t>Một vùng nông thôn xinh đẹp với sự kết hợp tuyệt vời giữa độ cao, khí hậu và văn hóa, ngày càng phát triển mạnh mẽ.</a:t>
            </a:r>
            <a:endParaRPr lang="en-AU" sz="1600" dirty="0">
              <a:latin typeface="Arial" panose="020B0604020202020204" pitchFamily="34" charset="0"/>
              <a:cs typeface="Arial" panose="020B0604020202020204" pitchFamily="34" charset="0"/>
            </a:endParaRPr>
          </a:p>
          <a:p>
            <a:pPr algn="l">
              <a:lnSpc>
                <a:spcPct val="82000"/>
              </a:lnSpc>
            </a:pPr>
            <a:endParaRPr lang="en-US"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altLang="zh-CN" b="1" dirty="0">
                <a:solidFill>
                  <a:schemeClr val="accent2"/>
                </a:solidFill>
              </a:rPr>
              <a:t>ÚC</a:t>
            </a:r>
          </a:p>
        </p:txBody>
      </p:sp>
      <p:sp>
        <p:nvSpPr>
          <p:cNvPr id="6" name="TextBox 5">
            <a:extLst>
              <a:ext uri="{FF2B5EF4-FFF2-40B4-BE49-F238E27FC236}">
                <a16:creationId xmlns:a16="http://schemas.microsoft.com/office/drawing/2014/main" id="{DCE07064-3E61-2269-6345-5A423939049F}"/>
              </a:ext>
            </a:extLst>
          </p:cNvPr>
          <p:cNvSpPr txBox="1"/>
          <p:nvPr/>
        </p:nvSpPr>
        <p:spPr>
          <a:xfrm>
            <a:off x="5778708" y="5399170"/>
            <a:ext cx="1517104"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ORANGE</a:t>
            </a:r>
            <a:endParaRPr lang="en-US" b="1" dirty="0">
              <a:solidFill>
                <a:schemeClr val="accent2"/>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4654446"/>
            <a:ext cx="2990538" cy="9293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78A1-8FFD-6012-2FB7-E55BC22F4088}"/>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A2CFC3D9-1EC7-BE2D-E982-9CF6D187A303}"/>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BC0CD321-50D5-6A6D-2D54-34A8F656FD34}"/>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6312491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altLang="zh-CN" b="1" dirty="0">
                <a:solidFill>
                  <a:schemeClr val="accent2"/>
                </a:solidFill>
              </a:rPr>
              <a:t>NSW</a:t>
            </a:r>
          </a:p>
        </p:txBody>
      </p:sp>
      <p:sp>
        <p:nvSpPr>
          <p:cNvPr id="6" name="TextBox 5">
            <a:extLst>
              <a:ext uri="{FF2B5EF4-FFF2-40B4-BE49-F238E27FC236}">
                <a16:creationId xmlns:a16="http://schemas.microsoft.com/office/drawing/2014/main" id="{DCE07064-3E61-2269-6345-5A423939049F}"/>
              </a:ext>
            </a:extLst>
          </p:cNvPr>
          <p:cNvSpPr txBox="1"/>
          <p:nvPr/>
        </p:nvSpPr>
        <p:spPr>
          <a:xfrm>
            <a:off x="9068149" y="4776042"/>
            <a:ext cx="2185067"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ORANGE</a:t>
            </a:r>
            <a:endParaRPr lang="en-US" b="1" dirty="0">
              <a:solidFill>
                <a:schemeClr val="accent2"/>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5778708" y="2878111"/>
            <a:ext cx="3289441" cy="20825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EA78E5C-EC6A-421C-1BA2-EE44ADD67EAF}"/>
              </a:ext>
            </a:extLst>
          </p:cNvPr>
          <p:cNvSpPr txBox="1"/>
          <p:nvPr/>
        </p:nvSpPr>
        <p:spPr>
          <a:xfrm>
            <a:off x="8251285" y="3519299"/>
            <a:ext cx="1368203" cy="307777"/>
          </a:xfrm>
          <a:prstGeom prst="rect">
            <a:avLst/>
          </a:prstGeom>
          <a:noFill/>
        </p:spPr>
        <p:txBody>
          <a:bodyPr wrap="square">
            <a:spAutoFit/>
          </a:bodyPr>
          <a:lstStyle/>
          <a:p>
            <a:r>
              <a:rPr lang="en-US" altLang="zh-CN" sz="1400" b="1" dirty="0">
                <a:latin typeface="Arial" panose="020B0604020202020204" pitchFamily="34" charset="0"/>
              </a:rPr>
              <a:t>Sydney</a:t>
            </a:r>
            <a:endParaRPr lang="en-US" sz="1400" b="1" dirty="0">
              <a:latin typeface="Arial" panose="020B0604020202020204" pitchFamily="34" charset="0"/>
            </a:endParaRPr>
          </a:p>
        </p:txBody>
      </p: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10653"/>
            <a:ext cx="4829691" cy="785732"/>
          </a:xfrm>
        </p:spPr>
        <p:txBody>
          <a:bodyPr/>
          <a:lstStyle/>
          <a:p>
            <a:r>
              <a:rPr lang="en-US" altLang="zh-CN" b="1" dirty="0"/>
              <a:t>ORANGE</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887301"/>
            <a:ext cx="4958648" cy="3133240"/>
          </a:xfrm>
        </p:spPr>
        <p:txBody>
          <a:bodyPr/>
          <a:lstStyle/>
          <a:p>
            <a:pPr marL="12700" marR="461645">
              <a:lnSpc>
                <a:spcPts val="2100"/>
              </a:lnSpc>
              <a:spcBef>
                <a:spcPts val="219"/>
              </a:spcBef>
            </a:pPr>
            <a:r>
              <a:rPr lang="en-US" altLang="zh-CN" sz="1600" dirty="0">
                <a:solidFill>
                  <a:srgbClr val="FFFFFF"/>
                </a:solidFill>
                <a:cs typeface="Arial" panose="020B0604020202020204" pitchFamily="34" charset="0"/>
              </a:rPr>
              <a:t>Trong lịch sử ngắn ngủi của mình, Orange đã củng cố vị thế là một vùng nhỏ nhưng quan trọng, nổi tiếng với nhiều loại rượu vang chất lượng cao, đặc trưng bởi thổ nhưỡng.</a:t>
            </a:r>
            <a:endParaRPr lang="en-AU" sz="1600" dirty="0">
              <a:cs typeface="Arial" panose="020B0604020202020204" pitchFamily="34" charset="0"/>
            </a:endParaRPr>
          </a:p>
          <a:p>
            <a:pPr marL="297815" indent="-285750">
              <a:lnSpc>
                <a:spcPct val="100000"/>
              </a:lnSpc>
              <a:spcBef>
                <a:spcPts val="590"/>
              </a:spcBef>
              <a:buFont typeface="Arial" panose="020B0604020202020204" pitchFamily="34" charset="0"/>
              <a:buChar char="•"/>
              <a:tabLst>
                <a:tab pos="203200" algn="l"/>
              </a:tabLst>
            </a:pPr>
            <a:r>
              <a:rPr lang="en-US" altLang="zh-CN" sz="1600" spc="-25" dirty="0">
                <a:solidFill>
                  <a:srgbClr val="FFFFFF"/>
                </a:solidFill>
                <a:cs typeface="Arial" panose="020B0604020202020204" pitchFamily="34" charset="0"/>
              </a:rPr>
              <a:t>Vùng rượu vang cao nhất của Úc</a:t>
            </a:r>
            <a:endParaRPr lang="en-AU" sz="1600" dirty="0">
              <a:cs typeface="Arial" panose="020B0604020202020204" pitchFamily="34" charset="0"/>
            </a:endParaRPr>
          </a:p>
          <a:p>
            <a:pPr marL="297815" marR="322580" indent="-285750">
              <a:lnSpc>
                <a:spcPts val="2100"/>
              </a:lnSpc>
              <a:spcBef>
                <a:spcPts val="765"/>
              </a:spcBef>
              <a:buFont typeface="Arial" panose="020B0604020202020204" pitchFamily="34" charset="0"/>
              <a:buChar char="•"/>
              <a:tabLst>
                <a:tab pos="203200" algn="l"/>
              </a:tabLst>
            </a:pPr>
            <a:r>
              <a:rPr lang="en-US" altLang="zh-CN" sz="1600" dirty="0">
                <a:solidFill>
                  <a:srgbClr val="FFFFFF"/>
                </a:solidFill>
                <a:cs typeface="Arial" panose="020B0604020202020204" pitchFamily="34" charset="0"/>
              </a:rPr>
              <a:t>Khí hậu mát mẻ, đất núi lửa màu mỡ </a:t>
            </a:r>
            <a:r>
              <a:rPr lang="en-US" altLang="zh-CN" sz="1600" dirty="0" err="1">
                <a:solidFill>
                  <a:srgbClr val="FFFFFF"/>
                </a:solidFill>
                <a:cs typeface="Arial" panose="020B0604020202020204" pitchFamily="34" charset="0"/>
              </a:rPr>
              <a:t>và</a:t>
            </a:r>
            <a:r>
              <a:rPr lang="en-US" altLang="zh-CN" sz="1600" dirty="0">
                <a:solidFill>
                  <a:srgbClr val="FFFFFF"/>
                </a:solidFill>
                <a:cs typeface="Arial" panose="020B0604020202020204" pitchFamily="34" charset="0"/>
              </a:rPr>
              <a:t> </a:t>
            </a:r>
            <a:r>
              <a:rPr lang="en-US" altLang="zh-CN" sz="1600" dirty="0" err="1">
                <a:solidFill>
                  <a:srgbClr val="FFFFFF"/>
                </a:solidFill>
                <a:cs typeface="Arial" panose="020B0604020202020204" pitchFamily="34" charset="0"/>
              </a:rPr>
              <a:t>địa</a:t>
            </a:r>
            <a:r>
              <a:rPr lang="en-US" altLang="zh-CN" sz="1600" dirty="0">
                <a:solidFill>
                  <a:srgbClr val="FFFFFF"/>
                </a:solidFill>
                <a:cs typeface="Arial" panose="020B0604020202020204" pitchFamily="34" charset="0"/>
              </a:rPr>
              <a:t> chất đa dạng</a:t>
            </a:r>
            <a:endParaRPr lang="en-AU" sz="1600" dirty="0">
              <a:cs typeface="Arial" panose="020B0604020202020204" pitchFamily="34" charset="0"/>
            </a:endParaRPr>
          </a:p>
          <a:p>
            <a:pPr marL="297815" marR="343535" indent="-285750">
              <a:lnSpc>
                <a:spcPts val="2100"/>
              </a:lnSpc>
              <a:spcBef>
                <a:spcPts val="710"/>
              </a:spcBef>
              <a:buFont typeface="Arial" panose="020B0604020202020204" pitchFamily="34" charset="0"/>
              <a:buChar char="•"/>
              <a:tabLst>
                <a:tab pos="203200" algn="l"/>
              </a:tabLst>
            </a:pPr>
            <a:r>
              <a:rPr lang="en-US" altLang="zh-CN" sz="1600" dirty="0">
                <a:solidFill>
                  <a:srgbClr val="FFFFFF"/>
                </a:solidFill>
                <a:cs typeface="Arial" panose="020B0604020202020204" pitchFamily="34" charset="0"/>
              </a:rPr>
              <a:t>Các giống cổ điển là đặc điểm nổi bật, nhưng một loạt các giống thay thế cũng hoạt động tốt</a:t>
            </a:r>
            <a:endParaRPr lang="en-AU" sz="1600" dirty="0">
              <a:cs typeface="Arial" panose="020B0604020202020204" pitchFamily="34" charset="0"/>
            </a:endParaRPr>
          </a:p>
          <a:p>
            <a:pPr marL="297815" indent="-285750">
              <a:lnSpc>
                <a:spcPct val="100000"/>
              </a:lnSpc>
              <a:spcBef>
                <a:spcPts val="590"/>
              </a:spcBef>
              <a:buFont typeface="Arial" panose="020B0604020202020204" pitchFamily="34" charset="0"/>
              <a:buChar char="•"/>
              <a:tabLst>
                <a:tab pos="203200" algn="l"/>
              </a:tabLst>
            </a:pPr>
            <a:r>
              <a:rPr lang="en-US" altLang="zh-CN" sz="1600" dirty="0">
                <a:solidFill>
                  <a:srgbClr val="FFFFFF"/>
                </a:solidFill>
                <a:cs typeface="Arial" panose="020B0604020202020204" pitchFamily="34" charset="0"/>
              </a:rPr>
              <a:t>Một điểm nóng ẩm thực nổi tiếng.</a:t>
            </a:r>
            <a:endParaRPr lang="en-AU" sz="1600"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8517"/>
            <a:ext cx="4381526" cy="1325563"/>
          </a:xfrm>
        </p:spPr>
        <p:txBody>
          <a:bodyPr/>
          <a:lstStyle/>
          <a:p>
            <a:r>
              <a:rPr lang="en-US" altLang="zh-CN" sz="5000" b="1" dirty="0">
                <a:solidFill>
                  <a:schemeClr val="bg2"/>
                </a:solidFill>
              </a:rPr>
              <a:t>TẤT CẢ VỀ ĐỘ CAO</a:t>
            </a:r>
          </a:p>
        </p:txBody>
      </p:sp>
    </p:spTree>
    <p:extLst>
      <p:ext uri="{BB962C8B-B14F-4D97-AF65-F5344CB8AC3E}">
        <p14:creationId xmlns:p14="http://schemas.microsoft.com/office/powerpoint/2010/main" val="602433484"/>
      </p:ext>
    </p:extLst>
  </p:cSld>
  <p:clrMapOvr>
    <a:masterClrMapping/>
  </p:clrMapOvr>
  <p:transition/>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467305"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4182978"/>
            <a:ext cx="4829691" cy="1530521"/>
          </a:xfrm>
        </p:spPr>
        <p:txBody>
          <a:bodyPr/>
          <a:lstStyle/>
          <a:p>
            <a:pPr>
              <a:lnSpc>
                <a:spcPct val="99000"/>
              </a:lnSpc>
              <a:spcBef>
                <a:spcPts val="800"/>
              </a:spcBef>
            </a:pPr>
            <a:r>
              <a:rPr lang="en-US" altLang="zh-CN" dirty="0"/>
              <a:t>Lịch sử của Orange</a:t>
            </a:r>
          </a:p>
          <a:p>
            <a:pPr>
              <a:lnSpc>
                <a:spcPct val="99000"/>
              </a:lnSpc>
              <a:spcBef>
                <a:spcPts val="800"/>
              </a:spcBef>
            </a:pPr>
            <a:r>
              <a:rPr lang="en-US" altLang="zh-CN" dirty="0"/>
              <a:t>Địa lý, khí hậu và đất</a:t>
            </a:r>
          </a:p>
          <a:p>
            <a:pPr>
              <a:lnSpc>
                <a:spcPct val="99000"/>
              </a:lnSpc>
              <a:spcBef>
                <a:spcPts val="800"/>
              </a:spcBef>
            </a:pPr>
            <a:r>
              <a:rPr lang="en-US" altLang="zh-CN" dirty="0"/>
              <a:t>Trồng nho </a:t>
            </a:r>
            <a:r>
              <a:rPr lang="en-US" altLang="zh-CN" dirty="0" err="1"/>
              <a:t>và</a:t>
            </a:r>
            <a:r>
              <a:rPr lang="en-US" altLang="zh-CN" dirty="0"/>
              <a:t> </a:t>
            </a:r>
            <a:r>
              <a:rPr lang="en-US" altLang="zh-CN" dirty="0" err="1"/>
              <a:t>sản</a:t>
            </a:r>
            <a:r>
              <a:rPr lang="en-US" altLang="zh-CN" dirty="0"/>
              <a:t> xuất rượu vang</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91425" y="1683439"/>
            <a:ext cx="2382787" cy="662774"/>
          </a:xfrm>
        </p:spPr>
        <p:txBody>
          <a:bodyPr/>
          <a:lstStyle/>
          <a:p>
            <a:r>
              <a:rPr lang="zh-CN" altLang="en-US" b="1" dirty="0"/>
              <a:t>1844</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91425" y="2346220"/>
            <a:ext cx="2992378" cy="1461301"/>
          </a:xfrm>
        </p:spPr>
        <p:txBody>
          <a:bodyPr/>
          <a:lstStyle/>
          <a:p>
            <a:pPr marR="5080">
              <a:lnSpc>
                <a:spcPts val="1800"/>
              </a:lnSpc>
              <a:spcBef>
                <a:spcPts val="50"/>
              </a:spcBef>
            </a:pPr>
            <a:r>
              <a:rPr lang="en-US" altLang="zh-CN" sz="1600" dirty="0">
                <a:cs typeface="Arial" panose="020B0604020202020204" pitchFamily="34" charset="0"/>
              </a:rPr>
              <a:t>John Glasson trồng những cây nho đầu tiên trong khu vực để sản xuất rượu vang tại Byng.</a:t>
            </a:r>
            <a:endParaRPr lang="en-AU" sz="1600"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22149"/>
            <a:ext cx="5372723" cy="473196"/>
          </a:xfrm>
        </p:spPr>
        <p:txBody>
          <a:bodyPr/>
          <a:lstStyle/>
          <a:p>
            <a:r>
              <a:rPr lang="en-US" altLang="zh-CN" b="1" dirty="0">
                <a:solidFill>
                  <a:schemeClr val="accent5"/>
                </a:solidFill>
              </a:rPr>
              <a:t>LỊCH SỬ CỦA</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995345"/>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440" b="1" dirty="0">
                <a:solidFill>
                  <a:schemeClr val="accent1"/>
                </a:solidFill>
                <a:latin typeface="Arial" panose="020B0604020202020204" pitchFamily="34" charset="0"/>
                <a:cs typeface="Arial" panose="020B0604020202020204" pitchFamily="34" charset="0"/>
              </a:rPr>
              <a:t>ORANGE</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3826510" y="4176147"/>
            <a:ext cx="22694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800"/>
              </a:lnSpc>
              <a:spcBef>
                <a:spcPts val="50"/>
              </a:spcBef>
            </a:pPr>
            <a:r>
              <a:rPr lang="en-US" altLang="zh-CN" sz="1600" dirty="0">
                <a:latin typeface="Arial" panose="020B0604020202020204" pitchFamily="34" charset="0"/>
                <a:cs typeface="Arial" panose="020B0604020202020204" pitchFamily="34" charset="0"/>
              </a:rPr>
              <a:t>Địa điểm cho ngôi làng Orange chính thức được thành lập.</a:t>
            </a:r>
            <a:endParaRPr lang="en-AU" sz="1600" dirty="0">
              <a:latin typeface="Arial" panose="020B0604020202020204" pitchFamily="34" charset="0"/>
              <a:cs typeface="Arial" panose="020B0604020202020204" pitchFamily="34" charset="0"/>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3826509" y="3513373"/>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1846</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5511251" y="1354662"/>
            <a:ext cx="249349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US" altLang="zh-CN" sz="1600" spc="-20" dirty="0">
                <a:latin typeface="Arial" panose="020B0604020202020204" pitchFamily="34" charset="0"/>
                <a:cs typeface="Arial" panose="020B0604020202020204" pitchFamily="34" charset="0"/>
              </a:rPr>
              <a:t>Các mỏ vàng có thể khai thác đầu tiên của Úc được phát hiện ngay bên ngoài Orange, thúc đẩy sự phát triển đáng kể của khu vực trong những năm tiếp theo.</a:t>
            </a:r>
            <a:endParaRPr lang="en-AU" sz="1600"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5511252" y="69188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1851</a:t>
            </a:r>
          </a:p>
        </p:txBody>
      </p:sp>
      <p:sp>
        <p:nvSpPr>
          <p:cNvPr id="5" name="Text Placeholder 4">
            <a:extLst>
              <a:ext uri="{FF2B5EF4-FFF2-40B4-BE49-F238E27FC236}">
                <a16:creationId xmlns:a16="http://schemas.microsoft.com/office/drawing/2014/main" id="{171620E7-4C40-3283-1468-28C4603EDD39}"/>
              </a:ext>
            </a:extLst>
          </p:cNvPr>
          <p:cNvSpPr txBox="1">
            <a:spLocks/>
          </p:cNvSpPr>
          <p:nvPr/>
        </p:nvSpPr>
        <p:spPr>
          <a:xfrm>
            <a:off x="8426842" y="4465552"/>
            <a:ext cx="306312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20"/>
              </a:spcBef>
            </a:pPr>
            <a:r>
              <a:rPr lang="en-US" altLang="zh-CN" sz="1600" dirty="0">
                <a:latin typeface="Arial" panose="020B0604020202020204" pitchFamily="34" charset="0"/>
                <a:cs typeface="Arial" panose="020B0604020202020204" pitchFamily="34" charset="0"/>
              </a:rPr>
              <a:t>Nhiều vườn nho hơn được thành lập trên khắp khu vực, bởi John Hicks tại Canobolas vào năm 1858, và bởi Catherine và John Bohringer, những người đã trồng Muscatel, Verdelho, Riesling, Shiraz và Pinot Noir tại Borenore từ năm 1865 đến năm 1866.</a:t>
            </a:r>
            <a:endParaRPr lang="en-AU" sz="1600"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D0926ED-9492-9120-4900-52D564E822E1}"/>
              </a:ext>
            </a:extLst>
          </p:cNvPr>
          <p:cNvSpPr txBox="1">
            <a:spLocks/>
          </p:cNvSpPr>
          <p:nvPr/>
        </p:nvSpPr>
        <p:spPr>
          <a:xfrm>
            <a:off x="8426841" y="3802778"/>
            <a:ext cx="3063123"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latin typeface="Arial" panose="020B0604020202020204" pitchFamily="34" charset="0"/>
                <a:cs typeface="Arial" panose="020B0604020202020204" pitchFamily="34" charset="0"/>
              </a:rPr>
              <a:t>Cuối những năm 1850 – 1860</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65823" cy="1461301"/>
          </a:xfrm>
        </p:spPr>
        <p:txBody>
          <a:bodyPr/>
          <a:lstStyle/>
          <a:p>
            <a:pPr marL="12700" marR="5080">
              <a:lnSpc>
                <a:spcPts val="1800"/>
              </a:lnSpc>
              <a:spcBef>
                <a:spcPts val="219"/>
              </a:spcBef>
            </a:pPr>
            <a:r>
              <a:rPr lang="en-US" altLang="zh-CN" sz="1600" dirty="0">
                <a:cs typeface="Arial" panose="020B0604020202020204" pitchFamily="34" charset="0"/>
              </a:rPr>
              <a:t>Nhà ga xe lửa Orange mở cửa, cho phép nông dân chuyển nông sản của họ ra chợ rẻ hơn và nhanh hơn.</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zh-CN" altLang="en-US" b="1" dirty="0"/>
              <a:t>1877</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6" y="1468108"/>
            <a:ext cx="3048968" cy="1461301"/>
          </a:xfrm>
        </p:spPr>
        <p:txBody>
          <a:bodyPr/>
          <a:lstStyle/>
          <a:p>
            <a:pPr marR="283210">
              <a:lnSpc>
                <a:spcPts val="1800"/>
              </a:lnSpc>
              <a:spcBef>
                <a:spcPts val="175"/>
              </a:spcBef>
            </a:pPr>
            <a:r>
              <a:rPr lang="en-US" altLang="zh-CN" sz="1600" dirty="0">
                <a:cs typeface="Arial" panose="020B0604020202020204" pitchFamily="34" charset="0"/>
              </a:rPr>
              <a:t>Việc trồng các vườn cây ăn quả và sự sinh sôi của việc trồng nho ăn quả bắt đầu, cuối cùng vượt qua việc trồng lúa mì trở thành ngành công nghiệp chính ở Orange.</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784257"/>
            <a:ext cx="2637080" cy="662774"/>
          </a:xfrm>
        </p:spPr>
        <p:txBody>
          <a:bodyPr/>
          <a:lstStyle>
            <a:lvl1pPr>
              <a:defRPr sz="1234"/>
            </a:lvl1pPr>
          </a:lstStyle>
          <a:p>
            <a:r>
              <a:rPr lang="en-US" altLang="zh-CN" sz="2400" b="1" dirty="0"/>
              <a:t>Những năm 1880</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895449" y="4262753"/>
            <a:ext cx="226582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US" altLang="zh-CN" sz="1600" dirty="0">
                <a:latin typeface="Arial" panose="020B0604020202020204" pitchFamily="34" charset="0"/>
                <a:cs typeface="Arial" panose="020B0604020202020204" pitchFamily="34" charset="0"/>
              </a:rPr>
              <a:t>Nhà trồng nho của Chính phủ NSW, Harry Manuel, trồng một vườn nho thử nghiệm rộng năm mẫu Anh với Jack Pryde tại Molong.</a:t>
            </a:r>
            <a:endParaRPr lang="en-AU" sz="1600" dirty="0">
              <a:latin typeface="Arial" panose="020B0604020202020204" pitchFamily="34"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884563"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1952</a:t>
            </a:r>
          </a:p>
        </p:txBody>
      </p:sp>
      <p:pic>
        <p:nvPicPr>
          <p:cNvPr id="14" name="Picture Placeholder 13" descr="A close-up of a barrel  AI-generated content may be incorrect.">
            <a:extLst>
              <a:ext uri="{FF2B5EF4-FFF2-40B4-BE49-F238E27FC236}">
                <a16:creationId xmlns:a16="http://schemas.microsoft.com/office/drawing/2014/main" id="{A70ABF58-7CC4-151D-FE2F-14336407D6B4}"/>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 Placeholder 6">
            <a:extLst>
              <a:ext uri="{FF2B5EF4-FFF2-40B4-BE49-F238E27FC236}">
                <a16:creationId xmlns:a16="http://schemas.microsoft.com/office/drawing/2014/main" id="{DF8DD65C-FCB4-ECAF-36BA-C0D75357200E}"/>
              </a:ext>
            </a:extLst>
          </p:cNvPr>
          <p:cNvSpPr txBox="1">
            <a:spLocks/>
          </p:cNvSpPr>
          <p:nvPr/>
        </p:nvSpPr>
        <p:spPr>
          <a:xfrm>
            <a:off x="8870997" y="4262753"/>
            <a:ext cx="28138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US" altLang="zh-CN" sz="1600" dirty="0">
                <a:latin typeface="Arial" panose="020B0604020202020204" pitchFamily="34" charset="0"/>
                <a:cs typeface="Arial" panose="020B0604020202020204" pitchFamily="34" charset="0"/>
              </a:rPr>
              <a:t>Cộng đồng sản xuất rượu vang hiện đại hình thành với nền tảng của Nashdale Vineyard, Millthorpe (nay là Sons &amp; Brothers), Midas Tree (nay là Cargo Road Wines), Bloodwood Wines và Canobolas-Smith Wines.</a:t>
            </a:r>
            <a:endParaRPr lang="en-AU" sz="1600" dirty="0">
              <a:latin typeface="Arial" panose="020B0604020202020204" pitchFamily="34" charset="0"/>
              <a:cs typeface="Arial" panose="020B0604020202020204" pitchFamily="34" charset="0"/>
            </a:endParaRPr>
          </a:p>
        </p:txBody>
      </p:sp>
      <p:sp>
        <p:nvSpPr>
          <p:cNvPr id="11" name="Text Placeholder 7">
            <a:extLst>
              <a:ext uri="{FF2B5EF4-FFF2-40B4-BE49-F238E27FC236}">
                <a16:creationId xmlns:a16="http://schemas.microsoft.com/office/drawing/2014/main" id="{4BC704D7-72FC-1E98-676E-A2E65A4A1D39}"/>
              </a:ext>
            </a:extLst>
          </p:cNvPr>
          <p:cNvSpPr txBox="1">
            <a:spLocks/>
          </p:cNvSpPr>
          <p:nvPr/>
        </p:nvSpPr>
        <p:spPr>
          <a:xfrm>
            <a:off x="8860110" y="3578902"/>
            <a:ext cx="2708001"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1980</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and holding a glass of red wine  AI-generated content may be incorrect.">
            <a:extLst>
              <a:ext uri="{FF2B5EF4-FFF2-40B4-BE49-F238E27FC236}">
                <a16:creationId xmlns:a16="http://schemas.microsoft.com/office/drawing/2014/main" id="{B242E98F-9416-4562-FDE1-6925C83D095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423150" y="374650"/>
            <a:ext cx="4768850" cy="6138863"/>
          </a:xfrm>
        </p:spPr>
      </p:pic>
      <p:sp>
        <p:nvSpPr>
          <p:cNvPr id="3" name="Text Placeholder 2">
            <a:extLst>
              <a:ext uri="{FF2B5EF4-FFF2-40B4-BE49-F238E27FC236}">
                <a16:creationId xmlns:a16="http://schemas.microsoft.com/office/drawing/2014/main" id="{F944B21A-DDFF-C532-944B-C7B858568CFC}"/>
              </a:ext>
            </a:extLst>
          </p:cNvPr>
          <p:cNvSpPr>
            <a:spLocks noGrp="1"/>
          </p:cNvSpPr>
          <p:nvPr>
            <p:ph type="body" sz="quarter" idx="17"/>
          </p:nvPr>
        </p:nvSpPr>
        <p:spPr>
          <a:xfrm>
            <a:off x="617598" y="4196063"/>
            <a:ext cx="2223349" cy="1461301"/>
          </a:xfrm>
        </p:spPr>
        <p:txBody>
          <a:bodyPr/>
          <a:lstStyle/>
          <a:p>
            <a:pPr marL="12700" marR="5080">
              <a:lnSpc>
                <a:spcPts val="1800"/>
              </a:lnSpc>
              <a:spcBef>
                <a:spcPts val="219"/>
              </a:spcBef>
            </a:pPr>
            <a:r>
              <a:rPr lang="en-US" altLang="zh-CN" sz="1600" dirty="0">
                <a:cs typeface="Arial" panose="020B0604020202020204" pitchFamily="34" charset="0"/>
              </a:rPr>
              <a:t>Philip Shaw mua và trồng 47 ha nho tại vườn nho Koomooloo.</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BDADC6CC-6991-3D17-650E-B2D1B5A0AA1C}"/>
              </a:ext>
            </a:extLst>
          </p:cNvPr>
          <p:cNvSpPr>
            <a:spLocks noGrp="1"/>
          </p:cNvSpPr>
          <p:nvPr>
            <p:ph type="body" sz="quarter" idx="18"/>
          </p:nvPr>
        </p:nvSpPr>
        <p:spPr>
          <a:xfrm>
            <a:off x="606713" y="3512212"/>
            <a:ext cx="2120040" cy="662774"/>
          </a:xfrm>
        </p:spPr>
        <p:txBody>
          <a:bodyPr/>
          <a:lstStyle/>
          <a:p>
            <a:r>
              <a:rPr lang="zh-CN" altLang="en-US" b="1" dirty="0"/>
              <a:t>1988</a:t>
            </a:r>
          </a:p>
        </p:txBody>
      </p:sp>
      <p:sp>
        <p:nvSpPr>
          <p:cNvPr id="5" name="Text Placeholder 4">
            <a:extLst>
              <a:ext uri="{FF2B5EF4-FFF2-40B4-BE49-F238E27FC236}">
                <a16:creationId xmlns:a16="http://schemas.microsoft.com/office/drawing/2014/main" id="{874B0CFC-D567-30DE-5AEC-1CE46AECD409}"/>
              </a:ext>
            </a:extLst>
          </p:cNvPr>
          <p:cNvSpPr>
            <a:spLocks noGrp="1"/>
          </p:cNvSpPr>
          <p:nvPr>
            <p:ph type="body" sz="quarter" idx="21"/>
          </p:nvPr>
        </p:nvSpPr>
        <p:spPr>
          <a:xfrm>
            <a:off x="1632253" y="1957463"/>
            <a:ext cx="2223349" cy="1461301"/>
          </a:xfrm>
        </p:spPr>
        <p:txBody>
          <a:bodyPr/>
          <a:lstStyle/>
          <a:p>
            <a:pPr>
              <a:lnSpc>
                <a:spcPts val="1820"/>
              </a:lnSpc>
            </a:pPr>
            <a:r>
              <a:rPr lang="en-US" altLang="zh-CN" sz="1600" dirty="0">
                <a:cs typeface="Arial" panose="020B0604020202020204" pitchFamily="34" charset="0"/>
              </a:rPr>
              <a:t>Orange chính thức được đăng ký là một GI của Úc trong khu vực rượu vang Central Ranges.</a:t>
            </a:r>
            <a:endParaRPr lang="en-AU" sz="1600" dirty="0">
              <a:cs typeface="Arial" panose="020B0604020202020204" pitchFamily="34" charset="0"/>
            </a:endParaRPr>
          </a:p>
        </p:txBody>
      </p:sp>
      <p:sp>
        <p:nvSpPr>
          <p:cNvPr id="6" name="Text Placeholder 5">
            <a:extLst>
              <a:ext uri="{FF2B5EF4-FFF2-40B4-BE49-F238E27FC236}">
                <a16:creationId xmlns:a16="http://schemas.microsoft.com/office/drawing/2014/main" id="{C162991E-18EB-B3DD-CC0D-0E7BBF998FDC}"/>
              </a:ext>
            </a:extLst>
          </p:cNvPr>
          <p:cNvSpPr>
            <a:spLocks noGrp="1"/>
          </p:cNvSpPr>
          <p:nvPr>
            <p:ph type="body" sz="quarter" idx="22"/>
          </p:nvPr>
        </p:nvSpPr>
        <p:spPr>
          <a:xfrm>
            <a:off x="1621367" y="1273612"/>
            <a:ext cx="1784245" cy="662774"/>
          </a:xfrm>
        </p:spPr>
        <p:txBody>
          <a:bodyPr/>
          <a:lstStyle/>
          <a:p>
            <a:r>
              <a:rPr lang="zh-CN" altLang="en-US" b="1" dirty="0"/>
              <a:t>1997</a:t>
            </a:r>
          </a:p>
        </p:txBody>
      </p:sp>
      <p:sp>
        <p:nvSpPr>
          <p:cNvPr id="7" name="Text Placeholder 6">
            <a:extLst>
              <a:ext uri="{FF2B5EF4-FFF2-40B4-BE49-F238E27FC236}">
                <a16:creationId xmlns:a16="http://schemas.microsoft.com/office/drawing/2014/main" id="{7A1ED678-1A31-73E4-E1A0-1AF7B7B80969}"/>
              </a:ext>
            </a:extLst>
          </p:cNvPr>
          <p:cNvSpPr>
            <a:spLocks noGrp="1"/>
          </p:cNvSpPr>
          <p:nvPr>
            <p:ph type="body" sz="quarter" idx="23"/>
          </p:nvPr>
        </p:nvSpPr>
        <p:spPr>
          <a:xfrm>
            <a:off x="3523361" y="4196064"/>
            <a:ext cx="2120041" cy="591212"/>
          </a:xfrm>
        </p:spPr>
        <p:txBody>
          <a:bodyPr/>
          <a:lstStyle/>
          <a:p>
            <a:pPr>
              <a:lnSpc>
                <a:spcPts val="1800"/>
              </a:lnSpc>
            </a:pPr>
            <a:r>
              <a:rPr lang="en-US" altLang="zh-CN" sz="1600" dirty="0">
                <a:cs typeface="Arial" panose="020B0604020202020204" pitchFamily="34" charset="0"/>
              </a:rPr>
              <a:t>Orange Wine Show khai mạc được tổ chức.</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B26480C5-652E-4416-1BB2-FED48244AB23}"/>
              </a:ext>
            </a:extLst>
          </p:cNvPr>
          <p:cNvSpPr>
            <a:spLocks noGrp="1"/>
          </p:cNvSpPr>
          <p:nvPr>
            <p:ph type="body" sz="quarter" idx="24"/>
          </p:nvPr>
        </p:nvSpPr>
        <p:spPr>
          <a:xfrm>
            <a:off x="3512476" y="3512212"/>
            <a:ext cx="2120040" cy="662774"/>
          </a:xfrm>
        </p:spPr>
        <p:txBody>
          <a:bodyPr/>
          <a:lstStyle/>
          <a:p>
            <a:r>
              <a:rPr lang="zh-CN" altLang="en-US" b="1" dirty="0"/>
              <a:t>2002</a:t>
            </a:r>
          </a:p>
        </p:txBody>
      </p:sp>
      <p:sp>
        <p:nvSpPr>
          <p:cNvPr id="9" name="Text Placeholder 6">
            <a:extLst>
              <a:ext uri="{FF2B5EF4-FFF2-40B4-BE49-F238E27FC236}">
                <a16:creationId xmlns:a16="http://schemas.microsoft.com/office/drawing/2014/main" id="{936CE15A-69FF-DAD3-2CCE-B815BB0B561B}"/>
              </a:ext>
            </a:extLst>
          </p:cNvPr>
          <p:cNvSpPr txBox="1">
            <a:spLocks/>
          </p:cNvSpPr>
          <p:nvPr/>
        </p:nvSpPr>
        <p:spPr>
          <a:xfrm>
            <a:off x="4513638" y="779831"/>
            <a:ext cx="2839964" cy="5912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154305">
              <a:lnSpc>
                <a:spcPts val="1800"/>
              </a:lnSpc>
              <a:spcBef>
                <a:spcPts val="219"/>
              </a:spcBef>
            </a:pPr>
            <a:r>
              <a:rPr lang="en-US" altLang="zh-CN" sz="1600" dirty="0">
                <a:latin typeface="Arial" panose="020B0604020202020204" pitchFamily="34" charset="0"/>
                <a:cs typeface="Arial" panose="020B0604020202020204" pitchFamily="34" charset="0"/>
              </a:rPr>
              <a:t>Orange hiện là một điểm đến dành cho người sành ăn thực sự với một nền văn hóa ẩm thực và rượu vang đã được thiết lập và được tôn trọng. Khu vực này là nơi có hơn 60 nhà máy rượu vang và 40 hầm rượu - nhiều trong số đó là nhỏ và do gia đình điều hành.</a:t>
            </a:r>
            <a:endParaRPr lang="en-AU" sz="1600" dirty="0">
              <a:latin typeface="Arial" panose="020B0604020202020204" pitchFamily="34" charset="0"/>
              <a:cs typeface="Arial" panose="020B0604020202020204" pitchFamily="34" charset="0"/>
            </a:endParaRPr>
          </a:p>
        </p:txBody>
      </p:sp>
      <p:sp>
        <p:nvSpPr>
          <p:cNvPr id="10" name="Text Placeholder 7">
            <a:extLst>
              <a:ext uri="{FF2B5EF4-FFF2-40B4-BE49-F238E27FC236}">
                <a16:creationId xmlns:a16="http://schemas.microsoft.com/office/drawing/2014/main" id="{B75C59AC-8CA1-7DC5-1FB3-8BB59CCAAF97}"/>
              </a:ext>
            </a:extLst>
          </p:cNvPr>
          <p:cNvSpPr txBox="1">
            <a:spLocks/>
          </p:cNvSpPr>
          <p:nvPr/>
        </p:nvSpPr>
        <p:spPr>
          <a:xfrm>
            <a:off x="4502753" y="95979"/>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255809585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6499F7-4473-4515-B31E-024B6F491A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schemas.microsoft.com/office/2006/documentManagement/types"/>
    <ds:schemaRef ds:uri="http://purl.org/dc/terms/"/>
    <ds:schemaRef ds:uri="02256494-4976-4001-aedb-96463ae0d92e"/>
    <ds:schemaRef ds:uri="4e8dd08d-258d-47a9-9875-37f1ffd19f33"/>
    <ds:schemaRef ds:uri="http://www.w3.org/XML/1998/namespac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48</TotalTime>
  <Words>2889</Words>
  <Application>Microsoft Macintosh PowerPoint</Application>
  <PresentationFormat>Widescreen</PresentationFormat>
  <Paragraphs>349</Paragraphs>
  <Slides>30</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Inter Display</vt:lpstr>
      <vt:lpstr>Arial</vt:lpstr>
      <vt:lpstr>Neue Haas Grotesk Text Pro</vt:lpstr>
      <vt:lpstr>Slide layouts</vt:lpstr>
      <vt:lpstr>PowerPoint Presentation</vt:lpstr>
      <vt:lpstr>PowerPoint Presentation</vt:lpstr>
      <vt:lpstr>ÚC</vt:lpstr>
      <vt:lpstr>NSW</vt:lpstr>
      <vt:lpstr>ORANGE</vt:lpstr>
      <vt:lpstr>HÔM NAY CHÚNG TA SẼ ĐỀ CẬP</vt:lpstr>
      <vt:lpstr>1844</vt:lpstr>
      <vt:lpstr>PowerPoint Presentation</vt:lpstr>
      <vt:lpstr>PowerPoint Presentation</vt:lpstr>
      <vt:lpstr>ĐỊA LÝ, KHÍ HẬU VÀ ĐẤT</vt:lpstr>
      <vt:lpstr>KHÍ HẬU</vt:lpstr>
      <vt:lpstr>ĐẤT</vt:lpstr>
      <vt:lpstr>TRỒNG NHO VÀ SẢN XUẤT RƯỢU VANG</vt:lpstr>
      <vt:lpstr>TRỒNG NHO 
Ở ORANGE</vt:lpstr>
      <vt:lpstr>SẢN XUẤT RƯỢU VANG
Ở ORANGE</vt:lpstr>
      <vt:lpstr>PowerPoint Presentation</vt:lpstr>
      <vt:lpstr>HƯƠNG VỊ ORANGE</vt:lpstr>
      <vt:lpstr>PowerPoint Presentation</vt:lpstr>
      <vt:lpstr>Đặc điểm
SAUVIGNON BLANC</vt:lpstr>
      <vt:lpstr>PowerPoint Presentation</vt:lpstr>
      <vt:lpstr>Đặc điểm
CHARDONNAY</vt:lpstr>
      <vt:lpstr>PowerPoint Presentation</vt:lpstr>
      <vt:lpstr>Đặc điểm
PINOT NOIR</vt:lpstr>
      <vt:lpstr>PowerPoint Presentation</vt:lpstr>
      <vt:lpstr>CABERNET SAUVIGNON/MERLOT
Đặc điểm</vt:lpstr>
      <vt:lpstr>PowerPoint Presentation</vt:lpstr>
      <vt:lpstr>SHIRAZ
Đặc điểm</vt:lpstr>
      <vt:lpstr>ORANGE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18</cp:revision>
  <dcterms:created xsi:type="dcterms:W3CDTF">2018-07-25T07:02:59Z</dcterms:created>
  <dcterms:modified xsi:type="dcterms:W3CDTF">2026-04-04T01:47:05Z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2026-02-18T00:05:58Z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4aa11c36-f843-4260-b1a1-c71e825cf157</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