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media/image9.svg" ContentType="image/sv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4"/>
  </p:sldMasterIdLst>
  <p:notesMasterIdLst>
    <p:notesMasterId r:id="rId48"/>
  </p:notesMasterIdLst>
  <p:sldIdLst>
    <p:sldId id="256" r:id="rId5"/>
    <p:sldId id="478" r:id="rId6"/>
    <p:sldId id="625" r:id="rId7"/>
    <p:sldId id="626" r:id="rId8"/>
    <p:sldId id="627" r:id="rId9"/>
    <p:sldId id="629" r:id="rId10"/>
    <p:sldId id="691" r:id="rId11"/>
    <p:sldId id="692" r:id="rId12"/>
    <p:sldId id="630" r:id="rId13"/>
    <p:sldId id="645" r:id="rId14"/>
    <p:sldId id="639" r:id="rId15"/>
    <p:sldId id="693" r:id="rId16"/>
    <p:sldId id="694" r:id="rId17"/>
    <p:sldId id="656" r:id="rId18"/>
    <p:sldId id="695" r:id="rId19"/>
    <p:sldId id="684" r:id="rId20"/>
    <p:sldId id="685" r:id="rId21"/>
    <p:sldId id="688" r:id="rId22"/>
    <p:sldId id="687" r:id="rId23"/>
    <p:sldId id="696" r:id="rId24"/>
    <p:sldId id="697" r:id="rId25"/>
    <p:sldId id="698" r:id="rId26"/>
    <p:sldId id="699" r:id="rId27"/>
    <p:sldId id="700" r:id="rId28"/>
    <p:sldId id="644" r:id="rId29"/>
    <p:sldId id="702" r:id="rId30"/>
    <p:sldId id="703" r:id="rId31"/>
    <p:sldId id="704" r:id="rId32"/>
    <p:sldId id="705" r:id="rId33"/>
    <p:sldId id="706" r:id="rId34"/>
    <p:sldId id="675" r:id="rId35"/>
    <p:sldId id="676" r:id="rId36"/>
    <p:sldId id="677" r:id="rId37"/>
    <p:sldId id="678" r:id="rId38"/>
    <p:sldId id="679" r:id="rId39"/>
    <p:sldId id="680" r:id="rId40"/>
    <p:sldId id="642" r:id="rId41"/>
    <p:sldId id="682" r:id="rId42"/>
    <p:sldId id="604" r:id="rId43"/>
    <p:sldId id="669" r:id="rId44"/>
    <p:sldId id="670" r:id="rId45"/>
    <p:sldId id="340" r:id="rId46"/>
    <p:sldId id="707" r:id="rId47"/>
  </p:sldIdLst>
  <p:sldSz cx="12192000" cy="6858000"/>
  <p:notesSz cx="6858000" cy="9144000"/>
  <p:custDataLst>
    <p:tags r:id="rId49"/>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1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00282DEE-CFDE-7DB6-ABFB-86091AF25804}" name="Cameron Midson" initials="CM"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F8C0C1-D5D1-1A91-DF8B-BA1ACB5E15B7}" v="29" dt="2025-03-20T23:33:43.034"/>
    <p1510:client id="{F43910D2-F874-004E-99E9-A8BAA1300C7F}" v="2" dt="2025-03-21T00:24:24.4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11" autoAdjust="0"/>
    <p:restoredTop sz="81507"/>
  </p:normalViewPr>
  <p:slideViewPr>
    <p:cSldViewPr snapToGrid="0">
      <p:cViewPr varScale="1">
        <p:scale>
          <a:sx n="98" d="100"/>
          <a:sy n="98" d="100"/>
        </p:scale>
        <p:origin x="1688" y="184"/>
      </p:cViewPr>
      <p:guideLst>
        <p:guide orient="horz" pos="141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commentAuthors" Target="commentAuthors.xml"/><Relationship Id="rId55"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gs" Target="tags/tag1.xml"/><Relationship Id="rId57" Type="http://schemas.microsoft.com/office/2018/10/relationships/authors" Target="author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F43910D2-F874-004E-99E9-A8BAA1300C7F}"/>
    <pc:docChg chg="custSel modSld">
      <pc:chgData name="Cameron Midson" userId="510fe36d-201b-4d30-8c49-491c55367456" providerId="ADAL" clId="{F43910D2-F874-004E-99E9-A8BAA1300C7F}" dt="2025-03-21T00:24:56.871" v="14" actId="1076"/>
      <pc:docMkLst>
        <pc:docMk/>
      </pc:docMkLst>
      <pc:sldChg chg="addSp delSp modSp mod">
        <pc:chgData name="Cameron Midson" userId="510fe36d-201b-4d30-8c49-491c55367456" providerId="ADAL" clId="{F43910D2-F874-004E-99E9-A8BAA1300C7F}" dt="2025-03-21T00:24:56.871" v="14" actId="1076"/>
        <pc:sldMkLst>
          <pc:docMk/>
          <pc:sldMk cId="1277302368" sldId="645"/>
        </pc:sldMkLst>
        <pc:picChg chg="del">
          <ac:chgData name="Cameron Midson" userId="510fe36d-201b-4d30-8c49-491c55367456" providerId="ADAL" clId="{F43910D2-F874-004E-99E9-A8BAA1300C7F}" dt="2025-03-21T00:24:38.747" v="8" actId="478"/>
          <ac:picMkLst>
            <pc:docMk/>
            <pc:sldMk cId="1277302368" sldId="645"/>
            <ac:picMk id="3" creationId="{22F41185-AF65-92D2-BDD0-5A0740B6A652}"/>
          </ac:picMkLst>
        </pc:picChg>
        <pc:picChg chg="add mod">
          <ac:chgData name="Cameron Midson" userId="510fe36d-201b-4d30-8c49-491c55367456" providerId="ADAL" clId="{F43910D2-F874-004E-99E9-A8BAA1300C7F}" dt="2025-03-21T00:24:56.871" v="14" actId="1076"/>
          <ac:picMkLst>
            <pc:docMk/>
            <pc:sldMk cId="1277302368" sldId="645"/>
            <ac:picMk id="5" creationId="{4E2C8E3A-6721-308C-9538-D7E8A81452B5}"/>
          </ac:picMkLst>
        </pc:picChg>
        <pc:picChg chg="add mod">
          <ac:chgData name="Cameron Midson" userId="510fe36d-201b-4d30-8c49-491c55367456" providerId="ADAL" clId="{F43910D2-F874-004E-99E9-A8BAA1300C7F}" dt="2025-03-21T00:24:36.567" v="7" actId="1076"/>
          <ac:picMkLst>
            <pc:docMk/>
            <pc:sldMk cId="1277302368" sldId="645"/>
            <ac:picMk id="7" creationId="{B9269DF1-9FD9-7CE3-DA7A-E708A8C2409C}"/>
          </ac:picMkLst>
        </pc:picChg>
        <pc:picChg chg="del">
          <ac:chgData name="Cameron Midson" userId="510fe36d-201b-4d30-8c49-491c55367456" providerId="ADAL" clId="{F43910D2-F874-004E-99E9-A8BAA1300C7F}" dt="2025-03-21T00:24:47.112" v="12" actId="478"/>
          <ac:picMkLst>
            <pc:docMk/>
            <pc:sldMk cId="1277302368" sldId="645"/>
            <ac:picMk id="64" creationId="{EBAE2BF7-2135-5857-8AD3-FCCFFE507EC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A644BF32-4CA8-4343-91C5-94D89E008D3B}" type="datetimeFigureOut">
              <a:rPr lang="en-US" smtClean="0"/>
              <a:pPr/>
              <a:t>8/20/26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Arial" panose="020B0604020202020204" pitchFamily="34" charset="0"/>
        <a:ea typeface="+mn-ea"/>
        <a:cs typeface="+mn-cs"/>
      </a:defRPr>
    </a:lvl1pPr>
    <a:lvl2pPr marL="457176" algn="l" defTabSz="914353" rtl="0" eaLnBrk="1" latinLnBrk="0" hangingPunct="1">
      <a:defRPr sz="1199" b="0" i="0" kern="1200">
        <a:solidFill>
          <a:schemeClr val="tx1"/>
        </a:solidFill>
        <a:latin typeface="Arial" panose="020B0604020202020204" pitchFamily="34" charset="0"/>
        <a:ea typeface="+mn-ea"/>
        <a:cs typeface="+mn-cs"/>
      </a:defRPr>
    </a:lvl2pPr>
    <a:lvl3pPr marL="914353" algn="l" defTabSz="914353" rtl="0" eaLnBrk="1" latinLnBrk="0" hangingPunct="1">
      <a:defRPr sz="1199" b="0" i="0" kern="1200">
        <a:solidFill>
          <a:schemeClr val="tx1"/>
        </a:solidFill>
        <a:latin typeface="Arial" panose="020B0604020202020204" pitchFamily="34" charset="0"/>
        <a:ea typeface="+mn-ea"/>
        <a:cs typeface="+mn-cs"/>
      </a:defRPr>
    </a:lvl3pPr>
    <a:lvl4pPr marL="1371529" algn="l" defTabSz="914353" rtl="0" eaLnBrk="1" latinLnBrk="0" hangingPunct="1">
      <a:defRPr sz="1199" b="0" i="0" kern="1200">
        <a:solidFill>
          <a:schemeClr val="tx1"/>
        </a:solidFill>
        <a:latin typeface="Arial" panose="020B0604020202020204" pitchFamily="34" charset="0"/>
        <a:ea typeface="+mn-ea"/>
        <a:cs typeface="+mn-cs"/>
      </a:defRPr>
    </a:lvl4pPr>
    <a:lvl5pPr marL="1828707" algn="l" defTabSz="914353" rtl="0" eaLnBrk="1" latinLnBrk="0" hangingPunct="1">
      <a:defRPr sz="1199" b="0" i="0" kern="1200">
        <a:solidFill>
          <a:schemeClr val="tx1"/>
        </a:solidFill>
        <a:latin typeface="Arial" panose="020B0604020202020204" pitchFamily="34"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dirty="0">
                <a:solidFill>
                  <a:schemeClr val="dk1"/>
                </a:solidFill>
                <a:latin typeface="Arial"/>
                <a:ea typeface="Arial"/>
                <a:cs typeface="Arial"/>
                <a:sym typeface="Arial"/>
              </a:rPr>
              <a:t>Cùng tìm hiểu về sự phát triển của giống nho Úc cổ điển nhưng đa dạng đã chiếm được vị trí trong lòng người yêu rượu ở Úc.</a:t>
            </a:r>
            <a:endParaRPr lang="vi-VN" dirty="0"/>
          </a:p>
          <a:p>
            <a:pPr marL="0" marR="0" lvl="0" indent="0" algn="l" rtl="0">
              <a:lnSpc>
                <a:spcPct val="100000"/>
              </a:lnSpc>
              <a:spcBef>
                <a:spcPct val="0"/>
              </a:spcBef>
              <a:spcAft>
                <a:spcPct val="0"/>
              </a:spcAft>
              <a:buClr>
                <a:schemeClr val="dk1"/>
              </a:buClr>
              <a:buSzPts val="1200"/>
              <a:buFont typeface="Arial"/>
              <a:buNone/>
            </a:pPr>
            <a:r>
              <a:rPr lang="vi-VN" sz="1200" b="0" i="0" dirty="0">
                <a:solidFill>
                  <a:schemeClr val="dk1"/>
                </a:solidFill>
                <a:latin typeface="Arial"/>
                <a:ea typeface="Arial"/>
                <a:cs typeface="Arial"/>
                <a:sym typeface="Arial"/>
              </a:rPr>
              <a:t>Vui lòng xem các nội dung ghi chú để biết thêm thông tin ở mỗi trang trình chiếu và các câu hỏi gợi ý thảo luận. </a:t>
            </a:r>
            <a:r>
              <a:rPr lang="vi-VN" sz="1200" dirty="0">
                <a:solidFill>
                  <a:schemeClr val="dk1"/>
                </a:solidFill>
                <a:latin typeface="Arial"/>
                <a:ea typeface="Arial"/>
                <a:cs typeface="Arial"/>
                <a:sym typeface="Arial"/>
              </a:rPr>
              <a:t>Để tải về các chủ đề và tài liệu, bao gồm các bài thuyết trình khác, vui lòng truy cập www.australianwinediscovered.com</a:t>
            </a:r>
            <a:endParaRPr lang="vi-VN" dirty="0"/>
          </a:p>
          <a:p>
            <a:pPr marL="0" lvl="0" indent="0" algn="l" rtl="0">
              <a:spcBef>
                <a:spcPct val="0"/>
              </a:spcBef>
              <a:spcAft>
                <a:spcPct val="0"/>
              </a:spcAft>
              <a:buNone/>
            </a:pP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26873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cap="none" dirty="0">
                <a:solidFill>
                  <a:schemeClr val="dk1"/>
                </a:solidFill>
                <a:effectLst/>
                <a:latin typeface="Arial"/>
                <a:ea typeface="Arial"/>
                <a:cs typeface="Arial"/>
                <a:sym typeface="Arial"/>
              </a:rPr>
              <a:t>- Sử dụng thùng gỗ sồi giúp oxi có thể thâm nhập vào làm dịu rượu, giúp rượu dễ uống hơn khi ủ ngắn. Nếu rượu vang được trải qua quá trình lên men malolactic trong thùng gỗ sẽ cho ra kết cấu giống kem và bơ mịn hơn.  </a:t>
            </a:r>
            <a:endParaRPr lang="en-VN" sz="1200" b="0" i="0" u="none" strike="noStrike" cap="none" dirty="0">
              <a:solidFill>
                <a:schemeClr val="dk1"/>
              </a:solidFill>
              <a:effectLst/>
              <a:latin typeface="Arial"/>
              <a:ea typeface="Arial"/>
              <a:cs typeface="Arial"/>
              <a:sym typeface="Arial"/>
            </a:endParaRPr>
          </a:p>
          <a:p>
            <a:r>
              <a:rPr lang="vi-VN" sz="1200" b="0" i="0" u="none" strike="noStrike" cap="none" dirty="0">
                <a:solidFill>
                  <a:schemeClr val="dk1"/>
                </a:solidFill>
                <a:effectLst/>
                <a:latin typeface="Arial"/>
                <a:ea typeface="Arial"/>
                <a:cs typeface="Arial"/>
                <a:sym typeface="Arial"/>
              </a:rPr>
              <a:t>- Những người sản xuất rượu vang Chardonnay không ủ gỗ sồi thường sẽ thêm các hương vị từ trái cây hơn là chọn phương pháp can thiệp sau trong nhà máy. Điều đáng chú ý đó là tuy gỗ sồi có khả năng thay đổi hương vị của Chardonnay, nhưng phong cách và hương vị tổng thể của rượu lại chịu tác động lớn hơn từ sự khác biệt của khí hậu chứ không phải chỉ đơn thuần từ việc có sử dụng thùng gỗ sồi trong sản xuất hay không. </a:t>
            </a:r>
            <a:endParaRPr lang="en-VN" sz="1200" b="0" i="0" u="none" strike="noStrike" cap="none" dirty="0">
              <a:solidFill>
                <a:schemeClr val="dk1"/>
              </a:solidFill>
              <a:effectLst/>
              <a:latin typeface="Arial"/>
              <a:ea typeface="Arial"/>
              <a:cs typeface="Arial"/>
              <a:sym typeface="Arial"/>
            </a:endParaRPr>
          </a:p>
          <a:p>
            <a:r>
              <a:rPr lang="vi-VN" sz="1200" b="0" i="0" u="none" strike="noStrike" cap="none" dirty="0">
                <a:solidFill>
                  <a:schemeClr val="dk1"/>
                </a:solidFill>
                <a:effectLst/>
                <a:latin typeface="Arial"/>
                <a:ea typeface="Arial"/>
                <a:cs typeface="Arial"/>
                <a:sym typeface="Arial"/>
              </a:rPr>
              <a:t>- Chardonnay ít nổi bật trong việc sản xuất rượu vang tại Úc, được làm đơn nho trong rượu vang sủi. Chardonnay được thu hoạch sớm để giữ được độ chua trước khi quả chín hơn. Rượu vang sủi tăm chỉ từ giống nho Chardonnay được gọi là Blanc de Blancs (Trắng của trắng trong tiếng Pháp), mang đến sự thanh lịch, vị khoáng cao, ít ngọt và có hương hoa với vị chua mạnh làm chủ đạo. Khi được ủ lâu, đặc biệt là có tiếp xúc với cặn thì đôi lúc sẽ còn cho ra một chút hương vị bánh mì cháy - là kết quả từ quá trình nấm men tự phân. Khi rượu vang sủi tăm từ Chardonnay được phối trộn với những giống nho như Pinot Noir và Pinot Meunier (ít được trồng hơn ở Úc), rượu sẽ đậm đà hơn với vị từ trái cây. </a:t>
            </a:r>
            <a:endParaRPr lang="en-VN" sz="1200" b="0" i="0" u="none" strike="noStrike" cap="none" dirty="0">
              <a:solidFill>
                <a:schemeClr val="dk1"/>
              </a:solidFill>
              <a:effectLst/>
              <a:latin typeface="Arial"/>
              <a:ea typeface="Arial"/>
              <a:cs typeface="Arial"/>
              <a:sym typeface="Arial"/>
            </a:endParaRPr>
          </a:p>
          <a:p>
            <a:r>
              <a:rPr lang="vi-VN" sz="1200" b="0" i="0" u="none" strike="noStrike" cap="none" dirty="0">
                <a:solidFill>
                  <a:schemeClr val="dk1"/>
                </a:solidFill>
                <a:effectLst/>
                <a:latin typeface="Arial"/>
                <a:ea typeface="Arial"/>
                <a:cs typeface="Arial"/>
                <a:sym typeface="Arial"/>
              </a:rPr>
              <a:t>+ CHƯƠNG TRÌNH BỔ SUNG: Tìm hiểu thêm trong </a:t>
            </a:r>
            <a:r>
              <a:rPr lang="vi-VN" sz="1200" b="0" i="1" u="none" strike="noStrike" cap="none" dirty="0">
                <a:solidFill>
                  <a:schemeClr val="dk1"/>
                </a:solidFill>
                <a:effectLst/>
                <a:latin typeface="Arial"/>
                <a:ea typeface="Arial"/>
                <a:cs typeface="Arial"/>
                <a:sym typeface="Arial"/>
              </a:rPr>
              <a:t>Rượu vang sủi tăm của Úc</a:t>
            </a:r>
            <a:r>
              <a:rPr lang="vi-VN" sz="1200" b="0" i="0" u="none" strike="noStrike" cap="none" dirty="0">
                <a:solidFill>
                  <a:schemeClr val="dk1"/>
                </a:solidFill>
                <a:effectLst/>
                <a:latin typeface="Arial"/>
                <a:ea typeface="Arial"/>
                <a:cs typeface="Arial"/>
                <a:sym typeface="Arial"/>
              </a:rPr>
              <a:t> tại www.australianwinediscovered.com</a:t>
            </a:r>
            <a:endParaRPr lang="en-VN" sz="1200" b="0" i="0" u="none" strike="noStrike" cap="none" dirty="0">
              <a:solidFill>
                <a:schemeClr val="dk1"/>
              </a:solidFill>
              <a:effectLst/>
              <a:latin typeface="Arial"/>
              <a:ea typeface="Arial"/>
              <a:cs typeface="Arial"/>
              <a:sym typeface="Arial"/>
            </a:endParaRPr>
          </a:p>
          <a:p>
            <a:br>
              <a:rPr lang="vi-VN" sz="1200" b="0" i="0" u="none" strike="noStrike" cap="none" dirty="0">
                <a:solidFill>
                  <a:schemeClr val="dk1"/>
                </a:solidFill>
                <a:effectLst/>
                <a:latin typeface="Arial"/>
                <a:ea typeface="Arial"/>
                <a:cs typeface="Arial"/>
                <a:sym typeface="Arial"/>
              </a:rPr>
            </a:br>
            <a:r>
              <a:rPr lang="vi-VN" sz="1200" b="0" i="0" u="none" strike="noStrike" cap="none" dirty="0">
                <a:solidFill>
                  <a:schemeClr val="dk1"/>
                </a:solidFill>
                <a:effectLst/>
                <a:latin typeface="Arial"/>
                <a:ea typeface="Arial"/>
                <a:cs typeface="Arial"/>
                <a:sym typeface="Arial"/>
              </a:rPr>
              <a:t>CÂU HỎI GỢI Ý THẢO LUẬN: </a:t>
            </a:r>
            <a:endParaRPr lang="en-VN" sz="1200" b="0" i="0" u="none" strike="noStrike" cap="none" dirty="0">
              <a:solidFill>
                <a:schemeClr val="dk1"/>
              </a:solidFill>
              <a:effectLst/>
              <a:latin typeface="Arial"/>
              <a:ea typeface="Arial"/>
              <a:cs typeface="Arial"/>
              <a:sym typeface="Arial"/>
            </a:endParaRPr>
          </a:p>
          <a:p>
            <a:r>
              <a:rPr lang="vi-VN" sz="1200" b="0" i="0" u="none" strike="noStrike" cap="none" dirty="0">
                <a:solidFill>
                  <a:schemeClr val="dk1"/>
                </a:solidFill>
                <a:effectLst/>
                <a:latin typeface="Arial"/>
                <a:ea typeface="Arial"/>
                <a:cs typeface="Arial"/>
                <a:sym typeface="Arial"/>
              </a:rPr>
              <a:t>- Sự khác biệt về hương vị giữa rượu vang Chardonnay có ủ gỗ sồi và không ủ gỗ sồi là gì? </a:t>
            </a:r>
            <a:endParaRPr lang="en-VN" sz="1200" b="0" i="0" u="none" strike="noStrike" cap="none" dirty="0">
              <a:solidFill>
                <a:schemeClr val="dk1"/>
              </a:solidFill>
              <a:effectLst/>
              <a:latin typeface="Arial"/>
              <a:ea typeface="Arial"/>
              <a:cs typeface="Arial"/>
              <a:sym typeface="Arial"/>
            </a:endParaRPr>
          </a:p>
          <a:p>
            <a:r>
              <a:rPr lang="vi-VN" sz="1200" b="0" i="0" u="none" strike="noStrike" cap="none" dirty="0">
                <a:solidFill>
                  <a:schemeClr val="dk1"/>
                </a:solidFill>
                <a:effectLst/>
                <a:latin typeface="Arial"/>
                <a:ea typeface="Arial"/>
                <a:cs typeface="Arial"/>
                <a:sym typeface="Arial"/>
              </a:rPr>
              <a:t>- Nhà rượu nào của Úc sản xuất ra rượu vang Chardonnay có khả năng trữ lâu? </a:t>
            </a:r>
            <a:endParaRPr lang="en-VN" sz="1200" b="0" i="0" u="none" strike="noStrike" cap="none" dirty="0">
              <a:solidFill>
                <a:schemeClr val="dk1"/>
              </a:solidFill>
              <a:effectLst/>
              <a:latin typeface="Arial"/>
              <a:ea typeface="Arial"/>
              <a:cs typeface="Arial"/>
              <a:sym typeface="Arial"/>
            </a:endParaRPr>
          </a:p>
          <a:p>
            <a:r>
              <a:rPr lang="vi-VN" sz="1200" b="0" i="0" u="none" strike="noStrike" cap="none" dirty="0">
                <a:solidFill>
                  <a:schemeClr val="dk1"/>
                </a:solidFill>
                <a:effectLst/>
                <a:latin typeface="Arial"/>
                <a:ea typeface="Arial"/>
                <a:cs typeface="Arial"/>
                <a:sym typeface="Arial"/>
              </a:rPr>
              <a:t>- Nho Chardonnay mang đến điều gì cho rượu vang sủi tăm phối trộn?</a:t>
            </a:r>
            <a:endParaRPr lang="en-VN" sz="1200" b="0" i="0" u="none" strike="noStrike" cap="none" dirty="0">
              <a:solidFill>
                <a:schemeClr val="dk1"/>
              </a:solidFill>
              <a:effectLst/>
              <a:latin typeface="Arial"/>
              <a:ea typeface="Arial"/>
              <a:cs typeface="Arial"/>
              <a:sym typeface="Arial"/>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30023708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Chardonnay được trồng ở 58 trong tổng số 65 vùng rượu vang tại Úc. Con số này cho thấy đây là giống nho trắng được trồng nhiều nhất ở Úc</a:t>
            </a:r>
            <a:endParaRPr lang="vi-VN" dirty="0"/>
          </a:p>
          <a:p>
            <a:pPr marL="0" lvl="0" indent="0" algn="l" rtl="0">
              <a:spcBef>
                <a:spcPct val="0"/>
              </a:spcBef>
              <a:spcAft>
                <a:spcPct val="0"/>
              </a:spcAft>
              <a:buNone/>
            </a:pPr>
            <a:endParaRPr lang="vi-VN" sz="1200" b="0" i="0" u="none" strike="noStrike" dirty="0">
              <a:solidFill>
                <a:schemeClr val="dk1"/>
              </a:solidFill>
              <a:latin typeface="Arial"/>
              <a:ea typeface="Arial"/>
              <a:cs typeface="Arial"/>
              <a:sym typeface="Arial"/>
            </a:endParaRPr>
          </a:p>
          <a:p>
            <a:pPr marL="0" marR="0" lvl="0" indent="0" algn="l" rtl="0">
              <a:lnSpc>
                <a:spcPct val="100000"/>
              </a:lnSpc>
              <a:spcBef>
                <a:spcPct val="0"/>
              </a:spcBef>
              <a:spcAft>
                <a:spcPct val="0"/>
              </a:spcAft>
              <a:buClr>
                <a:schemeClr val="dk1"/>
              </a:buClr>
              <a:buSzPts val="1200"/>
              <a:buFont typeface="Arial"/>
              <a:buNone/>
            </a:pPr>
            <a:r>
              <a:rPr lang="vi-VN" sz="1200" b="0" i="0" u="none" strike="noStrike" dirty="0">
                <a:solidFill>
                  <a:schemeClr val="dk1"/>
                </a:solidFill>
                <a:latin typeface="Arial"/>
                <a:ea typeface="Arial"/>
                <a:cs typeface="Arial"/>
                <a:sym typeface="Arial"/>
              </a:rPr>
              <a:t>+ CHƯƠNG TRÌNH BỔ SUNG </a:t>
            </a:r>
            <a:r>
              <a:rPr lang="vi-VN" sz="1200" dirty="0">
                <a:solidFill>
                  <a:schemeClr val="dk1"/>
                </a:solidFill>
                <a:latin typeface="Arial"/>
                <a:ea typeface="Arial"/>
                <a:cs typeface="Arial"/>
                <a:sym typeface="Arial"/>
              </a:rPr>
              <a:t>Tìm hiểu thêm về những vùng rượu vang đáng chú ý nhất ở Úc tại www.australianwinediscovered.com</a:t>
            </a:r>
            <a:endParaRPr lang="vi-VN" dirty="0"/>
          </a:p>
          <a:p>
            <a:pPr marL="0" lvl="0" indent="0" algn="l" rtl="0">
              <a:spcBef>
                <a:spcPct val="0"/>
              </a:spcBef>
              <a:spcAft>
                <a:spcPct val="0"/>
              </a:spcAft>
              <a:buNone/>
            </a:pPr>
            <a:endParaRPr lang="vi-VN" b="0" dirty="0"/>
          </a:p>
          <a:p>
            <a:pPr marL="0" lvl="0" indent="0" algn="l" rtl="0">
              <a:spcBef>
                <a:spcPct val="0"/>
              </a:spcBef>
              <a:spcAft>
                <a:spcPct val="0"/>
              </a:spcAft>
              <a:buNone/>
            </a:pPr>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2407082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Victoria là tiểu bang có nhiều vùng sản xuất rượu nhất trên toàn nước Úc, với số vùng rượu vang nhiều hơn bất cứ bang nào khác. Sự đa dạng về địa lý ở đây khiến từng vùng có thể tạo ra nhiều phong cách khác nhau, bao gồm dòng Chardonnay thanh lịch của vùng khí hậu mát mẻ và rượu vang sủi tăm thượng hạng từ thung lũng Yarra, Mornington Pennisula, Beechworth, Macedon Ranges và Geelong. Cùng những dòng rượu từ khí hậu ấm áp hơn như ở Murray Darling, thung lũng Goulburn và Swan Hill.</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30031077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Cách trung tâm thành phố Melbourne một giờ lái xe, thung lũng Yarra là một trong những vùng rượu vang dễ tiếp cận nhất ở Úc. Nơi đây có những hầm rượu, những ngôi làng cổ kính, địa điểm tham quan văn hóa, sản xuất thực phẩm và những cảnh quan độc đáo. Sự nổi tiếng của dòng rượu Chardonnay nơi đây tiếp tục phát triển. Chardonnay được trồng ở nhiều vùng riêng biệt và rượu thường có kết cấu tốt và giản dị.  Nho thường được thu hoạch khi độ ngọt còn thấp (theo thang Baumé) để giữ vị chua. Mùi hương và vị đa dạng từ cam chanh, quả hạch, vị khoáng và hương hoa. Khi ủ trong thùng gỗ sẽ cho ra mùi hương dễ chịu của quả vả và có vị mặn.</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23805839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34363806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Mornington Peninsula đã tạo dựng danh tiếng với những dòng rượu thượng hạng của khí hậu mát mẻ, cũng như là địa điểm nghỉ dưỡng nổi tiếng nhờ vào vẻ đẹp tự nhiên từ bãi biển xinh đẹp và vùng vịnh bình yên. Được ca ngợi vì sự thanh lịch cân đối, dòng rượu Chardonnay của nơi đây có vị chua dễ chịu và không có mùi gỗ sồi, rượu đậm vừa với hương bánh mì nướng cùng những hương vị phức tạp. Cùng những hương vị trái cây như dưa lưới, cam chanh và quả vả. Nho Chardonnay có độ chua đặc biệt tự nhiên từ khí hậu mát mẻ của Mornington Peninsula và cũng thể hiện sự hạn chế và cấu trúc chặt chẽ nổi tiếng của vùng này.</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9336695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Những vùng sản xuất rượu ở tiểu bang Tây Úc tập trung ở phía tây nam và tại vùng Great Southern. Một số vùng rượu vang nằm ở gần thủ phủ Perth như Swan District, nhưng hầu hết đều xa hơn về phía nam. Những vùng rượu vang ở đây bao gồm thung lũng Blackwood, Geographe, Great Southern, Peel, Pemberton, Manjimup, Margaret River và Swan District. Hôm nay chúng ta sẽ tập trung đến vùng đất quê hương của dòng Chardonnay tại Tây Úc, đó là Margaret River.</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35321357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Trong vòng chưa đầy 50 năm, khu vực Margaret River đã xây dựng danh tiếng trên thế giới là quê hương của rượu vang thượng hạng tại Úc. VỊ trí sát biển khiến vùng này có vẻ đẹp được thiên nhiên ban tặng, với những vườn nho được trồng trên một trong những đường bờ biển đẹp nhất thế giới.</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Vùng Margaret River có đủ khả năng để tạo ra những dòng rượu vang ngon nhất thế giới. Dòng rượu Chardonnay ở đây thể hiện độ chín của trái cây, hương vị sâu sắc và cấu trúc toàn diện, với vị chua sảng khoái và có thể ủ được lâu.</a:t>
            </a:r>
            <a:endParaRPr lang="vi-VN" dirty="0"/>
          </a:p>
          <a:p>
            <a:pPr marL="0" lvl="0" indent="0" algn="l" rtl="0">
              <a:spcBef>
                <a:spcPct val="0"/>
              </a:spcBef>
              <a:spcAft>
                <a:spcPct val="0"/>
              </a:spcAft>
              <a:buNone/>
            </a:pPr>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9650543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27454811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NSW là quê hương của 14 vùng rượu vang khác nhau, từ vùng rượu vang cổ xưa nhất của Úc còn hoạt động như thung lũng Hunter đến khu vực lớn mạnh như Riverina và những vùng khí hậu mát mẻ như Orange, Tumbaruna và Canberra District (một vùng thuộc NSW trải dài trên cả NSW và ACT – Australian Capital Territory)</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27</a:t>
            </a:fld>
            <a:endParaRPr lang="en-US" dirty="0"/>
          </a:p>
        </p:txBody>
      </p:sp>
    </p:spTree>
    <p:extLst>
      <p:ext uri="{BB962C8B-B14F-4D97-AF65-F5344CB8AC3E}">
        <p14:creationId xmlns:p14="http://schemas.microsoft.com/office/powerpoint/2010/main" val="3082543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ct val="0"/>
              </a:spcBef>
              <a:spcAft>
                <a:spcPct val="0"/>
              </a:spcAft>
              <a:buClr>
                <a:schemeClr val="dk1"/>
              </a:buClr>
              <a:buSzPts val="1200"/>
              <a:buFont typeface="Arial"/>
              <a:buNone/>
            </a:pPr>
            <a:r>
              <a:rPr lang="vi-VN" sz="1200" b="0" i="0" u="none" strike="noStrike" dirty="0">
                <a:solidFill>
                  <a:schemeClr val="dk1"/>
                </a:solidFill>
                <a:latin typeface="Arial"/>
                <a:ea typeface="Arial"/>
                <a:cs typeface="Arial"/>
                <a:sym typeface="Arial"/>
              </a:rPr>
              <a:t>Đây sẽ là thời điểm thích hợp để mời mọi người thưởng thức hương vị rượu vang Chardonnay truyền thống của Úc. Tiệc thử rượu chính thức sẽ diễn ra vào cuối chương trình.</a:t>
            </a:r>
            <a:endParaRPr lang="vi-VN" dirty="0"/>
          </a:p>
          <a:p>
            <a:pPr marL="0" marR="0" lvl="0" indent="0" algn="l" rtl="0">
              <a:lnSpc>
                <a:spcPct val="100000"/>
              </a:lnSpc>
              <a:spcBef>
                <a:spcPct val="0"/>
              </a:spcBef>
              <a:spcAft>
                <a:spcPct val="0"/>
              </a:spcAft>
              <a:buClr>
                <a:schemeClr val="dk1"/>
              </a:buClr>
              <a:buSzPts val="1200"/>
              <a:buFont typeface="Arial"/>
              <a:buNone/>
            </a:pPr>
            <a:endParaRPr lang="vi-VN" sz="1200" b="0" i="0" u="none" strike="noStrike" dirty="0">
              <a:solidFill>
                <a:schemeClr val="dk1"/>
              </a:solidFill>
              <a:latin typeface="Arial"/>
              <a:ea typeface="Arial"/>
              <a:cs typeface="Arial"/>
              <a:sym typeface="Arial"/>
            </a:endParaRPr>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Chardonnay là giống nho trắng được trồng nhiều nhất ở Úc, được biến tấu thành rất nhiều phong cách và hương vị, mỗi dòng rượu lại thể hiện đặc trưng của từng vùng trồng giống nho này và sự ảnh hưởng của tay nghề người làm rượu.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Rượu Chardonnay không có một phong cách nhất định nào cả, mà hương vị của dòng rượu này sẽ tùy vào khí hậu, địa lý của vùng trồng nho và từ chính bàn tay của người làm rượu.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Không chỉ nổi tiếng là dòng rượu vang tĩnh để bàn, người làm rượu vang sủi tăm của Úc còn dùng nho Chardonnay để tạo ra vang sủi tăm từ một loại nho hoặc vang phối trộn.</a:t>
            </a:r>
            <a:endParaRPr lang="vi-VN" dirty="0"/>
          </a:p>
          <a:p>
            <a:pPr marL="0" lvl="0" indent="0" algn="l" rtl="0">
              <a:spcBef>
                <a:spcPct val="0"/>
              </a:spcBef>
              <a:spcAft>
                <a:spcPct val="0"/>
              </a:spcAft>
              <a:buNone/>
            </a:pPr>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18181659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Chỉ cách trung tâm thành phố Sydney 3 giờ lái xe, thung lũng Hunter đã trở thành điểm vui chơi giải trí cho người dân của Sydney và cả những du khách đến vì lịch sử phong phú và để thưởng thức rượu vang xứ Hunter. Rượu Chardonnay xứ Hunter từng được thể hiện theo hướng ‘ánh mặt trời trong chai’ đó là hương sồi, đậm đà và có chút vị bơ. Nhưng vùng này đã trải qua thời kỳ phục hưng trong 15 năm qua, những người làm rượu vẫn sản xuất rượu vang Chardonnay đậm đà nhưng công đoạn xử lý bằng gỗ sồi ít đi và ít sử dụng phương pháp lên men malolactic. Hương vị thường có vị đào, cam chanh với vị chua nhẹ.</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28</a:t>
            </a:fld>
            <a:endParaRPr lang="en-US" dirty="0"/>
          </a:p>
        </p:txBody>
      </p:sp>
    </p:spTree>
    <p:extLst>
      <p:ext uri="{BB962C8B-B14F-4D97-AF65-F5344CB8AC3E}">
        <p14:creationId xmlns:p14="http://schemas.microsoft.com/office/powerpoint/2010/main" val="14002472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29</a:t>
            </a:fld>
            <a:endParaRPr lang="en-US" dirty="0"/>
          </a:p>
        </p:txBody>
      </p:sp>
    </p:spTree>
    <p:extLst>
      <p:ext uri="{BB962C8B-B14F-4D97-AF65-F5344CB8AC3E}">
        <p14:creationId xmlns:p14="http://schemas.microsoft.com/office/powerpoint/2010/main" val="18646476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Tiểu bang Nam Úc đóng góp gần 1 nửa trong tổng số nho được sản xuất tại Úc Nơi đây còn là nơi tập trung những vùng sản xuất rượu nổi tiếng nhất và cổ xưa nhất trên toàn nước Úc.</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31</a:t>
            </a:fld>
            <a:endParaRPr lang="en-US" dirty="0"/>
          </a:p>
        </p:txBody>
      </p:sp>
    </p:spTree>
    <p:extLst>
      <p:ext uri="{BB962C8B-B14F-4D97-AF65-F5344CB8AC3E}">
        <p14:creationId xmlns:p14="http://schemas.microsoft.com/office/powerpoint/2010/main" val="33371869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Những người sành ăn rất thích ghé thăm vùng này và chỉ cách Trung tâm thành phố Adelaide 30 phút lái xe. Nho được trồng ở đây vào những năm 1870, tuy nhiên do nghề trồng nho ở vùng có khí hậu mát mẻ có nhiều khó khăn ở thời điểm đó, hầu hết các cây bị nhổ bỏ vào những năm 1930. Sự hồi sinh của vùng này bắt đầu vào năm 1979, khi người làm rượu Brian Croser trồng giống nho Chardonnay vì nhận ra khu vực này có thể là một trong những vùng tốt nhất để trồng giống nho của khí hậu mát mẻ. Đồi Adelaide là khu vực có khí hậu mát mẻ hàng đầu, sản xuất dòng rượu vang Chardonnay thanh lịch, có vị trái cây nhẹ cùng vị chua để ủ và khả năng cạnh tranh cùng các dòng vang Chardonnay hàng đầu từ các vùng khí hậu mát mẻ trên thế giới. </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32</a:t>
            </a:fld>
            <a:endParaRPr lang="en-US" dirty="0"/>
          </a:p>
        </p:txBody>
      </p:sp>
    </p:spTree>
    <p:extLst>
      <p:ext uri="{BB962C8B-B14F-4D97-AF65-F5344CB8AC3E}">
        <p14:creationId xmlns:p14="http://schemas.microsoft.com/office/powerpoint/2010/main" val="41790503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Mặc dù “Tasmania” là tên gọi chính thức duy nhất của vùng rượu vang này, chính quyền tiểu bang Tasmania đã chia ra 7 quận rượu vang trên đảo bao gồm: Tây Bắc, Sông Pipers, Thung lũng Tamar, Bờ Đông, Thung lũng Derwent, Thung lũng sông Coal và Thung lũng Huon.</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35</a:t>
            </a:fld>
            <a:endParaRPr lang="en-US" dirty="0"/>
          </a:p>
        </p:txBody>
      </p:sp>
    </p:spTree>
    <p:extLst>
      <p:ext uri="{BB962C8B-B14F-4D97-AF65-F5344CB8AC3E}">
        <p14:creationId xmlns:p14="http://schemas.microsoft.com/office/powerpoint/2010/main" val="42396856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Tasmania là một trong những vùng làm rượu hàng đầu và có khí hậu mát mẻ, nổi tiếng với những dòng vang đoạt giải như rượu vang sủi tăm, Pinot Noir, Chardonnay và Riesling. Khí hậu lạnh và điều kiện thổ nhưỡng phù hợp ở Tasmania đã tạo ra dòng rượu vang Chardonnay thanh lịch với độ chua tự nhiên và hương vị thơm ngon đậm đà nhưng cũng rất tinh tế, không bị át bởi mùi gỗ sồi hay vị trái cây chín quá. Một lượng lớn nho Chardonnay được dùng trong sản xuất rượu vang sủi tăm chất lượng cao.</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36</a:t>
            </a:fld>
            <a:endParaRPr lang="en-US" dirty="0"/>
          </a:p>
        </p:txBody>
      </p:sp>
    </p:spTree>
    <p:extLst>
      <p:ext uri="{BB962C8B-B14F-4D97-AF65-F5344CB8AC3E}">
        <p14:creationId xmlns:p14="http://schemas.microsoft.com/office/powerpoint/2010/main" val="17979648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ct val="0"/>
              </a:spcBef>
              <a:spcAft>
                <a:spcPct val="0"/>
              </a:spcAft>
              <a:buClr>
                <a:schemeClr val="dk1"/>
              </a:buClr>
              <a:buSzPts val="1200"/>
              <a:buFont typeface="Arial"/>
              <a:buNone/>
            </a:pPr>
            <a:r>
              <a:rPr lang="vi-VN" dirty="0"/>
              <a:t>ĐÂY LÀ THỜI ĐIỂM THÍCH HỢP ĐỂ THƯỞNG THỨC VÀ THẢO LUẬN VỀ HƯƠNG VỊ CÁC LOẠI RƯỢU VANG KHÁC NHAU. </a:t>
            </a:r>
          </a:p>
          <a:p>
            <a:pPr marL="0" lvl="0" indent="0" algn="l" rtl="0">
              <a:spcBef>
                <a:spcPct val="0"/>
              </a:spcBef>
              <a:spcAft>
                <a:spcPct val="0"/>
              </a:spcAft>
              <a:buNone/>
            </a:pP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Sự đa dạng của dòng rượu Chardonnay chính là yếu tố cho thấy sự bền bỉ của giống nho này trong thị trường luôn biến động như tại Úc. Dòng rượu này có thể thể hiện đặc điểm của vườn nho đã nuôi dưỡng cây, và cũng có thể là “khung tranh” để người làm rượu sáng tạo. Cuộc cách mạng của nho Chardonnay đã cho phép các nhà làm rượu của Úc nắm bắt tất cả các hương vị và đặc điểm của giống nho hấp dẫn này, và kết quả là những người uống rượu đang đón nhận sự hồi sinh của nó, từ các hương vị nhẹ nhàng của khí hậu mát mẻ đến các phiên bản đậm đà, phong phú từ các vùng khí hậu ấm áp.</a:t>
            </a:r>
            <a:endParaRPr lang="vi-VN" dirty="0"/>
          </a:p>
          <a:p>
            <a:pPr marL="0" lvl="0" indent="0" algn="l" rtl="0">
              <a:spcBef>
                <a:spcPct val="0"/>
              </a:spcBef>
              <a:spcAft>
                <a:spcPct val="0"/>
              </a:spcAft>
              <a:buNone/>
            </a:pPr>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39</a:t>
            </a:fld>
            <a:endParaRPr lang="en-US" dirty="0"/>
          </a:p>
        </p:txBody>
      </p:sp>
    </p:spTree>
    <p:extLst>
      <p:ext uri="{BB962C8B-B14F-4D97-AF65-F5344CB8AC3E}">
        <p14:creationId xmlns:p14="http://schemas.microsoft.com/office/powerpoint/2010/main" val="39867568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40</a:t>
            </a:fld>
            <a:endParaRPr lang="en-US" dirty="0"/>
          </a:p>
        </p:txBody>
      </p:sp>
    </p:spTree>
    <p:extLst>
      <p:ext uri="{BB962C8B-B14F-4D97-AF65-F5344CB8AC3E}">
        <p14:creationId xmlns:p14="http://schemas.microsoft.com/office/powerpoint/2010/main" val="31983266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Vui lòng truy cập www.australianwinediscovered.com để tìm hiểu thêm về chương trình, công cụ và tư liệu.</a:t>
            </a:r>
            <a:endParaRPr lang="vi-VN" dirty="0"/>
          </a:p>
          <a:p>
            <a:pPr marL="0" lvl="0" indent="0" algn="l" rtl="0">
              <a:spcBef>
                <a:spcPct val="0"/>
              </a:spcBef>
              <a:spcAft>
                <a:spcPct val="0"/>
              </a:spcAft>
              <a:buNone/>
            </a:pPr>
            <a:r>
              <a:rPr lang="vi-VN" sz="1200" dirty="0">
                <a:solidFill>
                  <a:schemeClr val="dk1"/>
                </a:solidFill>
                <a:latin typeface="Arial"/>
                <a:ea typeface="Arial"/>
                <a:cs typeface="Arial"/>
                <a:sym typeface="Arial"/>
              </a:rPr>
              <a:t>Để được giải đáp thắc mắc, vui lòng liên hệ discovered@wineaustralia.com</a:t>
            </a:r>
            <a:endParaRPr lang="vi-VN" dirty="0"/>
          </a:p>
          <a:p>
            <a:pPr marL="0" lvl="0" indent="0" algn="l" rtl="0">
              <a:spcBef>
                <a:spcPct val="0"/>
              </a:spcBef>
              <a:spcAft>
                <a:spcPct val="0"/>
              </a:spcAft>
              <a:buNone/>
            </a:pPr>
            <a:endParaRPr lang="vi-VN"/>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42</a:t>
            </a:fld>
            <a:endParaRPr lang="en-US" dirty="0"/>
          </a:p>
        </p:txBody>
      </p:sp>
    </p:spTree>
    <p:extLst>
      <p:ext uri="{BB962C8B-B14F-4D97-AF65-F5344CB8AC3E}">
        <p14:creationId xmlns:p14="http://schemas.microsoft.com/office/powerpoint/2010/main" val="3324494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6</a:t>
            </a:fld>
            <a:endParaRPr lang="en-US" dirty="0"/>
          </a:p>
        </p:txBody>
      </p:sp>
    </p:spTree>
    <p:extLst>
      <p:ext uri="{BB962C8B-B14F-4D97-AF65-F5344CB8AC3E}">
        <p14:creationId xmlns:p14="http://schemas.microsoft.com/office/powerpoint/2010/main" val="1802378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CÂU HỎI GỢI Ý THẢO LUẬN: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Một số ý kiến cho rằng, Chardonnay ủ gỗ sồi đã đi quá xa, lấn lướt đi hương vị, giảm hương vị trái cây và phức hợp, thanh nhã của giống nho này. Theo bạn thì điều này có đúng không? </a:t>
            </a:r>
            <a:endParaRPr lang="vi-VN"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589043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dk1"/>
                </a:solidFill>
                <a:latin typeface="Arial"/>
                <a:ea typeface="Arial"/>
                <a:cs typeface="Arial"/>
                <a:sym typeface="Arial"/>
              </a:rPr>
              <a:t>Được thành lập vào năm 1858 bởi người di cư từ Anh Quốc Edward Tyrrell, Tyrrell’s Wine là một trong những công ty rượu vang do gia đình sở hữu hàng đầu ở Úc và tự hào sở hữu một số vườn nho Chardonnay lâu đời nhất thế giới.</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2037148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Chardonnay là giống nho có sức sống mãnh liệt với độ che phủ của tán lá lớn khi được kiểm soát kỹ bằng phương pháp cắt tỉa, tỉa cành và quản lý tán. Nếu không có phương pháp chăm sóc như trên, cây sẽ phát triển cho ra quả chất lượng kém hơn.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Trong điều kiện nhất định, Chardonnay có thể cho ra năng suất rất cao, tuy nhiên quy cách của quả đã thay đổi cùng với khẩu vị của những người uống rượu vang Úc trong những thập kỷ gần đây. Có xu hướng hạn chế năng suất cây nho để cho ra quả chất lượng cao nhất. Năng suất đã được điều chỉnh để cho ít quả hơn với mong muốn cho ra ít vị hoa quả, nâng cao độ chua và ít đường hơn theo thang Baumé.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Chardonnay là giống nho đâm chồi sớm và cho quả chín sớm. Trong thời kỳ bùng nổ giống Chardonnay tại Úc vào trước năm 2000, đây là một trong những giống nho cuối cùng được thu hoạch do những người làm rượu muốn có hương vị quả chín. Ngày nay, nhiều người làm rượu lại thu hoạch nho Chardonnay vào đầu mùa thu hoạch. </a:t>
            </a:r>
            <a:endParaRPr lang="vi-VN" dirty="0"/>
          </a:p>
          <a:p>
            <a:pPr marL="0" lvl="0" indent="0" algn="l" rtl="0">
              <a:spcBef>
                <a:spcPct val="0"/>
              </a:spcBef>
              <a:spcAft>
                <a:spcPct val="0"/>
              </a:spcAft>
              <a:buNone/>
            </a:pPr>
            <a:br>
              <a:rPr lang="vi-VN" b="0" dirty="0"/>
            </a:br>
            <a:r>
              <a:rPr lang="vi-VN" sz="1200" b="0" i="0" u="none" strike="noStrike" dirty="0">
                <a:solidFill>
                  <a:schemeClr val="dk1"/>
                </a:solidFill>
                <a:latin typeface="Arial"/>
                <a:ea typeface="Arial"/>
                <a:cs typeface="Arial"/>
                <a:sym typeface="Arial"/>
              </a:rPr>
              <a:t>CÂU HỎI GỢI Ý THẢO LUẬN: </a:t>
            </a:r>
            <a:endParaRPr lang="vi-VN" dirty="0"/>
          </a:p>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Có sự khác biệt trong cách quản lý trồng nho và thời điểm thu hoạch trong khoảng trước và sau năm 2000. Điều đó ảnh hưởng đến những nhà sản xuất rượu vang như thế nào?</a:t>
            </a:r>
            <a:endParaRPr lang="vi-VN" dirty="0"/>
          </a:p>
          <a:p>
            <a:pPr marL="0" lvl="0" indent="0" algn="l" rtl="0">
              <a:spcBef>
                <a:spcPct val="0"/>
              </a:spcBef>
              <a:spcAft>
                <a:spcPct val="0"/>
              </a:spcAft>
              <a:buNone/>
            </a:pPr>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3034714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dirty="0"/>
              <a:t>+ CHƯƠNG TRÌNH BỔ SUNG: </a:t>
            </a:r>
            <a:r>
              <a:rPr lang="vi-VN" sz="1200" dirty="0">
                <a:solidFill>
                  <a:schemeClr val="dk1"/>
                </a:solidFill>
                <a:latin typeface="Arial"/>
                <a:ea typeface="Arial"/>
                <a:cs typeface="Arial"/>
                <a:sym typeface="Arial"/>
              </a:rPr>
              <a:t>Vui lòng truy cập www.australianwinediscovered.com để tìm hiểu thêm về cách thức chế biến rượu vang trong cuốn </a:t>
            </a:r>
            <a:r>
              <a:rPr lang="vi-VN" sz="1200" i="1" dirty="0">
                <a:solidFill>
                  <a:schemeClr val="dk1"/>
                </a:solidFill>
                <a:latin typeface="Arial"/>
                <a:ea typeface="Arial"/>
                <a:cs typeface="Arial"/>
                <a:sym typeface="Arial"/>
              </a:rPr>
              <a:t>Giới thiệu về rượu vang</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3222950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1" i="0" u="none" strike="noStrike" dirty="0">
                <a:solidFill>
                  <a:schemeClr val="dk1"/>
                </a:solidFill>
                <a:latin typeface="Arial"/>
                <a:ea typeface="Arial"/>
                <a:cs typeface="Arial"/>
                <a:sym typeface="Arial"/>
              </a:rPr>
              <a:t>- Ép nguyên chùm:</a:t>
            </a:r>
            <a:r>
              <a:rPr lang="vi-VN" sz="1200" b="0" i="0" u="none" strike="noStrike" dirty="0">
                <a:solidFill>
                  <a:schemeClr val="dk1"/>
                </a:solidFill>
                <a:latin typeface="Arial"/>
                <a:ea typeface="Arial"/>
                <a:cs typeface="Arial"/>
                <a:sym typeface="Arial"/>
              </a:rPr>
              <a:t> Thay vì loại bỏ phần cuống trước, cả chùm nho sẽ được ép để lấy nước nho. Có thêm cuống trong thành phần ép sẽ giúp thoát nước hiệu quả hơn và cho ra nước ép nguyên chất hơn. Nhờ vậy sẽ cho ra rượu vang tinh tế, vị phong phú hơn.  </a:t>
            </a:r>
            <a:endParaRPr lang="vi-VN" dirty="0"/>
          </a:p>
          <a:p>
            <a:pPr marL="0" lvl="0" indent="0" algn="l" rtl="0">
              <a:spcBef>
                <a:spcPct val="0"/>
              </a:spcBef>
              <a:spcAft>
                <a:spcPct val="0"/>
              </a:spcAft>
              <a:buNone/>
            </a:pPr>
            <a:r>
              <a:rPr lang="vi-VN" sz="1200" i="0" u="none" strike="noStrike" dirty="0">
                <a:solidFill>
                  <a:schemeClr val="dk1"/>
                </a:solidFill>
                <a:latin typeface="Arial"/>
                <a:ea typeface="Arial"/>
                <a:cs typeface="Arial"/>
                <a:sym typeface="Arial"/>
              </a:rPr>
              <a:t>- </a:t>
            </a:r>
            <a:r>
              <a:rPr lang="vi-VN" sz="1200" b="1" i="0" u="none" strike="noStrike" dirty="0">
                <a:solidFill>
                  <a:schemeClr val="dk1"/>
                </a:solidFill>
                <a:latin typeface="Arial"/>
                <a:ea typeface="Arial"/>
                <a:cs typeface="Arial"/>
                <a:sym typeface="Arial"/>
              </a:rPr>
              <a:t>Lên men lạnh:</a:t>
            </a:r>
            <a:r>
              <a:rPr lang="vi-VN" sz="1200" b="0" i="0" u="none" strike="noStrike" dirty="0">
                <a:solidFill>
                  <a:schemeClr val="dk1"/>
                </a:solidFill>
                <a:latin typeface="Arial"/>
                <a:ea typeface="Arial"/>
                <a:cs typeface="Arial"/>
                <a:sym typeface="Arial"/>
              </a:rPr>
              <a:t> Quá trình lên men dài, nhiệt lạnh sẽ gia tăng mùi quả chín và cho ra hương vị phong phú như xoài và dứa. Thường được ủ trong bể thép không gỉ và được đóng chai ngay để giữ hương khoáng tươi và nhẹ. </a:t>
            </a:r>
            <a:endParaRPr lang="vi-VN" dirty="0"/>
          </a:p>
          <a:p>
            <a:pPr marL="0" lvl="0" indent="0" algn="l" rtl="0">
              <a:spcBef>
                <a:spcPct val="0"/>
              </a:spcBef>
              <a:spcAft>
                <a:spcPct val="0"/>
              </a:spcAft>
              <a:buNone/>
            </a:pPr>
            <a:r>
              <a:rPr lang="vi-VN" sz="1200" i="0" u="none" strike="noStrike" dirty="0">
                <a:solidFill>
                  <a:schemeClr val="dk1"/>
                </a:solidFill>
                <a:latin typeface="Arial"/>
                <a:ea typeface="Arial"/>
                <a:cs typeface="Arial"/>
                <a:sym typeface="Arial"/>
              </a:rPr>
              <a:t>- </a:t>
            </a:r>
            <a:r>
              <a:rPr lang="vi-VN" sz="1200" b="1" i="0" u="none" strike="noStrike" dirty="0">
                <a:solidFill>
                  <a:schemeClr val="dk1"/>
                </a:solidFill>
                <a:latin typeface="Arial"/>
                <a:ea typeface="Arial"/>
                <a:cs typeface="Arial"/>
                <a:sym typeface="Arial"/>
              </a:rPr>
              <a:t>Lên men trong thùng gỗ:</a:t>
            </a:r>
            <a:r>
              <a:rPr lang="vi-VN" sz="1200" b="0" i="0" u="none" strike="noStrike" dirty="0">
                <a:solidFill>
                  <a:schemeClr val="dk1"/>
                </a:solidFill>
                <a:latin typeface="Arial"/>
                <a:ea typeface="Arial"/>
                <a:cs typeface="Arial"/>
                <a:sym typeface="Arial"/>
              </a:rPr>
              <a:t> Ngoài việc cho rượu có hương sồi, thùng gỗ sồi còn giúp rượu có cảm giác đậm đà và cân bằng trong vòm miệng với kết cấu vững chắc hơn là ủ trong thùng thép. </a:t>
            </a:r>
            <a:endParaRPr lang="vi-VN" dirty="0"/>
          </a:p>
          <a:p>
            <a:pPr marL="0" lvl="0" indent="0" algn="l" rtl="0">
              <a:spcBef>
                <a:spcPct val="0"/>
              </a:spcBef>
              <a:spcAft>
                <a:spcPct val="0"/>
              </a:spcAft>
              <a:buNone/>
            </a:pPr>
            <a:r>
              <a:rPr lang="vi-VN" sz="1200" i="0" u="none" strike="noStrike" dirty="0">
                <a:solidFill>
                  <a:schemeClr val="dk1"/>
                </a:solidFill>
                <a:latin typeface="Arial"/>
                <a:ea typeface="Arial"/>
                <a:cs typeface="Arial"/>
                <a:sym typeface="Arial"/>
              </a:rPr>
              <a:t>- </a:t>
            </a:r>
            <a:r>
              <a:rPr lang="vi-VN" sz="1200" b="1" i="0" u="none" strike="noStrike" dirty="0">
                <a:solidFill>
                  <a:schemeClr val="dk1"/>
                </a:solidFill>
                <a:latin typeface="Arial"/>
                <a:ea typeface="Arial"/>
                <a:cs typeface="Arial"/>
                <a:sym typeface="Arial"/>
              </a:rPr>
              <a:t>Lên men malolactic:</a:t>
            </a:r>
            <a:r>
              <a:rPr lang="vi-VN" sz="1200" b="0" i="0" u="none" strike="noStrike" dirty="0">
                <a:solidFill>
                  <a:schemeClr val="dk1"/>
                </a:solidFill>
                <a:latin typeface="Arial"/>
                <a:ea typeface="Arial"/>
                <a:cs typeface="Arial"/>
                <a:sym typeface="Arial"/>
              </a:rPr>
              <a:t> Vi khuẩn axit lactic được thêm vào nước rượu vừa lên men để chuyển hóa axit malic thành axit lactic mềm, êm hơn với hương vị và kết cấu của bơ. </a:t>
            </a:r>
            <a:endParaRPr lang="vi-VN" dirty="0"/>
          </a:p>
          <a:p>
            <a:pPr marL="0" lvl="0" indent="0" algn="l" rtl="0">
              <a:spcBef>
                <a:spcPct val="0"/>
              </a:spcBef>
              <a:spcAft>
                <a:spcPct val="0"/>
              </a:spcAft>
              <a:buNone/>
            </a:pPr>
            <a:r>
              <a:rPr lang="vi-VN" sz="1200" b="1" i="0" u="none" strike="noStrike" dirty="0">
                <a:solidFill>
                  <a:schemeClr val="dk1"/>
                </a:solidFill>
                <a:latin typeface="Arial"/>
                <a:ea typeface="Arial"/>
                <a:cs typeface="Arial"/>
                <a:sym typeface="Arial"/>
              </a:rPr>
              <a:t>- Ảnh hưởng từ gỗ sồi:</a:t>
            </a:r>
            <a:r>
              <a:rPr lang="vi-VN" sz="1200" b="0" i="0" u="none" strike="noStrike" dirty="0">
                <a:solidFill>
                  <a:schemeClr val="dk1"/>
                </a:solidFill>
                <a:latin typeface="Arial"/>
                <a:ea typeface="Arial"/>
                <a:cs typeface="Arial"/>
                <a:sym typeface="Arial"/>
              </a:rPr>
              <a:t> Có thể tạo ra hương vị như bánh mì cháy - tùy thuộc vào gỗ sồi được sử dụng, tuổi và xuất xứ của gỗ sồi - với nhiều hương vị như caramel, vị khói, kem, vani, quế và dừa. </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1" i="0" u="none" strike="noStrike" cap="none" dirty="0">
                <a:solidFill>
                  <a:schemeClr val="dk1"/>
                </a:solidFill>
                <a:effectLst/>
                <a:latin typeface="Arial"/>
                <a:ea typeface="Arial"/>
                <a:cs typeface="Arial"/>
                <a:sym typeface="Arial"/>
              </a:rPr>
              <a:t>- Ủ trong thùng gỗ:</a:t>
            </a:r>
            <a:r>
              <a:rPr lang="vi-VN" sz="1200" b="0" i="0" u="none" strike="noStrike" cap="none" dirty="0">
                <a:solidFill>
                  <a:schemeClr val="dk1"/>
                </a:solidFill>
                <a:effectLst/>
                <a:latin typeface="Arial"/>
                <a:ea typeface="Arial"/>
                <a:cs typeface="Arial"/>
                <a:sym typeface="Arial"/>
              </a:rPr>
              <a:t> Trong khi hương vị gỗ sồi phần lớn đến từ gia vị và bánh mì nướng, ủ rượu Chardonnay trong thùng gỗ sồi cũng tạo ra các hợp chất hương vị khác nhau tùy thuộc vào thùng gỗ sồi (mới hay đã qua sử dụng) và có một phần ảnh hưởng từ xuất xứ (Mỹ, Pháp hoặc các nước châu Âu khác). </a:t>
            </a:r>
          </a:p>
          <a:p>
            <a:r>
              <a:rPr lang="vi-VN" sz="1200" b="1" i="0" u="none" strike="noStrike" cap="none" dirty="0">
                <a:solidFill>
                  <a:schemeClr val="dk1"/>
                </a:solidFill>
                <a:effectLst/>
                <a:latin typeface="Arial"/>
                <a:ea typeface="Arial"/>
                <a:cs typeface="Arial"/>
                <a:sym typeface="Arial"/>
              </a:rPr>
              <a:t>- Tăng thời gian tiếp xúc với cặn:</a:t>
            </a:r>
            <a:r>
              <a:rPr lang="vi-VN" sz="1200" b="0" i="0" u="none" strike="noStrike" cap="none" dirty="0">
                <a:solidFill>
                  <a:schemeClr val="dk1"/>
                </a:solidFill>
                <a:effectLst/>
                <a:latin typeface="Arial"/>
                <a:ea typeface="Arial"/>
                <a:cs typeface="Arial"/>
                <a:sym typeface="Arial"/>
              </a:rPr>
              <a:t> Rượu được để ủ cùng với cặn, đó là các tế bào nấm men còn sót lại từ quá trình tự phân (quá trình tự hủy của tế bào men được tạo ra từ quá trình lên men).  Quá trình tiếp xúc với cặn có thể kéo dài trong một thời gian ngắn khoảng 3-4 tháng, hoặc lên đến vài năm. Sự tiếp xúc kéo dài có thể cho ra rượu đậm đà hơn và kết cấu hòa quyện. Rượu ủ trong thùng gỗ sồi cùng với cặn sẽ tạo ra hợp chất mới từ thùng gỗ. </a:t>
            </a:r>
          </a:p>
          <a:p>
            <a:r>
              <a:rPr lang="vi-VN" sz="1200" b="1" i="0" u="none" strike="noStrike" cap="none" dirty="0">
                <a:solidFill>
                  <a:schemeClr val="dk1"/>
                </a:solidFill>
                <a:effectLst/>
                <a:latin typeface="Arial"/>
                <a:ea typeface="Arial"/>
                <a:cs typeface="Arial"/>
                <a:sym typeface="Arial"/>
              </a:rPr>
              <a:t>- Khuấy đảo:</a:t>
            </a:r>
            <a:r>
              <a:rPr lang="vi-VN" sz="1200" b="0" i="0" u="none" strike="noStrike" cap="none" dirty="0">
                <a:solidFill>
                  <a:schemeClr val="dk1"/>
                </a:solidFill>
                <a:effectLst/>
                <a:latin typeface="Arial"/>
                <a:ea typeface="Arial"/>
                <a:cs typeface="Arial"/>
                <a:sym typeface="Arial"/>
              </a:rPr>
              <a:t> Người làm rượu sẽ khuấy phần cặn lên để giúp tiếp xúc nhiều hơn với rượu và tăng mức độ chiết xuất. Điều này sẽ giúp rượu kết hợp cùng gỗ sồi, nhưng đồng thời cũng sẽ làm giảm hương trái cây </a:t>
            </a:r>
          </a:p>
          <a:p>
            <a:r>
              <a:rPr lang="vi-VN" sz="1200" b="1" i="0" u="none" strike="noStrike" cap="none" dirty="0">
                <a:solidFill>
                  <a:schemeClr val="dk1"/>
                </a:solidFill>
                <a:effectLst/>
                <a:latin typeface="Arial"/>
                <a:ea typeface="Arial"/>
                <a:cs typeface="Arial"/>
                <a:sym typeface="Arial"/>
              </a:rPr>
              <a:t>- Lên men tự nhiên:</a:t>
            </a:r>
            <a:r>
              <a:rPr lang="vi-VN" sz="1200" b="0" i="0" u="none" strike="noStrike" cap="none" dirty="0">
                <a:solidFill>
                  <a:schemeClr val="dk1"/>
                </a:solidFill>
                <a:effectLst/>
                <a:latin typeface="Arial"/>
                <a:ea typeface="Arial"/>
                <a:cs typeface="Arial"/>
                <a:sym typeface="Arial"/>
              </a:rPr>
              <a:t> Men tự nhiên hoặc bản địa có trong hệ vi sinh của nho được dùng để lên men rượu thay vì dùng men đã nuôi cấy. Như vậy sẽ cho ra rượu hương vị phức tạp hơn. </a:t>
            </a:r>
          </a:p>
          <a:p>
            <a:r>
              <a:rPr lang="vi-VN" sz="1200" b="1" i="0" u="none" strike="noStrike" cap="none" dirty="0">
                <a:solidFill>
                  <a:schemeClr val="dk1"/>
                </a:solidFill>
                <a:effectLst/>
                <a:latin typeface="Arial"/>
                <a:ea typeface="Arial"/>
                <a:cs typeface="Arial"/>
                <a:sym typeface="Arial"/>
              </a:rPr>
              <a:t>- Lên men thứ cấp:</a:t>
            </a:r>
            <a:r>
              <a:rPr lang="vi-VN" sz="1200" b="0" i="0" u="none" strike="noStrike" cap="none" dirty="0">
                <a:solidFill>
                  <a:schemeClr val="dk1"/>
                </a:solidFill>
                <a:effectLst/>
                <a:latin typeface="Arial"/>
                <a:ea typeface="Arial"/>
                <a:cs typeface="Arial"/>
                <a:sym typeface="Arial"/>
              </a:rPr>
              <a:t> Phương pháp này được áp dụng khi chế biến vang sủi tăm, và tuân theo phương pháp thời gian được ưu tiên là thêm men và một lượng nhỏ đường vào phần rượu lên men đầu tiên (gọi là cuvée) trong chai. Trong giai đoạn lên men thứ cấp, khí carbonic được giữ lại trong chai và carbon hoá rượu vang. </a:t>
            </a:r>
            <a:br>
              <a:rPr lang="vi-VN" sz="1200" b="0" i="0" u="none" strike="noStrike" cap="none" dirty="0">
                <a:solidFill>
                  <a:schemeClr val="dk1"/>
                </a:solidFill>
                <a:effectLst/>
                <a:latin typeface="Arial"/>
                <a:ea typeface="Arial"/>
                <a:cs typeface="Arial"/>
                <a:sym typeface="Arial"/>
              </a:rPr>
            </a:br>
            <a:br>
              <a:rPr lang="vi-VN" sz="1200" b="0" i="0" u="none" strike="noStrike" cap="none" dirty="0">
                <a:solidFill>
                  <a:schemeClr val="dk1"/>
                </a:solidFill>
                <a:effectLst/>
                <a:latin typeface="Arial"/>
                <a:ea typeface="Arial"/>
                <a:cs typeface="Arial"/>
                <a:sym typeface="Arial"/>
              </a:rPr>
            </a:br>
            <a:r>
              <a:rPr lang="vi-VN" sz="1200" b="0" i="0" u="none" strike="noStrike" cap="none" dirty="0">
                <a:solidFill>
                  <a:schemeClr val="dk1"/>
                </a:solidFill>
                <a:effectLst/>
                <a:latin typeface="Arial"/>
                <a:ea typeface="Arial"/>
                <a:cs typeface="Arial"/>
                <a:sym typeface="Arial"/>
              </a:rPr>
              <a:t>CÂU HỎI GỢI Ý THẢO LUẬN: </a:t>
            </a:r>
          </a:p>
          <a:p>
            <a:r>
              <a:rPr lang="vi-VN" sz="1200" b="0" i="0" u="none" strike="noStrike" cap="none" dirty="0">
                <a:solidFill>
                  <a:schemeClr val="dk1"/>
                </a:solidFill>
                <a:effectLst/>
                <a:latin typeface="Arial"/>
                <a:ea typeface="Arial"/>
                <a:cs typeface="Arial"/>
                <a:sym typeface="Arial"/>
              </a:rPr>
              <a:t>- Có những thách thức nào mà người làm rượu gặp phải khi lên men tự nhiên? </a:t>
            </a:r>
          </a:p>
          <a:p>
            <a:r>
              <a:rPr lang="vi-VN" sz="1200" b="0" i="0" u="none" strike="noStrike" cap="none" dirty="0">
                <a:solidFill>
                  <a:schemeClr val="dk1"/>
                </a:solidFill>
                <a:effectLst/>
                <a:latin typeface="Arial"/>
                <a:ea typeface="Arial"/>
                <a:cs typeface="Arial"/>
                <a:sym typeface="Arial"/>
              </a:rPr>
              <a:t>- Tại sao người làm rượu chọn phương pháp lên men malolactic?</a:t>
            </a:r>
            <a:r>
              <a:rPr lang="vi-VN" dirty="0">
                <a:effectLst/>
              </a:rPr>
              <a:t> </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13990109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479905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667294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Arial" panose="020B0604020202020204" pitchFamily="34" charset="0"/>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064531" y="1720205"/>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064531" y="1057431"/>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8713422"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8702537"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39B09B13-8D3C-257D-A8CD-E6B36DBF0FFC}"/>
              </a:ext>
            </a:extLst>
          </p:cNvPr>
          <p:cNvSpPr/>
          <p:nvPr userDrawn="1"/>
        </p:nvSpPr>
        <p:spPr>
          <a:xfrm>
            <a:off x="9527658"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83129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24021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3B9587D6-9686-9FBB-0765-D619A1CBCFB4}"/>
              </a:ext>
            </a:extLst>
          </p:cNvPr>
          <p:cNvSpPr/>
          <p:nvPr userDrawn="1"/>
        </p:nvSpPr>
        <p:spPr>
          <a:xfrm>
            <a:off x="8518859"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579387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962722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09152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096000" y="368300"/>
            <a:ext cx="6096000" cy="2724305"/>
          </a:xfrm>
        </p:spPr>
        <p:txBody>
          <a:bodyPr/>
          <a:lstStyle>
            <a:lvl1pPr marL="0" indent="0">
              <a:buFont typeface="Arial" panose="020B0604020202020204" pitchFamily="34" charset="0"/>
              <a:buNone/>
              <a:defRPr b="0" i="0"/>
            </a:lvl1pPr>
          </a:lstStyle>
          <a:p>
            <a:endParaRPr lang="en-US"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8649861" y="3302000"/>
            <a:ext cx="2433119" cy="254000"/>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A3B3E8CA-ED08-ECB8-A2B6-35185DAAA763}"/>
              </a:ext>
            </a:extLst>
          </p:cNvPr>
          <p:cNvSpPr/>
          <p:nvPr userDrawn="1"/>
        </p:nvSpPr>
        <p:spPr>
          <a:xfrm>
            <a:off x="524848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9" name="Oval 8">
            <a:extLst>
              <a:ext uri="{FF2B5EF4-FFF2-40B4-BE49-F238E27FC236}">
                <a16:creationId xmlns:a16="http://schemas.microsoft.com/office/drawing/2014/main" id="{513588B6-0DC9-8831-3273-CAAB72EF6F45}"/>
              </a:ext>
            </a:extLst>
          </p:cNvPr>
          <p:cNvSpPr/>
          <p:nvPr userDrawn="1"/>
        </p:nvSpPr>
        <p:spPr>
          <a:xfrm>
            <a:off x="847904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2343018373"/>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4071658346"/>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8/20/26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a:t>
            </a:fld>
            <a:endParaRPr lang="en-US" dirty="0"/>
          </a:p>
        </p:txBody>
      </p:sp>
    </p:spTree>
    <p:extLst>
      <p:ext uri="{BB962C8B-B14F-4D97-AF65-F5344CB8AC3E}">
        <p14:creationId xmlns:p14="http://schemas.microsoft.com/office/powerpoint/2010/main" val="42558084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515181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42169B3B-8761-4204-AA5A-11BC84B55C93}" type="datetimeFigureOut">
              <a:rPr lang="en-AU" smtClean="0"/>
              <a:pPr/>
              <a:t>20/8/2026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82" r:id="rId21"/>
    <p:sldLayoutId id="2147483677" r:id="rId22"/>
    <p:sldLayoutId id="2147483679" r:id="rId23"/>
    <p:sldLayoutId id="2147483680" r:id="rId24"/>
    <p:sldLayoutId id="2147483681" r:id="rId25"/>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Arial" panose="020B0604020202020204" pitchFamily="34" charset="0"/>
          <a:ea typeface="Inter Display" panose="02000503000000020004" pitchFamily="2" charset="0"/>
          <a:cs typeface="Arial" panose="020B0604020202020204" pitchFamily="34"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svg"/></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emf"/><Relationship Id="rId2" Type="http://schemas.openxmlformats.org/officeDocument/2006/relationships/notesSlide" Target="../notesSlides/notesSlide7.xml"/><Relationship Id="rId1" Type="http://schemas.openxmlformats.org/officeDocument/2006/relationships/slideLayout" Target="../slideLayouts/slideLayout22.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9.emf"/><Relationship Id="rId7"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2.xml"/><Relationship Id="rId6" Type="http://schemas.openxmlformats.org/officeDocument/2006/relationships/image" Target="../media/image30.png"/><Relationship Id="rId5" Type="http://schemas.openxmlformats.org/officeDocument/2006/relationships/image" Target="../media/image19.png"/><Relationship Id="rId4" Type="http://schemas.openxmlformats.org/officeDocument/2006/relationships/image" Target="../media/image22.png"/><Relationship Id="rId9" Type="http://schemas.openxmlformats.org/officeDocument/2006/relationships/image" Target="../media/image33.emf"/></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image" Target="../media/image19.png"/><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4.xml"/><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12" Type="http://schemas.openxmlformats.org/officeDocument/2006/relationships/image" Target="../media/image73.png"/><Relationship Id="rId2" Type="http://schemas.openxmlformats.org/officeDocument/2006/relationships/notesSlide" Target="../notesSlides/notesSlide27.xml"/><Relationship Id="rId1" Type="http://schemas.openxmlformats.org/officeDocument/2006/relationships/slideLayout" Target="../slideLayouts/slideLayout9.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s>
</file>

<file path=ppt/slides/_rels/slide4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8.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30189-59B1-2C9A-07C7-C582ACC12470}"/>
              </a:ext>
            </a:extLst>
          </p:cNvPr>
          <p:cNvPicPr>
            <a:picLocks noChangeAspect="1"/>
          </p:cNvPicPr>
          <p:nvPr/>
        </p:nvPicPr>
        <p:blipFill>
          <a:blip r:embed="rId3" cstate="screen">
            <a:extLst>
              <a:ext uri="{28A0092B-C50C-407E-A947-70E740481C1C}">
                <a14:useLocalDpi xmlns:a14="http://schemas.microsoft.com/office/drawing/2010/main"/>
              </a:ext>
            </a:extLst>
          </a:blip>
          <a:srcRect l="-75" t="11338" b="17146"/>
          <a:stretch/>
        </p:blipFill>
        <p:spPr>
          <a:xfrm>
            <a:off x="623889" y="2595563"/>
            <a:ext cx="11010900" cy="4262437"/>
          </a:xfrm>
          <a:prstGeom prst="rect">
            <a:avLst/>
          </a:prstGeo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a:xfrm>
            <a:off x="593733" y="1622353"/>
            <a:ext cx="11041110" cy="990300"/>
          </a:xfrm>
        </p:spPr>
        <p:txBody>
          <a:bodyPr/>
          <a:lstStyle/>
          <a:p>
            <a:pPr marL="0" indent="0">
              <a:buNone/>
              <a:tabLst>
                <a:tab pos="1373188" algn="l"/>
              </a:tabLst>
            </a:pPr>
            <a:r>
              <a:rPr lang="en-US" altLang="zh-CN" sz="6000" b="1" dirty="0">
                <a:solidFill>
                  <a:schemeClr val="bg2"/>
                </a:solidFill>
              </a:rPr>
              <a:t>CHARDONNAY</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Arial" panose="020B0604020202020204" pitchFamily="34" charset="0"/>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C4F6C4-96D5-B12E-3E02-AD0256CEF1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9413" y="4070699"/>
            <a:ext cx="991602" cy="1636489"/>
          </a:xfrm>
          <a:prstGeom prst="rect">
            <a:avLst/>
          </a:prstGeom>
        </p:spPr>
      </p:pic>
      <p:pic>
        <p:nvPicPr>
          <p:cNvPr id="4" name="Picture 3">
            <a:extLst>
              <a:ext uri="{FF2B5EF4-FFF2-40B4-BE49-F238E27FC236}">
                <a16:creationId xmlns:a16="http://schemas.microsoft.com/office/drawing/2014/main" id="{79F5CBE1-F434-4752-B49D-786F951592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104" y="2017163"/>
            <a:ext cx="1203928" cy="1482256"/>
          </a:xfrm>
          <a:prstGeom prst="rect">
            <a:avLst/>
          </a:prstGeom>
        </p:spPr>
      </p:pic>
      <p:pic>
        <p:nvPicPr>
          <p:cNvPr id="6" name="Picture 5">
            <a:extLst>
              <a:ext uri="{FF2B5EF4-FFF2-40B4-BE49-F238E27FC236}">
                <a16:creationId xmlns:a16="http://schemas.microsoft.com/office/drawing/2014/main" id="{2E50FBE2-1369-3A71-1A24-6F3A4BD007B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4774" y="2213590"/>
            <a:ext cx="2055824" cy="1107750"/>
          </a:xfrm>
          <a:prstGeom prst="rect">
            <a:avLst/>
          </a:prstGeom>
        </p:spPr>
      </p:pic>
      <p:pic>
        <p:nvPicPr>
          <p:cNvPr id="18" name="Picture 17">
            <a:extLst>
              <a:ext uri="{FF2B5EF4-FFF2-40B4-BE49-F238E27FC236}">
                <a16:creationId xmlns:a16="http://schemas.microsoft.com/office/drawing/2014/main" id="{2B45E6F3-5E27-9D98-E9C9-3CF46FF2E9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51464" y="1667467"/>
            <a:ext cx="866141" cy="1807598"/>
          </a:xfrm>
          <a:prstGeom prst="rect">
            <a:avLst/>
          </a:prstGeom>
        </p:spPr>
      </p:pic>
      <p:pic>
        <p:nvPicPr>
          <p:cNvPr id="20" name="Picture 19">
            <a:extLst>
              <a:ext uri="{FF2B5EF4-FFF2-40B4-BE49-F238E27FC236}">
                <a16:creationId xmlns:a16="http://schemas.microsoft.com/office/drawing/2014/main" id="{5897FEC0-CB71-0771-E3C6-668377CF02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0182" y="1745394"/>
            <a:ext cx="1106249" cy="1825697"/>
          </a:xfrm>
          <a:prstGeom prst="rect">
            <a:avLst/>
          </a:prstGeom>
        </p:spPr>
      </p:pic>
      <p:pic>
        <p:nvPicPr>
          <p:cNvPr id="21" name="Picture 20">
            <a:extLst>
              <a:ext uri="{FF2B5EF4-FFF2-40B4-BE49-F238E27FC236}">
                <a16:creationId xmlns:a16="http://schemas.microsoft.com/office/drawing/2014/main" id="{C066254A-87F8-D1A3-68CC-7CB46BE2021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36457" y="1668096"/>
            <a:ext cx="1160396" cy="1913900"/>
          </a:xfrm>
          <a:prstGeom prst="rect">
            <a:avLst/>
          </a:prstGeom>
        </p:spPr>
      </p:pic>
      <p:pic>
        <p:nvPicPr>
          <p:cNvPr id="22" name="Picture 21">
            <a:extLst>
              <a:ext uri="{FF2B5EF4-FFF2-40B4-BE49-F238E27FC236}">
                <a16:creationId xmlns:a16="http://schemas.microsoft.com/office/drawing/2014/main" id="{107775BA-4FFD-08DF-3816-879EE52D49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95745" y="4259753"/>
            <a:ext cx="1518333" cy="1451348"/>
          </a:xfrm>
          <a:prstGeom prst="rect">
            <a:avLst/>
          </a:prstGeom>
        </p:spPr>
      </p:pic>
      <p:pic>
        <p:nvPicPr>
          <p:cNvPr id="23" name="Picture 22">
            <a:extLst>
              <a:ext uri="{FF2B5EF4-FFF2-40B4-BE49-F238E27FC236}">
                <a16:creationId xmlns:a16="http://schemas.microsoft.com/office/drawing/2014/main" id="{F0507413-4469-E048-D87B-BAD7AB7063F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47015" y="4310152"/>
            <a:ext cx="1343516" cy="1350550"/>
          </a:xfrm>
          <a:prstGeom prst="rect">
            <a:avLst/>
          </a:prstGeom>
        </p:spPr>
      </p:pic>
      <p:pic>
        <p:nvPicPr>
          <p:cNvPr id="24" name="Picture 23">
            <a:extLst>
              <a:ext uri="{FF2B5EF4-FFF2-40B4-BE49-F238E27FC236}">
                <a16:creationId xmlns:a16="http://schemas.microsoft.com/office/drawing/2014/main" id="{9E316C2D-B9E5-69B4-F6BE-7F1843B258D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75876" y="4409043"/>
            <a:ext cx="1486488" cy="1278236"/>
          </a:xfrm>
          <a:prstGeom prst="rect">
            <a:avLst/>
          </a:prstGeom>
        </p:spPr>
      </p:pic>
      <p:pic>
        <p:nvPicPr>
          <p:cNvPr id="25" name="Picture 24">
            <a:extLst>
              <a:ext uri="{FF2B5EF4-FFF2-40B4-BE49-F238E27FC236}">
                <a16:creationId xmlns:a16="http://schemas.microsoft.com/office/drawing/2014/main" id="{125FA8FD-431D-6545-5421-1B912619DBD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88691" y="4399974"/>
            <a:ext cx="2091848" cy="1271966"/>
          </a:xfrm>
          <a:prstGeom prst="rect">
            <a:avLst/>
          </a:prstGeom>
        </p:spPr>
      </p:pic>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7" y="584200"/>
            <a:ext cx="7465603" cy="1325563"/>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CÁCH LÀM RƯỢU VANG TRẮNG</a:t>
            </a:r>
          </a:p>
        </p:txBody>
      </p:sp>
      <p:sp>
        <p:nvSpPr>
          <p:cNvPr id="9" name="TextBox 8">
            <a:extLst>
              <a:ext uri="{FF2B5EF4-FFF2-40B4-BE49-F238E27FC236}">
                <a16:creationId xmlns:a16="http://schemas.microsoft.com/office/drawing/2014/main" id="{9E8DB106-AC9C-525A-E02C-72C63CCF7FF8}"/>
              </a:ext>
            </a:extLst>
          </p:cNvPr>
          <p:cNvSpPr txBox="1"/>
          <p:nvPr/>
        </p:nvSpPr>
        <p:spPr>
          <a:xfrm>
            <a:off x="623888" y="3604787"/>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1. THU HOẠCH</a:t>
            </a:r>
          </a:p>
        </p:txBody>
      </p:sp>
      <p:sp>
        <p:nvSpPr>
          <p:cNvPr id="10" name="TextBox 9">
            <a:extLst>
              <a:ext uri="{FF2B5EF4-FFF2-40B4-BE49-F238E27FC236}">
                <a16:creationId xmlns:a16="http://schemas.microsoft.com/office/drawing/2014/main" id="{FD4C0A40-C784-6C98-6DB1-6AB956F004FC}"/>
              </a:ext>
            </a:extLst>
          </p:cNvPr>
          <p:cNvSpPr txBox="1"/>
          <p:nvPr/>
        </p:nvSpPr>
        <p:spPr>
          <a:xfrm>
            <a:off x="3045876" y="3581996"/>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2. TÁCH CUỐNG VÀ NGHIỀN</a:t>
            </a:r>
          </a:p>
        </p:txBody>
      </p:sp>
      <p:sp>
        <p:nvSpPr>
          <p:cNvPr id="11" name="TextBox 10">
            <a:extLst>
              <a:ext uri="{FF2B5EF4-FFF2-40B4-BE49-F238E27FC236}">
                <a16:creationId xmlns:a16="http://schemas.microsoft.com/office/drawing/2014/main" id="{045564FB-E21A-BF9F-8015-C18A2392E8AD}"/>
              </a:ext>
            </a:extLst>
          </p:cNvPr>
          <p:cNvSpPr txBox="1"/>
          <p:nvPr/>
        </p:nvSpPr>
        <p:spPr>
          <a:xfrm>
            <a:off x="9622876" y="3604787"/>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5. LÊN MEN</a:t>
            </a:r>
          </a:p>
        </p:txBody>
      </p:sp>
      <p:sp>
        <p:nvSpPr>
          <p:cNvPr id="12" name="TextBox 11">
            <a:extLst>
              <a:ext uri="{FF2B5EF4-FFF2-40B4-BE49-F238E27FC236}">
                <a16:creationId xmlns:a16="http://schemas.microsoft.com/office/drawing/2014/main" id="{2B33F397-ED99-205A-14ED-2CBDFE75C51F}"/>
              </a:ext>
            </a:extLst>
          </p:cNvPr>
          <p:cNvSpPr txBox="1"/>
          <p:nvPr/>
        </p:nvSpPr>
        <p:spPr>
          <a:xfrm>
            <a:off x="5560584" y="3604787"/>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3. ÉP</a:t>
            </a:r>
          </a:p>
        </p:txBody>
      </p:sp>
      <p:sp>
        <p:nvSpPr>
          <p:cNvPr id="13" name="TextBox 12">
            <a:extLst>
              <a:ext uri="{FF2B5EF4-FFF2-40B4-BE49-F238E27FC236}">
                <a16:creationId xmlns:a16="http://schemas.microsoft.com/office/drawing/2014/main" id="{0EF604BF-42E2-E2A0-6EF3-AABEDB3E75B1}"/>
              </a:ext>
            </a:extLst>
          </p:cNvPr>
          <p:cNvSpPr txBox="1"/>
          <p:nvPr/>
        </p:nvSpPr>
        <p:spPr>
          <a:xfrm>
            <a:off x="7600312" y="3633044"/>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4. LẮNG NƯỚC ÉP</a:t>
            </a:r>
          </a:p>
        </p:txBody>
      </p:sp>
      <p:sp>
        <p:nvSpPr>
          <p:cNvPr id="14" name="TextBox 13">
            <a:extLst>
              <a:ext uri="{FF2B5EF4-FFF2-40B4-BE49-F238E27FC236}">
                <a16:creationId xmlns:a16="http://schemas.microsoft.com/office/drawing/2014/main" id="{AE423F69-9936-903B-F6E5-A84915A69C6C}"/>
              </a:ext>
            </a:extLst>
          </p:cNvPr>
          <p:cNvSpPr txBox="1"/>
          <p:nvPr/>
        </p:nvSpPr>
        <p:spPr>
          <a:xfrm>
            <a:off x="699621" y="5750580"/>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10. ĐÓNG CHAI</a:t>
            </a:r>
          </a:p>
        </p:txBody>
      </p:sp>
      <p:sp>
        <p:nvSpPr>
          <p:cNvPr id="15" name="TextBox 14">
            <a:extLst>
              <a:ext uri="{FF2B5EF4-FFF2-40B4-BE49-F238E27FC236}">
                <a16:creationId xmlns:a16="http://schemas.microsoft.com/office/drawing/2014/main" id="{346DF44D-1735-505A-7262-D0FB6A411043}"/>
              </a:ext>
            </a:extLst>
          </p:cNvPr>
          <p:cNvSpPr txBox="1"/>
          <p:nvPr/>
        </p:nvSpPr>
        <p:spPr>
          <a:xfrm>
            <a:off x="3219782" y="5750580"/>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9. LÀM TRONG VÀ LỌC</a:t>
            </a:r>
          </a:p>
        </p:txBody>
      </p:sp>
      <p:sp>
        <p:nvSpPr>
          <p:cNvPr id="16" name="TextBox 15">
            <a:extLst>
              <a:ext uri="{FF2B5EF4-FFF2-40B4-BE49-F238E27FC236}">
                <a16:creationId xmlns:a16="http://schemas.microsoft.com/office/drawing/2014/main" id="{83A77CAC-4AD9-4DED-AA8D-87246CBFD162}"/>
              </a:ext>
            </a:extLst>
          </p:cNvPr>
          <p:cNvSpPr txBox="1"/>
          <p:nvPr/>
        </p:nvSpPr>
        <p:spPr>
          <a:xfrm>
            <a:off x="9538751" y="5750580"/>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6. Ủ</a:t>
            </a:r>
          </a:p>
        </p:txBody>
      </p:sp>
      <p:sp>
        <p:nvSpPr>
          <p:cNvPr id="17" name="TextBox 16">
            <a:extLst>
              <a:ext uri="{FF2B5EF4-FFF2-40B4-BE49-F238E27FC236}">
                <a16:creationId xmlns:a16="http://schemas.microsoft.com/office/drawing/2014/main" id="{E43C4051-BC14-427D-773C-162A9C1A82BE}"/>
              </a:ext>
            </a:extLst>
          </p:cNvPr>
          <p:cNvSpPr txBox="1"/>
          <p:nvPr/>
        </p:nvSpPr>
        <p:spPr>
          <a:xfrm>
            <a:off x="7443505" y="5750580"/>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7. PHỐI TRỘN</a:t>
            </a:r>
          </a:p>
        </p:txBody>
      </p:sp>
      <p:grpSp>
        <p:nvGrpSpPr>
          <p:cNvPr id="30" name="Group 29">
            <a:extLst>
              <a:ext uri="{FF2B5EF4-FFF2-40B4-BE49-F238E27FC236}">
                <a16:creationId xmlns:a16="http://schemas.microsoft.com/office/drawing/2014/main" id="{A247DB72-F952-7836-01FF-B87103D5378A}"/>
              </a:ext>
            </a:extLst>
          </p:cNvPr>
          <p:cNvGrpSpPr/>
          <p:nvPr/>
        </p:nvGrpSpPr>
        <p:grpSpPr>
          <a:xfrm>
            <a:off x="2045417" y="2828829"/>
            <a:ext cx="618815" cy="177778"/>
            <a:chOff x="1962688" y="3259333"/>
            <a:chExt cx="618815" cy="177778"/>
          </a:xfrm>
        </p:grpSpPr>
        <p:cxnSp>
          <p:nvCxnSpPr>
            <p:cNvPr id="31" name="Straight Connector 30">
              <a:extLst>
                <a:ext uri="{FF2B5EF4-FFF2-40B4-BE49-F238E27FC236}">
                  <a16:creationId xmlns:a16="http://schemas.microsoft.com/office/drawing/2014/main" id="{9A105712-AA0A-2CB4-4E71-0C1E4FCB9CF2}"/>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2" name="Triangle 31">
              <a:extLst>
                <a:ext uri="{FF2B5EF4-FFF2-40B4-BE49-F238E27FC236}">
                  <a16:creationId xmlns:a16="http://schemas.microsoft.com/office/drawing/2014/main" id="{774F78AA-FF00-9B2A-BFA8-B4FDB16F562B}"/>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grpSp>
        <p:nvGrpSpPr>
          <p:cNvPr id="33" name="Group 32">
            <a:extLst>
              <a:ext uri="{FF2B5EF4-FFF2-40B4-BE49-F238E27FC236}">
                <a16:creationId xmlns:a16="http://schemas.microsoft.com/office/drawing/2014/main" id="{CC626850-2DA0-68DB-F097-3EEE943190DD}"/>
              </a:ext>
            </a:extLst>
          </p:cNvPr>
          <p:cNvGrpSpPr/>
          <p:nvPr/>
        </p:nvGrpSpPr>
        <p:grpSpPr>
          <a:xfrm>
            <a:off x="5106117" y="2828829"/>
            <a:ext cx="618815" cy="177778"/>
            <a:chOff x="1962688" y="3259333"/>
            <a:chExt cx="618815" cy="177778"/>
          </a:xfrm>
        </p:grpSpPr>
        <p:cxnSp>
          <p:nvCxnSpPr>
            <p:cNvPr id="34" name="Straight Connector 33">
              <a:extLst>
                <a:ext uri="{FF2B5EF4-FFF2-40B4-BE49-F238E27FC236}">
                  <a16:creationId xmlns:a16="http://schemas.microsoft.com/office/drawing/2014/main" id="{9525B122-A875-77DD-43C2-32DCC5373658}"/>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5" name="Triangle 34">
              <a:extLst>
                <a:ext uri="{FF2B5EF4-FFF2-40B4-BE49-F238E27FC236}">
                  <a16:creationId xmlns:a16="http://schemas.microsoft.com/office/drawing/2014/main" id="{908B5626-94D0-DA0E-9256-10AFDF6C37A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grpSp>
        <p:nvGrpSpPr>
          <p:cNvPr id="36" name="Group 35">
            <a:extLst>
              <a:ext uri="{FF2B5EF4-FFF2-40B4-BE49-F238E27FC236}">
                <a16:creationId xmlns:a16="http://schemas.microsoft.com/office/drawing/2014/main" id="{C56994DA-5C89-42C9-D88A-D8BAB344B102}"/>
              </a:ext>
            </a:extLst>
          </p:cNvPr>
          <p:cNvGrpSpPr/>
          <p:nvPr/>
        </p:nvGrpSpPr>
        <p:grpSpPr>
          <a:xfrm>
            <a:off x="7134942" y="2828829"/>
            <a:ext cx="618815" cy="177778"/>
            <a:chOff x="1962688" y="3259333"/>
            <a:chExt cx="618815" cy="177778"/>
          </a:xfrm>
        </p:grpSpPr>
        <p:cxnSp>
          <p:nvCxnSpPr>
            <p:cNvPr id="37" name="Straight Connector 36">
              <a:extLst>
                <a:ext uri="{FF2B5EF4-FFF2-40B4-BE49-F238E27FC236}">
                  <a16:creationId xmlns:a16="http://schemas.microsoft.com/office/drawing/2014/main" id="{9E33A7CB-34BC-B9D5-3CF3-5F83A7CFFC62}"/>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8" name="Triangle 37">
              <a:extLst>
                <a:ext uri="{FF2B5EF4-FFF2-40B4-BE49-F238E27FC236}">
                  <a16:creationId xmlns:a16="http://schemas.microsoft.com/office/drawing/2014/main" id="{003BD8A0-1C5D-B3AE-78CA-E06B00527774}"/>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grpSp>
        <p:nvGrpSpPr>
          <p:cNvPr id="39" name="Group 38">
            <a:extLst>
              <a:ext uri="{FF2B5EF4-FFF2-40B4-BE49-F238E27FC236}">
                <a16:creationId xmlns:a16="http://schemas.microsoft.com/office/drawing/2014/main" id="{1F24DAD7-2BC9-6044-467D-C7434418118A}"/>
              </a:ext>
            </a:extLst>
          </p:cNvPr>
          <p:cNvGrpSpPr/>
          <p:nvPr/>
        </p:nvGrpSpPr>
        <p:grpSpPr>
          <a:xfrm>
            <a:off x="9081217" y="2828829"/>
            <a:ext cx="618815" cy="177778"/>
            <a:chOff x="1962688" y="3259333"/>
            <a:chExt cx="618815" cy="177778"/>
          </a:xfrm>
        </p:grpSpPr>
        <p:cxnSp>
          <p:nvCxnSpPr>
            <p:cNvPr id="40" name="Straight Connector 39">
              <a:extLst>
                <a:ext uri="{FF2B5EF4-FFF2-40B4-BE49-F238E27FC236}">
                  <a16:creationId xmlns:a16="http://schemas.microsoft.com/office/drawing/2014/main" id="{3FAFDDFA-CE54-743F-5171-122F2272C7BC}"/>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1" name="Triangle 40">
              <a:extLst>
                <a:ext uri="{FF2B5EF4-FFF2-40B4-BE49-F238E27FC236}">
                  <a16:creationId xmlns:a16="http://schemas.microsoft.com/office/drawing/2014/main" id="{A8B6C63F-90F9-DFDC-9E1D-C234ED75C268}"/>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cxnSp>
        <p:nvCxnSpPr>
          <p:cNvPr id="42" name="Straight Connector 41">
            <a:extLst>
              <a:ext uri="{FF2B5EF4-FFF2-40B4-BE49-F238E27FC236}">
                <a16:creationId xmlns:a16="http://schemas.microsoft.com/office/drawing/2014/main" id="{D883E2F3-9946-7628-D076-FBF8E6729447}"/>
              </a:ext>
            </a:extLst>
          </p:cNvPr>
          <p:cNvCxnSpPr>
            <a:cxnSpLocks/>
          </p:cNvCxnSpPr>
          <p:nvPr/>
        </p:nvCxnSpPr>
        <p:spPr>
          <a:xfrm>
            <a:off x="11783205" y="2917718"/>
            <a:ext cx="0" cy="217770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43" name="Group 42">
            <a:extLst>
              <a:ext uri="{FF2B5EF4-FFF2-40B4-BE49-F238E27FC236}">
                <a16:creationId xmlns:a16="http://schemas.microsoft.com/office/drawing/2014/main" id="{102E0190-B409-D70F-32EE-83FC83DC7D4A}"/>
              </a:ext>
            </a:extLst>
          </p:cNvPr>
          <p:cNvGrpSpPr/>
          <p:nvPr/>
        </p:nvGrpSpPr>
        <p:grpSpPr>
          <a:xfrm rot="10800000">
            <a:off x="6884423" y="5000187"/>
            <a:ext cx="618815" cy="177778"/>
            <a:chOff x="1962688" y="3259333"/>
            <a:chExt cx="618815" cy="177778"/>
          </a:xfrm>
        </p:grpSpPr>
        <p:cxnSp>
          <p:nvCxnSpPr>
            <p:cNvPr id="44" name="Straight Connector 43">
              <a:extLst>
                <a:ext uri="{FF2B5EF4-FFF2-40B4-BE49-F238E27FC236}">
                  <a16:creationId xmlns:a16="http://schemas.microsoft.com/office/drawing/2014/main" id="{DFD74BAF-C532-C38E-7237-1D961A783B1B}"/>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5" name="Triangle 44">
              <a:extLst>
                <a:ext uri="{FF2B5EF4-FFF2-40B4-BE49-F238E27FC236}">
                  <a16:creationId xmlns:a16="http://schemas.microsoft.com/office/drawing/2014/main" id="{EE91F66E-17A6-A67E-FE22-983CCA02CC10}"/>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grpSp>
        <p:nvGrpSpPr>
          <p:cNvPr id="46" name="Group 45">
            <a:extLst>
              <a:ext uri="{FF2B5EF4-FFF2-40B4-BE49-F238E27FC236}">
                <a16:creationId xmlns:a16="http://schemas.microsoft.com/office/drawing/2014/main" id="{8EFE7206-5E2B-0928-25E8-E908ED86578E}"/>
              </a:ext>
            </a:extLst>
          </p:cNvPr>
          <p:cNvGrpSpPr/>
          <p:nvPr/>
        </p:nvGrpSpPr>
        <p:grpSpPr>
          <a:xfrm rot="10800000">
            <a:off x="5018502" y="5000187"/>
            <a:ext cx="618815" cy="177778"/>
            <a:chOff x="1962688" y="3259333"/>
            <a:chExt cx="618815" cy="177778"/>
          </a:xfrm>
        </p:grpSpPr>
        <p:cxnSp>
          <p:nvCxnSpPr>
            <p:cNvPr id="47" name="Straight Connector 46">
              <a:extLst>
                <a:ext uri="{FF2B5EF4-FFF2-40B4-BE49-F238E27FC236}">
                  <a16:creationId xmlns:a16="http://schemas.microsoft.com/office/drawing/2014/main" id="{AE8E1D0F-6935-9CE6-DB84-4AC85E6317B0}"/>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8" name="Triangle 47">
              <a:extLst>
                <a:ext uri="{FF2B5EF4-FFF2-40B4-BE49-F238E27FC236}">
                  <a16:creationId xmlns:a16="http://schemas.microsoft.com/office/drawing/2014/main" id="{F78D1508-8FA5-2420-5D7F-8296E791AFEC}"/>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grpSp>
        <p:nvGrpSpPr>
          <p:cNvPr id="49" name="Group 48">
            <a:extLst>
              <a:ext uri="{FF2B5EF4-FFF2-40B4-BE49-F238E27FC236}">
                <a16:creationId xmlns:a16="http://schemas.microsoft.com/office/drawing/2014/main" id="{2B21F0A8-BF4D-CEA9-DF84-541867901959}"/>
              </a:ext>
            </a:extLst>
          </p:cNvPr>
          <p:cNvGrpSpPr/>
          <p:nvPr/>
        </p:nvGrpSpPr>
        <p:grpSpPr>
          <a:xfrm rot="10800000">
            <a:off x="2669002" y="5000187"/>
            <a:ext cx="618815" cy="177778"/>
            <a:chOff x="1962688" y="3259333"/>
            <a:chExt cx="618815" cy="177778"/>
          </a:xfrm>
        </p:grpSpPr>
        <p:cxnSp>
          <p:nvCxnSpPr>
            <p:cNvPr id="50" name="Straight Connector 49">
              <a:extLst>
                <a:ext uri="{FF2B5EF4-FFF2-40B4-BE49-F238E27FC236}">
                  <a16:creationId xmlns:a16="http://schemas.microsoft.com/office/drawing/2014/main" id="{76BDFA03-2A81-5FD7-BCE5-A568F366F123}"/>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1" name="Triangle 50">
              <a:extLst>
                <a:ext uri="{FF2B5EF4-FFF2-40B4-BE49-F238E27FC236}">
                  <a16:creationId xmlns:a16="http://schemas.microsoft.com/office/drawing/2014/main" id="{A95DC656-EF30-C990-528F-B6047DA8E55F}"/>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cxnSp>
        <p:nvCxnSpPr>
          <p:cNvPr id="54" name="Straight Connector 53">
            <a:extLst>
              <a:ext uri="{FF2B5EF4-FFF2-40B4-BE49-F238E27FC236}">
                <a16:creationId xmlns:a16="http://schemas.microsoft.com/office/drawing/2014/main" id="{386D3A37-2D4B-86C6-732A-746D7303BC82}"/>
              </a:ext>
            </a:extLst>
          </p:cNvPr>
          <p:cNvCxnSpPr>
            <a:cxnSpLocks/>
          </p:cNvCxnSpPr>
          <p:nvPr/>
        </p:nvCxnSpPr>
        <p:spPr>
          <a:xfrm>
            <a:off x="11184585" y="2917718"/>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grpSp>
        <p:nvGrpSpPr>
          <p:cNvPr id="57" name="Group 56">
            <a:extLst>
              <a:ext uri="{FF2B5EF4-FFF2-40B4-BE49-F238E27FC236}">
                <a16:creationId xmlns:a16="http://schemas.microsoft.com/office/drawing/2014/main" id="{DAFED54A-BA6C-1007-5786-ED160E3A79ED}"/>
              </a:ext>
            </a:extLst>
          </p:cNvPr>
          <p:cNvGrpSpPr/>
          <p:nvPr/>
        </p:nvGrpSpPr>
        <p:grpSpPr>
          <a:xfrm rot="10800000">
            <a:off x="11176702" y="5000187"/>
            <a:ext cx="618815" cy="177778"/>
            <a:chOff x="1962688" y="3259333"/>
            <a:chExt cx="618815" cy="177778"/>
          </a:xfrm>
        </p:grpSpPr>
        <p:cxnSp>
          <p:nvCxnSpPr>
            <p:cNvPr id="58" name="Straight Connector 57">
              <a:extLst>
                <a:ext uri="{FF2B5EF4-FFF2-40B4-BE49-F238E27FC236}">
                  <a16:creationId xmlns:a16="http://schemas.microsoft.com/office/drawing/2014/main" id="{DAFA7FEE-C1A9-8EBA-6080-6CCF9BB2216C}"/>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9" name="Triangle 58">
              <a:extLst>
                <a:ext uri="{FF2B5EF4-FFF2-40B4-BE49-F238E27FC236}">
                  <a16:creationId xmlns:a16="http://schemas.microsoft.com/office/drawing/2014/main" id="{32D7539F-E6E1-503F-19ED-274F35E68FFE}"/>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grpSp>
        <p:nvGrpSpPr>
          <p:cNvPr id="60" name="Group 59">
            <a:extLst>
              <a:ext uri="{FF2B5EF4-FFF2-40B4-BE49-F238E27FC236}">
                <a16:creationId xmlns:a16="http://schemas.microsoft.com/office/drawing/2014/main" id="{CA47C245-DBCC-8A41-CA36-59AB002853D6}"/>
              </a:ext>
            </a:extLst>
          </p:cNvPr>
          <p:cNvGrpSpPr/>
          <p:nvPr/>
        </p:nvGrpSpPr>
        <p:grpSpPr>
          <a:xfrm rot="10800000">
            <a:off x="8914307" y="5000187"/>
            <a:ext cx="618815" cy="177778"/>
            <a:chOff x="1962688" y="3259333"/>
            <a:chExt cx="618815" cy="177778"/>
          </a:xfrm>
        </p:grpSpPr>
        <p:cxnSp>
          <p:nvCxnSpPr>
            <p:cNvPr id="61" name="Straight Connector 60">
              <a:extLst>
                <a:ext uri="{FF2B5EF4-FFF2-40B4-BE49-F238E27FC236}">
                  <a16:creationId xmlns:a16="http://schemas.microsoft.com/office/drawing/2014/main" id="{0C1D62D1-FE41-1587-2175-5BAFB3A9986C}"/>
                </a:ext>
              </a:extLst>
            </p:cNvPr>
            <p:cNvCxnSpPr>
              <a:cxnSpLocks/>
            </p:cNvCxnSpPr>
            <p:nvPr/>
          </p:nvCxnSpPr>
          <p:spPr>
            <a:xfrm>
              <a:off x="1962688" y="3348222"/>
              <a:ext cx="5986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2" name="Triangle 61">
              <a:extLst>
                <a:ext uri="{FF2B5EF4-FFF2-40B4-BE49-F238E27FC236}">
                  <a16:creationId xmlns:a16="http://schemas.microsoft.com/office/drawing/2014/main" id="{B8838BA8-D7C6-C82D-51EC-BCC918490BA6}"/>
                </a:ext>
              </a:extLst>
            </p:cNvPr>
            <p:cNvSpPr/>
            <p:nvPr/>
          </p:nvSpPr>
          <p:spPr>
            <a:xfrm rot="5400000">
              <a:off x="2444551" y="3300159"/>
              <a:ext cx="177778" cy="96126"/>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sp>
        <p:nvSpPr>
          <p:cNvPr id="63" name="TextBox 62">
            <a:extLst>
              <a:ext uri="{FF2B5EF4-FFF2-40B4-BE49-F238E27FC236}">
                <a16:creationId xmlns:a16="http://schemas.microsoft.com/office/drawing/2014/main" id="{71DB03F8-90B4-DD4D-8FC8-71D9F8CF629E}"/>
              </a:ext>
            </a:extLst>
          </p:cNvPr>
          <p:cNvSpPr txBox="1"/>
          <p:nvPr/>
        </p:nvSpPr>
        <p:spPr>
          <a:xfrm>
            <a:off x="5348259" y="5750580"/>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8. ỔN ĐỊNH</a:t>
            </a:r>
          </a:p>
        </p:txBody>
      </p:sp>
      <p:pic>
        <p:nvPicPr>
          <p:cNvPr id="71" name="Picture 70">
            <a:extLst>
              <a:ext uri="{FF2B5EF4-FFF2-40B4-BE49-F238E27FC236}">
                <a16:creationId xmlns:a16="http://schemas.microsoft.com/office/drawing/2014/main" id="{62426E61-3796-30A2-CF17-82054403A783}"/>
              </a:ext>
            </a:extLst>
          </p:cNvPr>
          <p:cNvPicPr>
            <a:picLocks noChangeAspect="1"/>
          </p:cNvPicPr>
          <p:nvPr/>
        </p:nvPicPr>
        <p:blipFill>
          <a:blip r:embed="rId12"/>
          <a:stretch>
            <a:fillRect/>
          </a:stretch>
        </p:blipFill>
        <p:spPr>
          <a:xfrm>
            <a:off x="6359790" y="4022027"/>
            <a:ext cx="592138" cy="524613"/>
          </a:xfrm>
          <a:prstGeom prst="rect">
            <a:avLst/>
          </a:prstGeom>
        </p:spPr>
      </p:pic>
    </p:spTree>
    <p:extLst>
      <p:ext uri="{BB962C8B-B14F-4D97-AF65-F5344CB8AC3E}">
        <p14:creationId xmlns:p14="http://schemas.microsoft.com/office/powerpoint/2010/main" val="1277302368"/>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3200" b="1" dirty="0">
                <a:solidFill>
                  <a:schemeClr val="accent5"/>
                </a:solidFill>
                <a:latin typeface="Arial" panose="020B0604020202020204" pitchFamily="34" charset="0"/>
                <a:cs typeface="Arial" panose="020B0604020202020204" pitchFamily="34" charset="0"/>
              </a:rPr>
              <a:t>LÀM RƯỢU VANG:</a:t>
            </a:r>
          </a:p>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CÁC KỸ THUẬT ẢNH HƯỞNG ĐẾN CHARDONNAY</a:t>
            </a:r>
          </a:p>
        </p:txBody>
      </p:sp>
      <p:sp>
        <p:nvSpPr>
          <p:cNvPr id="9" name="TextBox 8">
            <a:extLst>
              <a:ext uri="{FF2B5EF4-FFF2-40B4-BE49-F238E27FC236}">
                <a16:creationId xmlns:a16="http://schemas.microsoft.com/office/drawing/2014/main" id="{9E8DB106-AC9C-525A-E02C-72C63CCF7FF8}"/>
              </a:ext>
            </a:extLst>
          </p:cNvPr>
          <p:cNvSpPr txBox="1"/>
          <p:nvPr/>
        </p:nvSpPr>
        <p:spPr>
          <a:xfrm>
            <a:off x="926014" y="5775434"/>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ÉP NGUYÊN CHÙM</a:t>
            </a:r>
          </a:p>
        </p:txBody>
      </p:sp>
      <p:sp>
        <p:nvSpPr>
          <p:cNvPr id="10" name="TextBox 9">
            <a:extLst>
              <a:ext uri="{FF2B5EF4-FFF2-40B4-BE49-F238E27FC236}">
                <a16:creationId xmlns:a16="http://schemas.microsoft.com/office/drawing/2014/main" id="{FD4C0A40-C784-6C98-6DB1-6AB956F004FC}"/>
              </a:ext>
            </a:extLst>
          </p:cNvPr>
          <p:cNvSpPr txBox="1"/>
          <p:nvPr/>
        </p:nvSpPr>
        <p:spPr>
          <a:xfrm>
            <a:off x="3112305" y="5775434"/>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LÊN MEN LẠNH</a:t>
            </a:r>
          </a:p>
        </p:txBody>
      </p:sp>
      <p:sp>
        <p:nvSpPr>
          <p:cNvPr id="11" name="TextBox 10">
            <a:extLst>
              <a:ext uri="{FF2B5EF4-FFF2-40B4-BE49-F238E27FC236}">
                <a16:creationId xmlns:a16="http://schemas.microsoft.com/office/drawing/2014/main" id="{045564FB-E21A-BF9F-8015-C18A2392E8AD}"/>
              </a:ext>
            </a:extLst>
          </p:cNvPr>
          <p:cNvSpPr txBox="1"/>
          <p:nvPr/>
        </p:nvSpPr>
        <p:spPr>
          <a:xfrm>
            <a:off x="5319114" y="5784667"/>
            <a:ext cx="1844265" cy="523220"/>
          </a:xfrm>
          <a:prstGeom prst="rect">
            <a:avLst/>
          </a:prstGeom>
          <a:noFill/>
        </p:spPr>
        <p:txBody>
          <a:bodyPr wrap="square" rtlCol="0">
            <a:noAutofit/>
          </a:bodyPr>
          <a:lstStyle/>
          <a:p>
            <a:pPr algn="ctr"/>
            <a:r>
              <a:rPr lang="en-US" altLang="zh-CN" sz="1400" dirty="0">
                <a:latin typeface="Arial" panose="020B0604020202020204" pitchFamily="34" charset="0"/>
              </a:rPr>
              <a:t>LÊN MEN TRONG THÙNG</a:t>
            </a:r>
          </a:p>
        </p:txBody>
      </p:sp>
      <p:sp>
        <p:nvSpPr>
          <p:cNvPr id="12" name="TextBox 11">
            <a:extLst>
              <a:ext uri="{FF2B5EF4-FFF2-40B4-BE49-F238E27FC236}">
                <a16:creationId xmlns:a16="http://schemas.microsoft.com/office/drawing/2014/main" id="{2B33F397-ED99-205A-14ED-2CBDFE75C51F}"/>
              </a:ext>
            </a:extLst>
          </p:cNvPr>
          <p:cNvSpPr txBox="1"/>
          <p:nvPr/>
        </p:nvSpPr>
        <p:spPr>
          <a:xfrm>
            <a:off x="9765919" y="5781937"/>
            <a:ext cx="1750536" cy="523220"/>
          </a:xfrm>
          <a:prstGeom prst="rect">
            <a:avLst/>
          </a:prstGeom>
          <a:noFill/>
        </p:spPr>
        <p:txBody>
          <a:bodyPr wrap="square" rtlCol="0">
            <a:noAutofit/>
          </a:bodyPr>
          <a:lstStyle>
            <a:lvl1pPr>
              <a:defRPr sz="1200"/>
            </a:lvl1pPr>
          </a:lstStyle>
          <a:p>
            <a:pPr algn="ctr"/>
            <a:r>
              <a:rPr lang="en-US" altLang="zh-CN" sz="1400" dirty="0">
                <a:latin typeface="Arial" panose="020B0604020202020204" pitchFamily="34" charset="0"/>
              </a:rPr>
              <a:t>ẢNH HƯỞNG CỦA GỖ SỒI</a:t>
            </a:r>
          </a:p>
        </p:txBody>
      </p:sp>
      <p:sp>
        <p:nvSpPr>
          <p:cNvPr id="37" name="Oval 36">
            <a:extLst>
              <a:ext uri="{FF2B5EF4-FFF2-40B4-BE49-F238E27FC236}">
                <a16:creationId xmlns:a16="http://schemas.microsoft.com/office/drawing/2014/main" id="{C44F6AB0-7282-EECF-AB4C-8EF38D8B5A86}"/>
              </a:ext>
            </a:extLst>
          </p:cNvPr>
          <p:cNvSpPr/>
          <p:nvPr/>
        </p:nvSpPr>
        <p:spPr>
          <a:xfrm>
            <a:off x="2099823"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Arial" panose="020B0604020202020204" pitchFamily="34" charset="0"/>
            </a:endParaRPr>
          </a:p>
        </p:txBody>
      </p:sp>
      <p:sp>
        <p:nvSpPr>
          <p:cNvPr id="38" name="TextBox 37">
            <a:extLst>
              <a:ext uri="{FF2B5EF4-FFF2-40B4-BE49-F238E27FC236}">
                <a16:creationId xmlns:a16="http://schemas.microsoft.com/office/drawing/2014/main" id="{CF43B65F-358A-08C8-FB80-F40310DFDDB8}"/>
              </a:ext>
            </a:extLst>
          </p:cNvPr>
          <p:cNvSpPr txBox="1"/>
          <p:nvPr/>
        </p:nvSpPr>
        <p:spPr>
          <a:xfrm>
            <a:off x="2099823" y="2949359"/>
            <a:ext cx="852407" cy="461665"/>
          </a:xfrm>
          <a:prstGeom prst="rect">
            <a:avLst/>
          </a:prstGeom>
          <a:noFill/>
        </p:spPr>
        <p:txBody>
          <a:bodyPr wrap="square" rtlCol="0">
            <a:spAutoFit/>
          </a:bodyPr>
          <a:lstStyle/>
          <a:p>
            <a:pPr algn="ctr"/>
            <a:r>
              <a:rPr lang="en-US" altLang="zh-CN" sz="800" b="1" dirty="0">
                <a:solidFill>
                  <a:schemeClr val="bg1"/>
                </a:solidFill>
                <a:latin typeface="Arial" panose="020B0604020202020204" pitchFamily="34" charset="0"/>
              </a:rPr>
              <a:t>CUỐNG ĐƯỢC GIỮ LẠI</a:t>
            </a:r>
          </a:p>
        </p:txBody>
      </p:sp>
      <p:sp>
        <p:nvSpPr>
          <p:cNvPr id="14" name="TextBox 13">
            <a:extLst>
              <a:ext uri="{FF2B5EF4-FFF2-40B4-BE49-F238E27FC236}">
                <a16:creationId xmlns:a16="http://schemas.microsoft.com/office/drawing/2014/main" id="{951E9AB1-97F9-D712-7479-2DE1668DDCE1}"/>
              </a:ext>
            </a:extLst>
          </p:cNvPr>
          <p:cNvSpPr txBox="1"/>
          <p:nvPr/>
        </p:nvSpPr>
        <p:spPr>
          <a:xfrm>
            <a:off x="7315359" y="5784667"/>
            <a:ext cx="1844265" cy="523220"/>
          </a:xfrm>
          <a:prstGeom prst="rect">
            <a:avLst/>
          </a:prstGeom>
          <a:noFill/>
        </p:spPr>
        <p:txBody>
          <a:bodyPr wrap="square" rtlCol="0">
            <a:noAutofit/>
          </a:bodyPr>
          <a:lstStyle/>
          <a:p>
            <a:pPr algn="ctr"/>
            <a:r>
              <a:rPr lang="en-US" altLang="zh-CN" sz="1400" dirty="0">
                <a:latin typeface="Arial" panose="020B0604020202020204" pitchFamily="34" charset="0"/>
              </a:rPr>
              <a:t>LÊN MEN MALOLACTIC</a:t>
            </a:r>
          </a:p>
        </p:txBody>
      </p:sp>
      <p:pic>
        <p:nvPicPr>
          <p:cNvPr id="18" name="Picture 17">
            <a:extLst>
              <a:ext uri="{FF2B5EF4-FFF2-40B4-BE49-F238E27FC236}">
                <a16:creationId xmlns:a16="http://schemas.microsoft.com/office/drawing/2014/main" id="{EB01A979-9F88-CB65-F4CE-B2D814404336}"/>
              </a:ext>
            </a:extLst>
          </p:cNvPr>
          <p:cNvPicPr>
            <a:picLocks noChangeAspect="1"/>
          </p:cNvPicPr>
          <p:nvPr/>
        </p:nvPicPr>
        <p:blipFill>
          <a:blip r:embed="rId3"/>
          <a:stretch>
            <a:fillRect/>
          </a:stretch>
        </p:blipFill>
        <p:spPr>
          <a:xfrm>
            <a:off x="9752557" y="4084900"/>
            <a:ext cx="888630" cy="592420"/>
          </a:xfrm>
          <a:prstGeom prst="rect">
            <a:avLst/>
          </a:prstGeom>
        </p:spPr>
      </p:pic>
      <p:sp>
        <p:nvSpPr>
          <p:cNvPr id="19" name="TextBox 18">
            <a:extLst>
              <a:ext uri="{FF2B5EF4-FFF2-40B4-BE49-F238E27FC236}">
                <a16:creationId xmlns:a16="http://schemas.microsoft.com/office/drawing/2014/main" id="{19C4C008-4869-FD2F-2232-1D39575286DD}"/>
              </a:ext>
            </a:extLst>
          </p:cNvPr>
          <p:cNvSpPr txBox="1"/>
          <p:nvPr/>
        </p:nvSpPr>
        <p:spPr>
          <a:xfrm>
            <a:off x="10008692" y="3746346"/>
            <a:ext cx="376359" cy="338554"/>
          </a:xfrm>
          <a:prstGeom prst="rect">
            <a:avLst/>
          </a:prstGeom>
          <a:noFill/>
        </p:spPr>
        <p:txBody>
          <a:bodyPr wrap="square" rtlCol="0">
            <a:noAutofit/>
          </a:bodyPr>
          <a:lstStyle/>
          <a:p>
            <a:pPr algn="ctr"/>
            <a:r>
              <a:rPr lang="zh-CN" altLang="en-US" sz="1400" dirty="0">
                <a:latin typeface="Arial" panose="020B0604020202020204" pitchFamily="34" charset="0"/>
              </a:rPr>
              <a:t>1</a:t>
            </a:r>
          </a:p>
        </p:txBody>
      </p:sp>
      <p:sp>
        <p:nvSpPr>
          <p:cNvPr id="20" name="TextBox 19">
            <a:extLst>
              <a:ext uri="{FF2B5EF4-FFF2-40B4-BE49-F238E27FC236}">
                <a16:creationId xmlns:a16="http://schemas.microsoft.com/office/drawing/2014/main" id="{4A61B137-B136-3490-EB8D-9978BE737ADA}"/>
              </a:ext>
            </a:extLst>
          </p:cNvPr>
          <p:cNvSpPr txBox="1"/>
          <p:nvPr/>
        </p:nvSpPr>
        <p:spPr>
          <a:xfrm>
            <a:off x="11631563" y="4531765"/>
            <a:ext cx="376359" cy="338554"/>
          </a:xfrm>
          <a:prstGeom prst="rect">
            <a:avLst/>
          </a:prstGeom>
          <a:noFill/>
        </p:spPr>
        <p:txBody>
          <a:bodyPr wrap="square" rtlCol="0">
            <a:noAutofit/>
          </a:bodyPr>
          <a:lstStyle/>
          <a:p>
            <a:pPr algn="ctr"/>
            <a:r>
              <a:rPr lang="zh-CN" altLang="en-US" sz="1400" dirty="0">
                <a:latin typeface="Arial" panose="020B0604020202020204" pitchFamily="34" charset="0"/>
              </a:rPr>
              <a:t>2</a:t>
            </a:r>
          </a:p>
        </p:txBody>
      </p:sp>
      <p:sp>
        <p:nvSpPr>
          <p:cNvPr id="21" name="TextBox 20">
            <a:extLst>
              <a:ext uri="{FF2B5EF4-FFF2-40B4-BE49-F238E27FC236}">
                <a16:creationId xmlns:a16="http://schemas.microsoft.com/office/drawing/2014/main" id="{1CB56B78-DDF1-FD62-FD6B-48D995D738D5}"/>
              </a:ext>
            </a:extLst>
          </p:cNvPr>
          <p:cNvSpPr txBox="1"/>
          <p:nvPr/>
        </p:nvSpPr>
        <p:spPr>
          <a:xfrm>
            <a:off x="9426476" y="5193460"/>
            <a:ext cx="376359" cy="338554"/>
          </a:xfrm>
          <a:prstGeom prst="rect">
            <a:avLst/>
          </a:prstGeom>
          <a:noFill/>
        </p:spPr>
        <p:txBody>
          <a:bodyPr wrap="square" rtlCol="0">
            <a:noAutofit/>
          </a:bodyPr>
          <a:lstStyle/>
          <a:p>
            <a:pPr algn="ctr"/>
            <a:r>
              <a:rPr lang="zh-CN" altLang="en-US" sz="1400" dirty="0">
                <a:latin typeface="Arial" panose="020B0604020202020204" pitchFamily="34" charset="0"/>
              </a:rPr>
              <a:t>3</a:t>
            </a:r>
          </a:p>
        </p:txBody>
      </p:sp>
      <p:sp>
        <p:nvSpPr>
          <p:cNvPr id="22" name="Oval 21">
            <a:extLst>
              <a:ext uri="{FF2B5EF4-FFF2-40B4-BE49-F238E27FC236}">
                <a16:creationId xmlns:a16="http://schemas.microsoft.com/office/drawing/2014/main" id="{AF8BCF61-1DAB-3EF1-C277-5326FE9C477D}"/>
              </a:ext>
            </a:extLst>
          </p:cNvPr>
          <p:cNvSpPr/>
          <p:nvPr/>
        </p:nvSpPr>
        <p:spPr>
          <a:xfrm>
            <a:off x="9131983" y="3057081"/>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Arial" panose="020B0604020202020204" pitchFamily="34" charset="0"/>
            </a:endParaRPr>
          </a:p>
        </p:txBody>
      </p:sp>
      <p:sp>
        <p:nvSpPr>
          <p:cNvPr id="23" name="TextBox 22">
            <a:extLst>
              <a:ext uri="{FF2B5EF4-FFF2-40B4-BE49-F238E27FC236}">
                <a16:creationId xmlns:a16="http://schemas.microsoft.com/office/drawing/2014/main" id="{BBEEF716-ED42-F3D2-F779-4D72ADE06EFB}"/>
              </a:ext>
            </a:extLst>
          </p:cNvPr>
          <p:cNvSpPr txBox="1"/>
          <p:nvPr/>
        </p:nvSpPr>
        <p:spPr>
          <a:xfrm>
            <a:off x="9131983" y="3267112"/>
            <a:ext cx="852407" cy="461665"/>
          </a:xfrm>
          <a:prstGeom prst="rect">
            <a:avLst/>
          </a:prstGeom>
          <a:noFill/>
        </p:spPr>
        <p:txBody>
          <a:bodyPr wrap="square" rtlCol="0">
            <a:spAutoFit/>
          </a:bodyPr>
          <a:lstStyle/>
          <a:p>
            <a:pPr algn="ctr"/>
            <a:r>
              <a:rPr lang="en-US" altLang="zh-CN" sz="800" b="1" dirty="0">
                <a:solidFill>
                  <a:schemeClr val="bg1"/>
                </a:solidFill>
                <a:latin typeface="Arial" panose="020B0604020202020204" pitchFamily="34" charset="0"/>
              </a:rPr>
              <a:t>CÓ THỂ DIÊN RA THEO BA CÁCH</a:t>
            </a:r>
          </a:p>
        </p:txBody>
      </p:sp>
      <p:pic>
        <p:nvPicPr>
          <p:cNvPr id="3" name="Picture 2">
            <a:extLst>
              <a:ext uri="{FF2B5EF4-FFF2-40B4-BE49-F238E27FC236}">
                <a16:creationId xmlns:a16="http://schemas.microsoft.com/office/drawing/2014/main" id="{96F3FFB3-8EB3-5373-3A39-1C37F228C2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3488" y="3392731"/>
            <a:ext cx="1107993" cy="2312331"/>
          </a:xfrm>
          <a:prstGeom prst="rect">
            <a:avLst/>
          </a:prstGeom>
        </p:spPr>
      </p:pic>
      <p:pic>
        <p:nvPicPr>
          <p:cNvPr id="4" name="Picture 3">
            <a:extLst>
              <a:ext uri="{FF2B5EF4-FFF2-40B4-BE49-F238E27FC236}">
                <a16:creationId xmlns:a16="http://schemas.microsoft.com/office/drawing/2014/main" id="{576A648F-2BBE-FFB9-FEBE-18A314BA70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72344" y="3544839"/>
            <a:ext cx="1279808" cy="2112130"/>
          </a:xfrm>
          <a:prstGeom prst="rect">
            <a:avLst/>
          </a:prstGeom>
        </p:spPr>
      </p:pic>
      <p:pic>
        <p:nvPicPr>
          <p:cNvPr id="24" name="Picture 23">
            <a:extLst>
              <a:ext uri="{FF2B5EF4-FFF2-40B4-BE49-F238E27FC236}">
                <a16:creationId xmlns:a16="http://schemas.microsoft.com/office/drawing/2014/main" id="{32D365A4-01A5-C024-435A-A9F2AD387B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1432" y="3544839"/>
            <a:ext cx="1279808" cy="2112130"/>
          </a:xfrm>
          <a:prstGeom prst="rect">
            <a:avLst/>
          </a:prstGeom>
        </p:spPr>
      </p:pic>
      <p:pic>
        <p:nvPicPr>
          <p:cNvPr id="25" name="Picture 24">
            <a:extLst>
              <a:ext uri="{FF2B5EF4-FFF2-40B4-BE49-F238E27FC236}">
                <a16:creationId xmlns:a16="http://schemas.microsoft.com/office/drawing/2014/main" id="{9A1078F5-6E70-ADF6-F0F4-F8868EC8E5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1089" y="2974685"/>
            <a:ext cx="647114" cy="1271117"/>
          </a:xfrm>
          <a:prstGeom prst="rect">
            <a:avLst/>
          </a:prstGeom>
        </p:spPr>
      </p:pic>
      <p:pic>
        <p:nvPicPr>
          <p:cNvPr id="26" name="Picture 25">
            <a:extLst>
              <a:ext uri="{FF2B5EF4-FFF2-40B4-BE49-F238E27FC236}">
                <a16:creationId xmlns:a16="http://schemas.microsoft.com/office/drawing/2014/main" id="{EDC09204-7F07-B646-2C85-3C3725C9F08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29574" y="3504861"/>
            <a:ext cx="1279808" cy="1954775"/>
          </a:xfrm>
          <a:prstGeom prst="rect">
            <a:avLst/>
          </a:prstGeom>
        </p:spPr>
      </p:pic>
      <p:pic>
        <p:nvPicPr>
          <p:cNvPr id="27" name="Picture 26">
            <a:extLst>
              <a:ext uri="{FF2B5EF4-FFF2-40B4-BE49-F238E27FC236}">
                <a16:creationId xmlns:a16="http://schemas.microsoft.com/office/drawing/2014/main" id="{F2BAB9B3-0986-8425-FC4F-7322E39C4E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97322" y="3865723"/>
            <a:ext cx="800965" cy="1223392"/>
          </a:xfrm>
          <a:prstGeom prst="rect">
            <a:avLst/>
          </a:prstGeom>
        </p:spPr>
      </p:pic>
      <p:pic>
        <p:nvPicPr>
          <p:cNvPr id="28" name="Picture 27">
            <a:extLst>
              <a:ext uri="{FF2B5EF4-FFF2-40B4-BE49-F238E27FC236}">
                <a16:creationId xmlns:a16="http://schemas.microsoft.com/office/drawing/2014/main" id="{C89EF0DF-6FD4-CCCE-92FA-38785FE88E1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58775" y="4880289"/>
            <a:ext cx="1107993" cy="841448"/>
          </a:xfrm>
          <a:prstGeom prst="rect">
            <a:avLst/>
          </a:prstGeom>
        </p:spPr>
      </p:pic>
      <p:pic>
        <p:nvPicPr>
          <p:cNvPr id="8" name="Picture 7">
            <a:extLst>
              <a:ext uri="{FF2B5EF4-FFF2-40B4-BE49-F238E27FC236}">
                <a16:creationId xmlns:a16="http://schemas.microsoft.com/office/drawing/2014/main" id="{B6696E5A-EA0C-0EDA-8B05-27350E35721B}"/>
              </a:ext>
            </a:extLst>
          </p:cNvPr>
          <p:cNvPicPr>
            <a:picLocks noChangeAspect="1"/>
          </p:cNvPicPr>
          <p:nvPr/>
        </p:nvPicPr>
        <p:blipFill>
          <a:blip r:embed="rId9"/>
          <a:stretch>
            <a:fillRect/>
          </a:stretch>
        </p:blipFill>
        <p:spPr>
          <a:xfrm>
            <a:off x="4126948" y="3287913"/>
            <a:ext cx="652182" cy="577810"/>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3200" b="1" dirty="0">
                <a:solidFill>
                  <a:schemeClr val="accent5"/>
                </a:solidFill>
                <a:latin typeface="Arial" panose="020B0604020202020204" pitchFamily="34" charset="0"/>
                <a:cs typeface="Arial" panose="020B0604020202020204" pitchFamily="34" charset="0"/>
              </a:rPr>
              <a:t>LÀM RƯỢU VANG:</a:t>
            </a:r>
          </a:p>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CÁC KỸ THUẬT ẢNH HƯỞNG ĐẾN CHARDONNAY</a:t>
            </a:r>
          </a:p>
        </p:txBody>
      </p:sp>
      <p:sp>
        <p:nvSpPr>
          <p:cNvPr id="9" name="TextBox 8">
            <a:extLst>
              <a:ext uri="{FF2B5EF4-FFF2-40B4-BE49-F238E27FC236}">
                <a16:creationId xmlns:a16="http://schemas.microsoft.com/office/drawing/2014/main" id="{9E8DB106-AC9C-525A-E02C-72C63CCF7FF8}"/>
              </a:ext>
            </a:extLst>
          </p:cNvPr>
          <p:cNvSpPr txBox="1"/>
          <p:nvPr/>
        </p:nvSpPr>
        <p:spPr>
          <a:xfrm>
            <a:off x="926014" y="5775434"/>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Ủ TRONG THÙNG</a:t>
            </a:r>
          </a:p>
        </p:txBody>
      </p:sp>
      <p:sp>
        <p:nvSpPr>
          <p:cNvPr id="10" name="TextBox 9">
            <a:extLst>
              <a:ext uri="{FF2B5EF4-FFF2-40B4-BE49-F238E27FC236}">
                <a16:creationId xmlns:a16="http://schemas.microsoft.com/office/drawing/2014/main" id="{FD4C0A40-C784-6C98-6DB1-6AB956F004FC}"/>
              </a:ext>
            </a:extLst>
          </p:cNvPr>
          <p:cNvSpPr txBox="1"/>
          <p:nvPr/>
        </p:nvSpPr>
        <p:spPr>
          <a:xfrm>
            <a:off x="3308353" y="5775434"/>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TIẾP XÚC VỚI CẶN MEN TRONG THỜI GIAN DÀI</a:t>
            </a:r>
          </a:p>
        </p:txBody>
      </p:sp>
      <p:sp>
        <p:nvSpPr>
          <p:cNvPr id="11" name="TextBox 10">
            <a:extLst>
              <a:ext uri="{FF2B5EF4-FFF2-40B4-BE49-F238E27FC236}">
                <a16:creationId xmlns:a16="http://schemas.microsoft.com/office/drawing/2014/main" id="{045564FB-E21A-BF9F-8015-C18A2392E8AD}"/>
              </a:ext>
            </a:extLst>
          </p:cNvPr>
          <p:cNvSpPr txBox="1"/>
          <p:nvPr/>
        </p:nvSpPr>
        <p:spPr>
          <a:xfrm>
            <a:off x="5319114" y="5784667"/>
            <a:ext cx="1844265" cy="523220"/>
          </a:xfrm>
          <a:prstGeom prst="rect">
            <a:avLst/>
          </a:prstGeom>
          <a:noFill/>
        </p:spPr>
        <p:txBody>
          <a:bodyPr wrap="square" rtlCol="0">
            <a:noAutofit/>
          </a:bodyPr>
          <a:lstStyle/>
          <a:p>
            <a:pPr algn="ctr"/>
            <a:r>
              <a:rPr lang="en-US" altLang="zh-CN" sz="1400" dirty="0">
                <a:latin typeface="Arial" panose="020B0604020202020204" pitchFamily="34" charset="0"/>
              </a:rPr>
              <a:t>KHUẤY ĐẢO CẶN MEN</a:t>
            </a:r>
          </a:p>
        </p:txBody>
      </p:sp>
      <p:sp>
        <p:nvSpPr>
          <p:cNvPr id="12" name="TextBox 11">
            <a:extLst>
              <a:ext uri="{FF2B5EF4-FFF2-40B4-BE49-F238E27FC236}">
                <a16:creationId xmlns:a16="http://schemas.microsoft.com/office/drawing/2014/main" id="{2B33F397-ED99-205A-14ED-2CBDFE75C51F}"/>
              </a:ext>
            </a:extLst>
          </p:cNvPr>
          <p:cNvSpPr txBox="1"/>
          <p:nvPr/>
        </p:nvSpPr>
        <p:spPr>
          <a:xfrm>
            <a:off x="9765918" y="5781937"/>
            <a:ext cx="2182753" cy="523220"/>
          </a:xfrm>
          <a:prstGeom prst="rect">
            <a:avLst/>
          </a:prstGeom>
          <a:noFill/>
        </p:spPr>
        <p:txBody>
          <a:bodyPr wrap="square" rtlCol="0">
            <a:noAutofit/>
          </a:bodyPr>
          <a:lstStyle/>
          <a:p>
            <a:pPr algn="ctr"/>
            <a:r>
              <a:rPr lang="en-US" altLang="zh-CN" sz="1400" dirty="0">
                <a:latin typeface="Arial" panose="020B0604020202020204" pitchFamily="34" charset="0"/>
              </a:rPr>
              <a:t>LÊN MEN THỨ CẤP
(TRONG RƯỢU VANG SỦI)</a:t>
            </a:r>
          </a:p>
        </p:txBody>
      </p:sp>
      <p:sp>
        <p:nvSpPr>
          <p:cNvPr id="37" name="Oval 36">
            <a:extLst>
              <a:ext uri="{FF2B5EF4-FFF2-40B4-BE49-F238E27FC236}">
                <a16:creationId xmlns:a16="http://schemas.microsoft.com/office/drawing/2014/main" id="{C44F6AB0-7282-EECF-AB4C-8EF38D8B5A86}"/>
              </a:ext>
            </a:extLst>
          </p:cNvPr>
          <p:cNvSpPr/>
          <p:nvPr/>
        </p:nvSpPr>
        <p:spPr>
          <a:xfrm>
            <a:off x="3868385" y="3327020"/>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Arial" panose="020B0604020202020204" pitchFamily="34" charset="0"/>
            </a:endParaRPr>
          </a:p>
        </p:txBody>
      </p:sp>
      <p:sp>
        <p:nvSpPr>
          <p:cNvPr id="38" name="TextBox 37">
            <a:extLst>
              <a:ext uri="{FF2B5EF4-FFF2-40B4-BE49-F238E27FC236}">
                <a16:creationId xmlns:a16="http://schemas.microsoft.com/office/drawing/2014/main" id="{CF43B65F-358A-08C8-FB80-F40310DFDDB8}"/>
              </a:ext>
            </a:extLst>
          </p:cNvPr>
          <p:cNvSpPr txBox="1"/>
          <p:nvPr/>
        </p:nvSpPr>
        <p:spPr>
          <a:xfrm>
            <a:off x="3868385" y="3460836"/>
            <a:ext cx="852407" cy="584775"/>
          </a:xfrm>
          <a:prstGeom prst="rect">
            <a:avLst/>
          </a:prstGeom>
          <a:noFill/>
        </p:spPr>
        <p:txBody>
          <a:bodyPr wrap="square" rtlCol="0" anchor="ctr">
            <a:spAutoFit/>
          </a:bodyPr>
          <a:lstStyle/>
          <a:p>
            <a:pPr algn="ctr"/>
            <a:r>
              <a:rPr lang="en-US" altLang="zh-CN" sz="800" b="1" dirty="0">
                <a:solidFill>
                  <a:schemeClr val="bg1"/>
                </a:solidFill>
                <a:latin typeface="Arial" panose="020B0604020202020204" pitchFamily="34" charset="0"/>
              </a:rPr>
              <a:t>RƯỢU VANG ĐƯỢC ĐỂ Ủ VỚI CẶN MEN</a:t>
            </a:r>
          </a:p>
        </p:txBody>
      </p:sp>
      <p:sp>
        <p:nvSpPr>
          <p:cNvPr id="14" name="TextBox 13">
            <a:extLst>
              <a:ext uri="{FF2B5EF4-FFF2-40B4-BE49-F238E27FC236}">
                <a16:creationId xmlns:a16="http://schemas.microsoft.com/office/drawing/2014/main" id="{951E9AB1-97F9-D712-7479-2DE1668DDCE1}"/>
              </a:ext>
            </a:extLst>
          </p:cNvPr>
          <p:cNvSpPr txBox="1"/>
          <p:nvPr/>
        </p:nvSpPr>
        <p:spPr>
          <a:xfrm>
            <a:off x="7315359" y="5784667"/>
            <a:ext cx="1844265" cy="523220"/>
          </a:xfrm>
          <a:prstGeom prst="rect">
            <a:avLst/>
          </a:prstGeom>
          <a:noFill/>
        </p:spPr>
        <p:txBody>
          <a:bodyPr wrap="square" rtlCol="0">
            <a:noAutofit/>
          </a:bodyPr>
          <a:lstStyle/>
          <a:p>
            <a:pPr algn="ctr"/>
            <a:r>
              <a:rPr lang="en-US" altLang="zh-CN" sz="1400" dirty="0">
                <a:latin typeface="Arial" panose="020B0604020202020204" pitchFamily="34" charset="0"/>
              </a:rPr>
              <a:t>LÊN MEN TỰ NHIÊN</a:t>
            </a:r>
          </a:p>
        </p:txBody>
      </p:sp>
      <p:sp>
        <p:nvSpPr>
          <p:cNvPr id="22" name="Oval 21">
            <a:extLst>
              <a:ext uri="{FF2B5EF4-FFF2-40B4-BE49-F238E27FC236}">
                <a16:creationId xmlns:a16="http://schemas.microsoft.com/office/drawing/2014/main" id="{AF8BCF61-1DAB-3EF1-C277-5326FE9C477D}"/>
              </a:ext>
            </a:extLst>
          </p:cNvPr>
          <p:cNvSpPr/>
          <p:nvPr/>
        </p:nvSpPr>
        <p:spPr>
          <a:xfrm>
            <a:off x="9633999" y="3619407"/>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Arial" panose="020B0604020202020204" pitchFamily="34" charset="0"/>
            </a:endParaRPr>
          </a:p>
        </p:txBody>
      </p:sp>
      <p:sp>
        <p:nvSpPr>
          <p:cNvPr id="23" name="TextBox 22">
            <a:extLst>
              <a:ext uri="{FF2B5EF4-FFF2-40B4-BE49-F238E27FC236}">
                <a16:creationId xmlns:a16="http://schemas.microsoft.com/office/drawing/2014/main" id="{BBEEF716-ED42-F3D2-F779-4D72ADE06EFB}"/>
              </a:ext>
            </a:extLst>
          </p:cNvPr>
          <p:cNvSpPr txBox="1"/>
          <p:nvPr/>
        </p:nvSpPr>
        <p:spPr>
          <a:xfrm>
            <a:off x="9633999" y="3784042"/>
            <a:ext cx="852407" cy="584775"/>
          </a:xfrm>
          <a:prstGeom prst="rect">
            <a:avLst/>
          </a:prstGeom>
          <a:noFill/>
        </p:spPr>
        <p:txBody>
          <a:bodyPr wrap="square" rtlCol="0" anchor="ctr">
            <a:spAutoFit/>
          </a:bodyPr>
          <a:lstStyle/>
          <a:p>
            <a:pPr algn="ctr"/>
            <a:r>
              <a:rPr lang="en-US" altLang="zh-CN" sz="800" b="1" dirty="0">
                <a:solidFill>
                  <a:schemeClr val="bg1"/>
                </a:solidFill>
                <a:latin typeface="Arial" panose="020B0604020202020204" pitchFamily="34" charset="0"/>
              </a:rPr>
              <a:t>MEN VÀ ĐƯỜNG ĐƯỢC THÊM VÀO CHAI</a:t>
            </a:r>
          </a:p>
        </p:txBody>
      </p:sp>
      <p:pic>
        <p:nvPicPr>
          <p:cNvPr id="3" name="Picture 2">
            <a:extLst>
              <a:ext uri="{FF2B5EF4-FFF2-40B4-BE49-F238E27FC236}">
                <a16:creationId xmlns:a16="http://schemas.microsoft.com/office/drawing/2014/main" id="{C306B8CE-D293-72D2-8A0C-446C5BA797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9757" y="4249676"/>
            <a:ext cx="1649803" cy="1273682"/>
          </a:xfrm>
          <a:prstGeom prst="rect">
            <a:avLst/>
          </a:prstGeom>
        </p:spPr>
      </p:pic>
      <p:pic>
        <p:nvPicPr>
          <p:cNvPr id="4" name="Picture 3">
            <a:extLst>
              <a:ext uri="{FF2B5EF4-FFF2-40B4-BE49-F238E27FC236}">
                <a16:creationId xmlns:a16="http://schemas.microsoft.com/office/drawing/2014/main" id="{37454667-7A0C-0E76-C533-41DFDDE98D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2297" y="3609449"/>
            <a:ext cx="1657897" cy="1872651"/>
          </a:xfrm>
          <a:prstGeom prst="rect">
            <a:avLst/>
          </a:prstGeom>
        </p:spPr>
      </p:pic>
      <p:pic>
        <p:nvPicPr>
          <p:cNvPr id="6" name="Picture 5">
            <a:extLst>
              <a:ext uri="{FF2B5EF4-FFF2-40B4-BE49-F238E27FC236}">
                <a16:creationId xmlns:a16="http://schemas.microsoft.com/office/drawing/2014/main" id="{F6459172-F794-2E10-A3E6-71C2405663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424" y="3327020"/>
            <a:ext cx="2134659" cy="2174746"/>
          </a:xfrm>
          <a:prstGeom prst="rect">
            <a:avLst/>
          </a:prstGeom>
        </p:spPr>
      </p:pic>
      <p:pic>
        <p:nvPicPr>
          <p:cNvPr id="8" name="Picture 7">
            <a:extLst>
              <a:ext uri="{FF2B5EF4-FFF2-40B4-BE49-F238E27FC236}">
                <a16:creationId xmlns:a16="http://schemas.microsoft.com/office/drawing/2014/main" id="{806B8E45-4970-580A-CC26-32BE563B22B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20539" y="3389636"/>
            <a:ext cx="1279808" cy="2112130"/>
          </a:xfrm>
          <a:prstGeom prst="rect">
            <a:avLst/>
          </a:prstGeom>
        </p:spPr>
      </p:pic>
      <p:pic>
        <p:nvPicPr>
          <p:cNvPr id="13" name="Picture 12">
            <a:extLst>
              <a:ext uri="{FF2B5EF4-FFF2-40B4-BE49-F238E27FC236}">
                <a16:creationId xmlns:a16="http://schemas.microsoft.com/office/drawing/2014/main" id="{7B931DCC-5F29-C70E-87C1-3734AEA3AD8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85408" y="3996200"/>
            <a:ext cx="2093343" cy="1485900"/>
          </a:xfrm>
          <a:prstGeom prst="rect">
            <a:avLst/>
          </a:prstGeom>
        </p:spPr>
      </p:pic>
    </p:spTree>
    <p:extLst>
      <p:ext uri="{BB962C8B-B14F-4D97-AF65-F5344CB8AC3E}">
        <p14:creationId xmlns:p14="http://schemas.microsoft.com/office/powerpoint/2010/main" val="241607044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late of peas and a glass of wine  AI-generated content may be incorrect.">
            <a:extLst>
              <a:ext uri="{FF2B5EF4-FFF2-40B4-BE49-F238E27FC236}">
                <a16:creationId xmlns:a16="http://schemas.microsoft.com/office/drawing/2014/main" id="{0526B007-BAEE-9C07-3C0D-F3E7AFFBD2C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88842"/>
            <a:ext cx="6096000" cy="6083199"/>
          </a:xfrm>
        </p:spPr>
      </p:pic>
      <p:sp>
        <p:nvSpPr>
          <p:cNvPr id="3" name="Text Placeholder 2">
            <a:extLst>
              <a:ext uri="{FF2B5EF4-FFF2-40B4-BE49-F238E27FC236}">
                <a16:creationId xmlns:a16="http://schemas.microsoft.com/office/drawing/2014/main" id="{77B88021-520C-4D42-82C1-5A4A550179CD}"/>
              </a:ext>
            </a:extLst>
          </p:cNvPr>
          <p:cNvSpPr>
            <a:spLocks noGrp="1"/>
          </p:cNvSpPr>
          <p:nvPr>
            <p:ph type="body" sz="quarter" idx="11"/>
          </p:nvPr>
        </p:nvSpPr>
        <p:spPr>
          <a:xfrm>
            <a:off x="623888" y="3429000"/>
            <a:ext cx="4124845" cy="1626156"/>
          </a:xfrm>
        </p:spPr>
        <p:txBody>
          <a:bodyPr/>
          <a:lstStyle/>
          <a:p>
            <a:r>
              <a:rPr lang="en-US" altLang="zh-CN" dirty="0">
                <a:solidFill>
                  <a:schemeClr val="bg1"/>
                </a:solidFill>
              </a:rPr>
              <a:t>Do khả năng thích ứng, không có một phong cách chung nào. Chardonnay Úc thể hiện sự đa dạng của những người tạo ra chúng và các đặc điểm vùng độc đáo về nguồn gốc của chúng.</a:t>
            </a:r>
          </a:p>
          <a:p>
            <a:endParaRPr lang="en-US" dirty="0"/>
          </a:p>
        </p:txBody>
      </p:sp>
      <p:sp>
        <p:nvSpPr>
          <p:cNvPr id="5" name="Text Placeholder 4">
            <a:extLst>
              <a:ext uri="{FF2B5EF4-FFF2-40B4-BE49-F238E27FC236}">
                <a16:creationId xmlns:a16="http://schemas.microsoft.com/office/drawing/2014/main" id="{E890BCFC-FBC2-1726-AF1C-B667CDF66B33}"/>
              </a:ext>
            </a:extLst>
          </p:cNvPr>
          <p:cNvSpPr>
            <a:spLocks noGrp="1"/>
          </p:cNvSpPr>
          <p:nvPr>
            <p:ph type="body" sz="quarter" idx="13"/>
          </p:nvPr>
        </p:nvSpPr>
        <p:spPr/>
        <p:txBody>
          <a:bodyPr/>
          <a:lstStyle/>
          <a:p>
            <a:r>
              <a:rPr lang="en-US" altLang="zh-CN" b="1" dirty="0">
                <a:solidFill>
                  <a:schemeClr val="accent5"/>
                </a:solidFill>
              </a:rPr>
              <a:t>CÁC PHONG CÁCH CHARDONNAY PHỔ BIẾN</a:t>
            </a:r>
          </a:p>
        </p:txBody>
      </p:sp>
    </p:spTree>
    <p:extLst>
      <p:ext uri="{BB962C8B-B14F-4D97-AF65-F5344CB8AC3E}">
        <p14:creationId xmlns:p14="http://schemas.microsoft.com/office/powerpoint/2010/main" val="33596965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5" name="Straight Connector 24">
            <a:extLst>
              <a:ext uri="{FF2B5EF4-FFF2-40B4-BE49-F238E27FC236}">
                <a16:creationId xmlns:a16="http://schemas.microsoft.com/office/drawing/2014/main" id="{D3C28378-C347-F5B0-F65F-E8F57A8429A0}"/>
              </a:ext>
            </a:extLst>
          </p:cNvPr>
          <p:cNvCxnSpPr>
            <a:cxnSpLocks/>
          </p:cNvCxnSpPr>
          <p:nvPr/>
        </p:nvCxnSpPr>
        <p:spPr>
          <a:xfrm>
            <a:off x="10293195" y="202854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a:endCxn id="43" idx="1"/>
          </p:cNvCxnSpPr>
          <p:nvPr/>
        </p:nvCxnSpPr>
        <p:spPr>
          <a:xfrm>
            <a:off x="7107330" y="4730315"/>
            <a:ext cx="1594218" cy="1311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465273"/>
          </a:xfrm>
          <a:prstGeom prst="rect">
            <a:avLst/>
          </a:prstGeom>
          <a:noFill/>
        </p:spPr>
        <p:txBody>
          <a:bodyPr wrap="square">
            <a:spAutoFit/>
          </a:bodyPr>
          <a:lstStyle/>
          <a:p>
            <a:pPr>
              <a:lnSpc>
                <a:spcPct val="82000"/>
              </a:lnSpc>
            </a:pPr>
            <a:r>
              <a:rPr lang="en-US" altLang="zh-CN" sz="5440" b="1" dirty="0">
                <a:solidFill>
                  <a:srgbClr val="B2D8BE"/>
                </a:solidFill>
                <a:latin typeface="Arial" panose="020B0604020202020204" pitchFamily="34" charset="0"/>
              </a:rPr>
              <a:t>CHARDONNAY</a:t>
            </a:r>
          </a:p>
          <a:p>
            <a:pPr>
              <a:lnSpc>
                <a:spcPct val="82000"/>
              </a:lnSpc>
            </a:pPr>
            <a:r>
              <a:rPr lang="en-US" altLang="zh-CN" sz="5440" b="1" dirty="0">
                <a:solidFill>
                  <a:srgbClr val="B2D8BE"/>
                </a:solidFill>
                <a:latin typeface="Arial" panose="020B0604020202020204" pitchFamily="34" charset="0"/>
              </a:rPr>
              <a:t>PHONG CÁCH</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715727" y="4127719"/>
            <a:ext cx="198797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715727" y="412009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4572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41510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US" altLang="zh-CN" sz="34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3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10026086" y="5225085"/>
            <a:ext cx="1269769" cy="1346972"/>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Khô</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Hương hoa</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Thanh lịch</a:t>
            </a:r>
          </a:p>
          <a:p>
            <a:pPr marL="285750" indent="-285750">
              <a:lnSpc>
                <a:spcPct val="82000"/>
              </a:lnSpc>
              <a:spcBef>
                <a:spcPts val="150"/>
              </a:spcBef>
              <a:spcAft>
                <a:spcPts val="315"/>
              </a:spcAft>
              <a:buClr>
                <a:srgbClr val="B2D8BE"/>
              </a:buClr>
              <a:buFont typeface="Arial" panose="020B0604020202020204" pitchFamily="34" charset="0"/>
              <a:buChar char="•"/>
            </a:pPr>
            <a:r>
              <a:rPr lang="en-US" sz="1400" dirty="0" err="1">
                <a:latin typeface="Arial" panose="020B0604020202020204" pitchFamily="34" charset="0"/>
              </a:rPr>
              <a:t>K</a:t>
            </a:r>
            <a:r>
              <a:rPr lang="en-US" sz="1400" dirty="0" err="1">
                <a:effectLst/>
                <a:latin typeface="Arial" panose="020B0604020202020204" pitchFamily="34" charset="0"/>
              </a:rPr>
              <a:t>hoáng</a:t>
            </a:r>
            <a:endParaRPr lang="en-AU" sz="1400" dirty="0">
              <a:effectLst/>
              <a:latin typeface="Arial" panose="020B0604020202020204" pitchFamily="34"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492980" y="473031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4971892" y="2688253"/>
            <a:ext cx="112410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F0F58A18-9962-DB15-E970-2BC0812D6E1A}"/>
              </a:ext>
            </a:extLst>
          </p:cNvPr>
          <p:cNvCxnSpPr>
            <a:cxnSpLocks/>
          </p:cNvCxnSpPr>
          <p:nvPr/>
        </p:nvCxnSpPr>
        <p:spPr>
          <a:xfrm>
            <a:off x="6825550" y="2458849"/>
            <a:ext cx="181708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5DD8682A-F644-50C6-D148-384A1E6B1DE3}"/>
              </a:ext>
            </a:extLst>
          </p:cNvPr>
          <p:cNvSpPr txBox="1"/>
          <p:nvPr/>
        </p:nvSpPr>
        <p:spPr>
          <a:xfrm>
            <a:off x="8642631" y="2271215"/>
            <a:ext cx="1133843" cy="395236"/>
          </a:xfrm>
          <a:prstGeom prst="rect">
            <a:avLst/>
          </a:prstGeom>
          <a:noFill/>
        </p:spPr>
        <p:txBody>
          <a:bodyPr wrap="square" anchor="b">
            <a:spAutoFit/>
          </a:bodyPr>
          <a:lstStyle>
            <a:lvl1pPr>
              <a:defRPr sz="1200"/>
            </a:lvl1pPr>
          </a:lstStyle>
          <a:p>
            <a:pPr algn="ctr">
              <a:lnSpc>
                <a:spcPct val="82000"/>
              </a:lnSpc>
              <a:spcBef>
                <a:spcPts val="150"/>
              </a:spcBef>
              <a:spcAft>
                <a:spcPts val="315"/>
              </a:spcAft>
              <a:buClr>
                <a:srgbClr val="B2D8BE"/>
              </a:buClr>
            </a:pPr>
            <a:r>
              <a:rPr lang="en-US" altLang="zh-CN" sz="1200" b="1" dirty="0">
                <a:solidFill>
                  <a:schemeClr val="bg2"/>
                </a:solidFill>
                <a:effectLst/>
                <a:latin typeface="Arial" panose="020B0604020202020204" pitchFamily="34" charset="0"/>
              </a:rPr>
              <a:t>KHÔNG Ủ GỖ SỒI</a:t>
            </a:r>
          </a:p>
        </p:txBody>
      </p:sp>
      <p:cxnSp>
        <p:nvCxnSpPr>
          <p:cNvPr id="18" name="Straight Connector 17">
            <a:extLst>
              <a:ext uri="{FF2B5EF4-FFF2-40B4-BE49-F238E27FC236}">
                <a16:creationId xmlns:a16="http://schemas.microsoft.com/office/drawing/2014/main" id="{325D68FC-DE9C-8FFF-3387-E02D707C03BF}"/>
              </a:ext>
            </a:extLst>
          </p:cNvPr>
          <p:cNvCxnSpPr>
            <a:cxnSpLocks/>
          </p:cNvCxnSpPr>
          <p:nvPr/>
        </p:nvCxnSpPr>
        <p:spPr>
          <a:xfrm>
            <a:off x="9689166" y="2458849"/>
            <a:ext cx="137393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090BCCC7-172A-41AA-83A1-D82B3C68E7EE}"/>
              </a:ext>
            </a:extLst>
          </p:cNvPr>
          <p:cNvCxnSpPr>
            <a:cxnSpLocks/>
          </p:cNvCxnSpPr>
          <p:nvPr/>
        </p:nvCxnSpPr>
        <p:spPr>
          <a:xfrm>
            <a:off x="11053914" y="245116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3198130" y="1849996"/>
            <a:ext cx="1773762" cy="1773762"/>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3377773" y="2229623"/>
            <a:ext cx="1416273" cy="10145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800" dirty="0">
                <a:solidFill>
                  <a:schemeClr val="tx1"/>
                </a:solidFill>
                <a:effectLst/>
                <a:latin typeface="Arial" panose="020B0604020202020204" pitchFamily="34" charset="0"/>
                <a:cs typeface="Arial" panose="020B0604020202020204" pitchFamily="34" charset="0"/>
              </a:rPr>
              <a:t>VỚI BA PHONG CÁCH CHÍNH</a:t>
            </a:r>
          </a:p>
        </p:txBody>
      </p:sp>
      <p:sp>
        <p:nvSpPr>
          <p:cNvPr id="22" name="TextBox 21">
            <a:extLst>
              <a:ext uri="{FF2B5EF4-FFF2-40B4-BE49-F238E27FC236}">
                <a16:creationId xmlns:a16="http://schemas.microsoft.com/office/drawing/2014/main" id="{CA226136-0E30-8B40-6D80-2505C7824272}"/>
              </a:ext>
            </a:extLst>
          </p:cNvPr>
          <p:cNvSpPr txBox="1"/>
          <p:nvPr/>
        </p:nvSpPr>
        <p:spPr>
          <a:xfrm>
            <a:off x="10442601" y="2934142"/>
            <a:ext cx="1497797" cy="991297"/>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Tươi</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Hương hoa</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Sống động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Gọn</a:t>
            </a:r>
            <a:endParaRPr lang="en-AU" sz="1400" dirty="0">
              <a:effectLst/>
              <a:latin typeface="Arial" panose="020B0604020202020204" pitchFamily="34" charset="0"/>
            </a:endParaRPr>
          </a:p>
        </p:txBody>
      </p:sp>
      <p:sp>
        <p:nvSpPr>
          <p:cNvPr id="23" name="Oval 22">
            <a:extLst>
              <a:ext uri="{FF2B5EF4-FFF2-40B4-BE49-F238E27FC236}">
                <a16:creationId xmlns:a16="http://schemas.microsoft.com/office/drawing/2014/main" id="{7073F73F-5CD7-A9E3-C835-D35847EFFE33}"/>
              </a:ext>
            </a:extLst>
          </p:cNvPr>
          <p:cNvSpPr/>
          <p:nvPr/>
        </p:nvSpPr>
        <p:spPr>
          <a:xfrm>
            <a:off x="9520213" y="531492"/>
            <a:ext cx="1533701" cy="1533701"/>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4" name="object 58">
            <a:extLst>
              <a:ext uri="{FF2B5EF4-FFF2-40B4-BE49-F238E27FC236}">
                <a16:creationId xmlns:a16="http://schemas.microsoft.com/office/drawing/2014/main" id="{90DA14E6-24F6-771B-745A-11E1E7DB4CB8}"/>
              </a:ext>
            </a:extLst>
          </p:cNvPr>
          <p:cNvSpPr txBox="1"/>
          <p:nvPr/>
        </p:nvSpPr>
        <p:spPr>
          <a:xfrm>
            <a:off x="9720885" y="804937"/>
            <a:ext cx="1132355" cy="9868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400" dirty="0">
                <a:solidFill>
                  <a:schemeClr val="tx1"/>
                </a:solidFill>
                <a:effectLst/>
                <a:latin typeface="Arial" panose="020B0604020202020204" pitchFamily="34" charset="0"/>
                <a:cs typeface="Arial" panose="020B0604020202020204" pitchFamily="34" charset="0"/>
              </a:rPr>
              <a:t>TRỞ NÊN SỐNG ĐỘNG KHI KẾT HỢP VỚI ĐỒ ĂN</a:t>
            </a:r>
          </a:p>
        </p:txBody>
      </p:sp>
      <p:sp>
        <p:nvSpPr>
          <p:cNvPr id="26" name="Oval 25">
            <a:extLst>
              <a:ext uri="{FF2B5EF4-FFF2-40B4-BE49-F238E27FC236}">
                <a16:creationId xmlns:a16="http://schemas.microsoft.com/office/drawing/2014/main" id="{69C5CB83-290E-FD71-1411-72675DACDAB1}"/>
              </a:ext>
            </a:extLst>
          </p:cNvPr>
          <p:cNvSpPr/>
          <p:nvPr/>
        </p:nvSpPr>
        <p:spPr>
          <a:xfrm>
            <a:off x="990936" y="4465717"/>
            <a:ext cx="1533701" cy="1533701"/>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838ECB9A-9688-6D65-2CBB-E797C973A68D}"/>
              </a:ext>
            </a:extLst>
          </p:cNvPr>
          <p:cNvSpPr txBox="1"/>
          <p:nvPr/>
        </p:nvSpPr>
        <p:spPr>
          <a:xfrm>
            <a:off x="1191608" y="4933062"/>
            <a:ext cx="1132355" cy="59901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1400" dirty="0">
                <a:solidFill>
                  <a:schemeClr val="tx1"/>
                </a:solidFill>
                <a:effectLst/>
                <a:latin typeface="Arial" panose="020B0604020202020204" pitchFamily="34" charset="0"/>
                <a:cs typeface="Arial" panose="020B0604020202020204" pitchFamily="34" charset="0"/>
              </a:rPr>
              <a:t>KẾT CẤU VỪA ĐẾN ĐẦY ĐẶN</a:t>
            </a:r>
          </a:p>
        </p:txBody>
      </p:sp>
      <p:sp>
        <p:nvSpPr>
          <p:cNvPr id="35" name="TextBox 34">
            <a:extLst>
              <a:ext uri="{FF2B5EF4-FFF2-40B4-BE49-F238E27FC236}">
                <a16:creationId xmlns:a16="http://schemas.microsoft.com/office/drawing/2014/main" id="{1FC686D2-1974-27E7-DC77-1CB823C25506}"/>
              </a:ext>
            </a:extLst>
          </p:cNvPr>
          <p:cNvSpPr txBox="1"/>
          <p:nvPr/>
        </p:nvSpPr>
        <p:spPr>
          <a:xfrm>
            <a:off x="3709481" y="4002313"/>
            <a:ext cx="1001739" cy="268984"/>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solidFill>
                  <a:schemeClr val="bg2"/>
                </a:solidFill>
                <a:effectLst/>
                <a:latin typeface="Arial" panose="020B0604020202020204" pitchFamily="34" charset="0"/>
              </a:rPr>
              <a:t>Ủ GỖ SỒI</a:t>
            </a:r>
          </a:p>
        </p:txBody>
      </p:sp>
      <p:cxnSp>
        <p:nvCxnSpPr>
          <p:cNvPr id="36" name="Straight Connector 35">
            <a:extLst>
              <a:ext uri="{FF2B5EF4-FFF2-40B4-BE49-F238E27FC236}">
                <a16:creationId xmlns:a16="http://schemas.microsoft.com/office/drawing/2014/main" id="{818289C7-2134-3C7A-BE55-E212FA6EFB92}"/>
              </a:ext>
            </a:extLst>
          </p:cNvPr>
          <p:cNvCxnSpPr>
            <a:cxnSpLocks/>
            <a:stCxn id="35" idx="3"/>
          </p:cNvCxnSpPr>
          <p:nvPr/>
        </p:nvCxnSpPr>
        <p:spPr>
          <a:xfrm flipV="1">
            <a:off x="4711220" y="4127719"/>
            <a:ext cx="1074857" cy="908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4F1C9925-39F5-ECA3-410B-C70D0B8A54E3}"/>
              </a:ext>
            </a:extLst>
          </p:cNvPr>
          <p:cNvCxnSpPr>
            <a:cxnSpLocks/>
          </p:cNvCxnSpPr>
          <p:nvPr/>
        </p:nvCxnSpPr>
        <p:spPr>
          <a:xfrm>
            <a:off x="4115232" y="428764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979815F8-D979-28F1-8617-A408DC9D0D56}"/>
              </a:ext>
            </a:extLst>
          </p:cNvPr>
          <p:cNvSpPr txBox="1"/>
          <p:nvPr/>
        </p:nvSpPr>
        <p:spPr>
          <a:xfrm>
            <a:off x="3503919" y="4770626"/>
            <a:ext cx="1497797" cy="991297"/>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Mượt mà</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Kem</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Phức tạp</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Thơm nồng</a:t>
            </a:r>
            <a:endParaRPr lang="en-AU" sz="1400" dirty="0">
              <a:effectLst/>
              <a:latin typeface="Arial" panose="020B0604020202020204" pitchFamily="34" charset="0"/>
            </a:endParaRPr>
          </a:p>
        </p:txBody>
      </p:sp>
      <p:sp>
        <p:nvSpPr>
          <p:cNvPr id="43" name="TextBox 42">
            <a:extLst>
              <a:ext uri="{FF2B5EF4-FFF2-40B4-BE49-F238E27FC236}">
                <a16:creationId xmlns:a16="http://schemas.microsoft.com/office/drawing/2014/main" id="{EEFD53AD-F468-B916-FE62-BFDB1641229E}"/>
              </a:ext>
            </a:extLst>
          </p:cNvPr>
          <p:cNvSpPr txBox="1"/>
          <p:nvPr/>
        </p:nvSpPr>
        <p:spPr>
          <a:xfrm>
            <a:off x="8701548" y="4608519"/>
            <a:ext cx="1019337" cy="269817"/>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solidFill>
                  <a:schemeClr val="bg2"/>
                </a:solidFill>
                <a:effectLst/>
                <a:latin typeface="Arial" panose="020B0604020202020204" pitchFamily="34" charset="0"/>
              </a:rPr>
              <a:t>SỦI TĂM</a:t>
            </a:r>
          </a:p>
        </p:txBody>
      </p:sp>
      <p:cxnSp>
        <p:nvCxnSpPr>
          <p:cNvPr id="44" name="Straight Connector 43">
            <a:extLst>
              <a:ext uri="{FF2B5EF4-FFF2-40B4-BE49-F238E27FC236}">
                <a16:creationId xmlns:a16="http://schemas.microsoft.com/office/drawing/2014/main" id="{3E01921E-967A-44E1-0F6F-C345B58686D8}"/>
              </a:ext>
            </a:extLst>
          </p:cNvPr>
          <p:cNvCxnSpPr>
            <a:cxnSpLocks/>
          </p:cNvCxnSpPr>
          <p:nvPr/>
        </p:nvCxnSpPr>
        <p:spPr>
          <a:xfrm>
            <a:off x="9696849" y="4730315"/>
            <a:ext cx="79954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3995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526B007-BAEE-9C07-3C0D-F3E7AFFBD2C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88842"/>
            <a:ext cx="6096000" cy="6083199"/>
          </a:xfrm>
        </p:spPr>
      </p:pic>
      <p:sp>
        <p:nvSpPr>
          <p:cNvPr id="5" name="Text Placeholder 4">
            <a:extLst>
              <a:ext uri="{FF2B5EF4-FFF2-40B4-BE49-F238E27FC236}">
                <a16:creationId xmlns:a16="http://schemas.microsoft.com/office/drawing/2014/main" id="{E890BCFC-FBC2-1726-AF1C-B667CDF66B33}"/>
              </a:ext>
            </a:extLst>
          </p:cNvPr>
          <p:cNvSpPr>
            <a:spLocks noGrp="1"/>
          </p:cNvSpPr>
          <p:nvPr>
            <p:ph type="body" sz="quarter" idx="13"/>
          </p:nvPr>
        </p:nvSpPr>
        <p:spPr/>
        <p:txBody>
          <a:bodyPr/>
          <a:lstStyle/>
          <a:p>
            <a:r>
              <a:rPr lang="en-US" altLang="zh-CN" b="1" dirty="0">
                <a:solidFill>
                  <a:schemeClr val="accent5"/>
                </a:solidFill>
              </a:rPr>
              <a:t>CHARDONNAY ĐƯỢC TRỒNG Ở ĐÂU?</a:t>
            </a:r>
          </a:p>
        </p:txBody>
      </p:sp>
    </p:spTree>
    <p:extLst>
      <p:ext uri="{BB962C8B-B14F-4D97-AF65-F5344CB8AC3E}">
        <p14:creationId xmlns:p14="http://schemas.microsoft.com/office/powerpoint/2010/main" val="216788896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539364" y="553464"/>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VICTORIA</a:t>
            </a:r>
          </a:p>
        </p:txBody>
      </p:sp>
      <p:sp>
        <p:nvSpPr>
          <p:cNvPr id="6" name="object 58">
            <a:extLst>
              <a:ext uri="{FF2B5EF4-FFF2-40B4-BE49-F238E27FC236}">
                <a16:creationId xmlns:a16="http://schemas.microsoft.com/office/drawing/2014/main" id="{5E60AA90-C8B2-0B76-DA32-3C7E3131509B}"/>
              </a:ext>
            </a:extLst>
          </p:cNvPr>
          <p:cNvSpPr txBox="1"/>
          <p:nvPr/>
        </p:nvSpPr>
        <p:spPr>
          <a:xfrm>
            <a:off x="8651154" y="5659078"/>
            <a:ext cx="1979083"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THUNG LŨNG YARRA</a:t>
            </a: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H="1" flipV="1">
            <a:off x="6646333" y="4732867"/>
            <a:ext cx="1921364" cy="104258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object 58">
            <a:extLst>
              <a:ext uri="{FF2B5EF4-FFF2-40B4-BE49-F238E27FC236}">
                <a16:creationId xmlns:a16="http://schemas.microsoft.com/office/drawing/2014/main" id="{E6E73A27-E70F-8161-C9EA-55E89F670404}"/>
              </a:ext>
            </a:extLst>
          </p:cNvPr>
          <p:cNvSpPr txBox="1"/>
          <p:nvPr/>
        </p:nvSpPr>
        <p:spPr>
          <a:xfrm>
            <a:off x="4187799" y="6296852"/>
            <a:ext cx="2485162"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MORNINGTON PENNISULA</a:t>
            </a:r>
          </a:p>
        </p:txBody>
      </p:sp>
      <p:cxnSp>
        <p:nvCxnSpPr>
          <p:cNvPr id="8" name="Straight Connector 7">
            <a:extLst>
              <a:ext uri="{FF2B5EF4-FFF2-40B4-BE49-F238E27FC236}">
                <a16:creationId xmlns:a16="http://schemas.microsoft.com/office/drawing/2014/main" id="{6195FDCA-CB83-A99F-D7E4-8E5734C63927}"/>
              </a:ext>
            </a:extLst>
          </p:cNvPr>
          <p:cNvCxnSpPr>
            <a:cxnSpLocks/>
          </p:cNvCxnSpPr>
          <p:nvPr/>
        </p:nvCxnSpPr>
        <p:spPr>
          <a:xfrm flipV="1">
            <a:off x="5428236" y="5517136"/>
            <a:ext cx="526890" cy="75666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object 58">
            <a:extLst>
              <a:ext uri="{FF2B5EF4-FFF2-40B4-BE49-F238E27FC236}">
                <a16:creationId xmlns:a16="http://schemas.microsoft.com/office/drawing/2014/main" id="{5BF814A2-D6BD-25F6-A275-2C7242879A54}"/>
              </a:ext>
            </a:extLst>
          </p:cNvPr>
          <p:cNvSpPr txBox="1"/>
          <p:nvPr/>
        </p:nvSpPr>
        <p:spPr>
          <a:xfrm>
            <a:off x="3518676" y="4971356"/>
            <a:ext cx="985760"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GEELONG</a:t>
            </a:r>
          </a:p>
        </p:txBody>
      </p:sp>
      <p:cxnSp>
        <p:nvCxnSpPr>
          <p:cNvPr id="12" name="Straight Connector 11">
            <a:extLst>
              <a:ext uri="{FF2B5EF4-FFF2-40B4-BE49-F238E27FC236}">
                <a16:creationId xmlns:a16="http://schemas.microsoft.com/office/drawing/2014/main" id="{EB4E1323-AC3D-5FD2-E9F1-C96267BD76D4}"/>
              </a:ext>
            </a:extLst>
          </p:cNvPr>
          <p:cNvCxnSpPr>
            <a:cxnSpLocks/>
          </p:cNvCxnSpPr>
          <p:nvPr/>
        </p:nvCxnSpPr>
        <p:spPr>
          <a:xfrm flipV="1">
            <a:off x="4504436" y="4982882"/>
            <a:ext cx="727740" cy="10485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object 58">
            <a:extLst>
              <a:ext uri="{FF2B5EF4-FFF2-40B4-BE49-F238E27FC236}">
                <a16:creationId xmlns:a16="http://schemas.microsoft.com/office/drawing/2014/main" id="{30794586-4101-85A7-5E14-F24EC24441EE}"/>
              </a:ext>
            </a:extLst>
          </p:cNvPr>
          <p:cNvSpPr txBox="1"/>
          <p:nvPr/>
        </p:nvSpPr>
        <p:spPr>
          <a:xfrm>
            <a:off x="3337741" y="4174618"/>
            <a:ext cx="1847599"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 MACEDON RANGES</a:t>
            </a:r>
          </a:p>
        </p:txBody>
      </p:sp>
      <p:cxnSp>
        <p:nvCxnSpPr>
          <p:cNvPr id="15" name="Straight Connector 14">
            <a:extLst>
              <a:ext uri="{FF2B5EF4-FFF2-40B4-BE49-F238E27FC236}">
                <a16:creationId xmlns:a16="http://schemas.microsoft.com/office/drawing/2014/main" id="{FA7190B8-DF0F-F48A-9F23-808EA9669960}"/>
              </a:ext>
            </a:extLst>
          </p:cNvPr>
          <p:cNvCxnSpPr>
            <a:cxnSpLocks/>
          </p:cNvCxnSpPr>
          <p:nvPr/>
        </p:nvCxnSpPr>
        <p:spPr>
          <a:xfrm flipV="1">
            <a:off x="4752041" y="3934570"/>
            <a:ext cx="788147" cy="27222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bject 58">
            <a:extLst>
              <a:ext uri="{FF2B5EF4-FFF2-40B4-BE49-F238E27FC236}">
                <a16:creationId xmlns:a16="http://schemas.microsoft.com/office/drawing/2014/main" id="{275E11A6-9485-4F41-6227-C934489DA745}"/>
              </a:ext>
            </a:extLst>
          </p:cNvPr>
          <p:cNvSpPr txBox="1"/>
          <p:nvPr/>
        </p:nvSpPr>
        <p:spPr>
          <a:xfrm>
            <a:off x="4150922" y="2851817"/>
            <a:ext cx="1847599" cy="448200"/>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THUNG LŨNG GOULBURN</a:t>
            </a:r>
          </a:p>
        </p:txBody>
      </p:sp>
      <p:cxnSp>
        <p:nvCxnSpPr>
          <p:cNvPr id="18" name="Straight Connector 17">
            <a:extLst>
              <a:ext uri="{FF2B5EF4-FFF2-40B4-BE49-F238E27FC236}">
                <a16:creationId xmlns:a16="http://schemas.microsoft.com/office/drawing/2014/main" id="{49570C07-7B0A-7B04-939F-E6E859D1FDC9}"/>
              </a:ext>
            </a:extLst>
          </p:cNvPr>
          <p:cNvCxnSpPr>
            <a:cxnSpLocks/>
          </p:cNvCxnSpPr>
          <p:nvPr/>
        </p:nvCxnSpPr>
        <p:spPr>
          <a:xfrm flipV="1">
            <a:off x="5405184" y="2895025"/>
            <a:ext cx="1051179" cy="13611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0" name="object 58">
            <a:extLst>
              <a:ext uri="{FF2B5EF4-FFF2-40B4-BE49-F238E27FC236}">
                <a16:creationId xmlns:a16="http://schemas.microsoft.com/office/drawing/2014/main" id="{3B3B5EFE-B227-21C2-C792-694CB896D0F4}"/>
              </a:ext>
            </a:extLst>
          </p:cNvPr>
          <p:cNvSpPr txBox="1"/>
          <p:nvPr/>
        </p:nvSpPr>
        <p:spPr>
          <a:xfrm>
            <a:off x="7539280" y="1902074"/>
            <a:ext cx="1847599"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BEECHWORTH</a:t>
            </a:r>
          </a:p>
        </p:txBody>
      </p:sp>
      <p:cxnSp>
        <p:nvCxnSpPr>
          <p:cNvPr id="21" name="Straight Connector 20">
            <a:extLst>
              <a:ext uri="{FF2B5EF4-FFF2-40B4-BE49-F238E27FC236}">
                <a16:creationId xmlns:a16="http://schemas.microsoft.com/office/drawing/2014/main" id="{0BE6D3A8-398F-D57A-9925-68CA16BA1189}"/>
              </a:ext>
            </a:extLst>
          </p:cNvPr>
          <p:cNvCxnSpPr>
            <a:cxnSpLocks/>
          </p:cNvCxnSpPr>
          <p:nvPr/>
        </p:nvCxnSpPr>
        <p:spPr>
          <a:xfrm>
            <a:off x="7954592" y="2186310"/>
            <a:ext cx="226882" cy="55379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3" name="object 58">
            <a:extLst>
              <a:ext uri="{FF2B5EF4-FFF2-40B4-BE49-F238E27FC236}">
                <a16:creationId xmlns:a16="http://schemas.microsoft.com/office/drawing/2014/main" id="{9AAED4A0-B1C5-CD57-197B-EBDC4FCAF3F1}"/>
              </a:ext>
            </a:extLst>
          </p:cNvPr>
          <p:cNvSpPr txBox="1"/>
          <p:nvPr/>
        </p:nvSpPr>
        <p:spPr>
          <a:xfrm>
            <a:off x="3365795" y="1774742"/>
            <a:ext cx="1847599"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SWAN HILL</a:t>
            </a:r>
          </a:p>
        </p:txBody>
      </p:sp>
      <p:cxnSp>
        <p:nvCxnSpPr>
          <p:cNvPr id="24" name="Straight Connector 23">
            <a:extLst>
              <a:ext uri="{FF2B5EF4-FFF2-40B4-BE49-F238E27FC236}">
                <a16:creationId xmlns:a16="http://schemas.microsoft.com/office/drawing/2014/main" id="{A837DF8D-54B8-20C5-92CA-2E7878C6690D}"/>
              </a:ext>
            </a:extLst>
          </p:cNvPr>
          <p:cNvCxnSpPr>
            <a:cxnSpLocks/>
          </p:cNvCxnSpPr>
          <p:nvPr/>
        </p:nvCxnSpPr>
        <p:spPr>
          <a:xfrm flipV="1">
            <a:off x="4418319" y="1319798"/>
            <a:ext cx="439765" cy="44457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bject 58">
            <a:extLst>
              <a:ext uri="{FF2B5EF4-FFF2-40B4-BE49-F238E27FC236}">
                <a16:creationId xmlns:a16="http://schemas.microsoft.com/office/drawing/2014/main" id="{4483AC06-A109-81DE-3FE7-BFC2BBCD8B79}"/>
              </a:ext>
            </a:extLst>
          </p:cNvPr>
          <p:cNvSpPr txBox="1"/>
          <p:nvPr/>
        </p:nvSpPr>
        <p:spPr>
          <a:xfrm>
            <a:off x="5691681" y="588579"/>
            <a:ext cx="1847599"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MURRAY DARLING</a:t>
            </a:r>
          </a:p>
        </p:txBody>
      </p:sp>
      <p:cxnSp>
        <p:nvCxnSpPr>
          <p:cNvPr id="27" name="Straight Connector 26">
            <a:extLst>
              <a:ext uri="{FF2B5EF4-FFF2-40B4-BE49-F238E27FC236}">
                <a16:creationId xmlns:a16="http://schemas.microsoft.com/office/drawing/2014/main" id="{A2072E2F-1C4A-5806-7EC1-788C9D4F0CB5}"/>
              </a:ext>
            </a:extLst>
          </p:cNvPr>
          <p:cNvCxnSpPr>
            <a:cxnSpLocks/>
          </p:cNvCxnSpPr>
          <p:nvPr/>
        </p:nvCxnSpPr>
        <p:spPr>
          <a:xfrm flipH="1" flipV="1">
            <a:off x="4638201" y="174877"/>
            <a:ext cx="986512" cy="53008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811155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r>
              <a:rPr lang="en-US" altLang="zh-CN" dirty="0"/>
              <a:t>Điểm đến du lịch nổi tiếng</a:t>
            </a:r>
          </a:p>
          <a:p>
            <a:r>
              <a:rPr lang="en-US" altLang="zh-CN" dirty="0"/>
              <a:t>Lịch sử đầy màu sắc</a:t>
            </a:r>
          </a:p>
          <a:p>
            <a:r>
              <a:rPr lang="en-US" altLang="zh-CN" dirty="0"/>
              <a:t>Những nhà làm rượu tiên phong</a:t>
            </a:r>
          </a:p>
          <a:p>
            <a:r>
              <a:rPr lang="en-US" altLang="zh-CN" dirty="0"/>
              <a:t>Thiên đường ẩm thực và rượu vang</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altLang="zh-CN" b="1" dirty="0">
                <a:solidFill>
                  <a:schemeClr val="accent1"/>
                </a:solidFill>
              </a:rPr>
              <a:t>THUNG LŨNG YARRA</a:t>
            </a:r>
          </a:p>
        </p:txBody>
      </p:sp>
    </p:spTree>
    <p:extLst>
      <p:ext uri="{BB962C8B-B14F-4D97-AF65-F5344CB8AC3E}">
        <p14:creationId xmlns:p14="http://schemas.microsoft.com/office/powerpoint/2010/main" val="89333640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897970"/>
            <a:ext cx="5334275" cy="820910"/>
          </a:xfrm>
        </p:spPr>
        <p:txBody>
          <a:bodyPr/>
          <a:lstStyle/>
          <a:p>
            <a:r>
              <a:rPr lang="en-US" altLang="zh-CN" b="1" dirty="0">
                <a:solidFill>
                  <a:schemeClr val="accent3"/>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534214"/>
            <a:ext cx="5183398" cy="584775"/>
          </a:xfrm>
          <a:prstGeom prst="rect">
            <a:avLst/>
          </a:prstGeom>
          <a:noFill/>
        </p:spPr>
        <p:txBody>
          <a:bodyPr wrap="square" rtlCol="0">
            <a:spAutoFit/>
          </a:bodyPr>
          <a:lstStyle/>
          <a:p>
            <a:pPr algn="l"/>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LỤC ĐỊA</a:t>
            </a:r>
          </a:p>
        </p:txBody>
      </p:sp>
      <p:sp>
        <p:nvSpPr>
          <p:cNvPr id="4" name="TextBox 3">
            <a:extLst>
              <a:ext uri="{FF2B5EF4-FFF2-40B4-BE49-F238E27FC236}">
                <a16:creationId xmlns:a16="http://schemas.microsoft.com/office/drawing/2014/main" id="{F6F05948-33DB-055B-AE2C-CEF9374E5478}"/>
              </a:ext>
            </a:extLst>
          </p:cNvPr>
          <p:cNvSpPr txBox="1"/>
          <p:nvPr/>
        </p:nvSpPr>
        <p:spPr>
          <a:xfrm>
            <a:off x="623888" y="2118989"/>
            <a:ext cx="2716089" cy="535531"/>
          </a:xfrm>
          <a:prstGeom prst="rect">
            <a:avLst/>
          </a:prstGeom>
          <a:noFill/>
        </p:spPr>
        <p:txBody>
          <a:bodyPr wrap="square" rtlCol="0">
            <a:spAutoFit/>
          </a:bodyPr>
          <a:lstStyle/>
          <a:p>
            <a:pPr>
              <a:lnSpc>
                <a:spcPct val="90000"/>
              </a:lnSpc>
            </a:pPr>
            <a:r>
              <a:rPr lang="en-US" altLang="zh-CN" sz="1600" b="1" dirty="0">
                <a:solidFill>
                  <a:schemeClr val="bg1"/>
                </a:solidFill>
                <a:latin typeface="Arial" panose="020B0604020202020204" pitchFamily="34" charset="0"/>
              </a:rPr>
              <a:t>VỚI ẢNH HƯỞNG ĐỊA TRUNG HẢI</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THUNG LŨNG YARRA</a:t>
            </a:r>
          </a:p>
          <a:p>
            <a:r>
              <a:rPr lang="en-US" altLang="zh-CN" sz="1800" dirty="0">
                <a:solidFill>
                  <a:srgbClr val="B2D8BE"/>
                </a:solidFill>
                <a:latin typeface="Arial" panose="020B0604020202020204" pitchFamily="34" charset="0"/>
                <a:cs typeface="Arial" panose="020B0604020202020204" pitchFamily="34" charset="0"/>
              </a:rPr>
              <a:t>30–400M (98–1.312FT)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a:t>
            </a:r>
          </a:p>
          <a:p>
            <a:r>
              <a:rPr lang="en-US" altLang="zh-CN" sz="1400" dirty="0">
                <a:solidFill>
                  <a:srgbClr val="601329"/>
                </a:solidFill>
                <a:latin typeface="Arial" panose="020B0604020202020204" pitchFamily="34" charset="0"/>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spTree>
    <p:extLst>
      <p:ext uri="{BB962C8B-B14F-4D97-AF65-F5344CB8AC3E}">
        <p14:creationId xmlns:p14="http://schemas.microsoft.com/office/powerpoint/2010/main" val="211550493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rot="10800000">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1"/>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779836" cy="1530521"/>
          </a:xfrm>
        </p:spPr>
        <p:txBody>
          <a:bodyPr/>
          <a:lstStyle/>
          <a:p>
            <a:r>
              <a:rPr lang="en-US" altLang="zh-CN" dirty="0"/>
              <a:t>Phía bắc của Thung lũng Yarra có các loại đất màu xám đến nâu xám trên bề mặt, và có độ đặc từ cát pha đến đất thịt pha sét với các lớp đất dưới màu nâu đỏ, thường chứa đầy đá. Loại đất chính khác là đất núi lửa đỏ vô cùng sâu và màu mỡ ở phía nam của thung lũng.</a:t>
            </a:r>
          </a:p>
        </p:txBody>
      </p:sp>
    </p:spTree>
    <p:extLst>
      <p:ext uri="{BB962C8B-B14F-4D97-AF65-F5344CB8AC3E}">
        <p14:creationId xmlns:p14="http://schemas.microsoft.com/office/powerpoint/2010/main" val="36614689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5755422"/>
          </a:xfrm>
          <a:prstGeom prst="rect">
            <a:avLst/>
          </a:prstGeom>
          <a:noFill/>
        </p:spPr>
        <p:txBody>
          <a:bodyPr wrap="square">
            <a:spAutoFit/>
          </a:bodyPr>
          <a:lstStyle/>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Được chế tác từ những trái nho được trồng dưới những vùng khí hậu rộng lớn và đa dạng, trên những vùng đất có hàng triệu năm hình thành, mỗi ly rượu vang Úc đều kể một câu chuyện.</a:t>
            </a:r>
          </a:p>
          <a:p>
            <a:endParaRPr lang="en-AU"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Giống như những người đi trước, những người trồng và nhà sản xuất hiện đại của chúng tôi tiếp tục đam mê, kiên cường và sáng tạo; không ngừng thúc đẩy để khám phá những cách mới để hoàn thiện các kỹ thuật cũ. Cộng đồng của chúng tôi được kết nối bởi sự tôn trọng lẫn nhau và tình yêu chung đối với việc tạo ra loại rượu vang đặc biệt, đồng thời bảo vệ những kỳ quan thiên nhiên cho các thế hệ tương lai thưởng thức. Áp dụng tư duy hiện đại vào vùng đất cổ xưa của chúng ta, chúng ta thực hiện những thử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nghiệm</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tươi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a:t>
            </a:r>
            <a:r>
              <a:rPr lang="en-US" altLang="zh-CN" sz="1600" dirty="0" err="1">
                <a:solidFill>
                  <a:srgbClr val="190000"/>
                </a:solidFill>
                <a:effectLst/>
                <a:latin typeface="Arial" panose="020B0604020202020204" pitchFamily="34" charset="0"/>
                <a:ea typeface="Inter Display" panose="02000503000000020004" pitchFamily="2" charset="0"/>
                <a:cs typeface="Arial" panose="020B0604020202020204" pitchFamily="34" charset="0"/>
              </a:rPr>
              <a:t>vui</a:t>
            </a:r>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 một cách rất, rất nghiêm túc.</a:t>
            </a:r>
          </a:p>
          <a:p>
            <a:endParaRPr lang="en-AU" sz="1600" dirty="0">
              <a:solidFill>
                <a:srgbClr val="190000"/>
              </a:solidFill>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Vì vậy, nếu bạn đang tìm kiếm hương vị của cuộc phiêu lưu, hãy để rượu vang Úc là kim chỉ nam của bạn. Bởi vì trong mỗi chai rượu vang Úc, bạn sẽ trải nghiệm những kỳ quan của Úc – một lời nhắc nhở về cuộc phiêu lưu và sự đa dạng định hình nên văn hóa và vùng đất của chúng ta.</a:t>
            </a:r>
          </a:p>
        </p:txBody>
      </p:sp>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r>
              <a:rPr lang="en-US" altLang="zh-CN" dirty="0"/>
              <a:t>Ý nghĩa lịch sử</a:t>
            </a:r>
          </a:p>
          <a:p>
            <a:r>
              <a:rPr lang="en-US" altLang="zh-CN" dirty="0"/>
              <a:t>Sân chơi bên bờ biển</a:t>
            </a:r>
          </a:p>
          <a:p>
            <a:r>
              <a:rPr lang="en-US" altLang="zh-CN" dirty="0"/>
              <a:t>Vùng biển thực sự</a:t>
            </a:r>
          </a:p>
          <a:p>
            <a:r>
              <a:rPr lang="en-US" altLang="zh-CN" dirty="0" err="1"/>
              <a:t>Điểm</a:t>
            </a:r>
            <a:r>
              <a:rPr lang="en-US" altLang="zh-CN" dirty="0"/>
              <a:t> </a:t>
            </a:r>
            <a:r>
              <a:rPr lang="en-US" altLang="zh-CN" dirty="0" err="1"/>
              <a:t>đến</a:t>
            </a:r>
            <a:r>
              <a:rPr lang="en-US" altLang="zh-CN" dirty="0"/>
              <a:t> </a:t>
            </a:r>
            <a:r>
              <a:rPr lang="en-US" altLang="zh-CN" dirty="0" err="1"/>
              <a:t>của</a:t>
            </a:r>
            <a:r>
              <a:rPr lang="en-US" altLang="zh-CN" dirty="0"/>
              <a:t> người sành ăn nổi tiếng</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altLang="zh-CN" b="1" dirty="0">
                <a:solidFill>
                  <a:schemeClr val="accent1"/>
                </a:solidFill>
              </a:rPr>
              <a:t>MORNINGTON PENNISULA</a:t>
            </a:r>
          </a:p>
        </p:txBody>
      </p:sp>
      <p:sp>
        <p:nvSpPr>
          <p:cNvPr id="2" name="Text Placeholder 3">
            <a:extLst>
              <a:ext uri="{FF2B5EF4-FFF2-40B4-BE49-F238E27FC236}">
                <a16:creationId xmlns:a16="http://schemas.microsoft.com/office/drawing/2014/main" id="{A065E7BA-EE4D-4D66-7E04-233973D224A0}"/>
              </a:ext>
            </a:extLst>
          </p:cNvPr>
          <p:cNvSpPr txBox="1">
            <a:spLocks/>
          </p:cNvSpPr>
          <p:nvPr/>
        </p:nvSpPr>
        <p:spPr>
          <a:xfrm>
            <a:off x="6456362" y="5150971"/>
            <a:ext cx="3640458"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400" b="1" dirty="0">
                <a:solidFill>
                  <a:schemeClr val="accent5"/>
                </a:solidFill>
                <a:latin typeface="Arial" panose="020B0604020202020204" pitchFamily="34" charset="0"/>
                <a:cs typeface="Arial" panose="020B0604020202020204" pitchFamily="34" charset="0"/>
              </a:rPr>
              <a:t>SỰ THẬT THÚ VỊ</a:t>
            </a:r>
          </a:p>
          <a:p>
            <a:r>
              <a:rPr lang="en-US" altLang="zh-CN" sz="1400" dirty="0">
                <a:latin typeface="Arial" panose="020B0604020202020204" pitchFamily="34" charset="0"/>
                <a:cs typeface="Arial" panose="020B0604020202020204" pitchFamily="34" charset="0"/>
              </a:rPr>
              <a:t>Không có vườn nho nào </a:t>
            </a:r>
            <a:r>
              <a:rPr lang="en-US" altLang="zh-CN" sz="1400" dirty="0" err="1">
                <a:latin typeface="Arial" panose="020B0604020202020204" pitchFamily="34" charset="0"/>
                <a:cs typeface="Arial" panose="020B0604020202020204" pitchFamily="34" charset="0"/>
              </a:rPr>
              <a:t>ở</a:t>
            </a:r>
            <a:r>
              <a:rPr lang="en-US" altLang="zh-CN" sz="1400" dirty="0">
                <a:latin typeface="Arial" panose="020B0604020202020204" pitchFamily="34" charset="0"/>
                <a:cs typeface="Arial" panose="020B0604020202020204" pitchFamily="34" charset="0"/>
              </a:rPr>
              <a:t> Mornington </a:t>
            </a:r>
            <a:r>
              <a:rPr lang="en-US" altLang="zh-CN" sz="1400" dirty="0" err="1">
                <a:latin typeface="Arial" panose="020B0604020202020204" pitchFamily="34" charset="0"/>
                <a:cs typeface="Arial" panose="020B0604020202020204" pitchFamily="34" charset="0"/>
              </a:rPr>
              <a:t>Pennisula</a:t>
            </a:r>
            <a:r>
              <a:rPr lang="en-US" altLang="zh-CN" sz="1400" dirty="0">
                <a:latin typeface="Arial" panose="020B0604020202020204" pitchFamily="34" charset="0"/>
                <a:cs typeface="Arial" panose="020B0604020202020204" pitchFamily="34" charset="0"/>
              </a:rPr>
              <a:t> cách xa đại dương hơn 7km.</a:t>
            </a:r>
          </a:p>
        </p:txBody>
      </p:sp>
    </p:spTree>
    <p:extLst>
      <p:ext uri="{BB962C8B-B14F-4D97-AF65-F5344CB8AC3E}">
        <p14:creationId xmlns:p14="http://schemas.microsoft.com/office/powerpoint/2010/main" val="6713818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en-US" altLang="zh-CN" b="1" dirty="0">
                <a:solidFill>
                  <a:schemeClr val="accent1"/>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11817"/>
            <a:ext cx="5183398" cy="584775"/>
          </a:xfrm>
          <a:prstGeom prst="rect">
            <a:avLst/>
          </a:prstGeom>
          <a:noFill/>
        </p:spPr>
        <p:txBody>
          <a:bodyPr wrap="square" rtlCol="0">
            <a:spAutoFit/>
          </a:bodyPr>
          <a:lstStyle/>
          <a:p>
            <a:pPr algn="l"/>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BIỂN ĐÍCH THỰC</a:t>
            </a:r>
          </a:p>
        </p:txBody>
      </p:sp>
      <p:sp>
        <p:nvSpPr>
          <p:cNvPr id="4" name="TextBox 3">
            <a:extLst>
              <a:ext uri="{FF2B5EF4-FFF2-40B4-BE49-F238E27FC236}">
                <a16:creationId xmlns:a16="http://schemas.microsoft.com/office/drawing/2014/main" id="{F6F05948-33DB-055B-AE2C-CEF9374E5478}"/>
              </a:ext>
            </a:extLst>
          </p:cNvPr>
          <p:cNvSpPr txBox="1"/>
          <p:nvPr/>
        </p:nvSpPr>
        <p:spPr>
          <a:xfrm>
            <a:off x="623888" y="1696592"/>
            <a:ext cx="3075959" cy="535531"/>
          </a:xfrm>
          <a:prstGeom prst="rect">
            <a:avLst/>
          </a:prstGeom>
          <a:noFill/>
        </p:spPr>
        <p:txBody>
          <a:bodyPr wrap="square" rtlCol="0">
            <a:spAutoFit/>
          </a:bodyPr>
          <a:lstStyle/>
          <a:p>
            <a:pPr>
              <a:lnSpc>
                <a:spcPct val="90000"/>
              </a:lnSpc>
            </a:pPr>
            <a:r>
              <a:rPr lang="en-US" altLang="zh-CN" sz="1600" b="1" dirty="0">
                <a:solidFill>
                  <a:schemeClr val="bg1"/>
                </a:solidFill>
                <a:latin typeface="Arial" panose="020B0604020202020204" pitchFamily="34" charset="0"/>
              </a:rPr>
              <a:t>VỚI MỘT LOẠT CÁC KHÍ HẬU VÙNG VÀ VI KHÍ HẬU</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MORNINGTON PENNISULA</a:t>
            </a:r>
          </a:p>
          <a:p>
            <a:r>
              <a:rPr lang="en-US" altLang="zh-CN" sz="1800" dirty="0">
                <a:solidFill>
                  <a:srgbClr val="B2D8BE"/>
                </a:solidFill>
                <a:latin typeface="Arial" panose="020B0604020202020204" pitchFamily="34" charset="0"/>
                <a:cs typeface="Arial" panose="020B0604020202020204" pitchFamily="34" charset="0"/>
              </a:rPr>
              <a:t>10–260M (32–853FT)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a:t>
            </a:r>
          </a:p>
          <a:p>
            <a:r>
              <a:rPr lang="en-US" altLang="zh-CN" sz="1400" dirty="0">
                <a:solidFill>
                  <a:srgbClr val="601329"/>
                </a:solidFill>
                <a:latin typeface="Arial" panose="020B0604020202020204" pitchFamily="34" charset="0"/>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spTree>
    <p:extLst>
      <p:ext uri="{BB962C8B-B14F-4D97-AF65-F5344CB8AC3E}">
        <p14:creationId xmlns:p14="http://schemas.microsoft.com/office/powerpoint/2010/main" val="1159636496"/>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
          <a:stretch/>
        </p:blipFill>
        <p:spPr>
          <a:xfrm rot="10800000">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1"/>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663509" cy="1530521"/>
          </a:xfrm>
        </p:spPr>
        <p:txBody>
          <a:bodyPr/>
          <a:lstStyle/>
          <a:p>
            <a:r>
              <a:rPr lang="en-US" altLang="zh-CN" dirty="0"/>
              <a:t>Đất </a:t>
            </a:r>
            <a:r>
              <a:rPr lang="en-US" altLang="zh-CN" dirty="0" err="1"/>
              <a:t>của</a:t>
            </a:r>
            <a:r>
              <a:rPr lang="en-US" altLang="zh-CN" dirty="0"/>
              <a:t> Mornington </a:t>
            </a:r>
            <a:r>
              <a:rPr lang="en-US" altLang="zh-CN" dirty="0" err="1"/>
              <a:t>Pennisula</a:t>
            </a:r>
            <a:r>
              <a:rPr lang="en-US" altLang="zh-CN" dirty="0"/>
              <a:t> khác nhau trên khắp khu vực, từ đất cát màu mỡ sâu ở khu vực phía bắc, đất màu vàng và nâu trên đất sét dễ vỡ, thoát nước tốt và đất đỏ có nguồn gốc từ núi lửa ở phía nam.</a:t>
            </a:r>
          </a:p>
        </p:txBody>
      </p:sp>
    </p:spTree>
    <p:extLst>
      <p:ext uri="{BB962C8B-B14F-4D97-AF65-F5344CB8AC3E}">
        <p14:creationId xmlns:p14="http://schemas.microsoft.com/office/powerpoint/2010/main" val="3631648503"/>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539364" y="553464"/>
            <a:ext cx="5308186"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TÂY ÚC</a:t>
            </a:r>
          </a:p>
        </p:txBody>
      </p:sp>
      <p:sp>
        <p:nvSpPr>
          <p:cNvPr id="4" name="object 58">
            <a:extLst>
              <a:ext uri="{FF2B5EF4-FFF2-40B4-BE49-F238E27FC236}">
                <a16:creationId xmlns:a16="http://schemas.microsoft.com/office/drawing/2014/main" id="{E6E73A27-E70F-8161-C9EA-55E89F670404}"/>
              </a:ext>
            </a:extLst>
          </p:cNvPr>
          <p:cNvSpPr txBox="1"/>
          <p:nvPr/>
        </p:nvSpPr>
        <p:spPr>
          <a:xfrm>
            <a:off x="5593977" y="6220394"/>
            <a:ext cx="2485162"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GREAT SOUTHERN</a:t>
            </a:r>
          </a:p>
        </p:txBody>
      </p:sp>
      <p:cxnSp>
        <p:nvCxnSpPr>
          <p:cNvPr id="8" name="Straight Connector 7">
            <a:extLst>
              <a:ext uri="{FF2B5EF4-FFF2-40B4-BE49-F238E27FC236}">
                <a16:creationId xmlns:a16="http://schemas.microsoft.com/office/drawing/2014/main" id="{6195FDCA-CB83-A99F-D7E4-8E5734C63927}"/>
              </a:ext>
            </a:extLst>
          </p:cNvPr>
          <p:cNvCxnSpPr>
            <a:cxnSpLocks/>
          </p:cNvCxnSpPr>
          <p:nvPr/>
        </p:nvCxnSpPr>
        <p:spPr>
          <a:xfrm flipV="1">
            <a:off x="7333876" y="5494084"/>
            <a:ext cx="864988" cy="84268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object 58">
            <a:extLst>
              <a:ext uri="{FF2B5EF4-FFF2-40B4-BE49-F238E27FC236}">
                <a16:creationId xmlns:a16="http://schemas.microsoft.com/office/drawing/2014/main" id="{5BF814A2-D6BD-25F6-A275-2C7242879A54}"/>
              </a:ext>
            </a:extLst>
          </p:cNvPr>
          <p:cNvSpPr txBox="1"/>
          <p:nvPr/>
        </p:nvSpPr>
        <p:spPr>
          <a:xfrm>
            <a:off x="2497311" y="4836885"/>
            <a:ext cx="1847599"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MARGARET RIVER</a:t>
            </a:r>
          </a:p>
        </p:txBody>
      </p:sp>
      <p:cxnSp>
        <p:nvCxnSpPr>
          <p:cNvPr id="12" name="Straight Connector 11">
            <a:extLst>
              <a:ext uri="{FF2B5EF4-FFF2-40B4-BE49-F238E27FC236}">
                <a16:creationId xmlns:a16="http://schemas.microsoft.com/office/drawing/2014/main" id="{EB4E1323-AC3D-5FD2-E9F1-C96267BD76D4}"/>
              </a:ext>
            </a:extLst>
          </p:cNvPr>
          <p:cNvCxnSpPr>
            <a:cxnSpLocks/>
          </p:cNvCxnSpPr>
          <p:nvPr/>
        </p:nvCxnSpPr>
        <p:spPr>
          <a:xfrm flipV="1">
            <a:off x="4195482" y="4836885"/>
            <a:ext cx="1398495" cy="11163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object 58">
            <a:extLst>
              <a:ext uri="{FF2B5EF4-FFF2-40B4-BE49-F238E27FC236}">
                <a16:creationId xmlns:a16="http://schemas.microsoft.com/office/drawing/2014/main" id="{30794586-4101-85A7-5E14-F24EC24441EE}"/>
              </a:ext>
            </a:extLst>
          </p:cNvPr>
          <p:cNvSpPr txBox="1"/>
          <p:nvPr/>
        </p:nvSpPr>
        <p:spPr>
          <a:xfrm>
            <a:off x="3746378" y="3413342"/>
            <a:ext cx="1847599"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GEOGRAPHE</a:t>
            </a:r>
          </a:p>
        </p:txBody>
      </p:sp>
      <p:cxnSp>
        <p:nvCxnSpPr>
          <p:cNvPr id="15" name="Straight Connector 14">
            <a:extLst>
              <a:ext uri="{FF2B5EF4-FFF2-40B4-BE49-F238E27FC236}">
                <a16:creationId xmlns:a16="http://schemas.microsoft.com/office/drawing/2014/main" id="{FA7190B8-DF0F-F48A-9F23-808EA9669960}"/>
              </a:ext>
            </a:extLst>
          </p:cNvPr>
          <p:cNvCxnSpPr>
            <a:cxnSpLocks/>
          </p:cNvCxnSpPr>
          <p:nvPr/>
        </p:nvCxnSpPr>
        <p:spPr>
          <a:xfrm>
            <a:off x="5033042" y="3529720"/>
            <a:ext cx="1349082" cy="31445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340730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r>
              <a:rPr lang="en-US" altLang="zh-CN" dirty="0"/>
              <a:t>Lịch sử nghiên cứu và phát triển</a:t>
            </a:r>
          </a:p>
          <a:p>
            <a:r>
              <a:rPr lang="en-US" altLang="zh-CN" dirty="0"/>
              <a:t>Những người tiên phong</a:t>
            </a:r>
          </a:p>
          <a:p>
            <a:r>
              <a:rPr lang="en-US" altLang="zh-CN" dirty="0"/>
              <a:t>Vị trí ven biển</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altLang="zh-CN" b="1" dirty="0">
                <a:solidFill>
                  <a:schemeClr val="accent1"/>
                </a:solidFill>
              </a:rPr>
              <a:t>MARGARET RIVER</a:t>
            </a:r>
          </a:p>
        </p:txBody>
      </p:sp>
    </p:spTree>
    <p:extLst>
      <p:ext uri="{BB962C8B-B14F-4D97-AF65-F5344CB8AC3E}">
        <p14:creationId xmlns:p14="http://schemas.microsoft.com/office/powerpoint/2010/main" val="240022900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51B658-C587-B0BC-DCC2-FD415CFB91BF}"/>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Placeholder 6">
            <a:extLst>
              <a:ext uri="{FF2B5EF4-FFF2-40B4-BE49-F238E27FC236}">
                <a16:creationId xmlns:a16="http://schemas.microsoft.com/office/drawing/2014/main" id="{F5E5D441-F351-5A95-E454-ECCB0C44D80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 y="-1"/>
            <a:ext cx="6096000" cy="6857993"/>
          </a:xfrm>
          <a:prstGeom prst="rect">
            <a:avLst/>
          </a:prstGeom>
        </p:spPr>
      </p:pic>
      <p:sp>
        <p:nvSpPr>
          <p:cNvPr id="5" name="Title 7">
            <a:extLst>
              <a:ext uri="{FF2B5EF4-FFF2-40B4-BE49-F238E27FC236}">
                <a16:creationId xmlns:a16="http://schemas.microsoft.com/office/drawing/2014/main" id="{FFB25CB7-0857-5EA2-C68A-55F6E3A0212C}"/>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6" name="Text Placeholder 9">
            <a:extLst>
              <a:ext uri="{FF2B5EF4-FFF2-40B4-BE49-F238E27FC236}">
                <a16:creationId xmlns:a16="http://schemas.microsoft.com/office/drawing/2014/main" id="{83B8633A-B2A9-62C7-E554-D9763026C04E}"/>
              </a:ext>
            </a:extLst>
          </p:cNvPr>
          <p:cNvSpPr txBox="1">
            <a:spLocks/>
          </p:cNvSpPr>
          <p:nvPr/>
        </p:nvSpPr>
        <p:spPr>
          <a:xfrm>
            <a:off x="6672817" y="3720866"/>
            <a:ext cx="2555535"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MARGARET RIVER</a:t>
            </a:r>
          </a:p>
          <a:p>
            <a:r>
              <a:rPr lang="en-US" altLang="zh-CN" sz="1800" dirty="0">
                <a:solidFill>
                  <a:srgbClr val="B2D8BE"/>
                </a:solidFill>
                <a:latin typeface="Arial" panose="020B0604020202020204" pitchFamily="34" charset="0"/>
                <a:cs typeface="Arial" panose="020B0604020202020204" pitchFamily="34" charset="0"/>
              </a:rPr>
              <a:t>0–231M (0–757FT)</a:t>
            </a:r>
          </a:p>
        </p:txBody>
      </p:sp>
      <p:sp>
        <p:nvSpPr>
          <p:cNvPr id="7" name="TextBox 6">
            <a:extLst>
              <a:ext uri="{FF2B5EF4-FFF2-40B4-BE49-F238E27FC236}">
                <a16:creationId xmlns:a16="http://schemas.microsoft.com/office/drawing/2014/main" id="{26E449AC-62F7-B665-3C75-DEC3A7F77D6F}"/>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8" name="TextBox 7">
            <a:extLst>
              <a:ext uri="{FF2B5EF4-FFF2-40B4-BE49-F238E27FC236}">
                <a16:creationId xmlns:a16="http://schemas.microsoft.com/office/drawing/2014/main" id="{D3EE671D-78E4-2A90-B83D-F0AE4EB38595}"/>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a:t>
            </a:r>
          </a:p>
          <a:p>
            <a:r>
              <a:rPr lang="en-US" altLang="zh-CN" sz="1400" dirty="0">
                <a:solidFill>
                  <a:srgbClr val="601329"/>
                </a:solidFill>
                <a:latin typeface="Arial" panose="020B0604020202020204" pitchFamily="34" charset="0"/>
              </a:rPr>
              <a:t>(1.640–2.459ft)</a:t>
            </a:r>
          </a:p>
        </p:txBody>
      </p:sp>
      <p:sp>
        <p:nvSpPr>
          <p:cNvPr id="9" name="TextBox 8">
            <a:extLst>
              <a:ext uri="{FF2B5EF4-FFF2-40B4-BE49-F238E27FC236}">
                <a16:creationId xmlns:a16="http://schemas.microsoft.com/office/drawing/2014/main" id="{4C713896-ABE1-082C-E2B5-6E0C7E3360BA}"/>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sp>
        <p:nvSpPr>
          <p:cNvPr id="10" name="TextBox 9">
            <a:extLst>
              <a:ext uri="{FF2B5EF4-FFF2-40B4-BE49-F238E27FC236}">
                <a16:creationId xmlns:a16="http://schemas.microsoft.com/office/drawing/2014/main" id="{C2D410A7-F01F-5007-AE40-DEB0CBE7BA3F}"/>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cxnSp>
        <p:nvCxnSpPr>
          <p:cNvPr id="16" name="Straight Connector 15">
            <a:extLst>
              <a:ext uri="{FF2B5EF4-FFF2-40B4-BE49-F238E27FC236}">
                <a16:creationId xmlns:a16="http://schemas.microsoft.com/office/drawing/2014/main" id="{D0252149-401D-9B25-A1D9-77C8015D3922}"/>
              </a:ext>
            </a:extLst>
          </p:cNvPr>
          <p:cNvCxnSpPr>
            <a:cxnSpLocks/>
          </p:cNvCxnSpPr>
          <p:nvPr/>
        </p:nvCxnSpPr>
        <p:spPr>
          <a:xfrm>
            <a:off x="7546984" y="6366988"/>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775ABF-E30A-2086-A73C-1C6199FC9E96}"/>
              </a:ext>
            </a:extLst>
          </p:cNvPr>
          <p:cNvCxnSpPr>
            <a:cxnSpLocks/>
          </p:cNvCxnSpPr>
          <p:nvPr/>
        </p:nvCxnSpPr>
        <p:spPr>
          <a:xfrm flipV="1">
            <a:off x="7546984" y="5243987"/>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9BD7AC64-2811-3189-0CBA-9C8D04528450}"/>
              </a:ext>
            </a:extLst>
          </p:cNvPr>
          <p:cNvSpPr txBox="1"/>
          <p:nvPr/>
        </p:nvSpPr>
        <p:spPr>
          <a:xfrm>
            <a:off x="555618" y="1693009"/>
            <a:ext cx="3944498" cy="584775"/>
          </a:xfrm>
          <a:prstGeom prst="rect">
            <a:avLst/>
          </a:prstGeom>
          <a:noFill/>
        </p:spPr>
        <p:txBody>
          <a:bodyPr wrap="square">
            <a:spAutoFit/>
          </a:bodyPr>
          <a:lstStyle/>
          <a:p>
            <a:r>
              <a:rPr lang="en-US" altLang="zh-CN" sz="1600" b="1" dirty="0">
                <a:solidFill>
                  <a:schemeClr val="bg1"/>
                </a:solidFill>
                <a:latin typeface="Arial" panose="020B0604020202020204" pitchFamily="34" charset="0"/>
              </a:rPr>
              <a:t>ẢNH HƯỞNG MẠNH MẼ CỦA BIỂN VỚI CÁC ĐẠI DƯƠNG Ở BA BÊN</a:t>
            </a:r>
          </a:p>
        </p:txBody>
      </p:sp>
      <p:sp>
        <p:nvSpPr>
          <p:cNvPr id="20" name="Title 2">
            <a:extLst>
              <a:ext uri="{FF2B5EF4-FFF2-40B4-BE49-F238E27FC236}">
                <a16:creationId xmlns:a16="http://schemas.microsoft.com/office/drawing/2014/main" id="{EE1633EC-A994-993A-4C58-F529C89B9129}"/>
              </a:ext>
            </a:extLst>
          </p:cNvPr>
          <p:cNvSpPr txBox="1">
            <a:spLocks/>
          </p:cNvSpPr>
          <p:nvPr/>
        </p:nvSpPr>
        <p:spPr>
          <a:xfrm>
            <a:off x="546079" y="1025657"/>
            <a:ext cx="5334275" cy="820910"/>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1"/>
                </a:solidFill>
                <a:latin typeface="Arial" panose="020B0604020202020204" pitchFamily="34" charset="0"/>
                <a:cs typeface="Arial" panose="020B0604020202020204" pitchFamily="34" charset="0"/>
              </a:rPr>
              <a:t>KHÍ HẬU</a:t>
            </a:r>
          </a:p>
        </p:txBody>
      </p:sp>
      <p:sp>
        <p:nvSpPr>
          <p:cNvPr id="21" name="TextBox 20">
            <a:extLst>
              <a:ext uri="{FF2B5EF4-FFF2-40B4-BE49-F238E27FC236}">
                <a16:creationId xmlns:a16="http://schemas.microsoft.com/office/drawing/2014/main" id="{D2FEF2D0-2810-B558-D60F-7D27D9B8F5B0}"/>
              </a:ext>
            </a:extLst>
          </p:cNvPr>
          <p:cNvSpPr txBox="1"/>
          <p:nvPr/>
        </p:nvSpPr>
        <p:spPr>
          <a:xfrm>
            <a:off x="518143" y="465361"/>
            <a:ext cx="4331369" cy="584775"/>
          </a:xfrm>
          <a:prstGeom prst="rect">
            <a:avLst/>
          </a:prstGeom>
          <a:noFill/>
        </p:spPr>
        <p:txBody>
          <a:bodyPr wrap="square" rtlCol="0">
            <a:spAutoFit/>
          </a:bodyPr>
          <a:lstStyle/>
          <a:p>
            <a:pPr algn="l"/>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ĐỊA TRUNG HẢI</a:t>
            </a:r>
          </a:p>
        </p:txBody>
      </p:sp>
      <p:sp>
        <p:nvSpPr>
          <p:cNvPr id="11" name="Oval 10">
            <a:extLst>
              <a:ext uri="{FF2B5EF4-FFF2-40B4-BE49-F238E27FC236}">
                <a16:creationId xmlns:a16="http://schemas.microsoft.com/office/drawing/2014/main" id="{DE08AEB5-1D66-3ACB-81A3-DB263CFBCCFB}"/>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Oval 22">
            <a:extLst>
              <a:ext uri="{FF2B5EF4-FFF2-40B4-BE49-F238E27FC236}">
                <a16:creationId xmlns:a16="http://schemas.microsoft.com/office/drawing/2014/main" id="{F0BBF755-1CA2-FE97-D95B-79303941E1C6}"/>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4" name="Oval 23">
            <a:extLst>
              <a:ext uri="{FF2B5EF4-FFF2-40B4-BE49-F238E27FC236}">
                <a16:creationId xmlns:a16="http://schemas.microsoft.com/office/drawing/2014/main" id="{DE8CA3D1-DF5B-FD75-9613-159414567D2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5" name="Oval 24">
            <a:extLst>
              <a:ext uri="{FF2B5EF4-FFF2-40B4-BE49-F238E27FC236}">
                <a16:creationId xmlns:a16="http://schemas.microsoft.com/office/drawing/2014/main" id="{C775F157-3E2F-69A4-1CBE-EA714476EA85}"/>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Oval 13">
            <a:extLst>
              <a:ext uri="{FF2B5EF4-FFF2-40B4-BE49-F238E27FC236}">
                <a16:creationId xmlns:a16="http://schemas.microsoft.com/office/drawing/2014/main" id="{160C6BB0-6A55-AC99-A2FE-EE3693086B2F}"/>
              </a:ext>
            </a:extLst>
          </p:cNvPr>
          <p:cNvSpPr/>
          <p:nvPr/>
        </p:nvSpPr>
        <p:spPr>
          <a:xfrm>
            <a:off x="8608887" y="6194319"/>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Tree>
    <p:extLst>
      <p:ext uri="{BB962C8B-B14F-4D97-AF65-F5344CB8AC3E}">
        <p14:creationId xmlns:p14="http://schemas.microsoft.com/office/powerpoint/2010/main" val="230687112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1"/>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116867" cy="1530521"/>
          </a:xfrm>
        </p:spPr>
        <p:txBody>
          <a:bodyPr/>
          <a:lstStyle/>
          <a:p>
            <a:r>
              <a:rPr lang="en-US" altLang="zh-CN" dirty="0"/>
              <a:t>Khu vực này bao gồm đất thịt pha cát màu xám trên lớp đất cái là đất sét, rất thích hợp cho việc trồng nho. Dãy núi từ Cape Naturaliste đến Cape Leeuwin chủ yếu là đất thịt pha sỏi trên nền đá granit và gneiss, nhưng khả năng giữ nước tổng thể của nó thấp, và các lớp granit khuyến khích cây nho tìm kiếm chất dinh dưỡng và nước ở sâu.</a:t>
            </a:r>
          </a:p>
        </p:txBody>
      </p:sp>
    </p:spTree>
    <p:extLst>
      <p:ext uri="{BB962C8B-B14F-4D97-AF65-F5344CB8AC3E}">
        <p14:creationId xmlns:p14="http://schemas.microsoft.com/office/powerpoint/2010/main" val="227998124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l="-15126" t="296" r="15126" b="-296"/>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539364" y="553464"/>
            <a:ext cx="5308186"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NSW &amp; ACT</a:t>
            </a:r>
          </a:p>
        </p:txBody>
      </p:sp>
      <p:sp>
        <p:nvSpPr>
          <p:cNvPr id="4" name="object 58">
            <a:extLst>
              <a:ext uri="{FF2B5EF4-FFF2-40B4-BE49-F238E27FC236}">
                <a16:creationId xmlns:a16="http://schemas.microsoft.com/office/drawing/2014/main" id="{E6E73A27-E70F-8161-C9EA-55E89F670404}"/>
              </a:ext>
            </a:extLst>
          </p:cNvPr>
          <p:cNvSpPr txBox="1"/>
          <p:nvPr/>
        </p:nvSpPr>
        <p:spPr>
          <a:xfrm>
            <a:off x="3389282" y="5672317"/>
            <a:ext cx="2485162"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TUMBARUMBA</a:t>
            </a:r>
          </a:p>
        </p:txBody>
      </p:sp>
      <p:sp>
        <p:nvSpPr>
          <p:cNvPr id="11" name="object 58">
            <a:extLst>
              <a:ext uri="{FF2B5EF4-FFF2-40B4-BE49-F238E27FC236}">
                <a16:creationId xmlns:a16="http://schemas.microsoft.com/office/drawing/2014/main" id="{5BF814A2-D6BD-25F6-A275-2C7242879A54}"/>
              </a:ext>
            </a:extLst>
          </p:cNvPr>
          <p:cNvSpPr txBox="1"/>
          <p:nvPr/>
        </p:nvSpPr>
        <p:spPr>
          <a:xfrm>
            <a:off x="4332141" y="4719390"/>
            <a:ext cx="2750884"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KHU VỰC CANBERRA</a:t>
            </a:r>
          </a:p>
        </p:txBody>
      </p:sp>
      <p:cxnSp>
        <p:nvCxnSpPr>
          <p:cNvPr id="12" name="Straight Connector 11">
            <a:extLst>
              <a:ext uri="{FF2B5EF4-FFF2-40B4-BE49-F238E27FC236}">
                <a16:creationId xmlns:a16="http://schemas.microsoft.com/office/drawing/2014/main" id="{EB4E1323-AC3D-5FD2-E9F1-C96267BD76D4}"/>
              </a:ext>
            </a:extLst>
          </p:cNvPr>
          <p:cNvCxnSpPr>
            <a:cxnSpLocks/>
          </p:cNvCxnSpPr>
          <p:nvPr/>
        </p:nvCxnSpPr>
        <p:spPr>
          <a:xfrm>
            <a:off x="6300908" y="4835768"/>
            <a:ext cx="975872" cy="11275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object 58">
            <a:extLst>
              <a:ext uri="{FF2B5EF4-FFF2-40B4-BE49-F238E27FC236}">
                <a16:creationId xmlns:a16="http://schemas.microsoft.com/office/drawing/2014/main" id="{30794586-4101-85A7-5E14-F24EC24441EE}"/>
              </a:ext>
            </a:extLst>
          </p:cNvPr>
          <p:cNvSpPr txBox="1"/>
          <p:nvPr/>
        </p:nvSpPr>
        <p:spPr>
          <a:xfrm>
            <a:off x="3193457" y="3429000"/>
            <a:ext cx="1847599"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RIVERINA</a:t>
            </a:r>
          </a:p>
        </p:txBody>
      </p:sp>
      <p:cxnSp>
        <p:nvCxnSpPr>
          <p:cNvPr id="15" name="Straight Connector 14">
            <a:extLst>
              <a:ext uri="{FF2B5EF4-FFF2-40B4-BE49-F238E27FC236}">
                <a16:creationId xmlns:a16="http://schemas.microsoft.com/office/drawing/2014/main" id="{FA7190B8-DF0F-F48A-9F23-808EA9669960}"/>
              </a:ext>
            </a:extLst>
          </p:cNvPr>
          <p:cNvCxnSpPr>
            <a:cxnSpLocks/>
          </p:cNvCxnSpPr>
          <p:nvPr/>
        </p:nvCxnSpPr>
        <p:spPr>
          <a:xfrm>
            <a:off x="6456363" y="2927338"/>
            <a:ext cx="436215" cy="1115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322CB40B-38B7-CD74-E91F-50C33D53F3AF}"/>
              </a:ext>
            </a:extLst>
          </p:cNvPr>
          <p:cNvCxnSpPr>
            <a:cxnSpLocks/>
          </p:cNvCxnSpPr>
          <p:nvPr/>
        </p:nvCxnSpPr>
        <p:spPr>
          <a:xfrm>
            <a:off x="4787153" y="5780904"/>
            <a:ext cx="975872" cy="11275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object 58">
            <a:extLst>
              <a:ext uri="{FF2B5EF4-FFF2-40B4-BE49-F238E27FC236}">
                <a16:creationId xmlns:a16="http://schemas.microsoft.com/office/drawing/2014/main" id="{67DC8C0B-07CD-26DB-0429-A972B57EC3A5}"/>
              </a:ext>
            </a:extLst>
          </p:cNvPr>
          <p:cNvSpPr txBox="1"/>
          <p:nvPr/>
        </p:nvSpPr>
        <p:spPr>
          <a:xfrm>
            <a:off x="5701553" y="2806172"/>
            <a:ext cx="1786538"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COWRA</a:t>
            </a:r>
          </a:p>
        </p:txBody>
      </p:sp>
      <p:sp>
        <p:nvSpPr>
          <p:cNvPr id="16" name="object 58">
            <a:extLst>
              <a:ext uri="{FF2B5EF4-FFF2-40B4-BE49-F238E27FC236}">
                <a16:creationId xmlns:a16="http://schemas.microsoft.com/office/drawing/2014/main" id="{40BCA47C-B413-5DF7-1F20-4647B5DE227D}"/>
              </a:ext>
            </a:extLst>
          </p:cNvPr>
          <p:cNvSpPr txBox="1"/>
          <p:nvPr/>
        </p:nvSpPr>
        <p:spPr>
          <a:xfrm>
            <a:off x="8198864" y="2898381"/>
            <a:ext cx="1786538"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ORANGE</a:t>
            </a:r>
          </a:p>
        </p:txBody>
      </p:sp>
      <p:cxnSp>
        <p:nvCxnSpPr>
          <p:cNvPr id="17" name="Straight Connector 16">
            <a:extLst>
              <a:ext uri="{FF2B5EF4-FFF2-40B4-BE49-F238E27FC236}">
                <a16:creationId xmlns:a16="http://schemas.microsoft.com/office/drawing/2014/main" id="{DCAE9C01-C744-43D4-739C-F22A24528ED7}"/>
              </a:ext>
            </a:extLst>
          </p:cNvPr>
          <p:cNvCxnSpPr>
            <a:cxnSpLocks/>
          </p:cNvCxnSpPr>
          <p:nvPr/>
        </p:nvCxnSpPr>
        <p:spPr>
          <a:xfrm>
            <a:off x="7584141" y="2888918"/>
            <a:ext cx="537883" cy="1115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 name="object 58">
            <a:extLst>
              <a:ext uri="{FF2B5EF4-FFF2-40B4-BE49-F238E27FC236}">
                <a16:creationId xmlns:a16="http://schemas.microsoft.com/office/drawing/2014/main" id="{D7EB2899-8458-A677-0A31-BD2A1EC03434}"/>
              </a:ext>
            </a:extLst>
          </p:cNvPr>
          <p:cNvSpPr txBox="1"/>
          <p:nvPr/>
        </p:nvSpPr>
        <p:spPr>
          <a:xfrm>
            <a:off x="6577533" y="1376942"/>
            <a:ext cx="1786538"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MUDGEE</a:t>
            </a:r>
          </a:p>
        </p:txBody>
      </p:sp>
      <p:cxnSp>
        <p:nvCxnSpPr>
          <p:cNvPr id="20" name="Straight Connector 19">
            <a:extLst>
              <a:ext uri="{FF2B5EF4-FFF2-40B4-BE49-F238E27FC236}">
                <a16:creationId xmlns:a16="http://schemas.microsoft.com/office/drawing/2014/main" id="{C4AE1BB9-77E0-AD67-F7F0-D5709D2CFBDA}"/>
              </a:ext>
            </a:extLst>
          </p:cNvPr>
          <p:cNvCxnSpPr>
            <a:cxnSpLocks/>
          </p:cNvCxnSpPr>
          <p:nvPr/>
        </p:nvCxnSpPr>
        <p:spPr>
          <a:xfrm>
            <a:off x="7438144" y="1490424"/>
            <a:ext cx="537883" cy="1115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1" name="object 58">
            <a:extLst>
              <a:ext uri="{FF2B5EF4-FFF2-40B4-BE49-F238E27FC236}">
                <a16:creationId xmlns:a16="http://schemas.microsoft.com/office/drawing/2014/main" id="{DBA035B8-3406-E63C-9F88-8242E0D0AED9}"/>
              </a:ext>
            </a:extLst>
          </p:cNvPr>
          <p:cNvSpPr txBox="1"/>
          <p:nvPr/>
        </p:nvSpPr>
        <p:spPr>
          <a:xfrm>
            <a:off x="10760849" y="2642293"/>
            <a:ext cx="1140101" cy="663643"/>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THUNG LŨNG HUNTER</a:t>
            </a:r>
          </a:p>
        </p:txBody>
      </p:sp>
      <p:cxnSp>
        <p:nvCxnSpPr>
          <p:cNvPr id="22" name="Straight Connector 21">
            <a:extLst>
              <a:ext uri="{FF2B5EF4-FFF2-40B4-BE49-F238E27FC236}">
                <a16:creationId xmlns:a16="http://schemas.microsoft.com/office/drawing/2014/main" id="{A7358AD4-AE7E-79FA-1720-139BB4E46910}"/>
              </a:ext>
            </a:extLst>
          </p:cNvPr>
          <p:cNvCxnSpPr>
            <a:cxnSpLocks/>
          </p:cNvCxnSpPr>
          <p:nvPr/>
        </p:nvCxnSpPr>
        <p:spPr>
          <a:xfrm>
            <a:off x="10004611" y="1859257"/>
            <a:ext cx="668512" cy="89941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4" name="object 58">
            <a:extLst>
              <a:ext uri="{FF2B5EF4-FFF2-40B4-BE49-F238E27FC236}">
                <a16:creationId xmlns:a16="http://schemas.microsoft.com/office/drawing/2014/main" id="{215E3667-532D-4E5E-B72B-B10EC8F9431D}"/>
              </a:ext>
            </a:extLst>
          </p:cNvPr>
          <p:cNvSpPr txBox="1"/>
          <p:nvPr/>
        </p:nvSpPr>
        <p:spPr>
          <a:xfrm>
            <a:off x="9927771" y="4593421"/>
            <a:ext cx="1568597" cy="448200"/>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CAO NGUYÊN PHÍA NAM</a:t>
            </a:r>
          </a:p>
        </p:txBody>
      </p:sp>
      <p:cxnSp>
        <p:nvCxnSpPr>
          <p:cNvPr id="25" name="Straight Connector 24">
            <a:extLst>
              <a:ext uri="{FF2B5EF4-FFF2-40B4-BE49-F238E27FC236}">
                <a16:creationId xmlns:a16="http://schemas.microsoft.com/office/drawing/2014/main" id="{63496FAC-E965-867A-407C-F9B164E17CA9}"/>
              </a:ext>
            </a:extLst>
          </p:cNvPr>
          <p:cNvCxnSpPr>
            <a:cxnSpLocks/>
          </p:cNvCxnSpPr>
          <p:nvPr/>
        </p:nvCxnSpPr>
        <p:spPr>
          <a:xfrm>
            <a:off x="8867374" y="4325832"/>
            <a:ext cx="991241" cy="49168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670961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253969" cy="1530521"/>
          </a:xfrm>
        </p:spPr>
        <p:txBody>
          <a:bodyPr/>
          <a:lstStyle/>
          <a:p>
            <a:r>
              <a:rPr lang="en-US" altLang="zh-CN" dirty="0"/>
              <a:t>Nơi khai sinh của rượu vang Úc</a:t>
            </a:r>
          </a:p>
          <a:p>
            <a:r>
              <a:rPr lang="en-US" altLang="zh-CN" dirty="0"/>
              <a:t>Ngôi nhà của gia đình Tyrrell</a:t>
            </a:r>
          </a:p>
          <a:p>
            <a:r>
              <a:rPr lang="en-US" altLang="zh-CN" dirty="0"/>
              <a:t>Điểm đến du lịch nổi tiếng</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altLang="zh-CN" b="1" dirty="0">
                <a:solidFill>
                  <a:schemeClr val="accent1"/>
                </a:solidFill>
              </a:rPr>
              <a:t>THUNG LŨNG HUNTER</a:t>
            </a:r>
          </a:p>
        </p:txBody>
      </p:sp>
      <p:sp>
        <p:nvSpPr>
          <p:cNvPr id="2" name="Text Placeholder 3">
            <a:extLst>
              <a:ext uri="{FF2B5EF4-FFF2-40B4-BE49-F238E27FC236}">
                <a16:creationId xmlns:a16="http://schemas.microsoft.com/office/drawing/2014/main" id="{41DBC3E4-41C6-6186-4748-1C9C3AD9C523}"/>
              </a:ext>
            </a:extLst>
          </p:cNvPr>
          <p:cNvSpPr txBox="1">
            <a:spLocks/>
          </p:cNvSpPr>
          <p:nvPr/>
        </p:nvSpPr>
        <p:spPr>
          <a:xfrm>
            <a:off x="6456362" y="5150971"/>
            <a:ext cx="3978122"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400" b="1" dirty="0">
                <a:solidFill>
                  <a:schemeClr val="accent5"/>
                </a:solidFill>
                <a:latin typeface="Arial" panose="020B0604020202020204" pitchFamily="34" charset="0"/>
                <a:cs typeface="Arial" panose="020B0604020202020204" pitchFamily="34" charset="0"/>
              </a:rPr>
              <a:t>SỰ THẬT THÚ VỊ</a:t>
            </a:r>
          </a:p>
          <a:p>
            <a:r>
              <a:rPr lang="en-US" altLang="zh-CN" sz="1400" dirty="0">
                <a:latin typeface="Arial" panose="020B0604020202020204" pitchFamily="34" charset="0"/>
                <a:cs typeface="Arial" panose="020B0604020202020204" pitchFamily="34" charset="0"/>
              </a:rPr>
              <a:t>Hunter là vùng rượu vang lâu đời nhất của Úc và được chia thành Hạ Hunter, nơi có phần lớn các nhà máy rượu vang và Thượng Hunter.</a:t>
            </a:r>
          </a:p>
        </p:txBody>
      </p:sp>
    </p:spTree>
    <p:extLst>
      <p:ext uri="{BB962C8B-B14F-4D97-AF65-F5344CB8AC3E}">
        <p14:creationId xmlns:p14="http://schemas.microsoft.com/office/powerpoint/2010/main" val="93800235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9">
            <a:extLst>
              <a:ext uri="{FF2B5EF4-FFF2-40B4-BE49-F238E27FC236}">
                <a16:creationId xmlns:a16="http://schemas.microsoft.com/office/drawing/2014/main" id="{2F243EE8-ED04-F8E6-9C53-E308B56CB70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7938"/>
            <a:ext cx="6096000" cy="6850062"/>
          </a:xfrm>
          <a:prstGeom prst="rect">
            <a:avLst/>
          </a:prstGeom>
        </p:spPr>
      </p:pic>
      <p:cxnSp>
        <p:nvCxnSpPr>
          <p:cNvPr id="3" name="Straight Connector 2">
            <a:extLst>
              <a:ext uri="{FF2B5EF4-FFF2-40B4-BE49-F238E27FC236}">
                <a16:creationId xmlns:a16="http://schemas.microsoft.com/office/drawing/2014/main" id="{6D51B658-C587-B0BC-DCC2-FD415CFB91BF}"/>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itle 7">
            <a:extLst>
              <a:ext uri="{FF2B5EF4-FFF2-40B4-BE49-F238E27FC236}">
                <a16:creationId xmlns:a16="http://schemas.microsoft.com/office/drawing/2014/main" id="{FFB25CB7-0857-5EA2-C68A-55F6E3A0212C}"/>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6" name="Text Placeholder 9">
            <a:extLst>
              <a:ext uri="{FF2B5EF4-FFF2-40B4-BE49-F238E27FC236}">
                <a16:creationId xmlns:a16="http://schemas.microsoft.com/office/drawing/2014/main" id="{83B8633A-B2A9-62C7-E554-D9763026C04E}"/>
              </a:ext>
            </a:extLst>
          </p:cNvPr>
          <p:cNvSpPr txBox="1">
            <a:spLocks/>
          </p:cNvSpPr>
          <p:nvPr/>
        </p:nvSpPr>
        <p:spPr>
          <a:xfrm>
            <a:off x="6648963" y="3828443"/>
            <a:ext cx="2555535"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THUNG LŨNG HUNTER</a:t>
            </a:r>
          </a:p>
          <a:p>
            <a:r>
              <a:rPr lang="en-US" altLang="zh-CN" sz="1800" dirty="0">
                <a:solidFill>
                  <a:srgbClr val="B2D8BE"/>
                </a:solidFill>
                <a:latin typeface="Arial" panose="020B0604020202020204" pitchFamily="34" charset="0"/>
                <a:cs typeface="Arial" panose="020B0604020202020204" pitchFamily="34" charset="0"/>
              </a:rPr>
              <a:t>22–254M (72–833FT)</a:t>
            </a:r>
          </a:p>
        </p:txBody>
      </p:sp>
      <p:sp>
        <p:nvSpPr>
          <p:cNvPr id="7" name="TextBox 6">
            <a:extLst>
              <a:ext uri="{FF2B5EF4-FFF2-40B4-BE49-F238E27FC236}">
                <a16:creationId xmlns:a16="http://schemas.microsoft.com/office/drawing/2014/main" id="{26E449AC-62F7-B665-3C75-DEC3A7F77D6F}"/>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8" name="TextBox 7">
            <a:extLst>
              <a:ext uri="{FF2B5EF4-FFF2-40B4-BE49-F238E27FC236}">
                <a16:creationId xmlns:a16="http://schemas.microsoft.com/office/drawing/2014/main" id="{D3EE671D-78E4-2A90-B83D-F0AE4EB38595}"/>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 </a:t>
            </a:r>
          </a:p>
          <a:p>
            <a:r>
              <a:rPr lang="en-US" altLang="zh-CN" sz="1400" dirty="0">
                <a:solidFill>
                  <a:srgbClr val="601329"/>
                </a:solidFill>
                <a:latin typeface="Arial" panose="020B0604020202020204" pitchFamily="34" charset="0"/>
              </a:rPr>
              <a:t>(1,640–2,459ft)</a:t>
            </a:r>
          </a:p>
        </p:txBody>
      </p:sp>
      <p:sp>
        <p:nvSpPr>
          <p:cNvPr id="9" name="TextBox 8">
            <a:extLst>
              <a:ext uri="{FF2B5EF4-FFF2-40B4-BE49-F238E27FC236}">
                <a16:creationId xmlns:a16="http://schemas.microsoft.com/office/drawing/2014/main" id="{4C713896-ABE1-082C-E2B5-6E0C7E3360BA}"/>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sp>
        <p:nvSpPr>
          <p:cNvPr id="10" name="TextBox 9">
            <a:extLst>
              <a:ext uri="{FF2B5EF4-FFF2-40B4-BE49-F238E27FC236}">
                <a16:creationId xmlns:a16="http://schemas.microsoft.com/office/drawing/2014/main" id="{C2D410A7-F01F-5007-AE40-DEB0CBE7BA3F}"/>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cxnSp>
        <p:nvCxnSpPr>
          <p:cNvPr id="16" name="Straight Connector 15">
            <a:extLst>
              <a:ext uri="{FF2B5EF4-FFF2-40B4-BE49-F238E27FC236}">
                <a16:creationId xmlns:a16="http://schemas.microsoft.com/office/drawing/2014/main" id="{D0252149-401D-9B25-A1D9-77C8015D3922}"/>
              </a:ext>
            </a:extLst>
          </p:cNvPr>
          <p:cNvCxnSpPr>
            <a:cxnSpLocks/>
          </p:cNvCxnSpPr>
          <p:nvPr/>
        </p:nvCxnSpPr>
        <p:spPr>
          <a:xfrm>
            <a:off x="7523130" y="6474565"/>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775ABF-E30A-2086-A73C-1C6199FC9E96}"/>
              </a:ext>
            </a:extLst>
          </p:cNvPr>
          <p:cNvCxnSpPr>
            <a:cxnSpLocks/>
          </p:cNvCxnSpPr>
          <p:nvPr/>
        </p:nvCxnSpPr>
        <p:spPr>
          <a:xfrm flipV="1">
            <a:off x="7523130" y="5351564"/>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9BD7AC64-2811-3189-0CBA-9C8D04528450}"/>
              </a:ext>
            </a:extLst>
          </p:cNvPr>
          <p:cNvSpPr txBox="1"/>
          <p:nvPr/>
        </p:nvSpPr>
        <p:spPr>
          <a:xfrm>
            <a:off x="555618" y="3828443"/>
            <a:ext cx="3944498" cy="338554"/>
          </a:xfrm>
          <a:prstGeom prst="rect">
            <a:avLst/>
          </a:prstGeom>
          <a:noFill/>
        </p:spPr>
        <p:txBody>
          <a:bodyPr wrap="square">
            <a:spAutoFit/>
          </a:bodyPr>
          <a:lstStyle/>
          <a:p>
            <a:r>
              <a:rPr lang="en-US" altLang="zh-CN" sz="1600" b="1" dirty="0">
                <a:solidFill>
                  <a:schemeClr val="bg1"/>
                </a:solidFill>
                <a:latin typeface="Arial" panose="020B0604020202020204" pitchFamily="34" charset="0"/>
              </a:rPr>
              <a:t>VỚI ẢNH HƯỞNG TỪ BIỂN</a:t>
            </a:r>
          </a:p>
        </p:txBody>
      </p:sp>
      <p:sp>
        <p:nvSpPr>
          <p:cNvPr id="20" name="Title 2">
            <a:extLst>
              <a:ext uri="{FF2B5EF4-FFF2-40B4-BE49-F238E27FC236}">
                <a16:creationId xmlns:a16="http://schemas.microsoft.com/office/drawing/2014/main" id="{EE1633EC-A994-993A-4C58-F529C89B9129}"/>
              </a:ext>
            </a:extLst>
          </p:cNvPr>
          <p:cNvSpPr txBox="1">
            <a:spLocks/>
          </p:cNvSpPr>
          <p:nvPr/>
        </p:nvSpPr>
        <p:spPr>
          <a:xfrm>
            <a:off x="517963" y="584200"/>
            <a:ext cx="5334275" cy="820910"/>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1"/>
                </a:solidFill>
                <a:latin typeface="Arial" panose="020B0604020202020204" pitchFamily="34" charset="0"/>
                <a:cs typeface="Arial" panose="020B0604020202020204" pitchFamily="34" charset="0"/>
              </a:rPr>
              <a:t>KHÍ HẬU</a:t>
            </a:r>
          </a:p>
        </p:txBody>
      </p:sp>
      <p:sp>
        <p:nvSpPr>
          <p:cNvPr id="21" name="TextBox 20">
            <a:extLst>
              <a:ext uri="{FF2B5EF4-FFF2-40B4-BE49-F238E27FC236}">
                <a16:creationId xmlns:a16="http://schemas.microsoft.com/office/drawing/2014/main" id="{D2FEF2D0-2810-B558-D60F-7D27D9B8F5B0}"/>
              </a:ext>
            </a:extLst>
          </p:cNvPr>
          <p:cNvSpPr txBox="1"/>
          <p:nvPr/>
        </p:nvSpPr>
        <p:spPr>
          <a:xfrm>
            <a:off x="518143" y="3243668"/>
            <a:ext cx="4331369" cy="584775"/>
          </a:xfrm>
          <a:prstGeom prst="rect">
            <a:avLst/>
          </a:prstGeom>
          <a:noFill/>
        </p:spPr>
        <p:txBody>
          <a:bodyPr wrap="square" rtlCol="0">
            <a:spAutoFit/>
          </a:bodyPr>
          <a:lstStyle/>
          <a:p>
            <a:pPr algn="l"/>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CẬN NHIỆT ĐỚI</a:t>
            </a:r>
          </a:p>
        </p:txBody>
      </p:sp>
      <p:sp>
        <p:nvSpPr>
          <p:cNvPr id="11" name="Oval 10">
            <a:extLst>
              <a:ext uri="{FF2B5EF4-FFF2-40B4-BE49-F238E27FC236}">
                <a16:creationId xmlns:a16="http://schemas.microsoft.com/office/drawing/2014/main" id="{DE08AEB5-1D66-3ACB-81A3-DB263CFBCCFB}"/>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Oval 22">
            <a:extLst>
              <a:ext uri="{FF2B5EF4-FFF2-40B4-BE49-F238E27FC236}">
                <a16:creationId xmlns:a16="http://schemas.microsoft.com/office/drawing/2014/main" id="{F0BBF755-1CA2-FE97-D95B-79303941E1C6}"/>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4" name="Oval 23">
            <a:extLst>
              <a:ext uri="{FF2B5EF4-FFF2-40B4-BE49-F238E27FC236}">
                <a16:creationId xmlns:a16="http://schemas.microsoft.com/office/drawing/2014/main" id="{DE8CA3D1-DF5B-FD75-9613-159414567D2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5" name="Oval 24">
            <a:extLst>
              <a:ext uri="{FF2B5EF4-FFF2-40B4-BE49-F238E27FC236}">
                <a16:creationId xmlns:a16="http://schemas.microsoft.com/office/drawing/2014/main" id="{C775F157-3E2F-69A4-1CBE-EA714476EA85}"/>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Oval 13">
            <a:extLst>
              <a:ext uri="{FF2B5EF4-FFF2-40B4-BE49-F238E27FC236}">
                <a16:creationId xmlns:a16="http://schemas.microsoft.com/office/drawing/2014/main" id="{160C6BB0-6A55-AC99-A2FE-EE3693086B2F}"/>
              </a:ext>
            </a:extLst>
          </p:cNvPr>
          <p:cNvSpPr/>
          <p:nvPr/>
        </p:nvSpPr>
        <p:spPr>
          <a:xfrm>
            <a:off x="8585033" y="6301896"/>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Tree>
    <p:extLst>
      <p:ext uri="{BB962C8B-B14F-4D97-AF65-F5344CB8AC3E}">
        <p14:creationId xmlns:p14="http://schemas.microsoft.com/office/powerpoint/2010/main" val="142565459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7844" t="7889" r="21532" b="14371"/>
          <a:stretch/>
        </p:blipFill>
        <p:spPr>
          <a:xfrm>
            <a:off x="6096000" y="368299"/>
            <a:ext cx="6096000" cy="6240780"/>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274714"/>
            <a:ext cx="5317708" cy="785732"/>
          </a:xfrm>
        </p:spPr>
        <p:txBody>
          <a:bodyPr/>
          <a:lstStyle/>
          <a:p>
            <a:r>
              <a:rPr lang="en-US" altLang="zh-CN" b="1" dirty="0">
                <a:solidFill>
                  <a:schemeClr val="accent5"/>
                </a:solidFill>
              </a:rPr>
              <a:t>CHARDONNAY</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30420" y="3346167"/>
            <a:ext cx="3932528" cy="1670704"/>
          </a:xfrm>
        </p:spPr>
        <p:txBody>
          <a:bodyPr/>
          <a:lstStyle/>
          <a:p>
            <a:pPr marL="0" indent="0">
              <a:spcBef>
                <a:spcPts val="800"/>
              </a:spcBef>
              <a:buNone/>
            </a:pPr>
            <a:r>
              <a:rPr lang="en-US" altLang="zh-CN" dirty="0">
                <a:solidFill>
                  <a:schemeClr val="bg1"/>
                </a:solidFill>
              </a:rPr>
              <a:t>Chardonnay đã tận hưởng những đỉnh cao của ngành và vượt qua những khó khăn với sự kiên cường, đồng thời nó tiếp tục giữ một vị trí đặc biệt đối với những người yêu thích rượu vang Úc. Hành trình của nó ở Úc là một chuyến tàu lượn siêu tốc với những tỷ lệ kịch tính.</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158149"/>
            <a:ext cx="5047570" cy="1325563"/>
          </a:xfrm>
        </p:spPr>
        <p:txBody>
          <a:bodyPr/>
          <a:lstStyle>
            <a:lvl1pPr>
              <a:defRPr sz="4600"/>
            </a:lvl1pPr>
          </a:lstStyle>
          <a:p>
            <a:r>
              <a:rPr lang="en-US" altLang="zh-CN" sz="4600" b="1" kern="1000" spc="-100" dirty="0"/>
              <a:t>SỰ PHÁT TRIỂN CỦA MỘT SẢN PHẨM CỔ ĐIỂN</a:t>
            </a:r>
          </a:p>
        </p:txBody>
      </p:sp>
    </p:spTree>
    <p:extLst>
      <p:ext uri="{BB962C8B-B14F-4D97-AF65-F5344CB8AC3E}">
        <p14:creationId xmlns:p14="http://schemas.microsoft.com/office/powerpoint/2010/main" val="390139670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1"/>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116867" cy="1530521"/>
          </a:xfrm>
        </p:spPr>
        <p:txBody>
          <a:bodyPr/>
          <a:lstStyle/>
          <a:p>
            <a:r>
              <a:rPr lang="en-US" altLang="zh-CN" dirty="0"/>
              <a:t>Đất ở Hạ Hunter thay đổi từ các bãi bồi cát đến đất thịt sâu và đất đỏ duplex tơi xốp. Ở Thượng Hunter, các con sông và lạch đóng góp vào các loại đất thịt pha sét màu đen của khu vực, thường nằm trên lớp đất thịt pha sét kiềm. Các ngọn đồi của dãy Brokenback có các dải bazan núi lửa.</a:t>
            </a:r>
          </a:p>
        </p:txBody>
      </p:sp>
    </p:spTree>
    <p:extLst>
      <p:ext uri="{BB962C8B-B14F-4D97-AF65-F5344CB8AC3E}">
        <p14:creationId xmlns:p14="http://schemas.microsoft.com/office/powerpoint/2010/main" val="2706279146"/>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NAM 
ÚC</a:t>
            </a:r>
          </a:p>
        </p:txBody>
      </p:sp>
      <p:sp>
        <p:nvSpPr>
          <p:cNvPr id="6" name="object 58">
            <a:extLst>
              <a:ext uri="{FF2B5EF4-FFF2-40B4-BE49-F238E27FC236}">
                <a16:creationId xmlns:a16="http://schemas.microsoft.com/office/drawing/2014/main" id="{5E60AA90-C8B2-0B76-DA32-3C7E3131509B}"/>
              </a:ext>
            </a:extLst>
          </p:cNvPr>
          <p:cNvSpPr txBox="1"/>
          <p:nvPr/>
        </p:nvSpPr>
        <p:spPr>
          <a:xfrm>
            <a:off x="4493439" y="4410224"/>
            <a:ext cx="1391128" cy="232756"/>
          </a:xfrm>
          <a:prstGeom prst="rect">
            <a:avLst/>
          </a:prstGeom>
        </p:spPr>
        <p:txBody>
          <a:bodyPr vert="horz" wrap="square" lIns="0" tIns="17145" rIns="0" bIns="0" rtlCol="0" anchor="t" anchorCtr="0">
            <a:spAutoFit/>
          </a:bodyPr>
          <a:lstStyle/>
          <a:p>
            <a:pPr>
              <a:buClr>
                <a:srgbClr val="F40000"/>
              </a:buClr>
            </a:pPr>
            <a:r>
              <a:rPr lang="en-US" altLang="zh-CN" sz="1400" b="1" dirty="0" err="1">
                <a:solidFill>
                  <a:schemeClr val="accent1"/>
                </a:solidFill>
                <a:latin typeface="Arial" panose="020B0604020202020204" pitchFamily="34" charset="0"/>
                <a:cs typeface="Arial" panose="020B0604020202020204" pitchFamily="34" charset="0"/>
              </a:rPr>
              <a:t>McLAREN VALE</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5989793" y="4164746"/>
            <a:ext cx="1286987" cy="36185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object 58">
            <a:extLst>
              <a:ext uri="{FF2B5EF4-FFF2-40B4-BE49-F238E27FC236}">
                <a16:creationId xmlns:a16="http://schemas.microsoft.com/office/drawing/2014/main" id="{E5D739FD-3FF2-6CD0-65FC-7D594222319E}"/>
              </a:ext>
            </a:extLst>
          </p:cNvPr>
          <p:cNvSpPr txBox="1"/>
          <p:nvPr/>
        </p:nvSpPr>
        <p:spPr>
          <a:xfrm>
            <a:off x="8355231" y="3787818"/>
            <a:ext cx="1826113"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ADELAIDE HILLS</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9B2CE09D-2CF2-4A80-DA55-D82F4FD9D11C}"/>
              </a:ext>
            </a:extLst>
          </p:cNvPr>
          <p:cNvCxnSpPr>
            <a:cxnSpLocks/>
          </p:cNvCxnSpPr>
          <p:nvPr/>
        </p:nvCxnSpPr>
        <p:spPr>
          <a:xfrm>
            <a:off x="7780173" y="3804303"/>
            <a:ext cx="487847" cy="9989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0" name="object 58">
            <a:extLst>
              <a:ext uri="{FF2B5EF4-FFF2-40B4-BE49-F238E27FC236}">
                <a16:creationId xmlns:a16="http://schemas.microsoft.com/office/drawing/2014/main" id="{2CFC0735-84F8-853E-B3DE-74E0F4E9124A}"/>
              </a:ext>
            </a:extLst>
          </p:cNvPr>
          <p:cNvSpPr txBox="1"/>
          <p:nvPr/>
        </p:nvSpPr>
        <p:spPr>
          <a:xfrm>
            <a:off x="9952445" y="1427157"/>
            <a:ext cx="1826113" cy="232756"/>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RIVERINA</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11" name="Straight Connector 10">
            <a:extLst>
              <a:ext uri="{FF2B5EF4-FFF2-40B4-BE49-F238E27FC236}">
                <a16:creationId xmlns:a16="http://schemas.microsoft.com/office/drawing/2014/main" id="{8561970F-7856-BDC0-CA29-9071162A5F59}"/>
              </a:ext>
            </a:extLst>
          </p:cNvPr>
          <p:cNvCxnSpPr>
            <a:cxnSpLocks/>
          </p:cNvCxnSpPr>
          <p:nvPr/>
        </p:nvCxnSpPr>
        <p:spPr>
          <a:xfrm flipH="1" flipV="1">
            <a:off x="8024096" y="2712464"/>
            <a:ext cx="589706" cy="4379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object 58">
            <a:extLst>
              <a:ext uri="{FF2B5EF4-FFF2-40B4-BE49-F238E27FC236}">
                <a16:creationId xmlns:a16="http://schemas.microsoft.com/office/drawing/2014/main" id="{318A015A-B71E-25FD-8BD6-93169A940ACE}"/>
              </a:ext>
            </a:extLst>
          </p:cNvPr>
          <p:cNvSpPr txBox="1"/>
          <p:nvPr/>
        </p:nvSpPr>
        <p:spPr>
          <a:xfrm>
            <a:off x="8415359" y="738025"/>
            <a:ext cx="1826113" cy="448200"/>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THUNG LŨNG CLARE</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C4669384-81C2-F320-87B1-D968A8245C5F}"/>
              </a:ext>
            </a:extLst>
          </p:cNvPr>
          <p:cNvCxnSpPr>
            <a:cxnSpLocks/>
          </p:cNvCxnSpPr>
          <p:nvPr/>
        </p:nvCxnSpPr>
        <p:spPr>
          <a:xfrm flipV="1">
            <a:off x="7547064" y="850499"/>
            <a:ext cx="808167" cy="61785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object 58">
            <a:extLst>
              <a:ext uri="{FF2B5EF4-FFF2-40B4-BE49-F238E27FC236}">
                <a16:creationId xmlns:a16="http://schemas.microsoft.com/office/drawing/2014/main" id="{3F8A55A7-10AC-6A48-5C18-4EE117A11913}"/>
              </a:ext>
            </a:extLst>
          </p:cNvPr>
          <p:cNvSpPr txBox="1"/>
          <p:nvPr/>
        </p:nvSpPr>
        <p:spPr>
          <a:xfrm>
            <a:off x="8689550" y="3057486"/>
            <a:ext cx="1826113" cy="448200"/>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THUNG LŨNG BAROSSA</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20" name="Straight Connector 19">
            <a:extLst>
              <a:ext uri="{FF2B5EF4-FFF2-40B4-BE49-F238E27FC236}">
                <a16:creationId xmlns:a16="http://schemas.microsoft.com/office/drawing/2014/main" id="{B30A465A-92E4-E6B1-14A7-C7E45E8E6042}"/>
              </a:ext>
            </a:extLst>
          </p:cNvPr>
          <p:cNvCxnSpPr>
            <a:cxnSpLocks/>
          </p:cNvCxnSpPr>
          <p:nvPr/>
        </p:nvCxnSpPr>
        <p:spPr>
          <a:xfrm flipH="1" flipV="1">
            <a:off x="10375410" y="1698172"/>
            <a:ext cx="651178" cy="67965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496668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lvl1pPr>
              <a:defRPr sz="1434"/>
            </a:lvl1pPr>
          </a:lstStyle>
          <a:p>
            <a:r>
              <a:rPr lang="en-US" altLang="zh-CN" sz="1434" dirty="0"/>
              <a:t>Di sản Đức</a:t>
            </a:r>
          </a:p>
          <a:p>
            <a:r>
              <a:rPr lang="en-US" altLang="zh-CN" sz="1434" dirty="0"/>
              <a:t>Thiên đường của những người yêu thích ẩm thực</a:t>
            </a:r>
          </a:p>
          <a:p>
            <a:r>
              <a:rPr lang="en-US" altLang="zh-CN" sz="1434" dirty="0"/>
              <a:t>Sự tái sinh của một khu vực</a:t>
            </a:r>
          </a:p>
          <a:p>
            <a:r>
              <a:rPr lang="en-US" altLang="zh-CN" sz="1434" dirty="0"/>
              <a:t>Trung tâm khí hậu mát mẻ</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altLang="zh-CN" b="1" dirty="0">
                <a:solidFill>
                  <a:schemeClr val="accent1"/>
                </a:solidFill>
              </a:rPr>
              <a:t>ADELAIDE HILLS</a:t>
            </a:r>
          </a:p>
        </p:txBody>
      </p:sp>
      <p:sp>
        <p:nvSpPr>
          <p:cNvPr id="2" name="Text Placeholder 3">
            <a:extLst>
              <a:ext uri="{FF2B5EF4-FFF2-40B4-BE49-F238E27FC236}">
                <a16:creationId xmlns:a16="http://schemas.microsoft.com/office/drawing/2014/main" id="{5B18F992-60C7-80EE-A7BA-C9F672A2B00D}"/>
              </a:ext>
            </a:extLst>
          </p:cNvPr>
          <p:cNvSpPr txBox="1">
            <a:spLocks/>
          </p:cNvSpPr>
          <p:nvPr/>
        </p:nvSpPr>
        <p:spPr>
          <a:xfrm>
            <a:off x="6456361" y="5150971"/>
            <a:ext cx="3924767"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400" b="1" dirty="0">
                <a:solidFill>
                  <a:schemeClr val="accent5"/>
                </a:solidFill>
                <a:latin typeface="Arial" panose="020B0604020202020204" pitchFamily="34" charset="0"/>
                <a:cs typeface="Arial" panose="020B0604020202020204" pitchFamily="34" charset="0"/>
              </a:rPr>
              <a:t>BẠN CÓ BIẾT?</a:t>
            </a:r>
          </a:p>
          <a:p>
            <a:r>
              <a:rPr lang="en-US" altLang="zh-CN" sz="1400" dirty="0">
                <a:latin typeface="Arial" panose="020B0604020202020204" pitchFamily="34" charset="0"/>
                <a:cs typeface="Arial" panose="020B0604020202020204" pitchFamily="34" charset="0"/>
              </a:rPr>
              <a:t>Hai vùng phụ nằm trong </a:t>
            </a:r>
            <a:r>
              <a:rPr lang="en-US" altLang="zh-CN" sz="1400" dirty="0" err="1">
                <a:latin typeface="Arial" panose="020B0604020202020204" pitchFamily="34" charset="0"/>
                <a:cs typeface="Arial" panose="020B0604020202020204" pitchFamily="34" charset="0"/>
              </a:rPr>
              <a:t>vùng</a:t>
            </a:r>
            <a:r>
              <a:rPr lang="en-US" altLang="zh-CN" sz="1400" dirty="0">
                <a:latin typeface="Arial" panose="020B0604020202020204" pitchFamily="34" charset="0"/>
                <a:cs typeface="Arial" panose="020B0604020202020204" pitchFamily="34" charset="0"/>
              </a:rPr>
              <a:t> Adelaide Hills: Lenswood và Thung lũng Piccadilly.</a:t>
            </a:r>
          </a:p>
        </p:txBody>
      </p:sp>
    </p:spTree>
    <p:extLst>
      <p:ext uri="{BB962C8B-B14F-4D97-AF65-F5344CB8AC3E}">
        <p14:creationId xmlns:p14="http://schemas.microsoft.com/office/powerpoint/2010/main" val="3938108307"/>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5836"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en-US" altLang="zh-CN" b="1" dirty="0">
                <a:solidFill>
                  <a:schemeClr val="accent1"/>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111817"/>
            <a:ext cx="5183398" cy="584775"/>
          </a:xfrm>
          <a:prstGeom prst="rect">
            <a:avLst/>
          </a:prstGeom>
          <a:noFill/>
        </p:spPr>
        <p:txBody>
          <a:bodyPr wrap="square" rtlCol="0">
            <a:spAutoFit/>
          </a:bodyPr>
          <a:lstStyle/>
          <a:p>
            <a:pPr algn="l"/>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HẢI DƯƠNG ÔN HÒA </a:t>
            </a:r>
          </a:p>
        </p:txBody>
      </p:sp>
      <p:sp>
        <p:nvSpPr>
          <p:cNvPr id="4" name="TextBox 3">
            <a:extLst>
              <a:ext uri="{FF2B5EF4-FFF2-40B4-BE49-F238E27FC236}">
                <a16:creationId xmlns:a16="http://schemas.microsoft.com/office/drawing/2014/main" id="{F6F05948-33DB-055B-AE2C-CEF9374E5478}"/>
              </a:ext>
            </a:extLst>
          </p:cNvPr>
          <p:cNvSpPr txBox="1"/>
          <p:nvPr/>
        </p:nvSpPr>
        <p:spPr>
          <a:xfrm>
            <a:off x="527854" y="1696592"/>
            <a:ext cx="3349879" cy="535531"/>
          </a:xfrm>
          <a:prstGeom prst="rect">
            <a:avLst/>
          </a:prstGeom>
          <a:noFill/>
        </p:spPr>
        <p:txBody>
          <a:bodyPr wrap="square" rtlCol="0">
            <a:spAutoFit/>
          </a:bodyPr>
          <a:lstStyle/>
          <a:p>
            <a:pPr>
              <a:lnSpc>
                <a:spcPct val="90000"/>
              </a:lnSpc>
            </a:pPr>
            <a:r>
              <a:rPr lang="en-US" altLang="zh-CN" sz="1600" b="1" dirty="0">
                <a:solidFill>
                  <a:schemeClr val="bg1"/>
                </a:solidFill>
                <a:latin typeface="Arial" panose="020B0604020202020204" pitchFamily="34" charset="0"/>
              </a:rPr>
              <a:t>VỚI ĐẶC ĐIỂM KHÍ HẬU MÁT MẺ</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781648" y="2366933"/>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ADELAIDE HILLS</a:t>
            </a:r>
          </a:p>
          <a:p>
            <a:r>
              <a:rPr lang="en-US" altLang="zh-CN" sz="1800" dirty="0">
                <a:solidFill>
                  <a:srgbClr val="B2D8BE"/>
                </a:solidFill>
                <a:latin typeface="Arial" panose="020B0604020202020204" pitchFamily="34" charset="0"/>
                <a:cs typeface="Arial" panose="020B0604020202020204" pitchFamily="34" charset="0"/>
              </a:rPr>
              <a:t>230–650M (755–2,133FT)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 </a:t>
            </a:r>
          </a:p>
          <a:p>
            <a:r>
              <a:rPr lang="en-US" altLang="zh-CN" sz="1400" dirty="0">
                <a:solidFill>
                  <a:srgbClr val="601329"/>
                </a:solidFill>
                <a:latin typeface="Arial" panose="020B0604020202020204" pitchFamily="34" charset="0"/>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997653" y="4968148"/>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997653" y="3845147"/>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Oval 30">
            <a:extLst>
              <a:ext uri="{FF2B5EF4-FFF2-40B4-BE49-F238E27FC236}">
                <a16:creationId xmlns:a16="http://schemas.microsoft.com/office/drawing/2014/main" id="{9F6D3D17-F1EE-B541-B0FA-0B5416EFD923}"/>
              </a:ext>
            </a:extLst>
          </p:cNvPr>
          <p:cNvSpPr/>
          <p:nvPr/>
        </p:nvSpPr>
        <p:spPr>
          <a:xfrm>
            <a:off x="9059556" y="4795479"/>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spTree>
    <p:extLst>
      <p:ext uri="{BB962C8B-B14F-4D97-AF65-F5344CB8AC3E}">
        <p14:creationId xmlns:p14="http://schemas.microsoft.com/office/powerpoint/2010/main" val="500136252"/>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1"/>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886345" cy="1530521"/>
          </a:xfrm>
        </p:spPr>
        <p:txBody>
          <a:bodyPr/>
          <a:lstStyle/>
          <a:p>
            <a:r>
              <a:rPr lang="en-US" altLang="zh-CN" dirty="0"/>
              <a:t>Đất ở Đồi Adelaide có cấu trúc và hóa học rất khác nhau. Khu vực này có hỗn hợp cát pha thịt màu xám nâu hoặc nâu, với các mảng đất cát trên lớp đất cái là đất sét. Độ sâu của đất cũng khác nhau do địa hình, có thể từ sườn dốc đến đồi nhấp nhô, dẫn đến đất đá nông ở đỉnh đồi và đất sét than bùn sâu ở đáy.</a:t>
            </a:r>
          </a:p>
        </p:txBody>
      </p:sp>
    </p:spTree>
    <p:extLst>
      <p:ext uri="{BB962C8B-B14F-4D97-AF65-F5344CB8AC3E}">
        <p14:creationId xmlns:p14="http://schemas.microsoft.com/office/powerpoint/2010/main" val="4249917559"/>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5" descr="A map of australia with blue spots  AI-generated content may be incorrect.">
            <a:extLst>
              <a:ext uri="{FF2B5EF4-FFF2-40B4-BE49-F238E27FC236}">
                <a16:creationId xmlns:a16="http://schemas.microsoft.com/office/drawing/2014/main" id="{2BBF5937-2B3E-1267-BCA5-4C384B7AA7C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60364" y="0"/>
            <a:ext cx="12191998" cy="6858000"/>
          </a:xfrm>
          <a:prstGeom prst="rect">
            <a:avLst/>
          </a:prstGeom>
          <a:noFill/>
        </p:spPr>
      </p:pic>
      <p:sp>
        <p:nvSpPr>
          <p:cNvPr id="5" name="Title 2">
            <a:extLst>
              <a:ext uri="{FF2B5EF4-FFF2-40B4-BE49-F238E27FC236}">
                <a16:creationId xmlns:a16="http://schemas.microsoft.com/office/drawing/2014/main" id="{C15ED5AB-73CE-4B1F-C5FB-3C5C77DB9385}"/>
              </a:ext>
            </a:extLst>
          </p:cNvPr>
          <p:cNvSpPr txBox="1">
            <a:spLocks/>
          </p:cNvSpPr>
          <p:nvPr/>
        </p:nvSpPr>
        <p:spPr>
          <a:xfrm>
            <a:off x="516163" y="584200"/>
            <a:ext cx="6158452"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2"/>
                </a:solidFill>
                <a:latin typeface="Arial" panose="020B0604020202020204" pitchFamily="34" charset="0"/>
                <a:cs typeface="Arial" panose="020B0604020202020204" pitchFamily="34" charset="0"/>
              </a:rPr>
              <a:t>TASMANIA</a:t>
            </a:r>
            <a:endParaRPr lang="en-US" b="1" dirty="0">
              <a:solidFill>
                <a:schemeClr val="accent2"/>
              </a:solidFill>
              <a:latin typeface="Arial" panose="020B0604020202020204" pitchFamily="34" charset="0"/>
              <a:cs typeface="Arial" panose="020B0604020202020204" pitchFamily="34" charset="0"/>
            </a:endParaRPr>
          </a:p>
        </p:txBody>
      </p:sp>
      <p:sp>
        <p:nvSpPr>
          <p:cNvPr id="6" name="object 58">
            <a:extLst>
              <a:ext uri="{FF2B5EF4-FFF2-40B4-BE49-F238E27FC236}">
                <a16:creationId xmlns:a16="http://schemas.microsoft.com/office/drawing/2014/main" id="{6B837AA5-DA1C-14AF-9EA5-9C032FE2A3BB}"/>
              </a:ext>
            </a:extLst>
          </p:cNvPr>
          <p:cNvSpPr txBox="1"/>
          <p:nvPr/>
        </p:nvSpPr>
        <p:spPr>
          <a:xfrm>
            <a:off x="6180524" y="5354005"/>
            <a:ext cx="2314576" cy="211212"/>
          </a:xfrm>
          <a:prstGeom prst="rect">
            <a:avLst/>
          </a:prstGeom>
        </p:spPr>
        <p:txBody>
          <a:bodyPr vert="horz" wrap="square" lIns="0" tIns="17145" rIns="0" bIns="0" rtlCol="0" anchor="t" anchorCtr="0">
            <a:spAutoFit/>
          </a:bodyPr>
          <a:lstStyle/>
          <a:p>
            <a:pPr algn="ctr">
              <a:lnSpc>
                <a:spcPct val="90000"/>
              </a:lnSpc>
              <a:buClr>
                <a:srgbClr val="F40000"/>
              </a:buClr>
            </a:pPr>
            <a:r>
              <a:rPr lang="en-US" altLang="zh-CN" sz="1400" b="1" dirty="0">
                <a:latin typeface="Arial" panose="020B0604020202020204" pitchFamily="34" charset="0"/>
                <a:cs typeface="Arial" panose="020B0604020202020204" pitchFamily="34" charset="0"/>
              </a:rPr>
              <a:t>HUON / CHANNEL</a:t>
            </a:r>
            <a:endParaRPr lang="en-US" sz="1400" b="1" dirty="0">
              <a:latin typeface="Arial" panose="020B0604020202020204" pitchFamily="34" charset="0"/>
              <a:cs typeface="Arial" panose="020B0604020202020204" pitchFamily="34" charset="0"/>
            </a:endParaRPr>
          </a:p>
        </p:txBody>
      </p:sp>
      <p:sp>
        <p:nvSpPr>
          <p:cNvPr id="7" name="object 58">
            <a:extLst>
              <a:ext uri="{FF2B5EF4-FFF2-40B4-BE49-F238E27FC236}">
                <a16:creationId xmlns:a16="http://schemas.microsoft.com/office/drawing/2014/main" id="{E6DE32CD-2799-7EE9-98D4-DE0D0FF49DD2}"/>
              </a:ext>
            </a:extLst>
          </p:cNvPr>
          <p:cNvSpPr txBox="1"/>
          <p:nvPr/>
        </p:nvSpPr>
        <p:spPr>
          <a:xfrm>
            <a:off x="6180524" y="4694290"/>
            <a:ext cx="1419362" cy="405111"/>
          </a:xfrm>
          <a:prstGeom prst="rect">
            <a:avLst/>
          </a:prstGeom>
        </p:spPr>
        <p:txBody>
          <a:bodyPr vert="horz" wrap="square" lIns="0" tIns="17145" rIns="0" bIns="0" rtlCol="0" anchor="t" anchorCtr="0">
            <a:spAutoFit/>
          </a:bodyPr>
          <a:lstStyle/>
          <a:p>
            <a:pPr algn="ctr">
              <a:lnSpc>
                <a:spcPct val="90000"/>
              </a:lnSpc>
              <a:buClr>
                <a:srgbClr val="F40000"/>
              </a:buClr>
            </a:pPr>
            <a:r>
              <a:rPr lang="en-US" altLang="zh-CN" sz="1400" b="1" dirty="0">
                <a:latin typeface="Arial" panose="020B0604020202020204" pitchFamily="34" charset="0"/>
                <a:cs typeface="Arial" panose="020B0604020202020204" pitchFamily="34" charset="0"/>
              </a:rPr>
              <a:t>THUNG LŨNG 
DERWENT</a:t>
            </a:r>
            <a:endParaRPr lang="en-US" sz="1400" b="1" dirty="0">
              <a:latin typeface="Arial" panose="020B0604020202020204" pitchFamily="34" charset="0"/>
              <a:cs typeface="Arial" panose="020B0604020202020204" pitchFamily="34" charset="0"/>
            </a:endParaRPr>
          </a:p>
        </p:txBody>
      </p:sp>
      <p:sp>
        <p:nvSpPr>
          <p:cNvPr id="8" name="object 58">
            <a:extLst>
              <a:ext uri="{FF2B5EF4-FFF2-40B4-BE49-F238E27FC236}">
                <a16:creationId xmlns:a16="http://schemas.microsoft.com/office/drawing/2014/main" id="{B0DF9642-0C45-7867-BE77-E2C500A8A46D}"/>
              </a:ext>
            </a:extLst>
          </p:cNvPr>
          <p:cNvSpPr txBox="1"/>
          <p:nvPr/>
        </p:nvSpPr>
        <p:spPr>
          <a:xfrm>
            <a:off x="7158236" y="3964712"/>
            <a:ext cx="1808692" cy="405111"/>
          </a:xfrm>
          <a:prstGeom prst="rect">
            <a:avLst/>
          </a:prstGeom>
        </p:spPr>
        <p:txBody>
          <a:bodyPr vert="horz" wrap="square" lIns="0" tIns="17145" rIns="0" bIns="0" rtlCol="0" anchor="t" anchorCtr="0">
            <a:spAutoFit/>
          </a:bodyPr>
          <a:lstStyle/>
          <a:p>
            <a:pPr algn="ctr">
              <a:lnSpc>
                <a:spcPct val="90000"/>
              </a:lnSpc>
              <a:buClr>
                <a:srgbClr val="F40000"/>
              </a:buClr>
            </a:pPr>
            <a:r>
              <a:rPr lang="en-US" altLang="zh-CN" sz="1400" b="1" dirty="0">
                <a:latin typeface="Arial" panose="020B0604020202020204" pitchFamily="34" charset="0"/>
                <a:cs typeface="Arial" panose="020B0604020202020204" pitchFamily="34" charset="0"/>
              </a:rPr>
              <a:t>THUNG LŨNG SÔNG COAL</a:t>
            </a:r>
            <a:endParaRPr lang="en-US" sz="1400" b="1" dirty="0">
              <a:latin typeface="Arial" panose="020B0604020202020204" pitchFamily="34" charset="0"/>
              <a:cs typeface="Arial" panose="020B0604020202020204" pitchFamily="34" charset="0"/>
            </a:endParaRPr>
          </a:p>
        </p:txBody>
      </p:sp>
      <p:sp>
        <p:nvSpPr>
          <p:cNvPr id="9" name="object 58">
            <a:extLst>
              <a:ext uri="{FF2B5EF4-FFF2-40B4-BE49-F238E27FC236}">
                <a16:creationId xmlns:a16="http://schemas.microsoft.com/office/drawing/2014/main" id="{B45A7A35-5338-3D65-73D8-4E1983B92703}"/>
              </a:ext>
            </a:extLst>
          </p:cNvPr>
          <p:cNvSpPr txBox="1"/>
          <p:nvPr/>
        </p:nvSpPr>
        <p:spPr>
          <a:xfrm>
            <a:off x="10007442" y="2942434"/>
            <a:ext cx="1824194" cy="183512"/>
          </a:xfrm>
          <a:prstGeom prst="rect">
            <a:avLst/>
          </a:prstGeom>
        </p:spPr>
        <p:txBody>
          <a:bodyPr vert="horz" wrap="square" lIns="0" tIns="17145" rIns="0" bIns="0" rtlCol="0" anchor="t" anchorCtr="0">
            <a:spAutoFit/>
          </a:bodyPr>
          <a:lstStyle>
            <a:lvl1pPr>
              <a:defRPr sz="1200"/>
            </a:lvl1pPr>
          </a:lstStyle>
          <a:p>
            <a:pPr algn="ctr">
              <a:lnSpc>
                <a:spcPct val="90000"/>
              </a:lnSpc>
              <a:buClr>
                <a:srgbClr val="F40000"/>
              </a:buClr>
            </a:pPr>
            <a:r>
              <a:rPr lang="en-US" altLang="zh-CN" sz="1200" b="1" dirty="0">
                <a:latin typeface="Arial" panose="020B0604020202020204" pitchFamily="34" charset="0"/>
                <a:cs typeface="Arial" panose="020B0604020202020204" pitchFamily="34" charset="0"/>
              </a:rPr>
              <a:t>BỜ BIỂN PHÍA ĐÔNG</a:t>
            </a:r>
            <a:endParaRPr lang="en-US" sz="1400" b="1" dirty="0">
              <a:latin typeface="Arial" panose="020B0604020202020204" pitchFamily="34" charset="0"/>
              <a:cs typeface="Arial" panose="020B0604020202020204" pitchFamily="34" charset="0"/>
            </a:endParaRPr>
          </a:p>
        </p:txBody>
      </p:sp>
      <p:sp>
        <p:nvSpPr>
          <p:cNvPr id="10" name="object 58">
            <a:extLst>
              <a:ext uri="{FF2B5EF4-FFF2-40B4-BE49-F238E27FC236}">
                <a16:creationId xmlns:a16="http://schemas.microsoft.com/office/drawing/2014/main" id="{ABDEDE6C-425C-6CAF-0498-C1DB34FFFE1E}"/>
              </a:ext>
            </a:extLst>
          </p:cNvPr>
          <p:cNvSpPr txBox="1"/>
          <p:nvPr/>
        </p:nvSpPr>
        <p:spPr>
          <a:xfrm>
            <a:off x="5605133" y="1467582"/>
            <a:ext cx="1871820" cy="211212"/>
          </a:xfrm>
          <a:prstGeom prst="rect">
            <a:avLst/>
          </a:prstGeom>
        </p:spPr>
        <p:txBody>
          <a:bodyPr vert="horz" wrap="square" lIns="0" tIns="17145" rIns="0" bIns="0" rtlCol="0" anchor="t" anchorCtr="0">
            <a:spAutoFit/>
          </a:bodyPr>
          <a:lstStyle/>
          <a:p>
            <a:pPr algn="ctr">
              <a:lnSpc>
                <a:spcPct val="90000"/>
              </a:lnSpc>
              <a:buClr>
                <a:srgbClr val="F40000"/>
              </a:buClr>
            </a:pPr>
            <a:r>
              <a:rPr lang="en-US" altLang="zh-CN" sz="1400" b="1" dirty="0">
                <a:latin typeface="Arial" panose="020B0604020202020204" pitchFamily="34" charset="0"/>
                <a:cs typeface="Arial" panose="020B0604020202020204" pitchFamily="34" charset="0"/>
              </a:rPr>
              <a:t>TÂY BẮC</a:t>
            </a:r>
            <a:endParaRPr lang="en-US" sz="1400" b="1" dirty="0">
              <a:latin typeface="Arial" panose="020B0604020202020204" pitchFamily="34" charset="0"/>
              <a:cs typeface="Arial" panose="020B0604020202020204" pitchFamily="34" charset="0"/>
            </a:endParaRPr>
          </a:p>
        </p:txBody>
      </p:sp>
      <p:sp>
        <p:nvSpPr>
          <p:cNvPr id="11" name="object 58">
            <a:extLst>
              <a:ext uri="{FF2B5EF4-FFF2-40B4-BE49-F238E27FC236}">
                <a16:creationId xmlns:a16="http://schemas.microsoft.com/office/drawing/2014/main" id="{6880D045-90FA-0BCD-37D9-EC9706689C75}"/>
              </a:ext>
            </a:extLst>
          </p:cNvPr>
          <p:cNvSpPr txBox="1"/>
          <p:nvPr/>
        </p:nvSpPr>
        <p:spPr>
          <a:xfrm>
            <a:off x="8717033" y="1365611"/>
            <a:ext cx="1827880" cy="211212"/>
          </a:xfrm>
          <a:prstGeom prst="rect">
            <a:avLst/>
          </a:prstGeom>
        </p:spPr>
        <p:txBody>
          <a:bodyPr vert="horz" wrap="square" lIns="0" tIns="17145" rIns="0" bIns="0" rtlCol="0" anchor="t" anchorCtr="0">
            <a:spAutoFit/>
          </a:bodyPr>
          <a:lstStyle/>
          <a:p>
            <a:pPr algn="ctr">
              <a:lnSpc>
                <a:spcPct val="90000"/>
              </a:lnSpc>
              <a:buClr>
                <a:srgbClr val="F40000"/>
              </a:buClr>
            </a:pPr>
            <a:r>
              <a:rPr lang="en-US" altLang="zh-CN" sz="1400" b="1" dirty="0">
                <a:latin typeface="Arial" panose="020B0604020202020204" pitchFamily="34" charset="0"/>
                <a:cs typeface="Arial" panose="020B0604020202020204" pitchFamily="34" charset="0"/>
              </a:rPr>
              <a:t>SÔNG PIPERS</a:t>
            </a:r>
            <a:endParaRPr lang="en-US" sz="1400" b="1" dirty="0">
              <a:latin typeface="Arial" panose="020B0604020202020204" pitchFamily="34" charset="0"/>
              <a:cs typeface="Arial" panose="020B0604020202020204" pitchFamily="34" charset="0"/>
            </a:endParaRPr>
          </a:p>
        </p:txBody>
      </p:sp>
      <p:sp>
        <p:nvSpPr>
          <p:cNvPr id="12" name="object 58">
            <a:extLst>
              <a:ext uri="{FF2B5EF4-FFF2-40B4-BE49-F238E27FC236}">
                <a16:creationId xmlns:a16="http://schemas.microsoft.com/office/drawing/2014/main" id="{43E05730-C751-D9D1-8AC6-CEFB0C789CA3}"/>
              </a:ext>
            </a:extLst>
          </p:cNvPr>
          <p:cNvSpPr txBox="1"/>
          <p:nvPr/>
        </p:nvSpPr>
        <p:spPr>
          <a:xfrm>
            <a:off x="7337812" y="2349793"/>
            <a:ext cx="1962152" cy="211212"/>
          </a:xfrm>
          <a:prstGeom prst="rect">
            <a:avLst/>
          </a:prstGeom>
        </p:spPr>
        <p:txBody>
          <a:bodyPr vert="horz" wrap="square" lIns="0" tIns="17145" rIns="0" bIns="0" rtlCol="0" anchor="t" anchorCtr="0">
            <a:spAutoFit/>
          </a:bodyPr>
          <a:lstStyle/>
          <a:p>
            <a:pPr algn="ctr">
              <a:lnSpc>
                <a:spcPct val="90000"/>
              </a:lnSpc>
              <a:buClr>
                <a:srgbClr val="F40000"/>
              </a:buClr>
            </a:pPr>
            <a:r>
              <a:rPr lang="en-US" altLang="zh-CN" sz="1400" b="1" dirty="0">
                <a:latin typeface="Arial" panose="020B0604020202020204" pitchFamily="34" charset="0"/>
                <a:cs typeface="Arial" panose="020B0604020202020204" pitchFamily="34" charset="0"/>
              </a:rPr>
              <a:t>THUNG LŨNG TAMAR</a:t>
            </a:r>
            <a:endParaRPr lang="en-US" sz="1400" b="1" dirty="0">
              <a:latin typeface="Arial" panose="020B0604020202020204" pitchFamily="34" charset="0"/>
              <a:cs typeface="Arial" panose="020B0604020202020204" pitchFamily="34" charset="0"/>
            </a:endParaRPr>
          </a:p>
        </p:txBody>
      </p:sp>
      <p:sp>
        <p:nvSpPr>
          <p:cNvPr id="13" name="Title 2">
            <a:extLst>
              <a:ext uri="{FF2B5EF4-FFF2-40B4-BE49-F238E27FC236}">
                <a16:creationId xmlns:a16="http://schemas.microsoft.com/office/drawing/2014/main" id="{B9EB7ED7-21F9-C8DF-88BE-AC755CFCEEA1}"/>
              </a:ext>
            </a:extLst>
          </p:cNvPr>
          <p:cNvSpPr txBox="1">
            <a:spLocks/>
          </p:cNvSpPr>
          <p:nvPr/>
        </p:nvSpPr>
        <p:spPr>
          <a:xfrm>
            <a:off x="626166" y="1365611"/>
            <a:ext cx="2641826" cy="132556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sz="3200" b="1" dirty="0">
                <a:solidFill>
                  <a:schemeClr val="accent3"/>
                </a:solidFill>
                <a:latin typeface="Arial" panose="020B0604020202020204" pitchFamily="34" charset="0"/>
                <a:cs typeface="Arial" panose="020B0604020202020204" pitchFamily="34" charset="0"/>
              </a:rPr>
              <a:t>KHU VỰC TRỒNG NHO</a:t>
            </a:r>
          </a:p>
        </p:txBody>
      </p:sp>
    </p:spTree>
    <p:extLst>
      <p:ext uri="{BB962C8B-B14F-4D97-AF65-F5344CB8AC3E}">
        <p14:creationId xmlns:p14="http://schemas.microsoft.com/office/powerpoint/2010/main" val="398061427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r>
              <a:rPr lang="en-US" altLang="zh-CN" dirty="0"/>
              <a:t>Vùng khí hậu mát mẻ tuyệt vời</a:t>
            </a:r>
          </a:p>
          <a:p>
            <a:r>
              <a:rPr lang="en-US" altLang="zh-CN" dirty="0"/>
              <a:t>Xứ sở thần tiên của rượu vang sủi tăm</a:t>
            </a:r>
          </a:p>
          <a:p>
            <a:r>
              <a:rPr lang="en-US" altLang="zh-CN" dirty="0"/>
              <a:t>Thiên đường ẩm thực</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altLang="zh-CN" b="1" dirty="0">
                <a:solidFill>
                  <a:schemeClr val="accent1"/>
                </a:solidFill>
              </a:rPr>
              <a:t>TASMANIA</a:t>
            </a:r>
          </a:p>
        </p:txBody>
      </p:sp>
    </p:spTree>
    <p:extLst>
      <p:ext uri="{BB962C8B-B14F-4D97-AF65-F5344CB8AC3E}">
        <p14:creationId xmlns:p14="http://schemas.microsoft.com/office/powerpoint/2010/main" val="4214765211"/>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1927292"/>
            <a:ext cx="5334275" cy="820910"/>
          </a:xfrm>
        </p:spPr>
        <p:txBody>
          <a:bodyPr/>
          <a:lstStyle/>
          <a:p>
            <a:r>
              <a:rPr lang="en-US" altLang="zh-CN" b="1" dirty="0">
                <a:solidFill>
                  <a:schemeClr val="accent1"/>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4232175"/>
            <a:ext cx="5183398" cy="584775"/>
          </a:xfrm>
          <a:prstGeom prst="rect">
            <a:avLst/>
          </a:prstGeom>
          <a:noFill/>
        </p:spPr>
        <p:txBody>
          <a:bodyPr wrap="square" rtlCol="0">
            <a:spAutoFit/>
          </a:bodyPr>
          <a:lstStyle/>
          <a:p>
            <a:pPr algn="l"/>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ÔN ĐỚI</a:t>
            </a:r>
          </a:p>
        </p:txBody>
      </p:sp>
      <p:sp>
        <p:nvSpPr>
          <p:cNvPr id="4" name="TextBox 3">
            <a:extLst>
              <a:ext uri="{FF2B5EF4-FFF2-40B4-BE49-F238E27FC236}">
                <a16:creationId xmlns:a16="http://schemas.microsoft.com/office/drawing/2014/main" id="{F6F05948-33DB-055B-AE2C-CEF9374E5478}"/>
              </a:ext>
            </a:extLst>
          </p:cNvPr>
          <p:cNvSpPr txBox="1"/>
          <p:nvPr/>
        </p:nvSpPr>
        <p:spPr>
          <a:xfrm>
            <a:off x="623888" y="4838495"/>
            <a:ext cx="3849274" cy="535531"/>
          </a:xfrm>
          <a:prstGeom prst="rect">
            <a:avLst/>
          </a:prstGeom>
          <a:noFill/>
        </p:spPr>
        <p:txBody>
          <a:bodyPr wrap="square" rtlCol="0">
            <a:spAutoFit/>
          </a:bodyPr>
          <a:lstStyle/>
          <a:p>
            <a:pPr>
              <a:lnSpc>
                <a:spcPct val="90000"/>
              </a:lnSpc>
            </a:pPr>
            <a:r>
              <a:rPr lang="en-US" altLang="zh-CN" sz="1600" b="1" dirty="0">
                <a:solidFill>
                  <a:schemeClr val="bg1"/>
                </a:solidFill>
                <a:latin typeface="Arial" panose="020B0604020202020204" pitchFamily="34" charset="0"/>
              </a:rPr>
              <a:t>VỚI ẢNH HƯỞNG TỪ BIỂN TASMAN, BASS STRAIT VÀ ẤN ĐỘ DƯƠNG</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69168" y="3748036"/>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TASMANIA</a:t>
            </a:r>
          </a:p>
          <a:p>
            <a:r>
              <a:rPr lang="en-US" altLang="zh-CN" sz="1800" dirty="0">
                <a:solidFill>
                  <a:srgbClr val="B2D8BE"/>
                </a:solidFill>
                <a:latin typeface="Arial" panose="020B0604020202020204" pitchFamily="34" charset="0"/>
                <a:cs typeface="Arial" panose="020B0604020202020204" pitchFamily="34" charset="0"/>
              </a:rPr>
              <a:t>0–126M (0–4,147FT)</a:t>
            </a:r>
          </a:p>
          <a:p>
            <a:r>
              <a:rPr lang="en-US" altLang="zh-CN" sz="1400" dirty="0">
                <a:solidFill>
                  <a:srgbClr val="B2D8BE"/>
                </a:solidFill>
                <a:latin typeface="Arial" panose="020B0604020202020204" pitchFamily="34" charset="0"/>
                <a:cs typeface="Arial" panose="020B0604020202020204" pitchFamily="34" charset="0"/>
              </a:rPr>
              <a:t>VỚI PHẦN LỚN CÁC VƯỜN NHO DƯỚI 100M</a:t>
            </a:r>
            <a:endParaRPr lang="en-US" sz="1400" dirty="0">
              <a:solidFill>
                <a:srgbClr val="B2D8BE"/>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 </a:t>
            </a:r>
          </a:p>
          <a:p>
            <a:r>
              <a:rPr lang="en-US" altLang="zh-CN" sz="1400" dirty="0">
                <a:solidFill>
                  <a:srgbClr val="601329"/>
                </a:solidFill>
                <a:latin typeface="Arial" panose="020B0604020202020204" pitchFamily="34" charset="0"/>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85173" y="6349251"/>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85173" y="5226250"/>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Oval 30">
            <a:extLst>
              <a:ext uri="{FF2B5EF4-FFF2-40B4-BE49-F238E27FC236}">
                <a16:creationId xmlns:a16="http://schemas.microsoft.com/office/drawing/2014/main" id="{9F6D3D17-F1EE-B541-B0FA-0B5416EFD923}"/>
              </a:ext>
            </a:extLst>
          </p:cNvPr>
          <p:cNvSpPr/>
          <p:nvPr/>
        </p:nvSpPr>
        <p:spPr>
          <a:xfrm>
            <a:off x="8647076" y="6176582"/>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spTree>
    <p:extLst>
      <p:ext uri="{BB962C8B-B14F-4D97-AF65-F5344CB8AC3E}">
        <p14:creationId xmlns:p14="http://schemas.microsoft.com/office/powerpoint/2010/main" val="660998949"/>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37719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1"/>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4278231" cy="1530521"/>
          </a:xfrm>
        </p:spPr>
        <p:txBody>
          <a:bodyPr/>
          <a:lstStyle/>
          <a:p>
            <a:r>
              <a:rPr lang="en-US" altLang="zh-CN" dirty="0"/>
              <a:t>Trên các sườn dốc thấp hơn, đất vườn nho có các loại đá sa thạch cổ, đá bùn, trầm tích sông và đá mácma có nguồn gốc núi lửa. Đá sa thạch và đá phiến xuất hiện ở Thung lũng Derwent. Đất phù sa than bùn và đất mùn cát thấp ở Thung lũng Sông Coal. Sông Pipers tự hào có loại đất tơi xốp, thoát nước tốt, sâu, trong khi Thung lũng Tamar là bazan sỏi trên nền đất sét và đá vôi.</a:t>
            </a:r>
          </a:p>
        </p:txBody>
      </p:sp>
    </p:spTree>
    <p:extLst>
      <p:ext uri="{BB962C8B-B14F-4D97-AF65-F5344CB8AC3E}">
        <p14:creationId xmlns:p14="http://schemas.microsoft.com/office/powerpoint/2010/main" val="151813366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330773-CC6D-7F75-8755-6FA9193CE70A}"/>
            </a:ext>
          </a:extLst>
        </p:cNvPr>
        <p:cNvGrpSpPr/>
        <p:nvPr/>
      </p:nvGrpSpPr>
      <p:grpSpPr>
        <a:xfrm>
          <a:off x="0" y="0"/>
          <a:ext cx="0" cy="0"/>
          <a:chOff x="0" y="0"/>
          <a:chExt cx="0" cy="0"/>
        </a:xfrm>
      </p:grpSpPr>
      <p:cxnSp>
        <p:nvCxnSpPr>
          <p:cNvPr id="30" name="Straight Connector 29">
            <a:extLst>
              <a:ext uri="{FF2B5EF4-FFF2-40B4-BE49-F238E27FC236}">
                <a16:creationId xmlns:a16="http://schemas.microsoft.com/office/drawing/2014/main" id="{B5D0F734-7C09-5E2A-9F9A-A2F814E7EF02}"/>
              </a:ext>
            </a:extLst>
          </p:cNvPr>
          <p:cNvCxnSpPr>
            <a:cxnSpLocks/>
          </p:cNvCxnSpPr>
          <p:nvPr/>
        </p:nvCxnSpPr>
        <p:spPr>
          <a:xfrm flipV="1">
            <a:off x="7753968" y="2681997"/>
            <a:ext cx="0" cy="187127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FEECD99-5D83-1F04-9264-38E122D99FF4}"/>
              </a:ext>
            </a:extLst>
          </p:cNvPr>
          <p:cNvCxnSpPr>
            <a:cxnSpLocks/>
          </p:cNvCxnSpPr>
          <p:nvPr/>
        </p:nvCxnSpPr>
        <p:spPr>
          <a:xfrm>
            <a:off x="6744074" y="2525779"/>
            <a:ext cx="1056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CC8B5968-10E4-0500-61CD-BBE1B4898828}"/>
              </a:ext>
            </a:extLst>
          </p:cNvPr>
          <p:cNvSpPr>
            <a:spLocks noGrp="1"/>
          </p:cNvSpPr>
          <p:nvPr>
            <p:ph type="title" idx="4294967295"/>
          </p:nvPr>
        </p:nvSpPr>
        <p:spPr>
          <a:xfrm>
            <a:off x="635875" y="603120"/>
            <a:ext cx="11283754" cy="1325562"/>
          </a:xfrm>
        </p:spPr>
        <p:txBody>
          <a:bodyPr/>
          <a:lstStyle/>
          <a:p>
            <a:r>
              <a:rPr lang="en-US" altLang="zh-CN" sz="4000" b="1" dirty="0">
                <a:solidFill>
                  <a:schemeClr val="accent2"/>
                </a:solidFill>
              </a:rPr>
              <a:t>Đặc điểm của
CHARDONNAY</a:t>
            </a:r>
          </a:p>
        </p:txBody>
      </p:sp>
      <p:sp>
        <p:nvSpPr>
          <p:cNvPr id="4" name="object 58">
            <a:extLst>
              <a:ext uri="{FF2B5EF4-FFF2-40B4-BE49-F238E27FC236}">
                <a16:creationId xmlns:a16="http://schemas.microsoft.com/office/drawing/2014/main" id="{FDCE1E01-DE1F-AB7B-2DA4-D316DBA90B35}"/>
              </a:ext>
            </a:extLst>
          </p:cNvPr>
          <p:cNvSpPr txBox="1"/>
          <p:nvPr/>
        </p:nvSpPr>
        <p:spPr>
          <a:xfrm>
            <a:off x="8444427" y="3021794"/>
            <a:ext cx="2665060" cy="1145186"/>
          </a:xfrm>
          <a:prstGeom prst="rect">
            <a:avLst/>
          </a:prstGeom>
        </p:spPr>
        <p:txBody>
          <a:bodyPr vert="horz" wrap="square" lIns="0" tIns="17145" rIns="0" bIns="0" numCol="2" rtlCol="0" anchor="ctr" anchorCtr="0">
            <a:noAutofit/>
          </a:bodyPr>
          <a:lstStyle/>
          <a:p>
            <a:pPr marL="285750" indent="-285750">
              <a:lnSpc>
                <a:spcPct val="98000"/>
              </a:lnSpc>
              <a:spcAft>
                <a:spcPts val="100"/>
              </a:spcAft>
              <a:buClr>
                <a:schemeClr val="accent3"/>
              </a:buClr>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Chanh</a:t>
            </a:r>
          </a:p>
          <a:p>
            <a:pPr marL="285750" indent="-285750">
              <a:lnSpc>
                <a:spcPct val="98000"/>
              </a:lnSpc>
              <a:spcAft>
                <a:spcPts val="100"/>
              </a:spcAft>
              <a:buClr>
                <a:schemeClr val="accent3"/>
              </a:buClr>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Táo</a:t>
            </a:r>
          </a:p>
          <a:p>
            <a:pPr marL="285750" indent="-285750">
              <a:lnSpc>
                <a:spcPct val="98000"/>
              </a:lnSpc>
              <a:spcAft>
                <a:spcPts val="100"/>
              </a:spcAft>
              <a:buClr>
                <a:schemeClr val="accent3"/>
              </a:buClr>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Lê</a:t>
            </a:r>
          </a:p>
          <a:p>
            <a:pPr marL="285750" indent="-285750">
              <a:lnSpc>
                <a:spcPct val="98000"/>
              </a:lnSpc>
              <a:spcAft>
                <a:spcPts val="100"/>
              </a:spcAft>
              <a:buClr>
                <a:schemeClr val="accent3"/>
              </a:buClr>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Đào</a:t>
            </a:r>
          </a:p>
          <a:p>
            <a:pPr marL="285750" indent="-285750">
              <a:lnSpc>
                <a:spcPct val="98000"/>
              </a:lnSpc>
              <a:spcAft>
                <a:spcPts val="100"/>
              </a:spcAft>
              <a:buClr>
                <a:schemeClr val="accent3"/>
              </a:buClr>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Xuân đào</a:t>
            </a:r>
          </a:p>
          <a:p>
            <a:pPr marL="285750" indent="-285750">
              <a:lnSpc>
                <a:spcPct val="98000"/>
              </a:lnSpc>
              <a:spcAft>
                <a:spcPts val="100"/>
              </a:spcAft>
              <a:buClr>
                <a:schemeClr val="accent3"/>
              </a:buClr>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Dưa</a:t>
            </a:r>
          </a:p>
          <a:p>
            <a:pPr marL="285750" indent="-285750">
              <a:lnSpc>
                <a:spcPct val="98000"/>
              </a:lnSpc>
              <a:spcAft>
                <a:spcPts val="100"/>
              </a:spcAft>
              <a:buClr>
                <a:schemeClr val="accent3"/>
              </a:buClr>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Xoài</a:t>
            </a:r>
          </a:p>
          <a:p>
            <a:pPr marL="285750" indent="-285750">
              <a:lnSpc>
                <a:spcPct val="98000"/>
              </a:lnSpc>
              <a:spcAft>
                <a:spcPts val="100"/>
              </a:spcAft>
              <a:buClr>
                <a:schemeClr val="accent3"/>
              </a:buClr>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Dứa</a:t>
            </a:r>
          </a:p>
        </p:txBody>
      </p:sp>
      <p:pic>
        <p:nvPicPr>
          <p:cNvPr id="20" name="Picture Placeholder 8">
            <a:extLst>
              <a:ext uri="{FF2B5EF4-FFF2-40B4-BE49-F238E27FC236}">
                <a16:creationId xmlns:a16="http://schemas.microsoft.com/office/drawing/2014/main" id="{448AF2F2-D1CD-C239-99F4-F1CE5C47E0E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80498" y="606294"/>
            <a:ext cx="2114328" cy="6400800"/>
          </a:xfrm>
          <a:prstGeom prst="rect">
            <a:avLst/>
          </a:prstGeom>
        </p:spPr>
      </p:pic>
      <p:sp>
        <p:nvSpPr>
          <p:cNvPr id="21" name="object 10">
            <a:extLst>
              <a:ext uri="{FF2B5EF4-FFF2-40B4-BE49-F238E27FC236}">
                <a16:creationId xmlns:a16="http://schemas.microsoft.com/office/drawing/2014/main" id="{A00BDBD7-7125-5BAC-5885-786137F5A3CB}"/>
              </a:ext>
            </a:extLst>
          </p:cNvPr>
          <p:cNvSpPr txBox="1"/>
          <p:nvPr/>
        </p:nvSpPr>
        <p:spPr>
          <a:xfrm rot="16200000">
            <a:off x="4211544" y="4482042"/>
            <a:ext cx="4652237" cy="460254"/>
          </a:xfrm>
          <a:prstGeom prst="rect">
            <a:avLst/>
          </a:prstGeom>
        </p:spPr>
        <p:txBody>
          <a:bodyPr vert="horz" wrap="square" lIns="0" tIns="12065" rIns="0" bIns="0" rtlCol="0">
            <a:spAutoFit/>
          </a:bodyPr>
          <a:lstStyle/>
          <a:p>
            <a:pPr algn="ctr" defTabSz="914453">
              <a:lnSpc>
                <a:spcPct val="80000"/>
              </a:lnSpc>
              <a:spcBef>
                <a:spcPct val="0"/>
              </a:spcBef>
            </a:pPr>
            <a:r>
              <a:rPr lang="en-US" altLang="zh-CN" sz="36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36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24" name="object 58">
            <a:extLst>
              <a:ext uri="{FF2B5EF4-FFF2-40B4-BE49-F238E27FC236}">
                <a16:creationId xmlns:a16="http://schemas.microsoft.com/office/drawing/2014/main" id="{F86D6896-6598-ACBB-09C9-4B8E6842A1E5}"/>
              </a:ext>
            </a:extLst>
          </p:cNvPr>
          <p:cNvSpPr txBox="1"/>
          <p:nvPr/>
        </p:nvSpPr>
        <p:spPr>
          <a:xfrm>
            <a:off x="8444428" y="2761477"/>
            <a:ext cx="3246242" cy="263534"/>
          </a:xfrm>
          <a:prstGeom prst="rect">
            <a:avLst/>
          </a:prstGeom>
          <a:noFill/>
        </p:spPr>
        <p:txBody>
          <a:bodyPr vert="horz" wrap="square" lIns="0" tIns="17145" rIns="0" bIns="0" rtlCol="0">
            <a:spAutoFit/>
          </a:bodyPr>
          <a:lstStyle/>
          <a:p>
            <a:pPr>
              <a:buClr>
                <a:srgbClr val="F40000"/>
              </a:buClr>
            </a:pPr>
            <a:r>
              <a:rPr lang="en-US" altLang="zh-CN" sz="1600" b="1" dirty="0">
                <a:latin typeface="Arial" panose="020B0604020202020204" pitchFamily="34" charset="0"/>
                <a:cs typeface="Arial" panose="020B0604020202020204" pitchFamily="34" charset="0"/>
              </a:rPr>
              <a:t>HƯƠNG VỊ TRÁI CÂY ĐIỂN HÌNH</a:t>
            </a:r>
          </a:p>
        </p:txBody>
      </p:sp>
      <p:sp>
        <p:nvSpPr>
          <p:cNvPr id="7" name="object 58">
            <a:extLst>
              <a:ext uri="{FF2B5EF4-FFF2-40B4-BE49-F238E27FC236}">
                <a16:creationId xmlns:a16="http://schemas.microsoft.com/office/drawing/2014/main" id="{6E6E290E-7C54-41B5-4BD2-0DD4F01595E8}"/>
              </a:ext>
            </a:extLst>
          </p:cNvPr>
          <p:cNvSpPr txBox="1"/>
          <p:nvPr/>
        </p:nvSpPr>
        <p:spPr>
          <a:xfrm>
            <a:off x="8451493" y="4419354"/>
            <a:ext cx="3869183" cy="263534"/>
          </a:xfrm>
          <a:prstGeom prst="rect">
            <a:avLst/>
          </a:prstGeom>
          <a:noFill/>
        </p:spPr>
        <p:txBody>
          <a:bodyPr vert="horz" wrap="square" lIns="0" tIns="17145" rIns="0" bIns="0" rtlCol="0">
            <a:spAutoFit/>
          </a:bodyPr>
          <a:lstStyle/>
          <a:p>
            <a:pPr>
              <a:buClr>
                <a:srgbClr val="F40000"/>
              </a:buClr>
            </a:pPr>
            <a:r>
              <a:rPr lang="en-US" altLang="zh-CN" sz="1600" b="1" dirty="0">
                <a:latin typeface="Arial" panose="020B0604020202020204" pitchFamily="34" charset="0"/>
                <a:cs typeface="Arial" panose="020B0604020202020204" pitchFamily="34" charset="0"/>
              </a:rPr>
              <a:t>HƯƠNG VỊ THỨ CẤP ĐIỂN HÌNH</a:t>
            </a:r>
          </a:p>
        </p:txBody>
      </p:sp>
      <p:sp>
        <p:nvSpPr>
          <p:cNvPr id="10" name="Oval 9">
            <a:extLst>
              <a:ext uri="{FF2B5EF4-FFF2-40B4-BE49-F238E27FC236}">
                <a16:creationId xmlns:a16="http://schemas.microsoft.com/office/drawing/2014/main" id="{8DEC6A89-D8D6-6E04-AC92-A76A2E80A575}"/>
              </a:ext>
            </a:extLst>
          </p:cNvPr>
          <p:cNvSpPr/>
          <p:nvPr/>
        </p:nvSpPr>
        <p:spPr>
          <a:xfrm>
            <a:off x="2117043"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D724E3D0-6EF0-0612-8828-D6BC16E1F55B}"/>
              </a:ext>
            </a:extLst>
          </p:cNvPr>
          <p:cNvSpPr/>
          <p:nvPr/>
        </p:nvSpPr>
        <p:spPr>
          <a:xfrm>
            <a:off x="2481186"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ED928E78-6403-B5B7-D01F-BA914BCECF6F}"/>
              </a:ext>
            </a:extLst>
          </p:cNvPr>
          <p:cNvSpPr/>
          <p:nvPr/>
        </p:nvSpPr>
        <p:spPr>
          <a:xfrm>
            <a:off x="2845329"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D14E9F34-2538-B98F-3F61-ADB02F25710D}"/>
              </a:ext>
            </a:extLst>
          </p:cNvPr>
          <p:cNvSpPr/>
          <p:nvPr/>
        </p:nvSpPr>
        <p:spPr>
          <a:xfrm>
            <a:off x="3209472"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7" name="Title 2">
            <a:extLst>
              <a:ext uri="{FF2B5EF4-FFF2-40B4-BE49-F238E27FC236}">
                <a16:creationId xmlns:a16="http://schemas.microsoft.com/office/drawing/2014/main" id="{4E3D576E-6AB0-F1FC-108C-49117AED5E60}"/>
              </a:ext>
            </a:extLst>
          </p:cNvPr>
          <p:cNvSpPr txBox="1"/>
          <p:nvPr/>
        </p:nvSpPr>
        <p:spPr>
          <a:xfrm>
            <a:off x="636597" y="2210110"/>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82286382-D972-067C-1CBA-608E3B800EA7}"/>
              </a:ext>
            </a:extLst>
          </p:cNvPr>
          <p:cNvSpPr/>
          <p:nvPr/>
        </p:nvSpPr>
        <p:spPr>
          <a:xfrm>
            <a:off x="3573996"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Oval 41">
            <a:extLst>
              <a:ext uri="{FF2B5EF4-FFF2-40B4-BE49-F238E27FC236}">
                <a16:creationId xmlns:a16="http://schemas.microsoft.com/office/drawing/2014/main" id="{B2328693-4E9F-CE33-A968-AD7DC9F1482E}"/>
              </a:ext>
            </a:extLst>
          </p:cNvPr>
          <p:cNvSpPr/>
          <p:nvPr/>
        </p:nvSpPr>
        <p:spPr>
          <a:xfrm>
            <a:off x="3938520"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3" name="Oval 42">
            <a:extLst>
              <a:ext uri="{FF2B5EF4-FFF2-40B4-BE49-F238E27FC236}">
                <a16:creationId xmlns:a16="http://schemas.microsoft.com/office/drawing/2014/main" id="{AEF78047-FDC1-536D-2599-4DBB36EB04F7}"/>
              </a:ext>
            </a:extLst>
          </p:cNvPr>
          <p:cNvSpPr/>
          <p:nvPr/>
        </p:nvSpPr>
        <p:spPr>
          <a:xfrm>
            <a:off x="4296865"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4" name="Oval 43">
            <a:extLst>
              <a:ext uri="{FF2B5EF4-FFF2-40B4-BE49-F238E27FC236}">
                <a16:creationId xmlns:a16="http://schemas.microsoft.com/office/drawing/2014/main" id="{B4E948E9-8ECB-F0F5-1934-4C80FAD36E66}"/>
              </a:ext>
            </a:extLst>
          </p:cNvPr>
          <p:cNvSpPr/>
          <p:nvPr/>
        </p:nvSpPr>
        <p:spPr>
          <a:xfrm>
            <a:off x="4667567"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5" name="Oval 44">
            <a:extLst>
              <a:ext uri="{FF2B5EF4-FFF2-40B4-BE49-F238E27FC236}">
                <a16:creationId xmlns:a16="http://schemas.microsoft.com/office/drawing/2014/main" id="{E262DD9F-40D5-64DB-AB33-BC0D107DB564}"/>
              </a:ext>
            </a:extLst>
          </p:cNvPr>
          <p:cNvSpPr/>
          <p:nvPr/>
        </p:nvSpPr>
        <p:spPr>
          <a:xfrm>
            <a:off x="5032091"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Title 2">
            <a:extLst>
              <a:ext uri="{FF2B5EF4-FFF2-40B4-BE49-F238E27FC236}">
                <a16:creationId xmlns:a16="http://schemas.microsoft.com/office/drawing/2014/main" id="{10DDE175-B636-FD5C-14DC-542764F8A52E}"/>
              </a:ext>
            </a:extLst>
          </p:cNvPr>
          <p:cNvSpPr txBox="1"/>
          <p:nvPr/>
        </p:nvSpPr>
        <p:spPr>
          <a:xfrm>
            <a:off x="3206811" y="2649182"/>
            <a:ext cx="218010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Chardonnay</a:t>
            </a:r>
          </a:p>
        </p:txBody>
      </p:sp>
      <p:cxnSp>
        <p:nvCxnSpPr>
          <p:cNvPr id="48" name="Straight Connector 47">
            <a:extLst>
              <a:ext uri="{FF2B5EF4-FFF2-40B4-BE49-F238E27FC236}">
                <a16:creationId xmlns:a16="http://schemas.microsoft.com/office/drawing/2014/main" id="{E256FF06-A45E-6599-D0F9-6804D475EC1E}"/>
              </a:ext>
            </a:extLst>
          </p:cNvPr>
          <p:cNvCxnSpPr>
            <a:cxnSpLocks/>
          </p:cNvCxnSpPr>
          <p:nvPr/>
        </p:nvCxnSpPr>
        <p:spPr>
          <a:xfrm>
            <a:off x="1516749" y="234059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CF7718C2-B0C9-23F0-0595-80AE8ECE82BD}"/>
              </a:ext>
            </a:extLst>
          </p:cNvPr>
          <p:cNvSpPr/>
          <p:nvPr/>
        </p:nvSpPr>
        <p:spPr>
          <a:xfrm>
            <a:off x="2117043" y="335634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Oval 54">
            <a:extLst>
              <a:ext uri="{FF2B5EF4-FFF2-40B4-BE49-F238E27FC236}">
                <a16:creationId xmlns:a16="http://schemas.microsoft.com/office/drawing/2014/main" id="{C00A8A0B-32E9-97B7-CAD6-F1281F13AC35}"/>
              </a:ext>
            </a:extLst>
          </p:cNvPr>
          <p:cNvSpPr/>
          <p:nvPr/>
        </p:nvSpPr>
        <p:spPr>
          <a:xfrm>
            <a:off x="248118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6" name="Oval 55">
            <a:extLst>
              <a:ext uri="{FF2B5EF4-FFF2-40B4-BE49-F238E27FC236}">
                <a16:creationId xmlns:a16="http://schemas.microsoft.com/office/drawing/2014/main" id="{86A9B930-9A9E-8F20-C5CD-8493CE5E0A00}"/>
              </a:ext>
            </a:extLst>
          </p:cNvPr>
          <p:cNvSpPr/>
          <p:nvPr/>
        </p:nvSpPr>
        <p:spPr>
          <a:xfrm>
            <a:off x="2845329"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7" name="Oval 56">
            <a:extLst>
              <a:ext uri="{FF2B5EF4-FFF2-40B4-BE49-F238E27FC236}">
                <a16:creationId xmlns:a16="http://schemas.microsoft.com/office/drawing/2014/main" id="{960B691E-BE81-C8AD-209B-261CDFD852CD}"/>
              </a:ext>
            </a:extLst>
          </p:cNvPr>
          <p:cNvSpPr/>
          <p:nvPr/>
        </p:nvSpPr>
        <p:spPr>
          <a:xfrm>
            <a:off x="3209472"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8" name="Title 2">
            <a:extLst>
              <a:ext uri="{FF2B5EF4-FFF2-40B4-BE49-F238E27FC236}">
                <a16:creationId xmlns:a16="http://schemas.microsoft.com/office/drawing/2014/main" id="{8CA4DBA1-6666-046D-8F8B-AB253E325D88}"/>
              </a:ext>
            </a:extLst>
          </p:cNvPr>
          <p:cNvSpPr txBox="1"/>
          <p:nvPr/>
        </p:nvSpPr>
        <p:spPr>
          <a:xfrm>
            <a:off x="636596" y="3356384"/>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ĐÀ</a:t>
            </a:r>
          </a:p>
        </p:txBody>
      </p:sp>
      <p:sp>
        <p:nvSpPr>
          <p:cNvPr id="59" name="Oval 58">
            <a:extLst>
              <a:ext uri="{FF2B5EF4-FFF2-40B4-BE49-F238E27FC236}">
                <a16:creationId xmlns:a16="http://schemas.microsoft.com/office/drawing/2014/main" id="{18FCD156-7135-56EA-4E36-8B7F90AF74C4}"/>
              </a:ext>
            </a:extLst>
          </p:cNvPr>
          <p:cNvSpPr/>
          <p:nvPr/>
        </p:nvSpPr>
        <p:spPr>
          <a:xfrm>
            <a:off x="357399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0" name="Oval 59">
            <a:extLst>
              <a:ext uri="{FF2B5EF4-FFF2-40B4-BE49-F238E27FC236}">
                <a16:creationId xmlns:a16="http://schemas.microsoft.com/office/drawing/2014/main" id="{43739D97-F2E2-6677-54CE-31D854D5B361}"/>
              </a:ext>
            </a:extLst>
          </p:cNvPr>
          <p:cNvSpPr/>
          <p:nvPr/>
        </p:nvSpPr>
        <p:spPr>
          <a:xfrm>
            <a:off x="3938520"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1" name="Oval 60">
            <a:extLst>
              <a:ext uri="{FF2B5EF4-FFF2-40B4-BE49-F238E27FC236}">
                <a16:creationId xmlns:a16="http://schemas.microsoft.com/office/drawing/2014/main" id="{41F5BAC2-4A69-2A4E-3016-D3B2660827BF}"/>
              </a:ext>
            </a:extLst>
          </p:cNvPr>
          <p:cNvSpPr/>
          <p:nvPr/>
        </p:nvSpPr>
        <p:spPr>
          <a:xfrm>
            <a:off x="4296865"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2" name="Oval 61">
            <a:extLst>
              <a:ext uri="{FF2B5EF4-FFF2-40B4-BE49-F238E27FC236}">
                <a16:creationId xmlns:a16="http://schemas.microsoft.com/office/drawing/2014/main" id="{7AC6CE5A-E47B-F90B-B1BE-D686CFEDCE28}"/>
              </a:ext>
            </a:extLst>
          </p:cNvPr>
          <p:cNvSpPr/>
          <p:nvPr/>
        </p:nvSpPr>
        <p:spPr>
          <a:xfrm>
            <a:off x="4667567"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3" name="Oval 62">
            <a:extLst>
              <a:ext uri="{FF2B5EF4-FFF2-40B4-BE49-F238E27FC236}">
                <a16:creationId xmlns:a16="http://schemas.microsoft.com/office/drawing/2014/main" id="{620A9BB7-F009-9E47-B251-6D8E6CB17D95}"/>
              </a:ext>
            </a:extLst>
          </p:cNvPr>
          <p:cNvSpPr/>
          <p:nvPr/>
        </p:nvSpPr>
        <p:spPr>
          <a:xfrm>
            <a:off x="5032091"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6" name="Title 2">
            <a:extLst>
              <a:ext uri="{FF2B5EF4-FFF2-40B4-BE49-F238E27FC236}">
                <a16:creationId xmlns:a16="http://schemas.microsoft.com/office/drawing/2014/main" id="{1D13DDC7-F225-CE1A-973F-2A4B024704B5}"/>
              </a:ext>
            </a:extLst>
          </p:cNvPr>
          <p:cNvSpPr txBox="1"/>
          <p:nvPr/>
        </p:nvSpPr>
        <p:spPr>
          <a:xfrm>
            <a:off x="2019011"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1250088F-1411-D061-0B7D-4BC4F9950831}"/>
              </a:ext>
            </a:extLst>
          </p:cNvPr>
          <p:cNvSpPr txBox="1"/>
          <p:nvPr/>
        </p:nvSpPr>
        <p:spPr>
          <a:xfrm>
            <a:off x="3288762" y="30312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5D042EE3-9D1F-7E15-5F51-CFAEFD88CB92}"/>
              </a:ext>
            </a:extLst>
          </p:cNvPr>
          <p:cNvSpPr txBox="1"/>
          <p:nvPr/>
        </p:nvSpPr>
        <p:spPr>
          <a:xfrm>
            <a:off x="4581893"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Đậm đà</a:t>
            </a:r>
          </a:p>
        </p:txBody>
      </p:sp>
      <p:sp>
        <p:nvSpPr>
          <p:cNvPr id="69" name="Oval 68">
            <a:extLst>
              <a:ext uri="{FF2B5EF4-FFF2-40B4-BE49-F238E27FC236}">
                <a16:creationId xmlns:a16="http://schemas.microsoft.com/office/drawing/2014/main" id="{B2E46674-03E8-706F-B7B8-A6E305C2B390}"/>
              </a:ext>
            </a:extLst>
          </p:cNvPr>
          <p:cNvSpPr/>
          <p:nvPr/>
        </p:nvSpPr>
        <p:spPr>
          <a:xfrm>
            <a:off x="2117043" y="4196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0" name="Oval 69">
            <a:extLst>
              <a:ext uri="{FF2B5EF4-FFF2-40B4-BE49-F238E27FC236}">
                <a16:creationId xmlns:a16="http://schemas.microsoft.com/office/drawing/2014/main" id="{A6A5955D-857C-B8C5-72F6-A79CA68108F1}"/>
              </a:ext>
            </a:extLst>
          </p:cNvPr>
          <p:cNvSpPr/>
          <p:nvPr/>
        </p:nvSpPr>
        <p:spPr>
          <a:xfrm>
            <a:off x="2481186"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1" name="Oval 70">
            <a:extLst>
              <a:ext uri="{FF2B5EF4-FFF2-40B4-BE49-F238E27FC236}">
                <a16:creationId xmlns:a16="http://schemas.microsoft.com/office/drawing/2014/main" id="{F2CFEE2D-10AB-539F-B08D-DE8F4267DC97}"/>
              </a:ext>
            </a:extLst>
          </p:cNvPr>
          <p:cNvSpPr/>
          <p:nvPr/>
        </p:nvSpPr>
        <p:spPr>
          <a:xfrm>
            <a:off x="2845329"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2" name="Oval 71">
            <a:extLst>
              <a:ext uri="{FF2B5EF4-FFF2-40B4-BE49-F238E27FC236}">
                <a16:creationId xmlns:a16="http://schemas.microsoft.com/office/drawing/2014/main" id="{1775D0FD-6EE5-2E89-8CE4-64F0AB1F39E2}"/>
              </a:ext>
            </a:extLst>
          </p:cNvPr>
          <p:cNvSpPr/>
          <p:nvPr/>
        </p:nvSpPr>
        <p:spPr>
          <a:xfrm>
            <a:off x="3209472"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4" name="Oval 73">
            <a:extLst>
              <a:ext uri="{FF2B5EF4-FFF2-40B4-BE49-F238E27FC236}">
                <a16:creationId xmlns:a16="http://schemas.microsoft.com/office/drawing/2014/main" id="{AD6CE03F-FCBC-9729-7BE2-60C479F7005F}"/>
              </a:ext>
            </a:extLst>
          </p:cNvPr>
          <p:cNvSpPr/>
          <p:nvPr/>
        </p:nvSpPr>
        <p:spPr>
          <a:xfrm>
            <a:off x="3573996"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3BB9B88E-7A8D-C879-A66B-422515A2AD6D}"/>
              </a:ext>
            </a:extLst>
          </p:cNvPr>
          <p:cNvSpPr/>
          <p:nvPr/>
        </p:nvSpPr>
        <p:spPr>
          <a:xfrm>
            <a:off x="3938520"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470C1AAB-093C-0C9F-74F6-EDDEA25CFC62}"/>
              </a:ext>
            </a:extLst>
          </p:cNvPr>
          <p:cNvSpPr/>
          <p:nvPr/>
        </p:nvSpPr>
        <p:spPr>
          <a:xfrm>
            <a:off x="4296865"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8155F9F4-7184-AA01-B1BC-C1ECE9D08FFE}"/>
              </a:ext>
            </a:extLst>
          </p:cNvPr>
          <p:cNvSpPr/>
          <p:nvPr/>
        </p:nvSpPr>
        <p:spPr>
          <a:xfrm>
            <a:off x="4667567"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4721CF35-9AE5-E7B8-EC8A-410E89F85A16}"/>
              </a:ext>
            </a:extLst>
          </p:cNvPr>
          <p:cNvSpPr/>
          <p:nvPr/>
        </p:nvSpPr>
        <p:spPr>
          <a:xfrm>
            <a:off x="5032091"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Title 2">
            <a:extLst>
              <a:ext uri="{FF2B5EF4-FFF2-40B4-BE49-F238E27FC236}">
                <a16:creationId xmlns:a16="http://schemas.microsoft.com/office/drawing/2014/main" id="{6242D9CB-236D-7994-58A7-6FA184F970CD}"/>
              </a:ext>
            </a:extLst>
          </p:cNvPr>
          <p:cNvSpPr txBox="1"/>
          <p:nvPr/>
        </p:nvSpPr>
        <p:spPr>
          <a:xfrm>
            <a:off x="2019011" y="3842629"/>
            <a:ext cx="1087283" cy="270817"/>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E21D041B-249F-B75B-DA6C-57A85035C76E}"/>
              </a:ext>
            </a:extLst>
          </p:cNvPr>
          <p:cNvSpPr txBox="1"/>
          <p:nvPr/>
        </p:nvSpPr>
        <p:spPr>
          <a:xfrm>
            <a:off x="3139579" y="387150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74349465-435D-9572-AA94-D98D00371B81}"/>
              </a:ext>
            </a:extLst>
          </p:cNvPr>
          <p:cNvSpPr txBox="1"/>
          <p:nvPr/>
        </p:nvSpPr>
        <p:spPr>
          <a:xfrm>
            <a:off x="4581893" y="38426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FAC0E2DC-0FFF-C4A2-39E0-1E0194ABC259}"/>
              </a:ext>
            </a:extLst>
          </p:cNvPr>
          <p:cNvCxnSpPr>
            <a:cxnSpLocks/>
          </p:cNvCxnSpPr>
          <p:nvPr/>
        </p:nvCxnSpPr>
        <p:spPr>
          <a:xfrm>
            <a:off x="1624233" y="3502133"/>
            <a:ext cx="44111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54598932-6F50-D329-5244-4C04B3264A0F}"/>
              </a:ext>
            </a:extLst>
          </p:cNvPr>
          <p:cNvSpPr txBox="1"/>
          <p:nvPr/>
        </p:nvSpPr>
        <p:spPr>
          <a:xfrm>
            <a:off x="636596"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05CF617C-B0BC-44F5-46A8-641FB2FBFEDC}"/>
              </a:ext>
            </a:extLst>
          </p:cNvPr>
          <p:cNvCxnSpPr>
            <a:cxnSpLocks/>
          </p:cNvCxnSpPr>
          <p:nvPr/>
        </p:nvCxnSpPr>
        <p:spPr>
          <a:xfrm>
            <a:off x="1516749" y="4346677"/>
            <a:ext cx="548600" cy="448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C171C747-989F-7956-3107-4ABA39A46F66}"/>
              </a:ext>
            </a:extLst>
          </p:cNvPr>
          <p:cNvSpPr/>
          <p:nvPr/>
        </p:nvSpPr>
        <p:spPr>
          <a:xfrm>
            <a:off x="2117043" y="503686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E2815927-A374-A5B6-F291-930218AEA8B8}"/>
              </a:ext>
            </a:extLst>
          </p:cNvPr>
          <p:cNvSpPr/>
          <p:nvPr/>
        </p:nvSpPr>
        <p:spPr>
          <a:xfrm>
            <a:off x="2481186"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Oval 91">
            <a:extLst>
              <a:ext uri="{FF2B5EF4-FFF2-40B4-BE49-F238E27FC236}">
                <a16:creationId xmlns:a16="http://schemas.microsoft.com/office/drawing/2014/main" id="{D033C820-4B73-2432-81D5-C659C9C95F91}"/>
              </a:ext>
            </a:extLst>
          </p:cNvPr>
          <p:cNvSpPr/>
          <p:nvPr/>
        </p:nvSpPr>
        <p:spPr>
          <a:xfrm>
            <a:off x="2845329"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3" name="Oval 92">
            <a:extLst>
              <a:ext uri="{FF2B5EF4-FFF2-40B4-BE49-F238E27FC236}">
                <a16:creationId xmlns:a16="http://schemas.microsoft.com/office/drawing/2014/main" id="{5E5F20B1-52AB-4F93-ED9E-EA40E7D0EB21}"/>
              </a:ext>
            </a:extLst>
          </p:cNvPr>
          <p:cNvSpPr/>
          <p:nvPr/>
        </p:nvSpPr>
        <p:spPr>
          <a:xfrm>
            <a:off x="3209472"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4" name="Oval 93">
            <a:extLst>
              <a:ext uri="{FF2B5EF4-FFF2-40B4-BE49-F238E27FC236}">
                <a16:creationId xmlns:a16="http://schemas.microsoft.com/office/drawing/2014/main" id="{6E97F409-19F5-1B87-CF59-8877DC04ABB3}"/>
              </a:ext>
            </a:extLst>
          </p:cNvPr>
          <p:cNvSpPr/>
          <p:nvPr/>
        </p:nvSpPr>
        <p:spPr>
          <a:xfrm>
            <a:off x="3573996"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5" name="Oval 94">
            <a:extLst>
              <a:ext uri="{FF2B5EF4-FFF2-40B4-BE49-F238E27FC236}">
                <a16:creationId xmlns:a16="http://schemas.microsoft.com/office/drawing/2014/main" id="{80A7A109-0064-76D2-6506-8B3DDE8732DD}"/>
              </a:ext>
            </a:extLst>
          </p:cNvPr>
          <p:cNvSpPr/>
          <p:nvPr/>
        </p:nvSpPr>
        <p:spPr>
          <a:xfrm>
            <a:off x="3938520"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6" name="Oval 95">
            <a:extLst>
              <a:ext uri="{FF2B5EF4-FFF2-40B4-BE49-F238E27FC236}">
                <a16:creationId xmlns:a16="http://schemas.microsoft.com/office/drawing/2014/main" id="{451D6448-47E6-388E-DFF1-CA6EB7661842}"/>
              </a:ext>
            </a:extLst>
          </p:cNvPr>
          <p:cNvSpPr/>
          <p:nvPr/>
        </p:nvSpPr>
        <p:spPr>
          <a:xfrm>
            <a:off x="4296865" y="5033961"/>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7" name="Oval 96">
            <a:extLst>
              <a:ext uri="{FF2B5EF4-FFF2-40B4-BE49-F238E27FC236}">
                <a16:creationId xmlns:a16="http://schemas.microsoft.com/office/drawing/2014/main" id="{0183700E-5F29-2FC2-C80C-158D26054134}"/>
              </a:ext>
            </a:extLst>
          </p:cNvPr>
          <p:cNvSpPr/>
          <p:nvPr/>
        </p:nvSpPr>
        <p:spPr>
          <a:xfrm>
            <a:off x="4667567" y="503396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8" name="Oval 97">
            <a:extLst>
              <a:ext uri="{FF2B5EF4-FFF2-40B4-BE49-F238E27FC236}">
                <a16:creationId xmlns:a16="http://schemas.microsoft.com/office/drawing/2014/main" id="{F8860791-7260-4F60-80A4-42646763B2B9}"/>
              </a:ext>
            </a:extLst>
          </p:cNvPr>
          <p:cNvSpPr/>
          <p:nvPr/>
        </p:nvSpPr>
        <p:spPr>
          <a:xfrm>
            <a:off x="5032091" y="5033961"/>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9" name="Title 2">
            <a:extLst>
              <a:ext uri="{FF2B5EF4-FFF2-40B4-BE49-F238E27FC236}">
                <a16:creationId xmlns:a16="http://schemas.microsoft.com/office/drawing/2014/main" id="{3E0443DF-0FE5-C2EF-2BAF-A3DA0CF762E0}"/>
              </a:ext>
            </a:extLst>
          </p:cNvPr>
          <p:cNvSpPr txBox="1"/>
          <p:nvPr/>
        </p:nvSpPr>
        <p:spPr>
          <a:xfrm>
            <a:off x="2019011"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sp>
        <p:nvSpPr>
          <p:cNvPr id="100" name="Title 2">
            <a:extLst>
              <a:ext uri="{FF2B5EF4-FFF2-40B4-BE49-F238E27FC236}">
                <a16:creationId xmlns:a16="http://schemas.microsoft.com/office/drawing/2014/main" id="{92D405FC-2D46-E87C-B555-F68B1EA190AE}"/>
              </a:ext>
            </a:extLst>
          </p:cNvPr>
          <p:cNvSpPr txBox="1"/>
          <p:nvPr/>
        </p:nvSpPr>
        <p:spPr>
          <a:xfrm>
            <a:off x="3139579"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4A3110F3-4278-A698-D79C-457AB5FDA0E9}"/>
              </a:ext>
            </a:extLst>
          </p:cNvPr>
          <p:cNvSpPr txBox="1"/>
          <p:nvPr/>
        </p:nvSpPr>
        <p:spPr>
          <a:xfrm>
            <a:off x="4581893"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BF609554-908A-E66C-D688-014B1C2E4081}"/>
              </a:ext>
            </a:extLst>
          </p:cNvPr>
          <p:cNvSpPr txBox="1"/>
          <p:nvPr/>
        </p:nvSpPr>
        <p:spPr>
          <a:xfrm>
            <a:off x="636596"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28625B31-85BA-B42E-8429-FE4147BA2D3A}"/>
              </a:ext>
            </a:extLst>
          </p:cNvPr>
          <p:cNvCxnSpPr>
            <a:cxnSpLocks/>
          </p:cNvCxnSpPr>
          <p:nvPr/>
        </p:nvCxnSpPr>
        <p:spPr>
          <a:xfrm flipV="1">
            <a:off x="1342103" y="5184047"/>
            <a:ext cx="723246" cy="288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52F4A0B1-34D2-0532-5D45-2D34F6274237}"/>
              </a:ext>
            </a:extLst>
          </p:cNvPr>
          <p:cNvSpPr/>
          <p:nvPr/>
        </p:nvSpPr>
        <p:spPr>
          <a:xfrm>
            <a:off x="2117043" y="53828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E19B01F9-B3CE-E4CF-C994-C77DF85014AE}"/>
              </a:ext>
            </a:extLst>
          </p:cNvPr>
          <p:cNvSpPr/>
          <p:nvPr/>
        </p:nvSpPr>
        <p:spPr>
          <a:xfrm>
            <a:off x="248118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Oval 106">
            <a:extLst>
              <a:ext uri="{FF2B5EF4-FFF2-40B4-BE49-F238E27FC236}">
                <a16:creationId xmlns:a16="http://schemas.microsoft.com/office/drawing/2014/main" id="{F72A0D3B-7A02-200D-2DD4-2540F2C7112C}"/>
              </a:ext>
            </a:extLst>
          </p:cNvPr>
          <p:cNvSpPr/>
          <p:nvPr/>
        </p:nvSpPr>
        <p:spPr>
          <a:xfrm>
            <a:off x="2845329"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8" name="Oval 107">
            <a:extLst>
              <a:ext uri="{FF2B5EF4-FFF2-40B4-BE49-F238E27FC236}">
                <a16:creationId xmlns:a16="http://schemas.microsoft.com/office/drawing/2014/main" id="{19C45349-B9F8-A2EF-0C9C-16B280F65C51}"/>
              </a:ext>
            </a:extLst>
          </p:cNvPr>
          <p:cNvSpPr/>
          <p:nvPr/>
        </p:nvSpPr>
        <p:spPr>
          <a:xfrm>
            <a:off x="3209472" y="53799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9" name="Oval 108">
            <a:extLst>
              <a:ext uri="{FF2B5EF4-FFF2-40B4-BE49-F238E27FC236}">
                <a16:creationId xmlns:a16="http://schemas.microsoft.com/office/drawing/2014/main" id="{01A627F3-4039-2402-9B43-92B13076EDE0}"/>
              </a:ext>
            </a:extLst>
          </p:cNvPr>
          <p:cNvSpPr/>
          <p:nvPr/>
        </p:nvSpPr>
        <p:spPr>
          <a:xfrm>
            <a:off x="3573996"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0" name="Oval 109">
            <a:extLst>
              <a:ext uri="{FF2B5EF4-FFF2-40B4-BE49-F238E27FC236}">
                <a16:creationId xmlns:a16="http://schemas.microsoft.com/office/drawing/2014/main" id="{37394972-6D7A-9CE2-8C47-A8260A85B2AC}"/>
              </a:ext>
            </a:extLst>
          </p:cNvPr>
          <p:cNvSpPr/>
          <p:nvPr/>
        </p:nvSpPr>
        <p:spPr>
          <a:xfrm>
            <a:off x="3938520"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1" name="Oval 110">
            <a:extLst>
              <a:ext uri="{FF2B5EF4-FFF2-40B4-BE49-F238E27FC236}">
                <a16:creationId xmlns:a16="http://schemas.microsoft.com/office/drawing/2014/main" id="{6A1C1F52-7DA2-7073-3267-D248CEAD7941}"/>
              </a:ext>
            </a:extLst>
          </p:cNvPr>
          <p:cNvSpPr/>
          <p:nvPr/>
        </p:nvSpPr>
        <p:spPr>
          <a:xfrm>
            <a:off x="4296865"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2" name="Oval 111">
            <a:extLst>
              <a:ext uri="{FF2B5EF4-FFF2-40B4-BE49-F238E27FC236}">
                <a16:creationId xmlns:a16="http://schemas.microsoft.com/office/drawing/2014/main" id="{4BF0D0A1-A0F7-87B6-A7C1-61398FBF49BE}"/>
              </a:ext>
            </a:extLst>
          </p:cNvPr>
          <p:cNvSpPr/>
          <p:nvPr/>
        </p:nvSpPr>
        <p:spPr>
          <a:xfrm>
            <a:off x="4667567"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3" name="Oval 112">
            <a:extLst>
              <a:ext uri="{FF2B5EF4-FFF2-40B4-BE49-F238E27FC236}">
                <a16:creationId xmlns:a16="http://schemas.microsoft.com/office/drawing/2014/main" id="{705E9B3E-FB40-1732-71A6-54A66C8D6007}"/>
              </a:ext>
            </a:extLst>
          </p:cNvPr>
          <p:cNvSpPr/>
          <p:nvPr/>
        </p:nvSpPr>
        <p:spPr>
          <a:xfrm>
            <a:off x="5032091"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4" name="Title 2">
            <a:extLst>
              <a:ext uri="{FF2B5EF4-FFF2-40B4-BE49-F238E27FC236}">
                <a16:creationId xmlns:a16="http://schemas.microsoft.com/office/drawing/2014/main" id="{6673CB3A-6F92-7E9A-2C9B-8DAAE225260D}"/>
              </a:ext>
            </a:extLst>
          </p:cNvPr>
          <p:cNvSpPr txBox="1"/>
          <p:nvPr/>
        </p:nvSpPr>
        <p:spPr>
          <a:xfrm>
            <a:off x="636596"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15" name="Straight Connector 114">
            <a:extLst>
              <a:ext uri="{FF2B5EF4-FFF2-40B4-BE49-F238E27FC236}">
                <a16:creationId xmlns:a16="http://schemas.microsoft.com/office/drawing/2014/main" id="{AB0E91BC-C63D-B473-ADBE-67A21E0867BE}"/>
              </a:ext>
            </a:extLst>
          </p:cNvPr>
          <p:cNvCxnSpPr>
            <a:cxnSpLocks/>
          </p:cNvCxnSpPr>
          <p:nvPr/>
        </p:nvCxnSpPr>
        <p:spPr>
          <a:xfrm>
            <a:off x="1516749" y="553003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23E9A931-78CC-2A77-BBD9-04EBEFD8A01D}"/>
              </a:ext>
            </a:extLst>
          </p:cNvPr>
          <p:cNvSpPr/>
          <p:nvPr/>
        </p:nvSpPr>
        <p:spPr>
          <a:xfrm>
            <a:off x="2117043"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7" name="Oval 116">
            <a:extLst>
              <a:ext uri="{FF2B5EF4-FFF2-40B4-BE49-F238E27FC236}">
                <a16:creationId xmlns:a16="http://schemas.microsoft.com/office/drawing/2014/main" id="{03CF3856-1108-1C1A-67B3-1E6E7B86A026}"/>
              </a:ext>
            </a:extLst>
          </p:cNvPr>
          <p:cNvSpPr/>
          <p:nvPr/>
        </p:nvSpPr>
        <p:spPr>
          <a:xfrm>
            <a:off x="248118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8" name="Oval 117">
            <a:extLst>
              <a:ext uri="{FF2B5EF4-FFF2-40B4-BE49-F238E27FC236}">
                <a16:creationId xmlns:a16="http://schemas.microsoft.com/office/drawing/2014/main" id="{45EB9BB1-FE7A-D017-C11E-51F70296B447}"/>
              </a:ext>
            </a:extLst>
          </p:cNvPr>
          <p:cNvSpPr/>
          <p:nvPr/>
        </p:nvSpPr>
        <p:spPr>
          <a:xfrm>
            <a:off x="2845329"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9" name="Oval 118">
            <a:extLst>
              <a:ext uri="{FF2B5EF4-FFF2-40B4-BE49-F238E27FC236}">
                <a16:creationId xmlns:a16="http://schemas.microsoft.com/office/drawing/2014/main" id="{71C20771-80C1-8EF7-1D35-2E83A79A557D}"/>
              </a:ext>
            </a:extLst>
          </p:cNvPr>
          <p:cNvSpPr/>
          <p:nvPr/>
        </p:nvSpPr>
        <p:spPr>
          <a:xfrm>
            <a:off x="3209472"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1" name="Oval 120">
            <a:extLst>
              <a:ext uri="{FF2B5EF4-FFF2-40B4-BE49-F238E27FC236}">
                <a16:creationId xmlns:a16="http://schemas.microsoft.com/office/drawing/2014/main" id="{004DD8B4-60AD-2CEF-D517-4F84E5A17EE2}"/>
              </a:ext>
            </a:extLst>
          </p:cNvPr>
          <p:cNvSpPr/>
          <p:nvPr/>
        </p:nvSpPr>
        <p:spPr>
          <a:xfrm>
            <a:off x="3938520" y="6164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3" name="Oval 122">
            <a:extLst>
              <a:ext uri="{FF2B5EF4-FFF2-40B4-BE49-F238E27FC236}">
                <a16:creationId xmlns:a16="http://schemas.microsoft.com/office/drawing/2014/main" id="{CEB13DB8-64C4-4C6B-206F-3CD17667DDA4}"/>
              </a:ext>
            </a:extLst>
          </p:cNvPr>
          <p:cNvSpPr/>
          <p:nvPr/>
        </p:nvSpPr>
        <p:spPr>
          <a:xfrm>
            <a:off x="4667567"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4" name="Oval 123">
            <a:extLst>
              <a:ext uri="{FF2B5EF4-FFF2-40B4-BE49-F238E27FC236}">
                <a16:creationId xmlns:a16="http://schemas.microsoft.com/office/drawing/2014/main" id="{EE706AB7-0648-2697-6DFC-176BF577DFC2}"/>
              </a:ext>
            </a:extLst>
          </p:cNvPr>
          <p:cNvSpPr/>
          <p:nvPr/>
        </p:nvSpPr>
        <p:spPr>
          <a:xfrm>
            <a:off x="5032091"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5" name="Title 2">
            <a:extLst>
              <a:ext uri="{FF2B5EF4-FFF2-40B4-BE49-F238E27FC236}">
                <a16:creationId xmlns:a16="http://schemas.microsoft.com/office/drawing/2014/main" id="{4C537F26-8700-4CDE-D048-5B0E180F8ABE}"/>
              </a:ext>
            </a:extLst>
          </p:cNvPr>
          <p:cNvSpPr txBox="1"/>
          <p:nvPr/>
        </p:nvSpPr>
        <p:spPr>
          <a:xfrm>
            <a:off x="2019011"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FD803B88-C276-6FE1-A9B2-E033E8DC5138}"/>
              </a:ext>
            </a:extLst>
          </p:cNvPr>
          <p:cNvSpPr txBox="1"/>
          <p:nvPr/>
        </p:nvSpPr>
        <p:spPr>
          <a:xfrm>
            <a:off x="3384483" y="5842405"/>
            <a:ext cx="135836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12,5% – 14,5%</a:t>
            </a:r>
          </a:p>
        </p:txBody>
      </p:sp>
      <p:sp>
        <p:nvSpPr>
          <p:cNvPr id="127" name="Title 2">
            <a:extLst>
              <a:ext uri="{FF2B5EF4-FFF2-40B4-BE49-F238E27FC236}">
                <a16:creationId xmlns:a16="http://schemas.microsoft.com/office/drawing/2014/main" id="{1DA0F18C-13AE-37F5-A361-7EBAA1DF5B82}"/>
              </a:ext>
            </a:extLst>
          </p:cNvPr>
          <p:cNvSpPr txBox="1"/>
          <p:nvPr/>
        </p:nvSpPr>
        <p:spPr>
          <a:xfrm>
            <a:off x="4581893"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A3D147F3-26E3-4DC4-D510-A9A9174266BF}"/>
              </a:ext>
            </a:extLst>
          </p:cNvPr>
          <p:cNvSpPr txBox="1"/>
          <p:nvPr/>
        </p:nvSpPr>
        <p:spPr>
          <a:xfrm>
            <a:off x="636596"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8A683202-C0E5-3876-F1C0-3E6826E29542}"/>
              </a:ext>
            </a:extLst>
          </p:cNvPr>
          <p:cNvCxnSpPr>
            <a:cxnSpLocks/>
          </p:cNvCxnSpPr>
          <p:nvPr/>
        </p:nvCxnSpPr>
        <p:spPr>
          <a:xfrm>
            <a:off x="1844791" y="6322064"/>
            <a:ext cx="22055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2" name="object 58">
            <a:extLst>
              <a:ext uri="{FF2B5EF4-FFF2-40B4-BE49-F238E27FC236}">
                <a16:creationId xmlns:a16="http://schemas.microsoft.com/office/drawing/2014/main" id="{73AFD075-6365-5E4C-1B91-3085C1D6649C}"/>
              </a:ext>
            </a:extLst>
          </p:cNvPr>
          <p:cNvSpPr txBox="1"/>
          <p:nvPr/>
        </p:nvSpPr>
        <p:spPr>
          <a:xfrm>
            <a:off x="7187284" y="2394012"/>
            <a:ext cx="1257143" cy="263534"/>
          </a:xfrm>
          <a:prstGeom prst="rect">
            <a:avLst/>
          </a:prstGeom>
          <a:solidFill>
            <a:schemeClr val="accent6"/>
          </a:solidFill>
        </p:spPr>
        <p:txBody>
          <a:bodyPr vert="horz" wrap="square" lIns="0" tIns="17145" rIns="0" bIns="0" rtlCol="0" anchor="b" anchorCtr="0">
            <a:spAutoFit/>
          </a:bodyPr>
          <a:lstStyle/>
          <a:p>
            <a:pPr algn="ctr">
              <a:spcBef>
                <a:spcPts val="158"/>
              </a:spcBef>
              <a:spcAft>
                <a:spcPts val="638"/>
              </a:spcAft>
            </a:pPr>
            <a:r>
              <a:rPr lang="en-US" altLang="zh-CN" sz="1600" b="1" dirty="0">
                <a:solidFill>
                  <a:schemeClr val="bg2"/>
                </a:solidFill>
                <a:effectLst/>
                <a:latin typeface="Arial" panose="020B0604020202020204" pitchFamily="34" charset="0"/>
                <a:ea typeface="Inter Display" panose="02000503000000020004" pitchFamily="2" charset="0"/>
                <a:cs typeface="Arial" panose="020B0604020202020204" pitchFamily="34" charset="0"/>
              </a:rPr>
              <a:t>HƯƠNG VỊ</a:t>
            </a:r>
          </a:p>
        </p:txBody>
      </p:sp>
      <p:cxnSp>
        <p:nvCxnSpPr>
          <p:cNvPr id="136" name="Straight Connector 135">
            <a:extLst>
              <a:ext uri="{FF2B5EF4-FFF2-40B4-BE49-F238E27FC236}">
                <a16:creationId xmlns:a16="http://schemas.microsoft.com/office/drawing/2014/main" id="{C6EB656A-CB1B-A15E-5839-DF21DB7C5F7C}"/>
              </a:ext>
            </a:extLst>
          </p:cNvPr>
          <p:cNvCxnSpPr>
            <a:cxnSpLocks/>
          </p:cNvCxnSpPr>
          <p:nvPr/>
        </p:nvCxnSpPr>
        <p:spPr>
          <a:xfrm>
            <a:off x="7756911" y="2903057"/>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DC9871F8-1465-9809-1B44-B646BB0695C5}"/>
              </a:ext>
            </a:extLst>
          </p:cNvPr>
          <p:cNvCxnSpPr>
            <a:cxnSpLocks/>
          </p:cNvCxnSpPr>
          <p:nvPr/>
        </p:nvCxnSpPr>
        <p:spPr>
          <a:xfrm>
            <a:off x="7756911" y="455327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173B3893-E2D6-EDB0-78BE-B904B97847E8}"/>
              </a:ext>
            </a:extLst>
          </p:cNvPr>
          <p:cNvGrpSpPr/>
          <p:nvPr/>
        </p:nvGrpSpPr>
        <p:grpSpPr>
          <a:xfrm>
            <a:off x="4293882" y="6164604"/>
            <a:ext cx="278634" cy="272668"/>
            <a:chOff x="8032638" y="5926610"/>
            <a:chExt cx="278634" cy="272668"/>
          </a:xfrm>
        </p:grpSpPr>
        <p:sp>
          <p:nvSpPr>
            <p:cNvPr id="8" name="Freeform 7">
              <a:extLst>
                <a:ext uri="{FF2B5EF4-FFF2-40B4-BE49-F238E27FC236}">
                  <a16:creationId xmlns:a16="http://schemas.microsoft.com/office/drawing/2014/main" id="{58C46BB7-AB44-6BBB-0829-AD400A6ED8C0}"/>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9" name="Freeform 8">
              <a:extLst>
                <a:ext uri="{FF2B5EF4-FFF2-40B4-BE49-F238E27FC236}">
                  <a16:creationId xmlns:a16="http://schemas.microsoft.com/office/drawing/2014/main" id="{C6B086FB-E037-21B8-EBC8-2E00A61D1866}"/>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cxnSp>
        <p:nvCxnSpPr>
          <p:cNvPr id="13" name="Straight Connector 12">
            <a:extLst>
              <a:ext uri="{FF2B5EF4-FFF2-40B4-BE49-F238E27FC236}">
                <a16:creationId xmlns:a16="http://schemas.microsoft.com/office/drawing/2014/main" id="{E9274919-E8D5-C7EF-67EE-363AED4159F5}"/>
              </a:ext>
            </a:extLst>
          </p:cNvPr>
          <p:cNvCxnSpPr>
            <a:cxnSpLocks/>
          </p:cNvCxnSpPr>
          <p:nvPr/>
        </p:nvCxnSpPr>
        <p:spPr>
          <a:xfrm>
            <a:off x="3733450"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object 58">
            <a:extLst>
              <a:ext uri="{FF2B5EF4-FFF2-40B4-BE49-F238E27FC236}">
                <a16:creationId xmlns:a16="http://schemas.microsoft.com/office/drawing/2014/main" id="{61E740B7-4F0D-00BA-C206-8D45A9D6DF65}"/>
              </a:ext>
            </a:extLst>
          </p:cNvPr>
          <p:cNvSpPr txBox="1"/>
          <p:nvPr/>
        </p:nvSpPr>
        <p:spPr>
          <a:xfrm>
            <a:off x="8444426" y="5080025"/>
            <a:ext cx="3561913" cy="1145186"/>
          </a:xfrm>
          <a:prstGeom prst="rect">
            <a:avLst/>
          </a:prstGeom>
        </p:spPr>
        <p:txBody>
          <a:bodyPr vert="horz" wrap="square" lIns="0" tIns="17145" rIns="0" bIns="0" numCol="2" rtlCol="0" anchor="ctr" anchorCtr="0">
            <a:noAutofit/>
          </a:bodyPr>
          <a:lstStyle/>
          <a:p>
            <a:pPr marL="285750" indent="-285750">
              <a:lnSpc>
                <a:spcPct val="98000"/>
              </a:lnSpc>
              <a:spcAft>
                <a:spcPts val="100"/>
              </a:spcAft>
              <a:buClr>
                <a:schemeClr val="accent3"/>
              </a:buClr>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Bánh mì nướng</a:t>
            </a:r>
          </a:p>
          <a:p>
            <a:pPr marL="285750" indent="-285750">
              <a:lnSpc>
                <a:spcPct val="98000"/>
              </a:lnSpc>
              <a:spcAft>
                <a:spcPts val="100"/>
              </a:spcAft>
              <a:buClr>
                <a:schemeClr val="accent3"/>
              </a:buClr>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Vani</a:t>
            </a:r>
          </a:p>
          <a:p>
            <a:pPr marL="285750" indent="-285750">
              <a:lnSpc>
                <a:spcPct val="98000"/>
              </a:lnSpc>
              <a:spcAft>
                <a:spcPts val="100"/>
              </a:spcAft>
              <a:buClr>
                <a:schemeClr val="accent3"/>
              </a:buClr>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Bơ</a:t>
            </a:r>
          </a:p>
          <a:p>
            <a:pPr marL="285750" indent="-285750">
              <a:lnSpc>
                <a:spcPct val="98000"/>
              </a:lnSpc>
              <a:spcAft>
                <a:spcPts val="100"/>
              </a:spcAft>
              <a:buClr>
                <a:schemeClr val="accent3"/>
              </a:buClr>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Kẹo bơ cứng</a:t>
            </a:r>
          </a:p>
          <a:p>
            <a:pPr marL="285750" indent="-285750">
              <a:lnSpc>
                <a:spcPct val="98000"/>
              </a:lnSpc>
              <a:spcAft>
                <a:spcPts val="100"/>
              </a:spcAft>
              <a:buClr>
                <a:schemeClr val="accent3"/>
              </a:buClr>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Mật ong</a:t>
            </a:r>
          </a:p>
          <a:p>
            <a:pPr marL="285750" indent="-285750">
              <a:lnSpc>
                <a:spcPct val="98000"/>
              </a:lnSpc>
              <a:spcAft>
                <a:spcPts val="100"/>
              </a:spcAft>
              <a:buClr>
                <a:schemeClr val="accent3"/>
              </a:buClr>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Crème brulée</a:t>
            </a:r>
            <a:endParaRPr lang="en-AU" sz="1600" dirty="0">
              <a:latin typeface="Arial" panose="020B0604020202020204" pitchFamily="34" charset="0"/>
              <a:cs typeface="Arial" panose="020B0604020202020204" pitchFamily="34" charset="0"/>
            </a:endParaRPr>
          </a:p>
          <a:p>
            <a:pPr marL="285750" indent="-285750">
              <a:lnSpc>
                <a:spcPct val="98000"/>
              </a:lnSpc>
              <a:spcAft>
                <a:spcPts val="100"/>
              </a:spcAft>
              <a:buClr>
                <a:schemeClr val="accent3"/>
              </a:buClr>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Quế</a:t>
            </a:r>
          </a:p>
          <a:p>
            <a:pPr marL="285750" indent="-285750">
              <a:lnSpc>
                <a:spcPct val="98000"/>
              </a:lnSpc>
              <a:spcAft>
                <a:spcPts val="100"/>
              </a:spcAft>
              <a:buClr>
                <a:schemeClr val="accent3"/>
              </a:buClr>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Dừa</a:t>
            </a:r>
          </a:p>
          <a:p>
            <a:pPr marL="285750" indent="-285750">
              <a:lnSpc>
                <a:spcPct val="98000"/>
              </a:lnSpc>
              <a:spcAft>
                <a:spcPts val="100"/>
              </a:spcAft>
              <a:buClr>
                <a:schemeClr val="accent3"/>
              </a:buClr>
              <a:buFont typeface="Arial" panose="020B0604020202020204" pitchFamily="34" charset="0"/>
              <a:buChar char="•"/>
            </a:pPr>
            <a:r>
              <a:rPr lang="en-US" altLang="zh-CN" sz="1600" dirty="0" err="1">
                <a:latin typeface="Arial" panose="020B0604020202020204" pitchFamily="34" charset="0"/>
                <a:cs typeface="Arial" panose="020B0604020202020204" pitchFamily="34" charset="0"/>
              </a:rPr>
              <a:t>Kẹo</a:t>
            </a:r>
            <a:r>
              <a:rPr lang="en-US" altLang="zh-CN" sz="1600" dirty="0">
                <a:latin typeface="Arial" panose="020B0604020202020204" pitchFamily="34" charset="0"/>
                <a:cs typeface="Arial" panose="020B0604020202020204" pitchFamily="34" charset="0"/>
              </a:rPr>
              <a:t> nougat</a:t>
            </a:r>
          </a:p>
          <a:p>
            <a:pPr marL="285750" indent="-285750">
              <a:lnSpc>
                <a:spcPct val="98000"/>
              </a:lnSpc>
              <a:spcAft>
                <a:spcPts val="100"/>
              </a:spcAft>
              <a:buClr>
                <a:schemeClr val="accent3"/>
              </a:buClr>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Hạnh nhân nướng</a:t>
            </a:r>
          </a:p>
          <a:p>
            <a:pPr marL="285750" indent="-285750">
              <a:lnSpc>
                <a:spcPct val="98000"/>
              </a:lnSpc>
              <a:spcAft>
                <a:spcPts val="100"/>
              </a:spcAft>
              <a:buClr>
                <a:schemeClr val="accent3"/>
              </a:buClr>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Gia vị</a:t>
            </a:r>
          </a:p>
          <a:p>
            <a:pPr marL="285750" indent="-285750">
              <a:lnSpc>
                <a:spcPct val="98000"/>
              </a:lnSpc>
              <a:spcAft>
                <a:spcPts val="100"/>
              </a:spcAft>
              <a:buClr>
                <a:schemeClr val="accent3"/>
              </a:buClr>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Phấn</a:t>
            </a:r>
          </a:p>
          <a:p>
            <a:pPr marL="285750" indent="-285750">
              <a:lnSpc>
                <a:spcPct val="98000"/>
              </a:lnSpc>
              <a:spcAft>
                <a:spcPts val="100"/>
              </a:spcAft>
              <a:buClr>
                <a:schemeClr val="accent3"/>
              </a:buClr>
              <a:buFont typeface="Arial" panose="020B0604020202020204" pitchFamily="34" charset="0"/>
              <a:buChar char="•"/>
            </a:pPr>
            <a:r>
              <a:rPr lang="en-US" altLang="zh-CN" sz="1600" dirty="0">
                <a:latin typeface="Arial" panose="020B0604020202020204" pitchFamily="34" charset="0"/>
                <a:cs typeface="Arial" panose="020B0604020202020204" pitchFamily="34" charset="0"/>
              </a:rPr>
              <a:t>Khoáng chất</a:t>
            </a:r>
          </a:p>
        </p:txBody>
      </p:sp>
      <p:grpSp>
        <p:nvGrpSpPr>
          <p:cNvPr id="5" name="Group 4">
            <a:extLst>
              <a:ext uri="{FF2B5EF4-FFF2-40B4-BE49-F238E27FC236}">
                <a16:creationId xmlns:a16="http://schemas.microsoft.com/office/drawing/2014/main" id="{06D97EA6-72C8-19DD-BAA6-9B37B500CCC6}"/>
              </a:ext>
            </a:extLst>
          </p:cNvPr>
          <p:cNvGrpSpPr/>
          <p:nvPr/>
        </p:nvGrpSpPr>
        <p:grpSpPr>
          <a:xfrm rot="10800000">
            <a:off x="3565913" y="6164604"/>
            <a:ext cx="278634" cy="272668"/>
            <a:chOff x="8032638" y="5926610"/>
            <a:chExt cx="278634" cy="272668"/>
          </a:xfrm>
        </p:grpSpPr>
        <p:sp>
          <p:nvSpPr>
            <p:cNvPr id="12" name="Freeform 11">
              <a:extLst>
                <a:ext uri="{FF2B5EF4-FFF2-40B4-BE49-F238E27FC236}">
                  <a16:creationId xmlns:a16="http://schemas.microsoft.com/office/drawing/2014/main" id="{6CD5BBB7-815D-EA83-FB35-A2116E3E1B25}"/>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8" name="Freeform 17">
              <a:extLst>
                <a:ext uri="{FF2B5EF4-FFF2-40B4-BE49-F238E27FC236}">
                  <a16:creationId xmlns:a16="http://schemas.microsoft.com/office/drawing/2014/main" id="{EFFD4F68-ABD6-7389-4D2D-FE5441256ACC}"/>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sp>
        <p:nvSpPr>
          <p:cNvPr id="19" name="Title 2">
            <a:extLst>
              <a:ext uri="{FF2B5EF4-FFF2-40B4-BE49-F238E27FC236}">
                <a16:creationId xmlns:a16="http://schemas.microsoft.com/office/drawing/2014/main" id="{EA142DE5-E32F-3D78-3CA3-3F50068BC15D}"/>
              </a:ext>
            </a:extLst>
          </p:cNvPr>
          <p:cNvSpPr txBox="1"/>
          <p:nvPr/>
        </p:nvSpPr>
        <p:spPr>
          <a:xfrm>
            <a:off x="3391266" y="6504644"/>
            <a:ext cx="218010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(Sủi bọt)</a:t>
            </a:r>
          </a:p>
        </p:txBody>
      </p:sp>
      <p:cxnSp>
        <p:nvCxnSpPr>
          <p:cNvPr id="22" name="Straight Connector 21">
            <a:extLst>
              <a:ext uri="{FF2B5EF4-FFF2-40B4-BE49-F238E27FC236}">
                <a16:creationId xmlns:a16="http://schemas.microsoft.com/office/drawing/2014/main" id="{1EF547AE-2DCC-6574-5D86-4E4D9C6F3650}"/>
              </a:ext>
            </a:extLst>
          </p:cNvPr>
          <p:cNvCxnSpPr>
            <a:cxnSpLocks/>
          </p:cNvCxnSpPr>
          <p:nvPr/>
        </p:nvCxnSpPr>
        <p:spPr>
          <a:xfrm>
            <a:off x="3768389" y="635608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920644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78291DC-D468-A4EE-7192-63AAC13196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1" y="368299"/>
            <a:ext cx="6095999" cy="6177280"/>
          </a:xfrm>
        </p:spPr>
      </p:pic>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3" y="3617466"/>
            <a:ext cx="4829691" cy="1530521"/>
          </a:xfrm>
        </p:spPr>
        <p:txBody>
          <a:bodyPr/>
          <a:lstStyle/>
          <a:p>
            <a:pPr>
              <a:spcBef>
                <a:spcPts val="800"/>
              </a:spcBef>
            </a:pPr>
            <a:r>
              <a:rPr lang="en-US" altLang="zh-CN" dirty="0"/>
              <a:t>Lịch sử của Chardonnay ở Úc</a:t>
            </a:r>
          </a:p>
          <a:p>
            <a:pPr>
              <a:spcBef>
                <a:spcPts val="800"/>
              </a:spcBef>
            </a:pPr>
            <a:r>
              <a:rPr lang="en-US" altLang="zh-CN" dirty="0"/>
              <a:t>Cách trồng</a:t>
            </a:r>
          </a:p>
          <a:p>
            <a:pPr>
              <a:spcBef>
                <a:spcPts val="800"/>
              </a:spcBef>
            </a:pPr>
            <a:r>
              <a:rPr lang="en-US" altLang="zh-CN" dirty="0"/>
              <a:t>Cách sản xuất</a:t>
            </a:r>
          </a:p>
          <a:p>
            <a:pPr>
              <a:spcBef>
                <a:spcPts val="800"/>
              </a:spcBef>
            </a:pPr>
            <a:r>
              <a:rPr lang="en-US" altLang="zh-CN" dirty="0"/>
              <a:t>Các phong cách khác nhau</a:t>
            </a:r>
          </a:p>
          <a:p>
            <a:pPr>
              <a:spcBef>
                <a:spcPts val="800"/>
              </a:spcBef>
            </a:pPr>
            <a:r>
              <a:rPr lang="en-US" altLang="zh-CN" dirty="0"/>
              <a:t>Nơi trồng</a:t>
            </a:r>
          </a:p>
          <a:p>
            <a:pPr>
              <a:spcBef>
                <a:spcPts val="800"/>
              </a:spcBef>
            </a:pPr>
            <a:r>
              <a:rPr lang="en-US" altLang="zh-CN" dirty="0"/>
              <a:t>Đặc điểm và hương vị đặc trưng</a:t>
            </a:r>
          </a:p>
        </p:txBody>
      </p:sp>
      <p:sp>
        <p:nvSpPr>
          <p:cNvPr id="5" name="Text Placeholder 4">
            <a:extLst>
              <a:ext uri="{FF2B5EF4-FFF2-40B4-BE49-F238E27FC236}">
                <a16:creationId xmlns:a16="http://schemas.microsoft.com/office/drawing/2014/main" id="{1B7B4BFB-5E1A-3E82-E8CE-D144971F28DA}"/>
              </a:ext>
            </a:extLst>
          </p:cNvPr>
          <p:cNvSpPr>
            <a:spLocks noGrp="1"/>
          </p:cNvSpPr>
          <p:nvPr>
            <p:ph type="body" sz="quarter" idx="13"/>
          </p:nvPr>
        </p:nvSpPr>
        <p:spPr/>
        <p:txBody>
          <a:bodyPr/>
          <a:lstStyle>
            <a:lvl1pPr>
              <a:defRPr sz="1434"/>
            </a:lvl1pPr>
          </a:lstStyle>
          <a:p>
            <a:r>
              <a:rPr lang="en-US" altLang="zh-CN" sz="5400" b="1" dirty="0">
                <a:solidFill>
                  <a:schemeClr val="accent1"/>
                </a:solidFill>
              </a:rPr>
              <a:t>HÔM NAY CHÚNG TA SẼ ĐỀ CẬP ĐẾN</a:t>
            </a:r>
          </a:p>
        </p:txBody>
      </p:sp>
    </p:spTree>
    <p:extLst>
      <p:ext uri="{BB962C8B-B14F-4D97-AF65-F5344CB8AC3E}">
        <p14:creationId xmlns:p14="http://schemas.microsoft.com/office/powerpoint/2010/main" val="1160338932"/>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8">
            <a:extLst>
              <a:ext uri="{FF2B5EF4-FFF2-40B4-BE49-F238E27FC236}">
                <a16:creationId xmlns:a16="http://schemas.microsoft.com/office/drawing/2014/main" id="{84831822-D387-A1ED-AC5C-BD2EFEBFC9C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926366" y="1144921"/>
            <a:ext cx="1888675" cy="5717672"/>
          </a:xfrm>
          <a:prstGeom prst="rect">
            <a:avLst/>
          </a:prstGeom>
        </p:spPr>
      </p:pic>
      <p:cxnSp>
        <p:nvCxnSpPr>
          <p:cNvPr id="37" name="Straight Connector 36">
            <a:extLst>
              <a:ext uri="{FF2B5EF4-FFF2-40B4-BE49-F238E27FC236}">
                <a16:creationId xmlns:a16="http://schemas.microsoft.com/office/drawing/2014/main" id="{ABD803A3-0490-A48B-053C-D403901979BD}"/>
              </a:ext>
            </a:extLst>
          </p:cNvPr>
          <p:cNvCxnSpPr>
            <a:cxnSpLocks/>
            <a:stCxn id="36" idx="1"/>
          </p:cNvCxnSpPr>
          <p:nvPr/>
        </p:nvCxnSpPr>
        <p:spPr>
          <a:xfrm flipH="1">
            <a:off x="5480112" y="4224928"/>
            <a:ext cx="52168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726311" y="2628714"/>
            <a:ext cx="1516650" cy="791312"/>
          </a:xfrm>
        </p:spPr>
        <p:txBody>
          <a:bodyPr/>
          <a:lstStyle/>
          <a:p>
            <a:pPr algn="ctr"/>
            <a:r>
              <a:rPr lang="en-US" altLang="zh-CN" sz="1400" b="1" dirty="0">
                <a:solidFill>
                  <a:prstClr val="black"/>
                </a:solidFill>
                <a:cs typeface="Arial" panose="020B0604020202020204" pitchFamily="34" charset="0"/>
              </a:rPr>
              <a:t>GÀ NƯỚNG</a:t>
            </a:r>
            <a:endParaRPr lang="en-AU" sz="1400" b="1" dirty="0">
              <a:solidFill>
                <a:prstClr val="black"/>
              </a:solidFill>
              <a:cs typeface="Arial" panose="020B0604020202020204" pitchFamily="34" charset="0"/>
            </a:endParaRP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581550" y="590262"/>
            <a:ext cx="7596429" cy="1325563"/>
          </a:xfrm>
        </p:spPr>
        <p:txBody>
          <a:bodyPr/>
          <a:lstStyle/>
          <a:p>
            <a:r>
              <a:rPr lang="en-US" altLang="zh-CN" b="1" dirty="0">
                <a:solidFill>
                  <a:schemeClr val="accent1"/>
                </a:solidFill>
              </a:rPr>
              <a:t>KẾT HỢP VỚI MÓN ĂN</a:t>
            </a:r>
          </a:p>
        </p:txBody>
      </p:sp>
      <p:sp>
        <p:nvSpPr>
          <p:cNvPr id="3" name="Text Placeholder 3">
            <a:extLst>
              <a:ext uri="{FF2B5EF4-FFF2-40B4-BE49-F238E27FC236}">
                <a16:creationId xmlns:a16="http://schemas.microsoft.com/office/drawing/2014/main" id="{D127FE11-0517-5390-C74A-A5EE299BAFA0}"/>
              </a:ext>
            </a:extLst>
          </p:cNvPr>
          <p:cNvSpPr txBox="1">
            <a:spLocks/>
          </p:cNvSpPr>
          <p:nvPr/>
        </p:nvSpPr>
        <p:spPr>
          <a:xfrm>
            <a:off x="6880998" y="3654410"/>
            <a:ext cx="832630" cy="25109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400" b="1" dirty="0">
                <a:solidFill>
                  <a:prstClr val="black"/>
                </a:solidFill>
                <a:latin typeface="Arial" panose="020B0604020202020204" pitchFamily="34" charset="0"/>
                <a:cs typeface="Arial" panose="020B0604020202020204" pitchFamily="34" charset="0"/>
              </a:rPr>
              <a:t>TÔM</a:t>
            </a:r>
            <a:endParaRPr lang="en-AU" sz="1400" b="1" dirty="0">
              <a:solidFill>
                <a:prstClr val="black"/>
              </a:solidFill>
              <a:latin typeface="Arial" panose="020B0604020202020204" pitchFamily="34" charset="0"/>
              <a:cs typeface="Arial" panose="020B0604020202020204" pitchFamily="34" charset="0"/>
            </a:endParaRPr>
          </a:p>
        </p:txBody>
      </p:sp>
      <p:sp>
        <p:nvSpPr>
          <p:cNvPr id="10" name="Text Placeholder 3">
            <a:extLst>
              <a:ext uri="{FF2B5EF4-FFF2-40B4-BE49-F238E27FC236}">
                <a16:creationId xmlns:a16="http://schemas.microsoft.com/office/drawing/2014/main" id="{44922030-0B4A-390D-5FB1-7279DBAF511D}"/>
              </a:ext>
            </a:extLst>
          </p:cNvPr>
          <p:cNvSpPr txBox="1">
            <a:spLocks/>
          </p:cNvSpPr>
          <p:nvPr/>
        </p:nvSpPr>
        <p:spPr>
          <a:xfrm>
            <a:off x="623888" y="4321184"/>
            <a:ext cx="1516650"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400" b="1" dirty="0">
                <a:solidFill>
                  <a:prstClr val="black"/>
                </a:solidFill>
                <a:latin typeface="Arial" panose="020B0604020202020204" pitchFamily="34" charset="0"/>
                <a:cs typeface="Arial" panose="020B0604020202020204" pitchFamily="34" charset="0"/>
              </a:rPr>
              <a:t>PHÔ MAI XANH</a:t>
            </a:r>
            <a:endParaRPr lang="en-AU" sz="1400" b="1" dirty="0">
              <a:solidFill>
                <a:prstClr val="black"/>
              </a:solidFill>
              <a:latin typeface="Arial" panose="020B0604020202020204" pitchFamily="34" charset="0"/>
              <a:cs typeface="Arial" panose="020B0604020202020204" pitchFamily="34" charset="0"/>
            </a:endParaRPr>
          </a:p>
        </p:txBody>
      </p:sp>
      <p:sp>
        <p:nvSpPr>
          <p:cNvPr id="7" name="object 10">
            <a:extLst>
              <a:ext uri="{FF2B5EF4-FFF2-40B4-BE49-F238E27FC236}">
                <a16:creationId xmlns:a16="http://schemas.microsoft.com/office/drawing/2014/main" id="{603D5F14-B42C-2FAC-7455-08BDFEB5A39D}"/>
              </a:ext>
            </a:extLst>
          </p:cNvPr>
          <p:cNvSpPr txBox="1"/>
          <p:nvPr/>
        </p:nvSpPr>
        <p:spPr>
          <a:xfrm rot="16200000">
            <a:off x="2788075" y="4486713"/>
            <a:ext cx="4155725" cy="460254"/>
          </a:xfrm>
          <a:prstGeom prst="rect">
            <a:avLst/>
          </a:prstGeom>
        </p:spPr>
        <p:txBody>
          <a:bodyPr vert="horz" wrap="square" lIns="0" tIns="12065" rIns="0" bIns="0" rtlCol="0">
            <a:spAutoFit/>
          </a:bodyPr>
          <a:lstStyle/>
          <a:p>
            <a:pPr algn="ctr" defTabSz="914453">
              <a:lnSpc>
                <a:spcPct val="80000"/>
              </a:lnSpc>
              <a:spcBef>
                <a:spcPct val="0"/>
              </a:spcBef>
            </a:pPr>
            <a:r>
              <a:rPr lang="en-US" altLang="zh-CN" sz="3600" b="1" dirty="0">
                <a:solidFill>
                  <a:schemeClr val="bg1"/>
                </a:solidFill>
                <a:latin typeface="Arial" panose="020B0604020202020204" pitchFamily="34" charset="0"/>
                <a:ea typeface="Inter Display" panose="02000503000000020004" pitchFamily="2" charset="0"/>
                <a:cs typeface="Arial" panose="020B0604020202020204" pitchFamily="34" charset="0"/>
              </a:rPr>
              <a:t>CHARDONNAY</a:t>
            </a:r>
            <a:endParaRPr lang="en-AU" sz="36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8" name="Straight Connector 7">
            <a:extLst>
              <a:ext uri="{FF2B5EF4-FFF2-40B4-BE49-F238E27FC236}">
                <a16:creationId xmlns:a16="http://schemas.microsoft.com/office/drawing/2014/main" id="{62022730-63BA-AC86-170C-8A1160BD6D91}"/>
              </a:ext>
            </a:extLst>
          </p:cNvPr>
          <p:cNvCxnSpPr>
            <a:cxnSpLocks/>
          </p:cNvCxnSpPr>
          <p:nvPr/>
        </p:nvCxnSpPr>
        <p:spPr>
          <a:xfrm flipH="1">
            <a:off x="4018750" y="3091700"/>
            <a:ext cx="43030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 name="Text Placeholder 3">
            <a:extLst>
              <a:ext uri="{FF2B5EF4-FFF2-40B4-BE49-F238E27FC236}">
                <a16:creationId xmlns:a16="http://schemas.microsoft.com/office/drawing/2014/main" id="{35F21ADA-8809-705F-9665-10B9C513B7D3}"/>
              </a:ext>
            </a:extLst>
          </p:cNvPr>
          <p:cNvSpPr txBox="1">
            <a:spLocks/>
          </p:cNvSpPr>
          <p:nvPr/>
        </p:nvSpPr>
        <p:spPr>
          <a:xfrm>
            <a:off x="3251082" y="2914191"/>
            <a:ext cx="738689" cy="220357"/>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0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000" b="1" dirty="0">
                <a:solidFill>
                  <a:schemeClr val="bg2"/>
                </a:solidFill>
                <a:latin typeface="Arial" panose="020B0604020202020204" pitchFamily="34" charset="0"/>
                <a:cs typeface="Arial" panose="020B0604020202020204" pitchFamily="34" charset="0"/>
              </a:rPr>
              <a:t>Ủ TRONG THÙNG GỖ SỒI</a:t>
            </a:r>
          </a:p>
        </p:txBody>
      </p:sp>
      <p:cxnSp>
        <p:nvCxnSpPr>
          <p:cNvPr id="16" name="Straight Connector 15">
            <a:extLst>
              <a:ext uri="{FF2B5EF4-FFF2-40B4-BE49-F238E27FC236}">
                <a16:creationId xmlns:a16="http://schemas.microsoft.com/office/drawing/2014/main" id="{BC139B4C-7EE1-3093-84E0-41C83370501D}"/>
              </a:ext>
            </a:extLst>
          </p:cNvPr>
          <p:cNvCxnSpPr>
            <a:cxnSpLocks/>
          </p:cNvCxnSpPr>
          <p:nvPr/>
        </p:nvCxnSpPr>
        <p:spPr>
          <a:xfrm flipH="1">
            <a:off x="2735516" y="3091700"/>
            <a:ext cx="49255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482A5D6-C34E-D109-875A-9AE9DFF9057E}"/>
              </a:ext>
            </a:extLst>
          </p:cNvPr>
          <p:cNvCxnSpPr>
            <a:cxnSpLocks/>
          </p:cNvCxnSpPr>
          <p:nvPr/>
        </p:nvCxnSpPr>
        <p:spPr>
          <a:xfrm flipV="1">
            <a:off x="2735516" y="2763766"/>
            <a:ext cx="0" cy="334007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9" name="Text Placeholder 3">
            <a:extLst>
              <a:ext uri="{FF2B5EF4-FFF2-40B4-BE49-F238E27FC236}">
                <a16:creationId xmlns:a16="http://schemas.microsoft.com/office/drawing/2014/main" id="{2CC8AA74-D0B7-5056-0C44-0D612CE875C8}"/>
              </a:ext>
            </a:extLst>
          </p:cNvPr>
          <p:cNvSpPr txBox="1">
            <a:spLocks/>
          </p:cNvSpPr>
          <p:nvPr/>
        </p:nvSpPr>
        <p:spPr>
          <a:xfrm>
            <a:off x="623887" y="6003987"/>
            <a:ext cx="1773531" cy="263749"/>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400" b="1" dirty="0">
                <a:solidFill>
                  <a:prstClr val="black"/>
                </a:solidFill>
                <a:latin typeface="Arial" panose="020B0604020202020204" pitchFamily="34" charset="0"/>
                <a:cs typeface="Arial" panose="020B0604020202020204" pitchFamily="34" charset="0"/>
              </a:rPr>
              <a:t>GÀ KORMA</a:t>
            </a:r>
            <a:endParaRPr lang="en-AU" sz="1400" b="1" dirty="0">
              <a:solidFill>
                <a:prstClr val="black"/>
              </a:solidFill>
              <a:latin typeface="Arial" panose="020B0604020202020204" pitchFamily="34" charset="0"/>
              <a:cs typeface="Arial" panose="020B0604020202020204" pitchFamily="34" charset="0"/>
            </a:endParaRPr>
          </a:p>
        </p:txBody>
      </p:sp>
      <p:cxnSp>
        <p:nvCxnSpPr>
          <p:cNvPr id="21" name="Straight Connector 20">
            <a:extLst>
              <a:ext uri="{FF2B5EF4-FFF2-40B4-BE49-F238E27FC236}">
                <a16:creationId xmlns:a16="http://schemas.microsoft.com/office/drawing/2014/main" id="{17834EEA-973F-2D8D-2AD8-52325DF01312}"/>
              </a:ext>
            </a:extLst>
          </p:cNvPr>
          <p:cNvCxnSpPr>
            <a:cxnSpLocks/>
          </p:cNvCxnSpPr>
          <p:nvPr/>
        </p:nvCxnSpPr>
        <p:spPr>
          <a:xfrm flipH="1">
            <a:off x="2397419" y="2768970"/>
            <a:ext cx="33809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68BCED2-9240-F47B-561C-ADCD281CA1D6}"/>
              </a:ext>
            </a:extLst>
          </p:cNvPr>
          <p:cNvCxnSpPr>
            <a:cxnSpLocks/>
          </p:cNvCxnSpPr>
          <p:nvPr/>
        </p:nvCxnSpPr>
        <p:spPr>
          <a:xfrm flipH="1">
            <a:off x="2397419" y="4444089"/>
            <a:ext cx="33809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5716EB1-5278-3300-1192-FCDB8297536F}"/>
              </a:ext>
            </a:extLst>
          </p:cNvPr>
          <p:cNvCxnSpPr>
            <a:cxnSpLocks/>
          </p:cNvCxnSpPr>
          <p:nvPr/>
        </p:nvCxnSpPr>
        <p:spPr>
          <a:xfrm flipH="1">
            <a:off x="2397419" y="6103841"/>
            <a:ext cx="33809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1A5A41E-89CB-28A6-F8AE-3CC95D6E2086}"/>
              </a:ext>
            </a:extLst>
          </p:cNvPr>
          <p:cNvCxnSpPr>
            <a:cxnSpLocks/>
          </p:cNvCxnSpPr>
          <p:nvPr/>
        </p:nvCxnSpPr>
        <p:spPr>
          <a:xfrm flipH="1">
            <a:off x="6849960" y="1916939"/>
            <a:ext cx="218017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ext Placeholder 3">
            <a:extLst>
              <a:ext uri="{FF2B5EF4-FFF2-40B4-BE49-F238E27FC236}">
                <a16:creationId xmlns:a16="http://schemas.microsoft.com/office/drawing/2014/main" id="{42DA38E5-B806-8167-F35D-2964943234A1}"/>
              </a:ext>
            </a:extLst>
          </p:cNvPr>
          <p:cNvSpPr txBox="1">
            <a:spLocks/>
          </p:cNvSpPr>
          <p:nvPr/>
        </p:nvSpPr>
        <p:spPr>
          <a:xfrm>
            <a:off x="5904819" y="1667331"/>
            <a:ext cx="945141" cy="220357"/>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0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000" b="1" dirty="0">
                <a:solidFill>
                  <a:schemeClr val="bg2"/>
                </a:solidFill>
                <a:latin typeface="Arial" panose="020B0604020202020204" pitchFamily="34" charset="0"/>
                <a:cs typeface="Arial" panose="020B0604020202020204" pitchFamily="34" charset="0"/>
              </a:rPr>
              <a:t>KHÔNG Ủ TRONG THÙNG GỖ SỒI</a:t>
            </a:r>
          </a:p>
        </p:txBody>
      </p:sp>
      <p:cxnSp>
        <p:nvCxnSpPr>
          <p:cNvPr id="31" name="Straight Connector 30">
            <a:extLst>
              <a:ext uri="{FF2B5EF4-FFF2-40B4-BE49-F238E27FC236}">
                <a16:creationId xmlns:a16="http://schemas.microsoft.com/office/drawing/2014/main" id="{32CFB82D-F3AD-DC7B-3EA2-C07AA920BC7C}"/>
              </a:ext>
            </a:extLst>
          </p:cNvPr>
          <p:cNvCxnSpPr>
            <a:cxnSpLocks/>
          </p:cNvCxnSpPr>
          <p:nvPr/>
        </p:nvCxnSpPr>
        <p:spPr>
          <a:xfrm flipH="1">
            <a:off x="4834652" y="1916939"/>
            <a:ext cx="103222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ext Placeholder 3">
            <a:extLst>
              <a:ext uri="{FF2B5EF4-FFF2-40B4-BE49-F238E27FC236}">
                <a16:creationId xmlns:a16="http://schemas.microsoft.com/office/drawing/2014/main" id="{7EEB9520-CADE-AC93-ADD7-57ADA881530D}"/>
              </a:ext>
            </a:extLst>
          </p:cNvPr>
          <p:cNvSpPr txBox="1">
            <a:spLocks/>
          </p:cNvSpPr>
          <p:nvPr/>
        </p:nvSpPr>
        <p:spPr>
          <a:xfrm>
            <a:off x="8594537" y="3654410"/>
            <a:ext cx="1296604" cy="25109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400" b="1" dirty="0">
                <a:solidFill>
                  <a:prstClr val="black"/>
                </a:solidFill>
                <a:latin typeface="Arial" panose="020B0604020202020204" pitchFamily="34" charset="0"/>
                <a:cs typeface="Arial" panose="020B0604020202020204" pitchFamily="34" charset="0"/>
              </a:rPr>
              <a:t>THỊT HEO NƯỚNG</a:t>
            </a:r>
            <a:endParaRPr lang="en-AU" sz="1400" b="1" dirty="0">
              <a:solidFill>
                <a:prstClr val="black"/>
              </a:solidFill>
              <a:latin typeface="Arial" panose="020B0604020202020204" pitchFamily="34" charset="0"/>
              <a:cs typeface="Arial" panose="020B0604020202020204" pitchFamily="34" charset="0"/>
            </a:endParaRPr>
          </a:p>
        </p:txBody>
      </p:sp>
      <p:sp>
        <p:nvSpPr>
          <p:cNvPr id="33" name="Text Placeholder 3">
            <a:extLst>
              <a:ext uri="{FF2B5EF4-FFF2-40B4-BE49-F238E27FC236}">
                <a16:creationId xmlns:a16="http://schemas.microsoft.com/office/drawing/2014/main" id="{5CAFCEBE-4622-3792-BF51-45A615452BB2}"/>
              </a:ext>
            </a:extLst>
          </p:cNvPr>
          <p:cNvSpPr txBox="1">
            <a:spLocks/>
          </p:cNvSpPr>
          <p:nvPr/>
        </p:nvSpPr>
        <p:spPr>
          <a:xfrm>
            <a:off x="10376838" y="3654410"/>
            <a:ext cx="1296604" cy="25109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400" b="1" dirty="0">
                <a:solidFill>
                  <a:prstClr val="black"/>
                </a:solidFill>
                <a:latin typeface="Arial" panose="020B0604020202020204" pitchFamily="34" charset="0"/>
                <a:cs typeface="Arial" panose="020B0604020202020204" pitchFamily="34" charset="0"/>
              </a:rPr>
              <a:t>CÁ NƯỚNG</a:t>
            </a:r>
            <a:endParaRPr lang="en-AU" sz="1400" b="1" dirty="0">
              <a:solidFill>
                <a:prstClr val="black"/>
              </a:solidFill>
              <a:latin typeface="Arial" panose="020B0604020202020204" pitchFamily="34" charset="0"/>
              <a:cs typeface="Arial" panose="020B0604020202020204" pitchFamily="34" charset="0"/>
            </a:endParaRPr>
          </a:p>
        </p:txBody>
      </p:sp>
      <p:sp>
        <p:nvSpPr>
          <p:cNvPr id="34" name="Text Placeholder 3">
            <a:extLst>
              <a:ext uri="{FF2B5EF4-FFF2-40B4-BE49-F238E27FC236}">
                <a16:creationId xmlns:a16="http://schemas.microsoft.com/office/drawing/2014/main" id="{C7825F5A-3104-AD2C-E0C6-0AAAF25A1FE5}"/>
              </a:ext>
            </a:extLst>
          </p:cNvPr>
          <p:cNvSpPr txBox="1">
            <a:spLocks/>
          </p:cNvSpPr>
          <p:nvPr/>
        </p:nvSpPr>
        <p:spPr>
          <a:xfrm>
            <a:off x="6725663" y="5920726"/>
            <a:ext cx="913659" cy="25109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400" b="1" dirty="0">
                <a:solidFill>
                  <a:prstClr val="black"/>
                </a:solidFill>
                <a:latin typeface="Arial" panose="020B0604020202020204" pitchFamily="34" charset="0"/>
                <a:cs typeface="Arial" panose="020B0604020202020204" pitchFamily="34" charset="0"/>
              </a:rPr>
              <a:t>HÀO</a:t>
            </a:r>
            <a:endParaRPr lang="en-AU" sz="1400" b="1" dirty="0">
              <a:solidFill>
                <a:prstClr val="black"/>
              </a:solidFill>
              <a:latin typeface="Arial" panose="020B0604020202020204" pitchFamily="34" charset="0"/>
              <a:cs typeface="Arial" panose="020B0604020202020204" pitchFamily="34" charset="0"/>
            </a:endParaRPr>
          </a:p>
        </p:txBody>
      </p:sp>
      <p:cxnSp>
        <p:nvCxnSpPr>
          <p:cNvPr id="35" name="Straight Connector 34">
            <a:extLst>
              <a:ext uri="{FF2B5EF4-FFF2-40B4-BE49-F238E27FC236}">
                <a16:creationId xmlns:a16="http://schemas.microsoft.com/office/drawing/2014/main" id="{2C6E9D58-C0A0-9D3F-FEE3-07CAA2358398}"/>
              </a:ext>
            </a:extLst>
          </p:cNvPr>
          <p:cNvCxnSpPr>
            <a:cxnSpLocks/>
            <a:endCxn id="36" idx="3"/>
          </p:cNvCxnSpPr>
          <p:nvPr/>
        </p:nvCxnSpPr>
        <p:spPr>
          <a:xfrm flipH="1">
            <a:off x="7431856" y="4213491"/>
            <a:ext cx="1598279" cy="1143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6" name="Text Placeholder 3">
            <a:extLst>
              <a:ext uri="{FF2B5EF4-FFF2-40B4-BE49-F238E27FC236}">
                <a16:creationId xmlns:a16="http://schemas.microsoft.com/office/drawing/2014/main" id="{331931AB-45AC-B2C0-F700-0B1C11A5AF49}"/>
              </a:ext>
            </a:extLst>
          </p:cNvPr>
          <p:cNvSpPr txBox="1">
            <a:spLocks/>
          </p:cNvSpPr>
          <p:nvPr/>
        </p:nvSpPr>
        <p:spPr>
          <a:xfrm>
            <a:off x="6001796" y="4114749"/>
            <a:ext cx="1430060" cy="220357"/>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400" b="1" dirty="0">
                <a:solidFill>
                  <a:schemeClr val="bg2"/>
                </a:solidFill>
                <a:latin typeface="Arial" panose="020B0604020202020204" pitchFamily="34" charset="0"/>
                <a:cs typeface="Arial" panose="020B0604020202020204" pitchFamily="34" charset="0"/>
              </a:rPr>
              <a:t>100% SỦI BỌT</a:t>
            </a:r>
          </a:p>
        </p:txBody>
      </p:sp>
      <p:sp>
        <p:nvSpPr>
          <p:cNvPr id="38" name="Text Placeholder 3">
            <a:extLst>
              <a:ext uri="{FF2B5EF4-FFF2-40B4-BE49-F238E27FC236}">
                <a16:creationId xmlns:a16="http://schemas.microsoft.com/office/drawing/2014/main" id="{B3AB49C7-C04B-B271-CEBB-A7BE824D35D7}"/>
              </a:ext>
            </a:extLst>
          </p:cNvPr>
          <p:cNvSpPr txBox="1">
            <a:spLocks/>
          </p:cNvSpPr>
          <p:nvPr/>
        </p:nvSpPr>
        <p:spPr>
          <a:xfrm>
            <a:off x="8439203" y="5920726"/>
            <a:ext cx="1296604" cy="25109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400" b="1" dirty="0">
                <a:solidFill>
                  <a:prstClr val="black"/>
                </a:solidFill>
                <a:latin typeface="Arial" panose="020B0604020202020204" pitchFamily="34" charset="0"/>
                <a:cs typeface="Arial" panose="020B0604020202020204" pitchFamily="34" charset="0"/>
              </a:rPr>
              <a:t>PHÔ MAI BRIE</a:t>
            </a:r>
            <a:endParaRPr lang="en-AU" sz="1400" b="1" dirty="0">
              <a:solidFill>
                <a:prstClr val="black"/>
              </a:solidFill>
              <a:latin typeface="Arial" panose="020B0604020202020204" pitchFamily="34" charset="0"/>
              <a:cs typeface="Arial" panose="020B0604020202020204" pitchFamily="34" charset="0"/>
            </a:endParaRPr>
          </a:p>
        </p:txBody>
      </p:sp>
      <p:sp>
        <p:nvSpPr>
          <p:cNvPr id="39" name="Text Placeholder 3">
            <a:extLst>
              <a:ext uri="{FF2B5EF4-FFF2-40B4-BE49-F238E27FC236}">
                <a16:creationId xmlns:a16="http://schemas.microsoft.com/office/drawing/2014/main" id="{F48E538E-3793-9F4F-5C9E-E52489EE6E35}"/>
              </a:ext>
            </a:extLst>
          </p:cNvPr>
          <p:cNvSpPr txBox="1">
            <a:spLocks/>
          </p:cNvSpPr>
          <p:nvPr/>
        </p:nvSpPr>
        <p:spPr>
          <a:xfrm>
            <a:off x="10355986" y="5920726"/>
            <a:ext cx="1296604" cy="251093"/>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400" b="1" dirty="0">
                <a:solidFill>
                  <a:prstClr val="black"/>
                </a:solidFill>
                <a:latin typeface="Arial" panose="020B0604020202020204" pitchFamily="34" charset="0"/>
                <a:cs typeface="Arial" panose="020B0604020202020204" pitchFamily="34" charset="0"/>
              </a:rPr>
              <a:t>PHI LÊ CÁ HỒI</a:t>
            </a:r>
            <a:endParaRPr lang="en-AU" sz="1400" b="1" dirty="0">
              <a:solidFill>
                <a:prstClr val="black"/>
              </a:solidFill>
              <a:latin typeface="Arial" panose="020B0604020202020204" pitchFamily="34" charset="0"/>
              <a:cs typeface="Arial" panose="020B0604020202020204" pitchFamily="34" charset="0"/>
            </a:endParaRPr>
          </a:p>
        </p:txBody>
      </p:sp>
      <p:cxnSp>
        <p:nvCxnSpPr>
          <p:cNvPr id="46" name="Straight Connector 45">
            <a:extLst>
              <a:ext uri="{FF2B5EF4-FFF2-40B4-BE49-F238E27FC236}">
                <a16:creationId xmlns:a16="http://schemas.microsoft.com/office/drawing/2014/main" id="{C629D6A3-DBC7-77E0-5FFB-E44D28ABFC21}"/>
              </a:ext>
            </a:extLst>
          </p:cNvPr>
          <p:cNvCxnSpPr>
            <a:cxnSpLocks/>
          </p:cNvCxnSpPr>
          <p:nvPr/>
        </p:nvCxnSpPr>
        <p:spPr>
          <a:xfrm flipV="1">
            <a:off x="9030135" y="1912327"/>
            <a:ext cx="0" cy="44789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AA5B0278-4682-D2B8-139A-53E7964471EA}"/>
              </a:ext>
            </a:extLst>
          </p:cNvPr>
          <p:cNvCxnSpPr>
            <a:cxnSpLocks/>
          </p:cNvCxnSpPr>
          <p:nvPr/>
        </p:nvCxnSpPr>
        <p:spPr>
          <a:xfrm flipH="1">
            <a:off x="7126586" y="2347245"/>
            <a:ext cx="385529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1E60093-E1CC-73C6-D488-B0476E690C85}"/>
              </a:ext>
            </a:extLst>
          </p:cNvPr>
          <p:cNvCxnSpPr>
            <a:cxnSpLocks/>
          </p:cNvCxnSpPr>
          <p:nvPr/>
        </p:nvCxnSpPr>
        <p:spPr>
          <a:xfrm flipV="1">
            <a:off x="7132179" y="2342633"/>
            <a:ext cx="0" cy="2637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C5B0BB9A-3769-C8B3-6DC7-C929179AF376}"/>
              </a:ext>
            </a:extLst>
          </p:cNvPr>
          <p:cNvCxnSpPr>
            <a:cxnSpLocks/>
          </p:cNvCxnSpPr>
          <p:nvPr/>
        </p:nvCxnSpPr>
        <p:spPr>
          <a:xfrm flipV="1">
            <a:off x="9037820" y="2358001"/>
            <a:ext cx="0" cy="2637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319F779C-E055-D02D-1B47-D945D1541AA1}"/>
              </a:ext>
            </a:extLst>
          </p:cNvPr>
          <p:cNvCxnSpPr>
            <a:cxnSpLocks/>
          </p:cNvCxnSpPr>
          <p:nvPr/>
        </p:nvCxnSpPr>
        <p:spPr>
          <a:xfrm flipV="1">
            <a:off x="10981880" y="2358001"/>
            <a:ext cx="0" cy="2637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D1EB1390-C82A-442C-DE1A-72AFBC6615E4}"/>
              </a:ext>
            </a:extLst>
          </p:cNvPr>
          <p:cNvCxnSpPr>
            <a:cxnSpLocks/>
          </p:cNvCxnSpPr>
          <p:nvPr/>
        </p:nvCxnSpPr>
        <p:spPr>
          <a:xfrm flipV="1">
            <a:off x="9030135" y="4201195"/>
            <a:ext cx="0" cy="44789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EA3D05D0-0650-DE37-71DA-B5A7A9458540}"/>
              </a:ext>
            </a:extLst>
          </p:cNvPr>
          <p:cNvCxnSpPr>
            <a:cxnSpLocks/>
          </p:cNvCxnSpPr>
          <p:nvPr/>
        </p:nvCxnSpPr>
        <p:spPr>
          <a:xfrm flipH="1">
            <a:off x="7126586" y="4636113"/>
            <a:ext cx="385529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10CCA25-4D77-07C2-22CB-A6990BC33379}"/>
              </a:ext>
            </a:extLst>
          </p:cNvPr>
          <p:cNvCxnSpPr>
            <a:cxnSpLocks/>
          </p:cNvCxnSpPr>
          <p:nvPr/>
        </p:nvCxnSpPr>
        <p:spPr>
          <a:xfrm flipV="1">
            <a:off x="7132179" y="4631501"/>
            <a:ext cx="0" cy="2637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C9F56D1D-46E4-96C9-1C57-8E427F935A36}"/>
              </a:ext>
            </a:extLst>
          </p:cNvPr>
          <p:cNvCxnSpPr>
            <a:cxnSpLocks/>
          </p:cNvCxnSpPr>
          <p:nvPr/>
        </p:nvCxnSpPr>
        <p:spPr>
          <a:xfrm flipV="1">
            <a:off x="9037820" y="4646869"/>
            <a:ext cx="0" cy="2637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4B7823F5-3A79-61B3-8191-5A2099DF55A3}"/>
              </a:ext>
            </a:extLst>
          </p:cNvPr>
          <p:cNvCxnSpPr>
            <a:cxnSpLocks/>
          </p:cNvCxnSpPr>
          <p:nvPr/>
        </p:nvCxnSpPr>
        <p:spPr>
          <a:xfrm flipV="1">
            <a:off x="10981880" y="4646869"/>
            <a:ext cx="0" cy="263782"/>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8700F21-F912-93E0-5B75-825FB27C11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1415" y="1453571"/>
            <a:ext cx="1421595" cy="1062606"/>
          </a:xfrm>
          <a:prstGeom prst="rect">
            <a:avLst/>
          </a:prstGeom>
        </p:spPr>
      </p:pic>
      <p:pic>
        <p:nvPicPr>
          <p:cNvPr id="9" name="Picture 8">
            <a:extLst>
              <a:ext uri="{FF2B5EF4-FFF2-40B4-BE49-F238E27FC236}">
                <a16:creationId xmlns:a16="http://schemas.microsoft.com/office/drawing/2014/main" id="{E26352C0-67E6-33C8-5781-9D1EF3B26F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618" y="3312303"/>
            <a:ext cx="1120504" cy="861340"/>
          </a:xfrm>
          <a:prstGeom prst="rect">
            <a:avLst/>
          </a:prstGeom>
        </p:spPr>
      </p:pic>
      <p:pic>
        <p:nvPicPr>
          <p:cNvPr id="11" name="Picture 10">
            <a:extLst>
              <a:ext uri="{FF2B5EF4-FFF2-40B4-BE49-F238E27FC236}">
                <a16:creationId xmlns:a16="http://schemas.microsoft.com/office/drawing/2014/main" id="{85BCB2FD-1916-59FF-A71D-4945926D77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40383" y="2624374"/>
            <a:ext cx="1458288" cy="896379"/>
          </a:xfrm>
          <a:prstGeom prst="rect">
            <a:avLst/>
          </a:prstGeom>
        </p:spPr>
      </p:pic>
      <p:pic>
        <p:nvPicPr>
          <p:cNvPr id="12" name="Picture 11">
            <a:extLst>
              <a:ext uri="{FF2B5EF4-FFF2-40B4-BE49-F238E27FC236}">
                <a16:creationId xmlns:a16="http://schemas.microsoft.com/office/drawing/2014/main" id="{F22D2B1A-15B9-311C-AF0C-35C380BABE1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82688" y="2671801"/>
            <a:ext cx="1203531" cy="896380"/>
          </a:xfrm>
          <a:prstGeom prst="rect">
            <a:avLst/>
          </a:prstGeom>
        </p:spPr>
      </p:pic>
      <p:pic>
        <p:nvPicPr>
          <p:cNvPr id="13" name="Picture 12">
            <a:extLst>
              <a:ext uri="{FF2B5EF4-FFF2-40B4-BE49-F238E27FC236}">
                <a16:creationId xmlns:a16="http://schemas.microsoft.com/office/drawing/2014/main" id="{0F4F5602-D131-0CBE-14CD-A63DEEFBB2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87500" y="2704365"/>
            <a:ext cx="1483187" cy="769578"/>
          </a:xfrm>
          <a:prstGeom prst="rect">
            <a:avLst/>
          </a:prstGeom>
        </p:spPr>
      </p:pic>
      <p:pic>
        <p:nvPicPr>
          <p:cNvPr id="14" name="Picture 13">
            <a:extLst>
              <a:ext uri="{FF2B5EF4-FFF2-40B4-BE49-F238E27FC236}">
                <a16:creationId xmlns:a16="http://schemas.microsoft.com/office/drawing/2014/main" id="{15F617B3-0BF2-71E4-EFD8-5E840DA0F7E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7896" y="4919779"/>
            <a:ext cx="1593634" cy="936667"/>
          </a:xfrm>
          <a:prstGeom prst="rect">
            <a:avLst/>
          </a:prstGeom>
        </p:spPr>
      </p:pic>
      <p:pic>
        <p:nvPicPr>
          <p:cNvPr id="18" name="Picture 17">
            <a:extLst>
              <a:ext uri="{FF2B5EF4-FFF2-40B4-BE49-F238E27FC236}">
                <a16:creationId xmlns:a16="http://schemas.microsoft.com/office/drawing/2014/main" id="{19952B69-64A5-6429-F637-B1A13EBF033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252735" y="4971045"/>
            <a:ext cx="1458288" cy="787811"/>
          </a:xfrm>
          <a:prstGeom prst="rect">
            <a:avLst/>
          </a:prstGeom>
        </p:spPr>
      </p:pic>
      <p:pic>
        <p:nvPicPr>
          <p:cNvPr id="20" name="Picture 19">
            <a:extLst>
              <a:ext uri="{FF2B5EF4-FFF2-40B4-BE49-F238E27FC236}">
                <a16:creationId xmlns:a16="http://schemas.microsoft.com/office/drawing/2014/main" id="{3DEFB128-4C9D-85F4-C9E3-434420E9C40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88036" y="4989860"/>
            <a:ext cx="1140003" cy="768996"/>
          </a:xfrm>
          <a:prstGeom prst="rect">
            <a:avLst/>
          </a:prstGeom>
        </p:spPr>
      </p:pic>
      <p:pic>
        <p:nvPicPr>
          <p:cNvPr id="22" name="Picture 21">
            <a:extLst>
              <a:ext uri="{FF2B5EF4-FFF2-40B4-BE49-F238E27FC236}">
                <a16:creationId xmlns:a16="http://schemas.microsoft.com/office/drawing/2014/main" id="{1DA252FF-FB09-C369-BCFC-D4B354CD75B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537254" y="4989860"/>
            <a:ext cx="1496114" cy="836289"/>
          </a:xfrm>
          <a:prstGeom prst="rect">
            <a:avLst/>
          </a:prstGeom>
        </p:spPr>
      </p:pic>
    </p:spTree>
    <p:extLst>
      <p:ext uri="{BB962C8B-B14F-4D97-AF65-F5344CB8AC3E}">
        <p14:creationId xmlns:p14="http://schemas.microsoft.com/office/powerpoint/2010/main" val="3412986629"/>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1" y="368299"/>
            <a:ext cx="6088611" cy="6123432"/>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5307440" cy="785732"/>
          </a:xfrm>
        </p:spPr>
        <p:txBody>
          <a:bodyPr/>
          <a:lstStyle/>
          <a:p>
            <a:r>
              <a:rPr lang="en-US" altLang="zh-CN" b="1" dirty="0">
                <a:solidFill>
                  <a:schemeClr val="accent5"/>
                </a:solidFill>
              </a:rPr>
              <a:t>CHARDONNAY</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103266"/>
            <a:ext cx="5724447" cy="1325563"/>
          </a:xfrm>
        </p:spPr>
        <p:txBody>
          <a:bodyPr/>
          <a:lstStyle/>
          <a:p>
            <a:r>
              <a:rPr lang="en-US" altLang="zh-CN" b="1" kern="1000" spc="-100" dirty="0"/>
              <a:t>ĐA DẠNG NHƯ ĐẤT NƯỚC SẢN XUẤT RA NÓ</a:t>
            </a:r>
          </a:p>
        </p:txBody>
      </p:sp>
      <p:sp>
        <p:nvSpPr>
          <p:cNvPr id="2" name="Text Placeholder 2">
            <a:extLst>
              <a:ext uri="{FF2B5EF4-FFF2-40B4-BE49-F238E27FC236}">
                <a16:creationId xmlns:a16="http://schemas.microsoft.com/office/drawing/2014/main" id="{ED9460A5-61AD-FAF0-3D8E-11ED02B68246}"/>
              </a:ext>
            </a:extLst>
          </p:cNvPr>
          <p:cNvSpPr>
            <a:spLocks noGrp="1"/>
          </p:cNvSpPr>
          <p:nvPr>
            <p:ph type="body" sz="quarter" idx="11"/>
          </p:nvPr>
        </p:nvSpPr>
        <p:spPr>
          <a:xfrm>
            <a:off x="623889" y="3429000"/>
            <a:ext cx="3722644" cy="1626156"/>
          </a:xfrm>
        </p:spPr>
        <p:txBody>
          <a:bodyPr/>
          <a:lstStyle/>
          <a:p>
            <a:r>
              <a:rPr lang="en-US" altLang="zh-CN" dirty="0">
                <a:solidFill>
                  <a:schemeClr val="bg1"/>
                </a:solidFill>
              </a:rPr>
              <a:t>Rượu Chardonnay Úc là sự thể hiện của những vùng đất đặc biệt và cộng đồng sôi động đang vun trồng chúng. Từ khác biệt đến tinh tế, cổ điển đến đương đại, đó là một giống có nhiều thứ hơn, bạn biết đấy, sự đa dạng.</a:t>
            </a:r>
            <a:endParaRPr lang="en-US" dirty="0"/>
          </a:p>
        </p:txBody>
      </p:sp>
    </p:spTree>
    <p:extLst>
      <p:ext uri="{BB962C8B-B14F-4D97-AF65-F5344CB8AC3E}">
        <p14:creationId xmlns:p14="http://schemas.microsoft.com/office/powerpoint/2010/main" val="3807551082"/>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7928" b="7928"/>
          <a:stretch/>
        </p:blipFill>
        <p:spPr>
          <a:xfrm>
            <a:off x="-18288" y="0"/>
            <a:ext cx="12210288"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US" altLang="zh-CN" sz="5443" dirty="0">
                <a:solidFill>
                  <a:schemeClr val="bg1"/>
                </a:solidFill>
                <a:latin typeface="Arial" panose="020B0604020202020204" pitchFamily="34" charset="0"/>
                <a:ea typeface="Inter Display" panose="02000503000000020004" pitchFamily="2" charset="0"/>
                <a:cs typeface="Arial" panose="020B0604020202020204" pitchFamily="34" charset="0"/>
              </a:rPr>
              <a:t>CẢM ƠN</a:t>
            </a:r>
            <a:endParaRPr lang="ja-JP" altLang="en-US" sz="5443">
              <a:solidFill>
                <a:schemeClr val="bg1"/>
              </a:solidFill>
              <a:latin typeface="Arial" panose="020B0604020202020204" pitchFamily="34" charset="0"/>
              <a:cs typeface="Arial" panose="020B0604020202020204" pitchFamily="34"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B7348-1F52-0719-5E87-564649B8A312}"/>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CB8A7641-C2D4-1A96-86CF-029DCFA6DF30}"/>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56F81934-F88C-3BA0-7363-A0391329D00C}"/>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258367924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840301" y="368300"/>
            <a:ext cx="4351699" cy="2683811"/>
          </a:xfrm>
        </p:spPr>
      </p:pic>
      <p:sp>
        <p:nvSpPr>
          <p:cNvPr id="3" name="Title 2">
            <a:extLst>
              <a:ext uri="{FF2B5EF4-FFF2-40B4-BE49-F238E27FC236}">
                <a16:creationId xmlns:a16="http://schemas.microsoft.com/office/drawing/2014/main" id="{89F80A8C-7954-4435-DBFB-8A167ABA8993}"/>
              </a:ext>
            </a:extLst>
          </p:cNvPr>
          <p:cNvSpPr>
            <a:spLocks noGrp="1"/>
          </p:cNvSpPr>
          <p:nvPr>
            <p:ph type="title"/>
          </p:nvPr>
        </p:nvSpPr>
        <p:spPr>
          <a:xfrm>
            <a:off x="785436" y="3751288"/>
            <a:ext cx="2382787" cy="662774"/>
          </a:xfrm>
        </p:spPr>
        <p:txBody>
          <a:bodyPr/>
          <a:lstStyle>
            <a:lvl1pPr>
              <a:defRPr sz="5243"/>
            </a:lvl1pPr>
          </a:lstStyle>
          <a:p>
            <a:r>
              <a:rPr lang="en-US" altLang="zh-CN" sz="2400" b="1" dirty="0"/>
              <a:t>Những năm 1820 – 1830</a:t>
            </a:r>
          </a:p>
        </p:txBody>
      </p:sp>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a:xfrm>
            <a:off x="785437" y="4414069"/>
            <a:ext cx="2685916" cy="1461301"/>
          </a:xfrm>
        </p:spPr>
        <p:txBody>
          <a:bodyPr/>
          <a:lstStyle/>
          <a:p>
            <a:pPr>
              <a:lnSpc>
                <a:spcPct val="95000"/>
              </a:lnSpc>
            </a:pPr>
            <a:r>
              <a:rPr lang="en-US" altLang="zh-CN" sz="1600" dirty="0"/>
              <a:t>Chardonnay là một trong những giống nho nguyên bản được đưa đến Úc và phát triển mạnh trong điều kiện khí hậu ấm áp và khô hạn.</a:t>
            </a:r>
          </a:p>
        </p:txBody>
      </p:sp>
      <p:sp>
        <p:nvSpPr>
          <p:cNvPr id="5" name="Text Placeholder 4">
            <a:extLst>
              <a:ext uri="{FF2B5EF4-FFF2-40B4-BE49-F238E27FC236}">
                <a16:creationId xmlns:a16="http://schemas.microsoft.com/office/drawing/2014/main" id="{CA3339EB-162F-1CC5-BB01-D2C8D60E1F8F}"/>
              </a:ext>
            </a:extLst>
          </p:cNvPr>
          <p:cNvSpPr>
            <a:spLocks noGrp="1"/>
          </p:cNvSpPr>
          <p:nvPr>
            <p:ph type="body" sz="quarter" idx="15"/>
          </p:nvPr>
        </p:nvSpPr>
        <p:spPr>
          <a:xfrm>
            <a:off x="4658811" y="1691868"/>
            <a:ext cx="3001163" cy="1461301"/>
          </a:xfrm>
        </p:spPr>
        <p:txBody>
          <a:bodyPr/>
          <a:lstStyle/>
          <a:p>
            <a:pPr>
              <a:lnSpc>
                <a:spcPct val="95000"/>
              </a:lnSpc>
            </a:pPr>
            <a:r>
              <a:rPr lang="en-US" altLang="zh-CN" sz="1600" dirty="0"/>
              <a:t>Vườn nho thử nghiệm của Penfold (nay là vườn nho HVD của Tyrrell) được trồng ở Hunter Valley và hiện là một trong những vườn nho Chardonnay lâu đời nhất trên thế giới.</a:t>
            </a:r>
          </a:p>
          <a:p>
            <a:endParaRPr lang="en-US" dirty="0"/>
          </a:p>
        </p:txBody>
      </p:sp>
      <p:sp>
        <p:nvSpPr>
          <p:cNvPr id="6" name="Text Placeholder 5">
            <a:extLst>
              <a:ext uri="{FF2B5EF4-FFF2-40B4-BE49-F238E27FC236}">
                <a16:creationId xmlns:a16="http://schemas.microsoft.com/office/drawing/2014/main" id="{B1BB7681-E9CB-DA03-A1DB-87436F4CE04B}"/>
              </a:ext>
            </a:extLst>
          </p:cNvPr>
          <p:cNvSpPr>
            <a:spLocks noGrp="1"/>
          </p:cNvSpPr>
          <p:nvPr>
            <p:ph type="body" sz="quarter" idx="16"/>
          </p:nvPr>
        </p:nvSpPr>
        <p:spPr>
          <a:xfrm>
            <a:off x="4658810" y="1029094"/>
            <a:ext cx="2375551" cy="662774"/>
          </a:xfrm>
        </p:spPr>
        <p:txBody>
          <a:bodyPr/>
          <a:lstStyle/>
          <a:p>
            <a:r>
              <a:rPr lang="zh-CN" altLang="en-US" b="1" dirty="0"/>
              <a:t>1908</a:t>
            </a:r>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9355458" y="4181635"/>
            <a:ext cx="2600898" cy="1461301"/>
          </a:xfrm>
        </p:spPr>
        <p:txBody>
          <a:bodyPr/>
          <a:lstStyle/>
          <a:p>
            <a:pPr>
              <a:lnSpc>
                <a:spcPct val="95000"/>
              </a:lnSpc>
            </a:pPr>
            <a:r>
              <a:rPr lang="en-US" altLang="zh-CN" sz="1600" dirty="0" err="1"/>
              <a:t>Các</a:t>
            </a:r>
            <a:r>
              <a:rPr lang="en-US" altLang="zh-CN" sz="1600" dirty="0"/>
              <a:t> </a:t>
            </a:r>
            <a:r>
              <a:rPr lang="en-US" altLang="zh-CN" sz="1600" dirty="0" err="1"/>
              <a:t>cành</a:t>
            </a:r>
            <a:r>
              <a:rPr lang="en-US" altLang="zh-CN" sz="1600" dirty="0"/>
              <a:t> </a:t>
            </a:r>
            <a:r>
              <a:rPr lang="en-US" altLang="zh-CN" sz="1600" dirty="0" err="1"/>
              <a:t>giâm</a:t>
            </a:r>
            <a:r>
              <a:rPr lang="en-US" altLang="zh-CN" sz="1600" dirty="0"/>
              <a:t> </a:t>
            </a:r>
            <a:r>
              <a:rPr lang="en-US" altLang="zh-CN" sz="1600" dirty="0" err="1"/>
              <a:t>của</a:t>
            </a:r>
            <a:r>
              <a:rPr lang="en-US" altLang="zh-CN" sz="1600" dirty="0"/>
              <a:t> </a:t>
            </a:r>
            <a:r>
              <a:rPr lang="en-US" altLang="zh-CN" sz="1600" dirty="0" err="1"/>
              <a:t>Craigmoor</a:t>
            </a:r>
            <a:r>
              <a:rPr lang="en-US" altLang="zh-CN" sz="1600" dirty="0"/>
              <a:t> </a:t>
            </a:r>
            <a:r>
              <a:rPr lang="en-US" altLang="zh-CN" sz="1600" dirty="0" err="1"/>
              <a:t>được</a:t>
            </a:r>
            <a:r>
              <a:rPr lang="en-US" altLang="zh-CN" sz="1600" dirty="0"/>
              <a:t> </a:t>
            </a:r>
            <a:r>
              <a:rPr lang="en-US" altLang="zh-CN" sz="1600" dirty="0" err="1"/>
              <a:t>xác</a:t>
            </a:r>
            <a:r>
              <a:rPr lang="en-US" altLang="zh-CN" sz="1600" dirty="0"/>
              <a:t> </a:t>
            </a:r>
            <a:r>
              <a:rPr lang="en-US" altLang="zh-CN" sz="1600" dirty="0" err="1"/>
              <a:t>định</a:t>
            </a:r>
            <a:r>
              <a:rPr lang="en-US" altLang="zh-CN" sz="1600" dirty="0"/>
              <a:t> </a:t>
            </a:r>
            <a:r>
              <a:rPr lang="en-US" altLang="zh-CN" sz="1600" dirty="0" err="1"/>
              <a:t>là</a:t>
            </a:r>
            <a:r>
              <a:rPr lang="en-US" altLang="zh-CN" sz="1600" dirty="0"/>
              <a:t> </a:t>
            </a:r>
            <a:r>
              <a:rPr lang="en-US" altLang="zh-CN" sz="1600" dirty="0" err="1"/>
              <a:t>một</a:t>
            </a:r>
            <a:r>
              <a:rPr lang="en-US" altLang="zh-CN" sz="1600" dirty="0"/>
              <a:t> </a:t>
            </a:r>
            <a:r>
              <a:rPr lang="en-US" altLang="zh-CN" sz="1600" dirty="0" err="1"/>
              <a:t>trong</a:t>
            </a:r>
            <a:r>
              <a:rPr lang="en-US" altLang="zh-CN" sz="1600" dirty="0"/>
              <a:t> </a:t>
            </a:r>
            <a:r>
              <a:rPr lang="en-US" altLang="zh-CN" sz="1600" dirty="0" err="1"/>
              <a:t>những</a:t>
            </a:r>
            <a:r>
              <a:rPr lang="en-US" altLang="zh-CN" sz="1600" dirty="0"/>
              <a:t> </a:t>
            </a:r>
            <a:r>
              <a:rPr lang="en-US" altLang="zh-CN" sz="1600" dirty="0" err="1"/>
              <a:t>dòng</a:t>
            </a:r>
            <a:r>
              <a:rPr lang="en-US" altLang="zh-CN" sz="1600" dirty="0"/>
              <a:t> Chardonnay </a:t>
            </a:r>
            <a:r>
              <a:rPr lang="en-US" altLang="zh-CN" sz="1600" dirty="0" err="1"/>
              <a:t>tốt</a:t>
            </a:r>
            <a:r>
              <a:rPr lang="en-US" altLang="zh-CN" sz="1600" dirty="0"/>
              <a:t> </a:t>
            </a:r>
            <a:r>
              <a:rPr lang="en-US" altLang="zh-CN" sz="1600" dirty="0" err="1"/>
              <a:t>nhất</a:t>
            </a:r>
            <a:r>
              <a:rPr lang="en-US" altLang="zh-CN" sz="1600" dirty="0"/>
              <a:t> </a:t>
            </a:r>
            <a:r>
              <a:rPr lang="en-US" altLang="zh-CN" sz="1600" dirty="0" err="1"/>
              <a:t>có</a:t>
            </a:r>
            <a:r>
              <a:rPr lang="en-US" altLang="zh-CN" sz="1600" dirty="0"/>
              <a:t> </a:t>
            </a:r>
            <a:r>
              <a:rPr lang="en-US" altLang="zh-CN" sz="1600" dirty="0" err="1"/>
              <a:t>nguồn</a:t>
            </a:r>
            <a:r>
              <a:rPr lang="en-US" altLang="zh-CN" sz="1600" dirty="0"/>
              <a:t> </a:t>
            </a:r>
            <a:r>
              <a:rPr lang="en-US" altLang="zh-CN" sz="1600" dirty="0" err="1"/>
              <a:t>gốc</a:t>
            </a:r>
            <a:r>
              <a:rPr lang="en-US" altLang="zh-CN" sz="1600" dirty="0"/>
              <a:t> </a:t>
            </a:r>
            <a:r>
              <a:rPr lang="en-US" altLang="zh-CN" sz="1600" dirty="0" err="1"/>
              <a:t>từ</a:t>
            </a:r>
            <a:r>
              <a:rPr lang="en-US" altLang="zh-CN" sz="1600" dirty="0"/>
              <a:t> </a:t>
            </a:r>
            <a:r>
              <a:rPr lang="en-US" altLang="zh-CN" sz="1600" dirty="0" err="1"/>
              <a:t>châu</a:t>
            </a:r>
            <a:r>
              <a:rPr lang="en-US" altLang="zh-CN" sz="1600" dirty="0"/>
              <a:t> </a:t>
            </a:r>
            <a:r>
              <a:rPr lang="en-US" altLang="zh-CN" sz="1600" dirty="0" err="1"/>
              <a:t>Âu</a:t>
            </a:r>
            <a:r>
              <a:rPr lang="en-US" altLang="zh-CN" sz="1600" dirty="0"/>
              <a:t> </a:t>
            </a:r>
            <a:r>
              <a:rPr lang="en-US" altLang="zh-CN" sz="1600" dirty="0" err="1"/>
              <a:t>ở</a:t>
            </a:r>
            <a:r>
              <a:rPr lang="en-US" altLang="zh-CN" sz="1600" dirty="0"/>
              <a:t> </a:t>
            </a:r>
            <a:r>
              <a:rPr lang="en-US" altLang="zh-CN" sz="1600" dirty="0" err="1"/>
              <a:t>Úc</a:t>
            </a:r>
            <a:r>
              <a:rPr lang="en-US" altLang="zh-CN" sz="1600" dirty="0"/>
              <a:t>.</a:t>
            </a:r>
          </a:p>
        </p:txBody>
      </p:sp>
      <p:sp>
        <p:nvSpPr>
          <p:cNvPr id="8" name="Text Placeholder 7">
            <a:extLst>
              <a:ext uri="{FF2B5EF4-FFF2-40B4-BE49-F238E27FC236}">
                <a16:creationId xmlns:a16="http://schemas.microsoft.com/office/drawing/2014/main" id="{7CB350C9-D773-C2B0-7820-5120B22D2577}"/>
              </a:ext>
            </a:extLst>
          </p:cNvPr>
          <p:cNvSpPr>
            <a:spLocks noGrp="1"/>
          </p:cNvSpPr>
          <p:nvPr>
            <p:ph type="body" sz="quarter" idx="18"/>
          </p:nvPr>
        </p:nvSpPr>
        <p:spPr>
          <a:xfrm>
            <a:off x="9344572" y="3497784"/>
            <a:ext cx="2120040" cy="662774"/>
          </a:xfrm>
        </p:spPr>
        <p:txBody>
          <a:bodyPr/>
          <a:lstStyle/>
          <a:p>
            <a:r>
              <a:rPr lang="zh-CN" altLang="en-US" b="1" dirty="0"/>
              <a:t>1969</a:t>
            </a:r>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606789" y="584200"/>
            <a:ext cx="4351699" cy="1325563"/>
          </a:xfrm>
        </p:spPr>
        <p:txBody>
          <a:bodyPr/>
          <a:lstStyle/>
          <a:p>
            <a:r>
              <a:rPr lang="en-US" altLang="zh-CN" b="1" dirty="0">
                <a:solidFill>
                  <a:schemeClr val="accent5"/>
                </a:solidFill>
              </a:rPr>
              <a:t>LỊCH SỬ CỦA CHARDONNAY 
Ở ÚC</a:t>
            </a:r>
          </a:p>
        </p:txBody>
      </p:sp>
      <p:sp>
        <p:nvSpPr>
          <p:cNvPr id="2" name="Text Placeholder 6">
            <a:extLst>
              <a:ext uri="{FF2B5EF4-FFF2-40B4-BE49-F238E27FC236}">
                <a16:creationId xmlns:a16="http://schemas.microsoft.com/office/drawing/2014/main" id="{4598F50F-26E6-A7C4-6AE9-88FCD552143E}"/>
              </a:ext>
            </a:extLst>
          </p:cNvPr>
          <p:cNvSpPr txBox="1">
            <a:spLocks/>
          </p:cNvSpPr>
          <p:nvPr/>
        </p:nvSpPr>
        <p:spPr>
          <a:xfrm>
            <a:off x="6235740" y="4160558"/>
            <a:ext cx="2382787"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US" altLang="zh-CN" sz="1600" dirty="0" err="1">
                <a:latin typeface="Arial" panose="020B0604020202020204" pitchFamily="34" charset="0"/>
                <a:cs typeface="Arial" panose="020B0604020202020204" pitchFamily="34" charset="0"/>
              </a:rPr>
              <a:t>Cành</a:t>
            </a:r>
            <a:r>
              <a:rPr lang="en-US" altLang="zh-CN" sz="1600" dirty="0">
                <a:latin typeface="Arial" panose="020B0604020202020204" pitchFamily="34" charset="0"/>
                <a:cs typeface="Arial" panose="020B0604020202020204" pitchFamily="34" charset="0"/>
              </a:rPr>
              <a:t> </a:t>
            </a:r>
            <a:r>
              <a:rPr lang="en-US" altLang="zh-CN" sz="1600" dirty="0" err="1">
                <a:latin typeface="Arial" panose="020B0604020202020204" pitchFamily="34" charset="0"/>
                <a:cs typeface="Arial" panose="020B0604020202020204" pitchFamily="34" charset="0"/>
              </a:rPr>
              <a:t>giâm</a:t>
            </a:r>
            <a:r>
              <a:rPr lang="en-US" altLang="zh-CN" sz="1600" dirty="0">
                <a:latin typeface="Arial" panose="020B0604020202020204" pitchFamily="34" charset="0"/>
                <a:cs typeface="Arial" panose="020B0604020202020204" pitchFamily="34" charset="0"/>
              </a:rPr>
              <a:t> Chardonnay từ Vườn nho Kaluna ở Fairfield, Sydney được trao cho một thành viên gia đình Roth, người đã trồng chúng tại Vườn nho Craigmoor ở Mudgee.</a:t>
            </a:r>
          </a:p>
        </p:txBody>
      </p:sp>
      <p:sp>
        <p:nvSpPr>
          <p:cNvPr id="10" name="Text Placeholder 7">
            <a:extLst>
              <a:ext uri="{FF2B5EF4-FFF2-40B4-BE49-F238E27FC236}">
                <a16:creationId xmlns:a16="http://schemas.microsoft.com/office/drawing/2014/main" id="{F41923B4-9EF8-DF84-26ED-303BFE942EF3}"/>
              </a:ext>
            </a:extLst>
          </p:cNvPr>
          <p:cNvSpPr txBox="1">
            <a:spLocks/>
          </p:cNvSpPr>
          <p:nvPr/>
        </p:nvSpPr>
        <p:spPr>
          <a:xfrm>
            <a:off x="6224854" y="3476707"/>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latin typeface="Arial" panose="020B0604020202020204" pitchFamily="34" charset="0"/>
                <a:cs typeface="Arial" panose="020B0604020202020204" pitchFamily="34" charset="0"/>
              </a:rPr>
              <a:t>1918</a:t>
            </a:r>
          </a:p>
        </p:txBody>
      </p:sp>
    </p:spTree>
    <p:extLst>
      <p:ext uri="{BB962C8B-B14F-4D97-AF65-F5344CB8AC3E}">
        <p14:creationId xmlns:p14="http://schemas.microsoft.com/office/powerpoint/2010/main" val="327401099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a:xfrm>
            <a:off x="896029" y="4242819"/>
            <a:ext cx="2692416" cy="1461301"/>
          </a:xfrm>
        </p:spPr>
        <p:txBody>
          <a:bodyPr/>
          <a:lstStyle/>
          <a:p>
            <a:pPr>
              <a:lnSpc>
                <a:spcPct val="95000"/>
              </a:lnSpc>
            </a:pPr>
            <a:r>
              <a:rPr lang="en-US" altLang="zh-CN" sz="1600" dirty="0"/>
              <a:t>Sở thích của người tiêu dùng chuyển sang rượu vang </a:t>
            </a:r>
            <a:r>
              <a:rPr lang="en-US" altLang="zh-CN" sz="1600" dirty="0" err="1"/>
              <a:t>để</a:t>
            </a:r>
            <a:r>
              <a:rPr lang="en-US" altLang="zh-CN" sz="1600" dirty="0"/>
              <a:t> </a:t>
            </a:r>
            <a:r>
              <a:rPr lang="en-US" altLang="zh-CN" sz="1600" dirty="0" err="1"/>
              <a:t>bàn</a:t>
            </a:r>
            <a:r>
              <a:rPr lang="en-US" altLang="zh-CN" sz="1600" dirty="0"/>
              <a:t>, với các phong cách mới được sản xuất, bao gồm Tyrrell's Vat 47 Chardonnay.</a:t>
            </a:r>
          </a:p>
        </p:txBody>
      </p:sp>
      <p:sp>
        <p:nvSpPr>
          <p:cNvPr id="4" name="Text Placeholder 3">
            <a:extLst>
              <a:ext uri="{FF2B5EF4-FFF2-40B4-BE49-F238E27FC236}">
                <a16:creationId xmlns:a16="http://schemas.microsoft.com/office/drawing/2014/main" id="{2DE44FBB-F168-EAE4-CCB5-6AA8D5B164C3}"/>
              </a:ext>
            </a:extLst>
          </p:cNvPr>
          <p:cNvSpPr>
            <a:spLocks noGrp="1"/>
          </p:cNvSpPr>
          <p:nvPr>
            <p:ph type="body" sz="quarter" idx="18"/>
          </p:nvPr>
        </p:nvSpPr>
        <p:spPr>
          <a:xfrm>
            <a:off x="885143" y="3558968"/>
            <a:ext cx="2794942" cy="662774"/>
          </a:xfrm>
        </p:spPr>
        <p:txBody>
          <a:bodyPr/>
          <a:lstStyle>
            <a:lvl1pPr>
              <a:defRPr sz="1234"/>
            </a:lvl1pPr>
          </a:lstStyle>
          <a:p>
            <a:r>
              <a:rPr lang="en-US" altLang="zh-CN" sz="2400" b="1" dirty="0"/>
              <a:t>Những năm 1970</a:t>
            </a:r>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a:xfrm>
            <a:off x="2731759" y="1506344"/>
            <a:ext cx="2971998" cy="1461301"/>
          </a:xfrm>
        </p:spPr>
        <p:txBody>
          <a:bodyPr/>
          <a:lstStyle/>
          <a:p>
            <a:pPr>
              <a:lnSpc>
                <a:spcPct val="95000"/>
              </a:lnSpc>
            </a:pPr>
            <a:r>
              <a:rPr lang="en-US" altLang="zh-CN" sz="1600" dirty="0"/>
              <a:t>Nhà máy rượu Mudgee Craigmoor đi theo sự dẫn dắt của Tyrrell </a:t>
            </a:r>
            <a:r>
              <a:rPr lang="en-US" altLang="zh-CN" sz="1600" dirty="0" err="1"/>
              <a:t>và</a:t>
            </a:r>
            <a:r>
              <a:rPr lang="en-US" altLang="zh-CN" sz="1600" dirty="0"/>
              <a:t> </a:t>
            </a:r>
            <a:r>
              <a:rPr lang="en-US" altLang="zh-CN" sz="1600" dirty="0" err="1"/>
              <a:t>cho</a:t>
            </a:r>
            <a:r>
              <a:rPr lang="en-US" altLang="zh-CN" sz="1600" dirty="0"/>
              <a:t> </a:t>
            </a:r>
            <a:r>
              <a:rPr lang="en-US" altLang="zh-CN" sz="1600" dirty="0" err="1"/>
              <a:t>ra</a:t>
            </a:r>
            <a:r>
              <a:rPr lang="en-US" altLang="zh-CN" sz="1600" dirty="0"/>
              <a:t> </a:t>
            </a:r>
            <a:r>
              <a:rPr lang="en-US" altLang="zh-CN" sz="1600" dirty="0" err="1"/>
              <a:t>đời</a:t>
            </a:r>
            <a:r>
              <a:rPr lang="en-US" altLang="zh-CN" sz="1600" dirty="0"/>
              <a:t> </a:t>
            </a:r>
            <a:r>
              <a:rPr lang="en-US" altLang="zh-CN" sz="1600" dirty="0" err="1"/>
              <a:t>loại</a:t>
            </a:r>
            <a:r>
              <a:rPr lang="en-US" altLang="zh-CN" sz="1600" dirty="0"/>
              <a:t> rượu Chardonnay 100%, không giống như các loại rượu trắng khác trong ngày được dán nhãn là ‘Pinot Blanc’ hoặc ‘Riesling’.</a:t>
            </a:r>
          </a:p>
        </p:txBody>
      </p:sp>
      <p:sp>
        <p:nvSpPr>
          <p:cNvPr id="8" name="Text Placeholder 7">
            <a:extLst>
              <a:ext uri="{FF2B5EF4-FFF2-40B4-BE49-F238E27FC236}">
                <a16:creationId xmlns:a16="http://schemas.microsoft.com/office/drawing/2014/main" id="{D17DF496-73D7-3118-612E-D4969B26EE7E}"/>
              </a:ext>
            </a:extLst>
          </p:cNvPr>
          <p:cNvSpPr>
            <a:spLocks noGrp="1"/>
          </p:cNvSpPr>
          <p:nvPr>
            <p:ph type="body" sz="quarter" idx="22"/>
          </p:nvPr>
        </p:nvSpPr>
        <p:spPr>
          <a:xfrm>
            <a:off x="2720874" y="822493"/>
            <a:ext cx="2120040" cy="662774"/>
          </a:xfrm>
        </p:spPr>
        <p:txBody>
          <a:bodyPr/>
          <a:lstStyle/>
          <a:p>
            <a:r>
              <a:rPr lang="zh-CN" altLang="en-US" b="1" dirty="0"/>
              <a:t>1972</a:t>
            </a:r>
          </a:p>
        </p:txBody>
      </p:sp>
      <p:pic>
        <p:nvPicPr>
          <p:cNvPr id="14" name="Picture Placeholder 13" descr="A close-up of a bunch of grapes  AI-generated content may be incorrect.">
            <a:extLst>
              <a:ext uri="{FF2B5EF4-FFF2-40B4-BE49-F238E27FC236}">
                <a16:creationId xmlns:a16="http://schemas.microsoft.com/office/drawing/2014/main" id="{ED533E0A-DD7A-0041-59DB-61A2422BB06A}"/>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6096000" y="368300"/>
            <a:ext cx="6096000" cy="2724305"/>
          </a:xfrm>
        </p:spPr>
      </p:pic>
      <p:sp>
        <p:nvSpPr>
          <p:cNvPr id="6" name="Text Placeholder 6">
            <a:extLst>
              <a:ext uri="{FF2B5EF4-FFF2-40B4-BE49-F238E27FC236}">
                <a16:creationId xmlns:a16="http://schemas.microsoft.com/office/drawing/2014/main" id="{C91CAF08-5692-DCFA-9A44-196B27FDC530}"/>
              </a:ext>
            </a:extLst>
          </p:cNvPr>
          <p:cNvSpPr txBox="1">
            <a:spLocks/>
          </p:cNvSpPr>
          <p:nvPr/>
        </p:nvSpPr>
        <p:spPr>
          <a:xfrm>
            <a:off x="5052337" y="4188072"/>
            <a:ext cx="226286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US" altLang="zh-CN" sz="1600" dirty="0">
                <a:latin typeface="Arial" panose="020B0604020202020204" pitchFamily="34" charset="0"/>
                <a:cs typeface="Arial" panose="020B0604020202020204" pitchFamily="34" charset="0"/>
              </a:rPr>
              <a:t>Nhà sản xuất rượu Brian Croser trồng Chardonnay ở Adelaide Hills có khí hậu mát mẻ.</a:t>
            </a:r>
          </a:p>
        </p:txBody>
      </p:sp>
      <p:sp>
        <p:nvSpPr>
          <p:cNvPr id="9" name="Text Placeholder 7">
            <a:extLst>
              <a:ext uri="{FF2B5EF4-FFF2-40B4-BE49-F238E27FC236}">
                <a16:creationId xmlns:a16="http://schemas.microsoft.com/office/drawing/2014/main" id="{766388E6-9BA7-44BD-A26F-BEEAEEC7CD20}"/>
              </a:ext>
            </a:extLst>
          </p:cNvPr>
          <p:cNvSpPr txBox="1">
            <a:spLocks/>
          </p:cNvSpPr>
          <p:nvPr/>
        </p:nvSpPr>
        <p:spPr>
          <a:xfrm>
            <a:off x="5041452" y="350422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latin typeface="Arial" panose="020B0604020202020204" pitchFamily="34" charset="0"/>
                <a:cs typeface="Arial" panose="020B0604020202020204" pitchFamily="34" charset="0"/>
              </a:rPr>
              <a:t>1979</a:t>
            </a:r>
          </a:p>
        </p:txBody>
      </p:sp>
      <p:sp>
        <p:nvSpPr>
          <p:cNvPr id="10" name="Text Placeholder 6">
            <a:extLst>
              <a:ext uri="{FF2B5EF4-FFF2-40B4-BE49-F238E27FC236}">
                <a16:creationId xmlns:a16="http://schemas.microsoft.com/office/drawing/2014/main" id="{0BDB11F9-D078-8D48-2989-61B30D03AFF0}"/>
              </a:ext>
            </a:extLst>
          </p:cNvPr>
          <p:cNvSpPr txBox="1">
            <a:spLocks/>
          </p:cNvSpPr>
          <p:nvPr/>
        </p:nvSpPr>
        <p:spPr>
          <a:xfrm>
            <a:off x="8468519" y="4441481"/>
            <a:ext cx="226286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US" altLang="zh-CN" sz="1600" dirty="0">
                <a:latin typeface="Arial" panose="020B0604020202020204" pitchFamily="34" charset="0"/>
                <a:cs typeface="Arial" panose="020B0604020202020204" pitchFamily="34" charset="0"/>
              </a:rPr>
              <a:t>Một phong cách Chardonnay mới gia nhập thị trường rượu vang. Nó có vị gỗ sồi, đậm đà và có màu vàng tươi – ‘ánh nắng mặt trời trong chai’.</a:t>
            </a:r>
          </a:p>
        </p:txBody>
      </p:sp>
      <p:sp>
        <p:nvSpPr>
          <p:cNvPr id="11" name="Text Placeholder 7">
            <a:extLst>
              <a:ext uri="{FF2B5EF4-FFF2-40B4-BE49-F238E27FC236}">
                <a16:creationId xmlns:a16="http://schemas.microsoft.com/office/drawing/2014/main" id="{5E673E01-C3C6-464A-9B4E-46DCEF55D44A}"/>
              </a:ext>
            </a:extLst>
          </p:cNvPr>
          <p:cNvSpPr txBox="1">
            <a:spLocks/>
          </p:cNvSpPr>
          <p:nvPr/>
        </p:nvSpPr>
        <p:spPr>
          <a:xfrm>
            <a:off x="8457634" y="3757630"/>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Đầu những năm 1980</a:t>
            </a:r>
          </a:p>
        </p:txBody>
      </p:sp>
    </p:spTree>
    <p:extLst>
      <p:ext uri="{BB962C8B-B14F-4D97-AF65-F5344CB8AC3E}">
        <p14:creationId xmlns:p14="http://schemas.microsoft.com/office/powerpoint/2010/main" val="22920700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plate of peas and a glass of wine  AI-generated content may be incorrect.">
            <a:extLst>
              <a:ext uri="{FF2B5EF4-FFF2-40B4-BE49-F238E27FC236}">
                <a16:creationId xmlns:a16="http://schemas.microsoft.com/office/drawing/2014/main" id="{3CB4ED4E-E1B2-D32E-6F45-135F4147C439}"/>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7077075" y="3787775"/>
            <a:ext cx="5114925" cy="2724150"/>
          </a:xfrm>
        </p:spPr>
      </p:pic>
      <p:sp>
        <p:nvSpPr>
          <p:cNvPr id="3" name="Text Placeholder 2">
            <a:extLst>
              <a:ext uri="{FF2B5EF4-FFF2-40B4-BE49-F238E27FC236}">
                <a16:creationId xmlns:a16="http://schemas.microsoft.com/office/drawing/2014/main" id="{48BE0488-C37A-4E39-5417-03F2FC6EC94C}"/>
              </a:ext>
            </a:extLst>
          </p:cNvPr>
          <p:cNvSpPr>
            <a:spLocks noGrp="1"/>
          </p:cNvSpPr>
          <p:nvPr>
            <p:ph type="body" sz="quarter" idx="17"/>
          </p:nvPr>
        </p:nvSpPr>
        <p:spPr>
          <a:xfrm>
            <a:off x="692828" y="4756232"/>
            <a:ext cx="2764987" cy="1461301"/>
          </a:xfrm>
        </p:spPr>
        <p:txBody>
          <a:bodyPr/>
          <a:lstStyle/>
          <a:p>
            <a:r>
              <a:rPr lang="en-US" altLang="zh-CN" sz="1600" dirty="0"/>
              <a:t>Nhiệm vụ sản xuất rượu Chardonnay lớn, có vị gỗ sồi, bơ của Úc được các nhà máy rượu vang trên khắp đất nước đảm nhận.</a:t>
            </a:r>
          </a:p>
          <a:p>
            <a:endParaRPr lang="en-US" dirty="0"/>
          </a:p>
        </p:txBody>
      </p:sp>
      <p:sp>
        <p:nvSpPr>
          <p:cNvPr id="4" name="Text Placeholder 3">
            <a:extLst>
              <a:ext uri="{FF2B5EF4-FFF2-40B4-BE49-F238E27FC236}">
                <a16:creationId xmlns:a16="http://schemas.microsoft.com/office/drawing/2014/main" id="{D753A769-0673-33B5-15AD-288C26F5A11B}"/>
              </a:ext>
            </a:extLst>
          </p:cNvPr>
          <p:cNvSpPr>
            <a:spLocks noGrp="1"/>
          </p:cNvSpPr>
          <p:nvPr>
            <p:ph type="body" sz="quarter" idx="18"/>
          </p:nvPr>
        </p:nvSpPr>
        <p:spPr>
          <a:xfrm>
            <a:off x="681942" y="4072381"/>
            <a:ext cx="2912803" cy="662774"/>
          </a:xfrm>
        </p:spPr>
        <p:txBody>
          <a:bodyPr/>
          <a:lstStyle>
            <a:lvl1pPr>
              <a:defRPr sz="1434"/>
            </a:lvl1pPr>
          </a:lstStyle>
          <a:p>
            <a:r>
              <a:rPr lang="en-US" altLang="zh-CN" sz="2400" b="1" dirty="0"/>
              <a:t>Giữa đến cuối những năm 1980 – Những năm 1990</a:t>
            </a:r>
          </a:p>
        </p:txBody>
      </p:sp>
      <p:sp>
        <p:nvSpPr>
          <p:cNvPr id="5" name="Text Placeholder 4">
            <a:extLst>
              <a:ext uri="{FF2B5EF4-FFF2-40B4-BE49-F238E27FC236}">
                <a16:creationId xmlns:a16="http://schemas.microsoft.com/office/drawing/2014/main" id="{8BAA0CD1-FCB8-EB95-61FC-3C74FB22D1F9}"/>
              </a:ext>
            </a:extLst>
          </p:cNvPr>
          <p:cNvSpPr>
            <a:spLocks noGrp="1"/>
          </p:cNvSpPr>
          <p:nvPr>
            <p:ph type="body" sz="quarter" idx="21"/>
          </p:nvPr>
        </p:nvSpPr>
        <p:spPr>
          <a:xfrm>
            <a:off x="2414736" y="1798707"/>
            <a:ext cx="2912803" cy="1461301"/>
          </a:xfrm>
        </p:spPr>
        <p:txBody>
          <a:bodyPr/>
          <a:lstStyle/>
          <a:p>
            <a:r>
              <a:rPr lang="en-US" altLang="zh-CN" sz="1600" dirty="0"/>
              <a:t>Chardonnay trở nên ít hợp thời trang hơn khi một đối thủ cạnh tranh nhẹ hơn, không ủ gỗ sồi, thơm hơn xuất hiện dưới dạng Marlborough Sauvignon Blanc.</a:t>
            </a:r>
          </a:p>
          <a:p>
            <a:endParaRPr lang="en-US" dirty="0"/>
          </a:p>
        </p:txBody>
      </p:sp>
      <p:sp>
        <p:nvSpPr>
          <p:cNvPr id="6" name="Text Placeholder 5">
            <a:extLst>
              <a:ext uri="{FF2B5EF4-FFF2-40B4-BE49-F238E27FC236}">
                <a16:creationId xmlns:a16="http://schemas.microsoft.com/office/drawing/2014/main" id="{E6291E0B-2FB3-F6FF-0ACB-F734EEB31BFD}"/>
              </a:ext>
            </a:extLst>
          </p:cNvPr>
          <p:cNvSpPr>
            <a:spLocks noGrp="1"/>
          </p:cNvSpPr>
          <p:nvPr>
            <p:ph type="body" sz="quarter" idx="22"/>
          </p:nvPr>
        </p:nvSpPr>
        <p:spPr>
          <a:xfrm>
            <a:off x="2403850" y="1114856"/>
            <a:ext cx="2120040" cy="662774"/>
          </a:xfrm>
        </p:spPr>
        <p:txBody>
          <a:bodyPr/>
          <a:lstStyle>
            <a:lvl1pPr>
              <a:defRPr sz="1434"/>
            </a:lvl1pPr>
          </a:lstStyle>
          <a:p>
            <a:r>
              <a:rPr lang="en-US" altLang="zh-CN" sz="2400" b="1" dirty="0"/>
              <a:t>Đầu những năm 2000</a:t>
            </a:r>
          </a:p>
        </p:txBody>
      </p:sp>
      <p:sp>
        <p:nvSpPr>
          <p:cNvPr id="7" name="Text Placeholder 4">
            <a:extLst>
              <a:ext uri="{FF2B5EF4-FFF2-40B4-BE49-F238E27FC236}">
                <a16:creationId xmlns:a16="http://schemas.microsoft.com/office/drawing/2014/main" id="{9E1301CF-AA20-3383-C51A-4FEE78A86057}"/>
              </a:ext>
            </a:extLst>
          </p:cNvPr>
          <p:cNvSpPr txBox="1">
            <a:spLocks/>
          </p:cNvSpPr>
          <p:nvPr/>
        </p:nvSpPr>
        <p:spPr>
          <a:xfrm>
            <a:off x="4663655" y="4471626"/>
            <a:ext cx="229039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4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US" altLang="zh-CN" sz="1600" dirty="0">
                <a:latin typeface="Arial" panose="020B0604020202020204" pitchFamily="34" charset="0"/>
                <a:cs typeface="Arial" panose="020B0604020202020204" pitchFamily="34" charset="0"/>
              </a:rPr>
              <a:t>Sở thích hương vị chuyển từ những loại rượu vang </a:t>
            </a:r>
            <a:r>
              <a:rPr lang="en-US" altLang="zh-CN" sz="1600" dirty="0" err="1">
                <a:latin typeface="Arial" panose="020B0604020202020204" pitchFamily="34" charset="0"/>
                <a:cs typeface="Arial" panose="020B0604020202020204" pitchFamily="34" charset="0"/>
              </a:rPr>
              <a:t>đậm</a:t>
            </a:r>
            <a:r>
              <a:rPr lang="en-US" altLang="zh-CN" sz="1600" dirty="0">
                <a:latin typeface="Arial" panose="020B0604020202020204" pitchFamily="34" charset="0"/>
                <a:cs typeface="Arial" panose="020B0604020202020204" pitchFamily="34" charset="0"/>
              </a:rPr>
              <a:t>, </a:t>
            </a:r>
            <a:r>
              <a:rPr lang="en-US" altLang="zh-CN" sz="1600" dirty="0" err="1">
                <a:latin typeface="Arial" panose="020B0604020202020204" pitchFamily="34" charset="0"/>
                <a:cs typeface="Arial" panose="020B0604020202020204" pitchFamily="34" charset="0"/>
              </a:rPr>
              <a:t>ngọt</a:t>
            </a:r>
            <a:r>
              <a:rPr lang="en-US" altLang="zh-CN" sz="1600" dirty="0">
                <a:latin typeface="Arial" panose="020B0604020202020204" pitchFamily="34" charset="0"/>
                <a:cs typeface="Arial" panose="020B0604020202020204" pitchFamily="34" charset="0"/>
              </a:rPr>
              <a:t>, quá nhiều gỗ sồi sang những phong cách tươi hơn, không ủ gỗ sồi, hướng đến hương vị trái cây.</a:t>
            </a:r>
          </a:p>
        </p:txBody>
      </p:sp>
      <p:sp>
        <p:nvSpPr>
          <p:cNvPr id="8" name="Text Placeholder 5">
            <a:extLst>
              <a:ext uri="{FF2B5EF4-FFF2-40B4-BE49-F238E27FC236}">
                <a16:creationId xmlns:a16="http://schemas.microsoft.com/office/drawing/2014/main" id="{76CF819F-F464-DA03-FB13-907B437A4EB8}"/>
              </a:ext>
            </a:extLst>
          </p:cNvPr>
          <p:cNvSpPr txBox="1">
            <a:spLocks/>
          </p:cNvSpPr>
          <p:nvPr/>
        </p:nvSpPr>
        <p:spPr>
          <a:xfrm>
            <a:off x="4652768" y="3787775"/>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Cuối những năm 2000</a:t>
            </a:r>
          </a:p>
        </p:txBody>
      </p:sp>
      <p:sp>
        <p:nvSpPr>
          <p:cNvPr id="9" name="Text Placeholder 4">
            <a:extLst>
              <a:ext uri="{FF2B5EF4-FFF2-40B4-BE49-F238E27FC236}">
                <a16:creationId xmlns:a16="http://schemas.microsoft.com/office/drawing/2014/main" id="{5898644C-D875-BF12-E381-B68379069FEC}"/>
              </a:ext>
            </a:extLst>
          </p:cNvPr>
          <p:cNvSpPr txBox="1">
            <a:spLocks/>
          </p:cNvSpPr>
          <p:nvPr/>
        </p:nvSpPr>
        <p:spPr>
          <a:xfrm>
            <a:off x="7702048" y="1699788"/>
            <a:ext cx="3165821"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US" altLang="zh-CN" sz="1600" dirty="0">
                <a:latin typeface="Arial" panose="020B0604020202020204" pitchFamily="34" charset="0"/>
                <a:cs typeface="Arial" panose="020B0604020202020204" pitchFamily="34" charset="0"/>
              </a:rPr>
              <a:t>Rượu Chardonnay cao cấp của Úc ngày nay, bao gồm cả </a:t>
            </a:r>
            <a:r>
              <a:rPr lang="en-US" altLang="zh-CN" sz="1600" dirty="0" err="1">
                <a:latin typeface="Arial" panose="020B0604020202020204" pitchFamily="34" charset="0"/>
                <a:cs typeface="Arial" panose="020B0604020202020204" pitchFamily="34" charset="0"/>
              </a:rPr>
              <a:t>rượu</a:t>
            </a:r>
            <a:r>
              <a:rPr lang="en-US" altLang="zh-CN" sz="1600" dirty="0">
                <a:latin typeface="Arial" panose="020B0604020202020204" pitchFamily="34" charset="0"/>
                <a:cs typeface="Arial" panose="020B0604020202020204" pitchFamily="34" charset="0"/>
              </a:rPr>
              <a:t> vang </a:t>
            </a:r>
            <a:r>
              <a:rPr lang="en-US" altLang="zh-CN" sz="1600" dirty="0" err="1">
                <a:latin typeface="Arial" panose="020B0604020202020204" pitchFamily="34" charset="0"/>
                <a:cs typeface="Arial" panose="020B0604020202020204" pitchFamily="34" charset="0"/>
              </a:rPr>
              <a:t>sủi</a:t>
            </a:r>
            <a:r>
              <a:rPr lang="en-US" altLang="zh-CN" sz="1600" dirty="0">
                <a:latin typeface="Arial" panose="020B0604020202020204" pitchFamily="34" charset="0"/>
                <a:cs typeface="Arial" panose="020B0604020202020204" pitchFamily="34" charset="0"/>
              </a:rPr>
              <a:t>, </a:t>
            </a:r>
            <a:r>
              <a:rPr lang="en-US" altLang="zh-CN" sz="1600" dirty="0" err="1">
                <a:latin typeface="Arial" panose="020B0604020202020204" pitchFamily="34" charset="0"/>
                <a:cs typeface="Arial" panose="020B0604020202020204" pitchFamily="34" charset="0"/>
              </a:rPr>
              <a:t>được</a:t>
            </a:r>
            <a:r>
              <a:rPr lang="en-US" altLang="zh-CN" sz="1600" dirty="0">
                <a:latin typeface="Arial" panose="020B0604020202020204" pitchFamily="34" charset="0"/>
                <a:cs typeface="Arial" panose="020B0604020202020204" pitchFamily="34" charset="0"/>
              </a:rPr>
              <a:t> </a:t>
            </a:r>
            <a:r>
              <a:rPr lang="en-US" altLang="zh-CN" sz="1600" dirty="0" err="1">
                <a:latin typeface="Arial" panose="020B0604020202020204" pitchFamily="34" charset="0"/>
                <a:cs typeface="Arial" panose="020B0604020202020204" pitchFamily="34" charset="0"/>
              </a:rPr>
              <a:t>sản</a:t>
            </a:r>
            <a:r>
              <a:rPr lang="en-US" altLang="zh-CN" sz="1600" dirty="0">
                <a:latin typeface="Arial" panose="020B0604020202020204" pitchFamily="34" charset="0"/>
                <a:cs typeface="Arial" panose="020B0604020202020204" pitchFamily="34" charset="0"/>
              </a:rPr>
              <a:t> </a:t>
            </a:r>
            <a:r>
              <a:rPr lang="en-US" altLang="zh-CN" sz="1600" dirty="0" err="1">
                <a:latin typeface="Arial" panose="020B0604020202020204" pitchFamily="34" charset="0"/>
                <a:cs typeface="Arial" panose="020B0604020202020204" pitchFamily="34" charset="0"/>
              </a:rPr>
              <a:t>xuất</a:t>
            </a:r>
            <a:r>
              <a:rPr lang="en-US" altLang="zh-CN" sz="1600" dirty="0">
                <a:latin typeface="Arial" panose="020B0604020202020204" pitchFamily="34" charset="0"/>
                <a:cs typeface="Arial" panose="020B0604020202020204" pitchFamily="34" charset="0"/>
              </a:rPr>
              <a:t> </a:t>
            </a:r>
            <a:r>
              <a:rPr lang="en-US" altLang="zh-CN" sz="1600" dirty="0" err="1">
                <a:latin typeface="Arial" panose="020B0604020202020204" pitchFamily="34" charset="0"/>
                <a:cs typeface="Arial" panose="020B0604020202020204" pitchFamily="34" charset="0"/>
              </a:rPr>
              <a:t>từ</a:t>
            </a:r>
            <a:r>
              <a:rPr lang="en-US" altLang="zh-CN" sz="1600" dirty="0">
                <a:latin typeface="Arial" panose="020B0604020202020204" pitchFamily="34" charset="0"/>
                <a:cs typeface="Arial" panose="020B0604020202020204" pitchFamily="34" charset="0"/>
              </a:rPr>
              <a:t> trái cây có khí hậu mát mẻ từ các vùng như Thung lũng Yarra và Tasmania.</a:t>
            </a:r>
          </a:p>
        </p:txBody>
      </p:sp>
      <p:sp>
        <p:nvSpPr>
          <p:cNvPr id="10" name="Text Placeholder 5">
            <a:extLst>
              <a:ext uri="{FF2B5EF4-FFF2-40B4-BE49-F238E27FC236}">
                <a16:creationId xmlns:a16="http://schemas.microsoft.com/office/drawing/2014/main" id="{ACCE3FE8-C8AD-B901-4AF2-139CA5B08AB0}"/>
              </a:ext>
            </a:extLst>
          </p:cNvPr>
          <p:cNvSpPr txBox="1">
            <a:spLocks/>
          </p:cNvSpPr>
          <p:nvPr/>
        </p:nvSpPr>
        <p:spPr>
          <a:xfrm>
            <a:off x="7691162" y="1015937"/>
            <a:ext cx="191078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Ngày nay</a:t>
            </a:r>
          </a:p>
        </p:txBody>
      </p:sp>
    </p:spTree>
    <p:extLst>
      <p:ext uri="{BB962C8B-B14F-4D97-AF65-F5344CB8AC3E}">
        <p14:creationId xmlns:p14="http://schemas.microsoft.com/office/powerpoint/2010/main" val="403828604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standing in front of a vineyard  AI-generated content may be incorrect.">
            <a:extLst>
              <a:ext uri="{FF2B5EF4-FFF2-40B4-BE49-F238E27FC236}">
                <a16:creationId xmlns:a16="http://schemas.microsoft.com/office/drawing/2014/main" id="{0DA4855C-578F-AE71-4CD9-AF6D5B92D7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DD9F41F7-7097-C809-8762-854611B8C2BD}"/>
              </a:ext>
            </a:extLst>
          </p:cNvPr>
          <p:cNvSpPr>
            <a:spLocks noGrp="1"/>
          </p:cNvSpPr>
          <p:nvPr>
            <p:ph type="title"/>
          </p:nvPr>
        </p:nvSpPr>
        <p:spPr/>
        <p:txBody>
          <a:bodyPr/>
          <a:lstStyle/>
          <a:p>
            <a:r>
              <a:rPr lang="en-US" altLang="zh-CN" b="1" dirty="0">
                <a:solidFill>
                  <a:schemeClr val="accent5"/>
                </a:solidFill>
              </a:rPr>
              <a:t>CÂU CHUYỆN VỀ RƯỢU VANG TYRRELL’S</a:t>
            </a:r>
          </a:p>
        </p:txBody>
      </p:sp>
      <p:sp>
        <p:nvSpPr>
          <p:cNvPr id="4" name="Text Placeholder 3">
            <a:extLst>
              <a:ext uri="{FF2B5EF4-FFF2-40B4-BE49-F238E27FC236}">
                <a16:creationId xmlns:a16="http://schemas.microsoft.com/office/drawing/2014/main" id="{ABEAD520-8EE8-E73F-A135-0850BDA5CD72}"/>
              </a:ext>
            </a:extLst>
          </p:cNvPr>
          <p:cNvSpPr>
            <a:spLocks noGrp="1"/>
          </p:cNvSpPr>
          <p:nvPr>
            <p:ph type="body" sz="quarter" idx="11"/>
          </p:nvPr>
        </p:nvSpPr>
        <p:spPr>
          <a:xfrm>
            <a:off x="6456362" y="3521955"/>
            <a:ext cx="5239109" cy="1480352"/>
          </a:xfrm>
        </p:spPr>
        <p:txBody>
          <a:bodyPr/>
          <a:lstStyle/>
          <a:p>
            <a:r>
              <a:rPr lang="en-US" altLang="zh-CN" dirty="0"/>
              <a:t>Một trong những triều đại sản xuất rượu vang nổi tiếng nhất của Thung lũng Hunter là gia đình Tyrrell. Ngày nay, </a:t>
            </a:r>
            <a:r>
              <a:rPr lang="en-US" altLang="zh-CN" dirty="0" err="1"/>
              <a:t>câu</a:t>
            </a:r>
            <a:r>
              <a:rPr lang="en-US" altLang="zh-CN" dirty="0"/>
              <a:t> </a:t>
            </a:r>
            <a:r>
              <a:rPr lang="en-US" altLang="zh-CN" dirty="0" err="1"/>
              <a:t>chuyện</a:t>
            </a:r>
            <a:r>
              <a:rPr lang="en-US" altLang="zh-CN" dirty="0"/>
              <a:t> </a:t>
            </a:r>
            <a:r>
              <a:rPr lang="en-US" altLang="zh-CN" dirty="0" err="1"/>
              <a:t>sản</a:t>
            </a:r>
            <a:r>
              <a:rPr lang="en-US" altLang="zh-CN" dirty="0"/>
              <a:t> xuất rượu vang đang được truyền từ người cha thế hệ thứ tư Bruce Tyrrell cho người con trai thế hệ thứ năm của ông, Chris Tyrrell.</a:t>
            </a:r>
          </a:p>
          <a:p>
            <a:endParaRPr lang="en-US" dirty="0"/>
          </a:p>
        </p:txBody>
      </p:sp>
      <p:sp>
        <p:nvSpPr>
          <p:cNvPr id="5" name="Text Placeholder 4">
            <a:extLst>
              <a:ext uri="{FF2B5EF4-FFF2-40B4-BE49-F238E27FC236}">
                <a16:creationId xmlns:a16="http://schemas.microsoft.com/office/drawing/2014/main" id="{90152D11-94C3-A1D8-41E2-B7C29405562E}"/>
              </a:ext>
            </a:extLst>
          </p:cNvPr>
          <p:cNvSpPr>
            <a:spLocks noGrp="1"/>
          </p:cNvSpPr>
          <p:nvPr>
            <p:ph type="body" sz="quarter" idx="13"/>
          </p:nvPr>
        </p:nvSpPr>
        <p:spPr>
          <a:xfrm>
            <a:off x="6456363" y="1479855"/>
            <a:ext cx="5578322" cy="1325563"/>
          </a:xfrm>
        </p:spPr>
        <p:txBody>
          <a:bodyPr/>
          <a:lstStyle/>
          <a:p>
            <a:r>
              <a:rPr lang="en-US" altLang="zh-CN" sz="5000" b="1" dirty="0">
                <a:solidFill>
                  <a:schemeClr val="accent1"/>
                </a:solidFill>
              </a:rPr>
              <a:t>MỘT NHÀ MÁY RƯỢU ĐỘT PHÁ Ở HUNTER</a:t>
            </a:r>
          </a:p>
        </p:txBody>
      </p:sp>
      <p:sp>
        <p:nvSpPr>
          <p:cNvPr id="8" name="Text Placeholder 3">
            <a:extLst>
              <a:ext uri="{FF2B5EF4-FFF2-40B4-BE49-F238E27FC236}">
                <a16:creationId xmlns:a16="http://schemas.microsoft.com/office/drawing/2014/main" id="{00D6B887-5225-D96A-714D-BEA02CE6C450}"/>
              </a:ext>
            </a:extLst>
          </p:cNvPr>
          <p:cNvSpPr txBox="1">
            <a:spLocks/>
          </p:cNvSpPr>
          <p:nvPr/>
        </p:nvSpPr>
        <p:spPr>
          <a:xfrm>
            <a:off x="6456361" y="5150971"/>
            <a:ext cx="5320225"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400" b="1" dirty="0">
                <a:solidFill>
                  <a:schemeClr val="accent5"/>
                </a:solidFill>
                <a:latin typeface="Arial" panose="020B0604020202020204" pitchFamily="34" charset="0"/>
                <a:cs typeface="Arial" panose="020B0604020202020204" pitchFamily="34" charset="0"/>
              </a:rPr>
              <a:t>SỰ THẬT THÚ VỊ</a:t>
            </a:r>
          </a:p>
          <a:p>
            <a:r>
              <a:rPr lang="en-US" altLang="zh-CN" sz="1400" dirty="0">
                <a:latin typeface="Arial" panose="020B0604020202020204" pitchFamily="34" charset="0"/>
                <a:cs typeface="Arial" panose="020B0604020202020204" pitchFamily="34" charset="0"/>
              </a:rPr>
              <a:t>Mặc dù sự thật có thể không bao giờ được biết, nhưng truyền thuyết kể rằng Murray Tyrrell đã nhảy qua hàng rào để lấy một số cây nho Chardonnay từ vườn nho thử nghiệm của Penfolds để trồng trong vườn nho của gia đình ông ở Hunter Valley, nơi hiện là nhà của Vat 47 Chardonnay nổi tiếng.</a:t>
            </a:r>
          </a:p>
        </p:txBody>
      </p:sp>
    </p:spTree>
    <p:extLst>
      <p:ext uri="{BB962C8B-B14F-4D97-AF65-F5344CB8AC3E}">
        <p14:creationId xmlns:p14="http://schemas.microsoft.com/office/powerpoint/2010/main" val="306504285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0435" b="22065"/>
          <a:stretch/>
        </p:blipFill>
        <p:spPr>
          <a:xfrm>
            <a:off x="6096000" y="368299"/>
            <a:ext cx="6096000" cy="6172200"/>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429788"/>
          </a:xfrm>
        </p:spPr>
        <p:txBody>
          <a:bodyPr/>
          <a:lstStyle/>
          <a:p>
            <a:r>
              <a:rPr lang="en-US" altLang="zh-CN" b="1" dirty="0">
                <a:solidFill>
                  <a:schemeClr val="accent5"/>
                </a:solidFill>
              </a:rPr>
              <a:t>NGHỀ TRỒNG NHO</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4010768"/>
            <a:ext cx="4390564" cy="2263032"/>
          </a:xfrm>
        </p:spPr>
        <p:txBody>
          <a:bodyPr/>
          <a:lstStyle/>
          <a:p>
            <a:pPr marL="285750" indent="-285750">
              <a:spcBef>
                <a:spcPts val="800"/>
              </a:spcBef>
              <a:buFont typeface="Arial" panose="020B0604020202020204" pitchFamily="34" charset="0"/>
              <a:buChar char="•"/>
            </a:pPr>
            <a:r>
              <a:rPr lang="en-US" altLang="zh-CN" dirty="0">
                <a:solidFill>
                  <a:schemeClr val="bg1"/>
                </a:solidFill>
              </a:rPr>
              <a:t>Một </a:t>
            </a:r>
            <a:r>
              <a:rPr lang="en-US" altLang="zh-CN" dirty="0" err="1">
                <a:solidFill>
                  <a:schemeClr val="bg1"/>
                </a:solidFill>
              </a:rPr>
              <a:t>loại</a:t>
            </a:r>
            <a:r>
              <a:rPr lang="en-US" altLang="zh-CN" dirty="0">
                <a:solidFill>
                  <a:schemeClr val="bg1"/>
                </a:solidFill>
              </a:rPr>
              <a:t> </a:t>
            </a:r>
            <a:r>
              <a:rPr lang="en-US" altLang="zh-CN" dirty="0" err="1">
                <a:solidFill>
                  <a:schemeClr val="bg1"/>
                </a:solidFill>
              </a:rPr>
              <a:t>nho</a:t>
            </a:r>
            <a:r>
              <a:rPr lang="en-US" altLang="zh-CN" dirty="0">
                <a:solidFill>
                  <a:schemeClr val="bg1"/>
                </a:solidFill>
              </a:rPr>
              <a:t> </a:t>
            </a:r>
            <a:r>
              <a:rPr lang="en-US" altLang="zh-CN" dirty="0" err="1">
                <a:solidFill>
                  <a:schemeClr val="bg1"/>
                </a:solidFill>
              </a:rPr>
              <a:t>có</a:t>
            </a:r>
            <a:r>
              <a:rPr lang="en-US" altLang="zh-CN" dirty="0">
                <a:solidFill>
                  <a:schemeClr val="bg1"/>
                </a:solidFill>
              </a:rPr>
              <a:t> </a:t>
            </a:r>
            <a:r>
              <a:rPr lang="en-US" altLang="zh-CN" dirty="0" err="1">
                <a:solidFill>
                  <a:schemeClr val="bg1"/>
                </a:solidFill>
              </a:rPr>
              <a:t>tình</a:t>
            </a:r>
            <a:r>
              <a:rPr lang="en-US" altLang="zh-CN" dirty="0">
                <a:solidFill>
                  <a:schemeClr val="bg1"/>
                </a:solidFill>
              </a:rPr>
              <a:t> </a:t>
            </a:r>
            <a:r>
              <a:rPr lang="en-US" altLang="zh-CN" dirty="0" err="1">
                <a:solidFill>
                  <a:schemeClr val="bg1"/>
                </a:solidFill>
              </a:rPr>
              <a:t>thích</a:t>
            </a:r>
            <a:r>
              <a:rPr lang="en-US" altLang="zh-CN" dirty="0">
                <a:solidFill>
                  <a:schemeClr val="bg1"/>
                </a:solidFill>
              </a:rPr>
              <a:t> </a:t>
            </a:r>
            <a:r>
              <a:rPr lang="en-US" altLang="zh-CN" dirty="0" err="1">
                <a:solidFill>
                  <a:schemeClr val="bg1"/>
                </a:solidFill>
              </a:rPr>
              <a:t>nghi</a:t>
            </a:r>
            <a:r>
              <a:rPr lang="en-US" altLang="zh-CN" dirty="0">
                <a:solidFill>
                  <a:schemeClr val="bg1"/>
                </a:solidFill>
              </a:rPr>
              <a:t> </a:t>
            </a:r>
            <a:r>
              <a:rPr lang="en-US" altLang="zh-CN" dirty="0" err="1">
                <a:solidFill>
                  <a:schemeClr val="bg1"/>
                </a:solidFill>
              </a:rPr>
              <a:t>cực</a:t>
            </a:r>
            <a:r>
              <a:rPr lang="en-US" altLang="zh-CN" dirty="0">
                <a:solidFill>
                  <a:schemeClr val="bg1"/>
                </a:solidFill>
              </a:rPr>
              <a:t> </a:t>
            </a:r>
            <a:r>
              <a:rPr lang="en-US" altLang="zh-CN" dirty="0" err="1">
                <a:solidFill>
                  <a:schemeClr val="bg1"/>
                </a:solidFill>
              </a:rPr>
              <a:t>kỳ</a:t>
            </a:r>
            <a:r>
              <a:rPr lang="en-US" altLang="zh-CN" dirty="0">
                <a:solidFill>
                  <a:schemeClr val="bg1"/>
                </a:solidFill>
              </a:rPr>
              <a:t> </a:t>
            </a:r>
            <a:r>
              <a:rPr lang="en-US" altLang="zh-CN" dirty="0" err="1">
                <a:solidFill>
                  <a:schemeClr val="bg1"/>
                </a:solidFill>
              </a:rPr>
              <a:t>cao</a:t>
            </a:r>
            <a:r>
              <a:rPr lang="en-US" altLang="zh-CN" dirty="0">
                <a:solidFill>
                  <a:schemeClr val="bg1"/>
                </a:solidFill>
              </a:rPr>
              <a:t> </a:t>
            </a:r>
            <a:r>
              <a:rPr lang="en-US" altLang="zh-CN" dirty="0" err="1">
                <a:solidFill>
                  <a:schemeClr val="bg1"/>
                </a:solidFill>
              </a:rPr>
              <a:t>chịu</a:t>
            </a:r>
            <a:r>
              <a:rPr lang="en-US" altLang="zh-CN" dirty="0">
                <a:solidFill>
                  <a:schemeClr val="bg1"/>
                </a:solidFill>
              </a:rPr>
              <a:t> các </a:t>
            </a:r>
            <a:r>
              <a:rPr lang="en-US" altLang="zh-CN" dirty="0" err="1">
                <a:solidFill>
                  <a:schemeClr val="bg1"/>
                </a:solidFill>
              </a:rPr>
              <a:t>đặc</a:t>
            </a:r>
            <a:r>
              <a:rPr lang="en-US" altLang="zh-CN" dirty="0">
                <a:solidFill>
                  <a:schemeClr val="bg1"/>
                </a:solidFill>
              </a:rPr>
              <a:t> </a:t>
            </a:r>
            <a:r>
              <a:rPr lang="en-US" altLang="zh-CN" dirty="0" err="1">
                <a:solidFill>
                  <a:schemeClr val="bg1"/>
                </a:solidFill>
              </a:rPr>
              <a:t>tính</a:t>
            </a:r>
            <a:r>
              <a:rPr lang="en-US" altLang="zh-CN" dirty="0">
                <a:solidFill>
                  <a:schemeClr val="bg1"/>
                </a:solidFill>
              </a:rPr>
              <a:t> </a:t>
            </a:r>
            <a:r>
              <a:rPr lang="en-US" altLang="zh-CN" dirty="0" err="1">
                <a:solidFill>
                  <a:schemeClr val="bg1"/>
                </a:solidFill>
              </a:rPr>
              <a:t>của</a:t>
            </a:r>
            <a:r>
              <a:rPr lang="en-US" altLang="zh-CN" dirty="0">
                <a:solidFill>
                  <a:schemeClr val="bg1"/>
                </a:solidFill>
              </a:rPr>
              <a:t> địa điểm nơi nó được trồng.</a:t>
            </a:r>
          </a:p>
          <a:p>
            <a:pPr marL="285750" indent="-285750">
              <a:spcBef>
                <a:spcPts val="800"/>
              </a:spcBef>
              <a:buFont typeface="Arial" panose="020B0604020202020204" pitchFamily="34" charset="0"/>
              <a:buChar char="•"/>
            </a:pPr>
            <a:r>
              <a:rPr lang="en-US" altLang="zh-CN" dirty="0">
                <a:solidFill>
                  <a:schemeClr val="bg1"/>
                </a:solidFill>
              </a:rPr>
              <a:t>Kiểm soát năng suất chặt chẽ khuyến khích hương </a:t>
            </a:r>
            <a:r>
              <a:rPr lang="en-US" altLang="zh-CN" dirty="0" err="1">
                <a:solidFill>
                  <a:schemeClr val="bg1"/>
                </a:solidFill>
              </a:rPr>
              <a:t>vị</a:t>
            </a:r>
            <a:r>
              <a:rPr lang="en-US" altLang="zh-CN" dirty="0">
                <a:solidFill>
                  <a:schemeClr val="bg1"/>
                </a:solidFill>
              </a:rPr>
              <a:t> </a:t>
            </a:r>
            <a:r>
              <a:rPr lang="en-US" altLang="zh-CN" dirty="0" err="1">
                <a:solidFill>
                  <a:schemeClr val="bg1"/>
                </a:solidFill>
              </a:rPr>
              <a:t>và</a:t>
            </a:r>
            <a:r>
              <a:rPr lang="en-US" altLang="zh-CN" dirty="0">
                <a:solidFill>
                  <a:schemeClr val="bg1"/>
                </a:solidFill>
              </a:rPr>
              <a:t> phát triển axit tốt.</a:t>
            </a:r>
          </a:p>
          <a:p>
            <a:pPr marL="285750" indent="-285750">
              <a:spcBef>
                <a:spcPts val="800"/>
              </a:spcBef>
              <a:buFont typeface="Arial" panose="020B0604020202020204" pitchFamily="34" charset="0"/>
              <a:buChar char="•"/>
            </a:pPr>
            <a:r>
              <a:rPr lang="en-US" altLang="zh-CN" dirty="0">
                <a:solidFill>
                  <a:schemeClr val="bg1"/>
                </a:solidFill>
              </a:rPr>
              <a:t>Năng suất thấp hơn mang lại sự </a:t>
            </a:r>
            <a:r>
              <a:rPr lang="en-US" altLang="zh-CN" dirty="0" err="1">
                <a:solidFill>
                  <a:schemeClr val="bg1"/>
                </a:solidFill>
              </a:rPr>
              <a:t>tập</a:t>
            </a:r>
            <a:r>
              <a:rPr lang="en-US" altLang="zh-CN" dirty="0">
                <a:solidFill>
                  <a:schemeClr val="bg1"/>
                </a:solidFill>
              </a:rPr>
              <a:t> </a:t>
            </a:r>
            <a:r>
              <a:rPr lang="en-US" altLang="zh-CN" dirty="0" err="1">
                <a:solidFill>
                  <a:schemeClr val="bg1"/>
                </a:solidFill>
              </a:rPr>
              <a:t>trung</a:t>
            </a:r>
            <a:r>
              <a:rPr lang="en-US" altLang="zh-CN" dirty="0">
                <a:solidFill>
                  <a:schemeClr val="bg1"/>
                </a:solidFill>
              </a:rPr>
              <a:t>, hương vị đậm đà hơn trong nho.</a:t>
            </a:r>
          </a:p>
          <a:p>
            <a:pPr marL="285750" indent="-285750">
              <a:spcBef>
                <a:spcPts val="800"/>
              </a:spcBef>
              <a:buFont typeface="Arial" panose="020B0604020202020204" pitchFamily="34" charset="0"/>
              <a:buChar char="•"/>
            </a:pPr>
            <a:r>
              <a:rPr lang="en-US" altLang="zh-CN" dirty="0">
                <a:solidFill>
                  <a:schemeClr val="bg1"/>
                </a:solidFill>
              </a:rPr>
              <a:t>Thu hoạch sớm </a:t>
            </a:r>
            <a:r>
              <a:rPr lang="en-US" altLang="zh-CN" dirty="0" err="1">
                <a:solidFill>
                  <a:schemeClr val="bg1"/>
                </a:solidFill>
              </a:rPr>
              <a:t>để</a:t>
            </a:r>
            <a:r>
              <a:rPr lang="en-US" altLang="zh-CN" dirty="0">
                <a:solidFill>
                  <a:schemeClr val="bg1"/>
                </a:solidFill>
              </a:rPr>
              <a:t> </a:t>
            </a:r>
            <a:r>
              <a:rPr lang="en-US" altLang="zh-CN" dirty="0" err="1">
                <a:solidFill>
                  <a:schemeClr val="bg1"/>
                </a:solidFill>
              </a:rPr>
              <a:t>giữ</a:t>
            </a:r>
            <a:r>
              <a:rPr lang="en-US" altLang="zh-CN" dirty="0">
                <a:solidFill>
                  <a:schemeClr val="bg1"/>
                </a:solidFill>
              </a:rPr>
              <a:t> </a:t>
            </a:r>
            <a:r>
              <a:rPr lang="en-US" altLang="zh-CN" dirty="0" err="1">
                <a:solidFill>
                  <a:schemeClr val="bg1"/>
                </a:solidFill>
              </a:rPr>
              <a:t>kết</a:t>
            </a:r>
            <a:r>
              <a:rPr lang="en-US" altLang="zh-CN" dirty="0">
                <a:solidFill>
                  <a:schemeClr val="bg1"/>
                </a:solidFill>
              </a:rPr>
              <a:t> </a:t>
            </a:r>
            <a:r>
              <a:rPr lang="en-US" altLang="zh-CN" dirty="0" err="1">
                <a:solidFill>
                  <a:schemeClr val="bg1"/>
                </a:solidFill>
              </a:rPr>
              <a:t>cấu</a:t>
            </a:r>
            <a:r>
              <a:rPr lang="en-US" altLang="zh-CN" dirty="0">
                <a:solidFill>
                  <a:schemeClr val="bg1"/>
                </a:solidFill>
              </a:rPr>
              <a:t> </a:t>
            </a:r>
            <a:r>
              <a:rPr lang="en-US" altLang="zh-CN" dirty="0" err="1">
                <a:solidFill>
                  <a:schemeClr val="bg1"/>
                </a:solidFill>
              </a:rPr>
              <a:t>axit</a:t>
            </a:r>
            <a:r>
              <a:rPr lang="en-US" altLang="zh-CN" dirty="0">
                <a:solidFill>
                  <a:schemeClr val="bg1"/>
                </a:solidFill>
              </a:rPr>
              <a:t> </a:t>
            </a:r>
            <a:r>
              <a:rPr lang="en-US" altLang="zh-CN" dirty="0" err="1">
                <a:solidFill>
                  <a:schemeClr val="bg1"/>
                </a:solidFill>
              </a:rPr>
              <a:t>tự</a:t>
            </a:r>
            <a:r>
              <a:rPr lang="en-US" altLang="zh-CN" dirty="0">
                <a:solidFill>
                  <a:schemeClr val="bg1"/>
                </a:solidFill>
              </a:rPr>
              <a:t> </a:t>
            </a:r>
            <a:r>
              <a:rPr lang="en-US" altLang="zh-CN" dirty="0" err="1">
                <a:solidFill>
                  <a:schemeClr val="bg1"/>
                </a:solidFill>
              </a:rPr>
              <a:t>nhiên</a:t>
            </a:r>
            <a:r>
              <a:rPr lang="en-US" altLang="zh-CN" dirty="0">
                <a:solidFill>
                  <a:schemeClr val="bg1"/>
                </a:solidFill>
              </a:rPr>
              <a:t> </a:t>
            </a:r>
            <a:r>
              <a:rPr lang="en-US" altLang="zh-CN" dirty="0" err="1">
                <a:solidFill>
                  <a:schemeClr val="bg1"/>
                </a:solidFill>
              </a:rPr>
              <a:t>tốt</a:t>
            </a:r>
            <a:r>
              <a:rPr lang="en-US" altLang="zh-CN" dirty="0">
                <a:solidFill>
                  <a:schemeClr val="bg1"/>
                </a:solidFill>
              </a:rPr>
              <a:t>.</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080872"/>
            <a:ext cx="4993661" cy="1325563"/>
          </a:xfrm>
        </p:spPr>
        <p:txBody>
          <a:bodyPr/>
          <a:lstStyle/>
          <a:p>
            <a:r>
              <a:rPr lang="en-US" altLang="zh-CN" sz="5000" b="1" kern="1000" spc="-100" dirty="0"/>
              <a:t>CÁCH CHARDONNAY ÚC ĐƯỢC TRỒNG</a:t>
            </a:r>
          </a:p>
        </p:txBody>
      </p:sp>
    </p:spTree>
    <p:extLst>
      <p:ext uri="{BB962C8B-B14F-4D97-AF65-F5344CB8AC3E}">
        <p14:creationId xmlns:p14="http://schemas.microsoft.com/office/powerpoint/2010/main" val="217940941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0BBD19F-18AD-4CD0-A4C5-472F026C19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0CCF1F8-6D9E-4631-9BC7-E65B426755A9}">
  <ds:schemaRefs>
    <ds:schemaRef ds:uri="http://purl.org/dc/terms/"/>
    <ds:schemaRef ds:uri="http://purl.org/dc/elements/1.1/"/>
    <ds:schemaRef ds:uri="http://schemas.microsoft.com/office/2006/documentManagement/types"/>
    <ds:schemaRef ds:uri="http://purl.org/dc/dcmitype/"/>
    <ds:schemaRef ds:uri="http://www.w3.org/XML/1998/namespace"/>
    <ds:schemaRef ds:uri="http://schemas.microsoft.com/office/infopath/2007/PartnerControls"/>
    <ds:schemaRef ds:uri="02256494-4976-4001-aedb-96463ae0d92e"/>
    <ds:schemaRef ds:uri="http://schemas.openxmlformats.org/package/2006/metadata/core-properties"/>
    <ds:schemaRef ds:uri="4e8dd08d-258d-47a9-9875-37f1ffd19f33"/>
    <ds:schemaRef ds:uri="http://schemas.microsoft.com/office/2006/metadata/properties"/>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5658</Words>
  <Application>Microsoft Macintosh PowerPoint</Application>
  <PresentationFormat>Widescreen</PresentationFormat>
  <Paragraphs>447</Paragraphs>
  <Slides>43</Slides>
  <Notes>28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43</vt:i4>
      </vt:variant>
    </vt:vector>
  </HeadingPairs>
  <TitlesOfParts>
    <vt:vector size="47" baseType="lpstr">
      <vt:lpstr>Arial</vt:lpstr>
      <vt:lpstr>Inter Display</vt:lpstr>
      <vt:lpstr>Neue Haas Grotesk Text Pro</vt:lpstr>
      <vt:lpstr>Slide layouts</vt:lpstr>
      <vt:lpstr>PowerPoint Presentation</vt:lpstr>
      <vt:lpstr>PowerPoint Presentation</vt:lpstr>
      <vt:lpstr>CHARDONNAY</vt:lpstr>
      <vt:lpstr>PowerPoint Presentation</vt:lpstr>
      <vt:lpstr>Những năm 1820 – 1830</vt:lpstr>
      <vt:lpstr>PowerPoint Presentation</vt:lpstr>
      <vt:lpstr>PowerPoint Presentation</vt:lpstr>
      <vt:lpstr>CÂU CHUYỆN VỀ RƯỢU VANG TYRRELL’S</vt:lpstr>
      <vt:lpstr>NGHỀ TRỒNG NHO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KHÍ HẬU</vt:lpstr>
      <vt:lpstr>ĐẤT</vt:lpstr>
      <vt:lpstr>PowerPoint Presentation</vt:lpstr>
      <vt:lpstr>KHÍ HẬU</vt:lpstr>
      <vt:lpstr>ĐẤT</vt:lpstr>
      <vt:lpstr>PowerPoint Presentation</vt:lpstr>
      <vt:lpstr>PowerPoint Presentation</vt:lpstr>
      <vt:lpstr>PowerPoint Presentation</vt:lpstr>
      <vt:lpstr>ĐẤT</vt:lpstr>
      <vt:lpstr>PowerPoint Presentation</vt:lpstr>
      <vt:lpstr>PowerPoint Presentation</vt:lpstr>
      <vt:lpstr>PowerPoint Presentation</vt:lpstr>
      <vt:lpstr>ĐẤT</vt:lpstr>
      <vt:lpstr>PowerPoint Presentation</vt:lpstr>
      <vt:lpstr>PowerPoint Presentation</vt:lpstr>
      <vt:lpstr>KHÍ HẬU</vt:lpstr>
      <vt:lpstr>ĐẤT</vt:lpstr>
      <vt:lpstr>PowerPoint Presentation</vt:lpstr>
      <vt:lpstr>PowerPoint Presentation</vt:lpstr>
      <vt:lpstr>KHÍ HẬU</vt:lpstr>
      <vt:lpstr>ĐẤT</vt:lpstr>
      <vt:lpstr>Đặc điểm của
CHARDONNAY</vt:lpstr>
      <vt:lpstr>PowerPoint Presentation</vt:lpstr>
      <vt:lpstr>CHARDONNAY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15</cp:revision>
  <dcterms:created xsi:type="dcterms:W3CDTF">2018-07-25T07:02:59Z</dcterms:created>
  <dcterms:modified xsi:type="dcterms:W3CDTF">2026-08-20T04:02:35Z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Order">
    <vt:lpwstr>47265200.0000000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y fmtid="{D5CDD505-2E9C-101B-9397-08002B2CF9AE}" pid="12" name="MSIP_Label_8cf57b4f-1801-441a-a240-098885f2bcbe_Enabled">
    <vt:lpwstr>true</vt:lpwstr>
  </property>
  <property fmtid="{D5CDD505-2E9C-101B-9397-08002B2CF9AE}" pid="13" name="MSIP_Label_8cf57b4f-1801-441a-a240-098885f2bcbe_SetDate">
    <vt:lpwstr>2025-10-03T04:31:27Z</vt:lpwstr>
  </property>
  <property fmtid="{D5CDD505-2E9C-101B-9397-08002B2CF9AE}" pid="14" name="MSIP_Label_8cf57b4f-1801-441a-a240-098885f2bcbe_Method">
    <vt:lpwstr>Standard</vt:lpwstr>
  </property>
  <property fmtid="{D5CDD505-2E9C-101B-9397-08002B2CF9AE}" pid="15" name="MSIP_Label_8cf57b4f-1801-441a-a240-098885f2bcbe_Name">
    <vt:lpwstr>General</vt:lpwstr>
  </property>
  <property fmtid="{D5CDD505-2E9C-101B-9397-08002B2CF9AE}" pid="16" name="MSIP_Label_8cf57b4f-1801-441a-a240-098885f2bcbe_SiteId">
    <vt:lpwstr>76107ada-99f4-412e-b164-5464438b49a0</vt:lpwstr>
  </property>
  <property fmtid="{D5CDD505-2E9C-101B-9397-08002B2CF9AE}" pid="17" name="MSIP_Label_8cf57b4f-1801-441a-a240-098885f2bcbe_ActionId">
    <vt:lpwstr>07bf3da7-e486-4fa3-9c26-b45eff520b60</vt:lpwstr>
  </property>
  <property fmtid="{D5CDD505-2E9C-101B-9397-08002B2CF9AE}" pid="18" name="MSIP_Label_8cf57b4f-1801-441a-a240-098885f2bcbe_ContentBits">
    <vt:lpwstr>0</vt:lpwstr>
  </property>
  <property fmtid="{D5CDD505-2E9C-101B-9397-08002B2CF9AE}" pid="19" name="MSIP_Label_8cf57b4f-1801-441a-a240-098885f2bcbe_Tag">
    <vt:lpwstr>50, 3, 0, 1</vt:lpwstr>
  </property>
</Properties>
</file>