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7B_20C05B6F.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45" r:id="rId7"/>
    <p:sldId id="637" r:id="rId8"/>
    <p:sldId id="646" r:id="rId9"/>
    <p:sldId id="647" r:id="rId10"/>
    <p:sldId id="669" r:id="rId11"/>
    <p:sldId id="635" r:id="rId12"/>
    <p:sldId id="641" r:id="rId13"/>
    <p:sldId id="642" r:id="rId14"/>
    <p:sldId id="643" r:id="rId15"/>
    <p:sldId id="648" r:id="rId16"/>
    <p:sldId id="664" r:id="rId17"/>
    <p:sldId id="665" r:id="rId18"/>
    <p:sldId id="666" r:id="rId19"/>
    <p:sldId id="652" r:id="rId20"/>
    <p:sldId id="667" r:id="rId21"/>
    <p:sldId id="668" r:id="rId22"/>
    <p:sldId id="280" r:id="rId23"/>
    <p:sldId id="617" r:id="rId24"/>
    <p:sldId id="657" r:id="rId25"/>
    <p:sldId id="626" r:id="rId26"/>
    <p:sldId id="659" r:id="rId27"/>
    <p:sldId id="340" r:id="rId28"/>
    <p:sldId id="670"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Inter Display" panose="02000503000000020004" pitchFamily="2" charset="0"/>
      <p:regular r:id="rId35"/>
      <p:bold r:id="rId36"/>
      <p:italic r:id="rId37"/>
      <p:boldItalic r:id="rId38"/>
    </p:embeddedFont>
    <p:embeddedFont>
      <p:font typeface="Neue Haas Grotesk Text Pro" panose="020B0504020202020204" pitchFamily="34" charset="77"/>
      <p:regular r:id="rId39"/>
      <p:bold r:id="rId40"/>
      <p:italic r:id="rId41"/>
      <p:boldItalic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06" autoAdjust="0"/>
    <p:restoredTop sz="70423"/>
  </p:normalViewPr>
  <p:slideViewPr>
    <p:cSldViewPr snapToGrid="0">
      <p:cViewPr varScale="1">
        <p:scale>
          <a:sx n="75" d="100"/>
          <a:sy n="75" d="100"/>
        </p:scale>
        <p:origin x="2200"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7T23:56:39.549" v="1" actId="33475"/>
      <pc:docMkLst>
        <pc:docMk/>
      </pc:docMkLst>
      <pc:sldChg chg="modSp mod">
        <pc:chgData name="Cameron Midson" userId="510fe36d-201b-4d30-8c49-491c55367456" providerId="ADAL" clId="{93217E07-8A0E-5D7D-A37A-49773A2FEA36}" dt="2026-02-17T23:56:38.816" v="0" actId="113"/>
        <pc:sldMkLst>
          <pc:docMk/>
          <pc:sldMk cId="1789970845" sldId="256"/>
        </pc:sldMkLst>
        <pc:spChg chg="mod">
          <ac:chgData name="Cameron Midson" userId="510fe36d-201b-4d30-8c49-491c55367456" providerId="ADAL" clId="{93217E07-8A0E-5D7D-A37A-49773A2FEA36}" dt="2026-02-17T23:56:38.816" v="0" actId="113"/>
          <ac:spMkLst>
            <pc:docMk/>
            <pc:sldMk cId="1789970845" sldId="256"/>
            <ac:spMk id="7" creationId="{8B1D4A70-6CA2-23A1-1A5A-497FD63075D8}"/>
          </ac:spMkLst>
        </pc:spChg>
      </pc:sldChg>
    </pc:docChg>
  </pc:docChgLst>
</pc:chgInfo>
</file>

<file path=ppt/comments/modernComment_27B_20C05B6F.xml><?xml version="1.0" encoding="utf-8"?>
<p188:cmLst xmlns:a="http://schemas.openxmlformats.org/drawingml/2006/main" xmlns:r="http://schemas.openxmlformats.org/officeDocument/2006/relationships" xmlns:p188="http://schemas.microsoft.com/office/powerpoint/2018/8/main">
  <p188:cm id="{4813CCF8-D70D-486D-B7D6-B0CD59C13F41}" authorId="{00000000-0000-0000-0000-000000000000}" status="resolved" created="2025-03-18T11:58:06.477" complete="100000">
    <pc:sldMkLst xmlns:pc="http://schemas.microsoft.com/office/powerpoint/2013/main/command">
      <pc:docMk/>
      <pc:sldMk cId="549477231" sldId="635"/>
    </pc:sldMkLst>
    <p188:txBody>
      <a:bodyPr/>
      <a:lstStyle/>
      <a:p>
        <a:r>
          <a:rPr lang="en-US"/>
          <a:t>Other modules have a map of Australia first showing where the region is in context of the whole country and then the state map after</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Ẩn</a:t>
            </a:r>
            <a:r>
              <a:rPr lang="en-US" dirty="0"/>
              <a:t> </a:t>
            </a:r>
            <a:r>
              <a:rPr lang="en-US" dirty="0" err="1"/>
              <a:t>mình</a:t>
            </a:r>
            <a:r>
              <a:rPr lang="en-US" dirty="0"/>
              <a:t> </a:t>
            </a:r>
            <a:r>
              <a:rPr lang="en-US" dirty="0" err="1"/>
              <a:t>sau</a:t>
            </a:r>
            <a:r>
              <a:rPr lang="en-US" dirty="0"/>
              <a:t> </a:t>
            </a:r>
            <a:r>
              <a:rPr lang="en-US" dirty="0" err="1"/>
              <a:t>Dãy</a:t>
            </a:r>
            <a:r>
              <a:rPr lang="en-US" dirty="0"/>
              <a:t> </a:t>
            </a:r>
            <a:r>
              <a:rPr lang="en-US" dirty="0" err="1"/>
              <a:t>núi</a:t>
            </a:r>
            <a:r>
              <a:rPr lang="en-US" dirty="0"/>
              <a:t> Lofty </a:t>
            </a:r>
            <a:r>
              <a:rPr lang="en-US" dirty="0" err="1"/>
              <a:t>ở</a:t>
            </a:r>
            <a:r>
              <a:rPr lang="en-US" dirty="0"/>
              <a:t> </a:t>
            </a:r>
            <a:r>
              <a:rPr lang="en-US" dirty="0" err="1"/>
              <a:t>miền</a:t>
            </a:r>
            <a:r>
              <a:rPr lang="en-US" dirty="0"/>
              <a:t> Nam Australia, Thung </a:t>
            </a:r>
            <a:r>
              <a:rPr lang="en-US" dirty="0" err="1"/>
              <a:t>Lũng</a:t>
            </a:r>
            <a:r>
              <a:rPr lang="en-US" dirty="0"/>
              <a:t> Clare </a:t>
            </a:r>
            <a:r>
              <a:rPr lang="en-US" dirty="0" err="1"/>
              <a:t>là</a:t>
            </a:r>
            <a:r>
              <a:rPr lang="en-US" dirty="0"/>
              <a:t> </a:t>
            </a:r>
            <a:r>
              <a:rPr lang="en-US" dirty="0" err="1"/>
              <a:t>một</a:t>
            </a:r>
            <a:r>
              <a:rPr lang="en-US" dirty="0"/>
              <a:t> </a:t>
            </a:r>
            <a:r>
              <a:rPr lang="en-US" dirty="0" err="1"/>
              <a:t>vùng</a:t>
            </a:r>
            <a:r>
              <a:rPr lang="en-US" dirty="0"/>
              <a:t> </a:t>
            </a:r>
            <a:r>
              <a:rPr lang="en-US" dirty="0" err="1"/>
              <a:t>sản</a:t>
            </a:r>
            <a:r>
              <a:rPr lang="en-US" dirty="0"/>
              <a:t> </a:t>
            </a:r>
            <a:r>
              <a:rPr lang="en-US" dirty="0" err="1"/>
              <a:t>xuất</a:t>
            </a:r>
            <a:r>
              <a:rPr lang="en-US" dirty="0"/>
              <a:t> </a:t>
            </a:r>
            <a:r>
              <a:rPr lang="en-US" dirty="0" err="1"/>
              <a:t>rượu</a:t>
            </a:r>
            <a:r>
              <a:rPr lang="en-US" dirty="0"/>
              <a:t> vang </a:t>
            </a:r>
            <a:r>
              <a:rPr lang="en-US" dirty="0" err="1"/>
              <a:t>nhỏ</a:t>
            </a:r>
            <a:r>
              <a:rPr lang="en-US" dirty="0"/>
              <a:t> </a:t>
            </a:r>
            <a:r>
              <a:rPr lang="en-US" dirty="0" err="1"/>
              <a:t>cực</a:t>
            </a:r>
            <a:r>
              <a:rPr lang="en-US" dirty="0"/>
              <a:t> </a:t>
            </a:r>
            <a:r>
              <a:rPr lang="en-US" dirty="0" err="1"/>
              <a:t>kỳ</a:t>
            </a:r>
            <a:r>
              <a:rPr lang="en-US" dirty="0"/>
              <a:t> </a:t>
            </a:r>
            <a:r>
              <a:rPr lang="en-US" dirty="0" err="1"/>
              <a:t>nổi</a:t>
            </a:r>
            <a:r>
              <a:rPr lang="vi-VN" dirty="0"/>
              <a:t> tiếng</a:t>
            </a:r>
            <a:r>
              <a:rPr lang="en-US" dirty="0"/>
              <a:t> </a:t>
            </a:r>
            <a:r>
              <a:rPr lang="en-US" dirty="0" err="1"/>
              <a:t>với</a:t>
            </a:r>
            <a:r>
              <a:rPr lang="vi-VN" dirty="0"/>
              <a:t> </a:t>
            </a:r>
            <a:r>
              <a:rPr lang="en-US" dirty="0" err="1"/>
              <a:t>các</a:t>
            </a:r>
            <a:r>
              <a:rPr lang="en-US" dirty="0"/>
              <a:t> </a:t>
            </a:r>
            <a:r>
              <a:rPr lang="en-US" dirty="0" err="1"/>
              <a:t>loại</a:t>
            </a:r>
            <a:r>
              <a:rPr lang="en-US" dirty="0"/>
              <a:t> </a:t>
            </a:r>
            <a:r>
              <a:rPr lang="vi-VN" dirty="0"/>
              <a:t>rượu vang đẳng cấp thế giới</a:t>
            </a:r>
            <a:r>
              <a:rPr lang="en-US" dirty="0"/>
              <a:t>.</a:t>
            </a:r>
          </a:p>
          <a:p>
            <a:pPr marL="0" marR="0" lvl="0" indent="0" algn="l" defTabSz="914400" rtl="0" eaLnBrk="1" fontAlgn="auto" latinLnBrk="0" hangingPunct="1">
              <a:lnSpc>
                <a:spcPct val="100000"/>
              </a:lnSpc>
              <a:spcBef>
                <a:spcPct val="0"/>
              </a:spcBef>
              <a:spcAft>
                <a:spcPct val="0"/>
              </a:spcAft>
              <a:buClrTx/>
              <a:buSzTx/>
              <a:buFontTx/>
              <a:buNone/>
              <a:defRPr/>
            </a:pPr>
            <a:r>
              <a:rPr lang="en-US" dirty="0" err="1"/>
              <a:t>Vui</a:t>
            </a:r>
            <a:r>
              <a:rPr lang="en-US" dirty="0"/>
              <a:t> </a:t>
            </a:r>
            <a:r>
              <a:rPr lang="en-US" dirty="0" err="1"/>
              <a:t>lòng</a:t>
            </a:r>
            <a:r>
              <a:rPr lang="en-US" dirty="0"/>
              <a:t> </a:t>
            </a:r>
            <a:r>
              <a:rPr lang="en-US" dirty="0" err="1"/>
              <a:t>xem</a:t>
            </a:r>
            <a:r>
              <a:rPr lang="en-US" dirty="0"/>
              <a:t> </a:t>
            </a:r>
            <a:r>
              <a:rPr lang="en-US" dirty="0" err="1"/>
              <a:t>các</a:t>
            </a:r>
            <a:r>
              <a:rPr lang="en-US" dirty="0"/>
              <a:t> </a:t>
            </a:r>
            <a:r>
              <a:rPr lang="en-US" dirty="0" err="1"/>
              <a:t>nội</a:t>
            </a:r>
            <a:r>
              <a:rPr lang="en-US" dirty="0"/>
              <a:t> dung </a:t>
            </a:r>
            <a:r>
              <a:rPr lang="en-US" dirty="0" err="1"/>
              <a:t>ghi</a:t>
            </a:r>
            <a:r>
              <a:rPr lang="en-US" dirty="0"/>
              <a:t> </a:t>
            </a:r>
            <a:r>
              <a:rPr lang="en-US" dirty="0" err="1"/>
              <a:t>chú</a:t>
            </a:r>
            <a:r>
              <a:rPr lang="en-US" dirty="0"/>
              <a:t> </a:t>
            </a:r>
            <a:r>
              <a:rPr lang="en-US" dirty="0" err="1"/>
              <a:t>để</a:t>
            </a:r>
            <a:r>
              <a:rPr lang="en-US" dirty="0"/>
              <a:t> </a:t>
            </a:r>
            <a:r>
              <a:rPr lang="en-US" dirty="0" err="1"/>
              <a:t>biết</a:t>
            </a:r>
            <a:r>
              <a:rPr lang="en-US" dirty="0"/>
              <a:t> </a:t>
            </a:r>
            <a:r>
              <a:rPr lang="en-US" dirty="0" err="1"/>
              <a:t>thêm</a:t>
            </a:r>
            <a:r>
              <a:rPr lang="en-US" dirty="0"/>
              <a:t> </a:t>
            </a:r>
            <a:r>
              <a:rPr lang="en-US" dirty="0" err="1"/>
              <a:t>thông</a:t>
            </a:r>
            <a:r>
              <a:rPr lang="en-US" dirty="0"/>
              <a:t> tin </a:t>
            </a:r>
            <a:r>
              <a:rPr lang="en-US" dirty="0" err="1"/>
              <a:t>ở</a:t>
            </a:r>
            <a:r>
              <a:rPr lang="en-US" dirty="0"/>
              <a:t> </a:t>
            </a:r>
            <a:r>
              <a:rPr lang="en-US" dirty="0" err="1"/>
              <a:t>mỗi</a:t>
            </a:r>
            <a:r>
              <a:rPr lang="en-US" dirty="0"/>
              <a:t> </a:t>
            </a:r>
            <a:r>
              <a:rPr lang="en-US" dirty="0" err="1"/>
              <a:t>trang</a:t>
            </a:r>
            <a:r>
              <a:rPr lang="en-US" dirty="0"/>
              <a:t> </a:t>
            </a:r>
            <a:r>
              <a:rPr lang="en-US" dirty="0" err="1"/>
              <a:t>trình</a:t>
            </a:r>
            <a:r>
              <a:rPr lang="en-US" dirty="0"/>
              <a:t> </a:t>
            </a:r>
            <a:r>
              <a:rPr lang="en-US" dirty="0" err="1"/>
              <a:t>chiếu</a:t>
            </a:r>
            <a:r>
              <a:rPr lang="en-US" dirty="0"/>
              <a:t> </a:t>
            </a:r>
            <a:r>
              <a:rPr lang="en-US" dirty="0" err="1"/>
              <a:t>và</a:t>
            </a:r>
            <a:r>
              <a:rPr lang="en-US" dirty="0"/>
              <a:t> </a:t>
            </a:r>
            <a:r>
              <a:rPr lang="en-US" dirty="0" err="1"/>
              <a:t>các</a:t>
            </a:r>
            <a:r>
              <a:rPr lang="en-US" dirty="0"/>
              <a:t> </a:t>
            </a:r>
            <a:r>
              <a:rPr lang="en-US" dirty="0" err="1"/>
              <a:t>câu</a:t>
            </a:r>
            <a:r>
              <a:rPr lang="en-US" dirty="0"/>
              <a:t> </a:t>
            </a:r>
            <a:r>
              <a:rPr lang="en-US" dirty="0" err="1"/>
              <a:t>hỏi</a:t>
            </a:r>
            <a:r>
              <a:rPr lang="en-US" dirty="0"/>
              <a:t> </a:t>
            </a:r>
            <a:r>
              <a:rPr lang="en-US" dirty="0" err="1"/>
              <a:t>gợi</a:t>
            </a:r>
            <a:r>
              <a:rPr lang="en-US" dirty="0"/>
              <a:t> </a:t>
            </a:r>
            <a:r>
              <a:rPr lang="en-US" dirty="0" err="1"/>
              <a:t>ý</a:t>
            </a:r>
            <a:r>
              <a:rPr lang="en-US" dirty="0"/>
              <a:t> </a:t>
            </a:r>
            <a:r>
              <a:rPr lang="en-US" dirty="0" err="1"/>
              <a:t>thảo</a:t>
            </a:r>
            <a:r>
              <a:rPr lang="en-US" dirty="0"/>
              <a:t> </a:t>
            </a:r>
            <a:r>
              <a:rPr lang="en-US" dirty="0" err="1"/>
              <a:t>luận</a:t>
            </a:r>
            <a:r>
              <a:rPr lang="en-US" dirty="0"/>
              <a:t>. </a:t>
            </a:r>
            <a:r>
              <a:rPr lang="en-US" dirty="0" err="1"/>
              <a:t>Để</a:t>
            </a:r>
            <a:r>
              <a:rPr lang="en-US" dirty="0"/>
              <a:t> </a:t>
            </a:r>
            <a:r>
              <a:rPr lang="en-US" dirty="0" err="1"/>
              <a:t>tải</a:t>
            </a:r>
            <a:r>
              <a:rPr lang="en-US" dirty="0"/>
              <a:t> </a:t>
            </a:r>
            <a:r>
              <a:rPr lang="en-US" dirty="0" err="1"/>
              <a:t>về</a:t>
            </a:r>
            <a:r>
              <a:rPr lang="en-US" dirty="0"/>
              <a:t> </a:t>
            </a:r>
            <a:r>
              <a:rPr lang="en-US" dirty="0" err="1"/>
              <a:t>các</a:t>
            </a:r>
            <a:r>
              <a:rPr lang="en-US" dirty="0"/>
              <a:t> </a:t>
            </a:r>
            <a:r>
              <a:rPr lang="en-US" dirty="0" err="1"/>
              <a:t>chủ</a:t>
            </a:r>
            <a:r>
              <a:rPr lang="en-US" dirty="0"/>
              <a:t> </a:t>
            </a:r>
            <a:r>
              <a:rPr lang="en-US" dirty="0" err="1"/>
              <a:t>đề</a:t>
            </a:r>
            <a:r>
              <a:rPr lang="en-US" dirty="0"/>
              <a:t> </a:t>
            </a:r>
            <a:r>
              <a:rPr lang="en-US" dirty="0" err="1"/>
              <a:t>và</a:t>
            </a:r>
            <a:r>
              <a:rPr lang="en-US" dirty="0"/>
              <a:t> </a:t>
            </a:r>
            <a:r>
              <a:rPr lang="en-US" dirty="0" err="1"/>
              <a:t>tài</a:t>
            </a:r>
            <a:r>
              <a:rPr lang="en-US" dirty="0"/>
              <a:t> </a:t>
            </a:r>
            <a:r>
              <a:rPr lang="en-US" dirty="0" err="1"/>
              <a:t>liệu</a:t>
            </a:r>
            <a:r>
              <a:rPr lang="en-US" dirty="0"/>
              <a:t>, bao </a:t>
            </a:r>
            <a:r>
              <a:rPr lang="en-US" dirty="0" err="1"/>
              <a:t>gồm</a:t>
            </a:r>
            <a:r>
              <a:rPr lang="en-US" dirty="0"/>
              <a:t> </a:t>
            </a:r>
            <a:r>
              <a:rPr lang="en-US" dirty="0" err="1"/>
              <a:t>các</a:t>
            </a:r>
            <a:r>
              <a:rPr lang="en-US" dirty="0"/>
              <a:t> </a:t>
            </a:r>
            <a:r>
              <a:rPr lang="en-US" dirty="0" err="1"/>
              <a:t>bài</a:t>
            </a:r>
            <a:r>
              <a:rPr lang="en-US" dirty="0"/>
              <a:t> </a:t>
            </a:r>
            <a:r>
              <a:rPr lang="en-US" dirty="0" err="1"/>
              <a:t>thuyết</a:t>
            </a:r>
            <a:r>
              <a:rPr lang="en-US" dirty="0"/>
              <a:t> </a:t>
            </a:r>
            <a:r>
              <a:rPr lang="en-US" dirty="0" err="1"/>
              <a:t>trình</a:t>
            </a:r>
            <a:r>
              <a:rPr lang="en-US" dirty="0"/>
              <a:t> </a:t>
            </a:r>
            <a:r>
              <a:rPr lang="en-US" dirty="0" err="1"/>
              <a:t>khác</a:t>
            </a:r>
            <a:r>
              <a:rPr lang="en-US" dirty="0"/>
              <a:t>, </a:t>
            </a:r>
            <a:r>
              <a:rPr lang="en-US" dirty="0" err="1"/>
              <a:t>vui</a:t>
            </a:r>
            <a:r>
              <a:rPr lang="en-US" dirty="0"/>
              <a:t> </a:t>
            </a:r>
            <a:r>
              <a:rPr lang="en-US" dirty="0" err="1"/>
              <a:t>lòng</a:t>
            </a:r>
            <a:r>
              <a:rPr lang="en-US" dirty="0"/>
              <a:t> </a:t>
            </a:r>
            <a:r>
              <a:rPr lang="en-US" dirty="0" err="1"/>
              <a:t>truy</a:t>
            </a:r>
            <a:r>
              <a:rPr lang="en-US" dirty="0"/>
              <a:t> </a:t>
            </a:r>
            <a:r>
              <a:rPr lang="en-US" dirty="0" err="1"/>
              <a:t>cập</a:t>
            </a:r>
            <a:r>
              <a:rPr lang="en-US" dirty="0"/>
              <a:t> </a:t>
            </a:r>
            <a:r>
              <a:rPr lang="en-AU" sz="1200" kern="1200" dirty="0" err="1">
                <a:solidFill>
                  <a:schemeClr val="tx1"/>
                </a:solidFill>
                <a:effectLst/>
                <a:latin typeface="+mn-lt"/>
                <a:ea typeface="+mn-ea"/>
                <a:cs typeface="+mn-cs"/>
              </a:rPr>
              <a:t>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478505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dirty="0"/>
              <a:t>ĐÂY LÀ THỜI ĐIỂM THÍCH HỢP ĐỂ THƯỞNG THỨC VÀ THẢO LUẬN VỀ HƯƠNG VỊ CÁC LOẠI RƯỢU VANG KHÁC NHAU.</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5001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dirty="0"/>
              <a:t>+ CHƯƠNG TRÌNH BỔ SUNG: </a:t>
            </a:r>
            <a:r>
              <a:rPr lang="en-US" dirty="0" err="1"/>
              <a:t>Quý</a:t>
            </a:r>
            <a:r>
              <a:rPr lang="en-US" dirty="0"/>
              <a:t> </a:t>
            </a:r>
            <a:r>
              <a:rPr lang="en-US" dirty="0" err="1"/>
              <a:t>vị</a:t>
            </a:r>
            <a:r>
              <a:rPr lang="en-US" dirty="0"/>
              <a:t> </a:t>
            </a:r>
            <a:r>
              <a:rPr lang="en-US" dirty="0" err="1"/>
              <a:t>có</a:t>
            </a:r>
            <a:r>
              <a:rPr lang="en-US" dirty="0"/>
              <a:t> </a:t>
            </a:r>
            <a:r>
              <a:rPr lang="en-US" dirty="0" err="1"/>
              <a:t>thể</a:t>
            </a:r>
            <a:r>
              <a:rPr lang="en-US" dirty="0"/>
              <a:t> </a:t>
            </a:r>
            <a:r>
              <a:rPr lang="en-US" dirty="0" err="1"/>
              <a:t>tìm</a:t>
            </a:r>
            <a:r>
              <a:rPr lang="en-US" dirty="0"/>
              <a:t> </a:t>
            </a:r>
            <a:r>
              <a:rPr lang="en-US" dirty="0" err="1"/>
              <a:t>thấy</a:t>
            </a:r>
            <a:r>
              <a:rPr lang="en-US" dirty="0"/>
              <a:t> </a:t>
            </a:r>
            <a:r>
              <a:rPr lang="en-US" dirty="0" err="1"/>
              <a:t>tài</a:t>
            </a:r>
            <a:r>
              <a:rPr lang="en-US" dirty="0"/>
              <a:t> </a:t>
            </a:r>
            <a:r>
              <a:rPr lang="en-US" dirty="0" err="1"/>
              <a:t>liệu</a:t>
            </a:r>
            <a:r>
              <a:rPr lang="en-US" dirty="0"/>
              <a:t> </a:t>
            </a:r>
            <a:r>
              <a:rPr lang="en-US" dirty="0" err="1"/>
              <a:t>chương</a:t>
            </a:r>
            <a:r>
              <a:rPr lang="en-US" dirty="0"/>
              <a:t> </a:t>
            </a:r>
            <a:r>
              <a:rPr lang="en-US" dirty="0" err="1"/>
              <a:t>trình</a:t>
            </a:r>
            <a:r>
              <a:rPr lang="en-US" dirty="0"/>
              <a:t> </a:t>
            </a:r>
            <a:r>
              <a:rPr lang="en-US" dirty="0" err="1"/>
              <a:t>cho</a:t>
            </a:r>
            <a:r>
              <a:rPr lang="en-US" dirty="0"/>
              <a:t> </a:t>
            </a:r>
            <a:r>
              <a:rPr lang="en-US" dirty="0" err="1"/>
              <a:t>các</a:t>
            </a:r>
            <a:r>
              <a:rPr lang="en-US" dirty="0"/>
              <a:t> </a:t>
            </a:r>
            <a:r>
              <a:rPr lang="en-US" dirty="0" err="1"/>
              <a:t>loại</a:t>
            </a:r>
            <a:r>
              <a:rPr lang="en-US" dirty="0"/>
              <a:t> </a:t>
            </a:r>
            <a:r>
              <a:rPr lang="en-US" dirty="0" err="1"/>
              <a:t>rượu</a:t>
            </a:r>
            <a:r>
              <a:rPr lang="en-US" dirty="0"/>
              <a:t> </a:t>
            </a:r>
            <a:r>
              <a:rPr lang="en-US" dirty="0" err="1"/>
              <a:t>cũng</a:t>
            </a:r>
            <a:r>
              <a:rPr lang="en-US" dirty="0"/>
              <a:t> </a:t>
            </a:r>
            <a:r>
              <a:rPr lang="en-US" dirty="0" err="1"/>
              <a:t>như</a:t>
            </a:r>
            <a:r>
              <a:rPr lang="en-US" dirty="0"/>
              <a:t> </a:t>
            </a:r>
            <a:r>
              <a:rPr lang="en-US" dirty="0" err="1"/>
              <a:t>các</a:t>
            </a:r>
            <a:r>
              <a:rPr lang="en-US" dirty="0"/>
              <a:t> </a:t>
            </a:r>
            <a:r>
              <a:rPr lang="en-US" dirty="0" err="1"/>
              <a:t>tài</a:t>
            </a:r>
            <a:r>
              <a:rPr lang="en-US" dirty="0"/>
              <a:t> </a:t>
            </a:r>
            <a:r>
              <a:rPr lang="en-US" dirty="0" err="1"/>
              <a:t>liệu</a:t>
            </a:r>
            <a:r>
              <a:rPr lang="en-US" dirty="0"/>
              <a:t> </a:t>
            </a:r>
            <a:r>
              <a:rPr lang="en-US" dirty="0" err="1"/>
              <a:t>khác</a:t>
            </a:r>
            <a:r>
              <a:rPr lang="en-US" dirty="0"/>
              <a:t> </a:t>
            </a:r>
            <a:r>
              <a:rPr lang="en-US" dirty="0" err="1"/>
              <a:t>tại</a:t>
            </a:r>
            <a:r>
              <a:rPr lang="en-US" dirty="0"/>
              <a:t> </a:t>
            </a:r>
            <a:r>
              <a:rPr lang="en-AU" sz="1200" kern="1200" dirty="0" err="1">
                <a:solidFill>
                  <a:schemeClr val="tx1"/>
                </a:solidFill>
                <a:effectLst/>
                <a:latin typeface="+mn-lt"/>
                <a:ea typeface="+mn-ea"/>
                <a:cs typeface="+mn-cs"/>
              </a:rPr>
              <a:t>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502427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dirty="0"/>
              <a:t>Đất đá phiến và đá vôi của Thung Lũng Clare, kết hợp với những đêm lạnh, tạo </a:t>
            </a:r>
            <a:r>
              <a:rPr lang="en-US" dirty="0" err="1"/>
              <a:t>nên</a:t>
            </a:r>
            <a:r>
              <a:rPr lang="vi-VN" dirty="0"/>
              <a:t> loại </a:t>
            </a:r>
            <a:r>
              <a:rPr lang="en-US" dirty="0"/>
              <a:t>vang </a:t>
            </a:r>
            <a:r>
              <a:rPr lang="vi-VN" dirty="0"/>
              <a:t>Riesling </a:t>
            </a:r>
            <a:r>
              <a:rPr lang="en-US" dirty="0" err="1"/>
              <a:t>có</a:t>
            </a:r>
            <a:r>
              <a:rPr lang="en-US" dirty="0"/>
              <a:t> </a:t>
            </a:r>
            <a:r>
              <a:rPr lang="en-US" dirty="0" err="1"/>
              <a:t>một</a:t>
            </a:r>
            <a:r>
              <a:rPr lang="en-US" dirty="0"/>
              <a:t> </a:t>
            </a:r>
            <a:r>
              <a:rPr lang="en-US" dirty="0" err="1"/>
              <a:t>không</a:t>
            </a:r>
            <a:r>
              <a:rPr lang="en-US" dirty="0"/>
              <a:t> </a:t>
            </a:r>
            <a:r>
              <a:rPr lang="en-US" dirty="0" err="1"/>
              <a:t>hai</a:t>
            </a:r>
            <a:r>
              <a:rPr lang="vi-VN" dirty="0"/>
              <a:t>, từ </a:t>
            </a:r>
            <a:r>
              <a:rPr lang="en-US" dirty="0"/>
              <a:t>vang </a:t>
            </a:r>
            <a:r>
              <a:rPr lang="en-US" dirty="0" err="1"/>
              <a:t>nhẹ</a:t>
            </a:r>
            <a:r>
              <a:rPr lang="en-US" dirty="0"/>
              <a:t> </a:t>
            </a:r>
            <a:r>
              <a:rPr lang="vi-VN" dirty="0"/>
              <a:t>đến </a:t>
            </a:r>
            <a:r>
              <a:rPr lang="en-US" dirty="0"/>
              <a:t>vang </a:t>
            </a:r>
            <a:r>
              <a:rPr lang="en-US" dirty="0" err="1"/>
              <a:t>đậm</a:t>
            </a:r>
            <a:r>
              <a:rPr lang="en-US" dirty="0"/>
              <a:t> </a:t>
            </a:r>
            <a:r>
              <a:rPr lang="en-US" dirty="0" err="1"/>
              <a:t>trung</a:t>
            </a:r>
            <a:r>
              <a:rPr lang="en-US" dirty="0"/>
              <a:t> </a:t>
            </a:r>
            <a:r>
              <a:rPr lang="en-US" dirty="0" err="1"/>
              <a:t>bình</a:t>
            </a:r>
            <a:r>
              <a:rPr lang="en-US" dirty="0"/>
              <a:t>, </a:t>
            </a:r>
            <a:r>
              <a:rPr lang="en-US" dirty="0" err="1"/>
              <a:t>đậm</a:t>
            </a:r>
            <a:r>
              <a:rPr lang="vi-VN" dirty="0"/>
              <a:t> </a:t>
            </a:r>
            <a:r>
              <a:rPr lang="en-US" dirty="0" err="1"/>
              <a:t>vị</a:t>
            </a:r>
            <a:r>
              <a:rPr lang="en-US" dirty="0"/>
              <a:t> </a:t>
            </a:r>
            <a:r>
              <a:rPr lang="vi-VN" dirty="0"/>
              <a:t>hoa quả và </a:t>
            </a:r>
            <a:r>
              <a:rPr lang="en-US" dirty="0" err="1"/>
              <a:t>vị</a:t>
            </a:r>
            <a:r>
              <a:rPr lang="en-US" dirty="0"/>
              <a:t> </a:t>
            </a:r>
            <a:r>
              <a:rPr lang="vi-VN" dirty="0"/>
              <a:t>chua </a:t>
            </a:r>
            <a:r>
              <a:rPr lang="en-US" dirty="0" err="1"/>
              <a:t>còn</a:t>
            </a:r>
            <a:r>
              <a:rPr lang="en-US" dirty="0"/>
              <a:t> </a:t>
            </a:r>
            <a:r>
              <a:rPr lang="en-US" dirty="0" err="1"/>
              <a:t>đọng</a:t>
            </a:r>
            <a:r>
              <a:rPr lang="en-US" dirty="0"/>
              <a:t> </a:t>
            </a:r>
            <a:r>
              <a:rPr lang="en-US" dirty="0" err="1"/>
              <a:t>lại</a:t>
            </a:r>
            <a:r>
              <a:rPr lang="vi-VN" dirty="0"/>
              <a:t>. </a:t>
            </a:r>
            <a:r>
              <a:rPr lang="en-US" dirty="0" err="1"/>
              <a:t>Hầu</a:t>
            </a:r>
            <a:r>
              <a:rPr lang="en-US" dirty="0"/>
              <a:t> </a:t>
            </a:r>
            <a:r>
              <a:rPr lang="vi-VN" dirty="0"/>
              <a:t>hết các loại rượu vang Thung Lũng Clare </a:t>
            </a:r>
            <a:r>
              <a:rPr lang="en-US" dirty="0" err="1"/>
              <a:t>là</a:t>
            </a:r>
            <a:r>
              <a:rPr lang="en-US" dirty="0"/>
              <a:t> </a:t>
            </a:r>
            <a:r>
              <a:rPr lang="en-US" dirty="0" err="1"/>
              <a:t>rượu</a:t>
            </a:r>
            <a:r>
              <a:rPr lang="en-US" dirty="0"/>
              <a:t> </a:t>
            </a:r>
            <a:r>
              <a:rPr lang="en-US" dirty="0" err="1"/>
              <a:t>không</a:t>
            </a:r>
            <a:r>
              <a:rPr lang="en-US" dirty="0"/>
              <a:t> </a:t>
            </a:r>
            <a:r>
              <a:rPr lang="en-US" dirty="0" err="1"/>
              <a:t>ngọt</a:t>
            </a:r>
            <a:r>
              <a:rPr lang="en-US" dirty="0"/>
              <a:t>; </a:t>
            </a:r>
            <a:r>
              <a:rPr lang="en-US" dirty="0" err="1"/>
              <a:t>tuy</a:t>
            </a:r>
            <a:r>
              <a:rPr lang="en-US" dirty="0"/>
              <a:t> </a:t>
            </a:r>
            <a:r>
              <a:rPr lang="en-US" dirty="0" err="1"/>
              <a:t>nhiên</a:t>
            </a:r>
            <a:r>
              <a:rPr lang="en-US" dirty="0"/>
              <a:t>, </a:t>
            </a:r>
            <a:r>
              <a:rPr lang="vi-VN" dirty="0"/>
              <a:t>ngày càng nhiều nhà sản xuất thử nghiệm </a:t>
            </a:r>
            <a:r>
              <a:rPr lang="en-US" dirty="0" err="1"/>
              <a:t>sản</a:t>
            </a:r>
            <a:r>
              <a:rPr lang="en-US" dirty="0"/>
              <a:t> </a:t>
            </a:r>
            <a:r>
              <a:rPr lang="en-US" dirty="0" err="1"/>
              <a:t>xuất</a:t>
            </a:r>
            <a:r>
              <a:rPr lang="en-US" dirty="0"/>
              <a:t> </a:t>
            </a:r>
            <a:r>
              <a:rPr lang="en-US" dirty="0" err="1"/>
              <a:t>rượu</a:t>
            </a:r>
            <a:r>
              <a:rPr lang="en-US" dirty="0"/>
              <a:t> </a:t>
            </a:r>
            <a:r>
              <a:rPr lang="en-US" dirty="0" err="1"/>
              <a:t>ngọt</a:t>
            </a:r>
            <a:r>
              <a:rPr lang="en-US" dirty="0"/>
              <a:t> </a:t>
            </a:r>
            <a:r>
              <a:rPr lang="en-US" dirty="0" err="1"/>
              <a:t>vừa</a:t>
            </a:r>
            <a:r>
              <a:rPr lang="en-US" dirty="0"/>
              <a:t> </a:t>
            </a:r>
            <a:r>
              <a:rPr lang="en-US" dirty="0" err="1"/>
              <a:t>với</a:t>
            </a:r>
            <a:r>
              <a:rPr lang="vi-VN" dirty="0"/>
              <a:t> độ cồn thấp hơn. Nhiều </a:t>
            </a:r>
            <a:r>
              <a:rPr lang="en-US" dirty="0"/>
              <a:t>chai vang Riesling</a:t>
            </a:r>
            <a:r>
              <a:rPr lang="vi-VN" dirty="0"/>
              <a:t> ở Thung Lũng có tuổi đời hàng chục năm và không </a:t>
            </a:r>
            <a:r>
              <a:rPr lang="en-US" dirty="0" err="1"/>
              <a:t>được</a:t>
            </a:r>
            <a:r>
              <a:rPr lang="en-US" dirty="0"/>
              <a:t> </a:t>
            </a:r>
            <a:r>
              <a:rPr lang="en-US" dirty="0" err="1"/>
              <a:t>ủ</a:t>
            </a:r>
            <a:r>
              <a:rPr lang="en-US" dirty="0"/>
              <a:t> </a:t>
            </a:r>
            <a:r>
              <a:rPr lang="en-US" dirty="0" err="1"/>
              <a:t>trong</a:t>
            </a:r>
            <a:r>
              <a:rPr lang="en-US" dirty="0"/>
              <a:t> </a:t>
            </a:r>
            <a:r>
              <a:rPr lang="en-US" dirty="0" err="1"/>
              <a:t>thùng</a:t>
            </a:r>
            <a:r>
              <a:rPr lang="en-US" dirty="0"/>
              <a:t> </a:t>
            </a:r>
            <a:r>
              <a:rPr lang="en-US" dirty="0" err="1"/>
              <a:t>gỗ</a:t>
            </a:r>
            <a:r>
              <a:rPr lang="en-US" dirty="0"/>
              <a:t> </a:t>
            </a:r>
            <a:r>
              <a:rPr lang="en-US" dirty="0" err="1"/>
              <a:t>sồi</a:t>
            </a:r>
            <a:r>
              <a:rPr lang="vi-VN" dirty="0"/>
              <a:t>. </a:t>
            </a:r>
            <a:r>
              <a:rPr lang="en-US" dirty="0" err="1"/>
              <a:t>Hương</a:t>
            </a:r>
            <a:r>
              <a:rPr lang="en-US" dirty="0"/>
              <a:t> </a:t>
            </a:r>
            <a:r>
              <a:rPr lang="en-US" dirty="0" err="1"/>
              <a:t>vị</a:t>
            </a:r>
            <a:r>
              <a:rPr lang="en-US" dirty="0"/>
              <a:t> </a:t>
            </a:r>
            <a:r>
              <a:rPr lang="vi-VN" dirty="0"/>
              <a:t>cam quýt sống động biến thành hương vị của mật ong, bánh mì nướng và </a:t>
            </a:r>
            <a:r>
              <a:rPr lang="en-US" dirty="0" err="1"/>
              <a:t>xốt</a:t>
            </a:r>
            <a:r>
              <a:rPr lang="en-US" dirty="0"/>
              <a:t> </a:t>
            </a:r>
            <a:r>
              <a:rPr lang="vi-VN" dirty="0"/>
              <a:t>chanh, </a:t>
            </a:r>
            <a:r>
              <a:rPr lang="en-US" dirty="0" err="1"/>
              <a:t>còn</a:t>
            </a:r>
            <a:r>
              <a:rPr lang="en-US" dirty="0"/>
              <a:t> </a:t>
            </a:r>
            <a:r>
              <a:rPr lang="vi-VN" dirty="0"/>
              <a:t>độ chua giòn dịu đi theo thời gian, mang lại cho rượu</a:t>
            </a:r>
            <a:r>
              <a:rPr lang="en-US" dirty="0"/>
              <a:t> </a:t>
            </a:r>
            <a:r>
              <a:rPr lang="vi-VN" dirty="0"/>
              <a:t>kết cấu mượt mà hơn và </a:t>
            </a:r>
            <a:r>
              <a:rPr lang="en-US" dirty="0" err="1"/>
              <a:t>vị</a:t>
            </a:r>
            <a:r>
              <a:rPr lang="vi-VN" dirty="0"/>
              <a:t> giác</a:t>
            </a:r>
            <a:r>
              <a:rPr lang="en-US" dirty="0"/>
              <a:t> </a:t>
            </a:r>
            <a:r>
              <a:rPr lang="en-US" dirty="0" err="1"/>
              <a:t>đậm</a:t>
            </a:r>
            <a:r>
              <a:rPr lang="en-US" dirty="0"/>
              <a:t> </a:t>
            </a:r>
            <a:r>
              <a:rPr lang="en-US" dirty="0" err="1"/>
              <a:t>đà</a:t>
            </a:r>
            <a:r>
              <a:rPr lang="en-US" dirty="0"/>
              <a:t> </a:t>
            </a:r>
            <a:r>
              <a:rPr lang="en-US" dirty="0" err="1"/>
              <a:t>hơn</a:t>
            </a:r>
            <a:r>
              <a:rPr lang="vi-VN" dirty="0"/>
              <a: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535909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947472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err="1">
                <a:solidFill>
                  <a:schemeClr val="tx1"/>
                </a:solidFill>
                <a:effectLst/>
                <a:latin typeface="+mn-lt"/>
                <a:ea typeface="+mn-ea"/>
                <a:cs typeface="+mn-cs"/>
              </a:rPr>
              <a:t>Những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ngày</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nắng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ấm</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của</a:t>
            </a:r>
            <a:r>
              <a:rPr lang="en-AU" sz="1200" b="0" i="0" u="none" strike="noStrike" kern="1200" dirty="0">
                <a:solidFill>
                  <a:schemeClr val="tx1"/>
                </a:solidFill>
                <a:effectLst/>
                <a:latin typeface="+mn-lt"/>
                <a:ea typeface="+mn-ea"/>
                <a:cs typeface="+mn-cs"/>
              </a:rPr>
              <a:t> Thung </a:t>
            </a:r>
            <a:r>
              <a:rPr lang="en-AU" sz="1200" b="0" i="0" u="none" strike="noStrike" kern="1200" dirty="0" err="1">
                <a:solidFill>
                  <a:schemeClr val="tx1"/>
                </a:solidFill>
                <a:effectLst/>
                <a:latin typeface="+mn-lt"/>
                <a:ea typeface="+mn-ea"/>
                <a:cs typeface="+mn-cs"/>
              </a:rPr>
              <a:t>Lũng</a:t>
            </a:r>
            <a:r>
              <a:rPr lang="en-AU" sz="1200" b="0" i="0" u="none" strike="noStrike" kern="1200" dirty="0">
                <a:solidFill>
                  <a:schemeClr val="tx1"/>
                </a:solidFill>
                <a:effectLst/>
                <a:latin typeface="+mn-lt"/>
                <a:ea typeface="+mn-ea"/>
                <a:cs typeface="+mn-cs"/>
              </a:rPr>
              <a:t> Clare </a:t>
            </a:r>
            <a:r>
              <a:rPr lang="en-AU" sz="1200" b="0" i="0" u="none" strike="noStrike" kern="1200" dirty="0" err="1">
                <a:solidFill>
                  <a:schemeClr val="tx1"/>
                </a:solidFill>
                <a:effectLst/>
                <a:latin typeface="+mn-lt"/>
                <a:ea typeface="+mn-ea"/>
                <a:cs typeface="+mn-cs"/>
              </a:rPr>
              <a:t>rất</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lý</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tưởng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để</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ủ</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rượu</a:t>
            </a:r>
            <a:r>
              <a:rPr lang="en-AU" sz="1200" b="0" i="0" u="none" strike="noStrike" kern="1200" dirty="0">
                <a:solidFill>
                  <a:schemeClr val="tx1"/>
                </a:solidFill>
                <a:effectLst/>
                <a:latin typeface="+mn-lt"/>
                <a:ea typeface="+mn-ea"/>
                <a:cs typeface="+mn-cs"/>
              </a:rPr>
              <a:t> vang Shiraz </a:t>
            </a:r>
            <a:r>
              <a:rPr lang="en-AU" sz="1200" b="0" i="0" u="none" strike="noStrike" kern="1200" dirty="0" err="1">
                <a:solidFill>
                  <a:schemeClr val="tx1"/>
                </a:solidFill>
                <a:effectLst/>
                <a:latin typeface="+mn-lt"/>
                <a:ea typeface="+mn-ea"/>
                <a:cs typeface="+mn-cs"/>
              </a:rPr>
              <a:t>với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hương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vị</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nồng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nàn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còn</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những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đêm</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lạnh</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lại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giúp</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duy</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trì</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độ</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chua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của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nho</a:t>
            </a:r>
            <a:r>
              <a:rPr lang="en-AU" sz="1200" b="0" i="0" u="none" strike="noStrike" kern="1200" dirty="0">
                <a:solidFill>
                  <a:schemeClr val="tx1"/>
                </a:solidFill>
                <a:effectLst/>
                <a:latin typeface="+mn-lt"/>
                <a:ea typeface="+mn-ea"/>
                <a:cs typeface="+mn-cs"/>
              </a:rPr>
              <a:t>. Vang Shiraz </a:t>
            </a:r>
            <a:r>
              <a:rPr lang="en-AU" sz="1200" b="0" i="0" u="none" strike="noStrike" kern="1200" dirty="0" err="1">
                <a:solidFill>
                  <a:schemeClr val="tx1"/>
                </a:solidFill>
                <a:effectLst/>
                <a:latin typeface="+mn-lt"/>
                <a:ea typeface="+mn-ea"/>
                <a:cs typeface="+mn-cs"/>
              </a:rPr>
              <a:t>thường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đậm</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đà</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hoặc</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đậm</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vừa</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phải</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kết</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cấu</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giàu</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hương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vị</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nhưng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tinh</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tế</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Nhiều</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loại</a:t>
            </a:r>
            <a:r>
              <a:rPr lang="en-AU" sz="1200" b="0" i="0" u="none" strike="noStrike" kern="1200" dirty="0">
                <a:solidFill>
                  <a:schemeClr val="tx1"/>
                </a:solidFill>
                <a:effectLst/>
                <a:latin typeface="+mn-lt"/>
                <a:ea typeface="+mn-ea"/>
                <a:cs typeface="+mn-cs"/>
              </a:rPr>
              <a:t> vang </a:t>
            </a:r>
            <a:r>
              <a:rPr lang="en-AU" sz="1200" b="0" i="0" u="none" strike="noStrike" kern="1200" dirty="0" err="1">
                <a:solidFill>
                  <a:schemeClr val="tx1"/>
                </a:solidFill>
                <a:effectLst/>
                <a:latin typeface="+mn-lt"/>
                <a:ea typeface="+mn-ea"/>
                <a:cs typeface="+mn-cs"/>
              </a:rPr>
              <a:t>càng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ủ</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lâu</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hương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vị</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càng</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đặc</a:t>
            </a:r>
            <a:r>
              <a:rPr lang="en-AU" sz="1200" b="0" i="0" u="none" strike="noStrike" kern="1200" dirty="0">
                <a:solidFill>
                  <a:schemeClr val="tx1"/>
                </a:solidFill>
                <a:effectLst/>
                <a:latin typeface="+mn-lt"/>
                <a:ea typeface="+mn-ea"/>
                <a:cs typeface="+mn-cs"/>
              </a:rPr>
              <a:t> </a:t>
            </a:r>
            <a:r>
              <a:rPr lang="en-AU" sz="1200" b="0" i="0" u="none" strike="noStrike" kern="1200" dirty="0" err="1">
                <a:solidFill>
                  <a:schemeClr val="tx1"/>
                </a:solidFill>
                <a:effectLst/>
                <a:latin typeface="+mn-lt"/>
                <a:ea typeface="+mn-ea"/>
                <a:cs typeface="+mn-cs"/>
              </a:rPr>
              <a:t>sắc</a:t>
            </a:r>
            <a:r>
              <a:rPr lang="en-AU" sz="1200" b="0" i="0" u="none" strike="noStrike" kern="120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4063802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err="1">
                <a:solidFill>
                  <a:schemeClr val="tx1"/>
                </a:solidFill>
                <a:effectLst/>
                <a:latin typeface="+mn-lt"/>
                <a:ea typeface="+mn-ea"/>
                <a:cs typeface="+mn-cs"/>
              </a:rPr>
              <a:t>Dòng</a:t>
            </a:r>
            <a:r>
              <a:rPr lang="en-AU" sz="1200" b="0" i="0" u="none" strike="noStrike" kern="1200" dirty="0">
                <a:solidFill>
                  <a:schemeClr val="tx1"/>
                </a:solidFill>
                <a:effectLst/>
                <a:latin typeface="+mn-lt"/>
                <a:ea typeface="+mn-ea"/>
                <a:cs typeface="+mn-cs"/>
              </a:rPr>
              <a:t> Cabernet Sauvignon </a:t>
            </a:r>
            <a:r>
              <a:rPr lang="en-AU" sz="1200" b="0" i="0" u="none" strike="noStrike" kern="1200" dirty="0" err="1">
                <a:solidFill>
                  <a:schemeClr val="tx1"/>
                </a:solidFill>
                <a:effectLst/>
                <a:latin typeface="+mn-lt"/>
                <a:ea typeface="+mn-ea"/>
                <a:cs typeface="+mn-cs"/>
              </a:rPr>
              <a:t>của</a:t>
            </a:r>
            <a:r>
              <a:rPr lang="en-AU" sz="1200" b="0" i="0" u="none" strike="noStrike" kern="1200" dirty="0">
                <a:solidFill>
                  <a:schemeClr val="tx1"/>
                </a:solidFill>
                <a:effectLst/>
                <a:latin typeface="+mn-lt"/>
                <a:ea typeface="+mn-ea"/>
                <a:cs typeface="+mn-cs"/>
              </a:rPr>
              <a:t> Thung </a:t>
            </a:r>
            <a:r>
              <a:rPr lang="en-AU" sz="1200" b="0" i="0" u="none" strike="noStrike" kern="1200" dirty="0" err="1">
                <a:solidFill>
                  <a:schemeClr val="tx1"/>
                </a:solidFill>
                <a:effectLst/>
                <a:latin typeface="+mn-lt"/>
                <a:ea typeface="+mn-ea"/>
                <a:cs typeface="+mn-cs"/>
              </a:rPr>
              <a:t>Lũng</a:t>
            </a:r>
            <a:r>
              <a:rPr lang="en-AU" sz="1200" b="0" i="0" u="none" strike="noStrike" kern="1200" dirty="0">
                <a:solidFill>
                  <a:schemeClr val="tx1"/>
                </a:solidFill>
                <a:effectLst/>
                <a:latin typeface="+mn-lt"/>
                <a:ea typeface="+mn-ea"/>
                <a:cs typeface="+mn-cs"/>
              </a:rPr>
              <a:t> Clare </a:t>
            </a:r>
            <a:r>
              <a:rPr lang="vi-VN" sz="1200" b="0" i="0" u="none" strike="noStrike" kern="1200" dirty="0">
                <a:solidFill>
                  <a:schemeClr val="tx1"/>
                </a:solidFill>
                <a:effectLst/>
                <a:latin typeface="+mn-lt"/>
                <a:ea typeface="+mn-ea"/>
                <a:cs typeface="+mn-cs"/>
              </a:rPr>
              <a:t>quyến rũ</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mạnh mẽ nhưng vẫn thanh lịch, với các </a:t>
            </a:r>
            <a:r>
              <a:rPr lang="en-US" sz="1200" b="0" i="0" u="none" strike="noStrike" kern="1200" dirty="0" err="1">
                <a:solidFill>
                  <a:schemeClr val="tx1"/>
                </a:solidFill>
                <a:effectLst/>
                <a:latin typeface="+mn-lt"/>
                <a:ea typeface="+mn-ea"/>
                <a:cs typeface="+mn-cs"/>
              </a:rPr>
              <a:t>hương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vị</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quả</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mọng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màu</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sẫm</a:t>
            </a:r>
            <a:r>
              <a:rPr lang="vi-VN" sz="1200" b="0" i="0" u="none" strike="noStrike" kern="1200" dirty="0">
                <a:solidFill>
                  <a:schemeClr val="tx1"/>
                </a:solidFill>
                <a:effectLst/>
                <a:latin typeface="+mn-lt"/>
                <a:ea typeface="+mn-ea"/>
                <a:cs typeface="+mn-cs"/>
              </a:rPr>
              <a:t>, phong phú hơn so với các </a:t>
            </a:r>
            <a:r>
              <a:rPr lang="en-US" sz="1200" b="0" i="0" u="none" strike="noStrike" kern="1200" dirty="0" err="1">
                <a:solidFill>
                  <a:schemeClr val="tx1"/>
                </a:solidFill>
                <a:effectLst/>
                <a:latin typeface="+mn-lt"/>
                <a:ea typeface="+mn-ea"/>
                <a:cs typeface="+mn-cs"/>
              </a:rPr>
              <a:t>hương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vị</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ở</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vùng</a:t>
            </a:r>
            <a:r>
              <a:rPr lang="vi-VN" sz="1200" b="0" i="0" u="none" strike="noStrike" kern="1200" dirty="0">
                <a:solidFill>
                  <a:schemeClr val="tx1"/>
                </a:solidFill>
                <a:effectLst/>
                <a:latin typeface="+mn-lt"/>
                <a:ea typeface="+mn-ea"/>
                <a:cs typeface="+mn-cs"/>
              </a:rPr>
              <a:t> khí hậu mát mẻ. </a:t>
            </a:r>
            <a:r>
              <a:rPr lang="en-US" sz="1200" b="0" i="0" u="none" strike="noStrike" kern="1200" dirty="0" err="1">
                <a:solidFill>
                  <a:schemeClr val="tx1"/>
                </a:solidFill>
                <a:effectLst/>
                <a:latin typeface="+mn-lt"/>
                <a:ea typeface="+mn-ea"/>
                <a:cs typeface="+mn-cs"/>
              </a:rPr>
              <a:t>Quả</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mọng</a:t>
            </a:r>
            <a:r>
              <a:rPr lang="vi-VN"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mang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lại</a:t>
            </a:r>
            <a:r>
              <a:rPr lang="vi-VN" sz="1200" b="0" i="0" u="none" strike="noStrike" kern="1200" dirty="0">
                <a:solidFill>
                  <a:schemeClr val="tx1"/>
                </a:solidFill>
                <a:effectLst/>
                <a:latin typeface="+mn-lt"/>
                <a:ea typeface="+mn-ea"/>
                <a:cs typeface="+mn-cs"/>
              </a:rPr>
              <a:t> sự cân bằng, </a:t>
            </a:r>
            <a:r>
              <a:rPr lang="en-US" sz="1200" b="0" i="0" u="none" strike="noStrike" kern="1200" dirty="0" err="1">
                <a:solidFill>
                  <a:schemeClr val="tx1"/>
                </a:solidFill>
                <a:effectLst/>
                <a:latin typeface="+mn-lt"/>
                <a:ea typeface="+mn-ea"/>
                <a:cs typeface="+mn-cs"/>
              </a:rPr>
              <a:t>tinh</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tế</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và </a:t>
            </a:r>
            <a:r>
              <a:rPr lang="en-US" sz="1200" b="0" i="0" u="none" strike="noStrike" kern="1200" dirty="0" err="1">
                <a:solidFill>
                  <a:schemeClr val="tx1"/>
                </a:solidFill>
                <a:effectLst/>
                <a:latin typeface="+mn-lt"/>
                <a:ea typeface="+mn-ea"/>
                <a:cs typeface="+mn-cs"/>
              </a:rPr>
              <a:t>có</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thể</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càng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ngon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hơn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khi</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ủ</a:t>
            </a:r>
            <a:r>
              <a:rPr lang="vi-VN" sz="1200" b="0" i="0" u="none" strike="noStrike" kern="1200" dirty="0">
                <a:solidFill>
                  <a:schemeClr val="tx1"/>
                </a:solidFill>
                <a:effectLst/>
                <a:latin typeface="+mn-lt"/>
                <a:ea typeface="+mn-ea"/>
                <a:cs typeface="+mn-cs"/>
              </a:rPr>
              <a:t>. Các nhà sản xuất rượu thường pha trộn Cabernet với Shiraz</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đôi</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khi</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thêm</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một chút Malbec.</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388221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Đây</a:t>
            </a:r>
            <a:r>
              <a:rPr lang="en-US" dirty="0"/>
              <a:t> </a:t>
            </a:r>
            <a:r>
              <a:rPr lang="en-US" dirty="0" err="1"/>
              <a:t>sẽ</a:t>
            </a:r>
            <a:r>
              <a:rPr lang="en-US" dirty="0"/>
              <a:t> </a:t>
            </a:r>
            <a:r>
              <a:rPr lang="en-US" dirty="0" err="1"/>
              <a:t>là</a:t>
            </a:r>
            <a:r>
              <a:rPr lang="en-US" dirty="0"/>
              <a:t> </a:t>
            </a:r>
            <a:r>
              <a:rPr lang="en-US" dirty="0" err="1"/>
              <a:t>thời</a:t>
            </a:r>
            <a:r>
              <a:rPr lang="en-US" dirty="0"/>
              <a:t> </a:t>
            </a:r>
            <a:r>
              <a:rPr lang="en-US" dirty="0" err="1"/>
              <a:t>điểm</a:t>
            </a:r>
            <a:r>
              <a:rPr lang="en-US" dirty="0"/>
              <a:t> </a:t>
            </a:r>
            <a:r>
              <a:rPr lang="en-US" dirty="0" err="1"/>
              <a:t>thích</a:t>
            </a:r>
            <a:r>
              <a:rPr lang="en-US" dirty="0"/>
              <a:t> </a:t>
            </a:r>
            <a:r>
              <a:rPr lang="en-US" dirty="0" err="1"/>
              <a:t>hợp</a:t>
            </a:r>
            <a:r>
              <a:rPr lang="en-US" dirty="0"/>
              <a:t> </a:t>
            </a:r>
            <a:r>
              <a:rPr lang="en-US" dirty="0" err="1"/>
              <a:t>để</a:t>
            </a:r>
            <a:r>
              <a:rPr lang="en-US" dirty="0"/>
              <a:t> </a:t>
            </a:r>
            <a:r>
              <a:rPr lang="en-US" dirty="0" err="1"/>
              <a:t>mời</a:t>
            </a:r>
            <a:r>
              <a:rPr lang="en-US" dirty="0"/>
              <a:t> </a:t>
            </a:r>
            <a:r>
              <a:rPr lang="en-US" dirty="0" err="1"/>
              <a:t>mọi</a:t>
            </a:r>
            <a:r>
              <a:rPr lang="en-US" dirty="0"/>
              <a:t> </a:t>
            </a:r>
            <a:r>
              <a:rPr lang="en-US" dirty="0" err="1"/>
              <a:t>người</a:t>
            </a:r>
            <a:r>
              <a:rPr lang="en-US" dirty="0"/>
              <a:t> </a:t>
            </a:r>
            <a:r>
              <a:rPr lang="en-US" dirty="0" err="1"/>
              <a:t>thưởng</a:t>
            </a:r>
            <a:r>
              <a:rPr lang="en-US" dirty="0"/>
              <a:t> </a:t>
            </a:r>
            <a:r>
              <a:rPr lang="en-US" dirty="0" err="1"/>
              <a:t>thức</a:t>
            </a:r>
            <a:r>
              <a:rPr lang="en-US" dirty="0"/>
              <a:t> </a:t>
            </a:r>
            <a:r>
              <a:rPr lang="en-US" dirty="0" err="1"/>
              <a:t>hương</a:t>
            </a:r>
            <a:r>
              <a:rPr lang="en-US" dirty="0"/>
              <a:t> </a:t>
            </a:r>
            <a:r>
              <a:rPr lang="en-US" dirty="0" err="1"/>
              <a:t>vị</a:t>
            </a:r>
            <a:r>
              <a:rPr lang="en-US" dirty="0"/>
              <a:t> </a:t>
            </a:r>
            <a:r>
              <a:rPr lang="en-US" dirty="0" err="1"/>
              <a:t>rượu</a:t>
            </a:r>
            <a:r>
              <a:rPr lang="en-US" dirty="0"/>
              <a:t> vang </a:t>
            </a:r>
            <a:r>
              <a:rPr lang="en-US" dirty="0" err="1"/>
              <a:t>của</a:t>
            </a:r>
            <a:r>
              <a:rPr lang="en-US" dirty="0"/>
              <a:t> Thung </a:t>
            </a:r>
            <a:r>
              <a:rPr lang="en-US" dirty="0" err="1"/>
              <a:t>Lũng</a:t>
            </a:r>
            <a:r>
              <a:rPr lang="en-US" dirty="0"/>
              <a:t> Clare. </a:t>
            </a:r>
            <a:r>
              <a:rPr lang="en-US" dirty="0" err="1"/>
              <a:t>Tiệc</a:t>
            </a:r>
            <a:r>
              <a:rPr lang="en-US" dirty="0"/>
              <a:t> </a:t>
            </a:r>
            <a:r>
              <a:rPr lang="en-US" dirty="0" err="1"/>
              <a:t>thử</a:t>
            </a:r>
            <a:r>
              <a:rPr lang="en-US" dirty="0"/>
              <a:t> </a:t>
            </a:r>
            <a:r>
              <a:rPr lang="en-US" dirty="0" err="1"/>
              <a:t>rượu</a:t>
            </a:r>
            <a:r>
              <a:rPr lang="en-US" dirty="0"/>
              <a:t> </a:t>
            </a:r>
            <a:r>
              <a:rPr lang="en-US" dirty="0" err="1"/>
              <a:t>chính</a:t>
            </a:r>
            <a:r>
              <a:rPr lang="en-US" dirty="0"/>
              <a:t> </a:t>
            </a:r>
            <a:r>
              <a:rPr lang="en-US" dirty="0" err="1"/>
              <a:t>thức</a:t>
            </a:r>
            <a:r>
              <a:rPr lang="en-US" dirty="0"/>
              <a:t> </a:t>
            </a:r>
            <a:r>
              <a:rPr lang="en-US" dirty="0" err="1"/>
              <a:t>sẽ</a:t>
            </a:r>
            <a:r>
              <a:rPr lang="en-US" dirty="0"/>
              <a:t> </a:t>
            </a:r>
            <a:r>
              <a:rPr lang="en-US" dirty="0" err="1"/>
              <a:t>diễn</a:t>
            </a:r>
            <a:r>
              <a:rPr lang="en-US" dirty="0"/>
              <a:t> </a:t>
            </a:r>
            <a:r>
              <a:rPr lang="en-US" dirty="0" err="1"/>
              <a:t>ra</a:t>
            </a:r>
            <a:r>
              <a:rPr lang="en-US" dirty="0"/>
              <a:t> </a:t>
            </a:r>
            <a:r>
              <a:rPr lang="en-US" dirty="0" err="1"/>
              <a:t>vào</a:t>
            </a:r>
            <a:r>
              <a:rPr lang="en-US" dirty="0"/>
              <a:t> </a:t>
            </a:r>
            <a:r>
              <a:rPr lang="en-US" dirty="0" err="1"/>
              <a:t>cuối</a:t>
            </a:r>
            <a:r>
              <a:rPr lang="en-US" dirty="0"/>
              <a:t> </a:t>
            </a:r>
            <a:r>
              <a:rPr lang="en-US" dirty="0" err="1"/>
              <a:t>chương</a:t>
            </a:r>
            <a:r>
              <a:rPr lang="en-US" dirty="0"/>
              <a:t> </a:t>
            </a:r>
            <a:r>
              <a:rPr lang="en-US" dirty="0" err="1"/>
              <a:t>trình</a:t>
            </a:r>
            <a:r>
              <a:rPr lang="en-US" dirty="0"/>
              <a:t>.</a:t>
            </a:r>
          </a:p>
          <a:p>
            <a:endParaRPr lang="en-US" dirty="0"/>
          </a:p>
          <a:p>
            <a:r>
              <a:rPr lang="en-US" dirty="0"/>
              <a:t>Thung </a:t>
            </a:r>
            <a:r>
              <a:rPr lang="en-US" dirty="0" err="1"/>
              <a:t>Lũng</a:t>
            </a:r>
            <a:r>
              <a:rPr lang="en-US" dirty="0"/>
              <a:t> Clare </a:t>
            </a:r>
            <a:r>
              <a:rPr lang="en-US" dirty="0" err="1"/>
              <a:t>là</a:t>
            </a:r>
            <a:r>
              <a:rPr lang="en-US" dirty="0"/>
              <a:t> </a:t>
            </a:r>
            <a:r>
              <a:rPr lang="en-US" dirty="0" err="1"/>
              <a:t>cái</a:t>
            </a:r>
            <a:r>
              <a:rPr lang="en-US" dirty="0"/>
              <a:t> </a:t>
            </a:r>
            <a:r>
              <a:rPr lang="en-US" dirty="0" err="1"/>
              <a:t>nôi</a:t>
            </a:r>
            <a:r>
              <a:rPr lang="en-US" dirty="0"/>
              <a:t> </a:t>
            </a:r>
            <a:r>
              <a:rPr lang="en-US" dirty="0" err="1"/>
              <a:t>của</a:t>
            </a:r>
            <a:r>
              <a:rPr lang="en-US" dirty="0"/>
              <a:t> </a:t>
            </a:r>
            <a:r>
              <a:rPr lang="en-US" dirty="0" err="1"/>
              <a:t>những</a:t>
            </a:r>
            <a:r>
              <a:rPr lang="en-US" dirty="0"/>
              <a:t> </a:t>
            </a:r>
            <a:r>
              <a:rPr lang="en-US" dirty="0" err="1"/>
              <a:t>sáng</a:t>
            </a:r>
            <a:r>
              <a:rPr lang="en-US" dirty="0"/>
              <a:t> </a:t>
            </a:r>
            <a:r>
              <a:rPr lang="en-US" dirty="0" err="1"/>
              <a:t>kiến</a:t>
            </a:r>
            <a:r>
              <a:rPr lang="en-US" dirty="0"/>
              <a:t> </a:t>
            </a:r>
            <a:r>
              <a:rPr lang="en-US" dirty="0" err="1"/>
              <a:t>đổi</a:t>
            </a:r>
            <a:r>
              <a:rPr lang="en-US" dirty="0"/>
              <a:t> </a:t>
            </a:r>
            <a:r>
              <a:rPr lang="en-US" dirty="0" err="1"/>
              <a:t>mới</a:t>
            </a:r>
            <a:r>
              <a:rPr lang="en-US" dirty="0"/>
              <a:t> </a:t>
            </a:r>
            <a:r>
              <a:rPr lang="en-US" dirty="0" err="1"/>
              <a:t>quan</a:t>
            </a:r>
            <a:r>
              <a:rPr lang="en-US" dirty="0"/>
              <a:t> </a:t>
            </a:r>
            <a:r>
              <a:rPr lang="en-US" dirty="0" err="1"/>
              <a:t>trọng</a:t>
            </a:r>
            <a:r>
              <a:rPr lang="en-US" dirty="0"/>
              <a:t> </a:t>
            </a:r>
            <a:r>
              <a:rPr lang="en-US" dirty="0" err="1"/>
              <a:t>trong</a:t>
            </a:r>
            <a:r>
              <a:rPr lang="en-US" dirty="0"/>
              <a:t> </a:t>
            </a:r>
            <a:r>
              <a:rPr lang="en-US" dirty="0" err="1"/>
              <a:t>ngành</a:t>
            </a:r>
            <a:r>
              <a:rPr lang="en-US" dirty="0"/>
              <a:t> </a:t>
            </a:r>
            <a:r>
              <a:rPr lang="en-US" dirty="0" err="1"/>
              <a:t>sản</a:t>
            </a:r>
            <a:r>
              <a:rPr lang="en-US" dirty="0"/>
              <a:t> </a:t>
            </a:r>
            <a:r>
              <a:rPr lang="en-US" dirty="0" err="1"/>
              <a:t>xuất</a:t>
            </a:r>
            <a:r>
              <a:rPr lang="en-US" dirty="0"/>
              <a:t> </a:t>
            </a:r>
            <a:r>
              <a:rPr lang="en-US" dirty="0" err="1"/>
              <a:t>rượu</a:t>
            </a:r>
            <a:r>
              <a:rPr lang="en-US" dirty="0"/>
              <a:t> vang </a:t>
            </a:r>
            <a:r>
              <a:rPr lang="en-US" dirty="0" err="1"/>
              <a:t>Úc</a:t>
            </a:r>
            <a:r>
              <a:rPr lang="en-US" dirty="0"/>
              <a:t>. </a:t>
            </a:r>
            <a:r>
              <a:rPr lang="en-US" dirty="0" err="1"/>
              <a:t>Đây</a:t>
            </a:r>
            <a:r>
              <a:rPr lang="en-US" dirty="0"/>
              <a:t> </a:t>
            </a:r>
            <a:r>
              <a:rPr lang="en-US" dirty="0" err="1"/>
              <a:t>cũng</a:t>
            </a:r>
            <a:r>
              <a:rPr lang="en-US" dirty="0"/>
              <a:t> </a:t>
            </a:r>
            <a:r>
              <a:rPr lang="en-US" dirty="0" err="1"/>
              <a:t>là</a:t>
            </a:r>
            <a:r>
              <a:rPr lang="en-US" dirty="0"/>
              <a:t> </a:t>
            </a:r>
            <a:r>
              <a:rPr lang="en-US" dirty="0" err="1"/>
              <a:t>nơi</a:t>
            </a:r>
            <a:r>
              <a:rPr lang="en-US" dirty="0"/>
              <a:t> </a:t>
            </a:r>
            <a:r>
              <a:rPr lang="en-US" dirty="0" err="1"/>
              <a:t>với</a:t>
            </a:r>
            <a:r>
              <a:rPr lang="en-US" dirty="0"/>
              <a:t> </a:t>
            </a:r>
            <a:r>
              <a:rPr lang="en-US" dirty="0" err="1"/>
              <a:t>những</a:t>
            </a:r>
            <a:r>
              <a:rPr lang="en-US" dirty="0"/>
              <a:t> </a:t>
            </a:r>
            <a:r>
              <a:rPr lang="en-US" dirty="0" err="1"/>
              <a:t>điểm</a:t>
            </a:r>
            <a:r>
              <a:rPr lang="en-US" dirty="0"/>
              <a:t> </a:t>
            </a:r>
            <a:r>
              <a:rPr lang="en-US" dirty="0" err="1"/>
              <a:t>đối</a:t>
            </a:r>
            <a:r>
              <a:rPr lang="en-US" dirty="0"/>
              <a:t> </a:t>
            </a:r>
            <a:r>
              <a:rPr lang="en-US" dirty="0" err="1"/>
              <a:t>lập</a:t>
            </a:r>
            <a:r>
              <a:rPr lang="en-US" dirty="0"/>
              <a:t>, </a:t>
            </a:r>
            <a:r>
              <a:rPr lang="en-US" dirty="0" err="1"/>
              <a:t>vừa</a:t>
            </a:r>
            <a:r>
              <a:rPr lang="vi-VN" dirty="0"/>
              <a:t> giữ </a:t>
            </a:r>
            <a:r>
              <a:rPr lang="en-US" dirty="0" err="1"/>
              <a:t>trọn</a:t>
            </a:r>
            <a:r>
              <a:rPr lang="en-US" dirty="0"/>
              <a:t> </a:t>
            </a:r>
            <a:r>
              <a:rPr lang="en-US" dirty="0" err="1"/>
              <a:t>nét</a:t>
            </a:r>
            <a:r>
              <a:rPr lang="en-US" dirty="0"/>
              <a:t> </a:t>
            </a:r>
            <a:r>
              <a:rPr lang="en-US" dirty="0" err="1"/>
              <a:t>không</a:t>
            </a:r>
            <a:r>
              <a:rPr lang="en-US" dirty="0"/>
              <a:t> </a:t>
            </a:r>
            <a:r>
              <a:rPr lang="en-US" dirty="0" err="1"/>
              <a:t>khí</a:t>
            </a:r>
            <a:r>
              <a:rPr lang="en-US" dirty="0"/>
              <a:t> </a:t>
            </a:r>
            <a:r>
              <a:rPr lang="en-US" dirty="0" err="1"/>
              <a:t>đồng</a:t>
            </a:r>
            <a:r>
              <a:rPr lang="en-US" dirty="0"/>
              <a:t> </a:t>
            </a:r>
            <a:r>
              <a:rPr lang="en-US" dirty="0" err="1"/>
              <a:t>quê</a:t>
            </a:r>
            <a:r>
              <a:rPr lang="en-US" dirty="0"/>
              <a:t> </a:t>
            </a:r>
            <a:r>
              <a:rPr lang="vi-VN" dirty="0"/>
              <a:t>nông thôn </a:t>
            </a:r>
            <a:r>
              <a:rPr lang="en-US" dirty="0" err="1"/>
              <a:t>êm</a:t>
            </a:r>
            <a:r>
              <a:rPr lang="en-US" dirty="0"/>
              <a:t> </a:t>
            </a:r>
            <a:r>
              <a:rPr lang="en-US" dirty="0" err="1"/>
              <a:t>ả</a:t>
            </a:r>
            <a:r>
              <a:rPr lang="en-US" dirty="0"/>
              <a:t> </a:t>
            </a:r>
            <a:r>
              <a:rPr lang="vi-VN" dirty="0"/>
              <a:t>nhưng</a:t>
            </a:r>
            <a:r>
              <a:rPr lang="en-US" dirty="0"/>
              <a:t> </a:t>
            </a:r>
            <a:r>
              <a:rPr lang="en-US" dirty="0" err="1"/>
              <a:t>lại</a:t>
            </a:r>
            <a:r>
              <a:rPr lang="vi-VN" dirty="0"/>
              <a:t> tạo dựng được danh tiếng toàn cầu. Khí hậu ấm áp nhưng </a:t>
            </a:r>
            <a:r>
              <a:rPr lang="en-US" dirty="0" err="1"/>
              <a:t>vẫn</a:t>
            </a:r>
            <a:r>
              <a:rPr lang="en-US" dirty="0"/>
              <a:t> </a:t>
            </a:r>
            <a:r>
              <a:rPr lang="en-US" dirty="0" err="1"/>
              <a:t>có</a:t>
            </a:r>
            <a:r>
              <a:rPr lang="en-US" dirty="0"/>
              <a:t> </a:t>
            </a:r>
            <a:r>
              <a:rPr lang="en-US" dirty="0" err="1"/>
              <a:t>những</a:t>
            </a:r>
            <a:r>
              <a:rPr lang="en-US" dirty="0"/>
              <a:t> </a:t>
            </a:r>
            <a:r>
              <a:rPr lang="en-US" dirty="0" err="1"/>
              <a:t>lúc</a:t>
            </a:r>
            <a:r>
              <a:rPr lang="en-US" dirty="0"/>
              <a:t> </a:t>
            </a:r>
            <a:r>
              <a:rPr lang="en-US" dirty="0" err="1"/>
              <a:t>thời</a:t>
            </a:r>
            <a:r>
              <a:rPr lang="en-US" dirty="0"/>
              <a:t> </a:t>
            </a:r>
            <a:r>
              <a:rPr lang="en-US" dirty="0" err="1"/>
              <a:t>tiết</a:t>
            </a:r>
            <a:r>
              <a:rPr lang="vi-VN" dirty="0"/>
              <a:t> mát mẻ</a:t>
            </a:r>
            <a:r>
              <a:rPr lang="en-US" dirty="0"/>
              <a:t>, </a:t>
            </a:r>
            <a:r>
              <a:rPr lang="en-US" dirty="0" err="1"/>
              <a:t>cùng</a:t>
            </a:r>
            <a:r>
              <a:rPr lang="en-US" dirty="0"/>
              <a:t> </a:t>
            </a:r>
            <a:r>
              <a:rPr lang="en-US" dirty="0" err="1"/>
              <a:t>với</a:t>
            </a:r>
            <a:r>
              <a:rPr lang="en-US" dirty="0"/>
              <a:t> c</a:t>
            </a:r>
            <a:r>
              <a:rPr lang="vi-VN" dirty="0"/>
              <a:t>ác loại đất cổ</a:t>
            </a:r>
            <a:r>
              <a:rPr lang="en-US" dirty="0"/>
              <a:t> </a:t>
            </a:r>
            <a:r>
              <a:rPr lang="en-US" dirty="0" err="1"/>
              <a:t>là</a:t>
            </a:r>
            <a:r>
              <a:rPr lang="en-US" dirty="0"/>
              <a:t> </a:t>
            </a:r>
            <a:r>
              <a:rPr lang="en-US" dirty="0" err="1"/>
              <a:t>điều</a:t>
            </a:r>
            <a:r>
              <a:rPr lang="en-US" dirty="0"/>
              <a:t> </a:t>
            </a:r>
            <a:r>
              <a:rPr lang="en-US" dirty="0" err="1"/>
              <a:t>kiện</a:t>
            </a:r>
            <a:r>
              <a:rPr lang="en-US" dirty="0"/>
              <a:t> </a:t>
            </a:r>
            <a:r>
              <a:rPr lang="en-US" dirty="0" err="1"/>
              <a:t>thuận</a:t>
            </a:r>
            <a:r>
              <a:rPr lang="en-US" dirty="0"/>
              <a:t> </a:t>
            </a:r>
            <a:r>
              <a:rPr lang="en-US" dirty="0" err="1"/>
              <a:t>lợi</a:t>
            </a:r>
            <a:r>
              <a:rPr lang="en-US" dirty="0"/>
              <a:t> </a:t>
            </a:r>
            <a:r>
              <a:rPr lang="en-US" dirty="0" err="1"/>
              <a:t>để</a:t>
            </a:r>
            <a:r>
              <a:rPr lang="en-US" dirty="0"/>
              <a:t> </a:t>
            </a:r>
            <a:r>
              <a:rPr lang="en-US" dirty="0" err="1"/>
              <a:t>trồng</a:t>
            </a:r>
            <a:r>
              <a:rPr lang="en-US" dirty="0"/>
              <a:t> </a:t>
            </a:r>
            <a:r>
              <a:rPr lang="en-US" dirty="0" err="1"/>
              <a:t>nhiều</a:t>
            </a:r>
            <a:r>
              <a:rPr lang="en-US" dirty="0"/>
              <a:t> </a:t>
            </a:r>
            <a:r>
              <a:rPr lang="en-US" dirty="0" err="1"/>
              <a:t>loại</a:t>
            </a:r>
            <a:r>
              <a:rPr lang="en-US" dirty="0"/>
              <a:t> </a:t>
            </a:r>
            <a:r>
              <a:rPr lang="vi-VN" dirty="0"/>
              <a:t>giống nho thú vị</a:t>
            </a:r>
            <a:r>
              <a:rPr lang="en-US" dirty="0"/>
              <a:t>. </a:t>
            </a:r>
            <a:r>
              <a:rPr lang="en-US" dirty="0" err="1"/>
              <a:t>Dù</a:t>
            </a:r>
            <a:r>
              <a:rPr lang="en-US" dirty="0"/>
              <a:t> </a:t>
            </a:r>
            <a:r>
              <a:rPr lang="en-US" dirty="0" err="1"/>
              <a:t>là</a:t>
            </a:r>
            <a:r>
              <a:rPr lang="en-US" dirty="0"/>
              <a:t> </a:t>
            </a:r>
            <a:r>
              <a:rPr lang="en-US" dirty="0" err="1"/>
              <a:t>vùng</a:t>
            </a:r>
            <a:r>
              <a:rPr lang="en-US" dirty="0"/>
              <a:t> </a:t>
            </a:r>
            <a:r>
              <a:rPr lang="en-US" dirty="0" err="1"/>
              <a:t>có</a:t>
            </a:r>
            <a:r>
              <a:rPr lang="en-US" dirty="0"/>
              <a:t> l</a:t>
            </a:r>
            <a:r>
              <a:rPr lang="vi-VN" dirty="0"/>
              <a:t>ịch sử </a:t>
            </a:r>
            <a:r>
              <a:rPr lang="en-US" dirty="0" err="1"/>
              <a:t>truyền</a:t>
            </a:r>
            <a:r>
              <a:rPr lang="en-US" dirty="0"/>
              <a:t> </a:t>
            </a:r>
            <a:r>
              <a:rPr lang="en-US" dirty="0" err="1"/>
              <a:t>thống</a:t>
            </a:r>
            <a:r>
              <a:rPr lang="en-US" dirty="0"/>
              <a:t> </a:t>
            </a:r>
            <a:r>
              <a:rPr lang="vi-VN" dirty="0"/>
              <a:t>lâu đời </a:t>
            </a:r>
            <a:r>
              <a:rPr lang="en-US" dirty="0" err="1"/>
              <a:t>nhưng</a:t>
            </a:r>
            <a:r>
              <a:rPr lang="en-US" dirty="0"/>
              <a:t> </a:t>
            </a:r>
            <a:r>
              <a:rPr lang="vi-VN" dirty="0"/>
              <a:t>các nhà sản xuất rượu địa phương </a:t>
            </a:r>
            <a:r>
              <a:rPr lang="en-US" dirty="0" err="1"/>
              <a:t>luôn</a:t>
            </a:r>
            <a:r>
              <a:rPr lang="en-US" dirty="0"/>
              <a:t> </a:t>
            </a:r>
            <a:r>
              <a:rPr lang="vi-VN" dirty="0"/>
              <a:t>không ngừng áp dụng các kỹ thuật hiện đại.</a:t>
            </a:r>
            <a:endParaRPr lang="en-US" dirty="0"/>
          </a:p>
          <a:p>
            <a:pPr marL="0" marR="0" lvl="0" indent="0" algn="l" defTabSz="914400" rtl="0" eaLnBrk="1" fontAlgn="auto" latinLnBrk="0" hangingPunct="1">
              <a:lnSpc>
                <a:spcPct val="100000"/>
              </a:lnSpc>
              <a:spcBef>
                <a:spcPct val="0"/>
              </a:spcBef>
              <a:spcAft>
                <a:spcPct val="0"/>
              </a:spcAft>
              <a:buClrTx/>
              <a:buSzTx/>
              <a:buFontTx/>
              <a:buNone/>
              <a:defRPr/>
            </a:pPr>
            <a:endParaRPr lang="en-AU" sz="1200" b="0" i="0" u="none" strike="noStrike"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335018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CÂU HỎI GỢI </a:t>
            </a:r>
            <a:r>
              <a:rPr lang="en-US" dirty="0" err="1"/>
              <a:t>Ý</a:t>
            </a:r>
            <a:r>
              <a:rPr lang="en-US" dirty="0"/>
              <a:t> THẢO LUẬN</a:t>
            </a:r>
            <a:r>
              <a:rPr lang="vi-VN" dirty="0"/>
              <a:t>:</a:t>
            </a:r>
          </a:p>
          <a:p>
            <a:r>
              <a:rPr lang="vi-VN" dirty="0"/>
              <a:t>- Xu hướng tiêu thụ rượu</a:t>
            </a:r>
            <a:r>
              <a:rPr lang="en-US" dirty="0"/>
              <a:t> </a:t>
            </a:r>
            <a:r>
              <a:rPr lang="en-US" dirty="0" err="1"/>
              <a:t>ngày</a:t>
            </a:r>
            <a:r>
              <a:rPr lang="en-US" dirty="0"/>
              <a:t> </a:t>
            </a:r>
            <a:r>
              <a:rPr lang="en-US" dirty="0" err="1"/>
              <a:t>càng</a:t>
            </a:r>
            <a:r>
              <a:rPr lang="en-US" dirty="0"/>
              <a:t> </a:t>
            </a:r>
            <a:r>
              <a:rPr lang="en-US" dirty="0" err="1"/>
              <a:t>lớn</a:t>
            </a:r>
            <a:r>
              <a:rPr lang="vi-VN" dirty="0"/>
              <a:t> hơn trong những thập kỷ qua ảnh hưởng như thế nào đến </a:t>
            </a:r>
            <a:r>
              <a:rPr lang="en-US" dirty="0" err="1"/>
              <a:t>mức</a:t>
            </a:r>
            <a:r>
              <a:rPr lang="en-US" dirty="0"/>
              <a:t> </a:t>
            </a:r>
            <a:r>
              <a:rPr lang="en-US" dirty="0" err="1"/>
              <a:t>độ</a:t>
            </a:r>
            <a:r>
              <a:rPr lang="vi-VN" dirty="0"/>
              <a:t> thành công và phổ biến của rượu vang </a:t>
            </a:r>
            <a:r>
              <a:rPr lang="en-US" dirty="0" err="1"/>
              <a:t>tại</a:t>
            </a:r>
            <a:r>
              <a:rPr lang="en-US" dirty="0"/>
              <a:t> </a:t>
            </a:r>
            <a:r>
              <a:rPr lang="vi-VN" dirty="0"/>
              <a:t>Thung Lũng Clare?</a:t>
            </a:r>
          </a:p>
          <a:p>
            <a:r>
              <a:rPr lang="vi-VN" dirty="0"/>
              <a:t>- Đâu là yếu tố góp phần tạo nên sự đa dạng và đổi mới vốn có trong cộng đồng rượu vang của Thung Lũng Clare?</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62143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dirty="0" err="1"/>
              <a:t>Ẩn</a:t>
            </a:r>
            <a:r>
              <a:rPr lang="en-US" dirty="0"/>
              <a:t> </a:t>
            </a:r>
            <a:r>
              <a:rPr lang="en-US" dirty="0" err="1"/>
              <a:t>mình</a:t>
            </a:r>
            <a:r>
              <a:rPr lang="en-US" dirty="0"/>
              <a:t> </a:t>
            </a:r>
            <a:r>
              <a:rPr lang="en-US" dirty="0" err="1"/>
              <a:t>sau</a:t>
            </a:r>
            <a:r>
              <a:rPr lang="en-US" dirty="0"/>
              <a:t> </a:t>
            </a:r>
            <a:r>
              <a:rPr lang="en-US" dirty="0" err="1"/>
              <a:t>Dãy</a:t>
            </a:r>
            <a:r>
              <a:rPr lang="en-US" dirty="0"/>
              <a:t> </a:t>
            </a:r>
            <a:r>
              <a:rPr lang="en-US" dirty="0" err="1"/>
              <a:t>núi</a:t>
            </a:r>
            <a:r>
              <a:rPr lang="en-US" dirty="0"/>
              <a:t> Lofty </a:t>
            </a:r>
            <a:r>
              <a:rPr lang="en-US" dirty="0" err="1"/>
              <a:t>ở</a:t>
            </a:r>
            <a:r>
              <a:rPr lang="en-US" dirty="0"/>
              <a:t> </a:t>
            </a:r>
            <a:r>
              <a:rPr lang="en-US" dirty="0" err="1"/>
              <a:t>miền</a:t>
            </a:r>
            <a:r>
              <a:rPr lang="en-US" dirty="0"/>
              <a:t> Nam Australia </a:t>
            </a:r>
            <a:r>
              <a:rPr lang="en-US" dirty="0" err="1"/>
              <a:t>và</a:t>
            </a:r>
            <a:r>
              <a:rPr lang="en-US" dirty="0"/>
              <a:t> </a:t>
            </a:r>
            <a:r>
              <a:rPr lang="en-US" dirty="0" err="1"/>
              <a:t>cách</a:t>
            </a:r>
            <a:r>
              <a:rPr lang="en-US" dirty="0"/>
              <a:t> Thành </a:t>
            </a:r>
            <a:r>
              <a:rPr lang="en-US" dirty="0" err="1"/>
              <a:t>phố</a:t>
            </a:r>
            <a:r>
              <a:rPr lang="en-US" dirty="0"/>
              <a:t> Adelaide </a:t>
            </a:r>
            <a:r>
              <a:rPr lang="en-US" dirty="0" err="1"/>
              <a:t>tầm</a:t>
            </a:r>
            <a:r>
              <a:rPr lang="en-US" dirty="0"/>
              <a:t> 130km </a:t>
            </a:r>
            <a:r>
              <a:rPr lang="en-US" dirty="0" err="1"/>
              <a:t>về</a:t>
            </a:r>
            <a:r>
              <a:rPr lang="en-US" dirty="0"/>
              <a:t> </a:t>
            </a:r>
            <a:r>
              <a:rPr lang="en-US" dirty="0" err="1"/>
              <a:t>hướng</a:t>
            </a:r>
            <a:r>
              <a:rPr lang="en-US" dirty="0"/>
              <a:t> </a:t>
            </a:r>
            <a:r>
              <a:rPr lang="en-US" dirty="0" err="1"/>
              <a:t>Bắc</a:t>
            </a:r>
            <a:r>
              <a:rPr lang="en-US" dirty="0"/>
              <a:t>, Thung </a:t>
            </a:r>
            <a:r>
              <a:rPr lang="en-US" dirty="0" err="1"/>
              <a:t>lũng</a:t>
            </a:r>
            <a:r>
              <a:rPr lang="en-US" dirty="0"/>
              <a:t> Clare </a:t>
            </a:r>
            <a:r>
              <a:rPr lang="en-US" dirty="0" err="1"/>
              <a:t>là</a:t>
            </a:r>
            <a:r>
              <a:rPr lang="en-US" dirty="0"/>
              <a:t> </a:t>
            </a:r>
            <a:r>
              <a:rPr lang="en-US" dirty="0" err="1"/>
              <a:t>nơi</a:t>
            </a:r>
            <a:r>
              <a:rPr lang="en-US" dirty="0"/>
              <a:t> </a:t>
            </a:r>
            <a:r>
              <a:rPr lang="en-US" dirty="0" err="1"/>
              <a:t>để</a:t>
            </a:r>
            <a:r>
              <a:rPr lang="en-US" dirty="0"/>
              <a:t> ta </a:t>
            </a:r>
            <a:r>
              <a:rPr lang="en-US" dirty="0" err="1"/>
              <a:t>thoát</a:t>
            </a:r>
            <a:r>
              <a:rPr lang="en-US" dirty="0"/>
              <a:t> </a:t>
            </a:r>
            <a:r>
              <a:rPr lang="en-US" dirty="0" err="1"/>
              <a:t>khỏi</a:t>
            </a:r>
            <a:r>
              <a:rPr lang="en-US" dirty="0"/>
              <a:t> </a:t>
            </a:r>
            <a:r>
              <a:rPr lang="en-US" dirty="0" err="1"/>
              <a:t>chốn</a:t>
            </a:r>
            <a:r>
              <a:rPr lang="en-US" dirty="0"/>
              <a:t> </a:t>
            </a:r>
            <a:r>
              <a:rPr lang="en-US" dirty="0" err="1"/>
              <a:t>đô</a:t>
            </a:r>
            <a:r>
              <a:rPr lang="en-US" dirty="0"/>
              <a:t> </a:t>
            </a:r>
            <a:r>
              <a:rPr lang="en-US" dirty="0" err="1"/>
              <a:t>thị</a:t>
            </a:r>
            <a:r>
              <a:rPr lang="en-US" dirty="0"/>
              <a:t> </a:t>
            </a:r>
            <a:r>
              <a:rPr lang="en-US" dirty="0" err="1"/>
              <a:t>phồn</a:t>
            </a:r>
            <a:r>
              <a:rPr lang="en-US" dirty="0"/>
              <a:t> </a:t>
            </a:r>
            <a:r>
              <a:rPr lang="en-US" dirty="0" err="1"/>
              <a:t>hoa</a:t>
            </a:r>
            <a:r>
              <a:rPr lang="en-US" dirty="0"/>
              <a:t>. </a:t>
            </a:r>
            <a:r>
              <a:rPr lang="vi-VN" dirty="0"/>
              <a:t>Những ngọn đồi xanh mướt, cây cao su, hoa dại và những dòng suối yên </a:t>
            </a:r>
            <a:r>
              <a:rPr lang="en-US" dirty="0" err="1"/>
              <a:t>ả</a:t>
            </a:r>
            <a:r>
              <a:rPr lang="vi-VN" dirty="0"/>
              <a:t> khiến nơi đây trở thành một trong những vùng sản xuất rượu đẹp nhất </a:t>
            </a:r>
            <a:r>
              <a:rPr lang="en-US" dirty="0"/>
              <a:t>Australia</a:t>
            </a:r>
            <a:r>
              <a:rPr lang="vi-VN" dirty="0"/>
              <a: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3405274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dirty="0"/>
              <a:t>D</a:t>
            </a:r>
            <a:r>
              <a:rPr lang="vi-VN" dirty="0"/>
              <a:t>ù không có tiểu vùng chính thức, Thung Lũng Clare bao gồm năm </a:t>
            </a:r>
            <a:r>
              <a:rPr lang="en-US" dirty="0" err="1"/>
              <a:t>vùng</a:t>
            </a:r>
            <a:r>
              <a:rPr lang="en-US" dirty="0"/>
              <a:t> </a:t>
            </a:r>
            <a:r>
              <a:rPr lang="vi-VN" dirty="0"/>
              <a:t>riêng biệt - Auburn, Watervale, Sevenhill, </a:t>
            </a:r>
            <a:r>
              <a:rPr lang="en-US" dirty="0" err="1"/>
              <a:t>Sông</a:t>
            </a:r>
            <a:r>
              <a:rPr lang="en-US" dirty="0"/>
              <a:t> Polish Hill </a:t>
            </a:r>
            <a:r>
              <a:rPr lang="vi-VN" dirty="0"/>
              <a:t>và Clare</a:t>
            </a:r>
            <a:r>
              <a:rPr lang="en-US" dirty="0"/>
              <a:t>. M</a:t>
            </a:r>
            <a:r>
              <a:rPr lang="vi-VN" dirty="0"/>
              <a:t>ỗi </a:t>
            </a:r>
            <a:r>
              <a:rPr lang="en-US" dirty="0" err="1"/>
              <a:t>vùng</a:t>
            </a:r>
            <a:r>
              <a:rPr lang="en-US" dirty="0"/>
              <a:t> </a:t>
            </a:r>
            <a:r>
              <a:rPr lang="en-US" dirty="0" err="1"/>
              <a:t>đều</a:t>
            </a:r>
            <a:r>
              <a:rPr lang="en-US" dirty="0"/>
              <a:t> </a:t>
            </a:r>
            <a:r>
              <a:rPr lang="vi-VN" dirty="0"/>
              <a:t>có đặc điểm khí hậu và phong cách</a:t>
            </a:r>
            <a:r>
              <a:rPr lang="en-US" dirty="0"/>
              <a:t> </a:t>
            </a:r>
            <a:r>
              <a:rPr lang="en-US" dirty="0" err="1"/>
              <a:t>sản</a:t>
            </a:r>
            <a:r>
              <a:rPr lang="en-US" dirty="0"/>
              <a:t> </a:t>
            </a:r>
            <a:r>
              <a:rPr lang="en-US" dirty="0" err="1"/>
              <a:t>xuất</a:t>
            </a:r>
            <a:r>
              <a:rPr lang="vi-VN" dirty="0"/>
              <a:t> rượu vang riêng.</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002928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kern="1200" dirty="0">
                <a:solidFill>
                  <a:schemeClr val="tx1"/>
                </a:solidFill>
                <a:effectLst/>
                <a:latin typeface="+mn-lt"/>
                <a:ea typeface="+mn-ea"/>
                <a:cs typeface="+mn-cs"/>
              </a:rPr>
              <a:t>- Khu vực này có khí hậu lục địa ấm áp, ôn hòa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Mùa</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hè</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lúc</a:t>
            </a:r>
            <a:r>
              <a:rPr lang="vi-VN" sz="1200" b="0" i="0" u="none" strike="noStrike" kern="1200" dirty="0">
                <a:solidFill>
                  <a:schemeClr val="tx1"/>
                </a:solidFill>
                <a:effectLst/>
                <a:latin typeface="+mn-lt"/>
                <a:ea typeface="+mn-ea"/>
                <a:cs typeface="+mn-cs"/>
              </a:rPr>
              <a:t> ấm </a:t>
            </a:r>
            <a:r>
              <a:rPr lang="en-US" sz="1200" b="0" i="0" u="none" strike="noStrike" kern="1200" dirty="0" err="1">
                <a:solidFill>
                  <a:schemeClr val="tx1"/>
                </a:solidFill>
                <a:effectLst/>
                <a:latin typeface="+mn-lt"/>
                <a:ea typeface="+mn-ea"/>
                <a:cs typeface="+mn-cs"/>
              </a:rPr>
              <a:t>áp</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khi</a:t>
            </a:r>
            <a:r>
              <a:rPr lang="vi-VN" sz="1200" b="0" i="0" u="none" strike="noStrike" kern="1200" dirty="0">
                <a:solidFill>
                  <a:schemeClr val="tx1"/>
                </a:solidFill>
                <a:effectLst/>
                <a:latin typeface="+mn-lt"/>
                <a:ea typeface="+mn-ea"/>
                <a:cs typeface="+mn-cs"/>
              </a:rPr>
              <a:t> nóng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ẩm</a:t>
            </a:r>
            <a:r>
              <a:rPr lang="en-US" sz="1200" b="0" i="0" u="none" strike="noStrike" kern="1200" dirty="0">
                <a:solidFill>
                  <a:schemeClr val="tx1"/>
                </a:solidFill>
                <a:effectLst/>
                <a:latin typeface="+mn-lt"/>
                <a:ea typeface="+mn-ea"/>
                <a:cs typeface="+mn-cs"/>
              </a:rPr>
              <a:t>,</a:t>
            </a:r>
            <a:r>
              <a:rPr lang="vi-VN"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nhiệt</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độ</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được điều hòa bằng các luồng gió mát vào buổi chiều và ban đêm. Dữ liệu nhiệt độ </a:t>
            </a:r>
            <a:r>
              <a:rPr lang="en-US" sz="1200" b="0" i="0" u="none" strike="noStrike" kern="1200" dirty="0" err="1">
                <a:solidFill>
                  <a:schemeClr val="tx1"/>
                </a:solidFill>
                <a:effectLst/>
                <a:latin typeface="+mn-lt"/>
                <a:ea typeface="+mn-ea"/>
                <a:cs typeface="+mn-cs"/>
              </a:rPr>
              <a:t>có</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thể</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có</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sai</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khác</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do </a:t>
            </a:r>
            <a:r>
              <a:rPr lang="en-US" sz="1200" b="0" i="0" u="none" strike="noStrike" kern="1200" dirty="0" err="1">
                <a:solidFill>
                  <a:schemeClr val="tx1"/>
                </a:solidFill>
                <a:effectLst/>
                <a:latin typeface="+mn-lt"/>
                <a:ea typeface="+mn-ea"/>
                <a:cs typeface="+mn-cs"/>
              </a:rPr>
              <a:t>biến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thiên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nhiệt</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độ</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lớn</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a:t>
            </a:r>
            <a:r>
              <a:rPr lang="en-US" sz="1200" b="0" i="0" u="none" strike="noStrike" kern="1200" dirty="0" err="1">
                <a:solidFill>
                  <a:schemeClr val="tx1"/>
                </a:solidFill>
                <a:effectLst/>
                <a:latin typeface="+mn-lt"/>
                <a:ea typeface="+mn-ea"/>
                <a:cs typeface="+mn-cs"/>
              </a:rPr>
              <a:t>mức</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chênh</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lệch</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giữa</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nhiệt độ cao và nhiệt độ thấp trong cùng một ngày). </a:t>
            </a:r>
            <a:r>
              <a:rPr lang="en-US" sz="1200" b="0" i="0" u="none" strike="noStrike" kern="1200" dirty="0">
                <a:solidFill>
                  <a:schemeClr val="tx1"/>
                </a:solidFill>
                <a:effectLst/>
                <a:latin typeface="+mn-lt"/>
                <a:ea typeface="+mn-ea"/>
                <a:cs typeface="+mn-cs"/>
              </a:rPr>
              <a:t>Ban </a:t>
            </a:r>
            <a:r>
              <a:rPr lang="en-US" sz="1200" b="0" i="0" u="none" strike="noStrike" kern="1200" dirty="0" err="1">
                <a:solidFill>
                  <a:schemeClr val="tx1"/>
                </a:solidFill>
                <a:effectLst/>
                <a:latin typeface="+mn-lt"/>
                <a:ea typeface="+mn-ea"/>
                <a:cs typeface="+mn-cs"/>
              </a:rPr>
              <a:t>ngày</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nhiệt</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độ</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có</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thể</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lên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đến</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40°C (104°F)</a:t>
            </a:r>
            <a:r>
              <a:rPr lang="en-US" sz="1200" b="0" i="0" u="none" strike="noStrike" kern="1200" dirty="0">
                <a:solidFill>
                  <a:schemeClr val="tx1"/>
                </a:solidFill>
                <a:effectLst/>
                <a:latin typeface="+mn-lt"/>
                <a:ea typeface="+mn-ea"/>
                <a:cs typeface="+mn-cs"/>
              </a:rPr>
              <a:t>; ban </a:t>
            </a:r>
            <a:r>
              <a:rPr lang="en-US" sz="1200" b="0" i="0" u="none" strike="noStrike" kern="1200" dirty="0" err="1">
                <a:solidFill>
                  <a:schemeClr val="tx1"/>
                </a:solidFill>
                <a:effectLst/>
                <a:latin typeface="+mn-lt"/>
                <a:ea typeface="+mn-ea"/>
                <a:cs typeface="+mn-cs"/>
              </a:rPr>
              <a:t>đêm</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nhiệt</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độ</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có</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thể</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xuống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đến</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1°C (33,8°F)</a:t>
            </a:r>
            <a:r>
              <a:rPr lang="en-US" sz="1200" b="0" i="0" u="none" strike="noStrike" kern="1200" dirty="0">
                <a:solidFill>
                  <a:schemeClr val="tx1"/>
                </a:solidFill>
                <a:effectLst/>
                <a:latin typeface="+mn-lt"/>
                <a:ea typeface="+mn-ea"/>
                <a:cs typeface="+mn-cs"/>
              </a:rPr>
              <a:t>. P</a:t>
            </a:r>
            <a:r>
              <a:rPr lang="vi-VN" sz="1200" b="0" i="0" u="none" strike="noStrike" kern="1200" dirty="0">
                <a:solidFill>
                  <a:schemeClr val="tx1"/>
                </a:solidFill>
                <a:effectLst/>
                <a:latin typeface="+mn-lt"/>
                <a:ea typeface="+mn-ea"/>
                <a:cs typeface="+mn-cs"/>
              </a:rPr>
              <a:t>hổ biến trong các tháng </a:t>
            </a:r>
            <a:r>
              <a:rPr lang="en-US" sz="1200" b="0" i="0" u="none" strike="noStrike" kern="1200" dirty="0" err="1">
                <a:solidFill>
                  <a:schemeClr val="tx1"/>
                </a:solidFill>
                <a:effectLst/>
                <a:latin typeface="+mn-lt"/>
                <a:ea typeface="+mn-ea"/>
                <a:cs typeface="+mn-cs"/>
              </a:rPr>
              <a:t>thu</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hoạch</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chính</a:t>
            </a:r>
            <a:r>
              <a:rPr lang="vi-VN"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chênh</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lệch</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nhiệt</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độ</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làm chậm </a:t>
            </a:r>
            <a:r>
              <a:rPr lang="en-US" sz="1200" b="0" i="0" u="none" strike="noStrike" kern="1200" dirty="0" err="1">
                <a:solidFill>
                  <a:schemeClr val="tx1"/>
                </a:solidFill>
                <a:effectLst/>
                <a:latin typeface="+mn-lt"/>
                <a:ea typeface="+mn-ea"/>
                <a:cs typeface="+mn-cs"/>
              </a:rPr>
              <a:t>và</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phức</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tạp</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hóa</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quá trình chín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quả</a:t>
            </a:r>
            <a:r>
              <a:rPr lang="en-US" sz="1200" b="0" i="0" u="none" strike="noStrike" kern="1200" dirty="0">
                <a:solidFill>
                  <a:schemeClr val="tx1"/>
                </a:solidFill>
                <a:effectLst/>
                <a:latin typeface="+mn-lt"/>
                <a:ea typeface="+mn-ea"/>
                <a:cs typeface="+mn-cs"/>
              </a:rPr>
              <a:t> </a:t>
            </a:r>
            <a:r>
              <a:rPr lang="vi-VN" sz="1200" b="0" i="0" u="none" strike="noStrike"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điều</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này</a:t>
            </a:r>
            <a:r>
              <a:rPr lang="vi-VN" sz="1200" b="0" i="0" u="none" strike="noStrike" kern="1200" dirty="0">
                <a:solidFill>
                  <a:schemeClr val="tx1"/>
                </a:solidFill>
                <a:effectLst/>
                <a:latin typeface="+mn-lt"/>
                <a:ea typeface="+mn-ea"/>
                <a:cs typeface="+mn-cs"/>
              </a:rPr>
              <a:t> đặc biệt quan trọng với các loại </a:t>
            </a:r>
            <a:r>
              <a:rPr lang="en-US" sz="1200" b="0" i="0" u="none" strike="noStrike" kern="1200" dirty="0" err="1">
                <a:solidFill>
                  <a:schemeClr val="tx1"/>
                </a:solidFill>
                <a:effectLst/>
                <a:latin typeface="+mn-lt"/>
                <a:ea typeface="+mn-ea"/>
                <a:cs typeface="+mn-cs"/>
              </a:rPr>
              <a:t>nho</a:t>
            </a:r>
            <a:r>
              <a:rPr lang="vi-VN" sz="1200" b="0" i="0" u="none" strike="noStrike" kern="1200" dirty="0">
                <a:solidFill>
                  <a:schemeClr val="tx1"/>
                </a:solidFill>
                <a:effectLst/>
                <a:latin typeface="+mn-lt"/>
                <a:ea typeface="+mn-ea"/>
                <a:cs typeface="+mn-cs"/>
              </a:rPr>
              <a:t> như </a:t>
            </a:r>
            <a:r>
              <a:rPr lang="en-US" sz="1200" b="0" i="0" u="none" strike="noStrike" kern="1200" dirty="0">
                <a:solidFill>
                  <a:schemeClr val="tx1"/>
                </a:solidFill>
                <a:effectLst/>
                <a:latin typeface="+mn-lt"/>
                <a:ea typeface="+mn-ea"/>
                <a:cs typeface="+mn-cs"/>
              </a:rPr>
              <a:t>Riesling</a:t>
            </a:r>
            <a:r>
              <a:rPr lang="vi-VN" sz="1200" b="0" i="0" u="none" strike="noStrike" kern="1200" dirty="0">
                <a:solidFill>
                  <a:schemeClr val="tx1"/>
                </a:solidFill>
                <a:effectLst/>
                <a:latin typeface="+mn-lt"/>
                <a:ea typeface="+mn-ea"/>
                <a:cs typeface="+mn-cs"/>
              </a:rPr>
              <a:t>.</a:t>
            </a:r>
          </a:p>
          <a:p>
            <a:r>
              <a:rPr lang="vi-VN" sz="1200" b="0" i="0" u="none" strike="noStrike" kern="1200" dirty="0">
                <a:solidFill>
                  <a:schemeClr val="tx1"/>
                </a:solidFill>
                <a:effectLst/>
                <a:latin typeface="+mn-lt"/>
                <a:ea typeface="+mn-ea"/>
                <a:cs typeface="+mn-cs"/>
              </a:rPr>
              <a:t>- Lượng mưa mùa sinh trưởng: 232mm (9,1in).</a:t>
            </a:r>
          </a:p>
          <a:p>
            <a:r>
              <a:rPr lang="vi-VN" sz="1200" b="0" i="0" u="none" strike="noStrike" kern="1200" dirty="0">
                <a:solidFill>
                  <a:schemeClr val="tx1"/>
                </a:solidFill>
                <a:effectLst/>
                <a:latin typeface="+mn-lt"/>
                <a:ea typeface="+mn-ea"/>
                <a:cs typeface="+mn-cs"/>
              </a:rPr>
              <a:t>- Nhiệt độ trung bình tháng 1: 22,3°C (72,1°F).</a:t>
            </a:r>
            <a:r>
              <a:rPr lang="en-AU" sz="1200" b="0" i="0" u="none" strike="noStrike" kern="1200" dirty="0">
                <a:solidFill>
                  <a:schemeClr val="tx1"/>
                </a:solidFill>
                <a:effectLst/>
                <a:latin typeface="+mn-lt"/>
                <a:ea typeface="+mn-ea"/>
                <a:cs typeface="+mn-cs"/>
              </a:rPr>
              <a:t> </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618873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Thung Lũng Clare có địa chất thú vị nhờ quá khứ khí hậu và địa chất ấn tượng</a:t>
            </a:r>
            <a:r>
              <a:rPr lang="en-US" dirty="0"/>
              <a:t> do </a:t>
            </a:r>
            <a:r>
              <a:rPr lang="en-US" dirty="0" err="1"/>
              <a:t>sự</a:t>
            </a:r>
            <a:r>
              <a:rPr lang="en-US" dirty="0"/>
              <a:t> </a:t>
            </a:r>
            <a:r>
              <a:rPr lang="en-US" dirty="0" err="1"/>
              <a:t>biến</a:t>
            </a:r>
            <a:r>
              <a:rPr lang="en-US" dirty="0"/>
              <a:t> </a:t>
            </a:r>
            <a:r>
              <a:rPr lang="en-US" dirty="0" err="1"/>
              <a:t>đổi</a:t>
            </a:r>
            <a:r>
              <a:rPr lang="en-US" dirty="0"/>
              <a:t> </a:t>
            </a:r>
            <a:r>
              <a:rPr lang="vi-VN" dirty="0"/>
              <a:t>đa dạng từ môi trường băng giá đến khô cằn trong hàng triệu năm.</a:t>
            </a:r>
          </a:p>
          <a:p>
            <a:endParaRPr lang="vi-VN" dirty="0"/>
          </a:p>
          <a:p>
            <a:r>
              <a:rPr lang="en-US" dirty="0"/>
              <a:t>CÂU HỎI GỢI </a:t>
            </a:r>
            <a:r>
              <a:rPr lang="en-US" dirty="0" err="1"/>
              <a:t>Ý</a:t>
            </a:r>
            <a:r>
              <a:rPr lang="en-US" dirty="0"/>
              <a:t> THẢO LUẬN</a:t>
            </a:r>
            <a:r>
              <a:rPr lang="vi-VN" dirty="0"/>
              <a:t>:</a:t>
            </a:r>
          </a:p>
          <a:p>
            <a:r>
              <a:rPr lang="vi-VN" dirty="0"/>
              <a:t>- Tại sao ở Thung Lũng Clare, độ cao và nhiệt độ ngày lại có những biến đổi </a:t>
            </a:r>
            <a:r>
              <a:rPr lang="en-US" dirty="0" err="1"/>
              <a:t>đáng</a:t>
            </a:r>
            <a:r>
              <a:rPr lang="en-US" dirty="0"/>
              <a:t> </a:t>
            </a:r>
            <a:r>
              <a:rPr lang="en-US" dirty="0" err="1"/>
              <a:t>kể</a:t>
            </a:r>
            <a:r>
              <a:rPr lang="en-US" dirty="0"/>
              <a:t> </a:t>
            </a:r>
            <a:r>
              <a:rPr lang="vi-VN" dirty="0"/>
              <a:t>như vậy? </a:t>
            </a:r>
            <a:r>
              <a:rPr lang="en-US" dirty="0" err="1"/>
              <a:t>Điều</a:t>
            </a:r>
            <a:r>
              <a:rPr lang="en-US" dirty="0"/>
              <a:t> </a:t>
            </a:r>
            <a:r>
              <a:rPr lang="en-US" dirty="0" err="1"/>
              <a:t>này</a:t>
            </a:r>
            <a:r>
              <a:rPr lang="vi-VN" dirty="0"/>
              <a:t> có ý nghĩa gì đối với các loại rượu được sản xuất?</a:t>
            </a:r>
          </a:p>
          <a:p>
            <a:r>
              <a:rPr lang="vi-VN" dirty="0"/>
              <a:t>- Đất của Thung Lũng Clare ảnh hưởng như thế nào đến các giống</a:t>
            </a:r>
            <a:r>
              <a:rPr lang="en-US" dirty="0"/>
              <a:t> </a:t>
            </a:r>
            <a:r>
              <a:rPr lang="en-US" dirty="0" err="1"/>
              <a:t>nho</a:t>
            </a:r>
            <a:r>
              <a:rPr lang="vi-VN" dirty="0"/>
              <a:t> được trồng </a:t>
            </a:r>
            <a:r>
              <a:rPr lang="en-US" dirty="0" err="1"/>
              <a:t>tại</a:t>
            </a:r>
            <a:r>
              <a:rPr lang="en-US" dirty="0"/>
              <a:t> </a:t>
            </a:r>
            <a:r>
              <a:rPr lang="en-US" dirty="0" err="1"/>
              <a:t>đây</a:t>
            </a:r>
            <a:r>
              <a:rPr lang="en-US" dirty="0"/>
              <a:t> </a:t>
            </a:r>
            <a:r>
              <a:rPr lang="en-US" dirty="0" err="1"/>
              <a:t>cũng</a:t>
            </a:r>
            <a:r>
              <a:rPr lang="en-US" dirty="0"/>
              <a:t> </a:t>
            </a:r>
            <a:r>
              <a:rPr lang="en-US" dirty="0" err="1"/>
              <a:t>như</a:t>
            </a:r>
            <a:r>
              <a:rPr lang="en-US" dirty="0"/>
              <a:t> </a:t>
            </a:r>
            <a:r>
              <a:rPr lang="en-US" dirty="0" err="1"/>
              <a:t>tới</a:t>
            </a:r>
            <a:r>
              <a:rPr lang="en-US" dirty="0"/>
              <a:t> </a:t>
            </a:r>
            <a:r>
              <a:rPr lang="vi-VN" dirty="0"/>
              <a:t>phong cách rượu vang</a:t>
            </a:r>
            <a:r>
              <a:rPr lang="en-US" dirty="0"/>
              <a:t> </a:t>
            </a:r>
            <a:r>
              <a:rPr lang="en-US" dirty="0" err="1"/>
              <a:t>vùng</a:t>
            </a:r>
            <a:r>
              <a:rPr lang="en-US" dirty="0"/>
              <a:t> </a:t>
            </a:r>
            <a:r>
              <a:rPr lang="en-US" dirty="0" err="1"/>
              <a:t>này</a:t>
            </a:r>
            <a:r>
              <a:rPr lang="vi-VN" dirty="0"/>
              <a: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884632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vi-VN" dirty="0"/>
              <a:t> Nhiều vườn nho có quy mô nhỏ và do gia đình tự quản, tập trung vào chất lượng </a:t>
            </a:r>
            <a:r>
              <a:rPr lang="en-US" dirty="0" err="1"/>
              <a:t>nho</a:t>
            </a:r>
            <a:r>
              <a:rPr lang="en-US" dirty="0"/>
              <a:t> </a:t>
            </a:r>
            <a:r>
              <a:rPr lang="vi-VN" dirty="0"/>
              <a:t>và tính đặc trưng của vùng. Ngoài ra, </a:t>
            </a:r>
            <a:r>
              <a:rPr lang="en-US" dirty="0" err="1"/>
              <a:t>vùng</a:t>
            </a:r>
            <a:r>
              <a:rPr lang="en-US" dirty="0"/>
              <a:t> </a:t>
            </a:r>
            <a:r>
              <a:rPr lang="vi-VN" dirty="0"/>
              <a:t>tập trung nhiều hơn vào tính bền vững và việc sử dụng các phương pháp làm vườn nho hữu cơ.</a:t>
            </a:r>
          </a:p>
          <a:p>
            <a:r>
              <a:rPr lang="vi-VN" dirty="0"/>
              <a:t>- Ngoài </a:t>
            </a:r>
            <a:r>
              <a:rPr lang="en-US" dirty="0" err="1"/>
              <a:t>nấm</a:t>
            </a:r>
            <a:r>
              <a:rPr lang="en-US" dirty="0"/>
              <a:t> </a:t>
            </a:r>
            <a:r>
              <a:rPr lang="en-US" dirty="0" err="1"/>
              <a:t>mốc</a:t>
            </a:r>
            <a:r>
              <a:rPr lang="vi-VN" dirty="0"/>
              <a:t>, Thung </a:t>
            </a:r>
            <a:r>
              <a:rPr lang="en-US" dirty="0"/>
              <a:t>l</a:t>
            </a:r>
            <a:r>
              <a:rPr lang="vi-VN" dirty="0"/>
              <a:t>ũng Clare </a:t>
            </a:r>
            <a:r>
              <a:rPr lang="en-US" dirty="0" err="1"/>
              <a:t>cũng</a:t>
            </a:r>
            <a:r>
              <a:rPr lang="en-US" dirty="0"/>
              <a:t> </a:t>
            </a:r>
            <a:r>
              <a:rPr lang="en-US" dirty="0" err="1"/>
              <a:t>không</a:t>
            </a:r>
            <a:r>
              <a:rPr lang="vi-VN" dirty="0"/>
              <a:t> </a:t>
            </a:r>
            <a:r>
              <a:rPr lang="en-US" dirty="0" err="1"/>
              <a:t>cần</a:t>
            </a:r>
            <a:r>
              <a:rPr lang="en-US" dirty="0"/>
              <a:t> </a:t>
            </a:r>
            <a:r>
              <a:rPr lang="en-US" dirty="0" err="1"/>
              <a:t>quản</a:t>
            </a:r>
            <a:r>
              <a:rPr lang="en-US" dirty="0"/>
              <a:t> </a:t>
            </a:r>
            <a:r>
              <a:rPr lang="en-US" dirty="0" err="1"/>
              <a:t>lý</a:t>
            </a:r>
            <a:r>
              <a:rPr lang="en-US" dirty="0"/>
              <a:t> </a:t>
            </a:r>
            <a:r>
              <a:rPr lang="en-US" dirty="0" err="1"/>
              <a:t>nhiều</a:t>
            </a:r>
            <a:r>
              <a:rPr lang="en-US" dirty="0"/>
              <a:t> </a:t>
            </a:r>
            <a:r>
              <a:rPr lang="en-US" dirty="0" err="1"/>
              <a:t>các</a:t>
            </a:r>
            <a:r>
              <a:rPr lang="en-US" dirty="0"/>
              <a:t> </a:t>
            </a:r>
            <a:r>
              <a:rPr lang="vi-VN" dirty="0"/>
              <a:t>rủi ro sâu bện</a:t>
            </a:r>
            <a:r>
              <a:rPr lang="en-US" dirty="0"/>
              <a:t>h</a:t>
            </a:r>
            <a:r>
              <a:rPr lang="vi-VN" dirty="0"/>
              <a:t>.</a:t>
            </a:r>
          </a:p>
          <a:p>
            <a:r>
              <a:rPr lang="vi-VN" dirty="0"/>
              <a:t>- Người trồng </a:t>
            </a:r>
            <a:r>
              <a:rPr lang="en-US" dirty="0" err="1"/>
              <a:t>nho</a:t>
            </a:r>
            <a:r>
              <a:rPr lang="vi-VN" dirty="0"/>
              <a:t> đang đi </a:t>
            </a:r>
            <a:r>
              <a:rPr lang="en-US" dirty="0" err="1"/>
              <a:t>đầu</a:t>
            </a:r>
            <a:r>
              <a:rPr lang="en-US" dirty="0"/>
              <a:t> </a:t>
            </a:r>
            <a:r>
              <a:rPr lang="vi-VN" dirty="0"/>
              <a:t>trong một số phương pháp cải thiện đất và giảm thiểu </a:t>
            </a:r>
            <a:r>
              <a:rPr lang="en-US" dirty="0" err="1"/>
              <a:t>tình</a:t>
            </a:r>
            <a:r>
              <a:rPr lang="en-US" dirty="0"/>
              <a:t> </a:t>
            </a:r>
            <a:r>
              <a:rPr lang="en-US" dirty="0" err="1"/>
              <a:t>trạng</a:t>
            </a:r>
            <a:r>
              <a:rPr lang="vi-VN" dirty="0"/>
              <a:t> bốc hơi để giảm </a:t>
            </a:r>
            <a:r>
              <a:rPr lang="en-US" dirty="0" err="1"/>
              <a:t>tiêu</a:t>
            </a:r>
            <a:r>
              <a:rPr lang="en-US" dirty="0"/>
              <a:t> hao </a:t>
            </a:r>
            <a:r>
              <a:rPr lang="en-US" dirty="0" err="1"/>
              <a:t>nước</a:t>
            </a:r>
            <a:r>
              <a:rPr lang="vi-VN" dirty="0"/>
              <a:t>. </a:t>
            </a:r>
            <a:r>
              <a:rPr lang="en-US" dirty="0" err="1"/>
              <a:t>Phương</a:t>
            </a:r>
            <a:r>
              <a:rPr lang="en-US" dirty="0"/>
              <a:t> </a:t>
            </a:r>
            <a:r>
              <a:rPr lang="en-US" dirty="0" err="1"/>
              <a:t>pháp</a:t>
            </a:r>
            <a:r>
              <a:rPr lang="en-US" dirty="0"/>
              <a:t> p</a:t>
            </a:r>
            <a:r>
              <a:rPr lang="vi-VN" dirty="0"/>
              <a:t>hủ rơm dưới gốc cây khá phổ biến</a:t>
            </a:r>
            <a:r>
              <a:rPr lang="en-US" dirty="0"/>
              <a:t> – </a:t>
            </a:r>
            <a:r>
              <a:rPr lang="en-US" dirty="0" err="1"/>
              <a:t>nhà</a:t>
            </a:r>
            <a:r>
              <a:rPr lang="en-US" dirty="0"/>
              <a:t> </a:t>
            </a:r>
            <a:r>
              <a:rPr lang="en-US" dirty="0" err="1"/>
              <a:t>trồng</a:t>
            </a:r>
            <a:r>
              <a:rPr lang="en-US" dirty="0"/>
              <a:t> </a:t>
            </a:r>
            <a:r>
              <a:rPr lang="en-US" dirty="0" err="1"/>
              <a:t>nho</a:t>
            </a:r>
            <a:r>
              <a:rPr lang="en-US" dirty="0"/>
              <a:t> </a:t>
            </a:r>
            <a:r>
              <a:rPr lang="en-US" dirty="0" err="1"/>
              <a:t>đắp</a:t>
            </a:r>
            <a:r>
              <a:rPr lang="en-US" dirty="0"/>
              <a:t> </a:t>
            </a:r>
            <a:r>
              <a:rPr lang="vi-VN" dirty="0"/>
              <a:t>lớp phủ rơm dưới lớp dây leo và giữa các </a:t>
            </a:r>
            <a:r>
              <a:rPr lang="en-US" dirty="0" err="1"/>
              <a:t>giàn</a:t>
            </a:r>
            <a:r>
              <a:rPr lang="en-US" dirty="0"/>
              <a:t> </a:t>
            </a:r>
            <a:r>
              <a:rPr lang="en-US" dirty="0" err="1"/>
              <a:t>leo</a:t>
            </a:r>
            <a:r>
              <a:rPr lang="vi-VN" dirty="0"/>
              <a:t> để duy trì độ ẩm của đất và </a:t>
            </a:r>
            <a:r>
              <a:rPr lang="en-US" dirty="0" err="1"/>
              <a:t>bớt</a:t>
            </a:r>
            <a:r>
              <a:rPr lang="en-US" dirty="0"/>
              <a:t> </a:t>
            </a:r>
            <a:r>
              <a:rPr lang="en-US" dirty="0" err="1"/>
              <a:t>phải</a:t>
            </a:r>
            <a:r>
              <a:rPr lang="en-US" dirty="0"/>
              <a:t> </a:t>
            </a:r>
            <a:r>
              <a:rPr lang="en-US" dirty="0" err="1"/>
              <a:t>chiến</a:t>
            </a:r>
            <a:r>
              <a:rPr lang="en-US" dirty="0"/>
              <a:t> </a:t>
            </a:r>
            <a:r>
              <a:rPr lang="en-US" dirty="0" err="1"/>
              <a:t>đấu</a:t>
            </a:r>
            <a:r>
              <a:rPr lang="en-US" dirty="0"/>
              <a:t> </a:t>
            </a:r>
            <a:r>
              <a:rPr lang="en-US" dirty="0" err="1"/>
              <a:t>với</a:t>
            </a:r>
            <a:r>
              <a:rPr lang="vi-VN" dirty="0"/>
              <a:t> cỏ dại.</a:t>
            </a:r>
          </a:p>
          <a:p>
            <a:r>
              <a:rPr lang="vi-VN" dirty="0"/>
              <a:t>- Một số vườn nho được trồng khô, nhưng hầu hết sử dụng một số hình thức tưới bổ sung khi có nhu cầu.</a:t>
            </a:r>
          </a:p>
          <a:p>
            <a:endParaRPr lang="vi-VN" dirty="0"/>
          </a:p>
          <a:p>
            <a:r>
              <a:rPr lang="vi-VN" dirty="0"/>
              <a:t>+ CHƯƠNG TRÌNH </a:t>
            </a:r>
            <a:r>
              <a:rPr lang="en-US" dirty="0"/>
              <a:t>BỔ SUNG</a:t>
            </a:r>
            <a:r>
              <a:rPr lang="vi-VN" dirty="0"/>
              <a:t>: </a:t>
            </a:r>
            <a:r>
              <a:rPr lang="en-US" dirty="0"/>
              <a:t>Australia</a:t>
            </a:r>
            <a:r>
              <a:rPr lang="vi-VN" dirty="0"/>
              <a:t> có nguồn nguyên liệu cây nho cổ thụ lớn nhất trên thế giới</a:t>
            </a:r>
            <a:r>
              <a:rPr lang="en-US" dirty="0"/>
              <a:t>. </a:t>
            </a:r>
            <a:r>
              <a:rPr lang="en-US" dirty="0" err="1"/>
              <a:t>Quý</a:t>
            </a:r>
            <a:r>
              <a:rPr lang="en-US" dirty="0"/>
              <a:t> </a:t>
            </a:r>
            <a:r>
              <a:rPr lang="en-US" dirty="0" err="1"/>
              <a:t>vị</a:t>
            </a:r>
            <a:r>
              <a:rPr lang="en-US" dirty="0"/>
              <a:t> </a:t>
            </a:r>
            <a:r>
              <a:rPr lang="vi-VN" dirty="0"/>
              <a:t>sẽ tìm thấy một số cây nho lâu đời nhất mọc trên đất cổ của Thung Lũng Clare. Để tìm hiểu thêm, hãy xem chương trình trồng nho c</a:t>
            </a:r>
            <a:r>
              <a:rPr lang="en-US" dirty="0" err="1"/>
              <a:t>ổ</a:t>
            </a:r>
            <a:r>
              <a:rPr lang="vi-VN" dirty="0"/>
              <a:t> của </a:t>
            </a:r>
            <a:r>
              <a:rPr lang="en-US" dirty="0"/>
              <a:t>Australia</a:t>
            </a:r>
            <a:r>
              <a:rPr lang="vi-VN" dirty="0"/>
              <a:t> tại 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64280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US" dirty="0" err="1"/>
              <a:t>Vài</a:t>
            </a:r>
            <a:r>
              <a:rPr lang="vi-VN" dirty="0"/>
              <a:t> thập kỷ </a:t>
            </a:r>
            <a:r>
              <a:rPr lang="en-US" dirty="0" err="1"/>
              <a:t>trở</a:t>
            </a:r>
            <a:r>
              <a:rPr lang="en-US" dirty="0"/>
              <a:t> </a:t>
            </a:r>
            <a:r>
              <a:rPr lang="en-US" dirty="0" err="1"/>
              <a:t>lại</a:t>
            </a:r>
            <a:r>
              <a:rPr lang="vi-VN" dirty="0"/>
              <a:t> đây, </a:t>
            </a:r>
            <a:r>
              <a:rPr lang="en-US" dirty="0" err="1"/>
              <a:t>nhiều</a:t>
            </a:r>
            <a:r>
              <a:rPr lang="en-US" dirty="0"/>
              <a:t> </a:t>
            </a:r>
            <a:r>
              <a:rPr lang="en-US" dirty="0" err="1"/>
              <a:t>loại</a:t>
            </a:r>
            <a:r>
              <a:rPr lang="en-US" dirty="0"/>
              <a:t> </a:t>
            </a:r>
            <a:r>
              <a:rPr lang="vi-VN" dirty="0"/>
              <a:t>nho </a:t>
            </a:r>
            <a:r>
              <a:rPr lang="en-US" dirty="0" err="1"/>
              <a:t>đỏ</a:t>
            </a:r>
            <a:r>
              <a:rPr lang="en-US" dirty="0"/>
              <a:t> </a:t>
            </a:r>
            <a:r>
              <a:rPr lang="en-US" dirty="0" err="1"/>
              <a:t>được</a:t>
            </a:r>
            <a:r>
              <a:rPr lang="en-US" dirty="0"/>
              <a:t> </a:t>
            </a:r>
            <a:r>
              <a:rPr lang="en-US" dirty="0" err="1"/>
              <a:t>xuất</a:t>
            </a:r>
            <a:r>
              <a:rPr lang="en-US" dirty="0"/>
              <a:t> </a:t>
            </a:r>
            <a:r>
              <a:rPr lang="en-US" dirty="0" err="1"/>
              <a:t>khẩu</a:t>
            </a:r>
            <a:r>
              <a:rPr lang="en-US" dirty="0"/>
              <a:t> </a:t>
            </a:r>
            <a:r>
              <a:rPr lang="en-US" dirty="0" err="1"/>
              <a:t>và</a:t>
            </a:r>
            <a:r>
              <a:rPr lang="en-US" dirty="0"/>
              <a:t> </a:t>
            </a:r>
            <a:r>
              <a:rPr lang="en-US" dirty="0" err="1"/>
              <a:t>được</a:t>
            </a:r>
            <a:r>
              <a:rPr lang="en-US" dirty="0"/>
              <a:t> </a:t>
            </a:r>
            <a:r>
              <a:rPr lang="en-US" dirty="0" err="1"/>
              <a:t>các</a:t>
            </a:r>
            <a:r>
              <a:rPr lang="en-US" dirty="0"/>
              <a:t> </a:t>
            </a:r>
            <a:r>
              <a:rPr lang="en-US" dirty="0" err="1"/>
              <a:t>thương</a:t>
            </a:r>
            <a:r>
              <a:rPr lang="en-US" dirty="0"/>
              <a:t> </a:t>
            </a:r>
            <a:r>
              <a:rPr lang="en-US" dirty="0" err="1"/>
              <a:t>hiệu</a:t>
            </a:r>
            <a:r>
              <a:rPr lang="en-US" dirty="0"/>
              <a:t> </a:t>
            </a:r>
            <a:r>
              <a:rPr lang="en-US" dirty="0" err="1"/>
              <a:t>lớn</a:t>
            </a:r>
            <a:r>
              <a:rPr lang="en-US" dirty="0"/>
              <a:t> </a:t>
            </a:r>
            <a:r>
              <a:rPr lang="vi-VN" dirty="0"/>
              <a:t>sử dụng trong </a:t>
            </a:r>
            <a:r>
              <a:rPr lang="en-US" dirty="0" err="1"/>
              <a:t>sản</a:t>
            </a:r>
            <a:r>
              <a:rPr lang="en-US" dirty="0"/>
              <a:t> </a:t>
            </a:r>
            <a:r>
              <a:rPr lang="en-US" dirty="0" err="1"/>
              <a:t>xuất</a:t>
            </a:r>
            <a:r>
              <a:rPr lang="en-US" dirty="0"/>
              <a:t> </a:t>
            </a:r>
            <a:r>
              <a:rPr lang="en-US" dirty="0" err="1"/>
              <a:t>các</a:t>
            </a:r>
            <a:r>
              <a:rPr lang="en-US" dirty="0"/>
              <a:t> </a:t>
            </a:r>
            <a:r>
              <a:rPr lang="en-US" dirty="0" err="1"/>
              <a:t>dòng</a:t>
            </a:r>
            <a:r>
              <a:rPr lang="en-US" dirty="0"/>
              <a:t> </a:t>
            </a:r>
            <a:r>
              <a:rPr lang="en-US" dirty="0" err="1"/>
              <a:t>rượu</a:t>
            </a:r>
            <a:r>
              <a:rPr lang="en-US" dirty="0"/>
              <a:t> vang </a:t>
            </a:r>
            <a:r>
              <a:rPr lang="en-US" dirty="0" err="1"/>
              <a:t>trộn</a:t>
            </a:r>
            <a:r>
              <a:rPr lang="en-US" dirty="0"/>
              <a:t> </a:t>
            </a:r>
            <a:r>
              <a:rPr lang="en-US" dirty="0" err="1"/>
              <a:t>nho</a:t>
            </a:r>
            <a:r>
              <a:rPr lang="en-US" dirty="0"/>
              <a:t> </a:t>
            </a:r>
            <a:r>
              <a:rPr lang="en-US" dirty="0" err="1"/>
              <a:t>của</a:t>
            </a:r>
            <a:r>
              <a:rPr lang="en-US" dirty="0"/>
              <a:t> </a:t>
            </a:r>
            <a:r>
              <a:rPr lang="en-US" dirty="0" err="1"/>
              <a:t>nhiều</a:t>
            </a:r>
            <a:r>
              <a:rPr lang="en-US" dirty="0"/>
              <a:t> </a:t>
            </a:r>
            <a:r>
              <a:rPr lang="vi-VN" dirty="0"/>
              <a:t>vùng. Ngày nay phần lớn</a:t>
            </a:r>
            <a:r>
              <a:rPr lang="en-US" dirty="0"/>
              <a:t> </a:t>
            </a:r>
            <a:r>
              <a:rPr lang="en-US" dirty="0" err="1"/>
              <a:t>các</a:t>
            </a:r>
            <a:r>
              <a:rPr lang="en-US" dirty="0"/>
              <a:t> </a:t>
            </a:r>
            <a:r>
              <a:rPr lang="en-US" dirty="0" err="1"/>
              <a:t>dòng</a:t>
            </a:r>
            <a:r>
              <a:rPr lang="vi-VN" dirty="0"/>
              <a:t> </a:t>
            </a:r>
            <a:r>
              <a:rPr lang="en-US" dirty="0" err="1"/>
              <a:t>nho</a:t>
            </a:r>
            <a:r>
              <a:rPr lang="en-US" dirty="0"/>
              <a:t> </a:t>
            </a:r>
            <a:r>
              <a:rPr lang="en-US" dirty="0" err="1"/>
              <a:t>đỏ</a:t>
            </a:r>
            <a:r>
              <a:rPr lang="en-US" dirty="0"/>
              <a:t> </a:t>
            </a:r>
            <a:r>
              <a:rPr lang="vi-VN" dirty="0"/>
              <a:t>vẫn </a:t>
            </a:r>
            <a:r>
              <a:rPr lang="en-US" dirty="0" err="1"/>
              <a:t>được</a:t>
            </a:r>
            <a:r>
              <a:rPr lang="en-US" dirty="0"/>
              <a:t> </a:t>
            </a:r>
            <a:r>
              <a:rPr lang="en-US" dirty="0" err="1"/>
              <a:t>trồng</a:t>
            </a:r>
            <a:r>
              <a:rPr lang="en-US" dirty="0"/>
              <a:t> </a:t>
            </a:r>
            <a:r>
              <a:rPr lang="en-US" dirty="0" err="1"/>
              <a:t>tại</a:t>
            </a:r>
            <a:r>
              <a:rPr lang="en-US" dirty="0"/>
              <a:t> </a:t>
            </a:r>
            <a:r>
              <a:rPr lang="en-US" dirty="0" err="1"/>
              <a:t>đây</a:t>
            </a:r>
            <a:r>
              <a:rPr lang="vi-VN" dirty="0"/>
              <a:t>. Các </a:t>
            </a:r>
            <a:r>
              <a:rPr lang="en-US" dirty="0" err="1"/>
              <a:t>dòng</a:t>
            </a:r>
            <a:r>
              <a:rPr lang="vi-VN" dirty="0"/>
              <a:t> thay thế cũng đang là xu hướng phát triển</a:t>
            </a:r>
            <a:r>
              <a:rPr lang="en-US" dirty="0"/>
              <a:t> - </a:t>
            </a:r>
            <a:r>
              <a:rPr lang="vi-VN" dirty="0"/>
              <a:t>các nhà sản xuất đang khám phá nhiều loại mới và </a:t>
            </a:r>
            <a:r>
              <a:rPr lang="en-US" dirty="0" err="1"/>
              <a:t>sử</a:t>
            </a:r>
            <a:r>
              <a:rPr lang="en-US" dirty="0"/>
              <a:t> </a:t>
            </a:r>
            <a:r>
              <a:rPr lang="en-US" dirty="0" err="1"/>
              <a:t>dụng</a:t>
            </a:r>
            <a:r>
              <a:rPr lang="en-US" dirty="0"/>
              <a:t> </a:t>
            </a:r>
            <a:r>
              <a:rPr lang="en-US" dirty="0" err="1"/>
              <a:t>lại</a:t>
            </a:r>
            <a:r>
              <a:rPr lang="en-US" dirty="0"/>
              <a:t> </a:t>
            </a:r>
            <a:r>
              <a:rPr lang="en-US" dirty="0" err="1"/>
              <a:t>các</a:t>
            </a:r>
            <a:r>
              <a:rPr lang="en-US" dirty="0"/>
              <a:t> </a:t>
            </a:r>
            <a:r>
              <a:rPr lang="en-US" dirty="0" err="1"/>
              <a:t>dòng</a:t>
            </a:r>
            <a:r>
              <a:rPr lang="en-US" dirty="0"/>
              <a:t> </a:t>
            </a:r>
            <a:r>
              <a:rPr lang="en-US" dirty="0" err="1"/>
              <a:t>nổi</a:t>
            </a:r>
            <a:r>
              <a:rPr lang="en-US" dirty="0"/>
              <a:t> </a:t>
            </a:r>
            <a:r>
              <a:rPr lang="en-US" dirty="0" err="1"/>
              <a:t>bật</a:t>
            </a:r>
            <a:r>
              <a:rPr lang="en-US" dirty="0"/>
              <a:t> </a:t>
            </a:r>
            <a:r>
              <a:rPr lang="en-US" dirty="0" err="1"/>
              <a:t>trước</a:t>
            </a:r>
            <a:r>
              <a:rPr lang="en-US" dirty="0"/>
              <a:t> </a:t>
            </a:r>
            <a:r>
              <a:rPr lang="en-US" dirty="0" err="1"/>
              <a:t>đây</a:t>
            </a:r>
            <a:r>
              <a:rPr lang="vi-VN" dirty="0"/>
              <a:t>. </a:t>
            </a:r>
            <a:r>
              <a:rPr lang="en-US" dirty="0" err="1"/>
              <a:t>Ngoài</a:t>
            </a:r>
            <a:r>
              <a:rPr lang="en-US" dirty="0"/>
              <a:t> </a:t>
            </a:r>
            <a:r>
              <a:rPr lang="en-US" dirty="0" err="1"/>
              <a:t>ra</a:t>
            </a:r>
            <a:r>
              <a:rPr lang="en-US" dirty="0"/>
              <a:t>, </a:t>
            </a:r>
            <a:r>
              <a:rPr lang="en-US" dirty="0" err="1"/>
              <a:t>còn</a:t>
            </a:r>
            <a:r>
              <a:rPr lang="vi-VN" dirty="0"/>
              <a:t> có sự chuyển đổi từ sản xuất số lượng lớn, sản lượng cao sang các lô nhỏ hơn, các </a:t>
            </a:r>
            <a:r>
              <a:rPr lang="en-US" dirty="0" err="1"/>
              <a:t>thùng</a:t>
            </a:r>
            <a:r>
              <a:rPr lang="vi-VN" dirty="0"/>
              <a:t> chứa nhỏ hơn và </a:t>
            </a:r>
            <a:r>
              <a:rPr lang="en-US" dirty="0" err="1"/>
              <a:t>thường</a:t>
            </a:r>
            <a:r>
              <a:rPr lang="en-US" dirty="0"/>
              <a:t> </a:t>
            </a:r>
            <a:r>
              <a:rPr lang="en-US" dirty="0" err="1"/>
              <a:t>tiếp</a:t>
            </a:r>
            <a:r>
              <a:rPr lang="en-US" dirty="0"/>
              <a:t> </a:t>
            </a:r>
            <a:r>
              <a:rPr lang="en-US" dirty="0" err="1"/>
              <a:t>cận</a:t>
            </a:r>
            <a:r>
              <a:rPr lang="en-US" dirty="0"/>
              <a:t> </a:t>
            </a:r>
            <a:r>
              <a:rPr lang="en-US" dirty="0" err="1"/>
              <a:t>sản</a:t>
            </a:r>
            <a:r>
              <a:rPr lang="en-US" dirty="0"/>
              <a:t> </a:t>
            </a:r>
            <a:r>
              <a:rPr lang="en-US" dirty="0" err="1"/>
              <a:t>xuất</a:t>
            </a:r>
            <a:r>
              <a:rPr lang="en-US" dirty="0"/>
              <a:t> </a:t>
            </a:r>
            <a:r>
              <a:rPr lang="en-US" dirty="0" err="1"/>
              <a:t>sản</a:t>
            </a:r>
            <a:r>
              <a:rPr lang="en-US" dirty="0"/>
              <a:t> </a:t>
            </a:r>
            <a:r>
              <a:rPr lang="en-US" dirty="0" err="1"/>
              <a:t>phẩm</a:t>
            </a:r>
            <a:r>
              <a:rPr lang="en-US" dirty="0"/>
              <a:t> </a:t>
            </a:r>
            <a:r>
              <a:rPr lang="en-US" dirty="0" err="1"/>
              <a:t>theo</a:t>
            </a:r>
            <a:r>
              <a:rPr lang="en-US" dirty="0"/>
              <a:t> </a:t>
            </a:r>
            <a:r>
              <a:rPr lang="vi-VN" dirty="0"/>
              <a:t>cửa hàng </a:t>
            </a:r>
            <a:r>
              <a:rPr lang="en-US" dirty="0" err="1"/>
              <a:t>bán</a:t>
            </a:r>
            <a:r>
              <a:rPr lang="en-US" dirty="0"/>
              <a:t> </a:t>
            </a:r>
            <a:r>
              <a:rPr lang="en-US" dirty="0" err="1"/>
              <a:t>lẻ</a:t>
            </a:r>
            <a:r>
              <a:rPr lang="en-US" dirty="0"/>
              <a:t>, </a:t>
            </a:r>
            <a:r>
              <a:rPr lang="en-US" dirty="0" err="1"/>
              <a:t>như</a:t>
            </a:r>
            <a:r>
              <a:rPr lang="en-US" dirty="0"/>
              <a:t> </a:t>
            </a:r>
            <a:r>
              <a:rPr lang="en-US" dirty="0" err="1"/>
              <a:t>vậy</a:t>
            </a:r>
            <a:r>
              <a:rPr lang="en-US" dirty="0"/>
              <a:t> </a:t>
            </a:r>
            <a:r>
              <a:rPr lang="vi-VN" dirty="0"/>
              <a:t>các nhà sản xuất rượu </a:t>
            </a:r>
            <a:r>
              <a:rPr lang="en-US" dirty="0" err="1"/>
              <a:t>tại</a:t>
            </a:r>
            <a:r>
              <a:rPr lang="vi-VN" dirty="0"/>
              <a:t> Thung Lũng Clare giới thiệu các loại rượu vang của các địa điểm khác nhau trong khu vực.</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8298230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4229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80330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7414611"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777856"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26497258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3/27/26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27/3/26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4.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microsoft.com/office/2018/10/relationships/comments" Target="../comments/modernComment_27B_20C05B6F.xm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field of green plants  AI-generated content may be incorrect.">
            <a:extLst>
              <a:ext uri="{FF2B5EF4-FFF2-40B4-BE49-F238E27FC236}">
                <a16:creationId xmlns:a16="http://schemas.microsoft.com/office/drawing/2014/main" id="{3A85556A-9CBE-EA49-28A9-1C42FBCAEA37}"/>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801" b="20801"/>
          <a:stretch>
            <a:fill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altLang="zh-CN" sz="6000" dirty="0">
                <a:solidFill>
                  <a:schemeClr val="accent1"/>
                </a:solidFill>
              </a:rPr>
              <a:t>THUNG LŨNG CLARE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Arial" panose="020B0604020202020204" pitchFamily="34" charset="0"/>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551842" y="2118989"/>
            <a:ext cx="3891746"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BIẾN ĐỔI NGÀY ĐÊM ĐÁNG KỂ VÀ GIÓ MÁT</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1239" y="2040174"/>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CLARE</a:t>
            </a:r>
          </a:p>
          <a:p>
            <a:r>
              <a:rPr lang="en-US" altLang="zh-CN" sz="1800" dirty="0">
                <a:solidFill>
                  <a:srgbClr val="B2D8BE"/>
                </a:solidFill>
                <a:latin typeface="Arial" panose="020B0604020202020204" pitchFamily="34" charset="0"/>
                <a:ea typeface="Inter Display"/>
                <a:cs typeface="Arial" panose="020B0604020202020204" pitchFamily="34" charset="0"/>
              </a:rPr>
              <a:t>250–550M (820–1,804FT)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795059" y="552301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795059" y="3679634"/>
            <a:ext cx="0" cy="184338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856962" y="535035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
        <p:nvSpPr>
          <p:cNvPr id="11" name="Oval 10">
            <a:extLst>
              <a:ext uri="{FF2B5EF4-FFF2-40B4-BE49-F238E27FC236}">
                <a16:creationId xmlns:a16="http://schemas.microsoft.com/office/drawing/2014/main" id="{F7D432AD-0B9C-732A-E555-B959E238C48F}"/>
              </a:ext>
            </a:extLst>
          </p:cNvPr>
          <p:cNvSpPr/>
          <p:nvPr/>
        </p:nvSpPr>
        <p:spPr>
          <a:xfrm>
            <a:off x="9264586" y="4105444"/>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cxnSp>
        <p:nvCxnSpPr>
          <p:cNvPr id="12" name="Straight Connector 11">
            <a:extLst>
              <a:ext uri="{FF2B5EF4-FFF2-40B4-BE49-F238E27FC236}">
                <a16:creationId xmlns:a16="http://schemas.microsoft.com/office/drawing/2014/main" id="{77DA9243-7A67-70E4-8053-9BAD59CD70E7}"/>
              </a:ext>
            </a:extLst>
          </p:cNvPr>
          <p:cNvCxnSpPr>
            <a:cxnSpLocks/>
          </p:cNvCxnSpPr>
          <p:nvPr/>
        </p:nvCxnSpPr>
        <p:spPr>
          <a:xfrm>
            <a:off x="7795059" y="4311164"/>
            <a:ext cx="13042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r>
              <a:rPr lang="en-US" altLang="zh-CN" dirty="0"/>
              <a:t>Thung lũng Clare có 11 loại đất được công nhận, từ lớp đất đỏ terra rossa trên đá vôi (Watervale) đến đá phiến vỡ (Sông Polish Hill). Đất thịt pha cát và thạch anh bị thoái hóa cũng được tìm thấy ở phía tây của khu vực.</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1875" b="21875"/>
          <a:stretch/>
        </p:blipFill>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3039609"/>
            <a:ext cx="6158452" cy="1325562"/>
          </a:xfrm>
        </p:spPr>
        <p:txBody>
          <a:bodyPr/>
          <a:lstStyle/>
          <a:p>
            <a:r>
              <a:rPr lang="en-US" altLang="zh-CN" sz="3200"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4294967295"/>
          </p:nvPr>
        </p:nvSpPr>
        <p:spPr>
          <a:xfrm>
            <a:off x="623888" y="3818391"/>
            <a:ext cx="10283598" cy="2455409"/>
          </a:xfrm>
        </p:spPr>
        <p:txBody>
          <a:bodyPr/>
          <a:lstStyle>
            <a:lvl1pPr>
              <a:defRPr sz="5000"/>
            </a:lvl1pPr>
          </a:lstStyle>
          <a:p>
            <a:pPr marL="0" indent="0">
              <a:spcBef>
                <a:spcPts val="0"/>
              </a:spcBef>
              <a:buNone/>
            </a:pPr>
            <a:r>
              <a:rPr lang="en-US" altLang="zh-CN" sz="5000" b="1" dirty="0">
                <a:solidFill>
                  <a:schemeClr val="accent5"/>
                </a:solidFill>
              </a:rPr>
              <a:t>NHỮNG NGƯỜI TIÊN PHONG VÀ</a:t>
            </a:r>
          </a:p>
          <a:p>
            <a:pPr marL="0" indent="0">
              <a:spcBef>
                <a:spcPts val="0"/>
              </a:spcBef>
              <a:buNone/>
            </a:pPr>
            <a:r>
              <a:rPr lang="en-US" altLang="zh-CN" sz="5000" b="1" dirty="0">
                <a:solidFill>
                  <a:schemeClr val="accent5"/>
                </a:solidFill>
              </a:rPr>
              <a:t>NHỮNG NGƯỜI THEO CHỦ NGHĨA TRUYỀN THỐNG</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yard in the sun  AI-generated content may be incorrect.">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654909"/>
            <a:ext cx="4829691" cy="1530521"/>
          </a:xfrm>
        </p:spPr>
        <p:txBody>
          <a:bodyPr/>
          <a:lstStyle/>
          <a:p>
            <a:pPr>
              <a:lnSpc>
                <a:spcPct val="99000"/>
              </a:lnSpc>
              <a:spcBef>
                <a:spcPts val="900"/>
              </a:spcBef>
            </a:pPr>
            <a:r>
              <a:rPr lang="en-US" altLang="zh-CN" dirty="0"/>
              <a:t>Đa dạng các hệ thống quản lý vườn nho; Giàn leo định vị chồi thẳng đứng phổ biến</a:t>
            </a:r>
          </a:p>
          <a:p>
            <a:pPr>
              <a:lnSpc>
                <a:spcPct val="99000"/>
              </a:lnSpc>
              <a:spcBef>
                <a:spcPts val="900"/>
              </a:spcBef>
            </a:pPr>
            <a:r>
              <a:rPr lang="en-US" altLang="zh-CN" dirty="0"/>
              <a:t>Vườn nho có cường độ sinh trưởng thấp đến trung bình</a:t>
            </a:r>
          </a:p>
          <a:p>
            <a:pPr>
              <a:lnSpc>
                <a:spcPct val="99000"/>
              </a:lnSpc>
              <a:spcBef>
                <a:spcPts val="900"/>
              </a:spcBef>
            </a:pPr>
            <a:r>
              <a:rPr lang="en-US" altLang="zh-CN" dirty="0"/>
              <a:t>Quản lý đất là một trọng tâm ngày càng tăng</a:t>
            </a:r>
          </a:p>
          <a:p>
            <a:pPr>
              <a:lnSpc>
                <a:spcPct val="99000"/>
              </a:lnSpc>
              <a:spcBef>
                <a:spcPts val="900"/>
              </a:spcBef>
            </a:pPr>
            <a:r>
              <a:rPr lang="en-US" altLang="zh-CN" dirty="0"/>
              <a:t>Thu hoạch: Đầu tháng 2 đến giữa tháng 4</a:t>
            </a:r>
          </a:p>
        </p:txBody>
      </p:sp>
      <p:sp>
        <p:nvSpPr>
          <p:cNvPr id="5" name="Text Placeholder 4">
            <a:extLst>
              <a:ext uri="{FF2B5EF4-FFF2-40B4-BE49-F238E27FC236}">
                <a16:creationId xmlns:a16="http://schemas.microsoft.com/office/drawing/2014/main" id="{24FD1939-21D4-252D-E6E5-47F4F880BFE3}"/>
              </a:ext>
            </a:extLst>
          </p:cNvPr>
          <p:cNvSpPr>
            <a:spLocks noGrp="1"/>
          </p:cNvSpPr>
          <p:nvPr>
            <p:ph type="body" sz="quarter" idx="13"/>
          </p:nvPr>
        </p:nvSpPr>
        <p:spPr/>
        <p:txBody>
          <a:bodyPr/>
          <a:lstStyle/>
          <a:p>
            <a:r>
              <a:rPr lang="en-US" altLang="zh-CN" b="1" dirty="0">
                <a:solidFill>
                  <a:schemeClr val="accent1"/>
                </a:solidFill>
              </a:rPr>
              <a:t>TRỒNG NHO</a:t>
            </a: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14235" y="920148"/>
            <a:ext cx="5220123" cy="785732"/>
          </a:xfrm>
        </p:spPr>
        <p:txBody>
          <a:bodyPr/>
          <a:lstStyle>
            <a:lvl1pPr>
              <a:defRPr sz="5243"/>
            </a:lvl1pPr>
          </a:lstStyle>
          <a:p>
            <a:r>
              <a:rPr lang="en-US" altLang="zh-CN" sz="5243" b="1" dirty="0"/>
              <a:t>SẢN XUẤT RƯỢU VANG Ở</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07704" y="1788013"/>
            <a:ext cx="5340350" cy="579936"/>
          </a:xfrm>
        </p:spPr>
        <p:txBody>
          <a:bodyPr/>
          <a:lstStyle/>
          <a:p>
            <a:r>
              <a:rPr lang="en-US" altLang="zh-CN" sz="5000" b="1" dirty="0">
                <a:solidFill>
                  <a:schemeClr val="accent5"/>
                </a:solidFill>
              </a:rPr>
              <a:t>THUNG LŨNG CLARE</a:t>
            </a:r>
          </a:p>
        </p:txBody>
      </p:sp>
      <p:sp>
        <p:nvSpPr>
          <p:cNvPr id="2" name="TextBox 1">
            <a:extLst>
              <a:ext uri="{FF2B5EF4-FFF2-40B4-BE49-F238E27FC236}">
                <a16:creationId xmlns:a16="http://schemas.microsoft.com/office/drawing/2014/main" id="{11599927-A565-5A6D-C627-AE44C4355853}"/>
              </a:ext>
            </a:extLst>
          </p:cNvPr>
          <p:cNvSpPr txBox="1"/>
          <p:nvPr/>
        </p:nvSpPr>
        <p:spPr>
          <a:xfrm>
            <a:off x="598523" y="3725740"/>
            <a:ext cx="3577771" cy="1528624"/>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Sử dụng nhiều kỹ thuật khác nhau</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Thử nghiệm với các giống và phong cách</a:t>
            </a:r>
          </a:p>
          <a:p>
            <a:pPr marL="285750" indent="-285750">
              <a:spcBef>
                <a:spcPts val="800"/>
              </a:spcBef>
              <a:buClr>
                <a:schemeClr val="accent4"/>
              </a:buClr>
              <a:buFont typeface="Arial" panose="020B0604020202020204" pitchFamily="34" charset="0"/>
              <a:buChar char="•"/>
            </a:pPr>
            <a:r>
              <a:rPr lang="en-US" altLang="zh-CN" sz="1600" dirty="0">
                <a:solidFill>
                  <a:schemeClr val="bg1"/>
                </a:solidFill>
                <a:latin typeface="Arial" panose="020B0604020202020204" pitchFamily="34" charset="0"/>
              </a:rPr>
              <a:t>Chuyển từ số lượng lớn sang các lô nhỏ</a:t>
            </a: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rows of vines  AI-generated content may be incorrect.">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21875" b="21875"/>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23888" y="1836057"/>
            <a:ext cx="7557160" cy="1325562"/>
          </a:xfrm>
        </p:spPr>
        <p:txBody>
          <a:bodyPr anchor="t"/>
          <a:lstStyle/>
          <a:p>
            <a:pPr>
              <a:lnSpc>
                <a:spcPct val="100000"/>
              </a:lnSpc>
              <a:spcBef>
                <a:spcPts val="544"/>
              </a:spcBef>
              <a:buClr>
                <a:schemeClr val="accent4"/>
              </a:buClr>
            </a:pPr>
            <a:r>
              <a:rPr lang="en-US" altLang="zh-CN" sz="3200" b="1" dirty="0">
                <a:solidFill>
                  <a:schemeClr val="accent1"/>
                </a:solidFill>
              </a:rPr>
              <a:t>HƯƠNG VỊ CỦA THUNG LŨNG CLARE</a:t>
            </a:r>
          </a:p>
        </p:txBody>
      </p:sp>
      <p:sp>
        <p:nvSpPr>
          <p:cNvPr id="2" name="Text Placeholder 4">
            <a:extLst>
              <a:ext uri="{FF2B5EF4-FFF2-40B4-BE49-F238E27FC236}">
                <a16:creationId xmlns:a16="http://schemas.microsoft.com/office/drawing/2014/main" id="{2B982706-0562-D3B7-25BE-ACF94A4EA83F}"/>
              </a:ext>
            </a:extLst>
          </p:cNvPr>
          <p:cNvSpPr txBox="1">
            <a:spLocks/>
          </p:cNvSpPr>
          <p:nvPr/>
        </p:nvSpPr>
        <p:spPr>
          <a:xfrm>
            <a:off x="688975" y="2963896"/>
            <a:ext cx="5340350" cy="1325563"/>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ct val="0"/>
              </a:spcBef>
              <a:buNone/>
            </a:pPr>
            <a:r>
              <a:rPr lang="en-US" altLang="zh-CN" sz="5440" b="1" cap="all" dirty="0">
                <a:solidFill>
                  <a:schemeClr val="accent5"/>
                </a:solidFill>
                <a:latin typeface="Arial" panose="020B0604020202020204" pitchFamily="34" charset="0"/>
                <a:cs typeface="Arial" panose="020B0604020202020204" pitchFamily="34" charset="0"/>
              </a:rPr>
              <a:t>CÁC GIỐNG ĐÁNG CHÚ Ý</a:t>
            </a:r>
          </a:p>
        </p:txBody>
      </p:sp>
    </p:spTree>
    <p:extLst>
      <p:ext uri="{BB962C8B-B14F-4D97-AF65-F5344CB8AC3E}">
        <p14:creationId xmlns:p14="http://schemas.microsoft.com/office/powerpoint/2010/main" val="5752415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descr="A close up of a bottle  Description automatically generated">
            <a:extLst>
              <a:ext uri="{FF2B5EF4-FFF2-40B4-BE49-F238E27FC236}">
                <a16:creationId xmlns:a16="http://schemas.microsoft.com/office/drawing/2014/main" id="{08B7BC44-F9A8-62F3-317A-3DC968D891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246843" y="2007498"/>
            <a:ext cx="1157924" cy="3505435"/>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24" name="Picture Placeholder 8">
            <a:extLst>
              <a:ext uri="{FF2B5EF4-FFF2-40B4-BE49-F238E27FC236}">
                <a16:creationId xmlns:a16="http://schemas.microsoft.com/office/drawing/2014/main" id="{8A858B6F-E734-EDB0-3846-C241B92FBB5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46379" y="1778557"/>
            <a:ext cx="1270924" cy="3847526"/>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279693"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THUNG LŨNG CLARE
TOP 5 GIỐNG</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RIESLING</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32%</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CABERNET
SAUVIGNON</a:t>
            </a:r>
          </a:p>
          <a:p>
            <a:pPr algn="ctr"/>
            <a:r>
              <a:rPr lang="zh-CN" altLang="en-US" sz="3800" dirty="0">
                <a:solidFill>
                  <a:schemeClr val="bg1"/>
                </a:solidFill>
                <a:latin typeface="Arial" panose="020B0604020202020204" pitchFamily="34" charset="0"/>
              </a:rPr>
              <a:t>18%</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MERLOT</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8976345" y="5470367"/>
            <a:ext cx="2058502"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311445" y="4085079"/>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263963" y="4019455"/>
            <a:ext cx="1395126"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MERLOT</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5051920" y="3910448"/>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1061682" y="4019454"/>
            <a:ext cx="1540551"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RIESLING</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  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CLARE VALLEY
RIESLING</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1840280"/>
            <a:ext cx="2352543" cy="830997"/>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NHIỀU LOẠI CÓ THỂ ĐƯỢC Ủ TRONG NHIỀU THẬP KỶ</a:t>
            </a:r>
            <a:endParaRPr lang="en-AU" sz="1600" dirty="0">
              <a:effectLst/>
              <a:latin typeface="Arial" panose="020B0604020202020204" pitchFamily="34" charset="0"/>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656476"/>
            <a:ext cx="1744270" cy="5159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cs typeface="Arial" panose="020B0604020202020204" pitchFamily="34" charset="0"/>
              </a:rPr>
              <a:t>PHONG CÁCH ĐỘC ĐÁO</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04ADCF15-B54F-5CC8-81B5-E3F80CDCFB91}"/>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18" name="object 58">
            <a:extLst>
              <a:ext uri="{FF2B5EF4-FFF2-40B4-BE49-F238E27FC236}">
                <a16:creationId xmlns:a16="http://schemas.microsoft.com/office/drawing/2014/main" id="{3A756598-FC96-E452-AD85-458F2767DEC7}"/>
              </a:ext>
            </a:extLst>
          </p:cNvPr>
          <p:cNvSpPr txBox="1"/>
          <p:nvPr/>
        </p:nvSpPr>
        <p:spPr>
          <a:xfrm>
            <a:off x="1921510" y="4495320"/>
            <a:ext cx="1994088" cy="153593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cs typeface="Arial" panose="020B0604020202020204" pitchFamily="34" charset="0"/>
              </a:rPr>
              <a:t>KHOẢNG</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SỐ 
NGHIỀN HÀNG NĂM</a:t>
            </a:r>
            <a:endParaRPr lang="en-AU" sz="1600" dirty="0">
              <a:effectLst/>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EC93633A-CD9E-CC49-371B-5615739040C3}"/>
              </a:ext>
            </a:extLst>
          </p:cNvPr>
          <p:cNvSpPr txBox="1"/>
          <p:nvPr/>
        </p:nvSpPr>
        <p:spPr>
          <a:xfrm>
            <a:off x="9605975" y="3932098"/>
            <a:ext cx="2069911"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Vỏ chanh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Chanh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Táo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Hoa cam</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Mật ong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Bánh mì nướng</a:t>
            </a:r>
            <a:endParaRPr lang="en-AU" sz="1400" dirty="0">
              <a:effectLst/>
              <a:latin typeface="Arial" panose="020B0604020202020204" pitchFamily="34" charset="0"/>
            </a:endParaRPr>
          </a:p>
        </p:txBody>
      </p:sp>
    </p:spTree>
    <p:extLst>
      <p:ext uri="{BB962C8B-B14F-4D97-AF65-F5344CB8AC3E}">
        <p14:creationId xmlns:p14="http://schemas.microsoft.com/office/powerpoint/2010/main" val="92311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1325562"/>
          </a:xfrm>
        </p:spPr>
        <p:txBody>
          <a:bodyPr/>
          <a:lstStyle/>
          <a:p>
            <a:r>
              <a:rPr lang="en-US" altLang="zh-CN" sz="3200" b="1" dirty="0">
                <a:solidFill>
                  <a:schemeClr val="bg2"/>
                </a:solidFill>
              </a:rPr>
              <a:t>RIESLING
Đặc điểm</a:t>
            </a:r>
          </a:p>
        </p:txBody>
      </p:sp>
      <p:sp>
        <p:nvSpPr>
          <p:cNvPr id="10" name="Oval 9">
            <a:extLst>
              <a:ext uri="{FF2B5EF4-FFF2-40B4-BE49-F238E27FC236}">
                <a16:creationId xmlns:a16="http://schemas.microsoft.com/office/drawing/2014/main" id="{6F56D2EB-195E-E0F7-2B13-B4E3B0A8B0B4}"/>
              </a:ext>
            </a:extLst>
          </p:cNvPr>
          <p:cNvSpPr/>
          <p:nvPr/>
        </p:nvSpPr>
        <p:spPr>
          <a:xfrm>
            <a:off x="2525590"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218733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5D5E2F84-A7FC-2923-990C-971FADE9EC37}"/>
              </a:ext>
            </a:extLst>
          </p:cNvPr>
          <p:cNvSpPr/>
          <p:nvPr/>
        </p:nvSpPr>
        <p:spPr>
          <a:xfrm>
            <a:off x="3982543"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68161" y="2630729"/>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Riesling</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412313" y="2328072"/>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33792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28A46049-63B6-2E72-2848-E3A891BCC211}"/>
              </a:ext>
            </a:extLst>
          </p:cNvPr>
          <p:cNvSpPr/>
          <p:nvPr/>
        </p:nvSpPr>
        <p:spPr>
          <a:xfrm>
            <a:off x="398254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0578BD73-E803-010F-D580-99A4F5AF1A1C}"/>
              </a:ext>
            </a:extLst>
          </p:cNvPr>
          <p:cNvSpPr/>
          <p:nvPr/>
        </p:nvSpPr>
        <p:spPr>
          <a:xfrm>
            <a:off x="2525590"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844170"/>
            <a:ext cx="1087283" cy="311329"/>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319002" y="3489607"/>
            <a:ext cx="1108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419835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412313" y="4333862"/>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502433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502380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 (Không ủ)</a:t>
            </a:r>
          </a:p>
        </p:txBody>
      </p:sp>
      <p:cxnSp>
        <p:nvCxnSpPr>
          <p:cNvPr id="103" name="Straight Connector 102">
            <a:extLst>
              <a:ext uri="{FF2B5EF4-FFF2-40B4-BE49-F238E27FC236}">
                <a16:creationId xmlns:a16="http://schemas.microsoft.com/office/drawing/2014/main" id="{CFE1B4AD-A61F-41B1-4F4C-68171CDF6BE1}"/>
              </a:ext>
            </a:extLst>
          </p:cNvPr>
          <p:cNvCxnSpPr>
            <a:cxnSpLocks/>
            <a:stCxn id="102" idx="3"/>
          </p:cNvCxnSpPr>
          <p:nvPr/>
        </p:nvCxnSpPr>
        <p:spPr>
          <a:xfrm>
            <a:off x="2085756" y="5165066"/>
            <a:ext cx="341802" cy="233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674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38323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412313" y="5526834"/>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1" name="Oval 120">
            <a:extLst>
              <a:ext uri="{FF2B5EF4-FFF2-40B4-BE49-F238E27FC236}">
                <a16:creationId xmlns:a16="http://schemas.microsoft.com/office/drawing/2014/main" id="{EEF402AA-A4A0-D4C2-059E-E66982B6EBE5}"/>
              </a:ext>
            </a:extLst>
          </p:cNvPr>
          <p:cNvSpPr/>
          <p:nvPr/>
        </p:nvSpPr>
        <p:spPr>
          <a:xfrm>
            <a:off x="398216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890687" y="58298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18806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861168" y="6331660"/>
            <a:ext cx="5663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0384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979776"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
        <p:nvSpPr>
          <p:cNvPr id="3" name="Oval 2">
            <a:extLst>
              <a:ext uri="{FF2B5EF4-FFF2-40B4-BE49-F238E27FC236}">
                <a16:creationId xmlns:a16="http://schemas.microsoft.com/office/drawing/2014/main" id="{32FE7FAC-8AD5-96BC-264F-50623C602AE8}"/>
              </a:ext>
            </a:extLst>
          </p:cNvPr>
          <p:cNvSpPr/>
          <p:nvPr/>
        </p:nvSpPr>
        <p:spPr>
          <a:xfrm>
            <a:off x="4350392"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pic>
        <p:nvPicPr>
          <p:cNvPr id="4" name="Picture Placeholder 8" descr="A close up of a bottle  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RIESLING</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47862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043840" y="26285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a:cxnSpLocks/>
          </p:cNvCxnSpPr>
          <p:nvPr/>
        </p:nvCxnSpPr>
        <p:spPr>
          <a:xfrm>
            <a:off x="2407369" y="382069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CLARE VALLEY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1860697"/>
            <a:ext cx="2805709"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NHỮNG NGÀY ẤM ÁP TẠO RA TRÁI CÂY ĐẬM ĐÀ HƯƠNG VỊ</a:t>
            </a: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72475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5916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75037" y="4735636"/>
            <a:ext cx="2805709" cy="1232069"/>
          </a:xfrm>
          <a:prstGeom prst="rect">
            <a:avLst/>
          </a:prstGeom>
          <a:noFill/>
        </p:spPr>
        <p:txBody>
          <a:bodyPr wrap="square" lIns="91440" tIns="45720" rIns="91440" bIns="45720" anchor="b">
            <a:spAutoFit/>
          </a:bodyPr>
          <a:lstStyle/>
          <a:p>
            <a:pPr>
              <a:lnSpc>
                <a:spcPct val="82000"/>
              </a:lnSpc>
              <a:spcBef>
                <a:spcPts val="150"/>
              </a:spcBef>
              <a:spcAft>
                <a:spcPts val="315"/>
              </a:spcAft>
              <a:buClr>
                <a:schemeClr val="bg2"/>
              </a:buClr>
            </a:pPr>
            <a:r>
              <a:rPr lang="en-US" altLang="zh-CN" sz="1400" dirty="0">
                <a:effectLst/>
                <a:latin typeface="Arial" panose="020B0604020202020204" pitchFamily="34" charset="0"/>
              </a:rPr>
              <a:t>HƯƠNG VỊ ĐIỂN HÌNH</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Anh đào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Mận</a:t>
            </a:r>
            <a:endParaRPr lang="en-AU" sz="1400" dirty="0">
              <a:latin typeface="Arial" panose="020B0604020202020204" pitchFamily="34" charset="0"/>
            </a:endParaRP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Cam thảo</a:t>
            </a:r>
            <a:endParaRPr lang="en-AU" dirty="0">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30626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29864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885897"/>
            <a:ext cx="1360731"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600" dirty="0">
                <a:solidFill>
                  <a:schemeClr val="tx1"/>
                </a:solidFill>
                <a:effectLst/>
                <a:latin typeface="Arial" panose="020B0604020202020204" pitchFamily="34" charset="0"/>
                <a:cs typeface="Arial" panose="020B0604020202020204" pitchFamily="34" charset="0"/>
              </a:rPr>
              <a:t>GIÀU CÓ VÀ KẾT CẤU, NHƯNG CÂN BẰNG TỐT</a:t>
            </a:r>
          </a:p>
        </p:txBody>
      </p:sp>
      <p:sp>
        <p:nvSpPr>
          <p:cNvPr id="10" name="Oval 9">
            <a:extLst>
              <a:ext uri="{FF2B5EF4-FFF2-40B4-BE49-F238E27FC236}">
                <a16:creationId xmlns:a16="http://schemas.microsoft.com/office/drawing/2014/main" id="{4F5BB112-49B3-4CE1-644E-5F6AE4333CA0}"/>
              </a:ext>
            </a:extLst>
          </p:cNvPr>
          <p:cNvSpPr/>
          <p:nvPr/>
        </p:nvSpPr>
        <p:spPr>
          <a:xfrm>
            <a:off x="1111254" y="4079091"/>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11" name="object 58">
            <a:extLst>
              <a:ext uri="{FF2B5EF4-FFF2-40B4-BE49-F238E27FC236}">
                <a16:creationId xmlns:a16="http://schemas.microsoft.com/office/drawing/2014/main" id="{39978447-BDEC-B366-820B-49E822F63A43}"/>
              </a:ext>
            </a:extLst>
          </p:cNvPr>
          <p:cNvSpPr txBox="1"/>
          <p:nvPr/>
        </p:nvSpPr>
        <p:spPr>
          <a:xfrm>
            <a:off x="1349327" y="4583945"/>
            <a:ext cx="1994088" cy="153593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cs typeface="Arial" panose="020B0604020202020204" pitchFamily="34" charset="0"/>
              </a:rPr>
              <a:t>KHOẢNG</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SỐ 
NGHIỀN HÀNG NĂM</a:t>
            </a:r>
            <a:endParaRPr lang="en-AU" sz="1600" dirty="0">
              <a:effectLst/>
              <a:latin typeface="Arial" panose="020B0604020202020204" pitchFamily="34" charset="0"/>
              <a:cs typeface="Arial" panose="020B0604020202020204" pitchFamily="34" charset="0"/>
            </a:endParaRPr>
          </a:p>
        </p:txBody>
      </p:sp>
      <p:cxnSp>
        <p:nvCxnSpPr>
          <p:cNvPr id="13" name="Straight Connector 12">
            <a:extLst>
              <a:ext uri="{FF2B5EF4-FFF2-40B4-BE49-F238E27FC236}">
                <a16:creationId xmlns:a16="http://schemas.microsoft.com/office/drawing/2014/main" id="{2616338A-F97E-475B-5F80-01C06F05993F}"/>
              </a:ext>
            </a:extLst>
          </p:cNvPr>
          <p:cNvCxnSpPr>
            <a:cxnSpLocks/>
          </p:cNvCxnSpPr>
          <p:nvPr/>
        </p:nvCxnSpPr>
        <p:spPr>
          <a:xfrm>
            <a:off x="2400300" y="383237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509200"/>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điều kiện khí hậu rộng lớn và đa dạng, trên những vùng đất có hàng triệu năm lịch sử,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chế tạo rượu vang đặc biệt, đồng thời bảo vệ những kỳ quan thiên nhiên cho các thế hệ tương lai thưởng thức. Áp dụng tư duy hiện đại vào vùng đất cổ xưa của chúng ta, chúng tôi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la bàn của bạn. Bởi vì trong mỗi chai rượu vang Úc, bạn sẽ trải nghiệm những kỳ quan của Úc - một lời nhắc nhở về cuộc phiêu lưu và sự đa dạng định hình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SHIRAZ
Đặc điểm</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02472"/>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428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4496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1005210" cy="279626"/>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310910" y="2988557"/>
            <a:ext cx="6561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7161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5970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7255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54265" y="4699967"/>
            <a:ext cx="7128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9185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254265" y="5045956"/>
            <a:ext cx="7128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177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7898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804524" y="6306396"/>
            <a:ext cx="16257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9768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10910" y="5425099"/>
            <a:ext cx="6561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6898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6CA6850-8FA6-500D-D1FC-D5AE65AF1DE5}"/>
              </a:ext>
            </a:extLst>
          </p:cNvPr>
          <p:cNvSpPr/>
          <p:nvPr/>
        </p:nvSpPr>
        <p:spPr>
          <a:xfrm>
            <a:off x="383038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08E61DCD-89DC-8339-870B-CD573525BFB8}"/>
              </a:ext>
            </a:extLst>
          </p:cNvPr>
          <p:cNvGrpSpPr/>
          <p:nvPr/>
        </p:nvGrpSpPr>
        <p:grpSpPr>
          <a:xfrm>
            <a:off x="3828000" y="6131407"/>
            <a:ext cx="1010664" cy="272668"/>
            <a:chOff x="7674890" y="5926610"/>
            <a:chExt cx="1010664" cy="272668"/>
          </a:xfrm>
        </p:grpSpPr>
        <p:sp>
          <p:nvSpPr>
            <p:cNvPr id="9" name="Freeform 8">
              <a:extLst>
                <a:ext uri="{FF2B5EF4-FFF2-40B4-BE49-F238E27FC236}">
                  <a16:creationId xmlns:a16="http://schemas.microsoft.com/office/drawing/2014/main" id="{8711F024-A914-8CBC-DE1B-48D4CCF5EF25}"/>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0" name="Freeform 9">
              <a:extLst>
                <a:ext uri="{FF2B5EF4-FFF2-40B4-BE49-F238E27FC236}">
                  <a16:creationId xmlns:a16="http://schemas.microsoft.com/office/drawing/2014/main" id="{56B1ACAA-93A6-4F28-0588-9A73BAB490C2}"/>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
        <p:nvSpPr>
          <p:cNvPr id="13" name="Oval 12">
            <a:extLst>
              <a:ext uri="{FF2B5EF4-FFF2-40B4-BE49-F238E27FC236}">
                <a16:creationId xmlns:a16="http://schemas.microsoft.com/office/drawing/2014/main" id="{72FBA606-74B3-25F4-3A40-F7FCE4274790}"/>
              </a:ext>
            </a:extLst>
          </p:cNvPr>
          <p:cNvSpPr/>
          <p:nvPr/>
        </p:nvSpPr>
        <p:spPr>
          <a:xfrm>
            <a:off x="419861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1147C3C-7366-5B1C-20D9-69187A1A1F8F}"/>
              </a:ext>
            </a:extLst>
          </p:cNvPr>
          <p:cNvCxnSpPr>
            <a:cxnSpLocks/>
          </p:cNvCxnSpPr>
          <p:nvPr/>
        </p:nvCxnSpPr>
        <p:spPr>
          <a:xfrm>
            <a:off x="434550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a:cxnSpLocks/>
          </p:cNvCxnSpPr>
          <p:nvPr/>
        </p:nvCxnSpPr>
        <p:spPr>
          <a:xfrm>
            <a:off x="3957814" y="2127945"/>
            <a:ext cx="3923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CLARE VALLEY
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4698" y="2592351"/>
            <a:ext cx="1832762" cy="9868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400" b="1">
                <a:solidFill>
                  <a:schemeClr val="bg1"/>
                </a:solidFill>
                <a:cs typeface="Hellix SemiBold"/>
              </a:defRPr>
            </a:lvl1pPr>
          </a:lstStyle>
          <a:p>
            <a:pPr algn="ctr"/>
            <a:r>
              <a:rPr lang="en-US" altLang="zh-CN" sz="1400" dirty="0">
                <a:solidFill>
                  <a:schemeClr val="tx1"/>
                </a:solidFill>
                <a:effectLst/>
                <a:latin typeface="Arial" panose="020B0604020202020204" pitchFamily="34" charset="0"/>
                <a:cs typeface="Arial" panose="020B0604020202020204" pitchFamily="34" charset="0"/>
              </a:rPr>
              <a:t>ĐẬM ĐÀ NHƯNG THANH LỊCH VỚI NHỮNG ĐẶC TÍNH CỦA TRÁI CÂY SẪM MÀU</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538276" y="4837354"/>
            <a:ext cx="2805709"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Lý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Nho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Việt quất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Anh đào sẫm màu</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Sô cô la đen</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468420"/>
            <a:ext cx="3195959" cy="830997"/>
          </a:xfrm>
          <a:prstGeom prst="rect">
            <a:avLst/>
          </a:prstGeom>
          <a:noFill/>
        </p:spPr>
        <p:txBody>
          <a:bodyPr wrap="square" anchor="b">
            <a:spAutoFit/>
          </a:bodyPr>
          <a:lstStyle/>
          <a:p>
            <a:pPr algn="ctr">
              <a:spcBef>
                <a:spcPts val="203"/>
              </a:spcBef>
            </a:pPr>
            <a:r>
              <a:rPr lang="en-US" altLang="zh-CN" sz="1600" dirty="0">
                <a:latin typeface="Arial" panose="020B0604020202020204" pitchFamily="34" charset="0"/>
              </a:rPr>
              <a:t>PHONG CÁCH MÊM MẠI HƠN SO VỚI MỘT SỐ CABERNETS KHÍ HẬU ẤM ÁP</a:t>
            </a:r>
            <a:endParaRPr lang="en-AU" sz="1600" dirty="0">
              <a:effectLst/>
              <a:latin typeface="Arial" panose="020B0604020202020204" pitchFamily="34" charset="0"/>
            </a:endParaRPr>
          </a:p>
        </p:txBody>
      </p:sp>
      <p:sp>
        <p:nvSpPr>
          <p:cNvPr id="6" name="Oval 5">
            <a:extLst>
              <a:ext uri="{FF2B5EF4-FFF2-40B4-BE49-F238E27FC236}">
                <a16:creationId xmlns:a16="http://schemas.microsoft.com/office/drawing/2014/main" id="{B8EB319B-EB4E-8ED8-1F0D-D9BA0E9D94C0}"/>
              </a:ext>
            </a:extLst>
          </p:cNvPr>
          <p:cNvSpPr/>
          <p:nvPr/>
        </p:nvSpPr>
        <p:spPr>
          <a:xfrm>
            <a:off x="1115171" y="420872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7" name="object 58">
            <a:extLst>
              <a:ext uri="{FF2B5EF4-FFF2-40B4-BE49-F238E27FC236}">
                <a16:creationId xmlns:a16="http://schemas.microsoft.com/office/drawing/2014/main" id="{AB98C715-4362-2695-C8AF-4CB0BC3DB55A}"/>
              </a:ext>
            </a:extLst>
          </p:cNvPr>
          <p:cNvSpPr txBox="1"/>
          <p:nvPr/>
        </p:nvSpPr>
        <p:spPr>
          <a:xfrm>
            <a:off x="1349327" y="4583945"/>
            <a:ext cx="1994088" cy="153593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cs typeface="Arial" panose="020B0604020202020204" pitchFamily="34" charset="0"/>
              </a:rPr>
              <a:t>GẦN NHƯ</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1/5</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SỐ 
NGHIỀN HÀNG NĂM</a:t>
            </a:r>
            <a:endParaRPr lang="en-AU"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93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CABERNET SAUVIGNON
Đặc điểm</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37203"/>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53964"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flipV="1">
            <a:off x="1408014" y="2269845"/>
            <a:ext cx="557397" cy="1210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4341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1087283" cy="265755"/>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Hơi ngọt</a:t>
            </a: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10910" y="3378915"/>
            <a:ext cx="6545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1145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408014" y="4250066"/>
            <a:ext cx="5573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42397"/>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254265" y="4977900"/>
            <a:ext cx="7111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883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254265" y="5323889"/>
            <a:ext cx="7111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74058"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1039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321411"/>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788340" y="6456914"/>
            <a:ext cx="17707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343257"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675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10910" y="5703032"/>
            <a:ext cx="65450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585352"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896D1ED7-A5F2-5EF8-0410-3BAB8A647D79}"/>
              </a:ext>
            </a:extLst>
          </p:cNvPr>
          <p:cNvCxnSpPr>
            <a:cxnSpLocks/>
          </p:cNvCxnSpPr>
          <p:nvPr/>
        </p:nvCxnSpPr>
        <p:spPr>
          <a:xfrm>
            <a:off x="507612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a:cxnSpLocks/>
          </p:cNvCxnSpPr>
          <p:nvPr/>
        </p:nvCxnSpPr>
        <p:spPr>
          <a:xfrm>
            <a:off x="4332643" y="257209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zh-CN" b="1" dirty="0"/>
              <a:t>CLARE VALLEY</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en-US" altLang="zh-CN" sz="5000" b="1" dirty="0">
                <a:solidFill>
                  <a:schemeClr val="accent5"/>
                </a:solidFill>
                <a:cs typeface="Arial" panose="020B0604020202020204" pitchFamily="34" charset="0"/>
              </a:rPr>
              <a:t>LỊCH SỬ VÀ 
SỰ PHÁT TRIỂN</a:t>
            </a:r>
          </a:p>
        </p:txBody>
      </p:sp>
      <p:pic>
        <p:nvPicPr>
          <p:cNvPr id="2" name="Picture Placeholder 6">
            <a:extLst>
              <a:ext uri="{FF2B5EF4-FFF2-40B4-BE49-F238E27FC236}">
                <a16:creationId xmlns:a16="http://schemas.microsoft.com/office/drawing/2014/main" id="{99E3A661-71CA-973E-0FF4-5BAAF11001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395194"/>
            <a:ext cx="6096000" cy="6092317"/>
          </a:xfrm>
          <a:prstGeom prst="rect">
            <a:avLst/>
          </a:prstGeom>
          <a:solidFill>
            <a:schemeClr val="bg1">
              <a:lumMod val="85000"/>
            </a:schemeClr>
          </a:solidFill>
        </p:spPr>
      </p:pic>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3848780" cy="992298"/>
          </a:xfrm>
        </p:spPr>
        <p:txBody>
          <a:bodyPr/>
          <a:lstStyle/>
          <a:p>
            <a:pPr marL="0" indent="0">
              <a:lnSpc>
                <a:spcPct val="110000"/>
              </a:lnSpc>
              <a:buNone/>
            </a:pPr>
            <a:r>
              <a:rPr lang="en-US" altLang="zh-CN" sz="1600" dirty="0">
                <a:solidFill>
                  <a:schemeClr val="bg1"/>
                </a:solidFill>
              </a:rPr>
              <a:t>Những loại rượu đẳng cấp thế giới và những cây nho lâu năm ở một vùng đẹp như tranh vẽ tiếp tục ảnh hưởng đến nền rượu vang của Úc.</a:t>
            </a:r>
            <a:endParaRPr lang="en-AU" sz="1600" dirty="0">
              <a:solidFill>
                <a:schemeClr val="bg1"/>
              </a:solidFill>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r="-150" b="-3036"/>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7470-F10C-2E0D-13F5-394CB475AEDA}"/>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E5F6904C-BDB0-3C65-78E9-BE2F76A6044B}"/>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5066049E-BA26-D7B4-4231-B0C56211CBAF}"/>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48945137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solidFill>
                  <a:schemeClr val="accent5"/>
                </a:solidFill>
              </a:rPr>
              <a:t>THUNG LŨNG CLARE</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4147841" cy="3133240"/>
          </a:xfrm>
        </p:spPr>
        <p:txBody>
          <a:bodyPr/>
          <a:lstStyle/>
          <a:p>
            <a:pPr marL="285750" indent="-285750">
              <a:spcBef>
                <a:spcPts val="800"/>
              </a:spcBef>
              <a:buFont typeface="Arial" panose="020B0604020202020204" pitchFamily="34" charset="0"/>
              <a:buChar char="•"/>
            </a:pPr>
            <a:r>
              <a:rPr lang="en-US" altLang="zh-CN" dirty="0">
                <a:solidFill>
                  <a:schemeClr val="bg1"/>
                </a:solidFill>
              </a:rPr>
              <a:t>Vùng rượu vang nhỏ với danh tiếng lớn</a:t>
            </a:r>
          </a:p>
          <a:p>
            <a:pPr marL="285750" indent="-285750">
              <a:spcBef>
                <a:spcPts val="800"/>
              </a:spcBef>
              <a:buFont typeface="Arial" panose="020B0604020202020204" pitchFamily="34" charset="0"/>
              <a:buChar char="•"/>
            </a:pPr>
            <a:r>
              <a:rPr lang="en-US" altLang="zh-CN" dirty="0">
                <a:solidFill>
                  <a:schemeClr val="bg1"/>
                </a:solidFill>
              </a:rPr>
              <a:t>Lịch sử lâu đời ở Úc kết hợp với truyền thống đổi mới</a:t>
            </a:r>
          </a:p>
          <a:p>
            <a:pPr marL="285750" indent="-285750">
              <a:spcBef>
                <a:spcPts val="800"/>
              </a:spcBef>
              <a:buFont typeface="Arial" panose="020B0604020202020204" pitchFamily="34" charset="0"/>
              <a:buChar char="•"/>
            </a:pPr>
            <a:r>
              <a:rPr lang="en-US" altLang="zh-CN" dirty="0">
                <a:solidFill>
                  <a:schemeClr val="bg1"/>
                </a:solidFill>
              </a:rPr>
              <a:t>Sự thay đổi về độ cao và khía cạnh cho phép cả rượu vang đỏ đậm đà và rượu vang trắng tinh tế</a:t>
            </a:r>
          </a:p>
          <a:p>
            <a:pPr marL="285750" indent="-285750">
              <a:spcBef>
                <a:spcPts val="800"/>
              </a:spcBef>
              <a:buFont typeface="Arial" panose="020B0604020202020204" pitchFamily="34" charset="0"/>
              <a:buChar char="•"/>
            </a:pPr>
            <a:r>
              <a:rPr lang="en-US" altLang="zh-CN" dirty="0">
                <a:solidFill>
                  <a:schemeClr val="bg1"/>
                </a:solidFill>
              </a:rPr>
              <a:t>Đất cổ xưa trồng các giống đa dạng</a:t>
            </a:r>
          </a:p>
          <a:p>
            <a:pPr marL="285750" indent="-285750">
              <a:spcBef>
                <a:spcPts val="800"/>
              </a:spcBef>
              <a:buFont typeface="Arial" panose="020B0604020202020204" pitchFamily="34" charset="0"/>
              <a:buChar char="•"/>
            </a:pPr>
            <a:r>
              <a:rPr lang="en-US" altLang="zh-CN" dirty="0">
                <a:solidFill>
                  <a:schemeClr val="bg1"/>
                </a:solidFill>
              </a:rPr>
              <a:t>Nổi tiếng với Riesling, Shiraz và Cabernet Sauvignon</a:t>
            </a:r>
            <a:endParaRPr lang="en-US" dirty="0">
              <a:solidFill>
                <a:schemeClr val="bg1"/>
              </a:solidFill>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altLang="zh-CN" sz="5000" b="1" dirty="0">
                <a:solidFill>
                  <a:schemeClr val="bg2"/>
                </a:solidFill>
              </a:rPr>
              <a:t>CUỘC CÁCH MẠNG THẦM LẶNG</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344622"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687757"/>
            <a:ext cx="4829691" cy="1530521"/>
          </a:xfrm>
        </p:spPr>
        <p:txBody>
          <a:bodyPr/>
          <a:lstStyle/>
          <a:p>
            <a:pPr>
              <a:lnSpc>
                <a:spcPct val="99000"/>
              </a:lnSpc>
              <a:spcBef>
                <a:spcPts val="800"/>
              </a:spcBef>
            </a:pPr>
            <a:r>
              <a:rPr lang="en-US" altLang="zh-CN" dirty="0"/>
              <a:t>Lịch sử của Thung lũng Clare</a:t>
            </a:r>
          </a:p>
          <a:p>
            <a:pPr>
              <a:lnSpc>
                <a:spcPct val="99000"/>
              </a:lnSpc>
              <a:spcBef>
                <a:spcPts val="800"/>
              </a:spcBef>
            </a:pPr>
            <a:r>
              <a:rPr lang="en-US" altLang="zh-CN" dirty="0"/>
              <a:t>Địa lý, khí hậu và đất đai</a:t>
            </a:r>
          </a:p>
          <a:p>
            <a:pPr>
              <a:lnSpc>
                <a:spcPct val="99000"/>
              </a:lnSpc>
              <a:spcBef>
                <a:spcPts val="800"/>
              </a:spcBef>
            </a:pPr>
            <a:r>
              <a:rPr lang="en-US" altLang="zh-CN" dirty="0"/>
              <a:t>Trồng nho và sản xuất rượu vang</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595273" cy="662774"/>
          </a:xfrm>
        </p:spPr>
        <p:txBody>
          <a:bodyPr/>
          <a:lstStyle>
            <a:lvl1pPr>
              <a:defRPr sz="5043"/>
            </a:lvl1pPr>
          </a:lstStyle>
          <a:p>
            <a:r>
              <a:rPr lang="en-US" altLang="zh-CN" sz="2400" b="1" dirty="0"/>
              <a:t>Những năm 1840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pPr>
            <a:r>
              <a:rPr lang="en-US" altLang="zh-CN" sz="1600" dirty="0"/>
              <a:t>Những cây nho đầu tiên được trồng bởi những người định cư John Horrocks và Edward Gleeson.</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541540" y="4158583"/>
            <a:ext cx="2256375" cy="1461301"/>
          </a:xfrm>
        </p:spPr>
        <p:txBody>
          <a:bodyPr/>
          <a:lstStyle/>
          <a:p>
            <a:pPr>
              <a:lnSpc>
                <a:spcPct val="95000"/>
              </a:lnSpc>
            </a:pPr>
            <a:r>
              <a:rPr lang="en-US" altLang="zh-CN" sz="1600" dirty="0"/>
              <a:t>Nhà máy rượu đầu tiên, Sevenhill Cellars, được thành lập bởi các tu sĩ Dòng Tên để sản xuất rượu thánh. Nó vẫn còn tồn tại cho đến ngày nay.</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541540" y="3495809"/>
            <a:ext cx="2120040" cy="662774"/>
          </a:xfrm>
        </p:spPr>
        <p:txBody>
          <a:bodyPr/>
          <a:lstStyle/>
          <a:p>
            <a:r>
              <a:rPr lang="zh-CN" altLang="en-US" b="1" dirty="0"/>
              <a:t>1851</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1001518"/>
            <a:ext cx="5472657" cy="473196"/>
          </a:xfrm>
        </p:spPr>
        <p:txBody>
          <a:bodyPr/>
          <a:lstStyle/>
          <a:p>
            <a:r>
              <a:rPr lang="en-US" altLang="zh-CN" sz="4000" b="1" dirty="0">
                <a:solidFill>
                  <a:schemeClr val="accent1"/>
                </a:solidFill>
              </a:rPr>
              <a:t>LỊCH SỬ CỦA THUNG LŨNG CLARE</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3309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Số lượng vườn nho và nhà máy rượu vang tăng đều đặn, với nhiều nơi trở thành tên tuổi quen thuộc.</a:t>
            </a:r>
            <a:endParaRPr lang="en-AU" sz="1600" dirty="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581161" y="3518031"/>
            <a:ext cx="25083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1900</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980730"/>
            <a:ext cx="6784726" cy="871468"/>
          </a:xfrm>
          <a:prstGeom prst="rect">
            <a:avLst/>
          </a:prstGeom>
        </p:spPr>
        <p:txBody>
          <a:bodyPr vert="horz" lIns="0" tIns="0" rIns="0" bIns="0" rtlCol="0" anchor="b">
            <a:noAutofit/>
          </a:bodyPr>
          <a:lstStyle>
            <a:defPPr>
              <a:defRPr lang="en-US"/>
            </a:defPPr>
            <a:lvl1pPr indent="0" defTabSz="914453">
              <a:lnSpc>
                <a:spcPct val="82000"/>
              </a:lnSpc>
              <a:spcBef>
                <a:spcPts val="544"/>
              </a:spcBef>
              <a:buClr>
                <a:schemeClr val="accent4"/>
              </a:buClr>
              <a:buFontTx/>
              <a:buNone/>
              <a:defRPr sz="3200" b="0" i="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defTabSz="914453">
              <a:lnSpc>
                <a:spcPct val="90000"/>
              </a:lnSpc>
              <a:spcBef>
                <a:spcPts val="500"/>
              </a:spcBef>
              <a:buFont typeface="Arial" panose="020B0604020202020204" pitchFamily="34" charset="0"/>
              <a:buChar char="•"/>
            </a:lvl6pPr>
            <a:lvl7pPr marL="2971974" indent="-228613" defTabSz="914453">
              <a:lnSpc>
                <a:spcPct val="90000"/>
              </a:lnSpc>
              <a:spcBef>
                <a:spcPts val="500"/>
              </a:spcBef>
              <a:buFont typeface="Arial" panose="020B0604020202020204" pitchFamily="34" charset="0"/>
              <a:buChar char="•"/>
            </a:lvl7pPr>
            <a:lvl8pPr marL="3429201" indent="-228613" defTabSz="914453">
              <a:lnSpc>
                <a:spcPct val="90000"/>
              </a:lnSpc>
              <a:spcBef>
                <a:spcPts val="500"/>
              </a:spcBef>
              <a:buFont typeface="Arial" panose="020B0604020202020204" pitchFamily="34" charset="0"/>
              <a:buChar char="•"/>
            </a:lvl8pPr>
            <a:lvl9pPr marL="3886427" indent="-228613" defTabSz="914453">
              <a:lnSpc>
                <a:spcPct val="90000"/>
              </a:lnSpc>
              <a:spcBef>
                <a:spcPts val="500"/>
              </a:spcBef>
              <a:buFont typeface="Arial" panose="020B0604020202020204" pitchFamily="34" charset="0"/>
              <a:buChar char="•"/>
            </a:lvl9pPr>
          </a:lstStyle>
          <a:p>
            <a:r>
              <a:rPr lang="en-US" altLang="zh-CN" b="1" dirty="0">
                <a:latin typeface="Arial" panose="020B0604020202020204" pitchFamily="34" charset="0"/>
                <a:cs typeface="Arial" panose="020B0604020202020204" pitchFamily="34" charset="0"/>
              </a:rPr>
              <a:t>TRUYỀN THỐNG VÀ CHUYỂN ĐỔI</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7123046" y="4180805"/>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Alfred Percy Birks thành lập vườn nho Wendouree, trồng những cây nho vẫn còn phát triển mạnh cho đến ngày nay.</a:t>
            </a:r>
            <a:endParaRPr lang="en-AU" sz="1600" dirty="0">
              <a:latin typeface="Arial" panose="020B0604020202020204" pitchFamily="34" charset="0"/>
              <a:cs typeface="Arial" panose="020B0604020202020204" pitchFamily="34" charset="0"/>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71230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1893</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576457" y="584200"/>
            <a:ext cx="461554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1927642" cy="1461301"/>
          </a:xfrm>
        </p:spPr>
        <p:txBody>
          <a:bodyPr/>
          <a:lstStyle/>
          <a:p>
            <a:pPr marL="0" indent="0">
              <a:lnSpc>
                <a:spcPct val="95000"/>
              </a:lnSpc>
              <a:spcBef>
                <a:spcPts val="800"/>
              </a:spcBef>
              <a:buNone/>
            </a:pPr>
            <a:r>
              <a:rPr lang="en-US" altLang="zh-CN" sz="1600" dirty="0"/>
              <a:t>Một tuyến đường sắt bỏ hoang được tái sinh thành Đường mòn Riesling.</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zh-CN" altLang="en-US" b="1" dirty="0"/>
              <a:t>1993</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7" y="2070486"/>
            <a:ext cx="1876214" cy="1461301"/>
          </a:xfrm>
        </p:spPr>
        <p:txBody>
          <a:bodyPr/>
          <a:lstStyle/>
          <a:p>
            <a:pPr marL="0" indent="0">
              <a:lnSpc>
                <a:spcPct val="95000"/>
              </a:lnSpc>
              <a:spcBef>
                <a:spcPts val="800"/>
              </a:spcBef>
              <a:buNone/>
            </a:pPr>
            <a:r>
              <a:rPr lang="en-US" altLang="zh-CN" sz="1600" dirty="0"/>
              <a:t>13 nhà sản xuất rượu vang ở Thung lũng Clare ủng hộ việc đóng nắp chai </a:t>
            </a:r>
            <a:r>
              <a:rPr lang="en-US" altLang="zh-CN" sz="1600" dirty="0" err="1"/>
              <a:t>bằng</a:t>
            </a:r>
            <a:r>
              <a:rPr lang="en-US" altLang="zh-CN" sz="1600" dirty="0"/>
              <a:t> </a:t>
            </a:r>
            <a:r>
              <a:rPr lang="en-US" altLang="zh-CN" dirty="0" err="1"/>
              <a:t>nút</a:t>
            </a:r>
            <a:r>
              <a:rPr lang="en-US" altLang="zh-CN" dirty="0"/>
              <a:t> </a:t>
            </a:r>
            <a:r>
              <a:rPr lang="en-US" altLang="zh-CN" dirty="0" err="1"/>
              <a:t>vặn</a:t>
            </a:r>
            <a:r>
              <a:rPr lang="en-US" altLang="zh-CN" sz="1600" dirty="0"/>
              <a:t>.</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lstStyle/>
          <a:p>
            <a:r>
              <a:rPr lang="zh-CN" altLang="en-US" b="1" dirty="0"/>
              <a:t>2000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2369684" cy="1461301"/>
          </a:xfrm>
        </p:spPr>
        <p:txBody>
          <a:bodyPr/>
          <a:lstStyle/>
          <a:p>
            <a:pPr marL="0" indent="0">
              <a:lnSpc>
                <a:spcPct val="95000"/>
              </a:lnSpc>
              <a:spcBef>
                <a:spcPts val="800"/>
              </a:spcBef>
              <a:buNone/>
            </a:pPr>
            <a:r>
              <a:rPr lang="en-US" altLang="zh-CN" sz="1600" dirty="0"/>
              <a:t>Jim Barry Wines trở thành vườn nho Úc đầu tiên trồng giống nho Assyrtiko của Hy Lạp.</a:t>
            </a:r>
            <a:endParaRPr lang="en-AU" sz="1600"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zh-CN" altLang="en-US" b="1" dirty="0"/>
              <a:t>2012</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541040" y="1868554"/>
            <a:ext cx="19272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Thung lũng Clare là một vùng rượu vang có ảnh hưởng, sản xuất các loại rượu vang đỏ và trắng đẳng cấp thế giới.</a:t>
            </a:r>
            <a:endParaRPr lang="en-AU" sz="1600" dirty="0">
              <a:latin typeface="Arial" panose="020B0604020202020204" pitchFamily="34"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530155" y="118470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Hôm nay</a:t>
            </a:r>
          </a:p>
        </p:txBody>
      </p:sp>
    </p:spTree>
    <p:extLst>
      <p:ext uri="{BB962C8B-B14F-4D97-AF65-F5344CB8AC3E}">
        <p14:creationId xmlns:p14="http://schemas.microsoft.com/office/powerpoint/2010/main" val="34562734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142909" y="-80387"/>
            <a:ext cx="12477818" cy="7018774"/>
          </a:xfrm>
          <a:noFill/>
        </p:spPr>
      </p:pic>
      <p:sp>
        <p:nvSpPr>
          <p:cNvPr id="2" name="Title 1">
            <a:extLst>
              <a:ext uri="{FF2B5EF4-FFF2-40B4-BE49-F238E27FC236}">
                <a16:creationId xmlns:a16="http://schemas.microsoft.com/office/drawing/2014/main" id="{15FCA68F-D534-522D-C856-99C60D31A112}"/>
              </a:ext>
            </a:extLst>
          </p:cNvPr>
          <p:cNvSpPr>
            <a:spLocks noGrp="1"/>
          </p:cNvSpPr>
          <p:nvPr>
            <p:ph type="title"/>
          </p:nvPr>
        </p:nvSpPr>
        <p:spPr/>
        <p:txBody>
          <a:bodyPr/>
          <a:lstStyle/>
          <a:p>
            <a:r>
              <a:rPr lang="en-US" altLang="zh-CN" b="1" dirty="0">
                <a:solidFill>
                  <a:schemeClr val="accent2"/>
                </a:solidFill>
              </a:rPr>
              <a:t>ÚC</a:t>
            </a:r>
          </a:p>
        </p:txBody>
      </p:sp>
      <p:sp>
        <p:nvSpPr>
          <p:cNvPr id="7" name="TextBox 6">
            <a:extLst>
              <a:ext uri="{FF2B5EF4-FFF2-40B4-BE49-F238E27FC236}">
                <a16:creationId xmlns:a16="http://schemas.microsoft.com/office/drawing/2014/main" id="{1181A15F-1575-DF4D-D848-B42B9CD20107}"/>
              </a:ext>
            </a:extLst>
          </p:cNvPr>
          <p:cNvSpPr txBox="1"/>
          <p:nvPr/>
        </p:nvSpPr>
        <p:spPr>
          <a:xfrm>
            <a:off x="4991699" y="5531869"/>
            <a:ext cx="2755894" cy="369332"/>
          </a:xfrm>
          <a:prstGeom prst="rect">
            <a:avLst/>
          </a:prstGeom>
          <a:noFill/>
        </p:spPr>
        <p:txBody>
          <a:bodyPr wrap="square">
            <a:spAutoFit/>
          </a:bodyPr>
          <a:lstStyle/>
          <a:p>
            <a:r>
              <a:rPr lang="en-US" altLang="zh-CN" b="1" dirty="0">
                <a:solidFill>
                  <a:schemeClr val="accent2"/>
                </a:solidFill>
                <a:latin typeface="Arial" panose="020B0604020202020204" pitchFamily="34" charset="0"/>
              </a:rPr>
              <a:t>THUNG LŨNG CLARE</a:t>
            </a:r>
            <a:endParaRPr lang="en-US" b="1" dirty="0">
              <a:solidFill>
                <a:schemeClr val="accent2"/>
              </a:solidFill>
              <a:latin typeface="Arial" panose="020B0604020202020204" pitchFamily="34" charset="0"/>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flipV="1">
            <a:off x="7420708" y="4631160"/>
            <a:ext cx="851292" cy="96074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2"/>
                </a:solidFill>
              </a:rPr>
              <a:t>NAM ÚC</a:t>
            </a:r>
          </a:p>
        </p:txBody>
      </p:sp>
      <p:sp>
        <p:nvSpPr>
          <p:cNvPr id="6" name="TextBox 5">
            <a:extLst>
              <a:ext uri="{FF2B5EF4-FFF2-40B4-BE49-F238E27FC236}">
                <a16:creationId xmlns:a16="http://schemas.microsoft.com/office/drawing/2014/main" id="{DCE07064-3E61-2269-6345-5A423939049F}"/>
              </a:ext>
            </a:extLst>
          </p:cNvPr>
          <p:cNvSpPr txBox="1"/>
          <p:nvPr/>
        </p:nvSpPr>
        <p:spPr>
          <a:xfrm>
            <a:off x="6096000" y="2614463"/>
            <a:ext cx="1852428" cy="646331"/>
          </a:xfrm>
          <a:prstGeom prst="rect">
            <a:avLst/>
          </a:prstGeom>
          <a:noFill/>
        </p:spPr>
        <p:txBody>
          <a:bodyPr wrap="square">
            <a:spAutoFit/>
          </a:bodyPr>
          <a:lstStyle/>
          <a:p>
            <a:r>
              <a:rPr lang="en-US" altLang="zh-CN" b="1" dirty="0">
                <a:solidFill>
                  <a:schemeClr val="accent2"/>
                </a:solidFill>
                <a:latin typeface="Arial" panose="020B0604020202020204" pitchFamily="34" charset="0"/>
              </a:rPr>
              <a:t>THUNG LŨNG CLARE</a:t>
            </a:r>
            <a:endParaRPr lang="en-US" b="1" dirty="0">
              <a:solidFill>
                <a:schemeClr val="accent2"/>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7818475" y="1346790"/>
            <a:ext cx="2488018" cy="144602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87899"/>
            <a:ext cx="5009924" cy="792601"/>
          </a:xfrm>
        </p:spPr>
        <p:txBody>
          <a:bodyPr/>
          <a:lstStyle/>
          <a:p>
            <a:r>
              <a:rPr lang="en-US" altLang="zh-CN" b="1" dirty="0">
                <a:solidFill>
                  <a:schemeClr val="accent5"/>
                </a:solidFill>
              </a:rPr>
              <a:t>ĐỊA LÝ,</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060095"/>
            <a:ext cx="4688825"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bg2"/>
                </a:solidFill>
                <a:latin typeface="Arial" panose="020B0604020202020204" pitchFamily="34" charset="0"/>
                <a:cs typeface="Arial" panose="020B0604020202020204" pitchFamily="34" charset="0"/>
              </a:rPr>
              <a:t>KHÍ HẬU VÀ ĐẤT ĐAI</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4" y="3472125"/>
            <a:ext cx="3848780" cy="2846525"/>
          </a:xfrm>
        </p:spPr>
        <p:txBody>
          <a:bodyPr/>
          <a:lstStyle/>
          <a:p>
            <a:pPr marL="285750" indent="-285750">
              <a:spcBef>
                <a:spcPts val="800"/>
              </a:spcBef>
              <a:buFont typeface="Arial" panose="020B0604020202020204" pitchFamily="34" charset="0"/>
              <a:buChar char="•"/>
            </a:pPr>
            <a:r>
              <a:rPr lang="en-US" altLang="zh-CN" dirty="0">
                <a:solidFill>
                  <a:schemeClr val="bg1"/>
                </a:solidFill>
              </a:rPr>
              <a:t>Cách Adelaide khoảng 130km về phía bắc</a:t>
            </a:r>
          </a:p>
          <a:p>
            <a:pPr marL="285750" indent="-285750">
              <a:spcBef>
                <a:spcPts val="800"/>
              </a:spcBef>
              <a:buFont typeface="Arial" panose="020B0604020202020204" pitchFamily="34" charset="0"/>
              <a:buChar char="•"/>
            </a:pPr>
            <a:r>
              <a:rPr lang="en-US" altLang="zh-CN" dirty="0">
                <a:solidFill>
                  <a:schemeClr val="bg1"/>
                </a:solidFill>
              </a:rPr>
              <a:t>Khí hậu ấm áp được điều hòa bởi những đêm lạnh và gió chiều</a:t>
            </a:r>
          </a:p>
          <a:p>
            <a:pPr marL="285750" indent="-285750">
              <a:spcBef>
                <a:spcPts val="800"/>
              </a:spcBef>
              <a:buFont typeface="Arial" panose="020B0604020202020204" pitchFamily="34" charset="0"/>
              <a:buChar char="•"/>
            </a:pPr>
            <a:r>
              <a:rPr lang="en-US" altLang="zh-CN" dirty="0">
                <a:solidFill>
                  <a:schemeClr val="bg1"/>
                </a:solidFill>
              </a:rPr>
              <a:t>Địa hình nhấp nhô tạo ra các tiểu vùng khí hậu khác nhau</a:t>
            </a:r>
            <a:endParaRPr lang="en-AU" dirty="0">
              <a:solidFill>
                <a:schemeClr val="bg1"/>
              </a:solidFill>
            </a:endParaRPr>
          </a:p>
          <a:p>
            <a:pPr marL="285750" indent="-285750">
              <a:spcBef>
                <a:spcPts val="800"/>
              </a:spcBef>
              <a:buFont typeface="Arial" panose="020B0604020202020204" pitchFamily="34" charset="0"/>
              <a:buChar char="•"/>
            </a:pPr>
            <a:r>
              <a:rPr lang="en-US" altLang="zh-CN" dirty="0">
                <a:solidFill>
                  <a:schemeClr val="bg1"/>
                </a:solidFill>
              </a:rPr>
              <a:t>Đất cổ xưa và đa dạng</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32943EEA-D6A0-4F04-8D86-1B55645331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purl.org/dc/terms/"/>
    <ds:schemaRef ds:uri="http://purl.org/dc/dcmitype/"/>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4e8dd08d-258d-47a9-9875-37f1ffd19f33"/>
    <ds:schemaRef ds:uri="http://www.w3.org/XML/1998/namespace"/>
    <ds:schemaRef ds:uri="http://schemas.microsoft.com/office/infopath/2007/PartnerControls"/>
    <ds:schemaRef ds:uri="02256494-4976-4001-aedb-96463ae0d92e"/>
  </ds:schemaRefs>
</ds:datastoreItem>
</file>

<file path=docProps/app.xml><?xml version="1.0" encoding="utf-8"?>
<Properties xmlns="http://schemas.openxmlformats.org/officeDocument/2006/extended-properties" xmlns:vt="http://schemas.openxmlformats.org/officeDocument/2006/docPropsVTypes">
  <TotalTime>0</TotalTime>
  <Words>2725</Words>
  <Application>Microsoft Macintosh PowerPoint</Application>
  <PresentationFormat>Widescreen</PresentationFormat>
  <Paragraphs>260</Paragraphs>
  <Slides>25</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Neue Haas Grotesk Text Pro</vt:lpstr>
      <vt:lpstr>Calibri</vt:lpstr>
      <vt:lpstr>Inter Display</vt:lpstr>
      <vt:lpstr>Slide layouts</vt:lpstr>
      <vt:lpstr>PowerPoint Presentation</vt:lpstr>
      <vt:lpstr>PowerPoint Presentation</vt:lpstr>
      <vt:lpstr>THUNG LŨNG CLARE</vt:lpstr>
      <vt:lpstr>HÔM NAY CHÚNG TA SẼ ĐỀ CẬP</vt:lpstr>
      <vt:lpstr>Những năm 1840</vt:lpstr>
      <vt:lpstr>PowerPoint Presentation</vt:lpstr>
      <vt:lpstr>ÚC</vt:lpstr>
      <vt:lpstr>NAM ÚC</vt:lpstr>
      <vt:lpstr>ĐỊA LÝ,</vt:lpstr>
      <vt:lpstr>KHÍ HẬU</vt:lpstr>
      <vt:lpstr>ĐẤT</vt:lpstr>
      <vt:lpstr>TRỒNG NHO VÀ SẢN XUẤT RƯỢU VANG</vt:lpstr>
      <vt:lpstr>PowerPoint Presentation</vt:lpstr>
      <vt:lpstr>SẢN XUẤT RƯỢU VANG Ở</vt:lpstr>
      <vt:lpstr>HƯƠNG VỊ CỦA THUNG LŨNG CLARE</vt:lpstr>
      <vt:lpstr>PowerPoint Presentation</vt:lpstr>
      <vt:lpstr>PowerPoint Presentation</vt:lpstr>
      <vt:lpstr>RIESLING
Đặc điểm</vt:lpstr>
      <vt:lpstr>PowerPoint Presentation</vt:lpstr>
      <vt:lpstr>SHIRAZ
Đặc điểm</vt:lpstr>
      <vt:lpstr>PowerPoint Presentation</vt:lpstr>
      <vt:lpstr>CABERNET SAUVIGNON
Đặc điểm</vt:lpstr>
      <vt:lpstr>CLARE VALLEY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4</cp:revision>
  <dcterms:created xsi:type="dcterms:W3CDTF">2018-07-25T07:02:59Z</dcterms:created>
  <dcterms:modified xsi:type="dcterms:W3CDTF">2026-03-27T13:57:29Z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2026-02-17T23:56:39Z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e2cab491-fe51-4406-bc5a-fc52f9e9c057</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