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42"/>
  </p:notesMasterIdLst>
  <p:sldIdLst>
    <p:sldId id="631" r:id="rId5"/>
    <p:sldId id="478" r:id="rId6"/>
    <p:sldId id="636" r:id="rId7"/>
    <p:sldId id="635" r:id="rId8"/>
    <p:sldId id="637" r:id="rId9"/>
    <p:sldId id="638" r:id="rId10"/>
    <p:sldId id="639" r:id="rId11"/>
    <p:sldId id="640" r:id="rId12"/>
    <p:sldId id="641" r:id="rId13"/>
    <p:sldId id="642" r:id="rId14"/>
    <p:sldId id="643" r:id="rId15"/>
    <p:sldId id="644" r:id="rId16"/>
    <p:sldId id="645" r:id="rId17"/>
    <p:sldId id="646" r:id="rId18"/>
    <p:sldId id="648" r:id="rId19"/>
    <p:sldId id="647" r:id="rId20"/>
    <p:sldId id="649" r:id="rId21"/>
    <p:sldId id="650" r:id="rId22"/>
    <p:sldId id="651" r:id="rId23"/>
    <p:sldId id="275" r:id="rId24"/>
    <p:sldId id="276" r:id="rId25"/>
    <p:sldId id="596" r:id="rId26"/>
    <p:sldId id="278" r:id="rId27"/>
    <p:sldId id="652" r:id="rId28"/>
    <p:sldId id="280" r:id="rId29"/>
    <p:sldId id="617" r:id="rId30"/>
    <p:sldId id="282" r:id="rId31"/>
    <p:sldId id="653" r:id="rId32"/>
    <p:sldId id="284" r:id="rId33"/>
    <p:sldId id="626" r:id="rId34"/>
    <p:sldId id="286" r:id="rId35"/>
    <p:sldId id="630" r:id="rId36"/>
    <p:sldId id="654" r:id="rId37"/>
    <p:sldId id="655" r:id="rId38"/>
    <p:sldId id="656" r:id="rId39"/>
    <p:sldId id="340" r:id="rId40"/>
    <p:sldId id="657" r:id="rId41"/>
  </p:sldIdLst>
  <p:sldSz cx="12192000" cy="6858000"/>
  <p:notesSz cx="6858000" cy="9144000"/>
  <p:embeddedFontLst>
    <p:embeddedFont>
      <p:font typeface="Cordia New" panose="020B0304020202020204" pitchFamily="34" charset="-34"/>
      <p:regular r:id="rId43"/>
      <p:bold r:id="rId44"/>
      <p:italic r:id="rId45"/>
      <p:boldItalic r:id="rId46"/>
    </p:embeddedFont>
    <p:embeddedFont>
      <p:font typeface="Inter Display" panose="02000503000000020004"/>
      <p:regular r:id="rId47"/>
      <p:bold r:id="rId48"/>
      <p:italic r:id="rId49"/>
      <p:boldItalic r:id="rId50"/>
    </p:embeddedFont>
    <p:embeddedFont>
      <p:font typeface="Neue Haas Grotesk Text Pro" panose="020B0504020202020204" pitchFamily="34" charset="77"/>
      <p:regular r:id="rId51"/>
      <p:bold r:id="rId52"/>
      <p:italic r:id="rId53"/>
      <p:boldItalic r:id="rId54"/>
    </p:embeddedFont>
  </p:embeddedFontLst>
  <p:custDataLst>
    <p:tags r:id="rId55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65" autoAdjust="0"/>
    <p:restoredTop sz="91463"/>
  </p:normalViewPr>
  <p:slideViewPr>
    <p:cSldViewPr snapToGrid="0">
      <p:cViewPr varScale="1">
        <p:scale>
          <a:sx n="131" d="100"/>
          <a:sy n="131" d="100"/>
        </p:scale>
        <p:origin x="2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200" d="100"/>
          <a:sy n="200" d="100"/>
        </p:scale>
        <p:origin x="1832" y="-26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tags" Target="tags/tag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microsoft.com/office/2018/10/relationships/authors" Target="author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font" Target="fonts/font9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4.fntdata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7.fntdata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4/21/26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ซาเป็นดินแดนที่มีสองหุบเขาโอบล้อมอยู่ ได้แก่ 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และอีเดน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เป็นเขตผลิตไวน์สำคัญและมีความเป็นมาทางประวัติศาสตร์แห่งหนึ่ง ในการนำเสนอนี้เราจะได้ค้นพบประวัติศาสตร์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สภาพภูมิศาสตร์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ภูมิอากาศ ดิน และการผลิตไวน์ ซึ่งล้วนมีความหลากหลาย อีกทั้งมีพันธุ์องุ่นโดดเด่นจนไปถึงขั้นที่มีชื่อเสียงโด่งดังระดับโลก, บันทึกย่อของสไลด์แต่ละหน้าจะให้ข้อมูลเพิ่มเติมเกี่ยวกับสไลด์นั้น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ๆ และประเด็นแนะนำเพื่อใช้ในการอภิปราย, สามารถดาวน์โหลดหัวข้อและสื่อประกอบ รวมถึงชุดสไลด์นำเสนอข้อมูลดังเช่นสไลด์ชุดนี้ ได้ที่ </a:t>
            </a:r>
            <a:r>
              <a:rPr lang="en-AU" sz="12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  <a:hlinkClick r:id="rId3"/>
              </a:rPr>
              <a:t>www.australianwinediscovered.com</a:t>
            </a:r>
            <a:endParaRPr lang="en-US" dirty="0"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0404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การลองผิดลองถูกเป็นเวลาหลาย ๆ ปี ทำให้ผู้ปลูกองุ่นเข้าใจลักษณะเฉพาะของพื้นที่เพาะปลูกแต่ละแห่งอย่างถ่องแท้ ไม่ว่าจะเป็นเรื่องความแตกต่างหลากหลายในเรื่องระดับความสูง ความลาดชัน ดิน และปัจจัยอื่น ๆ ที่มีผลต่อองุ่นที่จะปลูกในแต่ละพื้นที่ และการดูแลจัดการองุ่นเหล่านั้น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บทบาทสำคัญอย่างหนึ่งของผู้ผลิตไวน์ คือ ได้ทำ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การทดลองอย่างต่อเนื่อง ทั้งการ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โคลนนิ่งองุ่นสายพันธุ์ต่าง ๆ และการโคลนนิ่งโดยใช้กระบวนการโคลนนิ่งตามที่ได้สืบทอดต่อกันมา ไร่องุ่นเก่าแก่ในพื้นที่จึงได้ใช้ประโยชน์ทางพันธุกรรมพันธุ์องุ่นจากทางฝั่งยุโรปที่ส่งต่อกันมาจากรุ่นสู่รุ่น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การจัดการต้นองุ่น ใบองุ่น และทรงพุ่มของเถาองุ่นเป็นที่สิ่งต้องลงมือทำทุกปี และจะไม่เหมือนกันเลยสักปี มันเป็นสิ่งช่วยเอื้อให้ผู้ปลูกองุ่นได้ผลประโยชน์จาก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คุณภาพและปริมาณผลผลิต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มากที่สุด การตัดแต่งเถาองุ่นทำได้โดยใช้มือและเครื่องมือ วิธีการบังคับขนาดของทรงพุ่มของเถาองุ่นโดยทั่วไปจะหมายรวมถึงการตัดแต่งเถาองุ่นในฤดูหนาวและฤดูร้อน การจัดยอดองุ่น การ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ริดย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อดองุ่น การควบคุมความแข็งแรงของเถาองุ่น และการตัดผลองุ่นบางส่วนทิ้งก่อนการ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เก็บเกี่ยว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จริง เพื่อให้เกิดความสมดุลของใบและเพิ่มคุณภาพและน้ำหนักให้ผลองุ่นที่ยังติดต้นสุกดีขึ้น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องุ่นอายุมากที่ปลูกในบารอ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ซาจะปลูกบนดินหนาและอาศัยน้ำฝนที่ตกตามธรรมชาติ (ไม่จัดสรรน้ำจากแหล่งน้ำอื่นมาใช้)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ซาเป็นพื้นที่ที่ได้รับปริมาณน้ำฝนระดับต่ำ องุ่นในไร่จะปลูกบนผิวดินที่ตื้นกว่าที่อื่น จึงจำเป็นต้องมีการจัดสรรน้ำจากแหล่งน้ำมาใช้</a:t>
            </a:r>
            <a:r>
              <a:rPr lang="en-AU" sz="1000" b="0" i="0" u="none" strike="noStrike" kern="1200" dirty="0">
                <a:effectLst/>
                <a:latin typeface="+mn-lt"/>
                <a:ea typeface="+mn-ea"/>
                <a:cs typeface="+mn-cs"/>
              </a:rPr>
              <a:t> </a:t>
            </a:r>
            <a:endParaRPr lang="th-TH" sz="1000" b="0" i="0" u="none" strike="noStrike" kern="1200" dirty="0">
              <a:effectLst/>
              <a:latin typeface="+mn-lt"/>
              <a:ea typeface="+mn-ea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ในช่วงไม่กี่ปีที่ผ่านมานี้ ความยั่งยืนกลายเป็นสิ่งหนึ่งที่สำคัญมาก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ชุมชนผู้ผลิตไวน์ของบารอ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ซามีข้อบังคับในเรื่องการกักกันการแพร่เชื้อโรคอย่างเข้มงวด และมีการทำงานเชิงรุก สายพันธุ์องุ่นของออสเตรเลียตอนใต้จึงปราศจากโรคที่เกิดจากเพลี้ยอ่อน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3159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จำนวนโรง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กลั่นไวน์ที่ผลิตครั้งละจำนวนน้อยนั้นมีเพิ่มขึ้นเรื่อย ๆ  ผู้ผลิตไวน์กำลังเสาะหาเทคนิคการผลิตทั้งแบบดั้งเดิมและแบบสมัยใหม่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ถ้าดูจากประวัติความเป็นมา ผู้ผลิตไวน์ท้องถิ่นใช้วิธีหมักบ่มไวน์ระยะสั้นเพื่อจำกัดเวลาในการที่ผิวองุ่นจะแช่อยู่ในน้ำไวน์ แต่เมื่อไม่นานมานี้ ผู้ผลิตไวน์ได้หาแนวทางในการใช้เทคนิคการหมักไวน์อื่น ๆ ตั้งแต่การหมักเย็น การบ่มต่อหลังกระบวนการหมัก ไปจนการหมักโดยใช้องุ่นทั้งช่อ และการใช้ยีสต์ชนิดต่าง ๆ แล้วยังค้นหาประเภทและขนาดของถังบรรจุไวน์ ซึ่งมีตั้งแต่ถังไม้โอ๊กอเมริกันและฝรั่งเศส ไปจนถึงถังที่ทำจากปูนแบบเปิดฝาได้ ถังสแตนเลสสตีลขนาดใหญ่ และโถแบบโบราณ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องุ่นที่ปลูกในพื้นที่อากาศเย็นแบบอ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ี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เดน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ละ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ไฮ</a:t>
            </a:r>
            <a:r>
              <a:rPr lang="th-TH" sz="1200" dirty="0" err="1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อี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เดนมักมีระดับกรดธรรมชาติสูง ซึ่งเป็นข้อเด่นของไวน์ในเขตพื้นที่นี้ หรือพูดอีกอย่างก็คือ มีไวน์น้อยมากที่ผลิตออกมาแล้วต้องใส่กรดเพิ่ม แต่องุ่นที่ปลูกในเขตพื้นที่อากาศอุ่นกว่าอย่างบารอ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จะมีระดับน้ำตาลสูงกว่าและความเป็นกรดปริมาณที่ต่ำกว่า ถ้าเป็นกรณีนี้ ผู้ผลิตไวน์อาจจะเติมกรดธรรมชาติเข้าไปเพื่อให้ได้ไวน์ที่มีรสชาติสมดุลขึ้น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0687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ผู้ผลิตไวน์กำลังทดลองใช้ภาชนะสำหรับหมักและบ่มไวน์ประเภทและขนาดต่าง ๆ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องุ่นที่ปลูกในพื้นที่อากาศเย็นแบบอ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ี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เดน 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และไฮ อีเดน มักมีระดับกรดธรรมชาติสูง ซึ่งเป็นข้อเด่นของไวน์ในเขตพื้นที่นี้ หรือก็คือ มีไวน์น้อยมากที่ผลิตออกมาแล้วต้องเติมกรดเพิ่ม แต่องุ่นที่ปลูกในเขตพื้นที่อากาศอุ่นกว่าอย่างบารอ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ซา 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จะมีระดับน้ำตาลสูงกว่าและความเป็นกรดปริมาณที่ต่ำกว่า ถ้าเป็นกรณีนี้ ผู้ผลิตไวน์อาจจะเติมกรดธรรมชาติเข้าไปเพื่อให้ได้ไวน์ที่มีรสชาติสมดุลขึ้น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 :</a:t>
            </a:r>
            <a:endParaRPr lang="en-US" sz="1200" b="1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พราะเหตุใดความยั่งยืนจึงกลายเป็นสิ่งที่เกษตรกรผู้ปลูกองุ่นหันมาสนใจมากขึ้นในไม่กี่ปีที่ผ่านมานี้?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เทคนิคการผลิตไวน์แบบดั้งเดิมมีข้อ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ได้เปรียบและข้อเสียเปรียบอะไรบ้าง? เหตุใดนวัตกรรมจึงมีความสำคัญ?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เทคนิคการผลิตไวน์แบบแทรกแซงกระบวนการให้น้อยที่สุดมีอะไรบ้าง และเทคนิคเหล่านั้นมีอิทธิพลต่อคุณลักษณะของไวน์อย่างไร?</a:t>
            </a:r>
            <a:endParaRPr lang="en-US" sz="1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en-US" sz="1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2938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ซาอวดว่าองุ่นของบารอ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ซาสืบค้นย้อนหลังไปได้ไกลตั้งแต่เขตพื้นที่นี้ก่อตั้งขึ้นนั่นคือตั้งแต่เมื่อต้นช่วงปี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1840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ความสำเร็จอันยาวนานที่ได้รับจากองุ่นอายุมากนี้คือ การแสดงให้เห็นอย่างเป็นรูปธรรมว่าองุ่นเหมาะที่จะปลูกในบารอ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ซาอย่างไรบ้าง แล้วยังเป็นผลจากการที่ออสเตรเลียใต้เป็นเขตปลอดโรคเพลี้ยอ่อน 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rtl="0"/>
            <a:endParaRPr lang="th-TH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เกร็ดประวัติต่าง ๆ เป็นหลักฐานอันดีที่จะบอกได้ว่า องุ่นที่อายุมากกว่าองุ่นจากที่อื่น มีปริมาณกรดสูงกว่าและค่าพีเอชต่ำกว่า จึงสามารถนำไปผลิตและได้ไวน์มีที่ความลึกล้ำมากกว่า แม้องุ่นอายุมากจะให้ผลผลิตต่ำ และผ่านกระบวนการสุกที่คงที่ ทำให้ได้องุ่นที่มีความเข้มและรสชาติดี และนำมาซึ่งรสชาติอันซับซ้อน มีลักษณะโครงสร้าง และความสมดุล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rtl="0"/>
            <a:endParaRPr lang="th-TH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เนื้อหาเพิ่มเติมที่ใช้ในการนำเสนอได้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ข้อมูลเกี่ยวกับองุ่นอายุมากพบได้ที่ </a:t>
            </a:r>
            <a:r>
              <a:rPr lang="en-AU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www.australianwinediscovered.com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rtl="0"/>
            <a:endParaRPr lang="th-TH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</a:endParaRPr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4766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มีการให้ความสำคัญขององุ่นอายุมากอย่างเป็นทางการด้วยก่อตั้งสมาคมองุ่นอายุมากแห่งบารอ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 เพื่อตระหนักและพิทักษ์รักษาองุ่นเหล่านั้น และมีการแบ่งกลุ่มองุ่นอายุมากออกเป็น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4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ประเภทด้วยกัน</a:t>
            </a:r>
          </a:p>
          <a:p>
            <a:pPr rtl="0"/>
            <a:endParaRPr lang="th-TH" sz="1200" b="0" i="0" u="none" strike="noStrike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 :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เหตุใดองุ่นอายุมากจึงให้ผลผลิตต่ำ? และก่อให้เกิดผลกระทบใดต่อการผลิตไวน์?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องุ่นอายุมากพบได้ที่อื่นอีกหรือไม่ในในประเทศออสเตรเลีย?</a:t>
            </a:r>
            <a:endParaRPr lang="th-TH" sz="1200" b="0" i="0" u="none" strike="noStrike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1106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ช่วงนี้เหมาะต่อการชิมและอภิปรายเรื่องไวน์ต่างๆ ที่คัดสรรมานำเสนอ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ซามีชื่อเสียงเรื่ององุ่นคุณภาพสูง ซึ่งมีการปลูกในบารอ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ละอีเดน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มากกว่า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40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สายพันธุ์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th-TH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+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เนื้อหาเพิ่มเติมที่ใช้ในการนำเสนอได้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สื่อนำเสนอเกี่ยวกับสายพันธุ์องุ่นเหล่านี้พบได้ที่ </a:t>
            </a:r>
            <a:r>
              <a:rPr lang="en-AU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www.australianwinediscovered.com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2060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4736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อีเดน 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แวลลีย์ป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ลูกองุ่นสายพันธุ์รี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สลิง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ที่เก่าแก่ที่สุดของโลกบางสายพันธุ์ รวมถึงพันธุ์ที่ปลูกไว้เมื่อปี 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.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ศ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. 1847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โดยนายโจเซฟ 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กิลเบิร์ต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ชายชาวอังกฤษเจ้าของโรงไวน์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พิวซีย์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เวล ไวน์ของอ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ี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เดน 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มีกลิ่นมะนาวและมะนาวเลม่อนชัดเจน และสร้างกลิ่นรสเข้มข้นให้ต่อมรับรส สไตล์รี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สลิง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ของอ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ี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เดน 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คล้ายกับรี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สลิงข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อง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แ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คล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แต่รี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สลิง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ของอ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ี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เดน 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มีกลิ่นรสแร่ธาตุโดดเด่นกว่า</a:t>
            </a:r>
            <a:endParaRPr lang="en-US" sz="1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7591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องุ่นพันธุ์เกรอนา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ใช้ทำไวน์ประเภท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โร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ละไวน์ผสมเหล้า ถ้านำไวน์ที่ได้ไปผสมกับชีรา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ละมาทา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โร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จะได้เป็น “จีเอสเอ็ม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” (เกรอนา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และมาทา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โรเบ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), โดยทั่วไปแล้ว องุ่นพันธุ์นี้เติบโตในดินดำอุดมสมบูรณ์ที่อยู่ลึกลงไปจากพื้นราบในหุบเขา เป็นบ้านของไร่องุ่นเกรอนา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ที่เก่าแก่ที่สุดในโลกที่มีมาตั้งแต่ ค.ศ. 1848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6534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ภูมิอากาศแห้งและอบอุ่นช่วยนำความบริบูรณ์ของผลไม้มาสู่ไวน์ ตัวอย่างที่ดีที่สุดคือสร้างดุลยภาพให้เกิดกับความบริบูรณ์นี้ด้วยกรดธรรมชาติและคุณลักษณะของผลไม้โดยแท้ อีกทั้งอาจนำไปผสมกับไวน์ที่ทำจากองุ่นสายพันธุ์อื่น เช่น 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หรือใช้ผลิตไวน์ผสมเหล้าได้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436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ซามีลักษณะภูมิประเทศแบบเป็นลอนคล้ายลูกคลื่น เป็นเขตผลิตไวน์ที่มีประวัติความเป็นมาแห่งหนึ่งของประเทศออสเตรเลีย 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ซาอยู่ห่างจากเมืองแอด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ิเลด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ที่เป็นเมืองหลวงของรัฐออสเตรเลียใต้ออกไปทางทิศตะวันออกเฉียงเหนือประมาณ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70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กิโลเมตร 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ซาเป็นเขตผลิตไวน์ที่มีความสำคัญ และผู้คนกล่าวขวัญถึงอย่างมากแห่งหนึ่งของประเทศ เป็นแหล่งแสดงจุดเด่นทางประวัติศาสตร์ วิวัฒนาการ และการปฏิวัติของไวน์ออสเตรเลีย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1242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มีความเชื่อว่าไร่องุ่นที่ใช้ผลิต “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พน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โฟ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ลด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คา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ลิม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น่า บล็อก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42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”</a:t>
            </a:r>
            <a:r>
              <a:rPr lang="th-TH" sz="1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มี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องุ่นพันธุ์คาแบ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ที่มีอายุมากที่สุดในโลก ที่ปลูกไว้ตั้งแต่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ค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ศ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1888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434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มีความเชื่อว่าไร่องุ่นที่ใช้ผลิต “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พน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โฟ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ลด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คา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ลิม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น่า บล็อก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42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”</a:t>
            </a:r>
            <a:r>
              <a:rPr lang="th-TH" sz="1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มี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องุ่นพันธุ์คาแบ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ที่มีอายุมากที่สุดในโลก ที่ปลูกไว้ตั้งแต่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ค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ศ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1888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2797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องุ่นคาแบ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โชวีญง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ที่ได้จากไร่ต่าง ๆ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ี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เดน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แสดงให้เห็นเป็นอย่างดีที่สุดว่าองุ่นที่นี่มีกลิ่นรสผลไม้แฝงอย่างแค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สซีส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หรือ</a:t>
            </a:r>
            <a:r>
              <a:rPr lang="th-TH" dirty="0" err="1">
                <a:effectLst/>
                <a:latin typeface="Cordia New" panose="020B0304020202020204" pitchFamily="34" charset="-34"/>
                <a:cs typeface="+mn-cs"/>
              </a:rPr>
              <a:t>แบล็ก</a:t>
            </a:r>
            <a:r>
              <a:rPr lang="th-TH" dirty="0">
                <a:effectLst/>
                <a:latin typeface="Cordia New" panose="020B0304020202020204" pitchFamily="34" charset="-34"/>
                <a:cs typeface="+mn-cs"/>
              </a:rPr>
              <a:t>เคอร</a:t>
            </a:r>
            <a:r>
              <a:rPr lang="th-TH" dirty="0" err="1">
                <a:effectLst/>
                <a:latin typeface="Cordia New" panose="020B0304020202020204" pitchFamily="34" charset="-34"/>
                <a:cs typeface="+mn-cs"/>
              </a:rPr>
              <a:t>์แ</a:t>
            </a:r>
            <a:r>
              <a:rPr lang="th-TH" dirty="0">
                <a:effectLst/>
                <a:latin typeface="Cordia New" panose="020B0304020202020204" pitchFamily="34" charset="-34"/>
                <a:cs typeface="+mn-cs"/>
              </a:rPr>
              <a:t>รน</a:t>
            </a:r>
            <a:r>
              <a:rPr lang="th-TH" dirty="0" err="1">
                <a:effectLst/>
                <a:latin typeface="Cordia New" panose="020B0304020202020204" pitchFamily="34" charset="-34"/>
                <a:cs typeface="+mn-cs"/>
              </a:rPr>
              <a:t>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สุก องุ่นที่ปลูกบนพื้นที่ยิ่งสูงอากาศจะยิ่งเย็น จะให้ความรู้สึกหรูหราที่ได้จากคุณลักษณะของใบไม้สีเขียวและเบอร์รี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สีเข้ม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1667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หากต้องการเรื่องราวนำเสนอพร้อมเครื่องมือและทรัพยากรข้อมูล สามารถศึกษาค้นคว้าได้ที่เว็บไซต์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หรือหากมีคำถาม สามารถติดต่อทางอีเมล์ได้ที่ </a:t>
            </a:r>
            <a:r>
              <a:rPr lang="en-AU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discovered@wineaustralia.com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333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ช่วงนี้เป็นโอกาสอันดีที่ให้ทุกคนได้ลิ้มรส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ไวน์คลาสสิคของเขตบารอ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ซา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ส่วนการชิมไวน์แบบเต็มรูปแบบจะจัดไว้ในตอนท้ายของการนำเสนอชุดนี้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ที่เขตพื้นที่บารอ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ซานี้ มีโรงกลั่นไวน์มากกว่า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170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โรงกระจายตัวอยู่ทั่วพื้นที่ ทั้งตามเนินเขาที่ลดหลั่นและหุบเขาทั้งสองของบารอ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 พื้นที่นี้เป็นที่รู้จักดีในเรื่องการเป็นชุมชนคนผลิตไวน์ที่มีพลวัต มีไวน์ที่มีชื่อเสียงและรู้จักกันเป็นอย่างดีมาอย่างยาวนาน อีกทั้งยังมีนักบ่มไวน์รุ่นใหม่ และผู้ผลิตไวน์รายเล็ก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ๆ ที่ผลิตไวน์จำนวนน้อยแต่มีลักษณะเฉพาะตน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538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</a:t>
            </a: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ตั้งแต่แรกเริ่ม มีปัจจัยใด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ในภูมิภาคที่ดึงดูดผู้ปลูกองุ่นที่ใช้ในการผลิตไวน์จากต่างชาติมาสู่ภูมิภาคนี้?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ประวัติความเป็นมาของบารอ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ซาหล่อหลอมกระบวนการผลิตไวน์ในปัจจุบันอย่างไรบ้าง?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526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เป็นเขตพื้นที่ที่สภาพภูมิอากาศอบอุ่นและทิวทัศน์สวยงาม มีเนินเขาเป็นลอนสูงต่ำสลับกันไปและมีหุบเขาน้อยใหญ่อีกหลายหุบเขา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อีเดน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เป็นเขตพื้นที่ภูมิอากาศเย็น มีลักษณะเด่นตรงที่ความงามเป็นธรรมชาติแท้ ลักษณะภูมิประเทศมีความแตกต่าง, มีขนาดเล็กกว่าบารอ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, อีเด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็นแวลลีย์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ถูกเรียกว่าเป็น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‘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ที่ราบสูง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ของบารอ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ไฮ อีเดน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ตั้งอยู่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ี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เด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็น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เป็นเขตพื้นที่ย่อยที่เป็นที่ราบ มีเนินเขา และมีอุณหภูมิเย็น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9004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ฤดูหนาวมีฝนและอากาศเย็น ฤดูร้อนอบอุ่นและอากาศแห้ง เวลาร้อน อุณหภูมิก็จะร้อนสุดและเวลาอากาศเย็นก็จะเย็นสุด ตอนกลางวันแดดแรง ความชื้นต่ำและมีฝน การผสมผสานของเวลากลางวันที่แดดแรงและอากาศแห้งกับกลางคืนที่อากาศเย็น ทำให้องุ่นสุกตรงตามเวลาและสุกได้อย่างคงเส้นคงวา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พิกัดความร้อนเย็นในหุบเขาที่โอบล้อมอยู่มีหลายพิกัด ตั้งแต่ระดับพื้นล่างหุบเขาที่อากาศอุ่น เมื่อความสูงไต่ระดับขึ้นไป อากาศจะเย็นขึ้นเรื่อย ๆ 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เอื้อต่อการผลิตไวน์แดงที่มีความเข้มข้นหนักแน่นระดับฟู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ล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บอดี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้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ไวน์ผสมเหล้าคุณภาพล้ำเลิศ และไวน์ขาวระดับความเข้มข้นปานกลางไปจนถึงระดับฟู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ล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บอดี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้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ความเสี่ยงหลักของผู้ผลิตไวน์คือความแห้งแล้ง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อุณหภูมิเฉลี่ยเดือนมกราคมอยู่ที่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21.9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องศาเซลเซียส (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71.4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องศาฟาเรนไฮต์)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ปริมาณฝนช่วงฤดูเพาะปลูกอยู่ที่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220 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มม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. (8.7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นิ้ว)</a:t>
            </a:r>
            <a:endParaRPr lang="en-US" sz="1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en-US" sz="1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776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พื้นที่แถบนี้เป็นหุบเขาที่มีระบบซับซ้อน มีเนินเขาลดหลั่นกันไป ทำให้เกิดพื้นที่ลาดชัน และมีลักษณะพื้นที่ต่าง ๆ กันไป แล้วด้วยว่าพื้นที่นี้อยู่ในเขตออสเตรเลียตะวันออกเฉียงใต้ ดินชั้นกลางที่อยู่ใต้ผิวดินอีกทีจะมีความเป็นกรดมากขึ้น ควบคุมการเจริญเติบโตและความแข็งแรงของรากองุ่น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6289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ภูมิอากาศเย็น อุณหภูมิช่วงฤดูเพาะปลูกต่ำกว่าอุณหภูมิในเขตผลิตไวน์อื่นในบารอ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ซา 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เป็นอย่างมาก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มีสภาพอากาศเฉพาะในพื้นที่แตกต่างและหลากหลาย อันเนื่องมาจากระดับความสูง ทิศทาง และความลาดชันอันหลากหลาย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มีลักษณะเฉพาะ กล่าวคือกลางวันอากาศอุ่นและกลางคืนอากาศเย็นมาก แล้วยังมีช่วงเวลาที่มีแสงแดดยาวนานในฤดูเพาะปลูก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อากาศเย็นกว่าและมีฝนมากกว่าบารอ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ซา 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endParaRPr lang="th-TH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ปริมาณน้ำฝนในช่วงฤดูเพาะปลูกอยู่ที่ 229 มิลลิเมตร (9 นิ้ว)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อุณหภูมิเฉลี่ยเดือนมกราคมอยู่ที่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21.1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องศาเซลเซียส (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70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องศาฟาเรนไฮต์)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348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 :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เหตุใดภูมิประเทศ ภูมิอากาศ และดินของบารอ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ซาทำให้บารอ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ซาเป็นแหล่งผลิตไวน์ที่ประสพความสำเร็จ?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เราคาดหวังว่าไวน์รี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สลิง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จากอ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ี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เดน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จะต่างจากไวน์รี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สลิง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จากบารอ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อย่างไรได้บ้าง?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เป็นที่รู้จักว่าเป็นแหล่งผลิตไวน์ชีรา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ที่มีรสชาติเข้มข้นและจัดจ้านที่สุดในโลก “แตร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รัว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” มีบทบาทใดในการณ์นี้?</a:t>
            </a:r>
            <a:r>
              <a:rPr lang="th-TH" sz="1200" dirty="0">
                <a:solidFill>
                  <a:srgbClr val="20212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 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601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 userDrawn="1">
          <p15:clr>
            <a:srgbClr val="00000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5DAAA674-912E-5C84-9AD4-8720EB85BC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1F49F4-7632-1822-7D35-A7D8313FAF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934" y="385959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88934" y="3265186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E7CAEC-4FAB-F91B-1151-1C9E71FDC7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88934" y="1253823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647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B21EB7BD-88E5-38B6-1797-C86B974401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453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16D9977-7864-EB84-DF6A-1BBD6AE862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53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FA770494-D5C2-89FA-6162-B777BC8414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13422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65F9B77B-88A1-D73A-6C55-DF5862E2F02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02537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73E88638-A528-7684-1560-535CDAE659D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95360" y="368300"/>
            <a:ext cx="3596640" cy="2683812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6E8FD051-4F4E-95F7-4371-8A03C38E05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4432" y="1475046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53736193-6CB7-10C2-2FCC-232F9E5A631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888" y="473636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96647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230239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10135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5613874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6BD50D6C-97DD-731F-7A8A-4B71987EA2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3315" y="4495272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C9D9793-184C-C647-ACA7-2B300F8553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2430" y="381142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6DC6833C-C5B8-C899-41CE-F251767D943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47102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46593A0C-FE2D-B776-A83E-37F8F3C9568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36217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E378197-5A00-C029-1CAC-606671AE706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38965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5BBEB663-2586-8DBA-E765-2F426B2FBC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7876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DF43B1F9-272A-24E5-A471-887CF8E15A7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78C4A83C-7F6F-9D60-8580-319FE05C132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937" y="584200"/>
            <a:ext cx="5334275" cy="820910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5937" y="2518443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56363" y="5553656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6C54DC2F-047D-4CAA-5234-3474925538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56363" y="3438939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 userDrawn="1">
          <p15:clr>
            <a:srgbClr val="00000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8748946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232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 userDrawn="1">
          <p15:clr>
            <a:srgbClr val="00000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 userDrawn="1">
          <p15:clr>
            <a:srgbClr val="000000"/>
          </p15:clr>
        </p15:guide>
        <p15:guide id="2" orient="horz" pos="368" userDrawn="1">
          <p15:clr>
            <a:srgbClr val="000000"/>
          </p15:clr>
        </p15:guide>
        <p15:guide id="4" pos="4067" userDrawn="1">
          <p15:clr>
            <a:srgbClr val="00000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 userDrawn="1">
          <p15:clr>
            <a:srgbClr val="000000"/>
          </p15:clr>
        </p15:guide>
        <p15:guide id="3" orient="horz" pos="368" userDrawn="1">
          <p15:clr>
            <a:srgbClr val="00000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468" y="616547"/>
            <a:ext cx="5429532" cy="1325562"/>
          </a:xfrm>
        </p:spPr>
        <p:txBody>
          <a:bodyPr/>
          <a:lstStyle>
            <a:lvl1pPr>
              <a:defRPr sz="545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6468" y="2550791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6468" y="4258656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518444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223426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3" orient="horz" pos="368" userDrawn="1">
          <p15:clr>
            <a:srgbClr val="00000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1073056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3" orient="horz" pos="368" userDrawn="1">
          <p15:clr>
            <a:srgbClr val="00000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616005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3495232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94CF5EFB-E958-AB5C-B1C1-218B1D5040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83869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94691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920253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21/4/2026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63" r:id="rId14"/>
    <p:sldLayoutId id="2147483660" r:id="rId15"/>
    <p:sldLayoutId id="2147483673" r:id="rId16"/>
    <p:sldLayoutId id="2147483674" r:id="rId17"/>
    <p:sldLayoutId id="2147483675" r:id="rId18"/>
    <p:sldLayoutId id="2147483659" r:id="rId19"/>
    <p:sldLayoutId id="2147483679" r:id="rId20"/>
    <p:sldLayoutId id="2147483676" r:id="rId21"/>
    <p:sldLayoutId id="2147483677" r:id="rId22"/>
    <p:sldLayoutId id="2147483678" r:id="rId23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93" userDrawn="1">
          <p15:clr>
            <a:srgbClr val="000000"/>
          </p15:clr>
        </p15:guide>
        <p15:guide id="4" orient="horz" pos="368" userDrawn="1">
          <p15:clr>
            <a:srgbClr val="000000"/>
          </p15:clr>
        </p15:guide>
        <p15:guide id="5" pos="3840" userDrawn="1">
          <p15:clr>
            <a:srgbClr val="F26B43"/>
          </p15:clr>
        </p15:guide>
        <p15:guide id="6" pos="4067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7" Type="http://schemas.openxmlformats.org/officeDocument/2006/relationships/image" Target="../media/image27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3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sv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813" y="2595220"/>
            <a:ext cx="10975975" cy="4284662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>
              <a:latin typeface="Inter Display" panose="02000503000000020004" pitchFamily="2" charset="0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9412" y="5845854"/>
            <a:ext cx="12346515" cy="1035296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91335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5" r="16890"/>
          <a:stretch/>
        </p:blipFill>
        <p:spPr>
          <a:xfrm>
            <a:off x="1" y="7938"/>
            <a:ext cx="6096000" cy="6913753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60158" y="1141921"/>
            <a:ext cx="4331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</a:t>
            </a:r>
            <a:r>
              <a:rPr lang="th-TH" sz="4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มด</a:t>
            </a:r>
            <a:r>
              <a:rPr lang="th-TH" sz="4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ิเต</a:t>
            </a:r>
            <a:r>
              <a:rPr lang="th-TH" sz="4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อร</a:t>
            </a:r>
            <a:r>
              <a:rPr lang="th-TH" sz="4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์เร</a:t>
            </a:r>
            <a:r>
              <a:rPr lang="th-TH" sz="4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เนียน</a:t>
            </a:r>
            <a:endParaRPr lang="en-US" sz="4000" b="1" dirty="0">
              <a:solidFill>
                <a:schemeClr val="accent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6C7F88A-37A9-1316-1437-5664D4B3CE90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EF009C7A-4F34-BBB0-8207-FDEC473D86B4}"/>
              </a:ext>
            </a:extLst>
          </p:cNvPr>
          <p:cNvSpPr txBox="1">
            <a:spLocks/>
          </p:cNvSpPr>
          <p:nvPr/>
        </p:nvSpPr>
        <p:spPr>
          <a:xfrm>
            <a:off x="6354110" y="3681851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endParaRPr lang="th-TH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endParaRPr lang="th-TH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br>
              <a:rPr lang="en-AU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130 – 430 ม. (427 – 1,411 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EBB580C-9143-CF56-729E-7075B864EC4D}"/>
              </a:ext>
            </a:extLst>
          </p:cNvPr>
          <p:cNvCxnSpPr>
            <a:cxnSpLocks/>
          </p:cNvCxnSpPr>
          <p:nvPr/>
        </p:nvCxnSpPr>
        <p:spPr>
          <a:xfrm>
            <a:off x="7570115" y="6283066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DFD78A3-26F2-52DC-D308-69DB3574D540}"/>
              </a:ext>
            </a:extLst>
          </p:cNvPr>
          <p:cNvCxnSpPr>
            <a:cxnSpLocks/>
          </p:cNvCxnSpPr>
          <p:nvPr/>
        </p:nvCxnSpPr>
        <p:spPr>
          <a:xfrm flipV="1">
            <a:off x="7570115" y="5160065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F2A61C95-4925-D93A-DB0F-CA08751A4098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F8CD0D0-3E12-D546-F4B1-90C991DCFE3D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1207924-4A5A-F27B-8E6D-2F1F54F201BA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830310A-B797-9447-35E2-F1C64AC1152D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FD5A55D-3E7D-A2A3-B45D-C6E42FA559E8}"/>
              </a:ext>
            </a:extLst>
          </p:cNvPr>
          <p:cNvSpPr/>
          <p:nvPr/>
        </p:nvSpPr>
        <p:spPr>
          <a:xfrm>
            <a:off x="8632018" y="6110397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28C502BD-169D-F55F-C453-2F72ED45D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3633"/>
            <a:ext cx="5334275" cy="820910"/>
          </a:xfrm>
        </p:spPr>
        <p:txBody>
          <a:bodyPr/>
          <a:lstStyle/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EAB06B0B-0D2B-A41F-B8B6-F6E18226AD87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4CB852-1250-7D01-3849-EB7E8C4DE0C1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0–1,639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4F4D7F-4314-67D2-D8AF-77BAF6AAEF83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623E608-588A-116E-EE5F-6C09D08B6C4D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8CA3CF5-BA2A-E20E-E0A8-6B02E1424F17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close-up of a rock&#10;&#10;AI-generated content may be incorrect.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3911208" cy="1530521"/>
          </a:xfrm>
        </p:spPr>
        <p:txBody>
          <a:bodyPr/>
          <a:lstStyle/>
          <a:p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ดินที่บารอ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มีความต่างกันอย่างมาก ส่วนมากเป็นดินอุดมสมบูรณ์และเป็นดินลึกหนา ประเภทดินเป็นดินร่วนที่มีความอุดมสมบูรณ์ระดับต่ำ ไปจนดินทราย ซึ่งมีตั้งแต่ดินสีเทาไปจนสีน้ำตาลและสีแดง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5397D3-38D1-0FE1-8C7B-B14221033921}"/>
              </a:ext>
            </a:extLst>
          </p:cNvPr>
          <p:cNvSpPr txBox="1"/>
          <p:nvPr/>
        </p:nvSpPr>
        <p:spPr>
          <a:xfrm>
            <a:off x="6339351" y="1081795"/>
            <a:ext cx="4331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>
                <a:solidFill>
                  <a:schemeClr val="accent5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บารอ</a:t>
            </a:r>
            <a:r>
              <a:rPr lang="th-TH" sz="4000" b="1" dirty="0" err="1">
                <a:solidFill>
                  <a:schemeClr val="accent5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</a:t>
            </a:r>
            <a:r>
              <a:rPr lang="th-TH" sz="4000" b="1" dirty="0">
                <a:solidFill>
                  <a:schemeClr val="accent5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ซา </a:t>
            </a:r>
            <a:r>
              <a:rPr lang="th-TH" sz="4000" b="1" dirty="0" err="1">
                <a:solidFill>
                  <a:schemeClr val="accent5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แวลลีย์</a:t>
            </a:r>
            <a:endParaRPr lang="en-US" sz="4000" b="1" dirty="0">
              <a:solidFill>
                <a:schemeClr val="accent5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F5E5D441-F351-5A95-E454-ECCB0C44D8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630"/>
            <a:ext cx="6096000" cy="6858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BD7AC64-2811-3189-0CBA-9C8D04528450}"/>
              </a:ext>
            </a:extLst>
          </p:cNvPr>
          <p:cNvSpPr txBox="1"/>
          <p:nvPr/>
        </p:nvSpPr>
        <p:spPr>
          <a:xfrm>
            <a:off x="555618" y="5631916"/>
            <a:ext cx="36226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อากาศเย็นกว่า พร้อมสภาพภูมิอากาศเฉพาะถิ่นขนาดกลางที่หลากหลาย</a:t>
            </a:r>
            <a:endParaRPr lang="en-US" sz="24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FEF2D0-2810-B558-D60F-7D27D9B8F5B0}"/>
              </a:ext>
            </a:extLst>
          </p:cNvPr>
          <p:cNvSpPr txBox="1"/>
          <p:nvPr/>
        </p:nvSpPr>
        <p:spPr>
          <a:xfrm>
            <a:off x="644518" y="4253351"/>
            <a:ext cx="4331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4000" b="1" dirty="0">
              <a:solidFill>
                <a:schemeClr val="accent5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B1D1AD8-5F24-1DA7-832E-45E80AF8430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543D80B5-0D44-A118-EFC5-B304A51F00AA}"/>
              </a:ext>
            </a:extLst>
          </p:cNvPr>
          <p:cNvSpPr txBox="1">
            <a:spLocks/>
          </p:cNvSpPr>
          <p:nvPr/>
        </p:nvSpPr>
        <p:spPr>
          <a:xfrm>
            <a:off x="6653856" y="2688524"/>
            <a:ext cx="287325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อีเดน 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AU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130 – 430 ม. (427 – 1,411 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DC237A-3664-47C8-3CED-7DA0E8322FC3}"/>
              </a:ext>
            </a:extLst>
          </p:cNvPr>
          <p:cNvCxnSpPr>
            <a:cxnSpLocks/>
          </p:cNvCxnSpPr>
          <p:nvPr/>
        </p:nvCxnSpPr>
        <p:spPr>
          <a:xfrm>
            <a:off x="7869861" y="5289739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9C8753-1364-39F3-E373-8DA6ABE35074}"/>
              </a:ext>
            </a:extLst>
          </p:cNvPr>
          <p:cNvCxnSpPr>
            <a:cxnSpLocks/>
          </p:cNvCxnSpPr>
          <p:nvPr/>
        </p:nvCxnSpPr>
        <p:spPr>
          <a:xfrm flipV="1">
            <a:off x="7869861" y="4166738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CB555BE3-2104-9BD2-C584-FBB91F7CF746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2001707-1100-2E61-1024-F575CC1A5D11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573BA45-D3E0-FDB6-8B2F-A8EA893114F4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5339FB7-C5C8-D6E1-FE2B-B5971EB4ADBF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5625071-93F4-A779-90B9-E6E977E1352C}"/>
              </a:ext>
            </a:extLst>
          </p:cNvPr>
          <p:cNvSpPr/>
          <p:nvPr/>
        </p:nvSpPr>
        <p:spPr>
          <a:xfrm>
            <a:off x="8931764" y="5117070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343FE89-B080-0C52-9B1E-6402C8BB3F5A}"/>
              </a:ext>
            </a:extLst>
          </p:cNvPr>
          <p:cNvSpPr txBox="1">
            <a:spLocks/>
          </p:cNvSpPr>
          <p:nvPr/>
        </p:nvSpPr>
        <p:spPr>
          <a:xfrm>
            <a:off x="623888" y="4811006"/>
            <a:ext cx="5334275" cy="820910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มด</a:t>
            </a:r>
            <a:r>
              <a:rPr lang="th-TH" sz="6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ิเต</a:t>
            </a: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6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์เร</a:t>
            </a: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เนียน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itle 7">
            <a:extLst>
              <a:ext uri="{FF2B5EF4-FFF2-40B4-BE49-F238E27FC236}">
                <a16:creationId xmlns:a16="http://schemas.microsoft.com/office/drawing/2014/main" id="{A745A0EC-C7D9-015D-4287-303A821C25F2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BE73E5-CEAB-AC30-191D-6718C3B81573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0–1,639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BC0E6E-EEA9-CF0A-F475-E5B2FE032C66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09676C-6334-ACD7-7B84-3AFED9C20406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DC1C22-A73C-D8F1-8781-DF4F4CDB78E3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2561756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dirty="0">
              <a:solidFill>
                <a:schemeClr val="accent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437274"/>
            <a:ext cx="3766829" cy="1530521"/>
          </a:xfrm>
        </p:spPr>
        <p:txBody>
          <a:bodyPr/>
          <a:lstStyle/>
          <a:p>
            <a:pPr>
              <a:spcBef>
                <a:spcPts val="217"/>
              </a:spcBef>
              <a:spcAft>
                <a:spcPts val="315"/>
              </a:spcAft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ภูมิประเทศของอ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ี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เดน 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มีความต่าง หมายถึง มีดินหลากหลายประเภท ดินส่วนมากเป็นประเภทดินตื้นและดินปนหิน มีตั้งแต่ดินสีเทาไปจนดินสีน้ำตาล และประเภทดินร่วนปนทรายไปจนดินร่วนปนดินเหนียว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8" name="Picture Placeholder 7" descr="A close-up of hands holding small pieces of food&#10;&#10;AI-generated content may be incorrect.">
            <a:extLst>
              <a:ext uri="{FF2B5EF4-FFF2-40B4-BE49-F238E27FC236}">
                <a16:creationId xmlns:a16="http://schemas.microsoft.com/office/drawing/2014/main" id="{42C97ACA-08F4-ED81-F987-9343CC10CCB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841283F-C00B-3643-7EB6-9AAEC181FA72}"/>
              </a:ext>
            </a:extLst>
          </p:cNvPr>
          <p:cNvSpPr txBox="1"/>
          <p:nvPr/>
        </p:nvSpPr>
        <p:spPr>
          <a:xfrm>
            <a:off x="6339351" y="1081795"/>
            <a:ext cx="4331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>
                <a:solidFill>
                  <a:schemeClr val="accent5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อีเดน </a:t>
            </a:r>
            <a:r>
              <a:rPr lang="th-TH" sz="4000" b="1" dirty="0" err="1">
                <a:solidFill>
                  <a:schemeClr val="accent5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แวลลีย์</a:t>
            </a:r>
            <a:endParaRPr lang="en-US" sz="4000" b="1" dirty="0">
              <a:solidFill>
                <a:schemeClr val="accent5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4624199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holding a bunch of grapes&#10;&#10;AI-generated content may be incorrect.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831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</a:t>
            </a:r>
            <a:b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และการผลิตไวน์ใน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6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516444A-1B6F-B234-9F24-6B52963EA6AF}"/>
              </a:ext>
            </a:extLst>
          </p:cNvPr>
          <p:cNvSpPr txBox="1">
            <a:spLocks/>
          </p:cNvSpPr>
          <p:nvPr/>
        </p:nvSpPr>
        <p:spPr>
          <a:xfrm>
            <a:off x="630419" y="2394582"/>
            <a:ext cx="4829691" cy="15955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2000"/>
              </a:lnSpc>
              <a:spcAft>
                <a:spcPts val="638"/>
              </a:spcAft>
            </a:pPr>
            <a:r>
              <a:rPr lang="th-TH" sz="24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การปลูกองุ่น:</a:t>
            </a:r>
          </a:p>
          <a:p>
            <a:pPr>
              <a:lnSpc>
                <a:spcPct val="82000"/>
              </a:lnSpc>
              <a:spcAft>
                <a:spcPts val="638"/>
              </a:spcAft>
            </a:pPr>
            <a:r>
              <a:rPr lang="th-TH" sz="24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เมื่อขนบประเพณีพบกับนวัตกรรม</a:t>
            </a:r>
            <a:endParaRPr lang="en-AU" sz="24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Aft>
                <a:spcPts val="638"/>
              </a:spcAft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ผู้ปลูกองุ่นมากกว่า 500 ราย</a:t>
            </a:r>
          </a:p>
          <a:p>
            <a:pPr marL="285750" indent="-285750">
              <a:lnSpc>
                <a:spcPct val="82000"/>
              </a:lnSpc>
              <a:spcAft>
                <a:spcPts val="638"/>
              </a:spcAft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ผู้ปลูกองุ่นรุ่นที่ 5 และ 6</a:t>
            </a:r>
          </a:p>
          <a:p>
            <a:pPr marL="285750" indent="-285750">
              <a:lnSpc>
                <a:spcPct val="82000"/>
              </a:lnSpc>
              <a:spcAft>
                <a:spcPts val="638"/>
              </a:spcAft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การปลูกองุ่นในวิถียั่งยืนที่มุ่งเน้นการนำศาสตร์และขั้นตอนการปลูกองุ่นมาใช้ในการปฏิบัติ</a:t>
            </a:r>
            <a:endParaRPr lang="en-AU" sz="1800" dirty="0">
              <a:solidFill>
                <a:srgbClr val="FFFFFF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FC10418-BA0F-1A19-73AA-B6ED74D4FA43}"/>
              </a:ext>
            </a:extLst>
          </p:cNvPr>
          <p:cNvSpPr txBox="1">
            <a:spLocks/>
          </p:cNvSpPr>
          <p:nvPr/>
        </p:nvSpPr>
        <p:spPr>
          <a:xfrm>
            <a:off x="630419" y="4876469"/>
            <a:ext cx="4829691" cy="15955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2000"/>
              </a:lnSpc>
              <a:spcAft>
                <a:spcPts val="638"/>
              </a:spcAft>
            </a:pPr>
            <a:r>
              <a:rPr lang="th-TH" sz="24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การเก็บเกี่ยว</a:t>
            </a:r>
            <a:endParaRPr lang="en-AU" sz="24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82000"/>
              </a:lnSpc>
              <a:spcAft>
                <a:spcPts val="638"/>
              </a:spcAft>
            </a:pPr>
            <a:r>
              <a:rPr lang="th-TH" sz="1800" b="1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1800" b="1" dirty="0" err="1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b="1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1800" b="1" dirty="0" err="1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b="1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:</a:t>
            </a:r>
            <a:r>
              <a:rPr lang="en-AU" sz="1800" b="1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กลางเดือนกุมภาพันธ์ถึงปลายเดือนเมษายน</a:t>
            </a:r>
          </a:p>
          <a:p>
            <a:pPr>
              <a:lnSpc>
                <a:spcPct val="82000"/>
              </a:lnSpc>
              <a:spcAft>
                <a:spcPts val="638"/>
              </a:spcAft>
            </a:pPr>
            <a:r>
              <a:rPr lang="th-TH" sz="1800" b="1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อีเดน </a:t>
            </a:r>
            <a:r>
              <a:rPr lang="th-TH" sz="1800" b="1" dirty="0" err="1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b="1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:</a:t>
            </a:r>
            <a:r>
              <a:rPr lang="en-AU" sz="1800" b="1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กลางเดือนมีนาคมถึงเดือนเมษายน/ต้นเดือนพฤษภาคม</a:t>
            </a:r>
          </a:p>
          <a:p>
            <a:pPr>
              <a:lnSpc>
                <a:spcPct val="82000"/>
              </a:lnSpc>
              <a:spcAft>
                <a:spcPts val="638"/>
              </a:spcAft>
            </a:pPr>
            <a:r>
              <a:rPr lang="th-TH" sz="1800" b="1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ไฮ อีเดน :</a:t>
            </a:r>
            <a:r>
              <a:rPr lang="en-AU" sz="1800" b="1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ประมาณหนึ่งเดือนหลังการเก็บเกี่ยวที่อีเดน </a:t>
            </a:r>
            <a:r>
              <a:rPr lang="th-TH" sz="1800" dirty="0" err="1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AU" sz="1800" dirty="0">
              <a:solidFill>
                <a:srgbClr val="FFFFFF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1B92D52-1A91-3C89-F550-6B14E4A4DD4D}"/>
              </a:ext>
            </a:extLst>
          </p:cNvPr>
          <p:cNvSpPr txBox="1"/>
          <p:nvPr/>
        </p:nvSpPr>
        <p:spPr>
          <a:xfrm>
            <a:off x="509959" y="6039973"/>
            <a:ext cx="2430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การหมักเย็น</a:t>
            </a:r>
            <a:endParaRPr lang="en-US" dirty="0">
              <a:solidFill>
                <a:schemeClr val="bg1">
                  <a:lumMod val="95000"/>
                </a:schemeClr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20159C-F7E4-540F-F29F-CD8515543086}"/>
              </a:ext>
            </a:extLst>
          </p:cNvPr>
          <p:cNvSpPr txBox="1"/>
          <p:nvPr/>
        </p:nvSpPr>
        <p:spPr>
          <a:xfrm>
            <a:off x="9448203" y="6038157"/>
            <a:ext cx="2430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ยีสต์ประเภทต่างๆ </a:t>
            </a:r>
            <a:endParaRPr lang="en-US" dirty="0">
              <a:solidFill>
                <a:schemeClr val="bg1">
                  <a:lumMod val="95000"/>
                </a:schemeClr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8E57BA-FEAA-BB2B-FA15-1A0AC54C4FA1}"/>
              </a:ext>
            </a:extLst>
          </p:cNvPr>
          <p:cNvSpPr txBox="1"/>
          <p:nvPr/>
        </p:nvSpPr>
        <p:spPr>
          <a:xfrm>
            <a:off x="6538970" y="6038157"/>
            <a:ext cx="2430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การหมักโดยใช้องุ่นทั้งช่อ</a:t>
            </a:r>
            <a:endParaRPr lang="en-US" dirty="0">
              <a:solidFill>
                <a:schemeClr val="bg1">
                  <a:lumMod val="95000"/>
                </a:schemeClr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C4868E-DE7D-BC35-0DEA-A87F8D156851}"/>
              </a:ext>
            </a:extLst>
          </p:cNvPr>
          <p:cNvSpPr txBox="1"/>
          <p:nvPr/>
        </p:nvSpPr>
        <p:spPr>
          <a:xfrm>
            <a:off x="3396603" y="6038157"/>
            <a:ext cx="2430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การบ่มต่อหลังกระบวนการหมัก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4BF8A79-A1A3-1CFC-5FCD-90EBDEB164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104" y="2956778"/>
            <a:ext cx="1816100" cy="2997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72D6961-98B4-4087-34A9-C646F3598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7557" y="3608928"/>
            <a:ext cx="2087383" cy="1831383"/>
          </a:xfrm>
          <a:prstGeom prst="rect">
            <a:avLst/>
          </a:prstGeom>
        </p:spPr>
      </p:pic>
      <p:sp>
        <p:nvSpPr>
          <p:cNvPr id="16" name="Title 2">
            <a:extLst>
              <a:ext uri="{FF2B5EF4-FFF2-40B4-BE49-F238E27FC236}">
                <a16:creationId xmlns:a16="http://schemas.microsoft.com/office/drawing/2014/main" id="{B034495F-D3CD-2560-774A-AA8F5A41D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87040"/>
            <a:ext cx="4829691" cy="78573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</a:t>
            </a:r>
            <a:endParaRPr lang="en-US" sz="4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1B596968-CB41-0655-4957-C0B70AC764E9}"/>
              </a:ext>
            </a:extLst>
          </p:cNvPr>
          <p:cNvSpPr txBox="1">
            <a:spLocks/>
          </p:cNvSpPr>
          <p:nvPr/>
        </p:nvSpPr>
        <p:spPr>
          <a:xfrm>
            <a:off x="623888" y="1054904"/>
            <a:ext cx="7367698" cy="13255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5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ความแน่แท้และ</a:t>
            </a:r>
          </a:p>
          <a:p>
            <a:pPr>
              <a:lnSpc>
                <a:spcPct val="70000"/>
              </a:lnSpc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การทดลอง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260E7C-D8B4-C057-7681-5032266C8A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0597" y="2949647"/>
            <a:ext cx="1816100" cy="29971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EB40A97-F28E-21AE-B335-4FAEE26D93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4013" y="2103437"/>
            <a:ext cx="815145" cy="13255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21BF871-563E-A3F3-495C-1139DD3D3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7325" y="2956778"/>
            <a:ext cx="1816100" cy="2997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0A54B6-62F6-CF38-CCF9-73E5447EBB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25154" y="2611042"/>
            <a:ext cx="652907" cy="57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18277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3155807-305F-EBC5-4401-F158F1D28962}"/>
              </a:ext>
            </a:extLst>
          </p:cNvPr>
          <p:cNvSpPr txBox="1"/>
          <p:nvPr/>
        </p:nvSpPr>
        <p:spPr>
          <a:xfrm>
            <a:off x="902021" y="5604177"/>
            <a:ext cx="3690673" cy="710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ถังไม้โอ๊กอเมริกันและฝรั่งเศส ถังคอนกรีตแบบเปิดฝาได้ 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ถังสแตนเลสสตีลขนาดใหญ่ โถแบบโบราณ</a:t>
            </a:r>
            <a:endParaRPr lang="en-US" dirty="0">
              <a:solidFill>
                <a:schemeClr val="bg1">
                  <a:lumMod val="95000"/>
                </a:schemeClr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667F8A-2C4F-E3C4-33DA-AA611A72CB3B}"/>
              </a:ext>
            </a:extLst>
          </p:cNvPr>
          <p:cNvSpPr txBox="1"/>
          <p:nvPr/>
        </p:nvSpPr>
        <p:spPr>
          <a:xfrm>
            <a:off x="5306791" y="5604177"/>
            <a:ext cx="2430390" cy="987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การเติมกรดทา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ทาริก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ในไวน์ที่ผลิตในเขตพื้นที่ภูมิอากาศอบอุ่นกว่าที่อื่น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1657860-08AE-07F0-8AC1-03E924A1237A}"/>
              </a:ext>
            </a:extLst>
          </p:cNvPr>
          <p:cNvSpPr txBox="1"/>
          <p:nvPr/>
        </p:nvSpPr>
        <p:spPr>
          <a:xfrm>
            <a:off x="8268460" y="5604177"/>
            <a:ext cx="2430391" cy="710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ฝาปิด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แบบเกลียว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E7F9A76-AAFE-91DE-DD22-1118D53294B0}"/>
              </a:ext>
            </a:extLst>
          </p:cNvPr>
          <p:cNvGrpSpPr/>
          <p:nvPr/>
        </p:nvGrpSpPr>
        <p:grpSpPr>
          <a:xfrm>
            <a:off x="1629369" y="2765296"/>
            <a:ext cx="2180467" cy="2728381"/>
            <a:chOff x="1404944" y="2243602"/>
            <a:chExt cx="2513686" cy="314533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950C97A-E115-0447-E5A3-7D990DD1D2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90480" y="2243602"/>
              <a:ext cx="1512776" cy="1148854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989CEAE-D5C8-F1F5-B815-86333E868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47840" y="3344714"/>
              <a:ext cx="1170790" cy="198884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A7F620A5-0294-348E-05A5-8F0E62DC2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04944" y="3465076"/>
              <a:ext cx="1165727" cy="1923858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C6738609-8867-67C5-FDD7-70ED63B0BE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4664" y="2845896"/>
            <a:ext cx="1594644" cy="2631721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C85AE31F-5955-55B8-24FD-A7E110FD77BD}"/>
              </a:ext>
            </a:extLst>
          </p:cNvPr>
          <p:cNvGrpSpPr/>
          <p:nvPr/>
        </p:nvGrpSpPr>
        <p:grpSpPr>
          <a:xfrm>
            <a:off x="8786830" y="2796210"/>
            <a:ext cx="981104" cy="2554604"/>
            <a:chOff x="8767330" y="2701151"/>
            <a:chExt cx="981104" cy="2554604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BC88CA4A-F3DB-44A9-E770-C3A32B1B0A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35069" y="2701151"/>
              <a:ext cx="713365" cy="2554604"/>
            </a:xfrm>
            <a:prstGeom prst="rect">
              <a:avLst/>
            </a:prstGeom>
          </p:spPr>
        </p:pic>
        <p:sp>
          <p:nvSpPr>
            <p:cNvPr id="24" name="Curved Right Arrow 8">
              <a:extLst>
                <a:ext uri="{FF2B5EF4-FFF2-40B4-BE49-F238E27FC236}">
                  <a16:creationId xmlns:a16="http://schemas.microsoft.com/office/drawing/2014/main" id="{1AEE31D0-FDF4-2EB3-8CB6-71FF9E3EEC5F}"/>
                </a:ext>
              </a:extLst>
            </p:cNvPr>
            <p:cNvSpPr/>
            <p:nvPr/>
          </p:nvSpPr>
          <p:spPr>
            <a:xfrm>
              <a:off x="8767330" y="2765296"/>
              <a:ext cx="705067" cy="524040"/>
            </a:xfrm>
            <a:custGeom>
              <a:avLst/>
              <a:gdLst>
                <a:gd name="connsiteX0" fmla="*/ 0 w 704730"/>
                <a:gd name="connsiteY0" fmla="*/ 164670 h 526943"/>
                <a:gd name="connsiteX1" fmla="*/ 572994 w 704730"/>
                <a:gd name="connsiteY1" fmla="*/ 326437 h 526943"/>
                <a:gd name="connsiteX2" fmla="*/ 572994 w 704730"/>
                <a:gd name="connsiteY2" fmla="*/ 260569 h 526943"/>
                <a:gd name="connsiteX3" fmla="*/ 704730 w 704730"/>
                <a:gd name="connsiteY3" fmla="*/ 395207 h 526943"/>
                <a:gd name="connsiteX4" fmla="*/ 572994 w 704730"/>
                <a:gd name="connsiteY4" fmla="*/ 524040 h 526943"/>
                <a:gd name="connsiteX5" fmla="*/ 572994 w 704730"/>
                <a:gd name="connsiteY5" fmla="*/ 458173 h 526943"/>
                <a:gd name="connsiteX6" fmla="*/ 0 w 704730"/>
                <a:gd name="connsiteY6" fmla="*/ 296406 h 526943"/>
                <a:gd name="connsiteX7" fmla="*/ 0 w 704730"/>
                <a:gd name="connsiteY7" fmla="*/ 164670 h 526943"/>
                <a:gd name="connsiteX0" fmla="*/ 704730 w 704730"/>
                <a:gd name="connsiteY0" fmla="*/ 131736 h 526943"/>
                <a:gd name="connsiteX1" fmla="*/ 58834 w 704730"/>
                <a:gd name="connsiteY1" fmla="*/ 230538 h 526943"/>
                <a:gd name="connsiteX2" fmla="*/ 528224 w 704730"/>
                <a:gd name="connsiteY2" fmla="*/ 5249 h 526943"/>
                <a:gd name="connsiteX3" fmla="*/ 704730 w 704730"/>
                <a:gd name="connsiteY3" fmla="*/ 1 h 526943"/>
                <a:gd name="connsiteX4" fmla="*/ 704730 w 704730"/>
                <a:gd name="connsiteY4" fmla="*/ 131736 h 526943"/>
                <a:gd name="connsiteX0" fmla="*/ 0 w 704730"/>
                <a:gd name="connsiteY0" fmla="*/ 164670 h 526943"/>
                <a:gd name="connsiteX1" fmla="*/ 572994 w 704730"/>
                <a:gd name="connsiteY1" fmla="*/ 326437 h 526943"/>
                <a:gd name="connsiteX2" fmla="*/ 572994 w 704730"/>
                <a:gd name="connsiteY2" fmla="*/ 260569 h 526943"/>
                <a:gd name="connsiteX3" fmla="*/ 704730 w 704730"/>
                <a:gd name="connsiteY3" fmla="*/ 395207 h 526943"/>
                <a:gd name="connsiteX4" fmla="*/ 572994 w 704730"/>
                <a:gd name="connsiteY4" fmla="*/ 524040 h 526943"/>
                <a:gd name="connsiteX5" fmla="*/ 572994 w 704730"/>
                <a:gd name="connsiteY5" fmla="*/ 458173 h 526943"/>
                <a:gd name="connsiteX6" fmla="*/ 0 w 704730"/>
                <a:gd name="connsiteY6" fmla="*/ 296406 h 526943"/>
                <a:gd name="connsiteX7" fmla="*/ 0 w 704730"/>
                <a:gd name="connsiteY7" fmla="*/ 164670 h 526943"/>
                <a:gd name="connsiteX8" fmla="*/ 704730 w 704730"/>
                <a:gd name="connsiteY8" fmla="*/ 0 h 526943"/>
                <a:gd name="connsiteX9" fmla="*/ 704730 w 704730"/>
                <a:gd name="connsiteY9" fmla="*/ 131736 h 526943"/>
                <a:gd name="connsiteX10" fmla="*/ 58834 w 704730"/>
                <a:gd name="connsiteY10" fmla="*/ 230538 h 526943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705067 w 705067"/>
                <a:gd name="connsiteY0" fmla="*/ 131736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705067 w 705067"/>
                <a:gd name="connsiteY3" fmla="*/ 1 h 524040"/>
                <a:gd name="connsiteX4" fmla="*/ 705067 w 705067"/>
                <a:gd name="connsiteY4" fmla="*/ 131736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705067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705067 w 705067"/>
                <a:gd name="connsiteY0" fmla="*/ 131736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705067 w 705067"/>
                <a:gd name="connsiteY3" fmla="*/ 1 h 524040"/>
                <a:gd name="connsiteX4" fmla="*/ 705067 w 705067"/>
                <a:gd name="connsiteY4" fmla="*/ 131736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534586 w 705067"/>
                <a:gd name="connsiteY0" fmla="*/ 139485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705067 w 705067"/>
                <a:gd name="connsiteY3" fmla="*/ 1 h 524040"/>
                <a:gd name="connsiteX4" fmla="*/ 534586 w 705067"/>
                <a:gd name="connsiteY4" fmla="*/ 139485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534586 w 705067"/>
                <a:gd name="connsiteY0" fmla="*/ 139485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489167 w 705067"/>
                <a:gd name="connsiteY3" fmla="*/ 12701 h 524040"/>
                <a:gd name="connsiteX4" fmla="*/ 534586 w 705067"/>
                <a:gd name="connsiteY4" fmla="*/ 139485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499661 w 705067"/>
                <a:gd name="connsiteY0" fmla="*/ 142660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489167 w 705067"/>
                <a:gd name="connsiteY3" fmla="*/ 12701 h 524040"/>
                <a:gd name="connsiteX4" fmla="*/ 499661 w 705067"/>
                <a:gd name="connsiteY4" fmla="*/ 142660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471086 w 705067"/>
                <a:gd name="connsiteY0" fmla="*/ 145835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489167 w 705067"/>
                <a:gd name="connsiteY3" fmla="*/ 12701 h 524040"/>
                <a:gd name="connsiteX4" fmla="*/ 471086 w 705067"/>
                <a:gd name="connsiteY4" fmla="*/ 145835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471086 w 705067"/>
                <a:gd name="connsiteY0" fmla="*/ 145835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495517 w 705067"/>
                <a:gd name="connsiteY3" fmla="*/ 15876 h 524040"/>
                <a:gd name="connsiteX4" fmla="*/ 471086 w 705067"/>
                <a:gd name="connsiteY4" fmla="*/ 145835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482809 w 705067"/>
                <a:gd name="connsiteY0" fmla="*/ 151696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495517 w 705067"/>
                <a:gd name="connsiteY3" fmla="*/ 15876 h 524040"/>
                <a:gd name="connsiteX4" fmla="*/ 482809 w 705067"/>
                <a:gd name="connsiteY4" fmla="*/ 151696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482809 w 705067"/>
                <a:gd name="connsiteY0" fmla="*/ 151696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495517 w 705067"/>
                <a:gd name="connsiteY3" fmla="*/ 15876 h 524040"/>
                <a:gd name="connsiteX4" fmla="*/ 482809 w 705067"/>
                <a:gd name="connsiteY4" fmla="*/ 151696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05067" h="524040" stroke="0" extrusionOk="0">
                  <a:moveTo>
                    <a:pt x="337" y="164670"/>
                  </a:moveTo>
                  <a:cubicBezTo>
                    <a:pt x="337" y="243745"/>
                    <a:pt x="240883" y="311656"/>
                    <a:pt x="573331" y="326437"/>
                  </a:cubicBezTo>
                  <a:lnTo>
                    <a:pt x="573331" y="260569"/>
                  </a:lnTo>
                  <a:lnTo>
                    <a:pt x="705067" y="395207"/>
                  </a:lnTo>
                  <a:lnTo>
                    <a:pt x="573331" y="524040"/>
                  </a:lnTo>
                  <a:lnTo>
                    <a:pt x="573331" y="458173"/>
                  </a:lnTo>
                  <a:cubicBezTo>
                    <a:pt x="240883" y="443391"/>
                    <a:pt x="337" y="375481"/>
                    <a:pt x="337" y="296406"/>
                  </a:cubicBezTo>
                  <a:lnTo>
                    <a:pt x="337" y="164670"/>
                  </a:lnTo>
                  <a:close/>
                </a:path>
                <a:path w="705067" h="524040" fill="darkenLess" stroke="0" extrusionOk="0">
                  <a:moveTo>
                    <a:pt x="482809" y="151696"/>
                  </a:moveTo>
                  <a:cubicBezTo>
                    <a:pt x="384300" y="163419"/>
                    <a:pt x="171258" y="170528"/>
                    <a:pt x="59171" y="230538"/>
                  </a:cubicBezTo>
                  <a:cubicBezTo>
                    <a:pt x="-114247" y="137691"/>
                    <a:pt x="108834" y="30621"/>
                    <a:pt x="528561" y="5249"/>
                  </a:cubicBezTo>
                  <a:cubicBezTo>
                    <a:pt x="586211" y="1764"/>
                    <a:pt x="435969" y="15876"/>
                    <a:pt x="495517" y="15876"/>
                  </a:cubicBezTo>
                  <a:lnTo>
                    <a:pt x="482809" y="151696"/>
                  </a:lnTo>
                  <a:close/>
                </a:path>
                <a:path w="705067" h="524040" fill="none" extrusionOk="0">
                  <a:moveTo>
                    <a:pt x="337" y="164670"/>
                  </a:moveTo>
                  <a:cubicBezTo>
                    <a:pt x="337" y="243745"/>
                    <a:pt x="240883" y="311656"/>
                    <a:pt x="573331" y="326437"/>
                  </a:cubicBezTo>
                  <a:lnTo>
                    <a:pt x="573331" y="260569"/>
                  </a:lnTo>
                  <a:lnTo>
                    <a:pt x="705067" y="395207"/>
                  </a:lnTo>
                  <a:lnTo>
                    <a:pt x="573331" y="524040"/>
                  </a:lnTo>
                  <a:lnTo>
                    <a:pt x="573331" y="458173"/>
                  </a:lnTo>
                  <a:cubicBezTo>
                    <a:pt x="240883" y="443391"/>
                    <a:pt x="337" y="375481"/>
                    <a:pt x="337" y="296406"/>
                  </a:cubicBezTo>
                  <a:lnTo>
                    <a:pt x="337" y="164670"/>
                  </a:lnTo>
                  <a:cubicBezTo>
                    <a:pt x="337" y="73725"/>
                    <a:pt x="160872" y="0"/>
                    <a:pt x="550084" y="0"/>
                  </a:cubicBezTo>
                  <a:cubicBezTo>
                    <a:pt x="550084" y="43912"/>
                    <a:pt x="573332" y="95573"/>
                    <a:pt x="573332" y="139485"/>
                  </a:cubicBezTo>
                  <a:cubicBezTo>
                    <a:pt x="293116" y="139485"/>
                    <a:pt x="171258" y="170528"/>
                    <a:pt x="59171" y="230538"/>
                  </a:cubicBezTo>
                </a:path>
              </a:pathLst>
            </a:custGeom>
            <a:solidFill>
              <a:srgbClr val="AB25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8" name="Title 2">
            <a:extLst>
              <a:ext uri="{FF2B5EF4-FFF2-40B4-BE49-F238E27FC236}">
                <a16:creationId xmlns:a16="http://schemas.microsoft.com/office/drawing/2014/main" id="{D22691EE-8171-1C01-DEC1-329BE4E43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87040"/>
            <a:ext cx="4829691" cy="78573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</a:t>
            </a:r>
            <a:endParaRPr lang="en-US" sz="4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5F354F1-24CB-A809-5304-1673165E7B4C}"/>
              </a:ext>
            </a:extLst>
          </p:cNvPr>
          <p:cNvSpPr txBox="1">
            <a:spLocks/>
          </p:cNvSpPr>
          <p:nvPr/>
        </p:nvSpPr>
        <p:spPr>
          <a:xfrm>
            <a:off x="623888" y="1054904"/>
            <a:ext cx="7367698" cy="13255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5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ความแน่แท้และ</a:t>
            </a:r>
          </a:p>
          <a:p>
            <a:pPr>
              <a:lnSpc>
                <a:spcPct val="70000"/>
              </a:lnSpc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การทดลอง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0883663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Close-up of a vine with grapes growing on it&#10;&#10;AI-generated content may be incorrect.">
            <a:extLst>
              <a:ext uri="{FF2B5EF4-FFF2-40B4-BE49-F238E27FC236}">
                <a16:creationId xmlns:a16="http://schemas.microsoft.com/office/drawing/2014/main" id="{966A6977-47CC-69AD-A6FF-6CC2480ABE7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57810"/>
            <a:ext cx="6096000" cy="611423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F78837C-8EF8-46AF-183C-EE9CC570E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ประวัติการปลูก</a:t>
            </a:r>
            <a:endParaRPr lang="en-US" sz="4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04DFB2-A9BE-AA9E-F518-E5B5381B4C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88934" y="3265187"/>
            <a:ext cx="4829691" cy="1443172"/>
          </a:xfrm>
        </p:spPr>
        <p:txBody>
          <a:bodyPr/>
          <a:lstStyle/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1800" dirty="0" err="1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ซามีองุ่นอายุมากที่สุดในโลกอยู่จำนวนหนึ่ง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800" dirty="0" err="1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, เกรอนา</a:t>
            </a:r>
            <a:r>
              <a:rPr lang="th-TH" sz="1800" dirty="0" err="1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r>
              <a:rPr lang="th-TH" sz="18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, คาแบ</a:t>
            </a:r>
            <a:r>
              <a:rPr lang="th-TH" sz="1800" dirty="0" err="1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, </a:t>
            </a:r>
            <a:r>
              <a:rPr lang="th-TH" sz="1800" dirty="0" err="1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1800" dirty="0" err="1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18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ยง, รี</a:t>
            </a:r>
            <a:r>
              <a:rPr lang="th-TH" sz="1800" dirty="0" err="1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r>
              <a:rPr lang="th-TH" sz="18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และมาทา</a:t>
            </a:r>
            <a:r>
              <a:rPr lang="th-TH" sz="1800" dirty="0" err="1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โร</a:t>
            </a:r>
            <a:endParaRPr lang="th-TH" sz="1800" dirty="0">
              <a:solidFill>
                <a:srgbClr val="FFFFFF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องุ่นอายุมากจะใช้ผลิตไวน์ได้รสชาติซับซ้อนขึ้น</a:t>
            </a:r>
            <a:endParaRPr lang="en-AU" sz="1800" dirty="0">
              <a:solidFill>
                <a:srgbClr val="FFFFFF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88C0D5-97A4-3E0E-4176-902F4AE3CF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องุ่นอายุมาก</a:t>
            </a:r>
            <a:endParaRPr lang="en-US" sz="6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7703336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>
            <a:extLst>
              <a:ext uri="{FF2B5EF4-FFF2-40B4-BE49-F238E27FC236}">
                <a16:creationId xmlns:a16="http://schemas.microsoft.com/office/drawing/2014/main" id="{833AFFAF-4FCC-CB0F-3BEB-91050115148C}"/>
              </a:ext>
            </a:extLst>
          </p:cNvPr>
          <p:cNvSpPr/>
          <p:nvPr/>
        </p:nvSpPr>
        <p:spPr>
          <a:xfrm>
            <a:off x="-108284" y="1416155"/>
            <a:ext cx="12428621" cy="5658413"/>
          </a:xfrm>
          <a:custGeom>
            <a:avLst/>
            <a:gdLst>
              <a:gd name="connsiteX0" fmla="*/ 0 w 12219708"/>
              <a:gd name="connsiteY0" fmla="*/ 2022766 h 4793673"/>
              <a:gd name="connsiteX1" fmla="*/ 27708 w 12219708"/>
              <a:gd name="connsiteY1" fmla="*/ 4793673 h 4793673"/>
              <a:gd name="connsiteX2" fmla="*/ 12219708 w 12219708"/>
              <a:gd name="connsiteY2" fmla="*/ 4765964 h 4793673"/>
              <a:gd name="connsiteX3" fmla="*/ 12205852 w 12219708"/>
              <a:gd name="connsiteY3" fmla="*/ 0 h 4793673"/>
              <a:gd name="connsiteX4" fmla="*/ 0 w 12219708"/>
              <a:gd name="connsiteY4" fmla="*/ 2022766 h 4793673"/>
              <a:gd name="connsiteX5" fmla="*/ 0 w 12205855"/>
              <a:gd name="connsiteY5" fmla="*/ 2008910 h 5430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9708" h="4793673">
                <a:moveTo>
                  <a:pt x="0" y="2022766"/>
                </a:moveTo>
                <a:cubicBezTo>
                  <a:pt x="4618" y="3163457"/>
                  <a:pt x="23090" y="3652982"/>
                  <a:pt x="27708" y="4793673"/>
                </a:cubicBezTo>
                <a:lnTo>
                  <a:pt x="12219708" y="4765964"/>
                </a:lnTo>
                <a:cubicBezTo>
                  <a:pt x="12215090" y="2964873"/>
                  <a:pt x="12212780" y="2382982"/>
                  <a:pt x="12205852" y="0"/>
                </a:cubicBezTo>
                <a:cubicBezTo>
                  <a:pt x="10988960" y="16163"/>
                  <a:pt x="5354782" y="1062185"/>
                  <a:pt x="0" y="202276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  <a:latin typeface="Inter Display" panose="02000503000000020004" pitchFamily="2" charset="0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20A7DF60-0072-4EBA-9DDC-4467DD424BED}"/>
              </a:ext>
            </a:extLst>
          </p:cNvPr>
          <p:cNvSpPr txBox="1"/>
          <p:nvPr/>
        </p:nvSpPr>
        <p:spPr>
          <a:xfrm>
            <a:off x="1322618" y="2263469"/>
            <a:ext cx="3322519" cy="413396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tabLst>
                <a:tab pos="1156236" algn="l"/>
              </a:tabLst>
            </a:pPr>
            <a:endParaRPr lang="en-AU" sz="2722" spc="91">
              <a:solidFill>
                <a:schemeClr val="bg1"/>
              </a:solidFill>
              <a:latin typeface="Inter Display" panose="02000503000000020004" pitchFamily="2" charset="0"/>
              <a:cs typeface="Hellix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EB853927-B1C1-4B60-BA3C-61B18CFB69CD}"/>
              </a:ext>
            </a:extLst>
          </p:cNvPr>
          <p:cNvSpPr txBox="1"/>
          <p:nvPr/>
        </p:nvSpPr>
        <p:spPr>
          <a:xfrm>
            <a:off x="582345" y="601308"/>
            <a:ext cx="5666055" cy="203910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>
              <a:lnSpc>
                <a:spcPct val="82000"/>
              </a:lnSpc>
            </a:pPr>
            <a:r>
              <a:rPr lang="th-TH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สมาคมองุ่นอายุมาก</a:t>
            </a:r>
          </a:p>
          <a:p>
            <a:pPr>
              <a:lnSpc>
                <a:spcPct val="82000"/>
              </a:lnSpc>
            </a:pP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แห่งบารอ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</a:t>
            </a: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0E0E796F-B2CD-7749-B72A-8EB772AE687C}"/>
              </a:ext>
            </a:extLst>
          </p:cNvPr>
          <p:cNvSpPr txBox="1"/>
          <p:nvPr/>
        </p:nvSpPr>
        <p:spPr>
          <a:xfrm>
            <a:off x="2756849" y="4149049"/>
            <a:ext cx="820540" cy="74302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98000"/>
              </a:lnSpc>
            </a:pPr>
            <a:r>
              <a:rPr lang="th-TH" sz="2400" dirty="0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องุ่น</a:t>
            </a:r>
          </a:p>
          <a:p>
            <a:pPr>
              <a:lnSpc>
                <a:spcPct val="98000"/>
              </a:lnSpc>
            </a:pPr>
            <a:r>
              <a:rPr lang="th-TH" sz="2400" dirty="0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อายุมาก</a:t>
            </a:r>
            <a:endParaRPr lang="en-US" sz="2400" dirty="0">
              <a:solidFill>
                <a:schemeClr val="accent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D2FAA51-61C5-FC44-3D15-8A283E04AB9E}"/>
              </a:ext>
            </a:extLst>
          </p:cNvPr>
          <p:cNvSpPr txBox="1"/>
          <p:nvPr/>
        </p:nvSpPr>
        <p:spPr>
          <a:xfrm>
            <a:off x="1180735" y="5675111"/>
            <a:ext cx="904569" cy="31669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/>
          <a:p>
            <a:pPr algn="ctr">
              <a:lnSpc>
                <a:spcPct val="81000"/>
              </a:lnSpc>
              <a:buClr>
                <a:srgbClr val="F40000"/>
              </a:buClr>
            </a:pPr>
            <a:r>
              <a:rPr lang="th-TH" sz="2400" b="1" dirty="0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อายุ (ปี)</a:t>
            </a: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105EA5B0-D77F-BD67-BFF3-EB11426103DB}"/>
              </a:ext>
            </a:extLst>
          </p:cNvPr>
          <p:cNvSpPr txBox="1"/>
          <p:nvPr/>
        </p:nvSpPr>
        <p:spPr>
          <a:xfrm>
            <a:off x="2756848" y="5407280"/>
            <a:ext cx="1439497" cy="830997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6000" b="1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35+</a:t>
            </a: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95147523-ACB7-A906-32F6-D50DFA2DB7D9}"/>
              </a:ext>
            </a:extLst>
          </p:cNvPr>
          <p:cNvSpPr txBox="1"/>
          <p:nvPr/>
        </p:nvSpPr>
        <p:spPr>
          <a:xfrm>
            <a:off x="4641522" y="5407280"/>
            <a:ext cx="1426481" cy="830997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6000" b="1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70+</a:t>
            </a: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637BF090-741D-49A0-28D8-29C937E2B66E}"/>
              </a:ext>
            </a:extLst>
          </p:cNvPr>
          <p:cNvSpPr txBox="1"/>
          <p:nvPr/>
        </p:nvSpPr>
        <p:spPr>
          <a:xfrm>
            <a:off x="6592912" y="5407280"/>
            <a:ext cx="1867499" cy="830997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6000" b="1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100+</a:t>
            </a: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27B7F42D-B2B8-9002-44FB-58094E8EDE2E}"/>
              </a:ext>
            </a:extLst>
          </p:cNvPr>
          <p:cNvSpPr txBox="1"/>
          <p:nvPr/>
        </p:nvSpPr>
        <p:spPr>
          <a:xfrm>
            <a:off x="8979183" y="5407280"/>
            <a:ext cx="1756891" cy="830997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6000" b="1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125+</a:t>
            </a: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92820535-E883-BBC2-AA9A-86E2EB1F1D34}"/>
              </a:ext>
            </a:extLst>
          </p:cNvPr>
          <p:cNvSpPr txBox="1"/>
          <p:nvPr/>
        </p:nvSpPr>
        <p:spPr>
          <a:xfrm>
            <a:off x="4617063" y="3644666"/>
            <a:ext cx="1505474" cy="74302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98000"/>
              </a:lnSpc>
            </a:pPr>
            <a:r>
              <a:rPr lang="th-TH" sz="2400" dirty="0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องุ่น</a:t>
            </a:r>
          </a:p>
          <a:p>
            <a:pPr>
              <a:lnSpc>
                <a:spcPct val="98000"/>
              </a:lnSpc>
            </a:pPr>
            <a:r>
              <a:rPr lang="th-TH" sz="2400" dirty="0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ผู้รอดชีวิต</a:t>
            </a:r>
            <a:endParaRPr lang="en-US" sz="2400" dirty="0">
              <a:solidFill>
                <a:schemeClr val="accent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6EC5EA46-CEF4-305C-5A45-7ED53E2AD0C5}"/>
              </a:ext>
            </a:extLst>
          </p:cNvPr>
          <p:cNvSpPr txBox="1"/>
          <p:nvPr/>
        </p:nvSpPr>
        <p:spPr>
          <a:xfrm>
            <a:off x="6615224" y="3166601"/>
            <a:ext cx="2083933" cy="74302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98000"/>
              </a:lnSpc>
            </a:pPr>
            <a:r>
              <a:rPr lang="th-TH" sz="2400" dirty="0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องุ่น</a:t>
            </a:r>
          </a:p>
          <a:p>
            <a:pPr>
              <a:lnSpc>
                <a:spcPct val="98000"/>
              </a:lnSpc>
            </a:pPr>
            <a:r>
              <a:rPr lang="th-TH" sz="2400" dirty="0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อายุเกินร้อยปี</a:t>
            </a: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1B1F9E32-F6E9-4F10-77F3-2826F9FFE850}"/>
              </a:ext>
            </a:extLst>
          </p:cNvPr>
          <p:cNvSpPr txBox="1"/>
          <p:nvPr/>
        </p:nvSpPr>
        <p:spPr>
          <a:xfrm>
            <a:off x="8979184" y="2619184"/>
            <a:ext cx="1656242" cy="74302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98000"/>
              </a:lnSpc>
            </a:pPr>
            <a:r>
              <a:rPr lang="th-TH" sz="2400" dirty="0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องุ่น</a:t>
            </a:r>
          </a:p>
          <a:p>
            <a:pPr>
              <a:lnSpc>
                <a:spcPct val="98000"/>
              </a:lnSpc>
            </a:pPr>
            <a:r>
              <a:rPr lang="th-TH" sz="2400" dirty="0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บรรพบุรุษ</a:t>
            </a:r>
            <a:endParaRPr lang="en-US" sz="2400" dirty="0">
              <a:solidFill>
                <a:schemeClr val="accent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F5550D4-E913-B84D-A9DA-15965817E4E0}"/>
              </a:ext>
            </a:extLst>
          </p:cNvPr>
          <p:cNvCxnSpPr/>
          <p:nvPr/>
        </p:nvCxnSpPr>
        <p:spPr>
          <a:xfrm flipH="1" flipV="1">
            <a:off x="2590800" y="4149049"/>
            <a:ext cx="0" cy="192126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CFE856-EFA3-E142-70BE-734AC9956E53}"/>
              </a:ext>
            </a:extLst>
          </p:cNvPr>
          <p:cNvCxnSpPr/>
          <p:nvPr/>
        </p:nvCxnSpPr>
        <p:spPr>
          <a:xfrm flipH="1" flipV="1">
            <a:off x="4490156" y="3694585"/>
            <a:ext cx="0" cy="237573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AF59CB7-1BC8-AFDF-D608-07CF7E687EB9}"/>
              </a:ext>
            </a:extLst>
          </p:cNvPr>
          <p:cNvCxnSpPr/>
          <p:nvPr/>
        </p:nvCxnSpPr>
        <p:spPr>
          <a:xfrm flipH="1" flipV="1">
            <a:off x="6443647" y="3203361"/>
            <a:ext cx="0" cy="28669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9E66A0-E79B-E45A-2CC8-00158CD7E87C}"/>
              </a:ext>
            </a:extLst>
          </p:cNvPr>
          <p:cNvCxnSpPr/>
          <p:nvPr/>
        </p:nvCxnSpPr>
        <p:spPr>
          <a:xfrm flipH="1" flipV="1">
            <a:off x="8808812" y="2676865"/>
            <a:ext cx="0" cy="339345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127142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Placeholder 8">
            <a:extLst>
              <a:ext uri="{FF2B5EF4-FFF2-40B4-BE49-F238E27FC236}">
                <a16:creationId xmlns:a16="http://schemas.microsoft.com/office/drawing/2014/main" id="{AB0708A4-22C4-C5FE-02E7-7310E1545F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54692" y="1770536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8124" y="1778557"/>
            <a:ext cx="1270924" cy="3847526"/>
          </a:xfrm>
          <a:prstGeom prst="rect">
            <a:avLst/>
          </a:prstGeom>
        </p:spPr>
      </p:pic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10542249-715E-9469-CB56-331BEBDE67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4734" y="1770536"/>
            <a:ext cx="1270924" cy="3847526"/>
          </a:xfrm>
          <a:prstGeom prst="rect">
            <a:avLst/>
          </a:prstGeom>
        </p:spPr>
      </p:pic>
      <p:pic>
        <p:nvPicPr>
          <p:cNvPr id="24" name="Picture Placeholder 8">
            <a:extLst>
              <a:ext uri="{FF2B5EF4-FFF2-40B4-BE49-F238E27FC236}">
                <a16:creationId xmlns:a16="http://schemas.microsoft.com/office/drawing/2014/main" id="{C3F89E92-1BDF-1F91-E390-387925AB7E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471" y="1770536"/>
            <a:ext cx="1270924" cy="3847526"/>
          </a:xfrm>
          <a:prstGeom prst="rect">
            <a:avLst/>
          </a:prstGeom>
        </p:spPr>
      </p:pic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3916F695-FB44-8488-2301-57E9FA95F7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67030" y="1933074"/>
            <a:ext cx="1182507" cy="35798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441968"/>
            <a:ext cx="9303629" cy="1648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6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6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สายพันธุ์องุ่น 5 อันดับแรก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378034"/>
            <a:ext cx="1842968" cy="13234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63%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944901" y="5392572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วิญง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13%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378034"/>
            <a:ext cx="1842968" cy="160043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เกรอนา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5%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7051" y="5392572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4%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77108" y="5411147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แมร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์โลต์</a:t>
            </a: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1212405" y="4019453"/>
            <a:ext cx="12788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2901538" y="3910449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4986752" y="4019454"/>
            <a:ext cx="18169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GRENACHE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6793660" y="4019455"/>
            <a:ext cx="22607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D5667E-7F87-6EA8-739E-E7FDB88549DE}"/>
              </a:ext>
            </a:extLst>
          </p:cNvPr>
          <p:cNvSpPr txBox="1"/>
          <p:nvPr/>
        </p:nvSpPr>
        <p:spPr>
          <a:xfrm rot="16200000">
            <a:off x="9255296" y="4019455"/>
            <a:ext cx="13951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45067C-CB3F-53EA-13EF-9A287E0F67BA}"/>
              </a:ext>
            </a:extLst>
          </p:cNvPr>
          <p:cNvSpPr txBox="1"/>
          <p:nvPr/>
        </p:nvSpPr>
        <p:spPr>
          <a:xfrm>
            <a:off x="6545766" y="568712"/>
            <a:ext cx="50961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ไวน์แห่งออสเตรเลียทุกแก้วจะบอกเล่าเรื่องราว จะเล่าความเป็นมาเกี่ยวกับไวน์ที่บรรจงสร้างขึ้นมาจากองุ่นที่เติบโตขึ้นมาท่ามกลางสภาพอากาศอันหลากหลายและภูมิประเทศที่กว้างใหญ่ที่มีประวัติศาสตร์อันยาวนาน 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เฉกเช่นบรรพบุรุษของพวกเขา เกษตรกรผู้ปลูกองุ่นและผู้ผลิตไวน์ในปัจจุบันยังคง มีความกระตือรือร้นยืดหยุ่นและสร้างสรรค์ ขับเคลื่อนอย่างต่อเนื่องเพื่อค้นหาวิธีใหม่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ๆ เพื่อทำให้เทคนิคเก่าสมบูรณ์แบบ ชุมชนของเราเชื่อมโยงกันด้วยความเคารพซึ่งกันและกัน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และความรักที่มีร่วมกันในการสร้างสรรค์ไวน์ชั้นเยี่ยม ในขณะเดียวกันก็ปกป้องสิ่งมหัศจรรย์ทางธรรมชาติเพื่อให้คนรุ่นหลังได้เพลิดเพลิน การนำความคิดสมัยใหม่ไปใช้กับดินแดนโบราณของเรา และเราให้ความสำคัญกับการทดลองที่สนุกสนานอย่างจริงจัง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เพราะฉะนั้น หากท่านกำลังมองหารสชาติแห่งการผจญภัย เราขอให้ไวน์แห่งออสเตรเลียเป็นดั่งเข็มทิศนำทางของท่าน เพราะในไวน์แห่งออสเตรเลียทุก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ๆ ขวดคุณจะได้สัมผัสกับความมหัศจรรย์ของออสเตรเลีย – ซึ่งเป็นเครื่องเตือนใจถึงการผจญภัย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และความหลากหลายที่นิยามวัฒนธรรมและดินแดนของเรา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9E71B367-04C1-4E0D-70CF-4B06A72A3F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21760" y="1973579"/>
            <a:ext cx="1178969" cy="3569145"/>
          </a:xfrm>
          <a:prstGeom prst="rect">
            <a:avLst/>
          </a:prstGeom>
        </p:spPr>
      </p:pic>
      <p:pic>
        <p:nvPicPr>
          <p:cNvPr id="13" name="Picture Placeholder 8">
            <a:extLst>
              <a:ext uri="{FF2B5EF4-FFF2-40B4-BE49-F238E27FC236}">
                <a16:creationId xmlns:a16="http://schemas.microsoft.com/office/drawing/2014/main" id="{7FAE3066-E8FD-315E-8CD1-8E62BDE78C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0978" y="1933074"/>
            <a:ext cx="1182507" cy="3579859"/>
          </a:xfrm>
          <a:prstGeom prst="rect">
            <a:avLst/>
          </a:prstGeom>
        </p:spPr>
      </p:pic>
      <p:pic>
        <p:nvPicPr>
          <p:cNvPr id="12" name="Picture Placeholder 8">
            <a:extLst>
              <a:ext uri="{FF2B5EF4-FFF2-40B4-BE49-F238E27FC236}">
                <a16:creationId xmlns:a16="http://schemas.microsoft.com/office/drawing/2014/main" id="{010CEE19-2C29-7573-40EC-CD5552BDD7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70734" y="1770536"/>
            <a:ext cx="1270924" cy="3847526"/>
          </a:xfrm>
          <a:prstGeom prst="rect">
            <a:avLst/>
          </a:prstGeom>
        </p:spPr>
      </p:pic>
      <p:pic>
        <p:nvPicPr>
          <p:cNvPr id="11" name="Picture Placeholder 8">
            <a:extLst>
              <a:ext uri="{FF2B5EF4-FFF2-40B4-BE49-F238E27FC236}">
                <a16:creationId xmlns:a16="http://schemas.microsoft.com/office/drawing/2014/main" id="{7A2D87DB-67FA-4355-5AE6-D696F4A75B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9429" y="1770536"/>
            <a:ext cx="1270924" cy="3847526"/>
          </a:xfrm>
          <a:prstGeom prst="rect">
            <a:avLst/>
          </a:prstGeom>
        </p:spPr>
      </p:pic>
      <p:pic>
        <p:nvPicPr>
          <p:cNvPr id="8" name="Picture Placeholder 8">
            <a:extLst>
              <a:ext uri="{FF2B5EF4-FFF2-40B4-BE49-F238E27FC236}">
                <a16:creationId xmlns:a16="http://schemas.microsoft.com/office/drawing/2014/main" id="{F712BF80-5497-5D02-E80D-8D323EA2AE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4734" y="1770536"/>
            <a:ext cx="1270924" cy="3847526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99FDAD5E-E0AC-E042-B039-99550D996EB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7932C7C-3022-73D7-2FAF-9F929DF1BC6A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065CB14-801B-55F8-8A11-A313DD0E8524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E71551-DFBD-0317-D9AC-3F1574F0D9DF}"/>
              </a:ext>
            </a:extLst>
          </p:cNvPr>
          <p:cNvSpPr txBox="1"/>
          <p:nvPr/>
        </p:nvSpPr>
        <p:spPr>
          <a:xfrm>
            <a:off x="907852" y="5378034"/>
            <a:ext cx="1842968" cy="13234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30%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D343EC1-08FB-BF77-547D-3967484EE0E0}"/>
              </a:ext>
            </a:extLst>
          </p:cNvPr>
          <p:cNvSpPr txBox="1"/>
          <p:nvPr/>
        </p:nvSpPr>
        <p:spPr>
          <a:xfrm>
            <a:off x="2960202" y="5424200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27%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C1824B3-3CA1-70B4-4141-04BFB62A2276}"/>
              </a:ext>
            </a:extLst>
          </p:cNvPr>
          <p:cNvSpPr txBox="1"/>
          <p:nvPr/>
        </p:nvSpPr>
        <p:spPr>
          <a:xfrm>
            <a:off x="4995976" y="5378034"/>
            <a:ext cx="1842968" cy="160043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13%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E76CEC9-6368-EF25-F6D9-26D6A9C0A529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292CC8A-442B-AA2F-5491-202BA9475212}"/>
              </a:ext>
            </a:extLst>
          </p:cNvPr>
          <p:cNvSpPr txBox="1"/>
          <p:nvPr/>
        </p:nvSpPr>
        <p:spPr>
          <a:xfrm>
            <a:off x="7048326" y="5406476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วิญง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10%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A0E4BFA-2755-BA0B-F607-C54D6C33D144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37BE046-163F-AD0F-A728-033EA6915E23}"/>
              </a:ext>
            </a:extLst>
          </p:cNvPr>
          <p:cNvSpPr txBox="1"/>
          <p:nvPr/>
        </p:nvSpPr>
        <p:spPr>
          <a:xfrm>
            <a:off x="9075833" y="5406476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แมร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์โลต์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3%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BBD4D1-7A71-C4FE-7F18-CD7D8AB2271D}"/>
              </a:ext>
            </a:extLst>
          </p:cNvPr>
          <p:cNvSpPr txBox="1"/>
          <p:nvPr/>
        </p:nvSpPr>
        <p:spPr>
          <a:xfrm rot="16200000">
            <a:off x="1507738" y="4019453"/>
            <a:ext cx="5998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รี</a:t>
            </a:r>
            <a:r>
              <a:rPr lang="th-TH" sz="2200" b="1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สลิง</a:t>
            </a:r>
            <a:endParaRPr lang="en-US" sz="22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4C6C39-D206-713C-96F6-A893D71617B6}"/>
              </a:ext>
            </a:extLst>
          </p:cNvPr>
          <p:cNvSpPr txBox="1"/>
          <p:nvPr/>
        </p:nvSpPr>
        <p:spPr>
          <a:xfrm rot="16200000">
            <a:off x="3226950" y="4049269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871AEF-CE71-8B1A-15CC-49731F265895}"/>
              </a:ext>
            </a:extLst>
          </p:cNvPr>
          <p:cNvSpPr txBox="1"/>
          <p:nvPr/>
        </p:nvSpPr>
        <p:spPr>
          <a:xfrm rot="16200000">
            <a:off x="4772855" y="4019454"/>
            <a:ext cx="226074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DF0567-1859-85F3-2820-A27B8C08FA93}"/>
              </a:ext>
            </a:extLst>
          </p:cNvPr>
          <p:cNvSpPr txBox="1"/>
          <p:nvPr/>
        </p:nvSpPr>
        <p:spPr>
          <a:xfrm rot="16200000">
            <a:off x="9255296" y="4019455"/>
            <a:ext cx="13951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720DD2-9B67-B47A-736B-3157957183ED}"/>
              </a:ext>
            </a:extLst>
          </p:cNvPr>
          <p:cNvSpPr txBox="1"/>
          <p:nvPr/>
        </p:nvSpPr>
        <p:spPr>
          <a:xfrm rot="16200000">
            <a:off x="6968103" y="3910450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B838D5-653B-6DF6-6578-EEB0B4663A7E}"/>
              </a:ext>
            </a:extLst>
          </p:cNvPr>
          <p:cNvSpPr txBox="1"/>
          <p:nvPr/>
        </p:nvSpPr>
        <p:spPr>
          <a:xfrm>
            <a:off x="433787" y="441968"/>
            <a:ext cx="9303629" cy="1648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อีเดน </a:t>
            </a:r>
            <a:r>
              <a:rPr lang="th-TH" sz="6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สายพันธุ์องุ่น 5 อันดับแรก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34449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367169"/>
            <a:ext cx="40369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5539740"/>
            <a:ext cx="855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0A9450BE-EDA9-DA19-7EB0-0694C109A1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95857" y="886720"/>
            <a:ext cx="1937783" cy="58663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488520" y="388503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อีเดน 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16255" y="2058603"/>
            <a:ext cx="2805709" cy="67197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กลิ่นมะนาว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เล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มอนชัดเจน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spcBef>
                <a:spcPts val="217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พร้อมความเข้มในรสชาติ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/>
          <p:nvPr/>
        </p:nvCxnSpPr>
        <p:spPr>
          <a:xfrm>
            <a:off x="2219110" y="2749949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583929" cy="2583929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166070" y="2259901"/>
            <a:ext cx="1832762" cy="168853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สายพันธุ์องุ่นขาว</a:t>
            </a:r>
          </a:p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ที่สำคัญที่สุด</a:t>
            </a:r>
          </a:p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คิดเป็นสัดส่วน ¼ </a:t>
            </a:r>
          </a:p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ของปริมาณองุ่นที่ใ</a:t>
            </a:r>
            <a:r>
              <a:rPr lang="th-TH" sz="24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ช้</a:t>
            </a:r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ผลิตไวน์ทั้งหมด 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597712" y="5021786"/>
            <a:ext cx="2805709" cy="145834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217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น้ำมะนาว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เล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มอน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น้ำมะนาว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แอ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ปเปิ้ล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เขียว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ดอกขิง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2201F74-1579-3130-4797-DB2844643F81}"/>
              </a:ext>
            </a:extLst>
          </p:cNvPr>
          <p:cNvSpPr txBox="1"/>
          <p:nvPr/>
        </p:nvSpPr>
        <p:spPr>
          <a:xfrm>
            <a:off x="3401872" y="5137202"/>
            <a:ext cx="2805709" cy="1342932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217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กลิ่นรสรอง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217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โทสต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217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อัล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มอน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217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น้ำผึ้ง</a:t>
            </a:r>
          </a:p>
          <a:p>
            <a:pPr marL="285750" indent="-285750">
              <a:lnSpc>
                <a:spcPct val="82000"/>
              </a:lnSpc>
              <a:spcBef>
                <a:spcPts val="217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แยมส้ม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546860" y="4525409"/>
            <a:ext cx="454914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/>
          <p:nvPr/>
        </p:nvCxnSpPr>
        <p:spPr>
          <a:xfrm>
            <a:off x="1556170" y="4517789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D862B48-2293-2118-9B46-8D7DF76BBE3D}"/>
              </a:ext>
            </a:extLst>
          </p:cNvPr>
          <p:cNvCxnSpPr/>
          <p:nvPr/>
        </p:nvCxnSpPr>
        <p:spPr>
          <a:xfrm>
            <a:off x="4070770" y="4517789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7847404" y="5308907"/>
            <a:ext cx="2188629" cy="64633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เจริญเติบโตได้ดีในไร่องุ่นบนพื้นที่สูงที่มีอากาศเย็น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84BFD1A9-D238-53F5-B6BF-A8AA847EFF3F}"/>
              </a:ext>
            </a:extLst>
          </p:cNvPr>
          <p:cNvSpPr txBox="1"/>
          <p:nvPr/>
        </p:nvSpPr>
        <p:spPr>
          <a:xfrm rot="16200000">
            <a:off x="4423551" y="4180313"/>
            <a:ext cx="4652237" cy="587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th-TH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รี</a:t>
            </a:r>
            <a:r>
              <a:rPr lang="th-TH" sz="4400" b="1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สลิง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5648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7156B-802D-6F4F-B138-FFA650E9E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1E720B25-2B4A-DBCB-23C5-2ED68685355D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14975" y="368300"/>
            <a:ext cx="2114328" cy="6400800"/>
          </a:xfr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E8DC101D-DEF5-39DB-0571-1A8F7D7B7A75}"/>
              </a:ext>
            </a:extLst>
          </p:cNvPr>
          <p:cNvSpPr txBox="1"/>
          <p:nvPr/>
        </p:nvSpPr>
        <p:spPr>
          <a:xfrm rot="16200000">
            <a:off x="7343129" y="4180313"/>
            <a:ext cx="4652237" cy="587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th-TH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รี</a:t>
            </a:r>
            <a:r>
              <a:rPr lang="th-TH" sz="4400" b="1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สลิง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2164130-C817-58F9-2C6A-4CE3EF096460}"/>
              </a:ext>
            </a:extLst>
          </p:cNvPr>
          <p:cNvSpPr/>
          <p:nvPr/>
        </p:nvSpPr>
        <p:spPr>
          <a:xfrm>
            <a:off x="2284248" y="2033338"/>
            <a:ext cx="272668" cy="272668"/>
          </a:xfrm>
          <a:prstGeom prst="ellipse">
            <a:avLst/>
          </a:prstGeom>
          <a:solidFill>
            <a:srgbClr val="F7F0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A5A606F-4A6A-3B78-FDE0-5346E75A688D}"/>
              </a:ext>
            </a:extLst>
          </p:cNvPr>
          <p:cNvSpPr/>
          <p:nvPr/>
        </p:nvSpPr>
        <p:spPr>
          <a:xfrm>
            <a:off x="2648391" y="2030436"/>
            <a:ext cx="272668" cy="272668"/>
          </a:xfrm>
          <a:prstGeom prst="ellipse">
            <a:avLst/>
          </a:prstGeom>
          <a:solidFill>
            <a:srgbClr val="EBE7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CE4DE0A-3156-E185-6BA0-5277D6FBF076}"/>
              </a:ext>
            </a:extLst>
          </p:cNvPr>
          <p:cNvSpPr/>
          <p:nvPr/>
        </p:nvSpPr>
        <p:spPr>
          <a:xfrm>
            <a:off x="3012534" y="2030436"/>
            <a:ext cx="272668" cy="272668"/>
          </a:xfrm>
          <a:prstGeom prst="ellipse">
            <a:avLst/>
          </a:prstGeom>
          <a:solidFill>
            <a:srgbClr val="F4EF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F29077-FA8A-2CDB-E97D-A40A19EE4078}"/>
              </a:ext>
            </a:extLst>
          </p:cNvPr>
          <p:cNvSpPr/>
          <p:nvPr/>
        </p:nvSpPr>
        <p:spPr>
          <a:xfrm>
            <a:off x="3376677" y="2030436"/>
            <a:ext cx="272668" cy="272668"/>
          </a:xfrm>
          <a:prstGeom prst="ellipse">
            <a:avLst/>
          </a:prstGeom>
          <a:solidFill>
            <a:srgbClr val="F1E2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33F3771-4282-D452-8E25-D8716D9E49DC}"/>
              </a:ext>
            </a:extLst>
          </p:cNvPr>
          <p:cNvSpPr/>
          <p:nvPr/>
        </p:nvSpPr>
        <p:spPr>
          <a:xfrm>
            <a:off x="3741201" y="2030436"/>
            <a:ext cx="272668" cy="272668"/>
          </a:xfrm>
          <a:prstGeom prst="ellipse">
            <a:avLst/>
          </a:prstGeom>
          <a:solidFill>
            <a:srgbClr val="F0E0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665D82D-136D-E579-CE9A-3DEDF142AE84}"/>
              </a:ext>
            </a:extLst>
          </p:cNvPr>
          <p:cNvSpPr/>
          <p:nvPr/>
        </p:nvSpPr>
        <p:spPr>
          <a:xfrm>
            <a:off x="4105725" y="2030436"/>
            <a:ext cx="272668" cy="272668"/>
          </a:xfrm>
          <a:prstGeom prst="ellipse">
            <a:avLst/>
          </a:prstGeom>
          <a:solidFill>
            <a:srgbClr val="F5D1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AC4D748-73A2-2FF0-B26F-439037E69A67}"/>
              </a:ext>
            </a:extLst>
          </p:cNvPr>
          <p:cNvSpPr/>
          <p:nvPr/>
        </p:nvSpPr>
        <p:spPr>
          <a:xfrm>
            <a:off x="4464070" y="2030436"/>
            <a:ext cx="272668" cy="272668"/>
          </a:xfrm>
          <a:prstGeom prst="ellipse">
            <a:avLst/>
          </a:prstGeom>
          <a:solidFill>
            <a:srgbClr val="D19C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1270497-E897-4289-F0EB-3818B8B0E1B1}"/>
              </a:ext>
            </a:extLst>
          </p:cNvPr>
          <p:cNvSpPr/>
          <p:nvPr/>
        </p:nvSpPr>
        <p:spPr>
          <a:xfrm>
            <a:off x="4834772" y="2030436"/>
            <a:ext cx="272668" cy="272668"/>
          </a:xfrm>
          <a:prstGeom prst="ellipse">
            <a:avLst/>
          </a:prstGeom>
          <a:solidFill>
            <a:srgbClr val="B368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0DBE59E-8202-2A43-125A-376F32B8C615}"/>
              </a:ext>
            </a:extLst>
          </p:cNvPr>
          <p:cNvSpPr/>
          <p:nvPr/>
        </p:nvSpPr>
        <p:spPr>
          <a:xfrm>
            <a:off x="5199296" y="2030436"/>
            <a:ext cx="272668" cy="272668"/>
          </a:xfrm>
          <a:prstGeom prst="ellipse">
            <a:avLst/>
          </a:prstGeom>
          <a:solidFill>
            <a:srgbClr val="6A3E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19AEF9CD-D63A-FEAF-39B7-0E9108981333}"/>
              </a:ext>
            </a:extLst>
          </p:cNvPr>
          <p:cNvSpPr txBox="1"/>
          <p:nvPr/>
        </p:nvSpPr>
        <p:spPr>
          <a:xfrm>
            <a:off x="2211440" y="2477629"/>
            <a:ext cx="158409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1727E905-3D33-773A-D9E9-10C39B8CC9D6}"/>
              </a:ext>
            </a:extLst>
          </p:cNvPr>
          <p:cNvSpPr/>
          <p:nvPr/>
        </p:nvSpPr>
        <p:spPr>
          <a:xfrm>
            <a:off x="2284248" y="31825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221C8CE9-56C6-BF69-99CD-0C9D79ACCFA4}"/>
              </a:ext>
            </a:extLst>
          </p:cNvPr>
          <p:cNvSpPr/>
          <p:nvPr/>
        </p:nvSpPr>
        <p:spPr>
          <a:xfrm>
            <a:off x="2648391" y="317961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F9CE1DD-409D-D6E8-2FD3-84F4585A1110}"/>
              </a:ext>
            </a:extLst>
          </p:cNvPr>
          <p:cNvSpPr/>
          <p:nvPr/>
        </p:nvSpPr>
        <p:spPr>
          <a:xfrm>
            <a:off x="3012534" y="317961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8999AB3-78BD-EE6F-D341-682BDE6C7653}"/>
              </a:ext>
            </a:extLst>
          </p:cNvPr>
          <p:cNvSpPr/>
          <p:nvPr/>
        </p:nvSpPr>
        <p:spPr>
          <a:xfrm>
            <a:off x="3376677" y="317961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B2D090DD-3AF4-E349-50FC-69C07E42ED6E}"/>
              </a:ext>
            </a:extLst>
          </p:cNvPr>
          <p:cNvSpPr/>
          <p:nvPr/>
        </p:nvSpPr>
        <p:spPr>
          <a:xfrm>
            <a:off x="3741201" y="317961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B870CD8C-C143-00D8-34AB-B960F82C9D98}"/>
              </a:ext>
            </a:extLst>
          </p:cNvPr>
          <p:cNvSpPr/>
          <p:nvPr/>
        </p:nvSpPr>
        <p:spPr>
          <a:xfrm>
            <a:off x="4105725" y="31796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9DAD3FEE-FD64-2F2C-F165-6E475B6F3011}"/>
              </a:ext>
            </a:extLst>
          </p:cNvPr>
          <p:cNvSpPr/>
          <p:nvPr/>
        </p:nvSpPr>
        <p:spPr>
          <a:xfrm>
            <a:off x="4464070" y="31796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EC77C59E-CBA8-EE43-4D1F-EB3E6CA79DBC}"/>
              </a:ext>
            </a:extLst>
          </p:cNvPr>
          <p:cNvSpPr/>
          <p:nvPr/>
        </p:nvSpPr>
        <p:spPr>
          <a:xfrm>
            <a:off x="4834772" y="31796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CFE8EEF0-74D8-D95D-F528-AED1B442B8A0}"/>
              </a:ext>
            </a:extLst>
          </p:cNvPr>
          <p:cNvSpPr/>
          <p:nvPr/>
        </p:nvSpPr>
        <p:spPr>
          <a:xfrm>
            <a:off x="5199296" y="31796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C92AD4F4-FD06-9A8F-D356-182F28EEBFB5}"/>
              </a:ext>
            </a:extLst>
          </p:cNvPr>
          <p:cNvSpPr/>
          <p:nvPr/>
        </p:nvSpPr>
        <p:spPr>
          <a:xfrm>
            <a:off x="2284248" y="40227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621B11A-7CCC-52F9-B32F-9C6C47E7D67C}"/>
              </a:ext>
            </a:extLst>
          </p:cNvPr>
          <p:cNvSpPr/>
          <p:nvPr/>
        </p:nvSpPr>
        <p:spPr>
          <a:xfrm>
            <a:off x="2648391" y="40198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86306605-8329-9630-826D-1CED8257BC8C}"/>
              </a:ext>
            </a:extLst>
          </p:cNvPr>
          <p:cNvSpPr/>
          <p:nvPr/>
        </p:nvSpPr>
        <p:spPr>
          <a:xfrm>
            <a:off x="3012534" y="40198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46D7922-9EB8-67E5-DB37-08A159A49C5C}"/>
              </a:ext>
            </a:extLst>
          </p:cNvPr>
          <p:cNvSpPr/>
          <p:nvPr/>
        </p:nvSpPr>
        <p:spPr>
          <a:xfrm>
            <a:off x="3376677" y="40198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4B209898-9CF3-F9E3-F77D-A59311AF7672}"/>
              </a:ext>
            </a:extLst>
          </p:cNvPr>
          <p:cNvSpPr/>
          <p:nvPr/>
        </p:nvSpPr>
        <p:spPr>
          <a:xfrm>
            <a:off x="3741201" y="40198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30406F77-3158-5F3E-58B2-498267EC43C2}"/>
              </a:ext>
            </a:extLst>
          </p:cNvPr>
          <p:cNvSpPr/>
          <p:nvPr/>
        </p:nvSpPr>
        <p:spPr>
          <a:xfrm>
            <a:off x="4105725" y="40198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90F2B47-A433-29FA-C378-6094F48BBD77}"/>
              </a:ext>
            </a:extLst>
          </p:cNvPr>
          <p:cNvSpPr/>
          <p:nvPr/>
        </p:nvSpPr>
        <p:spPr>
          <a:xfrm>
            <a:off x="4464070" y="40198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A6C935-F4D5-898F-F119-2DDEF030350E}"/>
              </a:ext>
            </a:extLst>
          </p:cNvPr>
          <p:cNvSpPr/>
          <p:nvPr/>
        </p:nvSpPr>
        <p:spPr>
          <a:xfrm>
            <a:off x="4834772" y="40198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995F3938-ACB9-9B3B-E644-2B588AFF1AC2}"/>
              </a:ext>
            </a:extLst>
          </p:cNvPr>
          <p:cNvSpPr/>
          <p:nvPr/>
        </p:nvSpPr>
        <p:spPr>
          <a:xfrm>
            <a:off x="5199296" y="40198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2B67659B-0036-47A0-F4B7-27DC6C3C1498}"/>
              </a:ext>
            </a:extLst>
          </p:cNvPr>
          <p:cNvSpPr/>
          <p:nvPr/>
        </p:nvSpPr>
        <p:spPr>
          <a:xfrm>
            <a:off x="2284248" y="48630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FDB8C7A-B7AC-9755-7B76-45ED2D71F9CD}"/>
              </a:ext>
            </a:extLst>
          </p:cNvPr>
          <p:cNvSpPr/>
          <p:nvPr/>
        </p:nvSpPr>
        <p:spPr>
          <a:xfrm>
            <a:off x="2648391" y="486013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D62C6F3-25BA-88D6-F7CE-FB997978BA9A}"/>
              </a:ext>
            </a:extLst>
          </p:cNvPr>
          <p:cNvSpPr/>
          <p:nvPr/>
        </p:nvSpPr>
        <p:spPr>
          <a:xfrm>
            <a:off x="3012534" y="486013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79323FBD-32D1-8CDA-3B67-816490AF1189}"/>
              </a:ext>
            </a:extLst>
          </p:cNvPr>
          <p:cNvSpPr/>
          <p:nvPr/>
        </p:nvSpPr>
        <p:spPr>
          <a:xfrm>
            <a:off x="3376677" y="486013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CE5BBBDB-C5A0-A2DE-F9EB-F4CC0B503F55}"/>
              </a:ext>
            </a:extLst>
          </p:cNvPr>
          <p:cNvSpPr/>
          <p:nvPr/>
        </p:nvSpPr>
        <p:spPr>
          <a:xfrm>
            <a:off x="3741201" y="486013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18E49564-A27C-F85A-FAC2-1E71189193B8}"/>
              </a:ext>
            </a:extLst>
          </p:cNvPr>
          <p:cNvSpPr/>
          <p:nvPr/>
        </p:nvSpPr>
        <p:spPr>
          <a:xfrm>
            <a:off x="4105725" y="486013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45E3809F-C4C6-6BB7-0B44-05A727ADFE97}"/>
              </a:ext>
            </a:extLst>
          </p:cNvPr>
          <p:cNvSpPr/>
          <p:nvPr/>
        </p:nvSpPr>
        <p:spPr>
          <a:xfrm>
            <a:off x="4464070" y="486013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65D27092-19A0-E983-D182-7C15FD94974F}"/>
              </a:ext>
            </a:extLst>
          </p:cNvPr>
          <p:cNvSpPr/>
          <p:nvPr/>
        </p:nvSpPr>
        <p:spPr>
          <a:xfrm>
            <a:off x="4834772" y="486013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E2037BB9-81B0-0EAD-553B-EF60E3CAA4E7}"/>
              </a:ext>
            </a:extLst>
          </p:cNvPr>
          <p:cNvSpPr/>
          <p:nvPr/>
        </p:nvSpPr>
        <p:spPr>
          <a:xfrm>
            <a:off x="5199296" y="486013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A6FC767D-D962-B827-2D66-C493F323A724}"/>
              </a:ext>
            </a:extLst>
          </p:cNvPr>
          <p:cNvSpPr/>
          <p:nvPr/>
        </p:nvSpPr>
        <p:spPr>
          <a:xfrm>
            <a:off x="2284248" y="52090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5CCFA855-E433-D4B5-3459-B02BC8AF2986}"/>
              </a:ext>
            </a:extLst>
          </p:cNvPr>
          <p:cNvSpPr/>
          <p:nvPr/>
        </p:nvSpPr>
        <p:spPr>
          <a:xfrm>
            <a:off x="2648391" y="520612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23D857CA-AC48-6BB2-3AFF-BC731D1F344E}"/>
              </a:ext>
            </a:extLst>
          </p:cNvPr>
          <p:cNvSpPr/>
          <p:nvPr/>
        </p:nvSpPr>
        <p:spPr>
          <a:xfrm>
            <a:off x="3012534" y="520612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5ACC3F7E-F4F4-BE7A-7C57-75084617D6C2}"/>
              </a:ext>
            </a:extLst>
          </p:cNvPr>
          <p:cNvSpPr/>
          <p:nvPr/>
        </p:nvSpPr>
        <p:spPr>
          <a:xfrm>
            <a:off x="3376677" y="520612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702B5AFE-9867-840D-459D-3A2AD65D1373}"/>
              </a:ext>
            </a:extLst>
          </p:cNvPr>
          <p:cNvSpPr/>
          <p:nvPr/>
        </p:nvSpPr>
        <p:spPr>
          <a:xfrm>
            <a:off x="3741201" y="520612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6CD7CDC0-2BF5-10C1-1557-C857C92F6783}"/>
              </a:ext>
            </a:extLst>
          </p:cNvPr>
          <p:cNvSpPr/>
          <p:nvPr/>
        </p:nvSpPr>
        <p:spPr>
          <a:xfrm>
            <a:off x="4105725" y="520612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9957D7F6-A90B-8F40-FB8B-3FDDBD944482}"/>
              </a:ext>
            </a:extLst>
          </p:cNvPr>
          <p:cNvSpPr/>
          <p:nvPr/>
        </p:nvSpPr>
        <p:spPr>
          <a:xfrm>
            <a:off x="4464070" y="520612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C1346D57-ABB7-4431-028D-7C0AB9B22118}"/>
              </a:ext>
            </a:extLst>
          </p:cNvPr>
          <p:cNvSpPr/>
          <p:nvPr/>
        </p:nvSpPr>
        <p:spPr>
          <a:xfrm>
            <a:off x="4834772" y="520612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C7C8BFB7-E59D-BBD2-B9BE-6C0D778B8460}"/>
              </a:ext>
            </a:extLst>
          </p:cNvPr>
          <p:cNvSpPr/>
          <p:nvPr/>
        </p:nvSpPr>
        <p:spPr>
          <a:xfrm>
            <a:off x="5199296" y="520612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4B1D98A8-D9FE-E6AD-68CF-EF6B7648219F}"/>
              </a:ext>
            </a:extLst>
          </p:cNvPr>
          <p:cNvSpPr/>
          <p:nvPr/>
        </p:nvSpPr>
        <p:spPr>
          <a:xfrm>
            <a:off x="2284248" y="59936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03E653F0-B44E-E889-06EC-C7696CFBD610}"/>
              </a:ext>
            </a:extLst>
          </p:cNvPr>
          <p:cNvSpPr/>
          <p:nvPr/>
        </p:nvSpPr>
        <p:spPr>
          <a:xfrm>
            <a:off x="2648391" y="59907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20D89651-4ECC-59D2-8E42-7BFA1919CE69}"/>
              </a:ext>
            </a:extLst>
          </p:cNvPr>
          <p:cNvSpPr/>
          <p:nvPr/>
        </p:nvSpPr>
        <p:spPr>
          <a:xfrm>
            <a:off x="3012534" y="59907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C2EFFB14-CC5A-17C7-91C3-495338FD42A0}"/>
              </a:ext>
            </a:extLst>
          </p:cNvPr>
          <p:cNvSpPr/>
          <p:nvPr/>
        </p:nvSpPr>
        <p:spPr>
          <a:xfrm>
            <a:off x="3376677" y="59907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12492F5F-1BE9-76F4-7ED3-EA8494E58AB0}"/>
              </a:ext>
            </a:extLst>
          </p:cNvPr>
          <p:cNvSpPr/>
          <p:nvPr/>
        </p:nvSpPr>
        <p:spPr>
          <a:xfrm>
            <a:off x="3741201" y="59907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FD8B878E-AA48-9B17-CFAC-C98A74F423A0}"/>
              </a:ext>
            </a:extLst>
          </p:cNvPr>
          <p:cNvSpPr/>
          <p:nvPr/>
        </p:nvSpPr>
        <p:spPr>
          <a:xfrm>
            <a:off x="4464070" y="59907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2CBCC790-6FE1-E1FD-BBAA-85A356696124}"/>
              </a:ext>
            </a:extLst>
          </p:cNvPr>
          <p:cNvSpPr/>
          <p:nvPr/>
        </p:nvSpPr>
        <p:spPr>
          <a:xfrm>
            <a:off x="4834772" y="59907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2ABFE1A2-6741-6C16-795E-90A27FC92422}"/>
              </a:ext>
            </a:extLst>
          </p:cNvPr>
          <p:cNvSpPr/>
          <p:nvPr/>
        </p:nvSpPr>
        <p:spPr>
          <a:xfrm>
            <a:off x="5199296" y="59907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A922EE66-C655-C674-6D71-9DD2D8D9FD82}"/>
              </a:ext>
            </a:extLst>
          </p:cNvPr>
          <p:cNvSpPr txBox="1"/>
          <p:nvPr/>
        </p:nvSpPr>
        <p:spPr>
          <a:xfrm>
            <a:off x="2186216" y="563970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CB685D7-E21A-D7F6-9450-82E4C128408B}"/>
              </a:ext>
            </a:extLst>
          </p:cNvPr>
          <p:cNvSpPr txBox="1"/>
          <p:nvPr/>
        </p:nvSpPr>
        <p:spPr>
          <a:xfrm>
            <a:off x="3105703" y="5668577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11% – 13.5%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278826FC-7713-A1F2-961B-F9580261478A}"/>
              </a:ext>
            </a:extLst>
          </p:cNvPr>
          <p:cNvSpPr txBox="1"/>
          <p:nvPr/>
        </p:nvSpPr>
        <p:spPr>
          <a:xfrm>
            <a:off x="4749098" y="563970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0D1478E-5F6F-0128-ABDE-B3AD64F54DAF}"/>
              </a:ext>
            </a:extLst>
          </p:cNvPr>
          <p:cNvGrpSpPr/>
          <p:nvPr/>
        </p:nvGrpSpPr>
        <p:grpSpPr>
          <a:xfrm>
            <a:off x="4102832" y="5990776"/>
            <a:ext cx="278634" cy="272668"/>
            <a:chOff x="8032638" y="5926610"/>
            <a:chExt cx="278634" cy="272668"/>
          </a:xfrm>
          <a:solidFill>
            <a:schemeClr val="bg2"/>
          </a:solidFill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0CBB279D-C409-5932-1493-DCDBA80B6BCD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44CE3A0-A664-E682-FF52-CF01276BF45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7AA0391-A848-316B-5EB8-2095E66EABB4}"/>
              </a:ext>
            </a:extLst>
          </p:cNvPr>
          <p:cNvCxnSpPr>
            <a:cxnSpLocks/>
          </p:cNvCxnSpPr>
          <p:nvPr/>
        </p:nvCxnSpPr>
        <p:spPr>
          <a:xfrm>
            <a:off x="2414785" y="2341565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3C03BB7-C2D7-62CC-B680-7A8F76C4F6D2}"/>
              </a:ext>
            </a:extLst>
          </p:cNvPr>
          <p:cNvCxnSpPr>
            <a:cxnSpLocks/>
          </p:cNvCxnSpPr>
          <p:nvPr/>
        </p:nvCxnSpPr>
        <p:spPr>
          <a:xfrm>
            <a:off x="3482718" y="2341565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9874FEF-3957-FE11-AD9C-9A7BAC9A6704}"/>
              </a:ext>
            </a:extLst>
          </p:cNvPr>
          <p:cNvCxnSpPr>
            <a:cxnSpLocks/>
          </p:cNvCxnSpPr>
          <p:nvPr/>
        </p:nvCxnSpPr>
        <p:spPr>
          <a:xfrm>
            <a:off x="2420582" y="2475689"/>
            <a:ext cx="103538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B0758F4-C997-BC02-9EF2-0A761397B80D}"/>
              </a:ext>
            </a:extLst>
          </p:cNvPr>
          <p:cNvSpPr txBox="1"/>
          <p:nvPr/>
        </p:nvSpPr>
        <p:spPr>
          <a:xfrm>
            <a:off x="506571" y="536250"/>
            <a:ext cx="6958298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อีเดน 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รี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ลักษณะเด่น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7A1EDD30-FEBF-142E-E8FB-C2CB22995018}"/>
              </a:ext>
            </a:extLst>
          </p:cNvPr>
          <p:cNvSpPr txBox="1"/>
          <p:nvPr/>
        </p:nvSpPr>
        <p:spPr>
          <a:xfrm>
            <a:off x="506573" y="2006793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D35D7A1-420D-1BD3-914A-3B15D88905C1}"/>
              </a:ext>
            </a:extLst>
          </p:cNvPr>
          <p:cNvCxnSpPr>
            <a:cxnSpLocks/>
          </p:cNvCxnSpPr>
          <p:nvPr/>
        </p:nvCxnSpPr>
        <p:spPr>
          <a:xfrm>
            <a:off x="777119" y="2169409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2">
            <a:extLst>
              <a:ext uri="{FF2B5EF4-FFF2-40B4-BE49-F238E27FC236}">
                <a16:creationId xmlns:a16="http://schemas.microsoft.com/office/drawing/2014/main" id="{FFB89FF1-C021-B757-03D2-BCFB6E62367D}"/>
              </a:ext>
            </a:extLst>
          </p:cNvPr>
          <p:cNvSpPr txBox="1"/>
          <p:nvPr/>
        </p:nvSpPr>
        <p:spPr>
          <a:xfrm>
            <a:off x="506572" y="303166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2D5784DB-06ED-F764-FFAA-E6E211856D61}"/>
              </a:ext>
            </a:extLst>
          </p:cNvPr>
          <p:cNvSpPr txBox="1"/>
          <p:nvPr/>
        </p:nvSpPr>
        <p:spPr>
          <a:xfrm>
            <a:off x="2186216" y="283118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E3D9C866-FBDF-4F8A-5527-04A5740C9E55}"/>
              </a:ext>
            </a:extLst>
          </p:cNvPr>
          <p:cNvSpPr txBox="1"/>
          <p:nvPr/>
        </p:nvSpPr>
        <p:spPr>
          <a:xfrm>
            <a:off x="3455967" y="283118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38EBF674-4470-9423-0819-6CA3613058D1}"/>
              </a:ext>
            </a:extLst>
          </p:cNvPr>
          <p:cNvSpPr txBox="1"/>
          <p:nvPr/>
        </p:nvSpPr>
        <p:spPr>
          <a:xfrm>
            <a:off x="4749098" y="283118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CA10B30A-E1DB-3609-F336-A88824C79518}"/>
              </a:ext>
            </a:extLst>
          </p:cNvPr>
          <p:cNvSpPr txBox="1"/>
          <p:nvPr/>
        </p:nvSpPr>
        <p:spPr>
          <a:xfrm>
            <a:off x="2186216" y="367144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F12F1B11-A2AB-C692-CCD0-DD3F3B3339A9}"/>
              </a:ext>
            </a:extLst>
          </p:cNvPr>
          <p:cNvSpPr txBox="1"/>
          <p:nvPr/>
        </p:nvSpPr>
        <p:spPr>
          <a:xfrm>
            <a:off x="3306784" y="3671440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E364A342-F6BC-F33D-A942-1E30E3E78404}"/>
              </a:ext>
            </a:extLst>
          </p:cNvPr>
          <p:cNvSpPr txBox="1"/>
          <p:nvPr/>
        </p:nvSpPr>
        <p:spPr>
          <a:xfrm>
            <a:off x="4749098" y="367144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77BECC2-9300-68D7-A01D-7CEEA0008A72}"/>
              </a:ext>
            </a:extLst>
          </p:cNvPr>
          <p:cNvCxnSpPr>
            <a:cxnSpLocks/>
          </p:cNvCxnSpPr>
          <p:nvPr/>
        </p:nvCxnSpPr>
        <p:spPr>
          <a:xfrm>
            <a:off x="1610947" y="3330944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2">
            <a:extLst>
              <a:ext uri="{FF2B5EF4-FFF2-40B4-BE49-F238E27FC236}">
                <a16:creationId xmlns:a16="http://schemas.microsoft.com/office/drawing/2014/main" id="{64823171-45F8-6192-C75B-4673147C30CB}"/>
              </a:ext>
            </a:extLst>
          </p:cNvPr>
          <p:cNvSpPr txBox="1"/>
          <p:nvPr/>
        </p:nvSpPr>
        <p:spPr>
          <a:xfrm>
            <a:off x="506572" y="401193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318B1C8-B007-77B7-3F91-887F4D61E458}"/>
              </a:ext>
            </a:extLst>
          </p:cNvPr>
          <p:cNvCxnSpPr>
            <a:cxnSpLocks/>
          </p:cNvCxnSpPr>
          <p:nvPr/>
        </p:nvCxnSpPr>
        <p:spPr>
          <a:xfrm>
            <a:off x="1466547" y="4202095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2">
            <a:extLst>
              <a:ext uri="{FF2B5EF4-FFF2-40B4-BE49-F238E27FC236}">
                <a16:creationId xmlns:a16="http://schemas.microsoft.com/office/drawing/2014/main" id="{4B21D175-4616-5591-49A3-DD96DC1210F6}"/>
              </a:ext>
            </a:extLst>
          </p:cNvPr>
          <p:cNvSpPr txBox="1"/>
          <p:nvPr/>
        </p:nvSpPr>
        <p:spPr>
          <a:xfrm>
            <a:off x="2060168" y="4511699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F3E16A38-5BD7-8251-6FE4-FDA38D10539C}"/>
              </a:ext>
            </a:extLst>
          </p:cNvPr>
          <p:cNvSpPr txBox="1"/>
          <p:nvPr/>
        </p:nvSpPr>
        <p:spPr>
          <a:xfrm>
            <a:off x="3306784" y="451169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9E69E7B1-B49F-D0B5-91D2-3B006C6370BE}"/>
              </a:ext>
            </a:extLst>
          </p:cNvPr>
          <p:cNvSpPr txBox="1"/>
          <p:nvPr/>
        </p:nvSpPr>
        <p:spPr>
          <a:xfrm>
            <a:off x="4749098" y="451169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C78651A9-2FAD-FFA5-858B-048F261BB278}"/>
              </a:ext>
            </a:extLst>
          </p:cNvPr>
          <p:cNvSpPr txBox="1"/>
          <p:nvPr/>
        </p:nvSpPr>
        <p:spPr>
          <a:xfrm>
            <a:off x="506571" y="4874483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7E3E43D-D3FB-A1C2-A61A-D6922FDE3616}"/>
              </a:ext>
            </a:extLst>
          </p:cNvPr>
          <p:cNvCxnSpPr>
            <a:cxnSpLocks/>
          </p:cNvCxnSpPr>
          <p:nvPr/>
        </p:nvCxnSpPr>
        <p:spPr>
          <a:xfrm>
            <a:off x="962223" y="5042354"/>
            <a:ext cx="12703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0A8CB1AC-3096-7A35-15D8-5DF540B00FF0}"/>
              </a:ext>
            </a:extLst>
          </p:cNvPr>
          <p:cNvSpPr txBox="1"/>
          <p:nvPr/>
        </p:nvSpPr>
        <p:spPr>
          <a:xfrm>
            <a:off x="506572" y="5220472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DA5FADF-F8E9-05E7-D3B9-6688284CEDA1}"/>
              </a:ext>
            </a:extLst>
          </p:cNvPr>
          <p:cNvCxnSpPr>
            <a:cxnSpLocks/>
          </p:cNvCxnSpPr>
          <p:nvPr/>
        </p:nvCxnSpPr>
        <p:spPr>
          <a:xfrm>
            <a:off x="2119690" y="5388343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le 2">
            <a:extLst>
              <a:ext uri="{FF2B5EF4-FFF2-40B4-BE49-F238E27FC236}">
                <a16:creationId xmlns:a16="http://schemas.microsoft.com/office/drawing/2014/main" id="{FEEB3E95-606A-706A-D1FB-A8DF0B528F8E}"/>
              </a:ext>
            </a:extLst>
          </p:cNvPr>
          <p:cNvSpPr txBox="1"/>
          <p:nvPr/>
        </p:nvSpPr>
        <p:spPr>
          <a:xfrm>
            <a:off x="521829" y="598355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AFE1BE6-02E0-8EAC-2F79-00C7C7E2749D}"/>
              </a:ext>
            </a:extLst>
          </p:cNvPr>
          <p:cNvCxnSpPr>
            <a:cxnSpLocks/>
          </p:cNvCxnSpPr>
          <p:nvPr/>
        </p:nvCxnSpPr>
        <p:spPr>
          <a:xfrm>
            <a:off x="1481062" y="6172997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2158744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1248" y="541230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เกรอนา</a:t>
            </a:r>
            <a:r>
              <a:rPr lang="th-TH" sz="60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16255" y="1847367"/>
            <a:ext cx="2805709" cy="105157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ผลิตไวน์ได้หลากหลาย 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ทั้งทำไวน์ที่ทำจากองุ่นชนิดเดียวและไวน์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แบบผสม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3032760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2918129"/>
            <a:ext cx="0" cy="45666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367169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583929" cy="2583929"/>
          </a:xfrm>
          <a:prstGeom prst="ellipse">
            <a:avLst/>
          </a:prstGeom>
          <a:solidFill>
            <a:srgbClr val="55D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130268" y="2356852"/>
            <a:ext cx="1874323" cy="149464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เนื้อสัมผัสเข้มข้น มีกลิ่นรสของผลไม้สีแดงสุก เครื่องเทศ และพริกไทย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2953919" y="5095282"/>
            <a:ext cx="2805709" cy="120558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สีแดงเข้ม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สตรอเบอร์รี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พริกไทยขาว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3821430" y="4557519"/>
            <a:ext cx="204792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3821430" y="4559524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7A51DF95-F3F6-9DD6-C388-D0544C8D49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197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478B2E1-CB5C-E487-2C8E-7DC92B488748}"/>
              </a:ext>
            </a:extLst>
          </p:cNvPr>
          <p:cNvSpPr txBox="1"/>
          <p:nvPr/>
        </p:nvSpPr>
        <p:spPr>
          <a:xfrm rot="16200000">
            <a:off x="4283593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GRENACHE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992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9262" y="419249"/>
            <a:ext cx="11283754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เกรอนา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ลักษณะเด่น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0725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094121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GRENACHE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344952" y="1729957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709095" y="1727055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3073238" y="1727055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437381" y="1727055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801905" y="1727055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4166429" y="1727055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524774" y="1727055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895476" y="1727055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5260000" y="1727055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2718603" y="2174248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เกรอนา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344952" y="28791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709095" y="28762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3073238" y="28762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437381" y="2876233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801905" y="2876233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4166429" y="2876233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524774" y="28762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895476" y="28762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5260000" y="28762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344952" y="3719395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709095" y="3716493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3073238" y="371649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437381" y="371649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801905" y="371649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4166429" y="371649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524774" y="371649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895476" y="371649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5260000" y="371649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344952" y="455965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709095" y="455675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3073238" y="455675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437381" y="4556752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801905" y="4556752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4166429" y="4556752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524774" y="455675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895476" y="455675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5260000" y="455675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344952" y="49056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709095" y="490274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3073238" y="490274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437381" y="4902741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801905" y="4902741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4166429" y="4902741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524774" y="490274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895476" y="490274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5260000" y="490274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344952" y="616608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709095" y="616318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3073238" y="61631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437381" y="61631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B4B4ABB-9FA8-B87C-73BC-FDDC7FF1CBDD}"/>
              </a:ext>
            </a:extLst>
          </p:cNvPr>
          <p:cNvSpPr/>
          <p:nvPr/>
        </p:nvSpPr>
        <p:spPr>
          <a:xfrm>
            <a:off x="3801905" y="61631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28B8766-8D70-DE4B-4648-7E9551E0CF54}"/>
              </a:ext>
            </a:extLst>
          </p:cNvPr>
          <p:cNvSpPr/>
          <p:nvPr/>
        </p:nvSpPr>
        <p:spPr>
          <a:xfrm>
            <a:off x="4524774" y="6163181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5260000" y="616318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2246920" y="581210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4004416" y="5816783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809802" y="581210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224CEAB-450B-019E-ECCF-05EA077F8075}"/>
              </a:ext>
            </a:extLst>
          </p:cNvPr>
          <p:cNvCxnSpPr>
            <a:cxnSpLocks/>
          </p:cNvCxnSpPr>
          <p:nvPr/>
        </p:nvCxnSpPr>
        <p:spPr>
          <a:xfrm>
            <a:off x="3567485" y="2038184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344952" y="528478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709095" y="52818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3073238" y="52818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437381" y="5281884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801905" y="5281884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4166429" y="52818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524774" y="52818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895476" y="52818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5260000" y="52818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5AC20B1C-4B4E-AE5A-8D9F-8DF910C63D99}"/>
              </a:ext>
            </a:extLst>
          </p:cNvPr>
          <p:cNvGrpSpPr/>
          <p:nvPr/>
        </p:nvGrpSpPr>
        <p:grpSpPr>
          <a:xfrm>
            <a:off x="4889510" y="6163699"/>
            <a:ext cx="278634" cy="272668"/>
            <a:chOff x="8032638" y="5926610"/>
            <a:chExt cx="278634" cy="272668"/>
          </a:xfrm>
        </p:grpSpPr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5F241F64-F7DD-2E28-7CFF-EF475E7F686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5B67458C-AEFC-63DB-3A02-1258A092B49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428F2805-5190-4A07-A002-0D6ADD1E12CF}"/>
              </a:ext>
            </a:extLst>
          </p:cNvPr>
          <p:cNvGrpSpPr/>
          <p:nvPr/>
        </p:nvGrpSpPr>
        <p:grpSpPr>
          <a:xfrm rot="10800000">
            <a:off x="4168398" y="6163699"/>
            <a:ext cx="278634" cy="272668"/>
            <a:chOff x="8032638" y="5926610"/>
            <a:chExt cx="278634" cy="272668"/>
          </a:xfrm>
        </p:grpSpPr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609D5A3D-EBE7-FD35-FF95-0EC4BF79FD6F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A56402CE-C693-42AD-D881-1C10A5979ACC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FCC25573-7265-B235-D95A-BB7F6352A8D9}"/>
              </a:ext>
            </a:extLst>
          </p:cNvPr>
          <p:cNvSpPr txBox="1"/>
          <p:nvPr/>
        </p:nvSpPr>
        <p:spPr>
          <a:xfrm>
            <a:off x="567277" y="1705824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191981E-A74D-B7F6-72E1-A1121CC1BABB}"/>
              </a:ext>
            </a:extLst>
          </p:cNvPr>
          <p:cNvCxnSpPr>
            <a:cxnSpLocks/>
          </p:cNvCxnSpPr>
          <p:nvPr/>
        </p:nvCxnSpPr>
        <p:spPr>
          <a:xfrm>
            <a:off x="837823" y="1868440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2">
            <a:extLst>
              <a:ext uri="{FF2B5EF4-FFF2-40B4-BE49-F238E27FC236}">
                <a16:creationId xmlns:a16="http://schemas.microsoft.com/office/drawing/2014/main" id="{CBBDA574-DAB6-E240-A149-3FC3C8481D3E}"/>
              </a:ext>
            </a:extLst>
          </p:cNvPr>
          <p:cNvSpPr txBox="1"/>
          <p:nvPr/>
        </p:nvSpPr>
        <p:spPr>
          <a:xfrm>
            <a:off x="567276" y="272980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C7696A79-B97F-34F3-C8C2-0DEA394B75E1}"/>
              </a:ext>
            </a:extLst>
          </p:cNvPr>
          <p:cNvSpPr txBox="1"/>
          <p:nvPr/>
        </p:nvSpPr>
        <p:spPr>
          <a:xfrm>
            <a:off x="2246920" y="25820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87F85C0E-51D7-EBE2-B957-CEBAC09E3AA3}"/>
              </a:ext>
            </a:extLst>
          </p:cNvPr>
          <p:cNvSpPr txBox="1"/>
          <p:nvPr/>
        </p:nvSpPr>
        <p:spPr>
          <a:xfrm>
            <a:off x="3516671" y="25820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70C460EA-732A-EB2B-11AA-ABC3B91139EF}"/>
              </a:ext>
            </a:extLst>
          </p:cNvPr>
          <p:cNvSpPr txBox="1"/>
          <p:nvPr/>
        </p:nvSpPr>
        <p:spPr>
          <a:xfrm>
            <a:off x="4809802" y="25820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AA711F43-2E9F-41A5-12A1-8E242E7CCA57}"/>
              </a:ext>
            </a:extLst>
          </p:cNvPr>
          <p:cNvSpPr txBox="1"/>
          <p:nvPr/>
        </p:nvSpPr>
        <p:spPr>
          <a:xfrm>
            <a:off x="2246920" y="340474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F736E54A-CF0C-7BB0-5272-AB68A18105BB}"/>
              </a:ext>
            </a:extLst>
          </p:cNvPr>
          <p:cNvSpPr txBox="1"/>
          <p:nvPr/>
        </p:nvSpPr>
        <p:spPr>
          <a:xfrm>
            <a:off x="3367488" y="3404745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DF836C71-C63A-0ADB-7702-9BA4320A989C}"/>
              </a:ext>
            </a:extLst>
          </p:cNvPr>
          <p:cNvSpPr txBox="1"/>
          <p:nvPr/>
        </p:nvSpPr>
        <p:spPr>
          <a:xfrm>
            <a:off x="4809802" y="340474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B242622-414A-CD5C-A3A3-E097D647946E}"/>
              </a:ext>
            </a:extLst>
          </p:cNvPr>
          <p:cNvCxnSpPr>
            <a:cxnSpLocks/>
          </p:cNvCxnSpPr>
          <p:nvPr/>
        </p:nvCxnSpPr>
        <p:spPr>
          <a:xfrm>
            <a:off x="1671651" y="3029081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2">
            <a:extLst>
              <a:ext uri="{FF2B5EF4-FFF2-40B4-BE49-F238E27FC236}">
                <a16:creationId xmlns:a16="http://schemas.microsoft.com/office/drawing/2014/main" id="{C2EDF345-7CAB-036A-B144-6C2C7C2E9A6A}"/>
              </a:ext>
            </a:extLst>
          </p:cNvPr>
          <p:cNvSpPr txBox="1"/>
          <p:nvPr/>
        </p:nvSpPr>
        <p:spPr>
          <a:xfrm>
            <a:off x="567276" y="366611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CF77332-CB2D-CFE7-6272-6C0F00FA0634}"/>
              </a:ext>
            </a:extLst>
          </p:cNvPr>
          <p:cNvCxnSpPr>
            <a:cxnSpLocks/>
          </p:cNvCxnSpPr>
          <p:nvPr/>
        </p:nvCxnSpPr>
        <p:spPr>
          <a:xfrm>
            <a:off x="1527251" y="3856272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11D7574B-660A-26CA-A04C-E086A05B72B2}"/>
              </a:ext>
            </a:extLst>
          </p:cNvPr>
          <p:cNvSpPr txBox="1"/>
          <p:nvPr/>
        </p:nvSpPr>
        <p:spPr>
          <a:xfrm>
            <a:off x="2120872" y="4218628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EBFA2E10-E9BC-39EA-F62C-2DF4143776B5}"/>
              </a:ext>
            </a:extLst>
          </p:cNvPr>
          <p:cNvSpPr txBox="1"/>
          <p:nvPr/>
        </p:nvSpPr>
        <p:spPr>
          <a:xfrm>
            <a:off x="3367488" y="421862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0F726908-FAE7-F70A-B74E-5729C54F24AC}"/>
              </a:ext>
            </a:extLst>
          </p:cNvPr>
          <p:cNvSpPr txBox="1"/>
          <p:nvPr/>
        </p:nvSpPr>
        <p:spPr>
          <a:xfrm>
            <a:off x="4809802" y="421862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C686C973-B5D7-EED4-FCDA-06BBB6F5807F}"/>
              </a:ext>
            </a:extLst>
          </p:cNvPr>
          <p:cNvSpPr txBox="1"/>
          <p:nvPr/>
        </p:nvSpPr>
        <p:spPr>
          <a:xfrm>
            <a:off x="567275" y="4528660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1B1DB63-F93D-BFA6-E6CF-18C7FCD47EDF}"/>
              </a:ext>
            </a:extLst>
          </p:cNvPr>
          <p:cNvCxnSpPr>
            <a:cxnSpLocks/>
          </p:cNvCxnSpPr>
          <p:nvPr/>
        </p:nvCxnSpPr>
        <p:spPr>
          <a:xfrm>
            <a:off x="1038809" y="4696531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le 2">
            <a:extLst>
              <a:ext uri="{FF2B5EF4-FFF2-40B4-BE49-F238E27FC236}">
                <a16:creationId xmlns:a16="http://schemas.microsoft.com/office/drawing/2014/main" id="{BFAA82A3-0998-ECB7-D589-1AF313EDAFE7}"/>
              </a:ext>
            </a:extLst>
          </p:cNvPr>
          <p:cNvSpPr txBox="1"/>
          <p:nvPr/>
        </p:nvSpPr>
        <p:spPr>
          <a:xfrm>
            <a:off x="567276" y="5246608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463E7E1-03A6-9D97-5A76-DC83CB66135F}"/>
              </a:ext>
            </a:extLst>
          </p:cNvPr>
          <p:cNvCxnSpPr>
            <a:cxnSpLocks/>
          </p:cNvCxnSpPr>
          <p:nvPr/>
        </p:nvCxnSpPr>
        <p:spPr>
          <a:xfrm>
            <a:off x="2180394" y="5414479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itle 2">
            <a:extLst>
              <a:ext uri="{FF2B5EF4-FFF2-40B4-BE49-F238E27FC236}">
                <a16:creationId xmlns:a16="http://schemas.microsoft.com/office/drawing/2014/main" id="{481120F6-BD65-B5F3-071C-085F7AD0C63B}"/>
              </a:ext>
            </a:extLst>
          </p:cNvPr>
          <p:cNvSpPr txBox="1"/>
          <p:nvPr/>
        </p:nvSpPr>
        <p:spPr>
          <a:xfrm>
            <a:off x="582533" y="609533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95EF7E3-2CB8-0EB5-26CD-71BD595BE08C}"/>
              </a:ext>
            </a:extLst>
          </p:cNvPr>
          <p:cNvCxnSpPr>
            <a:cxnSpLocks/>
          </p:cNvCxnSpPr>
          <p:nvPr/>
        </p:nvCxnSpPr>
        <p:spPr>
          <a:xfrm>
            <a:off x="1541766" y="6284772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2">
            <a:extLst>
              <a:ext uri="{FF2B5EF4-FFF2-40B4-BE49-F238E27FC236}">
                <a16:creationId xmlns:a16="http://schemas.microsoft.com/office/drawing/2014/main" id="{12A74C34-D718-2B14-04B6-ADA7B9B0CBE9}"/>
              </a:ext>
            </a:extLst>
          </p:cNvPr>
          <p:cNvSpPr txBox="1"/>
          <p:nvPr/>
        </p:nvSpPr>
        <p:spPr>
          <a:xfrm>
            <a:off x="567276" y="4866899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5C06C1A-018D-6812-5FCC-B8EE69434E21}"/>
              </a:ext>
            </a:extLst>
          </p:cNvPr>
          <p:cNvCxnSpPr>
            <a:cxnSpLocks/>
          </p:cNvCxnSpPr>
          <p:nvPr/>
        </p:nvCxnSpPr>
        <p:spPr>
          <a:xfrm>
            <a:off x="2180394" y="5034770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094713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3E277156-951D-7E77-9C66-1E65FDB7D5FD}"/>
              </a:ext>
            </a:extLst>
          </p:cNvPr>
          <p:cNvSpPr/>
          <p:nvPr/>
        </p:nvSpPr>
        <p:spPr>
          <a:xfrm>
            <a:off x="944210" y="4102115"/>
            <a:ext cx="2583929" cy="2583929"/>
          </a:xfrm>
          <a:prstGeom prst="ellipse">
            <a:avLst/>
          </a:prstGeom>
          <a:solidFill>
            <a:srgbClr val="601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6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33318" y="2012247"/>
            <a:ext cx="2805709" cy="98745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ลักษณะสัมผัสหนัก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มีสไตล์เข้มข้นและจัดจ้านจากผลไม้สุกงอมและความฝาดของแทน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3032760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032760"/>
            <a:ext cx="0" cy="34202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367169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583929" cy="2583929"/>
          </a:xfrm>
          <a:prstGeom prst="ellipse">
            <a:avLst/>
          </a:prstGeom>
          <a:solidFill>
            <a:srgbClr val="6013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008969" y="2789901"/>
            <a:ext cx="2146963" cy="75597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ไวน์ที่เป็นสัญลักษณ์ของบารอ</a:t>
            </a:r>
            <a:r>
              <a:rPr lang="th-TH" sz="24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24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471580" y="4716014"/>
            <a:ext cx="2805709" cy="178805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เคอร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รน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ลูกพล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พริกไทยดำ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ชะเอม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ช็อกโกแลต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619194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4611574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bject 58">
            <a:extLst>
              <a:ext uri="{FF2B5EF4-FFF2-40B4-BE49-F238E27FC236}">
                <a16:creationId xmlns:a16="http://schemas.microsoft.com/office/drawing/2014/main" id="{00741D9C-736E-BFC3-5595-96F07CA6F071}"/>
              </a:ext>
            </a:extLst>
          </p:cNvPr>
          <p:cNvSpPr txBox="1"/>
          <p:nvPr/>
        </p:nvSpPr>
        <p:spPr>
          <a:xfrm>
            <a:off x="1162692" y="4506239"/>
            <a:ext cx="2146963" cy="177567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ยอดเยี่ยม</a:t>
            </a:r>
            <a:r>
              <a:rPr lang="en-AU" sz="6000" dirty="0">
                <a:effectLst/>
                <a:latin typeface="Neue Haas Grotesk Text Pro" panose="020B0504020202020204" pitchFamily="34" charset="77"/>
              </a:rPr>
              <a:t>1/2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ของปริมาณองุ่นที่ใช้ผลิตไวน์ต่อปีโดยรวม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330DCFC-A637-6AC1-D3CE-2A9A23FCE94A}"/>
              </a:ext>
            </a:extLst>
          </p:cNvPr>
          <p:cNvCxnSpPr>
            <a:cxnSpLocks/>
          </p:cNvCxnSpPr>
          <p:nvPr/>
        </p:nvCxnSpPr>
        <p:spPr>
          <a:xfrm>
            <a:off x="3528139" y="5455439"/>
            <a:ext cx="233190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6508"/>
            <a:ext cx="11283754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en-AU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ลักษณะเด่น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300148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664291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3028434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392577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757101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4121625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479970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850672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5215196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3416697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300148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664291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3028434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39257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757101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4121625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47997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850672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5215196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300148" y="3683028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66429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3028434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39257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75710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4121625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47997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85067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521519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300148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664291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3028434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39257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757101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4121625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479970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850672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5215196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300148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664291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3028434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39257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757101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4121625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479970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850672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5215196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300148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664291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3028434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392577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2202116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959612" y="578041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764998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4254602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300148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664291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3028434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392577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757101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4121625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47997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850672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5215196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3749147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47B3B60-5594-E9C5-71E8-E6AF57309F8F}"/>
              </a:ext>
            </a:extLst>
          </p:cNvPr>
          <p:cNvSpPr/>
          <p:nvPr/>
        </p:nvSpPr>
        <p:spPr>
          <a:xfrm>
            <a:off x="4472016" y="612681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5207242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A021795-733D-4CE8-C58E-B81378236AD5}"/>
              </a:ext>
            </a:extLst>
          </p:cNvPr>
          <p:cNvGrpSpPr/>
          <p:nvPr/>
        </p:nvGrpSpPr>
        <p:grpSpPr>
          <a:xfrm>
            <a:off x="4836752" y="6127332"/>
            <a:ext cx="278634" cy="272668"/>
            <a:chOff x="8032638" y="5926610"/>
            <a:chExt cx="278634" cy="272668"/>
          </a:xfrm>
          <a:solidFill>
            <a:schemeClr val="bg1">
              <a:lumMod val="75000"/>
            </a:schemeClr>
          </a:solidFill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94B3550-940E-DB21-070F-F2878A3BD924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3EC32F1-5A1B-613D-5BF2-CE131BC348DC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2A4A4C6-68B4-F8C7-F27A-7D386D4854A7}"/>
              </a:ext>
            </a:extLst>
          </p:cNvPr>
          <p:cNvGrpSpPr/>
          <p:nvPr/>
        </p:nvGrpSpPr>
        <p:grpSpPr>
          <a:xfrm rot="10800000">
            <a:off x="4115640" y="6127332"/>
            <a:ext cx="278634" cy="272668"/>
            <a:chOff x="8032638" y="5926610"/>
            <a:chExt cx="278634" cy="272668"/>
          </a:xfrm>
          <a:solidFill>
            <a:schemeClr val="accent5"/>
          </a:solidFill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10B088F-3835-687B-407B-68F7801252C4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F4FC0EA-8BED-A493-3F8E-112ED6E4692B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14" name="Title 2">
            <a:extLst>
              <a:ext uri="{FF2B5EF4-FFF2-40B4-BE49-F238E27FC236}">
                <a16:creationId xmlns:a16="http://schemas.microsoft.com/office/drawing/2014/main" id="{8CDA4ABC-837F-40C7-2E15-E3E5B0A62225}"/>
              </a:ext>
            </a:extLst>
          </p:cNvPr>
          <p:cNvSpPr txBox="1"/>
          <p:nvPr/>
        </p:nvSpPr>
        <p:spPr>
          <a:xfrm>
            <a:off x="522473" y="1685989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563C889-1F2E-FB54-783F-A9D144B1C092}"/>
              </a:ext>
            </a:extLst>
          </p:cNvPr>
          <p:cNvCxnSpPr>
            <a:cxnSpLocks/>
          </p:cNvCxnSpPr>
          <p:nvPr/>
        </p:nvCxnSpPr>
        <p:spPr>
          <a:xfrm>
            <a:off x="793019" y="1848605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2">
            <a:extLst>
              <a:ext uri="{FF2B5EF4-FFF2-40B4-BE49-F238E27FC236}">
                <a16:creationId xmlns:a16="http://schemas.microsoft.com/office/drawing/2014/main" id="{77C334CF-E97D-3677-436F-8FEA0202EFCE}"/>
              </a:ext>
            </a:extLst>
          </p:cNvPr>
          <p:cNvSpPr txBox="1"/>
          <p:nvPr/>
        </p:nvSpPr>
        <p:spPr>
          <a:xfrm>
            <a:off x="522472" y="270997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34D6BD4C-8C01-5E7A-6A04-556B0F673AD2}"/>
              </a:ext>
            </a:extLst>
          </p:cNvPr>
          <p:cNvSpPr txBox="1"/>
          <p:nvPr/>
        </p:nvSpPr>
        <p:spPr>
          <a:xfrm>
            <a:off x="2202116" y="256223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DA1FAEBF-C0D1-231D-97C7-A25561FDEDD6}"/>
              </a:ext>
            </a:extLst>
          </p:cNvPr>
          <p:cNvSpPr txBox="1"/>
          <p:nvPr/>
        </p:nvSpPr>
        <p:spPr>
          <a:xfrm>
            <a:off x="3471867" y="256223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57110B2C-6C27-47DE-0D27-9CD2DA361090}"/>
              </a:ext>
            </a:extLst>
          </p:cNvPr>
          <p:cNvSpPr txBox="1"/>
          <p:nvPr/>
        </p:nvSpPr>
        <p:spPr>
          <a:xfrm>
            <a:off x="4764998" y="256223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9F1BE51C-4ABE-0763-5352-7D7A9383D783}"/>
              </a:ext>
            </a:extLst>
          </p:cNvPr>
          <p:cNvSpPr txBox="1"/>
          <p:nvPr/>
        </p:nvSpPr>
        <p:spPr>
          <a:xfrm>
            <a:off x="2202116" y="338491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64083AE8-23ED-D8EC-451C-85CDE0CB0A71}"/>
              </a:ext>
            </a:extLst>
          </p:cNvPr>
          <p:cNvSpPr txBox="1"/>
          <p:nvPr/>
        </p:nvSpPr>
        <p:spPr>
          <a:xfrm>
            <a:off x="3322684" y="3384910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7767890C-EEF7-685D-E293-67B6D3F000B0}"/>
              </a:ext>
            </a:extLst>
          </p:cNvPr>
          <p:cNvSpPr txBox="1"/>
          <p:nvPr/>
        </p:nvSpPr>
        <p:spPr>
          <a:xfrm>
            <a:off x="4764998" y="338491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766838D-255C-C17F-FDAF-3E3073F2B28D}"/>
              </a:ext>
            </a:extLst>
          </p:cNvPr>
          <p:cNvCxnSpPr>
            <a:cxnSpLocks/>
          </p:cNvCxnSpPr>
          <p:nvPr/>
        </p:nvCxnSpPr>
        <p:spPr>
          <a:xfrm>
            <a:off x="1626847" y="3009246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itle 2">
            <a:extLst>
              <a:ext uri="{FF2B5EF4-FFF2-40B4-BE49-F238E27FC236}">
                <a16:creationId xmlns:a16="http://schemas.microsoft.com/office/drawing/2014/main" id="{4C26EFE9-A661-02BD-FA37-8D274FDD9535}"/>
              </a:ext>
            </a:extLst>
          </p:cNvPr>
          <p:cNvSpPr txBox="1"/>
          <p:nvPr/>
        </p:nvSpPr>
        <p:spPr>
          <a:xfrm>
            <a:off x="522472" y="364627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F5B379B-9F24-3237-678F-933633A9C38F}"/>
              </a:ext>
            </a:extLst>
          </p:cNvPr>
          <p:cNvCxnSpPr>
            <a:cxnSpLocks/>
          </p:cNvCxnSpPr>
          <p:nvPr/>
        </p:nvCxnSpPr>
        <p:spPr>
          <a:xfrm>
            <a:off x="1482447" y="3836437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2">
            <a:extLst>
              <a:ext uri="{FF2B5EF4-FFF2-40B4-BE49-F238E27FC236}">
                <a16:creationId xmlns:a16="http://schemas.microsoft.com/office/drawing/2014/main" id="{9C9885D4-D45E-FB31-25F0-7846C29224BB}"/>
              </a:ext>
            </a:extLst>
          </p:cNvPr>
          <p:cNvSpPr txBox="1"/>
          <p:nvPr/>
        </p:nvSpPr>
        <p:spPr>
          <a:xfrm>
            <a:off x="2076068" y="4198793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4A7A204A-A873-6F5C-38CE-D9F6C78D6B81}"/>
              </a:ext>
            </a:extLst>
          </p:cNvPr>
          <p:cNvSpPr txBox="1"/>
          <p:nvPr/>
        </p:nvSpPr>
        <p:spPr>
          <a:xfrm>
            <a:off x="3322684" y="4198793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7C0D9F1D-CD68-6CA9-8133-D49B304C03AF}"/>
              </a:ext>
            </a:extLst>
          </p:cNvPr>
          <p:cNvSpPr txBox="1"/>
          <p:nvPr/>
        </p:nvSpPr>
        <p:spPr>
          <a:xfrm>
            <a:off x="4764998" y="419879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Title 2">
            <a:extLst>
              <a:ext uri="{FF2B5EF4-FFF2-40B4-BE49-F238E27FC236}">
                <a16:creationId xmlns:a16="http://schemas.microsoft.com/office/drawing/2014/main" id="{55A589B6-500F-7880-40F1-2E99FAE1CDF0}"/>
              </a:ext>
            </a:extLst>
          </p:cNvPr>
          <p:cNvSpPr txBox="1"/>
          <p:nvPr/>
        </p:nvSpPr>
        <p:spPr>
          <a:xfrm>
            <a:off x="522471" y="4508825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DC959F7-4744-212C-075C-BB90CCE5BA58}"/>
              </a:ext>
            </a:extLst>
          </p:cNvPr>
          <p:cNvCxnSpPr>
            <a:cxnSpLocks/>
          </p:cNvCxnSpPr>
          <p:nvPr/>
        </p:nvCxnSpPr>
        <p:spPr>
          <a:xfrm>
            <a:off x="994005" y="4676696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itle 2">
            <a:extLst>
              <a:ext uri="{FF2B5EF4-FFF2-40B4-BE49-F238E27FC236}">
                <a16:creationId xmlns:a16="http://schemas.microsoft.com/office/drawing/2014/main" id="{973A7A36-5BF4-3DF5-9155-5CB610EE3BD0}"/>
              </a:ext>
            </a:extLst>
          </p:cNvPr>
          <p:cNvSpPr txBox="1"/>
          <p:nvPr/>
        </p:nvSpPr>
        <p:spPr>
          <a:xfrm>
            <a:off x="522472" y="5226773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2B034A01-AB11-4C54-7C38-AD6C921378E2}"/>
              </a:ext>
            </a:extLst>
          </p:cNvPr>
          <p:cNvCxnSpPr>
            <a:cxnSpLocks/>
          </p:cNvCxnSpPr>
          <p:nvPr/>
        </p:nvCxnSpPr>
        <p:spPr>
          <a:xfrm>
            <a:off x="2135590" y="5394644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itle 2">
            <a:extLst>
              <a:ext uri="{FF2B5EF4-FFF2-40B4-BE49-F238E27FC236}">
                <a16:creationId xmlns:a16="http://schemas.microsoft.com/office/drawing/2014/main" id="{7E346F4D-E688-7765-903A-CC30C6F75269}"/>
              </a:ext>
            </a:extLst>
          </p:cNvPr>
          <p:cNvSpPr txBox="1"/>
          <p:nvPr/>
        </p:nvSpPr>
        <p:spPr>
          <a:xfrm>
            <a:off x="537729" y="607549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1601DC05-663E-9AEB-BF67-2D04290E9618}"/>
              </a:ext>
            </a:extLst>
          </p:cNvPr>
          <p:cNvCxnSpPr>
            <a:cxnSpLocks/>
          </p:cNvCxnSpPr>
          <p:nvPr/>
        </p:nvCxnSpPr>
        <p:spPr>
          <a:xfrm>
            <a:off x="1496962" y="6264937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itle 2">
            <a:extLst>
              <a:ext uri="{FF2B5EF4-FFF2-40B4-BE49-F238E27FC236}">
                <a16:creationId xmlns:a16="http://schemas.microsoft.com/office/drawing/2014/main" id="{0EF3DE23-0708-47DE-5E5C-5406CB90BCC3}"/>
              </a:ext>
            </a:extLst>
          </p:cNvPr>
          <p:cNvSpPr txBox="1"/>
          <p:nvPr/>
        </p:nvSpPr>
        <p:spPr>
          <a:xfrm>
            <a:off x="522472" y="4847064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DC907AC-8C36-7229-436D-6FA96B791819}"/>
              </a:ext>
            </a:extLst>
          </p:cNvPr>
          <p:cNvCxnSpPr>
            <a:cxnSpLocks/>
          </p:cNvCxnSpPr>
          <p:nvPr/>
        </p:nvCxnSpPr>
        <p:spPr>
          <a:xfrm>
            <a:off x="2135590" y="5014935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3E277156-951D-7E77-9C66-1E65FDB7D5FD}"/>
              </a:ext>
            </a:extLst>
          </p:cNvPr>
          <p:cNvSpPr/>
          <p:nvPr/>
        </p:nvSpPr>
        <p:spPr>
          <a:xfrm>
            <a:off x="944210" y="4102115"/>
            <a:ext cx="2583929" cy="2583929"/>
          </a:xfrm>
          <a:prstGeom prst="ellipse">
            <a:avLst/>
          </a:prstGeom>
          <a:solidFill>
            <a:srgbClr val="601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7544" y="535797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อีเดน 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6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393244" y="2298251"/>
            <a:ext cx="3651732" cy="98745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บอดี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ปานกลางถึงเข้มข้น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นุ่มละมุนและมีชีวิตชีวา ผสานแทน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ที่เข้มข้นและสมดุลอย่างลงตัว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665119" y="2549421"/>
            <a:ext cx="112716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326350"/>
            <a:ext cx="0" cy="3913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710069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328869"/>
            <a:ext cx="2583929" cy="2583929"/>
          </a:xfrm>
          <a:prstGeom prst="ellipse">
            <a:avLst/>
          </a:prstGeom>
          <a:solidFill>
            <a:srgbClr val="601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009869" y="1926903"/>
            <a:ext cx="2146963" cy="160107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ts val="2000"/>
              </a:lnSpc>
              <a:spcBef>
                <a:spcPts val="217"/>
              </a:spcBef>
            </a:pP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สไตล์เข้มเต็มรสชาติ</a:t>
            </a:r>
          </a:p>
          <a:p>
            <a:pPr algn="ctr">
              <a:lnSpc>
                <a:spcPts val="2000"/>
              </a:lnSpc>
              <a:spcBef>
                <a:spcPts val="217"/>
              </a:spcBef>
            </a:pP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มีคุณลักษณะของผลไม้สุกงอม และความฝาดจากแทน</a:t>
            </a:r>
            <a:r>
              <a:rPr lang="th-TH" sz="24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จะอ่อนกว่าไวน์จากคูนาวาร</a:t>
            </a:r>
            <a:r>
              <a:rPr lang="th-TH" sz="24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 และมาร</a:t>
            </a:r>
            <a:r>
              <a:rPr lang="th-TH" sz="24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24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471580" y="5040927"/>
            <a:ext cx="2805709" cy="17880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เคอร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ลูกพล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พริกไทยดำ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ชะเอม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ช็อกโกแลต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744244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4736624"/>
            <a:ext cx="0" cy="30430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bject 58">
            <a:extLst>
              <a:ext uri="{FF2B5EF4-FFF2-40B4-BE49-F238E27FC236}">
                <a16:creationId xmlns:a16="http://schemas.microsoft.com/office/drawing/2014/main" id="{00741D9C-736E-BFC3-5595-96F07CA6F071}"/>
              </a:ext>
            </a:extLst>
          </p:cNvPr>
          <p:cNvSpPr txBox="1"/>
          <p:nvPr/>
        </p:nvSpPr>
        <p:spPr>
          <a:xfrm>
            <a:off x="1181042" y="4462655"/>
            <a:ext cx="2146963" cy="180132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รอบๆ</a:t>
            </a:r>
            <a:endParaRPr lang="en-AU" sz="2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1/3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ของปริมาณองุ่นที่ใช้ผลิตไวน์ต่อปีโดยรวม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330DCFC-A637-6AC1-D3CE-2A9A23FCE94A}"/>
              </a:ext>
            </a:extLst>
          </p:cNvPr>
          <p:cNvCxnSpPr>
            <a:cxnSpLocks/>
          </p:cNvCxnSpPr>
          <p:nvPr/>
        </p:nvCxnSpPr>
        <p:spPr>
          <a:xfrm>
            <a:off x="3528139" y="5455439"/>
            <a:ext cx="233190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EBABE266-D3DF-9A6E-9658-A4E1670EDC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3D440528-5349-33D1-2012-A17230A15136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0435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9066" y="603482"/>
            <a:ext cx="11283754" cy="1325562"/>
          </a:xfrm>
        </p:spPr>
        <p:txBody>
          <a:bodyPr/>
          <a:lstStyle/>
          <a:p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อีเดน 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ลักษณะเด่น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3864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017260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335199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699342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3063485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427628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792152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4156676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515021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885723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5250247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3682005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335199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699342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3063485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427628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792152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4156676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515021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885723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5250247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335199" y="3683028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69934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3063485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42762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79215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415667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51502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88572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525024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335199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699342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3063485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427628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792152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4156676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515021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885723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5250247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335199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699342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3063485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427628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792152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4156676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515021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885723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525024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335199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699342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3063485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427628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B4B4ABB-9FA8-B87C-73BC-FDDC7FF1CBDD}"/>
              </a:ext>
            </a:extLst>
          </p:cNvPr>
          <p:cNvSpPr/>
          <p:nvPr/>
        </p:nvSpPr>
        <p:spPr>
          <a:xfrm>
            <a:off x="3792152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28B8766-8D70-DE4B-4648-7E9551E0CF54}"/>
              </a:ext>
            </a:extLst>
          </p:cNvPr>
          <p:cNvSpPr/>
          <p:nvPr/>
        </p:nvSpPr>
        <p:spPr>
          <a:xfrm>
            <a:off x="4515021" y="612681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525024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2237167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994663" y="578041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800049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4289653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335199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699342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3063485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427628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792152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4156676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515021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885723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525024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5AC20B1C-4B4E-AE5A-8D9F-8DF910C63D99}"/>
              </a:ext>
            </a:extLst>
          </p:cNvPr>
          <p:cNvGrpSpPr/>
          <p:nvPr/>
        </p:nvGrpSpPr>
        <p:grpSpPr>
          <a:xfrm>
            <a:off x="4879757" y="6127332"/>
            <a:ext cx="278634" cy="272668"/>
            <a:chOff x="8032638" y="5926610"/>
            <a:chExt cx="278634" cy="272668"/>
          </a:xfrm>
          <a:solidFill>
            <a:schemeClr val="bg1">
              <a:lumMod val="75000"/>
            </a:schemeClr>
          </a:solidFill>
        </p:grpSpPr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5F241F64-F7DD-2E28-7CFF-EF475E7F686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5B67458C-AEFC-63DB-3A02-1258A092B49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428F2805-5190-4A07-A002-0D6ADD1E12CF}"/>
              </a:ext>
            </a:extLst>
          </p:cNvPr>
          <p:cNvGrpSpPr/>
          <p:nvPr/>
        </p:nvGrpSpPr>
        <p:grpSpPr>
          <a:xfrm rot="10800000">
            <a:off x="4158645" y="6127332"/>
            <a:ext cx="278634" cy="272668"/>
            <a:chOff x="8032638" y="5926610"/>
            <a:chExt cx="278634" cy="272668"/>
          </a:xfrm>
          <a:solidFill>
            <a:schemeClr val="accent5"/>
          </a:solidFill>
        </p:grpSpPr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609D5A3D-EBE7-FD35-FF95-0EC4BF79FD6F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A56402CE-C693-42AD-D881-1C10A5979ACC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0E3A6F-BF8C-DA2E-C28C-415DBA71302A}"/>
              </a:ext>
            </a:extLst>
          </p:cNvPr>
          <p:cNvCxnSpPr>
            <a:cxnSpLocks/>
          </p:cNvCxnSpPr>
          <p:nvPr/>
        </p:nvCxnSpPr>
        <p:spPr>
          <a:xfrm>
            <a:off x="4667241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45B428B-BCD7-1DFB-2EA8-E5D8382FA099}"/>
              </a:ext>
            </a:extLst>
          </p:cNvPr>
          <p:cNvCxnSpPr>
            <a:cxnSpLocks/>
          </p:cNvCxnSpPr>
          <p:nvPr/>
        </p:nvCxnSpPr>
        <p:spPr>
          <a:xfrm>
            <a:off x="4285429" y="2133332"/>
            <a:ext cx="4026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2">
            <a:extLst>
              <a:ext uri="{FF2B5EF4-FFF2-40B4-BE49-F238E27FC236}">
                <a16:creationId xmlns:a16="http://schemas.microsoft.com/office/drawing/2014/main" id="{38E5FD04-18C9-9836-CAEF-877B16BD96D6}"/>
              </a:ext>
            </a:extLst>
          </p:cNvPr>
          <p:cNvSpPr txBox="1"/>
          <p:nvPr/>
        </p:nvSpPr>
        <p:spPr>
          <a:xfrm>
            <a:off x="557524" y="1680828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47ADB90-802C-7758-4B92-E1BB09FE7B3C}"/>
              </a:ext>
            </a:extLst>
          </p:cNvPr>
          <p:cNvCxnSpPr>
            <a:cxnSpLocks/>
          </p:cNvCxnSpPr>
          <p:nvPr/>
        </p:nvCxnSpPr>
        <p:spPr>
          <a:xfrm>
            <a:off x="828070" y="1843444"/>
            <a:ext cx="140909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F627B365-A942-7559-F0A6-9580A3F5D7E4}"/>
              </a:ext>
            </a:extLst>
          </p:cNvPr>
          <p:cNvSpPr txBox="1"/>
          <p:nvPr/>
        </p:nvSpPr>
        <p:spPr>
          <a:xfrm>
            <a:off x="557523" y="270481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7BFC44D-749C-ECEE-69B2-944549926955}"/>
              </a:ext>
            </a:extLst>
          </p:cNvPr>
          <p:cNvSpPr txBox="1"/>
          <p:nvPr/>
        </p:nvSpPr>
        <p:spPr>
          <a:xfrm>
            <a:off x="2237167" y="255707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79787899-ECA1-F8CB-191A-E178CCD9B0CE}"/>
              </a:ext>
            </a:extLst>
          </p:cNvPr>
          <p:cNvSpPr txBox="1"/>
          <p:nvPr/>
        </p:nvSpPr>
        <p:spPr>
          <a:xfrm>
            <a:off x="3506918" y="255707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53D15C00-720C-441A-7A5B-EEE4F64FE2B6}"/>
              </a:ext>
            </a:extLst>
          </p:cNvPr>
          <p:cNvSpPr txBox="1"/>
          <p:nvPr/>
        </p:nvSpPr>
        <p:spPr>
          <a:xfrm>
            <a:off x="4800049" y="255707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46BD08A4-90D5-62C7-F637-2E75A612483E}"/>
              </a:ext>
            </a:extLst>
          </p:cNvPr>
          <p:cNvSpPr txBox="1"/>
          <p:nvPr/>
        </p:nvSpPr>
        <p:spPr>
          <a:xfrm>
            <a:off x="2237167" y="337974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868FF4A9-24CC-8A54-1199-97FD59324AE8}"/>
              </a:ext>
            </a:extLst>
          </p:cNvPr>
          <p:cNvSpPr txBox="1"/>
          <p:nvPr/>
        </p:nvSpPr>
        <p:spPr>
          <a:xfrm>
            <a:off x="3357735" y="337974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EA1E59F0-EB61-03A9-569D-B424715E1B68}"/>
              </a:ext>
            </a:extLst>
          </p:cNvPr>
          <p:cNvSpPr txBox="1"/>
          <p:nvPr/>
        </p:nvSpPr>
        <p:spPr>
          <a:xfrm>
            <a:off x="4800049" y="337974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8150F42-6DA9-DFCA-32FE-AB573B21BC81}"/>
              </a:ext>
            </a:extLst>
          </p:cNvPr>
          <p:cNvCxnSpPr>
            <a:cxnSpLocks/>
          </p:cNvCxnSpPr>
          <p:nvPr/>
        </p:nvCxnSpPr>
        <p:spPr>
          <a:xfrm>
            <a:off x="1661898" y="3004085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F8A99B15-B318-6B18-E190-2B930B2E9B3D}"/>
              </a:ext>
            </a:extLst>
          </p:cNvPr>
          <p:cNvSpPr txBox="1"/>
          <p:nvPr/>
        </p:nvSpPr>
        <p:spPr>
          <a:xfrm>
            <a:off x="557523" y="364111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273D8D1-2ACC-FE48-6499-9AF8DDE1104D}"/>
              </a:ext>
            </a:extLst>
          </p:cNvPr>
          <p:cNvCxnSpPr>
            <a:cxnSpLocks/>
          </p:cNvCxnSpPr>
          <p:nvPr/>
        </p:nvCxnSpPr>
        <p:spPr>
          <a:xfrm>
            <a:off x="1517498" y="3831276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1A958E3C-B924-EC0A-B2CD-E9B72FDC9E3B}"/>
              </a:ext>
            </a:extLst>
          </p:cNvPr>
          <p:cNvSpPr txBox="1"/>
          <p:nvPr/>
        </p:nvSpPr>
        <p:spPr>
          <a:xfrm>
            <a:off x="2111119" y="4193632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94992D4D-BD39-2258-5794-87A66D689CCF}"/>
              </a:ext>
            </a:extLst>
          </p:cNvPr>
          <p:cNvSpPr txBox="1"/>
          <p:nvPr/>
        </p:nvSpPr>
        <p:spPr>
          <a:xfrm>
            <a:off x="3357735" y="419363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AB48D99B-8E7A-9819-EA33-6F4C5A2687CE}"/>
              </a:ext>
            </a:extLst>
          </p:cNvPr>
          <p:cNvSpPr txBox="1"/>
          <p:nvPr/>
        </p:nvSpPr>
        <p:spPr>
          <a:xfrm>
            <a:off x="4800049" y="419363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D907F4C7-F7EC-6146-AA80-36339B9D9923}"/>
              </a:ext>
            </a:extLst>
          </p:cNvPr>
          <p:cNvSpPr txBox="1"/>
          <p:nvPr/>
        </p:nvSpPr>
        <p:spPr>
          <a:xfrm>
            <a:off x="557522" y="4503664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E81D833-7D05-F4CA-20DC-0A50CD5012B8}"/>
              </a:ext>
            </a:extLst>
          </p:cNvPr>
          <p:cNvCxnSpPr>
            <a:cxnSpLocks/>
          </p:cNvCxnSpPr>
          <p:nvPr/>
        </p:nvCxnSpPr>
        <p:spPr>
          <a:xfrm>
            <a:off x="1029056" y="4671535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itle 2">
            <a:extLst>
              <a:ext uri="{FF2B5EF4-FFF2-40B4-BE49-F238E27FC236}">
                <a16:creationId xmlns:a16="http://schemas.microsoft.com/office/drawing/2014/main" id="{71966532-335E-945D-4504-C4AAEB735E35}"/>
              </a:ext>
            </a:extLst>
          </p:cNvPr>
          <p:cNvSpPr txBox="1"/>
          <p:nvPr/>
        </p:nvSpPr>
        <p:spPr>
          <a:xfrm>
            <a:off x="557523" y="5221612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BF4C683-AD70-D413-4086-647C12EEED43}"/>
              </a:ext>
            </a:extLst>
          </p:cNvPr>
          <p:cNvCxnSpPr>
            <a:cxnSpLocks/>
          </p:cNvCxnSpPr>
          <p:nvPr/>
        </p:nvCxnSpPr>
        <p:spPr>
          <a:xfrm>
            <a:off x="2170641" y="5389483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2">
            <a:extLst>
              <a:ext uri="{FF2B5EF4-FFF2-40B4-BE49-F238E27FC236}">
                <a16:creationId xmlns:a16="http://schemas.microsoft.com/office/drawing/2014/main" id="{7CBEB273-6E2B-9D89-9F04-66EB9B338A90}"/>
              </a:ext>
            </a:extLst>
          </p:cNvPr>
          <p:cNvSpPr txBox="1"/>
          <p:nvPr/>
        </p:nvSpPr>
        <p:spPr>
          <a:xfrm>
            <a:off x="572780" y="607033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312082E-9775-E440-3DB3-B337BB9B516D}"/>
              </a:ext>
            </a:extLst>
          </p:cNvPr>
          <p:cNvCxnSpPr>
            <a:cxnSpLocks/>
          </p:cNvCxnSpPr>
          <p:nvPr/>
        </p:nvCxnSpPr>
        <p:spPr>
          <a:xfrm>
            <a:off x="1532013" y="6259776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itle 2">
            <a:extLst>
              <a:ext uri="{FF2B5EF4-FFF2-40B4-BE49-F238E27FC236}">
                <a16:creationId xmlns:a16="http://schemas.microsoft.com/office/drawing/2014/main" id="{2835F669-D58D-9E7A-A17B-8DF441D2386F}"/>
              </a:ext>
            </a:extLst>
          </p:cNvPr>
          <p:cNvSpPr txBox="1"/>
          <p:nvPr/>
        </p:nvSpPr>
        <p:spPr>
          <a:xfrm>
            <a:off x="557523" y="4841903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1D8BF67-1FF3-49D5-A6AE-BF12A6478459}"/>
              </a:ext>
            </a:extLst>
          </p:cNvPr>
          <p:cNvCxnSpPr>
            <a:cxnSpLocks/>
          </p:cNvCxnSpPr>
          <p:nvPr/>
        </p:nvCxnSpPr>
        <p:spPr>
          <a:xfrm>
            <a:off x="2170641" y="5009774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7746463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3E277156-951D-7E77-9C66-1E65FDB7D5FD}"/>
              </a:ext>
            </a:extLst>
          </p:cNvPr>
          <p:cNvSpPr/>
          <p:nvPr/>
        </p:nvSpPr>
        <p:spPr>
          <a:xfrm>
            <a:off x="420454" y="4102115"/>
            <a:ext cx="2583929" cy="258392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0789" y="541685"/>
            <a:ext cx="9511081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6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6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วิญง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401586" y="2146715"/>
            <a:ext cx="3635048" cy="98745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สไตล์เข้มเต็มรส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มีคุณลักษณะของผลไม้สุกงอมและความฝาดจากแทน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จะอ่อนกว่าไวน์จากคูนาวาร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รา และมาร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3673621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148717"/>
            <a:ext cx="0" cy="35675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497851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2628322"/>
            <a:ext cx="2090597" cy="209059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878768" y="3098143"/>
            <a:ext cx="1963021" cy="115095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th-TH" sz="24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นำไปผสม</a:t>
            </a:r>
          </a:p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th-TH" sz="24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กับองุ่นพันธุ์อื่นอย่างชีรา</a:t>
            </a:r>
            <a:r>
              <a:rPr lang="th-TH" sz="24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24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ก็ได้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471580" y="5217232"/>
            <a:ext cx="2805709" cy="14968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เคอร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ลูกพรุน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มะกอกดำ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ยูคาลิปตัส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920549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4912929"/>
            <a:ext cx="0" cy="30430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bject 58">
            <a:extLst>
              <a:ext uri="{FF2B5EF4-FFF2-40B4-BE49-F238E27FC236}">
                <a16:creationId xmlns:a16="http://schemas.microsoft.com/office/drawing/2014/main" id="{00741D9C-736E-BFC3-5595-96F07CA6F071}"/>
              </a:ext>
            </a:extLst>
          </p:cNvPr>
          <p:cNvSpPr txBox="1"/>
          <p:nvPr/>
        </p:nvSpPr>
        <p:spPr>
          <a:xfrm>
            <a:off x="655420" y="4531471"/>
            <a:ext cx="2146963" cy="172521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ยอดเยี่ยม </a:t>
            </a:r>
            <a:r>
              <a:rPr lang="en-AU" sz="60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10%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ของปริมาณองุ่นที่ใช้ผลิตไวน์ต่อปีโดยรวม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330DCFC-A637-6AC1-D3CE-2A9A23FCE94A}"/>
              </a:ext>
            </a:extLst>
          </p:cNvPr>
          <p:cNvCxnSpPr>
            <a:cxnSpLocks/>
          </p:cNvCxnSpPr>
          <p:nvPr/>
        </p:nvCxnSpPr>
        <p:spPr>
          <a:xfrm>
            <a:off x="3004383" y="5455439"/>
            <a:ext cx="28556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bject 58">
            <a:extLst>
              <a:ext uri="{FF2B5EF4-FFF2-40B4-BE49-F238E27FC236}">
                <a16:creationId xmlns:a16="http://schemas.microsoft.com/office/drawing/2014/main" id="{41D93F8A-81E6-1CDA-D72D-731502B0E1F5}"/>
              </a:ext>
            </a:extLst>
          </p:cNvPr>
          <p:cNvSpPr txBox="1"/>
          <p:nvPr/>
        </p:nvSpPr>
        <p:spPr>
          <a:xfrm>
            <a:off x="2817172" y="3832807"/>
            <a:ext cx="1963021" cy="84830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th-TH" sz="18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จะดีที่สุดเมื่อมาจากพื้นที่อากาศเย็นและปีที่องุ่นมีคุณภาพดี</a:t>
            </a:r>
            <a:endParaRPr lang="en-AU" sz="1800" b="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DF085AA-2D6C-20DD-A889-A5D11F271243}"/>
              </a:ext>
            </a:extLst>
          </p:cNvPr>
          <p:cNvCxnSpPr>
            <a:cxnSpLocks/>
          </p:cNvCxnSpPr>
          <p:nvPr/>
        </p:nvCxnSpPr>
        <p:spPr>
          <a:xfrm>
            <a:off x="4700322" y="4244054"/>
            <a:ext cx="115972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50E109CE-82C9-644F-DA1A-03EAC11BF1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6486" y="757100"/>
            <a:ext cx="2114328" cy="6400800"/>
          </a:xfrm>
          <a:prstGeom prst="rect">
            <a:avLst/>
          </a:prstGeom>
        </p:spPr>
      </p:pic>
      <p:sp>
        <p:nvSpPr>
          <p:cNvPr id="9" name="object 10">
            <a:extLst>
              <a:ext uri="{FF2B5EF4-FFF2-40B4-BE49-F238E27FC236}">
                <a16:creationId xmlns:a16="http://schemas.microsoft.com/office/drawing/2014/main" id="{C1C60270-6F00-912C-722B-CBA31350908A}"/>
              </a:ext>
            </a:extLst>
          </p:cNvPr>
          <p:cNvSpPr txBox="1"/>
          <p:nvPr/>
        </p:nvSpPr>
        <p:spPr>
          <a:xfrm rot="16200000">
            <a:off x="4249882" y="4460781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861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map of australia with red and white colors&#10;&#10;AI-generated content may be incorrect.">
            <a:extLst>
              <a:ext uri="{FF2B5EF4-FFF2-40B4-BE49-F238E27FC236}">
                <a16:creationId xmlns:a16="http://schemas.microsoft.com/office/drawing/2014/main" id="{EA33395E-4D0B-D1CD-89FA-723252E9277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2" r="-221"/>
          <a:stretch/>
        </p:blipFill>
        <p:spPr>
          <a:xfrm>
            <a:off x="2739512" y="1"/>
            <a:ext cx="9547928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E8299DC-0241-3CE8-904B-330EA393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7955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86698A-3700-9AE2-247A-06483592D166}"/>
              </a:ext>
            </a:extLst>
          </p:cNvPr>
          <p:cNvSpPr txBox="1"/>
          <p:nvPr/>
        </p:nvSpPr>
        <p:spPr>
          <a:xfrm>
            <a:off x="6001657" y="5655302"/>
            <a:ext cx="17595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264671-DFD3-CE97-2C3C-1AB7F2B469AB}"/>
              </a:ext>
            </a:extLst>
          </p:cNvPr>
          <p:cNvCxnSpPr>
            <a:cxnSpLocks/>
          </p:cNvCxnSpPr>
          <p:nvPr/>
        </p:nvCxnSpPr>
        <p:spPr>
          <a:xfrm flipV="1">
            <a:off x="7485888" y="4718304"/>
            <a:ext cx="950976" cy="112166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7116"/>
            <a:ext cx="11283754" cy="1006314"/>
          </a:xfrm>
        </p:spPr>
        <p:txBody>
          <a:bodyPr/>
          <a:lstStyle/>
          <a:p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en-AU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วิญง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ลักษณะเด่น</a:t>
            </a:r>
            <a:endParaRPr lang="en-US" sz="6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302669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666812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3030955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395098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759622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4124146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482491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853193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5217717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3303623" y="2137881"/>
            <a:ext cx="23144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วิญง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302669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666812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3030955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395098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759622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4124146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482491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853193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5217717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302669" y="3683028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66681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3030955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39509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75962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412414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48249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85319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521771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302669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666812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3030955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395098" y="4520385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759622" y="4520385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4124146" y="4520385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482491" y="4520385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85319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521771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302669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666812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3030955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395098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759622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4124146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482491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853193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5217717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302669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666812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3030955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395098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759622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C13D3584-8F86-FEED-950B-9D870826B16B}"/>
              </a:ext>
            </a:extLst>
          </p:cNvPr>
          <p:cNvSpPr/>
          <p:nvPr/>
        </p:nvSpPr>
        <p:spPr>
          <a:xfrm>
            <a:off x="4482491" y="612681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521771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2204637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956247" y="5775741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767519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3895956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302669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666812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3030955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395098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759622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4124146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482491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853193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521771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11612" y="479726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285008" y="4183407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831E313-6F93-6D9C-9DCE-2989A6E45ED5}"/>
              </a:ext>
            </a:extLst>
          </p:cNvPr>
          <p:cNvGrpSpPr/>
          <p:nvPr/>
        </p:nvGrpSpPr>
        <p:grpSpPr>
          <a:xfrm>
            <a:off x="4847227" y="6127332"/>
            <a:ext cx="278634" cy="272668"/>
            <a:chOff x="8032638" y="5926610"/>
            <a:chExt cx="278634" cy="272668"/>
          </a:xfrm>
        </p:grpSpPr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D807B756-B303-4739-12FE-3A09C6D7B50A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BE26B239-969B-E781-D1AE-050D22008691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0D7F804-62FC-4690-1443-3BE4AD0DEB7F}"/>
              </a:ext>
            </a:extLst>
          </p:cNvPr>
          <p:cNvGrpSpPr/>
          <p:nvPr/>
        </p:nvGrpSpPr>
        <p:grpSpPr>
          <a:xfrm rot="10800000">
            <a:off x="4126115" y="6127332"/>
            <a:ext cx="278634" cy="272668"/>
            <a:chOff x="8032638" y="5926610"/>
            <a:chExt cx="278634" cy="272668"/>
          </a:xfrm>
        </p:grpSpPr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F008065B-6CCF-A4D6-2B86-601D64DF834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2436DF54-837E-E5C4-8C59-A62DE72CD3E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05696559-812D-C2DE-290B-C397194A16D5}"/>
              </a:ext>
            </a:extLst>
          </p:cNvPr>
          <p:cNvSpPr txBox="1"/>
          <p:nvPr/>
        </p:nvSpPr>
        <p:spPr>
          <a:xfrm>
            <a:off x="524994" y="1705824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E68028A-7474-4B0F-8889-DD5EC78151E6}"/>
              </a:ext>
            </a:extLst>
          </p:cNvPr>
          <p:cNvCxnSpPr>
            <a:cxnSpLocks/>
          </p:cNvCxnSpPr>
          <p:nvPr/>
        </p:nvCxnSpPr>
        <p:spPr>
          <a:xfrm>
            <a:off x="795540" y="1868440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2">
            <a:extLst>
              <a:ext uri="{FF2B5EF4-FFF2-40B4-BE49-F238E27FC236}">
                <a16:creationId xmlns:a16="http://schemas.microsoft.com/office/drawing/2014/main" id="{AEEF2CAD-A7C0-7A3D-5FA8-647A334CD30A}"/>
              </a:ext>
            </a:extLst>
          </p:cNvPr>
          <p:cNvSpPr txBox="1"/>
          <p:nvPr/>
        </p:nvSpPr>
        <p:spPr>
          <a:xfrm>
            <a:off x="524993" y="272980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4AC80525-1E41-AF3C-6DA5-412C580C44D6}"/>
              </a:ext>
            </a:extLst>
          </p:cNvPr>
          <p:cNvSpPr txBox="1"/>
          <p:nvPr/>
        </p:nvSpPr>
        <p:spPr>
          <a:xfrm>
            <a:off x="2204637" y="25820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D92DB37E-745D-051F-1205-7FB12D8C6C37}"/>
              </a:ext>
            </a:extLst>
          </p:cNvPr>
          <p:cNvSpPr txBox="1"/>
          <p:nvPr/>
        </p:nvSpPr>
        <p:spPr>
          <a:xfrm>
            <a:off x="3474388" y="25820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5322ADAF-CFAF-A9B9-E0AB-D6F0BDF2FDC0}"/>
              </a:ext>
            </a:extLst>
          </p:cNvPr>
          <p:cNvSpPr txBox="1"/>
          <p:nvPr/>
        </p:nvSpPr>
        <p:spPr>
          <a:xfrm>
            <a:off x="4767519" y="25820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69F676B7-27BF-C24D-CD32-42A4A5C4515A}"/>
              </a:ext>
            </a:extLst>
          </p:cNvPr>
          <p:cNvSpPr txBox="1"/>
          <p:nvPr/>
        </p:nvSpPr>
        <p:spPr>
          <a:xfrm>
            <a:off x="2204637" y="340474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7B0F8C70-E0A8-D7A4-4E73-5D7CB7D0B042}"/>
              </a:ext>
            </a:extLst>
          </p:cNvPr>
          <p:cNvSpPr txBox="1"/>
          <p:nvPr/>
        </p:nvSpPr>
        <p:spPr>
          <a:xfrm>
            <a:off x="3325205" y="3404745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3DE88027-7453-EE4F-9065-E36E75198E69}"/>
              </a:ext>
            </a:extLst>
          </p:cNvPr>
          <p:cNvSpPr txBox="1"/>
          <p:nvPr/>
        </p:nvSpPr>
        <p:spPr>
          <a:xfrm>
            <a:off x="4767519" y="340474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E9435CC-68C0-6A79-0642-4462766DB0B0}"/>
              </a:ext>
            </a:extLst>
          </p:cNvPr>
          <p:cNvCxnSpPr>
            <a:cxnSpLocks/>
          </p:cNvCxnSpPr>
          <p:nvPr/>
        </p:nvCxnSpPr>
        <p:spPr>
          <a:xfrm>
            <a:off x="1629368" y="3029081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>
            <a:extLst>
              <a:ext uri="{FF2B5EF4-FFF2-40B4-BE49-F238E27FC236}">
                <a16:creationId xmlns:a16="http://schemas.microsoft.com/office/drawing/2014/main" id="{927D29AF-D002-BF97-5B12-352F28220C69}"/>
              </a:ext>
            </a:extLst>
          </p:cNvPr>
          <p:cNvSpPr txBox="1"/>
          <p:nvPr/>
        </p:nvSpPr>
        <p:spPr>
          <a:xfrm>
            <a:off x="524993" y="366611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149E8AA-2DA6-1CE1-4E98-827A7BA6C6C2}"/>
              </a:ext>
            </a:extLst>
          </p:cNvPr>
          <p:cNvCxnSpPr>
            <a:cxnSpLocks/>
          </p:cNvCxnSpPr>
          <p:nvPr/>
        </p:nvCxnSpPr>
        <p:spPr>
          <a:xfrm>
            <a:off x="1484968" y="3856272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69A96D02-3B9A-0AFF-66CE-583D535E51D8}"/>
              </a:ext>
            </a:extLst>
          </p:cNvPr>
          <p:cNvSpPr txBox="1"/>
          <p:nvPr/>
        </p:nvSpPr>
        <p:spPr>
          <a:xfrm>
            <a:off x="2078589" y="4218628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9407A7AF-B8EF-C7E1-D679-9021A15C9517}"/>
              </a:ext>
            </a:extLst>
          </p:cNvPr>
          <p:cNvSpPr txBox="1"/>
          <p:nvPr/>
        </p:nvSpPr>
        <p:spPr>
          <a:xfrm>
            <a:off x="3325205" y="421862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6A0DB0B9-6085-C21C-120D-64F28DB2CCFA}"/>
              </a:ext>
            </a:extLst>
          </p:cNvPr>
          <p:cNvSpPr txBox="1"/>
          <p:nvPr/>
        </p:nvSpPr>
        <p:spPr>
          <a:xfrm>
            <a:off x="4767519" y="421862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3771FC51-9B2B-0D81-7FAC-E70EA9AD75BF}"/>
              </a:ext>
            </a:extLst>
          </p:cNvPr>
          <p:cNvSpPr txBox="1"/>
          <p:nvPr/>
        </p:nvSpPr>
        <p:spPr>
          <a:xfrm>
            <a:off x="524992" y="4528660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739DC65-53C7-879F-E176-9439CD39D7D2}"/>
              </a:ext>
            </a:extLst>
          </p:cNvPr>
          <p:cNvCxnSpPr>
            <a:cxnSpLocks/>
          </p:cNvCxnSpPr>
          <p:nvPr/>
        </p:nvCxnSpPr>
        <p:spPr>
          <a:xfrm>
            <a:off x="996526" y="4696531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itle 2">
            <a:extLst>
              <a:ext uri="{FF2B5EF4-FFF2-40B4-BE49-F238E27FC236}">
                <a16:creationId xmlns:a16="http://schemas.microsoft.com/office/drawing/2014/main" id="{B725F123-5D4B-F6BF-FBC7-61DCA0CA4903}"/>
              </a:ext>
            </a:extLst>
          </p:cNvPr>
          <p:cNvSpPr txBox="1"/>
          <p:nvPr/>
        </p:nvSpPr>
        <p:spPr>
          <a:xfrm>
            <a:off x="524993" y="5246608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5599D25-B2B6-4FA8-AFF2-801922CB1581}"/>
              </a:ext>
            </a:extLst>
          </p:cNvPr>
          <p:cNvCxnSpPr>
            <a:cxnSpLocks/>
          </p:cNvCxnSpPr>
          <p:nvPr/>
        </p:nvCxnSpPr>
        <p:spPr>
          <a:xfrm>
            <a:off x="2138111" y="5414479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itle 2">
            <a:extLst>
              <a:ext uri="{FF2B5EF4-FFF2-40B4-BE49-F238E27FC236}">
                <a16:creationId xmlns:a16="http://schemas.microsoft.com/office/drawing/2014/main" id="{8175EF54-3421-52C3-1528-3CE23B67FBC9}"/>
              </a:ext>
            </a:extLst>
          </p:cNvPr>
          <p:cNvSpPr txBox="1"/>
          <p:nvPr/>
        </p:nvSpPr>
        <p:spPr>
          <a:xfrm>
            <a:off x="540250" y="609533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9FCF3C60-B63A-1971-19F3-7681B49EA153}"/>
              </a:ext>
            </a:extLst>
          </p:cNvPr>
          <p:cNvCxnSpPr>
            <a:cxnSpLocks/>
          </p:cNvCxnSpPr>
          <p:nvPr/>
        </p:nvCxnSpPr>
        <p:spPr>
          <a:xfrm>
            <a:off x="1499483" y="6284772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itle 2">
            <a:extLst>
              <a:ext uri="{FF2B5EF4-FFF2-40B4-BE49-F238E27FC236}">
                <a16:creationId xmlns:a16="http://schemas.microsoft.com/office/drawing/2014/main" id="{0A6FF846-ED07-A187-1780-A8692088723A}"/>
              </a:ext>
            </a:extLst>
          </p:cNvPr>
          <p:cNvSpPr txBox="1"/>
          <p:nvPr/>
        </p:nvSpPr>
        <p:spPr>
          <a:xfrm>
            <a:off x="524993" y="4866899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B9D4BB1-1831-E781-D82F-09F6DDB0C131}"/>
              </a:ext>
            </a:extLst>
          </p:cNvPr>
          <p:cNvCxnSpPr>
            <a:cxnSpLocks/>
          </p:cNvCxnSpPr>
          <p:nvPr/>
        </p:nvCxnSpPr>
        <p:spPr>
          <a:xfrm>
            <a:off x="2138111" y="5034770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3E277156-951D-7E77-9C66-1E65FDB7D5FD}"/>
              </a:ext>
            </a:extLst>
          </p:cNvPr>
          <p:cNvSpPr/>
          <p:nvPr/>
        </p:nvSpPr>
        <p:spPr>
          <a:xfrm>
            <a:off x="420454" y="3959150"/>
            <a:ext cx="2583929" cy="258392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499072" y="536165"/>
            <a:ext cx="12503847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อีเดน 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6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6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วิญง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7805381" y="1343012"/>
            <a:ext cx="3563279" cy="92333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55"/>
              </a:spcBef>
              <a:spcAft>
                <a:spcPts val="37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ไร่องุ่นที่อยู่บนพื้นที่ยิ่งสูงอากาศจะยิ่งเย็น จะให้ผลผลิตที่มีสไตล์แตกต่างจากไร่ที่อยู่พื้นที่ตอนล่างของหมู่บ้านแถบอ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ี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เดน 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/>
          <p:nvPr/>
        </p:nvCxnSpPr>
        <p:spPr>
          <a:xfrm>
            <a:off x="9765688" y="2330004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6893781" y="2954844"/>
            <a:ext cx="28719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471580" y="4771554"/>
            <a:ext cx="2805709" cy="17880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บลู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เคอร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รน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ลูกพล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ใบมะเขือเทศ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ดอกไวโอ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เล็ต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เมนทอล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474871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4467251"/>
            <a:ext cx="0" cy="30430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330DCFC-A637-6AC1-D3CE-2A9A23FCE94A}"/>
              </a:ext>
            </a:extLst>
          </p:cNvPr>
          <p:cNvCxnSpPr>
            <a:cxnSpLocks/>
          </p:cNvCxnSpPr>
          <p:nvPr/>
        </p:nvCxnSpPr>
        <p:spPr>
          <a:xfrm>
            <a:off x="3004383" y="5312474"/>
            <a:ext cx="28556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DBC44F8E-8D33-3D72-2F4A-C39655F1C5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6486" y="7571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A469140A-E12F-EE4D-337F-F08C2C5BF37C}"/>
              </a:ext>
            </a:extLst>
          </p:cNvPr>
          <p:cNvSpPr txBox="1"/>
          <p:nvPr/>
        </p:nvSpPr>
        <p:spPr>
          <a:xfrm rot="16200000">
            <a:off x="4249882" y="4460781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" name="object 58">
            <a:extLst>
              <a:ext uri="{FF2B5EF4-FFF2-40B4-BE49-F238E27FC236}">
                <a16:creationId xmlns:a16="http://schemas.microsoft.com/office/drawing/2014/main" id="{29A549B8-3E69-1FA5-D15C-35200C57A883}"/>
              </a:ext>
            </a:extLst>
          </p:cNvPr>
          <p:cNvSpPr txBox="1"/>
          <p:nvPr/>
        </p:nvSpPr>
        <p:spPr>
          <a:xfrm>
            <a:off x="638937" y="4388506"/>
            <a:ext cx="2146963" cy="172521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ยอดเยี่ยม </a:t>
            </a:r>
            <a:r>
              <a:rPr lang="en-AU" sz="60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10%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ของปริมาณองุ่นที่ใช้ผลิตไวน์ต่อปีโดยรวม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810625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69F29-781B-90AA-B012-F6A979DEB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AEDFA218-24FF-75B3-1928-3744FEE3A760}"/>
              </a:ext>
            </a:extLst>
          </p:cNvPr>
          <p:cNvSpPr/>
          <p:nvPr/>
        </p:nvSpPr>
        <p:spPr>
          <a:xfrm>
            <a:off x="2309781" y="1750445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29FE89A-392A-6A7E-DF45-D35B3F8E641E}"/>
              </a:ext>
            </a:extLst>
          </p:cNvPr>
          <p:cNvSpPr/>
          <p:nvPr/>
        </p:nvSpPr>
        <p:spPr>
          <a:xfrm>
            <a:off x="2673924" y="1747543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5532F3C-48C1-1D30-03CE-A596F3F65046}"/>
              </a:ext>
            </a:extLst>
          </p:cNvPr>
          <p:cNvSpPr/>
          <p:nvPr/>
        </p:nvSpPr>
        <p:spPr>
          <a:xfrm>
            <a:off x="3038067" y="1747543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58FF29C-ECE1-16CA-7308-73E46327BB9A}"/>
              </a:ext>
            </a:extLst>
          </p:cNvPr>
          <p:cNvSpPr/>
          <p:nvPr/>
        </p:nvSpPr>
        <p:spPr>
          <a:xfrm>
            <a:off x="3402210" y="1747543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6E0E75F-A65E-9D00-2B8B-30D3F0E3A8A0}"/>
              </a:ext>
            </a:extLst>
          </p:cNvPr>
          <p:cNvSpPr/>
          <p:nvPr/>
        </p:nvSpPr>
        <p:spPr>
          <a:xfrm>
            <a:off x="3766734" y="1747543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F06C3B7-C6CC-86EE-DE5B-A7535C41DE7F}"/>
              </a:ext>
            </a:extLst>
          </p:cNvPr>
          <p:cNvSpPr/>
          <p:nvPr/>
        </p:nvSpPr>
        <p:spPr>
          <a:xfrm>
            <a:off x="4131258" y="1747543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EEC6B65E-9A45-6B6F-2977-12DA3921B407}"/>
              </a:ext>
            </a:extLst>
          </p:cNvPr>
          <p:cNvSpPr/>
          <p:nvPr/>
        </p:nvSpPr>
        <p:spPr>
          <a:xfrm>
            <a:off x="4489603" y="1747543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B044907-73EB-AAB6-4BEF-26856782526A}"/>
              </a:ext>
            </a:extLst>
          </p:cNvPr>
          <p:cNvSpPr/>
          <p:nvPr/>
        </p:nvSpPr>
        <p:spPr>
          <a:xfrm>
            <a:off x="4860305" y="1747543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52FC7DD3-6FCC-17DB-5024-BCB5873044FE}"/>
              </a:ext>
            </a:extLst>
          </p:cNvPr>
          <p:cNvSpPr/>
          <p:nvPr/>
        </p:nvSpPr>
        <p:spPr>
          <a:xfrm>
            <a:off x="5224829" y="1747543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D2D39FED-D41B-DF7E-4400-1C4EE6288C04}"/>
              </a:ext>
            </a:extLst>
          </p:cNvPr>
          <p:cNvSpPr txBox="1"/>
          <p:nvPr/>
        </p:nvSpPr>
        <p:spPr>
          <a:xfrm>
            <a:off x="3213969" y="2194736"/>
            <a:ext cx="132515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วิญง</a:t>
            </a: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E385DC47-A151-E29C-4CEF-A02144CE5374}"/>
              </a:ext>
            </a:extLst>
          </p:cNvPr>
          <p:cNvSpPr/>
          <p:nvPr/>
        </p:nvSpPr>
        <p:spPr>
          <a:xfrm>
            <a:off x="2309781" y="289962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4301F93-FCBC-CE5F-8DE9-B5EBCA24EA26}"/>
              </a:ext>
            </a:extLst>
          </p:cNvPr>
          <p:cNvSpPr/>
          <p:nvPr/>
        </p:nvSpPr>
        <p:spPr>
          <a:xfrm>
            <a:off x="2673924" y="28967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8F65DBE-1378-6D2D-10B3-5A9655C83D7C}"/>
              </a:ext>
            </a:extLst>
          </p:cNvPr>
          <p:cNvSpPr/>
          <p:nvPr/>
        </p:nvSpPr>
        <p:spPr>
          <a:xfrm>
            <a:off x="3038067" y="28967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5283A47D-81E9-96DB-6BD8-D02368D9F187}"/>
              </a:ext>
            </a:extLst>
          </p:cNvPr>
          <p:cNvSpPr/>
          <p:nvPr/>
        </p:nvSpPr>
        <p:spPr>
          <a:xfrm>
            <a:off x="3402210" y="28967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E94939F-3872-2392-2D5F-2610981F355E}"/>
              </a:ext>
            </a:extLst>
          </p:cNvPr>
          <p:cNvSpPr/>
          <p:nvPr/>
        </p:nvSpPr>
        <p:spPr>
          <a:xfrm>
            <a:off x="3766734" y="2896721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0AA0BBDE-5F47-E974-D433-602E0E177CC1}"/>
              </a:ext>
            </a:extLst>
          </p:cNvPr>
          <p:cNvSpPr/>
          <p:nvPr/>
        </p:nvSpPr>
        <p:spPr>
          <a:xfrm>
            <a:off x="4131258" y="2896721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D984DD16-30DD-026F-BBD9-85F9899BEBA3}"/>
              </a:ext>
            </a:extLst>
          </p:cNvPr>
          <p:cNvSpPr/>
          <p:nvPr/>
        </p:nvSpPr>
        <p:spPr>
          <a:xfrm>
            <a:off x="4489603" y="2896721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929D5FB-D78E-6A88-F474-FF67AB1D7AA1}"/>
              </a:ext>
            </a:extLst>
          </p:cNvPr>
          <p:cNvSpPr/>
          <p:nvPr/>
        </p:nvSpPr>
        <p:spPr>
          <a:xfrm>
            <a:off x="4860305" y="2896721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D84F0375-A1DE-2A41-F3D4-FF8AC8835E71}"/>
              </a:ext>
            </a:extLst>
          </p:cNvPr>
          <p:cNvSpPr/>
          <p:nvPr/>
        </p:nvSpPr>
        <p:spPr>
          <a:xfrm>
            <a:off x="5224829" y="2896721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926549A4-2726-3E04-C9EA-4ED091199156}"/>
              </a:ext>
            </a:extLst>
          </p:cNvPr>
          <p:cNvSpPr/>
          <p:nvPr/>
        </p:nvSpPr>
        <p:spPr>
          <a:xfrm>
            <a:off x="2309781" y="3739883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18803979-3F2C-6E08-C0F3-79FEA6A09B67}"/>
              </a:ext>
            </a:extLst>
          </p:cNvPr>
          <p:cNvSpPr/>
          <p:nvPr/>
        </p:nvSpPr>
        <p:spPr>
          <a:xfrm>
            <a:off x="2673924" y="37369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E9D924E-F130-A609-C9CF-BE6D1B73F5AE}"/>
              </a:ext>
            </a:extLst>
          </p:cNvPr>
          <p:cNvSpPr/>
          <p:nvPr/>
        </p:nvSpPr>
        <p:spPr>
          <a:xfrm>
            <a:off x="3038067" y="37369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7DF8D6C-51B0-EA90-7826-7CED2C7A0F41}"/>
              </a:ext>
            </a:extLst>
          </p:cNvPr>
          <p:cNvSpPr/>
          <p:nvPr/>
        </p:nvSpPr>
        <p:spPr>
          <a:xfrm>
            <a:off x="3402210" y="37369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370FAA93-3726-9BE4-0285-9A9D78CCB4B7}"/>
              </a:ext>
            </a:extLst>
          </p:cNvPr>
          <p:cNvSpPr/>
          <p:nvPr/>
        </p:nvSpPr>
        <p:spPr>
          <a:xfrm>
            <a:off x="3766734" y="37369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7E3B6A6F-F671-F403-A1BF-286F91BD804D}"/>
              </a:ext>
            </a:extLst>
          </p:cNvPr>
          <p:cNvSpPr/>
          <p:nvPr/>
        </p:nvSpPr>
        <p:spPr>
          <a:xfrm>
            <a:off x="4131258" y="37369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4FA1A159-9587-D692-97BF-38F6B3B265E9}"/>
              </a:ext>
            </a:extLst>
          </p:cNvPr>
          <p:cNvSpPr/>
          <p:nvPr/>
        </p:nvSpPr>
        <p:spPr>
          <a:xfrm>
            <a:off x="4489603" y="37369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140FC57-F8FE-60F5-7183-690AFC30FF42}"/>
              </a:ext>
            </a:extLst>
          </p:cNvPr>
          <p:cNvSpPr/>
          <p:nvPr/>
        </p:nvSpPr>
        <p:spPr>
          <a:xfrm>
            <a:off x="4860305" y="37369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01A95D9-ABA6-A9B1-C8F0-670E19268F57}"/>
              </a:ext>
            </a:extLst>
          </p:cNvPr>
          <p:cNvSpPr/>
          <p:nvPr/>
        </p:nvSpPr>
        <p:spPr>
          <a:xfrm>
            <a:off x="5224829" y="37369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55E05F2B-8B53-9602-358E-F107F5E23412}"/>
              </a:ext>
            </a:extLst>
          </p:cNvPr>
          <p:cNvSpPr/>
          <p:nvPr/>
        </p:nvSpPr>
        <p:spPr>
          <a:xfrm>
            <a:off x="2309781" y="45801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DAA76506-42C0-7FA1-DB22-08EF37C5100A}"/>
              </a:ext>
            </a:extLst>
          </p:cNvPr>
          <p:cNvSpPr/>
          <p:nvPr/>
        </p:nvSpPr>
        <p:spPr>
          <a:xfrm>
            <a:off x="2673924" y="45772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D9374B2B-C9B1-E663-24C9-A51AEEF993BB}"/>
              </a:ext>
            </a:extLst>
          </p:cNvPr>
          <p:cNvSpPr/>
          <p:nvPr/>
        </p:nvSpPr>
        <p:spPr>
          <a:xfrm>
            <a:off x="3038067" y="45772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0459DEAC-DAC4-AEC0-C5E6-45310E1EA8CB}"/>
              </a:ext>
            </a:extLst>
          </p:cNvPr>
          <p:cNvSpPr/>
          <p:nvPr/>
        </p:nvSpPr>
        <p:spPr>
          <a:xfrm>
            <a:off x="3402210" y="4577240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01CE3559-91D5-15C6-D6EB-B24108EB859E}"/>
              </a:ext>
            </a:extLst>
          </p:cNvPr>
          <p:cNvSpPr/>
          <p:nvPr/>
        </p:nvSpPr>
        <p:spPr>
          <a:xfrm>
            <a:off x="3766734" y="4577240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7249D47F-8BE6-0C00-8E47-4D57FF7B1FC4}"/>
              </a:ext>
            </a:extLst>
          </p:cNvPr>
          <p:cNvSpPr/>
          <p:nvPr/>
        </p:nvSpPr>
        <p:spPr>
          <a:xfrm>
            <a:off x="4131258" y="4577240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39B43C0C-7873-1751-7E63-FA9A0E1B27C3}"/>
              </a:ext>
            </a:extLst>
          </p:cNvPr>
          <p:cNvSpPr/>
          <p:nvPr/>
        </p:nvSpPr>
        <p:spPr>
          <a:xfrm>
            <a:off x="4489603" y="45772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ED21ED05-FA9D-1C65-8B66-4F32F7B60ABC}"/>
              </a:ext>
            </a:extLst>
          </p:cNvPr>
          <p:cNvSpPr/>
          <p:nvPr/>
        </p:nvSpPr>
        <p:spPr>
          <a:xfrm>
            <a:off x="4860305" y="45772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DBED5B97-0AF1-84DE-5402-4FB9FA84C7F5}"/>
              </a:ext>
            </a:extLst>
          </p:cNvPr>
          <p:cNvSpPr/>
          <p:nvPr/>
        </p:nvSpPr>
        <p:spPr>
          <a:xfrm>
            <a:off x="5224829" y="45772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B94DB774-1E0F-CC2C-7E17-CBA2AC61FD5F}"/>
              </a:ext>
            </a:extLst>
          </p:cNvPr>
          <p:cNvSpPr/>
          <p:nvPr/>
        </p:nvSpPr>
        <p:spPr>
          <a:xfrm>
            <a:off x="2309781" y="492613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5776D46-EC3E-262F-15AB-C14D48758395}"/>
              </a:ext>
            </a:extLst>
          </p:cNvPr>
          <p:cNvSpPr/>
          <p:nvPr/>
        </p:nvSpPr>
        <p:spPr>
          <a:xfrm>
            <a:off x="2673924" y="49232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A6D62994-2594-CD8C-2A3B-1ABC0ED8D41A}"/>
              </a:ext>
            </a:extLst>
          </p:cNvPr>
          <p:cNvSpPr/>
          <p:nvPr/>
        </p:nvSpPr>
        <p:spPr>
          <a:xfrm>
            <a:off x="3038067" y="49232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F4D6313C-C3B7-45AE-D0E5-4BC0447BF584}"/>
              </a:ext>
            </a:extLst>
          </p:cNvPr>
          <p:cNvSpPr/>
          <p:nvPr/>
        </p:nvSpPr>
        <p:spPr>
          <a:xfrm>
            <a:off x="3402210" y="49232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4E35C5F1-9E69-8AA0-F0E7-6E77EE60B155}"/>
              </a:ext>
            </a:extLst>
          </p:cNvPr>
          <p:cNvSpPr/>
          <p:nvPr/>
        </p:nvSpPr>
        <p:spPr>
          <a:xfrm>
            <a:off x="3766734" y="4923229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421FB482-051E-30B8-14D9-2AC68E933DA7}"/>
              </a:ext>
            </a:extLst>
          </p:cNvPr>
          <p:cNvSpPr/>
          <p:nvPr/>
        </p:nvSpPr>
        <p:spPr>
          <a:xfrm>
            <a:off x="4131258" y="4923229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028388A-66A9-69BD-A063-36B9CE583C93}"/>
              </a:ext>
            </a:extLst>
          </p:cNvPr>
          <p:cNvSpPr/>
          <p:nvPr/>
        </p:nvSpPr>
        <p:spPr>
          <a:xfrm>
            <a:off x="4489603" y="4923229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55EF6F4-5578-07DC-6C2D-DE3EFAF7A27E}"/>
              </a:ext>
            </a:extLst>
          </p:cNvPr>
          <p:cNvSpPr/>
          <p:nvPr/>
        </p:nvSpPr>
        <p:spPr>
          <a:xfrm>
            <a:off x="4860305" y="4923229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05DAE59E-951E-ED47-2296-63EE2E06D192}"/>
              </a:ext>
            </a:extLst>
          </p:cNvPr>
          <p:cNvSpPr/>
          <p:nvPr/>
        </p:nvSpPr>
        <p:spPr>
          <a:xfrm>
            <a:off x="5224829" y="4923229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A06B4ED7-B353-DAD9-D17B-A2F977CD8598}"/>
              </a:ext>
            </a:extLst>
          </p:cNvPr>
          <p:cNvSpPr/>
          <p:nvPr/>
        </p:nvSpPr>
        <p:spPr>
          <a:xfrm>
            <a:off x="2309781" y="618657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6E725A20-43CE-FEC6-F0DF-D5CF0A4577C6}"/>
              </a:ext>
            </a:extLst>
          </p:cNvPr>
          <p:cNvSpPr/>
          <p:nvPr/>
        </p:nvSpPr>
        <p:spPr>
          <a:xfrm>
            <a:off x="2673924" y="618366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98608613-ED01-7448-9EB4-98D043DE7F2C}"/>
              </a:ext>
            </a:extLst>
          </p:cNvPr>
          <p:cNvSpPr/>
          <p:nvPr/>
        </p:nvSpPr>
        <p:spPr>
          <a:xfrm>
            <a:off x="3038067" y="618366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F432A7B0-DF45-27A5-7F3E-AB40B28D06A8}"/>
              </a:ext>
            </a:extLst>
          </p:cNvPr>
          <p:cNvSpPr/>
          <p:nvPr/>
        </p:nvSpPr>
        <p:spPr>
          <a:xfrm>
            <a:off x="3402210" y="618366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075F2B89-C916-3768-15AB-63F27AD8BF39}"/>
              </a:ext>
            </a:extLst>
          </p:cNvPr>
          <p:cNvSpPr/>
          <p:nvPr/>
        </p:nvSpPr>
        <p:spPr>
          <a:xfrm>
            <a:off x="3766734" y="618366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FDBE5638-DDC9-6C24-1DAF-A31E3C01CB78}"/>
              </a:ext>
            </a:extLst>
          </p:cNvPr>
          <p:cNvSpPr/>
          <p:nvPr/>
        </p:nvSpPr>
        <p:spPr>
          <a:xfrm>
            <a:off x="4489603" y="6183669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4D63ED19-2C66-A353-F122-663FED00561E}"/>
              </a:ext>
            </a:extLst>
          </p:cNvPr>
          <p:cNvSpPr/>
          <p:nvPr/>
        </p:nvSpPr>
        <p:spPr>
          <a:xfrm>
            <a:off x="5224829" y="618366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D069B179-9A3E-DE07-DA70-4B3DDA2EFE69}"/>
              </a:ext>
            </a:extLst>
          </p:cNvPr>
          <p:cNvSpPr txBox="1"/>
          <p:nvPr/>
        </p:nvSpPr>
        <p:spPr>
          <a:xfrm>
            <a:off x="2211749" y="583259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9BC360AC-BEAA-1A36-D5C3-7E2F595CD4EC}"/>
              </a:ext>
            </a:extLst>
          </p:cNvPr>
          <p:cNvSpPr txBox="1"/>
          <p:nvPr/>
        </p:nvSpPr>
        <p:spPr>
          <a:xfrm>
            <a:off x="3963359" y="5832596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B982B4F-ADF1-83CD-4BC3-302A5D4A7889}"/>
              </a:ext>
            </a:extLst>
          </p:cNvPr>
          <p:cNvSpPr txBox="1"/>
          <p:nvPr/>
        </p:nvSpPr>
        <p:spPr>
          <a:xfrm>
            <a:off x="4774631" y="583259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E60FB52-C3B3-5D3B-E7B3-0D92E2F3F591}"/>
              </a:ext>
            </a:extLst>
          </p:cNvPr>
          <p:cNvCxnSpPr>
            <a:cxnSpLocks/>
          </p:cNvCxnSpPr>
          <p:nvPr/>
        </p:nvCxnSpPr>
        <p:spPr>
          <a:xfrm>
            <a:off x="3903068" y="2058672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943EE564-9F08-7828-22D1-67DA88A32556}"/>
              </a:ext>
            </a:extLst>
          </p:cNvPr>
          <p:cNvSpPr/>
          <p:nvPr/>
        </p:nvSpPr>
        <p:spPr>
          <a:xfrm>
            <a:off x="2309781" y="53052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C3BAB99-C1F8-099C-BE7D-12E6E13A5ADE}"/>
              </a:ext>
            </a:extLst>
          </p:cNvPr>
          <p:cNvSpPr/>
          <p:nvPr/>
        </p:nvSpPr>
        <p:spPr>
          <a:xfrm>
            <a:off x="2673924" y="53023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C3115C7-5333-06A5-4E9D-60B589F0EB7E}"/>
              </a:ext>
            </a:extLst>
          </p:cNvPr>
          <p:cNvSpPr/>
          <p:nvPr/>
        </p:nvSpPr>
        <p:spPr>
          <a:xfrm>
            <a:off x="3038067" y="53023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0E29D6C-A340-3CCA-F0F1-450EDBE5EB1C}"/>
              </a:ext>
            </a:extLst>
          </p:cNvPr>
          <p:cNvSpPr/>
          <p:nvPr/>
        </p:nvSpPr>
        <p:spPr>
          <a:xfrm>
            <a:off x="3402210" y="53023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270ED87-A6DC-A934-AE0D-915C9520C93C}"/>
              </a:ext>
            </a:extLst>
          </p:cNvPr>
          <p:cNvSpPr/>
          <p:nvPr/>
        </p:nvSpPr>
        <p:spPr>
          <a:xfrm>
            <a:off x="3766734" y="5302372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7D529B1-9382-54F9-0D4D-62070E35559C}"/>
              </a:ext>
            </a:extLst>
          </p:cNvPr>
          <p:cNvSpPr/>
          <p:nvPr/>
        </p:nvSpPr>
        <p:spPr>
          <a:xfrm>
            <a:off x="4131258" y="5302372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C335483-86A0-C3E2-3E33-2EBDE48405DE}"/>
              </a:ext>
            </a:extLst>
          </p:cNvPr>
          <p:cNvSpPr/>
          <p:nvPr/>
        </p:nvSpPr>
        <p:spPr>
          <a:xfrm>
            <a:off x="4489603" y="5302372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76F038A-4411-52D7-65B4-3FE894584F73}"/>
              </a:ext>
            </a:extLst>
          </p:cNvPr>
          <p:cNvSpPr/>
          <p:nvPr/>
        </p:nvSpPr>
        <p:spPr>
          <a:xfrm>
            <a:off x="4860305" y="5302372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7599626-2702-FD0B-158E-964D7AFEA9D2}"/>
              </a:ext>
            </a:extLst>
          </p:cNvPr>
          <p:cNvSpPr/>
          <p:nvPr/>
        </p:nvSpPr>
        <p:spPr>
          <a:xfrm>
            <a:off x="5224829" y="5302372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25DAB889-2A40-686A-78E5-6DAE6B1D3C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0608" y="368300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A8317286-59F8-7817-5EC0-CB93FDC0A4F5}"/>
              </a:ext>
            </a:extLst>
          </p:cNvPr>
          <p:cNvSpPr txBox="1"/>
          <p:nvPr/>
        </p:nvSpPr>
        <p:spPr>
          <a:xfrm rot="16200000">
            <a:off x="7064004" y="4071981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18DF42A-50CD-965D-D87E-B33936ADE292}"/>
              </a:ext>
            </a:extLst>
          </p:cNvPr>
          <p:cNvGrpSpPr/>
          <p:nvPr/>
        </p:nvGrpSpPr>
        <p:grpSpPr>
          <a:xfrm>
            <a:off x="4854339" y="6184187"/>
            <a:ext cx="278634" cy="272668"/>
            <a:chOff x="8032638" y="5926610"/>
            <a:chExt cx="278634" cy="272668"/>
          </a:xfrm>
        </p:grpSpPr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348ADF31-1713-AAF1-C390-779A8A9AD70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D3255F50-72B7-98DC-5D2E-8937591CD5A3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DF01720-B5A3-F4EF-3CB5-3B00E50F71A0}"/>
              </a:ext>
            </a:extLst>
          </p:cNvPr>
          <p:cNvGrpSpPr/>
          <p:nvPr/>
        </p:nvGrpSpPr>
        <p:grpSpPr>
          <a:xfrm rot="10800000">
            <a:off x="4133227" y="6184187"/>
            <a:ext cx="278634" cy="272668"/>
            <a:chOff x="8032638" y="5926610"/>
            <a:chExt cx="278634" cy="272668"/>
          </a:xfrm>
        </p:grpSpPr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570C3C73-79CB-994B-72CD-8DFEDC58CBB3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D285C969-1099-526B-10C4-FD46F3ED3192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91F7F2A9-4C67-F5D0-C850-DC29876A0689}"/>
              </a:ext>
            </a:extLst>
          </p:cNvPr>
          <p:cNvSpPr txBox="1">
            <a:spLocks/>
          </p:cNvSpPr>
          <p:nvPr/>
        </p:nvSpPr>
        <p:spPr>
          <a:xfrm>
            <a:off x="601922" y="587116"/>
            <a:ext cx="11283754" cy="93175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อีเดน 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วิญง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ลักษณะเด่น</a:t>
            </a:r>
            <a:endParaRPr lang="en-US" sz="6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5E1C9D31-43E4-F653-A191-E11661585CB3}"/>
              </a:ext>
            </a:extLst>
          </p:cNvPr>
          <p:cNvSpPr txBox="1"/>
          <p:nvPr/>
        </p:nvSpPr>
        <p:spPr>
          <a:xfrm>
            <a:off x="532106" y="1737683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263DD87-BD0D-676D-2D05-7FC58B33A8DF}"/>
              </a:ext>
            </a:extLst>
          </p:cNvPr>
          <p:cNvCxnSpPr>
            <a:cxnSpLocks/>
          </p:cNvCxnSpPr>
          <p:nvPr/>
        </p:nvCxnSpPr>
        <p:spPr>
          <a:xfrm>
            <a:off x="802652" y="1900299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2">
            <a:extLst>
              <a:ext uri="{FF2B5EF4-FFF2-40B4-BE49-F238E27FC236}">
                <a16:creationId xmlns:a16="http://schemas.microsoft.com/office/drawing/2014/main" id="{31B4417A-6F7D-8EB3-20D8-0DAB71061679}"/>
              </a:ext>
            </a:extLst>
          </p:cNvPr>
          <p:cNvSpPr txBox="1"/>
          <p:nvPr/>
        </p:nvSpPr>
        <p:spPr>
          <a:xfrm>
            <a:off x="532105" y="276166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DAA41DE0-6D65-3082-908B-0E6885ADA7E1}"/>
              </a:ext>
            </a:extLst>
          </p:cNvPr>
          <p:cNvSpPr txBox="1"/>
          <p:nvPr/>
        </p:nvSpPr>
        <p:spPr>
          <a:xfrm>
            <a:off x="2211749" y="261392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94EABF74-0E81-BA33-0053-78DD0A15A9B1}"/>
              </a:ext>
            </a:extLst>
          </p:cNvPr>
          <p:cNvSpPr txBox="1"/>
          <p:nvPr/>
        </p:nvSpPr>
        <p:spPr>
          <a:xfrm>
            <a:off x="3481500" y="261392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8EF6401E-8298-1914-9792-FF1B24348DC8}"/>
              </a:ext>
            </a:extLst>
          </p:cNvPr>
          <p:cNvSpPr txBox="1"/>
          <p:nvPr/>
        </p:nvSpPr>
        <p:spPr>
          <a:xfrm>
            <a:off x="4774631" y="261392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D213BBB6-0172-3AFE-0E5A-BEDFB399C53A}"/>
              </a:ext>
            </a:extLst>
          </p:cNvPr>
          <p:cNvSpPr txBox="1"/>
          <p:nvPr/>
        </p:nvSpPr>
        <p:spPr>
          <a:xfrm>
            <a:off x="2211749" y="343660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87888871-0FD6-860C-FEEF-91A82896C36B}"/>
              </a:ext>
            </a:extLst>
          </p:cNvPr>
          <p:cNvSpPr txBox="1"/>
          <p:nvPr/>
        </p:nvSpPr>
        <p:spPr>
          <a:xfrm>
            <a:off x="3332317" y="3436604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48336F01-C596-2DE4-3A9B-FD6ABD1A0B86}"/>
              </a:ext>
            </a:extLst>
          </p:cNvPr>
          <p:cNvSpPr txBox="1"/>
          <p:nvPr/>
        </p:nvSpPr>
        <p:spPr>
          <a:xfrm>
            <a:off x="4774631" y="343660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290306A-720A-A42B-1D6D-F9D5CCC8841F}"/>
              </a:ext>
            </a:extLst>
          </p:cNvPr>
          <p:cNvCxnSpPr>
            <a:cxnSpLocks/>
          </p:cNvCxnSpPr>
          <p:nvPr/>
        </p:nvCxnSpPr>
        <p:spPr>
          <a:xfrm>
            <a:off x="1636480" y="3060940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>
            <a:extLst>
              <a:ext uri="{FF2B5EF4-FFF2-40B4-BE49-F238E27FC236}">
                <a16:creationId xmlns:a16="http://schemas.microsoft.com/office/drawing/2014/main" id="{0D49CA53-5DBF-0724-5711-ECD3B49D1396}"/>
              </a:ext>
            </a:extLst>
          </p:cNvPr>
          <p:cNvSpPr txBox="1"/>
          <p:nvPr/>
        </p:nvSpPr>
        <p:spPr>
          <a:xfrm>
            <a:off x="532105" y="369797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17EB99A-CC4A-EE7B-A216-C95A003DAF85}"/>
              </a:ext>
            </a:extLst>
          </p:cNvPr>
          <p:cNvCxnSpPr>
            <a:cxnSpLocks/>
          </p:cNvCxnSpPr>
          <p:nvPr/>
        </p:nvCxnSpPr>
        <p:spPr>
          <a:xfrm>
            <a:off x="1492080" y="3888131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DA9312D7-8687-FCC1-10FD-B03663D6700C}"/>
              </a:ext>
            </a:extLst>
          </p:cNvPr>
          <p:cNvSpPr txBox="1"/>
          <p:nvPr/>
        </p:nvSpPr>
        <p:spPr>
          <a:xfrm>
            <a:off x="2085701" y="4250487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9A16D346-7312-3E6A-0936-3D23DC4FD0ED}"/>
              </a:ext>
            </a:extLst>
          </p:cNvPr>
          <p:cNvSpPr txBox="1"/>
          <p:nvPr/>
        </p:nvSpPr>
        <p:spPr>
          <a:xfrm>
            <a:off x="3332317" y="4250487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158370AE-C67E-B13F-0A60-CAC0ABA4A3CA}"/>
              </a:ext>
            </a:extLst>
          </p:cNvPr>
          <p:cNvSpPr txBox="1"/>
          <p:nvPr/>
        </p:nvSpPr>
        <p:spPr>
          <a:xfrm>
            <a:off x="4774631" y="425048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D27F4976-3E07-74CB-1463-A07BCDF9038B}"/>
              </a:ext>
            </a:extLst>
          </p:cNvPr>
          <p:cNvSpPr txBox="1"/>
          <p:nvPr/>
        </p:nvSpPr>
        <p:spPr>
          <a:xfrm>
            <a:off x="532104" y="4560519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BAD1CEC-030E-6C46-A020-2B521AA355EF}"/>
              </a:ext>
            </a:extLst>
          </p:cNvPr>
          <p:cNvCxnSpPr>
            <a:cxnSpLocks/>
          </p:cNvCxnSpPr>
          <p:nvPr/>
        </p:nvCxnSpPr>
        <p:spPr>
          <a:xfrm>
            <a:off x="1003638" y="4728390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itle 2">
            <a:extLst>
              <a:ext uri="{FF2B5EF4-FFF2-40B4-BE49-F238E27FC236}">
                <a16:creationId xmlns:a16="http://schemas.microsoft.com/office/drawing/2014/main" id="{8721A9F7-680B-E64D-631B-D91B4268D770}"/>
              </a:ext>
            </a:extLst>
          </p:cNvPr>
          <p:cNvSpPr txBox="1"/>
          <p:nvPr/>
        </p:nvSpPr>
        <p:spPr>
          <a:xfrm>
            <a:off x="532105" y="5278467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363EBC9-BFF1-9F8F-A02A-FDE7567A0835}"/>
              </a:ext>
            </a:extLst>
          </p:cNvPr>
          <p:cNvCxnSpPr>
            <a:cxnSpLocks/>
          </p:cNvCxnSpPr>
          <p:nvPr/>
        </p:nvCxnSpPr>
        <p:spPr>
          <a:xfrm>
            <a:off x="2145223" y="5446338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itle 2">
            <a:extLst>
              <a:ext uri="{FF2B5EF4-FFF2-40B4-BE49-F238E27FC236}">
                <a16:creationId xmlns:a16="http://schemas.microsoft.com/office/drawing/2014/main" id="{695E41B2-9802-E6E0-3EB7-809A6FBEC689}"/>
              </a:ext>
            </a:extLst>
          </p:cNvPr>
          <p:cNvSpPr txBox="1"/>
          <p:nvPr/>
        </p:nvSpPr>
        <p:spPr>
          <a:xfrm>
            <a:off x="547362" y="612718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AB5375D-BFF1-1E24-44C0-84B1277C851E}"/>
              </a:ext>
            </a:extLst>
          </p:cNvPr>
          <p:cNvCxnSpPr>
            <a:cxnSpLocks/>
          </p:cNvCxnSpPr>
          <p:nvPr/>
        </p:nvCxnSpPr>
        <p:spPr>
          <a:xfrm>
            <a:off x="1506595" y="6316631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itle 2">
            <a:extLst>
              <a:ext uri="{FF2B5EF4-FFF2-40B4-BE49-F238E27FC236}">
                <a16:creationId xmlns:a16="http://schemas.microsoft.com/office/drawing/2014/main" id="{3BDB47F3-F177-48A0-70E9-50A14CFABDAE}"/>
              </a:ext>
            </a:extLst>
          </p:cNvPr>
          <p:cNvSpPr txBox="1"/>
          <p:nvPr/>
        </p:nvSpPr>
        <p:spPr>
          <a:xfrm>
            <a:off x="532105" y="4898758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C3EBBEFD-2A22-F966-80B7-01AD3BC6AF80}"/>
              </a:ext>
            </a:extLst>
          </p:cNvPr>
          <p:cNvCxnSpPr>
            <a:cxnSpLocks/>
          </p:cNvCxnSpPr>
          <p:nvPr/>
        </p:nvCxnSpPr>
        <p:spPr>
          <a:xfrm>
            <a:off x="2145223" y="5066629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8879645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field of vines in a valley&#10;&#10;AI-generated content may be incorrect.">
            <a:extLst>
              <a:ext uri="{FF2B5EF4-FFF2-40B4-BE49-F238E27FC236}">
                <a16:creationId xmlns:a16="http://schemas.microsoft.com/office/drawing/2014/main" id="{8CFF3D14-3ED0-9F8B-6D63-F9CD14253DA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BAB26BC-FA18-D897-C3C6-61D217292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051" y="600645"/>
            <a:ext cx="4491487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</a:t>
            </a:r>
            <a:br>
              <a:rPr lang="en-US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ดีที่สุดของ</a:t>
            </a:r>
            <a:b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ทั้งหมดที่เหลือ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C3FEEC-687E-AB57-7921-67596F7C17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8757" y="2838629"/>
            <a:ext cx="4829691" cy="1610114"/>
          </a:xfrm>
        </p:spPr>
        <p:txBody>
          <a:bodyPr/>
          <a:lstStyle/>
          <a:p>
            <a:pPr>
              <a:lnSpc>
                <a:spcPct val="82000"/>
              </a:lnSpc>
              <a:spcAft>
                <a:spcPts val="638"/>
              </a:spcAft>
            </a:pPr>
            <a:r>
              <a:rPr lang="th-TH" sz="2400" b="1" dirty="0" err="1">
                <a:solidFill>
                  <a:srgbClr val="B2D8BE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2400" b="1" dirty="0">
                <a:solidFill>
                  <a:srgbClr val="B2D8BE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2400" b="1" dirty="0" err="1">
                <a:solidFill>
                  <a:srgbClr val="B2D8BE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AU" sz="2400" b="1" dirty="0">
              <a:solidFill>
                <a:srgbClr val="B2D8BE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Aft>
                <a:spcPts val="638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องุ่นขาวที่ปลูกมากที่สุดเป็นลำดับที่สองในบารอ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ซา</a:t>
            </a:r>
          </a:p>
          <a:p>
            <a:pPr marL="285750" indent="-285750">
              <a:lnSpc>
                <a:spcPct val="82000"/>
              </a:lnSpc>
              <a:spcAft>
                <a:spcPts val="638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ไร่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์เ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ชิงพาณิชย์แห่งแรกของออสเตรเลียใต้ก่อตั้งขึ้นเป็นแห่งแรกที่อีเดน 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นี้ เมื่อปี ค.ศ. 1973</a:t>
            </a:r>
          </a:p>
          <a:p>
            <a:pPr marL="285750" indent="-285750">
              <a:lnSpc>
                <a:spcPct val="82000"/>
              </a:lnSpc>
              <a:spcAft>
                <a:spcPts val="638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ไวน์มีความซับซ้อนและเต็มรสด้วยกลิ่นรสคลาสสิคตั้งแต่แตงเมลอน มะเดื่อ ไปจนถึงมะม่วงหิมพานต์</a:t>
            </a:r>
            <a:endParaRPr lang="en-US" sz="1600" dirty="0">
              <a:solidFill>
                <a:schemeClr val="bg1">
                  <a:lumMod val="95000"/>
                </a:schemeClr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3C610AFA-9793-7E0A-3B48-97AB6B9C59C7}"/>
              </a:ext>
            </a:extLst>
          </p:cNvPr>
          <p:cNvSpPr txBox="1">
            <a:spLocks/>
          </p:cNvSpPr>
          <p:nvPr/>
        </p:nvSpPr>
        <p:spPr>
          <a:xfrm>
            <a:off x="618757" y="4811429"/>
            <a:ext cx="5067487" cy="16101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38"/>
              </a:spcAft>
            </a:pPr>
            <a:r>
              <a:rPr lang="th-TH" sz="2400" b="1" dirty="0" err="1">
                <a:solidFill>
                  <a:srgbClr val="B2D8BE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2400" b="1" dirty="0">
                <a:solidFill>
                  <a:srgbClr val="B2D8BE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2400" b="1" dirty="0" err="1">
                <a:solidFill>
                  <a:srgbClr val="B2D8BE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2400" b="1" dirty="0">
                <a:solidFill>
                  <a:srgbClr val="B2D8BE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ยง</a:t>
            </a:r>
            <a:endParaRPr lang="en-AU" sz="2400" b="1" dirty="0">
              <a:solidFill>
                <a:srgbClr val="B2D8BE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Aft>
                <a:spcPts val="638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หนึ่งในสามขององุ่นขาวสายพันธุ์หลักของบารอ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th-TH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สไตล์ดั้งเดิมจะมีรสชาติเข้มข้นจากการบ่มในถังไม้โอ๊ก แต่ถ้าเป็นสไตล์สมัยใหม่รสชาติจะเบากว่าและแหลมคมกว่า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สามารถผสมกับโซ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บล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องได้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13520519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bunch of grapes on a vine&#10;&#10;AI-generated content may be incorrect.">
            <a:extLst>
              <a:ext uri="{FF2B5EF4-FFF2-40B4-BE49-F238E27FC236}">
                <a16:creationId xmlns:a16="http://schemas.microsoft.com/office/drawing/2014/main" id="{C781FE5B-921D-77C6-347E-4514E553DC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D05FC6-3771-9C29-3E96-323893AEED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61718" y="920240"/>
            <a:ext cx="4777299" cy="2386814"/>
          </a:xfrm>
        </p:spPr>
        <p:txBody>
          <a:bodyPr/>
          <a:lstStyle/>
          <a:p>
            <a:pPr>
              <a:spcAft>
                <a:spcPts val="638"/>
              </a:spcAft>
              <a:buClr>
                <a:srgbClr val="B2D8BE"/>
              </a:buClr>
            </a:pPr>
            <a:r>
              <a:rPr lang="th-TH" sz="24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มาทา</a:t>
            </a:r>
            <a:r>
              <a:rPr lang="th-TH" sz="24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โร</a:t>
            </a:r>
            <a:r>
              <a:rPr lang="th-TH" sz="24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/</a:t>
            </a:r>
            <a:r>
              <a:rPr lang="th-TH" sz="24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มูร์เว</a:t>
            </a:r>
            <a:r>
              <a:rPr lang="th-TH" sz="24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ดร</a:t>
            </a:r>
            <a:r>
              <a:rPr lang="th-TH" sz="24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AU" sz="2400" b="1" dirty="0">
              <a:solidFill>
                <a:schemeClr val="accent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Aft>
                <a:spcPts val="638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องุ่นบดของบารอ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คิดเป็นสัดส่วน 1 ใน 5 ขององุ่นบดในแต่ละปีของประเทศออสเตรเลีย</a:t>
            </a:r>
          </a:p>
          <a:p>
            <a:pPr marL="285750" indent="-285750">
              <a:spcAft>
                <a:spcPts val="638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ไร่องุ่นปลูกมาทา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โร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ที่มีอายุมากที่สุดในโลก คือปลูกไว้ตั้งแต่ปี ค.ศ. 1953</a:t>
            </a:r>
          </a:p>
          <a:p>
            <a:pPr marL="285750" indent="-285750">
              <a:spcAft>
                <a:spcPts val="638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โดยทั่วไป มาทา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โร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ใช้ในไวน์แบบผสม เพื่อเพิ่มสี น้ำหนัก และกลิ่นรสเข้มข้น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5E5EC79-F79A-A6F3-F20B-9CA0E7389E55}"/>
              </a:ext>
            </a:extLst>
          </p:cNvPr>
          <p:cNvSpPr txBox="1">
            <a:spLocks/>
          </p:cNvSpPr>
          <p:nvPr/>
        </p:nvSpPr>
        <p:spPr>
          <a:xfrm>
            <a:off x="6461718" y="3958640"/>
            <a:ext cx="4160666" cy="23868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38"/>
              </a:spcAft>
              <a:buClr>
                <a:srgbClr val="B2D8BE"/>
              </a:buClr>
            </a:pPr>
            <a:r>
              <a:rPr lang="th-TH" sz="24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ไวน์ผสมเหล้า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ซามีประวัติอันยาวนานในเรื่องการผลิตไวน์ผสมเหล้า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แม้ปัจจุบันจะผลิตน้อยลง แต่ก็ยังคงความเป็นไวน์ระดับโลก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“เซ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พ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เพ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ิลท์สฟิ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ลด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พารา ทอ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ว์นี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1879” ของบารอ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ซาเป็นหนึ่งในไวน์ผสมเหล้าที่แพงที่สุดของออสเตรเลีย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19755671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BCA5FB5-619E-F241-49AB-FCFEDF1FA3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5A6543-A271-79A9-1FE7-93F07192F102}"/>
              </a:ext>
            </a:extLst>
          </p:cNvPr>
          <p:cNvSpPr txBox="1"/>
          <p:nvPr/>
        </p:nvSpPr>
        <p:spPr>
          <a:xfrm>
            <a:off x="792628" y="3372271"/>
            <a:ext cx="1090584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15"/>
              </a:spcBef>
              <a:spcAft>
                <a:spcPts val="1245"/>
              </a:spcAft>
            </a:pPr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แหล่งผลิตไวน์ระดับผู้นำโลก ด้วยมีการสืบทอดประวัติอันมีค่าและอนาคตอันตื่นเต้นเร้าใจ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114072-01D6-2F2A-FC0C-3CD38388391D}"/>
              </a:ext>
            </a:extLst>
          </p:cNvPr>
          <p:cNvSpPr txBox="1"/>
          <p:nvPr/>
        </p:nvSpPr>
        <p:spPr>
          <a:xfrm>
            <a:off x="943828" y="744588"/>
            <a:ext cx="5541444" cy="891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6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</a:t>
            </a:r>
          </a:p>
        </p:txBody>
      </p:sp>
    </p:spTree>
    <p:extLst>
      <p:ext uri="{BB962C8B-B14F-4D97-AF65-F5344CB8AC3E}">
        <p14:creationId xmlns:p14="http://schemas.microsoft.com/office/powerpoint/2010/main" val="555942012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252960" cy="6858001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60E058F5-55E6-7079-E7DE-A55EA27ADA8A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th-TH" altLang="ja-JP" sz="6600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ขอบคุณ</a:t>
            </a:r>
            <a:endParaRPr lang="pt-BR" sz="6600" spc="272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02060-6406-AB27-6694-E3764DF68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843157-A822-FB71-38FE-A6015ED99D66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DB16AB-91C0-31D2-5D44-2B08AF94506C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46526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the north and south america&#10;&#10;AI-generated content may be incorrect.">
            <a:extLst>
              <a:ext uri="{FF2B5EF4-FFF2-40B4-BE49-F238E27FC236}">
                <a16:creationId xmlns:a16="http://schemas.microsoft.com/office/drawing/2014/main" id="{1291058D-87DB-8A38-7808-402F83410E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97" y="-44240"/>
            <a:ext cx="12265572" cy="694648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034105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ออสเตรเลียใต้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B94022-8C26-08A2-5479-C36B0B13CF5D}"/>
              </a:ext>
            </a:extLst>
          </p:cNvPr>
          <p:cNvSpPr txBox="1"/>
          <p:nvPr/>
        </p:nvSpPr>
        <p:spPr>
          <a:xfrm>
            <a:off x="6095999" y="4763573"/>
            <a:ext cx="15299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1DCE3E-3FC1-82CD-4312-5C40B38C89B2}"/>
              </a:ext>
            </a:extLst>
          </p:cNvPr>
          <p:cNvSpPr txBox="1"/>
          <p:nvPr/>
        </p:nvSpPr>
        <p:spPr>
          <a:xfrm>
            <a:off x="6538686" y="5124781"/>
            <a:ext cx="16758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อีเดน 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32BB83B-A7EB-E83B-9C62-DC03DEBA4FB1}"/>
              </a:ext>
            </a:extLst>
          </p:cNvPr>
          <p:cNvCxnSpPr>
            <a:cxnSpLocks/>
          </p:cNvCxnSpPr>
          <p:nvPr/>
        </p:nvCxnSpPr>
        <p:spPr>
          <a:xfrm flipV="1">
            <a:off x="7704083" y="3650632"/>
            <a:ext cx="3336052" cy="165881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B17C27E-55D7-9866-7F5C-38502C8B715E}"/>
              </a:ext>
            </a:extLst>
          </p:cNvPr>
          <p:cNvCxnSpPr>
            <a:cxnSpLocks/>
          </p:cNvCxnSpPr>
          <p:nvPr/>
        </p:nvCxnSpPr>
        <p:spPr>
          <a:xfrm flipV="1">
            <a:off x="7651531" y="3342290"/>
            <a:ext cx="3131802" cy="155725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47723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pouring wine into a glass&#10;&#10;AI-generated content may be incorrect.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83199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3699553"/>
            <a:ext cx="4829691" cy="1530521"/>
          </a:xfrm>
        </p:spPr>
        <p:txBody>
          <a:bodyPr/>
          <a:lstStyle/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ประวัติความเป็นมาของบารอ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ซา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สภาพภูมิศาสตร์ ภูมิอากาศ และดิน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การปลูกและการเก็บเกี่ยวองุ่นที่ใช้ในการผลิตไวน์และการผลิตไวน์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องุ่นอายุมาก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องุ่นสายพันธุ์สำคัญต่าง</a:t>
            </a:r>
            <a:r>
              <a:rPr lang="en-US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ๆ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AEDAB516-F443-6BD0-E351-1A2C50E6018D}"/>
              </a:ext>
            </a:extLst>
          </p:cNvPr>
          <p:cNvSpPr txBox="1">
            <a:spLocks/>
          </p:cNvSpPr>
          <p:nvPr/>
        </p:nvSpPr>
        <p:spPr>
          <a:xfrm>
            <a:off x="623888" y="823905"/>
            <a:ext cx="6158452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0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ประเด็นการนำเสนอ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ในวันนี้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มีดังนี้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close-up of a vine&#10;&#10;AI-generated content may be incorrect.">
            <a:extLst>
              <a:ext uri="{FF2B5EF4-FFF2-40B4-BE49-F238E27FC236}">
                <a16:creationId xmlns:a16="http://schemas.microsoft.com/office/drawing/2014/main" id="{7AE73B62-C330-87F0-AAC3-77382BA758C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831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2A9D65B-5B36-AFB9-93D0-5D6045A61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191334"/>
            <a:ext cx="4829691" cy="785732"/>
          </a:xfrm>
        </p:spPr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ซา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B50A5C-507C-FE80-E049-707D0B1887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59198"/>
            <a:ext cx="5340350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ประวัติศาสตร์</a:t>
            </a:r>
          </a:p>
          <a:p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และวิวัฒนาการ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E9502F2-832B-45EE-83EE-62E9EED3227D}"/>
              </a:ext>
            </a:extLst>
          </p:cNvPr>
          <p:cNvSpPr txBox="1">
            <a:spLocks/>
          </p:cNvSpPr>
          <p:nvPr/>
        </p:nvSpPr>
        <p:spPr>
          <a:xfrm>
            <a:off x="630419" y="2877216"/>
            <a:ext cx="4829691" cy="31920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sz="1800" dirty="0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1800" dirty="0" err="1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ซาโอบล้อมด้วยสองหุบเขา (บารอ</a:t>
            </a:r>
            <a:r>
              <a:rPr lang="th-TH" sz="1800" dirty="0" err="1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1800" dirty="0" err="1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และอีเดน </a:t>
            </a:r>
            <a:r>
              <a:rPr lang="th-TH" sz="1800" dirty="0" err="1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sz="1800" dirty="0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1800" dirty="0" err="1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ซาเป็นเขตผลิตไวน์มีประวัติความเป็นมาและสำคัญที่สุดแห่งหนึ่งของออสเตรเลีย</a:t>
            </a:r>
            <a:endParaRPr lang="en-AU" sz="1800" dirty="0">
              <a:solidFill>
                <a:schemeClr val="bg1">
                  <a:lumMod val="95000"/>
                </a:schemeClr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ประวัติศาสตร์อันรุ่งเรืองย้อนไกลไปถึงช่วงปี ค.ศ. 1840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ชุมชนแห่งนี้มีทั้งครอบครัวผู้ผลิตไวน์ที่เดินทางมาตั้งรกรากและอยู่มาอย่างยาวนาน นักบ่มไวน์รุ่นใหม่ และผู้ผลิตไวน์ที่ผลิตจำนวนน้อยต่อครั้ง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ความหลากหลายของดิน ภูมิอากาศ และ ภูมิประเทศ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มีสายพันธุ์องุ่นจำนวนหนึ่งที่อายุมากที่สุดในโลก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มีวัฒนธรรมการกินที่เข้มแข็งและพืชผักผลไม้ท้องถิ่นชั้นดีให้ชิมและลิ้มลอง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3754114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3B655-5384-C88F-11B0-673E77C51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4392" y="3808638"/>
            <a:ext cx="2382787" cy="298141"/>
          </a:xfrm>
        </p:spPr>
        <p:txBody>
          <a:bodyPr/>
          <a:lstStyle/>
          <a:p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ปลายช่วงปี</a:t>
            </a:r>
            <a:r>
              <a:rPr lang="en-AU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US" dirty="0"/>
              <a:t>1830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7EA5DF-D32F-BFE1-2FDA-52DE66F06F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14392" y="4142876"/>
            <a:ext cx="2110071" cy="1461301"/>
          </a:xfrm>
        </p:spPr>
        <p:txBody>
          <a:bodyPr/>
          <a:lstStyle/>
          <a:p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หลังจากที่ก่อตั้งออสเตรเลียใต้ได้ไม่นาน บารอ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ซาก็ได้รับการบ่งชี้ว่าเป็นดินแดนอันอุดมสมบูรณ์เหมาะสมอย่างยิ่งใน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การทำ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เกษตรกรรม และการปลูกองุ่นที่ใช้ในการผลิตไวน์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359491-78CD-80EC-0860-4ABE5A97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46047" y="4142876"/>
            <a:ext cx="2976344" cy="1838824"/>
          </a:xfrm>
        </p:spPr>
        <p:txBody>
          <a:bodyPr/>
          <a:lstStyle/>
          <a:p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ซาได้รับการพัฒนาเป็นครั้งแรกโดยชาวอังกฤษ หลังจากนั้นไม่นาน ผู้อพยพที่นับถือนิกายไซลีเซียน ลูเธอแร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ได้เข้ามาตั้งถิ่นฐานและสร้างกลิ่นรสแบบเยอรมันให้กับดินแดนนี้ โดยได้ลงมือปลูกองุ่นพันธุ์ชีรา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, คาแบ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, เกรอนา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, มาทา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โร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, 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ยง และรี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A0D724-51AF-9278-641E-D4C87DC575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46047" y="3480102"/>
            <a:ext cx="2780058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</a:t>
            </a:r>
            <a:r>
              <a:rPr lang="en-AU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US" dirty="0"/>
              <a:t>1840 – 1850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BBA1A2A-DA89-D145-D1A4-0A1F8F8DBA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02583" y="4163372"/>
            <a:ext cx="2976345" cy="1461301"/>
          </a:xfrm>
        </p:spPr>
        <p:txBody>
          <a:bodyPr/>
          <a:lstStyle/>
          <a:p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ซาเติบโตอย่างมั่นคง และกลายเป็นผู้เชี่ยวชาญเรื่องไวน์ผสมเหล้าที่รสชาติเป็นที่ถูกใจของผู้บริโภค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1F75101-1591-99F7-D488-E209F2FA1C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98114" y="3494802"/>
            <a:ext cx="3485339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ปลายช่วงปี</a:t>
            </a:r>
            <a:r>
              <a:rPr lang="en-AU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US" dirty="0"/>
              <a:t>1800 – 1960</a:t>
            </a:r>
          </a:p>
        </p:txBody>
      </p:sp>
      <p:pic>
        <p:nvPicPr>
          <p:cNvPr id="12" name="Picture Placeholder 11" descr="A vineyard with trees in the background&#10;&#10;AI-generated content may be incorrect.">
            <a:extLst>
              <a:ext uri="{FF2B5EF4-FFF2-40B4-BE49-F238E27FC236}">
                <a16:creationId xmlns:a16="http://schemas.microsoft.com/office/drawing/2014/main" id="{EC2AE3F3-5335-015C-F95A-34237B84B47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94947" y="260350"/>
            <a:ext cx="6497053" cy="2800350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AB61895-4747-01E6-2B93-52956DC848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473086"/>
            <a:ext cx="4657498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อนาคตอันรุ่งโรจน์</a:t>
            </a:r>
          </a:p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และสดใส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A985C99-EE3E-F3F9-38C1-722FCB63173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471676"/>
            <a:ext cx="4298950" cy="903287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</a:t>
            </a:r>
          </a:p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ของบารอ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</a:t>
            </a:r>
            <a:endParaRPr lang="en-US" sz="4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0480145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person picking grapes from a vine&#10;&#10;AI-generated content may be incorrect.">
            <a:extLst>
              <a:ext uri="{FF2B5EF4-FFF2-40B4-BE49-F238E27FC236}">
                <a16:creationId xmlns:a16="http://schemas.microsoft.com/office/drawing/2014/main" id="{AB0D599A-C93D-3C86-8645-BCE450242AE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69238" y="3808413"/>
            <a:ext cx="4322762" cy="28003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56D255-7AFF-1176-EF03-66AC0D3B641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3965" y="4182663"/>
            <a:ext cx="2740183" cy="1461301"/>
          </a:xfrm>
        </p:spPr>
        <p:txBody>
          <a:bodyPr/>
          <a:lstStyle/>
          <a:p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ไวน์ของบารอ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ซาได้ปรับเปลี่ยนให้มีหลากชนิดขึ้น โดยเป็นไปตามรสนิยมผู้บริโภคที่เปลี่ยนไป ไวน์ของบารอ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ซาจึงมีชื่อเสียงระดับโลก สามารถประกาศตัวเป็นยุคทองของภูมิภาคนี้ได้ในเวลาไม่นาน</a:t>
            </a:r>
            <a:endParaRPr lang="en-AU" sz="1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BCB6D4-9233-3A79-387C-59D3A77052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3079" y="3498812"/>
            <a:ext cx="3464178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ช่วงระหว่างปี</a:t>
            </a:r>
            <a:r>
              <a:rPr lang="en-AU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US" dirty="0"/>
              <a:t>1970 – 1980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39C9E9-9A3A-3103-30A5-9D4F9F30651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76882" y="4182663"/>
            <a:ext cx="2291347" cy="1461301"/>
          </a:xfrm>
        </p:spPr>
        <p:txBody>
          <a:bodyPr/>
          <a:lstStyle/>
          <a:p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สมาคมผู้ปลูกองุ่นอายุมากแห่งบารอ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ซาได้ก่อตั้งขึ้น ด้วยเล็งเห็นความสำคัญและต้องการพิทักษ์รักษาองุ่นอายุมาก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F648E8-2579-5D58-9377-364D1965636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65997" y="3498812"/>
            <a:ext cx="2120040" cy="662774"/>
          </a:xfrm>
        </p:spPr>
        <p:txBody>
          <a:bodyPr/>
          <a:lstStyle/>
          <a:p>
            <a:r>
              <a:rPr lang="en-US" dirty="0"/>
              <a:t>2009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0DE2983-571D-0FDD-6D7F-395AFF60B6E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ไวน์ที่มีรสชาติเข้มข้นและจัดจ้านจากการบ่มในถังไม้โอ๊ก กลายเป็นสิ่งที่นิยมทำกันทั่วไป ไวน์แดงชนิด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เรดเบ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, เกรอนา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และบารอ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ซา ชีรา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เป็นที่ต้องการของตลาดอย่างสูง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0021E86-05FB-E010-0702-D6FC3F86311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89652" y="1031305"/>
            <a:ext cx="3517662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ปลายช่วงปี</a:t>
            </a:r>
            <a:r>
              <a:rPr lang="en-AU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US" dirty="0"/>
              <a:t>1990 – </a:t>
            </a:r>
            <a:br>
              <a:rPr lang="en-US" dirty="0"/>
            </a:br>
            <a:r>
              <a:rPr lang="th-TH" sz="2400" b="1" dirty="0"/>
              <a:t>ต้นช่วงปี</a:t>
            </a:r>
            <a:r>
              <a:rPr lang="en-AU" dirty="0"/>
              <a:t> </a:t>
            </a:r>
            <a:r>
              <a:rPr lang="en-US" dirty="0"/>
              <a:t>2000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3E0B256-455B-AD0B-952D-5250A56C76F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413462" y="1241914"/>
            <a:ext cx="2976345" cy="1461301"/>
          </a:xfrm>
        </p:spPr>
        <p:txBody>
          <a:bodyPr/>
          <a:lstStyle/>
          <a:p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องุ่นสายพันธุ์ดั้งเดิมของบารอ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ซา ได้มารวมกับคลื่นลูกใหม่อย่างองุ่นสายพันธุ์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มด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ิเต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์เร</a:t>
            </a:r>
            <a:r>
              <a:rPr lang="th-TH" sz="1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เนียน และพันธุ์ใหม่ ๆ ที่ผู้ปลูกองุ่นและผู้ผลิตไวน์ได้เพาะขึ้นมา รวมทั้งยังได้ค้นพบนวัตกรรมทางเทคนิคต่าง ๆ อีกด้วย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FE5FF2A-FB8F-C485-F6F5-B9DAFFE8307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402576" y="558063"/>
            <a:ext cx="2621023" cy="662774"/>
          </a:xfrm>
        </p:spPr>
        <p:txBody>
          <a:bodyPr/>
          <a:lstStyle/>
          <a:p>
            <a:r>
              <a:rPr lang="en-US" dirty="0"/>
              <a:t>2010s – </a:t>
            </a:r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</a:t>
            </a:r>
            <a:endParaRPr lang="en-US" sz="3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88C39EE9-D47C-1842-E4F8-E71A42C26584}"/>
              </a:ext>
            </a:extLst>
          </p:cNvPr>
          <p:cNvSpPr/>
          <p:nvPr/>
        </p:nvSpPr>
        <p:spPr>
          <a:xfrm>
            <a:off x="10595810" y="3302728"/>
            <a:ext cx="644079" cy="252543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08385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dirt road with palm trees&#10;&#10;AI-generated content may be incorrect.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600102"/>
            <a:ext cx="4829691" cy="78573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สภาพภูมิศาสตร์</a:t>
            </a:r>
            <a:b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 และดิน</a:t>
            </a:r>
            <a:endParaRPr lang="en-US" sz="4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622F35-E55D-E736-78A0-42B0EBBB25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2" y="1467966"/>
            <a:ext cx="5340350" cy="1325563"/>
          </a:xfrm>
        </p:spPr>
        <p:txBody>
          <a:bodyPr/>
          <a:lstStyle/>
          <a:p>
            <a: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ขับเคลื่อนด้วยความหลากหลาย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B66A773-7B6B-570A-F40C-0ECF7E5F1FA2}"/>
              </a:ext>
            </a:extLst>
          </p:cNvPr>
          <p:cNvSpPr txBox="1">
            <a:spLocks/>
          </p:cNvSpPr>
          <p:nvPr/>
        </p:nvSpPr>
        <p:spPr>
          <a:xfrm>
            <a:off x="6537233" y="3279993"/>
            <a:ext cx="3426574" cy="31920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sz="1800" dirty="0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1800" dirty="0" err="1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ซาแบ่งเป็นโซนหรือเขตพื้นที่ตามสภาพภูมิศาสตร์ที่แวดล้อม :</a:t>
            </a:r>
            <a:endParaRPr lang="en-AU" sz="1800" dirty="0">
              <a:solidFill>
                <a:schemeClr val="bg1">
                  <a:lumMod val="95000"/>
                </a:schemeClr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เขตพื้นที่บารอ</a:t>
            </a:r>
            <a:r>
              <a:rPr lang="th-TH" sz="1800" dirty="0" err="1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1800" dirty="0" err="1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th-TH" sz="1800" dirty="0">
              <a:solidFill>
                <a:schemeClr val="bg1">
                  <a:lumMod val="95000"/>
                </a:schemeClr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เขตพื้นที่อีเดน </a:t>
            </a:r>
            <a:r>
              <a:rPr lang="th-TH" sz="1800" dirty="0" err="1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th-TH" sz="1800" dirty="0">
              <a:solidFill>
                <a:schemeClr val="bg1">
                  <a:lumMod val="95000"/>
                </a:schemeClr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>
                    <a:lumMod val="9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เขตพื้นที่ย่อยไฮ อีเดน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29F7A8C-83A6-4150-A464-1CB42B20800F}"/>
</file>

<file path=customXml/itemProps3.xml><?xml version="1.0" encoding="utf-8"?>
<ds:datastoreItem xmlns:ds="http://schemas.openxmlformats.org/officeDocument/2006/customXml" ds:itemID="{B681AFA2-2007-4DB3-B288-0820BC985189}">
  <ds:schemaRefs>
    <ds:schemaRef ds:uri="http://purl.org/dc/elements/1.1/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terms/"/>
    <ds:schemaRef ds:uri="4e8dd08d-258d-47a9-9875-37f1ffd19f33"/>
    <ds:schemaRef ds:uri="http://schemas.openxmlformats.org/package/2006/metadata/core-properties"/>
    <ds:schemaRef ds:uri="02256494-4976-4001-aedb-96463ae0d92e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4977</Words>
  <Application>Microsoft Macintosh PowerPoint</Application>
  <PresentationFormat>Widescreen</PresentationFormat>
  <Paragraphs>507</Paragraphs>
  <Slides>37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Cordia New</vt:lpstr>
      <vt:lpstr>Inter Display</vt:lpstr>
      <vt:lpstr>Neue Haas Grotesk Text Pro</vt:lpstr>
      <vt:lpstr>Calibri</vt:lpstr>
      <vt:lpstr>Arial</vt:lpstr>
      <vt:lpstr>Slide layouts</vt:lpstr>
      <vt:lpstr>PowerPoint Presentation</vt:lpstr>
      <vt:lpstr>PowerPoint Presentation</vt:lpstr>
      <vt:lpstr>ออสเตรเลีย</vt:lpstr>
      <vt:lpstr>ออสเตรเลียใต้</vt:lpstr>
      <vt:lpstr>PowerPoint Presentation</vt:lpstr>
      <vt:lpstr>บารอสซา</vt:lpstr>
      <vt:lpstr>ปลายช่วงปี 1830</vt:lpstr>
      <vt:lpstr>PowerPoint Presentation</vt:lpstr>
      <vt:lpstr>สภาพภูมิศาสตร์ ภูมิอากาศ และดิน</vt:lpstr>
      <vt:lpstr>ภูมิอากาศ</vt:lpstr>
      <vt:lpstr>ดิน</vt:lpstr>
      <vt:lpstr>PowerPoint Presentation</vt:lpstr>
      <vt:lpstr>ดิน</vt:lpstr>
      <vt:lpstr>การปลูกองุ่น และการผลิตไวน์ใน</vt:lpstr>
      <vt:lpstr>การผลิตไวน์</vt:lpstr>
      <vt:lpstr>การผลิตไวน์</vt:lpstr>
      <vt:lpstr>ประวัติการปลูก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บารอสซา แวลลีย์ เกรอนาช ลักษณะเด่น</vt:lpstr>
      <vt:lpstr>PowerPoint Presentation</vt:lpstr>
      <vt:lpstr>บารอสซา แวลลีย์ ชีราซ ลักษณะเด่น</vt:lpstr>
      <vt:lpstr>PowerPoint Presentation</vt:lpstr>
      <vt:lpstr>อีเดน แวลลีย์ ชีราซ ลักษณะเด่น</vt:lpstr>
      <vt:lpstr>PowerPoint Presentation</vt:lpstr>
      <vt:lpstr>บารอสซา แวลลีย์ คาแบร์เนต์ โซวิญง ลักษณะเด่น</vt:lpstr>
      <vt:lpstr>PowerPoint Presentation</vt:lpstr>
      <vt:lpstr>PowerPoint Presentation</vt:lpstr>
      <vt:lpstr>บารอสซา ดีที่สุดของ ทั้งหมดที่เหลือ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created xsi:type="dcterms:W3CDTF">2018-07-25T07:02:59Z</dcterms:created>
  <dcterms:modified xsi:type="dcterms:W3CDTF">2026-04-21T09:45:06Z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</Properties>
</file>