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705" r:id="rId6"/>
    <p:sldId id="625" r:id="rId7"/>
    <p:sldId id="626" r:id="rId8"/>
    <p:sldId id="627" r:id="rId9"/>
    <p:sldId id="629" r:id="rId10"/>
    <p:sldId id="692" r:id="rId11"/>
    <p:sldId id="639" r:id="rId12"/>
    <p:sldId id="693" r:id="rId13"/>
    <p:sldId id="674" r:id="rId14"/>
    <p:sldId id="676" r:id="rId15"/>
    <p:sldId id="642" r:id="rId16"/>
    <p:sldId id="678" r:id="rId17"/>
    <p:sldId id="696" r:id="rId18"/>
    <p:sldId id="680" r:id="rId19"/>
    <p:sldId id="697" r:id="rId20"/>
    <p:sldId id="682" r:id="rId21"/>
    <p:sldId id="684" r:id="rId22"/>
    <p:sldId id="685" r:id="rId23"/>
    <p:sldId id="698" r:id="rId24"/>
    <p:sldId id="699" r:id="rId25"/>
    <p:sldId id="704" r:id="rId26"/>
    <p:sldId id="701" r:id="rId27"/>
    <p:sldId id="700" r:id="rId28"/>
    <p:sldId id="702" r:id="rId29"/>
    <p:sldId id="690" r:id="rId30"/>
    <p:sldId id="669" r:id="rId31"/>
    <p:sldId id="670" r:id="rId32"/>
    <p:sldId id="340" r:id="rId33"/>
    <p:sldId id="703" r:id="rId34"/>
  </p:sldIdLst>
  <p:sldSz cx="12192000" cy="6858000"/>
  <p:notesSz cx="6858000" cy="9144000"/>
  <p:embeddedFontLst>
    <p:embeddedFont>
      <p:font typeface="Inter Display" panose="02000503000000020004" pitchFamily="2" charset="0"/>
      <p:regular r:id="rId36"/>
      <p:bold r:id="rId37"/>
      <p:italic r:id="rId38"/>
      <p:boldItalic r:id="rId39"/>
    </p:embeddedFont>
    <p:embeddedFont>
      <p:font typeface="Neue Haas Grotesk Text Pro" panose="020B0504020202020204" pitchFamily="34" charset="77"/>
      <p:regular r:id="rId40"/>
      <p:bold r:id="rId41"/>
      <p:italic r:id="rId42"/>
      <p:boldItalic r:id="rId43"/>
    </p:embeddedFont>
    <p:embeddedFont>
      <p:font typeface="Yu Gothic" panose="020B0400000000000000" pitchFamily="34" charset="-128"/>
      <p:regular r:id="rId44"/>
      <p:bold r:id="rId45"/>
    </p:embeddedFont>
    <p:embeddedFont>
      <p:font typeface="Yu Gothic Medium" panose="020B0400000000000000" pitchFamily="34" charset="-128"/>
      <p:regular r:id="rId46"/>
    </p:embeddedFont>
  </p:embeddedFontLst>
  <p:custDataLst>
    <p:tags r:id="rId4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241677-71F0-447C-B31B-2E188B1EB384}" v="4" dt="2026-07-11T06:16:53.2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19" autoAdjust="0"/>
    <p:restoredTop sz="94774"/>
  </p:normalViewPr>
  <p:slideViewPr>
    <p:cSldViewPr snapToGrid="0">
      <p:cViewPr>
        <p:scale>
          <a:sx n="88" d="100"/>
          <a:sy n="88" d="100"/>
        </p:scale>
        <p:origin x="1792" y="1056"/>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ags" Target="tags/tag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font" Target="fonts/font6.fntdata"/><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custSel mod addSld delSld modSld">
      <pc:chgData name="Rosemary MacDonald" userId="8309af06-59ea-4c96-ab26-373b911e2651" providerId="ADAL" clId="{5C0619B5-8AFF-4DAC-AFA4-94EB8335985E}" dt="2026-07-11T06:17:10.825" v="923" actId="20577"/>
      <pc:docMkLst>
        <pc:docMk/>
      </pc:docMkLst>
      <pc:sldChg chg="modSp mod">
        <pc:chgData name="Rosemary MacDonald" userId="8309af06-59ea-4c96-ab26-373b911e2651" providerId="ADAL" clId="{5C0619B5-8AFF-4DAC-AFA4-94EB8335985E}" dt="2026-07-11T05:58:16.685" v="711" actId="20577"/>
        <pc:sldMkLst>
          <pc:docMk/>
          <pc:sldMk cId="3901396709" sldId="625"/>
        </pc:sldMkLst>
        <pc:spChg chg="mod">
          <ac:chgData name="Rosemary MacDonald" userId="8309af06-59ea-4c96-ab26-373b911e2651" providerId="ADAL" clId="{5C0619B5-8AFF-4DAC-AFA4-94EB8335985E}" dt="2026-07-11T05:58:16.685" v="711" actId="20577"/>
          <ac:spMkLst>
            <pc:docMk/>
            <pc:sldMk cId="3901396709" sldId="625"/>
            <ac:spMk id="4" creationId="{7654ECD6-A92D-32BD-F188-95F92D51F9D2}"/>
          </ac:spMkLst>
        </pc:spChg>
        <pc:spChg chg="mod">
          <ac:chgData name="Rosemary MacDonald" userId="8309af06-59ea-4c96-ab26-373b911e2651" providerId="ADAL" clId="{5C0619B5-8AFF-4DAC-AFA4-94EB8335985E}" dt="2026-07-11T05:58:06.800" v="689" actId="20577"/>
          <ac:spMkLst>
            <pc:docMk/>
            <pc:sldMk cId="3901396709" sldId="625"/>
            <ac:spMk id="5" creationId="{A6C77098-743A-5BC6-66DE-DCCCD7B26DDB}"/>
          </ac:spMkLst>
        </pc:spChg>
      </pc:sldChg>
      <pc:sldChg chg="addSp modSp mod">
        <pc:chgData name="Rosemary MacDonald" userId="8309af06-59ea-4c96-ab26-373b911e2651" providerId="ADAL" clId="{5C0619B5-8AFF-4DAC-AFA4-94EB8335985E}" dt="2026-07-11T06:17:10.825" v="923" actId="20577"/>
        <pc:sldMkLst>
          <pc:docMk/>
          <pc:sldMk cId="3807551082" sldId="670"/>
        </pc:sldMkLst>
        <pc:spChg chg="mod">
          <ac:chgData name="Rosemary MacDonald" userId="8309af06-59ea-4c96-ab26-373b911e2651" providerId="ADAL" clId="{5C0619B5-8AFF-4DAC-AFA4-94EB8335985E}" dt="2026-07-11T06:17:10.825" v="923" actId="20577"/>
          <ac:spMkLst>
            <pc:docMk/>
            <pc:sldMk cId="3807551082" sldId="670"/>
            <ac:spMk id="2" creationId="{3F04C1DB-E898-F440-1E86-7F76A86FD2B3}"/>
          </ac:spMkLst>
        </pc:spChg>
        <pc:spChg chg="add">
          <ac:chgData name="Rosemary MacDonald" userId="8309af06-59ea-4c96-ab26-373b911e2651" providerId="ADAL" clId="{5C0619B5-8AFF-4DAC-AFA4-94EB8335985E}" dt="2026-07-11T06:16:53.295" v="921"/>
          <ac:spMkLst>
            <pc:docMk/>
            <pc:sldMk cId="3807551082" sldId="670"/>
            <ac:spMk id="4" creationId="{36898E85-AE26-A98A-3F21-2C82656C52FD}"/>
          </ac:spMkLst>
        </pc:spChg>
      </pc:sldChg>
      <pc:sldChg chg="modSp mod">
        <pc:chgData name="Rosemary MacDonald" userId="8309af06-59ea-4c96-ab26-373b911e2651" providerId="ADAL" clId="{5C0619B5-8AFF-4DAC-AFA4-94EB8335985E}" dt="2026-07-11T06:04:12.734" v="793" actId="20577"/>
        <pc:sldMkLst>
          <pc:docMk/>
          <pc:sldMk cId="3938108307" sldId="676"/>
        </pc:sldMkLst>
        <pc:spChg chg="mod">
          <ac:chgData name="Rosemary MacDonald" userId="8309af06-59ea-4c96-ab26-373b911e2651" providerId="ADAL" clId="{5C0619B5-8AFF-4DAC-AFA4-94EB8335985E}" dt="2026-07-11T06:04:12.734" v="793" actId="20577"/>
          <ac:spMkLst>
            <pc:docMk/>
            <pc:sldMk cId="3938108307" sldId="676"/>
            <ac:spMk id="4" creationId="{7BB42F69-DEB7-5773-3A65-BA146BCF38AA}"/>
          </ac:spMkLst>
        </pc:spChg>
      </pc:sldChg>
      <pc:sldChg chg="modSp mod">
        <pc:chgData name="Rosemary MacDonald" userId="8309af06-59ea-4c96-ab26-373b911e2651" providerId="ADAL" clId="{5C0619B5-8AFF-4DAC-AFA4-94EB8335985E}" dt="2026-07-11T06:09:24.595" v="822" actId="2711"/>
        <pc:sldMkLst>
          <pc:docMk/>
          <pc:sldMk cId="4214765211" sldId="680"/>
        </pc:sldMkLst>
        <pc:spChg chg="mod">
          <ac:chgData name="Rosemary MacDonald" userId="8309af06-59ea-4c96-ab26-373b911e2651" providerId="ADAL" clId="{5C0619B5-8AFF-4DAC-AFA4-94EB8335985E}" dt="2026-07-11T06:09:24.595" v="822" actId="2711"/>
          <ac:spMkLst>
            <pc:docMk/>
            <pc:sldMk cId="4214765211" sldId="680"/>
            <ac:spMk id="4" creationId="{7BB42F69-DEB7-5773-3A65-BA146BCF38AA}"/>
          </ac:spMkLst>
        </pc:spChg>
      </pc:sldChg>
      <pc:sldChg chg="modSp mod">
        <pc:chgData name="Rosemary MacDonald" userId="8309af06-59ea-4c96-ab26-373b911e2651" providerId="ADAL" clId="{5C0619B5-8AFF-4DAC-AFA4-94EB8335985E}" dt="2026-07-11T06:10:21.419" v="829" actId="20577"/>
        <pc:sldMkLst>
          <pc:docMk/>
          <pc:sldMk cId="1518133668" sldId="682"/>
        </pc:sldMkLst>
        <pc:spChg chg="mod">
          <ac:chgData name="Rosemary MacDonald" userId="8309af06-59ea-4c96-ab26-373b911e2651" providerId="ADAL" clId="{5C0619B5-8AFF-4DAC-AFA4-94EB8335985E}" dt="2026-07-11T06:10:21.419" v="829" actId="20577"/>
          <ac:spMkLst>
            <pc:docMk/>
            <pc:sldMk cId="1518133668" sldId="682"/>
            <ac:spMk id="4" creationId="{DFA76B02-4AEC-2172-B359-91D3A36EDA82}"/>
          </ac:spMkLst>
        </pc:spChg>
      </pc:sldChg>
      <pc:sldChg chg="modSp mod">
        <pc:chgData name="Rosemary MacDonald" userId="8309af06-59ea-4c96-ab26-373b911e2651" providerId="ADAL" clId="{5C0619B5-8AFF-4DAC-AFA4-94EB8335985E}" dt="2026-07-11T06:10:56.956" v="846" actId="20577"/>
        <pc:sldMkLst>
          <pc:docMk/>
          <pc:sldMk cId="893336403" sldId="685"/>
        </pc:sldMkLst>
        <pc:spChg chg="mod">
          <ac:chgData name="Rosemary MacDonald" userId="8309af06-59ea-4c96-ab26-373b911e2651" providerId="ADAL" clId="{5C0619B5-8AFF-4DAC-AFA4-94EB8335985E}" dt="2026-07-11T06:10:56.956" v="846" actId="20577"/>
          <ac:spMkLst>
            <pc:docMk/>
            <pc:sldMk cId="893336403" sldId="685"/>
            <ac:spMk id="4" creationId="{7BB42F69-DEB7-5773-3A65-BA146BCF38AA}"/>
          </ac:spMkLst>
        </pc:spChg>
      </pc:sldChg>
      <pc:sldChg chg="modSp mod">
        <pc:chgData name="Rosemary MacDonald" userId="8309af06-59ea-4c96-ab26-373b911e2651" providerId="ADAL" clId="{5C0619B5-8AFF-4DAC-AFA4-94EB8335985E}" dt="2026-07-11T06:13:26.039" v="857" actId="20577"/>
        <pc:sldMkLst>
          <pc:docMk/>
          <pc:sldMk cId="3561027007" sldId="701"/>
        </pc:sldMkLst>
        <pc:spChg chg="mod">
          <ac:chgData name="Rosemary MacDonald" userId="8309af06-59ea-4c96-ab26-373b911e2651" providerId="ADAL" clId="{5C0619B5-8AFF-4DAC-AFA4-94EB8335985E}" dt="2026-07-11T06:13:26.039" v="857" actId="20577"/>
          <ac:spMkLst>
            <pc:docMk/>
            <pc:sldMk cId="3561027007" sldId="701"/>
            <ac:spMk id="4" creationId="{7BB42F69-DEB7-5773-3A65-BA146BCF38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kern="1200">
                <a:solidFill>
                  <a:schemeClr val="tx1"/>
                </a:solidFill>
                <a:effectLst/>
                <a:ea typeface="MS PGothic" panose="020B0600070205080204" pitchFamily="34" charset="-128"/>
                <a:cs typeface="+mn-cs"/>
              </a:rPr>
              <a:t>栽培面積が増え、冷涼気候の産地から安定感がありながら進化し続けるスタイルが生み出されているこの繊細な品種の未来は明るいと言えるでしょう。</a:t>
            </a:r>
            <a:endParaRPr lang="en-US" altLang="ja-JP" sz="1000" kern="1200" dirty="0">
              <a:solidFill>
                <a:schemeClr val="tx1"/>
              </a:solidFill>
              <a:effectLst/>
              <a:ea typeface="MS PGothic" panose="020B0600070205080204" pitchFamily="34" charset="-128"/>
              <a:cs typeface="+mn-cs"/>
            </a:endParaRPr>
          </a:p>
          <a:p>
            <a:endParaRPr lang="en-US" altLang="ja-JP" sz="1200" u="none" strike="noStrike" dirty="0">
              <a:solidFill>
                <a:srgbClr val="000000"/>
              </a:solidFill>
              <a:effectLst/>
              <a:latin typeface="MS PGothic" panose="020B0600070205080204" pitchFamily="34" charset="-128"/>
              <a:ea typeface="MS PGothic" panose="020B0600070205080204" pitchFamily="34" charset="-128"/>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バス海峡、ポートフィリップ湾、ウェスタンポート湾に囲まれたモーニントン・ペニンシュラは、真の海洋性気候の産地です。この産地に見られるメゾクリマとミクロクリマ、古代の土壌、標高が複雑に絡み合い、様々な品種の栽培が可能ですが、世界クラスのピノ・ノワールの産地として最もよく知られています。典型的なモーニントンのピノは、ミディアム・ボディでイチゴやチェリーなどの生き生きとしたピノ・ノワールならではの特徴があり、ジューシーな酸による骨格を備え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63935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62E1C-290A-ACAF-9335-5CEDF196C6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E03475-3638-013C-6FE4-5C92349212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30511-0480-EF2B-038C-15FEBC687F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2F17D6-3570-E66E-E436-A2DF946C3DE3}"/>
              </a:ext>
            </a:extLst>
          </p:cNvPr>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571932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は、多様なプレミアムワインを誇る、先進的なワインコミュニティーの本拠地です。標高が高く冷涼な気候のアデレード・ヒルズは、南オーストラリア州でも有数のピノ・ノワールの産地で、スティルの赤ワインと伝統製法のスパークリングワインに使用されています。この産地のピノ・ノワールはミディアムボディで、熟したチェリーやベリーの味わいが豊かなものが多くみられ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934280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r>
              <a:rPr lang="ja-JP" altLang="en-US" sz="1200" u="none" strike="noStrike" kern="1200">
                <a:solidFill>
                  <a:schemeClr val="tx1"/>
                </a:solidFill>
                <a:effectLst/>
                <a:ea typeface="MS PGothic" panose="020B0600070205080204" pitchFamily="34" charset="-128"/>
                <a:cs typeface="+mn-cs"/>
              </a:rPr>
              <a:t>ピノ・ノワールの栽培と醸造が難しいことから、最も成功したワインには本質的にスタイルと品質に高級感があり、繊細さとフィネスが特徴です。地域差も大きいですが、一般的にオーストラリアのトップクラスのピノ・ノワールは、ライトボディからミディアムボディで、控えめな性質です。若いうちは上質なチェリー、レッド・ベリー、ハーブの香りを漂わせています。テクスチャーは絹やサテンのように柔らかいものが多く、ライトからミディアムウェイトのスタイルが最も一般的です。熟成が進むと、古典的な土っぽさや「林床」のような旨味（セイバリーさ）が現れ、ワインにさらなる深みを与えます。</a:t>
            </a:r>
          </a:p>
          <a:p>
            <a:endParaRPr lang="ja-JP" altLang="en-US" sz="1200" u="none" strike="noStrike" kern="1200">
              <a:solidFill>
                <a:schemeClr val="tx1"/>
              </a:solidFill>
              <a:effectLst/>
              <a:ea typeface="MS PGothic" panose="020B0600070205080204" pitchFamily="34" charset="-128"/>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76140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948833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ここでオーストラリアのクラシックなピノ・ノワールを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 </a:t>
            </a:r>
            <a:endParaRPr lang="en-US" altLang="ja-JP" sz="1800" u="none" strike="noStrike" dirty="0">
              <a:solidFill>
                <a:srgbClr val="000000"/>
              </a:solidFill>
              <a:effectLst/>
              <a:latin typeface="MS PGothic" panose="020B0600070205080204" pitchFamily="34" charset="-128"/>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ja-JP" altLang="en-US" sz="1200" u="none" strike="noStrike"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オーストラリアの一部の冷涼な産地でよく育つ気まぐれなピノ・ノワールは、商業的なワイン業界では後発組ではあるものの、ワインメーカーがオーストラリアならではのワインを作る上で欠かせない品種となっています。 </a:t>
            </a: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ピノ・ノワールは気まぐれな品種として知られ、栽培が最も難しい品種のひとつであることから、「ハートブレイク（傷心の）ブドウ」とも呼ばれます。しかし、適切な場所で慎重に栽培し、ワイナリーでうまく扱うことで、ピノ・ノワールは繊細さ、エレガンス、フィネスを備えた傑出したワインとなるのです。</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414456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a:ea typeface="MS PGothic" panose="020B0600070205080204" pitchFamily="34" charset="-128"/>
              </a:rPr>
              <a:t>考察</a:t>
            </a:r>
            <a:r>
              <a:rPr lang="ja-JP" altLang="en-US" sz="1200" u="none" strike="noStrike" kern="1200">
                <a:solidFill>
                  <a:schemeClr val="tx1"/>
                </a:solidFill>
                <a:effectLst/>
                <a:ea typeface="MS PGothic" panose="020B0600070205080204" pitchFamily="34" charset="-128"/>
                <a:cs typeface="+mn-cs"/>
              </a:rPr>
              <a:t>ポイン</a:t>
            </a:r>
            <a:r>
              <a:rPr lang="ja-JP" altLang="en-US">
                <a:ea typeface="MS PGothic" panose="020B0600070205080204" pitchFamily="34" charset="-128"/>
              </a:rPr>
              <a:t>ト</a:t>
            </a:r>
            <a:endParaRPr lang="ja-JP" altLang="en-US" sz="1200" u="none" strike="noStrike" kern="120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オーストラリアでピノ・ノワールが成功するまでに、比較的長い時間がかかったのは何故だと思いますか？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消費者の嗜好の進化は、ピノ・ノワールの生産にどのような影響を及ぼしたでしょうか？</a:t>
            </a: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0006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ピノ・ノワールは、海や標高の高さから冷却効果を受ける、冷涼、あるいは温和な地域で最もよく育ちます。果実に過度の日光が当たるのを嫌います。発芽が早い品種であるため、春の霜の影響を受けやすくなり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水はけがよく、樹勢を弱める土壌を好み、適切な土壌構造が特に重要です。オーストラリアでは、粘土、ローム、砂質土壌の地域でよく育ちます。</a:t>
            </a:r>
            <a:endParaRPr lang="en-AU" altLang="ja-JP" sz="1200" u="none" strike="noStrike" kern="1200" dirty="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ピノ・ノワールの樹は繊細で、房が小さく密着果となるため均一に熟すのが難しい品種です。ブドウの果実自体は繊細で果皮が薄く、病気やカビに弱い品種です。病気に罹るリスクを最小限に抑え、（過剰な日光を避けながら）成熟を促すため、光と空気を取り込めるような、慎重なキャノピー・マネジメントが必須です。剪定、房の間引き、除葉、新梢の刈り込みが一般的に行われている畑の管理方法です。特に剪定は、過剰な房や大きな房を作らないようにするために重要で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樹は通常垣根仕立て</a:t>
            </a:r>
            <a:r>
              <a:rPr lang="en-US" altLang="ja-JP" sz="1200" u="none" strike="noStrike" kern="1200" dirty="0">
                <a:solidFill>
                  <a:schemeClr val="tx1"/>
                </a:solidFill>
                <a:effectLst/>
                <a:ea typeface="MS PGothic" panose="020B0600070205080204" pitchFamily="34" charset="-128"/>
                <a:cs typeface="+mn-cs"/>
              </a:rPr>
              <a:t>(VSP </a:t>
            </a:r>
            <a:r>
              <a:rPr lang="ja-JP" altLang="en-US" sz="1200" u="none" strike="noStrike" kern="1200">
                <a:solidFill>
                  <a:schemeClr val="tx1"/>
                </a:solidFill>
                <a:effectLst/>
                <a:ea typeface="MS PGothic" panose="020B0600070205080204" pitchFamily="34" charset="-128"/>
                <a:cs typeface="+mn-cs"/>
              </a:rPr>
              <a:t>ヴァーティカル・シュート・ポジショニング）で、可動式のワイヤーでブドウの新梢を挟み、新梢が薄く垂直な葉のカーテンを作るように仕立てます。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ピノ・ノワールは、収量を低く抑えるか、慎重に管理することで、最高のワインを生み出すことができます。</a:t>
            </a:r>
          </a:p>
          <a:p>
            <a:pPr rtl="0"/>
            <a:endParaRPr lang="en-AU" altLang="ja-JP" dirty="0">
              <a:ea typeface="MS PGothic" panose="020B0600070205080204" pitchFamily="34" charset="-128"/>
            </a:endParaRPr>
          </a:p>
          <a:p>
            <a:pPr rtl="0"/>
            <a:r>
              <a:rPr lang="ja-JP" altLang="en-US">
                <a:ea typeface="MS PGothic" panose="020B0600070205080204" pitchFamily="34" charset="-128"/>
              </a:rPr>
              <a:t>考察ポイント  </a:t>
            </a:r>
          </a:p>
          <a:p>
            <a:pPr rtl="0"/>
            <a:r>
              <a:rPr lang="en-US" altLang="ja-JP" dirty="0">
                <a:ea typeface="MS PGothic" panose="020B0600070205080204" pitchFamily="34" charset="-128"/>
              </a:rPr>
              <a:t>- </a:t>
            </a:r>
            <a:r>
              <a:rPr lang="ja-JP" altLang="en-US">
                <a:ea typeface="MS PGothic" panose="020B0600070205080204" pitchFamily="34" charset="-128"/>
              </a:rPr>
              <a:t>ピノ・ノワールのワインには、テロワールとクローンのどちらがより大きな影響を与えると思いますか？ </a:t>
            </a:r>
          </a:p>
          <a:p>
            <a:pPr rtl="0"/>
            <a:r>
              <a:rPr lang="en-US" altLang="ja-JP" dirty="0">
                <a:ea typeface="MS PGothic" panose="020B0600070205080204" pitchFamily="34" charset="-128"/>
              </a:rPr>
              <a:t>- </a:t>
            </a:r>
            <a:r>
              <a:rPr lang="ja-JP" altLang="en-US">
                <a:ea typeface="MS PGothic" panose="020B0600070205080204" pitchFamily="34" charset="-128"/>
              </a:rPr>
              <a:t>生育期間が暑すぎたり寒すぎたりすると、ピノ・ノワールのスタイルや表現にどのような影響を与えるのでしょうか？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a:effectLst/>
                <a:ea typeface="MS PGothic" panose="020B0600070205080204" pitchFamily="34" charset="-128"/>
              </a:rPr>
              <a:t>ピノはフェノールやアントシアニン（ブドウの果皮に含まれる化合物で、ワインのタンニン骨格、色、口当たりに影響を与える）の含有量が比較的少ないため、醸造中の抽出と色の安定化が重要です。オーストラリアのワインメーカーは、ピノ・ノワールの品質と安定性を向上するために、様々なテクニックを研究し続けています。</a:t>
            </a:r>
            <a:endParaRPr lang="en-AU" altLang="ja-JP" dirty="0">
              <a:effectLst/>
              <a:ea typeface="MS PGothic" panose="020B0600070205080204" pitchFamily="34" charset="-128"/>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a:ea typeface="MS PGothic" panose="020B0600070205080204" pitchFamily="34" charset="-128"/>
              </a:rPr>
              <a:t>低温浸漬（</a:t>
            </a:r>
            <a:r>
              <a:rPr lang="ja-JP" altLang="en-US" sz="1200" u="none" strike="noStrike" kern="1200">
                <a:solidFill>
                  <a:schemeClr val="tx1"/>
                </a:solidFill>
                <a:effectLst/>
                <a:ea typeface="MS PGothic" panose="020B0600070205080204" pitchFamily="34" charset="-128"/>
                <a:cs typeface="+mn-cs"/>
              </a:rPr>
              <a:t>コールド・ソーク）発酵前にマセレーションを行うことで、マスト（果皮、種、果汁）を摂氏</a:t>
            </a:r>
            <a:r>
              <a:rPr lang="en-US" altLang="ja-JP" sz="1200" u="none" strike="noStrike" kern="1200" dirty="0">
                <a:solidFill>
                  <a:schemeClr val="tx1"/>
                </a:solidFill>
                <a:effectLst/>
                <a:ea typeface="MS PGothic" panose="020B0600070205080204" pitchFamily="34" charset="-128"/>
                <a:cs typeface="+mn-cs"/>
              </a:rPr>
              <a:t>12.8</a:t>
            </a:r>
            <a:r>
              <a:rPr lang="ja-JP" altLang="en-US" sz="1200" u="none" strike="noStrike" kern="1200">
                <a:solidFill>
                  <a:schemeClr val="tx1"/>
                </a:solidFill>
                <a:effectLst/>
                <a:ea typeface="MS PGothic" panose="020B0600070205080204" pitchFamily="34" charset="-128"/>
                <a:cs typeface="+mn-cs"/>
              </a:rPr>
              <a:t>度以下に冷やして発酵を防ぎ、数日間浸漬させます。これによりワインの色、風味、そして柔らかなタンニンを抽出することができます。 </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ピジャージュ（パンチングダウン）ルモンタージュ（ポンピングオーバー）よりも繊細な攪拌方法です。通常は手作業で行われる、不介入主義者的なこの作業は、果皮からの抽出が過剰になりすぎず、酸素が取り込まれる量も限定されます。 </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全粒発酵　大部分のブドウを破砕し発酵させた中に、発酵前にブドウを破砕せず除梗のみを行い取り分けておいた一部のブドウ</a:t>
            </a:r>
            <a:r>
              <a:rPr lang="ja-JP" altLang="en-US">
                <a:ea typeface="MS PGothic" panose="020B0600070205080204" pitchFamily="34" charset="-128"/>
              </a:rPr>
              <a:t>の</a:t>
            </a:r>
            <a:r>
              <a:rPr lang="ja-JP" altLang="en-US" sz="1200" u="none" strike="noStrike" kern="1200">
                <a:solidFill>
                  <a:schemeClr val="tx1"/>
                </a:solidFill>
                <a:effectLst/>
                <a:ea typeface="MS PGothic" panose="020B0600070205080204" pitchFamily="34" charset="-128"/>
                <a:cs typeface="+mn-cs"/>
              </a:rPr>
              <a:t>実を加えます。こうすることでタンニン成分の抽出を遅らせ、より濃厚なブドウの風味を加えることができます。</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果梗を追加　除梗した果実で発酵を行い、後に果梗を加えることで、ワインのアロマと質感を向上させます。</a:t>
            </a:r>
            <a:endParaRPr lang="en-AU"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ja-JP" altLang="en-US" sz="1200" u="none" strike="noStrike" kern="1200">
                <a:solidFill>
                  <a:schemeClr val="tx1"/>
                </a:solidFill>
                <a:effectLst/>
                <a:ea typeface="MS PGothic" panose="020B0600070205080204" pitchFamily="34" charset="-128"/>
                <a:cs typeface="+mn-cs"/>
              </a:rPr>
              <a:t>全房発酵　果梗を付けたまま発酵させることで、タンニンの含有量が高まります。軽いスタイルの赤ワインによく用いられ、アロマを高めるとともに、ワインにタンニンの骨格を与え、熟成のポテンシャルを高めます。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自然発酵：培養酵母を添加するのではなく、ブドウの蝋質に自然に存在する野生酵母や土着酵母を使用してワインを発酵させます。これにより、より複雑なワインに仕上がります。</a:t>
            </a:r>
            <a:endParaRPr lang="en-US" altLang="ja-JP" sz="1200" u="none" strike="noStrike" kern="1200" dirty="0">
              <a:solidFill>
                <a:schemeClr val="tx1"/>
              </a:solidFill>
              <a:effectLst/>
              <a:ea typeface="MS PGothic" panose="020B0600070205080204" pitchFamily="34" charset="-128"/>
              <a:cs typeface="+mn-cs"/>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en-AU" altLang="ja-JP" sz="1200" u="none" strike="noStrike" kern="1200" dirty="0" err="1">
                <a:solidFill>
                  <a:schemeClr val="tx1"/>
                </a:solidFill>
                <a:effectLst/>
                <a:ea typeface="MS PGothic" panose="020B0600070205080204" pitchFamily="34" charset="-128"/>
                <a:cs typeface="+mn-cs"/>
              </a:rPr>
              <a:t>低温発酵</a:t>
            </a:r>
            <a:r>
              <a:rPr lang="en-AU" altLang="ja-JP" sz="1200" u="none" strike="noStrike" kern="1200" dirty="0">
                <a:solidFill>
                  <a:schemeClr val="tx1"/>
                </a:solidFill>
                <a:effectLst/>
                <a:ea typeface="MS PGothic" panose="020B0600070205080204" pitchFamily="34" charset="-128"/>
                <a:cs typeface="+mn-cs"/>
              </a:rPr>
              <a:t> : </a:t>
            </a:r>
            <a:r>
              <a:rPr lang="ja-JP" altLang="en-US">
                <a:effectLst/>
                <a:ea typeface="MS PGothic" panose="020B0600070205080204" pitchFamily="34" charset="-128"/>
              </a:rPr>
              <a:t>長くゆっくりとした低温発酵は、熟した果実のアロマを高めます。</a:t>
            </a:r>
            <a:r>
              <a:rPr lang="ja-JP" altLang="en-US" sz="1200" u="none" strike="noStrike" kern="1200">
                <a:solidFill>
                  <a:schemeClr val="tx1"/>
                </a:solidFill>
                <a:effectLst/>
                <a:ea typeface="MS PGothic" panose="020B0600070205080204" pitchFamily="34" charset="-128"/>
                <a:cs typeface="+mn-cs"/>
              </a:rPr>
              <a:t>チェリー、イチゴ、ラズベリーなど、ピノ・ノワールの第一のアロマと味わいを捉えるため、</a:t>
            </a:r>
            <a:r>
              <a:rPr lang="ja-JP" altLang="en-US">
                <a:effectLst/>
                <a:ea typeface="MS PGothic" panose="020B0600070205080204" pitchFamily="34" charset="-128"/>
              </a:rPr>
              <a:t>ステンレスタンクを用い、早めに瓶詰めを行います。 </a:t>
            </a:r>
            <a:endParaRPr lang="en-AU" altLang="ja-JP" dirty="0">
              <a:effectLst/>
              <a:ea typeface="MS PGothic" panose="020B0600070205080204" pitchFamily="34" charset="-128"/>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長期マセレーション：ワインメーカーによっては、より長い間果皮を漬け込み、タンニンを引き出し、色を安定化させることがあります。ピノ・ノワールの場合は過剰な抽出を避けるために、この方法は控えめに行われ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熟成：ピノ・ノワールはオークと相性が良く、フレンチオークの新樽を使うのが一般的ですが、果実味を圧倒してしまわないよう注意が必要です。オーストラリアのワインメーカーは、新樽の使用率を減らし、大きな樽を使用する傾向にあり、生産するスタイルに合った樽の</a:t>
            </a:r>
            <a:r>
              <a:rPr lang="ja-JP" altLang="en-AU" sz="1200" u="none" strike="noStrike" kern="1200">
                <a:solidFill>
                  <a:schemeClr val="tx1"/>
                </a:solidFill>
                <a:effectLst/>
                <a:ea typeface="MS PGothic" panose="020B0600070205080204" pitchFamily="34" charset="-128"/>
                <a:cs typeface="+mn-cs"/>
              </a:rPr>
              <a:t>使用</a:t>
            </a:r>
            <a:r>
              <a:rPr lang="ja-JP" altLang="en-US" sz="1200" u="none" strike="noStrike" kern="1200">
                <a:solidFill>
                  <a:schemeClr val="tx1"/>
                </a:solidFill>
                <a:effectLst/>
                <a:ea typeface="MS PGothic" panose="020B0600070205080204" pitchFamily="34" charset="-128"/>
                <a:cs typeface="+mn-cs"/>
              </a:rPr>
              <a:t>技術を向上させています。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瓶詰めと熟成：スタイルが多様であるため、オーストラリアのピノ・ノワールの寿命はものによって大きく異なります。大半は若いうちに楽しむのがベストですが、長期熟成が可能なピノ・ノワールを造ることに重点を置くようになってきています。</a:t>
            </a:r>
          </a:p>
          <a:p>
            <a:pPr rtl="0"/>
            <a:r>
              <a:rPr lang="ja-JP" altLang="en-US" sz="1200" u="none" strike="noStrike" kern="1200">
                <a:solidFill>
                  <a:schemeClr val="tx1"/>
                </a:solidFill>
                <a:effectLst/>
                <a:ea typeface="MS PGothic" panose="020B0600070205080204" pitchFamily="34" charset="-128"/>
                <a:cs typeface="+mn-cs"/>
              </a:rPr>
              <a:t>考察ポイント</a:t>
            </a:r>
            <a:endParaRPr lang="en-AU" altLang="ja-JP" sz="1200" u="none" strike="noStrike" kern="1200" dirty="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熟成に適したピノ・ノワールの特徴とは何でしょうか？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ピノ・ノワールは、伝統製法のスパークリング・ワインの生産に重要なブドウです。なぜ、スパークリングワインに適しているのでしょうか？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タスマニアはオーストラリアで最も優れた冷涼気候のワイン産地のひとつで、受賞歴を誇るスパークリングワイン、ピノ・ノワール、シャルドネ、リースリングで有名です。タスマニアの冷涼気候は、秋は長く晴天が続き乾燥しているため、自然なエレガントさと強い風味をもつアロマティックなワインを造るのに理想的な栽培条件です。 </a:t>
            </a:r>
          </a:p>
          <a:p>
            <a:pPr rtl="0"/>
            <a:r>
              <a:rPr lang="ja-JP" altLang="en-US" sz="1200" u="none" strike="noStrike" kern="1200">
                <a:solidFill>
                  <a:schemeClr val="tx1"/>
                </a:solidFill>
                <a:effectLst/>
                <a:ea typeface="MS PGothic" panose="020B0600070205080204" pitchFamily="34" charset="-128"/>
                <a:cs typeface="+mn-cs"/>
              </a:rPr>
              <a:t>タスマニアは島全体が冷涼であるため、高品質のピノ・ノワールの生産に理想的な場所です。典型的なタスマニアのスタイルは、ライトボディからミディアムボディで、デリケートなチェリーとイチゴの味わいが特徴で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845043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1838</a:t>
            </a:r>
            <a:r>
              <a:rPr lang="ja-JP" altLang="en-US" sz="1200" u="none" strike="noStrike" kern="1200">
                <a:solidFill>
                  <a:schemeClr val="tx1"/>
                </a:solidFill>
                <a:effectLst/>
                <a:ea typeface="MS PGothic" panose="020B0600070205080204" pitchFamily="34" charset="-128"/>
                <a:cs typeface="+mn-cs"/>
              </a:rPr>
              <a:t>年に初めてブドウの</a:t>
            </a:r>
            <a:r>
              <a:rPr lang="ja-JP" altLang="en-US">
                <a:ea typeface="MS PGothic" panose="020B0600070205080204" pitchFamily="34" charset="-128"/>
              </a:rPr>
              <a:t>樹</a:t>
            </a:r>
            <a:r>
              <a:rPr lang="ja-JP" altLang="en-US" sz="1200" u="none" strike="noStrike" kern="1200">
                <a:solidFill>
                  <a:schemeClr val="tx1"/>
                </a:solidFill>
                <a:effectLst/>
                <a:ea typeface="MS PGothic" panose="020B0600070205080204" pitchFamily="34" charset="-128"/>
                <a:cs typeface="+mn-cs"/>
              </a:rPr>
              <a:t>が植えられ、ヴィクトリア州で最初のワイン産地となりました。酒精強化ワインの需要の高まりを受け、</a:t>
            </a:r>
            <a:r>
              <a:rPr lang="en-US" altLang="ja-JP" sz="1200" u="none" strike="noStrike" kern="1200" dirty="0">
                <a:solidFill>
                  <a:schemeClr val="tx1"/>
                </a:solidFill>
                <a:effectLst/>
                <a:ea typeface="MS PGothic" panose="020B0600070205080204" pitchFamily="34" charset="-128"/>
                <a:cs typeface="+mn-cs"/>
              </a:rPr>
              <a:t>1921</a:t>
            </a:r>
            <a:r>
              <a:rPr lang="ja-JP" altLang="en-US" sz="1200" u="none" strike="noStrike" kern="1200">
                <a:solidFill>
                  <a:schemeClr val="tx1"/>
                </a:solidFill>
                <a:effectLst/>
                <a:ea typeface="MS PGothic" panose="020B0600070205080204" pitchFamily="34" charset="-128"/>
                <a:cs typeface="+mn-cs"/>
              </a:rPr>
              <a:t>年に一旦生産を中止しましたが、</a:t>
            </a:r>
            <a:r>
              <a:rPr lang="en-US" altLang="ja-JP" sz="1200" u="none" strike="noStrike" kern="1200" dirty="0">
                <a:solidFill>
                  <a:schemeClr val="tx1"/>
                </a:solidFill>
                <a:effectLst/>
                <a:ea typeface="MS PGothic" panose="020B0600070205080204" pitchFamily="34" charset="-128"/>
                <a:cs typeface="+mn-cs"/>
              </a:rPr>
              <a:t>1960</a:t>
            </a:r>
            <a:r>
              <a:rPr lang="ja-JP" altLang="en-US" sz="1200" u="none" strike="noStrike" kern="1200">
                <a:solidFill>
                  <a:schemeClr val="tx1"/>
                </a:solidFill>
                <a:effectLst/>
                <a:ea typeface="MS PGothic" panose="020B0600070205080204" pitchFamily="34" charset="-128"/>
                <a:cs typeface="+mn-cs"/>
              </a:rPr>
              <a:t>年代に植え替えが始まり、現在ではオーストラリア有数の冷涼な気候の産地として認められています。 </a:t>
            </a:r>
          </a:p>
          <a:p>
            <a:pPr rtl="0"/>
            <a:r>
              <a:rPr lang="ja-JP" altLang="en-US" sz="1200" u="none" strike="noStrike" kern="1200">
                <a:solidFill>
                  <a:schemeClr val="tx1"/>
                </a:solidFill>
                <a:effectLst/>
                <a:ea typeface="MS PGothic" panose="020B0600070205080204" pitchFamily="34" charset="-128"/>
                <a:cs typeface="+mn-cs"/>
              </a:rPr>
              <a:t>ヤラ・ヴァレーでは、標高や地形の違いによって、さまざまな表情を持つピノ・ノワールを生産しています。一般的にはライト・ボディからミディアム・ボディで、チェリー、イチゴ、プラムの味わいがみられます。冷涼地で栽培されたブドウの一部は、スパークリング・ワインの醸造に使われ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582679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2353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5259015" y="4469004"/>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5248130" y="3785153"/>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57360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4" y="368300"/>
            <a:ext cx="5735636" cy="270041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22435811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39.png"/><Relationship Id="rId7" Type="http://schemas.openxmlformats.org/officeDocument/2006/relationships/image" Target="../media/image43.emf"/><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42.emf"/><Relationship Id="rId5" Type="http://schemas.openxmlformats.org/officeDocument/2006/relationships/image" Target="../media/image41.emf"/><Relationship Id="rId10" Type="http://schemas.openxmlformats.org/officeDocument/2006/relationships/image" Target="../media/image46.emf"/><Relationship Id="rId4" Type="http://schemas.openxmlformats.org/officeDocument/2006/relationships/image" Target="../media/image40.emf"/><Relationship Id="rId9" Type="http://schemas.openxmlformats.org/officeDocument/2006/relationships/image" Target="../media/image45.emf"/></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19.emf"/><Relationship Id="rId5" Type="http://schemas.openxmlformats.org/officeDocument/2006/relationships/image" Target="../media/image21.emf"/><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2107" t="37907" b="5389"/>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623889" y="1388538"/>
            <a:ext cx="10306496" cy="990300"/>
          </a:xfrm>
        </p:spPr>
        <p:txBody>
          <a:bodyPr/>
          <a:lstStyle/>
          <a:p>
            <a:pPr marL="0" indent="0">
              <a:buNone/>
              <a:tabLst>
                <a:tab pos="1373188" algn="l"/>
              </a:tabLst>
            </a:pPr>
            <a:r>
              <a:rPr lang="en-US" altLang="ja-JP" sz="4000" dirty="0">
                <a:solidFill>
                  <a:schemeClr val="accent1"/>
                </a:solidFill>
                <a:latin typeface="+mj-lt"/>
                <a:ea typeface="Yu Gothic Medium" panose="020B0400000000000000" pitchFamily="34" charset="-128"/>
                <a:cs typeface="Arial" panose="020B0604020202020204" pitchFamily="34" charset="0"/>
              </a:rPr>
              <a:t>PINOT NOIR</a:t>
            </a:r>
            <a:br>
              <a:rPr lang="en-US" altLang="ja-JP" sz="6000" dirty="0">
                <a:solidFill>
                  <a:schemeClr val="accent1"/>
                </a:solidFill>
                <a:latin typeface="Yu Gothic Medium" panose="020B0400000000000000" pitchFamily="34" charset="-128"/>
                <a:ea typeface="Yu Gothic Medium" panose="020B0400000000000000" pitchFamily="34" charset="-128"/>
              </a:rPr>
            </a:br>
            <a:r>
              <a:rPr lang="ja-JP" altLang="en-US" sz="4000" spc="-300" dirty="0">
                <a:solidFill>
                  <a:schemeClr val="accent1"/>
                </a:solidFill>
                <a:latin typeface="Yu Gothic Medium" panose="020B0400000000000000" pitchFamily="34" charset="-128"/>
                <a:ea typeface="Yu Gothic Medium" panose="020B0400000000000000" pitchFamily="34" charset="-128"/>
              </a:rPr>
              <a:t>ピノ・ノワール</a:t>
            </a:r>
            <a:endParaRPr lang="en-US" sz="4000" spc="-300" dirty="0">
              <a:solidFill>
                <a:schemeClr val="accent1"/>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l="21446" t="229" r="5152" b="-229"/>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2409166"/>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ja-JP" sz="3200" dirty="0">
                <a:solidFill>
                  <a:schemeClr val="accent5"/>
                </a:solidFill>
                <a:latin typeface="+mj-lt"/>
                <a:ea typeface="Yu Gothic Medium" panose="020B0400000000000000" pitchFamily="34" charset="-128"/>
                <a:cs typeface="Arial" panose="020B0604020202020204" pitchFamily="34" charset="0"/>
              </a:rPr>
              <a:t>AUSTRALIA</a:t>
            </a:r>
            <a:r>
              <a:rPr lang="ja-JP" altLang="en-US" sz="3200" dirty="0">
                <a:solidFill>
                  <a:schemeClr val="accent5"/>
                </a:solidFill>
                <a:latin typeface="Yu Gothic Medium" panose="020B0400000000000000" pitchFamily="34" charset="-128"/>
                <a:ea typeface="Yu Gothic Medium" panose="020B0400000000000000" pitchFamily="34" charset="-128"/>
              </a:rPr>
              <a:t>の</a:t>
            </a:r>
            <a:endParaRPr lang="en-US" sz="3200"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5440" dirty="0">
                <a:solidFill>
                  <a:schemeClr val="accent1"/>
                </a:solidFill>
                <a:latin typeface="Yu Gothic Medium" panose="020B0400000000000000" pitchFamily="34" charset="-128"/>
                <a:ea typeface="Yu Gothic Medium" panose="020B0400000000000000" pitchFamily="34" charset="-128"/>
              </a:rPr>
              <a:t>ピノ・ノワールの</a:t>
            </a:r>
            <a:br>
              <a:rPr lang="en-AU" altLang="ja-JP" sz="5440" dirty="0">
                <a:solidFill>
                  <a:schemeClr val="accent1"/>
                </a:solidFill>
                <a:latin typeface="Yu Gothic Medium" panose="020B0400000000000000" pitchFamily="34" charset="-128"/>
                <a:ea typeface="Yu Gothic Medium" panose="020B0400000000000000" pitchFamily="34" charset="-128"/>
              </a:rPr>
            </a:br>
            <a:r>
              <a:rPr lang="ja-JP" altLang="en-US" sz="5440" dirty="0">
                <a:solidFill>
                  <a:schemeClr val="accent1"/>
                </a:solidFill>
                <a:latin typeface="Yu Gothic Medium" panose="020B0400000000000000" pitchFamily="34" charset="-128"/>
                <a:ea typeface="Yu Gothic Medium" panose="020B0400000000000000" pitchFamily="34" charset="-128"/>
              </a:rPr>
              <a:t>産地</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13" name="object 58">
            <a:extLst>
              <a:ext uri="{FF2B5EF4-FFF2-40B4-BE49-F238E27FC236}">
                <a16:creationId xmlns:a16="http://schemas.microsoft.com/office/drawing/2014/main" id="{9C81D03D-2855-E215-C4C4-DE8C86E67D7B}"/>
              </a:ext>
            </a:extLst>
          </p:cNvPr>
          <p:cNvSpPr txBox="1"/>
          <p:nvPr/>
        </p:nvSpPr>
        <p:spPr>
          <a:xfrm>
            <a:off x="7529607" y="5449584"/>
            <a:ext cx="1852894"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モーニントン半島</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9069659" y="5501268"/>
            <a:ext cx="780585" cy="594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574971" y="5134339"/>
            <a:ext cx="1978863"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アデレード・ヒルズ</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237034" y="4864448"/>
            <a:ext cx="649288" cy="38626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2383AD28-F296-E226-850C-E2EFC0B3F11D}"/>
              </a:ext>
            </a:extLst>
          </p:cNvPr>
          <p:cNvSpPr txBox="1"/>
          <p:nvPr/>
        </p:nvSpPr>
        <p:spPr>
          <a:xfrm>
            <a:off x="10651948" y="5781406"/>
            <a:ext cx="16447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ヤラ・バレー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8" name="Straight Connector 7">
            <a:extLst>
              <a:ext uri="{FF2B5EF4-FFF2-40B4-BE49-F238E27FC236}">
                <a16:creationId xmlns:a16="http://schemas.microsoft.com/office/drawing/2014/main" id="{97203A1C-A25F-3D41-91F5-A9B9724FC6BD}"/>
              </a:ext>
            </a:extLst>
          </p:cNvPr>
          <p:cNvCxnSpPr>
            <a:cxnSpLocks/>
          </p:cNvCxnSpPr>
          <p:nvPr/>
        </p:nvCxnSpPr>
        <p:spPr>
          <a:xfrm>
            <a:off x="9939454" y="5382322"/>
            <a:ext cx="712494" cy="5154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9ED53931-EEEA-663E-4618-895322FCA79C}"/>
              </a:ext>
            </a:extLst>
          </p:cNvPr>
          <p:cNvSpPr txBox="1"/>
          <p:nvPr/>
        </p:nvSpPr>
        <p:spPr>
          <a:xfrm>
            <a:off x="7685723" y="6286928"/>
            <a:ext cx="164473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タスマニア</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12" name="Straight Connector 11">
            <a:extLst>
              <a:ext uri="{FF2B5EF4-FFF2-40B4-BE49-F238E27FC236}">
                <a16:creationId xmlns:a16="http://schemas.microsoft.com/office/drawing/2014/main" id="{E1DEA2C0-5473-CCB8-9BE8-728D4564DDA7}"/>
              </a:ext>
            </a:extLst>
          </p:cNvPr>
          <p:cNvCxnSpPr>
            <a:cxnSpLocks/>
          </p:cNvCxnSpPr>
          <p:nvPr/>
        </p:nvCxnSpPr>
        <p:spPr>
          <a:xfrm flipV="1">
            <a:off x="8683083" y="6254623"/>
            <a:ext cx="1323278" cy="13874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6624" b="16624"/>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ja-JP" altLang="en-US" dirty="0">
                <a:latin typeface="Yu Gothic Medium" panose="020B0400000000000000" pitchFamily="34" charset="-128"/>
                <a:ea typeface="Yu Gothic Medium" panose="020B0400000000000000" pitchFamily="34" charset="-128"/>
              </a:rPr>
              <a:t>上質な冷涼気候の産地</a:t>
            </a:r>
          </a:p>
          <a:p>
            <a:r>
              <a:rPr lang="ja-JP" altLang="en-US" dirty="0">
                <a:latin typeface="Yu Gothic Medium" panose="020B0400000000000000" pitchFamily="34" charset="-128"/>
                <a:ea typeface="Yu Gothic Medium" panose="020B0400000000000000" pitchFamily="34" charset="-128"/>
              </a:rPr>
              <a:t>スパークリング・ワインの聖地</a:t>
            </a:r>
          </a:p>
          <a:p>
            <a:r>
              <a:rPr lang="ja-JP" altLang="en-US" dirty="0">
                <a:latin typeface="Yu Gothic Medium" panose="020B0400000000000000" pitchFamily="34" charset="-128"/>
                <a:ea typeface="Yu Gothic Medium" panose="020B0400000000000000" pitchFamily="34" charset="-128"/>
              </a:rPr>
              <a:t>美食の名産地</a:t>
            </a:r>
            <a:endParaRPr lang="en-AU"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タスマニア</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3810830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CA8210D5-AC90-9D3E-E1B5-42A6DE73E70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2503" r="27538"/>
          <a:stretch/>
        </p:blipFill>
        <p:spPr>
          <a:xfrm>
            <a:off x="-1" y="7938"/>
            <a:ext cx="6172200" cy="6850062"/>
          </a:xfrm>
        </p:spPr>
      </p:pic>
      <p:sp>
        <p:nvSpPr>
          <p:cNvPr id="15" name="TextBox 14">
            <a:extLst>
              <a:ext uri="{FF2B5EF4-FFF2-40B4-BE49-F238E27FC236}">
                <a16:creationId xmlns:a16="http://schemas.microsoft.com/office/drawing/2014/main" id="{A213EC2C-004D-6F59-46AC-32D69AF9F764}"/>
              </a:ext>
            </a:extLst>
          </p:cNvPr>
          <p:cNvSpPr txBox="1"/>
          <p:nvPr/>
        </p:nvSpPr>
        <p:spPr>
          <a:xfrm>
            <a:off x="527854" y="1262672"/>
            <a:ext cx="5183398" cy="1077218"/>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温和気候</a:t>
            </a:r>
          </a:p>
          <a:p>
            <a:pPr algn="l"/>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86695845-57CE-C6E1-4081-60CE5943738B}"/>
              </a:ext>
            </a:extLst>
          </p:cNvPr>
          <p:cNvSpPr txBox="1"/>
          <p:nvPr/>
        </p:nvSpPr>
        <p:spPr>
          <a:xfrm>
            <a:off x="527854" y="1888323"/>
            <a:ext cx="3849274" cy="536942"/>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タスマン海、バス海峡、インド洋からの</a:t>
            </a:r>
          </a:p>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海洋気候の影響を受ける。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0EEF0313-2939-4E57-6743-00070CA92EF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B471A6B5-DE34-6D7C-4F9A-6C6FB7CA057C}"/>
              </a:ext>
            </a:extLst>
          </p:cNvPr>
          <p:cNvSpPr txBox="1">
            <a:spLocks/>
          </p:cNvSpPr>
          <p:nvPr/>
        </p:nvSpPr>
        <p:spPr>
          <a:xfrm>
            <a:off x="6369167" y="3748036"/>
            <a:ext cx="2921481"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タスマニアの標高</a:t>
            </a:r>
            <a:endParaRPr lang="en-US"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rPr>
              <a:t>0–126M (0–4,147FT)</a:t>
            </a:r>
          </a:p>
          <a:p>
            <a:r>
              <a:rPr lang="ja-JP" altLang="en-US" sz="1400" dirty="0">
                <a:solidFill>
                  <a:schemeClr val="accent1"/>
                </a:solidFill>
                <a:latin typeface="Yu Gothic Medium" panose="020B0400000000000000" pitchFamily="34" charset="-128"/>
                <a:ea typeface="Yu Gothic Medium" panose="020B0400000000000000" pitchFamily="34" charset="-128"/>
              </a:rPr>
              <a:t>ほとんどの畑が標高</a:t>
            </a:r>
            <a:r>
              <a:rPr lang="en-US" altLang="ja-JP" sz="1400" dirty="0">
                <a:solidFill>
                  <a:schemeClr val="accent1"/>
                </a:solidFill>
                <a:latin typeface="Yu Gothic Medium" panose="020B0400000000000000" pitchFamily="34" charset="-128"/>
                <a:ea typeface="Yu Gothic Medium" panose="020B0400000000000000" pitchFamily="34" charset="-128"/>
              </a:rPr>
              <a:t>100</a:t>
            </a:r>
            <a:r>
              <a:rPr lang="en-US" sz="1400" dirty="0">
                <a:solidFill>
                  <a:schemeClr val="accent1"/>
                </a:solidFill>
                <a:latin typeface="Yu Gothic Medium" panose="020B0400000000000000" pitchFamily="34" charset="-128"/>
                <a:ea typeface="Yu Gothic Medium" panose="020B0400000000000000" pitchFamily="34" charset="-128"/>
              </a:rPr>
              <a:t>M(328FT)</a:t>
            </a:r>
          </a:p>
          <a:p>
            <a:r>
              <a:rPr lang="ja-JP" altLang="en-US" sz="1400" dirty="0">
                <a:solidFill>
                  <a:schemeClr val="accent1"/>
                </a:solidFill>
                <a:latin typeface="Yu Gothic Medium" panose="020B0400000000000000" pitchFamily="34" charset="-128"/>
                <a:ea typeface="Yu Gothic Medium" panose="020B0400000000000000" pitchFamily="34" charset="-128"/>
              </a:rPr>
              <a:t>以下のところにある</a:t>
            </a:r>
            <a:endParaRPr lang="en-US" sz="1400" dirty="0">
              <a:solidFill>
                <a:schemeClr val="accent1"/>
              </a:solidFill>
              <a:latin typeface="Yu Gothic Medium" panose="020B0400000000000000" pitchFamily="34" charset="-128"/>
              <a:ea typeface="Yu Gothic Medium" panose="020B0400000000000000" pitchFamily="34" charset="-128"/>
            </a:endParaRPr>
          </a:p>
        </p:txBody>
      </p:sp>
      <p:cxnSp>
        <p:nvCxnSpPr>
          <p:cNvPr id="20" name="Straight Connector 19">
            <a:extLst>
              <a:ext uri="{FF2B5EF4-FFF2-40B4-BE49-F238E27FC236}">
                <a16:creationId xmlns:a16="http://schemas.microsoft.com/office/drawing/2014/main" id="{80167B00-96E4-AAF9-B278-4D38AC3A9EE6}"/>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3BDE869E-3BFA-17F5-B4B8-486D47CB52E6}"/>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5D2689EA-E09D-03F4-A87D-EEE7ECF4ED60}"/>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84DDD918-5E5F-AF2C-046B-42E86D0576E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AB96CE76-F1F1-9D90-6F63-8C83F4F9EA67}"/>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AE9373D1-846F-9D31-F41E-4046D00F8F53}"/>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AF808D39-075A-1B6D-23AC-B02E7856BE24}"/>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E898920B-3742-03AE-8572-CB743FFDC862}"/>
              </a:ext>
            </a:extLst>
          </p:cNvPr>
          <p:cNvSpPr txBox="1">
            <a:spLocks/>
          </p:cNvSpPr>
          <p:nvPr/>
        </p:nvSpPr>
        <p:spPr>
          <a:xfrm>
            <a:off x="623888"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CB52BBDE-3DEF-DF08-3EEB-0CC349E32BAB}"/>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FBA791BC-784E-FFE6-2CD7-1CD8408777C3}"/>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75680CCC-7D46-2CE9-5188-717F7469FA48}"/>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239C10BD-6D14-1CE8-7F35-EF12E126433E}"/>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368003660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2" y="2391774"/>
            <a:ext cx="5301442" cy="3629464"/>
          </a:xfrm>
        </p:spPr>
        <p:txBody>
          <a:bodyPr/>
          <a:lstStyle/>
          <a:p>
            <a:pPr lvl="0"/>
            <a:r>
              <a:rPr lang="ja-JP" altLang="en-US" sz="1800" dirty="0">
                <a:latin typeface="Yu Gothic Medium" panose="020B0400000000000000" pitchFamily="34" charset="-128"/>
                <a:ea typeface="Yu Gothic Medium" panose="020B0400000000000000" pitchFamily="34" charset="-128"/>
              </a:rPr>
              <a:t>斜面下部では、古代の砂岩、泥岩、河川堆積物、</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火山性の火成岩がブドウ畑の土壌を構成しています。</a:t>
            </a:r>
            <a:endParaRPr lang="en-US" altLang="ja-JP" sz="1800" dirty="0">
              <a:latin typeface="Yu Gothic Medium" panose="020B0400000000000000" pitchFamily="34" charset="-128"/>
              <a:ea typeface="Yu Gothic Medium" panose="020B0400000000000000" pitchFamily="34" charset="-128"/>
            </a:endParaRPr>
          </a:p>
          <a:p>
            <a:pPr lvl="0"/>
            <a:endParaRPr lang="en-US" altLang="ja-JP" sz="1800" dirty="0">
              <a:latin typeface="Yu Gothic Medium" panose="020B0400000000000000" pitchFamily="34" charset="-128"/>
              <a:ea typeface="Yu Gothic Medium" panose="020B0400000000000000" pitchFamily="34" charset="-128"/>
            </a:endParaRPr>
          </a:p>
          <a:p>
            <a:pPr lvl="0"/>
            <a:r>
              <a:rPr lang="ja-JP" altLang="en-US" sz="1800" dirty="0">
                <a:latin typeface="Yu Gothic Medium" panose="020B0400000000000000" pitchFamily="34" charset="-128"/>
                <a:ea typeface="Yu Gothic Medium" panose="020B0400000000000000" pitchFamily="34" charset="-128"/>
              </a:rPr>
              <a:t>ダーウェント・ヴァレーでは砂岩と片岩が、コール・リヴァー・ヴァレーには泥炭質の沖積土と</a:t>
            </a:r>
            <a:br>
              <a:rPr lang="en-US"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砂質で腐植質の低い土壌が見られます。パイパーズ・ヴァレーは深く水はけの良い、破砕性の土壌を誇り、テイマー・ヴァレー は粘土と石灰岩をベースにした砂利質の玄武岩です。</a:t>
            </a:r>
            <a:endParaRPr kumimoji="0" lang="en-AU" sz="1800" u="none" strike="noStrike" kern="1200" cap="none" spc="0" normalizeH="0" baseline="0" noProof="0" dirty="0">
              <a:ln>
                <a:noFill/>
              </a:ln>
              <a:effectLst/>
              <a:uLnTx/>
              <a:uFillTx/>
              <a:latin typeface="Yu Gothic Medium" panose="020B0400000000000000" pitchFamily="34" charset="-128"/>
              <a:ea typeface="Yu Gothic Medium" panose="020B0400000000000000" pitchFamily="34" charset="-128"/>
              <a:cs typeface="+mn-cs"/>
            </a:endParaRPr>
          </a:p>
        </p:txBody>
      </p:sp>
    </p:spTree>
    <p:extLst>
      <p:ext uri="{BB962C8B-B14F-4D97-AF65-F5344CB8AC3E}">
        <p14:creationId xmlns:p14="http://schemas.microsoft.com/office/powerpoint/2010/main" val="4249917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9000" r="9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ビクトリア州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5543903" y="6157422"/>
            <a:ext cx="1649377" cy="232756"/>
          </a:xfrm>
          <a:prstGeom prst="rect">
            <a:avLst/>
          </a:prstGeom>
        </p:spPr>
        <p:txBody>
          <a:bodyPr vert="horz" wrap="square" lIns="0" tIns="17145" rIns="0" bIns="0" rtlCol="0" anchor="t" anchorCtr="0">
            <a:spAutoFit/>
          </a:bodyPr>
          <a:lstStyle/>
          <a:p>
            <a:pPr>
              <a:buClr>
                <a:srgbClr val="F40000"/>
              </a:buClr>
            </a:pPr>
            <a:r>
              <a:rPr lang="ja-JP" altLang="en-US" sz="1400" b="1" dirty="0">
                <a:solidFill>
                  <a:schemeClr val="accent1"/>
                </a:solidFill>
                <a:latin typeface="Yu Gothic" panose="020B0400000000000000" pitchFamily="34" charset="-128"/>
                <a:ea typeface="Yu Gothic" panose="020B0400000000000000" pitchFamily="34" charset="-128"/>
                <a:cs typeface="Hellix SemiBold"/>
              </a:rPr>
              <a:t>ヤラ・ヴァレー</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a:off x="6854283" y="4676078"/>
            <a:ext cx="936702" cy="154427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AU" sz="1800" dirty="0" err="1">
                <a:latin typeface="Yu Gothic Medium" panose="020B0500000000000000" pitchFamily="34" charset="-128"/>
                <a:ea typeface="Yu Gothic Medium" panose="020B0500000000000000" pitchFamily="34" charset="-128"/>
              </a:rPr>
              <a:t>人気の観光地</a:t>
            </a:r>
            <a:endParaRPr lang="en-AU" sz="1800" dirty="0">
              <a:latin typeface="Yu Gothic Medium" panose="020B0500000000000000" pitchFamily="34" charset="-128"/>
              <a:ea typeface="Yu Gothic Medium" panose="020B0500000000000000" pitchFamily="34" charset="-128"/>
            </a:endParaRPr>
          </a:p>
          <a:p>
            <a:r>
              <a:rPr lang="en-AU" sz="1800" dirty="0" err="1">
                <a:latin typeface="Yu Gothic Medium" panose="020B0500000000000000" pitchFamily="34" charset="-128"/>
                <a:ea typeface="Yu Gothic Medium" panose="020B0500000000000000" pitchFamily="34" charset="-128"/>
              </a:rPr>
              <a:t>豊かな歴史と文化</a:t>
            </a:r>
            <a:endParaRPr lang="en-AU" sz="1800" dirty="0">
              <a:latin typeface="Yu Gothic Medium" panose="020B0500000000000000" pitchFamily="34" charset="-128"/>
              <a:ea typeface="Yu Gothic Medium" panose="020B0500000000000000" pitchFamily="34" charset="-128"/>
            </a:endParaRPr>
          </a:p>
          <a:p>
            <a:r>
              <a:rPr lang="en-AU" sz="1800" dirty="0" err="1">
                <a:latin typeface="Yu Gothic Medium" panose="020B0500000000000000" pitchFamily="34" charset="-128"/>
                <a:ea typeface="Yu Gothic Medium" panose="020B0500000000000000" pitchFamily="34" charset="-128"/>
              </a:rPr>
              <a:t>革新的なワイン生産者</a:t>
            </a:r>
            <a:endParaRPr lang="en-AU" sz="1800" dirty="0">
              <a:latin typeface="Yu Gothic Medium" panose="020B0500000000000000" pitchFamily="34" charset="-128"/>
              <a:ea typeface="Yu Gothic Medium" panose="020B0500000000000000" pitchFamily="34" charset="-128"/>
            </a:endParaRPr>
          </a:p>
          <a:p>
            <a:r>
              <a:rPr lang="en-AU" sz="1800" dirty="0" err="1">
                <a:latin typeface="Yu Gothic Medium" panose="020B0500000000000000" pitchFamily="34" charset="-128"/>
                <a:ea typeface="Yu Gothic Medium" panose="020B0500000000000000" pitchFamily="34" charset="-128"/>
              </a:rPr>
              <a:t>食とワインの楽園</a:t>
            </a:r>
            <a:endParaRPr lang="en-AU" sz="1800" dirty="0">
              <a:latin typeface="Yu Gothic Medium" panose="020B0500000000000000" pitchFamily="34" charset="-128"/>
              <a:ea typeface="Yu Gothic Medium" panose="020B05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ヤラ・</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ヴァレー</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1476521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ECA2BADC-E29C-4BD6-BADC-ED2FF788B58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8729" t="10508" r="38247"/>
          <a:stretch/>
        </p:blipFill>
        <p:spPr>
          <a:xfrm>
            <a:off x="0" y="7938"/>
            <a:ext cx="6096000" cy="6850062"/>
          </a:xfrm>
        </p:spPr>
      </p:pic>
      <p:sp>
        <p:nvSpPr>
          <p:cNvPr id="15" name="TextBox 14">
            <a:extLst>
              <a:ext uri="{FF2B5EF4-FFF2-40B4-BE49-F238E27FC236}">
                <a16:creationId xmlns:a16="http://schemas.microsoft.com/office/drawing/2014/main" id="{77D071FE-B720-6D49-A6AE-8D82E247845E}"/>
              </a:ext>
            </a:extLst>
          </p:cNvPr>
          <p:cNvSpPr txBox="1"/>
          <p:nvPr/>
        </p:nvSpPr>
        <p:spPr>
          <a:xfrm>
            <a:off x="456301" y="1308425"/>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大陸性気候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86CE33E5-D7BC-BDE6-D783-AC0B85BDD35A}"/>
              </a:ext>
            </a:extLst>
          </p:cNvPr>
          <p:cNvSpPr txBox="1"/>
          <p:nvPr/>
        </p:nvSpPr>
        <p:spPr>
          <a:xfrm>
            <a:off x="469553" y="1950972"/>
            <a:ext cx="3097101" cy="315343"/>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地中海性気候の影響を受ける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F4D4FF3E-FD8D-1A8E-C641-EBB03CA13CE1}"/>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69738975-2673-C711-43BF-271F52307B8C}"/>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ヤラ・ヴァレーの標高</a:t>
            </a:r>
            <a:br>
              <a:rPr lang="en-AU" altLang="ja-JP" sz="1800" b="1" dirty="0">
                <a:solidFill>
                  <a:schemeClr val="accent3"/>
                </a:solidFill>
                <a:latin typeface="Yu Gothic" panose="020B0400000000000000" pitchFamily="34" charset="-128"/>
                <a:ea typeface="Yu Gothic" panose="020B0400000000000000" pitchFamily="34" charset="-128"/>
              </a:rPr>
            </a:br>
            <a:r>
              <a:rPr lang="en-US" sz="1800" dirty="0">
                <a:solidFill>
                  <a:schemeClr val="accent1"/>
                </a:solidFill>
              </a:rPr>
              <a:t>30–400M (98–1,312FT</a:t>
            </a:r>
            <a:r>
              <a:rPr lang="en-US" sz="1800" dirty="0">
                <a:solidFill>
                  <a:srgbClr val="B2D8BE"/>
                </a:solidFill>
                <a:latin typeface="Neue Haas Grotesk Text Pro" panose="020B0504020202020204" pitchFamily="34" charset="77"/>
              </a:rPr>
              <a:t>)</a:t>
            </a:r>
          </a:p>
        </p:txBody>
      </p:sp>
      <p:cxnSp>
        <p:nvCxnSpPr>
          <p:cNvPr id="20" name="Straight Connector 19">
            <a:extLst>
              <a:ext uri="{FF2B5EF4-FFF2-40B4-BE49-F238E27FC236}">
                <a16:creationId xmlns:a16="http://schemas.microsoft.com/office/drawing/2014/main" id="{9C7D327A-0C64-77D7-CC81-0E068B8D53B8}"/>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FD6404E7-F01D-75E6-EE01-0FA32B50C5DA}"/>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6A8583F0-1B29-558F-0B44-3AE7F1530E14}"/>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194BA9BD-4D5D-3401-34E4-494310CC4FE4}"/>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893F8AFE-C5A1-DDFE-865D-7E5329588374}"/>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ED7957A3-7E2E-B913-A78C-6DB0F7E2CA39}"/>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0473813B-1F3F-B66B-0A18-971EF5B72AA2}"/>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C5E3E2DB-7813-6E39-53C5-335FB21E524A}"/>
              </a:ext>
            </a:extLst>
          </p:cNvPr>
          <p:cNvSpPr txBox="1">
            <a:spLocks/>
          </p:cNvSpPr>
          <p:nvPr/>
        </p:nvSpPr>
        <p:spPr>
          <a:xfrm>
            <a:off x="529002"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3"/>
                </a:solidFill>
                <a:latin typeface="Yu Gothic Medium" panose="020B0400000000000000" pitchFamily="34" charset="-128"/>
                <a:ea typeface="Yu Gothic Medium" panose="020B0400000000000000" pitchFamily="34" charset="-128"/>
              </a:rPr>
              <a:t>気候</a:t>
            </a:r>
            <a:endParaRPr lang="en-US" dirty="0">
              <a:solidFill>
                <a:schemeClr val="accent3"/>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68E6C509-246F-DF44-4FED-2D282FA24300}"/>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871FAEF2-8A40-9ECA-5A0B-6C7C13C4629F}"/>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FC685997-1D07-EE29-F6AE-402A8B1BE309}"/>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5FC5068C-2A8E-B956-A05A-DC3B552423A5}"/>
              </a:ext>
            </a:extLst>
          </p:cNvPr>
          <p:cNvSpPr txBox="1"/>
          <p:nvPr/>
        </p:nvSpPr>
        <p:spPr>
          <a:xfrm>
            <a:off x="10537647"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626" r="16626"/>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412919" cy="1530521"/>
          </a:xfrm>
        </p:spPr>
        <p:txBody>
          <a:bodyPr/>
          <a:lstStyle/>
          <a:p>
            <a:pPr lvl="0"/>
            <a:r>
              <a:rPr lang="ja-JP" altLang="en-US" sz="1800" dirty="0">
                <a:latin typeface="Yu Gothic Medium" panose="020B0400000000000000" pitchFamily="34" charset="-128"/>
                <a:ea typeface="Yu Gothic Medium" panose="020B0400000000000000" pitchFamily="34" charset="-128"/>
              </a:rPr>
              <a:t>ヤラ・ヴァレーの北側は、表面は灰色から</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灰褐色の土壌で、下層土は赤褐色の粘土で、</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しばしば岩石で満たされています。</a:t>
            </a:r>
            <a:endParaRPr lang="en-AU" altLang="ja-JP" sz="1800" dirty="0">
              <a:latin typeface="Yu Gothic Medium" panose="020B0400000000000000" pitchFamily="34" charset="-128"/>
              <a:ea typeface="Yu Gothic Medium" panose="020B0400000000000000" pitchFamily="34" charset="-128"/>
            </a:endParaRPr>
          </a:p>
          <a:p>
            <a:pPr lvl="0"/>
            <a:endParaRPr lang="en-AU" altLang="ja-JP" sz="1800" dirty="0">
              <a:latin typeface="Yu Gothic Medium" panose="020B0400000000000000" pitchFamily="34" charset="-128"/>
              <a:ea typeface="Yu Gothic Medium" panose="020B0400000000000000" pitchFamily="34" charset="-128"/>
            </a:endParaRPr>
          </a:p>
          <a:p>
            <a:pPr lvl="0"/>
            <a:r>
              <a:rPr lang="ja-JP" altLang="en-US" sz="1800" dirty="0">
                <a:latin typeface="Yu Gothic Medium" panose="020B0400000000000000" pitchFamily="34" charset="-128"/>
                <a:ea typeface="Yu Gothic Medium" panose="020B0400000000000000" pitchFamily="34" charset="-128"/>
              </a:rPr>
              <a:t>もうひとつの主要な土壌は、渓谷の南側にある非常に深く肥沃な赤い火山性土壌です。</a:t>
            </a:r>
            <a:endParaRPr kumimoji="0" lang="en-AU" sz="1800" u="none" strike="noStrike" kern="1200" cap="none" spc="0" normalizeH="0" baseline="0" noProof="0" dirty="0">
              <a:ln>
                <a:noFill/>
              </a:ln>
              <a:effectLst/>
              <a:uLnTx/>
              <a:uFillTx/>
              <a:latin typeface="Yu Gothic Medium" panose="020B0400000000000000" pitchFamily="34" charset="-128"/>
              <a:ea typeface="Yu Gothic Medium" panose="020B0400000000000000" pitchFamily="34" charset="-128"/>
              <a:cs typeface="+mn-cs"/>
            </a:endParaRPr>
          </a:p>
        </p:txBody>
      </p:sp>
    </p:spTree>
    <p:extLst>
      <p:ext uri="{BB962C8B-B14F-4D97-AF65-F5344CB8AC3E}">
        <p14:creationId xmlns:p14="http://schemas.microsoft.com/office/powerpoint/2010/main" val="151813366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ビクトリア州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5E60AA90-C8B2-0B76-DA32-3C7E3131509B}"/>
              </a:ext>
            </a:extLst>
          </p:cNvPr>
          <p:cNvSpPr txBox="1"/>
          <p:nvPr/>
        </p:nvSpPr>
        <p:spPr>
          <a:xfrm>
            <a:off x="3192242" y="6284500"/>
            <a:ext cx="3008981" cy="232756"/>
          </a:xfrm>
          <a:prstGeom prst="rect">
            <a:avLst/>
          </a:prstGeom>
        </p:spPr>
        <p:txBody>
          <a:bodyPr vert="horz" wrap="square" lIns="0" tIns="17145" rIns="0" bIns="0" rtlCol="0" anchor="t" anchorCtr="0">
            <a:spAutoFit/>
          </a:bodyPr>
          <a:lstStyle/>
          <a:p>
            <a:pPr>
              <a:buClr>
                <a:srgbClr val="F40000"/>
              </a:buClr>
            </a:pPr>
            <a:r>
              <a:rPr lang="ja-JP" altLang="en-US" sz="1400" b="1" dirty="0">
                <a:solidFill>
                  <a:schemeClr val="accent1"/>
                </a:solidFill>
                <a:latin typeface="Yu Gothic" panose="020B0400000000000000" pitchFamily="34" charset="-128"/>
                <a:ea typeface="Yu Gothic" panose="020B0400000000000000" pitchFamily="34" charset="-128"/>
              </a:rPr>
              <a:t>モーニントン・ペニンシュラ</a:t>
            </a:r>
            <a:endParaRPr lang="en-AU" sz="1400" b="1" dirty="0">
              <a:solidFill>
                <a:schemeClr val="accent1"/>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175849" y="5493834"/>
            <a:ext cx="830941" cy="6826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ja-JP" altLang="en-US" sz="1800" dirty="0">
                <a:latin typeface="Yu Gothic Medium" panose="020B0400000000000000" pitchFamily="34" charset="-128"/>
                <a:ea typeface="Yu Gothic Medium" panose="020B0400000000000000" pitchFamily="34" charset="-128"/>
              </a:rPr>
              <a:t>多様な海洋性気候</a:t>
            </a:r>
          </a:p>
          <a:p>
            <a:r>
              <a:rPr lang="ja-JP" altLang="en-US" sz="1800" dirty="0">
                <a:latin typeface="Yu Gothic Medium" panose="020B0400000000000000" pitchFamily="34" charset="-128"/>
                <a:ea typeface="Yu Gothic Medium" panose="020B0400000000000000" pitchFamily="34" charset="-128"/>
              </a:rPr>
              <a:t>ピノの聖地</a:t>
            </a:r>
          </a:p>
          <a:p>
            <a:r>
              <a:rPr lang="ja-JP" altLang="en-US" sz="1800" dirty="0">
                <a:latin typeface="Yu Gothic Medium" panose="020B0400000000000000" pitchFamily="34" charset="-128"/>
                <a:ea typeface="Yu Gothic Medium" panose="020B0400000000000000" pitchFamily="34" charset="-128"/>
              </a:rPr>
              <a:t>ブティック系生産者</a:t>
            </a:r>
          </a:p>
          <a:p>
            <a:r>
              <a:rPr lang="ja-JP" altLang="en-US" sz="1800" dirty="0">
                <a:latin typeface="Yu Gothic Medium" panose="020B0400000000000000" pitchFamily="34" charset="-128"/>
                <a:ea typeface="Yu Gothic Medium" panose="020B0400000000000000" pitchFamily="34" charset="-128"/>
              </a:rPr>
              <a:t>メルボルン海辺の行楽地</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5241056"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モーニントン・ペニンシュラ</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F87A41FA-EC21-E5CF-E59E-4AD3719CA59C}"/>
              </a:ext>
            </a:extLst>
          </p:cNvPr>
          <p:cNvSpPr txBox="1">
            <a:spLocks/>
          </p:cNvSpPr>
          <p:nvPr/>
        </p:nvSpPr>
        <p:spPr>
          <a:xfrm>
            <a:off x="6456362" y="5150971"/>
            <a:ext cx="5241056"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800" b="1" dirty="0">
                <a:solidFill>
                  <a:schemeClr val="accent5"/>
                </a:solidFill>
                <a:latin typeface="Yu Gothic" panose="020B0400000000000000" pitchFamily="34" charset="-128"/>
                <a:ea typeface="Yu Gothic" panose="020B0400000000000000" pitchFamily="34" charset="-128"/>
              </a:rPr>
              <a:t>おもしろ情報</a:t>
            </a:r>
            <a:endParaRPr lang="en-AU" altLang="ja-JP" sz="2800" b="1" dirty="0">
              <a:solidFill>
                <a:schemeClr val="accent5"/>
              </a:solidFill>
              <a:latin typeface="Yu Gothic" panose="020B0400000000000000" pitchFamily="34" charset="-128"/>
              <a:ea typeface="Yu Gothic" panose="020B0400000000000000" pitchFamily="34" charset="-128"/>
            </a:endParaRPr>
          </a:p>
          <a:p>
            <a:r>
              <a:rPr lang="ja-JP" altLang="en-US" sz="1800" dirty="0">
                <a:latin typeface="Yu Gothic Medium" panose="020B0400000000000000" pitchFamily="34" charset="-128"/>
                <a:ea typeface="Yu Gothic Medium" panose="020B0400000000000000" pitchFamily="34" charset="-128"/>
              </a:rPr>
              <a:t>モーニントン・ペニンシュラは、全ての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ブドウ畑が海から７</a:t>
            </a:r>
            <a:r>
              <a:rPr lang="en-AU" sz="1800" dirty="0">
                <a:latin typeface="Yu Gothic Medium" panose="020B0400000000000000" pitchFamily="34" charset="-128"/>
                <a:ea typeface="Yu Gothic Medium" panose="020B0400000000000000" pitchFamily="34" charset="-128"/>
              </a:rPr>
              <a:t>km</a:t>
            </a:r>
            <a:r>
              <a:rPr lang="ja-JP" altLang="en-US" sz="1800" dirty="0">
                <a:latin typeface="Yu Gothic Medium" panose="020B0400000000000000" pitchFamily="34" charset="-128"/>
                <a:ea typeface="Yu Gothic Medium" panose="020B0400000000000000" pitchFamily="34" charset="-128"/>
              </a:rPr>
              <a:t>以内のところにあります。</a:t>
            </a:r>
            <a:endParaRPr lang="en-AU"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93336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97084" y="568712"/>
            <a:ext cx="5518128" cy="5755422"/>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73559263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45F1C9B8-3DC1-0AAB-D822-ADC221B90E8A}"/>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extBox 14">
            <a:extLst>
              <a:ext uri="{FF2B5EF4-FFF2-40B4-BE49-F238E27FC236}">
                <a16:creationId xmlns:a16="http://schemas.microsoft.com/office/drawing/2014/main" id="{1E8904E5-0D24-BC6E-86BB-D84476CAA7EF}"/>
              </a:ext>
            </a:extLst>
          </p:cNvPr>
          <p:cNvSpPr txBox="1"/>
          <p:nvPr/>
        </p:nvSpPr>
        <p:spPr>
          <a:xfrm>
            <a:off x="560725" y="1229885"/>
            <a:ext cx="5183398" cy="584775"/>
          </a:xfrm>
          <a:prstGeom prst="rect">
            <a:avLst/>
          </a:prstGeom>
          <a:noFill/>
        </p:spPr>
        <p:txBody>
          <a:bodyPr wrap="square" rtlCol="0">
            <a:spAutoFit/>
          </a:bodyPr>
          <a:lstStyle/>
          <a:p>
            <a:pPr algn="l"/>
            <a:r>
              <a:rPr lang="ja-JP" alt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真の海洋性気候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6" name="TextBox 15">
            <a:extLst>
              <a:ext uri="{FF2B5EF4-FFF2-40B4-BE49-F238E27FC236}">
                <a16:creationId xmlns:a16="http://schemas.microsoft.com/office/drawing/2014/main" id="{83ECA7F1-15B4-9365-CAF2-3FE91892C503}"/>
              </a:ext>
            </a:extLst>
          </p:cNvPr>
          <p:cNvSpPr txBox="1"/>
          <p:nvPr/>
        </p:nvSpPr>
        <p:spPr>
          <a:xfrm>
            <a:off x="569351" y="1840173"/>
            <a:ext cx="3075959" cy="536942"/>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メゾクリマとミクロクリマが</a:t>
            </a:r>
            <a:br>
              <a:rPr lang="en-AU" altLang="ja-JP"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いくつも存在する</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18" name="Straight Connector 17">
            <a:extLst>
              <a:ext uri="{FF2B5EF4-FFF2-40B4-BE49-F238E27FC236}">
                <a16:creationId xmlns:a16="http://schemas.microsoft.com/office/drawing/2014/main" id="{3E047BFD-C87D-2B05-EB97-C1364D6A6E72}"/>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AC275E89-D2F8-511B-272C-B371A8B27AA0}"/>
              </a:ext>
            </a:extLst>
          </p:cNvPr>
          <p:cNvSpPr txBox="1">
            <a:spLocks/>
          </p:cNvSpPr>
          <p:nvPr/>
        </p:nvSpPr>
        <p:spPr>
          <a:xfrm>
            <a:off x="6369167" y="3748036"/>
            <a:ext cx="2858189"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モーニントン・</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ペニンシュラの</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標高</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chemeClr val="accent1"/>
                </a:solidFill>
              </a:rPr>
              <a:t>10–260M (32–853FT)</a:t>
            </a:r>
          </a:p>
        </p:txBody>
      </p:sp>
      <p:cxnSp>
        <p:nvCxnSpPr>
          <p:cNvPr id="20" name="Straight Connector 19">
            <a:extLst>
              <a:ext uri="{FF2B5EF4-FFF2-40B4-BE49-F238E27FC236}">
                <a16:creationId xmlns:a16="http://schemas.microsoft.com/office/drawing/2014/main" id="{07DC5AD2-9470-EF34-3E9A-7D4212C2F64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CBD4402E-E19F-D88B-CA3B-BC538092004B}"/>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758A6F6-15FE-FC12-65B2-169BA387C3E1}"/>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9FAC2456-2751-6EFA-58F9-89FFD64DCF10}"/>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3" name="Oval 32">
            <a:extLst>
              <a:ext uri="{FF2B5EF4-FFF2-40B4-BE49-F238E27FC236}">
                <a16:creationId xmlns:a16="http://schemas.microsoft.com/office/drawing/2014/main" id="{3516CE61-D433-309C-CB1F-13B6D55F0882}"/>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C5B1DC17-E392-9A75-BEB9-5476F9BC3AE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B5E37969-1393-B370-8843-0537A9D3045A}"/>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6" name="Title 2">
            <a:extLst>
              <a:ext uri="{FF2B5EF4-FFF2-40B4-BE49-F238E27FC236}">
                <a16:creationId xmlns:a16="http://schemas.microsoft.com/office/drawing/2014/main" id="{7F2C36B1-0F86-4B1A-FC48-05205045B772}"/>
              </a:ext>
            </a:extLst>
          </p:cNvPr>
          <p:cNvSpPr txBox="1">
            <a:spLocks/>
          </p:cNvSpPr>
          <p:nvPr/>
        </p:nvSpPr>
        <p:spPr>
          <a:xfrm>
            <a:off x="569351" y="408975"/>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38" name="TextBox 37">
            <a:extLst>
              <a:ext uri="{FF2B5EF4-FFF2-40B4-BE49-F238E27FC236}">
                <a16:creationId xmlns:a16="http://schemas.microsoft.com/office/drawing/2014/main" id="{C65F51F1-0A97-EFE0-3B89-9A9075DF6391}"/>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9" name="TextBox 38">
            <a:extLst>
              <a:ext uri="{FF2B5EF4-FFF2-40B4-BE49-F238E27FC236}">
                <a16:creationId xmlns:a16="http://schemas.microsoft.com/office/drawing/2014/main" id="{DB81083A-59B0-F18C-AB97-A242BADCB8BA}"/>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0" name="TextBox 39">
            <a:extLst>
              <a:ext uri="{FF2B5EF4-FFF2-40B4-BE49-F238E27FC236}">
                <a16:creationId xmlns:a16="http://schemas.microsoft.com/office/drawing/2014/main" id="{BF9CC9AF-D85B-534E-6680-CDF8DA612414}"/>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41" name="TextBox 40">
            <a:extLst>
              <a:ext uri="{FF2B5EF4-FFF2-40B4-BE49-F238E27FC236}">
                <a16:creationId xmlns:a16="http://schemas.microsoft.com/office/drawing/2014/main" id="{60598FF5-6998-CABA-5DE4-A67D1B952EC2}"/>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159636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732097" cy="1530521"/>
          </a:xfrm>
        </p:spPr>
        <p:txBody>
          <a:bodyPr/>
          <a:lstStyle/>
          <a:p>
            <a:r>
              <a:rPr lang="ja-JP" altLang="en-US" sz="1800" dirty="0">
                <a:latin typeface="Yu Gothic Medium" panose="020B0400000000000000" pitchFamily="34" charset="-128"/>
                <a:ea typeface="Yu Gothic Medium" panose="020B0400000000000000" pitchFamily="34" charset="-128"/>
              </a:rPr>
              <a:t>モーニントン・ペニンシュラの土壌は地域によって異なり、北部では深い肥沃な砂質土壌、南部では破砕性の水はけの良い粘土質の上に黄色や茶色の土壌、赤褐色の火山性土壌が広がっています。</a:t>
            </a:r>
            <a:endParaRPr lang="en-AU"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3164850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64C8-AB23-5E10-FB64-CC704F5213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6E89ED2-C3BA-789D-5996-19D19CC0721A}"/>
              </a:ext>
            </a:extLst>
          </p:cNvPr>
          <p:cNvPicPr>
            <a:picLocks noChangeAspect="1"/>
          </p:cNvPicPr>
          <p:nvPr/>
        </p:nvPicPr>
        <p:blipFill>
          <a:blip r:embed="rId3"/>
          <a:stretch>
            <a:fillRect/>
          </a:stretch>
        </p:blipFill>
        <p:spPr>
          <a:xfrm>
            <a:off x="-36899" y="0"/>
            <a:ext cx="12228899" cy="6858000"/>
          </a:xfrm>
          <a:prstGeom prst="rect">
            <a:avLst/>
          </a:prstGeom>
        </p:spPr>
      </p:pic>
      <p:sp>
        <p:nvSpPr>
          <p:cNvPr id="3" name="Text Placeholder 4">
            <a:extLst>
              <a:ext uri="{FF2B5EF4-FFF2-40B4-BE49-F238E27FC236}">
                <a16:creationId xmlns:a16="http://schemas.microsoft.com/office/drawing/2014/main" id="{E258CE4F-A373-EB31-FFAA-6672B5209207}"/>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5440">
                <a:solidFill>
                  <a:schemeClr val="accent1"/>
                </a:solidFill>
                <a:latin typeface="Yu Gothic Medium" panose="020B0400000000000000" pitchFamily="34" charset="-128"/>
                <a:ea typeface="Yu Gothic Medium" panose="020B0400000000000000" pitchFamily="34" charset="-128"/>
              </a:rPr>
              <a:t>南オーストラリア州</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6" name="object 58">
            <a:extLst>
              <a:ext uri="{FF2B5EF4-FFF2-40B4-BE49-F238E27FC236}">
                <a16:creationId xmlns:a16="http://schemas.microsoft.com/office/drawing/2014/main" id="{0C376D7E-0E2D-2AFC-354B-9FE1927ABC5A}"/>
              </a:ext>
            </a:extLst>
          </p:cNvPr>
          <p:cNvSpPr txBox="1"/>
          <p:nvPr/>
        </p:nvSpPr>
        <p:spPr>
          <a:xfrm>
            <a:off x="7523092" y="2978581"/>
            <a:ext cx="2975878" cy="232756"/>
          </a:xfrm>
          <a:prstGeom prst="rect">
            <a:avLst/>
          </a:prstGeom>
        </p:spPr>
        <p:txBody>
          <a:bodyPr vert="horz" wrap="square" lIns="0" tIns="17145" rIns="0" bIns="0" rtlCol="0" anchor="t" anchorCtr="0">
            <a:spAutoFit/>
          </a:bodyPr>
          <a:lstStyle/>
          <a:p>
            <a:pPr>
              <a:buClr>
                <a:srgbClr val="F40000"/>
              </a:buClr>
            </a:pPr>
            <a:r>
              <a:rPr lang="ja-JP" altLang="en-US" sz="1400" b="1">
                <a:solidFill>
                  <a:schemeClr val="accent1"/>
                </a:solidFill>
                <a:latin typeface="Yu Gothic" panose="020B0400000000000000" pitchFamily="34" charset="-128"/>
                <a:ea typeface="Yu Gothic" panose="020B0400000000000000" pitchFamily="34" charset="-128"/>
                <a:cs typeface="Hellix SemiBold"/>
              </a:rPr>
              <a:t>アデレード・ヒルズ</a:t>
            </a:r>
            <a:endParaRPr lang="en-US" sz="1400" b="1" dirty="0">
              <a:solidFill>
                <a:schemeClr val="accent1"/>
              </a:solidFill>
              <a:latin typeface="Yu Gothic" panose="020B0400000000000000" pitchFamily="34" charset="-128"/>
              <a:ea typeface="Yu Gothic" panose="020B0400000000000000" pitchFamily="34" charset="-128"/>
              <a:cs typeface="Hellix SemiBold"/>
            </a:endParaRPr>
          </a:p>
        </p:txBody>
      </p:sp>
      <p:cxnSp>
        <p:nvCxnSpPr>
          <p:cNvPr id="7" name="Straight Connector 6">
            <a:extLst>
              <a:ext uri="{FF2B5EF4-FFF2-40B4-BE49-F238E27FC236}">
                <a16:creationId xmlns:a16="http://schemas.microsoft.com/office/drawing/2014/main" id="{1FAA57EF-7E5B-2300-4C00-80284CF1B084}"/>
              </a:ext>
            </a:extLst>
          </p:cNvPr>
          <p:cNvCxnSpPr>
            <a:cxnSpLocks/>
          </p:cNvCxnSpPr>
          <p:nvPr/>
        </p:nvCxnSpPr>
        <p:spPr>
          <a:xfrm flipH="1">
            <a:off x="7004424" y="3094959"/>
            <a:ext cx="3869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90671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ts val="300"/>
              </a:spcBef>
            </a:pPr>
            <a:r>
              <a:rPr lang="ja-JP" altLang="en-US" sz="1800" dirty="0">
                <a:latin typeface="Yu Gothic Medium" panose="020B0400000000000000" pitchFamily="34" charset="-128"/>
                <a:ea typeface="Yu Gothic Medium" panose="020B0400000000000000" pitchFamily="34" charset="-128"/>
              </a:rPr>
              <a:t>ドイツ文化の伝統</a:t>
            </a:r>
          </a:p>
          <a:p>
            <a:pPr>
              <a:spcBef>
                <a:spcPts val="300"/>
              </a:spcBef>
            </a:pPr>
            <a:r>
              <a:rPr lang="ja-JP" altLang="en-US" sz="1800" dirty="0">
                <a:latin typeface="Yu Gothic Medium" panose="020B0400000000000000" pitchFamily="34" charset="-128"/>
                <a:ea typeface="Yu Gothic Medium" panose="020B0400000000000000" pitchFamily="34" charset="-128"/>
              </a:rPr>
              <a:t>美食家の楽園</a:t>
            </a:r>
          </a:p>
          <a:p>
            <a:pPr>
              <a:spcBef>
                <a:spcPts val="300"/>
              </a:spcBef>
            </a:pPr>
            <a:r>
              <a:rPr lang="ja-JP" altLang="en-US" sz="1800" dirty="0">
                <a:latin typeface="Yu Gothic Medium" panose="020B0400000000000000" pitchFamily="34" charset="-128"/>
                <a:ea typeface="Yu Gothic Medium" panose="020B0400000000000000" pitchFamily="34" charset="-128"/>
              </a:rPr>
              <a:t>地域の再生</a:t>
            </a:r>
          </a:p>
          <a:p>
            <a:pPr>
              <a:spcBef>
                <a:spcPts val="300"/>
              </a:spcBef>
            </a:pPr>
            <a:r>
              <a:rPr lang="ja-JP" altLang="en-US" sz="1800" dirty="0">
                <a:latin typeface="Yu Gothic Medium" panose="020B0400000000000000" pitchFamily="34" charset="-128"/>
                <a:ea typeface="Yu Gothic Medium" panose="020B0400000000000000" pitchFamily="34" charset="-128"/>
              </a:rPr>
              <a:t>冷涼気候の中心地</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a:xfrm>
            <a:off x="6456363" y="584200"/>
            <a:ext cx="4523694" cy="1325563"/>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アデレード・ヒルズ</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6102700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a:extLst>
              <a:ext uri="{FF2B5EF4-FFF2-40B4-BE49-F238E27FC236}">
                <a16:creationId xmlns:a16="http://schemas.microsoft.com/office/drawing/2014/main" id="{50D44A45-CBC9-34E2-73FF-F2D42625E475}"/>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itle 2">
            <a:extLst>
              <a:ext uri="{FF2B5EF4-FFF2-40B4-BE49-F238E27FC236}">
                <a16:creationId xmlns:a16="http://schemas.microsoft.com/office/drawing/2014/main" id="{31DF35CB-47C0-F552-1A3E-D1192F8170E0}"/>
              </a:ext>
            </a:extLst>
          </p:cNvPr>
          <p:cNvSpPr>
            <a:spLocks noGrp="1"/>
          </p:cNvSpPr>
          <p:nvPr>
            <p:ph type="title"/>
          </p:nvPr>
        </p:nvSpPr>
        <p:spPr>
          <a:xfrm>
            <a:off x="589384" y="453633"/>
            <a:ext cx="5334275" cy="820910"/>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6" name="TextBox 15">
            <a:extLst>
              <a:ext uri="{FF2B5EF4-FFF2-40B4-BE49-F238E27FC236}">
                <a16:creationId xmlns:a16="http://schemas.microsoft.com/office/drawing/2014/main" id="{C963A76D-C14F-5641-76AD-884C213B478C}"/>
              </a:ext>
            </a:extLst>
          </p:cNvPr>
          <p:cNvSpPr txBox="1"/>
          <p:nvPr/>
        </p:nvSpPr>
        <p:spPr>
          <a:xfrm>
            <a:off x="534449" y="1252810"/>
            <a:ext cx="5183398" cy="584775"/>
          </a:xfrm>
          <a:prstGeom prst="rect">
            <a:avLst/>
          </a:prstGeom>
          <a:noFill/>
        </p:spPr>
        <p:txBody>
          <a:bodyPr wrap="square" rtlCol="0">
            <a:spAutoFit/>
          </a:bodyPr>
          <a:lstStyle/>
          <a:p>
            <a:pPr algn="l"/>
            <a:r>
              <a:rPr lang="ja-JP" alt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穏やかな</a:t>
            </a:r>
            <a:r>
              <a:rPr lang="en-US" altLang="ja-JP"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 </a:t>
            </a:r>
            <a:r>
              <a:rPr lang="ja-JP" alt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海洋性気候</a:t>
            </a:r>
            <a:endParaRPr 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8" name="TextBox 17">
            <a:extLst>
              <a:ext uri="{FF2B5EF4-FFF2-40B4-BE49-F238E27FC236}">
                <a16:creationId xmlns:a16="http://schemas.microsoft.com/office/drawing/2014/main" id="{4FFF59AB-B366-B255-2F0B-407D17F1A021}"/>
              </a:ext>
            </a:extLst>
          </p:cNvPr>
          <p:cNvSpPr txBox="1"/>
          <p:nvPr/>
        </p:nvSpPr>
        <p:spPr>
          <a:xfrm>
            <a:off x="551701" y="1884515"/>
            <a:ext cx="4683179" cy="313932"/>
          </a:xfrm>
          <a:prstGeom prst="rect">
            <a:avLst/>
          </a:prstGeom>
          <a:noFill/>
        </p:spPr>
        <p:txBody>
          <a:bodyPr wrap="square" rtlCol="0">
            <a:spAutoFit/>
          </a:bodyPr>
          <a:lstStyle/>
          <a:p>
            <a:pPr>
              <a:lnSpc>
                <a:spcPct val="90000"/>
              </a:lnSpc>
            </a:pPr>
            <a:r>
              <a:rPr lang="ja-JP" altLang="en-US" sz="1600" dirty="0">
                <a:solidFill>
                  <a:schemeClr val="accent2"/>
                </a:solidFill>
                <a:latin typeface="Yu Gothic Medium" panose="020B0400000000000000" pitchFamily="34" charset="-128"/>
                <a:ea typeface="Yu Gothic Medium" panose="020B0400000000000000" pitchFamily="34" charset="-128"/>
              </a:rPr>
              <a:t>冷涼な気候の特徴も備える</a:t>
            </a:r>
            <a:endParaRPr lang="en-AU" sz="1600" dirty="0">
              <a:solidFill>
                <a:schemeClr val="accent2"/>
              </a:solidFill>
              <a:latin typeface="Yu Gothic Medium" panose="020B0400000000000000" pitchFamily="34" charset="-128"/>
              <a:ea typeface="Yu Gothic Medium" panose="020B0400000000000000" pitchFamily="34" charset="-128"/>
            </a:endParaRPr>
          </a:p>
        </p:txBody>
      </p:sp>
      <p:cxnSp>
        <p:nvCxnSpPr>
          <p:cNvPr id="19" name="Straight Connector 18">
            <a:extLst>
              <a:ext uri="{FF2B5EF4-FFF2-40B4-BE49-F238E27FC236}">
                <a16:creationId xmlns:a16="http://schemas.microsoft.com/office/drawing/2014/main" id="{F190CF96-CF0E-2186-60C4-F0B6AA99EF7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57F8B00F-6C3A-21E9-A6D5-438B6FC2B031}"/>
              </a:ext>
            </a:extLst>
          </p:cNvPr>
          <p:cNvSpPr txBox="1">
            <a:spLocks/>
          </p:cNvSpPr>
          <p:nvPr/>
        </p:nvSpPr>
        <p:spPr>
          <a:xfrm>
            <a:off x="6542771" y="1828959"/>
            <a:ext cx="2895899"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アデレード・</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ヒルズの標高</a:t>
            </a:r>
            <a:endParaRPr lang="en-AU" altLang="ja-JP"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rPr>
              <a:t>230–650M (755–2,133FT)</a:t>
            </a:r>
          </a:p>
        </p:txBody>
      </p:sp>
      <p:sp>
        <p:nvSpPr>
          <p:cNvPr id="22" name="TextBox 21">
            <a:extLst>
              <a:ext uri="{FF2B5EF4-FFF2-40B4-BE49-F238E27FC236}">
                <a16:creationId xmlns:a16="http://schemas.microsoft.com/office/drawing/2014/main" id="{71B9EFBE-5D8F-6982-35D9-47CC923AD640}"/>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3" name="TextBox 22">
            <a:extLst>
              <a:ext uri="{FF2B5EF4-FFF2-40B4-BE49-F238E27FC236}">
                <a16:creationId xmlns:a16="http://schemas.microsoft.com/office/drawing/2014/main" id="{D68DE8EC-8EC1-44B1-E8F7-716AE2D0BEC2}"/>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33" name="TextBox 32">
            <a:extLst>
              <a:ext uri="{FF2B5EF4-FFF2-40B4-BE49-F238E27FC236}">
                <a16:creationId xmlns:a16="http://schemas.microsoft.com/office/drawing/2014/main" id="{7A9FE2DC-D859-DE8D-030A-ECC7C302ACB8}"/>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cxnSp>
        <p:nvCxnSpPr>
          <p:cNvPr id="34" name="Straight Connector 33">
            <a:extLst>
              <a:ext uri="{FF2B5EF4-FFF2-40B4-BE49-F238E27FC236}">
                <a16:creationId xmlns:a16="http://schemas.microsoft.com/office/drawing/2014/main" id="{DD5AAC2F-32A9-9663-FCD9-663D3EEB1F68}"/>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A965752-F552-15F4-0966-B3BF4619D9B9}"/>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Oval 35">
            <a:extLst>
              <a:ext uri="{FF2B5EF4-FFF2-40B4-BE49-F238E27FC236}">
                <a16:creationId xmlns:a16="http://schemas.microsoft.com/office/drawing/2014/main" id="{39640EB8-2FA3-099B-C1B9-D2D539984A3C}"/>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7" name="Oval 36">
            <a:extLst>
              <a:ext uri="{FF2B5EF4-FFF2-40B4-BE49-F238E27FC236}">
                <a16:creationId xmlns:a16="http://schemas.microsoft.com/office/drawing/2014/main" id="{941676DB-1A74-7A64-1625-E833CF32B2C4}"/>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8" name="Oval 37">
            <a:extLst>
              <a:ext uri="{FF2B5EF4-FFF2-40B4-BE49-F238E27FC236}">
                <a16:creationId xmlns:a16="http://schemas.microsoft.com/office/drawing/2014/main" id="{AA89DFAF-6301-B2A7-C762-B97C59380518}"/>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9" name="Oval 38">
            <a:extLst>
              <a:ext uri="{FF2B5EF4-FFF2-40B4-BE49-F238E27FC236}">
                <a16:creationId xmlns:a16="http://schemas.microsoft.com/office/drawing/2014/main" id="{311C3C0C-7D3E-9CAB-CA65-6BC513710CB7}"/>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D6DBC170-4D04-42C6-032F-5037F1D55F35}"/>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1" name="TextBox 40">
            <a:extLst>
              <a:ext uri="{FF2B5EF4-FFF2-40B4-BE49-F238E27FC236}">
                <a16:creationId xmlns:a16="http://schemas.microsoft.com/office/drawing/2014/main" id="{358F9C91-27B0-74E9-7393-433CB7FDB3B7}"/>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
        <p:nvSpPr>
          <p:cNvPr id="42" name="Oval 41">
            <a:extLst>
              <a:ext uri="{FF2B5EF4-FFF2-40B4-BE49-F238E27FC236}">
                <a16:creationId xmlns:a16="http://schemas.microsoft.com/office/drawing/2014/main" id="{A018F9FB-FDB8-75BE-EAAC-05CAB5EA5B11}"/>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43" name="Straight Connector 42">
            <a:extLst>
              <a:ext uri="{FF2B5EF4-FFF2-40B4-BE49-F238E27FC236}">
                <a16:creationId xmlns:a16="http://schemas.microsoft.com/office/drawing/2014/main" id="{E43AF4E1-7236-C82E-6D26-7C51C4937FB7}"/>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99938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08" r="16708"/>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2" y="2391774"/>
            <a:ext cx="5146165" cy="1530521"/>
          </a:xfrm>
        </p:spPr>
        <p:txBody>
          <a:bodyPr/>
          <a:lstStyle/>
          <a:p>
            <a:pPr lvl="0"/>
            <a:r>
              <a:rPr lang="ja-JP" altLang="en-US" sz="1800" dirty="0">
                <a:latin typeface="Yu Gothic Medium" panose="020B0400000000000000" pitchFamily="34" charset="-128"/>
                <a:ea typeface="Yu Gothic Medium" panose="020B0400000000000000" pitchFamily="34" charset="-128"/>
              </a:rPr>
              <a:t>アデレード・ヒルズの土壌は、その構造や</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化学的性質が非常に多様です。</a:t>
            </a:r>
            <a:endParaRPr lang="en-AU" altLang="ja-JP" sz="1800" dirty="0">
              <a:latin typeface="Yu Gothic Medium" panose="020B0400000000000000" pitchFamily="34" charset="-128"/>
              <a:ea typeface="Yu Gothic Medium" panose="020B0400000000000000" pitchFamily="34" charset="-128"/>
            </a:endParaRPr>
          </a:p>
          <a:p>
            <a:pPr lvl="0"/>
            <a:endParaRPr lang="en-AU" altLang="ja-JP" sz="1800" dirty="0">
              <a:latin typeface="Yu Gothic Medium" panose="020B0400000000000000" pitchFamily="34" charset="-128"/>
              <a:ea typeface="Yu Gothic Medium" panose="020B0400000000000000" pitchFamily="34" charset="-128"/>
            </a:endParaRPr>
          </a:p>
          <a:p>
            <a:pPr lvl="0"/>
            <a:r>
              <a:rPr lang="ja-JP" altLang="en-US" sz="1800" dirty="0">
                <a:latin typeface="Yu Gothic Medium" panose="020B0400000000000000" pitchFamily="34" charset="-128"/>
                <a:ea typeface="Yu Gothic Medium" panose="020B0400000000000000" pitchFamily="34" charset="-128"/>
              </a:rPr>
              <a:t>この地域には灰褐色や褐色のローム質の砂が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混在しており、地形によって土壌の深さも</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様々です。</a:t>
            </a:r>
            <a:endParaRPr kumimoji="0" lang="en-AU" sz="1800" u="none" strike="noStrike" kern="1200" cap="none" spc="0" normalizeH="0" baseline="0" noProof="0" dirty="0">
              <a:ln>
                <a:noFill/>
              </a:ln>
              <a:effectLst/>
              <a:uLnTx/>
              <a:uFillTx/>
              <a:latin typeface="Yu Gothic Medium" panose="020B0400000000000000" pitchFamily="34" charset="-128"/>
              <a:ea typeface="Yu Gothic Medium" panose="020B0400000000000000" pitchFamily="34" charset="-128"/>
              <a:cs typeface="+mn-cs"/>
            </a:endParaRPr>
          </a:p>
        </p:txBody>
      </p:sp>
    </p:spTree>
    <p:extLst>
      <p:ext uri="{BB962C8B-B14F-4D97-AF65-F5344CB8AC3E}">
        <p14:creationId xmlns:p14="http://schemas.microsoft.com/office/powerpoint/2010/main" val="9748365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912622"/>
          </a:xfrm>
          <a:prstGeom prst="rect">
            <a:avLst/>
          </a:prstGeom>
          <a:noFill/>
        </p:spPr>
        <p:txBody>
          <a:bodyPr wrap="square">
            <a:spAutoFit/>
          </a:bodyPr>
          <a:lstStyle/>
          <a:p>
            <a:pPr>
              <a:lnSpc>
                <a:spcPct val="82000"/>
              </a:lnSpc>
            </a:pPr>
            <a:r>
              <a:rPr lang="en-AU" sz="3200" dirty="0">
                <a:solidFill>
                  <a:srgbClr val="601329"/>
                </a:solidFill>
                <a:ea typeface="Yu Gothic Medium" panose="020B0400000000000000" pitchFamily="34" charset="-128"/>
                <a:cs typeface="Arial" panose="020B0604020202020204" pitchFamily="34" charset="0"/>
              </a:rPr>
              <a:t>PINOT NOIR</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3200" dirty="0">
                <a:solidFill>
                  <a:schemeClr val="bg2">
                    <a:lumMod val="75000"/>
                  </a:schemeClr>
                </a:solidFill>
                <a:latin typeface="Yu Gothic Medium" panose="020B0400000000000000" pitchFamily="34" charset="-128"/>
                <a:ea typeface="Yu Gothic Medium" panose="020B0400000000000000" pitchFamily="34" charset="-128"/>
              </a:rPr>
              <a:t>特徴と風味</a:t>
            </a:r>
            <a:endParaRPr lang="en-US" sz="3200" dirty="0">
              <a:solidFill>
                <a:schemeClr val="bg2">
                  <a:lumMod val="75000"/>
                </a:schemeClr>
              </a:solidFill>
              <a:latin typeface="Yu Gothic Medium" panose="020B0400000000000000" pitchFamily="34" charset="-128"/>
              <a:ea typeface="Yu Gothic Medium"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78407" y="3477217"/>
            <a:ext cx="2805709" cy="189680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effectLst/>
                <a:latin typeface="Yu Gothic Medium" panose="020B0400000000000000" pitchFamily="34" charset="-128"/>
                <a:ea typeface="Yu Gothic Medium" panose="020B0400000000000000" pitchFamily="34" charset="-128"/>
              </a:rPr>
              <a:t>味わい</a:t>
            </a:r>
            <a:endParaRPr lang="en-AU"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イチゴ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バラ</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スミレ</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土壌</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3625097"/>
            <a:ext cx="9398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1376691" y="2501019"/>
            <a:ext cx="211432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ピノ・ノワールノワール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2592C60E-7C65-566B-6216-4F0C49AFEBF6}"/>
              </a:ext>
            </a:extLst>
          </p:cNvPr>
          <p:cNvSpPr/>
          <p:nvPr/>
        </p:nvSpPr>
        <p:spPr>
          <a:xfrm>
            <a:off x="2104517" y="5162214"/>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59312"/>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59312"/>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59312"/>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59312"/>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593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593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593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5931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3926755" y="6240233"/>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385405"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2235991"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1812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15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15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15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15220"/>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15220"/>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15220"/>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15220"/>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15220"/>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 name="Oval 4">
            <a:extLst>
              <a:ext uri="{FF2B5EF4-FFF2-40B4-BE49-F238E27FC236}">
                <a16:creationId xmlns:a16="http://schemas.microsoft.com/office/drawing/2014/main" id="{396F0EDF-68A7-55EB-13E0-7358597E3495}"/>
              </a:ext>
            </a:extLst>
          </p:cNvPr>
          <p:cNvSpPr/>
          <p:nvPr/>
        </p:nvSpPr>
        <p:spPr>
          <a:xfrm>
            <a:off x="2104517" y="4853681"/>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850779"/>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850779"/>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850779"/>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850779"/>
            <a:ext cx="272668" cy="2726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8507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8507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8507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85077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7D3E4762-3A5E-7E94-362B-20874C04096A}"/>
              </a:ext>
            </a:extLst>
          </p:cNvPr>
          <p:cNvSpPr/>
          <p:nvPr/>
        </p:nvSpPr>
        <p:spPr>
          <a:xfrm>
            <a:off x="4647858"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02A2B036-9C53-C389-361D-D64CD7D08B07}"/>
              </a:ext>
            </a:extLst>
          </p:cNvPr>
          <p:cNvSpPr/>
          <p:nvPr/>
        </p:nvSpPr>
        <p:spPr>
          <a:xfrm>
            <a:off x="4284336"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3C67FB8D-1AA9-6462-B05A-791FDABFC746}"/>
              </a:ext>
            </a:extLst>
          </p:cNvPr>
          <p:cNvSpPr txBox="1"/>
          <p:nvPr/>
        </p:nvSpPr>
        <p:spPr>
          <a:xfrm>
            <a:off x="587225" y="5142533"/>
            <a:ext cx="144142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9" name="Straight Connector 38">
            <a:extLst>
              <a:ext uri="{FF2B5EF4-FFF2-40B4-BE49-F238E27FC236}">
                <a16:creationId xmlns:a16="http://schemas.microsoft.com/office/drawing/2014/main" id="{8AE6094A-3452-AA49-9184-525E6FE04E40}"/>
              </a:ext>
            </a:extLst>
          </p:cNvPr>
          <p:cNvCxnSpPr>
            <a:cxnSpLocks/>
          </p:cNvCxnSpPr>
          <p:nvPr/>
        </p:nvCxnSpPr>
        <p:spPr>
          <a:xfrm>
            <a:off x="1535740" y="5310404"/>
            <a:ext cx="4707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itle 2">
            <a:extLst>
              <a:ext uri="{FF2B5EF4-FFF2-40B4-BE49-F238E27FC236}">
                <a16:creationId xmlns:a16="http://schemas.microsoft.com/office/drawing/2014/main" id="{0949CB43-FD77-ADB5-BC1E-3DF329DA59E7}"/>
              </a:ext>
            </a:extLst>
          </p:cNvPr>
          <p:cNvSpPr txBox="1"/>
          <p:nvPr/>
        </p:nvSpPr>
        <p:spPr>
          <a:xfrm>
            <a:off x="633788" y="2061177"/>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63" name="Straight Connector 62">
            <a:extLst>
              <a:ext uri="{FF2B5EF4-FFF2-40B4-BE49-F238E27FC236}">
                <a16:creationId xmlns:a16="http://schemas.microsoft.com/office/drawing/2014/main" id="{D79EBE72-C10E-C9DE-A2B0-8C4511097699}"/>
              </a:ext>
            </a:extLst>
          </p:cNvPr>
          <p:cNvCxnSpPr>
            <a:cxnSpLocks/>
          </p:cNvCxnSpPr>
          <p:nvPr/>
        </p:nvCxnSpPr>
        <p:spPr>
          <a:xfrm>
            <a:off x="1169028" y="2169543"/>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5B8E4C1A-2207-3C36-0B7A-2A60DEF34D9A}"/>
              </a:ext>
            </a:extLst>
          </p:cNvPr>
          <p:cNvSpPr txBox="1"/>
          <p:nvPr/>
        </p:nvSpPr>
        <p:spPr>
          <a:xfrm>
            <a:off x="599893" y="30892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65" name="Title 2">
            <a:extLst>
              <a:ext uri="{FF2B5EF4-FFF2-40B4-BE49-F238E27FC236}">
                <a16:creationId xmlns:a16="http://schemas.microsoft.com/office/drawing/2014/main" id="{3A30FF76-D09B-3370-12CB-B373A04438C4}"/>
              </a:ext>
            </a:extLst>
          </p:cNvPr>
          <p:cNvSpPr txBox="1"/>
          <p:nvPr/>
        </p:nvSpPr>
        <p:spPr>
          <a:xfrm>
            <a:off x="1982308" y="27717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6" name="Title 2">
            <a:extLst>
              <a:ext uri="{FF2B5EF4-FFF2-40B4-BE49-F238E27FC236}">
                <a16:creationId xmlns:a16="http://schemas.microsoft.com/office/drawing/2014/main" id="{FE6487F3-A500-CC98-AE14-4FC0F120EFFD}"/>
              </a:ext>
            </a:extLst>
          </p:cNvPr>
          <p:cNvSpPr txBox="1"/>
          <p:nvPr/>
        </p:nvSpPr>
        <p:spPr>
          <a:xfrm>
            <a:off x="3071460" y="277177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7" name="Title 2">
            <a:extLst>
              <a:ext uri="{FF2B5EF4-FFF2-40B4-BE49-F238E27FC236}">
                <a16:creationId xmlns:a16="http://schemas.microsoft.com/office/drawing/2014/main" id="{9BF82C95-44E7-B64D-2978-ABFA3907DD1F}"/>
              </a:ext>
            </a:extLst>
          </p:cNvPr>
          <p:cNvSpPr txBox="1"/>
          <p:nvPr/>
        </p:nvSpPr>
        <p:spPr>
          <a:xfrm>
            <a:off x="4545190" y="27717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8" name="Title 2">
            <a:extLst>
              <a:ext uri="{FF2B5EF4-FFF2-40B4-BE49-F238E27FC236}">
                <a16:creationId xmlns:a16="http://schemas.microsoft.com/office/drawing/2014/main" id="{BEE271F5-E2A5-B4B1-386F-AE63258BF856}"/>
              </a:ext>
            </a:extLst>
          </p:cNvPr>
          <p:cNvSpPr txBox="1"/>
          <p:nvPr/>
        </p:nvSpPr>
        <p:spPr>
          <a:xfrm>
            <a:off x="1982308" y="35902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69" name="Title 2">
            <a:extLst>
              <a:ext uri="{FF2B5EF4-FFF2-40B4-BE49-F238E27FC236}">
                <a16:creationId xmlns:a16="http://schemas.microsoft.com/office/drawing/2014/main" id="{790B69CD-B629-D341-D023-3E53A93FDB8F}"/>
              </a:ext>
            </a:extLst>
          </p:cNvPr>
          <p:cNvSpPr txBox="1"/>
          <p:nvPr/>
        </p:nvSpPr>
        <p:spPr>
          <a:xfrm>
            <a:off x="3102876" y="3590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72" name="Title 2">
            <a:extLst>
              <a:ext uri="{FF2B5EF4-FFF2-40B4-BE49-F238E27FC236}">
                <a16:creationId xmlns:a16="http://schemas.microsoft.com/office/drawing/2014/main" id="{612DD2B2-18D2-73FC-EDD7-9A42CF6A7B9B}"/>
              </a:ext>
            </a:extLst>
          </p:cNvPr>
          <p:cNvSpPr txBox="1"/>
          <p:nvPr/>
        </p:nvSpPr>
        <p:spPr>
          <a:xfrm>
            <a:off x="4545190" y="35902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ja-JP" alt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73" name="Straight Connector 72">
            <a:extLst>
              <a:ext uri="{FF2B5EF4-FFF2-40B4-BE49-F238E27FC236}">
                <a16:creationId xmlns:a16="http://schemas.microsoft.com/office/drawing/2014/main" id="{1694096E-6777-792E-ED1D-76EB7A8DF232}"/>
              </a:ext>
            </a:extLst>
          </p:cNvPr>
          <p:cNvCxnSpPr>
            <a:cxnSpLocks/>
          </p:cNvCxnSpPr>
          <p:nvPr/>
        </p:nvCxnSpPr>
        <p:spPr>
          <a:xfrm>
            <a:off x="1276160" y="325709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0" name="Title 2">
            <a:extLst>
              <a:ext uri="{FF2B5EF4-FFF2-40B4-BE49-F238E27FC236}">
                <a16:creationId xmlns:a16="http://schemas.microsoft.com/office/drawing/2014/main" id="{8BA2256B-7388-0509-0878-11B45DD27652}"/>
              </a:ext>
            </a:extLst>
          </p:cNvPr>
          <p:cNvSpPr txBox="1"/>
          <p:nvPr/>
        </p:nvSpPr>
        <p:spPr>
          <a:xfrm>
            <a:off x="599893" y="39385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1" name="Straight Connector 110">
            <a:extLst>
              <a:ext uri="{FF2B5EF4-FFF2-40B4-BE49-F238E27FC236}">
                <a16:creationId xmlns:a16="http://schemas.microsoft.com/office/drawing/2014/main" id="{DB49EA44-2CC6-829B-460A-D40E0B3E9017}"/>
              </a:ext>
            </a:extLst>
          </p:cNvPr>
          <p:cNvCxnSpPr>
            <a:cxnSpLocks/>
          </p:cNvCxnSpPr>
          <p:nvPr/>
        </p:nvCxnSpPr>
        <p:spPr>
          <a:xfrm>
            <a:off x="1169028" y="4106462"/>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Title 2">
            <a:extLst>
              <a:ext uri="{FF2B5EF4-FFF2-40B4-BE49-F238E27FC236}">
                <a16:creationId xmlns:a16="http://schemas.microsoft.com/office/drawing/2014/main" id="{B33919F2-D8E2-F0BF-59A6-E9996BD670B5}"/>
              </a:ext>
            </a:extLst>
          </p:cNvPr>
          <p:cNvSpPr txBox="1"/>
          <p:nvPr/>
        </p:nvSpPr>
        <p:spPr>
          <a:xfrm>
            <a:off x="2028646" y="448922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低</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13" name="Title 2">
            <a:extLst>
              <a:ext uri="{FF2B5EF4-FFF2-40B4-BE49-F238E27FC236}">
                <a16:creationId xmlns:a16="http://schemas.microsoft.com/office/drawing/2014/main" id="{D5FCE94E-BF5B-FDEE-E2A4-12FC2E791E54}"/>
              </a:ext>
            </a:extLst>
          </p:cNvPr>
          <p:cNvSpPr txBox="1"/>
          <p:nvPr/>
        </p:nvSpPr>
        <p:spPr>
          <a:xfrm>
            <a:off x="3102876" y="44886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14" name="Title 2">
            <a:extLst>
              <a:ext uri="{FF2B5EF4-FFF2-40B4-BE49-F238E27FC236}">
                <a16:creationId xmlns:a16="http://schemas.microsoft.com/office/drawing/2014/main" id="{ED934DD4-FB1E-4102-AC44-29C6141AD7B2}"/>
              </a:ext>
            </a:extLst>
          </p:cNvPr>
          <p:cNvSpPr txBox="1"/>
          <p:nvPr/>
        </p:nvSpPr>
        <p:spPr>
          <a:xfrm>
            <a:off x="4545190" y="445980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高</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115" name="Title 2">
            <a:extLst>
              <a:ext uri="{FF2B5EF4-FFF2-40B4-BE49-F238E27FC236}">
                <a16:creationId xmlns:a16="http://schemas.microsoft.com/office/drawing/2014/main" id="{47D4777B-3947-AC69-43F6-E5BB54E5BF2E}"/>
              </a:ext>
            </a:extLst>
          </p:cNvPr>
          <p:cNvSpPr txBox="1"/>
          <p:nvPr/>
        </p:nvSpPr>
        <p:spPr>
          <a:xfrm>
            <a:off x="599893" y="48225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6" name="Straight Connector 115">
            <a:extLst>
              <a:ext uri="{FF2B5EF4-FFF2-40B4-BE49-F238E27FC236}">
                <a16:creationId xmlns:a16="http://schemas.microsoft.com/office/drawing/2014/main" id="{09BEF9DD-F3AB-AA4A-3E4B-B8C3841FC529}"/>
              </a:ext>
            </a:extLst>
          </p:cNvPr>
          <p:cNvCxnSpPr>
            <a:cxnSpLocks/>
          </p:cNvCxnSpPr>
          <p:nvPr/>
        </p:nvCxnSpPr>
        <p:spPr>
          <a:xfrm>
            <a:off x="1276160" y="49904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7" name="Title 2">
            <a:extLst>
              <a:ext uri="{FF2B5EF4-FFF2-40B4-BE49-F238E27FC236}">
                <a16:creationId xmlns:a16="http://schemas.microsoft.com/office/drawing/2014/main" id="{D007E183-03C8-8440-F55E-F69DC1A4DCD9}"/>
              </a:ext>
            </a:extLst>
          </p:cNvPr>
          <p:cNvSpPr txBox="1"/>
          <p:nvPr/>
        </p:nvSpPr>
        <p:spPr>
          <a:xfrm>
            <a:off x="599893" y="551978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18" name="Straight Connector 117">
            <a:extLst>
              <a:ext uri="{FF2B5EF4-FFF2-40B4-BE49-F238E27FC236}">
                <a16:creationId xmlns:a16="http://schemas.microsoft.com/office/drawing/2014/main" id="{954F94B8-149A-10D8-E77F-0B270DC5F429}"/>
              </a:ext>
            </a:extLst>
          </p:cNvPr>
          <p:cNvCxnSpPr>
            <a:cxnSpLocks/>
          </p:cNvCxnSpPr>
          <p:nvPr/>
        </p:nvCxnSpPr>
        <p:spPr>
          <a:xfrm>
            <a:off x="990819" y="5670436"/>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9" name="Title 2">
            <a:extLst>
              <a:ext uri="{FF2B5EF4-FFF2-40B4-BE49-F238E27FC236}">
                <a16:creationId xmlns:a16="http://schemas.microsoft.com/office/drawing/2014/main" id="{DA159211-9B80-845D-DBD9-8F97B89363F4}"/>
              </a:ext>
            </a:extLst>
          </p:cNvPr>
          <p:cNvSpPr txBox="1"/>
          <p:nvPr/>
        </p:nvSpPr>
        <p:spPr>
          <a:xfrm>
            <a:off x="599893" y="62048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120" name="Straight Connector 119">
            <a:extLst>
              <a:ext uri="{FF2B5EF4-FFF2-40B4-BE49-F238E27FC236}">
                <a16:creationId xmlns:a16="http://schemas.microsoft.com/office/drawing/2014/main" id="{22B30157-67BA-4F63-762B-C6885B87523D}"/>
              </a:ext>
            </a:extLst>
          </p:cNvPr>
          <p:cNvCxnSpPr>
            <a:cxnSpLocks/>
          </p:cNvCxnSpPr>
          <p:nvPr/>
        </p:nvCxnSpPr>
        <p:spPr>
          <a:xfrm>
            <a:off x="1704268" y="637275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182796" y="3444927"/>
            <a:ext cx="1516650" cy="270862"/>
          </a:xfrm>
        </p:spPr>
        <p:txBody>
          <a:bodyPr/>
          <a:lstStyle/>
          <a:p>
            <a:pPr marL="0" marR="0" lvl="0" indent="0" algn="ctr" defTabSz="914400" rtl="0" eaLnBrk="1" fontAlgn="auto" latinLnBrk="0" hangingPunct="1">
              <a:lnSpc>
                <a:spcPct val="100000"/>
              </a:lnSpc>
              <a:spcBef>
                <a:spcPct val="0"/>
              </a:spcBef>
              <a:spcAft>
                <a:spcPct val="0"/>
              </a:spcAft>
              <a:buClr>
                <a:srgbClr val="F40000"/>
              </a:buClr>
              <a:buSzTx/>
              <a:buFontTx/>
              <a:buNone/>
              <a:defRPr/>
            </a:pPr>
            <a:r>
              <a:rPr kumimoji="0" lang="en-AU" b="1" u="none" strike="noStrike" kern="1200" cap="none" spc="0" normalizeH="0" baseline="0" noProof="0" dirty="0" err="1">
                <a:ln>
                  <a:noFill/>
                </a:ln>
                <a:solidFill>
                  <a:prstClr val="black"/>
                </a:solidFill>
                <a:effectLst/>
                <a:uLnTx/>
                <a:uFillTx/>
                <a:latin typeface="Yu Gothic" panose="020B0400000000000000" pitchFamily="34" charset="-128"/>
                <a:ea typeface="Yu Gothic" panose="020B0400000000000000" pitchFamily="34" charset="-128"/>
                <a:cs typeface="Hellix SemiBold"/>
              </a:rPr>
              <a:t>サーモン</a:t>
            </a:r>
            <a:endParaRPr kumimoji="0" lang="en-AU" b="1"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フードペアリング</a:t>
            </a:r>
            <a:endParaRPr lang="en-US" dirty="0">
              <a:solidFill>
                <a:schemeClr val="accent1"/>
              </a:solidFill>
              <a:latin typeface="Yu Gothic Medium" panose="020B0400000000000000" pitchFamily="34" charset="-128"/>
              <a:ea typeface="Yu Gothic Medium" panose="020B0400000000000000" pitchFamily="34" charset="-128"/>
            </a:endParaRP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2949"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171158"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621815"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b="1" dirty="0" err="1">
                <a:solidFill>
                  <a:prstClr val="black"/>
                </a:solidFill>
                <a:latin typeface="Yu Gothic" panose="020B0400000000000000" pitchFamily="34" charset="-128"/>
                <a:ea typeface="Yu Gothic" panose="020B0400000000000000" pitchFamily="34" charset="-128"/>
                <a:cs typeface="Hellix SemiBold"/>
              </a:rPr>
              <a:t>鶏肉</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3238690" y="5864342"/>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err="1">
                <a:solidFill>
                  <a:prstClr val="black"/>
                </a:solidFill>
                <a:latin typeface="Yu Gothic" panose="020B0400000000000000" pitchFamily="34" charset="-128"/>
                <a:ea typeface="Yu Gothic" panose="020B0400000000000000" pitchFamily="34" charset="-128"/>
                <a:cs typeface="Hellix SemiBold"/>
              </a:rPr>
              <a:t>豚肉</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8940882"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b="1" dirty="0" err="1">
                <a:solidFill>
                  <a:prstClr val="black"/>
                </a:solidFill>
                <a:latin typeface="Yu Gothic" panose="020B0400000000000000" pitchFamily="34" charset="-128"/>
                <a:ea typeface="Yu Gothic" panose="020B0400000000000000" pitchFamily="34" charset="-128"/>
                <a:cs typeface="Hellix SemiBold"/>
              </a:rPr>
              <a:t>鴨</a:t>
            </a:r>
            <a:endParaRPr lang="en-AU" b="1" dirty="0">
              <a:solidFill>
                <a:prstClr val="black"/>
              </a:solidFill>
              <a:latin typeface="Yu Gothic" panose="020B0400000000000000" pitchFamily="34" charset="-128"/>
              <a:ea typeface="Yu Gothic" panose="020B0400000000000000" pitchFamily="34" charset="-128"/>
              <a:cs typeface="Hellix SemiBold"/>
            </a:endParaRP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7739262" y="5864342"/>
            <a:ext cx="151665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b="1" dirty="0" err="1">
                <a:solidFill>
                  <a:prstClr val="black"/>
                </a:solidFill>
                <a:latin typeface="Yu Gothic" panose="020B0400000000000000" pitchFamily="34" charset="-128"/>
                <a:ea typeface="Yu Gothic" panose="020B0400000000000000" pitchFamily="34" charset="-128"/>
                <a:cs typeface="Hellix SemiBold"/>
              </a:rPr>
              <a:t>パテ、テリーヌ</a:t>
            </a:r>
            <a:endParaRPr kumimoji="0" lang="en-AU" b="1"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768886" y="5864342"/>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b="1" dirty="0" err="1">
                <a:solidFill>
                  <a:prstClr val="black"/>
                </a:solidFill>
                <a:latin typeface="Yu Gothic" panose="020B0400000000000000" pitchFamily="34" charset="-128"/>
                <a:ea typeface="Yu Gothic" panose="020B0400000000000000" pitchFamily="34" charset="-128"/>
                <a:cs typeface="Hellix SemiBold"/>
              </a:rPr>
              <a:t>コンテ・チーズ</a:t>
            </a:r>
            <a:endParaRPr kumimoji="0" lang="en-AU" b="1"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5433983" y="4709046"/>
            <a:ext cx="1651135" cy="1000688"/>
          </a:xfrm>
          <a:prstGeom prst="rect">
            <a:avLst/>
          </a:prstGeom>
        </p:spPr>
      </p:pic>
      <p:sp>
        <p:nvSpPr>
          <p:cNvPr id="2" name="Text Placeholder 3">
            <a:extLst>
              <a:ext uri="{FF2B5EF4-FFF2-40B4-BE49-F238E27FC236}">
                <a16:creationId xmlns:a16="http://schemas.microsoft.com/office/drawing/2014/main" id="{C3D48711-266A-A859-997C-087E1330735D}"/>
              </a:ext>
            </a:extLst>
          </p:cNvPr>
          <p:cNvSpPr txBox="1">
            <a:spLocks/>
          </p:cNvSpPr>
          <p:nvPr/>
        </p:nvSpPr>
        <p:spPr>
          <a:xfrm>
            <a:off x="5501226" y="5864342"/>
            <a:ext cx="1516650"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buClr>
                <a:srgbClr val="F40000"/>
              </a:buClr>
              <a:defRPr/>
            </a:pPr>
            <a:r>
              <a:rPr lang="en-AU" b="1" dirty="0" err="1">
                <a:solidFill>
                  <a:prstClr val="black"/>
                </a:solidFill>
                <a:latin typeface="Yu Gothic" panose="020B0400000000000000" pitchFamily="34" charset="-128"/>
                <a:ea typeface="Yu Gothic" panose="020B0400000000000000" pitchFamily="34" charset="-128"/>
                <a:cs typeface="Hellix SemiBold"/>
              </a:rPr>
              <a:t>ハム、サラミ、ソーセージ類</a:t>
            </a:r>
            <a:endParaRPr kumimoji="0" lang="en-AU" b="1" u="none" strike="noStrike" kern="1200" cap="none" spc="0" normalizeH="0" baseline="0" noProof="0" dirty="0">
              <a:ln>
                <a:noFill/>
              </a:ln>
              <a:solidFill>
                <a:prstClr val="black"/>
              </a:solidFill>
              <a:effectLst/>
              <a:uLnTx/>
              <a:uFillTx/>
              <a:latin typeface="Yu Gothic" panose="020B0400000000000000" pitchFamily="34" charset="-128"/>
              <a:ea typeface="Yu Gothic" panose="020B0400000000000000" pitchFamily="34" charset="-128"/>
              <a:cs typeface="Hellix SemiBold"/>
            </a:endParaRPr>
          </a:p>
        </p:txBody>
      </p:sp>
      <p:pic>
        <p:nvPicPr>
          <p:cNvPr id="9" name="Picture 8">
            <a:extLst>
              <a:ext uri="{FF2B5EF4-FFF2-40B4-BE49-F238E27FC236}">
                <a16:creationId xmlns:a16="http://schemas.microsoft.com/office/drawing/2014/main" id="{8CAF0B1A-25AF-4D2C-B826-98CB2D88712D}"/>
              </a:ext>
            </a:extLst>
          </p:cNvPr>
          <p:cNvPicPr>
            <a:picLocks noChangeAspect="1"/>
          </p:cNvPicPr>
          <p:nvPr/>
        </p:nvPicPr>
        <p:blipFill>
          <a:blip r:embed="rId5"/>
          <a:stretch>
            <a:fillRect/>
          </a:stretch>
        </p:blipFill>
        <p:spPr>
          <a:xfrm>
            <a:off x="4182796" y="2417302"/>
            <a:ext cx="1759105" cy="950321"/>
          </a:xfrm>
          <a:prstGeom prst="rect">
            <a:avLst/>
          </a:prstGeom>
        </p:spPr>
      </p:pic>
      <p:pic>
        <p:nvPicPr>
          <p:cNvPr id="12" name="Picture 11">
            <a:extLst>
              <a:ext uri="{FF2B5EF4-FFF2-40B4-BE49-F238E27FC236}">
                <a16:creationId xmlns:a16="http://schemas.microsoft.com/office/drawing/2014/main" id="{54E2D9F2-0E88-722C-11BD-FA20E1E870F9}"/>
              </a:ext>
            </a:extLst>
          </p:cNvPr>
          <p:cNvPicPr>
            <a:picLocks noChangeAspect="1"/>
          </p:cNvPicPr>
          <p:nvPr/>
        </p:nvPicPr>
        <p:blipFill>
          <a:blip r:embed="rId6"/>
          <a:stretch>
            <a:fillRect/>
          </a:stretch>
        </p:blipFill>
        <p:spPr>
          <a:xfrm>
            <a:off x="6492556" y="2180638"/>
            <a:ext cx="1587993" cy="1186985"/>
          </a:xfrm>
          <a:prstGeom prst="rect">
            <a:avLst/>
          </a:prstGeom>
        </p:spPr>
      </p:pic>
      <p:pic>
        <p:nvPicPr>
          <p:cNvPr id="14" name="Picture 13">
            <a:extLst>
              <a:ext uri="{FF2B5EF4-FFF2-40B4-BE49-F238E27FC236}">
                <a16:creationId xmlns:a16="http://schemas.microsoft.com/office/drawing/2014/main" id="{0BA3D314-AFCE-8F5E-73DA-37B2EBA4992C}"/>
              </a:ext>
            </a:extLst>
          </p:cNvPr>
          <p:cNvPicPr>
            <a:picLocks noChangeAspect="1"/>
          </p:cNvPicPr>
          <p:nvPr/>
        </p:nvPicPr>
        <p:blipFill>
          <a:blip r:embed="rId7"/>
          <a:stretch>
            <a:fillRect/>
          </a:stretch>
        </p:blipFill>
        <p:spPr>
          <a:xfrm>
            <a:off x="8803068" y="2581850"/>
            <a:ext cx="1675198" cy="732899"/>
          </a:xfrm>
          <a:prstGeom prst="rect">
            <a:avLst/>
          </a:prstGeom>
        </p:spPr>
      </p:pic>
      <p:pic>
        <p:nvPicPr>
          <p:cNvPr id="19" name="Picture 18">
            <a:extLst>
              <a:ext uri="{FF2B5EF4-FFF2-40B4-BE49-F238E27FC236}">
                <a16:creationId xmlns:a16="http://schemas.microsoft.com/office/drawing/2014/main" id="{B45E1CDF-FD35-4973-63CD-59DF559AD667}"/>
              </a:ext>
            </a:extLst>
          </p:cNvPr>
          <p:cNvPicPr>
            <a:picLocks noChangeAspect="1"/>
          </p:cNvPicPr>
          <p:nvPr/>
        </p:nvPicPr>
        <p:blipFill>
          <a:blip r:embed="rId8"/>
          <a:stretch>
            <a:fillRect/>
          </a:stretch>
        </p:blipFill>
        <p:spPr>
          <a:xfrm>
            <a:off x="3042184" y="4797395"/>
            <a:ext cx="1758326" cy="912339"/>
          </a:xfrm>
          <a:prstGeom prst="rect">
            <a:avLst/>
          </a:prstGeom>
        </p:spPr>
      </p:pic>
      <p:pic>
        <p:nvPicPr>
          <p:cNvPr id="20" name="Picture 19">
            <a:extLst>
              <a:ext uri="{FF2B5EF4-FFF2-40B4-BE49-F238E27FC236}">
                <a16:creationId xmlns:a16="http://schemas.microsoft.com/office/drawing/2014/main" id="{98692A69-CD8C-3E84-2C3E-E0F0C1445917}"/>
              </a:ext>
            </a:extLst>
          </p:cNvPr>
          <p:cNvPicPr>
            <a:picLocks noChangeAspect="1"/>
          </p:cNvPicPr>
          <p:nvPr/>
        </p:nvPicPr>
        <p:blipFill>
          <a:blip r:embed="rId9"/>
          <a:stretch>
            <a:fillRect/>
          </a:stretch>
        </p:blipFill>
        <p:spPr>
          <a:xfrm>
            <a:off x="7718591" y="4709045"/>
            <a:ext cx="1362476" cy="1000689"/>
          </a:xfrm>
          <a:prstGeom prst="rect">
            <a:avLst/>
          </a:prstGeom>
        </p:spPr>
      </p:pic>
      <p:pic>
        <p:nvPicPr>
          <p:cNvPr id="21" name="Picture 20">
            <a:extLst>
              <a:ext uri="{FF2B5EF4-FFF2-40B4-BE49-F238E27FC236}">
                <a16:creationId xmlns:a16="http://schemas.microsoft.com/office/drawing/2014/main" id="{5E5825FF-ED89-9898-C686-2CD26B046F85}"/>
              </a:ext>
            </a:extLst>
          </p:cNvPr>
          <p:cNvPicPr>
            <a:picLocks noChangeAspect="1"/>
          </p:cNvPicPr>
          <p:nvPr/>
        </p:nvPicPr>
        <p:blipFill>
          <a:blip r:embed="rId10"/>
          <a:stretch>
            <a:fillRect/>
          </a:stretch>
        </p:blipFill>
        <p:spPr>
          <a:xfrm>
            <a:off x="9640667" y="4709045"/>
            <a:ext cx="1966143" cy="958898"/>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856" r="16856"/>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とどまることを知らない</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534105" cy="1325563"/>
          </a:xfrm>
        </p:spPr>
        <p:txBody>
          <a:bodyPr/>
          <a:lstStyle/>
          <a:p>
            <a:r>
              <a:rPr lang="en-AU" altLang="ja-JP" kern="1000" spc="-100" dirty="0">
                <a:latin typeface="+mj-lt"/>
                <a:ea typeface="Yu Gothic Medium" panose="020B0400000000000000" pitchFamily="34" charset="-128"/>
                <a:cs typeface="Arial" panose="020B0604020202020204" pitchFamily="34" charset="0"/>
              </a:rPr>
              <a:t>AUSTRALIA</a:t>
            </a:r>
            <a:r>
              <a:rPr lang="ja-JP" altLang="en-US" kern="1000" spc="-100" dirty="0">
                <a:latin typeface="Yu Gothic Medium" panose="020B0400000000000000" pitchFamily="34" charset="-128"/>
                <a:ea typeface="Yu Gothic Medium" panose="020B0400000000000000" pitchFamily="34" charset="-128"/>
              </a:rPr>
              <a:t>の</a:t>
            </a:r>
          </a:p>
          <a:p>
            <a:r>
              <a:rPr lang="ja-JP" altLang="en-US" kern="1000" spc="-100" dirty="0">
                <a:latin typeface="Yu Gothic Medium" panose="020B0400000000000000" pitchFamily="34" charset="-128"/>
                <a:ea typeface="Yu Gothic Medium" panose="020B0400000000000000" pitchFamily="34" charset="-128"/>
              </a:rPr>
              <a:t>ピノ・ノワール</a:t>
            </a:r>
            <a:endParaRPr lang="en-US" kern="1000" spc="-100" dirty="0">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3F04C1DB-E898-F440-1E86-7F76A86FD2B3}"/>
              </a:ext>
            </a:extLst>
          </p:cNvPr>
          <p:cNvSpPr txBox="1"/>
          <p:nvPr/>
        </p:nvSpPr>
        <p:spPr>
          <a:xfrm>
            <a:off x="561894" y="3501483"/>
            <a:ext cx="5534105" cy="2031325"/>
          </a:xfrm>
          <a:prstGeom prst="rect">
            <a:avLst/>
          </a:prstGeom>
          <a:noFill/>
        </p:spPr>
        <p:txBody>
          <a:bodyPr wrap="square" rtlCol="0">
            <a:spAutoFit/>
          </a:bodyPr>
          <a:lstStyle/>
          <a:p>
            <a:r>
              <a:rPr lang="ja-JP" altLang="en-US" dirty="0">
                <a:solidFill>
                  <a:schemeClr val="bg1"/>
                </a:solidFill>
                <a:latin typeface="Yu Gothic Medium" panose="020B0400000000000000" pitchFamily="34" charset="-128"/>
                <a:ea typeface="Yu Gothic Medium" panose="020B0400000000000000" pitchFamily="34" charset="-128"/>
              </a:rPr>
              <a:t>ピノの栽培面積は増加しています。</a:t>
            </a:r>
            <a:endParaRPr lang="en-AU" altLang="ja-JP" dirty="0">
              <a:solidFill>
                <a:schemeClr val="bg1"/>
              </a:solidFill>
              <a:latin typeface="Yu Gothic Medium" panose="020B0400000000000000" pitchFamily="34" charset="-128"/>
              <a:ea typeface="Yu Gothic Medium" panose="020B0400000000000000" pitchFamily="34" charset="-128"/>
            </a:endParaRPr>
          </a:p>
          <a:p>
            <a:endParaRPr lang="en-AU" altLang="ja-JP" dirty="0">
              <a:solidFill>
                <a:schemeClr val="bg1"/>
              </a:solidFill>
              <a:latin typeface="Yu Gothic Medium" panose="020B0400000000000000" pitchFamily="34" charset="-128"/>
              <a:ea typeface="Yu Gothic Medium" panose="020B0400000000000000" pitchFamily="34" charset="-128"/>
            </a:endParaRPr>
          </a:p>
          <a:p>
            <a:r>
              <a:rPr lang="ja-JP" altLang="en-US" dirty="0">
                <a:solidFill>
                  <a:schemeClr val="bg1"/>
                </a:solidFill>
                <a:latin typeface="Yu Gothic Medium" panose="020B0400000000000000" pitchFamily="34" charset="-128"/>
                <a:ea typeface="Yu Gothic Medium" panose="020B0400000000000000" pitchFamily="34" charset="-128"/>
              </a:rPr>
              <a:t>冷涼気候ワインを造るワインメーカーは</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絶えず柔軟に対応しながら、伝統的な技術を磨き、</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新たな独自の手法を作り上げています。</a:t>
            </a:r>
            <a:br>
              <a:rPr lang="ja-JP" altLang="en-US" dirty="0">
                <a:solidFill>
                  <a:schemeClr val="bg1"/>
                </a:solidFill>
                <a:latin typeface="Yu Gothic Medium" panose="020B0400000000000000" pitchFamily="34" charset="-128"/>
                <a:ea typeface="Yu Gothic Medium" panose="020B0400000000000000" pitchFamily="34" charset="-128"/>
              </a:rPr>
            </a:b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ピノ・ノワールには明るい未来が待ってい</a:t>
            </a:r>
            <a:r>
              <a:rPr lang="ja-JP" altLang="en-US">
                <a:solidFill>
                  <a:schemeClr val="bg1"/>
                </a:solidFill>
                <a:latin typeface="Yu Gothic Medium" panose="020B0400000000000000" pitchFamily="34" charset="-128"/>
                <a:ea typeface="Yu Gothic Medium" panose="020B0400000000000000" pitchFamily="34" charset="-128"/>
              </a:rPr>
              <a:t>ます。</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4841" b="993"/>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8742E608-8408-6AE3-87BD-9D7DFC175DDE}"/>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130" t="20664" r="9664" b="28467"/>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altLang="ja-JP" sz="4000" dirty="0">
                <a:solidFill>
                  <a:schemeClr val="accent5"/>
                </a:solidFill>
                <a:latin typeface="+mj-lt"/>
                <a:ea typeface="Yu Gothic Medium" panose="020B0400000000000000" pitchFamily="34" charset="-128"/>
              </a:rPr>
              <a:t>Pinot noir</a:t>
            </a:r>
            <a:endParaRPr lang="en-US" sz="4000" dirty="0">
              <a:solidFill>
                <a:schemeClr val="accent5"/>
              </a:solidFill>
              <a:latin typeface="+mj-lt"/>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19" y="3346167"/>
            <a:ext cx="5047570" cy="2286882"/>
          </a:xfrm>
        </p:spPr>
        <p:txBody>
          <a:bodyPr/>
          <a:lstStyle/>
          <a:p>
            <a:pPr marL="0" indent="0">
              <a:spcBef>
                <a:spcPct val="0"/>
              </a:spcBef>
              <a:buNone/>
            </a:pPr>
            <a:r>
              <a:rPr lang="ja-JP" altLang="en-US" sz="1800" dirty="0">
                <a:latin typeface="Yu Gothic Medium" panose="020B0400000000000000" pitchFamily="34" charset="-128"/>
                <a:ea typeface="Yu Gothic Medium" panose="020B0400000000000000" pitchFamily="34" charset="-128"/>
              </a:rPr>
              <a:t>繊細なピノ・ノワールは、オーストラリアの</a:t>
            </a:r>
            <a:br>
              <a:rPr lang="en-US"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ワイン界の新たな主役。</a:t>
            </a:r>
            <a:endParaRPr lang="en-US" altLang="ja-JP" sz="1800" dirty="0">
              <a:latin typeface="Yu Gothic Medium" panose="020B0400000000000000" pitchFamily="34" charset="-128"/>
              <a:ea typeface="Yu Gothic Medium" panose="020B0400000000000000" pitchFamily="34" charset="-128"/>
            </a:endParaRPr>
          </a:p>
          <a:p>
            <a:pPr marL="0" indent="0">
              <a:spcBef>
                <a:spcPct val="0"/>
              </a:spcBef>
              <a:buNone/>
            </a:pPr>
            <a:endParaRPr lang="en-US" altLang="ja-JP" sz="1800" dirty="0">
              <a:latin typeface="Yu Gothic Medium" panose="020B0400000000000000" pitchFamily="34" charset="-128"/>
              <a:ea typeface="Yu Gothic Medium" panose="020B0400000000000000" pitchFamily="34" charset="-128"/>
            </a:endParaRPr>
          </a:p>
          <a:p>
            <a:pPr marL="0" indent="0">
              <a:spcBef>
                <a:spcPct val="0"/>
              </a:spcBef>
              <a:buNone/>
            </a:pPr>
            <a:r>
              <a:rPr lang="ja-JP" altLang="en-US" sz="1800" dirty="0">
                <a:latin typeface="Yu Gothic Medium" panose="020B0400000000000000" pitchFamily="34" charset="-128"/>
                <a:ea typeface="Yu Gothic Medium" panose="020B0400000000000000" pitchFamily="34" charset="-128"/>
              </a:rPr>
              <a:t>ピノ・ノワールの旅は紆余曲折を経て始まり、</a:t>
            </a:r>
            <a:br>
              <a:rPr lang="en-US"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現在ではオーストラリアワインの進化において</a:t>
            </a:r>
            <a:br>
              <a:rPr lang="en-US"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欠かせない存在となり、その需要は品質とともに高まる一方です。</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ja-JP" altLang="en-US" sz="4800" kern="1000" spc="-100" dirty="0">
                <a:latin typeface="Yu Gothic Medium" panose="020B0400000000000000" pitchFamily="34" charset="-128"/>
                <a:ea typeface="Yu Gothic Medium" panose="020B0400000000000000" pitchFamily="34" charset="-128"/>
              </a:rPr>
              <a:t>進化し続けるワイン界の新たな主役</a:t>
            </a:r>
            <a:endParaRPr lang="en-AU" altLang="ja-JP" sz="4800" kern="1000" spc="-100" dirty="0">
              <a:latin typeface="Yu Gothic Medium" panose="020B0400000000000000" pitchFamily="34" charset="-128"/>
              <a:ea typeface="Yu Gothic Medium" panose="020B0400000000000000" pitchFamily="34" charset="-128"/>
            </a:endParaRPr>
          </a:p>
          <a:p>
            <a:endParaRPr lang="en-US" sz="4800" kern="1000" spc="-1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59F29-6162-9E45-4559-2C8C4210E45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588A37C-94DD-39B1-DFDE-C38EE198651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AA9A4AC-799A-2D1F-8FBD-4A637E94742C}"/>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85873897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533" t="36965" r="47497"/>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601528"/>
            <a:ext cx="4829691" cy="1530521"/>
          </a:xfrm>
        </p:spPr>
        <p:txBody>
          <a:bodyPr/>
          <a:lstStyle/>
          <a:p>
            <a:pPr>
              <a:spcBef>
                <a:spcPts val="800"/>
              </a:spcBef>
            </a:pPr>
            <a:r>
              <a:rPr lang="ja-JP" altLang="en-US" sz="2000" dirty="0">
                <a:latin typeface="Yu Gothic Medium" panose="020B0400000000000000" pitchFamily="34" charset="-128"/>
                <a:ea typeface="Yu Gothic Medium" panose="020B0400000000000000" pitchFamily="34" charset="-128"/>
              </a:rPr>
              <a:t>オーストラリアにおける</a:t>
            </a:r>
            <a:br>
              <a:rPr lang="en-US" altLang="ja-JP" sz="2000" dirty="0">
                <a:latin typeface="Yu Gothic Medium" panose="020B0400000000000000" pitchFamily="34" charset="-128"/>
                <a:ea typeface="Yu Gothic Medium" panose="020B0400000000000000" pitchFamily="34" charset="-128"/>
              </a:rPr>
            </a:br>
            <a:r>
              <a:rPr lang="ja-JP" altLang="en-US" sz="2000" dirty="0">
                <a:latin typeface="Yu Gothic Medium" panose="020B0400000000000000" pitchFamily="34" charset="-128"/>
                <a:ea typeface="Yu Gothic Medium" panose="020B0400000000000000" pitchFamily="34" charset="-128"/>
              </a:rPr>
              <a:t>ピノ・ノワールの歴史</a:t>
            </a:r>
          </a:p>
          <a:p>
            <a:pPr>
              <a:spcBef>
                <a:spcPts val="800"/>
              </a:spcBef>
            </a:pPr>
            <a:r>
              <a:rPr lang="ja-JP" altLang="en-US" sz="2000" dirty="0">
                <a:latin typeface="Yu Gothic Medium" panose="020B0400000000000000" pitchFamily="34" charset="-128"/>
                <a:ea typeface="Yu Gothic Medium" panose="020B0400000000000000" pitchFamily="34" charset="-128"/>
              </a:rPr>
              <a:t>栽培方法</a:t>
            </a:r>
          </a:p>
          <a:p>
            <a:pPr>
              <a:spcBef>
                <a:spcPts val="800"/>
              </a:spcBef>
            </a:pPr>
            <a:r>
              <a:rPr lang="ja-JP" altLang="en-US" sz="2000" dirty="0">
                <a:latin typeface="Yu Gothic Medium" panose="020B0400000000000000" pitchFamily="34" charset="-128"/>
                <a:ea typeface="Yu Gothic Medium" panose="020B0400000000000000" pitchFamily="34" charset="-128"/>
              </a:rPr>
              <a:t>醸造方法</a:t>
            </a:r>
          </a:p>
          <a:p>
            <a:pPr>
              <a:spcBef>
                <a:spcPts val="800"/>
              </a:spcBef>
            </a:pPr>
            <a:r>
              <a:rPr lang="ja-JP" altLang="en-US" sz="2000" dirty="0">
                <a:latin typeface="Yu Gothic Medium" panose="020B0400000000000000" pitchFamily="34" charset="-128"/>
                <a:ea typeface="Yu Gothic Medium" panose="020B0400000000000000" pitchFamily="34" charset="-128"/>
              </a:rPr>
              <a:t>栽培地</a:t>
            </a:r>
          </a:p>
          <a:p>
            <a:pPr>
              <a:spcBef>
                <a:spcPts val="800"/>
              </a:spcBef>
            </a:pPr>
            <a:r>
              <a:rPr lang="ja-JP" altLang="en-US" sz="2000" dirty="0">
                <a:latin typeface="Yu Gothic Medium" panose="020B0400000000000000" pitchFamily="34" charset="-128"/>
                <a:ea typeface="Yu Gothic Medium" panose="020B0400000000000000" pitchFamily="34" charset="-128"/>
              </a:rPr>
              <a:t>特徴と味わいのプロフィール</a:t>
            </a:r>
            <a:endParaRPr lang="en-AU" sz="2000" dirty="0">
              <a:latin typeface="Yu Gothic Medium" panose="020B0400000000000000" pitchFamily="34" charset="-128"/>
              <a:ea typeface="Yu Gothic Medium" panose="020B0400000000000000" pitchFamily="34" charset="-128"/>
            </a:endParaRPr>
          </a:p>
        </p:txBody>
      </p:sp>
      <p:sp>
        <p:nvSpPr>
          <p:cNvPr id="8" name="Title 2">
            <a:extLst>
              <a:ext uri="{FF2B5EF4-FFF2-40B4-BE49-F238E27FC236}">
                <a16:creationId xmlns:a16="http://schemas.microsoft.com/office/drawing/2014/main" id="{91636A7C-5BB1-85E2-6129-9C1FC1603013}"/>
              </a:ext>
            </a:extLst>
          </p:cNvPr>
          <p:cNvSpPr txBox="1">
            <a:spLocks/>
          </p:cNvSpPr>
          <p:nvPr/>
        </p:nvSpPr>
        <p:spPr>
          <a:xfrm>
            <a:off x="6357176"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2992" r="2992"/>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en-US" dirty="0"/>
              <a:t>1830</a:t>
            </a:r>
            <a:r>
              <a:rPr lang="en-AU" sz="1600" dirty="0" err="1">
                <a:latin typeface="Yu Gothic" panose="020B0400000000000000" pitchFamily="34" charset="-128"/>
                <a:ea typeface="Yu Gothic" panose="020B0400000000000000" pitchFamily="34" charset="-128"/>
              </a:rPr>
              <a:t>年代</a:t>
            </a:r>
            <a:endParaRPr lang="en-US" sz="16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8" y="4224012"/>
            <a:ext cx="2120039"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ブルゴーニュのピノ・ノワールの挿し木がオーストラリアに植えられる。これが</a:t>
            </a:r>
            <a:r>
              <a:rPr lang="en-AU" sz="1600" dirty="0">
                <a:latin typeface="Yu Gothic Medium" panose="020B0400000000000000" pitchFamily="34" charset="-128"/>
                <a:ea typeface="Yu Gothic Medium" panose="020B0400000000000000" pitchFamily="34" charset="-128"/>
              </a:rPr>
              <a:t>MV6</a:t>
            </a:r>
            <a:r>
              <a:rPr lang="ja-JP" altLang="en-US" sz="1600" dirty="0">
                <a:latin typeface="Yu Gothic Medium" panose="020B0400000000000000" pitchFamily="34" charset="-128"/>
                <a:ea typeface="Yu Gothic Medium" panose="020B0400000000000000" pitchFamily="34" charset="-128"/>
              </a:rPr>
              <a:t>クローンとして知られるようになり、現在も使用されている</a:t>
            </a:r>
            <a:endParaRPr lang="en-AU" sz="1600" dirty="0">
              <a:latin typeface="Yu Gothic Medium" panose="020B0400000000000000" pitchFamily="34" charset="-128"/>
              <a:ea typeface="Yu Gothic Medium" panose="020B0400000000000000" pitchFamily="34" charset="-128"/>
            </a:endParaRP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7727531" y="1508782"/>
            <a:ext cx="3271148"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オーストラリアでピノ・ノワールが広まり、商業的にワインを生産し始める。クローン選定が重要になる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7716644" y="824931"/>
            <a:ext cx="2690127" cy="662774"/>
          </a:xfrm>
        </p:spPr>
        <p:txBody>
          <a:bodyPr/>
          <a:lstStyle/>
          <a:p>
            <a:r>
              <a:rPr lang="en-US" dirty="0"/>
              <a:t>1970</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altLang="ja-JP" dirty="0">
                <a:solidFill>
                  <a:schemeClr val="accent1"/>
                </a:solidFill>
                <a:latin typeface="+mj-lt"/>
                <a:ea typeface="Yu Gothic Medium" panose="020B0400000000000000" pitchFamily="34" charset="-128"/>
                <a:cs typeface="Arial" panose="020B0604020202020204" pitchFamily="34" charset="0"/>
              </a:rPr>
              <a:t>AUSTRALIA</a:t>
            </a:r>
            <a:r>
              <a:rPr lang="ja-JP" altLang="en-US" dirty="0">
                <a:solidFill>
                  <a:schemeClr val="accent1"/>
                </a:solidFill>
                <a:latin typeface="Yu Gothic Medium" panose="020B0400000000000000" pitchFamily="34" charset="-128"/>
                <a:ea typeface="Yu Gothic Medium" panose="020B0400000000000000" pitchFamily="34" charset="-128"/>
              </a:rPr>
              <a:t>の</a:t>
            </a:r>
          </a:p>
          <a:p>
            <a:r>
              <a:rPr lang="ja-JP" altLang="en-US" dirty="0">
                <a:solidFill>
                  <a:schemeClr val="accent1"/>
                </a:solidFill>
                <a:latin typeface="Yu Gothic Medium" panose="020B0400000000000000" pitchFamily="34" charset="-128"/>
                <a:ea typeface="Yu Gothic Medium" panose="020B0400000000000000" pitchFamily="34" charset="-128"/>
              </a:rPr>
              <a:t>ピノ・ノワールの 歴史</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5264288" y="4240381"/>
            <a:ext cx="245235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オーストラリアでピノ・ノワールの栽培が始まり、伝説的なワイン醸造家</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モーリス・オシェアがハンター・ヴァレーのマウント・プレザントに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ピノ・ノワールを植える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5264287"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1920</a:t>
            </a:r>
            <a:r>
              <a:rPr lang="en-AU" sz="1600" dirty="0" err="1">
                <a:latin typeface="Yu Gothic" panose="020B0400000000000000" pitchFamily="34" charset="-128"/>
                <a:ea typeface="Yu Gothic" panose="020B0400000000000000" pitchFamily="34" charset="-128"/>
              </a:rPr>
              <a:t>年代</a:t>
            </a:r>
            <a:endParaRPr lang="en-US" sz="1600" dirty="0"/>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t="18057" b="18057"/>
          <a:stretch/>
        </p:blipFill>
        <p:spPr>
          <a:xfrm>
            <a:off x="6456363" y="584201"/>
            <a:ext cx="5735637" cy="2448931"/>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3253278"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オーストラリアのワイン業界が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ピノ・ノワールに適した冷涼な</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気候のワイン産地に拡大していく</a:t>
            </a:r>
          </a:p>
          <a:p>
            <a:pPr>
              <a:lnSpc>
                <a:spcPct val="95000"/>
              </a:lnSpc>
            </a:pPr>
            <a:endParaRPr lang="ja-JP" altLang="en-US"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1980</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354511"/>
            <a:ext cx="2946824"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ディジョン・クローンが流入し、クローンに多様性をもたらす。ヴィクトリア州、タスマニア州、アデレード・ヒルズで特に成功を収める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670660"/>
            <a:ext cx="2120040" cy="662774"/>
          </a:xfrm>
        </p:spPr>
        <p:txBody>
          <a:bodyPr/>
          <a:lstStyle/>
          <a:p>
            <a:r>
              <a:rPr lang="en-US" dirty="0"/>
              <a:t>1990</a:t>
            </a:r>
            <a:r>
              <a:rPr lang="en-AU" sz="1600" dirty="0" err="1">
                <a:latin typeface="Yu Gothic" panose="020B0400000000000000" pitchFamily="34" charset="-128"/>
                <a:ea typeface="Yu Gothic" panose="020B0400000000000000" pitchFamily="34" charset="-128"/>
              </a:rPr>
              <a:t>年代</a:t>
            </a:r>
            <a:endParaRPr lang="en-US" sz="1600" dirty="0"/>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328982" y="4177333"/>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樹齢が上がり、ワイン業界がこの独特なブドウ品種についてより理解を深めたことで、今オーストラリアのピノ・ノワールはかつてないほど上質なワインとなっている</a:t>
            </a:r>
            <a:endParaRPr lang="en-AU" sz="1600" dirty="0">
              <a:latin typeface="Yu Gothic Medium" panose="020B0400000000000000" pitchFamily="34" charset="-128"/>
              <a:ea typeface="Yu Gothic Medium" panose="020B0400000000000000" pitchFamily="34" charset="-128"/>
            </a:endParaRP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318097" y="3493482"/>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AU" sz="2400" dirty="0" err="1">
                <a:latin typeface="Yu Gothic" panose="020B0400000000000000" pitchFamily="34" charset="-128"/>
                <a:ea typeface="Yu Gothic" panose="020B0400000000000000" pitchFamily="34" charset="-128"/>
              </a:rPr>
              <a:t>現在</a:t>
            </a:r>
            <a:endParaRPr lang="en-AU" sz="2400"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ブドウ栽培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2615509"/>
            <a:ext cx="5048366" cy="2669914"/>
          </a:xfrm>
        </p:spPr>
        <p:txBody>
          <a:bodyPr/>
          <a:lstStyle/>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冷涼から温和な気候を必要とする気まぐれなブドウ。</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ブドウの房は固く締まり、果皮が薄いため、病気や害虫、カビの影響を受けやすい。</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丁寧な畑の管理が鍵となる。</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数百種類のピノ・ノワールのクローンがある。</a:t>
            </a:r>
            <a:br>
              <a:rPr lang="en-US"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オーストラリアでは、主に</a:t>
            </a:r>
            <a:r>
              <a:rPr lang="en-AU" dirty="0">
                <a:solidFill>
                  <a:schemeClr val="bg1"/>
                </a:solidFill>
                <a:latin typeface="Yu Gothic Medium" panose="020B0400000000000000" pitchFamily="34" charset="-128"/>
                <a:ea typeface="Yu Gothic Medium" panose="020B0400000000000000" pitchFamily="34" charset="-128"/>
              </a:rPr>
              <a:t>MV6</a:t>
            </a:r>
            <a:r>
              <a:rPr lang="ja-JP" altLang="en-US" dirty="0">
                <a:solidFill>
                  <a:schemeClr val="bg1"/>
                </a:solidFill>
                <a:latin typeface="Yu Gothic Medium" panose="020B0400000000000000" pitchFamily="34" charset="-128"/>
                <a:ea typeface="Yu Gothic Medium" panose="020B0400000000000000" pitchFamily="34" charset="-128"/>
              </a:rPr>
              <a:t>と</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ディジョン・クローンが使用されている。</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早めの収穫とバランスのとれた収量が</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最良質の果実をもたらす。</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417991" cy="714677"/>
          </a:xfrm>
        </p:spPr>
        <p:txBody>
          <a:bodyPr/>
          <a:lstStyle/>
          <a:p>
            <a:r>
              <a:rPr lang="ja-JP" altLang="en-US" sz="3200" kern="1000" spc="-100" dirty="0">
                <a:latin typeface="Yu Gothic Medium" panose="020B0400000000000000" pitchFamily="34" charset="-128"/>
                <a:ea typeface="Yu Gothic Medium" panose="020B0400000000000000" pitchFamily="34" charset="-128"/>
              </a:rPr>
              <a:t>オーストラリアの</a:t>
            </a:r>
          </a:p>
          <a:p>
            <a:r>
              <a:rPr lang="ja-JP" altLang="en-US" sz="3200" kern="1000" spc="-100" dirty="0">
                <a:latin typeface="Yu Gothic Medium" panose="020B0400000000000000" pitchFamily="34" charset="-128"/>
                <a:ea typeface="Yu Gothic Medium" panose="020B0400000000000000" pitchFamily="34" charset="-128"/>
              </a:rPr>
              <a:t>ピノ・ノワールの育て方</a:t>
            </a:r>
            <a:endParaRPr lang="en-US" sz="3200" kern="1000" spc="-100" dirty="0">
              <a:latin typeface="Yu Gothic Medium" panose="020B0400000000000000" pitchFamily="34" charset="-128"/>
              <a:ea typeface="Yu Gothic Medium" panose="020B0400000000000000" pitchFamily="34" charset="-128"/>
            </a:endParaRPr>
          </a:p>
        </p:txBody>
      </p:sp>
      <p:sp>
        <p:nvSpPr>
          <p:cNvPr id="6" name="Text Placeholder 3">
            <a:extLst>
              <a:ext uri="{FF2B5EF4-FFF2-40B4-BE49-F238E27FC236}">
                <a16:creationId xmlns:a16="http://schemas.microsoft.com/office/drawing/2014/main" id="{902229CC-5F58-29B8-B6CA-B2B223416116}"/>
              </a:ext>
            </a:extLst>
          </p:cNvPr>
          <p:cNvSpPr txBox="1">
            <a:spLocks/>
          </p:cNvSpPr>
          <p:nvPr/>
        </p:nvSpPr>
        <p:spPr>
          <a:xfrm>
            <a:off x="623888" y="5486576"/>
            <a:ext cx="5048365" cy="78722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000" b="1" dirty="0">
                <a:solidFill>
                  <a:schemeClr val="accent5"/>
                </a:solidFill>
                <a:latin typeface="Yu Gothic" panose="020B0400000000000000" pitchFamily="34" charset="-128"/>
                <a:ea typeface="Yu Gothic" panose="020B0400000000000000" pitchFamily="34" charset="-128"/>
              </a:rPr>
              <a:t>おもしろ情報</a:t>
            </a:r>
            <a:endParaRPr lang="en-AU" altLang="ja-JP" sz="2000" b="1" dirty="0">
              <a:solidFill>
                <a:schemeClr val="accent5"/>
              </a:solidFill>
              <a:latin typeface="Yu Gothic" panose="020B0400000000000000" pitchFamily="34" charset="-128"/>
              <a:ea typeface="Yu Gothic" panose="020B0400000000000000" pitchFamily="34" charset="-128"/>
            </a:endParaRPr>
          </a:p>
          <a:p>
            <a:r>
              <a:rPr lang="ja-JP" altLang="en-US" dirty="0">
                <a:solidFill>
                  <a:schemeClr val="bg1"/>
                </a:solidFill>
                <a:latin typeface="Yu Gothic Medium" panose="020B0400000000000000" pitchFamily="34" charset="-128"/>
                <a:ea typeface="Yu Gothic Medium" panose="020B0400000000000000" pitchFamily="34" charset="-128"/>
              </a:rPr>
              <a:t>ピノ・ノワールの</a:t>
            </a:r>
            <a:r>
              <a:rPr lang="en-AU" dirty="0">
                <a:solidFill>
                  <a:schemeClr val="bg1"/>
                </a:solidFill>
                <a:latin typeface="Yu Gothic Medium" panose="020B0400000000000000" pitchFamily="34" charset="-128"/>
                <a:ea typeface="Yu Gothic Medium" panose="020B0400000000000000" pitchFamily="34" charset="-128"/>
              </a:rPr>
              <a:t>DNA</a:t>
            </a:r>
            <a:r>
              <a:rPr lang="ja-JP" altLang="en-US" dirty="0">
                <a:solidFill>
                  <a:schemeClr val="bg1"/>
                </a:solidFill>
                <a:latin typeface="Yu Gothic Medium" panose="020B0400000000000000" pitchFamily="34" charset="-128"/>
                <a:ea typeface="Yu Gothic Medium" panose="020B0400000000000000" pitchFamily="34" charset="-128"/>
              </a:rPr>
              <a:t>には約</a:t>
            </a:r>
            <a:r>
              <a:rPr lang="en-US" altLang="ja-JP" dirty="0">
                <a:solidFill>
                  <a:schemeClr val="bg1"/>
                </a:solidFill>
                <a:latin typeface="Yu Gothic Medium" panose="020B0400000000000000" pitchFamily="34" charset="-128"/>
                <a:ea typeface="Yu Gothic Medium" panose="020B0400000000000000" pitchFamily="34" charset="-128"/>
              </a:rPr>
              <a:t>3</a:t>
            </a:r>
            <a:r>
              <a:rPr lang="ja-JP" altLang="en-US" dirty="0">
                <a:solidFill>
                  <a:schemeClr val="bg1"/>
                </a:solidFill>
                <a:latin typeface="Yu Gothic Medium" panose="020B0400000000000000" pitchFamily="34" charset="-128"/>
                <a:ea typeface="Yu Gothic Medium" panose="020B0400000000000000" pitchFamily="34" charset="-128"/>
              </a:rPr>
              <a:t>万個の遺伝子があり、</a:t>
            </a:r>
            <a:br>
              <a:rPr lang="en-US" altLang="ja-JP" dirty="0">
                <a:solidFill>
                  <a:schemeClr val="bg1"/>
                </a:solidFill>
                <a:latin typeface="Yu Gothic Medium" panose="020B0400000000000000" pitchFamily="34" charset="-128"/>
                <a:ea typeface="Yu Gothic Medium" panose="020B0400000000000000" pitchFamily="34" charset="-128"/>
              </a:rPr>
            </a:br>
            <a:r>
              <a:rPr lang="en-US" altLang="ja-JP" dirty="0">
                <a:solidFill>
                  <a:schemeClr val="bg1"/>
                </a:solidFill>
                <a:latin typeface="Yu Gothic Medium" panose="020B0400000000000000" pitchFamily="34" charset="-128"/>
                <a:ea typeface="Yu Gothic Medium" panose="020B0400000000000000" pitchFamily="34" charset="-128"/>
              </a:rPr>
              <a:t>2</a:t>
            </a:r>
            <a:r>
              <a:rPr lang="ja-JP" altLang="en-US" dirty="0">
                <a:solidFill>
                  <a:schemeClr val="bg1"/>
                </a:solidFill>
                <a:latin typeface="Yu Gothic Medium" panose="020B0400000000000000" pitchFamily="34" charset="-128"/>
                <a:ea typeface="Yu Gothic Medium" panose="020B0400000000000000" pitchFamily="34" charset="-128"/>
              </a:rPr>
              <a:t>万</a:t>
            </a:r>
            <a:r>
              <a:rPr lang="en-US" altLang="ja-JP" dirty="0">
                <a:solidFill>
                  <a:schemeClr val="bg1"/>
                </a:solidFill>
                <a:latin typeface="Yu Gothic Medium" panose="020B0400000000000000" pitchFamily="34" charset="-128"/>
                <a:ea typeface="Yu Gothic Medium" panose="020B0400000000000000" pitchFamily="34" charset="-128"/>
              </a:rPr>
              <a:t>〜2</a:t>
            </a:r>
            <a:r>
              <a:rPr lang="ja-JP" altLang="en-US" dirty="0">
                <a:solidFill>
                  <a:schemeClr val="bg1"/>
                </a:solidFill>
                <a:latin typeface="Yu Gothic Medium" panose="020B0400000000000000" pitchFamily="34" charset="-128"/>
                <a:ea typeface="Yu Gothic Medium" panose="020B0400000000000000" pitchFamily="34" charset="-128"/>
              </a:rPr>
              <a:t>万</a:t>
            </a:r>
            <a:r>
              <a:rPr lang="en-US" altLang="ja-JP" dirty="0">
                <a:solidFill>
                  <a:schemeClr val="bg1"/>
                </a:solidFill>
                <a:latin typeface="Yu Gothic Medium" panose="020B0400000000000000" pitchFamily="34" charset="-128"/>
                <a:ea typeface="Yu Gothic Medium" panose="020B0400000000000000" pitchFamily="34" charset="-128"/>
              </a:rPr>
              <a:t>5</a:t>
            </a:r>
            <a:r>
              <a:rPr lang="ja-JP" altLang="en-US" dirty="0">
                <a:solidFill>
                  <a:schemeClr val="bg1"/>
                </a:solidFill>
                <a:latin typeface="Yu Gothic Medium" panose="020B0400000000000000" pitchFamily="34" charset="-128"/>
                <a:ea typeface="Yu Gothic Medium" panose="020B0400000000000000" pitchFamily="34" charset="-128"/>
              </a:rPr>
              <a:t>千個あるヒトゲノムよりも多い。</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3158360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7779F64-1786-9BA1-D98D-14DA868A072C}"/>
              </a:ext>
            </a:extLst>
          </p:cNvPr>
          <p:cNvSpPr/>
          <p:nvPr/>
        </p:nvSpPr>
        <p:spPr>
          <a:xfrm>
            <a:off x="10826789" y="2731124"/>
            <a:ext cx="966325" cy="9510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b="1" dirty="0">
                <a:solidFill>
                  <a:schemeClr val="accent5"/>
                </a:solidFill>
                <a:latin typeface="Yu Gothic Medium" panose="020B0400000000000000" pitchFamily="34" charset="-128"/>
                <a:ea typeface="Yu Gothic Medium" panose="020B0400000000000000" pitchFamily="34" charset="-128"/>
              </a:rPr>
              <a:t>醸造</a:t>
            </a:r>
            <a:endParaRPr lang="en-AU" altLang="ja-JP" sz="4000" b="1"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ピノ・ノワールに影響を与える</a:t>
            </a: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醸造技術</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370900" y="5799064"/>
            <a:ext cx="2317720"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低温浸漬</a:t>
            </a:r>
            <a:endParaRPr lang="en-AU" altLang="ja-JP" sz="1600" dirty="0">
              <a:latin typeface="Yu Gothic Medium" panose="020B0400000000000000" pitchFamily="34" charset="-128"/>
              <a:ea typeface="Yu Gothic Medium" panose="020B0400000000000000" pitchFamily="34" charset="-128"/>
            </a:endParaRPr>
          </a:p>
          <a:p>
            <a:pPr algn="ctr"/>
            <a:r>
              <a:rPr lang="ja-JP" altLang="en-US" sz="1600" dirty="0">
                <a:latin typeface="Yu Gothic Medium" panose="020B0400000000000000" pitchFamily="34" charset="-128"/>
                <a:ea typeface="Yu Gothic Medium" panose="020B0400000000000000" pitchFamily="34" charset="-128"/>
              </a:rPr>
              <a:t>（コールド・ソーク）</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全粒</a:t>
            </a:r>
            <a:r>
              <a:rPr lang="en-AU" sz="1600" dirty="0" err="1">
                <a:latin typeface="Yu Gothic Medium" panose="020B0400000000000000" pitchFamily="34" charset="-128"/>
                <a:ea typeface="Yu Gothic Medium" panose="020B0400000000000000" pitchFamily="34" charset="-128"/>
              </a:rPr>
              <a:t>発酵</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7648948" y="5884559"/>
            <a:ext cx="1844265"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果梗を追加</a:t>
            </a:r>
            <a:endParaRPr lang="en-AU" sz="1600" dirty="0">
              <a:latin typeface="Yu Gothic Medium" panose="020B0400000000000000" pitchFamily="34" charset="-128"/>
              <a:ea typeface="Yu Gothic Medium" panose="020B0400000000000000" pitchFamily="34" charset="-128"/>
            </a:endParaRP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942344"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2364401" y="2553419"/>
            <a:ext cx="1096772" cy="10407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2335492" y="2781191"/>
            <a:ext cx="1154589" cy="646331"/>
          </a:xfrm>
          <a:prstGeom prst="rect">
            <a:avLst/>
          </a:prstGeom>
          <a:noFill/>
        </p:spPr>
        <p:txBody>
          <a:bodyPr wrap="square" rtlCol="0" anchor="ctr">
            <a:spAutoFit/>
          </a:bodyPr>
          <a:lstStyle/>
          <a:p>
            <a:pPr algn="ctr"/>
            <a:r>
              <a:rPr lang="en-AU" sz="1200" dirty="0" err="1">
                <a:solidFill>
                  <a:schemeClr val="bg1"/>
                </a:solidFill>
                <a:latin typeface="Yu Gothic Medium" panose="020B0400000000000000" pitchFamily="34" charset="-128"/>
                <a:ea typeface="Yu Gothic Medium" panose="020B0400000000000000" pitchFamily="34" charset="-128"/>
              </a:rPr>
              <a:t>果皮からの</a:t>
            </a:r>
            <a:br>
              <a:rPr lang="en-AU" sz="1200" dirty="0">
                <a:solidFill>
                  <a:schemeClr val="bg1"/>
                </a:solidFill>
                <a:latin typeface="Yu Gothic Medium" panose="020B0400000000000000" pitchFamily="34" charset="-128"/>
                <a:ea typeface="Yu Gothic Medium" panose="020B0400000000000000" pitchFamily="34" charset="-128"/>
              </a:rPr>
            </a:br>
            <a:r>
              <a:rPr lang="en-AU" sz="1200" dirty="0" err="1">
                <a:solidFill>
                  <a:schemeClr val="bg1"/>
                </a:solidFill>
                <a:latin typeface="Yu Gothic Medium" panose="020B0400000000000000" pitchFamily="34" charset="-128"/>
                <a:ea typeface="Yu Gothic Medium" panose="020B0400000000000000" pitchFamily="34" charset="-128"/>
              </a:rPr>
              <a:t>過度な抽出を</a:t>
            </a:r>
            <a:br>
              <a:rPr lang="en-AU" sz="1200" dirty="0">
                <a:solidFill>
                  <a:schemeClr val="bg1"/>
                </a:solidFill>
                <a:latin typeface="Yu Gothic Medium" panose="020B0400000000000000" pitchFamily="34" charset="-128"/>
                <a:ea typeface="Yu Gothic Medium" panose="020B0400000000000000" pitchFamily="34" charset="-128"/>
              </a:rPr>
            </a:br>
            <a:r>
              <a:rPr lang="en-AU" sz="1200" dirty="0" err="1">
                <a:solidFill>
                  <a:schemeClr val="bg1"/>
                </a:solidFill>
                <a:latin typeface="Yu Gothic Medium" panose="020B0400000000000000" pitchFamily="34" charset="-128"/>
                <a:ea typeface="Yu Gothic Medium" panose="020B0400000000000000" pitchFamily="34" charset="-128"/>
              </a:rPr>
              <a:t>防ぐ</a:t>
            </a:r>
            <a:endParaRPr lang="en-US" sz="1200" dirty="0">
              <a:solidFill>
                <a:schemeClr val="bg1"/>
              </a:solidFill>
              <a:latin typeface="Yu Gothic Medium" panose="020B0400000000000000" pitchFamily="34" charset="-128"/>
              <a:ea typeface="Yu Gothic Medium" panose="020B0400000000000000" pitchFamily="34" charset="-128"/>
            </a:endParaRP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7904750" y="3475255"/>
            <a:ext cx="1317749" cy="2174745"/>
          </a:xfrm>
          <a:prstGeom prst="rect">
            <a:avLst/>
          </a:prstGeom>
        </p:spPr>
      </p:pic>
      <p:sp>
        <p:nvSpPr>
          <p:cNvPr id="15" name="TextBox 14">
            <a:extLst>
              <a:ext uri="{FF2B5EF4-FFF2-40B4-BE49-F238E27FC236}">
                <a16:creationId xmlns:a16="http://schemas.microsoft.com/office/drawing/2014/main" id="{831E3378-0BF2-9058-7A61-9BD28A30DB4E}"/>
              </a:ext>
            </a:extLst>
          </p:cNvPr>
          <p:cNvSpPr txBox="1"/>
          <p:nvPr/>
        </p:nvSpPr>
        <p:spPr>
          <a:xfrm>
            <a:off x="10863105" y="2978798"/>
            <a:ext cx="852407" cy="461665"/>
          </a:xfrm>
          <a:prstGeom prst="rect">
            <a:avLst/>
          </a:prstGeom>
          <a:noFill/>
        </p:spPr>
        <p:txBody>
          <a:bodyPr wrap="square" rtlCol="0">
            <a:spAutoFit/>
          </a:bodyPr>
          <a:lstStyle/>
          <a:p>
            <a:pPr algn="ctr"/>
            <a:r>
              <a:rPr lang="en-US" sz="1200" dirty="0" err="1">
                <a:solidFill>
                  <a:schemeClr val="bg1"/>
                </a:solidFill>
                <a:latin typeface="Yu Gothic Medium" panose="020B0400000000000000" pitchFamily="34" charset="-128"/>
                <a:ea typeface="Yu Gothic Medium" panose="020B0400000000000000" pitchFamily="34" charset="-128"/>
              </a:rPr>
              <a:t>除梗</a:t>
            </a:r>
            <a:br>
              <a:rPr lang="en-US" sz="1200" dirty="0">
                <a:solidFill>
                  <a:schemeClr val="bg1"/>
                </a:solidFill>
                <a:latin typeface="Yu Gothic Medium" panose="020B0400000000000000" pitchFamily="34" charset="-128"/>
                <a:ea typeface="Yu Gothic Medium" panose="020B0400000000000000" pitchFamily="34" charset="-128"/>
              </a:rPr>
            </a:br>
            <a:r>
              <a:rPr lang="en-US" sz="1200" dirty="0" err="1">
                <a:solidFill>
                  <a:schemeClr val="bg1"/>
                </a:solidFill>
                <a:latin typeface="Yu Gothic Medium" panose="020B0400000000000000" pitchFamily="34" charset="-128"/>
                <a:ea typeface="Yu Gothic Medium" panose="020B0400000000000000" pitchFamily="34" charset="-128"/>
              </a:rPr>
              <a:t>しない</a:t>
            </a:r>
            <a:endParaRPr lang="en-US" sz="1200" dirty="0">
              <a:solidFill>
                <a:schemeClr val="bg1"/>
              </a:solidFill>
              <a:latin typeface="Yu Gothic Medium" panose="020B0400000000000000" pitchFamily="34" charset="-128"/>
              <a:ea typeface="Yu Gothic Medium" panose="020B0400000000000000" pitchFamily="34" charset="-128"/>
            </a:endParaRPr>
          </a:p>
        </p:txBody>
      </p:sp>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pic>
        <p:nvPicPr>
          <p:cNvPr id="5" name="Picture 4">
            <a:extLst>
              <a:ext uri="{FF2B5EF4-FFF2-40B4-BE49-F238E27FC236}">
                <a16:creationId xmlns:a16="http://schemas.microsoft.com/office/drawing/2014/main" id="{D8BB29C7-24A7-5E08-83B3-E33F6D7672E2}"/>
              </a:ext>
            </a:extLst>
          </p:cNvPr>
          <p:cNvPicPr>
            <a:picLocks noChangeAspect="1"/>
          </p:cNvPicPr>
          <p:nvPr/>
        </p:nvPicPr>
        <p:blipFill>
          <a:blip r:embed="rId3"/>
          <a:stretch>
            <a:fillRect/>
          </a:stretch>
        </p:blipFill>
        <p:spPr>
          <a:xfrm>
            <a:off x="10225553"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2925201" y="5799064"/>
            <a:ext cx="1879736"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ピジャージュ</a:t>
            </a:r>
            <a:endParaRPr lang="en-AU" sz="1600" dirty="0">
              <a:latin typeface="Yu Gothic Medium" panose="020B0400000000000000" pitchFamily="34" charset="-128"/>
              <a:ea typeface="Yu Gothic Medium" panose="020B0400000000000000" pitchFamily="34" charset="-128"/>
            </a:endParaRPr>
          </a:p>
          <a:p>
            <a:pPr algn="ctr"/>
            <a:r>
              <a:rPr lang="en-AU" sz="1600" dirty="0">
                <a:latin typeface="Yu Gothic Medium" panose="020B0400000000000000" pitchFamily="34" charset="-128"/>
                <a:ea typeface="Yu Gothic Medium" panose="020B0400000000000000" pitchFamily="34" charset="-128"/>
              </a:rPr>
              <a:t>（</a:t>
            </a:r>
            <a:r>
              <a:rPr lang="en-AU" sz="1600" dirty="0" err="1">
                <a:latin typeface="Yu Gothic Medium" panose="020B0400000000000000" pitchFamily="34" charset="-128"/>
                <a:ea typeface="Yu Gothic Medium" panose="020B0400000000000000" pitchFamily="34" charset="-128"/>
              </a:rPr>
              <a:t>パンチダウン</a:t>
            </a:r>
            <a:r>
              <a:rPr lang="en-AU" sz="1600" dirty="0">
                <a:latin typeface="Yu Gothic Medium" panose="020B0400000000000000" pitchFamily="34" charset="-128"/>
                <a:ea typeface="Yu Gothic Medium" panose="020B0400000000000000" pitchFamily="34" charset="-128"/>
              </a:rPr>
              <a:t>）</a:t>
            </a: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全房発酵</a:t>
            </a:r>
            <a:endParaRPr lang="en-AU" sz="1600" dirty="0">
              <a:latin typeface="Yu Gothic Medium" panose="020B0400000000000000" pitchFamily="34" charset="-128"/>
              <a:ea typeface="Yu Gothic Medium" panose="020B0400000000000000" pitchFamily="34" charset="-128"/>
            </a:endParaRP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7863800" y="2849288"/>
            <a:ext cx="852407" cy="951033"/>
          </a:xfrm>
          <a:prstGeom prst="rect">
            <a:avLst/>
          </a:prstGeom>
        </p:spPr>
      </p:pic>
      <p:pic>
        <p:nvPicPr>
          <p:cNvPr id="19" name="Picture 18">
            <a:extLst>
              <a:ext uri="{FF2B5EF4-FFF2-40B4-BE49-F238E27FC236}">
                <a16:creationId xmlns:a16="http://schemas.microsoft.com/office/drawing/2014/main" id="{0FE5E174-93D0-4CAA-6144-A02AF97116C7}"/>
              </a:ext>
            </a:extLst>
          </p:cNvPr>
          <p:cNvPicPr>
            <a:picLocks noChangeAspect="1"/>
          </p:cNvPicPr>
          <p:nvPr/>
        </p:nvPicPr>
        <p:blipFill>
          <a:blip r:embed="rId5"/>
          <a:stretch>
            <a:fillRect/>
          </a:stretch>
        </p:blipFill>
        <p:spPr>
          <a:xfrm>
            <a:off x="10113257" y="2895196"/>
            <a:ext cx="496642" cy="925560"/>
          </a:xfrm>
          <a:prstGeom prst="rect">
            <a:avLst/>
          </a:prstGeom>
        </p:spPr>
      </p:pic>
      <p:pic>
        <p:nvPicPr>
          <p:cNvPr id="20" name="Picture 19">
            <a:extLst>
              <a:ext uri="{FF2B5EF4-FFF2-40B4-BE49-F238E27FC236}">
                <a16:creationId xmlns:a16="http://schemas.microsoft.com/office/drawing/2014/main" id="{2B159CF1-5F76-ABED-1E96-4F2853E95FA8}"/>
              </a:ext>
            </a:extLst>
          </p:cNvPr>
          <p:cNvPicPr>
            <a:picLocks noChangeAspect="1"/>
          </p:cNvPicPr>
          <p:nvPr/>
        </p:nvPicPr>
        <p:blipFill>
          <a:blip r:embed="rId5"/>
          <a:stretch>
            <a:fillRect/>
          </a:stretch>
        </p:blipFill>
        <p:spPr>
          <a:xfrm flipH="1">
            <a:off x="10635855" y="3287913"/>
            <a:ext cx="440745" cy="821389"/>
          </a:xfrm>
          <a:prstGeom prst="rect">
            <a:avLst/>
          </a:prstGeom>
        </p:spPr>
      </p:pic>
      <p:pic>
        <p:nvPicPr>
          <p:cNvPr id="23" name="Picture 22">
            <a:extLst>
              <a:ext uri="{FF2B5EF4-FFF2-40B4-BE49-F238E27FC236}">
                <a16:creationId xmlns:a16="http://schemas.microsoft.com/office/drawing/2014/main" id="{BEE7AB7B-7DEF-7215-DCA2-D6093E43D6C1}"/>
              </a:ext>
            </a:extLst>
          </p:cNvPr>
          <p:cNvPicPr>
            <a:picLocks noChangeAspect="1"/>
          </p:cNvPicPr>
          <p:nvPr/>
        </p:nvPicPr>
        <p:blipFill>
          <a:blip r:embed="rId6"/>
          <a:stretch>
            <a:fillRect/>
          </a:stretch>
        </p:blipFill>
        <p:spPr>
          <a:xfrm>
            <a:off x="1798247" y="3141940"/>
            <a:ext cx="648015" cy="574119"/>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DB106-AC9C-525A-E02C-72C63CCF7FF8}"/>
              </a:ext>
            </a:extLst>
          </p:cNvPr>
          <p:cNvSpPr txBox="1"/>
          <p:nvPr/>
        </p:nvSpPr>
        <p:spPr>
          <a:xfrm>
            <a:off x="1165922" y="5857120"/>
            <a:ext cx="2112115"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野生酵母による発酵</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57120"/>
            <a:ext cx="1750536" cy="523220"/>
          </a:xfrm>
          <a:prstGeom prst="rect">
            <a:avLst/>
          </a:prstGeom>
          <a:noFill/>
        </p:spPr>
        <p:txBody>
          <a:bodyPr wrap="square" rtlCol="0">
            <a:noAutofit/>
          </a:bodyPr>
          <a:lstStyle/>
          <a:p>
            <a:pPr algn="ctr"/>
            <a:r>
              <a:rPr lang="en-US" sz="1600" dirty="0" err="1">
                <a:latin typeface="Yu Gothic Medium" panose="020B0400000000000000" pitchFamily="34" charset="-128"/>
                <a:ea typeface="Yu Gothic Medium" panose="020B0400000000000000" pitchFamily="34" charset="-128"/>
              </a:rPr>
              <a:t>低温発酵</a:t>
            </a:r>
            <a:endParaRPr lang="en-AU" sz="1600" dirty="0">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045564FB-E21A-BF9F-8015-C18A2392E8AD}"/>
              </a:ext>
            </a:extLst>
          </p:cNvPr>
          <p:cNvSpPr txBox="1"/>
          <p:nvPr/>
        </p:nvSpPr>
        <p:spPr>
          <a:xfrm>
            <a:off x="6397748" y="5871166"/>
            <a:ext cx="2034393"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長期</a:t>
            </a:r>
            <a:r>
              <a:rPr lang="ja-JP" altLang="en-US" sz="1600" dirty="0">
                <a:latin typeface="Yu Gothic Medium" panose="020B0400000000000000" pitchFamily="34" charset="-128"/>
                <a:ea typeface="Yu Gothic Medium" panose="020B0400000000000000" pitchFamily="34" charset="-128"/>
              </a:rPr>
              <a:t>マセレーション</a:t>
            </a:r>
            <a:endParaRPr lang="en-AU" sz="1600" dirty="0">
              <a:latin typeface="Yu Gothic Medium" panose="020B0400000000000000" pitchFamily="34" charset="-128"/>
              <a:ea typeface="Yu Gothic Medium" panose="020B0400000000000000" pitchFamily="34" charset="-128"/>
            </a:endParaRP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4136711" y="3475255"/>
            <a:ext cx="1317749" cy="2174745"/>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4"/>
          <a:stretch>
            <a:fillRect/>
          </a:stretch>
        </p:blipFill>
        <p:spPr>
          <a:xfrm>
            <a:off x="1487984" y="2878293"/>
            <a:ext cx="558800" cy="1041400"/>
          </a:xfrm>
          <a:prstGeom prst="rect">
            <a:avLst/>
          </a:prstGeom>
        </p:spPr>
      </p:pic>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5"/>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57120"/>
            <a:ext cx="1844265" cy="523220"/>
          </a:xfrm>
          <a:prstGeom prst="rect">
            <a:avLst/>
          </a:prstGeom>
          <a:noFill/>
        </p:spPr>
        <p:txBody>
          <a:bodyPr wrap="square" rtlCol="0">
            <a:noAutofit/>
          </a:bodyPr>
          <a:lstStyle/>
          <a:p>
            <a:pPr algn="ctr"/>
            <a:r>
              <a:rPr lang="en-AU" sz="1600" dirty="0" err="1">
                <a:latin typeface="Yu Gothic Medium" panose="020B0400000000000000" pitchFamily="34" charset="-128"/>
                <a:ea typeface="Yu Gothic Medium" panose="020B0400000000000000" pitchFamily="34" charset="-128"/>
              </a:rPr>
              <a:t>熟成</a:t>
            </a:r>
            <a:endParaRPr lang="en-AU" sz="1600" dirty="0">
              <a:latin typeface="Yu Gothic Medium" panose="020B0400000000000000" pitchFamily="34" charset="-128"/>
              <a:ea typeface="Yu Gothic Medium" panose="020B0400000000000000" pitchFamily="34" charset="-128"/>
            </a:endParaRPr>
          </a:p>
          <a:p>
            <a:pPr algn="ctr"/>
            <a:endParaRPr lang="en-AU" sz="1600" dirty="0">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B737F7BF-1E5D-3E92-5780-15CE844FCFA3}"/>
              </a:ext>
            </a:extLst>
          </p:cNvPr>
          <p:cNvPicPr>
            <a:picLocks noChangeAspect="1"/>
          </p:cNvPicPr>
          <p:nvPr/>
        </p:nvPicPr>
        <p:blipFill>
          <a:blip r:embed="rId6"/>
          <a:stretch>
            <a:fillRect/>
          </a:stretch>
        </p:blipFill>
        <p:spPr>
          <a:xfrm>
            <a:off x="3882203" y="3343895"/>
            <a:ext cx="652907" cy="578453"/>
          </a:xfrm>
          <a:prstGeom prst="rect">
            <a:avLst/>
          </a:prstGeom>
        </p:spPr>
      </p:pic>
      <p:sp>
        <p:nvSpPr>
          <p:cNvPr id="5" name="Text Placeholder 4">
            <a:extLst>
              <a:ext uri="{FF2B5EF4-FFF2-40B4-BE49-F238E27FC236}">
                <a16:creationId xmlns:a16="http://schemas.microsoft.com/office/drawing/2014/main" id="{4931D85B-564B-3E8F-5496-64BD9EDB2369}"/>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4000" b="1" dirty="0">
                <a:solidFill>
                  <a:schemeClr val="accent5"/>
                </a:solidFill>
                <a:latin typeface="Yu Gothic Medium" panose="020B0400000000000000" pitchFamily="34" charset="-128"/>
                <a:ea typeface="Yu Gothic Medium" panose="020B0400000000000000" pitchFamily="34" charset="-128"/>
              </a:rPr>
              <a:t>醸造</a:t>
            </a:r>
            <a:endParaRPr lang="en-AU" altLang="ja-JP" sz="4000" b="1" dirty="0">
              <a:solidFill>
                <a:schemeClr val="accent5"/>
              </a:solidFill>
              <a:latin typeface="Yu Gothic Medium" panose="020B0400000000000000" pitchFamily="34" charset="-128"/>
              <a:ea typeface="Yu Gothic Medium" panose="020B0400000000000000" pitchFamily="34" charset="-128"/>
            </a:endParaRP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ピノ・ノワールに影響を与える</a:t>
            </a:r>
          </a:p>
          <a:p>
            <a:pPr marL="0" indent="0">
              <a:lnSpc>
                <a:spcPct val="82000"/>
              </a:lnSpc>
              <a:buNone/>
            </a:pPr>
            <a:r>
              <a:rPr lang="ja-JP" altLang="en-US" sz="4800" dirty="0">
                <a:solidFill>
                  <a:schemeClr val="accent1"/>
                </a:solidFill>
                <a:latin typeface="Yu Gothic Medium" panose="020B0400000000000000" pitchFamily="34" charset="-128"/>
                <a:ea typeface="Yu Gothic Medium" panose="020B0400000000000000" pitchFamily="34" charset="-128"/>
              </a:rPr>
              <a:t>醸造技術</a:t>
            </a:r>
            <a:endParaRPr lang="en-US" sz="480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3899111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3F3AAC-9E5B-41A5-8DFB-14132E1A5516}"/>
</file>

<file path=customXml/itemProps2.xml><?xml version="1.0" encoding="utf-8"?>
<ds:datastoreItem xmlns:ds="http://schemas.openxmlformats.org/officeDocument/2006/customXml" ds:itemID="{10CCF1F8-6D9E-4631-9BC7-E65B426755A9}">
  <ds:schemaRefs>
    <ds:schemaRef ds:uri="http://schemas.microsoft.com/office/infopath/2007/PartnerControls"/>
    <ds:schemaRef ds:uri="http://www.w3.org/XML/1998/namespace"/>
    <ds:schemaRef ds:uri="http://schemas.microsoft.com/office/2006/metadata/properties"/>
    <ds:schemaRef ds:uri="http://schemas.openxmlformats.org/package/2006/metadata/core-properties"/>
    <ds:schemaRef ds:uri="4e8dd08d-258d-47a9-9875-37f1ffd19f33"/>
    <ds:schemaRef ds:uri="02256494-4976-4001-aedb-96463ae0d92e"/>
    <ds:schemaRef ds:uri="http://schemas.microsoft.com/office/2006/documentManagement/types"/>
    <ds:schemaRef ds:uri="http://purl.org/dc/elements/1.1/"/>
    <ds:schemaRef ds:uri="http://purl.org/dc/dcmitype/"/>
    <ds:schemaRef ds:uri="http://purl.org/dc/term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137</TotalTime>
  <Words>6156</Words>
  <Application>Microsoft Macintosh PowerPoint</Application>
  <PresentationFormat>Widescreen</PresentationFormat>
  <Paragraphs>283</Paragraphs>
  <Slides>30</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Yu Gothic</vt:lpstr>
      <vt:lpstr>Inter Display</vt:lpstr>
      <vt:lpstr>Yu Gothic Medium</vt:lpstr>
      <vt:lpstr>Arial</vt:lpstr>
      <vt:lpstr>Neue Haas Grotesk Text Pro</vt:lpstr>
      <vt:lpstr>MS PGothic</vt:lpstr>
      <vt:lpstr>Slide layouts</vt:lpstr>
      <vt:lpstr>PowerPoint Presentation</vt:lpstr>
      <vt:lpstr>PowerPoint Presentation</vt:lpstr>
      <vt:lpstr>Pinot noir</vt:lpstr>
      <vt:lpstr>PowerPoint Presentation</vt:lpstr>
      <vt:lpstr>1830年代</vt:lpstr>
      <vt:lpstr>PowerPoint Presentation</vt:lpstr>
      <vt:lpstr>ブドウ栽培</vt:lpstr>
      <vt:lpstr>PowerPoint Presentation</vt:lpstr>
      <vt:lpstr>PowerPoint Presentation</vt:lpstr>
      <vt:lpstr>PowerPoint Presentation</vt:lpstr>
      <vt:lpstr>PowerPoint Presentation</vt:lpstr>
      <vt:lpstr>PowerPoint Presentation</vt:lpstr>
      <vt:lpstr>土壌</vt:lpstr>
      <vt:lpstr>PowerPoint Presentation</vt:lpstr>
      <vt:lpstr>PowerPoint Presentation</vt:lpstr>
      <vt:lpstr>PowerPoint Presentation</vt:lpstr>
      <vt:lpstr>土壌</vt:lpstr>
      <vt:lpstr>PowerPoint Presentation</vt:lpstr>
      <vt:lpstr>PowerPoint Presentation</vt:lpstr>
      <vt:lpstr>PowerPoint Presentation</vt:lpstr>
      <vt:lpstr>土壌</vt:lpstr>
      <vt:lpstr>PowerPoint Presentation</vt:lpstr>
      <vt:lpstr>PowerPoint Presentation</vt:lpstr>
      <vt:lpstr>気候</vt:lpstr>
      <vt:lpstr>土壌</vt:lpstr>
      <vt:lpstr>PowerPoint Presentation</vt:lpstr>
      <vt:lpstr>PowerPoint Presentation</vt:lpstr>
      <vt:lpstr>とどまることを知らない</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16</cp:revision>
  <dcterms:created xsi:type="dcterms:W3CDTF">2018-07-25T07:02:59Z</dcterms:created>
  <dcterms:modified xsi:type="dcterms:W3CDTF">2026-07-14T04:52:57Z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47265700.0000000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2026-04-07T08:31:29Z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f013084e-d231-483e-8631-a552a90eb244</vt:lpwstr>
  </property>
  <property fmtid="{D5CDD505-2E9C-101B-9397-08002B2CF9AE}" pid="18" name="MSIP_Label_8cf57b4f-1801-441a-a240-098885f2bcbe_ContentBits">
    <vt:lpwstr>0</vt:lpwstr>
  </property>
  <property fmtid="{D5CDD505-2E9C-101B-9397-08002B2CF9AE}" pid="19" name="MSIP_Label_8cf57b4f-1801-441a-a240-098885f2bcbe_Tag">
    <vt:lpwstr>10, 3, 0, 1</vt:lpwstr>
  </property>
</Properties>
</file>