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37"/>
  </p:notesMasterIdLst>
  <p:sldIdLst>
    <p:sldId id="256" r:id="rId5"/>
    <p:sldId id="478" r:id="rId6"/>
    <p:sldId id="625" r:id="rId7"/>
    <p:sldId id="626" r:id="rId8"/>
    <p:sldId id="627" r:id="rId9"/>
    <p:sldId id="629" r:id="rId10"/>
    <p:sldId id="692" r:id="rId11"/>
    <p:sldId id="639" r:id="rId12"/>
    <p:sldId id="674" r:id="rId13"/>
    <p:sldId id="703" r:id="rId14"/>
    <p:sldId id="676" r:id="rId15"/>
    <p:sldId id="642" r:id="rId16"/>
    <p:sldId id="678" r:id="rId17"/>
    <p:sldId id="704" r:id="rId18"/>
    <p:sldId id="705" r:id="rId19"/>
    <p:sldId id="706" r:id="rId20"/>
    <p:sldId id="707" r:id="rId21"/>
    <p:sldId id="684" r:id="rId22"/>
    <p:sldId id="685" r:id="rId23"/>
    <p:sldId id="708" r:id="rId24"/>
    <p:sldId id="699" r:id="rId25"/>
    <p:sldId id="709" r:id="rId26"/>
    <p:sldId id="710" r:id="rId27"/>
    <p:sldId id="711" r:id="rId28"/>
    <p:sldId id="712" r:id="rId29"/>
    <p:sldId id="713" r:id="rId30"/>
    <p:sldId id="690" r:id="rId31"/>
    <p:sldId id="592" r:id="rId32"/>
    <p:sldId id="669" r:id="rId33"/>
    <p:sldId id="670" r:id="rId34"/>
    <p:sldId id="340" r:id="rId35"/>
    <p:sldId id="714" r:id="rId36"/>
  </p:sldIdLst>
  <p:sldSz cx="12192000" cy="6858000"/>
  <p:notesSz cx="6858000" cy="9144000"/>
  <p:embeddedFontLst>
    <p:embeddedFont>
      <p:font typeface="Inter Display" panose="02000503000000020004" pitchFamily="2" charset="0"/>
      <p:regular r:id="rId38"/>
      <p:bold r:id="rId39"/>
      <p:italic r:id="rId40"/>
      <p:boldItalic r:id="rId41"/>
    </p:embeddedFont>
    <p:embeddedFont>
      <p:font typeface="Microsoft YaHei" panose="020B0503020204020204" pitchFamily="34" charset="-122"/>
      <p:regular r:id="rId42"/>
      <p:bold r:id="rId43"/>
    </p:embeddedFont>
    <p:embeddedFont>
      <p:font typeface="Microsoft YaHei UI" panose="020B0503020204020204" pitchFamily="34" charset="-122"/>
      <p:regular r:id="rId44"/>
      <p:bold r:id="rId45"/>
    </p:embeddedFont>
    <p:embeddedFont>
      <p:font typeface="Neue Haas Grotesk Text Pro" panose="020B0504020202020204" pitchFamily="34" charset="77"/>
      <p:regular r:id="rId46"/>
      <p:bold r:id="rId47"/>
      <p:italic r:id="rId48"/>
      <p:boldItalic r:id="rId49"/>
    </p:embeddedFont>
  </p:embeddedFontLst>
  <p:custDataLst>
    <p:tags r:id="rId50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34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282DEE-CFDE-7DB6-ABFB-86091AF25804}" name="Cameron Midson" initials="" userId="S::cameron.midson@wineaustralia.com::510fe36d-201b-4d30-8c49-491c5536745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36B3FA-967A-0A44-8682-80F7992C2464}" v="3" dt="2026-08-20T02:25:55.5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70" autoAdjust="0"/>
    <p:restoredTop sz="94861"/>
  </p:normalViewPr>
  <p:slideViewPr>
    <p:cSldViewPr snapToGrid="0">
      <p:cViewPr varScale="1">
        <p:scale>
          <a:sx n="104" d="100"/>
          <a:sy n="104" d="100"/>
        </p:scale>
        <p:origin x="208" y="2192"/>
      </p:cViewPr>
      <p:guideLst>
        <p:guide orient="horz" pos="1434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2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tags" Target="tags/tag1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viewProps" Target="viewProps.xml"/><Relationship Id="rId58" Type="http://schemas.microsoft.com/office/2018/10/relationships/authors" Target="author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0" Type="http://schemas.openxmlformats.org/officeDocument/2006/relationships/slide" Target="slides/slide16.xml"/><Relationship Id="rId41" Type="http://schemas.openxmlformats.org/officeDocument/2006/relationships/font" Target="fonts/font4.fntdata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12.fntdata"/><Relationship Id="rId57" Type="http://schemas.microsoft.com/office/2015/10/relationships/revisionInfo" Target="revisionInfo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font" Target="fonts/font7.fntdata"/><Relationship Id="rId5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eron Midson" userId="510fe36d-201b-4d30-8c49-491c55367456" providerId="ADAL" clId="{93217E07-8A0E-5D7D-A37A-49773A2FEA36}"/>
    <pc:docChg chg="custSel modSld">
      <pc:chgData name="Cameron Midson" userId="510fe36d-201b-4d30-8c49-491c55367456" providerId="ADAL" clId="{93217E07-8A0E-5D7D-A37A-49773A2FEA36}" dt="2026-08-20T02:25:55.564" v="4"/>
      <pc:docMkLst>
        <pc:docMk/>
      </pc:docMkLst>
      <pc:sldChg chg="addSp delSp modSp mod">
        <pc:chgData name="Cameron Midson" userId="510fe36d-201b-4d30-8c49-491c55367456" providerId="ADAL" clId="{93217E07-8A0E-5D7D-A37A-49773A2FEA36}" dt="2026-08-20T02:22:07.512" v="2" actId="167"/>
        <pc:sldMkLst>
          <pc:docMk/>
          <pc:sldMk cId="2430725823" sldId="639"/>
        </pc:sldMkLst>
        <pc:picChg chg="del">
          <ac:chgData name="Cameron Midson" userId="510fe36d-201b-4d30-8c49-491c55367456" providerId="ADAL" clId="{93217E07-8A0E-5D7D-A37A-49773A2FEA36}" dt="2026-08-20T02:22:01.007" v="0" actId="478"/>
          <ac:picMkLst>
            <pc:docMk/>
            <pc:sldMk cId="2430725823" sldId="639"/>
            <ac:picMk id="4" creationId="{5FBDCDA8-3677-C637-56FA-3944D1853A0C}"/>
          </ac:picMkLst>
        </pc:picChg>
        <pc:picChg chg="add mod">
          <ac:chgData name="Cameron Midson" userId="510fe36d-201b-4d30-8c49-491c55367456" providerId="ADAL" clId="{93217E07-8A0E-5D7D-A37A-49773A2FEA36}" dt="2026-08-20T02:22:07.512" v="2" actId="167"/>
          <ac:picMkLst>
            <pc:docMk/>
            <pc:sldMk cId="2430725823" sldId="639"/>
            <ac:picMk id="5" creationId="{D29AF698-9E71-A39A-681C-BBB3D1C39347}"/>
          </ac:picMkLst>
        </pc:picChg>
        <pc:picChg chg="add mod">
          <ac:chgData name="Cameron Midson" userId="510fe36d-201b-4d30-8c49-491c55367456" providerId="ADAL" clId="{93217E07-8A0E-5D7D-A37A-49773A2FEA36}" dt="2026-08-20T02:22:07.512" v="2" actId="167"/>
          <ac:picMkLst>
            <pc:docMk/>
            <pc:sldMk cId="2430725823" sldId="639"/>
            <ac:picMk id="8" creationId="{82CA87E9-BDA8-DDF1-A557-C23318B88B2A}"/>
          </ac:picMkLst>
        </pc:picChg>
        <pc:picChg chg="del">
          <ac:chgData name="Cameron Midson" userId="510fe36d-201b-4d30-8c49-491c55367456" providerId="ADAL" clId="{93217E07-8A0E-5D7D-A37A-49773A2FEA36}" dt="2026-08-20T02:22:01.007" v="0" actId="478"/>
          <ac:picMkLst>
            <pc:docMk/>
            <pc:sldMk cId="2430725823" sldId="639"/>
            <ac:picMk id="13" creationId="{49127779-669E-9F66-AE88-9365D81B2C97}"/>
          </ac:picMkLst>
        </pc:picChg>
        <pc:picChg chg="add mod">
          <ac:chgData name="Cameron Midson" userId="510fe36d-201b-4d30-8c49-491c55367456" providerId="ADAL" clId="{93217E07-8A0E-5D7D-A37A-49773A2FEA36}" dt="2026-08-20T02:22:07.512" v="2" actId="167"/>
          <ac:picMkLst>
            <pc:docMk/>
            <pc:sldMk cId="2430725823" sldId="639"/>
            <ac:picMk id="14" creationId="{B17878ED-BFD3-42DC-423C-93774E04801B}"/>
          </ac:picMkLst>
        </pc:picChg>
        <pc:picChg chg="add mod">
          <ac:chgData name="Cameron Midson" userId="510fe36d-201b-4d30-8c49-491c55367456" providerId="ADAL" clId="{93217E07-8A0E-5D7D-A37A-49773A2FEA36}" dt="2026-08-20T02:22:07.512" v="2" actId="167"/>
          <ac:picMkLst>
            <pc:docMk/>
            <pc:sldMk cId="2430725823" sldId="639"/>
            <ac:picMk id="15" creationId="{738E98E8-F1C4-A8FC-E57A-9E15CA7F3776}"/>
          </ac:picMkLst>
        </pc:picChg>
        <pc:picChg chg="del">
          <ac:chgData name="Cameron Midson" userId="510fe36d-201b-4d30-8c49-491c55367456" providerId="ADAL" clId="{93217E07-8A0E-5D7D-A37A-49773A2FEA36}" dt="2026-08-20T02:22:01.007" v="0" actId="478"/>
          <ac:picMkLst>
            <pc:docMk/>
            <pc:sldMk cId="2430725823" sldId="639"/>
            <ac:picMk id="16" creationId="{27818D49-67BB-7647-5734-4BD81861B4ED}"/>
          </ac:picMkLst>
        </pc:picChg>
        <pc:picChg chg="add mod">
          <ac:chgData name="Cameron Midson" userId="510fe36d-201b-4d30-8c49-491c55367456" providerId="ADAL" clId="{93217E07-8A0E-5D7D-A37A-49773A2FEA36}" dt="2026-08-20T02:22:07.512" v="2" actId="167"/>
          <ac:picMkLst>
            <pc:docMk/>
            <pc:sldMk cId="2430725823" sldId="639"/>
            <ac:picMk id="19" creationId="{73F24841-EE7F-91F5-D38B-7FCF656236A4}"/>
          </ac:picMkLst>
        </pc:picChg>
        <pc:picChg chg="add mod">
          <ac:chgData name="Cameron Midson" userId="510fe36d-201b-4d30-8c49-491c55367456" providerId="ADAL" clId="{93217E07-8A0E-5D7D-A37A-49773A2FEA36}" dt="2026-08-20T02:22:07.512" v="2" actId="167"/>
          <ac:picMkLst>
            <pc:docMk/>
            <pc:sldMk cId="2430725823" sldId="639"/>
            <ac:picMk id="20" creationId="{609CE714-89D9-F1BD-EF77-652D51F348D1}"/>
          </ac:picMkLst>
        </pc:picChg>
        <pc:picChg chg="add mod">
          <ac:chgData name="Cameron Midson" userId="510fe36d-201b-4d30-8c49-491c55367456" providerId="ADAL" clId="{93217E07-8A0E-5D7D-A37A-49773A2FEA36}" dt="2026-08-20T02:22:07.512" v="2" actId="167"/>
          <ac:picMkLst>
            <pc:docMk/>
            <pc:sldMk cId="2430725823" sldId="639"/>
            <ac:picMk id="21" creationId="{B4318D4F-26FF-FDB7-543E-612F2A058599}"/>
          </ac:picMkLst>
        </pc:picChg>
        <pc:picChg chg="del">
          <ac:chgData name="Cameron Midson" userId="510fe36d-201b-4d30-8c49-491c55367456" providerId="ADAL" clId="{93217E07-8A0E-5D7D-A37A-49773A2FEA36}" dt="2026-08-20T02:22:01.007" v="0" actId="478"/>
          <ac:picMkLst>
            <pc:docMk/>
            <pc:sldMk cId="2430725823" sldId="639"/>
            <ac:picMk id="24" creationId="{F883EAFF-6EB2-E4FE-D101-044B730C9A4D}"/>
          </ac:picMkLst>
        </pc:picChg>
        <pc:picChg chg="del">
          <ac:chgData name="Cameron Midson" userId="510fe36d-201b-4d30-8c49-491c55367456" providerId="ADAL" clId="{93217E07-8A0E-5D7D-A37A-49773A2FEA36}" dt="2026-08-20T02:22:01.007" v="0" actId="478"/>
          <ac:picMkLst>
            <pc:docMk/>
            <pc:sldMk cId="2430725823" sldId="639"/>
            <ac:picMk id="25" creationId="{A8EF219C-D587-3FEF-ED89-4AA7A97C544D}"/>
          </ac:picMkLst>
        </pc:picChg>
        <pc:picChg chg="del">
          <ac:chgData name="Cameron Midson" userId="510fe36d-201b-4d30-8c49-491c55367456" providerId="ADAL" clId="{93217E07-8A0E-5D7D-A37A-49773A2FEA36}" dt="2026-08-20T02:22:01.007" v="0" actId="478"/>
          <ac:picMkLst>
            <pc:docMk/>
            <pc:sldMk cId="2430725823" sldId="639"/>
            <ac:picMk id="26" creationId="{A63A2A02-28AC-C258-5F83-19D1641BFAE7}"/>
          </ac:picMkLst>
        </pc:picChg>
        <pc:picChg chg="del">
          <ac:chgData name="Cameron Midson" userId="510fe36d-201b-4d30-8c49-491c55367456" providerId="ADAL" clId="{93217E07-8A0E-5D7D-A37A-49773A2FEA36}" dt="2026-08-20T02:22:01.007" v="0" actId="478"/>
          <ac:picMkLst>
            <pc:docMk/>
            <pc:sldMk cId="2430725823" sldId="639"/>
            <ac:picMk id="32" creationId="{95E7B4EB-1393-CF21-ED26-471A862268AC}"/>
          </ac:picMkLst>
        </pc:picChg>
      </pc:sldChg>
      <pc:sldChg chg="addSp delSp modSp mod">
        <pc:chgData name="Cameron Midson" userId="510fe36d-201b-4d30-8c49-491c55367456" providerId="ADAL" clId="{93217E07-8A0E-5D7D-A37A-49773A2FEA36}" dt="2026-08-20T02:25:55.564" v="4"/>
        <pc:sldMkLst>
          <pc:docMk/>
          <pc:sldMk cId="3412986629" sldId="669"/>
        </pc:sldMkLst>
        <pc:picChg chg="add mod">
          <ac:chgData name="Cameron Midson" userId="510fe36d-201b-4d30-8c49-491c55367456" providerId="ADAL" clId="{93217E07-8A0E-5D7D-A37A-49773A2FEA36}" dt="2026-08-20T02:25:55.564" v="4"/>
          <ac:picMkLst>
            <pc:docMk/>
            <pc:sldMk cId="3412986629" sldId="669"/>
            <ac:picMk id="9" creationId="{E6540A58-0AC1-7E60-B78C-F10F974FBB53}"/>
          </ac:picMkLst>
        </pc:picChg>
        <pc:picChg chg="add mod">
          <ac:chgData name="Cameron Midson" userId="510fe36d-201b-4d30-8c49-491c55367456" providerId="ADAL" clId="{93217E07-8A0E-5D7D-A37A-49773A2FEA36}" dt="2026-08-20T02:25:55.564" v="4"/>
          <ac:picMkLst>
            <pc:docMk/>
            <pc:sldMk cId="3412986629" sldId="669"/>
            <ac:picMk id="11" creationId="{73C1AE81-FECA-C262-5365-7FE2DCF8CD99}"/>
          </ac:picMkLst>
        </pc:picChg>
        <pc:picChg chg="del">
          <ac:chgData name="Cameron Midson" userId="510fe36d-201b-4d30-8c49-491c55367456" providerId="ADAL" clId="{93217E07-8A0E-5D7D-A37A-49773A2FEA36}" dt="2026-08-20T02:25:55.229" v="3" actId="478"/>
          <ac:picMkLst>
            <pc:docMk/>
            <pc:sldMk cId="3412986629" sldId="669"/>
            <ac:picMk id="12" creationId="{54E2D9F2-0E88-722C-11BD-FA20E1E870F9}"/>
          </ac:picMkLst>
        </pc:picChg>
        <pc:picChg chg="add mod">
          <ac:chgData name="Cameron Midson" userId="510fe36d-201b-4d30-8c49-491c55367456" providerId="ADAL" clId="{93217E07-8A0E-5D7D-A37A-49773A2FEA36}" dt="2026-08-20T02:25:55.564" v="4"/>
          <ac:picMkLst>
            <pc:docMk/>
            <pc:sldMk cId="3412986629" sldId="669"/>
            <ac:picMk id="14" creationId="{43D30265-D929-E41C-3A61-29D24B2C0815}"/>
          </ac:picMkLst>
        </pc:picChg>
        <pc:picChg chg="del">
          <ac:chgData name="Cameron Midson" userId="510fe36d-201b-4d30-8c49-491c55367456" providerId="ADAL" clId="{93217E07-8A0E-5D7D-A37A-49773A2FEA36}" dt="2026-08-20T02:25:55.229" v="3" actId="478"/>
          <ac:picMkLst>
            <pc:docMk/>
            <pc:sldMk cId="3412986629" sldId="669"/>
            <ac:picMk id="16" creationId="{A85DD15B-D8E5-D6F4-4B6A-42EB07763A82}"/>
          </ac:picMkLst>
        </pc:picChg>
        <pc:picChg chg="del">
          <ac:chgData name="Cameron Midson" userId="510fe36d-201b-4d30-8c49-491c55367456" providerId="ADAL" clId="{93217E07-8A0E-5D7D-A37A-49773A2FEA36}" dt="2026-08-20T02:25:55.229" v="3" actId="478"/>
          <ac:picMkLst>
            <pc:docMk/>
            <pc:sldMk cId="3412986629" sldId="669"/>
            <ac:picMk id="17" creationId="{B3E30954-C187-3E84-9D5F-DF15A1C49867}"/>
          </ac:picMkLst>
        </pc:picChg>
        <pc:picChg chg="del">
          <ac:chgData name="Cameron Midson" userId="510fe36d-201b-4d30-8c49-491c55367456" providerId="ADAL" clId="{93217E07-8A0E-5D7D-A37A-49773A2FEA36}" dt="2026-08-20T02:25:55.229" v="3" actId="478"/>
          <ac:picMkLst>
            <pc:docMk/>
            <pc:sldMk cId="3412986629" sldId="669"/>
            <ac:picMk id="18" creationId="{8E7D0F8C-F731-B0F4-A90D-05C0CD884831}"/>
          </ac:picMkLst>
        </pc:picChg>
        <pc:picChg chg="del">
          <ac:chgData name="Cameron Midson" userId="510fe36d-201b-4d30-8c49-491c55367456" providerId="ADAL" clId="{93217E07-8A0E-5D7D-A37A-49773A2FEA36}" dt="2026-08-20T02:25:55.229" v="3" actId="478"/>
          <ac:picMkLst>
            <pc:docMk/>
            <pc:sldMk cId="3412986629" sldId="669"/>
            <ac:picMk id="19" creationId="{B45E1CDF-FD35-4973-63CD-59DF559AD667}"/>
          </ac:picMkLst>
        </pc:picChg>
        <pc:picChg chg="add mod">
          <ac:chgData name="Cameron Midson" userId="510fe36d-201b-4d30-8c49-491c55367456" providerId="ADAL" clId="{93217E07-8A0E-5D7D-A37A-49773A2FEA36}" dt="2026-08-20T02:25:55.564" v="4"/>
          <ac:picMkLst>
            <pc:docMk/>
            <pc:sldMk cId="3412986629" sldId="669"/>
            <ac:picMk id="20" creationId="{2F031C46-64C2-2EC0-43A8-8C3718999C16}"/>
          </ac:picMkLst>
        </pc:picChg>
        <pc:picChg chg="add mod">
          <ac:chgData name="Cameron Midson" userId="510fe36d-201b-4d30-8c49-491c55367456" providerId="ADAL" clId="{93217E07-8A0E-5D7D-A37A-49773A2FEA36}" dt="2026-08-20T02:25:55.564" v="4"/>
          <ac:picMkLst>
            <pc:docMk/>
            <pc:sldMk cId="3412986629" sldId="669"/>
            <ac:picMk id="21" creationId="{B7B6DE31-1DA4-760E-D476-2A9794040750}"/>
          </ac:picMkLst>
        </pc:picChg>
        <pc:picChg chg="del">
          <ac:chgData name="Cameron Midson" userId="510fe36d-201b-4d30-8c49-491c55367456" providerId="ADAL" clId="{93217E07-8A0E-5D7D-A37A-49773A2FEA36}" dt="2026-08-20T02:25:55.229" v="3" actId="478"/>
          <ac:picMkLst>
            <pc:docMk/>
            <pc:sldMk cId="3412986629" sldId="669"/>
            <ac:picMk id="22" creationId="{454B1081-F632-94EF-7138-E2905E525B6C}"/>
          </ac:picMkLst>
        </pc:picChg>
        <pc:picChg chg="add mod">
          <ac:chgData name="Cameron Midson" userId="510fe36d-201b-4d30-8c49-491c55367456" providerId="ADAL" clId="{93217E07-8A0E-5D7D-A37A-49773A2FEA36}" dt="2026-08-20T02:25:55.564" v="4"/>
          <ac:picMkLst>
            <pc:docMk/>
            <pc:sldMk cId="3412986629" sldId="669"/>
            <ac:picMk id="23" creationId="{32529CEB-584B-0BBD-10F7-69A19DAB16CC}"/>
          </ac:picMkLst>
        </pc:picChg>
        <pc:picChg chg="add mod">
          <ac:chgData name="Cameron Midson" userId="510fe36d-201b-4d30-8c49-491c55367456" providerId="ADAL" clId="{93217E07-8A0E-5D7D-A37A-49773A2FEA36}" dt="2026-08-20T02:25:55.564" v="4"/>
          <ac:picMkLst>
            <pc:docMk/>
            <pc:sldMk cId="3412986629" sldId="669"/>
            <ac:picMk id="24" creationId="{890CC7C3-7026-0C84-4146-6DC5FF7B436B}"/>
          </ac:picMkLst>
        </pc:picChg>
        <pc:picChg chg="del">
          <ac:chgData name="Cameron Midson" userId="510fe36d-201b-4d30-8c49-491c55367456" providerId="ADAL" clId="{93217E07-8A0E-5D7D-A37A-49773A2FEA36}" dt="2026-08-20T02:25:55.229" v="3" actId="478"/>
          <ac:picMkLst>
            <pc:docMk/>
            <pc:sldMk cId="3412986629" sldId="669"/>
            <ac:picMk id="25" creationId="{C1EE62E9-663E-7F3E-5466-1CB1A97AB50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8/20/26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3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706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895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236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107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145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674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724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4309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898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82353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95360" y="339046"/>
            <a:ext cx="3596640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D0DE6B5C-AB13-E31D-BBDE-6A49803A97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9015" y="4469004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32B70C8F-877E-2EF4-BE2E-17F10CB37E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48130" y="3785153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374FAAD-5095-C5A5-E939-1BE433E1BB94}"/>
              </a:ext>
            </a:extLst>
          </p:cNvPr>
          <p:cNvSpPr/>
          <p:nvPr userDrawn="1"/>
        </p:nvSpPr>
        <p:spPr>
          <a:xfrm>
            <a:off x="573600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4018115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  <a:endCxn id="3" idx="1"/>
          </p:cNvCxnSpPr>
          <p:nvPr userDrawn="1"/>
        </p:nvCxnSpPr>
        <p:spPr>
          <a:xfrm>
            <a:off x="-68734" y="3429000"/>
            <a:ext cx="9644648" cy="47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994478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2980254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44722" y="368300"/>
            <a:ext cx="2847278" cy="270041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575914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395E754-F066-E20D-5AB6-707A12C8D09E}"/>
              </a:ext>
            </a:extLst>
          </p:cNvPr>
          <p:cNvSpPr/>
          <p:nvPr userDrawn="1"/>
        </p:nvSpPr>
        <p:spPr>
          <a:xfrm>
            <a:off x="934217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DE7B81B-CF49-3483-49EA-CDF6898DAF55}"/>
              </a:ext>
            </a:extLst>
          </p:cNvPr>
          <p:cNvSpPr/>
          <p:nvPr userDrawn="1"/>
        </p:nvSpPr>
        <p:spPr>
          <a:xfrm>
            <a:off x="4301934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F4CC37A-E90F-1A85-B940-59A360AC9150}"/>
              </a:ext>
            </a:extLst>
          </p:cNvPr>
          <p:cNvSpPr/>
          <p:nvPr userDrawn="1"/>
        </p:nvSpPr>
        <p:spPr>
          <a:xfrm>
            <a:off x="663875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22883C5F-96D3-EF66-B874-F9D1285B9C3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987082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E08AD09E-EDAE-D4A8-0BC5-E3EBB24F661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76197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B81A7090-DCBD-96A6-B4AE-DCC9EFEF11A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15655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F43BAC52-F948-954A-E614-0ECC331BA93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204770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8725E049-883C-B59F-0FCC-DF7D01EEE8E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427850" y="1832297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C1391E88-DF14-2852-BAD1-C3084C90ED7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16965" y="1148446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1618200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91470226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407165834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808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20/8/2026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63" r:id="rId14"/>
    <p:sldLayoutId id="2147483678" r:id="rId15"/>
    <p:sldLayoutId id="2147483660" r:id="rId16"/>
    <p:sldLayoutId id="2147483673" r:id="rId17"/>
    <p:sldLayoutId id="2147483674" r:id="rId18"/>
    <p:sldLayoutId id="2147483675" r:id="rId19"/>
    <p:sldLayoutId id="2147483659" r:id="rId20"/>
    <p:sldLayoutId id="2147483681" r:id="rId21"/>
    <p:sldLayoutId id="2147483677" r:id="rId22"/>
    <p:sldLayoutId id="2147483679" r:id="rId23"/>
    <p:sldLayoutId id="2147483680" r:id="rId24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637" b="20637"/>
          <a:stretch/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  <a:tabLst>
                <a:tab pos="1373188" algn="l"/>
              </a:tabLst>
            </a:pPr>
            <a:r>
              <a:rPr lang="ja-JP" altLang="en-US" sz="6000">
                <a:latin typeface="Microsoft YaHei" panose="020B0503020204020204" pitchFamily="34" charset="-122"/>
                <a:ea typeface="Microsoft YaHei" panose="020B0503020204020204" pitchFamily="34" charset="-122"/>
              </a:rPr>
              <a:t>雷司令</a:t>
            </a:r>
            <a:endParaRPr lang="en-US" sz="6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9AA66BD0-937A-F096-A7DF-DB6F9285288E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FB3FDA4-EE57-660C-8749-3C1A711DBB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BCC1B2-95F4-F323-25A8-35896F3C390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53" r="8787"/>
          <a:stretch/>
        </p:blipFill>
        <p:spPr>
          <a:xfrm>
            <a:off x="2787805" y="15629"/>
            <a:ext cx="10505338" cy="6826741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9912A1B-9980-E083-63F0-B0213BEA9995}"/>
              </a:ext>
            </a:extLst>
          </p:cNvPr>
          <p:cNvSpPr txBox="1">
            <a:spLocks/>
          </p:cNvSpPr>
          <p:nvPr/>
        </p:nvSpPr>
        <p:spPr>
          <a:xfrm>
            <a:off x="665451" y="592513"/>
            <a:ext cx="5330863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ja-JP" altLang="en-US" sz="544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南澳州</a:t>
            </a:r>
            <a:endParaRPr lang="en-US" sz="5440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6F4D0E5D-E6C3-3DDC-C741-67673E657577}"/>
              </a:ext>
            </a:extLst>
          </p:cNvPr>
          <p:cNvSpPr txBox="1"/>
          <p:nvPr/>
        </p:nvSpPr>
        <p:spPr>
          <a:xfrm>
            <a:off x="6292735" y="2448506"/>
            <a:ext cx="975928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ja-JP" altLang="en-US" sz="1400" b="1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克莱尔谷</a:t>
            </a:r>
            <a:endParaRPr lang="en-US" sz="1400" b="1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34023D4-E122-970F-0EF1-84924B2DA1C5}"/>
              </a:ext>
            </a:extLst>
          </p:cNvPr>
          <p:cNvCxnSpPr>
            <a:cxnSpLocks/>
          </p:cNvCxnSpPr>
          <p:nvPr/>
        </p:nvCxnSpPr>
        <p:spPr>
          <a:xfrm flipV="1">
            <a:off x="7055894" y="1338146"/>
            <a:ext cx="2601951" cy="122673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27609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829691" cy="1530521"/>
          </a:xfrm>
        </p:spPr>
        <p:txBody>
          <a:bodyPr/>
          <a:lstStyle/>
          <a:p>
            <a:pPr>
              <a:spcBef>
                <a:spcPts val="400"/>
              </a:spcBef>
            </a:pP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5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个不同地区</a:t>
            </a:r>
          </a:p>
          <a:p>
            <a:pPr>
              <a:spcBef>
                <a:spcPts val="4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风景优美、得天独厚的地理条件</a:t>
            </a:r>
          </a:p>
          <a:p>
            <a:pPr>
              <a:spcBef>
                <a:spcPts val="4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传统的创新</a:t>
            </a:r>
          </a:p>
          <a:p>
            <a:pPr>
              <a:spcBef>
                <a:spcPts val="4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世界知名的雷司令产区</a:t>
            </a:r>
            <a:endParaRPr lang="en-AU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584200"/>
            <a:ext cx="4241374" cy="1325563"/>
          </a:xfrm>
        </p:spPr>
        <p:txBody>
          <a:bodyPr/>
          <a:lstStyle/>
          <a:p>
            <a:r>
              <a:rPr lang="ja-JP" altLang="en-US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克莱尔谷</a:t>
            </a:r>
            <a:endParaRPr lang="en-US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79A4963-E688-E69A-2484-8BBB67A011B6}"/>
              </a:ext>
            </a:extLst>
          </p:cNvPr>
          <p:cNvSpPr txBox="1">
            <a:spLocks/>
          </p:cNvSpPr>
          <p:nvPr/>
        </p:nvSpPr>
        <p:spPr>
          <a:xfrm>
            <a:off x="6456362" y="5150971"/>
            <a:ext cx="3750721" cy="14803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400" b="1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趣味小知识</a:t>
            </a:r>
            <a:endParaRPr lang="en-AU" altLang="ja-JP" sz="1400" b="1" dirty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克莱尔谷有一条独特的、沿着废弃铁路路线的雷司令游览小径。</a:t>
            </a:r>
            <a:endParaRPr lang="en-AU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3810830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4E426E7-B3AF-1126-A7BD-FC28F59DD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87515"/>
            <a:ext cx="5334275" cy="820910"/>
          </a:xfrm>
        </p:spPr>
        <p:txBody>
          <a:bodyPr/>
          <a:lstStyle/>
          <a:p>
            <a:r>
              <a:rPr lang="ja-JP" altLang="en-US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气候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203227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3200">
                <a:solidFill>
                  <a:schemeClr val="accent3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大陆航空</a:t>
            </a:r>
            <a:endParaRPr lang="en-US" sz="3200" dirty="0">
              <a:solidFill>
                <a:schemeClr val="accent3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67347" y="1788002"/>
            <a:ext cx="3971401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ja-JP" altLang="en-US" sz="1600" b="1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昼夜温差明显，有凉风</a:t>
            </a:r>
            <a:endParaRPr lang="en-AU" sz="1600" b="1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7">
            <a:extLst>
              <a:ext uri="{FF2B5EF4-FFF2-40B4-BE49-F238E27FC236}">
                <a16:creationId xmlns:a16="http://schemas.microsoft.com/office/drawing/2014/main" id="{E2745914-D2E6-06A3-8588-F65555112ADD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>
                <a:solidFill>
                  <a:schemeClr val="accent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海拔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456363" y="2827792"/>
            <a:ext cx="2954961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>
                <a:solidFill>
                  <a:schemeClr val="accent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克莱尔谷</a:t>
            </a:r>
            <a:endParaRPr lang="en-AU" altLang="ja-JP" b="1" dirty="0">
              <a:solidFill>
                <a:schemeClr val="accent3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250–550</a:t>
            </a:r>
            <a:r>
              <a:rPr lang="ja-JP" altLang="en-US" sz="180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米</a:t>
            </a:r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(820–1,804</a:t>
            </a:r>
            <a:r>
              <a:rPr lang="ja-JP" altLang="en-US" sz="180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</a:t>
            </a:r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1CCACE-3870-06CE-9950-B9D8A2FBFFF2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低</a:t>
            </a:r>
            <a:endParaRPr lang="en-US" b="1" dirty="0">
              <a:solidFill>
                <a:srgbClr val="601329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</a:t>
            </a:r>
            <a:r>
              <a:rPr lang="ja-JP" altLang="en-US" sz="1400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米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2F3ACB-BD3F-D20F-BC98-BB320A8ED24B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中等</a:t>
            </a:r>
            <a:endParaRPr lang="en-US" b="1" dirty="0">
              <a:solidFill>
                <a:srgbClr val="601329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</a:t>
            </a:r>
            <a:r>
              <a:rPr lang="ja-JP" altLang="en-US" sz="1400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米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0C651B7-5663-3862-F2FC-63E799DA532C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高</a:t>
            </a:r>
            <a:endParaRPr lang="en-US" b="1" dirty="0">
              <a:solidFill>
                <a:srgbClr val="60132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</a:t>
            </a:r>
            <a:r>
              <a:rPr lang="ja-JP" altLang="en-US" sz="1400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米</a:t>
            </a:r>
            <a:endParaRPr lang="en-US" sz="1400" dirty="0">
              <a:solidFill>
                <a:srgbClr val="601329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814862" y="5429007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814862" y="4306006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876765" y="5256338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4D22628-1E22-FEF6-8920-C0749D161E5E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超高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</a:t>
            </a:r>
            <a:r>
              <a:rPr lang="ja-JP" altLang="en-US" sz="1400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米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</a:t>
            </a:r>
            <a:r>
              <a:rPr lang="ja-JP" altLang="en-US" sz="1400">
                <a:solidFill>
                  <a:srgbClr val="601329"/>
                </a:solidFill>
                <a:latin typeface="Neue Haas Grotesk Text Pro" panose="020B0504020202020204" pitchFamily="34" charset="77"/>
              </a:rPr>
              <a:t> 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+)</a:t>
            </a:r>
          </a:p>
        </p:txBody>
      </p:sp>
    </p:spTree>
    <p:extLst>
      <p:ext uri="{BB962C8B-B14F-4D97-AF65-F5344CB8AC3E}">
        <p14:creationId xmlns:p14="http://schemas.microsoft.com/office/powerpoint/2010/main" val="368003660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土壤</a:t>
            </a:r>
            <a:endParaRPr lang="en-US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914270" cy="1530521"/>
          </a:xfrm>
        </p:spPr>
        <p:txBody>
          <a:bodyPr/>
          <a:lstStyle/>
          <a:p>
            <a:pPr>
              <a:lnSpc>
                <a:spcPct val="98000"/>
              </a:lnSpc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克莱尔谷有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11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种可辨认的土壤类型，从石灰岩上覆盖红色表土的经典红土（沃特维尔）到碎板岩（波兰山河谷）。位于克莱尔谷北部的葡萄园生长在深厚肥沃的冲积土上，而西边的地区则种在遍布石英碎片的沙壤土上。</a:t>
            </a:r>
            <a:endParaRPr lang="en-AU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BCC1B2-95F4-F323-25A8-35896F3C390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74" r="8786"/>
          <a:stretch/>
        </p:blipFill>
        <p:spPr>
          <a:xfrm>
            <a:off x="2438400" y="15629"/>
            <a:ext cx="10854743" cy="6826741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9912A1B-9980-E083-63F0-B0213BEA99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5330863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ja-JP" altLang="en-US" sz="544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南澳州</a:t>
            </a:r>
            <a:endParaRPr lang="en-US" sz="5440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6F4D0E5D-E6C3-3DDC-C741-67673E657577}"/>
              </a:ext>
            </a:extLst>
          </p:cNvPr>
          <p:cNvSpPr txBox="1"/>
          <p:nvPr/>
        </p:nvSpPr>
        <p:spPr>
          <a:xfrm>
            <a:off x="7273635" y="4411122"/>
            <a:ext cx="956667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ja-JP" altLang="en-US" sz="1400" b="1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伊顿谷</a:t>
            </a:r>
            <a:endParaRPr lang="en-US" sz="1400" b="1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34023D4-E122-970F-0EF1-84924B2DA1C5}"/>
              </a:ext>
            </a:extLst>
          </p:cNvPr>
          <p:cNvCxnSpPr>
            <a:cxnSpLocks/>
          </p:cNvCxnSpPr>
          <p:nvPr/>
        </p:nvCxnSpPr>
        <p:spPr>
          <a:xfrm flipV="1">
            <a:off x="7865771" y="3085171"/>
            <a:ext cx="2601951" cy="144232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5765607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829691" cy="1530521"/>
          </a:xfrm>
        </p:spPr>
        <p:txBody>
          <a:bodyPr/>
          <a:lstStyle/>
          <a:p>
            <a:pPr>
              <a:spcBef>
                <a:spcPts val="4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凉爽气候，巴罗萨谷的邻居</a:t>
            </a:r>
          </a:p>
          <a:p>
            <a:pPr>
              <a:spcBef>
                <a:spcPts val="4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深厚的酿酒传统 </a:t>
            </a:r>
          </a:p>
          <a:p>
            <a:pPr>
              <a:spcBef>
                <a:spcPts val="4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以出产优质葡萄酒知名 </a:t>
            </a:r>
            <a:endParaRPr lang="en-AU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584200"/>
            <a:ext cx="4241374" cy="1325563"/>
          </a:xfrm>
        </p:spPr>
        <p:txBody>
          <a:bodyPr/>
          <a:lstStyle/>
          <a:p>
            <a:r>
              <a:rPr lang="ja-JP" altLang="en-US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伊顿谷</a:t>
            </a:r>
            <a:endParaRPr lang="en-US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79A4963-E688-E69A-2484-8BBB67A011B6}"/>
              </a:ext>
            </a:extLst>
          </p:cNvPr>
          <p:cNvSpPr txBox="1">
            <a:spLocks/>
          </p:cNvSpPr>
          <p:nvPr/>
        </p:nvSpPr>
        <p:spPr>
          <a:xfrm>
            <a:off x="6456362" y="5150971"/>
            <a:ext cx="4345453" cy="14803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400" b="1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趣味小知识</a:t>
            </a:r>
            <a:endParaRPr lang="en-AU" altLang="ja-JP" sz="1400" b="1" dirty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伊顿谷的名字来源于当地的测量员，他们在该区域内发现有一棵树刻有“伊顿</a:t>
            </a:r>
            <a:r>
              <a:rPr lang="en-AU" sz="1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Eden”</a:t>
            </a:r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字样，于是得名伊顿谷。</a:t>
            </a:r>
            <a:endParaRPr lang="en-AU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13349927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44479" y="1744858"/>
            <a:ext cx="328586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ja-JP" altLang="en-US" sz="1600">
                <a:latin typeface="Microsoft YaHei" panose="020B0503020204020204" pitchFamily="34" charset="-122"/>
                <a:ea typeface="Microsoft YaHei" panose="020B0503020204020204" pitchFamily="34" charset="-122"/>
              </a:rPr>
              <a:t>气候凉爽，包含多种中气候</a:t>
            </a:r>
            <a:endParaRPr lang="en-AU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814862" y="5521862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814862" y="4398861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876765" y="5349193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589C802D-6868-DAE3-04D9-46A386AA6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87515"/>
            <a:ext cx="5334275" cy="820910"/>
          </a:xfrm>
        </p:spPr>
        <p:txBody>
          <a:bodyPr/>
          <a:lstStyle/>
          <a:p>
            <a:r>
              <a:rPr lang="ja-JP" altLang="en-US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气候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5" name="Title 7">
            <a:extLst>
              <a:ext uri="{FF2B5EF4-FFF2-40B4-BE49-F238E27FC236}">
                <a16:creationId xmlns:a16="http://schemas.microsoft.com/office/drawing/2014/main" id="{CA64FBB2-2264-36A6-3D9A-8EBE4A739401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>
                <a:solidFill>
                  <a:schemeClr val="accent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海拔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87568D46-22D5-7D9B-8866-C1483334CAE3}"/>
              </a:ext>
            </a:extLst>
          </p:cNvPr>
          <p:cNvSpPr txBox="1">
            <a:spLocks/>
          </p:cNvSpPr>
          <p:nvPr/>
        </p:nvSpPr>
        <p:spPr>
          <a:xfrm>
            <a:off x="6456363" y="2827792"/>
            <a:ext cx="2954961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>
                <a:solidFill>
                  <a:schemeClr val="accent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伊顿谷</a:t>
            </a:r>
            <a:endParaRPr lang="en-AU" altLang="ja-JP" b="1" dirty="0">
              <a:solidFill>
                <a:schemeClr val="accent3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310–540</a:t>
            </a:r>
            <a:r>
              <a:rPr lang="ja-JP" altLang="en-US" sz="180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米</a:t>
            </a:r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(1,017–1,772</a:t>
            </a:r>
            <a:r>
              <a:rPr lang="ja-JP" altLang="en-US" sz="180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</a:t>
            </a:r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B02C5C6-A030-181F-F42B-B9E445BA0214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低</a:t>
            </a:r>
            <a:endParaRPr lang="en-US" b="1" dirty="0">
              <a:solidFill>
                <a:srgbClr val="601329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</a:t>
            </a:r>
            <a:r>
              <a:rPr lang="ja-JP" altLang="en-US" sz="1400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米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DE3D17-57A1-925A-89B6-469B71135582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中等</a:t>
            </a:r>
            <a:endParaRPr lang="en-US" b="1" dirty="0">
              <a:solidFill>
                <a:srgbClr val="601329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</a:t>
            </a:r>
            <a:r>
              <a:rPr lang="ja-JP" altLang="en-US" sz="1400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米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9DF322F-5D71-E394-AE35-7C317A4A6E32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高</a:t>
            </a:r>
            <a:endParaRPr lang="en-US" b="1" dirty="0">
              <a:solidFill>
                <a:srgbClr val="60132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</a:t>
            </a:r>
            <a:r>
              <a:rPr lang="ja-JP" altLang="en-US" sz="1400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米</a:t>
            </a:r>
            <a:endParaRPr lang="en-US" sz="1400" dirty="0">
              <a:solidFill>
                <a:srgbClr val="601329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4D42901-19B4-7FEE-1682-67C461EFE3B9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超高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</a:t>
            </a:r>
            <a:r>
              <a:rPr lang="ja-JP" altLang="en-US" sz="1400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米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</a:t>
            </a:r>
            <a:r>
              <a:rPr lang="ja-JP" altLang="en-US" sz="1400">
                <a:solidFill>
                  <a:srgbClr val="601329"/>
                </a:solidFill>
                <a:latin typeface="Neue Haas Grotesk Text Pro" panose="020B0504020202020204" pitchFamily="34" charset="77"/>
              </a:rPr>
              <a:t> 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+)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F99FED-C2C5-FC5F-0713-0CD3BCF3B9E7}"/>
              </a:ext>
            </a:extLst>
          </p:cNvPr>
          <p:cNvSpPr txBox="1"/>
          <p:nvPr/>
        </p:nvSpPr>
        <p:spPr>
          <a:xfrm>
            <a:off x="527854" y="1203227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3200">
                <a:solidFill>
                  <a:schemeClr val="accent3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大陆航空</a:t>
            </a:r>
            <a:endParaRPr lang="en-US" sz="3200" dirty="0">
              <a:solidFill>
                <a:schemeClr val="accent3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03710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5999" cy="610362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4291993" cy="1530521"/>
          </a:xfrm>
        </p:spPr>
        <p:txBody>
          <a:bodyPr/>
          <a:lstStyle/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多样的土壤类型，从灰色到棕色，从沙土到粘壤土。土壤适合无灌溉葡萄种植，但山坡上也有小块较贫瘠的沙土地，降低了土壤的保水能力。</a:t>
            </a:r>
            <a:endParaRPr lang="en-AU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0B5F6A8D-5737-59C5-AD7F-78DD0ACAA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/>
          <a:p>
            <a:r>
              <a:rPr lang="ja-JP" altLang="en-US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土壤</a:t>
            </a:r>
            <a:endParaRPr lang="en-US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33176279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5" descr="A map of australia with blue spots&#10;&#10;AI-generated content may be incorrect.">
            <a:extLst>
              <a:ext uri="{FF2B5EF4-FFF2-40B4-BE49-F238E27FC236}">
                <a16:creationId xmlns:a16="http://schemas.microsoft.com/office/drawing/2014/main" id="{BFA4613F-28BF-3169-A739-F9D51A86F04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8089" y="0"/>
            <a:ext cx="12191998" cy="6858000"/>
          </a:xfrm>
          <a:prstGeom prst="rect">
            <a:avLst/>
          </a:prstGeom>
          <a:noFill/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06CDAA6F-FE74-42C1-5171-565DB12DC35A}"/>
              </a:ext>
            </a:extLst>
          </p:cNvPr>
          <p:cNvSpPr txBox="1">
            <a:spLocks/>
          </p:cNvSpPr>
          <p:nvPr/>
        </p:nvSpPr>
        <p:spPr>
          <a:xfrm>
            <a:off x="540761" y="584200"/>
            <a:ext cx="6158452" cy="708583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塔斯马尼亚州</a:t>
            </a:r>
            <a:endParaRPr lang="en-US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C300D02D-3440-4AD8-B451-261FFE90215C}"/>
              </a:ext>
            </a:extLst>
          </p:cNvPr>
          <p:cNvSpPr txBox="1"/>
          <p:nvPr/>
        </p:nvSpPr>
        <p:spPr>
          <a:xfrm>
            <a:off x="6288249" y="5354005"/>
            <a:ext cx="2314576" cy="2112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zh-CN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休恩谷</a:t>
            </a:r>
            <a:r>
              <a:rPr lang="en-AU" sz="14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/</a:t>
            </a:r>
            <a:r>
              <a:rPr lang="zh-CN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海峡</a:t>
            </a:r>
            <a:endParaRPr lang="en-US" sz="1400" b="1" dirty="0"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B5C479BC-30F8-1CC3-1D6C-5016EAD150E3}"/>
              </a:ext>
            </a:extLst>
          </p:cNvPr>
          <p:cNvSpPr txBox="1"/>
          <p:nvPr/>
        </p:nvSpPr>
        <p:spPr>
          <a:xfrm>
            <a:off x="6288249" y="4694290"/>
            <a:ext cx="1419362" cy="2112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ja-JP" altLang="en-US" sz="1400" b="1"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德文特谷</a:t>
            </a:r>
            <a:endParaRPr lang="en-US" sz="1400" b="1" dirty="0"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D2D74DE6-5091-36CF-7037-F9E4E25BF8DC}"/>
              </a:ext>
            </a:extLst>
          </p:cNvPr>
          <p:cNvSpPr txBox="1"/>
          <p:nvPr/>
        </p:nvSpPr>
        <p:spPr>
          <a:xfrm>
            <a:off x="7265961" y="4078536"/>
            <a:ext cx="1808692" cy="2112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ja-JP" altLang="en-US" sz="1400" b="1"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煤河谷</a:t>
            </a:r>
            <a:endParaRPr lang="en-US" sz="1400" b="1" dirty="0"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17" name="object 58">
            <a:extLst>
              <a:ext uri="{FF2B5EF4-FFF2-40B4-BE49-F238E27FC236}">
                <a16:creationId xmlns:a16="http://schemas.microsoft.com/office/drawing/2014/main" id="{5C56A668-D313-18A7-10A7-533CF4D893E6}"/>
              </a:ext>
            </a:extLst>
          </p:cNvPr>
          <p:cNvSpPr txBox="1"/>
          <p:nvPr/>
        </p:nvSpPr>
        <p:spPr>
          <a:xfrm>
            <a:off x="8117867" y="3576414"/>
            <a:ext cx="1824194" cy="2112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ja-JP" altLang="en-US" sz="1400" b="1"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东海岸</a:t>
            </a:r>
            <a:endParaRPr lang="en-US" sz="1400" b="1" dirty="0"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CC6E5D5A-2628-3C13-2CCD-659CD28560BB}"/>
              </a:ext>
            </a:extLst>
          </p:cNvPr>
          <p:cNvSpPr txBox="1"/>
          <p:nvPr/>
        </p:nvSpPr>
        <p:spPr>
          <a:xfrm>
            <a:off x="6782339" y="1625294"/>
            <a:ext cx="925271" cy="2112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ja-JP" altLang="en-US" sz="1400" b="1"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西北</a:t>
            </a:r>
            <a:endParaRPr lang="en-US" sz="1400" b="1" dirty="0"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19" name="object 58">
            <a:extLst>
              <a:ext uri="{FF2B5EF4-FFF2-40B4-BE49-F238E27FC236}">
                <a16:creationId xmlns:a16="http://schemas.microsoft.com/office/drawing/2014/main" id="{4220B686-CF13-60F4-12B2-CAC860348170}"/>
              </a:ext>
            </a:extLst>
          </p:cNvPr>
          <p:cNvSpPr txBox="1"/>
          <p:nvPr/>
        </p:nvSpPr>
        <p:spPr>
          <a:xfrm>
            <a:off x="8824758" y="1365611"/>
            <a:ext cx="1205650" cy="2112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ja-JP" altLang="en-US" sz="1400" b="1"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派珀斯河</a:t>
            </a:r>
            <a:endParaRPr lang="en-US" sz="1400" b="1" dirty="0"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20" name="object 58">
            <a:extLst>
              <a:ext uri="{FF2B5EF4-FFF2-40B4-BE49-F238E27FC236}">
                <a16:creationId xmlns:a16="http://schemas.microsoft.com/office/drawing/2014/main" id="{87EC37CE-270F-A36B-3DE0-E8780B0FA5E3}"/>
              </a:ext>
            </a:extLst>
          </p:cNvPr>
          <p:cNvSpPr txBox="1"/>
          <p:nvPr/>
        </p:nvSpPr>
        <p:spPr>
          <a:xfrm>
            <a:off x="7472207" y="2225181"/>
            <a:ext cx="1962152" cy="2112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ja-JP" altLang="en-US" sz="1400" b="1"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塔玛谷</a:t>
            </a:r>
            <a:endParaRPr lang="en-US" sz="1400" b="1" dirty="0"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C22441FB-7062-CA81-4488-D24913CCA498}"/>
              </a:ext>
            </a:extLst>
          </p:cNvPr>
          <p:cNvSpPr txBox="1">
            <a:spLocks/>
          </p:cNvSpPr>
          <p:nvPr/>
        </p:nvSpPr>
        <p:spPr>
          <a:xfrm>
            <a:off x="623888" y="1458902"/>
            <a:ext cx="2641826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 sz="3200">
                <a:solidFill>
                  <a:schemeClr val="accent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葡萄酒产区</a:t>
            </a:r>
            <a:endParaRPr lang="en-US" sz="3200" dirty="0">
              <a:solidFill>
                <a:schemeClr val="accent3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78111556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253969" cy="1530521"/>
          </a:xfrm>
        </p:spPr>
        <p:txBody>
          <a:bodyPr/>
          <a:lstStyle/>
          <a:p>
            <a:pPr>
              <a:spcBef>
                <a:spcPts val="4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优良的冷凉产区</a:t>
            </a:r>
          </a:p>
          <a:p>
            <a:pPr>
              <a:spcBef>
                <a:spcPts val="4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创新的葡萄酒产区</a:t>
            </a:r>
          </a:p>
          <a:p>
            <a:pPr>
              <a:spcBef>
                <a:spcPts val="4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美食天堂</a:t>
            </a:r>
            <a:endParaRPr lang="en-AU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塔斯马尼亚州</a:t>
            </a:r>
            <a:endParaRPr lang="en-US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9333640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146B02E-C262-B63F-6582-AB507574C493}"/>
              </a:ext>
            </a:extLst>
          </p:cNvPr>
          <p:cNvSpPr txBox="1"/>
          <p:nvPr/>
        </p:nvSpPr>
        <p:spPr>
          <a:xfrm>
            <a:off x="6545766" y="623140"/>
            <a:ext cx="5096107" cy="5220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fontAlgn="auto">
              <a:lnSpc>
                <a:spcPts val="2500"/>
              </a:lnSpc>
            </a:pPr>
            <a:r>
              <a:rPr lang="zh-CN" altLang="en-US" sz="1600" dirty="0">
                <a:solidFill>
                  <a:srgbClr val="19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澳大利亚葡萄酒由</a:t>
            </a:r>
            <a:r>
              <a:rPr lang="zh-CN" altLang="en-US" sz="1600" dirty="0">
                <a:solidFill>
                  <a:srgbClr val="19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种植</a:t>
            </a:r>
            <a:r>
              <a:rPr lang="zh-CN" altLang="en-US" sz="1600" dirty="0">
                <a:solidFill>
                  <a:srgbClr val="19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在丰富多样的气候条件</a:t>
            </a:r>
            <a:r>
              <a:rPr lang="zh-CN" altLang="en-US" sz="1600" dirty="0">
                <a:solidFill>
                  <a:srgbClr val="19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下</a:t>
            </a:r>
            <a:r>
              <a:rPr lang="zh-CN" altLang="en-US" sz="1600" dirty="0">
                <a:solidFill>
                  <a:srgbClr val="19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，历经数百万年形成的地貌环境中的葡萄酿造而成，每一杯澳大利亚葡萄酒都在诉说着一段故事。</a:t>
            </a:r>
          </a:p>
          <a:p>
            <a:pPr indent="0" fontAlgn="auto">
              <a:lnSpc>
                <a:spcPts val="2500"/>
              </a:lnSpc>
            </a:pPr>
            <a:endParaRPr lang="zh-CN" altLang="en-US" sz="1600" dirty="0">
              <a:solidFill>
                <a:srgbClr val="190000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微软雅黑" panose="020B0503020204020204" charset="-122"/>
            </a:endParaRPr>
          </a:p>
          <a:p>
            <a:pPr indent="0" fontAlgn="auto">
              <a:lnSpc>
                <a:spcPts val="2500"/>
              </a:lnSpc>
            </a:pPr>
            <a:r>
              <a:rPr lang="zh-CN" altLang="en-US" sz="1600" dirty="0">
                <a:solidFill>
                  <a:srgbClr val="19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如同先辈们一样，我们当代的葡萄种植者和酿酒师依然满怀热情、坚韧不拔且富有创造力；不断探索新方法，完善古老的酿酒技艺。我们的社群因对酿造卓越葡萄酒的共同尊重和热爱而紧密相连，同时我们致力于保护自然环境，让后世子孙也能够享受这壮丽的自然奇观。我们将现代性的思考实践在这片古老的土地上，极为认真地进行饶有趣味的试验。</a:t>
            </a:r>
          </a:p>
          <a:p>
            <a:pPr indent="0" fontAlgn="auto">
              <a:lnSpc>
                <a:spcPts val="2500"/>
              </a:lnSpc>
            </a:pPr>
            <a:endParaRPr lang="zh-CN" altLang="en-US" sz="1600" dirty="0">
              <a:solidFill>
                <a:srgbClr val="190000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微软雅黑" panose="020B0503020204020204" charset="-122"/>
            </a:endParaRPr>
          </a:p>
          <a:p>
            <a:pPr indent="0" fontAlgn="auto">
              <a:lnSpc>
                <a:spcPts val="2500"/>
              </a:lnSpc>
            </a:pPr>
            <a:r>
              <a:rPr lang="zh-CN" altLang="en-US" sz="1600" dirty="0">
                <a:solidFill>
                  <a:srgbClr val="19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因此，如果你渴求冒险的滋味，就让澳大利亚葡萄酒成为你的指引吧。因为在每一瓶澳大利亚葡萄酒中，你都将领略澳大利亚的奇妙之处</a:t>
            </a:r>
            <a:r>
              <a:rPr lang="en-US" altLang="zh-CN" sz="1600" dirty="0">
                <a:solidFill>
                  <a:srgbClr val="19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 —— </a:t>
            </a:r>
            <a:r>
              <a:rPr lang="zh-CN" altLang="en-US" sz="1600" dirty="0">
                <a:solidFill>
                  <a:srgbClr val="19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它让人想起定义我们文化与这片土地的冒险精神和多样性。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2563536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3200">
                <a:solidFill>
                  <a:schemeClr val="accent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温带</a:t>
            </a:r>
            <a:endParaRPr lang="en-US" sz="3200" dirty="0">
              <a:solidFill>
                <a:schemeClr val="accent1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623888" y="4446138"/>
            <a:ext cx="315468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ja-JP" altLang="en-US" sz="16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受到塔斯曼海、巴斯海峡和印度洋的海洋影响</a:t>
            </a:r>
            <a:endParaRPr lang="en-AU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369168" y="3748036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>
                <a:solidFill>
                  <a:schemeClr val="accent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塔斯马尼亚州</a:t>
            </a:r>
            <a:endParaRPr lang="en-AU" altLang="ja-JP" b="1" dirty="0">
              <a:solidFill>
                <a:schemeClr val="accent3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10–330</a:t>
            </a:r>
            <a:r>
              <a:rPr lang="ja-JP" altLang="en-US" sz="180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米</a:t>
            </a:r>
            <a:r>
              <a:rPr lang="en-US" altLang="ja-JP" sz="1800" dirty="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(32–1,083</a:t>
            </a:r>
            <a:r>
              <a:rPr lang="ja-JP" altLang="en-US" sz="180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</a:t>
            </a:r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)</a:t>
            </a:r>
          </a:p>
          <a:p>
            <a:r>
              <a:rPr lang="ja-JP" altLang="en-US" sz="140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绝大多数葡萄园海拔低于</a:t>
            </a:r>
            <a:r>
              <a:rPr lang="en-US" altLang="ja-JP" sz="1400" dirty="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100</a:t>
            </a:r>
            <a:r>
              <a:rPr lang="ja-JP" altLang="en-US" sz="140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米</a:t>
            </a:r>
            <a:endParaRPr lang="en-US" sz="1400" dirty="0">
              <a:solidFill>
                <a:srgbClr val="B2D8BE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85173" y="6349251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85173" y="5226250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47076" y="6176582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B864F715-8BD7-D245-F3E2-0803F2E1B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809239"/>
            <a:ext cx="5334275" cy="820910"/>
          </a:xfrm>
        </p:spPr>
        <p:txBody>
          <a:bodyPr/>
          <a:lstStyle/>
          <a:p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气候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A5203B1D-3269-C8A6-7EE1-511D363834DF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>
                <a:solidFill>
                  <a:schemeClr val="accent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海拔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AFBACF-9E98-23D9-2E5B-AAC42C4D2E92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低</a:t>
            </a:r>
            <a:endParaRPr lang="en-US" b="1" dirty="0">
              <a:solidFill>
                <a:srgbClr val="601329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</a:t>
            </a:r>
            <a:r>
              <a:rPr lang="ja-JP" altLang="en-US" sz="1400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米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8CE2D1-71DE-0FBE-9B08-B3D2750CBE9B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中等</a:t>
            </a:r>
            <a:endParaRPr lang="en-US" b="1" dirty="0">
              <a:solidFill>
                <a:srgbClr val="601329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</a:t>
            </a:r>
            <a:r>
              <a:rPr lang="ja-JP" altLang="en-US" sz="1400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米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D1D91FA-9DAF-18F1-1F26-4D8269E09BB5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高</a:t>
            </a:r>
            <a:endParaRPr lang="en-US" b="1" dirty="0">
              <a:solidFill>
                <a:srgbClr val="60132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</a:t>
            </a:r>
            <a:r>
              <a:rPr lang="ja-JP" altLang="en-US" sz="1400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米</a:t>
            </a:r>
            <a:endParaRPr lang="en-US" sz="1400" dirty="0">
              <a:solidFill>
                <a:srgbClr val="601329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3DEC0A-E223-24AC-8818-3657B42BD68D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超高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</a:t>
            </a:r>
            <a:r>
              <a:rPr lang="ja-JP" altLang="en-US" sz="1400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米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</a:t>
            </a:r>
            <a:r>
              <a:rPr lang="ja-JP" altLang="en-US" sz="1400">
                <a:solidFill>
                  <a:srgbClr val="601329"/>
                </a:solidFill>
                <a:latin typeface="Neue Haas Grotesk Text Pro" panose="020B0504020202020204" pitchFamily="34" charset="77"/>
              </a:rPr>
              <a:t> 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+)</a:t>
            </a: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7719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土壤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4189335" cy="1530521"/>
          </a:xfrm>
        </p:spPr>
        <p:txBody>
          <a:bodyPr/>
          <a:lstStyle/>
          <a:p>
            <a:pPr>
              <a:lnSpc>
                <a:spcPct val="98000"/>
              </a:lnSpc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在较低的山坡上，葡萄园土壤以古老的砂岩，泥岩，河流沉积物火山岩基石为主。砂岩和片岩也出现在杜温谷（</a:t>
            </a:r>
            <a:r>
              <a:rPr lang="en-AU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Derwent Valley）。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富含泥煤的冲积土壤和低腐殖质的沙土出现在煤河谷（ </a:t>
            </a:r>
            <a:r>
              <a:rPr lang="en-AU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Coal River Valley）。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笛手河（</a:t>
            </a:r>
            <a:r>
              <a:rPr lang="en-AU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Pipers River）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拥有深后的排水良好的松散型土壤，而泰玛谷（</a:t>
            </a:r>
            <a:r>
              <a:rPr lang="en-AU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Tamar Valley）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则有粘土和石灰岩上基土上的砾石玄武岩</a:t>
            </a:r>
            <a:endParaRPr lang="en-AU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31648503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4654356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ja-JP" altLang="en-US" sz="544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西澳州</a:t>
            </a:r>
            <a:endParaRPr lang="en-US" sz="5440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object 58">
            <a:extLst>
              <a:ext uri="{FF2B5EF4-FFF2-40B4-BE49-F238E27FC236}">
                <a16:creationId xmlns:a16="http://schemas.microsoft.com/office/drawing/2014/main" id="{AACBB48E-AEE2-B958-CAC5-02E700236B95}"/>
              </a:ext>
            </a:extLst>
          </p:cNvPr>
          <p:cNvSpPr txBox="1"/>
          <p:nvPr/>
        </p:nvSpPr>
        <p:spPr>
          <a:xfrm>
            <a:off x="4671753" y="5957425"/>
            <a:ext cx="799778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ja-JP" altLang="en-US" sz="1400" b="1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大南部</a:t>
            </a:r>
            <a:endParaRPr lang="en-US" sz="1400" b="1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3FA564C-9412-4ECE-2706-4E9F1A655A6C}"/>
              </a:ext>
            </a:extLst>
          </p:cNvPr>
          <p:cNvCxnSpPr>
            <a:cxnSpLocks/>
          </p:cNvCxnSpPr>
          <p:nvPr/>
        </p:nvCxnSpPr>
        <p:spPr>
          <a:xfrm flipV="1">
            <a:off x="5278244" y="5548159"/>
            <a:ext cx="2832410" cy="54040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4454122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3289803" cy="1530521"/>
          </a:xfrm>
        </p:spPr>
        <p:txBody>
          <a:bodyPr/>
          <a:lstStyle/>
          <a:p>
            <a:pPr>
              <a:spcBef>
                <a:spcPts val="4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地域广袤的产区</a:t>
            </a:r>
          </a:p>
          <a:p>
            <a:pPr>
              <a:spcBef>
                <a:spcPts val="4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澳大利亚最崎岖偏远的产区之一</a:t>
            </a:r>
          </a:p>
          <a:p>
            <a:pPr>
              <a:spcBef>
                <a:spcPts val="4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出产传统的和创新的酒款风格</a:t>
            </a:r>
            <a:endParaRPr lang="en-AU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大南部</a:t>
            </a:r>
            <a:endParaRPr lang="en-US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44673634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42743" y="1198333"/>
            <a:ext cx="27208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320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海上</a:t>
            </a:r>
            <a:endParaRPr lang="en-US" sz="3200" dirty="0">
              <a:solidFill>
                <a:schemeClr val="bg1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1013127" y="1706087"/>
            <a:ext cx="188192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ja-JP" altLang="en-US" sz="16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奥尔巴尼</a:t>
            </a:r>
            <a:endParaRPr lang="en-AU" altLang="ja-JP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90000"/>
              </a:lnSpc>
            </a:pPr>
            <a:r>
              <a:rPr lang="ja-JP" altLang="en-US" sz="16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丹麦</a:t>
            </a:r>
            <a:endParaRPr lang="en-AU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313471" y="3815774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>
                <a:solidFill>
                  <a:schemeClr val="accent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大南部</a:t>
            </a:r>
            <a:endParaRPr lang="en-AU" altLang="ja-JP" b="1" dirty="0">
              <a:solidFill>
                <a:schemeClr val="accent3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0–360</a:t>
            </a:r>
            <a:r>
              <a:rPr lang="ja-JP" altLang="en-US" sz="180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米</a:t>
            </a:r>
            <a:r>
              <a:rPr lang="en-US" altLang="ja-JP" sz="1800" dirty="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(0–1,118</a:t>
            </a:r>
            <a:r>
              <a:rPr lang="ja-JP" altLang="en-US" sz="180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</a:t>
            </a:r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29476" y="6416989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29476" y="5293988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591379" y="6244320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687E68-D3BD-DB67-4C4C-99B542A05332}"/>
              </a:ext>
            </a:extLst>
          </p:cNvPr>
          <p:cNvSpPr txBox="1"/>
          <p:nvPr/>
        </p:nvSpPr>
        <p:spPr>
          <a:xfrm>
            <a:off x="527854" y="2637877"/>
            <a:ext cx="3456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320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大陆航空</a:t>
            </a:r>
            <a:endParaRPr lang="en-US" sz="3200" dirty="0">
              <a:solidFill>
                <a:schemeClr val="bg1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C7C072-0D4A-B076-0CCC-1CDDD23C7A51}"/>
              </a:ext>
            </a:extLst>
          </p:cNvPr>
          <p:cNvSpPr txBox="1"/>
          <p:nvPr/>
        </p:nvSpPr>
        <p:spPr>
          <a:xfrm>
            <a:off x="1013127" y="3222652"/>
            <a:ext cx="2354771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ja-JP" altLang="en-US" sz="16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巴克山</a:t>
            </a:r>
            <a:endParaRPr lang="en-AU" altLang="ja-JP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90000"/>
              </a:lnSpc>
            </a:pPr>
            <a:r>
              <a:rPr lang="ja-JP" altLang="en-US" sz="16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波隆古鲁普</a:t>
            </a:r>
            <a:endParaRPr lang="en-AU" altLang="ja-JP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90000"/>
              </a:lnSpc>
            </a:pPr>
            <a:r>
              <a:rPr lang="ja-JP" altLang="en-US" sz="16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弗兰克兰河</a:t>
            </a:r>
            <a:endParaRPr lang="en-AU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4180CA-7C8A-6823-C86A-44543FC0C1E2}"/>
              </a:ext>
            </a:extLst>
          </p:cNvPr>
          <p:cNvSpPr txBox="1"/>
          <p:nvPr/>
        </p:nvSpPr>
        <p:spPr>
          <a:xfrm>
            <a:off x="73253" y="6520985"/>
            <a:ext cx="36757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ja-JP" altLang="en-US" sz="10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照片</a:t>
            </a:r>
            <a:r>
              <a:rPr lang="en-US" altLang="ja-JP" sz="1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©</a:t>
            </a:r>
            <a:r>
              <a:rPr lang="en-AU" sz="1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Swinney Vineyards，</a:t>
            </a:r>
            <a:r>
              <a:rPr lang="ja-JP" altLang="en-US" sz="10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弗兰克兰河，西澳大利亚州</a:t>
            </a:r>
            <a:endParaRPr lang="en-AU" sz="10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671C14CA-FF2C-436F-FAD9-CF929F710827}"/>
              </a:ext>
            </a:extLst>
          </p:cNvPr>
          <p:cNvSpPr txBox="1">
            <a:spLocks/>
          </p:cNvSpPr>
          <p:nvPr/>
        </p:nvSpPr>
        <p:spPr>
          <a:xfrm>
            <a:off x="623888" y="420958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>
                <a:solidFill>
                  <a:schemeClr val="accent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气候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16" name="Title 7">
            <a:extLst>
              <a:ext uri="{FF2B5EF4-FFF2-40B4-BE49-F238E27FC236}">
                <a16:creationId xmlns:a16="http://schemas.microsoft.com/office/drawing/2014/main" id="{C6ECE80E-CFA8-ABA5-A0DF-0594D8F24F4F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>
                <a:solidFill>
                  <a:schemeClr val="accent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海拔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F6D75C-EDB9-5175-194C-51E4A355C90B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低</a:t>
            </a:r>
            <a:endParaRPr lang="en-US" b="1" dirty="0">
              <a:solidFill>
                <a:srgbClr val="601329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</a:t>
            </a:r>
            <a:r>
              <a:rPr lang="ja-JP" altLang="en-US" sz="1400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米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B187C9E-240C-1425-0924-C25367DB56D5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中等</a:t>
            </a:r>
            <a:endParaRPr lang="en-US" b="1" dirty="0">
              <a:solidFill>
                <a:srgbClr val="601329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</a:t>
            </a:r>
            <a:r>
              <a:rPr lang="ja-JP" altLang="en-US" sz="1400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米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981EDB-08A6-7B90-B067-12DC071B9038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高</a:t>
            </a:r>
            <a:endParaRPr lang="en-US" b="1" dirty="0">
              <a:solidFill>
                <a:srgbClr val="60132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</a:t>
            </a:r>
            <a:r>
              <a:rPr lang="ja-JP" altLang="en-US" sz="1400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米</a:t>
            </a:r>
            <a:endParaRPr lang="en-US" sz="1400" dirty="0">
              <a:solidFill>
                <a:srgbClr val="601329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7F344CC-416F-E888-9383-471D26DD9BA1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超高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</a:t>
            </a:r>
            <a:r>
              <a:rPr lang="ja-JP" altLang="en-US" sz="1400">
                <a:solidFill>
                  <a:srgbClr val="601329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米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</a:t>
            </a:r>
            <a:r>
              <a:rPr lang="ja-JP" altLang="en-US" sz="1400">
                <a:solidFill>
                  <a:srgbClr val="601329"/>
                </a:solidFill>
                <a:latin typeface="Neue Haas Grotesk Text Pro" panose="020B0504020202020204" pitchFamily="34" charset="77"/>
              </a:rPr>
              <a:t> </a:t>
            </a:r>
            <a:r>
              <a:rPr lang="ja-JP" altLang="en-US" sz="14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</a:t>
            </a: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+)</a:t>
            </a:r>
          </a:p>
        </p:txBody>
      </p:sp>
    </p:spTree>
    <p:extLst>
      <p:ext uri="{BB962C8B-B14F-4D97-AF65-F5344CB8AC3E}">
        <p14:creationId xmlns:p14="http://schemas.microsoft.com/office/powerpoint/2010/main" val="3705410941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7719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大南部</a:t>
            </a:r>
            <a:endParaRPr lang="en-US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4189335" cy="1530521"/>
          </a:xfrm>
        </p:spPr>
        <p:txBody>
          <a:bodyPr/>
          <a:lstStyle/>
          <a:p>
            <a:pPr>
              <a:lnSpc>
                <a:spcPct val="98000"/>
              </a:lnSpc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主要土壤类型类似于玛格利特河产区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——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要么是含有砾石的红色沙壤土（</a:t>
            </a:r>
            <a:r>
              <a:rPr lang="en-AU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Marri Country），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要么是花岗岩和片麻岩直接风化的沙壤土。它们呈典型的棕色到灰棕色，粘土含量比例不一。土壤具有中等肥力，因此葡萄产量适中。</a:t>
            </a:r>
            <a:endParaRPr lang="en-AU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94044353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1" y="368299"/>
            <a:ext cx="6088611" cy="612343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235402"/>
            <a:ext cx="5307440" cy="785732"/>
          </a:xfrm>
        </p:spPr>
        <p:txBody>
          <a:bodyPr/>
          <a:lstStyle/>
          <a:p>
            <a:r>
              <a:rPr lang="ja-JP" altLang="en-US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常见</a:t>
            </a:r>
            <a:endParaRPr lang="en-US" dirty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103266"/>
            <a:ext cx="5534105" cy="1325563"/>
          </a:xfrm>
        </p:spPr>
        <p:txBody>
          <a:bodyPr/>
          <a:lstStyle/>
          <a:p>
            <a:r>
              <a:rPr lang="ja-JP" altLang="en-US" kern="1000" spc="-100">
                <a:latin typeface="Microsoft YaHei" panose="020B0503020204020204" pitchFamily="34" charset="-122"/>
                <a:ea typeface="Microsoft YaHei" panose="020B0503020204020204" pitchFamily="34" charset="-122"/>
              </a:rPr>
              <a:t>雷司令风格</a:t>
            </a:r>
            <a:endParaRPr lang="en-US" kern="1000" spc="-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04C1DB-E898-F440-1E86-7F76A86FD2B3}"/>
              </a:ext>
            </a:extLst>
          </p:cNvPr>
          <p:cNvSpPr txBox="1"/>
          <p:nvPr/>
        </p:nvSpPr>
        <p:spPr>
          <a:xfrm>
            <a:off x="561895" y="2889746"/>
            <a:ext cx="4225695" cy="2575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ts val="800"/>
              </a:spcBef>
              <a:buNone/>
            </a:pPr>
            <a:r>
              <a:rPr lang="ja-JP" altLang="en-US" sz="16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雷司令是一个可接受多样化塑造的品种，强调紧实和平衡，包括从干型到甜型的一系列风格。</a:t>
            </a:r>
            <a:endParaRPr lang="en-AU" altLang="ja-JP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spcBef>
                <a:spcPts val="800"/>
              </a:spcBef>
              <a:buNone/>
            </a:pPr>
            <a:r>
              <a:rPr lang="en-US" altLang="ja-JP" sz="16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</a:t>
            </a:r>
            <a:r>
              <a:rPr lang="ja-JP" altLang="en-US" sz="1600" b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种常见的澳大利亚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ja-JP" altLang="en-US" sz="1600" b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雷司令风格：</a:t>
            </a:r>
            <a:endParaRPr lang="en-AU" altLang="ja-JP" sz="16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ja-JP" altLang="en-US" sz="1600" b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干型：</a:t>
            </a:r>
            <a:r>
              <a:rPr lang="ja-JP" altLang="en-US" sz="16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清瘦，柑橘风味为主导，低残糖</a:t>
            </a: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ja-JP" altLang="en-US" sz="1600" b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半干型：</a:t>
            </a:r>
            <a:r>
              <a:rPr lang="ja-JP" altLang="en-US" sz="16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多一丝残糖，与酸度平衡</a:t>
            </a: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ja-JP" altLang="en-US" sz="1600" b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甜型：</a:t>
            </a:r>
            <a:r>
              <a:rPr lang="ja-JP" altLang="en-US" sz="16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甘甜，耐窖藏，丰润</a:t>
            </a:r>
            <a:endParaRPr lang="en-AU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46035959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99980511-D31B-B738-57D5-214CC3F270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79740" y="593768"/>
            <a:ext cx="2114328" cy="6400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0" y="552615"/>
            <a:ext cx="685764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320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雷司令</a:t>
            </a:r>
            <a:br>
              <a:rPr lang="en-US" sz="6000" dirty="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ja-JP" altLang="en-US" sz="320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品种特征与</a:t>
            </a:r>
            <a:r>
              <a:rPr lang="en-US" altLang="ja-JP" sz="3200" dirty="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ja-JP" altLang="en-US" sz="320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风味呈现</a:t>
            </a:r>
            <a:endParaRPr lang="en-US" sz="3200" dirty="0">
              <a:solidFill>
                <a:srgbClr val="B2D8BE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471457" y="4748231"/>
            <a:ext cx="2805709" cy="123206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ja-JP" altLang="en-US" sz="140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风味</a:t>
            </a:r>
            <a:endParaRPr lang="en-AU" altLang="ja-JP" sz="140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青柠皮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腌制柠檬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苹果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柑橘花</a:t>
            </a:r>
            <a:endParaRPr lang="en-AU" sz="140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8432800" y="4241041"/>
            <a:ext cx="150015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932950" y="4241041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5577583" y="4494426"/>
            <a:ext cx="4652237" cy="4104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RIESLING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ED489885-EF93-7CE9-BC46-AAEDA53A9160}"/>
              </a:ext>
            </a:extLst>
          </p:cNvPr>
          <p:cNvSpPr/>
          <p:nvPr/>
        </p:nvSpPr>
        <p:spPr>
          <a:xfrm>
            <a:off x="2104517" y="2194640"/>
            <a:ext cx="272668" cy="272668"/>
          </a:xfrm>
          <a:prstGeom prst="ellipse">
            <a:avLst/>
          </a:prstGeom>
          <a:solidFill>
            <a:srgbClr val="F7F0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3810D2B8-792A-778C-0EB8-BA23DEB56753}"/>
              </a:ext>
            </a:extLst>
          </p:cNvPr>
          <p:cNvSpPr/>
          <p:nvPr/>
        </p:nvSpPr>
        <p:spPr>
          <a:xfrm>
            <a:off x="2468660" y="2191738"/>
            <a:ext cx="272668" cy="272668"/>
          </a:xfrm>
          <a:prstGeom prst="ellipse">
            <a:avLst/>
          </a:prstGeom>
          <a:solidFill>
            <a:srgbClr val="EBE7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15D3FFCF-DCCF-FC6F-2E08-4F0234B60425}"/>
              </a:ext>
            </a:extLst>
          </p:cNvPr>
          <p:cNvSpPr/>
          <p:nvPr/>
        </p:nvSpPr>
        <p:spPr>
          <a:xfrm>
            <a:off x="2832803" y="2191738"/>
            <a:ext cx="272668" cy="272668"/>
          </a:xfrm>
          <a:prstGeom prst="ellipse">
            <a:avLst/>
          </a:prstGeom>
          <a:solidFill>
            <a:srgbClr val="F4EF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749DA053-AB5A-7B27-7695-4737DA6FEE94}"/>
              </a:ext>
            </a:extLst>
          </p:cNvPr>
          <p:cNvSpPr/>
          <p:nvPr/>
        </p:nvSpPr>
        <p:spPr>
          <a:xfrm>
            <a:off x="3196946" y="2191738"/>
            <a:ext cx="272668" cy="272668"/>
          </a:xfrm>
          <a:prstGeom prst="ellipse">
            <a:avLst/>
          </a:prstGeom>
          <a:solidFill>
            <a:srgbClr val="F1E2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1D12BEB7-1157-09A0-1151-27797FBA307B}"/>
              </a:ext>
            </a:extLst>
          </p:cNvPr>
          <p:cNvSpPr/>
          <p:nvPr/>
        </p:nvSpPr>
        <p:spPr>
          <a:xfrm>
            <a:off x="3561470" y="2191738"/>
            <a:ext cx="272668" cy="272668"/>
          </a:xfrm>
          <a:prstGeom prst="ellipse">
            <a:avLst/>
          </a:prstGeom>
          <a:solidFill>
            <a:srgbClr val="F0E0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C627FE6F-F299-84C8-D946-E81B60FF36C3}"/>
              </a:ext>
            </a:extLst>
          </p:cNvPr>
          <p:cNvSpPr/>
          <p:nvPr/>
        </p:nvSpPr>
        <p:spPr>
          <a:xfrm>
            <a:off x="3925994" y="2191738"/>
            <a:ext cx="272668" cy="272668"/>
          </a:xfrm>
          <a:prstGeom prst="ellipse">
            <a:avLst/>
          </a:prstGeom>
          <a:solidFill>
            <a:srgbClr val="F5D1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E6F46F0C-2135-8672-CFC3-6747C280D206}"/>
              </a:ext>
            </a:extLst>
          </p:cNvPr>
          <p:cNvSpPr/>
          <p:nvPr/>
        </p:nvSpPr>
        <p:spPr>
          <a:xfrm>
            <a:off x="4284339" y="2191738"/>
            <a:ext cx="272668" cy="272668"/>
          </a:xfrm>
          <a:prstGeom prst="ellipse">
            <a:avLst/>
          </a:prstGeom>
          <a:solidFill>
            <a:srgbClr val="D19C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4CA6A47-D37E-C54B-FA5D-6DEAD1FC59DF}"/>
              </a:ext>
            </a:extLst>
          </p:cNvPr>
          <p:cNvSpPr/>
          <p:nvPr/>
        </p:nvSpPr>
        <p:spPr>
          <a:xfrm>
            <a:off x="4655041" y="2191738"/>
            <a:ext cx="272668" cy="272668"/>
          </a:xfrm>
          <a:prstGeom prst="ellipse">
            <a:avLst/>
          </a:prstGeom>
          <a:solidFill>
            <a:srgbClr val="B368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9F3A7B29-1F8C-CBAA-7D73-5D409B41F10C}"/>
              </a:ext>
            </a:extLst>
          </p:cNvPr>
          <p:cNvSpPr/>
          <p:nvPr/>
        </p:nvSpPr>
        <p:spPr>
          <a:xfrm>
            <a:off x="5019565" y="2191738"/>
            <a:ext cx="272668" cy="272668"/>
          </a:xfrm>
          <a:prstGeom prst="ellipse">
            <a:avLst/>
          </a:prstGeom>
          <a:solidFill>
            <a:srgbClr val="6A3E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1938B21C-CE8E-3550-C555-C535045DD93B}"/>
              </a:ext>
            </a:extLst>
          </p:cNvPr>
          <p:cNvSpPr/>
          <p:nvPr/>
        </p:nvSpPr>
        <p:spPr>
          <a:xfrm>
            <a:off x="2104517" y="33438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FE56F794-97F5-CAD1-E51E-F94845538133}"/>
              </a:ext>
            </a:extLst>
          </p:cNvPr>
          <p:cNvSpPr/>
          <p:nvPr/>
        </p:nvSpPr>
        <p:spPr>
          <a:xfrm>
            <a:off x="2468660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9D1BA0DB-BB6D-49EB-6C1E-ACD48D2EEB96}"/>
              </a:ext>
            </a:extLst>
          </p:cNvPr>
          <p:cNvSpPr/>
          <p:nvPr/>
        </p:nvSpPr>
        <p:spPr>
          <a:xfrm>
            <a:off x="2832803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BC453478-987A-CD8A-01C8-87A6E3DC3DBA}"/>
              </a:ext>
            </a:extLst>
          </p:cNvPr>
          <p:cNvSpPr/>
          <p:nvPr/>
        </p:nvSpPr>
        <p:spPr>
          <a:xfrm>
            <a:off x="3196946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B658A5F2-2441-5135-465B-8EBB10BABB6E}"/>
              </a:ext>
            </a:extLst>
          </p:cNvPr>
          <p:cNvSpPr/>
          <p:nvPr/>
        </p:nvSpPr>
        <p:spPr>
          <a:xfrm>
            <a:off x="3561470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D53D0CEB-A623-9CA2-F72A-42DEF5CA792A}"/>
              </a:ext>
            </a:extLst>
          </p:cNvPr>
          <p:cNvSpPr/>
          <p:nvPr/>
        </p:nvSpPr>
        <p:spPr>
          <a:xfrm>
            <a:off x="3925994" y="33409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CBA75C84-F400-5CAD-9AC0-F80E0728A129}"/>
              </a:ext>
            </a:extLst>
          </p:cNvPr>
          <p:cNvSpPr/>
          <p:nvPr/>
        </p:nvSpPr>
        <p:spPr>
          <a:xfrm>
            <a:off x="4284339" y="33409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3E1AB415-40C0-196F-E511-FDCC61C65B55}"/>
              </a:ext>
            </a:extLst>
          </p:cNvPr>
          <p:cNvSpPr/>
          <p:nvPr/>
        </p:nvSpPr>
        <p:spPr>
          <a:xfrm>
            <a:off x="4655041" y="33409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CE632DFA-D097-0AA2-E707-A9FF9FC03094}"/>
              </a:ext>
            </a:extLst>
          </p:cNvPr>
          <p:cNvSpPr/>
          <p:nvPr/>
        </p:nvSpPr>
        <p:spPr>
          <a:xfrm>
            <a:off x="5019565" y="33409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06F6A99F-08EA-D006-3C93-954010AE7C69}"/>
              </a:ext>
            </a:extLst>
          </p:cNvPr>
          <p:cNvSpPr/>
          <p:nvPr/>
        </p:nvSpPr>
        <p:spPr>
          <a:xfrm>
            <a:off x="2104517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FD77EEDE-FBE1-BA01-96CC-30C581DF2126}"/>
              </a:ext>
            </a:extLst>
          </p:cNvPr>
          <p:cNvSpPr/>
          <p:nvPr/>
        </p:nvSpPr>
        <p:spPr>
          <a:xfrm>
            <a:off x="2468660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D768CF52-41E5-55D3-B3D3-F4967EB4CC87}"/>
              </a:ext>
            </a:extLst>
          </p:cNvPr>
          <p:cNvSpPr/>
          <p:nvPr/>
        </p:nvSpPr>
        <p:spPr>
          <a:xfrm>
            <a:off x="2832803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6566F3D8-6D73-3EA3-EED8-031E0C45E085}"/>
              </a:ext>
            </a:extLst>
          </p:cNvPr>
          <p:cNvSpPr/>
          <p:nvPr/>
        </p:nvSpPr>
        <p:spPr>
          <a:xfrm>
            <a:off x="3196946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F72E03E0-0355-69D3-04DD-D75A76775E7F}"/>
              </a:ext>
            </a:extLst>
          </p:cNvPr>
          <p:cNvSpPr/>
          <p:nvPr/>
        </p:nvSpPr>
        <p:spPr>
          <a:xfrm>
            <a:off x="3561470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57A835EC-E54D-DA62-2C33-8DEB6AE9F4FD}"/>
              </a:ext>
            </a:extLst>
          </p:cNvPr>
          <p:cNvSpPr/>
          <p:nvPr/>
        </p:nvSpPr>
        <p:spPr>
          <a:xfrm>
            <a:off x="3925994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FE65C49C-623B-BDCD-F55B-CB9AD4B100B3}"/>
              </a:ext>
            </a:extLst>
          </p:cNvPr>
          <p:cNvSpPr/>
          <p:nvPr/>
        </p:nvSpPr>
        <p:spPr>
          <a:xfrm>
            <a:off x="4284339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07774B05-013F-4428-9DCD-88FF3401E78F}"/>
              </a:ext>
            </a:extLst>
          </p:cNvPr>
          <p:cNvSpPr/>
          <p:nvPr/>
        </p:nvSpPr>
        <p:spPr>
          <a:xfrm>
            <a:off x="4655041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D208D553-7374-20A5-346F-17B07DFFA483}"/>
              </a:ext>
            </a:extLst>
          </p:cNvPr>
          <p:cNvSpPr/>
          <p:nvPr/>
        </p:nvSpPr>
        <p:spPr>
          <a:xfrm>
            <a:off x="5019565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29CD5173-8AD9-2168-CAEB-455B65D09506}"/>
              </a:ext>
            </a:extLst>
          </p:cNvPr>
          <p:cNvSpPr/>
          <p:nvPr/>
        </p:nvSpPr>
        <p:spPr>
          <a:xfrm>
            <a:off x="2104517" y="502433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B572A27C-C057-9794-01F7-73C3D4B52710}"/>
              </a:ext>
            </a:extLst>
          </p:cNvPr>
          <p:cNvSpPr/>
          <p:nvPr/>
        </p:nvSpPr>
        <p:spPr>
          <a:xfrm>
            <a:off x="2468660" y="50214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05411FE2-69BD-A28E-452D-3BFEFAC3C241}"/>
              </a:ext>
            </a:extLst>
          </p:cNvPr>
          <p:cNvSpPr/>
          <p:nvPr/>
        </p:nvSpPr>
        <p:spPr>
          <a:xfrm>
            <a:off x="2832803" y="50214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FCFFD34A-4122-6EDD-FC47-E23D11825122}"/>
              </a:ext>
            </a:extLst>
          </p:cNvPr>
          <p:cNvSpPr/>
          <p:nvPr/>
        </p:nvSpPr>
        <p:spPr>
          <a:xfrm>
            <a:off x="3196946" y="50214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133E6F33-24B2-E453-588C-6DFE8EF45EBA}"/>
              </a:ext>
            </a:extLst>
          </p:cNvPr>
          <p:cNvSpPr/>
          <p:nvPr/>
        </p:nvSpPr>
        <p:spPr>
          <a:xfrm>
            <a:off x="3561470" y="50214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9A303FDD-CC54-2514-2107-01BE2C2EA5E8}"/>
              </a:ext>
            </a:extLst>
          </p:cNvPr>
          <p:cNvSpPr/>
          <p:nvPr/>
        </p:nvSpPr>
        <p:spPr>
          <a:xfrm>
            <a:off x="3925994" y="50214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A38BD233-43BC-107B-D5B5-153A1DB2108E}"/>
              </a:ext>
            </a:extLst>
          </p:cNvPr>
          <p:cNvSpPr/>
          <p:nvPr/>
        </p:nvSpPr>
        <p:spPr>
          <a:xfrm>
            <a:off x="4284339" y="50214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EB7A2573-908D-6D69-F75A-57E1C6BD92C4}"/>
              </a:ext>
            </a:extLst>
          </p:cNvPr>
          <p:cNvSpPr/>
          <p:nvPr/>
        </p:nvSpPr>
        <p:spPr>
          <a:xfrm>
            <a:off x="4655041" y="50214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2797972A-3ED3-3F35-C95C-7BB6AEFD04B5}"/>
              </a:ext>
            </a:extLst>
          </p:cNvPr>
          <p:cNvSpPr/>
          <p:nvPr/>
        </p:nvSpPr>
        <p:spPr>
          <a:xfrm>
            <a:off x="5019565" y="50214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70D95198-B9DB-1D6F-25A0-EF3890E9B6DC}"/>
              </a:ext>
            </a:extLst>
          </p:cNvPr>
          <p:cNvSpPr/>
          <p:nvPr/>
        </p:nvSpPr>
        <p:spPr>
          <a:xfrm>
            <a:off x="2104517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C45483F6-5F29-7EC8-D1EA-A3D6CF322946}"/>
              </a:ext>
            </a:extLst>
          </p:cNvPr>
          <p:cNvSpPr/>
          <p:nvPr/>
        </p:nvSpPr>
        <p:spPr>
          <a:xfrm>
            <a:off x="2468660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0C49AB48-31F2-D2B2-8257-E29AF7798772}"/>
              </a:ext>
            </a:extLst>
          </p:cNvPr>
          <p:cNvSpPr/>
          <p:nvPr/>
        </p:nvSpPr>
        <p:spPr>
          <a:xfrm>
            <a:off x="2832803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2C679265-06F8-654D-D2C0-8DE93D5AD08A}"/>
              </a:ext>
            </a:extLst>
          </p:cNvPr>
          <p:cNvSpPr/>
          <p:nvPr/>
        </p:nvSpPr>
        <p:spPr>
          <a:xfrm>
            <a:off x="3196946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43B92B83-DBCE-9B62-6863-9729EB3EE785}"/>
              </a:ext>
            </a:extLst>
          </p:cNvPr>
          <p:cNvSpPr/>
          <p:nvPr/>
        </p:nvSpPr>
        <p:spPr>
          <a:xfrm>
            <a:off x="3561470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BBA3D283-1CB3-1F31-1725-44F9C2F468AD}"/>
              </a:ext>
            </a:extLst>
          </p:cNvPr>
          <p:cNvSpPr/>
          <p:nvPr/>
        </p:nvSpPr>
        <p:spPr>
          <a:xfrm>
            <a:off x="3925994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8994E2B-B557-6EDA-493A-693642AC057D}"/>
              </a:ext>
            </a:extLst>
          </p:cNvPr>
          <p:cNvSpPr/>
          <p:nvPr/>
        </p:nvSpPr>
        <p:spPr>
          <a:xfrm>
            <a:off x="4284339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D47BCDFC-2158-25D9-0AAF-A61C7E9D9BD7}"/>
              </a:ext>
            </a:extLst>
          </p:cNvPr>
          <p:cNvSpPr/>
          <p:nvPr/>
        </p:nvSpPr>
        <p:spPr>
          <a:xfrm>
            <a:off x="4655041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2" name="Oval 161">
            <a:extLst>
              <a:ext uri="{FF2B5EF4-FFF2-40B4-BE49-F238E27FC236}">
                <a16:creationId xmlns:a16="http://schemas.microsoft.com/office/drawing/2014/main" id="{901507B1-268F-0855-0C37-C7E274756A34}"/>
              </a:ext>
            </a:extLst>
          </p:cNvPr>
          <p:cNvSpPr/>
          <p:nvPr/>
        </p:nvSpPr>
        <p:spPr>
          <a:xfrm>
            <a:off x="5019565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2AE640E4-5A35-688F-C1FE-68597C0C9FB2}"/>
              </a:ext>
            </a:extLst>
          </p:cNvPr>
          <p:cNvSpPr/>
          <p:nvPr/>
        </p:nvSpPr>
        <p:spPr>
          <a:xfrm>
            <a:off x="2104517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CB12428F-6BA9-C399-CAF3-76A0F490ADC5}"/>
              </a:ext>
            </a:extLst>
          </p:cNvPr>
          <p:cNvSpPr/>
          <p:nvPr/>
        </p:nvSpPr>
        <p:spPr>
          <a:xfrm>
            <a:off x="2468660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C027C493-086D-F986-F5F5-E0E016DB475D}"/>
              </a:ext>
            </a:extLst>
          </p:cNvPr>
          <p:cNvSpPr/>
          <p:nvPr/>
        </p:nvSpPr>
        <p:spPr>
          <a:xfrm>
            <a:off x="2832803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C3880D14-789D-F4B7-6517-CC6F801A3AFE}"/>
              </a:ext>
            </a:extLst>
          </p:cNvPr>
          <p:cNvSpPr/>
          <p:nvPr/>
        </p:nvSpPr>
        <p:spPr>
          <a:xfrm>
            <a:off x="3196946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735C023B-C524-458E-1D64-FC8B6D10722D}"/>
              </a:ext>
            </a:extLst>
          </p:cNvPr>
          <p:cNvSpPr/>
          <p:nvPr/>
        </p:nvSpPr>
        <p:spPr>
          <a:xfrm>
            <a:off x="3561470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955A10C3-E20D-4886-D061-5DEA40973B15}"/>
              </a:ext>
            </a:extLst>
          </p:cNvPr>
          <p:cNvSpPr/>
          <p:nvPr/>
        </p:nvSpPr>
        <p:spPr>
          <a:xfrm>
            <a:off x="4284339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1489EB38-FC0F-3227-C037-4F1086FD380C}"/>
              </a:ext>
            </a:extLst>
          </p:cNvPr>
          <p:cNvSpPr/>
          <p:nvPr/>
        </p:nvSpPr>
        <p:spPr>
          <a:xfrm>
            <a:off x="4655041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DBC6E9EB-27AD-CBAD-6D5F-82ECEF153C5F}"/>
              </a:ext>
            </a:extLst>
          </p:cNvPr>
          <p:cNvSpPr/>
          <p:nvPr/>
        </p:nvSpPr>
        <p:spPr>
          <a:xfrm>
            <a:off x="5019565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087E23FD-1DB9-5D9D-EB1F-4EE828255CCD}"/>
              </a:ext>
            </a:extLst>
          </p:cNvPr>
          <p:cNvSpPr txBox="1"/>
          <p:nvPr/>
        </p:nvSpPr>
        <p:spPr>
          <a:xfrm>
            <a:off x="2006485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A977EBBA-FB92-DC2F-7227-2213C2355A52}"/>
              </a:ext>
            </a:extLst>
          </p:cNvPr>
          <p:cNvSpPr txBox="1"/>
          <p:nvPr/>
        </p:nvSpPr>
        <p:spPr>
          <a:xfrm>
            <a:off x="2925972" y="582987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11% – 13.5%</a:t>
            </a:r>
          </a:p>
        </p:txBody>
      </p:sp>
      <p:sp>
        <p:nvSpPr>
          <p:cNvPr id="175" name="Title 2">
            <a:extLst>
              <a:ext uri="{FF2B5EF4-FFF2-40B4-BE49-F238E27FC236}">
                <a16:creationId xmlns:a16="http://schemas.microsoft.com/office/drawing/2014/main" id="{6FDEF2B0-DEF1-2D28-DB91-5C7B068A1CEE}"/>
              </a:ext>
            </a:extLst>
          </p:cNvPr>
          <p:cNvSpPr txBox="1"/>
          <p:nvPr/>
        </p:nvSpPr>
        <p:spPr>
          <a:xfrm>
            <a:off x="4569367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60DA3BFD-8529-FB2C-706B-8976B1F94CAD}"/>
              </a:ext>
            </a:extLst>
          </p:cNvPr>
          <p:cNvGrpSpPr/>
          <p:nvPr/>
        </p:nvGrpSpPr>
        <p:grpSpPr>
          <a:xfrm>
            <a:off x="3923101" y="6152078"/>
            <a:ext cx="278634" cy="272668"/>
            <a:chOff x="8032638" y="5926610"/>
            <a:chExt cx="278634" cy="272668"/>
          </a:xfrm>
        </p:grpSpPr>
        <p:sp>
          <p:nvSpPr>
            <p:cNvPr id="179" name="Freeform 178">
              <a:extLst>
                <a:ext uri="{FF2B5EF4-FFF2-40B4-BE49-F238E27FC236}">
                  <a16:creationId xmlns:a16="http://schemas.microsoft.com/office/drawing/2014/main" id="{4E701893-FFB2-2174-5BB0-9F293BB8C334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80" name="Freeform 179">
              <a:extLst>
                <a:ext uri="{FF2B5EF4-FFF2-40B4-BE49-F238E27FC236}">
                  <a16:creationId xmlns:a16="http://schemas.microsoft.com/office/drawing/2014/main" id="{AA175CCA-9B2C-6864-DBF9-9386B9C1B0D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81" name="Straight Connector 180">
            <a:extLst>
              <a:ext uri="{FF2B5EF4-FFF2-40B4-BE49-F238E27FC236}">
                <a16:creationId xmlns:a16="http://schemas.microsoft.com/office/drawing/2014/main" id="{2C43BE8C-2799-7CAD-572D-F20851B393F0}"/>
              </a:ext>
            </a:extLst>
          </p:cNvPr>
          <p:cNvCxnSpPr>
            <a:cxnSpLocks/>
          </p:cNvCxnSpPr>
          <p:nvPr/>
        </p:nvCxnSpPr>
        <p:spPr>
          <a:xfrm>
            <a:off x="2235054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Connector 181">
            <a:extLst>
              <a:ext uri="{FF2B5EF4-FFF2-40B4-BE49-F238E27FC236}">
                <a16:creationId xmlns:a16="http://schemas.microsoft.com/office/drawing/2014/main" id="{9A49675B-9FCF-A077-BBC9-7F0D6C4D4413}"/>
              </a:ext>
            </a:extLst>
          </p:cNvPr>
          <p:cNvCxnSpPr>
            <a:cxnSpLocks/>
          </p:cNvCxnSpPr>
          <p:nvPr/>
        </p:nvCxnSpPr>
        <p:spPr>
          <a:xfrm>
            <a:off x="3302987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Connector 182">
            <a:extLst>
              <a:ext uri="{FF2B5EF4-FFF2-40B4-BE49-F238E27FC236}">
                <a16:creationId xmlns:a16="http://schemas.microsoft.com/office/drawing/2014/main" id="{03DEF8E5-28D6-D458-ED71-C6EC39EC1FF6}"/>
              </a:ext>
            </a:extLst>
          </p:cNvPr>
          <p:cNvCxnSpPr>
            <a:cxnSpLocks/>
          </p:cNvCxnSpPr>
          <p:nvPr/>
        </p:nvCxnSpPr>
        <p:spPr>
          <a:xfrm>
            <a:off x="2240851" y="2636991"/>
            <a:ext cx="103538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2">
            <a:extLst>
              <a:ext uri="{FF2B5EF4-FFF2-40B4-BE49-F238E27FC236}">
                <a16:creationId xmlns:a16="http://schemas.microsoft.com/office/drawing/2014/main" id="{7CF7934C-E202-7174-A075-49F7315BA532}"/>
              </a:ext>
            </a:extLst>
          </p:cNvPr>
          <p:cNvSpPr txBox="1"/>
          <p:nvPr/>
        </p:nvSpPr>
        <p:spPr>
          <a:xfrm>
            <a:off x="2432528" y="2630729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雷司令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66C9444F-CAE3-B1DE-9F82-E05E60612327}"/>
              </a:ext>
            </a:extLst>
          </p:cNvPr>
          <p:cNvSpPr txBox="1"/>
          <p:nvPr/>
        </p:nvSpPr>
        <p:spPr>
          <a:xfrm>
            <a:off x="636597" y="2232232"/>
            <a:ext cx="1104374" cy="282528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颜色</a:t>
            </a:r>
            <a:endParaRPr lang="ja-JP" alt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8A411F6-B9E1-D629-747C-DD8411DAA775}"/>
              </a:ext>
            </a:extLst>
          </p:cNvPr>
          <p:cNvCxnSpPr>
            <a:cxnSpLocks/>
          </p:cNvCxnSpPr>
          <p:nvPr/>
        </p:nvCxnSpPr>
        <p:spPr>
          <a:xfrm>
            <a:off x="1189529" y="2340598"/>
            <a:ext cx="8758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2">
            <a:extLst>
              <a:ext uri="{FF2B5EF4-FFF2-40B4-BE49-F238E27FC236}">
                <a16:creationId xmlns:a16="http://schemas.microsoft.com/office/drawing/2014/main" id="{562F64EB-683E-3B0E-23A3-539CF70B00D0}"/>
              </a:ext>
            </a:extLst>
          </p:cNvPr>
          <p:cNvSpPr txBox="1"/>
          <p:nvPr/>
        </p:nvSpPr>
        <p:spPr>
          <a:xfrm>
            <a:off x="636596" y="338217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酒体</a:t>
            </a:r>
            <a:endParaRPr lang="ja-JP" alt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D6EA5956-C842-C9F5-CFEB-23273C40A41A}"/>
              </a:ext>
            </a:extLst>
          </p:cNvPr>
          <p:cNvSpPr txBox="1"/>
          <p:nvPr/>
        </p:nvSpPr>
        <p:spPr>
          <a:xfrm>
            <a:off x="2046655" y="301855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轻盈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AE97A70C-1A08-42FF-FC51-D932B2A2CA0D}"/>
              </a:ext>
            </a:extLst>
          </p:cNvPr>
          <p:cNvSpPr txBox="1"/>
          <p:nvPr/>
        </p:nvSpPr>
        <p:spPr>
          <a:xfrm>
            <a:off x="3389778" y="304742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中等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F3E548D9-2C95-ABE6-5F22-AE4021CBAE4D}"/>
              </a:ext>
            </a:extLst>
          </p:cNvPr>
          <p:cNvSpPr txBox="1"/>
          <p:nvPr/>
        </p:nvSpPr>
        <p:spPr>
          <a:xfrm>
            <a:off x="4606222" y="301855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饱满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8F49D19D-258A-0F0E-0752-758D280389A2}"/>
              </a:ext>
            </a:extLst>
          </p:cNvPr>
          <p:cNvSpPr txBox="1"/>
          <p:nvPr/>
        </p:nvSpPr>
        <p:spPr>
          <a:xfrm>
            <a:off x="2075782" y="3899273"/>
            <a:ext cx="72540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干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17C5A989-3B40-D672-62C3-C65262CDEDA4}"/>
              </a:ext>
            </a:extLst>
          </p:cNvPr>
          <p:cNvSpPr txBox="1"/>
          <p:nvPr/>
        </p:nvSpPr>
        <p:spPr>
          <a:xfrm>
            <a:off x="3240595" y="3928147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/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中等甜度</a:t>
            </a:r>
            <a:endParaRPr lang="ja-JP" altLang="en-US" sz="12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897D1684-BD20-384B-C9BD-9551BFA50CFC}"/>
              </a:ext>
            </a:extLst>
          </p:cNvPr>
          <p:cNvSpPr txBox="1"/>
          <p:nvPr/>
        </p:nvSpPr>
        <p:spPr>
          <a:xfrm>
            <a:off x="4606222" y="389927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甜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99E3D6C-80AB-50E1-96B7-66357D798376}"/>
              </a:ext>
            </a:extLst>
          </p:cNvPr>
          <p:cNvCxnSpPr>
            <a:cxnSpLocks/>
          </p:cNvCxnSpPr>
          <p:nvPr/>
        </p:nvCxnSpPr>
        <p:spPr>
          <a:xfrm>
            <a:off x="1189529" y="3502133"/>
            <a:ext cx="8758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>
            <a:extLst>
              <a:ext uri="{FF2B5EF4-FFF2-40B4-BE49-F238E27FC236}">
                <a16:creationId xmlns:a16="http://schemas.microsoft.com/office/drawing/2014/main" id="{1E625ACA-3CD6-6F14-7AFD-1C84B5C27C0C}"/>
              </a:ext>
            </a:extLst>
          </p:cNvPr>
          <p:cNvSpPr txBox="1"/>
          <p:nvPr/>
        </p:nvSpPr>
        <p:spPr>
          <a:xfrm>
            <a:off x="636596" y="420541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甜度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B30A650-1A14-49F6-E2BE-44A3134AA62B}"/>
              </a:ext>
            </a:extLst>
          </p:cNvPr>
          <p:cNvCxnSpPr>
            <a:cxnSpLocks/>
          </p:cNvCxnSpPr>
          <p:nvPr/>
        </p:nvCxnSpPr>
        <p:spPr>
          <a:xfrm>
            <a:off x="1189529" y="4373284"/>
            <a:ext cx="8758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2">
            <a:extLst>
              <a:ext uri="{FF2B5EF4-FFF2-40B4-BE49-F238E27FC236}">
                <a16:creationId xmlns:a16="http://schemas.microsoft.com/office/drawing/2014/main" id="{DFD32382-3E32-7F6C-1BD1-8652348DB353}"/>
              </a:ext>
            </a:extLst>
          </p:cNvPr>
          <p:cNvSpPr txBox="1"/>
          <p:nvPr/>
        </p:nvSpPr>
        <p:spPr>
          <a:xfrm>
            <a:off x="3240595" y="472162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id="{CA904700-9541-B8D2-4C72-39EEBD23C1E6}"/>
              </a:ext>
            </a:extLst>
          </p:cNvPr>
          <p:cNvSpPr txBox="1"/>
          <p:nvPr/>
        </p:nvSpPr>
        <p:spPr>
          <a:xfrm>
            <a:off x="4606222" y="472162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高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CFDD9BED-7DE3-60FA-C83A-793BD58CCF3B}"/>
              </a:ext>
            </a:extLst>
          </p:cNvPr>
          <p:cNvSpPr txBox="1"/>
          <p:nvPr/>
        </p:nvSpPr>
        <p:spPr>
          <a:xfrm>
            <a:off x="636596" y="504567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橡木影响</a:t>
            </a:r>
            <a:endParaRPr lang="ja-JP" altLang="en-US" sz="10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FEE1452-7197-D532-78A8-09AFB1BB7B50}"/>
              </a:ext>
            </a:extLst>
          </p:cNvPr>
          <p:cNvCxnSpPr>
            <a:cxnSpLocks/>
          </p:cNvCxnSpPr>
          <p:nvPr/>
        </p:nvCxnSpPr>
        <p:spPr>
          <a:xfrm>
            <a:off x="1516749" y="5173083"/>
            <a:ext cx="548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le 2">
            <a:extLst>
              <a:ext uri="{FF2B5EF4-FFF2-40B4-BE49-F238E27FC236}">
                <a16:creationId xmlns:a16="http://schemas.microsoft.com/office/drawing/2014/main" id="{F86D809A-1E7C-3AD6-56A1-7C05A89184BD}"/>
              </a:ext>
            </a:extLst>
          </p:cNvPr>
          <p:cNvSpPr txBox="1"/>
          <p:nvPr/>
        </p:nvSpPr>
        <p:spPr>
          <a:xfrm>
            <a:off x="636596" y="535929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酸度</a:t>
            </a:r>
            <a:endParaRPr 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62FBEA5-7A72-3152-27A6-1BDBD72F3285}"/>
              </a:ext>
            </a:extLst>
          </p:cNvPr>
          <p:cNvCxnSpPr>
            <a:cxnSpLocks/>
          </p:cNvCxnSpPr>
          <p:nvPr/>
        </p:nvCxnSpPr>
        <p:spPr>
          <a:xfrm>
            <a:off x="1188784" y="5527164"/>
            <a:ext cx="87656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2">
            <a:extLst>
              <a:ext uri="{FF2B5EF4-FFF2-40B4-BE49-F238E27FC236}">
                <a16:creationId xmlns:a16="http://schemas.microsoft.com/office/drawing/2014/main" id="{8C1130BB-539E-DC99-8C6A-47A2974F0076}"/>
              </a:ext>
            </a:extLst>
          </p:cNvPr>
          <p:cNvSpPr txBox="1"/>
          <p:nvPr/>
        </p:nvSpPr>
        <p:spPr>
          <a:xfrm>
            <a:off x="636596" y="614394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酒精度</a:t>
            </a:r>
            <a:endParaRPr 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8B7DC47-CC8B-BD86-0868-4205F2412FC5}"/>
              </a:ext>
            </a:extLst>
          </p:cNvPr>
          <p:cNvCxnSpPr>
            <a:cxnSpLocks/>
          </p:cNvCxnSpPr>
          <p:nvPr/>
        </p:nvCxnSpPr>
        <p:spPr>
          <a:xfrm>
            <a:off x="1413394" y="6311818"/>
            <a:ext cx="65195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le 2">
            <a:extLst>
              <a:ext uri="{FF2B5EF4-FFF2-40B4-BE49-F238E27FC236}">
                <a16:creationId xmlns:a16="http://schemas.microsoft.com/office/drawing/2014/main" id="{C3A41122-FB19-88D4-7A0E-2456B6ABB213}"/>
              </a:ext>
            </a:extLst>
          </p:cNvPr>
          <p:cNvSpPr txBox="1"/>
          <p:nvPr/>
        </p:nvSpPr>
        <p:spPr>
          <a:xfrm>
            <a:off x="1689010" y="4721622"/>
            <a:ext cx="1133418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80000"/>
              </a:lnSpc>
              <a:defRPr sz="1400">
                <a:latin typeface="思源黑体 CN Regular"/>
                <a:ea typeface="思源黑体 CN Regular"/>
                <a:cs typeface="思源黑体 CN Regular"/>
                <a:sym typeface="思源黑体 CN Regular"/>
              </a:defRPr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低</a:t>
            </a:r>
            <a:endParaRPr lang="ja-JP" altLang="en-US" sz="12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E688B623-7BF4-75E1-CB39-52D8767F591B}"/>
              </a:ext>
            </a:extLst>
          </p:cNvPr>
          <p:cNvSpPr/>
          <p:nvPr/>
        </p:nvSpPr>
        <p:spPr>
          <a:xfrm>
            <a:off x="-108284" y="1416155"/>
            <a:ext cx="12428621" cy="5658413"/>
          </a:xfrm>
          <a:custGeom>
            <a:avLst/>
            <a:gdLst>
              <a:gd name="connsiteX0" fmla="*/ 0 w 12219708"/>
              <a:gd name="connsiteY0" fmla="*/ 2022766 h 4793673"/>
              <a:gd name="connsiteX1" fmla="*/ 27708 w 12219708"/>
              <a:gd name="connsiteY1" fmla="*/ 4793673 h 4793673"/>
              <a:gd name="connsiteX2" fmla="*/ 12219708 w 12219708"/>
              <a:gd name="connsiteY2" fmla="*/ 4765964 h 4793673"/>
              <a:gd name="connsiteX3" fmla="*/ 12205852 w 12219708"/>
              <a:gd name="connsiteY3" fmla="*/ 0 h 4793673"/>
              <a:gd name="connsiteX4" fmla="*/ 0 w 12219708"/>
              <a:gd name="connsiteY4" fmla="*/ 2022766 h 4793673"/>
              <a:gd name="connsiteX5" fmla="*/ 0 w 12205855"/>
              <a:gd name="connsiteY5" fmla="*/ 2008910 h 5430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19708" h="4793673">
                <a:moveTo>
                  <a:pt x="0" y="2022766"/>
                </a:moveTo>
                <a:cubicBezTo>
                  <a:pt x="4618" y="3163457"/>
                  <a:pt x="23090" y="3652982"/>
                  <a:pt x="27708" y="4793673"/>
                </a:cubicBezTo>
                <a:lnTo>
                  <a:pt x="12219708" y="4765964"/>
                </a:lnTo>
                <a:cubicBezTo>
                  <a:pt x="12215090" y="2964873"/>
                  <a:pt x="12212780" y="2382982"/>
                  <a:pt x="12205852" y="0"/>
                </a:cubicBezTo>
                <a:cubicBezTo>
                  <a:pt x="10988960" y="16163"/>
                  <a:pt x="5354782" y="1062185"/>
                  <a:pt x="0" y="202276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/>
              </a:solidFill>
              <a:latin typeface="Inter Display" panose="02000503000000020004" pitchFamily="2" charset="0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20A7DF60-0072-4EBA-9DDC-4467DD424BED}"/>
              </a:ext>
            </a:extLst>
          </p:cNvPr>
          <p:cNvSpPr txBox="1"/>
          <p:nvPr/>
        </p:nvSpPr>
        <p:spPr>
          <a:xfrm>
            <a:off x="1322618" y="2263469"/>
            <a:ext cx="3322519" cy="413396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tabLst>
                <a:tab pos="1156236" algn="l"/>
              </a:tabLst>
            </a:pPr>
            <a:endParaRPr lang="en-AU" sz="2722" spc="91">
              <a:solidFill>
                <a:schemeClr val="bg1"/>
              </a:solidFill>
              <a:latin typeface="Inter Display" panose="02000503000000020004" pitchFamily="2" charset="0"/>
              <a:cs typeface="Hellix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EB853927-B1C1-4B60-BA3C-61B18CFB69CD}"/>
              </a:ext>
            </a:extLst>
          </p:cNvPr>
          <p:cNvSpPr txBox="1"/>
          <p:nvPr/>
        </p:nvSpPr>
        <p:spPr>
          <a:xfrm>
            <a:off x="582345" y="997527"/>
            <a:ext cx="11485437" cy="2039105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>
              <a:lnSpc>
                <a:spcPct val="90000"/>
              </a:lnSpc>
            </a:pPr>
            <a:r>
              <a:rPr lang="ja-JP" altLang="en-US" sz="48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随陈年发展出的复杂度</a:t>
            </a:r>
            <a:endParaRPr lang="en-AU" sz="48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60305DAF-1DBB-38C5-AF5D-52CEA62D8CF0}"/>
              </a:ext>
            </a:extLst>
          </p:cNvPr>
          <p:cNvSpPr txBox="1"/>
          <p:nvPr/>
        </p:nvSpPr>
        <p:spPr>
          <a:xfrm>
            <a:off x="582345" y="578899"/>
            <a:ext cx="2008455" cy="418628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>
              <a:lnSpc>
                <a:spcPct val="90000"/>
              </a:lnSpc>
            </a:pPr>
            <a:r>
              <a:rPr lang="ja-JP" altLang="en-US" sz="2400">
                <a:solidFill>
                  <a:schemeClr val="accent4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雷司令</a:t>
            </a:r>
            <a:endParaRPr lang="en-AU" sz="2400" dirty="0">
              <a:solidFill>
                <a:schemeClr val="accent4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0E0E796F-B2CD-7749-B72A-8EB772AE687C}"/>
              </a:ext>
            </a:extLst>
          </p:cNvPr>
          <p:cNvSpPr txBox="1"/>
          <p:nvPr/>
        </p:nvSpPr>
        <p:spPr>
          <a:xfrm>
            <a:off x="2756848" y="4149049"/>
            <a:ext cx="1536873" cy="74116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98000"/>
              </a:lnSpc>
            </a:pPr>
            <a:r>
              <a:rPr lang="ja-JP" altLang="en-US" sz="16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多汁的酸度，</a:t>
            </a:r>
          </a:p>
          <a:p>
            <a:pPr>
              <a:lnSpc>
                <a:spcPct val="98000"/>
              </a:lnSpc>
            </a:pPr>
            <a:r>
              <a:rPr lang="ja-JP" altLang="en-US" sz="16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新鲜青柠，</a:t>
            </a:r>
          </a:p>
          <a:p>
            <a:pPr>
              <a:lnSpc>
                <a:spcPct val="98000"/>
              </a:lnSpc>
            </a:pPr>
            <a:r>
              <a:rPr lang="ja-JP" altLang="en-US" sz="16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青柠皮</a:t>
            </a:r>
            <a:endParaRPr lang="en-US" sz="16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D2FAA51-61C5-FC44-3D15-8A283E04AB9E}"/>
              </a:ext>
            </a:extLst>
          </p:cNvPr>
          <p:cNvSpPr txBox="1"/>
          <p:nvPr/>
        </p:nvSpPr>
        <p:spPr>
          <a:xfrm>
            <a:off x="1180735" y="5596596"/>
            <a:ext cx="904569" cy="473719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/>
          <a:p>
            <a:pPr algn="ctr">
              <a:lnSpc>
                <a:spcPct val="81000"/>
              </a:lnSpc>
              <a:buClr>
                <a:srgbClr val="F40000"/>
              </a:buClr>
            </a:pPr>
            <a:r>
              <a:rPr lang="ja-JP" altLang="en-US" sz="1900" b="1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陈酿</a:t>
            </a:r>
          </a:p>
          <a:p>
            <a:pPr algn="ctr">
              <a:lnSpc>
                <a:spcPct val="81000"/>
              </a:lnSpc>
              <a:buClr>
                <a:srgbClr val="F40000"/>
              </a:buClr>
            </a:pPr>
            <a:r>
              <a:rPr lang="ja-JP" altLang="en-US" sz="1900" b="1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年长</a:t>
            </a:r>
            <a:endParaRPr lang="en-US" sz="1900" b="1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105EA5B0-D77F-BD67-BFF3-EB11426103DB}"/>
              </a:ext>
            </a:extLst>
          </p:cNvPr>
          <p:cNvSpPr txBox="1"/>
          <p:nvPr/>
        </p:nvSpPr>
        <p:spPr>
          <a:xfrm>
            <a:off x="2756848" y="5407280"/>
            <a:ext cx="336631" cy="830997"/>
          </a:xfrm>
          <a:prstGeom prst="rect">
            <a:avLst/>
          </a:prstGeom>
        </p:spPr>
        <p:txBody>
          <a:bodyPr vert="horz" wrap="none" lIns="0" tIns="0" rIns="0" bIns="0" rtlCol="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US" sz="6000" b="1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</a:t>
            </a: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95147523-ACB7-A906-32F6-D50DFA2DB7D9}"/>
              </a:ext>
            </a:extLst>
          </p:cNvPr>
          <p:cNvSpPr txBox="1"/>
          <p:nvPr/>
        </p:nvSpPr>
        <p:spPr>
          <a:xfrm>
            <a:off x="4446275" y="5407280"/>
            <a:ext cx="469680" cy="830997"/>
          </a:xfrm>
          <a:prstGeom prst="rect">
            <a:avLst/>
          </a:prstGeom>
        </p:spPr>
        <p:txBody>
          <a:bodyPr vert="horz" wrap="none" lIns="0" tIns="0" rIns="0" bIns="0" rtlCol="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US" sz="6000" b="1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2</a:t>
            </a: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637BF090-741D-49A0-28D8-29C937E2B66E}"/>
              </a:ext>
            </a:extLst>
          </p:cNvPr>
          <p:cNvSpPr txBox="1"/>
          <p:nvPr/>
        </p:nvSpPr>
        <p:spPr>
          <a:xfrm>
            <a:off x="6397665" y="5407280"/>
            <a:ext cx="484107" cy="830997"/>
          </a:xfrm>
          <a:prstGeom prst="rect">
            <a:avLst/>
          </a:prstGeom>
        </p:spPr>
        <p:txBody>
          <a:bodyPr vert="horz" wrap="none" lIns="0" tIns="0" rIns="0" bIns="0" rtlCol="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US" sz="6000" b="1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5</a:t>
            </a: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27B7F42D-B2B8-9002-44FB-58094E8EDE2E}"/>
              </a:ext>
            </a:extLst>
          </p:cNvPr>
          <p:cNvSpPr txBox="1"/>
          <p:nvPr/>
        </p:nvSpPr>
        <p:spPr>
          <a:xfrm>
            <a:off x="9148116" y="5407280"/>
            <a:ext cx="1335302" cy="830997"/>
          </a:xfrm>
          <a:prstGeom prst="rect">
            <a:avLst/>
          </a:prstGeom>
        </p:spPr>
        <p:txBody>
          <a:bodyPr vert="horz" wrap="none" lIns="0" tIns="0" rIns="0" bIns="0" rtlCol="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US" sz="6000" b="1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10+</a:t>
            </a: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92820535-E883-BBC2-AA9A-86E2EB1F1D34}"/>
              </a:ext>
            </a:extLst>
          </p:cNvPr>
          <p:cNvSpPr txBox="1"/>
          <p:nvPr/>
        </p:nvSpPr>
        <p:spPr>
          <a:xfrm>
            <a:off x="4421815" y="3644666"/>
            <a:ext cx="1521784" cy="98244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98000"/>
              </a:lnSpc>
            </a:pPr>
            <a:r>
              <a:rPr lang="ja-JP" altLang="en-US" sz="16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发展出复杂度，花香，</a:t>
            </a:r>
          </a:p>
          <a:p>
            <a:pPr>
              <a:lnSpc>
                <a:spcPct val="98000"/>
              </a:lnSpc>
            </a:pPr>
            <a:r>
              <a:rPr lang="ja-JP" altLang="en-US" sz="16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柠檬</a:t>
            </a:r>
            <a:r>
              <a:rPr lang="en-US" altLang="ja-JP" sz="160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/</a:t>
            </a:r>
            <a:r>
              <a:rPr lang="ja-JP" altLang="en-US" sz="16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青柠，</a:t>
            </a:r>
          </a:p>
          <a:p>
            <a:pPr>
              <a:lnSpc>
                <a:spcPct val="98000"/>
              </a:lnSpc>
            </a:pPr>
            <a:r>
              <a:rPr lang="ja-JP" altLang="en-US" sz="16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蜂蜜</a:t>
            </a:r>
            <a:endParaRPr lang="en-US" sz="16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6EC5EA46-CEF4-305C-5A45-7ED53E2AD0C5}"/>
              </a:ext>
            </a:extLst>
          </p:cNvPr>
          <p:cNvSpPr txBox="1"/>
          <p:nvPr/>
        </p:nvSpPr>
        <p:spPr>
          <a:xfrm>
            <a:off x="6419977" y="3166601"/>
            <a:ext cx="2206343" cy="98244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98000"/>
              </a:lnSpc>
            </a:pPr>
            <a:r>
              <a:rPr lang="ja-JP" altLang="en-US" sz="16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更柔和的酸度，</a:t>
            </a:r>
          </a:p>
          <a:p>
            <a:pPr>
              <a:lnSpc>
                <a:spcPct val="98000"/>
              </a:lnSpc>
            </a:pPr>
            <a:r>
              <a:rPr lang="ja-JP" altLang="en-US" sz="16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柠檬酱，</a:t>
            </a:r>
          </a:p>
          <a:p>
            <a:pPr>
              <a:lnSpc>
                <a:spcPct val="98000"/>
              </a:lnSpc>
            </a:pPr>
            <a:r>
              <a:rPr lang="ja-JP" altLang="en-US" sz="16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烘焙，</a:t>
            </a:r>
          </a:p>
          <a:p>
            <a:pPr>
              <a:lnSpc>
                <a:spcPct val="98000"/>
              </a:lnSpc>
            </a:pPr>
            <a:r>
              <a:rPr lang="ja-JP" altLang="en-US" sz="16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蜂蜜</a:t>
            </a:r>
            <a:endParaRPr lang="en-US" sz="16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1B1F9E32-F6E9-4F10-77F3-2826F9FFE850}"/>
              </a:ext>
            </a:extLst>
          </p:cNvPr>
          <p:cNvSpPr txBox="1"/>
          <p:nvPr/>
        </p:nvSpPr>
        <p:spPr>
          <a:xfrm>
            <a:off x="9148116" y="2619184"/>
            <a:ext cx="2268019" cy="98244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98000"/>
              </a:lnSpc>
            </a:pPr>
            <a:r>
              <a:rPr lang="ja-JP" altLang="en-US" sz="16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醇厚，</a:t>
            </a:r>
          </a:p>
          <a:p>
            <a:pPr>
              <a:lnSpc>
                <a:spcPct val="98000"/>
              </a:lnSpc>
            </a:pPr>
            <a:r>
              <a:rPr lang="ja-JP" altLang="en-US" sz="16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烘焙，</a:t>
            </a:r>
          </a:p>
          <a:p>
            <a:pPr>
              <a:lnSpc>
                <a:spcPct val="98000"/>
              </a:lnSpc>
            </a:pPr>
            <a:r>
              <a:rPr lang="ja-JP" altLang="en-US" sz="16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蜂蜜，</a:t>
            </a:r>
          </a:p>
          <a:p>
            <a:pPr>
              <a:lnSpc>
                <a:spcPct val="98000"/>
              </a:lnSpc>
            </a:pPr>
            <a:r>
              <a:rPr lang="ja-JP" altLang="en-US" sz="16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焦糖布丁</a:t>
            </a:r>
            <a:endParaRPr lang="en-US" sz="16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F5550D4-E913-B84D-A9DA-15965817E4E0}"/>
              </a:ext>
            </a:extLst>
          </p:cNvPr>
          <p:cNvCxnSpPr/>
          <p:nvPr/>
        </p:nvCxnSpPr>
        <p:spPr>
          <a:xfrm flipH="1" flipV="1">
            <a:off x="2590800" y="4149049"/>
            <a:ext cx="0" cy="192126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CFE856-EFA3-E142-70BE-734AC9956E53}"/>
              </a:ext>
            </a:extLst>
          </p:cNvPr>
          <p:cNvCxnSpPr/>
          <p:nvPr/>
        </p:nvCxnSpPr>
        <p:spPr>
          <a:xfrm flipH="1" flipV="1">
            <a:off x="4294909" y="3694585"/>
            <a:ext cx="0" cy="237573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AF59CB7-1BC8-AFDF-D608-07CF7E687EB9}"/>
              </a:ext>
            </a:extLst>
          </p:cNvPr>
          <p:cNvCxnSpPr/>
          <p:nvPr/>
        </p:nvCxnSpPr>
        <p:spPr>
          <a:xfrm flipH="1" flipV="1">
            <a:off x="6248400" y="3203361"/>
            <a:ext cx="0" cy="2866954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9E66A0-E79B-E45A-2CC8-00158CD7E87C}"/>
              </a:ext>
            </a:extLst>
          </p:cNvPr>
          <p:cNvCxnSpPr/>
          <p:nvPr/>
        </p:nvCxnSpPr>
        <p:spPr>
          <a:xfrm flipH="1" flipV="1">
            <a:off x="8977745" y="2676865"/>
            <a:ext cx="0" cy="339345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939255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B4314F-591A-C9FB-F659-D6B06A0676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82796" y="3444927"/>
            <a:ext cx="1516650" cy="270862"/>
          </a:xfrm>
        </p:spPr>
        <p:txBody>
          <a:bodyPr/>
          <a:lstStyle/>
          <a:p>
            <a:pPr algn="ctr"/>
            <a:r>
              <a:rPr lang="ja-JP" altLang="en-US" sz="1400" b="1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生蚝</a:t>
            </a:r>
            <a:endParaRPr lang="en-AU" sz="1400" b="1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863900-DC83-668A-5F4D-2735D1313F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1551" y="590262"/>
            <a:ext cx="6816440" cy="1325563"/>
          </a:xfrm>
        </p:spPr>
        <p:txBody>
          <a:bodyPr/>
          <a:lstStyle/>
          <a:p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食物</a:t>
            </a:r>
            <a:r>
              <a:rPr lang="en-US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搭配</a:t>
            </a:r>
            <a:endParaRPr lang="en-US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127FE11-0517-5390-C74A-A5EE299BAFA0}"/>
              </a:ext>
            </a:extLst>
          </p:cNvPr>
          <p:cNvSpPr txBox="1">
            <a:spLocks/>
          </p:cNvSpPr>
          <p:nvPr/>
        </p:nvSpPr>
        <p:spPr>
          <a:xfrm>
            <a:off x="6621815" y="3444927"/>
            <a:ext cx="1758326" cy="2708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400" b="1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各种虾类</a:t>
            </a:r>
            <a:endParaRPr lang="en-AU" sz="1400" b="1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4922030-0B4A-390D-5FB1-7279DBAF511D}"/>
              </a:ext>
            </a:extLst>
          </p:cNvPr>
          <p:cNvSpPr txBox="1">
            <a:spLocks/>
          </p:cNvSpPr>
          <p:nvPr/>
        </p:nvSpPr>
        <p:spPr>
          <a:xfrm>
            <a:off x="3238690" y="5864342"/>
            <a:ext cx="1576524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400" b="1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鸡肉</a:t>
            </a:r>
            <a:endParaRPr lang="en-AU" sz="1400" b="1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A9151FC-E927-64AA-A785-287111253DA6}"/>
              </a:ext>
            </a:extLst>
          </p:cNvPr>
          <p:cNvSpPr txBox="1">
            <a:spLocks/>
          </p:cNvSpPr>
          <p:nvPr/>
        </p:nvSpPr>
        <p:spPr>
          <a:xfrm>
            <a:off x="8940882" y="3444927"/>
            <a:ext cx="1416715" cy="2708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400" b="1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白肉的鱼类</a:t>
            </a:r>
            <a:endParaRPr lang="en-AU" sz="1400" b="1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FD73AE3-2A73-78A1-0EF1-D72AF50BA1B4}"/>
              </a:ext>
            </a:extLst>
          </p:cNvPr>
          <p:cNvSpPr txBox="1">
            <a:spLocks/>
          </p:cNvSpPr>
          <p:nvPr/>
        </p:nvSpPr>
        <p:spPr>
          <a:xfrm>
            <a:off x="7739262" y="5864342"/>
            <a:ext cx="1516651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400" b="1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辛辣食物</a:t>
            </a:r>
            <a:endParaRPr lang="en-AU" sz="1400" b="1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9164AFB-EB73-2F9E-E20C-85E3E34A9466}"/>
              </a:ext>
            </a:extLst>
          </p:cNvPr>
          <p:cNvSpPr txBox="1">
            <a:spLocks/>
          </p:cNvSpPr>
          <p:nvPr/>
        </p:nvSpPr>
        <p:spPr>
          <a:xfrm>
            <a:off x="9768886" y="5864342"/>
            <a:ext cx="2122239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400" b="1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软质奶酪</a:t>
            </a:r>
            <a:endParaRPr lang="en-AU" sz="1400" b="1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C3D48711-266A-A859-997C-087E1330735D}"/>
              </a:ext>
            </a:extLst>
          </p:cNvPr>
          <p:cNvSpPr txBox="1">
            <a:spLocks/>
          </p:cNvSpPr>
          <p:nvPr/>
        </p:nvSpPr>
        <p:spPr>
          <a:xfrm>
            <a:off x="5501226" y="5864342"/>
            <a:ext cx="1516650" cy="2708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400" b="1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猪肉</a:t>
            </a:r>
            <a:endParaRPr lang="en-AU" sz="1400" b="1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pic>
        <p:nvPicPr>
          <p:cNvPr id="13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DB1D417B-15B2-C7BA-42E3-EF805C129B3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15018" y="1253043"/>
            <a:ext cx="1803891" cy="5461000"/>
          </a:xfrm>
          <a:prstGeom prst="rect">
            <a:avLst/>
          </a:prstGeom>
        </p:spPr>
      </p:pic>
      <p:sp>
        <p:nvSpPr>
          <p:cNvPr id="15" name="object 10">
            <a:extLst>
              <a:ext uri="{FF2B5EF4-FFF2-40B4-BE49-F238E27FC236}">
                <a16:creationId xmlns:a16="http://schemas.microsoft.com/office/drawing/2014/main" id="{4BE335C4-F7F8-61E6-6114-44DFEB010578}"/>
              </a:ext>
            </a:extLst>
          </p:cNvPr>
          <p:cNvSpPr txBox="1"/>
          <p:nvPr/>
        </p:nvSpPr>
        <p:spPr>
          <a:xfrm rot="16200000">
            <a:off x="-356148" y="4484858"/>
            <a:ext cx="4652237" cy="4104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RIESLING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6540A58-0AC1-7E60-B78C-F10F974FBB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590" y="4517288"/>
            <a:ext cx="1587995" cy="11869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3C1AE81-FECA-C262-5365-7FE2DCF8CD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440" y="4646569"/>
            <a:ext cx="1373467" cy="92648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3D30265-D929-E41C-3A61-29D24B2C08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203" y="2075893"/>
            <a:ext cx="1944494" cy="108692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F031C46-64C2-2EC0-43A8-8C3718999C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002" y="1958076"/>
            <a:ext cx="1533914" cy="114244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7B6DE31-1DA4-760E-D476-2A97940407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590" y="4833038"/>
            <a:ext cx="1587993" cy="68689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2529CEB-584B-0BBD-10F7-69A19DAB16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000" y="2276475"/>
            <a:ext cx="2053174" cy="96572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90CC7C3-7026-0C84-4146-6DC5FF7B436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7136" y="4713248"/>
            <a:ext cx="1785582" cy="92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8662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74714"/>
            <a:ext cx="5317708" cy="785732"/>
          </a:xfrm>
        </p:spPr>
        <p:txBody>
          <a:bodyPr/>
          <a:lstStyle/>
          <a:p>
            <a:r>
              <a:rPr lang="ja-JP" altLang="en-US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雷司令</a:t>
            </a:r>
            <a:endParaRPr lang="en-US" dirty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20" y="3346167"/>
            <a:ext cx="3636780" cy="1670704"/>
          </a:xfrm>
        </p:spPr>
        <p:txBody>
          <a:bodyPr/>
          <a:lstStyle/>
          <a:p>
            <a:pPr marL="0" indent="0">
              <a:lnSpc>
                <a:spcPct val="98000"/>
              </a:lnSpc>
              <a:buNone/>
            </a:pPr>
            <a:r>
              <a:rPr lang="ja-JP" altLang="en-US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作为澳大利亚最优质的白葡萄品种之一，雷司令是一个细腻，富有表现力且可接受多样化塑造的品种，它受益于最小干预的酿酒法。</a:t>
            </a:r>
          </a:p>
          <a:p>
            <a:pPr marL="0" indent="0">
              <a:lnSpc>
                <a:spcPct val="98000"/>
              </a:lnSpc>
              <a:buNone/>
            </a:pPr>
            <a:r>
              <a:rPr lang="ja-JP" altLang="en-US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澳大利亚拥有世界上最古老的一些雷司令葡萄藤，同时也是全球领先的雷司令生产国。</a:t>
            </a:r>
            <a:endParaRPr lang="en-AU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158149"/>
            <a:ext cx="5019266" cy="1325563"/>
          </a:xfrm>
        </p:spPr>
        <p:txBody>
          <a:bodyPr/>
          <a:lstStyle/>
          <a:p>
            <a:r>
              <a:rPr lang="ja-JP" altLang="en-US" sz="4800" kern="1000" spc="-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精通最小干预</a:t>
            </a:r>
          </a:p>
          <a:p>
            <a:r>
              <a:rPr lang="ja-JP" altLang="en-US" sz="4800" kern="1000" spc="-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酿酒法</a:t>
            </a:r>
            <a:endParaRPr lang="en-US" sz="4800" kern="1000" spc="-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01396709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1" y="368299"/>
            <a:ext cx="6088611" cy="612343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235402"/>
            <a:ext cx="5307440" cy="785732"/>
          </a:xfrm>
        </p:spPr>
        <p:txBody>
          <a:bodyPr/>
          <a:lstStyle/>
          <a:p>
            <a:r>
              <a:rPr lang="ja-JP" altLang="en-US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澳大利亚雷司令</a:t>
            </a:r>
            <a:endParaRPr lang="en-US" dirty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6" y="1103266"/>
            <a:ext cx="4525494" cy="1325563"/>
          </a:xfrm>
        </p:spPr>
        <p:txBody>
          <a:bodyPr/>
          <a:lstStyle/>
          <a:p>
            <a:r>
              <a:rPr lang="ja-JP" altLang="en-US" sz="5300" kern="1000" spc="-100">
                <a:latin typeface="Microsoft YaHei" panose="020B0503020204020204" pitchFamily="34" charset="-122"/>
                <a:ea typeface="Microsoft YaHei" panose="020B0503020204020204" pitchFamily="34" charset="-122"/>
              </a:rPr>
              <a:t>充满</a:t>
            </a:r>
          </a:p>
          <a:p>
            <a:r>
              <a:rPr lang="ja-JP" altLang="en-US" sz="5300" kern="1000" spc="-100">
                <a:latin typeface="Microsoft YaHei" panose="020B0503020204020204" pitchFamily="34" charset="-122"/>
                <a:ea typeface="Microsoft YaHei" panose="020B0503020204020204" pitchFamily="34" charset="-122"/>
              </a:rPr>
              <a:t>可能性和潜力的未来</a:t>
            </a:r>
            <a:endParaRPr lang="en-US" sz="5300" kern="1000" spc="-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07551082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980663"/>
          </a:xfrm>
          <a:prstGeom prst="rect">
            <a:avLst/>
          </a:prstGeom>
        </p:spPr>
      </p:pic>
      <p:sp>
        <p:nvSpPr>
          <p:cNvPr id="2" name="Freeform 1">
            <a:extLst>
              <a:ext uri="{FF2B5EF4-FFF2-40B4-BE49-F238E27FC236}">
                <a16:creationId xmlns:a16="http://schemas.microsoft.com/office/drawing/2014/main" id="{CC51DA6F-C4AB-DE44-3F72-EE391D62A160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FF510320-76E0-149D-2738-DB440053BE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21E58D8C-CFC3-1584-BDD7-F953921EABFE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spcBef>
                <a:spcPts val="100"/>
              </a:spcBef>
              <a:tabLst>
                <a:tab pos="1281430" algn="l"/>
                <a:tab pos="2681605" algn="l"/>
                <a:tab pos="4067810" algn="l"/>
                <a:tab pos="5422265" algn="l"/>
                <a:tab pos="7200265" algn="l"/>
                <a:tab pos="9970770" algn="l"/>
              </a:tabLst>
            </a:pPr>
            <a:r>
              <a:rPr lang="zh-CN" altLang="en-US" sz="9600" b="0" spc="3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谢谢</a:t>
            </a:r>
            <a:endParaRPr lang="pt-BR" sz="9600" b="0" spc="3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endParaRPr lang="pt-BR" sz="5400" b="0" spc="272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42938-09F0-340F-91B5-1BD55B8FB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2A5BEE-12D5-F41C-952F-9FE8AEFBBB38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41D85E-2057-1603-F5D9-200A815DCFC3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90142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0CAEF8-94B9-A641-541D-945D2BD68E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575649"/>
            <a:ext cx="4829691" cy="1530521"/>
          </a:xfrm>
        </p:spPr>
        <p:txBody>
          <a:bodyPr/>
          <a:lstStyle/>
          <a:p>
            <a:pPr>
              <a:spcBef>
                <a:spcPts val="5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澳大利亚雷司令的历史</a:t>
            </a:r>
          </a:p>
          <a:p>
            <a:pPr>
              <a:spcBef>
                <a:spcPts val="5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种植方式</a:t>
            </a:r>
          </a:p>
          <a:p>
            <a:pPr>
              <a:spcBef>
                <a:spcPts val="5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酿造方式</a:t>
            </a:r>
          </a:p>
          <a:p>
            <a:pPr>
              <a:spcBef>
                <a:spcPts val="5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雷司令的产区</a:t>
            </a:r>
          </a:p>
          <a:p>
            <a:pPr>
              <a:spcBef>
                <a:spcPts val="5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常见风格</a:t>
            </a:r>
          </a:p>
          <a:p>
            <a:pPr>
              <a:spcBef>
                <a:spcPts val="5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特点和风味特征</a:t>
            </a:r>
          </a:p>
          <a:p>
            <a:pPr>
              <a:spcBef>
                <a:spcPts val="5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通过数字了解雷司令</a:t>
            </a:r>
            <a:endParaRPr lang="en-AU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9" name="Picture Placeholder 8" descr="A room with many barrels&#10;&#10;AI-generated content may be incorrect.">
            <a:extLst>
              <a:ext uri="{FF2B5EF4-FFF2-40B4-BE49-F238E27FC236}">
                <a16:creationId xmlns:a16="http://schemas.microsoft.com/office/drawing/2014/main" id="{F98E8610-F48E-929F-BE34-9DB61DCC09A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D5400913-D711-727D-B310-729CD8DF73C0}"/>
              </a:ext>
            </a:extLst>
          </p:cNvPr>
          <p:cNvSpPr txBox="1">
            <a:spLocks/>
          </p:cNvSpPr>
          <p:nvPr/>
        </p:nvSpPr>
        <p:spPr>
          <a:xfrm>
            <a:off x="6359668" y="584200"/>
            <a:ext cx="6448425" cy="1325562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 sz="600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今天我们将会</a:t>
            </a:r>
            <a:br>
              <a:rPr lang="ja-JP" altLang="en-US" sz="600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ja-JP" altLang="en-US" sz="600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跟大家讲述</a:t>
            </a:r>
            <a:endParaRPr lang="en-US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6033893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AB5986BB-4BC6-AAEF-DD6D-C566CE2AB68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92429" y="3665033"/>
            <a:ext cx="3999571" cy="283081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9F80A8C-7954-4435-DBFB-8A167ABA8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228" y="3561231"/>
            <a:ext cx="2382787" cy="662774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19</a:t>
            </a:r>
            <a:r>
              <a:rPr lang="zh-CN" altLang="en-US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世纪</a:t>
            </a:r>
            <a:endParaRPr lang="en-US" dirty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68D089-C4E3-78D9-88DE-974ED86D9D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9228" y="4224012"/>
            <a:ext cx="2979552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ja-JP" altLang="en-US" sz="1600">
                <a:latin typeface="Microsoft YaHei" panose="020B0503020204020204" pitchFamily="34" charset="-122"/>
                <a:ea typeface="Microsoft YaHei" panose="020B0503020204020204" pitchFamily="34" charset="-122"/>
              </a:rPr>
              <a:t>记录显示</a:t>
            </a:r>
            <a:r>
              <a:rPr lang="en-US" altLang="ja-JP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1837</a:t>
            </a:r>
            <a:r>
              <a:rPr lang="ja-JP" altLang="en-US" sz="1600">
                <a:latin typeface="Microsoft YaHei" panose="020B0503020204020204" pitchFamily="34" charset="-122"/>
                <a:ea typeface="Microsoft YaHei" panose="020B0503020204020204" pitchFamily="34" charset="-122"/>
              </a:rPr>
              <a:t>年由威廉</a:t>
            </a:r>
            <a:r>
              <a:rPr lang="en-US" altLang="ja-JP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·</a:t>
            </a:r>
            <a:r>
              <a:rPr lang="ja-JP" altLang="en-US" sz="1600">
                <a:latin typeface="Microsoft YaHei" panose="020B0503020204020204" pitchFamily="34" charset="-122"/>
                <a:ea typeface="Microsoft YaHei" panose="020B0503020204020204" pitchFamily="34" charset="-122"/>
              </a:rPr>
              <a:t>马克阿瑟首次引种进入澳大利亚。雷司令被来自德国、波兰和捷克的定居者所接受，迅速在克莱尔谷、伊顿谷、塔斯马尼亚、维多利亚、满吉和西澳找到了新家。</a:t>
            </a:r>
            <a:endParaRPr lang="en-AU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191510-D3CD-6D75-8447-FBB6BC2FED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27530" y="1508782"/>
            <a:ext cx="2769485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ja-JP" altLang="en-US" sz="1600">
                <a:latin typeface="Microsoft YaHei" panose="020B0503020204020204" pitchFamily="34" charset="-122"/>
                <a:ea typeface="Microsoft YaHei" panose="020B0503020204020204" pitchFamily="34" charset="-122"/>
              </a:rPr>
              <a:t>新的酿酒技术被引入澳大利亚酿酒行业。制冷技术被用来给白葡萄酒降温，并帮助保留雷司令精致的芳香。</a:t>
            </a:r>
            <a:endParaRPr lang="en-AU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CB350C9-D773-C2B0-7820-5120B22D257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6644" y="824931"/>
            <a:ext cx="2690127" cy="662774"/>
          </a:xfrm>
        </p:spPr>
        <p:txBody>
          <a:bodyPr/>
          <a:lstStyle/>
          <a:p>
            <a:r>
              <a:rPr lang="en-US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</a:t>
            </a:r>
            <a:r>
              <a:rPr lang="zh-CN" altLang="en-US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世纪</a:t>
            </a:r>
            <a:r>
              <a:rPr lang="en-US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30</a:t>
            </a:r>
            <a:r>
              <a:rPr lang="zh-CN" altLang="en-US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年代</a:t>
            </a:r>
            <a:endParaRPr lang="en-US" dirty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8DB7929-ED55-52E5-510A-55DED06ABD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789" y="584200"/>
            <a:ext cx="4657498" cy="1325563"/>
          </a:xfrm>
        </p:spPr>
        <p:txBody>
          <a:bodyPr/>
          <a:lstStyle/>
          <a:p>
            <a:r>
              <a:rPr lang="ja-JP" altLang="en-US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澳大利亚</a:t>
            </a:r>
          </a:p>
          <a:p>
            <a:r>
              <a:rPr lang="ja-JP" altLang="en-US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雷司令的历史</a:t>
            </a:r>
            <a:endParaRPr lang="en-US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673E668F-668D-79FF-BE73-7BFDEDFC9034}"/>
              </a:ext>
            </a:extLst>
          </p:cNvPr>
          <p:cNvSpPr txBox="1">
            <a:spLocks/>
          </p:cNvSpPr>
          <p:nvPr/>
        </p:nvSpPr>
        <p:spPr>
          <a:xfrm>
            <a:off x="5264288" y="4240381"/>
            <a:ext cx="2452356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ja-JP" altLang="en-US" sz="1600">
                <a:latin typeface="Microsoft YaHei" panose="020B0503020204020204" pitchFamily="34" charset="-122"/>
                <a:ea typeface="Microsoft YaHei" panose="020B0503020204020204" pitchFamily="34" charset="-122"/>
              </a:rPr>
              <a:t>雷司令受到高度评价，而且很受欢迎，成为‘干白葡萄酒’的代名词。</a:t>
            </a:r>
            <a:endParaRPr lang="en-AU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E939C9D0-8FA3-1FE9-8048-A3605414776E}"/>
              </a:ext>
            </a:extLst>
          </p:cNvPr>
          <p:cNvSpPr txBox="1">
            <a:spLocks/>
          </p:cNvSpPr>
          <p:nvPr/>
        </p:nvSpPr>
        <p:spPr>
          <a:xfrm>
            <a:off x="5264287" y="3577607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19</a:t>
            </a:r>
            <a:r>
              <a:rPr lang="zh-CN" altLang="en-US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世纪中期</a:t>
            </a:r>
            <a:endParaRPr lang="en-US" dirty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7401099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B1FE52DA-777A-1E64-876F-A13E80C3C331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49201" y="584201"/>
            <a:ext cx="3842800" cy="2448931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5CF1C7-70AA-FC1F-C8BD-579EB3EB81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9600" y="4242819"/>
            <a:ext cx="3159512" cy="14613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ja-JP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当科林</a:t>
            </a:r>
            <a:r>
              <a:rPr lang="en-US" altLang="ja-JP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·</a:t>
            </a:r>
            <a:r>
              <a:rPr lang="ja-JP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格拉普（ </a:t>
            </a:r>
            <a:r>
              <a:rPr lang="en-AU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Colin Gramp）</a:t>
            </a:r>
            <a:r>
              <a:rPr lang="ja-JP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开始使用冷却加压发酵来同时防止二氧化碳逸出和控制发酵温度时，澳大利亚雷司令又经历了一轮变革。</a:t>
            </a:r>
            <a:endParaRPr lang="en-AU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E44FBB-F168-EAE4-CCB5-6AA8D5B164C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5143" y="3558968"/>
            <a:ext cx="2120040" cy="662774"/>
          </a:xfrm>
        </p:spPr>
        <p:txBody>
          <a:bodyPr/>
          <a:lstStyle/>
          <a:p>
            <a:r>
              <a:rPr lang="en-US" sz="2000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</a:t>
            </a:r>
            <a:r>
              <a:rPr lang="zh-CN" altLang="en-US" sz="2000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世纪</a:t>
            </a:r>
            <a:r>
              <a:rPr lang="en-US" sz="2000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50</a:t>
            </a:r>
            <a:r>
              <a:rPr lang="zh-CN" altLang="en-US" sz="2000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年代</a:t>
            </a:r>
            <a:endParaRPr lang="en-US" sz="2000" dirty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7077BD-D789-45D0-7EE7-1D54DC3CB77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310015" y="1354511"/>
            <a:ext cx="2462707" cy="14613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ja-JP" altLang="en-US" sz="1600">
                <a:latin typeface="Microsoft YaHei" panose="020B0503020204020204" pitchFamily="34" charset="-122"/>
                <a:ea typeface="Microsoft YaHei" panose="020B0503020204020204" pitchFamily="34" charset="-122"/>
              </a:rPr>
              <a:t>雷司令在</a:t>
            </a:r>
            <a:r>
              <a:rPr lang="en-US" altLang="ja-JP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60</a:t>
            </a:r>
            <a:r>
              <a:rPr lang="ja-JP" altLang="en-US" sz="1600">
                <a:latin typeface="Microsoft YaHei" panose="020B0503020204020204" pitchFamily="34" charset="-122"/>
                <a:ea typeface="Microsoft YaHei" panose="020B0503020204020204" pitchFamily="34" charset="-122"/>
              </a:rPr>
              <a:t>和</a:t>
            </a:r>
            <a:r>
              <a:rPr lang="en-US" altLang="ja-JP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70</a:t>
            </a:r>
            <a:r>
              <a:rPr lang="ja-JP" altLang="en-US" sz="1600">
                <a:latin typeface="Microsoft YaHei" panose="020B0503020204020204" pitchFamily="34" charset="-122"/>
                <a:ea typeface="Microsoft YaHei" panose="020B0503020204020204" pitchFamily="34" charset="-122"/>
              </a:rPr>
              <a:t>年代末的白葡萄酒热潮中成为了澳大利亚的主要品种，虽然当中存在一些认为雷司令都是甜酒的误解。</a:t>
            </a:r>
            <a:endParaRPr lang="en-AU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7DF496-73D7-3118-612E-D4969B26EE7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299130" y="670660"/>
            <a:ext cx="2120040" cy="662774"/>
          </a:xfrm>
        </p:spPr>
        <p:txBody>
          <a:bodyPr/>
          <a:lstStyle/>
          <a:p>
            <a:r>
              <a:rPr lang="en-US" sz="2000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</a:t>
            </a:r>
            <a:r>
              <a:rPr lang="zh-CN" altLang="en-US" sz="2000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世纪</a:t>
            </a:r>
            <a:r>
              <a:rPr lang="en-US" sz="2000" dirty="0">
                <a:solidFill>
                  <a:schemeClr val="bg2"/>
                </a:solidFill>
              </a:rPr>
              <a:t>60</a:t>
            </a:r>
            <a:r>
              <a:rPr lang="zh-CN" altLang="en-US" sz="2000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年代</a:t>
            </a: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BDDDE8B-2789-FEDA-C765-199588400292}"/>
              </a:ext>
            </a:extLst>
          </p:cNvPr>
          <p:cNvSpPr txBox="1">
            <a:spLocks/>
          </p:cNvSpPr>
          <p:nvPr/>
        </p:nvSpPr>
        <p:spPr>
          <a:xfrm>
            <a:off x="8990622" y="4184767"/>
            <a:ext cx="2120040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ja-JP" altLang="en-US" sz="1600">
                <a:latin typeface="Microsoft YaHei" panose="020B0503020204020204" pitchFamily="34" charset="-122"/>
                <a:ea typeface="Microsoft YaHei" panose="020B0503020204020204" pitchFamily="34" charset="-122"/>
              </a:rPr>
              <a:t>雷司令是澳大利亚最重要的葡萄品种之一，它的声望正再一次飙升。</a:t>
            </a:r>
            <a:endParaRPr lang="en-AU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62A32854-35F1-95C6-6386-E4D638DE5452}"/>
              </a:ext>
            </a:extLst>
          </p:cNvPr>
          <p:cNvSpPr txBox="1">
            <a:spLocks/>
          </p:cNvSpPr>
          <p:nvPr/>
        </p:nvSpPr>
        <p:spPr>
          <a:xfrm>
            <a:off x="8979736" y="3500916"/>
            <a:ext cx="2564344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今天</a:t>
            </a:r>
            <a:endParaRPr lang="en-US" dirty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8FFF1F07-1EC1-0C0C-0528-42585C601191}"/>
              </a:ext>
            </a:extLst>
          </p:cNvPr>
          <p:cNvSpPr txBox="1">
            <a:spLocks/>
          </p:cNvSpPr>
          <p:nvPr/>
        </p:nvSpPr>
        <p:spPr>
          <a:xfrm>
            <a:off x="4175986" y="4194355"/>
            <a:ext cx="2611390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ja-JP" altLang="en-US" sz="1600">
                <a:latin typeface="Microsoft YaHei" panose="020B0503020204020204" pitchFamily="34" charset="-122"/>
                <a:ea typeface="Microsoft YaHei" panose="020B0503020204020204" pitchFamily="34" charset="-122"/>
              </a:rPr>
              <a:t>对雷司令都是甜酒的错误印记终于消除。很多知名的澳大利亚葡萄酒商在他们的产品线中加入了干型雷司令。</a:t>
            </a:r>
            <a:endParaRPr lang="en-AU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CAAC6E24-EA1E-26DF-E216-52CBA354A78E}"/>
              </a:ext>
            </a:extLst>
          </p:cNvPr>
          <p:cNvSpPr txBox="1">
            <a:spLocks/>
          </p:cNvSpPr>
          <p:nvPr/>
        </p:nvSpPr>
        <p:spPr>
          <a:xfrm>
            <a:off x="4165100" y="3510504"/>
            <a:ext cx="2354645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</a:t>
            </a:r>
            <a:r>
              <a:rPr lang="zh-CN" altLang="en-US" sz="2000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世纪</a:t>
            </a:r>
            <a:r>
              <a:rPr lang="en-US" sz="2000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70</a:t>
            </a:r>
            <a:r>
              <a:rPr lang="zh-CN" altLang="en-US" sz="2000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和</a:t>
            </a:r>
            <a:r>
              <a:rPr lang="en-US" sz="2000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80</a:t>
            </a:r>
            <a:r>
              <a:rPr lang="zh-CN" altLang="en-US" sz="2000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年代</a:t>
            </a:r>
            <a:endParaRPr lang="en-US" sz="2000" dirty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78109B7F-7F57-7B5A-0B3F-6BF748767BF5}"/>
              </a:ext>
            </a:extLst>
          </p:cNvPr>
          <p:cNvSpPr txBox="1">
            <a:spLocks/>
          </p:cNvSpPr>
          <p:nvPr/>
        </p:nvSpPr>
        <p:spPr>
          <a:xfrm>
            <a:off x="5738241" y="1886195"/>
            <a:ext cx="2462707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ja-JP" altLang="en-US" sz="1600">
                <a:latin typeface="Microsoft YaHei" panose="020B0503020204020204" pitchFamily="34" charset="-122"/>
                <a:ea typeface="Microsoft YaHei" panose="020B0503020204020204" pitchFamily="34" charset="-122"/>
              </a:rPr>
              <a:t>雷司令的衰落使它跌下澳洲最受欢迎白葡萄酒的宝座，同时霞多丽的人气持续崛起。</a:t>
            </a:r>
            <a:endParaRPr lang="en-AU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1D839660-6B90-B324-42AD-07C96508D124}"/>
              </a:ext>
            </a:extLst>
          </p:cNvPr>
          <p:cNvSpPr txBox="1">
            <a:spLocks/>
          </p:cNvSpPr>
          <p:nvPr/>
        </p:nvSpPr>
        <p:spPr>
          <a:xfrm>
            <a:off x="5727356" y="1202344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</a:t>
            </a:r>
            <a:r>
              <a:rPr lang="zh-CN" altLang="en-US" sz="2000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世纪</a:t>
            </a:r>
            <a:r>
              <a:rPr lang="en-US" sz="2000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90</a:t>
            </a:r>
            <a:r>
              <a:rPr lang="zh-CN" altLang="en-US" sz="2000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年代</a:t>
            </a:r>
            <a:endParaRPr lang="en-US" sz="2000" dirty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9207003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584200"/>
            <a:ext cx="4829691" cy="429788"/>
          </a:xfrm>
        </p:spPr>
        <p:txBody>
          <a:bodyPr/>
          <a:lstStyle/>
          <a:p>
            <a:r>
              <a:rPr lang="ja-JP" altLang="en-US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葡萄栽培</a:t>
            </a:r>
            <a:endParaRPr lang="en-US" dirty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3115527"/>
            <a:ext cx="3615604" cy="2669914"/>
          </a:xfr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800"/>
              </a:spcBef>
              <a:buNone/>
            </a:pPr>
            <a:r>
              <a:rPr lang="ja-JP" altLang="en-US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雷司令是一种极具表现力的葡萄，能够反映风土和展现葡萄种植农的技艺。</a:t>
            </a:r>
            <a:endParaRPr lang="en-AU" altLang="ja-JP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ja-JP" altLang="en-US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在有凉爽夜晚和漫长成熟期的气候下生长良好</a:t>
            </a:r>
          </a:p>
          <a:p>
            <a:pPr marL="285750" indent="-285750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ja-JP" altLang="en-US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可适应多种类型的土壤</a:t>
            </a:r>
          </a:p>
          <a:p>
            <a:pPr marL="285750" indent="-285750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ja-JP" altLang="en-US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小而紧凑的果串容易感染病害</a:t>
            </a:r>
          </a:p>
          <a:p>
            <a:pPr marL="285750" indent="-285750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ja-JP" altLang="en-US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在控制低产量的情况下出产的葡萄品质更高</a:t>
            </a:r>
            <a:endParaRPr lang="en-AU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080872"/>
            <a:ext cx="5724447" cy="714677"/>
          </a:xfrm>
        </p:spPr>
        <p:txBody>
          <a:bodyPr/>
          <a:lstStyle/>
          <a:p>
            <a:r>
              <a:rPr lang="ja-JP" altLang="en-US" sz="5000" kern="1000" spc="-100">
                <a:latin typeface="Microsoft YaHei" panose="020B0503020204020204" pitchFamily="34" charset="-122"/>
                <a:ea typeface="Microsoft YaHei" panose="020B0503020204020204" pitchFamily="34" charset="-122"/>
              </a:rPr>
              <a:t>如何种植</a:t>
            </a:r>
          </a:p>
          <a:p>
            <a:r>
              <a:rPr lang="ja-JP" altLang="en-US" sz="5000" kern="1000" spc="-100">
                <a:latin typeface="Microsoft YaHei" panose="020B0503020204020204" pitchFamily="34" charset="-122"/>
                <a:ea typeface="Microsoft YaHei" panose="020B0503020204020204" pitchFamily="34" charset="-122"/>
              </a:rPr>
              <a:t>雷司令</a:t>
            </a:r>
            <a:endParaRPr lang="en-US" sz="5000" kern="1000" spc="-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1583601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29AF698-9E71-A39A-681C-BBB3D1C393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18" y="3495185"/>
            <a:ext cx="1059021" cy="22101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CA87E9-BDA8-DDF1-A557-C23318B88B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798" y="3818744"/>
            <a:ext cx="1120781" cy="18496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17878ED-BFD3-42DC-423C-93774E0480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618" y="3818744"/>
            <a:ext cx="1120781" cy="18496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38E98E8-F1C4-A8FC-E57A-9E15CA7F37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162" y="4225033"/>
            <a:ext cx="2195333" cy="140501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3F24841-EE7F-91F5-D38B-7FCF656236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313" y="3941271"/>
            <a:ext cx="1325272" cy="16887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09CE714-89D9-F1BD-EF77-652D51F34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700" y="3818744"/>
            <a:ext cx="1120781" cy="184968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4318D4F-26FF-FDB7-543E-612F2A0585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61" y="3344791"/>
            <a:ext cx="543780" cy="884277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740C4DD-B80A-DE84-F8B7-02A05215A431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ja-JP" altLang="en-US" sz="320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葡萄酒酿造 </a:t>
            </a:r>
            <a:endParaRPr lang="en-AU" altLang="ja-JP" sz="3200" dirty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lnSpc>
                <a:spcPct val="82000"/>
              </a:lnSpc>
              <a:buNone/>
            </a:pPr>
            <a:r>
              <a:rPr lang="ja-JP" altLang="en-US" sz="544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酿造技术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ja-JP" altLang="en-US" sz="544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对雷司令风格的影响</a:t>
            </a:r>
            <a:endParaRPr lang="en-US" sz="5440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444223" y="5859446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整串压榨</a:t>
            </a:r>
            <a:endParaRPr lang="en-AU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4209793" y="5859446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延长果皮接触</a:t>
            </a:r>
            <a:endParaRPr lang="ja-JP" altLang="en-US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6102538" y="5859446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低温稳定</a:t>
            </a:r>
            <a:endParaRPr lang="en-AU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F6342A7-A744-5F57-97D2-37CB6554F70B}"/>
              </a:ext>
            </a:extLst>
          </p:cNvPr>
          <p:cNvSpPr/>
          <p:nvPr/>
        </p:nvSpPr>
        <p:spPr>
          <a:xfrm>
            <a:off x="5186376" y="3073763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153851-0642-10C9-F7AD-7BB1099D7856}"/>
              </a:ext>
            </a:extLst>
          </p:cNvPr>
          <p:cNvSpPr txBox="1"/>
          <p:nvPr/>
        </p:nvSpPr>
        <p:spPr>
          <a:xfrm>
            <a:off x="5121204" y="3361468"/>
            <a:ext cx="961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ja-JP" altLang="en-US" sz="12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延长浸渍</a:t>
            </a:r>
            <a:endParaRPr lang="en-US" sz="12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8BDE99-8639-7564-405E-6B7B35E6DFF5}"/>
              </a:ext>
            </a:extLst>
          </p:cNvPr>
          <p:cNvSpPr txBox="1"/>
          <p:nvPr/>
        </p:nvSpPr>
        <p:spPr>
          <a:xfrm>
            <a:off x="2265863" y="5859446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低温发酵</a:t>
            </a:r>
            <a:endParaRPr lang="en-AU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924203-8544-A246-E5EA-6954E5CA8DBF}"/>
              </a:ext>
            </a:extLst>
          </p:cNvPr>
          <p:cNvSpPr txBox="1"/>
          <p:nvPr/>
        </p:nvSpPr>
        <p:spPr>
          <a:xfrm>
            <a:off x="8089713" y="5859446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无菌过滤</a:t>
            </a:r>
            <a:endParaRPr lang="ja-JP" altLang="en-US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EE7AB7B-7DEF-7215-DCA2-D6093E43D6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45817" y="3499871"/>
            <a:ext cx="648015" cy="57411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9C3A3B-51B5-0E75-D0C6-B0FA0B82A559}"/>
              </a:ext>
            </a:extLst>
          </p:cNvPr>
          <p:cNvSpPr txBox="1"/>
          <p:nvPr/>
        </p:nvSpPr>
        <p:spPr>
          <a:xfrm>
            <a:off x="10341340" y="5859446"/>
            <a:ext cx="1437218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尽早装瓶</a:t>
            </a:r>
            <a:endParaRPr lang="en-AU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8164CF6-291E-991F-F390-C48BC20B43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2305" y="3879012"/>
            <a:ext cx="648015" cy="57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72582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BCC1B2-95F4-F323-25A8-35896F3C390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8176" y="15629"/>
            <a:ext cx="10003824" cy="6826741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9912A1B-9980-E083-63F0-B0213BEA99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ja-JP" altLang="en-US" sz="320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澳大利亚</a:t>
            </a:r>
            <a:endParaRPr lang="en-US" sz="3200" dirty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lnSpc>
                <a:spcPct val="82000"/>
              </a:lnSpc>
              <a:buNone/>
            </a:pPr>
            <a:r>
              <a:rPr lang="ja-JP" altLang="en-US" sz="544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雷司令产区</a:t>
            </a:r>
            <a:endParaRPr lang="en-US" sz="5440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9C81D03D-2855-E215-C4C4-DE8C86E67D7B}"/>
              </a:ext>
            </a:extLst>
          </p:cNvPr>
          <p:cNvSpPr txBox="1"/>
          <p:nvPr/>
        </p:nvSpPr>
        <p:spPr>
          <a:xfrm>
            <a:off x="8162693" y="5611297"/>
            <a:ext cx="874388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ja-JP" altLang="en-US" sz="1400" b="1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伊顿谷</a:t>
            </a:r>
            <a:endParaRPr lang="en-US" sz="1400" b="1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7CD3B51-DA54-C67D-222B-3A8D29DD25D2}"/>
              </a:ext>
            </a:extLst>
          </p:cNvPr>
          <p:cNvCxnSpPr>
            <a:cxnSpLocks/>
          </p:cNvCxnSpPr>
          <p:nvPr/>
        </p:nvCxnSpPr>
        <p:spPr>
          <a:xfrm flipV="1">
            <a:off x="8162693" y="4601737"/>
            <a:ext cx="680215" cy="76571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bject 58">
            <a:extLst>
              <a:ext uri="{FF2B5EF4-FFF2-40B4-BE49-F238E27FC236}">
                <a16:creationId xmlns:a16="http://schemas.microsoft.com/office/drawing/2014/main" id="{6C70AF2C-B75A-60B0-88F0-691C880282DA}"/>
              </a:ext>
            </a:extLst>
          </p:cNvPr>
          <p:cNvSpPr txBox="1"/>
          <p:nvPr/>
        </p:nvSpPr>
        <p:spPr>
          <a:xfrm>
            <a:off x="4074579" y="5149566"/>
            <a:ext cx="1131905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ja-JP" altLang="en-US" sz="1400" b="1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大南部地区</a:t>
            </a:r>
            <a:endParaRPr lang="en-US" sz="1400" b="1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945FEA5-974B-9B95-6D3C-B81EA3A1034F}"/>
              </a:ext>
            </a:extLst>
          </p:cNvPr>
          <p:cNvCxnSpPr>
            <a:cxnSpLocks/>
          </p:cNvCxnSpPr>
          <p:nvPr/>
        </p:nvCxnSpPr>
        <p:spPr>
          <a:xfrm flipV="1">
            <a:off x="5032917" y="4867169"/>
            <a:ext cx="649288" cy="38626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bject 58">
            <a:extLst>
              <a:ext uri="{FF2B5EF4-FFF2-40B4-BE49-F238E27FC236}">
                <a16:creationId xmlns:a16="http://schemas.microsoft.com/office/drawing/2014/main" id="{9ED53931-EEEA-663E-4618-895322FCA79C}"/>
              </a:ext>
            </a:extLst>
          </p:cNvPr>
          <p:cNvSpPr txBox="1"/>
          <p:nvPr/>
        </p:nvSpPr>
        <p:spPr>
          <a:xfrm>
            <a:off x="7685723" y="6286928"/>
            <a:ext cx="1644738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ja-JP" altLang="en-US" sz="1400" b="1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塔斯马尼亚</a:t>
            </a:r>
            <a:endParaRPr lang="en-US" sz="1400" b="1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1DEA2C0-5473-CCB8-9BE8-728D4564DDA7}"/>
              </a:ext>
            </a:extLst>
          </p:cNvPr>
          <p:cNvCxnSpPr>
            <a:cxnSpLocks/>
          </p:cNvCxnSpPr>
          <p:nvPr/>
        </p:nvCxnSpPr>
        <p:spPr>
          <a:xfrm flipV="1">
            <a:off x="8683083" y="6254623"/>
            <a:ext cx="1323278" cy="13874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bject 58">
            <a:extLst>
              <a:ext uri="{FF2B5EF4-FFF2-40B4-BE49-F238E27FC236}">
                <a16:creationId xmlns:a16="http://schemas.microsoft.com/office/drawing/2014/main" id="{6F4D0E5D-E6C3-3DDC-C741-67673E657577}"/>
              </a:ext>
            </a:extLst>
          </p:cNvPr>
          <p:cNvSpPr txBox="1"/>
          <p:nvPr/>
        </p:nvSpPr>
        <p:spPr>
          <a:xfrm>
            <a:off x="7356764" y="5239757"/>
            <a:ext cx="1058746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ja-JP" altLang="en-US" sz="1400" b="1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克莱尔谷</a:t>
            </a:r>
            <a:endParaRPr lang="en-US" sz="1400" b="1" dirty="0">
              <a:solidFill>
                <a:schemeClr val="accent2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34023D4-E122-970F-0EF1-84924B2DA1C5}"/>
              </a:ext>
            </a:extLst>
          </p:cNvPr>
          <p:cNvCxnSpPr>
            <a:cxnSpLocks/>
          </p:cNvCxnSpPr>
          <p:nvPr/>
        </p:nvCxnSpPr>
        <p:spPr>
          <a:xfrm flipV="1">
            <a:off x="8701658" y="4742985"/>
            <a:ext cx="208157" cy="90696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95590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0CCF1F8-6D9E-4631-9BC7-E65B426755A9}">
  <ds:schemaRefs>
    <ds:schemaRef ds:uri="http://schemas.microsoft.com/office/2006/documentManagement/types"/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4e8dd08d-258d-47a9-9875-37f1ffd19f33"/>
    <ds:schemaRef ds:uri="http://purl.org/dc/elements/1.1/"/>
    <ds:schemaRef ds:uri="02256494-4976-4001-aedb-96463ae0d92e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2D9CAA0-7444-463D-8B3C-584CB041E9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256494-4976-4001-aedb-96463ae0d92e"/>
    <ds:schemaRef ds:uri="4e8dd08d-258d-47a9-9875-37f1ffd19f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2380</Words>
  <Application>Microsoft Macintosh PowerPoint</Application>
  <PresentationFormat>Widescreen</PresentationFormat>
  <Paragraphs>259</Paragraphs>
  <Slides>32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Neue Haas Grotesk Text Pro</vt:lpstr>
      <vt:lpstr>Microsoft YaHei UI</vt:lpstr>
      <vt:lpstr>Inter Display</vt:lpstr>
      <vt:lpstr>Microsoft YaHei</vt:lpstr>
      <vt:lpstr>Arial</vt:lpstr>
      <vt:lpstr>Slide layouts</vt:lpstr>
      <vt:lpstr>PowerPoint Presentation</vt:lpstr>
      <vt:lpstr>PowerPoint Presentation</vt:lpstr>
      <vt:lpstr>雷司令</vt:lpstr>
      <vt:lpstr>PowerPoint Presentation</vt:lpstr>
      <vt:lpstr>19世纪</vt:lpstr>
      <vt:lpstr>PowerPoint Presentation</vt:lpstr>
      <vt:lpstr>葡萄栽培</vt:lpstr>
      <vt:lpstr>PowerPoint Presentation</vt:lpstr>
      <vt:lpstr>PowerPoint Presentation</vt:lpstr>
      <vt:lpstr>PowerPoint Presentation</vt:lpstr>
      <vt:lpstr>PowerPoint Presentation</vt:lpstr>
      <vt:lpstr>气候</vt:lpstr>
      <vt:lpstr>土壤</vt:lpstr>
      <vt:lpstr>PowerPoint Presentation</vt:lpstr>
      <vt:lpstr>PowerPoint Presentation</vt:lpstr>
      <vt:lpstr>气候</vt:lpstr>
      <vt:lpstr>土壤</vt:lpstr>
      <vt:lpstr>PowerPoint Presentation</vt:lpstr>
      <vt:lpstr>PowerPoint Presentation</vt:lpstr>
      <vt:lpstr>气候</vt:lpstr>
      <vt:lpstr>土壤</vt:lpstr>
      <vt:lpstr>PowerPoint Presentation</vt:lpstr>
      <vt:lpstr>PowerPoint Presentation</vt:lpstr>
      <vt:lpstr>PowerPoint Presentation</vt:lpstr>
      <vt:lpstr>大南部</vt:lpstr>
      <vt:lpstr>常见</vt:lpstr>
      <vt:lpstr>PowerPoint Presentation</vt:lpstr>
      <vt:lpstr>PowerPoint Presentation</vt:lpstr>
      <vt:lpstr>PowerPoint Presentation</vt:lpstr>
      <vt:lpstr>澳大利亚雷司令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Frances Jiang</dc:creator>
  <cp:lastModifiedBy>Cameron Midson</cp:lastModifiedBy>
  <cp:revision>45</cp:revision>
  <dcterms:created xsi:type="dcterms:W3CDTF">2018-07-25T07:02:59Z</dcterms:created>
  <dcterms:modified xsi:type="dcterms:W3CDTF">2026-08-20T02:26:01Z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Order">
    <vt:lpwstr>47266000.0000000</vt:lpwstr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lpwstr/>
  </property>
  <property fmtid="{D5CDD505-2E9C-101B-9397-08002B2CF9AE}" pid="12" name="MSIP_Label_8cf57b4f-1801-441a-a240-098885f2bcbe_Enabled">
    <vt:lpwstr>true</vt:lpwstr>
  </property>
  <property fmtid="{D5CDD505-2E9C-101B-9397-08002B2CF9AE}" pid="13" name="MSIP_Label_8cf57b4f-1801-441a-a240-098885f2bcbe_SetDate">
    <vt:lpwstr>2025-10-23T05:23:53Z</vt:lpwstr>
  </property>
  <property fmtid="{D5CDD505-2E9C-101B-9397-08002B2CF9AE}" pid="14" name="MSIP_Label_8cf57b4f-1801-441a-a240-098885f2bcbe_Method">
    <vt:lpwstr>Standard</vt:lpwstr>
  </property>
  <property fmtid="{D5CDD505-2E9C-101B-9397-08002B2CF9AE}" pid="15" name="MSIP_Label_8cf57b4f-1801-441a-a240-098885f2bcbe_Name">
    <vt:lpwstr>General</vt:lpwstr>
  </property>
  <property fmtid="{D5CDD505-2E9C-101B-9397-08002B2CF9AE}" pid="16" name="MSIP_Label_8cf57b4f-1801-441a-a240-098885f2bcbe_SiteId">
    <vt:lpwstr>76107ada-99f4-412e-b164-5464438b49a0</vt:lpwstr>
  </property>
  <property fmtid="{D5CDD505-2E9C-101B-9397-08002B2CF9AE}" pid="17" name="MSIP_Label_8cf57b4f-1801-441a-a240-098885f2bcbe_ActionId">
    <vt:lpwstr>7b7480e6-888e-43f4-9482-47f06be189d5</vt:lpwstr>
  </property>
  <property fmtid="{D5CDD505-2E9C-101B-9397-08002B2CF9AE}" pid="18" name="MSIP_Label_8cf57b4f-1801-441a-a240-098885f2bcbe_ContentBits">
    <vt:lpwstr>0</vt:lpwstr>
  </property>
  <property fmtid="{D5CDD505-2E9C-101B-9397-08002B2CF9AE}" pid="19" name="MSIP_Label_8cf57b4f-1801-441a-a240-098885f2bcbe_Tag">
    <vt:lpwstr>50, 3, 0, 1</vt:lpwstr>
  </property>
</Properties>
</file>