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2"/>
  </p:notesMasterIdLst>
  <p:sldIdLst>
    <p:sldId id="256" r:id="rId5"/>
    <p:sldId id="478" r:id="rId6"/>
    <p:sldId id="625" r:id="rId7"/>
    <p:sldId id="626" r:id="rId8"/>
    <p:sldId id="627" r:id="rId9"/>
    <p:sldId id="629" r:id="rId10"/>
    <p:sldId id="630" r:id="rId11"/>
    <p:sldId id="691" r:id="rId12"/>
    <p:sldId id="692" r:id="rId13"/>
    <p:sldId id="639" r:id="rId14"/>
    <p:sldId id="693" r:id="rId15"/>
    <p:sldId id="673" r:id="rId16"/>
    <p:sldId id="695" r:id="rId17"/>
    <p:sldId id="674" r:id="rId18"/>
    <p:sldId id="675" r:id="rId19"/>
    <p:sldId id="676" r:id="rId20"/>
    <p:sldId id="677" r:id="rId21"/>
    <p:sldId id="678" r:id="rId22"/>
    <p:sldId id="696" r:id="rId23"/>
    <p:sldId id="680" r:id="rId24"/>
    <p:sldId id="683" r:id="rId25"/>
    <p:sldId id="682" r:id="rId26"/>
    <p:sldId id="690" r:id="rId27"/>
    <p:sldId id="669" r:id="rId28"/>
    <p:sldId id="670" r:id="rId29"/>
    <p:sldId id="340" r:id="rId30"/>
    <p:sldId id="697" r:id="rId31"/>
  </p:sldIdLst>
  <p:sldSz cx="12192000" cy="6858000"/>
  <p:notesSz cx="6858000" cy="9144000"/>
  <p:embeddedFontLst>
    <p:embeddedFont>
      <p:font typeface="Hellix SemiBold" panose="020F0502020204030204" pitchFamily="34" charset="0"/>
      <p:regular r:id="rId33"/>
      <p:bold r:id="rId34"/>
    </p:embeddedFont>
    <p:embeddedFont>
      <p:font typeface="Inter Display" panose="02000503000000020004" pitchFamily="2" charset="0"/>
      <p:regular r:id="rId35"/>
      <p:bold r:id="rId36"/>
      <p:italic r:id="rId37"/>
      <p:boldItalic r:id="rId38"/>
    </p:embeddedFont>
    <p:embeddedFont>
      <p:font typeface="Neue Haas Grotesk Text Pro" panose="020B0504020202020204" pitchFamily="34" charset="77"/>
      <p:regular r:id="rId39"/>
      <p:bold r:id="rId40"/>
      <p:italic r:id="rId41"/>
      <p:boldItalic r:id="rId42"/>
    </p:embeddedFont>
  </p:embeddedFontLst>
  <p:custDataLst>
    <p:tags r:id="rId43"/>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F38393-9B8E-0038-806D-63184AB5D8F6}" v="1" dt="2025-03-24T09:28:55.7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57" autoAdjust="0"/>
    <p:restoredTop sz="94812"/>
  </p:normalViewPr>
  <p:slideViewPr>
    <p:cSldViewPr snapToGrid="0">
      <p:cViewPr varScale="1">
        <p:scale>
          <a:sx n="170" d="100"/>
          <a:sy n="170" d="100"/>
        </p:scale>
        <p:origin x="1040" y="488"/>
      </p:cViewPr>
      <p:guideLst>
        <p:guide orient="horz" pos="1434"/>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S::cameron.midson@wineaustralia.com::510fe36d-201b-4d30-8c49-491c55367456" providerId="AD" clId="Web-{DDE4274F-5720-AA9F-1C43-6D90E4277CCB}"/>
    <pc:docChg chg="modSld">
      <pc:chgData name="Cameron Midson" userId="S::cameron.midson@wineaustralia.com::510fe36d-201b-4d30-8c49-491c55367456" providerId="AD" clId="Web-{DDE4274F-5720-AA9F-1C43-6D90E4277CCB}" dt="2025-03-20T23:38:08.305" v="29"/>
      <pc:docMkLst>
        <pc:docMk/>
      </pc:docMkLst>
      <pc:sldChg chg="addSp delSp modSp">
        <pc:chgData name="Cameron Midson" userId="S::cameron.midson@wineaustralia.com::510fe36d-201b-4d30-8c49-491c55367456" providerId="AD" clId="Web-{DDE4274F-5720-AA9F-1C43-6D90E4277CCB}" dt="2025-03-20T23:38:08.305" v="29"/>
        <pc:sldMkLst>
          <pc:docMk/>
          <pc:sldMk cId="2430725823" sldId="639"/>
        </pc:sldMkLst>
        <pc:picChg chg="del">
          <ac:chgData name="Cameron Midson" userId="S::cameron.midson@wineaustralia.com::510fe36d-201b-4d30-8c49-491c55367456" providerId="AD" clId="Web-{DDE4274F-5720-AA9F-1C43-6D90E4277CCB}" dt="2025-03-20T23:35:31.488" v="0"/>
          <ac:picMkLst>
            <pc:docMk/>
            <pc:sldMk cId="2430725823" sldId="639"/>
            <ac:picMk id="3" creationId="{A15F4CD8-3B08-71A1-2FD4-A7592D7431BD}"/>
          </ac:picMkLst>
        </pc:picChg>
        <pc:picChg chg="add del mod">
          <ac:chgData name="Cameron Midson" userId="S::cameron.midson@wineaustralia.com::510fe36d-201b-4d30-8c49-491c55367456" providerId="AD" clId="Web-{DDE4274F-5720-AA9F-1C43-6D90E4277CCB}" dt="2025-03-20T23:37:44.305" v="25"/>
          <ac:picMkLst>
            <pc:docMk/>
            <pc:sldMk cId="2430725823" sldId="639"/>
            <ac:picMk id="4" creationId="{E52488BB-076E-CFFB-787A-07CDC88CC79C}"/>
          </ac:picMkLst>
        </pc:picChg>
        <pc:picChg chg="add del mod">
          <ac:chgData name="Cameron Midson" userId="S::cameron.midson@wineaustralia.com::510fe36d-201b-4d30-8c49-491c55367456" providerId="AD" clId="Web-{DDE4274F-5720-AA9F-1C43-6D90E4277CCB}" dt="2025-03-20T23:38:08.305" v="29"/>
          <ac:picMkLst>
            <pc:docMk/>
            <pc:sldMk cId="2430725823" sldId="639"/>
            <ac:picMk id="5" creationId="{062D19A7-6BE6-CFA9-55F3-3ED78D58F3E9}"/>
          </ac:picMkLst>
        </pc:picChg>
        <pc:picChg chg="add del mod">
          <ac:chgData name="Cameron Midson" userId="S::cameron.midson@wineaustralia.com::510fe36d-201b-4d30-8c49-491c55367456" providerId="AD" clId="Web-{DDE4274F-5720-AA9F-1C43-6D90E4277CCB}" dt="2025-03-20T23:37:44.305" v="24"/>
          <ac:picMkLst>
            <pc:docMk/>
            <pc:sldMk cId="2430725823" sldId="639"/>
            <ac:picMk id="12" creationId="{4225A109-6A78-2104-CA46-A0C65B547A9C}"/>
          </ac:picMkLst>
        </pc:picChg>
        <pc:picChg chg="add del mod">
          <ac:chgData name="Cameron Midson" userId="S::cameron.midson@wineaustralia.com::510fe36d-201b-4d30-8c49-491c55367456" providerId="AD" clId="Web-{DDE4274F-5720-AA9F-1C43-6D90E4277CCB}" dt="2025-03-20T23:37:45.195" v="26"/>
          <ac:picMkLst>
            <pc:docMk/>
            <pc:sldMk cId="2430725823" sldId="639"/>
            <ac:picMk id="18" creationId="{B7E20B01-EA25-C815-B110-D8F980E354D7}"/>
          </ac:picMkLst>
        </pc:picChg>
        <pc:inkChg chg="add del">
          <ac:chgData name="Cameron Midson" userId="S::cameron.midson@wineaustralia.com::510fe36d-201b-4d30-8c49-491c55367456" providerId="AD" clId="Web-{DDE4274F-5720-AA9F-1C43-6D90E4277CCB}" dt="2025-03-20T23:36:56.303" v="12"/>
          <ac:inkMkLst>
            <pc:docMk/>
            <pc:sldMk cId="2430725823" sldId="639"/>
            <ac:inkMk id="19" creationId="{36077697-0315-27A1-A2A1-91DF47CEF762}"/>
          </ac:inkMkLst>
        </pc:inkChg>
      </pc:sldChg>
    </pc:docChg>
  </pc:docChgLst>
  <pc:docChgLst>
    <pc:chgData name="Cameron Midson" userId="510fe36d-201b-4d30-8c49-491c55367456" providerId="ADAL" clId="{7AC36C0E-CD19-9C41-A0ED-D99679E61FEC}"/>
    <pc:docChg chg="custSel modSld">
      <pc:chgData name="Cameron Midson" userId="510fe36d-201b-4d30-8c49-491c55367456" providerId="ADAL" clId="{7AC36C0E-CD19-9C41-A0ED-D99679E61FEC}" dt="2025-03-20T23:40:58.024" v="10" actId="1076"/>
      <pc:docMkLst>
        <pc:docMk/>
      </pc:docMkLst>
      <pc:sldChg chg="addSp delSp modSp mod">
        <pc:chgData name="Cameron Midson" userId="510fe36d-201b-4d30-8c49-491c55367456" providerId="ADAL" clId="{7AC36C0E-CD19-9C41-A0ED-D99679E61FEC}" dt="2025-03-20T23:40:58.024" v="10" actId="1076"/>
        <pc:sldMkLst>
          <pc:docMk/>
          <pc:sldMk cId="2430725823" sldId="639"/>
        </pc:sldMkLst>
        <pc:picChg chg="add mod">
          <ac:chgData name="Cameron Midson" userId="510fe36d-201b-4d30-8c49-491c55367456" providerId="ADAL" clId="{7AC36C0E-CD19-9C41-A0ED-D99679E61FEC}" dt="2025-03-20T23:40:58.024" v="10" actId="1076"/>
          <ac:picMkLst>
            <pc:docMk/>
            <pc:sldMk cId="2430725823" sldId="639"/>
            <ac:picMk id="4" creationId="{445041DF-267A-902C-CADF-9BBCDC85861D}"/>
          </ac:picMkLst>
        </pc:picChg>
        <pc:picChg chg="del">
          <ac:chgData name="Cameron Midson" userId="510fe36d-201b-4d30-8c49-491c55367456" providerId="ADAL" clId="{7AC36C0E-CD19-9C41-A0ED-D99679E61FEC}" dt="2025-03-20T23:40:46.426" v="7" actId="478"/>
          <ac:picMkLst>
            <pc:docMk/>
            <pc:sldMk cId="2430725823" sldId="639"/>
            <ac:picMk id="30" creationId="{93AD4C16-B642-B188-08FF-2315ECBA0933}"/>
          </ac:picMkLst>
        </pc:picChg>
      </pc:sldChg>
    </pc:docChg>
  </pc:docChgLst>
  <pc:docChgLst>
    <pc:chgData name="Emma Symington" userId="a85d5d76-701e-415b-a297-15fcc699ee67" providerId="ADAL" clId="{36F84505-E311-425B-ADAF-28C5D71A6385}"/>
    <pc:docChg chg="custSel delSld modSld">
      <pc:chgData name="Emma Symington" userId="a85d5d76-701e-415b-a297-15fcc699ee67" providerId="ADAL" clId="{36F84505-E311-425B-ADAF-28C5D71A6385}" dt="2025-03-20T14:47:09.791" v="44" actId="47"/>
      <pc:docMkLst>
        <pc:docMk/>
      </pc:docMkLst>
      <pc:sldChg chg="modSp mod">
        <pc:chgData name="Emma Symington" userId="a85d5d76-701e-415b-a297-15fcc699ee67" providerId="ADAL" clId="{36F84505-E311-425B-ADAF-28C5D71A6385}" dt="2025-03-20T14:42:08.852" v="0" actId="20577"/>
        <pc:sldMkLst>
          <pc:docMk/>
          <pc:sldMk cId="2292070039" sldId="629"/>
        </pc:sldMkLst>
        <pc:spChg chg="mod">
          <ac:chgData name="Emma Symington" userId="a85d5d76-701e-415b-a297-15fcc699ee67" providerId="ADAL" clId="{36F84505-E311-425B-ADAF-28C5D71A6385}" dt="2025-03-20T14:42:08.852" v="0" actId="20577"/>
          <ac:spMkLst>
            <pc:docMk/>
            <pc:sldMk cId="2292070039" sldId="629"/>
            <ac:spMk id="5" creationId="{3B3514E9-4B1D-FE08-B2CF-C9593BC9CC05}"/>
          </ac:spMkLst>
        </pc:spChg>
      </pc:sldChg>
      <pc:sldChg chg="modSp mod">
        <pc:chgData name="Emma Symington" userId="a85d5d76-701e-415b-a297-15fcc699ee67" providerId="ADAL" clId="{36F84505-E311-425B-ADAF-28C5D71A6385}" dt="2025-03-20T14:43:50.025" v="11" actId="20577"/>
        <pc:sldMkLst>
          <pc:docMk/>
          <pc:sldMk cId="2430725823" sldId="639"/>
        </pc:sldMkLst>
        <pc:spChg chg="mod">
          <ac:chgData name="Emma Symington" userId="a85d5d76-701e-415b-a297-15fcc699ee67" providerId="ADAL" clId="{36F84505-E311-425B-ADAF-28C5D71A6385}" dt="2025-03-20T14:43:50.025" v="11" actId="20577"/>
          <ac:spMkLst>
            <pc:docMk/>
            <pc:sldMk cId="2430725823" sldId="639"/>
            <ac:spMk id="9" creationId="{9E8DB106-AC9C-525A-E02C-72C63CCF7FF8}"/>
          </ac:spMkLst>
        </pc:spChg>
      </pc:sldChg>
      <pc:sldChg chg="modSp mod">
        <pc:chgData name="Emma Symington" userId="a85d5d76-701e-415b-a297-15fcc699ee67" providerId="ADAL" clId="{36F84505-E311-425B-ADAF-28C5D71A6385}" dt="2025-03-20T14:45:00.651" v="13" actId="6549"/>
        <pc:sldMkLst>
          <pc:docMk/>
          <pc:sldMk cId="3859178516" sldId="673"/>
        </pc:sldMkLst>
        <pc:spChg chg="mod">
          <ac:chgData name="Emma Symington" userId="a85d5d76-701e-415b-a297-15fcc699ee67" providerId="ADAL" clId="{36F84505-E311-425B-ADAF-28C5D71A6385}" dt="2025-03-20T14:44:43.757" v="12" actId="14100"/>
          <ac:spMkLst>
            <pc:docMk/>
            <pc:sldMk cId="3859178516" sldId="673"/>
            <ac:spMk id="19" creationId="{D1A8A0A2-2C26-976D-AF4E-0E4CCEC9774D}"/>
          </ac:spMkLst>
        </pc:spChg>
        <pc:spChg chg="mod">
          <ac:chgData name="Emma Symington" userId="a85d5d76-701e-415b-a297-15fcc699ee67" providerId="ADAL" clId="{36F84505-E311-425B-ADAF-28C5D71A6385}" dt="2025-03-20T14:45:00.651" v="13" actId="6549"/>
          <ac:spMkLst>
            <pc:docMk/>
            <pc:sldMk cId="3859178516" sldId="673"/>
            <ac:spMk id="30" creationId="{1D9A64CF-2A0D-5430-4DF6-4F6667A60624}"/>
          </ac:spMkLst>
        </pc:spChg>
      </pc:sldChg>
      <pc:sldChg chg="modSp mod">
        <pc:chgData name="Emma Symington" userId="a85d5d76-701e-415b-a297-15fcc699ee67" providerId="ADAL" clId="{36F84505-E311-425B-ADAF-28C5D71A6385}" dt="2025-03-20T14:45:55.738" v="35" actId="20577"/>
        <pc:sldMkLst>
          <pc:docMk/>
          <pc:sldMk cId="373395590" sldId="674"/>
        </pc:sldMkLst>
        <pc:spChg chg="mod">
          <ac:chgData name="Emma Symington" userId="a85d5d76-701e-415b-a297-15fcc699ee67" providerId="ADAL" clId="{36F84505-E311-425B-ADAF-28C5D71A6385}" dt="2025-03-20T14:45:55.738" v="35" actId="20577"/>
          <ac:spMkLst>
            <pc:docMk/>
            <pc:sldMk cId="373395590" sldId="674"/>
            <ac:spMk id="2" creationId="{F9912A1B-9980-E083-63F0-B0213BEA9995}"/>
          </ac:spMkLst>
        </pc:spChg>
      </pc:sldChg>
      <pc:sldChg chg="modSp mod">
        <pc:chgData name="Emma Symington" userId="a85d5d76-701e-415b-a297-15fcc699ee67" providerId="ADAL" clId="{36F84505-E311-425B-ADAF-28C5D71A6385}" dt="2025-03-20T14:46:21.907" v="36" actId="1076"/>
        <pc:sldMkLst>
          <pc:docMk/>
          <pc:sldMk cId="1825617561" sldId="683"/>
        </pc:sldMkLst>
        <pc:spChg chg="mod">
          <ac:chgData name="Emma Symington" userId="a85d5d76-701e-415b-a297-15fcc699ee67" providerId="ADAL" clId="{36F84505-E311-425B-ADAF-28C5D71A6385}" dt="2025-03-20T14:46:21.907" v="36" actId="1076"/>
          <ac:spMkLst>
            <pc:docMk/>
            <pc:sldMk cId="1825617561" sldId="683"/>
            <ac:spMk id="18" creationId="{9BD7AC64-2811-3189-0CBA-9C8D04528450}"/>
          </ac:spMkLst>
        </pc:spChg>
      </pc:sldChg>
      <pc:sldChg chg="del">
        <pc:chgData name="Emma Symington" userId="a85d5d76-701e-415b-a297-15fcc699ee67" providerId="ADAL" clId="{36F84505-E311-425B-ADAF-28C5D71A6385}" dt="2025-03-20T14:47:09.791" v="44" actId="47"/>
        <pc:sldMkLst>
          <pc:docMk/>
          <pc:sldMk cId="1278111556" sldId="684"/>
        </pc:sldMkLst>
      </pc:sldChg>
      <pc:sldChg chg="del">
        <pc:chgData name="Emma Symington" userId="a85d5d76-701e-415b-a297-15fcc699ee67" providerId="ADAL" clId="{36F84505-E311-425B-ADAF-28C5D71A6385}" dt="2025-03-20T14:47:09.791" v="44" actId="47"/>
        <pc:sldMkLst>
          <pc:docMk/>
          <pc:sldMk cId="893336403" sldId="685"/>
        </pc:sldMkLst>
      </pc:sldChg>
      <pc:sldChg chg="del">
        <pc:chgData name="Emma Symington" userId="a85d5d76-701e-415b-a297-15fcc699ee67" providerId="ADAL" clId="{36F84505-E311-425B-ADAF-28C5D71A6385}" dt="2025-03-20T14:47:09.791" v="44" actId="47"/>
        <pc:sldMkLst>
          <pc:docMk/>
          <pc:sldMk cId="366146892" sldId="687"/>
        </pc:sldMkLst>
      </pc:sldChg>
      <pc:sldChg chg="modSp del mod">
        <pc:chgData name="Emma Symington" userId="a85d5d76-701e-415b-a297-15fcc699ee67" providerId="ADAL" clId="{36F84505-E311-425B-ADAF-28C5D71A6385}" dt="2025-03-20T14:47:09.791" v="44" actId="47"/>
        <pc:sldMkLst>
          <pc:docMk/>
          <pc:sldMk cId="2115504934" sldId="688"/>
        </pc:sldMkLst>
        <pc:spChg chg="mod">
          <ac:chgData name="Emma Symington" userId="a85d5d76-701e-415b-a297-15fcc699ee67" providerId="ADAL" clId="{36F84505-E311-425B-ADAF-28C5D71A6385}" dt="2025-03-20T14:46:42.860" v="43" actId="20577"/>
          <ac:spMkLst>
            <pc:docMk/>
            <pc:sldMk cId="2115504934" sldId="688"/>
            <ac:spMk id="4" creationId="{F6F05948-33DB-055B-AE2C-CEF9374E5478}"/>
          </ac:spMkLst>
        </pc:spChg>
      </pc:sldChg>
      <pc:sldChg chg="del">
        <pc:chgData name="Emma Symington" userId="a85d5d76-701e-415b-a297-15fcc699ee67" providerId="ADAL" clId="{36F84505-E311-425B-ADAF-28C5D71A6385}" dt="2025-03-20T14:47:09.791" v="44" actId="47"/>
        <pc:sldMkLst>
          <pc:docMk/>
          <pc:sldMk cId="680878974" sldId="689"/>
        </pc:sldMkLst>
      </pc:sldChg>
      <pc:sldChg chg="modSp mod">
        <pc:chgData name="Emma Symington" userId="a85d5d76-701e-415b-a297-15fcc699ee67" providerId="ADAL" clId="{36F84505-E311-425B-ADAF-28C5D71A6385}" dt="2025-03-20T14:42:40.300" v="2" actId="313"/>
        <pc:sldMkLst>
          <pc:docMk/>
          <pc:sldMk cId="3625520708" sldId="691"/>
        </pc:sldMkLst>
        <pc:spChg chg="mod">
          <ac:chgData name="Emma Symington" userId="a85d5d76-701e-415b-a297-15fcc699ee67" providerId="ADAL" clId="{36F84505-E311-425B-ADAF-28C5D71A6385}" dt="2025-03-20T14:42:40.300" v="2" actId="313"/>
          <ac:spMkLst>
            <pc:docMk/>
            <pc:sldMk cId="3625520708" sldId="691"/>
            <ac:spMk id="8" creationId="{8E8D10AD-62C4-ACDD-167C-B2087407B938}"/>
          </ac:spMkLst>
        </pc:spChg>
      </pc:sldChg>
      <pc:sldChg chg="modSp mod">
        <pc:chgData name="Emma Symington" userId="a85d5d76-701e-415b-a297-15fcc699ee67" providerId="ADAL" clId="{36F84505-E311-425B-ADAF-28C5D71A6385}" dt="2025-03-20T14:43:13.527" v="7" actId="1076"/>
        <pc:sldMkLst>
          <pc:docMk/>
          <pc:sldMk cId="2315836019" sldId="692"/>
        </pc:sldMkLst>
        <pc:spChg chg="mod">
          <ac:chgData name="Emma Symington" userId="a85d5d76-701e-415b-a297-15fcc699ee67" providerId="ADAL" clId="{36F84505-E311-425B-ADAF-28C5D71A6385}" dt="2025-03-20T14:43:13.527" v="7" actId="1076"/>
          <ac:spMkLst>
            <pc:docMk/>
            <pc:sldMk cId="2315836019" sldId="692"/>
            <ac:spMk id="2" creationId="{E6CCF964-3223-D266-71A0-C1DF1CE279F5}"/>
          </ac:spMkLst>
        </pc:spChg>
        <pc:spChg chg="mod">
          <ac:chgData name="Emma Symington" userId="a85d5d76-701e-415b-a297-15fcc699ee67" providerId="ADAL" clId="{36F84505-E311-425B-ADAF-28C5D71A6385}" dt="2025-03-20T14:42:50.108" v="4" actId="20577"/>
          <ac:spMkLst>
            <pc:docMk/>
            <pc:sldMk cId="2315836019" sldId="692"/>
            <ac:spMk id="5" creationId="{A6C77098-743A-5BC6-66DE-DCCCD7B26DDB}"/>
          </ac:spMkLst>
        </pc:spChg>
        <pc:picChg chg="mod">
          <ac:chgData name="Emma Symington" userId="a85d5d76-701e-415b-a297-15fcc699ee67" providerId="ADAL" clId="{36F84505-E311-425B-ADAF-28C5D71A6385}" dt="2025-03-20T14:43:09.622" v="6" actId="1076"/>
          <ac:picMkLst>
            <pc:docMk/>
            <pc:sldMk cId="2315836019" sldId="692"/>
            <ac:picMk id="8" creationId="{88EB8FE4-DEB7-D0F1-F64B-3AC5843C2DD0}"/>
          </ac:picMkLst>
        </pc:picChg>
      </pc:sldChg>
      <pc:sldChg chg="modSp mod">
        <pc:chgData name="Emma Symington" userId="a85d5d76-701e-415b-a297-15fcc699ee67" providerId="ADAL" clId="{36F84505-E311-425B-ADAF-28C5D71A6385}" dt="2025-03-20T14:45:44.443" v="31" actId="20577"/>
        <pc:sldMkLst>
          <pc:docMk/>
          <pc:sldMk cId="2626119019" sldId="695"/>
        </pc:sldMkLst>
        <pc:spChg chg="mod">
          <ac:chgData name="Emma Symington" userId="a85d5d76-701e-415b-a297-15fcc699ee67" providerId="ADAL" clId="{36F84505-E311-425B-ADAF-28C5D71A6385}" dt="2025-03-20T14:45:31.496" v="21" actId="20577"/>
          <ac:spMkLst>
            <pc:docMk/>
            <pc:sldMk cId="2626119019" sldId="695"/>
            <ac:spMk id="4" creationId="{6A53CAD1-41AE-603C-A2AC-6F78511DB248}"/>
          </ac:spMkLst>
        </pc:spChg>
        <pc:spChg chg="mod">
          <ac:chgData name="Emma Symington" userId="a85d5d76-701e-415b-a297-15fcc699ee67" providerId="ADAL" clId="{36F84505-E311-425B-ADAF-28C5D71A6385}" dt="2025-03-20T14:45:44.443" v="31" actId="20577"/>
          <ac:spMkLst>
            <pc:docMk/>
            <pc:sldMk cId="2626119019" sldId="695"/>
            <ac:spMk id="5" creationId="{C478B2E1-CB5C-E487-2C8E-7DC92B48874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11/18/25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364706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553831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717895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428349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93045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337186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531139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745481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386978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15350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3778423" y="4450342"/>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377842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7159685" y="4489741"/>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7148800" y="3805890"/>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5374FAAD-5095-C5A5-E939-1BE433E1BB94}"/>
              </a:ext>
            </a:extLst>
          </p:cNvPr>
          <p:cNvSpPr/>
          <p:nvPr userDrawn="1"/>
        </p:nvSpPr>
        <p:spPr>
          <a:xfrm>
            <a:off x="715968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a:endCxn id="3" idx="1"/>
          </p:cNvCxnSpPr>
          <p:nvPr userDrawn="1"/>
        </p:nvCxnSpPr>
        <p:spPr>
          <a:xfrm>
            <a:off x="-68734" y="3429000"/>
            <a:ext cx="9644648" cy="47"/>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802028" y="368300"/>
            <a:ext cx="3389971" cy="2122139"/>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575914"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133F661-7C92-5FD2-F976-1809BB48DFD0}"/>
              </a:ext>
            </a:extLst>
          </p:cNvPr>
          <p:cNvSpPr/>
          <p:nvPr userDrawn="1"/>
        </p:nvSpPr>
        <p:spPr>
          <a:xfrm>
            <a:off x="641182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95E754-F066-E20D-5AB6-707A12C8D09E}"/>
              </a:ext>
            </a:extLst>
          </p:cNvPr>
          <p:cNvSpPr/>
          <p:nvPr userDrawn="1"/>
        </p:nvSpPr>
        <p:spPr>
          <a:xfrm>
            <a:off x="893889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073255892"/>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11/18/25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18/11/2025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4.xml"/><Relationship Id="rId1" Type="http://schemas.openxmlformats.org/officeDocument/2006/relationships/slideLayout" Target="../slideLayouts/slideLayout22.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image" Target="../media/image26.emf"/></Relationships>
</file>

<file path=ppt/slides/_rels/slide1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5.emf"/></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2.xml"/><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8" Type="http://schemas.openxmlformats.org/officeDocument/2006/relationships/image" Target="../media/image52.emf"/><Relationship Id="rId3" Type="http://schemas.openxmlformats.org/officeDocument/2006/relationships/image" Target="../media/image47.png"/><Relationship Id="rId7" Type="http://schemas.openxmlformats.org/officeDocument/2006/relationships/image" Target="../media/image51.emf"/><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 Id="rId9" Type="http://schemas.openxmlformats.org/officeDocument/2006/relationships/image" Target="../media/image53.emf"/></Relationships>
</file>

<file path=ppt/slides/_rels/slide2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5.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7012" b="14994"/>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4526907" cy="990300"/>
          </a:xfrm>
        </p:spPr>
        <p:txBody>
          <a:bodyPr/>
          <a:lstStyle/>
          <a:p>
            <a:pPr marL="0" indent="0">
              <a:buNone/>
              <a:tabLst>
                <a:tab pos="1373188" algn="l"/>
              </a:tabLst>
            </a:pPr>
            <a:r>
              <a:rPr lang="en-US" sz="6000" dirty="0">
                <a:solidFill>
                  <a:schemeClr val="accent1"/>
                </a:solidFill>
              </a:rPr>
              <a:t>GRENACHE</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4967159" y="1992611"/>
            <a:ext cx="2594320" cy="461665"/>
          </a:xfrm>
          <a:prstGeom prst="rect">
            <a:avLst/>
          </a:prstGeom>
          <a:noFill/>
        </p:spPr>
        <p:txBody>
          <a:bodyPr wrap="square">
            <a:spAutoFit/>
          </a:bodyPr>
          <a:lstStyle/>
          <a:p>
            <a:r>
              <a:rPr lang="en-US" sz="24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AND BLENDS</a:t>
            </a: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3200" dirty="0">
                <a:solidFill>
                  <a:schemeClr val="accent5"/>
                </a:solidFill>
              </a:rPr>
              <a:t>WINEMAKING:</a:t>
            </a:r>
          </a:p>
          <a:p>
            <a:pPr marL="0" indent="0">
              <a:lnSpc>
                <a:spcPct val="82000"/>
              </a:lnSpc>
              <a:buNone/>
            </a:pPr>
            <a:r>
              <a:rPr lang="en-US" sz="5440" dirty="0">
                <a:solidFill>
                  <a:schemeClr val="accent1"/>
                </a:solidFill>
              </a:rPr>
              <a:t>TECHNIQUES INFLUENCING GRENACHE STYLE</a:t>
            </a:r>
          </a:p>
        </p:txBody>
      </p:sp>
      <p:sp>
        <p:nvSpPr>
          <p:cNvPr id="9" name="TextBox 8">
            <a:extLst>
              <a:ext uri="{FF2B5EF4-FFF2-40B4-BE49-F238E27FC236}">
                <a16:creationId xmlns:a16="http://schemas.microsoft.com/office/drawing/2014/main" id="{9E8DB106-AC9C-525A-E02C-72C63CCF7FF8}"/>
              </a:ext>
            </a:extLst>
          </p:cNvPr>
          <p:cNvSpPr txBox="1"/>
          <p:nvPr/>
        </p:nvSpPr>
        <p:spPr>
          <a:xfrm>
            <a:off x="1882316" y="5799064"/>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WHOLE BERRY FERMENTATION</a:t>
            </a:r>
          </a:p>
        </p:txBody>
      </p:sp>
      <p:sp>
        <p:nvSpPr>
          <p:cNvPr id="10" name="TextBox 9">
            <a:extLst>
              <a:ext uri="{FF2B5EF4-FFF2-40B4-BE49-F238E27FC236}">
                <a16:creationId xmlns:a16="http://schemas.microsoft.com/office/drawing/2014/main" id="{FD4C0A40-C784-6C98-6DB1-6AB956F004FC}"/>
              </a:ext>
            </a:extLst>
          </p:cNvPr>
          <p:cNvSpPr txBox="1"/>
          <p:nvPr/>
        </p:nvSpPr>
        <p:spPr>
          <a:xfrm>
            <a:off x="5270021" y="5875326"/>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STEM INCLUSION</a:t>
            </a:r>
          </a:p>
        </p:txBody>
      </p:sp>
      <p:sp>
        <p:nvSpPr>
          <p:cNvPr id="11" name="TextBox 10">
            <a:extLst>
              <a:ext uri="{FF2B5EF4-FFF2-40B4-BE49-F238E27FC236}">
                <a16:creationId xmlns:a16="http://schemas.microsoft.com/office/drawing/2014/main" id="{045564FB-E21A-BF9F-8015-C18A2392E8AD}"/>
              </a:ext>
            </a:extLst>
          </p:cNvPr>
          <p:cNvSpPr txBox="1"/>
          <p:nvPr/>
        </p:nvSpPr>
        <p:spPr>
          <a:xfrm>
            <a:off x="8731919" y="5884559"/>
            <a:ext cx="1844265" cy="523220"/>
          </a:xfrm>
          <a:prstGeom prst="rect">
            <a:avLst/>
          </a:prstGeom>
          <a:noFill/>
        </p:spPr>
        <p:txBody>
          <a:bodyPr wrap="square" rtlCol="0">
            <a:noAutofit/>
          </a:bodyPr>
          <a:lstStyle/>
          <a:p>
            <a:pPr algn="ctr"/>
            <a:r>
              <a:rPr lang="en-AU" sz="1400" dirty="0">
                <a:latin typeface="Neue Haas Grotesk Text Pro" panose="020B0504020202020204" pitchFamily="34" charset="77"/>
              </a:rPr>
              <a:t>WHOLE CLUSTER FERMENTATION</a:t>
            </a:r>
          </a:p>
        </p:txBody>
      </p:sp>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5481633"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6588515"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6588515" y="2949359"/>
            <a:ext cx="852407" cy="338554"/>
          </a:xfrm>
          <a:prstGeom prst="rect">
            <a:avLst/>
          </a:prstGeom>
          <a:noFill/>
        </p:spPr>
        <p:txBody>
          <a:bodyPr wrap="square" rtlCol="0">
            <a:spAutoFit/>
          </a:bodyPr>
          <a:lstStyle/>
          <a:p>
            <a:pPr algn="ctr"/>
            <a:r>
              <a:rPr lang="en-US" sz="800" dirty="0">
                <a:solidFill>
                  <a:schemeClr val="bg1"/>
                </a:solidFill>
                <a:latin typeface="Neue Haas Grotesk Text Pro" panose="020B0504020202020204" pitchFamily="34" charset="77"/>
              </a:rPr>
              <a:t>STEMS ARE ADDED</a:t>
            </a:r>
          </a:p>
        </p:txBody>
      </p:sp>
      <p:pic>
        <p:nvPicPr>
          <p:cNvPr id="8" name="Picture 7">
            <a:extLst>
              <a:ext uri="{FF2B5EF4-FFF2-40B4-BE49-F238E27FC236}">
                <a16:creationId xmlns:a16="http://schemas.microsoft.com/office/drawing/2014/main" id="{99673C62-7CE3-DE59-8C4C-4E7DDFAA95AE}"/>
              </a:ext>
            </a:extLst>
          </p:cNvPr>
          <p:cNvPicPr>
            <a:picLocks noChangeAspect="1"/>
          </p:cNvPicPr>
          <p:nvPr/>
        </p:nvPicPr>
        <p:blipFill>
          <a:blip r:embed="rId4"/>
          <a:stretch>
            <a:fillRect/>
          </a:stretch>
        </p:blipFill>
        <p:spPr>
          <a:xfrm>
            <a:off x="5603956" y="2812396"/>
            <a:ext cx="852407" cy="951033"/>
          </a:xfrm>
          <a:prstGeom prst="rect">
            <a:avLst/>
          </a:prstGeom>
        </p:spPr>
      </p:pic>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3"/>
          <a:stretch>
            <a:fillRect/>
          </a:stretch>
        </p:blipFill>
        <p:spPr>
          <a:xfrm>
            <a:off x="8956353" y="3475255"/>
            <a:ext cx="1317749" cy="2174745"/>
          </a:xfrm>
          <a:prstGeom prst="rect">
            <a:avLst/>
          </a:prstGeom>
        </p:spPr>
      </p:pic>
      <p:sp>
        <p:nvSpPr>
          <p:cNvPr id="14" name="Oval 13">
            <a:extLst>
              <a:ext uri="{FF2B5EF4-FFF2-40B4-BE49-F238E27FC236}">
                <a16:creationId xmlns:a16="http://schemas.microsoft.com/office/drawing/2014/main" id="{29FA285F-7753-DDA7-1207-B8CC0DEF638B}"/>
              </a:ext>
            </a:extLst>
          </p:cNvPr>
          <p:cNvSpPr/>
          <p:nvPr/>
        </p:nvSpPr>
        <p:spPr>
          <a:xfrm>
            <a:off x="10295991"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15" name="TextBox 14">
            <a:extLst>
              <a:ext uri="{FF2B5EF4-FFF2-40B4-BE49-F238E27FC236}">
                <a16:creationId xmlns:a16="http://schemas.microsoft.com/office/drawing/2014/main" id="{831E3378-0BF2-9058-7A61-9BD28A30DB4E}"/>
              </a:ext>
            </a:extLst>
          </p:cNvPr>
          <p:cNvSpPr txBox="1"/>
          <p:nvPr/>
        </p:nvSpPr>
        <p:spPr>
          <a:xfrm>
            <a:off x="10295991" y="2949359"/>
            <a:ext cx="852407" cy="338554"/>
          </a:xfrm>
          <a:prstGeom prst="rect">
            <a:avLst/>
          </a:prstGeom>
          <a:noFill/>
        </p:spPr>
        <p:txBody>
          <a:bodyPr wrap="square" rtlCol="0">
            <a:spAutoFit/>
          </a:bodyPr>
          <a:lstStyle/>
          <a:p>
            <a:pPr algn="ctr"/>
            <a:r>
              <a:rPr lang="en-US" sz="800" dirty="0">
                <a:solidFill>
                  <a:schemeClr val="bg1"/>
                </a:solidFill>
                <a:latin typeface="Neue Haas Grotesk Text Pro" panose="020B0504020202020204" pitchFamily="34" charset="77"/>
              </a:rPr>
              <a:t>BUNCHES LEFT INTACT</a:t>
            </a:r>
          </a:p>
        </p:txBody>
      </p:sp>
      <p:pic>
        <p:nvPicPr>
          <p:cNvPr id="16" name="Picture 15">
            <a:extLst>
              <a:ext uri="{FF2B5EF4-FFF2-40B4-BE49-F238E27FC236}">
                <a16:creationId xmlns:a16="http://schemas.microsoft.com/office/drawing/2014/main" id="{7E79C813-4B10-E806-2BA6-A16EAEE76628}"/>
              </a:ext>
            </a:extLst>
          </p:cNvPr>
          <p:cNvPicPr>
            <a:picLocks noChangeAspect="1"/>
          </p:cNvPicPr>
          <p:nvPr/>
        </p:nvPicPr>
        <p:blipFill>
          <a:blip r:embed="rId5"/>
          <a:stretch>
            <a:fillRect/>
          </a:stretch>
        </p:blipFill>
        <p:spPr>
          <a:xfrm>
            <a:off x="8473672" y="2682820"/>
            <a:ext cx="789568" cy="1283971"/>
          </a:xfrm>
          <a:prstGeom prst="rect">
            <a:avLst/>
          </a:prstGeom>
        </p:spPr>
      </p:pic>
      <p:pic>
        <p:nvPicPr>
          <p:cNvPr id="17" name="Picture 16">
            <a:extLst>
              <a:ext uri="{FF2B5EF4-FFF2-40B4-BE49-F238E27FC236}">
                <a16:creationId xmlns:a16="http://schemas.microsoft.com/office/drawing/2014/main" id="{D83CFFDB-A6B7-446B-13BD-A8848D6538BC}"/>
              </a:ext>
            </a:extLst>
          </p:cNvPr>
          <p:cNvPicPr>
            <a:picLocks noChangeAspect="1"/>
          </p:cNvPicPr>
          <p:nvPr/>
        </p:nvPicPr>
        <p:blipFill>
          <a:blip r:embed="rId5"/>
          <a:stretch>
            <a:fillRect/>
          </a:stretch>
        </p:blipFill>
        <p:spPr>
          <a:xfrm flipH="1">
            <a:off x="9619305" y="3042375"/>
            <a:ext cx="594991" cy="967556"/>
          </a:xfrm>
          <a:prstGeom prst="rect">
            <a:avLst/>
          </a:prstGeom>
        </p:spPr>
      </p:pic>
      <p:pic>
        <p:nvPicPr>
          <p:cNvPr id="4" name="Picture 3" descr="A grey object with a knob&#10;&#10;AI-generated content may be incorrect.">
            <a:extLst>
              <a:ext uri="{FF2B5EF4-FFF2-40B4-BE49-F238E27FC236}">
                <a16:creationId xmlns:a16="http://schemas.microsoft.com/office/drawing/2014/main" id="{445041DF-267A-902C-CADF-9BBCDC8586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3401" y="3183038"/>
            <a:ext cx="1287281" cy="2385521"/>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3B9831E-8081-FFC4-9F9F-D61119F52E7D}"/>
              </a:ext>
            </a:extLst>
          </p:cNvPr>
          <p:cNvPicPr>
            <a:picLocks noChangeAspect="1"/>
          </p:cNvPicPr>
          <p:nvPr/>
        </p:nvPicPr>
        <p:blipFill>
          <a:blip r:embed="rId3"/>
          <a:stretch>
            <a:fillRect/>
          </a:stretch>
        </p:blipFill>
        <p:spPr>
          <a:xfrm>
            <a:off x="10760751" y="3632814"/>
            <a:ext cx="866332" cy="1859626"/>
          </a:xfrm>
          <a:prstGeom prst="rect">
            <a:avLst/>
          </a:prstGeom>
        </p:spPr>
      </p:pic>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3200" dirty="0">
                <a:solidFill>
                  <a:schemeClr val="accent5"/>
                </a:solidFill>
              </a:rPr>
              <a:t>WINEMAKING:</a:t>
            </a:r>
          </a:p>
          <a:p>
            <a:pPr marL="0" indent="0">
              <a:lnSpc>
                <a:spcPct val="82000"/>
              </a:lnSpc>
              <a:buNone/>
            </a:pPr>
            <a:r>
              <a:rPr lang="en-US" sz="5440" dirty="0">
                <a:solidFill>
                  <a:schemeClr val="accent1"/>
                </a:solidFill>
              </a:rPr>
              <a:t>TECHNIQUES INFLUENCING GRENACHE STYLE</a:t>
            </a:r>
          </a:p>
        </p:txBody>
      </p:sp>
      <p:sp>
        <p:nvSpPr>
          <p:cNvPr id="9" name="TextBox 8">
            <a:extLst>
              <a:ext uri="{FF2B5EF4-FFF2-40B4-BE49-F238E27FC236}">
                <a16:creationId xmlns:a16="http://schemas.microsoft.com/office/drawing/2014/main" id="{9E8DB106-AC9C-525A-E02C-72C63CCF7FF8}"/>
              </a:ext>
            </a:extLst>
          </p:cNvPr>
          <p:cNvSpPr txBox="1"/>
          <p:nvPr/>
        </p:nvSpPr>
        <p:spPr>
          <a:xfrm>
            <a:off x="1407463" y="5799064"/>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CARBONIC MACERATION</a:t>
            </a:r>
          </a:p>
        </p:txBody>
      </p:sp>
      <p:sp>
        <p:nvSpPr>
          <p:cNvPr id="10" name="TextBox 9">
            <a:extLst>
              <a:ext uri="{FF2B5EF4-FFF2-40B4-BE49-F238E27FC236}">
                <a16:creationId xmlns:a16="http://schemas.microsoft.com/office/drawing/2014/main" id="{FD4C0A40-C784-6C98-6DB1-6AB956F004FC}"/>
              </a:ext>
            </a:extLst>
          </p:cNvPr>
          <p:cNvSpPr txBox="1"/>
          <p:nvPr/>
        </p:nvSpPr>
        <p:spPr>
          <a:xfrm>
            <a:off x="3925099" y="5875326"/>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EXTENDED SKIN CONTACT</a:t>
            </a:r>
          </a:p>
        </p:txBody>
      </p:sp>
      <p:sp>
        <p:nvSpPr>
          <p:cNvPr id="11" name="TextBox 10">
            <a:extLst>
              <a:ext uri="{FF2B5EF4-FFF2-40B4-BE49-F238E27FC236}">
                <a16:creationId xmlns:a16="http://schemas.microsoft.com/office/drawing/2014/main" id="{045564FB-E21A-BF9F-8015-C18A2392E8AD}"/>
              </a:ext>
            </a:extLst>
          </p:cNvPr>
          <p:cNvSpPr txBox="1"/>
          <p:nvPr/>
        </p:nvSpPr>
        <p:spPr>
          <a:xfrm>
            <a:off x="6531637" y="5884559"/>
            <a:ext cx="1844265" cy="523220"/>
          </a:xfrm>
          <a:prstGeom prst="rect">
            <a:avLst/>
          </a:prstGeom>
          <a:noFill/>
        </p:spPr>
        <p:txBody>
          <a:bodyPr wrap="square" rtlCol="0">
            <a:noAutofit/>
          </a:bodyPr>
          <a:lstStyle/>
          <a:p>
            <a:pPr algn="ctr"/>
            <a:r>
              <a:rPr lang="en-AU" sz="1400" dirty="0">
                <a:latin typeface="Neue Haas Grotesk Text Pro" panose="020B0504020202020204" pitchFamily="34" charset="77"/>
              </a:rPr>
              <a:t>STAINLESS STEEL TANKS</a:t>
            </a: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4"/>
          <a:stretch>
            <a:fillRect/>
          </a:stretch>
        </p:blipFill>
        <p:spPr>
          <a:xfrm>
            <a:off x="1688085" y="3398993"/>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4"/>
          <a:stretch>
            <a:fillRect/>
          </a:stretch>
        </p:blipFill>
        <p:spPr>
          <a:xfrm>
            <a:off x="4136711"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5243593"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5226388" y="2937328"/>
            <a:ext cx="900598" cy="461665"/>
          </a:xfrm>
          <a:prstGeom prst="rect">
            <a:avLst/>
          </a:prstGeom>
          <a:noFill/>
        </p:spPr>
        <p:txBody>
          <a:bodyPr wrap="square" rtlCol="0">
            <a:spAutoFit/>
          </a:bodyPr>
          <a:lstStyle/>
          <a:p>
            <a:pPr algn="ctr"/>
            <a:r>
              <a:rPr lang="en-US" sz="800" dirty="0">
                <a:solidFill>
                  <a:schemeClr val="bg1"/>
                </a:solidFill>
                <a:latin typeface="Neue Haas Grotesk Text Pro" panose="020B0504020202020204" pitchFamily="34" charset="77"/>
              </a:rPr>
              <a:t>EXTENDED MACERATION TIMES</a:t>
            </a:r>
          </a:p>
        </p:txBody>
      </p:sp>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4"/>
          <a:stretch>
            <a:fillRect/>
          </a:stretch>
        </p:blipFill>
        <p:spPr>
          <a:xfrm>
            <a:off x="6756071" y="3475255"/>
            <a:ext cx="1317749" cy="2174745"/>
          </a:xfrm>
          <a:prstGeom prst="rect">
            <a:avLst/>
          </a:prstGeom>
        </p:spPr>
      </p:pic>
      <p:pic>
        <p:nvPicPr>
          <p:cNvPr id="4" name="Picture 3">
            <a:extLst>
              <a:ext uri="{FF2B5EF4-FFF2-40B4-BE49-F238E27FC236}">
                <a16:creationId xmlns:a16="http://schemas.microsoft.com/office/drawing/2014/main" id="{1A66FFD0-2549-42FC-26A9-16CB735E037B}"/>
              </a:ext>
            </a:extLst>
          </p:cNvPr>
          <p:cNvPicPr>
            <a:picLocks noChangeAspect="1"/>
          </p:cNvPicPr>
          <p:nvPr/>
        </p:nvPicPr>
        <p:blipFill>
          <a:blip r:embed="rId5"/>
          <a:stretch>
            <a:fillRect/>
          </a:stretch>
        </p:blipFill>
        <p:spPr>
          <a:xfrm>
            <a:off x="1487984" y="2878293"/>
            <a:ext cx="558800" cy="1041400"/>
          </a:xfrm>
          <a:prstGeom prst="rect">
            <a:avLst/>
          </a:prstGeom>
        </p:spPr>
      </p:pic>
      <p:sp>
        <p:nvSpPr>
          <p:cNvPr id="5" name="Oval 4">
            <a:extLst>
              <a:ext uri="{FF2B5EF4-FFF2-40B4-BE49-F238E27FC236}">
                <a16:creationId xmlns:a16="http://schemas.microsoft.com/office/drawing/2014/main" id="{2AA11C49-5C71-E9DD-F9AD-2629BC9B5A64}"/>
              </a:ext>
            </a:extLst>
          </p:cNvPr>
          <p:cNvSpPr/>
          <p:nvPr/>
        </p:nvSpPr>
        <p:spPr>
          <a:xfrm>
            <a:off x="2705444"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12" name="TextBox 11">
            <a:extLst>
              <a:ext uri="{FF2B5EF4-FFF2-40B4-BE49-F238E27FC236}">
                <a16:creationId xmlns:a16="http://schemas.microsoft.com/office/drawing/2014/main" id="{A4A35050-E553-E6AF-C413-F3384C12FE08}"/>
              </a:ext>
            </a:extLst>
          </p:cNvPr>
          <p:cNvSpPr txBox="1"/>
          <p:nvPr/>
        </p:nvSpPr>
        <p:spPr>
          <a:xfrm>
            <a:off x="2713757" y="2774792"/>
            <a:ext cx="852407" cy="707886"/>
          </a:xfrm>
          <a:prstGeom prst="rect">
            <a:avLst/>
          </a:prstGeom>
          <a:noFill/>
        </p:spPr>
        <p:txBody>
          <a:bodyPr wrap="square" rtlCol="0">
            <a:spAutoFit/>
          </a:bodyPr>
          <a:lstStyle/>
          <a:p>
            <a:pPr algn="ctr"/>
            <a:r>
              <a:rPr lang="en-US" sz="800" dirty="0">
                <a:solidFill>
                  <a:schemeClr val="bg1"/>
                </a:solidFill>
                <a:latin typeface="Neue Haas Grotesk Text Pro" panose="020B0504020202020204" pitchFamily="34" charset="77"/>
              </a:rPr>
              <a:t>UNBROKEN GRAPE CLUSTERS STILL ON THE STEMS</a:t>
            </a:r>
          </a:p>
        </p:txBody>
      </p:sp>
      <p:pic>
        <p:nvPicPr>
          <p:cNvPr id="18" name="Picture 17">
            <a:extLst>
              <a:ext uri="{FF2B5EF4-FFF2-40B4-BE49-F238E27FC236}">
                <a16:creationId xmlns:a16="http://schemas.microsoft.com/office/drawing/2014/main" id="{A213541F-8323-1461-16DE-9053ABDC42DF}"/>
              </a:ext>
            </a:extLst>
          </p:cNvPr>
          <p:cNvPicPr>
            <a:picLocks noChangeAspect="1"/>
          </p:cNvPicPr>
          <p:nvPr/>
        </p:nvPicPr>
        <p:blipFill>
          <a:blip r:embed="rId6"/>
          <a:stretch>
            <a:fillRect/>
          </a:stretch>
        </p:blipFill>
        <p:spPr>
          <a:xfrm>
            <a:off x="9188796" y="3914084"/>
            <a:ext cx="1884218" cy="1928657"/>
          </a:xfrm>
          <a:prstGeom prst="rect">
            <a:avLst/>
          </a:prstGeom>
        </p:spPr>
      </p:pic>
      <p:sp>
        <p:nvSpPr>
          <p:cNvPr id="19" name="TextBox 18">
            <a:extLst>
              <a:ext uri="{FF2B5EF4-FFF2-40B4-BE49-F238E27FC236}">
                <a16:creationId xmlns:a16="http://schemas.microsoft.com/office/drawing/2014/main" id="{61773704-3F1A-A60D-1B3E-3D31112C1FBC}"/>
              </a:ext>
            </a:extLst>
          </p:cNvPr>
          <p:cNvSpPr txBox="1"/>
          <p:nvPr/>
        </p:nvSpPr>
        <p:spPr>
          <a:xfrm>
            <a:off x="9349652" y="5884559"/>
            <a:ext cx="1844265" cy="523220"/>
          </a:xfrm>
          <a:prstGeom prst="rect">
            <a:avLst/>
          </a:prstGeom>
          <a:noFill/>
        </p:spPr>
        <p:txBody>
          <a:bodyPr wrap="square" rtlCol="0">
            <a:noAutofit/>
          </a:bodyPr>
          <a:lstStyle/>
          <a:p>
            <a:pPr algn="ctr"/>
            <a:r>
              <a:rPr lang="en-AU" sz="1400" dirty="0">
                <a:latin typeface="Neue Haas Grotesk Text Pro" panose="020B0504020202020204" pitchFamily="34" charset="77"/>
              </a:rPr>
              <a:t>MATURATION</a:t>
            </a:r>
          </a:p>
        </p:txBody>
      </p:sp>
    </p:spTree>
    <p:extLst>
      <p:ext uri="{BB962C8B-B14F-4D97-AF65-F5344CB8AC3E}">
        <p14:creationId xmlns:p14="http://schemas.microsoft.com/office/powerpoint/2010/main" val="363899111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ACE118-C65C-29CD-D307-CFDDDA77CA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11269" y="2733911"/>
            <a:ext cx="668327" cy="2624406"/>
          </a:xfrm>
          <a:prstGeom prst="rect">
            <a:avLst/>
          </a:prstGeom>
        </p:spPr>
      </p:pic>
      <p:pic>
        <p:nvPicPr>
          <p:cNvPr id="2" name="Picture 1">
            <a:extLst>
              <a:ext uri="{FF2B5EF4-FFF2-40B4-BE49-F238E27FC236}">
                <a16:creationId xmlns:a16="http://schemas.microsoft.com/office/drawing/2014/main" id="{20B19294-3F86-C0C0-C08B-CEAA736FA3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26473" y="2008288"/>
            <a:ext cx="809135" cy="3350029"/>
          </a:xfrm>
          <a:prstGeom prst="rect">
            <a:avLst/>
          </a:prstGeom>
        </p:spPr>
      </p:pic>
      <p:pic>
        <p:nvPicPr>
          <p:cNvPr id="5" name="Picture Placeholder 8">
            <a:extLst>
              <a:ext uri="{FF2B5EF4-FFF2-40B4-BE49-F238E27FC236}">
                <a16:creationId xmlns:a16="http://schemas.microsoft.com/office/drawing/2014/main" id="{2D8C75B1-B6C7-7C18-030C-DB7BD89E650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39908" y="1724856"/>
            <a:ext cx="1270924" cy="3847526"/>
          </a:xfrm>
          <a:prstGeom prst="rect">
            <a:avLst/>
          </a:prstGeom>
        </p:spPr>
      </p:pic>
      <p:pic>
        <p:nvPicPr>
          <p:cNvPr id="4" name="Picture Placeholder 8">
            <a:extLst>
              <a:ext uri="{FF2B5EF4-FFF2-40B4-BE49-F238E27FC236}">
                <a16:creationId xmlns:a16="http://schemas.microsoft.com/office/drawing/2014/main" id="{39B747EB-E31F-2D9F-8FA1-925CC0E8D3C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34692" y="1952546"/>
            <a:ext cx="1270924" cy="3392145"/>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516048" y="542225"/>
            <a:ext cx="9221368"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GRENACHE</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AND BLENDING</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666434" y="4030737"/>
            <a:ext cx="1816909"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GRENACHE</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4345613" y="4218432"/>
            <a:ext cx="1441517" cy="371255"/>
          </a:xfrm>
          <a:prstGeom prst="rect">
            <a:avLst/>
          </a:prstGeom>
          <a:noFill/>
        </p:spPr>
        <p:txBody>
          <a:bodyPr wrap="square" rtlCol="0">
            <a:spAutoFit/>
          </a:bodyPr>
          <a:lstStyle/>
          <a:p>
            <a:pPr algn="ctr">
              <a:lnSpc>
                <a:spcPct val="82000"/>
              </a:lnSpc>
            </a:pPr>
            <a:r>
              <a:rPr lang="en-US" sz="2200" b="1" dirty="0">
                <a:solidFill>
                  <a:schemeClr val="bg1"/>
                </a:solidFill>
                <a:latin typeface="Neue Haas Grotesk Text Pro" panose="020B0504020202020204" pitchFamily="34" charset="77"/>
              </a:rPr>
              <a:t>BLEND</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7139466" y="3965753"/>
            <a:ext cx="995785"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ROSÉ</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9021373" y="4178447"/>
            <a:ext cx="1725409"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FORTIFIED</a:t>
            </a:r>
          </a:p>
        </p:txBody>
      </p:sp>
      <p:sp>
        <p:nvSpPr>
          <p:cNvPr id="28" name="TextBox 27">
            <a:extLst>
              <a:ext uri="{FF2B5EF4-FFF2-40B4-BE49-F238E27FC236}">
                <a16:creationId xmlns:a16="http://schemas.microsoft.com/office/drawing/2014/main" id="{1617841B-B60D-26ED-EA55-F06AC49BAAE1}"/>
              </a:ext>
            </a:extLst>
          </p:cNvPr>
          <p:cNvSpPr txBox="1"/>
          <p:nvPr/>
        </p:nvSpPr>
        <p:spPr>
          <a:xfrm>
            <a:off x="1596054" y="5572382"/>
            <a:ext cx="1828486" cy="523220"/>
          </a:xfrm>
          <a:prstGeom prst="rect">
            <a:avLst/>
          </a:prstGeom>
          <a:noFill/>
        </p:spPr>
        <p:txBody>
          <a:bodyPr wrap="square" rtlCol="0">
            <a:noAutofit/>
          </a:bodyPr>
          <a:lstStyle/>
          <a:p>
            <a:pPr algn="ctr"/>
            <a:r>
              <a:rPr lang="en-AU" sz="1400" b="1" dirty="0">
                <a:latin typeface="Neue Haas Grotesk Text Pro" panose="020B0504020202020204" pitchFamily="34" charset="77"/>
              </a:rPr>
              <a:t>SINGLE VARIETAL WINE</a:t>
            </a:r>
          </a:p>
        </p:txBody>
      </p:sp>
      <p:sp>
        <p:nvSpPr>
          <p:cNvPr id="29" name="TextBox 28">
            <a:extLst>
              <a:ext uri="{FF2B5EF4-FFF2-40B4-BE49-F238E27FC236}">
                <a16:creationId xmlns:a16="http://schemas.microsoft.com/office/drawing/2014/main" id="{614BD59D-24BC-E156-4BD7-0DA8F13A109D}"/>
              </a:ext>
            </a:extLst>
          </p:cNvPr>
          <p:cNvSpPr txBox="1"/>
          <p:nvPr/>
        </p:nvSpPr>
        <p:spPr>
          <a:xfrm>
            <a:off x="3691710" y="5572382"/>
            <a:ext cx="2818753" cy="523220"/>
          </a:xfrm>
          <a:prstGeom prst="rect">
            <a:avLst/>
          </a:prstGeom>
          <a:noFill/>
        </p:spPr>
        <p:txBody>
          <a:bodyPr wrap="square" rtlCol="0">
            <a:noAutofit/>
          </a:bodyPr>
          <a:lstStyle/>
          <a:p>
            <a:pPr algn="ctr"/>
            <a:r>
              <a:rPr lang="en-AU" sz="1400" b="1" dirty="0">
                <a:latin typeface="Neue Haas Grotesk Text Pro" panose="020B0504020202020204" pitchFamily="34" charset="77"/>
              </a:rPr>
              <a:t>BLENDS</a:t>
            </a:r>
          </a:p>
          <a:p>
            <a:pPr algn="ctr"/>
            <a:r>
              <a:rPr lang="en-AU" sz="1400" dirty="0">
                <a:latin typeface="Neue Haas Grotesk Text Pro" panose="020B0504020202020204" pitchFamily="34" charset="77"/>
              </a:rPr>
              <a:t>As blended material, particularly with Shiraz and Mataro (</a:t>
            </a:r>
            <a:r>
              <a:rPr lang="en-AU" sz="1400" dirty="0" err="1">
                <a:latin typeface="Neue Haas Grotesk Text Pro" panose="020B0504020202020204" pitchFamily="34" charset="77"/>
              </a:rPr>
              <a:t>Mouvédre</a:t>
            </a:r>
            <a:r>
              <a:rPr lang="en-AU" sz="1400" dirty="0">
                <a:latin typeface="Neue Haas Grotesk Text Pro" panose="020B0504020202020204" pitchFamily="34" charset="77"/>
              </a:rPr>
              <a:t>) in GSM blends</a:t>
            </a:r>
          </a:p>
        </p:txBody>
      </p:sp>
      <p:sp>
        <p:nvSpPr>
          <p:cNvPr id="30" name="TextBox 29">
            <a:extLst>
              <a:ext uri="{FF2B5EF4-FFF2-40B4-BE49-F238E27FC236}">
                <a16:creationId xmlns:a16="http://schemas.microsoft.com/office/drawing/2014/main" id="{1D9A64CF-2A0D-5430-4DF6-4F6667A60624}"/>
              </a:ext>
            </a:extLst>
          </p:cNvPr>
          <p:cNvSpPr txBox="1"/>
          <p:nvPr/>
        </p:nvSpPr>
        <p:spPr>
          <a:xfrm>
            <a:off x="6701651" y="5572382"/>
            <a:ext cx="2027664" cy="523220"/>
          </a:xfrm>
          <a:prstGeom prst="rect">
            <a:avLst/>
          </a:prstGeom>
          <a:noFill/>
        </p:spPr>
        <p:txBody>
          <a:bodyPr wrap="square" rtlCol="0">
            <a:noAutofit/>
          </a:bodyPr>
          <a:lstStyle/>
          <a:p>
            <a:pPr algn="ctr"/>
            <a:r>
              <a:rPr lang="en-AU" sz="1400" b="1" dirty="0">
                <a:latin typeface="Neue Haas Grotesk Text Pro" panose="020B0504020202020204" pitchFamily="34" charset="77"/>
              </a:rPr>
              <a:t>ROSÉ</a:t>
            </a:r>
          </a:p>
        </p:txBody>
      </p:sp>
      <p:sp>
        <p:nvSpPr>
          <p:cNvPr id="31" name="TextBox 30">
            <a:extLst>
              <a:ext uri="{FF2B5EF4-FFF2-40B4-BE49-F238E27FC236}">
                <a16:creationId xmlns:a16="http://schemas.microsoft.com/office/drawing/2014/main" id="{1070711A-F28E-9F69-1895-27072633F4C1}"/>
              </a:ext>
            </a:extLst>
          </p:cNvPr>
          <p:cNvSpPr txBox="1"/>
          <p:nvPr/>
        </p:nvSpPr>
        <p:spPr>
          <a:xfrm>
            <a:off x="9065334" y="5576263"/>
            <a:ext cx="1648680" cy="523220"/>
          </a:xfrm>
          <a:prstGeom prst="rect">
            <a:avLst/>
          </a:prstGeom>
          <a:noFill/>
        </p:spPr>
        <p:txBody>
          <a:bodyPr wrap="square" rtlCol="0">
            <a:noAutofit/>
          </a:bodyPr>
          <a:lstStyle/>
          <a:p>
            <a:pPr algn="ctr"/>
            <a:r>
              <a:rPr lang="en-AU" sz="1400" b="1" dirty="0">
                <a:latin typeface="Neue Haas Grotesk Text Pro" panose="020B0504020202020204" pitchFamily="34" charset="77"/>
              </a:rPr>
              <a:t>FORTIFIED WINES</a:t>
            </a:r>
          </a:p>
          <a:p>
            <a:pPr algn="ctr">
              <a:lnSpc>
                <a:spcPct val="90000"/>
              </a:lnSpc>
            </a:pPr>
            <a:r>
              <a:rPr lang="en-AU" sz="1400" dirty="0"/>
              <a:t>Especially Tawny styles</a:t>
            </a:r>
          </a:p>
        </p:txBody>
      </p:sp>
    </p:spTree>
    <p:extLst>
      <p:ext uri="{BB962C8B-B14F-4D97-AF65-F5344CB8AC3E}">
        <p14:creationId xmlns:p14="http://schemas.microsoft.com/office/powerpoint/2010/main" val="385917851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88F54913-2210-3564-CA2F-6D846A4820A2}"/>
              </a:ext>
            </a:extLst>
          </p:cNvPr>
          <p:cNvCxnSpPr>
            <a:cxnSpLocks/>
          </p:cNvCxnSpPr>
          <p:nvPr/>
        </p:nvCxnSpPr>
        <p:spPr>
          <a:xfrm>
            <a:off x="6858000" y="5126569"/>
            <a:ext cx="23158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8" name="Picture Placeholder 8">
            <a:extLst>
              <a:ext uri="{FF2B5EF4-FFF2-40B4-BE49-F238E27FC236}">
                <a16:creationId xmlns:a16="http://schemas.microsoft.com/office/drawing/2014/main" id="{861BEEDC-AAF0-D0FF-D62B-942D2C15701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50452" y="584199"/>
            <a:ext cx="2306769" cy="6156857"/>
          </a:xfrm>
          <a:prstGeom prst="rect">
            <a:avLst/>
          </a:prstGeom>
        </p:spPr>
      </p:pic>
      <p:cxnSp>
        <p:nvCxnSpPr>
          <p:cNvPr id="7" name="Straight Connector 6">
            <a:extLst>
              <a:ext uri="{FF2B5EF4-FFF2-40B4-BE49-F238E27FC236}">
                <a16:creationId xmlns:a16="http://schemas.microsoft.com/office/drawing/2014/main" id="{E88FAD44-DE6F-8604-D0D5-0262FF9E99B6}"/>
              </a:ext>
            </a:extLst>
          </p:cNvPr>
          <p:cNvCxnSpPr>
            <a:cxnSpLocks/>
            <a:stCxn id="19" idx="4"/>
          </p:cNvCxnSpPr>
          <p:nvPr/>
        </p:nvCxnSpPr>
        <p:spPr>
          <a:xfrm>
            <a:off x="4284275" y="4093381"/>
            <a:ext cx="0" cy="10965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Oval 18">
            <a:extLst>
              <a:ext uri="{FF2B5EF4-FFF2-40B4-BE49-F238E27FC236}">
                <a16:creationId xmlns:a16="http://schemas.microsoft.com/office/drawing/2014/main" id="{D291017A-AAC1-2366-20F9-8813A1A9D3D5}"/>
              </a:ext>
            </a:extLst>
          </p:cNvPr>
          <p:cNvSpPr/>
          <p:nvPr/>
        </p:nvSpPr>
        <p:spPr>
          <a:xfrm>
            <a:off x="3524406" y="2573644"/>
            <a:ext cx="1519737" cy="151973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GSM</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BLEND</a:t>
            </a:r>
          </a:p>
        </p:txBody>
      </p:sp>
      <p:sp>
        <p:nvSpPr>
          <p:cNvPr id="5" name="object 10">
            <a:extLst>
              <a:ext uri="{FF2B5EF4-FFF2-40B4-BE49-F238E27FC236}">
                <a16:creationId xmlns:a16="http://schemas.microsoft.com/office/drawing/2014/main" id="{C478B2E1-CB5C-E487-2C8E-7DC92B488748}"/>
              </a:ext>
            </a:extLst>
          </p:cNvPr>
          <p:cNvSpPr txBox="1"/>
          <p:nvPr/>
        </p:nvSpPr>
        <p:spPr>
          <a:xfrm rot="16200000">
            <a:off x="4490357" y="4401054"/>
            <a:ext cx="4238709"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GSM BLEND</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2901142" y="5189914"/>
            <a:ext cx="276323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E3580AC0-5E35-0E3A-5678-425F6FD9D979}"/>
              </a:ext>
            </a:extLst>
          </p:cNvPr>
          <p:cNvCxnSpPr>
            <a:cxnSpLocks/>
            <a:endCxn id="25" idx="1"/>
          </p:cNvCxnSpPr>
          <p:nvPr/>
        </p:nvCxnSpPr>
        <p:spPr>
          <a:xfrm>
            <a:off x="6774873" y="2025921"/>
            <a:ext cx="23158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ABA9686-50D3-151C-B878-1FBBFD68975E}"/>
              </a:ext>
            </a:extLst>
          </p:cNvPr>
          <p:cNvCxnSpPr>
            <a:cxnSpLocks/>
          </p:cNvCxnSpPr>
          <p:nvPr/>
        </p:nvCxnSpPr>
        <p:spPr>
          <a:xfrm>
            <a:off x="10667674" y="1331358"/>
            <a:ext cx="0" cy="52528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4F53E07-E74D-3010-B860-088C14C85BD0}"/>
              </a:ext>
            </a:extLst>
          </p:cNvPr>
          <p:cNvSpPr txBox="1"/>
          <p:nvPr/>
        </p:nvSpPr>
        <p:spPr>
          <a:xfrm>
            <a:off x="3227111" y="2972966"/>
            <a:ext cx="2114329" cy="830997"/>
          </a:xfrm>
          <a:prstGeom prst="rect">
            <a:avLst/>
          </a:prstGeom>
          <a:noFill/>
        </p:spPr>
        <p:txBody>
          <a:bodyPr wrap="square" anchor="b">
            <a:spAutoFit/>
          </a:bodyPr>
          <a:lstStyle/>
          <a:p>
            <a:pPr algn="ctr">
              <a:spcBef>
                <a:spcPts val="217"/>
              </a:spcBef>
              <a:spcAft>
                <a:spcPts val="315"/>
              </a:spcAft>
            </a:pPr>
            <a:r>
              <a:rPr lang="en-AU" sz="1600" b="1" dirty="0">
                <a:effectLst/>
                <a:latin typeface="Neue Haas Grotesk Text Pro" panose="020B0504020202020204" pitchFamily="34" charset="77"/>
              </a:rPr>
              <a:t>INCREASES ALCOHOL </a:t>
            </a:r>
            <a:br>
              <a:rPr lang="en-AU" sz="1600" b="1" dirty="0">
                <a:effectLst/>
                <a:latin typeface="Neue Haas Grotesk Text Pro" panose="020B0504020202020204" pitchFamily="34" charset="77"/>
              </a:rPr>
            </a:br>
            <a:r>
              <a:rPr lang="en-AU" sz="1600" b="1" dirty="0">
                <a:effectLst/>
                <a:latin typeface="Neue Haas Grotesk Text Pro" panose="020B0504020202020204" pitchFamily="34" charset="77"/>
              </a:rPr>
              <a:t>LEVEL</a:t>
            </a:r>
            <a:endParaRPr lang="en-AU" sz="1600" dirty="0">
              <a:effectLst/>
              <a:latin typeface="Neue Haas Grotesk Text Pro" panose="020B0504020202020204" pitchFamily="34" charset="77"/>
            </a:endParaRPr>
          </a:p>
        </p:txBody>
      </p:sp>
      <p:sp>
        <p:nvSpPr>
          <p:cNvPr id="9" name="TextBox 8">
            <a:extLst>
              <a:ext uri="{FF2B5EF4-FFF2-40B4-BE49-F238E27FC236}">
                <a16:creationId xmlns:a16="http://schemas.microsoft.com/office/drawing/2014/main" id="{8626A466-7461-CC25-BFD8-7B388EA4565A}"/>
              </a:ext>
            </a:extLst>
          </p:cNvPr>
          <p:cNvSpPr txBox="1"/>
          <p:nvPr/>
        </p:nvSpPr>
        <p:spPr>
          <a:xfrm>
            <a:off x="1584305" y="5030345"/>
            <a:ext cx="1394931" cy="338554"/>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GRENACHE</a:t>
            </a:r>
          </a:p>
        </p:txBody>
      </p:sp>
      <p:cxnSp>
        <p:nvCxnSpPr>
          <p:cNvPr id="12" name="Straight Connector 11">
            <a:extLst>
              <a:ext uri="{FF2B5EF4-FFF2-40B4-BE49-F238E27FC236}">
                <a16:creationId xmlns:a16="http://schemas.microsoft.com/office/drawing/2014/main" id="{B73AF5CD-BDCF-ECCF-8A05-B181C486E726}"/>
              </a:ext>
            </a:extLst>
          </p:cNvPr>
          <p:cNvCxnSpPr>
            <a:cxnSpLocks/>
          </p:cNvCxnSpPr>
          <p:nvPr/>
        </p:nvCxnSpPr>
        <p:spPr>
          <a:xfrm>
            <a:off x="2177715" y="4599772"/>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24E81699-5A23-20AC-507D-D747DEC875B9}"/>
              </a:ext>
            </a:extLst>
          </p:cNvPr>
          <p:cNvSpPr/>
          <p:nvPr/>
        </p:nvSpPr>
        <p:spPr>
          <a:xfrm>
            <a:off x="1419096" y="3181034"/>
            <a:ext cx="1519737" cy="151973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1" name="TextBox 20">
            <a:extLst>
              <a:ext uri="{FF2B5EF4-FFF2-40B4-BE49-F238E27FC236}">
                <a16:creationId xmlns:a16="http://schemas.microsoft.com/office/drawing/2014/main" id="{0FE7D9C3-2988-21F7-7E93-D8628A67C0EA}"/>
              </a:ext>
            </a:extLst>
          </p:cNvPr>
          <p:cNvSpPr txBox="1"/>
          <p:nvPr/>
        </p:nvSpPr>
        <p:spPr>
          <a:xfrm>
            <a:off x="1121801" y="3580356"/>
            <a:ext cx="2114329" cy="830997"/>
          </a:xfrm>
          <a:prstGeom prst="rect">
            <a:avLst/>
          </a:prstGeom>
          <a:noFill/>
        </p:spPr>
        <p:txBody>
          <a:bodyPr wrap="square" anchor="b">
            <a:spAutoFit/>
          </a:bodyPr>
          <a:lstStyle/>
          <a:p>
            <a:pPr algn="ctr">
              <a:spcBef>
                <a:spcPts val="217"/>
              </a:spcBef>
              <a:spcAft>
                <a:spcPts val="315"/>
              </a:spcAft>
            </a:pPr>
            <a:r>
              <a:rPr lang="en-AU" sz="1600" b="1" dirty="0">
                <a:effectLst/>
                <a:latin typeface="Neue Haas Grotesk Text Pro" panose="020B0504020202020204" pitchFamily="34" charset="77"/>
              </a:rPr>
              <a:t>LOWERS </a:t>
            </a:r>
            <a:br>
              <a:rPr lang="en-AU" sz="1600" b="1" dirty="0">
                <a:effectLst/>
                <a:latin typeface="Neue Haas Grotesk Text Pro" panose="020B0504020202020204" pitchFamily="34" charset="77"/>
              </a:rPr>
            </a:br>
            <a:r>
              <a:rPr lang="en-AU" sz="1600" b="1" dirty="0">
                <a:effectLst/>
                <a:latin typeface="Neue Haas Grotesk Text Pro" panose="020B0504020202020204" pitchFamily="34" charset="77"/>
              </a:rPr>
              <a:t>TANNIN AND ACIDITY</a:t>
            </a:r>
            <a:endParaRPr lang="en-AU" sz="1600" dirty="0">
              <a:effectLst/>
              <a:latin typeface="Neue Haas Grotesk Text Pro" panose="020B0504020202020204" pitchFamily="34" charset="77"/>
            </a:endParaRPr>
          </a:p>
        </p:txBody>
      </p:sp>
      <p:sp>
        <p:nvSpPr>
          <p:cNvPr id="22" name="TextBox 21">
            <a:extLst>
              <a:ext uri="{FF2B5EF4-FFF2-40B4-BE49-F238E27FC236}">
                <a16:creationId xmlns:a16="http://schemas.microsoft.com/office/drawing/2014/main" id="{59A0B962-8C3B-8772-4F28-D8C744B901A1}"/>
              </a:ext>
            </a:extLst>
          </p:cNvPr>
          <p:cNvSpPr txBox="1"/>
          <p:nvPr/>
        </p:nvSpPr>
        <p:spPr>
          <a:xfrm>
            <a:off x="1643015" y="5373045"/>
            <a:ext cx="2805709" cy="509755"/>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Adds extra spice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Adds red fruit characters</a:t>
            </a:r>
            <a:endParaRPr lang="en-AU" sz="1400" dirty="0">
              <a:effectLst/>
              <a:latin typeface="Neue Haas Grotesk Text Pro" panose="020B0504020202020204" pitchFamily="34" charset="77"/>
            </a:endParaRPr>
          </a:p>
        </p:txBody>
      </p:sp>
      <p:sp>
        <p:nvSpPr>
          <p:cNvPr id="25" name="TextBox 24">
            <a:extLst>
              <a:ext uri="{FF2B5EF4-FFF2-40B4-BE49-F238E27FC236}">
                <a16:creationId xmlns:a16="http://schemas.microsoft.com/office/drawing/2014/main" id="{E72DC1D5-5BE7-9D08-2E35-EBCFC699AC2A}"/>
              </a:ext>
            </a:extLst>
          </p:cNvPr>
          <p:cNvSpPr txBox="1"/>
          <p:nvPr/>
        </p:nvSpPr>
        <p:spPr>
          <a:xfrm>
            <a:off x="9090698" y="1856644"/>
            <a:ext cx="2680115" cy="338554"/>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MATARO (MOURVÉDRE)</a:t>
            </a:r>
          </a:p>
        </p:txBody>
      </p:sp>
      <p:sp>
        <p:nvSpPr>
          <p:cNvPr id="28" name="TextBox 27">
            <a:extLst>
              <a:ext uri="{FF2B5EF4-FFF2-40B4-BE49-F238E27FC236}">
                <a16:creationId xmlns:a16="http://schemas.microsoft.com/office/drawing/2014/main" id="{C2CE27D2-4965-754A-0FF9-EB25818D4E1E}"/>
              </a:ext>
            </a:extLst>
          </p:cNvPr>
          <p:cNvSpPr txBox="1"/>
          <p:nvPr/>
        </p:nvSpPr>
        <p:spPr>
          <a:xfrm>
            <a:off x="9963537" y="884889"/>
            <a:ext cx="1408274" cy="446469"/>
          </a:xfrm>
          <a:prstGeom prst="rect">
            <a:avLst/>
          </a:prstGeom>
          <a:noFill/>
        </p:spPr>
        <p:txBody>
          <a:bodyPr wrap="square" anchor="b">
            <a:spAutoFit/>
          </a:bodyPr>
          <a:lstStyle/>
          <a:p>
            <a:pPr algn="ctr">
              <a:lnSpc>
                <a:spcPct val="82000"/>
              </a:lnSpc>
              <a:spcBef>
                <a:spcPts val="150"/>
              </a:spcBef>
              <a:spcAft>
                <a:spcPts val="315"/>
              </a:spcAft>
              <a:buClr>
                <a:srgbClr val="B2D8BE"/>
              </a:buClr>
            </a:pPr>
            <a:r>
              <a:rPr lang="en-AU" sz="1400" b="1" dirty="0">
                <a:effectLst/>
                <a:latin typeface="Neue Haas Grotesk Text Pro" panose="020B0504020202020204" pitchFamily="34" charset="77"/>
              </a:rPr>
              <a:t>GRAINY TANNINS</a:t>
            </a:r>
          </a:p>
        </p:txBody>
      </p:sp>
      <p:sp>
        <p:nvSpPr>
          <p:cNvPr id="34" name="TextBox 33">
            <a:extLst>
              <a:ext uri="{FF2B5EF4-FFF2-40B4-BE49-F238E27FC236}">
                <a16:creationId xmlns:a16="http://schemas.microsoft.com/office/drawing/2014/main" id="{2C9CEEF2-DAA0-3686-5489-AFD4AB326419}"/>
              </a:ext>
            </a:extLst>
          </p:cNvPr>
          <p:cNvSpPr txBox="1"/>
          <p:nvPr/>
        </p:nvSpPr>
        <p:spPr>
          <a:xfrm>
            <a:off x="9747406" y="2741761"/>
            <a:ext cx="1840536" cy="687239"/>
          </a:xfrm>
          <a:prstGeom prst="rect">
            <a:avLst/>
          </a:prstGeom>
          <a:noFill/>
        </p:spPr>
        <p:txBody>
          <a:bodyPr wrap="square" anchor="b">
            <a:spAutoFit/>
          </a:bodyPr>
          <a:lstStyle/>
          <a:p>
            <a:pPr algn="ctr">
              <a:lnSpc>
                <a:spcPct val="82000"/>
              </a:lnSpc>
              <a:spcBef>
                <a:spcPts val="150"/>
              </a:spcBef>
              <a:spcAft>
                <a:spcPts val="315"/>
              </a:spcAft>
              <a:buClr>
                <a:srgbClr val="B2D8BE"/>
              </a:buClr>
            </a:pPr>
            <a:r>
              <a:rPr lang="en-AU" sz="1400" b="1" dirty="0">
                <a:effectLst/>
                <a:latin typeface="Neue Haas Grotesk Text Pro" panose="020B0504020202020204" pitchFamily="34" charset="77"/>
              </a:rPr>
              <a:t>PERFUME</a:t>
            </a:r>
          </a:p>
          <a:p>
            <a:pPr algn="ctr">
              <a:lnSpc>
                <a:spcPct val="82000"/>
              </a:lnSpc>
              <a:spcBef>
                <a:spcPts val="150"/>
              </a:spcBef>
              <a:spcAft>
                <a:spcPts val="315"/>
              </a:spcAft>
              <a:buClr>
                <a:srgbClr val="B2D8BE"/>
              </a:buClr>
            </a:pPr>
            <a:r>
              <a:rPr lang="en-AU" sz="1400" dirty="0">
                <a:latin typeface="Neue Haas Grotesk Text Pro" panose="020B0504020202020204" pitchFamily="34" charset="77"/>
              </a:rPr>
              <a:t>AND ANISE CHARACTERS</a:t>
            </a:r>
            <a:endParaRPr lang="en-AU" sz="1400" dirty="0">
              <a:effectLst/>
              <a:latin typeface="Neue Haas Grotesk Text Pro" panose="020B0504020202020204" pitchFamily="34" charset="77"/>
            </a:endParaRPr>
          </a:p>
        </p:txBody>
      </p:sp>
      <p:cxnSp>
        <p:nvCxnSpPr>
          <p:cNvPr id="36" name="Straight Connector 35">
            <a:extLst>
              <a:ext uri="{FF2B5EF4-FFF2-40B4-BE49-F238E27FC236}">
                <a16:creationId xmlns:a16="http://schemas.microsoft.com/office/drawing/2014/main" id="{19B06AD2-CAC2-58A3-F28D-6A59CD830794}"/>
              </a:ext>
            </a:extLst>
          </p:cNvPr>
          <p:cNvCxnSpPr>
            <a:cxnSpLocks/>
          </p:cNvCxnSpPr>
          <p:nvPr/>
        </p:nvCxnSpPr>
        <p:spPr>
          <a:xfrm>
            <a:off x="10667674" y="2179256"/>
            <a:ext cx="0" cy="52528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7" name="Oval 36">
            <a:extLst>
              <a:ext uri="{FF2B5EF4-FFF2-40B4-BE49-F238E27FC236}">
                <a16:creationId xmlns:a16="http://schemas.microsoft.com/office/drawing/2014/main" id="{4107C46D-D973-9AA6-95C1-99D02F7A0671}"/>
              </a:ext>
            </a:extLst>
          </p:cNvPr>
          <p:cNvSpPr/>
          <p:nvPr/>
        </p:nvSpPr>
        <p:spPr>
          <a:xfrm>
            <a:off x="8992767" y="4089631"/>
            <a:ext cx="1935183" cy="193518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8" name="TextBox 37">
            <a:extLst>
              <a:ext uri="{FF2B5EF4-FFF2-40B4-BE49-F238E27FC236}">
                <a16:creationId xmlns:a16="http://schemas.microsoft.com/office/drawing/2014/main" id="{527C967D-246E-1208-274E-1541E8670641}"/>
              </a:ext>
            </a:extLst>
          </p:cNvPr>
          <p:cNvSpPr txBox="1"/>
          <p:nvPr/>
        </p:nvSpPr>
        <p:spPr>
          <a:xfrm>
            <a:off x="8941689" y="4411353"/>
            <a:ext cx="2114329" cy="1141338"/>
          </a:xfrm>
          <a:prstGeom prst="rect">
            <a:avLst/>
          </a:prstGeom>
          <a:noFill/>
        </p:spPr>
        <p:txBody>
          <a:bodyPr wrap="square" anchor="b">
            <a:spAutoFit/>
          </a:bodyPr>
          <a:lstStyle/>
          <a:p>
            <a:pPr algn="ctr">
              <a:spcBef>
                <a:spcPts val="217"/>
              </a:spcBef>
              <a:spcAft>
                <a:spcPts val="315"/>
              </a:spcAft>
            </a:pPr>
            <a:r>
              <a:rPr lang="en-AU" sz="1600" b="1" dirty="0">
                <a:effectLst/>
                <a:latin typeface="Neue Haas Grotesk Text Pro" panose="020B0504020202020204" pitchFamily="34" charset="77"/>
              </a:rPr>
              <a:t>SHIRAZ</a:t>
            </a:r>
          </a:p>
          <a:p>
            <a:pPr algn="ctr">
              <a:spcBef>
                <a:spcPts val="217"/>
              </a:spcBef>
              <a:spcAft>
                <a:spcPts val="315"/>
              </a:spcAft>
            </a:pPr>
            <a:r>
              <a:rPr lang="en-AU" sz="1600" dirty="0">
                <a:latin typeface="Neue Haas Grotesk Text Pro" panose="020B0504020202020204" pitchFamily="34" charset="77"/>
              </a:rPr>
              <a:t>ADDS RICHNESS AND WEIGHT IN THE MOUTH</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2626119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2" cstate="screen">
            <a:extLst>
              <a:ext uri="{28A0092B-C50C-407E-A947-70E740481C1C}">
                <a14:useLocalDpi xmlns:a14="http://schemas.microsoft.com/office/drawing/2010/main"/>
              </a:ext>
            </a:extLst>
          </a:blip>
          <a:srcRect l="21573" r="5025"/>
          <a:stretch/>
        </p:blipFill>
        <p:spPr>
          <a:xfrm>
            <a:off x="3283527" y="31259"/>
            <a:ext cx="8908473"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3200" dirty="0">
                <a:solidFill>
                  <a:schemeClr val="accent5"/>
                </a:solidFill>
              </a:rPr>
              <a:t>AUSTRALIAN</a:t>
            </a:r>
          </a:p>
          <a:p>
            <a:pPr marL="0" indent="0">
              <a:lnSpc>
                <a:spcPct val="82000"/>
              </a:lnSpc>
              <a:buNone/>
            </a:pPr>
            <a:r>
              <a:rPr lang="en-US" sz="5440" dirty="0">
                <a:solidFill>
                  <a:schemeClr val="accent1"/>
                </a:solidFill>
              </a:rPr>
              <a:t>GRENACHE </a:t>
            </a:r>
            <a:br>
              <a:rPr lang="en-US" sz="5440" dirty="0">
                <a:solidFill>
                  <a:schemeClr val="accent1"/>
                </a:solidFill>
              </a:rPr>
            </a:br>
            <a:r>
              <a:rPr lang="en-US" sz="5440" dirty="0">
                <a:solidFill>
                  <a:schemeClr val="accent1"/>
                </a:solidFill>
              </a:rPr>
              <a:t>REGIONS</a:t>
            </a:r>
          </a:p>
        </p:txBody>
      </p:sp>
      <p:sp>
        <p:nvSpPr>
          <p:cNvPr id="13" name="object 58">
            <a:extLst>
              <a:ext uri="{FF2B5EF4-FFF2-40B4-BE49-F238E27FC236}">
                <a16:creationId xmlns:a16="http://schemas.microsoft.com/office/drawing/2014/main" id="{9C81D03D-2855-E215-C4C4-DE8C86E67D7B}"/>
              </a:ext>
            </a:extLst>
          </p:cNvPr>
          <p:cNvSpPr txBox="1"/>
          <p:nvPr/>
        </p:nvSpPr>
        <p:spPr>
          <a:xfrm>
            <a:off x="6468433" y="4719880"/>
            <a:ext cx="1911421"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BAROSSA VALLEY</a:t>
            </a:r>
            <a:endParaRPr lang="en-US" sz="1400" dirty="0">
              <a:solidFill>
                <a:schemeClr val="accent1"/>
              </a:solidFill>
              <a:latin typeface="Neue Haas Grotesk Text Pro" panose="020B0504020202020204" pitchFamily="34" charset="77"/>
              <a:cs typeface="Hellix SemiBold"/>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8130811" y="4717761"/>
            <a:ext cx="846046" cy="1184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6642413" y="5134339"/>
            <a:ext cx="1911421" cy="232756"/>
          </a:xfrm>
          <a:prstGeom prst="rect">
            <a:avLst/>
          </a:prstGeom>
        </p:spPr>
        <p:txBody>
          <a:bodyPr vert="horz" wrap="square" lIns="0" tIns="17145" rIns="0" bIns="0" rtlCol="0" anchor="t" anchorCtr="0">
            <a:spAutoFit/>
          </a:bodyPr>
          <a:lstStyle/>
          <a:p>
            <a:pPr>
              <a:buClr>
                <a:srgbClr val="F40000"/>
              </a:buClr>
            </a:pPr>
            <a:r>
              <a:rPr lang="en-AU" sz="1400" b="1" dirty="0" err="1">
                <a:solidFill>
                  <a:schemeClr val="accent1"/>
                </a:solidFill>
                <a:latin typeface="Neue Haas Grotesk Text Pro" panose="020B0504020202020204" pitchFamily="34" charset="77"/>
                <a:cs typeface="Hellix SemiBold"/>
              </a:rPr>
              <a:t>McLAREN</a:t>
            </a:r>
            <a:r>
              <a:rPr lang="en-AU" sz="1400" b="1" dirty="0">
                <a:solidFill>
                  <a:schemeClr val="accent1"/>
                </a:solidFill>
                <a:latin typeface="Neue Haas Grotesk Text Pro" panose="020B0504020202020204" pitchFamily="34" charset="77"/>
                <a:cs typeface="Hellix SemiBold"/>
              </a:rPr>
              <a:t> VALE</a:t>
            </a:r>
            <a:endParaRPr lang="en-US" sz="1400" dirty="0">
              <a:solidFill>
                <a:schemeClr val="accent1"/>
              </a:solidFill>
              <a:latin typeface="Neue Haas Grotesk Text Pro" panose="020B0504020202020204" pitchFamily="34" charset="77"/>
              <a:cs typeface="Hellix SemiBold"/>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8076478" y="4864448"/>
            <a:ext cx="809844" cy="3832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r="18000"/>
          <a:stretch/>
        </p:blipFill>
        <p:spPr>
          <a:xfrm>
            <a:off x="2194560" y="0"/>
            <a:ext cx="999744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1"/>
                </a:solidFill>
              </a:rPr>
              <a:t>SOUTH </a:t>
            </a:r>
            <a:br>
              <a:rPr lang="en-US" sz="5440" dirty="0">
                <a:solidFill>
                  <a:schemeClr val="accent1"/>
                </a:solidFill>
              </a:rPr>
            </a:br>
            <a:r>
              <a:rPr lang="en-US" sz="5440" dirty="0">
                <a:solidFill>
                  <a:schemeClr val="accent1"/>
                </a:solidFill>
              </a:rPr>
              <a:t>AUSTRALIA</a:t>
            </a:r>
          </a:p>
        </p:txBody>
      </p:sp>
      <p:sp>
        <p:nvSpPr>
          <p:cNvPr id="6" name="object 58">
            <a:extLst>
              <a:ext uri="{FF2B5EF4-FFF2-40B4-BE49-F238E27FC236}">
                <a16:creationId xmlns:a16="http://schemas.microsoft.com/office/drawing/2014/main" id="{5E60AA90-C8B2-0B76-DA32-3C7E3131509B}"/>
              </a:ext>
            </a:extLst>
          </p:cNvPr>
          <p:cNvSpPr txBox="1"/>
          <p:nvPr/>
        </p:nvSpPr>
        <p:spPr>
          <a:xfrm>
            <a:off x="7074609" y="4788131"/>
            <a:ext cx="1936343"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BAROSSA VALLEY</a:t>
            </a:r>
            <a:endParaRPr lang="en-US" sz="1400" dirty="0">
              <a:solidFill>
                <a:schemeClr val="accent1"/>
              </a:solidFill>
              <a:latin typeface="Neue Haas Grotesk Text Pro" panose="020B0504020202020204" pitchFamily="34" charset="77"/>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8761615" y="3429000"/>
            <a:ext cx="1448723" cy="14755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96668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35534" b="4525"/>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lnSpc>
                <a:spcPct val="92000"/>
              </a:lnSpc>
              <a:spcBef>
                <a:spcPts val="800"/>
              </a:spcBef>
            </a:pPr>
            <a:r>
              <a:rPr lang="en-AU" dirty="0"/>
              <a:t>Strong food and wine culture</a:t>
            </a:r>
          </a:p>
          <a:p>
            <a:pPr>
              <a:lnSpc>
                <a:spcPct val="92000"/>
              </a:lnSpc>
              <a:spcBef>
                <a:spcPts val="800"/>
              </a:spcBef>
            </a:pPr>
            <a:r>
              <a:rPr lang="en-AU" dirty="0"/>
              <a:t>A rich viticultural history</a:t>
            </a:r>
          </a:p>
          <a:p>
            <a:pPr>
              <a:lnSpc>
                <a:spcPct val="92000"/>
              </a:lnSpc>
              <a:spcBef>
                <a:spcPts val="800"/>
              </a:spcBef>
            </a:pPr>
            <a:r>
              <a:rPr lang="en-AU" dirty="0"/>
              <a:t>World-renowned wines</a:t>
            </a:r>
          </a:p>
          <a:p>
            <a:pPr>
              <a:lnSpc>
                <a:spcPct val="92000"/>
              </a:lnSpc>
              <a:spcBef>
                <a:spcPts val="800"/>
              </a:spcBef>
            </a:pPr>
            <a:r>
              <a:rPr lang="en-AU" dirty="0"/>
              <a:t>Innovative winemaking</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dirty="0">
                <a:solidFill>
                  <a:schemeClr val="accent1"/>
                </a:solidFill>
              </a:rPr>
              <a:t>BAROSSA VALLEY</a:t>
            </a:r>
          </a:p>
        </p:txBody>
      </p:sp>
    </p:spTree>
    <p:extLst>
      <p:ext uri="{BB962C8B-B14F-4D97-AF65-F5344CB8AC3E}">
        <p14:creationId xmlns:p14="http://schemas.microsoft.com/office/powerpoint/2010/main" val="393810830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9" descr="A field of trees and hills&#10;&#10;AI-generated content may be incorrect.">
            <a:extLst>
              <a:ext uri="{FF2B5EF4-FFF2-40B4-BE49-F238E27FC236}">
                <a16:creationId xmlns:a16="http://schemas.microsoft.com/office/drawing/2014/main" id="{383F1C98-4560-388C-0825-96A7885CC9C4}"/>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15" name="Title 2">
            <a:extLst>
              <a:ext uri="{FF2B5EF4-FFF2-40B4-BE49-F238E27FC236}">
                <a16:creationId xmlns:a16="http://schemas.microsoft.com/office/drawing/2014/main" id="{A9941860-B29E-296A-3432-F8685CF7CCA3}"/>
              </a:ext>
            </a:extLst>
          </p:cNvPr>
          <p:cNvSpPr>
            <a:spLocks noGrp="1"/>
          </p:cNvSpPr>
          <p:nvPr>
            <p:ph type="title"/>
          </p:nvPr>
        </p:nvSpPr>
        <p:spPr>
          <a:xfrm>
            <a:off x="597304" y="475573"/>
            <a:ext cx="5334275" cy="820910"/>
          </a:xfrm>
        </p:spPr>
        <p:txBody>
          <a:bodyPr/>
          <a:lstStyle/>
          <a:p>
            <a:r>
              <a:rPr lang="en-US" dirty="0">
                <a:solidFill>
                  <a:schemeClr val="bg1"/>
                </a:solidFill>
              </a:rPr>
              <a:t>CLIMATE</a:t>
            </a:r>
          </a:p>
        </p:txBody>
      </p:sp>
      <p:sp>
        <p:nvSpPr>
          <p:cNvPr id="16" name="TextBox 15">
            <a:extLst>
              <a:ext uri="{FF2B5EF4-FFF2-40B4-BE49-F238E27FC236}">
                <a16:creationId xmlns:a16="http://schemas.microsoft.com/office/drawing/2014/main" id="{F85DB4AA-8B99-EC85-3146-6F82FC7A1ABC}"/>
              </a:ext>
            </a:extLst>
          </p:cNvPr>
          <p:cNvSpPr txBox="1"/>
          <p:nvPr/>
        </p:nvSpPr>
        <p:spPr>
          <a:xfrm>
            <a:off x="560158" y="1141921"/>
            <a:ext cx="4331369"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MEDITERRANEAN</a:t>
            </a:r>
          </a:p>
        </p:txBody>
      </p:sp>
      <p:cxnSp>
        <p:nvCxnSpPr>
          <p:cNvPr id="18" name="Straight Connector 17">
            <a:extLst>
              <a:ext uri="{FF2B5EF4-FFF2-40B4-BE49-F238E27FC236}">
                <a16:creationId xmlns:a16="http://schemas.microsoft.com/office/drawing/2014/main" id="{188385C7-F940-AAD7-2B1D-84889CBA34E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itle 7">
            <a:extLst>
              <a:ext uri="{FF2B5EF4-FFF2-40B4-BE49-F238E27FC236}">
                <a16:creationId xmlns:a16="http://schemas.microsoft.com/office/drawing/2014/main" id="{BC06D93D-98E0-E4EB-750E-88431DAD8E69}"/>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20" name="Text Placeholder 9">
            <a:extLst>
              <a:ext uri="{FF2B5EF4-FFF2-40B4-BE49-F238E27FC236}">
                <a16:creationId xmlns:a16="http://schemas.microsoft.com/office/drawing/2014/main" id="{FE6D5D4E-5C73-A734-C11B-E4FCF0BE9BA3}"/>
              </a:ext>
            </a:extLst>
          </p:cNvPr>
          <p:cNvSpPr txBox="1">
            <a:spLocks/>
          </p:cNvSpPr>
          <p:nvPr/>
        </p:nvSpPr>
        <p:spPr>
          <a:xfrm>
            <a:off x="6354110" y="3681851"/>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BAROSSA VALLEY </a:t>
            </a:r>
          </a:p>
          <a:p>
            <a:r>
              <a:rPr lang="en-US" sz="1800" dirty="0">
                <a:solidFill>
                  <a:srgbClr val="B2D8BE"/>
                </a:solidFill>
                <a:latin typeface="Neue Haas Grotesk Text Pro" panose="020B0504020202020204" pitchFamily="34" charset="77"/>
              </a:rPr>
              <a:t>130–430M (427–1,411FT)</a:t>
            </a:r>
          </a:p>
        </p:txBody>
      </p:sp>
      <p:sp>
        <p:nvSpPr>
          <p:cNvPr id="21" name="TextBox 20">
            <a:extLst>
              <a:ext uri="{FF2B5EF4-FFF2-40B4-BE49-F238E27FC236}">
                <a16:creationId xmlns:a16="http://schemas.microsoft.com/office/drawing/2014/main" id="{5EB05DEA-76BF-84C0-024B-00A688DA832D}"/>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22" name="TextBox 21">
            <a:extLst>
              <a:ext uri="{FF2B5EF4-FFF2-40B4-BE49-F238E27FC236}">
                <a16:creationId xmlns:a16="http://schemas.microsoft.com/office/drawing/2014/main" id="{494FC8F0-D19A-ADE3-9FF5-6E97A9C442FF}"/>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cxnSp>
        <p:nvCxnSpPr>
          <p:cNvPr id="23" name="Straight Connector 22">
            <a:extLst>
              <a:ext uri="{FF2B5EF4-FFF2-40B4-BE49-F238E27FC236}">
                <a16:creationId xmlns:a16="http://schemas.microsoft.com/office/drawing/2014/main" id="{B16427A1-C5E5-C999-71D3-A8C273A1714F}"/>
              </a:ext>
            </a:extLst>
          </p:cNvPr>
          <p:cNvCxnSpPr>
            <a:cxnSpLocks/>
          </p:cNvCxnSpPr>
          <p:nvPr/>
        </p:nvCxnSpPr>
        <p:spPr>
          <a:xfrm>
            <a:off x="7570115" y="628306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30307312-410F-0900-41AC-9297715A7EA2}"/>
              </a:ext>
            </a:extLst>
          </p:cNvPr>
          <p:cNvCxnSpPr>
            <a:cxnSpLocks/>
          </p:cNvCxnSpPr>
          <p:nvPr/>
        </p:nvCxnSpPr>
        <p:spPr>
          <a:xfrm flipV="1">
            <a:off x="7570115" y="5160065"/>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E88CFD36-F767-EB02-FE1B-1BC605E619B3}"/>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518BCA1C-3B2B-F097-8E5C-642C011637D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6" name="Oval 35">
            <a:extLst>
              <a:ext uri="{FF2B5EF4-FFF2-40B4-BE49-F238E27FC236}">
                <a16:creationId xmlns:a16="http://schemas.microsoft.com/office/drawing/2014/main" id="{82BBBE6A-6B19-CC40-E9C9-6C4933D7552A}"/>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7" name="Oval 36">
            <a:extLst>
              <a:ext uri="{FF2B5EF4-FFF2-40B4-BE49-F238E27FC236}">
                <a16:creationId xmlns:a16="http://schemas.microsoft.com/office/drawing/2014/main" id="{9A4F2031-BE4D-025A-2F1B-6B48F5E1D9A7}"/>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8" name="Oval 37">
            <a:extLst>
              <a:ext uri="{FF2B5EF4-FFF2-40B4-BE49-F238E27FC236}">
                <a16:creationId xmlns:a16="http://schemas.microsoft.com/office/drawing/2014/main" id="{DE2B7D54-E94C-832F-D38F-191628626566}"/>
              </a:ext>
            </a:extLst>
          </p:cNvPr>
          <p:cNvSpPr/>
          <p:nvPr/>
        </p:nvSpPr>
        <p:spPr>
          <a:xfrm>
            <a:off x="8632018" y="611039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51BAF05C-65A1-C413-1422-77D06F5104A1}"/>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sp>
        <p:nvSpPr>
          <p:cNvPr id="3" name="TextBox 2">
            <a:extLst>
              <a:ext uri="{FF2B5EF4-FFF2-40B4-BE49-F238E27FC236}">
                <a16:creationId xmlns:a16="http://schemas.microsoft.com/office/drawing/2014/main" id="{CB0DAF25-9D51-E833-5FD3-25C6A98A0BBD}"/>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4098" t="497" r="11527" b="-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483504" cy="1530521"/>
          </a:xfrm>
        </p:spPr>
        <p:txBody>
          <a:bodyPr/>
          <a:lstStyle/>
          <a:p>
            <a:pPr marL="0" indent="0">
              <a:buNone/>
            </a:pPr>
            <a:r>
              <a:rPr lang="en-AU" dirty="0"/>
              <a:t>Barossa soil types vary greatly, ranging from deep sandy loams to clay and red-brown earths. Grenache is typically grown in the deep, rich, fertile black soils of the Barossa Valley floor. </a:t>
            </a:r>
          </a:p>
        </p:txBody>
      </p:sp>
    </p:spTree>
    <p:extLst>
      <p:ext uri="{BB962C8B-B14F-4D97-AF65-F5344CB8AC3E}">
        <p14:creationId xmlns:p14="http://schemas.microsoft.com/office/powerpoint/2010/main" val="424991755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191" r="17808"/>
          <a:stretch/>
        </p:blipFill>
        <p:spPr>
          <a:xfrm>
            <a:off x="2194560" y="0"/>
            <a:ext cx="999744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1"/>
                </a:solidFill>
              </a:rPr>
              <a:t>SOUTH </a:t>
            </a:r>
            <a:br>
              <a:rPr lang="en-US" sz="5440" dirty="0">
                <a:solidFill>
                  <a:schemeClr val="accent1"/>
                </a:solidFill>
              </a:rPr>
            </a:br>
            <a:r>
              <a:rPr lang="en-US" sz="5440" dirty="0">
                <a:solidFill>
                  <a:schemeClr val="accent1"/>
                </a:solidFill>
              </a:rPr>
              <a:t>AUSTRALIA</a:t>
            </a:r>
          </a:p>
        </p:txBody>
      </p:sp>
      <p:sp>
        <p:nvSpPr>
          <p:cNvPr id="6" name="object 58">
            <a:extLst>
              <a:ext uri="{FF2B5EF4-FFF2-40B4-BE49-F238E27FC236}">
                <a16:creationId xmlns:a16="http://schemas.microsoft.com/office/drawing/2014/main" id="{5E60AA90-C8B2-0B76-DA32-3C7E3131509B}"/>
              </a:ext>
            </a:extLst>
          </p:cNvPr>
          <p:cNvSpPr txBox="1"/>
          <p:nvPr/>
        </p:nvSpPr>
        <p:spPr>
          <a:xfrm>
            <a:off x="7074609" y="4788131"/>
            <a:ext cx="1936343" cy="232756"/>
          </a:xfrm>
          <a:prstGeom prst="rect">
            <a:avLst/>
          </a:prstGeom>
        </p:spPr>
        <p:txBody>
          <a:bodyPr vert="horz" wrap="square" lIns="0" tIns="17145" rIns="0" bIns="0" rtlCol="0" anchor="t" anchorCtr="0">
            <a:spAutoFit/>
          </a:bodyPr>
          <a:lstStyle/>
          <a:p>
            <a:pPr>
              <a:buClr>
                <a:srgbClr val="F40000"/>
              </a:buClr>
            </a:pPr>
            <a:r>
              <a:rPr lang="en-AU" sz="1400" b="1" dirty="0" err="1">
                <a:solidFill>
                  <a:schemeClr val="accent1"/>
                </a:solidFill>
                <a:latin typeface="Neue Haas Grotesk Text Pro" panose="020B0504020202020204" pitchFamily="34" charset="77"/>
                <a:cs typeface="Hellix SemiBold"/>
              </a:rPr>
              <a:t>McLAREN</a:t>
            </a:r>
            <a:r>
              <a:rPr lang="en-AU" sz="1400" b="1" dirty="0">
                <a:solidFill>
                  <a:schemeClr val="accent1"/>
                </a:solidFill>
                <a:latin typeface="Neue Haas Grotesk Text Pro" panose="020B0504020202020204" pitchFamily="34" charset="77"/>
                <a:cs typeface="Hellix SemiBold"/>
              </a:rPr>
              <a:t> VALE</a:t>
            </a:r>
            <a:endParaRPr lang="en-US" sz="1400" dirty="0">
              <a:solidFill>
                <a:schemeClr val="accent1"/>
              </a:solidFill>
              <a:latin typeface="Neue Haas Grotesk Text Pro" panose="020B0504020202020204" pitchFamily="34" charset="77"/>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8537171" y="4621876"/>
            <a:ext cx="1047404" cy="2826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254966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lnSpc>
                <a:spcPct val="110000"/>
              </a:lnSpc>
              <a:spcBef>
                <a:spcPct val="0"/>
              </a:spcBef>
            </a:pPr>
            <a:r>
              <a:rPr lang="en-AU" dirty="0"/>
              <a:t>The birthplace of wine in South Australia </a:t>
            </a:r>
          </a:p>
          <a:p>
            <a:pPr>
              <a:lnSpc>
                <a:spcPct val="110000"/>
              </a:lnSpc>
              <a:spcBef>
                <a:spcPct val="0"/>
              </a:spcBef>
            </a:pPr>
            <a:r>
              <a:rPr lang="en-AU" dirty="0"/>
              <a:t>Diverse natural beauty</a:t>
            </a:r>
          </a:p>
          <a:p>
            <a:pPr>
              <a:lnSpc>
                <a:spcPct val="110000"/>
              </a:lnSpc>
              <a:spcBef>
                <a:spcPct val="0"/>
              </a:spcBef>
            </a:pPr>
            <a:r>
              <a:rPr lang="en-AU" dirty="0"/>
              <a:t>Grenache a star performer</a:t>
            </a:r>
          </a:p>
          <a:p>
            <a:pPr>
              <a:lnSpc>
                <a:spcPct val="110000"/>
              </a:lnSpc>
              <a:spcBef>
                <a:spcPct val="0"/>
              </a:spcBef>
            </a:pPr>
            <a:r>
              <a:rPr lang="en-AU" dirty="0"/>
              <a:t>Boutique wineries with a creative spirit</a:t>
            </a:r>
          </a:p>
          <a:p>
            <a:pPr>
              <a:lnSpc>
                <a:spcPct val="110000"/>
              </a:lnSpc>
              <a:spcBef>
                <a:spcPct val="0"/>
              </a:spcBef>
            </a:pPr>
            <a:r>
              <a:rPr lang="en-AU" dirty="0"/>
              <a:t>Environmentally conscious</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dirty="0" err="1">
                <a:solidFill>
                  <a:schemeClr val="accent1"/>
                </a:solidFill>
              </a:rPr>
              <a:t>McLAREN</a:t>
            </a:r>
            <a:r>
              <a:rPr lang="en-US" dirty="0">
                <a:solidFill>
                  <a:schemeClr val="accent1"/>
                </a:solidFill>
              </a:rPr>
              <a:t> VALE</a:t>
            </a:r>
          </a:p>
        </p:txBody>
      </p:sp>
    </p:spTree>
    <p:extLst>
      <p:ext uri="{BB962C8B-B14F-4D97-AF65-F5344CB8AC3E}">
        <p14:creationId xmlns:p14="http://schemas.microsoft.com/office/powerpoint/2010/main" val="421476521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l="1" t="110" r="40751" b="-92"/>
          <a:stretch/>
        </p:blipFill>
        <p:spPr>
          <a:xfrm>
            <a:off x="0" y="-1"/>
            <a:ext cx="6096000" cy="6858000"/>
          </a:xfrm>
          <a:prstGeom prst="rect">
            <a:avLst/>
          </a:prstGeom>
        </p:spPr>
      </p:pic>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533811" y="3834193"/>
            <a:ext cx="2670688"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chemeClr val="accent3"/>
                </a:solidFill>
              </a:rPr>
              <a:t>McLAREN</a:t>
            </a:r>
            <a:r>
              <a:rPr lang="en-US" b="1" dirty="0">
                <a:solidFill>
                  <a:schemeClr val="accent3"/>
                </a:solidFill>
              </a:rPr>
              <a:t> VALE</a:t>
            </a:r>
          </a:p>
          <a:p>
            <a:r>
              <a:rPr lang="en-US" sz="1800" dirty="0">
                <a:solidFill>
                  <a:srgbClr val="B2D8BE"/>
                </a:solidFill>
                <a:latin typeface="Neue Haas Grotesk Text Pro" panose="020B0504020202020204" pitchFamily="34" charset="77"/>
              </a:rPr>
              <a:t>10–350M (33–71,148FT)</a:t>
            </a:r>
          </a:p>
        </p:txBody>
      </p:sp>
      <p:sp>
        <p:nvSpPr>
          <p:cNvPr id="7" name="TextBox 6">
            <a:extLst>
              <a:ext uri="{FF2B5EF4-FFF2-40B4-BE49-F238E27FC236}">
                <a16:creationId xmlns:a16="http://schemas.microsoft.com/office/drawing/2014/main" id="{26E449AC-62F7-B665-3C75-DEC3A7F77D6F}"/>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8" name="TextBox 7">
            <a:extLst>
              <a:ext uri="{FF2B5EF4-FFF2-40B4-BE49-F238E27FC236}">
                <a16:creationId xmlns:a16="http://schemas.microsoft.com/office/drawing/2014/main" id="{D3EE671D-78E4-2A90-B83D-F0AE4EB38595}"/>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9" name="TextBox 8">
            <a:extLst>
              <a:ext uri="{FF2B5EF4-FFF2-40B4-BE49-F238E27FC236}">
                <a16:creationId xmlns:a16="http://schemas.microsoft.com/office/drawing/2014/main" id="{4C713896-ABE1-082C-E2B5-6E0C7E3360BA}"/>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sp>
        <p:nvSpPr>
          <p:cNvPr id="10" name="TextBox 9">
            <a:extLst>
              <a:ext uri="{FF2B5EF4-FFF2-40B4-BE49-F238E27FC236}">
                <a16:creationId xmlns:a16="http://schemas.microsoft.com/office/drawing/2014/main" id="{C2D410A7-F01F-5007-AE40-DEB0CBE7BA3F}"/>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23130" y="648031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23130" y="5357314"/>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68774" y="1670443"/>
            <a:ext cx="3944498" cy="584775"/>
          </a:xfrm>
          <a:prstGeom prst="rect">
            <a:avLst/>
          </a:prstGeom>
          <a:noFill/>
        </p:spPr>
        <p:txBody>
          <a:bodyPr wrap="square">
            <a:spAutoFit/>
          </a:bodyPr>
          <a:lstStyle/>
          <a:p>
            <a:r>
              <a:rPr lang="en-US" sz="1600" dirty="0">
                <a:solidFill>
                  <a:schemeClr val="bg1"/>
                </a:solidFill>
                <a:latin typeface="Neue Haas Grotesk Text Pro" panose="020B0504020202020204" pitchFamily="34" charset="77"/>
              </a:rPr>
              <a:t>WITH A RANGE OF MESOCLIMATES AND MICROCLIMATES</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21140" y="575887"/>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bg1"/>
                </a:solidFill>
              </a:rPr>
              <a:t>CLIMATE</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1141921"/>
            <a:ext cx="5390510"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WARM MEDITERRANEAN</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160C6BB0-6A55-AC99-A2FE-EE3693086B2F}"/>
              </a:ext>
            </a:extLst>
          </p:cNvPr>
          <p:cNvSpPr/>
          <p:nvPr/>
        </p:nvSpPr>
        <p:spPr>
          <a:xfrm>
            <a:off x="8585033" y="630764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Tree>
    <p:extLst>
      <p:ext uri="{BB962C8B-B14F-4D97-AF65-F5344CB8AC3E}">
        <p14:creationId xmlns:p14="http://schemas.microsoft.com/office/powerpoint/2010/main" val="182561756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9030" t="145" r="12562" b="544"/>
          <a:stretch/>
        </p:blipFill>
        <p:spPr>
          <a:xfrm>
            <a:off x="0" y="360564"/>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643600" cy="1530521"/>
          </a:xfrm>
        </p:spPr>
        <p:txBody>
          <a:bodyPr/>
          <a:lstStyle/>
          <a:p>
            <a:pPr marL="0" indent="0">
              <a:buNone/>
            </a:pPr>
            <a:r>
              <a:rPr lang="en-AU" dirty="0"/>
              <a:t>McLaren Vale is one of the most geologically diverse regions in the world. Red-brown sandy loams, light clays interspersed with lime, distinctly sandy soils – all this and more can be found in the same region. </a:t>
            </a:r>
          </a:p>
        </p:txBody>
      </p:sp>
    </p:spTree>
    <p:extLst>
      <p:ext uri="{BB962C8B-B14F-4D97-AF65-F5344CB8AC3E}">
        <p14:creationId xmlns:p14="http://schemas.microsoft.com/office/powerpoint/2010/main" val="151813366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1303818"/>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GRENACHE</a:t>
            </a:r>
            <a:br>
              <a:rPr lang="en-US" sz="6000" dirty="0">
                <a:solidFill>
                  <a:srgbClr val="B2D8BE"/>
                </a:solidFill>
                <a:latin typeface="Neue Haas Grotesk Text Pro" panose="020B0504020202020204" pitchFamily="34" charset="77"/>
              </a:rPr>
            </a:br>
            <a:r>
              <a:rPr lang="en-US" sz="3200" dirty="0">
                <a:solidFill>
                  <a:srgbClr val="B2D8BE"/>
                </a:solidFill>
                <a:latin typeface="Neue Haas Grotesk Text Pro" panose="020B0504020202020204" pitchFamily="34" charset="77"/>
              </a:rPr>
              <a:t>CHARACTERISTICS AND FLAVOUR PROFILES</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479208" y="4760999"/>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Strawberry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Earth</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Cherry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Dark raspberry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White pepper</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Spice</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4241041"/>
            <a:ext cx="15001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932950"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704187"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5577583"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8" name="Oval 7">
            <a:extLst>
              <a:ext uri="{FF2B5EF4-FFF2-40B4-BE49-F238E27FC236}">
                <a16:creationId xmlns:a16="http://schemas.microsoft.com/office/drawing/2014/main" id="{B9E48CA2-2B12-B702-187D-AEEAC993CC30}"/>
              </a:ext>
            </a:extLst>
          </p:cNvPr>
          <p:cNvSpPr/>
          <p:nvPr/>
        </p:nvSpPr>
        <p:spPr>
          <a:xfrm>
            <a:off x="2104517" y="202834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C968959B-765A-A9FF-B7BE-9CB9390311F0}"/>
              </a:ext>
            </a:extLst>
          </p:cNvPr>
          <p:cNvSpPr/>
          <p:nvPr/>
        </p:nvSpPr>
        <p:spPr>
          <a:xfrm>
            <a:off x="2468660" y="202544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6BCE7CC5-4034-7268-9B04-A624191D8F81}"/>
              </a:ext>
            </a:extLst>
          </p:cNvPr>
          <p:cNvSpPr/>
          <p:nvPr/>
        </p:nvSpPr>
        <p:spPr>
          <a:xfrm>
            <a:off x="2832803" y="202544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4467948C-E554-03A6-6A01-918F82C56296}"/>
              </a:ext>
            </a:extLst>
          </p:cNvPr>
          <p:cNvSpPr/>
          <p:nvPr/>
        </p:nvSpPr>
        <p:spPr>
          <a:xfrm>
            <a:off x="3196946" y="202544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Title 2">
            <a:extLst>
              <a:ext uri="{FF2B5EF4-FFF2-40B4-BE49-F238E27FC236}">
                <a16:creationId xmlns:a16="http://schemas.microsoft.com/office/drawing/2014/main" id="{5229C1C9-E1CF-C6F0-007F-D94EB5D2E8D1}"/>
              </a:ext>
            </a:extLst>
          </p:cNvPr>
          <p:cNvSpPr txBox="1"/>
          <p:nvPr/>
        </p:nvSpPr>
        <p:spPr>
          <a:xfrm>
            <a:off x="624071" y="2053410"/>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13" name="Oval 12">
            <a:extLst>
              <a:ext uri="{FF2B5EF4-FFF2-40B4-BE49-F238E27FC236}">
                <a16:creationId xmlns:a16="http://schemas.microsoft.com/office/drawing/2014/main" id="{BFCC548F-330E-A2E7-2994-BC6333F7C141}"/>
              </a:ext>
            </a:extLst>
          </p:cNvPr>
          <p:cNvSpPr/>
          <p:nvPr/>
        </p:nvSpPr>
        <p:spPr>
          <a:xfrm>
            <a:off x="3561470" y="202544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FBCAA6F1-3107-79D8-C17A-53478B4AB59D}"/>
              </a:ext>
            </a:extLst>
          </p:cNvPr>
          <p:cNvSpPr/>
          <p:nvPr/>
        </p:nvSpPr>
        <p:spPr>
          <a:xfrm>
            <a:off x="3925994" y="202544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A3F5E161-F52E-24A3-BD5B-95F7DA16A229}"/>
              </a:ext>
            </a:extLst>
          </p:cNvPr>
          <p:cNvSpPr/>
          <p:nvPr/>
        </p:nvSpPr>
        <p:spPr>
          <a:xfrm>
            <a:off x="4284339" y="202544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F23BCECA-3C3A-798D-515C-098D9535BBD1}"/>
              </a:ext>
            </a:extLst>
          </p:cNvPr>
          <p:cNvSpPr/>
          <p:nvPr/>
        </p:nvSpPr>
        <p:spPr>
          <a:xfrm>
            <a:off x="4655041" y="202544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780ED763-953F-2F84-8D66-A236EA5736F9}"/>
              </a:ext>
            </a:extLst>
          </p:cNvPr>
          <p:cNvSpPr/>
          <p:nvPr/>
        </p:nvSpPr>
        <p:spPr>
          <a:xfrm>
            <a:off x="5019565" y="202544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1" name="Title 2">
            <a:extLst>
              <a:ext uri="{FF2B5EF4-FFF2-40B4-BE49-F238E27FC236}">
                <a16:creationId xmlns:a16="http://schemas.microsoft.com/office/drawing/2014/main" id="{B30512E3-9E5A-18D3-3EC9-CB60F341DFA1}"/>
              </a:ext>
            </a:extLst>
          </p:cNvPr>
          <p:cNvSpPr txBox="1"/>
          <p:nvPr/>
        </p:nvSpPr>
        <p:spPr>
          <a:xfrm>
            <a:off x="2856697" y="2501019"/>
            <a:ext cx="91728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Grenache</a:t>
            </a:r>
          </a:p>
        </p:txBody>
      </p:sp>
      <p:cxnSp>
        <p:nvCxnSpPr>
          <p:cNvPr id="22" name="Straight Connector 21">
            <a:extLst>
              <a:ext uri="{FF2B5EF4-FFF2-40B4-BE49-F238E27FC236}">
                <a16:creationId xmlns:a16="http://schemas.microsoft.com/office/drawing/2014/main" id="{212851CA-41C6-48A8-2B82-2D011222375A}"/>
              </a:ext>
            </a:extLst>
          </p:cNvPr>
          <p:cNvCxnSpPr>
            <a:cxnSpLocks/>
          </p:cNvCxnSpPr>
          <p:nvPr/>
        </p:nvCxnSpPr>
        <p:spPr>
          <a:xfrm>
            <a:off x="1603077" y="2161776"/>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146EEED7-62B3-EF5B-E5D0-6F3A6B00048A}"/>
              </a:ext>
            </a:extLst>
          </p:cNvPr>
          <p:cNvSpPr/>
          <p:nvPr/>
        </p:nvSpPr>
        <p:spPr>
          <a:xfrm>
            <a:off x="2104517" y="31250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02A22F76-266C-12F2-863C-FD57316866EF}"/>
              </a:ext>
            </a:extLst>
          </p:cNvPr>
          <p:cNvSpPr/>
          <p:nvPr/>
        </p:nvSpPr>
        <p:spPr>
          <a:xfrm>
            <a:off x="2468660"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3DB1E6C4-5C85-1E3D-414E-CA5239681743}"/>
              </a:ext>
            </a:extLst>
          </p:cNvPr>
          <p:cNvSpPr/>
          <p:nvPr/>
        </p:nvSpPr>
        <p:spPr>
          <a:xfrm>
            <a:off x="2832803"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E977393D-7D21-459A-BF9B-A0D745DABACB}"/>
              </a:ext>
            </a:extLst>
          </p:cNvPr>
          <p:cNvSpPr/>
          <p:nvPr/>
        </p:nvSpPr>
        <p:spPr>
          <a:xfrm>
            <a:off x="3196946"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0" name="Title 2">
            <a:extLst>
              <a:ext uri="{FF2B5EF4-FFF2-40B4-BE49-F238E27FC236}">
                <a16:creationId xmlns:a16="http://schemas.microsoft.com/office/drawing/2014/main" id="{E5F59C5A-905F-E113-D798-17E5B377147C}"/>
              </a:ext>
            </a:extLst>
          </p:cNvPr>
          <p:cNvSpPr txBox="1"/>
          <p:nvPr/>
        </p:nvSpPr>
        <p:spPr>
          <a:xfrm>
            <a:off x="624070" y="31029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2" name="Oval 31">
            <a:extLst>
              <a:ext uri="{FF2B5EF4-FFF2-40B4-BE49-F238E27FC236}">
                <a16:creationId xmlns:a16="http://schemas.microsoft.com/office/drawing/2014/main" id="{1DA6B22D-C54D-57EA-4849-9760FB572D36}"/>
              </a:ext>
            </a:extLst>
          </p:cNvPr>
          <p:cNvSpPr/>
          <p:nvPr/>
        </p:nvSpPr>
        <p:spPr>
          <a:xfrm>
            <a:off x="3561470"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9E3EBD62-1325-DC09-AE95-27BF7C92982B}"/>
              </a:ext>
            </a:extLst>
          </p:cNvPr>
          <p:cNvSpPr/>
          <p:nvPr/>
        </p:nvSpPr>
        <p:spPr>
          <a:xfrm>
            <a:off x="3925994"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62653720-0BE9-3266-B709-18E92827EC56}"/>
              </a:ext>
            </a:extLst>
          </p:cNvPr>
          <p:cNvSpPr/>
          <p:nvPr/>
        </p:nvSpPr>
        <p:spPr>
          <a:xfrm>
            <a:off x="4284339"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24BCEF7C-FC05-9A93-FBCC-430CF604D59D}"/>
              </a:ext>
            </a:extLst>
          </p:cNvPr>
          <p:cNvSpPr/>
          <p:nvPr/>
        </p:nvSpPr>
        <p:spPr>
          <a:xfrm>
            <a:off x="4655041"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801F83C-C3D7-5A7C-F359-E85A71AAC7F5}"/>
              </a:ext>
            </a:extLst>
          </p:cNvPr>
          <p:cNvSpPr/>
          <p:nvPr/>
        </p:nvSpPr>
        <p:spPr>
          <a:xfrm>
            <a:off x="5019565"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Title 2">
            <a:extLst>
              <a:ext uri="{FF2B5EF4-FFF2-40B4-BE49-F238E27FC236}">
                <a16:creationId xmlns:a16="http://schemas.microsoft.com/office/drawing/2014/main" id="{2F77244C-C5DF-7AFE-22E0-3AD36C6ECECB}"/>
              </a:ext>
            </a:extLst>
          </p:cNvPr>
          <p:cNvSpPr txBox="1"/>
          <p:nvPr/>
        </p:nvSpPr>
        <p:spPr>
          <a:xfrm>
            <a:off x="2006485" y="28001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43" name="Title 2">
            <a:extLst>
              <a:ext uri="{FF2B5EF4-FFF2-40B4-BE49-F238E27FC236}">
                <a16:creationId xmlns:a16="http://schemas.microsoft.com/office/drawing/2014/main" id="{82900D03-17B9-7606-5D9F-0956564BBFB8}"/>
              </a:ext>
            </a:extLst>
          </p:cNvPr>
          <p:cNvSpPr txBox="1"/>
          <p:nvPr/>
        </p:nvSpPr>
        <p:spPr>
          <a:xfrm>
            <a:off x="3276236" y="28289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44" name="Title 2">
            <a:extLst>
              <a:ext uri="{FF2B5EF4-FFF2-40B4-BE49-F238E27FC236}">
                <a16:creationId xmlns:a16="http://schemas.microsoft.com/office/drawing/2014/main" id="{F65BF259-A91A-E133-7B5F-9788069AE3E0}"/>
              </a:ext>
            </a:extLst>
          </p:cNvPr>
          <p:cNvSpPr txBox="1"/>
          <p:nvPr/>
        </p:nvSpPr>
        <p:spPr>
          <a:xfrm>
            <a:off x="4569367" y="28291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45" name="Oval 44">
            <a:extLst>
              <a:ext uri="{FF2B5EF4-FFF2-40B4-BE49-F238E27FC236}">
                <a16:creationId xmlns:a16="http://schemas.microsoft.com/office/drawing/2014/main" id="{F7D7A53A-D5C6-C77F-19C4-5F624A97FDB4}"/>
              </a:ext>
            </a:extLst>
          </p:cNvPr>
          <p:cNvSpPr/>
          <p:nvPr/>
        </p:nvSpPr>
        <p:spPr>
          <a:xfrm>
            <a:off x="2104517" y="39653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Oval 45">
            <a:extLst>
              <a:ext uri="{FF2B5EF4-FFF2-40B4-BE49-F238E27FC236}">
                <a16:creationId xmlns:a16="http://schemas.microsoft.com/office/drawing/2014/main" id="{6FDCE51C-E21F-9525-55B8-AD4903ECEE0A}"/>
              </a:ext>
            </a:extLst>
          </p:cNvPr>
          <p:cNvSpPr/>
          <p:nvPr/>
        </p:nvSpPr>
        <p:spPr>
          <a:xfrm>
            <a:off x="2468660" y="39624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8" name="Oval 47">
            <a:extLst>
              <a:ext uri="{FF2B5EF4-FFF2-40B4-BE49-F238E27FC236}">
                <a16:creationId xmlns:a16="http://schemas.microsoft.com/office/drawing/2014/main" id="{68AF5580-51B1-E2BD-DE22-C0D1390FB06C}"/>
              </a:ext>
            </a:extLst>
          </p:cNvPr>
          <p:cNvSpPr/>
          <p:nvPr/>
        </p:nvSpPr>
        <p:spPr>
          <a:xfrm>
            <a:off x="2832803"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5A5CBDA-F863-449A-3F16-7399050B686B}"/>
              </a:ext>
            </a:extLst>
          </p:cNvPr>
          <p:cNvSpPr/>
          <p:nvPr/>
        </p:nvSpPr>
        <p:spPr>
          <a:xfrm>
            <a:off x="3196946"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F07FF6EB-EC34-7016-4300-D71B1ABF4F54}"/>
              </a:ext>
            </a:extLst>
          </p:cNvPr>
          <p:cNvSpPr/>
          <p:nvPr/>
        </p:nvSpPr>
        <p:spPr>
          <a:xfrm>
            <a:off x="3561470"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D8350F94-E465-1BD8-774C-2E5966AEAED6}"/>
              </a:ext>
            </a:extLst>
          </p:cNvPr>
          <p:cNvSpPr/>
          <p:nvPr/>
        </p:nvSpPr>
        <p:spPr>
          <a:xfrm>
            <a:off x="3925994"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254C37AB-E710-281B-593A-25DCACB95103}"/>
              </a:ext>
            </a:extLst>
          </p:cNvPr>
          <p:cNvSpPr/>
          <p:nvPr/>
        </p:nvSpPr>
        <p:spPr>
          <a:xfrm>
            <a:off x="4284339"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526A3D7E-78FD-0544-C08E-603EE6280072}"/>
              </a:ext>
            </a:extLst>
          </p:cNvPr>
          <p:cNvSpPr/>
          <p:nvPr/>
        </p:nvSpPr>
        <p:spPr>
          <a:xfrm>
            <a:off x="4655041"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Oval 53">
            <a:extLst>
              <a:ext uri="{FF2B5EF4-FFF2-40B4-BE49-F238E27FC236}">
                <a16:creationId xmlns:a16="http://schemas.microsoft.com/office/drawing/2014/main" id="{B635FC4D-0819-2EEB-B430-CCCDF176AC58}"/>
              </a:ext>
            </a:extLst>
          </p:cNvPr>
          <p:cNvSpPr/>
          <p:nvPr/>
        </p:nvSpPr>
        <p:spPr>
          <a:xfrm>
            <a:off x="5019565"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Title 2">
            <a:extLst>
              <a:ext uri="{FF2B5EF4-FFF2-40B4-BE49-F238E27FC236}">
                <a16:creationId xmlns:a16="http://schemas.microsoft.com/office/drawing/2014/main" id="{B3A556BC-F2C3-A010-DE8A-9ED7B94C650B}"/>
              </a:ext>
            </a:extLst>
          </p:cNvPr>
          <p:cNvSpPr txBox="1"/>
          <p:nvPr/>
        </p:nvSpPr>
        <p:spPr>
          <a:xfrm>
            <a:off x="2006485" y="364037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56" name="Title 2">
            <a:extLst>
              <a:ext uri="{FF2B5EF4-FFF2-40B4-BE49-F238E27FC236}">
                <a16:creationId xmlns:a16="http://schemas.microsoft.com/office/drawing/2014/main" id="{A60A6DD6-4DC5-81E1-7D80-2B7440B3A8B1}"/>
              </a:ext>
            </a:extLst>
          </p:cNvPr>
          <p:cNvSpPr txBox="1"/>
          <p:nvPr/>
        </p:nvSpPr>
        <p:spPr>
          <a:xfrm>
            <a:off x="3127053" y="366924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57" name="Title 2">
            <a:extLst>
              <a:ext uri="{FF2B5EF4-FFF2-40B4-BE49-F238E27FC236}">
                <a16:creationId xmlns:a16="http://schemas.microsoft.com/office/drawing/2014/main" id="{13A368B6-D19D-78AB-A3AD-55743DD795A6}"/>
              </a:ext>
            </a:extLst>
          </p:cNvPr>
          <p:cNvSpPr txBox="1"/>
          <p:nvPr/>
        </p:nvSpPr>
        <p:spPr>
          <a:xfrm>
            <a:off x="4569367" y="366939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58" name="Straight Connector 57">
            <a:extLst>
              <a:ext uri="{FF2B5EF4-FFF2-40B4-BE49-F238E27FC236}">
                <a16:creationId xmlns:a16="http://schemas.microsoft.com/office/drawing/2014/main" id="{D4B79C76-8C9F-1DFA-C1E6-4AB5DD26FEB0}"/>
              </a:ext>
            </a:extLst>
          </p:cNvPr>
          <p:cNvCxnSpPr>
            <a:cxnSpLocks/>
          </p:cNvCxnSpPr>
          <p:nvPr/>
        </p:nvCxnSpPr>
        <p:spPr>
          <a:xfrm>
            <a:off x="1300337" y="32708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6B11F029-B6C7-D7F1-7D8C-9F2EBA9CFE31}"/>
              </a:ext>
            </a:extLst>
          </p:cNvPr>
          <p:cNvSpPr txBox="1"/>
          <p:nvPr/>
        </p:nvSpPr>
        <p:spPr>
          <a:xfrm>
            <a:off x="624070" y="397412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60" name="Straight Connector 59">
            <a:extLst>
              <a:ext uri="{FF2B5EF4-FFF2-40B4-BE49-F238E27FC236}">
                <a16:creationId xmlns:a16="http://schemas.microsoft.com/office/drawing/2014/main" id="{97B6C1CA-7E59-675F-9684-46501B8DF087}"/>
              </a:ext>
            </a:extLst>
          </p:cNvPr>
          <p:cNvCxnSpPr>
            <a:cxnSpLocks/>
          </p:cNvCxnSpPr>
          <p:nvPr/>
        </p:nvCxnSpPr>
        <p:spPr>
          <a:xfrm>
            <a:off x="1942888" y="4141997"/>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0" name="Title 2">
            <a:extLst>
              <a:ext uri="{FF2B5EF4-FFF2-40B4-BE49-F238E27FC236}">
                <a16:creationId xmlns:a16="http://schemas.microsoft.com/office/drawing/2014/main" id="{FC762AE6-9531-13AB-B2DB-199636120B16}"/>
              </a:ext>
            </a:extLst>
          </p:cNvPr>
          <p:cNvSpPr txBox="1"/>
          <p:nvPr/>
        </p:nvSpPr>
        <p:spPr>
          <a:xfrm>
            <a:off x="3127053" y="439707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71" name="Title 2">
            <a:extLst>
              <a:ext uri="{FF2B5EF4-FFF2-40B4-BE49-F238E27FC236}">
                <a16:creationId xmlns:a16="http://schemas.microsoft.com/office/drawing/2014/main" id="{131D9B4B-DCDB-CCD8-957C-1A3FC6E853B2}"/>
              </a:ext>
            </a:extLst>
          </p:cNvPr>
          <p:cNvSpPr txBox="1"/>
          <p:nvPr/>
        </p:nvSpPr>
        <p:spPr>
          <a:xfrm>
            <a:off x="4569367" y="43972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74" name="Oval 73">
            <a:extLst>
              <a:ext uri="{FF2B5EF4-FFF2-40B4-BE49-F238E27FC236}">
                <a16:creationId xmlns:a16="http://schemas.microsoft.com/office/drawing/2014/main" id="{2592C60E-7C65-566B-6216-4F0C49AFEBF6}"/>
              </a:ext>
            </a:extLst>
          </p:cNvPr>
          <p:cNvSpPr/>
          <p:nvPr/>
        </p:nvSpPr>
        <p:spPr>
          <a:xfrm>
            <a:off x="2104517" y="51339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4264E67-250B-7902-7FF8-3CA474D40894}"/>
              </a:ext>
            </a:extLst>
          </p:cNvPr>
          <p:cNvSpPr/>
          <p:nvPr/>
        </p:nvSpPr>
        <p:spPr>
          <a:xfrm>
            <a:off x="2468660"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60FF11D7-DABC-AF38-BCB4-E68644400980}"/>
              </a:ext>
            </a:extLst>
          </p:cNvPr>
          <p:cNvSpPr/>
          <p:nvPr/>
        </p:nvSpPr>
        <p:spPr>
          <a:xfrm>
            <a:off x="2832803"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285CEE7-8CAD-A517-C79B-F4602C7953C3}"/>
              </a:ext>
            </a:extLst>
          </p:cNvPr>
          <p:cNvSpPr/>
          <p:nvPr/>
        </p:nvSpPr>
        <p:spPr>
          <a:xfrm>
            <a:off x="3196946"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4382C75E-90AC-AC4D-038B-0791327704DC}"/>
              </a:ext>
            </a:extLst>
          </p:cNvPr>
          <p:cNvSpPr/>
          <p:nvPr/>
        </p:nvSpPr>
        <p:spPr>
          <a:xfrm>
            <a:off x="3561470"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Oval 78">
            <a:extLst>
              <a:ext uri="{FF2B5EF4-FFF2-40B4-BE49-F238E27FC236}">
                <a16:creationId xmlns:a16="http://schemas.microsoft.com/office/drawing/2014/main" id="{0808ECF3-550E-5926-3848-59DFB7BA784C}"/>
              </a:ext>
            </a:extLst>
          </p:cNvPr>
          <p:cNvSpPr/>
          <p:nvPr/>
        </p:nvSpPr>
        <p:spPr>
          <a:xfrm>
            <a:off x="3925994"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0" name="Oval 79">
            <a:extLst>
              <a:ext uri="{FF2B5EF4-FFF2-40B4-BE49-F238E27FC236}">
                <a16:creationId xmlns:a16="http://schemas.microsoft.com/office/drawing/2014/main" id="{16186F11-EDB6-84D1-9D6B-69185CDAF544}"/>
              </a:ext>
            </a:extLst>
          </p:cNvPr>
          <p:cNvSpPr/>
          <p:nvPr/>
        </p:nvSpPr>
        <p:spPr>
          <a:xfrm>
            <a:off x="4284339"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1" name="Oval 80">
            <a:extLst>
              <a:ext uri="{FF2B5EF4-FFF2-40B4-BE49-F238E27FC236}">
                <a16:creationId xmlns:a16="http://schemas.microsoft.com/office/drawing/2014/main" id="{0A1036B9-8A8E-FF4E-B28C-C817BFAFC10B}"/>
              </a:ext>
            </a:extLst>
          </p:cNvPr>
          <p:cNvSpPr/>
          <p:nvPr/>
        </p:nvSpPr>
        <p:spPr>
          <a:xfrm>
            <a:off x="4655041"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2" name="Oval 81">
            <a:extLst>
              <a:ext uri="{FF2B5EF4-FFF2-40B4-BE49-F238E27FC236}">
                <a16:creationId xmlns:a16="http://schemas.microsoft.com/office/drawing/2014/main" id="{10E4951F-0ED6-47AE-BD34-59C8C120570F}"/>
              </a:ext>
            </a:extLst>
          </p:cNvPr>
          <p:cNvSpPr/>
          <p:nvPr/>
        </p:nvSpPr>
        <p:spPr>
          <a:xfrm>
            <a:off x="5019565"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Title 2">
            <a:extLst>
              <a:ext uri="{FF2B5EF4-FFF2-40B4-BE49-F238E27FC236}">
                <a16:creationId xmlns:a16="http://schemas.microsoft.com/office/drawing/2014/main" id="{D163C73A-559F-2E3D-7ECD-A0B6EB158FEA}"/>
              </a:ext>
            </a:extLst>
          </p:cNvPr>
          <p:cNvSpPr txBox="1"/>
          <p:nvPr/>
        </p:nvSpPr>
        <p:spPr>
          <a:xfrm>
            <a:off x="624070" y="51427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84" name="Straight Connector 83">
            <a:extLst>
              <a:ext uri="{FF2B5EF4-FFF2-40B4-BE49-F238E27FC236}">
                <a16:creationId xmlns:a16="http://schemas.microsoft.com/office/drawing/2014/main" id="{580A5392-803F-4921-AB81-E0B766AEEA69}"/>
              </a:ext>
            </a:extLst>
          </p:cNvPr>
          <p:cNvCxnSpPr>
            <a:cxnSpLocks/>
          </p:cNvCxnSpPr>
          <p:nvPr/>
        </p:nvCxnSpPr>
        <p:spPr>
          <a:xfrm>
            <a:off x="1504223" y="531060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Oval 84">
            <a:extLst>
              <a:ext uri="{FF2B5EF4-FFF2-40B4-BE49-F238E27FC236}">
                <a16:creationId xmlns:a16="http://schemas.microsoft.com/office/drawing/2014/main" id="{D61DE221-C84F-6201-D503-95FCACC6B5A7}"/>
              </a:ext>
            </a:extLst>
          </p:cNvPr>
          <p:cNvSpPr/>
          <p:nvPr/>
        </p:nvSpPr>
        <p:spPr>
          <a:xfrm>
            <a:off x="2104517" y="62431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3A249BA4-FDA0-7C16-93E9-BDDC455A14FD}"/>
              </a:ext>
            </a:extLst>
          </p:cNvPr>
          <p:cNvSpPr/>
          <p:nvPr/>
        </p:nvSpPr>
        <p:spPr>
          <a:xfrm>
            <a:off x="2468660"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7" name="Oval 86">
            <a:extLst>
              <a:ext uri="{FF2B5EF4-FFF2-40B4-BE49-F238E27FC236}">
                <a16:creationId xmlns:a16="http://schemas.microsoft.com/office/drawing/2014/main" id="{77FEF920-104D-7C7C-599A-384938D03659}"/>
              </a:ext>
            </a:extLst>
          </p:cNvPr>
          <p:cNvSpPr/>
          <p:nvPr/>
        </p:nvSpPr>
        <p:spPr>
          <a:xfrm>
            <a:off x="2832803"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8" name="Oval 87">
            <a:extLst>
              <a:ext uri="{FF2B5EF4-FFF2-40B4-BE49-F238E27FC236}">
                <a16:creationId xmlns:a16="http://schemas.microsoft.com/office/drawing/2014/main" id="{B7F7DAA2-FDE6-917C-8197-4C1D1A70F5FB}"/>
              </a:ext>
            </a:extLst>
          </p:cNvPr>
          <p:cNvSpPr/>
          <p:nvPr/>
        </p:nvSpPr>
        <p:spPr>
          <a:xfrm>
            <a:off x="3196946"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4C57143A-78C8-57D7-7147-934FF43A98CB}"/>
              </a:ext>
            </a:extLst>
          </p:cNvPr>
          <p:cNvSpPr/>
          <p:nvPr/>
        </p:nvSpPr>
        <p:spPr>
          <a:xfrm>
            <a:off x="3561470"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A964303D-29CA-B396-7085-9E15E3A22940}"/>
              </a:ext>
            </a:extLst>
          </p:cNvPr>
          <p:cNvSpPr/>
          <p:nvPr/>
        </p:nvSpPr>
        <p:spPr>
          <a:xfrm>
            <a:off x="4284339" y="624023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33CA8CB3-A33E-8421-E7A6-528C22FBA7F1}"/>
              </a:ext>
            </a:extLst>
          </p:cNvPr>
          <p:cNvSpPr/>
          <p:nvPr/>
        </p:nvSpPr>
        <p:spPr>
          <a:xfrm>
            <a:off x="5019565"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Title 2">
            <a:extLst>
              <a:ext uri="{FF2B5EF4-FFF2-40B4-BE49-F238E27FC236}">
                <a16:creationId xmlns:a16="http://schemas.microsoft.com/office/drawing/2014/main" id="{54277F06-9E24-B2AB-5661-9CB98AD69D6F}"/>
              </a:ext>
            </a:extLst>
          </p:cNvPr>
          <p:cNvSpPr txBox="1"/>
          <p:nvPr/>
        </p:nvSpPr>
        <p:spPr>
          <a:xfrm>
            <a:off x="2006485"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93" name="Title 2">
            <a:extLst>
              <a:ext uri="{FF2B5EF4-FFF2-40B4-BE49-F238E27FC236}">
                <a16:creationId xmlns:a16="http://schemas.microsoft.com/office/drawing/2014/main" id="{BA50093F-35A1-EF2D-B62B-D8D39807F67B}"/>
              </a:ext>
            </a:extLst>
          </p:cNvPr>
          <p:cNvSpPr txBox="1"/>
          <p:nvPr/>
        </p:nvSpPr>
        <p:spPr>
          <a:xfrm>
            <a:off x="3697804" y="5961576"/>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94" name="Title 2">
            <a:extLst>
              <a:ext uri="{FF2B5EF4-FFF2-40B4-BE49-F238E27FC236}">
                <a16:creationId xmlns:a16="http://schemas.microsoft.com/office/drawing/2014/main" id="{940D5E92-4A8B-74B9-A7B9-AFBCDBD99B7D}"/>
              </a:ext>
            </a:extLst>
          </p:cNvPr>
          <p:cNvSpPr txBox="1"/>
          <p:nvPr/>
        </p:nvSpPr>
        <p:spPr>
          <a:xfrm>
            <a:off x="4569367"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95" name="Title 2">
            <a:extLst>
              <a:ext uri="{FF2B5EF4-FFF2-40B4-BE49-F238E27FC236}">
                <a16:creationId xmlns:a16="http://schemas.microsoft.com/office/drawing/2014/main" id="{CD74EF1F-3A25-7105-BA18-4E25F0EDDA51}"/>
              </a:ext>
            </a:extLst>
          </p:cNvPr>
          <p:cNvSpPr txBox="1"/>
          <p:nvPr/>
        </p:nvSpPr>
        <p:spPr>
          <a:xfrm>
            <a:off x="624070" y="62519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96" name="Straight Connector 95">
            <a:extLst>
              <a:ext uri="{FF2B5EF4-FFF2-40B4-BE49-F238E27FC236}">
                <a16:creationId xmlns:a16="http://schemas.microsoft.com/office/drawing/2014/main" id="{1961FD5E-62E9-2AE3-307A-F05ABD44FEEC}"/>
              </a:ext>
            </a:extLst>
          </p:cNvPr>
          <p:cNvCxnSpPr>
            <a:cxnSpLocks/>
          </p:cNvCxnSpPr>
          <p:nvPr/>
        </p:nvCxnSpPr>
        <p:spPr>
          <a:xfrm>
            <a:off x="1728445" y="6419815"/>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93B6F5F2-23E4-7695-F1CB-8B9CC5CA988C}"/>
              </a:ext>
            </a:extLst>
          </p:cNvPr>
          <p:cNvCxnSpPr>
            <a:cxnSpLocks/>
          </p:cNvCxnSpPr>
          <p:nvPr/>
        </p:nvCxnSpPr>
        <p:spPr>
          <a:xfrm>
            <a:off x="3328807" y="233593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9E5A2756-6593-0355-4F4E-A181E03FD88C}"/>
              </a:ext>
            </a:extLst>
          </p:cNvPr>
          <p:cNvSpPr/>
          <p:nvPr/>
        </p:nvSpPr>
        <p:spPr>
          <a:xfrm>
            <a:off x="2104517" y="55642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Oval 98">
            <a:extLst>
              <a:ext uri="{FF2B5EF4-FFF2-40B4-BE49-F238E27FC236}">
                <a16:creationId xmlns:a16="http://schemas.microsoft.com/office/drawing/2014/main" id="{92203C5F-11DE-D74A-AF55-CF405EA14274}"/>
              </a:ext>
            </a:extLst>
          </p:cNvPr>
          <p:cNvSpPr/>
          <p:nvPr/>
        </p:nvSpPr>
        <p:spPr>
          <a:xfrm>
            <a:off x="2468660"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Oval 99">
            <a:extLst>
              <a:ext uri="{FF2B5EF4-FFF2-40B4-BE49-F238E27FC236}">
                <a16:creationId xmlns:a16="http://schemas.microsoft.com/office/drawing/2014/main" id="{387C1151-CECF-755C-4AAA-F3568D140373}"/>
              </a:ext>
            </a:extLst>
          </p:cNvPr>
          <p:cNvSpPr/>
          <p:nvPr/>
        </p:nvSpPr>
        <p:spPr>
          <a:xfrm>
            <a:off x="2832803"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1" name="Oval 100">
            <a:extLst>
              <a:ext uri="{FF2B5EF4-FFF2-40B4-BE49-F238E27FC236}">
                <a16:creationId xmlns:a16="http://schemas.microsoft.com/office/drawing/2014/main" id="{9D066226-869D-63EC-0AAC-3A04BFAF0284}"/>
              </a:ext>
            </a:extLst>
          </p:cNvPr>
          <p:cNvSpPr/>
          <p:nvPr/>
        </p:nvSpPr>
        <p:spPr>
          <a:xfrm>
            <a:off x="3196946"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2" name="Oval 101">
            <a:extLst>
              <a:ext uri="{FF2B5EF4-FFF2-40B4-BE49-F238E27FC236}">
                <a16:creationId xmlns:a16="http://schemas.microsoft.com/office/drawing/2014/main" id="{8100CE5B-2164-F6AC-EE83-F97440A1A681}"/>
              </a:ext>
            </a:extLst>
          </p:cNvPr>
          <p:cNvSpPr/>
          <p:nvPr/>
        </p:nvSpPr>
        <p:spPr>
          <a:xfrm>
            <a:off x="3561470"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3" name="Oval 102">
            <a:extLst>
              <a:ext uri="{FF2B5EF4-FFF2-40B4-BE49-F238E27FC236}">
                <a16:creationId xmlns:a16="http://schemas.microsoft.com/office/drawing/2014/main" id="{EB5EE579-7BA7-6580-8428-9A3DCE200857}"/>
              </a:ext>
            </a:extLst>
          </p:cNvPr>
          <p:cNvSpPr/>
          <p:nvPr/>
        </p:nvSpPr>
        <p:spPr>
          <a:xfrm>
            <a:off x="3925994"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F6E24393-4958-0B46-162C-B9384B4181CE}"/>
              </a:ext>
            </a:extLst>
          </p:cNvPr>
          <p:cNvSpPr/>
          <p:nvPr/>
        </p:nvSpPr>
        <p:spPr>
          <a:xfrm>
            <a:off x="4284339"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78756D24-CD10-26CE-7637-E36E3879FACD}"/>
              </a:ext>
            </a:extLst>
          </p:cNvPr>
          <p:cNvSpPr/>
          <p:nvPr/>
        </p:nvSpPr>
        <p:spPr>
          <a:xfrm>
            <a:off x="4655041"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730B80-F960-FCBE-A5CB-EA353C02A479}"/>
              </a:ext>
            </a:extLst>
          </p:cNvPr>
          <p:cNvSpPr/>
          <p:nvPr/>
        </p:nvSpPr>
        <p:spPr>
          <a:xfrm>
            <a:off x="5019565"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Title 2">
            <a:extLst>
              <a:ext uri="{FF2B5EF4-FFF2-40B4-BE49-F238E27FC236}">
                <a16:creationId xmlns:a16="http://schemas.microsoft.com/office/drawing/2014/main" id="{0419AE92-F7EC-06FF-C273-7B03C833522E}"/>
              </a:ext>
            </a:extLst>
          </p:cNvPr>
          <p:cNvSpPr txBox="1"/>
          <p:nvPr/>
        </p:nvSpPr>
        <p:spPr>
          <a:xfrm>
            <a:off x="624070" y="557306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08" name="Straight Connector 107">
            <a:extLst>
              <a:ext uri="{FF2B5EF4-FFF2-40B4-BE49-F238E27FC236}">
                <a16:creationId xmlns:a16="http://schemas.microsoft.com/office/drawing/2014/main" id="{CD0CD122-3215-2D19-41AF-8119685CAD02}"/>
              </a:ext>
            </a:extLst>
          </p:cNvPr>
          <p:cNvCxnSpPr>
            <a:cxnSpLocks/>
          </p:cNvCxnSpPr>
          <p:nvPr/>
        </p:nvCxnSpPr>
        <p:spPr>
          <a:xfrm>
            <a:off x="1504223" y="574093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9" name="Title 2">
            <a:extLst>
              <a:ext uri="{FF2B5EF4-FFF2-40B4-BE49-F238E27FC236}">
                <a16:creationId xmlns:a16="http://schemas.microsoft.com/office/drawing/2014/main" id="{CB756EE3-2F15-2351-D7FF-10FA262E79B7}"/>
              </a:ext>
            </a:extLst>
          </p:cNvPr>
          <p:cNvSpPr txBox="1"/>
          <p:nvPr/>
        </p:nvSpPr>
        <p:spPr>
          <a:xfrm>
            <a:off x="2006485" y="4387339"/>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grpSp>
        <p:nvGrpSpPr>
          <p:cNvPr id="110" name="Group 109">
            <a:extLst>
              <a:ext uri="{FF2B5EF4-FFF2-40B4-BE49-F238E27FC236}">
                <a16:creationId xmlns:a16="http://schemas.microsoft.com/office/drawing/2014/main" id="{AB5BDD7A-EEDD-5B51-C03E-12CD3C8BF5B7}"/>
              </a:ext>
            </a:extLst>
          </p:cNvPr>
          <p:cNvGrpSpPr/>
          <p:nvPr/>
        </p:nvGrpSpPr>
        <p:grpSpPr>
          <a:xfrm>
            <a:off x="4652058" y="6250001"/>
            <a:ext cx="278634" cy="272668"/>
            <a:chOff x="8032638" y="5926610"/>
            <a:chExt cx="278634" cy="272668"/>
          </a:xfrm>
        </p:grpSpPr>
        <p:sp>
          <p:nvSpPr>
            <p:cNvPr id="111" name="Freeform 110">
              <a:extLst>
                <a:ext uri="{FF2B5EF4-FFF2-40B4-BE49-F238E27FC236}">
                  <a16:creationId xmlns:a16="http://schemas.microsoft.com/office/drawing/2014/main" id="{F3B20145-BD55-5EFB-574C-258EABE68B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2" name="Freeform 111">
              <a:extLst>
                <a:ext uri="{FF2B5EF4-FFF2-40B4-BE49-F238E27FC236}">
                  <a16:creationId xmlns:a16="http://schemas.microsoft.com/office/drawing/2014/main" id="{B6F7FA4A-DD87-0E47-F405-1307329BC91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13" name="Group 112">
            <a:extLst>
              <a:ext uri="{FF2B5EF4-FFF2-40B4-BE49-F238E27FC236}">
                <a16:creationId xmlns:a16="http://schemas.microsoft.com/office/drawing/2014/main" id="{62A5A0A3-DFF9-2205-3D06-99AC851FC068}"/>
              </a:ext>
            </a:extLst>
          </p:cNvPr>
          <p:cNvGrpSpPr/>
          <p:nvPr/>
        </p:nvGrpSpPr>
        <p:grpSpPr>
          <a:xfrm rot="10800000">
            <a:off x="3926344" y="6250001"/>
            <a:ext cx="278634" cy="272668"/>
            <a:chOff x="8032638" y="5926610"/>
            <a:chExt cx="278634" cy="272668"/>
          </a:xfrm>
        </p:grpSpPr>
        <p:sp>
          <p:nvSpPr>
            <p:cNvPr id="114" name="Freeform 113">
              <a:extLst>
                <a:ext uri="{FF2B5EF4-FFF2-40B4-BE49-F238E27FC236}">
                  <a16:creationId xmlns:a16="http://schemas.microsoft.com/office/drawing/2014/main" id="{1443FFEC-E5C9-CDA6-011A-292D05919363}"/>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5" name="Freeform 114">
              <a:extLst>
                <a:ext uri="{FF2B5EF4-FFF2-40B4-BE49-F238E27FC236}">
                  <a16:creationId xmlns:a16="http://schemas.microsoft.com/office/drawing/2014/main" id="{7F73064C-3A6F-BCF8-0BAF-B00D09470D5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5" name="Oval 4">
            <a:extLst>
              <a:ext uri="{FF2B5EF4-FFF2-40B4-BE49-F238E27FC236}">
                <a16:creationId xmlns:a16="http://schemas.microsoft.com/office/drawing/2014/main" id="{396F0EDF-68A7-55EB-13E0-7358597E3495}"/>
              </a:ext>
            </a:extLst>
          </p:cNvPr>
          <p:cNvSpPr/>
          <p:nvPr/>
        </p:nvSpPr>
        <p:spPr>
          <a:xfrm>
            <a:off x="2104517" y="470166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2CFFCAA8-104D-A4A2-B1EB-A570779C4187}"/>
              </a:ext>
            </a:extLst>
          </p:cNvPr>
          <p:cNvSpPr/>
          <p:nvPr/>
        </p:nvSpPr>
        <p:spPr>
          <a:xfrm>
            <a:off x="2468660"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CF8933D4-A7CE-3AFE-A09D-08E149A79495}"/>
              </a:ext>
            </a:extLst>
          </p:cNvPr>
          <p:cNvSpPr/>
          <p:nvPr/>
        </p:nvSpPr>
        <p:spPr>
          <a:xfrm>
            <a:off x="2832803"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B04EEFBB-0AC5-FC12-FC69-151A78A0B7FB}"/>
              </a:ext>
            </a:extLst>
          </p:cNvPr>
          <p:cNvSpPr/>
          <p:nvPr/>
        </p:nvSpPr>
        <p:spPr>
          <a:xfrm>
            <a:off x="3196946"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768F8964-0996-5159-E588-AFC9A14A2FFA}"/>
              </a:ext>
            </a:extLst>
          </p:cNvPr>
          <p:cNvSpPr/>
          <p:nvPr/>
        </p:nvSpPr>
        <p:spPr>
          <a:xfrm>
            <a:off x="3561470"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0A288CE6-AC78-25CF-D212-8E13AE6243A2}"/>
              </a:ext>
            </a:extLst>
          </p:cNvPr>
          <p:cNvSpPr/>
          <p:nvPr/>
        </p:nvSpPr>
        <p:spPr>
          <a:xfrm>
            <a:off x="3925994"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1" name="Oval 30">
            <a:extLst>
              <a:ext uri="{FF2B5EF4-FFF2-40B4-BE49-F238E27FC236}">
                <a16:creationId xmlns:a16="http://schemas.microsoft.com/office/drawing/2014/main" id="{FCF94830-4C83-9D39-9D15-05EE3668B410}"/>
              </a:ext>
            </a:extLst>
          </p:cNvPr>
          <p:cNvSpPr/>
          <p:nvPr/>
        </p:nvSpPr>
        <p:spPr>
          <a:xfrm>
            <a:off x="4284339"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7DDF6917-8A6A-FCC4-1E7B-2A95AE986AC7}"/>
              </a:ext>
            </a:extLst>
          </p:cNvPr>
          <p:cNvSpPr/>
          <p:nvPr/>
        </p:nvSpPr>
        <p:spPr>
          <a:xfrm>
            <a:off x="4655041"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Oval 37">
            <a:extLst>
              <a:ext uri="{FF2B5EF4-FFF2-40B4-BE49-F238E27FC236}">
                <a16:creationId xmlns:a16="http://schemas.microsoft.com/office/drawing/2014/main" id="{61D7B188-30C7-1178-91D1-BC483D1E0940}"/>
              </a:ext>
            </a:extLst>
          </p:cNvPr>
          <p:cNvSpPr/>
          <p:nvPr/>
        </p:nvSpPr>
        <p:spPr>
          <a:xfrm>
            <a:off x="5019565"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Title 2">
            <a:extLst>
              <a:ext uri="{FF2B5EF4-FFF2-40B4-BE49-F238E27FC236}">
                <a16:creationId xmlns:a16="http://schemas.microsoft.com/office/drawing/2014/main" id="{4FDE5980-8D5E-B850-AE39-646F9287D998}"/>
              </a:ext>
            </a:extLst>
          </p:cNvPr>
          <p:cNvSpPr txBox="1"/>
          <p:nvPr/>
        </p:nvSpPr>
        <p:spPr>
          <a:xfrm>
            <a:off x="624070" y="471047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61" name="Straight Connector 60">
            <a:extLst>
              <a:ext uri="{FF2B5EF4-FFF2-40B4-BE49-F238E27FC236}">
                <a16:creationId xmlns:a16="http://schemas.microsoft.com/office/drawing/2014/main" id="{43094220-39C2-F11D-A576-988A610E7560}"/>
              </a:ext>
            </a:extLst>
          </p:cNvPr>
          <p:cNvCxnSpPr>
            <a:cxnSpLocks/>
          </p:cNvCxnSpPr>
          <p:nvPr/>
        </p:nvCxnSpPr>
        <p:spPr>
          <a:xfrm>
            <a:off x="1213658" y="4878347"/>
            <a:ext cx="8391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93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286874" y="3444927"/>
            <a:ext cx="1516650" cy="270862"/>
          </a:xfrm>
        </p:spPr>
        <p:txBody>
          <a:bodyPr/>
          <a:lstStyle/>
          <a:p>
            <a:pPr algn="ctr"/>
            <a:r>
              <a:rPr lang="en-AU" sz="1400" b="1" dirty="0">
                <a:solidFill>
                  <a:prstClr val="black"/>
                </a:solidFill>
                <a:cs typeface="Hellix SemiBold"/>
              </a:rPr>
              <a:t>CHARCUTERIE</a:t>
            </a:r>
            <a:endParaRPr lang="en-AU" sz="1400" dirty="0">
              <a:solidFill>
                <a:prstClr val="black"/>
              </a:solidFill>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en-US" dirty="0">
                <a:solidFill>
                  <a:schemeClr val="accent1"/>
                </a:solidFill>
              </a:rPr>
              <a:t>FOOD PAIRINGS</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21635" y="4371390"/>
            <a:ext cx="4059813"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884457" y="3444927"/>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GAME</a:t>
            </a:r>
            <a:endParaRPr lang="en-AU" sz="1400" dirty="0">
              <a:solidFill>
                <a:prstClr val="black"/>
              </a:solidFill>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4218509" y="5590875"/>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GRILLED &amp; BBQ MEAT</a:t>
            </a:r>
            <a:endParaRPr lang="en-AU" sz="1400" dirty="0">
              <a:solidFill>
                <a:prstClr val="black"/>
              </a:solidFill>
              <a:cs typeface="Hellix SemiBold"/>
            </a:endParaRPr>
          </a:p>
        </p:txBody>
      </p:sp>
      <p:sp>
        <p:nvSpPr>
          <p:cNvPr id="6" name="Text Placeholder 3">
            <a:extLst>
              <a:ext uri="{FF2B5EF4-FFF2-40B4-BE49-F238E27FC236}">
                <a16:creationId xmlns:a16="http://schemas.microsoft.com/office/drawing/2014/main" id="{FA9151FC-E927-64AA-A785-287111253DA6}"/>
              </a:ext>
            </a:extLst>
          </p:cNvPr>
          <p:cNvSpPr txBox="1">
            <a:spLocks/>
          </p:cNvSpPr>
          <p:nvPr/>
        </p:nvSpPr>
        <p:spPr>
          <a:xfrm>
            <a:off x="9825545" y="3444927"/>
            <a:ext cx="1416715"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DARKER MEATY FISH</a:t>
            </a:r>
            <a:br>
              <a:rPr lang="en-AU" sz="1400" b="1" dirty="0">
                <a:solidFill>
                  <a:prstClr val="black"/>
                </a:solidFill>
                <a:cs typeface="Hellix SemiBold"/>
              </a:rPr>
            </a:br>
            <a:r>
              <a:rPr lang="en-AU" sz="1400" dirty="0">
                <a:solidFill>
                  <a:prstClr val="black"/>
                </a:solidFill>
                <a:cs typeface="Hellix SemiBold"/>
              </a:rPr>
              <a:t>SUCH AS TUNA</a:t>
            </a:r>
          </a:p>
        </p:txBody>
      </p:sp>
      <p:sp>
        <p:nvSpPr>
          <p:cNvPr id="7" name="Text Placeholder 3">
            <a:extLst>
              <a:ext uri="{FF2B5EF4-FFF2-40B4-BE49-F238E27FC236}">
                <a16:creationId xmlns:a16="http://schemas.microsoft.com/office/drawing/2014/main" id="{9FD73AE3-2A73-78A1-0EF1-D72AF50BA1B4}"/>
              </a:ext>
            </a:extLst>
          </p:cNvPr>
          <p:cNvSpPr txBox="1">
            <a:spLocks/>
          </p:cNvSpPr>
          <p:nvPr/>
        </p:nvSpPr>
        <p:spPr>
          <a:xfrm>
            <a:off x="6671552" y="5590875"/>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LIGHT TO MODERATELY SPICED DISHES &amp; CURRIES </a:t>
            </a:r>
            <a:endParaRPr lang="en-AU" sz="1400" dirty="0">
              <a:solidFill>
                <a:prstClr val="black"/>
              </a:solidFill>
              <a:cs typeface="Hellix SemiBold"/>
            </a:endParaRPr>
          </a:p>
        </p:txBody>
      </p:sp>
      <p:sp>
        <p:nvSpPr>
          <p:cNvPr id="8" name="Text Placeholder 3">
            <a:extLst>
              <a:ext uri="{FF2B5EF4-FFF2-40B4-BE49-F238E27FC236}">
                <a16:creationId xmlns:a16="http://schemas.microsoft.com/office/drawing/2014/main" id="{39164AFB-EB73-2F9E-E20C-85E3E34A9466}"/>
              </a:ext>
            </a:extLst>
          </p:cNvPr>
          <p:cNvSpPr txBox="1">
            <a:spLocks/>
          </p:cNvSpPr>
          <p:nvPr/>
        </p:nvSpPr>
        <p:spPr>
          <a:xfrm>
            <a:off x="9398127" y="5590875"/>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SOFTER, WASHED RIND CHEESES</a:t>
            </a:r>
            <a:endParaRPr lang="en-AU" sz="1400" dirty="0">
              <a:solidFill>
                <a:prstClr val="black"/>
              </a:solidFill>
              <a:cs typeface="Hellix SemiBold"/>
            </a:endParaRPr>
          </a:p>
        </p:txBody>
      </p:sp>
      <p:pic>
        <p:nvPicPr>
          <p:cNvPr id="11" name="Picture 10">
            <a:extLst>
              <a:ext uri="{FF2B5EF4-FFF2-40B4-BE49-F238E27FC236}">
                <a16:creationId xmlns:a16="http://schemas.microsoft.com/office/drawing/2014/main" id="{0B9A4144-EB5F-DDA5-39A1-9726B55C74D4}"/>
              </a:ext>
            </a:extLst>
          </p:cNvPr>
          <p:cNvPicPr>
            <a:picLocks noChangeAspect="1"/>
          </p:cNvPicPr>
          <p:nvPr/>
        </p:nvPicPr>
        <p:blipFill>
          <a:blip r:embed="rId4"/>
          <a:stretch>
            <a:fillRect/>
          </a:stretch>
        </p:blipFill>
        <p:spPr>
          <a:xfrm>
            <a:off x="4132234" y="2070476"/>
            <a:ext cx="1963766" cy="1190161"/>
          </a:xfrm>
          <a:prstGeom prst="rect">
            <a:avLst/>
          </a:prstGeom>
        </p:spPr>
      </p:pic>
      <p:pic>
        <p:nvPicPr>
          <p:cNvPr id="13" name="Picture 12">
            <a:extLst>
              <a:ext uri="{FF2B5EF4-FFF2-40B4-BE49-F238E27FC236}">
                <a16:creationId xmlns:a16="http://schemas.microsoft.com/office/drawing/2014/main" id="{33C8287A-35CD-4335-AC96-CCBD56DCD167}"/>
              </a:ext>
            </a:extLst>
          </p:cNvPr>
          <p:cNvPicPr>
            <a:picLocks noChangeAspect="1"/>
          </p:cNvPicPr>
          <p:nvPr/>
        </p:nvPicPr>
        <p:blipFill>
          <a:blip r:embed="rId5"/>
          <a:stretch>
            <a:fillRect/>
          </a:stretch>
        </p:blipFill>
        <p:spPr>
          <a:xfrm>
            <a:off x="6860759" y="2149733"/>
            <a:ext cx="1675770" cy="1110904"/>
          </a:xfrm>
          <a:prstGeom prst="rect">
            <a:avLst/>
          </a:prstGeom>
        </p:spPr>
      </p:pic>
      <p:pic>
        <p:nvPicPr>
          <p:cNvPr id="15" name="Picture 14">
            <a:extLst>
              <a:ext uri="{FF2B5EF4-FFF2-40B4-BE49-F238E27FC236}">
                <a16:creationId xmlns:a16="http://schemas.microsoft.com/office/drawing/2014/main" id="{EFF04A01-8D24-BF5A-B290-4D07AE93F5F6}"/>
              </a:ext>
            </a:extLst>
          </p:cNvPr>
          <p:cNvPicPr>
            <a:picLocks noChangeAspect="1"/>
          </p:cNvPicPr>
          <p:nvPr/>
        </p:nvPicPr>
        <p:blipFill>
          <a:blip r:embed="rId6"/>
          <a:stretch>
            <a:fillRect/>
          </a:stretch>
        </p:blipFill>
        <p:spPr>
          <a:xfrm>
            <a:off x="9266853" y="2276475"/>
            <a:ext cx="2122239" cy="1056042"/>
          </a:xfrm>
          <a:prstGeom prst="rect">
            <a:avLst/>
          </a:prstGeom>
        </p:spPr>
      </p:pic>
      <p:pic>
        <p:nvPicPr>
          <p:cNvPr id="16" name="Picture 15">
            <a:extLst>
              <a:ext uri="{FF2B5EF4-FFF2-40B4-BE49-F238E27FC236}">
                <a16:creationId xmlns:a16="http://schemas.microsoft.com/office/drawing/2014/main" id="{DCE78001-F7F7-7425-61B1-E4A20C094E2F}"/>
              </a:ext>
            </a:extLst>
          </p:cNvPr>
          <p:cNvPicPr>
            <a:picLocks noChangeAspect="1"/>
          </p:cNvPicPr>
          <p:nvPr/>
        </p:nvPicPr>
        <p:blipFill>
          <a:blip r:embed="rId7"/>
          <a:stretch>
            <a:fillRect/>
          </a:stretch>
        </p:blipFill>
        <p:spPr>
          <a:xfrm>
            <a:off x="3980400" y="4373348"/>
            <a:ext cx="1934409" cy="1002376"/>
          </a:xfrm>
          <a:prstGeom prst="rect">
            <a:avLst/>
          </a:prstGeom>
        </p:spPr>
      </p:pic>
      <p:pic>
        <p:nvPicPr>
          <p:cNvPr id="17" name="Picture 16">
            <a:extLst>
              <a:ext uri="{FF2B5EF4-FFF2-40B4-BE49-F238E27FC236}">
                <a16:creationId xmlns:a16="http://schemas.microsoft.com/office/drawing/2014/main" id="{AF08E505-0239-EEEF-DEFA-0BAAD0E0860E}"/>
              </a:ext>
            </a:extLst>
          </p:cNvPr>
          <p:cNvPicPr>
            <a:picLocks noChangeAspect="1"/>
          </p:cNvPicPr>
          <p:nvPr/>
        </p:nvPicPr>
        <p:blipFill>
          <a:blip r:embed="rId8"/>
          <a:stretch>
            <a:fillRect/>
          </a:stretch>
        </p:blipFill>
        <p:spPr>
          <a:xfrm>
            <a:off x="6680269" y="4184345"/>
            <a:ext cx="2196869" cy="1191379"/>
          </a:xfrm>
          <a:prstGeom prst="rect">
            <a:avLst/>
          </a:prstGeom>
        </p:spPr>
      </p:pic>
      <p:pic>
        <p:nvPicPr>
          <p:cNvPr id="18" name="Picture 17">
            <a:extLst>
              <a:ext uri="{FF2B5EF4-FFF2-40B4-BE49-F238E27FC236}">
                <a16:creationId xmlns:a16="http://schemas.microsoft.com/office/drawing/2014/main" id="{2B12A304-54AE-B97D-10F4-2F078B1C2F3C}"/>
              </a:ext>
            </a:extLst>
          </p:cNvPr>
          <p:cNvPicPr>
            <a:picLocks noChangeAspect="1"/>
          </p:cNvPicPr>
          <p:nvPr/>
        </p:nvPicPr>
        <p:blipFill>
          <a:blip r:embed="rId9"/>
          <a:stretch>
            <a:fillRect/>
          </a:stretch>
        </p:blipFill>
        <p:spPr>
          <a:xfrm>
            <a:off x="9590681" y="4369559"/>
            <a:ext cx="1574800" cy="1056042"/>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2549" r="18462" b="-219"/>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en-US" dirty="0">
                <a:solidFill>
                  <a:schemeClr val="accent5"/>
                </a:solidFill>
              </a:rPr>
              <a:t>GRENACHE</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189425" cy="1325563"/>
          </a:xfrm>
        </p:spPr>
        <p:txBody>
          <a:bodyPr/>
          <a:lstStyle/>
          <a:p>
            <a:r>
              <a:rPr lang="en-US" kern="1000" spc="-100" dirty="0"/>
              <a:t>A BRIGHT FUTURE FOR AN OLD CLASSIC</a:t>
            </a:r>
          </a:p>
        </p:txBody>
      </p:sp>
    </p:spTree>
    <p:extLst>
      <p:ext uri="{BB962C8B-B14F-4D97-AF65-F5344CB8AC3E}">
        <p14:creationId xmlns:p14="http://schemas.microsoft.com/office/powerpoint/2010/main" val="380755108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t="12966" b="2659"/>
          <a:stretch/>
        </p:blipFill>
        <p:spPr>
          <a:xfrm>
            <a:off x="0" y="0"/>
            <a:ext cx="1219200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C73B6-CD21-FC6C-007E-6DA303EF32BD}"/>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B7F161E-2A71-435E-CA7A-B3D014D84FA6}"/>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B0F21B2D-828E-990F-1861-DD96BAB2E95B}"/>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276434912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1966"/>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en-US" dirty="0">
                <a:solidFill>
                  <a:schemeClr val="accent5"/>
                </a:solidFill>
              </a:rPr>
              <a:t>GRENACHE</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636780" cy="1670704"/>
          </a:xfrm>
        </p:spPr>
        <p:txBody>
          <a:bodyPr/>
          <a:lstStyle/>
          <a:p>
            <a:pPr marL="0" indent="0">
              <a:lnSpc>
                <a:spcPct val="98000"/>
              </a:lnSpc>
              <a:spcBef>
                <a:spcPct val="0"/>
              </a:spcBef>
              <a:buNone/>
            </a:pPr>
            <a:r>
              <a:rPr lang="en-AU" dirty="0">
                <a:solidFill>
                  <a:schemeClr val="bg1"/>
                </a:solidFill>
              </a:rPr>
              <a:t>While somewhat overlooked in </a:t>
            </a:r>
            <a:br>
              <a:rPr lang="en-AU" dirty="0">
                <a:solidFill>
                  <a:schemeClr val="bg1"/>
                </a:solidFill>
              </a:rPr>
            </a:br>
            <a:r>
              <a:rPr lang="en-AU" dirty="0">
                <a:solidFill>
                  <a:schemeClr val="bg1"/>
                </a:solidFill>
              </a:rPr>
              <a:t>the past, Grenache is a variety that truly expresses its terroir, capturing the unique combination of country, climate and culture. </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en-US" sz="4800" kern="1000" spc="-100" dirty="0"/>
              <a:t>THE REBIRTH OF A CLASSIC</a:t>
            </a:r>
          </a:p>
        </p:txBody>
      </p:sp>
    </p:spTree>
    <p:extLst>
      <p:ext uri="{BB962C8B-B14F-4D97-AF65-F5344CB8AC3E}">
        <p14:creationId xmlns:p14="http://schemas.microsoft.com/office/powerpoint/2010/main" val="39013967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91" r="36286" b="-1"/>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2575649"/>
            <a:ext cx="4829691" cy="1530521"/>
          </a:xfrm>
        </p:spPr>
        <p:txBody>
          <a:bodyPr/>
          <a:lstStyle/>
          <a:p>
            <a:pPr>
              <a:spcBef>
                <a:spcPts val="500"/>
              </a:spcBef>
            </a:pPr>
            <a:r>
              <a:rPr lang="en-AU" dirty="0"/>
              <a:t>The history of Grenache in Australia</a:t>
            </a:r>
          </a:p>
          <a:p>
            <a:pPr>
              <a:spcBef>
                <a:spcPts val="500"/>
              </a:spcBef>
            </a:pPr>
            <a:r>
              <a:rPr lang="en-AU" dirty="0"/>
              <a:t>How it’s grown</a:t>
            </a:r>
          </a:p>
          <a:p>
            <a:pPr>
              <a:spcBef>
                <a:spcPts val="500"/>
              </a:spcBef>
            </a:pPr>
            <a:r>
              <a:rPr lang="en-AU" dirty="0"/>
              <a:t>How it’s made</a:t>
            </a:r>
          </a:p>
          <a:p>
            <a:pPr>
              <a:spcBef>
                <a:spcPts val="500"/>
              </a:spcBef>
            </a:pPr>
            <a:r>
              <a:rPr lang="en-AU" dirty="0"/>
              <a:t>The art of blending</a:t>
            </a:r>
          </a:p>
          <a:p>
            <a:pPr>
              <a:spcBef>
                <a:spcPts val="500"/>
              </a:spcBef>
            </a:pPr>
            <a:r>
              <a:rPr lang="en-AU" dirty="0"/>
              <a:t>Where it’s grown</a:t>
            </a:r>
          </a:p>
          <a:p>
            <a:pPr>
              <a:spcBef>
                <a:spcPts val="500"/>
              </a:spcBef>
            </a:pPr>
            <a:r>
              <a:rPr lang="en-AU" dirty="0"/>
              <a:t>Characteristics and flavour profiles</a:t>
            </a:r>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p>
            <a:r>
              <a:rPr lang="en-US" dirty="0">
                <a:solidFill>
                  <a:schemeClr val="accent1"/>
                </a:solidFill>
              </a:rPr>
              <a:t>TODAY WE’LL COVER</a:t>
            </a: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13076" b="38654"/>
          <a:stretch/>
        </p:blipFill>
        <p:spPr>
          <a:xfrm>
            <a:off x="8192429" y="3665033"/>
            <a:ext cx="3999571" cy="2830819"/>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109228" y="3561231"/>
            <a:ext cx="2382787" cy="662774"/>
          </a:xfrm>
        </p:spPr>
        <p:txBody>
          <a:bodyPr/>
          <a:lstStyle/>
          <a:p>
            <a:r>
              <a:rPr lang="en-US" dirty="0"/>
              <a:t>1832</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109229" y="4224012"/>
            <a:ext cx="1938772" cy="1461301"/>
          </a:xfrm>
        </p:spPr>
        <p:txBody>
          <a:bodyPr/>
          <a:lstStyle/>
          <a:p>
            <a:r>
              <a:rPr lang="en-AU" dirty="0">
                <a:solidFill>
                  <a:schemeClr val="tx1"/>
                </a:solidFill>
              </a:rPr>
              <a:t>Grenache was one of the original varieties brought to Australia by James Busby, the ‘father of Australian wine’. </a:t>
            </a: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6456364" y="1720205"/>
            <a:ext cx="1954268" cy="1461301"/>
          </a:xfrm>
        </p:spPr>
        <p:txBody>
          <a:bodyPr/>
          <a:lstStyle/>
          <a:p>
            <a:r>
              <a:rPr lang="en-AU" dirty="0">
                <a:solidFill>
                  <a:schemeClr val="tx1"/>
                </a:solidFill>
              </a:rPr>
              <a:t>A popular choice for fortified wine production (which made up 80% of the industry in 1960).</a:t>
            </a:r>
          </a:p>
          <a:p>
            <a:endParaRPr lang="en-US" dirty="0"/>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6456363" y="1057431"/>
            <a:ext cx="2120040" cy="662774"/>
          </a:xfrm>
        </p:spPr>
        <p:txBody>
          <a:bodyPr/>
          <a:lstStyle/>
          <a:p>
            <a:r>
              <a:rPr lang="en-US" dirty="0"/>
              <a:t>Mid 1920s – Late 1960s</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8910097" y="1930840"/>
            <a:ext cx="2382787" cy="1461301"/>
          </a:xfrm>
        </p:spPr>
        <p:txBody>
          <a:bodyPr/>
          <a:lstStyle/>
          <a:p>
            <a:r>
              <a:rPr lang="en-AU" dirty="0">
                <a:solidFill>
                  <a:schemeClr val="tx1"/>
                </a:solidFill>
              </a:rPr>
              <a:t>Consumer preferences shift to table wines. Grenache production dramatically decreases.</a:t>
            </a: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8899211" y="1246989"/>
            <a:ext cx="2120040" cy="662774"/>
          </a:xfrm>
        </p:spPr>
        <p:txBody>
          <a:bodyPr/>
          <a:lstStyle/>
          <a:p>
            <a:r>
              <a:rPr lang="en-US" dirty="0"/>
              <a:t>1970s</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en-US" dirty="0">
                <a:solidFill>
                  <a:schemeClr val="accent1"/>
                </a:solidFill>
              </a:rPr>
              <a:t>THE HISTORY OF GRENACHE IN AUSTRALIA</a:t>
            </a:r>
          </a:p>
        </p:txBody>
      </p:sp>
      <p:sp>
        <p:nvSpPr>
          <p:cNvPr id="2" name="Text Placeholder 4">
            <a:extLst>
              <a:ext uri="{FF2B5EF4-FFF2-40B4-BE49-F238E27FC236}">
                <a16:creationId xmlns:a16="http://schemas.microsoft.com/office/drawing/2014/main" id="{673E668F-668D-79FF-BE73-7BFDEDFC9034}"/>
              </a:ext>
            </a:extLst>
          </p:cNvPr>
          <p:cNvSpPr txBox="1">
            <a:spLocks/>
          </p:cNvSpPr>
          <p:nvPr/>
        </p:nvSpPr>
        <p:spPr>
          <a:xfrm>
            <a:off x="3636210" y="4240381"/>
            <a:ext cx="212003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First Grenache vineyard planted in South Australia, thriving in the warm, dry conditions.</a:t>
            </a:r>
            <a:endParaRPr lang="en-US" dirty="0"/>
          </a:p>
        </p:txBody>
      </p:sp>
      <p:sp>
        <p:nvSpPr>
          <p:cNvPr id="10" name="Text Placeholder 5">
            <a:extLst>
              <a:ext uri="{FF2B5EF4-FFF2-40B4-BE49-F238E27FC236}">
                <a16:creationId xmlns:a16="http://schemas.microsoft.com/office/drawing/2014/main" id="{E939C9D0-8FA3-1FE9-8048-A3605414776E}"/>
              </a:ext>
            </a:extLst>
          </p:cNvPr>
          <p:cNvSpPr txBox="1">
            <a:spLocks/>
          </p:cNvSpPr>
          <p:nvPr/>
        </p:nvSpPr>
        <p:spPr>
          <a:xfrm>
            <a:off x="3636209" y="357760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Late 1830s</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t="26588" b="26588"/>
          <a:stretch/>
        </p:blipFill>
        <p:spPr>
          <a:xfrm>
            <a:off x="8661862" y="584201"/>
            <a:ext cx="3530138" cy="2474884"/>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2769885" cy="1461301"/>
          </a:xfrm>
        </p:spPr>
        <p:txBody>
          <a:bodyPr/>
          <a:lstStyle/>
          <a:p>
            <a:pPr>
              <a:lnSpc>
                <a:spcPct val="92000"/>
              </a:lnSpc>
            </a:pPr>
            <a:r>
              <a:rPr lang="en-AU" sz="1600" dirty="0"/>
              <a:t>Wirra Wirra winery removes Grenache from renowned ‘Church Block’ blend, replacing it with Cabernet Sauvignon and Merlot. </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p>
            <a:r>
              <a:rPr lang="en-US" dirty="0"/>
              <a:t>1980s</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3298701" y="1837731"/>
            <a:ext cx="2694776" cy="1461301"/>
          </a:xfrm>
        </p:spPr>
        <p:txBody>
          <a:bodyPr/>
          <a:lstStyle/>
          <a:p>
            <a:pPr>
              <a:lnSpc>
                <a:spcPct val="92000"/>
              </a:lnSpc>
            </a:pPr>
            <a:r>
              <a:rPr lang="en-AU" dirty="0">
                <a:solidFill>
                  <a:schemeClr val="tx1"/>
                </a:solidFill>
              </a:rPr>
              <a:t>Winemaker Charles Melton experiments with the classic GSM blend, creating the first batch of now legendary ‘Nine Popes’. </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3287816" y="1153880"/>
            <a:ext cx="2120040" cy="662774"/>
          </a:xfrm>
        </p:spPr>
        <p:txBody>
          <a:bodyPr/>
          <a:lstStyle/>
          <a:p>
            <a:r>
              <a:rPr lang="en-US" dirty="0"/>
              <a:t>1988</a:t>
            </a:r>
          </a:p>
        </p:txBody>
      </p:sp>
      <p:sp>
        <p:nvSpPr>
          <p:cNvPr id="2" name="Text Placeholder 6">
            <a:extLst>
              <a:ext uri="{FF2B5EF4-FFF2-40B4-BE49-F238E27FC236}">
                <a16:creationId xmlns:a16="http://schemas.microsoft.com/office/drawing/2014/main" id="{7417D6A7-4617-BAB7-56B7-FA5B5DEC8041}"/>
              </a:ext>
            </a:extLst>
          </p:cNvPr>
          <p:cNvSpPr txBox="1">
            <a:spLocks/>
          </p:cNvSpPr>
          <p:nvPr/>
        </p:nvSpPr>
        <p:spPr>
          <a:xfrm>
            <a:off x="5584701" y="4240109"/>
            <a:ext cx="24204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en-AU" dirty="0">
                <a:solidFill>
                  <a:schemeClr val="tx1"/>
                </a:solidFill>
              </a:rPr>
              <a:t>Winemakers begin to appreciate what old-vine, low-yielding Grenache can offer.</a:t>
            </a:r>
          </a:p>
        </p:txBody>
      </p:sp>
      <p:sp>
        <p:nvSpPr>
          <p:cNvPr id="5" name="Text Placeholder 7">
            <a:extLst>
              <a:ext uri="{FF2B5EF4-FFF2-40B4-BE49-F238E27FC236}">
                <a16:creationId xmlns:a16="http://schemas.microsoft.com/office/drawing/2014/main" id="{3B3514E9-4B1D-FE08-B2CF-C9593BC9CC05}"/>
              </a:ext>
            </a:extLst>
          </p:cNvPr>
          <p:cNvSpPr txBox="1">
            <a:spLocks/>
          </p:cNvSpPr>
          <p:nvPr/>
        </p:nvSpPr>
        <p:spPr>
          <a:xfrm>
            <a:off x="5573816" y="3556258"/>
            <a:ext cx="256434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1990s &amp; 2000s</a:t>
            </a:r>
          </a:p>
        </p:txBody>
      </p:sp>
      <p:sp>
        <p:nvSpPr>
          <p:cNvPr id="6" name="Text Placeholder 6">
            <a:extLst>
              <a:ext uri="{FF2B5EF4-FFF2-40B4-BE49-F238E27FC236}">
                <a16:creationId xmlns:a16="http://schemas.microsoft.com/office/drawing/2014/main" id="{FBDDDE8B-2789-FEDA-C765-199588400292}"/>
              </a:ext>
            </a:extLst>
          </p:cNvPr>
          <p:cNvSpPr txBox="1">
            <a:spLocks/>
          </p:cNvSpPr>
          <p:nvPr/>
        </p:nvSpPr>
        <p:spPr>
          <a:xfrm>
            <a:off x="8760162" y="4240109"/>
            <a:ext cx="24204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en-AU" dirty="0">
                <a:solidFill>
                  <a:schemeClr val="tx1"/>
                </a:solidFill>
              </a:rPr>
              <a:t>The new, lighter styles of Grenache are much-loved by consumers and critics alike, so we can expect to see much more of this perfumed red wine in all its forms. </a:t>
            </a:r>
          </a:p>
        </p:txBody>
      </p:sp>
      <p:sp>
        <p:nvSpPr>
          <p:cNvPr id="9" name="Text Placeholder 7">
            <a:extLst>
              <a:ext uri="{FF2B5EF4-FFF2-40B4-BE49-F238E27FC236}">
                <a16:creationId xmlns:a16="http://schemas.microsoft.com/office/drawing/2014/main" id="{62A32854-35F1-95C6-6386-E4D638DE5452}"/>
              </a:ext>
            </a:extLst>
          </p:cNvPr>
          <p:cNvSpPr txBox="1">
            <a:spLocks/>
          </p:cNvSpPr>
          <p:nvPr/>
        </p:nvSpPr>
        <p:spPr>
          <a:xfrm>
            <a:off x="8749277" y="3556258"/>
            <a:ext cx="256434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Today</a:t>
            </a: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72" t="-206" r="19607" b="84"/>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en-US" dirty="0">
                <a:solidFill>
                  <a:schemeClr val="accent5"/>
                </a:solidFill>
              </a:rPr>
              <a:t>AUSTRALIA’S</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6"/>
            <a:ext cx="3990445" cy="1670704"/>
          </a:xfrm>
        </p:spPr>
        <p:txBody>
          <a:bodyPr/>
          <a:lstStyle/>
          <a:p>
            <a:pPr marL="0" indent="0">
              <a:lnSpc>
                <a:spcPct val="97000"/>
              </a:lnSpc>
              <a:spcBef>
                <a:spcPct val="0"/>
              </a:spcBef>
              <a:buNone/>
            </a:pPr>
            <a:r>
              <a:rPr lang="en-AU" dirty="0">
                <a:solidFill>
                  <a:schemeClr val="bg1"/>
                </a:solidFill>
              </a:rPr>
              <a:t>Australia boasts some of the oldest continually producing vines in the world. Unlike many international wine regions, South Australia’s wine regions weren’t affected by Phylloxera, a tiny insect that can devastate vines.</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714677"/>
          </a:xfrm>
        </p:spPr>
        <p:txBody>
          <a:bodyPr/>
          <a:lstStyle/>
          <a:p>
            <a:r>
              <a:rPr lang="en-US" sz="5000" kern="1000" spc="-100" dirty="0"/>
              <a:t>OLDEST VINES</a:t>
            </a:r>
          </a:p>
        </p:txBody>
      </p:sp>
    </p:spTree>
    <p:extLst>
      <p:ext uri="{BB962C8B-B14F-4D97-AF65-F5344CB8AC3E}">
        <p14:creationId xmlns:p14="http://schemas.microsoft.com/office/powerpoint/2010/main" val="21794094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standing in front of a silo&#10;&#10;AI-generated content may be incorrect.">
            <a:extLst>
              <a:ext uri="{FF2B5EF4-FFF2-40B4-BE49-F238E27FC236}">
                <a16:creationId xmlns:a16="http://schemas.microsoft.com/office/drawing/2014/main" id="{81AAA671-20CC-0D59-562F-88D781F5859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1930" r="1514"/>
          <a:stretch/>
        </p:blipFill>
        <p:spPr>
          <a:xfrm>
            <a:off x="0" y="368300"/>
            <a:ext cx="6096000" cy="6103741"/>
          </a:xfrm>
        </p:spPr>
      </p:pic>
      <p:sp>
        <p:nvSpPr>
          <p:cNvPr id="3" name="Title 2">
            <a:extLst>
              <a:ext uri="{FF2B5EF4-FFF2-40B4-BE49-F238E27FC236}">
                <a16:creationId xmlns:a16="http://schemas.microsoft.com/office/drawing/2014/main" id="{23D94488-FDD0-B64D-D907-D438E31CD7A3}"/>
              </a:ext>
            </a:extLst>
          </p:cNvPr>
          <p:cNvSpPr>
            <a:spLocks noGrp="1"/>
          </p:cNvSpPr>
          <p:nvPr>
            <p:ph type="title"/>
          </p:nvPr>
        </p:nvSpPr>
        <p:spPr>
          <a:xfrm>
            <a:off x="6456363" y="1002690"/>
            <a:ext cx="5256270" cy="785732"/>
          </a:xfrm>
        </p:spPr>
        <p:txBody>
          <a:bodyPr/>
          <a:lstStyle/>
          <a:p>
            <a:r>
              <a:rPr lang="en-US" dirty="0">
                <a:solidFill>
                  <a:schemeClr val="accent5"/>
                </a:solidFill>
              </a:rPr>
              <a:t>THE ORIGINAL CHAMPION FOR AUSTRALIAN GRENACHE</a:t>
            </a:r>
          </a:p>
        </p:txBody>
      </p:sp>
      <p:sp>
        <p:nvSpPr>
          <p:cNvPr id="4" name="Text Placeholder 3">
            <a:extLst>
              <a:ext uri="{FF2B5EF4-FFF2-40B4-BE49-F238E27FC236}">
                <a16:creationId xmlns:a16="http://schemas.microsoft.com/office/drawing/2014/main" id="{2D2021F5-3604-631B-8433-A2BF774BF86F}"/>
              </a:ext>
            </a:extLst>
          </p:cNvPr>
          <p:cNvSpPr>
            <a:spLocks noGrp="1"/>
          </p:cNvSpPr>
          <p:nvPr>
            <p:ph type="body" sz="quarter" idx="11"/>
          </p:nvPr>
        </p:nvSpPr>
        <p:spPr>
          <a:xfrm>
            <a:off x="6456364" y="3491219"/>
            <a:ext cx="4366808" cy="1325564"/>
          </a:xfrm>
        </p:spPr>
        <p:txBody>
          <a:bodyPr/>
          <a:lstStyle/>
          <a:p>
            <a:r>
              <a:rPr lang="en-AU" dirty="0"/>
              <a:t>As one of the first people to recognise the value and tradition of old-vine Grenache blends, Charlie Melton is part of a group of winemakers responsible for retaining the viticultural heritage of the Barossa Valley. </a:t>
            </a:r>
          </a:p>
          <a:p>
            <a:endParaRPr lang="en-US" dirty="0"/>
          </a:p>
        </p:txBody>
      </p:sp>
      <p:sp>
        <p:nvSpPr>
          <p:cNvPr id="5" name="Text Placeholder 4">
            <a:extLst>
              <a:ext uri="{FF2B5EF4-FFF2-40B4-BE49-F238E27FC236}">
                <a16:creationId xmlns:a16="http://schemas.microsoft.com/office/drawing/2014/main" id="{D8F3B123-E520-8F50-4420-C620DBC7286A}"/>
              </a:ext>
            </a:extLst>
          </p:cNvPr>
          <p:cNvSpPr>
            <a:spLocks noGrp="1"/>
          </p:cNvSpPr>
          <p:nvPr>
            <p:ph type="body" sz="quarter" idx="13"/>
          </p:nvPr>
        </p:nvSpPr>
        <p:spPr>
          <a:xfrm>
            <a:off x="6456363" y="1870554"/>
            <a:ext cx="5340350" cy="1325563"/>
          </a:xfrm>
        </p:spPr>
        <p:txBody>
          <a:bodyPr/>
          <a:lstStyle/>
          <a:p>
            <a:r>
              <a:rPr lang="en-US" dirty="0">
                <a:solidFill>
                  <a:schemeClr val="accent1"/>
                </a:solidFill>
              </a:rPr>
              <a:t>CHARLES MELTON</a:t>
            </a:r>
          </a:p>
        </p:txBody>
      </p:sp>
      <p:sp>
        <p:nvSpPr>
          <p:cNvPr id="8" name="Text Placeholder 3">
            <a:extLst>
              <a:ext uri="{FF2B5EF4-FFF2-40B4-BE49-F238E27FC236}">
                <a16:creationId xmlns:a16="http://schemas.microsoft.com/office/drawing/2014/main" id="{8E8D10AD-62C4-ACDD-167C-B2087407B938}"/>
              </a:ext>
            </a:extLst>
          </p:cNvPr>
          <p:cNvSpPr txBox="1">
            <a:spLocks/>
          </p:cNvSpPr>
          <p:nvPr/>
        </p:nvSpPr>
        <p:spPr>
          <a:xfrm>
            <a:off x="6456361" y="5377648"/>
            <a:ext cx="5098330"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400" b="1" dirty="0">
                <a:solidFill>
                  <a:schemeClr val="accent5"/>
                </a:solidFill>
              </a:rPr>
              <a:t>FUN FACT</a:t>
            </a:r>
          </a:p>
          <a:p>
            <a:pPr marL="0" indent="0">
              <a:lnSpc>
                <a:spcPct val="97000"/>
              </a:lnSpc>
              <a:spcBef>
                <a:spcPct val="0"/>
              </a:spcBef>
              <a:buNone/>
            </a:pPr>
            <a:r>
              <a:rPr lang="en-AU" sz="1400" i="1" dirty="0"/>
              <a:t>When looking for a name for his new GSM blend, Charlie named his now legendary wine ‘Nine Popes’ after the French appellation, Châteauneuf-du-Pape. Little did he know the more accurate translation is actually “The Pope’s New Castle”.</a:t>
            </a:r>
            <a:r>
              <a:rPr lang="en-AU" sz="1600" dirty="0">
                <a:solidFill>
                  <a:schemeClr val="bg1"/>
                </a:solidFill>
              </a:rPr>
              <a:t>”…</a:t>
            </a:r>
          </a:p>
        </p:txBody>
      </p:sp>
    </p:spTree>
    <p:extLst>
      <p:ext uri="{BB962C8B-B14F-4D97-AF65-F5344CB8AC3E}">
        <p14:creationId xmlns:p14="http://schemas.microsoft.com/office/powerpoint/2010/main" val="362552070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668" r="16668"/>
          <a:stretch/>
        </p:blipFill>
        <p:spPr>
          <a:xfrm>
            <a:off x="6096000" y="223575"/>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en-US" dirty="0">
                <a:solidFill>
                  <a:schemeClr val="accent5"/>
                </a:solidFill>
              </a:rPr>
              <a:t>VITICULTURE</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6"/>
            <a:ext cx="4114367" cy="2669914"/>
          </a:xfrm>
        </p:spPr>
        <p:txBody>
          <a:bodyPr/>
          <a:lstStyle/>
          <a:p>
            <a:pPr marL="0" indent="0">
              <a:lnSpc>
                <a:spcPct val="97000"/>
              </a:lnSpc>
              <a:spcBef>
                <a:spcPct val="0"/>
              </a:spcBef>
              <a:buNone/>
            </a:pPr>
            <a:r>
              <a:rPr lang="en-AU" b="1" dirty="0">
                <a:solidFill>
                  <a:schemeClr val="accent5"/>
                </a:solidFill>
              </a:rPr>
              <a:t>DRY GROWN</a:t>
            </a:r>
          </a:p>
          <a:p>
            <a:pPr marL="0" indent="0">
              <a:lnSpc>
                <a:spcPct val="97000"/>
              </a:lnSpc>
              <a:spcBef>
                <a:spcPct val="0"/>
              </a:spcBef>
              <a:buNone/>
            </a:pPr>
            <a:r>
              <a:rPr lang="en-AU" dirty="0">
                <a:solidFill>
                  <a:schemeClr val="bg1"/>
                </a:solidFill>
              </a:rPr>
              <a:t>Copes well in hot conditions with no irrigation and harsh pruning.</a:t>
            </a:r>
          </a:p>
          <a:p>
            <a:pPr marL="0" indent="0">
              <a:lnSpc>
                <a:spcPct val="97000"/>
              </a:lnSpc>
              <a:spcBef>
                <a:spcPct val="0"/>
              </a:spcBef>
              <a:buNone/>
            </a:pPr>
            <a:endParaRPr lang="en-AU" dirty="0">
              <a:solidFill>
                <a:schemeClr val="bg1"/>
              </a:solidFill>
            </a:endParaRPr>
          </a:p>
          <a:p>
            <a:pPr marL="0" indent="0">
              <a:lnSpc>
                <a:spcPct val="97000"/>
              </a:lnSpc>
              <a:spcBef>
                <a:spcPct val="0"/>
              </a:spcBef>
              <a:buNone/>
            </a:pPr>
            <a:r>
              <a:rPr lang="en-AU" b="1" dirty="0">
                <a:solidFill>
                  <a:schemeClr val="accent5"/>
                </a:solidFill>
              </a:rPr>
              <a:t>HIGH YIELDS</a:t>
            </a:r>
          </a:p>
          <a:p>
            <a:pPr marL="0" indent="0">
              <a:lnSpc>
                <a:spcPct val="97000"/>
              </a:lnSpc>
              <a:spcBef>
                <a:spcPct val="0"/>
              </a:spcBef>
              <a:buNone/>
            </a:pPr>
            <a:r>
              <a:rPr lang="en-AU" dirty="0">
                <a:solidFill>
                  <a:schemeClr val="bg1"/>
                </a:solidFill>
              </a:rPr>
              <a:t>Fruity, less complex wines.</a:t>
            </a:r>
          </a:p>
          <a:p>
            <a:pPr marL="0" indent="0">
              <a:lnSpc>
                <a:spcPct val="97000"/>
              </a:lnSpc>
              <a:spcBef>
                <a:spcPct val="0"/>
              </a:spcBef>
              <a:buNone/>
            </a:pPr>
            <a:endParaRPr lang="en-AU" dirty="0"/>
          </a:p>
          <a:p>
            <a:pPr marL="0" indent="0">
              <a:lnSpc>
                <a:spcPct val="97000"/>
              </a:lnSpc>
              <a:spcBef>
                <a:spcPct val="0"/>
              </a:spcBef>
              <a:buNone/>
            </a:pPr>
            <a:r>
              <a:rPr lang="en-AU" b="1" dirty="0">
                <a:solidFill>
                  <a:schemeClr val="accent5"/>
                </a:solidFill>
              </a:rPr>
              <a:t>LOW YIELDS</a:t>
            </a:r>
          </a:p>
          <a:p>
            <a:pPr marL="0" indent="0">
              <a:lnSpc>
                <a:spcPct val="97000"/>
              </a:lnSpc>
              <a:spcBef>
                <a:spcPct val="0"/>
              </a:spcBef>
              <a:buNone/>
            </a:pPr>
            <a:r>
              <a:rPr lang="en-AU" dirty="0">
                <a:solidFill>
                  <a:schemeClr val="bg1"/>
                </a:solidFill>
              </a:rPr>
              <a:t>More concentrated flavour and character.</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714677"/>
          </a:xfrm>
        </p:spPr>
        <p:txBody>
          <a:bodyPr/>
          <a:lstStyle/>
          <a:p>
            <a:r>
              <a:rPr lang="en-US" sz="5000" kern="1000" spc="-100" dirty="0"/>
              <a:t>HOW GRENACHE IS GROWN IN AUSTRALIA</a:t>
            </a:r>
          </a:p>
        </p:txBody>
      </p:sp>
      <p:sp>
        <p:nvSpPr>
          <p:cNvPr id="2" name="TextBox 1">
            <a:extLst>
              <a:ext uri="{FF2B5EF4-FFF2-40B4-BE49-F238E27FC236}">
                <a16:creationId xmlns:a16="http://schemas.microsoft.com/office/drawing/2014/main" id="{E6CCF964-3223-D266-71A0-C1DF1CE279F5}"/>
              </a:ext>
            </a:extLst>
          </p:cNvPr>
          <p:cNvSpPr txBox="1"/>
          <p:nvPr/>
        </p:nvSpPr>
        <p:spPr>
          <a:xfrm>
            <a:off x="6010281" y="6394200"/>
            <a:ext cx="2720809" cy="307777"/>
          </a:xfrm>
          <a:prstGeom prst="rect">
            <a:avLst/>
          </a:prstGeom>
          <a:noFill/>
        </p:spPr>
        <p:txBody>
          <a:bodyPr wrap="none" rtlCol="0">
            <a:spAutoFit/>
          </a:bodyPr>
          <a:lstStyle/>
          <a:p>
            <a:pPr algn="l"/>
            <a:r>
              <a:rPr lang="en-AU" sz="1400" b="1" dirty="0">
                <a:solidFill>
                  <a:schemeClr val="bg1"/>
                </a:solidFill>
                <a:latin typeface="Neue Haas Grotesk Text Pro" panose="020B0504020202020204" pitchFamily="34" charset="77"/>
              </a:rPr>
              <a:t>OLD BUSH (GOBLET) WINES</a:t>
            </a:r>
            <a:endParaRPr lang="en-US" sz="1600" b="1"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31583601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d6b538ca74684407f8519e25d3278954">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be31d6db6f21093257310880a87890a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7DBB823-3EEE-4090-9205-E824DFCF34CD}"/>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10CCF1F8-6D9E-4631-9BC7-E65B426755A9}">
  <ds:schemaRefs>
    <ds:schemaRef ds:uri="http://purl.org/dc/elements/1.1/"/>
    <ds:schemaRef ds:uri="http://schemas.microsoft.com/office/2006/metadata/properties"/>
    <ds:schemaRef ds:uri="http://schemas.microsoft.com/office/2006/documentManagement/types"/>
    <ds:schemaRef ds:uri="02256494-4976-4001-aedb-96463ae0d92e"/>
    <ds:schemaRef ds:uri="http://www.w3.org/XML/1998/namespace"/>
    <ds:schemaRef ds:uri="http://purl.org/dc/terms/"/>
    <ds:schemaRef ds:uri="http://schemas.microsoft.com/office/infopath/2007/PartnerControls"/>
    <ds:schemaRef ds:uri="http://schemas.openxmlformats.org/package/2006/metadata/core-properties"/>
    <ds:schemaRef ds:uri="4e8dd08d-258d-47a9-9875-37f1ffd19f33"/>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16</TotalTime>
  <Words>982</Words>
  <Application>Microsoft Macintosh PowerPoint</Application>
  <PresentationFormat>Widescreen</PresentationFormat>
  <Paragraphs>198</Paragraphs>
  <Slides>27</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Hellix SemiBold</vt:lpstr>
      <vt:lpstr>Arial</vt:lpstr>
      <vt:lpstr>Inter Display</vt:lpstr>
      <vt:lpstr>Neue Haas Grotesk Text Pro</vt:lpstr>
      <vt:lpstr>Slide layouts</vt:lpstr>
      <vt:lpstr>PowerPoint Presentation</vt:lpstr>
      <vt:lpstr>PowerPoint Presentation</vt:lpstr>
      <vt:lpstr>GRENACHE</vt:lpstr>
      <vt:lpstr>PowerPoint Presentation</vt:lpstr>
      <vt:lpstr>1832</vt:lpstr>
      <vt:lpstr>PowerPoint Presentation</vt:lpstr>
      <vt:lpstr>AUSTRALIA’S</vt:lpstr>
      <vt:lpstr>THE ORIGINAL CHAMPION FOR AUSTRALIAN GRENACHE</vt:lpstr>
      <vt:lpstr>VITICULTURE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CLIMATE</vt:lpstr>
      <vt:lpstr>SOIL</vt:lpstr>
      <vt:lpstr>PowerPoint Presentation</vt:lpstr>
      <vt:lpstr>PowerPoint Presentation</vt:lpstr>
      <vt:lpstr>PowerPoint Presentation</vt:lpstr>
      <vt:lpstr>SOIL</vt:lpstr>
      <vt:lpstr>PowerPoint Presentation</vt:lpstr>
      <vt:lpstr>PowerPoint Presentation</vt:lpstr>
      <vt:lpstr>GRENACHE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Dave Talbot Price</cp:lastModifiedBy>
  <cp:revision>20</cp:revision>
  <dcterms:created xsi:type="dcterms:W3CDTF">2018-07-25T07:02:59Z</dcterms:created>
  <dcterms:modified xsi:type="dcterms:W3CDTF">2025-11-18T04:06:46Z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47265400.0000000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