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42"/>
  </p:notesMasterIdLst>
  <p:sldIdLst>
    <p:sldId id="631" r:id="rId5"/>
    <p:sldId id="478" r:id="rId6"/>
    <p:sldId id="636" r:id="rId7"/>
    <p:sldId id="635" r:id="rId8"/>
    <p:sldId id="637" r:id="rId9"/>
    <p:sldId id="638" r:id="rId10"/>
    <p:sldId id="639" r:id="rId11"/>
    <p:sldId id="640" r:id="rId12"/>
    <p:sldId id="641" r:id="rId13"/>
    <p:sldId id="642" r:id="rId14"/>
    <p:sldId id="643" r:id="rId15"/>
    <p:sldId id="644" r:id="rId16"/>
    <p:sldId id="645" r:id="rId17"/>
    <p:sldId id="646" r:id="rId18"/>
    <p:sldId id="648" r:id="rId19"/>
    <p:sldId id="647" r:id="rId20"/>
    <p:sldId id="649" r:id="rId21"/>
    <p:sldId id="650" r:id="rId22"/>
    <p:sldId id="651" r:id="rId23"/>
    <p:sldId id="275" r:id="rId24"/>
    <p:sldId id="276" r:id="rId25"/>
    <p:sldId id="596" r:id="rId26"/>
    <p:sldId id="278" r:id="rId27"/>
    <p:sldId id="652" r:id="rId28"/>
    <p:sldId id="280" r:id="rId29"/>
    <p:sldId id="617" r:id="rId30"/>
    <p:sldId id="282" r:id="rId31"/>
    <p:sldId id="653" r:id="rId32"/>
    <p:sldId id="284" r:id="rId33"/>
    <p:sldId id="626" r:id="rId34"/>
    <p:sldId id="286" r:id="rId35"/>
    <p:sldId id="630" r:id="rId36"/>
    <p:sldId id="654" r:id="rId37"/>
    <p:sldId id="655" r:id="rId38"/>
    <p:sldId id="656" r:id="rId39"/>
    <p:sldId id="340" r:id="rId40"/>
    <p:sldId id="657" r:id="rId41"/>
  </p:sldIdLst>
  <p:sldSz cx="12192000" cy="6858000"/>
  <p:notesSz cx="6858000" cy="9144000"/>
  <p:embeddedFontLst>
    <p:embeddedFont>
      <p:font typeface="Inter Display" panose="02000503000000020004" pitchFamily="2" charset="0"/>
      <p:regular r:id="rId43"/>
      <p:bold r:id="rId44"/>
      <p:italic r:id="rId45"/>
      <p:boldItalic r:id="rId46"/>
    </p:embeddedFont>
    <p:embeddedFont>
      <p:font typeface="Neue Haas Grotesk Text Pro" panose="020B0504020202020204" pitchFamily="34" charset="77"/>
      <p:regular r:id="rId47"/>
      <p:bold r:id="rId48"/>
      <p:italic r:id="rId49"/>
      <p:boldItalic r:id="rId50"/>
    </p:embeddedFont>
  </p:embeddedFontLst>
  <p:custDataLst>
    <p:tags r:id="rId51"/>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44" autoAdjust="0"/>
    <p:restoredTop sz="94966"/>
  </p:normalViewPr>
  <p:slideViewPr>
    <p:cSldViewPr snapToGrid="0">
      <p:cViewPr varScale="1">
        <p:scale>
          <a:sx n="109" d="100"/>
          <a:sy n="109" d="100"/>
        </p:scale>
        <p:origin x="200" y="360"/>
      </p:cViewPr>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3.fntdata"/><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4.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7.fntdata"/><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2.fntdata"/><Relationship Id="rId5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6/17/25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11183332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extLst>
    <p:ext uri="{DCECCB84-F9BA-43D5-87BE-67443E8EF086}">
      <p15:sldGuideLst xmlns:p15="http://schemas.microsoft.com/office/powerpoint/2012/main">
        <p15:guide id="2" pos="393" userDrawn="1">
          <p15:clr>
            <a:srgbClr val="00000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63427"/>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5DAAA674-912E-5C84-9AD4-8720EB85BC96}"/>
              </a:ext>
            </a:extLst>
          </p:cNvPr>
          <p:cNvSpPr>
            <a:spLocks noGrp="1"/>
          </p:cNvSpPr>
          <p:nvPr>
            <p:ph type="body" sz="quarter" idx="13" hasCustomPrompt="1"/>
          </p:nvPr>
        </p:nvSpPr>
        <p:spPr>
          <a:xfrm>
            <a:off x="6456363"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Text Placeholder 4">
            <a:extLst>
              <a:ext uri="{FF2B5EF4-FFF2-40B4-BE49-F238E27FC236}">
                <a16:creationId xmlns:a16="http://schemas.microsoft.com/office/drawing/2014/main" id="{351F49F4-7632-1822-7D35-A7D8313FAFE5}"/>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588934" y="385959"/>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588934" y="3265186"/>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Text Placeholder 4">
            <a:extLst>
              <a:ext uri="{FF2B5EF4-FFF2-40B4-BE49-F238E27FC236}">
                <a16:creationId xmlns:a16="http://schemas.microsoft.com/office/drawing/2014/main" id="{2FE7CAEC-4FAB-F91B-1151-1C9E71FDC7EB}"/>
              </a:ext>
            </a:extLst>
          </p:cNvPr>
          <p:cNvSpPr>
            <a:spLocks noGrp="1"/>
          </p:cNvSpPr>
          <p:nvPr>
            <p:ph type="body" sz="quarter" idx="13" hasCustomPrompt="1"/>
          </p:nvPr>
        </p:nvSpPr>
        <p:spPr>
          <a:xfrm>
            <a:off x="6588934" y="1253823"/>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B21EB7BD-88E5-38B6-1797-C86B974401DE}"/>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6" name="Text Placeholder 16">
            <a:extLst>
              <a:ext uri="{FF2B5EF4-FFF2-40B4-BE49-F238E27FC236}">
                <a16:creationId xmlns:a16="http://schemas.microsoft.com/office/drawing/2014/main" id="{116D9977-7864-EB84-DF6A-1BBD6AE8627B}"/>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7" name="Text Placeholder 4">
            <a:extLst>
              <a:ext uri="{FF2B5EF4-FFF2-40B4-BE49-F238E27FC236}">
                <a16:creationId xmlns:a16="http://schemas.microsoft.com/office/drawing/2014/main" id="{FA770494-D5C2-89FA-6162-B777BC84148D}"/>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8" name="Text Placeholder 16">
            <a:extLst>
              <a:ext uri="{FF2B5EF4-FFF2-40B4-BE49-F238E27FC236}">
                <a16:creationId xmlns:a16="http://schemas.microsoft.com/office/drawing/2014/main" id="{65F9B77B-88A1-D73A-6C55-DF5862E2F02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9" name="Picture Placeholder 13">
            <a:extLst>
              <a:ext uri="{FF2B5EF4-FFF2-40B4-BE49-F238E27FC236}">
                <a16:creationId xmlns:a16="http://schemas.microsoft.com/office/drawing/2014/main" id="{73E88638-A528-7684-1560-535CDAE659DE}"/>
              </a:ext>
            </a:extLst>
          </p:cNvPr>
          <p:cNvSpPr>
            <a:spLocks noGrp="1"/>
          </p:cNvSpPr>
          <p:nvPr>
            <p:ph type="pic" sz="quarter" idx="12"/>
          </p:nvPr>
        </p:nvSpPr>
        <p:spPr>
          <a:xfrm>
            <a:off x="8595360" y="368300"/>
            <a:ext cx="3596640" cy="2683812"/>
          </a:xfrm>
        </p:spPr>
        <p:txBody>
          <a:bodyPr/>
          <a:lstStyle>
            <a:lvl1pPr marL="0" indent="0">
              <a:buFont typeface="Arial" panose="020B0604020202020204" pitchFamily="34" charset="0"/>
              <a:buNone/>
              <a:defRPr b="0" i="0"/>
            </a:lvl1pPr>
          </a:lstStyle>
          <a:p>
            <a:endParaRPr lang="en-US" dirty="0"/>
          </a:p>
        </p:txBody>
      </p:sp>
      <p:sp>
        <p:nvSpPr>
          <p:cNvPr id="20" name="Text Placeholder 4">
            <a:extLst>
              <a:ext uri="{FF2B5EF4-FFF2-40B4-BE49-F238E27FC236}">
                <a16:creationId xmlns:a16="http://schemas.microsoft.com/office/drawing/2014/main" id="{6E8FD051-4F4E-95F7-4371-8A03C38E0562}"/>
              </a:ext>
            </a:extLst>
          </p:cNvPr>
          <p:cNvSpPr>
            <a:spLocks noGrp="1"/>
          </p:cNvSpPr>
          <p:nvPr>
            <p:ph type="body" sz="quarter" idx="13" hasCustomPrompt="1"/>
          </p:nvPr>
        </p:nvSpPr>
        <p:spPr>
          <a:xfrm>
            <a:off x="624432" y="1475046"/>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21" name="Text Placeholder 15">
            <a:extLst>
              <a:ext uri="{FF2B5EF4-FFF2-40B4-BE49-F238E27FC236}">
                <a16:creationId xmlns:a16="http://schemas.microsoft.com/office/drawing/2014/main" id="{53736193-6CB7-10C2-2FCC-232F9E5A631E}"/>
              </a:ext>
            </a:extLst>
          </p:cNvPr>
          <p:cNvSpPr>
            <a:spLocks noGrp="1"/>
          </p:cNvSpPr>
          <p:nvPr>
            <p:ph type="body" sz="quarter" idx="19"/>
          </p:nvPr>
        </p:nvSpPr>
        <p:spPr>
          <a:xfrm>
            <a:off x="623888" y="473636"/>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96647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230239"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10135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561387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6BD50D6C-97DD-731F-7A8A-4B71987EA21F}"/>
              </a:ext>
            </a:extLst>
          </p:cNvPr>
          <p:cNvSpPr>
            <a:spLocks noGrp="1"/>
          </p:cNvSpPr>
          <p:nvPr>
            <p:ph type="body" sz="quarter" idx="17" hasCustomPrompt="1"/>
          </p:nvPr>
        </p:nvSpPr>
        <p:spPr>
          <a:xfrm>
            <a:off x="613315" y="4495272"/>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5C9D9793-184C-C647-ACA7-2B300F8553D1}"/>
              </a:ext>
            </a:extLst>
          </p:cNvPr>
          <p:cNvSpPr>
            <a:spLocks noGrp="1"/>
          </p:cNvSpPr>
          <p:nvPr>
            <p:ph type="body" sz="quarter" idx="18" hasCustomPrompt="1"/>
          </p:nvPr>
        </p:nvSpPr>
        <p:spPr>
          <a:xfrm>
            <a:off x="602430" y="381142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6DC6833C-C5B8-C899-41CE-F251767D943F}"/>
              </a:ext>
            </a:extLst>
          </p:cNvPr>
          <p:cNvSpPr>
            <a:spLocks noGrp="1"/>
          </p:cNvSpPr>
          <p:nvPr>
            <p:ph type="body" sz="quarter" idx="19" hasCustomPrompt="1"/>
          </p:nvPr>
        </p:nvSpPr>
        <p:spPr>
          <a:xfrm>
            <a:off x="504710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46593A0C-FE2D-B776-A83E-37F8F3C9568E}"/>
              </a:ext>
            </a:extLst>
          </p:cNvPr>
          <p:cNvSpPr>
            <a:spLocks noGrp="1"/>
          </p:cNvSpPr>
          <p:nvPr>
            <p:ph type="body" sz="quarter" idx="20" hasCustomPrompt="1"/>
          </p:nvPr>
        </p:nvSpPr>
        <p:spPr>
          <a:xfrm>
            <a:off x="503621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E378197-5A00-C029-1CAC-606671AE706B}"/>
              </a:ext>
            </a:extLst>
          </p:cNvPr>
          <p:cNvSpPr>
            <a:spLocks noGrp="1"/>
          </p:cNvSpPr>
          <p:nvPr>
            <p:ph type="body" sz="quarter" idx="21" hasCustomPrompt="1"/>
          </p:nvPr>
        </p:nvSpPr>
        <p:spPr>
          <a:xfrm>
            <a:off x="238965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5BBEB663-2586-8DBA-E765-2F426B2FBCCB}"/>
              </a:ext>
            </a:extLst>
          </p:cNvPr>
          <p:cNvSpPr>
            <a:spLocks noGrp="1"/>
          </p:cNvSpPr>
          <p:nvPr>
            <p:ph type="body" sz="quarter" idx="22" hasCustomPrompt="1"/>
          </p:nvPr>
        </p:nvSpPr>
        <p:spPr>
          <a:xfrm>
            <a:off x="237876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DF43B1F9-272A-24E5-A471-887CF8E15A72}"/>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78C4A83C-7F6F-9D60-8580-319FE05C1329}"/>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15937" y="584200"/>
            <a:ext cx="5334275" cy="820910"/>
          </a:xfrm>
        </p:spPr>
        <p:txBody>
          <a:bodyPr/>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15937" y="2518443"/>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56363" y="5553656"/>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1" name="Text Placeholder 9">
            <a:extLst>
              <a:ext uri="{FF2B5EF4-FFF2-40B4-BE49-F238E27FC236}">
                <a16:creationId xmlns:a16="http://schemas.microsoft.com/office/drawing/2014/main" id="{6C54DC2F-047D-4CAA-5234-347492553842}"/>
              </a:ext>
            </a:extLst>
          </p:cNvPr>
          <p:cNvSpPr>
            <a:spLocks noGrp="1"/>
          </p:cNvSpPr>
          <p:nvPr>
            <p:ph type="body" sz="quarter" idx="16" hasCustomPrompt="1"/>
          </p:nvPr>
        </p:nvSpPr>
        <p:spPr>
          <a:xfrm>
            <a:off x="6456363" y="3438939"/>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extLst>
    <p:ext uri="{DCECCB84-F9BA-43D5-87BE-67443E8EF086}">
      <p15:sldGuideLst xmlns:p15="http://schemas.microsoft.com/office/powerpoint/2012/main">
        <p15:guide id="1" pos="393" userDrawn="1">
          <p15:clr>
            <a:srgbClr val="00000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08748946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6/17/25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118232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extLst>
    <p:ext uri="{DCECCB84-F9BA-43D5-87BE-67443E8EF086}">
      <p15:sldGuideLst xmlns:p15="http://schemas.microsoft.com/office/powerpoint/2012/main">
        <p15:guide id="1" pos="393" userDrawn="1">
          <p15:clr>
            <a:srgbClr val="00000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1272715795"/>
      </p:ext>
    </p:extLst>
  </p:cSld>
  <p:clrMapOvr>
    <a:masterClrMapping/>
  </p:clrMapOvr>
  <p:transition/>
  <p:extLst>
    <p:ext uri="{DCECCB84-F9BA-43D5-87BE-67443E8EF086}">
      <p15:sldGuideLst xmlns:p15="http://schemas.microsoft.com/office/powerpoint/2012/main">
        <p15:guide id="1" pos="393" userDrawn="1">
          <p15:clr>
            <a:srgbClr val="000000"/>
          </p15:clr>
        </p15:guide>
        <p15:guide id="2" orient="horz" pos="368" userDrawn="1">
          <p15:clr>
            <a:srgbClr val="000000"/>
          </p15:clr>
        </p15:guide>
        <p15:guide id="4" pos="4067" userDrawn="1">
          <p15:clr>
            <a:srgbClr val="00000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105257101"/>
      </p:ext>
    </p:extLst>
  </p:cSld>
  <p:clrMapOvr>
    <a:masterClrMapping/>
  </p:clrMapOvr>
  <p:transition/>
  <p:extLst>
    <p:ext uri="{DCECCB84-F9BA-43D5-87BE-67443E8EF086}">
      <p15:sldGuideLst xmlns:p15="http://schemas.microsoft.com/office/powerpoint/2012/main">
        <p15:guide id="2" pos="393" userDrawn="1">
          <p15:clr>
            <a:srgbClr val="000000"/>
          </p15:clr>
        </p15:guide>
        <p15:guide id="3" orient="horz" pos="368" userDrawn="1">
          <p15:clr>
            <a:srgbClr val="00000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66468" y="616547"/>
            <a:ext cx="5429532" cy="1325562"/>
          </a:xfrm>
        </p:spPr>
        <p:txBody>
          <a:bodyPr/>
          <a:lstStyle>
            <a:lvl1pPr>
              <a:defRPr sz="5450"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66468" y="2550791"/>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66468" y="4258656"/>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2111591520"/>
      </p:ext>
    </p:extLst>
  </p:cSld>
  <p:clrMapOvr>
    <a:masterClrMapping/>
  </p:clrMapOvr>
  <p:transition/>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4" y="584200"/>
            <a:ext cx="6158452" cy="1325562"/>
          </a:xfrm>
        </p:spPr>
        <p:txBody>
          <a:bodyPr/>
          <a:lstStyle>
            <a:lvl1pPr>
              <a:defRPr sz="5440"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518444"/>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223426"/>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248233940"/>
      </p:ext>
    </p:extLst>
  </p:cSld>
  <p:clrMapOvr>
    <a:masterClrMapping/>
  </p:clrMapOvr>
  <p:transition/>
  <p:extLst>
    <p:ext uri="{DCECCB84-F9BA-43D5-87BE-67443E8EF086}">
      <p15:sldGuideLst xmlns:p15="http://schemas.microsoft.com/office/powerpoint/2012/main">
        <p15:guide id="3" orient="horz" pos="368" userDrawn="1">
          <p15:clr>
            <a:srgbClr val="00000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1073056"/>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extLst>
    <p:ext uri="{DCECCB84-F9BA-43D5-87BE-67443E8EF086}">
      <p15:sldGuideLst xmlns:p15="http://schemas.microsoft.com/office/powerpoint/2012/main">
        <p15:guide id="3" orient="horz" pos="368" userDrawn="1">
          <p15:clr>
            <a:srgbClr val="00000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23888" y="616005"/>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23888" y="3495232"/>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9" name="Text Placeholder 4">
            <a:extLst>
              <a:ext uri="{FF2B5EF4-FFF2-40B4-BE49-F238E27FC236}">
                <a16:creationId xmlns:a16="http://schemas.microsoft.com/office/drawing/2014/main" id="{94CF5EFB-E958-AB5C-B1C1-218B1D504086}"/>
              </a:ext>
            </a:extLst>
          </p:cNvPr>
          <p:cNvSpPr>
            <a:spLocks noGrp="1"/>
          </p:cNvSpPr>
          <p:nvPr>
            <p:ph type="body" sz="quarter" idx="13" hasCustomPrompt="1"/>
          </p:nvPr>
        </p:nvSpPr>
        <p:spPr>
          <a:xfrm>
            <a:off x="623888" y="1483869"/>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94691"/>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1920253"/>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17/6/2025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60" r:id="rId15"/>
    <p:sldLayoutId id="2147483673" r:id="rId16"/>
    <p:sldLayoutId id="2147483674" r:id="rId17"/>
    <p:sldLayoutId id="2147483675" r:id="rId18"/>
    <p:sldLayoutId id="2147483659" r:id="rId19"/>
    <p:sldLayoutId id="2147483679" r:id="rId20"/>
    <p:sldLayoutId id="2147483676" r:id="rId21"/>
    <p:sldLayoutId id="2147483677" r:id="rId22"/>
    <p:sldLayoutId id="2147483678" r:id="rId23"/>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93" userDrawn="1">
          <p15:clr>
            <a:srgbClr val="000000"/>
          </p15:clr>
        </p15:guide>
        <p15:guide id="4" orient="horz" pos="368" userDrawn="1">
          <p15:clr>
            <a:srgbClr val="000000"/>
          </p15:clr>
        </p15:guide>
        <p15:guide id="5" pos="3840" userDrawn="1">
          <p15:clr>
            <a:srgbClr val="F26B43"/>
          </p15:clr>
        </p15:guide>
        <p15:guide id="6" pos="4067"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9.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s/_rels/slide1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9.xml"/><Relationship Id="rId5" Type="http://schemas.openxmlformats.org/officeDocument/2006/relationships/image" Target="../media/image38.emf"/><Relationship Id="rId4" Type="http://schemas.openxmlformats.org/officeDocument/2006/relationships/image" Target="../media/image37.emf"/></Relationships>
</file>

<file path=ppt/slides/_rels/slide1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Layout" Target="../slideLayouts/slideLayout23.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0.svg"/><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2" cstate="print">
            <a:extLst>
              <a:ext uri="{28A0092B-C50C-407E-A947-70E740481C1C}">
                <a14:useLocalDpi xmlns:a14="http://schemas.microsoft.com/office/drawing/2010/main"/>
              </a:ext>
            </a:extLst>
          </a:blip>
          <a:srcRect/>
          <a:stretch/>
        </p:blipFill>
        <p:spPr>
          <a:xfrm>
            <a:off x="658813" y="2595220"/>
            <a:ext cx="10975975"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r>
              <a:rPr lang="en-US" sz="6000" dirty="0">
                <a:solidFill>
                  <a:schemeClr val="accent1"/>
                </a:solidFill>
                <a:latin typeface="Neue Haas Grotesk Text Pro" panose="020B0504020202020204" pitchFamily="34" charset="77"/>
              </a:rPr>
              <a:t>BAROSSA</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Inter Display" panose="02000503000000020004" pitchFamily="2" charset="0"/>
              <a:cs typeface="Hellix"/>
            </a:endParaRPr>
          </a:p>
        </p:txBody>
      </p:sp>
      <p:sp>
        <p:nvSpPr>
          <p:cNvPr id="16" name="Freeform 15">
            <a:extLst>
              <a:ext uri="{FF2B5EF4-FFF2-40B4-BE49-F238E27FC236}">
                <a16:creationId xmlns:a16="http://schemas.microsoft.com/office/drawing/2014/main" id="{7A05B93F-9F39-A34D-5709-D939A123967A}"/>
              </a:ext>
            </a:extLst>
          </p:cNvPr>
          <p:cNvSpPr>
            <a:spLocks noGrp="1" noRot="1" noMove="1" noResize="1" noEditPoints="1" noAdjustHandles="1" noChangeArrowheads="1" noChangeShapeType="1"/>
          </p:cNvSpPr>
          <p:nvPr/>
        </p:nvSpPr>
        <p:spPr>
          <a:xfrm>
            <a:off x="-49412" y="5845854"/>
            <a:ext cx="12346515" cy="1035296"/>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16591335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365" r="16890"/>
          <a:stretch/>
        </p:blipFill>
        <p:spPr>
          <a:xfrm>
            <a:off x="1" y="7938"/>
            <a:ext cx="6096000" cy="6913753"/>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588094" y="613399"/>
            <a:ext cx="5334275" cy="820910"/>
          </a:xfrm>
        </p:spPr>
        <p:txBody>
          <a:bodyPr/>
          <a:lstStyle/>
          <a:p>
            <a:r>
              <a:rPr lang="en-US" dirty="0">
                <a:solidFill>
                  <a:schemeClr val="accent2"/>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60158" y="1141921"/>
            <a:ext cx="4331369" cy="584775"/>
          </a:xfrm>
          <a:prstGeom prst="rect">
            <a:avLst/>
          </a:prstGeom>
          <a:noFill/>
        </p:spPr>
        <p:txBody>
          <a:bodyPr wrap="square" rtlCol="0">
            <a:spAutoFit/>
          </a:bodyPr>
          <a:lstStyle/>
          <a:p>
            <a:pPr algn="l"/>
            <a:r>
              <a:rPr lang="en-US" sz="3200"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MEDITERRANEAN</a:t>
            </a:r>
          </a:p>
        </p:txBody>
      </p:sp>
      <p:cxnSp>
        <p:nvCxnSpPr>
          <p:cNvPr id="4" name="Straight Connector 3">
            <a:extLst>
              <a:ext uri="{FF2B5EF4-FFF2-40B4-BE49-F238E27FC236}">
                <a16:creationId xmlns:a16="http://schemas.microsoft.com/office/drawing/2014/main" id="{66C7F88A-37A9-1316-1437-5664D4B3CE90}"/>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itle 7">
            <a:extLst>
              <a:ext uri="{FF2B5EF4-FFF2-40B4-BE49-F238E27FC236}">
                <a16:creationId xmlns:a16="http://schemas.microsoft.com/office/drawing/2014/main" id="{1E0CD2F2-B26C-5D83-6A4A-33199EA75108}"/>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6" name="Text Placeholder 9">
            <a:extLst>
              <a:ext uri="{FF2B5EF4-FFF2-40B4-BE49-F238E27FC236}">
                <a16:creationId xmlns:a16="http://schemas.microsoft.com/office/drawing/2014/main" id="{EF009C7A-4F34-BBB0-8207-FDEC473D86B4}"/>
              </a:ext>
            </a:extLst>
          </p:cNvPr>
          <p:cNvSpPr txBox="1">
            <a:spLocks/>
          </p:cNvSpPr>
          <p:nvPr/>
        </p:nvSpPr>
        <p:spPr>
          <a:xfrm>
            <a:off x="6354110" y="3681851"/>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BAROSSA VALLEY </a:t>
            </a:r>
          </a:p>
          <a:p>
            <a:r>
              <a:rPr lang="en-US" sz="1800" dirty="0">
                <a:solidFill>
                  <a:srgbClr val="B2D8BE"/>
                </a:solidFill>
                <a:latin typeface="Neue Haas Grotesk Text Pro" panose="020B0504020202020204" pitchFamily="34" charset="77"/>
              </a:rPr>
              <a:t>130–430M (427–1,411FT)</a:t>
            </a:r>
          </a:p>
        </p:txBody>
      </p:sp>
      <p:sp>
        <p:nvSpPr>
          <p:cNvPr id="7" name="TextBox 6">
            <a:extLst>
              <a:ext uri="{FF2B5EF4-FFF2-40B4-BE49-F238E27FC236}">
                <a16:creationId xmlns:a16="http://schemas.microsoft.com/office/drawing/2014/main" id="{D37F28FC-2D7D-FE36-513C-EC2AFE1BB683}"/>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9" name="TextBox 8">
            <a:extLst>
              <a:ext uri="{FF2B5EF4-FFF2-40B4-BE49-F238E27FC236}">
                <a16:creationId xmlns:a16="http://schemas.microsoft.com/office/drawing/2014/main" id="{15635A6B-0781-F90A-199E-028DAE80FC8E}"/>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17" name="TextBox 16">
            <a:extLst>
              <a:ext uri="{FF2B5EF4-FFF2-40B4-BE49-F238E27FC236}">
                <a16:creationId xmlns:a16="http://schemas.microsoft.com/office/drawing/2014/main" id="{5861A4C8-E9C7-CD4C-1C2B-B563D5B1CBA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4" name="Straight Connector 23">
            <a:extLst>
              <a:ext uri="{FF2B5EF4-FFF2-40B4-BE49-F238E27FC236}">
                <a16:creationId xmlns:a16="http://schemas.microsoft.com/office/drawing/2014/main" id="{5EBB580C-9143-CF56-729E-7075B864EC4D}"/>
              </a:ext>
            </a:extLst>
          </p:cNvPr>
          <p:cNvCxnSpPr>
            <a:cxnSpLocks/>
          </p:cNvCxnSpPr>
          <p:nvPr/>
        </p:nvCxnSpPr>
        <p:spPr>
          <a:xfrm>
            <a:off x="7570115" y="628306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7DFD78A3-26F2-52DC-D308-69DB3574D540}"/>
              </a:ext>
            </a:extLst>
          </p:cNvPr>
          <p:cNvCxnSpPr>
            <a:cxnSpLocks/>
          </p:cNvCxnSpPr>
          <p:nvPr/>
        </p:nvCxnSpPr>
        <p:spPr>
          <a:xfrm flipV="1">
            <a:off x="7570115" y="5160065"/>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F2A61C95-4925-D93A-DB0F-CA08751A4098}"/>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9F8CD0D0-3E12-D546-F4B1-90C991DCFE3D}"/>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B1207924-4A5A-F27B-8E6D-2F1F54F201BA}"/>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E830310A-B797-9447-35E2-F1C64AC1152D}"/>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AFD5A55D-3E7D-A2A3-B45D-C6E42FA559E8}"/>
              </a:ext>
            </a:extLst>
          </p:cNvPr>
          <p:cNvSpPr/>
          <p:nvPr/>
        </p:nvSpPr>
        <p:spPr>
          <a:xfrm>
            <a:off x="8632018" y="611039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up of a rock&#10;&#10;AI-generated content may be incorrect.">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911208" cy="1530521"/>
          </a:xfrm>
        </p:spPr>
        <p:txBody>
          <a:bodyPr/>
          <a:lstStyle/>
          <a:p>
            <a:r>
              <a:rPr lang="en-AU" sz="1600" dirty="0">
                <a:effectLst/>
                <a:latin typeface="Neue Haas Grotesk Text Pro" panose="020B0504020202020204" pitchFamily="34" charset="77"/>
              </a:rPr>
              <a:t>While Barossa Valley’s soils vary widely, they are typically rich and deep and all fall within a family of relatively low-fertility clay loam through to more sandy soils, ranging through grey to brown to red.</a:t>
            </a:r>
          </a:p>
        </p:txBody>
      </p:sp>
      <p:sp>
        <p:nvSpPr>
          <p:cNvPr id="2" name="TextBox 1">
            <a:extLst>
              <a:ext uri="{FF2B5EF4-FFF2-40B4-BE49-F238E27FC236}">
                <a16:creationId xmlns:a16="http://schemas.microsoft.com/office/drawing/2014/main" id="{4E5397D3-38D1-0FE1-8C7B-B14221033921}"/>
              </a:ext>
            </a:extLst>
          </p:cNvPr>
          <p:cNvSpPr txBox="1"/>
          <p:nvPr/>
        </p:nvSpPr>
        <p:spPr>
          <a:xfrm>
            <a:off x="6339351" y="1081795"/>
            <a:ext cx="4331369" cy="584775"/>
          </a:xfrm>
          <a:prstGeom prst="rect">
            <a:avLst/>
          </a:prstGeom>
          <a:noFill/>
        </p:spPr>
        <p:txBody>
          <a:bodyPr wrap="square" rtlCol="0">
            <a:spAutoFit/>
          </a:bodyPr>
          <a:lstStyle/>
          <a:p>
            <a:pPr algn="l"/>
            <a:r>
              <a:rPr lang="en-US" sz="3200" dirty="0">
                <a:solidFill>
                  <a:schemeClr val="accent5"/>
                </a:solidFill>
                <a:effectLst/>
                <a:latin typeface="Neue Haas Grotesk Text Pro" panose="020B0504020202020204" pitchFamily="34" charset="77"/>
                <a:ea typeface="Inter Display" panose="02000503000000020004" pitchFamily="2" charset="0"/>
                <a:cs typeface="Inter Display" panose="02000503000000020004" pitchFamily="2" charset="0"/>
              </a:rPr>
              <a:t>BAROSSA VALLEY</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 y="0"/>
            <a:ext cx="6096000" cy="6858000"/>
          </a:xfrm>
          <a:prstGeom prst="rect">
            <a:avLst/>
          </a:prstGeom>
        </p:spPr>
      </p:pic>
      <p:sp>
        <p:nvSpPr>
          <p:cNvPr id="18" name="TextBox 17">
            <a:extLst>
              <a:ext uri="{FF2B5EF4-FFF2-40B4-BE49-F238E27FC236}">
                <a16:creationId xmlns:a16="http://schemas.microsoft.com/office/drawing/2014/main" id="{9BD7AC64-2811-3189-0CBA-9C8D04528450}"/>
              </a:ext>
            </a:extLst>
          </p:cNvPr>
          <p:cNvSpPr txBox="1"/>
          <p:nvPr/>
        </p:nvSpPr>
        <p:spPr>
          <a:xfrm>
            <a:off x="555618" y="5631916"/>
            <a:ext cx="3488879" cy="584775"/>
          </a:xfrm>
          <a:prstGeom prst="rect">
            <a:avLst/>
          </a:prstGeom>
          <a:noFill/>
        </p:spPr>
        <p:txBody>
          <a:bodyPr wrap="square">
            <a:spAutoFit/>
          </a:bodyPr>
          <a:lstStyle/>
          <a:p>
            <a:r>
              <a:rPr lang="en-US" sz="1600" dirty="0">
                <a:solidFill>
                  <a:schemeClr val="bg1"/>
                </a:solidFill>
                <a:latin typeface="Neue Haas Grotesk Text Pro" panose="020B0504020202020204" pitchFamily="34" charset="77"/>
              </a:rPr>
              <a:t>COOLER CLIMATE WITH VARIOUS MESOCLIMATES</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45976" y="4901626"/>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5"/>
                </a:solidFill>
              </a:rPr>
              <a:t>CLIMATE</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55618" y="4316851"/>
            <a:ext cx="4331369" cy="584775"/>
          </a:xfrm>
          <a:prstGeom prst="rect">
            <a:avLst/>
          </a:prstGeom>
          <a:noFill/>
        </p:spPr>
        <p:txBody>
          <a:bodyPr wrap="square" rtlCol="0">
            <a:spAutoFit/>
          </a:bodyPr>
          <a:lstStyle/>
          <a:p>
            <a:pPr algn="l"/>
            <a:r>
              <a:rPr lang="en-US" sz="3200" dirty="0">
                <a:solidFill>
                  <a:schemeClr val="accent5"/>
                </a:solidFill>
                <a:effectLst/>
                <a:latin typeface="Neue Haas Grotesk Text Pro" panose="020B0504020202020204" pitchFamily="34" charset="77"/>
                <a:ea typeface="Inter Display" panose="02000503000000020004" pitchFamily="2" charset="0"/>
                <a:cs typeface="Inter Display" panose="02000503000000020004" pitchFamily="2" charset="0"/>
              </a:rPr>
              <a:t>MEDITERRANEAN</a:t>
            </a:r>
          </a:p>
        </p:txBody>
      </p:sp>
      <p:cxnSp>
        <p:nvCxnSpPr>
          <p:cNvPr id="4" name="Straight Connector 3">
            <a:extLst>
              <a:ext uri="{FF2B5EF4-FFF2-40B4-BE49-F238E27FC236}">
                <a16:creationId xmlns:a16="http://schemas.microsoft.com/office/drawing/2014/main" id="{EB1D1AD8-5F24-1DA7-832E-45E80AF8430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itle 7">
            <a:extLst>
              <a:ext uri="{FF2B5EF4-FFF2-40B4-BE49-F238E27FC236}">
                <a16:creationId xmlns:a16="http://schemas.microsoft.com/office/drawing/2014/main" id="{23DE129B-2468-F770-605A-7EFE47D36AFC}"/>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19" name="Text Placeholder 9">
            <a:extLst>
              <a:ext uri="{FF2B5EF4-FFF2-40B4-BE49-F238E27FC236}">
                <a16:creationId xmlns:a16="http://schemas.microsoft.com/office/drawing/2014/main" id="{543D80B5-0D44-A118-EFC5-B304A51F00AA}"/>
              </a:ext>
            </a:extLst>
          </p:cNvPr>
          <p:cNvSpPr txBox="1">
            <a:spLocks/>
          </p:cNvSpPr>
          <p:nvPr/>
        </p:nvSpPr>
        <p:spPr>
          <a:xfrm>
            <a:off x="6653856" y="2688524"/>
            <a:ext cx="287325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EDEN VALLEY </a:t>
            </a:r>
          </a:p>
          <a:p>
            <a:r>
              <a:rPr lang="en-US" sz="1800" dirty="0">
                <a:solidFill>
                  <a:srgbClr val="B2D8BE"/>
                </a:solidFill>
                <a:latin typeface="Neue Haas Grotesk Text Pro" panose="020B0504020202020204" pitchFamily="34" charset="77"/>
              </a:rPr>
              <a:t>310–540M (1,017–1,472FT)</a:t>
            </a:r>
          </a:p>
        </p:txBody>
      </p:sp>
      <p:sp>
        <p:nvSpPr>
          <p:cNvPr id="22" name="TextBox 21">
            <a:extLst>
              <a:ext uri="{FF2B5EF4-FFF2-40B4-BE49-F238E27FC236}">
                <a16:creationId xmlns:a16="http://schemas.microsoft.com/office/drawing/2014/main" id="{16210418-9CF1-B2C9-8C61-3C001FF36E2F}"/>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23" name="TextBox 22">
            <a:extLst>
              <a:ext uri="{FF2B5EF4-FFF2-40B4-BE49-F238E27FC236}">
                <a16:creationId xmlns:a16="http://schemas.microsoft.com/office/drawing/2014/main" id="{E4D325C4-F6CE-8B35-1B5E-C1E54A0633B3}"/>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2E4E05D8-62F7-D74B-91AE-4A974DED7262}"/>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93DC237A-3664-47C8-3CED-7DA0E8322FC3}"/>
              </a:ext>
            </a:extLst>
          </p:cNvPr>
          <p:cNvCxnSpPr>
            <a:cxnSpLocks/>
          </p:cNvCxnSpPr>
          <p:nvPr/>
        </p:nvCxnSpPr>
        <p:spPr>
          <a:xfrm>
            <a:off x="7869861"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B49C8753-1364-39F3-E373-8DA6ABE35074}"/>
              </a:ext>
            </a:extLst>
          </p:cNvPr>
          <p:cNvCxnSpPr>
            <a:cxnSpLocks/>
          </p:cNvCxnSpPr>
          <p:nvPr/>
        </p:nvCxnSpPr>
        <p:spPr>
          <a:xfrm flipV="1">
            <a:off x="7869861" y="416673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CB555BE3-2104-9BD2-C584-FBB91F7CF746}"/>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62001707-1100-2E61-1024-F575CC1A5D11}"/>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7573BA45-D3E0-FDB6-8B2F-A8EA893114F4}"/>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95339FB7-C5C8-D6E1-FE2B-B5971EB4ADBF}"/>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D5625071-93F4-A779-90B9-E6E977E1352C}"/>
              </a:ext>
            </a:extLst>
          </p:cNvPr>
          <p:cNvSpPr/>
          <p:nvPr/>
        </p:nvSpPr>
        <p:spPr>
          <a:xfrm>
            <a:off x="8931764"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Tree>
    <p:extLst>
      <p:ext uri="{BB962C8B-B14F-4D97-AF65-F5344CB8AC3E}">
        <p14:creationId xmlns:p14="http://schemas.microsoft.com/office/powerpoint/2010/main" val="182561756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437274"/>
            <a:ext cx="3766829" cy="1530521"/>
          </a:xfrm>
        </p:spPr>
        <p:txBody>
          <a:bodyPr/>
          <a:lstStyle/>
          <a:p>
            <a:pPr>
              <a:spcBef>
                <a:spcPts val="217"/>
              </a:spcBef>
              <a:spcAft>
                <a:spcPts val="315"/>
              </a:spcAft>
            </a:pPr>
            <a:r>
              <a:rPr lang="en-AU" sz="1600" dirty="0">
                <a:effectLst/>
                <a:latin typeface="Neue Haas Grotesk Text Pro" panose="020B0504020202020204" pitchFamily="34" charset="77"/>
              </a:rPr>
              <a:t>The varied terrain of Eden Valley means there are a number of soil types. The most common are shallow and rocky, and range from grey to brown in colour, and from loamy sand to clay loams.</a:t>
            </a:r>
          </a:p>
        </p:txBody>
      </p:sp>
      <p:pic>
        <p:nvPicPr>
          <p:cNvPr id="8" name="Picture Placeholder 7" descr="A close-up of hands holding small pieces of food&#10;&#10;AI-generated content may be incorrect.">
            <a:extLst>
              <a:ext uri="{FF2B5EF4-FFF2-40B4-BE49-F238E27FC236}">
                <a16:creationId xmlns:a16="http://schemas.microsoft.com/office/drawing/2014/main" id="{42C97ACA-08F4-ED81-F987-9343CC10CCB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9" name="TextBox 8">
            <a:extLst>
              <a:ext uri="{FF2B5EF4-FFF2-40B4-BE49-F238E27FC236}">
                <a16:creationId xmlns:a16="http://schemas.microsoft.com/office/drawing/2014/main" id="{6841283F-C00B-3643-7EB6-9AAEC181FA72}"/>
              </a:ext>
            </a:extLst>
          </p:cNvPr>
          <p:cNvSpPr txBox="1"/>
          <p:nvPr/>
        </p:nvSpPr>
        <p:spPr>
          <a:xfrm>
            <a:off x="6339351" y="1081795"/>
            <a:ext cx="4331369" cy="584775"/>
          </a:xfrm>
          <a:prstGeom prst="rect">
            <a:avLst/>
          </a:prstGeom>
          <a:noFill/>
        </p:spPr>
        <p:txBody>
          <a:bodyPr wrap="square" rtlCol="0">
            <a:spAutoFit/>
          </a:bodyPr>
          <a:lstStyle/>
          <a:p>
            <a:pPr algn="l"/>
            <a:r>
              <a:rPr lang="en-US" sz="3200" dirty="0">
                <a:solidFill>
                  <a:schemeClr val="accent5"/>
                </a:solidFill>
                <a:effectLst/>
                <a:latin typeface="Neue Haas Grotesk Text Pro" panose="020B0504020202020204" pitchFamily="34" charset="77"/>
                <a:ea typeface="Inter Display" panose="02000503000000020004" pitchFamily="2" charset="0"/>
                <a:cs typeface="Inter Display" panose="02000503000000020004" pitchFamily="2" charset="0"/>
              </a:rPr>
              <a:t>EDEN VALLEY</a:t>
            </a:r>
          </a:p>
        </p:txBody>
      </p:sp>
    </p:spTree>
    <p:extLst>
      <p:ext uri="{BB962C8B-B14F-4D97-AF65-F5344CB8AC3E}">
        <p14:creationId xmlns:p14="http://schemas.microsoft.com/office/powerpoint/2010/main" val="334624199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bunch of grapes&#10;&#10;AI-generated content may be incorrect.">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6096000" y="388842"/>
            <a:ext cx="6096000" cy="608319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dirty="0"/>
              <a:t>VITICULTURE AND WINEMAKING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en-US" dirty="0">
                <a:solidFill>
                  <a:schemeClr val="accent5"/>
                </a:solidFill>
              </a:rPr>
              <a:t>IN THE BAROSSA</a:t>
            </a:r>
          </a:p>
        </p:txBody>
      </p:sp>
      <p:sp>
        <p:nvSpPr>
          <p:cNvPr id="2" name="Text Placeholder 3">
            <a:extLst>
              <a:ext uri="{FF2B5EF4-FFF2-40B4-BE49-F238E27FC236}">
                <a16:creationId xmlns:a16="http://schemas.microsoft.com/office/drawing/2014/main" id="{2516444A-1B6F-B234-9F24-6B52963EA6AF}"/>
              </a:ext>
            </a:extLst>
          </p:cNvPr>
          <p:cNvSpPr txBox="1">
            <a:spLocks/>
          </p:cNvSpPr>
          <p:nvPr/>
        </p:nvSpPr>
        <p:spPr>
          <a:xfrm>
            <a:off x="630419" y="3105782"/>
            <a:ext cx="4829691" cy="159557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spcAft>
                <a:spcPts val="638"/>
              </a:spcAft>
            </a:pPr>
            <a:r>
              <a:rPr lang="en-AU" sz="2000" dirty="0">
                <a:solidFill>
                  <a:srgbClr val="B2D8BE"/>
                </a:solidFill>
              </a:rPr>
              <a:t>GRAPE GROWING: </a:t>
            </a:r>
            <a:br>
              <a:rPr lang="en-AU" sz="2000" dirty="0">
                <a:solidFill>
                  <a:srgbClr val="B2D8BE"/>
                </a:solidFill>
              </a:rPr>
            </a:br>
            <a:r>
              <a:rPr lang="en-AU" sz="2000" dirty="0">
                <a:solidFill>
                  <a:srgbClr val="B2D8BE"/>
                </a:solidFill>
              </a:rPr>
              <a:t>TRADITION MEETS INNOVATION</a:t>
            </a:r>
          </a:p>
          <a:p>
            <a:pPr marL="285750" indent="-285750">
              <a:lnSpc>
                <a:spcPts val="1575"/>
              </a:lnSpc>
              <a:spcBef>
                <a:spcPts val="217"/>
              </a:spcBef>
              <a:spcAft>
                <a:spcPts val="315"/>
              </a:spcAft>
              <a:buFont typeface="Arial" panose="020B0604020202020204" pitchFamily="34" charset="0"/>
              <a:buChar char="•"/>
            </a:pPr>
            <a:r>
              <a:rPr lang="en-AU" dirty="0">
                <a:solidFill>
                  <a:srgbClr val="FFFFFF"/>
                </a:solidFill>
              </a:rPr>
              <a:t>500+ </a:t>
            </a:r>
            <a:r>
              <a:rPr lang="en-AU" dirty="0" err="1">
                <a:solidFill>
                  <a:srgbClr val="FFFFFF"/>
                </a:solidFill>
              </a:rPr>
              <a:t>grapegrowers</a:t>
            </a:r>
            <a:endParaRPr lang="en-AU" dirty="0">
              <a:solidFill>
                <a:srgbClr val="FFFFFF"/>
              </a:solidFill>
            </a:endParaRPr>
          </a:p>
          <a:p>
            <a:pPr marL="285750" indent="-285750">
              <a:lnSpc>
                <a:spcPts val="1575"/>
              </a:lnSpc>
              <a:spcBef>
                <a:spcPts val="217"/>
              </a:spcBef>
              <a:spcAft>
                <a:spcPts val="315"/>
              </a:spcAft>
              <a:buFont typeface="Arial" panose="020B0604020202020204" pitchFamily="34" charset="0"/>
              <a:buChar char="•"/>
            </a:pPr>
            <a:r>
              <a:rPr lang="en-AU" dirty="0">
                <a:solidFill>
                  <a:srgbClr val="FFFFFF"/>
                </a:solidFill>
              </a:rPr>
              <a:t>Fifth- and sixth-generation growers</a:t>
            </a:r>
          </a:p>
          <a:p>
            <a:pPr marL="285750" indent="-285750">
              <a:lnSpc>
                <a:spcPts val="1575"/>
              </a:lnSpc>
              <a:spcBef>
                <a:spcPts val="217"/>
              </a:spcBef>
              <a:spcAft>
                <a:spcPts val="315"/>
              </a:spcAft>
              <a:buFont typeface="Arial" panose="020B0604020202020204" pitchFamily="34" charset="0"/>
              <a:buChar char="•"/>
            </a:pPr>
            <a:r>
              <a:rPr lang="en-AU" dirty="0">
                <a:solidFill>
                  <a:srgbClr val="FFFFFF"/>
                </a:solidFill>
              </a:rPr>
              <a:t>Growing focus on sustainable viticultural practices</a:t>
            </a:r>
          </a:p>
        </p:txBody>
      </p:sp>
      <p:sp>
        <p:nvSpPr>
          <p:cNvPr id="6" name="Text Placeholder 3">
            <a:extLst>
              <a:ext uri="{FF2B5EF4-FFF2-40B4-BE49-F238E27FC236}">
                <a16:creationId xmlns:a16="http://schemas.microsoft.com/office/drawing/2014/main" id="{6FC10418-BA0F-1A19-73AA-B6ED74D4FA43}"/>
              </a:ext>
            </a:extLst>
          </p:cNvPr>
          <p:cNvSpPr txBox="1">
            <a:spLocks/>
          </p:cNvSpPr>
          <p:nvPr/>
        </p:nvSpPr>
        <p:spPr>
          <a:xfrm>
            <a:off x="630419" y="4876469"/>
            <a:ext cx="4829691" cy="159557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spcAft>
                <a:spcPts val="638"/>
              </a:spcAft>
            </a:pPr>
            <a:r>
              <a:rPr lang="en-AU" sz="2000" dirty="0">
                <a:solidFill>
                  <a:srgbClr val="B2D8BE"/>
                </a:solidFill>
              </a:rPr>
              <a:t>HARVEST:</a:t>
            </a:r>
          </a:p>
          <a:p>
            <a:pPr>
              <a:spcBef>
                <a:spcPts val="217"/>
              </a:spcBef>
              <a:spcAft>
                <a:spcPts val="315"/>
              </a:spcAft>
            </a:pPr>
            <a:r>
              <a:rPr lang="en-AU" sz="1600" b="1" dirty="0">
                <a:solidFill>
                  <a:srgbClr val="FFFFFF"/>
                </a:solidFill>
                <a:effectLst/>
                <a:latin typeface="Neue Haas Grotesk Text Pro" panose="020B0504020202020204" pitchFamily="34" charset="77"/>
              </a:rPr>
              <a:t>Barossa Valley: </a:t>
            </a:r>
            <a:r>
              <a:rPr lang="en-AU" sz="1600" dirty="0">
                <a:solidFill>
                  <a:srgbClr val="FFFFFF"/>
                </a:solidFill>
                <a:effectLst/>
                <a:latin typeface="Neue Haas Grotesk Text Pro" panose="020B0504020202020204" pitchFamily="34" charset="77"/>
              </a:rPr>
              <a:t>Mid-February to late April</a:t>
            </a:r>
          </a:p>
          <a:p>
            <a:pPr>
              <a:spcBef>
                <a:spcPts val="217"/>
              </a:spcBef>
              <a:spcAft>
                <a:spcPts val="315"/>
              </a:spcAft>
            </a:pPr>
            <a:r>
              <a:rPr lang="en-AU" sz="1600" b="1" dirty="0">
                <a:solidFill>
                  <a:srgbClr val="FFFFFF"/>
                </a:solidFill>
                <a:effectLst/>
                <a:latin typeface="Neue Haas Grotesk Text Pro" panose="020B0504020202020204" pitchFamily="34" charset="77"/>
              </a:rPr>
              <a:t>Eden Valley: </a:t>
            </a:r>
            <a:r>
              <a:rPr lang="en-AU" sz="1600" dirty="0">
                <a:solidFill>
                  <a:srgbClr val="FFFFFF"/>
                </a:solidFill>
                <a:effectLst/>
                <a:latin typeface="Neue Haas Grotesk Text Pro" panose="020B0504020202020204" pitchFamily="34" charset="77"/>
              </a:rPr>
              <a:t>Mid-March to April/early May </a:t>
            </a:r>
          </a:p>
          <a:p>
            <a:pPr>
              <a:spcBef>
                <a:spcPts val="217"/>
              </a:spcBef>
              <a:spcAft>
                <a:spcPts val="315"/>
              </a:spcAft>
            </a:pPr>
            <a:r>
              <a:rPr lang="en-AU" sz="1600" b="1" dirty="0">
                <a:solidFill>
                  <a:srgbClr val="FFFFFF"/>
                </a:solidFill>
                <a:effectLst/>
                <a:latin typeface="Neue Haas Grotesk Text Pro" panose="020B0504020202020204" pitchFamily="34" charset="77"/>
              </a:rPr>
              <a:t>High Eden: </a:t>
            </a:r>
            <a:r>
              <a:rPr lang="en-AU" sz="1600" dirty="0">
                <a:solidFill>
                  <a:srgbClr val="FFFFFF"/>
                </a:solidFill>
                <a:effectLst/>
                <a:latin typeface="Neue Haas Grotesk Text Pro" panose="020B0504020202020204" pitchFamily="34" charset="77"/>
              </a:rPr>
              <a:t>Up to one month after Eden Valley</a:t>
            </a:r>
          </a:p>
        </p:txBody>
      </p:sp>
    </p:spTree>
    <p:extLst>
      <p:ext uri="{BB962C8B-B14F-4D97-AF65-F5344CB8AC3E}">
        <p14:creationId xmlns:p14="http://schemas.microsoft.com/office/powerpoint/2010/main" val="403588366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1B92D52-1A91-3C89-F550-6B14E4A4DD4D}"/>
              </a:ext>
            </a:extLst>
          </p:cNvPr>
          <p:cNvSpPr txBox="1"/>
          <p:nvPr/>
        </p:nvSpPr>
        <p:spPr>
          <a:xfrm>
            <a:off x="509959" y="6039973"/>
            <a:ext cx="2430391" cy="623248"/>
          </a:xfrm>
          <a:prstGeom prst="rect">
            <a:avLst/>
          </a:prstGeom>
          <a:noFill/>
        </p:spPr>
        <p:txBody>
          <a:bodyPr wrap="square" rtlCol="0">
            <a:spAutoFit/>
          </a:bodyPr>
          <a:lstStyle/>
          <a:p>
            <a:pPr>
              <a:spcBef>
                <a:spcPts val="217"/>
              </a:spcBef>
              <a:spcAft>
                <a:spcPts val="315"/>
              </a:spcAft>
              <a:buClr>
                <a:srgbClr val="B2D8BE"/>
              </a:buClr>
            </a:pPr>
            <a:r>
              <a:rPr lang="en-AU" sz="1600" dirty="0">
                <a:effectLst/>
                <a:latin typeface="Neue Haas Grotesk Text Pro" panose="020B0504020202020204" pitchFamily="34" charset="77"/>
              </a:rPr>
              <a:t>COLD MACERATION</a:t>
            </a:r>
          </a:p>
          <a:p>
            <a:pPr>
              <a:buClr>
                <a:srgbClr val="601329"/>
              </a:buClr>
            </a:pPr>
            <a:endParaRPr lang="en-US" sz="1600" dirty="0">
              <a:solidFill>
                <a:schemeClr val="bg1">
                  <a:lumMod val="95000"/>
                </a:schemeClr>
              </a:solidFill>
              <a:latin typeface="Neue Haas Grotesk Text Pro" panose="020B0504020202020204" pitchFamily="34" charset="77"/>
            </a:endParaRPr>
          </a:p>
        </p:txBody>
      </p:sp>
      <p:sp>
        <p:nvSpPr>
          <p:cNvPr id="9" name="TextBox 8">
            <a:extLst>
              <a:ext uri="{FF2B5EF4-FFF2-40B4-BE49-F238E27FC236}">
                <a16:creationId xmlns:a16="http://schemas.microsoft.com/office/drawing/2014/main" id="{BE20159C-F7E4-540F-F29F-CD8515543086}"/>
              </a:ext>
            </a:extLst>
          </p:cNvPr>
          <p:cNvSpPr txBox="1"/>
          <p:nvPr/>
        </p:nvSpPr>
        <p:spPr>
          <a:xfrm>
            <a:off x="9448203" y="6038157"/>
            <a:ext cx="2430391" cy="584775"/>
          </a:xfrm>
          <a:prstGeom prst="rect">
            <a:avLst/>
          </a:prstGeom>
          <a:noFill/>
        </p:spPr>
        <p:txBody>
          <a:bodyPr wrap="square" rtlCol="0">
            <a:spAutoFit/>
          </a:bodyPr>
          <a:lstStyle/>
          <a:p>
            <a:pPr algn="ctr">
              <a:spcBef>
                <a:spcPts val="217"/>
              </a:spcBef>
              <a:spcAft>
                <a:spcPts val="315"/>
              </a:spcAft>
              <a:buClr>
                <a:srgbClr val="B2D8BE"/>
              </a:buClr>
            </a:pPr>
            <a:r>
              <a:rPr lang="en-AU" sz="1600" dirty="0">
                <a:effectLst/>
                <a:latin typeface="Neue Haas Grotesk Text Pro" panose="020B0504020202020204" pitchFamily="34" charset="77"/>
              </a:rPr>
              <a:t>POST FERMENTATION MACERATION</a:t>
            </a:r>
            <a:endParaRPr lang="en-US" sz="1600" dirty="0">
              <a:solidFill>
                <a:schemeClr val="bg1">
                  <a:lumMod val="95000"/>
                </a:schemeClr>
              </a:solidFill>
              <a:latin typeface="Neue Haas Grotesk Text Pro" panose="020B0504020202020204" pitchFamily="34" charset="77"/>
            </a:endParaRPr>
          </a:p>
        </p:txBody>
      </p:sp>
      <p:sp>
        <p:nvSpPr>
          <p:cNvPr id="10" name="TextBox 9">
            <a:extLst>
              <a:ext uri="{FF2B5EF4-FFF2-40B4-BE49-F238E27FC236}">
                <a16:creationId xmlns:a16="http://schemas.microsoft.com/office/drawing/2014/main" id="{438E57BA-FEAA-BB2B-FA15-1A0AC54C4FA1}"/>
              </a:ext>
            </a:extLst>
          </p:cNvPr>
          <p:cNvSpPr txBox="1"/>
          <p:nvPr/>
        </p:nvSpPr>
        <p:spPr>
          <a:xfrm>
            <a:off x="6538970" y="6038157"/>
            <a:ext cx="2430391" cy="584775"/>
          </a:xfrm>
          <a:prstGeom prst="rect">
            <a:avLst/>
          </a:prstGeom>
          <a:noFill/>
        </p:spPr>
        <p:txBody>
          <a:bodyPr wrap="square" rtlCol="0">
            <a:spAutoFit/>
          </a:bodyPr>
          <a:lstStyle/>
          <a:p>
            <a:pPr algn="ctr">
              <a:spcBef>
                <a:spcPts val="217"/>
              </a:spcBef>
              <a:spcAft>
                <a:spcPts val="315"/>
              </a:spcAft>
              <a:buClr>
                <a:srgbClr val="B2D8BE"/>
              </a:buClr>
            </a:pPr>
            <a:r>
              <a:rPr lang="en-AU" sz="1600" dirty="0">
                <a:effectLst/>
                <a:latin typeface="Neue Haas Grotesk Text Pro" panose="020B0504020202020204" pitchFamily="34" charset="77"/>
              </a:rPr>
              <a:t>WHOLE BUNCH FERMENTATION</a:t>
            </a:r>
            <a:endParaRPr lang="en-US" sz="1600" dirty="0">
              <a:solidFill>
                <a:schemeClr val="bg1">
                  <a:lumMod val="95000"/>
                </a:schemeClr>
              </a:solidFill>
              <a:latin typeface="Neue Haas Grotesk Text Pro" panose="020B0504020202020204" pitchFamily="34" charset="77"/>
            </a:endParaRPr>
          </a:p>
        </p:txBody>
      </p:sp>
      <p:sp>
        <p:nvSpPr>
          <p:cNvPr id="11" name="TextBox 10">
            <a:extLst>
              <a:ext uri="{FF2B5EF4-FFF2-40B4-BE49-F238E27FC236}">
                <a16:creationId xmlns:a16="http://schemas.microsoft.com/office/drawing/2014/main" id="{9BC4868E-DE7D-BC35-0DEA-A87F8D156851}"/>
              </a:ext>
            </a:extLst>
          </p:cNvPr>
          <p:cNvSpPr txBox="1"/>
          <p:nvPr/>
        </p:nvSpPr>
        <p:spPr>
          <a:xfrm>
            <a:off x="3396603" y="6038157"/>
            <a:ext cx="2430391" cy="584775"/>
          </a:xfrm>
          <a:prstGeom prst="rect">
            <a:avLst/>
          </a:prstGeom>
          <a:noFill/>
        </p:spPr>
        <p:txBody>
          <a:bodyPr wrap="square" rtlCol="0">
            <a:spAutoFit/>
          </a:bodyPr>
          <a:lstStyle/>
          <a:p>
            <a:pPr algn="ctr">
              <a:spcBef>
                <a:spcPts val="217"/>
              </a:spcBef>
              <a:spcAft>
                <a:spcPts val="315"/>
              </a:spcAft>
              <a:buClr>
                <a:srgbClr val="B2D8BE"/>
              </a:buClr>
            </a:pPr>
            <a:r>
              <a:rPr lang="en-AU" sz="1600" dirty="0">
                <a:effectLst/>
                <a:latin typeface="Neue Haas Grotesk Text Pro" panose="020B0504020202020204" pitchFamily="34" charset="77"/>
              </a:rPr>
              <a:t>DIFFERENT </a:t>
            </a:r>
            <a:r>
              <a:rPr lang="en-AU" sz="1600" dirty="0">
                <a:latin typeface="Neue Haas Grotesk Text Pro" panose="020B0504020202020204" pitchFamily="34" charset="77"/>
              </a:rPr>
              <a:t>YEAST TYPES</a:t>
            </a:r>
            <a:endParaRPr lang="en-US" sz="1600" dirty="0">
              <a:latin typeface="Neue Haas Grotesk Text Pro" panose="020B0504020202020204" pitchFamily="34" charset="77"/>
            </a:endParaRPr>
          </a:p>
        </p:txBody>
      </p:sp>
      <p:pic>
        <p:nvPicPr>
          <p:cNvPr id="12" name="Picture 11">
            <a:extLst>
              <a:ext uri="{FF2B5EF4-FFF2-40B4-BE49-F238E27FC236}">
                <a16:creationId xmlns:a16="http://schemas.microsoft.com/office/drawing/2014/main" id="{A4BF8A79-A1A3-1CFC-5FCD-90EBDEB16469}"/>
              </a:ext>
            </a:extLst>
          </p:cNvPr>
          <p:cNvPicPr>
            <a:picLocks noChangeAspect="1"/>
          </p:cNvPicPr>
          <p:nvPr/>
        </p:nvPicPr>
        <p:blipFill>
          <a:blip r:embed="rId2"/>
          <a:stretch>
            <a:fillRect/>
          </a:stretch>
        </p:blipFill>
        <p:spPr>
          <a:xfrm>
            <a:off x="817104" y="2956778"/>
            <a:ext cx="1816100" cy="2997200"/>
          </a:xfrm>
          <a:prstGeom prst="rect">
            <a:avLst/>
          </a:prstGeom>
        </p:spPr>
      </p:pic>
      <p:pic>
        <p:nvPicPr>
          <p:cNvPr id="15" name="Picture 14">
            <a:extLst>
              <a:ext uri="{FF2B5EF4-FFF2-40B4-BE49-F238E27FC236}">
                <a16:creationId xmlns:a16="http://schemas.microsoft.com/office/drawing/2014/main" id="{272D6961-98B4-4087-34A9-C646F3598DD0}"/>
              </a:ext>
            </a:extLst>
          </p:cNvPr>
          <p:cNvPicPr>
            <a:picLocks noChangeAspect="1"/>
          </p:cNvPicPr>
          <p:nvPr/>
        </p:nvPicPr>
        <p:blipFill>
          <a:blip r:embed="rId3"/>
          <a:stretch>
            <a:fillRect/>
          </a:stretch>
        </p:blipFill>
        <p:spPr>
          <a:xfrm>
            <a:off x="3637557" y="3608928"/>
            <a:ext cx="2087383" cy="1831383"/>
          </a:xfrm>
          <a:prstGeom prst="rect">
            <a:avLst/>
          </a:prstGeom>
        </p:spPr>
      </p:pic>
      <p:sp>
        <p:nvSpPr>
          <p:cNvPr id="16" name="Title 2">
            <a:extLst>
              <a:ext uri="{FF2B5EF4-FFF2-40B4-BE49-F238E27FC236}">
                <a16:creationId xmlns:a16="http://schemas.microsoft.com/office/drawing/2014/main" id="{B034495F-D3CD-2560-774A-AA8F5A41DEC7}"/>
              </a:ext>
            </a:extLst>
          </p:cNvPr>
          <p:cNvSpPr>
            <a:spLocks noGrp="1"/>
          </p:cNvSpPr>
          <p:nvPr>
            <p:ph type="title"/>
          </p:nvPr>
        </p:nvSpPr>
        <p:spPr>
          <a:xfrm>
            <a:off x="623888" y="187040"/>
            <a:ext cx="4829691" cy="785732"/>
          </a:xfrm>
        </p:spPr>
        <p:txBody>
          <a:bodyPr/>
          <a:lstStyle/>
          <a:p>
            <a:r>
              <a:rPr lang="en-US" dirty="0">
                <a:solidFill>
                  <a:schemeClr val="bg2"/>
                </a:solidFill>
              </a:rPr>
              <a:t>WINEMAKING</a:t>
            </a:r>
          </a:p>
        </p:txBody>
      </p:sp>
      <p:sp>
        <p:nvSpPr>
          <p:cNvPr id="17" name="Text Placeholder 4">
            <a:extLst>
              <a:ext uri="{FF2B5EF4-FFF2-40B4-BE49-F238E27FC236}">
                <a16:creationId xmlns:a16="http://schemas.microsoft.com/office/drawing/2014/main" id="{1B596968-CB41-0655-4957-C0B70AC764E9}"/>
              </a:ext>
            </a:extLst>
          </p:cNvPr>
          <p:cNvSpPr txBox="1">
            <a:spLocks/>
          </p:cNvSpPr>
          <p:nvPr/>
        </p:nvSpPr>
        <p:spPr>
          <a:xfrm>
            <a:off x="623888" y="1054904"/>
            <a:ext cx="7367698"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accent1"/>
                </a:solidFill>
              </a:rPr>
              <a:t>AUTHENTICITY AND EXPERIMENTATION</a:t>
            </a:r>
            <a:endParaRPr lang="en-US" dirty="0">
              <a:solidFill>
                <a:schemeClr val="accent1"/>
              </a:solidFill>
            </a:endParaRPr>
          </a:p>
        </p:txBody>
      </p:sp>
      <p:pic>
        <p:nvPicPr>
          <p:cNvPr id="2" name="Picture 1">
            <a:extLst>
              <a:ext uri="{FF2B5EF4-FFF2-40B4-BE49-F238E27FC236}">
                <a16:creationId xmlns:a16="http://schemas.microsoft.com/office/drawing/2014/main" id="{8A260E7C-D8B4-C057-7681-5032266C8AB4}"/>
              </a:ext>
            </a:extLst>
          </p:cNvPr>
          <p:cNvPicPr>
            <a:picLocks noChangeAspect="1"/>
          </p:cNvPicPr>
          <p:nvPr/>
        </p:nvPicPr>
        <p:blipFill>
          <a:blip r:embed="rId4"/>
          <a:stretch>
            <a:fillRect/>
          </a:stretch>
        </p:blipFill>
        <p:spPr>
          <a:xfrm>
            <a:off x="7000597" y="2949647"/>
            <a:ext cx="1816100" cy="2997198"/>
          </a:xfrm>
          <a:prstGeom prst="rect">
            <a:avLst/>
          </a:prstGeom>
        </p:spPr>
      </p:pic>
      <p:pic>
        <p:nvPicPr>
          <p:cNvPr id="3" name="Picture 2">
            <a:extLst>
              <a:ext uri="{FF2B5EF4-FFF2-40B4-BE49-F238E27FC236}">
                <a16:creationId xmlns:a16="http://schemas.microsoft.com/office/drawing/2014/main" id="{DEB40A97-F28E-21AE-B335-4FAEE26D93AD}"/>
              </a:ext>
            </a:extLst>
          </p:cNvPr>
          <p:cNvPicPr>
            <a:picLocks noChangeAspect="1"/>
          </p:cNvPicPr>
          <p:nvPr/>
        </p:nvPicPr>
        <p:blipFill>
          <a:blip r:embed="rId5"/>
          <a:stretch>
            <a:fillRect/>
          </a:stretch>
        </p:blipFill>
        <p:spPr>
          <a:xfrm>
            <a:off x="7584013" y="2103437"/>
            <a:ext cx="815145" cy="1325563"/>
          </a:xfrm>
          <a:prstGeom prst="rect">
            <a:avLst/>
          </a:prstGeom>
        </p:spPr>
      </p:pic>
      <p:pic>
        <p:nvPicPr>
          <p:cNvPr id="4" name="Picture 3">
            <a:extLst>
              <a:ext uri="{FF2B5EF4-FFF2-40B4-BE49-F238E27FC236}">
                <a16:creationId xmlns:a16="http://schemas.microsoft.com/office/drawing/2014/main" id="{521BF871-563E-A3F3-495C-1139DD3D3933}"/>
              </a:ext>
            </a:extLst>
          </p:cNvPr>
          <p:cNvPicPr>
            <a:picLocks noChangeAspect="1"/>
          </p:cNvPicPr>
          <p:nvPr/>
        </p:nvPicPr>
        <p:blipFill>
          <a:blip r:embed="rId2"/>
          <a:stretch>
            <a:fillRect/>
          </a:stretch>
        </p:blipFill>
        <p:spPr>
          <a:xfrm>
            <a:off x="9677325" y="2956778"/>
            <a:ext cx="1816100" cy="2997200"/>
          </a:xfrm>
          <a:prstGeom prst="rect">
            <a:avLst/>
          </a:prstGeom>
        </p:spPr>
      </p:pic>
      <p:pic>
        <p:nvPicPr>
          <p:cNvPr id="5" name="Picture 4">
            <a:extLst>
              <a:ext uri="{FF2B5EF4-FFF2-40B4-BE49-F238E27FC236}">
                <a16:creationId xmlns:a16="http://schemas.microsoft.com/office/drawing/2014/main" id="{000A54B6-62F6-CF38-CCF9-73E5447EBB11}"/>
              </a:ext>
            </a:extLst>
          </p:cNvPr>
          <p:cNvPicPr>
            <a:picLocks noChangeAspect="1"/>
          </p:cNvPicPr>
          <p:nvPr/>
        </p:nvPicPr>
        <p:blipFill>
          <a:blip r:embed="rId6"/>
          <a:stretch>
            <a:fillRect/>
          </a:stretch>
        </p:blipFill>
        <p:spPr>
          <a:xfrm>
            <a:off x="1725154" y="2611042"/>
            <a:ext cx="652907" cy="578453"/>
          </a:xfrm>
          <a:prstGeom prst="rect">
            <a:avLst/>
          </a:prstGeom>
        </p:spPr>
      </p:pic>
    </p:spTree>
    <p:extLst>
      <p:ext uri="{BB962C8B-B14F-4D97-AF65-F5344CB8AC3E}">
        <p14:creationId xmlns:p14="http://schemas.microsoft.com/office/powerpoint/2010/main" val="219818277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0B270F-CE76-B2D3-1326-822E4B8E2538}"/>
              </a:ext>
            </a:extLst>
          </p:cNvPr>
          <p:cNvSpPr>
            <a:spLocks noGrp="1"/>
          </p:cNvSpPr>
          <p:nvPr>
            <p:ph type="title"/>
          </p:nvPr>
        </p:nvSpPr>
        <p:spPr>
          <a:xfrm>
            <a:off x="623888" y="187040"/>
            <a:ext cx="4829691" cy="785732"/>
          </a:xfrm>
        </p:spPr>
        <p:txBody>
          <a:bodyPr/>
          <a:lstStyle/>
          <a:p>
            <a:r>
              <a:rPr lang="en-US" dirty="0">
                <a:solidFill>
                  <a:schemeClr val="bg2"/>
                </a:solidFill>
              </a:rPr>
              <a:t>WINEMAKING</a:t>
            </a:r>
          </a:p>
        </p:txBody>
      </p:sp>
      <p:sp>
        <p:nvSpPr>
          <p:cNvPr id="5" name="Text Placeholder 4">
            <a:extLst>
              <a:ext uri="{FF2B5EF4-FFF2-40B4-BE49-F238E27FC236}">
                <a16:creationId xmlns:a16="http://schemas.microsoft.com/office/drawing/2014/main" id="{7999E0AA-0316-DD4A-E8C8-EFB001D5D356}"/>
              </a:ext>
            </a:extLst>
          </p:cNvPr>
          <p:cNvSpPr>
            <a:spLocks noGrp="1"/>
          </p:cNvSpPr>
          <p:nvPr>
            <p:ph type="body" sz="quarter" idx="13"/>
          </p:nvPr>
        </p:nvSpPr>
        <p:spPr>
          <a:xfrm>
            <a:off x="623888" y="1054904"/>
            <a:ext cx="7367698" cy="1325563"/>
          </a:xfrm>
        </p:spPr>
        <p:txBody>
          <a:bodyPr/>
          <a:lstStyle/>
          <a:p>
            <a:r>
              <a:rPr lang="en-US" dirty="0">
                <a:solidFill>
                  <a:schemeClr val="accent1"/>
                </a:solidFill>
              </a:rPr>
              <a:t>AUTHENTICITY AND EXPERIMENTATION</a:t>
            </a:r>
          </a:p>
        </p:txBody>
      </p:sp>
      <p:sp>
        <p:nvSpPr>
          <p:cNvPr id="16" name="TextBox 15">
            <a:extLst>
              <a:ext uri="{FF2B5EF4-FFF2-40B4-BE49-F238E27FC236}">
                <a16:creationId xmlns:a16="http://schemas.microsoft.com/office/drawing/2014/main" id="{A3155807-305F-EBC5-4401-F158F1D28962}"/>
              </a:ext>
            </a:extLst>
          </p:cNvPr>
          <p:cNvSpPr txBox="1"/>
          <p:nvPr/>
        </p:nvSpPr>
        <p:spPr>
          <a:xfrm>
            <a:off x="902021" y="5604177"/>
            <a:ext cx="3690673" cy="1361911"/>
          </a:xfrm>
          <a:prstGeom prst="rect">
            <a:avLst/>
          </a:prstGeom>
          <a:noFill/>
        </p:spPr>
        <p:txBody>
          <a:bodyPr wrap="square" rtlCol="0">
            <a:spAutoFit/>
          </a:bodyPr>
          <a:lstStyle/>
          <a:p>
            <a:pPr algn="ctr">
              <a:spcBef>
                <a:spcPts val="217"/>
              </a:spcBef>
              <a:spcAft>
                <a:spcPts val="315"/>
              </a:spcAft>
              <a:buClr>
                <a:srgbClr val="B2D8BE"/>
              </a:buClr>
            </a:pPr>
            <a:r>
              <a:rPr lang="en-AU" sz="1600" dirty="0">
                <a:effectLst/>
                <a:latin typeface="Neue Haas Grotesk Text Pro" panose="020B0504020202020204" pitchFamily="34" charset="77"/>
              </a:rPr>
              <a:t>FRENCH OR AMERICAN OAK BARRELS, OPEN CONCRETE VATS, LARGE STAINLESS STEEL TANKS, AMPHORAE</a:t>
            </a:r>
          </a:p>
          <a:p>
            <a:pPr>
              <a:buClr>
                <a:srgbClr val="601329"/>
              </a:buClr>
            </a:pPr>
            <a:endParaRPr lang="en-US" sz="1600" dirty="0">
              <a:solidFill>
                <a:schemeClr val="bg1">
                  <a:lumMod val="95000"/>
                </a:schemeClr>
              </a:solidFill>
              <a:latin typeface="Neue Haas Grotesk Text Pro" panose="020B0504020202020204" pitchFamily="34" charset="77"/>
            </a:endParaRPr>
          </a:p>
        </p:txBody>
      </p:sp>
      <p:sp>
        <p:nvSpPr>
          <p:cNvPr id="17" name="TextBox 16">
            <a:extLst>
              <a:ext uri="{FF2B5EF4-FFF2-40B4-BE49-F238E27FC236}">
                <a16:creationId xmlns:a16="http://schemas.microsoft.com/office/drawing/2014/main" id="{5F667F8A-2C4F-E3C4-33DA-AA611A72CB3B}"/>
              </a:ext>
            </a:extLst>
          </p:cNvPr>
          <p:cNvSpPr txBox="1"/>
          <p:nvPr/>
        </p:nvSpPr>
        <p:spPr>
          <a:xfrm>
            <a:off x="5306791" y="5604177"/>
            <a:ext cx="2430390" cy="1141338"/>
          </a:xfrm>
          <a:prstGeom prst="rect">
            <a:avLst/>
          </a:prstGeom>
          <a:noFill/>
        </p:spPr>
        <p:txBody>
          <a:bodyPr wrap="square" rtlCol="0">
            <a:spAutoFit/>
          </a:bodyPr>
          <a:lstStyle/>
          <a:p>
            <a:pPr algn="ctr">
              <a:spcBef>
                <a:spcPts val="217"/>
              </a:spcBef>
              <a:spcAft>
                <a:spcPts val="315"/>
              </a:spcAft>
              <a:buClr>
                <a:srgbClr val="B2D8BE"/>
              </a:buClr>
            </a:pPr>
            <a:r>
              <a:rPr lang="en-AU" sz="1600" dirty="0">
                <a:effectLst/>
                <a:latin typeface="Neue Haas Grotesk Text Pro" panose="020B0504020202020204" pitchFamily="34" charset="77"/>
              </a:rPr>
              <a:t>ADDITION OF </a:t>
            </a:r>
            <a:br>
              <a:rPr lang="en-AU" sz="1600" dirty="0">
                <a:effectLst/>
                <a:latin typeface="Neue Haas Grotesk Text Pro" panose="020B0504020202020204" pitchFamily="34" charset="77"/>
              </a:rPr>
            </a:br>
            <a:r>
              <a:rPr lang="en-AU" sz="1600" dirty="0">
                <a:effectLst/>
                <a:latin typeface="Neue Haas Grotesk Text Pro" panose="020B0504020202020204" pitchFamily="34" charset="77"/>
              </a:rPr>
              <a:t>TARTARIC ACID</a:t>
            </a:r>
          </a:p>
          <a:p>
            <a:pPr algn="ctr">
              <a:spcBef>
                <a:spcPts val="217"/>
              </a:spcBef>
              <a:spcAft>
                <a:spcPts val="315"/>
              </a:spcAft>
              <a:buClr>
                <a:srgbClr val="B2D8BE"/>
              </a:buClr>
            </a:pPr>
            <a:r>
              <a:rPr lang="en-AU" sz="1600" dirty="0">
                <a:latin typeface="Neue Haas Grotesk Text Pro" panose="020B0504020202020204" pitchFamily="34" charset="77"/>
              </a:rPr>
              <a:t>To some </a:t>
            </a:r>
            <a:br>
              <a:rPr lang="en-AU" sz="1600" dirty="0">
                <a:latin typeface="Neue Haas Grotesk Text Pro" panose="020B0504020202020204" pitchFamily="34" charset="77"/>
              </a:rPr>
            </a:br>
            <a:r>
              <a:rPr lang="en-AU" sz="1600" dirty="0">
                <a:latin typeface="Neue Haas Grotesk Text Pro" panose="020B0504020202020204" pitchFamily="34" charset="77"/>
              </a:rPr>
              <a:t>warmer-climate wines</a:t>
            </a:r>
            <a:endParaRPr lang="en-US" sz="1600" dirty="0">
              <a:latin typeface="Neue Haas Grotesk Text Pro" panose="020B0504020202020204" pitchFamily="34" charset="77"/>
            </a:endParaRPr>
          </a:p>
        </p:txBody>
      </p:sp>
      <p:sp>
        <p:nvSpPr>
          <p:cNvPr id="18" name="TextBox 17">
            <a:extLst>
              <a:ext uri="{FF2B5EF4-FFF2-40B4-BE49-F238E27FC236}">
                <a16:creationId xmlns:a16="http://schemas.microsoft.com/office/drawing/2014/main" id="{B1657860-08AE-07F0-8AC1-03E924A1237A}"/>
              </a:ext>
            </a:extLst>
          </p:cNvPr>
          <p:cNvSpPr txBox="1"/>
          <p:nvPr/>
        </p:nvSpPr>
        <p:spPr>
          <a:xfrm>
            <a:off x="8268460" y="5604177"/>
            <a:ext cx="2430391" cy="338554"/>
          </a:xfrm>
          <a:prstGeom prst="rect">
            <a:avLst/>
          </a:prstGeom>
          <a:noFill/>
        </p:spPr>
        <p:txBody>
          <a:bodyPr wrap="square" rtlCol="0">
            <a:spAutoFit/>
          </a:bodyPr>
          <a:lstStyle/>
          <a:p>
            <a:pPr algn="ctr">
              <a:spcBef>
                <a:spcPts val="217"/>
              </a:spcBef>
              <a:spcAft>
                <a:spcPts val="315"/>
              </a:spcAft>
              <a:buClr>
                <a:srgbClr val="B2D8BE"/>
              </a:buClr>
            </a:pPr>
            <a:r>
              <a:rPr lang="en-AU" sz="1600" dirty="0">
                <a:effectLst/>
                <a:latin typeface="Neue Haas Grotesk Text Pro" panose="020B0504020202020204" pitchFamily="34" charset="77"/>
              </a:rPr>
              <a:t>SCREW CAP</a:t>
            </a:r>
            <a:endParaRPr lang="en-US" sz="1600" dirty="0">
              <a:latin typeface="Neue Haas Grotesk Text Pro" panose="020B0504020202020204" pitchFamily="34" charset="77"/>
            </a:endParaRPr>
          </a:p>
        </p:txBody>
      </p:sp>
      <p:grpSp>
        <p:nvGrpSpPr>
          <p:cNvPr id="25" name="Group 24">
            <a:extLst>
              <a:ext uri="{FF2B5EF4-FFF2-40B4-BE49-F238E27FC236}">
                <a16:creationId xmlns:a16="http://schemas.microsoft.com/office/drawing/2014/main" id="{EE7F9A76-AAFE-91DE-DD22-1118D53294B0}"/>
              </a:ext>
            </a:extLst>
          </p:cNvPr>
          <p:cNvGrpSpPr/>
          <p:nvPr/>
        </p:nvGrpSpPr>
        <p:grpSpPr>
          <a:xfrm>
            <a:off x="1629369" y="2765296"/>
            <a:ext cx="2180467" cy="2728381"/>
            <a:chOff x="1404944" y="2243602"/>
            <a:chExt cx="2513686" cy="3145332"/>
          </a:xfrm>
        </p:grpSpPr>
        <p:pic>
          <p:nvPicPr>
            <p:cNvPr id="19" name="Picture 18">
              <a:extLst>
                <a:ext uri="{FF2B5EF4-FFF2-40B4-BE49-F238E27FC236}">
                  <a16:creationId xmlns:a16="http://schemas.microsoft.com/office/drawing/2014/main" id="{D950C97A-E115-0447-E5A3-7D990DD1D23C}"/>
                </a:ext>
              </a:extLst>
            </p:cNvPr>
            <p:cNvPicPr>
              <a:picLocks noChangeAspect="1"/>
            </p:cNvPicPr>
            <p:nvPr/>
          </p:nvPicPr>
          <p:blipFill>
            <a:blip r:embed="rId2"/>
            <a:stretch>
              <a:fillRect/>
            </a:stretch>
          </p:blipFill>
          <p:spPr>
            <a:xfrm>
              <a:off x="1790480" y="2243602"/>
              <a:ext cx="1512776" cy="1148854"/>
            </a:xfrm>
            <a:prstGeom prst="rect">
              <a:avLst/>
            </a:prstGeom>
          </p:spPr>
        </p:pic>
        <p:pic>
          <p:nvPicPr>
            <p:cNvPr id="20" name="Picture 19">
              <a:extLst>
                <a:ext uri="{FF2B5EF4-FFF2-40B4-BE49-F238E27FC236}">
                  <a16:creationId xmlns:a16="http://schemas.microsoft.com/office/drawing/2014/main" id="{3989CEAE-D5C8-F1F5-B815-86333E868D45}"/>
                </a:ext>
              </a:extLst>
            </p:cNvPr>
            <p:cNvPicPr>
              <a:picLocks noChangeAspect="1"/>
            </p:cNvPicPr>
            <p:nvPr/>
          </p:nvPicPr>
          <p:blipFill>
            <a:blip r:embed="rId3"/>
            <a:stretch>
              <a:fillRect/>
            </a:stretch>
          </p:blipFill>
          <p:spPr>
            <a:xfrm>
              <a:off x="2747840" y="3344714"/>
              <a:ext cx="1170790" cy="1988842"/>
            </a:xfrm>
            <a:prstGeom prst="rect">
              <a:avLst/>
            </a:prstGeom>
          </p:spPr>
        </p:pic>
        <p:pic>
          <p:nvPicPr>
            <p:cNvPr id="21" name="Picture 20">
              <a:extLst>
                <a:ext uri="{FF2B5EF4-FFF2-40B4-BE49-F238E27FC236}">
                  <a16:creationId xmlns:a16="http://schemas.microsoft.com/office/drawing/2014/main" id="{A7F620A5-0294-348E-05A5-8F0E62DC28B7}"/>
                </a:ext>
              </a:extLst>
            </p:cNvPr>
            <p:cNvPicPr>
              <a:picLocks noChangeAspect="1"/>
            </p:cNvPicPr>
            <p:nvPr/>
          </p:nvPicPr>
          <p:blipFill>
            <a:blip r:embed="rId4"/>
            <a:stretch>
              <a:fillRect/>
            </a:stretch>
          </p:blipFill>
          <p:spPr>
            <a:xfrm>
              <a:off x="1404944" y="3465076"/>
              <a:ext cx="1165727" cy="1923858"/>
            </a:xfrm>
            <a:prstGeom prst="rect">
              <a:avLst/>
            </a:prstGeom>
          </p:spPr>
        </p:pic>
      </p:grpSp>
      <p:pic>
        <p:nvPicPr>
          <p:cNvPr id="22" name="Picture 21">
            <a:extLst>
              <a:ext uri="{FF2B5EF4-FFF2-40B4-BE49-F238E27FC236}">
                <a16:creationId xmlns:a16="http://schemas.microsoft.com/office/drawing/2014/main" id="{C6738609-8867-67C5-FDD7-70ED63B0BE19}"/>
              </a:ext>
            </a:extLst>
          </p:cNvPr>
          <p:cNvPicPr>
            <a:picLocks noChangeAspect="1"/>
          </p:cNvPicPr>
          <p:nvPr/>
        </p:nvPicPr>
        <p:blipFill>
          <a:blip r:embed="rId4"/>
          <a:stretch>
            <a:fillRect/>
          </a:stretch>
        </p:blipFill>
        <p:spPr>
          <a:xfrm>
            <a:off x="5724664" y="2845896"/>
            <a:ext cx="1594644" cy="2631721"/>
          </a:xfrm>
          <a:prstGeom prst="rect">
            <a:avLst/>
          </a:prstGeom>
        </p:spPr>
      </p:pic>
      <p:grpSp>
        <p:nvGrpSpPr>
          <p:cNvPr id="26" name="Group 25">
            <a:extLst>
              <a:ext uri="{FF2B5EF4-FFF2-40B4-BE49-F238E27FC236}">
                <a16:creationId xmlns:a16="http://schemas.microsoft.com/office/drawing/2014/main" id="{C85AE31F-5955-55B8-24FD-A7E110FD77BD}"/>
              </a:ext>
            </a:extLst>
          </p:cNvPr>
          <p:cNvGrpSpPr/>
          <p:nvPr/>
        </p:nvGrpSpPr>
        <p:grpSpPr>
          <a:xfrm>
            <a:off x="8786830" y="2796210"/>
            <a:ext cx="981104" cy="2554604"/>
            <a:chOff x="8767330" y="2701151"/>
            <a:chExt cx="981104" cy="2554604"/>
          </a:xfrm>
        </p:grpSpPr>
        <p:pic>
          <p:nvPicPr>
            <p:cNvPr id="23" name="Picture 22">
              <a:extLst>
                <a:ext uri="{FF2B5EF4-FFF2-40B4-BE49-F238E27FC236}">
                  <a16:creationId xmlns:a16="http://schemas.microsoft.com/office/drawing/2014/main" id="{BC88CA4A-F3DB-44A9-E770-C3A32B1B0AD8}"/>
                </a:ext>
              </a:extLst>
            </p:cNvPr>
            <p:cNvPicPr>
              <a:picLocks noChangeAspect="1"/>
            </p:cNvPicPr>
            <p:nvPr/>
          </p:nvPicPr>
          <p:blipFill>
            <a:blip r:embed="rId5"/>
            <a:stretch>
              <a:fillRect/>
            </a:stretch>
          </p:blipFill>
          <p:spPr>
            <a:xfrm>
              <a:off x="9035069" y="2701151"/>
              <a:ext cx="713365" cy="2554604"/>
            </a:xfrm>
            <a:prstGeom prst="rect">
              <a:avLst/>
            </a:prstGeom>
          </p:spPr>
        </p:pic>
        <p:sp>
          <p:nvSpPr>
            <p:cNvPr id="24" name="Curved Right Arrow 8">
              <a:extLst>
                <a:ext uri="{FF2B5EF4-FFF2-40B4-BE49-F238E27FC236}">
                  <a16:creationId xmlns:a16="http://schemas.microsoft.com/office/drawing/2014/main" id="{1AEE31D0-FDF4-2EB3-8CB6-71FF9E3EEC5F}"/>
                </a:ext>
              </a:extLst>
            </p:cNvPr>
            <p:cNvSpPr/>
            <p:nvPr/>
          </p:nvSpPr>
          <p:spPr>
            <a:xfrm>
              <a:off x="8767330" y="2765296"/>
              <a:ext cx="705067" cy="524040"/>
            </a:xfrm>
            <a:custGeom>
              <a:avLst/>
              <a:gdLst>
                <a:gd name="connsiteX0" fmla="*/ 0 w 704730"/>
                <a:gd name="connsiteY0" fmla="*/ 164670 h 526943"/>
                <a:gd name="connsiteX1" fmla="*/ 572994 w 704730"/>
                <a:gd name="connsiteY1" fmla="*/ 326437 h 526943"/>
                <a:gd name="connsiteX2" fmla="*/ 572994 w 704730"/>
                <a:gd name="connsiteY2" fmla="*/ 260569 h 526943"/>
                <a:gd name="connsiteX3" fmla="*/ 704730 w 704730"/>
                <a:gd name="connsiteY3" fmla="*/ 395207 h 526943"/>
                <a:gd name="connsiteX4" fmla="*/ 572994 w 704730"/>
                <a:gd name="connsiteY4" fmla="*/ 524040 h 526943"/>
                <a:gd name="connsiteX5" fmla="*/ 572994 w 704730"/>
                <a:gd name="connsiteY5" fmla="*/ 458173 h 526943"/>
                <a:gd name="connsiteX6" fmla="*/ 0 w 704730"/>
                <a:gd name="connsiteY6" fmla="*/ 296406 h 526943"/>
                <a:gd name="connsiteX7" fmla="*/ 0 w 704730"/>
                <a:gd name="connsiteY7" fmla="*/ 164670 h 526943"/>
                <a:gd name="connsiteX0" fmla="*/ 704730 w 704730"/>
                <a:gd name="connsiteY0" fmla="*/ 131736 h 526943"/>
                <a:gd name="connsiteX1" fmla="*/ 58834 w 704730"/>
                <a:gd name="connsiteY1" fmla="*/ 230538 h 526943"/>
                <a:gd name="connsiteX2" fmla="*/ 528224 w 704730"/>
                <a:gd name="connsiteY2" fmla="*/ 5249 h 526943"/>
                <a:gd name="connsiteX3" fmla="*/ 704730 w 704730"/>
                <a:gd name="connsiteY3" fmla="*/ 1 h 526943"/>
                <a:gd name="connsiteX4" fmla="*/ 704730 w 704730"/>
                <a:gd name="connsiteY4" fmla="*/ 131736 h 526943"/>
                <a:gd name="connsiteX0" fmla="*/ 0 w 704730"/>
                <a:gd name="connsiteY0" fmla="*/ 164670 h 526943"/>
                <a:gd name="connsiteX1" fmla="*/ 572994 w 704730"/>
                <a:gd name="connsiteY1" fmla="*/ 326437 h 526943"/>
                <a:gd name="connsiteX2" fmla="*/ 572994 w 704730"/>
                <a:gd name="connsiteY2" fmla="*/ 260569 h 526943"/>
                <a:gd name="connsiteX3" fmla="*/ 704730 w 704730"/>
                <a:gd name="connsiteY3" fmla="*/ 395207 h 526943"/>
                <a:gd name="connsiteX4" fmla="*/ 572994 w 704730"/>
                <a:gd name="connsiteY4" fmla="*/ 524040 h 526943"/>
                <a:gd name="connsiteX5" fmla="*/ 572994 w 704730"/>
                <a:gd name="connsiteY5" fmla="*/ 458173 h 526943"/>
                <a:gd name="connsiteX6" fmla="*/ 0 w 704730"/>
                <a:gd name="connsiteY6" fmla="*/ 296406 h 526943"/>
                <a:gd name="connsiteX7" fmla="*/ 0 w 704730"/>
                <a:gd name="connsiteY7" fmla="*/ 164670 h 526943"/>
                <a:gd name="connsiteX8" fmla="*/ 704730 w 704730"/>
                <a:gd name="connsiteY8" fmla="*/ 0 h 526943"/>
                <a:gd name="connsiteX9" fmla="*/ 704730 w 704730"/>
                <a:gd name="connsiteY9" fmla="*/ 131736 h 526943"/>
                <a:gd name="connsiteX10" fmla="*/ 58834 w 704730"/>
                <a:gd name="connsiteY10" fmla="*/ 230538 h 526943"/>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705067 w 705067"/>
                <a:gd name="connsiteY0" fmla="*/ 131736 h 524040"/>
                <a:gd name="connsiteX1" fmla="*/ 59171 w 705067"/>
                <a:gd name="connsiteY1" fmla="*/ 230538 h 524040"/>
                <a:gd name="connsiteX2" fmla="*/ 528561 w 705067"/>
                <a:gd name="connsiteY2" fmla="*/ 5249 h 524040"/>
                <a:gd name="connsiteX3" fmla="*/ 705067 w 705067"/>
                <a:gd name="connsiteY3" fmla="*/ 1 h 524040"/>
                <a:gd name="connsiteX4" fmla="*/ 705067 w 705067"/>
                <a:gd name="connsiteY4" fmla="*/ 131736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705067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705067 w 705067"/>
                <a:gd name="connsiteY0" fmla="*/ 131736 h 524040"/>
                <a:gd name="connsiteX1" fmla="*/ 59171 w 705067"/>
                <a:gd name="connsiteY1" fmla="*/ 230538 h 524040"/>
                <a:gd name="connsiteX2" fmla="*/ 528561 w 705067"/>
                <a:gd name="connsiteY2" fmla="*/ 5249 h 524040"/>
                <a:gd name="connsiteX3" fmla="*/ 705067 w 705067"/>
                <a:gd name="connsiteY3" fmla="*/ 1 h 524040"/>
                <a:gd name="connsiteX4" fmla="*/ 705067 w 705067"/>
                <a:gd name="connsiteY4" fmla="*/ 131736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534586 w 705067"/>
                <a:gd name="connsiteY0" fmla="*/ 139485 h 524040"/>
                <a:gd name="connsiteX1" fmla="*/ 59171 w 705067"/>
                <a:gd name="connsiteY1" fmla="*/ 230538 h 524040"/>
                <a:gd name="connsiteX2" fmla="*/ 528561 w 705067"/>
                <a:gd name="connsiteY2" fmla="*/ 5249 h 524040"/>
                <a:gd name="connsiteX3" fmla="*/ 705067 w 705067"/>
                <a:gd name="connsiteY3" fmla="*/ 1 h 524040"/>
                <a:gd name="connsiteX4" fmla="*/ 534586 w 705067"/>
                <a:gd name="connsiteY4" fmla="*/ 139485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534586 w 705067"/>
                <a:gd name="connsiteY0" fmla="*/ 139485 h 524040"/>
                <a:gd name="connsiteX1" fmla="*/ 59171 w 705067"/>
                <a:gd name="connsiteY1" fmla="*/ 230538 h 524040"/>
                <a:gd name="connsiteX2" fmla="*/ 528561 w 705067"/>
                <a:gd name="connsiteY2" fmla="*/ 5249 h 524040"/>
                <a:gd name="connsiteX3" fmla="*/ 489167 w 705067"/>
                <a:gd name="connsiteY3" fmla="*/ 12701 h 524040"/>
                <a:gd name="connsiteX4" fmla="*/ 534586 w 705067"/>
                <a:gd name="connsiteY4" fmla="*/ 139485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99661 w 705067"/>
                <a:gd name="connsiteY0" fmla="*/ 142660 h 524040"/>
                <a:gd name="connsiteX1" fmla="*/ 59171 w 705067"/>
                <a:gd name="connsiteY1" fmla="*/ 230538 h 524040"/>
                <a:gd name="connsiteX2" fmla="*/ 528561 w 705067"/>
                <a:gd name="connsiteY2" fmla="*/ 5249 h 524040"/>
                <a:gd name="connsiteX3" fmla="*/ 489167 w 705067"/>
                <a:gd name="connsiteY3" fmla="*/ 12701 h 524040"/>
                <a:gd name="connsiteX4" fmla="*/ 499661 w 705067"/>
                <a:gd name="connsiteY4" fmla="*/ 142660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71086 w 705067"/>
                <a:gd name="connsiteY0" fmla="*/ 145835 h 524040"/>
                <a:gd name="connsiteX1" fmla="*/ 59171 w 705067"/>
                <a:gd name="connsiteY1" fmla="*/ 230538 h 524040"/>
                <a:gd name="connsiteX2" fmla="*/ 528561 w 705067"/>
                <a:gd name="connsiteY2" fmla="*/ 5249 h 524040"/>
                <a:gd name="connsiteX3" fmla="*/ 489167 w 705067"/>
                <a:gd name="connsiteY3" fmla="*/ 12701 h 524040"/>
                <a:gd name="connsiteX4" fmla="*/ 471086 w 705067"/>
                <a:gd name="connsiteY4" fmla="*/ 145835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71086 w 705067"/>
                <a:gd name="connsiteY0" fmla="*/ 145835 h 524040"/>
                <a:gd name="connsiteX1" fmla="*/ 59171 w 705067"/>
                <a:gd name="connsiteY1" fmla="*/ 230538 h 524040"/>
                <a:gd name="connsiteX2" fmla="*/ 528561 w 705067"/>
                <a:gd name="connsiteY2" fmla="*/ 5249 h 524040"/>
                <a:gd name="connsiteX3" fmla="*/ 495517 w 705067"/>
                <a:gd name="connsiteY3" fmla="*/ 15876 h 524040"/>
                <a:gd name="connsiteX4" fmla="*/ 471086 w 705067"/>
                <a:gd name="connsiteY4" fmla="*/ 145835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82809 w 705067"/>
                <a:gd name="connsiteY0" fmla="*/ 151696 h 524040"/>
                <a:gd name="connsiteX1" fmla="*/ 59171 w 705067"/>
                <a:gd name="connsiteY1" fmla="*/ 230538 h 524040"/>
                <a:gd name="connsiteX2" fmla="*/ 528561 w 705067"/>
                <a:gd name="connsiteY2" fmla="*/ 5249 h 524040"/>
                <a:gd name="connsiteX3" fmla="*/ 495517 w 705067"/>
                <a:gd name="connsiteY3" fmla="*/ 15876 h 524040"/>
                <a:gd name="connsiteX4" fmla="*/ 482809 w 705067"/>
                <a:gd name="connsiteY4" fmla="*/ 151696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82809 w 705067"/>
                <a:gd name="connsiteY0" fmla="*/ 151696 h 524040"/>
                <a:gd name="connsiteX1" fmla="*/ 59171 w 705067"/>
                <a:gd name="connsiteY1" fmla="*/ 230538 h 524040"/>
                <a:gd name="connsiteX2" fmla="*/ 528561 w 705067"/>
                <a:gd name="connsiteY2" fmla="*/ 5249 h 524040"/>
                <a:gd name="connsiteX3" fmla="*/ 495517 w 705067"/>
                <a:gd name="connsiteY3" fmla="*/ 15876 h 524040"/>
                <a:gd name="connsiteX4" fmla="*/ 482809 w 705067"/>
                <a:gd name="connsiteY4" fmla="*/ 151696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5067" h="524040" stroke="0" extrusionOk="0">
                  <a:moveTo>
                    <a:pt x="337" y="164670"/>
                  </a:moveTo>
                  <a:cubicBezTo>
                    <a:pt x="337" y="243745"/>
                    <a:pt x="240883" y="311656"/>
                    <a:pt x="573331" y="326437"/>
                  </a:cubicBezTo>
                  <a:lnTo>
                    <a:pt x="573331" y="260569"/>
                  </a:lnTo>
                  <a:lnTo>
                    <a:pt x="705067" y="395207"/>
                  </a:lnTo>
                  <a:lnTo>
                    <a:pt x="573331" y="524040"/>
                  </a:lnTo>
                  <a:lnTo>
                    <a:pt x="573331" y="458173"/>
                  </a:lnTo>
                  <a:cubicBezTo>
                    <a:pt x="240883" y="443391"/>
                    <a:pt x="337" y="375481"/>
                    <a:pt x="337" y="296406"/>
                  </a:cubicBezTo>
                  <a:lnTo>
                    <a:pt x="337" y="164670"/>
                  </a:lnTo>
                  <a:close/>
                </a:path>
                <a:path w="705067" h="524040" fill="darkenLess" stroke="0" extrusionOk="0">
                  <a:moveTo>
                    <a:pt x="482809" y="151696"/>
                  </a:moveTo>
                  <a:cubicBezTo>
                    <a:pt x="384300" y="163419"/>
                    <a:pt x="171258" y="170528"/>
                    <a:pt x="59171" y="230538"/>
                  </a:cubicBezTo>
                  <a:cubicBezTo>
                    <a:pt x="-114247" y="137691"/>
                    <a:pt x="108834" y="30621"/>
                    <a:pt x="528561" y="5249"/>
                  </a:cubicBezTo>
                  <a:cubicBezTo>
                    <a:pt x="586211" y="1764"/>
                    <a:pt x="435969" y="15876"/>
                    <a:pt x="495517" y="15876"/>
                  </a:cubicBezTo>
                  <a:lnTo>
                    <a:pt x="482809" y="151696"/>
                  </a:lnTo>
                  <a:close/>
                </a:path>
                <a:path w="705067" h="524040" fill="none" extrusionOk="0">
                  <a:moveTo>
                    <a:pt x="337" y="164670"/>
                  </a:moveTo>
                  <a:cubicBezTo>
                    <a:pt x="337" y="243745"/>
                    <a:pt x="240883" y="311656"/>
                    <a:pt x="573331" y="326437"/>
                  </a:cubicBezTo>
                  <a:lnTo>
                    <a:pt x="573331" y="260569"/>
                  </a:lnTo>
                  <a:lnTo>
                    <a:pt x="705067" y="395207"/>
                  </a:lnTo>
                  <a:lnTo>
                    <a:pt x="573331" y="524040"/>
                  </a:lnTo>
                  <a:lnTo>
                    <a:pt x="573331" y="458173"/>
                  </a:lnTo>
                  <a:cubicBezTo>
                    <a:pt x="240883" y="443391"/>
                    <a:pt x="337" y="375481"/>
                    <a:pt x="337" y="296406"/>
                  </a:cubicBezTo>
                  <a:lnTo>
                    <a:pt x="337" y="164670"/>
                  </a:lnTo>
                  <a:cubicBezTo>
                    <a:pt x="337" y="73725"/>
                    <a:pt x="160872" y="0"/>
                    <a:pt x="550084" y="0"/>
                  </a:cubicBezTo>
                  <a:cubicBezTo>
                    <a:pt x="550084" y="43912"/>
                    <a:pt x="573332" y="95573"/>
                    <a:pt x="573332" y="139485"/>
                  </a:cubicBezTo>
                  <a:cubicBezTo>
                    <a:pt x="293116" y="139485"/>
                    <a:pt x="171258" y="170528"/>
                    <a:pt x="59171" y="230538"/>
                  </a:cubicBezTo>
                </a:path>
              </a:pathLst>
            </a:custGeom>
            <a:solidFill>
              <a:srgbClr val="AB25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10883663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up of a vine with grapes growing on it&#10;&#10;AI-generated content may be incorrect.">
            <a:extLst>
              <a:ext uri="{FF2B5EF4-FFF2-40B4-BE49-F238E27FC236}">
                <a16:creationId xmlns:a16="http://schemas.microsoft.com/office/drawing/2014/main" id="{966A6977-47CC-69AD-A6FF-6CC2480ABE76}"/>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a:xfrm>
            <a:off x="0" y="357810"/>
            <a:ext cx="6096000" cy="6114232"/>
          </a:xfrm>
        </p:spPr>
      </p:pic>
      <p:sp>
        <p:nvSpPr>
          <p:cNvPr id="3" name="Title 2">
            <a:extLst>
              <a:ext uri="{FF2B5EF4-FFF2-40B4-BE49-F238E27FC236}">
                <a16:creationId xmlns:a16="http://schemas.microsoft.com/office/drawing/2014/main" id="{2F78837C-8EF8-46AF-183C-EE9CC570E4AB}"/>
              </a:ext>
            </a:extLst>
          </p:cNvPr>
          <p:cNvSpPr>
            <a:spLocks noGrp="1"/>
          </p:cNvSpPr>
          <p:nvPr>
            <p:ph type="title"/>
          </p:nvPr>
        </p:nvSpPr>
        <p:spPr/>
        <p:txBody>
          <a:bodyPr/>
          <a:lstStyle/>
          <a:p>
            <a:r>
              <a:rPr lang="en-US" dirty="0">
                <a:solidFill>
                  <a:schemeClr val="bg2"/>
                </a:solidFill>
              </a:rPr>
              <a:t>A GROWING HISTORY</a:t>
            </a:r>
          </a:p>
        </p:txBody>
      </p:sp>
      <p:sp>
        <p:nvSpPr>
          <p:cNvPr id="4" name="Text Placeholder 3">
            <a:extLst>
              <a:ext uri="{FF2B5EF4-FFF2-40B4-BE49-F238E27FC236}">
                <a16:creationId xmlns:a16="http://schemas.microsoft.com/office/drawing/2014/main" id="{0704DFB2-A9BE-AA9E-F518-E5B5381B4C99}"/>
              </a:ext>
            </a:extLst>
          </p:cNvPr>
          <p:cNvSpPr>
            <a:spLocks noGrp="1"/>
          </p:cNvSpPr>
          <p:nvPr>
            <p:ph type="body" sz="quarter" idx="11"/>
          </p:nvPr>
        </p:nvSpPr>
        <p:spPr>
          <a:xfrm>
            <a:off x="6588934" y="3265187"/>
            <a:ext cx="4829691" cy="1443172"/>
          </a:xfrm>
        </p:spPr>
        <p:txBody>
          <a:bodyPr/>
          <a:lstStyle/>
          <a:p>
            <a:pPr marL="285750" indent="-285750">
              <a:spcBef>
                <a:spcPts val="217"/>
              </a:spcBef>
              <a:spcAft>
                <a:spcPts val="315"/>
              </a:spcAft>
              <a:buClr>
                <a:srgbClr val="B2D8BE"/>
              </a:buClr>
              <a:buFont typeface="Arial" panose="020B0604020202020204" pitchFamily="34" charset="0"/>
              <a:buChar char="•"/>
            </a:pPr>
            <a:r>
              <a:rPr lang="en-AU" sz="1600" dirty="0">
                <a:solidFill>
                  <a:srgbClr val="FFFFFF"/>
                </a:solidFill>
                <a:effectLst/>
                <a:latin typeface="Neue Haas Grotesk Text Pro" panose="020B0504020202020204" pitchFamily="34" charset="77"/>
              </a:rPr>
              <a:t>Barossa has some of the world’s oldest vines</a:t>
            </a:r>
          </a:p>
          <a:p>
            <a:pPr marL="285750" indent="-285750">
              <a:spcBef>
                <a:spcPts val="217"/>
              </a:spcBef>
              <a:spcAft>
                <a:spcPts val="315"/>
              </a:spcAft>
              <a:buClr>
                <a:srgbClr val="B2D8BE"/>
              </a:buClr>
              <a:buFont typeface="Arial" panose="020B0604020202020204" pitchFamily="34" charset="0"/>
              <a:buChar char="•"/>
            </a:pPr>
            <a:r>
              <a:rPr lang="en-AU" sz="1600" dirty="0">
                <a:solidFill>
                  <a:srgbClr val="FFFFFF"/>
                </a:solidFill>
                <a:effectLst/>
                <a:latin typeface="Neue Haas Grotesk Text Pro" panose="020B0504020202020204" pitchFamily="34" charset="77"/>
              </a:rPr>
              <a:t>Shiraz, Grenache, Cabernet Sauvignon, Semillon, Riesling &amp; Mataro</a:t>
            </a:r>
          </a:p>
          <a:p>
            <a:pPr marL="285750" indent="-285750">
              <a:spcBef>
                <a:spcPts val="217"/>
              </a:spcBef>
              <a:spcAft>
                <a:spcPts val="315"/>
              </a:spcAft>
              <a:buClr>
                <a:srgbClr val="B2D8BE"/>
              </a:buClr>
              <a:buFont typeface="Arial" panose="020B0604020202020204" pitchFamily="34" charset="0"/>
              <a:buChar char="•"/>
            </a:pPr>
            <a:r>
              <a:rPr lang="en-AU" sz="1600" dirty="0">
                <a:solidFill>
                  <a:srgbClr val="FFFFFF"/>
                </a:solidFill>
                <a:effectLst/>
                <a:latin typeface="Neue Haas Grotesk Text Pro" panose="020B0504020202020204" pitchFamily="34" charset="77"/>
              </a:rPr>
              <a:t>Old vines can produce more complex wines</a:t>
            </a:r>
          </a:p>
        </p:txBody>
      </p:sp>
      <p:sp>
        <p:nvSpPr>
          <p:cNvPr id="5" name="Text Placeholder 4">
            <a:extLst>
              <a:ext uri="{FF2B5EF4-FFF2-40B4-BE49-F238E27FC236}">
                <a16:creationId xmlns:a16="http://schemas.microsoft.com/office/drawing/2014/main" id="{3188C0D5-97A4-3E0E-4176-902F4AE3CF25}"/>
              </a:ext>
            </a:extLst>
          </p:cNvPr>
          <p:cNvSpPr>
            <a:spLocks noGrp="1"/>
          </p:cNvSpPr>
          <p:nvPr>
            <p:ph type="body" sz="quarter" idx="13"/>
          </p:nvPr>
        </p:nvSpPr>
        <p:spPr/>
        <p:txBody>
          <a:bodyPr/>
          <a:lstStyle/>
          <a:p>
            <a:r>
              <a:rPr lang="en-US" dirty="0"/>
              <a:t>OLD VINES</a:t>
            </a:r>
          </a:p>
        </p:txBody>
      </p:sp>
    </p:spTree>
    <p:extLst>
      <p:ext uri="{BB962C8B-B14F-4D97-AF65-F5344CB8AC3E}">
        <p14:creationId xmlns:p14="http://schemas.microsoft.com/office/powerpoint/2010/main" val="237703336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33AFFAF-4FCC-CB0F-3BEB-91050115148C}"/>
              </a:ext>
            </a:extLst>
          </p:cNvPr>
          <p:cNvSpPr/>
          <p:nvPr/>
        </p:nvSpPr>
        <p:spPr>
          <a:xfrm>
            <a:off x="-108284" y="1416155"/>
            <a:ext cx="12428621" cy="5658413"/>
          </a:xfrm>
          <a:custGeom>
            <a:avLst/>
            <a:gdLst>
              <a:gd name="connsiteX0" fmla="*/ 0 w 12219708"/>
              <a:gd name="connsiteY0" fmla="*/ 2022766 h 4793673"/>
              <a:gd name="connsiteX1" fmla="*/ 27708 w 12219708"/>
              <a:gd name="connsiteY1" fmla="*/ 4793673 h 4793673"/>
              <a:gd name="connsiteX2" fmla="*/ 12219708 w 12219708"/>
              <a:gd name="connsiteY2" fmla="*/ 4765964 h 4793673"/>
              <a:gd name="connsiteX3" fmla="*/ 12205852 w 12219708"/>
              <a:gd name="connsiteY3" fmla="*/ 0 h 4793673"/>
              <a:gd name="connsiteX4" fmla="*/ 0 w 12219708"/>
              <a:gd name="connsiteY4" fmla="*/ 2022766 h 4793673"/>
              <a:gd name="connsiteX5" fmla="*/ 0 w 12205855"/>
              <a:gd name="connsiteY5" fmla="*/ 2008910 h 5430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9708" h="4793673">
                <a:moveTo>
                  <a:pt x="0" y="2022766"/>
                </a:moveTo>
                <a:cubicBezTo>
                  <a:pt x="4618" y="3163457"/>
                  <a:pt x="23090" y="3652982"/>
                  <a:pt x="27708" y="4793673"/>
                </a:cubicBezTo>
                <a:lnTo>
                  <a:pt x="12219708" y="4765964"/>
                </a:lnTo>
                <a:cubicBezTo>
                  <a:pt x="12215090" y="2964873"/>
                  <a:pt x="12212780" y="2382982"/>
                  <a:pt x="12205852" y="0"/>
                </a:cubicBezTo>
                <a:cubicBezTo>
                  <a:pt x="10988960" y="16163"/>
                  <a:pt x="5354782" y="1062185"/>
                  <a:pt x="0" y="202276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latin typeface="Inter Display" panose="02000503000000020004" pitchFamily="2" charset="0"/>
            </a:endParaRPr>
          </a:p>
        </p:txBody>
      </p:sp>
      <p:sp>
        <p:nvSpPr>
          <p:cNvPr id="4" name="object 4">
            <a:extLst>
              <a:ext uri="{FF2B5EF4-FFF2-40B4-BE49-F238E27FC236}">
                <a16:creationId xmlns:a16="http://schemas.microsoft.com/office/drawing/2014/main" id="{20A7DF60-0072-4EBA-9DDC-4467DD424BED}"/>
              </a:ext>
            </a:extLst>
          </p:cNvPr>
          <p:cNvSpPr txBox="1"/>
          <p:nvPr/>
        </p:nvSpPr>
        <p:spPr>
          <a:xfrm>
            <a:off x="1322618" y="2263469"/>
            <a:ext cx="3322519" cy="413396"/>
          </a:xfrm>
          <a:prstGeom prst="rect">
            <a:avLst/>
          </a:prstGeom>
        </p:spPr>
        <p:txBody>
          <a:bodyPr vert="horz" wrap="none" lIns="0" tIns="11521" rIns="0" bIns="0" rtlCol="0">
            <a:noAutofit/>
          </a:bodyPr>
          <a:lstStyle/>
          <a:p>
            <a:pPr>
              <a:tabLst>
                <a:tab pos="1156236" algn="l"/>
              </a:tabLst>
            </a:pPr>
            <a:endParaRPr lang="en-AU" sz="2722" spc="91">
              <a:solidFill>
                <a:schemeClr val="bg1"/>
              </a:solidFill>
              <a:latin typeface="Inter Display" panose="02000503000000020004" pitchFamily="2" charset="0"/>
              <a:cs typeface="Hellix"/>
            </a:endParaRPr>
          </a:p>
        </p:txBody>
      </p:sp>
      <p:sp>
        <p:nvSpPr>
          <p:cNvPr id="5" name="object 4">
            <a:extLst>
              <a:ext uri="{FF2B5EF4-FFF2-40B4-BE49-F238E27FC236}">
                <a16:creationId xmlns:a16="http://schemas.microsoft.com/office/drawing/2014/main" id="{EB853927-B1C1-4B60-BA3C-61B18CFB69CD}"/>
              </a:ext>
            </a:extLst>
          </p:cNvPr>
          <p:cNvSpPr txBox="1"/>
          <p:nvPr/>
        </p:nvSpPr>
        <p:spPr>
          <a:xfrm>
            <a:off x="582345" y="601308"/>
            <a:ext cx="5666055" cy="2039105"/>
          </a:xfrm>
          <a:prstGeom prst="rect">
            <a:avLst/>
          </a:prstGeom>
        </p:spPr>
        <p:txBody>
          <a:bodyPr vert="horz" wrap="square" lIns="0" tIns="11521" rIns="0" bIns="0" rtlCol="0">
            <a:noAutofit/>
          </a:bodyPr>
          <a:lstStyle/>
          <a:p>
            <a:pPr>
              <a:lnSpc>
                <a:spcPct val="82000"/>
              </a:lnSpc>
            </a:pPr>
            <a:r>
              <a:rPr lang="en-US" sz="5440" dirty="0">
                <a:solidFill>
                  <a:srgbClr val="601329"/>
                </a:solidFill>
                <a:latin typeface="Neue Haas Grotesk Text Pro" panose="020B0504020202020204" pitchFamily="34" charset="77"/>
              </a:rPr>
              <a:t>BAROSSA </a:t>
            </a:r>
            <a:r>
              <a:rPr lang="en-US" sz="5440" dirty="0">
                <a:solidFill>
                  <a:srgbClr val="B2D8BE"/>
                </a:solidFill>
                <a:latin typeface="Neue Haas Grotesk Text Pro" panose="020B0504020202020204" pitchFamily="34" charset="77"/>
              </a:rPr>
              <a:t>OLD VINE CHARTER</a:t>
            </a:r>
          </a:p>
        </p:txBody>
      </p:sp>
      <p:sp>
        <p:nvSpPr>
          <p:cNvPr id="3" name="object 58">
            <a:extLst>
              <a:ext uri="{FF2B5EF4-FFF2-40B4-BE49-F238E27FC236}">
                <a16:creationId xmlns:a16="http://schemas.microsoft.com/office/drawing/2014/main" id="{0E0E796F-B2CD-7749-B72A-8EB772AE687C}"/>
              </a:ext>
            </a:extLst>
          </p:cNvPr>
          <p:cNvSpPr txBox="1"/>
          <p:nvPr/>
        </p:nvSpPr>
        <p:spPr>
          <a:xfrm>
            <a:off x="2756849" y="4149049"/>
            <a:ext cx="820540" cy="499880"/>
          </a:xfrm>
          <a:prstGeom prst="rect">
            <a:avLst/>
          </a:prstGeom>
        </p:spPr>
        <p:txBody>
          <a:bodyPr vert="horz" wrap="square" lIns="0" tIns="17145" rIns="0" bIns="0" rtlCol="0">
            <a:spAutoFit/>
          </a:bodyPr>
          <a:lstStyle/>
          <a:p>
            <a:pPr>
              <a:lnSpc>
                <a:spcPct val="98000"/>
              </a:lnSpc>
            </a:pPr>
            <a:r>
              <a:rPr lang="en-AU"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OLD VINES</a:t>
            </a:r>
            <a:endParaRPr lang="en-US"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object 58">
            <a:extLst>
              <a:ext uri="{FF2B5EF4-FFF2-40B4-BE49-F238E27FC236}">
                <a16:creationId xmlns:a16="http://schemas.microsoft.com/office/drawing/2014/main" id="{5D2FAA51-61C5-FC44-3D15-8A283E04AB9E}"/>
              </a:ext>
            </a:extLst>
          </p:cNvPr>
          <p:cNvSpPr txBox="1"/>
          <p:nvPr/>
        </p:nvSpPr>
        <p:spPr>
          <a:xfrm>
            <a:off x="1180735" y="5596596"/>
            <a:ext cx="904569" cy="473719"/>
          </a:xfrm>
          <a:prstGeom prst="rect">
            <a:avLst/>
          </a:prstGeom>
        </p:spPr>
        <p:txBody>
          <a:bodyPr vert="horz" wrap="square" lIns="0" tIns="0" rIns="0" bIns="0" rtlCol="0" anchor="ctr" anchorCtr="0">
            <a:spAutoFit/>
          </a:bodyPr>
          <a:lstStyle/>
          <a:p>
            <a:pPr algn="ctr">
              <a:lnSpc>
                <a:spcPct val="81000"/>
              </a:lnSpc>
              <a:buClr>
                <a:srgbClr val="F40000"/>
              </a:buClr>
            </a:pPr>
            <a:r>
              <a:rPr lang="en-US" sz="1900" b="1"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AGE IN</a:t>
            </a:r>
          </a:p>
          <a:p>
            <a:pPr algn="ctr">
              <a:lnSpc>
                <a:spcPct val="81000"/>
              </a:lnSpc>
              <a:buClr>
                <a:srgbClr val="F40000"/>
              </a:buClr>
            </a:pPr>
            <a:r>
              <a:rPr lang="en-US" sz="1900" b="1"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YEARS</a:t>
            </a:r>
          </a:p>
        </p:txBody>
      </p:sp>
      <p:sp>
        <p:nvSpPr>
          <p:cNvPr id="7" name="object 58">
            <a:extLst>
              <a:ext uri="{FF2B5EF4-FFF2-40B4-BE49-F238E27FC236}">
                <a16:creationId xmlns:a16="http://schemas.microsoft.com/office/drawing/2014/main" id="{105EA5B0-D77F-BD67-BFF3-EB11426103DB}"/>
              </a:ext>
            </a:extLst>
          </p:cNvPr>
          <p:cNvSpPr txBox="1"/>
          <p:nvPr/>
        </p:nvSpPr>
        <p:spPr>
          <a:xfrm>
            <a:off x="2756848" y="5407280"/>
            <a:ext cx="1439497" cy="830997"/>
          </a:xfrm>
          <a:prstGeom prst="rect">
            <a:avLst/>
          </a:prstGeom>
        </p:spPr>
        <p:txBody>
          <a:bodyPr vert="horz" wrap="none" lIns="0" tIns="0" rIns="0" bIns="0" rtlCol="0" anchor="ctr" anchorCtr="0">
            <a:spAutoFit/>
          </a:bodyPr>
          <a:lstStyle/>
          <a:p>
            <a:pPr>
              <a:lnSpc>
                <a:spcPct val="90000"/>
              </a:lnSpc>
              <a:buClr>
                <a:srgbClr val="F40000"/>
              </a:buClr>
            </a:pPr>
            <a:r>
              <a:rPr lang="en-US" sz="6000" b="1"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35+</a:t>
            </a:r>
          </a:p>
        </p:txBody>
      </p:sp>
      <p:sp>
        <p:nvSpPr>
          <p:cNvPr id="8" name="object 58">
            <a:extLst>
              <a:ext uri="{FF2B5EF4-FFF2-40B4-BE49-F238E27FC236}">
                <a16:creationId xmlns:a16="http://schemas.microsoft.com/office/drawing/2014/main" id="{95147523-ACB7-A906-32F6-D50DFA2DB7D9}"/>
              </a:ext>
            </a:extLst>
          </p:cNvPr>
          <p:cNvSpPr txBox="1"/>
          <p:nvPr/>
        </p:nvSpPr>
        <p:spPr>
          <a:xfrm>
            <a:off x="4641522" y="5407280"/>
            <a:ext cx="1426481" cy="830997"/>
          </a:xfrm>
          <a:prstGeom prst="rect">
            <a:avLst/>
          </a:prstGeom>
        </p:spPr>
        <p:txBody>
          <a:bodyPr vert="horz" wrap="none" lIns="0" tIns="0" rIns="0" bIns="0" rtlCol="0" anchor="ctr" anchorCtr="0">
            <a:spAutoFit/>
          </a:bodyPr>
          <a:lstStyle/>
          <a:p>
            <a:pPr>
              <a:lnSpc>
                <a:spcPct val="90000"/>
              </a:lnSpc>
              <a:buClr>
                <a:srgbClr val="F40000"/>
              </a:buClr>
            </a:pPr>
            <a:r>
              <a:rPr lang="en-US" sz="6000" b="1"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70+</a:t>
            </a:r>
          </a:p>
        </p:txBody>
      </p:sp>
      <p:sp>
        <p:nvSpPr>
          <p:cNvPr id="9" name="object 58">
            <a:extLst>
              <a:ext uri="{FF2B5EF4-FFF2-40B4-BE49-F238E27FC236}">
                <a16:creationId xmlns:a16="http://schemas.microsoft.com/office/drawing/2014/main" id="{637BF090-741D-49A0-28D8-29C937E2B66E}"/>
              </a:ext>
            </a:extLst>
          </p:cNvPr>
          <p:cNvSpPr txBox="1"/>
          <p:nvPr/>
        </p:nvSpPr>
        <p:spPr>
          <a:xfrm>
            <a:off x="6592912" y="5407280"/>
            <a:ext cx="1867499" cy="830997"/>
          </a:xfrm>
          <a:prstGeom prst="rect">
            <a:avLst/>
          </a:prstGeom>
        </p:spPr>
        <p:txBody>
          <a:bodyPr vert="horz" wrap="none" lIns="0" tIns="0" rIns="0" bIns="0" rtlCol="0" anchor="ctr" anchorCtr="0">
            <a:spAutoFit/>
          </a:bodyPr>
          <a:lstStyle/>
          <a:p>
            <a:pPr>
              <a:lnSpc>
                <a:spcPct val="90000"/>
              </a:lnSpc>
              <a:buClr>
                <a:srgbClr val="F40000"/>
              </a:buClr>
            </a:pPr>
            <a:r>
              <a:rPr lang="en-US" sz="6000" b="1"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100+</a:t>
            </a:r>
          </a:p>
        </p:txBody>
      </p:sp>
      <p:sp>
        <p:nvSpPr>
          <p:cNvPr id="10" name="object 58">
            <a:extLst>
              <a:ext uri="{FF2B5EF4-FFF2-40B4-BE49-F238E27FC236}">
                <a16:creationId xmlns:a16="http://schemas.microsoft.com/office/drawing/2014/main" id="{27B7F42D-B2B8-9002-44FB-58094E8EDE2E}"/>
              </a:ext>
            </a:extLst>
          </p:cNvPr>
          <p:cNvSpPr txBox="1"/>
          <p:nvPr/>
        </p:nvSpPr>
        <p:spPr>
          <a:xfrm>
            <a:off x="8979183" y="5407280"/>
            <a:ext cx="1756891" cy="830997"/>
          </a:xfrm>
          <a:prstGeom prst="rect">
            <a:avLst/>
          </a:prstGeom>
        </p:spPr>
        <p:txBody>
          <a:bodyPr vert="horz" wrap="none" lIns="0" tIns="0" rIns="0" bIns="0" rtlCol="0" anchor="ctr" anchorCtr="0">
            <a:spAutoFit/>
          </a:bodyPr>
          <a:lstStyle/>
          <a:p>
            <a:pPr>
              <a:lnSpc>
                <a:spcPct val="90000"/>
              </a:lnSpc>
              <a:buClr>
                <a:srgbClr val="F40000"/>
              </a:buClr>
            </a:pPr>
            <a:r>
              <a:rPr lang="en-US" sz="6000" b="1"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125+</a:t>
            </a:r>
          </a:p>
        </p:txBody>
      </p:sp>
      <p:sp>
        <p:nvSpPr>
          <p:cNvPr id="11" name="object 58">
            <a:extLst>
              <a:ext uri="{FF2B5EF4-FFF2-40B4-BE49-F238E27FC236}">
                <a16:creationId xmlns:a16="http://schemas.microsoft.com/office/drawing/2014/main" id="{92820535-E883-BBC2-AA9A-86E2EB1F1D34}"/>
              </a:ext>
            </a:extLst>
          </p:cNvPr>
          <p:cNvSpPr txBox="1"/>
          <p:nvPr/>
        </p:nvSpPr>
        <p:spPr>
          <a:xfrm>
            <a:off x="4617063" y="3644666"/>
            <a:ext cx="1505474" cy="499880"/>
          </a:xfrm>
          <a:prstGeom prst="rect">
            <a:avLst/>
          </a:prstGeom>
        </p:spPr>
        <p:txBody>
          <a:bodyPr vert="horz" wrap="square" lIns="0" tIns="17145" rIns="0" bIns="0" rtlCol="0">
            <a:spAutoFit/>
          </a:bodyPr>
          <a:lstStyle/>
          <a:p>
            <a:pPr>
              <a:lnSpc>
                <a:spcPct val="98000"/>
              </a:lnSpc>
            </a:pPr>
            <a:r>
              <a:rPr lang="en-AU"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SURVIVOR VINES</a:t>
            </a:r>
            <a:endParaRPr lang="en-US"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2" name="object 58">
            <a:extLst>
              <a:ext uri="{FF2B5EF4-FFF2-40B4-BE49-F238E27FC236}">
                <a16:creationId xmlns:a16="http://schemas.microsoft.com/office/drawing/2014/main" id="{6EC5EA46-CEF4-305C-5A45-7ED53E2AD0C5}"/>
              </a:ext>
            </a:extLst>
          </p:cNvPr>
          <p:cNvSpPr txBox="1"/>
          <p:nvPr/>
        </p:nvSpPr>
        <p:spPr>
          <a:xfrm>
            <a:off x="6615224" y="3166601"/>
            <a:ext cx="2083933" cy="499880"/>
          </a:xfrm>
          <a:prstGeom prst="rect">
            <a:avLst/>
          </a:prstGeom>
        </p:spPr>
        <p:txBody>
          <a:bodyPr vert="horz" wrap="square" lIns="0" tIns="17145" rIns="0" bIns="0" rtlCol="0">
            <a:spAutoFit/>
          </a:bodyPr>
          <a:lstStyle/>
          <a:p>
            <a:pPr>
              <a:lnSpc>
                <a:spcPct val="98000"/>
              </a:lnSpc>
            </a:pPr>
            <a:r>
              <a:rPr lang="en-AU"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CENTENARIAN VINES</a:t>
            </a:r>
            <a:endParaRPr lang="en-US"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3" name="object 58">
            <a:extLst>
              <a:ext uri="{FF2B5EF4-FFF2-40B4-BE49-F238E27FC236}">
                <a16:creationId xmlns:a16="http://schemas.microsoft.com/office/drawing/2014/main" id="{1B1F9E32-F6E9-4F10-77F3-2826F9FFE850}"/>
              </a:ext>
            </a:extLst>
          </p:cNvPr>
          <p:cNvSpPr txBox="1"/>
          <p:nvPr/>
        </p:nvSpPr>
        <p:spPr>
          <a:xfrm>
            <a:off x="8979184" y="2619184"/>
            <a:ext cx="1656242" cy="499880"/>
          </a:xfrm>
          <a:prstGeom prst="rect">
            <a:avLst/>
          </a:prstGeom>
        </p:spPr>
        <p:txBody>
          <a:bodyPr vert="horz" wrap="square" lIns="0" tIns="17145" rIns="0" bIns="0" rtlCol="0">
            <a:spAutoFit/>
          </a:bodyPr>
          <a:lstStyle/>
          <a:p>
            <a:pPr>
              <a:lnSpc>
                <a:spcPct val="98000"/>
              </a:lnSpc>
            </a:pPr>
            <a:r>
              <a:rPr lang="en-AU"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ANCESTOR VINES</a:t>
            </a:r>
            <a:endParaRPr lang="en-US" sz="16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6" name="Straight Connector 15">
            <a:extLst>
              <a:ext uri="{FF2B5EF4-FFF2-40B4-BE49-F238E27FC236}">
                <a16:creationId xmlns:a16="http://schemas.microsoft.com/office/drawing/2014/main" id="{2F5550D4-E913-B84D-A9DA-15965817E4E0}"/>
              </a:ext>
            </a:extLst>
          </p:cNvPr>
          <p:cNvCxnSpPr/>
          <p:nvPr/>
        </p:nvCxnSpPr>
        <p:spPr>
          <a:xfrm flipH="1" flipV="1">
            <a:off x="2590800" y="4149049"/>
            <a:ext cx="0" cy="19212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CCFE856-EFA3-E142-70BE-734AC9956E53}"/>
              </a:ext>
            </a:extLst>
          </p:cNvPr>
          <p:cNvCxnSpPr/>
          <p:nvPr/>
        </p:nvCxnSpPr>
        <p:spPr>
          <a:xfrm flipH="1" flipV="1">
            <a:off x="4490156" y="3694585"/>
            <a:ext cx="0" cy="237573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AF59CB7-1BC8-AFDF-D608-07CF7E687EB9}"/>
              </a:ext>
            </a:extLst>
          </p:cNvPr>
          <p:cNvCxnSpPr/>
          <p:nvPr/>
        </p:nvCxnSpPr>
        <p:spPr>
          <a:xfrm flipH="1" flipV="1">
            <a:off x="6443647" y="3203361"/>
            <a:ext cx="0" cy="286695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F9E66A0-E79B-E45A-2CC8-00158CD7E87C}"/>
              </a:ext>
            </a:extLst>
          </p:cNvPr>
          <p:cNvCxnSpPr/>
          <p:nvPr/>
        </p:nvCxnSpPr>
        <p:spPr>
          <a:xfrm flipH="1" flipV="1">
            <a:off x="8808812" y="2676865"/>
            <a:ext cx="0" cy="339345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612714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9254692"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228124" y="1778557"/>
            <a:ext cx="1270924" cy="3847526"/>
          </a:xfrm>
          <a:prstGeom prst="rect">
            <a:avLst/>
          </a:prstGeom>
        </p:spPr>
      </p:pic>
      <p:pic>
        <p:nvPicPr>
          <p:cNvPr id="25" name="Picture Placeholder 8">
            <a:extLst>
              <a:ext uri="{FF2B5EF4-FFF2-40B4-BE49-F238E27FC236}">
                <a16:creationId xmlns:a16="http://schemas.microsoft.com/office/drawing/2014/main" id="{10542249-715E-9469-CB56-331BEBDE67B8}"/>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3174734" y="1770536"/>
            <a:ext cx="1270924" cy="3847526"/>
          </a:xfrm>
          <a:prstGeom prst="rect">
            <a:avLst/>
          </a:prstGeom>
        </p:spPr>
      </p:pic>
      <p:pic>
        <p:nvPicPr>
          <p:cNvPr id="24" name="Picture Placeholder 8">
            <a:extLst>
              <a:ext uri="{FF2B5EF4-FFF2-40B4-BE49-F238E27FC236}">
                <a16:creationId xmlns:a16="http://schemas.microsoft.com/office/drawing/2014/main" id="{C3F89E92-1BDF-1F91-E390-387925AB7ECB}"/>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169471" y="1770536"/>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sz="5440" dirty="0">
                <a:solidFill>
                  <a:srgbClr val="601329"/>
                </a:solidFill>
                <a:latin typeface="Neue Haas Grotesk Text Pro" panose="020B0504020202020204" pitchFamily="34" charset="77"/>
              </a:rPr>
              <a:t>BAROSSA VALLEY</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TOP 5 VARIETIES</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SHIRAZ</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63%</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CABERNET</a:t>
            </a:r>
          </a:p>
          <a:p>
            <a:pPr algn="ctr"/>
            <a:r>
              <a:rPr lang="en-US" dirty="0">
                <a:solidFill>
                  <a:srgbClr val="601329"/>
                </a:solidFill>
                <a:latin typeface="Neue Haas Grotesk Text Pro" panose="020B0504020202020204" pitchFamily="34" charset="77"/>
              </a:rPr>
              <a:t>SAUVIGNON</a:t>
            </a:r>
          </a:p>
          <a:p>
            <a:pPr algn="ctr"/>
            <a:r>
              <a:rPr lang="en-US" sz="3800" b="1" dirty="0">
                <a:solidFill>
                  <a:schemeClr val="bg1"/>
                </a:solidFill>
                <a:latin typeface="Neue Haas Grotesk Text Pro" panose="020B0504020202020204" pitchFamily="34" charset="77"/>
              </a:rPr>
              <a:t>13%</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GRENACHE</a:t>
            </a: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5%</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CHARDONNAY</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4%</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MERLOT</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12405" y="4019453"/>
            <a:ext cx="127887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SHIRAZ</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901538" y="3910449"/>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986752" y="4019454"/>
            <a:ext cx="1816908"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GRENACHE</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6793660" y="4019455"/>
            <a:ext cx="2260747"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CHARDONNAY</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255296" y="4019455"/>
            <a:ext cx="1395127"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MERLOT</a:t>
            </a:r>
          </a:p>
        </p:txBody>
      </p:sp>
    </p:spTree>
    <p:extLst>
      <p:ext uri="{BB962C8B-B14F-4D97-AF65-F5344CB8AC3E}">
        <p14:creationId xmlns:p14="http://schemas.microsoft.com/office/powerpoint/2010/main" val="385917851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8" descr="A close up of a bottle&#10;&#10;Description automatically generated">
            <a:extLst>
              <a:ext uri="{FF2B5EF4-FFF2-40B4-BE49-F238E27FC236}">
                <a16:creationId xmlns:a16="http://schemas.microsoft.com/office/drawing/2014/main" id="{9E71B367-04C1-4E0D-70CF-4B06A72A3F0D}"/>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221760" y="1973579"/>
            <a:ext cx="1178969" cy="3569145"/>
          </a:xfrm>
          <a:prstGeom prst="rect">
            <a:avLst/>
          </a:prstGeom>
        </p:spPr>
      </p:pic>
      <p:pic>
        <p:nvPicPr>
          <p:cNvPr id="13" name="Picture Placeholder 8">
            <a:extLst>
              <a:ext uri="{FF2B5EF4-FFF2-40B4-BE49-F238E27FC236}">
                <a16:creationId xmlns:a16="http://schemas.microsoft.com/office/drawing/2014/main" id="{7FAE3066-E8FD-315E-8CD1-8E62BDE78C23}"/>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70978" y="1933074"/>
            <a:ext cx="1182507" cy="3579859"/>
          </a:xfrm>
          <a:prstGeom prst="rect">
            <a:avLst/>
          </a:prstGeom>
        </p:spPr>
      </p:pic>
      <p:pic>
        <p:nvPicPr>
          <p:cNvPr id="12" name="Picture Placeholder 8">
            <a:extLst>
              <a:ext uri="{FF2B5EF4-FFF2-40B4-BE49-F238E27FC236}">
                <a16:creationId xmlns:a16="http://schemas.microsoft.com/office/drawing/2014/main" id="{010CEE19-2C29-7573-40EC-CD5552BDD7C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270734" y="1770536"/>
            <a:ext cx="1270924" cy="3847526"/>
          </a:xfrm>
          <a:prstGeom prst="rect">
            <a:avLst/>
          </a:prstGeom>
        </p:spPr>
      </p:pic>
      <p:pic>
        <p:nvPicPr>
          <p:cNvPr id="11" name="Picture Placeholder 8">
            <a:extLst>
              <a:ext uri="{FF2B5EF4-FFF2-40B4-BE49-F238E27FC236}">
                <a16:creationId xmlns:a16="http://schemas.microsoft.com/office/drawing/2014/main" id="{7A2D87DB-67FA-4355-5AE6-D696F4A75B7D}"/>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249429" y="1770536"/>
            <a:ext cx="1270924" cy="3847526"/>
          </a:xfrm>
          <a:prstGeom prst="rect">
            <a:avLst/>
          </a:prstGeom>
        </p:spPr>
      </p:pic>
      <p:pic>
        <p:nvPicPr>
          <p:cNvPr id="8" name="Picture Placeholder 8">
            <a:extLst>
              <a:ext uri="{FF2B5EF4-FFF2-40B4-BE49-F238E27FC236}">
                <a16:creationId xmlns:a16="http://schemas.microsoft.com/office/drawing/2014/main" id="{F712BF80-5497-5D02-E80D-8D323EA2AEBA}"/>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3174734" y="1770536"/>
            <a:ext cx="1270924" cy="3847526"/>
          </a:xfrm>
          <a:prstGeom prst="rect">
            <a:avLst/>
          </a:prstGeom>
        </p:spPr>
      </p:pic>
      <p:sp>
        <p:nvSpPr>
          <p:cNvPr id="41" name="Rectangle 40">
            <a:extLst>
              <a:ext uri="{FF2B5EF4-FFF2-40B4-BE49-F238E27FC236}">
                <a16:creationId xmlns:a16="http://schemas.microsoft.com/office/drawing/2014/main" id="{99FDAD5E-E0AC-E042-B039-99550D996EB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7932C7C-3022-73D7-2FAF-9F929DF1BC6A}"/>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C065CB14-801B-55F8-8A11-A313DD0E8524}"/>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A53CAD1-41AE-603C-A2AC-6F78511DB248}"/>
              </a:ext>
            </a:extLst>
          </p:cNvPr>
          <p:cNvSpPr txBox="1"/>
          <p:nvPr/>
        </p:nvSpPr>
        <p:spPr>
          <a:xfrm>
            <a:off x="473542" y="539937"/>
            <a:ext cx="9303629" cy="1465273"/>
          </a:xfrm>
          <a:prstGeom prst="rect">
            <a:avLst/>
          </a:prstGeom>
          <a:noFill/>
        </p:spPr>
        <p:txBody>
          <a:bodyPr wrap="square">
            <a:spAutoFit/>
          </a:bodyPr>
          <a:lstStyle/>
          <a:p>
            <a:pPr>
              <a:lnSpc>
                <a:spcPct val="82000"/>
              </a:lnSpc>
            </a:pPr>
            <a:r>
              <a:rPr lang="en-US" sz="5440" dirty="0">
                <a:solidFill>
                  <a:srgbClr val="601329"/>
                </a:solidFill>
                <a:latin typeface="Neue Haas Grotesk Text Pro" panose="020B0504020202020204" pitchFamily="34" charset="77"/>
              </a:rPr>
              <a:t>EDEN VALLEY</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TOP 5 VARIETIES</a:t>
            </a:r>
          </a:p>
        </p:txBody>
      </p:sp>
      <p:sp>
        <p:nvSpPr>
          <p:cNvPr id="3" name="TextBox 2">
            <a:extLst>
              <a:ext uri="{FF2B5EF4-FFF2-40B4-BE49-F238E27FC236}">
                <a16:creationId xmlns:a16="http://schemas.microsoft.com/office/drawing/2014/main" id="{54E71551-DFBD-0317-D9AC-3F1574F0D9DF}"/>
              </a:ext>
            </a:extLst>
          </p:cNvPr>
          <p:cNvSpPr txBox="1"/>
          <p:nvPr/>
        </p:nvSpPr>
        <p:spPr>
          <a:xfrm>
            <a:off x="907852" y="5470367"/>
            <a:ext cx="1842968" cy="1231106"/>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RIESLING</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30%</a:t>
            </a:r>
          </a:p>
        </p:txBody>
      </p:sp>
      <p:sp>
        <p:nvSpPr>
          <p:cNvPr id="35" name="TextBox 34">
            <a:extLst>
              <a:ext uri="{FF2B5EF4-FFF2-40B4-BE49-F238E27FC236}">
                <a16:creationId xmlns:a16="http://schemas.microsoft.com/office/drawing/2014/main" id="{1D343EC1-08FB-BF77-547D-3967484EE0E0}"/>
              </a:ext>
            </a:extLst>
          </p:cNvPr>
          <p:cNvSpPr txBox="1"/>
          <p:nvPr/>
        </p:nvSpPr>
        <p:spPr>
          <a:xfrm>
            <a:off x="2951916"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SHIRAZ</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27%</a:t>
            </a:r>
          </a:p>
        </p:txBody>
      </p:sp>
      <p:sp>
        <p:nvSpPr>
          <p:cNvPr id="38" name="TextBox 37">
            <a:extLst>
              <a:ext uri="{FF2B5EF4-FFF2-40B4-BE49-F238E27FC236}">
                <a16:creationId xmlns:a16="http://schemas.microsoft.com/office/drawing/2014/main" id="{FC1824B3-3CA1-70B4-4141-04BFB62A2276}"/>
              </a:ext>
            </a:extLst>
          </p:cNvPr>
          <p:cNvSpPr txBox="1"/>
          <p:nvPr/>
        </p:nvSpPr>
        <p:spPr>
          <a:xfrm>
            <a:off x="4995976" y="5470367"/>
            <a:ext cx="1842968" cy="1508105"/>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CHARDONNAY</a:t>
            </a: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13%</a:t>
            </a:r>
          </a:p>
          <a:p>
            <a:pPr algn="ctr"/>
            <a:endParaRPr lang="en-US" dirty="0">
              <a:solidFill>
                <a:srgbClr val="601329"/>
              </a:solidFill>
              <a:latin typeface="Neue Haas Grotesk Text Pro" panose="020B0504020202020204" pitchFamily="34" charset="77"/>
            </a:endParaRPr>
          </a:p>
        </p:txBody>
      </p:sp>
      <p:sp>
        <p:nvSpPr>
          <p:cNvPr id="39" name="Rectangle 38">
            <a:extLst>
              <a:ext uri="{FF2B5EF4-FFF2-40B4-BE49-F238E27FC236}">
                <a16:creationId xmlns:a16="http://schemas.microsoft.com/office/drawing/2014/main" id="{1E76CEC9-6368-EF25-F6D9-26D6A9C0A529}"/>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7292CC8A-442B-AA2F-5491-202BA9475212}"/>
              </a:ext>
            </a:extLst>
          </p:cNvPr>
          <p:cNvSpPr txBox="1"/>
          <p:nvPr/>
        </p:nvSpPr>
        <p:spPr>
          <a:xfrm>
            <a:off x="704004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CABERNET</a:t>
            </a:r>
          </a:p>
          <a:p>
            <a:pPr algn="ctr"/>
            <a:r>
              <a:rPr lang="en-US" dirty="0">
                <a:solidFill>
                  <a:srgbClr val="601329"/>
                </a:solidFill>
                <a:latin typeface="Neue Haas Grotesk Text Pro" panose="020B0504020202020204" pitchFamily="34" charset="77"/>
              </a:rPr>
              <a:t>SAUVIGNON</a:t>
            </a:r>
          </a:p>
          <a:p>
            <a:pPr algn="ctr"/>
            <a:r>
              <a:rPr lang="en-US" sz="3800" b="1" dirty="0">
                <a:solidFill>
                  <a:schemeClr val="bg1"/>
                </a:solidFill>
                <a:latin typeface="Neue Haas Grotesk Text Pro" panose="020B0504020202020204" pitchFamily="34" charset="77"/>
              </a:rPr>
              <a:t>10%</a:t>
            </a:r>
          </a:p>
        </p:txBody>
      </p:sp>
      <p:sp>
        <p:nvSpPr>
          <p:cNvPr id="44" name="Rectangle 43">
            <a:extLst>
              <a:ext uri="{FF2B5EF4-FFF2-40B4-BE49-F238E27FC236}">
                <a16:creationId xmlns:a16="http://schemas.microsoft.com/office/drawing/2014/main" id="{0A0E4BFA-2755-BA0B-F607-C54D6C33D144}"/>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837BE046-163F-AD0F-A728-033EA6915E23}"/>
              </a:ext>
            </a:extLst>
          </p:cNvPr>
          <p:cNvSpPr txBox="1"/>
          <p:nvPr/>
        </p:nvSpPr>
        <p:spPr>
          <a:xfrm>
            <a:off x="908411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MERLOT</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a:t>
            </a:r>
          </a:p>
        </p:txBody>
      </p:sp>
      <p:sp>
        <p:nvSpPr>
          <p:cNvPr id="2" name="TextBox 1">
            <a:extLst>
              <a:ext uri="{FF2B5EF4-FFF2-40B4-BE49-F238E27FC236}">
                <a16:creationId xmlns:a16="http://schemas.microsoft.com/office/drawing/2014/main" id="{23BBD4D1-7A71-C4FE-7F18-CD7D8AB2271D}"/>
              </a:ext>
            </a:extLst>
          </p:cNvPr>
          <p:cNvSpPr txBox="1"/>
          <p:nvPr/>
        </p:nvSpPr>
        <p:spPr>
          <a:xfrm rot="16200000">
            <a:off x="1037385" y="4019453"/>
            <a:ext cx="1540551"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RIESLING</a:t>
            </a:r>
          </a:p>
        </p:txBody>
      </p:sp>
      <p:sp>
        <p:nvSpPr>
          <p:cNvPr id="5" name="TextBox 4">
            <a:extLst>
              <a:ext uri="{FF2B5EF4-FFF2-40B4-BE49-F238E27FC236}">
                <a16:creationId xmlns:a16="http://schemas.microsoft.com/office/drawing/2014/main" id="{F74C6C39-D206-713C-96F6-A893D71617B6}"/>
              </a:ext>
            </a:extLst>
          </p:cNvPr>
          <p:cNvSpPr txBox="1"/>
          <p:nvPr/>
        </p:nvSpPr>
        <p:spPr>
          <a:xfrm rot="16200000">
            <a:off x="3226950" y="4049269"/>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6" name="TextBox 5">
            <a:extLst>
              <a:ext uri="{FF2B5EF4-FFF2-40B4-BE49-F238E27FC236}">
                <a16:creationId xmlns:a16="http://schemas.microsoft.com/office/drawing/2014/main" id="{D0871AEF-CE71-8B1A-15CC-49731F265895}"/>
              </a:ext>
            </a:extLst>
          </p:cNvPr>
          <p:cNvSpPr txBox="1"/>
          <p:nvPr/>
        </p:nvSpPr>
        <p:spPr>
          <a:xfrm rot="16200000">
            <a:off x="4772855" y="4019454"/>
            <a:ext cx="2260748"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CHARDONNAY</a:t>
            </a:r>
          </a:p>
        </p:txBody>
      </p:sp>
      <p:sp>
        <p:nvSpPr>
          <p:cNvPr id="9" name="TextBox 8">
            <a:extLst>
              <a:ext uri="{FF2B5EF4-FFF2-40B4-BE49-F238E27FC236}">
                <a16:creationId xmlns:a16="http://schemas.microsoft.com/office/drawing/2014/main" id="{1ADF0567-1859-85F3-2820-A27B8C08FA93}"/>
              </a:ext>
            </a:extLst>
          </p:cNvPr>
          <p:cNvSpPr txBox="1"/>
          <p:nvPr/>
        </p:nvSpPr>
        <p:spPr>
          <a:xfrm rot="16200000">
            <a:off x="9255296" y="4019455"/>
            <a:ext cx="1395127"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MERLOT</a:t>
            </a:r>
          </a:p>
        </p:txBody>
      </p:sp>
      <p:sp>
        <p:nvSpPr>
          <p:cNvPr id="10" name="TextBox 9">
            <a:extLst>
              <a:ext uri="{FF2B5EF4-FFF2-40B4-BE49-F238E27FC236}">
                <a16:creationId xmlns:a16="http://schemas.microsoft.com/office/drawing/2014/main" id="{D3720DD2-9B67-B47A-736B-3157957183ED}"/>
              </a:ext>
            </a:extLst>
          </p:cNvPr>
          <p:cNvSpPr txBox="1"/>
          <p:nvPr/>
        </p:nvSpPr>
        <p:spPr>
          <a:xfrm rot="16200000">
            <a:off x="6968103" y="3910450"/>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spTree>
    <p:extLst>
      <p:ext uri="{BB962C8B-B14F-4D97-AF65-F5344CB8AC3E}">
        <p14:creationId xmlns:p14="http://schemas.microsoft.com/office/powerpoint/2010/main" val="4134449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403691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53974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descr="A close up of a bottle&#10;&#10;Description automatically generated">
            <a:extLst>
              <a:ext uri="{FF2B5EF4-FFF2-40B4-BE49-F238E27FC236}">
                <a16:creationId xmlns:a16="http://schemas.microsoft.com/office/drawing/2014/main" id="{0A9450BE-EDA9-DA19-7EB0-0694C109A1C5}"/>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695857" y="886720"/>
            <a:ext cx="1937783" cy="5866338"/>
          </a:xfrm>
          <a:prstGeom prst="rect">
            <a:avLst/>
          </a:prstGeom>
        </p:spPr>
      </p:pic>
      <p:sp>
        <p:nvSpPr>
          <p:cNvPr id="4" name="TextBox 3">
            <a:extLst>
              <a:ext uri="{FF2B5EF4-FFF2-40B4-BE49-F238E27FC236}">
                <a16:creationId xmlns:a16="http://schemas.microsoft.com/office/drawing/2014/main" id="{6A53CAD1-41AE-603C-A2AC-6F78511DB248}"/>
              </a:ext>
            </a:extLst>
          </p:cNvPr>
          <p:cNvSpPr txBox="1"/>
          <p:nvPr/>
        </p:nvSpPr>
        <p:spPr>
          <a:xfrm>
            <a:off x="154413" y="229198"/>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EDEN VALLEY</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RIESLING</a:t>
            </a: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1627716"/>
            <a:ext cx="2805709" cy="1102866"/>
          </a:xfrm>
          <a:prstGeom prst="rect">
            <a:avLst/>
          </a:prstGeom>
          <a:noFill/>
        </p:spPr>
        <p:txBody>
          <a:bodyPr wrap="square" anchor="b">
            <a:spAutoFit/>
          </a:bodyPr>
          <a:lstStyle/>
          <a:p>
            <a:pPr algn="ctr">
              <a:spcBef>
                <a:spcPts val="217"/>
              </a:spcBef>
            </a:pPr>
            <a:r>
              <a:rPr lang="en-AU" sz="1600" dirty="0">
                <a:effectLst/>
                <a:latin typeface="Neue Haas Grotesk Text Pro" panose="020B0504020202020204" pitchFamily="34" charset="77"/>
              </a:rPr>
              <a:t>STRONG </a:t>
            </a:r>
            <a:br>
              <a:rPr lang="en-AU" sz="1600" dirty="0">
                <a:effectLst/>
                <a:latin typeface="Neue Haas Grotesk Text Pro" panose="020B0504020202020204" pitchFamily="34" charset="77"/>
              </a:rPr>
            </a:br>
            <a:r>
              <a:rPr lang="en-AU" sz="1600" dirty="0">
                <a:effectLst/>
                <a:latin typeface="Neue Haas Grotesk Text Pro" panose="020B0504020202020204" pitchFamily="34" charset="77"/>
              </a:rPr>
              <a:t>LEMON - LIME AROMAS</a:t>
            </a:r>
          </a:p>
          <a:p>
            <a:pPr algn="ctr">
              <a:spcBef>
                <a:spcPts val="217"/>
              </a:spcBef>
              <a:spcAft>
                <a:spcPts val="638"/>
              </a:spcAft>
            </a:pPr>
            <a:r>
              <a:rPr lang="en-AU" sz="1600" dirty="0">
                <a:effectLst/>
                <a:latin typeface="Neue Haas Grotesk Text Pro" panose="020B0504020202020204" pitchFamily="34" charset="77"/>
              </a:rPr>
              <a:t>with a great intensity </a:t>
            </a:r>
            <a:br>
              <a:rPr lang="en-AU" sz="1600" dirty="0">
                <a:effectLst/>
                <a:latin typeface="Neue Haas Grotesk Text Pro" panose="020B0504020202020204" pitchFamily="34" charset="77"/>
              </a:rPr>
            </a:br>
            <a:r>
              <a:rPr lang="en-AU" sz="1600" dirty="0">
                <a:effectLst/>
                <a:latin typeface="Neue Haas Grotesk Text Pro" panose="020B0504020202020204" pitchFamily="34" charset="77"/>
              </a:rPr>
              <a:t>of flavour</a:t>
            </a:r>
          </a:p>
        </p:txBody>
      </p:sp>
      <p:cxnSp>
        <p:nvCxnSpPr>
          <p:cNvPr id="23" name="Straight Connector 22">
            <a:extLst>
              <a:ext uri="{FF2B5EF4-FFF2-40B4-BE49-F238E27FC236}">
                <a16:creationId xmlns:a16="http://schemas.microsoft.com/office/drawing/2014/main" id="{1B638749-00FB-780E-CC25-0154A0ECA7AD}"/>
              </a:ext>
            </a:extLst>
          </p:cNvPr>
          <p:cNvCxnSpPr/>
          <p:nvPr/>
        </p:nvCxnSpPr>
        <p:spPr>
          <a:xfrm>
            <a:off x="2219110" y="274994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66070" y="2209119"/>
            <a:ext cx="1832762" cy="179010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MOST IMPORTANT WHITE GRAPE VARIETY ACCOUNTING FOR ROUGHLY 1/4 OF TOTAL CRUSH</a:t>
            </a:r>
          </a:p>
        </p:txBody>
      </p:sp>
      <p:sp>
        <p:nvSpPr>
          <p:cNvPr id="29" name="TextBox 28">
            <a:extLst>
              <a:ext uri="{FF2B5EF4-FFF2-40B4-BE49-F238E27FC236}">
                <a16:creationId xmlns:a16="http://schemas.microsoft.com/office/drawing/2014/main" id="{9EE6620A-6DE8-9F2C-93D7-EA689D1394C6}"/>
              </a:ext>
            </a:extLst>
          </p:cNvPr>
          <p:cNvSpPr txBox="1"/>
          <p:nvPr/>
        </p:nvSpPr>
        <p:spPr>
          <a:xfrm>
            <a:off x="597712" y="5286538"/>
            <a:ext cx="2805709" cy="1193596"/>
          </a:xfrm>
          <a:prstGeom prst="rect">
            <a:avLst/>
          </a:prstGeom>
          <a:noFill/>
        </p:spPr>
        <p:txBody>
          <a:bodyPr wrap="square" anchor="b">
            <a:spAutoFit/>
          </a:bodyPr>
          <a:lstStyle/>
          <a:p>
            <a:pPr>
              <a:lnSpc>
                <a:spcPct val="82000"/>
              </a:lnSpc>
              <a:spcBef>
                <a:spcPts val="217"/>
              </a:spcBef>
            </a:pPr>
            <a:r>
              <a:rPr lang="en-AU" sz="1400" dirty="0">
                <a:effectLst/>
                <a:latin typeface="Neue Haas Grotesk Text Pro" panose="020B0504020202020204" pitchFamily="34" charset="77"/>
              </a:rPr>
              <a:t>PRIMARY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Lemon juice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Lime juice </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Green apple </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Ginger flower</a:t>
            </a:r>
          </a:p>
        </p:txBody>
      </p:sp>
      <p:sp>
        <p:nvSpPr>
          <p:cNvPr id="32" name="TextBox 31">
            <a:extLst>
              <a:ext uri="{FF2B5EF4-FFF2-40B4-BE49-F238E27FC236}">
                <a16:creationId xmlns:a16="http://schemas.microsoft.com/office/drawing/2014/main" id="{22201F74-1579-3130-4797-DB2844643F81}"/>
              </a:ext>
            </a:extLst>
          </p:cNvPr>
          <p:cNvSpPr txBox="1"/>
          <p:nvPr/>
        </p:nvSpPr>
        <p:spPr>
          <a:xfrm>
            <a:off x="3401872" y="5286538"/>
            <a:ext cx="2805709" cy="1193596"/>
          </a:xfrm>
          <a:prstGeom prst="rect">
            <a:avLst/>
          </a:prstGeom>
          <a:noFill/>
        </p:spPr>
        <p:txBody>
          <a:bodyPr wrap="square" anchor="b">
            <a:spAutoFit/>
          </a:bodyPr>
          <a:lstStyle/>
          <a:p>
            <a:pPr>
              <a:lnSpc>
                <a:spcPct val="82000"/>
              </a:lnSpc>
              <a:spcBef>
                <a:spcPts val="217"/>
              </a:spcBef>
            </a:pPr>
            <a:r>
              <a:rPr lang="en-AU" sz="1400" dirty="0">
                <a:effectLst/>
                <a:latin typeface="Neue Haas Grotesk Text Pro" panose="020B0504020202020204" pitchFamily="34" charset="77"/>
              </a:rPr>
              <a:t>SECONDARY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Toast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Almond</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Honey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Marmalade</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546860" y="4525409"/>
            <a:ext cx="454914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a:off x="1556170" y="451778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D862B48-2293-2118-9B46-8D7DF76BBE3D}"/>
              </a:ext>
            </a:extLst>
          </p:cNvPr>
          <p:cNvCxnSpPr/>
          <p:nvPr/>
        </p:nvCxnSpPr>
        <p:spPr>
          <a:xfrm>
            <a:off x="4070770" y="451778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790487" y="5124241"/>
            <a:ext cx="2805709" cy="830997"/>
          </a:xfrm>
          <a:prstGeom prst="rect">
            <a:avLst/>
          </a:prstGeom>
          <a:noFill/>
        </p:spPr>
        <p:txBody>
          <a:bodyPr wrap="square" anchor="b">
            <a:spAutoFit/>
          </a:bodyPr>
          <a:lstStyle/>
          <a:p>
            <a:pPr algn="ctr">
              <a:spcBef>
                <a:spcPts val="203"/>
              </a:spcBef>
            </a:pPr>
            <a:r>
              <a:rPr lang="en-AU" sz="1600" dirty="0">
                <a:effectLst/>
                <a:latin typeface="Neue Haas Grotesk Text Pro" panose="020B0504020202020204" pitchFamily="34" charset="77"/>
              </a:rPr>
              <a:t>THRIVES IN THE COOL, </a:t>
            </a:r>
            <a:br>
              <a:rPr lang="en-AU" sz="1600" dirty="0">
                <a:effectLst/>
                <a:latin typeface="Neue Haas Grotesk Text Pro" panose="020B0504020202020204" pitchFamily="34" charset="77"/>
              </a:rPr>
            </a:br>
            <a:r>
              <a:rPr lang="en-AU" sz="1600" dirty="0">
                <a:effectLst/>
                <a:latin typeface="Neue Haas Grotesk Text Pro" panose="020B0504020202020204" pitchFamily="34" charset="77"/>
              </a:rPr>
              <a:t>HIGHER-ALTITUDE VINEYARDS</a:t>
            </a:r>
          </a:p>
        </p:txBody>
      </p:sp>
      <p:sp>
        <p:nvSpPr>
          <p:cNvPr id="3" name="object 10">
            <a:extLst>
              <a:ext uri="{FF2B5EF4-FFF2-40B4-BE49-F238E27FC236}">
                <a16:creationId xmlns:a16="http://schemas.microsoft.com/office/drawing/2014/main" id="{84BFD1A9-D238-53F5-B6BF-A8AA847EFF3F}"/>
              </a:ext>
            </a:extLst>
          </p:cNvPr>
          <p:cNvSpPr txBox="1"/>
          <p:nvPr/>
        </p:nvSpPr>
        <p:spPr>
          <a:xfrm rot="16200000">
            <a:off x="4423551"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312564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6" name="Picture Placeholder 8" descr="A close up of a bottle&#10;&#10;Description automatically generated">
            <a:extLst>
              <a:ext uri="{FF2B5EF4-FFF2-40B4-BE49-F238E27FC236}">
                <a16:creationId xmlns:a16="http://schemas.microsoft.com/office/drawing/2014/main" id="{1E720B25-2B4A-DBCB-23C5-2ED68685355D}"/>
              </a:ext>
            </a:extLst>
          </p:cNvPr>
          <p:cNvPicPr>
            <a:picLocks noGrp="1" noChangeAspect="1"/>
          </p:cNvPicPr>
          <p:nvPr>
            <p:ph type="pic" sz="quarter" idx="4294967295"/>
          </p:nvPr>
        </p:nvPicPr>
        <p:blipFill>
          <a:blip r:embed="rId2" cstate="print">
            <a:extLst>
              <a:ext uri="{28A0092B-C50C-407E-A947-70E740481C1C}">
                <a14:useLocalDpi xmlns:a14="http://schemas.microsoft.com/office/drawing/2010/main"/>
              </a:ext>
            </a:extLst>
          </a:blip>
          <a:srcRect/>
          <a:stretch>
            <a:fillRect/>
          </a:stretch>
        </p:blipFill>
        <p:spPr>
          <a:xfrm>
            <a:off x="8514975" y="368300"/>
            <a:ext cx="2114328" cy="6400800"/>
          </a:xfr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343129"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C2164130-C817-58F9-2C6A-4CE3EF096460}"/>
              </a:ext>
            </a:extLst>
          </p:cNvPr>
          <p:cNvSpPr/>
          <p:nvPr/>
        </p:nvSpPr>
        <p:spPr>
          <a:xfrm>
            <a:off x="2010871" y="1969172"/>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0A5A606F-4A6A-3B78-FDE0-5346E75A688D}"/>
              </a:ext>
            </a:extLst>
          </p:cNvPr>
          <p:cNvSpPr/>
          <p:nvPr/>
        </p:nvSpPr>
        <p:spPr>
          <a:xfrm>
            <a:off x="2375014" y="1966270"/>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CE4DE0A-3156-E185-6BA0-5277D6FBF076}"/>
              </a:ext>
            </a:extLst>
          </p:cNvPr>
          <p:cNvSpPr/>
          <p:nvPr/>
        </p:nvSpPr>
        <p:spPr>
          <a:xfrm>
            <a:off x="2739157" y="1966270"/>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1F29077-FA8A-2CDB-E97D-A40A19EE4078}"/>
              </a:ext>
            </a:extLst>
          </p:cNvPr>
          <p:cNvSpPr/>
          <p:nvPr/>
        </p:nvSpPr>
        <p:spPr>
          <a:xfrm>
            <a:off x="3103300" y="1966270"/>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DB00030A-5E2A-8A04-9455-684D5BB263FC}"/>
              </a:ext>
            </a:extLst>
          </p:cNvPr>
          <p:cNvSpPr txBox="1"/>
          <p:nvPr/>
        </p:nvSpPr>
        <p:spPr>
          <a:xfrm>
            <a:off x="530425" y="1994238"/>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733F3771-4282-D452-8E25-D8716D9E49DC}"/>
              </a:ext>
            </a:extLst>
          </p:cNvPr>
          <p:cNvSpPr/>
          <p:nvPr/>
        </p:nvSpPr>
        <p:spPr>
          <a:xfrm>
            <a:off x="3467824" y="1966270"/>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5665D82D-136D-E579-CE9A-3DEDF142AE84}"/>
              </a:ext>
            </a:extLst>
          </p:cNvPr>
          <p:cNvSpPr/>
          <p:nvPr/>
        </p:nvSpPr>
        <p:spPr>
          <a:xfrm>
            <a:off x="3832348" y="1966270"/>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8AC4D748-73A2-2FF0-B26F-439037E69A67}"/>
              </a:ext>
            </a:extLst>
          </p:cNvPr>
          <p:cNvSpPr/>
          <p:nvPr/>
        </p:nvSpPr>
        <p:spPr>
          <a:xfrm>
            <a:off x="4190693" y="1966270"/>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31270497-E897-4289-F0EB-3818B8B0E1B1}"/>
              </a:ext>
            </a:extLst>
          </p:cNvPr>
          <p:cNvSpPr/>
          <p:nvPr/>
        </p:nvSpPr>
        <p:spPr>
          <a:xfrm>
            <a:off x="4561395" y="1966270"/>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70DBE59E-8202-2A43-125A-376F32B8C615}"/>
              </a:ext>
            </a:extLst>
          </p:cNvPr>
          <p:cNvSpPr/>
          <p:nvPr/>
        </p:nvSpPr>
        <p:spPr>
          <a:xfrm>
            <a:off x="4925919" y="1966270"/>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1938063" y="2413463"/>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Riesling</a:t>
            </a:r>
          </a:p>
        </p:txBody>
      </p:sp>
      <p:cxnSp>
        <p:nvCxnSpPr>
          <p:cNvPr id="48" name="Straight Connector 47">
            <a:extLst>
              <a:ext uri="{FF2B5EF4-FFF2-40B4-BE49-F238E27FC236}">
                <a16:creationId xmlns:a16="http://schemas.microsoft.com/office/drawing/2014/main" id="{1D1DEDE6-0197-C6A7-0DF9-819C5A4FD5B7}"/>
              </a:ext>
            </a:extLst>
          </p:cNvPr>
          <p:cNvCxnSpPr>
            <a:cxnSpLocks/>
          </p:cNvCxnSpPr>
          <p:nvPr/>
        </p:nvCxnSpPr>
        <p:spPr>
          <a:xfrm>
            <a:off x="1509431" y="2102604"/>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1727E905-3D33-773A-D9E9-10C39B8CC9D6}"/>
              </a:ext>
            </a:extLst>
          </p:cNvPr>
          <p:cNvSpPr/>
          <p:nvPr/>
        </p:nvSpPr>
        <p:spPr>
          <a:xfrm>
            <a:off x="2010871" y="31183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221C8CE9-56C6-BF69-99CD-0C9D79ACCFA4}"/>
              </a:ext>
            </a:extLst>
          </p:cNvPr>
          <p:cNvSpPr/>
          <p:nvPr/>
        </p:nvSpPr>
        <p:spPr>
          <a:xfrm>
            <a:off x="2375014"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EF9CE1DD-409D-D6E8-2FD3-84F4585A1110}"/>
              </a:ext>
            </a:extLst>
          </p:cNvPr>
          <p:cNvSpPr/>
          <p:nvPr/>
        </p:nvSpPr>
        <p:spPr>
          <a:xfrm>
            <a:off x="2739157"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8999AB3-78BD-EE6F-D341-682BDE6C7653}"/>
              </a:ext>
            </a:extLst>
          </p:cNvPr>
          <p:cNvSpPr/>
          <p:nvPr/>
        </p:nvSpPr>
        <p:spPr>
          <a:xfrm>
            <a:off x="3103300"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CF517208-81FB-D893-85ED-FA67EC1640EC}"/>
              </a:ext>
            </a:extLst>
          </p:cNvPr>
          <p:cNvSpPr txBox="1"/>
          <p:nvPr/>
        </p:nvSpPr>
        <p:spPr>
          <a:xfrm>
            <a:off x="530424" y="309626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B2D090DD-3AF4-E349-50FC-69C07E42ED6E}"/>
              </a:ext>
            </a:extLst>
          </p:cNvPr>
          <p:cNvSpPr/>
          <p:nvPr/>
        </p:nvSpPr>
        <p:spPr>
          <a:xfrm>
            <a:off x="3467824"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B870CD8C-C143-00D8-34AB-B960F82C9D98}"/>
              </a:ext>
            </a:extLst>
          </p:cNvPr>
          <p:cNvSpPr/>
          <p:nvPr/>
        </p:nvSpPr>
        <p:spPr>
          <a:xfrm>
            <a:off x="3832348"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9DAD3FEE-FD64-2F2C-F165-6E475B6F3011}"/>
              </a:ext>
            </a:extLst>
          </p:cNvPr>
          <p:cNvSpPr/>
          <p:nvPr/>
        </p:nvSpPr>
        <p:spPr>
          <a:xfrm>
            <a:off x="4190693"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EC77C59E-CBA8-EE43-4D1F-EB3E6CA79DBC}"/>
              </a:ext>
            </a:extLst>
          </p:cNvPr>
          <p:cNvSpPr/>
          <p:nvPr/>
        </p:nvSpPr>
        <p:spPr>
          <a:xfrm>
            <a:off x="4561395"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CFE8EEF0-74D8-D95D-F528-AED1B442B8A0}"/>
              </a:ext>
            </a:extLst>
          </p:cNvPr>
          <p:cNvSpPr/>
          <p:nvPr/>
        </p:nvSpPr>
        <p:spPr>
          <a:xfrm>
            <a:off x="4925919"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73F7F18A-97BA-E9BE-56BC-904E7D605F1B}"/>
              </a:ext>
            </a:extLst>
          </p:cNvPr>
          <p:cNvSpPr txBox="1"/>
          <p:nvPr/>
        </p:nvSpPr>
        <p:spPr>
          <a:xfrm>
            <a:off x="1912839" y="27643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17FA6A38-C666-98D9-C821-631BB9550932}"/>
              </a:ext>
            </a:extLst>
          </p:cNvPr>
          <p:cNvSpPr txBox="1"/>
          <p:nvPr/>
        </p:nvSpPr>
        <p:spPr>
          <a:xfrm>
            <a:off x="3182590" y="279324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CD87786-BE18-37C8-3AB3-C70C9354BB8D}"/>
              </a:ext>
            </a:extLst>
          </p:cNvPr>
          <p:cNvSpPr txBox="1"/>
          <p:nvPr/>
        </p:nvSpPr>
        <p:spPr>
          <a:xfrm>
            <a:off x="4475721" y="27643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C92AD4F4-FD06-9A8F-D356-182F28EEBFB5}"/>
              </a:ext>
            </a:extLst>
          </p:cNvPr>
          <p:cNvSpPr/>
          <p:nvPr/>
        </p:nvSpPr>
        <p:spPr>
          <a:xfrm>
            <a:off x="2010871" y="3958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2621B11A-7CCC-52F9-B32F-9C6C47E7D67C}"/>
              </a:ext>
            </a:extLst>
          </p:cNvPr>
          <p:cNvSpPr/>
          <p:nvPr/>
        </p:nvSpPr>
        <p:spPr>
          <a:xfrm>
            <a:off x="2375014"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86306605-8329-9630-826D-1CED8257BC8C}"/>
              </a:ext>
            </a:extLst>
          </p:cNvPr>
          <p:cNvSpPr/>
          <p:nvPr/>
        </p:nvSpPr>
        <p:spPr>
          <a:xfrm>
            <a:off x="2739157"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946D7922-9EB8-67E5-DB37-08A159A49C5C}"/>
              </a:ext>
            </a:extLst>
          </p:cNvPr>
          <p:cNvSpPr/>
          <p:nvPr/>
        </p:nvSpPr>
        <p:spPr>
          <a:xfrm>
            <a:off x="3103300"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4B209898-9CF3-F9E3-F77D-A59311AF7672}"/>
              </a:ext>
            </a:extLst>
          </p:cNvPr>
          <p:cNvSpPr/>
          <p:nvPr/>
        </p:nvSpPr>
        <p:spPr>
          <a:xfrm>
            <a:off x="3467824"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30406F77-3158-5F3E-58B2-498267EC43C2}"/>
              </a:ext>
            </a:extLst>
          </p:cNvPr>
          <p:cNvSpPr/>
          <p:nvPr/>
        </p:nvSpPr>
        <p:spPr>
          <a:xfrm>
            <a:off x="3832348"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90F2B47-A433-29FA-C378-6094F48BBD77}"/>
              </a:ext>
            </a:extLst>
          </p:cNvPr>
          <p:cNvSpPr/>
          <p:nvPr/>
        </p:nvSpPr>
        <p:spPr>
          <a:xfrm>
            <a:off x="4190693"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3EA6C935-F4D5-898F-F119-2DDEF030350E}"/>
              </a:ext>
            </a:extLst>
          </p:cNvPr>
          <p:cNvSpPr/>
          <p:nvPr/>
        </p:nvSpPr>
        <p:spPr>
          <a:xfrm>
            <a:off x="4561395"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995F3938-ACB9-9B3B-E644-2B588AFF1AC2}"/>
              </a:ext>
            </a:extLst>
          </p:cNvPr>
          <p:cNvSpPr/>
          <p:nvPr/>
        </p:nvSpPr>
        <p:spPr>
          <a:xfrm>
            <a:off x="4925919"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47A32F2-8AE5-CB3B-8ED3-FD992E091DD7}"/>
              </a:ext>
            </a:extLst>
          </p:cNvPr>
          <p:cNvSpPr txBox="1"/>
          <p:nvPr/>
        </p:nvSpPr>
        <p:spPr>
          <a:xfrm>
            <a:off x="1912839" y="360463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279637B9-1F45-D9DC-C235-659BABE8AA04}"/>
              </a:ext>
            </a:extLst>
          </p:cNvPr>
          <p:cNvSpPr txBox="1"/>
          <p:nvPr/>
        </p:nvSpPr>
        <p:spPr>
          <a:xfrm>
            <a:off x="3033407" y="363350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962863DC-1396-42D2-3D06-8BA51EE6DB45}"/>
              </a:ext>
            </a:extLst>
          </p:cNvPr>
          <p:cNvSpPr txBox="1"/>
          <p:nvPr/>
        </p:nvSpPr>
        <p:spPr>
          <a:xfrm>
            <a:off x="4475721" y="360463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61A3CF7A-465E-20DF-54ED-50C55FD26990}"/>
              </a:ext>
            </a:extLst>
          </p:cNvPr>
          <p:cNvCxnSpPr>
            <a:cxnSpLocks/>
          </p:cNvCxnSpPr>
          <p:nvPr/>
        </p:nvCxnSpPr>
        <p:spPr>
          <a:xfrm>
            <a:off x="1206691" y="326413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74A73459-5840-75CF-17EA-8203B633CE5F}"/>
              </a:ext>
            </a:extLst>
          </p:cNvPr>
          <p:cNvSpPr txBox="1"/>
          <p:nvPr/>
        </p:nvSpPr>
        <p:spPr>
          <a:xfrm>
            <a:off x="530424" y="396741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62523FA4-3EF8-F66B-82BD-CB7F6307CBAA}"/>
              </a:ext>
            </a:extLst>
          </p:cNvPr>
          <p:cNvCxnSpPr>
            <a:cxnSpLocks/>
          </p:cNvCxnSpPr>
          <p:nvPr/>
        </p:nvCxnSpPr>
        <p:spPr>
          <a:xfrm>
            <a:off x="1849242" y="4135290"/>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2B67659B-0036-47A0-F4B7-27DC6C3C1498}"/>
              </a:ext>
            </a:extLst>
          </p:cNvPr>
          <p:cNvSpPr/>
          <p:nvPr/>
        </p:nvSpPr>
        <p:spPr>
          <a:xfrm>
            <a:off x="2010871" y="479886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FDB8C7A-B7AC-9755-7B76-45ED2D71F9CD}"/>
              </a:ext>
            </a:extLst>
          </p:cNvPr>
          <p:cNvSpPr/>
          <p:nvPr/>
        </p:nvSpPr>
        <p:spPr>
          <a:xfrm>
            <a:off x="2375014"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7D62C6F3-25BA-88D6-F7CE-FB997978BA9A}"/>
              </a:ext>
            </a:extLst>
          </p:cNvPr>
          <p:cNvSpPr/>
          <p:nvPr/>
        </p:nvSpPr>
        <p:spPr>
          <a:xfrm>
            <a:off x="2739157"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79323FBD-32D1-8CDA-3B67-816490AF1189}"/>
              </a:ext>
            </a:extLst>
          </p:cNvPr>
          <p:cNvSpPr/>
          <p:nvPr/>
        </p:nvSpPr>
        <p:spPr>
          <a:xfrm>
            <a:off x="3103300"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CE5BBBDB-C5A0-A2DE-F9EB-F4CC0B503F55}"/>
              </a:ext>
            </a:extLst>
          </p:cNvPr>
          <p:cNvSpPr/>
          <p:nvPr/>
        </p:nvSpPr>
        <p:spPr>
          <a:xfrm>
            <a:off x="3467824"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18E49564-A27C-F85A-FAC2-1E71189193B8}"/>
              </a:ext>
            </a:extLst>
          </p:cNvPr>
          <p:cNvSpPr/>
          <p:nvPr/>
        </p:nvSpPr>
        <p:spPr>
          <a:xfrm>
            <a:off x="3832348"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45E3809F-C4C6-6BB7-0B44-05A727ADFE97}"/>
              </a:ext>
            </a:extLst>
          </p:cNvPr>
          <p:cNvSpPr/>
          <p:nvPr/>
        </p:nvSpPr>
        <p:spPr>
          <a:xfrm>
            <a:off x="4190693"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65D27092-19A0-E983-D182-7C15FD94974F}"/>
              </a:ext>
            </a:extLst>
          </p:cNvPr>
          <p:cNvSpPr/>
          <p:nvPr/>
        </p:nvSpPr>
        <p:spPr>
          <a:xfrm>
            <a:off x="4561395"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E2037BB9-81B0-0EAD-553B-EF60E3CAA4E7}"/>
              </a:ext>
            </a:extLst>
          </p:cNvPr>
          <p:cNvSpPr/>
          <p:nvPr/>
        </p:nvSpPr>
        <p:spPr>
          <a:xfrm>
            <a:off x="4925919"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0059CAD8-862C-95A5-8D03-AACC4B9740B2}"/>
              </a:ext>
            </a:extLst>
          </p:cNvPr>
          <p:cNvSpPr txBox="1"/>
          <p:nvPr/>
        </p:nvSpPr>
        <p:spPr>
          <a:xfrm>
            <a:off x="1912839" y="44448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76401DA8-0D97-0782-0ABE-C326366FE106}"/>
              </a:ext>
            </a:extLst>
          </p:cNvPr>
          <p:cNvSpPr txBox="1"/>
          <p:nvPr/>
        </p:nvSpPr>
        <p:spPr>
          <a:xfrm>
            <a:off x="3033407" y="447376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95294854-F54A-CA0C-9BF6-CCE7C57C8B81}"/>
              </a:ext>
            </a:extLst>
          </p:cNvPr>
          <p:cNvSpPr txBox="1"/>
          <p:nvPr/>
        </p:nvSpPr>
        <p:spPr>
          <a:xfrm>
            <a:off x="4475721" y="44448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A21D299E-3A98-0F30-B486-EAF74B6A4AE4}"/>
              </a:ext>
            </a:extLst>
          </p:cNvPr>
          <p:cNvSpPr txBox="1"/>
          <p:nvPr/>
        </p:nvSpPr>
        <p:spPr>
          <a:xfrm>
            <a:off x="530424" y="480767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5E3FB1FB-BF97-9DC5-5CED-35780721BFFE}"/>
              </a:ext>
            </a:extLst>
          </p:cNvPr>
          <p:cNvCxnSpPr>
            <a:cxnSpLocks/>
          </p:cNvCxnSpPr>
          <p:nvPr/>
        </p:nvCxnSpPr>
        <p:spPr>
          <a:xfrm>
            <a:off x="1076945" y="497554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A6FC767D-D962-B827-2D66-C493F323A724}"/>
              </a:ext>
            </a:extLst>
          </p:cNvPr>
          <p:cNvSpPr/>
          <p:nvPr/>
        </p:nvSpPr>
        <p:spPr>
          <a:xfrm>
            <a:off x="2010871" y="51448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5CCFA855-E433-D4B5-3459-B02BC8AF2986}"/>
              </a:ext>
            </a:extLst>
          </p:cNvPr>
          <p:cNvSpPr/>
          <p:nvPr/>
        </p:nvSpPr>
        <p:spPr>
          <a:xfrm>
            <a:off x="2375014"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23D857CA-AC48-6BB2-3AFF-BC731D1F344E}"/>
              </a:ext>
            </a:extLst>
          </p:cNvPr>
          <p:cNvSpPr/>
          <p:nvPr/>
        </p:nvSpPr>
        <p:spPr>
          <a:xfrm>
            <a:off x="2739157"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03300"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702B5AFE-9867-840D-459D-3A2AD65D1373}"/>
              </a:ext>
            </a:extLst>
          </p:cNvPr>
          <p:cNvSpPr/>
          <p:nvPr/>
        </p:nvSpPr>
        <p:spPr>
          <a:xfrm>
            <a:off x="3467824"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6CD7CDC0-2BF5-10C1-1557-C857C92F6783}"/>
              </a:ext>
            </a:extLst>
          </p:cNvPr>
          <p:cNvSpPr/>
          <p:nvPr/>
        </p:nvSpPr>
        <p:spPr>
          <a:xfrm>
            <a:off x="3832348"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9957D7F6-A90B-8F40-FB8B-3FDDBD944482}"/>
              </a:ext>
            </a:extLst>
          </p:cNvPr>
          <p:cNvSpPr/>
          <p:nvPr/>
        </p:nvSpPr>
        <p:spPr>
          <a:xfrm>
            <a:off x="4190693"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C1346D57-ABB7-4431-028D-7C0AB9B22118}"/>
              </a:ext>
            </a:extLst>
          </p:cNvPr>
          <p:cNvSpPr/>
          <p:nvPr/>
        </p:nvSpPr>
        <p:spPr>
          <a:xfrm>
            <a:off x="4561395"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C7C8BFB7-E59D-BBD2-B9BE-6C0D778B8460}"/>
              </a:ext>
            </a:extLst>
          </p:cNvPr>
          <p:cNvSpPr/>
          <p:nvPr/>
        </p:nvSpPr>
        <p:spPr>
          <a:xfrm>
            <a:off x="4925919" y="51419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417922C-C454-34F5-5F44-F6E2BF349DF2}"/>
              </a:ext>
            </a:extLst>
          </p:cNvPr>
          <p:cNvSpPr txBox="1"/>
          <p:nvPr/>
        </p:nvSpPr>
        <p:spPr>
          <a:xfrm>
            <a:off x="530424" y="515366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7E3F1B4C-E183-1F07-2E84-5CD6003E3A1F}"/>
              </a:ext>
            </a:extLst>
          </p:cNvPr>
          <p:cNvCxnSpPr>
            <a:cxnSpLocks/>
          </p:cNvCxnSpPr>
          <p:nvPr/>
        </p:nvCxnSpPr>
        <p:spPr>
          <a:xfrm>
            <a:off x="1410577" y="532153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4B1D98A8-D9FE-E6AD-68CF-EF6B7648219F}"/>
              </a:ext>
            </a:extLst>
          </p:cNvPr>
          <p:cNvSpPr/>
          <p:nvPr/>
        </p:nvSpPr>
        <p:spPr>
          <a:xfrm>
            <a:off x="2010871" y="592951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03E653F0-B44E-E889-06EC-C7696CFBD610}"/>
              </a:ext>
            </a:extLst>
          </p:cNvPr>
          <p:cNvSpPr/>
          <p:nvPr/>
        </p:nvSpPr>
        <p:spPr>
          <a:xfrm>
            <a:off x="2375014"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20D89651-4ECC-59D2-8E42-7BFA1919CE69}"/>
              </a:ext>
            </a:extLst>
          </p:cNvPr>
          <p:cNvSpPr/>
          <p:nvPr/>
        </p:nvSpPr>
        <p:spPr>
          <a:xfrm>
            <a:off x="2739157" y="5926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03300" y="5926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12492F5F-1BE9-76F4-7ED3-EA8494E58AB0}"/>
              </a:ext>
            </a:extLst>
          </p:cNvPr>
          <p:cNvSpPr/>
          <p:nvPr/>
        </p:nvSpPr>
        <p:spPr>
          <a:xfrm>
            <a:off x="3467824" y="5926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FD8B878E-AA48-9B17-CFAC-C98A74F423A0}"/>
              </a:ext>
            </a:extLst>
          </p:cNvPr>
          <p:cNvSpPr/>
          <p:nvPr/>
        </p:nvSpPr>
        <p:spPr>
          <a:xfrm>
            <a:off x="4190693"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2CBCC790-6FE1-E1FD-BBAA-85A356696124}"/>
              </a:ext>
            </a:extLst>
          </p:cNvPr>
          <p:cNvSpPr/>
          <p:nvPr/>
        </p:nvSpPr>
        <p:spPr>
          <a:xfrm>
            <a:off x="4561395"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2ABFE1A2-6741-6C16-795E-90A27FC92422}"/>
              </a:ext>
            </a:extLst>
          </p:cNvPr>
          <p:cNvSpPr/>
          <p:nvPr/>
        </p:nvSpPr>
        <p:spPr>
          <a:xfrm>
            <a:off x="4925919"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1912839" y="55755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2832326" y="560441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11%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475721" y="55755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4E3116EE-C3EF-9668-874C-EA7BE7675956}"/>
              </a:ext>
            </a:extLst>
          </p:cNvPr>
          <p:cNvSpPr txBox="1"/>
          <p:nvPr/>
        </p:nvSpPr>
        <p:spPr>
          <a:xfrm>
            <a:off x="530424" y="593832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39571AC6-D217-54AC-178B-152754E1852A}"/>
              </a:ext>
            </a:extLst>
          </p:cNvPr>
          <p:cNvCxnSpPr>
            <a:cxnSpLocks/>
          </p:cNvCxnSpPr>
          <p:nvPr/>
        </p:nvCxnSpPr>
        <p:spPr>
          <a:xfrm>
            <a:off x="1634799" y="6106192"/>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0D1478E-5F6F-0128-ABDE-B3AD64F54DAF}"/>
              </a:ext>
            </a:extLst>
          </p:cNvPr>
          <p:cNvGrpSpPr/>
          <p:nvPr/>
        </p:nvGrpSpPr>
        <p:grpSpPr>
          <a:xfrm>
            <a:off x="3829455" y="5926610"/>
            <a:ext cx="278634" cy="272668"/>
            <a:chOff x="8032638" y="5926610"/>
            <a:chExt cx="278634" cy="272668"/>
          </a:xfrm>
          <a:solidFill>
            <a:schemeClr val="bg2"/>
          </a:solidFill>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141408" y="227739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209341" y="227739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147205" y="2411523"/>
            <a:ext cx="103538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B0758F4-C997-BC02-9EF2-0A761397B80D}"/>
              </a:ext>
            </a:extLst>
          </p:cNvPr>
          <p:cNvSpPr txBox="1"/>
          <p:nvPr/>
        </p:nvSpPr>
        <p:spPr>
          <a:xfrm>
            <a:off x="506571" y="536250"/>
            <a:ext cx="6958298" cy="1127103"/>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EDEN VALLEY RIESLING</a:t>
            </a:r>
            <a:br>
              <a:rPr lang="en-US" sz="6000" dirty="0">
                <a:solidFill>
                  <a:srgbClr val="B2D8BE"/>
                </a:solidFill>
                <a:latin typeface="Neue Haas Grotesk Text Pro" panose="020B0504020202020204" pitchFamily="34" charset="77"/>
              </a:rPr>
            </a:br>
            <a:r>
              <a:rPr lang="en-US" sz="5000" dirty="0">
                <a:solidFill>
                  <a:schemeClr val="bg2"/>
                </a:solidFill>
                <a:latin typeface="Neue Haas Grotesk Text Pro" panose="020B0504020202020204" pitchFamily="34" charset="77"/>
              </a:rPr>
              <a:t>CHARACTERISTICS</a:t>
            </a:r>
          </a:p>
        </p:txBody>
      </p:sp>
    </p:spTree>
    <p:extLst>
      <p:ext uri="{BB962C8B-B14F-4D97-AF65-F5344CB8AC3E}">
        <p14:creationId xmlns:p14="http://schemas.microsoft.com/office/powerpoint/2010/main" val="352215874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BAROSSA VALLEY</a:t>
            </a:r>
            <a:br>
              <a:rPr lang="en-US" sz="6000" dirty="0">
                <a:solidFill>
                  <a:srgbClr val="B2D8BE"/>
                </a:solidFill>
                <a:latin typeface="Neue Haas Grotesk Text Pro" panose="020B0504020202020204" pitchFamily="34" charset="77"/>
              </a:rPr>
            </a:br>
            <a:r>
              <a:rPr lang="en-US" sz="5440" dirty="0">
                <a:solidFill>
                  <a:schemeClr val="accent3"/>
                </a:solidFill>
                <a:latin typeface="Neue Haas Grotesk Text Pro" panose="020B0504020202020204" pitchFamily="34" charset="77"/>
              </a:rPr>
              <a:t>GRENACHE</a:t>
            </a: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1821719"/>
            <a:ext cx="2805709" cy="1077218"/>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RICHLY TEXTURED AND RIPE WITH RED FRUIT, SPICE AND PEPPERY CHARACTERISTICS</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30268" y="2479963"/>
            <a:ext cx="1874323" cy="124841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b="1" dirty="0">
                <a:effectLst/>
                <a:latin typeface="Neue Haas Grotesk Text Pro" panose="020B0504020202020204" pitchFamily="34" charset="77"/>
              </a:rPr>
              <a:t>A VERSATILE GRAPE</a:t>
            </a:r>
            <a:r>
              <a:rPr lang="en-AU" sz="1600" b="1" dirty="0">
                <a:latin typeface="Neue Haas Grotesk Text Pro" panose="020B0504020202020204" pitchFamily="34" charset="77"/>
              </a:rPr>
              <a:t> </a:t>
            </a:r>
            <a:r>
              <a:rPr lang="en-AU" sz="1600" dirty="0">
                <a:effectLst/>
                <a:latin typeface="Neue Haas Grotesk Text Pro" panose="020B0504020202020204" pitchFamily="34" charset="77"/>
              </a:rPr>
              <a:t>MADE </a:t>
            </a:r>
            <a:br>
              <a:rPr lang="en-AU" sz="1600" dirty="0">
                <a:effectLst/>
                <a:latin typeface="Neue Haas Grotesk Text Pro" panose="020B0504020202020204" pitchFamily="34" charset="77"/>
              </a:rPr>
            </a:br>
            <a:r>
              <a:rPr lang="en-AU" sz="1600" dirty="0">
                <a:effectLst/>
                <a:latin typeface="Neue Haas Grotesk Text Pro" panose="020B0504020202020204" pitchFamily="34" charset="77"/>
              </a:rPr>
              <a:t>AS A SINGLE VARIETAL AND BLENDED WINE</a:t>
            </a:r>
          </a:p>
        </p:txBody>
      </p:sp>
      <p:sp>
        <p:nvSpPr>
          <p:cNvPr id="29" name="TextBox 28">
            <a:extLst>
              <a:ext uri="{FF2B5EF4-FFF2-40B4-BE49-F238E27FC236}">
                <a16:creationId xmlns:a16="http://schemas.microsoft.com/office/drawing/2014/main" id="{9EE6620A-6DE8-9F2C-93D7-EA689D1394C6}"/>
              </a:ext>
            </a:extLst>
          </p:cNvPr>
          <p:cNvSpPr txBox="1"/>
          <p:nvPr/>
        </p:nvSpPr>
        <p:spPr>
          <a:xfrm>
            <a:off x="2953919" y="5309571"/>
            <a:ext cx="2805709" cy="991297"/>
          </a:xfrm>
          <a:prstGeom prst="rect">
            <a:avLst/>
          </a:prstGeom>
          <a:noFill/>
        </p:spPr>
        <p:txBody>
          <a:bodyPr wrap="square" anchor="b">
            <a:spAutoFit/>
          </a:bodyPr>
          <a:lstStyle/>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effectLst/>
                <a:latin typeface="Neue Haas Grotesk Text Pro" panose="020B0504020202020204" pitchFamily="34" charset="77"/>
              </a:rPr>
              <a:t>Dark Raspberry</a:t>
            </a: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effectLst/>
                <a:latin typeface="Neue Haas Grotesk Text Pro" panose="020B0504020202020204" pitchFamily="34" charset="77"/>
              </a:rPr>
              <a:t>Strawberry</a:t>
            </a: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effectLst/>
                <a:latin typeface="Neue Haas Grotesk Text Pro" panose="020B0504020202020204" pitchFamily="34" charset="77"/>
              </a:rPr>
              <a:t>Cherry</a:t>
            </a:r>
          </a:p>
          <a:p>
            <a:pPr marL="285750" indent="-285750">
              <a:lnSpc>
                <a:spcPct val="82000"/>
              </a:lnSpc>
              <a:spcBef>
                <a:spcPts val="150"/>
              </a:spcBef>
              <a:spcAft>
                <a:spcPts val="315"/>
              </a:spcAft>
              <a:buClr>
                <a:schemeClr val="accent3"/>
              </a:buClr>
              <a:buFont typeface="Arial" panose="020B0604020202020204" pitchFamily="34" charset="0"/>
              <a:buChar char="•"/>
            </a:pPr>
            <a:r>
              <a:rPr lang="en-AU" sz="1400" dirty="0">
                <a:effectLst/>
                <a:latin typeface="Neue Haas Grotesk Text Pro" panose="020B0504020202020204" pitchFamily="34" charset="77"/>
              </a:rPr>
              <a:t>White Pepper</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3821430" y="4615269"/>
            <a:ext cx="204792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3821430" y="460764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764992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en-US" sz="3200" dirty="0">
                <a:solidFill>
                  <a:schemeClr val="accent1"/>
                </a:solidFill>
                <a:latin typeface="Neue Haas Grotesk Text Pro" panose="020B0504020202020204" pitchFamily="34" charset="77"/>
              </a:rPr>
              <a:t>BAROSSA GRENACHE</a:t>
            </a:r>
            <a:br>
              <a:rPr lang="en-US" sz="4000" dirty="0">
                <a:solidFill>
                  <a:schemeClr val="accent3"/>
                </a:solidFill>
                <a:latin typeface="Neue Haas Grotesk Text Pro" panose="020B0504020202020204" pitchFamily="34" charset="77"/>
              </a:rPr>
            </a:br>
            <a:r>
              <a:rPr lang="en-US" sz="5000" dirty="0">
                <a:solidFill>
                  <a:schemeClr val="accent3"/>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220725"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094121"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039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384495"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Grenache</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0940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1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8256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7569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1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3338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7569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0666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4921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12812"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49" name="Title 2">
            <a:extLst>
              <a:ext uri="{FF2B5EF4-FFF2-40B4-BE49-F238E27FC236}">
                <a16:creationId xmlns:a16="http://schemas.microsoft.com/office/drawing/2014/main" id="{BD101432-B58A-D22F-33DD-83395CD07196}"/>
              </a:ext>
            </a:extLst>
          </p:cNvPr>
          <p:cNvSpPr txBox="1"/>
          <p:nvPr/>
        </p:nvSpPr>
        <p:spPr>
          <a:xfrm>
            <a:off x="303338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7569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084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866374"/>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866374"/>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866374"/>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055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6126814"/>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030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34772"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3233377"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245517"/>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245517"/>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0550"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5" name="Group 194">
            <a:extLst>
              <a:ext uri="{FF2B5EF4-FFF2-40B4-BE49-F238E27FC236}">
                <a16:creationId xmlns:a16="http://schemas.microsoft.com/office/drawing/2014/main" id="{5AC20B1C-4B4E-AE5A-8D9F-8DF910C63D99}"/>
              </a:ext>
            </a:extLst>
          </p:cNvPr>
          <p:cNvGrpSpPr/>
          <p:nvPr/>
        </p:nvGrpSpPr>
        <p:grpSpPr>
          <a:xfrm>
            <a:off x="4555402" y="6127332"/>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34290" y="6127332"/>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23709471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944210" y="4102115"/>
            <a:ext cx="2583929" cy="2583929"/>
          </a:xfrm>
          <a:prstGeom prst="ellipse">
            <a:avLst/>
          </a:prstGeom>
          <a:solidFill>
            <a:srgbClr val="601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BAROSSA VALLEY</a:t>
            </a:r>
            <a:br>
              <a:rPr lang="en-US" sz="6000" dirty="0">
                <a:solidFill>
                  <a:srgbClr val="B2D8BE"/>
                </a:solidFill>
                <a:latin typeface="Neue Haas Grotesk Text Pro" panose="020B0504020202020204" pitchFamily="34" charset="77"/>
              </a:rPr>
            </a:br>
            <a:r>
              <a:rPr lang="en-US" sz="5440" dirty="0">
                <a:solidFill>
                  <a:schemeClr val="accent5"/>
                </a:solidFill>
                <a:latin typeface="Neue Haas Grotesk Text Pro" panose="020B0504020202020204" pitchFamily="34" charset="77"/>
              </a:rPr>
              <a:t>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1922479"/>
            <a:ext cx="2805709" cy="1077218"/>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FULL BODIED, RICH AND ROBUST IN STYLE WITH RIPE FRUIT AND FIRM TANNINS</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032760"/>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rgbClr val="6013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8969" y="2789901"/>
            <a:ext cx="2146963"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b="1" dirty="0">
                <a:effectLst/>
                <a:latin typeface="Neue Haas Grotesk Text Pro" panose="020B0504020202020204" pitchFamily="34" charset="77"/>
              </a:rPr>
              <a:t>BAROSSA VALLEY’S SIGNATURE </a:t>
            </a:r>
            <a:br>
              <a:rPr lang="en-AU" sz="1600" b="1" dirty="0">
                <a:effectLst/>
                <a:latin typeface="Neue Haas Grotesk Text Pro" panose="020B0504020202020204" pitchFamily="34" charset="77"/>
              </a:rPr>
            </a:br>
            <a:r>
              <a:rPr lang="en-AU" sz="1600" b="1" dirty="0">
                <a:effectLst/>
                <a:latin typeface="Neue Haas Grotesk Text Pro" panose="020B0504020202020204" pitchFamily="34" charset="77"/>
              </a:rPr>
              <a:t>WINE</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471580" y="5031229"/>
            <a:ext cx="2805709" cy="1472839"/>
          </a:xfrm>
          <a:prstGeom prst="rect">
            <a:avLst/>
          </a:prstGeom>
          <a:noFill/>
        </p:spPr>
        <p:txBody>
          <a:bodyPr wrap="square" anchor="b">
            <a:spAutoFit/>
          </a:bodyPr>
          <a:lstStyle/>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Blackberry</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Blackcurrant</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Plum</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Black Pepper</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latin typeface="Neue Haas Grotesk Text Pro" panose="020B0504020202020204" pitchFamily="34" charset="77"/>
              </a:rPr>
              <a:t>Liquorice</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Chocolate</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619194"/>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611574"/>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1162692" y="4746322"/>
            <a:ext cx="2146963" cy="158383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800" dirty="0">
                <a:effectLst/>
                <a:latin typeface="Neue Haas Grotesk Text Pro" panose="020B0504020202020204" pitchFamily="34" charset="77"/>
              </a:rPr>
              <a:t>WELL OVER</a:t>
            </a:r>
          </a:p>
          <a:p>
            <a:pPr algn="ctr">
              <a:lnSpc>
                <a:spcPct val="82000"/>
              </a:lnSpc>
              <a:spcBef>
                <a:spcPts val="217"/>
              </a:spcBef>
            </a:pPr>
            <a:r>
              <a:rPr lang="en-AU" sz="6000" dirty="0">
                <a:effectLst/>
                <a:latin typeface="Neue Haas Grotesk Text Pro" panose="020B0504020202020204" pitchFamily="34" charset="77"/>
              </a:rPr>
              <a:t>1/2</a:t>
            </a:r>
          </a:p>
          <a:p>
            <a:pPr algn="ctr">
              <a:lnSpc>
                <a:spcPct val="82000"/>
              </a:lnSpc>
              <a:spcBef>
                <a:spcPts val="217"/>
              </a:spcBef>
            </a:pPr>
            <a:r>
              <a:rPr lang="en-AU" sz="1600" dirty="0">
                <a:latin typeface="Neue Haas Grotesk Text Pro" panose="020B0504020202020204" pitchFamily="34" charset="77"/>
              </a:rPr>
              <a:t>OF ANNUAL </a:t>
            </a:r>
            <a:br>
              <a:rPr lang="en-AU" sz="1600" dirty="0">
                <a:latin typeface="Neue Haas Grotesk Text Pro" panose="020B0504020202020204" pitchFamily="34" charset="77"/>
              </a:rPr>
            </a:br>
            <a:r>
              <a:rPr lang="en-AU" sz="1600" dirty="0">
                <a:latin typeface="Neue Haas Grotesk Text Pro" panose="020B0504020202020204" pitchFamily="34" charset="77"/>
              </a:rPr>
              <a:t>CRUSH</a:t>
            </a:r>
            <a:endParaRPr lang="en-AU" sz="1600" dirty="0">
              <a:effectLst/>
              <a:latin typeface="Neue Haas Grotesk Text Pro" panose="020B0504020202020204" pitchFamily="34" charset="77"/>
            </a:endParaRPr>
          </a:p>
        </p:txBody>
      </p:sp>
      <p:cxnSp>
        <p:nvCxnSpPr>
          <p:cNvPr id="8" name="Straight Connector 7">
            <a:extLst>
              <a:ext uri="{FF2B5EF4-FFF2-40B4-BE49-F238E27FC236}">
                <a16:creationId xmlns:a16="http://schemas.microsoft.com/office/drawing/2014/main" id="{A330DCFC-A637-6AC1-D3CE-2A9A23FCE94A}"/>
              </a:ext>
            </a:extLst>
          </p:cNvPr>
          <p:cNvCxnSpPr>
            <a:cxnSpLocks/>
          </p:cNvCxnSpPr>
          <p:nvPr/>
        </p:nvCxnSpPr>
        <p:spPr>
          <a:xfrm>
            <a:off x="3528139" y="5455439"/>
            <a:ext cx="233190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52144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sz="3200" dirty="0">
                <a:solidFill>
                  <a:schemeClr val="accent1"/>
                </a:solidFill>
                <a:latin typeface="Neue Haas Grotesk Text Pro" panose="020B0504020202020204" pitchFamily="34" charset="77"/>
              </a:rPr>
              <a:t>BAROSSA VALLEY SHIRAZ</a:t>
            </a:r>
            <a:br>
              <a:rPr lang="en-US" sz="4000" dirty="0">
                <a:solidFill>
                  <a:schemeClr val="accent3"/>
                </a:solidFill>
                <a:latin typeface="Neue Haas Grotesk Text Pro" panose="020B0504020202020204" pitchFamily="34" charset="77"/>
              </a:rPr>
            </a:br>
            <a:r>
              <a:rPr lang="en-US" sz="5440" dirty="0">
                <a:solidFill>
                  <a:schemeClr val="accent5"/>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135343"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1735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1461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5716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20762"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850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42722"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8500"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7" name="Group 6">
            <a:extLst>
              <a:ext uri="{FF2B5EF4-FFF2-40B4-BE49-F238E27FC236}">
                <a16:creationId xmlns:a16="http://schemas.microsoft.com/office/drawing/2014/main" id="{1A021795-733D-4CE8-C58E-B81378236AD5}"/>
              </a:ext>
            </a:extLst>
          </p:cNvPr>
          <p:cNvGrpSpPr/>
          <p:nvPr/>
        </p:nvGrpSpPr>
        <p:grpSpPr>
          <a:xfrm>
            <a:off x="4555398" y="6127332"/>
            <a:ext cx="278634" cy="272668"/>
            <a:chOff x="8032638" y="5926610"/>
            <a:chExt cx="278634" cy="272668"/>
          </a:xfrm>
          <a:solidFill>
            <a:schemeClr val="bg1">
              <a:lumMod val="75000"/>
            </a:schemeClr>
          </a:solidFill>
        </p:grpSpPr>
        <p:sp>
          <p:nvSpPr>
            <p:cNvPr id="8" name="Freeform 7">
              <a:extLst>
                <a:ext uri="{FF2B5EF4-FFF2-40B4-BE49-F238E27FC236}">
                  <a16:creationId xmlns:a16="http://schemas.microsoft.com/office/drawing/2014/main" id="{E94B3550-940E-DB21-070F-F2878A3BD92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73EC32F1-5A1B-613D-5BF2-CE131BC348D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0" name="Group 9">
            <a:extLst>
              <a:ext uri="{FF2B5EF4-FFF2-40B4-BE49-F238E27FC236}">
                <a16:creationId xmlns:a16="http://schemas.microsoft.com/office/drawing/2014/main" id="{12A4A4C6-68B4-F8C7-F27A-7D386D4854A7}"/>
              </a:ext>
            </a:extLst>
          </p:cNvPr>
          <p:cNvGrpSpPr/>
          <p:nvPr/>
        </p:nvGrpSpPr>
        <p:grpSpPr>
          <a:xfrm rot="10800000">
            <a:off x="3834286" y="6127332"/>
            <a:ext cx="278634" cy="272668"/>
            <a:chOff x="8032638" y="5926610"/>
            <a:chExt cx="278634" cy="272668"/>
          </a:xfrm>
          <a:solidFill>
            <a:schemeClr val="accent5"/>
          </a:solidFill>
        </p:grpSpPr>
        <p:sp>
          <p:nvSpPr>
            <p:cNvPr id="11" name="Freeform 10">
              <a:extLst>
                <a:ext uri="{FF2B5EF4-FFF2-40B4-BE49-F238E27FC236}">
                  <a16:creationId xmlns:a16="http://schemas.microsoft.com/office/drawing/2014/main" id="{410B088F-3835-687B-407B-68F7801252C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F4FC0EA-8BED-A493-3F8E-112ED6E4692B}"/>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944210" y="4102115"/>
            <a:ext cx="2583929" cy="2583929"/>
          </a:xfrm>
          <a:prstGeom prst="ellipse">
            <a:avLst/>
          </a:prstGeom>
          <a:solidFill>
            <a:srgbClr val="601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7544" y="535797"/>
            <a:ext cx="5541444" cy="1202765"/>
          </a:xfrm>
          <a:prstGeom prst="rect">
            <a:avLst/>
          </a:prstGeom>
          <a:noFill/>
        </p:spPr>
        <p:txBody>
          <a:bodyPr wrap="square">
            <a:spAutoFit/>
          </a:bodyPr>
          <a:lstStyle/>
          <a:p>
            <a:pPr>
              <a:lnSpc>
                <a:spcPct val="82000"/>
              </a:lnSpc>
            </a:pPr>
            <a:r>
              <a:rPr lang="en-US" sz="2800" dirty="0">
                <a:solidFill>
                  <a:srgbClr val="601329"/>
                </a:solidFill>
                <a:latin typeface="Neue Haas Grotesk Text Pro" panose="020B0504020202020204" pitchFamily="34" charset="77"/>
              </a:rPr>
              <a:t>EDEN VALLEY</a:t>
            </a:r>
            <a:br>
              <a:rPr lang="en-US" sz="6000" dirty="0">
                <a:solidFill>
                  <a:srgbClr val="B2D8BE"/>
                </a:solidFill>
                <a:latin typeface="Neue Haas Grotesk Text Pro" panose="020B0504020202020204" pitchFamily="34" charset="77"/>
              </a:rPr>
            </a:br>
            <a:r>
              <a:rPr lang="en-US" sz="6000" dirty="0">
                <a:solidFill>
                  <a:schemeClr val="accent5"/>
                </a:solidFill>
                <a:latin typeface="Neue Haas Grotesk Text Pro" panose="020B0504020202020204" pitchFamily="34" charset="77"/>
              </a:rPr>
              <a:t>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393244" y="1898142"/>
            <a:ext cx="3651732" cy="1387559"/>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MEDIUM TO FULL BODIED</a:t>
            </a:r>
          </a:p>
          <a:p>
            <a:pPr algn="ctr">
              <a:spcBef>
                <a:spcPts val="217"/>
              </a:spcBef>
              <a:spcAft>
                <a:spcPts val="315"/>
              </a:spcAft>
            </a:pPr>
            <a:r>
              <a:rPr lang="en-AU" sz="1600" dirty="0">
                <a:effectLst/>
                <a:latin typeface="Neue Haas Grotesk Text Pro" panose="020B0504020202020204" pitchFamily="34" charset="77"/>
              </a:rPr>
              <a:t> VERY SMOOTH AND VIBRANT IN STYLE WITH RIPE TANNINS THAT ARE INTEGRATED AND WELL BALANCED</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65119" y="2549421"/>
            <a:ext cx="112716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326350"/>
            <a:ext cx="0" cy="39133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7100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328869"/>
            <a:ext cx="2583929" cy="2583929"/>
          </a:xfrm>
          <a:prstGeom prst="ellipse">
            <a:avLst/>
          </a:prstGeom>
          <a:solidFill>
            <a:srgbClr val="601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9869" y="1831710"/>
            <a:ext cx="2146963" cy="149464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dirty="0">
                <a:latin typeface="Neue Haas Grotesk Text Pro" panose="020B0504020202020204" pitchFamily="34" charset="77"/>
              </a:rPr>
              <a:t>COOLER CONDITIONS THAN </a:t>
            </a:r>
            <a:r>
              <a:rPr lang="en-AU" sz="1600" b="1" dirty="0">
                <a:effectLst/>
                <a:latin typeface="Neue Haas Grotesk Text Pro" panose="020B0504020202020204" pitchFamily="34" charset="77"/>
              </a:rPr>
              <a:t>BAROSSA VALLEY RESULTING IN ELEGANT AND PERFUMED WINE</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471580" y="5040927"/>
            <a:ext cx="2805709" cy="1713611"/>
          </a:xfrm>
          <a:prstGeom prst="rect">
            <a:avLst/>
          </a:prstGeom>
          <a:noFill/>
        </p:spPr>
        <p:txBody>
          <a:bodyPr wrap="square" anchor="t">
            <a:spAutoFit/>
          </a:bodyPr>
          <a:lstStyle/>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Raspberry</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Black Pepper</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Mulberry</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Blackberry</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latin typeface="Neue Haas Grotesk Text Pro" panose="020B0504020202020204" pitchFamily="34" charset="77"/>
              </a:rPr>
              <a:t>Sage</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effectLst/>
                <a:latin typeface="Neue Haas Grotesk Text Pro" panose="020B0504020202020204" pitchFamily="34" charset="77"/>
              </a:rPr>
              <a:t>Black Olive</a:t>
            </a:r>
          </a:p>
          <a:p>
            <a:pPr marL="285750" indent="-285750">
              <a:lnSpc>
                <a:spcPct val="82000"/>
              </a:lnSpc>
              <a:spcBef>
                <a:spcPts val="150"/>
              </a:spcBef>
              <a:spcAft>
                <a:spcPts val="315"/>
              </a:spcAft>
              <a:buClr>
                <a:schemeClr val="accent5"/>
              </a:buClr>
              <a:buFont typeface="Arial" panose="020B0604020202020204" pitchFamily="34" charset="0"/>
              <a:buChar char="•"/>
            </a:pPr>
            <a:r>
              <a:rPr lang="en-AU" sz="1400" dirty="0">
                <a:latin typeface="Neue Haas Grotesk Text Pro" panose="020B0504020202020204" pitchFamily="34" charset="77"/>
              </a:rPr>
              <a:t>Spice</a:t>
            </a:r>
            <a:endParaRPr lang="en-AU" sz="1400" dirty="0">
              <a:effectLst/>
              <a:latin typeface="Neue Haas Grotesk Text Pro" panose="020B0504020202020204" pitchFamily="34" charset="77"/>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744244"/>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736624"/>
            <a:ext cx="0" cy="3043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1162692" y="4746322"/>
            <a:ext cx="2146963" cy="158383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800" dirty="0">
                <a:effectLst/>
                <a:latin typeface="Neue Haas Grotesk Text Pro" panose="020B0504020202020204" pitchFamily="34" charset="77"/>
              </a:rPr>
              <a:t>AROUND</a:t>
            </a:r>
          </a:p>
          <a:p>
            <a:pPr algn="ctr">
              <a:lnSpc>
                <a:spcPct val="82000"/>
              </a:lnSpc>
              <a:spcBef>
                <a:spcPts val="217"/>
              </a:spcBef>
            </a:pPr>
            <a:r>
              <a:rPr lang="en-AU" sz="6000" dirty="0">
                <a:effectLst/>
                <a:latin typeface="Neue Haas Grotesk Text Pro" panose="020B0504020202020204" pitchFamily="34" charset="77"/>
              </a:rPr>
              <a:t>1/3</a:t>
            </a:r>
          </a:p>
          <a:p>
            <a:pPr algn="ctr">
              <a:lnSpc>
                <a:spcPct val="82000"/>
              </a:lnSpc>
              <a:spcBef>
                <a:spcPts val="217"/>
              </a:spcBef>
            </a:pPr>
            <a:r>
              <a:rPr lang="en-AU" sz="1600" dirty="0">
                <a:latin typeface="Neue Haas Grotesk Text Pro" panose="020B0504020202020204" pitchFamily="34" charset="77"/>
              </a:rPr>
              <a:t>OF ANNUAL </a:t>
            </a:r>
            <a:br>
              <a:rPr lang="en-AU" sz="1600" dirty="0">
                <a:latin typeface="Neue Haas Grotesk Text Pro" panose="020B0504020202020204" pitchFamily="34" charset="77"/>
              </a:rPr>
            </a:br>
            <a:r>
              <a:rPr lang="en-AU" sz="1600" dirty="0">
                <a:latin typeface="Neue Haas Grotesk Text Pro" panose="020B0504020202020204" pitchFamily="34" charset="77"/>
              </a:rPr>
              <a:t>CRUSH</a:t>
            </a:r>
            <a:endParaRPr lang="en-AU" sz="1600" dirty="0">
              <a:effectLst/>
              <a:latin typeface="Neue Haas Grotesk Text Pro" panose="020B0504020202020204" pitchFamily="34" charset="77"/>
            </a:endParaRPr>
          </a:p>
        </p:txBody>
      </p:sp>
      <p:cxnSp>
        <p:nvCxnSpPr>
          <p:cNvPr id="8" name="Straight Connector 7">
            <a:extLst>
              <a:ext uri="{FF2B5EF4-FFF2-40B4-BE49-F238E27FC236}">
                <a16:creationId xmlns:a16="http://schemas.microsoft.com/office/drawing/2014/main" id="{A330DCFC-A637-6AC1-D3CE-2A9A23FCE94A}"/>
              </a:ext>
            </a:extLst>
          </p:cNvPr>
          <p:cNvCxnSpPr>
            <a:cxnSpLocks/>
          </p:cNvCxnSpPr>
          <p:nvPr/>
        </p:nvCxnSpPr>
        <p:spPr>
          <a:xfrm>
            <a:off x="3528139" y="5455439"/>
            <a:ext cx="233190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EBABE266-D3DF-9A6E-9658-A4E1670EDC3E}"/>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3D440528-5349-33D1-2012-A17230A15136}"/>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288043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19066" y="603482"/>
            <a:ext cx="11283754" cy="1325562"/>
          </a:xfrm>
        </p:spPr>
        <p:txBody>
          <a:bodyPr/>
          <a:lstStyle/>
          <a:p>
            <a:r>
              <a:rPr lang="en-US" sz="3200" dirty="0">
                <a:solidFill>
                  <a:schemeClr val="accent1"/>
                </a:solidFill>
                <a:latin typeface="Neue Haas Grotesk Text Pro" panose="020B0504020202020204" pitchFamily="34" charset="77"/>
              </a:rPr>
              <a:t>EDEN VALLEY SHIRAZ</a:t>
            </a:r>
            <a:br>
              <a:rPr lang="en-US" sz="4000" dirty="0">
                <a:solidFill>
                  <a:schemeClr val="accent3"/>
                </a:solidFill>
                <a:latin typeface="Neue Haas Grotesk Text Pro" panose="020B0504020202020204" pitchFamily="34" charset="77"/>
              </a:rPr>
            </a:br>
            <a:r>
              <a:rPr lang="en-US" sz="5440" dirty="0">
                <a:solidFill>
                  <a:schemeClr val="accent5"/>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143864"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017260"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0"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3"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26"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69"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0394"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67793"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17"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2"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4"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88"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576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09400"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0"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2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69"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3"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67793"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17"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2"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4"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88"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08"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82559"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75690"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0840" y="368302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2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69"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1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8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08"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33376"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75690"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06660"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3"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49211"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0"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2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69"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3"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17"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2"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4"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88"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12808"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49" name="Title 2">
            <a:extLst>
              <a:ext uri="{FF2B5EF4-FFF2-40B4-BE49-F238E27FC236}">
                <a16:creationId xmlns:a16="http://schemas.microsoft.com/office/drawing/2014/main" id="{BD101432-B58A-D22F-33DD-83395CD07196}"/>
              </a:ext>
            </a:extLst>
          </p:cNvPr>
          <p:cNvSpPr txBox="1"/>
          <p:nvPr/>
        </p:nvSpPr>
        <p:spPr>
          <a:xfrm>
            <a:off x="3033376"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75690"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3"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76914"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0840"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2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69"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3"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17"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2"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4"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8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0393"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0546"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0"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3"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26"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69"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2" y="612681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08"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0304"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0"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3"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34768"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396529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0"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2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69"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3"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17"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2"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4"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8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3"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0546"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5" name="Group 194">
            <a:extLst>
              <a:ext uri="{FF2B5EF4-FFF2-40B4-BE49-F238E27FC236}">
                <a16:creationId xmlns:a16="http://schemas.microsoft.com/office/drawing/2014/main" id="{5AC20B1C-4B4E-AE5A-8D9F-8DF910C63D99}"/>
              </a:ext>
            </a:extLst>
          </p:cNvPr>
          <p:cNvGrpSpPr/>
          <p:nvPr/>
        </p:nvGrpSpPr>
        <p:grpSpPr>
          <a:xfrm>
            <a:off x="4555398" y="6127332"/>
            <a:ext cx="278634" cy="272668"/>
            <a:chOff x="8032638" y="5926610"/>
            <a:chExt cx="278634" cy="272668"/>
          </a:xfrm>
          <a:solidFill>
            <a:schemeClr val="bg1">
              <a:lumMod val="75000"/>
            </a:schemeClr>
          </a:solidFill>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34286" y="6127332"/>
            <a:ext cx="278634" cy="272668"/>
            <a:chOff x="8032638" y="5926610"/>
            <a:chExt cx="278634" cy="272668"/>
          </a:xfrm>
          <a:solidFill>
            <a:schemeClr val="accent5"/>
          </a:solidFill>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3" name="Straight Connector 2">
            <a:extLst>
              <a:ext uri="{FF2B5EF4-FFF2-40B4-BE49-F238E27FC236}">
                <a16:creationId xmlns:a16="http://schemas.microsoft.com/office/drawing/2014/main" id="{AF0E3A6F-BF8C-DA2E-C28C-415DBA71302A}"/>
              </a:ext>
            </a:extLst>
          </p:cNvPr>
          <p:cNvCxnSpPr>
            <a:cxnSpLocks/>
          </p:cNvCxnSpPr>
          <p:nvPr/>
        </p:nvCxnSpPr>
        <p:spPr>
          <a:xfrm>
            <a:off x="4342882"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45B428B-BCD7-1DFB-2EA8-E5D8382FA099}"/>
              </a:ext>
            </a:extLst>
          </p:cNvPr>
          <p:cNvCxnSpPr>
            <a:cxnSpLocks/>
          </p:cNvCxnSpPr>
          <p:nvPr/>
        </p:nvCxnSpPr>
        <p:spPr>
          <a:xfrm>
            <a:off x="3961070" y="2133332"/>
            <a:ext cx="40264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774646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420454" y="4102115"/>
            <a:ext cx="2583929" cy="258392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0789" y="541685"/>
            <a:ext cx="9511081"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BAROSSA VALLEY</a:t>
            </a:r>
            <a:br>
              <a:rPr lang="en-US" sz="6000" dirty="0">
                <a:solidFill>
                  <a:srgbClr val="B2D8BE"/>
                </a:solidFill>
                <a:latin typeface="Neue Haas Grotesk Text Pro" panose="020B0504020202020204" pitchFamily="34" charset="77"/>
              </a:rPr>
            </a:br>
            <a:r>
              <a:rPr lang="en-US" sz="5440" dirty="0">
                <a:solidFill>
                  <a:schemeClr val="accent4"/>
                </a:solidFill>
                <a:latin typeface="Neue Haas Grotesk Text Pro" panose="020B0504020202020204" pitchFamily="34" charset="77"/>
              </a:rPr>
              <a:t>CABERNET SAUVIGNON</a:t>
            </a:r>
          </a:p>
        </p:txBody>
      </p:sp>
      <p:sp>
        <p:nvSpPr>
          <p:cNvPr id="6" name="TextBox 5">
            <a:extLst>
              <a:ext uri="{FF2B5EF4-FFF2-40B4-BE49-F238E27FC236}">
                <a16:creationId xmlns:a16="http://schemas.microsoft.com/office/drawing/2014/main" id="{3937CC6C-038C-22C6-5A1B-F274BB411F78}"/>
              </a:ext>
            </a:extLst>
          </p:cNvPr>
          <p:cNvSpPr txBox="1"/>
          <p:nvPr/>
        </p:nvSpPr>
        <p:spPr>
          <a:xfrm>
            <a:off x="638014" y="1810726"/>
            <a:ext cx="3345804" cy="1323439"/>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RICH, OPULENT STYLES WITH A RIPER FRUIT CHARACTER AND SOFTER TANNINS THAN COONAWARRA AND MARGARET RIVER</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673621"/>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148717"/>
            <a:ext cx="0" cy="3567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49785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2628322"/>
            <a:ext cx="2090597" cy="2090597"/>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78768" y="3049412"/>
            <a:ext cx="1963021" cy="124841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dirty="0">
                <a:solidFill>
                  <a:schemeClr val="tx1"/>
                </a:solidFill>
                <a:latin typeface="Neue Haas Grotesk Text Pro" panose="020B0504020202020204" pitchFamily="34" charset="77"/>
              </a:rPr>
              <a:t>SOMETIMES BLENDED WITH OTHER VARITIES INCLUDING SHIRAZ</a:t>
            </a:r>
            <a:endParaRPr lang="en-AU" sz="1600" b="1" dirty="0">
              <a:solidFill>
                <a:schemeClr val="tx1"/>
              </a:solidFill>
              <a:effectLst/>
              <a:latin typeface="Neue Haas Grotesk Text Pro" panose="020B0504020202020204" pitchFamily="34" charset="77"/>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471580" y="5429019"/>
            <a:ext cx="2805709" cy="1232069"/>
          </a:xfrm>
          <a:prstGeom prst="rect">
            <a:avLst/>
          </a:prstGeom>
          <a:noFill/>
        </p:spPr>
        <p:txBody>
          <a:bodyPr wrap="square" anchor="t">
            <a:spAutoFit/>
          </a:bodyPr>
          <a:lstStyle/>
          <a:p>
            <a:pPr marL="285750" indent="-285750">
              <a:lnSpc>
                <a:spcPct val="82000"/>
              </a:lnSpc>
              <a:spcBef>
                <a:spcPts val="150"/>
              </a:spcBef>
              <a:spcAft>
                <a:spcPts val="315"/>
              </a:spcAft>
              <a:buClr>
                <a:schemeClr val="accent4"/>
              </a:buClr>
              <a:buFont typeface="Arial" panose="020B0604020202020204" pitchFamily="34" charset="0"/>
              <a:buChar char="•"/>
            </a:pPr>
            <a:r>
              <a:rPr lang="en-AU" sz="1400" dirty="0">
                <a:effectLst/>
                <a:latin typeface="Neue Haas Grotesk Text Pro" panose="020B0504020202020204" pitchFamily="34" charset="77"/>
              </a:rPr>
              <a:t>Blackcurrant</a:t>
            </a:r>
          </a:p>
          <a:p>
            <a:pPr marL="285750" indent="-285750">
              <a:lnSpc>
                <a:spcPct val="82000"/>
              </a:lnSpc>
              <a:spcBef>
                <a:spcPts val="150"/>
              </a:spcBef>
              <a:spcAft>
                <a:spcPts val="315"/>
              </a:spcAft>
              <a:buClr>
                <a:schemeClr val="accent4"/>
              </a:buClr>
              <a:buFont typeface="Arial" panose="020B0604020202020204" pitchFamily="34" charset="0"/>
              <a:buChar char="•"/>
            </a:pPr>
            <a:r>
              <a:rPr lang="en-AU" sz="1400" dirty="0">
                <a:effectLst/>
                <a:latin typeface="Neue Haas Grotesk Text Pro" panose="020B0504020202020204" pitchFamily="34" charset="77"/>
              </a:rPr>
              <a:t>Blackberry</a:t>
            </a:r>
          </a:p>
          <a:p>
            <a:pPr marL="285750" indent="-285750">
              <a:lnSpc>
                <a:spcPct val="82000"/>
              </a:lnSpc>
              <a:spcBef>
                <a:spcPts val="150"/>
              </a:spcBef>
              <a:spcAft>
                <a:spcPts val="315"/>
              </a:spcAft>
              <a:buClr>
                <a:schemeClr val="accent4"/>
              </a:buClr>
              <a:buFont typeface="Arial" panose="020B0604020202020204" pitchFamily="34" charset="0"/>
              <a:buChar char="•"/>
            </a:pPr>
            <a:r>
              <a:rPr lang="en-AU" sz="1400" dirty="0">
                <a:latin typeface="Neue Haas Grotesk Text Pro" panose="020B0504020202020204" pitchFamily="34" charset="77"/>
              </a:rPr>
              <a:t>Prunes</a:t>
            </a:r>
          </a:p>
          <a:p>
            <a:pPr marL="285750" indent="-285750">
              <a:lnSpc>
                <a:spcPct val="82000"/>
              </a:lnSpc>
              <a:spcBef>
                <a:spcPts val="150"/>
              </a:spcBef>
              <a:spcAft>
                <a:spcPts val="315"/>
              </a:spcAft>
              <a:buClr>
                <a:schemeClr val="accent4"/>
              </a:buClr>
              <a:buFont typeface="Arial" panose="020B0604020202020204" pitchFamily="34" charset="0"/>
              <a:buChar char="•"/>
            </a:pPr>
            <a:r>
              <a:rPr lang="en-AU" sz="1400" dirty="0">
                <a:effectLst/>
                <a:latin typeface="Neue Haas Grotesk Text Pro" panose="020B0504020202020204" pitchFamily="34" charset="77"/>
              </a:rPr>
              <a:t>Black Olive</a:t>
            </a:r>
          </a:p>
          <a:p>
            <a:pPr marL="285750" indent="-285750">
              <a:lnSpc>
                <a:spcPct val="82000"/>
              </a:lnSpc>
              <a:spcBef>
                <a:spcPts val="150"/>
              </a:spcBef>
              <a:spcAft>
                <a:spcPts val="315"/>
              </a:spcAft>
              <a:buClr>
                <a:schemeClr val="accent4"/>
              </a:buClr>
              <a:buFont typeface="Arial" panose="020B0604020202020204" pitchFamily="34" charset="0"/>
              <a:buChar char="•"/>
            </a:pPr>
            <a:r>
              <a:rPr lang="en-AU" sz="1400" dirty="0">
                <a:latin typeface="Neue Haas Grotesk Text Pro" panose="020B0504020202020204" pitchFamily="34" charset="77"/>
              </a:rPr>
              <a:t>Eucalyptus</a:t>
            </a:r>
            <a:endParaRPr lang="en-AU" sz="1400" dirty="0">
              <a:effectLst/>
              <a:latin typeface="Neue Haas Grotesk Text Pro" panose="020B0504020202020204" pitchFamily="34" charset="77"/>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5132336"/>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5124716"/>
            <a:ext cx="0" cy="3043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638936" y="4771554"/>
            <a:ext cx="2146963" cy="153336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400" dirty="0">
                <a:solidFill>
                  <a:schemeClr val="tx1"/>
                </a:solidFill>
                <a:effectLst/>
                <a:latin typeface="Neue Haas Grotesk Text Pro" panose="020B0504020202020204" pitchFamily="34" charset="77"/>
              </a:rPr>
              <a:t>MORE THAN</a:t>
            </a:r>
          </a:p>
          <a:p>
            <a:pPr algn="ctr">
              <a:lnSpc>
                <a:spcPct val="82000"/>
              </a:lnSpc>
              <a:spcBef>
                <a:spcPts val="217"/>
              </a:spcBef>
            </a:pPr>
            <a:r>
              <a:rPr lang="en-AU" sz="6000" dirty="0">
                <a:solidFill>
                  <a:schemeClr val="tx1"/>
                </a:solidFill>
                <a:effectLst/>
                <a:latin typeface="Neue Haas Grotesk Text Pro" panose="020B0504020202020204" pitchFamily="34" charset="77"/>
              </a:rPr>
              <a:t>10%</a:t>
            </a:r>
          </a:p>
          <a:p>
            <a:pPr algn="ctr">
              <a:lnSpc>
                <a:spcPct val="82000"/>
              </a:lnSpc>
              <a:spcBef>
                <a:spcPts val="217"/>
              </a:spcBef>
            </a:pPr>
            <a:r>
              <a:rPr lang="en-AU" sz="1600" dirty="0">
                <a:solidFill>
                  <a:schemeClr val="tx1"/>
                </a:solidFill>
                <a:latin typeface="Neue Haas Grotesk Text Pro" panose="020B0504020202020204" pitchFamily="34" charset="77"/>
              </a:rPr>
              <a:t>OF ANNUAL </a:t>
            </a:r>
            <a:br>
              <a:rPr lang="en-AU" sz="1600" dirty="0">
                <a:solidFill>
                  <a:schemeClr val="tx1"/>
                </a:solidFill>
                <a:latin typeface="Neue Haas Grotesk Text Pro" panose="020B0504020202020204" pitchFamily="34" charset="77"/>
              </a:rPr>
            </a:br>
            <a:r>
              <a:rPr lang="en-AU" sz="1600" dirty="0">
                <a:solidFill>
                  <a:schemeClr val="tx1"/>
                </a:solidFill>
                <a:latin typeface="Neue Haas Grotesk Text Pro" panose="020B0504020202020204" pitchFamily="34" charset="77"/>
              </a:rPr>
              <a:t>CRUSH</a:t>
            </a:r>
            <a:endParaRPr lang="en-AU" sz="1600" dirty="0">
              <a:solidFill>
                <a:schemeClr val="tx1"/>
              </a:solidFill>
              <a:effectLst/>
              <a:latin typeface="Neue Haas Grotesk Text Pro" panose="020B0504020202020204" pitchFamily="34" charset="77"/>
            </a:endParaRPr>
          </a:p>
        </p:txBody>
      </p:sp>
      <p:cxnSp>
        <p:nvCxnSpPr>
          <p:cNvPr id="8" name="Straight Connector 7">
            <a:extLst>
              <a:ext uri="{FF2B5EF4-FFF2-40B4-BE49-F238E27FC236}">
                <a16:creationId xmlns:a16="http://schemas.microsoft.com/office/drawing/2014/main" id="{A330DCFC-A637-6AC1-D3CE-2A9A23FCE94A}"/>
              </a:ext>
            </a:extLst>
          </p:cNvPr>
          <p:cNvCxnSpPr>
            <a:cxnSpLocks/>
          </p:cNvCxnSpPr>
          <p:nvPr/>
        </p:nvCxnSpPr>
        <p:spPr>
          <a:xfrm>
            <a:off x="3004383" y="5455439"/>
            <a:ext cx="285566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58">
            <a:extLst>
              <a:ext uri="{FF2B5EF4-FFF2-40B4-BE49-F238E27FC236}">
                <a16:creationId xmlns:a16="http://schemas.microsoft.com/office/drawing/2014/main" id="{41D93F8A-81E6-1CDA-D72D-731502B0E1F5}"/>
              </a:ext>
            </a:extLst>
          </p:cNvPr>
          <p:cNvSpPr txBox="1"/>
          <p:nvPr/>
        </p:nvSpPr>
        <p:spPr>
          <a:xfrm>
            <a:off x="2817172" y="3878973"/>
            <a:ext cx="1963021"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b="0" dirty="0">
                <a:solidFill>
                  <a:schemeClr val="tx1"/>
                </a:solidFill>
                <a:latin typeface="Neue Haas Grotesk Text Pro" panose="020B0504020202020204" pitchFamily="34" charset="77"/>
              </a:rPr>
              <a:t>DOES BEST IN COOLER SITES AND VINTAGES</a:t>
            </a:r>
            <a:endParaRPr lang="en-AU" sz="1600" b="0" dirty="0">
              <a:solidFill>
                <a:schemeClr val="tx1"/>
              </a:solidFill>
              <a:effectLst/>
              <a:latin typeface="Neue Haas Grotesk Text Pro" panose="020B0504020202020204" pitchFamily="34" charset="77"/>
            </a:endParaRPr>
          </a:p>
        </p:txBody>
      </p:sp>
      <p:cxnSp>
        <p:nvCxnSpPr>
          <p:cNvPr id="10" name="Straight Connector 9">
            <a:extLst>
              <a:ext uri="{FF2B5EF4-FFF2-40B4-BE49-F238E27FC236}">
                <a16:creationId xmlns:a16="http://schemas.microsoft.com/office/drawing/2014/main" id="{ADF085AA-2D6C-20DD-A889-A5D11F271243}"/>
              </a:ext>
            </a:extLst>
          </p:cNvPr>
          <p:cNvCxnSpPr>
            <a:cxnSpLocks/>
          </p:cNvCxnSpPr>
          <p:nvPr/>
        </p:nvCxnSpPr>
        <p:spPr>
          <a:xfrm>
            <a:off x="4700322" y="4244054"/>
            <a:ext cx="115972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5" name="Picture Placeholder 8">
            <a:extLst>
              <a:ext uri="{FF2B5EF4-FFF2-40B4-BE49-F238E27FC236}">
                <a16:creationId xmlns:a16="http://schemas.microsoft.com/office/drawing/2014/main" id="{50E109CE-82C9-644F-DA1A-03EAC11BF1CB}"/>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376486" y="757100"/>
            <a:ext cx="2114328" cy="6400800"/>
          </a:xfrm>
          <a:prstGeom prst="rect">
            <a:avLst/>
          </a:prstGeom>
        </p:spPr>
      </p:pic>
      <p:sp>
        <p:nvSpPr>
          <p:cNvPr id="9" name="object 10">
            <a:extLst>
              <a:ext uri="{FF2B5EF4-FFF2-40B4-BE49-F238E27FC236}">
                <a16:creationId xmlns:a16="http://schemas.microsoft.com/office/drawing/2014/main" id="{C1C60270-6F00-912C-722B-CBA31350908A}"/>
              </a:ext>
            </a:extLst>
          </p:cNvPr>
          <p:cNvSpPr txBox="1"/>
          <p:nvPr/>
        </p:nvSpPr>
        <p:spPr>
          <a:xfrm rot="16200000">
            <a:off x="4249882" y="4460781"/>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964861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ustralia with red and white colors&#10;&#10;AI-generated content may be incorrect.">
            <a:extLst>
              <a:ext uri="{FF2B5EF4-FFF2-40B4-BE49-F238E27FC236}">
                <a16:creationId xmlns:a16="http://schemas.microsoft.com/office/drawing/2014/main" id="{EA33395E-4D0B-D1CD-89FA-723252E9277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912" r="-221"/>
          <a:stretch/>
        </p:blipFill>
        <p:spPr>
          <a:xfrm>
            <a:off x="2739512" y="1"/>
            <a:ext cx="9547928" cy="6858000"/>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dirty="0">
                <a:solidFill>
                  <a:schemeClr val="accent1"/>
                </a:solidFill>
              </a:rPr>
              <a:t>AUSTRALIA</a:t>
            </a:r>
          </a:p>
        </p:txBody>
      </p:sp>
      <p:sp>
        <p:nvSpPr>
          <p:cNvPr id="6" name="TextBox 5">
            <a:extLst>
              <a:ext uri="{FF2B5EF4-FFF2-40B4-BE49-F238E27FC236}">
                <a16:creationId xmlns:a16="http://schemas.microsoft.com/office/drawing/2014/main" id="{E086698A-3700-9AE2-247A-06483592D166}"/>
              </a:ext>
            </a:extLst>
          </p:cNvPr>
          <p:cNvSpPr txBox="1"/>
          <p:nvPr/>
        </p:nvSpPr>
        <p:spPr>
          <a:xfrm>
            <a:off x="6015838" y="5655302"/>
            <a:ext cx="1745411" cy="369332"/>
          </a:xfrm>
          <a:prstGeom prst="rect">
            <a:avLst/>
          </a:prstGeom>
          <a:noFill/>
        </p:spPr>
        <p:txBody>
          <a:bodyPr wrap="square">
            <a:spAutoFit/>
          </a:bodyPr>
          <a:lstStyle/>
          <a:p>
            <a:r>
              <a:rPr lang="en-US" b="1" dirty="0">
                <a:solidFill>
                  <a:schemeClr val="accent4"/>
                </a:solidFill>
                <a:latin typeface="Neue Haas Grotesk Text Pro" panose="020B0504020202020204" pitchFamily="34" charset="77"/>
              </a:rPr>
              <a:t>BAROSSA</a:t>
            </a:r>
            <a:endParaRPr lang="en-US" dirty="0">
              <a:solidFill>
                <a:schemeClr val="accent4"/>
              </a:solidFill>
            </a:endParaRPr>
          </a:p>
        </p:txBody>
      </p:sp>
      <p:cxnSp>
        <p:nvCxnSpPr>
          <p:cNvPr id="7" name="Straight Connector 6">
            <a:extLst>
              <a:ext uri="{FF2B5EF4-FFF2-40B4-BE49-F238E27FC236}">
                <a16:creationId xmlns:a16="http://schemas.microsoft.com/office/drawing/2014/main" id="{81264671-DFD3-CE97-2C3C-1AB7F2B469AB}"/>
              </a:ext>
            </a:extLst>
          </p:cNvPr>
          <p:cNvCxnSpPr>
            <a:cxnSpLocks/>
          </p:cNvCxnSpPr>
          <p:nvPr/>
        </p:nvCxnSpPr>
        <p:spPr>
          <a:xfrm flipV="1">
            <a:off x="7485888" y="4718304"/>
            <a:ext cx="950976" cy="112166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592084" y="587116"/>
            <a:ext cx="11283754" cy="1006314"/>
          </a:xfrm>
        </p:spPr>
        <p:txBody>
          <a:bodyPr/>
          <a:lstStyle/>
          <a:p>
            <a:r>
              <a:rPr lang="en-US" sz="3200" dirty="0">
                <a:solidFill>
                  <a:schemeClr val="accent1"/>
                </a:solidFill>
                <a:latin typeface="Neue Haas Grotesk Text Pro" panose="020B0504020202020204" pitchFamily="34" charset="77"/>
              </a:rPr>
              <a:t>BAROSSA VALLEY CABERNET SAUVIGNON</a:t>
            </a:r>
            <a:br>
              <a:rPr lang="en-US" sz="4000" dirty="0">
                <a:solidFill>
                  <a:schemeClr val="accent3"/>
                </a:solidFill>
                <a:latin typeface="Neue Haas Grotesk Text Pro" panose="020B0504020202020204" pitchFamily="34" charset="77"/>
              </a:rPr>
            </a:br>
            <a:r>
              <a:rPr lang="en-US" sz="5000" dirty="0">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5E9E726C-4D13-C985-23C4-41962972AEC9}"/>
              </a:ext>
            </a:extLst>
          </p:cNvPr>
          <p:cNvSpPr/>
          <p:nvPr/>
        </p:nvSpPr>
        <p:spPr>
          <a:xfrm>
            <a:off x="1994938"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59081"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23224"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087367"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514492"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F70FE6CA-4CF6-7CB6-8C56-0690F7009B9A}"/>
              </a:ext>
            </a:extLst>
          </p:cNvPr>
          <p:cNvSpPr/>
          <p:nvPr/>
        </p:nvSpPr>
        <p:spPr>
          <a:xfrm>
            <a:off x="3451891"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16415"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74760"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45462"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09986"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2899126" y="2137881"/>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Cabernet (youthful)</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493498"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1994938"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5908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23224"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08736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514491"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0EAE25DB-3CA0-4A42-2597-A8EBE9BC4A06}"/>
              </a:ext>
            </a:extLst>
          </p:cNvPr>
          <p:cNvSpPr/>
          <p:nvPr/>
        </p:nvSpPr>
        <p:spPr>
          <a:xfrm>
            <a:off x="3451891"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16415"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74760"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45462"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09986"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896906"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B7C01906-5D40-F5EB-AC78-3E04BD6F69BB}"/>
              </a:ext>
            </a:extLst>
          </p:cNvPr>
          <p:cNvSpPr txBox="1"/>
          <p:nvPr/>
        </p:nvSpPr>
        <p:spPr>
          <a:xfrm>
            <a:off x="3166657"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3B6A3A30-1873-A6BA-2798-63AF8B67FB55}"/>
              </a:ext>
            </a:extLst>
          </p:cNvPr>
          <p:cNvSpPr txBox="1"/>
          <p:nvPr/>
        </p:nvSpPr>
        <p:spPr>
          <a:xfrm>
            <a:off x="4459788"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5C46DC12-0E83-EB3D-4A80-988616D8C11A}"/>
              </a:ext>
            </a:extLst>
          </p:cNvPr>
          <p:cNvSpPr/>
          <p:nvPr/>
        </p:nvSpPr>
        <p:spPr>
          <a:xfrm>
            <a:off x="1994938" y="3683028"/>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5908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2322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08736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5189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16415"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7476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4546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0998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896906"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9F9B86EA-9659-F793-8402-61AC31B812F2}"/>
              </a:ext>
            </a:extLst>
          </p:cNvPr>
          <p:cNvSpPr txBox="1"/>
          <p:nvPr/>
        </p:nvSpPr>
        <p:spPr>
          <a:xfrm>
            <a:off x="3017474"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1B0AB2D9-1B5B-00AA-32E4-0CE16334D9C2}"/>
              </a:ext>
            </a:extLst>
          </p:cNvPr>
          <p:cNvSpPr txBox="1"/>
          <p:nvPr/>
        </p:nvSpPr>
        <p:spPr>
          <a:xfrm>
            <a:off x="4459788"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190758"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514491"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833309"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1994938"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5908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23224"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087367"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51891"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16415"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74760"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4546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0998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0D81679B-6E29-669E-4B63-837869662BCB}"/>
              </a:ext>
            </a:extLst>
          </p:cNvPr>
          <p:cNvSpPr txBox="1"/>
          <p:nvPr/>
        </p:nvSpPr>
        <p:spPr>
          <a:xfrm>
            <a:off x="1896906"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BEE4C8CF-5794-9B64-DB9C-D7CE9FAE4AB3}"/>
              </a:ext>
            </a:extLst>
          </p:cNvPr>
          <p:cNvSpPr txBox="1"/>
          <p:nvPr/>
        </p:nvSpPr>
        <p:spPr>
          <a:xfrm>
            <a:off x="3017474"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FE3EBE4E-EB98-83A3-75A2-18C830DF307D}"/>
              </a:ext>
            </a:extLst>
          </p:cNvPr>
          <p:cNvSpPr txBox="1"/>
          <p:nvPr/>
        </p:nvSpPr>
        <p:spPr>
          <a:xfrm>
            <a:off x="4459788"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1B25F2BD-9424-0257-A803-9516DAAC1307}"/>
              </a:ext>
            </a:extLst>
          </p:cNvPr>
          <p:cNvSpPr txBox="1"/>
          <p:nvPr/>
        </p:nvSpPr>
        <p:spPr>
          <a:xfrm>
            <a:off x="514491"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061012"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1994938"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5908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23224"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08736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51891"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16415"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74760"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45462"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09986"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514491"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394644"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1994938"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59081"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23224"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08736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51891"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C13D3584-8F86-FEED-950B-9D870826B16B}"/>
              </a:ext>
            </a:extLst>
          </p:cNvPr>
          <p:cNvSpPr/>
          <p:nvPr/>
        </p:nvSpPr>
        <p:spPr>
          <a:xfrm>
            <a:off x="4174760" y="612681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09986"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896906"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48516" y="5775741"/>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59788"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514491"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618866"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588225"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1994938"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5908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23224"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08736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51891"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16415"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74760"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4546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0998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514491"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394644"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411612" y="479726"/>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285008" y="4183407"/>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grpSp>
        <p:nvGrpSpPr>
          <p:cNvPr id="65" name="Group 64">
            <a:extLst>
              <a:ext uri="{FF2B5EF4-FFF2-40B4-BE49-F238E27FC236}">
                <a16:creationId xmlns:a16="http://schemas.microsoft.com/office/drawing/2014/main" id="{0831E313-6F93-6D9C-9DCE-2989A6E45ED5}"/>
              </a:ext>
            </a:extLst>
          </p:cNvPr>
          <p:cNvGrpSpPr/>
          <p:nvPr/>
        </p:nvGrpSpPr>
        <p:grpSpPr>
          <a:xfrm>
            <a:off x="4539496" y="6127332"/>
            <a:ext cx="278634" cy="272668"/>
            <a:chOff x="8032638" y="5926610"/>
            <a:chExt cx="278634" cy="272668"/>
          </a:xfrm>
        </p:grpSpPr>
        <p:sp>
          <p:nvSpPr>
            <p:cNvPr id="73" name="Freeform 72">
              <a:extLst>
                <a:ext uri="{FF2B5EF4-FFF2-40B4-BE49-F238E27FC236}">
                  <a16:creationId xmlns:a16="http://schemas.microsoft.com/office/drawing/2014/main" id="{D807B756-B303-4739-12FE-3A09C6D7B50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3" name="Freeform 82">
              <a:extLst>
                <a:ext uri="{FF2B5EF4-FFF2-40B4-BE49-F238E27FC236}">
                  <a16:creationId xmlns:a16="http://schemas.microsoft.com/office/drawing/2014/main" id="{BE26B239-969B-E781-D1AE-050D22008691}"/>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84" name="Group 83">
            <a:extLst>
              <a:ext uri="{FF2B5EF4-FFF2-40B4-BE49-F238E27FC236}">
                <a16:creationId xmlns:a16="http://schemas.microsoft.com/office/drawing/2014/main" id="{70D7F804-62FC-4690-1443-3BE4AD0DEB7F}"/>
              </a:ext>
            </a:extLst>
          </p:cNvPr>
          <p:cNvGrpSpPr/>
          <p:nvPr/>
        </p:nvGrpSpPr>
        <p:grpSpPr>
          <a:xfrm rot="10800000">
            <a:off x="3818384" y="6127332"/>
            <a:ext cx="278634" cy="272668"/>
            <a:chOff x="8032638" y="5926610"/>
            <a:chExt cx="278634" cy="272668"/>
          </a:xfrm>
        </p:grpSpPr>
        <p:sp>
          <p:nvSpPr>
            <p:cNvPr id="85" name="Freeform 84">
              <a:extLst>
                <a:ext uri="{FF2B5EF4-FFF2-40B4-BE49-F238E27FC236}">
                  <a16:creationId xmlns:a16="http://schemas.microsoft.com/office/drawing/2014/main" id="{F008065B-6CCF-A4D6-2B86-601D64DF834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6" name="Freeform 85">
              <a:extLst>
                <a:ext uri="{FF2B5EF4-FFF2-40B4-BE49-F238E27FC236}">
                  <a16:creationId xmlns:a16="http://schemas.microsoft.com/office/drawing/2014/main" id="{2436DF54-837E-E5C4-8C59-A62DE72CD3E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214388985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420454" y="3959150"/>
            <a:ext cx="2583929" cy="258392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499072" y="536165"/>
            <a:ext cx="12503847" cy="186910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EDEN VALLEY</a:t>
            </a:r>
            <a:br>
              <a:rPr lang="en-US" sz="6000" dirty="0">
                <a:solidFill>
                  <a:srgbClr val="B2D8BE"/>
                </a:solidFill>
                <a:latin typeface="Neue Haas Grotesk Text Pro" panose="020B0504020202020204" pitchFamily="34" charset="77"/>
              </a:rPr>
            </a:br>
            <a:r>
              <a:rPr lang="en-US" sz="5440" dirty="0">
                <a:solidFill>
                  <a:schemeClr val="accent4"/>
                </a:solidFill>
                <a:latin typeface="Neue Haas Grotesk Text Pro" panose="020B0504020202020204" pitchFamily="34" charset="77"/>
              </a:rPr>
              <a:t>CABERNET </a:t>
            </a:r>
            <a:br>
              <a:rPr lang="en-US" sz="5440" dirty="0">
                <a:solidFill>
                  <a:schemeClr val="accent4"/>
                </a:solidFill>
                <a:latin typeface="Neue Haas Grotesk Text Pro" panose="020B0504020202020204" pitchFamily="34" charset="77"/>
              </a:rPr>
            </a:br>
            <a:r>
              <a:rPr lang="en-US" sz="5440" dirty="0">
                <a:solidFill>
                  <a:schemeClr val="accent4"/>
                </a:solidFill>
                <a:latin typeface="Neue Haas Grotesk Text Pro" panose="020B0504020202020204" pitchFamily="34" charset="77"/>
              </a:rPr>
              <a:t>SAUVIGNON</a:t>
            </a:r>
          </a:p>
        </p:txBody>
      </p:sp>
      <p:sp>
        <p:nvSpPr>
          <p:cNvPr id="6" name="TextBox 5">
            <a:extLst>
              <a:ext uri="{FF2B5EF4-FFF2-40B4-BE49-F238E27FC236}">
                <a16:creationId xmlns:a16="http://schemas.microsoft.com/office/drawing/2014/main" id="{3937CC6C-038C-22C6-5A1B-F274BB411F78}"/>
              </a:ext>
            </a:extLst>
          </p:cNvPr>
          <p:cNvSpPr txBox="1"/>
          <p:nvPr/>
        </p:nvSpPr>
        <p:spPr>
          <a:xfrm>
            <a:off x="7805381" y="1189124"/>
            <a:ext cx="3563279" cy="1077218"/>
          </a:xfrm>
          <a:prstGeom prst="rect">
            <a:avLst/>
          </a:prstGeom>
          <a:noFill/>
        </p:spPr>
        <p:txBody>
          <a:bodyPr wrap="square" anchor="b">
            <a:spAutoFit/>
          </a:bodyPr>
          <a:lstStyle/>
          <a:p>
            <a:pPr algn="ctr">
              <a:spcBef>
                <a:spcPts val="255"/>
              </a:spcBef>
              <a:spcAft>
                <a:spcPts val="375"/>
              </a:spcAft>
            </a:pPr>
            <a:r>
              <a:rPr lang="en-AU" sz="1600" dirty="0">
                <a:effectLst/>
                <a:latin typeface="Neue Haas Grotesk Text Pro" panose="020B0504020202020204" pitchFamily="34" charset="77"/>
              </a:rPr>
              <a:t>VINEYARDS ON HIGHER, COOLER SITES PRODUCE DIFFERENT STYLES TO THOSE AROUND EDEN VALLEY VILLAGE</a:t>
            </a:r>
          </a:p>
        </p:txBody>
      </p:sp>
      <p:cxnSp>
        <p:nvCxnSpPr>
          <p:cNvPr id="23" name="Straight Connector 22">
            <a:extLst>
              <a:ext uri="{FF2B5EF4-FFF2-40B4-BE49-F238E27FC236}">
                <a16:creationId xmlns:a16="http://schemas.microsoft.com/office/drawing/2014/main" id="{1B638749-00FB-780E-CC25-0154A0ECA7AD}"/>
              </a:ext>
            </a:extLst>
          </p:cNvPr>
          <p:cNvCxnSpPr/>
          <p:nvPr/>
        </p:nvCxnSpPr>
        <p:spPr>
          <a:xfrm>
            <a:off x="9765688" y="2330004"/>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6893781" y="2954844"/>
            <a:ext cx="287190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471580" y="4771554"/>
            <a:ext cx="2805709" cy="1472839"/>
          </a:xfrm>
          <a:prstGeom prst="rect">
            <a:avLst/>
          </a:prstGeom>
          <a:noFill/>
        </p:spPr>
        <p:txBody>
          <a:bodyPr wrap="square" anchor="t">
            <a:spAutoFit/>
          </a:bodyPr>
          <a:lstStyle/>
          <a:p>
            <a:pPr marL="285750" indent="-285750">
              <a:lnSpc>
                <a:spcPct val="82000"/>
              </a:lnSpc>
              <a:spcBef>
                <a:spcPts val="150"/>
              </a:spcBef>
              <a:spcAft>
                <a:spcPts val="315"/>
              </a:spcAft>
              <a:buClr>
                <a:schemeClr val="accent4"/>
              </a:buClr>
              <a:buFont typeface="Arial" panose="020B0604020202020204" pitchFamily="34" charset="0"/>
              <a:buChar char="•"/>
            </a:pPr>
            <a:r>
              <a:rPr lang="en-AU" sz="1400" dirty="0">
                <a:effectLst/>
                <a:latin typeface="Neue Haas Grotesk Text Pro" panose="020B0504020202020204" pitchFamily="34" charset="77"/>
              </a:rPr>
              <a:t>Blueberry</a:t>
            </a:r>
          </a:p>
          <a:p>
            <a:pPr marL="285750" indent="-285750">
              <a:lnSpc>
                <a:spcPct val="82000"/>
              </a:lnSpc>
              <a:spcBef>
                <a:spcPts val="150"/>
              </a:spcBef>
              <a:spcAft>
                <a:spcPts val="315"/>
              </a:spcAft>
              <a:buClr>
                <a:schemeClr val="accent4"/>
              </a:buClr>
              <a:buFont typeface="Arial" panose="020B0604020202020204" pitchFamily="34" charset="0"/>
              <a:buChar char="•"/>
            </a:pPr>
            <a:r>
              <a:rPr lang="en-AU" sz="1400" dirty="0">
                <a:effectLst/>
                <a:latin typeface="Neue Haas Grotesk Text Pro" panose="020B0504020202020204" pitchFamily="34" charset="77"/>
              </a:rPr>
              <a:t>Blackcurrant</a:t>
            </a:r>
          </a:p>
          <a:p>
            <a:pPr marL="285750" indent="-285750">
              <a:lnSpc>
                <a:spcPct val="82000"/>
              </a:lnSpc>
              <a:spcBef>
                <a:spcPts val="150"/>
              </a:spcBef>
              <a:spcAft>
                <a:spcPts val="315"/>
              </a:spcAft>
              <a:buClr>
                <a:schemeClr val="accent4"/>
              </a:buClr>
              <a:buFont typeface="Arial" panose="020B0604020202020204" pitchFamily="34" charset="0"/>
              <a:buChar char="•"/>
            </a:pPr>
            <a:r>
              <a:rPr lang="en-AU" sz="1400" dirty="0">
                <a:latin typeface="Neue Haas Grotesk Text Pro" panose="020B0504020202020204" pitchFamily="34" charset="77"/>
              </a:rPr>
              <a:t>Plum</a:t>
            </a:r>
          </a:p>
          <a:p>
            <a:pPr marL="285750" indent="-285750">
              <a:lnSpc>
                <a:spcPct val="82000"/>
              </a:lnSpc>
              <a:spcBef>
                <a:spcPts val="150"/>
              </a:spcBef>
              <a:spcAft>
                <a:spcPts val="315"/>
              </a:spcAft>
              <a:buClr>
                <a:schemeClr val="accent4"/>
              </a:buClr>
              <a:buFont typeface="Arial" panose="020B0604020202020204" pitchFamily="34" charset="0"/>
              <a:buChar char="•"/>
            </a:pPr>
            <a:r>
              <a:rPr lang="en-AU" sz="1400" dirty="0">
                <a:effectLst/>
                <a:latin typeface="Neue Haas Grotesk Text Pro" panose="020B0504020202020204" pitchFamily="34" charset="77"/>
              </a:rPr>
              <a:t>Tomato Leaf</a:t>
            </a:r>
          </a:p>
          <a:p>
            <a:pPr marL="285750" indent="-285750">
              <a:lnSpc>
                <a:spcPct val="82000"/>
              </a:lnSpc>
              <a:spcBef>
                <a:spcPts val="150"/>
              </a:spcBef>
              <a:spcAft>
                <a:spcPts val="315"/>
              </a:spcAft>
              <a:buClr>
                <a:schemeClr val="accent4"/>
              </a:buClr>
              <a:buFont typeface="Arial" panose="020B0604020202020204" pitchFamily="34" charset="0"/>
              <a:buChar char="•"/>
            </a:pPr>
            <a:r>
              <a:rPr lang="en-AU" sz="1400" dirty="0">
                <a:latin typeface="Neue Haas Grotesk Text Pro" panose="020B0504020202020204" pitchFamily="34" charset="77"/>
              </a:rPr>
              <a:t>Violets</a:t>
            </a:r>
          </a:p>
          <a:p>
            <a:pPr marL="285750" indent="-285750">
              <a:lnSpc>
                <a:spcPct val="82000"/>
              </a:lnSpc>
              <a:spcBef>
                <a:spcPts val="150"/>
              </a:spcBef>
              <a:spcAft>
                <a:spcPts val="315"/>
              </a:spcAft>
              <a:buClr>
                <a:schemeClr val="accent4"/>
              </a:buClr>
              <a:buFont typeface="Arial" panose="020B0604020202020204" pitchFamily="34" charset="0"/>
              <a:buChar char="•"/>
            </a:pPr>
            <a:r>
              <a:rPr lang="en-AU" sz="1400" dirty="0">
                <a:effectLst/>
                <a:latin typeface="Neue Haas Grotesk Text Pro" panose="020B0504020202020204" pitchFamily="34" charset="77"/>
              </a:rPr>
              <a:t>Menthol</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474871"/>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467251"/>
            <a:ext cx="0" cy="3043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638936" y="4628589"/>
            <a:ext cx="2146963" cy="153336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400" dirty="0">
                <a:solidFill>
                  <a:schemeClr val="tx1"/>
                </a:solidFill>
                <a:effectLst/>
                <a:latin typeface="Neue Haas Grotesk Text Pro" panose="020B0504020202020204" pitchFamily="34" charset="77"/>
              </a:rPr>
              <a:t>MORE THAN</a:t>
            </a:r>
          </a:p>
          <a:p>
            <a:pPr algn="ctr">
              <a:lnSpc>
                <a:spcPct val="82000"/>
              </a:lnSpc>
              <a:spcBef>
                <a:spcPts val="217"/>
              </a:spcBef>
            </a:pPr>
            <a:r>
              <a:rPr lang="en-AU" sz="6000" dirty="0">
                <a:solidFill>
                  <a:schemeClr val="tx1"/>
                </a:solidFill>
                <a:effectLst/>
                <a:latin typeface="Neue Haas Grotesk Text Pro" panose="020B0504020202020204" pitchFamily="34" charset="77"/>
              </a:rPr>
              <a:t>10%</a:t>
            </a:r>
          </a:p>
          <a:p>
            <a:pPr algn="ctr">
              <a:lnSpc>
                <a:spcPct val="82000"/>
              </a:lnSpc>
              <a:spcBef>
                <a:spcPts val="217"/>
              </a:spcBef>
            </a:pPr>
            <a:r>
              <a:rPr lang="en-AU" sz="1600" dirty="0">
                <a:solidFill>
                  <a:schemeClr val="tx1"/>
                </a:solidFill>
                <a:latin typeface="Neue Haas Grotesk Text Pro" panose="020B0504020202020204" pitchFamily="34" charset="77"/>
              </a:rPr>
              <a:t>OF ANNUAL </a:t>
            </a:r>
            <a:br>
              <a:rPr lang="en-AU" sz="1600" dirty="0">
                <a:solidFill>
                  <a:schemeClr val="tx1"/>
                </a:solidFill>
                <a:latin typeface="Neue Haas Grotesk Text Pro" panose="020B0504020202020204" pitchFamily="34" charset="77"/>
              </a:rPr>
            </a:br>
            <a:r>
              <a:rPr lang="en-AU" sz="1600" dirty="0">
                <a:solidFill>
                  <a:schemeClr val="tx1"/>
                </a:solidFill>
                <a:latin typeface="Neue Haas Grotesk Text Pro" panose="020B0504020202020204" pitchFamily="34" charset="77"/>
              </a:rPr>
              <a:t>CRUSH</a:t>
            </a:r>
            <a:endParaRPr lang="en-AU" sz="1600" dirty="0">
              <a:solidFill>
                <a:schemeClr val="tx1"/>
              </a:solidFill>
              <a:effectLst/>
              <a:latin typeface="Neue Haas Grotesk Text Pro" panose="020B0504020202020204" pitchFamily="34" charset="77"/>
            </a:endParaRPr>
          </a:p>
        </p:txBody>
      </p:sp>
      <p:cxnSp>
        <p:nvCxnSpPr>
          <p:cNvPr id="8" name="Straight Connector 7">
            <a:extLst>
              <a:ext uri="{FF2B5EF4-FFF2-40B4-BE49-F238E27FC236}">
                <a16:creationId xmlns:a16="http://schemas.microsoft.com/office/drawing/2014/main" id="{A330DCFC-A637-6AC1-D3CE-2A9A23FCE94A}"/>
              </a:ext>
            </a:extLst>
          </p:cNvPr>
          <p:cNvCxnSpPr>
            <a:cxnSpLocks/>
          </p:cNvCxnSpPr>
          <p:nvPr/>
        </p:nvCxnSpPr>
        <p:spPr>
          <a:xfrm>
            <a:off x="3004383" y="5312474"/>
            <a:ext cx="285566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DBC44F8E-8D33-3D72-2F4A-C39655F1C520}"/>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376486" y="757100"/>
            <a:ext cx="2114328" cy="6400800"/>
          </a:xfrm>
          <a:prstGeom prst="rect">
            <a:avLst/>
          </a:prstGeom>
        </p:spPr>
      </p:pic>
      <p:sp>
        <p:nvSpPr>
          <p:cNvPr id="5" name="object 10">
            <a:extLst>
              <a:ext uri="{FF2B5EF4-FFF2-40B4-BE49-F238E27FC236}">
                <a16:creationId xmlns:a16="http://schemas.microsoft.com/office/drawing/2014/main" id="{A469140A-E12F-EE4D-337F-F08C2C5BF37C}"/>
              </a:ext>
            </a:extLst>
          </p:cNvPr>
          <p:cNvSpPr txBox="1"/>
          <p:nvPr/>
        </p:nvSpPr>
        <p:spPr>
          <a:xfrm rot="16200000">
            <a:off x="4249882" y="4460781"/>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781062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69F29-781B-90AA-B012-F6A979DEBAD4}"/>
            </a:ext>
          </a:extLst>
        </p:cNvPr>
        <p:cNvGrpSpPr/>
        <p:nvPr/>
      </p:nvGrpSpPr>
      <p:grpSpPr>
        <a:xfrm>
          <a:off x="0" y="0"/>
          <a:ext cx="0" cy="0"/>
          <a:chOff x="0" y="0"/>
          <a:chExt cx="0" cy="0"/>
        </a:xfrm>
      </p:grpSpPr>
      <p:sp>
        <p:nvSpPr>
          <p:cNvPr id="10" name="Oval 9">
            <a:extLst>
              <a:ext uri="{FF2B5EF4-FFF2-40B4-BE49-F238E27FC236}">
                <a16:creationId xmlns:a16="http://schemas.microsoft.com/office/drawing/2014/main" id="{AEDFA218-24FF-75B3-1928-3744FEE3A760}"/>
              </a:ext>
            </a:extLst>
          </p:cNvPr>
          <p:cNvSpPr/>
          <p:nvPr/>
        </p:nvSpPr>
        <p:spPr>
          <a:xfrm>
            <a:off x="2010842"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C29FE89A-392A-6A7E-DF45-D35B3F8E641E}"/>
              </a:ext>
            </a:extLst>
          </p:cNvPr>
          <p:cNvSpPr/>
          <p:nvPr/>
        </p:nvSpPr>
        <p:spPr>
          <a:xfrm>
            <a:off x="2374985"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5532F3C-48C1-1D30-03CE-A596F3F65046}"/>
              </a:ext>
            </a:extLst>
          </p:cNvPr>
          <p:cNvSpPr/>
          <p:nvPr/>
        </p:nvSpPr>
        <p:spPr>
          <a:xfrm>
            <a:off x="2739128"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58FF29C-ECE1-16CA-7308-73E46327BB9A}"/>
              </a:ext>
            </a:extLst>
          </p:cNvPr>
          <p:cNvSpPr/>
          <p:nvPr/>
        </p:nvSpPr>
        <p:spPr>
          <a:xfrm>
            <a:off x="3103271"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928D1193-C0F2-945D-380C-DA83C93206F5}"/>
              </a:ext>
            </a:extLst>
          </p:cNvPr>
          <p:cNvSpPr txBox="1"/>
          <p:nvPr/>
        </p:nvSpPr>
        <p:spPr>
          <a:xfrm>
            <a:off x="530396"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66E0E75F-A65E-9D00-2B8B-30D3F0E3A8A0}"/>
              </a:ext>
            </a:extLst>
          </p:cNvPr>
          <p:cNvSpPr/>
          <p:nvPr/>
        </p:nvSpPr>
        <p:spPr>
          <a:xfrm>
            <a:off x="3467795"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CF06C3B7-C6CC-86EE-DE5B-A7535C41DE7F}"/>
              </a:ext>
            </a:extLst>
          </p:cNvPr>
          <p:cNvSpPr/>
          <p:nvPr/>
        </p:nvSpPr>
        <p:spPr>
          <a:xfrm>
            <a:off x="3832319"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EEC6B65E-9A45-6B6F-2977-12DA3921B407}"/>
              </a:ext>
            </a:extLst>
          </p:cNvPr>
          <p:cNvSpPr/>
          <p:nvPr/>
        </p:nvSpPr>
        <p:spPr>
          <a:xfrm>
            <a:off x="4190664"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B044907-73EB-AAB6-4BEF-26856782526A}"/>
              </a:ext>
            </a:extLst>
          </p:cNvPr>
          <p:cNvSpPr/>
          <p:nvPr/>
        </p:nvSpPr>
        <p:spPr>
          <a:xfrm>
            <a:off x="4561366"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52FC7DD3-6FCC-17DB-5024-BCB5873044FE}"/>
              </a:ext>
            </a:extLst>
          </p:cNvPr>
          <p:cNvSpPr/>
          <p:nvPr/>
        </p:nvSpPr>
        <p:spPr>
          <a:xfrm>
            <a:off x="4925890"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D2D39FED-D41B-DF7E-4400-1C4EE6288C04}"/>
              </a:ext>
            </a:extLst>
          </p:cNvPr>
          <p:cNvSpPr txBox="1"/>
          <p:nvPr/>
        </p:nvSpPr>
        <p:spPr>
          <a:xfrm>
            <a:off x="2915030" y="2137881"/>
            <a:ext cx="132515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Cabernet </a:t>
            </a:r>
          </a:p>
        </p:txBody>
      </p:sp>
      <p:cxnSp>
        <p:nvCxnSpPr>
          <p:cNvPr id="48" name="Straight Connector 47">
            <a:extLst>
              <a:ext uri="{FF2B5EF4-FFF2-40B4-BE49-F238E27FC236}">
                <a16:creationId xmlns:a16="http://schemas.microsoft.com/office/drawing/2014/main" id="{0115EC61-0395-D034-EC2E-68D6B69F8EDF}"/>
              </a:ext>
            </a:extLst>
          </p:cNvPr>
          <p:cNvCxnSpPr>
            <a:cxnSpLocks/>
          </p:cNvCxnSpPr>
          <p:nvPr/>
        </p:nvCxnSpPr>
        <p:spPr>
          <a:xfrm>
            <a:off x="1509402"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E385DC47-A151-E29C-4CEF-A02144CE5374}"/>
              </a:ext>
            </a:extLst>
          </p:cNvPr>
          <p:cNvSpPr/>
          <p:nvPr/>
        </p:nvSpPr>
        <p:spPr>
          <a:xfrm>
            <a:off x="2010842"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4301F93-FCBC-CE5F-8DE9-B5EBCA24EA26}"/>
              </a:ext>
            </a:extLst>
          </p:cNvPr>
          <p:cNvSpPr/>
          <p:nvPr/>
        </p:nvSpPr>
        <p:spPr>
          <a:xfrm>
            <a:off x="2374985"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28F65DBE-1378-6D2D-10B3-5A9655C83D7C}"/>
              </a:ext>
            </a:extLst>
          </p:cNvPr>
          <p:cNvSpPr/>
          <p:nvPr/>
        </p:nvSpPr>
        <p:spPr>
          <a:xfrm>
            <a:off x="273912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5283A47D-81E9-96DB-6BD8-D02368D9F187}"/>
              </a:ext>
            </a:extLst>
          </p:cNvPr>
          <p:cNvSpPr/>
          <p:nvPr/>
        </p:nvSpPr>
        <p:spPr>
          <a:xfrm>
            <a:off x="310327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D0E4A737-E9C0-F9F2-E97F-5A0E057DAE71}"/>
              </a:ext>
            </a:extLst>
          </p:cNvPr>
          <p:cNvSpPr txBox="1"/>
          <p:nvPr/>
        </p:nvSpPr>
        <p:spPr>
          <a:xfrm>
            <a:off x="530395"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5E94939F-3872-2392-2D5F-2610981F355E}"/>
              </a:ext>
            </a:extLst>
          </p:cNvPr>
          <p:cNvSpPr/>
          <p:nvPr/>
        </p:nvSpPr>
        <p:spPr>
          <a:xfrm>
            <a:off x="3467795"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0AA0BBDE-5F47-E974-D433-602E0E177CC1}"/>
              </a:ext>
            </a:extLst>
          </p:cNvPr>
          <p:cNvSpPr/>
          <p:nvPr/>
        </p:nvSpPr>
        <p:spPr>
          <a:xfrm>
            <a:off x="3832319"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D984DD16-30DD-026F-BBD9-85F9899BEBA3}"/>
              </a:ext>
            </a:extLst>
          </p:cNvPr>
          <p:cNvSpPr/>
          <p:nvPr/>
        </p:nvSpPr>
        <p:spPr>
          <a:xfrm>
            <a:off x="4190664"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929D5FB-D78E-6A88-F474-FF67AB1D7AA1}"/>
              </a:ext>
            </a:extLst>
          </p:cNvPr>
          <p:cNvSpPr/>
          <p:nvPr/>
        </p:nvSpPr>
        <p:spPr>
          <a:xfrm>
            <a:off x="4561366"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D84F0375-A1DE-2A41-F3D4-FF8AC8835E71}"/>
              </a:ext>
            </a:extLst>
          </p:cNvPr>
          <p:cNvSpPr/>
          <p:nvPr/>
        </p:nvSpPr>
        <p:spPr>
          <a:xfrm>
            <a:off x="4925890"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D24CBE19-1CF5-2ABD-471E-50FD4A6E95D7}"/>
              </a:ext>
            </a:extLst>
          </p:cNvPr>
          <p:cNvSpPr txBox="1"/>
          <p:nvPr/>
        </p:nvSpPr>
        <p:spPr>
          <a:xfrm>
            <a:off x="1912810"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6748ACCA-76D7-CD2A-2F79-69E93E7829EC}"/>
              </a:ext>
            </a:extLst>
          </p:cNvPr>
          <p:cNvSpPr txBox="1"/>
          <p:nvPr/>
        </p:nvSpPr>
        <p:spPr>
          <a:xfrm>
            <a:off x="3182561"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9690AAD1-AD45-3E04-3AC1-7448F0D40C4C}"/>
              </a:ext>
            </a:extLst>
          </p:cNvPr>
          <p:cNvSpPr txBox="1"/>
          <p:nvPr/>
        </p:nvSpPr>
        <p:spPr>
          <a:xfrm>
            <a:off x="447569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926549A4-2726-3E04-C9EA-4ED091199156}"/>
              </a:ext>
            </a:extLst>
          </p:cNvPr>
          <p:cNvSpPr/>
          <p:nvPr/>
        </p:nvSpPr>
        <p:spPr>
          <a:xfrm>
            <a:off x="2010842" y="3683028"/>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18803979-3F2C-6E08-C0F3-79FEA6A09B67}"/>
              </a:ext>
            </a:extLst>
          </p:cNvPr>
          <p:cNvSpPr/>
          <p:nvPr/>
        </p:nvSpPr>
        <p:spPr>
          <a:xfrm>
            <a:off x="2374985"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E9D924E-F130-A609-C9CF-BE6D1B73F5AE}"/>
              </a:ext>
            </a:extLst>
          </p:cNvPr>
          <p:cNvSpPr/>
          <p:nvPr/>
        </p:nvSpPr>
        <p:spPr>
          <a:xfrm>
            <a:off x="273912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7DF8D6C-51B0-EA90-7826-7CED2C7A0F41}"/>
              </a:ext>
            </a:extLst>
          </p:cNvPr>
          <p:cNvSpPr/>
          <p:nvPr/>
        </p:nvSpPr>
        <p:spPr>
          <a:xfrm>
            <a:off x="3103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370FAA93-3726-9BE4-0285-9A9D78CCB4B7}"/>
              </a:ext>
            </a:extLst>
          </p:cNvPr>
          <p:cNvSpPr/>
          <p:nvPr/>
        </p:nvSpPr>
        <p:spPr>
          <a:xfrm>
            <a:off x="3467795"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7E3B6A6F-F671-F403-A1BF-286F91BD804D}"/>
              </a:ext>
            </a:extLst>
          </p:cNvPr>
          <p:cNvSpPr/>
          <p:nvPr/>
        </p:nvSpPr>
        <p:spPr>
          <a:xfrm>
            <a:off x="3832319"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4FA1A159-9587-D692-97BF-38F6B3B265E9}"/>
              </a:ext>
            </a:extLst>
          </p:cNvPr>
          <p:cNvSpPr/>
          <p:nvPr/>
        </p:nvSpPr>
        <p:spPr>
          <a:xfrm>
            <a:off x="419066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140FC57-F8FE-60F5-7183-690AFC30FF42}"/>
              </a:ext>
            </a:extLst>
          </p:cNvPr>
          <p:cNvSpPr/>
          <p:nvPr/>
        </p:nvSpPr>
        <p:spPr>
          <a:xfrm>
            <a:off x="45613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01A95D9-ABA6-A9B1-C8F0-670E19268F57}"/>
              </a:ext>
            </a:extLst>
          </p:cNvPr>
          <p:cNvSpPr/>
          <p:nvPr/>
        </p:nvSpPr>
        <p:spPr>
          <a:xfrm>
            <a:off x="492589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A4348C04-1D5A-D709-B55B-E1E24A684FD3}"/>
              </a:ext>
            </a:extLst>
          </p:cNvPr>
          <p:cNvSpPr txBox="1"/>
          <p:nvPr/>
        </p:nvSpPr>
        <p:spPr>
          <a:xfrm>
            <a:off x="1912810"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B1105A2-3007-7D4F-7671-6C60EABC3709}"/>
              </a:ext>
            </a:extLst>
          </p:cNvPr>
          <p:cNvSpPr txBox="1"/>
          <p:nvPr/>
        </p:nvSpPr>
        <p:spPr>
          <a:xfrm>
            <a:off x="3033378"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93D30A2A-F9A4-F574-7C4D-2E4D0EB8538C}"/>
              </a:ext>
            </a:extLst>
          </p:cNvPr>
          <p:cNvSpPr txBox="1"/>
          <p:nvPr/>
        </p:nvSpPr>
        <p:spPr>
          <a:xfrm>
            <a:off x="447569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6188C252-8127-3BE1-B859-0DA951BA8176}"/>
              </a:ext>
            </a:extLst>
          </p:cNvPr>
          <p:cNvCxnSpPr>
            <a:cxnSpLocks/>
          </p:cNvCxnSpPr>
          <p:nvPr/>
        </p:nvCxnSpPr>
        <p:spPr>
          <a:xfrm>
            <a:off x="1206662"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7B4077D-E742-D4A7-2E03-43FEB306D642}"/>
              </a:ext>
            </a:extLst>
          </p:cNvPr>
          <p:cNvSpPr txBox="1"/>
          <p:nvPr/>
        </p:nvSpPr>
        <p:spPr>
          <a:xfrm>
            <a:off x="530395"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2E71AF33-B2AA-4448-C7D5-530910721AE0}"/>
              </a:ext>
            </a:extLst>
          </p:cNvPr>
          <p:cNvCxnSpPr>
            <a:cxnSpLocks/>
          </p:cNvCxnSpPr>
          <p:nvPr/>
        </p:nvCxnSpPr>
        <p:spPr>
          <a:xfrm>
            <a:off x="1849213"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55E05F2B-8B53-9602-358E-F107F5E23412}"/>
              </a:ext>
            </a:extLst>
          </p:cNvPr>
          <p:cNvSpPr/>
          <p:nvPr/>
        </p:nvSpPr>
        <p:spPr>
          <a:xfrm>
            <a:off x="2010842"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DAA76506-42C0-7FA1-DB22-08EF37C5100A}"/>
              </a:ext>
            </a:extLst>
          </p:cNvPr>
          <p:cNvSpPr/>
          <p:nvPr/>
        </p:nvSpPr>
        <p:spPr>
          <a:xfrm>
            <a:off x="2374985"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D9374B2B-C9B1-E663-24C9-A51AEEF993BB}"/>
              </a:ext>
            </a:extLst>
          </p:cNvPr>
          <p:cNvSpPr/>
          <p:nvPr/>
        </p:nvSpPr>
        <p:spPr>
          <a:xfrm>
            <a:off x="273912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0459DEAC-DAC4-AEC0-C5E6-45310E1EA8CB}"/>
              </a:ext>
            </a:extLst>
          </p:cNvPr>
          <p:cNvSpPr/>
          <p:nvPr/>
        </p:nvSpPr>
        <p:spPr>
          <a:xfrm>
            <a:off x="3103271"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CE3559-91D5-15C6-D6EB-B24108EB859E}"/>
              </a:ext>
            </a:extLst>
          </p:cNvPr>
          <p:cNvSpPr/>
          <p:nvPr/>
        </p:nvSpPr>
        <p:spPr>
          <a:xfrm>
            <a:off x="3467795"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7249D47F-8BE6-0C00-8E47-4D57FF7B1FC4}"/>
              </a:ext>
            </a:extLst>
          </p:cNvPr>
          <p:cNvSpPr/>
          <p:nvPr/>
        </p:nvSpPr>
        <p:spPr>
          <a:xfrm>
            <a:off x="3832319"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39B43C0C-7873-1751-7E63-FA9A0E1B27C3}"/>
              </a:ext>
            </a:extLst>
          </p:cNvPr>
          <p:cNvSpPr/>
          <p:nvPr/>
        </p:nvSpPr>
        <p:spPr>
          <a:xfrm>
            <a:off x="4190664"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ED21ED05-FA9D-1C65-8B66-4F32F7B60ABC}"/>
              </a:ext>
            </a:extLst>
          </p:cNvPr>
          <p:cNvSpPr/>
          <p:nvPr/>
        </p:nvSpPr>
        <p:spPr>
          <a:xfrm>
            <a:off x="45613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DBED5B97-0AF1-84DE-5402-4FB9FA84C7F5}"/>
              </a:ext>
            </a:extLst>
          </p:cNvPr>
          <p:cNvSpPr/>
          <p:nvPr/>
        </p:nvSpPr>
        <p:spPr>
          <a:xfrm>
            <a:off x="492589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1ADC7634-0D16-FC49-8036-D3AE07F9AC97}"/>
              </a:ext>
            </a:extLst>
          </p:cNvPr>
          <p:cNvSpPr txBox="1"/>
          <p:nvPr/>
        </p:nvSpPr>
        <p:spPr>
          <a:xfrm>
            <a:off x="1912810"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3E33FC8D-65CB-067F-0635-3548413816F2}"/>
              </a:ext>
            </a:extLst>
          </p:cNvPr>
          <p:cNvSpPr txBox="1"/>
          <p:nvPr/>
        </p:nvSpPr>
        <p:spPr>
          <a:xfrm>
            <a:off x="3033378"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9E2A2CDC-11AD-7BAA-5EF1-E5EDD9C77E90}"/>
              </a:ext>
            </a:extLst>
          </p:cNvPr>
          <p:cNvSpPr txBox="1"/>
          <p:nvPr/>
        </p:nvSpPr>
        <p:spPr>
          <a:xfrm>
            <a:off x="4475692"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5B198E0D-EBA7-E3AF-B60C-ED1C837C5352}"/>
              </a:ext>
            </a:extLst>
          </p:cNvPr>
          <p:cNvSpPr txBox="1"/>
          <p:nvPr/>
        </p:nvSpPr>
        <p:spPr>
          <a:xfrm>
            <a:off x="530395"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C236D29C-D71D-153F-CDBB-D07AC7DBCE53}"/>
              </a:ext>
            </a:extLst>
          </p:cNvPr>
          <p:cNvCxnSpPr>
            <a:cxnSpLocks/>
          </p:cNvCxnSpPr>
          <p:nvPr/>
        </p:nvCxnSpPr>
        <p:spPr>
          <a:xfrm>
            <a:off x="1076916"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B94DB774-1E0F-CC2C-7E17-CBA2AC61FD5F}"/>
              </a:ext>
            </a:extLst>
          </p:cNvPr>
          <p:cNvSpPr/>
          <p:nvPr/>
        </p:nvSpPr>
        <p:spPr>
          <a:xfrm>
            <a:off x="2010842"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5776D46-EC3E-262F-15AB-C14D48758395}"/>
              </a:ext>
            </a:extLst>
          </p:cNvPr>
          <p:cNvSpPr/>
          <p:nvPr/>
        </p:nvSpPr>
        <p:spPr>
          <a:xfrm>
            <a:off x="2374985"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A6D62994-2594-CD8C-2A3B-1ABC0ED8D41A}"/>
              </a:ext>
            </a:extLst>
          </p:cNvPr>
          <p:cNvSpPr/>
          <p:nvPr/>
        </p:nvSpPr>
        <p:spPr>
          <a:xfrm>
            <a:off x="273912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F4D6313C-C3B7-45AE-D0E5-4BC0447BF584}"/>
              </a:ext>
            </a:extLst>
          </p:cNvPr>
          <p:cNvSpPr/>
          <p:nvPr/>
        </p:nvSpPr>
        <p:spPr>
          <a:xfrm>
            <a:off x="310327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4E35C5F1-9E69-8AA0-F0E7-6E77EE60B155}"/>
              </a:ext>
            </a:extLst>
          </p:cNvPr>
          <p:cNvSpPr/>
          <p:nvPr/>
        </p:nvSpPr>
        <p:spPr>
          <a:xfrm>
            <a:off x="3467795"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421FB482-051E-30B8-14D9-2AC68E933DA7}"/>
              </a:ext>
            </a:extLst>
          </p:cNvPr>
          <p:cNvSpPr/>
          <p:nvPr/>
        </p:nvSpPr>
        <p:spPr>
          <a:xfrm>
            <a:off x="3832319"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028388A-66A9-69BD-A063-36B9CE583C93}"/>
              </a:ext>
            </a:extLst>
          </p:cNvPr>
          <p:cNvSpPr/>
          <p:nvPr/>
        </p:nvSpPr>
        <p:spPr>
          <a:xfrm>
            <a:off x="4190664"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55EF6F4-5578-07DC-6C2D-DE3EFAF7A27E}"/>
              </a:ext>
            </a:extLst>
          </p:cNvPr>
          <p:cNvSpPr/>
          <p:nvPr/>
        </p:nvSpPr>
        <p:spPr>
          <a:xfrm>
            <a:off x="4561366"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05DAE59E-951E-ED47-2296-63EE2E06D192}"/>
              </a:ext>
            </a:extLst>
          </p:cNvPr>
          <p:cNvSpPr/>
          <p:nvPr/>
        </p:nvSpPr>
        <p:spPr>
          <a:xfrm>
            <a:off x="4925890"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6F622136-6703-053B-3B18-AD94A2F0DB65}"/>
              </a:ext>
            </a:extLst>
          </p:cNvPr>
          <p:cNvSpPr txBox="1"/>
          <p:nvPr/>
        </p:nvSpPr>
        <p:spPr>
          <a:xfrm>
            <a:off x="530395"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15" name="Straight Connector 114">
            <a:extLst>
              <a:ext uri="{FF2B5EF4-FFF2-40B4-BE49-F238E27FC236}">
                <a16:creationId xmlns:a16="http://schemas.microsoft.com/office/drawing/2014/main" id="{EC31119A-C94A-02FB-1A82-593C25189F0A}"/>
              </a:ext>
            </a:extLst>
          </p:cNvPr>
          <p:cNvCxnSpPr>
            <a:cxnSpLocks/>
          </p:cNvCxnSpPr>
          <p:nvPr/>
        </p:nvCxnSpPr>
        <p:spPr>
          <a:xfrm>
            <a:off x="1410548"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A06B4ED7-B353-DAD9-D17B-A2F977CD8598}"/>
              </a:ext>
            </a:extLst>
          </p:cNvPr>
          <p:cNvSpPr/>
          <p:nvPr/>
        </p:nvSpPr>
        <p:spPr>
          <a:xfrm>
            <a:off x="2010842"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6E725A20-43CE-FEC6-F0DF-D5CF0A4577C6}"/>
              </a:ext>
            </a:extLst>
          </p:cNvPr>
          <p:cNvSpPr/>
          <p:nvPr/>
        </p:nvSpPr>
        <p:spPr>
          <a:xfrm>
            <a:off x="2374985"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98608613-ED01-7448-9EB4-98D043DE7F2C}"/>
              </a:ext>
            </a:extLst>
          </p:cNvPr>
          <p:cNvSpPr/>
          <p:nvPr/>
        </p:nvSpPr>
        <p:spPr>
          <a:xfrm>
            <a:off x="2739128"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F432A7B0-DF45-27A5-7F3E-AB40B28D06A8}"/>
              </a:ext>
            </a:extLst>
          </p:cNvPr>
          <p:cNvSpPr/>
          <p:nvPr/>
        </p:nvSpPr>
        <p:spPr>
          <a:xfrm>
            <a:off x="3103271"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075F2B89-C916-3768-15AB-63F27AD8BF39}"/>
              </a:ext>
            </a:extLst>
          </p:cNvPr>
          <p:cNvSpPr/>
          <p:nvPr/>
        </p:nvSpPr>
        <p:spPr>
          <a:xfrm>
            <a:off x="3467795"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FDBE5638-DDC9-6C24-1DAF-A31E3C01CB78}"/>
              </a:ext>
            </a:extLst>
          </p:cNvPr>
          <p:cNvSpPr/>
          <p:nvPr/>
        </p:nvSpPr>
        <p:spPr>
          <a:xfrm>
            <a:off x="4190664" y="612681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4D63ED19-2C66-A353-F122-663FED00561E}"/>
              </a:ext>
            </a:extLst>
          </p:cNvPr>
          <p:cNvSpPr/>
          <p:nvPr/>
        </p:nvSpPr>
        <p:spPr>
          <a:xfrm>
            <a:off x="4925890"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069B179-9A3E-DE07-DA70-4B3DDA2EFE69}"/>
              </a:ext>
            </a:extLst>
          </p:cNvPr>
          <p:cNvSpPr txBox="1"/>
          <p:nvPr/>
        </p:nvSpPr>
        <p:spPr>
          <a:xfrm>
            <a:off x="1912810"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9BC360AC-BEAA-1A36-D5C3-7E2F595CD4EC}"/>
              </a:ext>
            </a:extLst>
          </p:cNvPr>
          <p:cNvSpPr txBox="1"/>
          <p:nvPr/>
        </p:nvSpPr>
        <p:spPr>
          <a:xfrm>
            <a:off x="3664420" y="5775741"/>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27" name="Title 2">
            <a:extLst>
              <a:ext uri="{FF2B5EF4-FFF2-40B4-BE49-F238E27FC236}">
                <a16:creationId xmlns:a16="http://schemas.microsoft.com/office/drawing/2014/main" id="{BB982B4F-ADF1-83CD-4BC3-302A5D4A7889}"/>
              </a:ext>
            </a:extLst>
          </p:cNvPr>
          <p:cNvSpPr txBox="1"/>
          <p:nvPr/>
        </p:nvSpPr>
        <p:spPr>
          <a:xfrm>
            <a:off x="447569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2C9EED60-93ED-66AC-3E4D-EDB4CFC021E0}"/>
              </a:ext>
            </a:extLst>
          </p:cNvPr>
          <p:cNvSpPr txBox="1"/>
          <p:nvPr/>
        </p:nvSpPr>
        <p:spPr>
          <a:xfrm>
            <a:off x="530395"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585BA44B-1730-F3CA-EF57-FB2AAF0E4842}"/>
              </a:ext>
            </a:extLst>
          </p:cNvPr>
          <p:cNvCxnSpPr>
            <a:cxnSpLocks/>
          </p:cNvCxnSpPr>
          <p:nvPr/>
        </p:nvCxnSpPr>
        <p:spPr>
          <a:xfrm>
            <a:off x="1634770"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E60FB52-C3B3-5D3B-E7B3-0D92E2F3F591}"/>
              </a:ext>
            </a:extLst>
          </p:cNvPr>
          <p:cNvCxnSpPr>
            <a:cxnSpLocks/>
          </p:cNvCxnSpPr>
          <p:nvPr/>
        </p:nvCxnSpPr>
        <p:spPr>
          <a:xfrm>
            <a:off x="3604129"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943EE564-9F08-7828-22D1-67DA88A32556}"/>
              </a:ext>
            </a:extLst>
          </p:cNvPr>
          <p:cNvSpPr/>
          <p:nvPr/>
        </p:nvSpPr>
        <p:spPr>
          <a:xfrm>
            <a:off x="2010842"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FC3BAB99-C1F8-099C-BE7D-12E6E13A5ADE}"/>
              </a:ext>
            </a:extLst>
          </p:cNvPr>
          <p:cNvSpPr/>
          <p:nvPr/>
        </p:nvSpPr>
        <p:spPr>
          <a:xfrm>
            <a:off x="2374985"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8C3115C7-5333-06A5-4E9D-60B589F0EB7E}"/>
              </a:ext>
            </a:extLst>
          </p:cNvPr>
          <p:cNvSpPr/>
          <p:nvPr/>
        </p:nvSpPr>
        <p:spPr>
          <a:xfrm>
            <a:off x="273912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F0E29D6C-A340-3CCA-F0F1-450EDBE5EB1C}"/>
              </a:ext>
            </a:extLst>
          </p:cNvPr>
          <p:cNvSpPr/>
          <p:nvPr/>
        </p:nvSpPr>
        <p:spPr>
          <a:xfrm>
            <a:off x="310327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270ED87-A6DC-A934-AE0D-915C9520C93C}"/>
              </a:ext>
            </a:extLst>
          </p:cNvPr>
          <p:cNvSpPr/>
          <p:nvPr/>
        </p:nvSpPr>
        <p:spPr>
          <a:xfrm>
            <a:off x="3467795"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27D529B1-9382-54F9-0D4D-62070E35559C}"/>
              </a:ext>
            </a:extLst>
          </p:cNvPr>
          <p:cNvSpPr/>
          <p:nvPr/>
        </p:nvSpPr>
        <p:spPr>
          <a:xfrm>
            <a:off x="3832319"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7C335483-86A0-C3E2-3E33-2EBDE48405DE}"/>
              </a:ext>
            </a:extLst>
          </p:cNvPr>
          <p:cNvSpPr/>
          <p:nvPr/>
        </p:nvSpPr>
        <p:spPr>
          <a:xfrm>
            <a:off x="4190664"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F76F038A-4411-52D7-65B4-3FE894584F73}"/>
              </a:ext>
            </a:extLst>
          </p:cNvPr>
          <p:cNvSpPr/>
          <p:nvPr/>
        </p:nvSpPr>
        <p:spPr>
          <a:xfrm>
            <a:off x="4561366"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67599626-2702-FD0B-158E-964D7AFEA9D2}"/>
              </a:ext>
            </a:extLst>
          </p:cNvPr>
          <p:cNvSpPr/>
          <p:nvPr/>
        </p:nvSpPr>
        <p:spPr>
          <a:xfrm>
            <a:off x="4925890"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650597AB-5076-D709-4567-6CA6DD8AF958}"/>
              </a:ext>
            </a:extLst>
          </p:cNvPr>
          <p:cNvSpPr txBox="1"/>
          <p:nvPr/>
        </p:nvSpPr>
        <p:spPr>
          <a:xfrm>
            <a:off x="530395"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29" name="Straight Connector 28">
            <a:extLst>
              <a:ext uri="{FF2B5EF4-FFF2-40B4-BE49-F238E27FC236}">
                <a16:creationId xmlns:a16="http://schemas.microsoft.com/office/drawing/2014/main" id="{79F5737E-E321-A2CE-E0D5-57FED68027E4}"/>
              </a:ext>
            </a:extLst>
          </p:cNvPr>
          <p:cNvCxnSpPr>
            <a:cxnSpLocks/>
          </p:cNvCxnSpPr>
          <p:nvPr/>
        </p:nvCxnSpPr>
        <p:spPr>
          <a:xfrm>
            <a:off x="1410548"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25DAB889-2A40-686A-78E5-6DAE6B1D3C5B}"/>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190608" y="368300"/>
            <a:ext cx="2114328" cy="6400800"/>
          </a:xfrm>
          <a:prstGeom prst="rect">
            <a:avLst/>
          </a:prstGeom>
        </p:spPr>
      </p:pic>
      <p:sp>
        <p:nvSpPr>
          <p:cNvPr id="34" name="object 10">
            <a:extLst>
              <a:ext uri="{FF2B5EF4-FFF2-40B4-BE49-F238E27FC236}">
                <a16:creationId xmlns:a16="http://schemas.microsoft.com/office/drawing/2014/main" id="{A8317286-59F8-7817-5EC0-CB93FDC0A4F5}"/>
              </a:ext>
            </a:extLst>
          </p:cNvPr>
          <p:cNvSpPr txBox="1"/>
          <p:nvPr/>
        </p:nvSpPr>
        <p:spPr>
          <a:xfrm rot="16200000">
            <a:off x="7064004" y="4071981"/>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grpSp>
        <p:nvGrpSpPr>
          <p:cNvPr id="65" name="Group 64">
            <a:extLst>
              <a:ext uri="{FF2B5EF4-FFF2-40B4-BE49-F238E27FC236}">
                <a16:creationId xmlns:a16="http://schemas.microsoft.com/office/drawing/2014/main" id="{718DF42A-50CD-965D-D87E-B33936ADE292}"/>
              </a:ext>
            </a:extLst>
          </p:cNvPr>
          <p:cNvGrpSpPr/>
          <p:nvPr/>
        </p:nvGrpSpPr>
        <p:grpSpPr>
          <a:xfrm>
            <a:off x="4555400" y="6127332"/>
            <a:ext cx="278634" cy="272668"/>
            <a:chOff x="8032638" y="5926610"/>
            <a:chExt cx="278634" cy="272668"/>
          </a:xfrm>
        </p:grpSpPr>
        <p:sp>
          <p:nvSpPr>
            <p:cNvPr id="73" name="Freeform 72">
              <a:extLst>
                <a:ext uri="{FF2B5EF4-FFF2-40B4-BE49-F238E27FC236}">
                  <a16:creationId xmlns:a16="http://schemas.microsoft.com/office/drawing/2014/main" id="{348ADF31-1713-AAF1-C390-779A8A9AD70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3" name="Freeform 82">
              <a:extLst>
                <a:ext uri="{FF2B5EF4-FFF2-40B4-BE49-F238E27FC236}">
                  <a16:creationId xmlns:a16="http://schemas.microsoft.com/office/drawing/2014/main" id="{D3255F50-72B7-98DC-5D2E-8937591CD5A3}"/>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84" name="Group 83">
            <a:extLst>
              <a:ext uri="{FF2B5EF4-FFF2-40B4-BE49-F238E27FC236}">
                <a16:creationId xmlns:a16="http://schemas.microsoft.com/office/drawing/2014/main" id="{7DF01720-B5A3-F4EF-3CB5-3B00E50F71A0}"/>
              </a:ext>
            </a:extLst>
          </p:cNvPr>
          <p:cNvGrpSpPr/>
          <p:nvPr/>
        </p:nvGrpSpPr>
        <p:grpSpPr>
          <a:xfrm rot="10800000">
            <a:off x="3834288" y="6127332"/>
            <a:ext cx="278634" cy="272668"/>
            <a:chOff x="8032638" y="5926610"/>
            <a:chExt cx="278634" cy="272668"/>
          </a:xfrm>
        </p:grpSpPr>
        <p:sp>
          <p:nvSpPr>
            <p:cNvPr id="85" name="Freeform 84">
              <a:extLst>
                <a:ext uri="{FF2B5EF4-FFF2-40B4-BE49-F238E27FC236}">
                  <a16:creationId xmlns:a16="http://schemas.microsoft.com/office/drawing/2014/main" id="{570C3C73-79CB-994B-72CD-8DFEDC58CBB3}"/>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6" name="Freeform 85">
              <a:extLst>
                <a:ext uri="{FF2B5EF4-FFF2-40B4-BE49-F238E27FC236}">
                  <a16:creationId xmlns:a16="http://schemas.microsoft.com/office/drawing/2014/main" id="{D285C969-1099-526B-10C4-FD46F3ED319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3" name="Title 1">
            <a:extLst>
              <a:ext uri="{FF2B5EF4-FFF2-40B4-BE49-F238E27FC236}">
                <a16:creationId xmlns:a16="http://schemas.microsoft.com/office/drawing/2014/main" id="{91F7F2A9-4C67-F5D0-C850-DC29876A0689}"/>
              </a:ext>
            </a:extLst>
          </p:cNvPr>
          <p:cNvSpPr txBox="1">
            <a:spLocks/>
          </p:cNvSpPr>
          <p:nvPr/>
        </p:nvSpPr>
        <p:spPr>
          <a:xfrm>
            <a:off x="601922" y="587116"/>
            <a:ext cx="11283754" cy="931751"/>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3200" dirty="0">
                <a:solidFill>
                  <a:schemeClr val="accent1"/>
                </a:solidFill>
              </a:rPr>
              <a:t>EDEN VALLEY CABERNET SAUVIGNON</a:t>
            </a:r>
            <a:br>
              <a:rPr lang="en-US" sz="4000" dirty="0">
                <a:solidFill>
                  <a:schemeClr val="accent3"/>
                </a:solidFill>
              </a:rPr>
            </a:br>
            <a:r>
              <a:rPr lang="en-US" sz="5000" dirty="0"/>
              <a:t>characteristics</a:t>
            </a:r>
          </a:p>
        </p:txBody>
      </p:sp>
    </p:spTree>
    <p:extLst>
      <p:ext uri="{BB962C8B-B14F-4D97-AF65-F5344CB8AC3E}">
        <p14:creationId xmlns:p14="http://schemas.microsoft.com/office/powerpoint/2010/main" val="191887964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field of vines in a valley&#10;&#10;AI-generated content may be incorrect.">
            <a:extLst>
              <a:ext uri="{FF2B5EF4-FFF2-40B4-BE49-F238E27FC236}">
                <a16:creationId xmlns:a16="http://schemas.microsoft.com/office/drawing/2014/main" id="{8CFF3D14-3ED0-9F8B-6D63-F9CD14253DA6}"/>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FBAB26BC-FA18-D897-C3C6-61D2172924AC}"/>
              </a:ext>
            </a:extLst>
          </p:cNvPr>
          <p:cNvSpPr>
            <a:spLocks noGrp="1"/>
          </p:cNvSpPr>
          <p:nvPr>
            <p:ph type="title"/>
          </p:nvPr>
        </p:nvSpPr>
        <p:spPr>
          <a:xfrm>
            <a:off x="571051" y="600645"/>
            <a:ext cx="4491487" cy="1325562"/>
          </a:xfrm>
        </p:spPr>
        <p:txBody>
          <a:bodyPr/>
          <a:lstStyle/>
          <a:p>
            <a:r>
              <a:rPr lang="en-US" dirty="0">
                <a:solidFill>
                  <a:schemeClr val="bg2"/>
                </a:solidFill>
              </a:rPr>
              <a:t>BAROSSA</a:t>
            </a:r>
            <a:br>
              <a:rPr lang="en-US" dirty="0"/>
            </a:br>
            <a:r>
              <a:rPr lang="en-US" dirty="0">
                <a:solidFill>
                  <a:schemeClr val="accent2"/>
                </a:solidFill>
              </a:rPr>
              <a:t>BEST OF THE REST</a:t>
            </a:r>
          </a:p>
        </p:txBody>
      </p:sp>
      <p:sp>
        <p:nvSpPr>
          <p:cNvPr id="4" name="Text Placeholder 3">
            <a:extLst>
              <a:ext uri="{FF2B5EF4-FFF2-40B4-BE49-F238E27FC236}">
                <a16:creationId xmlns:a16="http://schemas.microsoft.com/office/drawing/2014/main" id="{8FC3FEEC-687E-AB57-7921-67596F7C1713}"/>
              </a:ext>
            </a:extLst>
          </p:cNvPr>
          <p:cNvSpPr>
            <a:spLocks noGrp="1"/>
          </p:cNvSpPr>
          <p:nvPr>
            <p:ph type="body" sz="quarter" idx="11"/>
          </p:nvPr>
        </p:nvSpPr>
        <p:spPr>
          <a:xfrm>
            <a:off x="618757" y="2838629"/>
            <a:ext cx="4829691" cy="1610114"/>
          </a:xfrm>
        </p:spPr>
        <p:txBody>
          <a:bodyPr/>
          <a:lstStyle/>
          <a:p>
            <a:pPr>
              <a:lnSpc>
                <a:spcPct val="82000"/>
              </a:lnSpc>
              <a:spcAft>
                <a:spcPts val="638"/>
              </a:spcAft>
            </a:pPr>
            <a:r>
              <a:rPr lang="en-AU" sz="2400" dirty="0">
                <a:solidFill>
                  <a:srgbClr val="B2D8BE"/>
                </a:solidFill>
                <a:effectLst/>
              </a:rPr>
              <a:t>CHARDONNAY</a:t>
            </a:r>
          </a:p>
          <a:p>
            <a:pPr marL="285750" indent="-285750">
              <a:spcBef>
                <a:spcPts val="217"/>
              </a:spcBef>
              <a:spcAft>
                <a:spcPts val="315"/>
              </a:spcAft>
              <a:buClr>
                <a:srgbClr val="83CFC5"/>
              </a:buClr>
              <a:buFont typeface="Arial" panose="020B0604020202020204" pitchFamily="34" charset="0"/>
              <a:buChar char="•"/>
            </a:pPr>
            <a:r>
              <a:rPr lang="en-AU" sz="1600" dirty="0">
                <a:effectLst/>
                <a:latin typeface="Neue Haas Grotesk Text Pro" panose="020B0504020202020204" pitchFamily="34" charset="77"/>
              </a:rPr>
              <a:t>Second most planted white grape in Barossa</a:t>
            </a:r>
          </a:p>
          <a:p>
            <a:pPr marL="285750" indent="-285750">
              <a:spcBef>
                <a:spcPts val="217"/>
              </a:spcBef>
              <a:spcAft>
                <a:spcPts val="315"/>
              </a:spcAft>
              <a:buClr>
                <a:srgbClr val="83CFC5"/>
              </a:buClr>
              <a:buFont typeface="Arial" panose="020B0604020202020204" pitchFamily="34" charset="0"/>
              <a:buChar char="•"/>
            </a:pPr>
            <a:r>
              <a:rPr lang="en-AU" sz="1600" dirty="0">
                <a:effectLst/>
                <a:latin typeface="Neue Haas Grotesk Text Pro" panose="020B0504020202020204" pitchFamily="34" charset="77"/>
              </a:rPr>
              <a:t>South Australia’s first commercial Chardonnay vineyards established in Eden Valley in 1973</a:t>
            </a:r>
          </a:p>
          <a:p>
            <a:pPr marL="285750" indent="-285750">
              <a:spcBef>
                <a:spcPts val="217"/>
              </a:spcBef>
              <a:spcAft>
                <a:spcPts val="315"/>
              </a:spcAft>
              <a:buClr>
                <a:srgbClr val="83CFC5"/>
              </a:buClr>
              <a:buFont typeface="Arial" panose="020B0604020202020204" pitchFamily="34" charset="0"/>
              <a:buChar char="•"/>
            </a:pPr>
            <a:r>
              <a:rPr lang="en-AU" sz="1600" dirty="0">
                <a:effectLst/>
                <a:latin typeface="Neue Haas Grotesk Text Pro" panose="020B0504020202020204" pitchFamily="34" charset="77"/>
              </a:rPr>
              <a:t>Rich, complex wines with classic flavours ranging through melon, fig and cashew.</a:t>
            </a:r>
          </a:p>
          <a:p>
            <a:pPr>
              <a:buClr>
                <a:srgbClr val="601329"/>
              </a:buClr>
            </a:pPr>
            <a:endParaRPr lang="en-US" sz="1600" dirty="0">
              <a:solidFill>
                <a:schemeClr val="bg1">
                  <a:lumMod val="95000"/>
                </a:schemeClr>
              </a:solidFill>
              <a:latin typeface="Neue Haas Grotesk Text Pro" panose="020B0504020202020204" pitchFamily="34" charset="77"/>
            </a:endParaRPr>
          </a:p>
        </p:txBody>
      </p:sp>
      <p:sp>
        <p:nvSpPr>
          <p:cNvPr id="6" name="Text Placeholder 3">
            <a:extLst>
              <a:ext uri="{FF2B5EF4-FFF2-40B4-BE49-F238E27FC236}">
                <a16:creationId xmlns:a16="http://schemas.microsoft.com/office/drawing/2014/main" id="{3C610AFA-9793-7E0A-3B48-97AB6B9C59C7}"/>
              </a:ext>
            </a:extLst>
          </p:cNvPr>
          <p:cNvSpPr txBox="1">
            <a:spLocks/>
          </p:cNvSpPr>
          <p:nvPr/>
        </p:nvSpPr>
        <p:spPr>
          <a:xfrm>
            <a:off x="618757" y="4811429"/>
            <a:ext cx="5067487" cy="161011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38"/>
              </a:spcAft>
            </a:pPr>
            <a:r>
              <a:rPr lang="en-AU" sz="2400" dirty="0">
                <a:solidFill>
                  <a:srgbClr val="B2D8BE"/>
                </a:solidFill>
                <a:effectLst/>
              </a:rPr>
              <a:t>SEMILLON</a:t>
            </a:r>
          </a:p>
          <a:p>
            <a:pPr marL="285750" indent="-285750">
              <a:spcBef>
                <a:spcPts val="217"/>
              </a:spcBef>
              <a:spcAft>
                <a:spcPts val="315"/>
              </a:spcAft>
              <a:buClr>
                <a:srgbClr val="B2D8BE"/>
              </a:buClr>
              <a:buFont typeface="Arial" panose="020B0604020202020204" pitchFamily="34" charset="0"/>
              <a:buChar char="•"/>
            </a:pPr>
            <a:r>
              <a:rPr lang="en-AU" dirty="0">
                <a:effectLst/>
                <a:latin typeface="Neue Haas Grotesk Text Pro" panose="020B0504020202020204" pitchFamily="34" charset="77"/>
              </a:rPr>
              <a:t>One of Barossa Valley’s three most prominent white grape varieties</a:t>
            </a:r>
          </a:p>
          <a:p>
            <a:pPr marL="285750" indent="-285750">
              <a:spcBef>
                <a:spcPts val="217"/>
              </a:spcBef>
              <a:spcAft>
                <a:spcPts val="315"/>
              </a:spcAft>
              <a:buClr>
                <a:srgbClr val="B2D8BE"/>
              </a:buClr>
              <a:buFont typeface="Arial" panose="020B0604020202020204" pitchFamily="34" charset="0"/>
              <a:buChar char="•"/>
            </a:pPr>
            <a:r>
              <a:rPr lang="en-AU" dirty="0">
                <a:effectLst/>
                <a:latin typeface="Neue Haas Grotesk Text Pro" panose="020B0504020202020204" pitchFamily="34" charset="77"/>
              </a:rPr>
              <a:t>Traditional style is oak-aged and rich, while more modern styles are lighter and crisper</a:t>
            </a:r>
          </a:p>
          <a:p>
            <a:pPr marL="285750" indent="-285750">
              <a:spcBef>
                <a:spcPts val="217"/>
              </a:spcBef>
              <a:spcAft>
                <a:spcPts val="315"/>
              </a:spcAft>
              <a:buClr>
                <a:srgbClr val="B2D8BE"/>
              </a:buClr>
              <a:buFont typeface="Arial" panose="020B0604020202020204" pitchFamily="34" charset="0"/>
              <a:buChar char="•"/>
            </a:pPr>
            <a:r>
              <a:rPr lang="en-AU" dirty="0">
                <a:effectLst/>
                <a:latin typeface="Neue Haas Grotesk Text Pro" panose="020B0504020202020204" pitchFamily="34" charset="77"/>
              </a:rPr>
              <a:t>Can be blended with Sauvignon Blanc.</a:t>
            </a:r>
          </a:p>
        </p:txBody>
      </p:sp>
    </p:spTree>
    <p:extLst>
      <p:ext uri="{BB962C8B-B14F-4D97-AF65-F5344CB8AC3E}">
        <p14:creationId xmlns:p14="http://schemas.microsoft.com/office/powerpoint/2010/main" val="401352051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nch of grapes on a vine&#10;&#10;AI-generated content may be incorrect.">
            <a:extLst>
              <a:ext uri="{FF2B5EF4-FFF2-40B4-BE49-F238E27FC236}">
                <a16:creationId xmlns:a16="http://schemas.microsoft.com/office/drawing/2014/main" id="{C781FE5B-921D-77C6-347E-4514E553DC0E}"/>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C3D05FC6-3771-9C29-3E96-323893AEED09}"/>
              </a:ext>
            </a:extLst>
          </p:cNvPr>
          <p:cNvSpPr>
            <a:spLocks noGrp="1"/>
          </p:cNvSpPr>
          <p:nvPr>
            <p:ph type="body" sz="quarter" idx="11"/>
          </p:nvPr>
        </p:nvSpPr>
        <p:spPr>
          <a:xfrm>
            <a:off x="6461718" y="920240"/>
            <a:ext cx="4777299" cy="2386814"/>
          </a:xfrm>
        </p:spPr>
        <p:txBody>
          <a:bodyPr/>
          <a:lstStyle/>
          <a:p>
            <a:pPr>
              <a:spcAft>
                <a:spcPts val="638"/>
              </a:spcAft>
              <a:buClr>
                <a:srgbClr val="B2D8BE"/>
              </a:buClr>
            </a:pPr>
            <a:r>
              <a:rPr lang="en-AU" sz="2400" dirty="0">
                <a:solidFill>
                  <a:schemeClr val="accent1"/>
                </a:solidFill>
                <a:effectLst/>
              </a:rPr>
              <a:t>MATARO/MOURVÉDRE</a:t>
            </a:r>
            <a:endParaRPr lang="en-AU" sz="2400" dirty="0">
              <a:solidFill>
                <a:schemeClr val="accent1"/>
              </a:solidFill>
            </a:endParaRPr>
          </a:p>
          <a:p>
            <a:pPr marL="342900" indent="-342900">
              <a:spcAft>
                <a:spcPts val="638"/>
              </a:spcAft>
              <a:buClr>
                <a:srgbClr val="B2D8BE"/>
              </a:buClr>
              <a:buFont typeface="Arial" panose="020B0604020202020204" pitchFamily="34" charset="0"/>
              <a:buChar char="•"/>
            </a:pPr>
            <a:r>
              <a:rPr lang="en-AU" sz="1600" dirty="0">
                <a:effectLst/>
              </a:rPr>
              <a:t>Barossa Valley accounts for roughly 1/5 of annual crush in Australia  </a:t>
            </a:r>
          </a:p>
          <a:p>
            <a:pPr marL="342900" indent="-342900">
              <a:spcAft>
                <a:spcPts val="638"/>
              </a:spcAft>
              <a:buClr>
                <a:srgbClr val="B2D8BE"/>
              </a:buClr>
              <a:buFont typeface="Arial" panose="020B0604020202020204" pitchFamily="34" charset="0"/>
              <a:buChar char="•"/>
            </a:pPr>
            <a:r>
              <a:rPr lang="en-AU" sz="1600" dirty="0">
                <a:effectLst/>
              </a:rPr>
              <a:t>It has the oldest Mataro vineyard </a:t>
            </a:r>
            <a:br>
              <a:rPr lang="en-AU" sz="1600" dirty="0">
                <a:effectLst/>
              </a:rPr>
            </a:br>
            <a:r>
              <a:rPr lang="en-AU" sz="1600" dirty="0">
                <a:effectLst/>
              </a:rPr>
              <a:t>in the world, planted in 1853</a:t>
            </a:r>
          </a:p>
          <a:p>
            <a:pPr marL="342900" indent="-342900">
              <a:spcAft>
                <a:spcPts val="638"/>
              </a:spcAft>
              <a:buClr>
                <a:srgbClr val="B2D8BE"/>
              </a:buClr>
              <a:buFont typeface="Arial" panose="020B0604020202020204" pitchFamily="34" charset="0"/>
              <a:buChar char="•"/>
            </a:pPr>
            <a:r>
              <a:rPr lang="en-AU" sz="1600" dirty="0">
                <a:effectLst/>
              </a:rPr>
              <a:t>Mataro is commonly used in blends, bringing colour, weight and intense flavours.</a:t>
            </a:r>
          </a:p>
        </p:txBody>
      </p:sp>
      <p:sp>
        <p:nvSpPr>
          <p:cNvPr id="8" name="Text Placeholder 3">
            <a:extLst>
              <a:ext uri="{FF2B5EF4-FFF2-40B4-BE49-F238E27FC236}">
                <a16:creationId xmlns:a16="http://schemas.microsoft.com/office/drawing/2014/main" id="{D5E5EC79-F79A-A6F3-F20B-9CA0E7389E55}"/>
              </a:ext>
            </a:extLst>
          </p:cNvPr>
          <p:cNvSpPr txBox="1">
            <a:spLocks/>
          </p:cNvSpPr>
          <p:nvPr/>
        </p:nvSpPr>
        <p:spPr>
          <a:xfrm>
            <a:off x="6461718" y="3958640"/>
            <a:ext cx="4160666" cy="238681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38"/>
              </a:spcAft>
              <a:buClr>
                <a:srgbClr val="B2D8BE"/>
              </a:buClr>
            </a:pPr>
            <a:r>
              <a:rPr lang="en-AU" sz="2400" dirty="0">
                <a:solidFill>
                  <a:schemeClr val="accent1"/>
                </a:solidFill>
              </a:rPr>
              <a:t>FORTIFIED WINES</a:t>
            </a:r>
          </a:p>
          <a:p>
            <a:pPr marL="285750" indent="-285750">
              <a:spcBef>
                <a:spcPts val="217"/>
              </a:spcBef>
              <a:spcAft>
                <a:spcPts val="315"/>
              </a:spcAft>
              <a:buClr>
                <a:srgbClr val="B2D8BE"/>
              </a:buClr>
              <a:buFont typeface="Arial" panose="020B0604020202020204" pitchFamily="34" charset="0"/>
              <a:buChar char="•"/>
            </a:pPr>
            <a:r>
              <a:rPr lang="en-AU" sz="1600" dirty="0">
                <a:effectLst/>
                <a:latin typeface="Neue Haas Grotesk Text Pro" panose="020B0504020202020204" pitchFamily="34" charset="77"/>
              </a:rPr>
              <a:t>Barossa Valley has a long history </a:t>
            </a:r>
            <a:br>
              <a:rPr lang="en-AU" sz="1600" dirty="0">
                <a:effectLst/>
                <a:latin typeface="Neue Haas Grotesk Text Pro" panose="020B0504020202020204" pitchFamily="34" charset="77"/>
              </a:rPr>
            </a:br>
            <a:r>
              <a:rPr lang="en-AU" sz="1600" dirty="0">
                <a:effectLst/>
                <a:latin typeface="Neue Haas Grotesk Text Pro" panose="020B0504020202020204" pitchFamily="34" charset="77"/>
              </a:rPr>
              <a:t>of producing fortified wines</a:t>
            </a:r>
            <a:endParaRPr lang="en-AU" sz="1600" dirty="0">
              <a:latin typeface="Neue Haas Grotesk Text Pro" panose="020B0504020202020204" pitchFamily="34" charset="77"/>
            </a:endParaRPr>
          </a:p>
          <a:p>
            <a:pPr marL="285750" indent="-285750">
              <a:spcBef>
                <a:spcPts val="217"/>
              </a:spcBef>
              <a:spcAft>
                <a:spcPts val="315"/>
              </a:spcAft>
              <a:buClr>
                <a:srgbClr val="B2D8BE"/>
              </a:buClr>
              <a:buFont typeface="Arial" panose="020B0604020202020204" pitchFamily="34" charset="0"/>
              <a:buChar char="•"/>
            </a:pPr>
            <a:r>
              <a:rPr lang="en-AU" sz="1600" dirty="0">
                <a:effectLst/>
                <a:latin typeface="Neue Haas Grotesk Text Pro" panose="020B0504020202020204" pitchFamily="34" charset="77"/>
              </a:rPr>
              <a:t>Less common today but still world-class </a:t>
            </a:r>
          </a:p>
          <a:p>
            <a:pPr marL="285750" indent="-285750">
              <a:spcBef>
                <a:spcPts val="217"/>
              </a:spcBef>
              <a:spcAft>
                <a:spcPts val="315"/>
              </a:spcAft>
              <a:buClr>
                <a:srgbClr val="B2D8BE"/>
              </a:buClr>
              <a:buFont typeface="Arial" panose="020B0604020202020204" pitchFamily="34" charset="0"/>
              <a:buChar char="•"/>
            </a:pPr>
            <a:r>
              <a:rPr lang="en-AU" sz="1600" dirty="0">
                <a:effectLst/>
                <a:latin typeface="Neue Haas Grotesk Text Pro" panose="020B0504020202020204" pitchFamily="34" charset="77"/>
              </a:rPr>
              <a:t>One of Australia’s most expensive wines is a Barossa fortified – the Seppeltsfield 1879 Para Tawny.</a:t>
            </a:r>
          </a:p>
        </p:txBody>
      </p:sp>
    </p:spTree>
    <p:extLst>
      <p:ext uri="{BB962C8B-B14F-4D97-AF65-F5344CB8AC3E}">
        <p14:creationId xmlns:p14="http://schemas.microsoft.com/office/powerpoint/2010/main" val="221975567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CA5FB5-619E-F241-49AB-FCFEDF1FA356}"/>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285A6543-A271-79A9-1FE7-93F07192F102}"/>
              </a:ext>
            </a:extLst>
          </p:cNvPr>
          <p:cNvSpPr txBox="1"/>
          <p:nvPr/>
        </p:nvSpPr>
        <p:spPr>
          <a:xfrm>
            <a:off x="792628" y="3372271"/>
            <a:ext cx="10905849" cy="1261884"/>
          </a:xfrm>
          <a:prstGeom prst="rect">
            <a:avLst/>
          </a:prstGeom>
          <a:noFill/>
        </p:spPr>
        <p:txBody>
          <a:bodyPr wrap="square">
            <a:spAutoFit/>
          </a:bodyPr>
          <a:lstStyle/>
          <a:p>
            <a:pPr>
              <a:spcBef>
                <a:spcPts val="315"/>
              </a:spcBef>
              <a:spcAft>
                <a:spcPts val="1245"/>
              </a:spcAft>
            </a:pPr>
            <a:r>
              <a:rPr lang="en-AU" sz="3800" dirty="0">
                <a:solidFill>
                  <a:schemeClr val="bg1"/>
                </a:solidFill>
                <a:effectLst/>
                <a:latin typeface="Neue Haas Grotesk Text Pro" panose="020B0504020202020204" pitchFamily="34" charset="77"/>
              </a:rPr>
              <a:t>A RICH HERITAGE AND AN EXCITING FUTURE FOR THIS WORLD-LEADING WINE REGION</a:t>
            </a:r>
          </a:p>
        </p:txBody>
      </p:sp>
      <p:sp>
        <p:nvSpPr>
          <p:cNvPr id="4" name="TextBox 3">
            <a:extLst>
              <a:ext uri="{FF2B5EF4-FFF2-40B4-BE49-F238E27FC236}">
                <a16:creationId xmlns:a16="http://schemas.microsoft.com/office/drawing/2014/main" id="{68114072-01D6-2F2A-FC0C-3CD38388391D}"/>
              </a:ext>
            </a:extLst>
          </p:cNvPr>
          <p:cNvSpPr txBox="1"/>
          <p:nvPr/>
        </p:nvSpPr>
        <p:spPr>
          <a:xfrm>
            <a:off x="943828" y="744588"/>
            <a:ext cx="5541444" cy="849463"/>
          </a:xfrm>
          <a:prstGeom prst="rect">
            <a:avLst/>
          </a:prstGeom>
          <a:noFill/>
        </p:spPr>
        <p:txBody>
          <a:bodyPr wrap="square">
            <a:spAutoFit/>
          </a:bodyPr>
          <a:lstStyle/>
          <a:p>
            <a:pPr>
              <a:lnSpc>
                <a:spcPct val="82000"/>
              </a:lnSpc>
            </a:pPr>
            <a:r>
              <a:rPr lang="en-US" sz="6000" dirty="0">
                <a:solidFill>
                  <a:schemeClr val="accent4"/>
                </a:solidFill>
                <a:latin typeface="Neue Haas Grotesk Text Pro" panose="020B0504020202020204" pitchFamily="34" charset="77"/>
              </a:rPr>
              <a:t>BAROSSA</a:t>
            </a:r>
          </a:p>
        </p:txBody>
      </p:sp>
    </p:spTree>
    <p:extLst>
      <p:ext uri="{BB962C8B-B14F-4D97-AF65-F5344CB8AC3E}">
        <p14:creationId xmlns:p14="http://schemas.microsoft.com/office/powerpoint/2010/main" val="55594201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1"/>
            <a:ext cx="12252960" cy="6858001"/>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0" y="2864765"/>
            <a:ext cx="12252959"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02060-6406-AB27-6694-E3764DF684F3}"/>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A843157-A822-FB71-38FE-A6015ED99D66}"/>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A6DB16AB-91C0-31D2-5D44-2B08AF94506C}"/>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91646526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north and south america&#10;&#10;AI-generated content may be incorrect.">
            <a:extLst>
              <a:ext uri="{FF2B5EF4-FFF2-40B4-BE49-F238E27FC236}">
                <a16:creationId xmlns:a16="http://schemas.microsoft.com/office/drawing/2014/main" id="{1291058D-87DB-8A38-7808-402F83410E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297" y="-44240"/>
            <a:ext cx="12265572" cy="694648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dirty="0">
                <a:solidFill>
                  <a:schemeClr val="accent1"/>
                </a:solidFill>
              </a:rPr>
              <a:t>SOUTH</a:t>
            </a:r>
            <a:br>
              <a:rPr lang="en-US" dirty="0">
                <a:solidFill>
                  <a:schemeClr val="accent1"/>
                </a:solidFill>
              </a:rPr>
            </a:br>
            <a:r>
              <a:rPr lang="en-US" dirty="0">
                <a:solidFill>
                  <a:schemeClr val="accent1"/>
                </a:solidFill>
              </a:rPr>
              <a:t>AUSTRALIA</a:t>
            </a:r>
          </a:p>
        </p:txBody>
      </p:sp>
      <p:sp>
        <p:nvSpPr>
          <p:cNvPr id="6" name="TextBox 5">
            <a:extLst>
              <a:ext uri="{FF2B5EF4-FFF2-40B4-BE49-F238E27FC236}">
                <a16:creationId xmlns:a16="http://schemas.microsoft.com/office/drawing/2014/main" id="{EBB94022-8C26-08A2-5479-C36B0B13CF5D}"/>
              </a:ext>
            </a:extLst>
          </p:cNvPr>
          <p:cNvSpPr txBox="1"/>
          <p:nvPr/>
        </p:nvSpPr>
        <p:spPr>
          <a:xfrm>
            <a:off x="5286771" y="4763573"/>
            <a:ext cx="2339184" cy="369332"/>
          </a:xfrm>
          <a:prstGeom prst="rect">
            <a:avLst/>
          </a:prstGeom>
          <a:noFill/>
        </p:spPr>
        <p:txBody>
          <a:bodyPr wrap="square">
            <a:spAutoFit/>
          </a:bodyPr>
          <a:lstStyle/>
          <a:p>
            <a:r>
              <a:rPr lang="en-US" b="1" dirty="0">
                <a:solidFill>
                  <a:schemeClr val="accent4"/>
                </a:solidFill>
                <a:latin typeface="Neue Haas Grotesk Text Pro" panose="020B0504020202020204" pitchFamily="34" charset="77"/>
              </a:rPr>
              <a:t>BAROSSA VALLEY</a:t>
            </a:r>
            <a:endParaRPr lang="en-US" dirty="0">
              <a:solidFill>
                <a:schemeClr val="accent4"/>
              </a:solidFill>
            </a:endParaRPr>
          </a:p>
        </p:txBody>
      </p:sp>
      <p:sp>
        <p:nvSpPr>
          <p:cNvPr id="10" name="TextBox 9">
            <a:extLst>
              <a:ext uri="{FF2B5EF4-FFF2-40B4-BE49-F238E27FC236}">
                <a16:creationId xmlns:a16="http://schemas.microsoft.com/office/drawing/2014/main" id="{AB1DCE3E-3FC1-82CD-4312-5C40B38C89B2}"/>
              </a:ext>
            </a:extLst>
          </p:cNvPr>
          <p:cNvSpPr txBox="1"/>
          <p:nvPr/>
        </p:nvSpPr>
        <p:spPr>
          <a:xfrm>
            <a:off x="5875350" y="5124781"/>
            <a:ext cx="2339184" cy="369332"/>
          </a:xfrm>
          <a:prstGeom prst="rect">
            <a:avLst/>
          </a:prstGeom>
          <a:noFill/>
        </p:spPr>
        <p:txBody>
          <a:bodyPr wrap="square">
            <a:spAutoFit/>
          </a:bodyPr>
          <a:lstStyle/>
          <a:p>
            <a:r>
              <a:rPr lang="en-US" b="1" dirty="0">
                <a:solidFill>
                  <a:schemeClr val="accent4"/>
                </a:solidFill>
                <a:latin typeface="Neue Haas Grotesk Text Pro" panose="020B0504020202020204" pitchFamily="34" charset="77"/>
              </a:rPr>
              <a:t>EDEN VALLEY</a:t>
            </a:r>
            <a:endParaRPr lang="en-US" dirty="0">
              <a:solidFill>
                <a:schemeClr val="accent4"/>
              </a:solidFill>
            </a:endParaRPr>
          </a:p>
        </p:txBody>
      </p:sp>
      <p:cxnSp>
        <p:nvCxnSpPr>
          <p:cNvPr id="11" name="Straight Connector 10">
            <a:extLst>
              <a:ext uri="{FF2B5EF4-FFF2-40B4-BE49-F238E27FC236}">
                <a16:creationId xmlns:a16="http://schemas.microsoft.com/office/drawing/2014/main" id="{732BB83B-A7EB-E83B-9C62-DC03DEBA4FB1}"/>
              </a:ext>
            </a:extLst>
          </p:cNvPr>
          <p:cNvCxnSpPr>
            <a:cxnSpLocks/>
          </p:cNvCxnSpPr>
          <p:nvPr/>
        </p:nvCxnSpPr>
        <p:spPr>
          <a:xfrm flipV="1">
            <a:off x="7704083" y="3650632"/>
            <a:ext cx="3336052" cy="165881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B17C27E-55D7-9866-7F5C-38502C8B715E}"/>
              </a:ext>
            </a:extLst>
          </p:cNvPr>
          <p:cNvCxnSpPr>
            <a:cxnSpLocks/>
          </p:cNvCxnSpPr>
          <p:nvPr/>
        </p:nvCxnSpPr>
        <p:spPr>
          <a:xfrm flipV="1">
            <a:off x="7651531" y="3342290"/>
            <a:ext cx="3131802" cy="15572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pouring wine into a glass&#10;&#10;AI-generated content may be incorrect.">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6096000" y="388842"/>
            <a:ext cx="6096000" cy="6083199"/>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US" dirty="0">
                <a:solidFill>
                  <a:schemeClr val="accent1"/>
                </a:solidFill>
              </a:rPr>
              <a:t>TODAY WE’LL COVER</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marL="285750" indent="-285750">
              <a:spcBef>
                <a:spcPts val="217"/>
              </a:spcBef>
              <a:spcAft>
                <a:spcPts val="315"/>
              </a:spcAft>
              <a:buFont typeface="Arial" panose="020B0604020202020204" pitchFamily="34" charset="0"/>
              <a:buChar char="•"/>
            </a:pPr>
            <a:r>
              <a:rPr lang="en-AU" sz="1600" dirty="0">
                <a:effectLst/>
                <a:latin typeface="Neue Haas Grotesk Text Pro" panose="020B0504020202020204" pitchFamily="34" charset="77"/>
              </a:rPr>
              <a:t>The history of Barossa</a:t>
            </a:r>
          </a:p>
          <a:p>
            <a:pPr marL="285750" indent="-285750">
              <a:spcBef>
                <a:spcPts val="217"/>
              </a:spcBef>
              <a:spcAft>
                <a:spcPts val="315"/>
              </a:spcAft>
              <a:buFont typeface="Arial" panose="020B0604020202020204" pitchFamily="34" charset="0"/>
              <a:buChar char="•"/>
            </a:pPr>
            <a:r>
              <a:rPr lang="en-AU" sz="1600" dirty="0">
                <a:effectLst/>
                <a:latin typeface="Neue Haas Grotesk Text Pro" panose="020B0504020202020204" pitchFamily="34" charset="77"/>
              </a:rPr>
              <a:t>Geography, climate and soil</a:t>
            </a:r>
            <a:endParaRPr lang="en-AU" sz="1600" b="1" dirty="0">
              <a:latin typeface="Neue Haas Grotesk Text Pro" panose="020B0504020202020204" pitchFamily="34" charset="77"/>
            </a:endParaRPr>
          </a:p>
          <a:p>
            <a:pPr marL="285750" indent="-285750">
              <a:spcBef>
                <a:spcPts val="217"/>
              </a:spcBef>
              <a:spcAft>
                <a:spcPts val="315"/>
              </a:spcAft>
              <a:buFont typeface="Arial" panose="020B0604020202020204" pitchFamily="34" charset="0"/>
              <a:buChar char="•"/>
            </a:pPr>
            <a:r>
              <a:rPr lang="en-AU" sz="1600" dirty="0">
                <a:effectLst/>
                <a:latin typeface="Neue Haas Grotesk Text Pro" panose="020B0504020202020204" pitchFamily="34" charset="77"/>
              </a:rPr>
              <a:t>Viticulture and winemaking</a:t>
            </a:r>
            <a:endParaRPr lang="en-AU" sz="1600" b="1" dirty="0">
              <a:latin typeface="Neue Haas Grotesk Text Pro" panose="020B0504020202020204" pitchFamily="34" charset="77"/>
            </a:endParaRPr>
          </a:p>
          <a:p>
            <a:pPr marL="285750" indent="-285750">
              <a:spcBef>
                <a:spcPts val="217"/>
              </a:spcBef>
              <a:spcAft>
                <a:spcPts val="315"/>
              </a:spcAft>
              <a:buFont typeface="Arial" panose="020B0604020202020204" pitchFamily="34" charset="0"/>
              <a:buChar char="•"/>
            </a:pPr>
            <a:r>
              <a:rPr lang="en-AU" sz="1600" dirty="0">
                <a:effectLst/>
                <a:latin typeface="Neue Haas Grotesk Text Pro" panose="020B0504020202020204" pitchFamily="34" charset="77"/>
              </a:rPr>
              <a:t>Old vines</a:t>
            </a:r>
          </a:p>
          <a:p>
            <a:pPr marL="285750" indent="-285750">
              <a:spcBef>
                <a:spcPts val="217"/>
              </a:spcBef>
              <a:spcAft>
                <a:spcPts val="315"/>
              </a:spcAft>
              <a:buFont typeface="Arial" panose="020B0604020202020204" pitchFamily="34" charset="0"/>
              <a:buChar char="•"/>
            </a:pPr>
            <a:r>
              <a:rPr lang="en-AU" sz="1600" dirty="0">
                <a:latin typeface="Neue Haas Grotesk Text Pro" panose="020B0504020202020204" pitchFamily="34" charset="77"/>
              </a:rPr>
              <a:t>Prominent varieties</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41889332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up of a vine&#10;&#10;AI-generated content may be incorrect.">
            <a:extLst>
              <a:ext uri="{FF2B5EF4-FFF2-40B4-BE49-F238E27FC236}">
                <a16:creationId xmlns:a16="http://schemas.microsoft.com/office/drawing/2014/main" id="{7AE73B62-C330-87F0-AAC3-77382BA758C9}"/>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6096000" y="388842"/>
            <a:ext cx="6096000" cy="6083199"/>
          </a:xfrm>
        </p:spPr>
      </p:pic>
      <p:sp>
        <p:nvSpPr>
          <p:cNvPr id="3" name="Title 2">
            <a:extLst>
              <a:ext uri="{FF2B5EF4-FFF2-40B4-BE49-F238E27FC236}">
                <a16:creationId xmlns:a16="http://schemas.microsoft.com/office/drawing/2014/main" id="{E2A9D65B-5B36-AFB9-93D0-5D6045A61389}"/>
              </a:ext>
            </a:extLst>
          </p:cNvPr>
          <p:cNvSpPr>
            <a:spLocks noGrp="1"/>
          </p:cNvSpPr>
          <p:nvPr>
            <p:ph type="title"/>
          </p:nvPr>
        </p:nvSpPr>
        <p:spPr>
          <a:xfrm>
            <a:off x="630419" y="191334"/>
            <a:ext cx="4829691" cy="785732"/>
          </a:xfrm>
        </p:spPr>
        <p:txBody>
          <a:bodyPr/>
          <a:lstStyle/>
          <a:p>
            <a:r>
              <a:rPr lang="en-US" dirty="0"/>
              <a:t>BAROSSA</a:t>
            </a:r>
          </a:p>
        </p:txBody>
      </p:sp>
      <p:sp>
        <p:nvSpPr>
          <p:cNvPr id="5" name="Text Placeholder 4">
            <a:extLst>
              <a:ext uri="{FF2B5EF4-FFF2-40B4-BE49-F238E27FC236}">
                <a16:creationId xmlns:a16="http://schemas.microsoft.com/office/drawing/2014/main" id="{68B50A5C-507C-FE80-E049-707D0B1887CB}"/>
              </a:ext>
            </a:extLst>
          </p:cNvPr>
          <p:cNvSpPr>
            <a:spLocks noGrp="1"/>
          </p:cNvSpPr>
          <p:nvPr>
            <p:ph type="body" sz="quarter" idx="13"/>
          </p:nvPr>
        </p:nvSpPr>
        <p:spPr>
          <a:xfrm>
            <a:off x="623888" y="1059198"/>
            <a:ext cx="5340350" cy="1325563"/>
          </a:xfrm>
        </p:spPr>
        <p:txBody>
          <a:bodyPr/>
          <a:lstStyle/>
          <a:p>
            <a:r>
              <a:rPr lang="en-US" dirty="0">
                <a:solidFill>
                  <a:schemeClr val="accent5"/>
                </a:solidFill>
              </a:rPr>
              <a:t>HISTORY AND EVOLUTION</a:t>
            </a:r>
          </a:p>
        </p:txBody>
      </p:sp>
      <p:sp>
        <p:nvSpPr>
          <p:cNvPr id="2" name="Text Placeholder 3">
            <a:extLst>
              <a:ext uri="{FF2B5EF4-FFF2-40B4-BE49-F238E27FC236}">
                <a16:creationId xmlns:a16="http://schemas.microsoft.com/office/drawing/2014/main" id="{FE9502F2-832B-45EE-83EE-62E9EED3227D}"/>
              </a:ext>
            </a:extLst>
          </p:cNvPr>
          <p:cNvSpPr txBox="1">
            <a:spLocks/>
          </p:cNvSpPr>
          <p:nvPr/>
        </p:nvSpPr>
        <p:spPr>
          <a:xfrm>
            <a:off x="630419" y="2877216"/>
            <a:ext cx="4829691" cy="3192048"/>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rgbClr val="B2D8BE"/>
              </a:buClr>
            </a:pPr>
            <a:r>
              <a:rPr lang="en-AU" dirty="0">
                <a:solidFill>
                  <a:schemeClr val="bg1">
                    <a:lumMod val="95000"/>
                  </a:schemeClr>
                </a:solidFill>
              </a:rPr>
              <a:t>Encompassing Barossa Valley and Eden Valley, Barossa is one of Australia’s most historic and prominent wine regions.  </a:t>
            </a:r>
          </a:p>
          <a:p>
            <a:pPr marL="285750" indent="-285750">
              <a:spcBef>
                <a:spcPts val="217"/>
              </a:spcBef>
              <a:spcAft>
                <a:spcPts val="315"/>
              </a:spcAft>
              <a:buFont typeface="Arial" panose="020B0604020202020204" pitchFamily="34" charset="0"/>
              <a:buChar char="•"/>
            </a:pPr>
            <a:r>
              <a:rPr lang="en-AU" dirty="0">
                <a:solidFill>
                  <a:schemeClr val="bg1">
                    <a:lumMod val="95000"/>
                  </a:schemeClr>
                </a:solidFill>
              </a:rPr>
              <a:t>Rich history dating back to 1840s </a:t>
            </a:r>
          </a:p>
          <a:p>
            <a:pPr marL="285750" indent="-285750">
              <a:spcBef>
                <a:spcPts val="217"/>
              </a:spcBef>
              <a:spcAft>
                <a:spcPts val="315"/>
              </a:spcAft>
              <a:buFont typeface="Arial" panose="020B0604020202020204" pitchFamily="34" charset="0"/>
              <a:buChar char="•"/>
            </a:pPr>
            <a:r>
              <a:rPr lang="en-AU" dirty="0">
                <a:solidFill>
                  <a:schemeClr val="bg1">
                    <a:lumMod val="95000"/>
                  </a:schemeClr>
                </a:solidFill>
              </a:rPr>
              <a:t>Community includes long-established wine families and younger artisan and boutique producers</a:t>
            </a:r>
            <a:endParaRPr lang="en-AU" b="1" dirty="0">
              <a:solidFill>
                <a:schemeClr val="bg1">
                  <a:lumMod val="95000"/>
                </a:schemeClr>
              </a:solidFill>
            </a:endParaRPr>
          </a:p>
          <a:p>
            <a:pPr marL="285750" indent="-285750">
              <a:spcBef>
                <a:spcPts val="217"/>
              </a:spcBef>
              <a:spcAft>
                <a:spcPts val="315"/>
              </a:spcAft>
              <a:buFont typeface="Arial" panose="020B0604020202020204" pitchFamily="34" charset="0"/>
              <a:buChar char="•"/>
            </a:pPr>
            <a:r>
              <a:rPr lang="en-AU" dirty="0">
                <a:solidFill>
                  <a:schemeClr val="bg1">
                    <a:lumMod val="95000"/>
                  </a:schemeClr>
                </a:solidFill>
              </a:rPr>
              <a:t>Diversity of soils, climate and topography</a:t>
            </a:r>
            <a:endParaRPr lang="en-AU" b="1" dirty="0">
              <a:solidFill>
                <a:schemeClr val="bg1">
                  <a:lumMod val="95000"/>
                </a:schemeClr>
              </a:solidFill>
            </a:endParaRPr>
          </a:p>
          <a:p>
            <a:pPr marL="285750" indent="-285750">
              <a:spcBef>
                <a:spcPts val="217"/>
              </a:spcBef>
              <a:spcAft>
                <a:spcPts val="315"/>
              </a:spcAft>
              <a:buFont typeface="Arial" panose="020B0604020202020204" pitchFamily="34" charset="0"/>
              <a:buChar char="•"/>
            </a:pPr>
            <a:r>
              <a:rPr lang="en-AU" dirty="0">
                <a:solidFill>
                  <a:schemeClr val="bg1">
                    <a:lumMod val="95000"/>
                  </a:schemeClr>
                </a:solidFill>
              </a:rPr>
              <a:t>Some of the world’s oldest grapevines</a:t>
            </a:r>
          </a:p>
          <a:p>
            <a:pPr marL="285750" indent="-285750">
              <a:spcBef>
                <a:spcPts val="217"/>
              </a:spcBef>
              <a:spcAft>
                <a:spcPts val="315"/>
              </a:spcAft>
              <a:buFont typeface="Arial" panose="020B0604020202020204" pitchFamily="34" charset="0"/>
              <a:buChar char="•"/>
            </a:pPr>
            <a:r>
              <a:rPr lang="en-AU" dirty="0">
                <a:solidFill>
                  <a:schemeClr val="bg1">
                    <a:lumMod val="95000"/>
                  </a:schemeClr>
                </a:solidFill>
              </a:rPr>
              <a:t>Strong culinary culture and gourmet </a:t>
            </a:r>
            <a:br>
              <a:rPr lang="en-AU" dirty="0">
                <a:solidFill>
                  <a:schemeClr val="bg1">
                    <a:lumMod val="95000"/>
                  </a:schemeClr>
                </a:solidFill>
              </a:rPr>
            </a:br>
            <a:r>
              <a:rPr lang="en-AU" dirty="0">
                <a:solidFill>
                  <a:schemeClr val="bg1">
                    <a:lumMod val="95000"/>
                  </a:schemeClr>
                </a:solidFill>
              </a:rPr>
              <a:t>local produce</a:t>
            </a:r>
          </a:p>
          <a:p>
            <a:endParaRPr lang="en-US" dirty="0"/>
          </a:p>
        </p:txBody>
      </p:sp>
    </p:spTree>
    <p:extLst>
      <p:ext uri="{BB962C8B-B14F-4D97-AF65-F5344CB8AC3E}">
        <p14:creationId xmlns:p14="http://schemas.microsoft.com/office/powerpoint/2010/main" val="293754114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3B655-5384-C88F-11B0-673E77C51C71}"/>
              </a:ext>
            </a:extLst>
          </p:cNvPr>
          <p:cNvSpPr>
            <a:spLocks noGrp="1"/>
          </p:cNvSpPr>
          <p:nvPr>
            <p:ph type="title"/>
          </p:nvPr>
        </p:nvSpPr>
        <p:spPr>
          <a:xfrm>
            <a:off x="1114392" y="3808638"/>
            <a:ext cx="2382787" cy="298141"/>
          </a:xfrm>
        </p:spPr>
        <p:txBody>
          <a:bodyPr/>
          <a:lstStyle/>
          <a:p>
            <a:r>
              <a:rPr lang="en-US" dirty="0"/>
              <a:t>1830s</a:t>
            </a:r>
          </a:p>
        </p:txBody>
      </p:sp>
      <p:sp>
        <p:nvSpPr>
          <p:cNvPr id="3" name="Text Placeholder 2">
            <a:extLst>
              <a:ext uri="{FF2B5EF4-FFF2-40B4-BE49-F238E27FC236}">
                <a16:creationId xmlns:a16="http://schemas.microsoft.com/office/drawing/2014/main" id="{227EA5DF-D32F-BFE1-2FDA-52DE66F06FDD}"/>
              </a:ext>
            </a:extLst>
          </p:cNvPr>
          <p:cNvSpPr>
            <a:spLocks noGrp="1"/>
          </p:cNvSpPr>
          <p:nvPr>
            <p:ph type="body" sz="quarter" idx="10"/>
          </p:nvPr>
        </p:nvSpPr>
        <p:spPr>
          <a:xfrm>
            <a:off x="1114392" y="4142876"/>
            <a:ext cx="2110071" cy="1461301"/>
          </a:xfrm>
        </p:spPr>
        <p:txBody>
          <a:bodyPr/>
          <a:lstStyle/>
          <a:p>
            <a:r>
              <a:rPr lang="en-AU" sz="1600" dirty="0">
                <a:effectLst/>
                <a:latin typeface="Neue Haas Grotesk Text Pro" panose="020B0504020202020204" pitchFamily="34" charset="77"/>
              </a:rPr>
              <a:t>Shortly after the establishment of South Australia, Barossa is identified as a fertile area well suited to agriculture and viticulture.</a:t>
            </a:r>
          </a:p>
          <a:p>
            <a:endParaRPr lang="en-US" dirty="0"/>
          </a:p>
        </p:txBody>
      </p:sp>
      <p:sp>
        <p:nvSpPr>
          <p:cNvPr id="4" name="Text Placeholder 3">
            <a:extLst>
              <a:ext uri="{FF2B5EF4-FFF2-40B4-BE49-F238E27FC236}">
                <a16:creationId xmlns:a16="http://schemas.microsoft.com/office/drawing/2014/main" id="{30359491-78CD-80EC-0860-4ABE5A97F377}"/>
              </a:ext>
            </a:extLst>
          </p:cNvPr>
          <p:cNvSpPr>
            <a:spLocks noGrp="1"/>
          </p:cNvSpPr>
          <p:nvPr>
            <p:ph type="body" sz="quarter" idx="15"/>
          </p:nvPr>
        </p:nvSpPr>
        <p:spPr>
          <a:xfrm>
            <a:off x="4646047" y="4142876"/>
            <a:ext cx="2901764" cy="1461301"/>
          </a:xfrm>
        </p:spPr>
        <p:txBody>
          <a:bodyPr/>
          <a:lstStyle/>
          <a:p>
            <a:r>
              <a:rPr lang="en-AU" sz="1600" dirty="0">
                <a:effectLst/>
                <a:latin typeface="Neue Haas Grotesk Text Pro" panose="020B0504020202020204" pitchFamily="34" charset="77"/>
              </a:rPr>
              <a:t>Barossa is first developed by the British. Soon after, Silesian Lutheran immigrants arrive and give the region a German flavour. Shiraz, Cabernet Sauvignon, Grenache, Mataro, Semillon and Riesling vines </a:t>
            </a:r>
            <a:br>
              <a:rPr lang="en-AU" sz="1600" dirty="0">
                <a:effectLst/>
                <a:latin typeface="Neue Haas Grotesk Text Pro" panose="020B0504020202020204" pitchFamily="34" charset="77"/>
              </a:rPr>
            </a:br>
            <a:r>
              <a:rPr lang="en-AU" sz="1600" dirty="0">
                <a:effectLst/>
                <a:latin typeface="Neue Haas Grotesk Text Pro" panose="020B0504020202020204" pitchFamily="34" charset="77"/>
              </a:rPr>
              <a:t>are planted. </a:t>
            </a:r>
          </a:p>
          <a:p>
            <a:endParaRPr lang="en-US" dirty="0"/>
          </a:p>
        </p:txBody>
      </p:sp>
      <p:sp>
        <p:nvSpPr>
          <p:cNvPr id="5" name="Text Placeholder 4">
            <a:extLst>
              <a:ext uri="{FF2B5EF4-FFF2-40B4-BE49-F238E27FC236}">
                <a16:creationId xmlns:a16="http://schemas.microsoft.com/office/drawing/2014/main" id="{F2A0D724-51AF-9278-641E-D4C87DC57529}"/>
              </a:ext>
            </a:extLst>
          </p:cNvPr>
          <p:cNvSpPr>
            <a:spLocks noGrp="1"/>
          </p:cNvSpPr>
          <p:nvPr>
            <p:ph type="body" sz="quarter" idx="16"/>
          </p:nvPr>
        </p:nvSpPr>
        <p:spPr>
          <a:xfrm>
            <a:off x="4646047" y="3480102"/>
            <a:ext cx="2780058" cy="662774"/>
          </a:xfrm>
        </p:spPr>
        <p:txBody>
          <a:bodyPr/>
          <a:lstStyle/>
          <a:p>
            <a:r>
              <a:rPr lang="en-US" dirty="0"/>
              <a:t>1840s – 1850s</a:t>
            </a:r>
          </a:p>
        </p:txBody>
      </p:sp>
      <p:sp>
        <p:nvSpPr>
          <p:cNvPr id="6" name="Text Placeholder 5">
            <a:extLst>
              <a:ext uri="{FF2B5EF4-FFF2-40B4-BE49-F238E27FC236}">
                <a16:creationId xmlns:a16="http://schemas.microsoft.com/office/drawing/2014/main" id="{EBBA1A2A-DA89-D145-D1A4-0A1F8F8DBABA}"/>
              </a:ext>
            </a:extLst>
          </p:cNvPr>
          <p:cNvSpPr>
            <a:spLocks noGrp="1"/>
          </p:cNvSpPr>
          <p:nvPr>
            <p:ph type="body" sz="quarter" idx="17"/>
          </p:nvPr>
        </p:nvSpPr>
        <p:spPr>
          <a:xfrm>
            <a:off x="8681338" y="4178653"/>
            <a:ext cx="2976345" cy="1461301"/>
          </a:xfrm>
        </p:spPr>
        <p:txBody>
          <a:bodyPr/>
          <a:lstStyle/>
          <a:p>
            <a:r>
              <a:rPr lang="en-AU" sz="1600" dirty="0">
                <a:effectLst/>
                <a:latin typeface="Neue Haas Grotesk Text Pro" panose="020B0504020202020204" pitchFamily="34" charset="77"/>
              </a:rPr>
              <a:t>Barossa steadily grows, becoming a specialist in fortified wines to satisfy consumer tastes. </a:t>
            </a:r>
          </a:p>
        </p:txBody>
      </p:sp>
      <p:sp>
        <p:nvSpPr>
          <p:cNvPr id="7" name="Text Placeholder 6">
            <a:extLst>
              <a:ext uri="{FF2B5EF4-FFF2-40B4-BE49-F238E27FC236}">
                <a16:creationId xmlns:a16="http://schemas.microsoft.com/office/drawing/2014/main" id="{51F75101-1591-99F7-D488-E209F2FA1C84}"/>
              </a:ext>
            </a:extLst>
          </p:cNvPr>
          <p:cNvSpPr>
            <a:spLocks noGrp="1"/>
          </p:cNvSpPr>
          <p:nvPr>
            <p:ph type="body" sz="quarter" idx="18"/>
          </p:nvPr>
        </p:nvSpPr>
        <p:spPr>
          <a:xfrm>
            <a:off x="8670453" y="3494802"/>
            <a:ext cx="3313000" cy="662774"/>
          </a:xfrm>
        </p:spPr>
        <p:txBody>
          <a:bodyPr/>
          <a:lstStyle/>
          <a:p>
            <a:r>
              <a:rPr lang="en-US" dirty="0"/>
              <a:t>LATE 1800s – 1960s</a:t>
            </a:r>
          </a:p>
        </p:txBody>
      </p:sp>
      <p:pic>
        <p:nvPicPr>
          <p:cNvPr id="12" name="Picture Placeholder 11" descr="A vineyard with trees in the background&#10;&#10;AI-generated content may be incorrect.">
            <a:extLst>
              <a:ext uri="{FF2B5EF4-FFF2-40B4-BE49-F238E27FC236}">
                <a16:creationId xmlns:a16="http://schemas.microsoft.com/office/drawing/2014/main" id="{EC2AE3F3-5335-015C-F95A-34237B84B47F}"/>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p:blipFill>
        <p:spPr>
          <a:xfrm>
            <a:off x="5694947" y="260350"/>
            <a:ext cx="6497053" cy="2800350"/>
          </a:xfrm>
        </p:spPr>
      </p:pic>
      <p:sp>
        <p:nvSpPr>
          <p:cNvPr id="9" name="Text Placeholder 8">
            <a:extLst>
              <a:ext uri="{FF2B5EF4-FFF2-40B4-BE49-F238E27FC236}">
                <a16:creationId xmlns:a16="http://schemas.microsoft.com/office/drawing/2014/main" id="{BAB61895-4747-01E6-2B93-52956DC8484E}"/>
              </a:ext>
            </a:extLst>
          </p:cNvPr>
          <p:cNvSpPr>
            <a:spLocks noGrp="1"/>
          </p:cNvSpPr>
          <p:nvPr>
            <p:ph type="body" sz="quarter" idx="13"/>
          </p:nvPr>
        </p:nvSpPr>
        <p:spPr>
          <a:xfrm>
            <a:off x="623888" y="1473086"/>
            <a:ext cx="4657498" cy="1325563"/>
          </a:xfrm>
        </p:spPr>
        <p:txBody>
          <a:bodyPr/>
          <a:lstStyle/>
          <a:p>
            <a:r>
              <a:rPr lang="en-US" dirty="0">
                <a:solidFill>
                  <a:schemeClr val="accent1"/>
                </a:solidFill>
              </a:rPr>
              <a:t>A VIBRANT PAST AND BRIGHT FUTURE</a:t>
            </a:r>
          </a:p>
        </p:txBody>
      </p:sp>
      <p:sp>
        <p:nvSpPr>
          <p:cNvPr id="10" name="Text Placeholder 9">
            <a:extLst>
              <a:ext uri="{FF2B5EF4-FFF2-40B4-BE49-F238E27FC236}">
                <a16:creationId xmlns:a16="http://schemas.microsoft.com/office/drawing/2014/main" id="{5A985C99-EE3E-F3F9-38C1-722FCB631731}"/>
              </a:ext>
            </a:extLst>
          </p:cNvPr>
          <p:cNvSpPr>
            <a:spLocks noGrp="1"/>
          </p:cNvSpPr>
          <p:nvPr>
            <p:ph type="body" sz="quarter" idx="19"/>
          </p:nvPr>
        </p:nvSpPr>
        <p:spPr>
          <a:xfrm>
            <a:off x="623344" y="471676"/>
            <a:ext cx="4298950" cy="903287"/>
          </a:xfrm>
        </p:spPr>
        <p:txBody>
          <a:bodyPr/>
          <a:lstStyle/>
          <a:p>
            <a:r>
              <a:rPr lang="en-US" dirty="0">
                <a:solidFill>
                  <a:schemeClr val="bg2"/>
                </a:solidFill>
              </a:rPr>
              <a:t>THE HISTORY OF BAROSSA</a:t>
            </a:r>
          </a:p>
        </p:txBody>
      </p:sp>
    </p:spTree>
    <p:extLst>
      <p:ext uri="{BB962C8B-B14F-4D97-AF65-F5344CB8AC3E}">
        <p14:creationId xmlns:p14="http://schemas.microsoft.com/office/powerpoint/2010/main" val="310480145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picking grapes from a vine&#10;&#10;AI-generated content may be incorrect.">
            <a:extLst>
              <a:ext uri="{FF2B5EF4-FFF2-40B4-BE49-F238E27FC236}">
                <a16:creationId xmlns:a16="http://schemas.microsoft.com/office/drawing/2014/main" id="{AB0D599A-C93D-3C86-8645-BCE450242AE0}"/>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a:xfrm>
            <a:off x="7869238" y="3808413"/>
            <a:ext cx="4322762" cy="2800350"/>
          </a:xfrm>
        </p:spPr>
      </p:pic>
      <p:sp>
        <p:nvSpPr>
          <p:cNvPr id="3" name="Text Placeholder 2">
            <a:extLst>
              <a:ext uri="{FF2B5EF4-FFF2-40B4-BE49-F238E27FC236}">
                <a16:creationId xmlns:a16="http://schemas.microsoft.com/office/drawing/2014/main" id="{5256D255-7AFF-1176-EF03-66AC0D3B641B}"/>
              </a:ext>
            </a:extLst>
          </p:cNvPr>
          <p:cNvSpPr>
            <a:spLocks noGrp="1"/>
          </p:cNvSpPr>
          <p:nvPr>
            <p:ph type="body" sz="quarter" idx="17"/>
          </p:nvPr>
        </p:nvSpPr>
        <p:spPr>
          <a:xfrm>
            <a:off x="363965" y="4182663"/>
            <a:ext cx="2740183" cy="1461301"/>
          </a:xfrm>
        </p:spPr>
        <p:txBody>
          <a:bodyPr/>
          <a:lstStyle/>
          <a:p>
            <a:r>
              <a:rPr lang="en-AU" sz="1600" dirty="0">
                <a:effectLst/>
                <a:latin typeface="Neue Haas Grotesk Text Pro" panose="020B0504020202020204" pitchFamily="34" charset="77"/>
              </a:rPr>
              <a:t>Barossa wines diversify as consumer tastes evolve. They soon gain a global reputation, heralding a golden era for the region.</a:t>
            </a:r>
          </a:p>
        </p:txBody>
      </p:sp>
      <p:sp>
        <p:nvSpPr>
          <p:cNvPr id="4" name="Text Placeholder 3">
            <a:extLst>
              <a:ext uri="{FF2B5EF4-FFF2-40B4-BE49-F238E27FC236}">
                <a16:creationId xmlns:a16="http://schemas.microsoft.com/office/drawing/2014/main" id="{7ABCB6D4-9233-3A79-387C-59D3A7705282}"/>
              </a:ext>
            </a:extLst>
          </p:cNvPr>
          <p:cNvSpPr>
            <a:spLocks noGrp="1"/>
          </p:cNvSpPr>
          <p:nvPr>
            <p:ph type="body" sz="quarter" idx="18"/>
          </p:nvPr>
        </p:nvSpPr>
        <p:spPr>
          <a:xfrm>
            <a:off x="353079" y="3498812"/>
            <a:ext cx="2454289" cy="662774"/>
          </a:xfrm>
        </p:spPr>
        <p:txBody>
          <a:bodyPr/>
          <a:lstStyle/>
          <a:p>
            <a:r>
              <a:rPr lang="en-US" dirty="0"/>
              <a:t>1970s – 1980s</a:t>
            </a:r>
          </a:p>
        </p:txBody>
      </p:sp>
      <p:sp>
        <p:nvSpPr>
          <p:cNvPr id="5" name="Text Placeholder 4">
            <a:extLst>
              <a:ext uri="{FF2B5EF4-FFF2-40B4-BE49-F238E27FC236}">
                <a16:creationId xmlns:a16="http://schemas.microsoft.com/office/drawing/2014/main" id="{5939C9E9-9A3A-3103-30A5-9D4F9F30651E}"/>
              </a:ext>
            </a:extLst>
          </p:cNvPr>
          <p:cNvSpPr>
            <a:spLocks noGrp="1"/>
          </p:cNvSpPr>
          <p:nvPr>
            <p:ph type="body" sz="quarter" idx="19"/>
          </p:nvPr>
        </p:nvSpPr>
        <p:spPr>
          <a:xfrm>
            <a:off x="5376882" y="4182663"/>
            <a:ext cx="2291347" cy="1461301"/>
          </a:xfrm>
        </p:spPr>
        <p:txBody>
          <a:bodyPr/>
          <a:lstStyle/>
          <a:p>
            <a:r>
              <a:rPr lang="en-AU" sz="1600" dirty="0">
                <a:effectLst/>
                <a:latin typeface="Neue Haas Grotesk Text Pro" panose="020B0504020202020204" pitchFamily="34" charset="77"/>
              </a:rPr>
              <a:t>The Barossa Old Vine Charter, which aims to recognise and preserve old vines, is launched.</a:t>
            </a:r>
          </a:p>
          <a:p>
            <a:endParaRPr lang="en-US" dirty="0"/>
          </a:p>
        </p:txBody>
      </p:sp>
      <p:sp>
        <p:nvSpPr>
          <p:cNvPr id="6" name="Text Placeholder 5">
            <a:extLst>
              <a:ext uri="{FF2B5EF4-FFF2-40B4-BE49-F238E27FC236}">
                <a16:creationId xmlns:a16="http://schemas.microsoft.com/office/drawing/2014/main" id="{B4F648E8-2579-5D58-9377-364D1965636C}"/>
              </a:ext>
            </a:extLst>
          </p:cNvPr>
          <p:cNvSpPr>
            <a:spLocks noGrp="1"/>
          </p:cNvSpPr>
          <p:nvPr>
            <p:ph type="body" sz="quarter" idx="20"/>
          </p:nvPr>
        </p:nvSpPr>
        <p:spPr>
          <a:xfrm>
            <a:off x="5365997" y="3498812"/>
            <a:ext cx="2120040" cy="662774"/>
          </a:xfrm>
        </p:spPr>
        <p:txBody>
          <a:bodyPr/>
          <a:lstStyle/>
          <a:p>
            <a:r>
              <a:rPr lang="en-US" dirty="0"/>
              <a:t>2009</a:t>
            </a:r>
          </a:p>
        </p:txBody>
      </p:sp>
      <p:sp>
        <p:nvSpPr>
          <p:cNvPr id="7" name="Text Placeholder 6">
            <a:extLst>
              <a:ext uri="{FF2B5EF4-FFF2-40B4-BE49-F238E27FC236}">
                <a16:creationId xmlns:a16="http://schemas.microsoft.com/office/drawing/2014/main" id="{60DE2983-571D-0FDD-6D7F-395AFF60B6EE}"/>
              </a:ext>
            </a:extLst>
          </p:cNvPr>
          <p:cNvSpPr>
            <a:spLocks noGrp="1"/>
          </p:cNvSpPr>
          <p:nvPr>
            <p:ph type="body" sz="quarter" idx="21"/>
          </p:nvPr>
        </p:nvSpPr>
        <p:spPr/>
        <p:txBody>
          <a:bodyPr/>
          <a:lstStyle/>
          <a:p>
            <a:r>
              <a:rPr lang="en-AU" sz="1600" dirty="0">
                <a:effectLst/>
                <a:latin typeface="Neue Haas Grotesk Text Pro" panose="020B0504020202020204" pitchFamily="34" charset="77"/>
              </a:rPr>
              <a:t>Intense, concentrated and heavily oaked wines become the fashion, and Barossa Shiraz, Grenache and red blends are in high demand.</a:t>
            </a:r>
          </a:p>
          <a:p>
            <a:endParaRPr lang="en-US" dirty="0"/>
          </a:p>
        </p:txBody>
      </p:sp>
      <p:sp>
        <p:nvSpPr>
          <p:cNvPr id="8" name="Text Placeholder 7">
            <a:extLst>
              <a:ext uri="{FF2B5EF4-FFF2-40B4-BE49-F238E27FC236}">
                <a16:creationId xmlns:a16="http://schemas.microsoft.com/office/drawing/2014/main" id="{C0021E86-05FB-E010-0702-D6FC3F863117}"/>
              </a:ext>
            </a:extLst>
          </p:cNvPr>
          <p:cNvSpPr>
            <a:spLocks noGrp="1"/>
          </p:cNvSpPr>
          <p:nvPr>
            <p:ph type="body" sz="quarter" idx="22"/>
          </p:nvPr>
        </p:nvSpPr>
        <p:spPr>
          <a:xfrm>
            <a:off x="2389652" y="1031305"/>
            <a:ext cx="2495169" cy="662774"/>
          </a:xfrm>
        </p:spPr>
        <p:txBody>
          <a:bodyPr/>
          <a:lstStyle/>
          <a:p>
            <a:r>
              <a:rPr lang="en-US" dirty="0"/>
              <a:t>Late 1990s – Early 2000s</a:t>
            </a:r>
          </a:p>
        </p:txBody>
      </p:sp>
      <p:sp>
        <p:nvSpPr>
          <p:cNvPr id="9" name="Text Placeholder 8">
            <a:extLst>
              <a:ext uri="{FF2B5EF4-FFF2-40B4-BE49-F238E27FC236}">
                <a16:creationId xmlns:a16="http://schemas.microsoft.com/office/drawing/2014/main" id="{F3E0B256-455B-AD0B-952D-5250A56C76F6}"/>
              </a:ext>
            </a:extLst>
          </p:cNvPr>
          <p:cNvSpPr>
            <a:spLocks noGrp="1"/>
          </p:cNvSpPr>
          <p:nvPr>
            <p:ph type="body" sz="quarter" idx="23"/>
          </p:nvPr>
        </p:nvSpPr>
        <p:spPr>
          <a:xfrm>
            <a:off x="8413462" y="1241914"/>
            <a:ext cx="2976345" cy="1461301"/>
          </a:xfrm>
        </p:spPr>
        <p:txBody>
          <a:bodyPr/>
          <a:lstStyle/>
          <a:p>
            <a:r>
              <a:rPr lang="en-AU" sz="1600" dirty="0">
                <a:effectLst/>
                <a:latin typeface="Neue Haas Grotesk Text Pro" panose="020B0504020202020204" pitchFamily="34" charset="77"/>
              </a:rPr>
              <a:t>Traditional Barossa varieties have been joined by a new wave of Mediterranean varieties, as well as a new breed of grape growers and winemakers exploring innovative techniques.</a:t>
            </a:r>
          </a:p>
          <a:p>
            <a:endParaRPr lang="en-US" dirty="0"/>
          </a:p>
        </p:txBody>
      </p:sp>
      <p:sp>
        <p:nvSpPr>
          <p:cNvPr id="10" name="Text Placeholder 9">
            <a:extLst>
              <a:ext uri="{FF2B5EF4-FFF2-40B4-BE49-F238E27FC236}">
                <a16:creationId xmlns:a16="http://schemas.microsoft.com/office/drawing/2014/main" id="{DFE5FF2A-FB8F-C485-F6F5-B9DAFFE83076}"/>
              </a:ext>
            </a:extLst>
          </p:cNvPr>
          <p:cNvSpPr>
            <a:spLocks noGrp="1"/>
          </p:cNvSpPr>
          <p:nvPr>
            <p:ph type="body" sz="quarter" idx="24"/>
          </p:nvPr>
        </p:nvSpPr>
        <p:spPr>
          <a:xfrm>
            <a:off x="8402577" y="558063"/>
            <a:ext cx="2120040" cy="662774"/>
          </a:xfrm>
        </p:spPr>
        <p:txBody>
          <a:bodyPr/>
          <a:lstStyle/>
          <a:p>
            <a:r>
              <a:rPr lang="en-US" dirty="0"/>
              <a:t>2010s – Today</a:t>
            </a:r>
          </a:p>
        </p:txBody>
      </p:sp>
      <p:sp>
        <p:nvSpPr>
          <p:cNvPr id="13" name="Right Arrow 12">
            <a:extLst>
              <a:ext uri="{FF2B5EF4-FFF2-40B4-BE49-F238E27FC236}">
                <a16:creationId xmlns:a16="http://schemas.microsoft.com/office/drawing/2014/main" id="{88C39EE9-D47C-1842-E4F8-E71A42C26584}"/>
              </a:ext>
            </a:extLst>
          </p:cNvPr>
          <p:cNvSpPr/>
          <p:nvPr/>
        </p:nvSpPr>
        <p:spPr>
          <a:xfrm>
            <a:off x="10595810" y="3302728"/>
            <a:ext cx="644079" cy="252543"/>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008385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dirt road with palm trees&#10;&#10;AI-generated content may be incorrect.">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600102"/>
            <a:ext cx="4829691" cy="785732"/>
          </a:xfrm>
        </p:spPr>
        <p:txBody>
          <a:bodyPr/>
          <a:lstStyle/>
          <a:p>
            <a:r>
              <a:rPr lang="en-US" dirty="0">
                <a:solidFill>
                  <a:schemeClr val="bg2"/>
                </a:solidFill>
              </a:rPr>
              <a:t>GEOGRAPHY, CLIMATE AND SOIL</a:t>
            </a:r>
          </a:p>
        </p:txBody>
      </p:sp>
      <p:sp>
        <p:nvSpPr>
          <p:cNvPr id="5" name="Text Placeholder 4">
            <a:extLst>
              <a:ext uri="{FF2B5EF4-FFF2-40B4-BE49-F238E27FC236}">
                <a16:creationId xmlns:a16="http://schemas.microsoft.com/office/drawing/2014/main" id="{2F622F35-E55D-E736-78A0-42B0EBBB252A}"/>
              </a:ext>
            </a:extLst>
          </p:cNvPr>
          <p:cNvSpPr>
            <a:spLocks noGrp="1"/>
          </p:cNvSpPr>
          <p:nvPr>
            <p:ph type="body" sz="quarter" idx="13"/>
          </p:nvPr>
        </p:nvSpPr>
        <p:spPr>
          <a:xfrm>
            <a:off x="6456362" y="1467966"/>
            <a:ext cx="5340350" cy="1325563"/>
          </a:xfrm>
        </p:spPr>
        <p:txBody>
          <a:bodyPr/>
          <a:lstStyle/>
          <a:p>
            <a:r>
              <a:rPr lang="en-US" dirty="0"/>
              <a:t>DRIVEN BY DIVERSITY</a:t>
            </a:r>
          </a:p>
        </p:txBody>
      </p:sp>
      <p:sp>
        <p:nvSpPr>
          <p:cNvPr id="2" name="Text Placeholder 3">
            <a:extLst>
              <a:ext uri="{FF2B5EF4-FFF2-40B4-BE49-F238E27FC236}">
                <a16:creationId xmlns:a16="http://schemas.microsoft.com/office/drawing/2014/main" id="{0B66A773-7B6B-570A-F40C-0ECF7E5F1FA2}"/>
              </a:ext>
            </a:extLst>
          </p:cNvPr>
          <p:cNvSpPr txBox="1">
            <a:spLocks/>
          </p:cNvSpPr>
          <p:nvPr/>
        </p:nvSpPr>
        <p:spPr>
          <a:xfrm>
            <a:off x="6537233" y="3279993"/>
            <a:ext cx="3426574" cy="3192048"/>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rgbClr val="B2D8BE"/>
              </a:buClr>
            </a:pPr>
            <a:r>
              <a:rPr lang="en-AU" dirty="0">
                <a:solidFill>
                  <a:schemeClr val="bg1">
                    <a:lumMod val="95000"/>
                  </a:schemeClr>
                </a:solidFill>
              </a:rPr>
              <a:t>Barossa is classified geographically as a zone, encompassing:</a:t>
            </a:r>
          </a:p>
          <a:p>
            <a:pPr marL="285750" indent="-285750">
              <a:spcBef>
                <a:spcPts val="217"/>
              </a:spcBef>
              <a:spcAft>
                <a:spcPts val="315"/>
              </a:spcAft>
              <a:buFont typeface="Arial" panose="020B0604020202020204" pitchFamily="34" charset="0"/>
              <a:buChar char="•"/>
            </a:pPr>
            <a:r>
              <a:rPr lang="en-AU" dirty="0">
                <a:solidFill>
                  <a:schemeClr val="bg1">
                    <a:lumMod val="95000"/>
                  </a:schemeClr>
                </a:solidFill>
              </a:rPr>
              <a:t>Barossa Valley region</a:t>
            </a:r>
          </a:p>
          <a:p>
            <a:pPr marL="285750" indent="-285750">
              <a:spcBef>
                <a:spcPts val="217"/>
              </a:spcBef>
              <a:spcAft>
                <a:spcPts val="315"/>
              </a:spcAft>
              <a:buFont typeface="Arial" panose="020B0604020202020204" pitchFamily="34" charset="0"/>
              <a:buChar char="•"/>
            </a:pPr>
            <a:r>
              <a:rPr lang="en-AU" dirty="0">
                <a:solidFill>
                  <a:schemeClr val="bg1">
                    <a:lumMod val="95000"/>
                  </a:schemeClr>
                </a:solidFill>
              </a:rPr>
              <a:t>Eden Valley region</a:t>
            </a:r>
          </a:p>
          <a:p>
            <a:pPr marL="285750" indent="-285750">
              <a:spcBef>
                <a:spcPts val="217"/>
              </a:spcBef>
              <a:spcAft>
                <a:spcPts val="315"/>
              </a:spcAft>
              <a:buFont typeface="Arial" panose="020B0604020202020204" pitchFamily="34" charset="0"/>
              <a:buChar char="•"/>
            </a:pPr>
            <a:r>
              <a:rPr lang="en-AU" dirty="0">
                <a:solidFill>
                  <a:schemeClr val="bg1">
                    <a:lumMod val="95000"/>
                  </a:schemeClr>
                </a:solidFill>
              </a:rPr>
              <a:t>High Eden sub-region</a:t>
            </a:r>
          </a:p>
          <a:p>
            <a:endParaRPr lang="en-US" dirty="0"/>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158d000cbfa01de817eb4a5879306cfd">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2976c4048e2e240c19c8ddbcd6f4640a"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BDC9A0-1E5E-41CA-A042-31702A691D06}"/>
</file>

<file path=customXml/itemProps2.xml><?xml version="1.0" encoding="utf-8"?>
<ds:datastoreItem xmlns:ds="http://schemas.openxmlformats.org/officeDocument/2006/customXml" ds:itemID="{B681AFA2-2007-4DB3-B288-0820BC985189}">
  <ds:schemaRefs>
    <ds:schemaRef ds:uri="http://purl.org/dc/elements/1.1/"/>
    <ds:schemaRef ds:uri="http://www.w3.org/XML/1998/namespace"/>
    <ds:schemaRef ds:uri="http://schemas.microsoft.com/office/2006/documentManagement/types"/>
    <ds:schemaRef ds:uri="http://purl.org/dc/dcmitype/"/>
    <ds:schemaRef ds:uri="http://schemas.microsoft.com/office/infopath/2007/PartnerControls"/>
    <ds:schemaRef ds:uri="http://purl.org/dc/terms/"/>
    <ds:schemaRef ds:uri="4e8dd08d-258d-47a9-9875-37f1ffd19f33"/>
    <ds:schemaRef ds:uri="http://schemas.openxmlformats.org/package/2006/metadata/core-properties"/>
    <ds:schemaRef ds:uri="02256494-4976-4001-aedb-96463ae0d92e"/>
    <ds:schemaRef ds:uri="http://schemas.microsoft.com/office/2006/metadata/properties"/>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1464</Words>
  <Application>Microsoft Macintosh PowerPoint</Application>
  <PresentationFormat>Widescreen</PresentationFormat>
  <Paragraphs>390</Paragraphs>
  <Slides>37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Inter Display</vt:lpstr>
      <vt:lpstr>Arial</vt:lpstr>
      <vt:lpstr>Neue Haas Grotesk Text Pro</vt:lpstr>
      <vt:lpstr>Slide layouts</vt:lpstr>
      <vt:lpstr>PowerPoint Presentation</vt:lpstr>
      <vt:lpstr>PowerPoint Presentation</vt:lpstr>
      <vt:lpstr>AUSTRALIA</vt:lpstr>
      <vt:lpstr>SOUTH AUSTRALIA</vt:lpstr>
      <vt:lpstr>TODAY WE’LL COVER</vt:lpstr>
      <vt:lpstr>BAROSSA</vt:lpstr>
      <vt:lpstr>1830s</vt:lpstr>
      <vt:lpstr>PowerPoint Presentation</vt:lpstr>
      <vt:lpstr>GEOGRAPHY, CLIMATE AND SOIL</vt:lpstr>
      <vt:lpstr>CLIMATE</vt:lpstr>
      <vt:lpstr>SOIL</vt:lpstr>
      <vt:lpstr>PowerPoint Presentation</vt:lpstr>
      <vt:lpstr>SOIL</vt:lpstr>
      <vt:lpstr>VITICULTURE AND WINEMAKING</vt:lpstr>
      <vt:lpstr>WINEMAKING</vt:lpstr>
      <vt:lpstr>WINEMAKING</vt:lpstr>
      <vt:lpstr>A GROWING HISTORY</vt:lpstr>
      <vt:lpstr>PowerPoint Presentation</vt:lpstr>
      <vt:lpstr>PowerPoint Presentation</vt:lpstr>
      <vt:lpstr>PowerPoint Presentation</vt:lpstr>
      <vt:lpstr>PowerPoint Presentation</vt:lpstr>
      <vt:lpstr>PowerPoint Presentation</vt:lpstr>
      <vt:lpstr>PowerPoint Presentation</vt:lpstr>
      <vt:lpstr>BAROSSA GRENACHE characteristics</vt:lpstr>
      <vt:lpstr>PowerPoint Presentation</vt:lpstr>
      <vt:lpstr>BAROSSA VALLEY SHIRAZ characteristics</vt:lpstr>
      <vt:lpstr>PowerPoint Presentation</vt:lpstr>
      <vt:lpstr>EDEN VALLEY SHIRAZ characteristics</vt:lpstr>
      <vt:lpstr>PowerPoint Presentation</vt:lpstr>
      <vt:lpstr>BAROSSA VALLEY CABERNET SAUVIGNON characteristics</vt:lpstr>
      <vt:lpstr>PowerPoint Presentation</vt:lpstr>
      <vt:lpstr>PowerPoint Presentation</vt:lpstr>
      <vt:lpstr>BAROSSA BEST OF THE REST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2025-06-17T02:18:50Z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