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4"/>
  </p:notesMasterIdLst>
  <p:sldIdLst>
    <p:sldId id="256" r:id="rId5"/>
    <p:sldId id="478" r:id="rId6"/>
    <p:sldId id="645" r:id="rId7"/>
    <p:sldId id="637" r:id="rId8"/>
    <p:sldId id="646" r:id="rId9"/>
    <p:sldId id="669" r:id="rId10"/>
    <p:sldId id="647" r:id="rId11"/>
    <p:sldId id="636" r:id="rId12"/>
    <p:sldId id="635" r:id="rId13"/>
    <p:sldId id="641" r:id="rId14"/>
    <p:sldId id="642" r:id="rId15"/>
    <p:sldId id="643" r:id="rId16"/>
    <p:sldId id="648" r:id="rId17"/>
    <p:sldId id="665" r:id="rId18"/>
    <p:sldId id="652" r:id="rId19"/>
    <p:sldId id="666" r:id="rId20"/>
    <p:sldId id="667" r:id="rId21"/>
    <p:sldId id="668" r:id="rId22"/>
    <p:sldId id="670" r:id="rId23"/>
    <p:sldId id="671" r:id="rId24"/>
    <p:sldId id="672" r:id="rId25"/>
    <p:sldId id="673" r:id="rId26"/>
    <p:sldId id="657" r:id="rId27"/>
    <p:sldId id="626" r:id="rId28"/>
    <p:sldId id="280" r:id="rId29"/>
    <p:sldId id="617" r:id="rId30"/>
    <p:sldId id="659" r:id="rId31"/>
    <p:sldId id="340" r:id="rId32"/>
    <p:sldId id="674" r:id="rId33"/>
  </p:sldIdLst>
  <p:sldSz cx="12192000" cy="6858000"/>
  <p:notesSz cx="6858000" cy="9144000"/>
  <p:embeddedFontLst>
    <p:embeddedFont>
      <p:font typeface="Inter Display" panose="02000803000000020004"/>
      <p:regular r:id="rId35"/>
      <p:bold r:id="rId36"/>
      <p:italic r:id="rId37"/>
      <p:boldItalic r:id="rId38"/>
    </p:embeddedFont>
    <p:embeddedFont>
      <p:font typeface="Microsoft JhengHei" panose="020B0604030504040204" pitchFamily="34" charset="-120"/>
      <p:regular r:id="rId39"/>
      <p:bold r:id="rId40"/>
    </p:embeddedFont>
    <p:embeddedFont>
      <p:font typeface="Neue Haas Grotesk Text Pro" panose="020B0504020202020204" pitchFamily="34" charset="77"/>
      <p:regular r:id="rId41"/>
      <p:bold r:id="rId42"/>
      <p:italic r:id="rId43"/>
      <p:boldItalic r:id="rId44"/>
    </p:embeddedFont>
  </p:embeddedFontLst>
  <p:custDataLst>
    <p:tags r:id="rId4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94809"/>
  </p:normalViewPr>
  <p:slideViewPr>
    <p:cSldViewPr snapToGrid="0">
      <p:cViewPr varScale="1">
        <p:scale>
          <a:sx n="90" d="100"/>
          <a:sy n="90" d="100"/>
        </p:scale>
        <p:origin x="224" y="1256"/>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pc:chgData name="Cameron Midson" userId="510fe36d-201b-4d30-8c49-491c55367456" providerId="ADAL" clId="{93217E07-8A0E-5D7D-A37A-49773A2FEA36}" dt="2026-02-18T01:32:19.118" v="0" actId="3347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ea typeface="Microsoft JhengHei" panose="020B0604030504040204" pitchFamily="34" charset="-12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ea typeface="Microsoft JhengHei" panose="020B0604030504040204" pitchFamily="34" charset="-120"/>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ea typeface="Microsoft JhengHei" panose="020B0604030504040204" pitchFamily="34" charset="-12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ea typeface="Microsoft JhengHei" panose="020B0604030504040204" pitchFamily="34" charset="-120"/>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icrosoft JhengHei" panose="020B0604030504040204" pitchFamily="34" charset="-120"/>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探索澳洲最大的葡萄酒產區－大南部地區的獨特歷史、生長環境、葡萄栽培和享譽盛名的葡萄酒，了解它們如何成就大南部地區的卓越地位。請查看以下註釋，以了解更多投影片資訊和建議討論要點。如需下載更多主題和資源，包括類似演示文稿，請訪問 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現在正是品嚐和討論您選擇的葡萄酒組合的好時機。</a:t>
            </a:r>
          </a:p>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icrosoft JhengHei" panose="020B0604030504040204" pitchFamily="34" charset="-120"/>
            </a:endParaRPr>
          </a:p>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 配套課程：您可以在 www.australianwinediscovered.com 網站上找到這些品種及更多品種的課程資料。</a:t>
            </a:r>
            <a:endParaRPr lang="en-AU" sz="1200" kern="1200" dirty="0">
              <a:solidFill>
                <a:schemeClr val="tx1"/>
              </a:solidFill>
              <a:effectLst/>
              <a:latin typeface="Microsoft JhengHei" panose="020B0604030504040204" pitchFamily="34" charset="-120"/>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16</a:t>
            </a:fld>
            <a:endParaRPr lang="en-US" dirty="0"/>
          </a:p>
        </p:txBody>
      </p:sp>
    </p:spTree>
    <p:extLst>
      <p:ext uri="{BB962C8B-B14F-4D97-AF65-F5344CB8AC3E}">
        <p14:creationId xmlns:p14="http://schemas.microsoft.com/office/powerpoint/2010/main" val="3285869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大南部酒莊以生產風味濃鬱、品質卓越的雷司令葡萄酒而聞名，其葡萄酒通常帶有柑橘類水果的香氣，並伴隨草本植物和礦物質的味道。他們年輕時活力四射、神經緊繃，往往能保持極佳的成熟度，很少能在10年內達到巔峰。線條簡潔、筆觸乾澀的風格很常見。野生發酵、更成熟的果香、更高的殘糖、中性橡木桶以及在酒泥上延長陳釀時間，這些在單一葡萄園葡萄酒中變得越來越常見。</a:t>
            </a:r>
            <a:endParaRPr lang="en-AU"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dirty="0"/>
          </a:p>
        </p:txBody>
      </p:sp>
    </p:spTree>
    <p:extLst>
      <p:ext uri="{BB962C8B-B14F-4D97-AF65-F5344CB8AC3E}">
        <p14:creationId xmlns:p14="http://schemas.microsoft.com/office/powerpoint/2010/main" val="3724075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該地區出產優雅、結構緊緻、帶有葡萄柚風味的夏多內葡萄酒，這種葡萄酒陳年潛力極佳。風格各異，雖然大多數都是桶內發酵，但通常來說，這些葡萄酒口感濃鬱，卻不像其他一些夏多內葡萄酒那樣厚重。南方的葡萄酒可能更精緻、更優雅一些，而北方的葡萄酒則略微強烈。</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dirty="0"/>
          </a:p>
        </p:txBody>
      </p:sp>
    </p:spTree>
    <p:extLst>
      <p:ext uri="{BB962C8B-B14F-4D97-AF65-F5344CB8AC3E}">
        <p14:creationId xmlns:p14="http://schemas.microsoft.com/office/powerpoint/2010/main" val="3078882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直到最近，黑皮諾葡萄酒主要來自丹麥和奧爾巴尼附近的南部地區，但在稍微涼爽的年份，芒特巴克也生產了一些令人興奮的葡萄酒。</a:t>
            </a:r>
            <a:br>
              <a:rPr lang="zh-Hant" sz="1100" u="none" strike="noStrike" dirty="0">
                <a:latin typeface="Neue Haas Grotesk Text Pro"/>
              </a:rPr>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dirty="0"/>
          </a:p>
        </p:txBody>
      </p:sp>
    </p:spTree>
    <p:extLst>
      <p:ext uri="{BB962C8B-B14F-4D97-AF65-F5344CB8AC3E}">
        <p14:creationId xmlns:p14="http://schemas.microsoft.com/office/powerpoint/2010/main" val="1457336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22</a:t>
            </a:fld>
            <a:endParaRPr lang="en-US" dirty="0"/>
          </a:p>
        </p:txBody>
      </p:sp>
    </p:spTree>
    <p:extLst>
      <p:ext uri="{BB962C8B-B14F-4D97-AF65-F5344CB8AC3E}">
        <p14:creationId xmlns:p14="http://schemas.microsoft.com/office/powerpoint/2010/main" val="273239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這些葡萄酒色澤深邃，風味濃鬱，結構強勁，具有較長的陳年潛力——儘管它們的酒體不如瑪格麗特河產區的葡萄酒那樣飽滿。</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23</a:t>
            </a:fld>
            <a:endParaRPr lang="en-US" dirty="0"/>
          </a:p>
        </p:txBody>
      </p:sp>
    </p:spTree>
    <p:extLst>
      <p:ext uri="{BB962C8B-B14F-4D97-AF65-F5344CB8AC3E}">
        <p14:creationId xmlns:p14="http://schemas.microsoft.com/office/powerpoint/2010/main" val="896254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24</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通常口感複雜、絲滑，酒體中等，單寧細膩。許多生產商避免大量使用新橡木桶，讓水果的風味得以充分展現。弗蘭克蘭河和巴克山是設拉子葡萄酒生產的重點子產區。</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25</a:t>
            </a:fld>
            <a:endParaRPr lang="en-US" dirty="0"/>
          </a:p>
        </p:txBody>
      </p:sp>
    </p:spTree>
    <p:extLst>
      <p:ext uri="{BB962C8B-B14F-4D97-AF65-F5344CB8AC3E}">
        <p14:creationId xmlns:p14="http://schemas.microsoft.com/office/powerpoint/2010/main" val="20644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大南部地區土壤類型和氣候條件的多樣性意味著釀酒師能夠種植和生產各種風格的葡萄酒，使用經典和新興的葡萄品種混合種植和生產。其他值得注意的品種包括長相思、綠維特利納、瓊瑤漿、馬爾貝克、慕合懷特和歌海娜。</a:t>
            </a:r>
          </a:p>
          <a:p>
            <a:pPr rtl="0"/>
            <a:endParaRPr lang="en-AU" sz="1200" u="none" strike="noStrike" kern="1200" dirty="0">
              <a:solidFill>
                <a:schemeClr val="tx1"/>
              </a:solidFill>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建議討論重點：</a:t>
            </a:r>
          </a:p>
          <a:p>
            <a:pPr rtl="0" fontAlgn="base"/>
            <a:r>
              <a:rPr lang="zh-Hant" sz="1200" u="none" strike="noStrike" kern="1200" dirty="0">
                <a:solidFill>
                  <a:srgbClr val="000000"/>
                </a:solidFill>
                <a:latin typeface="Microsoft JhengHei" panose="020B0604030504040204" pitchFamily="34" charset="-120"/>
                <a:ea typeface="+mn-ea"/>
              </a:rPr>
              <a:t>- 大南部產區的葡萄酒整體上是否具有鮮明的地域特徵，還是更多地受到各自子產區和單一產地的影響？</a:t>
            </a:r>
          </a:p>
          <a:p>
            <a:pPr rtl="0" fontAlgn="base"/>
            <a:r>
              <a:rPr lang="zh-Hant" sz="1200" u="none" strike="noStrike" kern="1200" dirty="0">
                <a:solidFill>
                  <a:srgbClr val="000000"/>
                </a:solidFill>
                <a:latin typeface="Microsoft JhengHei" panose="020B0604030504040204" pitchFamily="34" charset="-120"/>
                <a:ea typeface="+mn-ea"/>
              </a:rPr>
              <a:t>- 雷司令葡萄酒在澳洲許多地區都有種植。大南部雷司令的獨特之處是什麼？</a:t>
            </a:r>
          </a:p>
          <a:p>
            <a:pPr rtl="0" fontAlgn="base"/>
            <a:r>
              <a:rPr lang="zh-Hant" sz="1200" u="none" strike="noStrike" kern="1200" dirty="0">
                <a:solidFill>
                  <a:srgbClr val="000000"/>
                </a:solidFill>
                <a:latin typeface="Microsoft JhengHei" panose="020B0604030504040204" pitchFamily="34" charset="-120"/>
                <a:ea typeface="+mn-ea"/>
              </a:rPr>
              <a:t>- 大南方酒莊涼爽氣候下的設拉子葡萄酒與巴羅薩谷或獵人谷等溫暖氣候地區的設拉子葡萄酒有什麼區別？</a:t>
            </a:r>
          </a:p>
          <a:p>
            <a:pPr rtl="0"/>
            <a:endParaRPr lang="en-AU" sz="1200" u="none" strike="noStrike" kern="1200" dirty="0">
              <a:solidFill>
                <a:schemeClr val="tx1"/>
              </a:solidFill>
              <a:effectLst/>
              <a:latin typeface="Microsoft JhengHei" panose="020B0604030504040204" pitchFamily="34" charset="-120"/>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更多專案、工具和資源，請造訪 www.australianwinediscovered.com</a:t>
            </a:r>
            <a:endParaRPr lang="en-AU" dirty="0">
              <a:effectLst/>
            </a:endParaRPr>
          </a:p>
          <a:p>
            <a:pPr rtl="0"/>
            <a:r>
              <a:rPr lang="zh-Hant" sz="1200" u="none" strike="noStrike" kern="1200" dirty="0">
                <a:solidFill>
                  <a:srgbClr val="000000"/>
                </a:solidFill>
                <a:latin typeface="Microsoft JhengHei" panose="020B0604030504040204" pitchFamily="34" charset="-120"/>
                <a:ea typeface="+mn-ea"/>
              </a:rPr>
              <a:t>如有任何疑問，請發送電子郵件至 discover@wineaustralia.com</a:t>
            </a:r>
            <a:endParaRPr lang="en-AU" sz="1200" kern="1200" dirty="0">
              <a:solidFill>
                <a:schemeClr val="tx1"/>
              </a:solidFill>
              <a:effectLst/>
              <a:latin typeface="Microsoft JhengHei" panose="020B0604030504040204" pitchFamily="34" charset="-120"/>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28</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這或許是個讓大家品嚐經典大南部葡萄酒的好機會。完整的品鑑環節稍後進行。</a:t>
            </a:r>
          </a:p>
          <a:p>
            <a:endParaRPr lang="en-US" dirty="0"/>
          </a:p>
          <a:p>
            <a:pPr rtl="0"/>
            <a:r>
              <a:rPr lang="zh-Hant" sz="1200" u="none" strike="noStrike" kern="1200" dirty="0">
                <a:solidFill>
                  <a:srgbClr val="000000"/>
                </a:solidFill>
                <a:latin typeface="Microsoft JhengHei" panose="020B0604030504040204" pitchFamily="34" charset="-120"/>
                <a:ea typeface="+mn-ea"/>
              </a:rPr>
              <a:t>在西澳大利亞州的最南端深處，坐落著大南部地區，這裡由沿海海洋地帶、綿延起伏的山丘、開闊的牧場、桉樹林和花崗岩露頭組成，南北跨度 150 公里，東西跨度 100 公里。該地區在短短的歷史中發展迅速，如今已成為一個龐大的種植者和生產商網絡的所在地，他們以釀造高品質葡萄酒而聞名，這些葡萄酒越來越被認為是全國最好的葡萄酒之一。</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推薦的討論話題：</a:t>
            </a:r>
          </a:p>
          <a:p>
            <a:r>
              <a:rPr lang="en-US" altLang="ja-JP" dirty="0">
                <a:latin typeface="SimSun"/>
                <a:ea typeface="SimSun"/>
                <a:cs typeface="SimSun"/>
                <a:sym typeface="SimSun"/>
              </a:rPr>
              <a:t>— </a:t>
            </a:r>
            <a:r>
              <a:rPr lang="ja-JP" altLang="en-US">
                <a:latin typeface="SimSun"/>
                <a:ea typeface="SimSun"/>
                <a:cs typeface="SimSun"/>
                <a:sym typeface="SimSun"/>
              </a:rPr>
              <a:t>大南部地區 </a:t>
            </a:r>
            <a:r>
              <a:rPr lang="en-US" altLang="ja-JP" dirty="0">
                <a:latin typeface="SimSun"/>
                <a:ea typeface="SimSun"/>
                <a:cs typeface="SimSun"/>
                <a:sym typeface="SimSun"/>
              </a:rPr>
              <a:t>(</a:t>
            </a:r>
            <a:r>
              <a:rPr lang="en-GB" dirty="0">
                <a:latin typeface="SimSun"/>
                <a:ea typeface="SimSun"/>
                <a:cs typeface="SimSun"/>
                <a:sym typeface="SimSun"/>
              </a:rPr>
              <a:t>Great Southern) </a:t>
            </a:r>
            <a:r>
              <a:rPr lang="ja-JP" altLang="en-US">
                <a:latin typeface="SimSun"/>
                <a:ea typeface="SimSun"/>
                <a:cs typeface="SimSun"/>
                <a:sym typeface="SimSun"/>
              </a:rPr>
              <a:t>產區是如何從該產區早期的釀酒師所面臨的基礎性挑戰中獲益的？</a:t>
            </a:r>
          </a:p>
          <a:p>
            <a:r>
              <a:rPr lang="en-US" altLang="ja-JP" dirty="0">
                <a:latin typeface="SimSun"/>
                <a:ea typeface="SimSun"/>
                <a:cs typeface="SimSun"/>
                <a:sym typeface="SimSun"/>
              </a:rPr>
              <a:t>— </a:t>
            </a:r>
            <a:r>
              <a:rPr lang="ja-JP" altLang="en-US">
                <a:latin typeface="SimSun"/>
                <a:ea typeface="SimSun"/>
                <a:cs typeface="SimSun"/>
                <a:sym typeface="SimSun"/>
              </a:rPr>
              <a:t>這個產區略顯短暫的商業歷史對其葡萄栽培與釀酒方法意味著什麼？</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416180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大南部地區 </a:t>
            </a:r>
            <a:r>
              <a:rPr lang="en-US" altLang="ja-JP" dirty="0">
                <a:latin typeface="SimSun"/>
                <a:ea typeface="SimSun"/>
                <a:cs typeface="SimSun"/>
                <a:sym typeface="SimSun"/>
              </a:rPr>
              <a:t>(</a:t>
            </a:r>
            <a:r>
              <a:rPr lang="en-GB" dirty="0">
                <a:latin typeface="SimSun"/>
                <a:ea typeface="SimSun"/>
                <a:cs typeface="SimSun"/>
                <a:sym typeface="SimSun"/>
              </a:rPr>
              <a:t>Great Southern) </a:t>
            </a:r>
            <a:r>
              <a:rPr lang="ja-JP" altLang="en-US">
                <a:latin typeface="SimSun"/>
                <a:ea typeface="SimSun"/>
                <a:cs typeface="SimSun"/>
                <a:sym typeface="SimSun"/>
              </a:rPr>
              <a:t>總面積高達</a:t>
            </a:r>
            <a:r>
              <a:rPr lang="en-US" altLang="ja-JP" dirty="0">
                <a:latin typeface="SimSun"/>
                <a:ea typeface="SimSun"/>
                <a:cs typeface="SimSun"/>
                <a:sym typeface="SimSun"/>
              </a:rPr>
              <a:t>39,007</a:t>
            </a:r>
            <a:r>
              <a:rPr lang="ja-JP" altLang="en-US">
                <a:latin typeface="SimSun"/>
                <a:ea typeface="SimSun"/>
                <a:cs typeface="SimSun"/>
                <a:sym typeface="SimSun"/>
              </a:rPr>
              <a:t>平方公里 </a:t>
            </a:r>
            <a:r>
              <a:rPr lang="en-US" altLang="ja-JP" dirty="0">
                <a:latin typeface="SimSun"/>
                <a:ea typeface="SimSun"/>
                <a:cs typeface="SimSun"/>
                <a:sym typeface="SimSun"/>
              </a:rPr>
              <a:t>(15,060</a:t>
            </a:r>
            <a:r>
              <a:rPr lang="ja-JP" altLang="en-US">
                <a:latin typeface="SimSun"/>
                <a:ea typeface="SimSun"/>
                <a:cs typeface="SimSun"/>
                <a:sym typeface="SimSun"/>
              </a:rPr>
              <a:t>平方英里</a:t>
            </a:r>
            <a:r>
              <a:rPr lang="en-US" altLang="ja-JP" dirty="0">
                <a:latin typeface="SimSun"/>
                <a:ea typeface="SimSun"/>
                <a:cs typeface="SimSun"/>
                <a:sym typeface="SimSun"/>
              </a:rPr>
              <a:t>) </a:t>
            </a:r>
            <a:r>
              <a:rPr lang="ja-JP" altLang="en-US">
                <a:latin typeface="SimSun"/>
                <a:ea typeface="SimSun"/>
                <a:cs typeface="SimSun"/>
                <a:sym typeface="SimSun"/>
              </a:rPr>
              <a:t>，其中</a:t>
            </a:r>
            <a:r>
              <a:rPr lang="en-US" altLang="ja-JP" dirty="0">
                <a:latin typeface="SimSun"/>
                <a:ea typeface="SimSun"/>
                <a:cs typeface="SimSun"/>
                <a:sym typeface="SimSun"/>
              </a:rPr>
              <a:t>16,712</a:t>
            </a:r>
            <a:r>
              <a:rPr lang="ja-JP" altLang="en-US">
                <a:latin typeface="SimSun"/>
                <a:ea typeface="SimSun"/>
                <a:cs typeface="SimSun"/>
                <a:sym typeface="SimSun"/>
              </a:rPr>
              <a:t>平方公里 </a:t>
            </a:r>
            <a:r>
              <a:rPr lang="en-US" altLang="ja-JP" dirty="0">
                <a:latin typeface="SimSun"/>
                <a:ea typeface="SimSun"/>
                <a:cs typeface="SimSun"/>
                <a:sym typeface="SimSun"/>
              </a:rPr>
              <a:t>(6,542</a:t>
            </a:r>
            <a:r>
              <a:rPr lang="ja-JP" altLang="en-US">
                <a:latin typeface="SimSun"/>
                <a:ea typeface="SimSun"/>
                <a:cs typeface="SimSun"/>
                <a:sym typeface="SimSun"/>
              </a:rPr>
              <a:t>平方英里</a:t>
            </a:r>
            <a:r>
              <a:rPr lang="en-US" altLang="ja-JP" dirty="0">
                <a:latin typeface="SimSun"/>
                <a:ea typeface="SimSun"/>
                <a:cs typeface="SimSun"/>
                <a:sym typeface="SimSun"/>
              </a:rPr>
              <a:t>) </a:t>
            </a:r>
            <a:r>
              <a:rPr lang="ja-JP" altLang="en-US">
                <a:latin typeface="SimSun"/>
                <a:ea typeface="SimSun"/>
                <a:cs typeface="SimSun"/>
                <a:sym typeface="SimSun"/>
              </a:rPr>
              <a:t>被五個法定的葡萄酒子產區所覆蓋。</a:t>
            </a:r>
          </a:p>
          <a:p>
            <a:endParaRPr lang="ja-JP" altLang="en-US">
              <a:latin typeface="SimSun"/>
              <a:ea typeface="SimSun"/>
              <a:cs typeface="SimSun"/>
              <a:sym typeface="SimSun"/>
            </a:endParaRPr>
          </a:p>
          <a:p>
            <a:r>
              <a:rPr lang="ja-JP" altLang="en-US">
                <a:latin typeface="SimSun"/>
                <a:ea typeface="SimSun"/>
                <a:cs typeface="SimSun"/>
                <a:sym typeface="SimSun"/>
              </a:rPr>
              <a:t>愛爾伯尼 </a:t>
            </a:r>
            <a:r>
              <a:rPr lang="en-US" altLang="ja-JP" dirty="0">
                <a:latin typeface="SimSun"/>
                <a:ea typeface="SimSun"/>
                <a:cs typeface="SimSun"/>
                <a:sym typeface="SimSun"/>
              </a:rPr>
              <a:t>(</a:t>
            </a:r>
            <a:r>
              <a:rPr lang="en-GB" dirty="0">
                <a:latin typeface="SimSun"/>
                <a:ea typeface="SimSun"/>
                <a:cs typeface="SimSun"/>
                <a:sym typeface="SimSun"/>
              </a:rPr>
              <a:t>Albany) ：</a:t>
            </a:r>
            <a:r>
              <a:rPr lang="ja-JP" altLang="en-US">
                <a:latin typeface="SimSun"/>
                <a:ea typeface="SimSun"/>
                <a:cs typeface="SimSun"/>
                <a:sym typeface="SimSun"/>
              </a:rPr>
              <a:t>西澳州第一個歐洲移民聚居地 </a:t>
            </a:r>
            <a:r>
              <a:rPr lang="en-US" altLang="ja-JP" dirty="0">
                <a:latin typeface="SimSun"/>
                <a:ea typeface="SimSun"/>
                <a:cs typeface="SimSun"/>
                <a:sym typeface="SimSun"/>
              </a:rPr>
              <a:t>(</a:t>
            </a:r>
            <a:r>
              <a:rPr lang="ja-JP" altLang="en-US">
                <a:latin typeface="SimSun"/>
                <a:ea typeface="SimSun"/>
                <a:cs typeface="SimSun"/>
                <a:sym typeface="SimSun"/>
              </a:rPr>
              <a:t>珀斯市建於</a:t>
            </a:r>
            <a:r>
              <a:rPr lang="en-US" altLang="ja-JP" dirty="0">
                <a:latin typeface="SimSun"/>
                <a:ea typeface="SimSun"/>
                <a:cs typeface="SimSun"/>
                <a:sym typeface="SimSun"/>
              </a:rPr>
              <a:t>1829</a:t>
            </a:r>
            <a:r>
              <a:rPr lang="ja-JP" altLang="en-US">
                <a:latin typeface="SimSun"/>
                <a:ea typeface="SimSun"/>
                <a:cs typeface="SimSun"/>
                <a:sym typeface="SimSun"/>
              </a:rPr>
              <a:t>年</a:t>
            </a:r>
            <a:r>
              <a:rPr lang="en-US" altLang="ja-JP" dirty="0">
                <a:latin typeface="SimSun"/>
                <a:ea typeface="SimSun"/>
                <a:cs typeface="SimSun"/>
                <a:sym typeface="SimSun"/>
              </a:rPr>
              <a:t>) </a:t>
            </a:r>
            <a:r>
              <a:rPr lang="ja-JP" altLang="en-US">
                <a:latin typeface="SimSun"/>
                <a:ea typeface="SimSun"/>
                <a:cs typeface="SimSun"/>
                <a:sym typeface="SimSun"/>
              </a:rPr>
              <a:t>，是大南部地區 </a:t>
            </a:r>
            <a:r>
              <a:rPr lang="en-US" altLang="ja-JP" dirty="0">
                <a:latin typeface="SimSun"/>
                <a:ea typeface="SimSun"/>
                <a:cs typeface="SimSun"/>
                <a:sym typeface="SimSun"/>
              </a:rPr>
              <a:t>(</a:t>
            </a:r>
            <a:r>
              <a:rPr lang="en-GB" dirty="0">
                <a:latin typeface="SimSun"/>
                <a:ea typeface="SimSun"/>
                <a:cs typeface="SimSun"/>
                <a:sym typeface="SimSun"/>
              </a:rPr>
              <a:t>Great Southern) </a:t>
            </a:r>
            <a:r>
              <a:rPr lang="ja-JP" altLang="en-US">
                <a:latin typeface="SimSun"/>
                <a:ea typeface="SimSun"/>
                <a:cs typeface="SimSun"/>
                <a:sym typeface="SimSun"/>
              </a:rPr>
              <a:t>的主要中心。這個低地勢的子產區呈南大洋 </a:t>
            </a:r>
            <a:r>
              <a:rPr lang="en-US" altLang="ja-JP" dirty="0">
                <a:latin typeface="SimSun"/>
                <a:ea typeface="SimSun"/>
                <a:cs typeface="SimSun"/>
                <a:sym typeface="SimSun"/>
              </a:rPr>
              <a:t>(</a:t>
            </a:r>
            <a:r>
              <a:rPr lang="en-GB" dirty="0">
                <a:latin typeface="SimSun"/>
                <a:ea typeface="SimSun"/>
                <a:cs typeface="SimSun"/>
                <a:sym typeface="SimSun"/>
              </a:rPr>
              <a:t>Southern Ocean) </a:t>
            </a:r>
            <a:r>
              <a:rPr lang="ja-JP" altLang="en-US">
                <a:latin typeface="SimSun"/>
                <a:ea typeface="SimSun"/>
                <a:cs typeface="SimSun"/>
                <a:sym typeface="SimSun"/>
              </a:rPr>
              <a:t>主導的海洋性氣候，紅白葡萄品種都能在此繁茂生長，其中包括白蘇維濃 </a:t>
            </a:r>
            <a:r>
              <a:rPr lang="en-US" altLang="ja-JP" dirty="0">
                <a:latin typeface="SimSun"/>
                <a:ea typeface="SimSun"/>
                <a:cs typeface="SimSun"/>
                <a:sym typeface="SimSun"/>
              </a:rPr>
              <a:t>(</a:t>
            </a:r>
            <a:r>
              <a:rPr lang="en-GB" dirty="0">
                <a:latin typeface="SimSun"/>
                <a:ea typeface="SimSun"/>
                <a:cs typeface="SimSun"/>
                <a:sym typeface="SimSun"/>
              </a:rPr>
              <a:t>Sauvignon Blanc) 、</a:t>
            </a:r>
            <a:r>
              <a:rPr lang="ja-JP" altLang="en-US">
                <a:latin typeface="SimSun"/>
                <a:ea typeface="SimSun"/>
                <a:cs typeface="SimSun"/>
                <a:sym typeface="SimSun"/>
              </a:rPr>
              <a:t>夏多內 </a:t>
            </a:r>
            <a:r>
              <a:rPr lang="en-US" altLang="ja-JP" dirty="0">
                <a:latin typeface="SimSun"/>
                <a:ea typeface="SimSun"/>
                <a:cs typeface="SimSun"/>
                <a:sym typeface="SimSun"/>
              </a:rPr>
              <a:t>(</a:t>
            </a:r>
            <a:r>
              <a:rPr lang="en-GB" dirty="0">
                <a:latin typeface="SimSun"/>
                <a:ea typeface="SimSun"/>
                <a:cs typeface="SimSun"/>
                <a:sym typeface="SimSun"/>
              </a:rPr>
              <a:t>Chardonnay) 、</a:t>
            </a:r>
            <a:r>
              <a:rPr lang="ja-JP" altLang="en-US">
                <a:latin typeface="SimSun"/>
                <a:ea typeface="SimSun"/>
                <a:cs typeface="SimSun"/>
                <a:sym typeface="SimSun"/>
              </a:rPr>
              <a:t>黑比諾 </a:t>
            </a:r>
            <a:r>
              <a:rPr lang="en-US" altLang="ja-JP" dirty="0">
                <a:latin typeface="SimSun"/>
                <a:ea typeface="SimSun"/>
                <a:cs typeface="SimSun"/>
                <a:sym typeface="SimSun"/>
              </a:rPr>
              <a:t>(</a:t>
            </a:r>
            <a:r>
              <a:rPr lang="en-GB" dirty="0">
                <a:latin typeface="SimSun"/>
                <a:ea typeface="SimSun"/>
                <a:cs typeface="SimSun"/>
                <a:sym typeface="SimSun"/>
              </a:rPr>
              <a:t>Pinot Noir) </a:t>
            </a:r>
            <a:r>
              <a:rPr lang="ja-JP" altLang="en-US">
                <a:latin typeface="SimSun"/>
                <a:ea typeface="SimSun"/>
                <a:cs typeface="SimSun"/>
                <a:sym typeface="SimSun"/>
              </a:rPr>
              <a:t>與希哈 </a:t>
            </a:r>
            <a:r>
              <a:rPr lang="en-US" altLang="ja-JP" dirty="0">
                <a:latin typeface="SimSun"/>
                <a:ea typeface="SimSun"/>
                <a:cs typeface="SimSun"/>
                <a:sym typeface="SimSun"/>
              </a:rPr>
              <a:t>(</a:t>
            </a:r>
            <a:r>
              <a:rPr lang="en-GB" dirty="0">
                <a:latin typeface="SimSun"/>
                <a:ea typeface="SimSun"/>
                <a:cs typeface="SimSun"/>
                <a:sym typeface="SimSun"/>
              </a:rPr>
              <a:t>Shiraz) 。</a:t>
            </a:r>
          </a:p>
          <a:p>
            <a:r>
              <a:rPr lang="ja-JP" altLang="en-US">
                <a:latin typeface="SimSun"/>
                <a:ea typeface="SimSun"/>
                <a:cs typeface="SimSun"/>
                <a:sym typeface="SimSun"/>
              </a:rPr>
              <a:t>丹麥克 </a:t>
            </a:r>
            <a:r>
              <a:rPr lang="en-US" altLang="ja-JP" dirty="0">
                <a:latin typeface="SimSun"/>
                <a:ea typeface="SimSun"/>
                <a:cs typeface="SimSun"/>
                <a:sym typeface="SimSun"/>
              </a:rPr>
              <a:t>(</a:t>
            </a:r>
            <a:r>
              <a:rPr lang="en-GB" dirty="0">
                <a:latin typeface="SimSun"/>
                <a:ea typeface="SimSun"/>
                <a:cs typeface="SimSun"/>
                <a:sym typeface="SimSun"/>
              </a:rPr>
              <a:t>Denmark) ：</a:t>
            </a:r>
            <a:r>
              <a:rPr lang="ja-JP" altLang="en-US">
                <a:latin typeface="SimSun"/>
                <a:ea typeface="SimSun"/>
                <a:cs typeface="SimSun"/>
                <a:sym typeface="SimSun"/>
              </a:rPr>
              <a:t>擁有非常相似，但稍微涼爽一些的海洋氣候，陡峭的山坡與山谷創造了一些不同的微氣候區。這裡以白葡萄酒生產為主</a:t>
            </a:r>
            <a:r>
              <a:rPr lang="en-US" altLang="ja-JP" dirty="0">
                <a:latin typeface="SimSun"/>
                <a:ea typeface="SimSun"/>
                <a:cs typeface="SimSun"/>
                <a:sym typeface="SimSun"/>
              </a:rPr>
              <a:t>——</a:t>
            </a:r>
            <a:r>
              <a:rPr lang="ja-JP" altLang="en-US">
                <a:latin typeface="SimSun"/>
                <a:ea typeface="SimSun"/>
                <a:cs typeface="SimSun"/>
                <a:sym typeface="SimSun"/>
              </a:rPr>
              <a:t>包括夏多內 </a:t>
            </a:r>
            <a:r>
              <a:rPr lang="en-US" altLang="ja-JP" dirty="0">
                <a:latin typeface="SimSun"/>
                <a:ea typeface="SimSun"/>
                <a:cs typeface="SimSun"/>
                <a:sym typeface="SimSun"/>
              </a:rPr>
              <a:t>(</a:t>
            </a:r>
            <a:r>
              <a:rPr lang="en-GB" dirty="0">
                <a:latin typeface="SimSun"/>
                <a:ea typeface="SimSun"/>
                <a:cs typeface="SimSun"/>
                <a:sym typeface="SimSun"/>
              </a:rPr>
              <a:t>Chardonnay) </a:t>
            </a:r>
            <a:r>
              <a:rPr lang="ja-JP" altLang="en-US">
                <a:latin typeface="SimSun"/>
                <a:ea typeface="SimSun"/>
                <a:cs typeface="SimSun"/>
                <a:sym typeface="SimSun"/>
              </a:rPr>
              <a:t>與麗思玲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黑比諾 </a:t>
            </a:r>
            <a:r>
              <a:rPr lang="en-US" altLang="ja-JP" dirty="0">
                <a:latin typeface="SimSun"/>
                <a:ea typeface="SimSun"/>
                <a:cs typeface="SimSun"/>
                <a:sym typeface="SimSun"/>
              </a:rPr>
              <a:t>(</a:t>
            </a:r>
            <a:r>
              <a:rPr lang="en-GB" dirty="0">
                <a:latin typeface="SimSun"/>
                <a:ea typeface="SimSun"/>
                <a:cs typeface="SimSun"/>
                <a:sym typeface="SimSun"/>
              </a:rPr>
              <a:t>Pinot Noir) </a:t>
            </a:r>
            <a:r>
              <a:rPr lang="ja-JP" altLang="en-US">
                <a:latin typeface="SimSun"/>
                <a:ea typeface="SimSun"/>
                <a:cs typeface="SimSun"/>
                <a:sym typeface="SimSun"/>
              </a:rPr>
              <a:t>也有種植，通常用於釀造起泡酒。</a:t>
            </a:r>
          </a:p>
          <a:p>
            <a:r>
              <a:rPr lang="ja-JP" altLang="en-US">
                <a:latin typeface="SimSun"/>
                <a:ea typeface="SimSun"/>
                <a:cs typeface="SimSun"/>
                <a:sym typeface="SimSun"/>
              </a:rPr>
              <a:t>弗蘭克蘭河 </a:t>
            </a:r>
            <a:r>
              <a:rPr lang="en-US" altLang="ja-JP" dirty="0">
                <a:latin typeface="SimSun"/>
                <a:ea typeface="SimSun"/>
                <a:cs typeface="SimSun"/>
                <a:sym typeface="SimSun"/>
              </a:rPr>
              <a:t>(</a:t>
            </a:r>
            <a:r>
              <a:rPr lang="en-GB" dirty="0">
                <a:latin typeface="SimSun"/>
                <a:ea typeface="SimSun"/>
                <a:cs typeface="SimSun"/>
                <a:sym typeface="SimSun"/>
              </a:rPr>
              <a:t>Frankland River) ：</a:t>
            </a:r>
            <a:r>
              <a:rPr lang="ja-JP" altLang="en-US">
                <a:latin typeface="SimSun"/>
                <a:ea typeface="SimSun"/>
                <a:cs typeface="SimSun"/>
                <a:sym typeface="SimSun"/>
              </a:rPr>
              <a:t>得益於較偏僻的位置、長時間的日照、涼爽的夜晚，與肥沃的多礫石壤土，這個大面積的子產區因出產優質的麗思玲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希哈 </a:t>
            </a:r>
            <a:r>
              <a:rPr lang="en-US" altLang="ja-JP" dirty="0">
                <a:latin typeface="SimSun"/>
                <a:ea typeface="SimSun"/>
                <a:cs typeface="SimSun"/>
                <a:sym typeface="SimSun"/>
              </a:rPr>
              <a:t>(</a:t>
            </a:r>
            <a:r>
              <a:rPr lang="en-GB" dirty="0">
                <a:latin typeface="SimSun"/>
                <a:ea typeface="SimSun"/>
                <a:cs typeface="SimSun"/>
                <a:sym typeface="SimSun"/>
              </a:rPr>
              <a:t>Shiraz) </a:t>
            </a:r>
            <a:r>
              <a:rPr lang="ja-JP" altLang="en-US">
                <a:latin typeface="SimSun"/>
                <a:ea typeface="SimSun"/>
                <a:cs typeface="SimSun"/>
                <a:sym typeface="SimSun"/>
              </a:rPr>
              <a:t>與卡本內蘇維翁 </a:t>
            </a:r>
            <a:r>
              <a:rPr lang="en-US" altLang="ja-JP" dirty="0">
                <a:latin typeface="SimSun"/>
                <a:ea typeface="SimSun"/>
                <a:cs typeface="SimSun"/>
                <a:sym typeface="SimSun"/>
              </a:rPr>
              <a:t>(</a:t>
            </a:r>
            <a:r>
              <a:rPr lang="en-GB" dirty="0">
                <a:latin typeface="SimSun"/>
                <a:ea typeface="SimSun"/>
                <a:cs typeface="SimSun"/>
                <a:sym typeface="SimSun"/>
              </a:rPr>
              <a:t>Cabernet Sauvignon) </a:t>
            </a:r>
            <a:r>
              <a:rPr lang="ja-JP" altLang="en-US">
                <a:latin typeface="SimSun"/>
                <a:ea typeface="SimSun"/>
                <a:cs typeface="SimSun"/>
                <a:sym typeface="SimSun"/>
              </a:rPr>
              <a:t>混釀而享有卓越的聲譽。 </a:t>
            </a:r>
          </a:p>
          <a:p>
            <a:r>
              <a:rPr lang="ja-JP" altLang="en-US">
                <a:latin typeface="SimSun"/>
                <a:ea typeface="SimSun"/>
                <a:cs typeface="SimSun"/>
                <a:sym typeface="SimSun"/>
              </a:rPr>
              <a:t>巴克山 </a:t>
            </a:r>
            <a:r>
              <a:rPr lang="en-US" altLang="ja-JP" dirty="0">
                <a:latin typeface="SimSun"/>
                <a:ea typeface="SimSun"/>
                <a:cs typeface="SimSun"/>
                <a:sym typeface="SimSun"/>
              </a:rPr>
              <a:t>(</a:t>
            </a:r>
            <a:r>
              <a:rPr lang="en-GB" dirty="0">
                <a:latin typeface="SimSun"/>
                <a:ea typeface="SimSun"/>
                <a:cs typeface="SimSun"/>
                <a:sym typeface="SimSun"/>
              </a:rPr>
              <a:t>Mount Barker) ：</a:t>
            </a:r>
            <a:r>
              <a:rPr lang="ja-JP" altLang="en-US">
                <a:latin typeface="SimSun"/>
                <a:ea typeface="SimSun"/>
                <a:cs typeface="SimSun"/>
                <a:sym typeface="SimSun"/>
              </a:rPr>
              <a:t>由於平均海拔高於南部的鄰近區域，這裡是最涼爽的子產區。較大的晝夜溫差為麗思玲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與希哈 </a:t>
            </a:r>
            <a:r>
              <a:rPr lang="en-US" altLang="ja-JP" dirty="0">
                <a:latin typeface="SimSun"/>
                <a:ea typeface="SimSun"/>
                <a:cs typeface="SimSun"/>
                <a:sym typeface="SimSun"/>
              </a:rPr>
              <a:t>(</a:t>
            </a:r>
            <a:r>
              <a:rPr lang="en-GB" dirty="0">
                <a:latin typeface="SimSun"/>
                <a:ea typeface="SimSun"/>
                <a:cs typeface="SimSun"/>
                <a:sym typeface="SimSun"/>
              </a:rPr>
              <a:t>Shiraz) </a:t>
            </a:r>
            <a:r>
              <a:rPr lang="ja-JP" altLang="en-US">
                <a:latin typeface="SimSun"/>
                <a:ea typeface="SimSun"/>
                <a:cs typeface="SimSun"/>
                <a:sym typeface="SimSun"/>
              </a:rPr>
              <a:t>保持天然酸度，延長成熟期提供了完美生長條件。 </a:t>
            </a:r>
          </a:p>
          <a:p>
            <a:r>
              <a:rPr lang="ja-JP" altLang="en-US">
                <a:latin typeface="SimSun"/>
                <a:ea typeface="SimSun"/>
                <a:cs typeface="SimSun"/>
                <a:sym typeface="SimSun"/>
              </a:rPr>
              <a:t>普隆格蘭普 </a:t>
            </a:r>
            <a:r>
              <a:rPr lang="en-US" altLang="ja-JP" dirty="0">
                <a:latin typeface="SimSun"/>
                <a:ea typeface="SimSun"/>
                <a:cs typeface="SimSun"/>
                <a:sym typeface="SimSun"/>
              </a:rPr>
              <a:t>(</a:t>
            </a:r>
            <a:r>
              <a:rPr lang="en-GB" dirty="0" err="1">
                <a:latin typeface="SimSun"/>
                <a:ea typeface="SimSun"/>
                <a:cs typeface="SimSun"/>
                <a:sym typeface="SimSun"/>
              </a:rPr>
              <a:t>Porongurup</a:t>
            </a:r>
            <a:r>
              <a:rPr lang="en-GB" dirty="0">
                <a:latin typeface="SimSun"/>
                <a:ea typeface="SimSun"/>
                <a:cs typeface="SimSun"/>
                <a:sym typeface="SimSun"/>
              </a:rPr>
              <a:t>) ：</a:t>
            </a:r>
            <a:r>
              <a:rPr lang="ja-JP" altLang="en-US">
                <a:latin typeface="SimSun"/>
                <a:ea typeface="SimSun"/>
                <a:cs typeface="SimSun"/>
                <a:sym typeface="SimSun"/>
              </a:rPr>
              <a:t>古老的花崗岩山峰綿延</a:t>
            </a:r>
            <a:r>
              <a:rPr lang="en-US" altLang="ja-JP" dirty="0">
                <a:latin typeface="SimSun"/>
                <a:ea typeface="SimSun"/>
                <a:cs typeface="SimSun"/>
                <a:sym typeface="SimSun"/>
              </a:rPr>
              <a:t>12</a:t>
            </a:r>
            <a:r>
              <a:rPr lang="ja-JP" altLang="en-US">
                <a:latin typeface="SimSun"/>
                <a:ea typeface="SimSun"/>
                <a:cs typeface="SimSun"/>
                <a:sym typeface="SimSun"/>
              </a:rPr>
              <a:t>公里 </a:t>
            </a:r>
            <a:r>
              <a:rPr lang="en-US" altLang="ja-JP" dirty="0">
                <a:latin typeface="SimSun"/>
                <a:ea typeface="SimSun"/>
                <a:cs typeface="SimSun"/>
                <a:sym typeface="SimSun"/>
              </a:rPr>
              <a:t>(7.5</a:t>
            </a:r>
            <a:r>
              <a:rPr lang="ja-JP" altLang="en-US">
                <a:latin typeface="SimSun"/>
                <a:ea typeface="SimSun"/>
                <a:cs typeface="SimSun"/>
                <a:sym typeface="SimSun"/>
              </a:rPr>
              <a:t>英里</a:t>
            </a:r>
            <a:r>
              <a:rPr lang="en-US" altLang="ja-JP" dirty="0">
                <a:latin typeface="SimSun"/>
                <a:ea typeface="SimSun"/>
                <a:cs typeface="SimSun"/>
                <a:sym typeface="SimSun"/>
              </a:rPr>
              <a:t>) </a:t>
            </a:r>
            <a:r>
              <a:rPr lang="ja-JP" altLang="en-US">
                <a:latin typeface="SimSun"/>
                <a:ea typeface="SimSun"/>
                <a:cs typeface="SimSun"/>
                <a:sym typeface="SimSun"/>
              </a:rPr>
              <a:t>，對土壤有著深遠的影響。上升的暖空氣使這裡形成了特殊的夜間升溫現象，降低了霜凍的風險，並為喜歡涼爽氣候的品種創造了理想的成熟條件，特別是麗思玲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夏多內 </a:t>
            </a:r>
            <a:r>
              <a:rPr lang="en-US" altLang="ja-JP" dirty="0">
                <a:latin typeface="SimSun"/>
                <a:ea typeface="SimSun"/>
                <a:cs typeface="SimSun"/>
                <a:sym typeface="SimSun"/>
              </a:rPr>
              <a:t>(</a:t>
            </a:r>
            <a:r>
              <a:rPr lang="en-GB" dirty="0">
                <a:latin typeface="SimSun"/>
                <a:ea typeface="SimSun"/>
                <a:cs typeface="SimSun"/>
                <a:sym typeface="SimSun"/>
              </a:rPr>
              <a:t>Chardonnay) </a:t>
            </a:r>
            <a:r>
              <a:rPr lang="ja-JP" altLang="en-US">
                <a:latin typeface="SimSun"/>
                <a:ea typeface="SimSun"/>
                <a:cs typeface="SimSun"/>
                <a:sym typeface="SimSun"/>
              </a:rPr>
              <a:t>與黑比諾 </a:t>
            </a:r>
            <a:r>
              <a:rPr lang="en-US" altLang="ja-JP" dirty="0">
                <a:latin typeface="SimSun"/>
                <a:ea typeface="SimSun"/>
                <a:cs typeface="SimSun"/>
                <a:sym typeface="SimSun"/>
              </a:rPr>
              <a:t>(</a:t>
            </a:r>
            <a:r>
              <a:rPr lang="en-GB" dirty="0">
                <a:latin typeface="SimSun"/>
                <a:ea typeface="SimSun"/>
                <a:cs typeface="SimSun"/>
                <a:sym typeface="SimSun"/>
              </a:rPr>
              <a:t>Pinot Noir) 。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9</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隨著你向北移動，遠離奧爾巴尼和丹麥的沿海地區，整體氣溫升高，氣候條件從海洋性氣候轉變為大陸性氣候。熱量累積和日照時間變化不大，因此精心挑選的地點幾乎可以生產所有類型的葡萄酒。一月平均氣溫 (MJT) 為 20.1°C (68°F)。區域平均生長季降雨量（GSR）為 240 毫米。</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建議討論重點：</a:t>
            </a:r>
          </a:p>
          <a:p>
            <a:pPr rtl="0" fontAlgn="base"/>
            <a:r>
              <a:rPr lang="zh-Hant" sz="1200" u="none" strike="noStrike" kern="1200" dirty="0">
                <a:solidFill>
                  <a:srgbClr val="000000"/>
                </a:solidFill>
                <a:latin typeface="Microsoft JhengHei" panose="020B0604030504040204" pitchFamily="34" charset="-120"/>
                <a:ea typeface="+mn-ea"/>
              </a:rPr>
              <a:t>- 大南部地區的五個子區域在地理、氣候和土壤方面有哪些主要差異？</a:t>
            </a:r>
          </a:p>
          <a:p>
            <a:pPr rtl="0" fontAlgn="base"/>
            <a:r>
              <a:rPr lang="zh-Hant" sz="1200" u="none" strike="noStrike" kern="1200" dirty="0">
                <a:solidFill>
                  <a:srgbClr val="000000"/>
                </a:solidFill>
                <a:latin typeface="Microsoft JhengHei" panose="020B0604030504040204" pitchFamily="34" charset="-120"/>
                <a:ea typeface="+mn-ea"/>
              </a:rPr>
              <a:t>- 大南部地區幅員遼闊，生長條件多樣，這對澳洲葡萄酒產區的發展是促進了還是阻礙了？</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丹麥和奧爾巴尼氣候涼爽、潮濕，雨量充沛，足以讓某些地方進行旱作種植，但隨著向內陸推進，降雨量急劇減少，因此大多數葡萄園，尤其是較大的葡萄園，在生長季節的關鍵階段都採用滴灌。水資源短缺是該地區面臨的最大挑戰。</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dirty="0"/>
          </a:p>
        </p:txBody>
      </p:sp>
    </p:spTree>
    <p:extLst>
      <p:ext uri="{BB962C8B-B14F-4D97-AF65-F5344CB8AC3E}">
        <p14:creationId xmlns:p14="http://schemas.microsoft.com/office/powerpoint/2010/main" val="220889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Hant" sz="1200" u="none" strike="noStrike" kern="1200" dirty="0">
                <a:solidFill>
                  <a:srgbClr val="000000"/>
                </a:solidFill>
                <a:latin typeface="Microsoft JhengHei" panose="020B0604030504040204" pitchFamily="34" charset="-120"/>
                <a:ea typeface="+mn-ea"/>
              </a:rPr>
              <a:t>生產者採用傳統和實驗性技術相結合的方式，規模較小、風格前衛的釀酒商數量穩步增長，他們專注於最小程度的干預。消費者偏好酒精度較低、果香濃鬱、口感優雅的葡萄酒，這符合大南部產區的優勢，並持續影響著該地區葡萄酒釀造工藝的發展和完善。</a:t>
            </a:r>
          </a:p>
          <a:p>
            <a:endParaRPr lang="en-AU" sz="1200" u="none" strike="noStrike" kern="1200" dirty="0">
              <a:solidFill>
                <a:schemeClr val="tx1"/>
              </a:solidFill>
              <a:effectLst/>
              <a:latin typeface="Microsoft JhengHei" panose="020B0604030504040204" pitchFamily="34" charset="-120"/>
            </a:endParaRPr>
          </a:p>
          <a:p>
            <a:pPr rtl="0"/>
            <a:r>
              <a:rPr lang="zh-Hant" sz="1200" u="none" strike="noStrike" kern="1200" dirty="0">
                <a:solidFill>
                  <a:srgbClr val="000000"/>
                </a:solidFill>
                <a:latin typeface="Microsoft JhengHei" panose="020B0604030504040204" pitchFamily="34" charset="-120"/>
                <a:ea typeface="+mn-ea"/>
              </a:rPr>
              <a:t>建議討論重點：</a:t>
            </a:r>
          </a:p>
          <a:p>
            <a:pPr rtl="0" fontAlgn="base"/>
            <a:r>
              <a:rPr lang="zh-Hant" sz="1200" u="none" strike="noStrike" kern="1200" dirty="0">
                <a:solidFill>
                  <a:srgbClr val="000000"/>
                </a:solidFill>
                <a:latin typeface="Microsoft JhengHei" panose="020B0604030504040204" pitchFamily="34" charset="-120"/>
                <a:ea typeface="+mn-ea"/>
              </a:rPr>
              <a:t>- 與其他澳洲地區相比，為什麼在大南部地區選址可能特別重要？</a:t>
            </a:r>
          </a:p>
          <a:p>
            <a:pPr rtl="0" fontAlgn="base"/>
            <a:r>
              <a:rPr lang="zh-Hant" sz="1200" u="none" strike="noStrike" kern="1200" dirty="0">
                <a:solidFill>
                  <a:srgbClr val="000000"/>
                </a:solidFill>
                <a:latin typeface="Microsoft JhengHei" panose="020B0604030504040204" pitchFamily="34" charset="-120"/>
                <a:ea typeface="+mn-ea"/>
              </a:rPr>
              <a:t>- 為什麼近年來更永續的葡萄園管理方式變得越來越重要？這些因素對該地區的葡萄酒釀造過程產生了哪些影響？</a:t>
            </a:r>
          </a:p>
          <a:p>
            <a:pPr rtl="0" fontAlgn="base"/>
            <a:r>
              <a:rPr lang="zh-Hant" sz="1200" u="none" strike="noStrike" kern="1200" dirty="0">
                <a:solidFill>
                  <a:srgbClr val="000000"/>
                </a:solidFill>
                <a:latin typeface="Microsoft JhengHei" panose="020B0604030504040204" pitchFamily="34" charset="-120"/>
                <a:ea typeface="+mn-ea"/>
              </a:rPr>
              <a:t>- 整串發酵、酒泥陳釀以及向更大規格橡木桶的過渡對葡萄酒有什麼影響？</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14</a:t>
            </a:fld>
            <a:endParaRPr lang="en-US" dirty="0"/>
          </a:p>
        </p:txBody>
      </p:sp>
    </p:spTree>
    <p:extLst>
      <p:ext uri="{BB962C8B-B14F-4D97-AF65-F5344CB8AC3E}">
        <p14:creationId xmlns:p14="http://schemas.microsoft.com/office/powerpoint/2010/main" val="1587771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ct val="0"/>
              </a:spcBef>
              <a:spcAft>
                <a:spcPct val="0"/>
              </a:spcAft>
              <a:buClrTx/>
              <a:buSzTx/>
              <a:buFontTx/>
              <a:buNone/>
              <a:defRPr/>
            </a:pPr>
            <a:r>
              <a:rPr lang="zh-Hant" sz="1200" u="none" strike="noStrike" kern="1200" dirty="0">
                <a:solidFill>
                  <a:srgbClr val="000000"/>
                </a:solidFill>
                <a:latin typeface="Microsoft JhengHei" panose="020B0604030504040204" pitchFamily="34" charset="-120"/>
                <a:ea typeface="+mn-ea"/>
              </a:rPr>
              <a:t>儘管產量最高的是雷司令、西拉、赤霞珠、夏多內和黑皮諾，但大南部地區最著名的葡萄酒卻是這些品種。</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15</a:t>
            </a:fld>
            <a:endParaRPr lang="en-US" dirty="0"/>
          </a:p>
        </p:txBody>
      </p:sp>
    </p:spTree>
    <p:extLst>
      <p:ext uri="{BB962C8B-B14F-4D97-AF65-F5344CB8AC3E}">
        <p14:creationId xmlns:p14="http://schemas.microsoft.com/office/powerpoint/2010/main" val="607033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2121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737199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519840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000F615-AB78-1EA7-CC11-9BD4C20DC94C}"/>
              </a:ext>
            </a:extLst>
          </p:cNvPr>
          <p:cNvSpPr/>
          <p:nvPr userDrawn="1"/>
        </p:nvSpPr>
        <p:spPr>
          <a:xfrm>
            <a:off x="9845722"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9417067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38264458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rcRect t="10963" b="10963"/>
          <a:stretch>
            <a:fillRect/>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noAutofit/>
          </a:bodyPr>
          <a:lstStyle/>
          <a:p>
            <a:pPr marL="0" indent="0" rtl="0">
              <a:buNone/>
            </a:pPr>
            <a:r>
              <a:rPr lang="zh-Hant" sz="6000" b="1" u="none" strike="noStrike" dirty="0">
                <a:solidFill>
                  <a:srgbClr val="55D8BF"/>
                </a:solidFill>
                <a:latin typeface="Neue Haas Grotesk Text Pro"/>
              </a:rPr>
              <a:t>大南部地區</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2" name="object 11">
            <a:extLst>
              <a:ext uri="{FF2B5EF4-FFF2-40B4-BE49-F238E27FC236}">
                <a16:creationId xmlns:a16="http://schemas.microsoft.com/office/drawing/2014/main" id="{FBCC342F-E4F8-3BC2-D70C-DB45D1359677}"/>
              </a:ext>
            </a:extLst>
          </p:cNvPr>
          <p:cNvSpPr txBox="1"/>
          <p:nvPr/>
        </p:nvSpPr>
        <p:spPr>
          <a:xfrm rot="5400000">
            <a:off x="10436465" y="5534628"/>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latin typeface="Neue Haas Grotesk Text Pro"/>
                <a:cs typeface="Arial"/>
              </a:rPr>
              <a:t>圖片由西澳大利亞葡萄酒協會提供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5608" t="48" r="27414" b="337"/>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oAutofit/>
          </a:bodyPr>
          <a:lstStyle/>
          <a:p>
            <a:pPr rtl="0"/>
            <a:r>
              <a:rPr lang="zh-Hant" sz="3200" b="1" u="none" strike="noStrike" dirty="0">
                <a:solidFill>
                  <a:srgbClr val="FDBCA0"/>
                </a:solidFill>
                <a:latin typeface="Neue Haas Grotesk Text Pro"/>
              </a:rPr>
              <a:t>地理、氣候和土壤</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433958"/>
            <a:ext cx="447624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000" b="1" u="none" strike="noStrike" dirty="0">
                <a:solidFill>
                  <a:srgbClr val="B2D8BE"/>
                </a:solidFill>
                <a:latin typeface="Neue Haas Grotesk Text Pro"/>
                <a:ea typeface="Microsoft JhengHei" panose="020B0604030504040204" pitchFamily="34" charset="-120"/>
              </a:rPr>
              <a:t>令人驚嘆的自然景觀背景</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4343995"/>
            <a:ext cx="5522985" cy="2846525"/>
          </a:xfrm>
        </p:spPr>
        <p:txBody>
          <a:bodyPr>
            <a:noAutofit/>
          </a:bodyPr>
          <a:lstStyle/>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距離珀斯約360公里，位於西澳大利亞偏遠的西南地區</a:t>
            </a:r>
          </a:p>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由五個次區域組成</a:t>
            </a:r>
          </a:p>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西澳最涼爽的地區，擁有多變的地中海氣候，時而海洋性氣候，時而大陸性氣候。</a:t>
            </a:r>
          </a:p>
          <a:p>
            <a:pPr marL="285750" indent="-285750" rtl="0">
              <a:lnSpc>
                <a:spcPct val="90000"/>
              </a:lnSpc>
              <a:spcBef>
                <a:spcPts val="1200"/>
              </a:spcBef>
              <a:buFont typeface="Arial" panose="020B0604020202020204" pitchFamily="34" charset="0"/>
              <a:buChar char="•"/>
            </a:pPr>
            <a:r>
              <a:rPr lang="zh-Hant" sz="1600" u="none" strike="noStrike" dirty="0">
                <a:solidFill>
                  <a:srgbClr val="FFFFFF"/>
                </a:solidFill>
                <a:latin typeface="Neue Haas Grotesk Text Pro"/>
              </a:rPr>
              <a:t>地形多樣，土壤肥力中等，以主要尤加利品種命名。</a:t>
            </a:r>
          </a:p>
        </p:txBody>
      </p:sp>
      <p:sp>
        <p:nvSpPr>
          <p:cNvPr id="4" name="object 11">
            <a:extLst>
              <a:ext uri="{FF2B5EF4-FFF2-40B4-BE49-F238E27FC236}">
                <a16:creationId xmlns:a16="http://schemas.microsoft.com/office/drawing/2014/main" id="{D4F530BC-93AD-05B4-4721-826735F6A6F3}"/>
              </a:ext>
            </a:extLst>
          </p:cNvPr>
          <p:cNvSpPr txBox="1"/>
          <p:nvPr/>
        </p:nvSpPr>
        <p:spPr>
          <a:xfrm>
            <a:off x="115815" y="6522358"/>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899990"/>
          </a:xfrm>
          <a:prstGeom prst="rect">
            <a:avLst/>
          </a:prstGeom>
          <a:noFill/>
        </p:spPr>
        <p:txBody>
          <a:bodyPr wrap="square" rtlCol="0">
            <a:noAutofit/>
          </a:bodyPr>
          <a:lstStyle/>
          <a:p>
            <a:pPr algn="l" rtl="0">
              <a:lnSpc>
                <a:spcPct val="82000"/>
              </a:lnSpc>
            </a:pPr>
            <a:r>
              <a:rPr lang="zh-Hant" sz="3200" b="1" u="none" strike="noStrike" dirty="0">
                <a:solidFill>
                  <a:srgbClr val="FFFFFF"/>
                </a:solidFill>
                <a:latin typeface="Microsoft JhengHei" panose="020B0604030504040204" pitchFamily="34" charset="-120"/>
                <a:ea typeface="Microsoft JhengHei" panose="020B0604030504040204" pitchFamily="34" charset="-120"/>
                <a:cs typeface="Inter Display"/>
              </a:rPr>
              <a:t>廣義的地中海</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3" y="1868177"/>
            <a:ext cx="4183027" cy="757130"/>
          </a:xfrm>
          <a:prstGeom prst="rect">
            <a:avLst/>
          </a:prstGeom>
          <a:noFill/>
        </p:spPr>
        <p:txBody>
          <a:bodyPr wrap="square" rtlCol="0">
            <a:noAutofit/>
          </a:bodyPr>
          <a:lstStyle/>
          <a:p>
            <a:pPr rtl="0">
              <a:lnSpc>
                <a:spcPct val="90000"/>
              </a:lnSpc>
            </a:pPr>
            <a:r>
              <a:rPr lang="zh-Hant" sz="1600" b="1" u="none" strike="noStrike" dirty="0">
                <a:solidFill>
                  <a:srgbClr val="FFFFFF"/>
                </a:solidFill>
                <a:latin typeface="Microsoft JhengHei" panose="020B0604030504040204" pitchFamily="34" charset="-120"/>
                <a:ea typeface="Microsoft JhengHei" panose="020B0604030504040204" pitchFamily="34" charset="-120"/>
              </a:rPr>
              <a:t>從沿海的海洋性氣候逐漸過渡到更北部和內陸的大陸性氣候。</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p:nvPr/>
        </p:nvSpPr>
        <p:spPr>
          <a:xfrm>
            <a:off x="6456363" y="2597133"/>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82000"/>
              </a:lnSpc>
            </a:pPr>
            <a:r>
              <a:rPr lang="zh-Hant" sz="2800" b="1" u="none" strike="noStrike" dirty="0">
                <a:solidFill>
                  <a:srgbClr val="55D8BF"/>
                </a:solidFill>
                <a:latin typeface="Neue Haas Grotesk Text Pro"/>
                <a:ea typeface="Microsoft JhengHei" panose="020B0604030504040204" pitchFamily="34" charset="-120"/>
              </a:rPr>
              <a:t>大南方</a:t>
            </a:r>
          </a:p>
          <a:p>
            <a:pPr rtl="0"/>
            <a:r>
              <a:rPr lang="zh-Hant" sz="1800" u="none" strike="noStrike" dirty="0">
                <a:solidFill>
                  <a:srgbClr val="B2D8BE"/>
                </a:solidFill>
                <a:latin typeface="Neue Haas Grotesk Text Pro"/>
                <a:ea typeface="Microsoft JhengHei" panose="020B0604030504040204" pitchFamily="34" charset="-120"/>
              </a:rPr>
              <a:t>10–380公尺（33–1,247英尺）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548265"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8265" y="4085439"/>
            <a:ext cx="0" cy="23315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10168"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2" name="object 11">
            <a:extLst>
              <a:ext uri="{FF2B5EF4-FFF2-40B4-BE49-F238E27FC236}">
                <a16:creationId xmlns:a16="http://schemas.microsoft.com/office/drawing/2014/main" id="{66E7AA25-4D36-A4B3-95E7-EABADF5FA741}"/>
              </a:ext>
            </a:extLst>
          </p:cNvPr>
          <p:cNvSpPr txBox="1"/>
          <p:nvPr/>
        </p:nvSpPr>
        <p:spPr>
          <a:xfrm>
            <a:off x="120068" y="6622863"/>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b="1" u="none" strike="noStrike" spc="-15" dirty="0">
                <a:solidFill>
                  <a:srgbClr val="FFFFFF"/>
                </a:solidFill>
                <a:latin typeface="Microsoft JhengHei" panose="020B0604030504040204" pitchFamily="34" charset="-120"/>
                <a:ea typeface="Microsoft JhengHei" panose="020B0604030504040204" pitchFamily="34" charset="-120"/>
                <a:cs typeface="Arial"/>
              </a:rPr>
              <a:t>圖片由西澳大利亞葡萄酒協會提供</a:t>
            </a:r>
            <a:endParaRPr sz="800" b="1" dirty="0">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13" name="Title 2">
            <a:extLst>
              <a:ext uri="{FF2B5EF4-FFF2-40B4-BE49-F238E27FC236}">
                <a16:creationId xmlns:a16="http://schemas.microsoft.com/office/drawing/2014/main" id="{DB0D9157-71F9-A9ED-1819-27E6A332D90F}"/>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dirty="0">
                <a:solidFill>
                  <a:schemeClr val="accent3"/>
                </a:solidFill>
                <a:latin typeface="Microsoft JhengHei" panose="020B0604030504040204" pitchFamily="34" charset="-120"/>
              </a:rPr>
              <a:t>氣候</a:t>
            </a:r>
          </a:p>
        </p:txBody>
      </p:sp>
      <p:sp>
        <p:nvSpPr>
          <p:cNvPr id="14" name="Title 7">
            <a:extLst>
              <a:ext uri="{FF2B5EF4-FFF2-40B4-BE49-F238E27FC236}">
                <a16:creationId xmlns:a16="http://schemas.microsoft.com/office/drawing/2014/main" id="{C78385C8-F169-E32E-62EF-E9E4A043C0DA}"/>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3" name="TextBox 2">
            <a:extLst>
              <a:ext uri="{FF2B5EF4-FFF2-40B4-BE49-F238E27FC236}">
                <a16:creationId xmlns:a16="http://schemas.microsoft.com/office/drawing/2014/main" id="{4D34B705-489E-70B5-38FE-1B1B42818E27}"/>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6" name="TextBox 5">
            <a:extLst>
              <a:ext uri="{FF2B5EF4-FFF2-40B4-BE49-F238E27FC236}">
                <a16:creationId xmlns:a16="http://schemas.microsoft.com/office/drawing/2014/main" id="{5D1374FB-837E-9CFD-C942-BA50E910302B}"/>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9" name="TextBox 8">
            <a:extLst>
              <a:ext uri="{FF2B5EF4-FFF2-40B4-BE49-F238E27FC236}">
                <a16:creationId xmlns:a16="http://schemas.microsoft.com/office/drawing/2014/main" id="{448628D4-617E-84DD-153A-4DE7AAFAE636}"/>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2" name="TextBox 11">
            <a:extLst>
              <a:ext uri="{FF2B5EF4-FFF2-40B4-BE49-F238E27FC236}">
                <a16:creationId xmlns:a16="http://schemas.microsoft.com/office/drawing/2014/main" id="{01224934-83BF-3B72-36ED-841E91861A16}"/>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l="7448" r="12996" b="291"/>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601328"/>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noAutofit/>
          </a:bodyPr>
          <a:lstStyle/>
          <a:p>
            <a:pPr rtl="0"/>
            <a:r>
              <a:rPr lang="zh-Hant" sz="1600" u="none" strike="noStrike" dirty="0">
                <a:latin typeface="Neue Haas Grotesk Text Pro"/>
              </a:rPr>
              <a:t>土壤類型差異很大，但弗蘭克蘭河、奧爾巴尼和芒特巴克的土壤特徵是粘土上覆蓋著紅土礫質沙土和壤土。奧爾巴尼的土壤多為砂礫質，而波朗古魯普的土壤則多為卡里壤土。</a:t>
            </a:r>
            <a:endParaRPr lang="en-AU" dirty="0"/>
          </a:p>
        </p:txBody>
      </p:sp>
      <p:sp>
        <p:nvSpPr>
          <p:cNvPr id="2" name="object 11">
            <a:extLst>
              <a:ext uri="{FF2B5EF4-FFF2-40B4-BE49-F238E27FC236}">
                <a16:creationId xmlns:a16="http://schemas.microsoft.com/office/drawing/2014/main" id="{48E91548-C3EA-2F2C-EF9C-ABF0A24FB1AA}"/>
              </a:ext>
            </a:extLst>
          </p:cNvPr>
          <p:cNvSpPr txBox="1"/>
          <p:nvPr/>
        </p:nvSpPr>
        <p:spPr>
          <a:xfrm>
            <a:off x="119902" y="6268954"/>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b="1" u="none" strike="noStrike" spc="-15" dirty="0">
                <a:solidFill>
                  <a:srgbClr val="FFFFFF"/>
                </a:solidFill>
                <a:latin typeface="Microsoft JhengHei" panose="020B0604030504040204" pitchFamily="34" charset="-120"/>
                <a:ea typeface="Microsoft JhengHei" panose="020B0604030504040204" pitchFamily="34" charset="-120"/>
                <a:cs typeface="Arial"/>
              </a:rPr>
              <a:t>照片由弗蘭克蘭河畔斯威尼葡萄園提供</a:t>
            </a:r>
            <a:endParaRPr sz="800" b="1" dirty="0">
              <a:latin typeface="Microsoft JhengHei" panose="020B0604030504040204" pitchFamily="34" charset="-12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chor="t">
            <a:noAutofit/>
          </a:bodyPr>
          <a:lstStyle/>
          <a:p>
            <a:pPr rtl="0"/>
            <a:r>
              <a:rPr lang="zh-Hant" sz="3200" b="1" u="none" strike="noStrike" dirty="0">
                <a:latin typeface="Neue Haas Grotesk Text Pro"/>
              </a:rPr>
              <a:t>葡萄種植</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9964"/>
            <a:ext cx="5340350" cy="579936"/>
          </a:xfrm>
        </p:spPr>
        <p:txBody>
          <a:bodyPr>
            <a:noAutofit/>
          </a:bodyPr>
          <a:lstStyle/>
          <a:p>
            <a:pPr rtl="0"/>
            <a:r>
              <a:rPr lang="zh-Hant" sz="5000" b="1" u="none" strike="noStrike" dirty="0">
                <a:solidFill>
                  <a:srgbClr val="FDBCA0"/>
                </a:solidFill>
                <a:latin typeface="Neue Haas Grotesk Text Pro"/>
              </a:rPr>
              <a:t>大南方</a:t>
            </a:r>
          </a:p>
        </p:txBody>
      </p:sp>
      <p:sp>
        <p:nvSpPr>
          <p:cNvPr id="2" name="Text Placeholder 5">
            <a:extLst>
              <a:ext uri="{FF2B5EF4-FFF2-40B4-BE49-F238E27FC236}">
                <a16:creationId xmlns:a16="http://schemas.microsoft.com/office/drawing/2014/main" id="{B10CCEEF-B9D9-6ED3-D0B9-F8CCE0880917}"/>
              </a:ext>
            </a:extLst>
          </p:cNvPr>
          <p:cNvSpPr>
            <a:spLocks noGrp="1"/>
          </p:cNvSpPr>
          <p:nvPr>
            <p:ph type="body" sz="quarter" idx="11"/>
          </p:nvPr>
        </p:nvSpPr>
        <p:spPr>
          <a:xfrm>
            <a:off x="630420" y="2931511"/>
            <a:ext cx="4352706" cy="2846525"/>
          </a:xfrm>
        </p:spPr>
        <p:txBody>
          <a:bodyPr>
            <a:noAutofit/>
          </a:bodyPr>
          <a:lstStyle/>
          <a:p>
            <a:pPr marL="285750" indent="-285750" rtl="0">
              <a:lnSpc>
                <a:spcPct val="99000"/>
              </a:lnSpc>
              <a:spcBef>
                <a:spcPts val="900"/>
              </a:spcBef>
              <a:buFont typeface="Arial" panose="020B0604020202020204" pitchFamily="34" charset="0"/>
              <a:buChar char="•"/>
            </a:pPr>
            <a:r>
              <a:rPr lang="zh-Hant" sz="1600" u="none" strike="noStrike" dirty="0">
                <a:latin typeface="Neue Haas Grotesk Text Pro"/>
              </a:rPr>
              <a:t>這裡條件適合多種葡萄品種生長。</a:t>
            </a:r>
          </a:p>
          <a:p>
            <a:pPr marL="285750" indent="-285750" rtl="0">
              <a:lnSpc>
                <a:spcPct val="99000"/>
              </a:lnSpc>
              <a:spcBef>
                <a:spcPts val="900"/>
              </a:spcBef>
              <a:buFont typeface="Arial" panose="020B0604020202020204" pitchFamily="34" charset="0"/>
              <a:buChar char="•"/>
            </a:pPr>
            <a:r>
              <a:rPr lang="zh-Hant" sz="1600" u="none" strike="noStrike" dirty="0">
                <a:latin typeface="Neue Haas Grotesk Text Pro"/>
              </a:rPr>
              <a:t>選址至關重要，生產者會採取以風土為導向的方法。</a:t>
            </a:r>
          </a:p>
          <a:p>
            <a:pPr marL="285750" indent="-285750" rtl="0">
              <a:lnSpc>
                <a:spcPct val="99000"/>
              </a:lnSpc>
              <a:spcBef>
                <a:spcPts val="900"/>
              </a:spcBef>
              <a:buFont typeface="Arial" panose="020B0604020202020204" pitchFamily="34" charset="0"/>
              <a:buChar char="•"/>
            </a:pPr>
            <a:r>
              <a:rPr lang="zh-Hant" sz="1600" u="none" strike="noStrike" dirty="0">
                <a:latin typeface="Neue Haas Grotesk Text Pro"/>
              </a:rPr>
              <a:t>葡萄園是勞力密集產業，勞動力和水資源短缺帶來了巨大挑戰。</a:t>
            </a:r>
          </a:p>
          <a:p>
            <a:pPr marL="285750" indent="-285750" rtl="0">
              <a:lnSpc>
                <a:spcPct val="99000"/>
              </a:lnSpc>
              <a:spcBef>
                <a:spcPts val="900"/>
              </a:spcBef>
              <a:buFont typeface="Arial" panose="020B0604020202020204" pitchFamily="34" charset="0"/>
              <a:buChar char="•"/>
            </a:pPr>
            <a:r>
              <a:rPr lang="zh-Hant" sz="1600" u="none" strike="noStrike" dirty="0">
                <a:latin typeface="Neue Haas Grotesk Text Pro"/>
              </a:rPr>
              <a:t>永續農業實踐日益受到關注。</a:t>
            </a:r>
          </a:p>
          <a:p>
            <a:pPr marL="285750" indent="-285750" rtl="0">
              <a:lnSpc>
                <a:spcPct val="99000"/>
              </a:lnSpc>
              <a:spcBef>
                <a:spcPts val="900"/>
              </a:spcBef>
              <a:buFont typeface="Arial" panose="020B0604020202020204" pitchFamily="34" charset="0"/>
              <a:buChar char="•"/>
            </a:pPr>
            <a:r>
              <a:rPr lang="zh-Hant" sz="1600" u="none" strike="noStrike" dirty="0">
                <a:latin typeface="Neue Haas Grotesk Text Pro"/>
              </a:rPr>
              <a:t>收穫期：2月中旬至4月下旬</a:t>
            </a:r>
          </a:p>
        </p:txBody>
      </p:sp>
      <p:sp>
        <p:nvSpPr>
          <p:cNvPr id="4" name="object 11">
            <a:extLst>
              <a:ext uri="{FF2B5EF4-FFF2-40B4-BE49-F238E27FC236}">
                <a16:creationId xmlns:a16="http://schemas.microsoft.com/office/drawing/2014/main" id="{F0005592-7E2C-CC92-12DE-9344A98E0ED7}"/>
              </a:ext>
            </a:extLst>
          </p:cNvPr>
          <p:cNvSpPr txBox="1"/>
          <p:nvPr/>
        </p:nvSpPr>
        <p:spPr>
          <a:xfrm>
            <a:off x="10178304" y="6489700"/>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t="19856" b="12980"/>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noAutofit/>
          </a:bodyPr>
          <a:lstStyle/>
          <a:p>
            <a:pPr rtl="0"/>
            <a:r>
              <a:rPr lang="zh-Hant" sz="3200" b="1" u="none" strike="noStrike" dirty="0">
                <a:latin typeface="Neue Haas Grotesk Text Pro"/>
              </a:rPr>
              <a:t>葡萄酒釀造</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noAutofit/>
          </a:bodyPr>
          <a:lstStyle/>
          <a:p>
            <a:pPr rtl="0"/>
            <a:r>
              <a:rPr lang="zh-Hant" sz="5000" b="1" u="none" strike="noStrike" dirty="0">
                <a:solidFill>
                  <a:srgbClr val="FDBCA0"/>
                </a:solidFill>
                <a:latin typeface="Neue Haas Grotesk Text Pro"/>
              </a:rPr>
              <a:t>大南方</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954585" cy="3211135"/>
          </a:xfrm>
          <a:prstGeom prst="rect">
            <a:avLst/>
          </a:prstGeom>
          <a:noFill/>
        </p:spPr>
        <p:txBody>
          <a:bodyPr wrap="square" rtlCol="0">
            <a:noAutofit/>
          </a:bodyPr>
          <a:lstStyle/>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高度依賴子產區、葡萄品種和所需風格</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保持果實原有特性是首要任務。</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利用培養酵母和野生酵母進行發酵</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熟成容器種類繁多，其中大型橡木容器的使用正在增加。</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新一代富有創新精神的釀酒師正在嘗試低</a:t>
            </a:r>
            <a:r>
              <a:rPr lang="zh-Hant" altLang="en-US" sz="1600" u="none" strike="noStrike" dirty="0">
                <a:solidFill>
                  <a:srgbClr val="FFFFFF"/>
                </a:solidFill>
                <a:latin typeface="Neue Haas Grotesk Text Pro"/>
              </a:rPr>
              <a:t>干</a:t>
            </a:r>
            <a:r>
              <a:rPr lang="zh-Hant" sz="1600" u="none" strike="noStrike" dirty="0">
                <a:solidFill>
                  <a:srgbClr val="FFFFFF"/>
                </a:solidFill>
                <a:latin typeface="Neue Haas Grotesk Text Pro"/>
              </a:rPr>
              <a:t>預技術</a:t>
            </a:r>
          </a:p>
        </p:txBody>
      </p:sp>
      <p:sp>
        <p:nvSpPr>
          <p:cNvPr id="4" name="object 11">
            <a:extLst>
              <a:ext uri="{FF2B5EF4-FFF2-40B4-BE49-F238E27FC236}">
                <a16:creationId xmlns:a16="http://schemas.microsoft.com/office/drawing/2014/main" id="{E9F1B81A-C2DF-E8A9-F8C8-D37F792954AF}"/>
              </a:ext>
            </a:extLst>
          </p:cNvPr>
          <p:cNvSpPr txBox="1"/>
          <p:nvPr/>
        </p:nvSpPr>
        <p:spPr>
          <a:xfrm>
            <a:off x="10123874" y="6522358"/>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422467"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99085"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60403"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96186" y="542225"/>
            <a:ext cx="9241230"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南方</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五大品種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赤霞珠</a:t>
            </a:r>
            <a:endParaRPr lang="en-US" alt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長相思</a:t>
            </a:r>
            <a:endParaRPr lang="en-AU" alt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endParaRPr lang="zh-Hant" sz="1800"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14%</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賽美蓉</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9%</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45597" y="4084438"/>
            <a:ext cx="1278876" cy="371255"/>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2971312" y="3910448"/>
            <a:ext cx="1929695"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CABERNET</a:t>
            </a:r>
          </a:p>
          <a:p>
            <a:pPr algn="ctr" rtl="0">
              <a:lnSpc>
                <a:spcPct val="82000"/>
              </a:lnSpc>
            </a:pPr>
            <a:r>
              <a:rPr lang="en-AU" altLang="zh-Hant" sz="2200" b="1" dirty="0">
                <a:solidFill>
                  <a:srgbClr val="FFFFFF"/>
                </a:solidFill>
                <a:latin typeface="Neue Haas Grotesk Text Pro"/>
              </a:rPr>
              <a:t>SAUVIGNON</a:t>
            </a:r>
            <a:endParaRPr lang="zh-Hant" sz="2200" b="1" u="none" strike="noStrike" dirty="0">
              <a:solidFill>
                <a:srgbClr val="FFFFFF"/>
              </a:solidFill>
              <a:latin typeface="Neue Haas Grotesk Text Pro"/>
            </a:endParaRP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200" b="1" u="none" strike="noStrike" dirty="0">
                <a:solidFill>
                  <a:srgbClr val="FFFFFF"/>
                </a:solidFill>
                <a:latin typeface="Neue Haas Grotesk Text Pro"/>
                <a:ea typeface="Microsoft JhengHei" panose="020B0604030504040204" pitchFamily="34" charset="-120"/>
                <a:cs typeface="Inter Display"/>
              </a:rPr>
              <a:t>SEMILLON</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2" name="Picture Placeholder 8">
            <a:extLst>
              <a:ext uri="{FF2B5EF4-FFF2-40B4-BE49-F238E27FC236}">
                <a16:creationId xmlns:a16="http://schemas.microsoft.com/office/drawing/2014/main" id="{CE5A720E-9B38-61E0-CE5D-43B2BBC9DE1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25388" y="1933074"/>
            <a:ext cx="1182507" cy="3579859"/>
          </a:xfrm>
          <a:prstGeom prst="rect">
            <a:avLst/>
          </a:prstGeom>
        </p:spPr>
      </p:pic>
      <p:sp>
        <p:nvSpPr>
          <p:cNvPr id="19" name="object 10">
            <a:extLst>
              <a:ext uri="{FF2B5EF4-FFF2-40B4-BE49-F238E27FC236}">
                <a16:creationId xmlns:a16="http://schemas.microsoft.com/office/drawing/2014/main" id="{294A3E53-FEA9-D38F-D4F3-D673BE9C0B26}"/>
              </a:ext>
            </a:extLst>
          </p:cNvPr>
          <p:cNvSpPr txBox="1"/>
          <p:nvPr/>
        </p:nvSpPr>
        <p:spPr>
          <a:xfrm rot="16200000">
            <a:off x="4742282" y="3934572"/>
            <a:ext cx="2348718" cy="55681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200" b="1" u="none" strike="noStrike" dirty="0">
                <a:solidFill>
                  <a:srgbClr val="FFFFFF"/>
                </a:solidFill>
                <a:latin typeface="Neue Haas Grotesk Text Pro"/>
                <a:ea typeface="Microsoft JhengHei" panose="020B0604030504040204" pitchFamily="34" charset="-120"/>
                <a:cs typeface="Inter Display"/>
              </a:rPr>
              <a:t>SAUVIGNON BLANC</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22" name="Picture Placeholder 8">
            <a:extLst>
              <a:ext uri="{FF2B5EF4-FFF2-40B4-BE49-F238E27FC236}">
                <a16:creationId xmlns:a16="http://schemas.microsoft.com/office/drawing/2014/main" id="{B96BE160-4B4C-BE0B-231A-05E6411F1B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81016" y="1933074"/>
            <a:ext cx="1182507" cy="3579859"/>
          </a:xfrm>
          <a:prstGeom prst="rect">
            <a:avLst/>
          </a:prstGeom>
        </p:spPr>
      </p:pic>
      <p:sp>
        <p:nvSpPr>
          <p:cNvPr id="23" name="object 10">
            <a:extLst>
              <a:ext uri="{FF2B5EF4-FFF2-40B4-BE49-F238E27FC236}">
                <a16:creationId xmlns:a16="http://schemas.microsoft.com/office/drawing/2014/main" id="{907E95D9-CE61-CD43-1042-8DEB81915365}"/>
              </a:ext>
            </a:extLst>
          </p:cNvPr>
          <p:cNvSpPr txBox="1"/>
          <p:nvPr/>
        </p:nvSpPr>
        <p:spPr>
          <a:xfrm rot="16200000">
            <a:off x="6797910" y="4069993"/>
            <a:ext cx="2348718" cy="285976"/>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200" b="1" u="none" strike="noStrike" dirty="0">
                <a:solidFill>
                  <a:srgbClr val="FFFFFF"/>
                </a:solidFill>
                <a:latin typeface="Neue Haas Grotesk Text Pro"/>
                <a:ea typeface="Microsoft JhengHei" panose="020B0604030504040204" pitchFamily="34" charset="-120"/>
                <a:cs typeface="Inter Display"/>
              </a:rPr>
              <a:t>CHARDONNAY</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noAutofit/>
          </a:bodyPr>
          <a:lstStyle/>
          <a:p>
            <a:pPr rtl="0"/>
            <a:r>
              <a:rPr lang="zh-Hant" sz="3200" b="1" u="none" strike="noStrike" dirty="0">
                <a:solidFill>
                  <a:srgbClr val="FDBCA0"/>
                </a:solidFill>
                <a:latin typeface="Neue Haas Grotesk Text Pro"/>
              </a:rPr>
              <a:t>南方</a:t>
            </a:r>
            <a:br>
              <a:rPr lang="zh-Hant" sz="3200" b="1" u="none" strike="noStrike" dirty="0">
                <a:solidFill>
                  <a:srgbClr val="FDBCA0"/>
                </a:solidFill>
                <a:latin typeface="Neue Haas Grotesk Text Pro"/>
              </a:rPr>
            </a:br>
            <a:r>
              <a:rPr lang="zh-Hant" sz="3200" b="1" u="none" strike="noStrike" dirty="0">
                <a:solidFill>
                  <a:srgbClr val="FDBCA0"/>
                </a:solidFill>
                <a:latin typeface="Neue Haas Grotesk Text Pro"/>
              </a:rPr>
              <a:t>風味</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486867"/>
            <a:ext cx="5340350" cy="1325563"/>
          </a:xfrm>
        </p:spPr>
        <p:txBody>
          <a:bodyPr>
            <a:noAutofit/>
          </a:bodyPr>
          <a:lstStyle/>
          <a:p>
            <a:pPr rtl="0"/>
            <a:r>
              <a:rPr lang="zh-Hant" sz="5400" b="1" u="none" strike="noStrike" dirty="0">
                <a:solidFill>
                  <a:srgbClr val="601328"/>
                </a:solidFill>
                <a:latin typeface="Neue Haas Grotesk Text Pro"/>
              </a:rPr>
              <a:t>值得注意的品種</a:t>
            </a:r>
          </a:p>
        </p:txBody>
      </p:sp>
      <p:sp>
        <p:nvSpPr>
          <p:cNvPr id="2" name="object 11">
            <a:extLst>
              <a:ext uri="{FF2B5EF4-FFF2-40B4-BE49-F238E27FC236}">
                <a16:creationId xmlns:a16="http://schemas.microsoft.com/office/drawing/2014/main" id="{608AE01A-49F0-A92B-09DA-6BA498079BA5}"/>
              </a:ext>
            </a:extLst>
          </p:cNvPr>
          <p:cNvSpPr txBox="1"/>
          <p:nvPr/>
        </p:nvSpPr>
        <p:spPr>
          <a:xfrm>
            <a:off x="119902" y="6292564"/>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57524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lnSpc>
                <a:spcPct val="82000"/>
              </a:lnSpc>
            </a:pPr>
            <a:r>
              <a:rPr lang="ja-JP" altLang="en-US" sz="3200" b="1" u="none" strike="noStrike">
                <a:solidFill>
                  <a:srgbClr val="601329"/>
                </a:solidFill>
                <a:latin typeface="Microsoft JhengHei" panose="020B0604030504040204" pitchFamily="34" charset="-120"/>
                <a:ea typeface="Microsoft JhengHei" panose="020B0604030504040204" pitchFamily="34" charset="-120"/>
              </a:rPr>
              <a:t>大南部</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雷司令</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086502"/>
            <a:ext cx="2352543" cy="58477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卓越的陳年潛力</a:t>
            </a:r>
            <a:endParaRPr lang="en-AU" sz="1600" dirty="0">
              <a:effectLst/>
              <a:latin typeface="Microsoft JhengHei" panose="020B0604030504040204" pitchFamily="34" charset="-120"/>
              <a:ea typeface="Microsoft JhengHei" panose="020B0604030504040204" pitchFamily="34" charset="-120"/>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RIESLING</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p:nvPr/>
        </p:nvCxnSpPr>
        <p:spPr>
          <a:xfrm flipH="1">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407179"/>
            <a:ext cx="1744270" cy="101450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800" u="none" strike="noStrike">
                <a:solidFill>
                  <a:srgbClr val="000000"/>
                </a:solidFill>
                <a:latin typeface="Microsoft JhengHei" panose="020B0604030504040204" pitchFamily="34" charset="-120"/>
                <a:ea typeface="Microsoft JhengHei" panose="020B0604030504040204" pitchFamily="34" charset="-120"/>
              </a:rPr>
              <a:t>該地區的</a:t>
            </a:r>
            <a:br>
              <a:rPr lang="zh-Hant" sz="1800" u="none" strike="noStrike">
                <a:solidFill>
                  <a:srgbClr val="000000"/>
                </a:solidFill>
                <a:latin typeface="Microsoft JhengHei" panose="020B0604030504040204" pitchFamily="34" charset="-120"/>
                <a:ea typeface="Microsoft JhengHei" panose="020B0604030504040204" pitchFamily="34" charset="-120"/>
              </a:rPr>
            </a:br>
            <a:r>
              <a:rPr lang="zh-Hant" sz="1800" u="none" strike="noStrike">
                <a:solidFill>
                  <a:srgbClr val="000000"/>
                </a:solidFill>
                <a:latin typeface="Microsoft JhengHei" panose="020B0604030504040204" pitchFamily="34" charset="-120"/>
                <a:ea typeface="Microsoft JhengHei" panose="020B0604030504040204" pitchFamily="34" charset="-120"/>
              </a:rPr>
              <a:t>明星</a:t>
            </a:r>
            <a:br>
              <a:rPr lang="zh-Hant" sz="1800" u="none" strike="noStrike">
                <a:solidFill>
                  <a:srgbClr val="000000"/>
                </a:solidFill>
                <a:latin typeface="Microsoft JhengHei" panose="020B0604030504040204" pitchFamily="34" charset="-120"/>
                <a:ea typeface="Microsoft JhengHei" panose="020B0604030504040204" pitchFamily="34" charset="-120"/>
              </a:rPr>
            </a:br>
            <a:r>
              <a:rPr lang="zh-Hant" sz="1800" u="none" strike="noStrike">
                <a:solidFill>
                  <a:srgbClr val="000000"/>
                </a:solidFill>
                <a:latin typeface="Microsoft JhengHei" panose="020B0604030504040204" pitchFamily="34" charset="-120"/>
                <a:ea typeface="Microsoft JhengHei" panose="020B0604030504040204" pitchFamily="34" charset="-120"/>
              </a:rPr>
              <a:t>葡萄酒</a:t>
            </a:r>
          </a:p>
        </p:txBody>
      </p:sp>
      <p:cxnSp>
        <p:nvCxnSpPr>
          <p:cNvPr id="16" name="Straight Connector 15">
            <a:extLst>
              <a:ext uri="{FF2B5EF4-FFF2-40B4-BE49-F238E27FC236}">
                <a16:creationId xmlns:a16="http://schemas.microsoft.com/office/drawing/2014/main" id="{2421C182-5F4C-E00C-18F9-95D51872FEB9}"/>
              </a:ext>
            </a:extLst>
          </p:cNvPr>
          <p:cNvCxnSpPr/>
          <p:nvPr/>
        </p:nvCxnSpPr>
        <p:spPr>
          <a:xfrm flipH="1">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p:nvPr/>
        </p:nvCxnSpPr>
        <p:spPr>
          <a:xfrm flipH="1">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10091851" y="3901202"/>
            <a:ext cx="2069911" cy="1954381"/>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萊姆</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檸檬</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青蘋果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白色花朵</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粉筆</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核果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礦物</a:t>
            </a:r>
          </a:p>
        </p:txBody>
      </p:sp>
      <p:sp>
        <p:nvSpPr>
          <p:cNvPr id="5" name="TextBox 4">
            <a:extLst>
              <a:ext uri="{FF2B5EF4-FFF2-40B4-BE49-F238E27FC236}">
                <a16:creationId xmlns:a16="http://schemas.microsoft.com/office/drawing/2014/main" id="{BB9BF7CD-47A9-B85B-08B7-49ACEB2F6ED4}"/>
              </a:ext>
            </a:extLst>
          </p:cNvPr>
          <p:cNvSpPr txBox="1"/>
          <p:nvPr/>
        </p:nvSpPr>
        <p:spPr>
          <a:xfrm>
            <a:off x="1719854" y="4062399"/>
            <a:ext cx="2352543" cy="639663"/>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單一葡萄園葡萄酒</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躋身澳洲最佳行列</a:t>
            </a:r>
          </a:p>
        </p:txBody>
      </p:sp>
    </p:spTree>
    <p:extLst>
      <p:ext uri="{BB962C8B-B14F-4D97-AF65-F5344CB8AC3E}">
        <p14:creationId xmlns:p14="http://schemas.microsoft.com/office/powerpoint/2010/main" val="9231155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noAutofit/>
          </a:bodyPr>
          <a:lstStyle/>
          <a:p>
            <a:pPr rtl="0"/>
            <a:r>
              <a:rPr lang="ja-JP" altLang="en-US" sz="3200" b="1" u="none" strike="noStrike">
                <a:solidFill>
                  <a:srgbClr val="B2D8BE"/>
                </a:solidFill>
                <a:latin typeface="Neue Haas Grotesk Text Pro"/>
              </a:rPr>
              <a:t>雷司令</a:t>
            </a:r>
            <a:br>
              <a:rPr lang="zh-Hant" sz="3200" b="1" u="none" strike="noStrike" dirty="0">
                <a:solidFill>
                  <a:srgbClr val="55D8BF"/>
                </a:solidFill>
                <a:latin typeface="Neue Haas Grotesk Text Pro"/>
              </a:rPr>
            </a:br>
            <a:r>
              <a:rPr lang="zh-Hant" sz="4000" b="1" u="none" strike="noStrike" dirty="0">
                <a:solidFill>
                  <a:srgbClr val="173F34"/>
                </a:solidFill>
                <a:latin typeface="Neue Haas Grotesk Text Pro"/>
              </a:rPr>
              <a:t>特徵</a:t>
            </a: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191490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68161" y="2325929"/>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雷司令</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105319" y="2023272"/>
            <a:ext cx="13222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27139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5045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51935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5256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105319" y="3184807"/>
            <a:ext cx="13222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38263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105319" y="3994236"/>
            <a:ext cx="13222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29767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5979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endParaRPr lang="en-US" sz="1000" dirty="0">
              <a:solidFill>
                <a:schemeClr val="tx1"/>
              </a:solidFill>
              <a:latin typeface="Neue Haas Grotesk Text Pro" panose="020B0504020202020204" pitchFamily="34" charset="77"/>
              <a:ea typeface="Microsoft JhengHei" panose="020B0604030504040204" pitchFamily="34" charset="-120"/>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05319" y="4765836"/>
            <a:ext cx="13222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3848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05319" y="5552734"/>
            <a:ext cx="13222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269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62401" y="58557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608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896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105319" y="6357560"/>
            <a:ext cx="13222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03844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222F62B-F26A-412D-6417-16384AC78900}"/>
              </a:ext>
            </a:extLst>
          </p:cNvPr>
          <p:cNvGrpSpPr/>
          <p:nvPr/>
        </p:nvGrpSpPr>
        <p:grpSpPr>
          <a:xfrm>
            <a:off x="3952450" y="6177978"/>
            <a:ext cx="278634" cy="272668"/>
            <a:chOff x="4711806" y="61779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848732"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711806"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RIESLING</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p:nvPr/>
        </p:nvCxnSpPr>
        <p:spPr>
          <a:xfrm flipH="1">
            <a:off x="447862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p:nvPr/>
        </p:nvCxnSpPr>
        <p:spPr>
          <a:xfrm>
            <a:off x="3043840"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FF83CACA-C027-7EB1-755B-536D0A7EBDE2}"/>
              </a:ext>
            </a:extLst>
          </p:cNvPr>
          <p:cNvSpPr txBox="1"/>
          <p:nvPr/>
        </p:nvSpPr>
        <p:spPr>
          <a:xfrm>
            <a:off x="532161" y="49213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000" u="none" strike="noStrike" dirty="0">
                <a:solidFill>
                  <a:srgbClr val="000000"/>
                </a:solidFill>
                <a:latin typeface="Neue Haas Grotesk Text Pro"/>
                <a:ea typeface="Microsoft JhengHei" panose="020B0604030504040204" pitchFamily="34" charset="-120"/>
              </a:rPr>
              <a:t>（大部分未經橡木桶陳釀，部分用於特定風格）</a:t>
            </a:r>
          </a:p>
        </p:txBody>
      </p: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D02B3174-0DE1-A700-EFB4-C0254693DDA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35399" y="801052"/>
            <a:ext cx="2018948" cy="6112057"/>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7017488" y="3627343"/>
            <a:ext cx="36234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lnSpc>
                <a:spcPct val="82000"/>
              </a:lnSpc>
            </a:pPr>
            <a:r>
              <a:rPr lang="ja-JP" altLang="en-US" sz="3200" b="1" u="none" strike="noStrike">
                <a:solidFill>
                  <a:srgbClr val="601329"/>
                </a:solidFill>
                <a:latin typeface="Microsoft JhengHei" panose="020B0604030504040204" pitchFamily="34" charset="-120"/>
                <a:ea typeface="Microsoft JhengHei" panose="020B0604030504040204" pitchFamily="34" charset="-120"/>
              </a:rPr>
              <a:t>大南部</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夏多內</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1840280"/>
            <a:ext cx="2352543" cy="830997"/>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適合該地區涼爽的氣候條件</a:t>
            </a:r>
            <a:endParaRPr lang="en-AU" sz="1600" dirty="0">
              <a:effectLst/>
              <a:latin typeface="Microsoft JhengHei" panose="020B0604030504040204" pitchFamily="34" charset="-120"/>
              <a:ea typeface="Microsoft JhengHei" panose="020B0604030504040204" pitchFamily="34" charset="-120"/>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p:nvPr/>
        </p:nvCxnSpPr>
        <p:spPr>
          <a:xfrm flipH="1">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407180"/>
            <a:ext cx="1744270" cy="101450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800" u="none" strike="noStrike">
                <a:solidFill>
                  <a:srgbClr val="000000"/>
                </a:solidFill>
                <a:latin typeface="Microsoft JhengHei" panose="020B0604030504040204" pitchFamily="34" charset="-120"/>
                <a:ea typeface="Microsoft JhengHei" panose="020B0604030504040204" pitchFamily="34" charset="-120"/>
              </a:rPr>
              <a:t>優雅</a:t>
            </a:r>
            <a:br>
              <a:rPr lang="zh-Hant" sz="1800" u="none" strike="noStrike">
                <a:solidFill>
                  <a:srgbClr val="000000"/>
                </a:solidFill>
                <a:latin typeface="Microsoft JhengHei" panose="020B0604030504040204" pitchFamily="34" charset="-120"/>
                <a:ea typeface="Microsoft JhengHei" panose="020B0604030504040204" pitchFamily="34" charset="-120"/>
              </a:rPr>
            </a:br>
            <a:r>
              <a:rPr lang="zh-Hant" sz="1800" u="none" strike="noStrike">
                <a:solidFill>
                  <a:srgbClr val="000000"/>
                </a:solidFill>
                <a:latin typeface="Microsoft JhengHei" panose="020B0604030504040204" pitchFamily="34" charset="-120"/>
                <a:ea typeface="Microsoft JhengHei" panose="020B0604030504040204" pitchFamily="34" charset="-120"/>
              </a:rPr>
              <a:t>而結構均衡的葡萄酒</a:t>
            </a:r>
          </a:p>
        </p:txBody>
      </p:sp>
      <p:cxnSp>
        <p:nvCxnSpPr>
          <p:cNvPr id="16" name="Straight Connector 15">
            <a:extLst>
              <a:ext uri="{FF2B5EF4-FFF2-40B4-BE49-F238E27FC236}">
                <a16:creationId xmlns:a16="http://schemas.microsoft.com/office/drawing/2014/main" id="{2421C182-5F4C-E00C-18F9-95D51872FEB9}"/>
              </a:ext>
            </a:extLst>
          </p:cNvPr>
          <p:cNvCxnSpPr/>
          <p:nvPr/>
        </p:nvCxnSpPr>
        <p:spPr>
          <a:xfrm flipH="1">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p:nvPr/>
        </p:nvCxnSpPr>
        <p:spPr>
          <a:xfrm flipH="1">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10049725" y="3965328"/>
            <a:ext cx="2069911" cy="1472839"/>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柚子</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油桃</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桃</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吐司</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燧石</a:t>
            </a:r>
          </a:p>
        </p:txBody>
      </p:sp>
      <p:sp>
        <p:nvSpPr>
          <p:cNvPr id="5" name="TextBox 4">
            <a:extLst>
              <a:ext uri="{FF2B5EF4-FFF2-40B4-BE49-F238E27FC236}">
                <a16:creationId xmlns:a16="http://schemas.microsoft.com/office/drawing/2014/main" id="{BB9BF7CD-47A9-B85B-08B7-49ACEB2F6ED4}"/>
              </a:ext>
            </a:extLst>
          </p:cNvPr>
          <p:cNvSpPr txBox="1"/>
          <p:nvPr/>
        </p:nvSpPr>
        <p:spPr>
          <a:xfrm>
            <a:off x="1664926" y="4104344"/>
            <a:ext cx="2540256" cy="85664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款式各異</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從無橡木桶陳釀到橡木桶發酵</a:t>
            </a:r>
          </a:p>
        </p:txBody>
      </p:sp>
    </p:spTree>
    <p:extLst>
      <p:ext uri="{BB962C8B-B14F-4D97-AF65-F5344CB8AC3E}">
        <p14:creationId xmlns:p14="http://schemas.microsoft.com/office/powerpoint/2010/main" val="209305701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673C858-04FE-8863-2A34-5194189E1FA1}"/>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5" name="Title 2">
            <a:extLst>
              <a:ext uri="{FF2B5EF4-FFF2-40B4-BE49-F238E27FC236}">
                <a16:creationId xmlns:a16="http://schemas.microsoft.com/office/drawing/2014/main" id="{FF83CACA-C027-7EB1-755B-536D0A7EBDE2}"/>
              </a:ext>
            </a:extLst>
          </p:cNvPr>
          <p:cNvSpPr txBox="1"/>
          <p:nvPr/>
        </p:nvSpPr>
        <p:spPr>
          <a:xfrm>
            <a:off x="282938" y="4950108"/>
            <a:ext cx="146547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000" u="none" strike="noStrike" dirty="0">
                <a:solidFill>
                  <a:srgbClr val="000000"/>
                </a:solidFill>
                <a:latin typeface="Neue Haas Grotesk Text Pro"/>
                <a:ea typeface="Microsoft JhengHei" panose="020B0604030504040204" pitchFamily="34" charset="-120"/>
              </a:rPr>
              <a:t>（未加木紋的款式）</a:t>
            </a:r>
          </a:p>
        </p:txBody>
      </p: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noAutofit/>
          </a:bodyPr>
          <a:lstStyle/>
          <a:p>
            <a:pPr rtl="0"/>
            <a:r>
              <a:rPr lang="zh-Hant" sz="3200" b="1" u="none" strike="noStrike" dirty="0">
                <a:solidFill>
                  <a:srgbClr val="B2D8BE"/>
                </a:solidFill>
                <a:latin typeface="Neue Haas Grotesk Text Pro"/>
              </a:rPr>
              <a:t>夏多內葡萄酒</a:t>
            </a:r>
            <a:br>
              <a:rPr lang="zh-Hant" sz="3200" b="1" u="none" strike="noStrike" dirty="0">
                <a:solidFill>
                  <a:srgbClr val="55D8BF"/>
                </a:solidFill>
                <a:latin typeface="Neue Haas Grotesk Text Pro"/>
              </a:rPr>
            </a:br>
            <a:r>
              <a:rPr lang="zh-Hant" sz="4000" b="1" u="none" strike="noStrike" dirty="0">
                <a:solidFill>
                  <a:srgbClr val="173F34"/>
                </a:solidFill>
                <a:latin typeface="Neue Haas Grotesk Text Pro"/>
              </a:rPr>
              <a:t>的特點</a:t>
            </a: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49058" y="1884250"/>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618019" y="2325929"/>
            <a:ext cx="170795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夏多內</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141228" y="2023272"/>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27139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5045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51935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5256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141228" y="3184807"/>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38263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141228" y="3994236"/>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29767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5979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endParaRPr lang="en-US" sz="1000" dirty="0">
              <a:solidFill>
                <a:schemeClr val="tx1"/>
              </a:solidFill>
              <a:latin typeface="Neue Haas Grotesk Text Pro" panose="020B0504020202020204" pitchFamily="34" charset="77"/>
              <a:ea typeface="Microsoft JhengHei" panose="020B0604030504040204" pitchFamily="34" charset="-120"/>
            </a:endParaRPr>
          </a:p>
        </p:txBody>
      </p:sp>
      <p:cxnSp>
        <p:nvCxnSpPr>
          <p:cNvPr id="103" name="Straight Connector 102">
            <a:extLst>
              <a:ext uri="{FF2B5EF4-FFF2-40B4-BE49-F238E27FC236}">
                <a16:creationId xmlns:a16="http://schemas.microsoft.com/office/drawing/2014/main" id="{CFE1B4AD-A61F-41B1-4F4C-68171CDF6BE1}"/>
              </a:ext>
            </a:extLst>
          </p:cNvPr>
          <p:cNvCxnSpPr/>
          <p:nvPr/>
        </p:nvCxnSpPr>
        <p:spPr>
          <a:xfrm>
            <a:off x="1141228" y="4765836"/>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3848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01245" y="5552734"/>
            <a:ext cx="132631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269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511538" y="58557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 – 14%</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608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896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101245" y="6357560"/>
            <a:ext cx="132631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341283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3FDA0F-21D6-B6B2-AE51-AE04EAF96B95}"/>
              </a:ext>
            </a:extLst>
          </p:cNvPr>
          <p:cNvCxnSpPr/>
          <p:nvPr/>
        </p:nvCxnSpPr>
        <p:spPr>
          <a:xfrm flipH="1">
            <a:off x="485301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p:nvPr/>
        </p:nvCxnSpPr>
        <p:spPr>
          <a:xfrm>
            <a:off x="3418229"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27E5834-39F5-F685-FAEF-64164F5D6189}"/>
              </a:ext>
            </a:extLst>
          </p:cNvPr>
          <p:cNvSpPr/>
          <p:nvPr/>
        </p:nvSpPr>
        <p:spPr>
          <a:xfrm>
            <a:off x="2525590" y="49559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 name="Oval 16">
            <a:extLst>
              <a:ext uri="{FF2B5EF4-FFF2-40B4-BE49-F238E27FC236}">
                <a16:creationId xmlns:a16="http://schemas.microsoft.com/office/drawing/2014/main" id="{8DBEBD59-6FAF-B75A-82BB-C062CEA3E3B9}"/>
              </a:ext>
            </a:extLst>
          </p:cNvPr>
          <p:cNvSpPr/>
          <p:nvPr/>
        </p:nvSpPr>
        <p:spPr>
          <a:xfrm>
            <a:off x="288973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E3F2CA5E-EC4D-5282-4728-D22C0A18129B}"/>
              </a:ext>
            </a:extLst>
          </p:cNvPr>
          <p:cNvSpPr/>
          <p:nvPr/>
        </p:nvSpPr>
        <p:spPr>
          <a:xfrm>
            <a:off x="3253876"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E7349042-9E1A-BCE3-E0A3-36B408160C47}"/>
              </a:ext>
            </a:extLst>
          </p:cNvPr>
          <p:cNvSpPr/>
          <p:nvPr/>
        </p:nvSpPr>
        <p:spPr>
          <a:xfrm>
            <a:off x="3618019"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1BA54C0E-AA1A-F5AD-087B-A0A8A952839B}"/>
              </a:ext>
            </a:extLst>
          </p:cNvPr>
          <p:cNvSpPr/>
          <p:nvPr/>
        </p:nvSpPr>
        <p:spPr>
          <a:xfrm>
            <a:off x="398254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1" name="Oval 20">
            <a:extLst>
              <a:ext uri="{FF2B5EF4-FFF2-40B4-BE49-F238E27FC236}">
                <a16:creationId xmlns:a16="http://schemas.microsoft.com/office/drawing/2014/main" id="{84340B36-EDB0-99C4-1A15-E884AFD84926}"/>
              </a:ext>
            </a:extLst>
          </p:cNvPr>
          <p:cNvSpPr/>
          <p:nvPr/>
        </p:nvSpPr>
        <p:spPr>
          <a:xfrm>
            <a:off x="4347067"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2AE36AEA-EEEE-900D-E9B6-CA2839224610}"/>
              </a:ext>
            </a:extLst>
          </p:cNvPr>
          <p:cNvSpPr/>
          <p:nvPr/>
        </p:nvSpPr>
        <p:spPr>
          <a:xfrm>
            <a:off x="4705412"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F12C499-9CF6-BC2E-E619-C9110D741D9D}"/>
              </a:ext>
            </a:extLst>
          </p:cNvPr>
          <p:cNvSpPr/>
          <p:nvPr/>
        </p:nvSpPr>
        <p:spPr>
          <a:xfrm>
            <a:off x="5076114"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9C7ADA06-D4DE-7449-2329-DD206DFF643F}"/>
              </a:ext>
            </a:extLst>
          </p:cNvPr>
          <p:cNvSpPr/>
          <p:nvPr/>
        </p:nvSpPr>
        <p:spPr>
          <a:xfrm>
            <a:off x="5440638"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cxnSp>
        <p:nvCxnSpPr>
          <p:cNvPr id="26" name="Straight Connector 25">
            <a:extLst>
              <a:ext uri="{FF2B5EF4-FFF2-40B4-BE49-F238E27FC236}">
                <a16:creationId xmlns:a16="http://schemas.microsoft.com/office/drawing/2014/main" id="{DEF197EB-FA05-49EE-5102-7E3679811426}"/>
              </a:ext>
            </a:extLst>
          </p:cNvPr>
          <p:cNvCxnSpPr>
            <a:cxnSpLocks/>
            <a:stCxn id="25" idx="3"/>
          </p:cNvCxnSpPr>
          <p:nvPr/>
        </p:nvCxnSpPr>
        <p:spPr>
          <a:xfrm flipV="1">
            <a:off x="1748413" y="5091371"/>
            <a:ext cx="679145" cy="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pic>
        <p:nvPicPr>
          <p:cNvPr id="3" name="Picture Placeholder 8">
            <a:extLst>
              <a:ext uri="{FF2B5EF4-FFF2-40B4-BE49-F238E27FC236}">
                <a16:creationId xmlns:a16="http://schemas.microsoft.com/office/drawing/2014/main" id="{1789FB79-0E72-18B7-C4D8-B4D2B45FC3F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56728" y="650632"/>
            <a:ext cx="2018948" cy="6112057"/>
          </a:xfrm>
          <a:prstGeom prst="rect">
            <a:avLst/>
          </a:prstGeom>
        </p:spPr>
      </p:pic>
      <p:sp>
        <p:nvSpPr>
          <p:cNvPr id="6" name="object 10">
            <a:extLst>
              <a:ext uri="{FF2B5EF4-FFF2-40B4-BE49-F238E27FC236}">
                <a16:creationId xmlns:a16="http://schemas.microsoft.com/office/drawing/2014/main" id="{956892DD-2454-6B59-20DD-5BA3733A0C97}"/>
              </a:ext>
            </a:extLst>
          </p:cNvPr>
          <p:cNvSpPr txBox="1"/>
          <p:nvPr/>
        </p:nvSpPr>
        <p:spPr>
          <a:xfrm rot="16200000">
            <a:off x="8319410" y="4333673"/>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CHARDONNAY</a:t>
            </a:r>
            <a:endParaRPr lang="en-AU" sz="3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1" name="Oval 30">
            <a:extLst>
              <a:ext uri="{FF2B5EF4-FFF2-40B4-BE49-F238E27FC236}">
                <a16:creationId xmlns:a16="http://schemas.microsoft.com/office/drawing/2014/main" id="{4B63A697-7D0B-FD1C-36C3-C83A790C6F0F}"/>
              </a:ext>
            </a:extLst>
          </p:cNvPr>
          <p:cNvSpPr/>
          <p:nvPr/>
        </p:nvSpPr>
        <p:spPr>
          <a:xfrm>
            <a:off x="3972437"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138831014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lnSpc>
                <a:spcPct val="82000"/>
              </a:lnSpc>
            </a:pPr>
            <a:r>
              <a:rPr lang="ja-JP" altLang="en-US" sz="3200" b="1" u="none" strike="noStrike">
                <a:solidFill>
                  <a:srgbClr val="601329"/>
                </a:solidFill>
                <a:latin typeface="Microsoft JhengHei" panose="020B0604030504040204" pitchFamily="34" charset="-120"/>
                <a:ea typeface="Microsoft JhengHei" panose="020B0604030504040204" pitchFamily="34" charset="-120"/>
              </a:rPr>
              <a:t>大南部</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黑皮諾</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2270" y="2633902"/>
            <a:ext cx="1915190" cy="9037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dirty="0">
                <a:solidFill>
                  <a:srgbClr val="000000"/>
                </a:solidFill>
                <a:latin typeface="Microsoft JhengHei" panose="020B0604030504040204" pitchFamily="34" charset="-120"/>
                <a:ea typeface="Microsoft JhengHei" panose="020B0604030504040204" pitchFamily="34" charset="-120"/>
              </a:rPr>
              <a:t>輕盈、精準 </a:t>
            </a:r>
            <a:br>
              <a:rPr lang="zh-Hant" sz="1600" u="none" strike="noStrike" dirty="0">
                <a:solidFill>
                  <a:srgbClr val="000000"/>
                </a:solidFill>
                <a:latin typeface="Microsoft JhengHei" panose="020B0604030504040204" pitchFamily="34" charset="-120"/>
                <a:ea typeface="Microsoft JhengHei" panose="020B0604030504040204" pitchFamily="34" charset="-120"/>
              </a:rPr>
            </a:br>
            <a:r>
              <a:rPr lang="zh-Hant" sz="1600" u="none" strike="noStrike" dirty="0">
                <a:solidFill>
                  <a:srgbClr val="000000"/>
                </a:solidFill>
                <a:latin typeface="Microsoft JhengHei" panose="020B0604030504040204" pitchFamily="34" charset="-120"/>
                <a:ea typeface="Microsoft JhengHei" panose="020B0604030504040204" pitchFamily="34" charset="-120"/>
              </a:rPr>
              <a:t>、芬芳</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641672" y="4881394"/>
            <a:ext cx="2805709" cy="1472839"/>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櫻桃</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玫瑰</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地球</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烘焙香料</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PINOT NOIR</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p:nvPr/>
        </p:nvCxnSpPr>
        <p:spPr>
          <a:xfrm flipH="1">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p:nvPr/>
        </p:nvCxnSpPr>
        <p:spPr>
          <a:xfrm flipH="1">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714642"/>
            <a:ext cx="3195959" cy="58477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很大程度取決於年</a:t>
            </a:r>
            <a:r>
              <a:rPr lang="zh-Hant" altLang="en-US" sz="1600" u="none" strike="noStrike" dirty="0">
                <a:latin typeface="Microsoft JhengHei" panose="020B0604030504040204" pitchFamily="34" charset="-120"/>
                <a:ea typeface="Microsoft JhengHei" panose="020B0604030504040204" pitchFamily="34" charset="-120"/>
              </a:rPr>
              <a:t>份</a:t>
            </a:r>
            <a:r>
              <a:rPr lang="zh-Hant" sz="1600" u="none" strike="noStrike" dirty="0">
                <a:latin typeface="Microsoft JhengHei" panose="020B0604030504040204" pitchFamily="34" charset="-120"/>
                <a:ea typeface="Microsoft JhengHei" panose="020B0604030504040204" pitchFamily="34" charset="-120"/>
              </a:rPr>
              <a:t>狀況</a:t>
            </a:r>
            <a:endParaRPr lang="en-AU" sz="1600" dirty="0">
              <a:effectLst/>
              <a:latin typeface="Microsoft JhengHei" panose="020B0604030504040204" pitchFamily="34" charset="-120"/>
              <a:ea typeface="Microsoft JhengHei" panose="020B0604030504040204" pitchFamily="34" charset="-120"/>
            </a:endParaRPr>
          </a:p>
        </p:txBody>
      </p:sp>
      <p:sp>
        <p:nvSpPr>
          <p:cNvPr id="5" name="TextBox 4">
            <a:extLst>
              <a:ext uri="{FF2B5EF4-FFF2-40B4-BE49-F238E27FC236}">
                <a16:creationId xmlns:a16="http://schemas.microsoft.com/office/drawing/2014/main" id="{015A7241-9DEE-25DA-1466-6A08381D72E6}"/>
              </a:ext>
            </a:extLst>
          </p:cNvPr>
          <p:cNvSpPr txBox="1"/>
          <p:nvPr/>
        </p:nvSpPr>
        <p:spPr>
          <a:xfrm>
            <a:off x="1077771" y="4316967"/>
            <a:ext cx="2540256" cy="85664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大部分生產</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在奧爾巴尼、丹麥和芒特巴克</a:t>
            </a:r>
          </a:p>
        </p:txBody>
      </p:sp>
    </p:spTree>
    <p:extLst>
      <p:ext uri="{BB962C8B-B14F-4D97-AF65-F5344CB8AC3E}">
        <p14:creationId xmlns:p14="http://schemas.microsoft.com/office/powerpoint/2010/main" val="178944783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noAutofit/>
          </a:bodyPr>
          <a:lstStyle/>
          <a:p>
            <a:pPr rtl="0"/>
            <a:r>
              <a:rPr lang="zh-Hant" sz="4000" b="1" u="none" strike="noStrike" dirty="0">
                <a:solidFill>
                  <a:srgbClr val="B2D8BE"/>
                </a:solidFill>
                <a:latin typeface="Neue Haas Grotesk Text Pro"/>
              </a:rPr>
              <a:t>黑皮諾葡萄酒</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的特點</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31335"/>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19713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黑皮諾</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083179"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083179"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083179"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1083179"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083179"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854256" y="62901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282538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12.5% – 13.5%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083179"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362974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083179"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PINOT NOIR</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349011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109915"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80DB291A-62CD-8C6B-C129-46C8BA700C5E}"/>
              </a:ext>
            </a:extLst>
          </p:cNvPr>
          <p:cNvSpPr/>
          <p:nvPr/>
        </p:nvSpPr>
        <p:spPr>
          <a:xfrm>
            <a:off x="4570646"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3647471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noAutofit/>
          </a:bodyPr>
          <a:lstStyle/>
          <a:p>
            <a:pPr rtl="0">
              <a:lnSpc>
                <a:spcPct val="82000"/>
              </a:lnSpc>
            </a:pPr>
            <a:r>
              <a:rPr lang="ja-JP" altLang="en-US" sz="3200" b="1" u="none" strike="noStrike">
                <a:solidFill>
                  <a:srgbClr val="601329"/>
                </a:solidFill>
                <a:latin typeface="Microsoft JhengHei" panose="020B0604030504040204" pitchFamily="34" charset="-120"/>
                <a:ea typeface="Microsoft JhengHei" panose="020B0604030504040204" pitchFamily="34" charset="-120"/>
              </a:rPr>
              <a:t>大南部</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赤霞珠</a:t>
            </a:r>
          </a:p>
        </p:txBody>
      </p:sp>
      <p:sp>
        <p:nvSpPr>
          <p:cNvPr id="26" name="Oval 25">
            <a:extLst>
              <a:ext uri="{FF2B5EF4-FFF2-40B4-BE49-F238E27FC236}">
                <a16:creationId xmlns:a16="http://schemas.microsoft.com/office/drawing/2014/main" id="{EA6BCBDD-680C-58C3-153A-39C29DAC56F3}"/>
              </a:ext>
            </a:extLst>
          </p:cNvPr>
          <p:cNvSpPr/>
          <p:nvPr/>
        </p:nvSpPr>
        <p:spPr>
          <a:xfrm>
            <a:off x="7792285" y="1891320"/>
            <a:ext cx="2252241" cy="225224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4279" y="2603552"/>
            <a:ext cx="2079829" cy="68211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a:solidFill>
                  <a:srgbClr val="000000"/>
                </a:solidFill>
                <a:latin typeface="Microsoft JhengHei" panose="020B0604030504040204" pitchFamily="34" charset="-120"/>
                <a:ea typeface="Microsoft JhengHei" panose="020B0604030504040204" pitchFamily="34" charset="-120"/>
              </a:rPr>
              <a:t>經典 </a:t>
            </a:r>
            <a:br>
              <a:rPr lang="zh-Hant" sz="1600" u="none" strike="noStrike">
                <a:solidFill>
                  <a:srgbClr val="000000"/>
                </a:solidFill>
                <a:latin typeface="Microsoft JhengHei" panose="020B0604030504040204" pitchFamily="34" charset="-120"/>
                <a:ea typeface="Microsoft JhengHei" panose="020B0604030504040204" pitchFamily="34" charset="-120"/>
              </a:rPr>
            </a:br>
            <a:r>
              <a:rPr lang="zh-Hant" sz="1600" u="none" strike="noStrike">
                <a:solidFill>
                  <a:srgbClr val="000000"/>
                </a:solidFill>
                <a:latin typeface="Microsoft JhengHei" panose="020B0604030504040204" pitchFamily="34" charset="-120"/>
                <a:ea typeface="Microsoft JhengHei" panose="020B0604030504040204" pitchFamily="34" charset="-120"/>
              </a:rPr>
              <a:t>品種特徵</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604056" y="4863522"/>
            <a:ext cx="2805709" cy="1713611"/>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月桂葉</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桑</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乾燥香草</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菸草</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p:nvPr/>
        </p:nvCxnSpPr>
        <p:spPr>
          <a:xfrm flipH="1">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p:nvPr/>
        </p:nvCxnSpPr>
        <p:spPr>
          <a:xfrm flipH="1">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722292" y="2714642"/>
            <a:ext cx="2197050" cy="58477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在整個地區蓬勃發展</a:t>
            </a:r>
            <a:endParaRPr lang="en-AU" sz="1600" dirty="0">
              <a:effectLst/>
              <a:latin typeface="Microsoft JhengHei" panose="020B0604030504040204" pitchFamily="34" charset="-120"/>
              <a:ea typeface="Microsoft JhengHei" panose="020B0604030504040204" pitchFamily="34" charset="-120"/>
            </a:endParaRPr>
          </a:p>
        </p:txBody>
      </p:sp>
      <p:sp>
        <p:nvSpPr>
          <p:cNvPr id="5" name="TextBox 4">
            <a:extLst>
              <a:ext uri="{FF2B5EF4-FFF2-40B4-BE49-F238E27FC236}">
                <a16:creationId xmlns:a16="http://schemas.microsoft.com/office/drawing/2014/main" id="{10712ACE-DCF4-761E-813F-D84C3F8D01D9}"/>
              </a:ext>
            </a:extLst>
          </p:cNvPr>
          <p:cNvSpPr txBox="1"/>
          <p:nvPr/>
        </p:nvSpPr>
        <p:spPr>
          <a:xfrm>
            <a:off x="834485" y="4357010"/>
            <a:ext cx="3140331" cy="85664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色彩濃鬱</a:t>
            </a:r>
          </a:p>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味道</a:t>
            </a:r>
            <a:br>
              <a:rPr lang="zh-Hant" sz="1600" u="none" strike="noStrike" dirty="0">
                <a:latin typeface="Microsoft JhengHei" panose="020B0604030504040204" pitchFamily="34" charset="-120"/>
                <a:ea typeface="Microsoft JhengHei" panose="020B0604030504040204" pitchFamily="34" charset="-120"/>
              </a:rPr>
            </a:br>
            <a:r>
              <a:rPr lang="zh-Hant" sz="1600" u="none" strike="noStrike" dirty="0">
                <a:latin typeface="Microsoft JhengHei" panose="020B0604030504040204" pitchFamily="34" charset="-120"/>
                <a:ea typeface="Microsoft JhengHei" panose="020B0604030504040204" pitchFamily="34" charset="-120"/>
              </a:rPr>
              <a:t>濃鬱</a:t>
            </a:r>
          </a:p>
        </p:txBody>
      </p:sp>
    </p:spTree>
    <p:extLst>
      <p:ext uri="{BB962C8B-B14F-4D97-AF65-F5344CB8AC3E}">
        <p14:creationId xmlns:p14="http://schemas.microsoft.com/office/powerpoint/2010/main" val="20019313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noAutofit/>
          </a:bodyPr>
          <a:lstStyle/>
          <a:p>
            <a:pPr rtl="0"/>
            <a:r>
              <a:rPr lang="zh-Hant" sz="4000" b="1" u="none" strike="noStrike" dirty="0">
                <a:solidFill>
                  <a:srgbClr val="55D8BF"/>
                </a:solidFill>
                <a:latin typeface="Neue Haas Grotesk Text Pro"/>
              </a:rPr>
              <a:t>赤霞珠葡萄酒</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的特點</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31335"/>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98332"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083179" y="226984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083179" y="337891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083179" y="425006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03" name="Straight Connector 102">
            <a:extLst>
              <a:ext uri="{FF2B5EF4-FFF2-40B4-BE49-F238E27FC236}">
                <a16:creationId xmlns:a16="http://schemas.microsoft.com/office/drawing/2014/main" id="{143BECEC-4306-6B0A-1B62-892176C385A1}"/>
              </a:ext>
            </a:extLst>
          </p:cNvPr>
          <p:cNvCxnSpPr/>
          <p:nvPr/>
        </p:nvCxnSpPr>
        <p:spPr>
          <a:xfrm>
            <a:off x="1083179"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083179" y="53238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8718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674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464346"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083179" y="645691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3971185"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083179" y="570303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a:t>
            </a:r>
          </a:p>
          <a:p>
            <a:pPr algn="ctr" defTabSz="914453" rtl="0">
              <a:lnSpc>
                <a:spcPct val="80000"/>
              </a:lnSpc>
              <a:spcBef>
                <a:spcPct val="0"/>
              </a:spcBef>
            </a:pPr>
            <a:r>
              <a:rPr lang="en-AU" sz="3200" b="1" cap="all" dirty="0">
                <a:solidFill>
                  <a:srgbClr val="FFFFFF"/>
                </a:solidFill>
                <a:latin typeface="Neue Haas Grotesk Text Pro"/>
                <a:ea typeface="Microsoft JhengHei" panose="020B0604030504040204" pitchFamily="34" charset="-120"/>
                <a:cs typeface="Inter Display"/>
              </a:rPr>
              <a:t>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1773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896D1ED7-A5F2-5EF8-0410-3BAB8A647D79}"/>
              </a:ext>
            </a:extLst>
          </p:cNvPr>
          <p:cNvCxnSpPr/>
          <p:nvPr/>
        </p:nvCxnSpPr>
        <p:spPr>
          <a:xfrm flipH="1">
            <a:off x="470405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p:nvPr/>
        </p:nvCxnSpPr>
        <p:spPr>
          <a:xfrm>
            <a:off x="3960571"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ABE97D98-4995-6D8F-8CEF-5F28B84008BA}"/>
              </a:ext>
            </a:extLst>
          </p:cNvPr>
          <p:cNvSpPr/>
          <p:nvPr/>
        </p:nvSpPr>
        <p:spPr>
          <a:xfrm>
            <a:off x="4592975"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p:nvPr/>
        </p:nvCxnSpPr>
        <p:spPr>
          <a:xfrm flipH="1">
            <a:off x="2407369" y="416994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noAutofit/>
          </a:bodyPr>
          <a:lstStyle/>
          <a:p>
            <a:pPr rtl="0">
              <a:lnSpc>
                <a:spcPct val="82000"/>
              </a:lnSpc>
            </a:pPr>
            <a:r>
              <a:rPr lang="ja-JP" altLang="en-US" sz="3200" b="1" u="none" strike="noStrike">
                <a:solidFill>
                  <a:srgbClr val="601329"/>
                </a:solidFill>
                <a:latin typeface="Microsoft JhengHei" panose="020B0604030504040204" pitchFamily="34" charset="-120"/>
                <a:ea typeface="Microsoft JhengHei" panose="020B0604030504040204" pitchFamily="34" charset="-120"/>
              </a:rPr>
              <a:t>大南部</a:t>
            </a:r>
            <a:endParaRPr lang="en-AU" altLang="ja-JP" sz="3200" b="1" u="none" strike="noStrike" dirty="0">
              <a:solidFill>
                <a:srgbClr val="601329"/>
              </a:solidFill>
              <a:latin typeface="Microsoft JhengHei" panose="020B0604030504040204" pitchFamily="34" charset="-120"/>
              <a:ea typeface="Microsoft JhengHei" panose="020B0604030504040204" pitchFamily="34" charset="-120"/>
            </a:endParaRPr>
          </a:p>
          <a:p>
            <a:pPr rtl="0">
              <a:lnSpc>
                <a:spcPct val="82000"/>
              </a:lnSpc>
            </a:pPr>
            <a:r>
              <a:rPr lang="ja-JP" altLang="en-US" sz="6000" b="1" u="none" strike="noStrike">
                <a:solidFill>
                  <a:srgbClr val="B2D8BE"/>
                </a:solidFill>
                <a:latin typeface="Microsoft JhengHei" panose="020B0604030504040204" pitchFamily="34" charset="-120"/>
                <a:ea typeface="Microsoft JhengHei" panose="020B0604030504040204" pitchFamily="34" charset="-120"/>
              </a:rPr>
              <a:t>設拉子</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1103907" y="2028199"/>
            <a:ext cx="2424232" cy="956672"/>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限制使用新的法國橡木</a:t>
            </a:r>
          </a:p>
          <a:p>
            <a:pPr algn="ctr" rtl="0">
              <a:spcBef>
                <a:spcPts val="217"/>
              </a:spcBef>
              <a:spcAft>
                <a:spcPts val="315"/>
              </a:spcAft>
            </a:pPr>
            <a:r>
              <a:rPr lang="zh-Hant" sz="1000" u="none" strike="noStrike" dirty="0">
                <a:latin typeface="Microsoft JhengHei" panose="020B0604030504040204" pitchFamily="34" charset="-120"/>
                <a:ea typeface="Microsoft JhengHei" panose="020B0604030504040204" pitchFamily="34" charset="-120"/>
              </a:rPr>
              <a:t>其他生產商選擇不使用新橡木</a:t>
            </a:r>
            <a:endParaRPr lang="en-AU" sz="1000" dirty="0">
              <a:effectLst/>
              <a:latin typeface="Microsoft JhengHei" panose="020B0604030504040204" pitchFamily="34" charset="-120"/>
              <a:ea typeface="Microsoft JhengHei" panose="020B0604030504040204" pitchFamily="34" charset="-120"/>
            </a:endParaRP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01378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34819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711967" y="4201595"/>
            <a:ext cx="2805709" cy="1713611"/>
          </a:xfrm>
          <a:prstGeom prst="rect">
            <a:avLst/>
          </a:prstGeom>
          <a:noFill/>
        </p:spPr>
        <p:txBody>
          <a:bodyPr wrap="square" anchor="b">
            <a:noAutofit/>
          </a:bodyPr>
          <a:lstStyle/>
          <a:p>
            <a:pPr rtl="0">
              <a:lnSpc>
                <a:spcPct val="82000"/>
              </a:lnSpc>
              <a:spcBef>
                <a:spcPts val="150"/>
              </a:spcBef>
              <a:spcAft>
                <a:spcPts val="315"/>
              </a:spcAft>
              <a:buClr>
                <a:schemeClr val="bg2"/>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黑櫻桃</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甘草</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胡椒</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香料和花香</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375078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374316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775099"/>
            <a:ext cx="1360731" cy="112530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dirty="0">
                <a:solidFill>
                  <a:srgbClr val="000000"/>
                </a:solidFill>
                <a:latin typeface="Microsoft JhengHei" panose="020B0604030504040204" pitchFamily="34" charset="-120"/>
                <a:ea typeface="Microsoft JhengHei" panose="020B0604030504040204" pitchFamily="34" charset="-120"/>
              </a:rPr>
              <a:t>該地區最著名的紅酒</a:t>
            </a:r>
          </a:p>
        </p:txBody>
      </p:sp>
      <p:cxnSp>
        <p:nvCxnSpPr>
          <p:cNvPr id="13" name="Straight Connector 12">
            <a:extLst>
              <a:ext uri="{FF2B5EF4-FFF2-40B4-BE49-F238E27FC236}">
                <a16:creationId xmlns:a16="http://schemas.microsoft.com/office/drawing/2014/main" id="{2616338A-F97E-475B-5F80-01C06F05993F}"/>
              </a:ext>
            </a:extLst>
          </p:cNvPr>
          <p:cNvCxnSpPr/>
          <p:nvPr/>
        </p:nvCxnSpPr>
        <p:spPr>
          <a:xfrm>
            <a:off x="2400300" y="418162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8ABBD38-3DD2-9A2D-64E0-6A8D34166AAD}"/>
              </a:ext>
            </a:extLst>
          </p:cNvPr>
          <p:cNvSpPr txBox="1"/>
          <p:nvPr/>
        </p:nvSpPr>
        <p:spPr>
          <a:xfrm>
            <a:off x="674324" y="4524415"/>
            <a:ext cx="3283397" cy="956671"/>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中等酒體</a:t>
            </a:r>
          </a:p>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與來自溫暖氣候的濃鬱紅葡萄酒相比，口感柔滑辛辣。</a:t>
            </a:r>
            <a:endParaRPr lang="en-AU" sz="10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2144949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noAutofit/>
          </a:bodyPr>
          <a:lstStyle/>
          <a:p>
            <a:pPr rtl="0"/>
            <a:r>
              <a:rPr lang="zh-Hant" sz="3200" b="1" u="none" strike="noStrike" dirty="0">
                <a:solidFill>
                  <a:srgbClr val="B2D8BE"/>
                </a:solidFill>
                <a:latin typeface="Neue Haas Grotesk Text Pro"/>
              </a:rPr>
              <a:t>設拉子</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98560"/>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50115"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a:t>
            </a:r>
            <a:r>
              <a:rPr lang="zh-Hant" altLang="en-US" sz="1200" u="none" strike="noStrike" cap="none" dirty="0">
                <a:solidFill>
                  <a:srgbClr val="000000"/>
                </a:solidFill>
                <a:latin typeface="Neue Haas Grotesk Text Pro"/>
                <a:ea typeface="Microsoft JhengHei" panose="020B0604030504040204" pitchFamily="34" charset="-120"/>
              </a:rPr>
              <a:t>等</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52" name="Straight Connector 151">
            <a:extLst>
              <a:ext uri="{FF2B5EF4-FFF2-40B4-BE49-F238E27FC236}">
                <a16:creationId xmlns:a16="http://schemas.microsoft.com/office/drawing/2014/main" id="{58C35F7B-40A4-CC38-26CF-B2FAD978F37A}"/>
              </a:ext>
            </a:extLst>
          </p:cNvPr>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212683"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420151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cxnSp>
        <p:nvCxnSpPr>
          <p:cNvPr id="16" name="Straight Connector 15">
            <a:extLst>
              <a:ext uri="{FF2B5EF4-FFF2-40B4-BE49-F238E27FC236}">
                <a16:creationId xmlns:a16="http://schemas.microsoft.com/office/drawing/2014/main" id="{D2D89A92-2EC0-4A21-319E-87AB71380F56}"/>
              </a:ext>
            </a:extLst>
          </p:cNvPr>
          <p:cNvCxnSpPr/>
          <p:nvPr/>
        </p:nvCxnSpPr>
        <p:spPr>
          <a:xfrm flipH="1">
            <a:off x="36133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82F4CC2-94E5-5941-E2CD-DF8D937E7D95}"/>
              </a:ext>
            </a:extLst>
          </p:cNvPr>
          <p:cNvGrpSpPr/>
          <p:nvPr/>
        </p:nvGrpSpPr>
        <p:grpSpPr>
          <a:xfrm>
            <a:off x="3852164" y="6131407"/>
            <a:ext cx="278634" cy="272668"/>
            <a:chOff x="4555570" y="6131407"/>
            <a:chExt cx="278634" cy="272668"/>
          </a:xfrm>
        </p:grpSpPr>
        <p:sp>
          <p:nvSpPr>
            <p:cNvPr id="9" name="Freeform 8">
              <a:extLst>
                <a:ext uri="{FF2B5EF4-FFF2-40B4-BE49-F238E27FC236}">
                  <a16:creationId xmlns:a16="http://schemas.microsoft.com/office/drawing/2014/main" id="{8711F024-A914-8CBC-DE1B-48D4CCF5EF25}"/>
                </a:ext>
              </a:extLst>
            </p:cNvPr>
            <p:cNvSpPr/>
            <p:nvPr/>
          </p:nvSpPr>
          <p:spPr>
            <a:xfrm>
              <a:off x="4692496"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455557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24" name="Group 23">
            <a:extLst>
              <a:ext uri="{FF2B5EF4-FFF2-40B4-BE49-F238E27FC236}">
                <a16:creationId xmlns:a16="http://schemas.microsoft.com/office/drawing/2014/main" id="{0FC46A19-A081-8201-8D1C-8AC8D8DC5C45}"/>
              </a:ext>
            </a:extLst>
          </p:cNvPr>
          <p:cNvGrpSpPr/>
          <p:nvPr/>
        </p:nvGrpSpPr>
        <p:grpSpPr>
          <a:xfrm>
            <a:off x="3483054" y="6131407"/>
            <a:ext cx="275054" cy="272668"/>
            <a:chOff x="3823540" y="6131407"/>
            <a:chExt cx="275054" cy="272668"/>
          </a:xfrm>
        </p:grpSpPr>
        <p:sp>
          <p:nvSpPr>
            <p:cNvPr id="7" name="Oval 6">
              <a:extLst>
                <a:ext uri="{FF2B5EF4-FFF2-40B4-BE49-F238E27FC236}">
                  <a16:creationId xmlns:a16="http://schemas.microsoft.com/office/drawing/2014/main" id="{C6CA6850-8FA6-500D-D1FC-D5AE65AF1DE5}"/>
                </a:ext>
              </a:extLst>
            </p:cNvPr>
            <p:cNvSpPr/>
            <p:nvPr/>
          </p:nvSpPr>
          <p:spPr>
            <a:xfrm>
              <a:off x="382592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382354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569318" y="61314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p:nvPr/>
        </p:nvCxnSpPr>
        <p:spPr>
          <a:xfrm flipH="1">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p:nvPr/>
        </p:nvCxnSpPr>
        <p:spPr>
          <a:xfrm>
            <a:off x="3613150" y="2127945"/>
            <a:ext cx="736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noAutofit/>
          </a:bodyPr>
          <a:lstStyle/>
          <a:p>
            <a:pPr rtl="0"/>
            <a:r>
              <a:rPr lang="zh-Hant" sz="3200" b="1" u="none" strike="noStrike" dirty="0">
                <a:latin typeface="Neue Haas Grotesk Text Pro"/>
              </a:rPr>
              <a:t>大南方</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noAutofit/>
          </a:bodyPr>
          <a:lstStyle/>
          <a:p>
            <a:pPr rtl="0">
              <a:lnSpc>
                <a:spcPct val="80000"/>
              </a:lnSpc>
              <a:tabLst>
                <a:tab pos="1274445" algn="l"/>
              </a:tabLst>
            </a:pPr>
            <a:r>
              <a:rPr lang="zh-Hant" altLang="en-US" sz="5000" b="1" dirty="0">
                <a:solidFill>
                  <a:srgbClr val="FDBCA0"/>
                </a:solidFill>
                <a:latin typeface="Neue Haas Grotesk Text Pro"/>
                <a:cs typeface="Hellix"/>
              </a:rPr>
              <a:t>偏遠卻值得期待</a:t>
            </a:r>
            <a:endParaRPr lang="zh-Hant" sz="5000" b="1" i="0" u="none" strike="noStrike" dirty="0">
              <a:solidFill>
                <a:srgbClr val="FDBCA0"/>
              </a:solidFill>
              <a:latin typeface="Neue Haas Grotesk Text Pro"/>
              <a:cs typeface="Hellix"/>
            </a:endParaRP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848780" cy="992298"/>
          </a:xfrm>
        </p:spPr>
        <p:txBody>
          <a:bodyPr>
            <a:noAutofit/>
          </a:bodyPr>
          <a:lstStyle/>
          <a:p>
            <a:pPr rtl="0">
              <a:lnSpc>
                <a:spcPct val="110000"/>
              </a:lnSpc>
            </a:pPr>
            <a:r>
              <a:rPr lang="zh-Hant" sz="1600" u="none" strike="noStrike" dirty="0">
                <a:solidFill>
                  <a:srgbClr val="FFFFFF"/>
                </a:solidFill>
                <a:latin typeface="Neue Haas Grotesk Text Pro"/>
              </a:rPr>
              <a:t>一個充滿活力、幅員遼闊、正在崛起且前景光明的地區。</a:t>
            </a:r>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6751" r="16751"/>
          <a:stretch>
            <a:fillRect/>
          </a:stretch>
        </p:blipFill>
        <p:spPr>
          <a:xfrm>
            <a:off x="6096000" y="368300"/>
            <a:ext cx="6096000" cy="6103938"/>
          </a:xfrm>
        </p:spPr>
      </p:pic>
      <p:sp>
        <p:nvSpPr>
          <p:cNvPr id="6" name="object 11">
            <a:extLst>
              <a:ext uri="{FF2B5EF4-FFF2-40B4-BE49-F238E27FC236}">
                <a16:creationId xmlns:a16="http://schemas.microsoft.com/office/drawing/2014/main" id="{6231443A-BB70-29BB-22B7-C7AE9037E75A}"/>
              </a:ext>
            </a:extLst>
          </p:cNvPr>
          <p:cNvSpPr txBox="1"/>
          <p:nvPr/>
        </p:nvSpPr>
        <p:spPr>
          <a:xfrm>
            <a:off x="10178302" y="6522358"/>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rcRect t="17520" b="-1842"/>
          <a:stretch>
            <a:fillRect/>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11">
            <a:extLst>
              <a:ext uri="{FF2B5EF4-FFF2-40B4-BE49-F238E27FC236}">
                <a16:creationId xmlns:a16="http://schemas.microsoft.com/office/drawing/2014/main" id="{C1E722BB-9906-FB19-7E80-741562292F38}"/>
              </a:ext>
            </a:extLst>
          </p:cNvPr>
          <p:cNvSpPr txBox="1"/>
          <p:nvPr/>
        </p:nvSpPr>
        <p:spPr>
          <a:xfrm>
            <a:off x="130788" y="53211"/>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
        <p:nvSpPr>
          <p:cNvPr id="7" name="object 2">
            <a:extLst>
              <a:ext uri="{FF2B5EF4-FFF2-40B4-BE49-F238E27FC236}">
                <a16:creationId xmlns:a16="http://schemas.microsoft.com/office/drawing/2014/main" id="{C6ABCD44-22E0-F069-4709-91A97A5245B0}"/>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FCCD-7C9E-C960-09A4-DEEB4074F9D4}"/>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8BAD6CD0-3EC0-CB1E-A342-96AEB5E86E14}"/>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7E75DB30-E627-0D69-F7D4-A4D16E93449F}"/>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5050021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noAutofit/>
          </a:bodyPr>
          <a:lstStyle/>
          <a:p>
            <a:pPr rtl="0"/>
            <a:r>
              <a:rPr lang="zh-Hant" sz="3200" b="1" u="none" strike="noStrike" dirty="0">
                <a:solidFill>
                  <a:srgbClr val="FDBCA0"/>
                </a:solidFill>
                <a:latin typeface="Neue Haas Grotesk Text Pro"/>
              </a:rPr>
              <a:t>大南部地區</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743685"/>
            <a:ext cx="4204380" cy="3133240"/>
          </a:xfrm>
        </p:spPr>
        <p:txBody>
          <a:bodyPr>
            <a:noAutofit/>
          </a:bodyPr>
          <a:lstStyle/>
          <a:p>
            <a:pPr marL="0" marR="417195" indent="0" rtl="0">
              <a:spcBef>
                <a:spcPts val="219"/>
              </a:spcBef>
              <a:buNone/>
            </a:pPr>
            <a:r>
              <a:rPr lang="zh-Hant" sz="1600" u="none" strike="noStrike" spc="-30" dirty="0">
                <a:solidFill>
                  <a:srgbClr val="FFFFFF"/>
                </a:solidFill>
                <a:latin typeface="Neue Haas Grotesk Text Pro"/>
                <a:cs typeface="Arial"/>
              </a:rPr>
              <a:t>是澳洲最大的葡萄酒產區，地域遼闊，地處偏遠，卻又擁有豐富的多樣性，並以高品質葡萄酒而聞名。</a:t>
            </a:r>
            <a:endParaRPr lang="en-AU" dirty="0">
              <a:cs typeface="Arial" panose="020B0604020202020204" pitchFamily="34" charset="0"/>
            </a:endParaRPr>
          </a:p>
          <a:p>
            <a:pPr marL="297815" indent="-285750" rtl="0">
              <a:spcBef>
                <a:spcPts val="59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這裡擁有五個各具特色的子產區</a:t>
            </a:r>
            <a:endParaRPr lang="en-AU" dirty="0">
              <a:cs typeface="Arial" panose="020B0604020202020204" pitchFamily="34" charset="0"/>
            </a:endParaRPr>
          </a:p>
          <a:p>
            <a:pPr marL="297815" marR="5080" indent="-285750" rtl="0">
              <a:spcBef>
                <a:spcPts val="765"/>
              </a:spcBef>
              <a:buFont typeface="Arial" panose="020B0604020202020204" pitchFamily="34" charset="0"/>
              <a:buChar char="•"/>
              <a:tabLst>
                <a:tab pos="203200" algn="l"/>
              </a:tabLst>
            </a:pPr>
            <a:r>
              <a:rPr lang="zh-Hant" sz="1600" u="none" strike="noStrike" spc="-35" dirty="0">
                <a:solidFill>
                  <a:srgbClr val="FFFFFF"/>
                </a:solidFill>
                <a:latin typeface="Neue Haas Grotesk Text Pro"/>
                <a:cs typeface="Arial"/>
              </a:rPr>
              <a:t>西澳大利亞州則是氣候最涼爽的葡萄酒產區，擁有得天獨厚的生長條件</a:t>
            </a:r>
            <a:endParaRPr lang="en-AU" dirty="0">
              <a:cs typeface="Arial" panose="020B0604020202020204" pitchFamily="34" charset="0"/>
            </a:endParaRPr>
          </a:p>
          <a:p>
            <a:pPr marL="297815" indent="-285750" rtl="0">
              <a:spcBef>
                <a:spcPts val="590"/>
              </a:spcBef>
              <a:buFont typeface="Arial" panose="020B0604020202020204" pitchFamily="34" charset="0"/>
              <a:buChar char="•"/>
              <a:tabLst>
                <a:tab pos="203200" algn="l"/>
              </a:tabLst>
            </a:pPr>
            <a:r>
              <a:rPr lang="zh-Hant" sz="1600" u="none" strike="noStrike" spc="-15" dirty="0">
                <a:solidFill>
                  <a:srgbClr val="FFFFFF"/>
                </a:solidFill>
                <a:latin typeface="Neue Haas Grotesk Text Pro"/>
                <a:cs typeface="Arial"/>
              </a:rPr>
              <a:t>品質卓越的雷司令（Riesling）和西拉（Shiraz）</a:t>
            </a:r>
            <a:endParaRPr lang="en-AU" dirty="0">
              <a:cs typeface="Arial" panose="020B0604020202020204" pitchFamily="34" charset="0"/>
            </a:endParaRPr>
          </a:p>
          <a:p>
            <a:pPr marL="297815" marR="765810" indent="-285750" rtl="0">
              <a:spcBef>
                <a:spcPts val="765"/>
              </a:spcBef>
              <a:buFont typeface="Arial" panose="020B0604020202020204" pitchFamily="34" charset="0"/>
              <a:buChar char="•"/>
              <a:tabLst>
                <a:tab pos="203200" algn="l"/>
              </a:tabLst>
            </a:pPr>
            <a:r>
              <a:rPr lang="zh-Hant" sz="1600" u="none" strike="noStrike" spc="-15" dirty="0">
                <a:solidFill>
                  <a:srgbClr val="FFFFFF"/>
                </a:solidFill>
                <a:latin typeface="Neue Haas Grotesk Text Pro"/>
                <a:cs typeface="Arial"/>
              </a:rPr>
              <a:t>越來越重視永續葡萄園經營方式</a:t>
            </a:r>
            <a:endParaRPr lang="en-AU" dirty="0">
              <a:cs typeface="Arial" panose="020B0604020202020204" pitchFamily="34" charset="0"/>
            </a:endParaRPr>
          </a:p>
          <a:p>
            <a:pPr marL="297815" marR="448309" indent="-285750" rtl="0">
              <a:spcBef>
                <a:spcPts val="710"/>
              </a:spcBef>
              <a:buFont typeface="Arial" panose="020B0604020202020204" pitchFamily="34" charset="0"/>
              <a:buChar char="•"/>
              <a:tabLst>
                <a:tab pos="203200" algn="l"/>
              </a:tabLst>
            </a:pPr>
            <a:r>
              <a:rPr lang="zh-Hant" sz="1600" u="none" strike="noStrike" dirty="0">
                <a:solidFill>
                  <a:srgbClr val="FFFFFF"/>
                </a:solidFill>
                <a:latin typeface="Neue Haas Grotesk Text Pro"/>
                <a:cs typeface="Arial"/>
              </a:rPr>
              <a:t>結合傳統和最小</a:t>
            </a:r>
            <a:r>
              <a:rPr lang="zh-Hant" altLang="en-US" sz="1600" u="none" strike="noStrike" dirty="0">
                <a:solidFill>
                  <a:srgbClr val="FFFFFF"/>
                </a:solidFill>
                <a:latin typeface="Neue Haas Grotesk Text Pro"/>
                <a:cs typeface="Arial"/>
              </a:rPr>
              <a:t>干</a:t>
            </a:r>
            <a:r>
              <a:rPr lang="zh-Hant" sz="1600" u="none" strike="noStrike" dirty="0">
                <a:solidFill>
                  <a:srgbClr val="FFFFFF"/>
                </a:solidFill>
                <a:latin typeface="Neue Haas Grotesk Text Pro"/>
                <a:cs typeface="Arial"/>
              </a:rPr>
              <a:t>預的釀酒方法</a:t>
            </a:r>
            <a:endParaRPr lang="en-AU"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829691" cy="1325563"/>
          </a:xfrm>
        </p:spPr>
        <p:txBody>
          <a:bodyPr>
            <a:noAutofit/>
          </a:bodyPr>
          <a:lstStyle/>
          <a:p>
            <a:pPr rtl="0"/>
            <a:r>
              <a:rPr lang="zh-Hant" sz="5000" b="1" u="none" strike="noStrike" dirty="0">
                <a:solidFill>
                  <a:srgbClr val="B2D8BE"/>
                </a:solidFill>
                <a:latin typeface="Neue Haas Grotesk Text Pro"/>
              </a:rPr>
              <a:t>豐富、廣闊、多樣</a:t>
            </a:r>
          </a:p>
        </p:txBody>
      </p:sp>
      <p:sp>
        <p:nvSpPr>
          <p:cNvPr id="2" name="object 11">
            <a:extLst>
              <a:ext uri="{FF2B5EF4-FFF2-40B4-BE49-F238E27FC236}">
                <a16:creationId xmlns:a16="http://schemas.microsoft.com/office/drawing/2014/main" id="{5441BC5B-FAD8-3070-EB83-BE0D3162F55E}"/>
              </a:ext>
            </a:extLst>
          </p:cNvPr>
          <p:cNvSpPr txBox="1"/>
          <p:nvPr/>
        </p:nvSpPr>
        <p:spPr>
          <a:xfrm>
            <a:off x="98130" y="6489700"/>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solidFill>
                  <a:srgbClr val="FFFFFF"/>
                </a:solidFill>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27709"/>
          <a:stretch>
            <a:fill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82978"/>
            <a:ext cx="4829691" cy="1530521"/>
          </a:xfrm>
        </p:spPr>
        <p:txBody>
          <a:bodyPr>
            <a:noAutofit/>
          </a:bodyPr>
          <a:lstStyle/>
          <a:p>
            <a:pPr rtl="0">
              <a:lnSpc>
                <a:spcPct val="99000"/>
              </a:lnSpc>
              <a:spcBef>
                <a:spcPts val="800"/>
              </a:spcBef>
            </a:pPr>
            <a:r>
              <a:rPr lang="zh-Hant" sz="1600" u="none" strike="noStrike" dirty="0">
                <a:latin typeface="Neue Haas Grotesk Text Pro"/>
              </a:rPr>
              <a:t>大南方的歷史</a:t>
            </a:r>
          </a:p>
          <a:p>
            <a:pPr rtl="0">
              <a:lnSpc>
                <a:spcPct val="99000"/>
              </a:lnSpc>
              <a:spcBef>
                <a:spcPts val="800"/>
              </a:spcBef>
            </a:pPr>
            <a:r>
              <a:rPr lang="zh-Hant" sz="1600" u="none" strike="noStrike" dirty="0">
                <a:latin typeface="Neue Haas Grotesk Text Pro"/>
              </a:rPr>
              <a:t>地理、氣候和土壤</a:t>
            </a:r>
          </a:p>
          <a:p>
            <a:pPr rtl="0">
              <a:lnSpc>
                <a:spcPct val="99000"/>
              </a:lnSpc>
              <a:spcBef>
                <a:spcPts val="800"/>
              </a:spcBef>
            </a:pPr>
            <a:r>
              <a:rPr lang="zh-Hant" sz="1600" u="none" strike="noStrike" dirty="0">
                <a:latin typeface="Neue Haas Grotesk Text Pro"/>
              </a:rPr>
              <a:t>葡萄栽培和葡萄酒釀造</a:t>
            </a:r>
          </a:p>
          <a:p>
            <a:pPr rtl="0">
              <a:lnSpc>
                <a:spcPct val="99000"/>
              </a:lnSpc>
              <a:spcBef>
                <a:spcPts val="800"/>
              </a:spcBef>
            </a:pPr>
            <a:r>
              <a:rPr lang="zh-Hant" sz="1600" u="none" strike="noStrike" dirty="0">
                <a:latin typeface="Neue Haas Grotesk Text Pro"/>
              </a:rPr>
              <a:t>主要品種</a:t>
            </a:r>
            <a:endParaRPr lang="en-AU" dirty="0"/>
          </a:p>
        </p:txBody>
      </p:sp>
      <p:sp>
        <p:nvSpPr>
          <p:cNvPr id="6" name="Title 2">
            <a:extLst>
              <a:ext uri="{FF2B5EF4-FFF2-40B4-BE49-F238E27FC236}">
                <a16:creationId xmlns:a16="http://schemas.microsoft.com/office/drawing/2014/main" id="{30205F16-C43E-F4FD-B603-F859FD04FBDC}"/>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noAutofit/>
          </a:bodyPr>
          <a:lstStyle/>
          <a:p>
            <a:pPr rtl="0"/>
            <a:r>
              <a:rPr lang="zh-Hant" sz="2400" b="1" u="none" strike="noStrike" dirty="0">
                <a:latin typeface="Neue Haas Grotesk Text Pro"/>
              </a:rPr>
              <a:t>1859</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7" y="4140032"/>
            <a:ext cx="2256374" cy="1461301"/>
          </a:xfrm>
        </p:spPr>
        <p:txBody>
          <a:bodyPr>
            <a:noAutofit/>
          </a:bodyPr>
          <a:lstStyle/>
          <a:p>
            <a:pPr marL="0" indent="0" rtl="0">
              <a:lnSpc>
                <a:spcPct val="95000"/>
              </a:lnSpc>
              <a:spcBef>
                <a:spcPts val="800"/>
              </a:spcBef>
              <a:buNone/>
            </a:pPr>
            <a:r>
              <a:rPr lang="zh-Hant" sz="1600" u="none" strike="noStrike" dirty="0">
                <a:latin typeface="Neue Haas Grotesk Text Pro"/>
              </a:rPr>
              <a:t>定居者喬治·埃格頓-沃伯頓在巴克山附近的土地上種下了該地區的第一批葡萄藤。</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3120123" y="2169721"/>
            <a:ext cx="2918355" cy="1461301"/>
          </a:xfrm>
        </p:spPr>
        <p:txBody>
          <a:bodyPr>
            <a:noAutofit/>
          </a:bodyPr>
          <a:lstStyle/>
          <a:p>
            <a:pPr marL="0" indent="0" rtl="0">
              <a:lnSpc>
                <a:spcPct val="95000"/>
              </a:lnSpc>
              <a:spcBef>
                <a:spcPts val="800"/>
              </a:spcBef>
              <a:buNone/>
            </a:pPr>
            <a:r>
              <a:rPr lang="zh-Hant" sz="1600" u="none" strike="noStrike" dirty="0">
                <a:latin typeface="Neue Haas Grotesk Text Pro"/>
              </a:rPr>
              <a:t>葡萄栽培學家比爾·傑米森的實驗性種植為該地區的商業發展奠定了基礎。</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120123" y="1506947"/>
            <a:ext cx="2120040" cy="662774"/>
          </a:xfrm>
        </p:spPr>
        <p:txBody>
          <a:bodyPr>
            <a:noAutofit/>
          </a:bodyPr>
          <a:lstStyle/>
          <a:p>
            <a:pPr rtl="0"/>
            <a:r>
              <a:rPr lang="zh-Hant" sz="2400" b="1" u="none" strike="noStrike" dirty="0">
                <a:latin typeface="Neue Haas Grotesk Text Pro"/>
              </a:rPr>
              <a:t>1930</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noAutofit/>
          </a:bodyPr>
          <a:lstStyle/>
          <a:p>
            <a:pPr rtl="0"/>
            <a:r>
              <a:rPr lang="zh-Hant" sz="3200" b="1" u="none" strike="noStrike" dirty="0">
                <a:solidFill>
                  <a:srgbClr val="FDBCA0"/>
                </a:solidFill>
                <a:latin typeface="Neue Haas Grotesk Text Pro"/>
              </a:rPr>
              <a:t>歷史</a:t>
            </a:r>
          </a:p>
        </p:txBody>
      </p:sp>
      <p:sp>
        <p:nvSpPr>
          <p:cNvPr id="8" name="Text Placeholder 4">
            <a:extLst>
              <a:ext uri="{FF2B5EF4-FFF2-40B4-BE49-F238E27FC236}">
                <a16:creationId xmlns:a16="http://schemas.microsoft.com/office/drawing/2014/main" id="{467544DC-280D-6840-C55C-CF2CADDA241E}"/>
              </a:ext>
            </a:extLst>
          </p:cNvPr>
          <p:cNvSpPr txBox="1"/>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該地區第一個商業葡萄園建在巴克山附近的森林山。</a:t>
            </a:r>
            <a:endParaRPr lang="en-AU" sz="1600" dirty="0">
              <a:ea typeface="Microsoft JhengHei" panose="020B0604030504040204" pitchFamily="34" charset="-120"/>
            </a:endParaRPr>
          </a:p>
        </p:txBody>
      </p:sp>
      <p:sp>
        <p:nvSpPr>
          <p:cNvPr id="11" name="Text Placeholder 5">
            <a:extLst>
              <a:ext uri="{FF2B5EF4-FFF2-40B4-BE49-F238E27FC236}">
                <a16:creationId xmlns:a16="http://schemas.microsoft.com/office/drawing/2014/main" id="{F84AFC82-C28C-EF5F-E093-AC77EF975F55}"/>
              </a:ext>
            </a:extLst>
          </p:cNvPr>
          <p:cNvSpPr txBox="1"/>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1965</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623343" y="1119562"/>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5400" b="1" u="none" strike="noStrike" dirty="0">
                <a:solidFill>
                  <a:srgbClr val="601328"/>
                </a:solidFill>
                <a:latin typeface="Neue Haas Grotesk Text Pro"/>
                <a:ea typeface="Microsoft JhengHei" panose="020B0604030504040204" pitchFamily="34" charset="-120"/>
              </a:rPr>
              <a:t>大南方</a:t>
            </a:r>
          </a:p>
        </p:txBody>
      </p:sp>
      <p:sp>
        <p:nvSpPr>
          <p:cNvPr id="7" name="Text Placeholder 4">
            <a:extLst>
              <a:ext uri="{FF2B5EF4-FFF2-40B4-BE49-F238E27FC236}">
                <a16:creationId xmlns:a16="http://schemas.microsoft.com/office/drawing/2014/main" id="{BC14C2E2-545E-A06D-73DB-61CA21892867}"/>
              </a:ext>
            </a:extLst>
          </p:cNvPr>
          <p:cNvSpPr txBox="1"/>
          <p:nvPr/>
        </p:nvSpPr>
        <p:spPr>
          <a:xfrm>
            <a:off x="4553461" y="4150365"/>
            <a:ext cx="23120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西澳政府</a:t>
            </a:r>
            <a:br>
              <a:rPr lang="zh-Hant" sz="1600" u="none" strike="noStrike" dirty="0">
                <a:latin typeface="Neue Haas Grotesk Text Pro"/>
                <a:ea typeface="Microsoft JhengHei" panose="020B0604030504040204" pitchFamily="34" charset="-120"/>
              </a:rPr>
            </a:br>
            <a:r>
              <a:rPr lang="zh-Hant" sz="1600" u="none" strike="noStrike" dirty="0">
                <a:latin typeface="Neue Haas Grotesk Text Pro"/>
                <a:ea typeface="Microsoft JhengHei" panose="020B0604030504040204" pitchFamily="34" charset="-120"/>
              </a:rPr>
              <a:t>邀請葡萄栽培學教授哈羅德·奧爾莫和彭福爾德·海蘭德博士對該地區進行考察，希望以此刺激經濟成長。</a:t>
            </a:r>
            <a:endParaRPr lang="en-AU" sz="1600" dirty="0">
              <a:ea typeface="Microsoft JhengHei" panose="020B0604030504040204" pitchFamily="34" charset="-120"/>
            </a:endParaRPr>
          </a:p>
        </p:txBody>
      </p:sp>
      <p:sp>
        <p:nvSpPr>
          <p:cNvPr id="9" name="Text Placeholder 5">
            <a:extLst>
              <a:ext uri="{FF2B5EF4-FFF2-40B4-BE49-F238E27FC236}">
                <a16:creationId xmlns:a16="http://schemas.microsoft.com/office/drawing/2014/main" id="{0DE94745-0024-A08D-3AE1-76B601581297}"/>
              </a:ext>
            </a:extLst>
          </p:cNvPr>
          <p:cNvSpPr txBox="1"/>
          <p:nvPr/>
        </p:nvSpPr>
        <p:spPr>
          <a:xfrm>
            <a:off x="4553461" y="348759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1955</a:t>
            </a:r>
          </a:p>
        </p:txBody>
      </p:sp>
      <p:sp>
        <p:nvSpPr>
          <p:cNvPr id="13" name="Text Placeholder 4">
            <a:extLst>
              <a:ext uri="{FF2B5EF4-FFF2-40B4-BE49-F238E27FC236}">
                <a16:creationId xmlns:a16="http://schemas.microsoft.com/office/drawing/2014/main" id="{C14501B0-8AF5-8D5F-FF57-422A031C70D1}"/>
              </a:ext>
            </a:extLst>
          </p:cNvPr>
          <p:cNvSpPr txBox="1"/>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奧爾莫教授的報告總結說，巴克山和弗蘭克蘭河在葡萄酒生產方面展現出潛力。</a:t>
            </a:r>
            <a:endParaRPr lang="en-AU" sz="1600" dirty="0">
              <a:ea typeface="Microsoft JhengHei" panose="020B0604030504040204" pitchFamily="34" charset="-120"/>
            </a:endParaRPr>
          </a:p>
        </p:txBody>
      </p:sp>
      <p:sp>
        <p:nvSpPr>
          <p:cNvPr id="14" name="Text Placeholder 5">
            <a:extLst>
              <a:ext uri="{FF2B5EF4-FFF2-40B4-BE49-F238E27FC236}">
                <a16:creationId xmlns:a16="http://schemas.microsoft.com/office/drawing/2014/main" id="{D97D1535-7B68-2123-5C1C-AC8EC9F04DD9}"/>
              </a:ext>
            </a:extLst>
          </p:cNvPr>
          <p:cNvSpPr txBox="1"/>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1956</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757409" y="368300"/>
            <a:ext cx="443459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2568030" y="3518031"/>
            <a:ext cx="2382787" cy="662774"/>
          </a:xfrm>
        </p:spPr>
        <p:txBody>
          <a:bodyPr>
            <a:noAutofit/>
          </a:bodyPr>
          <a:lstStyle/>
          <a:p>
            <a:pPr rtl="0"/>
            <a:r>
              <a:rPr lang="zh-Hant" sz="2400" b="1" u="none" strike="noStrike" dirty="0">
                <a:latin typeface="Neue Haas Grotesk Text Pro"/>
              </a:rPr>
              <a:t>1970年代初期</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2568031" y="4180812"/>
            <a:ext cx="2256374" cy="1461301"/>
          </a:xfrm>
        </p:spPr>
        <p:txBody>
          <a:bodyPr>
            <a:noAutofit/>
          </a:bodyPr>
          <a:lstStyle/>
          <a:p>
            <a:pPr marL="0" indent="0" rtl="0">
              <a:lnSpc>
                <a:spcPct val="95000"/>
              </a:lnSpc>
              <a:spcBef>
                <a:spcPts val="800"/>
              </a:spcBef>
              <a:buNone/>
            </a:pPr>
            <a:r>
              <a:rPr lang="zh-Hant" sz="1600" u="none" strike="noStrike" dirty="0">
                <a:latin typeface="Neue Haas Grotesk Text Pro"/>
              </a:rPr>
              <a:t>Forest Hill 葡萄園的第一批葡萄酒於 1972 年上市，隔年 Forest Hill 雷司令被評為西澳大利亞最好的白葡萄酒。</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817717" y="1657470"/>
            <a:ext cx="2382787" cy="1461301"/>
          </a:xfrm>
        </p:spPr>
        <p:txBody>
          <a:bodyPr>
            <a:noAutofit/>
          </a:bodyPr>
          <a:lstStyle/>
          <a:p>
            <a:pPr marL="0" indent="0" rtl="0">
              <a:lnSpc>
                <a:spcPct val="95000"/>
              </a:lnSpc>
              <a:spcBef>
                <a:spcPts val="800"/>
              </a:spcBef>
              <a:buNone/>
            </a:pPr>
            <a:r>
              <a:rPr lang="zh-Hant" sz="1600" u="none" strike="noStrike" dirty="0">
                <a:latin typeface="Neue Haas Grotesk Text Pro"/>
              </a:rPr>
              <a:t>由於環境條件惡劣和技術不足，葡萄種植初期充滿挑戰。</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817716" y="994696"/>
            <a:ext cx="2120040" cy="662774"/>
          </a:xfrm>
        </p:spPr>
        <p:txBody>
          <a:bodyPr>
            <a:noAutofit/>
          </a:bodyPr>
          <a:lstStyle/>
          <a:p>
            <a:pPr rtl="0"/>
            <a:r>
              <a:rPr lang="zh-Hant" sz="2400" b="1" u="none" strike="noStrike" dirty="0">
                <a:latin typeface="Neue Haas Grotesk Text Pro"/>
              </a:rPr>
              <a:t>1960年代末</a:t>
            </a:r>
          </a:p>
        </p:txBody>
      </p:sp>
      <p:sp>
        <p:nvSpPr>
          <p:cNvPr id="8" name="Text Placeholder 4">
            <a:extLst>
              <a:ext uri="{FF2B5EF4-FFF2-40B4-BE49-F238E27FC236}">
                <a16:creationId xmlns:a16="http://schemas.microsoft.com/office/drawing/2014/main" id="{467544DC-280D-6840-C55C-CF2CADDA241E}"/>
              </a:ext>
            </a:extLst>
          </p:cNvPr>
          <p:cNvSpPr txBox="1"/>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芒特巴克正式註冊為大南部地區第一個地理標誌子區域。</a:t>
            </a:r>
            <a:endParaRPr lang="en-AU" sz="1600" dirty="0">
              <a:ea typeface="Microsoft JhengHei" panose="020B0604030504040204" pitchFamily="34" charset="-120"/>
            </a:endParaRPr>
          </a:p>
        </p:txBody>
      </p:sp>
      <p:sp>
        <p:nvSpPr>
          <p:cNvPr id="11" name="Text Placeholder 5">
            <a:extLst>
              <a:ext uri="{FF2B5EF4-FFF2-40B4-BE49-F238E27FC236}">
                <a16:creationId xmlns:a16="http://schemas.microsoft.com/office/drawing/2014/main" id="{F84AFC82-C28C-EF5F-E093-AC77EF975F55}"/>
              </a:ext>
            </a:extLst>
          </p:cNvPr>
          <p:cNvSpPr txBox="1"/>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1997</a:t>
            </a:r>
          </a:p>
        </p:txBody>
      </p:sp>
      <p:sp>
        <p:nvSpPr>
          <p:cNvPr id="7" name="Text Placeholder 4">
            <a:extLst>
              <a:ext uri="{FF2B5EF4-FFF2-40B4-BE49-F238E27FC236}">
                <a16:creationId xmlns:a16="http://schemas.microsoft.com/office/drawing/2014/main" id="{BC14C2E2-545E-A06D-73DB-61CA21892867}"/>
              </a:ext>
            </a:extLst>
          </p:cNvPr>
          <p:cNvSpPr txBox="1"/>
          <p:nvPr/>
        </p:nvSpPr>
        <p:spPr>
          <a:xfrm>
            <a:off x="4434592" y="1470511"/>
            <a:ext cx="28587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來自 Forest Hill、Plantagenet 和 Alkoomi 的葡萄酒在全國各地斬獲無數獎項。區域發展持續推進，在奧爾巴尼、丹麥和波朗格魯普等地種植了葡萄園。</a:t>
            </a:r>
          </a:p>
        </p:txBody>
      </p:sp>
      <p:sp>
        <p:nvSpPr>
          <p:cNvPr id="9" name="Text Placeholder 5">
            <a:extLst>
              <a:ext uri="{FF2B5EF4-FFF2-40B4-BE49-F238E27FC236}">
                <a16:creationId xmlns:a16="http://schemas.microsoft.com/office/drawing/2014/main" id="{0DE94745-0024-A08D-3AE1-76B601581297}"/>
              </a:ext>
            </a:extLst>
          </p:cNvPr>
          <p:cNvSpPr txBox="1"/>
          <p:nvPr/>
        </p:nvSpPr>
        <p:spPr>
          <a:xfrm>
            <a:off x="4434592" y="807737"/>
            <a:ext cx="238278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1970年代中後期</a:t>
            </a:r>
          </a:p>
        </p:txBody>
      </p:sp>
      <p:sp>
        <p:nvSpPr>
          <p:cNvPr id="13" name="Text Placeholder 4">
            <a:extLst>
              <a:ext uri="{FF2B5EF4-FFF2-40B4-BE49-F238E27FC236}">
                <a16:creationId xmlns:a16="http://schemas.microsoft.com/office/drawing/2014/main" id="{C14501B0-8AF5-8D5F-FF57-422A031C70D1}"/>
              </a:ext>
            </a:extLst>
          </p:cNvPr>
          <p:cNvSpPr txBox="1"/>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澳洲地理標誌（GI）「大南部」成立。</a:t>
            </a:r>
          </a:p>
        </p:txBody>
      </p:sp>
      <p:sp>
        <p:nvSpPr>
          <p:cNvPr id="14" name="Text Placeholder 5">
            <a:extLst>
              <a:ext uri="{FF2B5EF4-FFF2-40B4-BE49-F238E27FC236}">
                <a16:creationId xmlns:a16="http://schemas.microsoft.com/office/drawing/2014/main" id="{D97D1535-7B68-2123-5C1C-AC8EC9F04DD9}"/>
              </a:ext>
            </a:extLst>
          </p:cNvPr>
          <p:cNvSpPr txBox="1"/>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1996</a:t>
            </a:r>
          </a:p>
        </p:txBody>
      </p:sp>
      <p:sp>
        <p:nvSpPr>
          <p:cNvPr id="2" name="object 11">
            <a:extLst>
              <a:ext uri="{FF2B5EF4-FFF2-40B4-BE49-F238E27FC236}">
                <a16:creationId xmlns:a16="http://schemas.microsoft.com/office/drawing/2014/main" id="{DACDAD37-95F0-F4E9-B705-E3B2F12BF0B9}"/>
              </a:ext>
            </a:extLst>
          </p:cNvPr>
          <p:cNvSpPr txBox="1"/>
          <p:nvPr/>
        </p:nvSpPr>
        <p:spPr>
          <a:xfrm>
            <a:off x="10229327" y="188821"/>
            <a:ext cx="2597897" cy="135935"/>
          </a:xfrm>
          <a:prstGeom prst="rect">
            <a:avLst/>
          </a:prstGeom>
        </p:spPr>
        <p:txBody>
          <a:bodyPr vert="horz" wrap="square" lIns="0" tIns="12700" rIns="0" bIns="0" rtlCol="0">
            <a:noAutofit/>
          </a:bodyPr>
          <a:lstStyle/>
          <a:p>
            <a:pPr marL="12700" rtl="0">
              <a:lnSpc>
                <a:spcPct val="100000"/>
              </a:lnSpc>
              <a:spcBef>
                <a:spcPts val="100"/>
              </a:spcBef>
            </a:pPr>
            <a:r>
              <a:rPr lang="zh-Hant" sz="800" u="none" strike="noStrike" spc="-15" dirty="0">
                <a:latin typeface="Neue Haas Grotesk Text Pro"/>
                <a:cs typeface="Arial"/>
              </a:rPr>
              <a:t>圖片由 Great Southern Wines 提供</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425826341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rcRect l="5609" r="50105"/>
          <a:stretch>
            <a:fillRect/>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73318" cy="1461301"/>
          </a:xfrm>
        </p:spPr>
        <p:txBody>
          <a:bodyPr>
            <a:noAutofit/>
          </a:bodyPr>
          <a:lstStyle/>
          <a:p>
            <a:pPr marL="0" indent="0" rtl="0">
              <a:lnSpc>
                <a:spcPct val="95000"/>
              </a:lnSpc>
              <a:spcBef>
                <a:spcPts val="800"/>
              </a:spcBef>
              <a:buNone/>
            </a:pPr>
            <a:r>
              <a:rPr lang="zh-Hant" sz="1600" u="none" strike="noStrike" dirty="0">
                <a:latin typeface="Neue Haas Grotesk Text Pro"/>
              </a:rPr>
              <a:t>該地區的第二和第三個次區域地理標誌，Porongurup 和 Albany，已被列入受保護名稱登記冊。</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noAutofit/>
          </a:bodyPr>
          <a:lstStyle/>
          <a:p>
            <a:pPr rtl="0"/>
            <a:r>
              <a:rPr lang="zh-Hant" sz="2400" b="1" u="none" strike="noStrike" dirty="0">
                <a:latin typeface="Neue Haas Grotesk Text Pro"/>
              </a:rPr>
              <a:t>1999</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7" y="2070486"/>
            <a:ext cx="1876214" cy="1461301"/>
          </a:xfrm>
        </p:spPr>
        <p:txBody>
          <a:bodyPr>
            <a:noAutofit/>
          </a:bodyPr>
          <a:lstStyle/>
          <a:p>
            <a:pPr marL="0" indent="0" rtl="0">
              <a:lnSpc>
                <a:spcPct val="95000"/>
              </a:lnSpc>
              <a:spcBef>
                <a:spcPts val="800"/>
              </a:spcBef>
              <a:buNone/>
            </a:pPr>
            <a:r>
              <a:rPr lang="zh-Hant" sz="1600" u="none" strike="noStrike" dirty="0">
                <a:latin typeface="Neue Haas Grotesk Text Pro"/>
              </a:rPr>
              <a:t>弗蘭克蘭河成為大南部地區的第四個正式分區。</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noAutofit/>
          </a:bodyPr>
          <a:lstStyle/>
          <a:p>
            <a:pPr rtl="0"/>
            <a:r>
              <a:rPr lang="zh-Hant" sz="2400" b="1" u="none" strike="noStrike" dirty="0">
                <a:latin typeface="Neue Haas Grotesk Text Pro"/>
              </a:rPr>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1875509" cy="1461301"/>
          </a:xfrm>
        </p:spPr>
        <p:txBody>
          <a:bodyPr>
            <a:noAutofit/>
          </a:bodyPr>
          <a:lstStyle/>
          <a:p>
            <a:pPr marL="0" indent="0" rtl="0">
              <a:lnSpc>
                <a:spcPct val="95000"/>
              </a:lnSpc>
              <a:spcBef>
                <a:spcPts val="800"/>
              </a:spcBef>
              <a:buNone/>
            </a:pPr>
            <a:r>
              <a:rPr lang="zh-Hant" sz="1600" u="none" strike="noStrike" dirty="0">
                <a:latin typeface="Neue Haas Grotesk Text Pro"/>
              </a:rPr>
              <a:t>丹麥正式成為大南部地區的第五個官方次區域。</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noAutofit/>
          </a:bodyPr>
          <a:lstStyle/>
          <a:p>
            <a:pPr rtl="0"/>
            <a:r>
              <a:rPr lang="zh-Hant" sz="2400" b="1" u="none" strike="noStrike" dirty="0">
                <a:latin typeface="Neue Haas Grotesk Text Pro"/>
              </a:rPr>
              <a:t>2003</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328070" y="1180112"/>
            <a:ext cx="282347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大南部地區現在擁有 70 多家生產商——既有老牌知名企業，也有小型家族企業，還有年輕的創新者，他們以現代化的方式在葡萄園和酒窖中開闢了一條新道路。</a:t>
            </a: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317185" y="49626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今天</a:t>
            </a:r>
          </a:p>
        </p:txBody>
      </p:sp>
    </p:spTree>
    <p:extLst>
      <p:ext uri="{BB962C8B-B14F-4D97-AF65-F5344CB8AC3E}">
        <p14:creationId xmlns:p14="http://schemas.microsoft.com/office/powerpoint/2010/main" val="34562734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0931" r="4631"/>
          <a:stretch>
            <a:fillRect/>
          </a:stretch>
        </p:blipFill>
        <p:spPr>
          <a:xfrm>
            <a:off x="1103085"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noAutofit/>
          </a:bodyPr>
          <a:lstStyle/>
          <a:p>
            <a:pPr rtl="0"/>
            <a:r>
              <a:rPr lang="zh-Hant" sz="5400" b="1" u="none" strike="noStrike" dirty="0">
                <a:solidFill>
                  <a:srgbClr val="173F34"/>
                </a:solidFill>
                <a:latin typeface="Microsoft JhengHei" panose="020B0604030504040204" pitchFamily="34" charset="-120"/>
              </a:rPr>
              <a:t>澳洲</a:t>
            </a:r>
          </a:p>
        </p:txBody>
      </p:sp>
      <p:sp>
        <p:nvSpPr>
          <p:cNvPr id="6" name="object 58">
            <a:extLst>
              <a:ext uri="{FF2B5EF4-FFF2-40B4-BE49-F238E27FC236}">
                <a16:creationId xmlns:a16="http://schemas.microsoft.com/office/drawing/2014/main" id="{9853D473-2F61-E504-4EE2-186363616061}"/>
              </a:ext>
            </a:extLst>
          </p:cNvPr>
          <p:cNvSpPr txBox="1"/>
          <p:nvPr/>
        </p:nvSpPr>
        <p:spPr>
          <a:xfrm>
            <a:off x="3138710" y="5535243"/>
            <a:ext cx="1912253" cy="232756"/>
          </a:xfrm>
          <a:prstGeom prst="rect">
            <a:avLst/>
          </a:prstGeom>
        </p:spPr>
        <p:txBody>
          <a:bodyPr vert="horz" wrap="square" lIns="0" tIns="17145" rIns="0" bIns="0" rtlCol="0" anchor="t" anchorCtr="0">
            <a:noAutofit/>
          </a:bodyPr>
          <a:lstStyle/>
          <a:p>
            <a:pPr rtl="0">
              <a:buClr>
                <a:srgbClr val="F40000"/>
              </a:buClr>
            </a:pPr>
            <a:r>
              <a:rPr lang="zh-Hant" sz="1400" b="1" u="none" strike="noStrike" dirty="0">
                <a:solidFill>
                  <a:srgbClr val="173F34"/>
                </a:solidFill>
                <a:latin typeface="Microsoft JhengHei" panose="020B0604030504040204" pitchFamily="34" charset="-120"/>
                <a:ea typeface="Microsoft JhengHei" panose="020B0604030504040204" pitchFamily="34" charset="-120"/>
                <a:cs typeface="Hellix SemiBold"/>
              </a:rPr>
              <a:t>大南方</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p:nvPr/>
        </p:nvCxnSpPr>
        <p:spPr>
          <a:xfrm flipH="1">
            <a:off x="3814640" y="4877514"/>
            <a:ext cx="1023257" cy="7982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noAutofit/>
          </a:bodyPr>
          <a:lstStyle/>
          <a:p>
            <a:pPr rtl="0"/>
            <a:r>
              <a:rPr lang="zh-Hant" sz="5400" b="1" u="none" strike="noStrike" dirty="0">
                <a:solidFill>
                  <a:srgbClr val="173F34"/>
                </a:solidFill>
                <a:latin typeface="Microsoft JhengHei" panose="020B0604030504040204" pitchFamily="34" charset="-120"/>
              </a:rPr>
              <a:t>西</a:t>
            </a:r>
            <a:br>
              <a:rPr lang="zh-Hant" sz="5400" b="1" u="none" strike="noStrike" dirty="0">
                <a:solidFill>
                  <a:srgbClr val="173F34"/>
                </a:solidFill>
                <a:latin typeface="Microsoft JhengHei" panose="020B0604030504040204" pitchFamily="34" charset="-120"/>
              </a:rPr>
            </a:br>
            <a:r>
              <a:rPr lang="zh-Hant" sz="5400" b="1" u="none" strike="noStrike" dirty="0">
                <a:solidFill>
                  <a:srgbClr val="173F34"/>
                </a:solidFill>
                <a:latin typeface="Microsoft JhengHei" panose="020B0604030504040204" pitchFamily="34" charset="-120"/>
              </a:rPr>
              <a:t>澳大利亞</a:t>
            </a:r>
          </a:p>
        </p:txBody>
      </p:sp>
      <p:sp>
        <p:nvSpPr>
          <p:cNvPr id="6" name="TextBox 5">
            <a:extLst>
              <a:ext uri="{FF2B5EF4-FFF2-40B4-BE49-F238E27FC236}">
                <a16:creationId xmlns:a16="http://schemas.microsoft.com/office/drawing/2014/main" id="{DCE07064-3E61-2269-6345-5A423939049F}"/>
              </a:ext>
            </a:extLst>
          </p:cNvPr>
          <p:cNvSpPr txBox="1"/>
          <p:nvPr/>
        </p:nvSpPr>
        <p:spPr>
          <a:xfrm>
            <a:off x="4213163" y="5601537"/>
            <a:ext cx="1067673"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大南方</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p:nvPr/>
        </p:nvCxnSpPr>
        <p:spPr>
          <a:xfrm flipH="1">
            <a:off x="5134131" y="5501878"/>
            <a:ext cx="3043758" cy="28432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4D2F8EF-F430-0E44-2F9F-F14D2E9ED87E}"/>
              </a:ext>
            </a:extLst>
          </p:cNvPr>
          <p:cNvSpPr txBox="1"/>
          <p:nvPr/>
        </p:nvSpPr>
        <p:spPr>
          <a:xfrm>
            <a:off x="7160881" y="3567321"/>
            <a:ext cx="2034015" cy="276999"/>
          </a:xfrm>
          <a:prstGeom prst="rect">
            <a:avLst/>
          </a:prstGeom>
          <a:noFill/>
        </p:spPr>
        <p:txBody>
          <a:bodyPr wrap="square">
            <a:noAutofit/>
          </a:bodyPr>
          <a:lstStyle/>
          <a:p>
            <a:pPr rtl="0"/>
            <a:r>
              <a:rPr lang="zh-Hant" sz="1200" b="1" u="none" strike="noStrike" dirty="0">
                <a:solidFill>
                  <a:srgbClr val="173F34"/>
                </a:solidFill>
                <a:latin typeface="Microsoft JhengHei" panose="020B0604030504040204" pitchFamily="34" charset="-120"/>
                <a:ea typeface="Microsoft JhengHei" panose="020B0604030504040204" pitchFamily="34" charset="-120"/>
              </a:rPr>
              <a:t>弗蘭克蘭河</a:t>
            </a:r>
            <a:endParaRPr lang="en-US" sz="1200" b="1" dirty="0">
              <a:solidFill>
                <a:schemeClr val="accent2"/>
              </a:solidFill>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F1582C05-9385-6EC3-9483-6A13FABA5D6D}"/>
              </a:ext>
            </a:extLst>
          </p:cNvPr>
          <p:cNvCxnSpPr/>
          <p:nvPr/>
        </p:nvCxnSpPr>
        <p:spPr>
          <a:xfrm flipH="1" flipV="1">
            <a:off x="8034728" y="3818087"/>
            <a:ext cx="143160" cy="116614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F6643BB-94AA-780C-6A60-24486CE6E64E}"/>
              </a:ext>
            </a:extLst>
          </p:cNvPr>
          <p:cNvSpPr txBox="1"/>
          <p:nvPr/>
        </p:nvSpPr>
        <p:spPr>
          <a:xfrm>
            <a:off x="9514337" y="4136947"/>
            <a:ext cx="2034015" cy="276999"/>
          </a:xfrm>
          <a:prstGeom prst="rect">
            <a:avLst/>
          </a:prstGeom>
          <a:noFill/>
        </p:spPr>
        <p:txBody>
          <a:bodyPr wrap="square">
            <a:noAutofit/>
          </a:bodyPr>
          <a:lstStyle/>
          <a:p>
            <a:pPr rtl="0"/>
            <a:r>
              <a:rPr lang="zh-Hant" sz="1200" b="1" u="none" strike="noStrike" dirty="0">
                <a:solidFill>
                  <a:srgbClr val="173F34"/>
                </a:solidFill>
                <a:latin typeface="Microsoft JhengHei" panose="020B0604030504040204" pitchFamily="34" charset="-120"/>
                <a:ea typeface="Microsoft JhengHei" panose="020B0604030504040204" pitchFamily="34" charset="-120"/>
              </a:rPr>
              <a:t>巴克山</a:t>
            </a:r>
            <a:endParaRPr lang="en-US" sz="1200" b="1" dirty="0">
              <a:solidFill>
                <a:schemeClr val="accent2"/>
              </a:solidFill>
              <a:latin typeface="Microsoft JhengHei" panose="020B0604030504040204" pitchFamily="34" charset="-120"/>
              <a:ea typeface="Microsoft JhengHei" panose="020B0604030504040204" pitchFamily="34" charset="-120"/>
            </a:endParaRPr>
          </a:p>
        </p:txBody>
      </p:sp>
      <p:cxnSp>
        <p:nvCxnSpPr>
          <p:cNvPr id="12" name="Straight Connector 11">
            <a:extLst>
              <a:ext uri="{FF2B5EF4-FFF2-40B4-BE49-F238E27FC236}">
                <a16:creationId xmlns:a16="http://schemas.microsoft.com/office/drawing/2014/main" id="{272181D7-8B2E-DABA-16EA-FCC8364368C9}"/>
              </a:ext>
            </a:extLst>
          </p:cNvPr>
          <p:cNvCxnSpPr/>
          <p:nvPr/>
        </p:nvCxnSpPr>
        <p:spPr>
          <a:xfrm flipV="1">
            <a:off x="8979108" y="4282782"/>
            <a:ext cx="524656" cy="98626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DE96CC9-0BB1-A4F9-90B7-7D67146A6B71}"/>
              </a:ext>
            </a:extLst>
          </p:cNvPr>
          <p:cNvSpPr txBox="1"/>
          <p:nvPr/>
        </p:nvSpPr>
        <p:spPr>
          <a:xfrm>
            <a:off x="10241360" y="5433596"/>
            <a:ext cx="2034015" cy="276999"/>
          </a:xfrm>
          <a:prstGeom prst="rect">
            <a:avLst/>
          </a:prstGeom>
          <a:noFill/>
        </p:spPr>
        <p:txBody>
          <a:bodyPr wrap="square">
            <a:noAutofit/>
          </a:bodyPr>
          <a:lstStyle/>
          <a:p>
            <a:pPr rtl="0"/>
            <a:r>
              <a:rPr lang="zh-Hant" sz="1200" b="1" u="none" strike="noStrike" dirty="0">
                <a:solidFill>
                  <a:srgbClr val="173F34"/>
                </a:solidFill>
                <a:latin typeface="Microsoft JhengHei" panose="020B0604030504040204" pitchFamily="34" charset="-120"/>
                <a:ea typeface="Microsoft JhengHei" panose="020B0604030504040204" pitchFamily="34" charset="-120"/>
              </a:rPr>
              <a:t>波龍古魯普</a:t>
            </a:r>
            <a:endParaRPr lang="en-US" sz="1200" b="1" dirty="0">
              <a:solidFill>
                <a:schemeClr val="accent2"/>
              </a:solidFill>
              <a:latin typeface="Microsoft JhengHei" panose="020B0604030504040204" pitchFamily="34" charset="-120"/>
              <a:ea typeface="Microsoft JhengHei" panose="020B0604030504040204" pitchFamily="34" charset="-120"/>
            </a:endParaRPr>
          </a:p>
        </p:txBody>
      </p:sp>
      <p:cxnSp>
        <p:nvCxnSpPr>
          <p:cNvPr id="15" name="Straight Connector 14">
            <a:extLst>
              <a:ext uri="{FF2B5EF4-FFF2-40B4-BE49-F238E27FC236}">
                <a16:creationId xmlns:a16="http://schemas.microsoft.com/office/drawing/2014/main" id="{EF7B529A-71B3-8007-5B9D-276B43E637F5}"/>
              </a:ext>
            </a:extLst>
          </p:cNvPr>
          <p:cNvCxnSpPr/>
          <p:nvPr/>
        </p:nvCxnSpPr>
        <p:spPr>
          <a:xfrm>
            <a:off x="9503764" y="5382357"/>
            <a:ext cx="742013" cy="15959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2FE1F88-5B52-5B25-1439-52D00CB30D45}"/>
              </a:ext>
            </a:extLst>
          </p:cNvPr>
          <p:cNvSpPr txBox="1"/>
          <p:nvPr/>
        </p:nvSpPr>
        <p:spPr>
          <a:xfrm>
            <a:off x="9881596" y="6112538"/>
            <a:ext cx="2034015" cy="276999"/>
          </a:xfrm>
          <a:prstGeom prst="rect">
            <a:avLst/>
          </a:prstGeom>
          <a:noFill/>
        </p:spPr>
        <p:txBody>
          <a:bodyPr wrap="square">
            <a:noAutofit/>
          </a:bodyPr>
          <a:lstStyle/>
          <a:p>
            <a:pPr rtl="0"/>
            <a:r>
              <a:rPr lang="zh-Hant" sz="1200" b="1" u="none" strike="noStrike" dirty="0">
                <a:solidFill>
                  <a:srgbClr val="173F34"/>
                </a:solidFill>
                <a:latin typeface="Microsoft JhengHei" panose="020B0604030504040204" pitchFamily="34" charset="-120"/>
                <a:ea typeface="Microsoft JhengHei" panose="020B0604030504040204" pitchFamily="34" charset="-120"/>
              </a:rPr>
              <a:t>奧爾巴尼</a:t>
            </a:r>
            <a:endParaRPr lang="en-US" sz="1200" b="1" dirty="0">
              <a:solidFill>
                <a:schemeClr val="accent2"/>
              </a:solidFill>
              <a:latin typeface="Microsoft JhengHei" panose="020B0604030504040204" pitchFamily="34" charset="-120"/>
              <a:ea typeface="Microsoft JhengHei" panose="020B0604030504040204" pitchFamily="34" charset="-120"/>
            </a:endParaRPr>
          </a:p>
        </p:txBody>
      </p:sp>
      <p:cxnSp>
        <p:nvCxnSpPr>
          <p:cNvPr id="18" name="Straight Connector 17">
            <a:extLst>
              <a:ext uri="{FF2B5EF4-FFF2-40B4-BE49-F238E27FC236}">
                <a16:creationId xmlns:a16="http://schemas.microsoft.com/office/drawing/2014/main" id="{A6FB1380-DA56-69C0-CDCA-ACFD320318FB}"/>
              </a:ext>
            </a:extLst>
          </p:cNvPr>
          <p:cNvCxnSpPr>
            <a:endCxn id="17" idx="1"/>
          </p:cNvCxnSpPr>
          <p:nvPr/>
        </p:nvCxnSpPr>
        <p:spPr>
          <a:xfrm>
            <a:off x="9316386" y="5754001"/>
            <a:ext cx="56521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1325500-C50E-C06D-DDF9-8F9AA35D109E}"/>
              </a:ext>
            </a:extLst>
          </p:cNvPr>
          <p:cNvSpPr txBox="1"/>
          <p:nvPr/>
        </p:nvSpPr>
        <p:spPr>
          <a:xfrm>
            <a:off x="7686989" y="6300402"/>
            <a:ext cx="1554447" cy="276999"/>
          </a:xfrm>
          <a:prstGeom prst="rect">
            <a:avLst/>
          </a:prstGeom>
          <a:noFill/>
        </p:spPr>
        <p:txBody>
          <a:bodyPr wrap="square">
            <a:noAutofit/>
          </a:bodyPr>
          <a:lstStyle/>
          <a:p>
            <a:pPr rtl="0"/>
            <a:r>
              <a:rPr lang="zh-Hant" sz="1200" b="1" u="none" strike="noStrike" dirty="0">
                <a:solidFill>
                  <a:srgbClr val="173F34"/>
                </a:solidFill>
                <a:latin typeface="Microsoft JhengHei" panose="020B0604030504040204" pitchFamily="34" charset="-120"/>
                <a:ea typeface="Microsoft JhengHei" panose="020B0604030504040204" pitchFamily="34" charset="-120"/>
              </a:rPr>
              <a:t>丹麥</a:t>
            </a:r>
            <a:endParaRPr lang="en-US" sz="1200" b="1" dirty="0">
              <a:solidFill>
                <a:schemeClr val="accent2"/>
              </a:solidFill>
              <a:latin typeface="Microsoft JhengHei" panose="020B0604030504040204" pitchFamily="34" charset="-120"/>
              <a:ea typeface="Microsoft JhengHei" panose="020B0604030504040204" pitchFamily="34" charset="-120"/>
            </a:endParaRPr>
          </a:p>
        </p:txBody>
      </p:sp>
      <p:cxnSp>
        <p:nvCxnSpPr>
          <p:cNvPr id="21" name="Straight Connector 20">
            <a:extLst>
              <a:ext uri="{FF2B5EF4-FFF2-40B4-BE49-F238E27FC236}">
                <a16:creationId xmlns:a16="http://schemas.microsoft.com/office/drawing/2014/main" id="{1DA223B9-8F8C-B0B2-8184-EECA1307F86A}"/>
              </a:ext>
            </a:extLst>
          </p:cNvPr>
          <p:cNvCxnSpPr/>
          <p:nvPr/>
        </p:nvCxnSpPr>
        <p:spPr>
          <a:xfrm flipH="1">
            <a:off x="8142736" y="5888913"/>
            <a:ext cx="30422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55649902-B554-48A8-BA6F-5B7567E7C8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purl.org/dc/elements/1.1/"/>
    <ds:schemaRef ds:uri="http://www.w3.org/XML/1998/namespace"/>
    <ds:schemaRef ds:uri="http://purl.org/dc/dcmitype/"/>
    <ds:schemaRef ds:uri="02256494-4976-4001-aedb-96463ae0d92e"/>
    <ds:schemaRef ds:uri="http://purl.org/dc/terms/"/>
    <ds:schemaRef ds:uri="http://schemas.microsoft.com/office/2006/metadata/properties"/>
    <ds:schemaRef ds:uri="http://schemas.microsoft.com/office/2006/documentManagement/types"/>
    <ds:schemaRef ds:uri="4e8dd08d-258d-47a9-9875-37f1ffd19f33"/>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0</TotalTime>
  <Words>2000</Words>
  <Application>Microsoft Macintosh PowerPoint</Application>
  <PresentationFormat>Grand écran</PresentationFormat>
  <Paragraphs>376</Paragraphs>
  <Slides>29</Slides>
  <Notes>19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29</vt:i4>
      </vt:variant>
    </vt:vector>
  </HeadingPairs>
  <TitlesOfParts>
    <vt:vector size="35" baseType="lpstr">
      <vt:lpstr>Neue Haas Grotesk Text Pro</vt:lpstr>
      <vt:lpstr>SimSun</vt:lpstr>
      <vt:lpstr>Arial</vt:lpstr>
      <vt:lpstr>Microsoft JhengHei</vt:lpstr>
      <vt:lpstr>Inter Display</vt:lpstr>
      <vt:lpstr>Slide layouts</vt:lpstr>
      <vt:lpstr>Présentation PowerPoint</vt:lpstr>
      <vt:lpstr>Présentation PowerPoint</vt:lpstr>
      <vt:lpstr>大南部地區</vt:lpstr>
      <vt:lpstr>今天 我們 將涵蓋</vt:lpstr>
      <vt:lpstr>1859</vt:lpstr>
      <vt:lpstr>1970年代初期</vt:lpstr>
      <vt:lpstr>Présentation PowerPoint</vt:lpstr>
      <vt:lpstr>澳洲</vt:lpstr>
      <vt:lpstr>西 澳大利亞</vt:lpstr>
      <vt:lpstr>地理、氣候和土壤</vt:lpstr>
      <vt:lpstr>Présentation PowerPoint</vt:lpstr>
      <vt:lpstr>土壤</vt:lpstr>
      <vt:lpstr>葡萄種植</vt:lpstr>
      <vt:lpstr>葡萄酒釀造</vt:lpstr>
      <vt:lpstr>Présentation PowerPoint</vt:lpstr>
      <vt:lpstr>南方 風味</vt:lpstr>
      <vt:lpstr>Présentation PowerPoint</vt:lpstr>
      <vt:lpstr>雷司令 特徵</vt:lpstr>
      <vt:lpstr>Présentation PowerPoint</vt:lpstr>
      <vt:lpstr>夏多內葡萄酒 的特點</vt:lpstr>
      <vt:lpstr>Présentation PowerPoint</vt:lpstr>
      <vt:lpstr>黑皮諾葡萄酒 的特點</vt:lpstr>
      <vt:lpstr>Présentation PowerPoint</vt:lpstr>
      <vt:lpstr>赤霞珠葡萄酒 的特點</vt:lpstr>
      <vt:lpstr>Présentation PowerPoint</vt:lpstr>
      <vt:lpstr>設拉子 特徵</vt:lpstr>
      <vt:lpstr>大南方</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2026-07-15T04:02:00Z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2026-02-18T01:32:19Z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33aad4a3-b96e-41df-a308-cdec7ababf1c</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