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27B_20C05B6F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69" r:id="rId11"/>
    <p:sldId id="635" r:id="rId12"/>
    <p:sldId id="641" r:id="rId13"/>
    <p:sldId id="642" r:id="rId14"/>
    <p:sldId id="643" r:id="rId15"/>
    <p:sldId id="648" r:id="rId16"/>
    <p:sldId id="664" r:id="rId17"/>
    <p:sldId id="665" r:id="rId18"/>
    <p:sldId id="666" r:id="rId19"/>
    <p:sldId id="652" r:id="rId20"/>
    <p:sldId id="667" r:id="rId21"/>
    <p:sldId id="668" r:id="rId22"/>
    <p:sldId id="280" r:id="rId23"/>
    <p:sldId id="617" r:id="rId24"/>
    <p:sldId id="657" r:id="rId25"/>
    <p:sldId id="626" r:id="rId26"/>
    <p:sldId id="659" r:id="rId27"/>
    <p:sldId id="340" r:id="rId28"/>
    <p:sldId id="670" r:id="rId29"/>
  </p:sldIdLst>
  <p:sldSz cx="12192000" cy="6858000"/>
  <p:notesSz cx="6858000" cy="9144000"/>
  <p:embeddedFontLst>
    <p:embeddedFont>
      <p:font typeface="Inter Display" panose="02000503000000020004" pitchFamily="2" charset="0"/>
      <p:regular r:id="rId31"/>
      <p:bold r:id="rId32"/>
      <p:italic r:id="rId33"/>
      <p:boldItalic r:id="rId34"/>
    </p:embeddedFont>
    <p:embeddedFont>
      <p:font typeface="Microsoft YaHei" panose="020B0503020204020204" pitchFamily="34" charset="-122"/>
      <p:regular r:id="rId35"/>
      <p:bold r:id="rId36"/>
    </p:embeddedFont>
    <p:embeddedFont>
      <p:font typeface="Neue Haas Grotesk Text Pro" panose="020B0504020202020204" pitchFamily="34" charset="77"/>
      <p:regular r:id="rId37"/>
      <p:bold r:id="rId38"/>
      <p:italic r:id="rId39"/>
      <p:boldItalic r:id="rId40"/>
    </p:embeddedFont>
    <p:embeddedFont>
      <p:font typeface="Noto Sans CJK SC Regular" panose="020F0502020204030204" pitchFamily="34" charset="0"/>
      <p:regular r:id="rId41"/>
      <p:bold r:id="rId42"/>
      <p:italic r:id="rId43"/>
      <p:boldItalic r:id="rId44"/>
    </p:embeddedFont>
    <p:embeddedFont>
      <p:font typeface="SimHei" panose="02010609060101010101" pitchFamily="49" charset="-122"/>
      <p:regular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DF96D2-F321-B349-993D-602042E85A93}" v="1" dt="2026-05-04T07:02:02.4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6" autoAdjust="0"/>
    <p:restoredTop sz="87397"/>
  </p:normalViewPr>
  <p:slideViewPr>
    <p:cSldViewPr snapToGrid="0">
      <p:cViewPr varScale="1">
        <p:scale>
          <a:sx n="106" d="100"/>
          <a:sy n="106" d="100"/>
        </p:scale>
        <p:origin x="1600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custSel modSld">
      <pc:chgData name="Cameron Midson" userId="510fe36d-201b-4d30-8c49-491c55367456" providerId="ADAL" clId="{93217E07-8A0E-5D7D-A37A-49773A2FEA36}" dt="2026-05-04T07:02:26.324" v="3" actId="1076"/>
      <pc:docMkLst>
        <pc:docMk/>
      </pc:docMkLst>
      <pc:sldChg chg="addSp delSp modSp mod">
        <pc:chgData name="Cameron Midson" userId="510fe36d-201b-4d30-8c49-491c55367456" providerId="ADAL" clId="{93217E07-8A0E-5D7D-A37A-49773A2FEA36}" dt="2026-05-04T07:02:26.324" v="3" actId="1076"/>
        <pc:sldMkLst>
          <pc:docMk/>
          <pc:sldMk cId="2969888299" sldId="478"/>
        </pc:sldMkLst>
        <pc:spChg chg="del">
          <ac:chgData name="Cameron Midson" userId="510fe36d-201b-4d30-8c49-491c55367456" providerId="ADAL" clId="{93217E07-8A0E-5D7D-A37A-49773A2FEA36}" dt="2026-05-04T07:02:23.428" v="2" actId="478"/>
          <ac:spMkLst>
            <pc:docMk/>
            <pc:sldMk cId="2969888299" sldId="478"/>
            <ac:spMk id="2" creationId="{54F07C35-74B7-2AF4-8B96-6393A81C08A6}"/>
          </ac:spMkLst>
        </pc:spChg>
        <pc:spChg chg="add mod">
          <ac:chgData name="Cameron Midson" userId="510fe36d-201b-4d30-8c49-491c55367456" providerId="ADAL" clId="{93217E07-8A0E-5D7D-A37A-49773A2FEA36}" dt="2026-05-04T07:02:26.324" v="3" actId="1076"/>
          <ac:spMkLst>
            <pc:docMk/>
            <pc:sldMk cId="2969888299" sldId="478"/>
            <ac:spMk id="3" creationId="{F8A5FE12-9EF3-4ABE-9B95-6CE9B1995F5D}"/>
          </ac:spMkLst>
        </pc:spChg>
      </pc:sldChg>
    </pc:docChg>
  </pc:docChgLst>
</pc:chgInfo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13CCF8-D70D-486D-B7D6-B0CD59C13F41}" authorId="{00000000-0000-0000-0000-000000000000}" status="resolved" created="2025-03-18T11:58:06.477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Other modules have a map of Australia first showing where the region is in context of the whole country and then the state map after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5/4/26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40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补充内容：更多课程资料和有关葡萄品种的信息请移步 </a:t>
            </a:r>
            <a:r>
              <a:rPr lang="en-GB" b="0" i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www.australianwinediscovered.com</a:t>
            </a:r>
            <a:endParaRPr lang="en-GB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55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板岩和石灰岩土壤加上凉爽的夜晚，赋予了克莱尔谷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的雷司令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一个非常独特的风格：轻盈至中等的酒体，果味浓郁，酸度延绵盘旋。传统的克莱尔谷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雷司令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大部分是干型的，但越来越多的生产商如今会尝试半干型、酒精度较低的风格。大部分克莱尔谷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的雷司令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可在陈酿数十年，且没有橡木影响。充满活力的柑橘类水果风味会随着时间的推移发展出蜂蜜、吐司和柠檬蛋黄酱的味道，同时爽脆的酸度变柔和，质地更加顺滑，口感更佳浓郁。</a:t>
            </a:r>
          </a:p>
          <a:p>
            <a:b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</a:br>
            <a:endParaRPr lang="ja-JP" altLang="en-US" b="0" i="0">
              <a:latin typeface="Microsoft YaHei" panose="020B0503020204020204" pitchFamily="34" charset="-122"/>
              <a:ea typeface="Microsoft YaHei" panose="020B0503020204020204" pitchFamily="34" charset="-122"/>
              <a:cs typeface="SimSun"/>
              <a:sym typeface="SimSun"/>
            </a:endParaRPr>
          </a:p>
          <a:p>
            <a:endParaRPr lang="en-US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675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温暖的白天是设拉子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活泼的风味充分发育的理想条件，而持续的凉爽夜晚有助于保持酸度。这里的设拉子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的酒体通常在中度至饱满，质感浓郁，但仍保持着优雅。带有典型的品种风味，大多数陈酿潜力优秀。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530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的赤霞珠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Cabernet Sauvignon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葡萄酒馥郁、强劲而优雅，与凉爽气候产区的同类品种葡萄酒相比，具有更成熟、更浓郁的深色水果特征。它们更平衡，精致，陈酿潜力优秀。这里的酿酒师经常会把赤霞珠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Cabernet Sauvignon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与设拉子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混酿，有时再加一点马尔贝克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Malbec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087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近年来，一些常年种植的品种，如歌海娜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Grenache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幕尔维德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Mourvèdre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和马贝克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Malbec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重新获得了关注，与此同时，新品种的引进增加了品种的多样性。其它值得关注的品种包括赛美蓉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Semillon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灰比诺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Pinot Grigio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菲亚诺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Fiano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维蒙蒂诺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Vermentino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桑乔维塞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Sangiovese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丹魄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Tempranillo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和蒙特普齐亚诺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Montepulciano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。</a:t>
            </a:r>
          </a:p>
          <a:p>
            <a:endParaRPr lang="en-GB" b="0" i="0" dirty="0">
              <a:latin typeface="Microsoft YaHei" panose="020B0503020204020204" pitchFamily="34" charset="-122"/>
              <a:ea typeface="Microsoft YaHei" panose="020B0503020204020204" pitchFamily="34" charset="-122"/>
              <a:cs typeface="SimSun"/>
              <a:sym typeface="SimSun"/>
            </a:endParaRPr>
          </a:p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推荐的讨论话题：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是什么使克莱尔谷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的雷司令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如此别致和成功？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的设拉子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和巴罗萨谷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Barossa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的设拉子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会有哪些不同？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严格来说是个温暖气候产区，但这里的葡萄酒不一定具有温暖气候产区的常见风格，为什么？</a:t>
            </a:r>
            <a:endParaRPr lang="en-US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latin typeface="Noto Sans CJK SC Regular" panose="020B0500000000000000" pitchFamily="34" charset="-128"/>
                <a:ea typeface="Noto Sans CJK SC Regular" panose="020B0500000000000000" pitchFamily="34" charset="-128"/>
                <a:cs typeface="SimSun"/>
                <a:sym typeface="SimSun"/>
              </a:rPr>
              <a:t>如需更多课程、工具和资源，请移步 </a:t>
            </a:r>
            <a:r>
              <a:rPr lang="en-GB" dirty="0" err="1"/>
              <a:t>www.australianwinediscovered.com</a:t>
            </a:r>
            <a:endParaRPr lang="en-GB" dirty="0"/>
          </a:p>
          <a:p>
            <a:r>
              <a:rPr lang="ja-JP" altLang="en-US">
                <a:latin typeface="Noto Sans CJK SC Regular" panose="020B0500000000000000" pitchFamily="34" charset="-128"/>
                <a:ea typeface="Noto Sans CJK SC Regular" panose="020B0500000000000000" pitchFamily="34" charset="-128"/>
                <a:cs typeface="SimSun"/>
                <a:sym typeface="SimSun"/>
              </a:rPr>
              <a:t>洽谈咨询请发送电子邮件至：</a:t>
            </a:r>
            <a:r>
              <a:rPr lang="en-GB" dirty="0" err="1"/>
              <a:t>discovered@wineaustralia.com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推荐的讨论话题：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在过去的几十年里，葡萄酒的消费趋势是如何影响了克莱尔谷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葡萄酒的成功和其受欢迎程度的？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pPr marL="120315" indent="-120315">
              <a:buSzTx/>
              <a:buChar char="-"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有哪些因素影响了克莱尔谷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的葡萄酒文化社区长期继承下来的多样性和创新性？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66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位于南澳阿德莱德市以北约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130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公里处的洛夫特山脉，远离城市的喧嚣。这里有绵延起伏的绿色山丘、桉树、野花和安谧的溪流，是澳大利亚风景最优美的葡萄酒产区之一。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7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尽管克莱尔谷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没有正式的子产区划分，但它由五个不同的区域组成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奥本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Auburn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沃特威尔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Watervale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七重山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Sevenhill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、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波兰山河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Polish Hill River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和克莱尔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每个区域都有自己的气候特点和葡萄酒风格。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799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这个产区具有温暖的温带大陆性气候，下午和夜间凉爽的微风调剂了夏季白天的温热。由于昼夜温差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同一天内最高温度和最低温度的差距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过大，温度数据可能会使人误解。白天温度高达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40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摄氏度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104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华氏度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，晚上温度下降到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摄氏度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33.8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华氏度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，这种昼夜温差在成熟期的主要几个月十分常见，能够减缓成熟进程，增加风味的复杂性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这一点对于像雷司令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这样的芳香型葡萄品种来说尤其重要。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生长季节降水量：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232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毫米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9.1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英寸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 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夏季一月平均气温：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22.3°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 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72.1°F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endParaRPr lang="en-US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9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克莱尔山谷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引人入胜的地理环境归功于它极端的气候和地质历史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在过去的几百万年间，这里经历过冰川期与干旱环境之间的变换。</a:t>
            </a:r>
          </a:p>
          <a:p>
            <a:endParaRPr lang="ja-JP" altLang="en-US" b="0" i="0">
              <a:latin typeface="Microsoft YaHei" panose="020B0503020204020204" pitchFamily="34" charset="-122"/>
              <a:ea typeface="Microsoft YaHei" panose="020B0503020204020204" pitchFamily="34" charset="-122"/>
              <a:cs typeface="SimSun"/>
              <a:sym typeface="SimSun"/>
            </a:endParaRPr>
          </a:p>
          <a:p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推荐的讨论话题：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为什么克莱尔山谷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的海拔和昼夜温差如此重要？对于葡萄酒的类型来说，这意味着什么？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的土壤是如何影响葡萄品种和葡萄酒风格的？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87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大部分葡萄园是家庭经营的小地块，注重果实质量和风土表现。可持续性和有机耕种法也越来越受到重视。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除了枯藤病，克莱尔山谷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几乎没有病虫害风险。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种植户们正在试验改善土壤和减少蒸发来节约灌溉水的方法。藤下稻草覆盖已得到普及，即：在藤下和行间使用稻草覆盖，以保持土壤水分，并减少杂草竞争。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有些葡萄园是无灌溉的，但大多数葡萄园在必要时仍需使用某种形式的灌溉来补充水分。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endParaRPr lang="ja-JP" altLang="en-US" b="0" i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+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补充内容：澳大利亚的老藤拥有量世界第一，最古老的一些老藤就生长在克莱尔谷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古老的的土壤中。欲了解更多澳大利亚老藤的相关信息，请移步 </a:t>
            </a:r>
            <a:r>
              <a:rPr lang="en-GB" b="0" i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www.australianwinediscovered.com</a:t>
            </a:r>
            <a:endParaRPr lang="en-GB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16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直到最近的几十年，许多当地的红葡萄被被一些大品牌运出产区，用于生产多产区混酿葡萄酒。如今，大部分葡萄留在了产区，由本地酿酒师酿造高品质葡萄酒。小众品种是另一个增长趋势，酿酒师们正在探索一系列新兴的和复兴的品种。葡萄酒的生产也已经从大批量生产转向小批量酿造、小罐酿造，总的来说更加精品化。这使得克莱尔山谷 </a:t>
            </a:r>
            <a:r>
              <a:rPr lang="en-US" altLang="ja-JP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(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</a:t>
            </a:r>
            <a:r>
              <a:rPr lang="en-GB" b="0" i="0" dirty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) </a:t>
            </a: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的酿酒师们有机会展示这个产区不同区域的风土。</a:t>
            </a:r>
          </a:p>
          <a:p>
            <a:endParaRPr lang="en-US" b="0" i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515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0" i="0">
                <a:latin typeface="Microsoft YaHei" panose="020B0503020204020204" pitchFamily="34" charset="-122"/>
                <a:ea typeface="Microsoft YaHei" panose="020B0503020204020204" pitchFamily="34" charset="-122"/>
                <a:cs typeface="SimSun"/>
                <a:sym typeface="SimSun"/>
              </a:rPr>
              <a:t>现在我们可以开始品尝和讨论您选择的一系列葡萄酒了。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2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4229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80330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414611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777856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97258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4/5/2026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B_20C05B6F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field of green plants&#10;&#10;AI-generated content may be incorrect.">
            <a:extLst>
              <a:ext uri="{FF2B5EF4-FFF2-40B4-BE49-F238E27FC236}">
                <a16:creationId xmlns:a16="http://schemas.microsoft.com/office/drawing/2014/main" id="{3A85556A-9CBE-EA49-28A9-1C42FBCAEA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01" b="20801"/>
          <a:stretch>
            <a:fillRect/>
          </a:stretch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60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US" sz="6000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78" y="897970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611704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大陆性气候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1842" y="2196479"/>
            <a:ext cx="389174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有明显的昼夜温差和冷空气抬升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33822" y="2150640"/>
            <a:ext cx="3224276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endParaRPr lang="en-AU" altLang="ja-JP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250–550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(820–1,3804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CCACE-3870-06CE-9950-B9D8A2FBFFF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F3ACB-BD3F-D20F-BC98-BB320A8ED24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651B7-5663-3862-F2FC-63E799DA532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795059" y="552301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795059" y="3679634"/>
            <a:ext cx="0" cy="18433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56962" y="535035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D22628-1E22-FEF6-8920-C0749D161E5E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D432AD-0B9C-732A-E555-B959E238C48F}"/>
              </a:ext>
            </a:extLst>
          </p:cNvPr>
          <p:cNvSpPr/>
          <p:nvPr/>
        </p:nvSpPr>
        <p:spPr>
          <a:xfrm>
            <a:off x="9264586" y="4105444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DA9243-7A67-70E4-8053-9BAD59CD70E7}"/>
              </a:ext>
            </a:extLst>
          </p:cNvPr>
          <p:cNvCxnSpPr>
            <a:cxnSpLocks/>
          </p:cNvCxnSpPr>
          <p:nvPr/>
        </p:nvCxnSpPr>
        <p:spPr>
          <a:xfrm>
            <a:off x="7795059" y="4311164"/>
            <a:ext cx="13042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7">
            <a:extLst>
              <a:ext uri="{FF2B5EF4-FFF2-40B4-BE49-F238E27FC236}">
                <a16:creationId xmlns:a16="http://schemas.microsoft.com/office/drawing/2014/main" id="{B9E6CF38-70CE-549E-1800-55CB26432FF6}"/>
              </a:ext>
            </a:extLst>
          </p:cNvPr>
          <p:cNvSpPr txBox="1">
            <a:spLocks/>
          </p:cNvSpPr>
          <p:nvPr/>
        </p:nvSpPr>
        <p:spPr>
          <a:xfrm>
            <a:off x="6361539" y="644272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有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种可被明确辨识的土壤类型，包含覆盖在石灰岩上的红土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沃特威尔区域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，细碎的板岩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波兰山河区域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。产区的西部区域还有沙壤土和碎石英。 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429000"/>
            <a:ext cx="6158452" cy="478506"/>
          </a:xfrm>
        </p:spPr>
        <p:txBody>
          <a:bodyPr/>
          <a:lstStyle/>
          <a:p>
            <a:r>
              <a:rPr lang="ja-JP" altLang="en-US" sz="320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葡萄栽培和酿造</a:t>
            </a:r>
            <a:endParaRPr lang="en-US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818391"/>
            <a:ext cx="10283598" cy="245540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ja-JP" altLang="en-US" sz="54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开拓者与传统主义者</a:t>
            </a:r>
            <a:endParaRPr lang="en-US" sz="5400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yard in the sun&#10;&#10;AI-generated content may be incorrect.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829691" cy="1530521"/>
          </a:xfrm>
        </p:spPr>
        <p:txBody>
          <a:bodyPr/>
          <a:lstStyle/>
          <a:p>
            <a:pPr defTabSz="1007943">
              <a:lnSpc>
                <a:spcPct val="99000"/>
              </a:lnSpc>
              <a:spcBef>
                <a:spcPts val="900"/>
              </a:spcBef>
              <a:buSzTx/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葡萄园管理系统多种多样；垂直藤架系统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VSP)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较为常见</a:t>
            </a:r>
          </a:p>
          <a:p>
            <a:pPr defTabSz="1007943">
              <a:lnSpc>
                <a:spcPct val="99000"/>
              </a:lnSpc>
              <a:spcBef>
                <a:spcPts val="900"/>
              </a:spcBef>
              <a:buSzTx/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葡萄园的长势较低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defTabSz="1007943">
              <a:lnSpc>
                <a:spcPct val="99000"/>
              </a:lnSpc>
              <a:spcBef>
                <a:spcPts val="900"/>
              </a:spcBef>
              <a:buSzTx/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土壤管理越来越受到关注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</a:p>
          <a:p>
            <a:pPr defTabSz="1007943">
              <a:lnSpc>
                <a:spcPct val="99000"/>
              </a:lnSpc>
              <a:spcBef>
                <a:spcPts val="900"/>
              </a:spcBef>
              <a:buSzTx/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采收季</a:t>
            </a:r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月初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—4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月中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D1939-21D4-252D-E6E5-47F4F880BF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葡萄种植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葡萄酒酿造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ja-JP" altLang="en-US" sz="50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US" sz="5000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577771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1007943">
              <a:spcBef>
                <a:spcPts val="8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各种技术广泛运用</a:t>
            </a:r>
          </a:p>
          <a:p>
            <a:pPr marL="285750" indent="-285750" defTabSz="1007943">
              <a:spcBef>
                <a:spcPts val="8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广泛尝试各类葡萄品种与风格</a:t>
            </a:r>
          </a:p>
          <a:p>
            <a:pPr marL="285750" indent="-285750" defTabSz="1007943">
              <a:spcBef>
                <a:spcPts val="8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由大规模生产转向小批量酿造</a:t>
            </a: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36057"/>
            <a:ext cx="6158452" cy="585867"/>
          </a:xfrm>
        </p:spPr>
        <p:txBody>
          <a:bodyPr anchor="t"/>
          <a:lstStyle/>
          <a:p>
            <a:pPr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</a:pPr>
            <a:r>
              <a:rPr lang="ja-JP" altLang="en-US" sz="32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品味</a:t>
            </a:r>
            <a:r>
              <a:rPr lang="en-US" altLang="ja-JP" sz="32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 sz="32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US" sz="3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B982706-0562-D3B7-25BE-ACF94A4EA83F}"/>
              </a:ext>
            </a:extLst>
          </p:cNvPr>
          <p:cNvSpPr txBox="1">
            <a:spLocks/>
          </p:cNvSpPr>
          <p:nvPr/>
        </p:nvSpPr>
        <p:spPr>
          <a:xfrm>
            <a:off x="623888" y="2629250"/>
            <a:ext cx="6494421" cy="20107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ja-JP" altLang="en-US" sz="5440" cap="all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值得关注的葡萄品种</a:t>
            </a:r>
            <a:endParaRPr lang="en-US" sz="5440" cap="all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8B7BC44-F9A8-62F3-317A-3DC968D891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6843" y="2007498"/>
            <a:ext cx="1157924" cy="3505435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329052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4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br>
              <a:rPr lang="en-US" sz="544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五大知名品种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AU" altLang="ja-JP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32%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AU" altLang="ja-JP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AU" altLang="ja-JP" b="0" dirty="0">
              <a:latin typeface="Noto Sans CJK SC Regular" panose="020B0500000000000000" pitchFamily="34" charset="-128"/>
              <a:ea typeface="Noto Sans CJK SC Regular" panose="020B0500000000000000" pitchFamily="34" charset="-128"/>
            </a:endParaRPr>
          </a:p>
          <a:p>
            <a:pPr algn="ctr"/>
            <a:r>
              <a:rPr lang="ja-JP" altLang="en-US" b="0">
                <a:latin typeface="Noto Sans CJK SC Regular" panose="020B0500000000000000" pitchFamily="34" charset="-128"/>
                <a:ea typeface="Noto Sans CJK SC Regular" panose="020B0500000000000000" pitchFamily="34" charset="-128"/>
              </a:rPr>
              <a:t> </a:t>
            </a: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梅洛</a:t>
            </a:r>
            <a:endParaRPr lang="en-AU" altLang="ja-JP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8976345" y="5470367"/>
            <a:ext cx="2058502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霞多丽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263963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5051920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1061682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sz="544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60853"/>
            <a:ext cx="2352543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大多数可陈酿</a:t>
            </a:r>
          </a:p>
          <a:p>
            <a:pPr algn="ctr">
              <a:spcBef>
                <a:spcPts val="203"/>
              </a:spcBef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数十年</a:t>
            </a:r>
            <a:endParaRPr lang="en-AU" sz="16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781125"/>
            <a:ext cx="1744270" cy="2666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ja-JP" altLang="en-US" sz="18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风格独特</a:t>
            </a:r>
            <a:endParaRPr lang="en-AU" sz="1800" dirty="0">
              <a:solidFill>
                <a:schemeClr val="tx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17159" y="4072367"/>
            <a:ext cx="2557934" cy="25590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3A756598-FC96-E452-AD85-458F2767DEC7}"/>
              </a:ext>
            </a:extLst>
          </p:cNvPr>
          <p:cNvSpPr txBox="1"/>
          <p:nvPr/>
        </p:nvSpPr>
        <p:spPr>
          <a:xfrm>
            <a:off x="1793553" y="4495320"/>
            <a:ext cx="2205145" cy="161204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US" sz="32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大约</a:t>
            </a:r>
            <a:endParaRPr lang="en-AU" altLang="ja-JP" sz="32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6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r>
              <a:rPr lang="ja-JP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年度总压榨量的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893784" y="3928754"/>
            <a:ext cx="2069911" cy="167706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典型的果实风味 </a:t>
            </a:r>
            <a:endParaRPr lang="en-AU" altLang="ja-JP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青柠皮</a:t>
            </a: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柠檬</a:t>
            </a: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苹果</a:t>
            </a: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橙花</a:t>
            </a: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蜂蜜</a:t>
            </a:r>
          </a:p>
          <a:p>
            <a:pPr marL="180975" indent="-180975">
              <a:spcBef>
                <a:spcPts val="100"/>
              </a:spcBef>
              <a:buClr>
                <a:schemeClr val="accent4"/>
              </a:buClr>
              <a:buSzTx/>
              <a:buFont typeface="Arial" panose="020B0604020202020204" pitchFamily="34" charset="0"/>
              <a:buChar char="•"/>
              <a:defRPr sz="16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吐司</a:t>
            </a:r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ja-JP" altLang="en-US" sz="4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特征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130168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494311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858454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222597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587121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951645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309990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680692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45216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972739" y="26307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130168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49431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85845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2225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58712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95164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30999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68069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4521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130168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49431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858454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222597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58712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95164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30999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68069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4521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130168" y="50243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49431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85845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22259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58712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951645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309990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680692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45216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130168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49431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85845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222597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587121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951645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30999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68069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4521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130168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49431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85845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222597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58674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68069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04521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032136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495265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595018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64302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584354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95497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08320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648418" y="26285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AA03A611-2C33-5BE6-97DA-97C3E595FE10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DC8738-FE13-2D52-C904-C83E9E642281}"/>
              </a:ext>
            </a:extLst>
          </p:cNvPr>
          <p:cNvCxnSpPr>
            <a:cxnSpLocks/>
          </p:cNvCxnSpPr>
          <p:nvPr/>
        </p:nvCxnSpPr>
        <p:spPr>
          <a:xfrm>
            <a:off x="1189529" y="2340598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A304AE7F-7F3B-9E63-D1DC-D7FF87481EA4}"/>
              </a:ext>
            </a:extLst>
          </p:cNvPr>
          <p:cNvSpPr txBox="1"/>
          <p:nvPr/>
        </p:nvSpPr>
        <p:spPr>
          <a:xfrm>
            <a:off x="636596" y="33821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3B0DA56C-47DF-33D7-69B0-09EACEBBAB34}"/>
              </a:ext>
            </a:extLst>
          </p:cNvPr>
          <p:cNvSpPr txBox="1"/>
          <p:nvPr/>
        </p:nvSpPr>
        <p:spPr>
          <a:xfrm>
            <a:off x="2046655" y="30185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轻盈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BB31C31-990B-08C3-B07A-EB2B23F7F738}"/>
              </a:ext>
            </a:extLst>
          </p:cNvPr>
          <p:cNvSpPr txBox="1"/>
          <p:nvPr/>
        </p:nvSpPr>
        <p:spPr>
          <a:xfrm>
            <a:off x="3389778" y="30474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983D2F76-9EF0-8A18-52D9-4F67B63E6A7A}"/>
              </a:ext>
            </a:extLst>
          </p:cNvPr>
          <p:cNvSpPr txBox="1"/>
          <p:nvPr/>
        </p:nvSpPr>
        <p:spPr>
          <a:xfrm>
            <a:off x="4606222" y="30185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饱满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A324B86F-2CC1-63B6-03D1-09FCBE3D7A78}"/>
              </a:ext>
            </a:extLst>
          </p:cNvPr>
          <p:cNvSpPr txBox="1"/>
          <p:nvPr/>
        </p:nvSpPr>
        <p:spPr>
          <a:xfrm>
            <a:off x="2092993" y="3899273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A7E75635-AFF0-07AD-BC50-047154BC4408}"/>
              </a:ext>
            </a:extLst>
          </p:cNvPr>
          <p:cNvSpPr txBox="1"/>
          <p:nvPr/>
        </p:nvSpPr>
        <p:spPr>
          <a:xfrm>
            <a:off x="3240595" y="392814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887EE564-8FD3-C9A8-E9CB-4D707EE0211A}"/>
              </a:ext>
            </a:extLst>
          </p:cNvPr>
          <p:cNvSpPr txBox="1"/>
          <p:nvPr/>
        </p:nvSpPr>
        <p:spPr>
          <a:xfrm>
            <a:off x="4606222" y="38992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EA69A6-E51D-2974-8308-62A9514F9841}"/>
              </a:ext>
            </a:extLst>
          </p:cNvPr>
          <p:cNvCxnSpPr>
            <a:cxnSpLocks/>
          </p:cNvCxnSpPr>
          <p:nvPr/>
        </p:nvCxnSpPr>
        <p:spPr>
          <a:xfrm>
            <a:off x="1189529" y="3502133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085A1959-DA35-B29E-6C23-C35B939C5A6F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9AE35CF-4B99-F884-3F58-1C346347E25B}"/>
              </a:ext>
            </a:extLst>
          </p:cNvPr>
          <p:cNvCxnSpPr>
            <a:cxnSpLocks/>
          </p:cNvCxnSpPr>
          <p:nvPr/>
        </p:nvCxnSpPr>
        <p:spPr>
          <a:xfrm>
            <a:off x="1189529" y="4373284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AF8E40E2-E9E5-7DFD-DC42-97A5D16ECD4B}"/>
              </a:ext>
            </a:extLst>
          </p:cNvPr>
          <p:cNvSpPr txBox="1"/>
          <p:nvPr/>
        </p:nvSpPr>
        <p:spPr>
          <a:xfrm>
            <a:off x="3240595" y="472162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165143D-4CFD-13A5-6328-7D65FC1D4DCD}"/>
              </a:ext>
            </a:extLst>
          </p:cNvPr>
          <p:cNvSpPr txBox="1"/>
          <p:nvPr/>
        </p:nvSpPr>
        <p:spPr>
          <a:xfrm>
            <a:off x="4606222" y="472162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8087E959-86F0-FB05-89BE-D160D6F86408}"/>
              </a:ext>
            </a:extLst>
          </p:cNvPr>
          <p:cNvSpPr txBox="1"/>
          <p:nvPr/>
        </p:nvSpPr>
        <p:spPr>
          <a:xfrm>
            <a:off x="313038" y="5045672"/>
            <a:ext cx="18771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橡木影响</a:t>
            </a:r>
            <a:r>
              <a:rPr lang="en-AU" altLang="ja-JP" sz="15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ja-JP" altLang="en-US" sz="10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无</a:t>
            </a:r>
            <a:r>
              <a:rPr lang="en-US" sz="10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ja-JP" altLang="en-US" sz="10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4C2F072-8639-C4FF-0AF2-89840AC0E526}"/>
              </a:ext>
            </a:extLst>
          </p:cNvPr>
          <p:cNvCxnSpPr>
            <a:cxnSpLocks/>
          </p:cNvCxnSpPr>
          <p:nvPr/>
        </p:nvCxnSpPr>
        <p:spPr>
          <a:xfrm>
            <a:off x="1516749" y="5173083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B8D4CC73-583A-69C9-E9CC-5925795DDDBD}"/>
              </a:ext>
            </a:extLst>
          </p:cNvPr>
          <p:cNvSpPr txBox="1"/>
          <p:nvPr/>
        </p:nvSpPr>
        <p:spPr>
          <a:xfrm>
            <a:off x="636596" y="535929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4D77664-80F7-EFB5-6137-E47735FAAAD2}"/>
              </a:ext>
            </a:extLst>
          </p:cNvPr>
          <p:cNvCxnSpPr>
            <a:cxnSpLocks/>
          </p:cNvCxnSpPr>
          <p:nvPr/>
        </p:nvCxnSpPr>
        <p:spPr>
          <a:xfrm>
            <a:off x="1188784" y="5527164"/>
            <a:ext cx="8765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534FB054-3CBF-41B6-D7F6-FD6F551C38E5}"/>
              </a:ext>
            </a:extLst>
          </p:cNvPr>
          <p:cNvSpPr txBox="1"/>
          <p:nvPr/>
        </p:nvSpPr>
        <p:spPr>
          <a:xfrm>
            <a:off x="636596" y="614394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ABA35B7-8718-3CE6-7B0F-F95C8FCA1D10}"/>
              </a:ext>
            </a:extLst>
          </p:cNvPr>
          <p:cNvCxnSpPr>
            <a:cxnSpLocks/>
          </p:cNvCxnSpPr>
          <p:nvPr/>
        </p:nvCxnSpPr>
        <p:spPr>
          <a:xfrm>
            <a:off x="1413394" y="6311818"/>
            <a:ext cx="65195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6E5F2C9F-C303-2E48-BF37-A8D5102971B9}"/>
              </a:ext>
            </a:extLst>
          </p:cNvPr>
          <p:cNvSpPr txBox="1"/>
          <p:nvPr/>
        </p:nvSpPr>
        <p:spPr>
          <a:xfrm>
            <a:off x="1689010" y="4721622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382069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br>
              <a:rPr lang="en-US" sz="6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4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sz="544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042798"/>
            <a:ext cx="2805709" cy="6488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温暖的白天带来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浓郁的风味</a:t>
            </a:r>
            <a:endParaRPr lang="en-AU" sz="16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72475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5916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89655" y="4740338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典型的果实风味 </a:t>
            </a:r>
            <a:endParaRPr lang="en-AU" altLang="ja-JP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黑莓</a:t>
            </a:r>
            <a:endParaRPr lang="en-AU" altLang="ja-JP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黑樱桃</a:t>
            </a:r>
            <a:endParaRPr lang="en-AU" altLang="ja-JP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李子</a:t>
            </a:r>
            <a:r>
              <a:rPr lang="en-AU" sz="140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甘草糖</a:t>
            </a:r>
            <a:endParaRPr lang="en-AU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2082874"/>
            <a:ext cx="1360731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饱满浓郁</a:t>
            </a:r>
          </a:p>
          <a:p>
            <a:pPr algn="ctr"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且平衡</a:t>
            </a:r>
            <a:endParaRPr lang="en-AU" sz="1600" dirty="0">
              <a:solidFill>
                <a:schemeClr val="tx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5BB112-49B3-4CE1-644E-5F6AE4333CA0}"/>
              </a:ext>
            </a:extLst>
          </p:cNvPr>
          <p:cNvSpPr/>
          <p:nvPr/>
        </p:nvSpPr>
        <p:spPr>
          <a:xfrm>
            <a:off x="1111254" y="4079091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383237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0F9C1F13-EC3C-E7B3-509C-35B5F355872E}"/>
              </a:ext>
            </a:extLst>
          </p:cNvPr>
          <p:cNvSpPr txBox="1"/>
          <p:nvPr/>
        </p:nvSpPr>
        <p:spPr>
          <a:xfrm>
            <a:off x="1239881" y="4369003"/>
            <a:ext cx="2205145" cy="161204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US" sz="32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大约</a:t>
            </a:r>
            <a:endParaRPr lang="en-AU" altLang="ja-JP" sz="32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6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r>
              <a:rPr lang="ja-JP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年度总压榨量的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5FE12-9EF3-4ABE-9B95-6CE9B1995F5D}"/>
              </a:ext>
            </a:extLst>
          </p:cNvPr>
          <p:cNvSpPr txBox="1"/>
          <p:nvPr/>
        </p:nvSpPr>
        <p:spPr>
          <a:xfrm>
            <a:off x="6456363" y="623140"/>
            <a:ext cx="5096107" cy="46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澳大利亚葡萄酒，源自多元气候下孕育的葡萄园，也扎根于历经数百万年塑造而成的古老地貌。每一杯澳大利亚葡萄酒，都承载着一段关于土地、风土与匠心的故事。</a:t>
            </a:r>
            <a:endParaRPr lang="en-AU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同我们的先辈一样，今天的澳大利亚葡萄种植者与酿酒师依然充满热情、坚韧与创造力。他们不断探索新的方法，也持续精进历久弥新的酿酒技艺。这个紧密相连的葡萄酒社群，因对卓越品质的共同追求与热爱而凝聚；同时，也始终致力于守护自然环境，让这片壮丽土地的馈赠能够延续至未来。在这片古老的土地上，澳大利亚葡萄酒人将现代思维融入传统技艺，不断进行大胆而充满趣味的尝试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因此，如果你渴望一场风味的冒险，就让澳大利亚葡萄酒成为你的向导吧。因为在每一瓶澳大利亚葡萄酒中，你都将感受到澳大利亚的奇妙之处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那份定义我们文化与土地的冒险精神、多样性与无限可能。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321465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ja-JP" altLang="en-US" sz="6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特征</a:t>
            </a:r>
            <a:endParaRPr lang="en-US" sz="544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80068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79778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79778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79778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79778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79778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79778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79778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79778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6177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68984" y="210891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383038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3828000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19861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345502" y="210891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957814" y="2235039"/>
            <a:ext cx="3923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7480770D-3746-91C7-F804-D04F94423830}"/>
              </a:ext>
            </a:extLst>
          </p:cNvPr>
          <p:cNvSpPr txBox="1"/>
          <p:nvPr/>
        </p:nvSpPr>
        <p:spPr>
          <a:xfrm>
            <a:off x="3354542" y="2245110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EF6B57B4-71B3-7888-9D91-AB4B9CDD2A06}"/>
              </a:ext>
            </a:extLst>
          </p:cNvPr>
          <p:cNvSpPr txBox="1"/>
          <p:nvPr/>
        </p:nvSpPr>
        <p:spPr>
          <a:xfrm>
            <a:off x="516246" y="454232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61DBF5-463D-3F8E-E1BE-A5F36E1E8DC7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2AA92F70-2CAB-79F7-7F8A-33C23CA29C2E}"/>
              </a:ext>
            </a:extLst>
          </p:cNvPr>
          <p:cNvSpPr txBox="1"/>
          <p:nvPr/>
        </p:nvSpPr>
        <p:spPr>
          <a:xfrm>
            <a:off x="498029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橡木影响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AFD3029-0594-3966-75A8-E1B85FA95FA3}"/>
              </a:ext>
            </a:extLst>
          </p:cNvPr>
          <p:cNvCxnSpPr>
            <a:cxnSpLocks/>
          </p:cNvCxnSpPr>
          <p:nvPr/>
        </p:nvCxnSpPr>
        <p:spPr>
          <a:xfrm>
            <a:off x="1410550" y="5045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00478395-9A2C-B5CE-8D64-C6A7446B6B23}"/>
              </a:ext>
            </a:extLst>
          </p:cNvPr>
          <p:cNvSpPr txBox="1"/>
          <p:nvPr/>
        </p:nvSpPr>
        <p:spPr>
          <a:xfrm>
            <a:off x="522305" y="522486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B4E2C42-E79F-8846-A1DE-5CFD138AA9C4}"/>
              </a:ext>
            </a:extLst>
          </p:cNvPr>
          <p:cNvCxnSpPr>
            <a:cxnSpLocks/>
          </p:cNvCxnSpPr>
          <p:nvPr/>
        </p:nvCxnSpPr>
        <p:spPr>
          <a:xfrm>
            <a:off x="1068826" y="539273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60059A9B-81FC-981C-976C-E0A63A71BBE5}"/>
              </a:ext>
            </a:extLst>
          </p:cNvPr>
          <p:cNvSpPr txBox="1"/>
          <p:nvPr/>
        </p:nvSpPr>
        <p:spPr>
          <a:xfrm>
            <a:off x="636597" y="1826775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A868874-A531-10A7-1212-37AB58BFECE7}"/>
              </a:ext>
            </a:extLst>
          </p:cNvPr>
          <p:cNvCxnSpPr>
            <a:cxnSpLocks/>
          </p:cNvCxnSpPr>
          <p:nvPr/>
        </p:nvCxnSpPr>
        <p:spPr>
          <a:xfrm>
            <a:off x="1189529" y="1935141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EA5A7F53-1EEB-9F08-FD5D-142123CE50CA}"/>
              </a:ext>
            </a:extLst>
          </p:cNvPr>
          <p:cNvSpPr txBox="1"/>
          <p:nvPr/>
        </p:nvSpPr>
        <p:spPr>
          <a:xfrm>
            <a:off x="636596" y="28453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48D16DEE-6B2D-9E4A-2295-4E59A662294F}"/>
              </a:ext>
            </a:extLst>
          </p:cNvPr>
          <p:cNvSpPr txBox="1"/>
          <p:nvPr/>
        </p:nvSpPr>
        <p:spPr>
          <a:xfrm>
            <a:off x="1952617" y="24817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轻盈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D03E380E-8E31-1A5D-6F67-D302277FC430}"/>
              </a:ext>
            </a:extLst>
          </p:cNvPr>
          <p:cNvSpPr txBox="1"/>
          <p:nvPr/>
        </p:nvSpPr>
        <p:spPr>
          <a:xfrm>
            <a:off x="3226951" y="25106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778F130E-9569-57AE-B927-3234975A5654}"/>
              </a:ext>
            </a:extLst>
          </p:cNvPr>
          <p:cNvSpPr txBox="1"/>
          <p:nvPr/>
        </p:nvSpPr>
        <p:spPr>
          <a:xfrm>
            <a:off x="4491699" y="24817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饱满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DE71B763-8D6B-EEEB-D0A9-8C98386F861A}"/>
              </a:ext>
            </a:extLst>
          </p:cNvPr>
          <p:cNvSpPr txBox="1"/>
          <p:nvPr/>
        </p:nvSpPr>
        <p:spPr>
          <a:xfrm>
            <a:off x="1974819" y="3362457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C3AE54FF-EF11-A622-9842-DD73CEC94A22}"/>
              </a:ext>
            </a:extLst>
          </p:cNvPr>
          <p:cNvSpPr txBox="1"/>
          <p:nvPr/>
        </p:nvSpPr>
        <p:spPr>
          <a:xfrm>
            <a:off x="3077768" y="339133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FA1B4B17-5A2F-A02B-2997-E33F3D632C58}"/>
              </a:ext>
            </a:extLst>
          </p:cNvPr>
          <p:cNvSpPr txBox="1"/>
          <p:nvPr/>
        </p:nvSpPr>
        <p:spPr>
          <a:xfrm>
            <a:off x="4491699" y="33624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8D0DBA6-454B-50E2-AB47-D1DDB9FC3B44}"/>
              </a:ext>
            </a:extLst>
          </p:cNvPr>
          <p:cNvCxnSpPr>
            <a:cxnSpLocks/>
          </p:cNvCxnSpPr>
          <p:nvPr/>
        </p:nvCxnSpPr>
        <p:spPr>
          <a:xfrm>
            <a:off x="1189529" y="2965317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F5674B24-5E00-44C5-BEAB-CEEA44B57292}"/>
              </a:ext>
            </a:extLst>
          </p:cNvPr>
          <p:cNvSpPr txBox="1"/>
          <p:nvPr/>
        </p:nvSpPr>
        <p:spPr>
          <a:xfrm>
            <a:off x="636596" y="366859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6AFDB0C-93EA-F36A-3EF5-04BE7A70226E}"/>
              </a:ext>
            </a:extLst>
          </p:cNvPr>
          <p:cNvCxnSpPr>
            <a:cxnSpLocks/>
          </p:cNvCxnSpPr>
          <p:nvPr/>
        </p:nvCxnSpPr>
        <p:spPr>
          <a:xfrm>
            <a:off x="1189529" y="3836468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0B2408D8-08BA-B785-A7CA-0048D7E3D415}"/>
              </a:ext>
            </a:extLst>
          </p:cNvPr>
          <p:cNvSpPr txBox="1"/>
          <p:nvPr/>
        </p:nvSpPr>
        <p:spPr>
          <a:xfrm>
            <a:off x="3103383" y="421529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D37020AC-28F8-DF27-A16D-0A44A453ACEB}"/>
              </a:ext>
            </a:extLst>
          </p:cNvPr>
          <p:cNvSpPr txBox="1"/>
          <p:nvPr/>
        </p:nvSpPr>
        <p:spPr>
          <a:xfrm>
            <a:off x="4469010" y="42152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A7372B8D-CB10-0C56-B3ED-4D5CF615AFB8}"/>
              </a:ext>
            </a:extLst>
          </p:cNvPr>
          <p:cNvSpPr txBox="1"/>
          <p:nvPr/>
        </p:nvSpPr>
        <p:spPr>
          <a:xfrm>
            <a:off x="1551798" y="4215296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89DC7D59-91A3-52B1-AC42-8B76DC463D4E}"/>
              </a:ext>
            </a:extLst>
          </p:cNvPr>
          <p:cNvSpPr txBox="1"/>
          <p:nvPr/>
        </p:nvSpPr>
        <p:spPr>
          <a:xfrm>
            <a:off x="498029" y="608853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63FA8CD-CF0F-231A-7EF3-A9CED2EB20F7}"/>
              </a:ext>
            </a:extLst>
          </p:cNvPr>
          <p:cNvCxnSpPr>
            <a:cxnSpLocks/>
          </p:cNvCxnSpPr>
          <p:nvPr/>
        </p:nvCxnSpPr>
        <p:spPr>
          <a:xfrm>
            <a:off x="1274827" y="6256408"/>
            <a:ext cx="65195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br>
              <a:rPr lang="en-US" sz="6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US" sz="544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830878"/>
            <a:ext cx="1832762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浓郁且优雅</a:t>
            </a:r>
          </a:p>
          <a:p>
            <a:pPr algn="ctr"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深色水果特征明显</a:t>
            </a:r>
            <a:endParaRPr lang="en-AU" sz="1600" dirty="0">
              <a:solidFill>
                <a:schemeClr val="tx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8276" y="4837354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典型的果实风味 </a:t>
            </a:r>
            <a:endParaRPr lang="en-AU" altLang="ja-JP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黑醋栗汁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黑醋栗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黑樱桃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黑巧克力</a:t>
            </a:r>
            <a:endParaRPr lang="en-AU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714642"/>
            <a:ext cx="319595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比一些温暖气候的赤霞珠 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CABERNETS) 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更内敛</a:t>
            </a:r>
            <a:endParaRPr lang="en-AU" sz="16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EB319B-EB4E-8ED8-1F0D-D9BA0E9D94C0}"/>
              </a:ext>
            </a:extLst>
          </p:cNvPr>
          <p:cNvSpPr/>
          <p:nvPr/>
        </p:nvSpPr>
        <p:spPr>
          <a:xfrm>
            <a:off x="1115171" y="420872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EB948959-784A-99A1-D905-1A6E901AC753}"/>
              </a:ext>
            </a:extLst>
          </p:cNvPr>
          <p:cNvSpPr txBox="1"/>
          <p:nvPr/>
        </p:nvSpPr>
        <p:spPr>
          <a:xfrm>
            <a:off x="1231052" y="4491935"/>
            <a:ext cx="2205145" cy="161204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US" sz="32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大约</a:t>
            </a:r>
            <a:endParaRPr lang="en-AU" altLang="ja-JP" sz="32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600" dirty="0">
                <a:effectLst/>
                <a:latin typeface="Neue Haas Grotesk Text Pro" panose="020B0504020202020204" pitchFamily="34" charset="77"/>
              </a:rPr>
              <a:t>1/5</a:t>
            </a:r>
          </a:p>
          <a:p>
            <a:r>
              <a:rPr lang="ja-JP" altLang="en-US" sz="2400">
                <a:latin typeface="Microsoft YaHei" panose="020B0503020204020204" pitchFamily="34" charset="-122"/>
                <a:ea typeface="Microsoft YaHei" panose="020B0503020204020204" pitchFamily="34" charset="-122"/>
              </a:rPr>
              <a:t>年度总压榨量的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40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br>
              <a:rPr lang="en-US" sz="40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4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特征</a:t>
            </a:r>
            <a:endParaRPr lang="en-US" sz="40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332643" y="2580704"/>
            <a:ext cx="7524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0953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74058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10392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343257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85352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38932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284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5076122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332643" y="2572091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0806AA19-6297-E12D-36F2-35F87B366F28}"/>
              </a:ext>
            </a:extLst>
          </p:cNvPr>
          <p:cNvSpPr txBox="1"/>
          <p:nvPr/>
        </p:nvSpPr>
        <p:spPr>
          <a:xfrm>
            <a:off x="506502" y="48029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96E595-BE15-CB54-DB81-DE22614901E1}"/>
              </a:ext>
            </a:extLst>
          </p:cNvPr>
          <p:cNvCxnSpPr>
            <a:cxnSpLocks/>
          </p:cNvCxnSpPr>
          <p:nvPr/>
        </p:nvCxnSpPr>
        <p:spPr>
          <a:xfrm>
            <a:off x="1067174" y="496059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3710A399-5B58-9513-055E-036455EDAFB8}"/>
              </a:ext>
            </a:extLst>
          </p:cNvPr>
          <p:cNvSpPr txBox="1"/>
          <p:nvPr/>
        </p:nvSpPr>
        <p:spPr>
          <a:xfrm>
            <a:off x="488285" y="513870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橡木影响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93868F0-1E14-4B53-3AED-CF502510AC2E}"/>
              </a:ext>
            </a:extLst>
          </p:cNvPr>
          <p:cNvCxnSpPr>
            <a:cxnSpLocks/>
          </p:cNvCxnSpPr>
          <p:nvPr/>
        </p:nvCxnSpPr>
        <p:spPr>
          <a:xfrm>
            <a:off x="1400806" y="530657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1FBFA7EB-4061-BE9F-0592-578861D4C4C2}"/>
              </a:ext>
            </a:extLst>
          </p:cNvPr>
          <p:cNvSpPr txBox="1"/>
          <p:nvPr/>
        </p:nvSpPr>
        <p:spPr>
          <a:xfrm>
            <a:off x="512561" y="548548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0E238F0-AAE5-2796-E11A-88235EC19C70}"/>
              </a:ext>
            </a:extLst>
          </p:cNvPr>
          <p:cNvCxnSpPr>
            <a:cxnSpLocks/>
          </p:cNvCxnSpPr>
          <p:nvPr/>
        </p:nvCxnSpPr>
        <p:spPr>
          <a:xfrm>
            <a:off x="1059082" y="565335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6A0C1446-B9EB-0C1E-91AE-D49845E95548}"/>
              </a:ext>
            </a:extLst>
          </p:cNvPr>
          <p:cNvSpPr txBox="1"/>
          <p:nvPr/>
        </p:nvSpPr>
        <p:spPr>
          <a:xfrm>
            <a:off x="626853" y="2169778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EF08D7A-1811-1031-6C36-AE342698DD99}"/>
              </a:ext>
            </a:extLst>
          </p:cNvPr>
          <p:cNvCxnSpPr>
            <a:cxnSpLocks/>
          </p:cNvCxnSpPr>
          <p:nvPr/>
        </p:nvCxnSpPr>
        <p:spPr>
          <a:xfrm>
            <a:off x="1179785" y="2278144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D9683363-4547-29B3-01C9-6AA2AA9EE4D8}"/>
              </a:ext>
            </a:extLst>
          </p:cNvPr>
          <p:cNvSpPr txBox="1"/>
          <p:nvPr/>
        </p:nvSpPr>
        <p:spPr>
          <a:xfrm>
            <a:off x="626852" y="32460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84B9F0C4-B28A-2211-BE6F-D0911EA6FF86}"/>
              </a:ext>
            </a:extLst>
          </p:cNvPr>
          <p:cNvSpPr txBox="1"/>
          <p:nvPr/>
        </p:nvSpPr>
        <p:spPr>
          <a:xfrm>
            <a:off x="1942873" y="29235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轻盈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C6D31354-01C5-4B65-9C42-1974E1F9BEA0}"/>
              </a:ext>
            </a:extLst>
          </p:cNvPr>
          <p:cNvSpPr txBox="1"/>
          <p:nvPr/>
        </p:nvSpPr>
        <p:spPr>
          <a:xfrm>
            <a:off x="3217207" y="2952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AEAA027E-0434-05D0-124A-5516DC562AEB}"/>
              </a:ext>
            </a:extLst>
          </p:cNvPr>
          <p:cNvSpPr txBox="1"/>
          <p:nvPr/>
        </p:nvSpPr>
        <p:spPr>
          <a:xfrm>
            <a:off x="4481955" y="29235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饱满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43ADBB84-FC7C-BA7B-5D9F-E968B4D611DC}"/>
              </a:ext>
            </a:extLst>
          </p:cNvPr>
          <p:cNvSpPr txBox="1"/>
          <p:nvPr/>
        </p:nvSpPr>
        <p:spPr>
          <a:xfrm>
            <a:off x="1965075" y="3779602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9393C797-E05A-75BC-180C-AFBD536ECEB6}"/>
              </a:ext>
            </a:extLst>
          </p:cNvPr>
          <p:cNvSpPr txBox="1"/>
          <p:nvPr/>
        </p:nvSpPr>
        <p:spPr>
          <a:xfrm>
            <a:off x="3068024" y="380847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09FC90E4-FD87-891C-8ED6-9C66B6C771CE}"/>
              </a:ext>
            </a:extLst>
          </p:cNvPr>
          <p:cNvSpPr txBox="1"/>
          <p:nvPr/>
        </p:nvSpPr>
        <p:spPr>
          <a:xfrm>
            <a:off x="4481955" y="37796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AC6D715-AD30-0F0C-56F9-782AC04F5EAE}"/>
              </a:ext>
            </a:extLst>
          </p:cNvPr>
          <p:cNvCxnSpPr>
            <a:cxnSpLocks/>
          </p:cNvCxnSpPr>
          <p:nvPr/>
        </p:nvCxnSpPr>
        <p:spPr>
          <a:xfrm>
            <a:off x="1179785" y="3365986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9FF7527D-BBE6-64A7-ADBE-7D9DB57714FF}"/>
              </a:ext>
            </a:extLst>
          </p:cNvPr>
          <p:cNvSpPr txBox="1"/>
          <p:nvPr/>
        </p:nvSpPr>
        <p:spPr>
          <a:xfrm>
            <a:off x="626852" y="40527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FF831DE-A250-B28B-FCDC-F7FA39FB5C52}"/>
              </a:ext>
            </a:extLst>
          </p:cNvPr>
          <p:cNvCxnSpPr>
            <a:cxnSpLocks/>
          </p:cNvCxnSpPr>
          <p:nvPr/>
        </p:nvCxnSpPr>
        <p:spPr>
          <a:xfrm>
            <a:off x="1179785" y="4220661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ACBDEAAF-4E8C-AF75-3293-341F83CBE615}"/>
              </a:ext>
            </a:extLst>
          </p:cNvPr>
          <p:cNvSpPr txBox="1"/>
          <p:nvPr/>
        </p:nvSpPr>
        <p:spPr>
          <a:xfrm>
            <a:off x="3093639" y="447591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7C8E01BF-5A96-641A-48DA-5A6020E54485}"/>
              </a:ext>
            </a:extLst>
          </p:cNvPr>
          <p:cNvSpPr txBox="1"/>
          <p:nvPr/>
        </p:nvSpPr>
        <p:spPr>
          <a:xfrm>
            <a:off x="4459266" y="44759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id="{1EAF6FDD-18C6-9AF4-BC91-D4B36F308D45}"/>
              </a:ext>
            </a:extLst>
          </p:cNvPr>
          <p:cNvSpPr txBox="1"/>
          <p:nvPr/>
        </p:nvSpPr>
        <p:spPr>
          <a:xfrm>
            <a:off x="1542054" y="4475919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E6EB9797-B2D4-46BE-0127-A7E5DE539C41}"/>
              </a:ext>
            </a:extLst>
          </p:cNvPr>
          <p:cNvSpPr txBox="1"/>
          <p:nvPr/>
        </p:nvSpPr>
        <p:spPr>
          <a:xfrm>
            <a:off x="505078" y="62513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757B494-86C0-CE60-D991-244B98CEF63C}"/>
              </a:ext>
            </a:extLst>
          </p:cNvPr>
          <p:cNvCxnSpPr>
            <a:cxnSpLocks/>
          </p:cNvCxnSpPr>
          <p:nvPr/>
        </p:nvCxnSpPr>
        <p:spPr>
          <a:xfrm>
            <a:off x="1265083" y="6418175"/>
            <a:ext cx="65195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ja-JP" altLang="en-US" sz="50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历史与变迁</a:t>
            </a:r>
            <a:endParaRPr lang="en-AU" sz="5000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99E3A661-71CA-973E-0FF4-5BAAF1100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5194"/>
            <a:ext cx="6096000" cy="6092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216632"/>
            <a:ext cx="3848780" cy="992298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一个风景如画的产区，用世界一流的葡萄酒和古老的葡萄藤，持续影响着澳大利亚葡萄酒界。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 b="-303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1C598981-EF4B-2D3A-0817-CF8FF7C5EDC9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1281430" algn="l"/>
                <a:tab pos="2681605" algn="l"/>
                <a:tab pos="4067810" algn="l"/>
                <a:tab pos="5422265" algn="l"/>
                <a:tab pos="7200265" algn="l"/>
                <a:tab pos="9970770" algn="l"/>
              </a:tabLst>
            </a:pPr>
            <a:r>
              <a:rPr lang="zh-CN" altLang="en-US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谢谢</a:t>
            </a:r>
            <a:endParaRPr lang="pt-BR" sz="9600" b="0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7470-F10C-2E0D-13F5-394CB475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6904C-BDB0-3C65-78E9-BE2F76A6044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6049E-BA26-D7B4-4231-B0C56211CB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5137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endParaRPr 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4147841" cy="3133240"/>
          </a:xfrm>
        </p:spPr>
        <p:txBody>
          <a:bodyPr/>
          <a:lstStyle/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小产区，大名气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之于澳洲历史悠久，创新即是传统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海拔高度和山坡朝向各异，使其可以出产酒体饱满的红葡萄酒与细腻的白葡萄酒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土壤古老，种植品种多样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以雷司令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Riesling) 、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Shiraz) 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和赤霞珠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Cabernet Sauvignon) 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最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负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盛名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ja-JP" altLang="en-US" sz="50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安静的革命者</a:t>
            </a:r>
            <a:endParaRPr lang="en-US" sz="50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今天我们将会</a:t>
            </a:r>
            <a:b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跟大家讲述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583674"/>
            <a:ext cx="4829691" cy="1530521"/>
          </a:xfrm>
        </p:spPr>
        <p:txBody>
          <a:bodyPr/>
          <a:lstStyle/>
          <a:p>
            <a:pPr defTabSz="1007943">
              <a:lnSpc>
                <a:spcPct val="99000"/>
              </a:lnSpc>
              <a:spcBef>
                <a:spcPts val="800"/>
              </a:spcBef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 Valley)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的历史</a:t>
            </a:r>
          </a:p>
          <a:p>
            <a:pPr defTabSz="1007943">
              <a:lnSpc>
                <a:spcPct val="99000"/>
              </a:lnSpc>
              <a:spcBef>
                <a:spcPts val="800"/>
              </a:spcBef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地理、气候与土壤</a:t>
            </a:r>
          </a:p>
          <a:p>
            <a:pPr defTabSz="1007943">
              <a:lnSpc>
                <a:spcPct val="99000"/>
              </a:lnSpc>
              <a:spcBef>
                <a:spcPts val="800"/>
              </a:spcBef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葡萄栽培与葡萄酒酿造 </a:t>
            </a:r>
          </a:p>
          <a:p>
            <a:pPr defTabSz="1007943">
              <a:lnSpc>
                <a:spcPct val="99000"/>
              </a:lnSpc>
              <a:spcBef>
                <a:spcPts val="800"/>
              </a:spcBef>
              <a:defRPr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主要葡萄品种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19</a:t>
            </a:r>
            <a:r>
              <a:rPr lang="zh-CN" altLang="en-US" dirty="0"/>
              <a:t>世纪</a:t>
            </a:r>
            <a:r>
              <a:rPr lang="en-AU" altLang="zh-CN" dirty="0"/>
              <a:t>50</a:t>
            </a:r>
            <a:r>
              <a:rPr lang="zh-CN" altLang="en-US" dirty="0"/>
              <a:t>年代</a:t>
            </a:r>
            <a:endParaRPr lang="en-US" sz="1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拓荒者约翰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霍罗克斯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John Horrocks) 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和爱德华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格里森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Edward Gleeson) 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种下了第一批葡萄藤。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41541" y="4158583"/>
            <a:ext cx="2143576" cy="146130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第一个酿酒厂七重山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Sevenhill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Cellars)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由耶稣会成员建立，用于酿造圣餐葡萄酒。至今仍在运营。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1540" y="3495809"/>
            <a:ext cx="2120040" cy="662774"/>
          </a:xfrm>
        </p:spPr>
        <p:txBody>
          <a:bodyPr/>
          <a:lstStyle/>
          <a:p>
            <a:r>
              <a:rPr lang="en-US" dirty="0"/>
              <a:t>1851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1471734"/>
            <a:ext cx="6968303" cy="473196"/>
          </a:xfrm>
        </p:spPr>
        <p:txBody>
          <a:bodyPr/>
          <a:lstStyle/>
          <a:p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</a:p>
          <a:p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的历史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3309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葡萄园和酿酒厂的数量稳步增长，很多成为了家喻户晓的品牌。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58116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1900</a:t>
            </a:r>
            <a:r>
              <a:rPr lang="zh-CN" altLang="en-US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endParaRPr lang="en-US" sz="1500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944930"/>
            <a:ext cx="6784726" cy="85688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indent="0" defTabSz="914453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974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201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427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传统与转型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123046" y="4180805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阿尔弗雷德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珀西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伯克斯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Alfred Percy Birks)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建立了著名的文多里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Wendouree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葡萄园，至今仍蓬勃生长。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1230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1893</a:t>
            </a:r>
            <a:r>
              <a:rPr lang="zh-CN" altLang="en-US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endParaRPr lang="en-US" sz="15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6457" y="584200"/>
            <a:ext cx="461554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2764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一条废弃的铁路线重生为观光骑行路线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雷司令小径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Riesling Trail)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7" y="2070486"/>
            <a:ext cx="1876214" cy="146130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的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位酿酒师拥护使用螺旋盖为葡萄酒封口。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369684" cy="146130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金百利酒庄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Jim Barry Wines)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成为澳大利亚第一个种植希腊品种阿斯提寇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Assyrtiko)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的酒庄。 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2012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541040" y="1868554"/>
            <a:ext cx="192729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Clare Valley)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是一个极具影响力的葡萄酒产区，出产世界级的红白葡萄酒。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530155" y="11847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今天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2909" y="-80387"/>
            <a:ext cx="12477818" cy="7018774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346555" y="5507593"/>
            <a:ext cx="1813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ja-JP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 flipV="1">
            <a:off x="7420708" y="4631160"/>
            <a:ext cx="851292" cy="96074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南澳州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6689558" y="2614463"/>
            <a:ext cx="1258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ja-JP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7818475" y="1346790"/>
            <a:ext cx="2488018" cy="144602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地理、</a:t>
            </a:r>
            <a:endParaRPr 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0096"/>
            <a:ext cx="4688825" cy="7926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544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r>
              <a:rPr lang="en-US" sz="544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 sz="544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与土壤</a:t>
            </a:r>
            <a:endParaRPr lang="en-US" sz="544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阿德莱德市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Adelaide)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以北，大约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130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公里处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寒冷的夜晚和午后的冷空气使温暖的气候得到缓和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起伏的地貌造就了不同中观气候</a:t>
            </a:r>
          </a:p>
          <a:p>
            <a:pPr marL="285750" indent="-285750" defTabSz="1007943">
              <a:spcBef>
                <a:spcPts val="800"/>
              </a:spcBef>
              <a:buSzTx/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古老且多样化的土壤</a:t>
            </a: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DD88AE-B708-48B0-9AFA-AC2043ED2DE0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3458</Words>
  <Application>Microsoft Macintosh PowerPoint</Application>
  <PresentationFormat>Widescreen</PresentationFormat>
  <Paragraphs>261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Microsoft YaHei</vt:lpstr>
      <vt:lpstr>SimHei</vt:lpstr>
      <vt:lpstr>Inter Display</vt:lpstr>
      <vt:lpstr>Noto Sans CJK SC Regular</vt:lpstr>
      <vt:lpstr>Neue Haas Grotesk Text Pro</vt:lpstr>
      <vt:lpstr>Arial</vt:lpstr>
      <vt:lpstr>Slide layouts</vt:lpstr>
      <vt:lpstr>PowerPoint Presentation</vt:lpstr>
      <vt:lpstr>PowerPoint Presentation</vt:lpstr>
      <vt:lpstr>克莱尔谷 </vt:lpstr>
      <vt:lpstr>今天我们将会 跟大家讲述</vt:lpstr>
      <vt:lpstr>19世纪50年代</vt:lpstr>
      <vt:lpstr>PowerPoint Presentation</vt:lpstr>
      <vt:lpstr>澳大利亚</vt:lpstr>
      <vt:lpstr>南澳州</vt:lpstr>
      <vt:lpstr>地理、</vt:lpstr>
      <vt:lpstr>气候</vt:lpstr>
      <vt:lpstr>土壤</vt:lpstr>
      <vt:lpstr>葡萄栽培和酿造</vt:lpstr>
      <vt:lpstr>PowerPoint Presentation</vt:lpstr>
      <vt:lpstr>葡萄酒酿造</vt:lpstr>
      <vt:lpstr>品味 克莱尔谷</vt:lpstr>
      <vt:lpstr>PowerPoint Presentation</vt:lpstr>
      <vt:lpstr>PowerPoint Presentation</vt:lpstr>
      <vt:lpstr>雷司令 特征</vt:lpstr>
      <vt:lpstr>PowerPoint Presentation</vt:lpstr>
      <vt:lpstr>设拉子 特征</vt:lpstr>
      <vt:lpstr>PowerPoint Presentation</vt:lpstr>
      <vt:lpstr>赤霞珠 特征</vt:lpstr>
      <vt:lpstr>克莱尔谷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2026-05-04T07:02:33Z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2026-05-04T03:45:08Z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f644ed5b-3b9c-46fb-9301-ebb1f4d66107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10, 3, 0, 1</vt:lpwstr>
  </property>
</Properties>
</file>