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9.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661" r:id="rId6"/>
    <p:sldId id="646" r:id="rId7"/>
    <p:sldId id="647" r:id="rId8"/>
    <p:sldId id="631" r:id="rId9"/>
    <p:sldId id="637" r:id="rId10"/>
    <p:sldId id="638" r:id="rId11"/>
    <p:sldId id="639" r:id="rId12"/>
    <p:sldId id="648" r:id="rId13"/>
    <p:sldId id="644" r:id="rId14"/>
    <p:sldId id="649" r:id="rId15"/>
    <p:sldId id="650" r:id="rId16"/>
    <p:sldId id="651" r:id="rId17"/>
    <p:sldId id="652" r:id="rId18"/>
    <p:sldId id="653" r:id="rId19"/>
    <p:sldId id="654" r:id="rId20"/>
    <p:sldId id="276" r:id="rId21"/>
    <p:sldId id="596" r:id="rId22"/>
    <p:sldId id="655" r:id="rId23"/>
    <p:sldId id="603" r:id="rId24"/>
    <p:sldId id="656" r:id="rId25"/>
    <p:sldId id="626" r:id="rId26"/>
    <p:sldId id="657" r:id="rId27"/>
    <p:sldId id="340" r:id="rId28"/>
    <p:sldId id="658" r:id="rId29"/>
  </p:sldIdLst>
  <p:sldSz cx="12192000" cy="6858000"/>
  <p:notesSz cx="6858000" cy="9144000"/>
  <p:embeddedFontLst>
    <p:embeddedFont>
      <p:font typeface="Inter Display" panose="02000503000000020004" pitchFamily="2" charset="0"/>
      <p:regular r:id="rId31"/>
      <p:bold r:id="rId32"/>
      <p:italic r:id="rId33"/>
      <p:boldItalic r:id="rId34"/>
    </p:embeddedFont>
    <p:embeddedFont>
      <p:font typeface="Neue Haas Grotesk Text Pro" panose="020B0504020202020204" pitchFamily="34" charset="77"/>
      <p:regular r:id="rId35"/>
      <p:bold r:id="rId36"/>
      <p:italic r:id="rId37"/>
      <p:boldItalic r:id="rId38"/>
    </p:embeddedFont>
    <p:embeddedFont>
      <p:font typeface="Yu Gothic" panose="020B0400000000000000" pitchFamily="34" charset="-128"/>
      <p:regular r:id="rId39"/>
      <p:bold r:id="rId40"/>
    </p:embeddedFont>
    <p:embeddedFont>
      <p:font typeface="Yu Gothic Medium" panose="020B0400000000000000" pitchFamily="34" charset="-128"/>
      <p:regular r:id="rId41"/>
    </p:embeddedFont>
  </p:embeddedFontLst>
  <p:custDataLst>
    <p:tags r:id="rId42"/>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57"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57" autoAdjust="0"/>
    <p:restoredTop sz="94404" autoAdjust="0"/>
  </p:normalViewPr>
  <p:slideViewPr>
    <p:cSldViewPr snapToGrid="0">
      <p:cViewPr varScale="1">
        <p:scale>
          <a:sx n="123" d="100"/>
          <a:sy n="123" d="100"/>
        </p:scale>
        <p:origin x="808" y="184"/>
      </p:cViewPr>
      <p:guideLst>
        <p:guide orient="horz" pos="3657"/>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000" kern="1200" dirty="0" err="1">
                <a:solidFill>
                  <a:schemeClr val="tx1"/>
                </a:solidFill>
                <a:effectLst/>
                <a:ea typeface="+mn-ea"/>
                <a:cs typeface="+mn-cs"/>
              </a:rPr>
              <a:t>地球上で最も地理的に隔離された美しいワイン産地マーガレット・リヴァーの歴史、気候、ワイン作り、特徴</a:t>
            </a:r>
            <a:r>
              <a:rPr lang="ja-JP" altLang="en-US" sz="1000" kern="1200">
                <a:solidFill>
                  <a:schemeClr val="tx1"/>
                </a:solidFill>
                <a:effectLst/>
                <a:ea typeface="MS PGothic" panose="020B0600070205080204" pitchFamily="34" charset="-128"/>
                <a:cs typeface="+mn-cs"/>
              </a:rPr>
              <a:t>的な</a:t>
            </a:r>
            <a:r>
              <a:rPr lang="en-AU" sz="1000" kern="1200" dirty="0" err="1">
                <a:solidFill>
                  <a:schemeClr val="tx1"/>
                </a:solidFill>
                <a:effectLst/>
                <a:ea typeface="+mn-ea"/>
                <a:cs typeface="+mn-cs"/>
              </a:rPr>
              <a:t>ワインのスタイルについて学びましょう</a:t>
            </a:r>
            <a:endParaRPr lang="en-AU" sz="1000"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ltLang="ja-JP" sz="1000" u="none" strike="noStrike" kern="1200" dirty="0">
              <a:solidFill>
                <a:schemeClr val="tx1"/>
              </a:solidFill>
              <a:effectLst/>
              <a:ea typeface="MS PGothic" panose="020B0600070205080204" pitchFamily="34" charset="-128"/>
              <a:cs typeface="+mn-cs"/>
            </a:endParaRPr>
          </a:p>
          <a:p>
            <a:r>
              <a:rPr lang="ja-JP" altLang="en-US" sz="1200" u="none" strike="noStrike">
                <a:solidFill>
                  <a:srgbClr val="000000"/>
                </a:solidFill>
                <a:effectLst/>
                <a:latin typeface="MS PGothic" panose="020B0600070205080204" pitchFamily="34" charset="-128"/>
                <a:ea typeface="MS PGothic" panose="020B0600070205080204" pitchFamily="34" charset="-128"/>
              </a:rPr>
              <a:t>このノートには、追加のスライド情報と考察ポイントが記載されています。このようなプレゼンテーションを含む、より多くのトピックやリソースをダウンロードするには、</a:t>
            </a:r>
            <a:r>
              <a:rPr lang="en-US" altLang="ja-JP" sz="1200" u="none" strike="noStrike" dirty="0" err="1">
                <a:solidFill>
                  <a:srgbClr val="000000"/>
                </a:solidFill>
                <a:effectLst/>
                <a:ea typeface="MS PGothic" panose="020B0600070205080204" pitchFamily="34" charset="-128"/>
              </a:rPr>
              <a:t>www.australianwinediscovered.com</a:t>
            </a:r>
            <a:r>
              <a:rPr lang="en-US" altLang="ja-JP" sz="1200" u="none" strike="noStrike" dirty="0">
                <a:solidFill>
                  <a:srgbClr val="000000"/>
                </a:solidFill>
                <a:effectLst/>
                <a:ea typeface="MS PGothic" panose="020B0600070205080204" pitchFamily="34" charset="-128"/>
              </a:rPr>
              <a:t> </a:t>
            </a:r>
            <a:r>
              <a:rPr lang="ja-JP" altLang="en-US" sz="1200" u="none" strike="noStrike">
                <a:solidFill>
                  <a:srgbClr val="000000"/>
                </a:solidFill>
                <a:effectLst/>
                <a:latin typeface="MS PGothic" panose="020B0600070205080204" pitchFamily="34" charset="-128"/>
                <a:ea typeface="MS PGothic" panose="020B0600070205080204" pitchFamily="34" charset="-128"/>
              </a:rPr>
              <a:t>をご覧ください。</a:t>
            </a:r>
            <a:r>
              <a:rPr lang="ja-JP" altLang="en-US">
                <a:ea typeface="MS PGothic" panose="020B0600070205080204" pitchFamily="34"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9117285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考察ポイント</a:t>
            </a:r>
            <a:endParaRPr lang="ja-JP" altLang="en-US" sz="1200" u="none" strike="noStrike" kern="1200">
              <a:solidFill>
                <a:schemeClr val="tx1"/>
              </a:solidFill>
              <a:effectLst/>
              <a:ea typeface="MS PGothic" panose="020B0600070205080204" pitchFamily="34" charset="-128"/>
              <a:cs typeface="+mn-cs"/>
            </a:endParaRP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近年、生産者たちが有機農法やバイオダイナミック農法により一層注力しているのはなぜでしょうか。また、それがワイン醸造のトレンドやワインのスタイルにどのような影響を与えているのでしょうか？ </a:t>
            </a:r>
          </a:p>
          <a:p>
            <a:pPr rtl="0"/>
            <a:r>
              <a:rPr lang="en-US" altLang="ja-JP" sz="1200" u="none" strike="noStrike" kern="1200" dirty="0">
                <a:solidFill>
                  <a:schemeClr val="tx1"/>
                </a:solidFill>
                <a:effectLst/>
                <a:ea typeface="MS PGothic" panose="020B0600070205080204" pitchFamily="34" charset="-128"/>
                <a:cs typeface="+mn-cs"/>
              </a:rPr>
              <a:t>-</a:t>
            </a:r>
            <a:r>
              <a:rPr lang="ja-JP" altLang="en-US" sz="1200" u="none" strike="noStrike" kern="1200">
                <a:solidFill>
                  <a:schemeClr val="tx1"/>
                </a:solidFill>
                <a:effectLst/>
                <a:ea typeface="MS PGothic" panose="020B0600070205080204" pitchFamily="34" charset="-128"/>
                <a:cs typeface="+mn-cs"/>
              </a:rPr>
              <a:t>一般にカベルネ・ソーヴィニヨンとシャルドネのワインは樽熟成されます。樽はワイン醸造に何をもたらすのでしょうか？</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675104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a:solidFill>
                  <a:srgbClr val="000000"/>
                </a:solidFill>
                <a:effectLst/>
                <a:latin typeface="MS PGothic" panose="020B0600070205080204" pitchFamily="34" charset="-128"/>
                <a:ea typeface="MS PGothic" panose="020B0600070205080204" pitchFamily="34" charset="-128"/>
              </a:rPr>
              <a:t>ここから複数のワインのテイスティングを始めましょう</a:t>
            </a:r>
            <a:r>
              <a:rPr lang="ja-JP" altLang="en-US">
                <a:ea typeface="MS PGothic" panose="020B0600070205080204" pitchFamily="34"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479750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000" kern="1200">
                <a:solidFill>
                  <a:schemeClr val="tx1"/>
                </a:solidFill>
                <a:effectLst/>
                <a:ea typeface="MS PGothic" panose="020B0600070205080204" pitchFamily="34" charset="-128"/>
                <a:cs typeface="+mn-cs"/>
              </a:rPr>
              <a:t>赤と白のブドウの栽培面積は比較的均等で、エレガントで洗練されたワインを生産しています。</a:t>
            </a:r>
            <a:endParaRPr lang="en-AU" altLang="ja-JP" sz="1000" kern="1200" dirty="0">
              <a:solidFill>
                <a:schemeClr val="tx1"/>
              </a:solidFill>
              <a:effectLst/>
              <a:ea typeface="MS PGothic" panose="020B0600070205080204" pitchFamily="34" charset="-128"/>
              <a:cs typeface="+mn-cs"/>
            </a:endParaRPr>
          </a:p>
          <a:p>
            <a:endParaRPr lang="en-AU" sz="1000" kern="1200" dirty="0">
              <a:solidFill>
                <a:schemeClr val="tx1"/>
              </a:solidFill>
              <a:effectLst/>
              <a:ea typeface="+mn-ea"/>
              <a:cs typeface="+mn-cs"/>
            </a:endParaRPr>
          </a:p>
          <a:p>
            <a:r>
              <a:rPr lang="ja-JP" altLang="en-US" sz="1200" u="none" strike="noStrike">
                <a:solidFill>
                  <a:srgbClr val="000000"/>
                </a:solidFill>
                <a:effectLst/>
                <a:latin typeface="MS PGothic" panose="020B0600070205080204" pitchFamily="34" charset="-128"/>
                <a:ea typeface="MS PGothic" panose="020B0600070205080204" pitchFamily="34" charset="-128"/>
              </a:rPr>
              <a:t>補完プログラム：各品種に関するプログラムや資料は、こちらからご覧いただけます。</a:t>
            </a:r>
            <a:r>
              <a:rPr lang="en-US" altLang="ja-JP" sz="1200" u="none" strike="noStrike" dirty="0" err="1">
                <a:solidFill>
                  <a:srgbClr val="000000"/>
                </a:solidFill>
                <a:effectLst/>
                <a:ea typeface="MS PGothic" panose="020B0600070205080204" pitchFamily="34" charset="-128"/>
              </a:rPr>
              <a:t>www.australianwinediscovered.com</a:t>
            </a:r>
            <a:r>
              <a:rPr lang="en-US" altLang="ja-JP" sz="1200" u="none" strike="noStrike" dirty="0">
                <a:solidFill>
                  <a:srgbClr val="000000"/>
                </a:solidFill>
                <a:effectLst/>
                <a:ea typeface="MS PGothic" panose="020B0600070205080204" pitchFamily="34" charset="-128"/>
              </a:rPr>
              <a:t> </a:t>
            </a:r>
            <a:endParaRPr lang="en-AU" sz="1000"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1661267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本質的に補完し合う関係にある２品種です。セミヨンは、よりシャープでエッジの効いたソーヴィニヨン・ブランに味わいと丸みを、さらにはミッドパレットに重みを与え、それぞれのワインの要素を足し算した以上の、素晴らしいワインを創り出してくれます。このスタイルのワインは通常、トロピカルフルーツやレモンの香り、そして顕著なハーブや草のような特徴があります。樽を使用しないスタイルは活き活きとした果実味が豊かで、さわやかな、基本的には早飲みスタイルのワインとして造られています。複雑さ、重さ、凝縮感を与えるべく、樽発酵を採用している生産者も多くい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892640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kern="1200">
                <a:solidFill>
                  <a:schemeClr val="tx1"/>
                </a:solidFill>
                <a:effectLst/>
                <a:ea typeface="MS PGothic" panose="020B0600070205080204" pitchFamily="34" charset="-128"/>
                <a:cs typeface="+mn-cs"/>
              </a:rPr>
              <a:t>ヘリテージ・クローンである「ジンジン・クローン」は、房が小さく果粒も小さいため収量が低くなります。このため、凝縮した果実味と複雑な味わい、ミネラル感のある酸を持つ果実が生まれます。フレンチオーク樽での自然発酵に由来する旨味のある（セイバリーな）複雑味と、澱の上での熟成に由来する重層的なテクスチャーから、凝縮感がありながらも洗練されたワインが生まれます。熟成のポテンシャルも高く、熟成するにつれて濃厚なバターのような特徴やナッツやキャラメルのような味わいが生まれます。</a:t>
            </a:r>
            <a:endParaRPr lang="en-AU" sz="1200"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1616542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ヘリテージ・クローンである「ホートン」クローンは、非常に小さな実を低収量で収穫でき、特に繊細なタンニン骨格を備えています。ミディアムボディからフルボディのスタイルで、オーストラリアのカベルネ産地として同じく有名なクナワラと比べると、より豊かな風味と丸みのある質感が特徴です。マーガレット・リヴァーのカベルネ・ソーヴィニヨンは、最良の年には果実の成熟度、酸、明確なタンニン骨格が驚くべきバランスを示し、長期熟成に適し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32924627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考察ポイント</a:t>
            </a:r>
            <a:r>
              <a:rPr lang="en-AU" sz="1200" u="none" strike="noStrike" kern="1200" dirty="0">
                <a:solidFill>
                  <a:schemeClr val="tx1"/>
                </a:solidFill>
                <a:effectLst/>
                <a:ea typeface="+mn-ea"/>
                <a:cs typeface="+mn-cs"/>
              </a:rPr>
              <a:t>: </a:t>
            </a:r>
          </a:p>
          <a:p>
            <a:pPr rtl="0"/>
            <a:r>
              <a:rPr lang="en-US" altLang="ja-JP" dirty="0">
                <a:effectLst/>
                <a:ea typeface="MS PGothic" panose="020B0600070205080204" pitchFamily="34" charset="-128"/>
              </a:rPr>
              <a:t>- </a:t>
            </a:r>
            <a:r>
              <a:rPr lang="ja-JP" altLang="en-US">
                <a:effectLst/>
                <a:ea typeface="MS PGothic" panose="020B0600070205080204" pitchFamily="34" charset="-128"/>
              </a:rPr>
              <a:t>マーガレット・リヴァーのカベルネ・ソーヴィニヨンとクナワラのカベルネの違いはなんでしょうか？</a:t>
            </a:r>
          </a:p>
          <a:p>
            <a:pPr rtl="0"/>
            <a:r>
              <a:rPr lang="en-US" altLang="ja-JP" dirty="0">
                <a:effectLst/>
                <a:ea typeface="MS PGothic" panose="020B0600070205080204" pitchFamily="34" charset="-128"/>
              </a:rPr>
              <a:t>- </a:t>
            </a:r>
            <a:r>
              <a:rPr lang="ja-JP" altLang="en-US">
                <a:effectLst/>
                <a:ea typeface="MS PGothic" panose="020B0600070205080204" pitchFamily="34" charset="-128"/>
              </a:rPr>
              <a:t>オーストラリア全体で、シャルドネはよりスリムでエレガントなスタイルへと変化しています。このトレンドは、マーガレット・リヴァーのワイン造りのアプローチやスタイルにどのような影響を及ぼしましたか？ </a:t>
            </a:r>
          </a:p>
          <a:p>
            <a:pPr rtl="0"/>
            <a:r>
              <a:rPr lang="en-US" altLang="ja-JP" dirty="0">
                <a:effectLst/>
                <a:ea typeface="MS PGothic" panose="020B0600070205080204" pitchFamily="34" charset="-128"/>
              </a:rPr>
              <a:t>- </a:t>
            </a:r>
            <a:r>
              <a:rPr lang="ja-JP" altLang="en-US">
                <a:effectLst/>
                <a:ea typeface="MS PGothic" panose="020B0600070205080204" pitchFamily="34" charset="-128"/>
              </a:rPr>
              <a:t>なぜマーガレット・リヴァーはオーストラリアでセミヨン・ソーヴィニヨン・ブランのブレンドで最も成功した産地となったのでしょうか？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err="1">
                <a:solidFill>
                  <a:schemeClr val="tx1"/>
                </a:solidFill>
                <a:effectLst/>
                <a:latin typeface="+mn-lt"/>
                <a:ea typeface="+mn-ea"/>
                <a:cs typeface="+mn-cs"/>
              </a:rPr>
              <a:t>他のプログラムや資料はこちらwww.australianwinediscovered.com</a:t>
            </a:r>
            <a:endParaRPr lang="en-AU" b="0" dirty="0">
              <a:effectLst/>
            </a:endParaRPr>
          </a:p>
          <a:p>
            <a:r>
              <a:rPr lang="en-AU" sz="1200" kern="1200" dirty="0" err="1">
                <a:solidFill>
                  <a:schemeClr val="tx1"/>
                </a:solidFill>
                <a:effectLst/>
                <a:latin typeface="+mn-lt"/>
                <a:ea typeface="+mn-ea"/>
                <a:cs typeface="+mn-cs"/>
              </a:rPr>
              <a:t>お問合せはこちら（英語のみ）discovered@wineaustralia.com</a:t>
            </a:r>
            <a:endParaRPr lang="en-AU" sz="1200" kern="1200" dirty="0">
              <a:solidFill>
                <a:schemeClr val="tx1"/>
              </a:solidFill>
              <a:effectLst/>
              <a:latin typeface="+mn-lt"/>
              <a:ea typeface="+mn-ea"/>
              <a:cs typeface="+mn-cs"/>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3358823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マーガレット・リヴァーはオーストラリアの南西端に位置し、西オーストラリア州の州都パースから約</a:t>
            </a:r>
            <a:r>
              <a:rPr lang="en-US" altLang="ja-JP" sz="1200" u="none" strike="noStrike" kern="1200" dirty="0">
                <a:solidFill>
                  <a:schemeClr val="tx1"/>
                </a:solidFill>
                <a:effectLst/>
                <a:ea typeface="MS PGothic" panose="020B0600070205080204" pitchFamily="34" charset="-128"/>
                <a:cs typeface="+mn-cs"/>
              </a:rPr>
              <a:t>270</a:t>
            </a:r>
            <a:r>
              <a:rPr lang="en-AU" sz="1200" u="none" strike="noStrike" kern="1200" dirty="0">
                <a:solidFill>
                  <a:schemeClr val="tx1"/>
                </a:solidFill>
                <a:effectLst/>
                <a:ea typeface="+mn-ea"/>
                <a:cs typeface="+mn-cs"/>
              </a:rPr>
              <a:t>km</a:t>
            </a:r>
            <a:r>
              <a:rPr lang="ja-JP" altLang="en-US" sz="1200" u="none" strike="noStrike" kern="1200">
                <a:solidFill>
                  <a:schemeClr val="tx1"/>
                </a:solidFill>
                <a:effectLst/>
                <a:ea typeface="MS PGothic" panose="020B0600070205080204" pitchFamily="34" charset="-128"/>
                <a:cs typeface="+mn-cs"/>
              </a:rPr>
              <a:t>のところにあります。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580456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ここで</a:t>
            </a:r>
            <a:r>
              <a:rPr lang="en-AU" altLang="ja-JP" sz="1800" u="none" strike="noStrike" kern="1200" dirty="0" err="1">
                <a:solidFill>
                  <a:schemeClr val="tx1"/>
                </a:solidFill>
                <a:effectLst/>
                <a:ea typeface="MS PGothic" panose="020B0600070205080204" pitchFamily="34" charset="-128"/>
                <a:cs typeface="+mn-cs"/>
              </a:rPr>
              <a:t>マーガレット・リヴァ</a:t>
            </a:r>
            <a:r>
              <a:rPr lang="en-AU" altLang="ja-JP" sz="1800" u="none" strike="noStrike" kern="1200" dirty="0">
                <a:solidFill>
                  <a:schemeClr val="tx1"/>
                </a:solidFill>
                <a:effectLst/>
                <a:ea typeface="MS PGothic" panose="020B0600070205080204" pitchFamily="34" charset="-128"/>
                <a:cs typeface="+mn-cs"/>
              </a:rPr>
              <a:t>ー</a:t>
            </a:r>
            <a:r>
              <a:rPr lang="ja-JP" altLang="en-US" sz="1800" u="none" strike="noStrike">
                <a:solidFill>
                  <a:srgbClr val="000000"/>
                </a:solidFill>
                <a:effectLst/>
                <a:latin typeface="MS PGothic" panose="020B0600070205080204" pitchFamily="34" charset="-128"/>
                <a:ea typeface="MS PGothic" panose="020B0600070205080204" pitchFamily="34" charset="-128"/>
              </a:rPr>
              <a:t>のクラシックなワインを</a:t>
            </a:r>
            <a:r>
              <a:rPr lang="en-US" altLang="ja-JP" sz="1800" u="none" strike="noStrike" dirty="0">
                <a:solidFill>
                  <a:srgbClr val="000000"/>
                </a:solidFill>
                <a:effectLst/>
                <a:latin typeface="MS PGothic" panose="020B0600070205080204" pitchFamily="34" charset="-128"/>
                <a:ea typeface="MS PGothic" panose="020B0600070205080204" pitchFamily="34" charset="-128"/>
              </a:rPr>
              <a:t>1</a:t>
            </a:r>
            <a:r>
              <a:rPr lang="ja-JP" altLang="en-US" sz="1800" u="none" strike="noStrike">
                <a:solidFill>
                  <a:srgbClr val="000000"/>
                </a:solidFill>
                <a:effectLst/>
                <a:latin typeface="MS PGothic" panose="020B0600070205080204" pitchFamily="34" charset="-128"/>
                <a:ea typeface="MS PGothic" panose="020B0600070205080204" pitchFamily="34" charset="-128"/>
              </a:rPr>
              <a:t>種類テイスティングしてもらうと良いでしょう。残りのテイスティングは、このプログラムの後半で行います。</a:t>
            </a:r>
            <a:r>
              <a:rPr lang="ja-JP" altLang="en-US">
                <a:ea typeface="MS PGothic" panose="020B0600070205080204" pitchFamily="34" charset="-128"/>
              </a:rPr>
              <a:t> </a:t>
            </a:r>
            <a:endParaRPr lang="en-US" altLang="ja-JP" dirty="0">
              <a:ea typeface="MS PGothic"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endParaRPr lang="en-AU" sz="120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US" dirty="0" err="1"/>
              <a:t>マーガレット・リヴァ</a:t>
            </a:r>
            <a:r>
              <a:rPr lang="en-US" dirty="0"/>
              <a:t>ー</a:t>
            </a:r>
            <a:r>
              <a:rPr lang="ja-JP" altLang="en-US">
                <a:ea typeface="MS PGothic" panose="020B0600070205080204" pitchFamily="34" charset="-128"/>
              </a:rPr>
              <a:t>には</a:t>
            </a:r>
            <a:r>
              <a:rPr lang="en-US" dirty="0" err="1"/>
              <a:t>美しいワイナリーや世界的に有名なサーファーズ・ビーチ、古代の森林や洞窟、素晴らしいレストランがあり、多くの観光客が訪れ</a:t>
            </a:r>
            <a:r>
              <a:rPr lang="ja-JP" altLang="en-US">
                <a:ea typeface="MS PGothic" panose="020B0600070205080204" pitchFamily="34" charset="-128"/>
              </a:rPr>
              <a:t>ま</a:t>
            </a:r>
            <a:r>
              <a:rPr lang="en-US" dirty="0" err="1"/>
              <a:t>す</a:t>
            </a:r>
            <a:r>
              <a:rPr lang="en-US" dirty="0"/>
              <a:t>。</a:t>
            </a:r>
          </a:p>
          <a:p>
            <a:pPr marL="0" marR="0" lvl="0" indent="0" algn="l" defTabSz="914400" rtl="0" eaLnBrk="1" fontAlgn="auto" latinLnBrk="0" hangingPunct="1">
              <a:lnSpc>
                <a:spcPct val="100000"/>
              </a:lnSpc>
              <a:spcBef>
                <a:spcPct val="0"/>
              </a:spcBef>
              <a:spcAft>
                <a:spcPct val="0"/>
              </a:spcAft>
              <a:buClrTx/>
              <a:buSzTx/>
              <a:buFontTx/>
              <a:buNone/>
              <a:defRPr/>
            </a:pPr>
            <a:r>
              <a:rPr lang="en-US" dirty="0" err="1"/>
              <a:t>ここは、科学者が高級ワインの生産に理想的だと定義づけたのちに確立されたワイン産地です</a:t>
            </a:r>
            <a:r>
              <a:rPr lang="en-US" dirty="0"/>
              <a:t>。</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2224959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考察ポイント</a:t>
            </a:r>
            <a:r>
              <a:rPr lang="en-AU" sz="1200" u="none" strike="noStrike" kern="1200" dirty="0">
                <a:solidFill>
                  <a:schemeClr val="tx1"/>
                </a:solidFill>
                <a:effectLst/>
                <a:ea typeface="+mn-ea"/>
                <a:cs typeface="+mn-cs"/>
              </a:rPr>
              <a:t>: </a:t>
            </a:r>
            <a:endParaRPr lang="ja-JP" altLang="en-US">
              <a:effectLst/>
              <a:ea typeface="MS PGothic" panose="020B0600070205080204" pitchFamily="34" charset="-128"/>
            </a:endParaRPr>
          </a:p>
          <a:p>
            <a:pPr rtl="0"/>
            <a:r>
              <a:rPr lang="en-US" altLang="ja-JP" dirty="0">
                <a:effectLst/>
                <a:ea typeface="MS PGothic" panose="020B0600070205080204" pitchFamily="34" charset="-128"/>
              </a:rPr>
              <a:t>- </a:t>
            </a:r>
            <a:r>
              <a:rPr lang="ja-JP" altLang="en-US">
                <a:effectLst/>
                <a:ea typeface="MS PGothic" panose="020B0600070205080204" pitchFamily="34" charset="-128"/>
              </a:rPr>
              <a:t>マーガレット・リヴァーがワイン・セクターへの参入が遅かったことに、どのような利点があったでしょうか？</a:t>
            </a:r>
          </a:p>
          <a:p>
            <a:pPr rtl="0"/>
            <a:r>
              <a:rPr lang="en-US" altLang="ja-JP" dirty="0">
                <a:effectLst/>
                <a:ea typeface="MS PGothic" panose="020B0600070205080204" pitchFamily="34" charset="-128"/>
              </a:rPr>
              <a:t>- </a:t>
            </a:r>
            <a:r>
              <a:rPr lang="ja-JP" altLang="en-US">
                <a:effectLst/>
                <a:ea typeface="MS PGothic" panose="020B0600070205080204" pitchFamily="34" charset="-128"/>
              </a:rPr>
              <a:t>マーガレット・リヴァーの初期のワイナリーの多くは、ワイン造りの初心者たちによって設立されました。このことが、この地域のワイン造りのアプローチにどのような影響を与えたと思われますか？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715875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マーガレット・リヴァーには公式なサブ・リージョンはないものの、気候や土壌に基づいて区別された地区、ヤリンガップ、カーブンナップ、ウィリヤブラップ、トリートン、ウォルクリフ、カリデールがあります。</a:t>
            </a:r>
          </a:p>
          <a:p>
            <a:pPr rtl="0"/>
            <a:endParaRPr lang="ja-JP" altLang="en-US" sz="1200" u="none" strike="noStrike" kern="120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おもしろ情報：マーガレット・リヴァーの</a:t>
            </a:r>
            <a:r>
              <a:rPr lang="en-US" altLang="ja-JP" sz="1200" u="none" strike="noStrike" kern="1200" dirty="0">
                <a:solidFill>
                  <a:schemeClr val="tx1"/>
                </a:solidFill>
                <a:effectLst/>
                <a:ea typeface="MS PGothic" panose="020B0600070205080204" pitchFamily="34" charset="-128"/>
                <a:cs typeface="+mn-cs"/>
              </a:rPr>
              <a:t>8,000</a:t>
            </a:r>
            <a:r>
              <a:rPr lang="ja-JP" altLang="en-US" sz="1200" u="none" strike="noStrike" kern="1200">
                <a:solidFill>
                  <a:schemeClr val="tx1"/>
                </a:solidFill>
                <a:effectLst/>
                <a:ea typeface="MS PGothic" panose="020B0600070205080204" pitchFamily="34" charset="-128"/>
                <a:cs typeface="+mn-cs"/>
              </a:rPr>
              <a:t>種の植物のうち</a:t>
            </a:r>
            <a:r>
              <a:rPr lang="en-US" altLang="ja-JP" sz="1200" u="none" strike="noStrike" kern="1200" dirty="0">
                <a:solidFill>
                  <a:schemeClr val="tx1"/>
                </a:solidFill>
                <a:effectLst/>
                <a:ea typeface="MS PGothic" panose="020B0600070205080204" pitchFamily="34" charset="-128"/>
                <a:cs typeface="+mn-cs"/>
              </a:rPr>
              <a:t>80</a:t>
            </a:r>
            <a:r>
              <a:rPr lang="ja-JP" altLang="en-US" sz="1200" u="none" strike="noStrike" kern="1200">
                <a:solidFill>
                  <a:schemeClr val="tx1"/>
                </a:solidFill>
                <a:effectLst/>
                <a:ea typeface="MS PGothic" panose="020B0600070205080204" pitchFamily="34" charset="-128"/>
                <a:cs typeface="+mn-cs"/>
              </a:rPr>
              <a:t>％は世界中でここにしか見られないものです。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4013338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a:solidFill>
                  <a:schemeClr val="tx1"/>
                </a:solidFill>
                <a:effectLst/>
                <a:ea typeface="+mn-ea"/>
                <a:cs typeface="+mn-cs"/>
              </a:rPr>
              <a:t>– </a:t>
            </a:r>
            <a:r>
              <a:rPr lang="ja-JP" altLang="en-US" sz="1200" u="none" strike="noStrike" kern="1200">
                <a:solidFill>
                  <a:schemeClr val="tx1"/>
                </a:solidFill>
                <a:effectLst/>
                <a:ea typeface="MS PGothic" panose="020B0600070205080204" pitchFamily="34" charset="-128"/>
                <a:cs typeface="+mn-cs"/>
              </a:rPr>
              <a:t>三方を海に囲まれた地中海性気候で、海洋の影響を強く受けている。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冬の降雨量は多く、夏は乾燥した暖かい気候で、霜や雹のリスクは低く、ブドウ栽培に最適な条件。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昼夜の気温差が少ないため、熱の蓄積は非常に均一。</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生育期の降雨量：</a:t>
            </a:r>
            <a:r>
              <a:rPr lang="en-US" altLang="ja-JP" sz="1200" u="none" strike="noStrike" kern="1200" dirty="0">
                <a:solidFill>
                  <a:schemeClr val="tx1"/>
                </a:solidFill>
                <a:effectLst/>
                <a:ea typeface="MS PGothic" panose="020B0600070205080204" pitchFamily="34" charset="-128"/>
                <a:cs typeface="+mn-cs"/>
              </a:rPr>
              <a:t>202</a:t>
            </a:r>
            <a:r>
              <a:rPr lang="en-AU" sz="1200" u="none" strike="noStrike" kern="1200" dirty="0">
                <a:solidFill>
                  <a:schemeClr val="tx1"/>
                </a:solidFill>
                <a:effectLst/>
                <a:ea typeface="+mn-ea"/>
                <a:cs typeface="+mn-cs"/>
              </a:rPr>
              <a:t>mm。</a:t>
            </a:r>
          </a:p>
          <a:p>
            <a:pPr rtl="0"/>
            <a:r>
              <a:rPr lang="en-AU" sz="1200" u="none" strike="noStrike" kern="1200" dirty="0">
                <a:solidFill>
                  <a:schemeClr val="tx1"/>
                </a:solidFill>
                <a:effectLst/>
                <a:ea typeface="+mn-ea"/>
                <a:cs typeface="+mn-cs"/>
              </a:rPr>
              <a:t>- 1</a:t>
            </a:r>
            <a:r>
              <a:rPr lang="ja-JP" altLang="en-US" sz="1200" u="none" strike="noStrike" kern="1200">
                <a:solidFill>
                  <a:schemeClr val="tx1"/>
                </a:solidFill>
                <a:effectLst/>
                <a:ea typeface="MS PGothic" panose="020B0600070205080204" pitchFamily="34" charset="-128"/>
                <a:cs typeface="+mn-cs"/>
              </a:rPr>
              <a:t>月の平均気温：</a:t>
            </a:r>
            <a:r>
              <a:rPr lang="en-US" altLang="ja-JP" sz="1200" u="none" strike="noStrike" kern="1200" dirty="0">
                <a:solidFill>
                  <a:schemeClr val="tx1"/>
                </a:solidFill>
                <a:effectLst/>
                <a:ea typeface="MS PGothic" panose="020B0600070205080204" pitchFamily="34" charset="-128"/>
                <a:cs typeface="+mn-cs"/>
              </a:rPr>
              <a:t>20.9℃</a:t>
            </a:r>
            <a:r>
              <a:rPr lang="ja-JP" altLang="en-US" sz="1200" u="none" strike="noStrike" kern="1200">
                <a:solidFill>
                  <a:schemeClr val="tx1"/>
                </a:solidFill>
                <a:effectLst/>
                <a:ea typeface="MS PGothic" panose="020B0600070205080204" pitchFamily="34" charset="-128"/>
                <a:cs typeface="+mn-cs"/>
              </a:rPr>
              <a:t>。</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a:effectLst/>
                <a:ea typeface="MS PGothic" panose="020B0600070205080204" pitchFamily="34" charset="-128"/>
              </a:rPr>
              <a:t>ルーウィン・ナチュラリスト・リッジと呼ばれる山脈が地域を貫いています。花崗岩の岩盤は</a:t>
            </a:r>
            <a:r>
              <a:rPr lang="en-US" altLang="ja-JP" dirty="0">
                <a:effectLst/>
                <a:ea typeface="MS PGothic" panose="020B0600070205080204" pitchFamily="34" charset="-128"/>
              </a:rPr>
              <a:t>1</a:t>
            </a:r>
            <a:r>
              <a:rPr lang="ja-JP" altLang="en-US">
                <a:effectLst/>
                <a:ea typeface="MS PGothic" panose="020B0600070205080204" pitchFamily="34" charset="-128"/>
              </a:rPr>
              <a:t>億</a:t>
            </a:r>
            <a:r>
              <a:rPr lang="en-US" altLang="ja-JP" dirty="0">
                <a:effectLst/>
                <a:ea typeface="MS PGothic" panose="020B0600070205080204" pitchFamily="34" charset="-128"/>
              </a:rPr>
              <a:t>5</a:t>
            </a:r>
            <a:r>
              <a:rPr lang="ja-JP" altLang="en-US">
                <a:effectLst/>
                <a:ea typeface="MS PGothic" panose="020B0600070205080204" pitchFamily="34" charset="-128"/>
              </a:rPr>
              <a:t>千万年から</a:t>
            </a:r>
            <a:r>
              <a:rPr lang="en-US" altLang="ja-JP" dirty="0">
                <a:effectLst/>
                <a:ea typeface="MS PGothic" panose="020B0600070205080204" pitchFamily="34" charset="-128"/>
              </a:rPr>
              <a:t>6</a:t>
            </a:r>
            <a:r>
              <a:rPr lang="ja-JP" altLang="en-US">
                <a:effectLst/>
                <a:ea typeface="MS PGothic" panose="020B0600070205080204" pitchFamily="34" charset="-128"/>
              </a:rPr>
              <a:t>億年前のもので、ところどころで</a:t>
            </a:r>
            <a:r>
              <a:rPr lang="en-US" altLang="ja-JP" dirty="0">
                <a:effectLst/>
                <a:ea typeface="MS PGothic" panose="020B0600070205080204" pitchFamily="34" charset="-128"/>
              </a:rPr>
              <a:t>200</a:t>
            </a:r>
            <a:r>
              <a:rPr lang="ja-JP" altLang="en-US">
                <a:effectLst/>
                <a:ea typeface="MS PGothic" panose="020B0600070205080204" pitchFamily="34" charset="-128"/>
              </a:rPr>
              <a:t>万年前の石灰岩と層を成しています。長い年月をかけ、この尾根は片麻岩、片岩、花崗岩をベースにした土壌の複雑なネットワークを形成し、その土壌は世界最古のものです。</a:t>
            </a:r>
            <a:endParaRPr lang="en-AU" b="0" dirty="0">
              <a:effectLst/>
            </a:endParaRPr>
          </a:p>
          <a:p>
            <a:pPr rtl="0"/>
            <a:endParaRPr lang="en-AU" sz="1200" u="none" strike="noStrike" kern="1200" dirty="0">
              <a:solidFill>
                <a:schemeClr val="tx1"/>
              </a:solidFill>
              <a:effectLst/>
              <a:ea typeface="+mn-ea"/>
              <a:cs typeface="+mn-cs"/>
            </a:endParaRPr>
          </a:p>
          <a:p>
            <a:pPr rtl="0"/>
            <a:r>
              <a:rPr lang="en-AU" sz="1200" u="none" strike="noStrike" kern="1200" dirty="0" err="1">
                <a:solidFill>
                  <a:schemeClr val="tx1"/>
                </a:solidFill>
                <a:effectLst/>
                <a:ea typeface="+mn-ea"/>
                <a:cs typeface="+mn-cs"/>
              </a:rPr>
              <a:t>考察ポイント</a:t>
            </a:r>
            <a:endParaRPr lang="ja-JP" altLang="en-US" sz="1200" u="none" strike="noStrike" kern="1200">
              <a:solidFill>
                <a:schemeClr val="tx1"/>
              </a:solidFill>
              <a:effectLst/>
              <a:ea typeface="MS PGothic" panose="020B0600070205080204" pitchFamily="34" charset="-128"/>
              <a:cs typeface="+mn-cs"/>
            </a:endParaRP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マーガレット・リヴァーの地形、気候、土壌が、この土地にワイン産地としての成功をもたらした理由はなんでしょうか？</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マーガレット・リヴァーは、オーストラリアで最もエレガントなカベルネ・ソーヴィニヨンの産地として知られています。テロワールはどのような役割を担っているのでしょうか？</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2769560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3878405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ブドウ栽培に理想的な気候であるマーガレット・リヴァーでは、栽培において介入をしすぎない、ライトなアプローチが可能です。優れた成熟条件のおかげでブドウは温暖な夏と秋によく育ち、傑出した果実味と高い自然の酸を持つ果実をもたらします。</a:t>
            </a:r>
          </a:p>
          <a:p>
            <a:pPr rtl="0"/>
            <a:r>
              <a:rPr lang="ja-JP" altLang="en-US" sz="1200" u="none" strike="noStrike" kern="1200">
                <a:solidFill>
                  <a:schemeClr val="tx1"/>
                </a:solidFill>
                <a:effectLst/>
                <a:ea typeface="MS PGothic" panose="020B0600070205080204" pitchFamily="34" charset="-128"/>
                <a:cs typeface="+mn-cs"/>
              </a:rPr>
              <a:t>フィロキセラのいない環境で、この産地のブドウ畑のほとんどは高品質な既存のブドウ畑から採取した挿し木で栽培されています。これは各品種の優れたヘリテージ・クローンを確立し、マーガレット・リヴァー独特のスタイルを持つシャルドネとカベルネ・ソーヴィニヨンを作り上げる重要な役割を果たしています。マーガレット・リヴァーの有名なジン・ジン・クローンは、この地域のシャルドネの成功の鍵であるとされていま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33508572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871342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994321" y="3808645"/>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994321" y="447142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20190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19102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98809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7969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690716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362223" y="584200"/>
            <a:ext cx="3829777" cy="2486228"/>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489631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4343486"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4332601"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1988753"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1977868"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84940" y="1715156"/>
            <a:ext cx="2216740"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74054"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D1ADB01C-8523-DA80-87B0-3761C303A33E}"/>
              </a:ext>
            </a:extLst>
          </p:cNvPr>
          <p:cNvSpPr/>
          <p:nvPr userDrawn="1"/>
        </p:nvSpPr>
        <p:spPr>
          <a:xfrm>
            <a:off x="903502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4">
            <a:extLst>
              <a:ext uri="{FF2B5EF4-FFF2-40B4-BE49-F238E27FC236}">
                <a16:creationId xmlns:a16="http://schemas.microsoft.com/office/drawing/2014/main" id="{D6F28061-CE8C-4A75-8334-C941F171405F}"/>
              </a:ext>
            </a:extLst>
          </p:cNvPr>
          <p:cNvSpPr>
            <a:spLocks noGrp="1"/>
          </p:cNvSpPr>
          <p:nvPr>
            <p:ph type="body" sz="quarter" idx="25" hasCustomPrompt="1"/>
          </p:nvPr>
        </p:nvSpPr>
        <p:spPr>
          <a:xfrm>
            <a:off x="8482717"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1" name="Text Placeholder 16">
            <a:extLst>
              <a:ext uri="{FF2B5EF4-FFF2-40B4-BE49-F238E27FC236}">
                <a16:creationId xmlns:a16="http://schemas.microsoft.com/office/drawing/2014/main" id="{DF52B71B-EAC0-B06D-AA27-AC48C1A74A75}"/>
              </a:ext>
            </a:extLst>
          </p:cNvPr>
          <p:cNvSpPr>
            <a:spLocks noGrp="1"/>
          </p:cNvSpPr>
          <p:nvPr>
            <p:ph type="body" sz="quarter" idx="26" hasCustomPrompt="1"/>
          </p:nvPr>
        </p:nvSpPr>
        <p:spPr>
          <a:xfrm>
            <a:off x="8471832"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538327"/>
            <a:ext cx="12191998" cy="602742"/>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0165936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1454147535"/>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7/14/26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2183336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14/7/2026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2" r:id="rId21"/>
    <p:sldLayoutId id="2147483676" r:id="rId22"/>
    <p:sldLayoutId id="2147483677" r:id="rId23"/>
    <p:sldLayoutId id="2147483680" r:id="rId24"/>
    <p:sldLayoutId id="2147483681" r:id="rId25"/>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15301" b="15301"/>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en-AU" altLang="ja-JP" sz="4000" dirty="0">
                <a:latin typeface="+mj-ea"/>
                <a:ea typeface="+mj-ea"/>
              </a:rPr>
              <a:t>MARGARET RIVER</a:t>
            </a:r>
            <a:br>
              <a:rPr lang="en-AU" altLang="ja-JP" sz="4000" dirty="0">
                <a:latin typeface="Yu Gothic Medium" panose="020B0400000000000000" pitchFamily="34" charset="-128"/>
                <a:ea typeface="Yu Gothic Medium" panose="020B0400000000000000" pitchFamily="34" charset="-128"/>
              </a:rPr>
            </a:br>
            <a:r>
              <a:rPr lang="ja-JP" altLang="en-US" sz="4000" dirty="0">
                <a:latin typeface="Yu Gothic Medium" panose="020B0400000000000000" pitchFamily="34" charset="-128"/>
                <a:ea typeface="Yu Gothic Medium" panose="020B0400000000000000" pitchFamily="34" charset="-128"/>
              </a:rPr>
              <a:t>マーガレット・リヴァー</a:t>
            </a:r>
            <a:endParaRPr lang="en-US" sz="4000" dirty="0">
              <a:latin typeface="Yu Gothic Medium" panose="020B0400000000000000" pitchFamily="34" charset="-128"/>
              <a:ea typeface="Yu Gothic Medium" panose="020B0400000000000000" pitchFamily="34" charset="-128"/>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solidFill>
                <a:schemeClr val="accent3"/>
              </a:solidFill>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l="21912" t="686" r="9793" b="1"/>
          <a:stretch/>
        </p:blipFill>
        <p:spPr>
          <a:xfrm>
            <a:off x="1" y="-1"/>
            <a:ext cx="6096000" cy="6857993"/>
          </a:xfrm>
          <a:prstGeom prst="rect">
            <a:avLst/>
          </a:prstGeom>
        </p:spPr>
      </p:pic>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672817" y="3720866"/>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3"/>
                </a:solidFill>
                <a:latin typeface="Yu Gothic" panose="020B0400000000000000" pitchFamily="34" charset="-128"/>
                <a:ea typeface="Yu Gothic" panose="020B0400000000000000" pitchFamily="34" charset="-128"/>
              </a:rPr>
              <a:t>マーガレット・ リヴァーの標高</a:t>
            </a:r>
            <a:endParaRPr lang="en-AU" altLang="ja-JP" b="1" dirty="0">
              <a:solidFill>
                <a:schemeClr val="accent3"/>
              </a:solidFill>
              <a:latin typeface="Yu Gothic" panose="020B0400000000000000" pitchFamily="34" charset="-128"/>
              <a:ea typeface="Yu Gothic" panose="020B0400000000000000" pitchFamily="34" charset="-128"/>
            </a:endParaRPr>
          </a:p>
          <a:p>
            <a:r>
              <a:rPr lang="en-US" sz="1800" dirty="0">
                <a:solidFill>
                  <a:srgbClr val="B2D8BE"/>
                </a:solidFill>
                <a:latin typeface="Neue Haas Grotesk Text Pro" panose="020B0504020202020204" pitchFamily="34" charset="77"/>
              </a:rPr>
              <a:t>0–231M (0–757FT)</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46984" y="636698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46984" y="5243987"/>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55618" y="1770645"/>
            <a:ext cx="3944498" cy="584775"/>
          </a:xfrm>
          <a:prstGeom prst="rect">
            <a:avLst/>
          </a:prstGeom>
          <a:noFill/>
        </p:spPr>
        <p:txBody>
          <a:bodyPr wrap="square">
            <a:spAutoFit/>
          </a:bodyPr>
          <a:lstStyle/>
          <a:p>
            <a:r>
              <a:rPr lang="ja-JP" altLang="en-US" sz="1600" dirty="0">
                <a:solidFill>
                  <a:schemeClr val="bg1"/>
                </a:solidFill>
                <a:latin typeface="Yu Gothic Medium" panose="020B0400000000000000" pitchFamily="34" charset="-128"/>
                <a:ea typeface="Yu Gothic Medium" panose="020B0400000000000000" pitchFamily="34" charset="-128"/>
              </a:rPr>
              <a:t>三方を海に囲まれ、強い海洋性気候の</a:t>
            </a:r>
            <a:br>
              <a:rPr lang="ja-JP" altLang="en-US" sz="1600" dirty="0">
                <a:solidFill>
                  <a:schemeClr val="bg1"/>
                </a:solidFill>
                <a:latin typeface="Yu Gothic Medium" panose="020B0400000000000000" pitchFamily="34" charset="-128"/>
                <a:ea typeface="Yu Gothic Medium" panose="020B0400000000000000" pitchFamily="34" charset="-128"/>
              </a:rPr>
            </a:br>
            <a:r>
              <a:rPr lang="ja-JP" altLang="en-US" sz="1600" dirty="0">
                <a:solidFill>
                  <a:schemeClr val="bg1"/>
                </a:solidFill>
                <a:latin typeface="Yu Gothic Medium" panose="020B0400000000000000" pitchFamily="34" charset="-128"/>
                <a:ea typeface="Yu Gothic Medium" panose="020B0400000000000000" pitchFamily="34" charset="-128"/>
              </a:rPr>
              <a:t>影響を受ける</a:t>
            </a:r>
            <a:endParaRPr lang="en-US" sz="1600" dirty="0">
              <a:solidFill>
                <a:schemeClr val="bg1"/>
              </a:solidFill>
              <a:latin typeface="Yu Gothic Medium" panose="020B0400000000000000" pitchFamily="34" charset="-128"/>
              <a:ea typeface="Yu Gothic Medium" panose="020B0400000000000000" pitchFamily="34" charset="-128"/>
            </a:endParaRP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1219557"/>
            <a:ext cx="4331369" cy="584775"/>
          </a:xfrm>
          <a:prstGeom prst="rect">
            <a:avLst/>
          </a:prstGeom>
          <a:noFill/>
        </p:spPr>
        <p:txBody>
          <a:bodyPr wrap="square" rtlCol="0">
            <a:spAutoFit/>
          </a:bodyPr>
          <a:lstStyle/>
          <a:p>
            <a:pPr algn="l"/>
            <a:r>
              <a:rPr lang="ja-JP" altLang="en-US" sz="320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rPr>
              <a:t>地中海性気候</a:t>
            </a:r>
            <a:endParaRPr lang="en-US" sz="3200" dirty="0">
              <a:solidFill>
                <a:schemeClr val="bg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160C6BB0-6A55-AC99-A2FE-EE3693086B2F}"/>
              </a:ext>
            </a:extLst>
          </p:cNvPr>
          <p:cNvSpPr/>
          <p:nvPr/>
        </p:nvSpPr>
        <p:spPr>
          <a:xfrm>
            <a:off x="8608887" y="619431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4" name="Title 2">
            <a:extLst>
              <a:ext uri="{FF2B5EF4-FFF2-40B4-BE49-F238E27FC236}">
                <a16:creationId xmlns:a16="http://schemas.microsoft.com/office/drawing/2014/main" id="{A0A59CD9-3657-6BAB-50A1-4EA9F6E60A7C}"/>
              </a:ext>
            </a:extLst>
          </p:cNvPr>
          <p:cNvSpPr txBox="1">
            <a:spLocks/>
          </p:cNvSpPr>
          <p:nvPr/>
        </p:nvSpPr>
        <p:spPr>
          <a:xfrm>
            <a:off x="589384" y="453633"/>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dirty="0">
                <a:solidFill>
                  <a:schemeClr val="accent2"/>
                </a:solidFill>
                <a:latin typeface="Yu Gothic Medium" panose="020B0400000000000000" pitchFamily="34" charset="-128"/>
                <a:ea typeface="Yu Gothic Medium" panose="020B0400000000000000" pitchFamily="34" charset="-128"/>
              </a:rPr>
              <a:t>気候</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13" name="TextBox 12">
            <a:extLst>
              <a:ext uri="{FF2B5EF4-FFF2-40B4-BE49-F238E27FC236}">
                <a16:creationId xmlns:a16="http://schemas.microsoft.com/office/drawing/2014/main" id="{30E502E6-D5E8-1504-DD73-FD70A415EDD5}"/>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5" name="TextBox 14">
            <a:extLst>
              <a:ext uri="{FF2B5EF4-FFF2-40B4-BE49-F238E27FC236}">
                <a16:creationId xmlns:a16="http://schemas.microsoft.com/office/drawing/2014/main" id="{7C083604-862D-5D0F-D00A-A0AE17093894}"/>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9" name="TextBox 18">
            <a:extLst>
              <a:ext uri="{FF2B5EF4-FFF2-40B4-BE49-F238E27FC236}">
                <a16:creationId xmlns:a16="http://schemas.microsoft.com/office/drawing/2014/main" id="{33ED7972-994C-7408-1697-90E848F2F7E1}"/>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22" name="TextBox 21">
            <a:extLst>
              <a:ext uri="{FF2B5EF4-FFF2-40B4-BE49-F238E27FC236}">
                <a16:creationId xmlns:a16="http://schemas.microsoft.com/office/drawing/2014/main" id="{4F38A84C-AE00-0A64-47F7-0ABD9774C520}"/>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182561756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vineyard with a lake&#10;&#10;AI-generated content may be incorrect.">
            <a:extLst>
              <a:ext uri="{FF2B5EF4-FFF2-40B4-BE49-F238E27FC236}">
                <a16:creationId xmlns:a16="http://schemas.microsoft.com/office/drawing/2014/main" id="{ADF980C2-FD5C-C223-62CA-124A750205D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34" r="16734"/>
          <a:stretch>
            <a:fillRect/>
          </a:stretch>
        </p:blipFill>
        <p:spPr/>
      </p:pic>
      <p:sp>
        <p:nvSpPr>
          <p:cNvPr id="3" name="Text Placeholder 2">
            <a:extLst>
              <a:ext uri="{FF2B5EF4-FFF2-40B4-BE49-F238E27FC236}">
                <a16:creationId xmlns:a16="http://schemas.microsoft.com/office/drawing/2014/main" id="{33EB777C-15A4-2B8D-B5BB-58B82E96AC38}"/>
              </a:ext>
            </a:extLst>
          </p:cNvPr>
          <p:cNvSpPr>
            <a:spLocks noGrp="1"/>
          </p:cNvSpPr>
          <p:nvPr>
            <p:ph type="body" sz="quarter" idx="11"/>
          </p:nvPr>
        </p:nvSpPr>
        <p:spPr>
          <a:xfrm>
            <a:off x="623888" y="2518445"/>
            <a:ext cx="4741742" cy="1610114"/>
          </a:xfrm>
        </p:spPr>
        <p:txBody>
          <a:bodyPr/>
          <a:lstStyle/>
          <a:p>
            <a:r>
              <a:rPr lang="ja-JP" altLang="en-US" sz="1800" dirty="0">
                <a:latin typeface="Yu Gothic Medium" panose="020B0400000000000000" pitchFamily="34" charset="-128"/>
                <a:ea typeface="Yu Gothic Medium" panose="020B0400000000000000" pitchFamily="34" charset="-128"/>
              </a:rPr>
              <a:t>花崗岩や片麻岩の上に、深くて水はけの</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よい赤色の砂利混じりのロームが広がって</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いるのが特徴です。これらの古代の土壌は</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栄養分が少なく、高品質なブドウの栽培に</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理想的です。</a:t>
            </a:r>
            <a:endParaRPr lang="en-US" sz="1800" dirty="0"/>
          </a:p>
        </p:txBody>
      </p:sp>
      <p:sp>
        <p:nvSpPr>
          <p:cNvPr id="6" name="Title 2">
            <a:extLst>
              <a:ext uri="{FF2B5EF4-FFF2-40B4-BE49-F238E27FC236}">
                <a16:creationId xmlns:a16="http://schemas.microsoft.com/office/drawing/2014/main" id="{C7246CAF-2C3A-1180-C77E-475F89AD5F05}"/>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8328876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drinking wine from a glass&#10;&#10;AI-generated content may be incorrect.">
            <a:extLst>
              <a:ext uri="{FF2B5EF4-FFF2-40B4-BE49-F238E27FC236}">
                <a16:creationId xmlns:a16="http://schemas.microsoft.com/office/drawing/2014/main" id="{CBED328E-D523-A555-892C-A7A8D7431135}"/>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rcRect t="31283" b="31283"/>
          <a:stretch>
            <a:fillRect/>
          </a:stretch>
        </p:blipFill>
        <p:spPr/>
      </p:pic>
      <p:sp>
        <p:nvSpPr>
          <p:cNvPr id="3" name="Title 2">
            <a:extLst>
              <a:ext uri="{FF2B5EF4-FFF2-40B4-BE49-F238E27FC236}">
                <a16:creationId xmlns:a16="http://schemas.microsoft.com/office/drawing/2014/main" id="{E02B6C4D-53DC-E84F-0AB0-67B62B6B1C46}"/>
              </a:ext>
            </a:extLst>
          </p:cNvPr>
          <p:cNvSpPr>
            <a:spLocks noGrp="1"/>
          </p:cNvSpPr>
          <p:nvPr>
            <p:ph type="title"/>
          </p:nvPr>
        </p:nvSpPr>
        <p:spPr>
          <a:xfrm>
            <a:off x="5398255" y="4120497"/>
            <a:ext cx="6886184" cy="1325562"/>
          </a:xfrm>
        </p:spPr>
        <p:txBody>
          <a:bodyPr/>
          <a:lstStyle/>
          <a:p>
            <a:r>
              <a:rPr lang="ja-JP" altLang="en-US" dirty="0">
                <a:latin typeface="Yu Gothic Medium" panose="020B0400000000000000" pitchFamily="34" charset="-128"/>
                <a:ea typeface="Yu Gothic Medium" panose="020B0400000000000000" pitchFamily="34" charset="-128"/>
              </a:rPr>
              <a:t>巨匠たちによる</a:t>
            </a:r>
            <a:br>
              <a:rPr lang="ja-JP" altLang="en-US"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偉大なる試行</a:t>
            </a:r>
            <a:endParaRPr lang="en-US" dirty="0">
              <a:latin typeface="Yu Gothic Medium" panose="020B0400000000000000" pitchFamily="34" charset="-128"/>
              <a:ea typeface="Yu Gothic Medium" panose="020B0400000000000000" pitchFamily="34" charset="-128"/>
            </a:endParaRPr>
          </a:p>
        </p:txBody>
      </p:sp>
      <p:sp>
        <p:nvSpPr>
          <p:cNvPr id="6" name="Title 2">
            <a:extLst>
              <a:ext uri="{FF2B5EF4-FFF2-40B4-BE49-F238E27FC236}">
                <a16:creationId xmlns:a16="http://schemas.microsoft.com/office/drawing/2014/main" id="{7473AFC1-14C1-86F4-714B-C5930430E24C}"/>
              </a:ext>
            </a:extLst>
          </p:cNvPr>
          <p:cNvSpPr txBox="1">
            <a:spLocks/>
          </p:cNvSpPr>
          <p:nvPr/>
        </p:nvSpPr>
        <p:spPr>
          <a:xfrm>
            <a:off x="5398255" y="3530183"/>
            <a:ext cx="4345352" cy="503935"/>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3200" dirty="0">
                <a:solidFill>
                  <a:schemeClr val="bg2"/>
                </a:solidFill>
                <a:latin typeface="Yu Gothic Medium" panose="020B0400000000000000" pitchFamily="34" charset="-128"/>
                <a:ea typeface="Yu Gothic Medium" panose="020B0400000000000000" pitchFamily="34" charset="-128"/>
              </a:rPr>
              <a:t>ブドウ栽培と醸造</a:t>
            </a:r>
            <a:endParaRPr lang="en-US" dirty="0"/>
          </a:p>
        </p:txBody>
      </p:sp>
    </p:spTree>
    <p:extLst>
      <p:ext uri="{BB962C8B-B14F-4D97-AF65-F5344CB8AC3E}">
        <p14:creationId xmlns:p14="http://schemas.microsoft.com/office/powerpoint/2010/main" val="358316645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bunch of grapes on a vine&#10;&#10;AI-generated content may be incorrect.">
            <a:extLst>
              <a:ext uri="{FF2B5EF4-FFF2-40B4-BE49-F238E27FC236}">
                <a16:creationId xmlns:a16="http://schemas.microsoft.com/office/drawing/2014/main" id="{FA7FD55E-9F7A-F7FC-DB06-1916D4D6FA0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10" r="16710"/>
          <a:stretch>
            <a:fillRect/>
          </a:stretch>
        </p:blipFill>
        <p:spPr/>
      </p:pic>
      <p:sp>
        <p:nvSpPr>
          <p:cNvPr id="4" name="Text Placeholder 3">
            <a:extLst>
              <a:ext uri="{FF2B5EF4-FFF2-40B4-BE49-F238E27FC236}">
                <a16:creationId xmlns:a16="http://schemas.microsoft.com/office/drawing/2014/main" id="{1BCE2845-1A8B-F8FC-5DD9-EE477F097906}"/>
              </a:ext>
            </a:extLst>
          </p:cNvPr>
          <p:cNvSpPr>
            <a:spLocks noGrp="1"/>
          </p:cNvSpPr>
          <p:nvPr>
            <p:ph type="body" sz="quarter" idx="12"/>
          </p:nvPr>
        </p:nvSpPr>
        <p:spPr>
          <a:xfrm>
            <a:off x="6456364" y="2654909"/>
            <a:ext cx="4329060" cy="1530521"/>
          </a:xfrm>
        </p:spPr>
        <p:txBody>
          <a:bodyPr/>
          <a:lstStyle/>
          <a:p>
            <a:pPr>
              <a:lnSpc>
                <a:spcPct val="99000"/>
              </a:lnSpc>
              <a:spcBef>
                <a:spcPts val="900"/>
              </a:spcBef>
            </a:pPr>
            <a:r>
              <a:rPr lang="ja-JP" altLang="en-US" dirty="0">
                <a:latin typeface="Yu Gothic Medium" panose="020B0400000000000000" pitchFamily="34" charset="-128"/>
                <a:ea typeface="Yu Gothic Medium" panose="020B0400000000000000" pitchFamily="34" charset="-128"/>
              </a:rPr>
              <a:t>最小限の介入でテロワールを表現する</a:t>
            </a:r>
            <a:br>
              <a:rPr lang="en-AU"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ピュアな果実を生み出す</a:t>
            </a:r>
          </a:p>
          <a:p>
            <a:pPr>
              <a:lnSpc>
                <a:spcPct val="99000"/>
              </a:lnSpc>
              <a:spcBef>
                <a:spcPts val="900"/>
              </a:spcBef>
            </a:pPr>
            <a:r>
              <a:rPr lang="ja-JP" altLang="en-US" dirty="0">
                <a:latin typeface="Yu Gothic Medium" panose="020B0400000000000000" pitchFamily="34" charset="-128"/>
                <a:ea typeface="Yu Gothic Medium" panose="020B0400000000000000" pitchFamily="34" charset="-128"/>
              </a:rPr>
              <a:t>サステイナブル、オーガニック、バイオダイナミック農法の採用が進む</a:t>
            </a:r>
          </a:p>
          <a:p>
            <a:pPr>
              <a:lnSpc>
                <a:spcPct val="99000"/>
              </a:lnSpc>
              <a:spcBef>
                <a:spcPts val="900"/>
              </a:spcBef>
            </a:pPr>
            <a:r>
              <a:rPr lang="ja-JP" altLang="en-US" dirty="0">
                <a:latin typeface="Yu Gothic Medium" panose="020B0400000000000000" pitchFamily="34" charset="-128"/>
                <a:ea typeface="Yu Gothic Medium" panose="020B0400000000000000" pitchFamily="34" charset="-128"/>
              </a:rPr>
              <a:t>高品質なヘリテージ・クローン</a:t>
            </a:r>
          </a:p>
          <a:p>
            <a:pPr>
              <a:lnSpc>
                <a:spcPct val="99000"/>
              </a:lnSpc>
              <a:spcBef>
                <a:spcPts val="900"/>
              </a:spcBef>
            </a:pPr>
            <a:r>
              <a:rPr lang="ja-JP" altLang="en-US" dirty="0">
                <a:latin typeface="Yu Gothic Medium" panose="020B0400000000000000" pitchFamily="34" charset="-128"/>
                <a:ea typeface="Yu Gothic Medium" panose="020B0400000000000000" pitchFamily="34" charset="-128"/>
              </a:rPr>
              <a:t>収穫： </a:t>
            </a:r>
            <a:r>
              <a:rPr lang="en-US" altLang="ja-JP" dirty="0">
                <a:latin typeface="Yu Gothic Medium" panose="020B0400000000000000" pitchFamily="34" charset="-128"/>
                <a:ea typeface="Yu Gothic Medium" panose="020B0400000000000000" pitchFamily="34" charset="-128"/>
              </a:rPr>
              <a:t>2</a:t>
            </a:r>
            <a:r>
              <a:rPr lang="ja-JP" altLang="en-US" dirty="0">
                <a:latin typeface="Yu Gothic Medium" panose="020B0400000000000000" pitchFamily="34" charset="-128"/>
                <a:ea typeface="Yu Gothic Medium" panose="020B0400000000000000" pitchFamily="34" charset="-128"/>
              </a:rPr>
              <a:t>月～</a:t>
            </a:r>
            <a:r>
              <a:rPr lang="en-US" altLang="ja-JP" dirty="0">
                <a:latin typeface="Yu Gothic Medium" panose="020B0400000000000000" pitchFamily="34" charset="-128"/>
                <a:ea typeface="Yu Gothic Medium" panose="020B0400000000000000" pitchFamily="34" charset="-128"/>
              </a:rPr>
              <a:t>4</a:t>
            </a:r>
            <a:r>
              <a:rPr lang="ja-JP" altLang="en-US" dirty="0">
                <a:latin typeface="Yu Gothic Medium" panose="020B0400000000000000" pitchFamily="34" charset="-128"/>
                <a:ea typeface="Yu Gothic Medium" panose="020B0400000000000000" pitchFamily="34" charset="-128"/>
              </a:rPr>
              <a:t>月</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83CB292F-975B-2599-7C17-0FE643125703}"/>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ブドウ</a:t>
            </a:r>
          </a:p>
          <a:p>
            <a:r>
              <a:rPr lang="ja-JP" altLang="en-US" dirty="0">
                <a:solidFill>
                  <a:schemeClr val="accent1"/>
                </a:solidFill>
                <a:latin typeface="Yu Gothic Medium" panose="020B0400000000000000" pitchFamily="34" charset="-128"/>
                <a:ea typeface="Yu Gothic Medium" panose="020B0400000000000000" pitchFamily="34" charset="-128"/>
              </a:rPr>
              <a:t>栽培</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47442009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A7FD55E-9F7A-F7FC-DB06-1916D4D6FA0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09" r="16709"/>
          <a:stretch/>
        </p:blipFill>
        <p:spPr/>
      </p:pic>
      <p:sp>
        <p:nvSpPr>
          <p:cNvPr id="4" name="Text Placeholder 3">
            <a:extLst>
              <a:ext uri="{FF2B5EF4-FFF2-40B4-BE49-F238E27FC236}">
                <a16:creationId xmlns:a16="http://schemas.microsoft.com/office/drawing/2014/main" id="{1BCE2845-1A8B-F8FC-5DD9-EE477F097906}"/>
              </a:ext>
            </a:extLst>
          </p:cNvPr>
          <p:cNvSpPr>
            <a:spLocks noGrp="1"/>
          </p:cNvSpPr>
          <p:nvPr>
            <p:ph type="body" sz="quarter" idx="12"/>
          </p:nvPr>
        </p:nvSpPr>
        <p:spPr>
          <a:xfrm>
            <a:off x="6456364" y="2341599"/>
            <a:ext cx="4550941" cy="2606639"/>
          </a:xfrm>
        </p:spPr>
        <p:txBody>
          <a:bodyPr/>
          <a:lstStyle/>
          <a:p>
            <a:pPr>
              <a:spcBef>
                <a:spcPts val="800"/>
              </a:spcBef>
            </a:pPr>
            <a:r>
              <a:rPr lang="ja-JP" altLang="en-US" dirty="0">
                <a:latin typeface="Yu Gothic Medium" panose="020B0400000000000000" pitchFamily="34" charset="-128"/>
                <a:ea typeface="Yu Gothic Medium" panose="020B0400000000000000" pitchFamily="34" charset="-128"/>
              </a:rPr>
              <a:t>地域環境に影響を受けた昔ながらの技術</a:t>
            </a:r>
          </a:p>
          <a:p>
            <a:pPr>
              <a:spcBef>
                <a:spcPts val="800"/>
              </a:spcBef>
            </a:pPr>
            <a:r>
              <a:rPr lang="ja-JP" altLang="en-US" dirty="0">
                <a:latin typeface="Yu Gothic Medium" panose="020B0400000000000000" pitchFamily="34" charset="-128"/>
                <a:ea typeface="Yu Gothic Medium" panose="020B0400000000000000" pitchFamily="34" charset="-128"/>
              </a:rPr>
              <a:t>人的介入を抑えた</a:t>
            </a:r>
            <a:br>
              <a:rPr lang="en-AU"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アプローチに適した気候</a:t>
            </a:r>
          </a:p>
          <a:p>
            <a:pPr>
              <a:spcBef>
                <a:spcPts val="800"/>
              </a:spcBef>
            </a:pPr>
            <a:r>
              <a:rPr lang="ja-JP" altLang="en-US" dirty="0">
                <a:latin typeface="Yu Gothic Medium" panose="020B0400000000000000" pitchFamily="34" charset="-128"/>
                <a:ea typeface="Yu Gothic Medium" panose="020B0400000000000000" pitchFamily="34" charset="-128"/>
              </a:rPr>
              <a:t>ほとんどのワインに樽が使用されているが、使用を控えめにする技術も実践されている</a:t>
            </a:r>
          </a:p>
          <a:p>
            <a:pPr>
              <a:spcBef>
                <a:spcPts val="800"/>
              </a:spcBef>
            </a:pPr>
            <a:r>
              <a:rPr lang="ja-JP" altLang="en-US" dirty="0">
                <a:latin typeface="Yu Gothic Medium" panose="020B0400000000000000" pitchFamily="34" charset="-128"/>
                <a:ea typeface="Yu Gothic Medium" panose="020B0400000000000000" pitchFamily="34" charset="-128"/>
              </a:rPr>
              <a:t>新しい世代の革新的なワインメーカーが、</a:t>
            </a:r>
            <a:br>
              <a:rPr lang="en-AU" altLang="ja-JP" dirty="0">
                <a:latin typeface="Yu Gothic Medium" panose="020B0400000000000000" pitchFamily="34" charset="-128"/>
                <a:ea typeface="Yu Gothic Medium" panose="020B0400000000000000" pitchFamily="34" charset="-128"/>
              </a:rPr>
            </a:br>
            <a:r>
              <a:rPr lang="ja-JP" altLang="en-US" dirty="0">
                <a:latin typeface="Yu Gothic Medium" panose="020B0400000000000000" pitchFamily="34" charset="-128"/>
                <a:ea typeface="Yu Gothic Medium" panose="020B0400000000000000" pitchFamily="34" charset="-128"/>
              </a:rPr>
              <a:t>新たなオルタナティブ（代替）技術を試行中</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83CB292F-975B-2599-7C17-0FE643125703}"/>
              </a:ext>
            </a:extLst>
          </p:cNvPr>
          <p:cNvSpPr>
            <a:spLocks noGrp="1"/>
          </p:cNvSpPr>
          <p:nvPr>
            <p:ph type="body" sz="quarter" idx="13"/>
          </p:nvPr>
        </p:nvSpPr>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醸造</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42749761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9015AB7-F121-BD3F-66C2-5EF0814634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2150" t="14736" r="29661" b="12886"/>
          <a:stretch/>
        </p:blipFill>
        <p:spPr>
          <a:xfrm>
            <a:off x="6096000" y="368300"/>
            <a:ext cx="6096000" cy="6103741"/>
          </a:xfrm>
        </p:spPr>
      </p:pic>
      <p:sp>
        <p:nvSpPr>
          <p:cNvPr id="5" name="Text Placeholder 4">
            <a:extLst>
              <a:ext uri="{FF2B5EF4-FFF2-40B4-BE49-F238E27FC236}">
                <a16:creationId xmlns:a16="http://schemas.microsoft.com/office/drawing/2014/main" id="{B6C64648-954C-CAAC-2988-DFC205471DB3}"/>
              </a:ext>
            </a:extLst>
          </p:cNvPr>
          <p:cNvSpPr>
            <a:spLocks noGrp="1"/>
          </p:cNvSpPr>
          <p:nvPr>
            <p:ph type="body" sz="quarter" idx="13"/>
          </p:nvPr>
        </p:nvSpPr>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マーガレット・リヴァーの</a:t>
            </a:r>
            <a:br>
              <a:rPr lang="en-AU" altLang="ja-JP" dirty="0">
                <a:solidFill>
                  <a:schemeClr val="accent5"/>
                </a:solidFill>
                <a:latin typeface="Yu Gothic Medium" panose="020B0400000000000000" pitchFamily="34" charset="-128"/>
                <a:ea typeface="Yu Gothic Medium" panose="020B0400000000000000" pitchFamily="34" charset="-128"/>
              </a:rPr>
            </a:br>
            <a:r>
              <a:rPr lang="ja-JP" altLang="en-US" dirty="0">
                <a:solidFill>
                  <a:schemeClr val="accent5"/>
                </a:solidFill>
                <a:latin typeface="Yu Gothic Medium" panose="020B0400000000000000" pitchFamily="34" charset="-128"/>
                <a:ea typeface="Yu Gothic Medium" panose="020B0400000000000000" pitchFamily="34" charset="-128"/>
              </a:rPr>
              <a:t>味わい</a:t>
            </a:r>
            <a:endParaRPr lang="en-US"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88455833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8">
            <a:extLst>
              <a:ext uri="{FF2B5EF4-FFF2-40B4-BE49-F238E27FC236}">
                <a16:creationId xmlns:a16="http://schemas.microsoft.com/office/drawing/2014/main" id="{22B5D5B7-CC1F-1607-8D4F-E002454BC39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50853" y="1933074"/>
            <a:ext cx="1182507" cy="3579859"/>
          </a:xfrm>
          <a:prstGeom prst="rect">
            <a:avLst/>
          </a:prstGeom>
        </p:spPr>
      </p:pic>
      <p:pic>
        <p:nvPicPr>
          <p:cNvPr id="2" name="Picture Placeholder 8">
            <a:extLst>
              <a:ext uri="{FF2B5EF4-FFF2-40B4-BE49-F238E27FC236}">
                <a16:creationId xmlns:a16="http://schemas.microsoft.com/office/drawing/2014/main" id="{6CFD59CF-4E3F-0E08-A45D-DBF7966451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19686"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254692" y="1793021"/>
            <a:ext cx="1270924" cy="3847526"/>
          </a:xfrm>
          <a:prstGeom prst="rect">
            <a:avLst/>
          </a:prstGeom>
        </p:spPr>
      </p:pic>
      <p:pic>
        <p:nvPicPr>
          <p:cNvPr id="24" name="Picture Placeholder 8">
            <a:extLst>
              <a:ext uri="{FF2B5EF4-FFF2-40B4-BE49-F238E27FC236}">
                <a16:creationId xmlns:a16="http://schemas.microsoft.com/office/drawing/2014/main" id="{C3F89E92-1BDF-1F91-E390-387925AB7EC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9471" y="1800516"/>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120820"/>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rPr>
              <a:t>MARGARET RIVER </a:t>
            </a:r>
            <a:br>
              <a:rPr lang="en-US" sz="544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rgbClr val="B2D8BE"/>
                </a:solidFill>
                <a:latin typeface="Yu Gothic Medium" panose="020B0400000000000000" pitchFamily="34" charset="-128"/>
                <a:ea typeface="Yu Gothic Medium" panose="020B0400000000000000" pitchFamily="34" charset="-128"/>
              </a:rPr>
              <a:t>トップ５品種</a:t>
            </a:r>
            <a:endParaRPr lang="en-US" sz="4800" b="1" dirty="0">
              <a:solidFill>
                <a:srgbClr val="B2D8BE"/>
              </a:solidFill>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カベルネ・</a:t>
            </a:r>
            <a:br>
              <a:rPr lang="en-AU" altLang="ja-JP" dirty="0">
                <a:solidFill>
                  <a:srgbClr val="601329"/>
                </a:solidFill>
                <a:latin typeface="Yu Gothic Medium" panose="020B0400000000000000" pitchFamily="34" charset="-128"/>
                <a:ea typeface="Yu Gothic Medium" panose="020B0400000000000000" pitchFamily="34" charset="-128"/>
              </a:rPr>
            </a:br>
            <a:r>
              <a:rPr lang="ja-JP" altLang="en-US" dirty="0">
                <a:solidFill>
                  <a:srgbClr val="601329"/>
                </a:solidFill>
                <a:latin typeface="Yu Gothic Medium" panose="020B0400000000000000" pitchFamily="34" charset="-128"/>
                <a:ea typeface="Yu Gothic Medium" panose="020B0400000000000000" pitchFamily="34" charset="-128"/>
              </a:rPr>
              <a:t>ソーヴィニヨン</a:t>
            </a:r>
            <a:r>
              <a:rPr lang="en-US" sz="3800" b="1" dirty="0">
                <a:solidFill>
                  <a:schemeClr val="bg1"/>
                </a:solidFill>
                <a:latin typeface="Neue Haas Grotesk Text Pro" panose="020B0504020202020204" pitchFamily="34" charset="77"/>
              </a:rPr>
              <a:t>20%</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54303" y="5486368"/>
            <a:ext cx="2093348" cy="1231106"/>
          </a:xfrm>
          <a:prstGeom prst="rect">
            <a:avLst/>
          </a:prstGeom>
          <a:noFill/>
        </p:spPr>
        <p:txBody>
          <a:bodyPr wrap="square" anchor="t">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ソーヴィニヨン・ブラン</a:t>
            </a:r>
            <a:br>
              <a:rPr lang="en-AU" altLang="ja-JP" dirty="0">
                <a:solidFill>
                  <a:srgbClr val="601329"/>
                </a:solidFill>
                <a:latin typeface="Yu Gothic Medium" panose="020B0400000000000000" pitchFamily="34" charset="-128"/>
                <a:ea typeface="Yu Gothic Medium" panose="020B0400000000000000" pitchFamily="34" charset="-128"/>
              </a:rPr>
            </a:br>
            <a:r>
              <a:rPr lang="en-US" sz="3800" b="1" dirty="0">
                <a:solidFill>
                  <a:schemeClr val="bg1"/>
                </a:solidFill>
                <a:latin typeface="Neue Haas Grotesk Text Pro" panose="020B0504020202020204" pitchFamily="34" charset="77"/>
              </a:rPr>
              <a:t>20%</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シャルドネ</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17%</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セミヨン</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17%</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シラーズ</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320579" y="4019454"/>
            <a:ext cx="127887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SHIRAZ</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933928" y="3910449"/>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764833" y="4019454"/>
            <a:ext cx="2260747"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CHARDONNAY</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087300" y="4019455"/>
            <a:ext cx="1673471"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SEMILLON</a:t>
            </a:r>
          </a:p>
        </p:txBody>
      </p:sp>
      <p:sp>
        <p:nvSpPr>
          <p:cNvPr id="3" name="TextBox 2">
            <a:extLst>
              <a:ext uri="{FF2B5EF4-FFF2-40B4-BE49-F238E27FC236}">
                <a16:creationId xmlns:a16="http://schemas.microsoft.com/office/drawing/2014/main" id="{88337BE3-A200-D33B-25AA-E75AA9733FD6}"/>
              </a:ext>
            </a:extLst>
          </p:cNvPr>
          <p:cNvSpPr txBox="1"/>
          <p:nvPr/>
        </p:nvSpPr>
        <p:spPr>
          <a:xfrm rot="16200000">
            <a:off x="2930646" y="3910450"/>
            <a:ext cx="1997022"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SAUVIGNON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BLANC</a:t>
            </a: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00322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2332177"/>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rPr>
              <a:t>MARGARET RIVER</a:t>
            </a:r>
            <a:br>
              <a:rPr lang="en-AU" altLang="ja-JP" sz="3200" dirty="0">
                <a:solidFill>
                  <a:srgbClr val="601329"/>
                </a:solidFill>
                <a:latin typeface="Yu Gothic Medium" panose="020B0400000000000000" pitchFamily="34" charset="-128"/>
                <a:ea typeface="Yu Gothic Medium" panose="020B0400000000000000" pitchFamily="34" charset="-128"/>
              </a:rPr>
            </a:br>
            <a:r>
              <a:rPr lang="ja-JP" altLang="en-US" sz="4800" dirty="0">
                <a:solidFill>
                  <a:srgbClr val="B2D8BE"/>
                </a:solidFill>
                <a:latin typeface="Yu Gothic Medium" panose="020B0400000000000000" pitchFamily="34" charset="-128"/>
                <a:ea typeface="Yu Gothic Medium" panose="020B0400000000000000" pitchFamily="34" charset="-128"/>
              </a:rPr>
              <a:t>セミヨン・</a:t>
            </a:r>
            <a:br>
              <a:rPr lang="en-AU" altLang="ja-JP" sz="48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rgbClr val="B2D8BE"/>
                </a:solidFill>
                <a:latin typeface="Yu Gothic Medium" panose="020B0400000000000000" pitchFamily="34" charset="-128"/>
                <a:ea typeface="Yu Gothic Medium" panose="020B0400000000000000" pitchFamily="34" charset="-128"/>
              </a:rPr>
              <a:t>ソーヴィニヨン・ブラン</a:t>
            </a:r>
            <a:endParaRPr lang="en-US" sz="4800" dirty="0">
              <a:solidFill>
                <a:srgbClr val="B2D8BE"/>
              </a:solidFill>
              <a:latin typeface="Yu Gothic Medium" panose="020B0400000000000000" pitchFamily="34" charset="-128"/>
              <a:ea typeface="Yu Gothic Medium" panose="020B0400000000000000" pitchFamily="34" charset="-128"/>
            </a:endParaRPr>
          </a:p>
        </p:txBody>
      </p:sp>
      <p:sp>
        <p:nvSpPr>
          <p:cNvPr id="26" name="Oval 25">
            <a:extLst>
              <a:ext uri="{FF2B5EF4-FFF2-40B4-BE49-F238E27FC236}">
                <a16:creationId xmlns:a16="http://schemas.microsoft.com/office/drawing/2014/main" id="{EA6BCBDD-680C-58C3-153A-39C29DAC56F3}"/>
              </a:ext>
            </a:extLst>
          </p:cNvPr>
          <p:cNvSpPr/>
          <p:nvPr/>
        </p:nvSpPr>
        <p:spPr>
          <a:xfrm>
            <a:off x="7790487" y="1759790"/>
            <a:ext cx="2250660" cy="2152644"/>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99436" y="2301512"/>
            <a:ext cx="1832762" cy="112748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000" dirty="0">
                <a:solidFill>
                  <a:schemeClr val="tx1"/>
                </a:solidFill>
                <a:effectLst/>
                <a:latin typeface="Yu Gothic" panose="020B0400000000000000" pitchFamily="34" charset="-128"/>
                <a:ea typeface="Yu Gothic" panose="020B0400000000000000" pitchFamily="34" charset="-128"/>
              </a:rPr>
              <a:t>マーガレット</a:t>
            </a:r>
            <a:r>
              <a:rPr lang="ja-JP" altLang="en-US" sz="2000" dirty="0">
                <a:solidFill>
                  <a:schemeClr val="tx1"/>
                </a:solidFill>
                <a:latin typeface="Yu Gothic" panose="020B0400000000000000" pitchFamily="34" charset="-128"/>
                <a:ea typeface="Yu Gothic" panose="020B0400000000000000" pitchFamily="34" charset="-128"/>
              </a:rPr>
              <a:t>・</a:t>
            </a:r>
            <a:br>
              <a:rPr lang="en-AU" altLang="ja-JP" sz="2000" dirty="0">
                <a:solidFill>
                  <a:schemeClr val="tx1"/>
                </a:solidFill>
                <a:latin typeface="Yu Gothic" panose="020B0400000000000000" pitchFamily="34" charset="-128"/>
                <a:ea typeface="Yu Gothic" panose="020B0400000000000000" pitchFamily="34" charset="-128"/>
              </a:rPr>
            </a:br>
            <a:r>
              <a:rPr lang="ja-JP" altLang="en-US" sz="2000" dirty="0">
                <a:solidFill>
                  <a:schemeClr val="tx1"/>
                </a:solidFill>
                <a:effectLst/>
                <a:latin typeface="Yu Gothic" panose="020B0400000000000000" pitchFamily="34" charset="-128"/>
                <a:ea typeface="Yu Gothic" panose="020B0400000000000000" pitchFamily="34" charset="-128"/>
              </a:rPr>
              <a:t>リヴァーを</a:t>
            </a:r>
            <a:br>
              <a:rPr lang="en-AU" altLang="ja-JP" sz="2000" dirty="0">
                <a:solidFill>
                  <a:schemeClr val="tx1"/>
                </a:solidFill>
                <a:effectLst/>
                <a:latin typeface="Yu Gothic" panose="020B0400000000000000" pitchFamily="34" charset="-128"/>
                <a:ea typeface="Yu Gothic" panose="020B0400000000000000" pitchFamily="34" charset="-128"/>
              </a:rPr>
            </a:br>
            <a:r>
              <a:rPr lang="ja-JP" altLang="en-US" sz="2000" dirty="0">
                <a:solidFill>
                  <a:schemeClr val="tx1"/>
                </a:solidFill>
                <a:effectLst/>
                <a:latin typeface="Yu Gothic" panose="020B0400000000000000" pitchFamily="34" charset="-128"/>
                <a:ea typeface="Yu Gothic" panose="020B0400000000000000" pitchFamily="34" charset="-128"/>
              </a:rPr>
              <a:t>ワインの地図に</a:t>
            </a:r>
            <a:br>
              <a:rPr lang="en-AU" altLang="ja-JP" sz="2000" dirty="0">
                <a:solidFill>
                  <a:schemeClr val="tx1"/>
                </a:solidFill>
                <a:effectLst/>
                <a:latin typeface="Yu Gothic" panose="020B0400000000000000" pitchFamily="34" charset="-128"/>
                <a:ea typeface="Yu Gothic" panose="020B0400000000000000" pitchFamily="34" charset="-128"/>
              </a:rPr>
            </a:br>
            <a:r>
              <a:rPr lang="ja-JP" altLang="en-US" sz="2000" dirty="0">
                <a:solidFill>
                  <a:schemeClr val="tx1"/>
                </a:solidFill>
                <a:effectLst/>
                <a:latin typeface="Yu Gothic" panose="020B0400000000000000" pitchFamily="34" charset="-128"/>
                <a:ea typeface="Yu Gothic" panose="020B0400000000000000" pitchFamily="34" charset="-128"/>
              </a:rPr>
              <a:t>載せた貢献者</a:t>
            </a:r>
            <a:endParaRPr lang="en-AU" sz="2000" dirty="0">
              <a:solidFill>
                <a:schemeClr val="tx1"/>
              </a:solidFill>
              <a:effectLst/>
              <a:latin typeface="Yu Gothic" panose="020B0400000000000000" pitchFamily="34" charset="-128"/>
              <a:ea typeface="Yu Gothic"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606820" y="4525409"/>
            <a:ext cx="415748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616130" y="4517789"/>
            <a:ext cx="0" cy="33311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790487" y="4850899"/>
            <a:ext cx="2805709" cy="338554"/>
          </a:xfrm>
          <a:prstGeom prst="rect">
            <a:avLst/>
          </a:prstGeom>
          <a:noFill/>
        </p:spPr>
        <p:txBody>
          <a:bodyPr wrap="square" anchor="b">
            <a:spAutoFit/>
          </a:bodyPr>
          <a:lstStyle/>
          <a:p>
            <a:pPr algn="ctr">
              <a:spcBef>
                <a:spcPts val="203"/>
              </a:spcBef>
            </a:pPr>
            <a:r>
              <a:rPr lang="ja-JP" altLang="en-US" sz="1600" dirty="0">
                <a:effectLst/>
                <a:latin typeface="Yu Gothic Medium" panose="020B0400000000000000" pitchFamily="34" charset="-128"/>
                <a:ea typeface="Yu Gothic Medium" panose="020B0400000000000000" pitchFamily="34" charset="-128"/>
              </a:rPr>
              <a:t>互いに補い合う２の品種</a:t>
            </a:r>
            <a:endParaRPr lang="en-AU" sz="1600" dirty="0">
              <a:effectLst/>
              <a:latin typeface="Yu Gothic Medium" panose="020B0400000000000000" pitchFamily="34" charset="-128"/>
              <a:ea typeface="Yu Gothic Medium" panose="020B0400000000000000" pitchFamily="34" charset="-128"/>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l="3648" r="3648"/>
          <a:stretch/>
        </p:blipFill>
        <p:spPr>
          <a:xfrm>
            <a:off x="5480498" y="29521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5154140" y="3882893"/>
            <a:ext cx="2732822" cy="1272464"/>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b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SAVIGNON </a:t>
            </a:r>
            <a:b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BLANC</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8" name="TextBox 7">
            <a:extLst>
              <a:ext uri="{FF2B5EF4-FFF2-40B4-BE49-F238E27FC236}">
                <a16:creationId xmlns:a16="http://schemas.microsoft.com/office/drawing/2014/main" id="{6FA4C744-3635-49FA-036A-8F241FAF7623}"/>
              </a:ext>
            </a:extLst>
          </p:cNvPr>
          <p:cNvSpPr txBox="1"/>
          <p:nvPr/>
        </p:nvSpPr>
        <p:spPr>
          <a:xfrm>
            <a:off x="801113" y="4850898"/>
            <a:ext cx="3089399" cy="1914948"/>
          </a:xfrm>
          <a:prstGeom prst="rect">
            <a:avLst/>
          </a:prstGeom>
          <a:noFill/>
        </p:spPr>
        <p:txBody>
          <a:bodyPr wrap="square" rtlCol="0">
            <a:spAutoFit/>
          </a:bodyPr>
          <a:lstStyle/>
          <a:p>
            <a:pPr>
              <a:buClr>
                <a:srgbClr val="F40000"/>
              </a:buClr>
            </a:pPr>
            <a:r>
              <a:rPr lang="ja-JP" altLang="en-US" sz="1600" b="1" dirty="0">
                <a:latin typeface="Yu Gothic Medium" panose="020B0400000000000000" pitchFamily="34" charset="-128"/>
                <a:ea typeface="Yu Gothic Medium" panose="020B0400000000000000" pitchFamily="34" charset="-128"/>
                <a:cs typeface="Hellix SemiBold"/>
              </a:rPr>
              <a:t>典型的な風味：</a:t>
            </a:r>
            <a:endParaRPr lang="en-AU" altLang="ja-JP" sz="1600" b="1" dirty="0">
              <a:latin typeface="Yu Gothic Medium" panose="020B0400000000000000" pitchFamily="34" charset="-128"/>
              <a:ea typeface="Yu Gothic Medium" panose="020B0400000000000000" pitchFamily="34" charset="-128"/>
              <a:cs typeface="Hellix SemiBold"/>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グースベリー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パッション・フルーツ</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ライム</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レモン・カード</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latin typeface="Yu Gothic Medium" panose="020B0400000000000000" pitchFamily="34" charset="-128"/>
                <a:ea typeface="Yu Gothic Medium" panose="020B0400000000000000" pitchFamily="34" charset="-128"/>
              </a:rPr>
              <a:t>グレープフルーツ</a:t>
            </a:r>
            <a:endParaRPr lang="en-AU" sz="1600" dirty="0">
              <a:latin typeface="Yu Gothic Medium" panose="020B0400000000000000" pitchFamily="34" charset="-128"/>
              <a:ea typeface="Yu Gothic Medium" panose="020B0400000000000000" pitchFamily="34" charset="-128"/>
            </a:endParaRPr>
          </a:p>
          <a:p>
            <a:pPr>
              <a:buClr>
                <a:srgbClr val="F40000"/>
              </a:buClr>
            </a:pPr>
            <a:endParaRPr lang="en-US" sz="1600" dirty="0">
              <a:latin typeface="Yu Gothic Medium" panose="020B0400000000000000" pitchFamily="34" charset="-128"/>
              <a:ea typeface="Yu Gothic Medium" panose="020B0400000000000000" pitchFamily="34" charset="-128"/>
              <a:cs typeface="Hellix SemiBold"/>
            </a:endParaRPr>
          </a:p>
        </p:txBody>
      </p:sp>
    </p:spTree>
    <p:extLst>
      <p:ext uri="{BB962C8B-B14F-4D97-AF65-F5344CB8AC3E}">
        <p14:creationId xmlns:p14="http://schemas.microsoft.com/office/powerpoint/2010/main" val="3312564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10" name="Oval 9">
            <a:extLst>
              <a:ext uri="{FF2B5EF4-FFF2-40B4-BE49-F238E27FC236}">
                <a16:creationId xmlns:a16="http://schemas.microsoft.com/office/drawing/2014/main" id="{C2164130-C817-58F9-2C6A-4CE3EF096460}"/>
              </a:ext>
            </a:extLst>
          </p:cNvPr>
          <p:cNvSpPr/>
          <p:nvPr/>
        </p:nvSpPr>
        <p:spPr>
          <a:xfrm>
            <a:off x="1858852" y="2189997"/>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0A5A606F-4A6A-3B78-FDE0-5346E75A688D}"/>
              </a:ext>
            </a:extLst>
          </p:cNvPr>
          <p:cNvSpPr/>
          <p:nvPr/>
        </p:nvSpPr>
        <p:spPr>
          <a:xfrm>
            <a:off x="2222995" y="2187095"/>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 name="Oval 14">
            <a:extLst>
              <a:ext uri="{FF2B5EF4-FFF2-40B4-BE49-F238E27FC236}">
                <a16:creationId xmlns:a16="http://schemas.microsoft.com/office/drawing/2014/main" id="{4CE4DE0A-3156-E185-6BA0-5277D6FBF076}"/>
              </a:ext>
            </a:extLst>
          </p:cNvPr>
          <p:cNvSpPr/>
          <p:nvPr/>
        </p:nvSpPr>
        <p:spPr>
          <a:xfrm>
            <a:off x="2587138" y="2187095"/>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 name="Oval 15">
            <a:extLst>
              <a:ext uri="{FF2B5EF4-FFF2-40B4-BE49-F238E27FC236}">
                <a16:creationId xmlns:a16="http://schemas.microsoft.com/office/drawing/2014/main" id="{81F29077-FA8A-2CDB-E97D-A40A19EE4078}"/>
              </a:ext>
            </a:extLst>
          </p:cNvPr>
          <p:cNvSpPr/>
          <p:nvPr/>
        </p:nvSpPr>
        <p:spPr>
          <a:xfrm>
            <a:off x="2951281" y="2187095"/>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733F3771-4282-D452-8E25-D8716D9E49DC}"/>
              </a:ext>
            </a:extLst>
          </p:cNvPr>
          <p:cNvSpPr/>
          <p:nvPr/>
        </p:nvSpPr>
        <p:spPr>
          <a:xfrm>
            <a:off x="3315805" y="2187095"/>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2" name="Oval 41">
            <a:extLst>
              <a:ext uri="{FF2B5EF4-FFF2-40B4-BE49-F238E27FC236}">
                <a16:creationId xmlns:a16="http://schemas.microsoft.com/office/drawing/2014/main" id="{5665D82D-136D-E579-CE9A-3DEDF142AE84}"/>
              </a:ext>
            </a:extLst>
          </p:cNvPr>
          <p:cNvSpPr/>
          <p:nvPr/>
        </p:nvSpPr>
        <p:spPr>
          <a:xfrm>
            <a:off x="3680329" y="2187095"/>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3" name="Oval 42">
            <a:extLst>
              <a:ext uri="{FF2B5EF4-FFF2-40B4-BE49-F238E27FC236}">
                <a16:creationId xmlns:a16="http://schemas.microsoft.com/office/drawing/2014/main" id="{8AC4D748-73A2-2FF0-B26F-439037E69A67}"/>
              </a:ext>
            </a:extLst>
          </p:cNvPr>
          <p:cNvSpPr/>
          <p:nvPr/>
        </p:nvSpPr>
        <p:spPr>
          <a:xfrm>
            <a:off x="4038674" y="2187095"/>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31270497-E897-4289-F0EB-3818B8B0E1B1}"/>
              </a:ext>
            </a:extLst>
          </p:cNvPr>
          <p:cNvSpPr/>
          <p:nvPr/>
        </p:nvSpPr>
        <p:spPr>
          <a:xfrm>
            <a:off x="4409376" y="2187095"/>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5" name="Oval 44">
            <a:extLst>
              <a:ext uri="{FF2B5EF4-FFF2-40B4-BE49-F238E27FC236}">
                <a16:creationId xmlns:a16="http://schemas.microsoft.com/office/drawing/2014/main" id="{70DBE59E-8202-2A43-125A-376F32B8C615}"/>
              </a:ext>
            </a:extLst>
          </p:cNvPr>
          <p:cNvSpPr/>
          <p:nvPr/>
        </p:nvSpPr>
        <p:spPr>
          <a:xfrm>
            <a:off x="4773900" y="2187095"/>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1326969" y="2634288"/>
            <a:ext cx="2870245"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セミヨン・ソーヴィニヨン・ブラン</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4" name="Oval 53">
            <a:extLst>
              <a:ext uri="{FF2B5EF4-FFF2-40B4-BE49-F238E27FC236}">
                <a16:creationId xmlns:a16="http://schemas.microsoft.com/office/drawing/2014/main" id="{1727E905-3D33-773A-D9E9-10C39B8CC9D6}"/>
              </a:ext>
            </a:extLst>
          </p:cNvPr>
          <p:cNvSpPr/>
          <p:nvPr/>
        </p:nvSpPr>
        <p:spPr>
          <a:xfrm>
            <a:off x="1858852" y="333917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5" name="Oval 54">
            <a:extLst>
              <a:ext uri="{FF2B5EF4-FFF2-40B4-BE49-F238E27FC236}">
                <a16:creationId xmlns:a16="http://schemas.microsoft.com/office/drawing/2014/main" id="{221C8CE9-56C6-BF69-99CD-0C9D79ACCFA4}"/>
              </a:ext>
            </a:extLst>
          </p:cNvPr>
          <p:cNvSpPr/>
          <p:nvPr/>
        </p:nvSpPr>
        <p:spPr>
          <a:xfrm>
            <a:off x="2222995" y="333627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6" name="Oval 55">
            <a:extLst>
              <a:ext uri="{FF2B5EF4-FFF2-40B4-BE49-F238E27FC236}">
                <a16:creationId xmlns:a16="http://schemas.microsoft.com/office/drawing/2014/main" id="{EF9CE1DD-409D-D6E8-2FD3-84F4585A1110}"/>
              </a:ext>
            </a:extLst>
          </p:cNvPr>
          <p:cNvSpPr/>
          <p:nvPr/>
        </p:nvSpPr>
        <p:spPr>
          <a:xfrm>
            <a:off x="2587138" y="333627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7" name="Oval 56">
            <a:extLst>
              <a:ext uri="{FF2B5EF4-FFF2-40B4-BE49-F238E27FC236}">
                <a16:creationId xmlns:a16="http://schemas.microsoft.com/office/drawing/2014/main" id="{F8999AB3-78BD-EE6F-D341-682BDE6C7653}"/>
              </a:ext>
            </a:extLst>
          </p:cNvPr>
          <p:cNvSpPr/>
          <p:nvPr/>
        </p:nvSpPr>
        <p:spPr>
          <a:xfrm>
            <a:off x="2951281" y="333627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9" name="Oval 58">
            <a:extLst>
              <a:ext uri="{FF2B5EF4-FFF2-40B4-BE49-F238E27FC236}">
                <a16:creationId xmlns:a16="http://schemas.microsoft.com/office/drawing/2014/main" id="{B2D090DD-3AF4-E349-50FC-69C07E42ED6E}"/>
              </a:ext>
            </a:extLst>
          </p:cNvPr>
          <p:cNvSpPr/>
          <p:nvPr/>
        </p:nvSpPr>
        <p:spPr>
          <a:xfrm>
            <a:off x="3315805" y="333627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0" name="Oval 59">
            <a:extLst>
              <a:ext uri="{FF2B5EF4-FFF2-40B4-BE49-F238E27FC236}">
                <a16:creationId xmlns:a16="http://schemas.microsoft.com/office/drawing/2014/main" id="{B870CD8C-C143-00D8-34AB-B960F82C9D98}"/>
              </a:ext>
            </a:extLst>
          </p:cNvPr>
          <p:cNvSpPr/>
          <p:nvPr/>
        </p:nvSpPr>
        <p:spPr>
          <a:xfrm>
            <a:off x="3680329" y="333627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1" name="Oval 60">
            <a:extLst>
              <a:ext uri="{FF2B5EF4-FFF2-40B4-BE49-F238E27FC236}">
                <a16:creationId xmlns:a16="http://schemas.microsoft.com/office/drawing/2014/main" id="{9DAD3FEE-FD64-2F2C-F165-6E475B6F3011}"/>
              </a:ext>
            </a:extLst>
          </p:cNvPr>
          <p:cNvSpPr/>
          <p:nvPr/>
        </p:nvSpPr>
        <p:spPr>
          <a:xfrm>
            <a:off x="4038674" y="333627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2" name="Oval 61">
            <a:extLst>
              <a:ext uri="{FF2B5EF4-FFF2-40B4-BE49-F238E27FC236}">
                <a16:creationId xmlns:a16="http://schemas.microsoft.com/office/drawing/2014/main" id="{EC77C59E-CBA8-EE43-4D1F-EB3E6CA79DBC}"/>
              </a:ext>
            </a:extLst>
          </p:cNvPr>
          <p:cNvSpPr/>
          <p:nvPr/>
        </p:nvSpPr>
        <p:spPr>
          <a:xfrm>
            <a:off x="4409376" y="333627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3" name="Oval 62">
            <a:extLst>
              <a:ext uri="{FF2B5EF4-FFF2-40B4-BE49-F238E27FC236}">
                <a16:creationId xmlns:a16="http://schemas.microsoft.com/office/drawing/2014/main" id="{CFE8EEF0-74D8-D95D-F528-AED1B442B8A0}"/>
              </a:ext>
            </a:extLst>
          </p:cNvPr>
          <p:cNvSpPr/>
          <p:nvPr/>
        </p:nvSpPr>
        <p:spPr>
          <a:xfrm>
            <a:off x="4773900" y="333627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9" name="Oval 68">
            <a:extLst>
              <a:ext uri="{FF2B5EF4-FFF2-40B4-BE49-F238E27FC236}">
                <a16:creationId xmlns:a16="http://schemas.microsoft.com/office/drawing/2014/main" id="{C92AD4F4-FD06-9A8F-D356-182F28EEBFB5}"/>
              </a:ext>
            </a:extLst>
          </p:cNvPr>
          <p:cNvSpPr/>
          <p:nvPr/>
        </p:nvSpPr>
        <p:spPr>
          <a:xfrm>
            <a:off x="1858852" y="422426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0" name="Oval 69">
            <a:extLst>
              <a:ext uri="{FF2B5EF4-FFF2-40B4-BE49-F238E27FC236}">
                <a16:creationId xmlns:a16="http://schemas.microsoft.com/office/drawing/2014/main" id="{2621B11A-7CCC-52F9-B32F-9C6C47E7D67C}"/>
              </a:ext>
            </a:extLst>
          </p:cNvPr>
          <p:cNvSpPr/>
          <p:nvPr/>
        </p:nvSpPr>
        <p:spPr>
          <a:xfrm>
            <a:off x="2222995" y="42213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1" name="Oval 70">
            <a:extLst>
              <a:ext uri="{FF2B5EF4-FFF2-40B4-BE49-F238E27FC236}">
                <a16:creationId xmlns:a16="http://schemas.microsoft.com/office/drawing/2014/main" id="{86306605-8329-9630-826D-1CED8257BC8C}"/>
              </a:ext>
            </a:extLst>
          </p:cNvPr>
          <p:cNvSpPr/>
          <p:nvPr/>
        </p:nvSpPr>
        <p:spPr>
          <a:xfrm>
            <a:off x="2587138" y="42213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2" name="Oval 71">
            <a:extLst>
              <a:ext uri="{FF2B5EF4-FFF2-40B4-BE49-F238E27FC236}">
                <a16:creationId xmlns:a16="http://schemas.microsoft.com/office/drawing/2014/main" id="{946D7922-9EB8-67E5-DB37-08A159A49C5C}"/>
              </a:ext>
            </a:extLst>
          </p:cNvPr>
          <p:cNvSpPr/>
          <p:nvPr/>
        </p:nvSpPr>
        <p:spPr>
          <a:xfrm>
            <a:off x="2951281" y="42213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4" name="Oval 73">
            <a:extLst>
              <a:ext uri="{FF2B5EF4-FFF2-40B4-BE49-F238E27FC236}">
                <a16:creationId xmlns:a16="http://schemas.microsoft.com/office/drawing/2014/main" id="{4B209898-9CF3-F9E3-F77D-A59311AF7672}"/>
              </a:ext>
            </a:extLst>
          </p:cNvPr>
          <p:cNvSpPr/>
          <p:nvPr/>
        </p:nvSpPr>
        <p:spPr>
          <a:xfrm>
            <a:off x="3315805" y="42213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5" name="Oval 74">
            <a:extLst>
              <a:ext uri="{FF2B5EF4-FFF2-40B4-BE49-F238E27FC236}">
                <a16:creationId xmlns:a16="http://schemas.microsoft.com/office/drawing/2014/main" id="{30406F77-3158-5F3E-58B2-498267EC43C2}"/>
              </a:ext>
            </a:extLst>
          </p:cNvPr>
          <p:cNvSpPr/>
          <p:nvPr/>
        </p:nvSpPr>
        <p:spPr>
          <a:xfrm>
            <a:off x="3680329" y="42213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6" name="Oval 75">
            <a:extLst>
              <a:ext uri="{FF2B5EF4-FFF2-40B4-BE49-F238E27FC236}">
                <a16:creationId xmlns:a16="http://schemas.microsoft.com/office/drawing/2014/main" id="{290F2B47-A433-29FA-C378-6094F48BBD77}"/>
              </a:ext>
            </a:extLst>
          </p:cNvPr>
          <p:cNvSpPr/>
          <p:nvPr/>
        </p:nvSpPr>
        <p:spPr>
          <a:xfrm>
            <a:off x="4038674" y="42213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7" name="Oval 76">
            <a:extLst>
              <a:ext uri="{FF2B5EF4-FFF2-40B4-BE49-F238E27FC236}">
                <a16:creationId xmlns:a16="http://schemas.microsoft.com/office/drawing/2014/main" id="{3EA6C935-F4D5-898F-F119-2DDEF030350E}"/>
              </a:ext>
            </a:extLst>
          </p:cNvPr>
          <p:cNvSpPr/>
          <p:nvPr/>
        </p:nvSpPr>
        <p:spPr>
          <a:xfrm>
            <a:off x="4409376" y="42213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8" name="Oval 77">
            <a:extLst>
              <a:ext uri="{FF2B5EF4-FFF2-40B4-BE49-F238E27FC236}">
                <a16:creationId xmlns:a16="http://schemas.microsoft.com/office/drawing/2014/main" id="{995F3938-ACB9-9B3B-E644-2B588AFF1AC2}"/>
              </a:ext>
            </a:extLst>
          </p:cNvPr>
          <p:cNvSpPr/>
          <p:nvPr/>
        </p:nvSpPr>
        <p:spPr>
          <a:xfrm>
            <a:off x="4773900" y="422135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0" name="Oval 89">
            <a:extLst>
              <a:ext uri="{FF2B5EF4-FFF2-40B4-BE49-F238E27FC236}">
                <a16:creationId xmlns:a16="http://schemas.microsoft.com/office/drawing/2014/main" id="{2B67659B-0036-47A0-F4B7-27DC6C3C1498}"/>
              </a:ext>
            </a:extLst>
          </p:cNvPr>
          <p:cNvSpPr/>
          <p:nvPr/>
        </p:nvSpPr>
        <p:spPr>
          <a:xfrm>
            <a:off x="1858852" y="50555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1" name="Oval 90">
            <a:extLst>
              <a:ext uri="{FF2B5EF4-FFF2-40B4-BE49-F238E27FC236}">
                <a16:creationId xmlns:a16="http://schemas.microsoft.com/office/drawing/2014/main" id="{CFDB8C7A-B7AC-9755-7B76-45ED2D71F9CD}"/>
              </a:ext>
            </a:extLst>
          </p:cNvPr>
          <p:cNvSpPr/>
          <p:nvPr/>
        </p:nvSpPr>
        <p:spPr>
          <a:xfrm>
            <a:off x="2222995" y="50526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2" name="Oval 91">
            <a:extLst>
              <a:ext uri="{FF2B5EF4-FFF2-40B4-BE49-F238E27FC236}">
                <a16:creationId xmlns:a16="http://schemas.microsoft.com/office/drawing/2014/main" id="{7D62C6F3-25BA-88D6-F7CE-FB997978BA9A}"/>
              </a:ext>
            </a:extLst>
          </p:cNvPr>
          <p:cNvSpPr/>
          <p:nvPr/>
        </p:nvSpPr>
        <p:spPr>
          <a:xfrm>
            <a:off x="2587138" y="50526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3" name="Oval 92">
            <a:extLst>
              <a:ext uri="{FF2B5EF4-FFF2-40B4-BE49-F238E27FC236}">
                <a16:creationId xmlns:a16="http://schemas.microsoft.com/office/drawing/2014/main" id="{79323FBD-32D1-8CDA-3B67-816490AF1189}"/>
              </a:ext>
            </a:extLst>
          </p:cNvPr>
          <p:cNvSpPr/>
          <p:nvPr/>
        </p:nvSpPr>
        <p:spPr>
          <a:xfrm>
            <a:off x="2951281" y="50526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4" name="Oval 93">
            <a:extLst>
              <a:ext uri="{FF2B5EF4-FFF2-40B4-BE49-F238E27FC236}">
                <a16:creationId xmlns:a16="http://schemas.microsoft.com/office/drawing/2014/main" id="{CE5BBBDB-C5A0-A2DE-F9EB-F4CC0B503F55}"/>
              </a:ext>
            </a:extLst>
          </p:cNvPr>
          <p:cNvSpPr/>
          <p:nvPr/>
        </p:nvSpPr>
        <p:spPr>
          <a:xfrm>
            <a:off x="3315805" y="50526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5" name="Oval 94">
            <a:extLst>
              <a:ext uri="{FF2B5EF4-FFF2-40B4-BE49-F238E27FC236}">
                <a16:creationId xmlns:a16="http://schemas.microsoft.com/office/drawing/2014/main" id="{18E49564-A27C-F85A-FAC2-1E71189193B8}"/>
              </a:ext>
            </a:extLst>
          </p:cNvPr>
          <p:cNvSpPr/>
          <p:nvPr/>
        </p:nvSpPr>
        <p:spPr>
          <a:xfrm>
            <a:off x="3680329" y="50526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6" name="Oval 95">
            <a:extLst>
              <a:ext uri="{FF2B5EF4-FFF2-40B4-BE49-F238E27FC236}">
                <a16:creationId xmlns:a16="http://schemas.microsoft.com/office/drawing/2014/main" id="{45E3809F-C4C6-6BB7-0B44-05A727ADFE97}"/>
              </a:ext>
            </a:extLst>
          </p:cNvPr>
          <p:cNvSpPr/>
          <p:nvPr/>
        </p:nvSpPr>
        <p:spPr>
          <a:xfrm>
            <a:off x="4038674" y="50526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7" name="Oval 96">
            <a:extLst>
              <a:ext uri="{FF2B5EF4-FFF2-40B4-BE49-F238E27FC236}">
                <a16:creationId xmlns:a16="http://schemas.microsoft.com/office/drawing/2014/main" id="{65D27092-19A0-E983-D182-7C15FD94974F}"/>
              </a:ext>
            </a:extLst>
          </p:cNvPr>
          <p:cNvSpPr/>
          <p:nvPr/>
        </p:nvSpPr>
        <p:spPr>
          <a:xfrm>
            <a:off x="4409376" y="50526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8" name="Oval 97">
            <a:extLst>
              <a:ext uri="{FF2B5EF4-FFF2-40B4-BE49-F238E27FC236}">
                <a16:creationId xmlns:a16="http://schemas.microsoft.com/office/drawing/2014/main" id="{E2037BB9-81B0-0EAD-553B-EF60E3CAA4E7}"/>
              </a:ext>
            </a:extLst>
          </p:cNvPr>
          <p:cNvSpPr/>
          <p:nvPr/>
        </p:nvSpPr>
        <p:spPr>
          <a:xfrm>
            <a:off x="4773900" y="50526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5" name="Oval 104">
            <a:extLst>
              <a:ext uri="{FF2B5EF4-FFF2-40B4-BE49-F238E27FC236}">
                <a16:creationId xmlns:a16="http://schemas.microsoft.com/office/drawing/2014/main" id="{A6FC767D-D962-B827-2D66-C493F323A724}"/>
              </a:ext>
            </a:extLst>
          </p:cNvPr>
          <p:cNvSpPr/>
          <p:nvPr/>
        </p:nvSpPr>
        <p:spPr>
          <a:xfrm>
            <a:off x="1858852" y="540154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6" name="Oval 105">
            <a:extLst>
              <a:ext uri="{FF2B5EF4-FFF2-40B4-BE49-F238E27FC236}">
                <a16:creationId xmlns:a16="http://schemas.microsoft.com/office/drawing/2014/main" id="{5CCFA855-E433-D4B5-3459-B02BC8AF2986}"/>
              </a:ext>
            </a:extLst>
          </p:cNvPr>
          <p:cNvSpPr/>
          <p:nvPr/>
        </p:nvSpPr>
        <p:spPr>
          <a:xfrm>
            <a:off x="2222995" y="539864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7" name="Oval 106">
            <a:extLst>
              <a:ext uri="{FF2B5EF4-FFF2-40B4-BE49-F238E27FC236}">
                <a16:creationId xmlns:a16="http://schemas.microsoft.com/office/drawing/2014/main" id="{23D857CA-AC48-6BB2-3AFF-BC731D1F344E}"/>
              </a:ext>
            </a:extLst>
          </p:cNvPr>
          <p:cNvSpPr/>
          <p:nvPr/>
        </p:nvSpPr>
        <p:spPr>
          <a:xfrm>
            <a:off x="2587138" y="539864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8" name="Oval 107">
            <a:extLst>
              <a:ext uri="{FF2B5EF4-FFF2-40B4-BE49-F238E27FC236}">
                <a16:creationId xmlns:a16="http://schemas.microsoft.com/office/drawing/2014/main" id="{5ACC3F7E-F4F4-BE7A-7C57-75084617D6C2}"/>
              </a:ext>
            </a:extLst>
          </p:cNvPr>
          <p:cNvSpPr/>
          <p:nvPr/>
        </p:nvSpPr>
        <p:spPr>
          <a:xfrm>
            <a:off x="2951281" y="539864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9" name="Oval 108">
            <a:extLst>
              <a:ext uri="{FF2B5EF4-FFF2-40B4-BE49-F238E27FC236}">
                <a16:creationId xmlns:a16="http://schemas.microsoft.com/office/drawing/2014/main" id="{702B5AFE-9867-840D-459D-3A2AD65D1373}"/>
              </a:ext>
            </a:extLst>
          </p:cNvPr>
          <p:cNvSpPr/>
          <p:nvPr/>
        </p:nvSpPr>
        <p:spPr>
          <a:xfrm>
            <a:off x="3315805" y="539864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0" name="Oval 109">
            <a:extLst>
              <a:ext uri="{FF2B5EF4-FFF2-40B4-BE49-F238E27FC236}">
                <a16:creationId xmlns:a16="http://schemas.microsoft.com/office/drawing/2014/main" id="{6CD7CDC0-2BF5-10C1-1557-C857C92F6783}"/>
              </a:ext>
            </a:extLst>
          </p:cNvPr>
          <p:cNvSpPr/>
          <p:nvPr/>
        </p:nvSpPr>
        <p:spPr>
          <a:xfrm>
            <a:off x="3680329" y="539864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1" name="Oval 110">
            <a:extLst>
              <a:ext uri="{FF2B5EF4-FFF2-40B4-BE49-F238E27FC236}">
                <a16:creationId xmlns:a16="http://schemas.microsoft.com/office/drawing/2014/main" id="{9957D7F6-A90B-8F40-FB8B-3FDDBD944482}"/>
              </a:ext>
            </a:extLst>
          </p:cNvPr>
          <p:cNvSpPr/>
          <p:nvPr/>
        </p:nvSpPr>
        <p:spPr>
          <a:xfrm>
            <a:off x="4038674" y="539864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2" name="Oval 111">
            <a:extLst>
              <a:ext uri="{FF2B5EF4-FFF2-40B4-BE49-F238E27FC236}">
                <a16:creationId xmlns:a16="http://schemas.microsoft.com/office/drawing/2014/main" id="{C1346D57-ABB7-4431-028D-7C0AB9B22118}"/>
              </a:ext>
            </a:extLst>
          </p:cNvPr>
          <p:cNvSpPr/>
          <p:nvPr/>
        </p:nvSpPr>
        <p:spPr>
          <a:xfrm>
            <a:off x="4409376" y="539864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3" name="Oval 112">
            <a:extLst>
              <a:ext uri="{FF2B5EF4-FFF2-40B4-BE49-F238E27FC236}">
                <a16:creationId xmlns:a16="http://schemas.microsoft.com/office/drawing/2014/main" id="{C7C8BFB7-E59D-BBD2-B9BE-6C0D778B8460}"/>
              </a:ext>
            </a:extLst>
          </p:cNvPr>
          <p:cNvSpPr/>
          <p:nvPr/>
        </p:nvSpPr>
        <p:spPr>
          <a:xfrm>
            <a:off x="4773900" y="539864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6" name="Oval 115">
            <a:extLst>
              <a:ext uri="{FF2B5EF4-FFF2-40B4-BE49-F238E27FC236}">
                <a16:creationId xmlns:a16="http://schemas.microsoft.com/office/drawing/2014/main" id="{4B1D98A8-D9FE-E6AD-68CF-EF6B7648219F}"/>
              </a:ext>
            </a:extLst>
          </p:cNvPr>
          <p:cNvSpPr/>
          <p:nvPr/>
        </p:nvSpPr>
        <p:spPr>
          <a:xfrm>
            <a:off x="1858852" y="618619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7" name="Oval 116">
            <a:extLst>
              <a:ext uri="{FF2B5EF4-FFF2-40B4-BE49-F238E27FC236}">
                <a16:creationId xmlns:a16="http://schemas.microsoft.com/office/drawing/2014/main" id="{03E653F0-B44E-E889-06EC-C7696CFBD610}"/>
              </a:ext>
            </a:extLst>
          </p:cNvPr>
          <p:cNvSpPr/>
          <p:nvPr/>
        </p:nvSpPr>
        <p:spPr>
          <a:xfrm>
            <a:off x="2222995" y="618329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8" name="Oval 117">
            <a:extLst>
              <a:ext uri="{FF2B5EF4-FFF2-40B4-BE49-F238E27FC236}">
                <a16:creationId xmlns:a16="http://schemas.microsoft.com/office/drawing/2014/main" id="{20D89651-4ECC-59D2-8E42-7BFA1919CE69}"/>
              </a:ext>
            </a:extLst>
          </p:cNvPr>
          <p:cNvSpPr/>
          <p:nvPr/>
        </p:nvSpPr>
        <p:spPr>
          <a:xfrm>
            <a:off x="2587138" y="618329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9" name="Oval 118">
            <a:extLst>
              <a:ext uri="{FF2B5EF4-FFF2-40B4-BE49-F238E27FC236}">
                <a16:creationId xmlns:a16="http://schemas.microsoft.com/office/drawing/2014/main" id="{C2EFFB14-CC5A-17C7-91C3-495338FD42A0}"/>
              </a:ext>
            </a:extLst>
          </p:cNvPr>
          <p:cNvSpPr/>
          <p:nvPr/>
        </p:nvSpPr>
        <p:spPr>
          <a:xfrm>
            <a:off x="2951281" y="618329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0" name="Oval 119">
            <a:extLst>
              <a:ext uri="{FF2B5EF4-FFF2-40B4-BE49-F238E27FC236}">
                <a16:creationId xmlns:a16="http://schemas.microsoft.com/office/drawing/2014/main" id="{12492F5F-1BE9-76F4-7ED3-EA8494E58AB0}"/>
              </a:ext>
            </a:extLst>
          </p:cNvPr>
          <p:cNvSpPr/>
          <p:nvPr/>
        </p:nvSpPr>
        <p:spPr>
          <a:xfrm>
            <a:off x="3315805" y="618329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2" name="Oval 121">
            <a:extLst>
              <a:ext uri="{FF2B5EF4-FFF2-40B4-BE49-F238E27FC236}">
                <a16:creationId xmlns:a16="http://schemas.microsoft.com/office/drawing/2014/main" id="{FD8B878E-AA48-9B17-CFAC-C98A74F423A0}"/>
              </a:ext>
            </a:extLst>
          </p:cNvPr>
          <p:cNvSpPr/>
          <p:nvPr/>
        </p:nvSpPr>
        <p:spPr>
          <a:xfrm>
            <a:off x="4038674" y="618329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3" name="Oval 122">
            <a:extLst>
              <a:ext uri="{FF2B5EF4-FFF2-40B4-BE49-F238E27FC236}">
                <a16:creationId xmlns:a16="http://schemas.microsoft.com/office/drawing/2014/main" id="{2CBCC790-6FE1-E1FD-BBAA-85A356696124}"/>
              </a:ext>
            </a:extLst>
          </p:cNvPr>
          <p:cNvSpPr/>
          <p:nvPr/>
        </p:nvSpPr>
        <p:spPr>
          <a:xfrm>
            <a:off x="4409376" y="618329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4" name="Oval 123">
            <a:extLst>
              <a:ext uri="{FF2B5EF4-FFF2-40B4-BE49-F238E27FC236}">
                <a16:creationId xmlns:a16="http://schemas.microsoft.com/office/drawing/2014/main" id="{2ABFE1A2-6741-6C16-795E-90A27FC92422}"/>
              </a:ext>
            </a:extLst>
          </p:cNvPr>
          <p:cNvSpPr/>
          <p:nvPr/>
        </p:nvSpPr>
        <p:spPr>
          <a:xfrm>
            <a:off x="4773900" y="618329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1803950" y="59184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130855" y="591848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12% – 13.5%</a:t>
            </a:r>
          </a:p>
        </p:txBody>
      </p:sp>
      <p:sp>
        <p:nvSpPr>
          <p:cNvPr id="127" name="Title 2">
            <a:extLst>
              <a:ext uri="{FF2B5EF4-FFF2-40B4-BE49-F238E27FC236}">
                <a16:creationId xmlns:a16="http://schemas.microsoft.com/office/drawing/2014/main" id="{278826FC-7713-A1F2-961B-F9580261478A}"/>
              </a:ext>
            </a:extLst>
          </p:cNvPr>
          <p:cNvSpPr txBox="1"/>
          <p:nvPr/>
        </p:nvSpPr>
        <p:spPr>
          <a:xfrm>
            <a:off x="4366832" y="591848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grpSp>
        <p:nvGrpSpPr>
          <p:cNvPr id="11" name="Group 10">
            <a:extLst>
              <a:ext uri="{FF2B5EF4-FFF2-40B4-BE49-F238E27FC236}">
                <a16:creationId xmlns:a16="http://schemas.microsoft.com/office/drawing/2014/main" id="{90D1478E-5F6F-0128-ABDE-B3AD64F54DAF}"/>
              </a:ext>
            </a:extLst>
          </p:cNvPr>
          <p:cNvGrpSpPr/>
          <p:nvPr/>
        </p:nvGrpSpPr>
        <p:grpSpPr>
          <a:xfrm>
            <a:off x="3677436" y="6183295"/>
            <a:ext cx="278634" cy="272668"/>
            <a:chOff x="8032638" y="5926610"/>
            <a:chExt cx="278634" cy="272668"/>
          </a:xfrm>
          <a:solidFill>
            <a:schemeClr val="bg2"/>
          </a:solidFill>
        </p:grpSpPr>
        <p:sp>
          <p:nvSpPr>
            <p:cNvPr id="12" name="Freeform 11">
              <a:extLst>
                <a:ext uri="{FF2B5EF4-FFF2-40B4-BE49-F238E27FC236}">
                  <a16:creationId xmlns:a16="http://schemas.microsoft.com/office/drawing/2014/main" id="{0CBB279D-C409-5932-1493-DCDBA80B6BCD}"/>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13" name="Freeform 12">
              <a:extLst>
                <a:ext uri="{FF2B5EF4-FFF2-40B4-BE49-F238E27FC236}">
                  <a16:creationId xmlns:a16="http://schemas.microsoft.com/office/drawing/2014/main" id="{844CE3A0-A664-E682-FF52-CF01276BF45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341654" y="2498224"/>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057322" y="2498224"/>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336348" y="2632348"/>
            <a:ext cx="6942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B0758F4-C997-BC02-9EF2-0A761397B80D}"/>
              </a:ext>
            </a:extLst>
          </p:cNvPr>
          <p:cNvSpPr txBox="1"/>
          <p:nvPr/>
        </p:nvSpPr>
        <p:spPr>
          <a:xfrm>
            <a:off x="506571" y="536250"/>
            <a:ext cx="6958298" cy="1550617"/>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rPr>
              <a:t>MARGARET RIVER</a:t>
            </a:r>
            <a:endParaRPr lang="en-AU" altLang="ja-JP" sz="3200" dirty="0">
              <a:solidFill>
                <a:srgbClr val="601329"/>
              </a:solidFill>
              <a:latin typeface="Aptos" panose="020B0004020202020204" pitchFamily="34" charset="0"/>
              <a:ea typeface="Yu Gothic Medium" panose="020B0400000000000000" pitchFamily="34" charset="-128"/>
            </a:endParaRPr>
          </a:p>
          <a:p>
            <a:pPr>
              <a:lnSpc>
                <a:spcPct val="82000"/>
              </a:lnSpc>
            </a:pPr>
            <a:r>
              <a:rPr lang="ja-JP" altLang="en-US" sz="3200" dirty="0">
                <a:solidFill>
                  <a:srgbClr val="601329"/>
                </a:solidFill>
                <a:latin typeface="Yu Gothic Medium" panose="020B0400000000000000" pitchFamily="34" charset="-128"/>
                <a:ea typeface="Yu Gothic Medium" panose="020B0400000000000000" pitchFamily="34" charset="-128"/>
              </a:rPr>
              <a:t>セミヨン・ソーヴィニヨン・ブラン</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5000" dirty="0">
                <a:solidFill>
                  <a:schemeClr val="bg2"/>
                </a:solidFill>
                <a:latin typeface="Yu Gothic Medium" panose="020B0400000000000000" pitchFamily="34" charset="-128"/>
                <a:ea typeface="Yu Gothic Medium" panose="020B0400000000000000" pitchFamily="34" charset="-128"/>
              </a:rPr>
              <a:t>特徴</a:t>
            </a:r>
            <a:endParaRPr lang="en-US" sz="5000" dirty="0">
              <a:solidFill>
                <a:schemeClr val="bg2"/>
              </a:solidFill>
              <a:latin typeface="Yu Gothic Medium" panose="020B0400000000000000" pitchFamily="34" charset="-128"/>
              <a:ea typeface="Yu Gothic Medium" panose="020B0400000000000000" pitchFamily="34" charset="-128"/>
            </a:endParaRPr>
          </a:p>
        </p:txBody>
      </p:sp>
      <p:pic>
        <p:nvPicPr>
          <p:cNvPr id="2" name="Picture Placeholder 8">
            <a:extLst>
              <a:ext uri="{FF2B5EF4-FFF2-40B4-BE49-F238E27FC236}">
                <a16:creationId xmlns:a16="http://schemas.microsoft.com/office/drawing/2014/main" id="{FC97BA1B-F652-CD65-B18B-E206D0758C63}"/>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8066802" y="156305"/>
            <a:ext cx="2114328" cy="6400800"/>
          </a:xfrm>
          <a:prstGeom prst="rect">
            <a:avLst/>
          </a:prstGeom>
        </p:spPr>
      </p:pic>
      <p:sp>
        <p:nvSpPr>
          <p:cNvPr id="3" name="object 10">
            <a:extLst>
              <a:ext uri="{FF2B5EF4-FFF2-40B4-BE49-F238E27FC236}">
                <a16:creationId xmlns:a16="http://schemas.microsoft.com/office/drawing/2014/main" id="{6BA3A340-62F5-9BD6-AC55-F488B13246EF}"/>
              </a:ext>
            </a:extLst>
          </p:cNvPr>
          <p:cNvSpPr txBox="1"/>
          <p:nvPr/>
        </p:nvSpPr>
        <p:spPr>
          <a:xfrm rot="16200000">
            <a:off x="7691888" y="3816079"/>
            <a:ext cx="2892157" cy="1272464"/>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b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SAVIGNON </a:t>
            </a:r>
            <a:b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BLANC</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 name="Title 2">
            <a:extLst>
              <a:ext uri="{FF2B5EF4-FFF2-40B4-BE49-F238E27FC236}">
                <a16:creationId xmlns:a16="http://schemas.microsoft.com/office/drawing/2014/main" id="{6D462578-CA2F-9E82-70A3-F816C1BEE5CF}"/>
              </a:ext>
            </a:extLst>
          </p:cNvPr>
          <p:cNvSpPr txBox="1"/>
          <p:nvPr/>
        </p:nvSpPr>
        <p:spPr>
          <a:xfrm>
            <a:off x="396626" y="223223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6" name="Straight Connector 5">
            <a:extLst>
              <a:ext uri="{FF2B5EF4-FFF2-40B4-BE49-F238E27FC236}">
                <a16:creationId xmlns:a16="http://schemas.microsoft.com/office/drawing/2014/main" id="{3C89C920-396A-7B33-538F-0BDA16001E48}"/>
              </a:ext>
            </a:extLst>
          </p:cNvPr>
          <p:cNvCxnSpPr>
            <a:cxnSpLocks/>
          </p:cNvCxnSpPr>
          <p:nvPr/>
        </p:nvCxnSpPr>
        <p:spPr>
          <a:xfrm>
            <a:off x="931866" y="234059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C6D86518-6052-B613-C573-1B932D01C671}"/>
              </a:ext>
            </a:extLst>
          </p:cNvPr>
          <p:cNvSpPr txBox="1"/>
          <p:nvPr/>
        </p:nvSpPr>
        <p:spPr>
          <a:xfrm>
            <a:off x="362731"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8" name="Straight Connector 7">
            <a:extLst>
              <a:ext uri="{FF2B5EF4-FFF2-40B4-BE49-F238E27FC236}">
                <a16:creationId xmlns:a16="http://schemas.microsoft.com/office/drawing/2014/main" id="{08A7D4A3-4CB5-F7A5-2614-9ECD2ADD6701}"/>
              </a:ext>
            </a:extLst>
          </p:cNvPr>
          <p:cNvCxnSpPr>
            <a:cxnSpLocks/>
          </p:cNvCxnSpPr>
          <p:nvPr/>
        </p:nvCxnSpPr>
        <p:spPr>
          <a:xfrm>
            <a:off x="1038998"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Title 2">
            <a:extLst>
              <a:ext uri="{FF2B5EF4-FFF2-40B4-BE49-F238E27FC236}">
                <a16:creationId xmlns:a16="http://schemas.microsoft.com/office/drawing/2014/main" id="{1EA01D5A-A9D3-47CD-8DC7-DF4DB7E50294}"/>
              </a:ext>
            </a:extLst>
          </p:cNvPr>
          <p:cNvSpPr txBox="1"/>
          <p:nvPr/>
        </p:nvSpPr>
        <p:spPr>
          <a:xfrm>
            <a:off x="362731"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0" name="Straight Connector 19">
            <a:extLst>
              <a:ext uri="{FF2B5EF4-FFF2-40B4-BE49-F238E27FC236}">
                <a16:creationId xmlns:a16="http://schemas.microsoft.com/office/drawing/2014/main" id="{E955F9E2-E851-C4C4-CDCD-BA20B6F365A3}"/>
              </a:ext>
            </a:extLst>
          </p:cNvPr>
          <p:cNvCxnSpPr>
            <a:cxnSpLocks/>
          </p:cNvCxnSpPr>
          <p:nvPr/>
        </p:nvCxnSpPr>
        <p:spPr>
          <a:xfrm>
            <a:off x="931866" y="437328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Title 2">
            <a:extLst>
              <a:ext uri="{FF2B5EF4-FFF2-40B4-BE49-F238E27FC236}">
                <a16:creationId xmlns:a16="http://schemas.microsoft.com/office/drawing/2014/main" id="{3D22DC54-4C91-A979-E386-A4A5DF2B2AAB}"/>
              </a:ext>
            </a:extLst>
          </p:cNvPr>
          <p:cNvSpPr txBox="1"/>
          <p:nvPr/>
        </p:nvSpPr>
        <p:spPr>
          <a:xfrm>
            <a:off x="362731"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2" name="Straight Connector 21">
            <a:extLst>
              <a:ext uri="{FF2B5EF4-FFF2-40B4-BE49-F238E27FC236}">
                <a16:creationId xmlns:a16="http://schemas.microsoft.com/office/drawing/2014/main" id="{C7AFB095-10E0-2652-A6F7-B56F63216723}"/>
              </a:ext>
            </a:extLst>
          </p:cNvPr>
          <p:cNvCxnSpPr>
            <a:cxnSpLocks/>
          </p:cNvCxnSpPr>
          <p:nvPr/>
        </p:nvCxnSpPr>
        <p:spPr>
          <a:xfrm>
            <a:off x="1038998" y="521354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Title 2">
            <a:extLst>
              <a:ext uri="{FF2B5EF4-FFF2-40B4-BE49-F238E27FC236}">
                <a16:creationId xmlns:a16="http://schemas.microsoft.com/office/drawing/2014/main" id="{6D9C7938-75EB-0244-B120-06BCE1DB3C2D}"/>
              </a:ext>
            </a:extLst>
          </p:cNvPr>
          <p:cNvSpPr txBox="1"/>
          <p:nvPr/>
        </p:nvSpPr>
        <p:spPr>
          <a:xfrm>
            <a:off x="362731"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4" name="Straight Connector 23">
            <a:extLst>
              <a:ext uri="{FF2B5EF4-FFF2-40B4-BE49-F238E27FC236}">
                <a16:creationId xmlns:a16="http://schemas.microsoft.com/office/drawing/2014/main" id="{39D987BF-EB43-1CDB-4DB9-045155BC6341}"/>
              </a:ext>
            </a:extLst>
          </p:cNvPr>
          <p:cNvCxnSpPr>
            <a:cxnSpLocks/>
          </p:cNvCxnSpPr>
          <p:nvPr/>
        </p:nvCxnSpPr>
        <p:spPr>
          <a:xfrm>
            <a:off x="753657" y="555953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Title 2">
            <a:extLst>
              <a:ext uri="{FF2B5EF4-FFF2-40B4-BE49-F238E27FC236}">
                <a16:creationId xmlns:a16="http://schemas.microsoft.com/office/drawing/2014/main" id="{F6AAD51E-A161-0651-6716-E3B1C9F36040}"/>
              </a:ext>
            </a:extLst>
          </p:cNvPr>
          <p:cNvSpPr txBox="1"/>
          <p:nvPr/>
        </p:nvSpPr>
        <p:spPr>
          <a:xfrm>
            <a:off x="362731"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6" name="Straight Connector 25">
            <a:extLst>
              <a:ext uri="{FF2B5EF4-FFF2-40B4-BE49-F238E27FC236}">
                <a16:creationId xmlns:a16="http://schemas.microsoft.com/office/drawing/2014/main" id="{F0785DA1-E77B-2B12-5442-55C6C6791BFE}"/>
              </a:ext>
            </a:extLst>
          </p:cNvPr>
          <p:cNvCxnSpPr>
            <a:cxnSpLocks/>
          </p:cNvCxnSpPr>
          <p:nvPr/>
        </p:nvCxnSpPr>
        <p:spPr>
          <a:xfrm>
            <a:off x="1467106"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 name="Title 2">
            <a:extLst>
              <a:ext uri="{FF2B5EF4-FFF2-40B4-BE49-F238E27FC236}">
                <a16:creationId xmlns:a16="http://schemas.microsoft.com/office/drawing/2014/main" id="{C73A78D9-180F-047B-E421-BAFC8D268494}"/>
              </a:ext>
            </a:extLst>
          </p:cNvPr>
          <p:cNvSpPr txBox="1"/>
          <p:nvPr/>
        </p:nvSpPr>
        <p:spPr>
          <a:xfrm>
            <a:off x="1745146" y="30610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0" name="Title 2">
            <a:extLst>
              <a:ext uri="{FF2B5EF4-FFF2-40B4-BE49-F238E27FC236}">
                <a16:creationId xmlns:a16="http://schemas.microsoft.com/office/drawing/2014/main" id="{40ED7C7A-4623-50AA-5966-CF9F6AC13135}"/>
              </a:ext>
            </a:extLst>
          </p:cNvPr>
          <p:cNvSpPr txBox="1"/>
          <p:nvPr/>
        </p:nvSpPr>
        <p:spPr>
          <a:xfrm>
            <a:off x="2834298" y="306105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82B71100-6392-584D-304E-84F7822AA7E0}"/>
              </a:ext>
            </a:extLst>
          </p:cNvPr>
          <p:cNvSpPr txBox="1"/>
          <p:nvPr/>
        </p:nvSpPr>
        <p:spPr>
          <a:xfrm>
            <a:off x="4308028" y="30610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2" name="Title 2">
            <a:extLst>
              <a:ext uri="{FF2B5EF4-FFF2-40B4-BE49-F238E27FC236}">
                <a16:creationId xmlns:a16="http://schemas.microsoft.com/office/drawing/2014/main" id="{7367AE26-13EB-E204-67B1-976FD7CC3880}"/>
              </a:ext>
            </a:extLst>
          </p:cNvPr>
          <p:cNvSpPr txBox="1"/>
          <p:nvPr/>
        </p:nvSpPr>
        <p:spPr>
          <a:xfrm>
            <a:off x="1745146" y="39013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3" name="Title 2">
            <a:extLst>
              <a:ext uri="{FF2B5EF4-FFF2-40B4-BE49-F238E27FC236}">
                <a16:creationId xmlns:a16="http://schemas.microsoft.com/office/drawing/2014/main" id="{C324F0DA-CA0D-F4B0-39CB-83B918CA5217}"/>
              </a:ext>
            </a:extLst>
          </p:cNvPr>
          <p:cNvSpPr txBox="1"/>
          <p:nvPr/>
        </p:nvSpPr>
        <p:spPr>
          <a:xfrm>
            <a:off x="2865714" y="390131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4" name="Title 2">
            <a:extLst>
              <a:ext uri="{FF2B5EF4-FFF2-40B4-BE49-F238E27FC236}">
                <a16:creationId xmlns:a16="http://schemas.microsoft.com/office/drawing/2014/main" id="{054410B7-5717-D15E-E6D6-C3A0F593A41E}"/>
              </a:ext>
            </a:extLst>
          </p:cNvPr>
          <p:cNvSpPr txBox="1"/>
          <p:nvPr/>
        </p:nvSpPr>
        <p:spPr>
          <a:xfrm>
            <a:off x="4308028" y="39013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ja-JP" altLang="en-US" sz="1200" cap="none" dirty="0">
              <a:solidFill>
                <a:schemeClr val="tx1"/>
              </a:solidFill>
              <a:latin typeface="Yu Gothic" panose="020B0400000000000000" pitchFamily="34" charset="-128"/>
              <a:ea typeface="Yu Gothic" panose="020B0400000000000000" pitchFamily="34" charset="-128"/>
            </a:endParaRPr>
          </a:p>
        </p:txBody>
      </p:sp>
      <p:sp>
        <p:nvSpPr>
          <p:cNvPr id="48" name="Title 2">
            <a:extLst>
              <a:ext uri="{FF2B5EF4-FFF2-40B4-BE49-F238E27FC236}">
                <a16:creationId xmlns:a16="http://schemas.microsoft.com/office/drawing/2014/main" id="{C557D90B-4D14-33DC-0289-6AC611E4DA31}"/>
              </a:ext>
            </a:extLst>
          </p:cNvPr>
          <p:cNvSpPr txBox="1"/>
          <p:nvPr/>
        </p:nvSpPr>
        <p:spPr>
          <a:xfrm>
            <a:off x="1485900" y="4759564"/>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9" name="Title 2">
            <a:extLst>
              <a:ext uri="{FF2B5EF4-FFF2-40B4-BE49-F238E27FC236}">
                <a16:creationId xmlns:a16="http://schemas.microsoft.com/office/drawing/2014/main" id="{E45A0A2B-A78F-0A3C-FBA6-6CA9F408C97C}"/>
              </a:ext>
            </a:extLst>
          </p:cNvPr>
          <p:cNvSpPr txBox="1"/>
          <p:nvPr/>
        </p:nvSpPr>
        <p:spPr>
          <a:xfrm>
            <a:off x="2854913" y="476351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0" name="Title 2">
            <a:extLst>
              <a:ext uri="{FF2B5EF4-FFF2-40B4-BE49-F238E27FC236}">
                <a16:creationId xmlns:a16="http://schemas.microsoft.com/office/drawing/2014/main" id="{F49C6EB7-AFA3-5B01-EAFC-C8A3BCA301D6}"/>
              </a:ext>
            </a:extLst>
          </p:cNvPr>
          <p:cNvSpPr txBox="1"/>
          <p:nvPr/>
        </p:nvSpPr>
        <p:spPr>
          <a:xfrm>
            <a:off x="4297227" y="473464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52215874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500322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204112"/>
          </a:xfrm>
          <a:prstGeom prst="rect">
            <a:avLst/>
          </a:prstGeom>
          <a:noFill/>
        </p:spPr>
        <p:txBody>
          <a:bodyPr wrap="square">
            <a:spAutoFit/>
          </a:bodyPr>
          <a:lstStyle/>
          <a:p>
            <a:pPr>
              <a:lnSpc>
                <a:spcPct val="82000"/>
              </a:lnSpc>
            </a:pPr>
            <a:r>
              <a:rPr lang="en-AU" altLang="ja-JP" sz="3200" dirty="0">
                <a:solidFill>
                  <a:srgbClr val="601329"/>
                </a:solidFill>
                <a:ea typeface="Yu Gothic Medium" panose="020B0400000000000000" pitchFamily="34" charset="-128"/>
              </a:rPr>
              <a:t>MARGARET RIVER</a:t>
            </a:r>
            <a:br>
              <a:rPr lang="en-AU" altLang="ja-JP" sz="3200" dirty="0">
                <a:solidFill>
                  <a:srgbClr val="601329"/>
                </a:solidFill>
                <a:latin typeface="Yu Gothic Medium" panose="020B0400000000000000" pitchFamily="34" charset="-128"/>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シャルドネ</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17714" y="2519950"/>
            <a:ext cx="1832762" cy="68473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400" dirty="0">
                <a:solidFill>
                  <a:schemeClr val="tx1"/>
                </a:solidFill>
                <a:effectLst/>
                <a:latin typeface="Yu Gothic" panose="020B0400000000000000" pitchFamily="34" charset="-128"/>
                <a:ea typeface="Yu Gothic" panose="020B0400000000000000" pitchFamily="34" charset="-128"/>
              </a:rPr>
              <a:t>世界</a:t>
            </a:r>
            <a:br>
              <a:rPr lang="en-AU" altLang="ja-JP" sz="2400" dirty="0">
                <a:solidFill>
                  <a:schemeClr val="tx1"/>
                </a:solidFill>
                <a:effectLst/>
                <a:latin typeface="Yu Gothic" panose="020B0400000000000000" pitchFamily="34" charset="-128"/>
                <a:ea typeface="Yu Gothic" panose="020B0400000000000000" pitchFamily="34" charset="-128"/>
              </a:rPr>
            </a:br>
            <a:r>
              <a:rPr lang="ja-JP" altLang="en-US" sz="2400" dirty="0">
                <a:solidFill>
                  <a:schemeClr val="tx1"/>
                </a:solidFill>
                <a:effectLst/>
                <a:latin typeface="Yu Gothic" panose="020B0400000000000000" pitchFamily="34" charset="-128"/>
                <a:ea typeface="Yu Gothic" panose="020B0400000000000000" pitchFamily="34" charset="-128"/>
              </a:rPr>
              <a:t>トップクラス</a:t>
            </a:r>
            <a:endParaRPr lang="en-AU" sz="240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228196" y="3883607"/>
            <a:ext cx="2805709" cy="1636602"/>
          </a:xfrm>
          <a:prstGeom prst="rect">
            <a:avLst/>
          </a:prstGeom>
          <a:noFill/>
        </p:spPr>
        <p:txBody>
          <a:bodyPr wrap="square" anchor="b">
            <a:spAutoFit/>
          </a:bodyPr>
          <a:lstStyle/>
          <a:p>
            <a:pPr>
              <a:buClr>
                <a:srgbClr val="F40000"/>
              </a:buClr>
            </a:pPr>
            <a:r>
              <a:rPr lang="en-AU" sz="1600" b="1" dirty="0" err="1">
                <a:latin typeface="Yu Gothic Medium" panose="020B0500000000000000" pitchFamily="34" charset="-128"/>
                <a:ea typeface="Yu Gothic Medium" panose="020B0500000000000000" pitchFamily="34" charset="-128"/>
                <a:cs typeface="Hellix SemiBold"/>
              </a:rPr>
              <a:t>典型的な果実由来</a:t>
            </a:r>
            <a:r>
              <a:rPr lang="en-US" sz="1600" b="1" dirty="0">
                <a:latin typeface="Yu Gothic Medium" panose="020B0500000000000000" pitchFamily="34" charset="-128"/>
                <a:ea typeface="Yu Gothic Medium" panose="020B0500000000000000" pitchFamily="34" charset="-128"/>
                <a:cs typeface="Hellix SemiBold"/>
              </a:rPr>
              <a:t>の</a:t>
            </a:r>
            <a:r>
              <a:rPr lang="ja-JP" altLang="en-US" sz="1600" b="1" dirty="0">
                <a:latin typeface="Yu Gothic Medium" panose="020B0500000000000000" pitchFamily="34" charset="-128"/>
                <a:ea typeface="Yu Gothic Medium" panose="020B0500000000000000" pitchFamily="34" charset="-128"/>
                <a:cs typeface="Hellix SemiBold"/>
              </a:rPr>
              <a:t>風味：</a:t>
            </a:r>
            <a:endParaRPr lang="en-US" sz="1600" b="1" dirty="0">
              <a:latin typeface="Yu Gothic Medium" panose="020B0500000000000000" pitchFamily="34" charset="-128"/>
              <a:ea typeface="Yu Gothic Medium" panose="020B0500000000000000" pitchFamily="34" charset="-128"/>
              <a:cs typeface="Hellix SemiBold"/>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グーズベリー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パッションフルーツ</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ライム</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レモンカード</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グレープフルーツ</a:t>
            </a:r>
            <a:endParaRPr lang="en-AU" sz="1600" dirty="0">
              <a:effectLst/>
              <a:latin typeface="Yu Gothic Medium" panose="020B0500000000000000" pitchFamily="34" charset="-128"/>
              <a:ea typeface="Yu Gothic Medium" panose="020B05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400469" y="3352725"/>
            <a:ext cx="4389551" cy="762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400469" y="335272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946838" y="4764010"/>
            <a:ext cx="3129847" cy="856645"/>
          </a:xfrm>
          <a:prstGeom prst="rect">
            <a:avLst/>
          </a:prstGeom>
          <a:noFill/>
        </p:spPr>
        <p:txBody>
          <a:bodyPr wrap="square" anchor="b">
            <a:spAutoFit/>
          </a:bodyPr>
          <a:lstStyle/>
          <a:p>
            <a:pPr algn="ctr">
              <a:spcBef>
                <a:spcPts val="203"/>
              </a:spcBef>
            </a:pPr>
            <a:r>
              <a:rPr lang="ja-JP" altLang="en-US" sz="1600" b="1" dirty="0">
                <a:effectLst/>
                <a:latin typeface="Yu Gothic Medium" panose="020B0400000000000000" pitchFamily="34" charset="-128"/>
                <a:ea typeface="Yu Gothic Medium" panose="020B0400000000000000" pitchFamily="34" charset="-128"/>
              </a:rPr>
              <a:t>より豊潤でパワフルなスタイル</a:t>
            </a:r>
            <a:r>
              <a:rPr lang="ja-JP" altLang="en-US" sz="1600" dirty="0">
                <a:latin typeface="Yu Gothic Medium" panose="020B0400000000000000" pitchFamily="34" charset="-128"/>
                <a:ea typeface="Yu Gothic Medium" panose="020B0400000000000000" pitchFamily="34" charset="-128"/>
              </a:rPr>
              <a:t>エレガントな冷涼気候</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スタイルとは対照的</a:t>
            </a:r>
            <a:endParaRPr lang="en-AU" sz="1600" dirty="0">
              <a:effectLst/>
              <a:latin typeface="Yu Gothic Medium" panose="020B0400000000000000" pitchFamily="34" charset="-128"/>
              <a:ea typeface="Yu Gothic Medium" panose="020B0400000000000000" pitchFamily="34" charset="-128"/>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l="3648" r="3648"/>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2840370" y="4396264"/>
            <a:ext cx="2805709" cy="2168671"/>
          </a:xfrm>
          <a:prstGeom prst="rect">
            <a:avLst/>
          </a:prstGeom>
          <a:noFill/>
        </p:spPr>
        <p:txBody>
          <a:bodyPr wrap="square" anchor="b">
            <a:spAutoFit/>
          </a:bodyPr>
          <a:lstStyle/>
          <a:p>
            <a:pPr>
              <a:buClr>
                <a:srgbClr val="F40000"/>
              </a:buClr>
            </a:pPr>
            <a:r>
              <a:rPr lang="en-AU" sz="1600" b="1" dirty="0" err="1">
                <a:latin typeface="Yu Gothic Medium" panose="020B0500000000000000" pitchFamily="34" charset="-128"/>
                <a:ea typeface="Yu Gothic Medium" panose="020B0500000000000000" pitchFamily="34" charset="-128"/>
                <a:cs typeface="Hellix SemiBold"/>
              </a:rPr>
              <a:t>典型的な</a:t>
            </a:r>
            <a:r>
              <a:rPr lang="en-US" sz="1600" b="1" dirty="0" err="1">
                <a:latin typeface="Yu Gothic Medium" panose="020B0500000000000000" pitchFamily="34" charset="-128"/>
                <a:ea typeface="Yu Gothic Medium" panose="020B0500000000000000" pitchFamily="34" charset="-128"/>
                <a:cs typeface="Hellix SemiBold"/>
              </a:rPr>
              <a:t>熟成由来の</a:t>
            </a:r>
            <a:r>
              <a:rPr lang="ja-JP" altLang="en-US" sz="1600" b="1" dirty="0">
                <a:latin typeface="Yu Gothic Medium" panose="020B0500000000000000" pitchFamily="34" charset="-128"/>
                <a:ea typeface="Yu Gothic Medium" panose="020B0500000000000000" pitchFamily="34" charset="-128"/>
                <a:cs typeface="Hellix SemiBold"/>
              </a:rPr>
              <a:t>風味：</a:t>
            </a:r>
            <a:endParaRPr lang="en-AU" sz="1600" b="1" dirty="0">
              <a:latin typeface="Yu Gothic Medium" panose="020B0500000000000000" pitchFamily="34" charset="-128"/>
              <a:ea typeface="Yu Gothic Medium" panose="020B0500000000000000" pitchFamily="34" charset="-128"/>
              <a:cs typeface="Hellix SemiBold"/>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トースト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トーストしたアーモンド</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スパイス</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チョーク</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ガン・フリント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ヌガー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ミネラル</a:t>
            </a:r>
            <a:endParaRPr lang="en-AU" sz="1600" dirty="0">
              <a:effectLst/>
              <a:latin typeface="Yu Gothic Medium" panose="020B0500000000000000" pitchFamily="34" charset="-128"/>
              <a:ea typeface="Yu Gothic Medium" panose="020B0500000000000000" pitchFamily="34" charset="-128"/>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4243225" y="3352725"/>
            <a:ext cx="0" cy="94323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04328" y="758494"/>
            <a:ext cx="5679897" cy="5509200"/>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14906690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lstStyle/>
          <a:p>
            <a:r>
              <a:rPr lang="ja-JP" altLang="en-US" sz="3200" dirty="0">
                <a:solidFill>
                  <a:srgbClr val="601329"/>
                </a:solidFill>
                <a:latin typeface="Yu Gothic Medium" panose="020B0400000000000000" pitchFamily="34" charset="-128"/>
                <a:ea typeface="Yu Gothic Medium" panose="020B0400000000000000" pitchFamily="34" charset="-128"/>
              </a:rPr>
              <a:t>シャルドネ</a:t>
            </a:r>
            <a:br>
              <a:rPr lang="en-US" sz="3200" dirty="0">
                <a:solidFill>
                  <a:schemeClr val="accent3"/>
                </a:solidFill>
                <a:latin typeface="Yu Gothic Medium" panose="020B0400000000000000" pitchFamily="34" charset="-128"/>
                <a:ea typeface="Yu Gothic Medium" panose="020B0400000000000000" pitchFamily="34" charset="-128"/>
              </a:rPr>
            </a:br>
            <a:r>
              <a:rPr lang="ja-JP" altLang="en-US" sz="4000" dirty="0">
                <a:solidFill>
                  <a:schemeClr val="bg2"/>
                </a:solidFill>
                <a:latin typeface="Yu Gothic Medium" panose="020B0400000000000000" pitchFamily="34" charset="-128"/>
                <a:ea typeface="Yu Gothic Medium" panose="020B0400000000000000" pitchFamily="34" charset="-128"/>
              </a:rPr>
              <a:t>特徴</a:t>
            </a:r>
            <a:endParaRPr lang="en-US" sz="4000" dirty="0">
              <a:solidFill>
                <a:schemeClr val="bg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8223437" y="140516"/>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6954483" y="4016264"/>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277393"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シャルドネ</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4" name="Oval 53">
            <a:extLst>
              <a:ext uri="{FF2B5EF4-FFF2-40B4-BE49-F238E27FC236}">
                <a16:creationId xmlns:a16="http://schemas.microsoft.com/office/drawing/2014/main" id="{889E2E6B-B4FC-4D27-093E-FF22D5ADCF2C}"/>
              </a:ext>
            </a:extLst>
          </p:cNvPr>
          <p:cNvSpPr/>
          <p:nvPr/>
        </p:nvSpPr>
        <p:spPr>
          <a:xfrm>
            <a:off x="1891575" y="336174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5884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5884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5884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9" name="Oval 58">
            <a:extLst>
              <a:ext uri="{FF2B5EF4-FFF2-40B4-BE49-F238E27FC236}">
                <a16:creationId xmlns:a16="http://schemas.microsoft.com/office/drawing/2014/main" id="{28A46049-63B6-2E72-2848-E3A891BCC211}"/>
              </a:ext>
            </a:extLst>
          </p:cNvPr>
          <p:cNvSpPr/>
          <p:nvPr/>
        </p:nvSpPr>
        <p:spPr>
          <a:xfrm>
            <a:off x="3348528" y="335884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5884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5884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5884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5884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21993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21703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21703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21703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21703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21703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21703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21703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21703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0" name="Oval 89">
            <a:extLst>
              <a:ext uri="{FF2B5EF4-FFF2-40B4-BE49-F238E27FC236}">
                <a16:creationId xmlns:a16="http://schemas.microsoft.com/office/drawing/2014/main" id="{9ADF75C1-2283-CB22-99AC-2C1A54F55AA9}"/>
              </a:ext>
            </a:extLst>
          </p:cNvPr>
          <p:cNvSpPr/>
          <p:nvPr/>
        </p:nvSpPr>
        <p:spPr>
          <a:xfrm>
            <a:off x="1891575" y="506916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6626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6626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6626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6626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6626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6626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6626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6626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5" name="Oval 104">
            <a:extLst>
              <a:ext uri="{FF2B5EF4-FFF2-40B4-BE49-F238E27FC236}">
                <a16:creationId xmlns:a16="http://schemas.microsoft.com/office/drawing/2014/main" id="{C078604D-736D-2D36-8664-746636080348}"/>
              </a:ext>
            </a:extLst>
          </p:cNvPr>
          <p:cNvSpPr/>
          <p:nvPr/>
        </p:nvSpPr>
        <p:spPr>
          <a:xfrm>
            <a:off x="1891575" y="541515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41224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41224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41224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41224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41224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41224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41224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41224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6" name="Oval 115">
            <a:extLst>
              <a:ext uri="{FF2B5EF4-FFF2-40B4-BE49-F238E27FC236}">
                <a16:creationId xmlns:a16="http://schemas.microsoft.com/office/drawing/2014/main" id="{D11C57C6-EF40-F4C0-3BC7-803F45BD5066}"/>
              </a:ext>
            </a:extLst>
          </p:cNvPr>
          <p:cNvSpPr/>
          <p:nvPr/>
        </p:nvSpPr>
        <p:spPr>
          <a:xfrm>
            <a:off x="1891575" y="619084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8793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8793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8793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0" name="Oval 119">
            <a:extLst>
              <a:ext uri="{FF2B5EF4-FFF2-40B4-BE49-F238E27FC236}">
                <a16:creationId xmlns:a16="http://schemas.microsoft.com/office/drawing/2014/main" id="{1F289DF8-B7CF-78F4-DA7B-88B7818737C3}"/>
              </a:ext>
            </a:extLst>
          </p:cNvPr>
          <p:cNvSpPr/>
          <p:nvPr/>
        </p:nvSpPr>
        <p:spPr>
          <a:xfrm>
            <a:off x="3348528" y="618793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1" name="Oval 120">
            <a:extLst>
              <a:ext uri="{FF2B5EF4-FFF2-40B4-BE49-F238E27FC236}">
                <a16:creationId xmlns:a16="http://schemas.microsoft.com/office/drawing/2014/main" id="{EEF402AA-A4A0-D4C2-059E-E66982B6EBE5}"/>
              </a:ext>
            </a:extLst>
          </p:cNvPr>
          <p:cNvSpPr/>
          <p:nvPr/>
        </p:nvSpPr>
        <p:spPr>
          <a:xfrm>
            <a:off x="3713052" y="618793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8793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8793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93175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243473" y="5931755"/>
            <a:ext cx="147794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12.5%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93175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232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710666" y="6187938"/>
            <a:ext cx="636382" cy="272668"/>
            <a:chOff x="7674890" y="5926610"/>
            <a:chExt cx="636382" cy="272668"/>
          </a:xfrm>
        </p:grpSpPr>
        <p:sp>
          <p:nvSpPr>
            <p:cNvPr id="8" name="Freeform 7">
              <a:extLst>
                <a:ext uri="{FF2B5EF4-FFF2-40B4-BE49-F238E27FC236}">
                  <a16:creationId xmlns:a16="http://schemas.microsoft.com/office/drawing/2014/main" id="{4457550D-D6A7-A7C4-1FA9-F03BB865B97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7954" y="2641194"/>
            <a:ext cx="1469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27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400767DD-0A2D-BC46-73D3-329B3344A3BC}"/>
              </a:ext>
            </a:extLst>
          </p:cNvPr>
          <p:cNvSpPr txBox="1"/>
          <p:nvPr/>
        </p:nvSpPr>
        <p:spPr>
          <a:xfrm>
            <a:off x="396626" y="223223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4" name="Straight Connector 3">
            <a:extLst>
              <a:ext uri="{FF2B5EF4-FFF2-40B4-BE49-F238E27FC236}">
                <a16:creationId xmlns:a16="http://schemas.microsoft.com/office/drawing/2014/main" id="{3DF748F5-F9C6-6614-4E3A-10F09968C456}"/>
              </a:ext>
            </a:extLst>
          </p:cNvPr>
          <p:cNvCxnSpPr>
            <a:cxnSpLocks/>
          </p:cNvCxnSpPr>
          <p:nvPr/>
        </p:nvCxnSpPr>
        <p:spPr>
          <a:xfrm>
            <a:off x="931866" y="234059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itle 2">
            <a:extLst>
              <a:ext uri="{FF2B5EF4-FFF2-40B4-BE49-F238E27FC236}">
                <a16:creationId xmlns:a16="http://schemas.microsoft.com/office/drawing/2014/main" id="{ABB5678D-ED81-62F4-0881-D5EFB594C938}"/>
              </a:ext>
            </a:extLst>
          </p:cNvPr>
          <p:cNvSpPr txBox="1"/>
          <p:nvPr/>
        </p:nvSpPr>
        <p:spPr>
          <a:xfrm>
            <a:off x="362731"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3A24778B-F05F-C4D2-6571-AE94128B7F78}"/>
              </a:ext>
            </a:extLst>
          </p:cNvPr>
          <p:cNvCxnSpPr>
            <a:cxnSpLocks/>
          </p:cNvCxnSpPr>
          <p:nvPr/>
        </p:nvCxnSpPr>
        <p:spPr>
          <a:xfrm>
            <a:off x="1038998"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9C121053-B486-EF98-FBB4-0DF181A51C5C}"/>
              </a:ext>
            </a:extLst>
          </p:cNvPr>
          <p:cNvSpPr txBox="1"/>
          <p:nvPr/>
        </p:nvSpPr>
        <p:spPr>
          <a:xfrm>
            <a:off x="362731"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8" name="Straight Connector 17">
            <a:extLst>
              <a:ext uri="{FF2B5EF4-FFF2-40B4-BE49-F238E27FC236}">
                <a16:creationId xmlns:a16="http://schemas.microsoft.com/office/drawing/2014/main" id="{73F95058-9ABA-7E22-BFFA-EC130F9E5F03}"/>
              </a:ext>
            </a:extLst>
          </p:cNvPr>
          <p:cNvCxnSpPr>
            <a:cxnSpLocks/>
          </p:cNvCxnSpPr>
          <p:nvPr/>
        </p:nvCxnSpPr>
        <p:spPr>
          <a:xfrm>
            <a:off x="931866" y="437328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Title 2">
            <a:extLst>
              <a:ext uri="{FF2B5EF4-FFF2-40B4-BE49-F238E27FC236}">
                <a16:creationId xmlns:a16="http://schemas.microsoft.com/office/drawing/2014/main" id="{7E906327-ACF0-E1A5-B3F1-E45CA2A816F2}"/>
              </a:ext>
            </a:extLst>
          </p:cNvPr>
          <p:cNvSpPr txBox="1"/>
          <p:nvPr/>
        </p:nvSpPr>
        <p:spPr>
          <a:xfrm>
            <a:off x="362731"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2" name="Straight Connector 21">
            <a:extLst>
              <a:ext uri="{FF2B5EF4-FFF2-40B4-BE49-F238E27FC236}">
                <a16:creationId xmlns:a16="http://schemas.microsoft.com/office/drawing/2014/main" id="{57D9D88B-AF64-1206-BA58-B4A6492C3B91}"/>
              </a:ext>
            </a:extLst>
          </p:cNvPr>
          <p:cNvCxnSpPr>
            <a:cxnSpLocks/>
          </p:cNvCxnSpPr>
          <p:nvPr/>
        </p:nvCxnSpPr>
        <p:spPr>
          <a:xfrm>
            <a:off x="1038998" y="521354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Title 2">
            <a:extLst>
              <a:ext uri="{FF2B5EF4-FFF2-40B4-BE49-F238E27FC236}">
                <a16:creationId xmlns:a16="http://schemas.microsoft.com/office/drawing/2014/main" id="{EEDFCA22-079D-73C5-A411-4DB24EC9B291}"/>
              </a:ext>
            </a:extLst>
          </p:cNvPr>
          <p:cNvSpPr txBox="1"/>
          <p:nvPr/>
        </p:nvSpPr>
        <p:spPr>
          <a:xfrm>
            <a:off x="362731"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4" name="Straight Connector 23">
            <a:extLst>
              <a:ext uri="{FF2B5EF4-FFF2-40B4-BE49-F238E27FC236}">
                <a16:creationId xmlns:a16="http://schemas.microsoft.com/office/drawing/2014/main" id="{C09DBA8B-B43A-1CAF-C814-D9B22B609AE2}"/>
              </a:ext>
            </a:extLst>
          </p:cNvPr>
          <p:cNvCxnSpPr>
            <a:cxnSpLocks/>
          </p:cNvCxnSpPr>
          <p:nvPr/>
        </p:nvCxnSpPr>
        <p:spPr>
          <a:xfrm>
            <a:off x="753657" y="555953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Title 2">
            <a:extLst>
              <a:ext uri="{FF2B5EF4-FFF2-40B4-BE49-F238E27FC236}">
                <a16:creationId xmlns:a16="http://schemas.microsoft.com/office/drawing/2014/main" id="{ADC2866B-6237-0A7C-5D56-FC4A86CD8400}"/>
              </a:ext>
            </a:extLst>
          </p:cNvPr>
          <p:cNvSpPr txBox="1"/>
          <p:nvPr/>
        </p:nvSpPr>
        <p:spPr>
          <a:xfrm>
            <a:off x="362731"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6" name="Straight Connector 25">
            <a:extLst>
              <a:ext uri="{FF2B5EF4-FFF2-40B4-BE49-F238E27FC236}">
                <a16:creationId xmlns:a16="http://schemas.microsoft.com/office/drawing/2014/main" id="{5A03FAEA-361E-8424-E7D0-C814A65BE664}"/>
              </a:ext>
            </a:extLst>
          </p:cNvPr>
          <p:cNvCxnSpPr>
            <a:cxnSpLocks/>
          </p:cNvCxnSpPr>
          <p:nvPr/>
        </p:nvCxnSpPr>
        <p:spPr>
          <a:xfrm>
            <a:off x="1467106"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 name="Title 2">
            <a:extLst>
              <a:ext uri="{FF2B5EF4-FFF2-40B4-BE49-F238E27FC236}">
                <a16:creationId xmlns:a16="http://schemas.microsoft.com/office/drawing/2014/main" id="{7823AE19-C799-AABE-DC73-558C7F07DE8F}"/>
              </a:ext>
            </a:extLst>
          </p:cNvPr>
          <p:cNvSpPr txBox="1"/>
          <p:nvPr/>
        </p:nvSpPr>
        <p:spPr>
          <a:xfrm>
            <a:off x="1745146" y="30610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0" name="Title 2">
            <a:extLst>
              <a:ext uri="{FF2B5EF4-FFF2-40B4-BE49-F238E27FC236}">
                <a16:creationId xmlns:a16="http://schemas.microsoft.com/office/drawing/2014/main" id="{BDFD61ED-7723-55DA-BD1F-C4666F4DB90A}"/>
              </a:ext>
            </a:extLst>
          </p:cNvPr>
          <p:cNvSpPr txBox="1"/>
          <p:nvPr/>
        </p:nvSpPr>
        <p:spPr>
          <a:xfrm>
            <a:off x="2834298" y="306105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4B4B802D-A42A-DEBB-A166-203A0F63A129}"/>
              </a:ext>
            </a:extLst>
          </p:cNvPr>
          <p:cNvSpPr txBox="1"/>
          <p:nvPr/>
        </p:nvSpPr>
        <p:spPr>
          <a:xfrm>
            <a:off x="4308028" y="306105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2" name="Title 2">
            <a:extLst>
              <a:ext uri="{FF2B5EF4-FFF2-40B4-BE49-F238E27FC236}">
                <a16:creationId xmlns:a16="http://schemas.microsoft.com/office/drawing/2014/main" id="{DE1D4215-0229-7465-E9FA-600610B587D7}"/>
              </a:ext>
            </a:extLst>
          </p:cNvPr>
          <p:cNvSpPr txBox="1"/>
          <p:nvPr/>
        </p:nvSpPr>
        <p:spPr>
          <a:xfrm>
            <a:off x="1745146" y="39013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3" name="Title 2">
            <a:extLst>
              <a:ext uri="{FF2B5EF4-FFF2-40B4-BE49-F238E27FC236}">
                <a16:creationId xmlns:a16="http://schemas.microsoft.com/office/drawing/2014/main" id="{46D5CE1F-70AB-60EA-97D3-568DC35B945B}"/>
              </a:ext>
            </a:extLst>
          </p:cNvPr>
          <p:cNvSpPr txBox="1"/>
          <p:nvPr/>
        </p:nvSpPr>
        <p:spPr>
          <a:xfrm>
            <a:off x="2865714" y="390131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4" name="Title 2">
            <a:extLst>
              <a:ext uri="{FF2B5EF4-FFF2-40B4-BE49-F238E27FC236}">
                <a16:creationId xmlns:a16="http://schemas.microsoft.com/office/drawing/2014/main" id="{0440AE31-ABF2-8B0C-9E4F-190DCD6B3ECC}"/>
              </a:ext>
            </a:extLst>
          </p:cNvPr>
          <p:cNvSpPr txBox="1"/>
          <p:nvPr/>
        </p:nvSpPr>
        <p:spPr>
          <a:xfrm>
            <a:off x="4308028" y="39013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ja-JP" altLang="en-US" sz="1200" cap="none" dirty="0">
              <a:solidFill>
                <a:schemeClr val="tx1"/>
              </a:solidFill>
              <a:latin typeface="Yu Gothic" panose="020B0400000000000000" pitchFamily="34" charset="-128"/>
              <a:ea typeface="Yu Gothic" panose="020B0400000000000000" pitchFamily="34" charset="-128"/>
            </a:endParaRPr>
          </a:p>
        </p:txBody>
      </p:sp>
      <p:sp>
        <p:nvSpPr>
          <p:cNvPr id="36" name="Title 2">
            <a:extLst>
              <a:ext uri="{FF2B5EF4-FFF2-40B4-BE49-F238E27FC236}">
                <a16:creationId xmlns:a16="http://schemas.microsoft.com/office/drawing/2014/main" id="{C207D61D-3B51-8C28-EEBD-ADAF63C34947}"/>
              </a:ext>
            </a:extLst>
          </p:cNvPr>
          <p:cNvSpPr txBox="1"/>
          <p:nvPr/>
        </p:nvSpPr>
        <p:spPr>
          <a:xfrm>
            <a:off x="1485900" y="4759564"/>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7" name="Title 2">
            <a:extLst>
              <a:ext uri="{FF2B5EF4-FFF2-40B4-BE49-F238E27FC236}">
                <a16:creationId xmlns:a16="http://schemas.microsoft.com/office/drawing/2014/main" id="{2359453E-C4FE-CA96-E387-FE0C65F58C2C}"/>
              </a:ext>
            </a:extLst>
          </p:cNvPr>
          <p:cNvSpPr txBox="1"/>
          <p:nvPr/>
        </p:nvSpPr>
        <p:spPr>
          <a:xfrm>
            <a:off x="2854913" y="476351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8" name="Title 2">
            <a:extLst>
              <a:ext uri="{FF2B5EF4-FFF2-40B4-BE49-F238E27FC236}">
                <a16:creationId xmlns:a16="http://schemas.microsoft.com/office/drawing/2014/main" id="{0A609CF3-C910-22B1-D9BD-F433A456B572}"/>
              </a:ext>
            </a:extLst>
          </p:cNvPr>
          <p:cNvSpPr txBox="1"/>
          <p:nvPr/>
        </p:nvSpPr>
        <p:spPr>
          <a:xfrm>
            <a:off x="4297227" y="473464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6406890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748029" y="5003220"/>
            <a:ext cx="121487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726498"/>
          </a:xfrm>
          <a:prstGeom prst="rect">
            <a:avLst/>
          </a:prstGeom>
          <a:noFill/>
        </p:spPr>
        <p:txBody>
          <a:bodyPr wrap="square">
            <a:spAutoFit/>
          </a:bodyPr>
          <a:lstStyle/>
          <a:p>
            <a:pPr>
              <a:lnSpc>
                <a:spcPct val="82000"/>
              </a:lnSpc>
            </a:pPr>
            <a:r>
              <a:rPr lang="en-AU" sz="3200" dirty="0">
                <a:solidFill>
                  <a:srgbClr val="601329"/>
                </a:solidFill>
                <a:ea typeface="Yu Gothic Medium" panose="020B0400000000000000" pitchFamily="34" charset="-128"/>
              </a:rPr>
              <a:t>MARGARET RIVER</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rgbClr val="B2D8BE"/>
                </a:solidFill>
                <a:latin typeface="Yu Gothic Medium" panose="020B0400000000000000" pitchFamily="34" charset="-128"/>
                <a:ea typeface="Yu Gothic Medium" panose="020B0400000000000000" pitchFamily="34" charset="-128"/>
              </a:rPr>
              <a:t>カベルネ・</a:t>
            </a:r>
            <a:br>
              <a:rPr lang="en-AU" altLang="ja-JP" sz="4800" dirty="0">
                <a:solidFill>
                  <a:srgbClr val="B2D8BE"/>
                </a:solidFill>
                <a:latin typeface="Yu Gothic Medium" panose="020B0400000000000000" pitchFamily="34" charset="-128"/>
                <a:ea typeface="Yu Gothic Medium" panose="020B0400000000000000" pitchFamily="34" charset="-128"/>
              </a:rPr>
            </a:br>
            <a:r>
              <a:rPr lang="ja-JP" altLang="en-US" sz="4800" dirty="0">
                <a:solidFill>
                  <a:srgbClr val="B2D8BE"/>
                </a:solidFill>
                <a:latin typeface="Yu Gothic Medium" panose="020B0400000000000000" pitchFamily="34" charset="-128"/>
                <a:ea typeface="Yu Gothic Medium" panose="020B0400000000000000" pitchFamily="34" charset="-128"/>
              </a:rPr>
              <a:t>ソーヴィニヨン</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26" name="Oval 25">
            <a:extLst>
              <a:ext uri="{FF2B5EF4-FFF2-40B4-BE49-F238E27FC236}">
                <a16:creationId xmlns:a16="http://schemas.microsoft.com/office/drawing/2014/main" id="{EA6BCBDD-680C-58C3-153A-39C29DAC56F3}"/>
              </a:ext>
            </a:extLst>
          </p:cNvPr>
          <p:cNvSpPr/>
          <p:nvPr/>
        </p:nvSpPr>
        <p:spPr>
          <a:xfrm>
            <a:off x="7790487" y="1812208"/>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84665" y="2354071"/>
            <a:ext cx="1911867" cy="101649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800" dirty="0">
                <a:solidFill>
                  <a:schemeClr val="tx1"/>
                </a:solidFill>
                <a:effectLst/>
                <a:latin typeface="Yu Gothic" panose="020B0400000000000000" pitchFamily="34" charset="-128"/>
                <a:ea typeface="Yu Gothic" panose="020B0400000000000000" pitchFamily="34" charset="-128"/>
              </a:rPr>
              <a:t>多くの</a:t>
            </a:r>
            <a:br>
              <a:rPr lang="en-AU" altLang="ja-JP" sz="1800" dirty="0">
                <a:solidFill>
                  <a:schemeClr val="tx1"/>
                </a:solidFill>
                <a:effectLst/>
                <a:latin typeface="Yu Gothic" panose="020B0400000000000000" pitchFamily="34" charset="-128"/>
                <a:ea typeface="Yu Gothic" panose="020B0400000000000000" pitchFamily="34" charset="-128"/>
              </a:rPr>
            </a:br>
            <a:r>
              <a:rPr lang="ja-JP" altLang="en-US" sz="1800" dirty="0">
                <a:solidFill>
                  <a:schemeClr val="tx1"/>
                </a:solidFill>
                <a:effectLst/>
                <a:latin typeface="Yu Gothic" panose="020B0400000000000000" pitchFamily="34" charset="-128"/>
                <a:ea typeface="Yu Gothic" panose="020B0400000000000000" pitchFamily="34" charset="-128"/>
              </a:rPr>
              <a:t>地元生産者に</a:t>
            </a:r>
            <a:br>
              <a:rPr lang="ja-JP" altLang="en-US" sz="1800" dirty="0">
                <a:solidFill>
                  <a:schemeClr val="tx1"/>
                </a:solidFill>
                <a:effectLst/>
                <a:latin typeface="Yu Gothic" panose="020B0400000000000000" pitchFamily="34" charset="-128"/>
                <a:ea typeface="Yu Gothic" panose="020B0400000000000000" pitchFamily="34" charset="-128"/>
              </a:rPr>
            </a:br>
            <a:r>
              <a:rPr lang="ja-JP" altLang="en-US" sz="1800" dirty="0">
                <a:solidFill>
                  <a:schemeClr val="tx1"/>
                </a:solidFill>
                <a:effectLst/>
                <a:latin typeface="Yu Gothic" panose="020B0400000000000000" pitchFamily="34" charset="-128"/>
                <a:ea typeface="Yu Gothic" panose="020B0400000000000000" pitchFamily="34" charset="-128"/>
              </a:rPr>
              <a:t>とっての</a:t>
            </a:r>
            <a:br>
              <a:rPr lang="en-AU" altLang="ja-JP" sz="1800" dirty="0">
                <a:solidFill>
                  <a:schemeClr val="tx1"/>
                </a:solidFill>
                <a:effectLst/>
                <a:latin typeface="Yu Gothic" panose="020B0400000000000000" pitchFamily="34" charset="-128"/>
                <a:ea typeface="Yu Gothic" panose="020B0400000000000000" pitchFamily="34" charset="-128"/>
              </a:rPr>
            </a:br>
            <a:r>
              <a:rPr lang="ja-JP" altLang="en-US" sz="1800" dirty="0">
                <a:solidFill>
                  <a:schemeClr val="tx1"/>
                </a:solidFill>
                <a:effectLst/>
                <a:latin typeface="Yu Gothic" panose="020B0400000000000000" pitchFamily="34" charset="-128"/>
                <a:ea typeface="Yu Gothic" panose="020B0400000000000000" pitchFamily="34" charset="-128"/>
              </a:rPr>
              <a:t>ヒーロー品種</a:t>
            </a:r>
          </a:p>
        </p:txBody>
      </p:sp>
      <p:sp>
        <p:nvSpPr>
          <p:cNvPr id="29" name="TextBox 28">
            <a:extLst>
              <a:ext uri="{FF2B5EF4-FFF2-40B4-BE49-F238E27FC236}">
                <a16:creationId xmlns:a16="http://schemas.microsoft.com/office/drawing/2014/main" id="{9EE6620A-6DE8-9F2C-93D7-EA689D1394C6}"/>
              </a:ext>
            </a:extLst>
          </p:cNvPr>
          <p:cNvSpPr txBox="1"/>
          <p:nvPr/>
        </p:nvSpPr>
        <p:spPr>
          <a:xfrm>
            <a:off x="575516" y="4402748"/>
            <a:ext cx="2805709" cy="1902637"/>
          </a:xfrm>
          <a:prstGeom prst="rect">
            <a:avLst/>
          </a:prstGeom>
          <a:noFill/>
        </p:spPr>
        <p:txBody>
          <a:bodyPr wrap="square" anchor="b">
            <a:spAutoFit/>
          </a:bodyPr>
          <a:lstStyle/>
          <a:p>
            <a:pPr>
              <a:buClr>
                <a:srgbClr val="F40000"/>
              </a:buClr>
            </a:pPr>
            <a:r>
              <a:rPr lang="en-US" sz="1600" b="1" dirty="0" err="1">
                <a:latin typeface="Yu Gothic Medium" panose="020B0500000000000000" pitchFamily="34" charset="-128"/>
                <a:ea typeface="Yu Gothic Medium" panose="020B0500000000000000" pitchFamily="34" charset="-128"/>
                <a:cs typeface="Hellix SemiBold"/>
              </a:rPr>
              <a:t>典型的な果実由来の</a:t>
            </a:r>
            <a:r>
              <a:rPr lang="ja-JP" altLang="en-US" sz="1600" b="1" dirty="0">
                <a:latin typeface="Yu Gothic Medium" panose="020B0500000000000000" pitchFamily="34" charset="-128"/>
                <a:ea typeface="Yu Gothic Medium" panose="020B0500000000000000" pitchFamily="34" charset="-128"/>
                <a:cs typeface="Hellix SemiBold"/>
              </a:rPr>
              <a:t>風味：</a:t>
            </a:r>
            <a:endParaRPr lang="en-US" sz="1600" b="1" dirty="0">
              <a:latin typeface="Yu Gothic Medium" panose="020B0500000000000000" pitchFamily="34" charset="-128"/>
              <a:ea typeface="Yu Gothic Medium" panose="020B0500000000000000" pitchFamily="34" charset="-128"/>
              <a:cs typeface="Hellix SemiBold"/>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カシス</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ブラックカラント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ブルーベリー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レッドカラント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ベイリーフ</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ドライハーブ</a:t>
            </a:r>
            <a:endParaRPr lang="en-AU" sz="1600" dirty="0">
              <a:effectLst/>
              <a:latin typeface="Yu Gothic Medium" panose="020B0500000000000000" pitchFamily="34" charset="-128"/>
              <a:ea typeface="Yu Gothic Medium" panose="020B05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606820" y="3912433"/>
            <a:ext cx="409693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616130"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962901" y="4727057"/>
            <a:ext cx="1927812" cy="610424"/>
          </a:xfrm>
          <a:prstGeom prst="rect">
            <a:avLst/>
          </a:prstGeom>
          <a:noFill/>
        </p:spPr>
        <p:txBody>
          <a:bodyPr wrap="square" anchor="b">
            <a:spAutoFit/>
          </a:bodyPr>
          <a:lstStyle/>
          <a:p>
            <a:pPr algn="ctr">
              <a:spcBef>
                <a:spcPts val="203"/>
              </a:spcBef>
            </a:pPr>
            <a:r>
              <a:rPr lang="ja-JP" altLang="en-US" sz="1600">
                <a:effectLst/>
                <a:latin typeface="Yu Gothic Medium" panose="020B0400000000000000" pitchFamily="34" charset="-128"/>
                <a:ea typeface="Yu Gothic Medium" panose="020B0400000000000000" pitchFamily="34" charset="-128"/>
              </a:rPr>
              <a:t>高品質</a:t>
            </a:r>
          </a:p>
          <a:p>
            <a:pPr algn="ctr">
              <a:spcBef>
                <a:spcPts val="203"/>
              </a:spcBef>
            </a:pPr>
            <a:r>
              <a:rPr lang="ja-JP" altLang="en-US" sz="1600">
                <a:effectLst/>
                <a:latin typeface="Yu Gothic Medium" panose="020B0400000000000000" pitchFamily="34" charset="-128"/>
                <a:ea typeface="Yu Gothic Medium" panose="020B0400000000000000" pitchFamily="34" charset="-128"/>
              </a:rPr>
              <a:t>長期熟成にも最適</a:t>
            </a:r>
            <a:endParaRPr lang="en-AU" sz="1600" dirty="0">
              <a:effectLst/>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2860919" y="5013899"/>
            <a:ext cx="2805709" cy="838499"/>
          </a:xfrm>
          <a:prstGeom prst="rect">
            <a:avLst/>
          </a:prstGeom>
          <a:noFill/>
        </p:spPr>
        <p:txBody>
          <a:bodyPr wrap="square" anchor="b">
            <a:spAutoFit/>
          </a:bodyPr>
          <a:lstStyle/>
          <a:p>
            <a:pPr>
              <a:buClr>
                <a:srgbClr val="F40000"/>
              </a:buClr>
            </a:pPr>
            <a:r>
              <a:rPr lang="en-US" sz="1600" b="1" dirty="0" err="1">
                <a:latin typeface="Yu Gothic Medium" panose="020B0500000000000000" pitchFamily="34" charset="-128"/>
                <a:ea typeface="Yu Gothic Medium" panose="020B0500000000000000" pitchFamily="34" charset="-128"/>
                <a:cs typeface="Hellix SemiBold"/>
              </a:rPr>
              <a:t>典型的な</a:t>
            </a:r>
            <a:r>
              <a:rPr lang="en-AU" sz="1600" b="1" dirty="0" err="1">
                <a:latin typeface="Yu Gothic Medium" panose="020B0500000000000000" pitchFamily="34" charset="-128"/>
                <a:ea typeface="Yu Gothic Medium" panose="020B0500000000000000" pitchFamily="34" charset="-128"/>
                <a:cs typeface="Hellix SemiBold"/>
              </a:rPr>
              <a:t>熟成由来</a:t>
            </a:r>
            <a:r>
              <a:rPr lang="en-US" sz="1600" b="1" dirty="0">
                <a:latin typeface="Yu Gothic Medium" panose="020B0500000000000000" pitchFamily="34" charset="-128"/>
                <a:ea typeface="Yu Gothic Medium" panose="020B0500000000000000" pitchFamily="34" charset="-128"/>
                <a:cs typeface="Hellix SemiBold"/>
              </a:rPr>
              <a:t>の</a:t>
            </a:r>
            <a:r>
              <a:rPr lang="ja-JP" altLang="en-US" sz="1600" b="1" dirty="0">
                <a:latin typeface="Yu Gothic Medium" panose="020B0500000000000000" pitchFamily="34" charset="-128"/>
                <a:ea typeface="Yu Gothic Medium" panose="020B0500000000000000" pitchFamily="34" charset="-128"/>
                <a:cs typeface="Hellix SemiBold"/>
              </a:rPr>
              <a:t>風味：</a:t>
            </a:r>
            <a:endParaRPr lang="en-US" sz="1600" b="1" dirty="0">
              <a:latin typeface="Yu Gothic Medium" panose="020B0500000000000000" pitchFamily="34" charset="-128"/>
              <a:ea typeface="Yu Gothic Medium" panose="020B0500000000000000" pitchFamily="34" charset="-128"/>
              <a:cs typeface="Hellix SemiBold"/>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スモーク</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スギ</a:t>
            </a:r>
            <a:endParaRPr lang="en-AU" sz="1600" dirty="0">
              <a:effectLst/>
              <a:latin typeface="Yu Gothic Medium" panose="020B0500000000000000" pitchFamily="34" charset="-128"/>
              <a:ea typeface="Yu Gothic Medium" panose="020B0500000000000000" pitchFamily="34" charset="-128"/>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4156962" y="3904813"/>
            <a:ext cx="0" cy="10984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200193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ja-JP" altLang="en-US" sz="4000" dirty="0">
                <a:solidFill>
                  <a:schemeClr val="accent1"/>
                </a:solidFill>
                <a:latin typeface="Yu Gothic Medium" panose="020B0400000000000000" pitchFamily="34" charset="-128"/>
                <a:ea typeface="Yu Gothic Medium" panose="020B0400000000000000" pitchFamily="34" charset="-128"/>
              </a:rPr>
              <a:t>カベルネ・ソーヴィニヨン</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000" dirty="0">
                <a:solidFill>
                  <a:schemeClr val="bg2"/>
                </a:solidFill>
                <a:latin typeface="Yu Gothic Medium" panose="020B0400000000000000" pitchFamily="34" charset="-128"/>
                <a:ea typeface="Yu Gothic Medium" panose="020B0400000000000000" pitchFamily="34" charset="-128"/>
              </a:rPr>
              <a:t>特徴</a:t>
            </a:r>
            <a:endParaRPr lang="en-US" sz="4000" dirty="0">
              <a:solidFill>
                <a:schemeClr val="bg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5E9E726C-4D13-C985-23C4-41962972AEC9}"/>
              </a:ext>
            </a:extLst>
          </p:cNvPr>
          <p:cNvSpPr/>
          <p:nvPr/>
        </p:nvSpPr>
        <p:spPr>
          <a:xfrm>
            <a:off x="2005902"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771307A9-E657-7B93-C606-E56C9CC56144}"/>
              </a:ext>
            </a:extLst>
          </p:cNvPr>
          <p:cNvSpPr/>
          <p:nvPr/>
        </p:nvSpPr>
        <p:spPr>
          <a:xfrm>
            <a:off x="2370045"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 name="Oval 14">
            <a:extLst>
              <a:ext uri="{FF2B5EF4-FFF2-40B4-BE49-F238E27FC236}">
                <a16:creationId xmlns:a16="http://schemas.microsoft.com/office/drawing/2014/main" id="{BB07819D-D2FE-B083-3339-A8E88A45DDA6}"/>
              </a:ext>
            </a:extLst>
          </p:cNvPr>
          <p:cNvSpPr/>
          <p:nvPr/>
        </p:nvSpPr>
        <p:spPr>
          <a:xfrm>
            <a:off x="2734188"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 name="Oval 15">
            <a:extLst>
              <a:ext uri="{FF2B5EF4-FFF2-40B4-BE49-F238E27FC236}">
                <a16:creationId xmlns:a16="http://schemas.microsoft.com/office/drawing/2014/main" id="{E5E205D0-C411-38B0-4D9A-80B38795D0BF}"/>
              </a:ext>
            </a:extLst>
          </p:cNvPr>
          <p:cNvSpPr/>
          <p:nvPr/>
        </p:nvSpPr>
        <p:spPr>
          <a:xfrm>
            <a:off x="3098331"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F70FE6CA-4CF6-7CB6-8C56-0690F7009B9A}"/>
              </a:ext>
            </a:extLst>
          </p:cNvPr>
          <p:cNvSpPr/>
          <p:nvPr/>
        </p:nvSpPr>
        <p:spPr>
          <a:xfrm>
            <a:off x="3462855"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2" name="Oval 41">
            <a:extLst>
              <a:ext uri="{FF2B5EF4-FFF2-40B4-BE49-F238E27FC236}">
                <a16:creationId xmlns:a16="http://schemas.microsoft.com/office/drawing/2014/main" id="{4B8C71F0-2CF6-CBD1-8314-29E4968C9B0D}"/>
              </a:ext>
            </a:extLst>
          </p:cNvPr>
          <p:cNvSpPr/>
          <p:nvPr/>
        </p:nvSpPr>
        <p:spPr>
          <a:xfrm>
            <a:off x="3827379"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3" name="Oval 42">
            <a:extLst>
              <a:ext uri="{FF2B5EF4-FFF2-40B4-BE49-F238E27FC236}">
                <a16:creationId xmlns:a16="http://schemas.microsoft.com/office/drawing/2014/main" id="{F0918A7E-8435-E625-F670-759EC5083F3C}"/>
              </a:ext>
            </a:extLst>
          </p:cNvPr>
          <p:cNvSpPr/>
          <p:nvPr/>
        </p:nvSpPr>
        <p:spPr>
          <a:xfrm>
            <a:off x="4185724"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EA358267-FF4F-A528-01D9-3198E2F926C6}"/>
              </a:ext>
            </a:extLst>
          </p:cNvPr>
          <p:cNvSpPr/>
          <p:nvPr/>
        </p:nvSpPr>
        <p:spPr>
          <a:xfrm>
            <a:off x="4556426"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5" name="Oval 44">
            <a:extLst>
              <a:ext uri="{FF2B5EF4-FFF2-40B4-BE49-F238E27FC236}">
                <a16:creationId xmlns:a16="http://schemas.microsoft.com/office/drawing/2014/main" id="{8C4AFAE9-F897-C007-2BE9-FDD7125ABF7E}"/>
              </a:ext>
            </a:extLst>
          </p:cNvPr>
          <p:cNvSpPr/>
          <p:nvPr/>
        </p:nvSpPr>
        <p:spPr>
          <a:xfrm>
            <a:off x="4920950"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2642713" y="2580704"/>
            <a:ext cx="267863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カベルネ・ソーヴィニヨン</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4" name="Oval 53">
            <a:extLst>
              <a:ext uri="{FF2B5EF4-FFF2-40B4-BE49-F238E27FC236}">
                <a16:creationId xmlns:a16="http://schemas.microsoft.com/office/drawing/2014/main" id="{56B324C1-B532-6319-4E42-3A30F641C9BA}"/>
              </a:ext>
            </a:extLst>
          </p:cNvPr>
          <p:cNvSpPr/>
          <p:nvPr/>
        </p:nvSpPr>
        <p:spPr>
          <a:xfrm>
            <a:off x="2005902"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5" name="Oval 54">
            <a:extLst>
              <a:ext uri="{FF2B5EF4-FFF2-40B4-BE49-F238E27FC236}">
                <a16:creationId xmlns:a16="http://schemas.microsoft.com/office/drawing/2014/main" id="{CAD22B74-9270-96D6-E0F1-243A26D60B39}"/>
              </a:ext>
            </a:extLst>
          </p:cNvPr>
          <p:cNvSpPr/>
          <p:nvPr/>
        </p:nvSpPr>
        <p:spPr>
          <a:xfrm>
            <a:off x="2370045"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6" name="Oval 55">
            <a:extLst>
              <a:ext uri="{FF2B5EF4-FFF2-40B4-BE49-F238E27FC236}">
                <a16:creationId xmlns:a16="http://schemas.microsoft.com/office/drawing/2014/main" id="{4EA501BB-C7F5-7FA5-7FF8-DB7E0DD2D454}"/>
              </a:ext>
            </a:extLst>
          </p:cNvPr>
          <p:cNvSpPr/>
          <p:nvPr/>
        </p:nvSpPr>
        <p:spPr>
          <a:xfrm>
            <a:off x="2734188"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7" name="Oval 56">
            <a:extLst>
              <a:ext uri="{FF2B5EF4-FFF2-40B4-BE49-F238E27FC236}">
                <a16:creationId xmlns:a16="http://schemas.microsoft.com/office/drawing/2014/main" id="{F9D5A2BC-1C21-488D-EA01-242C24BAE29B}"/>
              </a:ext>
            </a:extLst>
          </p:cNvPr>
          <p:cNvSpPr/>
          <p:nvPr/>
        </p:nvSpPr>
        <p:spPr>
          <a:xfrm>
            <a:off x="309833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9" name="Oval 58">
            <a:extLst>
              <a:ext uri="{FF2B5EF4-FFF2-40B4-BE49-F238E27FC236}">
                <a16:creationId xmlns:a16="http://schemas.microsoft.com/office/drawing/2014/main" id="{0EAE25DB-3CA0-4A42-2597-A8EBE9BC4A06}"/>
              </a:ext>
            </a:extLst>
          </p:cNvPr>
          <p:cNvSpPr/>
          <p:nvPr/>
        </p:nvSpPr>
        <p:spPr>
          <a:xfrm>
            <a:off x="346285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0" name="Oval 59">
            <a:extLst>
              <a:ext uri="{FF2B5EF4-FFF2-40B4-BE49-F238E27FC236}">
                <a16:creationId xmlns:a16="http://schemas.microsoft.com/office/drawing/2014/main" id="{A88E41DB-CE57-215D-8C17-D6096052A961}"/>
              </a:ext>
            </a:extLst>
          </p:cNvPr>
          <p:cNvSpPr/>
          <p:nvPr/>
        </p:nvSpPr>
        <p:spPr>
          <a:xfrm>
            <a:off x="382737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1" name="Oval 60">
            <a:extLst>
              <a:ext uri="{FF2B5EF4-FFF2-40B4-BE49-F238E27FC236}">
                <a16:creationId xmlns:a16="http://schemas.microsoft.com/office/drawing/2014/main" id="{56D48F85-BF09-A31E-0105-6F828E6A2A80}"/>
              </a:ext>
            </a:extLst>
          </p:cNvPr>
          <p:cNvSpPr/>
          <p:nvPr/>
        </p:nvSpPr>
        <p:spPr>
          <a:xfrm>
            <a:off x="418572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2" name="Oval 61">
            <a:extLst>
              <a:ext uri="{FF2B5EF4-FFF2-40B4-BE49-F238E27FC236}">
                <a16:creationId xmlns:a16="http://schemas.microsoft.com/office/drawing/2014/main" id="{949540E5-39F1-062B-784A-CF803311CF36}"/>
              </a:ext>
            </a:extLst>
          </p:cNvPr>
          <p:cNvSpPr/>
          <p:nvPr/>
        </p:nvSpPr>
        <p:spPr>
          <a:xfrm>
            <a:off x="4556426"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3" name="Oval 62">
            <a:extLst>
              <a:ext uri="{FF2B5EF4-FFF2-40B4-BE49-F238E27FC236}">
                <a16:creationId xmlns:a16="http://schemas.microsoft.com/office/drawing/2014/main" id="{BD3B6A83-9E9B-AACC-6479-E9F5C79121C0}"/>
              </a:ext>
            </a:extLst>
          </p:cNvPr>
          <p:cNvSpPr/>
          <p:nvPr/>
        </p:nvSpPr>
        <p:spPr>
          <a:xfrm>
            <a:off x="492095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9" name="Oval 68">
            <a:extLst>
              <a:ext uri="{FF2B5EF4-FFF2-40B4-BE49-F238E27FC236}">
                <a16:creationId xmlns:a16="http://schemas.microsoft.com/office/drawing/2014/main" id="{5C46DC12-0E83-EB3D-4A80-988616D8C11A}"/>
              </a:ext>
            </a:extLst>
          </p:cNvPr>
          <p:cNvSpPr/>
          <p:nvPr/>
        </p:nvSpPr>
        <p:spPr>
          <a:xfrm>
            <a:off x="2005902"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0" name="Oval 69">
            <a:extLst>
              <a:ext uri="{FF2B5EF4-FFF2-40B4-BE49-F238E27FC236}">
                <a16:creationId xmlns:a16="http://schemas.microsoft.com/office/drawing/2014/main" id="{5D833F3F-FCE3-9CEC-C76A-79762F233562}"/>
              </a:ext>
            </a:extLst>
          </p:cNvPr>
          <p:cNvSpPr/>
          <p:nvPr/>
        </p:nvSpPr>
        <p:spPr>
          <a:xfrm>
            <a:off x="2370045"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1" name="Oval 70">
            <a:extLst>
              <a:ext uri="{FF2B5EF4-FFF2-40B4-BE49-F238E27FC236}">
                <a16:creationId xmlns:a16="http://schemas.microsoft.com/office/drawing/2014/main" id="{6B996D25-CA96-006C-392C-55D421287582}"/>
              </a:ext>
            </a:extLst>
          </p:cNvPr>
          <p:cNvSpPr/>
          <p:nvPr/>
        </p:nvSpPr>
        <p:spPr>
          <a:xfrm>
            <a:off x="2734188"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2" name="Oval 71">
            <a:extLst>
              <a:ext uri="{FF2B5EF4-FFF2-40B4-BE49-F238E27FC236}">
                <a16:creationId xmlns:a16="http://schemas.microsoft.com/office/drawing/2014/main" id="{45C2B84D-7036-CDB8-58F3-3D1E2A9C3AAB}"/>
              </a:ext>
            </a:extLst>
          </p:cNvPr>
          <p:cNvSpPr/>
          <p:nvPr/>
        </p:nvSpPr>
        <p:spPr>
          <a:xfrm>
            <a:off x="309833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4" name="Oval 73">
            <a:extLst>
              <a:ext uri="{FF2B5EF4-FFF2-40B4-BE49-F238E27FC236}">
                <a16:creationId xmlns:a16="http://schemas.microsoft.com/office/drawing/2014/main" id="{F479E814-06E5-BCE8-2BAF-50946C45F8FB}"/>
              </a:ext>
            </a:extLst>
          </p:cNvPr>
          <p:cNvSpPr/>
          <p:nvPr/>
        </p:nvSpPr>
        <p:spPr>
          <a:xfrm>
            <a:off x="346285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5" name="Oval 74">
            <a:extLst>
              <a:ext uri="{FF2B5EF4-FFF2-40B4-BE49-F238E27FC236}">
                <a16:creationId xmlns:a16="http://schemas.microsoft.com/office/drawing/2014/main" id="{414CCDD2-F11D-0279-A36F-D4A37A2878FE}"/>
              </a:ext>
            </a:extLst>
          </p:cNvPr>
          <p:cNvSpPr/>
          <p:nvPr/>
        </p:nvSpPr>
        <p:spPr>
          <a:xfrm>
            <a:off x="382737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6" name="Oval 75">
            <a:extLst>
              <a:ext uri="{FF2B5EF4-FFF2-40B4-BE49-F238E27FC236}">
                <a16:creationId xmlns:a16="http://schemas.microsoft.com/office/drawing/2014/main" id="{CB52F33A-8F27-87AE-F35A-B6404F58AB15}"/>
              </a:ext>
            </a:extLst>
          </p:cNvPr>
          <p:cNvSpPr/>
          <p:nvPr/>
        </p:nvSpPr>
        <p:spPr>
          <a:xfrm>
            <a:off x="418572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7" name="Oval 76">
            <a:extLst>
              <a:ext uri="{FF2B5EF4-FFF2-40B4-BE49-F238E27FC236}">
                <a16:creationId xmlns:a16="http://schemas.microsoft.com/office/drawing/2014/main" id="{04C17CF5-823A-331C-DBD5-9922CD6CE349}"/>
              </a:ext>
            </a:extLst>
          </p:cNvPr>
          <p:cNvSpPr/>
          <p:nvPr/>
        </p:nvSpPr>
        <p:spPr>
          <a:xfrm>
            <a:off x="455642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8" name="Oval 77">
            <a:extLst>
              <a:ext uri="{FF2B5EF4-FFF2-40B4-BE49-F238E27FC236}">
                <a16:creationId xmlns:a16="http://schemas.microsoft.com/office/drawing/2014/main" id="{74B43055-8982-5378-E7DD-E548C1389335}"/>
              </a:ext>
            </a:extLst>
          </p:cNvPr>
          <p:cNvSpPr/>
          <p:nvPr/>
        </p:nvSpPr>
        <p:spPr>
          <a:xfrm>
            <a:off x="492095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0" name="Oval 89">
            <a:extLst>
              <a:ext uri="{FF2B5EF4-FFF2-40B4-BE49-F238E27FC236}">
                <a16:creationId xmlns:a16="http://schemas.microsoft.com/office/drawing/2014/main" id="{462C42BA-0EE7-3F6B-1624-E391FE3E22F9}"/>
              </a:ext>
            </a:extLst>
          </p:cNvPr>
          <p:cNvSpPr/>
          <p:nvPr/>
        </p:nvSpPr>
        <p:spPr>
          <a:xfrm>
            <a:off x="2005902"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1" name="Oval 90">
            <a:extLst>
              <a:ext uri="{FF2B5EF4-FFF2-40B4-BE49-F238E27FC236}">
                <a16:creationId xmlns:a16="http://schemas.microsoft.com/office/drawing/2014/main" id="{CD63B3C4-F4F1-0729-1759-3BB985B1548E}"/>
              </a:ext>
            </a:extLst>
          </p:cNvPr>
          <p:cNvSpPr/>
          <p:nvPr/>
        </p:nvSpPr>
        <p:spPr>
          <a:xfrm>
            <a:off x="2370045"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2" name="Oval 91">
            <a:extLst>
              <a:ext uri="{FF2B5EF4-FFF2-40B4-BE49-F238E27FC236}">
                <a16:creationId xmlns:a16="http://schemas.microsoft.com/office/drawing/2014/main" id="{ACA437DD-7BA9-A58E-2AB0-2D850C10A8B6}"/>
              </a:ext>
            </a:extLst>
          </p:cNvPr>
          <p:cNvSpPr/>
          <p:nvPr/>
        </p:nvSpPr>
        <p:spPr>
          <a:xfrm>
            <a:off x="273418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3" name="Oval 92">
            <a:extLst>
              <a:ext uri="{FF2B5EF4-FFF2-40B4-BE49-F238E27FC236}">
                <a16:creationId xmlns:a16="http://schemas.microsoft.com/office/drawing/2014/main" id="{1F493C54-3679-D3F7-A7E8-0ABF20187A46}"/>
              </a:ext>
            </a:extLst>
          </p:cNvPr>
          <p:cNvSpPr/>
          <p:nvPr/>
        </p:nvSpPr>
        <p:spPr>
          <a:xfrm>
            <a:off x="3098331"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4" name="Oval 93">
            <a:extLst>
              <a:ext uri="{FF2B5EF4-FFF2-40B4-BE49-F238E27FC236}">
                <a16:creationId xmlns:a16="http://schemas.microsoft.com/office/drawing/2014/main" id="{61BAA34C-2760-A896-49EA-D9A7CF51EA94}"/>
              </a:ext>
            </a:extLst>
          </p:cNvPr>
          <p:cNvSpPr/>
          <p:nvPr/>
        </p:nvSpPr>
        <p:spPr>
          <a:xfrm>
            <a:off x="346285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5" name="Oval 94">
            <a:extLst>
              <a:ext uri="{FF2B5EF4-FFF2-40B4-BE49-F238E27FC236}">
                <a16:creationId xmlns:a16="http://schemas.microsoft.com/office/drawing/2014/main" id="{22480E4D-6B5D-2780-534D-BB2A3CFAAFB7}"/>
              </a:ext>
            </a:extLst>
          </p:cNvPr>
          <p:cNvSpPr/>
          <p:nvPr/>
        </p:nvSpPr>
        <p:spPr>
          <a:xfrm>
            <a:off x="382737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6" name="Oval 95">
            <a:extLst>
              <a:ext uri="{FF2B5EF4-FFF2-40B4-BE49-F238E27FC236}">
                <a16:creationId xmlns:a16="http://schemas.microsoft.com/office/drawing/2014/main" id="{F7A4D9B0-AB4E-0296-800B-432EF3928597}"/>
              </a:ext>
            </a:extLst>
          </p:cNvPr>
          <p:cNvSpPr/>
          <p:nvPr/>
        </p:nvSpPr>
        <p:spPr>
          <a:xfrm>
            <a:off x="418572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7" name="Oval 96">
            <a:extLst>
              <a:ext uri="{FF2B5EF4-FFF2-40B4-BE49-F238E27FC236}">
                <a16:creationId xmlns:a16="http://schemas.microsoft.com/office/drawing/2014/main" id="{45F340C9-765F-A155-4C63-97B14B45C9B8}"/>
              </a:ext>
            </a:extLst>
          </p:cNvPr>
          <p:cNvSpPr/>
          <p:nvPr/>
        </p:nvSpPr>
        <p:spPr>
          <a:xfrm>
            <a:off x="4556426"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8" name="Oval 97">
            <a:extLst>
              <a:ext uri="{FF2B5EF4-FFF2-40B4-BE49-F238E27FC236}">
                <a16:creationId xmlns:a16="http://schemas.microsoft.com/office/drawing/2014/main" id="{40A0356B-DB74-E944-961E-F62D8D53A02A}"/>
              </a:ext>
            </a:extLst>
          </p:cNvPr>
          <p:cNvSpPr/>
          <p:nvPr/>
        </p:nvSpPr>
        <p:spPr>
          <a:xfrm>
            <a:off x="492095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5" name="Oval 104">
            <a:extLst>
              <a:ext uri="{FF2B5EF4-FFF2-40B4-BE49-F238E27FC236}">
                <a16:creationId xmlns:a16="http://schemas.microsoft.com/office/drawing/2014/main" id="{63A90E32-85F4-531C-DEDB-E7EBAB510C5A}"/>
              </a:ext>
            </a:extLst>
          </p:cNvPr>
          <p:cNvSpPr/>
          <p:nvPr/>
        </p:nvSpPr>
        <p:spPr>
          <a:xfrm>
            <a:off x="2005902"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70045"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3418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8" name="Oval 107">
            <a:extLst>
              <a:ext uri="{FF2B5EF4-FFF2-40B4-BE49-F238E27FC236}">
                <a16:creationId xmlns:a16="http://schemas.microsoft.com/office/drawing/2014/main" id="{85F98601-EA11-F3BB-94FA-146B4BB1119D}"/>
              </a:ext>
            </a:extLst>
          </p:cNvPr>
          <p:cNvSpPr/>
          <p:nvPr/>
        </p:nvSpPr>
        <p:spPr>
          <a:xfrm>
            <a:off x="309833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6285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2737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8572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56426"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2095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6" name="Oval 115">
            <a:extLst>
              <a:ext uri="{FF2B5EF4-FFF2-40B4-BE49-F238E27FC236}">
                <a16:creationId xmlns:a16="http://schemas.microsoft.com/office/drawing/2014/main" id="{B09DF459-3CE1-EF37-72B4-339D5FDE1624}"/>
              </a:ext>
            </a:extLst>
          </p:cNvPr>
          <p:cNvSpPr/>
          <p:nvPr/>
        </p:nvSpPr>
        <p:spPr>
          <a:xfrm>
            <a:off x="2005902"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7004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34188"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9" name="Oval 118">
            <a:extLst>
              <a:ext uri="{FF2B5EF4-FFF2-40B4-BE49-F238E27FC236}">
                <a16:creationId xmlns:a16="http://schemas.microsoft.com/office/drawing/2014/main" id="{8E601920-BBD7-E7CA-A137-997EB47E2CB2}"/>
              </a:ext>
            </a:extLst>
          </p:cNvPr>
          <p:cNvSpPr/>
          <p:nvPr/>
        </p:nvSpPr>
        <p:spPr>
          <a:xfrm>
            <a:off x="3098331"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62855"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2" name="Oval 121">
            <a:extLst>
              <a:ext uri="{FF2B5EF4-FFF2-40B4-BE49-F238E27FC236}">
                <a16:creationId xmlns:a16="http://schemas.microsoft.com/office/drawing/2014/main" id="{C13D3584-8F86-FEED-950B-9D870826B16B}"/>
              </a:ext>
            </a:extLst>
          </p:cNvPr>
          <p:cNvSpPr/>
          <p:nvPr/>
        </p:nvSpPr>
        <p:spPr>
          <a:xfrm>
            <a:off x="4185724"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2095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60297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286790" y="60297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13% – 14%</a:t>
            </a:r>
          </a:p>
        </p:txBody>
      </p:sp>
      <p:sp>
        <p:nvSpPr>
          <p:cNvPr id="127" name="Title 2">
            <a:extLst>
              <a:ext uri="{FF2B5EF4-FFF2-40B4-BE49-F238E27FC236}">
                <a16:creationId xmlns:a16="http://schemas.microsoft.com/office/drawing/2014/main" id="{B41CB062-B3CF-9FDE-1311-FEE1B1FAA3CD}"/>
              </a:ext>
            </a:extLst>
          </p:cNvPr>
          <p:cNvSpPr txBox="1"/>
          <p:nvPr/>
        </p:nvSpPr>
        <p:spPr>
          <a:xfrm>
            <a:off x="4470752" y="60297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248273"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05902"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 name="Oval 8">
            <a:extLst>
              <a:ext uri="{FF2B5EF4-FFF2-40B4-BE49-F238E27FC236}">
                <a16:creationId xmlns:a16="http://schemas.microsoft.com/office/drawing/2014/main" id="{98B11090-0F1E-9130-E036-1F70E02E2B14}"/>
              </a:ext>
            </a:extLst>
          </p:cNvPr>
          <p:cNvSpPr/>
          <p:nvPr/>
        </p:nvSpPr>
        <p:spPr>
          <a:xfrm>
            <a:off x="2370045"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0" name="Oval 19">
            <a:extLst>
              <a:ext uri="{FF2B5EF4-FFF2-40B4-BE49-F238E27FC236}">
                <a16:creationId xmlns:a16="http://schemas.microsoft.com/office/drawing/2014/main" id="{E6F4703E-38C4-66B6-0AAA-A7577FF86048}"/>
              </a:ext>
            </a:extLst>
          </p:cNvPr>
          <p:cNvSpPr/>
          <p:nvPr/>
        </p:nvSpPr>
        <p:spPr>
          <a:xfrm>
            <a:off x="273418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2" name="Oval 21">
            <a:extLst>
              <a:ext uri="{FF2B5EF4-FFF2-40B4-BE49-F238E27FC236}">
                <a16:creationId xmlns:a16="http://schemas.microsoft.com/office/drawing/2014/main" id="{6AD0BF80-B769-9BAA-B585-4C4951E651CC}"/>
              </a:ext>
            </a:extLst>
          </p:cNvPr>
          <p:cNvSpPr/>
          <p:nvPr/>
        </p:nvSpPr>
        <p:spPr>
          <a:xfrm>
            <a:off x="309833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3" name="Oval 22">
            <a:extLst>
              <a:ext uri="{FF2B5EF4-FFF2-40B4-BE49-F238E27FC236}">
                <a16:creationId xmlns:a16="http://schemas.microsoft.com/office/drawing/2014/main" id="{0973BC90-B33A-B751-5BDD-28E157D5E2BC}"/>
              </a:ext>
            </a:extLst>
          </p:cNvPr>
          <p:cNvSpPr/>
          <p:nvPr/>
        </p:nvSpPr>
        <p:spPr>
          <a:xfrm>
            <a:off x="346285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4" name="Oval 23">
            <a:extLst>
              <a:ext uri="{FF2B5EF4-FFF2-40B4-BE49-F238E27FC236}">
                <a16:creationId xmlns:a16="http://schemas.microsoft.com/office/drawing/2014/main" id="{A34C17CA-F787-56E9-F2EB-5F92BCC49ACE}"/>
              </a:ext>
            </a:extLst>
          </p:cNvPr>
          <p:cNvSpPr/>
          <p:nvPr/>
        </p:nvSpPr>
        <p:spPr>
          <a:xfrm>
            <a:off x="382737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5" name="Oval 24">
            <a:extLst>
              <a:ext uri="{FF2B5EF4-FFF2-40B4-BE49-F238E27FC236}">
                <a16:creationId xmlns:a16="http://schemas.microsoft.com/office/drawing/2014/main" id="{92FF9485-CFA9-1A63-0EE5-BF96D5D967CE}"/>
              </a:ext>
            </a:extLst>
          </p:cNvPr>
          <p:cNvSpPr/>
          <p:nvPr/>
        </p:nvSpPr>
        <p:spPr>
          <a:xfrm>
            <a:off x="4185724"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6" name="Oval 25">
            <a:extLst>
              <a:ext uri="{FF2B5EF4-FFF2-40B4-BE49-F238E27FC236}">
                <a16:creationId xmlns:a16="http://schemas.microsoft.com/office/drawing/2014/main" id="{4D6277A3-30D7-6C5F-8DCF-E8F91CCDA879}"/>
              </a:ext>
            </a:extLst>
          </p:cNvPr>
          <p:cNvSpPr/>
          <p:nvPr/>
        </p:nvSpPr>
        <p:spPr>
          <a:xfrm>
            <a:off x="4556426"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7" name="Oval 26">
            <a:extLst>
              <a:ext uri="{FF2B5EF4-FFF2-40B4-BE49-F238E27FC236}">
                <a16:creationId xmlns:a16="http://schemas.microsoft.com/office/drawing/2014/main" id="{EA777FD4-CCEB-5E8E-E8C0-E0C952B590DC}"/>
              </a:ext>
            </a:extLst>
          </p:cNvPr>
          <p:cNvSpPr/>
          <p:nvPr/>
        </p:nvSpPr>
        <p:spPr>
          <a:xfrm>
            <a:off x="492095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3960305"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3232889"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A0E864A6-9337-5229-71A0-3D7ED4C679AD}"/>
              </a:ext>
            </a:extLst>
          </p:cNvPr>
          <p:cNvSpPr/>
          <p:nvPr/>
        </p:nvSpPr>
        <p:spPr>
          <a:xfrm>
            <a:off x="4553691"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 name="Oval 6">
            <a:extLst>
              <a:ext uri="{FF2B5EF4-FFF2-40B4-BE49-F238E27FC236}">
                <a16:creationId xmlns:a16="http://schemas.microsoft.com/office/drawing/2014/main" id="{FC3147A1-614E-8840-7995-DEBE973F700D}"/>
              </a:ext>
            </a:extLst>
          </p:cNvPr>
          <p:cNvSpPr/>
          <p:nvPr/>
        </p:nvSpPr>
        <p:spPr>
          <a:xfrm>
            <a:off x="3825960" y="6277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 name="Title 2">
            <a:extLst>
              <a:ext uri="{FF2B5EF4-FFF2-40B4-BE49-F238E27FC236}">
                <a16:creationId xmlns:a16="http://schemas.microsoft.com/office/drawing/2014/main" id="{1E87F75F-045E-5911-8327-CC97E9B9C513}"/>
              </a:ext>
            </a:extLst>
          </p:cNvPr>
          <p:cNvSpPr txBox="1"/>
          <p:nvPr/>
        </p:nvSpPr>
        <p:spPr>
          <a:xfrm>
            <a:off x="447161" y="513993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タンニン</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1" name="Straight Connector 10">
            <a:extLst>
              <a:ext uri="{FF2B5EF4-FFF2-40B4-BE49-F238E27FC236}">
                <a16:creationId xmlns:a16="http://schemas.microsoft.com/office/drawing/2014/main" id="{42C458D0-4312-71E5-65EF-9D27086E26B6}"/>
              </a:ext>
            </a:extLst>
          </p:cNvPr>
          <p:cNvCxnSpPr>
            <a:cxnSpLocks/>
          </p:cNvCxnSpPr>
          <p:nvPr/>
        </p:nvCxnSpPr>
        <p:spPr>
          <a:xfrm>
            <a:off x="1375576" y="5303597"/>
            <a:ext cx="57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Title 2">
            <a:extLst>
              <a:ext uri="{FF2B5EF4-FFF2-40B4-BE49-F238E27FC236}">
                <a16:creationId xmlns:a16="http://schemas.microsoft.com/office/drawing/2014/main" id="{F692C7EC-E91E-B0F7-A8ED-BD6B71197399}"/>
              </a:ext>
            </a:extLst>
          </p:cNvPr>
          <p:cNvSpPr txBox="1"/>
          <p:nvPr/>
        </p:nvSpPr>
        <p:spPr>
          <a:xfrm>
            <a:off x="522474" y="218631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13" name="Straight Connector 12">
            <a:extLst>
              <a:ext uri="{FF2B5EF4-FFF2-40B4-BE49-F238E27FC236}">
                <a16:creationId xmlns:a16="http://schemas.microsoft.com/office/drawing/2014/main" id="{AEE1BB4E-6B45-5B3F-A083-023F7FEA0DAD}"/>
              </a:ext>
            </a:extLst>
          </p:cNvPr>
          <p:cNvCxnSpPr>
            <a:cxnSpLocks/>
          </p:cNvCxnSpPr>
          <p:nvPr/>
        </p:nvCxnSpPr>
        <p:spPr>
          <a:xfrm>
            <a:off x="1068994" y="2294685"/>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5DF849C4-2930-BDA1-3EEE-8A2063B9BA16}"/>
              </a:ext>
            </a:extLst>
          </p:cNvPr>
          <p:cNvSpPr txBox="1"/>
          <p:nvPr/>
        </p:nvSpPr>
        <p:spPr>
          <a:xfrm>
            <a:off x="522473" y="321094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19" name="Title 2">
            <a:extLst>
              <a:ext uri="{FF2B5EF4-FFF2-40B4-BE49-F238E27FC236}">
                <a16:creationId xmlns:a16="http://schemas.microsoft.com/office/drawing/2014/main" id="{7875D377-68DC-F47B-C77A-8F3AEFA30F27}"/>
              </a:ext>
            </a:extLst>
          </p:cNvPr>
          <p:cNvSpPr txBox="1"/>
          <p:nvPr/>
        </p:nvSpPr>
        <p:spPr>
          <a:xfrm>
            <a:off x="1904888" y="292877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1" name="Title 2">
            <a:extLst>
              <a:ext uri="{FF2B5EF4-FFF2-40B4-BE49-F238E27FC236}">
                <a16:creationId xmlns:a16="http://schemas.microsoft.com/office/drawing/2014/main" id="{5DB76205-60F9-2259-887E-812493831FA0}"/>
              </a:ext>
            </a:extLst>
          </p:cNvPr>
          <p:cNvSpPr txBox="1"/>
          <p:nvPr/>
        </p:nvSpPr>
        <p:spPr>
          <a:xfrm>
            <a:off x="3036443" y="2928778"/>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0" name="Title 2">
            <a:extLst>
              <a:ext uri="{FF2B5EF4-FFF2-40B4-BE49-F238E27FC236}">
                <a16:creationId xmlns:a16="http://schemas.microsoft.com/office/drawing/2014/main" id="{57C43D16-AA17-1682-0A72-B9E753F4D20B}"/>
              </a:ext>
            </a:extLst>
          </p:cNvPr>
          <p:cNvSpPr txBox="1"/>
          <p:nvPr/>
        </p:nvSpPr>
        <p:spPr>
          <a:xfrm>
            <a:off x="4467770" y="292877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F4C898BF-F94F-97A3-83FD-B127D0DCAFAD}"/>
              </a:ext>
            </a:extLst>
          </p:cNvPr>
          <p:cNvSpPr txBox="1"/>
          <p:nvPr/>
        </p:nvSpPr>
        <p:spPr>
          <a:xfrm>
            <a:off x="1904888" y="376162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2" name="Title 2">
            <a:extLst>
              <a:ext uri="{FF2B5EF4-FFF2-40B4-BE49-F238E27FC236}">
                <a16:creationId xmlns:a16="http://schemas.microsoft.com/office/drawing/2014/main" id="{201F3505-74DB-BC64-1AAD-14373A8B4CDA}"/>
              </a:ext>
            </a:extLst>
          </p:cNvPr>
          <p:cNvSpPr txBox="1"/>
          <p:nvPr/>
        </p:nvSpPr>
        <p:spPr>
          <a:xfrm>
            <a:off x="3025456" y="376162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5" name="Title 2">
            <a:extLst>
              <a:ext uri="{FF2B5EF4-FFF2-40B4-BE49-F238E27FC236}">
                <a16:creationId xmlns:a16="http://schemas.microsoft.com/office/drawing/2014/main" id="{9F3DE11F-1A0B-3F6B-0032-384C4F0B33DA}"/>
              </a:ext>
            </a:extLst>
          </p:cNvPr>
          <p:cNvSpPr txBox="1"/>
          <p:nvPr/>
        </p:nvSpPr>
        <p:spPr>
          <a:xfrm>
            <a:off x="4467770" y="376162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en-US" sz="1200" cap="none" dirty="0">
              <a:solidFill>
                <a:schemeClr val="tx1"/>
              </a:solidFill>
              <a:latin typeface="Yu Gothic" panose="020B0400000000000000" pitchFamily="34" charset="-128"/>
              <a:ea typeface="Yu Gothic" panose="020B0400000000000000" pitchFamily="34" charset="-128"/>
            </a:endParaRPr>
          </a:p>
        </p:txBody>
      </p:sp>
      <p:cxnSp>
        <p:nvCxnSpPr>
          <p:cNvPr id="36" name="Straight Connector 35">
            <a:extLst>
              <a:ext uri="{FF2B5EF4-FFF2-40B4-BE49-F238E27FC236}">
                <a16:creationId xmlns:a16="http://schemas.microsoft.com/office/drawing/2014/main" id="{EBCE40D4-0726-8AE8-7896-FDA07474E09F}"/>
              </a:ext>
            </a:extLst>
          </p:cNvPr>
          <p:cNvCxnSpPr>
            <a:cxnSpLocks/>
          </p:cNvCxnSpPr>
          <p:nvPr/>
        </p:nvCxnSpPr>
        <p:spPr>
          <a:xfrm>
            <a:off x="1198740" y="3378818"/>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 name="Title 2">
            <a:extLst>
              <a:ext uri="{FF2B5EF4-FFF2-40B4-BE49-F238E27FC236}">
                <a16:creationId xmlns:a16="http://schemas.microsoft.com/office/drawing/2014/main" id="{ADC8D105-2672-373B-F52F-3A870C10A8F0}"/>
              </a:ext>
            </a:extLst>
          </p:cNvPr>
          <p:cNvSpPr txBox="1"/>
          <p:nvPr/>
        </p:nvSpPr>
        <p:spPr>
          <a:xfrm>
            <a:off x="522473" y="407099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39" name="Straight Connector 38">
            <a:extLst>
              <a:ext uri="{FF2B5EF4-FFF2-40B4-BE49-F238E27FC236}">
                <a16:creationId xmlns:a16="http://schemas.microsoft.com/office/drawing/2014/main" id="{FEAD5DEE-3508-E74B-3EFD-A2E17E66C8AB}"/>
              </a:ext>
            </a:extLst>
          </p:cNvPr>
          <p:cNvCxnSpPr>
            <a:cxnSpLocks/>
          </p:cNvCxnSpPr>
          <p:nvPr/>
        </p:nvCxnSpPr>
        <p:spPr>
          <a:xfrm>
            <a:off x="1068994" y="423886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0" name="Title 2">
            <a:extLst>
              <a:ext uri="{FF2B5EF4-FFF2-40B4-BE49-F238E27FC236}">
                <a16:creationId xmlns:a16="http://schemas.microsoft.com/office/drawing/2014/main" id="{E411E6C4-302A-8FB5-1BB9-A13BFFE6295F}"/>
              </a:ext>
            </a:extLst>
          </p:cNvPr>
          <p:cNvSpPr txBox="1"/>
          <p:nvPr/>
        </p:nvSpPr>
        <p:spPr>
          <a:xfrm>
            <a:off x="522473" y="477961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51" name="Straight Connector 50">
            <a:extLst>
              <a:ext uri="{FF2B5EF4-FFF2-40B4-BE49-F238E27FC236}">
                <a16:creationId xmlns:a16="http://schemas.microsoft.com/office/drawing/2014/main" id="{31E0AED0-8471-2966-17D8-FB1C784A66E4}"/>
              </a:ext>
            </a:extLst>
          </p:cNvPr>
          <p:cNvCxnSpPr>
            <a:cxnSpLocks/>
          </p:cNvCxnSpPr>
          <p:nvPr/>
        </p:nvCxnSpPr>
        <p:spPr>
          <a:xfrm>
            <a:off x="1223959" y="4933637"/>
            <a:ext cx="72726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2" name="Title 2">
            <a:extLst>
              <a:ext uri="{FF2B5EF4-FFF2-40B4-BE49-F238E27FC236}">
                <a16:creationId xmlns:a16="http://schemas.microsoft.com/office/drawing/2014/main" id="{9BB06876-EF79-EF25-2BE1-AD83FA8B7B0F}"/>
              </a:ext>
            </a:extLst>
          </p:cNvPr>
          <p:cNvSpPr txBox="1"/>
          <p:nvPr/>
        </p:nvSpPr>
        <p:spPr>
          <a:xfrm>
            <a:off x="522473" y="551831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53" name="Straight Connector 52">
            <a:extLst>
              <a:ext uri="{FF2B5EF4-FFF2-40B4-BE49-F238E27FC236}">
                <a16:creationId xmlns:a16="http://schemas.microsoft.com/office/drawing/2014/main" id="{7363030C-07F3-36F4-4DC5-EB9FC314F62B}"/>
              </a:ext>
            </a:extLst>
          </p:cNvPr>
          <p:cNvCxnSpPr>
            <a:cxnSpLocks/>
          </p:cNvCxnSpPr>
          <p:nvPr/>
        </p:nvCxnSpPr>
        <p:spPr>
          <a:xfrm>
            <a:off x="882595" y="5657573"/>
            <a:ext cx="10686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4" name="Title 2">
            <a:extLst>
              <a:ext uri="{FF2B5EF4-FFF2-40B4-BE49-F238E27FC236}">
                <a16:creationId xmlns:a16="http://schemas.microsoft.com/office/drawing/2014/main" id="{EE1DF686-C797-4797-D61E-7BA9CF8D1B5D}"/>
              </a:ext>
            </a:extLst>
          </p:cNvPr>
          <p:cNvSpPr txBox="1"/>
          <p:nvPr/>
        </p:nvSpPr>
        <p:spPr>
          <a:xfrm>
            <a:off x="522473" y="62536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65" name="Straight Connector 64">
            <a:extLst>
              <a:ext uri="{FF2B5EF4-FFF2-40B4-BE49-F238E27FC236}">
                <a16:creationId xmlns:a16="http://schemas.microsoft.com/office/drawing/2014/main" id="{988FC1A5-D12B-99E4-80BF-CE71A13A52ED}"/>
              </a:ext>
            </a:extLst>
          </p:cNvPr>
          <p:cNvCxnSpPr>
            <a:cxnSpLocks/>
          </p:cNvCxnSpPr>
          <p:nvPr/>
        </p:nvCxnSpPr>
        <p:spPr>
          <a:xfrm>
            <a:off x="1626848" y="642154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Title 2">
            <a:extLst>
              <a:ext uri="{FF2B5EF4-FFF2-40B4-BE49-F238E27FC236}">
                <a16:creationId xmlns:a16="http://schemas.microsoft.com/office/drawing/2014/main" id="{E663BE8B-2586-D4FE-B731-B91E1817ACB9}"/>
              </a:ext>
            </a:extLst>
          </p:cNvPr>
          <p:cNvSpPr txBox="1"/>
          <p:nvPr/>
        </p:nvSpPr>
        <p:spPr>
          <a:xfrm>
            <a:off x="1623921" y="456115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C48CAAD2-5AEF-7925-E741-458B6F92AA7C}"/>
              </a:ext>
            </a:extLst>
          </p:cNvPr>
          <p:cNvSpPr txBox="1"/>
          <p:nvPr/>
        </p:nvSpPr>
        <p:spPr>
          <a:xfrm>
            <a:off x="2992934" y="456511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7" name="Title 2">
            <a:extLst>
              <a:ext uri="{FF2B5EF4-FFF2-40B4-BE49-F238E27FC236}">
                <a16:creationId xmlns:a16="http://schemas.microsoft.com/office/drawing/2014/main" id="{AAFA30EC-E7D6-1870-A586-6BF427D56D38}"/>
              </a:ext>
            </a:extLst>
          </p:cNvPr>
          <p:cNvSpPr txBox="1"/>
          <p:nvPr/>
        </p:nvSpPr>
        <p:spPr>
          <a:xfrm>
            <a:off x="4435248" y="453623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14388985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0D17A2F-2899-4E60-250F-6850066F62F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597" r="16597"/>
          <a:stretch/>
        </p:blipFill>
        <p:spPr/>
      </p:pic>
      <p:sp>
        <p:nvSpPr>
          <p:cNvPr id="3" name="Text Placeholder 2">
            <a:extLst>
              <a:ext uri="{FF2B5EF4-FFF2-40B4-BE49-F238E27FC236}">
                <a16:creationId xmlns:a16="http://schemas.microsoft.com/office/drawing/2014/main" id="{E8A37158-4600-EC98-8848-2C08433F9D7D}"/>
              </a:ext>
            </a:extLst>
          </p:cNvPr>
          <p:cNvSpPr>
            <a:spLocks noGrp="1"/>
          </p:cNvSpPr>
          <p:nvPr>
            <p:ph type="body" sz="quarter" idx="11"/>
          </p:nvPr>
        </p:nvSpPr>
        <p:spPr>
          <a:xfrm>
            <a:off x="6456364" y="3935558"/>
            <a:ext cx="4829691" cy="1615252"/>
          </a:xfrm>
        </p:spPr>
        <p:txBody>
          <a:bodyPr/>
          <a:lstStyle/>
          <a:p>
            <a:pPr>
              <a:lnSpc>
                <a:spcPct val="110000"/>
              </a:lnSpc>
            </a:pPr>
            <a:r>
              <a:rPr lang="ja-JP" altLang="en-US" sz="1600" dirty="0">
                <a:solidFill>
                  <a:schemeClr val="bg1"/>
                </a:solidFill>
                <a:latin typeface="Yu Gothic Medium" panose="020B0400000000000000" pitchFamily="34" charset="-128"/>
                <a:ea typeface="Yu Gothic Medium" panose="020B0400000000000000" pitchFamily="34" charset="-128"/>
              </a:rPr>
              <a:t>上質なワインと革新的なワイン造りの技術で、</a:t>
            </a:r>
            <a:br>
              <a:rPr lang="en-AU" altLang="ja-JP" sz="1600" dirty="0">
                <a:solidFill>
                  <a:schemeClr val="bg1"/>
                </a:solidFill>
                <a:latin typeface="Yu Gothic Medium" panose="020B0400000000000000" pitchFamily="34" charset="-128"/>
                <a:ea typeface="Yu Gothic Medium" panose="020B0400000000000000" pitchFamily="34" charset="-128"/>
              </a:rPr>
            </a:br>
            <a:r>
              <a:rPr lang="ja-JP" altLang="en-US" sz="1600" dirty="0">
                <a:solidFill>
                  <a:schemeClr val="bg1"/>
                </a:solidFill>
                <a:latin typeface="Yu Gothic Medium" panose="020B0400000000000000" pitchFamily="34" charset="-128"/>
                <a:ea typeface="Yu Gothic Medium" panose="020B0400000000000000" pitchFamily="34" charset="-128"/>
              </a:rPr>
              <a:t>オーストラリアワインのスタンダードを示す</a:t>
            </a:r>
            <a:endParaRPr lang="en-US" dirty="0"/>
          </a:p>
        </p:txBody>
      </p:sp>
      <p:sp>
        <p:nvSpPr>
          <p:cNvPr id="5" name="Text Placeholder 4">
            <a:extLst>
              <a:ext uri="{FF2B5EF4-FFF2-40B4-BE49-F238E27FC236}">
                <a16:creationId xmlns:a16="http://schemas.microsoft.com/office/drawing/2014/main" id="{A989B90F-C32B-142E-F1B3-3EBB1400CC12}"/>
              </a:ext>
            </a:extLst>
          </p:cNvPr>
          <p:cNvSpPr>
            <a:spLocks noGrp="1"/>
          </p:cNvSpPr>
          <p:nvPr>
            <p:ph type="body" sz="quarter" idx="13"/>
          </p:nvPr>
        </p:nvSpPr>
        <p:spPr>
          <a:xfrm>
            <a:off x="6456364" y="1869536"/>
            <a:ext cx="5595428" cy="1325563"/>
          </a:xfrm>
        </p:spPr>
        <p:txBody>
          <a:bodyPr/>
          <a:lstStyle/>
          <a:p>
            <a:r>
              <a:rPr lang="ja-JP" altLang="en-US" dirty="0">
                <a:solidFill>
                  <a:schemeClr val="bg2"/>
                </a:solidFill>
                <a:latin typeface="Yu Gothic Medium" panose="020B0400000000000000" pitchFamily="34" charset="-128"/>
                <a:ea typeface="Yu Gothic Medium" panose="020B0400000000000000" pitchFamily="34" charset="-128"/>
              </a:rPr>
              <a:t>短い歴史と</a:t>
            </a:r>
            <a:endParaRPr lang="en-AU" altLang="ja-JP" dirty="0">
              <a:solidFill>
                <a:schemeClr val="bg2"/>
              </a:solidFill>
              <a:latin typeface="Yu Gothic Medium" panose="020B0400000000000000" pitchFamily="34" charset="-128"/>
              <a:ea typeface="Yu Gothic Medium" panose="020B0400000000000000" pitchFamily="34" charset="-128"/>
            </a:endParaRPr>
          </a:p>
          <a:p>
            <a:r>
              <a:rPr lang="ja-JP" altLang="en-US" dirty="0">
                <a:solidFill>
                  <a:schemeClr val="accent5"/>
                </a:solidFill>
                <a:latin typeface="Yu Gothic Medium" panose="020B0400000000000000" pitchFamily="34" charset="-128"/>
                <a:ea typeface="Yu Gothic Medium" panose="020B0400000000000000" pitchFamily="34" charset="-128"/>
              </a:rPr>
              <a:t>果てしない可能性</a:t>
            </a:r>
            <a:endParaRPr lang="en-US"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96678562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7797" b="7838"/>
          <a:stretch/>
        </p:blipFill>
        <p:spPr>
          <a:xfrm>
            <a:off x="0" y="0"/>
            <a:ext cx="12196917"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EAACE211-440A-2DAE-C25E-884291E0625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5DD83-88EB-D139-D932-A7DC4EDD813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8553D75-AFC3-38E7-A10F-327DBF156E56}"/>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C4477A7D-4DC2-6242-FE10-562A16C8F699}"/>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01134479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09DA18D-DE0D-10B4-CD28-43F7620D88A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noFill/>
        </p:spPr>
      </p:pic>
      <p:sp>
        <p:nvSpPr>
          <p:cNvPr id="7" name="TextBox 6">
            <a:extLst>
              <a:ext uri="{FF2B5EF4-FFF2-40B4-BE49-F238E27FC236}">
                <a16:creationId xmlns:a16="http://schemas.microsoft.com/office/drawing/2014/main" id="{1181A15F-1575-DF4D-D848-B42B9CD20107}"/>
              </a:ext>
            </a:extLst>
          </p:cNvPr>
          <p:cNvSpPr txBox="1"/>
          <p:nvPr/>
        </p:nvSpPr>
        <p:spPr>
          <a:xfrm>
            <a:off x="1126340" y="4623547"/>
            <a:ext cx="6563583" cy="369332"/>
          </a:xfrm>
          <a:prstGeom prst="rect">
            <a:avLst/>
          </a:prstGeom>
          <a:noFill/>
        </p:spPr>
        <p:txBody>
          <a:bodyPr wrap="square">
            <a:spAutoFit/>
          </a:bodyPr>
          <a:lstStyle/>
          <a:p>
            <a:r>
              <a:rPr lang="ja-JP" altLang="en-US" b="1" dirty="0">
                <a:solidFill>
                  <a:schemeClr val="accent2"/>
                </a:solidFill>
                <a:latin typeface="Yu Gothic" panose="020B0400000000000000" pitchFamily="34" charset="-128"/>
                <a:ea typeface="Yu Gothic" panose="020B0400000000000000" pitchFamily="34" charset="-128"/>
              </a:rPr>
              <a:t>マーガレット・リヴァー</a:t>
            </a:r>
            <a:endParaRPr lang="en-US" b="1" dirty="0">
              <a:solidFill>
                <a:schemeClr val="accent2"/>
              </a:solidFill>
              <a:latin typeface="Yu Gothic" panose="020B0400000000000000" pitchFamily="34" charset="-128"/>
              <a:ea typeface="Yu Gothic" panose="020B0400000000000000" pitchFamily="34" charset="-128"/>
            </a:endParaRPr>
          </a:p>
        </p:txBody>
      </p:sp>
      <p:cxnSp>
        <p:nvCxnSpPr>
          <p:cNvPr id="8" name="Straight Connector 7">
            <a:extLst>
              <a:ext uri="{FF2B5EF4-FFF2-40B4-BE49-F238E27FC236}">
                <a16:creationId xmlns:a16="http://schemas.microsoft.com/office/drawing/2014/main" id="{ED775658-C956-5513-D6EB-D6AB5BD6FA32}"/>
              </a:ext>
            </a:extLst>
          </p:cNvPr>
          <p:cNvCxnSpPr>
            <a:cxnSpLocks/>
          </p:cNvCxnSpPr>
          <p:nvPr/>
        </p:nvCxnSpPr>
        <p:spPr>
          <a:xfrm>
            <a:off x="3831771" y="4808213"/>
            <a:ext cx="87085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 name="Title 2">
            <a:extLst>
              <a:ext uri="{FF2B5EF4-FFF2-40B4-BE49-F238E27FC236}">
                <a16:creationId xmlns:a16="http://schemas.microsoft.com/office/drawing/2014/main" id="{ECB0DEDD-EA73-BBAF-8F7E-7C9AAEC7F750}"/>
              </a:ext>
            </a:extLst>
          </p:cNvPr>
          <p:cNvSpPr>
            <a:spLocks noGrp="1"/>
          </p:cNvSpPr>
          <p:nvPr>
            <p:ph type="title"/>
          </p:nvPr>
        </p:nvSpPr>
        <p:spPr>
          <a:xfrm>
            <a:off x="623888" y="587955"/>
            <a:ext cx="6158452" cy="1325562"/>
          </a:xfrm>
        </p:spPr>
        <p:txBody>
          <a:bodyPr/>
          <a:lstStyle/>
          <a:p>
            <a:r>
              <a:rPr lang="en-AU" altLang="ja-JP" dirty="0">
                <a:solidFill>
                  <a:schemeClr val="accent2"/>
                </a:solidFill>
                <a:latin typeface="Aptos" panose="020B0004020202020204" pitchFamily="34" charset="0"/>
                <a:ea typeface="Yu Gothic Medium" panose="020B0400000000000000" pitchFamily="34" charset="-128"/>
              </a:rPr>
              <a:t>Australia</a:t>
            </a:r>
            <a:br>
              <a:rPr lang="en-AU" altLang="ja-JP" dirty="0">
                <a:solidFill>
                  <a:schemeClr val="accent2"/>
                </a:solidFill>
                <a:latin typeface="Yu Gothic Medium" panose="020B0400000000000000" pitchFamily="34" charset="-128"/>
                <a:ea typeface="Yu Gothic Medium" panose="020B0400000000000000" pitchFamily="34" charset="-128"/>
              </a:rPr>
            </a:br>
            <a:r>
              <a:rPr lang="ja-JP" altLang="en-US" dirty="0">
                <a:solidFill>
                  <a:schemeClr val="accent2"/>
                </a:solidFill>
                <a:latin typeface="Yu Gothic Medium" panose="020B0400000000000000" pitchFamily="34" charset="-128"/>
                <a:ea typeface="Yu Gothic Medium" panose="020B0400000000000000" pitchFamily="34" charset="-128"/>
              </a:rPr>
              <a:t>オーストラリア</a:t>
            </a:r>
            <a:endParaRPr lang="en-US" dirty="0">
              <a:solidFill>
                <a:schemeClr val="accent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10896052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map of the country&#10;&#10;AI-generated content may be incorrect.">
            <a:extLst>
              <a:ext uri="{FF2B5EF4-FFF2-40B4-BE49-F238E27FC236}">
                <a16:creationId xmlns:a16="http://schemas.microsoft.com/office/drawing/2014/main" id="{F37CEE5E-EFDA-00D7-9F47-CCC459A81EE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7988" y="0"/>
            <a:ext cx="12189229" cy="6859559"/>
          </a:xfrm>
          <a:prstGeom prst="rect">
            <a:avLst/>
          </a:prstGeom>
        </p:spPr>
      </p:pic>
      <p:sp>
        <p:nvSpPr>
          <p:cNvPr id="2" name="Title 1">
            <a:extLst>
              <a:ext uri="{FF2B5EF4-FFF2-40B4-BE49-F238E27FC236}">
                <a16:creationId xmlns:a16="http://schemas.microsoft.com/office/drawing/2014/main" id="{FA64299F-CF45-DAEF-60D6-1179E061C9ED}"/>
              </a:ext>
            </a:extLst>
          </p:cNvPr>
          <p:cNvSpPr>
            <a:spLocks noGrp="1"/>
          </p:cNvSpPr>
          <p:nvPr>
            <p:ph type="title"/>
          </p:nvPr>
        </p:nvSpPr>
        <p:spPr>
          <a:xfrm>
            <a:off x="623887" y="584200"/>
            <a:ext cx="7743735" cy="1325562"/>
          </a:xfrm>
        </p:spPr>
        <p:txBody>
          <a:bodyPr/>
          <a:lstStyle/>
          <a:p>
            <a:r>
              <a:rPr lang="en-AU" altLang="ja-JP" dirty="0">
                <a:solidFill>
                  <a:schemeClr val="accent2"/>
                </a:solidFill>
                <a:latin typeface="Aptos" panose="020B0004020202020204" pitchFamily="34" charset="0"/>
                <a:ea typeface="Yu Gothic Medium" panose="020B0400000000000000" pitchFamily="34" charset="-128"/>
              </a:rPr>
              <a:t>Western </a:t>
            </a:r>
            <a:r>
              <a:rPr lang="en-AU" altLang="ja-JP" dirty="0" err="1">
                <a:solidFill>
                  <a:schemeClr val="accent2"/>
                </a:solidFill>
                <a:latin typeface="Aptos" panose="020B0004020202020204" pitchFamily="34" charset="0"/>
                <a:ea typeface="Yu Gothic Medium" panose="020B0400000000000000" pitchFamily="34" charset="-128"/>
              </a:rPr>
              <a:t>australia</a:t>
            </a:r>
            <a:br>
              <a:rPr lang="en-AU" altLang="ja-JP" dirty="0">
                <a:solidFill>
                  <a:schemeClr val="accent2"/>
                </a:solidFill>
                <a:latin typeface="Yu Gothic Medium" panose="020B0400000000000000" pitchFamily="34" charset="-128"/>
                <a:ea typeface="Yu Gothic Medium" panose="020B0400000000000000" pitchFamily="34" charset="-128"/>
              </a:rPr>
            </a:br>
            <a:r>
              <a:rPr lang="ja-JP" altLang="en-US" dirty="0">
                <a:solidFill>
                  <a:schemeClr val="accent2"/>
                </a:solidFill>
                <a:latin typeface="Yu Gothic Medium" panose="020B0400000000000000" pitchFamily="34" charset="-128"/>
                <a:ea typeface="Yu Gothic Medium" panose="020B0400000000000000" pitchFamily="34" charset="-128"/>
              </a:rPr>
              <a:t>西オーストラリア</a:t>
            </a:r>
            <a:endParaRPr lang="en-US" dirty="0">
              <a:solidFill>
                <a:schemeClr val="accent2"/>
              </a:solidFill>
              <a:latin typeface="Yu Gothic Medium" panose="020B0400000000000000" pitchFamily="34" charset="-128"/>
              <a:ea typeface="Yu Gothic Medium" panose="020B0400000000000000" pitchFamily="34" charset="-128"/>
            </a:endParaRPr>
          </a:p>
        </p:txBody>
      </p:sp>
      <p:sp>
        <p:nvSpPr>
          <p:cNvPr id="8" name="TextBox 7">
            <a:extLst>
              <a:ext uri="{FF2B5EF4-FFF2-40B4-BE49-F238E27FC236}">
                <a16:creationId xmlns:a16="http://schemas.microsoft.com/office/drawing/2014/main" id="{2431E68F-71EF-EB06-B250-62C5D71BDDF7}"/>
              </a:ext>
            </a:extLst>
          </p:cNvPr>
          <p:cNvSpPr txBox="1"/>
          <p:nvPr/>
        </p:nvSpPr>
        <p:spPr>
          <a:xfrm>
            <a:off x="788894" y="4199994"/>
            <a:ext cx="6592030" cy="369332"/>
          </a:xfrm>
          <a:prstGeom prst="rect">
            <a:avLst/>
          </a:prstGeom>
          <a:noFill/>
        </p:spPr>
        <p:txBody>
          <a:bodyPr wrap="square">
            <a:spAutoFit/>
          </a:bodyPr>
          <a:lstStyle/>
          <a:p>
            <a:r>
              <a:rPr lang="ja-JP" altLang="en-US" b="1" dirty="0">
                <a:solidFill>
                  <a:schemeClr val="accent2"/>
                </a:solidFill>
                <a:latin typeface="Yu Gothic" panose="020B0400000000000000" pitchFamily="34" charset="-128"/>
                <a:ea typeface="Yu Gothic" panose="020B0400000000000000" pitchFamily="34" charset="-128"/>
              </a:rPr>
              <a:t>マーガレット・リヴァー</a:t>
            </a:r>
            <a:endParaRPr lang="en-US" b="1" dirty="0">
              <a:solidFill>
                <a:schemeClr val="accent2"/>
              </a:solidFill>
              <a:latin typeface="Yu Gothic" panose="020B0400000000000000" pitchFamily="34" charset="-128"/>
              <a:ea typeface="Yu Gothic" panose="020B0400000000000000" pitchFamily="34" charset="-128"/>
            </a:endParaRPr>
          </a:p>
        </p:txBody>
      </p:sp>
      <p:cxnSp>
        <p:nvCxnSpPr>
          <p:cNvPr id="3" name="Straight Connector 2">
            <a:extLst>
              <a:ext uri="{FF2B5EF4-FFF2-40B4-BE49-F238E27FC236}">
                <a16:creationId xmlns:a16="http://schemas.microsoft.com/office/drawing/2014/main" id="{654C70A3-6828-79C7-6C10-E5E936BD2EF8}"/>
              </a:ext>
            </a:extLst>
          </p:cNvPr>
          <p:cNvCxnSpPr>
            <a:cxnSpLocks/>
          </p:cNvCxnSpPr>
          <p:nvPr/>
        </p:nvCxnSpPr>
        <p:spPr>
          <a:xfrm>
            <a:off x="3359150" y="4384660"/>
            <a:ext cx="114027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2365361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field of vines and a field of trees&#10;&#10;AI-generated content may be incorrect.">
            <a:extLst>
              <a:ext uri="{FF2B5EF4-FFF2-40B4-BE49-F238E27FC236}">
                <a16:creationId xmlns:a16="http://schemas.microsoft.com/office/drawing/2014/main" id="{707113D6-FEB3-57D6-430C-AC378EA780B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621" r="16621"/>
          <a:stretch>
            <a:fillRect/>
          </a:stretch>
        </p:blipFill>
        <p:spPr/>
      </p:pic>
      <p:sp>
        <p:nvSpPr>
          <p:cNvPr id="3" name="Title 2">
            <a:extLst>
              <a:ext uri="{FF2B5EF4-FFF2-40B4-BE49-F238E27FC236}">
                <a16:creationId xmlns:a16="http://schemas.microsoft.com/office/drawing/2014/main" id="{A37E4131-05BA-A2C4-6DA4-A06AB653EEE0}"/>
              </a:ext>
            </a:extLst>
          </p:cNvPr>
          <p:cNvSpPr>
            <a:spLocks noGrp="1"/>
          </p:cNvSpPr>
          <p:nvPr>
            <p:ph type="title"/>
          </p:nvPr>
        </p:nvSpPr>
        <p:spPr>
          <a:xfrm>
            <a:off x="6456363" y="481233"/>
            <a:ext cx="4829691" cy="785732"/>
          </a:xfrm>
        </p:spPr>
        <p:txBody>
          <a:bodyPr/>
          <a:lstStyle/>
          <a:p>
            <a:r>
              <a:rPr lang="ja-JP" altLang="en-US" dirty="0">
                <a:solidFill>
                  <a:schemeClr val="bg2"/>
                </a:solidFill>
                <a:latin typeface="Yu Gothic Medium" panose="020B0400000000000000" pitchFamily="34" charset="-128"/>
                <a:ea typeface="Yu Gothic Medium" panose="020B0400000000000000" pitchFamily="34" charset="-128"/>
              </a:rPr>
              <a:t>マーガレット・リヴァー</a:t>
            </a:r>
            <a:endParaRPr lang="en-US" dirty="0">
              <a:solidFill>
                <a:schemeClr val="bg2"/>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8A1DB787-43B7-5CBE-9727-FA459A2E2E04}"/>
              </a:ext>
            </a:extLst>
          </p:cNvPr>
          <p:cNvSpPr>
            <a:spLocks noGrp="1"/>
          </p:cNvSpPr>
          <p:nvPr>
            <p:ph type="body" sz="quarter" idx="11"/>
          </p:nvPr>
        </p:nvSpPr>
        <p:spPr>
          <a:xfrm>
            <a:off x="6456363" y="3036499"/>
            <a:ext cx="5913916" cy="3282152"/>
          </a:xfrm>
        </p:spPr>
        <p:txBody>
          <a:bodyPr/>
          <a:lstStyle/>
          <a:p>
            <a:pPr marL="0" indent="0">
              <a:spcBef>
                <a:spcPts val="900"/>
              </a:spcBef>
              <a:buNone/>
            </a:pPr>
            <a:r>
              <a:rPr lang="ja-JP" altLang="en-US" dirty="0">
                <a:solidFill>
                  <a:schemeClr val="bg1"/>
                </a:solidFill>
                <a:latin typeface="Yu Gothic Medium" panose="020B0400000000000000" pitchFamily="34" charset="-128"/>
                <a:ea typeface="Yu Gothic Medium" panose="020B0400000000000000" pitchFamily="34" charset="-128"/>
              </a:rPr>
              <a:t>世界で最も若いワイン産地のひとつであるマーガレット・</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リヴァー。若くして成功を収め、名声を獲得し、</a:t>
            </a:r>
            <a:br>
              <a:rPr lang="en-AU" altLang="ja-JP" dirty="0">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国際的な賞賛を受けた、まさに神童</a:t>
            </a:r>
            <a:r>
              <a:rPr lang="ja-JP" altLang="en-US" dirty="0">
                <a:latin typeface="Yu Gothic Medium" panose="020B0400000000000000" pitchFamily="34" charset="-128"/>
                <a:ea typeface="Yu Gothic Medium" panose="020B0400000000000000" pitchFamily="34" charset="-128"/>
              </a:rPr>
              <a:t>です</a:t>
            </a:r>
            <a:r>
              <a:rPr lang="ja-JP" altLang="en-US" dirty="0">
                <a:solidFill>
                  <a:schemeClr val="bg1"/>
                </a:solidFill>
                <a:latin typeface="Yu Gothic Medium" panose="020B0400000000000000" pitchFamily="34" charset="-128"/>
                <a:ea typeface="Yu Gothic Medium" panose="020B0400000000000000" pitchFamily="34" charset="-128"/>
              </a:rPr>
              <a:t>。</a:t>
            </a:r>
            <a:endParaRPr lang="en-AU" altLang="ja-JP" dirty="0">
              <a:solidFill>
                <a:schemeClr val="bg1"/>
              </a:solidFill>
              <a:latin typeface="Yu Gothic Medium" panose="020B0400000000000000" pitchFamily="34" charset="-128"/>
              <a:ea typeface="Yu Gothic Medium" panose="020B0400000000000000" pitchFamily="34" charset="-128"/>
            </a:endParaRPr>
          </a:p>
          <a:p>
            <a:pPr marL="285750" indent="-285750">
              <a:spcBef>
                <a:spcPts val="9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パワフルかつエレガントなカベルネ・ソーヴィニヨン、</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セミヨン、ソーヴィニヨン・ブランのブレンド、</a:t>
            </a:r>
            <a:br>
              <a:rPr lang="ja-JP" altLang="en-US"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シャルドネ</a:t>
            </a:r>
          </a:p>
          <a:p>
            <a:pPr marL="285750" indent="-285750">
              <a:spcBef>
                <a:spcPts val="9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ブドウ栽培の楽園</a:t>
            </a:r>
          </a:p>
          <a:p>
            <a:pPr marL="285750" indent="-285750">
              <a:spcBef>
                <a:spcPts val="9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世界で最も地理的に隔離されたワイン産地</a:t>
            </a:r>
          </a:p>
          <a:p>
            <a:pPr marL="285750" indent="-285750">
              <a:spcBef>
                <a:spcPts val="9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最小限の農業介入</a:t>
            </a:r>
            <a:endParaRPr lang="en-AU" altLang="ja-JP" dirty="0">
              <a:solidFill>
                <a:schemeClr val="bg1"/>
              </a:solidFill>
              <a:latin typeface="Yu Gothic Medium" panose="020B0400000000000000" pitchFamily="34" charset="-128"/>
              <a:ea typeface="Yu Gothic Medium" panose="020B0400000000000000" pitchFamily="34" charset="-128"/>
            </a:endParaRPr>
          </a:p>
          <a:p>
            <a:pPr marL="285750" indent="-285750">
              <a:spcBef>
                <a:spcPts val="9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ダイナミックなワイン生産者のコミュニティ</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1DCD7467-BD67-1297-A07B-8A85CA3EE1EB}"/>
              </a:ext>
            </a:extLst>
          </p:cNvPr>
          <p:cNvSpPr>
            <a:spLocks noGrp="1"/>
          </p:cNvSpPr>
          <p:nvPr>
            <p:ph type="body" sz="quarter" idx="13"/>
          </p:nvPr>
        </p:nvSpPr>
        <p:spPr>
          <a:xfrm>
            <a:off x="6456363" y="1349097"/>
            <a:ext cx="5335946" cy="1325563"/>
          </a:xfrm>
        </p:spPr>
        <p:txBody>
          <a:bodyPr/>
          <a:lstStyle/>
          <a:p>
            <a:r>
              <a:rPr lang="ja-JP" altLang="en-US" sz="4800" dirty="0">
                <a:solidFill>
                  <a:schemeClr val="accent5"/>
                </a:solidFill>
                <a:latin typeface="Yu Gothic Medium" panose="020B0400000000000000" pitchFamily="34" charset="-128"/>
                <a:ea typeface="Yu Gothic Medium" panose="020B0400000000000000" pitchFamily="34" charset="-128"/>
              </a:rPr>
              <a:t>上質ワインの世界</a:t>
            </a:r>
            <a:endParaRPr lang="en-AU" altLang="ja-JP" sz="4800" dirty="0">
              <a:solidFill>
                <a:schemeClr val="accent5"/>
              </a:solidFill>
              <a:latin typeface="Yu Gothic Medium" panose="020B0400000000000000" pitchFamily="34" charset="-128"/>
              <a:ea typeface="Yu Gothic Medium" panose="020B0400000000000000" pitchFamily="34" charset="-128"/>
            </a:endParaRPr>
          </a:p>
          <a:p>
            <a:r>
              <a:rPr lang="ja-JP" altLang="en-US" sz="4800" dirty="0">
                <a:solidFill>
                  <a:schemeClr val="accent5"/>
                </a:solidFill>
                <a:latin typeface="Yu Gothic Medium" panose="020B0400000000000000" pitchFamily="34" charset="-128"/>
                <a:ea typeface="Yu Gothic Medium" panose="020B0400000000000000" pitchFamily="34" charset="-128"/>
              </a:rPr>
              <a:t>現れた神童</a:t>
            </a:r>
            <a:endParaRPr lang="en-US" sz="480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28656383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27153"/>
          <a:stretch/>
        </p:blipFill>
        <p:spPr>
          <a:xfrm>
            <a:off x="6096000" y="584200"/>
            <a:ext cx="6096000" cy="5887841"/>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マーガレット・リヴァーの歴史</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地形、気候、土壌</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ブドウ栽培、ワイン醸造</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代表的な品種</a:t>
            </a:r>
            <a:endParaRPr lang="en-US" sz="2000" dirty="0">
              <a:latin typeface="Yu Gothic Medium" panose="020B0400000000000000" pitchFamily="34" charset="-128"/>
              <a:ea typeface="Yu Gothic Medium" panose="020B0400000000000000" pitchFamily="34" charset="-128"/>
            </a:endParaRPr>
          </a:p>
        </p:txBody>
      </p:sp>
      <p:sp>
        <p:nvSpPr>
          <p:cNvPr id="4" name="Title 2">
            <a:extLst>
              <a:ext uri="{FF2B5EF4-FFF2-40B4-BE49-F238E27FC236}">
                <a16:creationId xmlns:a16="http://schemas.microsoft.com/office/drawing/2014/main" id="{51DFDA25-1CF2-E8D1-587F-60B239DBE3C0}"/>
              </a:ext>
            </a:extLst>
          </p:cNvPr>
          <p:cNvSpPr>
            <a:spLocks noGrp="1"/>
          </p:cNvSpPr>
          <p:nvPr>
            <p:ph type="title"/>
          </p:nvPr>
        </p:nvSpPr>
        <p:spPr>
          <a:xfrm>
            <a:off x="623888" y="584200"/>
            <a:ext cx="6158452" cy="1325562"/>
          </a:xfrm>
        </p:spPr>
        <p:txBody>
          <a:bodyPr/>
          <a:lstStyle/>
          <a:p>
            <a:r>
              <a:rPr lang="en-AU" altLang="ja-JP" dirty="0">
                <a:solidFill>
                  <a:schemeClr val="accent1"/>
                </a:solidFill>
                <a:latin typeface="+mn-lt"/>
                <a:ea typeface="Yu Gothic Medium" panose="020B0400000000000000" pitchFamily="34" charset="-128"/>
              </a:rPr>
              <a:t>Today we’ll cover...</a:t>
            </a:r>
            <a:endParaRPr lang="en-US" dirty="0">
              <a:solidFill>
                <a:schemeClr val="accent1"/>
              </a:solidFill>
              <a:latin typeface="+mn-lt"/>
              <a:ea typeface="Yu Gothic Medium" panose="020B0400000000000000" pitchFamily="34" charset="-128"/>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Close-up of a bunch of grapes&#10;&#10;AI-generated content may be incorrect.">
            <a:extLst>
              <a:ext uri="{FF2B5EF4-FFF2-40B4-BE49-F238E27FC236}">
                <a16:creationId xmlns:a16="http://schemas.microsoft.com/office/drawing/2014/main" id="{C11238BF-7513-CAA9-416D-0688EF4C6359}"/>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5803" r="5803"/>
          <a:stretch>
            <a:fillRect/>
          </a:stretch>
        </p:blipFill>
        <p:spPr/>
      </p:pic>
      <p:sp>
        <p:nvSpPr>
          <p:cNvPr id="3" name="Title 2">
            <a:extLst>
              <a:ext uri="{FF2B5EF4-FFF2-40B4-BE49-F238E27FC236}">
                <a16:creationId xmlns:a16="http://schemas.microsoft.com/office/drawing/2014/main" id="{DD8F91A6-E43D-7492-01C7-FA5E96DA5A27}"/>
              </a:ext>
            </a:extLst>
          </p:cNvPr>
          <p:cNvSpPr>
            <a:spLocks noGrp="1"/>
          </p:cNvSpPr>
          <p:nvPr>
            <p:ph type="title"/>
          </p:nvPr>
        </p:nvSpPr>
        <p:spPr>
          <a:xfrm>
            <a:off x="1212880" y="3516330"/>
            <a:ext cx="2382787" cy="662774"/>
          </a:xfrm>
        </p:spPr>
        <p:txBody>
          <a:bodyPr/>
          <a:lstStyle/>
          <a:p>
            <a:r>
              <a:rPr lang="en-US" dirty="0"/>
              <a:t>1955</a:t>
            </a:r>
            <a:r>
              <a:rPr kumimoji="0" lang="ja-JP" altLang="en-US" sz="1500" i="0" u="none" strike="noStrike" kern="1200" cap="none" spc="0" normalizeH="0" baseline="0" noProof="0" dirty="0">
                <a:ln>
                  <a:noFill/>
                </a:ln>
                <a:solidFill>
                  <a:srgbClr val="601328"/>
                </a:solidFill>
                <a:effectLst/>
                <a:uLnTx/>
                <a:uFillTx/>
                <a:latin typeface="Neue Haas Grotesk Text Pro" panose="020B0504020202020204" pitchFamily="34" charset="77"/>
                <a:cs typeface="Inter Display" panose="02000503000000020004" pitchFamily="2" charset="0"/>
              </a:rPr>
              <a:t>年</a:t>
            </a:r>
            <a:endParaRPr lang="en-US" dirty="0"/>
          </a:p>
        </p:txBody>
      </p:sp>
      <p:sp>
        <p:nvSpPr>
          <p:cNvPr id="4" name="Text Placeholder 3">
            <a:extLst>
              <a:ext uri="{FF2B5EF4-FFF2-40B4-BE49-F238E27FC236}">
                <a16:creationId xmlns:a16="http://schemas.microsoft.com/office/drawing/2014/main" id="{F15D0E2C-F940-8040-A2E3-7C2DDA2A5AC1}"/>
              </a:ext>
            </a:extLst>
          </p:cNvPr>
          <p:cNvSpPr>
            <a:spLocks noGrp="1"/>
          </p:cNvSpPr>
          <p:nvPr>
            <p:ph type="body" sz="quarter" idx="10"/>
          </p:nvPr>
        </p:nvSpPr>
        <p:spPr>
          <a:xfrm>
            <a:off x="1212879" y="4179111"/>
            <a:ext cx="4066487" cy="1461301"/>
          </a:xfrm>
        </p:spPr>
        <p:txBody>
          <a:bodyPr/>
          <a:lstStyle/>
          <a:p>
            <a:pPr marL="0" indent="0">
              <a:lnSpc>
                <a:spcPct val="95000"/>
              </a:lnSpc>
              <a:spcBef>
                <a:spcPts val="800"/>
              </a:spcBef>
              <a:buNone/>
            </a:pPr>
            <a:r>
              <a:rPr lang="ja-JP" altLang="en-US" sz="1600" dirty="0">
                <a:latin typeface="Yu Gothic Medium" panose="020B0500000000000000" pitchFamily="34" charset="-128"/>
                <a:ea typeface="Yu Gothic Medium" panose="020B0500000000000000" pitchFamily="34" charset="-128"/>
              </a:rPr>
              <a:t>カリフォルニア大学ブドウ栽培学教授</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ハロルド・オルモが、オーストラリアの</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南西部にワイン用ブドウを植えることを</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推奨し、マーガレット・リヴァ</a:t>
            </a:r>
            <a:r>
              <a:rPr lang="en-US" sz="1600" dirty="0">
                <a:latin typeface="Yu Gothic Medium" panose="020B0500000000000000" pitchFamily="34" charset="-128"/>
                <a:ea typeface="Yu Gothic Medium" panose="020B0500000000000000" pitchFamily="34" charset="-128"/>
              </a:rPr>
              <a:t>ー</a:t>
            </a:r>
            <a:r>
              <a:rPr lang="ja-JP" altLang="en-US" sz="1600" dirty="0">
                <a:latin typeface="Yu Gothic Medium" panose="020B0500000000000000" pitchFamily="34" charset="-128"/>
                <a:ea typeface="Yu Gothic Medium" panose="020B0500000000000000" pitchFamily="34" charset="-128"/>
              </a:rPr>
              <a:t>をワイン</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産地として確立するための一歩を踏み出す</a:t>
            </a:r>
            <a:endParaRPr lang="en-AU" sz="1600" dirty="0">
              <a:latin typeface="Yu Gothic Medium" panose="020B0500000000000000" pitchFamily="34" charset="-128"/>
              <a:ea typeface="Yu Gothic Medium" panose="020B0500000000000000" pitchFamily="34" charset="-128"/>
              <a:cs typeface="Arial"/>
            </a:endParaRPr>
          </a:p>
          <a:p>
            <a:endParaRPr lang="en-US" dirty="0">
              <a:latin typeface="Yu Gothic Medium" panose="020B0500000000000000" pitchFamily="34" charset="-128"/>
              <a:ea typeface="Yu Gothic Medium" panose="020B0500000000000000" pitchFamily="34" charset="-128"/>
            </a:endParaRPr>
          </a:p>
        </p:txBody>
      </p:sp>
      <p:sp>
        <p:nvSpPr>
          <p:cNvPr id="5" name="Text Placeholder 4">
            <a:extLst>
              <a:ext uri="{FF2B5EF4-FFF2-40B4-BE49-F238E27FC236}">
                <a16:creationId xmlns:a16="http://schemas.microsoft.com/office/drawing/2014/main" id="{F9477146-A7DE-255E-E2BE-EF63AED34F73}"/>
              </a:ext>
            </a:extLst>
          </p:cNvPr>
          <p:cNvSpPr>
            <a:spLocks noGrp="1"/>
          </p:cNvSpPr>
          <p:nvPr>
            <p:ph type="body" sz="quarter" idx="15"/>
          </p:nvPr>
        </p:nvSpPr>
        <p:spPr>
          <a:xfrm>
            <a:off x="4985768" y="1892731"/>
            <a:ext cx="3330944" cy="1461301"/>
          </a:xfrm>
        </p:spPr>
        <p:txBody>
          <a:bodyPr/>
          <a:lstStyle/>
          <a:p>
            <a:r>
              <a:rPr lang="ja-JP" altLang="en-US" sz="1600" dirty="0">
                <a:latin typeface="Yu Gothic Medium" panose="020B0400000000000000" pitchFamily="34" charset="-128"/>
                <a:ea typeface="Yu Gothic Medium" panose="020B0400000000000000" pitchFamily="34" charset="-128"/>
              </a:rPr>
              <a:t>ウェスタン・オーストラリア</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大学の農学者ジョン・グラッドストーンズ博士が、この地域の気候</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条件がプレミアムワインの生産に</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理想的であることを指摘する</a:t>
            </a:r>
            <a:endParaRPr lang="en-US" dirty="0"/>
          </a:p>
        </p:txBody>
      </p:sp>
      <p:sp>
        <p:nvSpPr>
          <p:cNvPr id="6" name="Text Placeholder 5">
            <a:extLst>
              <a:ext uri="{FF2B5EF4-FFF2-40B4-BE49-F238E27FC236}">
                <a16:creationId xmlns:a16="http://schemas.microsoft.com/office/drawing/2014/main" id="{C3055485-B748-CE99-00C2-34800D34CC30}"/>
              </a:ext>
            </a:extLst>
          </p:cNvPr>
          <p:cNvSpPr>
            <a:spLocks noGrp="1"/>
          </p:cNvSpPr>
          <p:nvPr>
            <p:ph type="body" sz="quarter" idx="16"/>
          </p:nvPr>
        </p:nvSpPr>
        <p:spPr>
          <a:xfrm>
            <a:off x="4985768" y="1229957"/>
            <a:ext cx="2120040" cy="662774"/>
          </a:xfrm>
        </p:spPr>
        <p:txBody>
          <a:bodyPr/>
          <a:lstStyle/>
          <a:p>
            <a:r>
              <a:rPr lang="en-US" dirty="0"/>
              <a:t>1965</a:t>
            </a:r>
            <a:r>
              <a:rPr kumimoji="0" lang="ja-JP" altLang="en-US" sz="1500" b="1" i="0" u="none" strike="noStrike" kern="1200" cap="none" spc="0" normalizeH="0" baseline="0" noProof="0" dirty="0">
                <a:ln>
                  <a:noFill/>
                </a:ln>
                <a:solidFill>
                  <a:srgbClr val="601328"/>
                </a:solidFill>
                <a:effectLst/>
                <a:uLnTx/>
                <a:uFillTx/>
                <a:latin typeface="Neue Haas Grotesk Text Pro" panose="020B0504020202020204" pitchFamily="34" charset="77"/>
                <a:cs typeface="Inter Display" panose="02000503000000020004" pitchFamily="2" charset="0"/>
              </a:rPr>
              <a:t>年</a:t>
            </a:r>
            <a:endParaRPr lang="en-US" dirty="0"/>
          </a:p>
        </p:txBody>
      </p:sp>
      <p:sp>
        <p:nvSpPr>
          <p:cNvPr id="7" name="Text Placeholder 6">
            <a:extLst>
              <a:ext uri="{FF2B5EF4-FFF2-40B4-BE49-F238E27FC236}">
                <a16:creationId xmlns:a16="http://schemas.microsoft.com/office/drawing/2014/main" id="{06C6A317-4BDE-7E52-F562-94107C52ABD7}"/>
              </a:ext>
            </a:extLst>
          </p:cNvPr>
          <p:cNvSpPr>
            <a:spLocks noGrp="1"/>
          </p:cNvSpPr>
          <p:nvPr>
            <p:ph type="body" sz="quarter" idx="17"/>
          </p:nvPr>
        </p:nvSpPr>
        <p:spPr>
          <a:xfrm>
            <a:off x="8606246" y="4228550"/>
            <a:ext cx="3160184" cy="1461301"/>
          </a:xfrm>
        </p:spPr>
        <p:txBody>
          <a:bodyPr/>
          <a:lstStyle/>
          <a:p>
            <a:r>
              <a:rPr lang="ja-JP" altLang="en-US" sz="1600" dirty="0">
                <a:latin typeface="Yu Gothic Medium" panose="020B0400000000000000" pitchFamily="34" charset="-128"/>
                <a:ea typeface="Yu Gothic Medium" panose="020B0400000000000000" pitchFamily="34" charset="-128"/>
              </a:rPr>
              <a:t>トム・カリティー博士がヴァス・フェリックスに最初の近代的な</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商業用ブドウ畑を作る。この畑に当時植えられたカベルネ・ソーヴィニヨンとマルベックは現在も栽培されている</a:t>
            </a:r>
            <a:endParaRPr lang="en-US" dirty="0"/>
          </a:p>
        </p:txBody>
      </p:sp>
      <p:sp>
        <p:nvSpPr>
          <p:cNvPr id="8" name="Text Placeholder 7">
            <a:extLst>
              <a:ext uri="{FF2B5EF4-FFF2-40B4-BE49-F238E27FC236}">
                <a16:creationId xmlns:a16="http://schemas.microsoft.com/office/drawing/2014/main" id="{FB44D9A5-2F27-692F-8A11-0912B972E859}"/>
              </a:ext>
            </a:extLst>
          </p:cNvPr>
          <p:cNvSpPr>
            <a:spLocks noGrp="1"/>
          </p:cNvSpPr>
          <p:nvPr>
            <p:ph type="body" sz="quarter" idx="18"/>
          </p:nvPr>
        </p:nvSpPr>
        <p:spPr>
          <a:xfrm>
            <a:off x="8595360" y="3544699"/>
            <a:ext cx="2120040" cy="662774"/>
          </a:xfrm>
        </p:spPr>
        <p:txBody>
          <a:bodyPr/>
          <a:lstStyle/>
          <a:p>
            <a:r>
              <a:rPr lang="en-US" dirty="0"/>
              <a:t>1967</a:t>
            </a:r>
            <a:r>
              <a:rPr kumimoji="0" lang="ja-JP" altLang="en-US" sz="1500" b="1" i="0" u="none" strike="noStrike" kern="1200" cap="none" spc="0" normalizeH="0" baseline="0" noProof="0" dirty="0">
                <a:ln>
                  <a:noFill/>
                </a:ln>
                <a:solidFill>
                  <a:srgbClr val="601328"/>
                </a:solidFill>
                <a:effectLst/>
                <a:uLnTx/>
                <a:uFillTx/>
                <a:latin typeface="Neue Haas Grotesk Text Pro" panose="020B0504020202020204" pitchFamily="34" charset="77"/>
                <a:cs typeface="Inter Display" panose="02000503000000020004" pitchFamily="2" charset="0"/>
              </a:rPr>
              <a:t>年</a:t>
            </a:r>
            <a:endParaRPr lang="en-US" dirty="0"/>
          </a:p>
        </p:txBody>
      </p:sp>
      <p:sp>
        <p:nvSpPr>
          <p:cNvPr id="10" name="Text Placeholder 9">
            <a:extLst>
              <a:ext uri="{FF2B5EF4-FFF2-40B4-BE49-F238E27FC236}">
                <a16:creationId xmlns:a16="http://schemas.microsoft.com/office/drawing/2014/main" id="{F2B56547-771D-7DFD-8F98-631D93583629}"/>
              </a:ext>
            </a:extLst>
          </p:cNvPr>
          <p:cNvSpPr>
            <a:spLocks noGrp="1"/>
          </p:cNvSpPr>
          <p:nvPr>
            <p:ph type="body" sz="quarter" idx="19"/>
          </p:nvPr>
        </p:nvSpPr>
        <p:spPr>
          <a:xfrm>
            <a:off x="519831" y="-5497"/>
            <a:ext cx="5095969" cy="903287"/>
          </a:xfrm>
        </p:spPr>
        <p:txBody>
          <a:bodyPr/>
          <a:lstStyle/>
          <a:p>
            <a:r>
              <a:rPr lang="ja-JP" altLang="en-US" dirty="0">
                <a:solidFill>
                  <a:schemeClr val="bg2"/>
                </a:solidFill>
                <a:latin typeface="Yu Gothic Medium" panose="020B0400000000000000" pitchFamily="34" charset="-128"/>
                <a:ea typeface="Yu Gothic Medium" panose="020B0400000000000000" pitchFamily="34" charset="-128"/>
              </a:rPr>
              <a:t> </a:t>
            </a:r>
            <a:r>
              <a:rPr lang="en-AU" altLang="ja-JP" dirty="0">
                <a:solidFill>
                  <a:schemeClr val="bg2"/>
                </a:solidFill>
                <a:latin typeface="+mn-lt"/>
                <a:ea typeface="Yu Gothic Medium" panose="020B0400000000000000" pitchFamily="34" charset="-128"/>
              </a:rPr>
              <a:t>MARGARET RIVER</a:t>
            </a:r>
            <a:r>
              <a:rPr lang="ja-JP" altLang="en-US" dirty="0">
                <a:solidFill>
                  <a:schemeClr val="bg2"/>
                </a:solidFill>
                <a:latin typeface="Yu Gothic Medium" panose="020B0400000000000000" pitchFamily="34" charset="-128"/>
                <a:ea typeface="Yu Gothic Medium" panose="020B0400000000000000" pitchFamily="34" charset="-128"/>
              </a:rPr>
              <a:t>の歴史</a:t>
            </a:r>
            <a:endParaRPr lang="en-US"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63259156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vineyard with a lake&#10;&#10;AI-generated content may be incorrect.">
            <a:extLst>
              <a:ext uri="{FF2B5EF4-FFF2-40B4-BE49-F238E27FC236}">
                <a16:creationId xmlns:a16="http://schemas.microsoft.com/office/drawing/2014/main" id="{BA0E08B9-1718-662D-9CC6-74EA3B7E2F3B}"/>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t="1272" b="1272"/>
          <a:stretch>
            <a:fillRect/>
          </a:stretch>
        </p:blipFill>
        <p:spPr/>
      </p:pic>
      <p:sp>
        <p:nvSpPr>
          <p:cNvPr id="3" name="Text Placeholder 2">
            <a:extLst>
              <a:ext uri="{FF2B5EF4-FFF2-40B4-BE49-F238E27FC236}">
                <a16:creationId xmlns:a16="http://schemas.microsoft.com/office/drawing/2014/main" id="{2E7DB226-342F-78DE-2CB6-4CB58331E95C}"/>
              </a:ext>
            </a:extLst>
          </p:cNvPr>
          <p:cNvSpPr>
            <a:spLocks noGrp="1"/>
          </p:cNvSpPr>
          <p:nvPr>
            <p:ph type="body" sz="quarter" idx="17"/>
          </p:nvPr>
        </p:nvSpPr>
        <p:spPr>
          <a:xfrm>
            <a:off x="715314" y="4224082"/>
            <a:ext cx="2357670" cy="1461301"/>
          </a:xfrm>
        </p:spPr>
        <p:txBody>
          <a:bodyPr/>
          <a:lstStyle/>
          <a:p>
            <a:r>
              <a:rPr lang="ja-JP" altLang="en-US" sz="1600" dirty="0">
                <a:latin typeface="Yu Gothic Medium" panose="020B0400000000000000" pitchFamily="34" charset="-128"/>
                <a:ea typeface="Yu Gothic Medium" panose="020B0400000000000000" pitchFamily="34" charset="-128"/>
              </a:rPr>
              <a:t>ルーウィン・エステート、</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カレン・ワインズ、</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モス・ウッドに初めてシャルドネが植えられる</a:t>
            </a:r>
            <a:endParaRPr lang="en-US" dirty="0"/>
          </a:p>
        </p:txBody>
      </p:sp>
      <p:sp>
        <p:nvSpPr>
          <p:cNvPr id="4" name="Text Placeholder 3">
            <a:extLst>
              <a:ext uri="{FF2B5EF4-FFF2-40B4-BE49-F238E27FC236}">
                <a16:creationId xmlns:a16="http://schemas.microsoft.com/office/drawing/2014/main" id="{C28EBC51-CAA6-EFFC-B559-2E560A357710}"/>
              </a:ext>
            </a:extLst>
          </p:cNvPr>
          <p:cNvSpPr>
            <a:spLocks noGrp="1"/>
          </p:cNvSpPr>
          <p:nvPr>
            <p:ph type="body" sz="quarter" idx="18"/>
          </p:nvPr>
        </p:nvSpPr>
        <p:spPr>
          <a:xfrm>
            <a:off x="704428" y="3540231"/>
            <a:ext cx="2120040" cy="662774"/>
          </a:xfrm>
        </p:spPr>
        <p:txBody>
          <a:bodyPr/>
          <a:lstStyle/>
          <a:p>
            <a:r>
              <a:rPr lang="en-US" dirty="0"/>
              <a:t>1976</a:t>
            </a:r>
            <a:r>
              <a:rPr kumimoji="0" lang="ja-JP" altLang="en-US" sz="1500" b="1" i="0" u="none" strike="noStrike" kern="1200" cap="none" spc="0" normalizeH="0" baseline="0" noProof="0" dirty="0">
                <a:ln>
                  <a:noFill/>
                </a:ln>
                <a:solidFill>
                  <a:srgbClr val="601328"/>
                </a:solidFill>
                <a:effectLst/>
                <a:uLnTx/>
                <a:uFillTx/>
                <a:latin typeface="Neue Haas Grotesk Text Pro" panose="020B0504020202020204" pitchFamily="34" charset="77"/>
                <a:cs typeface="Inter Display" panose="02000503000000020004" pitchFamily="2" charset="0"/>
              </a:rPr>
              <a:t>年</a:t>
            </a:r>
            <a:endParaRPr lang="en-US" dirty="0"/>
          </a:p>
        </p:txBody>
      </p:sp>
      <p:sp>
        <p:nvSpPr>
          <p:cNvPr id="5" name="Text Placeholder 4">
            <a:extLst>
              <a:ext uri="{FF2B5EF4-FFF2-40B4-BE49-F238E27FC236}">
                <a16:creationId xmlns:a16="http://schemas.microsoft.com/office/drawing/2014/main" id="{0B373B5E-96C9-4557-7461-AC879EC18FE2}"/>
              </a:ext>
            </a:extLst>
          </p:cNvPr>
          <p:cNvSpPr>
            <a:spLocks noGrp="1"/>
          </p:cNvSpPr>
          <p:nvPr>
            <p:ph type="body" sz="quarter" idx="19"/>
          </p:nvPr>
        </p:nvSpPr>
        <p:spPr>
          <a:xfrm>
            <a:off x="4283524" y="4224082"/>
            <a:ext cx="3997833" cy="1461301"/>
          </a:xfrm>
        </p:spPr>
        <p:txBody>
          <a:bodyPr/>
          <a:lstStyle/>
          <a:p>
            <a:r>
              <a:rPr lang="ja-JP" altLang="en-US" sz="1600" dirty="0">
                <a:latin typeface="Yu Gothic Medium" panose="020B0400000000000000" pitchFamily="34" charset="-128"/>
                <a:ea typeface="Yu Gothic Medium" panose="020B0400000000000000" pitchFamily="34" charset="-128"/>
              </a:rPr>
              <a:t>ケープ・メンテルがメルボルン・ワイン・ショーでジミー・ワトソン・トロフィーを連続で獲得し、マーガレット・リヴァーは高級カベルネ・ソーヴィニヨンの産地としての地位を確立する</a:t>
            </a:r>
            <a:endParaRPr lang="en-US" dirty="0"/>
          </a:p>
        </p:txBody>
      </p:sp>
      <p:sp>
        <p:nvSpPr>
          <p:cNvPr id="6" name="Text Placeholder 5">
            <a:extLst>
              <a:ext uri="{FF2B5EF4-FFF2-40B4-BE49-F238E27FC236}">
                <a16:creationId xmlns:a16="http://schemas.microsoft.com/office/drawing/2014/main" id="{BF4DF7F6-C46B-1073-440A-A8AA9CD8034E}"/>
              </a:ext>
            </a:extLst>
          </p:cNvPr>
          <p:cNvSpPr>
            <a:spLocks noGrp="1"/>
          </p:cNvSpPr>
          <p:nvPr>
            <p:ph type="body" sz="quarter" idx="20"/>
          </p:nvPr>
        </p:nvSpPr>
        <p:spPr>
          <a:xfrm>
            <a:off x="4272640" y="3540231"/>
            <a:ext cx="2120040" cy="662774"/>
          </a:xfrm>
        </p:spPr>
        <p:txBody>
          <a:bodyPr/>
          <a:lstStyle/>
          <a:p>
            <a:r>
              <a:rPr lang="en-US" dirty="0"/>
              <a:t>1983</a:t>
            </a:r>
            <a:r>
              <a:rPr kumimoji="0" lang="ja-JP" altLang="en-US" sz="1500" b="1" i="0" u="none" strike="noStrike" kern="1200" cap="none" spc="0" normalizeH="0" baseline="0" noProof="0" dirty="0">
                <a:ln>
                  <a:noFill/>
                </a:ln>
                <a:solidFill>
                  <a:srgbClr val="601328"/>
                </a:solidFill>
                <a:effectLst/>
                <a:uLnTx/>
                <a:uFillTx/>
                <a:latin typeface="Neue Haas Grotesk Text Pro" panose="020B0504020202020204" pitchFamily="34" charset="77"/>
                <a:cs typeface="Inter Display" panose="02000503000000020004" pitchFamily="2" charset="0"/>
              </a:rPr>
              <a:t>年 </a:t>
            </a:r>
            <a:r>
              <a:rPr lang="en-US" dirty="0"/>
              <a:t>– 1984</a:t>
            </a:r>
            <a:r>
              <a:rPr kumimoji="0" lang="ja-JP" altLang="en-US" sz="1500" b="1" i="0" u="none" strike="noStrike" kern="1200" cap="none" spc="0" normalizeH="0" baseline="0" noProof="0" dirty="0">
                <a:ln>
                  <a:noFill/>
                </a:ln>
                <a:solidFill>
                  <a:srgbClr val="601328"/>
                </a:solidFill>
                <a:effectLst/>
                <a:uLnTx/>
                <a:uFillTx/>
                <a:latin typeface="Neue Haas Grotesk Text Pro" panose="020B0504020202020204" pitchFamily="34" charset="77"/>
                <a:cs typeface="Inter Display" panose="02000503000000020004" pitchFamily="2" charset="0"/>
              </a:rPr>
              <a:t>年</a:t>
            </a:r>
            <a:endParaRPr lang="en-US" dirty="0"/>
          </a:p>
        </p:txBody>
      </p:sp>
      <p:sp>
        <p:nvSpPr>
          <p:cNvPr id="7" name="Text Placeholder 6">
            <a:extLst>
              <a:ext uri="{FF2B5EF4-FFF2-40B4-BE49-F238E27FC236}">
                <a16:creationId xmlns:a16="http://schemas.microsoft.com/office/drawing/2014/main" id="{573BD2A0-50E6-B1F2-F1BB-C639C888E71F}"/>
              </a:ext>
            </a:extLst>
          </p:cNvPr>
          <p:cNvSpPr>
            <a:spLocks noGrp="1"/>
          </p:cNvSpPr>
          <p:nvPr>
            <p:ph type="body" sz="quarter" idx="21"/>
          </p:nvPr>
        </p:nvSpPr>
        <p:spPr>
          <a:xfrm>
            <a:off x="1992777" y="1856468"/>
            <a:ext cx="3829776" cy="1461301"/>
          </a:xfrm>
        </p:spPr>
        <p:txBody>
          <a:bodyPr/>
          <a:lstStyle/>
          <a:p>
            <a:r>
              <a:rPr lang="ja-JP" altLang="en-US" sz="1600" dirty="0">
                <a:latin typeface="Yu Gothic Medium" panose="020B0400000000000000" pitchFamily="34" charset="-128"/>
                <a:ea typeface="Yu Gothic Medium" panose="020B0400000000000000" pitchFamily="34" charset="-128"/>
              </a:rPr>
              <a:t>ルーウィン・エステートの「アート・</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シリーズ」のセカンド・ヴィンテージ（</a:t>
            </a:r>
            <a:r>
              <a:rPr lang="en-US" altLang="ja-JP" sz="1600" dirty="0">
                <a:latin typeface="Yu Gothic Medium" panose="020B0400000000000000" pitchFamily="34" charset="-128"/>
                <a:ea typeface="Yu Gothic Medium" panose="020B0400000000000000" pitchFamily="34" charset="-128"/>
              </a:rPr>
              <a:t>1981</a:t>
            </a:r>
            <a:r>
              <a:rPr lang="ja-JP" altLang="en-US" sz="1600" dirty="0">
                <a:latin typeface="Yu Gothic Medium" panose="020B0400000000000000" pitchFamily="34" charset="-128"/>
                <a:ea typeface="Yu Gothic Medium" panose="020B0400000000000000" pitchFamily="34" charset="-128"/>
              </a:rPr>
              <a:t>年）が、デカンター誌で「世界</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一のシャルドネ」に選ばれ、国際的な</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賞賛を浴びるようになる</a:t>
            </a:r>
            <a:endParaRPr lang="en-US" dirty="0"/>
          </a:p>
        </p:txBody>
      </p:sp>
      <p:sp>
        <p:nvSpPr>
          <p:cNvPr id="8" name="Text Placeholder 7">
            <a:extLst>
              <a:ext uri="{FF2B5EF4-FFF2-40B4-BE49-F238E27FC236}">
                <a16:creationId xmlns:a16="http://schemas.microsoft.com/office/drawing/2014/main" id="{65730A6A-4592-E818-3B94-9C793529197E}"/>
              </a:ext>
            </a:extLst>
          </p:cNvPr>
          <p:cNvSpPr>
            <a:spLocks noGrp="1"/>
          </p:cNvSpPr>
          <p:nvPr>
            <p:ph type="body" sz="quarter" idx="22"/>
          </p:nvPr>
        </p:nvSpPr>
        <p:spPr>
          <a:xfrm>
            <a:off x="1981892" y="1172617"/>
            <a:ext cx="2120040" cy="662774"/>
          </a:xfrm>
        </p:spPr>
        <p:txBody>
          <a:bodyPr/>
          <a:lstStyle/>
          <a:p>
            <a:r>
              <a:rPr lang="en-US" dirty="0"/>
              <a:t>1982</a:t>
            </a:r>
            <a:r>
              <a:rPr kumimoji="0" lang="ja-JP" altLang="en-US" sz="1500" b="1" i="0" u="none" strike="noStrike" kern="1200" cap="none" spc="0" normalizeH="0" baseline="0" noProof="0" dirty="0">
                <a:ln>
                  <a:noFill/>
                </a:ln>
                <a:solidFill>
                  <a:srgbClr val="601328"/>
                </a:solidFill>
                <a:effectLst/>
                <a:uLnTx/>
                <a:uFillTx/>
                <a:latin typeface="Neue Haas Grotesk Text Pro" panose="020B0504020202020204" pitchFamily="34" charset="77"/>
                <a:cs typeface="Inter Display" panose="02000503000000020004" pitchFamily="2" charset="0"/>
              </a:rPr>
              <a:t>年</a:t>
            </a:r>
            <a:endParaRPr lang="en-US" dirty="0"/>
          </a:p>
        </p:txBody>
      </p:sp>
      <p:sp>
        <p:nvSpPr>
          <p:cNvPr id="9" name="Text Placeholder 8">
            <a:extLst>
              <a:ext uri="{FF2B5EF4-FFF2-40B4-BE49-F238E27FC236}">
                <a16:creationId xmlns:a16="http://schemas.microsoft.com/office/drawing/2014/main" id="{E8C4125F-7FF5-4ACF-5E8B-51022B51458D}"/>
              </a:ext>
            </a:extLst>
          </p:cNvPr>
          <p:cNvSpPr>
            <a:spLocks noGrp="1"/>
          </p:cNvSpPr>
          <p:nvPr>
            <p:ph type="body" sz="quarter" idx="23"/>
          </p:nvPr>
        </p:nvSpPr>
        <p:spPr>
          <a:xfrm>
            <a:off x="6337209" y="2078930"/>
            <a:ext cx="1766885" cy="1461301"/>
          </a:xfrm>
        </p:spPr>
        <p:txBody>
          <a:bodyPr/>
          <a:lstStyle/>
          <a:p>
            <a:r>
              <a:rPr lang="ja-JP" altLang="en-US" sz="1600" dirty="0">
                <a:latin typeface="Yu Gothic Medium" panose="020B0400000000000000" pitchFamily="34" charset="-128"/>
                <a:ea typeface="Yu Gothic Medium" panose="020B0400000000000000" pitchFamily="34" charset="-128"/>
              </a:rPr>
              <a:t>マーガレット・</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リヴァーの</a:t>
            </a:r>
            <a:r>
              <a:rPr lang="en-US" sz="1600" dirty="0">
                <a:latin typeface="Yu Gothic Medium" panose="020B0400000000000000" pitchFamily="34" charset="-128"/>
                <a:ea typeface="Yu Gothic Medium" panose="020B0400000000000000" pitchFamily="34" charset="-128"/>
              </a:rPr>
              <a:t>GI</a:t>
            </a:r>
            <a:br>
              <a:rPr lang="en-US" sz="1600" dirty="0">
                <a:latin typeface="Yu Gothic Medium" panose="020B0400000000000000" pitchFamily="34" charset="-128"/>
                <a:ea typeface="Yu Gothic Medium" panose="020B0400000000000000" pitchFamily="34" charset="-128"/>
              </a:rPr>
            </a:br>
            <a:r>
              <a:rPr lang="en-US" sz="1600" dirty="0">
                <a:latin typeface="Yu Gothic Medium" panose="020B0400000000000000" pitchFamily="34" charset="-128"/>
                <a:ea typeface="Yu Gothic Medium" panose="020B0400000000000000" pitchFamily="34" charset="-128"/>
              </a:rPr>
              <a:t>（</a:t>
            </a:r>
            <a:r>
              <a:rPr lang="ja-JP" altLang="en-US" sz="1600" dirty="0">
                <a:latin typeface="Yu Gothic Medium" panose="020B0400000000000000" pitchFamily="34" charset="-128"/>
                <a:ea typeface="Yu Gothic Medium" panose="020B0400000000000000" pitchFamily="34" charset="-128"/>
              </a:rPr>
              <a:t>地理的表示）が正式に登録される</a:t>
            </a:r>
            <a:endParaRPr lang="en-US" dirty="0"/>
          </a:p>
        </p:txBody>
      </p:sp>
      <p:sp>
        <p:nvSpPr>
          <p:cNvPr id="10" name="Text Placeholder 9">
            <a:extLst>
              <a:ext uri="{FF2B5EF4-FFF2-40B4-BE49-F238E27FC236}">
                <a16:creationId xmlns:a16="http://schemas.microsoft.com/office/drawing/2014/main" id="{DBBFEF21-60C4-486D-61F6-623A57DC7F96}"/>
              </a:ext>
            </a:extLst>
          </p:cNvPr>
          <p:cNvSpPr>
            <a:spLocks noGrp="1"/>
          </p:cNvSpPr>
          <p:nvPr>
            <p:ph type="body" sz="quarter" idx="24"/>
          </p:nvPr>
        </p:nvSpPr>
        <p:spPr>
          <a:xfrm>
            <a:off x="6326323" y="1395079"/>
            <a:ext cx="2120040" cy="662774"/>
          </a:xfrm>
        </p:spPr>
        <p:txBody>
          <a:bodyPr/>
          <a:lstStyle/>
          <a:p>
            <a:r>
              <a:rPr lang="en-US" dirty="0"/>
              <a:t>1996</a:t>
            </a:r>
            <a:r>
              <a:rPr kumimoji="0" lang="ja-JP" altLang="en-US" sz="1500" b="1" i="0" u="none" strike="noStrike" kern="1200" cap="none" spc="0" normalizeH="0" baseline="0" noProof="0" dirty="0">
                <a:ln>
                  <a:noFill/>
                </a:ln>
                <a:solidFill>
                  <a:srgbClr val="601328"/>
                </a:solidFill>
                <a:effectLst/>
                <a:uLnTx/>
                <a:uFillTx/>
                <a:latin typeface="Neue Haas Grotesk Text Pro" panose="020B0504020202020204" pitchFamily="34" charset="77"/>
                <a:cs typeface="Inter Display" panose="02000503000000020004" pitchFamily="2" charset="0"/>
              </a:rPr>
              <a:t>年</a:t>
            </a:r>
            <a:endParaRPr lang="en-US" dirty="0"/>
          </a:p>
        </p:txBody>
      </p:sp>
      <p:sp>
        <p:nvSpPr>
          <p:cNvPr id="11" name="Text Placeholder 4">
            <a:extLst>
              <a:ext uri="{FF2B5EF4-FFF2-40B4-BE49-F238E27FC236}">
                <a16:creationId xmlns:a16="http://schemas.microsoft.com/office/drawing/2014/main" id="{9148E9A1-2F56-B3E6-BA0B-C2BD7D182186}"/>
              </a:ext>
            </a:extLst>
          </p:cNvPr>
          <p:cNvSpPr txBox="1">
            <a:spLocks/>
          </p:cNvSpPr>
          <p:nvPr/>
        </p:nvSpPr>
        <p:spPr>
          <a:xfrm>
            <a:off x="8803059" y="4245159"/>
            <a:ext cx="2528329" cy="82717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ワイン産地としての成長を</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続け、高級ワイン産地として国際的な評価を高める</a:t>
            </a:r>
            <a:endParaRPr lang="en-US" dirty="0"/>
          </a:p>
        </p:txBody>
      </p:sp>
      <p:sp>
        <p:nvSpPr>
          <p:cNvPr id="12" name="Text Placeholder 5">
            <a:extLst>
              <a:ext uri="{FF2B5EF4-FFF2-40B4-BE49-F238E27FC236}">
                <a16:creationId xmlns:a16="http://schemas.microsoft.com/office/drawing/2014/main" id="{D3BC2C07-3596-5803-442C-2DDFFB31A98B}"/>
              </a:ext>
            </a:extLst>
          </p:cNvPr>
          <p:cNvSpPr txBox="1">
            <a:spLocks/>
          </p:cNvSpPr>
          <p:nvPr/>
        </p:nvSpPr>
        <p:spPr>
          <a:xfrm>
            <a:off x="8792174" y="3561308"/>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Yu Gothic" panose="020B0400000000000000" pitchFamily="34" charset="-128"/>
                <a:ea typeface="Yu Gothic" panose="020B0400000000000000" pitchFamily="34" charset="-128"/>
              </a:rPr>
              <a:t>現在</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22256547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F5F6ACC-A208-6D63-B5D1-7229A5BB2D3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09" r="16709"/>
          <a:stretch/>
        </p:blipFill>
        <p:spPr/>
      </p:pic>
      <p:sp>
        <p:nvSpPr>
          <p:cNvPr id="3" name="Title 2">
            <a:extLst>
              <a:ext uri="{FF2B5EF4-FFF2-40B4-BE49-F238E27FC236}">
                <a16:creationId xmlns:a16="http://schemas.microsoft.com/office/drawing/2014/main" id="{86E8E86C-9C48-FF12-F836-1D5A96850052}"/>
              </a:ext>
            </a:extLst>
          </p:cNvPr>
          <p:cNvSpPr>
            <a:spLocks noGrp="1"/>
          </p:cNvSpPr>
          <p:nvPr>
            <p:ph type="title"/>
          </p:nvPr>
        </p:nvSpPr>
        <p:spPr>
          <a:xfrm>
            <a:off x="630420" y="584200"/>
            <a:ext cx="4031522" cy="785732"/>
          </a:xfrm>
        </p:spPr>
        <p:txBody>
          <a:bodyPr/>
          <a:lstStyle/>
          <a:p>
            <a:r>
              <a:rPr lang="ja-JP" altLang="en-US">
                <a:solidFill>
                  <a:schemeClr val="bg2"/>
                </a:solidFill>
                <a:latin typeface="Yu Gothic Medium" panose="020B0400000000000000" pitchFamily="34" charset="-128"/>
                <a:ea typeface="Yu Gothic Medium" panose="020B0400000000000000" pitchFamily="34" charset="-128"/>
              </a:rPr>
              <a:t>地形、気候、土壌</a:t>
            </a:r>
            <a:endParaRPr lang="en-US" dirty="0">
              <a:solidFill>
                <a:schemeClr val="bg2"/>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58C1E00F-DF49-9605-5619-016F2A578DD7}"/>
              </a:ext>
            </a:extLst>
          </p:cNvPr>
          <p:cNvSpPr>
            <a:spLocks noGrp="1"/>
          </p:cNvSpPr>
          <p:nvPr>
            <p:ph type="body" sz="quarter" idx="11"/>
          </p:nvPr>
        </p:nvSpPr>
        <p:spPr>
          <a:xfrm>
            <a:off x="630419" y="4011476"/>
            <a:ext cx="4829691" cy="1794101"/>
          </a:xfrm>
        </p:spPr>
        <p:txBody>
          <a:bodyPr/>
          <a:lstStyle/>
          <a:p>
            <a:pPr marL="285750" indent="-285750">
              <a:lnSpc>
                <a:spcPct val="90000"/>
              </a:lnSpc>
              <a:spcBef>
                <a:spcPts val="12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パースの南</a:t>
            </a:r>
            <a:r>
              <a:rPr lang="en-US" altLang="ja-JP" dirty="0">
                <a:solidFill>
                  <a:schemeClr val="bg1"/>
                </a:solidFill>
                <a:latin typeface="Yu Gothic Medium" panose="020B0400000000000000" pitchFamily="34" charset="-128"/>
                <a:ea typeface="Yu Gothic Medium" panose="020B0400000000000000" pitchFamily="34" charset="-128"/>
              </a:rPr>
              <a:t>230</a:t>
            </a:r>
            <a:r>
              <a:rPr lang="en-US" dirty="0">
                <a:solidFill>
                  <a:schemeClr val="bg1"/>
                </a:solidFill>
                <a:latin typeface="Yu Gothic Medium" panose="020B0400000000000000" pitchFamily="34" charset="-128"/>
                <a:ea typeface="Yu Gothic Medium" panose="020B0400000000000000" pitchFamily="34" charset="-128"/>
              </a:rPr>
              <a:t>km</a:t>
            </a:r>
            <a:r>
              <a:rPr lang="ja-JP" altLang="en-US" dirty="0">
                <a:solidFill>
                  <a:schemeClr val="bg1"/>
                </a:solidFill>
                <a:latin typeface="Yu Gothic Medium" panose="020B0400000000000000" pitchFamily="34" charset="-128"/>
                <a:ea typeface="Yu Gothic Medium" panose="020B0400000000000000" pitchFamily="34" charset="-128"/>
              </a:rPr>
              <a:t>の地点から細長く伸びる産地</a:t>
            </a:r>
          </a:p>
          <a:p>
            <a:pPr marL="285750" indent="-285750">
              <a:lnSpc>
                <a:spcPct val="90000"/>
              </a:lnSpc>
              <a:spcBef>
                <a:spcPts val="12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インド洋と南極海に囲まれている</a:t>
            </a:r>
          </a:p>
          <a:p>
            <a:pPr marL="285750" indent="-285750">
              <a:lnSpc>
                <a:spcPct val="90000"/>
              </a:lnSpc>
              <a:spcBef>
                <a:spcPts val="12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地理的に他と隔離され、古代の土壌と独自の</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生物多様性に恵まれている</a:t>
            </a:r>
          </a:p>
          <a:p>
            <a:pPr marL="285750" indent="-285750">
              <a:lnSpc>
                <a:spcPct val="90000"/>
              </a:lnSpc>
              <a:spcBef>
                <a:spcPts val="12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理想的なブドウの生育環境</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E8577AFD-F97C-DA71-8599-4D7DD9735E4F}"/>
              </a:ext>
            </a:extLst>
          </p:cNvPr>
          <p:cNvSpPr>
            <a:spLocks noGrp="1"/>
          </p:cNvSpPr>
          <p:nvPr>
            <p:ph type="body" sz="quarter" idx="13"/>
          </p:nvPr>
        </p:nvSpPr>
        <p:spPr>
          <a:xfrm>
            <a:off x="572132" y="1581457"/>
            <a:ext cx="5340350" cy="1325563"/>
          </a:xfrm>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ブドウ栽培の</a:t>
            </a:r>
            <a:br>
              <a:rPr lang="en-AU" altLang="ja-JP" dirty="0">
                <a:solidFill>
                  <a:schemeClr val="accent5"/>
                </a:solidFill>
                <a:latin typeface="Yu Gothic Medium" panose="020B0400000000000000" pitchFamily="34" charset="-128"/>
                <a:ea typeface="Yu Gothic Medium" panose="020B0400000000000000" pitchFamily="34" charset="-128"/>
              </a:rPr>
            </a:br>
            <a:r>
              <a:rPr lang="ja-JP" altLang="en-US" dirty="0">
                <a:solidFill>
                  <a:schemeClr val="accent5"/>
                </a:solidFill>
                <a:latin typeface="Yu Gothic Medium" panose="020B0400000000000000" pitchFamily="34" charset="-128"/>
                <a:ea typeface="Yu Gothic Medium" panose="020B0400000000000000" pitchFamily="34" charset="-128"/>
              </a:rPr>
              <a:t>楽園</a:t>
            </a:r>
            <a:endParaRPr lang="en-US"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2085579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CCF1F8-6D9E-4631-9BC7-E65B426755A9}">
  <ds:schemaRefs>
    <ds:schemaRef ds:uri="http://purl.org/dc/dcmitype/"/>
    <ds:schemaRef ds:uri="http://schemas.microsoft.com/office/2006/documentManagement/types"/>
    <ds:schemaRef ds:uri="4e8dd08d-258d-47a9-9875-37f1ffd19f33"/>
    <ds:schemaRef ds:uri="http://purl.org/dc/elements/1.1/"/>
    <ds:schemaRef ds:uri="http://schemas.microsoft.com/office/infopath/2007/PartnerControls"/>
    <ds:schemaRef ds:uri="http://purl.org/dc/terms/"/>
    <ds:schemaRef ds:uri="http://schemas.openxmlformats.org/package/2006/metadata/core-properties"/>
    <ds:schemaRef ds:uri="02256494-4976-4001-aedb-96463ae0d92e"/>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A50C833A-D470-41ED-B901-070D1F0291F6}"/>
</file>

<file path=docProps/app.xml><?xml version="1.0" encoding="utf-8"?>
<Properties xmlns="http://schemas.openxmlformats.org/officeDocument/2006/extended-properties" xmlns:vt="http://schemas.openxmlformats.org/officeDocument/2006/docPropsVTypes">
  <TotalTime>0</TotalTime>
  <Words>4878</Words>
  <Application>Microsoft Macintosh PowerPoint</Application>
  <PresentationFormat>Widescreen</PresentationFormat>
  <Paragraphs>274</Paragraphs>
  <Slides>25</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Yu Gothic</vt:lpstr>
      <vt:lpstr>Inter Display</vt:lpstr>
      <vt:lpstr>Yu Gothic Medium</vt:lpstr>
      <vt:lpstr>Arial</vt:lpstr>
      <vt:lpstr>Neue Haas Grotesk Text Pro</vt:lpstr>
      <vt:lpstr>MS PGothic</vt:lpstr>
      <vt:lpstr>Aptos</vt:lpstr>
      <vt:lpstr>Slide layouts</vt:lpstr>
      <vt:lpstr>PowerPoint Presentation</vt:lpstr>
      <vt:lpstr>PowerPoint Presentation</vt:lpstr>
      <vt:lpstr>Australia オーストラリア</vt:lpstr>
      <vt:lpstr>Western australia 西オーストラリア</vt:lpstr>
      <vt:lpstr>マーガレット・リヴァー</vt:lpstr>
      <vt:lpstr>Today we’ll cover...</vt:lpstr>
      <vt:lpstr>1955年</vt:lpstr>
      <vt:lpstr>PowerPoint Presentation</vt:lpstr>
      <vt:lpstr>地形、気候、土壌</vt:lpstr>
      <vt:lpstr>PowerPoint Presentation</vt:lpstr>
      <vt:lpstr>PowerPoint Presentation</vt:lpstr>
      <vt:lpstr>巨匠たちによる 偉大なる試行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シャルドネ 特徴</vt:lpstr>
      <vt:lpstr>PowerPoint Presentation</vt:lpstr>
      <vt:lpstr>カベルネ・ソーヴィニヨン 特徴</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2026-07-14T04:36:50Z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2026-05-30T06:31:03Z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4200a2fe-d5cf-4cf6-9f01-842aeb6fb25a</vt:lpwstr>
  </property>
  <property fmtid="{D5CDD505-2E9C-101B-9397-08002B2CF9AE}" pid="11" name="MSIP_Label_8cf57b4f-1801-441a-a240-098885f2bcbe_ContentBits">
    <vt:lpwstr>0</vt:lpwstr>
  </property>
  <property fmtid="{D5CDD505-2E9C-101B-9397-08002B2CF9AE}" pid="12" name="MSIP_Label_8cf57b4f-1801-441a-a240-098885f2bcbe_Tag">
    <vt:lpwstr>10, 3, 0, 1</vt:lpwstr>
  </property>
</Properties>
</file>