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663" r:id="rId6"/>
    <p:sldId id="636" r:id="rId7"/>
    <p:sldId id="635" r:id="rId8"/>
    <p:sldId id="645" r:id="rId9"/>
    <p:sldId id="637" r:id="rId10"/>
    <p:sldId id="646" r:id="rId11"/>
    <p:sldId id="647" r:id="rId12"/>
    <p:sldId id="660" r:id="rId13"/>
    <p:sldId id="641" r:id="rId14"/>
    <p:sldId id="642" r:id="rId15"/>
    <p:sldId id="643" r:id="rId16"/>
    <p:sldId id="648" r:id="rId17"/>
    <p:sldId id="649" r:id="rId18"/>
    <p:sldId id="651" r:id="rId19"/>
    <p:sldId id="652" r:id="rId20"/>
    <p:sldId id="657" r:id="rId21"/>
    <p:sldId id="626" r:id="rId22"/>
    <p:sldId id="280" r:id="rId23"/>
    <p:sldId id="617" r:id="rId24"/>
    <p:sldId id="278" r:id="rId25"/>
    <p:sldId id="658" r:id="rId26"/>
    <p:sldId id="659" r:id="rId27"/>
    <p:sldId id="340" r:id="rId28"/>
    <p:sldId id="661" r:id="rId29"/>
  </p:sldIdLst>
  <p:sldSz cx="12192000" cy="6858000"/>
  <p:notesSz cx="6858000" cy="9144000"/>
  <p:embeddedFontLst>
    <p:embeddedFont>
      <p:font typeface="Inter Display" panose="02000503000000020004" pitchFamily="2" charset="0"/>
      <p:regular r:id="rId31"/>
      <p:bold r:id="rId32"/>
      <p:italic r:id="rId33"/>
      <p:boldItalic r:id="rId34"/>
    </p:embeddedFont>
    <p:embeddedFont>
      <p:font typeface="Neue Haas Grotesk Text Pro" panose="020B0504020202020204" pitchFamily="34" charset="77"/>
      <p:regular r:id="rId35"/>
      <p:bold r:id="rId36"/>
      <p:italic r:id="rId37"/>
      <p:boldItalic r:id="rId38"/>
    </p:embeddedFont>
    <p:embeddedFont>
      <p:font typeface="Yu Gothic" panose="020B0400000000000000" pitchFamily="34" charset="-128"/>
      <p:regular r:id="rId39"/>
      <p:bold r:id="rId40"/>
    </p:embeddedFont>
    <p:embeddedFont>
      <p:font typeface="Yu Gothic Medium" panose="020B0400000000000000" pitchFamily="34" charset="-128"/>
      <p:regular r:id="rId41"/>
    </p:embeddedFont>
  </p:embeddedFontLst>
  <p:custDataLst>
    <p:tags r:id="rId4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8" autoAdjust="0"/>
    <p:restoredTop sz="92579" autoAdjust="0"/>
  </p:normalViewPr>
  <p:slideViewPr>
    <p:cSldViewPr snapToGrid="0">
      <p:cViewPr varScale="1">
        <p:scale>
          <a:sx n="123" d="100"/>
          <a:sy n="123" d="100"/>
        </p:scale>
        <p:origin x="632"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000" kern="1200">
                <a:solidFill>
                  <a:schemeClr val="tx1"/>
                </a:solidFill>
                <a:effectLst/>
                <a:ea typeface="MS PGothic" panose="020B0600070205080204" pitchFamily="34" charset="-128"/>
                <a:cs typeface="+mn-cs"/>
              </a:rPr>
              <a:t>色鮮やかな赤い土壌と、世界有数の熟成能力を誇る国際的に有名な赤ワイン産地のすべてをご紹介します。</a:t>
            </a:r>
            <a:endParaRPr lang="en-AU" altLang="ja-JP" sz="1000" kern="1200" dirty="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sz="1000" kern="1200" dirty="0">
              <a:solidFill>
                <a:schemeClr val="tx1"/>
              </a:solidFill>
              <a:effectLst/>
              <a:ea typeface="+mn-ea"/>
              <a:cs typeface="+mn-cs"/>
            </a:endParaRPr>
          </a:p>
          <a:p>
            <a:endParaRPr lang="en-AU" sz="1000" kern="1200" dirty="0">
              <a:solidFill>
                <a:schemeClr val="tx1"/>
              </a:solidFill>
              <a:effectLst/>
              <a:ea typeface="+mn-ea"/>
              <a:cs typeface="+mn-cs"/>
            </a:endParaRPr>
          </a:p>
          <a:p>
            <a:r>
              <a:rPr lang="ja-JP" altLang="en-US" sz="12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r>
              <a:rPr lang="ja-JP" altLang="en-US" sz="12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941416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r>
              <a:rPr lang="ja-JP" altLang="en-US">
                <a:ea typeface="MS PGothic" panose="020B0600070205080204" pitchFamily="34" charset="-128"/>
              </a:rPr>
              <a:t> </a:t>
            </a:r>
            <a:endParaRPr lang="en-US" dirty="0"/>
          </a:p>
          <a:p>
            <a:endParaRPr lang="ja-JP" altLang="en-US">
              <a:ea typeface="MS PGothic" panose="020B0600070205080204" pitchFamily="34" charset="-128"/>
            </a:endParaRPr>
          </a:p>
          <a:p>
            <a:r>
              <a:rPr lang="ja-JP" altLang="en-US">
                <a:ea typeface="MS PGothic" panose="020B0600070205080204" pitchFamily="34" charset="-128"/>
              </a:rPr>
              <a:t>クナワラでは赤ワイン用品種が主流で、土壌、気候、ワイン醸造技術が一体となって、若いうちから親しみやすく、優れた熟成能力を持つミディアム・ボディからフル・ボディのワインを造り出しています。一方でこの産地では少数の優れた白ワインも生産しています。</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補完プログラム：各品種に関するプログラムや資料は、こちらからご覧いただけます。</a:t>
            </a:r>
            <a:r>
              <a:rPr lang="en-US" altLang="ja-JP" sz="1800" u="none" strike="noStrike" dirty="0" err="1">
                <a:solidFill>
                  <a:srgbClr val="000000"/>
                </a:solidFill>
                <a:effectLst/>
                <a:ea typeface="MS PGothic" panose="020B0600070205080204" pitchFamily="34" charset="-128"/>
              </a:rPr>
              <a:t>www.australianwinediscovered.com</a:t>
            </a:r>
            <a:r>
              <a:rPr lang="en-US" altLang="ja-JP" sz="1800" u="none" strike="noStrike" dirty="0">
                <a:solidFill>
                  <a:srgbClr val="000000"/>
                </a:solidFill>
                <a:effectLst/>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948698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この晩熟品種はクナワラで誰もが認めるスター品種であり、この地域で最高のカベルネ・ソーヴィニヨンは、世界で最もピュアで上質なブドウの表現のひとつとされています。</a:t>
            </a:r>
          </a:p>
          <a:p>
            <a:endParaRPr lang="ja-JP" altLang="en-US" sz="1200" u="none" strike="noStrike" kern="1200">
              <a:solidFill>
                <a:schemeClr val="tx1"/>
              </a:solidFill>
              <a:effectLst/>
              <a:ea typeface="MS PGothic" panose="020B0600070205080204" pitchFamily="34" charset="-128"/>
              <a:cs typeface="+mn-cs"/>
            </a:endParaRPr>
          </a:p>
          <a:p>
            <a:r>
              <a:rPr lang="ja-JP" altLang="en-US" sz="1200" u="none" strike="noStrike" kern="1200">
                <a:solidFill>
                  <a:schemeClr val="tx1"/>
                </a:solidFill>
                <a:effectLst/>
                <a:ea typeface="MS PGothic" panose="020B0600070205080204" pitchFamily="34" charset="-128"/>
                <a:cs typeface="+mn-cs"/>
              </a:rPr>
              <a:t>この地域特有のテラ・ロッサはワインに影響を与える重要な要素であり、その養分と酸はブドウに長寿を与えるために大きく寄与します。これがクナワラのカベルネ・ソーヴィニヨンが非常によく熟成する理由の</a:t>
            </a:r>
            <a:r>
              <a:rPr lang="en-US" altLang="ja-JP" sz="1200" u="none" strike="noStrike" kern="1200" dirty="0">
                <a:solidFill>
                  <a:schemeClr val="tx1"/>
                </a:solidFill>
                <a:effectLst/>
                <a:ea typeface="MS PGothic" panose="020B0600070205080204" pitchFamily="34" charset="-128"/>
                <a:cs typeface="+mn-cs"/>
              </a:rPr>
              <a:t>1</a:t>
            </a:r>
            <a:r>
              <a:rPr lang="ja-JP" altLang="en-US" sz="1200" u="none" strike="noStrike" kern="1200">
                <a:solidFill>
                  <a:schemeClr val="tx1"/>
                </a:solidFill>
                <a:effectLst/>
                <a:ea typeface="MS PGothic" panose="020B0600070205080204" pitchFamily="34" charset="-128"/>
                <a:cs typeface="+mn-cs"/>
              </a:rPr>
              <a:t>つなのです。</a:t>
            </a:r>
            <a:endParaRPr lang="en-AU" altLang="ja-JP" sz="1200" u="none" strike="noStrike" kern="1200" dirty="0">
              <a:solidFill>
                <a:schemeClr val="tx1"/>
              </a:solidFill>
              <a:effectLst/>
              <a:ea typeface="MS PGothic" panose="020B0600070205080204" pitchFamily="34" charset="-128"/>
              <a:cs typeface="+mn-cs"/>
            </a:endParaRPr>
          </a:p>
          <a:p>
            <a:r>
              <a:rPr lang="ja-JP" altLang="en-US" sz="1200" u="none" strike="noStrike" kern="1200">
                <a:solidFill>
                  <a:schemeClr val="tx1"/>
                </a:solidFill>
                <a:effectLst/>
                <a:ea typeface="MS PGothic" panose="020B0600070205080204" pitchFamily="34" charset="-128"/>
                <a:cs typeface="+mn-cs"/>
              </a:rPr>
              <a:t>樹齢の高いブドウと、革新的なブドウ栽培とワイン醸造技術のおかげで、ワインメーカーたちは若いうちから飲みやすく、かつ世界で最も熟成するに値する、バランスの良いワインを作り出しているのです。</a:t>
            </a:r>
            <a:endParaRPr lang="en-AU" altLang="ja-JP" sz="1200" u="none" strike="noStrike" kern="1200" dirty="0">
              <a:solidFill>
                <a:schemeClr val="tx1"/>
              </a:solidFill>
              <a:effectLst/>
              <a:ea typeface="MS PGothic" panose="020B0600070205080204" pitchFamily="34" charset="-128"/>
              <a:cs typeface="+mn-cs"/>
            </a:endParaRPr>
          </a:p>
          <a:p>
            <a:r>
              <a:rPr lang="ja-JP" altLang="en-US" sz="1200" u="none" strike="noStrike" kern="1200">
                <a:solidFill>
                  <a:schemeClr val="tx1"/>
                </a:solidFill>
                <a:effectLst/>
                <a:ea typeface="MS PGothic" panose="020B0600070205080204" pitchFamily="34" charset="-128"/>
                <a:cs typeface="+mn-cs"/>
              </a:rPr>
              <a:t>クナワラのカベルネ・ソーヴィニヨンは、ミディアム・ボディとフルボディのものがありますが、最近のスタイルは</a:t>
            </a:r>
            <a:r>
              <a:rPr lang="ja-JP" altLang="en-US">
                <a:ea typeface="MS PGothic" panose="020B0600070205080204" pitchFamily="34" charset="-128"/>
              </a:rPr>
              <a:t>より</a:t>
            </a:r>
            <a:r>
              <a:rPr lang="ja-JP" altLang="en-US" sz="1200" u="none" strike="noStrike" kern="1200">
                <a:solidFill>
                  <a:schemeClr val="tx1"/>
                </a:solidFill>
                <a:effectLst/>
                <a:ea typeface="MS PGothic" panose="020B0600070205080204" pitchFamily="34" charset="-128"/>
                <a:cs typeface="+mn-cs"/>
              </a:rPr>
              <a:t>軽めのものが多くなっています。この複雑なワインは、力強さ、調和のとれた酸、余韻の長さで知られ、その特徴でもある繊細なタンニンが味わいを圧倒してしまうことはほとんどありません。</a:t>
            </a:r>
            <a:endParaRPr lang="en-US" dirty="0">
              <a:ea typeface="MS PGothic"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331003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クナワラでは冷涼気候スタイルのシラーズを生産しており、バロッサ、ハンター・ヴァレー、マーガレット・リヴァーなどの温暖な気候の産地と比較すると、よりエレガントで骨格の繊細なシラーズです。カベルネ・ソーヴィニヨンと同様シラーズのトレンドは、より軽やかで料理と相性の良い、バランスの取れた洗練されたスタイルへと移行しています。クナワラの特徴であるタンニンによる骨格が、シラーズの長期熟成能力に寄与してい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011179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メルロはクナワラの水はけのよい土壌で良く育ち、この地域の冷涼な気候と日照に恵まれた生育期を反映した、フルボディで芳醇なワインを生み出します。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144227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529958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クナワラは、アデレードとメルボルンの間に位置するライムストーン・コーストにある、細長い土地です。海岸から</a:t>
            </a:r>
            <a:r>
              <a:rPr lang="en-US" altLang="ja-JP" sz="1200" u="none" strike="noStrike" kern="1200" dirty="0">
                <a:solidFill>
                  <a:schemeClr val="tx1"/>
                </a:solidFill>
                <a:effectLst/>
                <a:ea typeface="MS PGothic" panose="020B0600070205080204" pitchFamily="34" charset="-128"/>
                <a:cs typeface="+mn-cs"/>
              </a:rPr>
              <a:t>80</a:t>
            </a:r>
            <a:r>
              <a:rPr lang="ja-JP" altLang="en-US" sz="1200" u="none" strike="noStrike" kern="1200">
                <a:solidFill>
                  <a:schemeClr val="tx1"/>
                </a:solidFill>
                <a:effectLst/>
                <a:ea typeface="MS PGothic" panose="020B0600070205080204" pitchFamily="34" charset="-128"/>
                <a:cs typeface="+mn-cs"/>
              </a:rPr>
              <a:t>キロほど離れていますが、平坦な地形であるため海洋の影響を受けます。都市部から離れた場所にあり、農業が盛んで、静寂で敷居の低い観光地でもあり、セラードアではワインメーカーと直接話をすることができ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21730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ここでクナワラのクラシックなワインを</a:t>
            </a:r>
            <a:r>
              <a:rPr lang="en-US" altLang="ja-JP" sz="12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2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a:t>
            </a:r>
            <a:endParaRPr lang="en-US" altLang="ja-JP" sz="1200" u="none" strike="noStrike" dirty="0">
              <a:solidFill>
                <a:srgbClr val="000000"/>
              </a:solidFill>
              <a:effectLst/>
              <a:latin typeface="MS PGothic" panose="020B0600070205080204" pitchFamily="34" charset="-128"/>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ltLang="ja-JP" sz="1200" u="none" strike="noStrike" dirty="0">
              <a:solidFill>
                <a:srgbClr val="000000"/>
              </a:solidFill>
              <a:effectLst/>
              <a:latin typeface="MS PGothic" panose="020B0600070205080204" pitchFamily="34" charset="-128"/>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a:ea typeface="MS PGothic" panose="020B0600070205080204" pitchFamily="34" charset="-128"/>
              </a:rPr>
              <a:t>クナワラには、多世代が暮らすワインメーカーの一族、国内外の企業、そして産地に活気を与える新進気鋭の人々が集まっています。</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825111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r>
              <a:rPr lang="ja-JP" altLang="en-US" sz="1200" u="none" strike="noStrike" kern="1200">
                <a:solidFill>
                  <a:schemeClr val="tx1"/>
                </a:solidFill>
                <a:effectLst/>
                <a:ea typeface="MS PGothic" panose="020B0600070205080204" pitchFamily="34" charset="-128"/>
                <a:cs typeface="+mn-cs"/>
              </a:rPr>
              <a:t>：</a:t>
            </a:r>
            <a:endParaRPr lang="en-AU"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S PGothic" panose="020B0600070205080204" pitchFamily="34" charset="-128"/>
                <a:cs typeface="+mn-cs"/>
              </a:rPr>
              <a:t>クナワラがカベルネ・ソーヴィニヨンのトップ銘醸地となった要因、そしてその地位を維持するために必要なことは何でしょうか。</a:t>
            </a:r>
            <a:endParaRPr lang="en-AU" sz="1200" u="none" strike="noStrike" kern="1200" dirty="0">
              <a:solidFill>
                <a:schemeClr val="tx1"/>
              </a:solidFill>
              <a:effectLst/>
              <a:ea typeface="+mn-ea"/>
              <a:cs typeface="+mn-cs"/>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893722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クナワラは、南緯</a:t>
            </a:r>
            <a:r>
              <a:rPr lang="en-US" altLang="ja-JP" sz="1200" u="none" strike="noStrike" kern="1200" dirty="0">
                <a:solidFill>
                  <a:schemeClr val="tx1"/>
                </a:solidFill>
                <a:effectLst/>
                <a:ea typeface="MS PGothic" panose="020B0600070205080204" pitchFamily="34" charset="-128"/>
                <a:cs typeface="+mn-cs"/>
              </a:rPr>
              <a:t>37</a:t>
            </a:r>
            <a:r>
              <a:rPr lang="ja-JP" altLang="en-US" sz="1200" u="none" strike="noStrike" kern="1200">
                <a:solidFill>
                  <a:schemeClr val="tx1"/>
                </a:solidFill>
                <a:effectLst/>
                <a:ea typeface="MS PGothic" panose="020B0600070205080204" pitchFamily="34" charset="-128"/>
                <a:cs typeface="+mn-cs"/>
              </a:rPr>
              <a:t>度</a:t>
            </a:r>
            <a:r>
              <a:rPr lang="en-US" altLang="ja-JP" sz="1200" u="none" strike="noStrike" kern="1200" dirty="0">
                <a:solidFill>
                  <a:schemeClr val="tx1"/>
                </a:solidFill>
                <a:effectLst/>
                <a:ea typeface="MS PGothic" panose="020B0600070205080204" pitchFamily="34" charset="-128"/>
                <a:cs typeface="+mn-cs"/>
              </a:rPr>
              <a:t>32</a:t>
            </a:r>
            <a:r>
              <a:rPr lang="ja-JP" altLang="en-US" sz="1200" u="none" strike="noStrike" kern="1200">
                <a:solidFill>
                  <a:schemeClr val="tx1"/>
                </a:solidFill>
                <a:effectLst/>
                <a:ea typeface="MS PGothic" panose="020B0600070205080204" pitchFamily="34" charset="-128"/>
                <a:cs typeface="+mn-cs"/>
              </a:rPr>
              <a:t>分という緯度から予想されるよりも冷涼な土地です。これは、平坦な地形で南極海に近く、生育期にはボニー上昇流の冷たい海水が流れ込むためです。ライムストーン・コーストの西向きの海岸は、特に海洋性気候の影響を受けてい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050360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クナワラは、平坦で標高の低い地域です。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冬は寒く、夏の夜の気温は低いのが普通です。クナワラには一貫して雲が見られ、気温の低下に寄与しています。</a:t>
            </a:r>
          </a:p>
          <a:p>
            <a:pPr rtl="0"/>
            <a:r>
              <a:rPr lang="en-US" altLang="ja-JP" sz="1200" u="none" strike="noStrike" kern="1200" dirty="0">
                <a:solidFill>
                  <a:schemeClr val="tx1"/>
                </a:solidFill>
                <a:effectLst/>
                <a:ea typeface="MS PGothic" panose="020B0600070205080204" pitchFamily="34" charset="-128"/>
                <a:cs typeface="+mn-cs"/>
              </a:rPr>
              <a:t>- 1</a:t>
            </a:r>
            <a:r>
              <a:rPr lang="ja-JP" altLang="en-US" sz="1200" u="none" strike="noStrike" kern="1200">
                <a:solidFill>
                  <a:schemeClr val="tx1"/>
                </a:solidFill>
                <a:effectLst/>
                <a:ea typeface="MS PGothic" panose="020B0600070205080204" pitchFamily="34" charset="-128"/>
                <a:cs typeface="+mn-cs"/>
              </a:rPr>
              <a:t>月の平均気温：</a:t>
            </a:r>
            <a:r>
              <a:rPr lang="en-US" altLang="ja-JP" sz="1200" u="none" strike="noStrike" kern="1200" dirty="0">
                <a:solidFill>
                  <a:schemeClr val="tx1"/>
                </a:solidFill>
                <a:effectLst/>
                <a:ea typeface="MS PGothic" panose="020B0600070205080204" pitchFamily="34" charset="-128"/>
                <a:cs typeface="+mn-cs"/>
              </a:rPr>
              <a:t>20.1℃</a:t>
            </a:r>
            <a:r>
              <a:rPr lang="ja-JP" altLang="en-US" sz="1200" u="none" strike="noStrike" kern="1200">
                <a:solidFill>
                  <a:schemeClr val="tx1"/>
                </a:solidFill>
                <a:effectLst/>
                <a:ea typeface="MS PGothic" panose="020B0600070205080204" pitchFamily="34" charset="-128"/>
                <a:cs typeface="+mn-cs"/>
              </a:rPr>
              <a:t>（</a:t>
            </a:r>
            <a:r>
              <a:rPr lang="en-US" altLang="ja-JP" sz="1200" u="none" strike="noStrike" kern="1200" dirty="0">
                <a:solidFill>
                  <a:schemeClr val="tx1"/>
                </a:solidFill>
                <a:effectLst/>
                <a:ea typeface="MS PGothic" panose="020B0600070205080204" pitchFamily="34" charset="-128"/>
                <a:cs typeface="+mn-cs"/>
              </a:rPr>
              <a:t>68°</a:t>
            </a:r>
            <a:r>
              <a:rPr lang="en-AU" sz="1200" u="none" strike="noStrike" kern="1200" dirty="0">
                <a:solidFill>
                  <a:schemeClr val="tx1"/>
                </a:solidFill>
                <a:effectLst/>
                <a:ea typeface="+mn-ea"/>
                <a:cs typeface="+mn-cs"/>
              </a:rPr>
              <a:t>F）。</a:t>
            </a:r>
          </a:p>
          <a:p>
            <a:pPr rtl="0"/>
            <a:r>
              <a:rPr lang="en-AU" sz="1200" u="none" strike="noStrike" kern="1200" dirty="0">
                <a:solidFill>
                  <a:schemeClr val="tx1"/>
                </a:solidFill>
                <a:effectLst/>
                <a:ea typeface="+mn-ea"/>
                <a:cs typeface="+mn-cs"/>
              </a:rPr>
              <a:t>- </a:t>
            </a:r>
            <a:r>
              <a:rPr lang="ja-JP" altLang="en-US" sz="1200" u="none" strike="noStrike" kern="1200">
                <a:solidFill>
                  <a:schemeClr val="tx1"/>
                </a:solidFill>
                <a:effectLst/>
                <a:ea typeface="MS PGothic" panose="020B0600070205080204" pitchFamily="34" charset="-128"/>
                <a:cs typeface="+mn-cs"/>
              </a:rPr>
              <a:t>生育期の降雨量（</a:t>
            </a:r>
            <a:r>
              <a:rPr lang="en-AU" sz="1200" u="none" strike="noStrike" kern="1200" dirty="0">
                <a:solidFill>
                  <a:schemeClr val="tx1"/>
                </a:solidFill>
                <a:effectLst/>
                <a:ea typeface="+mn-ea"/>
                <a:cs typeface="+mn-cs"/>
              </a:rPr>
              <a:t>GSR）：260mm。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75144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クナワラのテラ・ロッサは、その形状、濃厚な色など、地質学的にユニークな存在です。南北に伸びるこの小さな土地は、オーストラリアワイン界で最も価値のある土地のひとつです。</a:t>
            </a:r>
          </a:p>
          <a:p>
            <a:endParaRPr lang="ja-JP" altLang="en-US" sz="1200" u="none" strike="noStrike" kern="1200">
              <a:solidFill>
                <a:schemeClr val="tx1"/>
              </a:solidFill>
              <a:effectLst/>
              <a:ea typeface="MS PGothic" panose="020B0600070205080204" pitchFamily="34" charset="-128"/>
              <a:cs typeface="+mn-cs"/>
            </a:endParaRPr>
          </a:p>
          <a:p>
            <a:r>
              <a:rPr lang="ja-JP" altLang="en-US" sz="1200" u="none" strike="noStrike" kern="1200">
                <a:solidFill>
                  <a:schemeClr val="tx1"/>
                </a:solidFill>
                <a:effectLst/>
                <a:ea typeface="MS PGothic" panose="020B0600070205080204" pitchFamily="34" charset="-128"/>
                <a:cs typeface="+mn-cs"/>
              </a:rPr>
              <a:t>考察ポイント </a:t>
            </a:r>
          </a:p>
          <a:p>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クナワラが世界クラスのカベルネ・ソーヴィニヨンを生産するのに理想的な環境である理由は何でしょうか？</a:t>
            </a:r>
          </a:p>
          <a:p>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クナワラのテラ・ロッサは、なぜこれほどまでに貴重な土地なのでしょうか？</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288559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a:solidFill>
                  <a:schemeClr val="tx1"/>
                </a:solidFill>
                <a:effectLst/>
                <a:ea typeface="+mn-ea"/>
                <a:cs typeface="+mn-cs"/>
              </a:rPr>
              <a:t>– </a:t>
            </a:r>
            <a:r>
              <a:rPr lang="ja-JP" altLang="en-US" sz="1200" u="none" strike="noStrike" kern="1200">
                <a:solidFill>
                  <a:schemeClr val="tx1"/>
                </a:solidFill>
                <a:effectLst/>
                <a:ea typeface="MS PGothic" panose="020B0600070205080204" pitchFamily="34" charset="-128"/>
                <a:cs typeface="+mn-cs"/>
              </a:rPr>
              <a:t>クナワラのブドウ栽培者たちは最高品質のブドウを生産するために、様々な気候条件に適応する方法を取ってきた歴史があります。継続的なブドウ栽培の研究が主要な焦点となっています。</a:t>
            </a:r>
            <a:endParaRPr lang="en-AU" altLang="ja-JP" sz="1200" u="none" strike="noStrike" kern="1200" dirty="0">
              <a:solidFill>
                <a:schemeClr val="tx1"/>
              </a:solidFill>
              <a:effectLst/>
              <a:ea typeface="MS PGothic" panose="020B0600070205080204" pitchFamily="34" charset="-128"/>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この地域の条件はブドウ栽培に非常に適しているため、一般にブドウの成長は芽や果実の間引き、刈り込み、除葉などの剪定作業によってコントロールする必要があります。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多くのブドウ畑のオーナーは、リモートセンシングや灌漑のスケジュール管理などの技術を活用して水の保全に取り組み、ブドウの樹勢をコントロールしています。ブドウ畑は平均</a:t>
            </a:r>
            <a:r>
              <a:rPr lang="en-US" altLang="ja-JP" sz="1200" u="none" strike="noStrike" kern="1200" dirty="0">
                <a:solidFill>
                  <a:schemeClr val="tx1"/>
                </a:solidFill>
                <a:effectLst/>
                <a:ea typeface="MS PGothic" panose="020B0600070205080204" pitchFamily="34" charset="-128"/>
                <a:cs typeface="+mn-cs"/>
              </a:rPr>
              <a:t>5</a:t>
            </a:r>
            <a:r>
              <a:rPr lang="ja-JP" altLang="en-US" sz="1200" u="none" strike="noStrike" kern="1200">
                <a:solidFill>
                  <a:schemeClr val="tx1"/>
                </a:solidFill>
                <a:effectLst/>
                <a:ea typeface="MS PGothic" panose="020B0600070205080204" pitchFamily="34" charset="-128"/>
                <a:cs typeface="+mn-cs"/>
              </a:rPr>
              <a:t>～</a:t>
            </a:r>
            <a:r>
              <a:rPr lang="en-US" altLang="ja-JP" sz="1200" u="none" strike="noStrike" kern="1200" dirty="0">
                <a:solidFill>
                  <a:schemeClr val="tx1"/>
                </a:solidFill>
                <a:effectLst/>
                <a:ea typeface="MS PGothic" panose="020B0600070205080204" pitchFamily="34" charset="-128"/>
                <a:cs typeface="+mn-cs"/>
              </a:rPr>
              <a:t>6</a:t>
            </a:r>
            <a:r>
              <a:rPr lang="ja-JP" altLang="en-US" sz="1200" u="none" strike="noStrike" kern="1200">
                <a:solidFill>
                  <a:schemeClr val="tx1"/>
                </a:solidFill>
                <a:effectLst/>
                <a:ea typeface="MS PGothic" panose="020B0600070205080204" pitchFamily="34" charset="-128"/>
                <a:cs typeface="+mn-cs"/>
              </a:rPr>
              <a:t>メートルの深さにある地下水脈から水を得ています。</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気候変動を背景に、多くのブドウ畑のオーナーは持続可能なブドウ栽培法を取り入れています。</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冬場の雑草駆除に羊を使用できるよう、多くのブドウ畑が柵で囲われています。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91693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ワイナリーでの介入を最小限に抑えることで、ブドウ本来の品質を引き出します。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ワインメーカーは、最高級のカベルネ・ソーヴィニヨンとシラーズを熟成させるためのオークの使い方を常に磨いています。新樽の使用を控えめにし、古いオークと組み合わせて使うことで、品種の特徴を保ちながら複雑さと奥行きを与えます。</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カベルネ・ソーヴィニヨンは、カベルネの「ドーナツ」と呼ばれるように、中間の味わいに穴があると言われることがあります。そのため、その穴を埋める他の品種とのブレンドが効果的です。クナワラでは、カベルネ・ソーヴィニヨンはより繊細なワインとなる傾向があるため、ワインメーカーは他の品種とのブレンドによって風味と味わいの重みを増すこともあります。</a:t>
            </a:r>
          </a:p>
          <a:p>
            <a:pPr rtl="0"/>
            <a:endParaRPr lang="ja-JP" altLang="en-US" sz="1200" u="none" strike="noStrike" kern="120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考察ポイント</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ワイン醸造において、オークはどのような役割を担っていますか？オークの使用法はどのように進化し、ワインのスタイルにどのような影響を及ぼしていますか？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オーストラリアの他の前衛的な産地とは異なり、クナワラのワインメーカーは一般的にワイナリーでより伝統的なアプローチを取っています。これはなぜでしょうか？</a:t>
            </a:r>
          </a:p>
          <a:p>
            <a:pPr rtl="0"/>
            <a:endParaRPr lang="ja-JP" altLang="en-US" sz="1200" u="none" strike="noStrike" kern="1200">
              <a:solidFill>
                <a:schemeClr val="tx1"/>
              </a:solidFill>
              <a:effectLst/>
              <a:ea typeface="MS PGothic" panose="020B0600070205080204" pitchFamily="34" charset="-128"/>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7519646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4788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481391" y="592189"/>
            <a:ext cx="3710609" cy="2457174"/>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4819873" y="4471412"/>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4819873" y="380863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B8A6912E-BA6A-C23E-83FF-641643A6F644}"/>
              </a:ext>
            </a:extLst>
          </p:cNvPr>
          <p:cNvSpPr/>
          <p:nvPr userDrawn="1"/>
        </p:nvSpPr>
        <p:spPr>
          <a:xfrm>
            <a:off x="878803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Text Placeholder 4">
            <a:extLst>
              <a:ext uri="{FF2B5EF4-FFF2-40B4-BE49-F238E27FC236}">
                <a16:creationId xmlns:a16="http://schemas.microsoft.com/office/drawing/2014/main" id="{F6710FA8-29F6-38BC-3F2E-0833CFC8AB7B}"/>
              </a:ext>
            </a:extLst>
          </p:cNvPr>
          <p:cNvSpPr>
            <a:spLocks noGrp="1"/>
          </p:cNvSpPr>
          <p:nvPr>
            <p:ph type="body" sz="quarter" idx="20" hasCustomPrompt="1"/>
          </p:nvPr>
        </p:nvSpPr>
        <p:spPr>
          <a:xfrm>
            <a:off x="8431090" y="4471412"/>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7" name="Text Placeholder 16">
            <a:extLst>
              <a:ext uri="{FF2B5EF4-FFF2-40B4-BE49-F238E27FC236}">
                <a16:creationId xmlns:a16="http://schemas.microsoft.com/office/drawing/2014/main" id="{A098D18A-D6FA-F31D-2615-57F3FC62DFD7}"/>
              </a:ext>
            </a:extLst>
          </p:cNvPr>
          <p:cNvSpPr>
            <a:spLocks noGrp="1"/>
          </p:cNvSpPr>
          <p:nvPr>
            <p:ph type="body" sz="quarter" idx="21" hasCustomPrompt="1"/>
          </p:nvPr>
        </p:nvSpPr>
        <p:spPr>
          <a:xfrm>
            <a:off x="8431090" y="380863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5502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123583" y="4058665"/>
            <a:ext cx="406841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5734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04710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03621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EF82924-C0A9-2A49-B679-BE874026D733}"/>
              </a:ext>
            </a:extLst>
          </p:cNvPr>
          <p:cNvSpPr/>
          <p:nvPr userDrawn="1"/>
        </p:nvSpPr>
        <p:spPr>
          <a:xfrm>
            <a:off x="7848013" y="3268434"/>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4">
            <a:extLst>
              <a:ext uri="{FF2B5EF4-FFF2-40B4-BE49-F238E27FC236}">
                <a16:creationId xmlns:a16="http://schemas.microsoft.com/office/drawing/2014/main" id="{296D9D94-B9E6-E2C1-428B-9477F8FF0702}"/>
              </a:ext>
            </a:extLst>
          </p:cNvPr>
          <p:cNvSpPr>
            <a:spLocks noGrp="1"/>
          </p:cNvSpPr>
          <p:nvPr>
            <p:ph type="body" sz="quarter" idx="25" hasCustomPrompt="1"/>
          </p:nvPr>
        </p:nvSpPr>
        <p:spPr>
          <a:xfrm>
            <a:off x="7372859" y="173484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0" name="Text Placeholder 16">
            <a:extLst>
              <a:ext uri="{FF2B5EF4-FFF2-40B4-BE49-F238E27FC236}">
                <a16:creationId xmlns:a16="http://schemas.microsoft.com/office/drawing/2014/main" id="{FEA3E454-DA14-F376-4F21-3D4F98C43B4F}"/>
              </a:ext>
            </a:extLst>
          </p:cNvPr>
          <p:cNvSpPr>
            <a:spLocks noGrp="1"/>
          </p:cNvSpPr>
          <p:nvPr>
            <p:ph type="body" sz="quarter" idx="26" hasCustomPrompt="1"/>
          </p:nvPr>
        </p:nvSpPr>
        <p:spPr>
          <a:xfrm>
            <a:off x="7361974" y="1050994"/>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40295798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7/13/26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13/7/2026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17762" b="24080"/>
          <a:stretch/>
        </p:blipFill>
        <p:spPr>
          <a:xfrm>
            <a:off x="623890" y="2595562"/>
            <a:ext cx="1099350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623890" y="1394746"/>
            <a:ext cx="11041110" cy="990300"/>
          </a:xfrm>
        </p:spPr>
        <p:txBody>
          <a:bodyPr/>
          <a:lstStyle/>
          <a:p>
            <a:pPr marL="0" indent="0">
              <a:buNone/>
            </a:pPr>
            <a:r>
              <a:rPr lang="en-AU" altLang="ja-JP" sz="4000" dirty="0">
                <a:solidFill>
                  <a:schemeClr val="accent1"/>
                </a:solidFill>
                <a:latin typeface="+mj-lt"/>
                <a:ea typeface="Yu Gothic Medium" panose="020B0400000000000000" pitchFamily="34" charset="-128"/>
                <a:cs typeface="Arial" panose="020B0604020202020204" pitchFamily="34" charset="0"/>
              </a:rPr>
              <a:t>COONAWARRA</a:t>
            </a:r>
            <a:br>
              <a:rPr lang="en-AU" altLang="ja-JP" sz="4000" dirty="0">
                <a:solidFill>
                  <a:schemeClr val="accent1"/>
                </a:solidFill>
                <a:latin typeface="Arial" panose="020B0604020202020204" pitchFamily="34" charset="0"/>
                <a:ea typeface="Yu Gothic Medium" panose="020B0400000000000000" pitchFamily="34" charset="-128"/>
                <a:cs typeface="Arial" panose="020B0604020202020204" pitchFamily="34" charset="0"/>
              </a:rPr>
            </a:br>
            <a:r>
              <a:rPr lang="ja-JP" altLang="en-US" sz="4000">
                <a:solidFill>
                  <a:schemeClr val="accent1"/>
                </a:solidFill>
                <a:latin typeface="Arial" panose="020B0604020202020204" pitchFamily="34" charset="0"/>
                <a:ea typeface="Yu Gothic Medium" panose="020B0400000000000000" pitchFamily="34" charset="-128"/>
                <a:cs typeface="Arial" panose="020B0604020202020204" pitchFamily="34" charset="0"/>
              </a:rPr>
              <a:t>ク</a:t>
            </a:r>
            <a:r>
              <a:rPr lang="ja-JP" altLang="en-US" sz="4000" dirty="0">
                <a:solidFill>
                  <a:schemeClr val="accent1"/>
                </a:solidFill>
                <a:latin typeface="Arial" panose="020B0604020202020204" pitchFamily="34" charset="0"/>
                <a:ea typeface="Yu Gothic Medium" panose="020B0400000000000000" pitchFamily="34" charset="-128"/>
                <a:cs typeface="Arial" panose="020B0604020202020204" pitchFamily="34" charset="0"/>
              </a:rPr>
              <a:t>ナワラ</a:t>
            </a:r>
            <a:endParaRPr lang="en-US" sz="4000" dirty="0">
              <a:solidFill>
                <a:schemeClr val="accent1"/>
              </a:solidFill>
              <a:latin typeface="Arial" panose="020B0604020202020204" pitchFamily="34" charset="0"/>
              <a:ea typeface="Yu Gothic Medium" panose="020B0400000000000000" pitchFamily="34" charset="-128"/>
              <a:cs typeface="Arial" panose="020B0604020202020204" pitchFamily="34" charset="0"/>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2833" b="1006"/>
          <a:stretch/>
        </p:blipFill>
        <p:spPr>
          <a:xfrm>
            <a:off x="0" y="368299"/>
            <a:ext cx="6075426" cy="6068787"/>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523739" y="1656245"/>
            <a:ext cx="5533314" cy="836366"/>
          </a:xfrm>
        </p:spPr>
        <p:txBody>
          <a:bodyPr/>
          <a:lstStyle/>
          <a:p>
            <a:r>
              <a:rPr lang="ja-JP" altLang="en-US" sz="5440" dirty="0">
                <a:solidFill>
                  <a:schemeClr val="accent5"/>
                </a:solidFill>
                <a:latin typeface="Yu Gothic Medium" panose="020B0400000000000000" pitchFamily="34" charset="-128"/>
                <a:ea typeface="Yu Gothic Medium" panose="020B0400000000000000" pitchFamily="34" charset="-128"/>
              </a:rPr>
              <a:t>地形</a:t>
            </a:r>
            <a:br>
              <a:rPr lang="en-AU" altLang="ja-JP" sz="5440" dirty="0">
                <a:solidFill>
                  <a:schemeClr val="accent5"/>
                </a:solidFill>
                <a:latin typeface="Yu Gothic Medium" panose="020B0400000000000000" pitchFamily="34" charset="-128"/>
                <a:ea typeface="Yu Gothic Medium" panose="020B0400000000000000" pitchFamily="34" charset="-128"/>
              </a:rPr>
            </a:br>
            <a:r>
              <a:rPr lang="ja-JP" altLang="en-US" sz="5440" dirty="0">
                <a:solidFill>
                  <a:schemeClr val="accent5"/>
                </a:solidFill>
                <a:latin typeface="Yu Gothic Medium" panose="020B0400000000000000" pitchFamily="34" charset="-128"/>
                <a:ea typeface="Yu Gothic Medium" panose="020B0400000000000000" pitchFamily="34" charset="-128"/>
              </a:rPr>
              <a:t>気候</a:t>
            </a:r>
            <a:br>
              <a:rPr lang="en-AU" altLang="ja-JP" sz="5440" dirty="0">
                <a:solidFill>
                  <a:schemeClr val="accent5"/>
                </a:solidFill>
                <a:latin typeface="Yu Gothic Medium" panose="020B0400000000000000" pitchFamily="34" charset="-128"/>
                <a:ea typeface="Yu Gothic Medium" panose="020B0400000000000000" pitchFamily="34" charset="-128"/>
              </a:rPr>
            </a:br>
            <a:r>
              <a:rPr lang="ja-JP" altLang="en-US" sz="5440" dirty="0">
                <a:solidFill>
                  <a:schemeClr val="accent5"/>
                </a:solidFill>
                <a:latin typeface="Yu Gothic Medium" panose="020B0400000000000000" pitchFamily="34" charset="-128"/>
                <a:ea typeface="Yu Gothic Medium" panose="020B0400000000000000" pitchFamily="34" charset="-128"/>
              </a:rPr>
              <a:t>土壌</a:t>
            </a:r>
            <a:endParaRPr lang="en-US" sz="5440"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1" y="3846415"/>
            <a:ext cx="5209458" cy="3011585"/>
          </a:xfrm>
        </p:spPr>
        <p:txBody>
          <a:bodyPr/>
          <a:lstStyle/>
          <a:p>
            <a:pPr marL="285750" indent="-285750">
              <a:lnSpc>
                <a:spcPct val="90000"/>
              </a:lnSpc>
              <a:spcBef>
                <a:spcPts val="14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アデレードから車で約</a:t>
            </a:r>
            <a:r>
              <a:rPr lang="en-US" altLang="ja-JP" dirty="0">
                <a:solidFill>
                  <a:schemeClr val="bg1"/>
                </a:solidFill>
                <a:latin typeface="Yu Gothic Medium" panose="020B0400000000000000" pitchFamily="34" charset="-128"/>
                <a:ea typeface="Yu Gothic Medium" panose="020B0400000000000000" pitchFamily="34" charset="-128"/>
              </a:rPr>
              <a:t>4</a:t>
            </a:r>
            <a:r>
              <a:rPr lang="ja-JP" altLang="en-US" dirty="0">
                <a:solidFill>
                  <a:schemeClr val="bg1"/>
                </a:solidFill>
                <a:latin typeface="Yu Gothic Medium" panose="020B0400000000000000" pitchFamily="34" charset="-128"/>
                <a:ea typeface="Yu Gothic Medium" panose="020B0400000000000000" pitchFamily="34" charset="-128"/>
              </a:rPr>
              <a:t>時間、メルボルンから</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約</a:t>
            </a:r>
            <a:r>
              <a:rPr lang="en-US" altLang="ja-JP" dirty="0">
                <a:solidFill>
                  <a:schemeClr val="bg1"/>
                </a:solidFill>
                <a:latin typeface="Yu Gothic Medium" panose="020B0400000000000000" pitchFamily="34" charset="-128"/>
                <a:ea typeface="Yu Gothic Medium" panose="020B0400000000000000" pitchFamily="34" charset="-128"/>
              </a:rPr>
              <a:t>5</a:t>
            </a:r>
            <a:r>
              <a:rPr lang="ja-JP" altLang="en-US" dirty="0">
                <a:solidFill>
                  <a:schemeClr val="bg1"/>
                </a:solidFill>
                <a:latin typeface="Yu Gothic Medium" panose="020B0400000000000000" pitchFamily="34" charset="-128"/>
                <a:ea typeface="Yu Gothic Medium" panose="020B0400000000000000" pitchFamily="34" charset="-128"/>
              </a:rPr>
              <a:t>時間のライムストーン・コーストに位置する</a:t>
            </a:r>
          </a:p>
          <a:p>
            <a:pPr marL="285750" indent="-285750">
              <a:lnSpc>
                <a:spcPct val="90000"/>
              </a:lnSpc>
              <a:spcBef>
                <a:spcPts val="14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美しいブドウの列、リバー・レッド・ガム・</a:t>
            </a:r>
            <a:br>
              <a:rPr lang="en-AU" altLang="ja-JP" dirty="0">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ツリーの古代樹、赤い土壌が広がる絵のような地域</a:t>
            </a:r>
          </a:p>
          <a:p>
            <a:pPr marL="285750" indent="-285750">
              <a:lnSpc>
                <a:spcPct val="90000"/>
              </a:lnSpc>
              <a:spcBef>
                <a:spcPts val="14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南オーストラリア州の他のワイン産地よりも</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穏やかな気候</a:t>
            </a:r>
          </a:p>
          <a:p>
            <a:pPr marL="285750" indent="-285750">
              <a:lnSpc>
                <a:spcPct val="90000"/>
              </a:lnSpc>
              <a:spcBef>
                <a:spcPts val="14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海洋性気候の影響を受け、石灰岩をベースとした</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土壌は、理想的なブドウの栽培条件</a:t>
            </a:r>
            <a:endParaRPr lang="en-US" dirty="0">
              <a:solidFill>
                <a:schemeClr val="bg1"/>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D311900E-78ED-5EC7-92D9-7ABC2B5363B9}"/>
              </a:ext>
            </a:extLst>
          </p:cNvPr>
          <p:cNvSpPr txBox="1">
            <a:spLocks/>
          </p:cNvSpPr>
          <p:nvPr/>
        </p:nvSpPr>
        <p:spPr>
          <a:xfrm>
            <a:off x="6456361" y="1473527"/>
            <a:ext cx="4688825" cy="2038167"/>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bg2"/>
                </a:solidFill>
                <a:latin typeface="Yu Gothic Medium" panose="020B0400000000000000" pitchFamily="34" charset="-128"/>
                <a:ea typeface="Yu Gothic Medium" panose="020B0400000000000000" pitchFamily="34" charset="-128"/>
              </a:rPr>
              <a:t>オーストラリアの</a:t>
            </a:r>
            <a:br>
              <a:rPr lang="ja-JP" altLang="en-US" dirty="0">
                <a:solidFill>
                  <a:schemeClr val="bg2"/>
                </a:solidFill>
                <a:latin typeface="Yu Gothic Medium" panose="020B0400000000000000" pitchFamily="34" charset="-128"/>
                <a:ea typeface="Yu Gothic Medium" panose="020B0400000000000000" pitchFamily="34" charset="-128"/>
              </a:rPr>
            </a:br>
            <a:r>
              <a:rPr lang="ja-JP" altLang="en-US" dirty="0">
                <a:solidFill>
                  <a:schemeClr val="bg2"/>
                </a:solidFill>
                <a:latin typeface="Yu Gothic Medium" panose="020B0400000000000000" pitchFamily="34" charset="-128"/>
                <a:ea typeface="Yu Gothic Medium" panose="020B0400000000000000" pitchFamily="34" charset="-128"/>
              </a:rPr>
              <a:t>レッド</a:t>
            </a:r>
            <a:r>
              <a:rPr lang="en-US" altLang="ja-JP" dirty="0">
                <a:solidFill>
                  <a:schemeClr val="bg2"/>
                </a:solidFill>
                <a:latin typeface="Yu Gothic Medium" panose="020B0400000000000000" pitchFamily="34" charset="-128"/>
                <a:ea typeface="Yu Gothic Medium" panose="020B0400000000000000" pitchFamily="34" charset="-128"/>
              </a:rPr>
              <a:t> </a:t>
            </a:r>
            <a:r>
              <a:rPr lang="ja-JP" altLang="en-US" dirty="0">
                <a:solidFill>
                  <a:schemeClr val="bg2"/>
                </a:solidFill>
                <a:latin typeface="Yu Gothic Medium" panose="020B0400000000000000" pitchFamily="34" charset="-128"/>
                <a:ea typeface="Yu Gothic Medium" panose="020B0400000000000000" pitchFamily="34" charset="-128"/>
              </a:rPr>
              <a:t>カーペット</a:t>
            </a:r>
            <a:endParaRPr lang="en-US"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9909" r="30907"/>
          <a:stretch/>
        </p:blipFill>
        <p:spPr>
          <a:xfrm>
            <a:off x="1" y="1"/>
            <a:ext cx="6096000" cy="6858000"/>
          </a:xfrm>
        </p:spPr>
      </p:pic>
      <p:sp>
        <p:nvSpPr>
          <p:cNvPr id="8" name="TextBox 7">
            <a:extLst>
              <a:ext uri="{FF2B5EF4-FFF2-40B4-BE49-F238E27FC236}">
                <a16:creationId xmlns:a16="http://schemas.microsoft.com/office/drawing/2014/main" id="{C02330F5-AA6E-D44A-DE7C-F0AE1B15F21C}"/>
              </a:ext>
            </a:extLst>
          </p:cNvPr>
          <p:cNvSpPr txBox="1"/>
          <p:nvPr/>
        </p:nvSpPr>
        <p:spPr>
          <a:xfrm>
            <a:off x="556459" y="1279089"/>
            <a:ext cx="5183398" cy="584775"/>
          </a:xfrm>
          <a:prstGeom prst="rect">
            <a:avLst/>
          </a:prstGeom>
          <a:noFill/>
        </p:spPr>
        <p:txBody>
          <a:bodyPr wrap="square" rtlCol="0">
            <a:spAutoFit/>
          </a:bodyPr>
          <a:lstStyle/>
          <a:p>
            <a:pPr algn="l"/>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海洋性気候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56459" y="1935637"/>
            <a:ext cx="3849274" cy="315343"/>
          </a:xfrm>
          <a:prstGeom prst="rect">
            <a:avLst/>
          </a:prstGeom>
          <a:noFill/>
        </p:spPr>
        <p:txBody>
          <a:bodyPr wrap="square" rtlCol="0">
            <a:spAutoFit/>
          </a:bodyPr>
          <a:lstStyle/>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南極海からの冷却効果</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02259" y="4566926"/>
            <a:ext cx="3108425" cy="785378"/>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クナワラの標高</a:t>
            </a:r>
            <a:endParaRPr lang="en-US" b="1" dirty="0">
              <a:solidFill>
                <a:schemeClr val="accent1"/>
              </a:solidFill>
              <a:latin typeface="Yu Gothic" panose="020B0400000000000000" pitchFamily="34" charset="-128"/>
              <a:ea typeface="Yu Gothic" panose="020B0400000000000000" pitchFamily="34" charset="-128"/>
            </a:endParaRPr>
          </a:p>
          <a:p>
            <a:r>
              <a:rPr lang="en-US" sz="1800" dirty="0">
                <a:solidFill>
                  <a:schemeClr val="accent1"/>
                </a:solidFill>
              </a:rPr>
              <a:t>50–110M (164 - 236FT)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18265" y="65345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18265" y="541158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580168" y="63619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4BDE0350-8D05-705B-0010-F4C7BCF1CA7D}"/>
              </a:ext>
            </a:extLst>
          </p:cNvPr>
          <p:cNvSpPr>
            <a:spLocks noGrp="1"/>
          </p:cNvSpPr>
          <p:nvPr>
            <p:ph type="title"/>
          </p:nvPr>
        </p:nvSpPr>
        <p:spPr>
          <a:xfrm>
            <a:off x="604638" y="453633"/>
            <a:ext cx="5334275" cy="820910"/>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気候</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9A822B4E-78D6-0739-BD3A-0ADE59C4E4BB}"/>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CF385C96-9906-3947-E10B-F76A26EAED85}"/>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32F8EB16-98FC-8934-FB7C-B6FDBA610097}"/>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FB682E0C-E557-6B5D-0E24-B71D213976A1}"/>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677" r="15740"/>
          <a:stretch/>
        </p:blipFill>
        <p:spPr>
          <a:xfrm>
            <a:off x="0" y="368300"/>
            <a:ext cx="6096000"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878746" cy="2637426"/>
          </a:xfrm>
        </p:spPr>
        <p:txBody>
          <a:bodyPr/>
          <a:lstStyle/>
          <a:p>
            <a:r>
              <a:rPr lang="ja-JP" altLang="en-US" sz="1800" dirty="0">
                <a:latin typeface="Yu Gothic Medium" panose="020B0400000000000000" pitchFamily="34" charset="-128"/>
                <a:ea typeface="Yu Gothic Medium" panose="020B0400000000000000" pitchFamily="34" charset="-128"/>
              </a:rPr>
              <a:t>クナワラは、テラ・ロッサ（イタリア語で</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「赤い土壌」の意味）で有名です。</a:t>
            </a:r>
            <a:br>
              <a:rPr lang="en-AU" altLang="ja-JP" sz="1800" dirty="0">
                <a:latin typeface="Yu Gothic Medium" panose="020B0400000000000000" pitchFamily="34" charset="-128"/>
                <a:ea typeface="Yu Gothic Medium" panose="020B0400000000000000" pitchFamily="34" charset="-128"/>
              </a:rPr>
            </a:b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古代の貯水池の上にある石灰岩の上にあり、</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世界トップクラスのブドウを栽培するのに</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理想的な場所です。</a:t>
            </a:r>
            <a:br>
              <a:rPr lang="en-AU" altLang="ja-JP" sz="1800" dirty="0">
                <a:latin typeface="Yu Gothic Medium" panose="020B0400000000000000" pitchFamily="34" charset="-128"/>
                <a:ea typeface="Yu Gothic Medium" panose="020B0400000000000000" pitchFamily="34" charset="-128"/>
              </a:rPr>
            </a:b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その他の土壌には、黒や茶色のレンジナ粘土や砂質ロームがあります。</a:t>
            </a:r>
            <a:endParaRPr lang="en-AU" sz="18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31224" b="31224"/>
          <a:stretch/>
        </p:blipFill>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23888" y="2402114"/>
            <a:ext cx="6158452" cy="1325562"/>
          </a:xfrm>
        </p:spPr>
        <p:txBody>
          <a:bodyPr/>
          <a:lstStyle/>
          <a:p>
            <a:r>
              <a:rPr lang="en-AU" altLang="ja-JP" sz="3200" dirty="0">
                <a:latin typeface="+mj-lt"/>
                <a:ea typeface="Yu Gothic Medium" panose="020B0400000000000000" pitchFamily="34" charset="-128"/>
                <a:cs typeface="Arial" panose="020B0604020202020204" pitchFamily="34" charset="0"/>
              </a:rPr>
              <a:t>COONAWARRA</a:t>
            </a:r>
            <a:r>
              <a:rPr lang="ja-JP" altLang="en-US" sz="3200" dirty="0">
                <a:latin typeface="Yu Gothic Medium" panose="020B0400000000000000" pitchFamily="34" charset="-128"/>
                <a:ea typeface="Yu Gothic Medium" panose="020B0400000000000000" pitchFamily="34" charset="-128"/>
              </a:rPr>
              <a:t>の</a:t>
            </a:r>
            <a:endParaRPr lang="en-US" sz="32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4294967295"/>
          </p:nvPr>
        </p:nvSpPr>
        <p:spPr>
          <a:xfrm>
            <a:off x="623888" y="2830591"/>
            <a:ext cx="5942450" cy="1325562"/>
          </a:xfrm>
        </p:spPr>
        <p:txBody>
          <a:bodyPr/>
          <a:lstStyle/>
          <a:p>
            <a:pPr marL="0" indent="0">
              <a:buNone/>
            </a:pPr>
            <a:r>
              <a:rPr lang="ja-JP" altLang="en-US" sz="5400">
                <a:solidFill>
                  <a:schemeClr val="accent5"/>
                </a:solidFill>
                <a:latin typeface="Yu Gothic Medium" panose="020B0400000000000000" pitchFamily="34" charset="-128"/>
                <a:ea typeface="Yu Gothic Medium" panose="020B0400000000000000" pitchFamily="34" charset="-128"/>
              </a:rPr>
              <a:t>ブドウ栽培と醸造</a:t>
            </a: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6" y="3335508"/>
            <a:ext cx="5472113" cy="2405401"/>
          </a:xfrm>
        </p:spPr>
        <p:txBody>
          <a:bodyPr/>
          <a:lstStyle/>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経験豊富なブドウ栽培者とワインメーカー、</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そして比較的新しい人々が混在している強み</a:t>
            </a:r>
          </a:p>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過去</a:t>
            </a:r>
            <a:r>
              <a:rPr lang="en-US" altLang="ja-JP" sz="1800" dirty="0">
                <a:latin typeface="Yu Gothic Medium" panose="020B0400000000000000" pitchFamily="34" charset="-128"/>
                <a:ea typeface="Yu Gothic Medium" panose="020B0400000000000000" pitchFamily="34" charset="-128"/>
              </a:rPr>
              <a:t>10</a:t>
            </a:r>
            <a:r>
              <a:rPr lang="ja-JP" altLang="en-US" sz="1800" dirty="0">
                <a:latin typeface="Yu Gothic Medium" panose="020B0400000000000000" pitchFamily="34" charset="-128"/>
                <a:ea typeface="Yu Gothic Medium" panose="020B0400000000000000" pitchFamily="34" charset="-128"/>
              </a:rPr>
              <a:t>年間ブドウ畑で行われた数々の革新</a:t>
            </a:r>
          </a:p>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新しい仕立て方、水管理の改善、</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サステイナビリティの重視</a:t>
            </a:r>
          </a:p>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収穫： </a:t>
            </a:r>
            <a:r>
              <a:rPr lang="en-US" altLang="ja-JP" sz="1800" dirty="0">
                <a:latin typeface="Yu Gothic Medium" panose="020B0400000000000000" pitchFamily="34" charset="-128"/>
                <a:ea typeface="Yu Gothic Medium" panose="020B0400000000000000" pitchFamily="34" charset="-128"/>
              </a:rPr>
              <a:t>2</a:t>
            </a:r>
            <a:r>
              <a:rPr lang="ja-JP" altLang="en-US" sz="1800" dirty="0">
                <a:latin typeface="Yu Gothic Medium" panose="020B0400000000000000" pitchFamily="34" charset="-128"/>
                <a:ea typeface="Yu Gothic Medium" panose="020B0400000000000000" pitchFamily="34" charset="-128"/>
              </a:rPr>
              <a:t>月上旬～</a:t>
            </a:r>
            <a:r>
              <a:rPr lang="en-US" altLang="ja-JP" sz="1800" dirty="0">
                <a:latin typeface="Yu Gothic Medium" panose="020B0400000000000000" pitchFamily="34" charset="-128"/>
                <a:ea typeface="Yu Gothic Medium" panose="020B0400000000000000" pitchFamily="34" charset="-128"/>
              </a:rPr>
              <a:t>4</a:t>
            </a:r>
            <a:r>
              <a:rPr lang="ja-JP" altLang="en-US" sz="1800" dirty="0">
                <a:latin typeface="Yu Gothic Medium" panose="020B0400000000000000" pitchFamily="34" charset="-128"/>
                <a:ea typeface="Yu Gothic Medium" panose="020B0400000000000000" pitchFamily="34" charset="-128"/>
              </a:rPr>
              <a:t>月 </a:t>
            </a:r>
            <a:endParaRPr lang="en-US"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a:xfrm>
            <a:off x="623888" y="584200"/>
            <a:ext cx="5340350" cy="410029"/>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ブドウ栽培</a:t>
            </a:r>
            <a:endParaRPr lang="en-US" sz="3200" dirty="0">
              <a:solidFill>
                <a:schemeClr val="bg2"/>
              </a:solidFill>
              <a:latin typeface="Yu Gothic Medium" panose="020B0400000000000000" pitchFamily="34" charset="-128"/>
              <a:ea typeface="Yu Gothic Medium" panose="020B0400000000000000" pitchFamily="34" charset="-128"/>
            </a:endParaRPr>
          </a:p>
        </p:txBody>
      </p:sp>
      <p:sp>
        <p:nvSpPr>
          <p:cNvPr id="2" name="Text Placeholder 4">
            <a:extLst>
              <a:ext uri="{FF2B5EF4-FFF2-40B4-BE49-F238E27FC236}">
                <a16:creationId xmlns:a16="http://schemas.microsoft.com/office/drawing/2014/main" id="{801EFFA6-CBD1-47F7-18A3-C867734046A4}"/>
              </a:ext>
            </a:extLst>
          </p:cNvPr>
          <p:cNvSpPr txBox="1">
            <a:spLocks/>
          </p:cNvSpPr>
          <p:nvPr/>
        </p:nvSpPr>
        <p:spPr>
          <a:xfrm>
            <a:off x="623888" y="994229"/>
            <a:ext cx="5340350"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solidFill>
                  <a:schemeClr val="accent1"/>
                </a:solidFill>
                <a:latin typeface="Yu Gothic Medium" panose="020B0400000000000000" pitchFamily="34" charset="-128"/>
                <a:ea typeface="Yu Gothic Medium" panose="020B0400000000000000" pitchFamily="34" charset="-128"/>
              </a:rPr>
              <a:t>進化と革新</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5905594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5603" t="-146" r="7814" b="146"/>
          <a:stretch/>
        </p:blipFill>
        <p:spPr>
          <a:xfrm>
            <a:off x="6096000" y="368300"/>
            <a:ext cx="6096000" cy="6103620"/>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a:xfrm>
            <a:off x="630419" y="199571"/>
            <a:ext cx="4829691"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醸造</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a:xfrm>
            <a:off x="623888" y="1067435"/>
            <a:ext cx="5340350" cy="1325563"/>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品質をゆっくり育む場所</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A20E4DE1-BA5F-2761-D3EF-6DD5B7D8D0CB}"/>
              </a:ext>
            </a:extLst>
          </p:cNvPr>
          <p:cNvSpPr txBox="1">
            <a:spLocks/>
          </p:cNvSpPr>
          <p:nvPr/>
        </p:nvSpPr>
        <p:spPr>
          <a:xfrm>
            <a:off x="623887" y="3741908"/>
            <a:ext cx="4638226" cy="240540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ブドウ栽培者とワイン醸造家の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協力関係の緊密化</a:t>
            </a:r>
          </a:p>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赤ワインの熟成における</a:t>
            </a:r>
            <a:br>
              <a:rPr lang="ja-JP" altLang="en-US"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より洗練された樽使い</a:t>
            </a:r>
          </a:p>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バランス、複雑さ、力強さ、</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そして余韻の長さを追求したブレンド</a:t>
            </a:r>
            <a:endParaRPr lang="en-US" sz="18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45911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50119"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406059"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66217"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03461"/>
          </a:xfrm>
          <a:prstGeom prst="rect">
            <a:avLst/>
          </a:prstGeom>
          <a:noFill/>
        </p:spPr>
        <p:txBody>
          <a:bodyPr wrap="square">
            <a:spAutoFit/>
          </a:bodyPr>
          <a:lstStyle/>
          <a:p>
            <a:pPr>
              <a:lnSpc>
                <a:spcPct val="82000"/>
              </a:lnSpc>
            </a:pPr>
            <a:r>
              <a:rPr lang="en-AU" altLang="ja-JP" sz="5440" dirty="0">
                <a:solidFill>
                  <a:srgbClr val="601329"/>
                </a:solidFill>
                <a:latin typeface="+mj-lt"/>
                <a:ea typeface="Yu Gothic Medium" panose="020B0400000000000000" pitchFamily="34" charset="-128"/>
                <a:cs typeface="Arial" panose="020B0604020202020204" pitchFamily="34" charset="0"/>
              </a:rPr>
              <a:t>COONAWARRA</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トップ５品種</a:t>
            </a:r>
            <a:endParaRPr lang="en-US" sz="4800"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カベルネ・</a:t>
            </a:r>
            <a:br>
              <a:rPr lang="en-AU" altLang="ja-JP" dirty="0">
                <a:solidFill>
                  <a:srgbClr val="601329"/>
                </a:solidFill>
                <a:latin typeface="Yu Gothic Medium" panose="020B0400000000000000" pitchFamily="34" charset="-128"/>
                <a:ea typeface="Yu Gothic Medium" panose="020B0400000000000000" pitchFamily="34" charset="-128"/>
              </a:rPr>
            </a:br>
            <a:r>
              <a:rPr lang="ja-JP" altLang="en-US" dirty="0">
                <a:solidFill>
                  <a:srgbClr val="601329"/>
                </a:solidFill>
                <a:latin typeface="Yu Gothic Medium" panose="020B0400000000000000" pitchFamily="34" charset="-128"/>
                <a:ea typeface="Yu Gothic Medium" panose="020B0400000000000000" pitchFamily="34" charset="-128"/>
              </a:rPr>
              <a:t>ソーヴィニヨン</a:t>
            </a:r>
          </a:p>
          <a:p>
            <a:pPr algn="ctr"/>
            <a:r>
              <a:rPr lang="en-US" sz="3800" b="1" dirty="0">
                <a:solidFill>
                  <a:schemeClr val="bg1"/>
                </a:solidFill>
                <a:latin typeface="Neue Haas Grotesk Text Pro" panose="020B0504020202020204" pitchFamily="34" charset="77"/>
              </a:rPr>
              <a:t>55%</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24%</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メルロー</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7%</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6861171" y="5470367"/>
            <a:ext cx="2200713"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1" y="5470367"/>
            <a:ext cx="1842969" cy="1231106"/>
          </a:xfrm>
          <a:prstGeom prst="rect">
            <a:avLst/>
          </a:prstGeom>
          <a:noFill/>
        </p:spPr>
        <p:txBody>
          <a:bodyPr wrap="square" anchor="t">
            <a:spAutoFit/>
          </a:bodyPr>
          <a:lstStyle/>
          <a:p>
            <a:pPr algn="ctr"/>
            <a:r>
              <a:rPr lang="ja-JP" altLang="en-US" spc="-300">
                <a:solidFill>
                  <a:srgbClr val="601329"/>
                </a:solidFill>
                <a:latin typeface="Yu Gothic Medium" panose="020B0400000000000000" pitchFamily="34" charset="-128"/>
                <a:ea typeface="Yu Gothic Medium" panose="020B0400000000000000" pitchFamily="34" charset="-128"/>
              </a:rPr>
              <a:t>ソーヴィニヨン・</a:t>
            </a:r>
            <a:br>
              <a:rPr lang="ja-JP" altLang="en-US" spc="-300">
                <a:solidFill>
                  <a:srgbClr val="601329"/>
                </a:solidFill>
                <a:latin typeface="Yu Gothic Medium" panose="020B0400000000000000" pitchFamily="34" charset="-128"/>
                <a:ea typeface="Yu Gothic Medium" panose="020B0400000000000000" pitchFamily="34" charset="-128"/>
              </a:rPr>
            </a:br>
            <a:r>
              <a:rPr lang="ja-JP" altLang="en-US" spc="-300">
                <a:solidFill>
                  <a:srgbClr val="601329"/>
                </a:solidFill>
                <a:latin typeface="Yu Gothic Medium" panose="020B0400000000000000" pitchFamily="34" charset="-128"/>
                <a:ea typeface="Yu Gothic Medium" panose="020B0400000000000000" pitchFamily="34" charset="-128"/>
              </a:rPr>
              <a:t>ブラン</a:t>
            </a:r>
            <a:endParaRPr lang="en-AU" altLang="ja-JP" spc="-300" dirty="0">
              <a:solidFill>
                <a:srgbClr val="601329"/>
              </a:solidFill>
              <a:latin typeface="Yu Gothic Medium" panose="020B0400000000000000" pitchFamily="34" charset="-128"/>
              <a:ea typeface="Yu Gothic Medium" panose="020B0400000000000000" pitchFamily="34" charset="-128"/>
            </a:endParaRPr>
          </a:p>
          <a:p>
            <a:pPr algn="ctr"/>
            <a:r>
              <a:rPr lang="en-US" sz="3800" b="1" dirty="0">
                <a:solidFill>
                  <a:schemeClr val="bg1"/>
                </a:solidFill>
                <a:latin typeface="Neue Haas Grotesk Text Pro" panose="020B0504020202020204" pitchFamily="34" charset="77"/>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078916" y="3945618"/>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6837375" y="4049269"/>
            <a:ext cx="2260748"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5197646" y="4019454"/>
            <a:ext cx="139512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3224947" y="4019455"/>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pic>
        <p:nvPicPr>
          <p:cNvPr id="4" name="Picture Placeholder 8">
            <a:extLst>
              <a:ext uri="{FF2B5EF4-FFF2-40B4-BE49-F238E27FC236}">
                <a16:creationId xmlns:a16="http://schemas.microsoft.com/office/drawing/2014/main" id="{767F01D7-8924-F112-2EAE-63A6DEF5B1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93876" y="1770536"/>
            <a:ext cx="1270924" cy="3847526"/>
          </a:xfrm>
          <a:prstGeom prst="rect">
            <a:avLst/>
          </a:prstGeom>
        </p:spPr>
      </p:pic>
      <p:sp>
        <p:nvSpPr>
          <p:cNvPr id="5" name="TextBox 4">
            <a:extLst>
              <a:ext uri="{FF2B5EF4-FFF2-40B4-BE49-F238E27FC236}">
                <a16:creationId xmlns:a16="http://schemas.microsoft.com/office/drawing/2014/main" id="{AD8FBDD6-13EC-0BA5-1121-2E9476226743}"/>
              </a:ext>
            </a:extLst>
          </p:cNvPr>
          <p:cNvSpPr txBox="1"/>
          <p:nvPr/>
        </p:nvSpPr>
        <p:spPr>
          <a:xfrm rot="16200000">
            <a:off x="967948" y="3910450"/>
            <a:ext cx="1848198"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SAVIGNON</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19891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441841" cy="1726498"/>
          </a:xfrm>
          <a:prstGeom prst="rect">
            <a:avLst/>
          </a:prstGeom>
          <a:noFill/>
        </p:spPr>
        <p:txBody>
          <a:bodyPr wrap="square">
            <a:spAutoFit/>
          </a:bodyPr>
          <a:lstStyle/>
          <a:p>
            <a:pPr>
              <a:lnSpc>
                <a:spcPct val="82000"/>
              </a:lnSpc>
            </a:pPr>
            <a:r>
              <a:rPr lang="en-AU" altLang="ja-JP" sz="3200" dirty="0">
                <a:solidFill>
                  <a:srgbClr val="601329"/>
                </a:solidFill>
                <a:latin typeface="Arial" panose="020B0604020202020204" pitchFamily="34" charset="0"/>
                <a:ea typeface="Yu Gothic Medium" panose="020B0400000000000000" pitchFamily="34" charset="-128"/>
                <a:cs typeface="Arial" panose="020B0604020202020204" pitchFamily="34" charset="0"/>
              </a:rPr>
              <a:t>COONAWARRA</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ソーヴィニヨン・</a:t>
            </a:r>
            <a:br>
              <a:rPr lang="ja-JP" altLang="en-US" sz="48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ブラン</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825373" y="629294"/>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59104" y="1164941"/>
            <a:ext cx="1832762" cy="107131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200" dirty="0">
                <a:solidFill>
                  <a:schemeClr val="tx1"/>
                </a:solidFill>
                <a:effectLst/>
                <a:latin typeface="Yu Gothic" panose="020B0400000000000000" pitchFamily="34" charset="-128"/>
                <a:ea typeface="Yu Gothic" panose="020B0400000000000000" pitchFamily="34" charset="-128"/>
              </a:rPr>
              <a:t>産地の</a:t>
            </a:r>
            <a:br>
              <a:rPr lang="en-AU" altLang="ja-JP" sz="2200" dirty="0">
                <a:solidFill>
                  <a:schemeClr val="tx1"/>
                </a:solidFill>
                <a:effectLst/>
                <a:latin typeface="Yu Gothic" panose="020B0400000000000000" pitchFamily="34" charset="-128"/>
                <a:ea typeface="Yu Gothic" panose="020B0400000000000000" pitchFamily="34" charset="-128"/>
              </a:rPr>
            </a:br>
            <a:r>
              <a:rPr lang="ja-JP" altLang="en-US" sz="2200" dirty="0">
                <a:solidFill>
                  <a:schemeClr val="tx1"/>
                </a:solidFill>
                <a:effectLst/>
                <a:latin typeface="Yu Gothic" panose="020B0400000000000000" pitchFamily="34" charset="-128"/>
                <a:ea typeface="Yu Gothic" panose="020B0400000000000000" pitchFamily="34" charset="-128"/>
              </a:rPr>
              <a:t>スター品種</a:t>
            </a:r>
            <a:endParaRPr lang="en-AU" altLang="ja-JP" sz="2200" dirty="0">
              <a:solidFill>
                <a:schemeClr val="tx1"/>
              </a:solidFill>
              <a:effectLst/>
              <a:latin typeface="Yu Gothic" panose="020B0400000000000000" pitchFamily="34" charset="-128"/>
              <a:ea typeface="Yu Gothic" panose="020B0400000000000000" pitchFamily="34" charset="-128"/>
            </a:endParaRPr>
          </a:p>
          <a:p>
            <a:pPr algn="ctr"/>
            <a:r>
              <a:rPr lang="ja-JP" altLang="en-US" sz="1600" b="0" dirty="0">
                <a:solidFill>
                  <a:schemeClr val="tx1"/>
                </a:solidFill>
                <a:effectLst/>
                <a:latin typeface="Yu Gothic" panose="020B0400000000000000" pitchFamily="34" charset="-128"/>
                <a:ea typeface="Yu Gothic" panose="020B0400000000000000" pitchFamily="34" charset="-128"/>
              </a:rPr>
              <a:t>優れた熟成能力で</a:t>
            </a:r>
            <a:br>
              <a:rPr lang="ja-JP" altLang="en-US" sz="1600" b="0" dirty="0">
                <a:solidFill>
                  <a:schemeClr val="tx1"/>
                </a:solidFill>
                <a:effectLst/>
                <a:latin typeface="Yu Gothic" panose="020B0400000000000000" pitchFamily="34" charset="-128"/>
                <a:ea typeface="Yu Gothic" panose="020B0400000000000000" pitchFamily="34" charset="-128"/>
              </a:rPr>
            </a:br>
            <a:r>
              <a:rPr lang="ja-JP" altLang="en-US" sz="1600" b="0" dirty="0">
                <a:solidFill>
                  <a:schemeClr val="tx1"/>
                </a:solidFill>
                <a:effectLst/>
                <a:latin typeface="Yu Gothic" panose="020B0400000000000000" pitchFamily="34" charset="-128"/>
                <a:ea typeface="Yu Gothic" panose="020B0400000000000000" pitchFamily="34" charset="-128"/>
              </a:rPr>
              <a:t>知られる</a:t>
            </a:r>
            <a:endParaRPr lang="en-AU" sz="1600" b="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631489" y="4651202"/>
            <a:ext cx="2127911" cy="2098716"/>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典型的な果実由来のアロマと味わい：</a:t>
            </a:r>
            <a:endParaRPr lang="ja-JP" altLang="en-US" sz="1600"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ブラックチェリー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ブラックカラント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カシス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ドライミント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ユーカリ</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ペッパー</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428847" y="4135166"/>
            <a:ext cx="415915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428847" y="41351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6788720" y="5112831"/>
            <a:ext cx="3356186" cy="809837"/>
          </a:xfrm>
          <a:prstGeom prst="rect">
            <a:avLst/>
          </a:prstGeom>
          <a:noFill/>
        </p:spPr>
        <p:txBody>
          <a:bodyPr wrap="square" anchor="b">
            <a:spAutoFit/>
          </a:bodyPr>
          <a:lstStyle/>
          <a:p>
            <a:pPr lvl="0" algn="ctr">
              <a:lnSpc>
                <a:spcPct val="90000"/>
              </a:lnSpc>
              <a:spcBef>
                <a:spcPts val="203"/>
              </a:spcBef>
              <a:buClr>
                <a:srgbClr val="F40000"/>
              </a:buClr>
              <a:defRPr/>
            </a:pPr>
            <a:r>
              <a:rPr lang="ja-JP" altLang="en-US" sz="1600" b="1" dirty="0">
                <a:latin typeface="Yu Gothic Medium" panose="020B0400000000000000" pitchFamily="34" charset="-128"/>
                <a:ea typeface="Yu Gothic Medium" panose="020B0400000000000000" pitchFamily="34" charset="-128"/>
              </a:rPr>
              <a:t>オーク</a:t>
            </a:r>
            <a:endParaRPr lang="en-AU" altLang="ja-JP" sz="1600" b="1" dirty="0">
              <a:latin typeface="Yu Gothic Medium" panose="020B0400000000000000" pitchFamily="34" charset="-128"/>
              <a:ea typeface="Yu Gothic Medium" panose="020B0400000000000000" pitchFamily="34" charset="-128"/>
            </a:endParaRPr>
          </a:p>
          <a:p>
            <a:pPr lvl="0" algn="ctr">
              <a:lnSpc>
                <a:spcPct val="90000"/>
              </a:lnSpc>
              <a:spcBef>
                <a:spcPts val="203"/>
              </a:spcBef>
              <a:buClr>
                <a:schemeClr val="bg2"/>
              </a:buClr>
              <a:defRPr/>
            </a:pPr>
            <a:r>
              <a:rPr lang="ja-JP" altLang="en-US" sz="1600" dirty="0">
                <a:latin typeface="Yu Gothic Medium" panose="020B0400000000000000" pitchFamily="34" charset="-128"/>
                <a:ea typeface="Yu Gothic Medium" panose="020B0400000000000000" pitchFamily="34" charset="-128"/>
              </a:rPr>
              <a:t>スギ、トースト、</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焦がした木材の香り</a:t>
            </a:r>
            <a:endParaRPr lang="en-US" sz="1600" dirty="0">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2982838" y="4660547"/>
            <a:ext cx="2462763" cy="1300612"/>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典型的な熟成に由来</a:t>
            </a:r>
            <a:br>
              <a:rPr lang="en-AU" altLang="ja-JP" sz="1600" b="1" dirty="0">
                <a:latin typeface="Yu Gothic Medium" panose="020B0400000000000000" pitchFamily="34" charset="-128"/>
                <a:ea typeface="Yu Gothic Medium" panose="020B0400000000000000" pitchFamily="34" charset="-128"/>
              </a:rPr>
            </a:br>
            <a:r>
              <a:rPr lang="ja-JP" altLang="en-US" sz="1600" b="1" dirty="0">
                <a:latin typeface="Yu Gothic Medium" panose="020B0400000000000000" pitchFamily="34" charset="-128"/>
                <a:ea typeface="Yu Gothic Medium" panose="020B0400000000000000" pitchFamily="34" charset="-128"/>
              </a:rPr>
              <a:t>するアロマと味わい：</a:t>
            </a:r>
            <a:endParaRPr lang="en-AU" altLang="ja-JP" sz="1600" b="1"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スギ</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タバコ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土壌</a:t>
            </a:r>
            <a:endParaRPr lang="en-AU" sz="1600" dirty="0">
              <a:effectLst/>
              <a:latin typeface="Yu Gothic Medium" panose="020B0400000000000000" pitchFamily="34" charset="-128"/>
              <a:ea typeface="Yu Gothic Medium" panose="020B0400000000000000" pitchFamily="34" charset="-128"/>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3421639" y="41351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5" name="Straight Connector 4">
            <a:extLst>
              <a:ext uri="{FF2B5EF4-FFF2-40B4-BE49-F238E27FC236}">
                <a16:creationId xmlns:a16="http://schemas.microsoft.com/office/drawing/2014/main" id="{2CDDFD26-328C-5A41-F626-EF0789E3D0C7}"/>
              </a:ext>
            </a:extLst>
          </p:cNvPr>
          <p:cNvCxnSpPr>
            <a:cxnSpLocks/>
          </p:cNvCxnSpPr>
          <p:nvPr/>
        </p:nvCxnSpPr>
        <p:spPr>
          <a:xfrm>
            <a:off x="6886350" y="3948402"/>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F251D33A-C7E0-70A4-6D75-5D3B19642A8B}"/>
              </a:ext>
            </a:extLst>
          </p:cNvPr>
          <p:cNvSpPr/>
          <p:nvPr/>
        </p:nvSpPr>
        <p:spPr>
          <a:xfrm>
            <a:off x="9305473" y="2553421"/>
            <a:ext cx="2724993" cy="267897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cxnSp>
        <p:nvCxnSpPr>
          <p:cNvPr id="17" name="Straight Connector 16">
            <a:extLst>
              <a:ext uri="{FF2B5EF4-FFF2-40B4-BE49-F238E27FC236}">
                <a16:creationId xmlns:a16="http://schemas.microsoft.com/office/drawing/2014/main" id="{CF56FD87-2204-D2A5-D147-4AEF1AEBBFA3}"/>
              </a:ext>
            </a:extLst>
          </p:cNvPr>
          <p:cNvCxnSpPr>
            <a:cxnSpLocks/>
          </p:cNvCxnSpPr>
          <p:nvPr/>
        </p:nvCxnSpPr>
        <p:spPr>
          <a:xfrm>
            <a:off x="8480211" y="4678770"/>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8886736" y="2729155"/>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648F24C-F118-5311-3095-6DFADDB15377}"/>
              </a:ext>
            </a:extLst>
          </p:cNvPr>
          <p:cNvCxnSpPr>
            <a:cxnSpLocks/>
          </p:cNvCxnSpPr>
          <p:nvPr/>
        </p:nvCxnSpPr>
        <p:spPr>
          <a:xfrm flipV="1">
            <a:off x="6886350" y="4678770"/>
            <a:ext cx="1580463" cy="25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619D2FD2-8F4D-3B03-7958-7476433A7718}"/>
              </a:ext>
            </a:extLst>
          </p:cNvPr>
          <p:cNvCxnSpPr>
            <a:cxnSpLocks/>
          </p:cNvCxnSpPr>
          <p:nvPr/>
        </p:nvCxnSpPr>
        <p:spPr>
          <a:xfrm>
            <a:off x="3421639" y="3563018"/>
            <a:ext cx="217035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6D86E557-F4C7-FDFE-2B30-61DE66E68FCA}"/>
              </a:ext>
            </a:extLst>
          </p:cNvPr>
          <p:cNvCxnSpPr>
            <a:cxnSpLocks/>
          </p:cNvCxnSpPr>
          <p:nvPr/>
        </p:nvCxnSpPr>
        <p:spPr>
          <a:xfrm>
            <a:off x="3436621" y="3326756"/>
            <a:ext cx="0" cy="2362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1347249" y="2694577"/>
            <a:ext cx="3799072" cy="610424"/>
          </a:xfrm>
          <a:prstGeom prst="rect">
            <a:avLst/>
          </a:prstGeom>
          <a:noFill/>
        </p:spPr>
        <p:txBody>
          <a:bodyPr wrap="square" anchor="b">
            <a:spAutoFit/>
          </a:bodyPr>
          <a:lstStyle/>
          <a:p>
            <a:pPr algn="ctr">
              <a:spcBef>
                <a:spcPts val="203"/>
              </a:spcBef>
            </a:pPr>
            <a:r>
              <a:rPr lang="ja-JP" altLang="en-US" sz="1600" dirty="0">
                <a:effectLst/>
                <a:latin typeface="Yu Gothic Medium" panose="020B0400000000000000" pitchFamily="34" charset="-128"/>
                <a:ea typeface="Yu Gothic Medium" panose="020B0400000000000000" pitchFamily="34" charset="-128"/>
              </a:rPr>
              <a:t>モダンなスタイルはエレガント </a:t>
            </a:r>
          </a:p>
          <a:p>
            <a:pPr algn="ctr">
              <a:spcBef>
                <a:spcPts val="203"/>
              </a:spcBef>
            </a:pPr>
            <a:r>
              <a:rPr lang="ja-JP" altLang="en-US" sz="1600" dirty="0">
                <a:effectLst/>
                <a:latin typeface="Yu Gothic Medium" panose="020B0400000000000000" pitchFamily="34" charset="-128"/>
                <a:ea typeface="Yu Gothic Medium" panose="020B0400000000000000" pitchFamily="34" charset="-128"/>
              </a:rPr>
              <a:t>若い状態からでも飲みやすい</a:t>
            </a:r>
            <a:endParaRPr lang="en-AU" sz="1600" dirty="0">
              <a:effectLst/>
              <a:latin typeface="Yu Gothic Medium" panose="020B0400000000000000" pitchFamily="34" charset="-128"/>
              <a:ea typeface="Yu Gothic Medium" panose="020B0400000000000000" pitchFamily="34" charset="-128"/>
            </a:endParaRPr>
          </a:p>
        </p:txBody>
      </p:sp>
      <p:sp>
        <p:nvSpPr>
          <p:cNvPr id="11" name="object 58">
            <a:extLst>
              <a:ext uri="{FF2B5EF4-FFF2-40B4-BE49-F238E27FC236}">
                <a16:creationId xmlns:a16="http://schemas.microsoft.com/office/drawing/2014/main" id="{B26AE601-0768-B139-031E-7339265332CE}"/>
              </a:ext>
            </a:extLst>
          </p:cNvPr>
          <p:cNvSpPr txBox="1"/>
          <p:nvPr/>
        </p:nvSpPr>
        <p:spPr>
          <a:xfrm>
            <a:off x="9292074" y="3003728"/>
            <a:ext cx="2751790" cy="163717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endParaRPr lang="en-AU" altLang="ja-JP" sz="2400" dirty="0">
              <a:latin typeface="Yu Gothic" panose="020B0400000000000000" pitchFamily="34" charset="-128"/>
              <a:ea typeface="Yu Gothic" panose="020B0400000000000000" pitchFamily="34" charset="-128"/>
            </a:endParaRPr>
          </a:p>
          <a:p>
            <a:pPr>
              <a:lnSpc>
                <a:spcPct val="82000"/>
              </a:lnSpc>
              <a:spcBef>
                <a:spcPts val="217"/>
              </a:spcBef>
            </a:pPr>
            <a:r>
              <a:rPr lang="ja-JP" altLang="en-US" sz="2400" dirty="0">
                <a:latin typeface="Yu Gothic" panose="020B0400000000000000" pitchFamily="34" charset="-128"/>
                <a:ea typeface="Yu Gothic" panose="020B0400000000000000" pitchFamily="34" charset="-128"/>
              </a:rPr>
              <a:t>年間総破砕量の</a:t>
            </a:r>
            <a:endParaRPr lang="en-AU" altLang="ja-JP" sz="2400" dirty="0">
              <a:latin typeface="Yu Gothic" panose="020B0400000000000000" pitchFamily="34" charset="-128"/>
              <a:ea typeface="Yu Gothic" panose="020B0400000000000000" pitchFamily="34" charset="-128"/>
            </a:endParaRPr>
          </a:p>
          <a:p>
            <a:pPr>
              <a:lnSpc>
                <a:spcPct val="82000"/>
              </a:lnSpc>
              <a:spcBef>
                <a:spcPts val="217"/>
              </a:spcBef>
            </a:pPr>
            <a:endParaRPr lang="en-AU" sz="1200" dirty="0">
              <a:latin typeface="Yu Gothic" panose="020B0400000000000000" pitchFamily="34" charset="-128"/>
              <a:ea typeface="Yu Gothic" panose="020B0400000000000000" pitchFamily="34" charset="-128"/>
            </a:endParaRPr>
          </a:p>
          <a:p>
            <a:pPr>
              <a:lnSpc>
                <a:spcPct val="82000"/>
              </a:lnSpc>
              <a:spcBef>
                <a:spcPts val="217"/>
              </a:spcBef>
            </a:pPr>
            <a:r>
              <a:rPr lang="en-AU" sz="6000" dirty="0">
                <a:effectLst/>
                <a:latin typeface="Neue Haas Grotesk Text Pro" panose="020B0504020202020204" pitchFamily="34" charset="77"/>
              </a:rPr>
              <a:t>1/2</a:t>
            </a:r>
            <a:r>
              <a:rPr lang="ja-JP" altLang="en-US" sz="2000" dirty="0">
                <a:effectLst/>
                <a:latin typeface="Neue Haas Grotesk Text Pro" panose="020B0504020202020204" pitchFamily="34" charset="77"/>
              </a:rPr>
              <a:t>以上</a:t>
            </a:r>
            <a:endParaRPr lang="en-AU" sz="3200" dirty="0">
              <a:effectLst/>
              <a:latin typeface="Neue Haas Grotesk Text Pro" panose="020B0504020202020204" pitchFamily="34" charset="77"/>
            </a:endParaRPr>
          </a:p>
        </p:txBody>
      </p:sp>
    </p:spTree>
    <p:extLst>
      <p:ext uri="{BB962C8B-B14F-4D97-AF65-F5344CB8AC3E}">
        <p14:creationId xmlns:p14="http://schemas.microsoft.com/office/powerpoint/2010/main" val="200193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ja-JP" altLang="en-US" sz="4000" b="1" dirty="0">
                <a:solidFill>
                  <a:schemeClr val="bg2"/>
                </a:solidFill>
                <a:latin typeface="Yu Gothic Medium" panose="020B0400000000000000" pitchFamily="34" charset="-128"/>
                <a:ea typeface="Yu Gothic Medium" panose="020B0400000000000000" pitchFamily="34" charset="-128"/>
              </a:rPr>
              <a:t>カベルネ・ソーヴィニヨン</a:t>
            </a:r>
            <a:br>
              <a:rPr lang="en-US" sz="48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2"/>
                </a:solidFill>
                <a:latin typeface="Yu Gothic Medium" panose="020B0400000000000000" pitchFamily="34" charset="-128"/>
                <a:ea typeface="Yu Gothic Medium" panose="020B0400000000000000" pitchFamily="34" charset="-128"/>
              </a:rPr>
              <a:t>特徴</a:t>
            </a:r>
            <a:endParaRPr lang="en-US" sz="48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49632" y="1853885"/>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413775" y="1850983"/>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77918" y="1850983"/>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42061" y="1850983"/>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506585" y="1850983"/>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71109" y="1850983"/>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229454" y="1850983"/>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600156" y="1850983"/>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64680" y="1850983"/>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895383" y="2298176"/>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カベルネ・ソーヴィニヨン</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49632" y="297424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413775" y="29713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77918" y="29713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42061" y="29713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506585" y="29713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71109" y="29713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229454" y="29713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600156" y="29713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64680" y="29713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49632" y="384603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413775" y="38431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77918" y="3843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42061" y="3843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506585" y="3843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71109" y="3843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229454" y="3843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600156" y="3843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64680" y="38431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49632" y="469999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413775" y="46970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77918" y="46970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42061" y="46970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506585" y="469709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71109" y="469709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229454" y="469709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600156" y="469709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64680" y="469709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49632" y="504598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13775" y="50430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77918" y="50430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42061" y="50430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06585" y="50430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71109" y="50430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29454" y="50430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00156" y="50430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64680" y="50430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49632" y="628148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13775" y="627858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77918" y="62785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42061" y="62785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06585" y="62785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29454" y="62785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64680" y="627858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51600" y="600008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42919" y="5999928"/>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14482" y="600008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383787" y="216211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49632" y="54251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413775" y="5422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77918" y="5422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42061" y="5422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506585" y="5422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71109" y="5422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229454" y="54222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600156" y="54222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64680" y="542222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095819" y="216211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368403" y="228691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EAE203C-6098-7ED6-D32E-4165167E5C57}"/>
              </a:ext>
            </a:extLst>
          </p:cNvPr>
          <p:cNvGrpSpPr/>
          <p:nvPr/>
        </p:nvGrpSpPr>
        <p:grpSpPr>
          <a:xfrm>
            <a:off x="4597173" y="6288353"/>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71459" y="6288353"/>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Title 2">
            <a:extLst>
              <a:ext uri="{FF2B5EF4-FFF2-40B4-BE49-F238E27FC236}">
                <a16:creationId xmlns:a16="http://schemas.microsoft.com/office/drawing/2014/main" id="{C22CDECA-4035-C397-3D81-5E1A7CA54E00}"/>
              </a:ext>
            </a:extLst>
          </p:cNvPr>
          <p:cNvSpPr txBox="1"/>
          <p:nvPr/>
        </p:nvSpPr>
        <p:spPr>
          <a:xfrm>
            <a:off x="548582" y="503438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7" name="Straight Connector 6">
            <a:extLst>
              <a:ext uri="{FF2B5EF4-FFF2-40B4-BE49-F238E27FC236}">
                <a16:creationId xmlns:a16="http://schemas.microsoft.com/office/drawing/2014/main" id="{BDBA7BC9-9161-50E1-DD3D-A8E420801C1A}"/>
              </a:ext>
            </a:extLst>
          </p:cNvPr>
          <p:cNvCxnSpPr>
            <a:cxnSpLocks/>
          </p:cNvCxnSpPr>
          <p:nvPr/>
        </p:nvCxnSpPr>
        <p:spPr>
          <a:xfrm>
            <a:off x="1428735" y="5202254"/>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E86B4AF0-7E84-32F9-6C09-8C8D1F46D766}"/>
              </a:ext>
            </a:extLst>
          </p:cNvPr>
          <p:cNvSpPr txBox="1"/>
          <p:nvPr/>
        </p:nvSpPr>
        <p:spPr>
          <a:xfrm>
            <a:off x="548610" y="1850983"/>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1" name="Straight Connector 30">
            <a:extLst>
              <a:ext uri="{FF2B5EF4-FFF2-40B4-BE49-F238E27FC236}">
                <a16:creationId xmlns:a16="http://schemas.microsoft.com/office/drawing/2014/main" id="{F7ADAA43-63F6-0347-5932-7D9582671B67}"/>
              </a:ext>
            </a:extLst>
          </p:cNvPr>
          <p:cNvCxnSpPr>
            <a:cxnSpLocks/>
          </p:cNvCxnSpPr>
          <p:nvPr/>
        </p:nvCxnSpPr>
        <p:spPr>
          <a:xfrm>
            <a:off x="1095130" y="195934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9B98D84A-468D-C97E-AB2C-942764BAFFFC}"/>
              </a:ext>
            </a:extLst>
          </p:cNvPr>
          <p:cNvSpPr txBox="1"/>
          <p:nvPr/>
        </p:nvSpPr>
        <p:spPr>
          <a:xfrm>
            <a:off x="548609" y="29530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5" name="Title 2">
            <a:extLst>
              <a:ext uri="{FF2B5EF4-FFF2-40B4-BE49-F238E27FC236}">
                <a16:creationId xmlns:a16="http://schemas.microsoft.com/office/drawing/2014/main" id="{B8004DBA-606B-A95E-A4F7-1D6288E58D97}"/>
              </a:ext>
            </a:extLst>
          </p:cNvPr>
          <p:cNvSpPr txBox="1"/>
          <p:nvPr/>
        </p:nvSpPr>
        <p:spPr>
          <a:xfrm>
            <a:off x="1931024" y="26568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6" name="Title 2">
            <a:extLst>
              <a:ext uri="{FF2B5EF4-FFF2-40B4-BE49-F238E27FC236}">
                <a16:creationId xmlns:a16="http://schemas.microsoft.com/office/drawing/2014/main" id="{D50F985E-40BB-BEFC-5FCD-0FDC402B8BE4}"/>
              </a:ext>
            </a:extLst>
          </p:cNvPr>
          <p:cNvSpPr txBox="1"/>
          <p:nvPr/>
        </p:nvSpPr>
        <p:spPr>
          <a:xfrm>
            <a:off x="3062579" y="2656840"/>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8" name="Title 2">
            <a:extLst>
              <a:ext uri="{FF2B5EF4-FFF2-40B4-BE49-F238E27FC236}">
                <a16:creationId xmlns:a16="http://schemas.microsoft.com/office/drawing/2014/main" id="{38B547D8-5CFB-C9D7-ECD2-4950F149338D}"/>
              </a:ext>
            </a:extLst>
          </p:cNvPr>
          <p:cNvSpPr txBox="1"/>
          <p:nvPr/>
        </p:nvSpPr>
        <p:spPr>
          <a:xfrm>
            <a:off x="4493906" y="26568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9" name="Title 2">
            <a:extLst>
              <a:ext uri="{FF2B5EF4-FFF2-40B4-BE49-F238E27FC236}">
                <a16:creationId xmlns:a16="http://schemas.microsoft.com/office/drawing/2014/main" id="{B6FC645C-2E75-4063-46F3-387FA1B91695}"/>
              </a:ext>
            </a:extLst>
          </p:cNvPr>
          <p:cNvSpPr txBox="1"/>
          <p:nvPr/>
        </p:nvSpPr>
        <p:spPr>
          <a:xfrm>
            <a:off x="1931024" y="35379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0" name="Title 2">
            <a:extLst>
              <a:ext uri="{FF2B5EF4-FFF2-40B4-BE49-F238E27FC236}">
                <a16:creationId xmlns:a16="http://schemas.microsoft.com/office/drawing/2014/main" id="{30474ADB-B01B-8E99-A8A2-EC29F7FD0380}"/>
              </a:ext>
            </a:extLst>
          </p:cNvPr>
          <p:cNvSpPr txBox="1"/>
          <p:nvPr/>
        </p:nvSpPr>
        <p:spPr>
          <a:xfrm>
            <a:off x="3051592" y="353799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7" name="Title 2">
            <a:extLst>
              <a:ext uri="{FF2B5EF4-FFF2-40B4-BE49-F238E27FC236}">
                <a16:creationId xmlns:a16="http://schemas.microsoft.com/office/drawing/2014/main" id="{61BC6262-D949-8F61-74D8-F789BB50C83D}"/>
              </a:ext>
            </a:extLst>
          </p:cNvPr>
          <p:cNvSpPr txBox="1"/>
          <p:nvPr/>
        </p:nvSpPr>
        <p:spPr>
          <a:xfrm>
            <a:off x="4493906" y="35379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9" name="Straight Connector 48">
            <a:extLst>
              <a:ext uri="{FF2B5EF4-FFF2-40B4-BE49-F238E27FC236}">
                <a16:creationId xmlns:a16="http://schemas.microsoft.com/office/drawing/2014/main" id="{966C26C0-7A49-9B69-FD1B-335BAFBFB4B4}"/>
              </a:ext>
            </a:extLst>
          </p:cNvPr>
          <p:cNvCxnSpPr>
            <a:cxnSpLocks/>
          </p:cNvCxnSpPr>
          <p:nvPr/>
        </p:nvCxnSpPr>
        <p:spPr>
          <a:xfrm>
            <a:off x="1224876" y="3120884"/>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itle 2">
            <a:extLst>
              <a:ext uri="{FF2B5EF4-FFF2-40B4-BE49-F238E27FC236}">
                <a16:creationId xmlns:a16="http://schemas.microsoft.com/office/drawing/2014/main" id="{1672CC57-8F3E-7FA0-C198-AE9C3E785611}"/>
              </a:ext>
            </a:extLst>
          </p:cNvPr>
          <p:cNvSpPr txBox="1"/>
          <p:nvPr/>
        </p:nvSpPr>
        <p:spPr>
          <a:xfrm>
            <a:off x="548609" y="382416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1" name="Straight Connector 50">
            <a:extLst>
              <a:ext uri="{FF2B5EF4-FFF2-40B4-BE49-F238E27FC236}">
                <a16:creationId xmlns:a16="http://schemas.microsoft.com/office/drawing/2014/main" id="{2E7E0A86-F0E6-DED3-5C9E-757F0519341F}"/>
              </a:ext>
            </a:extLst>
          </p:cNvPr>
          <p:cNvCxnSpPr>
            <a:cxnSpLocks/>
          </p:cNvCxnSpPr>
          <p:nvPr/>
        </p:nvCxnSpPr>
        <p:spPr>
          <a:xfrm>
            <a:off x="1095130" y="399203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Title 2">
            <a:extLst>
              <a:ext uri="{FF2B5EF4-FFF2-40B4-BE49-F238E27FC236}">
                <a16:creationId xmlns:a16="http://schemas.microsoft.com/office/drawing/2014/main" id="{488B825E-BA45-8525-5338-C4DC63B516B1}"/>
              </a:ext>
            </a:extLst>
          </p:cNvPr>
          <p:cNvSpPr txBox="1"/>
          <p:nvPr/>
        </p:nvSpPr>
        <p:spPr>
          <a:xfrm>
            <a:off x="548609" y="466442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73" name="Straight Connector 72">
            <a:extLst>
              <a:ext uri="{FF2B5EF4-FFF2-40B4-BE49-F238E27FC236}">
                <a16:creationId xmlns:a16="http://schemas.microsoft.com/office/drawing/2014/main" id="{20D2A22E-846A-5FED-BCBC-B21E7350E1F7}"/>
              </a:ext>
            </a:extLst>
          </p:cNvPr>
          <p:cNvCxnSpPr>
            <a:cxnSpLocks/>
          </p:cNvCxnSpPr>
          <p:nvPr/>
        </p:nvCxnSpPr>
        <p:spPr>
          <a:xfrm>
            <a:off x="1224876" y="4832294"/>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Title 2">
            <a:extLst>
              <a:ext uri="{FF2B5EF4-FFF2-40B4-BE49-F238E27FC236}">
                <a16:creationId xmlns:a16="http://schemas.microsoft.com/office/drawing/2014/main" id="{BB363960-BB0E-B815-831F-B935377F4FC3}"/>
              </a:ext>
            </a:extLst>
          </p:cNvPr>
          <p:cNvSpPr txBox="1"/>
          <p:nvPr/>
        </p:nvSpPr>
        <p:spPr>
          <a:xfrm>
            <a:off x="548609" y="53883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4" name="Straight Connector 83">
            <a:extLst>
              <a:ext uri="{FF2B5EF4-FFF2-40B4-BE49-F238E27FC236}">
                <a16:creationId xmlns:a16="http://schemas.microsoft.com/office/drawing/2014/main" id="{3EB60531-EE82-9B7A-4B48-9D2B6B0E6A55}"/>
              </a:ext>
            </a:extLst>
          </p:cNvPr>
          <p:cNvCxnSpPr>
            <a:cxnSpLocks/>
          </p:cNvCxnSpPr>
          <p:nvPr/>
        </p:nvCxnSpPr>
        <p:spPr>
          <a:xfrm>
            <a:off x="904010" y="5556230"/>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Title 2">
            <a:extLst>
              <a:ext uri="{FF2B5EF4-FFF2-40B4-BE49-F238E27FC236}">
                <a16:creationId xmlns:a16="http://schemas.microsoft.com/office/drawing/2014/main" id="{7472DDCB-B442-B2EC-C0B8-B68BCAB5663D}"/>
              </a:ext>
            </a:extLst>
          </p:cNvPr>
          <p:cNvSpPr txBox="1"/>
          <p:nvPr/>
        </p:nvSpPr>
        <p:spPr>
          <a:xfrm>
            <a:off x="548609" y="62509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6" name="Straight Connector 85">
            <a:extLst>
              <a:ext uri="{FF2B5EF4-FFF2-40B4-BE49-F238E27FC236}">
                <a16:creationId xmlns:a16="http://schemas.microsoft.com/office/drawing/2014/main" id="{A4DDBE7A-05C8-D019-85F5-20F4FD10551A}"/>
              </a:ext>
            </a:extLst>
          </p:cNvPr>
          <p:cNvCxnSpPr>
            <a:cxnSpLocks/>
          </p:cNvCxnSpPr>
          <p:nvPr/>
        </p:nvCxnSpPr>
        <p:spPr>
          <a:xfrm>
            <a:off x="1652984" y="6418817"/>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3E397386-8881-91D6-BB0B-68D11FFFC71C}"/>
              </a:ext>
            </a:extLst>
          </p:cNvPr>
          <p:cNvSpPr txBox="1"/>
          <p:nvPr/>
        </p:nvSpPr>
        <p:spPr>
          <a:xfrm>
            <a:off x="3051716" y="439559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8" name="Title 2">
            <a:extLst>
              <a:ext uri="{FF2B5EF4-FFF2-40B4-BE49-F238E27FC236}">
                <a16:creationId xmlns:a16="http://schemas.microsoft.com/office/drawing/2014/main" id="{009C8E8D-3210-765F-ABDD-9F61BADC44B9}"/>
              </a:ext>
            </a:extLst>
          </p:cNvPr>
          <p:cNvSpPr txBox="1"/>
          <p:nvPr/>
        </p:nvSpPr>
        <p:spPr>
          <a:xfrm>
            <a:off x="4494030" y="43667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9" name="Title 2">
            <a:extLst>
              <a:ext uri="{FF2B5EF4-FFF2-40B4-BE49-F238E27FC236}">
                <a16:creationId xmlns:a16="http://schemas.microsoft.com/office/drawing/2014/main" id="{6DE2AF91-25D5-8085-7750-BCDC75855431}"/>
              </a:ext>
            </a:extLst>
          </p:cNvPr>
          <p:cNvSpPr txBox="1"/>
          <p:nvPr/>
        </p:nvSpPr>
        <p:spPr>
          <a:xfrm>
            <a:off x="1701417" y="441282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1438898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20820"/>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COONAWARRA</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chemeClr val="bg2"/>
                </a:solidFill>
                <a:latin typeface="Yu Gothic Medium" panose="020B0400000000000000" pitchFamily="34" charset="-128"/>
                <a:ea typeface="Yu Gothic Medium" panose="020B0400000000000000" pitchFamily="34" charset="-128"/>
              </a:rPr>
              <a:t>シラーズ</a:t>
            </a:r>
            <a:endParaRPr lang="en-US" sz="5440" b="1"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94661" y="2198047"/>
            <a:ext cx="4161923" cy="830997"/>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エレガントな冷涼気候のスタイル</a:t>
            </a:r>
            <a:br>
              <a:rPr lang="en-AU" altLang="ja-JP" sz="1600" dirty="0">
                <a:effectLst/>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カベルネ・ソーヴィニヨンやメルロと</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ブレンドされることもある</a:t>
            </a:r>
            <a:endParaRPr lang="en-AU" sz="1600" dirty="0">
              <a:effectLst/>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a:endCxn id="26" idx="2"/>
          </p:cNvCxnSpPr>
          <p:nvPr/>
        </p:nvCxnSpPr>
        <p:spPr>
          <a:xfrm>
            <a:off x="6735746" y="1898078"/>
            <a:ext cx="2039007" cy="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705338" y="30338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705338" y="33682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8774753" y="606114"/>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883993" y="1357742"/>
            <a:ext cx="2365447" cy="78162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2400" dirty="0">
                <a:effectLst/>
                <a:latin typeface="Yu Gothic" panose="020B0400000000000000" pitchFamily="34" charset="-128"/>
                <a:ea typeface="Yu Gothic" panose="020B0400000000000000" pitchFamily="34" charset="-128"/>
              </a:rPr>
              <a:t>クナワラで</a:t>
            </a:r>
          </a:p>
          <a:p>
            <a:pPr algn="ctr">
              <a:lnSpc>
                <a:spcPct val="100000"/>
              </a:lnSpc>
              <a:spcBef>
                <a:spcPts val="217"/>
              </a:spcBef>
            </a:pPr>
            <a:r>
              <a:rPr lang="ja-JP" altLang="en-US" sz="2400" dirty="0">
                <a:effectLst/>
                <a:latin typeface="Yu Gothic" panose="020B0400000000000000" pitchFamily="34" charset="-128"/>
                <a:ea typeface="Yu Gothic" panose="020B0400000000000000" pitchFamily="34" charset="-128"/>
              </a:rPr>
              <a:t>長い歴史を持つ</a:t>
            </a:r>
            <a:endParaRPr lang="en-AU" sz="2400" dirty="0">
              <a:effectLst/>
              <a:latin typeface="Yu Gothic" panose="020B0400000000000000" pitchFamily="34" charset="-128"/>
              <a:ea typeface="Yu Gothic"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3793814"/>
            <a:ext cx="384918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4296410" y="4169199"/>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Oval 1">
            <a:extLst>
              <a:ext uri="{FF2B5EF4-FFF2-40B4-BE49-F238E27FC236}">
                <a16:creationId xmlns:a16="http://schemas.microsoft.com/office/drawing/2014/main" id="{184939A9-EF48-7F7A-909D-5D74C11EFD15}"/>
              </a:ext>
            </a:extLst>
          </p:cNvPr>
          <p:cNvSpPr/>
          <p:nvPr/>
        </p:nvSpPr>
        <p:spPr>
          <a:xfrm>
            <a:off x="3182981" y="4421129"/>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TextBox 7">
            <a:extLst>
              <a:ext uri="{FF2B5EF4-FFF2-40B4-BE49-F238E27FC236}">
                <a16:creationId xmlns:a16="http://schemas.microsoft.com/office/drawing/2014/main" id="{2BE78184-FA0D-4C2A-1E41-D26FE3170891}"/>
              </a:ext>
            </a:extLst>
          </p:cNvPr>
          <p:cNvSpPr txBox="1"/>
          <p:nvPr/>
        </p:nvSpPr>
        <p:spPr>
          <a:xfrm>
            <a:off x="7497034" y="4348704"/>
            <a:ext cx="2114327" cy="2098716"/>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effectLst/>
                <a:latin typeface="Yu Gothic Medium" panose="020B0400000000000000" pitchFamily="34" charset="-128"/>
                <a:ea typeface="Yu Gothic Medium" panose="020B0400000000000000" pitchFamily="34" charset="-128"/>
              </a:rPr>
              <a:t>典型的な果実由来のアロマと味わい：</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コショウ</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ラズベリー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スパイス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ミント</a:t>
            </a:r>
            <a:endParaRPr lang="en-AU" sz="1600" dirty="0">
              <a:effectLst/>
              <a:latin typeface="Yu Gothic Medium" panose="020B0400000000000000" pitchFamily="34" charset="-128"/>
              <a:ea typeface="Yu Gothic Medium" panose="020B0400000000000000" pitchFamily="34" charset="-128"/>
            </a:endParaRPr>
          </a:p>
        </p:txBody>
      </p:sp>
      <p:cxnSp>
        <p:nvCxnSpPr>
          <p:cNvPr id="9" name="Straight Connector 8">
            <a:extLst>
              <a:ext uri="{FF2B5EF4-FFF2-40B4-BE49-F238E27FC236}">
                <a16:creationId xmlns:a16="http://schemas.microsoft.com/office/drawing/2014/main" id="{6FC2DDB0-E561-61CC-8D36-A912F346560F}"/>
              </a:ext>
            </a:extLst>
          </p:cNvPr>
          <p:cNvCxnSpPr>
            <a:cxnSpLocks/>
          </p:cNvCxnSpPr>
          <p:nvPr/>
        </p:nvCxnSpPr>
        <p:spPr>
          <a:xfrm>
            <a:off x="4296410" y="4169199"/>
            <a:ext cx="153570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A1AA679-2008-DAF9-4106-9F00D41B83F5}"/>
              </a:ext>
            </a:extLst>
          </p:cNvPr>
          <p:cNvCxnSpPr>
            <a:cxnSpLocks/>
          </p:cNvCxnSpPr>
          <p:nvPr/>
        </p:nvCxnSpPr>
        <p:spPr>
          <a:xfrm>
            <a:off x="8319243" y="379381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0A14EC7-8114-35DE-3C4F-31156DBACCEF}"/>
              </a:ext>
            </a:extLst>
          </p:cNvPr>
          <p:cNvSpPr txBox="1"/>
          <p:nvPr/>
        </p:nvSpPr>
        <p:spPr>
          <a:xfrm>
            <a:off x="9721353" y="4348704"/>
            <a:ext cx="2304891" cy="1300612"/>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典型的な熟成に由来</a:t>
            </a:r>
            <a:br>
              <a:rPr lang="en-AU" altLang="ja-JP" sz="1600" b="1" dirty="0">
                <a:latin typeface="Yu Gothic Medium" panose="020B0400000000000000" pitchFamily="34" charset="-128"/>
                <a:ea typeface="Yu Gothic Medium" panose="020B0400000000000000" pitchFamily="34" charset="-128"/>
              </a:rPr>
            </a:br>
            <a:r>
              <a:rPr lang="ja-JP" altLang="en-US" sz="1600" b="1" dirty="0">
                <a:latin typeface="Yu Gothic Medium" panose="020B0400000000000000" pitchFamily="34" charset="-128"/>
                <a:ea typeface="Yu Gothic Medium" panose="020B0400000000000000" pitchFamily="34" charset="-128"/>
              </a:rPr>
              <a:t>するアロマと味わい：</a:t>
            </a:r>
            <a:endParaRPr lang="en-AU" altLang="ja-JP" sz="1600" b="1"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スギ</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タバコ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皮革</a:t>
            </a:r>
            <a:endParaRPr lang="en-AU" sz="1600" dirty="0">
              <a:effectLst/>
              <a:latin typeface="Yu Gothic Medium" panose="020B0400000000000000" pitchFamily="34" charset="-128"/>
              <a:ea typeface="Yu Gothic Medium" panose="020B0400000000000000" pitchFamily="34" charset="-128"/>
            </a:endParaRPr>
          </a:p>
        </p:txBody>
      </p:sp>
      <p:cxnSp>
        <p:nvCxnSpPr>
          <p:cNvPr id="12" name="Straight Connector 11">
            <a:extLst>
              <a:ext uri="{FF2B5EF4-FFF2-40B4-BE49-F238E27FC236}">
                <a16:creationId xmlns:a16="http://schemas.microsoft.com/office/drawing/2014/main" id="{E8101AB9-3D12-A3D1-F2C5-198FC1CFB4F8}"/>
              </a:ext>
            </a:extLst>
          </p:cNvPr>
          <p:cNvCxnSpPr>
            <a:cxnSpLocks/>
          </p:cNvCxnSpPr>
          <p:nvPr/>
        </p:nvCxnSpPr>
        <p:spPr>
          <a:xfrm>
            <a:off x="10833243" y="379381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B15FF0B7-EAB1-C710-323B-374024399DF6}"/>
              </a:ext>
            </a:extLst>
          </p:cNvPr>
          <p:cNvSpPr txBox="1"/>
          <p:nvPr/>
        </p:nvSpPr>
        <p:spPr>
          <a:xfrm>
            <a:off x="318091" y="4123574"/>
            <a:ext cx="2776856" cy="1102866"/>
          </a:xfrm>
          <a:prstGeom prst="rect">
            <a:avLst/>
          </a:prstGeom>
          <a:noFill/>
        </p:spPr>
        <p:txBody>
          <a:bodyPr wrap="square" anchor="b">
            <a:spAutoFit/>
          </a:bodyPr>
          <a:lstStyle/>
          <a:p>
            <a:pPr algn="ctr">
              <a:spcBef>
                <a:spcPts val="203"/>
              </a:spcBef>
            </a:pPr>
            <a:r>
              <a:rPr lang="ja-JP" altLang="en-US" sz="1600" b="1" dirty="0">
                <a:effectLst/>
                <a:latin typeface="Yu Gothic Medium" panose="020B0400000000000000" pitchFamily="34" charset="-128"/>
                <a:ea typeface="Yu Gothic Medium" panose="020B0400000000000000" pitchFamily="34" charset="-128"/>
              </a:rPr>
              <a:t>オーク</a:t>
            </a:r>
            <a:endParaRPr lang="en-AU" altLang="ja-JP" sz="1600" b="1" dirty="0">
              <a:effectLst/>
              <a:latin typeface="Yu Gothic Medium" panose="020B0400000000000000" pitchFamily="34" charset="-128"/>
              <a:ea typeface="Yu Gothic Medium" panose="020B0400000000000000" pitchFamily="34" charset="-128"/>
            </a:endParaRPr>
          </a:p>
          <a:p>
            <a:pPr algn="ctr">
              <a:spcBef>
                <a:spcPts val="203"/>
              </a:spcBef>
            </a:pPr>
            <a:r>
              <a:rPr lang="ja-JP" altLang="en-US" sz="1600" dirty="0">
                <a:effectLst/>
                <a:latin typeface="Yu Gothic Medium" panose="020B0400000000000000" pitchFamily="34" charset="-128"/>
                <a:ea typeface="Yu Gothic Medium" panose="020B0400000000000000" pitchFamily="34" charset="-128"/>
              </a:rPr>
              <a:t>バニラ、スギ、スモーク、ココナッツのニュアンスのあるオークの味わい</a:t>
            </a:r>
            <a:endParaRPr lang="en-AU" sz="1600" dirty="0">
              <a:effectLst/>
              <a:latin typeface="Yu Gothic Medium" panose="020B0400000000000000" pitchFamily="34" charset="-128"/>
              <a:ea typeface="Yu Gothic Medium" panose="020B0400000000000000" pitchFamily="34" charset="-128"/>
            </a:endParaRPr>
          </a:p>
        </p:txBody>
      </p:sp>
      <p:cxnSp>
        <p:nvCxnSpPr>
          <p:cNvPr id="21" name="Straight Connector 20">
            <a:extLst>
              <a:ext uri="{FF2B5EF4-FFF2-40B4-BE49-F238E27FC236}">
                <a16:creationId xmlns:a16="http://schemas.microsoft.com/office/drawing/2014/main" id="{16CA38DB-6A8C-77A4-CF65-D548324C2771}"/>
              </a:ext>
            </a:extLst>
          </p:cNvPr>
          <p:cNvCxnSpPr>
            <a:cxnSpLocks/>
          </p:cNvCxnSpPr>
          <p:nvPr/>
        </p:nvCxnSpPr>
        <p:spPr>
          <a:xfrm>
            <a:off x="1706519" y="374971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DC2B78B-FE21-E122-0140-C04CF084FB21}"/>
              </a:ext>
            </a:extLst>
          </p:cNvPr>
          <p:cNvCxnSpPr>
            <a:cxnSpLocks/>
          </p:cNvCxnSpPr>
          <p:nvPr/>
        </p:nvCxnSpPr>
        <p:spPr>
          <a:xfrm>
            <a:off x="1706519" y="3749712"/>
            <a:ext cx="407517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object 58">
            <a:extLst>
              <a:ext uri="{FF2B5EF4-FFF2-40B4-BE49-F238E27FC236}">
                <a16:creationId xmlns:a16="http://schemas.microsoft.com/office/drawing/2014/main" id="{8689D726-BCA8-FE83-015D-9A7020126B65}"/>
              </a:ext>
            </a:extLst>
          </p:cNvPr>
          <p:cNvSpPr txBox="1"/>
          <p:nvPr/>
        </p:nvSpPr>
        <p:spPr>
          <a:xfrm>
            <a:off x="3349372" y="5072070"/>
            <a:ext cx="1894075" cy="125823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2000" dirty="0">
                <a:latin typeface="Yu Gothic" panose="020B0400000000000000" pitchFamily="34" charset="-128"/>
                <a:ea typeface="Yu Gothic" panose="020B0400000000000000" pitchFamily="34" charset="-128"/>
              </a:rPr>
              <a:t>年間総破砕量の</a:t>
            </a:r>
            <a:endParaRPr lang="en-AU" altLang="ja-JP" sz="2000" dirty="0">
              <a:latin typeface="Yu Gothic" panose="020B0400000000000000" pitchFamily="34" charset="-128"/>
              <a:ea typeface="Yu Gothic" panose="020B0400000000000000" pitchFamily="34" charset="-128"/>
            </a:endParaRPr>
          </a:p>
          <a:p>
            <a:pPr>
              <a:lnSpc>
                <a:spcPct val="82000"/>
              </a:lnSpc>
              <a:spcBef>
                <a:spcPts val="217"/>
              </a:spcBef>
            </a:pPr>
            <a:endParaRPr lang="en-AU" altLang="ja-JP" sz="1100" dirty="0">
              <a:latin typeface="Yu Gothic" panose="020B0400000000000000" pitchFamily="34" charset="-128"/>
              <a:ea typeface="Yu Gothic" panose="020B0400000000000000" pitchFamily="34" charset="-128"/>
            </a:endParaRPr>
          </a:p>
          <a:p>
            <a:pPr>
              <a:lnSpc>
                <a:spcPct val="82000"/>
              </a:lnSpc>
              <a:spcBef>
                <a:spcPts val="217"/>
              </a:spcBef>
            </a:pPr>
            <a:r>
              <a:rPr lang="en-AU" sz="6000" dirty="0">
                <a:effectLst/>
                <a:latin typeface="Neue Haas Grotesk Text Pro" panose="020B0504020202020204" pitchFamily="34" charset="77"/>
              </a:rPr>
              <a:t>1/4</a:t>
            </a:r>
          </a:p>
        </p:txBody>
      </p: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282150038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82459" y="473372"/>
            <a:ext cx="11283754" cy="1325562"/>
          </a:xfrm>
        </p:spPr>
        <p:txBody>
          <a:bodyPr/>
          <a:lstStyle/>
          <a:p>
            <a:r>
              <a:rPr lang="ja-JP" altLang="en-US" sz="4000" b="1" dirty="0">
                <a:solidFill>
                  <a:schemeClr val="bg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2"/>
                </a:solidFill>
                <a:latin typeface="Yu Gothic Medium" panose="020B0400000000000000" pitchFamily="34" charset="-128"/>
                <a:ea typeface="Yu Gothic Medium" panose="020B0400000000000000" pitchFamily="34" charset="-128"/>
              </a:rPr>
              <a:t>特徴</a:t>
            </a:r>
            <a:endParaRPr lang="en-US" sz="544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054561"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76089"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4717363"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4715997"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1354AA5D-7F47-A023-7E26-18D5673C73C4}"/>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Title 2">
            <a:extLst>
              <a:ext uri="{FF2B5EF4-FFF2-40B4-BE49-F238E27FC236}">
                <a16:creationId xmlns:a16="http://schemas.microsoft.com/office/drawing/2014/main" id="{60A5F238-68A1-8C38-DFFB-FFC078723184}"/>
              </a:ext>
            </a:extLst>
          </p:cNvPr>
          <p:cNvSpPr txBox="1"/>
          <p:nvPr/>
        </p:nvSpPr>
        <p:spPr>
          <a:xfrm>
            <a:off x="3612081" y="5838297"/>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grpSp>
        <p:nvGrpSpPr>
          <p:cNvPr id="9" name="Group 8">
            <a:extLst>
              <a:ext uri="{FF2B5EF4-FFF2-40B4-BE49-F238E27FC236}">
                <a16:creationId xmlns:a16="http://schemas.microsoft.com/office/drawing/2014/main" id="{5395B3C8-A640-660A-44DB-F253131EEFAC}"/>
              </a:ext>
            </a:extLst>
          </p:cNvPr>
          <p:cNvGrpSpPr/>
          <p:nvPr/>
        </p:nvGrpSpPr>
        <p:grpSpPr>
          <a:xfrm>
            <a:off x="4566335" y="6126722"/>
            <a:ext cx="278634" cy="272668"/>
            <a:chOff x="8032638" y="5926610"/>
            <a:chExt cx="278634" cy="272668"/>
          </a:xfrm>
        </p:grpSpPr>
        <p:sp>
          <p:nvSpPr>
            <p:cNvPr id="10" name="Freeform 9">
              <a:extLst>
                <a:ext uri="{FF2B5EF4-FFF2-40B4-BE49-F238E27FC236}">
                  <a16:creationId xmlns:a16="http://schemas.microsoft.com/office/drawing/2014/main" id="{EF9499AA-4A4E-7F38-E741-B27DC85A68D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 name="Freeform 10">
              <a:extLst>
                <a:ext uri="{FF2B5EF4-FFF2-40B4-BE49-F238E27FC236}">
                  <a16:creationId xmlns:a16="http://schemas.microsoft.com/office/drawing/2014/main" id="{83AA35E5-9A91-826C-1C12-3F672BF898B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3" name="Group 12">
            <a:extLst>
              <a:ext uri="{FF2B5EF4-FFF2-40B4-BE49-F238E27FC236}">
                <a16:creationId xmlns:a16="http://schemas.microsoft.com/office/drawing/2014/main" id="{E449BB37-4459-6DB8-00F4-64966C5E4F18}"/>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58BE95BC-8103-FB7F-C41A-5304399ABFB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4" name="Freeform 23">
              <a:extLst>
                <a:ext uri="{FF2B5EF4-FFF2-40B4-BE49-F238E27FC236}">
                  <a16:creationId xmlns:a16="http://schemas.microsoft.com/office/drawing/2014/main" id="{E0B6FBD8-67B4-07DC-9FEB-2EAA0778DD0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4" name="Title 2">
            <a:extLst>
              <a:ext uri="{FF2B5EF4-FFF2-40B4-BE49-F238E27FC236}">
                <a16:creationId xmlns:a16="http://schemas.microsoft.com/office/drawing/2014/main" id="{C9947C39-2C28-D94D-DB41-32A2B18C1F49}"/>
              </a:ext>
            </a:extLst>
          </p:cNvPr>
          <p:cNvSpPr txBox="1"/>
          <p:nvPr/>
        </p:nvSpPr>
        <p:spPr>
          <a:xfrm>
            <a:off x="501284" y="487672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0" name="Straight Connector 29">
            <a:extLst>
              <a:ext uri="{FF2B5EF4-FFF2-40B4-BE49-F238E27FC236}">
                <a16:creationId xmlns:a16="http://schemas.microsoft.com/office/drawing/2014/main" id="{8B60797B-65BC-E181-0721-BD85CF5BAEF4}"/>
              </a:ext>
            </a:extLst>
          </p:cNvPr>
          <p:cNvCxnSpPr>
            <a:cxnSpLocks/>
          </p:cNvCxnSpPr>
          <p:nvPr/>
        </p:nvCxnSpPr>
        <p:spPr>
          <a:xfrm>
            <a:off x="1381437" y="504459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D1B619B2-A947-A9C4-B8E6-C431F6E961F8}"/>
              </a:ext>
            </a:extLst>
          </p:cNvPr>
          <p:cNvSpPr txBox="1"/>
          <p:nvPr/>
        </p:nvSpPr>
        <p:spPr>
          <a:xfrm>
            <a:off x="501312" y="1693327"/>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7" name="Straight Connector 36">
            <a:extLst>
              <a:ext uri="{FF2B5EF4-FFF2-40B4-BE49-F238E27FC236}">
                <a16:creationId xmlns:a16="http://schemas.microsoft.com/office/drawing/2014/main" id="{3F5DEEDD-5361-9C99-8CFD-8595250DB354}"/>
              </a:ext>
            </a:extLst>
          </p:cNvPr>
          <p:cNvCxnSpPr>
            <a:cxnSpLocks/>
          </p:cNvCxnSpPr>
          <p:nvPr/>
        </p:nvCxnSpPr>
        <p:spPr>
          <a:xfrm>
            <a:off x="1047832" y="180169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1" name="Title 2">
            <a:extLst>
              <a:ext uri="{FF2B5EF4-FFF2-40B4-BE49-F238E27FC236}">
                <a16:creationId xmlns:a16="http://schemas.microsoft.com/office/drawing/2014/main" id="{EC0D64AA-CE95-F64C-3263-C91997A40880}"/>
              </a:ext>
            </a:extLst>
          </p:cNvPr>
          <p:cNvSpPr txBox="1"/>
          <p:nvPr/>
        </p:nvSpPr>
        <p:spPr>
          <a:xfrm>
            <a:off x="501311" y="279535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42" name="Title 2">
            <a:extLst>
              <a:ext uri="{FF2B5EF4-FFF2-40B4-BE49-F238E27FC236}">
                <a16:creationId xmlns:a16="http://schemas.microsoft.com/office/drawing/2014/main" id="{F6F3FE83-CD71-AE51-3453-2CF829E35482}"/>
              </a:ext>
            </a:extLst>
          </p:cNvPr>
          <p:cNvSpPr txBox="1"/>
          <p:nvPr/>
        </p:nvSpPr>
        <p:spPr>
          <a:xfrm>
            <a:off x="1883726" y="24991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3" name="Title 2">
            <a:extLst>
              <a:ext uri="{FF2B5EF4-FFF2-40B4-BE49-F238E27FC236}">
                <a16:creationId xmlns:a16="http://schemas.microsoft.com/office/drawing/2014/main" id="{012D44B0-7DE8-BC6A-5B30-91B4C0894FF8}"/>
              </a:ext>
            </a:extLst>
          </p:cNvPr>
          <p:cNvSpPr txBox="1"/>
          <p:nvPr/>
        </p:nvSpPr>
        <p:spPr>
          <a:xfrm>
            <a:off x="3015281" y="2499184"/>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4" name="Title 2">
            <a:extLst>
              <a:ext uri="{FF2B5EF4-FFF2-40B4-BE49-F238E27FC236}">
                <a16:creationId xmlns:a16="http://schemas.microsoft.com/office/drawing/2014/main" id="{E7422540-112A-E6F9-73F0-FF2FFD695D64}"/>
              </a:ext>
            </a:extLst>
          </p:cNvPr>
          <p:cNvSpPr txBox="1"/>
          <p:nvPr/>
        </p:nvSpPr>
        <p:spPr>
          <a:xfrm>
            <a:off x="4446608" y="24991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5" name="Title 2">
            <a:extLst>
              <a:ext uri="{FF2B5EF4-FFF2-40B4-BE49-F238E27FC236}">
                <a16:creationId xmlns:a16="http://schemas.microsoft.com/office/drawing/2014/main" id="{0E3AEBFD-F365-99B3-65FF-CEE83CAA144A}"/>
              </a:ext>
            </a:extLst>
          </p:cNvPr>
          <p:cNvSpPr txBox="1"/>
          <p:nvPr/>
        </p:nvSpPr>
        <p:spPr>
          <a:xfrm>
            <a:off x="1883726" y="33803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6" name="Title 2">
            <a:extLst>
              <a:ext uri="{FF2B5EF4-FFF2-40B4-BE49-F238E27FC236}">
                <a16:creationId xmlns:a16="http://schemas.microsoft.com/office/drawing/2014/main" id="{D72AE9AE-0DA9-D0D6-E1AE-EA8EE5F32D21}"/>
              </a:ext>
            </a:extLst>
          </p:cNvPr>
          <p:cNvSpPr txBox="1"/>
          <p:nvPr/>
        </p:nvSpPr>
        <p:spPr>
          <a:xfrm>
            <a:off x="3004294" y="338033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8" name="Title 2">
            <a:extLst>
              <a:ext uri="{FF2B5EF4-FFF2-40B4-BE49-F238E27FC236}">
                <a16:creationId xmlns:a16="http://schemas.microsoft.com/office/drawing/2014/main" id="{4DC4EA74-2D54-FD5F-6D3A-0A9B02707041}"/>
              </a:ext>
            </a:extLst>
          </p:cNvPr>
          <p:cNvSpPr txBox="1"/>
          <p:nvPr/>
        </p:nvSpPr>
        <p:spPr>
          <a:xfrm>
            <a:off x="4446608" y="33803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54" name="Straight Connector 53">
            <a:extLst>
              <a:ext uri="{FF2B5EF4-FFF2-40B4-BE49-F238E27FC236}">
                <a16:creationId xmlns:a16="http://schemas.microsoft.com/office/drawing/2014/main" id="{DDA4EA2C-44F4-333E-A1F4-C168A22103E3}"/>
              </a:ext>
            </a:extLst>
          </p:cNvPr>
          <p:cNvCxnSpPr>
            <a:cxnSpLocks/>
          </p:cNvCxnSpPr>
          <p:nvPr/>
        </p:nvCxnSpPr>
        <p:spPr>
          <a:xfrm>
            <a:off x="1177578" y="296322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5" name="Title 2">
            <a:extLst>
              <a:ext uri="{FF2B5EF4-FFF2-40B4-BE49-F238E27FC236}">
                <a16:creationId xmlns:a16="http://schemas.microsoft.com/office/drawing/2014/main" id="{A72B3292-12E1-D0E6-2214-37C5B7CDEEBB}"/>
              </a:ext>
            </a:extLst>
          </p:cNvPr>
          <p:cNvSpPr txBox="1"/>
          <p:nvPr/>
        </p:nvSpPr>
        <p:spPr>
          <a:xfrm>
            <a:off x="501311" y="366650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6" name="Straight Connector 55">
            <a:extLst>
              <a:ext uri="{FF2B5EF4-FFF2-40B4-BE49-F238E27FC236}">
                <a16:creationId xmlns:a16="http://schemas.microsoft.com/office/drawing/2014/main" id="{30D2447E-61EB-7EE7-2C41-4F69607583EA}"/>
              </a:ext>
            </a:extLst>
          </p:cNvPr>
          <p:cNvCxnSpPr>
            <a:cxnSpLocks/>
          </p:cNvCxnSpPr>
          <p:nvPr/>
        </p:nvCxnSpPr>
        <p:spPr>
          <a:xfrm>
            <a:off x="1047832" y="383437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0" name="Title 2">
            <a:extLst>
              <a:ext uri="{FF2B5EF4-FFF2-40B4-BE49-F238E27FC236}">
                <a16:creationId xmlns:a16="http://schemas.microsoft.com/office/drawing/2014/main" id="{A9FF9B98-0B07-360C-2A36-497454981619}"/>
              </a:ext>
            </a:extLst>
          </p:cNvPr>
          <p:cNvSpPr txBox="1"/>
          <p:nvPr/>
        </p:nvSpPr>
        <p:spPr>
          <a:xfrm>
            <a:off x="501311" y="450676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1" name="Straight Connector 60">
            <a:extLst>
              <a:ext uri="{FF2B5EF4-FFF2-40B4-BE49-F238E27FC236}">
                <a16:creationId xmlns:a16="http://schemas.microsoft.com/office/drawing/2014/main" id="{692F1F09-538C-5619-8B09-37DB465A561D}"/>
              </a:ext>
            </a:extLst>
          </p:cNvPr>
          <p:cNvCxnSpPr>
            <a:cxnSpLocks/>
          </p:cNvCxnSpPr>
          <p:nvPr/>
        </p:nvCxnSpPr>
        <p:spPr>
          <a:xfrm>
            <a:off x="1177578" y="467463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 name="Title 2">
            <a:extLst>
              <a:ext uri="{FF2B5EF4-FFF2-40B4-BE49-F238E27FC236}">
                <a16:creationId xmlns:a16="http://schemas.microsoft.com/office/drawing/2014/main" id="{40C82907-7617-6FC0-A6D9-B1B7C7B67E37}"/>
              </a:ext>
            </a:extLst>
          </p:cNvPr>
          <p:cNvSpPr txBox="1"/>
          <p:nvPr/>
        </p:nvSpPr>
        <p:spPr>
          <a:xfrm>
            <a:off x="501311" y="523070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3" name="Straight Connector 62">
            <a:extLst>
              <a:ext uri="{FF2B5EF4-FFF2-40B4-BE49-F238E27FC236}">
                <a16:creationId xmlns:a16="http://schemas.microsoft.com/office/drawing/2014/main" id="{E9674594-86E4-8A59-1B01-EDA0AD0BE612}"/>
              </a:ext>
            </a:extLst>
          </p:cNvPr>
          <p:cNvCxnSpPr>
            <a:cxnSpLocks/>
          </p:cNvCxnSpPr>
          <p:nvPr/>
        </p:nvCxnSpPr>
        <p:spPr>
          <a:xfrm>
            <a:off x="856712" y="5398574"/>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6" name="Title 2">
            <a:extLst>
              <a:ext uri="{FF2B5EF4-FFF2-40B4-BE49-F238E27FC236}">
                <a16:creationId xmlns:a16="http://schemas.microsoft.com/office/drawing/2014/main" id="{B05E3D07-D5C2-B39A-1581-792856E249DA}"/>
              </a:ext>
            </a:extLst>
          </p:cNvPr>
          <p:cNvSpPr txBox="1"/>
          <p:nvPr/>
        </p:nvSpPr>
        <p:spPr>
          <a:xfrm>
            <a:off x="501311" y="609329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7" name="Straight Connector 66">
            <a:extLst>
              <a:ext uri="{FF2B5EF4-FFF2-40B4-BE49-F238E27FC236}">
                <a16:creationId xmlns:a16="http://schemas.microsoft.com/office/drawing/2014/main" id="{6774EB2E-B313-07AC-88EE-EC6D8884DD8E}"/>
              </a:ext>
            </a:extLst>
          </p:cNvPr>
          <p:cNvCxnSpPr>
            <a:cxnSpLocks/>
          </p:cNvCxnSpPr>
          <p:nvPr/>
        </p:nvCxnSpPr>
        <p:spPr>
          <a:xfrm>
            <a:off x="1605686" y="6261161"/>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FCE91907-7C5A-04D3-EA6C-5F87C6BC2BCA}"/>
              </a:ext>
            </a:extLst>
          </p:cNvPr>
          <p:cNvSpPr txBox="1"/>
          <p:nvPr/>
        </p:nvSpPr>
        <p:spPr>
          <a:xfrm>
            <a:off x="3068439" y="422269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2" name="Title 2">
            <a:extLst>
              <a:ext uri="{FF2B5EF4-FFF2-40B4-BE49-F238E27FC236}">
                <a16:creationId xmlns:a16="http://schemas.microsoft.com/office/drawing/2014/main" id="{58CFAE87-7B53-7B8A-D1AA-9478ED25BCFF}"/>
              </a:ext>
            </a:extLst>
          </p:cNvPr>
          <p:cNvSpPr txBox="1"/>
          <p:nvPr/>
        </p:nvSpPr>
        <p:spPr>
          <a:xfrm>
            <a:off x="4510753" y="419382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1" name="Title 2">
            <a:extLst>
              <a:ext uri="{FF2B5EF4-FFF2-40B4-BE49-F238E27FC236}">
                <a16:creationId xmlns:a16="http://schemas.microsoft.com/office/drawing/2014/main" id="{6250B17A-4ECA-ACB2-9722-DEB300C4FD6F}"/>
              </a:ext>
            </a:extLst>
          </p:cNvPr>
          <p:cNvSpPr txBox="1"/>
          <p:nvPr/>
        </p:nvSpPr>
        <p:spPr>
          <a:xfrm>
            <a:off x="1718140" y="423992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20820"/>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COONAWARRA</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chemeClr val="bg2"/>
                </a:solidFill>
                <a:latin typeface="Yu Gothic Medium" panose="020B0400000000000000" pitchFamily="34" charset="-128"/>
                <a:ea typeface="Yu Gothic Medium" panose="020B0400000000000000" pitchFamily="34" charset="-128"/>
              </a:rPr>
              <a:t>メルロー</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893497"/>
            <a:ext cx="2805709" cy="648896"/>
          </a:xfrm>
          <a:prstGeom prst="rect">
            <a:avLst/>
          </a:prstGeom>
          <a:noFill/>
        </p:spPr>
        <p:txBody>
          <a:bodyPr wrap="square" anchor="b">
            <a:spAutoFit/>
          </a:bodyPr>
          <a:lstStyle/>
          <a:p>
            <a:pPr algn="ctr">
              <a:spcBef>
                <a:spcPts val="217"/>
              </a:spcBef>
              <a:spcAft>
                <a:spcPts val="315"/>
              </a:spcAft>
            </a:pPr>
            <a:r>
              <a:rPr lang="ja-JP" altLang="en-US" sz="1600" b="1" dirty="0">
                <a:effectLst/>
                <a:latin typeface="Yu Gothic Medium" panose="020B0400000000000000" pitchFamily="34" charset="-128"/>
                <a:ea typeface="Yu Gothic Medium" panose="020B0400000000000000" pitchFamily="34" charset="-128"/>
              </a:rPr>
              <a:t>近年ますます</a:t>
            </a:r>
          </a:p>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成功している品種</a:t>
            </a:r>
            <a:endParaRPr lang="en-AU" sz="1600" dirty="0">
              <a:effectLst/>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065623"/>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561585"/>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010625"/>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845071"/>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44757" y="1451270"/>
            <a:ext cx="2475388" cy="137152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2200" spc="-300" dirty="0">
                <a:effectLst/>
                <a:latin typeface="Yu Gothic" panose="020B0400000000000000" pitchFamily="34" charset="-128"/>
                <a:ea typeface="Yu Gothic" panose="020B0400000000000000" pitchFamily="34" charset="-128"/>
              </a:rPr>
              <a:t>カベルネ・</a:t>
            </a:r>
            <a:br>
              <a:rPr lang="en-AU" altLang="ja-JP" sz="2200" spc="-300" dirty="0">
                <a:effectLst/>
                <a:latin typeface="Yu Gothic" panose="020B0400000000000000" pitchFamily="34" charset="-128"/>
                <a:ea typeface="Yu Gothic" panose="020B0400000000000000" pitchFamily="34" charset="-128"/>
              </a:rPr>
            </a:br>
            <a:r>
              <a:rPr lang="ja-JP" altLang="en-US" sz="2200" spc="-300" dirty="0">
                <a:effectLst/>
                <a:latin typeface="Yu Gothic" panose="020B0400000000000000" pitchFamily="34" charset="-128"/>
                <a:ea typeface="Yu Gothic" panose="020B0400000000000000" pitchFamily="34" charset="-128"/>
              </a:rPr>
              <a:t>ソーヴィニヨンや</a:t>
            </a:r>
            <a:br>
              <a:rPr lang="en-AU" altLang="ja-JP" sz="2200" spc="-300" dirty="0">
                <a:effectLst/>
                <a:latin typeface="Yu Gothic" panose="020B0400000000000000" pitchFamily="34" charset="-128"/>
                <a:ea typeface="Yu Gothic" panose="020B0400000000000000" pitchFamily="34" charset="-128"/>
              </a:rPr>
            </a:br>
            <a:r>
              <a:rPr lang="ja-JP" altLang="en-US" sz="2200" spc="-300" dirty="0">
                <a:effectLst/>
                <a:latin typeface="Yu Gothic" panose="020B0400000000000000" pitchFamily="34" charset="-128"/>
                <a:ea typeface="Yu Gothic" panose="020B0400000000000000" pitchFamily="34" charset="-128"/>
              </a:rPr>
              <a:t>シラーズとブレンド</a:t>
            </a:r>
            <a:br>
              <a:rPr lang="ja-JP" altLang="en-US" sz="2200" spc="-300" dirty="0">
                <a:effectLst/>
                <a:latin typeface="Yu Gothic" panose="020B0400000000000000" pitchFamily="34" charset="-128"/>
                <a:ea typeface="Yu Gothic" panose="020B0400000000000000" pitchFamily="34" charset="-128"/>
              </a:rPr>
            </a:br>
            <a:r>
              <a:rPr lang="ja-JP" altLang="en-US" sz="2200" spc="-300" dirty="0">
                <a:effectLst/>
                <a:latin typeface="Yu Gothic" panose="020B0400000000000000" pitchFamily="34" charset="-128"/>
                <a:ea typeface="Yu Gothic" panose="020B0400000000000000" pitchFamily="34" charset="-128"/>
              </a:rPr>
              <a:t>されるのが一般的</a:t>
            </a:r>
            <a:endParaRPr lang="en-AU" sz="2200" spc="-300" dirty="0">
              <a:effectLst/>
              <a:latin typeface="Yu Gothic" panose="020B0400000000000000" pitchFamily="34" charset="-128"/>
              <a:ea typeface="Yu Gothic" panose="020B0400000000000000" pitchFamily="34" charset="-128"/>
            </a:endParaRPr>
          </a:p>
        </p:txBody>
      </p: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MERLOT</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4309311" y="4605460"/>
            <a:ext cx="156402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4309311" y="461188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3414975" y="4900382"/>
            <a:ext cx="1779935" cy="180268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3231462" y="5465255"/>
            <a:ext cx="2146963" cy="85151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200" dirty="0">
                <a:effectLst/>
                <a:latin typeface="Yu Gothic" panose="020B0400000000000000" pitchFamily="34" charset="-128"/>
                <a:ea typeface="Yu Gothic" panose="020B0400000000000000" pitchFamily="34" charset="-128"/>
              </a:rPr>
              <a:t>比較的最近</a:t>
            </a:r>
            <a:br>
              <a:rPr lang="ja-JP" altLang="en-US" sz="2200" dirty="0">
                <a:effectLst/>
                <a:latin typeface="Yu Gothic" panose="020B0400000000000000" pitchFamily="34" charset="-128"/>
                <a:ea typeface="Yu Gothic" panose="020B0400000000000000" pitchFamily="34" charset="-128"/>
              </a:rPr>
            </a:br>
            <a:r>
              <a:rPr lang="ja-JP" altLang="en-US" sz="2200" dirty="0">
                <a:effectLst/>
                <a:latin typeface="Yu Gothic" panose="020B0400000000000000" pitchFamily="34" charset="-128"/>
                <a:ea typeface="Yu Gothic" panose="020B0400000000000000" pitchFamily="34" charset="-128"/>
              </a:rPr>
              <a:t>植えられた</a:t>
            </a:r>
            <a:br>
              <a:rPr lang="ja-JP" altLang="en-US" sz="2200" dirty="0">
                <a:effectLst/>
                <a:latin typeface="Yu Gothic" panose="020B0400000000000000" pitchFamily="34" charset="-128"/>
                <a:ea typeface="Yu Gothic" panose="020B0400000000000000" pitchFamily="34" charset="-128"/>
              </a:rPr>
            </a:br>
            <a:r>
              <a:rPr lang="ja-JP" altLang="en-US" sz="2200" dirty="0">
                <a:effectLst/>
                <a:latin typeface="Yu Gothic" panose="020B0400000000000000" pitchFamily="34" charset="-128"/>
                <a:ea typeface="Yu Gothic" panose="020B0400000000000000" pitchFamily="34" charset="-128"/>
              </a:rPr>
              <a:t>品種</a:t>
            </a:r>
            <a:endParaRPr lang="en-AU" sz="2200" dirty="0">
              <a:effectLst/>
              <a:latin typeface="Yu Gothic" panose="020B0400000000000000" pitchFamily="34" charset="-128"/>
              <a:ea typeface="Yu Gothic" panose="020B0400000000000000" pitchFamily="34" charset="-128"/>
            </a:endParaRPr>
          </a:p>
        </p:txBody>
      </p:sp>
      <p:cxnSp>
        <p:nvCxnSpPr>
          <p:cNvPr id="10" name="Straight Connector 9">
            <a:extLst>
              <a:ext uri="{FF2B5EF4-FFF2-40B4-BE49-F238E27FC236}">
                <a16:creationId xmlns:a16="http://schemas.microsoft.com/office/drawing/2014/main" id="{E3580AC0-5E35-0E3A-5678-425F6FD9D979}"/>
              </a:ext>
            </a:extLst>
          </p:cNvPr>
          <p:cNvCxnSpPr>
            <a:cxnSpLocks/>
          </p:cNvCxnSpPr>
          <p:nvPr/>
        </p:nvCxnSpPr>
        <p:spPr>
          <a:xfrm>
            <a:off x="6992983" y="4169199"/>
            <a:ext cx="384918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BDD0D938-C935-9790-4E20-E290FC7DCE7B}"/>
              </a:ext>
            </a:extLst>
          </p:cNvPr>
          <p:cNvSpPr txBox="1"/>
          <p:nvPr/>
        </p:nvSpPr>
        <p:spPr>
          <a:xfrm>
            <a:off x="7609077" y="4705495"/>
            <a:ext cx="2032665" cy="1519519"/>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典型的な果実由来のアロマと味わい：</a:t>
            </a:r>
            <a:endParaRPr lang="en-AU" altLang="ja-JP" sz="1600" b="1" dirty="0">
              <a:latin typeface="Yu Gothic Medium" panose="020B0400000000000000" pitchFamily="34" charset="-128"/>
              <a:ea typeface="Yu Gothic Medium" panose="020B0400000000000000" pitchFamily="34" charset="-128"/>
            </a:endParaRPr>
          </a:p>
          <a:p>
            <a:pPr marL="285750" lvl="0" indent="-285750">
              <a:buClr>
                <a:schemeClr val="bg2"/>
              </a:buClr>
              <a:buFont typeface="Arial" panose="020B0604020202020204" pitchFamily="34" charset="0"/>
              <a:buChar char="•"/>
              <a:defRPr/>
            </a:pPr>
            <a:r>
              <a:rPr lang="ja-JP" altLang="en-US" sz="1600" dirty="0">
                <a:latin typeface="Yu Gothic Medium" panose="020B0400000000000000" pitchFamily="34" charset="-128"/>
                <a:ea typeface="Yu Gothic Medium" panose="020B0400000000000000" pitchFamily="34" charset="-128"/>
              </a:rPr>
              <a:t>プラム</a:t>
            </a:r>
          </a:p>
          <a:p>
            <a:pPr marL="285750" lvl="0" indent="-285750">
              <a:buClr>
                <a:schemeClr val="bg2"/>
              </a:buClr>
              <a:buFont typeface="Arial" panose="020B0604020202020204" pitchFamily="34" charset="0"/>
              <a:buChar char="•"/>
              <a:defRPr/>
            </a:pPr>
            <a:r>
              <a:rPr lang="ja-JP" altLang="en-US" sz="1600" dirty="0">
                <a:latin typeface="Yu Gothic Medium" panose="020B0400000000000000" pitchFamily="34" charset="-128"/>
                <a:ea typeface="Yu Gothic Medium" panose="020B0400000000000000" pitchFamily="34" charset="-128"/>
              </a:rPr>
              <a:t>ブルーベリー</a:t>
            </a:r>
          </a:p>
          <a:p>
            <a:pPr marL="285750" lvl="0" indent="-285750">
              <a:buClr>
                <a:schemeClr val="bg2"/>
              </a:buClr>
              <a:buFont typeface="Arial" panose="020B0604020202020204" pitchFamily="34" charset="0"/>
              <a:buChar char="•"/>
              <a:defRPr/>
            </a:pPr>
            <a:r>
              <a:rPr lang="ja-JP" altLang="en-US" sz="1600" dirty="0">
                <a:latin typeface="Yu Gothic Medium" panose="020B0400000000000000" pitchFamily="34" charset="-128"/>
                <a:ea typeface="Yu Gothic Medium" panose="020B0400000000000000" pitchFamily="34" charset="-128"/>
              </a:rPr>
              <a:t>カシス</a:t>
            </a:r>
          </a:p>
          <a:p>
            <a:pPr marL="285750" lvl="0" indent="-285750">
              <a:buClr>
                <a:schemeClr val="bg2"/>
              </a:buClr>
              <a:buFont typeface="Arial" panose="020B0604020202020204" pitchFamily="34" charset="0"/>
              <a:buChar char="•"/>
              <a:defRPr/>
            </a:pPr>
            <a:r>
              <a:rPr lang="ja-JP" altLang="en-US" sz="1600" dirty="0">
                <a:latin typeface="Yu Gothic Medium" panose="020B0400000000000000" pitchFamily="34" charset="-128"/>
                <a:ea typeface="Yu Gothic Medium" panose="020B0400000000000000" pitchFamily="34" charset="-128"/>
              </a:rPr>
              <a:t>フルーツケーキ</a:t>
            </a:r>
            <a:endParaRPr lang="en-AU" sz="1600" dirty="0">
              <a:effectLst/>
              <a:latin typeface="Yu Gothic Medium" panose="020B0400000000000000" pitchFamily="34" charset="-128"/>
              <a:ea typeface="Yu Gothic Medium" panose="020B0400000000000000" pitchFamily="34" charset="-128"/>
            </a:endParaRPr>
          </a:p>
        </p:txBody>
      </p:sp>
      <p:cxnSp>
        <p:nvCxnSpPr>
          <p:cNvPr id="12" name="Straight Connector 11">
            <a:extLst>
              <a:ext uri="{FF2B5EF4-FFF2-40B4-BE49-F238E27FC236}">
                <a16:creationId xmlns:a16="http://schemas.microsoft.com/office/drawing/2014/main" id="{60D3D81A-492E-6035-8786-4BFB06CF8E7C}"/>
              </a:ext>
            </a:extLst>
          </p:cNvPr>
          <p:cNvCxnSpPr>
            <a:cxnSpLocks/>
          </p:cNvCxnSpPr>
          <p:nvPr/>
        </p:nvCxnSpPr>
        <p:spPr>
          <a:xfrm>
            <a:off x="8502123"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85B22D7-BA50-71EC-80D1-9672EB602335}"/>
              </a:ext>
            </a:extLst>
          </p:cNvPr>
          <p:cNvSpPr txBox="1"/>
          <p:nvPr/>
        </p:nvSpPr>
        <p:spPr>
          <a:xfrm>
            <a:off x="9717709" y="4686011"/>
            <a:ext cx="2231068" cy="150252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典型的な熟成に由来</a:t>
            </a:r>
            <a:br>
              <a:rPr lang="en-AU" altLang="ja-JP" sz="1600" b="1" dirty="0">
                <a:latin typeface="Yu Gothic Medium" panose="020B0400000000000000" pitchFamily="34" charset="-128"/>
                <a:ea typeface="Yu Gothic Medium" panose="020B0400000000000000" pitchFamily="34" charset="-128"/>
              </a:rPr>
            </a:br>
            <a:r>
              <a:rPr lang="ja-JP" altLang="en-US" sz="1600" b="1" dirty="0">
                <a:latin typeface="Yu Gothic Medium" panose="020B0400000000000000" pitchFamily="34" charset="-128"/>
                <a:ea typeface="Yu Gothic Medium" panose="020B0400000000000000" pitchFamily="34" charset="-128"/>
              </a:rPr>
              <a:t>するアロマと味わい：</a:t>
            </a:r>
            <a:endParaRPr lang="en-AU" altLang="ja-JP" sz="1600" b="1"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タバコ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チョコレート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旨味（セイバリーさ）</a:t>
            </a:r>
            <a:endParaRPr lang="en-AU" sz="1600" dirty="0">
              <a:effectLst/>
              <a:latin typeface="Yu Gothic Medium" panose="020B0400000000000000" pitchFamily="34" charset="-128"/>
              <a:ea typeface="Yu Gothic Medium" panose="020B0400000000000000" pitchFamily="34" charset="-128"/>
            </a:endParaRPr>
          </a:p>
        </p:txBody>
      </p: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833243"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660474" y="4101236"/>
            <a:ext cx="2114329" cy="584775"/>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単一品種で優良な</a:t>
            </a:r>
            <a:br>
              <a:rPr lang="ja-JP" altLang="en-US"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ワインを作る</a:t>
            </a:r>
            <a:endParaRPr lang="en-AU" sz="1600" dirty="0">
              <a:effectLst/>
              <a:latin typeface="Yu Gothic Medium" panose="020B0400000000000000" pitchFamily="34" charset="-128"/>
              <a:ea typeface="Yu Gothic Medium" panose="020B0400000000000000" pitchFamily="34" charset="-128"/>
            </a:endParaRPr>
          </a:p>
        </p:txBody>
      </p:sp>
      <p:cxnSp>
        <p:nvCxnSpPr>
          <p:cNvPr id="17" name="Straight Connector 16">
            <a:extLst>
              <a:ext uri="{FF2B5EF4-FFF2-40B4-BE49-F238E27FC236}">
                <a16:creationId xmlns:a16="http://schemas.microsoft.com/office/drawing/2014/main" id="{6A240B94-11B1-05B0-BB86-A5D33E5B833E}"/>
              </a:ext>
            </a:extLst>
          </p:cNvPr>
          <p:cNvCxnSpPr>
            <a:cxnSpLocks/>
          </p:cNvCxnSpPr>
          <p:nvPr/>
        </p:nvCxnSpPr>
        <p:spPr>
          <a:xfrm>
            <a:off x="1717638" y="3633003"/>
            <a:ext cx="416295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77CABCD-454C-AF05-F6AC-4162A9C2529B}"/>
              </a:ext>
            </a:extLst>
          </p:cNvPr>
          <p:cNvCxnSpPr>
            <a:cxnSpLocks/>
          </p:cNvCxnSpPr>
          <p:nvPr/>
        </p:nvCxnSpPr>
        <p:spPr>
          <a:xfrm>
            <a:off x="1717638" y="363942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4992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71159" y="460001"/>
            <a:ext cx="11283754" cy="1325562"/>
          </a:xfrm>
        </p:spPr>
        <p:txBody>
          <a:bodyPr/>
          <a:lstStyle/>
          <a:p>
            <a:r>
              <a:rPr lang="ja-JP" altLang="en-US" sz="4000" b="1" dirty="0">
                <a:solidFill>
                  <a:schemeClr val="bg2"/>
                </a:solidFill>
                <a:latin typeface="Yu Gothic Medium" panose="020B0400000000000000" pitchFamily="34" charset="-128"/>
                <a:ea typeface="Yu Gothic Medium" panose="020B0400000000000000" pitchFamily="34" charset="-128"/>
              </a:rPr>
              <a:t>メルロー</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2"/>
                </a:solidFill>
                <a:latin typeface="Yu Gothic Medium" panose="020B0400000000000000" pitchFamily="34" charset="-128"/>
                <a:ea typeface="Yu Gothic Medium" panose="020B0400000000000000" pitchFamily="34" charset="-128"/>
              </a:rPr>
              <a:t>特徴</a:t>
            </a:r>
            <a:endParaRPr lang="en-US" sz="5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MERLOT</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832321"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Merlot</a:t>
            </a:r>
          </a:p>
        </p:txBody>
      </p: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8" y="581670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322477"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506103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4314477" y="213042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203ECDB-818C-98F6-D025-8B5BE5636D69}"/>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0" name="Group 9">
            <a:extLst>
              <a:ext uri="{FF2B5EF4-FFF2-40B4-BE49-F238E27FC236}">
                <a16:creationId xmlns:a16="http://schemas.microsoft.com/office/drawing/2014/main" id="{EAE75B25-E3DE-F7AF-C4F5-FBFA96A2BB34}"/>
              </a:ext>
            </a:extLst>
          </p:cNvPr>
          <p:cNvGrpSpPr/>
          <p:nvPr/>
        </p:nvGrpSpPr>
        <p:grpSpPr>
          <a:xfrm>
            <a:off x="4566335" y="6126722"/>
            <a:ext cx="278634" cy="272668"/>
            <a:chOff x="8032638" y="5926610"/>
            <a:chExt cx="278634" cy="272668"/>
          </a:xfrm>
        </p:grpSpPr>
        <p:sp>
          <p:nvSpPr>
            <p:cNvPr id="11" name="Freeform 10">
              <a:extLst>
                <a:ext uri="{FF2B5EF4-FFF2-40B4-BE49-F238E27FC236}">
                  <a16:creationId xmlns:a16="http://schemas.microsoft.com/office/drawing/2014/main" id="{960CCF46-598D-F960-66ED-9F9736F705B2}"/>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08E7D673-ED9C-F765-3C04-27E4303E1C6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4" name="Group 13">
            <a:extLst>
              <a:ext uri="{FF2B5EF4-FFF2-40B4-BE49-F238E27FC236}">
                <a16:creationId xmlns:a16="http://schemas.microsoft.com/office/drawing/2014/main" id="{4527C2FB-9C2F-CA89-DF1D-B62EF584E1FD}"/>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AA3C5422-6BF7-76BF-338F-0F1F206A79A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6" name="Freeform 15">
              <a:extLst>
                <a:ext uri="{FF2B5EF4-FFF2-40B4-BE49-F238E27FC236}">
                  <a16:creationId xmlns:a16="http://schemas.microsoft.com/office/drawing/2014/main" id="{20BB72EF-7473-7F1C-8E97-37DD71C9F93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7" name="Title 2">
            <a:extLst>
              <a:ext uri="{FF2B5EF4-FFF2-40B4-BE49-F238E27FC236}">
                <a16:creationId xmlns:a16="http://schemas.microsoft.com/office/drawing/2014/main" id="{5467E24F-0FDE-1E48-09F1-0E23FF061BAD}"/>
              </a:ext>
            </a:extLst>
          </p:cNvPr>
          <p:cNvSpPr txBox="1"/>
          <p:nvPr/>
        </p:nvSpPr>
        <p:spPr>
          <a:xfrm>
            <a:off x="501284" y="487672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 name="Straight Connector 7">
            <a:extLst>
              <a:ext uri="{FF2B5EF4-FFF2-40B4-BE49-F238E27FC236}">
                <a16:creationId xmlns:a16="http://schemas.microsoft.com/office/drawing/2014/main" id="{057BA19F-6E20-9A79-5CFC-3E6E1BAEE8D2}"/>
              </a:ext>
            </a:extLst>
          </p:cNvPr>
          <p:cNvCxnSpPr>
            <a:cxnSpLocks/>
          </p:cNvCxnSpPr>
          <p:nvPr/>
        </p:nvCxnSpPr>
        <p:spPr>
          <a:xfrm>
            <a:off x="1381437" y="504459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7EF4C7B6-1ED4-C0BF-11AF-EF57ABBF5C9F}"/>
              </a:ext>
            </a:extLst>
          </p:cNvPr>
          <p:cNvSpPr txBox="1"/>
          <p:nvPr/>
        </p:nvSpPr>
        <p:spPr>
          <a:xfrm>
            <a:off x="501312" y="1693327"/>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24" name="Straight Connector 23">
            <a:extLst>
              <a:ext uri="{FF2B5EF4-FFF2-40B4-BE49-F238E27FC236}">
                <a16:creationId xmlns:a16="http://schemas.microsoft.com/office/drawing/2014/main" id="{FD5F95E4-80D1-804C-C00B-FA396092274E}"/>
              </a:ext>
            </a:extLst>
          </p:cNvPr>
          <p:cNvCxnSpPr>
            <a:cxnSpLocks/>
          </p:cNvCxnSpPr>
          <p:nvPr/>
        </p:nvCxnSpPr>
        <p:spPr>
          <a:xfrm>
            <a:off x="1047832" y="180169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775C099E-CC5A-CCE7-CDC7-7CC5F1CA79CE}"/>
              </a:ext>
            </a:extLst>
          </p:cNvPr>
          <p:cNvSpPr txBox="1"/>
          <p:nvPr/>
        </p:nvSpPr>
        <p:spPr>
          <a:xfrm>
            <a:off x="501311" y="279535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2" name="Title 2">
            <a:extLst>
              <a:ext uri="{FF2B5EF4-FFF2-40B4-BE49-F238E27FC236}">
                <a16:creationId xmlns:a16="http://schemas.microsoft.com/office/drawing/2014/main" id="{8FC15CEE-A0D0-FFF9-1AF3-EB3894A34A88}"/>
              </a:ext>
            </a:extLst>
          </p:cNvPr>
          <p:cNvSpPr txBox="1"/>
          <p:nvPr/>
        </p:nvSpPr>
        <p:spPr>
          <a:xfrm>
            <a:off x="1883726" y="24991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7" name="Title 2">
            <a:extLst>
              <a:ext uri="{FF2B5EF4-FFF2-40B4-BE49-F238E27FC236}">
                <a16:creationId xmlns:a16="http://schemas.microsoft.com/office/drawing/2014/main" id="{1F3DE8D1-41E8-FCD8-9229-E33571FAE461}"/>
              </a:ext>
            </a:extLst>
          </p:cNvPr>
          <p:cNvSpPr txBox="1"/>
          <p:nvPr/>
        </p:nvSpPr>
        <p:spPr>
          <a:xfrm>
            <a:off x="3015281" y="2499184"/>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1" name="Title 2">
            <a:extLst>
              <a:ext uri="{FF2B5EF4-FFF2-40B4-BE49-F238E27FC236}">
                <a16:creationId xmlns:a16="http://schemas.microsoft.com/office/drawing/2014/main" id="{DA3E548F-9EA3-FB4D-C2E3-8C89E0CEBB79}"/>
              </a:ext>
            </a:extLst>
          </p:cNvPr>
          <p:cNvSpPr txBox="1"/>
          <p:nvPr/>
        </p:nvSpPr>
        <p:spPr>
          <a:xfrm>
            <a:off x="4446608" y="24991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2" name="Title 2">
            <a:extLst>
              <a:ext uri="{FF2B5EF4-FFF2-40B4-BE49-F238E27FC236}">
                <a16:creationId xmlns:a16="http://schemas.microsoft.com/office/drawing/2014/main" id="{00FEF208-5B67-9B9F-FA4D-8DBE344AA7A0}"/>
              </a:ext>
            </a:extLst>
          </p:cNvPr>
          <p:cNvSpPr txBox="1"/>
          <p:nvPr/>
        </p:nvSpPr>
        <p:spPr>
          <a:xfrm>
            <a:off x="1883726" y="33803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3" name="Title 2">
            <a:extLst>
              <a:ext uri="{FF2B5EF4-FFF2-40B4-BE49-F238E27FC236}">
                <a16:creationId xmlns:a16="http://schemas.microsoft.com/office/drawing/2014/main" id="{384BA496-28BC-EFDA-660C-B8095C22431D}"/>
              </a:ext>
            </a:extLst>
          </p:cNvPr>
          <p:cNvSpPr txBox="1"/>
          <p:nvPr/>
        </p:nvSpPr>
        <p:spPr>
          <a:xfrm>
            <a:off x="3004294" y="338033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4" name="Title 2">
            <a:extLst>
              <a:ext uri="{FF2B5EF4-FFF2-40B4-BE49-F238E27FC236}">
                <a16:creationId xmlns:a16="http://schemas.microsoft.com/office/drawing/2014/main" id="{7116A03E-219E-86F3-69C5-26EE4F6F5FC0}"/>
              </a:ext>
            </a:extLst>
          </p:cNvPr>
          <p:cNvSpPr txBox="1"/>
          <p:nvPr/>
        </p:nvSpPr>
        <p:spPr>
          <a:xfrm>
            <a:off x="4446608" y="33803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5" name="Straight Connector 44">
            <a:extLst>
              <a:ext uri="{FF2B5EF4-FFF2-40B4-BE49-F238E27FC236}">
                <a16:creationId xmlns:a16="http://schemas.microsoft.com/office/drawing/2014/main" id="{C25F79D7-C124-33ED-7009-BDF7144080F4}"/>
              </a:ext>
            </a:extLst>
          </p:cNvPr>
          <p:cNvCxnSpPr>
            <a:cxnSpLocks/>
          </p:cNvCxnSpPr>
          <p:nvPr/>
        </p:nvCxnSpPr>
        <p:spPr>
          <a:xfrm>
            <a:off x="1177578" y="296322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itle 2">
            <a:extLst>
              <a:ext uri="{FF2B5EF4-FFF2-40B4-BE49-F238E27FC236}">
                <a16:creationId xmlns:a16="http://schemas.microsoft.com/office/drawing/2014/main" id="{D93FA3B7-97F2-EA1D-9864-7F902B246450}"/>
              </a:ext>
            </a:extLst>
          </p:cNvPr>
          <p:cNvSpPr txBox="1"/>
          <p:nvPr/>
        </p:nvSpPr>
        <p:spPr>
          <a:xfrm>
            <a:off x="501311" y="366650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48" name="Straight Connector 47">
            <a:extLst>
              <a:ext uri="{FF2B5EF4-FFF2-40B4-BE49-F238E27FC236}">
                <a16:creationId xmlns:a16="http://schemas.microsoft.com/office/drawing/2014/main" id="{FF8CFEB0-EEF4-C52D-E6F2-93798E977E41}"/>
              </a:ext>
            </a:extLst>
          </p:cNvPr>
          <p:cNvCxnSpPr>
            <a:cxnSpLocks/>
          </p:cNvCxnSpPr>
          <p:nvPr/>
        </p:nvCxnSpPr>
        <p:spPr>
          <a:xfrm>
            <a:off x="1047832" y="383437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7" name="Title 2">
            <a:extLst>
              <a:ext uri="{FF2B5EF4-FFF2-40B4-BE49-F238E27FC236}">
                <a16:creationId xmlns:a16="http://schemas.microsoft.com/office/drawing/2014/main" id="{70156BE8-C9B6-17AA-F623-3FC708C9E8D5}"/>
              </a:ext>
            </a:extLst>
          </p:cNvPr>
          <p:cNvSpPr txBox="1"/>
          <p:nvPr/>
        </p:nvSpPr>
        <p:spPr>
          <a:xfrm>
            <a:off x="501311" y="450676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8" name="Straight Connector 57">
            <a:extLst>
              <a:ext uri="{FF2B5EF4-FFF2-40B4-BE49-F238E27FC236}">
                <a16:creationId xmlns:a16="http://schemas.microsoft.com/office/drawing/2014/main" id="{01E9C006-E7EB-8958-C189-95CBD775559C}"/>
              </a:ext>
            </a:extLst>
          </p:cNvPr>
          <p:cNvCxnSpPr>
            <a:cxnSpLocks/>
          </p:cNvCxnSpPr>
          <p:nvPr/>
        </p:nvCxnSpPr>
        <p:spPr>
          <a:xfrm>
            <a:off x="1177578" y="467463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9490C858-A5EB-1301-F2FE-BC5A32BB0624}"/>
              </a:ext>
            </a:extLst>
          </p:cNvPr>
          <p:cNvSpPr txBox="1"/>
          <p:nvPr/>
        </p:nvSpPr>
        <p:spPr>
          <a:xfrm>
            <a:off x="501311" y="523070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0" name="Straight Connector 59">
            <a:extLst>
              <a:ext uri="{FF2B5EF4-FFF2-40B4-BE49-F238E27FC236}">
                <a16:creationId xmlns:a16="http://schemas.microsoft.com/office/drawing/2014/main" id="{1BFFAE6E-8F47-6448-B92F-7B78305299EF}"/>
              </a:ext>
            </a:extLst>
          </p:cNvPr>
          <p:cNvCxnSpPr>
            <a:cxnSpLocks/>
          </p:cNvCxnSpPr>
          <p:nvPr/>
        </p:nvCxnSpPr>
        <p:spPr>
          <a:xfrm>
            <a:off x="856712" y="5398574"/>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Title 2">
            <a:extLst>
              <a:ext uri="{FF2B5EF4-FFF2-40B4-BE49-F238E27FC236}">
                <a16:creationId xmlns:a16="http://schemas.microsoft.com/office/drawing/2014/main" id="{C3A9616E-545C-8407-3DEA-338B9294A8CE}"/>
              </a:ext>
            </a:extLst>
          </p:cNvPr>
          <p:cNvSpPr txBox="1"/>
          <p:nvPr/>
        </p:nvSpPr>
        <p:spPr>
          <a:xfrm>
            <a:off x="501311" y="609329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2" name="Straight Connector 61">
            <a:extLst>
              <a:ext uri="{FF2B5EF4-FFF2-40B4-BE49-F238E27FC236}">
                <a16:creationId xmlns:a16="http://schemas.microsoft.com/office/drawing/2014/main" id="{BAD05EF0-A5ED-09DF-5CAA-F0B6B71BD847}"/>
              </a:ext>
            </a:extLst>
          </p:cNvPr>
          <p:cNvCxnSpPr>
            <a:cxnSpLocks/>
          </p:cNvCxnSpPr>
          <p:nvPr/>
        </p:nvCxnSpPr>
        <p:spPr>
          <a:xfrm>
            <a:off x="1605686" y="6261161"/>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5E63C21-F319-F0AA-0A6B-DBB77ADE7B9E}"/>
              </a:ext>
            </a:extLst>
          </p:cNvPr>
          <p:cNvSpPr txBox="1"/>
          <p:nvPr/>
        </p:nvSpPr>
        <p:spPr>
          <a:xfrm>
            <a:off x="3068439" y="422269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2" name="Title 2">
            <a:extLst>
              <a:ext uri="{FF2B5EF4-FFF2-40B4-BE49-F238E27FC236}">
                <a16:creationId xmlns:a16="http://schemas.microsoft.com/office/drawing/2014/main" id="{0CB10F38-C40A-DB47-5D77-F72CC2AC8918}"/>
              </a:ext>
            </a:extLst>
          </p:cNvPr>
          <p:cNvSpPr txBox="1"/>
          <p:nvPr/>
        </p:nvSpPr>
        <p:spPr>
          <a:xfrm>
            <a:off x="4510753" y="419382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1" name="Title 2">
            <a:extLst>
              <a:ext uri="{FF2B5EF4-FFF2-40B4-BE49-F238E27FC236}">
                <a16:creationId xmlns:a16="http://schemas.microsoft.com/office/drawing/2014/main" id="{7F039518-7A8F-44AA-F230-846111E86A3A}"/>
              </a:ext>
            </a:extLst>
          </p:cNvPr>
          <p:cNvSpPr txBox="1"/>
          <p:nvPr/>
        </p:nvSpPr>
        <p:spPr>
          <a:xfrm>
            <a:off x="1718140" y="4239926"/>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37094713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584200"/>
            <a:ext cx="5340350" cy="1325563"/>
          </a:xfrm>
        </p:spPr>
        <p:txBody>
          <a:bodyPr/>
          <a:lstStyle/>
          <a:p>
            <a:r>
              <a:rPr lang="en-AU" dirty="0">
                <a:solidFill>
                  <a:schemeClr val="accent5"/>
                </a:solidFill>
                <a:latin typeface="+mj-lt"/>
                <a:ea typeface="Yu Gothic Medium" panose="020B0400000000000000" pitchFamily="34" charset="-128"/>
                <a:cs typeface="Arial" panose="020B0604020202020204" pitchFamily="34" charset="0"/>
              </a:rPr>
              <a:t>COONAWARRA</a:t>
            </a:r>
            <a:endParaRPr lang="en-US" dirty="0">
              <a:solidFill>
                <a:schemeClr val="accent5"/>
              </a:solidFill>
              <a:latin typeface="+mj-lt"/>
              <a:ea typeface="Yu Gothic Medium" panose="020B0400000000000000" pitchFamily="34" charset="-128"/>
              <a:cs typeface="Arial" panose="020B0604020202020204" pitchFamily="34" charset="0"/>
            </a:endParaRP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19" y="2285525"/>
            <a:ext cx="5038861" cy="3133240"/>
          </a:xfrm>
        </p:spPr>
        <p:txBody>
          <a:bodyPr/>
          <a:lstStyle/>
          <a:p>
            <a:r>
              <a:rPr lang="ja-JP" altLang="en-US" sz="1800" dirty="0">
                <a:solidFill>
                  <a:schemeClr val="bg1"/>
                </a:solidFill>
                <a:latin typeface="Yu Gothic Medium" panose="020B0400000000000000" pitchFamily="34" charset="-128"/>
                <a:ea typeface="Yu Gothic Medium" panose="020B0400000000000000" pitchFamily="34" charset="-128"/>
              </a:rPr>
              <a:t>有名なテラ・ロッサと、世界トップクラスの</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ワイン、生産者と栽培者が作る前衛的な</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コミュニティ。</a:t>
            </a:r>
            <a:br>
              <a:rPr lang="ja-JP" altLang="en-US" sz="1800" dirty="0">
                <a:solidFill>
                  <a:schemeClr val="bg1"/>
                </a:solidFill>
                <a:latin typeface="Yu Gothic Medium" panose="020B0400000000000000" pitchFamily="34" charset="-128"/>
                <a:ea typeface="Yu Gothic Medium" panose="020B0400000000000000" pitchFamily="34" charset="-128"/>
              </a:rPr>
            </a:br>
            <a:endParaRPr lang="en-AU" altLang="ja-JP" sz="1800" dirty="0">
              <a:solidFill>
                <a:schemeClr val="bg1"/>
              </a:solidFill>
              <a:latin typeface="Yu Gothic Medium" panose="020B0400000000000000" pitchFamily="34" charset="-128"/>
              <a:ea typeface="Yu Gothic Medium" panose="020B0400000000000000" pitchFamily="34" charset="-128"/>
            </a:endParaRPr>
          </a:p>
          <a:p>
            <a:r>
              <a:rPr lang="ja-JP" altLang="en-US" sz="1800" dirty="0">
                <a:solidFill>
                  <a:schemeClr val="bg1"/>
                </a:solidFill>
                <a:latin typeface="Yu Gothic Medium" panose="020B0400000000000000" pitchFamily="34" charset="-128"/>
                <a:ea typeface="Yu Gothic Medium" panose="020B0400000000000000" pitchFamily="34" charset="-128"/>
              </a:rPr>
              <a:t>オーストラリアワインの”真っ赤なハート”とも</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呼べるクナワラは、かつてないほど強く鼓動</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しています。</a:t>
            </a:r>
            <a:endParaRPr lang="en-AU" sz="18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C519C0F9-2B86-2B0B-4D07-85F759AC0DAA}"/>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A25B0-04B6-A3E0-11BB-4B6646BB4DA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EA8A4FF-DD9F-7391-B2E9-5A6AAA3BA9AF}"/>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C8023768-6D93-1896-7833-869C374D0E84}"/>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12355382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red and white colors&#10;&#10;AI-generated content may be incorrect.">
            <a:extLst>
              <a:ext uri="{FF2B5EF4-FFF2-40B4-BE49-F238E27FC236}">
                <a16:creationId xmlns:a16="http://schemas.microsoft.com/office/drawing/2014/main" id="{F71EA623-DD23-B848-9378-221E9D35EA5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2918" r="5688"/>
          <a:stretch/>
        </p:blipFill>
        <p:spPr>
          <a:xfrm>
            <a:off x="3476172" y="0"/>
            <a:ext cx="8715827" cy="6866708"/>
          </a:xfrm>
        </p:spPr>
      </p:pic>
      <p:cxnSp>
        <p:nvCxnSpPr>
          <p:cNvPr id="6" name="Straight Connector 5">
            <a:extLst>
              <a:ext uri="{FF2B5EF4-FFF2-40B4-BE49-F238E27FC236}">
                <a16:creationId xmlns:a16="http://schemas.microsoft.com/office/drawing/2014/main" id="{4AA13C9D-28D2-3C09-2665-CE94F7CF0C41}"/>
              </a:ext>
            </a:extLst>
          </p:cNvPr>
          <p:cNvCxnSpPr>
            <a:cxnSpLocks/>
          </p:cNvCxnSpPr>
          <p:nvPr/>
        </p:nvCxnSpPr>
        <p:spPr>
          <a:xfrm flipV="1">
            <a:off x="7834085" y="5268686"/>
            <a:ext cx="1440544" cy="36952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0124BF1-54AD-1247-2C00-CA6401F54751}"/>
              </a:ext>
            </a:extLst>
          </p:cNvPr>
          <p:cNvSpPr txBox="1"/>
          <p:nvPr/>
        </p:nvSpPr>
        <p:spPr>
          <a:xfrm>
            <a:off x="6782339" y="5453541"/>
            <a:ext cx="2647711" cy="369332"/>
          </a:xfrm>
          <a:prstGeom prst="rect">
            <a:avLst/>
          </a:prstGeom>
          <a:noFill/>
        </p:spPr>
        <p:txBody>
          <a:bodyPr wrap="square">
            <a:spAutoFit/>
          </a:bodyPr>
          <a:lstStyle/>
          <a:p>
            <a:r>
              <a:rPr lang="ja-JP" altLang="en-US" b="1">
                <a:solidFill>
                  <a:schemeClr val="accent4"/>
                </a:solidFill>
                <a:latin typeface="Neue Haas Grotesk Text Pro" panose="020B0504020202020204" pitchFamily="34" charset="77"/>
              </a:rPr>
              <a:t>クナワラ</a:t>
            </a:r>
            <a:endParaRPr lang="en-US" dirty="0">
              <a:solidFill>
                <a:schemeClr val="accent4"/>
              </a:solidFill>
            </a:endParaRPr>
          </a:p>
        </p:txBody>
      </p:sp>
      <p:sp>
        <p:nvSpPr>
          <p:cNvPr id="4" name="Title 2">
            <a:extLst>
              <a:ext uri="{FF2B5EF4-FFF2-40B4-BE49-F238E27FC236}">
                <a16:creationId xmlns:a16="http://schemas.microsoft.com/office/drawing/2014/main" id="{BE486FEA-123B-83EA-C273-D4EFD59EB668}"/>
              </a:ext>
            </a:extLst>
          </p:cNvPr>
          <p:cNvSpPr>
            <a:spLocks noGrp="1"/>
          </p:cNvSpPr>
          <p:nvPr>
            <p:ph type="title"/>
          </p:nvPr>
        </p:nvSpPr>
        <p:spPr>
          <a:xfrm>
            <a:off x="623888" y="587955"/>
            <a:ext cx="6158452" cy="1325562"/>
          </a:xfrm>
        </p:spPr>
        <p:txBody>
          <a:bodyPr/>
          <a:lstStyle/>
          <a:p>
            <a:r>
              <a:rPr lang="en-AU" altLang="ja-JP" dirty="0">
                <a:solidFill>
                  <a:schemeClr val="accent1"/>
                </a:solidFill>
                <a:latin typeface="+mj-lt"/>
                <a:ea typeface="Yu Gothic Medium" panose="020B0400000000000000" pitchFamily="34" charset="-128"/>
                <a:cs typeface="Arial" panose="020B0604020202020204" pitchFamily="34" charset="0"/>
              </a:rPr>
              <a:t>Australia</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オーストラリア</a:t>
            </a: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the united states&#10;&#10;AI-generated content may be incorrect.">
            <a:extLst>
              <a:ext uri="{FF2B5EF4-FFF2-40B4-BE49-F238E27FC236}">
                <a16:creationId xmlns:a16="http://schemas.microsoft.com/office/drawing/2014/main" id="{40015C6D-65A1-E6FE-9544-CCDB157D676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9246" r="44059" b="3601"/>
          <a:stretch/>
        </p:blipFill>
        <p:spPr>
          <a:xfrm>
            <a:off x="3359149" y="4982"/>
            <a:ext cx="8832851" cy="6852176"/>
          </a:xfrm>
        </p:spPr>
      </p:pic>
      <p:cxnSp>
        <p:nvCxnSpPr>
          <p:cNvPr id="6" name="Straight Connector 5">
            <a:extLst>
              <a:ext uri="{FF2B5EF4-FFF2-40B4-BE49-F238E27FC236}">
                <a16:creationId xmlns:a16="http://schemas.microsoft.com/office/drawing/2014/main" id="{5DA0DC56-5B63-F10B-72EA-9822054945E9}"/>
              </a:ext>
            </a:extLst>
          </p:cNvPr>
          <p:cNvCxnSpPr>
            <a:cxnSpLocks/>
          </p:cNvCxnSpPr>
          <p:nvPr/>
        </p:nvCxnSpPr>
        <p:spPr>
          <a:xfrm flipV="1">
            <a:off x="7347857" y="4303486"/>
            <a:ext cx="1440544" cy="36952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FC267281-316D-A6A4-0BA6-7B076B1C9F7B}"/>
              </a:ext>
            </a:extLst>
          </p:cNvPr>
          <p:cNvSpPr txBox="1"/>
          <p:nvPr/>
        </p:nvSpPr>
        <p:spPr>
          <a:xfrm>
            <a:off x="6227379" y="4488341"/>
            <a:ext cx="2716444" cy="369332"/>
          </a:xfrm>
          <a:prstGeom prst="rect">
            <a:avLst/>
          </a:prstGeom>
          <a:noFill/>
        </p:spPr>
        <p:txBody>
          <a:bodyPr wrap="square">
            <a:spAutoFit/>
          </a:bodyPr>
          <a:lstStyle/>
          <a:p>
            <a:r>
              <a:rPr lang="ja-JP" altLang="en-US" b="1">
                <a:solidFill>
                  <a:schemeClr val="accent4"/>
                </a:solidFill>
                <a:latin typeface="Yu Gothic" panose="020B0400000000000000" pitchFamily="34" charset="-128"/>
                <a:ea typeface="Yu Gothic" panose="020B0400000000000000" pitchFamily="34" charset="-128"/>
              </a:rPr>
              <a:t>クナワラ</a:t>
            </a:r>
            <a:endParaRPr lang="en-US" b="1" dirty="0">
              <a:solidFill>
                <a:schemeClr val="accent4"/>
              </a:solidFill>
              <a:latin typeface="Yu Gothic" panose="020B0400000000000000" pitchFamily="34" charset="-128"/>
              <a:ea typeface="Yu Gothic" panose="020B0400000000000000" pitchFamily="34" charset="-128"/>
            </a:endParaRPr>
          </a:p>
        </p:txBody>
      </p:sp>
      <p:sp>
        <p:nvSpPr>
          <p:cNvPr id="4" name="Title 2">
            <a:extLst>
              <a:ext uri="{FF2B5EF4-FFF2-40B4-BE49-F238E27FC236}">
                <a16:creationId xmlns:a16="http://schemas.microsoft.com/office/drawing/2014/main" id="{542F606B-4322-ADEE-4C37-8E8C0695232F}"/>
              </a:ext>
            </a:extLst>
          </p:cNvPr>
          <p:cNvSpPr>
            <a:spLocks noGrp="1"/>
          </p:cNvSpPr>
          <p:nvPr>
            <p:ph type="title"/>
          </p:nvPr>
        </p:nvSpPr>
        <p:spPr>
          <a:xfrm>
            <a:off x="623887" y="584200"/>
            <a:ext cx="6941479" cy="1325562"/>
          </a:xfrm>
        </p:spPr>
        <p:txBody>
          <a:bodyPr/>
          <a:lstStyle/>
          <a:p>
            <a:r>
              <a:rPr lang="en-AU" altLang="ja-JP" dirty="0">
                <a:solidFill>
                  <a:schemeClr val="accent1"/>
                </a:solidFill>
                <a:latin typeface="+mj-lt"/>
                <a:ea typeface="Yu Gothic Medium" panose="020B0400000000000000" pitchFamily="34" charset="-128"/>
                <a:cs typeface="Arial" panose="020B0604020202020204" pitchFamily="34" charset="0"/>
              </a:rPr>
              <a:t>South Australia</a:t>
            </a:r>
            <a:r>
              <a:rPr lang="ja-JP" altLang="en-US" dirty="0">
                <a:solidFill>
                  <a:schemeClr val="accent1"/>
                </a:solidFill>
                <a:latin typeface="Yu Gothic Medium" panose="020B0400000000000000" pitchFamily="34" charset="-128"/>
                <a:ea typeface="Yu Gothic Medium" panose="020B0400000000000000" pitchFamily="34" charset="-128"/>
              </a:rPr>
              <a:t>南オーストラリア</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AU" altLang="ja-JP" dirty="0">
                <a:solidFill>
                  <a:schemeClr val="accent5"/>
                </a:solidFill>
                <a:latin typeface="+mj-lt"/>
                <a:ea typeface="Yu Gothic Medium" panose="020B0400000000000000" pitchFamily="34" charset="-128"/>
              </a:rPr>
              <a:t>COONAWARRA</a:t>
            </a:r>
            <a:endParaRPr lang="en-US" dirty="0">
              <a:solidFill>
                <a:schemeClr val="accent5"/>
              </a:solidFill>
              <a:latin typeface="+mj-lt"/>
              <a:ea typeface="Yu Gothic Medium" panose="020B0400000000000000" pitchFamily="34" charset="-128"/>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634343"/>
            <a:ext cx="5042647" cy="3684308"/>
          </a:xfrm>
        </p:spPr>
        <p:txBody>
          <a:bodyPr/>
          <a:lstStyle/>
          <a:p>
            <a:pPr marL="0" indent="0">
              <a:spcBef>
                <a:spcPts val="800"/>
              </a:spcBef>
              <a:buNone/>
            </a:pPr>
            <a:r>
              <a:rPr lang="ja-JP" altLang="en-US" dirty="0">
                <a:solidFill>
                  <a:schemeClr val="bg1"/>
                </a:solidFill>
                <a:latin typeface="Yu Gothic Medium" panose="020B0400000000000000" pitchFamily="34" charset="-128"/>
                <a:ea typeface="Yu Gothic Medium" panose="020B0400000000000000" pitchFamily="34" charset="-128"/>
              </a:rPr>
              <a:t>クナワラは、オーストラリアで最も国際的に有名な</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ワイン産地のひとつです。色鮮やかな赤い土壌と、</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世界に誇る赤ワインの産地として知られています。</a:t>
            </a:r>
            <a:br>
              <a:rPr lang="en-AU" altLang="ja-JP" dirty="0">
                <a:solidFill>
                  <a:schemeClr val="bg1"/>
                </a:solidFill>
                <a:latin typeface="Yu Gothic Medium" panose="020B0400000000000000" pitchFamily="34" charset="-128"/>
                <a:ea typeface="Yu Gothic Medium" panose="020B0400000000000000" pitchFamily="34" charset="-128"/>
              </a:rPr>
            </a:br>
            <a:endParaRPr lang="en-AU" altLang="ja-JP" dirty="0">
              <a:solidFill>
                <a:schemeClr val="bg1"/>
              </a:solidFill>
              <a:latin typeface="Yu Gothic Medium" panose="020B0400000000000000" pitchFamily="34" charset="-128"/>
              <a:ea typeface="Yu Gothic Medium" panose="020B0400000000000000" pitchFamily="34" charset="-128"/>
            </a:endParaRP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海洋性気候の影響を受けた冷涼な気候と、</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ユニークなテラ・ロッサの土壌</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長いワインの歴史</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世界トップクラスのカベルネ・ソーヴィニヨンと、コレクターズ・アイテムとなる熟成能力に長けた</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高級ワイン</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ブドウ畑とワイナリーの進化で、</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よりエレガントで生き生きとしたスタイルへ</a:t>
            </a:r>
            <a:endParaRPr lang="en-US"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683351" cy="1325563"/>
          </a:xfrm>
        </p:spPr>
        <p:txBody>
          <a:bodyPr/>
          <a:lstStyle/>
          <a:p>
            <a:r>
              <a:rPr lang="ja-JP" altLang="en-US">
                <a:solidFill>
                  <a:schemeClr val="bg2"/>
                </a:solidFill>
                <a:latin typeface="Yu Gothic Medium" panose="020B0400000000000000" pitchFamily="34" charset="-128"/>
                <a:ea typeface="Yu Gothic Medium" panose="020B0400000000000000" pitchFamily="34" charset="-128"/>
              </a:rPr>
              <a:t>時間を</a:t>
            </a:r>
          </a:p>
          <a:p>
            <a:r>
              <a:rPr lang="ja-JP" altLang="en-US">
                <a:solidFill>
                  <a:schemeClr val="bg2"/>
                </a:solidFill>
                <a:latin typeface="Yu Gothic Medium" panose="020B0400000000000000" pitchFamily="34" charset="-128"/>
                <a:ea typeface="Yu Gothic Medium" panose="020B0400000000000000" pitchFamily="34" charset="-128"/>
              </a:rPr>
              <a:t>かける</a:t>
            </a:r>
            <a:endParaRPr lang="en-US"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クナワラの歴史</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地形、気候、土壌</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ブドウ栽培</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醸造</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主な品種</a:t>
            </a:r>
            <a:endParaRPr lang="en-AU" sz="2000" dirty="0">
              <a:latin typeface="Yu Gothic Medium" panose="020B0400000000000000" pitchFamily="34" charset="-128"/>
              <a:ea typeface="Yu Gothic Medium" panose="020B0400000000000000" pitchFamily="34" charset="-128"/>
            </a:endParaRPr>
          </a:p>
        </p:txBody>
      </p:sp>
      <p:sp>
        <p:nvSpPr>
          <p:cNvPr id="4" name="Title 2">
            <a:extLst>
              <a:ext uri="{FF2B5EF4-FFF2-40B4-BE49-F238E27FC236}">
                <a16:creationId xmlns:a16="http://schemas.microsoft.com/office/drawing/2014/main" id="{93DB67E1-2682-E892-E957-0384DE61A8A3}"/>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373" t="24393" r="308" b="40167"/>
          <a:stretch/>
        </p:blipFill>
        <p:spPr>
          <a:xfrm>
            <a:off x="6879771" y="592189"/>
            <a:ext cx="5295796" cy="252112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2382787" cy="662774"/>
          </a:xfrm>
        </p:spPr>
        <p:txBody>
          <a:bodyPr/>
          <a:lstStyle/>
          <a:p>
            <a:r>
              <a:rPr lang="en-US" dirty="0"/>
              <a:t>1800</a:t>
            </a:r>
            <a:r>
              <a:rPr lang="ja-JP" altLang="en-US" sz="1500" dirty="0">
                <a:latin typeface="Yu Gothic" panose="020B0400000000000000" pitchFamily="34" charset="-128"/>
                <a:ea typeface="Yu Gothic" panose="020B0400000000000000" pitchFamily="34" charset="-128"/>
              </a:rPr>
              <a:t>年代半ば</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0" y="4140032"/>
            <a:ext cx="3361916"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ヨーロッパからの入植者が羊牧場や果樹園を作る。スコットランド</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生まれの園芸家ウィリアム・ウィルソンが、赤いテラ・ロッサの土壌を選び、スコットランド人のジョン・リドックに後に続くよう助言する</a:t>
            </a:r>
            <a:endParaRPr lang="en-US"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819873" y="4232256"/>
            <a:ext cx="3361916"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ジョン・リドックがこの地域で</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初めて植えたのはカベルネ・</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ソーヴィニヨンとシラーズ、</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さらに小さな区画にピノ・ノワール、マルベック、ペドロ・ヒメネスなど</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819873" y="3490403"/>
            <a:ext cx="2120040" cy="662774"/>
          </a:xfrm>
        </p:spPr>
        <p:txBody>
          <a:bodyPr/>
          <a:lstStyle/>
          <a:p>
            <a:r>
              <a:rPr lang="en-US" dirty="0"/>
              <a:t>1800</a:t>
            </a:r>
            <a:r>
              <a:rPr lang="ja-JP" altLang="en-US" sz="1500" dirty="0">
                <a:latin typeface="Yu Gothic Medium" panose="020B0400000000000000" pitchFamily="34" charset="-128"/>
                <a:ea typeface="Yu Gothic Medium" panose="020B0400000000000000" pitchFamily="34" charset="-128"/>
              </a:rPr>
              <a:t>年代後半</a:t>
            </a:r>
            <a:endParaRPr lang="en-US" sz="1500" dirty="0">
              <a:latin typeface="Yu Gothic Medium" panose="020B0400000000000000" pitchFamily="34" charset="-128"/>
              <a:ea typeface="Yu Gothic Medium" panose="020B0400000000000000" pitchFamily="34" charset="-128"/>
            </a:endParaRP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a:xfrm>
            <a:off x="614262" y="1766833"/>
            <a:ext cx="4334368" cy="858911"/>
          </a:xfrm>
        </p:spPr>
        <p:txBody>
          <a:bodyPr/>
          <a:lstStyle/>
          <a:p>
            <a:r>
              <a:rPr lang="ja-JP" altLang="en-US" sz="3200" dirty="0">
                <a:solidFill>
                  <a:schemeClr val="accent5"/>
                </a:solidFill>
                <a:latin typeface="Yu Gothic Medium" panose="020B0400000000000000" pitchFamily="34" charset="-128"/>
                <a:ea typeface="Yu Gothic Medium" panose="020B0400000000000000" pitchFamily="34" charset="-128"/>
              </a:rPr>
              <a:t>ワインの遺産、復興、そしていくつかの論争 </a:t>
            </a:r>
            <a:endParaRPr lang="en-US" sz="3200" dirty="0">
              <a:solidFill>
                <a:schemeClr val="accent5"/>
              </a:solidFill>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13717" y="805023"/>
            <a:ext cx="6046964" cy="903287"/>
          </a:xfrm>
        </p:spPr>
        <p:txBody>
          <a:bodyPr/>
          <a:lstStyle/>
          <a:p>
            <a:r>
              <a:rPr lang="en-AU" altLang="ja-JP" sz="4400" dirty="0">
                <a:solidFill>
                  <a:schemeClr val="accent1"/>
                </a:solidFill>
                <a:latin typeface="+mj-lt"/>
                <a:ea typeface="Yu Gothic Medium" panose="020B0400000000000000" pitchFamily="34" charset="-128"/>
                <a:cs typeface="Arial" panose="020B0604020202020204" pitchFamily="34" charset="0"/>
              </a:rPr>
              <a:t>COONAWARRA</a:t>
            </a:r>
            <a:br>
              <a:rPr lang="en-AU" altLang="ja-JP" sz="4400" dirty="0">
                <a:solidFill>
                  <a:schemeClr val="accent1"/>
                </a:solidFill>
                <a:latin typeface="Arial" panose="020B0604020202020204" pitchFamily="34" charset="0"/>
                <a:ea typeface="Yu Gothic Medium" panose="020B0400000000000000" pitchFamily="34" charset="-128"/>
                <a:cs typeface="Arial" panose="020B0604020202020204" pitchFamily="34" charset="0"/>
              </a:rPr>
            </a:br>
            <a:r>
              <a:rPr lang="ja-JP" altLang="en-US" sz="4400" dirty="0">
                <a:solidFill>
                  <a:schemeClr val="accent1"/>
                </a:solidFill>
                <a:latin typeface="Yu Gothic Medium" panose="020B0400000000000000" pitchFamily="34" charset="-128"/>
                <a:ea typeface="Yu Gothic Medium" panose="020B0400000000000000" pitchFamily="34" charset="-128"/>
              </a:rPr>
              <a:t>の歴史</a:t>
            </a:r>
            <a:endParaRPr lang="en-US" sz="4400"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4">
            <a:extLst>
              <a:ext uri="{FF2B5EF4-FFF2-40B4-BE49-F238E27FC236}">
                <a16:creationId xmlns:a16="http://schemas.microsoft.com/office/drawing/2014/main" id="{BEFA0911-A258-47D4-5088-8E84C987E4F6}"/>
              </a:ext>
            </a:extLst>
          </p:cNvPr>
          <p:cNvSpPr txBox="1">
            <a:spLocks/>
          </p:cNvSpPr>
          <p:nvPr/>
        </p:nvSpPr>
        <p:spPr>
          <a:xfrm>
            <a:off x="8649229" y="4232256"/>
            <a:ext cx="256005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経済不況のため、この後</a:t>
            </a:r>
            <a:br>
              <a:rPr lang="ja-JP" altLang="en-US" sz="1600" dirty="0">
                <a:latin typeface="Yu Gothic Medium" panose="020B0400000000000000" pitchFamily="34" charset="-128"/>
                <a:ea typeface="Yu Gothic Medium" panose="020B0400000000000000" pitchFamily="34" charset="-128"/>
              </a:rPr>
            </a:br>
            <a:r>
              <a:rPr lang="en-US" altLang="ja-JP" sz="1600" dirty="0">
                <a:latin typeface="Yu Gothic Medium" panose="020B0400000000000000" pitchFamily="34" charset="-128"/>
                <a:ea typeface="Yu Gothic Medium" panose="020B0400000000000000" pitchFamily="34" charset="-128"/>
              </a:rPr>
              <a:t>50</a:t>
            </a:r>
            <a:r>
              <a:rPr lang="ja-JP" altLang="en-US" sz="1600" dirty="0">
                <a:latin typeface="Yu Gothic Medium" panose="020B0400000000000000" pitchFamily="34" charset="-128"/>
                <a:ea typeface="Yu Gothic Medium" panose="020B0400000000000000" pitchFamily="34" charset="-128"/>
              </a:rPr>
              <a:t>年間は苦戦を強いられる</a:t>
            </a:r>
            <a:endParaRPr lang="en-AU" sz="1600" dirty="0">
              <a:latin typeface="Yu Gothic Medium" panose="020B0400000000000000" pitchFamily="34" charset="-128"/>
              <a:ea typeface="Yu Gothic Medium" panose="020B0400000000000000" pitchFamily="34" charset="-128"/>
            </a:endParaRPr>
          </a:p>
        </p:txBody>
      </p:sp>
      <p:sp>
        <p:nvSpPr>
          <p:cNvPr id="7" name="Text Placeholder 5">
            <a:extLst>
              <a:ext uri="{FF2B5EF4-FFF2-40B4-BE49-F238E27FC236}">
                <a16:creationId xmlns:a16="http://schemas.microsoft.com/office/drawing/2014/main" id="{18A5C074-D778-9E0A-93E4-6AFBD1D7C47A}"/>
              </a:ext>
            </a:extLst>
          </p:cNvPr>
          <p:cNvSpPr txBox="1">
            <a:spLocks/>
          </p:cNvSpPr>
          <p:nvPr/>
        </p:nvSpPr>
        <p:spPr>
          <a:xfrm>
            <a:off x="8649229" y="3490403"/>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1901</a:t>
            </a:r>
            <a:r>
              <a:rPr lang="ja-JP" altLang="en-US" sz="1500" dirty="0">
                <a:latin typeface="Yu Gothic Medium" panose="020B0400000000000000" pitchFamily="34" charset="-128"/>
                <a:ea typeface="Yu Gothic Medium" panose="020B0400000000000000" pitchFamily="34" charset="-128"/>
              </a:rPr>
              <a:t>年</a:t>
            </a:r>
            <a:endParaRPr lang="en-US" sz="1500" dirty="0"/>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848385" y="3875314"/>
            <a:ext cx="4384917" cy="2982686"/>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3226027"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デヴィッド・ウィンとワイン商の父サミュエルが、荒れ果てていた</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リドックの土地を購入し、現在では有名なウィンズ・クナワラ・エステートを設立したことから、</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この地域の復興が始まる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2120040" cy="662774"/>
          </a:xfrm>
        </p:spPr>
        <p:txBody>
          <a:bodyPr/>
          <a:lstStyle/>
          <a:p>
            <a:r>
              <a:rPr lang="en-US" dirty="0"/>
              <a:t>1951</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811665" y="990185"/>
            <a:ext cx="3284335"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オーストラリアが世界的なワインブームとなり、クナワラの人々や</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農家はブドウ栽培に多角的に取り組むようになる。一部のテラ・ロッサ内の生産者が抗議したにもかかわらず、産地の境界が拡大された</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800779" y="306334"/>
            <a:ext cx="2756565" cy="662774"/>
          </a:xfrm>
        </p:spPr>
        <p:txBody>
          <a:bodyPr/>
          <a:lstStyle/>
          <a:p>
            <a:r>
              <a:rPr lang="en-US" dirty="0"/>
              <a:t>1960</a:t>
            </a:r>
            <a:r>
              <a:rPr lang="ja-JP" altLang="en-US" sz="1500">
                <a:latin typeface="Yu Gothic" panose="020B0400000000000000" pitchFamily="34" charset="-128"/>
                <a:ea typeface="Yu Gothic" panose="020B0400000000000000" pitchFamily="34" charset="-128"/>
              </a:rPr>
              <a:t>年代</a:t>
            </a:r>
            <a:r>
              <a:rPr lang="en-US" sz="1500" dirty="0"/>
              <a:t> </a:t>
            </a:r>
            <a:r>
              <a:rPr lang="en-US" dirty="0"/>
              <a:t>– 1980</a:t>
            </a:r>
            <a:r>
              <a:rPr lang="ja-JP" altLang="en-US" sz="1500">
                <a:latin typeface="Yu Gothic" panose="020B0400000000000000" pitchFamily="34" charset="-128"/>
                <a:ea typeface="Yu Gothic" panose="020B0400000000000000" pitchFamily="34" charset="-128"/>
              </a:rPr>
              <a:t>年代</a:t>
            </a:r>
            <a:r>
              <a:rPr lang="en-US" sz="1500" dirty="0">
                <a:latin typeface="Yu Gothic" panose="020B0400000000000000" pitchFamily="34" charset="-128"/>
                <a:ea typeface="Yu Gothic" panose="020B0400000000000000" pitchFamily="34" charset="-128"/>
              </a:rPr>
              <a:t> </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862725" y="4216587"/>
            <a:ext cx="2678238"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クナワラはオーストラリアを</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代表するカベルネ・ソーヴィニヨンの産地となり、繁栄した。大手生産者が投資し、地元のワイナリーは成長した</a:t>
            </a:r>
            <a:endParaRPr lang="en-AU" sz="1600"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862725" y="3553813"/>
            <a:ext cx="2678238" cy="662774"/>
          </a:xfrm>
        </p:spPr>
        <p:txBody>
          <a:bodyPr/>
          <a:lstStyle/>
          <a:p>
            <a:r>
              <a:rPr lang="en-US" dirty="0"/>
              <a:t>1990</a:t>
            </a:r>
            <a:r>
              <a:rPr lang="ja-JP" altLang="en-US" sz="1500">
                <a:latin typeface="Yu Gothic" panose="020B0400000000000000" pitchFamily="34" charset="-128"/>
                <a:ea typeface="Yu Gothic" panose="020B0400000000000000" pitchFamily="34" charset="-128"/>
              </a:rPr>
              <a:t>年代</a:t>
            </a:r>
            <a:r>
              <a:rPr lang="en-US" sz="1500" dirty="0"/>
              <a:t> </a:t>
            </a:r>
            <a:r>
              <a:rPr lang="en-US" dirty="0"/>
              <a:t>– 2000</a:t>
            </a:r>
            <a:r>
              <a:rPr lang="ja-JP" altLang="en-US" sz="1500">
                <a:latin typeface="Yu Gothic" panose="020B0400000000000000" pitchFamily="34" charset="-128"/>
                <a:ea typeface="Yu Gothic" panose="020B0400000000000000" pitchFamily="34" charset="-128"/>
              </a:rPr>
              <a:t>年代</a:t>
            </a:r>
            <a:r>
              <a:rPr lang="en-US" sz="1500" dirty="0"/>
              <a:t> </a:t>
            </a:r>
          </a:p>
        </p:txBody>
      </p:sp>
      <p:sp>
        <p:nvSpPr>
          <p:cNvPr id="2" name="Text Placeholder 8">
            <a:extLst>
              <a:ext uri="{FF2B5EF4-FFF2-40B4-BE49-F238E27FC236}">
                <a16:creationId xmlns:a16="http://schemas.microsoft.com/office/drawing/2014/main" id="{A65730A4-A5CD-4F24-5DE7-45F2C9B5454E}"/>
              </a:ext>
            </a:extLst>
          </p:cNvPr>
          <p:cNvSpPr txBox="1">
            <a:spLocks/>
          </p:cNvSpPr>
          <p:nvPr/>
        </p:nvSpPr>
        <p:spPr>
          <a:xfrm>
            <a:off x="7354635" y="1407378"/>
            <a:ext cx="370487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クナワラは、カベルネ・ソーヴィニヨンのトップ産地としての王座に君臨する。</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尊敬を集める生産者がさまざまな</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モダンなスタイルを生み出し、新しい</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世代がこの地域を盛り上げている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9">
            <a:extLst>
              <a:ext uri="{FF2B5EF4-FFF2-40B4-BE49-F238E27FC236}">
                <a16:creationId xmlns:a16="http://schemas.microsoft.com/office/drawing/2014/main" id="{7C711AD5-596E-C4D9-5CD9-50C1CB61BEB3}"/>
              </a:ext>
            </a:extLst>
          </p:cNvPr>
          <p:cNvSpPr txBox="1">
            <a:spLocks/>
          </p:cNvSpPr>
          <p:nvPr/>
        </p:nvSpPr>
        <p:spPr>
          <a:xfrm>
            <a:off x="7343751" y="723527"/>
            <a:ext cx="233002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78E1D31-D604-5893-E383-482F85489D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001" r="11001"/>
          <a:stretch/>
        </p:blipFill>
        <p:spPr/>
      </p:pic>
      <p:sp>
        <p:nvSpPr>
          <p:cNvPr id="3" name="Title 2">
            <a:extLst>
              <a:ext uri="{FF2B5EF4-FFF2-40B4-BE49-F238E27FC236}">
                <a16:creationId xmlns:a16="http://schemas.microsoft.com/office/drawing/2014/main" id="{FF9812C1-9C80-5708-2208-F691AA7B75A3}"/>
              </a:ext>
            </a:extLst>
          </p:cNvPr>
          <p:cNvSpPr>
            <a:spLocks noGrp="1"/>
          </p:cNvSpPr>
          <p:nvPr>
            <p:ph type="title" idx="4294967295"/>
          </p:nvPr>
        </p:nvSpPr>
        <p:spPr>
          <a:xfrm>
            <a:off x="535191" y="786214"/>
            <a:ext cx="5457373" cy="734246"/>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ご存じでしたか</a:t>
            </a:r>
            <a:r>
              <a:rPr lang="en-US" altLang="ja-JP" dirty="0">
                <a:solidFill>
                  <a:schemeClr val="accent5"/>
                </a:solidFill>
                <a:latin typeface="Yu Gothic Medium" panose="020B0400000000000000" pitchFamily="34" charset="-128"/>
                <a:ea typeface="Yu Gothic Medium" panose="020B0400000000000000" pitchFamily="34" charset="-128"/>
              </a:rPr>
              <a:t>?</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279CF8D5-24F5-73BA-ECE1-6BA609F16EFF}"/>
              </a:ext>
            </a:extLst>
          </p:cNvPr>
          <p:cNvSpPr txBox="1"/>
          <p:nvPr/>
        </p:nvSpPr>
        <p:spPr>
          <a:xfrm>
            <a:off x="535190" y="2627774"/>
            <a:ext cx="5457373" cy="2585323"/>
          </a:xfrm>
          <a:prstGeom prst="rect">
            <a:avLst/>
          </a:prstGeom>
          <a:noFill/>
        </p:spPr>
        <p:txBody>
          <a:bodyPr wrap="square" rtlCol="0">
            <a:spAutoFit/>
          </a:bodyPr>
          <a:lstStyle/>
          <a:p>
            <a:r>
              <a:rPr lang="ja-JP" altLang="en-US" dirty="0">
                <a:solidFill>
                  <a:schemeClr val="bg1"/>
                </a:solidFill>
                <a:latin typeface="Yu Gothic Medium" panose="020B0400000000000000" pitchFamily="34" charset="-128"/>
                <a:ea typeface="Yu Gothic Medium" panose="020B0400000000000000" pitchFamily="34" charset="-128"/>
              </a:rPr>
              <a:t>クナワラのテラ・ロッサ土壌は、</a:t>
            </a:r>
            <a:r>
              <a:rPr lang="en-US" altLang="ja-JP" dirty="0">
                <a:solidFill>
                  <a:schemeClr val="bg1"/>
                </a:solidFill>
                <a:latin typeface="Yu Gothic Medium" panose="020B0400000000000000" pitchFamily="34" charset="-128"/>
                <a:ea typeface="Yu Gothic Medium" panose="020B0400000000000000" pitchFamily="34" charset="-128"/>
              </a:rPr>
              <a:t>90</a:t>
            </a:r>
            <a:r>
              <a:rPr lang="ja-JP" altLang="en-US" dirty="0">
                <a:solidFill>
                  <a:schemeClr val="bg1"/>
                </a:solidFill>
                <a:latin typeface="Yu Gothic Medium" panose="020B0400000000000000" pitchFamily="34" charset="-128"/>
                <a:ea typeface="Yu Gothic Medium" panose="020B0400000000000000" pitchFamily="34" charset="-128"/>
              </a:rPr>
              <a:t>年代に</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産地の境界を法的に決める際に論争を引き</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起こしました。</a:t>
            </a:r>
            <a:br>
              <a:rPr lang="en-AU" altLang="ja-JP" dirty="0">
                <a:solidFill>
                  <a:schemeClr val="bg1"/>
                </a:solidFill>
                <a:latin typeface="Yu Gothic Medium" panose="020B0400000000000000" pitchFamily="34" charset="-128"/>
                <a:ea typeface="Yu Gothic Medium" panose="020B0400000000000000" pitchFamily="34" charset="-128"/>
              </a:rPr>
            </a:b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一部の生産者は境界線を拡大することを</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希望しましたが、テラ・ロッサ区域の内側の</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生産者は反対しました。</a:t>
            </a:r>
            <a:br>
              <a:rPr lang="en-AU" altLang="ja-JP" dirty="0">
                <a:solidFill>
                  <a:schemeClr val="bg1"/>
                </a:solidFill>
                <a:latin typeface="Yu Gothic Medium" panose="020B0400000000000000" pitchFamily="34" charset="-128"/>
                <a:ea typeface="Yu Gothic Medium" panose="020B0400000000000000" pitchFamily="34" charset="-128"/>
              </a:rPr>
            </a:br>
            <a:br>
              <a:rPr lang="en-AU" altLang="ja-JP" dirty="0">
                <a:solidFill>
                  <a:schemeClr val="bg1"/>
                </a:solidFill>
                <a:latin typeface="Yu Gothic Medium" panose="020B0400000000000000" pitchFamily="34" charset="-128"/>
                <a:ea typeface="Yu Gothic Medium" panose="020B0400000000000000" pitchFamily="34" charset="-128"/>
              </a:rPr>
            </a:br>
            <a:r>
              <a:rPr lang="en-US" altLang="ja-JP" dirty="0">
                <a:solidFill>
                  <a:schemeClr val="bg1"/>
                </a:solidFill>
                <a:latin typeface="Yu Gothic Medium" panose="020B0400000000000000" pitchFamily="34" charset="-128"/>
                <a:ea typeface="Yu Gothic Medium" panose="020B0400000000000000" pitchFamily="34" charset="-128"/>
              </a:rPr>
              <a:t>10</a:t>
            </a:r>
            <a:r>
              <a:rPr lang="ja-JP" altLang="en-US" dirty="0">
                <a:solidFill>
                  <a:schemeClr val="bg1"/>
                </a:solidFill>
                <a:latin typeface="Yu Gothic Medium" panose="020B0400000000000000" pitchFamily="34" charset="-128"/>
                <a:ea typeface="Yu Gothic Medium" panose="020B0400000000000000" pitchFamily="34" charset="-128"/>
              </a:rPr>
              <a:t>年近い議論の末、境界線は拡大されました。</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2877149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FC9DC792-0F43-45EB-86A8-23F7B6DF60CE}"/>
</file>

<file path=customXml/itemProps3.xml><?xml version="1.0" encoding="utf-8"?>
<ds:datastoreItem xmlns:ds="http://schemas.openxmlformats.org/officeDocument/2006/customXml" ds:itemID="{10CCF1F8-6D9E-4631-9BC7-E65B426755A9}">
  <ds:schemaRefs>
    <ds:schemaRef ds:uri="http://purl.org/dc/terms/"/>
    <ds:schemaRef ds:uri="02256494-4976-4001-aedb-96463ae0d92e"/>
    <ds:schemaRef ds:uri="4e8dd08d-258d-47a9-9875-37f1ffd19f33"/>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5368</Words>
  <Application>Microsoft Macintosh PowerPoint</Application>
  <PresentationFormat>Widescreen</PresentationFormat>
  <Paragraphs>296</Paragraphs>
  <Slides>25</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Yu Gothic Medium</vt:lpstr>
      <vt:lpstr>Yu Gothic</vt:lpstr>
      <vt:lpstr>Inter Display</vt:lpstr>
      <vt:lpstr>MS PGothic</vt:lpstr>
      <vt:lpstr>Arial</vt:lpstr>
      <vt:lpstr>Neue Haas Grotesk Text Pro</vt:lpstr>
      <vt:lpstr>Slide layouts</vt:lpstr>
      <vt:lpstr>PowerPoint Presentation</vt:lpstr>
      <vt:lpstr>PowerPoint Presentation</vt:lpstr>
      <vt:lpstr>Australia オーストラリア</vt:lpstr>
      <vt:lpstr>South Australia南オーストラリア</vt:lpstr>
      <vt:lpstr>COONAWARRA</vt:lpstr>
      <vt:lpstr>Today we’ll cover...</vt:lpstr>
      <vt:lpstr>1800年代半ば</vt:lpstr>
      <vt:lpstr>PowerPoint Presentation</vt:lpstr>
      <vt:lpstr>ご存じでしたか?</vt:lpstr>
      <vt:lpstr>地形 気候 土壌</vt:lpstr>
      <vt:lpstr>気候</vt:lpstr>
      <vt:lpstr>土壌</vt:lpstr>
      <vt:lpstr>COONAWARRAの</vt:lpstr>
      <vt:lpstr>PowerPoint Presentation</vt:lpstr>
      <vt:lpstr>醸造</vt:lpstr>
      <vt:lpstr>PowerPoint Presentation</vt:lpstr>
      <vt:lpstr>PowerPoint Presentation</vt:lpstr>
      <vt:lpstr>カベルネ・ソーヴィニヨン 特徴</vt:lpstr>
      <vt:lpstr>PowerPoint Presentation</vt:lpstr>
      <vt:lpstr>シラーズ 特徴</vt:lpstr>
      <vt:lpstr>PowerPoint Presentation</vt:lpstr>
      <vt:lpstr>メルロー 特徴</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2018-07-25T07:02:59Z</dcterms:created>
  <dcterms:modified xsi:type="dcterms:W3CDTF">2026-07-13T06:09:08Z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2026-04-10T07:58:12Z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6c42c260-e234-4853-b74e-01bb47d2dae0</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