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4"/>
  </p:sldMasterIdLst>
  <p:notesMasterIdLst>
    <p:notesMasterId r:id="rId45"/>
  </p:notesMasterIdLst>
  <p:sldIdLst>
    <p:sldId id="256" r:id="rId5"/>
    <p:sldId id="478" r:id="rId6"/>
    <p:sldId id="636" r:id="rId7"/>
    <p:sldId id="645" r:id="rId8"/>
    <p:sldId id="637" r:id="rId9"/>
    <p:sldId id="674" r:id="rId10"/>
    <p:sldId id="675" r:id="rId11"/>
    <p:sldId id="646" r:id="rId12"/>
    <p:sldId id="647" r:id="rId13"/>
    <p:sldId id="641" r:id="rId14"/>
    <p:sldId id="642" r:id="rId15"/>
    <p:sldId id="643" r:id="rId16"/>
    <p:sldId id="665" r:id="rId17"/>
    <p:sldId id="603" r:id="rId18"/>
    <p:sldId id="660" r:id="rId19"/>
    <p:sldId id="658" r:id="rId20"/>
    <p:sldId id="685" r:id="rId21"/>
    <p:sldId id="686" r:id="rId22"/>
    <p:sldId id="687" r:id="rId23"/>
    <p:sldId id="688" r:id="rId24"/>
    <p:sldId id="689" r:id="rId25"/>
    <p:sldId id="690" r:id="rId26"/>
    <p:sldId id="691" r:id="rId27"/>
    <p:sldId id="692" r:id="rId28"/>
    <p:sldId id="693" r:id="rId29"/>
    <p:sldId id="694" r:id="rId30"/>
    <p:sldId id="695" r:id="rId31"/>
    <p:sldId id="676" r:id="rId32"/>
    <p:sldId id="677" r:id="rId33"/>
    <p:sldId id="678" r:id="rId34"/>
    <p:sldId id="679" r:id="rId35"/>
    <p:sldId id="680" r:id="rId36"/>
    <p:sldId id="681" r:id="rId37"/>
    <p:sldId id="682" r:id="rId38"/>
    <p:sldId id="683" r:id="rId39"/>
    <p:sldId id="672" r:id="rId40"/>
    <p:sldId id="684" r:id="rId41"/>
    <p:sldId id="659" r:id="rId42"/>
    <p:sldId id="340" r:id="rId43"/>
    <p:sldId id="696" r:id="rId44"/>
  </p:sldIdLst>
  <p:sldSz cx="12192000" cy="6858000"/>
  <p:notesSz cx="6858000" cy="9144000"/>
  <p:embeddedFontLst>
    <p:embeddedFont>
      <p:font typeface="Inter Display" panose="02000503000000020004"/>
      <p:regular r:id="rId46"/>
      <p:bold r:id="rId47"/>
      <p:italic r:id="rId48"/>
      <p:boldItalic r:id="rId49"/>
    </p:embeddedFont>
    <p:embeddedFont>
      <p:font typeface="Microsoft JhengHei" panose="020B0604030504040204" pitchFamily="34" charset="-120"/>
      <p:regular r:id="rId50"/>
      <p:bold r:id="rId51"/>
    </p:embeddedFont>
    <p:embeddedFont>
      <p:font typeface="Neue Haas Grotesk Text Pro" panose="020B0504020202020204" pitchFamily="34" charset="77"/>
      <p:regular r:id="rId52"/>
      <p:bold r:id="rId53"/>
      <p:italic r:id="rId54"/>
      <p:boldItalic r:id="rId55"/>
    </p:embeddedFont>
  </p:embeddedFontLst>
  <p:custDataLst>
    <p:tags r:id="rId56"/>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61"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FA0B407-BABA-4571-0352-67C36E62CBCA}" v="3" dt="2025-10-28T04:07:36.3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244" autoAdjust="0"/>
    <p:restoredTop sz="77518"/>
  </p:normalViewPr>
  <p:slideViewPr>
    <p:cSldViewPr snapToGrid="0">
      <p:cViewPr>
        <p:scale>
          <a:sx n="98" d="100"/>
          <a:sy n="98" d="100"/>
        </p:scale>
        <p:origin x="144" y="488"/>
      </p:cViewPr>
      <p:guideLst>
        <p:guide orient="horz" pos="1661"/>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font" Target="fonts/font10.fntdata"/><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3" Type="http://schemas.openxmlformats.org/officeDocument/2006/relationships/font" Target="fonts/font8.fntdata"/><Relationship Id="rId58"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font" Target="fonts/font3.fntdata"/><Relationship Id="rId56" Type="http://schemas.openxmlformats.org/officeDocument/2006/relationships/tags" Target="tags/tag1.xml"/><Relationship Id="rId8" Type="http://schemas.openxmlformats.org/officeDocument/2006/relationships/slide" Target="slides/slide4.xml"/><Relationship Id="rId51" Type="http://schemas.openxmlformats.org/officeDocument/2006/relationships/font" Target="fonts/font6.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1.fntdata"/><Relationship Id="rId59"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9.fntdata"/><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4.fntdata"/><Relationship Id="rId57" Type="http://schemas.openxmlformats.org/officeDocument/2006/relationships/commentAuthors" Target="commentAuthor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font" Target="fonts/font7.fntdata"/><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ea typeface="Microsoft JhengHei" panose="020B0604030504040204" pitchFamily="34" charset="-12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ea typeface="Microsoft JhengHei" panose="020B0604030504040204" pitchFamily="34" charset="-120"/>
              </a:defRPr>
            </a:lvl1pPr>
          </a:lstStyle>
          <a:p>
            <a:fld id="{A644BF32-4CA8-4343-91C5-94D89E008D3B}" type="datetimeFigureOut">
              <a:rPr lang="en-US" smtClean="0"/>
              <a:pPr/>
              <a:t>7/15/26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ea typeface="Microsoft JhengHei" panose="020B0604030504040204" pitchFamily="34" charset="-12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ea typeface="Microsoft JhengHei" panose="020B0604030504040204" pitchFamily="34" charset="-120"/>
              </a:defRPr>
            </a:lvl1pPr>
          </a:lstStyle>
          <a:p>
            <a:fld id="{C8CAF07B-88B1-40ED-9A21-D99161D5F8F5}" type="slidenum">
              <a:rPr lang="en-US" smtClean="0"/>
              <a:pPr/>
              <a:t>‹N°›</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icrosoft JhengHei" panose="020B0604030504040204" pitchFamily="34" charset="-120"/>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icrosoft JhengHei" panose="020B0604030504040204" pitchFamily="34" charset="-120"/>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icrosoft JhengHei" panose="020B0604030504040204" pitchFamily="34" charset="-120"/>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icrosoft JhengHei" panose="020B0604030504040204" pitchFamily="34" charset="-120"/>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icrosoft JhengHei" panose="020B0604030504040204" pitchFamily="34" charset="-120"/>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zh-Hant" sz="1100" u="none" strike="noStrike" dirty="0">
                <a:solidFill>
                  <a:srgbClr val="FFFFFF"/>
                </a:solidFill>
                <a:latin typeface="Microsoft JhengHei" panose="020B0604030504040204" pitchFamily="34" charset="-120"/>
                <a:cs typeface="Arial"/>
              </a:rPr>
              <a:t>也是產業重鎮，以其卓越的生產能力和出口成就而聞名。它們的故事遠不止於產量，越來越多的優質生產商和特色品種為這片土地增添了多樣性。</a:t>
            </a:r>
            <a:r>
              <a:rPr lang="zh-Hant" sz="1200" u="none" strike="noStrike" kern="1200" dirty="0">
                <a:solidFill>
                  <a:srgbClr val="000000"/>
                </a:solidFill>
                <a:latin typeface="Microsoft JhengHei" panose="020B0604030504040204" pitchFamily="34" charset="-120"/>
                <a:ea typeface="+mn-ea"/>
              </a:rPr>
              <a:t>這些註釋提供了幻燈片的補充資訊和建議的討論要點。如需下載更多主題和資源，包括類似演示文稿，請造訪 www.australianwinediscovered.com</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1</a:t>
            </a:fld>
            <a:endParaRPr lang="en-US" dirty="0"/>
          </a:p>
        </p:txBody>
      </p:sp>
    </p:spTree>
    <p:extLst>
      <p:ext uri="{BB962C8B-B14F-4D97-AF65-F5344CB8AC3E}">
        <p14:creationId xmlns:p14="http://schemas.microsoft.com/office/powerpoint/2010/main" val="12214464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ct val="0"/>
              </a:spcBef>
              <a:spcAft>
                <a:spcPct val="0"/>
              </a:spcAft>
              <a:buClrTx/>
              <a:buSzTx/>
              <a:buFontTx/>
              <a:buNone/>
              <a:defRPr/>
            </a:pPr>
            <a:r>
              <a:rPr lang="zh-Hant" sz="1200" u="none" strike="noStrike" kern="1200" dirty="0">
                <a:solidFill>
                  <a:srgbClr val="000000"/>
                </a:solidFill>
                <a:latin typeface="Microsoft JhengHei" panose="020B0604030504040204" pitchFamily="34" charset="-120"/>
                <a:ea typeface="+mn-ea"/>
              </a:rPr>
              <a:t>里弗蘭地區的夏多內種植面積比南澳其他地區的總和還要多。Riverland Chardonnay 葡萄酒通常展現出活潑而成熟的風味，橡木桶的運用增強了葡萄酒的濃鬱度，並為其口感增添了更多複雜性。它風味濃鬱，充滿熱帶水果風味，口感滑順。</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14</a:t>
            </a:fld>
            <a:endParaRPr lang="en-US" dirty="0"/>
          </a:p>
        </p:txBody>
      </p:sp>
    </p:spTree>
    <p:extLst>
      <p:ext uri="{BB962C8B-B14F-4D97-AF65-F5344CB8AC3E}">
        <p14:creationId xmlns:p14="http://schemas.microsoft.com/office/powerpoint/2010/main" val="40531815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ct val="0"/>
              </a:spcBef>
              <a:spcAft>
                <a:spcPct val="0"/>
              </a:spcAft>
              <a:buClrTx/>
              <a:buSzTx/>
              <a:buFontTx/>
              <a:buNone/>
              <a:defRPr/>
            </a:pPr>
            <a:r>
              <a:rPr lang="zh-Hant" sz="1200" u="none" strike="noStrike" kern="1200" dirty="0">
                <a:solidFill>
                  <a:srgbClr val="000000"/>
                </a:solidFill>
                <a:latin typeface="Microsoft JhengHei" panose="020B0604030504040204" pitchFamily="34" charset="-120"/>
                <a:ea typeface="+mn-ea"/>
              </a:rPr>
              <a:t>澳洲相當一部分西拉葡萄被大量生產商用來釀造易飲、平易近人的澳洲葡萄酒。這些水果大多產自里弗蘭地區，那裡氣候溫暖，歷史悠久的釀酒廠非常適合釀造酒體飽滿的西拉葡萄酒。設拉子是目前該地區種植最主要的紅葡萄品種，溫和的氣候條件造就了果香濃鬱、充滿豐富漿果風味的葡萄酒。</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15</a:t>
            </a:fld>
            <a:endParaRPr lang="en-US" dirty="0"/>
          </a:p>
        </p:txBody>
      </p:sp>
    </p:spTree>
    <p:extLst>
      <p:ext uri="{BB962C8B-B14F-4D97-AF65-F5344CB8AC3E}">
        <p14:creationId xmlns:p14="http://schemas.microsoft.com/office/powerpoint/2010/main" val="24681285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ct val="0"/>
              </a:spcBef>
              <a:spcAft>
                <a:spcPct val="0"/>
              </a:spcAft>
              <a:buClrTx/>
              <a:buSzTx/>
              <a:buFontTx/>
              <a:buNone/>
              <a:defRPr/>
            </a:pPr>
            <a:r>
              <a:rPr lang="zh-Hant" sz="1200" u="none" strike="noStrike" kern="1200" dirty="0">
                <a:solidFill>
                  <a:srgbClr val="000000"/>
                </a:solidFill>
                <a:latin typeface="Microsoft JhengHei" panose="020B0604030504040204" pitchFamily="34" charset="-120"/>
                <a:ea typeface="+mn-ea"/>
              </a:rPr>
              <a:t>Riverland 的赤霞珠葡萄酒既可作為單一品種葡萄酒釀造，也可與其他葡萄酒混合釀造。該酒通常呈現深紫色，帶有濃鬱的覆盆子和黑莓風味，口感豐富。該地區溫暖的氣候往往會凸顯出覆盆子的濃鬱風味，而在較冷的年份，整體風味則會呈現出薄荷和黑醋栗的味道。</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16</a:t>
            </a:fld>
            <a:endParaRPr lang="en-US" dirty="0"/>
          </a:p>
        </p:txBody>
      </p:sp>
    </p:spTree>
    <p:extLst>
      <p:ext uri="{BB962C8B-B14F-4D97-AF65-F5344CB8AC3E}">
        <p14:creationId xmlns:p14="http://schemas.microsoft.com/office/powerpoint/2010/main" val="2320728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Hant" sz="1200" u="none" strike="noStrike" kern="1200" dirty="0">
                <a:solidFill>
                  <a:srgbClr val="000000"/>
                </a:solidFill>
                <a:latin typeface="Microsoft JhengHei" panose="020B0604030504040204" pitchFamily="34" charset="-120"/>
                <a:ea typeface="+mn-ea"/>
              </a:rPr>
              <a:t>裡弗里納地區橫跨該州西南平原的一片平坦土地，葡萄園綿延數千公頃。該地區的氣候，包括相對濕度低、陽光充足和自然降雨量少，使得葡萄能夠持續生產，並輔以現代滴灌技術。高生產力使得白葡萄酒和紅葡萄酒的出口都取得了巨大成功。</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17</a:t>
            </a:fld>
            <a:endParaRPr lang="en-US" dirty="0"/>
          </a:p>
        </p:txBody>
      </p:sp>
    </p:spTree>
    <p:extLst>
      <p:ext uri="{BB962C8B-B14F-4D97-AF65-F5344CB8AC3E}">
        <p14:creationId xmlns:p14="http://schemas.microsoft.com/office/powerpoint/2010/main" val="27476361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Hant" sz="1200" u="none" strike="noStrike" kern="1200" dirty="0">
                <a:solidFill>
                  <a:srgbClr val="000000"/>
                </a:solidFill>
                <a:latin typeface="Microsoft JhengHei" panose="020B0604030504040204" pitchFamily="34" charset="-120"/>
                <a:ea typeface="+mn-ea"/>
              </a:rPr>
              <a:t>該地區的生產商正受益於近期的復興，這主要歸功於當地生產商的推動，其中許多生產商擁有深厚的意大利血統，例如德博托利酒莊、卡拉巴里亞家族酒莊和卡塞拉家族酒莊，後者生產的黃尾袋鼠葡萄酒享譽國際。</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18</a:t>
            </a:fld>
            <a:endParaRPr lang="en-US" dirty="0"/>
          </a:p>
        </p:txBody>
      </p:sp>
    </p:spTree>
    <p:extLst>
      <p:ext uri="{BB962C8B-B14F-4D97-AF65-F5344CB8AC3E}">
        <p14:creationId xmlns:p14="http://schemas.microsoft.com/office/powerpoint/2010/main" val="6321402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Hant" sz="1200" u="none" strike="noStrike" kern="1200" dirty="0">
                <a:solidFill>
                  <a:srgbClr val="000000"/>
                </a:solidFill>
                <a:latin typeface="Microsoft JhengHei" panose="020B0604030504040204" pitchFamily="34" charset="-120"/>
                <a:ea typeface="+mn-ea"/>
              </a:rPr>
              <a:t>裡弗里納地區生長季節氣溫較高，秋季的氣候條件有利於上述「貴腐菌」的發生與傳播。季節後期較高的濕度使得灰黴病能夠在大多數紅白葡萄品種採摘後發生。由於該地區降雨量低，只有透過灌溉才能在這裡經濟有效地種植葡萄。</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21</a:t>
            </a:fld>
            <a:endParaRPr lang="en-US" dirty="0"/>
          </a:p>
        </p:txBody>
      </p:sp>
    </p:spTree>
    <p:extLst>
      <p:ext uri="{BB962C8B-B14F-4D97-AF65-F5344CB8AC3E}">
        <p14:creationId xmlns:p14="http://schemas.microsoft.com/office/powerpoint/2010/main" val="15828076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Hant" sz="1200" u="none" strike="noStrike" kern="1200" dirty="0">
                <a:solidFill>
                  <a:srgbClr val="000000"/>
                </a:solidFill>
                <a:latin typeface="Microsoft JhengHei" panose="020B0604030504040204" pitchFamily="34" charset="-120"/>
                <a:ea typeface="+mn-ea"/>
              </a:rPr>
              <a:t>- 一月平均氣溫：26℃ (79°F)</a:t>
            </a:r>
            <a:endParaRPr lang="en-AU" dirty="0">
              <a:effectLst/>
            </a:endParaRPr>
          </a:p>
          <a:p>
            <a:pPr rtl="0"/>
            <a:r>
              <a:rPr lang="zh-Hant" sz="1200" u="none" strike="noStrike" kern="1200" dirty="0">
                <a:solidFill>
                  <a:srgbClr val="000000"/>
                </a:solidFill>
                <a:latin typeface="Microsoft JhengHei" panose="020B0604030504040204" pitchFamily="34" charset="-120"/>
                <a:ea typeface="+mn-ea"/>
              </a:rPr>
              <a:t>- 生長季降雨量：230毫米（9吋）</a:t>
            </a:r>
            <a:endParaRPr lang="en-AU" dirty="0">
              <a:effectLst/>
            </a:endParaRPr>
          </a:p>
          <a:p>
            <a:br>
              <a:rPr lang="en-AU" dirty="0"/>
            </a:b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22</a:t>
            </a:fld>
            <a:endParaRPr lang="en-US" dirty="0"/>
          </a:p>
        </p:txBody>
      </p:sp>
    </p:spTree>
    <p:extLst>
      <p:ext uri="{BB962C8B-B14F-4D97-AF65-F5344CB8AC3E}">
        <p14:creationId xmlns:p14="http://schemas.microsoft.com/office/powerpoint/2010/main" val="4176313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Hant" sz="1200" u="none" strike="noStrike" kern="1200" dirty="0">
                <a:solidFill>
                  <a:srgbClr val="000000"/>
                </a:solidFill>
                <a:latin typeface="Microsoft JhengHei" panose="020B0604030504040204" pitchFamily="34" charset="-120"/>
                <a:ea typeface="+mn-ea"/>
              </a:rPr>
              <a:t>裡弗里納地區的主要土壤類型是紅棕色土壤。其表層為壤土，深 10-35 厘米，在約 70 厘米深處突然過渡為含石灰的紅棕色粘土。其中許多還含有石灰岩碎石。大部分葡萄藤都種植在這些土壤上。</a:t>
            </a: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23</a:t>
            </a:fld>
            <a:endParaRPr lang="en-US" dirty="0"/>
          </a:p>
        </p:txBody>
      </p:sp>
    </p:spTree>
    <p:extLst>
      <p:ext uri="{BB962C8B-B14F-4D97-AF65-F5344CB8AC3E}">
        <p14:creationId xmlns:p14="http://schemas.microsoft.com/office/powerpoint/2010/main" val="29440225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Hant" sz="1100" u="none" strike="noStrike" dirty="0">
                <a:latin typeface="Neue Haas Grotesk Text Pro"/>
              </a:rPr>
              <a:t>現在正是品嚐和討論您選擇的葡萄酒組合的好時機。</a:t>
            </a:r>
          </a:p>
          <a:p>
            <a:endParaRPr lang="en-AU" sz="1200" u="none" strike="noStrike" kern="1200" dirty="0">
              <a:solidFill>
                <a:schemeClr val="tx1"/>
              </a:solidFill>
              <a:effectLst/>
              <a:latin typeface="Microsoft JhengHei" panose="020B0604030504040204" pitchFamily="34" charset="-120"/>
            </a:endParaRPr>
          </a:p>
          <a:p>
            <a:pPr marL="0" marR="0" lvl="0" indent="0" algn="l" defTabSz="914400" rtl="0" eaLnBrk="1" fontAlgn="auto" latinLnBrk="0" hangingPunct="1">
              <a:lnSpc>
                <a:spcPct val="100000"/>
              </a:lnSpc>
              <a:spcBef>
                <a:spcPct val="0"/>
              </a:spcBef>
              <a:spcAft>
                <a:spcPct val="0"/>
              </a:spcAft>
              <a:buClrTx/>
              <a:buSzTx/>
              <a:buFontTx/>
              <a:buNone/>
              <a:defRPr/>
            </a:pPr>
            <a:r>
              <a:rPr lang="zh-Hant" sz="1200" u="none" strike="noStrike" kern="1200" dirty="0">
                <a:solidFill>
                  <a:srgbClr val="000000"/>
                </a:solidFill>
                <a:latin typeface="Microsoft JhengHei" panose="020B0604030504040204" pitchFamily="34" charset="-120"/>
                <a:ea typeface="+mn-ea"/>
              </a:rPr>
              <a:t>+ 補充指南：您可以在 www.australianwinediscovered.com 找到這些品種及更多相關資料。</a:t>
            </a:r>
            <a:endParaRPr lang="en-AU" sz="1200" kern="1200" dirty="0">
              <a:solidFill>
                <a:schemeClr val="tx1"/>
              </a:solidFill>
              <a:effectLst/>
              <a:latin typeface="Microsoft JhengHei" panose="020B0604030504040204" pitchFamily="34" charset="-120"/>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24</a:t>
            </a:fld>
            <a:endParaRPr lang="en-US" dirty="0"/>
          </a:p>
        </p:txBody>
      </p:sp>
    </p:spTree>
    <p:extLst>
      <p:ext uri="{BB962C8B-B14F-4D97-AF65-F5344CB8AC3E}">
        <p14:creationId xmlns:p14="http://schemas.microsoft.com/office/powerpoint/2010/main" val="15735125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Hant" sz="1200" u="none" strike="noStrike" kern="1200" dirty="0">
                <a:solidFill>
                  <a:srgbClr val="000000"/>
                </a:solidFill>
                <a:latin typeface="Microsoft JhengHei" panose="020B0604030504040204" pitchFamily="34" charset="-120"/>
                <a:ea typeface="+mn-ea"/>
              </a:rPr>
              <a:t>夏多內是該地區第三大最重要的葡萄品種。這些葡萄酒通常風味濃鬱且價格實惠，是佐餐的理想選擇。合理使用橡木桶可以釀造出風味宜人、口感醇厚、風格獨特的葡萄酒。夏多內葡萄酒也可以與其他白葡萄品種混釀。</a:t>
            </a: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25</a:t>
            </a:fld>
            <a:endParaRPr lang="en-US" dirty="0"/>
          </a:p>
        </p:txBody>
      </p:sp>
    </p:spTree>
    <p:extLst>
      <p:ext uri="{BB962C8B-B14F-4D97-AF65-F5344CB8AC3E}">
        <p14:creationId xmlns:p14="http://schemas.microsoft.com/office/powerpoint/2010/main" val="11993840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3</a:t>
            </a:fld>
            <a:endParaRPr lang="en-US" dirty="0"/>
          </a:p>
        </p:txBody>
      </p:sp>
    </p:spTree>
    <p:extLst>
      <p:ext uri="{BB962C8B-B14F-4D97-AF65-F5344CB8AC3E}">
        <p14:creationId xmlns:p14="http://schemas.microsoft.com/office/powerpoint/2010/main" val="3968290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ct val="0"/>
              </a:spcBef>
              <a:spcAft>
                <a:spcPct val="0"/>
              </a:spcAft>
              <a:buClrTx/>
              <a:buSzTx/>
              <a:buFontTx/>
              <a:buNone/>
              <a:defRPr/>
            </a:pPr>
            <a:r>
              <a:rPr lang="zh-Hant" sz="1200" u="none" strike="noStrike" kern="1200" dirty="0">
                <a:solidFill>
                  <a:srgbClr val="000000"/>
                </a:solidFill>
                <a:latin typeface="Microsoft JhengHei" panose="020B0604030504040204" pitchFamily="34" charset="-120"/>
                <a:ea typeface="+mn-ea"/>
              </a:rPr>
              <a:t>雖然涼爽氣候下的西拉葡萄經常受到關注，但該品種更適合溫和至溫暖的氣候。裡弗里納與澳洲排名第一的釀酒葡萄完美契合，因為這裡的果實受益於溫暖陽光充足的天氣，釀造出的葡萄酒具有濃鬱的直接風味、多汁的果醬般的果香以及成熟單寧帶來的順滑口感。</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26</a:t>
            </a:fld>
            <a:endParaRPr lang="en-US" dirty="0"/>
          </a:p>
        </p:txBody>
      </p:sp>
    </p:spTree>
    <p:extLst>
      <p:ext uri="{BB962C8B-B14F-4D97-AF65-F5344CB8AC3E}">
        <p14:creationId xmlns:p14="http://schemas.microsoft.com/office/powerpoint/2010/main" val="30629920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Hant" sz="1200" u="none" strike="noStrike" kern="1200" dirty="0">
                <a:solidFill>
                  <a:srgbClr val="000000"/>
                </a:solidFill>
                <a:latin typeface="Microsoft JhengHei" panose="020B0604030504040204" pitchFamily="34" charset="-120"/>
                <a:ea typeface="+mn-ea"/>
              </a:rPr>
              <a:t>這款濃鬱香甜的葡萄酒是由「貴腐菌」釀造的，貴腐菌是一種有益的真菌，它能使葡萄脫水並濃縮其甜味。與晚收雷司令一樣，它是澳洲最著名、最成功的甜葡萄酒風格之一。Riverina Botrytis Semillon 是一款口感甜美、醇厚、複雜的甜酒，具有令人印象深刻的濃鬱度和持久度，並帶有清爽的柑橘風味。它的顏色呈現淡金色，散發著杏乾、橘子醬、蜂蜜和焦糖布丁的香氣，並帶有核果和柑橘的味道。橡木桶陳釀可以賦予葡萄酒堅果、香草和餅乾的風味。這些醇厚優雅的葡萄酒一般陳釀五到十年後風味會更好。</a:t>
            </a:r>
          </a:p>
          <a:p>
            <a:endParaRPr lang="en-AU" sz="1200" u="none" strike="noStrike" kern="1200" dirty="0">
              <a:solidFill>
                <a:schemeClr val="tx1"/>
              </a:solidFill>
              <a:effectLst/>
              <a:latin typeface="Microsoft JhengHei" panose="020B0604030504040204" pitchFamily="34" charset="-120"/>
            </a:endParaRPr>
          </a:p>
          <a:p>
            <a:pPr rtl="0"/>
            <a:r>
              <a:rPr lang="zh-Hant" sz="1200" u="none" strike="noStrike" kern="1200" dirty="0">
                <a:solidFill>
                  <a:srgbClr val="000000"/>
                </a:solidFill>
                <a:latin typeface="Microsoft JhengHei" panose="020B0604030504040204" pitchFamily="34" charset="-120"/>
                <a:ea typeface="+mn-ea"/>
              </a:rPr>
              <a:t>建議討論重點：</a:t>
            </a:r>
            <a:endParaRPr lang="en-AU" dirty="0">
              <a:effectLst/>
            </a:endParaRPr>
          </a:p>
          <a:p>
            <a:pPr rtl="0"/>
            <a:r>
              <a:rPr lang="zh-Hant" sz="1200" u="none" strike="noStrike" kern="1200" dirty="0">
                <a:solidFill>
                  <a:srgbClr val="000000"/>
                </a:solidFill>
                <a:latin typeface="Microsoft JhengHei" panose="020B0604030504040204" pitchFamily="34" charset="-120"/>
                <a:ea typeface="+mn-ea"/>
              </a:rPr>
              <a:t>– 為什麼裡弗里納賽美蓉如此受人推崇？</a:t>
            </a:r>
          </a:p>
          <a:p>
            <a:pPr rtl="0" fontAlgn="base"/>
            <a:r>
              <a:rPr lang="zh-Hant" sz="1200" u="none" strike="noStrike" kern="1200" dirty="0">
                <a:solidFill>
                  <a:srgbClr val="000000"/>
                </a:solidFill>
                <a:latin typeface="Microsoft JhengHei" panose="020B0604030504040204" pitchFamily="34" charset="-120"/>
                <a:ea typeface="+mn-ea"/>
              </a:rPr>
              <a:t>– 該地區溫暖的氣候如何影響葡萄園和釀酒廠的實踐？</a:t>
            </a:r>
          </a:p>
          <a:p>
            <a:pPr rtl="0" fontAlgn="base"/>
            <a:r>
              <a:rPr lang="zh-Hant" sz="1200" u="none" strike="noStrike" kern="1200" dirty="0">
                <a:solidFill>
                  <a:srgbClr val="000000"/>
                </a:solidFill>
                <a:latin typeface="Microsoft JhengHei" panose="020B0604030504040204" pitchFamily="34" charset="-120"/>
                <a:ea typeface="+mn-ea"/>
              </a:rPr>
              <a:t>您認為里弗裡納地區為何會成為實驗性和創新釀酒師的聚集地？</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27</a:t>
            </a:fld>
            <a:endParaRPr lang="en-US" dirty="0"/>
          </a:p>
        </p:txBody>
      </p:sp>
    </p:spTree>
    <p:extLst>
      <p:ext uri="{BB962C8B-B14F-4D97-AF65-F5344CB8AC3E}">
        <p14:creationId xmlns:p14="http://schemas.microsoft.com/office/powerpoint/2010/main" val="33548620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Hant" sz="1200" u="none" strike="noStrike" kern="1200" dirty="0">
                <a:solidFill>
                  <a:srgbClr val="000000"/>
                </a:solidFill>
                <a:latin typeface="Microsoft JhengHei" panose="020B0604030504040204" pitchFamily="34" charset="-120"/>
                <a:ea typeface="+mn-ea"/>
              </a:rPr>
              <a:t>墨累-達令地區橫跨維多利亞州西北部和新南威爾斯州西部的墨累河，是一個幅員遼闊的地區。加上東南方向的斯旺希爾，這裡是澳洲第三大葡萄酒產區，僅次於里弗蘭和里弗里納。與內陸其他產區一樣，默里達令產區也經歷了葡萄酒生產的復興，將結構優勢與精品精神結合，成為一個文化底蘊深厚、經濟繁榮的地區。</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28</a:t>
            </a:fld>
            <a:endParaRPr lang="en-US" dirty="0"/>
          </a:p>
        </p:txBody>
      </p:sp>
    </p:spTree>
    <p:extLst>
      <p:ext uri="{BB962C8B-B14F-4D97-AF65-F5344CB8AC3E}">
        <p14:creationId xmlns:p14="http://schemas.microsoft.com/office/powerpoint/2010/main" val="29753782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29</a:t>
            </a:fld>
            <a:endParaRPr lang="en-US" dirty="0"/>
          </a:p>
        </p:txBody>
      </p:sp>
    </p:spTree>
    <p:extLst>
      <p:ext uri="{BB962C8B-B14F-4D97-AF65-F5344CB8AC3E}">
        <p14:creationId xmlns:p14="http://schemas.microsoft.com/office/powerpoint/2010/main" val="21119896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Hant" sz="1200" u="none" strike="noStrike" kern="1200" dirty="0">
                <a:solidFill>
                  <a:srgbClr val="000000"/>
                </a:solidFill>
                <a:latin typeface="Microsoft JhengHei" panose="020B0604030504040204" pitchFamily="34" charset="-120"/>
                <a:ea typeface="+mn-ea"/>
              </a:rPr>
              <a:t>儘管默里-達令地理標示保護區面積很大，但整個保護區的氣候幾乎完全相同。當地氣候炎熱，日照時間長，濕度低，生長季降雨量微乎其微，因此灌溉至關重要。大陸性氣候影響強烈，晝夜溫差變化很大，但這些變化不足以造成春季霜凍問題。全年疾病壓力都維持在較低水準。</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32</a:t>
            </a:fld>
            <a:endParaRPr lang="en-US" dirty="0"/>
          </a:p>
        </p:txBody>
      </p:sp>
    </p:spTree>
    <p:extLst>
      <p:ext uri="{BB962C8B-B14F-4D97-AF65-F5344CB8AC3E}">
        <p14:creationId xmlns:p14="http://schemas.microsoft.com/office/powerpoint/2010/main" val="39520479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Hant" sz="1200" u="none" strike="noStrike" kern="1200" dirty="0">
                <a:solidFill>
                  <a:srgbClr val="000000"/>
                </a:solidFill>
                <a:latin typeface="Microsoft JhengHei" panose="020B0604030504040204" pitchFamily="34" charset="-120"/>
                <a:ea typeface="+mn-ea"/>
              </a:rPr>
              <a:t>- 一月平均氣溫：25.5℃ (88°F)</a:t>
            </a:r>
            <a:endParaRPr lang="en-AU" dirty="0">
              <a:effectLst/>
            </a:endParaRPr>
          </a:p>
          <a:p>
            <a:pPr rtl="0"/>
            <a:r>
              <a:rPr lang="zh-Hant" sz="1200" u="none" strike="noStrike" kern="1200" dirty="0">
                <a:solidFill>
                  <a:srgbClr val="000000"/>
                </a:solidFill>
                <a:latin typeface="Microsoft JhengHei" panose="020B0604030504040204" pitchFamily="34" charset="-120"/>
                <a:ea typeface="+mn-ea"/>
              </a:rPr>
              <a:t>- 生長季降雨量：159毫米（6.3吋）</a:t>
            </a:r>
            <a:endParaRPr lang="en-AU" dirty="0">
              <a:effectLst/>
            </a:endParaRPr>
          </a:p>
          <a:p>
            <a:br>
              <a:rPr lang="en-AU" dirty="0"/>
            </a:b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33</a:t>
            </a:fld>
            <a:endParaRPr lang="en-US" dirty="0"/>
          </a:p>
        </p:txBody>
      </p:sp>
    </p:spTree>
    <p:extLst>
      <p:ext uri="{BB962C8B-B14F-4D97-AF65-F5344CB8AC3E}">
        <p14:creationId xmlns:p14="http://schemas.microsoft.com/office/powerpoint/2010/main" val="40443259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Hant" sz="1200" u="none" strike="noStrike" kern="1200" dirty="0">
                <a:solidFill>
                  <a:srgbClr val="000000"/>
                </a:solidFill>
                <a:latin typeface="Microsoft JhengHei" panose="020B0604030504040204" pitchFamily="34" charset="-120"/>
                <a:ea typeface="+mn-ea"/>
              </a:rPr>
              <a:t>60萬年前，當墨累河形成河谷時，富含營養的土壤沉積在我們現在稱為河岸地帶的廣闊三角洲上。如果你站在水邊，你就會倚靠在由沙子、淤泥和黏土混合而成的沖積階地上。這種獨特的組合造就了該地區卓越的風土和其獨特的葡萄酒風格。</a:t>
            </a:r>
          </a:p>
          <a:p>
            <a:endParaRPr lang="en-AU" sz="1200" u="none" strike="noStrike" kern="1200" dirty="0">
              <a:solidFill>
                <a:schemeClr val="tx1"/>
              </a:solidFill>
              <a:effectLst/>
              <a:latin typeface="Microsoft JhengHei" panose="020B0604030504040204" pitchFamily="34" charset="-120"/>
            </a:endParaRPr>
          </a:p>
          <a:p>
            <a:pPr rtl="0"/>
            <a:r>
              <a:rPr lang="zh-Hant" sz="1200" u="none" strike="noStrike" kern="1200" dirty="0">
                <a:solidFill>
                  <a:srgbClr val="000000"/>
                </a:solidFill>
                <a:latin typeface="Microsoft JhengHei" panose="020B0604030504040204" pitchFamily="34" charset="-120"/>
                <a:ea typeface="+mn-ea"/>
              </a:rPr>
              <a:t>建議討論重點：</a:t>
            </a:r>
            <a:endParaRPr lang="en-AU" dirty="0">
              <a:effectLst/>
            </a:endParaRPr>
          </a:p>
          <a:p>
            <a:pPr rtl="0"/>
            <a:r>
              <a:rPr lang="zh-Hant" sz="1200" u="none" strike="noStrike" kern="1200" dirty="0">
                <a:solidFill>
                  <a:srgbClr val="000000"/>
                </a:solidFill>
                <a:latin typeface="Microsoft JhengHei" panose="020B0604030504040204" pitchFamily="34" charset="-120"/>
                <a:ea typeface="+mn-ea"/>
              </a:rPr>
              <a:t>您認為里弗蘭地區為何能成為南澳首屈一指的葡萄酒產區之一？</a:t>
            </a:r>
          </a:p>
          <a:p>
            <a:pPr rtl="0" fontAlgn="base"/>
            <a:r>
              <a:rPr lang="zh-Hant" sz="1200" u="none" strike="noStrike" kern="1200" dirty="0">
                <a:solidFill>
                  <a:srgbClr val="000000"/>
                </a:solidFill>
                <a:latin typeface="Microsoft JhengHei" panose="020B0604030504040204" pitchFamily="34" charset="-120"/>
                <a:ea typeface="+mn-ea"/>
              </a:rPr>
              <a:t>– 里弗蘭溫暖的氣候是促進了還是阻礙了它作為澳洲葡萄酒產區的發展？</a:t>
            </a:r>
          </a:p>
          <a:p>
            <a:pPr rtl="0" fontAlgn="base"/>
            <a:r>
              <a:rPr lang="zh-Hant" sz="1200" u="none" strike="noStrike" kern="1200" dirty="0">
                <a:solidFill>
                  <a:srgbClr val="000000"/>
                </a:solidFill>
                <a:latin typeface="Microsoft JhengHei" panose="020B0604030504040204" pitchFamily="34" charset="-120"/>
                <a:ea typeface="+mn-ea"/>
              </a:rPr>
              <a:t>您認為為什麼會有這麼多種類的種植者和葡萄酒風格？考慮消費者偏好的變化。</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34</a:t>
            </a:fld>
            <a:endParaRPr lang="en-US" dirty="0"/>
          </a:p>
        </p:txBody>
      </p:sp>
    </p:spTree>
    <p:extLst>
      <p:ext uri="{BB962C8B-B14F-4D97-AF65-F5344CB8AC3E}">
        <p14:creationId xmlns:p14="http://schemas.microsoft.com/office/powerpoint/2010/main" val="16719571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Hant" sz="1100" u="none" strike="noStrike" dirty="0">
                <a:latin typeface="Neue Haas Grotesk Text Pro"/>
              </a:rPr>
              <a:t>現在正是品嚐和討論您選擇的葡萄酒組合的好時機。</a:t>
            </a:r>
          </a:p>
          <a:p>
            <a:endParaRPr lang="en-AU" sz="1200" u="none" strike="noStrike" kern="1200" dirty="0">
              <a:solidFill>
                <a:schemeClr val="tx1"/>
              </a:solidFill>
              <a:effectLst/>
              <a:latin typeface="Microsoft JhengHei" panose="020B0604030504040204" pitchFamily="34" charset="-120"/>
            </a:endParaRPr>
          </a:p>
          <a:p>
            <a:pPr marL="0" marR="0" lvl="0" indent="0" algn="l" defTabSz="914400" rtl="0" eaLnBrk="1" fontAlgn="auto" latinLnBrk="0" hangingPunct="1">
              <a:lnSpc>
                <a:spcPct val="100000"/>
              </a:lnSpc>
              <a:spcBef>
                <a:spcPct val="0"/>
              </a:spcBef>
              <a:spcAft>
                <a:spcPct val="0"/>
              </a:spcAft>
              <a:buClrTx/>
              <a:buSzTx/>
              <a:buFontTx/>
              <a:buNone/>
              <a:defRPr/>
            </a:pPr>
            <a:r>
              <a:rPr lang="zh-Hant" sz="1200" u="none" strike="noStrike" kern="1200" dirty="0">
                <a:solidFill>
                  <a:srgbClr val="000000"/>
                </a:solidFill>
                <a:latin typeface="Microsoft JhengHei" panose="020B0604030504040204" pitchFamily="34" charset="-120"/>
                <a:ea typeface="+mn-ea"/>
              </a:rPr>
              <a:t>+ 補充指南：您可以在 www.australianwinediscovered.com 找到這些品種及更多相關資料。</a:t>
            </a:r>
            <a:endParaRPr lang="en-AU" sz="1200" kern="1200" dirty="0">
              <a:solidFill>
                <a:schemeClr val="tx1"/>
              </a:solidFill>
              <a:effectLst/>
              <a:latin typeface="Microsoft JhengHei" panose="020B0604030504040204" pitchFamily="34" charset="-120"/>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35</a:t>
            </a:fld>
            <a:endParaRPr lang="en-US" dirty="0"/>
          </a:p>
        </p:txBody>
      </p:sp>
    </p:spTree>
    <p:extLst>
      <p:ext uri="{BB962C8B-B14F-4D97-AF65-F5344CB8AC3E}">
        <p14:creationId xmlns:p14="http://schemas.microsoft.com/office/powerpoint/2010/main" val="3422794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ct val="0"/>
              </a:spcBef>
              <a:spcAft>
                <a:spcPct val="0"/>
              </a:spcAft>
              <a:buClrTx/>
              <a:buSzTx/>
              <a:buFontTx/>
              <a:buNone/>
              <a:defRPr/>
            </a:pPr>
            <a:r>
              <a:rPr lang="zh-Hant" sz="1200" u="none" strike="noStrike" kern="1200" dirty="0">
                <a:solidFill>
                  <a:srgbClr val="000000"/>
                </a:solidFill>
                <a:latin typeface="Microsoft JhengHei" panose="020B0604030504040204" pitchFamily="34" charset="-120"/>
                <a:ea typeface="+mn-ea"/>
              </a:rPr>
              <a:t>儘管默里地區是經濟實惠葡萄酒的主要產地，但一些葡萄酒莊透過種植來自地中海各地的品種，取得了巨大的成功，這些品種非常適合默里達令溫暖的氣候。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36</a:t>
            </a:fld>
            <a:endParaRPr lang="en-US" dirty="0"/>
          </a:p>
        </p:txBody>
      </p:sp>
    </p:spTree>
    <p:extLst>
      <p:ext uri="{BB962C8B-B14F-4D97-AF65-F5344CB8AC3E}">
        <p14:creationId xmlns:p14="http://schemas.microsoft.com/office/powerpoint/2010/main" val="30032434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Hant" sz="1200" u="none" strike="noStrike" kern="1200" dirty="0">
                <a:solidFill>
                  <a:srgbClr val="000000"/>
                </a:solidFill>
                <a:latin typeface="Microsoft JhengHei" panose="020B0604030504040204" pitchFamily="34" charset="-120"/>
                <a:ea typeface="+mn-ea"/>
              </a:rPr>
              <a:t>夏多內是該地區的重要葡萄品種，以釀造廣受歡迎的熱帶水果和柑橘風味葡萄酒而聞名。多年來，夏多內的風格也發生了變化，從濃鬱、橡木味和奶油味十足的夏多內，轉變為果香柔和、口感豐富、酒體輕盈、香氣更濃鬱的葡萄酒。</a:t>
            </a:r>
          </a:p>
          <a:p>
            <a:endParaRPr lang="en-AU" sz="1200" u="none" strike="noStrike" kern="1200" dirty="0">
              <a:solidFill>
                <a:schemeClr val="tx1"/>
              </a:solidFill>
              <a:effectLst/>
              <a:latin typeface="Microsoft JhengHei" panose="020B0604030504040204" pitchFamily="34" charset="-120"/>
            </a:endParaRPr>
          </a:p>
          <a:p>
            <a:pPr rtl="0"/>
            <a:r>
              <a:rPr lang="zh-Hant" sz="1200" u="none" strike="noStrike" kern="1200" dirty="0">
                <a:solidFill>
                  <a:srgbClr val="000000"/>
                </a:solidFill>
                <a:latin typeface="Microsoft JhengHei" panose="020B0604030504040204" pitchFamily="34" charset="-120"/>
                <a:ea typeface="+mn-ea"/>
              </a:rPr>
              <a:t>建議討論重點：</a:t>
            </a:r>
            <a:endParaRPr lang="en-AU" dirty="0">
              <a:effectLst/>
            </a:endParaRPr>
          </a:p>
          <a:p>
            <a:pPr rtl="0"/>
            <a:r>
              <a:rPr lang="zh-Hant" sz="1200" u="none" strike="noStrike" kern="1200" dirty="0">
                <a:solidFill>
                  <a:srgbClr val="000000"/>
                </a:solidFill>
                <a:latin typeface="Microsoft JhengHei" panose="020B0604030504040204" pitchFamily="34" charset="-120"/>
                <a:ea typeface="+mn-ea"/>
              </a:rPr>
              <a:t>– 墨累河的地形如何影響葡萄酒的表達？</a:t>
            </a:r>
          </a:p>
          <a:p>
            <a:pPr rtl="0" fontAlgn="base"/>
            <a:r>
              <a:rPr lang="zh-Hant" sz="1200" u="none" strike="noStrike" kern="1200" dirty="0">
                <a:solidFill>
                  <a:srgbClr val="000000"/>
                </a:solidFill>
                <a:latin typeface="Microsoft JhengHei" panose="020B0604030504040204" pitchFamily="34" charset="-120"/>
                <a:ea typeface="+mn-ea"/>
              </a:rPr>
              <a:t>– 墨累-達令產區和天鵝山地理標示產區有哪些共通點？它們又有哪些不同？</a:t>
            </a:r>
          </a:p>
          <a:p>
            <a:pPr rtl="0" fontAlgn="base"/>
            <a:r>
              <a:rPr lang="zh-Hant" sz="1200" u="none" strike="noStrike" kern="1200" dirty="0">
                <a:solidFill>
                  <a:srgbClr val="000000"/>
                </a:solidFill>
                <a:latin typeface="Microsoft JhengHei" panose="020B0604030504040204" pitchFamily="34" charset="-120"/>
                <a:ea typeface="+mn-ea"/>
              </a:rPr>
              <a:t>– 從傳統品種到新興品種的轉變如何塑造了墨累-達令產區的葡萄酒格局？</a:t>
            </a: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37</a:t>
            </a:fld>
            <a:endParaRPr lang="en-US" dirty="0"/>
          </a:p>
        </p:txBody>
      </p:sp>
    </p:spTree>
    <p:extLst>
      <p:ext uri="{BB962C8B-B14F-4D97-AF65-F5344CB8AC3E}">
        <p14:creationId xmlns:p14="http://schemas.microsoft.com/office/powerpoint/2010/main" val="30470411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zh-Hant" sz="1200" u="none" strike="noStrike" kern="1200" dirty="0">
                <a:solidFill>
                  <a:srgbClr val="000000"/>
                </a:solidFill>
                <a:latin typeface="Microsoft JhengHei" panose="020B0604030504040204" pitchFamily="34" charset="-120"/>
                <a:ea typeface="+mn-ea"/>
              </a:rPr>
              <a:t>這或許是讓大家品嚐經典地區葡萄酒的好機會。完整的品鑑環節將在稍後進行。</a:t>
            </a:r>
          </a:p>
        </p:txBody>
      </p:sp>
      <p:sp>
        <p:nvSpPr>
          <p:cNvPr id="4" name="Slide Number Placeholder 3"/>
          <p:cNvSpPr>
            <a:spLocks noGrp="1"/>
          </p:cNvSpPr>
          <p:nvPr>
            <p:ph type="sldNum" sz="quarter" idx="5"/>
          </p:nvPr>
        </p:nvSpPr>
        <p:spPr/>
        <p:txBody>
          <a:bodyPr/>
          <a:lstStyle/>
          <a:p>
            <a:fld id="{C8CAF07B-88B1-40ED-9A21-D99161D5F8F5}" type="slidenum">
              <a:rPr lang="en-US" smtClean="0"/>
              <a:t>4</a:t>
            </a:fld>
            <a:endParaRPr lang="en-US" dirty="0"/>
          </a:p>
        </p:txBody>
      </p:sp>
    </p:spTree>
    <p:extLst>
      <p:ext uri="{BB962C8B-B14F-4D97-AF65-F5344CB8AC3E}">
        <p14:creationId xmlns:p14="http://schemas.microsoft.com/office/powerpoint/2010/main" val="6490728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Hant" sz="1200" u="none" strike="noStrike" kern="1200" dirty="0">
                <a:solidFill>
                  <a:srgbClr val="000000"/>
                </a:solidFill>
                <a:latin typeface="Microsoft JhengHei" panose="020B0604030504040204" pitchFamily="34" charset="-120"/>
                <a:ea typeface="+mn-ea"/>
              </a:rPr>
              <a:t>更多專案、工具和資源，請造訪 www.australianwinediscovered.com</a:t>
            </a:r>
            <a:endParaRPr lang="en-AU" dirty="0">
              <a:effectLst/>
            </a:endParaRPr>
          </a:p>
          <a:p>
            <a:pPr rtl="0"/>
            <a:r>
              <a:rPr lang="zh-Hant" sz="1200" u="none" strike="noStrike" kern="1200" dirty="0">
                <a:solidFill>
                  <a:srgbClr val="000000"/>
                </a:solidFill>
                <a:latin typeface="Microsoft JhengHei" panose="020B0604030504040204" pitchFamily="34" charset="-120"/>
                <a:ea typeface="+mn-ea"/>
              </a:rPr>
              <a:t>如有任何疑問，請發送電子郵件至 discover@wineaustralia.com</a:t>
            </a:r>
            <a:endParaRPr lang="en-AU" sz="1200" kern="1200" dirty="0">
              <a:solidFill>
                <a:schemeClr val="tx1"/>
              </a:solidFill>
              <a:effectLst/>
              <a:latin typeface="Microsoft JhengHei" panose="020B0604030504040204" pitchFamily="34" charset="-120"/>
            </a:endParaRP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39</a:t>
            </a:fld>
            <a:endParaRPr lang="en-US" dirty="0"/>
          </a:p>
        </p:txBody>
      </p:sp>
    </p:spTree>
    <p:extLst>
      <p:ext uri="{BB962C8B-B14F-4D97-AF65-F5344CB8AC3E}">
        <p14:creationId xmlns:p14="http://schemas.microsoft.com/office/powerpoint/2010/main" val="16547293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ct val="0"/>
              </a:spcBef>
              <a:spcAft>
                <a:spcPct val="0"/>
              </a:spcAft>
              <a:buClrTx/>
              <a:buSzTx/>
              <a:buFontTx/>
              <a:buNone/>
              <a:defRPr/>
            </a:pPr>
            <a:r>
              <a:rPr lang="zh-Hant" sz="1200" u="none" strike="noStrike" kern="1200" dirty="0">
                <a:solidFill>
                  <a:srgbClr val="000000"/>
                </a:solidFill>
                <a:latin typeface="Microsoft JhengHei" panose="020B0604030504040204" pitchFamily="34" charset="-120"/>
                <a:ea typeface="+mn-ea"/>
              </a:rPr>
              <a:t>里弗蘭常被譽為澳大利亞葡萄酒產業的“脊梁”，是當地葡萄種植業的關鍵參與者。它致力於追求最高品質的產量，並專注於在超過21,000公頃的土地上進行規模化種植，這在澳洲是獨一無二的。這使其成為極其重要的地理標誌產區，供應南澳大利亞州超過70%的年產量和全國超過30%的年產量。</a:t>
            </a:r>
            <a:endParaRPr lang="en-AU" dirty="0">
              <a:effectLst/>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6</a:t>
            </a:fld>
            <a:endParaRPr lang="en-US" dirty="0"/>
          </a:p>
        </p:txBody>
      </p:sp>
    </p:spTree>
    <p:extLst>
      <p:ext uri="{BB962C8B-B14F-4D97-AF65-F5344CB8AC3E}">
        <p14:creationId xmlns:p14="http://schemas.microsoft.com/office/powerpoint/2010/main" val="25558693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ct val="0"/>
              </a:spcBef>
              <a:spcAft>
                <a:spcPct val="0"/>
              </a:spcAft>
              <a:buClrTx/>
              <a:buSzTx/>
              <a:buFontTx/>
              <a:buNone/>
              <a:defRPr/>
            </a:pPr>
            <a:r>
              <a:rPr lang="zh-Hant" sz="1200" u="none" strike="noStrike" kern="1200" dirty="0">
                <a:solidFill>
                  <a:srgbClr val="000000"/>
                </a:solidFill>
                <a:latin typeface="Microsoft JhengHei" panose="020B0604030504040204" pitchFamily="34" charset="-120"/>
                <a:ea typeface="+mn-ea"/>
              </a:rPr>
              <a:t>里弗蘭地區擁有超過80種不同的葡萄品種。西拉、夏多內、卡本內蘇維翁和梅洛廣泛種植，既用於釀造單一品種葡萄酒，也用於混釀。墨累河是該地區的生命之源，為種植者和釀酒師提供寶貴的資源。作為世界上最長、最大的河流系統之一，它對該地區葡萄栽培的影響不容小覷；保護這一重要的自然資源至關重要。</a:t>
            </a:r>
            <a:endParaRPr lang="en-AU" dirty="0">
              <a:effectLst/>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7</a:t>
            </a:fld>
            <a:endParaRPr lang="en-US" dirty="0"/>
          </a:p>
        </p:txBody>
      </p:sp>
    </p:spTree>
    <p:extLst>
      <p:ext uri="{BB962C8B-B14F-4D97-AF65-F5344CB8AC3E}">
        <p14:creationId xmlns:p14="http://schemas.microsoft.com/office/powerpoint/2010/main" val="803836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ct val="0"/>
              </a:spcBef>
              <a:spcAft>
                <a:spcPct val="0"/>
              </a:spcAft>
              <a:buClrTx/>
              <a:buSzTx/>
              <a:buFontTx/>
              <a:buNone/>
              <a:defRPr/>
            </a:pPr>
            <a:r>
              <a:rPr lang="zh-Hant" sz="1200" u="none" strike="noStrike" kern="1200" dirty="0">
                <a:solidFill>
                  <a:srgbClr val="000000"/>
                </a:solidFill>
                <a:latin typeface="Microsoft JhengHei" panose="020B0604030504040204" pitchFamily="34" charset="-120"/>
                <a:ea typeface="+mn-ea"/>
              </a:rPr>
              <a:t>里弗蘭地區夏季氣候溫暖，冬季溫和，是種植葡萄和種植作物的理想之地。日照時間長可確保果實充分成熟，且相對濕度低可減少或避免病害壓力。對於白葡萄酒葡萄來說，採摘期來得早，從一月下旬就開始了。紅色品種緊隨其後，於二月中旬上市，有些品種要等到三月和四月才會上市。</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10</a:t>
            </a:fld>
            <a:endParaRPr lang="en-US" dirty="0"/>
          </a:p>
        </p:txBody>
      </p:sp>
    </p:spTree>
    <p:extLst>
      <p:ext uri="{BB962C8B-B14F-4D97-AF65-F5344CB8AC3E}">
        <p14:creationId xmlns:p14="http://schemas.microsoft.com/office/powerpoint/2010/main" val="19961893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zh-Hant" sz="1200" u="none" strike="noStrike" kern="1200" dirty="0">
                <a:solidFill>
                  <a:srgbClr val="000000"/>
                </a:solidFill>
                <a:latin typeface="Microsoft JhengHei" panose="020B0604030504040204" pitchFamily="34" charset="-120"/>
                <a:ea typeface="+mn-ea"/>
              </a:rPr>
              <a:t>- 一月平均氣溫 (MJT)：24.3℃ (76°F)</a:t>
            </a:r>
            <a:endParaRPr lang="en-AU" dirty="0">
              <a:effectLst/>
              <a:latin typeface="Microsoft JhengHei" panose="020B0604030504040204" pitchFamily="34" charset="-120"/>
            </a:endParaRPr>
          </a:p>
          <a:p>
            <a:pPr rtl="0"/>
            <a:r>
              <a:rPr lang="zh-Hant" sz="1200" u="none" strike="noStrike" kern="1200" dirty="0">
                <a:solidFill>
                  <a:srgbClr val="000000"/>
                </a:solidFill>
                <a:latin typeface="Microsoft JhengHei" panose="020B0604030504040204" pitchFamily="34" charset="-120"/>
                <a:ea typeface="+mn-ea"/>
              </a:rPr>
              <a:t>- 生長季降雨量（GSR）：145毫米（5.7吋）</a:t>
            </a:r>
            <a:endParaRPr lang="en-AU" dirty="0">
              <a:effectLst/>
              <a:latin typeface="Microsoft JhengHei" panose="020B0604030504040204" pitchFamily="34" charset="-120"/>
            </a:endParaRPr>
          </a:p>
          <a:p>
            <a:br>
              <a:rPr lang="en-AU" dirty="0"/>
            </a:b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11</a:t>
            </a:fld>
            <a:endParaRPr lang="en-US" dirty="0"/>
          </a:p>
        </p:txBody>
      </p:sp>
    </p:spTree>
    <p:extLst>
      <p:ext uri="{BB962C8B-B14F-4D97-AF65-F5344CB8AC3E}">
        <p14:creationId xmlns:p14="http://schemas.microsoft.com/office/powerpoint/2010/main" val="31625433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Hant" sz="1200" u="none" strike="noStrike" kern="1200" dirty="0">
                <a:solidFill>
                  <a:srgbClr val="000000"/>
                </a:solidFill>
                <a:latin typeface="Microsoft JhengHei" panose="020B0604030504040204" pitchFamily="34" charset="-120"/>
                <a:ea typeface="+mn-ea"/>
              </a:rPr>
              <a:t>60萬年前，當墨累河形成河谷時，富含營養的土壤沉積在我們現在稱為河岸地帶的廣闊三角洲上。如果你站在水邊，你就會倚靠在由沙子、淤泥和黏土混合而成的沖積階地上。這種獨特的組合造就了該地區卓越的風土和其獨特的葡萄酒風格。</a:t>
            </a:r>
          </a:p>
          <a:p>
            <a:endParaRPr lang="en-AU" sz="1200" u="none" strike="noStrike" kern="1200" dirty="0">
              <a:solidFill>
                <a:schemeClr val="tx1"/>
              </a:solidFill>
              <a:effectLst/>
              <a:latin typeface="Microsoft JhengHei" panose="020B0604030504040204" pitchFamily="34" charset="-120"/>
            </a:endParaRPr>
          </a:p>
          <a:p>
            <a:pPr rtl="0"/>
            <a:r>
              <a:rPr lang="zh-Hant" sz="1200" u="none" strike="noStrike" kern="1200" dirty="0">
                <a:solidFill>
                  <a:srgbClr val="000000"/>
                </a:solidFill>
                <a:latin typeface="Microsoft JhengHei" panose="020B0604030504040204" pitchFamily="34" charset="-120"/>
                <a:ea typeface="+mn-ea"/>
              </a:rPr>
              <a:t>建議討論重點：</a:t>
            </a:r>
            <a:endParaRPr lang="en-AU" dirty="0">
              <a:effectLst/>
            </a:endParaRPr>
          </a:p>
          <a:p>
            <a:pPr rtl="0"/>
            <a:r>
              <a:rPr lang="zh-Hant" sz="1200" u="none" strike="noStrike" kern="1200" dirty="0">
                <a:solidFill>
                  <a:srgbClr val="000000"/>
                </a:solidFill>
                <a:latin typeface="Microsoft JhengHei" panose="020B0604030504040204" pitchFamily="34" charset="-120"/>
                <a:ea typeface="+mn-ea"/>
              </a:rPr>
              <a:t>您認為里弗蘭地區為何能成為南澳首屈一指的葡萄酒產區之一？</a:t>
            </a:r>
          </a:p>
          <a:p>
            <a:pPr rtl="0" fontAlgn="base"/>
            <a:r>
              <a:rPr lang="zh-Hant" sz="1200" u="none" strike="noStrike" kern="1200" dirty="0">
                <a:solidFill>
                  <a:srgbClr val="000000"/>
                </a:solidFill>
                <a:latin typeface="Microsoft JhengHei" panose="020B0604030504040204" pitchFamily="34" charset="-120"/>
                <a:ea typeface="+mn-ea"/>
              </a:rPr>
              <a:t>– 里弗蘭溫暖的氣候是促進了還是阻礙了它作為澳洲葡萄酒產區的發展？</a:t>
            </a:r>
          </a:p>
          <a:p>
            <a:pPr rtl="0" fontAlgn="base"/>
            <a:r>
              <a:rPr lang="zh-Hant" sz="1200" u="none" strike="noStrike" kern="1200" dirty="0">
                <a:solidFill>
                  <a:srgbClr val="000000"/>
                </a:solidFill>
                <a:latin typeface="Microsoft JhengHei" panose="020B0604030504040204" pitchFamily="34" charset="-120"/>
                <a:ea typeface="+mn-ea"/>
              </a:rPr>
              <a:t>您認為為什麼會有這麼多種類的種植者和葡萄酒風格？考慮消費者偏好的變化。</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12</a:t>
            </a:fld>
            <a:endParaRPr lang="en-US" dirty="0"/>
          </a:p>
        </p:txBody>
      </p:sp>
    </p:spTree>
    <p:extLst>
      <p:ext uri="{BB962C8B-B14F-4D97-AF65-F5344CB8AC3E}">
        <p14:creationId xmlns:p14="http://schemas.microsoft.com/office/powerpoint/2010/main" val="9062200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Hant" sz="1100" u="none" strike="noStrike" dirty="0">
                <a:latin typeface="Neue Haas Grotesk Text Pro"/>
              </a:rPr>
              <a:t>現在正是品嚐和討論您選擇的葡萄酒組合的好時機。</a:t>
            </a:r>
          </a:p>
          <a:p>
            <a:endParaRPr lang="en-AU" sz="1200" u="none" strike="noStrike" kern="1200" dirty="0">
              <a:solidFill>
                <a:schemeClr val="tx1"/>
              </a:solidFill>
              <a:effectLst/>
              <a:latin typeface="Microsoft JhengHei" panose="020B0604030504040204" pitchFamily="34" charset="-120"/>
            </a:endParaRPr>
          </a:p>
          <a:p>
            <a:pPr marL="0" marR="0" lvl="0" indent="0" algn="l" defTabSz="914400" rtl="0" eaLnBrk="1" fontAlgn="auto" latinLnBrk="0" hangingPunct="1">
              <a:lnSpc>
                <a:spcPct val="100000"/>
              </a:lnSpc>
              <a:spcBef>
                <a:spcPct val="0"/>
              </a:spcBef>
              <a:spcAft>
                <a:spcPct val="0"/>
              </a:spcAft>
              <a:buClrTx/>
              <a:buSzTx/>
              <a:buFontTx/>
              <a:buNone/>
              <a:defRPr/>
            </a:pPr>
            <a:r>
              <a:rPr lang="zh-Hant" sz="1200" u="none" strike="noStrike" kern="1200" dirty="0">
                <a:solidFill>
                  <a:srgbClr val="000000"/>
                </a:solidFill>
                <a:latin typeface="Microsoft JhengHei" panose="020B0604030504040204" pitchFamily="34" charset="-120"/>
                <a:ea typeface="+mn-ea"/>
              </a:rPr>
              <a:t>+ 補充指南：您可以在 www.australianwinediscovered.com 找到這些品種及更多相關資料。</a:t>
            </a:r>
            <a:endParaRPr lang="en-AU" sz="1200" kern="1200" dirty="0">
              <a:solidFill>
                <a:schemeClr val="tx1"/>
              </a:solidFill>
              <a:effectLst/>
              <a:latin typeface="Microsoft JhengHei" panose="020B0604030504040204" pitchFamily="34" charset="-120"/>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13</a:t>
            </a:fld>
            <a:endParaRPr lang="en-US" dirty="0"/>
          </a:p>
        </p:txBody>
      </p:sp>
    </p:spTree>
    <p:extLst>
      <p:ext uri="{BB962C8B-B14F-4D97-AF65-F5344CB8AC3E}">
        <p14:creationId xmlns:p14="http://schemas.microsoft.com/office/powerpoint/2010/main" val="15877718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6456363" y="3808638"/>
            <a:ext cx="5735637"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0" i="0"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971951" y="1720205"/>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971951" y="1057431"/>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b="0" i="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6" name="Oval 5">
            <a:extLst>
              <a:ext uri="{FF2B5EF4-FFF2-40B4-BE49-F238E27FC236}">
                <a16:creationId xmlns:a16="http://schemas.microsoft.com/office/drawing/2014/main" id="{74A8A14A-D1CA-D9F8-306F-F692F60C4618}"/>
              </a:ext>
            </a:extLst>
          </p:cNvPr>
          <p:cNvSpPr/>
          <p:nvPr userDrawn="1"/>
        </p:nvSpPr>
        <p:spPr>
          <a:xfrm>
            <a:off x="7031971" y="325882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p:nvPr userDrawn="1"/>
        </p:nvCxnSpPr>
        <p:spPr>
          <a:xfrm>
            <a:off x="-38401" y="3434316"/>
            <a:ext cx="6885768"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78945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7790121" y="374556"/>
            <a:ext cx="4401879" cy="6118393"/>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3178248" y="324900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3" name="Oval 2">
            <a:extLst>
              <a:ext uri="{FF2B5EF4-FFF2-40B4-BE49-F238E27FC236}">
                <a16:creationId xmlns:a16="http://schemas.microsoft.com/office/drawing/2014/main" id="{FF7ECA34-306B-07D0-C7CA-C6E17551922E}"/>
              </a:ext>
            </a:extLst>
          </p:cNvPr>
          <p:cNvSpPr/>
          <p:nvPr userDrawn="1"/>
        </p:nvSpPr>
        <p:spPr>
          <a:xfrm>
            <a:off x="592704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7" name="Right Arrow 6">
            <a:extLst>
              <a:ext uri="{FF2B5EF4-FFF2-40B4-BE49-F238E27FC236}">
                <a16:creationId xmlns:a16="http://schemas.microsoft.com/office/drawing/2014/main" id="{5C262C2F-2C85-5DD4-F8C6-C2BBC66C8CC1}"/>
              </a:ext>
            </a:extLst>
          </p:cNvPr>
          <p:cNvSpPr/>
          <p:nvPr userDrawn="1"/>
        </p:nvSpPr>
        <p:spPr>
          <a:xfrm>
            <a:off x="6150539" y="3310522"/>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6" name="Oval 5">
            <a:extLst>
              <a:ext uri="{FF2B5EF4-FFF2-40B4-BE49-F238E27FC236}">
                <a16:creationId xmlns:a16="http://schemas.microsoft.com/office/drawing/2014/main" id="{438FBB87-CB17-3FE8-2B96-3D05DFD2FB85}"/>
              </a:ext>
            </a:extLst>
          </p:cNvPr>
          <p:cNvSpPr/>
          <p:nvPr userDrawn="1"/>
        </p:nvSpPr>
        <p:spPr>
          <a:xfrm>
            <a:off x="34891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3" y="374557"/>
            <a:ext cx="5735637"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923352"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Tree>
    <p:extLst>
      <p:ext uri="{BB962C8B-B14F-4D97-AF65-F5344CB8AC3E}">
        <p14:creationId xmlns:p14="http://schemas.microsoft.com/office/powerpoint/2010/main" val="30756945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b="0" i="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Microsoft JhengHei" panose="020B0604030504040204" pitchFamily="34" charset="-12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Microsoft JhengHei" panose="020B0604030504040204" pitchFamily="34" charset="-12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Microsoft JhengHei" panose="020B0604030504040204" pitchFamily="34" charset="-12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Microsoft JhengHei" panose="020B0604030504040204" pitchFamily="34" charset="-12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747113678"/>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8576156"/>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92788543"/>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59131561"/>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Variety bottle sho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30449-9143-B10F-BFA0-6C6293E0B48B}"/>
              </a:ext>
            </a:extLst>
          </p:cNvPr>
          <p:cNvSpPr>
            <a:spLocks noGrp="1"/>
          </p:cNvSpPr>
          <p:nvPr>
            <p:ph type="title"/>
          </p:nvPr>
        </p:nvSpPr>
        <p:spPr>
          <a:xfrm>
            <a:off x="410407" y="365126"/>
            <a:ext cx="11283754" cy="1325562"/>
          </a:xfrm>
        </p:spPr>
        <p:txBody>
          <a:bodyPr/>
          <a:lstStyle>
            <a:lvl1pPr>
              <a:defRPr b="0" i="0">
                <a:solidFill>
                  <a:schemeClr val="accent1"/>
                </a:solidFill>
              </a:defRPr>
            </a:lvl1pPr>
          </a:lstStyle>
          <a:p>
            <a:r>
              <a:rPr lang="en-GB" dirty="0"/>
              <a:t>Click to edit Master title style</a:t>
            </a:r>
            <a:endParaRPr lang="en-US" dirty="0"/>
          </a:p>
        </p:txBody>
      </p:sp>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4734560" y="1406522"/>
            <a:ext cx="2600959" cy="5086352"/>
          </a:xfrm>
        </p:spPr>
        <p:txBody>
          <a:bodyPr/>
          <a:lstStyle>
            <a:lvl1pPr marL="0" indent="0">
              <a:buNone/>
              <a:defRPr b="0" i="0"/>
            </a:lvl1pPr>
          </a:lstStyle>
          <a:p>
            <a:endParaRPr lang="en-US" dirty="0"/>
          </a:p>
        </p:txBody>
      </p:sp>
      <p:sp>
        <p:nvSpPr>
          <p:cNvPr id="9" name="Text Placeholder 8">
            <a:extLst>
              <a:ext uri="{FF2B5EF4-FFF2-40B4-BE49-F238E27FC236}">
                <a16:creationId xmlns:a16="http://schemas.microsoft.com/office/drawing/2014/main" id="{297C19B2-AD58-215B-7531-13B15E064D2E}"/>
              </a:ext>
            </a:extLst>
          </p:cNvPr>
          <p:cNvSpPr>
            <a:spLocks noGrp="1"/>
          </p:cNvSpPr>
          <p:nvPr>
            <p:ph type="body" sz="quarter" idx="14"/>
          </p:nvPr>
        </p:nvSpPr>
        <p:spPr>
          <a:xfrm>
            <a:off x="1127125" y="2306638"/>
            <a:ext cx="3109913" cy="3413125"/>
          </a:xfrm>
        </p:spPr>
        <p:txBody>
          <a:bodyPr/>
          <a:lstStyle>
            <a:lvl1pPr marL="0" indent="0">
              <a:buNone/>
              <a:defRPr b="0" i="0"/>
            </a:lvl1pPr>
            <a:lvl2pPr marL="163305" indent="0">
              <a:buNone/>
              <a:defRPr b="0" i="0"/>
            </a:lvl2pPr>
            <a:lvl3pPr marL="326609" indent="0">
              <a:buNone/>
              <a:defRPr b="0" i="0"/>
            </a:lvl3pPr>
            <a:lvl4pPr marL="489914" indent="0">
              <a:buNone/>
              <a:defRPr b="0" i="0"/>
            </a:lvl4pPr>
            <a:lvl5pPr marL="653219" indent="0">
              <a:buNone/>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Text Placeholder 8">
            <a:extLst>
              <a:ext uri="{FF2B5EF4-FFF2-40B4-BE49-F238E27FC236}">
                <a16:creationId xmlns:a16="http://schemas.microsoft.com/office/drawing/2014/main" id="{D288D79D-D8A6-7D77-A6B4-ACC75B00C486}"/>
              </a:ext>
            </a:extLst>
          </p:cNvPr>
          <p:cNvSpPr>
            <a:spLocks noGrp="1"/>
          </p:cNvSpPr>
          <p:nvPr>
            <p:ph type="body" sz="quarter" idx="15"/>
          </p:nvPr>
        </p:nvSpPr>
        <p:spPr>
          <a:xfrm>
            <a:off x="7802245" y="2306638"/>
            <a:ext cx="3109913" cy="3413125"/>
          </a:xfrm>
        </p:spPr>
        <p:txBody>
          <a:bodyPr/>
          <a:lstStyle>
            <a:lvl1pPr marL="0" indent="0">
              <a:buFontTx/>
              <a:buNone/>
              <a:defRPr b="0" i="0"/>
            </a:lvl1pPr>
            <a:lvl2pPr marL="163305" indent="0">
              <a:buFontTx/>
              <a:buNone/>
              <a:defRPr b="0" i="0"/>
            </a:lvl2pPr>
            <a:lvl3pPr marL="326609" indent="0">
              <a:buFontTx/>
              <a:buNone/>
              <a:defRPr b="0" i="0"/>
            </a:lvl3pPr>
            <a:lvl4pPr marL="489914" indent="0">
              <a:buFontTx/>
              <a:buNone/>
              <a:defRPr b="0" i="0"/>
            </a:lvl4pPr>
            <a:lvl5pPr marL="653219" indent="0">
              <a:buFontTx/>
              <a:buNone/>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724798975"/>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763968"/>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fld id="{42169B3B-8761-4204-AA5A-11BC84B55C93}" type="datetimeFigureOut">
              <a:rPr lang="en-AU" smtClean="0"/>
              <a:pPr/>
              <a:t>15/7/2026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fld id="{E6316B6A-336A-44FF-82DA-A4D1594FA055}" type="slidenum">
              <a:rPr lang="en-AU" smtClean="0"/>
              <a:pPr/>
              <a:t>‹N°›</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83" r:id="rId16"/>
    <p:sldLayoutId id="2147483660" r:id="rId17"/>
    <p:sldLayoutId id="2147483673" r:id="rId18"/>
    <p:sldLayoutId id="2147483674" r:id="rId19"/>
    <p:sldLayoutId id="2147483675" r:id="rId20"/>
    <p:sldLayoutId id="2147483659" r:id="rId21"/>
    <p:sldLayoutId id="2147483686" r:id="rId22"/>
    <p:sldLayoutId id="2147483676" r:id="rId23"/>
    <p:sldLayoutId id="2147483680" r:id="rId24"/>
    <p:sldLayoutId id="2147483681" r:id="rId25"/>
    <p:sldLayoutId id="2147483684" r:id="rId26"/>
    <p:sldLayoutId id="2147483685" r:id="rId27"/>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7.xml"/><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6.xml"/><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8.xml"/><Relationship Id="rId1" Type="http://schemas.openxmlformats.org/officeDocument/2006/relationships/slideLayout" Target="../slideLayouts/slideLayout27.xml"/><Relationship Id="rId4" Type="http://schemas.openxmlformats.org/officeDocument/2006/relationships/image" Target="../media/image40.png"/></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9.xml"/><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0.xml"/><Relationship Id="rId1" Type="http://schemas.openxmlformats.org/officeDocument/2006/relationships/slideLayout" Target="../slideLayouts/slideLayout13.xml"/><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C2E0D64-F365-6B0D-5636-3C915C04E436}"/>
              </a:ext>
            </a:extLst>
          </p:cNvPr>
          <p:cNvPicPr>
            <a:picLocks noGrp="1" noChangeAspect="1"/>
          </p:cNvPicPr>
          <p:nvPr>
            <p:ph type="pic" sz="quarter" idx="11"/>
          </p:nvPr>
        </p:nvPicPr>
        <p:blipFill>
          <a:blip r:embed="rId3">
            <a:extLst>
              <a:ext uri="{28A0092B-C50C-407E-A947-70E740481C1C}">
                <a14:useLocalDpi xmlns:a14="http://schemas.microsoft.com/office/drawing/2010/main"/>
              </a:ext>
            </a:extLst>
          </a:blip>
          <a:srcRect t="24279" b="18870"/>
          <a:stretch>
            <a:fillRect/>
          </a:stretch>
        </p:blipFill>
        <p:spPr>
          <a:xfrm>
            <a:off x="623889" y="2775857"/>
            <a:ext cx="10909743" cy="4132245"/>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4294967295"/>
          </p:nvPr>
        </p:nvSpPr>
        <p:spPr>
          <a:xfrm>
            <a:off x="593734" y="1500005"/>
            <a:ext cx="7593986" cy="990300"/>
          </a:xfrm>
        </p:spPr>
        <p:txBody>
          <a:bodyPr>
            <a:noAutofit/>
          </a:bodyPr>
          <a:lstStyle/>
          <a:p>
            <a:pPr marL="0" indent="0" rtl="0">
              <a:lnSpc>
                <a:spcPct val="82000"/>
              </a:lnSpc>
              <a:buNone/>
            </a:pPr>
            <a:r>
              <a:rPr lang="zh-Hant" sz="4500" b="1" u="none" strike="noStrike" dirty="0">
                <a:solidFill>
                  <a:srgbClr val="601328"/>
                </a:solidFill>
                <a:latin typeface="Neue Haas Grotesk Text Pro"/>
              </a:rPr>
              <a:t>里弗蘭、里弗裡納</a:t>
            </a:r>
            <a:endParaRPr lang="en-US" altLang="zh-Hant" sz="4500" b="1" u="none" strike="noStrike" dirty="0">
              <a:solidFill>
                <a:srgbClr val="601328"/>
              </a:solidFill>
              <a:latin typeface="Neue Haas Grotesk Text Pro"/>
            </a:endParaRPr>
          </a:p>
          <a:p>
            <a:pPr marL="0" indent="0" rtl="0">
              <a:lnSpc>
                <a:spcPct val="82000"/>
              </a:lnSpc>
              <a:buNone/>
            </a:pPr>
            <a:r>
              <a:rPr lang="zh-Hant" altLang="en-US" sz="4500" b="1" u="none" strike="noStrike" dirty="0">
                <a:solidFill>
                  <a:srgbClr val="601328"/>
                </a:solidFill>
                <a:latin typeface="Neue Haas Grotesk Text Pro"/>
              </a:rPr>
              <a:t>以及</a:t>
            </a:r>
            <a:r>
              <a:rPr lang="zh-Hant" sz="4500" b="1" u="none" strike="noStrike" dirty="0">
                <a:solidFill>
                  <a:srgbClr val="601328"/>
                </a:solidFill>
                <a:latin typeface="Neue Haas Grotesk Text Pro"/>
              </a:rPr>
              <a:t>墨累-達令地區</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sz="1279" dirty="0">
              <a:latin typeface="Neue Haas Grotesk Text Pro" panose="020B0504020202020204" pitchFamily="34" charset="77"/>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
        <p:nvSpPr>
          <p:cNvPr id="2" name="Text Placeholder 6">
            <a:extLst>
              <a:ext uri="{FF2B5EF4-FFF2-40B4-BE49-F238E27FC236}">
                <a16:creationId xmlns:a16="http://schemas.microsoft.com/office/drawing/2014/main" id="{34EAB096-9CF0-BD44-456C-42A96DB12B05}"/>
              </a:ext>
            </a:extLst>
          </p:cNvPr>
          <p:cNvSpPr txBox="1"/>
          <p:nvPr/>
        </p:nvSpPr>
        <p:spPr>
          <a:xfrm>
            <a:off x="5676725" y="2309125"/>
            <a:ext cx="3908886" cy="647913"/>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ct val="82000"/>
              </a:lnSpc>
              <a:buFont typeface="Arial" panose="020B0604020202020204" pitchFamily="34" charset="0"/>
              <a:buNone/>
            </a:pPr>
            <a:r>
              <a:rPr lang="zh-Hant" sz="2400" b="1" u="none" strike="noStrike" dirty="0">
                <a:solidFill>
                  <a:srgbClr val="601328"/>
                </a:solidFill>
                <a:latin typeface="Neue Haas Grotesk Text Pro"/>
                <a:ea typeface="Microsoft JhengHei" panose="020B0604030504040204" pitchFamily="34" charset="-120"/>
              </a:rPr>
              <a:t>澳洲</a:t>
            </a:r>
            <a:r>
              <a:rPr lang="zh-Hant" altLang="en-US" sz="2400" b="1" u="none" strike="noStrike" dirty="0">
                <a:solidFill>
                  <a:srgbClr val="601328"/>
                </a:solidFill>
                <a:latin typeface="Neue Haas Grotesk Text Pro"/>
                <a:ea typeface="Microsoft JhengHei" panose="020B0604030504040204" pitchFamily="34" charset="-120"/>
              </a:rPr>
              <a:t>葡萄酒</a:t>
            </a:r>
            <a:r>
              <a:rPr lang="zh-Hant" sz="2400" b="1" u="none" strike="noStrike" dirty="0">
                <a:solidFill>
                  <a:srgbClr val="601328"/>
                </a:solidFill>
                <a:latin typeface="Neue Haas Grotesk Text Pro"/>
                <a:ea typeface="Microsoft JhengHei" panose="020B0604030504040204" pitchFamily="34" charset="-120"/>
              </a:rPr>
              <a:t>的核心產區</a:t>
            </a:r>
          </a:p>
        </p:txBody>
      </p:sp>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tretch>
            <a:fillRect/>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584200"/>
            <a:ext cx="5009924" cy="792601"/>
          </a:xfrm>
        </p:spPr>
        <p:txBody>
          <a:bodyPr>
            <a:noAutofit/>
          </a:bodyPr>
          <a:lstStyle/>
          <a:p>
            <a:pPr rtl="0"/>
            <a:r>
              <a:rPr lang="zh-Hant" sz="3200" b="1" u="none" strike="noStrike" dirty="0">
                <a:solidFill>
                  <a:srgbClr val="FDBCA0"/>
                </a:solidFill>
                <a:latin typeface="Neue Haas Grotesk Text Pro"/>
              </a:rPr>
              <a:t>里弗蘭產區擁有得天獨厚的地理、氣候和土壤</a:t>
            </a:r>
          </a:p>
        </p:txBody>
      </p:sp>
      <p:sp>
        <p:nvSpPr>
          <p:cNvPr id="2" name="Title 2">
            <a:extLst>
              <a:ext uri="{FF2B5EF4-FFF2-40B4-BE49-F238E27FC236}">
                <a16:creationId xmlns:a16="http://schemas.microsoft.com/office/drawing/2014/main" id="{128C975B-7767-626E-0DDC-C0024354C4F1}"/>
              </a:ext>
            </a:extLst>
          </p:cNvPr>
          <p:cNvSpPr txBox="1"/>
          <p:nvPr/>
        </p:nvSpPr>
        <p:spPr>
          <a:xfrm>
            <a:off x="6456362" y="1614262"/>
            <a:ext cx="5211897" cy="203816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pPr rtl="0"/>
            <a:r>
              <a:rPr lang="zh-Hant" sz="4000" b="1" u="none" strike="noStrike" dirty="0">
                <a:solidFill>
                  <a:srgbClr val="F28F2A"/>
                </a:solidFill>
                <a:latin typeface="Neue Haas Grotesk Text Pro"/>
                <a:ea typeface="Microsoft JhengHei" panose="020B0604030504040204" pitchFamily="34" charset="-120"/>
              </a:rPr>
              <a:t>河流和諧，風土獨特</a:t>
            </a: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3" y="4343995"/>
            <a:ext cx="4055694" cy="2846525"/>
          </a:xfrm>
        </p:spPr>
        <p:txBody>
          <a:bodyPr>
            <a:noAutofit/>
          </a:bodyPr>
          <a:lstStyle/>
          <a:p>
            <a:pPr marL="297815" indent="-285750" rtl="0">
              <a:spcBef>
                <a:spcPts val="590"/>
              </a:spcBef>
              <a:buFont typeface="Arial" panose="020B0604020202020204" pitchFamily="34" charset="0"/>
              <a:buChar char="•"/>
              <a:tabLst>
                <a:tab pos="203200" algn="l"/>
              </a:tabLst>
            </a:pPr>
            <a:r>
              <a:rPr lang="zh-Hant" sz="1600" u="none" strike="noStrike" dirty="0">
                <a:solidFill>
                  <a:srgbClr val="FFFFFF"/>
                </a:solidFill>
                <a:latin typeface="Neue Haas Grotesk Text Pro"/>
                <a:cs typeface="Arial"/>
              </a:rPr>
              <a:t>該產區面積廣闊，從墨累河一直延伸到內陸邊緣。</a:t>
            </a:r>
            <a:endParaRPr lang="en-AU" dirty="0">
              <a:cs typeface="Arial" panose="020B0604020202020204" pitchFamily="34" charset="0"/>
            </a:endParaRPr>
          </a:p>
          <a:p>
            <a:pPr marL="297815" marR="5080" indent="-285750" rtl="0">
              <a:lnSpc>
                <a:spcPts val="2100"/>
              </a:lnSpc>
              <a:spcBef>
                <a:spcPts val="765"/>
              </a:spcBef>
              <a:buFont typeface="Arial" panose="020B0604020202020204" pitchFamily="34" charset="0"/>
              <a:buChar char="•"/>
              <a:tabLst>
                <a:tab pos="203200" algn="l"/>
              </a:tabLst>
            </a:pPr>
            <a:r>
              <a:rPr lang="zh-Hant" sz="1600" u="none" strike="noStrike" spc="-35" dirty="0">
                <a:solidFill>
                  <a:srgbClr val="FFFFFF"/>
                </a:solidFill>
                <a:latin typeface="Neue Haas Grotesk Text Pro"/>
                <a:cs typeface="Arial"/>
              </a:rPr>
              <a:t>大陸性氣候：白天漫長晴朗，夜晚涼爽，年降雨量低。</a:t>
            </a:r>
          </a:p>
          <a:p>
            <a:pPr marL="297815" marR="5080" indent="-285750" rtl="0">
              <a:lnSpc>
                <a:spcPts val="2100"/>
              </a:lnSpc>
              <a:spcBef>
                <a:spcPts val="765"/>
              </a:spcBef>
              <a:buFont typeface="Arial" panose="020B0604020202020204" pitchFamily="34" charset="0"/>
              <a:buChar char="•"/>
              <a:tabLst>
                <a:tab pos="203200" algn="l"/>
              </a:tabLst>
            </a:pPr>
            <a:r>
              <a:rPr lang="zh-Hant" sz="1600" u="none" strike="noStrike" spc="-35" dirty="0">
                <a:solidFill>
                  <a:srgbClr val="FFFFFF"/>
                </a:solidFill>
                <a:latin typeface="Neue Haas Grotesk Text Pro"/>
                <a:cs typeface="Arial"/>
              </a:rPr>
              <a:t>土壤肥沃，且因地而異。</a:t>
            </a:r>
            <a:endParaRPr lang="en-AU" dirty="0">
              <a:cs typeface="Arial" panose="020B0604020202020204" pitchFamily="34" charset="0"/>
            </a:endParaRPr>
          </a:p>
        </p:txBody>
      </p:sp>
    </p:spTree>
    <p:extLst>
      <p:ext uri="{BB962C8B-B14F-4D97-AF65-F5344CB8AC3E}">
        <p14:creationId xmlns:p14="http://schemas.microsoft.com/office/powerpoint/2010/main" val="140506241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a:extLst>
              <a:ext uri="{28A0092B-C50C-407E-A947-70E740481C1C}">
                <a14:useLocalDpi xmlns:a14="http://schemas.microsoft.com/office/drawing/2010/main"/>
              </a:ext>
            </a:extLst>
          </a:blip>
          <a:stretch>
            <a:fill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75573"/>
            <a:ext cx="5334275" cy="820910"/>
          </a:xfrm>
        </p:spPr>
        <p:txBody>
          <a:bodyPr>
            <a:noAutofit/>
          </a:bodyPr>
          <a:lstStyle/>
          <a:p>
            <a:pPr rtl="0"/>
            <a:r>
              <a:rPr lang="zh-Hant" sz="5400" b="1" u="none" strike="noStrike" dirty="0">
                <a:solidFill>
                  <a:srgbClr val="55D8BF"/>
                </a:solidFill>
                <a:latin typeface="Microsoft JhengHei" panose="020B0604030504040204" pitchFamily="34" charset="-120"/>
              </a:rPr>
              <a:t>氣候</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208654"/>
            <a:ext cx="5183398" cy="496161"/>
          </a:xfrm>
          <a:prstGeom prst="rect">
            <a:avLst/>
          </a:prstGeom>
          <a:noFill/>
        </p:spPr>
        <p:txBody>
          <a:bodyPr wrap="square" rtlCol="0">
            <a:noAutofit/>
          </a:bodyPr>
          <a:lstStyle/>
          <a:p>
            <a:pPr algn="l" rtl="0">
              <a:lnSpc>
                <a:spcPct val="82000"/>
              </a:lnSpc>
            </a:pPr>
            <a:r>
              <a:rPr lang="zh-Hant" sz="3200" b="1" u="none" strike="noStrike" dirty="0">
                <a:solidFill>
                  <a:srgbClr val="F28F2A"/>
                </a:solidFill>
                <a:latin typeface="Microsoft JhengHei" panose="020B0604030504040204" pitchFamily="34" charset="-120"/>
                <a:ea typeface="Microsoft JhengHei" panose="020B0604030504040204" pitchFamily="34" charset="-120"/>
                <a:cs typeface="Inter Display"/>
              </a:rPr>
              <a:t>大陸</a:t>
            </a:r>
          </a:p>
        </p:txBody>
      </p:sp>
      <p:sp>
        <p:nvSpPr>
          <p:cNvPr id="4" name="TextBox 3">
            <a:extLst>
              <a:ext uri="{FF2B5EF4-FFF2-40B4-BE49-F238E27FC236}">
                <a16:creationId xmlns:a16="http://schemas.microsoft.com/office/drawing/2014/main" id="{F6F05948-33DB-055B-AE2C-CEF9374E5478}"/>
              </a:ext>
            </a:extLst>
          </p:cNvPr>
          <p:cNvSpPr txBox="1"/>
          <p:nvPr/>
        </p:nvSpPr>
        <p:spPr>
          <a:xfrm>
            <a:off x="535474" y="1704815"/>
            <a:ext cx="2944918" cy="535531"/>
          </a:xfrm>
          <a:prstGeom prst="rect">
            <a:avLst/>
          </a:prstGeom>
          <a:noFill/>
        </p:spPr>
        <p:txBody>
          <a:bodyPr wrap="square" rtlCol="0">
            <a:noAutofit/>
          </a:bodyPr>
          <a:lstStyle/>
          <a:p>
            <a:pPr rtl="0">
              <a:lnSpc>
                <a:spcPct val="90000"/>
              </a:lnSpc>
            </a:pPr>
            <a:r>
              <a:rPr lang="zh-Hant" sz="1600" b="1" u="none" strike="noStrike" dirty="0">
                <a:solidFill>
                  <a:srgbClr val="F28F2A"/>
                </a:solidFill>
                <a:latin typeface="Microsoft JhengHei" panose="020B0604030504040204" pitchFamily="34" charset="-120"/>
                <a:ea typeface="Microsoft JhengHei" panose="020B0604030504040204" pitchFamily="34" charset="-120"/>
              </a:rPr>
              <a:t>漫長的晴天和涼爽的夜晚</a:t>
            </a:r>
          </a:p>
        </p:txBody>
      </p:sp>
      <p:cxnSp>
        <p:nvCxnSpPr>
          <p:cNvPr id="5" name="Straight Connector 4">
            <a:extLst>
              <a:ext uri="{FF2B5EF4-FFF2-40B4-BE49-F238E27FC236}">
                <a16:creationId xmlns:a16="http://schemas.microsoft.com/office/drawing/2014/main" id="{08654A53-FAD2-3CB2-B3F3-CFAAFA3C2B79}"/>
              </a:ext>
            </a:extLst>
          </p:cNvPr>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p:nvPr/>
        </p:nvSpPr>
        <p:spPr>
          <a:xfrm>
            <a:off x="6456363" y="626428"/>
            <a:ext cx="3832460" cy="670055"/>
          </a:xfrm>
          <a:prstGeom prst="rect">
            <a:avLst/>
          </a:prstGeom>
          <a:noFill/>
        </p:spPr>
        <p:txBody>
          <a:bodyPr vert="horz" wrap="square"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pPr rtl="0"/>
            <a:r>
              <a:rPr lang="zh-Hant" sz="5400" b="1" u="none" strike="noStrike" dirty="0">
                <a:solidFill>
                  <a:srgbClr val="55D8BF"/>
                </a:solidFill>
                <a:latin typeface="Microsoft JhengHei" panose="020B0604030504040204" pitchFamily="34" charset="-120"/>
                <a:ea typeface="Microsoft JhengHei" panose="020B0604030504040204" pitchFamily="34" charset="-120"/>
              </a:rPr>
              <a:t>高度</a:t>
            </a:r>
          </a:p>
        </p:txBody>
      </p:sp>
      <p:sp>
        <p:nvSpPr>
          <p:cNvPr id="7" name="Text Placeholder 9">
            <a:extLst>
              <a:ext uri="{FF2B5EF4-FFF2-40B4-BE49-F238E27FC236}">
                <a16:creationId xmlns:a16="http://schemas.microsoft.com/office/drawing/2014/main" id="{C1CCBD8F-0DC9-88C0-6ADD-A2A977E72B33}"/>
              </a:ext>
            </a:extLst>
          </p:cNvPr>
          <p:cNvSpPr txBox="1"/>
          <p:nvPr/>
        </p:nvSpPr>
        <p:spPr>
          <a:xfrm>
            <a:off x="6417681" y="3751489"/>
            <a:ext cx="2965327"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lnSpc>
                <a:spcPct val="82000"/>
              </a:lnSpc>
            </a:pPr>
            <a:r>
              <a:rPr lang="zh-Hant" altLang="en-US" sz="2800" b="1" u="none" strike="noStrike" dirty="0">
                <a:solidFill>
                  <a:srgbClr val="55D8BF"/>
                </a:solidFill>
                <a:latin typeface="Neue Haas Grotesk Text Pro"/>
                <a:ea typeface="Microsoft JhengHei" panose="020B0604030504040204" pitchFamily="34" charset="-120"/>
              </a:rPr>
              <a:t>里弗蘭</a:t>
            </a:r>
            <a:endParaRPr lang="zh-Hant" sz="2800" b="1" u="none" strike="noStrike" dirty="0">
              <a:solidFill>
                <a:srgbClr val="55D8BF"/>
              </a:solidFill>
              <a:latin typeface="Neue Haas Grotesk Text Pro"/>
              <a:ea typeface="Microsoft JhengHei" panose="020B0604030504040204" pitchFamily="34" charset="-120"/>
            </a:endParaRPr>
          </a:p>
          <a:p>
            <a:pPr rtl="0"/>
            <a:r>
              <a:rPr lang="zh-Hant" sz="1800" u="none" strike="noStrike" dirty="0">
                <a:solidFill>
                  <a:srgbClr val="B2D8BE"/>
                </a:solidFill>
                <a:latin typeface="Neue Haas Grotesk Text Pro"/>
                <a:ea typeface="Microsoft JhengHei" panose="020B0604030504040204" pitchFamily="34" charset="-120"/>
              </a:rPr>
              <a:t>10–80公尺（33–262英尺）</a:t>
            </a:r>
          </a:p>
          <a:p>
            <a:pPr rtl="0"/>
            <a:r>
              <a:rPr lang="zh-Hant" sz="1200" u="none" strike="noStrike" dirty="0">
                <a:solidFill>
                  <a:srgbClr val="B2D8BE"/>
                </a:solidFill>
                <a:latin typeface="Neue Haas Grotesk Text Pro"/>
                <a:ea typeface="Microsoft JhengHei" panose="020B0604030504040204" pitchFamily="34" charset="-120"/>
              </a:rPr>
              <a:t>大多少於3000萬</a:t>
            </a:r>
            <a:endParaRPr lang="en-US" sz="1200" dirty="0">
              <a:solidFill>
                <a:srgbClr val="B2D8BE"/>
              </a:solidFill>
              <a:latin typeface="Neue Haas Grotesk Text Pro" panose="020B0504020202020204" pitchFamily="34" charset="77"/>
              <a:ea typeface="Microsoft JhengHei" panose="020B0604030504040204" pitchFamily="34" charset="-120"/>
            </a:endParaRPr>
          </a:p>
        </p:txBody>
      </p:sp>
      <p:cxnSp>
        <p:nvCxnSpPr>
          <p:cNvPr id="25" name="Straight Connector 24">
            <a:extLst>
              <a:ext uri="{FF2B5EF4-FFF2-40B4-BE49-F238E27FC236}">
                <a16:creationId xmlns:a16="http://schemas.microsoft.com/office/drawing/2014/main" id="{4B12D7AB-458E-CAFF-68E3-6AF325ADB88E}"/>
              </a:ext>
            </a:extLst>
          </p:cNvPr>
          <p:cNvCxnSpPr/>
          <p:nvPr/>
        </p:nvCxnSpPr>
        <p:spPr>
          <a:xfrm>
            <a:off x="7509583" y="6579964"/>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09583" y="5240594"/>
            <a:ext cx="0" cy="133937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571486" y="6407295"/>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n>
                <a:solidFill>
                  <a:sysClr val="windowText" lastClr="000000"/>
                </a:solidFill>
              </a:ln>
              <a:solidFill>
                <a:schemeClr val="accent3"/>
              </a:solidFill>
            </a:endParaRPr>
          </a:p>
        </p:txBody>
      </p:sp>
      <p:sp>
        <p:nvSpPr>
          <p:cNvPr id="11" name="TextBox 10">
            <a:extLst>
              <a:ext uri="{FF2B5EF4-FFF2-40B4-BE49-F238E27FC236}">
                <a16:creationId xmlns:a16="http://schemas.microsoft.com/office/drawing/2014/main" id="{5F4810D4-0EB4-1843-95D6-57C0A71F60C4}"/>
              </a:ext>
            </a:extLst>
          </p:cNvPr>
          <p:cNvSpPr txBox="1"/>
          <p:nvPr/>
        </p:nvSpPr>
        <p:spPr>
          <a:xfrm>
            <a:off x="9228352" y="5836182"/>
            <a:ext cx="1418771"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低的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0–499</a:t>
            </a:r>
            <a:r>
              <a:rPr lang="zh-Hant" sz="1400" u="none" strike="noStrike" dirty="0">
                <a:solidFill>
                  <a:schemeClr val="accent1"/>
                </a:solidFill>
                <a:latin typeface="Neue Haas Grotesk Text Pro"/>
                <a:ea typeface="Microsoft JhengHei" panose="020B0604030504040204" pitchFamily="34" charset="-120"/>
              </a:rPr>
              <a:t>公尺</a:t>
            </a:r>
            <a:br>
              <a:rPr lang="en-AU" altLang="zh-Hant" sz="1400" u="none" strike="noStrike" dirty="0">
                <a:solidFill>
                  <a:schemeClr val="accent1"/>
                </a:solidFill>
                <a:latin typeface="Microsoft JhengHei" panose="020B0604030504040204" pitchFamily="34" charset="-120"/>
                <a:ea typeface="Microsoft JhengHei" panose="020B0604030504040204" pitchFamily="34" charset="-120"/>
              </a:rPr>
            </a:br>
            <a:r>
              <a:rPr lang="en-AU" altLang="zh-Hant" sz="1400" dirty="0">
                <a:solidFill>
                  <a:schemeClr val="accent1"/>
                </a:solidFill>
                <a:latin typeface="Microsoft JhengHei" panose="020B0604030504040204" pitchFamily="34" charset="-120"/>
                <a:ea typeface="Microsoft JhengHei" panose="020B0604030504040204" pitchFamily="34" charset="-120"/>
              </a:rPr>
              <a:t>(</a:t>
            </a:r>
            <a:r>
              <a:rPr lang="zh-Hant" sz="1400" u="none" strike="noStrike" dirty="0">
                <a:solidFill>
                  <a:schemeClr val="accent1"/>
                </a:solidFill>
                <a:latin typeface="Microsoft JhengHei" panose="020B0604030504040204" pitchFamily="34" charset="-120"/>
                <a:ea typeface="Microsoft JhengHei" panose="020B0604030504040204" pitchFamily="34" charset="-120"/>
              </a:rPr>
              <a:t>0–1,639英尺）</a:t>
            </a:r>
          </a:p>
        </p:txBody>
      </p:sp>
      <p:sp>
        <p:nvSpPr>
          <p:cNvPr id="12" name="TextBox 11">
            <a:extLst>
              <a:ext uri="{FF2B5EF4-FFF2-40B4-BE49-F238E27FC236}">
                <a16:creationId xmlns:a16="http://schemas.microsoft.com/office/drawing/2014/main" id="{6659FA0C-EC46-94AB-E883-A8238B1B144E}"/>
              </a:ext>
            </a:extLst>
          </p:cNvPr>
          <p:cNvSpPr txBox="1"/>
          <p:nvPr/>
        </p:nvSpPr>
        <p:spPr>
          <a:xfrm>
            <a:off x="9633083" y="4316851"/>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中等的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500–749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（1,640–2,459英尺）</a:t>
            </a:r>
          </a:p>
        </p:txBody>
      </p:sp>
      <p:sp>
        <p:nvSpPr>
          <p:cNvPr id="13" name="TextBox 12">
            <a:extLst>
              <a:ext uri="{FF2B5EF4-FFF2-40B4-BE49-F238E27FC236}">
                <a16:creationId xmlns:a16="http://schemas.microsoft.com/office/drawing/2014/main" id="{F4AC562B-6952-EB41-1D00-6DB5EEE0C6D3}"/>
              </a:ext>
            </a:extLst>
          </p:cNvPr>
          <p:cNvSpPr txBox="1"/>
          <p:nvPr/>
        </p:nvSpPr>
        <p:spPr>
          <a:xfrm>
            <a:off x="10105808" y="2748202"/>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高的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750–999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（2,460–3,279英尺）</a:t>
            </a:r>
          </a:p>
        </p:txBody>
      </p:sp>
      <p:sp>
        <p:nvSpPr>
          <p:cNvPr id="2" name="TextBox 1">
            <a:extLst>
              <a:ext uri="{FF2B5EF4-FFF2-40B4-BE49-F238E27FC236}">
                <a16:creationId xmlns:a16="http://schemas.microsoft.com/office/drawing/2014/main" id="{31690460-C72D-C5A5-4916-805D0F72F565}"/>
              </a:ext>
            </a:extLst>
          </p:cNvPr>
          <p:cNvSpPr txBox="1"/>
          <p:nvPr/>
        </p:nvSpPr>
        <p:spPr>
          <a:xfrm>
            <a:off x="10456533" y="1308425"/>
            <a:ext cx="2643446"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非常高</a:t>
            </a:r>
          </a:p>
          <a:p>
            <a:r>
              <a:rPr lang="zh-CN" altLang="en-US" sz="1400" dirty="0">
                <a:solidFill>
                  <a:srgbClr val="601329"/>
                </a:solidFill>
                <a:latin typeface="Microsoft JhengHei" panose="020B0604030504040204" pitchFamily="34" charset="-120"/>
                <a:ea typeface="Microsoft JhengHei" panose="020B0604030504040204" pitchFamily="34" charset="-120"/>
              </a:rPr>
              <a:t>1000公尺以上</a:t>
            </a:r>
          </a:p>
          <a:p>
            <a:r>
              <a:rPr lang="zh-CN" altLang="en-US" sz="1400" dirty="0">
                <a:solidFill>
                  <a:srgbClr val="601329"/>
                </a:solidFill>
                <a:latin typeface="Microsoft JhengHei" panose="020B0604030504040204" pitchFamily="34" charset="-120"/>
                <a:ea typeface="Microsoft JhengHei" panose="020B0604030504040204" pitchFamily="34" charset="-120"/>
              </a:rPr>
              <a:t>（&gt;3,280英尺以上）</a:t>
            </a:r>
          </a:p>
        </p:txBody>
      </p:sp>
    </p:spTree>
    <p:extLst>
      <p:ext uri="{BB962C8B-B14F-4D97-AF65-F5344CB8AC3E}">
        <p14:creationId xmlns:p14="http://schemas.microsoft.com/office/powerpoint/2010/main" val="500136252"/>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rcRect t="-146"/>
          <a:stretch>
            <a:fillRect/>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noAutofit/>
          </a:bodyPr>
          <a:lstStyle/>
          <a:p>
            <a:pPr rtl="0"/>
            <a:r>
              <a:rPr lang="zh-Hant" sz="5400" b="1" u="none" strike="noStrike" dirty="0">
                <a:solidFill>
                  <a:srgbClr val="F28F2A"/>
                </a:solidFill>
                <a:latin typeface="Neue Haas Grotesk Text Pro"/>
              </a:rPr>
              <a:t>土壤</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580266" cy="1530521"/>
          </a:xfrm>
        </p:spPr>
        <p:txBody>
          <a:bodyPr>
            <a:noAutofit/>
          </a:bodyPr>
          <a:lstStyle/>
          <a:p>
            <a:pPr marL="12700" marR="5080" rtl="0">
              <a:lnSpc>
                <a:spcPts val="2120"/>
              </a:lnSpc>
              <a:spcBef>
                <a:spcPts val="219"/>
              </a:spcBef>
            </a:pPr>
            <a:r>
              <a:rPr lang="zh-Hant" sz="1600" u="none" strike="noStrike" dirty="0">
                <a:latin typeface="Neue Haas Grotesk Text Pro"/>
                <a:cs typeface="Arial"/>
              </a:rPr>
              <a:t>古土壤的種類繁多，從河谷中的土壤（粘土底土上的沙壤土）到地勢較高處的土壤（石灰和粘土上的風沙）。</a:t>
            </a:r>
            <a:endParaRPr lang="en-AU" sz="1600" dirty="0">
              <a:cs typeface="Arial" panose="020B0604020202020204" pitchFamily="34" charset="0"/>
            </a:endParaRPr>
          </a:p>
        </p:txBody>
      </p:sp>
    </p:spTree>
    <p:extLst>
      <p:ext uri="{BB962C8B-B14F-4D97-AF65-F5344CB8AC3E}">
        <p14:creationId xmlns:p14="http://schemas.microsoft.com/office/powerpoint/2010/main" val="424991755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tretch>
            <a:fillRect/>
          </a:stretch>
        </p:blipFill>
        <p:spPr>
          <a:xfrm>
            <a:off x="6096000" y="368300"/>
            <a:ext cx="6096000" cy="611285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235859"/>
            <a:ext cx="4829691" cy="785732"/>
          </a:xfrm>
        </p:spPr>
        <p:txBody>
          <a:bodyPr>
            <a:noAutofit/>
          </a:bodyPr>
          <a:lstStyle/>
          <a:p>
            <a:pPr rtl="0"/>
            <a:r>
              <a:rPr lang="zh-Hant" altLang="en-US" sz="3200" b="1" u="none" strike="noStrike" dirty="0">
                <a:solidFill>
                  <a:srgbClr val="FDBCA0"/>
                </a:solidFill>
                <a:latin typeface="Neue Haas Grotesk Text Pro"/>
              </a:rPr>
              <a:t>里弗蘭</a:t>
            </a:r>
            <a:r>
              <a:rPr lang="zh-TW" altLang="en-US" sz="3200" b="1" u="none" strike="noStrike" dirty="0">
                <a:solidFill>
                  <a:srgbClr val="FDBCA0"/>
                </a:solidFill>
                <a:latin typeface="Neue Haas Grotesk Text Pro"/>
              </a:rPr>
              <a:t> </a:t>
            </a:r>
            <a:r>
              <a:rPr lang="zh-Hant" sz="3200" b="1" u="none" strike="noStrike" dirty="0">
                <a:solidFill>
                  <a:srgbClr val="FDBCA0"/>
                </a:solidFill>
                <a:latin typeface="Neue Haas Grotesk Text Pro"/>
              </a:rPr>
              <a:t>風味</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103724"/>
            <a:ext cx="5340350" cy="579936"/>
          </a:xfrm>
        </p:spPr>
        <p:txBody>
          <a:bodyPr>
            <a:noAutofit/>
          </a:bodyPr>
          <a:lstStyle/>
          <a:p>
            <a:pPr rtl="0"/>
            <a:r>
              <a:rPr lang="zh-Hant" sz="5000" b="1" u="none" strike="noStrike" dirty="0">
                <a:solidFill>
                  <a:srgbClr val="F28F2A"/>
                </a:solidFill>
                <a:latin typeface="Neue Haas Grotesk Text Pro"/>
              </a:rPr>
              <a:t>值得注意的品種</a:t>
            </a:r>
          </a:p>
        </p:txBody>
      </p:sp>
      <p:sp>
        <p:nvSpPr>
          <p:cNvPr id="2" name="TextBox 1">
            <a:extLst>
              <a:ext uri="{FF2B5EF4-FFF2-40B4-BE49-F238E27FC236}">
                <a16:creationId xmlns:a16="http://schemas.microsoft.com/office/drawing/2014/main" id="{11599927-A565-5A6D-C627-AE44C4355853}"/>
              </a:ext>
            </a:extLst>
          </p:cNvPr>
          <p:cNvSpPr txBox="1"/>
          <p:nvPr/>
        </p:nvSpPr>
        <p:spPr>
          <a:xfrm>
            <a:off x="537028" y="2910115"/>
            <a:ext cx="3569751" cy="2616101"/>
          </a:xfrm>
          <a:prstGeom prst="rect">
            <a:avLst/>
          </a:prstGeom>
          <a:noFill/>
        </p:spPr>
        <p:txBody>
          <a:bodyPr wrap="square" rtlCol="0">
            <a:noAutofit/>
          </a:bodyPr>
          <a:lstStyle/>
          <a:p>
            <a:pPr marL="285750" indent="-285750" rtl="0">
              <a:spcBef>
                <a:spcPts val="800"/>
              </a:spcBef>
              <a:buClr>
                <a:schemeClr val="accent4"/>
              </a:buClr>
              <a:buFont typeface="Arial" panose="020B0604020202020204" pitchFamily="34" charset="0"/>
              <a:buChar char="•"/>
            </a:pPr>
            <a:r>
              <a:rPr lang="zh-Hant" sz="1600" u="none" strike="noStrike" dirty="0">
                <a:solidFill>
                  <a:srgbClr val="FFFFFF"/>
                </a:solidFill>
                <a:latin typeface="Neue Haas Grotesk Text Pro"/>
              </a:rPr>
              <a:t>保持果實原有特性是首要任務。</a:t>
            </a:r>
          </a:p>
          <a:p>
            <a:pPr marL="285750" indent="-285750" rtl="0">
              <a:spcBef>
                <a:spcPts val="800"/>
              </a:spcBef>
              <a:buClr>
                <a:schemeClr val="accent4"/>
              </a:buClr>
              <a:buFont typeface="Arial" panose="020B0604020202020204" pitchFamily="34" charset="0"/>
              <a:buChar char="•"/>
            </a:pPr>
            <a:r>
              <a:rPr lang="zh-Hant" sz="1600" u="none" strike="noStrike" dirty="0">
                <a:solidFill>
                  <a:srgbClr val="FFFFFF"/>
                </a:solidFill>
                <a:latin typeface="Neue Haas Grotesk Text Pro"/>
              </a:rPr>
              <a:t>利用培養酵母和野生酵母進行發酵</a:t>
            </a:r>
          </a:p>
          <a:p>
            <a:pPr marL="285750" indent="-285750" rtl="0">
              <a:spcBef>
                <a:spcPts val="800"/>
              </a:spcBef>
              <a:buClr>
                <a:schemeClr val="accent4"/>
              </a:buClr>
              <a:buFont typeface="Arial" panose="020B0604020202020204" pitchFamily="34" charset="0"/>
              <a:buChar char="•"/>
            </a:pPr>
            <a:r>
              <a:rPr lang="zh-Hant" sz="1600" u="none" strike="noStrike" dirty="0">
                <a:solidFill>
                  <a:srgbClr val="FFFFFF"/>
                </a:solidFill>
                <a:latin typeface="Neue Haas Grotesk Text Pro"/>
              </a:rPr>
              <a:t>熟成容器種類繁多，其中大型橡木容器的使用正在增加。</a:t>
            </a:r>
          </a:p>
          <a:p>
            <a:pPr marL="285750" indent="-285750" rtl="0">
              <a:spcBef>
                <a:spcPts val="800"/>
              </a:spcBef>
              <a:buClr>
                <a:schemeClr val="accent4"/>
              </a:buClr>
              <a:buFont typeface="Arial" panose="020B0604020202020204" pitchFamily="34" charset="0"/>
              <a:buChar char="•"/>
            </a:pPr>
            <a:r>
              <a:rPr lang="zh-Hant" sz="1600" u="none" strike="noStrike" dirty="0">
                <a:solidFill>
                  <a:srgbClr val="FFFFFF"/>
                </a:solidFill>
                <a:latin typeface="Neue Haas Grotesk Text Pro"/>
              </a:rPr>
              <a:t>新一代富有創新精神的釀酒師正在嘗試低幹預技術</a:t>
            </a:r>
          </a:p>
        </p:txBody>
      </p:sp>
    </p:spTree>
    <p:extLst>
      <p:ext uri="{BB962C8B-B14F-4D97-AF65-F5344CB8AC3E}">
        <p14:creationId xmlns:p14="http://schemas.microsoft.com/office/powerpoint/2010/main" val="3559232862"/>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cxnSp>
        <p:nvCxnSpPr>
          <p:cNvPr id="32" name="Straight Connector 31">
            <a:extLst>
              <a:ext uri="{FF2B5EF4-FFF2-40B4-BE49-F238E27FC236}">
                <a16:creationId xmlns:a16="http://schemas.microsoft.com/office/drawing/2014/main" id="{A6CA056B-4C50-33DE-E7CC-A618DC3C5A1A}"/>
              </a:ext>
            </a:extLst>
          </p:cNvPr>
          <p:cNvCxnSpPr/>
          <p:nvPr/>
        </p:nvCxnSpPr>
        <p:spPr>
          <a:xfrm>
            <a:off x="6518606" y="2513253"/>
            <a:ext cx="237730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410407" y="590594"/>
            <a:ext cx="11283754" cy="1325562"/>
          </a:xfrm>
        </p:spPr>
        <p:txBody>
          <a:bodyPr>
            <a:noAutofit/>
          </a:bodyPr>
          <a:lstStyle/>
          <a:p>
            <a:pPr rtl="0"/>
            <a:r>
              <a:rPr lang="zh-Hant" sz="4000" b="1" u="none" strike="noStrike" dirty="0">
                <a:solidFill>
                  <a:srgbClr val="173F34"/>
                </a:solidFill>
                <a:latin typeface="Neue Haas Grotesk Text Pro"/>
              </a:rPr>
              <a:t>夏多內葡萄酒</a:t>
            </a:r>
            <a:br>
              <a:rPr lang="zh-Hant" sz="4000" b="1" u="none" strike="noStrike" dirty="0">
                <a:solidFill>
                  <a:srgbClr val="55D8BF"/>
                </a:solidFill>
                <a:latin typeface="Neue Haas Grotesk Text Pro"/>
              </a:rPr>
            </a:br>
            <a:r>
              <a:rPr lang="zh-Hant" sz="4000" b="1" u="none" strike="noStrike" dirty="0">
                <a:solidFill>
                  <a:srgbClr val="B2D8BE"/>
                </a:solidFill>
                <a:latin typeface="Neue Haas Grotesk Text Pro"/>
              </a:rPr>
              <a:t>的特點</a:t>
            </a:r>
          </a:p>
        </p:txBody>
      </p:sp>
      <p:sp>
        <p:nvSpPr>
          <p:cNvPr id="4" name="object 58">
            <a:extLst>
              <a:ext uri="{FF2B5EF4-FFF2-40B4-BE49-F238E27FC236}">
                <a16:creationId xmlns:a16="http://schemas.microsoft.com/office/drawing/2014/main" id="{4425084F-9312-792E-73A7-CBEFFFE77094}"/>
              </a:ext>
            </a:extLst>
          </p:cNvPr>
          <p:cNvSpPr txBox="1"/>
          <p:nvPr/>
        </p:nvSpPr>
        <p:spPr>
          <a:xfrm>
            <a:off x="8454294" y="3085301"/>
            <a:ext cx="2665060" cy="2191749"/>
          </a:xfrm>
          <a:prstGeom prst="rect">
            <a:avLst/>
          </a:prstGeom>
        </p:spPr>
        <p:txBody>
          <a:bodyPr vert="horz" wrap="square" lIns="0" tIns="17145" rIns="0" bIns="0" numCol="2" rtlCol="0" anchor="t" anchorCtr="0">
            <a:noAutofit/>
          </a:bodyPr>
          <a:lstStyle/>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桃</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油桃</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杏</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梅洛</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柑橘</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香草</a:t>
            </a:r>
          </a:p>
        </p:txBody>
      </p:sp>
      <p:pic>
        <p:nvPicPr>
          <p:cNvPr id="20" name="Picture Placeholder 8">
            <a:extLst>
              <a:ext uri="{FF2B5EF4-FFF2-40B4-BE49-F238E27FC236}">
                <a16:creationId xmlns:a16="http://schemas.microsoft.com/office/drawing/2014/main" id="{94442B9C-7A53-5783-D95B-4FE1C0ED623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255030" y="593768"/>
            <a:ext cx="2114328" cy="6400800"/>
          </a:xfrm>
          <a:prstGeom prst="rect">
            <a:avLst/>
          </a:prstGeom>
        </p:spPr>
      </p:pic>
      <p:sp>
        <p:nvSpPr>
          <p:cNvPr id="21" name="object 10">
            <a:extLst>
              <a:ext uri="{FF2B5EF4-FFF2-40B4-BE49-F238E27FC236}">
                <a16:creationId xmlns:a16="http://schemas.microsoft.com/office/drawing/2014/main" id="{B89E5D8A-2B93-5A7A-2D7A-77456B75EE44}"/>
              </a:ext>
            </a:extLst>
          </p:cNvPr>
          <p:cNvSpPr txBox="1"/>
          <p:nvPr/>
        </p:nvSpPr>
        <p:spPr>
          <a:xfrm rot="16200000">
            <a:off x="3986076" y="4469516"/>
            <a:ext cx="4652237" cy="460254"/>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3600" b="1" u="none" strike="noStrike" dirty="0">
                <a:solidFill>
                  <a:srgbClr val="FFFFFF"/>
                </a:solidFill>
                <a:latin typeface="Neue Haas Grotesk Text Pro"/>
                <a:ea typeface="Microsoft JhengHei" panose="020B0604030504040204" pitchFamily="34" charset="-120"/>
                <a:cs typeface="Inter Display"/>
              </a:rPr>
              <a:t>CHARDONNAY</a:t>
            </a:r>
            <a:endParaRPr lang="en-AU" sz="36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24" name="object 58">
            <a:extLst>
              <a:ext uri="{FF2B5EF4-FFF2-40B4-BE49-F238E27FC236}">
                <a16:creationId xmlns:a16="http://schemas.microsoft.com/office/drawing/2014/main" id="{D2F11005-4364-9197-5D9A-D53880A92F66}"/>
              </a:ext>
            </a:extLst>
          </p:cNvPr>
          <p:cNvSpPr txBox="1"/>
          <p:nvPr/>
        </p:nvSpPr>
        <p:spPr>
          <a:xfrm>
            <a:off x="8454295" y="2824985"/>
            <a:ext cx="3246242" cy="263534"/>
          </a:xfrm>
          <a:prstGeom prst="rect">
            <a:avLst/>
          </a:prstGeom>
          <a:noFill/>
        </p:spPr>
        <p:txBody>
          <a:bodyPr vert="horz" wrap="square" lIns="0" tIns="17145" rIns="0" bIns="0" rtlCol="0">
            <a:noAutofit/>
          </a:bodyPr>
          <a:lstStyle/>
          <a:p>
            <a:pPr rtl="0">
              <a:buClr>
                <a:srgbClr val="F40000"/>
              </a:buClr>
            </a:pPr>
            <a:r>
              <a:rPr lang="zh-Hant" sz="1600" u="none" strike="noStrike">
                <a:latin typeface="Microsoft JhengHei" panose="020B0604030504040204" pitchFamily="34" charset="-120"/>
                <a:ea typeface="Microsoft JhengHei" panose="020B0604030504040204" pitchFamily="34" charset="-120"/>
                <a:cs typeface="Hellix SemiBold"/>
              </a:rPr>
              <a:t>典型口味</a:t>
            </a:r>
          </a:p>
        </p:txBody>
      </p:sp>
      <p:sp>
        <p:nvSpPr>
          <p:cNvPr id="10" name="Oval 9">
            <a:extLst>
              <a:ext uri="{FF2B5EF4-FFF2-40B4-BE49-F238E27FC236}">
                <a16:creationId xmlns:a16="http://schemas.microsoft.com/office/drawing/2014/main" id="{6F56D2EB-195E-E0F7-2B13-B4E3B0A8B0B4}"/>
              </a:ext>
            </a:extLst>
          </p:cNvPr>
          <p:cNvSpPr/>
          <p:nvPr/>
        </p:nvSpPr>
        <p:spPr>
          <a:xfrm>
            <a:off x="1891575" y="21946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 name="Oval 13">
            <a:extLst>
              <a:ext uri="{FF2B5EF4-FFF2-40B4-BE49-F238E27FC236}">
                <a16:creationId xmlns:a16="http://schemas.microsoft.com/office/drawing/2014/main" id="{962BE3D1-FF94-496F-0AE3-EA9C4117F0C3}"/>
              </a:ext>
            </a:extLst>
          </p:cNvPr>
          <p:cNvSpPr/>
          <p:nvPr/>
        </p:nvSpPr>
        <p:spPr>
          <a:xfrm>
            <a:off x="2255718" y="21917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 name="Oval 14">
            <a:extLst>
              <a:ext uri="{FF2B5EF4-FFF2-40B4-BE49-F238E27FC236}">
                <a16:creationId xmlns:a16="http://schemas.microsoft.com/office/drawing/2014/main" id="{91291C1B-82A5-4F4A-A87C-2A021E60710E}"/>
              </a:ext>
            </a:extLst>
          </p:cNvPr>
          <p:cNvSpPr/>
          <p:nvPr/>
        </p:nvSpPr>
        <p:spPr>
          <a:xfrm>
            <a:off x="2619861" y="21917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 name="Oval 15">
            <a:extLst>
              <a:ext uri="{FF2B5EF4-FFF2-40B4-BE49-F238E27FC236}">
                <a16:creationId xmlns:a16="http://schemas.microsoft.com/office/drawing/2014/main" id="{0BC3DDA9-AB5C-D3C6-6A5D-E4BCE6FF5CD2}"/>
              </a:ext>
            </a:extLst>
          </p:cNvPr>
          <p:cNvSpPr/>
          <p:nvPr/>
        </p:nvSpPr>
        <p:spPr>
          <a:xfrm>
            <a:off x="2984004" y="21917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7" name="Title 2">
            <a:extLst>
              <a:ext uri="{FF2B5EF4-FFF2-40B4-BE49-F238E27FC236}">
                <a16:creationId xmlns:a16="http://schemas.microsoft.com/office/drawing/2014/main" id="{4E562E33-3D08-4A24-6DB8-D45C546812E1}"/>
              </a:ext>
            </a:extLst>
          </p:cNvPr>
          <p:cNvSpPr txBox="1"/>
          <p:nvPr/>
        </p:nvSpPr>
        <p:spPr>
          <a:xfrm>
            <a:off x="411129" y="2187622"/>
            <a:ext cx="110437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顏色</a:t>
            </a:r>
          </a:p>
        </p:txBody>
      </p:sp>
      <p:sp>
        <p:nvSpPr>
          <p:cNvPr id="41" name="Oval 40">
            <a:extLst>
              <a:ext uri="{FF2B5EF4-FFF2-40B4-BE49-F238E27FC236}">
                <a16:creationId xmlns:a16="http://schemas.microsoft.com/office/drawing/2014/main" id="{5D5E2F84-A7FC-2923-990C-971FADE9EC37}"/>
              </a:ext>
            </a:extLst>
          </p:cNvPr>
          <p:cNvSpPr/>
          <p:nvPr/>
        </p:nvSpPr>
        <p:spPr>
          <a:xfrm>
            <a:off x="3348528" y="21917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2" name="Oval 41">
            <a:extLst>
              <a:ext uri="{FF2B5EF4-FFF2-40B4-BE49-F238E27FC236}">
                <a16:creationId xmlns:a16="http://schemas.microsoft.com/office/drawing/2014/main" id="{81884036-2716-602E-A397-6AA600F744D3}"/>
              </a:ext>
            </a:extLst>
          </p:cNvPr>
          <p:cNvSpPr/>
          <p:nvPr/>
        </p:nvSpPr>
        <p:spPr>
          <a:xfrm>
            <a:off x="3713052" y="21917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3" name="Oval 42">
            <a:extLst>
              <a:ext uri="{FF2B5EF4-FFF2-40B4-BE49-F238E27FC236}">
                <a16:creationId xmlns:a16="http://schemas.microsoft.com/office/drawing/2014/main" id="{2B0DB3A5-7DE6-4535-25A9-3B9FFA2A73D3}"/>
              </a:ext>
            </a:extLst>
          </p:cNvPr>
          <p:cNvSpPr/>
          <p:nvPr/>
        </p:nvSpPr>
        <p:spPr>
          <a:xfrm>
            <a:off x="4071397" y="21917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4" name="Oval 43">
            <a:extLst>
              <a:ext uri="{FF2B5EF4-FFF2-40B4-BE49-F238E27FC236}">
                <a16:creationId xmlns:a16="http://schemas.microsoft.com/office/drawing/2014/main" id="{82CE8839-B14D-EC3A-0C13-1CA5CC770955}"/>
              </a:ext>
            </a:extLst>
          </p:cNvPr>
          <p:cNvSpPr/>
          <p:nvPr/>
        </p:nvSpPr>
        <p:spPr>
          <a:xfrm>
            <a:off x="4442099" y="21917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5" name="Oval 44">
            <a:extLst>
              <a:ext uri="{FF2B5EF4-FFF2-40B4-BE49-F238E27FC236}">
                <a16:creationId xmlns:a16="http://schemas.microsoft.com/office/drawing/2014/main" id="{FF78DB7C-6710-BFED-03C6-B12CAFED3C04}"/>
              </a:ext>
            </a:extLst>
          </p:cNvPr>
          <p:cNvSpPr/>
          <p:nvPr/>
        </p:nvSpPr>
        <p:spPr>
          <a:xfrm>
            <a:off x="4806623" y="21917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3348528" y="2620133"/>
            <a:ext cx="195781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夏多內</a:t>
            </a:r>
          </a:p>
        </p:txBody>
      </p:sp>
      <p:cxnSp>
        <p:nvCxnSpPr>
          <p:cNvPr id="48" name="Straight Connector 47">
            <a:extLst>
              <a:ext uri="{FF2B5EF4-FFF2-40B4-BE49-F238E27FC236}">
                <a16:creationId xmlns:a16="http://schemas.microsoft.com/office/drawing/2014/main" id="{D85FB137-235F-DD75-9D89-773B0A62436A}"/>
              </a:ext>
            </a:extLst>
          </p:cNvPr>
          <p:cNvCxnSpPr>
            <a:cxnSpLocks/>
          </p:cNvCxnSpPr>
          <p:nvPr/>
        </p:nvCxnSpPr>
        <p:spPr>
          <a:xfrm>
            <a:off x="957649" y="2328072"/>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889E2E6B-B4FC-4D27-093E-FF22D5ADCF2C}"/>
              </a:ext>
            </a:extLst>
          </p:cNvPr>
          <p:cNvSpPr/>
          <p:nvPr/>
        </p:nvSpPr>
        <p:spPr>
          <a:xfrm>
            <a:off x="1891575" y="33438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5" name="Oval 54">
            <a:extLst>
              <a:ext uri="{FF2B5EF4-FFF2-40B4-BE49-F238E27FC236}">
                <a16:creationId xmlns:a16="http://schemas.microsoft.com/office/drawing/2014/main" id="{36AB2BF6-B6E0-550B-F394-A08618E37ABC}"/>
              </a:ext>
            </a:extLst>
          </p:cNvPr>
          <p:cNvSpPr/>
          <p:nvPr/>
        </p:nvSpPr>
        <p:spPr>
          <a:xfrm>
            <a:off x="2255718"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6" name="Oval 55">
            <a:extLst>
              <a:ext uri="{FF2B5EF4-FFF2-40B4-BE49-F238E27FC236}">
                <a16:creationId xmlns:a16="http://schemas.microsoft.com/office/drawing/2014/main" id="{C3F6284D-50A0-B092-6E0B-687AFEAA4EF8}"/>
              </a:ext>
            </a:extLst>
          </p:cNvPr>
          <p:cNvSpPr/>
          <p:nvPr/>
        </p:nvSpPr>
        <p:spPr>
          <a:xfrm>
            <a:off x="2619861"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7" name="Oval 56">
            <a:extLst>
              <a:ext uri="{FF2B5EF4-FFF2-40B4-BE49-F238E27FC236}">
                <a16:creationId xmlns:a16="http://schemas.microsoft.com/office/drawing/2014/main" id="{2B82FD9A-227A-DC48-3962-B75CEF43311F}"/>
              </a:ext>
            </a:extLst>
          </p:cNvPr>
          <p:cNvSpPr/>
          <p:nvPr/>
        </p:nvSpPr>
        <p:spPr>
          <a:xfrm>
            <a:off x="2984004"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8" name="Title 2">
            <a:extLst>
              <a:ext uri="{FF2B5EF4-FFF2-40B4-BE49-F238E27FC236}">
                <a16:creationId xmlns:a16="http://schemas.microsoft.com/office/drawing/2014/main" id="{F2F389F6-293E-D692-4792-2CE3FD62DFF3}"/>
              </a:ext>
            </a:extLst>
          </p:cNvPr>
          <p:cNvSpPr txBox="1"/>
          <p:nvPr/>
        </p:nvSpPr>
        <p:spPr>
          <a:xfrm>
            <a:off x="411128" y="332173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500" dirty="0">
                <a:solidFill>
                  <a:srgbClr val="000000"/>
                </a:solidFill>
                <a:latin typeface="Neue Haas Grotesk Text Pro"/>
                <a:ea typeface="Microsoft JhengHei" panose="020B0604030504040204" pitchFamily="34" charset="-120"/>
              </a:rPr>
              <a:t>酒</a:t>
            </a:r>
            <a:r>
              <a:rPr lang="zh-Hant" sz="1500" u="none" strike="noStrike" dirty="0">
                <a:solidFill>
                  <a:srgbClr val="000000"/>
                </a:solidFill>
                <a:latin typeface="Neue Haas Grotesk Text Pro"/>
                <a:ea typeface="Microsoft JhengHei" panose="020B0604030504040204" pitchFamily="34" charset="-120"/>
              </a:rPr>
              <a:t>體</a:t>
            </a:r>
          </a:p>
        </p:txBody>
      </p:sp>
      <p:sp>
        <p:nvSpPr>
          <p:cNvPr id="59" name="Oval 58">
            <a:extLst>
              <a:ext uri="{FF2B5EF4-FFF2-40B4-BE49-F238E27FC236}">
                <a16:creationId xmlns:a16="http://schemas.microsoft.com/office/drawing/2014/main" id="{28A46049-63B6-2E72-2848-E3A891BCC211}"/>
              </a:ext>
            </a:extLst>
          </p:cNvPr>
          <p:cNvSpPr/>
          <p:nvPr/>
        </p:nvSpPr>
        <p:spPr>
          <a:xfrm>
            <a:off x="334852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0" name="Oval 59">
            <a:extLst>
              <a:ext uri="{FF2B5EF4-FFF2-40B4-BE49-F238E27FC236}">
                <a16:creationId xmlns:a16="http://schemas.microsoft.com/office/drawing/2014/main" id="{C5C78655-6C11-AB64-A2ED-7034DF0FF779}"/>
              </a:ext>
            </a:extLst>
          </p:cNvPr>
          <p:cNvSpPr/>
          <p:nvPr/>
        </p:nvSpPr>
        <p:spPr>
          <a:xfrm>
            <a:off x="3713052"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1" name="Oval 60">
            <a:extLst>
              <a:ext uri="{FF2B5EF4-FFF2-40B4-BE49-F238E27FC236}">
                <a16:creationId xmlns:a16="http://schemas.microsoft.com/office/drawing/2014/main" id="{23B7EFA6-29BE-1C16-13C3-30E0CCB4872F}"/>
              </a:ext>
            </a:extLst>
          </p:cNvPr>
          <p:cNvSpPr/>
          <p:nvPr/>
        </p:nvSpPr>
        <p:spPr>
          <a:xfrm>
            <a:off x="4071397"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2" name="Oval 61">
            <a:extLst>
              <a:ext uri="{FF2B5EF4-FFF2-40B4-BE49-F238E27FC236}">
                <a16:creationId xmlns:a16="http://schemas.microsoft.com/office/drawing/2014/main" id="{ACF69098-86FD-FE77-8092-920C4D167604}"/>
              </a:ext>
            </a:extLst>
          </p:cNvPr>
          <p:cNvSpPr/>
          <p:nvPr/>
        </p:nvSpPr>
        <p:spPr>
          <a:xfrm>
            <a:off x="4442099"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3" name="Oval 62">
            <a:extLst>
              <a:ext uri="{FF2B5EF4-FFF2-40B4-BE49-F238E27FC236}">
                <a16:creationId xmlns:a16="http://schemas.microsoft.com/office/drawing/2014/main" id="{6B028919-6A18-01F4-BB26-F18ECE53911C}"/>
              </a:ext>
            </a:extLst>
          </p:cNvPr>
          <p:cNvSpPr/>
          <p:nvPr/>
        </p:nvSpPr>
        <p:spPr>
          <a:xfrm>
            <a:off x="4806623"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6" name="Title 2">
            <a:extLst>
              <a:ext uri="{FF2B5EF4-FFF2-40B4-BE49-F238E27FC236}">
                <a16:creationId xmlns:a16="http://schemas.microsoft.com/office/drawing/2014/main" id="{3EC4443A-AC3B-38AF-6091-C8C3657D387B}"/>
              </a:ext>
            </a:extLst>
          </p:cNvPr>
          <p:cNvSpPr txBox="1"/>
          <p:nvPr/>
        </p:nvSpPr>
        <p:spPr>
          <a:xfrm>
            <a:off x="1793543"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輕盈</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7" name="Title 2">
            <a:extLst>
              <a:ext uri="{FF2B5EF4-FFF2-40B4-BE49-F238E27FC236}">
                <a16:creationId xmlns:a16="http://schemas.microsoft.com/office/drawing/2014/main" id="{97AC55F2-6390-1A3A-A548-BA98AADF0E4C}"/>
              </a:ext>
            </a:extLst>
          </p:cNvPr>
          <p:cNvSpPr txBox="1"/>
          <p:nvPr/>
        </p:nvSpPr>
        <p:spPr>
          <a:xfrm>
            <a:off x="3063294" y="301871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p>
        </p:txBody>
      </p:sp>
      <p:sp>
        <p:nvSpPr>
          <p:cNvPr id="68" name="Title 2">
            <a:extLst>
              <a:ext uri="{FF2B5EF4-FFF2-40B4-BE49-F238E27FC236}">
                <a16:creationId xmlns:a16="http://schemas.microsoft.com/office/drawing/2014/main" id="{160F3EFB-D5E0-E0A3-19D7-32B58DF749B4}"/>
              </a:ext>
            </a:extLst>
          </p:cNvPr>
          <p:cNvSpPr txBox="1"/>
          <p:nvPr/>
        </p:nvSpPr>
        <p:spPr>
          <a:xfrm>
            <a:off x="4356425"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altLang="en-US" sz="1200" cap="none" dirty="0">
                <a:solidFill>
                  <a:srgbClr val="000000"/>
                </a:solidFill>
                <a:latin typeface="Neue Haas Grotesk Text Pro"/>
                <a:ea typeface="Microsoft JhengHei" panose="020B0604030504040204" pitchFamily="34" charset="-120"/>
              </a:rPr>
              <a:t>飽滿</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9" name="Oval 68">
            <a:extLst>
              <a:ext uri="{FF2B5EF4-FFF2-40B4-BE49-F238E27FC236}">
                <a16:creationId xmlns:a16="http://schemas.microsoft.com/office/drawing/2014/main" id="{0578BD73-E803-010F-D580-99A4F5AF1A1C}"/>
              </a:ext>
            </a:extLst>
          </p:cNvPr>
          <p:cNvSpPr/>
          <p:nvPr/>
        </p:nvSpPr>
        <p:spPr>
          <a:xfrm>
            <a:off x="1891575"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0" name="Oval 69">
            <a:extLst>
              <a:ext uri="{FF2B5EF4-FFF2-40B4-BE49-F238E27FC236}">
                <a16:creationId xmlns:a16="http://schemas.microsoft.com/office/drawing/2014/main" id="{9C50D499-92FE-191F-A066-1C441C1AFEE6}"/>
              </a:ext>
            </a:extLst>
          </p:cNvPr>
          <p:cNvSpPr/>
          <p:nvPr/>
        </p:nvSpPr>
        <p:spPr>
          <a:xfrm>
            <a:off x="2255718"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1" name="Oval 70">
            <a:extLst>
              <a:ext uri="{FF2B5EF4-FFF2-40B4-BE49-F238E27FC236}">
                <a16:creationId xmlns:a16="http://schemas.microsoft.com/office/drawing/2014/main" id="{038F7BF3-915C-F506-9D7B-79E20DE5B43B}"/>
              </a:ext>
            </a:extLst>
          </p:cNvPr>
          <p:cNvSpPr/>
          <p:nvPr/>
        </p:nvSpPr>
        <p:spPr>
          <a:xfrm>
            <a:off x="2619861"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2" name="Oval 71">
            <a:extLst>
              <a:ext uri="{FF2B5EF4-FFF2-40B4-BE49-F238E27FC236}">
                <a16:creationId xmlns:a16="http://schemas.microsoft.com/office/drawing/2014/main" id="{CD312308-6A25-F4D2-DEEB-2DCB01093378}"/>
              </a:ext>
            </a:extLst>
          </p:cNvPr>
          <p:cNvSpPr/>
          <p:nvPr/>
        </p:nvSpPr>
        <p:spPr>
          <a:xfrm>
            <a:off x="2984004"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4" name="Oval 73">
            <a:extLst>
              <a:ext uri="{FF2B5EF4-FFF2-40B4-BE49-F238E27FC236}">
                <a16:creationId xmlns:a16="http://schemas.microsoft.com/office/drawing/2014/main" id="{E43B8C7F-07DF-0ECB-5312-0A55CBB4A72E}"/>
              </a:ext>
            </a:extLst>
          </p:cNvPr>
          <p:cNvSpPr/>
          <p:nvPr/>
        </p:nvSpPr>
        <p:spPr>
          <a:xfrm>
            <a:off x="3348528"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5" name="Oval 74">
            <a:extLst>
              <a:ext uri="{FF2B5EF4-FFF2-40B4-BE49-F238E27FC236}">
                <a16:creationId xmlns:a16="http://schemas.microsoft.com/office/drawing/2014/main" id="{5BFD544A-5966-9EFC-5B26-0EBC880CA6A7}"/>
              </a:ext>
            </a:extLst>
          </p:cNvPr>
          <p:cNvSpPr/>
          <p:nvPr/>
        </p:nvSpPr>
        <p:spPr>
          <a:xfrm>
            <a:off x="3713052"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6" name="Oval 75">
            <a:extLst>
              <a:ext uri="{FF2B5EF4-FFF2-40B4-BE49-F238E27FC236}">
                <a16:creationId xmlns:a16="http://schemas.microsoft.com/office/drawing/2014/main" id="{7EF0F0EC-AE6F-D745-543C-59511E924829}"/>
              </a:ext>
            </a:extLst>
          </p:cNvPr>
          <p:cNvSpPr/>
          <p:nvPr/>
        </p:nvSpPr>
        <p:spPr>
          <a:xfrm>
            <a:off x="4071397"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7" name="Oval 76">
            <a:extLst>
              <a:ext uri="{FF2B5EF4-FFF2-40B4-BE49-F238E27FC236}">
                <a16:creationId xmlns:a16="http://schemas.microsoft.com/office/drawing/2014/main" id="{B2F2A0B3-CB15-A8CC-3165-78E705E00DA0}"/>
              </a:ext>
            </a:extLst>
          </p:cNvPr>
          <p:cNvSpPr/>
          <p:nvPr/>
        </p:nvSpPr>
        <p:spPr>
          <a:xfrm>
            <a:off x="4442099"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8" name="Oval 77">
            <a:extLst>
              <a:ext uri="{FF2B5EF4-FFF2-40B4-BE49-F238E27FC236}">
                <a16:creationId xmlns:a16="http://schemas.microsoft.com/office/drawing/2014/main" id="{87343FB6-7E3B-B3DE-5779-F283805FF772}"/>
              </a:ext>
            </a:extLst>
          </p:cNvPr>
          <p:cNvSpPr/>
          <p:nvPr/>
        </p:nvSpPr>
        <p:spPr>
          <a:xfrm>
            <a:off x="4806623"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9" name="Title 2">
            <a:extLst>
              <a:ext uri="{FF2B5EF4-FFF2-40B4-BE49-F238E27FC236}">
                <a16:creationId xmlns:a16="http://schemas.microsoft.com/office/drawing/2014/main" id="{28AAE38A-CDFF-49DB-BEB5-93FF9B7ED188}"/>
              </a:ext>
            </a:extLst>
          </p:cNvPr>
          <p:cNvSpPr txBox="1"/>
          <p:nvPr/>
        </p:nvSpPr>
        <p:spPr>
          <a:xfrm>
            <a:off x="1793543" y="383010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80" name="Title 2">
            <a:extLst>
              <a:ext uri="{FF2B5EF4-FFF2-40B4-BE49-F238E27FC236}">
                <a16:creationId xmlns:a16="http://schemas.microsoft.com/office/drawing/2014/main" id="{76C65305-A159-2620-E949-863D9E093683}"/>
              </a:ext>
            </a:extLst>
          </p:cNvPr>
          <p:cNvSpPr txBox="1"/>
          <p:nvPr/>
        </p:nvSpPr>
        <p:spPr>
          <a:xfrm>
            <a:off x="2914111" y="385897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81" name="Title 2">
            <a:extLst>
              <a:ext uri="{FF2B5EF4-FFF2-40B4-BE49-F238E27FC236}">
                <a16:creationId xmlns:a16="http://schemas.microsoft.com/office/drawing/2014/main" id="{758EDE5F-C828-2A93-49ED-D9F093043CEE}"/>
              </a:ext>
            </a:extLst>
          </p:cNvPr>
          <p:cNvSpPr txBox="1"/>
          <p:nvPr/>
        </p:nvSpPr>
        <p:spPr>
          <a:xfrm>
            <a:off x="4356425" y="383010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甜的</a:t>
            </a:r>
          </a:p>
        </p:txBody>
      </p:sp>
      <p:cxnSp>
        <p:nvCxnSpPr>
          <p:cNvPr id="82" name="Straight Connector 81">
            <a:extLst>
              <a:ext uri="{FF2B5EF4-FFF2-40B4-BE49-F238E27FC236}">
                <a16:creationId xmlns:a16="http://schemas.microsoft.com/office/drawing/2014/main" id="{5F4FE93D-38E1-5642-C1E5-1D4982B54155}"/>
              </a:ext>
            </a:extLst>
          </p:cNvPr>
          <p:cNvCxnSpPr>
            <a:cxnSpLocks/>
          </p:cNvCxnSpPr>
          <p:nvPr/>
        </p:nvCxnSpPr>
        <p:spPr>
          <a:xfrm>
            <a:off x="957649" y="348960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40E787D6-3FA8-4308-5AA5-BA32833F8EF9}"/>
              </a:ext>
            </a:extLst>
          </p:cNvPr>
          <p:cNvSpPr txBox="1"/>
          <p:nvPr/>
        </p:nvSpPr>
        <p:spPr>
          <a:xfrm>
            <a:off x="411128" y="419288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甜味</a:t>
            </a:r>
          </a:p>
        </p:txBody>
      </p:sp>
      <p:cxnSp>
        <p:nvCxnSpPr>
          <p:cNvPr id="88" name="Straight Connector 87">
            <a:extLst>
              <a:ext uri="{FF2B5EF4-FFF2-40B4-BE49-F238E27FC236}">
                <a16:creationId xmlns:a16="http://schemas.microsoft.com/office/drawing/2014/main" id="{72CCBCB5-27D0-6940-B090-BCEDD21C9E9C}"/>
              </a:ext>
            </a:extLst>
          </p:cNvPr>
          <p:cNvCxnSpPr>
            <a:cxnSpLocks/>
          </p:cNvCxnSpPr>
          <p:nvPr/>
        </p:nvCxnSpPr>
        <p:spPr>
          <a:xfrm>
            <a:off x="957649" y="4360758"/>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9ADF75C1-2283-CB22-99AC-2C1A54F55AA9}"/>
              </a:ext>
            </a:extLst>
          </p:cNvPr>
          <p:cNvSpPr/>
          <p:nvPr/>
        </p:nvSpPr>
        <p:spPr>
          <a:xfrm>
            <a:off x="1891575" y="50243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1" name="Oval 90">
            <a:extLst>
              <a:ext uri="{FF2B5EF4-FFF2-40B4-BE49-F238E27FC236}">
                <a16:creationId xmlns:a16="http://schemas.microsoft.com/office/drawing/2014/main" id="{0C790E21-B961-56B1-A980-C1C60AD6D249}"/>
              </a:ext>
            </a:extLst>
          </p:cNvPr>
          <p:cNvSpPr/>
          <p:nvPr/>
        </p:nvSpPr>
        <p:spPr>
          <a:xfrm>
            <a:off x="225571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2" name="Oval 91">
            <a:extLst>
              <a:ext uri="{FF2B5EF4-FFF2-40B4-BE49-F238E27FC236}">
                <a16:creationId xmlns:a16="http://schemas.microsoft.com/office/drawing/2014/main" id="{B4E5A90C-4C56-B0A4-F80E-15BA53D01685}"/>
              </a:ext>
            </a:extLst>
          </p:cNvPr>
          <p:cNvSpPr/>
          <p:nvPr/>
        </p:nvSpPr>
        <p:spPr>
          <a:xfrm>
            <a:off x="2619861"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3" name="Oval 92">
            <a:extLst>
              <a:ext uri="{FF2B5EF4-FFF2-40B4-BE49-F238E27FC236}">
                <a16:creationId xmlns:a16="http://schemas.microsoft.com/office/drawing/2014/main" id="{95D78A90-2F29-8309-25EF-AF983C9E0DF4}"/>
              </a:ext>
            </a:extLst>
          </p:cNvPr>
          <p:cNvSpPr/>
          <p:nvPr/>
        </p:nvSpPr>
        <p:spPr>
          <a:xfrm>
            <a:off x="2984004"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4" name="Oval 93">
            <a:extLst>
              <a:ext uri="{FF2B5EF4-FFF2-40B4-BE49-F238E27FC236}">
                <a16:creationId xmlns:a16="http://schemas.microsoft.com/office/drawing/2014/main" id="{B8D7AD80-E89E-94FC-05B3-65E2B789EDBF}"/>
              </a:ext>
            </a:extLst>
          </p:cNvPr>
          <p:cNvSpPr/>
          <p:nvPr/>
        </p:nvSpPr>
        <p:spPr>
          <a:xfrm>
            <a:off x="334852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5" name="Oval 94">
            <a:extLst>
              <a:ext uri="{FF2B5EF4-FFF2-40B4-BE49-F238E27FC236}">
                <a16:creationId xmlns:a16="http://schemas.microsoft.com/office/drawing/2014/main" id="{C359EA06-9A7D-9E0F-4522-82CD640F0D85}"/>
              </a:ext>
            </a:extLst>
          </p:cNvPr>
          <p:cNvSpPr/>
          <p:nvPr/>
        </p:nvSpPr>
        <p:spPr>
          <a:xfrm>
            <a:off x="3713052"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6" name="Oval 95">
            <a:extLst>
              <a:ext uri="{FF2B5EF4-FFF2-40B4-BE49-F238E27FC236}">
                <a16:creationId xmlns:a16="http://schemas.microsoft.com/office/drawing/2014/main" id="{28D376A2-3656-F7BF-8E97-DA95B182B782}"/>
              </a:ext>
            </a:extLst>
          </p:cNvPr>
          <p:cNvSpPr/>
          <p:nvPr/>
        </p:nvSpPr>
        <p:spPr>
          <a:xfrm>
            <a:off x="4071397"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7" name="Oval 96">
            <a:extLst>
              <a:ext uri="{FF2B5EF4-FFF2-40B4-BE49-F238E27FC236}">
                <a16:creationId xmlns:a16="http://schemas.microsoft.com/office/drawing/2014/main" id="{86771A24-F00F-4429-B5A3-60CC5B631545}"/>
              </a:ext>
            </a:extLst>
          </p:cNvPr>
          <p:cNvSpPr/>
          <p:nvPr/>
        </p:nvSpPr>
        <p:spPr>
          <a:xfrm>
            <a:off x="4442099"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8" name="Oval 97">
            <a:extLst>
              <a:ext uri="{FF2B5EF4-FFF2-40B4-BE49-F238E27FC236}">
                <a16:creationId xmlns:a16="http://schemas.microsoft.com/office/drawing/2014/main" id="{11320E13-6CCD-AA11-E9F0-092E97D873B8}"/>
              </a:ext>
            </a:extLst>
          </p:cNvPr>
          <p:cNvSpPr/>
          <p:nvPr/>
        </p:nvSpPr>
        <p:spPr>
          <a:xfrm>
            <a:off x="4806623"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9" name="Title 2">
            <a:extLst>
              <a:ext uri="{FF2B5EF4-FFF2-40B4-BE49-F238E27FC236}">
                <a16:creationId xmlns:a16="http://schemas.microsoft.com/office/drawing/2014/main" id="{A5D13B78-8433-7B56-726E-3FDB565C6B39}"/>
              </a:ext>
            </a:extLst>
          </p:cNvPr>
          <p:cNvSpPr txBox="1"/>
          <p:nvPr/>
        </p:nvSpPr>
        <p:spPr>
          <a:xfrm>
            <a:off x="1793543"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低的</a:t>
            </a:r>
          </a:p>
        </p:txBody>
      </p:sp>
      <p:sp>
        <p:nvSpPr>
          <p:cNvPr id="100" name="Title 2">
            <a:extLst>
              <a:ext uri="{FF2B5EF4-FFF2-40B4-BE49-F238E27FC236}">
                <a16:creationId xmlns:a16="http://schemas.microsoft.com/office/drawing/2014/main" id="{E83ED728-921F-4531-9813-547E9A3CB8D4}"/>
              </a:ext>
            </a:extLst>
          </p:cNvPr>
          <p:cNvSpPr txBox="1"/>
          <p:nvPr/>
        </p:nvSpPr>
        <p:spPr>
          <a:xfrm>
            <a:off x="2914111" y="469923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中等的</a:t>
            </a:r>
          </a:p>
        </p:txBody>
      </p:sp>
      <p:sp>
        <p:nvSpPr>
          <p:cNvPr id="101" name="Title 2">
            <a:extLst>
              <a:ext uri="{FF2B5EF4-FFF2-40B4-BE49-F238E27FC236}">
                <a16:creationId xmlns:a16="http://schemas.microsoft.com/office/drawing/2014/main" id="{DA69BD4D-7B64-98F0-5709-20F7A8066A16}"/>
              </a:ext>
            </a:extLst>
          </p:cNvPr>
          <p:cNvSpPr txBox="1"/>
          <p:nvPr/>
        </p:nvSpPr>
        <p:spPr>
          <a:xfrm>
            <a:off x="4356425"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高的</a:t>
            </a:r>
          </a:p>
        </p:txBody>
      </p:sp>
      <p:sp>
        <p:nvSpPr>
          <p:cNvPr id="102" name="Title 2">
            <a:extLst>
              <a:ext uri="{FF2B5EF4-FFF2-40B4-BE49-F238E27FC236}">
                <a16:creationId xmlns:a16="http://schemas.microsoft.com/office/drawing/2014/main" id="{8E829995-1666-8D56-0BEB-1687FD228740}"/>
              </a:ext>
            </a:extLst>
          </p:cNvPr>
          <p:cNvSpPr txBox="1"/>
          <p:nvPr/>
        </p:nvSpPr>
        <p:spPr>
          <a:xfrm>
            <a:off x="411128" y="503314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橡木</a:t>
            </a:r>
          </a:p>
        </p:txBody>
      </p:sp>
      <p:cxnSp>
        <p:nvCxnSpPr>
          <p:cNvPr id="103" name="Straight Connector 102">
            <a:extLst>
              <a:ext uri="{FF2B5EF4-FFF2-40B4-BE49-F238E27FC236}">
                <a16:creationId xmlns:a16="http://schemas.microsoft.com/office/drawing/2014/main" id="{CFE1B4AD-A61F-41B1-4F4C-68171CDF6BE1}"/>
              </a:ext>
            </a:extLst>
          </p:cNvPr>
          <p:cNvCxnSpPr/>
          <p:nvPr/>
        </p:nvCxnSpPr>
        <p:spPr>
          <a:xfrm>
            <a:off x="957649" y="520101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C078604D-736D-2D36-8664-746636080348}"/>
              </a:ext>
            </a:extLst>
          </p:cNvPr>
          <p:cNvSpPr/>
          <p:nvPr/>
        </p:nvSpPr>
        <p:spPr>
          <a:xfrm>
            <a:off x="1891575"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6" name="Oval 105">
            <a:extLst>
              <a:ext uri="{FF2B5EF4-FFF2-40B4-BE49-F238E27FC236}">
                <a16:creationId xmlns:a16="http://schemas.microsoft.com/office/drawing/2014/main" id="{DCF7E2D1-1D3D-AE8A-B1C6-08055DE528DA}"/>
              </a:ext>
            </a:extLst>
          </p:cNvPr>
          <p:cNvSpPr/>
          <p:nvPr/>
        </p:nvSpPr>
        <p:spPr>
          <a:xfrm>
            <a:off x="2255718"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7" name="Oval 106">
            <a:extLst>
              <a:ext uri="{FF2B5EF4-FFF2-40B4-BE49-F238E27FC236}">
                <a16:creationId xmlns:a16="http://schemas.microsoft.com/office/drawing/2014/main" id="{47DC42B4-9713-6197-7E67-351186EFCE73}"/>
              </a:ext>
            </a:extLst>
          </p:cNvPr>
          <p:cNvSpPr/>
          <p:nvPr/>
        </p:nvSpPr>
        <p:spPr>
          <a:xfrm>
            <a:off x="2619861"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8" name="Oval 107">
            <a:extLst>
              <a:ext uri="{FF2B5EF4-FFF2-40B4-BE49-F238E27FC236}">
                <a16:creationId xmlns:a16="http://schemas.microsoft.com/office/drawing/2014/main" id="{8B7D4B46-0DBC-8E17-9E4A-ED8869CBCB88}"/>
              </a:ext>
            </a:extLst>
          </p:cNvPr>
          <p:cNvSpPr/>
          <p:nvPr/>
        </p:nvSpPr>
        <p:spPr>
          <a:xfrm>
            <a:off x="2984004"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9" name="Oval 108">
            <a:extLst>
              <a:ext uri="{FF2B5EF4-FFF2-40B4-BE49-F238E27FC236}">
                <a16:creationId xmlns:a16="http://schemas.microsoft.com/office/drawing/2014/main" id="{809198EE-61B6-0C55-5E72-CC96478B3081}"/>
              </a:ext>
            </a:extLst>
          </p:cNvPr>
          <p:cNvSpPr/>
          <p:nvPr/>
        </p:nvSpPr>
        <p:spPr>
          <a:xfrm>
            <a:off x="3348528"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0" name="Oval 109">
            <a:extLst>
              <a:ext uri="{FF2B5EF4-FFF2-40B4-BE49-F238E27FC236}">
                <a16:creationId xmlns:a16="http://schemas.microsoft.com/office/drawing/2014/main" id="{BE48170E-C2C8-5ECB-7B4E-4825282DA9F8}"/>
              </a:ext>
            </a:extLst>
          </p:cNvPr>
          <p:cNvSpPr/>
          <p:nvPr/>
        </p:nvSpPr>
        <p:spPr>
          <a:xfrm>
            <a:off x="3713052"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1" name="Oval 110">
            <a:extLst>
              <a:ext uri="{FF2B5EF4-FFF2-40B4-BE49-F238E27FC236}">
                <a16:creationId xmlns:a16="http://schemas.microsoft.com/office/drawing/2014/main" id="{ABB9A261-A519-8F83-CC9C-C27E7BE7C8BC}"/>
              </a:ext>
            </a:extLst>
          </p:cNvPr>
          <p:cNvSpPr/>
          <p:nvPr/>
        </p:nvSpPr>
        <p:spPr>
          <a:xfrm>
            <a:off x="4071397"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2" name="Oval 111">
            <a:extLst>
              <a:ext uri="{FF2B5EF4-FFF2-40B4-BE49-F238E27FC236}">
                <a16:creationId xmlns:a16="http://schemas.microsoft.com/office/drawing/2014/main" id="{3C6B49AE-22F4-29C7-6562-D5F7B5533FAF}"/>
              </a:ext>
            </a:extLst>
          </p:cNvPr>
          <p:cNvSpPr/>
          <p:nvPr/>
        </p:nvSpPr>
        <p:spPr>
          <a:xfrm>
            <a:off x="4442099"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3" name="Oval 112">
            <a:extLst>
              <a:ext uri="{FF2B5EF4-FFF2-40B4-BE49-F238E27FC236}">
                <a16:creationId xmlns:a16="http://schemas.microsoft.com/office/drawing/2014/main" id="{458A706B-18C3-65BA-DD55-E8D0F35DB7E9}"/>
              </a:ext>
            </a:extLst>
          </p:cNvPr>
          <p:cNvSpPr/>
          <p:nvPr/>
        </p:nvSpPr>
        <p:spPr>
          <a:xfrm>
            <a:off x="4806623"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4" name="Title 2">
            <a:extLst>
              <a:ext uri="{FF2B5EF4-FFF2-40B4-BE49-F238E27FC236}">
                <a16:creationId xmlns:a16="http://schemas.microsoft.com/office/drawing/2014/main" id="{44D4EF09-86E8-4A8A-CEF6-F069235D6695}"/>
              </a:ext>
            </a:extLst>
          </p:cNvPr>
          <p:cNvSpPr txBox="1"/>
          <p:nvPr/>
        </p:nvSpPr>
        <p:spPr>
          <a:xfrm>
            <a:off x="411128" y="537913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酸度</a:t>
            </a:r>
          </a:p>
        </p:txBody>
      </p:sp>
      <p:cxnSp>
        <p:nvCxnSpPr>
          <p:cNvPr id="115" name="Straight Connector 114">
            <a:extLst>
              <a:ext uri="{FF2B5EF4-FFF2-40B4-BE49-F238E27FC236}">
                <a16:creationId xmlns:a16="http://schemas.microsoft.com/office/drawing/2014/main" id="{BB023DA9-E91F-AAFF-BD3C-051D7703774A}"/>
              </a:ext>
            </a:extLst>
          </p:cNvPr>
          <p:cNvCxnSpPr>
            <a:cxnSpLocks/>
          </p:cNvCxnSpPr>
          <p:nvPr/>
        </p:nvCxnSpPr>
        <p:spPr>
          <a:xfrm>
            <a:off x="957649" y="554700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11C57C6-EF40-F4C0-3BC7-803F45BD5066}"/>
              </a:ext>
            </a:extLst>
          </p:cNvPr>
          <p:cNvSpPr/>
          <p:nvPr/>
        </p:nvSpPr>
        <p:spPr>
          <a:xfrm>
            <a:off x="1891575"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7" name="Oval 116">
            <a:extLst>
              <a:ext uri="{FF2B5EF4-FFF2-40B4-BE49-F238E27FC236}">
                <a16:creationId xmlns:a16="http://schemas.microsoft.com/office/drawing/2014/main" id="{4274FBC1-5792-4EF8-6975-F5AA36DEF46D}"/>
              </a:ext>
            </a:extLst>
          </p:cNvPr>
          <p:cNvSpPr/>
          <p:nvPr/>
        </p:nvSpPr>
        <p:spPr>
          <a:xfrm>
            <a:off x="2255718"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8" name="Oval 117">
            <a:extLst>
              <a:ext uri="{FF2B5EF4-FFF2-40B4-BE49-F238E27FC236}">
                <a16:creationId xmlns:a16="http://schemas.microsoft.com/office/drawing/2014/main" id="{88F5D0DA-5D57-0855-F499-3E4388E0A04B}"/>
              </a:ext>
            </a:extLst>
          </p:cNvPr>
          <p:cNvSpPr/>
          <p:nvPr/>
        </p:nvSpPr>
        <p:spPr>
          <a:xfrm>
            <a:off x="2619861"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9" name="Oval 118">
            <a:extLst>
              <a:ext uri="{FF2B5EF4-FFF2-40B4-BE49-F238E27FC236}">
                <a16:creationId xmlns:a16="http://schemas.microsoft.com/office/drawing/2014/main" id="{D70863FB-17C8-F44A-FCF0-935042648F15}"/>
              </a:ext>
            </a:extLst>
          </p:cNvPr>
          <p:cNvSpPr/>
          <p:nvPr/>
        </p:nvSpPr>
        <p:spPr>
          <a:xfrm>
            <a:off x="2984004"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1" name="Oval 120">
            <a:extLst>
              <a:ext uri="{FF2B5EF4-FFF2-40B4-BE49-F238E27FC236}">
                <a16:creationId xmlns:a16="http://schemas.microsoft.com/office/drawing/2014/main" id="{EEF402AA-A4A0-D4C2-059E-E66982B6EBE5}"/>
              </a:ext>
            </a:extLst>
          </p:cNvPr>
          <p:cNvSpPr/>
          <p:nvPr/>
        </p:nvSpPr>
        <p:spPr>
          <a:xfrm>
            <a:off x="3713052"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3" name="Oval 122">
            <a:extLst>
              <a:ext uri="{FF2B5EF4-FFF2-40B4-BE49-F238E27FC236}">
                <a16:creationId xmlns:a16="http://schemas.microsoft.com/office/drawing/2014/main" id="{E1CF8C33-738A-C89E-6C4A-20BAC9F3863E}"/>
              </a:ext>
            </a:extLst>
          </p:cNvPr>
          <p:cNvSpPr/>
          <p:nvPr/>
        </p:nvSpPr>
        <p:spPr>
          <a:xfrm>
            <a:off x="444209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4" name="Oval 123">
            <a:extLst>
              <a:ext uri="{FF2B5EF4-FFF2-40B4-BE49-F238E27FC236}">
                <a16:creationId xmlns:a16="http://schemas.microsoft.com/office/drawing/2014/main" id="{090B0514-3BDB-C3CE-E2C8-7DF23BABCD3E}"/>
              </a:ext>
            </a:extLst>
          </p:cNvPr>
          <p:cNvSpPr/>
          <p:nvPr/>
        </p:nvSpPr>
        <p:spPr>
          <a:xfrm>
            <a:off x="4806623"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1793543"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256673" y="5829879"/>
            <a:ext cx="135836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12.5% – 14.5%</a:t>
            </a:r>
          </a:p>
        </p:txBody>
      </p:sp>
      <p:sp>
        <p:nvSpPr>
          <p:cNvPr id="127" name="Title 2">
            <a:extLst>
              <a:ext uri="{FF2B5EF4-FFF2-40B4-BE49-F238E27FC236}">
                <a16:creationId xmlns:a16="http://schemas.microsoft.com/office/drawing/2014/main" id="{B5A9709D-06AD-382A-042C-DC037BA6DFC0}"/>
              </a:ext>
            </a:extLst>
          </p:cNvPr>
          <p:cNvSpPr txBox="1"/>
          <p:nvPr/>
        </p:nvSpPr>
        <p:spPr>
          <a:xfrm>
            <a:off x="4356425"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17%</a:t>
            </a:r>
          </a:p>
        </p:txBody>
      </p:sp>
      <p:sp>
        <p:nvSpPr>
          <p:cNvPr id="128" name="Title 2">
            <a:extLst>
              <a:ext uri="{FF2B5EF4-FFF2-40B4-BE49-F238E27FC236}">
                <a16:creationId xmlns:a16="http://schemas.microsoft.com/office/drawing/2014/main" id="{11E70720-F5CA-EBE0-D65A-151010EBA59F}"/>
              </a:ext>
            </a:extLst>
          </p:cNvPr>
          <p:cNvSpPr txBox="1"/>
          <p:nvPr/>
        </p:nvSpPr>
        <p:spPr>
          <a:xfrm>
            <a:off x="411128" y="616378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酒精</a:t>
            </a:r>
          </a:p>
        </p:txBody>
      </p:sp>
      <p:cxnSp>
        <p:nvCxnSpPr>
          <p:cNvPr id="129" name="Straight Connector 128">
            <a:extLst>
              <a:ext uri="{FF2B5EF4-FFF2-40B4-BE49-F238E27FC236}">
                <a16:creationId xmlns:a16="http://schemas.microsoft.com/office/drawing/2014/main" id="{4BDC309A-8C27-9255-83DD-4C227AF21A67}"/>
              </a:ext>
            </a:extLst>
          </p:cNvPr>
          <p:cNvCxnSpPr>
            <a:cxnSpLocks/>
          </p:cNvCxnSpPr>
          <p:nvPr/>
        </p:nvCxnSpPr>
        <p:spPr>
          <a:xfrm>
            <a:off x="957649" y="6331660"/>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A99BF965-57F4-CB8F-FDFE-23CC6ACE8858}"/>
              </a:ext>
            </a:extLst>
          </p:cNvPr>
          <p:cNvCxnSpPr/>
          <p:nvPr/>
        </p:nvCxnSpPr>
        <p:spPr>
          <a:xfrm flipH="1">
            <a:off x="3112396"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ADF244D-39DB-5622-CC55-F58F33415D2F}"/>
              </a:ext>
            </a:extLst>
          </p:cNvPr>
          <p:cNvGrpSpPr/>
          <p:nvPr/>
        </p:nvGrpSpPr>
        <p:grpSpPr>
          <a:xfrm>
            <a:off x="4068414" y="6152078"/>
            <a:ext cx="278634" cy="272668"/>
            <a:chOff x="8032638" y="5926610"/>
            <a:chExt cx="278634" cy="272668"/>
          </a:xfrm>
        </p:grpSpPr>
        <p:sp>
          <p:nvSpPr>
            <p:cNvPr id="8" name="Freeform 7">
              <a:extLst>
                <a:ext uri="{FF2B5EF4-FFF2-40B4-BE49-F238E27FC236}">
                  <a16:creationId xmlns:a16="http://schemas.microsoft.com/office/drawing/2014/main" id="{4457550D-D6A7-A7C4-1FA9-F03BB865B97A}"/>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9" name="Freeform 8">
              <a:extLst>
                <a:ext uri="{FF2B5EF4-FFF2-40B4-BE49-F238E27FC236}">
                  <a16:creationId xmlns:a16="http://schemas.microsoft.com/office/drawing/2014/main" id="{4C18D776-10EF-45C9-08AB-E3BB051419BD}"/>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11" name="Straight Connector 10">
            <a:extLst>
              <a:ext uri="{FF2B5EF4-FFF2-40B4-BE49-F238E27FC236}">
                <a16:creationId xmlns:a16="http://schemas.microsoft.com/office/drawing/2014/main" id="{57F252BD-6762-EC66-7068-AC9CF694399B}"/>
              </a:ext>
            </a:extLst>
          </p:cNvPr>
          <p:cNvCxnSpPr/>
          <p:nvPr/>
        </p:nvCxnSpPr>
        <p:spPr>
          <a:xfrm>
            <a:off x="3118884" y="2641194"/>
            <a:ext cx="146904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A9F847C-F6A3-750E-3F76-D88E6683C2CD}"/>
              </a:ext>
            </a:extLst>
          </p:cNvPr>
          <p:cNvCxnSpPr/>
          <p:nvPr/>
        </p:nvCxnSpPr>
        <p:spPr>
          <a:xfrm flipH="1">
            <a:off x="4587489"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4AECF837-14A3-1402-45F5-7EDA12B58D15}"/>
              </a:ext>
            </a:extLst>
          </p:cNvPr>
          <p:cNvGrpSpPr/>
          <p:nvPr/>
        </p:nvGrpSpPr>
        <p:grpSpPr>
          <a:xfrm rot="10800000">
            <a:off x="3352488" y="6152078"/>
            <a:ext cx="278634" cy="272668"/>
            <a:chOff x="8032638" y="5926610"/>
            <a:chExt cx="278634" cy="272668"/>
          </a:xfrm>
        </p:grpSpPr>
        <p:sp>
          <p:nvSpPr>
            <p:cNvPr id="18" name="Freeform 17">
              <a:extLst>
                <a:ext uri="{FF2B5EF4-FFF2-40B4-BE49-F238E27FC236}">
                  <a16:creationId xmlns:a16="http://schemas.microsoft.com/office/drawing/2014/main" id="{28DF2C16-8C4C-08C8-BF46-8FD40EF7F1F1}"/>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9" name="Freeform 18">
              <a:extLst>
                <a:ext uri="{FF2B5EF4-FFF2-40B4-BE49-F238E27FC236}">
                  <a16:creationId xmlns:a16="http://schemas.microsoft.com/office/drawing/2014/main" id="{B8840373-C232-5FFF-1F44-39CFC236B352}"/>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23" name="Straight Connector 22">
            <a:extLst>
              <a:ext uri="{FF2B5EF4-FFF2-40B4-BE49-F238E27FC236}">
                <a16:creationId xmlns:a16="http://schemas.microsoft.com/office/drawing/2014/main" id="{B344D377-6B8C-1628-E315-FD05555731C7}"/>
              </a:ext>
            </a:extLst>
          </p:cNvPr>
          <p:cNvCxnSpPr/>
          <p:nvPr/>
        </p:nvCxnSpPr>
        <p:spPr>
          <a:xfrm flipH="1">
            <a:off x="8890131" y="2531221"/>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06890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cxnSp>
        <p:nvCxnSpPr>
          <p:cNvPr id="32" name="Straight Connector 31">
            <a:extLst>
              <a:ext uri="{FF2B5EF4-FFF2-40B4-BE49-F238E27FC236}">
                <a16:creationId xmlns:a16="http://schemas.microsoft.com/office/drawing/2014/main" id="{8BA17AE6-5650-744D-BD65-B0A10682C0E8}"/>
              </a:ext>
            </a:extLst>
          </p:cNvPr>
          <p:cNvCxnSpPr/>
          <p:nvPr/>
        </p:nvCxnSpPr>
        <p:spPr>
          <a:xfrm>
            <a:off x="7078094" y="2287785"/>
            <a:ext cx="227146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38A7B6AD-843F-1C34-2DF4-9132C6369F60}"/>
              </a:ext>
            </a:extLst>
          </p:cNvPr>
          <p:cNvSpPr>
            <a:spLocks noGrp="1"/>
          </p:cNvSpPr>
          <p:nvPr>
            <p:ph type="title"/>
          </p:nvPr>
        </p:nvSpPr>
        <p:spPr>
          <a:xfrm>
            <a:off x="623888" y="603187"/>
            <a:ext cx="11283754" cy="941308"/>
          </a:xfrm>
        </p:spPr>
        <p:txBody>
          <a:bodyPr>
            <a:noAutofit/>
          </a:bodyPr>
          <a:lstStyle/>
          <a:p>
            <a:pPr rtl="0"/>
            <a:r>
              <a:rPr lang="zh-Hant" sz="4000" b="1" u="none" strike="noStrike" dirty="0">
                <a:solidFill>
                  <a:srgbClr val="173F34"/>
                </a:solidFill>
                <a:latin typeface="Neue Haas Grotesk Text Pro"/>
              </a:rPr>
              <a:t>設拉子</a:t>
            </a:r>
            <a:br>
              <a:rPr lang="zh-Hant" sz="4000" b="1" u="none" strike="noStrike" dirty="0">
                <a:solidFill>
                  <a:srgbClr val="55D8BF"/>
                </a:solidFill>
                <a:latin typeface="Neue Haas Grotesk Text Pro"/>
              </a:rPr>
            </a:br>
            <a:r>
              <a:rPr lang="zh-Hant" sz="4000" b="1" u="none" strike="noStrike" dirty="0">
                <a:solidFill>
                  <a:srgbClr val="B2D8BE"/>
                </a:solidFill>
                <a:latin typeface="Neue Haas Grotesk Text Pro"/>
              </a:rPr>
              <a:t>特徵</a:t>
            </a:r>
          </a:p>
        </p:txBody>
      </p:sp>
      <p:sp>
        <p:nvSpPr>
          <p:cNvPr id="4" name="object 58">
            <a:extLst>
              <a:ext uri="{FF2B5EF4-FFF2-40B4-BE49-F238E27FC236}">
                <a16:creationId xmlns:a16="http://schemas.microsoft.com/office/drawing/2014/main" id="{9BE7BEC4-E942-F8D9-C031-39FF9DE5FDB3}"/>
              </a:ext>
            </a:extLst>
          </p:cNvPr>
          <p:cNvSpPr txBox="1"/>
          <p:nvPr/>
        </p:nvSpPr>
        <p:spPr>
          <a:xfrm>
            <a:off x="8706125" y="2661711"/>
            <a:ext cx="2665060" cy="1534577"/>
          </a:xfrm>
          <a:prstGeom prst="rect">
            <a:avLst/>
          </a:prstGeom>
        </p:spPr>
        <p:txBody>
          <a:bodyPr vert="horz" wrap="square" lIns="0" tIns="17145" rIns="0" bIns="0" numCol="1" rtlCol="0" anchor="ctr" anchorCtr="0">
            <a:noAutofit/>
          </a:bodyPr>
          <a:lstStyle/>
          <a:p>
            <a:pPr rtl="0">
              <a:lnSpc>
                <a:spcPct val="98000"/>
              </a:lnSpc>
              <a:spcAft>
                <a:spcPts val="100"/>
              </a:spcAft>
              <a:buClr>
                <a:schemeClr val="bg2"/>
              </a:buClr>
            </a:pPr>
            <a:r>
              <a:rPr lang="zh-Hant" sz="1600" u="none" strike="noStrike" dirty="0">
                <a:latin typeface="Microsoft JhengHei" panose="020B0604030504040204" pitchFamily="34" charset="-120"/>
                <a:ea typeface="Microsoft JhengHei" panose="020B0604030504040204" pitchFamily="34" charset="-120"/>
                <a:cs typeface="Hellix SemiBold"/>
              </a:rPr>
              <a:t>典型口味</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黑莓</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黑莓</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深櫻桃色</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李子</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香料</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胡椒</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672168"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4545564" y="4194291"/>
            <a:ext cx="4652237" cy="559769"/>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4400" b="1" u="none" strike="noStrike" dirty="0">
                <a:solidFill>
                  <a:srgbClr val="FFFFFF"/>
                </a:solidFill>
                <a:latin typeface="Neue Haas Grotesk Text Pro"/>
                <a:ea typeface="Microsoft JhengHei" panose="020B0604030504040204" pitchFamily="34" charset="-120"/>
                <a:cs typeface="Inter Display"/>
              </a:rPr>
              <a:t>SHIRAZ</a:t>
            </a:r>
            <a:endParaRPr lang="en-AU" sz="4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00757" y="184046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64900" y="183756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29043" y="183756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093186" y="183756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2" name="Title 2">
            <a:extLst>
              <a:ext uri="{FF2B5EF4-FFF2-40B4-BE49-F238E27FC236}">
                <a16:creationId xmlns:a16="http://schemas.microsoft.com/office/drawing/2014/main" id="{B283C7EC-898C-AD95-22EA-C77E4AED5B94}"/>
              </a:ext>
            </a:extLst>
          </p:cNvPr>
          <p:cNvSpPr txBox="1"/>
          <p:nvPr/>
        </p:nvSpPr>
        <p:spPr>
          <a:xfrm>
            <a:off x="520311" y="1849487"/>
            <a:ext cx="110437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顏色</a:t>
            </a:r>
          </a:p>
        </p:txBody>
      </p:sp>
      <p:sp>
        <p:nvSpPr>
          <p:cNvPr id="23" name="Oval 22">
            <a:extLst>
              <a:ext uri="{FF2B5EF4-FFF2-40B4-BE49-F238E27FC236}">
                <a16:creationId xmlns:a16="http://schemas.microsoft.com/office/drawing/2014/main" id="{984C8C4D-8F79-3F95-64F0-3F8DF32F7E86}"/>
              </a:ext>
            </a:extLst>
          </p:cNvPr>
          <p:cNvSpPr/>
          <p:nvPr/>
        </p:nvSpPr>
        <p:spPr>
          <a:xfrm>
            <a:off x="3457710" y="183756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22234" y="183756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180579" y="183756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51281" y="183756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15805" y="183756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4561142" y="2277883"/>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設拉子</a:t>
            </a:r>
          </a:p>
        </p:txBody>
      </p:sp>
      <p:cxnSp>
        <p:nvCxnSpPr>
          <p:cNvPr id="31" name="Straight Connector 30">
            <a:extLst>
              <a:ext uri="{FF2B5EF4-FFF2-40B4-BE49-F238E27FC236}">
                <a16:creationId xmlns:a16="http://schemas.microsoft.com/office/drawing/2014/main" id="{A245A703-6501-56F0-F0BC-9DD08749BE50}"/>
              </a:ext>
            </a:extLst>
          </p:cNvPr>
          <p:cNvCxnSpPr>
            <a:cxnSpLocks/>
          </p:cNvCxnSpPr>
          <p:nvPr/>
        </p:nvCxnSpPr>
        <p:spPr>
          <a:xfrm>
            <a:off x="1066831" y="1973895"/>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01E16359-1627-2920-00FD-6FBE917ED7D7}"/>
              </a:ext>
            </a:extLst>
          </p:cNvPr>
          <p:cNvSpPr/>
          <p:nvPr/>
        </p:nvSpPr>
        <p:spPr>
          <a:xfrm>
            <a:off x="2000757" y="298964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64900" y="29867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29043" y="29867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093186" y="29867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8" name="Title 2">
            <a:extLst>
              <a:ext uri="{FF2B5EF4-FFF2-40B4-BE49-F238E27FC236}">
                <a16:creationId xmlns:a16="http://schemas.microsoft.com/office/drawing/2014/main" id="{D0ED5DEE-5877-4EA6-88CA-60A69208737E}"/>
              </a:ext>
            </a:extLst>
          </p:cNvPr>
          <p:cNvSpPr txBox="1"/>
          <p:nvPr/>
        </p:nvSpPr>
        <p:spPr>
          <a:xfrm>
            <a:off x="520310" y="296755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500" dirty="0">
                <a:solidFill>
                  <a:srgbClr val="000000"/>
                </a:solidFill>
                <a:latin typeface="Neue Haas Grotesk Text Pro"/>
                <a:ea typeface="Microsoft JhengHei" panose="020B0604030504040204" pitchFamily="34" charset="-120"/>
              </a:rPr>
              <a:t>酒</a:t>
            </a:r>
            <a:r>
              <a:rPr lang="zh-Hant" sz="1500" u="none" strike="noStrike" dirty="0">
                <a:solidFill>
                  <a:srgbClr val="000000"/>
                </a:solidFill>
                <a:latin typeface="Neue Haas Grotesk Text Pro"/>
                <a:ea typeface="Microsoft JhengHei" panose="020B0604030504040204" pitchFamily="34" charset="-120"/>
              </a:rPr>
              <a:t>體</a:t>
            </a:r>
          </a:p>
        </p:txBody>
      </p:sp>
      <p:sp>
        <p:nvSpPr>
          <p:cNvPr id="39" name="Oval 38">
            <a:extLst>
              <a:ext uri="{FF2B5EF4-FFF2-40B4-BE49-F238E27FC236}">
                <a16:creationId xmlns:a16="http://schemas.microsoft.com/office/drawing/2014/main" id="{782FFC8C-30DA-0414-3434-62A7C3F3D806}"/>
              </a:ext>
            </a:extLst>
          </p:cNvPr>
          <p:cNvSpPr/>
          <p:nvPr/>
        </p:nvSpPr>
        <p:spPr>
          <a:xfrm>
            <a:off x="3457710"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22234"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180579"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51281"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15805"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02725" y="263566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輕盈</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52" name="Title 2">
            <a:extLst>
              <a:ext uri="{FF2B5EF4-FFF2-40B4-BE49-F238E27FC236}">
                <a16:creationId xmlns:a16="http://schemas.microsoft.com/office/drawing/2014/main" id="{88D89F4E-CECF-6C5F-173D-51A4744F4BC0}"/>
              </a:ext>
            </a:extLst>
          </p:cNvPr>
          <p:cNvSpPr txBox="1"/>
          <p:nvPr/>
        </p:nvSpPr>
        <p:spPr>
          <a:xfrm>
            <a:off x="3172476" y="266454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p>
        </p:txBody>
      </p:sp>
      <p:sp>
        <p:nvSpPr>
          <p:cNvPr id="53" name="Title 2">
            <a:extLst>
              <a:ext uri="{FF2B5EF4-FFF2-40B4-BE49-F238E27FC236}">
                <a16:creationId xmlns:a16="http://schemas.microsoft.com/office/drawing/2014/main" id="{9E9DC995-A507-3152-C821-DA76E64866EB}"/>
              </a:ext>
            </a:extLst>
          </p:cNvPr>
          <p:cNvSpPr txBox="1"/>
          <p:nvPr/>
        </p:nvSpPr>
        <p:spPr>
          <a:xfrm>
            <a:off x="4465607" y="263566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altLang="en-US" sz="1200" cap="none" dirty="0">
                <a:solidFill>
                  <a:srgbClr val="000000"/>
                </a:solidFill>
                <a:latin typeface="Neue Haas Grotesk Text Pro"/>
                <a:ea typeface="Microsoft JhengHei" panose="020B0604030504040204" pitchFamily="34" charset="-120"/>
              </a:rPr>
              <a:t>飽滿</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4" name="Oval 63">
            <a:extLst>
              <a:ext uri="{FF2B5EF4-FFF2-40B4-BE49-F238E27FC236}">
                <a16:creationId xmlns:a16="http://schemas.microsoft.com/office/drawing/2014/main" id="{3E8FC32D-8C9A-564C-F98B-B3AAE41E9B4C}"/>
              </a:ext>
            </a:extLst>
          </p:cNvPr>
          <p:cNvSpPr/>
          <p:nvPr/>
        </p:nvSpPr>
        <p:spPr>
          <a:xfrm>
            <a:off x="2000757" y="382990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64900" y="382699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29043"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093186"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57710"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22234"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180579"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51281"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15805"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02725" y="347592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130" name="Title 2">
            <a:extLst>
              <a:ext uri="{FF2B5EF4-FFF2-40B4-BE49-F238E27FC236}">
                <a16:creationId xmlns:a16="http://schemas.microsoft.com/office/drawing/2014/main" id="{6C84E901-6665-1CAB-0CCB-9B30009F5578}"/>
              </a:ext>
            </a:extLst>
          </p:cNvPr>
          <p:cNvSpPr txBox="1"/>
          <p:nvPr/>
        </p:nvSpPr>
        <p:spPr>
          <a:xfrm>
            <a:off x="3023293" y="3504800"/>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r>
              <a:rPr lang="zh-Hant" altLang="en-US" sz="1200" u="none" strike="noStrike"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131" name="Title 2">
            <a:extLst>
              <a:ext uri="{FF2B5EF4-FFF2-40B4-BE49-F238E27FC236}">
                <a16:creationId xmlns:a16="http://schemas.microsoft.com/office/drawing/2014/main" id="{A647868B-BCF5-1E40-885C-502A3E455F10}"/>
              </a:ext>
            </a:extLst>
          </p:cNvPr>
          <p:cNvSpPr txBox="1"/>
          <p:nvPr/>
        </p:nvSpPr>
        <p:spPr>
          <a:xfrm>
            <a:off x="4465607" y="347592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甜的</a:t>
            </a:r>
          </a:p>
        </p:txBody>
      </p:sp>
      <p:cxnSp>
        <p:nvCxnSpPr>
          <p:cNvPr id="133" name="Straight Connector 132">
            <a:extLst>
              <a:ext uri="{FF2B5EF4-FFF2-40B4-BE49-F238E27FC236}">
                <a16:creationId xmlns:a16="http://schemas.microsoft.com/office/drawing/2014/main" id="{DC6A5AFA-CA10-B262-723E-F9BE11833214}"/>
              </a:ext>
            </a:extLst>
          </p:cNvPr>
          <p:cNvCxnSpPr>
            <a:cxnSpLocks/>
          </p:cNvCxnSpPr>
          <p:nvPr/>
        </p:nvCxnSpPr>
        <p:spPr>
          <a:xfrm>
            <a:off x="1066831" y="3135430"/>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4" name="Title 2">
            <a:extLst>
              <a:ext uri="{FF2B5EF4-FFF2-40B4-BE49-F238E27FC236}">
                <a16:creationId xmlns:a16="http://schemas.microsoft.com/office/drawing/2014/main" id="{41B56E25-7642-059F-0150-2EB80F26DFC6}"/>
              </a:ext>
            </a:extLst>
          </p:cNvPr>
          <p:cNvSpPr txBox="1"/>
          <p:nvPr/>
        </p:nvSpPr>
        <p:spPr>
          <a:xfrm>
            <a:off x="520310" y="3838710"/>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甜味</a:t>
            </a:r>
          </a:p>
        </p:txBody>
      </p:sp>
      <p:cxnSp>
        <p:nvCxnSpPr>
          <p:cNvPr id="135" name="Straight Connector 134">
            <a:extLst>
              <a:ext uri="{FF2B5EF4-FFF2-40B4-BE49-F238E27FC236}">
                <a16:creationId xmlns:a16="http://schemas.microsoft.com/office/drawing/2014/main" id="{1DC88701-2625-8AFC-8D49-524BA3D9AF6C}"/>
              </a:ext>
            </a:extLst>
          </p:cNvPr>
          <p:cNvCxnSpPr>
            <a:cxnSpLocks/>
          </p:cNvCxnSpPr>
          <p:nvPr/>
        </p:nvCxnSpPr>
        <p:spPr>
          <a:xfrm>
            <a:off x="1066831" y="4006581"/>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CBD79589-22FC-6131-28CE-9C70E1FEF947}"/>
              </a:ext>
            </a:extLst>
          </p:cNvPr>
          <p:cNvSpPr/>
          <p:nvPr/>
        </p:nvSpPr>
        <p:spPr>
          <a:xfrm>
            <a:off x="2000757" y="467016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64900" y="46672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29043" y="46672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093186" y="46672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57710"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22234"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80579"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51281"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15805"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8" name="Title 2">
            <a:extLst>
              <a:ext uri="{FF2B5EF4-FFF2-40B4-BE49-F238E27FC236}">
                <a16:creationId xmlns:a16="http://schemas.microsoft.com/office/drawing/2014/main" id="{EDFFE394-94B4-2EB4-A6E8-97B7CE7991F0}"/>
              </a:ext>
            </a:extLst>
          </p:cNvPr>
          <p:cNvSpPr txBox="1"/>
          <p:nvPr/>
        </p:nvSpPr>
        <p:spPr>
          <a:xfrm>
            <a:off x="1902725" y="431618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低的</a:t>
            </a:r>
          </a:p>
        </p:txBody>
      </p:sp>
      <p:sp>
        <p:nvSpPr>
          <p:cNvPr id="149" name="Title 2">
            <a:extLst>
              <a:ext uri="{FF2B5EF4-FFF2-40B4-BE49-F238E27FC236}">
                <a16:creationId xmlns:a16="http://schemas.microsoft.com/office/drawing/2014/main" id="{BD101432-B58A-D22F-33DD-83395CD07196}"/>
              </a:ext>
            </a:extLst>
          </p:cNvPr>
          <p:cNvSpPr txBox="1"/>
          <p:nvPr/>
        </p:nvSpPr>
        <p:spPr>
          <a:xfrm>
            <a:off x="3023293" y="4345059"/>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中等的</a:t>
            </a:r>
          </a:p>
        </p:txBody>
      </p:sp>
      <p:sp>
        <p:nvSpPr>
          <p:cNvPr id="150" name="Title 2">
            <a:extLst>
              <a:ext uri="{FF2B5EF4-FFF2-40B4-BE49-F238E27FC236}">
                <a16:creationId xmlns:a16="http://schemas.microsoft.com/office/drawing/2014/main" id="{BC0235A1-B969-BEAA-8BC4-2F05808FD686}"/>
              </a:ext>
            </a:extLst>
          </p:cNvPr>
          <p:cNvSpPr txBox="1"/>
          <p:nvPr/>
        </p:nvSpPr>
        <p:spPr>
          <a:xfrm>
            <a:off x="4465607" y="431618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高的</a:t>
            </a:r>
          </a:p>
        </p:txBody>
      </p:sp>
      <p:sp>
        <p:nvSpPr>
          <p:cNvPr id="151" name="Title 2">
            <a:extLst>
              <a:ext uri="{FF2B5EF4-FFF2-40B4-BE49-F238E27FC236}">
                <a16:creationId xmlns:a16="http://schemas.microsoft.com/office/drawing/2014/main" id="{0519CC78-E188-BE2B-85C0-E0FE7FCF4745}"/>
              </a:ext>
            </a:extLst>
          </p:cNvPr>
          <p:cNvSpPr txBox="1"/>
          <p:nvPr/>
        </p:nvSpPr>
        <p:spPr>
          <a:xfrm>
            <a:off x="520310" y="467896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橡木</a:t>
            </a:r>
          </a:p>
        </p:txBody>
      </p:sp>
      <p:cxnSp>
        <p:nvCxnSpPr>
          <p:cNvPr id="152" name="Straight Connector 151">
            <a:extLst>
              <a:ext uri="{FF2B5EF4-FFF2-40B4-BE49-F238E27FC236}">
                <a16:creationId xmlns:a16="http://schemas.microsoft.com/office/drawing/2014/main" id="{58C35F7B-40A4-CC38-26CF-B2FAD978F37A}"/>
              </a:ext>
            </a:extLst>
          </p:cNvPr>
          <p:cNvCxnSpPr/>
          <p:nvPr/>
        </p:nvCxnSpPr>
        <p:spPr>
          <a:xfrm>
            <a:off x="1066831" y="4846840"/>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3" name="Oval 152">
            <a:extLst>
              <a:ext uri="{FF2B5EF4-FFF2-40B4-BE49-F238E27FC236}">
                <a16:creationId xmlns:a16="http://schemas.microsoft.com/office/drawing/2014/main" id="{BB001D52-6ACE-43A7-54C7-624FDA7455B3}"/>
              </a:ext>
            </a:extLst>
          </p:cNvPr>
          <p:cNvSpPr/>
          <p:nvPr/>
        </p:nvSpPr>
        <p:spPr>
          <a:xfrm>
            <a:off x="2000757" y="501614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64900" y="50132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29043" y="50132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093186" y="50132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57710"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22234"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80579"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51281"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15805" y="50132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2" name="Title 2">
            <a:extLst>
              <a:ext uri="{FF2B5EF4-FFF2-40B4-BE49-F238E27FC236}">
                <a16:creationId xmlns:a16="http://schemas.microsoft.com/office/drawing/2014/main" id="{27FCFC5C-BEF0-FF80-49BC-203A095CD341}"/>
              </a:ext>
            </a:extLst>
          </p:cNvPr>
          <p:cNvSpPr txBox="1"/>
          <p:nvPr/>
        </p:nvSpPr>
        <p:spPr>
          <a:xfrm>
            <a:off x="520310" y="502495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單寧</a:t>
            </a:r>
          </a:p>
        </p:txBody>
      </p:sp>
      <p:cxnSp>
        <p:nvCxnSpPr>
          <p:cNvPr id="163" name="Straight Connector 162">
            <a:extLst>
              <a:ext uri="{FF2B5EF4-FFF2-40B4-BE49-F238E27FC236}">
                <a16:creationId xmlns:a16="http://schemas.microsoft.com/office/drawing/2014/main" id="{4A69C541-1B7B-A1B5-2501-EE1C5228D651}"/>
              </a:ext>
            </a:extLst>
          </p:cNvPr>
          <p:cNvCxnSpPr>
            <a:cxnSpLocks/>
          </p:cNvCxnSpPr>
          <p:nvPr/>
        </p:nvCxnSpPr>
        <p:spPr>
          <a:xfrm flipV="1">
            <a:off x="1066800" y="5192829"/>
            <a:ext cx="882263" cy="481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00757" y="627658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64900" y="627368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29043" y="62736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093186" y="62736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8" name="Oval 167">
            <a:extLst>
              <a:ext uri="{FF2B5EF4-FFF2-40B4-BE49-F238E27FC236}">
                <a16:creationId xmlns:a16="http://schemas.microsoft.com/office/drawing/2014/main" id="{DB4B4ABB-9FA8-B87C-73BC-FDDC7FF1CBDD}"/>
              </a:ext>
            </a:extLst>
          </p:cNvPr>
          <p:cNvSpPr/>
          <p:nvPr/>
        </p:nvSpPr>
        <p:spPr>
          <a:xfrm>
            <a:off x="3457710" y="62736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9" name="Oval 168">
            <a:extLst>
              <a:ext uri="{FF2B5EF4-FFF2-40B4-BE49-F238E27FC236}">
                <a16:creationId xmlns:a16="http://schemas.microsoft.com/office/drawing/2014/main" id="{C28B8766-8D70-DE4B-4648-7E9551E0CF54}"/>
              </a:ext>
            </a:extLst>
          </p:cNvPr>
          <p:cNvSpPr/>
          <p:nvPr/>
        </p:nvSpPr>
        <p:spPr>
          <a:xfrm>
            <a:off x="4180579" y="627368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71" name="Oval 170">
            <a:extLst>
              <a:ext uri="{FF2B5EF4-FFF2-40B4-BE49-F238E27FC236}">
                <a16:creationId xmlns:a16="http://schemas.microsoft.com/office/drawing/2014/main" id="{8C3C39FC-A54B-CF26-6770-AB3679F42E43}"/>
              </a:ext>
            </a:extLst>
          </p:cNvPr>
          <p:cNvSpPr/>
          <p:nvPr/>
        </p:nvSpPr>
        <p:spPr>
          <a:xfrm>
            <a:off x="4915805" y="627368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02725" y="592261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660221" y="5927289"/>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13.5% – 15.5%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65607" y="592261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17%</a:t>
            </a:r>
          </a:p>
        </p:txBody>
      </p:sp>
      <p:sp>
        <p:nvSpPr>
          <p:cNvPr id="175" name="Title 2">
            <a:extLst>
              <a:ext uri="{FF2B5EF4-FFF2-40B4-BE49-F238E27FC236}">
                <a16:creationId xmlns:a16="http://schemas.microsoft.com/office/drawing/2014/main" id="{D1098D9B-5673-CE40-808B-FCE7735F9F77}"/>
              </a:ext>
            </a:extLst>
          </p:cNvPr>
          <p:cNvSpPr txBox="1"/>
          <p:nvPr/>
        </p:nvSpPr>
        <p:spPr>
          <a:xfrm>
            <a:off x="520310" y="628539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酒精</a:t>
            </a:r>
          </a:p>
        </p:txBody>
      </p:sp>
      <p:cxnSp>
        <p:nvCxnSpPr>
          <p:cNvPr id="176" name="Straight Connector 175">
            <a:extLst>
              <a:ext uri="{FF2B5EF4-FFF2-40B4-BE49-F238E27FC236}">
                <a16:creationId xmlns:a16="http://schemas.microsoft.com/office/drawing/2014/main" id="{4354EFC3-607D-22C0-2527-CDD53909BE6A}"/>
              </a:ext>
            </a:extLst>
          </p:cNvPr>
          <p:cNvCxnSpPr>
            <a:cxnSpLocks/>
          </p:cNvCxnSpPr>
          <p:nvPr/>
        </p:nvCxnSpPr>
        <p:spPr>
          <a:xfrm>
            <a:off x="1066800" y="6453269"/>
            <a:ext cx="88226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97B910BE-98B0-4F4B-367C-75B3477F925C}"/>
              </a:ext>
            </a:extLst>
          </p:cNvPr>
          <p:cNvCxnSpPr/>
          <p:nvPr/>
        </p:nvCxnSpPr>
        <p:spPr>
          <a:xfrm flipH="1">
            <a:off x="5061138" y="214869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8224CEAB-450B-019E-ECCF-05EA077F8075}"/>
              </a:ext>
            </a:extLst>
          </p:cNvPr>
          <p:cNvCxnSpPr/>
          <p:nvPr/>
        </p:nvCxnSpPr>
        <p:spPr>
          <a:xfrm flipH="1">
            <a:off x="4680697" y="214869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42ACF20F-A0B5-F59B-9D74-2D85DF1AED6A}"/>
              </a:ext>
            </a:extLst>
          </p:cNvPr>
          <p:cNvCxnSpPr/>
          <p:nvPr/>
        </p:nvCxnSpPr>
        <p:spPr>
          <a:xfrm>
            <a:off x="4674094" y="2282814"/>
            <a:ext cx="39487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00757" y="539529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64900" y="53923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29043" y="53923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093186" y="539239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57710" y="539239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22234" y="539239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80579" y="53923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51281" y="53923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15805" y="53923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9" name="Title 2">
            <a:extLst>
              <a:ext uri="{FF2B5EF4-FFF2-40B4-BE49-F238E27FC236}">
                <a16:creationId xmlns:a16="http://schemas.microsoft.com/office/drawing/2014/main" id="{0CC3F06E-03BA-9896-B14C-DC902D52AC25}"/>
              </a:ext>
            </a:extLst>
          </p:cNvPr>
          <p:cNvSpPr txBox="1"/>
          <p:nvPr/>
        </p:nvSpPr>
        <p:spPr>
          <a:xfrm>
            <a:off x="520310" y="540410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酸度</a:t>
            </a:r>
          </a:p>
        </p:txBody>
      </p:sp>
      <p:cxnSp>
        <p:nvCxnSpPr>
          <p:cNvPr id="190" name="Straight Connector 189">
            <a:extLst>
              <a:ext uri="{FF2B5EF4-FFF2-40B4-BE49-F238E27FC236}">
                <a16:creationId xmlns:a16="http://schemas.microsoft.com/office/drawing/2014/main" id="{84ACA7A4-E57C-8B73-FB27-DAD5C6D4E051}"/>
              </a:ext>
            </a:extLst>
          </p:cNvPr>
          <p:cNvCxnSpPr>
            <a:cxnSpLocks/>
          </p:cNvCxnSpPr>
          <p:nvPr/>
        </p:nvCxnSpPr>
        <p:spPr>
          <a:xfrm>
            <a:off x="1066800" y="5571972"/>
            <a:ext cx="88226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95" name="Group 194">
            <a:extLst>
              <a:ext uri="{FF2B5EF4-FFF2-40B4-BE49-F238E27FC236}">
                <a16:creationId xmlns:a16="http://schemas.microsoft.com/office/drawing/2014/main" id="{5AC20B1C-4B4E-AE5A-8D9F-8DF910C63D99}"/>
              </a:ext>
            </a:extLst>
          </p:cNvPr>
          <p:cNvGrpSpPr/>
          <p:nvPr/>
        </p:nvGrpSpPr>
        <p:grpSpPr>
          <a:xfrm>
            <a:off x="4545315" y="6274205"/>
            <a:ext cx="278634" cy="272668"/>
            <a:chOff x="8032638" y="5926610"/>
            <a:chExt cx="278634" cy="272668"/>
          </a:xfrm>
        </p:grpSpPr>
        <p:sp>
          <p:nvSpPr>
            <p:cNvPr id="196" name="Freeform 195">
              <a:extLst>
                <a:ext uri="{FF2B5EF4-FFF2-40B4-BE49-F238E27FC236}">
                  <a16:creationId xmlns:a16="http://schemas.microsoft.com/office/drawing/2014/main" id="{5F241F64-F7DD-2E28-7CFF-EF475E7F686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97" name="Freeform 196">
              <a:extLst>
                <a:ext uri="{FF2B5EF4-FFF2-40B4-BE49-F238E27FC236}">
                  <a16:creationId xmlns:a16="http://schemas.microsoft.com/office/drawing/2014/main" id="{5B67458C-AEFC-63DB-3A02-1258A092B494}"/>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98" name="Group 197">
            <a:extLst>
              <a:ext uri="{FF2B5EF4-FFF2-40B4-BE49-F238E27FC236}">
                <a16:creationId xmlns:a16="http://schemas.microsoft.com/office/drawing/2014/main" id="{428F2805-5190-4A07-A002-0D6ADD1E12CF}"/>
              </a:ext>
            </a:extLst>
          </p:cNvPr>
          <p:cNvGrpSpPr/>
          <p:nvPr/>
        </p:nvGrpSpPr>
        <p:grpSpPr>
          <a:xfrm rot="10800000">
            <a:off x="3824203" y="6274205"/>
            <a:ext cx="278634" cy="272668"/>
            <a:chOff x="8032638" y="5926610"/>
            <a:chExt cx="278634" cy="272668"/>
          </a:xfrm>
        </p:grpSpPr>
        <p:sp>
          <p:nvSpPr>
            <p:cNvPr id="199" name="Freeform 198">
              <a:extLst>
                <a:ext uri="{FF2B5EF4-FFF2-40B4-BE49-F238E27FC236}">
                  <a16:creationId xmlns:a16="http://schemas.microsoft.com/office/drawing/2014/main" id="{609D5A3D-EBE7-FD35-FF95-0EC4BF79FD6F}"/>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200" name="Freeform 199">
              <a:extLst>
                <a:ext uri="{FF2B5EF4-FFF2-40B4-BE49-F238E27FC236}">
                  <a16:creationId xmlns:a16="http://schemas.microsoft.com/office/drawing/2014/main" id="{A56402CE-C693-42AD-D881-1C10A5979ACC}"/>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7" name="Straight Connector 6">
            <a:extLst>
              <a:ext uri="{FF2B5EF4-FFF2-40B4-BE49-F238E27FC236}">
                <a16:creationId xmlns:a16="http://schemas.microsoft.com/office/drawing/2014/main" id="{25EBB479-7E79-EDC7-67CE-B5852A15A1AC}"/>
              </a:ext>
            </a:extLst>
          </p:cNvPr>
          <p:cNvCxnSpPr/>
          <p:nvPr/>
        </p:nvCxnSpPr>
        <p:spPr>
          <a:xfrm flipH="1">
            <a:off x="9339658" y="2285352"/>
            <a:ext cx="0" cy="23231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3905831"/>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p:nvPr>
        </p:nvSpPr>
        <p:spPr>
          <a:xfrm>
            <a:off x="410407" y="365126"/>
            <a:ext cx="6507844" cy="934073"/>
          </a:xfrm>
        </p:spPr>
        <p:txBody>
          <a:bodyPr>
            <a:noAutofit/>
          </a:bodyPr>
          <a:lstStyle/>
          <a:p>
            <a:pPr rtl="0"/>
            <a:r>
              <a:rPr lang="zh-Hant" sz="4000" b="1" u="none" strike="noStrike" dirty="0">
                <a:solidFill>
                  <a:srgbClr val="173F34"/>
                </a:solidFill>
                <a:latin typeface="Neue Haas Grotesk Text Pro"/>
              </a:rPr>
              <a:t>赤霞珠葡萄酒的</a:t>
            </a:r>
            <a:br>
              <a:rPr lang="zh-Hant" sz="4000" b="1" u="none" strike="noStrike" dirty="0">
                <a:solidFill>
                  <a:srgbClr val="B2D8BE"/>
                </a:solidFill>
                <a:latin typeface="Neue Haas Grotesk Text Pro"/>
              </a:rPr>
            </a:br>
            <a:r>
              <a:rPr lang="zh-Hant" sz="4000" b="1" u="none" strike="noStrike" dirty="0">
                <a:solidFill>
                  <a:srgbClr val="B2D8BE"/>
                </a:solidFill>
                <a:latin typeface="Neue Haas Grotesk Text Pro"/>
              </a:rPr>
              <a:t>特點</a:t>
            </a:r>
          </a:p>
        </p:txBody>
      </p:sp>
      <p:sp>
        <p:nvSpPr>
          <p:cNvPr id="10" name="Oval 9">
            <a:extLst>
              <a:ext uri="{FF2B5EF4-FFF2-40B4-BE49-F238E27FC236}">
                <a16:creationId xmlns:a16="http://schemas.microsoft.com/office/drawing/2014/main" id="{5E9E726C-4D13-C985-23C4-41962972AEC9}"/>
              </a:ext>
            </a:extLst>
          </p:cNvPr>
          <p:cNvSpPr/>
          <p:nvPr/>
        </p:nvSpPr>
        <p:spPr>
          <a:xfrm>
            <a:off x="1891575"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 name="Oval 13">
            <a:extLst>
              <a:ext uri="{FF2B5EF4-FFF2-40B4-BE49-F238E27FC236}">
                <a16:creationId xmlns:a16="http://schemas.microsoft.com/office/drawing/2014/main" id="{771307A9-E657-7B93-C606-E56C9CC56144}"/>
              </a:ext>
            </a:extLst>
          </p:cNvPr>
          <p:cNvSpPr/>
          <p:nvPr/>
        </p:nvSpPr>
        <p:spPr>
          <a:xfrm>
            <a:off x="2255718"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 name="Oval 14">
            <a:extLst>
              <a:ext uri="{FF2B5EF4-FFF2-40B4-BE49-F238E27FC236}">
                <a16:creationId xmlns:a16="http://schemas.microsoft.com/office/drawing/2014/main" id="{BB07819D-D2FE-B083-3339-A8E88A45DDA6}"/>
              </a:ext>
            </a:extLst>
          </p:cNvPr>
          <p:cNvSpPr/>
          <p:nvPr/>
        </p:nvSpPr>
        <p:spPr>
          <a:xfrm>
            <a:off x="2619861"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 name="Oval 15">
            <a:extLst>
              <a:ext uri="{FF2B5EF4-FFF2-40B4-BE49-F238E27FC236}">
                <a16:creationId xmlns:a16="http://schemas.microsoft.com/office/drawing/2014/main" id="{E5E205D0-C411-38B0-4D9A-80B38795D0BF}"/>
              </a:ext>
            </a:extLst>
          </p:cNvPr>
          <p:cNvSpPr/>
          <p:nvPr/>
        </p:nvSpPr>
        <p:spPr>
          <a:xfrm>
            <a:off x="2984004"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7" name="Title 2">
            <a:extLst>
              <a:ext uri="{FF2B5EF4-FFF2-40B4-BE49-F238E27FC236}">
                <a16:creationId xmlns:a16="http://schemas.microsoft.com/office/drawing/2014/main" id="{EA60979E-6B19-2DD7-E677-86C2BA4BC3F6}"/>
              </a:ext>
            </a:extLst>
          </p:cNvPr>
          <p:cNvSpPr txBox="1"/>
          <p:nvPr/>
        </p:nvSpPr>
        <p:spPr>
          <a:xfrm>
            <a:off x="411129" y="1694593"/>
            <a:ext cx="110437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顏色</a:t>
            </a:r>
          </a:p>
        </p:txBody>
      </p:sp>
      <p:sp>
        <p:nvSpPr>
          <p:cNvPr id="41" name="Oval 40">
            <a:extLst>
              <a:ext uri="{FF2B5EF4-FFF2-40B4-BE49-F238E27FC236}">
                <a16:creationId xmlns:a16="http://schemas.microsoft.com/office/drawing/2014/main" id="{F70FE6CA-4CF6-7CB6-8C56-0690F7009B9A}"/>
              </a:ext>
            </a:extLst>
          </p:cNvPr>
          <p:cNvSpPr/>
          <p:nvPr/>
        </p:nvSpPr>
        <p:spPr>
          <a:xfrm>
            <a:off x="3348528"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2" name="Oval 41">
            <a:extLst>
              <a:ext uri="{FF2B5EF4-FFF2-40B4-BE49-F238E27FC236}">
                <a16:creationId xmlns:a16="http://schemas.microsoft.com/office/drawing/2014/main" id="{4B8C71F0-2CF6-CBD1-8314-29E4968C9B0D}"/>
              </a:ext>
            </a:extLst>
          </p:cNvPr>
          <p:cNvSpPr/>
          <p:nvPr/>
        </p:nvSpPr>
        <p:spPr>
          <a:xfrm>
            <a:off x="3713052"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3" name="Oval 42">
            <a:extLst>
              <a:ext uri="{FF2B5EF4-FFF2-40B4-BE49-F238E27FC236}">
                <a16:creationId xmlns:a16="http://schemas.microsoft.com/office/drawing/2014/main" id="{F0918A7E-8435-E625-F670-759EC5083F3C}"/>
              </a:ext>
            </a:extLst>
          </p:cNvPr>
          <p:cNvSpPr/>
          <p:nvPr/>
        </p:nvSpPr>
        <p:spPr>
          <a:xfrm>
            <a:off x="4071397"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4" name="Oval 43">
            <a:extLst>
              <a:ext uri="{FF2B5EF4-FFF2-40B4-BE49-F238E27FC236}">
                <a16:creationId xmlns:a16="http://schemas.microsoft.com/office/drawing/2014/main" id="{EA358267-FF4F-A528-01D9-3198E2F926C6}"/>
              </a:ext>
            </a:extLst>
          </p:cNvPr>
          <p:cNvSpPr/>
          <p:nvPr/>
        </p:nvSpPr>
        <p:spPr>
          <a:xfrm>
            <a:off x="4442099"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5" name="Oval 44">
            <a:extLst>
              <a:ext uri="{FF2B5EF4-FFF2-40B4-BE49-F238E27FC236}">
                <a16:creationId xmlns:a16="http://schemas.microsoft.com/office/drawing/2014/main" id="{8C4AFAE9-F897-C007-2BE9-FDD7125ABF7E}"/>
              </a:ext>
            </a:extLst>
          </p:cNvPr>
          <p:cNvSpPr/>
          <p:nvPr/>
        </p:nvSpPr>
        <p:spPr>
          <a:xfrm>
            <a:off x="4806623"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3449167" y="2158425"/>
            <a:ext cx="241126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赤霞珠</a:t>
            </a:r>
          </a:p>
        </p:txBody>
      </p:sp>
      <p:cxnSp>
        <p:nvCxnSpPr>
          <p:cNvPr id="48" name="Straight Connector 47">
            <a:extLst>
              <a:ext uri="{FF2B5EF4-FFF2-40B4-BE49-F238E27FC236}">
                <a16:creationId xmlns:a16="http://schemas.microsoft.com/office/drawing/2014/main" id="{43DA3CEB-458A-D314-263A-CA3C2D509FD5}"/>
              </a:ext>
            </a:extLst>
          </p:cNvPr>
          <p:cNvCxnSpPr>
            <a:cxnSpLocks/>
          </p:cNvCxnSpPr>
          <p:nvPr/>
        </p:nvCxnSpPr>
        <p:spPr>
          <a:xfrm>
            <a:off x="957649" y="1827022"/>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56B324C1-B532-6319-4E42-3A30F641C9BA}"/>
              </a:ext>
            </a:extLst>
          </p:cNvPr>
          <p:cNvSpPr/>
          <p:nvPr/>
        </p:nvSpPr>
        <p:spPr>
          <a:xfrm>
            <a:off x="1891575"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5" name="Oval 54">
            <a:extLst>
              <a:ext uri="{FF2B5EF4-FFF2-40B4-BE49-F238E27FC236}">
                <a16:creationId xmlns:a16="http://schemas.microsoft.com/office/drawing/2014/main" id="{CAD22B74-9270-96D6-E0F1-243A26D60B39}"/>
              </a:ext>
            </a:extLst>
          </p:cNvPr>
          <p:cNvSpPr/>
          <p:nvPr/>
        </p:nvSpPr>
        <p:spPr>
          <a:xfrm>
            <a:off x="2255718"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6" name="Oval 55">
            <a:extLst>
              <a:ext uri="{FF2B5EF4-FFF2-40B4-BE49-F238E27FC236}">
                <a16:creationId xmlns:a16="http://schemas.microsoft.com/office/drawing/2014/main" id="{4EA501BB-C7F5-7FA5-7FF8-DB7E0DD2D454}"/>
              </a:ext>
            </a:extLst>
          </p:cNvPr>
          <p:cNvSpPr/>
          <p:nvPr/>
        </p:nvSpPr>
        <p:spPr>
          <a:xfrm>
            <a:off x="2619861"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7" name="Oval 56">
            <a:extLst>
              <a:ext uri="{FF2B5EF4-FFF2-40B4-BE49-F238E27FC236}">
                <a16:creationId xmlns:a16="http://schemas.microsoft.com/office/drawing/2014/main" id="{F9D5A2BC-1C21-488D-EA01-242C24BAE29B}"/>
              </a:ext>
            </a:extLst>
          </p:cNvPr>
          <p:cNvSpPr/>
          <p:nvPr/>
        </p:nvSpPr>
        <p:spPr>
          <a:xfrm>
            <a:off x="2984004"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8" name="Title 2">
            <a:extLst>
              <a:ext uri="{FF2B5EF4-FFF2-40B4-BE49-F238E27FC236}">
                <a16:creationId xmlns:a16="http://schemas.microsoft.com/office/drawing/2014/main" id="{2A138B4E-691E-C104-0EE7-DF68C7C8EABA}"/>
              </a:ext>
            </a:extLst>
          </p:cNvPr>
          <p:cNvSpPr txBox="1"/>
          <p:nvPr/>
        </p:nvSpPr>
        <p:spPr>
          <a:xfrm>
            <a:off x="411128" y="282068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500" dirty="0">
                <a:solidFill>
                  <a:srgbClr val="000000"/>
                </a:solidFill>
                <a:latin typeface="Neue Haas Grotesk Text Pro"/>
                <a:ea typeface="Microsoft JhengHei" panose="020B0604030504040204" pitchFamily="34" charset="-120"/>
              </a:rPr>
              <a:t>酒</a:t>
            </a:r>
            <a:r>
              <a:rPr lang="zh-Hant" sz="1500" u="none" strike="noStrike" dirty="0">
                <a:solidFill>
                  <a:srgbClr val="000000"/>
                </a:solidFill>
                <a:latin typeface="Neue Haas Grotesk Text Pro"/>
                <a:ea typeface="Microsoft JhengHei" panose="020B0604030504040204" pitchFamily="34" charset="-120"/>
              </a:rPr>
              <a:t>體</a:t>
            </a:r>
          </a:p>
        </p:txBody>
      </p:sp>
      <p:sp>
        <p:nvSpPr>
          <p:cNvPr id="59" name="Oval 58">
            <a:extLst>
              <a:ext uri="{FF2B5EF4-FFF2-40B4-BE49-F238E27FC236}">
                <a16:creationId xmlns:a16="http://schemas.microsoft.com/office/drawing/2014/main" id="{0EAE25DB-3CA0-4A42-2597-A8EBE9BC4A06}"/>
              </a:ext>
            </a:extLst>
          </p:cNvPr>
          <p:cNvSpPr/>
          <p:nvPr/>
        </p:nvSpPr>
        <p:spPr>
          <a:xfrm>
            <a:off x="3348528"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0" name="Oval 59">
            <a:extLst>
              <a:ext uri="{FF2B5EF4-FFF2-40B4-BE49-F238E27FC236}">
                <a16:creationId xmlns:a16="http://schemas.microsoft.com/office/drawing/2014/main" id="{A88E41DB-CE57-215D-8C17-D6096052A961}"/>
              </a:ext>
            </a:extLst>
          </p:cNvPr>
          <p:cNvSpPr/>
          <p:nvPr/>
        </p:nvSpPr>
        <p:spPr>
          <a:xfrm>
            <a:off x="3713052"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1" name="Oval 60">
            <a:extLst>
              <a:ext uri="{FF2B5EF4-FFF2-40B4-BE49-F238E27FC236}">
                <a16:creationId xmlns:a16="http://schemas.microsoft.com/office/drawing/2014/main" id="{56D48F85-BF09-A31E-0105-6F828E6A2A80}"/>
              </a:ext>
            </a:extLst>
          </p:cNvPr>
          <p:cNvSpPr/>
          <p:nvPr/>
        </p:nvSpPr>
        <p:spPr>
          <a:xfrm>
            <a:off x="407139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2" name="Oval 61">
            <a:extLst>
              <a:ext uri="{FF2B5EF4-FFF2-40B4-BE49-F238E27FC236}">
                <a16:creationId xmlns:a16="http://schemas.microsoft.com/office/drawing/2014/main" id="{949540E5-39F1-062B-784A-CF803311CF36}"/>
              </a:ext>
            </a:extLst>
          </p:cNvPr>
          <p:cNvSpPr/>
          <p:nvPr/>
        </p:nvSpPr>
        <p:spPr>
          <a:xfrm>
            <a:off x="4442099"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3" name="Oval 62">
            <a:extLst>
              <a:ext uri="{FF2B5EF4-FFF2-40B4-BE49-F238E27FC236}">
                <a16:creationId xmlns:a16="http://schemas.microsoft.com/office/drawing/2014/main" id="{BD3B6A83-9E9B-AACC-6479-E9F5C79121C0}"/>
              </a:ext>
            </a:extLst>
          </p:cNvPr>
          <p:cNvSpPr/>
          <p:nvPr/>
        </p:nvSpPr>
        <p:spPr>
          <a:xfrm>
            <a:off x="4806623"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6" name="Title 2">
            <a:extLst>
              <a:ext uri="{FF2B5EF4-FFF2-40B4-BE49-F238E27FC236}">
                <a16:creationId xmlns:a16="http://schemas.microsoft.com/office/drawing/2014/main" id="{2B065DC4-F1F3-5B67-068B-118B01794EE3}"/>
              </a:ext>
            </a:extLst>
          </p:cNvPr>
          <p:cNvSpPr txBox="1"/>
          <p:nvPr/>
        </p:nvSpPr>
        <p:spPr>
          <a:xfrm>
            <a:off x="1793543"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輕盈</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7" name="Title 2">
            <a:extLst>
              <a:ext uri="{FF2B5EF4-FFF2-40B4-BE49-F238E27FC236}">
                <a16:creationId xmlns:a16="http://schemas.microsoft.com/office/drawing/2014/main" id="{B7C01906-5D40-F5EB-AC78-3E04BD6F69BB}"/>
              </a:ext>
            </a:extLst>
          </p:cNvPr>
          <p:cNvSpPr txBox="1"/>
          <p:nvPr/>
        </p:nvSpPr>
        <p:spPr>
          <a:xfrm>
            <a:off x="3063294"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p>
        </p:txBody>
      </p:sp>
      <p:sp>
        <p:nvSpPr>
          <p:cNvPr id="68" name="Title 2">
            <a:extLst>
              <a:ext uri="{FF2B5EF4-FFF2-40B4-BE49-F238E27FC236}">
                <a16:creationId xmlns:a16="http://schemas.microsoft.com/office/drawing/2014/main" id="{3B6A3A30-1873-A6BA-2798-63AF8B67FB55}"/>
              </a:ext>
            </a:extLst>
          </p:cNvPr>
          <p:cNvSpPr txBox="1"/>
          <p:nvPr/>
        </p:nvSpPr>
        <p:spPr>
          <a:xfrm>
            <a:off x="4356425"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altLang="en-US" sz="1200" cap="none" dirty="0">
                <a:solidFill>
                  <a:srgbClr val="000000"/>
                </a:solidFill>
                <a:latin typeface="Neue Haas Grotesk Text Pro"/>
                <a:ea typeface="Microsoft JhengHei" panose="020B0604030504040204" pitchFamily="34" charset="-120"/>
              </a:rPr>
              <a:t>飽滿</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9" name="Oval 68">
            <a:extLst>
              <a:ext uri="{FF2B5EF4-FFF2-40B4-BE49-F238E27FC236}">
                <a16:creationId xmlns:a16="http://schemas.microsoft.com/office/drawing/2014/main" id="{5C46DC12-0E83-EB3D-4A80-988616D8C11A}"/>
              </a:ext>
            </a:extLst>
          </p:cNvPr>
          <p:cNvSpPr/>
          <p:nvPr/>
        </p:nvSpPr>
        <p:spPr>
          <a:xfrm>
            <a:off x="1891575"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0" name="Oval 69">
            <a:extLst>
              <a:ext uri="{FF2B5EF4-FFF2-40B4-BE49-F238E27FC236}">
                <a16:creationId xmlns:a16="http://schemas.microsoft.com/office/drawing/2014/main" id="{5D833F3F-FCE3-9CEC-C76A-79762F233562}"/>
              </a:ext>
            </a:extLst>
          </p:cNvPr>
          <p:cNvSpPr/>
          <p:nvPr/>
        </p:nvSpPr>
        <p:spPr>
          <a:xfrm>
            <a:off x="2255718"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1" name="Oval 70">
            <a:extLst>
              <a:ext uri="{FF2B5EF4-FFF2-40B4-BE49-F238E27FC236}">
                <a16:creationId xmlns:a16="http://schemas.microsoft.com/office/drawing/2014/main" id="{6B996D25-CA96-006C-392C-55D421287582}"/>
              </a:ext>
            </a:extLst>
          </p:cNvPr>
          <p:cNvSpPr/>
          <p:nvPr/>
        </p:nvSpPr>
        <p:spPr>
          <a:xfrm>
            <a:off x="261986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2" name="Oval 71">
            <a:extLst>
              <a:ext uri="{FF2B5EF4-FFF2-40B4-BE49-F238E27FC236}">
                <a16:creationId xmlns:a16="http://schemas.microsoft.com/office/drawing/2014/main" id="{45C2B84D-7036-CDB8-58F3-3D1E2A9C3AAB}"/>
              </a:ext>
            </a:extLst>
          </p:cNvPr>
          <p:cNvSpPr/>
          <p:nvPr/>
        </p:nvSpPr>
        <p:spPr>
          <a:xfrm>
            <a:off x="2984004"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4" name="Oval 73">
            <a:extLst>
              <a:ext uri="{FF2B5EF4-FFF2-40B4-BE49-F238E27FC236}">
                <a16:creationId xmlns:a16="http://schemas.microsoft.com/office/drawing/2014/main" id="{F479E814-06E5-BCE8-2BAF-50946C45F8FB}"/>
              </a:ext>
            </a:extLst>
          </p:cNvPr>
          <p:cNvSpPr/>
          <p:nvPr/>
        </p:nvSpPr>
        <p:spPr>
          <a:xfrm>
            <a:off x="334852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5" name="Oval 74">
            <a:extLst>
              <a:ext uri="{FF2B5EF4-FFF2-40B4-BE49-F238E27FC236}">
                <a16:creationId xmlns:a16="http://schemas.microsoft.com/office/drawing/2014/main" id="{414CCDD2-F11D-0279-A36F-D4A37A2878FE}"/>
              </a:ext>
            </a:extLst>
          </p:cNvPr>
          <p:cNvSpPr/>
          <p:nvPr/>
        </p:nvSpPr>
        <p:spPr>
          <a:xfrm>
            <a:off x="371305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6" name="Oval 75">
            <a:extLst>
              <a:ext uri="{FF2B5EF4-FFF2-40B4-BE49-F238E27FC236}">
                <a16:creationId xmlns:a16="http://schemas.microsoft.com/office/drawing/2014/main" id="{CB52F33A-8F27-87AE-F35A-B6404F58AB15}"/>
              </a:ext>
            </a:extLst>
          </p:cNvPr>
          <p:cNvSpPr/>
          <p:nvPr/>
        </p:nvSpPr>
        <p:spPr>
          <a:xfrm>
            <a:off x="407139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7" name="Oval 76">
            <a:extLst>
              <a:ext uri="{FF2B5EF4-FFF2-40B4-BE49-F238E27FC236}">
                <a16:creationId xmlns:a16="http://schemas.microsoft.com/office/drawing/2014/main" id="{04C17CF5-823A-331C-DBD5-9922CD6CE349}"/>
              </a:ext>
            </a:extLst>
          </p:cNvPr>
          <p:cNvSpPr/>
          <p:nvPr/>
        </p:nvSpPr>
        <p:spPr>
          <a:xfrm>
            <a:off x="4442099"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8" name="Oval 77">
            <a:extLst>
              <a:ext uri="{FF2B5EF4-FFF2-40B4-BE49-F238E27FC236}">
                <a16:creationId xmlns:a16="http://schemas.microsoft.com/office/drawing/2014/main" id="{74B43055-8982-5378-E7DD-E548C1389335}"/>
              </a:ext>
            </a:extLst>
          </p:cNvPr>
          <p:cNvSpPr/>
          <p:nvPr/>
        </p:nvSpPr>
        <p:spPr>
          <a:xfrm>
            <a:off x="480662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9" name="Title 2">
            <a:extLst>
              <a:ext uri="{FF2B5EF4-FFF2-40B4-BE49-F238E27FC236}">
                <a16:creationId xmlns:a16="http://schemas.microsoft.com/office/drawing/2014/main" id="{4463A1FB-193C-93A5-86B8-C0EAB6798F81}"/>
              </a:ext>
            </a:extLst>
          </p:cNvPr>
          <p:cNvSpPr txBox="1"/>
          <p:nvPr/>
        </p:nvSpPr>
        <p:spPr>
          <a:xfrm>
            <a:off x="1793543"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80" name="Title 2">
            <a:extLst>
              <a:ext uri="{FF2B5EF4-FFF2-40B4-BE49-F238E27FC236}">
                <a16:creationId xmlns:a16="http://schemas.microsoft.com/office/drawing/2014/main" id="{9F9B86EA-9659-F793-8402-61AC31B812F2}"/>
              </a:ext>
            </a:extLst>
          </p:cNvPr>
          <p:cNvSpPr txBox="1"/>
          <p:nvPr/>
        </p:nvSpPr>
        <p:spPr>
          <a:xfrm>
            <a:off x="2914111" y="335792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81" name="Title 2">
            <a:extLst>
              <a:ext uri="{FF2B5EF4-FFF2-40B4-BE49-F238E27FC236}">
                <a16:creationId xmlns:a16="http://schemas.microsoft.com/office/drawing/2014/main" id="{1B0AB2D9-1B5B-00AA-32E4-0CE16334D9C2}"/>
              </a:ext>
            </a:extLst>
          </p:cNvPr>
          <p:cNvSpPr txBox="1"/>
          <p:nvPr/>
        </p:nvSpPr>
        <p:spPr>
          <a:xfrm>
            <a:off x="4356425"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甜的</a:t>
            </a:r>
          </a:p>
        </p:txBody>
      </p:sp>
      <p:cxnSp>
        <p:nvCxnSpPr>
          <p:cNvPr id="82" name="Straight Connector 81">
            <a:extLst>
              <a:ext uri="{FF2B5EF4-FFF2-40B4-BE49-F238E27FC236}">
                <a16:creationId xmlns:a16="http://schemas.microsoft.com/office/drawing/2014/main" id="{706A801E-3C03-1AC6-239B-36C7D7AC13CA}"/>
              </a:ext>
            </a:extLst>
          </p:cNvPr>
          <p:cNvCxnSpPr>
            <a:cxnSpLocks/>
          </p:cNvCxnSpPr>
          <p:nvPr/>
        </p:nvCxnSpPr>
        <p:spPr>
          <a:xfrm>
            <a:off x="957649" y="298855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F0A67287-34B3-3006-D404-17F8D8C5AF4A}"/>
              </a:ext>
            </a:extLst>
          </p:cNvPr>
          <p:cNvSpPr txBox="1"/>
          <p:nvPr/>
        </p:nvSpPr>
        <p:spPr>
          <a:xfrm>
            <a:off x="411128"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甜味</a:t>
            </a:r>
          </a:p>
        </p:txBody>
      </p:sp>
      <p:cxnSp>
        <p:nvCxnSpPr>
          <p:cNvPr id="88" name="Straight Connector 87">
            <a:extLst>
              <a:ext uri="{FF2B5EF4-FFF2-40B4-BE49-F238E27FC236}">
                <a16:creationId xmlns:a16="http://schemas.microsoft.com/office/drawing/2014/main" id="{A648DC1B-D921-B490-B534-ECB1854E3DDC}"/>
              </a:ext>
            </a:extLst>
          </p:cNvPr>
          <p:cNvCxnSpPr>
            <a:cxnSpLocks/>
          </p:cNvCxnSpPr>
          <p:nvPr/>
        </p:nvCxnSpPr>
        <p:spPr>
          <a:xfrm>
            <a:off x="957649" y="3859708"/>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462C42BA-0EE7-3F6B-1624-E391FE3E22F9}"/>
              </a:ext>
            </a:extLst>
          </p:cNvPr>
          <p:cNvSpPr/>
          <p:nvPr/>
        </p:nvSpPr>
        <p:spPr>
          <a:xfrm>
            <a:off x="1891575" y="45232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1" name="Oval 90">
            <a:extLst>
              <a:ext uri="{FF2B5EF4-FFF2-40B4-BE49-F238E27FC236}">
                <a16:creationId xmlns:a16="http://schemas.microsoft.com/office/drawing/2014/main" id="{CD63B3C4-F4F1-0729-1759-3BB985B1548E}"/>
              </a:ext>
            </a:extLst>
          </p:cNvPr>
          <p:cNvSpPr/>
          <p:nvPr/>
        </p:nvSpPr>
        <p:spPr>
          <a:xfrm>
            <a:off x="2255718"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2" name="Oval 91">
            <a:extLst>
              <a:ext uri="{FF2B5EF4-FFF2-40B4-BE49-F238E27FC236}">
                <a16:creationId xmlns:a16="http://schemas.microsoft.com/office/drawing/2014/main" id="{ACA437DD-7BA9-A58E-2AB0-2D850C10A8B6}"/>
              </a:ext>
            </a:extLst>
          </p:cNvPr>
          <p:cNvSpPr/>
          <p:nvPr/>
        </p:nvSpPr>
        <p:spPr>
          <a:xfrm>
            <a:off x="2619861"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3" name="Oval 92">
            <a:extLst>
              <a:ext uri="{FF2B5EF4-FFF2-40B4-BE49-F238E27FC236}">
                <a16:creationId xmlns:a16="http://schemas.microsoft.com/office/drawing/2014/main" id="{1F493C54-3679-D3F7-A7E8-0ABF20187A46}"/>
              </a:ext>
            </a:extLst>
          </p:cNvPr>
          <p:cNvSpPr/>
          <p:nvPr/>
        </p:nvSpPr>
        <p:spPr>
          <a:xfrm>
            <a:off x="2984004"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4" name="Oval 93">
            <a:extLst>
              <a:ext uri="{FF2B5EF4-FFF2-40B4-BE49-F238E27FC236}">
                <a16:creationId xmlns:a16="http://schemas.microsoft.com/office/drawing/2014/main" id="{61BAA34C-2760-A896-49EA-D9A7CF51EA94}"/>
              </a:ext>
            </a:extLst>
          </p:cNvPr>
          <p:cNvSpPr/>
          <p:nvPr/>
        </p:nvSpPr>
        <p:spPr>
          <a:xfrm>
            <a:off x="3348528"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5" name="Oval 94">
            <a:extLst>
              <a:ext uri="{FF2B5EF4-FFF2-40B4-BE49-F238E27FC236}">
                <a16:creationId xmlns:a16="http://schemas.microsoft.com/office/drawing/2014/main" id="{22480E4D-6B5D-2780-534D-BB2A3CFAAFB7}"/>
              </a:ext>
            </a:extLst>
          </p:cNvPr>
          <p:cNvSpPr/>
          <p:nvPr/>
        </p:nvSpPr>
        <p:spPr>
          <a:xfrm>
            <a:off x="3713052"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6" name="Oval 95">
            <a:extLst>
              <a:ext uri="{FF2B5EF4-FFF2-40B4-BE49-F238E27FC236}">
                <a16:creationId xmlns:a16="http://schemas.microsoft.com/office/drawing/2014/main" id="{F7A4D9B0-AB4E-0296-800B-432EF3928597}"/>
              </a:ext>
            </a:extLst>
          </p:cNvPr>
          <p:cNvSpPr/>
          <p:nvPr/>
        </p:nvSpPr>
        <p:spPr>
          <a:xfrm>
            <a:off x="4071397"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7" name="Oval 96">
            <a:extLst>
              <a:ext uri="{FF2B5EF4-FFF2-40B4-BE49-F238E27FC236}">
                <a16:creationId xmlns:a16="http://schemas.microsoft.com/office/drawing/2014/main" id="{45F340C9-765F-A155-4C63-97B14B45C9B8}"/>
              </a:ext>
            </a:extLst>
          </p:cNvPr>
          <p:cNvSpPr/>
          <p:nvPr/>
        </p:nvSpPr>
        <p:spPr>
          <a:xfrm>
            <a:off x="4442099"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8" name="Oval 97">
            <a:extLst>
              <a:ext uri="{FF2B5EF4-FFF2-40B4-BE49-F238E27FC236}">
                <a16:creationId xmlns:a16="http://schemas.microsoft.com/office/drawing/2014/main" id="{40A0356B-DB74-E944-961E-F62D8D53A02A}"/>
              </a:ext>
            </a:extLst>
          </p:cNvPr>
          <p:cNvSpPr/>
          <p:nvPr/>
        </p:nvSpPr>
        <p:spPr>
          <a:xfrm>
            <a:off x="4806623"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9" name="Title 2">
            <a:extLst>
              <a:ext uri="{FF2B5EF4-FFF2-40B4-BE49-F238E27FC236}">
                <a16:creationId xmlns:a16="http://schemas.microsoft.com/office/drawing/2014/main" id="{0D81679B-6E29-669E-4B63-837869662BCB}"/>
              </a:ext>
            </a:extLst>
          </p:cNvPr>
          <p:cNvSpPr txBox="1"/>
          <p:nvPr/>
        </p:nvSpPr>
        <p:spPr>
          <a:xfrm>
            <a:off x="1793543"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低的</a:t>
            </a:r>
          </a:p>
        </p:txBody>
      </p:sp>
      <p:sp>
        <p:nvSpPr>
          <p:cNvPr id="100" name="Title 2">
            <a:extLst>
              <a:ext uri="{FF2B5EF4-FFF2-40B4-BE49-F238E27FC236}">
                <a16:creationId xmlns:a16="http://schemas.microsoft.com/office/drawing/2014/main" id="{BEE4C8CF-5794-9B64-DB9C-D7CE9FAE4AB3}"/>
              </a:ext>
            </a:extLst>
          </p:cNvPr>
          <p:cNvSpPr txBox="1"/>
          <p:nvPr/>
        </p:nvSpPr>
        <p:spPr>
          <a:xfrm>
            <a:off x="2914111" y="419818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中等的</a:t>
            </a:r>
          </a:p>
        </p:txBody>
      </p:sp>
      <p:sp>
        <p:nvSpPr>
          <p:cNvPr id="101" name="Title 2">
            <a:extLst>
              <a:ext uri="{FF2B5EF4-FFF2-40B4-BE49-F238E27FC236}">
                <a16:creationId xmlns:a16="http://schemas.microsoft.com/office/drawing/2014/main" id="{FE3EBE4E-EB98-83A3-75A2-18C830DF307D}"/>
              </a:ext>
            </a:extLst>
          </p:cNvPr>
          <p:cNvSpPr txBox="1"/>
          <p:nvPr/>
        </p:nvSpPr>
        <p:spPr>
          <a:xfrm>
            <a:off x="4356425"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高的</a:t>
            </a:r>
          </a:p>
        </p:txBody>
      </p:sp>
      <p:sp>
        <p:nvSpPr>
          <p:cNvPr id="102" name="Title 2">
            <a:extLst>
              <a:ext uri="{FF2B5EF4-FFF2-40B4-BE49-F238E27FC236}">
                <a16:creationId xmlns:a16="http://schemas.microsoft.com/office/drawing/2014/main" id="{1B25F2BD-9424-0257-A803-9516DAAC1307}"/>
              </a:ext>
            </a:extLst>
          </p:cNvPr>
          <p:cNvSpPr txBox="1"/>
          <p:nvPr/>
        </p:nvSpPr>
        <p:spPr>
          <a:xfrm>
            <a:off x="411128"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橡木</a:t>
            </a:r>
          </a:p>
        </p:txBody>
      </p:sp>
      <p:cxnSp>
        <p:nvCxnSpPr>
          <p:cNvPr id="103" name="Straight Connector 102">
            <a:extLst>
              <a:ext uri="{FF2B5EF4-FFF2-40B4-BE49-F238E27FC236}">
                <a16:creationId xmlns:a16="http://schemas.microsoft.com/office/drawing/2014/main" id="{143BECEC-4306-6B0A-1B62-892176C385A1}"/>
              </a:ext>
            </a:extLst>
          </p:cNvPr>
          <p:cNvCxnSpPr/>
          <p:nvPr/>
        </p:nvCxnSpPr>
        <p:spPr>
          <a:xfrm>
            <a:off x="957649" y="469996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63A90E32-85F4-531C-DEDB-E7EBAB510C5A}"/>
              </a:ext>
            </a:extLst>
          </p:cNvPr>
          <p:cNvSpPr/>
          <p:nvPr/>
        </p:nvSpPr>
        <p:spPr>
          <a:xfrm>
            <a:off x="1891575"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6" name="Oval 105">
            <a:extLst>
              <a:ext uri="{FF2B5EF4-FFF2-40B4-BE49-F238E27FC236}">
                <a16:creationId xmlns:a16="http://schemas.microsoft.com/office/drawing/2014/main" id="{19D0AB0B-64C7-0CCD-48CC-27D938711BEA}"/>
              </a:ext>
            </a:extLst>
          </p:cNvPr>
          <p:cNvSpPr/>
          <p:nvPr/>
        </p:nvSpPr>
        <p:spPr>
          <a:xfrm>
            <a:off x="2255718"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7" name="Oval 106">
            <a:extLst>
              <a:ext uri="{FF2B5EF4-FFF2-40B4-BE49-F238E27FC236}">
                <a16:creationId xmlns:a16="http://schemas.microsoft.com/office/drawing/2014/main" id="{6DF9DB65-C7C7-F323-D0B4-C0877CFCC86C}"/>
              </a:ext>
            </a:extLst>
          </p:cNvPr>
          <p:cNvSpPr/>
          <p:nvPr/>
        </p:nvSpPr>
        <p:spPr>
          <a:xfrm>
            <a:off x="2619861"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8" name="Oval 107">
            <a:extLst>
              <a:ext uri="{FF2B5EF4-FFF2-40B4-BE49-F238E27FC236}">
                <a16:creationId xmlns:a16="http://schemas.microsoft.com/office/drawing/2014/main" id="{85F98601-EA11-F3BB-94FA-146B4BB1119D}"/>
              </a:ext>
            </a:extLst>
          </p:cNvPr>
          <p:cNvSpPr/>
          <p:nvPr/>
        </p:nvSpPr>
        <p:spPr>
          <a:xfrm>
            <a:off x="2984004"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9" name="Oval 108">
            <a:extLst>
              <a:ext uri="{FF2B5EF4-FFF2-40B4-BE49-F238E27FC236}">
                <a16:creationId xmlns:a16="http://schemas.microsoft.com/office/drawing/2014/main" id="{D805F586-0454-F760-CA62-3A9FB1E870B3}"/>
              </a:ext>
            </a:extLst>
          </p:cNvPr>
          <p:cNvSpPr/>
          <p:nvPr/>
        </p:nvSpPr>
        <p:spPr>
          <a:xfrm>
            <a:off x="3348528"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0" name="Oval 109">
            <a:extLst>
              <a:ext uri="{FF2B5EF4-FFF2-40B4-BE49-F238E27FC236}">
                <a16:creationId xmlns:a16="http://schemas.microsoft.com/office/drawing/2014/main" id="{050295CE-1D57-2339-84CB-D8EFA9E837D5}"/>
              </a:ext>
            </a:extLst>
          </p:cNvPr>
          <p:cNvSpPr/>
          <p:nvPr/>
        </p:nvSpPr>
        <p:spPr>
          <a:xfrm>
            <a:off x="3713052"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1" name="Oval 110">
            <a:extLst>
              <a:ext uri="{FF2B5EF4-FFF2-40B4-BE49-F238E27FC236}">
                <a16:creationId xmlns:a16="http://schemas.microsoft.com/office/drawing/2014/main" id="{E740F1B9-912A-65A7-F689-7207A5D6B6BF}"/>
              </a:ext>
            </a:extLst>
          </p:cNvPr>
          <p:cNvSpPr/>
          <p:nvPr/>
        </p:nvSpPr>
        <p:spPr>
          <a:xfrm>
            <a:off x="407139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2" name="Oval 111">
            <a:extLst>
              <a:ext uri="{FF2B5EF4-FFF2-40B4-BE49-F238E27FC236}">
                <a16:creationId xmlns:a16="http://schemas.microsoft.com/office/drawing/2014/main" id="{FB1028F6-2216-9C59-BB15-7FE3FE78E6AA}"/>
              </a:ext>
            </a:extLst>
          </p:cNvPr>
          <p:cNvSpPr/>
          <p:nvPr/>
        </p:nvSpPr>
        <p:spPr>
          <a:xfrm>
            <a:off x="4442099"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3" name="Oval 112">
            <a:extLst>
              <a:ext uri="{FF2B5EF4-FFF2-40B4-BE49-F238E27FC236}">
                <a16:creationId xmlns:a16="http://schemas.microsoft.com/office/drawing/2014/main" id="{90FC1ABE-5575-8D05-603D-3CCEA20815E8}"/>
              </a:ext>
            </a:extLst>
          </p:cNvPr>
          <p:cNvSpPr/>
          <p:nvPr/>
        </p:nvSpPr>
        <p:spPr>
          <a:xfrm>
            <a:off x="4806623"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4" name="Title 2">
            <a:extLst>
              <a:ext uri="{FF2B5EF4-FFF2-40B4-BE49-F238E27FC236}">
                <a16:creationId xmlns:a16="http://schemas.microsoft.com/office/drawing/2014/main" id="{8156B5FA-0F93-9B84-4A7C-D9514D3553A2}"/>
              </a:ext>
            </a:extLst>
          </p:cNvPr>
          <p:cNvSpPr txBox="1"/>
          <p:nvPr/>
        </p:nvSpPr>
        <p:spPr>
          <a:xfrm>
            <a:off x="411128"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單寧</a:t>
            </a:r>
          </a:p>
        </p:txBody>
      </p:sp>
      <p:cxnSp>
        <p:nvCxnSpPr>
          <p:cNvPr id="115" name="Straight Connector 114">
            <a:extLst>
              <a:ext uri="{FF2B5EF4-FFF2-40B4-BE49-F238E27FC236}">
                <a16:creationId xmlns:a16="http://schemas.microsoft.com/office/drawing/2014/main" id="{78A4892F-8D27-F00E-A05A-7014B5A2A0AE}"/>
              </a:ext>
            </a:extLst>
          </p:cNvPr>
          <p:cNvCxnSpPr>
            <a:cxnSpLocks/>
          </p:cNvCxnSpPr>
          <p:nvPr/>
        </p:nvCxnSpPr>
        <p:spPr>
          <a:xfrm>
            <a:off x="957649" y="504595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B09DF459-3CE1-EF37-72B4-339D5FDE1624}"/>
              </a:ext>
            </a:extLst>
          </p:cNvPr>
          <p:cNvSpPr/>
          <p:nvPr/>
        </p:nvSpPr>
        <p:spPr>
          <a:xfrm>
            <a:off x="1891575"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7" name="Oval 116">
            <a:extLst>
              <a:ext uri="{FF2B5EF4-FFF2-40B4-BE49-F238E27FC236}">
                <a16:creationId xmlns:a16="http://schemas.microsoft.com/office/drawing/2014/main" id="{2B1DA8F0-A61D-4914-6759-634A335F4002}"/>
              </a:ext>
            </a:extLst>
          </p:cNvPr>
          <p:cNvSpPr/>
          <p:nvPr/>
        </p:nvSpPr>
        <p:spPr>
          <a:xfrm>
            <a:off x="225571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8" name="Oval 117">
            <a:extLst>
              <a:ext uri="{FF2B5EF4-FFF2-40B4-BE49-F238E27FC236}">
                <a16:creationId xmlns:a16="http://schemas.microsoft.com/office/drawing/2014/main" id="{64B8F3E6-0C3B-4E6B-56EE-3C616F9AEA3C}"/>
              </a:ext>
            </a:extLst>
          </p:cNvPr>
          <p:cNvSpPr/>
          <p:nvPr/>
        </p:nvSpPr>
        <p:spPr>
          <a:xfrm>
            <a:off x="2619861"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9" name="Oval 118">
            <a:extLst>
              <a:ext uri="{FF2B5EF4-FFF2-40B4-BE49-F238E27FC236}">
                <a16:creationId xmlns:a16="http://schemas.microsoft.com/office/drawing/2014/main" id="{8E601920-BBD7-E7CA-A137-997EB47E2CB2}"/>
              </a:ext>
            </a:extLst>
          </p:cNvPr>
          <p:cNvSpPr/>
          <p:nvPr/>
        </p:nvSpPr>
        <p:spPr>
          <a:xfrm>
            <a:off x="2984004"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0" name="Oval 119">
            <a:extLst>
              <a:ext uri="{FF2B5EF4-FFF2-40B4-BE49-F238E27FC236}">
                <a16:creationId xmlns:a16="http://schemas.microsoft.com/office/drawing/2014/main" id="{9629ECA6-F6E6-5724-A952-F07EBE9ABFBC}"/>
              </a:ext>
            </a:extLst>
          </p:cNvPr>
          <p:cNvSpPr/>
          <p:nvPr/>
        </p:nvSpPr>
        <p:spPr>
          <a:xfrm>
            <a:off x="443901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2" name="Oval 121">
            <a:extLst>
              <a:ext uri="{FF2B5EF4-FFF2-40B4-BE49-F238E27FC236}">
                <a16:creationId xmlns:a16="http://schemas.microsoft.com/office/drawing/2014/main" id="{C13D3584-8F86-FEED-950B-9D870826B16B}"/>
              </a:ext>
            </a:extLst>
          </p:cNvPr>
          <p:cNvSpPr/>
          <p:nvPr/>
        </p:nvSpPr>
        <p:spPr>
          <a:xfrm>
            <a:off x="4071397"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4" name="Oval 123">
            <a:extLst>
              <a:ext uri="{FF2B5EF4-FFF2-40B4-BE49-F238E27FC236}">
                <a16:creationId xmlns:a16="http://schemas.microsoft.com/office/drawing/2014/main" id="{A1CFDD7B-AE30-1FB9-987F-797E1E1A77AE}"/>
              </a:ext>
            </a:extLst>
          </p:cNvPr>
          <p:cNvSpPr/>
          <p:nvPr/>
        </p:nvSpPr>
        <p:spPr>
          <a:xfrm>
            <a:off x="4806623"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1793543"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3034613" y="5775741"/>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13.5% – 14.5%</a:t>
            </a:r>
          </a:p>
        </p:txBody>
      </p:sp>
      <p:sp>
        <p:nvSpPr>
          <p:cNvPr id="127" name="Title 2">
            <a:extLst>
              <a:ext uri="{FF2B5EF4-FFF2-40B4-BE49-F238E27FC236}">
                <a16:creationId xmlns:a16="http://schemas.microsoft.com/office/drawing/2014/main" id="{B41CB062-B3CF-9FDE-1311-FEE1B1FAA3CD}"/>
              </a:ext>
            </a:extLst>
          </p:cNvPr>
          <p:cNvSpPr txBox="1"/>
          <p:nvPr/>
        </p:nvSpPr>
        <p:spPr>
          <a:xfrm>
            <a:off x="4356425"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17%</a:t>
            </a:r>
          </a:p>
        </p:txBody>
      </p:sp>
      <p:sp>
        <p:nvSpPr>
          <p:cNvPr id="128" name="Title 2">
            <a:extLst>
              <a:ext uri="{FF2B5EF4-FFF2-40B4-BE49-F238E27FC236}">
                <a16:creationId xmlns:a16="http://schemas.microsoft.com/office/drawing/2014/main" id="{6D30BEC4-2683-ED22-6AEA-4863616B5599}"/>
              </a:ext>
            </a:extLst>
          </p:cNvPr>
          <p:cNvSpPr txBox="1"/>
          <p:nvPr/>
        </p:nvSpPr>
        <p:spPr>
          <a:xfrm>
            <a:off x="411128" y="613852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酒精</a:t>
            </a:r>
          </a:p>
        </p:txBody>
      </p:sp>
      <p:cxnSp>
        <p:nvCxnSpPr>
          <p:cNvPr id="129" name="Straight Connector 128">
            <a:extLst>
              <a:ext uri="{FF2B5EF4-FFF2-40B4-BE49-F238E27FC236}">
                <a16:creationId xmlns:a16="http://schemas.microsoft.com/office/drawing/2014/main" id="{C10BC331-4C23-9BBC-D438-A15EE4762DB9}"/>
              </a:ext>
            </a:extLst>
          </p:cNvPr>
          <p:cNvCxnSpPr>
            <a:cxnSpLocks/>
          </p:cNvCxnSpPr>
          <p:nvPr/>
        </p:nvCxnSpPr>
        <p:spPr>
          <a:xfrm>
            <a:off x="957649" y="630639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7A46D4A-3123-70DD-1402-4D56075E90E9}"/>
              </a:ext>
            </a:extLst>
          </p:cNvPr>
          <p:cNvCxnSpPr/>
          <p:nvPr/>
        </p:nvCxnSpPr>
        <p:spPr>
          <a:xfrm flipH="1">
            <a:off x="4576471"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1891575"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 name="Oval 8">
            <a:extLst>
              <a:ext uri="{FF2B5EF4-FFF2-40B4-BE49-F238E27FC236}">
                <a16:creationId xmlns:a16="http://schemas.microsoft.com/office/drawing/2014/main" id="{98B11090-0F1E-9130-E036-1F70E02E2B14}"/>
              </a:ext>
            </a:extLst>
          </p:cNvPr>
          <p:cNvSpPr/>
          <p:nvPr/>
        </p:nvSpPr>
        <p:spPr>
          <a:xfrm>
            <a:off x="2255718"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0" name="Oval 19">
            <a:extLst>
              <a:ext uri="{FF2B5EF4-FFF2-40B4-BE49-F238E27FC236}">
                <a16:creationId xmlns:a16="http://schemas.microsoft.com/office/drawing/2014/main" id="{E6F4703E-38C4-66B6-0AAA-A7577FF86048}"/>
              </a:ext>
            </a:extLst>
          </p:cNvPr>
          <p:cNvSpPr/>
          <p:nvPr/>
        </p:nvSpPr>
        <p:spPr>
          <a:xfrm>
            <a:off x="2619861"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2" name="Oval 21">
            <a:extLst>
              <a:ext uri="{FF2B5EF4-FFF2-40B4-BE49-F238E27FC236}">
                <a16:creationId xmlns:a16="http://schemas.microsoft.com/office/drawing/2014/main" id="{6AD0BF80-B769-9BAA-B585-4C4951E651CC}"/>
              </a:ext>
            </a:extLst>
          </p:cNvPr>
          <p:cNvSpPr/>
          <p:nvPr/>
        </p:nvSpPr>
        <p:spPr>
          <a:xfrm>
            <a:off x="2984004"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3" name="Oval 22">
            <a:extLst>
              <a:ext uri="{FF2B5EF4-FFF2-40B4-BE49-F238E27FC236}">
                <a16:creationId xmlns:a16="http://schemas.microsoft.com/office/drawing/2014/main" id="{0973BC90-B33A-B751-5BDD-28E157D5E2BC}"/>
              </a:ext>
            </a:extLst>
          </p:cNvPr>
          <p:cNvSpPr/>
          <p:nvPr/>
        </p:nvSpPr>
        <p:spPr>
          <a:xfrm>
            <a:off x="3348528"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4" name="Oval 23">
            <a:extLst>
              <a:ext uri="{FF2B5EF4-FFF2-40B4-BE49-F238E27FC236}">
                <a16:creationId xmlns:a16="http://schemas.microsoft.com/office/drawing/2014/main" id="{A34C17CA-F787-56E9-F2EB-5F92BCC49ACE}"/>
              </a:ext>
            </a:extLst>
          </p:cNvPr>
          <p:cNvSpPr/>
          <p:nvPr/>
        </p:nvSpPr>
        <p:spPr>
          <a:xfrm>
            <a:off x="3713052"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5" name="Oval 24">
            <a:extLst>
              <a:ext uri="{FF2B5EF4-FFF2-40B4-BE49-F238E27FC236}">
                <a16:creationId xmlns:a16="http://schemas.microsoft.com/office/drawing/2014/main" id="{92FF9485-CFA9-1A63-0EE5-BF96D5D967CE}"/>
              </a:ext>
            </a:extLst>
          </p:cNvPr>
          <p:cNvSpPr/>
          <p:nvPr/>
        </p:nvSpPr>
        <p:spPr>
          <a:xfrm>
            <a:off x="4071397"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6" name="Oval 25">
            <a:extLst>
              <a:ext uri="{FF2B5EF4-FFF2-40B4-BE49-F238E27FC236}">
                <a16:creationId xmlns:a16="http://schemas.microsoft.com/office/drawing/2014/main" id="{4D6277A3-30D7-6C5F-8DCF-E8F91CCDA879}"/>
              </a:ext>
            </a:extLst>
          </p:cNvPr>
          <p:cNvSpPr/>
          <p:nvPr/>
        </p:nvSpPr>
        <p:spPr>
          <a:xfrm>
            <a:off x="4442099"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7" name="Oval 26">
            <a:extLst>
              <a:ext uri="{FF2B5EF4-FFF2-40B4-BE49-F238E27FC236}">
                <a16:creationId xmlns:a16="http://schemas.microsoft.com/office/drawing/2014/main" id="{EA777FD4-CCEB-5E8E-E8C0-E0C952B590DC}"/>
              </a:ext>
            </a:extLst>
          </p:cNvPr>
          <p:cNvSpPr/>
          <p:nvPr/>
        </p:nvSpPr>
        <p:spPr>
          <a:xfrm>
            <a:off x="480662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8" name="Title 2">
            <a:extLst>
              <a:ext uri="{FF2B5EF4-FFF2-40B4-BE49-F238E27FC236}">
                <a16:creationId xmlns:a16="http://schemas.microsoft.com/office/drawing/2014/main" id="{AEAF842E-EC57-A5A6-DA5B-536F10E44B5E}"/>
              </a:ext>
            </a:extLst>
          </p:cNvPr>
          <p:cNvSpPr txBox="1"/>
          <p:nvPr/>
        </p:nvSpPr>
        <p:spPr>
          <a:xfrm>
            <a:off x="411128" y="52572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酸度</a:t>
            </a:r>
          </a:p>
        </p:txBody>
      </p:sp>
      <p:cxnSp>
        <p:nvCxnSpPr>
          <p:cNvPr id="29" name="Straight Connector 28">
            <a:extLst>
              <a:ext uri="{FF2B5EF4-FFF2-40B4-BE49-F238E27FC236}">
                <a16:creationId xmlns:a16="http://schemas.microsoft.com/office/drawing/2014/main" id="{11FDC852-B66F-E309-2C7D-854DA34DBFAE}"/>
              </a:ext>
            </a:extLst>
          </p:cNvPr>
          <p:cNvCxnSpPr>
            <a:cxnSpLocks/>
          </p:cNvCxnSpPr>
          <p:nvPr/>
        </p:nvCxnSpPr>
        <p:spPr>
          <a:xfrm>
            <a:off x="957649" y="5425099"/>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135200" y="368300"/>
            <a:ext cx="2114328" cy="6400800"/>
          </a:xfrm>
          <a:prstGeom prst="rect">
            <a:avLst/>
          </a:prstGeom>
        </p:spPr>
      </p:pic>
      <p:sp>
        <p:nvSpPr>
          <p:cNvPr id="34" name="object 10">
            <a:extLst>
              <a:ext uri="{FF2B5EF4-FFF2-40B4-BE49-F238E27FC236}">
                <a16:creationId xmlns:a16="http://schemas.microsoft.com/office/drawing/2014/main" id="{C253552D-575F-5CDC-9429-090B7D8D4751}"/>
              </a:ext>
            </a:extLst>
          </p:cNvPr>
          <p:cNvSpPr txBox="1"/>
          <p:nvPr/>
        </p:nvSpPr>
        <p:spPr>
          <a:xfrm rot="16200000">
            <a:off x="5008596" y="4071981"/>
            <a:ext cx="4652237" cy="804387"/>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3200" b="1" u="none" strike="noStrike" dirty="0">
                <a:solidFill>
                  <a:srgbClr val="FFFFFF"/>
                </a:solidFill>
                <a:latin typeface="Neue Haas Grotesk Text Pro"/>
                <a:ea typeface="Microsoft JhengHei" panose="020B0604030504040204" pitchFamily="34" charset="-120"/>
                <a:cs typeface="Inter Display"/>
              </a:rPr>
              <a:t>CABERNET</a:t>
            </a:r>
          </a:p>
          <a:p>
            <a:pPr algn="ctr" defTabSz="914453" rtl="0">
              <a:lnSpc>
                <a:spcPct val="80000"/>
              </a:lnSpc>
              <a:spcBef>
                <a:spcPct val="0"/>
              </a:spcBef>
            </a:pPr>
            <a:r>
              <a:rPr lang="en-AU" sz="3200" b="1" cap="all" dirty="0">
                <a:solidFill>
                  <a:srgbClr val="FFFFFF"/>
                </a:solidFill>
                <a:latin typeface="Neue Haas Grotesk Text Pro"/>
                <a:ea typeface="Microsoft JhengHei" panose="020B0604030504040204" pitchFamily="34" charset="-120"/>
                <a:cs typeface="Inter Display"/>
              </a:rPr>
              <a:t>SAUVIGNON</a:t>
            </a:r>
            <a:endParaRPr lang="en-AU" sz="32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grpSp>
        <p:nvGrpSpPr>
          <p:cNvPr id="65" name="Group 64">
            <a:extLst>
              <a:ext uri="{FF2B5EF4-FFF2-40B4-BE49-F238E27FC236}">
                <a16:creationId xmlns:a16="http://schemas.microsoft.com/office/drawing/2014/main" id="{0831E313-6F93-6D9C-9DCE-2989A6E45ED5}"/>
              </a:ext>
            </a:extLst>
          </p:cNvPr>
          <p:cNvGrpSpPr/>
          <p:nvPr/>
        </p:nvGrpSpPr>
        <p:grpSpPr>
          <a:xfrm>
            <a:off x="3722760" y="6127332"/>
            <a:ext cx="278634" cy="272668"/>
            <a:chOff x="8032638" y="5926610"/>
            <a:chExt cx="278634" cy="272668"/>
          </a:xfrm>
        </p:grpSpPr>
        <p:sp>
          <p:nvSpPr>
            <p:cNvPr id="73" name="Freeform 72">
              <a:extLst>
                <a:ext uri="{FF2B5EF4-FFF2-40B4-BE49-F238E27FC236}">
                  <a16:creationId xmlns:a16="http://schemas.microsoft.com/office/drawing/2014/main" id="{D807B756-B303-4739-12FE-3A09C6D7B50A}"/>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83" name="Freeform 82">
              <a:extLst>
                <a:ext uri="{FF2B5EF4-FFF2-40B4-BE49-F238E27FC236}">
                  <a16:creationId xmlns:a16="http://schemas.microsoft.com/office/drawing/2014/main" id="{BE26B239-969B-E781-D1AE-050D22008691}"/>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84" name="Group 83">
            <a:extLst>
              <a:ext uri="{FF2B5EF4-FFF2-40B4-BE49-F238E27FC236}">
                <a16:creationId xmlns:a16="http://schemas.microsoft.com/office/drawing/2014/main" id="{70D7F804-62FC-4690-1443-3BE4AD0DEB7F}"/>
              </a:ext>
            </a:extLst>
          </p:cNvPr>
          <p:cNvGrpSpPr/>
          <p:nvPr/>
        </p:nvGrpSpPr>
        <p:grpSpPr>
          <a:xfrm rot="10800000">
            <a:off x="3355087" y="6127332"/>
            <a:ext cx="278634" cy="272668"/>
            <a:chOff x="8032638" y="5926610"/>
            <a:chExt cx="278634" cy="272668"/>
          </a:xfrm>
        </p:grpSpPr>
        <p:sp>
          <p:nvSpPr>
            <p:cNvPr id="85" name="Freeform 84">
              <a:extLst>
                <a:ext uri="{FF2B5EF4-FFF2-40B4-BE49-F238E27FC236}">
                  <a16:creationId xmlns:a16="http://schemas.microsoft.com/office/drawing/2014/main" id="{F008065B-6CCF-A4D6-2B86-601D64DF8348}"/>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86" name="Freeform 85">
              <a:extLst>
                <a:ext uri="{FF2B5EF4-FFF2-40B4-BE49-F238E27FC236}">
                  <a16:creationId xmlns:a16="http://schemas.microsoft.com/office/drawing/2014/main" id="{2436DF54-837E-E5C4-8C59-A62DE72CD3E0}"/>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4" name="Straight Connector 3">
            <a:extLst>
              <a:ext uri="{FF2B5EF4-FFF2-40B4-BE49-F238E27FC236}">
                <a16:creationId xmlns:a16="http://schemas.microsoft.com/office/drawing/2014/main" id="{15377298-9E16-9CA2-969C-0666BD0739E0}"/>
              </a:ext>
            </a:extLst>
          </p:cNvPr>
          <p:cNvCxnSpPr/>
          <p:nvPr/>
        </p:nvCxnSpPr>
        <p:spPr>
          <a:xfrm>
            <a:off x="7435071" y="2287785"/>
            <a:ext cx="227146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 name="object 58">
            <a:extLst>
              <a:ext uri="{FF2B5EF4-FFF2-40B4-BE49-F238E27FC236}">
                <a16:creationId xmlns:a16="http://schemas.microsoft.com/office/drawing/2014/main" id="{C4FACCBA-C2AC-ADFF-3B4C-E7E00A19E68C}"/>
              </a:ext>
            </a:extLst>
          </p:cNvPr>
          <p:cNvSpPr txBox="1"/>
          <p:nvPr/>
        </p:nvSpPr>
        <p:spPr>
          <a:xfrm>
            <a:off x="9277889" y="2771321"/>
            <a:ext cx="2665060" cy="1534577"/>
          </a:xfrm>
          <a:prstGeom prst="rect">
            <a:avLst/>
          </a:prstGeom>
        </p:spPr>
        <p:txBody>
          <a:bodyPr vert="horz" wrap="square" lIns="0" tIns="17145" rIns="0" bIns="0" numCol="1" rtlCol="0" anchor="ctr" anchorCtr="0">
            <a:noAutofit/>
          </a:bodyPr>
          <a:lstStyle/>
          <a:p>
            <a:pPr rtl="0">
              <a:lnSpc>
                <a:spcPct val="98000"/>
              </a:lnSpc>
              <a:spcAft>
                <a:spcPts val="100"/>
              </a:spcAft>
              <a:buClr>
                <a:schemeClr val="bg2"/>
              </a:buClr>
            </a:pPr>
            <a:r>
              <a:rPr lang="zh-Hant" sz="1600" u="none" strike="noStrike" dirty="0">
                <a:latin typeface="Microsoft JhengHei" panose="020B0604030504040204" pitchFamily="34" charset="-120"/>
                <a:ea typeface="Microsoft JhengHei" panose="020B0604030504040204" pitchFamily="34" charset="-120"/>
                <a:cs typeface="Hellix SemiBold"/>
              </a:rPr>
              <a:t>典型口味</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黑莓</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黑莓</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深櫻桃色</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李子</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香料</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胡椒</a:t>
            </a:r>
          </a:p>
        </p:txBody>
      </p:sp>
      <p:cxnSp>
        <p:nvCxnSpPr>
          <p:cNvPr id="6" name="Straight Connector 5">
            <a:extLst>
              <a:ext uri="{FF2B5EF4-FFF2-40B4-BE49-F238E27FC236}">
                <a16:creationId xmlns:a16="http://schemas.microsoft.com/office/drawing/2014/main" id="{D3764196-34C4-1193-896A-A527F2DD5E88}"/>
              </a:ext>
            </a:extLst>
          </p:cNvPr>
          <p:cNvCxnSpPr/>
          <p:nvPr/>
        </p:nvCxnSpPr>
        <p:spPr>
          <a:xfrm flipH="1">
            <a:off x="9696635" y="2285352"/>
            <a:ext cx="0" cy="23231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6E711E41-FBCA-B193-9A61-4A09FDE275D8}"/>
              </a:ext>
            </a:extLst>
          </p:cNvPr>
          <p:cNvCxnSpPr/>
          <p:nvPr/>
        </p:nvCxnSpPr>
        <p:spPr>
          <a:xfrm flipH="1">
            <a:off x="3853457"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EA3B2DD-ABE2-F15C-B685-8513FDF3F4EE}"/>
              </a:ext>
            </a:extLst>
          </p:cNvPr>
          <p:cNvCxnSpPr/>
          <p:nvPr/>
        </p:nvCxnSpPr>
        <p:spPr>
          <a:xfrm>
            <a:off x="3844772" y="2130864"/>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6984812"/>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765DC3-AD02-704C-51C4-FC98B5C3F8B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623888" y="584200"/>
            <a:ext cx="6158452" cy="1325562"/>
          </a:xfrm>
        </p:spPr>
        <p:txBody>
          <a:bodyPr>
            <a:noAutofit/>
          </a:bodyPr>
          <a:lstStyle/>
          <a:p>
            <a:pPr rtl="0"/>
            <a:r>
              <a:rPr lang="zh-Hant" sz="5400" b="1" u="none" strike="noStrike" dirty="0">
                <a:solidFill>
                  <a:srgbClr val="F28F2A"/>
                </a:solidFill>
                <a:latin typeface="Microsoft JhengHei" panose="020B0604030504040204" pitchFamily="34" charset="-120"/>
              </a:rPr>
              <a:t>新南威爾斯州</a:t>
            </a:r>
          </a:p>
        </p:txBody>
      </p:sp>
      <p:sp>
        <p:nvSpPr>
          <p:cNvPr id="10" name="TextBox 9">
            <a:extLst>
              <a:ext uri="{FF2B5EF4-FFF2-40B4-BE49-F238E27FC236}">
                <a16:creationId xmlns:a16="http://schemas.microsoft.com/office/drawing/2014/main" id="{EE139731-5B47-D9A2-D91D-59A65663399F}"/>
              </a:ext>
            </a:extLst>
          </p:cNvPr>
          <p:cNvSpPr txBox="1"/>
          <p:nvPr/>
        </p:nvSpPr>
        <p:spPr>
          <a:xfrm>
            <a:off x="1828800" y="3912412"/>
            <a:ext cx="2275477" cy="369332"/>
          </a:xfrm>
          <a:prstGeom prst="rect">
            <a:avLst/>
          </a:prstGeom>
          <a:noFill/>
        </p:spPr>
        <p:txBody>
          <a:bodyPr wrap="square">
            <a:noAutofit/>
          </a:bodyPr>
          <a:lstStyle/>
          <a:p>
            <a:pPr rtl="0"/>
            <a:r>
              <a:rPr lang="zh-Hant" altLang="en-US" b="1" dirty="0">
                <a:solidFill>
                  <a:srgbClr val="F28F2A"/>
                </a:solidFill>
                <a:latin typeface="Microsoft JhengHei" panose="020B0604030504040204" pitchFamily="34" charset="-120"/>
                <a:ea typeface="Microsoft JhengHei" panose="020B0604030504040204" pitchFamily="34" charset="-120"/>
              </a:rPr>
              <a:t>里</a:t>
            </a:r>
            <a:r>
              <a:rPr lang="zh-Hant" sz="1800" b="1" u="none" strike="noStrike" dirty="0">
                <a:solidFill>
                  <a:srgbClr val="F28F2A"/>
                </a:solidFill>
                <a:latin typeface="Microsoft JhengHei" panose="020B0604030504040204" pitchFamily="34" charset="-120"/>
                <a:ea typeface="Microsoft JhengHei" panose="020B0604030504040204" pitchFamily="34" charset="-120"/>
              </a:rPr>
              <a:t>弗</a:t>
            </a:r>
            <a:r>
              <a:rPr lang="zh-Hant" altLang="en-US" sz="1800" b="1" u="none" strike="noStrike" dirty="0">
                <a:solidFill>
                  <a:srgbClr val="F28F2A"/>
                </a:solidFill>
                <a:latin typeface="Microsoft JhengHei" panose="020B0604030504040204" pitchFamily="34" charset="-120"/>
                <a:ea typeface="Microsoft JhengHei" panose="020B0604030504040204" pitchFamily="34" charset="-120"/>
              </a:rPr>
              <a:t>裡</a:t>
            </a:r>
            <a:r>
              <a:rPr lang="zh-Hant" sz="1800" b="1" u="none" strike="noStrike" dirty="0">
                <a:solidFill>
                  <a:srgbClr val="F28F2A"/>
                </a:solidFill>
                <a:latin typeface="Microsoft JhengHei" panose="020B0604030504040204" pitchFamily="34" charset="-120"/>
                <a:ea typeface="Microsoft JhengHei" panose="020B0604030504040204" pitchFamily="34" charset="-120"/>
              </a:rPr>
              <a:t>納</a:t>
            </a:r>
            <a:endParaRPr lang="en-US" b="1" dirty="0">
              <a:solidFill>
                <a:schemeClr val="accent4"/>
              </a:solidFill>
              <a:latin typeface="Microsoft JhengHei" panose="020B0604030504040204" pitchFamily="34" charset="-120"/>
              <a:ea typeface="Microsoft JhengHei" panose="020B0604030504040204" pitchFamily="34" charset="-120"/>
            </a:endParaRPr>
          </a:p>
        </p:txBody>
      </p:sp>
      <p:cxnSp>
        <p:nvCxnSpPr>
          <p:cNvPr id="11" name="Straight Connector 10">
            <a:extLst>
              <a:ext uri="{FF2B5EF4-FFF2-40B4-BE49-F238E27FC236}">
                <a16:creationId xmlns:a16="http://schemas.microsoft.com/office/drawing/2014/main" id="{01696607-8840-2E88-B9F1-CE5CE5E243AE}"/>
              </a:ext>
            </a:extLst>
          </p:cNvPr>
          <p:cNvCxnSpPr/>
          <p:nvPr/>
        </p:nvCxnSpPr>
        <p:spPr>
          <a:xfrm flipH="1">
            <a:off x="2913321" y="2480930"/>
            <a:ext cx="5110716" cy="155235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94770316"/>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tretch>
            <a:fillRect/>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584200"/>
            <a:ext cx="5009924" cy="792601"/>
          </a:xfrm>
        </p:spPr>
        <p:txBody>
          <a:bodyPr anchor="t">
            <a:noAutofit/>
          </a:bodyPr>
          <a:lstStyle/>
          <a:p>
            <a:pPr rtl="0"/>
            <a:r>
              <a:rPr lang="zh-Hant" altLang="en-US" b="1" dirty="0">
                <a:solidFill>
                  <a:srgbClr val="FDBCA0"/>
                </a:solidFill>
                <a:latin typeface="Neue Haas Grotesk Text Pro"/>
              </a:rPr>
              <a:t>里</a:t>
            </a:r>
            <a:r>
              <a:rPr lang="zh-Hant" sz="3200" b="1" u="none" strike="noStrike" dirty="0">
                <a:solidFill>
                  <a:srgbClr val="FDBCA0"/>
                </a:solidFill>
                <a:latin typeface="Neue Haas Grotesk Text Pro"/>
              </a:rPr>
              <a:t>弗</a:t>
            </a:r>
            <a:r>
              <a:rPr lang="zh-Hant" altLang="en-US" sz="3200" b="1" u="none" strike="noStrike" dirty="0">
                <a:solidFill>
                  <a:srgbClr val="FDBCA0"/>
                </a:solidFill>
                <a:latin typeface="Neue Haas Grotesk Text Pro"/>
              </a:rPr>
              <a:t>裡</a:t>
            </a:r>
            <a:r>
              <a:rPr lang="zh-Hant" sz="3200" b="1" u="none" strike="noStrike" dirty="0">
                <a:solidFill>
                  <a:srgbClr val="FDBCA0"/>
                </a:solidFill>
                <a:latin typeface="Neue Haas Grotesk Text Pro"/>
              </a:rPr>
              <a:t>納</a:t>
            </a:r>
          </a:p>
        </p:txBody>
      </p:sp>
      <p:sp>
        <p:nvSpPr>
          <p:cNvPr id="2" name="Title 2">
            <a:extLst>
              <a:ext uri="{FF2B5EF4-FFF2-40B4-BE49-F238E27FC236}">
                <a16:creationId xmlns:a16="http://schemas.microsoft.com/office/drawing/2014/main" id="{128C975B-7767-626E-0DDC-C0024354C4F1}"/>
              </a:ext>
            </a:extLst>
          </p:cNvPr>
          <p:cNvSpPr txBox="1"/>
          <p:nvPr/>
        </p:nvSpPr>
        <p:spPr>
          <a:xfrm>
            <a:off x="6456362" y="980500"/>
            <a:ext cx="3818606" cy="203816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pPr rtl="0"/>
            <a:r>
              <a:rPr lang="zh-Hant" sz="5000" b="1" u="none" strike="noStrike" dirty="0">
                <a:solidFill>
                  <a:srgbClr val="F28F2A"/>
                </a:solidFill>
                <a:latin typeface="Neue Haas Grotesk Text Pro"/>
                <a:ea typeface="Microsoft JhengHei" panose="020B0604030504040204" pitchFamily="34" charset="-120"/>
              </a:rPr>
              <a:t>創新與傳統的交會之處</a:t>
            </a: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2" y="3202767"/>
            <a:ext cx="5551340" cy="2846525"/>
          </a:xfrm>
        </p:spPr>
        <p:txBody>
          <a:bodyPr>
            <a:noAutofit/>
          </a:bodyPr>
          <a:lstStyle/>
          <a:p>
            <a:pPr marL="297815" marR="82550" indent="-285750" rtl="0">
              <a:lnSpc>
                <a:spcPts val="2100"/>
              </a:lnSpc>
              <a:spcBef>
                <a:spcPts val="219"/>
              </a:spcBef>
              <a:buFont typeface="Arial" panose="020B0604020202020204" pitchFamily="34" charset="0"/>
              <a:buChar char="•"/>
              <a:tabLst>
                <a:tab pos="203200" algn="l"/>
              </a:tabLst>
            </a:pPr>
            <a:r>
              <a:rPr lang="zh-Hant" sz="1600" u="none" strike="noStrike" spc="-25" dirty="0">
                <a:latin typeface="Neue Haas Grotesk Text Pro"/>
              </a:rPr>
              <a:t>新南威爾斯州最大的葡萄酒產區，也是澳洲一些最知名葡萄酒品牌的故鄉。</a:t>
            </a:r>
          </a:p>
          <a:p>
            <a:pPr marL="297815" marR="257810" indent="-285750" rtl="0">
              <a:lnSpc>
                <a:spcPts val="2100"/>
              </a:lnSpc>
              <a:spcBef>
                <a:spcPts val="710"/>
              </a:spcBef>
              <a:buFont typeface="Arial" panose="020B0604020202020204" pitchFamily="34" charset="0"/>
              <a:buChar char="•"/>
              <a:tabLst>
                <a:tab pos="203200" algn="l"/>
              </a:tabLst>
            </a:pPr>
            <a:r>
              <a:rPr lang="zh-Hant" sz="1600" u="none" strike="noStrike" dirty="0">
                <a:latin typeface="Neue Haas Grotesk Text Pro"/>
              </a:rPr>
              <a:t>充足的陽光和低濕度使得該地區平坦的平原上葡萄產量穩定。</a:t>
            </a:r>
          </a:p>
          <a:p>
            <a:pPr marL="297815" marR="407034" indent="-285750" rtl="0">
              <a:lnSpc>
                <a:spcPts val="2100"/>
              </a:lnSpc>
              <a:spcBef>
                <a:spcPts val="710"/>
              </a:spcBef>
              <a:buFont typeface="Arial" panose="020B0604020202020204" pitchFamily="34" charset="0"/>
              <a:buChar char="•"/>
              <a:tabLst>
                <a:tab pos="203200" algn="l"/>
              </a:tabLst>
            </a:pPr>
            <a:r>
              <a:rPr lang="zh-Hant" sz="1600" u="none" strike="noStrike" spc="-20" dirty="0">
                <a:latin typeface="Neue Haas Grotesk Text Pro"/>
              </a:rPr>
              <a:t>種植者受益於耐熱品種和葡萄藤脅迫評估技術的最新研究成果。</a:t>
            </a:r>
          </a:p>
          <a:p>
            <a:pPr marL="297815" marR="465455" indent="-285750" rtl="0">
              <a:lnSpc>
                <a:spcPts val="2100"/>
              </a:lnSpc>
              <a:spcBef>
                <a:spcPts val="710"/>
              </a:spcBef>
              <a:buFont typeface="Arial" panose="020B0604020202020204" pitchFamily="34" charset="0"/>
              <a:buChar char="•"/>
              <a:tabLst>
                <a:tab pos="203200" algn="l"/>
              </a:tabLst>
            </a:pPr>
            <a:r>
              <a:rPr lang="zh-Hant" altLang="en-US" dirty="0">
                <a:latin typeface="Neue Haas Grotesk Text Pro"/>
              </a:rPr>
              <a:t>里</a:t>
            </a:r>
            <a:r>
              <a:rPr lang="zh-Hant" sz="1600" u="none" strike="noStrike" dirty="0">
                <a:latin typeface="Neue Haas Grotesk Text Pro"/>
              </a:rPr>
              <a:t>弗</a:t>
            </a:r>
            <a:r>
              <a:rPr lang="zh-Hant" altLang="en-US" sz="1600" u="none" strike="noStrike" dirty="0">
                <a:latin typeface="Neue Haas Grotesk Text Pro"/>
              </a:rPr>
              <a:t>裡</a:t>
            </a:r>
            <a:r>
              <a:rPr lang="zh-Hant" sz="1600" u="none" strike="noStrike" dirty="0">
                <a:latin typeface="Neue Haas Grotesk Text Pro"/>
              </a:rPr>
              <a:t>納以其貴腐賽美蓉葡萄酒聞名，這種酒口感醇厚，帶有蜂蜜般的甜香，是貴腐菌作用的產物。</a:t>
            </a:r>
          </a:p>
        </p:txBody>
      </p:sp>
    </p:spTree>
    <p:extLst>
      <p:ext uri="{BB962C8B-B14F-4D97-AF65-F5344CB8AC3E}">
        <p14:creationId xmlns:p14="http://schemas.microsoft.com/office/powerpoint/2010/main" val="2591041072"/>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2">
            <a:extLst>
              <a:ext uri="{28A0092B-C50C-407E-A947-70E740481C1C}">
                <a14:useLocalDpi xmlns:a14="http://schemas.microsoft.com/office/drawing/2010/main"/>
              </a:ext>
            </a:extLst>
          </a:blip>
          <a:stretch>
            <a:fillRect/>
          </a:stretch>
        </p:blipFill>
        <p:spPr>
          <a:xfrm>
            <a:off x="7592191" y="3832957"/>
            <a:ext cx="4599810" cy="275058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1325745" y="3542878"/>
            <a:ext cx="2382787" cy="662774"/>
          </a:xfrm>
        </p:spPr>
        <p:txBody>
          <a:bodyPr>
            <a:noAutofit/>
          </a:bodyPr>
          <a:lstStyle/>
          <a:p>
            <a:pPr rtl="0"/>
            <a:r>
              <a:rPr lang="zh-Hant" sz="2400" b="1" u="none" strike="noStrike" dirty="0">
                <a:latin typeface="Neue Haas Grotesk Text Pro"/>
              </a:rPr>
              <a:t>1913年</a:t>
            </a: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1325746" y="4205659"/>
            <a:ext cx="1956170" cy="1461301"/>
          </a:xfrm>
        </p:spPr>
        <p:txBody>
          <a:bodyPr>
            <a:noAutofit/>
          </a:bodyPr>
          <a:lstStyle/>
          <a:p>
            <a:pPr marL="12700" marR="5080" rtl="0">
              <a:lnSpc>
                <a:spcPts val="1800"/>
              </a:lnSpc>
              <a:spcBef>
                <a:spcPts val="219"/>
              </a:spcBef>
            </a:pPr>
            <a:r>
              <a:rPr lang="zh-Hant" sz="1600" u="none" strike="noStrike" dirty="0">
                <a:latin typeface="Neue Haas Grotesk Text Pro"/>
                <a:cs typeface="Arial"/>
              </a:rPr>
              <a:t>JJ·麥克威廉種植了5萬株葡萄藤，開創了該地區的葡萄酒貿易先河。</a:t>
            </a:r>
            <a:endParaRPr lang="en-AU" sz="1600" dirty="0">
              <a:cs typeface="Arial" panose="020B0604020202020204" pitchFamily="34" charset="0"/>
            </a:endParaRPr>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a:xfrm>
            <a:off x="623888" y="478288"/>
            <a:ext cx="6968303" cy="473196"/>
          </a:xfrm>
        </p:spPr>
        <p:txBody>
          <a:bodyPr anchor="t">
            <a:noAutofit/>
          </a:bodyPr>
          <a:lstStyle/>
          <a:p>
            <a:pPr rtl="0"/>
            <a:br>
              <a:rPr lang="zh-Hant" sz="3200" b="1" u="none" strike="noStrike" dirty="0">
                <a:solidFill>
                  <a:srgbClr val="FDBCA0"/>
                </a:solidFill>
                <a:latin typeface="Neue Haas Grotesk Text Pro"/>
              </a:rPr>
            </a:br>
            <a:r>
              <a:rPr lang="zh-Hant" altLang="en-US" sz="3200" b="1" u="none" strike="noStrike" dirty="0">
                <a:solidFill>
                  <a:srgbClr val="FDBCA0"/>
                </a:solidFill>
                <a:latin typeface="Neue Haas Grotesk Text Pro"/>
              </a:rPr>
              <a:t>里</a:t>
            </a:r>
            <a:r>
              <a:rPr lang="zh-Hant" sz="3200" b="1" u="none" strike="noStrike" dirty="0">
                <a:solidFill>
                  <a:srgbClr val="FDBCA0"/>
                </a:solidFill>
                <a:latin typeface="Neue Haas Grotesk Text Pro"/>
              </a:rPr>
              <a:t>弗</a:t>
            </a:r>
            <a:r>
              <a:rPr lang="zh-Hant" altLang="en-US" sz="3200" b="1" u="none" strike="noStrike" dirty="0">
                <a:solidFill>
                  <a:srgbClr val="FDBCA0"/>
                </a:solidFill>
                <a:latin typeface="Neue Haas Grotesk Text Pro"/>
              </a:rPr>
              <a:t>裡</a:t>
            </a:r>
            <a:r>
              <a:rPr lang="zh-Hant" sz="3200" b="1" u="none" strike="noStrike" dirty="0">
                <a:solidFill>
                  <a:srgbClr val="FDBCA0"/>
                </a:solidFill>
                <a:latin typeface="Neue Haas Grotesk Text Pro"/>
              </a:rPr>
              <a:t>納的歷史</a:t>
            </a:r>
          </a:p>
        </p:txBody>
      </p:sp>
      <p:sp>
        <p:nvSpPr>
          <p:cNvPr id="8" name="Text Placeholder 4">
            <a:extLst>
              <a:ext uri="{FF2B5EF4-FFF2-40B4-BE49-F238E27FC236}">
                <a16:creationId xmlns:a16="http://schemas.microsoft.com/office/drawing/2014/main" id="{467544DC-280D-6840-C55C-CF2CADDA241E}"/>
              </a:ext>
            </a:extLst>
          </p:cNvPr>
          <p:cNvSpPr txBox="1"/>
          <p:nvPr/>
        </p:nvSpPr>
        <p:spPr>
          <a:xfrm>
            <a:off x="6724859" y="2371656"/>
            <a:ext cx="2238751"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marR="5080" rtl="0">
              <a:lnSpc>
                <a:spcPts val="1600"/>
              </a:lnSpc>
              <a:spcBef>
                <a:spcPts val="219"/>
              </a:spcBef>
            </a:pPr>
            <a:r>
              <a:rPr lang="zh-Hant" sz="1600" u="none" strike="noStrike" dirty="0">
                <a:latin typeface="Microsoft JhengHei" panose="020B0604030504040204" pitchFamily="34" charset="-120"/>
                <a:ea typeface="Microsoft JhengHei" panose="020B0604030504040204" pitchFamily="34" charset="-120"/>
                <a:cs typeface="Arial"/>
              </a:rPr>
              <a:t>許多義大利移民移居該地區，擴大了該地區的地中海葡萄品種。</a:t>
            </a:r>
            <a:endParaRPr lang="en-AU" sz="1600" dirty="0">
              <a:latin typeface="Microsoft JhengHei" panose="020B0604030504040204" pitchFamily="34" charset="-120"/>
              <a:ea typeface="Microsoft JhengHei" panose="020B0604030504040204" pitchFamily="34" charset="-120"/>
              <a:cs typeface="Arial" panose="020B0604020202020204" pitchFamily="34" charset="0"/>
            </a:endParaRPr>
          </a:p>
        </p:txBody>
      </p:sp>
      <p:sp>
        <p:nvSpPr>
          <p:cNvPr id="11" name="Text Placeholder 5">
            <a:extLst>
              <a:ext uri="{FF2B5EF4-FFF2-40B4-BE49-F238E27FC236}">
                <a16:creationId xmlns:a16="http://schemas.microsoft.com/office/drawing/2014/main" id="{F84AFC82-C28C-EF5F-E093-AC77EF975F55}"/>
              </a:ext>
            </a:extLst>
          </p:cNvPr>
          <p:cNvSpPr txBox="1"/>
          <p:nvPr/>
        </p:nvSpPr>
        <p:spPr>
          <a:xfrm>
            <a:off x="6672922" y="1708882"/>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zh-Hant" sz="2400" u="none" strike="noStrike" dirty="0">
                <a:latin typeface="Neue Haas Grotesk Text Pro"/>
                <a:ea typeface="Microsoft JhengHei" panose="020B0604030504040204" pitchFamily="34" charset="-120"/>
              </a:rPr>
              <a:t>1920年代至1950年代</a:t>
            </a:r>
          </a:p>
        </p:txBody>
      </p:sp>
      <p:sp>
        <p:nvSpPr>
          <p:cNvPr id="2" name="Text Placeholder 9">
            <a:extLst>
              <a:ext uri="{FF2B5EF4-FFF2-40B4-BE49-F238E27FC236}">
                <a16:creationId xmlns:a16="http://schemas.microsoft.com/office/drawing/2014/main" id="{8B2B6792-1E47-E7D1-5C88-F3755D22476B}"/>
              </a:ext>
            </a:extLst>
          </p:cNvPr>
          <p:cNvSpPr txBox="1"/>
          <p:nvPr/>
        </p:nvSpPr>
        <p:spPr>
          <a:xfrm>
            <a:off x="591107" y="1383139"/>
            <a:ext cx="4373925" cy="662774"/>
          </a:xfrm>
          <a:prstGeom prst="rect">
            <a:avLst/>
          </a:prstGeom>
        </p:spPr>
        <p:txBody>
          <a:bodyPr vert="horz" lIns="0" tIns="0" rIns="0" bIns="0" rtlCol="0" anchor="t">
            <a:noAutofit/>
          </a:bodyPr>
          <a:lstStyle>
            <a:lvl1pPr marL="0" indent="0" algn="l" defTabSz="914453" rtl="0" eaLnBrk="1" latinLnBrk="0" hangingPunct="1">
              <a:lnSpc>
                <a:spcPct val="82000"/>
              </a:lnSpc>
              <a:spcBef>
                <a:spcPts val="544"/>
              </a:spcBef>
              <a:buClr>
                <a:schemeClr val="accent4"/>
              </a:buClr>
              <a:buFontTx/>
              <a:buNone/>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zh-Hant" sz="5400" b="1" u="none" strike="noStrike" dirty="0">
                <a:solidFill>
                  <a:srgbClr val="601328"/>
                </a:solidFill>
                <a:latin typeface="Neue Haas Grotesk Text Pro"/>
                <a:ea typeface="Microsoft JhengHei" panose="020B0604030504040204" pitchFamily="34" charset="-120"/>
              </a:rPr>
              <a:t>葡萄酒聲名顯赫的百年</a:t>
            </a:r>
          </a:p>
        </p:txBody>
      </p:sp>
      <p:sp>
        <p:nvSpPr>
          <p:cNvPr id="5" name="Text Placeholder 4">
            <a:extLst>
              <a:ext uri="{FF2B5EF4-FFF2-40B4-BE49-F238E27FC236}">
                <a16:creationId xmlns:a16="http://schemas.microsoft.com/office/drawing/2014/main" id="{E027246F-E0FD-85A7-E423-B828225D98FB}"/>
              </a:ext>
            </a:extLst>
          </p:cNvPr>
          <p:cNvSpPr txBox="1"/>
          <p:nvPr/>
        </p:nvSpPr>
        <p:spPr>
          <a:xfrm>
            <a:off x="3717866" y="4223484"/>
            <a:ext cx="2302547"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marR="5080" rtl="0">
              <a:lnSpc>
                <a:spcPts val="1800"/>
              </a:lnSpc>
              <a:spcBef>
                <a:spcPts val="219"/>
              </a:spcBef>
            </a:pPr>
            <a:r>
              <a:rPr lang="zh-Hant" sz="1600" u="none" strike="noStrike" spc="-10" dirty="0">
                <a:latin typeface="Neue Haas Grotesk Text Pro"/>
                <a:ea typeface="Microsoft JhengHei" panose="020B0604030504040204" pitchFamily="34" charset="-120"/>
                <a:cs typeface="Arial"/>
              </a:rPr>
              <a:t>產區發展迅速，眾多知名酒莊相繼建立。新的灌溉系統和水壩建設促進了葡萄種植業的繁榮。</a:t>
            </a:r>
            <a:endParaRPr lang="en-AU" sz="1600" dirty="0">
              <a:ea typeface="Microsoft JhengHei" panose="020B0604030504040204" pitchFamily="34" charset="-120"/>
              <a:cs typeface="Arial" panose="020B0604020202020204" pitchFamily="34" charset="0"/>
            </a:endParaRPr>
          </a:p>
        </p:txBody>
      </p:sp>
      <p:sp>
        <p:nvSpPr>
          <p:cNvPr id="6" name="Text Placeholder 5">
            <a:extLst>
              <a:ext uri="{FF2B5EF4-FFF2-40B4-BE49-F238E27FC236}">
                <a16:creationId xmlns:a16="http://schemas.microsoft.com/office/drawing/2014/main" id="{CEEF4576-0E64-9E63-970B-23A8A91EDDFF}"/>
              </a:ext>
            </a:extLst>
          </p:cNvPr>
          <p:cNvSpPr txBox="1"/>
          <p:nvPr/>
        </p:nvSpPr>
        <p:spPr>
          <a:xfrm>
            <a:off x="3741516" y="3560710"/>
            <a:ext cx="2330834"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zh-Hant" sz="2400" u="none" strike="noStrike" dirty="0">
                <a:latin typeface="Neue Haas Grotesk Text Pro"/>
                <a:ea typeface="Microsoft JhengHei" panose="020B0604030504040204" pitchFamily="34" charset="-120"/>
              </a:rPr>
              <a:t>1916年至1919年</a:t>
            </a:r>
          </a:p>
        </p:txBody>
      </p:sp>
      <p:sp>
        <p:nvSpPr>
          <p:cNvPr id="7" name="Oval 6">
            <a:extLst>
              <a:ext uri="{FF2B5EF4-FFF2-40B4-BE49-F238E27FC236}">
                <a16:creationId xmlns:a16="http://schemas.microsoft.com/office/drawing/2014/main" id="{3FB30D8E-F866-B713-009C-3D57561E80BF}"/>
              </a:ext>
            </a:extLst>
          </p:cNvPr>
          <p:cNvSpPr/>
          <p:nvPr/>
        </p:nvSpPr>
        <p:spPr>
          <a:xfrm>
            <a:off x="4402185" y="325882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Neue Haas Grotesk Text Pro" panose="020B0504020202020204" pitchFamily="34" charset="77"/>
            </a:endParaRPr>
          </a:p>
        </p:txBody>
      </p:sp>
    </p:spTree>
    <p:extLst>
      <p:ext uri="{BB962C8B-B14F-4D97-AF65-F5344CB8AC3E}">
        <p14:creationId xmlns:p14="http://schemas.microsoft.com/office/powerpoint/2010/main" val="158749205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
        <p:nvSpPr>
          <p:cNvPr id="2" name="TextBox 1">
            <a:extLst>
              <a:ext uri="{FF2B5EF4-FFF2-40B4-BE49-F238E27FC236}">
                <a16:creationId xmlns:a16="http://schemas.microsoft.com/office/drawing/2014/main" id="{3AC900BD-7954-66F4-70AA-0C0EFF8FCF97}"/>
              </a:ext>
            </a:extLst>
          </p:cNvPr>
          <p:cNvSpPr txBox="1"/>
          <p:nvPr/>
        </p:nvSpPr>
        <p:spPr>
          <a:xfrm>
            <a:off x="6545766" y="568712"/>
            <a:ext cx="5096107" cy="5220970"/>
          </a:xfrm>
          <a:prstGeom prst="rect">
            <a:avLst/>
          </a:prstGeom>
          <a:noFill/>
        </p:spPr>
        <p:txBody>
          <a:bodyPr wrap="square">
            <a:spAutoFit/>
          </a:bodyPr>
          <a:lstStyle/>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澳大利亞葡萄酒由那些生長在豐富多樣氣候條件下、歷經數百萬年形成的地貌環境中的葡萄釀造而成，每一杯澳大利亞葡萄酒都在訴說著一段故事。</a:t>
            </a:r>
          </a:p>
          <a:p>
            <a:pPr indent="0" fontAlgn="auto">
              <a:lnSpc>
                <a:spcPts val="2500"/>
              </a:lnSpc>
            </a:pPr>
            <a:endPar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endParaRPr>
          </a:p>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如同先輩們一樣，我們當代的葡萄種植者和釀酒師依然滿懷熱情、堅韌不拔且富有創造力；他們不斷探索新方法，完善古老的釀酒技藝。我們這個群體因相互尊重以及對釀造卓越葡萄酒的共同熱愛與追求而緊密相連，同時我們致力於保護自然環境，讓後世子孫也能夠享受這壯麗的自然奇觀。我們將現代性的思考實踐在這片古老的土地上，極為認真地進行饒有趣味的試驗。</a:t>
            </a:r>
          </a:p>
          <a:p>
            <a:pPr indent="0" fontAlgn="auto">
              <a:lnSpc>
                <a:spcPts val="2500"/>
              </a:lnSpc>
            </a:pPr>
            <a:endPar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endParaRPr>
          </a:p>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所以，如果你渴求冒險的滋味，就讓澳大利亞葡萄酒成為你的指引吧。因為在每一瓶澳大利亞葡萄酒中，你都將領略澳大利亞的奇妙之處</a:t>
            </a:r>
            <a:r>
              <a:rPr lang="en-US" altLang="zh-CN"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 —— </a:t>
            </a: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它讓人想起定義我們文化與這片土地的冒險精神和多樣性。</a:t>
            </a:r>
          </a:p>
        </p:txBody>
      </p:sp>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2">
            <a:extLst>
              <a:ext uri="{28A0092B-C50C-407E-A947-70E740481C1C}">
                <a14:useLocalDpi xmlns:a14="http://schemas.microsoft.com/office/drawing/2010/main"/>
              </a:ext>
            </a:extLst>
          </a:blip>
          <a:stretch>
            <a:fillRect/>
          </a:stretch>
        </p:blipFill>
        <p:spPr>
          <a:xfrm>
            <a:off x="7938977" y="584200"/>
            <a:ext cx="4253023" cy="5878192"/>
          </a:xfrm>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673088" y="4444238"/>
            <a:ext cx="1987924" cy="1461301"/>
          </a:xfrm>
        </p:spPr>
        <p:txBody>
          <a:bodyPr>
            <a:noAutofit/>
          </a:bodyPr>
          <a:lstStyle/>
          <a:p>
            <a:pPr marR="5080" rtl="0">
              <a:lnSpc>
                <a:spcPts val="1800"/>
              </a:lnSpc>
              <a:spcBef>
                <a:spcPts val="330"/>
              </a:spcBef>
            </a:pPr>
            <a:r>
              <a:rPr lang="zh-Hant" sz="1600" u="none" strike="noStrike" dirty="0">
                <a:latin typeface="Neue Haas Grotesk Text Pro"/>
                <a:cs typeface="Arial"/>
              </a:rPr>
              <a:t>貴腐菌（Botrytis）首次在賽美蓉葡萄酒中被發現並研究。</a:t>
            </a:r>
            <a:endParaRPr lang="en-AU" sz="1600" dirty="0">
              <a:cs typeface="Arial" panose="020B0604020202020204" pitchFamily="34" charset="0"/>
            </a:endParaRPr>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62202" y="3760387"/>
            <a:ext cx="2120040" cy="662774"/>
          </a:xfrm>
        </p:spPr>
        <p:txBody>
          <a:bodyPr>
            <a:noAutofit/>
          </a:bodyPr>
          <a:lstStyle/>
          <a:p>
            <a:pPr rtl="0"/>
            <a:r>
              <a:rPr lang="zh-Hant" sz="2400" b="1" u="none" strike="noStrike" dirty="0">
                <a:latin typeface="Neue Haas Grotesk Text Pro"/>
              </a:rPr>
              <a:t>1960年代至1980年代</a:t>
            </a:r>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2668537" y="2413761"/>
            <a:ext cx="2797196" cy="662775"/>
          </a:xfrm>
        </p:spPr>
        <p:txBody>
          <a:bodyPr>
            <a:noAutofit/>
          </a:bodyPr>
          <a:lstStyle/>
          <a:p>
            <a:pPr marR="718185" rtl="0">
              <a:lnSpc>
                <a:spcPts val="1800"/>
              </a:lnSpc>
              <a:spcBef>
                <a:spcPts val="175"/>
              </a:spcBef>
            </a:pPr>
            <a:r>
              <a:rPr lang="zh-Hant" sz="1600" u="none" strike="noStrike" dirty="0">
                <a:latin typeface="Neue Haas Grotesk Text Pro"/>
                <a:cs typeface="Arial"/>
              </a:rPr>
              <a:t>氣候因素促使人們採用新的生產方法並培育抗病品種。</a:t>
            </a:r>
            <a:endParaRPr lang="en-AU" sz="1600" dirty="0">
              <a:cs typeface="Arial" panose="020B0604020202020204" pitchFamily="34" charset="0"/>
            </a:endParaRPr>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2657652" y="1729910"/>
            <a:ext cx="2120040" cy="662774"/>
          </a:xfrm>
        </p:spPr>
        <p:txBody>
          <a:bodyPr>
            <a:noAutofit/>
          </a:bodyPr>
          <a:lstStyle/>
          <a:p>
            <a:pPr rtl="0"/>
            <a:r>
              <a:rPr lang="zh-Hant" sz="2400" b="1" u="none" strike="noStrike" dirty="0">
                <a:latin typeface="Neue Haas Grotesk Text Pro"/>
              </a:rPr>
              <a:t>21世紀初</a:t>
            </a:r>
          </a:p>
        </p:txBody>
      </p:sp>
      <p:sp>
        <p:nvSpPr>
          <p:cNvPr id="2" name="Text Placeholder 6">
            <a:extLst>
              <a:ext uri="{FF2B5EF4-FFF2-40B4-BE49-F238E27FC236}">
                <a16:creationId xmlns:a16="http://schemas.microsoft.com/office/drawing/2014/main" id="{4E909759-623E-3D21-8E11-D6B95618762D}"/>
              </a:ext>
            </a:extLst>
          </p:cNvPr>
          <p:cNvSpPr txBox="1"/>
          <p:nvPr/>
        </p:nvSpPr>
        <p:spPr>
          <a:xfrm>
            <a:off x="5476619" y="4112851"/>
            <a:ext cx="1987924"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5080" rtl="0">
              <a:lnSpc>
                <a:spcPts val="1800"/>
              </a:lnSpc>
              <a:spcBef>
                <a:spcPts val="470"/>
              </a:spcBef>
            </a:pPr>
            <a:r>
              <a:rPr lang="zh-Hant" sz="1600" u="none" strike="noStrike" dirty="0">
                <a:latin typeface="Neue Haas Grotesk Text Pro"/>
                <a:ea typeface="Microsoft JhengHei" panose="020B0604030504040204" pitchFamily="34" charset="-120"/>
                <a:cs typeface="Arial"/>
              </a:rPr>
              <a:t>16家酒莊引領潮流，產量幾乎佔新南威爾斯州年葡萄酒總產量的四分之三。</a:t>
            </a:r>
            <a:endParaRPr lang="en-AU" sz="1600" dirty="0">
              <a:ea typeface="Microsoft JhengHei" panose="020B0604030504040204" pitchFamily="34" charset="-120"/>
              <a:cs typeface="Arial" panose="020B0604020202020204" pitchFamily="34" charset="0"/>
            </a:endParaRPr>
          </a:p>
        </p:txBody>
      </p:sp>
      <p:sp>
        <p:nvSpPr>
          <p:cNvPr id="5" name="Text Placeholder 7">
            <a:extLst>
              <a:ext uri="{FF2B5EF4-FFF2-40B4-BE49-F238E27FC236}">
                <a16:creationId xmlns:a16="http://schemas.microsoft.com/office/drawing/2014/main" id="{E01C81A7-84D7-54D9-701B-46AD3E22731E}"/>
              </a:ext>
            </a:extLst>
          </p:cNvPr>
          <p:cNvSpPr txBox="1"/>
          <p:nvPr/>
        </p:nvSpPr>
        <p:spPr>
          <a:xfrm>
            <a:off x="5465733" y="3429000"/>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zh-Hant" sz="2400" u="none" strike="noStrike" dirty="0">
                <a:latin typeface="Neue Haas Grotesk Text Pro"/>
                <a:ea typeface="Microsoft JhengHei" panose="020B0604030504040204" pitchFamily="34" charset="-120"/>
              </a:rPr>
              <a:t>如今</a:t>
            </a:r>
          </a:p>
        </p:txBody>
      </p:sp>
    </p:spTree>
    <p:extLst>
      <p:ext uri="{BB962C8B-B14F-4D97-AF65-F5344CB8AC3E}">
        <p14:creationId xmlns:p14="http://schemas.microsoft.com/office/powerpoint/2010/main" val="3435994846"/>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rcRect l="11657" r="24343"/>
          <a:stretch>
            <a:fillRect/>
          </a:stretch>
        </p:blipFill>
        <p:spPr>
          <a:xfrm>
            <a:off x="0" y="368299"/>
            <a:ext cx="6096000" cy="6351270"/>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584200"/>
            <a:ext cx="5009924" cy="792601"/>
          </a:xfrm>
        </p:spPr>
        <p:txBody>
          <a:bodyPr>
            <a:noAutofit/>
          </a:bodyPr>
          <a:lstStyle/>
          <a:p>
            <a:pPr rtl="0"/>
            <a:r>
              <a:rPr lang="zh-Hant" sz="3200" b="1" u="none" strike="noStrike" dirty="0">
                <a:solidFill>
                  <a:srgbClr val="FDBCA0"/>
                </a:solidFill>
                <a:latin typeface="Neue Haas Grotesk Text Pro"/>
              </a:rPr>
              <a:t>地理、氣候和土壤</a:t>
            </a:r>
          </a:p>
        </p:txBody>
      </p:sp>
      <p:sp>
        <p:nvSpPr>
          <p:cNvPr id="2" name="Title 2">
            <a:extLst>
              <a:ext uri="{FF2B5EF4-FFF2-40B4-BE49-F238E27FC236}">
                <a16:creationId xmlns:a16="http://schemas.microsoft.com/office/drawing/2014/main" id="{128C975B-7767-626E-0DDC-C0024354C4F1}"/>
              </a:ext>
            </a:extLst>
          </p:cNvPr>
          <p:cNvSpPr txBox="1"/>
          <p:nvPr/>
        </p:nvSpPr>
        <p:spPr>
          <a:xfrm>
            <a:off x="6456362" y="1433958"/>
            <a:ext cx="5735638" cy="203816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pPr rtl="0"/>
            <a:r>
              <a:rPr lang="zh-Hant" sz="4800" b="1" u="none" strike="noStrike" dirty="0">
                <a:solidFill>
                  <a:srgbClr val="F28F2A"/>
                </a:solidFill>
                <a:latin typeface="Neue Haas Grotesk Text Pro"/>
                <a:ea typeface="Microsoft JhengHei" panose="020B0604030504040204" pitchFamily="34" charset="-120"/>
              </a:rPr>
              <a:t>古老的平原，</a:t>
            </a:r>
            <a:br>
              <a:rPr lang="zh-Hant" sz="4800" b="1" u="none" strike="noStrike" dirty="0">
                <a:solidFill>
                  <a:srgbClr val="F28F2A"/>
                </a:solidFill>
                <a:latin typeface="Neue Haas Grotesk Text Pro"/>
                <a:ea typeface="Microsoft JhengHei" panose="020B0604030504040204" pitchFamily="34" charset="-120"/>
              </a:rPr>
            </a:br>
            <a:r>
              <a:rPr lang="zh-Hant" sz="4800" b="1" u="none" strike="noStrike" dirty="0">
                <a:solidFill>
                  <a:srgbClr val="F28F2A"/>
                </a:solidFill>
                <a:latin typeface="Neue Haas Grotesk Text Pro"/>
                <a:ea typeface="Microsoft JhengHei" panose="020B0604030504040204" pitchFamily="34" charset="-120"/>
              </a:rPr>
              <a:t>降雨量稀少</a:t>
            </a: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3" y="4000779"/>
            <a:ext cx="4069870" cy="2846525"/>
          </a:xfrm>
        </p:spPr>
        <p:txBody>
          <a:bodyPr>
            <a:noAutofit/>
          </a:bodyPr>
          <a:lstStyle/>
          <a:p>
            <a:pPr marL="297815" indent="-285750" rtl="0">
              <a:spcBef>
                <a:spcPts val="590"/>
              </a:spcBef>
              <a:buFont typeface="Arial" panose="020B0604020202020204" pitchFamily="34" charset="0"/>
              <a:buChar char="•"/>
              <a:tabLst>
                <a:tab pos="203200" algn="l"/>
              </a:tabLst>
            </a:pPr>
            <a:r>
              <a:rPr lang="zh-Hant" sz="1600" u="none" strike="noStrike" dirty="0">
                <a:solidFill>
                  <a:srgbClr val="FFFFFF"/>
                </a:solidFill>
                <a:latin typeface="Neue Haas Grotesk Text Pro"/>
                <a:cs typeface="Arial"/>
              </a:rPr>
              <a:t>產區位於新南威爾斯州西南部平原的一片平坦地帶，以格里菲斯為中心。</a:t>
            </a:r>
          </a:p>
          <a:p>
            <a:pPr marL="297815" indent="-285750" rtl="0">
              <a:spcBef>
                <a:spcPts val="590"/>
              </a:spcBef>
              <a:buFont typeface="Arial" panose="020B0604020202020204" pitchFamily="34" charset="0"/>
              <a:buChar char="•"/>
              <a:tabLst>
                <a:tab pos="203200" algn="l"/>
              </a:tabLst>
            </a:pPr>
            <a:r>
              <a:rPr lang="zh-Hant" sz="1600" u="none" strike="noStrike" dirty="0">
                <a:solidFill>
                  <a:srgbClr val="FFFFFF"/>
                </a:solidFill>
                <a:latin typeface="Neue Haas Grotesk Text Pro"/>
                <a:cs typeface="Arial"/>
              </a:rPr>
              <a:t>地中海氣候的特徵是蒸發量高、濕度低，夏季陽光充足。</a:t>
            </a:r>
          </a:p>
          <a:p>
            <a:pPr marL="297815" indent="-285750" rtl="0">
              <a:spcBef>
                <a:spcPts val="590"/>
              </a:spcBef>
              <a:buFont typeface="Arial" panose="020B0604020202020204" pitchFamily="34" charset="0"/>
              <a:buChar char="•"/>
              <a:tabLst>
                <a:tab pos="203200" algn="l"/>
              </a:tabLst>
            </a:pPr>
            <a:r>
              <a:rPr lang="zh-Hant" sz="1600" u="none" strike="noStrike" dirty="0">
                <a:solidFill>
                  <a:srgbClr val="FFFFFF"/>
                </a:solidFill>
                <a:latin typeface="Neue Haas Grotesk Text Pro"/>
                <a:cs typeface="Arial"/>
              </a:rPr>
              <a:t>由墨累河和達令河沉積而成的沖積土，成分變化很大。</a:t>
            </a:r>
          </a:p>
        </p:txBody>
      </p:sp>
    </p:spTree>
    <p:extLst>
      <p:ext uri="{BB962C8B-B14F-4D97-AF65-F5344CB8AC3E}">
        <p14:creationId xmlns:p14="http://schemas.microsoft.com/office/powerpoint/2010/main" val="4204998942"/>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a:extLst>
              <a:ext uri="{28A0092B-C50C-407E-A947-70E740481C1C}">
                <a14:useLocalDpi xmlns:a14="http://schemas.microsoft.com/office/drawing/2010/main"/>
              </a:ext>
            </a:extLst>
          </a:blip>
          <a:stretch>
            <a:fill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75573"/>
            <a:ext cx="5334275" cy="820910"/>
          </a:xfrm>
        </p:spPr>
        <p:txBody>
          <a:bodyPr>
            <a:noAutofit/>
          </a:bodyPr>
          <a:lstStyle/>
          <a:p>
            <a:pPr rtl="0"/>
            <a:r>
              <a:rPr lang="zh-Hant" sz="5400" b="1" u="none" strike="noStrike" dirty="0">
                <a:solidFill>
                  <a:srgbClr val="55D8BF"/>
                </a:solidFill>
                <a:latin typeface="Neue Haas Grotesk Text Pro"/>
              </a:rPr>
              <a:t>氣候</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208654"/>
            <a:ext cx="5183398" cy="496161"/>
          </a:xfrm>
          <a:prstGeom prst="rect">
            <a:avLst/>
          </a:prstGeom>
          <a:noFill/>
        </p:spPr>
        <p:txBody>
          <a:bodyPr wrap="square" rtlCol="0">
            <a:noAutofit/>
          </a:bodyPr>
          <a:lstStyle/>
          <a:p>
            <a:pPr algn="l" rtl="0">
              <a:lnSpc>
                <a:spcPct val="82000"/>
              </a:lnSpc>
            </a:pPr>
            <a:r>
              <a:rPr lang="zh-Hant" sz="3200" b="1" u="none" strike="noStrike" dirty="0">
                <a:solidFill>
                  <a:srgbClr val="FFFFFF"/>
                </a:solidFill>
                <a:latin typeface="Neue Haas Grotesk Text Pro"/>
                <a:ea typeface="Microsoft JhengHei" panose="020B0604030504040204" pitchFamily="34" charset="-120"/>
                <a:cs typeface="Inter Display"/>
              </a:rPr>
              <a:t>地中海</a:t>
            </a:r>
          </a:p>
        </p:txBody>
      </p:sp>
      <p:cxnSp>
        <p:nvCxnSpPr>
          <p:cNvPr id="5" name="Straight Connector 4">
            <a:extLst>
              <a:ext uri="{FF2B5EF4-FFF2-40B4-BE49-F238E27FC236}">
                <a16:creationId xmlns:a16="http://schemas.microsoft.com/office/drawing/2014/main" id="{08654A53-FAD2-3CB2-B3F3-CFAAFA3C2B79}"/>
              </a:ext>
            </a:extLst>
          </p:cNvPr>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p:nvPr/>
        </p:nvSpPr>
        <p:spPr>
          <a:xfrm>
            <a:off x="6456363" y="626428"/>
            <a:ext cx="3832460" cy="670055"/>
          </a:xfrm>
          <a:prstGeom prst="rect">
            <a:avLst/>
          </a:prstGeom>
          <a:noFill/>
        </p:spPr>
        <p:txBody>
          <a:bodyPr vert="horz" wrap="square"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pPr rtl="0"/>
            <a:r>
              <a:rPr lang="zh-Hant" sz="5400" b="1" u="none" strike="noStrike" dirty="0">
                <a:solidFill>
                  <a:srgbClr val="55D8BF"/>
                </a:solidFill>
                <a:latin typeface="Neue Haas Grotesk Text Pro"/>
                <a:ea typeface="Microsoft JhengHei" panose="020B0604030504040204" pitchFamily="34" charset="-120"/>
              </a:rPr>
              <a:t>高度</a:t>
            </a:r>
          </a:p>
        </p:txBody>
      </p:sp>
      <p:sp>
        <p:nvSpPr>
          <p:cNvPr id="7" name="Text Placeholder 9">
            <a:extLst>
              <a:ext uri="{FF2B5EF4-FFF2-40B4-BE49-F238E27FC236}">
                <a16:creationId xmlns:a16="http://schemas.microsoft.com/office/drawing/2014/main" id="{C1CCBD8F-0DC9-88C0-6ADD-A2A977E72B33}"/>
              </a:ext>
            </a:extLst>
          </p:cNvPr>
          <p:cNvSpPr txBox="1"/>
          <p:nvPr/>
        </p:nvSpPr>
        <p:spPr>
          <a:xfrm>
            <a:off x="6417681" y="2640493"/>
            <a:ext cx="2965327"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lnSpc>
                <a:spcPct val="82000"/>
              </a:lnSpc>
            </a:pPr>
            <a:r>
              <a:rPr lang="zh-Hant" altLang="en-US" sz="2800" b="1" u="none" strike="noStrike" dirty="0">
                <a:solidFill>
                  <a:srgbClr val="55D8BF"/>
                </a:solidFill>
                <a:latin typeface="Neue Haas Grotesk Text Pro"/>
                <a:ea typeface="Microsoft JhengHei" panose="020B0604030504040204" pitchFamily="34" charset="-120"/>
              </a:rPr>
              <a:t>里</a:t>
            </a:r>
            <a:r>
              <a:rPr lang="zh-Hant" sz="2800" b="1" u="none" strike="noStrike" dirty="0">
                <a:solidFill>
                  <a:srgbClr val="55D8BF"/>
                </a:solidFill>
                <a:latin typeface="Neue Haas Grotesk Text Pro"/>
                <a:ea typeface="Microsoft JhengHei" panose="020B0604030504040204" pitchFamily="34" charset="-120"/>
              </a:rPr>
              <a:t>弗</a:t>
            </a:r>
            <a:r>
              <a:rPr lang="zh-Hant" altLang="en-US" sz="2800" b="1" u="none" strike="noStrike" dirty="0">
                <a:solidFill>
                  <a:srgbClr val="55D8BF"/>
                </a:solidFill>
                <a:latin typeface="Neue Haas Grotesk Text Pro"/>
                <a:ea typeface="Microsoft JhengHei" panose="020B0604030504040204" pitchFamily="34" charset="-120"/>
              </a:rPr>
              <a:t>裡</a:t>
            </a:r>
            <a:r>
              <a:rPr lang="zh-Hant" sz="2800" b="1" u="none" strike="noStrike" dirty="0">
                <a:solidFill>
                  <a:srgbClr val="55D8BF"/>
                </a:solidFill>
                <a:latin typeface="Neue Haas Grotesk Text Pro"/>
                <a:ea typeface="Microsoft JhengHei" panose="020B0604030504040204" pitchFamily="34" charset="-120"/>
              </a:rPr>
              <a:t>納</a:t>
            </a:r>
          </a:p>
          <a:p>
            <a:pPr rtl="0"/>
            <a:r>
              <a:rPr lang="zh-Hant" sz="1800" u="none" strike="noStrike" dirty="0">
                <a:solidFill>
                  <a:srgbClr val="B2D8BE"/>
                </a:solidFill>
                <a:latin typeface="Neue Haas Grotesk Text Pro"/>
                <a:ea typeface="Microsoft JhengHei" panose="020B0604030504040204" pitchFamily="34" charset="-120"/>
              </a:rPr>
              <a:t>80–164公尺（262–538英尺）</a:t>
            </a:r>
          </a:p>
        </p:txBody>
      </p:sp>
      <p:cxnSp>
        <p:nvCxnSpPr>
          <p:cNvPr id="25" name="Straight Connector 24">
            <a:extLst>
              <a:ext uri="{FF2B5EF4-FFF2-40B4-BE49-F238E27FC236}">
                <a16:creationId xmlns:a16="http://schemas.microsoft.com/office/drawing/2014/main" id="{4B12D7AB-458E-CAFF-68E3-6AF325ADB88E}"/>
              </a:ext>
            </a:extLst>
          </p:cNvPr>
          <p:cNvCxnSpPr/>
          <p:nvPr/>
        </p:nvCxnSpPr>
        <p:spPr>
          <a:xfrm>
            <a:off x="7509583" y="6579964"/>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09583" y="4139381"/>
            <a:ext cx="0" cy="244058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571486" y="6407295"/>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n>
                <a:solidFill>
                  <a:sysClr val="windowText" lastClr="000000"/>
                </a:solidFill>
              </a:ln>
              <a:solidFill>
                <a:schemeClr val="accent3"/>
              </a:solidFill>
            </a:endParaRPr>
          </a:p>
        </p:txBody>
      </p:sp>
      <p:sp>
        <p:nvSpPr>
          <p:cNvPr id="9" name="TextBox 8">
            <a:extLst>
              <a:ext uri="{FF2B5EF4-FFF2-40B4-BE49-F238E27FC236}">
                <a16:creationId xmlns:a16="http://schemas.microsoft.com/office/drawing/2014/main" id="{2A155686-09A2-91BC-038C-555BA338933F}"/>
              </a:ext>
            </a:extLst>
          </p:cNvPr>
          <p:cNvSpPr txBox="1"/>
          <p:nvPr/>
        </p:nvSpPr>
        <p:spPr>
          <a:xfrm>
            <a:off x="9228352" y="5836182"/>
            <a:ext cx="1544631" cy="800219"/>
          </a:xfrm>
          <a:prstGeom prst="rect">
            <a:avLst/>
          </a:prstGeom>
          <a:noFill/>
        </p:spPr>
        <p:txBody>
          <a:bodyPr wrap="square">
            <a:noAutofit/>
          </a:bodyPr>
          <a:lstStyle/>
          <a:p>
            <a:pPr rtl="0"/>
            <a:r>
              <a:rPr lang="zh-Hant" sz="1800" b="1" u="none" strike="noStrike" dirty="0">
                <a:solidFill>
                  <a:srgbClr val="601329"/>
                </a:solidFill>
                <a:latin typeface="Microsoft JhengHei" panose="020B0604030504040204" pitchFamily="34" charset="-120"/>
                <a:ea typeface="Microsoft JhengHei" panose="020B0604030504040204" pitchFamily="34" charset="-120"/>
              </a:rPr>
              <a:t>低的</a:t>
            </a:r>
          </a:p>
          <a:p>
            <a:pPr rtl="0"/>
            <a:r>
              <a:rPr lang="zh-Hant" sz="1400" u="none" strike="noStrike" dirty="0">
                <a:solidFill>
                  <a:srgbClr val="601329"/>
                </a:solidFill>
                <a:latin typeface="Microsoft JhengHei" panose="020B0604030504040204" pitchFamily="34" charset="-120"/>
                <a:ea typeface="Microsoft JhengHei" panose="020B0604030504040204" pitchFamily="34" charset="-120"/>
              </a:rPr>
              <a:t>0–499公尺</a:t>
            </a:r>
            <a:endParaRPr lang="en-AU" altLang="zh-Hant" sz="1400" u="none" strike="noStrike" dirty="0">
              <a:solidFill>
                <a:srgbClr val="601329"/>
              </a:solidFill>
              <a:latin typeface="Microsoft JhengHei" panose="020B0604030504040204" pitchFamily="34" charset="-120"/>
              <a:ea typeface="Microsoft JhengHei" panose="020B0604030504040204" pitchFamily="34" charset="-120"/>
            </a:endParaRPr>
          </a:p>
          <a:p>
            <a:pPr rtl="0"/>
            <a:r>
              <a:rPr lang="zh-Hant" sz="1400" u="none" strike="noStrike" dirty="0">
                <a:solidFill>
                  <a:srgbClr val="601329"/>
                </a:solidFill>
                <a:latin typeface="Microsoft JhengHei" panose="020B0604030504040204" pitchFamily="34" charset="-120"/>
                <a:ea typeface="Microsoft JhengHei" panose="020B0604030504040204" pitchFamily="34" charset="-120"/>
              </a:rPr>
              <a:t>（0–1,639英尺）</a:t>
            </a:r>
          </a:p>
        </p:txBody>
      </p:sp>
      <p:sp>
        <p:nvSpPr>
          <p:cNvPr id="13" name="TextBox 12">
            <a:extLst>
              <a:ext uri="{FF2B5EF4-FFF2-40B4-BE49-F238E27FC236}">
                <a16:creationId xmlns:a16="http://schemas.microsoft.com/office/drawing/2014/main" id="{891C1B6C-8BEA-FDF0-F4CF-D040A2C4621B}"/>
              </a:ext>
            </a:extLst>
          </p:cNvPr>
          <p:cNvSpPr txBox="1"/>
          <p:nvPr/>
        </p:nvSpPr>
        <p:spPr>
          <a:xfrm>
            <a:off x="9633083" y="4316851"/>
            <a:ext cx="2399913" cy="800219"/>
          </a:xfrm>
          <a:prstGeom prst="rect">
            <a:avLst/>
          </a:prstGeom>
          <a:noFill/>
        </p:spPr>
        <p:txBody>
          <a:bodyPr wrap="square">
            <a:noAutofit/>
          </a:bodyPr>
          <a:lstStyle/>
          <a:p>
            <a:pPr rtl="0"/>
            <a:r>
              <a:rPr lang="zh-Hant" sz="1800" b="1" u="none" strike="noStrike" dirty="0">
                <a:solidFill>
                  <a:srgbClr val="601329"/>
                </a:solidFill>
                <a:latin typeface="Microsoft JhengHei" panose="020B0604030504040204" pitchFamily="34" charset="-120"/>
                <a:ea typeface="Microsoft JhengHei" panose="020B0604030504040204" pitchFamily="34" charset="-120"/>
              </a:rPr>
              <a:t>中等的</a:t>
            </a:r>
          </a:p>
          <a:p>
            <a:pPr rtl="0"/>
            <a:r>
              <a:rPr lang="zh-Hant" sz="1400" u="none" strike="noStrike" dirty="0">
                <a:solidFill>
                  <a:srgbClr val="601329"/>
                </a:solidFill>
                <a:latin typeface="Microsoft JhengHei" panose="020B0604030504040204" pitchFamily="34" charset="-120"/>
                <a:ea typeface="Microsoft JhengHei" panose="020B0604030504040204" pitchFamily="34" charset="-120"/>
              </a:rPr>
              <a:t>500–749米</a:t>
            </a:r>
          </a:p>
          <a:p>
            <a:pPr rtl="0"/>
            <a:r>
              <a:rPr lang="zh-Hant" sz="1400" u="none" strike="noStrike" dirty="0">
                <a:solidFill>
                  <a:srgbClr val="601329"/>
                </a:solidFill>
                <a:latin typeface="Microsoft JhengHei" panose="020B0604030504040204" pitchFamily="34" charset="-120"/>
                <a:ea typeface="Microsoft JhengHei" panose="020B0604030504040204" pitchFamily="34" charset="-120"/>
              </a:rPr>
              <a:t>（1,640–2,459英尺）</a:t>
            </a:r>
          </a:p>
        </p:txBody>
      </p:sp>
      <p:sp>
        <p:nvSpPr>
          <p:cNvPr id="14" name="TextBox 13">
            <a:extLst>
              <a:ext uri="{FF2B5EF4-FFF2-40B4-BE49-F238E27FC236}">
                <a16:creationId xmlns:a16="http://schemas.microsoft.com/office/drawing/2014/main" id="{1495373F-1466-C72E-A32B-40826D891E18}"/>
              </a:ext>
            </a:extLst>
          </p:cNvPr>
          <p:cNvSpPr txBox="1"/>
          <p:nvPr/>
        </p:nvSpPr>
        <p:spPr>
          <a:xfrm>
            <a:off x="10105808" y="2748202"/>
            <a:ext cx="2399913" cy="800219"/>
          </a:xfrm>
          <a:prstGeom prst="rect">
            <a:avLst/>
          </a:prstGeom>
          <a:noFill/>
        </p:spPr>
        <p:txBody>
          <a:bodyPr wrap="square">
            <a:noAutofit/>
          </a:bodyPr>
          <a:lstStyle/>
          <a:p>
            <a:pPr rtl="0"/>
            <a:r>
              <a:rPr lang="zh-Hant" sz="1800" b="1" u="none" strike="noStrike" dirty="0">
                <a:solidFill>
                  <a:srgbClr val="601329"/>
                </a:solidFill>
                <a:latin typeface="Microsoft JhengHei" panose="020B0604030504040204" pitchFamily="34" charset="-120"/>
                <a:ea typeface="Microsoft JhengHei" panose="020B0604030504040204" pitchFamily="34" charset="-120"/>
              </a:rPr>
              <a:t>高的</a:t>
            </a:r>
          </a:p>
          <a:p>
            <a:pPr rtl="0"/>
            <a:r>
              <a:rPr lang="zh-Hant" sz="1400" u="none" strike="noStrike" dirty="0">
                <a:solidFill>
                  <a:srgbClr val="601329"/>
                </a:solidFill>
                <a:latin typeface="Microsoft JhengHei" panose="020B0604030504040204" pitchFamily="34" charset="-120"/>
                <a:ea typeface="Microsoft JhengHei" panose="020B0604030504040204" pitchFamily="34" charset="-120"/>
              </a:rPr>
              <a:t>750–999米</a:t>
            </a:r>
          </a:p>
          <a:p>
            <a:pPr rtl="0"/>
            <a:r>
              <a:rPr lang="zh-Hant" sz="1400" u="none" strike="noStrike" dirty="0">
                <a:solidFill>
                  <a:srgbClr val="601329"/>
                </a:solidFill>
                <a:latin typeface="Microsoft JhengHei" panose="020B0604030504040204" pitchFamily="34" charset="-120"/>
                <a:ea typeface="Microsoft JhengHei" panose="020B0604030504040204" pitchFamily="34" charset="-120"/>
              </a:rPr>
              <a:t>（2,460–3,279英尺）</a:t>
            </a:r>
          </a:p>
        </p:txBody>
      </p:sp>
      <p:sp>
        <p:nvSpPr>
          <p:cNvPr id="15" name="TextBox 14">
            <a:extLst>
              <a:ext uri="{FF2B5EF4-FFF2-40B4-BE49-F238E27FC236}">
                <a16:creationId xmlns:a16="http://schemas.microsoft.com/office/drawing/2014/main" id="{329597CC-3AF4-8838-2CCB-4DA1C2F38D14}"/>
              </a:ext>
            </a:extLst>
          </p:cNvPr>
          <p:cNvSpPr txBox="1"/>
          <p:nvPr/>
        </p:nvSpPr>
        <p:spPr>
          <a:xfrm>
            <a:off x="10456533" y="1308425"/>
            <a:ext cx="2643446" cy="800219"/>
          </a:xfrm>
          <a:prstGeom prst="rect">
            <a:avLst/>
          </a:prstGeom>
          <a:noFill/>
        </p:spPr>
        <p:txBody>
          <a:bodyPr wrap="square">
            <a:noAutofit/>
          </a:bodyPr>
          <a:lstStyle/>
          <a:p>
            <a:pPr rtl="0"/>
            <a:r>
              <a:rPr lang="zh-Hant" sz="1800" b="1" u="none" strike="noStrike" dirty="0">
                <a:solidFill>
                  <a:srgbClr val="601329"/>
                </a:solidFill>
                <a:latin typeface="Microsoft JhengHei" panose="020B0604030504040204" pitchFamily="34" charset="-120"/>
                <a:ea typeface="Microsoft JhengHei" panose="020B0604030504040204" pitchFamily="34" charset="-120"/>
              </a:rPr>
              <a:t>非常高</a:t>
            </a:r>
          </a:p>
          <a:p>
            <a:pPr rtl="0"/>
            <a:r>
              <a:rPr lang="zh-Hant" sz="1400" u="none" strike="noStrike" dirty="0">
                <a:solidFill>
                  <a:srgbClr val="601329"/>
                </a:solidFill>
                <a:latin typeface="Microsoft JhengHei" panose="020B0604030504040204" pitchFamily="34" charset="-120"/>
                <a:ea typeface="Microsoft JhengHei" panose="020B0604030504040204" pitchFamily="34" charset="-120"/>
              </a:rPr>
              <a:t>1000公尺以上</a:t>
            </a:r>
          </a:p>
          <a:p>
            <a:pPr rtl="0"/>
            <a:r>
              <a:rPr lang="zh-Hant" sz="1400" u="none" strike="noStrike" dirty="0">
                <a:solidFill>
                  <a:srgbClr val="601329"/>
                </a:solidFill>
                <a:latin typeface="Microsoft JhengHei" panose="020B0604030504040204" pitchFamily="34" charset="-120"/>
                <a:ea typeface="Microsoft JhengHei" panose="020B0604030504040204" pitchFamily="34" charset="-120"/>
              </a:rPr>
              <a:t>（&gt;3,280英尺以上）</a:t>
            </a:r>
          </a:p>
        </p:txBody>
      </p:sp>
    </p:spTree>
    <p:extLst>
      <p:ext uri="{BB962C8B-B14F-4D97-AF65-F5344CB8AC3E}">
        <p14:creationId xmlns:p14="http://schemas.microsoft.com/office/powerpoint/2010/main" val="504159530"/>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tretch>
            <a:fillRect/>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noAutofit/>
          </a:bodyPr>
          <a:lstStyle/>
          <a:p>
            <a:pPr rtl="0"/>
            <a:r>
              <a:rPr lang="zh-Hant" sz="5400" b="1" u="none" strike="noStrike" dirty="0">
                <a:solidFill>
                  <a:srgbClr val="F28F2A"/>
                </a:solidFill>
                <a:latin typeface="Neue Haas Grotesk Text Pro"/>
              </a:rPr>
              <a:t>土壤</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687096" cy="1530521"/>
          </a:xfrm>
        </p:spPr>
        <p:txBody>
          <a:bodyPr>
            <a:noAutofit/>
          </a:bodyPr>
          <a:lstStyle/>
          <a:p>
            <a:pPr marL="12700" marR="5080" rtl="0">
              <a:lnSpc>
                <a:spcPts val="2100"/>
              </a:lnSpc>
              <a:spcBef>
                <a:spcPts val="219"/>
              </a:spcBef>
            </a:pPr>
            <a:r>
              <a:rPr lang="zh-Hant" altLang="en-US" spc="-10" dirty="0">
                <a:latin typeface="Neue Haas Grotesk Text Pro"/>
                <a:cs typeface="Arial"/>
              </a:rPr>
              <a:t>里</a:t>
            </a:r>
            <a:r>
              <a:rPr lang="zh-Hant" sz="1600" u="none" strike="noStrike" spc="-10" dirty="0">
                <a:latin typeface="Neue Haas Grotesk Text Pro"/>
                <a:cs typeface="Arial"/>
              </a:rPr>
              <a:t>弗</a:t>
            </a:r>
            <a:r>
              <a:rPr lang="zh-Hant" altLang="en-US" sz="1600" u="none" strike="noStrike" spc="-10" dirty="0">
                <a:latin typeface="Neue Haas Grotesk Text Pro"/>
                <a:cs typeface="Arial"/>
              </a:rPr>
              <a:t>裡</a:t>
            </a:r>
            <a:r>
              <a:rPr lang="zh-Hant" sz="1600" u="none" strike="noStrike" spc="-10" dirty="0">
                <a:latin typeface="Neue Haas Grotesk Text Pro"/>
                <a:cs typeface="Arial"/>
              </a:rPr>
              <a:t>納地區由古代河流沉積而成，擁有多種沖積土壤，其中夾雜著沙子、礫石和黏土。</a:t>
            </a:r>
            <a:endParaRPr lang="en-AU" sz="1600" dirty="0">
              <a:cs typeface="Arial" panose="020B0604020202020204" pitchFamily="34" charset="0"/>
            </a:endParaRPr>
          </a:p>
        </p:txBody>
      </p:sp>
    </p:spTree>
    <p:extLst>
      <p:ext uri="{BB962C8B-B14F-4D97-AF65-F5344CB8AC3E}">
        <p14:creationId xmlns:p14="http://schemas.microsoft.com/office/powerpoint/2010/main" val="3072033527"/>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tretch>
            <a:fillRect/>
          </a:stretch>
        </p:blipFill>
        <p:spPr>
          <a:xfrm>
            <a:off x="6096000" y="368300"/>
            <a:ext cx="6096000" cy="611285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583188"/>
            <a:ext cx="4225116" cy="785732"/>
          </a:xfrm>
        </p:spPr>
        <p:txBody>
          <a:bodyPr anchor="t">
            <a:noAutofit/>
          </a:bodyPr>
          <a:lstStyle/>
          <a:p>
            <a:pPr rtl="0"/>
            <a:r>
              <a:rPr lang="zh-Hant" altLang="en-US" b="1" dirty="0">
                <a:solidFill>
                  <a:srgbClr val="FDBCA0"/>
                </a:solidFill>
                <a:latin typeface="Neue Haas Grotesk Text Pro"/>
              </a:rPr>
              <a:t>里</a:t>
            </a:r>
            <a:r>
              <a:rPr lang="zh-Hant" sz="3200" b="1" u="none" strike="noStrike" dirty="0">
                <a:solidFill>
                  <a:srgbClr val="FDBCA0"/>
                </a:solidFill>
                <a:latin typeface="Neue Haas Grotesk Text Pro"/>
              </a:rPr>
              <a:t>弗</a:t>
            </a:r>
            <a:r>
              <a:rPr lang="zh-Hant" altLang="en-US" sz="3200" b="1" u="none" strike="noStrike" dirty="0">
                <a:solidFill>
                  <a:srgbClr val="FDBCA0"/>
                </a:solidFill>
                <a:latin typeface="Neue Haas Grotesk Text Pro"/>
              </a:rPr>
              <a:t>裡</a:t>
            </a:r>
            <a:r>
              <a:rPr lang="zh-Hant" sz="3200" b="1" u="none" strike="noStrike" dirty="0">
                <a:solidFill>
                  <a:srgbClr val="FDBCA0"/>
                </a:solidFill>
                <a:latin typeface="Neue Haas Grotesk Text Pro"/>
              </a:rPr>
              <a:t>納風味</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078952"/>
            <a:ext cx="5340350" cy="579936"/>
          </a:xfrm>
        </p:spPr>
        <p:txBody>
          <a:bodyPr>
            <a:noAutofit/>
          </a:bodyPr>
          <a:lstStyle/>
          <a:p>
            <a:pPr rtl="0"/>
            <a:r>
              <a:rPr lang="zh-Hant" sz="5000" b="1" u="none" strike="noStrike" dirty="0">
                <a:solidFill>
                  <a:srgbClr val="F28F2A"/>
                </a:solidFill>
                <a:latin typeface="Neue Haas Grotesk Text Pro"/>
              </a:rPr>
              <a:t>值得注意的品種</a:t>
            </a:r>
          </a:p>
        </p:txBody>
      </p:sp>
    </p:spTree>
    <p:extLst>
      <p:ext uri="{BB962C8B-B14F-4D97-AF65-F5344CB8AC3E}">
        <p14:creationId xmlns:p14="http://schemas.microsoft.com/office/powerpoint/2010/main" val="416412028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cxnSp>
        <p:nvCxnSpPr>
          <p:cNvPr id="32" name="Straight Connector 31">
            <a:extLst>
              <a:ext uri="{FF2B5EF4-FFF2-40B4-BE49-F238E27FC236}">
                <a16:creationId xmlns:a16="http://schemas.microsoft.com/office/drawing/2014/main" id="{A6CA056B-4C50-33DE-E7CC-A618DC3C5A1A}"/>
              </a:ext>
            </a:extLst>
          </p:cNvPr>
          <p:cNvCxnSpPr/>
          <p:nvPr/>
        </p:nvCxnSpPr>
        <p:spPr>
          <a:xfrm>
            <a:off x="6518606" y="2513253"/>
            <a:ext cx="237730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410407" y="590594"/>
            <a:ext cx="11283754" cy="1325562"/>
          </a:xfrm>
        </p:spPr>
        <p:txBody>
          <a:bodyPr>
            <a:noAutofit/>
          </a:bodyPr>
          <a:lstStyle/>
          <a:p>
            <a:pPr rtl="0"/>
            <a:r>
              <a:rPr lang="zh-Hant" sz="4000" b="1" u="none" strike="noStrike" dirty="0">
                <a:solidFill>
                  <a:srgbClr val="173F34"/>
                </a:solidFill>
                <a:latin typeface="Neue Haas Grotesk Text Pro"/>
              </a:rPr>
              <a:t>夏多內葡萄酒</a:t>
            </a:r>
            <a:br>
              <a:rPr lang="zh-Hant" sz="4000" b="1" u="none" strike="noStrike" dirty="0">
                <a:solidFill>
                  <a:srgbClr val="55D8BF"/>
                </a:solidFill>
                <a:latin typeface="Neue Haas Grotesk Text Pro"/>
              </a:rPr>
            </a:br>
            <a:r>
              <a:rPr lang="zh-Hant" sz="4000" b="1" u="none" strike="noStrike" dirty="0">
                <a:solidFill>
                  <a:srgbClr val="B2D8BE"/>
                </a:solidFill>
                <a:latin typeface="Neue Haas Grotesk Text Pro"/>
              </a:rPr>
              <a:t>的特點</a:t>
            </a:r>
          </a:p>
        </p:txBody>
      </p:sp>
      <p:sp>
        <p:nvSpPr>
          <p:cNvPr id="4" name="object 58">
            <a:extLst>
              <a:ext uri="{FF2B5EF4-FFF2-40B4-BE49-F238E27FC236}">
                <a16:creationId xmlns:a16="http://schemas.microsoft.com/office/drawing/2014/main" id="{4425084F-9312-792E-73A7-CBEFFFE77094}"/>
              </a:ext>
            </a:extLst>
          </p:cNvPr>
          <p:cNvSpPr txBox="1"/>
          <p:nvPr/>
        </p:nvSpPr>
        <p:spPr>
          <a:xfrm>
            <a:off x="8447918" y="3102354"/>
            <a:ext cx="2665060" cy="2191749"/>
          </a:xfrm>
          <a:prstGeom prst="rect">
            <a:avLst/>
          </a:prstGeom>
        </p:spPr>
        <p:txBody>
          <a:bodyPr vert="horz" wrap="square" lIns="0" tIns="17145" rIns="0" bIns="0" numCol="2" rtlCol="0" anchor="t" anchorCtr="0">
            <a:noAutofit/>
          </a:bodyPr>
          <a:lstStyle/>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桃</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杏</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梅洛</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鳳梨</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吐司</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香草</a:t>
            </a:r>
          </a:p>
          <a:p>
            <a:pPr marL="285750" indent="-285750">
              <a:lnSpc>
                <a:spcPct val="98000"/>
              </a:lnSpc>
              <a:spcAft>
                <a:spcPts val="100"/>
              </a:spcAft>
              <a:buClr>
                <a:schemeClr val="bg2"/>
              </a:buClr>
              <a:buFont typeface="Arial" panose="020B0604020202020204" pitchFamily="34" charset="0"/>
              <a:buChar char="•"/>
            </a:pPr>
            <a:endParaRPr lang="en-AU" sz="1600" dirty="0">
              <a:latin typeface="Microsoft JhengHei" panose="020B0604030504040204" pitchFamily="34" charset="-120"/>
              <a:ea typeface="Microsoft JhengHei" panose="020B0604030504040204" pitchFamily="34" charset="-120"/>
              <a:cs typeface="Hellix SemiBold"/>
            </a:endParaRPr>
          </a:p>
        </p:txBody>
      </p:sp>
      <p:pic>
        <p:nvPicPr>
          <p:cNvPr id="20" name="Picture Placeholder 8">
            <a:extLst>
              <a:ext uri="{FF2B5EF4-FFF2-40B4-BE49-F238E27FC236}">
                <a16:creationId xmlns:a16="http://schemas.microsoft.com/office/drawing/2014/main" id="{94442B9C-7A53-5783-D95B-4FE1C0ED623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255030" y="593768"/>
            <a:ext cx="2114328" cy="6400800"/>
          </a:xfrm>
          <a:prstGeom prst="rect">
            <a:avLst/>
          </a:prstGeom>
        </p:spPr>
      </p:pic>
      <p:sp>
        <p:nvSpPr>
          <p:cNvPr id="21" name="object 10">
            <a:extLst>
              <a:ext uri="{FF2B5EF4-FFF2-40B4-BE49-F238E27FC236}">
                <a16:creationId xmlns:a16="http://schemas.microsoft.com/office/drawing/2014/main" id="{B89E5D8A-2B93-5A7A-2D7A-77456B75EE44}"/>
              </a:ext>
            </a:extLst>
          </p:cNvPr>
          <p:cNvSpPr txBox="1"/>
          <p:nvPr/>
        </p:nvSpPr>
        <p:spPr>
          <a:xfrm rot="16200000">
            <a:off x="3986076" y="4469516"/>
            <a:ext cx="4652237" cy="460254"/>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3600" b="1" u="none" strike="noStrike" dirty="0">
                <a:solidFill>
                  <a:srgbClr val="FFFFFF"/>
                </a:solidFill>
                <a:latin typeface="Neue Haas Grotesk Text Pro"/>
                <a:ea typeface="Microsoft JhengHei" panose="020B0604030504040204" pitchFamily="34" charset="-120"/>
                <a:cs typeface="Inter Display"/>
              </a:rPr>
              <a:t>CHARDONNAY</a:t>
            </a:r>
            <a:endParaRPr lang="en-AU" sz="36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24" name="object 58">
            <a:extLst>
              <a:ext uri="{FF2B5EF4-FFF2-40B4-BE49-F238E27FC236}">
                <a16:creationId xmlns:a16="http://schemas.microsoft.com/office/drawing/2014/main" id="{D2F11005-4364-9197-5D9A-D53880A92F66}"/>
              </a:ext>
            </a:extLst>
          </p:cNvPr>
          <p:cNvSpPr txBox="1"/>
          <p:nvPr/>
        </p:nvSpPr>
        <p:spPr>
          <a:xfrm>
            <a:off x="8447919" y="2842038"/>
            <a:ext cx="3246242" cy="263534"/>
          </a:xfrm>
          <a:prstGeom prst="rect">
            <a:avLst/>
          </a:prstGeom>
          <a:noFill/>
        </p:spPr>
        <p:txBody>
          <a:bodyPr vert="horz" wrap="square" lIns="0" tIns="17145" rIns="0" bIns="0" rtlCol="0">
            <a:noAutofit/>
          </a:bodyPr>
          <a:lstStyle/>
          <a:p>
            <a:pPr rtl="0">
              <a:buClr>
                <a:srgbClr val="F40000"/>
              </a:buClr>
            </a:pPr>
            <a:r>
              <a:rPr lang="zh-Hant" sz="1600" u="none" strike="noStrike">
                <a:latin typeface="Microsoft JhengHei" panose="020B0604030504040204" pitchFamily="34" charset="-120"/>
                <a:ea typeface="Microsoft JhengHei" panose="020B0604030504040204" pitchFamily="34" charset="-120"/>
                <a:cs typeface="Hellix SemiBold"/>
              </a:rPr>
              <a:t>典型口味</a:t>
            </a:r>
          </a:p>
        </p:txBody>
      </p:sp>
      <p:sp>
        <p:nvSpPr>
          <p:cNvPr id="10" name="Oval 9">
            <a:extLst>
              <a:ext uri="{FF2B5EF4-FFF2-40B4-BE49-F238E27FC236}">
                <a16:creationId xmlns:a16="http://schemas.microsoft.com/office/drawing/2014/main" id="{6F56D2EB-195E-E0F7-2B13-B4E3B0A8B0B4}"/>
              </a:ext>
            </a:extLst>
          </p:cNvPr>
          <p:cNvSpPr/>
          <p:nvPr/>
        </p:nvSpPr>
        <p:spPr>
          <a:xfrm>
            <a:off x="1891575" y="21946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 name="Oval 13">
            <a:extLst>
              <a:ext uri="{FF2B5EF4-FFF2-40B4-BE49-F238E27FC236}">
                <a16:creationId xmlns:a16="http://schemas.microsoft.com/office/drawing/2014/main" id="{962BE3D1-FF94-496F-0AE3-EA9C4117F0C3}"/>
              </a:ext>
            </a:extLst>
          </p:cNvPr>
          <p:cNvSpPr/>
          <p:nvPr/>
        </p:nvSpPr>
        <p:spPr>
          <a:xfrm>
            <a:off x="2255718" y="21917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 name="Oval 14">
            <a:extLst>
              <a:ext uri="{FF2B5EF4-FFF2-40B4-BE49-F238E27FC236}">
                <a16:creationId xmlns:a16="http://schemas.microsoft.com/office/drawing/2014/main" id="{91291C1B-82A5-4F4A-A87C-2A021E60710E}"/>
              </a:ext>
            </a:extLst>
          </p:cNvPr>
          <p:cNvSpPr/>
          <p:nvPr/>
        </p:nvSpPr>
        <p:spPr>
          <a:xfrm>
            <a:off x="2619861" y="21917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 name="Oval 15">
            <a:extLst>
              <a:ext uri="{FF2B5EF4-FFF2-40B4-BE49-F238E27FC236}">
                <a16:creationId xmlns:a16="http://schemas.microsoft.com/office/drawing/2014/main" id="{0BC3DDA9-AB5C-D3C6-6A5D-E4BCE6FF5CD2}"/>
              </a:ext>
            </a:extLst>
          </p:cNvPr>
          <p:cNvSpPr/>
          <p:nvPr/>
        </p:nvSpPr>
        <p:spPr>
          <a:xfrm>
            <a:off x="2984004" y="21917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7" name="Title 2">
            <a:extLst>
              <a:ext uri="{FF2B5EF4-FFF2-40B4-BE49-F238E27FC236}">
                <a16:creationId xmlns:a16="http://schemas.microsoft.com/office/drawing/2014/main" id="{4E562E33-3D08-4A24-6DB8-D45C546812E1}"/>
              </a:ext>
            </a:extLst>
          </p:cNvPr>
          <p:cNvSpPr txBox="1"/>
          <p:nvPr/>
        </p:nvSpPr>
        <p:spPr>
          <a:xfrm>
            <a:off x="422521" y="2181878"/>
            <a:ext cx="110437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顏色</a:t>
            </a:r>
          </a:p>
        </p:txBody>
      </p:sp>
      <p:sp>
        <p:nvSpPr>
          <p:cNvPr id="41" name="Oval 40">
            <a:extLst>
              <a:ext uri="{FF2B5EF4-FFF2-40B4-BE49-F238E27FC236}">
                <a16:creationId xmlns:a16="http://schemas.microsoft.com/office/drawing/2014/main" id="{5D5E2F84-A7FC-2923-990C-971FADE9EC37}"/>
              </a:ext>
            </a:extLst>
          </p:cNvPr>
          <p:cNvSpPr/>
          <p:nvPr/>
        </p:nvSpPr>
        <p:spPr>
          <a:xfrm>
            <a:off x="3348528" y="21917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2" name="Oval 41">
            <a:extLst>
              <a:ext uri="{FF2B5EF4-FFF2-40B4-BE49-F238E27FC236}">
                <a16:creationId xmlns:a16="http://schemas.microsoft.com/office/drawing/2014/main" id="{81884036-2716-602E-A397-6AA600F744D3}"/>
              </a:ext>
            </a:extLst>
          </p:cNvPr>
          <p:cNvSpPr/>
          <p:nvPr/>
        </p:nvSpPr>
        <p:spPr>
          <a:xfrm>
            <a:off x="3713052" y="21917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3" name="Oval 42">
            <a:extLst>
              <a:ext uri="{FF2B5EF4-FFF2-40B4-BE49-F238E27FC236}">
                <a16:creationId xmlns:a16="http://schemas.microsoft.com/office/drawing/2014/main" id="{2B0DB3A5-7DE6-4535-25A9-3B9FFA2A73D3}"/>
              </a:ext>
            </a:extLst>
          </p:cNvPr>
          <p:cNvSpPr/>
          <p:nvPr/>
        </p:nvSpPr>
        <p:spPr>
          <a:xfrm>
            <a:off x="4071397" y="21917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4" name="Oval 43">
            <a:extLst>
              <a:ext uri="{FF2B5EF4-FFF2-40B4-BE49-F238E27FC236}">
                <a16:creationId xmlns:a16="http://schemas.microsoft.com/office/drawing/2014/main" id="{82CE8839-B14D-EC3A-0C13-1CA5CC770955}"/>
              </a:ext>
            </a:extLst>
          </p:cNvPr>
          <p:cNvSpPr/>
          <p:nvPr/>
        </p:nvSpPr>
        <p:spPr>
          <a:xfrm>
            <a:off x="4442099" y="21917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5" name="Oval 44">
            <a:extLst>
              <a:ext uri="{FF2B5EF4-FFF2-40B4-BE49-F238E27FC236}">
                <a16:creationId xmlns:a16="http://schemas.microsoft.com/office/drawing/2014/main" id="{FF78DB7C-6710-BFED-03C6-B12CAFED3C04}"/>
              </a:ext>
            </a:extLst>
          </p:cNvPr>
          <p:cNvSpPr/>
          <p:nvPr/>
        </p:nvSpPr>
        <p:spPr>
          <a:xfrm>
            <a:off x="4806623" y="21917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3348528" y="2620133"/>
            <a:ext cx="195781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夏多內</a:t>
            </a:r>
          </a:p>
        </p:txBody>
      </p:sp>
      <p:cxnSp>
        <p:nvCxnSpPr>
          <p:cNvPr id="48" name="Straight Connector 47">
            <a:extLst>
              <a:ext uri="{FF2B5EF4-FFF2-40B4-BE49-F238E27FC236}">
                <a16:creationId xmlns:a16="http://schemas.microsoft.com/office/drawing/2014/main" id="{D85FB137-235F-DD75-9D89-773B0A62436A}"/>
              </a:ext>
            </a:extLst>
          </p:cNvPr>
          <p:cNvCxnSpPr>
            <a:cxnSpLocks/>
          </p:cNvCxnSpPr>
          <p:nvPr/>
        </p:nvCxnSpPr>
        <p:spPr>
          <a:xfrm>
            <a:off x="957649" y="2328072"/>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889E2E6B-B4FC-4D27-093E-FF22D5ADCF2C}"/>
              </a:ext>
            </a:extLst>
          </p:cNvPr>
          <p:cNvSpPr/>
          <p:nvPr/>
        </p:nvSpPr>
        <p:spPr>
          <a:xfrm>
            <a:off x="1891575" y="33438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5" name="Oval 54">
            <a:extLst>
              <a:ext uri="{FF2B5EF4-FFF2-40B4-BE49-F238E27FC236}">
                <a16:creationId xmlns:a16="http://schemas.microsoft.com/office/drawing/2014/main" id="{36AB2BF6-B6E0-550B-F394-A08618E37ABC}"/>
              </a:ext>
            </a:extLst>
          </p:cNvPr>
          <p:cNvSpPr/>
          <p:nvPr/>
        </p:nvSpPr>
        <p:spPr>
          <a:xfrm>
            <a:off x="2255718"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6" name="Oval 55">
            <a:extLst>
              <a:ext uri="{FF2B5EF4-FFF2-40B4-BE49-F238E27FC236}">
                <a16:creationId xmlns:a16="http://schemas.microsoft.com/office/drawing/2014/main" id="{C3F6284D-50A0-B092-6E0B-687AFEAA4EF8}"/>
              </a:ext>
            </a:extLst>
          </p:cNvPr>
          <p:cNvSpPr/>
          <p:nvPr/>
        </p:nvSpPr>
        <p:spPr>
          <a:xfrm>
            <a:off x="2619861"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7" name="Oval 56">
            <a:extLst>
              <a:ext uri="{FF2B5EF4-FFF2-40B4-BE49-F238E27FC236}">
                <a16:creationId xmlns:a16="http://schemas.microsoft.com/office/drawing/2014/main" id="{2B82FD9A-227A-DC48-3962-B75CEF43311F}"/>
              </a:ext>
            </a:extLst>
          </p:cNvPr>
          <p:cNvSpPr/>
          <p:nvPr/>
        </p:nvSpPr>
        <p:spPr>
          <a:xfrm>
            <a:off x="2984004"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8" name="Title 2">
            <a:extLst>
              <a:ext uri="{FF2B5EF4-FFF2-40B4-BE49-F238E27FC236}">
                <a16:creationId xmlns:a16="http://schemas.microsoft.com/office/drawing/2014/main" id="{F2F389F6-293E-D692-4792-2CE3FD62DFF3}"/>
              </a:ext>
            </a:extLst>
          </p:cNvPr>
          <p:cNvSpPr txBox="1"/>
          <p:nvPr/>
        </p:nvSpPr>
        <p:spPr>
          <a:xfrm>
            <a:off x="411128" y="332173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500" dirty="0">
                <a:solidFill>
                  <a:srgbClr val="000000"/>
                </a:solidFill>
                <a:latin typeface="Neue Haas Grotesk Text Pro"/>
                <a:ea typeface="Microsoft JhengHei" panose="020B0604030504040204" pitchFamily="34" charset="-120"/>
              </a:rPr>
              <a:t>酒</a:t>
            </a:r>
            <a:r>
              <a:rPr lang="zh-Hant" sz="1500" u="none" strike="noStrike" dirty="0">
                <a:solidFill>
                  <a:srgbClr val="000000"/>
                </a:solidFill>
                <a:latin typeface="Neue Haas Grotesk Text Pro"/>
                <a:ea typeface="Microsoft JhengHei" panose="020B0604030504040204" pitchFamily="34" charset="-120"/>
              </a:rPr>
              <a:t>體</a:t>
            </a:r>
          </a:p>
        </p:txBody>
      </p:sp>
      <p:sp>
        <p:nvSpPr>
          <p:cNvPr id="59" name="Oval 58">
            <a:extLst>
              <a:ext uri="{FF2B5EF4-FFF2-40B4-BE49-F238E27FC236}">
                <a16:creationId xmlns:a16="http://schemas.microsoft.com/office/drawing/2014/main" id="{28A46049-63B6-2E72-2848-E3A891BCC211}"/>
              </a:ext>
            </a:extLst>
          </p:cNvPr>
          <p:cNvSpPr/>
          <p:nvPr/>
        </p:nvSpPr>
        <p:spPr>
          <a:xfrm>
            <a:off x="334852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0" name="Oval 59">
            <a:extLst>
              <a:ext uri="{FF2B5EF4-FFF2-40B4-BE49-F238E27FC236}">
                <a16:creationId xmlns:a16="http://schemas.microsoft.com/office/drawing/2014/main" id="{C5C78655-6C11-AB64-A2ED-7034DF0FF779}"/>
              </a:ext>
            </a:extLst>
          </p:cNvPr>
          <p:cNvSpPr/>
          <p:nvPr/>
        </p:nvSpPr>
        <p:spPr>
          <a:xfrm>
            <a:off x="3713052"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1" name="Oval 60">
            <a:extLst>
              <a:ext uri="{FF2B5EF4-FFF2-40B4-BE49-F238E27FC236}">
                <a16:creationId xmlns:a16="http://schemas.microsoft.com/office/drawing/2014/main" id="{23B7EFA6-29BE-1C16-13C3-30E0CCB4872F}"/>
              </a:ext>
            </a:extLst>
          </p:cNvPr>
          <p:cNvSpPr/>
          <p:nvPr/>
        </p:nvSpPr>
        <p:spPr>
          <a:xfrm>
            <a:off x="4071397"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2" name="Oval 61">
            <a:extLst>
              <a:ext uri="{FF2B5EF4-FFF2-40B4-BE49-F238E27FC236}">
                <a16:creationId xmlns:a16="http://schemas.microsoft.com/office/drawing/2014/main" id="{ACF69098-86FD-FE77-8092-920C4D167604}"/>
              </a:ext>
            </a:extLst>
          </p:cNvPr>
          <p:cNvSpPr/>
          <p:nvPr/>
        </p:nvSpPr>
        <p:spPr>
          <a:xfrm>
            <a:off x="4442099"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3" name="Oval 62">
            <a:extLst>
              <a:ext uri="{FF2B5EF4-FFF2-40B4-BE49-F238E27FC236}">
                <a16:creationId xmlns:a16="http://schemas.microsoft.com/office/drawing/2014/main" id="{6B028919-6A18-01F4-BB26-F18ECE53911C}"/>
              </a:ext>
            </a:extLst>
          </p:cNvPr>
          <p:cNvSpPr/>
          <p:nvPr/>
        </p:nvSpPr>
        <p:spPr>
          <a:xfrm>
            <a:off x="4806623"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6" name="Title 2">
            <a:extLst>
              <a:ext uri="{FF2B5EF4-FFF2-40B4-BE49-F238E27FC236}">
                <a16:creationId xmlns:a16="http://schemas.microsoft.com/office/drawing/2014/main" id="{3EC4443A-AC3B-38AF-6091-C8C3657D387B}"/>
              </a:ext>
            </a:extLst>
          </p:cNvPr>
          <p:cNvSpPr txBox="1"/>
          <p:nvPr/>
        </p:nvSpPr>
        <p:spPr>
          <a:xfrm>
            <a:off x="1793543"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u="none" strike="noStrike" cap="none" dirty="0">
                <a:solidFill>
                  <a:srgbClr val="000000"/>
                </a:solidFill>
                <a:latin typeface="Neue Haas Grotesk Text Pro"/>
                <a:ea typeface="Microsoft JhengHei" panose="020B0604030504040204" pitchFamily="34" charset="-120"/>
              </a:rPr>
              <a:t>輕盈</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7" name="Title 2">
            <a:extLst>
              <a:ext uri="{FF2B5EF4-FFF2-40B4-BE49-F238E27FC236}">
                <a16:creationId xmlns:a16="http://schemas.microsoft.com/office/drawing/2014/main" id="{97AC55F2-6390-1A3A-A548-BA98AADF0E4C}"/>
              </a:ext>
            </a:extLst>
          </p:cNvPr>
          <p:cNvSpPr txBox="1"/>
          <p:nvPr/>
        </p:nvSpPr>
        <p:spPr>
          <a:xfrm>
            <a:off x="3063294" y="301871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p>
        </p:txBody>
      </p:sp>
      <p:sp>
        <p:nvSpPr>
          <p:cNvPr id="68" name="Title 2">
            <a:extLst>
              <a:ext uri="{FF2B5EF4-FFF2-40B4-BE49-F238E27FC236}">
                <a16:creationId xmlns:a16="http://schemas.microsoft.com/office/drawing/2014/main" id="{160F3EFB-D5E0-E0A3-19D7-32B58DF749B4}"/>
              </a:ext>
            </a:extLst>
          </p:cNvPr>
          <p:cNvSpPr txBox="1"/>
          <p:nvPr/>
        </p:nvSpPr>
        <p:spPr>
          <a:xfrm>
            <a:off x="4356425"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altLang="en-US" sz="1200" cap="none" dirty="0">
                <a:solidFill>
                  <a:srgbClr val="000000"/>
                </a:solidFill>
                <a:latin typeface="Neue Haas Grotesk Text Pro"/>
                <a:ea typeface="Microsoft JhengHei" panose="020B0604030504040204" pitchFamily="34" charset="-120"/>
              </a:rPr>
              <a:t>飽滿</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9" name="Oval 68">
            <a:extLst>
              <a:ext uri="{FF2B5EF4-FFF2-40B4-BE49-F238E27FC236}">
                <a16:creationId xmlns:a16="http://schemas.microsoft.com/office/drawing/2014/main" id="{0578BD73-E803-010F-D580-99A4F5AF1A1C}"/>
              </a:ext>
            </a:extLst>
          </p:cNvPr>
          <p:cNvSpPr/>
          <p:nvPr/>
        </p:nvSpPr>
        <p:spPr>
          <a:xfrm>
            <a:off x="1891575"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0" name="Oval 69">
            <a:extLst>
              <a:ext uri="{FF2B5EF4-FFF2-40B4-BE49-F238E27FC236}">
                <a16:creationId xmlns:a16="http://schemas.microsoft.com/office/drawing/2014/main" id="{9C50D499-92FE-191F-A066-1C441C1AFEE6}"/>
              </a:ext>
            </a:extLst>
          </p:cNvPr>
          <p:cNvSpPr/>
          <p:nvPr/>
        </p:nvSpPr>
        <p:spPr>
          <a:xfrm>
            <a:off x="2255718"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1" name="Oval 70">
            <a:extLst>
              <a:ext uri="{FF2B5EF4-FFF2-40B4-BE49-F238E27FC236}">
                <a16:creationId xmlns:a16="http://schemas.microsoft.com/office/drawing/2014/main" id="{038F7BF3-915C-F506-9D7B-79E20DE5B43B}"/>
              </a:ext>
            </a:extLst>
          </p:cNvPr>
          <p:cNvSpPr/>
          <p:nvPr/>
        </p:nvSpPr>
        <p:spPr>
          <a:xfrm>
            <a:off x="2619861"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2" name="Oval 71">
            <a:extLst>
              <a:ext uri="{FF2B5EF4-FFF2-40B4-BE49-F238E27FC236}">
                <a16:creationId xmlns:a16="http://schemas.microsoft.com/office/drawing/2014/main" id="{CD312308-6A25-F4D2-DEEB-2DCB01093378}"/>
              </a:ext>
            </a:extLst>
          </p:cNvPr>
          <p:cNvSpPr/>
          <p:nvPr/>
        </p:nvSpPr>
        <p:spPr>
          <a:xfrm>
            <a:off x="2984004"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4" name="Oval 73">
            <a:extLst>
              <a:ext uri="{FF2B5EF4-FFF2-40B4-BE49-F238E27FC236}">
                <a16:creationId xmlns:a16="http://schemas.microsoft.com/office/drawing/2014/main" id="{E43B8C7F-07DF-0ECB-5312-0A55CBB4A72E}"/>
              </a:ext>
            </a:extLst>
          </p:cNvPr>
          <p:cNvSpPr/>
          <p:nvPr/>
        </p:nvSpPr>
        <p:spPr>
          <a:xfrm>
            <a:off x="3348528"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5" name="Oval 74">
            <a:extLst>
              <a:ext uri="{FF2B5EF4-FFF2-40B4-BE49-F238E27FC236}">
                <a16:creationId xmlns:a16="http://schemas.microsoft.com/office/drawing/2014/main" id="{5BFD544A-5966-9EFC-5B26-0EBC880CA6A7}"/>
              </a:ext>
            </a:extLst>
          </p:cNvPr>
          <p:cNvSpPr/>
          <p:nvPr/>
        </p:nvSpPr>
        <p:spPr>
          <a:xfrm>
            <a:off x="3713052"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6" name="Oval 75">
            <a:extLst>
              <a:ext uri="{FF2B5EF4-FFF2-40B4-BE49-F238E27FC236}">
                <a16:creationId xmlns:a16="http://schemas.microsoft.com/office/drawing/2014/main" id="{7EF0F0EC-AE6F-D745-543C-59511E924829}"/>
              </a:ext>
            </a:extLst>
          </p:cNvPr>
          <p:cNvSpPr/>
          <p:nvPr/>
        </p:nvSpPr>
        <p:spPr>
          <a:xfrm>
            <a:off x="4071397"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7" name="Oval 76">
            <a:extLst>
              <a:ext uri="{FF2B5EF4-FFF2-40B4-BE49-F238E27FC236}">
                <a16:creationId xmlns:a16="http://schemas.microsoft.com/office/drawing/2014/main" id="{B2F2A0B3-CB15-A8CC-3165-78E705E00DA0}"/>
              </a:ext>
            </a:extLst>
          </p:cNvPr>
          <p:cNvSpPr/>
          <p:nvPr/>
        </p:nvSpPr>
        <p:spPr>
          <a:xfrm>
            <a:off x="4442099"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8" name="Oval 77">
            <a:extLst>
              <a:ext uri="{FF2B5EF4-FFF2-40B4-BE49-F238E27FC236}">
                <a16:creationId xmlns:a16="http://schemas.microsoft.com/office/drawing/2014/main" id="{87343FB6-7E3B-B3DE-5779-F283805FF772}"/>
              </a:ext>
            </a:extLst>
          </p:cNvPr>
          <p:cNvSpPr/>
          <p:nvPr/>
        </p:nvSpPr>
        <p:spPr>
          <a:xfrm>
            <a:off x="4806623"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9" name="Title 2">
            <a:extLst>
              <a:ext uri="{FF2B5EF4-FFF2-40B4-BE49-F238E27FC236}">
                <a16:creationId xmlns:a16="http://schemas.microsoft.com/office/drawing/2014/main" id="{28AAE38A-CDFF-49DB-BEB5-93FF9B7ED188}"/>
              </a:ext>
            </a:extLst>
          </p:cNvPr>
          <p:cNvSpPr txBox="1"/>
          <p:nvPr/>
        </p:nvSpPr>
        <p:spPr>
          <a:xfrm>
            <a:off x="1793543" y="383010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80" name="Title 2">
            <a:extLst>
              <a:ext uri="{FF2B5EF4-FFF2-40B4-BE49-F238E27FC236}">
                <a16:creationId xmlns:a16="http://schemas.microsoft.com/office/drawing/2014/main" id="{76C65305-A159-2620-E949-863D9E093683}"/>
              </a:ext>
            </a:extLst>
          </p:cNvPr>
          <p:cNvSpPr txBox="1"/>
          <p:nvPr/>
        </p:nvSpPr>
        <p:spPr>
          <a:xfrm>
            <a:off x="2914111" y="385897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81" name="Title 2">
            <a:extLst>
              <a:ext uri="{FF2B5EF4-FFF2-40B4-BE49-F238E27FC236}">
                <a16:creationId xmlns:a16="http://schemas.microsoft.com/office/drawing/2014/main" id="{758EDE5F-C828-2A93-49ED-D9F093043CEE}"/>
              </a:ext>
            </a:extLst>
          </p:cNvPr>
          <p:cNvSpPr txBox="1"/>
          <p:nvPr/>
        </p:nvSpPr>
        <p:spPr>
          <a:xfrm>
            <a:off x="4356425" y="383010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甜的</a:t>
            </a:r>
          </a:p>
        </p:txBody>
      </p:sp>
      <p:cxnSp>
        <p:nvCxnSpPr>
          <p:cNvPr id="82" name="Straight Connector 81">
            <a:extLst>
              <a:ext uri="{FF2B5EF4-FFF2-40B4-BE49-F238E27FC236}">
                <a16:creationId xmlns:a16="http://schemas.microsoft.com/office/drawing/2014/main" id="{5F4FE93D-38E1-5642-C1E5-1D4982B54155}"/>
              </a:ext>
            </a:extLst>
          </p:cNvPr>
          <p:cNvCxnSpPr>
            <a:cxnSpLocks/>
          </p:cNvCxnSpPr>
          <p:nvPr/>
        </p:nvCxnSpPr>
        <p:spPr>
          <a:xfrm>
            <a:off x="974708" y="3489607"/>
            <a:ext cx="86517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40E787D6-3FA8-4308-5AA5-BA32833F8EF9}"/>
              </a:ext>
            </a:extLst>
          </p:cNvPr>
          <p:cNvSpPr txBox="1"/>
          <p:nvPr/>
        </p:nvSpPr>
        <p:spPr>
          <a:xfrm>
            <a:off x="411128" y="419288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甜味</a:t>
            </a:r>
          </a:p>
        </p:txBody>
      </p:sp>
      <p:cxnSp>
        <p:nvCxnSpPr>
          <p:cNvPr id="88" name="Straight Connector 87">
            <a:extLst>
              <a:ext uri="{FF2B5EF4-FFF2-40B4-BE49-F238E27FC236}">
                <a16:creationId xmlns:a16="http://schemas.microsoft.com/office/drawing/2014/main" id="{72CCBCB5-27D0-6940-B090-BCEDD21C9E9C}"/>
              </a:ext>
            </a:extLst>
          </p:cNvPr>
          <p:cNvCxnSpPr>
            <a:cxnSpLocks/>
          </p:cNvCxnSpPr>
          <p:nvPr/>
        </p:nvCxnSpPr>
        <p:spPr>
          <a:xfrm>
            <a:off x="974708" y="4360758"/>
            <a:ext cx="86517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9ADF75C1-2283-CB22-99AC-2C1A54F55AA9}"/>
              </a:ext>
            </a:extLst>
          </p:cNvPr>
          <p:cNvSpPr/>
          <p:nvPr/>
        </p:nvSpPr>
        <p:spPr>
          <a:xfrm>
            <a:off x="1891575" y="50243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1" name="Oval 90">
            <a:extLst>
              <a:ext uri="{FF2B5EF4-FFF2-40B4-BE49-F238E27FC236}">
                <a16:creationId xmlns:a16="http://schemas.microsoft.com/office/drawing/2014/main" id="{0C790E21-B961-56B1-A980-C1C60AD6D249}"/>
              </a:ext>
            </a:extLst>
          </p:cNvPr>
          <p:cNvSpPr/>
          <p:nvPr/>
        </p:nvSpPr>
        <p:spPr>
          <a:xfrm>
            <a:off x="225571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2" name="Oval 91">
            <a:extLst>
              <a:ext uri="{FF2B5EF4-FFF2-40B4-BE49-F238E27FC236}">
                <a16:creationId xmlns:a16="http://schemas.microsoft.com/office/drawing/2014/main" id="{B4E5A90C-4C56-B0A4-F80E-15BA53D01685}"/>
              </a:ext>
            </a:extLst>
          </p:cNvPr>
          <p:cNvSpPr/>
          <p:nvPr/>
        </p:nvSpPr>
        <p:spPr>
          <a:xfrm>
            <a:off x="2619861"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3" name="Oval 92">
            <a:extLst>
              <a:ext uri="{FF2B5EF4-FFF2-40B4-BE49-F238E27FC236}">
                <a16:creationId xmlns:a16="http://schemas.microsoft.com/office/drawing/2014/main" id="{95D78A90-2F29-8309-25EF-AF983C9E0DF4}"/>
              </a:ext>
            </a:extLst>
          </p:cNvPr>
          <p:cNvSpPr/>
          <p:nvPr/>
        </p:nvSpPr>
        <p:spPr>
          <a:xfrm>
            <a:off x="2984004"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4" name="Oval 93">
            <a:extLst>
              <a:ext uri="{FF2B5EF4-FFF2-40B4-BE49-F238E27FC236}">
                <a16:creationId xmlns:a16="http://schemas.microsoft.com/office/drawing/2014/main" id="{B8D7AD80-E89E-94FC-05B3-65E2B789EDBF}"/>
              </a:ext>
            </a:extLst>
          </p:cNvPr>
          <p:cNvSpPr/>
          <p:nvPr/>
        </p:nvSpPr>
        <p:spPr>
          <a:xfrm>
            <a:off x="334852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5" name="Oval 94">
            <a:extLst>
              <a:ext uri="{FF2B5EF4-FFF2-40B4-BE49-F238E27FC236}">
                <a16:creationId xmlns:a16="http://schemas.microsoft.com/office/drawing/2014/main" id="{C359EA06-9A7D-9E0F-4522-82CD640F0D85}"/>
              </a:ext>
            </a:extLst>
          </p:cNvPr>
          <p:cNvSpPr/>
          <p:nvPr/>
        </p:nvSpPr>
        <p:spPr>
          <a:xfrm>
            <a:off x="3713052"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6" name="Oval 95">
            <a:extLst>
              <a:ext uri="{FF2B5EF4-FFF2-40B4-BE49-F238E27FC236}">
                <a16:creationId xmlns:a16="http://schemas.microsoft.com/office/drawing/2014/main" id="{28D376A2-3656-F7BF-8E97-DA95B182B782}"/>
              </a:ext>
            </a:extLst>
          </p:cNvPr>
          <p:cNvSpPr/>
          <p:nvPr/>
        </p:nvSpPr>
        <p:spPr>
          <a:xfrm>
            <a:off x="4071397"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7" name="Oval 96">
            <a:extLst>
              <a:ext uri="{FF2B5EF4-FFF2-40B4-BE49-F238E27FC236}">
                <a16:creationId xmlns:a16="http://schemas.microsoft.com/office/drawing/2014/main" id="{86771A24-F00F-4429-B5A3-60CC5B631545}"/>
              </a:ext>
            </a:extLst>
          </p:cNvPr>
          <p:cNvSpPr/>
          <p:nvPr/>
        </p:nvSpPr>
        <p:spPr>
          <a:xfrm>
            <a:off x="4442099"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8" name="Oval 97">
            <a:extLst>
              <a:ext uri="{FF2B5EF4-FFF2-40B4-BE49-F238E27FC236}">
                <a16:creationId xmlns:a16="http://schemas.microsoft.com/office/drawing/2014/main" id="{11320E13-6CCD-AA11-E9F0-092E97D873B8}"/>
              </a:ext>
            </a:extLst>
          </p:cNvPr>
          <p:cNvSpPr/>
          <p:nvPr/>
        </p:nvSpPr>
        <p:spPr>
          <a:xfrm>
            <a:off x="4806623"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9" name="Title 2">
            <a:extLst>
              <a:ext uri="{FF2B5EF4-FFF2-40B4-BE49-F238E27FC236}">
                <a16:creationId xmlns:a16="http://schemas.microsoft.com/office/drawing/2014/main" id="{A5D13B78-8433-7B56-726E-3FDB565C6B39}"/>
              </a:ext>
            </a:extLst>
          </p:cNvPr>
          <p:cNvSpPr txBox="1"/>
          <p:nvPr/>
        </p:nvSpPr>
        <p:spPr>
          <a:xfrm>
            <a:off x="1793543"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低的</a:t>
            </a:r>
          </a:p>
        </p:txBody>
      </p:sp>
      <p:sp>
        <p:nvSpPr>
          <p:cNvPr id="100" name="Title 2">
            <a:extLst>
              <a:ext uri="{FF2B5EF4-FFF2-40B4-BE49-F238E27FC236}">
                <a16:creationId xmlns:a16="http://schemas.microsoft.com/office/drawing/2014/main" id="{E83ED728-921F-4531-9813-547E9A3CB8D4}"/>
              </a:ext>
            </a:extLst>
          </p:cNvPr>
          <p:cNvSpPr txBox="1"/>
          <p:nvPr/>
        </p:nvSpPr>
        <p:spPr>
          <a:xfrm>
            <a:off x="2914111" y="469923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中等的</a:t>
            </a:r>
          </a:p>
        </p:txBody>
      </p:sp>
      <p:sp>
        <p:nvSpPr>
          <p:cNvPr id="101" name="Title 2">
            <a:extLst>
              <a:ext uri="{FF2B5EF4-FFF2-40B4-BE49-F238E27FC236}">
                <a16:creationId xmlns:a16="http://schemas.microsoft.com/office/drawing/2014/main" id="{DA69BD4D-7B64-98F0-5709-20F7A8066A16}"/>
              </a:ext>
            </a:extLst>
          </p:cNvPr>
          <p:cNvSpPr txBox="1"/>
          <p:nvPr/>
        </p:nvSpPr>
        <p:spPr>
          <a:xfrm>
            <a:off x="4356425"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高的</a:t>
            </a:r>
          </a:p>
        </p:txBody>
      </p:sp>
      <p:sp>
        <p:nvSpPr>
          <p:cNvPr id="102" name="Title 2">
            <a:extLst>
              <a:ext uri="{FF2B5EF4-FFF2-40B4-BE49-F238E27FC236}">
                <a16:creationId xmlns:a16="http://schemas.microsoft.com/office/drawing/2014/main" id="{8E829995-1666-8D56-0BEB-1687FD228740}"/>
              </a:ext>
            </a:extLst>
          </p:cNvPr>
          <p:cNvSpPr txBox="1"/>
          <p:nvPr/>
        </p:nvSpPr>
        <p:spPr>
          <a:xfrm>
            <a:off x="411128" y="503314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橡木</a:t>
            </a:r>
          </a:p>
        </p:txBody>
      </p:sp>
      <p:cxnSp>
        <p:nvCxnSpPr>
          <p:cNvPr id="103" name="Straight Connector 102">
            <a:extLst>
              <a:ext uri="{FF2B5EF4-FFF2-40B4-BE49-F238E27FC236}">
                <a16:creationId xmlns:a16="http://schemas.microsoft.com/office/drawing/2014/main" id="{CFE1B4AD-A61F-41B1-4F4C-68171CDF6BE1}"/>
              </a:ext>
            </a:extLst>
          </p:cNvPr>
          <p:cNvCxnSpPr/>
          <p:nvPr/>
        </p:nvCxnSpPr>
        <p:spPr>
          <a:xfrm>
            <a:off x="957649" y="520101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C078604D-736D-2D36-8664-746636080348}"/>
              </a:ext>
            </a:extLst>
          </p:cNvPr>
          <p:cNvSpPr/>
          <p:nvPr/>
        </p:nvSpPr>
        <p:spPr>
          <a:xfrm>
            <a:off x="1891575"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6" name="Oval 105">
            <a:extLst>
              <a:ext uri="{FF2B5EF4-FFF2-40B4-BE49-F238E27FC236}">
                <a16:creationId xmlns:a16="http://schemas.microsoft.com/office/drawing/2014/main" id="{DCF7E2D1-1D3D-AE8A-B1C6-08055DE528DA}"/>
              </a:ext>
            </a:extLst>
          </p:cNvPr>
          <p:cNvSpPr/>
          <p:nvPr/>
        </p:nvSpPr>
        <p:spPr>
          <a:xfrm>
            <a:off x="2255718"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7" name="Oval 106">
            <a:extLst>
              <a:ext uri="{FF2B5EF4-FFF2-40B4-BE49-F238E27FC236}">
                <a16:creationId xmlns:a16="http://schemas.microsoft.com/office/drawing/2014/main" id="{47DC42B4-9713-6197-7E67-351186EFCE73}"/>
              </a:ext>
            </a:extLst>
          </p:cNvPr>
          <p:cNvSpPr/>
          <p:nvPr/>
        </p:nvSpPr>
        <p:spPr>
          <a:xfrm>
            <a:off x="2619861"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8" name="Oval 107">
            <a:extLst>
              <a:ext uri="{FF2B5EF4-FFF2-40B4-BE49-F238E27FC236}">
                <a16:creationId xmlns:a16="http://schemas.microsoft.com/office/drawing/2014/main" id="{8B7D4B46-0DBC-8E17-9E4A-ED8869CBCB88}"/>
              </a:ext>
            </a:extLst>
          </p:cNvPr>
          <p:cNvSpPr/>
          <p:nvPr/>
        </p:nvSpPr>
        <p:spPr>
          <a:xfrm>
            <a:off x="2984004"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9" name="Oval 108">
            <a:extLst>
              <a:ext uri="{FF2B5EF4-FFF2-40B4-BE49-F238E27FC236}">
                <a16:creationId xmlns:a16="http://schemas.microsoft.com/office/drawing/2014/main" id="{809198EE-61B6-0C55-5E72-CC96478B3081}"/>
              </a:ext>
            </a:extLst>
          </p:cNvPr>
          <p:cNvSpPr/>
          <p:nvPr/>
        </p:nvSpPr>
        <p:spPr>
          <a:xfrm>
            <a:off x="3348528"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0" name="Oval 109">
            <a:extLst>
              <a:ext uri="{FF2B5EF4-FFF2-40B4-BE49-F238E27FC236}">
                <a16:creationId xmlns:a16="http://schemas.microsoft.com/office/drawing/2014/main" id="{BE48170E-C2C8-5ECB-7B4E-4825282DA9F8}"/>
              </a:ext>
            </a:extLst>
          </p:cNvPr>
          <p:cNvSpPr/>
          <p:nvPr/>
        </p:nvSpPr>
        <p:spPr>
          <a:xfrm>
            <a:off x="3713052"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1" name="Oval 110">
            <a:extLst>
              <a:ext uri="{FF2B5EF4-FFF2-40B4-BE49-F238E27FC236}">
                <a16:creationId xmlns:a16="http://schemas.microsoft.com/office/drawing/2014/main" id="{ABB9A261-A519-8F83-CC9C-C27E7BE7C8BC}"/>
              </a:ext>
            </a:extLst>
          </p:cNvPr>
          <p:cNvSpPr/>
          <p:nvPr/>
        </p:nvSpPr>
        <p:spPr>
          <a:xfrm>
            <a:off x="4071397"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2" name="Oval 111">
            <a:extLst>
              <a:ext uri="{FF2B5EF4-FFF2-40B4-BE49-F238E27FC236}">
                <a16:creationId xmlns:a16="http://schemas.microsoft.com/office/drawing/2014/main" id="{3C6B49AE-22F4-29C7-6562-D5F7B5533FAF}"/>
              </a:ext>
            </a:extLst>
          </p:cNvPr>
          <p:cNvSpPr/>
          <p:nvPr/>
        </p:nvSpPr>
        <p:spPr>
          <a:xfrm>
            <a:off x="4442099"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3" name="Oval 112">
            <a:extLst>
              <a:ext uri="{FF2B5EF4-FFF2-40B4-BE49-F238E27FC236}">
                <a16:creationId xmlns:a16="http://schemas.microsoft.com/office/drawing/2014/main" id="{458A706B-18C3-65BA-DD55-E8D0F35DB7E9}"/>
              </a:ext>
            </a:extLst>
          </p:cNvPr>
          <p:cNvSpPr/>
          <p:nvPr/>
        </p:nvSpPr>
        <p:spPr>
          <a:xfrm>
            <a:off x="4806623"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4" name="Title 2">
            <a:extLst>
              <a:ext uri="{FF2B5EF4-FFF2-40B4-BE49-F238E27FC236}">
                <a16:creationId xmlns:a16="http://schemas.microsoft.com/office/drawing/2014/main" id="{44D4EF09-86E8-4A8A-CEF6-F069235D6695}"/>
              </a:ext>
            </a:extLst>
          </p:cNvPr>
          <p:cNvSpPr txBox="1"/>
          <p:nvPr/>
        </p:nvSpPr>
        <p:spPr>
          <a:xfrm>
            <a:off x="411128" y="537913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酸度</a:t>
            </a:r>
          </a:p>
        </p:txBody>
      </p:sp>
      <p:cxnSp>
        <p:nvCxnSpPr>
          <p:cNvPr id="115" name="Straight Connector 114">
            <a:extLst>
              <a:ext uri="{FF2B5EF4-FFF2-40B4-BE49-F238E27FC236}">
                <a16:creationId xmlns:a16="http://schemas.microsoft.com/office/drawing/2014/main" id="{BB023DA9-E91F-AAFF-BD3C-051D7703774A}"/>
              </a:ext>
            </a:extLst>
          </p:cNvPr>
          <p:cNvCxnSpPr>
            <a:cxnSpLocks/>
          </p:cNvCxnSpPr>
          <p:nvPr/>
        </p:nvCxnSpPr>
        <p:spPr>
          <a:xfrm>
            <a:off x="974708" y="5547006"/>
            <a:ext cx="86517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11C57C6-EF40-F4C0-3BC7-803F45BD5066}"/>
              </a:ext>
            </a:extLst>
          </p:cNvPr>
          <p:cNvSpPr/>
          <p:nvPr/>
        </p:nvSpPr>
        <p:spPr>
          <a:xfrm>
            <a:off x="1891575"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7" name="Oval 116">
            <a:extLst>
              <a:ext uri="{FF2B5EF4-FFF2-40B4-BE49-F238E27FC236}">
                <a16:creationId xmlns:a16="http://schemas.microsoft.com/office/drawing/2014/main" id="{4274FBC1-5792-4EF8-6975-F5AA36DEF46D}"/>
              </a:ext>
            </a:extLst>
          </p:cNvPr>
          <p:cNvSpPr/>
          <p:nvPr/>
        </p:nvSpPr>
        <p:spPr>
          <a:xfrm>
            <a:off x="2255718"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8" name="Oval 117">
            <a:extLst>
              <a:ext uri="{FF2B5EF4-FFF2-40B4-BE49-F238E27FC236}">
                <a16:creationId xmlns:a16="http://schemas.microsoft.com/office/drawing/2014/main" id="{88F5D0DA-5D57-0855-F499-3E4388E0A04B}"/>
              </a:ext>
            </a:extLst>
          </p:cNvPr>
          <p:cNvSpPr/>
          <p:nvPr/>
        </p:nvSpPr>
        <p:spPr>
          <a:xfrm>
            <a:off x="2619861"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9" name="Oval 118">
            <a:extLst>
              <a:ext uri="{FF2B5EF4-FFF2-40B4-BE49-F238E27FC236}">
                <a16:creationId xmlns:a16="http://schemas.microsoft.com/office/drawing/2014/main" id="{D70863FB-17C8-F44A-FCF0-935042648F15}"/>
              </a:ext>
            </a:extLst>
          </p:cNvPr>
          <p:cNvSpPr/>
          <p:nvPr/>
        </p:nvSpPr>
        <p:spPr>
          <a:xfrm>
            <a:off x="2984004"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1" name="Oval 120">
            <a:extLst>
              <a:ext uri="{FF2B5EF4-FFF2-40B4-BE49-F238E27FC236}">
                <a16:creationId xmlns:a16="http://schemas.microsoft.com/office/drawing/2014/main" id="{EEF402AA-A4A0-D4C2-059E-E66982B6EBE5}"/>
              </a:ext>
            </a:extLst>
          </p:cNvPr>
          <p:cNvSpPr/>
          <p:nvPr/>
        </p:nvSpPr>
        <p:spPr>
          <a:xfrm>
            <a:off x="3713052"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3" name="Oval 122">
            <a:extLst>
              <a:ext uri="{FF2B5EF4-FFF2-40B4-BE49-F238E27FC236}">
                <a16:creationId xmlns:a16="http://schemas.microsoft.com/office/drawing/2014/main" id="{E1CF8C33-738A-C89E-6C4A-20BAC9F3863E}"/>
              </a:ext>
            </a:extLst>
          </p:cNvPr>
          <p:cNvSpPr/>
          <p:nvPr/>
        </p:nvSpPr>
        <p:spPr>
          <a:xfrm>
            <a:off x="444209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4" name="Oval 123">
            <a:extLst>
              <a:ext uri="{FF2B5EF4-FFF2-40B4-BE49-F238E27FC236}">
                <a16:creationId xmlns:a16="http://schemas.microsoft.com/office/drawing/2014/main" id="{090B0514-3BDB-C3CE-E2C8-7DF23BABCD3E}"/>
              </a:ext>
            </a:extLst>
          </p:cNvPr>
          <p:cNvSpPr/>
          <p:nvPr/>
        </p:nvSpPr>
        <p:spPr>
          <a:xfrm>
            <a:off x="4806623"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1793543"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359150" y="5829879"/>
            <a:ext cx="135836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13% – 14.5%</a:t>
            </a:r>
          </a:p>
        </p:txBody>
      </p:sp>
      <p:sp>
        <p:nvSpPr>
          <p:cNvPr id="127" name="Title 2">
            <a:extLst>
              <a:ext uri="{FF2B5EF4-FFF2-40B4-BE49-F238E27FC236}">
                <a16:creationId xmlns:a16="http://schemas.microsoft.com/office/drawing/2014/main" id="{B5A9709D-06AD-382A-042C-DC037BA6DFC0}"/>
              </a:ext>
            </a:extLst>
          </p:cNvPr>
          <p:cNvSpPr txBox="1"/>
          <p:nvPr/>
        </p:nvSpPr>
        <p:spPr>
          <a:xfrm>
            <a:off x="4356425"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17%</a:t>
            </a:r>
          </a:p>
        </p:txBody>
      </p:sp>
      <p:sp>
        <p:nvSpPr>
          <p:cNvPr id="128" name="Title 2">
            <a:extLst>
              <a:ext uri="{FF2B5EF4-FFF2-40B4-BE49-F238E27FC236}">
                <a16:creationId xmlns:a16="http://schemas.microsoft.com/office/drawing/2014/main" id="{11E70720-F5CA-EBE0-D65A-151010EBA59F}"/>
              </a:ext>
            </a:extLst>
          </p:cNvPr>
          <p:cNvSpPr txBox="1"/>
          <p:nvPr/>
        </p:nvSpPr>
        <p:spPr>
          <a:xfrm>
            <a:off x="411128" y="616378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酒精</a:t>
            </a:r>
          </a:p>
        </p:txBody>
      </p:sp>
      <p:cxnSp>
        <p:nvCxnSpPr>
          <p:cNvPr id="129" name="Straight Connector 128">
            <a:extLst>
              <a:ext uri="{FF2B5EF4-FFF2-40B4-BE49-F238E27FC236}">
                <a16:creationId xmlns:a16="http://schemas.microsoft.com/office/drawing/2014/main" id="{4BDC309A-8C27-9255-83DD-4C227AF21A67}"/>
              </a:ext>
            </a:extLst>
          </p:cNvPr>
          <p:cNvCxnSpPr>
            <a:cxnSpLocks/>
          </p:cNvCxnSpPr>
          <p:nvPr/>
        </p:nvCxnSpPr>
        <p:spPr>
          <a:xfrm>
            <a:off x="974708" y="6331660"/>
            <a:ext cx="86517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A99BF965-57F4-CB8F-FDFE-23CC6ACE8858}"/>
              </a:ext>
            </a:extLst>
          </p:cNvPr>
          <p:cNvCxnSpPr/>
          <p:nvPr/>
        </p:nvCxnSpPr>
        <p:spPr>
          <a:xfrm flipH="1">
            <a:off x="3112396"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ADF244D-39DB-5622-CC55-F58F33415D2F}"/>
              </a:ext>
            </a:extLst>
          </p:cNvPr>
          <p:cNvGrpSpPr/>
          <p:nvPr/>
        </p:nvGrpSpPr>
        <p:grpSpPr>
          <a:xfrm>
            <a:off x="4068414" y="6152078"/>
            <a:ext cx="278634" cy="272668"/>
            <a:chOff x="8032638" y="5926610"/>
            <a:chExt cx="278634" cy="272668"/>
          </a:xfrm>
        </p:grpSpPr>
        <p:sp>
          <p:nvSpPr>
            <p:cNvPr id="8" name="Freeform 7">
              <a:extLst>
                <a:ext uri="{FF2B5EF4-FFF2-40B4-BE49-F238E27FC236}">
                  <a16:creationId xmlns:a16="http://schemas.microsoft.com/office/drawing/2014/main" id="{4457550D-D6A7-A7C4-1FA9-F03BB865B97A}"/>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9" name="Freeform 8">
              <a:extLst>
                <a:ext uri="{FF2B5EF4-FFF2-40B4-BE49-F238E27FC236}">
                  <a16:creationId xmlns:a16="http://schemas.microsoft.com/office/drawing/2014/main" id="{4C18D776-10EF-45C9-08AB-E3BB051419BD}"/>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11" name="Straight Connector 10">
            <a:extLst>
              <a:ext uri="{FF2B5EF4-FFF2-40B4-BE49-F238E27FC236}">
                <a16:creationId xmlns:a16="http://schemas.microsoft.com/office/drawing/2014/main" id="{57F252BD-6762-EC66-7068-AC9CF694399B}"/>
              </a:ext>
            </a:extLst>
          </p:cNvPr>
          <p:cNvCxnSpPr/>
          <p:nvPr/>
        </p:nvCxnSpPr>
        <p:spPr>
          <a:xfrm>
            <a:off x="3118884" y="2641194"/>
            <a:ext cx="146904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A9F847C-F6A3-750E-3F76-D88E6683C2CD}"/>
              </a:ext>
            </a:extLst>
          </p:cNvPr>
          <p:cNvCxnSpPr/>
          <p:nvPr/>
        </p:nvCxnSpPr>
        <p:spPr>
          <a:xfrm flipH="1">
            <a:off x="4587489"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4AECF837-14A3-1402-45F5-7EDA12B58D15}"/>
              </a:ext>
            </a:extLst>
          </p:cNvPr>
          <p:cNvGrpSpPr/>
          <p:nvPr/>
        </p:nvGrpSpPr>
        <p:grpSpPr>
          <a:xfrm rot="10800000">
            <a:off x="3352488" y="6152078"/>
            <a:ext cx="278634" cy="272668"/>
            <a:chOff x="8032638" y="5926610"/>
            <a:chExt cx="278634" cy="272668"/>
          </a:xfrm>
        </p:grpSpPr>
        <p:sp>
          <p:nvSpPr>
            <p:cNvPr id="18" name="Freeform 17">
              <a:extLst>
                <a:ext uri="{FF2B5EF4-FFF2-40B4-BE49-F238E27FC236}">
                  <a16:creationId xmlns:a16="http://schemas.microsoft.com/office/drawing/2014/main" id="{28DF2C16-8C4C-08C8-BF46-8FD40EF7F1F1}"/>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9" name="Freeform 18">
              <a:extLst>
                <a:ext uri="{FF2B5EF4-FFF2-40B4-BE49-F238E27FC236}">
                  <a16:creationId xmlns:a16="http://schemas.microsoft.com/office/drawing/2014/main" id="{B8840373-C232-5FFF-1F44-39CFC236B352}"/>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23" name="Straight Connector 22">
            <a:extLst>
              <a:ext uri="{FF2B5EF4-FFF2-40B4-BE49-F238E27FC236}">
                <a16:creationId xmlns:a16="http://schemas.microsoft.com/office/drawing/2014/main" id="{B344D377-6B8C-1628-E315-FD05555731C7}"/>
              </a:ext>
            </a:extLst>
          </p:cNvPr>
          <p:cNvCxnSpPr/>
          <p:nvPr/>
        </p:nvCxnSpPr>
        <p:spPr>
          <a:xfrm flipH="1">
            <a:off x="8890131" y="2531221"/>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806794"/>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p:nvPr>
        </p:nvSpPr>
        <p:spPr>
          <a:xfrm>
            <a:off x="623888" y="595639"/>
            <a:ext cx="11283754" cy="1325562"/>
          </a:xfrm>
        </p:spPr>
        <p:txBody>
          <a:bodyPr>
            <a:noAutofit/>
          </a:bodyPr>
          <a:lstStyle/>
          <a:p>
            <a:pPr rtl="0"/>
            <a:r>
              <a:rPr lang="zh-Hant" sz="4000" b="1" u="none" strike="noStrike" dirty="0">
                <a:solidFill>
                  <a:srgbClr val="173F34"/>
                </a:solidFill>
                <a:latin typeface="Neue Haas Grotesk Text Pro"/>
              </a:rPr>
              <a:t>設拉子</a:t>
            </a:r>
            <a:br>
              <a:rPr lang="zh-Hant" sz="4000" b="1" u="none" strike="noStrike" dirty="0">
                <a:solidFill>
                  <a:srgbClr val="55D8BF"/>
                </a:solidFill>
                <a:latin typeface="Neue Haas Grotesk Text Pro"/>
              </a:rPr>
            </a:br>
            <a:r>
              <a:rPr lang="zh-Hant" sz="4000" b="1" u="none" strike="noStrike" dirty="0">
                <a:solidFill>
                  <a:srgbClr val="B2D8BE"/>
                </a:solidFill>
                <a:latin typeface="Neue Haas Grotesk Text Pro"/>
              </a:rPr>
              <a:t>特徵</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672168"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4545564" y="4194291"/>
            <a:ext cx="4652237" cy="559769"/>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4400" b="1" u="none" strike="noStrike" dirty="0">
                <a:solidFill>
                  <a:srgbClr val="FFFFFF"/>
                </a:solidFill>
                <a:latin typeface="Neue Haas Grotesk Text Pro"/>
                <a:ea typeface="Microsoft JhengHei" panose="020B0604030504040204" pitchFamily="34" charset="-120"/>
                <a:cs typeface="Inter Display"/>
              </a:rPr>
              <a:t>SHIRAZ</a:t>
            </a:r>
            <a:endParaRPr lang="en-AU" sz="4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28375" y="184046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92518" y="183756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56661" y="183756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120804" y="183756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2" name="Title 2">
            <a:extLst>
              <a:ext uri="{FF2B5EF4-FFF2-40B4-BE49-F238E27FC236}">
                <a16:creationId xmlns:a16="http://schemas.microsoft.com/office/drawing/2014/main" id="{B283C7EC-898C-AD95-22EA-C77E4AED5B94}"/>
              </a:ext>
            </a:extLst>
          </p:cNvPr>
          <p:cNvSpPr txBox="1"/>
          <p:nvPr/>
        </p:nvSpPr>
        <p:spPr>
          <a:xfrm>
            <a:off x="547929" y="1841466"/>
            <a:ext cx="110437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顏色</a:t>
            </a:r>
          </a:p>
        </p:txBody>
      </p:sp>
      <p:sp>
        <p:nvSpPr>
          <p:cNvPr id="23" name="Oval 22">
            <a:extLst>
              <a:ext uri="{FF2B5EF4-FFF2-40B4-BE49-F238E27FC236}">
                <a16:creationId xmlns:a16="http://schemas.microsoft.com/office/drawing/2014/main" id="{984C8C4D-8F79-3F95-64F0-3F8DF32F7E86}"/>
              </a:ext>
            </a:extLst>
          </p:cNvPr>
          <p:cNvSpPr/>
          <p:nvPr/>
        </p:nvSpPr>
        <p:spPr>
          <a:xfrm>
            <a:off x="3485328" y="183756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49852" y="183756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208197" y="183756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78899" y="183756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43423" y="183756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4596306" y="2284754"/>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設拉子</a:t>
            </a:r>
          </a:p>
        </p:txBody>
      </p:sp>
      <p:cxnSp>
        <p:nvCxnSpPr>
          <p:cNvPr id="31" name="Straight Connector 30">
            <a:extLst>
              <a:ext uri="{FF2B5EF4-FFF2-40B4-BE49-F238E27FC236}">
                <a16:creationId xmlns:a16="http://schemas.microsoft.com/office/drawing/2014/main" id="{A245A703-6501-56F0-F0BC-9DD08749BE50}"/>
              </a:ext>
            </a:extLst>
          </p:cNvPr>
          <p:cNvCxnSpPr>
            <a:cxnSpLocks/>
          </p:cNvCxnSpPr>
          <p:nvPr/>
        </p:nvCxnSpPr>
        <p:spPr>
          <a:xfrm>
            <a:off x="1094449" y="1973895"/>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01E16359-1627-2920-00FD-6FBE917ED7D7}"/>
              </a:ext>
            </a:extLst>
          </p:cNvPr>
          <p:cNvSpPr/>
          <p:nvPr/>
        </p:nvSpPr>
        <p:spPr>
          <a:xfrm>
            <a:off x="2028375" y="298964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92518" y="29867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56661" y="29867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120804" y="29867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8" name="Title 2">
            <a:extLst>
              <a:ext uri="{FF2B5EF4-FFF2-40B4-BE49-F238E27FC236}">
                <a16:creationId xmlns:a16="http://schemas.microsoft.com/office/drawing/2014/main" id="{D0ED5DEE-5877-4EA6-88CA-60A69208737E}"/>
              </a:ext>
            </a:extLst>
          </p:cNvPr>
          <p:cNvSpPr txBox="1"/>
          <p:nvPr/>
        </p:nvSpPr>
        <p:spPr>
          <a:xfrm>
            <a:off x="547928" y="296755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500" dirty="0">
                <a:solidFill>
                  <a:srgbClr val="000000"/>
                </a:solidFill>
                <a:latin typeface="Neue Haas Grotesk Text Pro"/>
                <a:ea typeface="Microsoft JhengHei" panose="020B0604030504040204" pitchFamily="34" charset="-120"/>
              </a:rPr>
              <a:t>酒</a:t>
            </a:r>
            <a:r>
              <a:rPr lang="zh-Hant" sz="1500" u="none" strike="noStrike" dirty="0">
                <a:solidFill>
                  <a:srgbClr val="000000"/>
                </a:solidFill>
                <a:latin typeface="Neue Haas Grotesk Text Pro"/>
                <a:ea typeface="Microsoft JhengHei" panose="020B0604030504040204" pitchFamily="34" charset="-120"/>
              </a:rPr>
              <a:t>體</a:t>
            </a:r>
          </a:p>
        </p:txBody>
      </p:sp>
      <p:sp>
        <p:nvSpPr>
          <p:cNvPr id="39" name="Oval 38">
            <a:extLst>
              <a:ext uri="{FF2B5EF4-FFF2-40B4-BE49-F238E27FC236}">
                <a16:creationId xmlns:a16="http://schemas.microsoft.com/office/drawing/2014/main" id="{782FFC8C-30DA-0414-3434-62A7C3F3D806}"/>
              </a:ext>
            </a:extLst>
          </p:cNvPr>
          <p:cNvSpPr/>
          <p:nvPr/>
        </p:nvSpPr>
        <p:spPr>
          <a:xfrm>
            <a:off x="3485328"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49852"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208197"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78899"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43423"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30343" y="263566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輕盈</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52" name="Title 2">
            <a:extLst>
              <a:ext uri="{FF2B5EF4-FFF2-40B4-BE49-F238E27FC236}">
                <a16:creationId xmlns:a16="http://schemas.microsoft.com/office/drawing/2014/main" id="{88D89F4E-CECF-6C5F-173D-51A4744F4BC0}"/>
              </a:ext>
            </a:extLst>
          </p:cNvPr>
          <p:cNvSpPr txBox="1"/>
          <p:nvPr/>
        </p:nvSpPr>
        <p:spPr>
          <a:xfrm>
            <a:off x="3200094" y="266454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p>
        </p:txBody>
      </p:sp>
      <p:sp>
        <p:nvSpPr>
          <p:cNvPr id="53" name="Title 2">
            <a:extLst>
              <a:ext uri="{FF2B5EF4-FFF2-40B4-BE49-F238E27FC236}">
                <a16:creationId xmlns:a16="http://schemas.microsoft.com/office/drawing/2014/main" id="{9E9DC995-A507-3152-C821-DA76E64866EB}"/>
              </a:ext>
            </a:extLst>
          </p:cNvPr>
          <p:cNvSpPr txBox="1"/>
          <p:nvPr/>
        </p:nvSpPr>
        <p:spPr>
          <a:xfrm>
            <a:off x="4493225" y="263566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altLang="en-US" sz="1200" cap="none" dirty="0">
                <a:solidFill>
                  <a:srgbClr val="000000"/>
                </a:solidFill>
                <a:latin typeface="Neue Haas Grotesk Text Pro"/>
                <a:ea typeface="Microsoft JhengHei" panose="020B0604030504040204" pitchFamily="34" charset="-120"/>
              </a:rPr>
              <a:t>飽滿</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4" name="Oval 63">
            <a:extLst>
              <a:ext uri="{FF2B5EF4-FFF2-40B4-BE49-F238E27FC236}">
                <a16:creationId xmlns:a16="http://schemas.microsoft.com/office/drawing/2014/main" id="{3E8FC32D-8C9A-564C-F98B-B3AAE41E9B4C}"/>
              </a:ext>
            </a:extLst>
          </p:cNvPr>
          <p:cNvSpPr/>
          <p:nvPr/>
        </p:nvSpPr>
        <p:spPr>
          <a:xfrm>
            <a:off x="2028375" y="382990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92518" y="382699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56661"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120804"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85328"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49852"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208197"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78899"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43423"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30343" y="347592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130" name="Title 2">
            <a:extLst>
              <a:ext uri="{FF2B5EF4-FFF2-40B4-BE49-F238E27FC236}">
                <a16:creationId xmlns:a16="http://schemas.microsoft.com/office/drawing/2014/main" id="{6C84E901-6665-1CAB-0CCB-9B30009F5578}"/>
              </a:ext>
            </a:extLst>
          </p:cNvPr>
          <p:cNvSpPr txBox="1"/>
          <p:nvPr/>
        </p:nvSpPr>
        <p:spPr>
          <a:xfrm>
            <a:off x="3050911" y="3504800"/>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131" name="Title 2">
            <a:extLst>
              <a:ext uri="{FF2B5EF4-FFF2-40B4-BE49-F238E27FC236}">
                <a16:creationId xmlns:a16="http://schemas.microsoft.com/office/drawing/2014/main" id="{A647868B-BCF5-1E40-885C-502A3E455F10}"/>
              </a:ext>
            </a:extLst>
          </p:cNvPr>
          <p:cNvSpPr txBox="1"/>
          <p:nvPr/>
        </p:nvSpPr>
        <p:spPr>
          <a:xfrm>
            <a:off x="4493225" y="347592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甜的</a:t>
            </a:r>
          </a:p>
        </p:txBody>
      </p:sp>
      <p:cxnSp>
        <p:nvCxnSpPr>
          <p:cNvPr id="133" name="Straight Connector 132">
            <a:extLst>
              <a:ext uri="{FF2B5EF4-FFF2-40B4-BE49-F238E27FC236}">
                <a16:creationId xmlns:a16="http://schemas.microsoft.com/office/drawing/2014/main" id="{DC6A5AFA-CA10-B262-723E-F9BE11833214}"/>
              </a:ext>
            </a:extLst>
          </p:cNvPr>
          <p:cNvCxnSpPr>
            <a:cxnSpLocks/>
          </p:cNvCxnSpPr>
          <p:nvPr/>
        </p:nvCxnSpPr>
        <p:spPr>
          <a:xfrm>
            <a:off x="1094449" y="3135430"/>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4" name="Title 2">
            <a:extLst>
              <a:ext uri="{FF2B5EF4-FFF2-40B4-BE49-F238E27FC236}">
                <a16:creationId xmlns:a16="http://schemas.microsoft.com/office/drawing/2014/main" id="{41B56E25-7642-059F-0150-2EB80F26DFC6}"/>
              </a:ext>
            </a:extLst>
          </p:cNvPr>
          <p:cNvSpPr txBox="1"/>
          <p:nvPr/>
        </p:nvSpPr>
        <p:spPr>
          <a:xfrm>
            <a:off x="547928" y="3838710"/>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甜味</a:t>
            </a:r>
          </a:p>
        </p:txBody>
      </p:sp>
      <p:cxnSp>
        <p:nvCxnSpPr>
          <p:cNvPr id="135" name="Straight Connector 134">
            <a:extLst>
              <a:ext uri="{FF2B5EF4-FFF2-40B4-BE49-F238E27FC236}">
                <a16:creationId xmlns:a16="http://schemas.microsoft.com/office/drawing/2014/main" id="{1DC88701-2625-8AFC-8D49-524BA3D9AF6C}"/>
              </a:ext>
            </a:extLst>
          </p:cNvPr>
          <p:cNvCxnSpPr>
            <a:cxnSpLocks/>
          </p:cNvCxnSpPr>
          <p:nvPr/>
        </p:nvCxnSpPr>
        <p:spPr>
          <a:xfrm>
            <a:off x="1094449" y="4006581"/>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CBD79589-22FC-6131-28CE-9C70E1FEF947}"/>
              </a:ext>
            </a:extLst>
          </p:cNvPr>
          <p:cNvSpPr/>
          <p:nvPr/>
        </p:nvSpPr>
        <p:spPr>
          <a:xfrm>
            <a:off x="2028375" y="467016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92518" y="46672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56661" y="46672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20804" y="46672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85328"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9852"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208197"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78899"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43423"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8" name="Title 2">
            <a:extLst>
              <a:ext uri="{FF2B5EF4-FFF2-40B4-BE49-F238E27FC236}">
                <a16:creationId xmlns:a16="http://schemas.microsoft.com/office/drawing/2014/main" id="{EDFFE394-94B4-2EB4-A6E8-97B7CE7991F0}"/>
              </a:ext>
            </a:extLst>
          </p:cNvPr>
          <p:cNvSpPr txBox="1"/>
          <p:nvPr/>
        </p:nvSpPr>
        <p:spPr>
          <a:xfrm>
            <a:off x="1930343" y="431618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低的</a:t>
            </a:r>
          </a:p>
        </p:txBody>
      </p:sp>
      <p:sp>
        <p:nvSpPr>
          <p:cNvPr id="149" name="Title 2">
            <a:extLst>
              <a:ext uri="{FF2B5EF4-FFF2-40B4-BE49-F238E27FC236}">
                <a16:creationId xmlns:a16="http://schemas.microsoft.com/office/drawing/2014/main" id="{BD101432-B58A-D22F-33DD-83395CD07196}"/>
              </a:ext>
            </a:extLst>
          </p:cNvPr>
          <p:cNvSpPr txBox="1"/>
          <p:nvPr/>
        </p:nvSpPr>
        <p:spPr>
          <a:xfrm>
            <a:off x="3050911" y="4345059"/>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中等的</a:t>
            </a:r>
          </a:p>
        </p:txBody>
      </p:sp>
      <p:sp>
        <p:nvSpPr>
          <p:cNvPr id="150" name="Title 2">
            <a:extLst>
              <a:ext uri="{FF2B5EF4-FFF2-40B4-BE49-F238E27FC236}">
                <a16:creationId xmlns:a16="http://schemas.microsoft.com/office/drawing/2014/main" id="{BC0235A1-B969-BEAA-8BC4-2F05808FD686}"/>
              </a:ext>
            </a:extLst>
          </p:cNvPr>
          <p:cNvSpPr txBox="1"/>
          <p:nvPr/>
        </p:nvSpPr>
        <p:spPr>
          <a:xfrm>
            <a:off x="4493225" y="431618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高的</a:t>
            </a:r>
          </a:p>
        </p:txBody>
      </p:sp>
      <p:sp>
        <p:nvSpPr>
          <p:cNvPr id="151" name="Title 2">
            <a:extLst>
              <a:ext uri="{FF2B5EF4-FFF2-40B4-BE49-F238E27FC236}">
                <a16:creationId xmlns:a16="http://schemas.microsoft.com/office/drawing/2014/main" id="{0519CC78-E188-BE2B-85C0-E0FE7FCF4745}"/>
              </a:ext>
            </a:extLst>
          </p:cNvPr>
          <p:cNvSpPr txBox="1"/>
          <p:nvPr/>
        </p:nvSpPr>
        <p:spPr>
          <a:xfrm>
            <a:off x="547928" y="467896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橡木</a:t>
            </a:r>
          </a:p>
        </p:txBody>
      </p:sp>
      <p:cxnSp>
        <p:nvCxnSpPr>
          <p:cNvPr id="152" name="Straight Connector 151">
            <a:extLst>
              <a:ext uri="{FF2B5EF4-FFF2-40B4-BE49-F238E27FC236}">
                <a16:creationId xmlns:a16="http://schemas.microsoft.com/office/drawing/2014/main" id="{58C35F7B-40A4-CC38-26CF-B2FAD978F37A}"/>
              </a:ext>
            </a:extLst>
          </p:cNvPr>
          <p:cNvCxnSpPr/>
          <p:nvPr/>
        </p:nvCxnSpPr>
        <p:spPr>
          <a:xfrm>
            <a:off x="1094449" y="4846840"/>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3" name="Oval 152">
            <a:extLst>
              <a:ext uri="{FF2B5EF4-FFF2-40B4-BE49-F238E27FC236}">
                <a16:creationId xmlns:a16="http://schemas.microsoft.com/office/drawing/2014/main" id="{BB001D52-6ACE-43A7-54C7-624FDA7455B3}"/>
              </a:ext>
            </a:extLst>
          </p:cNvPr>
          <p:cNvSpPr/>
          <p:nvPr/>
        </p:nvSpPr>
        <p:spPr>
          <a:xfrm>
            <a:off x="2028375" y="501614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92518" y="50132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56661" y="50132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20804"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85328"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9852"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208197"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78899" y="50132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43423" y="50132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2" name="Title 2">
            <a:extLst>
              <a:ext uri="{FF2B5EF4-FFF2-40B4-BE49-F238E27FC236}">
                <a16:creationId xmlns:a16="http://schemas.microsoft.com/office/drawing/2014/main" id="{27FCFC5C-BEF0-FF80-49BC-203A095CD341}"/>
              </a:ext>
            </a:extLst>
          </p:cNvPr>
          <p:cNvSpPr txBox="1"/>
          <p:nvPr/>
        </p:nvSpPr>
        <p:spPr>
          <a:xfrm>
            <a:off x="547928" y="502495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單寧</a:t>
            </a:r>
          </a:p>
        </p:txBody>
      </p:sp>
      <p:cxnSp>
        <p:nvCxnSpPr>
          <p:cNvPr id="163" name="Straight Connector 162">
            <a:extLst>
              <a:ext uri="{FF2B5EF4-FFF2-40B4-BE49-F238E27FC236}">
                <a16:creationId xmlns:a16="http://schemas.microsoft.com/office/drawing/2014/main" id="{4A69C541-1B7B-A1B5-2501-EE1C5228D651}"/>
              </a:ext>
            </a:extLst>
          </p:cNvPr>
          <p:cNvCxnSpPr>
            <a:cxnSpLocks/>
          </p:cNvCxnSpPr>
          <p:nvPr/>
        </p:nvCxnSpPr>
        <p:spPr>
          <a:xfrm>
            <a:off x="1094449" y="5192829"/>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28375" y="627658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92518" y="627368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56661" y="62736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20804" y="62736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8" name="Oval 167">
            <a:extLst>
              <a:ext uri="{FF2B5EF4-FFF2-40B4-BE49-F238E27FC236}">
                <a16:creationId xmlns:a16="http://schemas.microsoft.com/office/drawing/2014/main" id="{DB4B4ABB-9FA8-B87C-73BC-FDDC7FF1CBDD}"/>
              </a:ext>
            </a:extLst>
          </p:cNvPr>
          <p:cNvSpPr/>
          <p:nvPr/>
        </p:nvSpPr>
        <p:spPr>
          <a:xfrm>
            <a:off x="4578899" y="62736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9" name="Oval 168">
            <a:extLst>
              <a:ext uri="{FF2B5EF4-FFF2-40B4-BE49-F238E27FC236}">
                <a16:creationId xmlns:a16="http://schemas.microsoft.com/office/drawing/2014/main" id="{C28B8766-8D70-DE4B-4648-7E9551E0CF54}"/>
              </a:ext>
            </a:extLst>
          </p:cNvPr>
          <p:cNvSpPr/>
          <p:nvPr/>
        </p:nvSpPr>
        <p:spPr>
          <a:xfrm>
            <a:off x="3841323" y="627368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71" name="Oval 170">
            <a:extLst>
              <a:ext uri="{FF2B5EF4-FFF2-40B4-BE49-F238E27FC236}">
                <a16:creationId xmlns:a16="http://schemas.microsoft.com/office/drawing/2014/main" id="{8C3C39FC-A54B-CF26-6770-AB3679F42E43}"/>
              </a:ext>
            </a:extLst>
          </p:cNvPr>
          <p:cNvSpPr/>
          <p:nvPr/>
        </p:nvSpPr>
        <p:spPr>
          <a:xfrm>
            <a:off x="4943423" y="627368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30343" y="592261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341415" y="5927289"/>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13.5% – 15.5%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93225" y="592261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17%</a:t>
            </a:r>
          </a:p>
        </p:txBody>
      </p:sp>
      <p:sp>
        <p:nvSpPr>
          <p:cNvPr id="175" name="Title 2">
            <a:extLst>
              <a:ext uri="{FF2B5EF4-FFF2-40B4-BE49-F238E27FC236}">
                <a16:creationId xmlns:a16="http://schemas.microsoft.com/office/drawing/2014/main" id="{D1098D9B-5673-CE40-808B-FCE7735F9F77}"/>
              </a:ext>
            </a:extLst>
          </p:cNvPr>
          <p:cNvSpPr txBox="1"/>
          <p:nvPr/>
        </p:nvSpPr>
        <p:spPr>
          <a:xfrm>
            <a:off x="547928" y="628539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酒精</a:t>
            </a:r>
          </a:p>
        </p:txBody>
      </p:sp>
      <p:cxnSp>
        <p:nvCxnSpPr>
          <p:cNvPr id="176" name="Straight Connector 175">
            <a:extLst>
              <a:ext uri="{FF2B5EF4-FFF2-40B4-BE49-F238E27FC236}">
                <a16:creationId xmlns:a16="http://schemas.microsoft.com/office/drawing/2014/main" id="{4354EFC3-607D-22C0-2527-CDD53909BE6A}"/>
              </a:ext>
            </a:extLst>
          </p:cNvPr>
          <p:cNvCxnSpPr>
            <a:cxnSpLocks/>
          </p:cNvCxnSpPr>
          <p:nvPr/>
        </p:nvCxnSpPr>
        <p:spPr>
          <a:xfrm>
            <a:off x="1094449" y="6453269"/>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97B910BE-98B0-4F4B-367C-75B3477F925C}"/>
              </a:ext>
            </a:extLst>
          </p:cNvPr>
          <p:cNvCxnSpPr/>
          <p:nvPr/>
        </p:nvCxnSpPr>
        <p:spPr>
          <a:xfrm flipH="1">
            <a:off x="5088756" y="214869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8224CEAB-450B-019E-ECCF-05EA077F8075}"/>
              </a:ext>
            </a:extLst>
          </p:cNvPr>
          <p:cNvCxnSpPr/>
          <p:nvPr/>
        </p:nvCxnSpPr>
        <p:spPr>
          <a:xfrm flipH="1">
            <a:off x="4709629" y="214869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42ACF20F-A0B5-F59B-9D74-2D85DF1AED6A}"/>
              </a:ext>
            </a:extLst>
          </p:cNvPr>
          <p:cNvCxnSpPr>
            <a:cxnSpLocks/>
          </p:cNvCxnSpPr>
          <p:nvPr/>
        </p:nvCxnSpPr>
        <p:spPr>
          <a:xfrm flipV="1">
            <a:off x="4714427" y="2290930"/>
            <a:ext cx="381508" cy="194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28375" y="539529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92518" y="53923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56661" y="53923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20804" y="539239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85328" y="539239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9852" y="539239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208197" y="539239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78899" y="53923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43423" y="53923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9" name="Title 2">
            <a:extLst>
              <a:ext uri="{FF2B5EF4-FFF2-40B4-BE49-F238E27FC236}">
                <a16:creationId xmlns:a16="http://schemas.microsoft.com/office/drawing/2014/main" id="{0CC3F06E-03BA-9896-B14C-DC902D52AC25}"/>
              </a:ext>
            </a:extLst>
          </p:cNvPr>
          <p:cNvSpPr txBox="1"/>
          <p:nvPr/>
        </p:nvSpPr>
        <p:spPr>
          <a:xfrm>
            <a:off x="547928" y="540410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酸度</a:t>
            </a:r>
          </a:p>
        </p:txBody>
      </p:sp>
      <p:cxnSp>
        <p:nvCxnSpPr>
          <p:cNvPr id="190" name="Straight Connector 189">
            <a:extLst>
              <a:ext uri="{FF2B5EF4-FFF2-40B4-BE49-F238E27FC236}">
                <a16:creationId xmlns:a16="http://schemas.microsoft.com/office/drawing/2014/main" id="{84ACA7A4-E57C-8B73-FB27-DAD5C6D4E051}"/>
              </a:ext>
            </a:extLst>
          </p:cNvPr>
          <p:cNvCxnSpPr>
            <a:cxnSpLocks/>
          </p:cNvCxnSpPr>
          <p:nvPr/>
        </p:nvCxnSpPr>
        <p:spPr>
          <a:xfrm>
            <a:off x="1094449" y="5571972"/>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95" name="Group 194">
            <a:extLst>
              <a:ext uri="{FF2B5EF4-FFF2-40B4-BE49-F238E27FC236}">
                <a16:creationId xmlns:a16="http://schemas.microsoft.com/office/drawing/2014/main" id="{5AC20B1C-4B4E-AE5A-8D9F-8DF910C63D99}"/>
              </a:ext>
            </a:extLst>
          </p:cNvPr>
          <p:cNvGrpSpPr/>
          <p:nvPr/>
        </p:nvGrpSpPr>
        <p:grpSpPr>
          <a:xfrm>
            <a:off x="4206059" y="6274205"/>
            <a:ext cx="278634" cy="272668"/>
            <a:chOff x="8032638" y="5926610"/>
            <a:chExt cx="278634" cy="272668"/>
          </a:xfrm>
        </p:grpSpPr>
        <p:sp>
          <p:nvSpPr>
            <p:cNvPr id="196" name="Freeform 195">
              <a:extLst>
                <a:ext uri="{FF2B5EF4-FFF2-40B4-BE49-F238E27FC236}">
                  <a16:creationId xmlns:a16="http://schemas.microsoft.com/office/drawing/2014/main" id="{5F241F64-F7DD-2E28-7CFF-EF475E7F686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97" name="Freeform 196">
              <a:extLst>
                <a:ext uri="{FF2B5EF4-FFF2-40B4-BE49-F238E27FC236}">
                  <a16:creationId xmlns:a16="http://schemas.microsoft.com/office/drawing/2014/main" id="{5B67458C-AEFC-63DB-3A02-1258A092B494}"/>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98" name="Group 197">
            <a:extLst>
              <a:ext uri="{FF2B5EF4-FFF2-40B4-BE49-F238E27FC236}">
                <a16:creationId xmlns:a16="http://schemas.microsoft.com/office/drawing/2014/main" id="{428F2805-5190-4A07-A002-0D6ADD1E12CF}"/>
              </a:ext>
            </a:extLst>
          </p:cNvPr>
          <p:cNvGrpSpPr/>
          <p:nvPr/>
        </p:nvGrpSpPr>
        <p:grpSpPr>
          <a:xfrm rot="10800000">
            <a:off x="3484947" y="6274205"/>
            <a:ext cx="278634" cy="272668"/>
            <a:chOff x="8032638" y="5926610"/>
            <a:chExt cx="278634" cy="272668"/>
          </a:xfrm>
        </p:grpSpPr>
        <p:sp>
          <p:nvSpPr>
            <p:cNvPr id="199" name="Freeform 198">
              <a:extLst>
                <a:ext uri="{FF2B5EF4-FFF2-40B4-BE49-F238E27FC236}">
                  <a16:creationId xmlns:a16="http://schemas.microsoft.com/office/drawing/2014/main" id="{609D5A3D-EBE7-FD35-FF95-0EC4BF79FD6F}"/>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200" name="Freeform 199">
              <a:extLst>
                <a:ext uri="{FF2B5EF4-FFF2-40B4-BE49-F238E27FC236}">
                  <a16:creationId xmlns:a16="http://schemas.microsoft.com/office/drawing/2014/main" id="{A56402CE-C693-42AD-D881-1C10A5979ACC}"/>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6" name="Straight Connector 5">
            <a:extLst>
              <a:ext uri="{FF2B5EF4-FFF2-40B4-BE49-F238E27FC236}">
                <a16:creationId xmlns:a16="http://schemas.microsoft.com/office/drawing/2014/main" id="{E0C1664E-8A67-13E0-354C-3BAE66C23B3C}"/>
              </a:ext>
            </a:extLst>
          </p:cNvPr>
          <p:cNvCxnSpPr/>
          <p:nvPr/>
        </p:nvCxnSpPr>
        <p:spPr>
          <a:xfrm>
            <a:off x="7078094" y="2287785"/>
            <a:ext cx="227146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object 58">
            <a:extLst>
              <a:ext uri="{FF2B5EF4-FFF2-40B4-BE49-F238E27FC236}">
                <a16:creationId xmlns:a16="http://schemas.microsoft.com/office/drawing/2014/main" id="{1A813039-90ED-48AC-FD33-6E174768F007}"/>
              </a:ext>
            </a:extLst>
          </p:cNvPr>
          <p:cNvSpPr txBox="1"/>
          <p:nvPr/>
        </p:nvSpPr>
        <p:spPr>
          <a:xfrm>
            <a:off x="8929127" y="2737511"/>
            <a:ext cx="2665060" cy="1534577"/>
          </a:xfrm>
          <a:prstGeom prst="rect">
            <a:avLst/>
          </a:prstGeom>
        </p:spPr>
        <p:txBody>
          <a:bodyPr vert="horz" wrap="square" lIns="0" tIns="17145" rIns="0" bIns="0" numCol="1" rtlCol="0" anchor="ctr" anchorCtr="0">
            <a:noAutofit/>
          </a:bodyPr>
          <a:lstStyle/>
          <a:p>
            <a:pPr rtl="0">
              <a:lnSpc>
                <a:spcPct val="98000"/>
              </a:lnSpc>
              <a:spcAft>
                <a:spcPts val="100"/>
              </a:spcAft>
              <a:buClr>
                <a:schemeClr val="bg2"/>
              </a:buClr>
            </a:pPr>
            <a:r>
              <a:rPr lang="zh-Hant" sz="1600" u="none" strike="noStrike" dirty="0">
                <a:latin typeface="Microsoft JhengHei" panose="020B0604030504040204" pitchFamily="34" charset="-120"/>
                <a:ea typeface="Microsoft JhengHei" panose="020B0604030504040204" pitchFamily="34" charset="-120"/>
                <a:cs typeface="Hellix SemiBold"/>
              </a:rPr>
              <a:t>典型口味</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黑莓</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黑莓</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深櫻桃色</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李子</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香料</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胡椒</a:t>
            </a:r>
          </a:p>
        </p:txBody>
      </p:sp>
      <p:cxnSp>
        <p:nvCxnSpPr>
          <p:cNvPr id="8" name="Straight Connector 7">
            <a:extLst>
              <a:ext uri="{FF2B5EF4-FFF2-40B4-BE49-F238E27FC236}">
                <a16:creationId xmlns:a16="http://schemas.microsoft.com/office/drawing/2014/main" id="{C20E4702-FA01-664C-07B6-CE0616F69F56}"/>
              </a:ext>
            </a:extLst>
          </p:cNvPr>
          <p:cNvCxnSpPr/>
          <p:nvPr/>
        </p:nvCxnSpPr>
        <p:spPr>
          <a:xfrm flipH="1">
            <a:off x="9339658" y="2285352"/>
            <a:ext cx="0" cy="23231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9673619"/>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cxnSp>
        <p:nvCxnSpPr>
          <p:cNvPr id="32" name="Straight Connector 31">
            <a:extLst>
              <a:ext uri="{FF2B5EF4-FFF2-40B4-BE49-F238E27FC236}">
                <a16:creationId xmlns:a16="http://schemas.microsoft.com/office/drawing/2014/main" id="{A6CA056B-4C50-33DE-E7CC-A618DC3C5A1A}"/>
              </a:ext>
            </a:extLst>
          </p:cNvPr>
          <p:cNvCxnSpPr/>
          <p:nvPr/>
        </p:nvCxnSpPr>
        <p:spPr>
          <a:xfrm>
            <a:off x="6518606" y="2513253"/>
            <a:ext cx="237730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410407" y="590594"/>
            <a:ext cx="11283754" cy="1325562"/>
          </a:xfrm>
        </p:spPr>
        <p:txBody>
          <a:bodyPr>
            <a:noAutofit/>
          </a:bodyPr>
          <a:lstStyle/>
          <a:p>
            <a:pPr rtl="0"/>
            <a:r>
              <a:rPr lang="zh-Hant" altLang="en-US" sz="4000" b="1" dirty="0">
                <a:solidFill>
                  <a:srgbClr val="55D8BF"/>
                </a:solidFill>
                <a:latin typeface="Neue Haas Grotesk Text Pro"/>
              </a:rPr>
              <a:t>貴腐賽美蓉</a:t>
            </a:r>
            <a:br>
              <a:rPr lang="zh-Hant" sz="4000" b="1" u="none" strike="noStrike" dirty="0">
                <a:solidFill>
                  <a:srgbClr val="55D8BF"/>
                </a:solidFill>
                <a:latin typeface="Neue Haas Grotesk Text Pro"/>
              </a:rPr>
            </a:br>
            <a:r>
              <a:rPr lang="zh-Hant" sz="4000" b="1" u="none" strike="noStrike" dirty="0">
                <a:solidFill>
                  <a:srgbClr val="B2D8BE"/>
                </a:solidFill>
                <a:latin typeface="Neue Haas Grotesk Text Pro"/>
              </a:rPr>
              <a:t>特徵</a:t>
            </a:r>
          </a:p>
        </p:txBody>
      </p:sp>
      <p:sp>
        <p:nvSpPr>
          <p:cNvPr id="4" name="object 58">
            <a:extLst>
              <a:ext uri="{FF2B5EF4-FFF2-40B4-BE49-F238E27FC236}">
                <a16:creationId xmlns:a16="http://schemas.microsoft.com/office/drawing/2014/main" id="{4425084F-9312-792E-73A7-CBEFFFE77094}"/>
              </a:ext>
            </a:extLst>
          </p:cNvPr>
          <p:cNvSpPr txBox="1"/>
          <p:nvPr/>
        </p:nvSpPr>
        <p:spPr>
          <a:xfrm>
            <a:off x="8472880" y="3068400"/>
            <a:ext cx="3413060" cy="2191749"/>
          </a:xfrm>
          <a:prstGeom prst="rect">
            <a:avLst/>
          </a:prstGeom>
        </p:spPr>
        <p:txBody>
          <a:bodyPr vert="horz" wrap="square" lIns="0" tIns="17145" rIns="0" bIns="0" numCol="2" rtlCol="0" anchor="t" anchorCtr="0">
            <a:noAutofit/>
          </a:bodyPr>
          <a:lstStyle/>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杏乾</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杏花蜜</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桃</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柑橘</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果醬</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芒果</a:t>
            </a:r>
          </a:p>
          <a:p>
            <a:pPr marL="285750" indent="-285750">
              <a:lnSpc>
                <a:spcPct val="98000"/>
              </a:lnSpc>
              <a:spcAft>
                <a:spcPts val="100"/>
              </a:spcAft>
              <a:buClr>
                <a:schemeClr val="bg2"/>
              </a:buClr>
              <a:buFont typeface="Arial" panose="020B0604020202020204" pitchFamily="34" charset="0"/>
              <a:buChar char="•"/>
            </a:pPr>
            <a:endParaRPr lang="en-AU" sz="1600" dirty="0">
              <a:latin typeface="Microsoft JhengHei" panose="020B0604030504040204" pitchFamily="34" charset="-120"/>
              <a:ea typeface="Microsoft JhengHei" panose="020B0604030504040204" pitchFamily="34" charset="-120"/>
              <a:cs typeface="Hellix SemiBold"/>
            </a:endParaRPr>
          </a:p>
        </p:txBody>
      </p:sp>
      <p:pic>
        <p:nvPicPr>
          <p:cNvPr id="20" name="Picture Placeholder 8">
            <a:extLst>
              <a:ext uri="{FF2B5EF4-FFF2-40B4-BE49-F238E27FC236}">
                <a16:creationId xmlns:a16="http://schemas.microsoft.com/office/drawing/2014/main" id="{94442B9C-7A53-5783-D95B-4FE1C0ED623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255030" y="593768"/>
            <a:ext cx="2114328" cy="6400800"/>
          </a:xfrm>
          <a:prstGeom prst="rect">
            <a:avLst/>
          </a:prstGeom>
        </p:spPr>
      </p:pic>
      <p:sp>
        <p:nvSpPr>
          <p:cNvPr id="21" name="object 10">
            <a:extLst>
              <a:ext uri="{FF2B5EF4-FFF2-40B4-BE49-F238E27FC236}">
                <a16:creationId xmlns:a16="http://schemas.microsoft.com/office/drawing/2014/main" id="{B89E5D8A-2B93-5A7A-2D7A-77456B75EE44}"/>
              </a:ext>
            </a:extLst>
          </p:cNvPr>
          <p:cNvSpPr txBox="1"/>
          <p:nvPr/>
        </p:nvSpPr>
        <p:spPr>
          <a:xfrm rot="16200000">
            <a:off x="3986076" y="4247917"/>
            <a:ext cx="4652237" cy="903452"/>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3600" b="1" u="none" strike="noStrike" dirty="0">
                <a:solidFill>
                  <a:srgbClr val="FFFFFF"/>
                </a:solidFill>
                <a:latin typeface="Neue Haas Grotesk Text Pro"/>
                <a:ea typeface="Microsoft JhengHei" panose="020B0604030504040204" pitchFamily="34" charset="-120"/>
                <a:cs typeface="Inter Display"/>
              </a:rPr>
              <a:t>BOTRYTIS</a:t>
            </a:r>
          </a:p>
          <a:p>
            <a:pPr algn="ctr" defTabSz="914453" rtl="0">
              <a:lnSpc>
                <a:spcPct val="80000"/>
              </a:lnSpc>
              <a:spcBef>
                <a:spcPct val="0"/>
              </a:spcBef>
            </a:pPr>
            <a:r>
              <a:rPr lang="en-AU" sz="3600" b="1" cap="all" dirty="0">
                <a:solidFill>
                  <a:srgbClr val="FFFFFF"/>
                </a:solidFill>
                <a:latin typeface="Neue Haas Grotesk Text Pro"/>
                <a:ea typeface="Microsoft JhengHei" panose="020B0604030504040204" pitchFamily="34" charset="-120"/>
                <a:cs typeface="Inter Display"/>
              </a:rPr>
              <a:t>SEMILLON</a:t>
            </a:r>
            <a:endParaRPr lang="en-AU" sz="36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24" name="object 58">
            <a:extLst>
              <a:ext uri="{FF2B5EF4-FFF2-40B4-BE49-F238E27FC236}">
                <a16:creationId xmlns:a16="http://schemas.microsoft.com/office/drawing/2014/main" id="{D2F11005-4364-9197-5D9A-D53880A92F66}"/>
              </a:ext>
            </a:extLst>
          </p:cNvPr>
          <p:cNvSpPr txBox="1"/>
          <p:nvPr/>
        </p:nvSpPr>
        <p:spPr>
          <a:xfrm>
            <a:off x="8472881" y="2808084"/>
            <a:ext cx="3246242" cy="263534"/>
          </a:xfrm>
          <a:prstGeom prst="rect">
            <a:avLst/>
          </a:prstGeom>
          <a:noFill/>
        </p:spPr>
        <p:txBody>
          <a:bodyPr vert="horz" wrap="square" lIns="0" tIns="17145" rIns="0" bIns="0" rtlCol="0">
            <a:noAutofit/>
          </a:bodyPr>
          <a:lstStyle/>
          <a:p>
            <a:pPr rtl="0">
              <a:buClr>
                <a:srgbClr val="F40000"/>
              </a:buClr>
            </a:pPr>
            <a:r>
              <a:rPr lang="zh-Hant" sz="1600" u="none" strike="noStrike">
                <a:latin typeface="Microsoft JhengHei" panose="020B0604030504040204" pitchFamily="34" charset="-120"/>
                <a:ea typeface="Microsoft JhengHei" panose="020B0604030504040204" pitchFamily="34" charset="-120"/>
                <a:cs typeface="Hellix SemiBold"/>
              </a:rPr>
              <a:t>典型口味</a:t>
            </a:r>
          </a:p>
        </p:txBody>
      </p:sp>
      <p:sp>
        <p:nvSpPr>
          <p:cNvPr id="10" name="Oval 9">
            <a:extLst>
              <a:ext uri="{FF2B5EF4-FFF2-40B4-BE49-F238E27FC236}">
                <a16:creationId xmlns:a16="http://schemas.microsoft.com/office/drawing/2014/main" id="{6F56D2EB-195E-E0F7-2B13-B4E3B0A8B0B4}"/>
              </a:ext>
            </a:extLst>
          </p:cNvPr>
          <p:cNvSpPr/>
          <p:nvPr/>
        </p:nvSpPr>
        <p:spPr>
          <a:xfrm>
            <a:off x="1891575" y="21946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 name="Oval 13">
            <a:extLst>
              <a:ext uri="{FF2B5EF4-FFF2-40B4-BE49-F238E27FC236}">
                <a16:creationId xmlns:a16="http://schemas.microsoft.com/office/drawing/2014/main" id="{962BE3D1-FF94-496F-0AE3-EA9C4117F0C3}"/>
              </a:ext>
            </a:extLst>
          </p:cNvPr>
          <p:cNvSpPr/>
          <p:nvPr/>
        </p:nvSpPr>
        <p:spPr>
          <a:xfrm>
            <a:off x="2255718" y="21917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 name="Oval 14">
            <a:extLst>
              <a:ext uri="{FF2B5EF4-FFF2-40B4-BE49-F238E27FC236}">
                <a16:creationId xmlns:a16="http://schemas.microsoft.com/office/drawing/2014/main" id="{91291C1B-82A5-4F4A-A87C-2A021E60710E}"/>
              </a:ext>
            </a:extLst>
          </p:cNvPr>
          <p:cNvSpPr/>
          <p:nvPr/>
        </p:nvSpPr>
        <p:spPr>
          <a:xfrm>
            <a:off x="2619861" y="21917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 name="Oval 15">
            <a:extLst>
              <a:ext uri="{FF2B5EF4-FFF2-40B4-BE49-F238E27FC236}">
                <a16:creationId xmlns:a16="http://schemas.microsoft.com/office/drawing/2014/main" id="{0BC3DDA9-AB5C-D3C6-6A5D-E4BCE6FF5CD2}"/>
              </a:ext>
            </a:extLst>
          </p:cNvPr>
          <p:cNvSpPr/>
          <p:nvPr/>
        </p:nvSpPr>
        <p:spPr>
          <a:xfrm>
            <a:off x="2984004" y="21917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7" name="Title 2">
            <a:extLst>
              <a:ext uri="{FF2B5EF4-FFF2-40B4-BE49-F238E27FC236}">
                <a16:creationId xmlns:a16="http://schemas.microsoft.com/office/drawing/2014/main" id="{4E562E33-3D08-4A24-6DB8-D45C546812E1}"/>
              </a:ext>
            </a:extLst>
          </p:cNvPr>
          <p:cNvSpPr txBox="1"/>
          <p:nvPr/>
        </p:nvSpPr>
        <p:spPr>
          <a:xfrm>
            <a:off x="411129" y="2187622"/>
            <a:ext cx="110437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顏色</a:t>
            </a:r>
          </a:p>
        </p:txBody>
      </p:sp>
      <p:sp>
        <p:nvSpPr>
          <p:cNvPr id="41" name="Oval 40">
            <a:extLst>
              <a:ext uri="{FF2B5EF4-FFF2-40B4-BE49-F238E27FC236}">
                <a16:creationId xmlns:a16="http://schemas.microsoft.com/office/drawing/2014/main" id="{5D5E2F84-A7FC-2923-990C-971FADE9EC37}"/>
              </a:ext>
            </a:extLst>
          </p:cNvPr>
          <p:cNvSpPr/>
          <p:nvPr/>
        </p:nvSpPr>
        <p:spPr>
          <a:xfrm>
            <a:off x="3348528" y="21917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2" name="Oval 41">
            <a:extLst>
              <a:ext uri="{FF2B5EF4-FFF2-40B4-BE49-F238E27FC236}">
                <a16:creationId xmlns:a16="http://schemas.microsoft.com/office/drawing/2014/main" id="{81884036-2716-602E-A397-6AA600F744D3}"/>
              </a:ext>
            </a:extLst>
          </p:cNvPr>
          <p:cNvSpPr/>
          <p:nvPr/>
        </p:nvSpPr>
        <p:spPr>
          <a:xfrm>
            <a:off x="3713052" y="21917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3" name="Oval 42">
            <a:extLst>
              <a:ext uri="{FF2B5EF4-FFF2-40B4-BE49-F238E27FC236}">
                <a16:creationId xmlns:a16="http://schemas.microsoft.com/office/drawing/2014/main" id="{2B0DB3A5-7DE6-4535-25A9-3B9FFA2A73D3}"/>
              </a:ext>
            </a:extLst>
          </p:cNvPr>
          <p:cNvSpPr/>
          <p:nvPr/>
        </p:nvSpPr>
        <p:spPr>
          <a:xfrm>
            <a:off x="4071397" y="21917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4" name="Oval 43">
            <a:extLst>
              <a:ext uri="{FF2B5EF4-FFF2-40B4-BE49-F238E27FC236}">
                <a16:creationId xmlns:a16="http://schemas.microsoft.com/office/drawing/2014/main" id="{82CE8839-B14D-EC3A-0C13-1CA5CC770955}"/>
              </a:ext>
            </a:extLst>
          </p:cNvPr>
          <p:cNvSpPr/>
          <p:nvPr/>
        </p:nvSpPr>
        <p:spPr>
          <a:xfrm>
            <a:off x="4442099" y="21917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5" name="Oval 44">
            <a:extLst>
              <a:ext uri="{FF2B5EF4-FFF2-40B4-BE49-F238E27FC236}">
                <a16:creationId xmlns:a16="http://schemas.microsoft.com/office/drawing/2014/main" id="{FF78DB7C-6710-BFED-03C6-B12CAFED3C04}"/>
              </a:ext>
            </a:extLst>
          </p:cNvPr>
          <p:cNvSpPr/>
          <p:nvPr/>
        </p:nvSpPr>
        <p:spPr>
          <a:xfrm>
            <a:off x="4806623" y="21917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3536693" y="2660934"/>
            <a:ext cx="195781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灰黴病</a:t>
            </a:r>
          </a:p>
        </p:txBody>
      </p:sp>
      <p:cxnSp>
        <p:nvCxnSpPr>
          <p:cNvPr id="48" name="Straight Connector 47">
            <a:extLst>
              <a:ext uri="{FF2B5EF4-FFF2-40B4-BE49-F238E27FC236}">
                <a16:creationId xmlns:a16="http://schemas.microsoft.com/office/drawing/2014/main" id="{D85FB137-235F-DD75-9D89-773B0A62436A}"/>
              </a:ext>
            </a:extLst>
          </p:cNvPr>
          <p:cNvCxnSpPr>
            <a:cxnSpLocks/>
          </p:cNvCxnSpPr>
          <p:nvPr/>
        </p:nvCxnSpPr>
        <p:spPr>
          <a:xfrm>
            <a:off x="957649" y="2328072"/>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889E2E6B-B4FC-4D27-093E-FF22D5ADCF2C}"/>
              </a:ext>
            </a:extLst>
          </p:cNvPr>
          <p:cNvSpPr/>
          <p:nvPr/>
        </p:nvSpPr>
        <p:spPr>
          <a:xfrm>
            <a:off x="1891575" y="33438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5" name="Oval 54">
            <a:extLst>
              <a:ext uri="{FF2B5EF4-FFF2-40B4-BE49-F238E27FC236}">
                <a16:creationId xmlns:a16="http://schemas.microsoft.com/office/drawing/2014/main" id="{36AB2BF6-B6E0-550B-F394-A08618E37ABC}"/>
              </a:ext>
            </a:extLst>
          </p:cNvPr>
          <p:cNvSpPr/>
          <p:nvPr/>
        </p:nvSpPr>
        <p:spPr>
          <a:xfrm>
            <a:off x="2255718"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6" name="Oval 55">
            <a:extLst>
              <a:ext uri="{FF2B5EF4-FFF2-40B4-BE49-F238E27FC236}">
                <a16:creationId xmlns:a16="http://schemas.microsoft.com/office/drawing/2014/main" id="{C3F6284D-50A0-B092-6E0B-687AFEAA4EF8}"/>
              </a:ext>
            </a:extLst>
          </p:cNvPr>
          <p:cNvSpPr/>
          <p:nvPr/>
        </p:nvSpPr>
        <p:spPr>
          <a:xfrm>
            <a:off x="2619861"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7" name="Oval 56">
            <a:extLst>
              <a:ext uri="{FF2B5EF4-FFF2-40B4-BE49-F238E27FC236}">
                <a16:creationId xmlns:a16="http://schemas.microsoft.com/office/drawing/2014/main" id="{2B82FD9A-227A-DC48-3962-B75CEF43311F}"/>
              </a:ext>
            </a:extLst>
          </p:cNvPr>
          <p:cNvSpPr/>
          <p:nvPr/>
        </p:nvSpPr>
        <p:spPr>
          <a:xfrm>
            <a:off x="2984004"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8" name="Title 2">
            <a:extLst>
              <a:ext uri="{FF2B5EF4-FFF2-40B4-BE49-F238E27FC236}">
                <a16:creationId xmlns:a16="http://schemas.microsoft.com/office/drawing/2014/main" id="{F2F389F6-293E-D692-4792-2CE3FD62DFF3}"/>
              </a:ext>
            </a:extLst>
          </p:cNvPr>
          <p:cNvSpPr txBox="1"/>
          <p:nvPr/>
        </p:nvSpPr>
        <p:spPr>
          <a:xfrm>
            <a:off x="411128" y="332173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500" dirty="0">
                <a:solidFill>
                  <a:srgbClr val="000000"/>
                </a:solidFill>
                <a:latin typeface="Neue Haas Grotesk Text Pro"/>
                <a:ea typeface="Microsoft JhengHei" panose="020B0604030504040204" pitchFamily="34" charset="-120"/>
              </a:rPr>
              <a:t>酒</a:t>
            </a:r>
            <a:r>
              <a:rPr lang="zh-Hant" sz="1500" u="none" strike="noStrike" dirty="0">
                <a:solidFill>
                  <a:srgbClr val="000000"/>
                </a:solidFill>
                <a:latin typeface="Neue Haas Grotesk Text Pro"/>
                <a:ea typeface="Microsoft JhengHei" panose="020B0604030504040204" pitchFamily="34" charset="-120"/>
              </a:rPr>
              <a:t>體</a:t>
            </a:r>
          </a:p>
        </p:txBody>
      </p:sp>
      <p:sp>
        <p:nvSpPr>
          <p:cNvPr id="59" name="Oval 58">
            <a:extLst>
              <a:ext uri="{FF2B5EF4-FFF2-40B4-BE49-F238E27FC236}">
                <a16:creationId xmlns:a16="http://schemas.microsoft.com/office/drawing/2014/main" id="{28A46049-63B6-2E72-2848-E3A891BCC211}"/>
              </a:ext>
            </a:extLst>
          </p:cNvPr>
          <p:cNvSpPr/>
          <p:nvPr/>
        </p:nvSpPr>
        <p:spPr>
          <a:xfrm>
            <a:off x="334852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0" name="Oval 59">
            <a:extLst>
              <a:ext uri="{FF2B5EF4-FFF2-40B4-BE49-F238E27FC236}">
                <a16:creationId xmlns:a16="http://schemas.microsoft.com/office/drawing/2014/main" id="{C5C78655-6C11-AB64-A2ED-7034DF0FF779}"/>
              </a:ext>
            </a:extLst>
          </p:cNvPr>
          <p:cNvSpPr/>
          <p:nvPr/>
        </p:nvSpPr>
        <p:spPr>
          <a:xfrm>
            <a:off x="3713052"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1" name="Oval 60">
            <a:extLst>
              <a:ext uri="{FF2B5EF4-FFF2-40B4-BE49-F238E27FC236}">
                <a16:creationId xmlns:a16="http://schemas.microsoft.com/office/drawing/2014/main" id="{23B7EFA6-29BE-1C16-13C3-30E0CCB4872F}"/>
              </a:ext>
            </a:extLst>
          </p:cNvPr>
          <p:cNvSpPr/>
          <p:nvPr/>
        </p:nvSpPr>
        <p:spPr>
          <a:xfrm>
            <a:off x="4071397"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2" name="Oval 61">
            <a:extLst>
              <a:ext uri="{FF2B5EF4-FFF2-40B4-BE49-F238E27FC236}">
                <a16:creationId xmlns:a16="http://schemas.microsoft.com/office/drawing/2014/main" id="{ACF69098-86FD-FE77-8092-920C4D167604}"/>
              </a:ext>
            </a:extLst>
          </p:cNvPr>
          <p:cNvSpPr/>
          <p:nvPr/>
        </p:nvSpPr>
        <p:spPr>
          <a:xfrm>
            <a:off x="4442099"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3" name="Oval 62">
            <a:extLst>
              <a:ext uri="{FF2B5EF4-FFF2-40B4-BE49-F238E27FC236}">
                <a16:creationId xmlns:a16="http://schemas.microsoft.com/office/drawing/2014/main" id="{6B028919-6A18-01F4-BB26-F18ECE53911C}"/>
              </a:ext>
            </a:extLst>
          </p:cNvPr>
          <p:cNvSpPr/>
          <p:nvPr/>
        </p:nvSpPr>
        <p:spPr>
          <a:xfrm>
            <a:off x="4806623"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6" name="Title 2">
            <a:extLst>
              <a:ext uri="{FF2B5EF4-FFF2-40B4-BE49-F238E27FC236}">
                <a16:creationId xmlns:a16="http://schemas.microsoft.com/office/drawing/2014/main" id="{3EC4443A-AC3B-38AF-6091-C8C3657D387B}"/>
              </a:ext>
            </a:extLst>
          </p:cNvPr>
          <p:cNvSpPr txBox="1"/>
          <p:nvPr/>
        </p:nvSpPr>
        <p:spPr>
          <a:xfrm>
            <a:off x="1793543"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u="none" strike="noStrike" cap="none" dirty="0">
                <a:solidFill>
                  <a:srgbClr val="000000"/>
                </a:solidFill>
                <a:latin typeface="Neue Haas Grotesk Text Pro"/>
                <a:ea typeface="Microsoft JhengHei" panose="020B0604030504040204" pitchFamily="34" charset="-120"/>
              </a:rPr>
              <a:t>輕盈</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7" name="Title 2">
            <a:extLst>
              <a:ext uri="{FF2B5EF4-FFF2-40B4-BE49-F238E27FC236}">
                <a16:creationId xmlns:a16="http://schemas.microsoft.com/office/drawing/2014/main" id="{97AC55F2-6390-1A3A-A548-BA98AADF0E4C}"/>
              </a:ext>
            </a:extLst>
          </p:cNvPr>
          <p:cNvSpPr txBox="1"/>
          <p:nvPr/>
        </p:nvSpPr>
        <p:spPr>
          <a:xfrm>
            <a:off x="3063294" y="301871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p>
        </p:txBody>
      </p:sp>
      <p:sp>
        <p:nvSpPr>
          <p:cNvPr id="68" name="Title 2">
            <a:extLst>
              <a:ext uri="{FF2B5EF4-FFF2-40B4-BE49-F238E27FC236}">
                <a16:creationId xmlns:a16="http://schemas.microsoft.com/office/drawing/2014/main" id="{160F3EFB-D5E0-E0A3-19D7-32B58DF749B4}"/>
              </a:ext>
            </a:extLst>
          </p:cNvPr>
          <p:cNvSpPr txBox="1"/>
          <p:nvPr/>
        </p:nvSpPr>
        <p:spPr>
          <a:xfrm>
            <a:off x="4356425"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altLang="en-US" sz="1200" cap="none" dirty="0">
                <a:solidFill>
                  <a:srgbClr val="000000"/>
                </a:solidFill>
                <a:latin typeface="Neue Haas Grotesk Text Pro"/>
                <a:ea typeface="Microsoft JhengHei" panose="020B0604030504040204" pitchFamily="34" charset="-120"/>
              </a:rPr>
              <a:t>飽滿</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9" name="Oval 68">
            <a:extLst>
              <a:ext uri="{FF2B5EF4-FFF2-40B4-BE49-F238E27FC236}">
                <a16:creationId xmlns:a16="http://schemas.microsoft.com/office/drawing/2014/main" id="{0578BD73-E803-010F-D580-99A4F5AF1A1C}"/>
              </a:ext>
            </a:extLst>
          </p:cNvPr>
          <p:cNvSpPr/>
          <p:nvPr/>
        </p:nvSpPr>
        <p:spPr>
          <a:xfrm>
            <a:off x="1891575" y="4184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0" name="Oval 69">
            <a:extLst>
              <a:ext uri="{FF2B5EF4-FFF2-40B4-BE49-F238E27FC236}">
                <a16:creationId xmlns:a16="http://schemas.microsoft.com/office/drawing/2014/main" id="{9C50D499-92FE-191F-A066-1C441C1AFEE6}"/>
              </a:ext>
            </a:extLst>
          </p:cNvPr>
          <p:cNvSpPr/>
          <p:nvPr/>
        </p:nvSpPr>
        <p:spPr>
          <a:xfrm>
            <a:off x="2255718"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1" name="Oval 70">
            <a:extLst>
              <a:ext uri="{FF2B5EF4-FFF2-40B4-BE49-F238E27FC236}">
                <a16:creationId xmlns:a16="http://schemas.microsoft.com/office/drawing/2014/main" id="{038F7BF3-915C-F506-9D7B-79E20DE5B43B}"/>
              </a:ext>
            </a:extLst>
          </p:cNvPr>
          <p:cNvSpPr/>
          <p:nvPr/>
        </p:nvSpPr>
        <p:spPr>
          <a:xfrm>
            <a:off x="2619861"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2" name="Oval 71">
            <a:extLst>
              <a:ext uri="{FF2B5EF4-FFF2-40B4-BE49-F238E27FC236}">
                <a16:creationId xmlns:a16="http://schemas.microsoft.com/office/drawing/2014/main" id="{CD312308-6A25-F4D2-DEEB-2DCB01093378}"/>
              </a:ext>
            </a:extLst>
          </p:cNvPr>
          <p:cNvSpPr/>
          <p:nvPr/>
        </p:nvSpPr>
        <p:spPr>
          <a:xfrm>
            <a:off x="2984004"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4" name="Oval 73">
            <a:extLst>
              <a:ext uri="{FF2B5EF4-FFF2-40B4-BE49-F238E27FC236}">
                <a16:creationId xmlns:a16="http://schemas.microsoft.com/office/drawing/2014/main" id="{E43B8C7F-07DF-0ECB-5312-0A55CBB4A72E}"/>
              </a:ext>
            </a:extLst>
          </p:cNvPr>
          <p:cNvSpPr/>
          <p:nvPr/>
        </p:nvSpPr>
        <p:spPr>
          <a:xfrm>
            <a:off x="3348528"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5" name="Oval 74">
            <a:extLst>
              <a:ext uri="{FF2B5EF4-FFF2-40B4-BE49-F238E27FC236}">
                <a16:creationId xmlns:a16="http://schemas.microsoft.com/office/drawing/2014/main" id="{5BFD544A-5966-9EFC-5B26-0EBC880CA6A7}"/>
              </a:ext>
            </a:extLst>
          </p:cNvPr>
          <p:cNvSpPr/>
          <p:nvPr/>
        </p:nvSpPr>
        <p:spPr>
          <a:xfrm>
            <a:off x="3713052"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6" name="Oval 75">
            <a:extLst>
              <a:ext uri="{FF2B5EF4-FFF2-40B4-BE49-F238E27FC236}">
                <a16:creationId xmlns:a16="http://schemas.microsoft.com/office/drawing/2014/main" id="{7EF0F0EC-AE6F-D745-543C-59511E924829}"/>
              </a:ext>
            </a:extLst>
          </p:cNvPr>
          <p:cNvSpPr/>
          <p:nvPr/>
        </p:nvSpPr>
        <p:spPr>
          <a:xfrm>
            <a:off x="4071397"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7" name="Oval 76">
            <a:extLst>
              <a:ext uri="{FF2B5EF4-FFF2-40B4-BE49-F238E27FC236}">
                <a16:creationId xmlns:a16="http://schemas.microsoft.com/office/drawing/2014/main" id="{B2F2A0B3-CB15-A8CC-3165-78E705E00DA0}"/>
              </a:ext>
            </a:extLst>
          </p:cNvPr>
          <p:cNvSpPr/>
          <p:nvPr/>
        </p:nvSpPr>
        <p:spPr>
          <a:xfrm>
            <a:off x="4442099"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8" name="Oval 77">
            <a:extLst>
              <a:ext uri="{FF2B5EF4-FFF2-40B4-BE49-F238E27FC236}">
                <a16:creationId xmlns:a16="http://schemas.microsoft.com/office/drawing/2014/main" id="{87343FB6-7E3B-B3DE-5779-F283805FF772}"/>
              </a:ext>
            </a:extLst>
          </p:cNvPr>
          <p:cNvSpPr/>
          <p:nvPr/>
        </p:nvSpPr>
        <p:spPr>
          <a:xfrm>
            <a:off x="4806623"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9" name="Title 2">
            <a:extLst>
              <a:ext uri="{FF2B5EF4-FFF2-40B4-BE49-F238E27FC236}">
                <a16:creationId xmlns:a16="http://schemas.microsoft.com/office/drawing/2014/main" id="{28AAE38A-CDFF-49DB-BEB5-93FF9B7ED188}"/>
              </a:ext>
            </a:extLst>
          </p:cNvPr>
          <p:cNvSpPr txBox="1"/>
          <p:nvPr/>
        </p:nvSpPr>
        <p:spPr>
          <a:xfrm>
            <a:off x="1793543" y="383010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80" name="Title 2">
            <a:extLst>
              <a:ext uri="{FF2B5EF4-FFF2-40B4-BE49-F238E27FC236}">
                <a16:creationId xmlns:a16="http://schemas.microsoft.com/office/drawing/2014/main" id="{76C65305-A159-2620-E949-863D9E093683}"/>
              </a:ext>
            </a:extLst>
          </p:cNvPr>
          <p:cNvSpPr txBox="1"/>
          <p:nvPr/>
        </p:nvSpPr>
        <p:spPr>
          <a:xfrm>
            <a:off x="2914111" y="385897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81" name="Title 2">
            <a:extLst>
              <a:ext uri="{FF2B5EF4-FFF2-40B4-BE49-F238E27FC236}">
                <a16:creationId xmlns:a16="http://schemas.microsoft.com/office/drawing/2014/main" id="{758EDE5F-C828-2A93-49ED-D9F093043CEE}"/>
              </a:ext>
            </a:extLst>
          </p:cNvPr>
          <p:cNvSpPr txBox="1"/>
          <p:nvPr/>
        </p:nvSpPr>
        <p:spPr>
          <a:xfrm>
            <a:off x="4356425" y="383010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甜的</a:t>
            </a:r>
          </a:p>
        </p:txBody>
      </p:sp>
      <p:cxnSp>
        <p:nvCxnSpPr>
          <p:cNvPr id="82" name="Straight Connector 81">
            <a:extLst>
              <a:ext uri="{FF2B5EF4-FFF2-40B4-BE49-F238E27FC236}">
                <a16:creationId xmlns:a16="http://schemas.microsoft.com/office/drawing/2014/main" id="{5F4FE93D-38E1-5642-C1E5-1D4982B54155}"/>
              </a:ext>
            </a:extLst>
          </p:cNvPr>
          <p:cNvCxnSpPr>
            <a:cxnSpLocks/>
          </p:cNvCxnSpPr>
          <p:nvPr/>
        </p:nvCxnSpPr>
        <p:spPr>
          <a:xfrm>
            <a:off x="957649" y="348960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40E787D6-3FA8-4308-5AA5-BA32833F8EF9}"/>
              </a:ext>
            </a:extLst>
          </p:cNvPr>
          <p:cNvSpPr txBox="1"/>
          <p:nvPr/>
        </p:nvSpPr>
        <p:spPr>
          <a:xfrm>
            <a:off x="411128" y="419288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甜味</a:t>
            </a:r>
          </a:p>
        </p:txBody>
      </p:sp>
      <p:cxnSp>
        <p:nvCxnSpPr>
          <p:cNvPr id="88" name="Straight Connector 87">
            <a:extLst>
              <a:ext uri="{FF2B5EF4-FFF2-40B4-BE49-F238E27FC236}">
                <a16:creationId xmlns:a16="http://schemas.microsoft.com/office/drawing/2014/main" id="{72CCBCB5-27D0-6940-B090-BCEDD21C9E9C}"/>
              </a:ext>
            </a:extLst>
          </p:cNvPr>
          <p:cNvCxnSpPr>
            <a:cxnSpLocks/>
          </p:cNvCxnSpPr>
          <p:nvPr/>
        </p:nvCxnSpPr>
        <p:spPr>
          <a:xfrm>
            <a:off x="957649" y="4360758"/>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9ADF75C1-2283-CB22-99AC-2C1A54F55AA9}"/>
              </a:ext>
            </a:extLst>
          </p:cNvPr>
          <p:cNvSpPr/>
          <p:nvPr/>
        </p:nvSpPr>
        <p:spPr>
          <a:xfrm>
            <a:off x="1891575" y="50243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1" name="Oval 90">
            <a:extLst>
              <a:ext uri="{FF2B5EF4-FFF2-40B4-BE49-F238E27FC236}">
                <a16:creationId xmlns:a16="http://schemas.microsoft.com/office/drawing/2014/main" id="{0C790E21-B961-56B1-A980-C1C60AD6D249}"/>
              </a:ext>
            </a:extLst>
          </p:cNvPr>
          <p:cNvSpPr/>
          <p:nvPr/>
        </p:nvSpPr>
        <p:spPr>
          <a:xfrm>
            <a:off x="225571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2" name="Oval 91">
            <a:extLst>
              <a:ext uri="{FF2B5EF4-FFF2-40B4-BE49-F238E27FC236}">
                <a16:creationId xmlns:a16="http://schemas.microsoft.com/office/drawing/2014/main" id="{B4E5A90C-4C56-B0A4-F80E-15BA53D01685}"/>
              </a:ext>
            </a:extLst>
          </p:cNvPr>
          <p:cNvSpPr/>
          <p:nvPr/>
        </p:nvSpPr>
        <p:spPr>
          <a:xfrm>
            <a:off x="2619861"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3" name="Oval 92">
            <a:extLst>
              <a:ext uri="{FF2B5EF4-FFF2-40B4-BE49-F238E27FC236}">
                <a16:creationId xmlns:a16="http://schemas.microsoft.com/office/drawing/2014/main" id="{95D78A90-2F29-8309-25EF-AF983C9E0DF4}"/>
              </a:ext>
            </a:extLst>
          </p:cNvPr>
          <p:cNvSpPr/>
          <p:nvPr/>
        </p:nvSpPr>
        <p:spPr>
          <a:xfrm>
            <a:off x="2984004"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4" name="Oval 93">
            <a:extLst>
              <a:ext uri="{FF2B5EF4-FFF2-40B4-BE49-F238E27FC236}">
                <a16:creationId xmlns:a16="http://schemas.microsoft.com/office/drawing/2014/main" id="{B8D7AD80-E89E-94FC-05B3-65E2B789EDBF}"/>
              </a:ext>
            </a:extLst>
          </p:cNvPr>
          <p:cNvSpPr/>
          <p:nvPr/>
        </p:nvSpPr>
        <p:spPr>
          <a:xfrm>
            <a:off x="334852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5" name="Oval 94">
            <a:extLst>
              <a:ext uri="{FF2B5EF4-FFF2-40B4-BE49-F238E27FC236}">
                <a16:creationId xmlns:a16="http://schemas.microsoft.com/office/drawing/2014/main" id="{C359EA06-9A7D-9E0F-4522-82CD640F0D85}"/>
              </a:ext>
            </a:extLst>
          </p:cNvPr>
          <p:cNvSpPr/>
          <p:nvPr/>
        </p:nvSpPr>
        <p:spPr>
          <a:xfrm>
            <a:off x="3713052"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6" name="Oval 95">
            <a:extLst>
              <a:ext uri="{FF2B5EF4-FFF2-40B4-BE49-F238E27FC236}">
                <a16:creationId xmlns:a16="http://schemas.microsoft.com/office/drawing/2014/main" id="{28D376A2-3656-F7BF-8E97-DA95B182B782}"/>
              </a:ext>
            </a:extLst>
          </p:cNvPr>
          <p:cNvSpPr/>
          <p:nvPr/>
        </p:nvSpPr>
        <p:spPr>
          <a:xfrm>
            <a:off x="4071397"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7" name="Oval 96">
            <a:extLst>
              <a:ext uri="{FF2B5EF4-FFF2-40B4-BE49-F238E27FC236}">
                <a16:creationId xmlns:a16="http://schemas.microsoft.com/office/drawing/2014/main" id="{86771A24-F00F-4429-B5A3-60CC5B631545}"/>
              </a:ext>
            </a:extLst>
          </p:cNvPr>
          <p:cNvSpPr/>
          <p:nvPr/>
        </p:nvSpPr>
        <p:spPr>
          <a:xfrm>
            <a:off x="4442099"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8" name="Oval 97">
            <a:extLst>
              <a:ext uri="{FF2B5EF4-FFF2-40B4-BE49-F238E27FC236}">
                <a16:creationId xmlns:a16="http://schemas.microsoft.com/office/drawing/2014/main" id="{11320E13-6CCD-AA11-E9F0-092E97D873B8}"/>
              </a:ext>
            </a:extLst>
          </p:cNvPr>
          <p:cNvSpPr/>
          <p:nvPr/>
        </p:nvSpPr>
        <p:spPr>
          <a:xfrm>
            <a:off x="4806623"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9" name="Title 2">
            <a:extLst>
              <a:ext uri="{FF2B5EF4-FFF2-40B4-BE49-F238E27FC236}">
                <a16:creationId xmlns:a16="http://schemas.microsoft.com/office/drawing/2014/main" id="{A5D13B78-8433-7B56-726E-3FDB565C6B39}"/>
              </a:ext>
            </a:extLst>
          </p:cNvPr>
          <p:cNvSpPr txBox="1"/>
          <p:nvPr/>
        </p:nvSpPr>
        <p:spPr>
          <a:xfrm>
            <a:off x="1793543"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低的</a:t>
            </a:r>
          </a:p>
        </p:txBody>
      </p:sp>
      <p:sp>
        <p:nvSpPr>
          <p:cNvPr id="100" name="Title 2">
            <a:extLst>
              <a:ext uri="{FF2B5EF4-FFF2-40B4-BE49-F238E27FC236}">
                <a16:creationId xmlns:a16="http://schemas.microsoft.com/office/drawing/2014/main" id="{E83ED728-921F-4531-9813-547E9A3CB8D4}"/>
              </a:ext>
            </a:extLst>
          </p:cNvPr>
          <p:cNvSpPr txBox="1"/>
          <p:nvPr/>
        </p:nvSpPr>
        <p:spPr>
          <a:xfrm>
            <a:off x="2914111" y="469923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中等的</a:t>
            </a:r>
          </a:p>
        </p:txBody>
      </p:sp>
      <p:sp>
        <p:nvSpPr>
          <p:cNvPr id="101" name="Title 2">
            <a:extLst>
              <a:ext uri="{FF2B5EF4-FFF2-40B4-BE49-F238E27FC236}">
                <a16:creationId xmlns:a16="http://schemas.microsoft.com/office/drawing/2014/main" id="{DA69BD4D-7B64-98F0-5709-20F7A8066A16}"/>
              </a:ext>
            </a:extLst>
          </p:cNvPr>
          <p:cNvSpPr txBox="1"/>
          <p:nvPr/>
        </p:nvSpPr>
        <p:spPr>
          <a:xfrm>
            <a:off x="4356425"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高的</a:t>
            </a:r>
          </a:p>
        </p:txBody>
      </p:sp>
      <p:sp>
        <p:nvSpPr>
          <p:cNvPr id="102" name="Title 2">
            <a:extLst>
              <a:ext uri="{FF2B5EF4-FFF2-40B4-BE49-F238E27FC236}">
                <a16:creationId xmlns:a16="http://schemas.microsoft.com/office/drawing/2014/main" id="{8E829995-1666-8D56-0BEB-1687FD228740}"/>
              </a:ext>
            </a:extLst>
          </p:cNvPr>
          <p:cNvSpPr txBox="1"/>
          <p:nvPr/>
        </p:nvSpPr>
        <p:spPr>
          <a:xfrm>
            <a:off x="411128" y="503314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橡木</a:t>
            </a:r>
          </a:p>
        </p:txBody>
      </p:sp>
      <p:cxnSp>
        <p:nvCxnSpPr>
          <p:cNvPr id="103" name="Straight Connector 102">
            <a:extLst>
              <a:ext uri="{FF2B5EF4-FFF2-40B4-BE49-F238E27FC236}">
                <a16:creationId xmlns:a16="http://schemas.microsoft.com/office/drawing/2014/main" id="{CFE1B4AD-A61F-41B1-4F4C-68171CDF6BE1}"/>
              </a:ext>
            </a:extLst>
          </p:cNvPr>
          <p:cNvCxnSpPr/>
          <p:nvPr/>
        </p:nvCxnSpPr>
        <p:spPr>
          <a:xfrm>
            <a:off x="957649" y="520101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C078604D-736D-2D36-8664-746636080348}"/>
              </a:ext>
            </a:extLst>
          </p:cNvPr>
          <p:cNvSpPr/>
          <p:nvPr/>
        </p:nvSpPr>
        <p:spPr>
          <a:xfrm>
            <a:off x="1891575"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6" name="Oval 105">
            <a:extLst>
              <a:ext uri="{FF2B5EF4-FFF2-40B4-BE49-F238E27FC236}">
                <a16:creationId xmlns:a16="http://schemas.microsoft.com/office/drawing/2014/main" id="{DCF7E2D1-1D3D-AE8A-B1C6-08055DE528DA}"/>
              </a:ext>
            </a:extLst>
          </p:cNvPr>
          <p:cNvSpPr/>
          <p:nvPr/>
        </p:nvSpPr>
        <p:spPr>
          <a:xfrm>
            <a:off x="2255718"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7" name="Oval 106">
            <a:extLst>
              <a:ext uri="{FF2B5EF4-FFF2-40B4-BE49-F238E27FC236}">
                <a16:creationId xmlns:a16="http://schemas.microsoft.com/office/drawing/2014/main" id="{47DC42B4-9713-6197-7E67-351186EFCE73}"/>
              </a:ext>
            </a:extLst>
          </p:cNvPr>
          <p:cNvSpPr/>
          <p:nvPr/>
        </p:nvSpPr>
        <p:spPr>
          <a:xfrm>
            <a:off x="2619861"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8" name="Oval 107">
            <a:extLst>
              <a:ext uri="{FF2B5EF4-FFF2-40B4-BE49-F238E27FC236}">
                <a16:creationId xmlns:a16="http://schemas.microsoft.com/office/drawing/2014/main" id="{8B7D4B46-0DBC-8E17-9E4A-ED8869CBCB88}"/>
              </a:ext>
            </a:extLst>
          </p:cNvPr>
          <p:cNvSpPr/>
          <p:nvPr/>
        </p:nvSpPr>
        <p:spPr>
          <a:xfrm>
            <a:off x="2984004"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9" name="Oval 108">
            <a:extLst>
              <a:ext uri="{FF2B5EF4-FFF2-40B4-BE49-F238E27FC236}">
                <a16:creationId xmlns:a16="http://schemas.microsoft.com/office/drawing/2014/main" id="{809198EE-61B6-0C55-5E72-CC96478B3081}"/>
              </a:ext>
            </a:extLst>
          </p:cNvPr>
          <p:cNvSpPr/>
          <p:nvPr/>
        </p:nvSpPr>
        <p:spPr>
          <a:xfrm>
            <a:off x="3348528"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0" name="Oval 109">
            <a:extLst>
              <a:ext uri="{FF2B5EF4-FFF2-40B4-BE49-F238E27FC236}">
                <a16:creationId xmlns:a16="http://schemas.microsoft.com/office/drawing/2014/main" id="{BE48170E-C2C8-5ECB-7B4E-4825282DA9F8}"/>
              </a:ext>
            </a:extLst>
          </p:cNvPr>
          <p:cNvSpPr/>
          <p:nvPr/>
        </p:nvSpPr>
        <p:spPr>
          <a:xfrm>
            <a:off x="3713052"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1" name="Oval 110">
            <a:extLst>
              <a:ext uri="{FF2B5EF4-FFF2-40B4-BE49-F238E27FC236}">
                <a16:creationId xmlns:a16="http://schemas.microsoft.com/office/drawing/2014/main" id="{ABB9A261-A519-8F83-CC9C-C27E7BE7C8BC}"/>
              </a:ext>
            </a:extLst>
          </p:cNvPr>
          <p:cNvSpPr/>
          <p:nvPr/>
        </p:nvSpPr>
        <p:spPr>
          <a:xfrm>
            <a:off x="4071397"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2" name="Oval 111">
            <a:extLst>
              <a:ext uri="{FF2B5EF4-FFF2-40B4-BE49-F238E27FC236}">
                <a16:creationId xmlns:a16="http://schemas.microsoft.com/office/drawing/2014/main" id="{3C6B49AE-22F4-29C7-6562-D5F7B5533FAF}"/>
              </a:ext>
            </a:extLst>
          </p:cNvPr>
          <p:cNvSpPr/>
          <p:nvPr/>
        </p:nvSpPr>
        <p:spPr>
          <a:xfrm>
            <a:off x="4442099"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3" name="Oval 112">
            <a:extLst>
              <a:ext uri="{FF2B5EF4-FFF2-40B4-BE49-F238E27FC236}">
                <a16:creationId xmlns:a16="http://schemas.microsoft.com/office/drawing/2014/main" id="{458A706B-18C3-65BA-DD55-E8D0F35DB7E9}"/>
              </a:ext>
            </a:extLst>
          </p:cNvPr>
          <p:cNvSpPr/>
          <p:nvPr/>
        </p:nvSpPr>
        <p:spPr>
          <a:xfrm>
            <a:off x="4806623"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4" name="Title 2">
            <a:extLst>
              <a:ext uri="{FF2B5EF4-FFF2-40B4-BE49-F238E27FC236}">
                <a16:creationId xmlns:a16="http://schemas.microsoft.com/office/drawing/2014/main" id="{44D4EF09-86E8-4A8A-CEF6-F069235D6695}"/>
              </a:ext>
            </a:extLst>
          </p:cNvPr>
          <p:cNvSpPr txBox="1"/>
          <p:nvPr/>
        </p:nvSpPr>
        <p:spPr>
          <a:xfrm>
            <a:off x="411128" y="537913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酸度</a:t>
            </a:r>
          </a:p>
        </p:txBody>
      </p:sp>
      <p:cxnSp>
        <p:nvCxnSpPr>
          <p:cNvPr id="115" name="Straight Connector 114">
            <a:extLst>
              <a:ext uri="{FF2B5EF4-FFF2-40B4-BE49-F238E27FC236}">
                <a16:creationId xmlns:a16="http://schemas.microsoft.com/office/drawing/2014/main" id="{BB023DA9-E91F-AAFF-BD3C-051D7703774A}"/>
              </a:ext>
            </a:extLst>
          </p:cNvPr>
          <p:cNvCxnSpPr>
            <a:cxnSpLocks/>
          </p:cNvCxnSpPr>
          <p:nvPr/>
        </p:nvCxnSpPr>
        <p:spPr>
          <a:xfrm>
            <a:off x="957649" y="554700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11C57C6-EF40-F4C0-3BC7-803F45BD5066}"/>
              </a:ext>
            </a:extLst>
          </p:cNvPr>
          <p:cNvSpPr/>
          <p:nvPr/>
        </p:nvSpPr>
        <p:spPr>
          <a:xfrm>
            <a:off x="3723284"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7" name="Oval 116">
            <a:extLst>
              <a:ext uri="{FF2B5EF4-FFF2-40B4-BE49-F238E27FC236}">
                <a16:creationId xmlns:a16="http://schemas.microsoft.com/office/drawing/2014/main" id="{4274FBC1-5792-4EF8-6975-F5AA36DEF46D}"/>
              </a:ext>
            </a:extLst>
          </p:cNvPr>
          <p:cNvSpPr/>
          <p:nvPr/>
        </p:nvSpPr>
        <p:spPr>
          <a:xfrm>
            <a:off x="4087427"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8" name="Oval 117">
            <a:extLst>
              <a:ext uri="{FF2B5EF4-FFF2-40B4-BE49-F238E27FC236}">
                <a16:creationId xmlns:a16="http://schemas.microsoft.com/office/drawing/2014/main" id="{88F5D0DA-5D57-0855-F499-3E4388E0A04B}"/>
              </a:ext>
            </a:extLst>
          </p:cNvPr>
          <p:cNvSpPr/>
          <p:nvPr/>
        </p:nvSpPr>
        <p:spPr>
          <a:xfrm>
            <a:off x="1893806"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9" name="Oval 118">
            <a:extLst>
              <a:ext uri="{FF2B5EF4-FFF2-40B4-BE49-F238E27FC236}">
                <a16:creationId xmlns:a16="http://schemas.microsoft.com/office/drawing/2014/main" id="{D70863FB-17C8-F44A-FCF0-935042648F15}"/>
              </a:ext>
            </a:extLst>
          </p:cNvPr>
          <p:cNvSpPr/>
          <p:nvPr/>
        </p:nvSpPr>
        <p:spPr>
          <a:xfrm>
            <a:off x="2984004"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1" name="Oval 120">
            <a:extLst>
              <a:ext uri="{FF2B5EF4-FFF2-40B4-BE49-F238E27FC236}">
                <a16:creationId xmlns:a16="http://schemas.microsoft.com/office/drawing/2014/main" id="{EEF402AA-A4A0-D4C2-059E-E66982B6EBE5}"/>
              </a:ext>
            </a:extLst>
          </p:cNvPr>
          <p:cNvSpPr/>
          <p:nvPr/>
        </p:nvSpPr>
        <p:spPr>
          <a:xfrm rot="10800000">
            <a:off x="2629332"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3" name="Oval 122">
            <a:extLst>
              <a:ext uri="{FF2B5EF4-FFF2-40B4-BE49-F238E27FC236}">
                <a16:creationId xmlns:a16="http://schemas.microsoft.com/office/drawing/2014/main" id="{E1CF8C33-738A-C89E-6C4A-20BAC9F3863E}"/>
              </a:ext>
            </a:extLst>
          </p:cNvPr>
          <p:cNvSpPr/>
          <p:nvPr/>
        </p:nvSpPr>
        <p:spPr>
          <a:xfrm>
            <a:off x="444209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4" name="Oval 123">
            <a:extLst>
              <a:ext uri="{FF2B5EF4-FFF2-40B4-BE49-F238E27FC236}">
                <a16:creationId xmlns:a16="http://schemas.microsoft.com/office/drawing/2014/main" id="{090B0514-3BDB-C3CE-E2C8-7DF23BABCD3E}"/>
              </a:ext>
            </a:extLst>
          </p:cNvPr>
          <p:cNvSpPr/>
          <p:nvPr/>
        </p:nvSpPr>
        <p:spPr>
          <a:xfrm>
            <a:off x="4806623"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1793543"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1934696" y="5808675"/>
            <a:ext cx="135836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9.5% – 11%</a:t>
            </a:r>
          </a:p>
        </p:txBody>
      </p:sp>
      <p:sp>
        <p:nvSpPr>
          <p:cNvPr id="127" name="Title 2">
            <a:extLst>
              <a:ext uri="{FF2B5EF4-FFF2-40B4-BE49-F238E27FC236}">
                <a16:creationId xmlns:a16="http://schemas.microsoft.com/office/drawing/2014/main" id="{B5A9709D-06AD-382A-042C-DC037BA6DFC0}"/>
              </a:ext>
            </a:extLst>
          </p:cNvPr>
          <p:cNvSpPr txBox="1"/>
          <p:nvPr/>
        </p:nvSpPr>
        <p:spPr>
          <a:xfrm>
            <a:off x="4356425"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17%</a:t>
            </a:r>
          </a:p>
        </p:txBody>
      </p:sp>
      <p:sp>
        <p:nvSpPr>
          <p:cNvPr id="128" name="Title 2">
            <a:extLst>
              <a:ext uri="{FF2B5EF4-FFF2-40B4-BE49-F238E27FC236}">
                <a16:creationId xmlns:a16="http://schemas.microsoft.com/office/drawing/2014/main" id="{11E70720-F5CA-EBE0-D65A-151010EBA59F}"/>
              </a:ext>
            </a:extLst>
          </p:cNvPr>
          <p:cNvSpPr txBox="1"/>
          <p:nvPr/>
        </p:nvSpPr>
        <p:spPr>
          <a:xfrm>
            <a:off x="411128" y="616378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酒精</a:t>
            </a:r>
          </a:p>
        </p:txBody>
      </p:sp>
      <p:cxnSp>
        <p:nvCxnSpPr>
          <p:cNvPr id="129" name="Straight Connector 128">
            <a:extLst>
              <a:ext uri="{FF2B5EF4-FFF2-40B4-BE49-F238E27FC236}">
                <a16:creationId xmlns:a16="http://schemas.microsoft.com/office/drawing/2014/main" id="{4BDC309A-8C27-9255-83DD-4C227AF21A67}"/>
              </a:ext>
            </a:extLst>
          </p:cNvPr>
          <p:cNvCxnSpPr>
            <a:cxnSpLocks/>
          </p:cNvCxnSpPr>
          <p:nvPr/>
        </p:nvCxnSpPr>
        <p:spPr>
          <a:xfrm>
            <a:off x="957649" y="6331660"/>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ADF244D-39DB-5622-CC55-F58F33415D2F}"/>
              </a:ext>
            </a:extLst>
          </p:cNvPr>
          <p:cNvGrpSpPr/>
          <p:nvPr/>
        </p:nvGrpSpPr>
        <p:grpSpPr>
          <a:xfrm rot="10800000">
            <a:off x="2263662" y="6152078"/>
            <a:ext cx="278634" cy="272668"/>
            <a:chOff x="8032638" y="5926610"/>
            <a:chExt cx="278634" cy="272668"/>
          </a:xfrm>
        </p:grpSpPr>
        <p:sp>
          <p:nvSpPr>
            <p:cNvPr id="8" name="Freeform 7">
              <a:extLst>
                <a:ext uri="{FF2B5EF4-FFF2-40B4-BE49-F238E27FC236}">
                  <a16:creationId xmlns:a16="http://schemas.microsoft.com/office/drawing/2014/main" id="{4457550D-D6A7-A7C4-1FA9-F03BB865B97A}"/>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9" name="Freeform 8">
              <a:extLst>
                <a:ext uri="{FF2B5EF4-FFF2-40B4-BE49-F238E27FC236}">
                  <a16:creationId xmlns:a16="http://schemas.microsoft.com/office/drawing/2014/main" id="{4C18D776-10EF-45C9-08AB-E3BB051419BD}"/>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13" name="Straight Connector 12">
            <a:extLst>
              <a:ext uri="{FF2B5EF4-FFF2-40B4-BE49-F238E27FC236}">
                <a16:creationId xmlns:a16="http://schemas.microsoft.com/office/drawing/2014/main" id="{9A9F847C-F6A3-750E-3F76-D88E6683C2CD}"/>
              </a:ext>
            </a:extLst>
          </p:cNvPr>
          <p:cNvCxnSpPr/>
          <p:nvPr/>
        </p:nvCxnSpPr>
        <p:spPr>
          <a:xfrm flipH="1">
            <a:off x="3849217"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4AECF837-14A3-1402-45F5-7EDA12B58D15}"/>
              </a:ext>
            </a:extLst>
          </p:cNvPr>
          <p:cNvGrpSpPr/>
          <p:nvPr/>
        </p:nvGrpSpPr>
        <p:grpSpPr>
          <a:xfrm rot="10800000">
            <a:off x="3352488" y="6152078"/>
            <a:ext cx="278634" cy="272668"/>
            <a:chOff x="8032638" y="5926610"/>
            <a:chExt cx="278634" cy="272668"/>
          </a:xfrm>
        </p:grpSpPr>
        <p:sp>
          <p:nvSpPr>
            <p:cNvPr id="18" name="Freeform 17">
              <a:extLst>
                <a:ext uri="{FF2B5EF4-FFF2-40B4-BE49-F238E27FC236}">
                  <a16:creationId xmlns:a16="http://schemas.microsoft.com/office/drawing/2014/main" id="{28DF2C16-8C4C-08C8-BF46-8FD40EF7F1F1}"/>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9" name="Freeform 18">
              <a:extLst>
                <a:ext uri="{FF2B5EF4-FFF2-40B4-BE49-F238E27FC236}">
                  <a16:creationId xmlns:a16="http://schemas.microsoft.com/office/drawing/2014/main" id="{B8840373-C232-5FFF-1F44-39CFC236B352}"/>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23" name="Straight Connector 22">
            <a:extLst>
              <a:ext uri="{FF2B5EF4-FFF2-40B4-BE49-F238E27FC236}">
                <a16:creationId xmlns:a16="http://schemas.microsoft.com/office/drawing/2014/main" id="{B344D377-6B8C-1628-E315-FD05555731C7}"/>
              </a:ext>
            </a:extLst>
          </p:cNvPr>
          <p:cNvCxnSpPr/>
          <p:nvPr/>
        </p:nvCxnSpPr>
        <p:spPr>
          <a:xfrm flipH="1">
            <a:off x="8890131" y="2531221"/>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8016320"/>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765DC3-AD02-704C-51C4-FC98B5C3F8B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20502" y="0"/>
            <a:ext cx="12192000"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623888" y="584200"/>
            <a:ext cx="6158452" cy="1325562"/>
          </a:xfrm>
        </p:spPr>
        <p:txBody>
          <a:bodyPr>
            <a:noAutofit/>
          </a:bodyPr>
          <a:lstStyle/>
          <a:p>
            <a:pPr rtl="0"/>
            <a:r>
              <a:rPr lang="zh-Hant" sz="5400" b="1" u="none" strike="noStrike" dirty="0">
                <a:solidFill>
                  <a:srgbClr val="F28F2A"/>
                </a:solidFill>
                <a:latin typeface="Microsoft JhengHei" panose="020B0604030504040204" pitchFamily="34" charset="-120"/>
              </a:rPr>
              <a:t>新南威爾斯州</a:t>
            </a:r>
          </a:p>
        </p:txBody>
      </p:sp>
      <p:sp>
        <p:nvSpPr>
          <p:cNvPr id="6" name="TextBox 5">
            <a:extLst>
              <a:ext uri="{FF2B5EF4-FFF2-40B4-BE49-F238E27FC236}">
                <a16:creationId xmlns:a16="http://schemas.microsoft.com/office/drawing/2014/main" id="{DCE07064-3E61-2269-6345-5A423939049F}"/>
              </a:ext>
            </a:extLst>
          </p:cNvPr>
          <p:cNvSpPr txBox="1"/>
          <p:nvPr/>
        </p:nvSpPr>
        <p:spPr>
          <a:xfrm>
            <a:off x="1780674" y="5117436"/>
            <a:ext cx="1922440" cy="369332"/>
          </a:xfrm>
          <a:prstGeom prst="rect">
            <a:avLst/>
          </a:prstGeom>
          <a:noFill/>
        </p:spPr>
        <p:txBody>
          <a:bodyPr wrap="square">
            <a:noAutofit/>
          </a:bodyPr>
          <a:lstStyle/>
          <a:p>
            <a:pPr rtl="0"/>
            <a:r>
              <a:rPr lang="zh-Hant" sz="1800" b="1" u="none" strike="noStrike" dirty="0">
                <a:solidFill>
                  <a:srgbClr val="F28F2A"/>
                </a:solidFill>
                <a:latin typeface="Microsoft JhengHei" panose="020B0604030504040204" pitchFamily="34" charset="-120"/>
                <a:ea typeface="Microsoft JhengHei" panose="020B0604030504040204" pitchFamily="34" charset="-120"/>
              </a:rPr>
              <a:t>天鵝山</a:t>
            </a:r>
            <a:endParaRPr lang="en-US" altLang="zh-Hant" sz="1800" b="1" u="none" strike="noStrike" dirty="0">
              <a:solidFill>
                <a:srgbClr val="F28F2A"/>
              </a:solidFill>
              <a:latin typeface="Microsoft JhengHei" panose="020B0604030504040204" pitchFamily="34" charset="-120"/>
              <a:ea typeface="Microsoft JhengHei" panose="020B0604030504040204" pitchFamily="34" charset="-120"/>
            </a:endParaRPr>
          </a:p>
          <a:p>
            <a:pPr rtl="0"/>
            <a:r>
              <a:rPr lang="en-US" b="1" dirty="0">
                <a:solidFill>
                  <a:srgbClr val="F28F2A"/>
                </a:solidFill>
                <a:latin typeface="Microsoft JhengHei" panose="020B0604030504040204" pitchFamily="34" charset="-120"/>
                <a:ea typeface="Microsoft JhengHei" panose="020B0604030504040204" pitchFamily="34" charset="-120"/>
              </a:rPr>
              <a:t>(</a:t>
            </a:r>
            <a:r>
              <a:rPr lang="en-US" b="1" dirty="0" err="1">
                <a:solidFill>
                  <a:srgbClr val="F28F2A"/>
                </a:solidFill>
                <a:latin typeface="Microsoft JhengHei" panose="020B0604030504040204" pitchFamily="34" charset="-120"/>
                <a:ea typeface="Microsoft JhengHei" panose="020B0604030504040204" pitchFamily="34" charset="-120"/>
              </a:rPr>
              <a:t>斯旺希爾</a:t>
            </a:r>
            <a:r>
              <a:rPr lang="en-US" b="1" dirty="0">
                <a:solidFill>
                  <a:srgbClr val="F28F2A"/>
                </a:solidFill>
                <a:latin typeface="Microsoft JhengHei" panose="020B0604030504040204" pitchFamily="34" charset="-120"/>
                <a:ea typeface="Microsoft JhengHei" panose="020B0604030504040204" pitchFamily="34" charset="-120"/>
              </a:rPr>
              <a:t>)</a:t>
            </a:r>
            <a:endParaRPr lang="en-US" b="1" dirty="0">
              <a:solidFill>
                <a:schemeClr val="accent4"/>
              </a:solidFill>
              <a:latin typeface="Microsoft JhengHei" panose="020B0604030504040204" pitchFamily="34" charset="-120"/>
              <a:ea typeface="Microsoft JhengHei" panose="020B0604030504040204" pitchFamily="34" charset="-120"/>
            </a:endParaRPr>
          </a:p>
        </p:txBody>
      </p:sp>
      <p:cxnSp>
        <p:nvCxnSpPr>
          <p:cNvPr id="7" name="Straight Connector 6">
            <a:extLst>
              <a:ext uri="{FF2B5EF4-FFF2-40B4-BE49-F238E27FC236}">
                <a16:creationId xmlns:a16="http://schemas.microsoft.com/office/drawing/2014/main" id="{7F0681AC-E9DE-8EA2-5DE3-E5D9018648AE}"/>
              </a:ext>
            </a:extLst>
          </p:cNvPr>
          <p:cNvCxnSpPr/>
          <p:nvPr/>
        </p:nvCxnSpPr>
        <p:spPr>
          <a:xfrm flipH="1">
            <a:off x="2622698" y="2707758"/>
            <a:ext cx="3593804" cy="259434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EE139731-5B47-D9A2-D91D-59A65663399F}"/>
              </a:ext>
            </a:extLst>
          </p:cNvPr>
          <p:cNvSpPr txBox="1"/>
          <p:nvPr/>
        </p:nvSpPr>
        <p:spPr>
          <a:xfrm>
            <a:off x="1780674" y="3891147"/>
            <a:ext cx="1331231" cy="369332"/>
          </a:xfrm>
          <a:prstGeom prst="rect">
            <a:avLst/>
          </a:prstGeom>
          <a:noFill/>
        </p:spPr>
        <p:txBody>
          <a:bodyPr wrap="square">
            <a:noAutofit/>
          </a:bodyPr>
          <a:lstStyle/>
          <a:p>
            <a:pPr rtl="0"/>
            <a:r>
              <a:rPr lang="zh-Hant" altLang="en-US" b="1" dirty="0">
                <a:solidFill>
                  <a:srgbClr val="F28F2A"/>
                </a:solidFill>
                <a:latin typeface="Microsoft JhengHei" panose="020B0604030504040204" pitchFamily="34" charset="-120"/>
                <a:ea typeface="Microsoft JhengHei" panose="020B0604030504040204" pitchFamily="34" charset="-120"/>
              </a:rPr>
              <a:t>墨累</a:t>
            </a:r>
            <a:r>
              <a:rPr lang="en-US" altLang="zh-Hant" b="1" dirty="0">
                <a:solidFill>
                  <a:srgbClr val="F28F2A"/>
                </a:solidFill>
                <a:latin typeface="Microsoft JhengHei" panose="020B0604030504040204" pitchFamily="34" charset="-120"/>
                <a:ea typeface="Microsoft JhengHei" panose="020B0604030504040204" pitchFamily="34" charset="-120"/>
              </a:rPr>
              <a:t>-</a:t>
            </a:r>
            <a:r>
              <a:rPr lang="zh-Hant" sz="1800" b="1" u="none" strike="noStrike" dirty="0">
                <a:solidFill>
                  <a:srgbClr val="F28F2A"/>
                </a:solidFill>
                <a:latin typeface="Microsoft JhengHei" panose="020B0604030504040204" pitchFamily="34" charset="-120"/>
                <a:ea typeface="Microsoft JhengHei" panose="020B0604030504040204" pitchFamily="34" charset="-120"/>
              </a:rPr>
              <a:t>達</a:t>
            </a:r>
            <a:r>
              <a:rPr lang="zh-Hant" altLang="en-US" b="1" dirty="0">
                <a:solidFill>
                  <a:srgbClr val="F28F2A"/>
                </a:solidFill>
                <a:latin typeface="Microsoft JhengHei" panose="020B0604030504040204" pitchFamily="34" charset="-120"/>
                <a:ea typeface="Microsoft JhengHei" panose="020B0604030504040204" pitchFamily="34" charset="-120"/>
              </a:rPr>
              <a:t>令</a:t>
            </a:r>
            <a:endParaRPr lang="en-US" b="1" dirty="0">
              <a:solidFill>
                <a:schemeClr val="accent4"/>
              </a:solidFill>
              <a:latin typeface="Microsoft JhengHei" panose="020B0604030504040204" pitchFamily="34" charset="-120"/>
              <a:ea typeface="Microsoft JhengHei" panose="020B0604030504040204" pitchFamily="34" charset="-120"/>
            </a:endParaRPr>
          </a:p>
        </p:txBody>
      </p:sp>
      <p:cxnSp>
        <p:nvCxnSpPr>
          <p:cNvPr id="11" name="Straight Connector 10">
            <a:extLst>
              <a:ext uri="{FF2B5EF4-FFF2-40B4-BE49-F238E27FC236}">
                <a16:creationId xmlns:a16="http://schemas.microsoft.com/office/drawing/2014/main" id="{01696607-8840-2E88-B9F1-CE5CE5E243AE}"/>
              </a:ext>
            </a:extLst>
          </p:cNvPr>
          <p:cNvCxnSpPr/>
          <p:nvPr/>
        </p:nvCxnSpPr>
        <p:spPr>
          <a:xfrm flipH="1">
            <a:off x="2913321" y="2002281"/>
            <a:ext cx="2693581" cy="203100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08397852"/>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tretch>
            <a:fillRect/>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584200"/>
            <a:ext cx="5009924" cy="792601"/>
          </a:xfrm>
        </p:spPr>
        <p:txBody>
          <a:bodyPr anchor="t">
            <a:noAutofit/>
          </a:bodyPr>
          <a:lstStyle/>
          <a:p>
            <a:pPr rtl="0"/>
            <a:r>
              <a:rPr lang="zh-Hant" altLang="en-US" b="1" dirty="0">
                <a:solidFill>
                  <a:srgbClr val="FDBCA0"/>
                </a:solidFill>
                <a:latin typeface="Neue Haas Grotesk Text Pro"/>
              </a:rPr>
              <a:t>墨累</a:t>
            </a:r>
            <a:r>
              <a:rPr lang="en-US" altLang="zh-Hant" b="1" dirty="0">
                <a:solidFill>
                  <a:srgbClr val="FDBCA0"/>
                </a:solidFill>
                <a:latin typeface="Neue Haas Grotesk Text Pro"/>
              </a:rPr>
              <a:t>-</a:t>
            </a:r>
            <a:r>
              <a:rPr lang="zh-Hant" sz="3200" b="1" u="none" strike="noStrike" dirty="0">
                <a:solidFill>
                  <a:srgbClr val="FDBCA0"/>
                </a:solidFill>
                <a:latin typeface="Neue Haas Grotesk Text Pro"/>
              </a:rPr>
              <a:t>達</a:t>
            </a:r>
            <a:r>
              <a:rPr lang="zh-Hant" altLang="en-US" b="1" dirty="0">
                <a:solidFill>
                  <a:srgbClr val="FDBCA0"/>
                </a:solidFill>
                <a:latin typeface="Neue Haas Grotesk Text Pro"/>
              </a:rPr>
              <a:t>令</a:t>
            </a:r>
            <a:endParaRPr lang="zh-Hant" sz="3200" b="1" u="none" strike="noStrike" dirty="0">
              <a:solidFill>
                <a:srgbClr val="FDBCA0"/>
              </a:solidFill>
              <a:latin typeface="Neue Haas Grotesk Text Pro"/>
            </a:endParaRPr>
          </a:p>
        </p:txBody>
      </p:sp>
      <p:sp>
        <p:nvSpPr>
          <p:cNvPr id="2" name="Title 2">
            <a:extLst>
              <a:ext uri="{FF2B5EF4-FFF2-40B4-BE49-F238E27FC236}">
                <a16:creationId xmlns:a16="http://schemas.microsoft.com/office/drawing/2014/main" id="{128C975B-7767-626E-0DDC-C0024354C4F1}"/>
              </a:ext>
            </a:extLst>
          </p:cNvPr>
          <p:cNvSpPr txBox="1"/>
          <p:nvPr/>
        </p:nvSpPr>
        <p:spPr>
          <a:xfrm>
            <a:off x="6456362" y="1067585"/>
            <a:ext cx="5735638" cy="203816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pPr rtl="0"/>
            <a:r>
              <a:rPr lang="zh-Hant" sz="5000" b="1" u="none" strike="noStrike" dirty="0">
                <a:solidFill>
                  <a:srgbClr val="F28F2A"/>
                </a:solidFill>
                <a:latin typeface="Neue Haas Grotesk Text Pro"/>
                <a:ea typeface="Microsoft JhengHei" panose="020B0604030504040204" pitchFamily="34" charset="-120"/>
              </a:rPr>
              <a:t>澳洲業界寵兒</a:t>
            </a: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3" y="3202767"/>
            <a:ext cx="4043195" cy="2846525"/>
          </a:xfrm>
        </p:spPr>
        <p:txBody>
          <a:bodyPr>
            <a:noAutofit/>
          </a:bodyPr>
          <a:lstStyle/>
          <a:p>
            <a:pPr marL="297815" marR="32384" indent="-285750" rtl="0">
              <a:lnSpc>
                <a:spcPts val="2100"/>
              </a:lnSpc>
              <a:spcBef>
                <a:spcPts val="219"/>
              </a:spcBef>
              <a:buFont typeface="Arial" panose="020B0604020202020204" pitchFamily="34" charset="0"/>
              <a:buChar char="•"/>
              <a:tabLst>
                <a:tab pos="203200" algn="l"/>
              </a:tabLst>
            </a:pPr>
            <a:r>
              <a:rPr lang="zh-Hant" sz="1600" u="none" strike="noStrike" dirty="0">
                <a:latin typeface="Neue Haas Grotesk Text Pro"/>
                <a:cs typeface="Arial"/>
              </a:rPr>
              <a:t>該地區是葡萄種植中心，兼具強大的生產能力和精品精神。</a:t>
            </a:r>
            <a:endParaRPr lang="en-AU" sz="1600" dirty="0">
              <a:cs typeface="Arial" panose="020B0604020202020204" pitchFamily="34" charset="0"/>
            </a:endParaRPr>
          </a:p>
          <a:p>
            <a:pPr marL="297815" marR="213360" indent="-285750" rtl="0">
              <a:lnSpc>
                <a:spcPts val="2100"/>
              </a:lnSpc>
              <a:spcBef>
                <a:spcPts val="710"/>
              </a:spcBef>
              <a:buFont typeface="Arial" panose="020B0604020202020204" pitchFamily="34" charset="0"/>
              <a:buChar char="•"/>
              <a:tabLst>
                <a:tab pos="203200" algn="l"/>
              </a:tabLst>
            </a:pPr>
            <a:r>
              <a:rPr lang="zh-Hant" sz="1600" u="none" strike="noStrike" dirty="0">
                <a:latin typeface="Neue Haas Grotesk Text Pro"/>
                <a:cs typeface="Arial"/>
              </a:rPr>
              <a:t>受墨累河的影響，</a:t>
            </a:r>
            <a:br>
              <a:rPr lang="zh-Hant" sz="1600" u="none" strike="noStrike" dirty="0">
                <a:latin typeface="Neue Haas Grotesk Text Pro"/>
                <a:cs typeface="Arial"/>
              </a:rPr>
            </a:br>
            <a:r>
              <a:rPr lang="zh-Hant" sz="1600" u="none" strike="noStrike" dirty="0">
                <a:latin typeface="Neue Haas Grotesk Text Pro"/>
                <a:cs typeface="Arial"/>
              </a:rPr>
              <a:t>該地區的地理特徵主要由平坦的半乾旱平原組成。</a:t>
            </a:r>
            <a:endParaRPr lang="en-AU" sz="1600" dirty="0">
              <a:cs typeface="Arial" panose="020B0604020202020204" pitchFamily="34" charset="0"/>
            </a:endParaRPr>
          </a:p>
          <a:p>
            <a:pPr marL="297815" marR="62865" indent="-285750" rtl="0">
              <a:lnSpc>
                <a:spcPts val="2100"/>
              </a:lnSpc>
              <a:spcBef>
                <a:spcPts val="710"/>
              </a:spcBef>
              <a:buFont typeface="Arial" panose="020B0604020202020204" pitchFamily="34" charset="0"/>
              <a:buChar char="•"/>
              <a:tabLst>
                <a:tab pos="203200" algn="l"/>
              </a:tabLst>
            </a:pPr>
            <a:r>
              <a:rPr lang="zh-Hant" sz="1600" u="none" strike="noStrike" dirty="0">
                <a:latin typeface="Neue Haas Grotesk Text Pro"/>
                <a:cs typeface="Arial"/>
              </a:rPr>
              <a:t>灌溉系統新技術和耐旱葡萄品種是種植者應對氣候變遷的一些技術手段。</a:t>
            </a:r>
            <a:endParaRPr lang="en-AU" sz="1600" dirty="0">
              <a:cs typeface="Arial" panose="020B0604020202020204" pitchFamily="34" charset="0"/>
            </a:endParaRPr>
          </a:p>
          <a:p>
            <a:pPr marL="297815" marR="5080" indent="-285750" rtl="0">
              <a:lnSpc>
                <a:spcPts val="2100"/>
              </a:lnSpc>
              <a:spcBef>
                <a:spcPts val="710"/>
              </a:spcBef>
              <a:buFont typeface="Arial" panose="020B0604020202020204" pitchFamily="34" charset="0"/>
              <a:buChar char="•"/>
              <a:tabLst>
                <a:tab pos="203200" algn="l"/>
              </a:tabLst>
            </a:pPr>
            <a:r>
              <a:rPr lang="zh-Hant" sz="1600" u="none" strike="noStrike" dirty="0">
                <a:latin typeface="Neue Haas Grotesk Text Pro"/>
                <a:cs typeface="Arial"/>
              </a:rPr>
              <a:t>該地區與斯旺希爾（Swan Hill）聯繫緊密，斯旺希爾是一個完全獨立的葡萄酒產區，擁有自己的地理標誌。</a:t>
            </a:r>
            <a:endParaRPr lang="en-AU" sz="1600" dirty="0">
              <a:cs typeface="Arial" panose="020B0604020202020204" pitchFamily="34" charset="0"/>
            </a:endParaRPr>
          </a:p>
        </p:txBody>
      </p:sp>
    </p:spTree>
    <p:extLst>
      <p:ext uri="{BB962C8B-B14F-4D97-AF65-F5344CB8AC3E}">
        <p14:creationId xmlns:p14="http://schemas.microsoft.com/office/powerpoint/2010/main" val="22217981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9B92084C-051E-B085-7781-1F5C48423654}"/>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tretch>
            <a:fillRect/>
          </a:stretch>
        </p:blipFill>
        <p:spPr>
          <a:xfrm>
            <a:off x="623888" y="-1442"/>
            <a:ext cx="10296935" cy="6859442"/>
          </a:xfrm>
        </p:spPr>
      </p:pic>
      <p:sp>
        <p:nvSpPr>
          <p:cNvPr id="3" name="Title 2">
            <a:extLst>
              <a:ext uri="{FF2B5EF4-FFF2-40B4-BE49-F238E27FC236}">
                <a16:creationId xmlns:a16="http://schemas.microsoft.com/office/drawing/2014/main" id="{2E8299DC-0241-3CE8-904B-330EA39384FE}"/>
              </a:ext>
            </a:extLst>
          </p:cNvPr>
          <p:cNvSpPr>
            <a:spLocks noGrp="1"/>
          </p:cNvSpPr>
          <p:nvPr>
            <p:ph type="title"/>
          </p:nvPr>
        </p:nvSpPr>
        <p:spPr>
          <a:xfrm>
            <a:off x="623888" y="587955"/>
            <a:ext cx="6158452" cy="1325562"/>
          </a:xfrm>
        </p:spPr>
        <p:txBody>
          <a:bodyPr>
            <a:noAutofit/>
          </a:bodyPr>
          <a:lstStyle/>
          <a:p>
            <a:pPr rtl="0"/>
            <a:r>
              <a:rPr lang="zh-Hant" sz="5400" b="1" u="none" strike="noStrike" dirty="0">
                <a:solidFill>
                  <a:srgbClr val="F28F2A"/>
                </a:solidFill>
                <a:latin typeface="Microsoft JhengHei" panose="020B0604030504040204" pitchFamily="34" charset="-120"/>
              </a:rPr>
              <a:t>澳洲</a:t>
            </a:r>
          </a:p>
        </p:txBody>
      </p:sp>
      <p:sp>
        <p:nvSpPr>
          <p:cNvPr id="6" name="object 58">
            <a:extLst>
              <a:ext uri="{FF2B5EF4-FFF2-40B4-BE49-F238E27FC236}">
                <a16:creationId xmlns:a16="http://schemas.microsoft.com/office/drawing/2014/main" id="{9853D473-2F61-E504-4EE2-186363616061}"/>
              </a:ext>
            </a:extLst>
          </p:cNvPr>
          <p:cNvSpPr txBox="1"/>
          <p:nvPr/>
        </p:nvSpPr>
        <p:spPr>
          <a:xfrm>
            <a:off x="10710181" y="4877514"/>
            <a:ext cx="1912253" cy="232756"/>
          </a:xfrm>
          <a:prstGeom prst="rect">
            <a:avLst/>
          </a:prstGeom>
        </p:spPr>
        <p:txBody>
          <a:bodyPr vert="horz" wrap="square" lIns="0" tIns="17145" rIns="0" bIns="0" rtlCol="0" anchor="t" anchorCtr="0">
            <a:noAutofit/>
          </a:bodyPr>
          <a:lstStyle/>
          <a:p>
            <a:pPr rtl="0">
              <a:buClr>
                <a:srgbClr val="F40000"/>
              </a:buClr>
            </a:pPr>
            <a:r>
              <a:rPr lang="zh-Hant" altLang="en-US" sz="1400" b="1" dirty="0">
                <a:solidFill>
                  <a:srgbClr val="F28F2A"/>
                </a:solidFill>
                <a:latin typeface="Microsoft JhengHei" panose="020B0604030504040204" pitchFamily="34" charset="-120"/>
                <a:ea typeface="Microsoft JhengHei" panose="020B0604030504040204" pitchFamily="34" charset="-120"/>
                <a:cs typeface="Hellix SemiBold"/>
              </a:rPr>
              <a:t>里弗</a:t>
            </a:r>
            <a:r>
              <a:rPr lang="zh-Hant" sz="1400" b="1" u="none" strike="noStrike" dirty="0">
                <a:solidFill>
                  <a:srgbClr val="F28F2A"/>
                </a:solidFill>
                <a:latin typeface="Microsoft JhengHei" panose="020B0604030504040204" pitchFamily="34" charset="-120"/>
                <a:ea typeface="Microsoft JhengHei" panose="020B0604030504040204" pitchFamily="34" charset="-120"/>
                <a:cs typeface="Hellix SemiBold"/>
              </a:rPr>
              <a:t>裡納</a:t>
            </a:r>
            <a:endParaRPr lang="en-US" sz="1400" b="1" dirty="0">
              <a:solidFill>
                <a:schemeClr val="accent4"/>
              </a:solidFill>
              <a:latin typeface="Microsoft JhengHei" panose="020B0604030504040204" pitchFamily="34" charset="-120"/>
              <a:ea typeface="Microsoft JhengHei" panose="020B0604030504040204" pitchFamily="34" charset="-120"/>
              <a:cs typeface="Hellix SemiBold"/>
            </a:endParaRPr>
          </a:p>
        </p:txBody>
      </p:sp>
      <p:cxnSp>
        <p:nvCxnSpPr>
          <p:cNvPr id="7" name="Straight Connector 6">
            <a:extLst>
              <a:ext uri="{FF2B5EF4-FFF2-40B4-BE49-F238E27FC236}">
                <a16:creationId xmlns:a16="http://schemas.microsoft.com/office/drawing/2014/main" id="{EF46648C-0754-4989-3453-70F23455F57F}"/>
              </a:ext>
            </a:extLst>
          </p:cNvPr>
          <p:cNvCxnSpPr/>
          <p:nvPr/>
        </p:nvCxnSpPr>
        <p:spPr>
          <a:xfrm>
            <a:off x="9172353" y="4749209"/>
            <a:ext cx="1460205" cy="24100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bject 58">
            <a:extLst>
              <a:ext uri="{FF2B5EF4-FFF2-40B4-BE49-F238E27FC236}">
                <a16:creationId xmlns:a16="http://schemas.microsoft.com/office/drawing/2014/main" id="{8174030A-0D48-5BE7-BFE5-9AF50F587C39}"/>
              </a:ext>
            </a:extLst>
          </p:cNvPr>
          <p:cNvSpPr txBox="1"/>
          <p:nvPr/>
        </p:nvSpPr>
        <p:spPr>
          <a:xfrm>
            <a:off x="7260080" y="5876925"/>
            <a:ext cx="1052623" cy="232756"/>
          </a:xfrm>
          <a:prstGeom prst="rect">
            <a:avLst/>
          </a:prstGeom>
        </p:spPr>
        <p:txBody>
          <a:bodyPr vert="horz" wrap="square" lIns="0" tIns="17145" rIns="0" bIns="0" rtlCol="0" anchor="t" anchorCtr="0">
            <a:noAutofit/>
          </a:bodyPr>
          <a:lstStyle/>
          <a:p>
            <a:pPr rtl="0">
              <a:buClr>
                <a:srgbClr val="F40000"/>
              </a:buClr>
            </a:pPr>
            <a:r>
              <a:rPr lang="zh-Hant" sz="1400" b="1" u="none" strike="noStrike" dirty="0">
                <a:solidFill>
                  <a:srgbClr val="F28F2A"/>
                </a:solidFill>
                <a:latin typeface="Microsoft JhengHei" panose="020B0604030504040204" pitchFamily="34" charset="-120"/>
                <a:ea typeface="Microsoft JhengHei" panose="020B0604030504040204" pitchFamily="34" charset="-120"/>
                <a:cs typeface="Hellix SemiBold"/>
              </a:rPr>
              <a:t>墨累</a:t>
            </a:r>
            <a:r>
              <a:rPr lang="en-US" altLang="zh-Hant" sz="1400" b="1" u="none" strike="noStrike" dirty="0">
                <a:solidFill>
                  <a:srgbClr val="F28F2A"/>
                </a:solidFill>
                <a:latin typeface="Microsoft JhengHei" panose="020B0604030504040204" pitchFamily="34" charset="-120"/>
                <a:ea typeface="Microsoft JhengHei" panose="020B0604030504040204" pitchFamily="34" charset="-120"/>
                <a:cs typeface="Hellix SemiBold"/>
              </a:rPr>
              <a:t>-</a:t>
            </a:r>
            <a:r>
              <a:rPr lang="zh-Hant" sz="1400" b="1" u="none" strike="noStrike" dirty="0">
                <a:solidFill>
                  <a:srgbClr val="F28F2A"/>
                </a:solidFill>
                <a:latin typeface="Microsoft JhengHei" panose="020B0604030504040204" pitchFamily="34" charset="-120"/>
                <a:ea typeface="Microsoft JhengHei" panose="020B0604030504040204" pitchFamily="34" charset="-120"/>
                <a:cs typeface="Hellix SemiBold"/>
              </a:rPr>
              <a:t>達令</a:t>
            </a:r>
            <a:endParaRPr lang="en-US" sz="1400" b="1" dirty="0">
              <a:solidFill>
                <a:schemeClr val="accent4"/>
              </a:solidFill>
              <a:latin typeface="Microsoft JhengHei" panose="020B0604030504040204" pitchFamily="34" charset="-120"/>
              <a:ea typeface="Microsoft JhengHei" panose="020B0604030504040204" pitchFamily="34" charset="-120"/>
              <a:cs typeface="Hellix SemiBold"/>
            </a:endParaRPr>
          </a:p>
        </p:txBody>
      </p:sp>
      <p:cxnSp>
        <p:nvCxnSpPr>
          <p:cNvPr id="9" name="Straight Connector 8">
            <a:extLst>
              <a:ext uri="{FF2B5EF4-FFF2-40B4-BE49-F238E27FC236}">
                <a16:creationId xmlns:a16="http://schemas.microsoft.com/office/drawing/2014/main" id="{9E195337-373C-D319-6750-322A9598D8A8}"/>
              </a:ext>
            </a:extLst>
          </p:cNvPr>
          <p:cNvCxnSpPr/>
          <p:nvPr/>
        </p:nvCxnSpPr>
        <p:spPr>
          <a:xfrm flipH="1">
            <a:off x="8119730" y="4727944"/>
            <a:ext cx="407581" cy="1265359"/>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object 58">
            <a:extLst>
              <a:ext uri="{FF2B5EF4-FFF2-40B4-BE49-F238E27FC236}">
                <a16:creationId xmlns:a16="http://schemas.microsoft.com/office/drawing/2014/main" id="{15F7CFA0-8B21-A830-268C-D490E365A4D8}"/>
              </a:ext>
            </a:extLst>
          </p:cNvPr>
          <p:cNvSpPr txBox="1"/>
          <p:nvPr/>
        </p:nvSpPr>
        <p:spPr>
          <a:xfrm>
            <a:off x="6623973" y="5415113"/>
            <a:ext cx="1272213" cy="232756"/>
          </a:xfrm>
          <a:prstGeom prst="rect">
            <a:avLst/>
          </a:prstGeom>
        </p:spPr>
        <p:txBody>
          <a:bodyPr vert="horz" wrap="square" lIns="0" tIns="17145" rIns="0" bIns="0" rtlCol="0" anchor="t" anchorCtr="0">
            <a:noAutofit/>
          </a:bodyPr>
          <a:lstStyle/>
          <a:p>
            <a:pPr rtl="0">
              <a:buClr>
                <a:srgbClr val="F40000"/>
              </a:buClr>
            </a:pPr>
            <a:r>
              <a:rPr lang="zh-Hant" sz="1400" b="1" u="none" strike="noStrike" dirty="0">
                <a:solidFill>
                  <a:srgbClr val="F28F2A"/>
                </a:solidFill>
                <a:latin typeface="Microsoft JhengHei" panose="020B0604030504040204" pitchFamily="34" charset="-120"/>
                <a:ea typeface="Microsoft JhengHei" panose="020B0604030504040204" pitchFamily="34" charset="-120"/>
                <a:cs typeface="Hellix SemiBold"/>
              </a:rPr>
              <a:t>河地</a:t>
            </a:r>
            <a:r>
              <a:rPr lang="zh-Hant" altLang="en-US" sz="1400" b="1" u="none" strike="noStrike" dirty="0">
                <a:solidFill>
                  <a:srgbClr val="F28F2A"/>
                </a:solidFill>
                <a:latin typeface="Microsoft JhengHei" panose="020B0604030504040204" pitchFamily="34" charset="-120"/>
                <a:ea typeface="Microsoft JhengHei" panose="020B0604030504040204" pitchFamily="34" charset="-120"/>
                <a:cs typeface="Hellix SemiBold"/>
              </a:rPr>
              <a:t>（里弗蘭）</a:t>
            </a:r>
            <a:endParaRPr lang="en-US" sz="1400" b="1" dirty="0">
              <a:solidFill>
                <a:schemeClr val="accent4"/>
              </a:solidFill>
              <a:latin typeface="Microsoft JhengHei" panose="020B0604030504040204" pitchFamily="34" charset="-120"/>
              <a:ea typeface="Microsoft JhengHei" panose="020B0604030504040204" pitchFamily="34" charset="-120"/>
              <a:cs typeface="Hellix SemiBold"/>
            </a:endParaRPr>
          </a:p>
        </p:txBody>
      </p:sp>
      <p:cxnSp>
        <p:nvCxnSpPr>
          <p:cNvPr id="12" name="Straight Connector 11">
            <a:extLst>
              <a:ext uri="{FF2B5EF4-FFF2-40B4-BE49-F238E27FC236}">
                <a16:creationId xmlns:a16="http://schemas.microsoft.com/office/drawing/2014/main" id="{A55B2FAE-1CC3-4AA3-5C3E-CD390B75E3CE}"/>
              </a:ext>
            </a:extLst>
          </p:cNvPr>
          <p:cNvCxnSpPr/>
          <p:nvPr/>
        </p:nvCxnSpPr>
        <p:spPr>
          <a:xfrm flipH="1">
            <a:off x="7198242" y="4692502"/>
            <a:ext cx="1052623" cy="726311"/>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4621381"/>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2">
            <a:extLst>
              <a:ext uri="{28A0092B-C50C-407E-A947-70E740481C1C}">
                <a14:useLocalDpi xmlns:a14="http://schemas.microsoft.com/office/drawing/2010/main"/>
              </a:ext>
            </a:extLst>
          </a:blip>
          <a:stretch>
            <a:fillRect/>
          </a:stretch>
        </p:blipFill>
        <p:spPr>
          <a:xfrm>
            <a:off x="6776484" y="368299"/>
            <a:ext cx="5415516" cy="275058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1325745" y="3542878"/>
            <a:ext cx="2382787" cy="662774"/>
          </a:xfrm>
        </p:spPr>
        <p:txBody>
          <a:bodyPr>
            <a:noAutofit/>
          </a:bodyPr>
          <a:lstStyle/>
          <a:p>
            <a:pPr rtl="0"/>
            <a:r>
              <a:rPr lang="zh-Hant" sz="2400" b="1" u="none" strike="noStrike" dirty="0">
                <a:latin typeface="Neue Haas Grotesk Text Pro"/>
              </a:rPr>
              <a:t>1888</a:t>
            </a: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1325746" y="4205659"/>
            <a:ext cx="1742812" cy="1461301"/>
          </a:xfrm>
        </p:spPr>
        <p:txBody>
          <a:bodyPr>
            <a:noAutofit/>
          </a:bodyPr>
          <a:lstStyle/>
          <a:p>
            <a:pPr marR="5080" rtl="0">
              <a:lnSpc>
                <a:spcPts val="1600"/>
              </a:lnSpc>
              <a:spcBef>
                <a:spcPct val="0"/>
              </a:spcBef>
            </a:pPr>
            <a:r>
              <a:rPr lang="zh-Hant" sz="1600" u="none" strike="noStrike" dirty="0">
                <a:latin typeface="Microsoft JhengHei" panose="020B0604030504040204" pitchFamily="34" charset="-120"/>
                <a:cs typeface="Arial"/>
              </a:rPr>
              <a:t>該地區種植的第一批葡萄藤</a:t>
            </a:r>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a:xfrm>
            <a:off x="655972" y="468117"/>
            <a:ext cx="6968303" cy="473196"/>
          </a:xfrm>
        </p:spPr>
        <p:txBody>
          <a:bodyPr anchor="t">
            <a:noAutofit/>
          </a:bodyPr>
          <a:lstStyle/>
          <a:p>
            <a:pPr rtl="0"/>
            <a:br>
              <a:rPr lang="zh-Hant" sz="3200" b="1" u="none" strike="noStrike" dirty="0">
                <a:solidFill>
                  <a:srgbClr val="FDBCA0"/>
                </a:solidFill>
                <a:latin typeface="Neue Haas Grotesk Text Pro"/>
              </a:rPr>
            </a:br>
            <a:r>
              <a:rPr lang="zh-Hant" altLang="en-US" b="1" dirty="0">
                <a:solidFill>
                  <a:srgbClr val="FDBCA0"/>
                </a:solidFill>
                <a:latin typeface="Neue Haas Grotesk Text Pro"/>
              </a:rPr>
              <a:t>墨累</a:t>
            </a:r>
            <a:r>
              <a:rPr lang="en-US" altLang="zh-Hant" b="1" dirty="0">
                <a:solidFill>
                  <a:srgbClr val="FDBCA0"/>
                </a:solidFill>
                <a:latin typeface="Neue Haas Grotesk Text Pro"/>
              </a:rPr>
              <a:t>-</a:t>
            </a:r>
            <a:r>
              <a:rPr lang="zh-Hant" sz="3200" b="1" u="none" strike="noStrike" dirty="0">
                <a:solidFill>
                  <a:srgbClr val="FDBCA0"/>
                </a:solidFill>
                <a:latin typeface="Neue Haas Grotesk Text Pro"/>
              </a:rPr>
              <a:t>達令</a:t>
            </a:r>
            <a:r>
              <a:rPr lang="en-US" altLang="zh-Hant" sz="3200" b="1" u="none" strike="noStrike" dirty="0">
                <a:solidFill>
                  <a:srgbClr val="FDBCA0"/>
                </a:solidFill>
                <a:latin typeface="Neue Haas Grotesk Text Pro"/>
              </a:rPr>
              <a:t> </a:t>
            </a:r>
            <a:r>
              <a:rPr lang="zh-Hant" sz="3200" b="1" u="none" strike="noStrike" dirty="0">
                <a:solidFill>
                  <a:srgbClr val="FDBCA0"/>
                </a:solidFill>
                <a:latin typeface="Neue Haas Grotesk Text Pro"/>
              </a:rPr>
              <a:t>的歷史</a:t>
            </a:r>
          </a:p>
        </p:txBody>
      </p:sp>
      <p:sp>
        <p:nvSpPr>
          <p:cNvPr id="8" name="Text Placeholder 4">
            <a:extLst>
              <a:ext uri="{FF2B5EF4-FFF2-40B4-BE49-F238E27FC236}">
                <a16:creationId xmlns:a16="http://schemas.microsoft.com/office/drawing/2014/main" id="{467544DC-280D-6840-C55C-CF2CADDA241E}"/>
              </a:ext>
            </a:extLst>
          </p:cNvPr>
          <p:cNvSpPr txBox="1"/>
          <p:nvPr/>
        </p:nvSpPr>
        <p:spPr>
          <a:xfrm>
            <a:off x="6529565" y="4499554"/>
            <a:ext cx="2954677"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421640" rtl="0">
              <a:lnSpc>
                <a:spcPts val="1600"/>
              </a:lnSpc>
              <a:spcBef>
                <a:spcPts val="550"/>
              </a:spcBef>
            </a:pPr>
            <a:r>
              <a:rPr lang="zh-Hant" sz="1600" u="none" strike="noStrike" dirty="0">
                <a:latin typeface="Microsoft JhengHei" panose="020B0604030504040204" pitchFamily="34" charset="-120"/>
                <a:ea typeface="Microsoft JhengHei" panose="020B0604030504040204" pitchFamily="34" charset="-120"/>
                <a:cs typeface="Arial"/>
              </a:rPr>
              <a:t>新的灌溉措施使試點計畫得以成功。一戰退伍軍人為蓬勃發展的葡萄酒產業提供了支持。</a:t>
            </a:r>
            <a:endParaRPr lang="en-AU" sz="1600" dirty="0">
              <a:latin typeface="Microsoft JhengHei" panose="020B0604030504040204" pitchFamily="34" charset="-120"/>
              <a:ea typeface="Microsoft JhengHei" panose="020B0604030504040204" pitchFamily="34" charset="-120"/>
              <a:cs typeface="Arial" panose="020B0604020202020204" pitchFamily="34" charset="0"/>
            </a:endParaRPr>
          </a:p>
        </p:txBody>
      </p:sp>
      <p:sp>
        <p:nvSpPr>
          <p:cNvPr id="11" name="Text Placeholder 5">
            <a:extLst>
              <a:ext uri="{FF2B5EF4-FFF2-40B4-BE49-F238E27FC236}">
                <a16:creationId xmlns:a16="http://schemas.microsoft.com/office/drawing/2014/main" id="{F84AFC82-C28C-EF5F-E093-AC77EF975F55}"/>
              </a:ext>
            </a:extLst>
          </p:cNvPr>
          <p:cNvSpPr txBox="1"/>
          <p:nvPr/>
        </p:nvSpPr>
        <p:spPr>
          <a:xfrm>
            <a:off x="6477628" y="3836780"/>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zh-Hant" sz="2400" u="none" strike="noStrike" dirty="0">
                <a:latin typeface="Neue Haas Grotesk Text Pro"/>
                <a:ea typeface="Microsoft JhengHei" panose="020B0604030504040204" pitchFamily="34" charset="-120"/>
              </a:rPr>
              <a:t>1920年代 – 1940年代</a:t>
            </a:r>
          </a:p>
        </p:txBody>
      </p:sp>
      <p:sp>
        <p:nvSpPr>
          <p:cNvPr id="2" name="Text Placeholder 9">
            <a:extLst>
              <a:ext uri="{FF2B5EF4-FFF2-40B4-BE49-F238E27FC236}">
                <a16:creationId xmlns:a16="http://schemas.microsoft.com/office/drawing/2014/main" id="{8B2B6792-1E47-E7D1-5C88-F3755D22476B}"/>
              </a:ext>
            </a:extLst>
          </p:cNvPr>
          <p:cNvSpPr txBox="1"/>
          <p:nvPr/>
        </p:nvSpPr>
        <p:spPr>
          <a:xfrm>
            <a:off x="591107" y="1383139"/>
            <a:ext cx="6784726" cy="662774"/>
          </a:xfrm>
          <a:prstGeom prst="rect">
            <a:avLst/>
          </a:prstGeom>
        </p:spPr>
        <p:txBody>
          <a:bodyPr vert="horz" lIns="0" tIns="0" rIns="0" bIns="0" rtlCol="0" anchor="t">
            <a:noAutofit/>
          </a:bodyPr>
          <a:lstStyle>
            <a:lvl1pPr marL="0" indent="0" algn="l" defTabSz="914453" rtl="0" eaLnBrk="1" latinLnBrk="0" hangingPunct="1">
              <a:lnSpc>
                <a:spcPct val="82000"/>
              </a:lnSpc>
              <a:spcBef>
                <a:spcPts val="544"/>
              </a:spcBef>
              <a:buClr>
                <a:schemeClr val="accent4"/>
              </a:buClr>
              <a:buFontTx/>
              <a:buNone/>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zh-Hant" sz="5400" b="1" u="none" strike="noStrike" dirty="0">
                <a:solidFill>
                  <a:srgbClr val="601328"/>
                </a:solidFill>
                <a:latin typeface="Neue Haas Grotesk Text Pro"/>
                <a:ea typeface="Microsoft JhengHei" panose="020B0604030504040204" pitchFamily="34" charset="-120"/>
              </a:rPr>
              <a:t>從數量到質量</a:t>
            </a:r>
          </a:p>
        </p:txBody>
      </p:sp>
    </p:spTree>
    <p:extLst>
      <p:ext uri="{BB962C8B-B14F-4D97-AF65-F5344CB8AC3E}">
        <p14:creationId xmlns:p14="http://schemas.microsoft.com/office/powerpoint/2010/main" val="4199555741"/>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2">
            <a:extLst>
              <a:ext uri="{28A0092B-C50C-407E-A947-70E740481C1C}">
                <a14:useLocalDpi xmlns:a14="http://schemas.microsoft.com/office/drawing/2010/main"/>
              </a:ext>
            </a:extLst>
          </a:blip>
          <a:stretch>
            <a:fillRect/>
          </a:stretch>
        </p:blipFill>
        <p:spPr>
          <a:xfrm>
            <a:off x="7938977" y="584200"/>
            <a:ext cx="4253023" cy="5878192"/>
          </a:xfrm>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591825" y="4444238"/>
            <a:ext cx="2058808" cy="1461301"/>
          </a:xfrm>
        </p:spPr>
        <p:txBody>
          <a:bodyPr>
            <a:noAutofit/>
          </a:bodyPr>
          <a:lstStyle/>
          <a:p>
            <a:pPr marR="5080" rtl="0">
              <a:lnSpc>
                <a:spcPct val="82000"/>
              </a:lnSpc>
              <a:spcBef>
                <a:spcPts val="80"/>
              </a:spcBef>
            </a:pPr>
            <a:r>
              <a:rPr lang="zh-Hant" sz="1600" u="none" strike="noStrike" spc="-10" dirty="0">
                <a:latin typeface="Neue Haas Grotesk Text Pro"/>
                <a:cs typeface="Arial"/>
              </a:rPr>
              <a:t>該地區遭遇乾旱，種植者正在轉向用水量較少的種植技術和品種。</a:t>
            </a:r>
            <a:endParaRPr lang="en-AU" sz="1600" dirty="0">
              <a:cs typeface="Arial" panose="020B0604020202020204" pitchFamily="34" charset="0"/>
            </a:endParaRPr>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580939" y="3760387"/>
            <a:ext cx="2120040" cy="662774"/>
          </a:xfrm>
        </p:spPr>
        <p:txBody>
          <a:bodyPr>
            <a:noAutofit/>
          </a:bodyPr>
          <a:lstStyle/>
          <a:p>
            <a:pPr rtl="0"/>
            <a:r>
              <a:rPr lang="zh-Hant" sz="2400" b="1" u="none" strike="noStrike" dirty="0">
                <a:latin typeface="Neue Haas Grotesk Text Pro"/>
              </a:rPr>
              <a:t>1960年代 – 1980年代</a:t>
            </a:r>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2518897" y="2434838"/>
            <a:ext cx="2632643" cy="662775"/>
          </a:xfrm>
        </p:spPr>
        <p:txBody>
          <a:bodyPr>
            <a:noAutofit/>
          </a:bodyPr>
          <a:lstStyle/>
          <a:p>
            <a:pPr marL="12700" marR="5080" rtl="0">
              <a:lnSpc>
                <a:spcPts val="1600"/>
              </a:lnSpc>
              <a:spcBef>
                <a:spcPts val="220"/>
              </a:spcBef>
            </a:pPr>
            <a:r>
              <a:rPr lang="zh-Hant" sz="1600" u="none" strike="noStrike" spc="-20" dirty="0">
                <a:latin typeface="Neue Haas Grotesk Text Pro"/>
                <a:cs typeface="Arial"/>
              </a:rPr>
              <a:t>隨著產量增加，水資源管理成為該地區的焦點，該地區每年生產全國四分之一的壓榨量。</a:t>
            </a:r>
            <a:endParaRPr lang="en-AU" sz="1600" dirty="0">
              <a:cs typeface="Arial" panose="020B0604020202020204" pitchFamily="34" charset="0"/>
            </a:endParaRPr>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2508012" y="1750987"/>
            <a:ext cx="2120040" cy="662774"/>
          </a:xfrm>
        </p:spPr>
        <p:txBody>
          <a:bodyPr>
            <a:noAutofit/>
          </a:bodyPr>
          <a:lstStyle/>
          <a:p>
            <a:pPr rtl="0"/>
            <a:r>
              <a:rPr lang="zh-Hant" sz="2400" b="1" u="none" strike="noStrike" dirty="0">
                <a:latin typeface="Neue Haas Grotesk Text Pro"/>
              </a:rPr>
              <a:t>2000年代</a:t>
            </a:r>
          </a:p>
        </p:txBody>
      </p:sp>
      <p:sp>
        <p:nvSpPr>
          <p:cNvPr id="2" name="Text Placeholder 6">
            <a:extLst>
              <a:ext uri="{FF2B5EF4-FFF2-40B4-BE49-F238E27FC236}">
                <a16:creationId xmlns:a16="http://schemas.microsoft.com/office/drawing/2014/main" id="{4E909759-623E-3D21-8E11-D6B95618762D}"/>
              </a:ext>
            </a:extLst>
          </p:cNvPr>
          <p:cNvSpPr txBox="1"/>
          <p:nvPr/>
        </p:nvSpPr>
        <p:spPr>
          <a:xfrm>
            <a:off x="5476619" y="4112851"/>
            <a:ext cx="2120040"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5080" rtl="0">
              <a:lnSpc>
                <a:spcPct val="82000"/>
              </a:lnSpc>
              <a:spcBef>
                <a:spcPts val="160"/>
              </a:spcBef>
            </a:pPr>
            <a:r>
              <a:rPr lang="zh-Hant" sz="1600" u="none" strike="noStrike" spc="-10" dirty="0">
                <a:latin typeface="Neue Haas Grotesk Text Pro"/>
                <a:ea typeface="Microsoft JhengHei" panose="020B0604030504040204" pitchFamily="34" charset="-120"/>
                <a:cs typeface="Arial"/>
              </a:rPr>
              <a:t>該地區正從追求數量轉向追求質量，精品葡萄酒行業和酒窖文化蓬勃發展。</a:t>
            </a:r>
            <a:endParaRPr lang="en-AU" sz="1600" dirty="0">
              <a:ea typeface="Microsoft JhengHei" panose="020B0604030504040204" pitchFamily="34" charset="-120"/>
              <a:cs typeface="Arial" panose="020B0604020202020204" pitchFamily="34" charset="0"/>
            </a:endParaRPr>
          </a:p>
        </p:txBody>
      </p:sp>
      <p:sp>
        <p:nvSpPr>
          <p:cNvPr id="5" name="Text Placeholder 7">
            <a:extLst>
              <a:ext uri="{FF2B5EF4-FFF2-40B4-BE49-F238E27FC236}">
                <a16:creationId xmlns:a16="http://schemas.microsoft.com/office/drawing/2014/main" id="{E01C81A7-84D7-54D9-701B-46AD3E22731E}"/>
              </a:ext>
            </a:extLst>
          </p:cNvPr>
          <p:cNvSpPr txBox="1"/>
          <p:nvPr/>
        </p:nvSpPr>
        <p:spPr>
          <a:xfrm>
            <a:off x="5465733" y="3429000"/>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zh-Hant" sz="2400" u="none" strike="noStrike" dirty="0">
                <a:latin typeface="Neue Haas Grotesk Text Pro"/>
                <a:ea typeface="Microsoft JhengHei" panose="020B0604030504040204" pitchFamily="34" charset="-120"/>
              </a:rPr>
              <a:t>今天</a:t>
            </a:r>
          </a:p>
        </p:txBody>
      </p:sp>
    </p:spTree>
    <p:extLst>
      <p:ext uri="{BB962C8B-B14F-4D97-AF65-F5344CB8AC3E}">
        <p14:creationId xmlns:p14="http://schemas.microsoft.com/office/powerpoint/2010/main" val="3089529606"/>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tretch>
            <a:fillRect/>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584200"/>
            <a:ext cx="5009924" cy="792601"/>
          </a:xfrm>
        </p:spPr>
        <p:txBody>
          <a:bodyPr>
            <a:noAutofit/>
          </a:bodyPr>
          <a:lstStyle/>
          <a:p>
            <a:pPr rtl="0"/>
            <a:r>
              <a:rPr lang="zh-Hant" sz="3200" b="1" u="none" strike="noStrike" dirty="0">
                <a:solidFill>
                  <a:srgbClr val="FDBCA0"/>
                </a:solidFill>
                <a:latin typeface="Neue Haas Grotesk Text Pro"/>
              </a:rPr>
              <a:t>地理、氣候和土壤</a:t>
            </a:r>
          </a:p>
        </p:txBody>
      </p:sp>
      <p:sp>
        <p:nvSpPr>
          <p:cNvPr id="2" name="Title 2">
            <a:extLst>
              <a:ext uri="{FF2B5EF4-FFF2-40B4-BE49-F238E27FC236}">
                <a16:creationId xmlns:a16="http://schemas.microsoft.com/office/drawing/2014/main" id="{128C975B-7767-626E-0DDC-C0024354C4F1}"/>
              </a:ext>
            </a:extLst>
          </p:cNvPr>
          <p:cNvSpPr txBox="1"/>
          <p:nvPr/>
        </p:nvSpPr>
        <p:spPr>
          <a:xfrm>
            <a:off x="6456362" y="1433958"/>
            <a:ext cx="5735638" cy="203816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pPr rtl="0"/>
            <a:r>
              <a:rPr lang="zh-Hant" sz="5000" b="1" u="none" strike="noStrike" dirty="0">
                <a:solidFill>
                  <a:srgbClr val="F28F2A"/>
                </a:solidFill>
                <a:latin typeface="Neue Haas Grotesk Text Pro"/>
                <a:ea typeface="Microsoft JhengHei" panose="020B0604030504040204" pitchFamily="34" charset="-120"/>
              </a:rPr>
              <a:t>兩個地區的故事</a:t>
            </a: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3" y="3420170"/>
            <a:ext cx="3928102" cy="2846525"/>
          </a:xfrm>
        </p:spPr>
        <p:txBody>
          <a:bodyPr>
            <a:noAutofit/>
          </a:bodyPr>
          <a:lstStyle/>
          <a:p>
            <a:pPr marL="297815" indent="-285750" rtl="0">
              <a:spcBef>
                <a:spcPts val="590"/>
              </a:spcBef>
              <a:buFont typeface="Arial" panose="020B0604020202020204" pitchFamily="34" charset="0"/>
              <a:buChar char="•"/>
              <a:tabLst>
                <a:tab pos="203200" algn="l"/>
              </a:tabLst>
            </a:pPr>
            <a:r>
              <a:rPr lang="zh-Hant" sz="1600" u="none" strike="noStrike" dirty="0">
                <a:solidFill>
                  <a:srgbClr val="FFFFFF"/>
                </a:solidFill>
                <a:latin typeface="Neue Haas Grotesk Text Pro"/>
                <a:cs typeface="Arial"/>
              </a:rPr>
              <a:t>地理特徵以墨累河為標誌－墨累-達令河和斯旺希爾地區大多是平坦的半乾旱平原。</a:t>
            </a:r>
          </a:p>
          <a:p>
            <a:pPr marL="297815" indent="-285750" rtl="0">
              <a:spcBef>
                <a:spcPts val="590"/>
              </a:spcBef>
              <a:buFont typeface="Arial" panose="020B0604020202020204" pitchFamily="34" charset="0"/>
              <a:buChar char="•"/>
              <a:tabLst>
                <a:tab pos="203200" algn="l"/>
              </a:tabLst>
            </a:pPr>
            <a:r>
              <a:rPr lang="zh-Hant" sz="1600" u="none" strike="noStrike" dirty="0">
                <a:solidFill>
                  <a:srgbClr val="FFFFFF"/>
                </a:solidFill>
                <a:latin typeface="Neue Haas Grotesk Text Pro"/>
                <a:cs typeface="Arial"/>
              </a:rPr>
              <a:t>氣候炎熱，年降雨量相對較低，病害壓力可忽略不計。</a:t>
            </a:r>
          </a:p>
          <a:p>
            <a:pPr marL="297815" indent="-285750" rtl="0">
              <a:spcBef>
                <a:spcPts val="590"/>
              </a:spcBef>
              <a:buFont typeface="Arial" panose="020B0604020202020204" pitchFamily="34" charset="0"/>
              <a:buChar char="•"/>
              <a:tabLst>
                <a:tab pos="203200" algn="l"/>
              </a:tabLst>
            </a:pPr>
            <a:r>
              <a:rPr lang="zh-Hant" sz="1600" u="none" strike="noStrike" dirty="0">
                <a:solidFill>
                  <a:srgbClr val="FFFFFF"/>
                </a:solidFill>
                <a:latin typeface="Neue Haas Grotesk Text Pro"/>
                <a:cs typeface="Arial"/>
              </a:rPr>
              <a:t>土壤類型從棕色到紅棕色的壤質沙土、沙壤土或壤土不等。</a:t>
            </a:r>
          </a:p>
        </p:txBody>
      </p:sp>
    </p:spTree>
    <p:extLst>
      <p:ext uri="{BB962C8B-B14F-4D97-AF65-F5344CB8AC3E}">
        <p14:creationId xmlns:p14="http://schemas.microsoft.com/office/powerpoint/2010/main" val="737533172"/>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a:stretch>
            <a:fillRect/>
          </a:stretch>
        </p:blipFill>
        <p:spPr>
          <a:xfrm>
            <a:off x="0" y="7938"/>
            <a:ext cx="6096000" cy="6850062"/>
          </a:xfrm>
        </p:spPr>
      </p:pic>
      <p:sp>
        <p:nvSpPr>
          <p:cNvPr id="8" name="TextBox 7">
            <a:extLst>
              <a:ext uri="{FF2B5EF4-FFF2-40B4-BE49-F238E27FC236}">
                <a16:creationId xmlns:a16="http://schemas.microsoft.com/office/drawing/2014/main" id="{C02330F5-AA6E-D44A-DE7C-F0AE1B15F21C}"/>
              </a:ext>
            </a:extLst>
          </p:cNvPr>
          <p:cNvSpPr txBox="1"/>
          <p:nvPr/>
        </p:nvSpPr>
        <p:spPr>
          <a:xfrm>
            <a:off x="527854" y="1208654"/>
            <a:ext cx="5183398" cy="496161"/>
          </a:xfrm>
          <a:prstGeom prst="rect">
            <a:avLst/>
          </a:prstGeom>
          <a:noFill/>
        </p:spPr>
        <p:txBody>
          <a:bodyPr wrap="square" rtlCol="0">
            <a:noAutofit/>
          </a:bodyPr>
          <a:lstStyle/>
          <a:p>
            <a:pPr algn="l" rtl="0">
              <a:lnSpc>
                <a:spcPct val="82000"/>
              </a:lnSpc>
            </a:pPr>
            <a:r>
              <a:rPr lang="zh-Hant" sz="3200" u="none" strike="noStrike" dirty="0">
                <a:solidFill>
                  <a:srgbClr val="FFFFFF"/>
                </a:solidFill>
                <a:latin typeface="Microsoft JhengHei" panose="020B0604030504040204" pitchFamily="34" charset="-120"/>
                <a:ea typeface="Microsoft JhengHei" panose="020B0604030504040204" pitchFamily="34" charset="-120"/>
                <a:cs typeface="Inter Display"/>
              </a:rPr>
              <a:t>大陸</a:t>
            </a:r>
          </a:p>
        </p:txBody>
      </p:sp>
      <p:sp>
        <p:nvSpPr>
          <p:cNvPr id="4" name="TextBox 3">
            <a:extLst>
              <a:ext uri="{FF2B5EF4-FFF2-40B4-BE49-F238E27FC236}">
                <a16:creationId xmlns:a16="http://schemas.microsoft.com/office/drawing/2014/main" id="{F6F05948-33DB-055B-AE2C-CEF9374E5478}"/>
              </a:ext>
            </a:extLst>
          </p:cNvPr>
          <p:cNvSpPr txBox="1"/>
          <p:nvPr/>
        </p:nvSpPr>
        <p:spPr>
          <a:xfrm>
            <a:off x="535474" y="3478111"/>
            <a:ext cx="2944918" cy="757130"/>
          </a:xfrm>
          <a:prstGeom prst="rect">
            <a:avLst/>
          </a:prstGeom>
          <a:noFill/>
        </p:spPr>
        <p:txBody>
          <a:bodyPr wrap="square" rtlCol="0">
            <a:noAutofit/>
          </a:bodyPr>
          <a:lstStyle/>
          <a:p>
            <a:pPr rtl="0">
              <a:lnSpc>
                <a:spcPct val="90000"/>
              </a:lnSpc>
            </a:pPr>
            <a:r>
              <a:rPr lang="zh-Hant" sz="1600" u="none" strike="noStrike" dirty="0">
                <a:solidFill>
                  <a:srgbClr val="FFFFFF"/>
                </a:solidFill>
                <a:latin typeface="Microsoft JhengHei" panose="020B0604030504040204" pitchFamily="34" charset="-120"/>
                <a:ea typeface="Microsoft JhengHei" panose="020B0604030504040204" pitchFamily="34" charset="-120"/>
              </a:rPr>
              <a:t>受炎熱夏季、溫和冬季和涼爽夜晚的影響</a:t>
            </a:r>
          </a:p>
        </p:txBody>
      </p:sp>
      <p:cxnSp>
        <p:nvCxnSpPr>
          <p:cNvPr id="5" name="Straight Connector 4">
            <a:extLst>
              <a:ext uri="{FF2B5EF4-FFF2-40B4-BE49-F238E27FC236}">
                <a16:creationId xmlns:a16="http://schemas.microsoft.com/office/drawing/2014/main" id="{08654A53-FAD2-3CB2-B3F3-CFAAFA3C2B79}"/>
              </a:ext>
            </a:extLst>
          </p:cNvPr>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7" name="Text Placeholder 9">
            <a:extLst>
              <a:ext uri="{FF2B5EF4-FFF2-40B4-BE49-F238E27FC236}">
                <a16:creationId xmlns:a16="http://schemas.microsoft.com/office/drawing/2014/main" id="{C1CCBD8F-0DC9-88C0-6ADD-A2A977E72B33}"/>
              </a:ext>
            </a:extLst>
          </p:cNvPr>
          <p:cNvSpPr txBox="1"/>
          <p:nvPr/>
        </p:nvSpPr>
        <p:spPr>
          <a:xfrm>
            <a:off x="6417681" y="2868230"/>
            <a:ext cx="2965327"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lnSpc>
                <a:spcPct val="82000"/>
              </a:lnSpc>
            </a:pPr>
            <a:r>
              <a:rPr lang="zh-Hant" altLang="en-US" dirty="0">
                <a:solidFill>
                  <a:srgbClr val="55D8BF"/>
                </a:solidFill>
                <a:latin typeface="Neue Haas Grotesk Text Pro"/>
                <a:ea typeface="Microsoft JhengHei" panose="020B0604030504040204" pitchFamily="34" charset="-120"/>
              </a:rPr>
              <a:t>墨累</a:t>
            </a:r>
            <a:r>
              <a:rPr lang="en-US" altLang="zh-Hant" dirty="0">
                <a:solidFill>
                  <a:srgbClr val="55D8BF"/>
                </a:solidFill>
                <a:latin typeface="Neue Haas Grotesk Text Pro"/>
                <a:ea typeface="Microsoft JhengHei" panose="020B0604030504040204" pitchFamily="34" charset="-120"/>
              </a:rPr>
              <a:t>-</a:t>
            </a:r>
            <a:r>
              <a:rPr lang="zh-Hant" sz="2800" u="none" strike="noStrike" dirty="0">
                <a:solidFill>
                  <a:srgbClr val="55D8BF"/>
                </a:solidFill>
                <a:latin typeface="Neue Haas Grotesk Text Pro"/>
                <a:ea typeface="Microsoft JhengHei" panose="020B0604030504040204" pitchFamily="34" charset="-120"/>
              </a:rPr>
              <a:t>達</a:t>
            </a:r>
            <a:r>
              <a:rPr lang="zh-Hant" altLang="en-US" dirty="0">
                <a:solidFill>
                  <a:srgbClr val="55D8BF"/>
                </a:solidFill>
                <a:latin typeface="Neue Haas Grotesk Text Pro"/>
                <a:ea typeface="Microsoft JhengHei" panose="020B0604030504040204" pitchFamily="34" charset="-120"/>
              </a:rPr>
              <a:t>令</a:t>
            </a:r>
            <a:endParaRPr lang="zh-Hant" sz="2800" u="none" strike="noStrike" dirty="0">
              <a:solidFill>
                <a:srgbClr val="55D8BF"/>
              </a:solidFill>
              <a:latin typeface="Neue Haas Grotesk Text Pro"/>
              <a:ea typeface="Microsoft JhengHei" panose="020B0604030504040204" pitchFamily="34" charset="-120"/>
            </a:endParaRPr>
          </a:p>
          <a:p>
            <a:pPr rtl="0"/>
            <a:r>
              <a:rPr lang="zh-Hant" sz="1800" u="none" strike="noStrike" dirty="0">
                <a:solidFill>
                  <a:srgbClr val="B2D8BE"/>
                </a:solidFill>
                <a:latin typeface="Neue Haas Grotesk Text Pro"/>
                <a:ea typeface="Microsoft JhengHei" panose="020B0604030504040204" pitchFamily="34" charset="-120"/>
              </a:rPr>
              <a:t>30–80公尺（98–262英尺）</a:t>
            </a:r>
          </a:p>
        </p:txBody>
      </p:sp>
      <p:cxnSp>
        <p:nvCxnSpPr>
          <p:cNvPr id="25" name="Straight Connector 24">
            <a:extLst>
              <a:ext uri="{FF2B5EF4-FFF2-40B4-BE49-F238E27FC236}">
                <a16:creationId xmlns:a16="http://schemas.microsoft.com/office/drawing/2014/main" id="{4B12D7AB-458E-CAFF-68E3-6AF325ADB88E}"/>
              </a:ext>
            </a:extLst>
          </p:cNvPr>
          <p:cNvCxnSpPr/>
          <p:nvPr/>
        </p:nvCxnSpPr>
        <p:spPr>
          <a:xfrm>
            <a:off x="7509583" y="6579964"/>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09583" y="4316851"/>
            <a:ext cx="0" cy="226311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571486" y="6407295"/>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n>
                <a:solidFill>
                  <a:sysClr val="windowText" lastClr="000000"/>
                </a:solidFill>
              </a:ln>
              <a:solidFill>
                <a:schemeClr val="accent3"/>
              </a:solidFill>
            </a:endParaRPr>
          </a:p>
        </p:txBody>
      </p:sp>
      <p:sp>
        <p:nvSpPr>
          <p:cNvPr id="12" name="Title 2">
            <a:extLst>
              <a:ext uri="{FF2B5EF4-FFF2-40B4-BE49-F238E27FC236}">
                <a16:creationId xmlns:a16="http://schemas.microsoft.com/office/drawing/2014/main" id="{D6D10DCB-93A1-A1BA-711B-C7DB55133152}"/>
              </a:ext>
            </a:extLst>
          </p:cNvPr>
          <p:cNvSpPr>
            <a:spLocks noGrp="1"/>
          </p:cNvSpPr>
          <p:nvPr>
            <p:ph type="title"/>
          </p:nvPr>
        </p:nvSpPr>
        <p:spPr>
          <a:xfrm>
            <a:off x="623888" y="453633"/>
            <a:ext cx="5334275" cy="820910"/>
          </a:xfrm>
        </p:spPr>
        <p:txBody>
          <a:bodyPr>
            <a:noAutofit/>
          </a:bodyPr>
          <a:lstStyle/>
          <a:p>
            <a:pPr rtl="0"/>
            <a:r>
              <a:rPr lang="zh-Hant" sz="5400" u="none" strike="noStrike" dirty="0">
                <a:solidFill>
                  <a:schemeClr val="accent3"/>
                </a:solidFill>
                <a:latin typeface="Microsoft JhengHei" panose="020B0604030504040204" pitchFamily="34" charset="-120"/>
              </a:rPr>
              <a:t>氣候</a:t>
            </a:r>
          </a:p>
        </p:txBody>
      </p:sp>
      <p:sp>
        <p:nvSpPr>
          <p:cNvPr id="13" name="Title 7">
            <a:extLst>
              <a:ext uri="{FF2B5EF4-FFF2-40B4-BE49-F238E27FC236}">
                <a16:creationId xmlns:a16="http://schemas.microsoft.com/office/drawing/2014/main" id="{64D81791-8984-E1DE-501E-293A06EE44C2}"/>
              </a:ext>
            </a:extLst>
          </p:cNvPr>
          <p:cNvSpPr txBox="1"/>
          <p:nvPr/>
        </p:nvSpPr>
        <p:spPr>
          <a:xfrm>
            <a:off x="6456363" y="626428"/>
            <a:ext cx="3832460" cy="670055"/>
          </a:xfrm>
          <a:prstGeom prst="rect">
            <a:avLst/>
          </a:prstGeom>
          <a:noFill/>
        </p:spPr>
        <p:txBody>
          <a:bodyPr vert="horz" wrap="square"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pPr rtl="0"/>
            <a:r>
              <a:rPr lang="zh-Hant" sz="5400" u="none" strike="noStrike" dirty="0">
                <a:solidFill>
                  <a:srgbClr val="55D8BF"/>
                </a:solidFill>
                <a:latin typeface="Microsoft JhengHei" panose="020B0604030504040204" pitchFamily="34" charset="-120"/>
                <a:ea typeface="Microsoft JhengHei" panose="020B0604030504040204" pitchFamily="34" charset="-120"/>
              </a:rPr>
              <a:t>高度</a:t>
            </a:r>
          </a:p>
        </p:txBody>
      </p:sp>
      <p:sp>
        <p:nvSpPr>
          <p:cNvPr id="2" name="TextBox 1">
            <a:extLst>
              <a:ext uri="{FF2B5EF4-FFF2-40B4-BE49-F238E27FC236}">
                <a16:creationId xmlns:a16="http://schemas.microsoft.com/office/drawing/2014/main" id="{8953FF8D-4C80-89A6-141C-4FDA6ED7F9EE}"/>
              </a:ext>
            </a:extLst>
          </p:cNvPr>
          <p:cNvSpPr txBox="1"/>
          <p:nvPr/>
        </p:nvSpPr>
        <p:spPr>
          <a:xfrm>
            <a:off x="9228352" y="5836182"/>
            <a:ext cx="1544631" cy="800219"/>
          </a:xfrm>
          <a:prstGeom prst="rect">
            <a:avLst/>
          </a:prstGeom>
          <a:noFill/>
        </p:spPr>
        <p:txBody>
          <a:bodyPr wrap="square">
            <a:noAutofit/>
          </a:bodyPr>
          <a:lstStyle/>
          <a:p>
            <a:pPr rtl="0"/>
            <a:r>
              <a:rPr lang="zh-Hant" sz="1800" b="1" u="none" strike="noStrike" dirty="0">
                <a:solidFill>
                  <a:srgbClr val="601329"/>
                </a:solidFill>
                <a:latin typeface="Microsoft JhengHei" panose="020B0604030504040204" pitchFamily="34" charset="-120"/>
                <a:ea typeface="Microsoft JhengHei" panose="020B0604030504040204" pitchFamily="34" charset="-120"/>
              </a:rPr>
              <a:t>低的</a:t>
            </a:r>
          </a:p>
          <a:p>
            <a:pPr rtl="0"/>
            <a:r>
              <a:rPr lang="zh-Hant" sz="1400" u="none" strike="noStrike" dirty="0">
                <a:solidFill>
                  <a:srgbClr val="601329"/>
                </a:solidFill>
                <a:latin typeface="Microsoft JhengHei" panose="020B0604030504040204" pitchFamily="34" charset="-120"/>
                <a:ea typeface="Microsoft JhengHei" panose="020B0604030504040204" pitchFamily="34" charset="-120"/>
              </a:rPr>
              <a:t>0–499公尺</a:t>
            </a:r>
            <a:endParaRPr lang="en-AU" altLang="zh-Hant" sz="1400" u="none" strike="noStrike" dirty="0">
              <a:solidFill>
                <a:srgbClr val="601329"/>
              </a:solidFill>
              <a:latin typeface="Microsoft JhengHei" panose="020B0604030504040204" pitchFamily="34" charset="-120"/>
              <a:ea typeface="Microsoft JhengHei" panose="020B0604030504040204" pitchFamily="34" charset="-120"/>
            </a:endParaRPr>
          </a:p>
          <a:p>
            <a:pPr rtl="0"/>
            <a:r>
              <a:rPr lang="zh-Hant" sz="1400" u="none" strike="noStrike" dirty="0">
                <a:solidFill>
                  <a:srgbClr val="601329"/>
                </a:solidFill>
                <a:latin typeface="Microsoft JhengHei" panose="020B0604030504040204" pitchFamily="34" charset="-120"/>
                <a:ea typeface="Microsoft JhengHei" panose="020B0604030504040204" pitchFamily="34" charset="-120"/>
              </a:rPr>
              <a:t>（0–1,639英尺）</a:t>
            </a:r>
          </a:p>
        </p:txBody>
      </p:sp>
      <p:sp>
        <p:nvSpPr>
          <p:cNvPr id="3" name="TextBox 2">
            <a:extLst>
              <a:ext uri="{FF2B5EF4-FFF2-40B4-BE49-F238E27FC236}">
                <a16:creationId xmlns:a16="http://schemas.microsoft.com/office/drawing/2014/main" id="{14E764A7-5445-9B22-A232-7FED19A6CE85}"/>
              </a:ext>
            </a:extLst>
          </p:cNvPr>
          <p:cNvSpPr txBox="1"/>
          <p:nvPr/>
        </p:nvSpPr>
        <p:spPr>
          <a:xfrm>
            <a:off x="9633083" y="4316851"/>
            <a:ext cx="2399913" cy="800219"/>
          </a:xfrm>
          <a:prstGeom prst="rect">
            <a:avLst/>
          </a:prstGeom>
          <a:noFill/>
        </p:spPr>
        <p:txBody>
          <a:bodyPr wrap="square">
            <a:noAutofit/>
          </a:bodyPr>
          <a:lstStyle/>
          <a:p>
            <a:pPr rtl="0"/>
            <a:r>
              <a:rPr lang="zh-Hant" sz="1800" b="1" u="none" strike="noStrike" dirty="0">
                <a:solidFill>
                  <a:srgbClr val="601329"/>
                </a:solidFill>
                <a:latin typeface="Microsoft JhengHei" panose="020B0604030504040204" pitchFamily="34" charset="-120"/>
                <a:ea typeface="Microsoft JhengHei" panose="020B0604030504040204" pitchFamily="34" charset="-120"/>
              </a:rPr>
              <a:t>中等的</a:t>
            </a:r>
          </a:p>
          <a:p>
            <a:pPr rtl="0"/>
            <a:r>
              <a:rPr lang="zh-Hant" sz="1400" u="none" strike="noStrike" dirty="0">
                <a:solidFill>
                  <a:srgbClr val="601329"/>
                </a:solidFill>
                <a:latin typeface="Microsoft JhengHei" panose="020B0604030504040204" pitchFamily="34" charset="-120"/>
                <a:ea typeface="Microsoft JhengHei" panose="020B0604030504040204" pitchFamily="34" charset="-120"/>
              </a:rPr>
              <a:t>500–749米</a:t>
            </a:r>
          </a:p>
          <a:p>
            <a:pPr rtl="0"/>
            <a:r>
              <a:rPr lang="zh-Hant" sz="1400" u="none" strike="noStrike" dirty="0">
                <a:solidFill>
                  <a:srgbClr val="601329"/>
                </a:solidFill>
                <a:latin typeface="Microsoft JhengHei" panose="020B0604030504040204" pitchFamily="34" charset="-120"/>
                <a:ea typeface="Microsoft JhengHei" panose="020B0604030504040204" pitchFamily="34" charset="-120"/>
              </a:rPr>
              <a:t>（1,640–2,459英尺）</a:t>
            </a:r>
          </a:p>
        </p:txBody>
      </p:sp>
      <p:sp>
        <p:nvSpPr>
          <p:cNvPr id="6" name="TextBox 5">
            <a:extLst>
              <a:ext uri="{FF2B5EF4-FFF2-40B4-BE49-F238E27FC236}">
                <a16:creationId xmlns:a16="http://schemas.microsoft.com/office/drawing/2014/main" id="{CC048962-F637-1E03-AF4E-33372FCE3720}"/>
              </a:ext>
            </a:extLst>
          </p:cNvPr>
          <p:cNvSpPr txBox="1"/>
          <p:nvPr/>
        </p:nvSpPr>
        <p:spPr>
          <a:xfrm>
            <a:off x="10105808" y="2748202"/>
            <a:ext cx="2399913" cy="800219"/>
          </a:xfrm>
          <a:prstGeom prst="rect">
            <a:avLst/>
          </a:prstGeom>
          <a:noFill/>
        </p:spPr>
        <p:txBody>
          <a:bodyPr wrap="square">
            <a:noAutofit/>
          </a:bodyPr>
          <a:lstStyle/>
          <a:p>
            <a:pPr rtl="0"/>
            <a:r>
              <a:rPr lang="zh-Hant" sz="1800" b="1" u="none" strike="noStrike" dirty="0">
                <a:solidFill>
                  <a:srgbClr val="601329"/>
                </a:solidFill>
                <a:latin typeface="Microsoft JhengHei" panose="020B0604030504040204" pitchFamily="34" charset="-120"/>
                <a:ea typeface="Microsoft JhengHei" panose="020B0604030504040204" pitchFamily="34" charset="-120"/>
              </a:rPr>
              <a:t>高的</a:t>
            </a:r>
          </a:p>
          <a:p>
            <a:pPr rtl="0"/>
            <a:r>
              <a:rPr lang="zh-Hant" sz="1400" u="none" strike="noStrike" dirty="0">
                <a:solidFill>
                  <a:srgbClr val="601329"/>
                </a:solidFill>
                <a:latin typeface="Microsoft JhengHei" panose="020B0604030504040204" pitchFamily="34" charset="-120"/>
                <a:ea typeface="Microsoft JhengHei" panose="020B0604030504040204" pitchFamily="34" charset="-120"/>
              </a:rPr>
              <a:t>750–999米</a:t>
            </a:r>
          </a:p>
          <a:p>
            <a:pPr rtl="0"/>
            <a:r>
              <a:rPr lang="zh-Hant" sz="1400" u="none" strike="noStrike" dirty="0">
                <a:solidFill>
                  <a:srgbClr val="601329"/>
                </a:solidFill>
                <a:latin typeface="Microsoft JhengHei" panose="020B0604030504040204" pitchFamily="34" charset="-120"/>
                <a:ea typeface="Microsoft JhengHei" panose="020B0604030504040204" pitchFamily="34" charset="-120"/>
              </a:rPr>
              <a:t>（2,460–3,279英尺）</a:t>
            </a:r>
          </a:p>
        </p:txBody>
      </p:sp>
      <p:sp>
        <p:nvSpPr>
          <p:cNvPr id="9" name="TextBox 8">
            <a:extLst>
              <a:ext uri="{FF2B5EF4-FFF2-40B4-BE49-F238E27FC236}">
                <a16:creationId xmlns:a16="http://schemas.microsoft.com/office/drawing/2014/main" id="{ECEBBE31-B8A8-E743-ABFB-30E346E52F56}"/>
              </a:ext>
            </a:extLst>
          </p:cNvPr>
          <p:cNvSpPr txBox="1"/>
          <p:nvPr/>
        </p:nvSpPr>
        <p:spPr>
          <a:xfrm>
            <a:off x="10456533" y="1308425"/>
            <a:ext cx="2643446" cy="800219"/>
          </a:xfrm>
          <a:prstGeom prst="rect">
            <a:avLst/>
          </a:prstGeom>
          <a:noFill/>
        </p:spPr>
        <p:txBody>
          <a:bodyPr wrap="square">
            <a:noAutofit/>
          </a:bodyPr>
          <a:lstStyle/>
          <a:p>
            <a:pPr rtl="0"/>
            <a:r>
              <a:rPr lang="zh-Hant" sz="1800" b="1" u="none" strike="noStrike" dirty="0">
                <a:solidFill>
                  <a:srgbClr val="601329"/>
                </a:solidFill>
                <a:latin typeface="Microsoft JhengHei" panose="020B0604030504040204" pitchFamily="34" charset="-120"/>
                <a:ea typeface="Microsoft JhengHei" panose="020B0604030504040204" pitchFamily="34" charset="-120"/>
              </a:rPr>
              <a:t>非常高</a:t>
            </a:r>
          </a:p>
          <a:p>
            <a:pPr rtl="0"/>
            <a:r>
              <a:rPr lang="zh-Hant" sz="1400" u="none" strike="noStrike" dirty="0">
                <a:solidFill>
                  <a:srgbClr val="601329"/>
                </a:solidFill>
                <a:latin typeface="Microsoft JhengHei" panose="020B0604030504040204" pitchFamily="34" charset="-120"/>
                <a:ea typeface="Microsoft JhengHei" panose="020B0604030504040204" pitchFamily="34" charset="-120"/>
              </a:rPr>
              <a:t>1000公尺以上</a:t>
            </a:r>
          </a:p>
          <a:p>
            <a:pPr rtl="0"/>
            <a:r>
              <a:rPr lang="zh-Hant" sz="1400" u="none" strike="noStrike" dirty="0">
                <a:solidFill>
                  <a:srgbClr val="601329"/>
                </a:solidFill>
                <a:latin typeface="Microsoft JhengHei" panose="020B0604030504040204" pitchFamily="34" charset="-120"/>
                <a:ea typeface="Microsoft JhengHei" panose="020B0604030504040204" pitchFamily="34" charset="-120"/>
              </a:rPr>
              <a:t>（&gt;3,280英尺以上）</a:t>
            </a:r>
          </a:p>
        </p:txBody>
      </p:sp>
    </p:spTree>
    <p:extLst>
      <p:ext uri="{BB962C8B-B14F-4D97-AF65-F5344CB8AC3E}">
        <p14:creationId xmlns:p14="http://schemas.microsoft.com/office/powerpoint/2010/main" val="2699401615"/>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a:srcRect l="16731" r="16731"/>
          <a:stretch>
            <a:fillRect/>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noAutofit/>
          </a:bodyPr>
          <a:lstStyle/>
          <a:p>
            <a:pPr rtl="0"/>
            <a:r>
              <a:rPr lang="zh-Hant" sz="5400" b="1" u="none" strike="noStrike" dirty="0">
                <a:solidFill>
                  <a:srgbClr val="F28F2A"/>
                </a:solidFill>
                <a:latin typeface="Neue Haas Grotesk Text Pro"/>
              </a:rPr>
              <a:t>土壤</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821776" cy="1530521"/>
          </a:xfrm>
        </p:spPr>
        <p:txBody>
          <a:bodyPr>
            <a:noAutofit/>
          </a:bodyPr>
          <a:lstStyle/>
          <a:p>
            <a:pPr marL="12700" marR="5080" rtl="0">
              <a:lnSpc>
                <a:spcPts val="2120"/>
              </a:lnSpc>
              <a:spcBef>
                <a:spcPts val="219"/>
              </a:spcBef>
            </a:pPr>
            <a:r>
              <a:rPr lang="zh-Hant" sz="1600" u="none" strike="noStrike" dirty="0">
                <a:latin typeface="Neue Haas Grotesk Text Pro"/>
                <a:cs typeface="Arial"/>
              </a:rPr>
              <a:t>這兩個地區的土壤都有利於植物旺盛生長和葡萄健康生長。墨累-達令盆地主要由鈣質土構成，呈中性至弱鹼性。斯旺希爾的土壤結構由石灰岩、海砂和粘土組成，呈中性至鹼性。</a:t>
            </a:r>
            <a:endParaRPr lang="en-AU" sz="1600" dirty="0">
              <a:cs typeface="Arial" panose="020B0604020202020204" pitchFamily="34" charset="0"/>
            </a:endParaRPr>
          </a:p>
        </p:txBody>
      </p:sp>
    </p:spTree>
    <p:extLst>
      <p:ext uri="{BB962C8B-B14F-4D97-AF65-F5344CB8AC3E}">
        <p14:creationId xmlns:p14="http://schemas.microsoft.com/office/powerpoint/2010/main" val="3880729059"/>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tretch>
            <a:fillRect/>
          </a:stretch>
        </p:blipFill>
        <p:spPr>
          <a:xfrm>
            <a:off x="6096000" y="368300"/>
            <a:ext cx="6096000" cy="611285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583188"/>
            <a:ext cx="3721841" cy="785732"/>
          </a:xfrm>
        </p:spPr>
        <p:txBody>
          <a:bodyPr anchor="t">
            <a:noAutofit/>
          </a:bodyPr>
          <a:lstStyle/>
          <a:p>
            <a:pPr rtl="0"/>
            <a:r>
              <a:rPr lang="zh-Hant" altLang="en-US" sz="3200" b="1" u="none" strike="noStrike" dirty="0">
                <a:solidFill>
                  <a:srgbClr val="FDBCA0"/>
                </a:solidFill>
                <a:latin typeface="Neue Haas Grotesk Text Pro"/>
              </a:rPr>
              <a:t>墨累</a:t>
            </a:r>
            <a:r>
              <a:rPr lang="en-US" altLang="zh-Hant" sz="3200" b="1" u="none" strike="noStrike" dirty="0">
                <a:solidFill>
                  <a:srgbClr val="FDBCA0"/>
                </a:solidFill>
                <a:latin typeface="Neue Haas Grotesk Text Pro"/>
              </a:rPr>
              <a:t>-</a:t>
            </a:r>
            <a:r>
              <a:rPr lang="zh-Hant" altLang="en-US" sz="3200" b="1" u="none" strike="noStrike" dirty="0">
                <a:solidFill>
                  <a:srgbClr val="FDBCA0"/>
                </a:solidFill>
                <a:latin typeface="Neue Haas Grotesk Text Pro"/>
              </a:rPr>
              <a:t>達令</a:t>
            </a:r>
            <a:r>
              <a:rPr lang="en-US" altLang="zh-Hant" b="1" dirty="0">
                <a:solidFill>
                  <a:srgbClr val="FDBCA0"/>
                </a:solidFill>
                <a:latin typeface="Neue Haas Grotesk Text Pro"/>
              </a:rPr>
              <a:t> </a:t>
            </a:r>
            <a:r>
              <a:rPr lang="zh-Hant" altLang="en-US" b="1" dirty="0">
                <a:solidFill>
                  <a:srgbClr val="FDBCA0"/>
                </a:solidFill>
                <a:latin typeface="Neue Haas Grotesk Text Pro"/>
              </a:rPr>
              <a:t>品</a:t>
            </a:r>
            <a:r>
              <a:rPr lang="zh-Hant" sz="3200" b="1" u="none" strike="noStrike" dirty="0">
                <a:solidFill>
                  <a:srgbClr val="FDBCA0"/>
                </a:solidFill>
                <a:latin typeface="Neue Haas Grotesk Text Pro"/>
              </a:rPr>
              <a:t>味</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30419" y="1078952"/>
            <a:ext cx="5340350" cy="579936"/>
          </a:xfrm>
        </p:spPr>
        <p:txBody>
          <a:bodyPr>
            <a:noAutofit/>
          </a:bodyPr>
          <a:lstStyle/>
          <a:p>
            <a:pPr rtl="0"/>
            <a:r>
              <a:rPr lang="zh-Hant" sz="5000" b="1" u="none" strike="noStrike" dirty="0">
                <a:solidFill>
                  <a:srgbClr val="F28F2A"/>
                </a:solidFill>
                <a:latin typeface="Neue Haas Grotesk Text Pro"/>
              </a:rPr>
              <a:t>值得注意的品種</a:t>
            </a:r>
          </a:p>
        </p:txBody>
      </p:sp>
    </p:spTree>
    <p:extLst>
      <p:ext uri="{BB962C8B-B14F-4D97-AF65-F5344CB8AC3E}">
        <p14:creationId xmlns:p14="http://schemas.microsoft.com/office/powerpoint/2010/main" val="834576689"/>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8">
            <a:extLst>
              <a:ext uri="{FF2B5EF4-FFF2-40B4-BE49-F238E27FC236}">
                <a16:creationId xmlns:a16="http://schemas.microsoft.com/office/drawing/2014/main" id="{25E7AFDC-42A4-951B-6EE4-248EC691B57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702012" y="1270302"/>
            <a:ext cx="796091" cy="2410043"/>
          </a:xfrm>
          <a:prstGeom prst="rect">
            <a:avLst/>
          </a:prstGeom>
        </p:spPr>
      </p:pic>
      <p:pic>
        <p:nvPicPr>
          <p:cNvPr id="28" name="Picture Placeholder 8">
            <a:extLst>
              <a:ext uri="{FF2B5EF4-FFF2-40B4-BE49-F238E27FC236}">
                <a16:creationId xmlns:a16="http://schemas.microsoft.com/office/drawing/2014/main" id="{E7541188-4C51-690F-D45F-77E9A552350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675955" y="1270302"/>
            <a:ext cx="796091" cy="2410043"/>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0598305" y="1115785"/>
            <a:ext cx="855615" cy="2590243"/>
          </a:xfrm>
          <a:prstGeom prst="rect">
            <a:avLst/>
          </a:prstGeom>
        </p:spPr>
      </p:pic>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465273"/>
          </a:xfrm>
          <a:prstGeom prst="rect">
            <a:avLst/>
          </a:prstGeom>
          <a:noFill/>
        </p:spPr>
        <p:txBody>
          <a:bodyPr wrap="square">
            <a:noAutofit/>
          </a:bodyPr>
          <a:lstStyle/>
          <a:p>
            <a:pPr rtl="0">
              <a:lnSpc>
                <a:spcPct val="82000"/>
              </a:lnSpc>
            </a:pPr>
            <a:r>
              <a:rPr lang="zh-Hant" sz="5400" b="1" u="none" strike="noStrike" dirty="0">
                <a:solidFill>
                  <a:srgbClr val="601329"/>
                </a:solidFill>
                <a:latin typeface="Microsoft JhengHei" panose="020B0604030504040204" pitchFamily="34" charset="-120"/>
                <a:ea typeface="Microsoft JhengHei" panose="020B0604030504040204" pitchFamily="34" charset="-120"/>
              </a:rPr>
              <a:t>替代</a:t>
            </a:r>
            <a:br>
              <a:rPr lang="zh-Hant" sz="5400" b="1" u="none" strike="noStrike" dirty="0">
                <a:solidFill>
                  <a:srgbClr val="601329"/>
                </a:solidFill>
                <a:latin typeface="Microsoft JhengHei" panose="020B0604030504040204" pitchFamily="34" charset="-120"/>
                <a:ea typeface="Microsoft JhengHei" panose="020B0604030504040204" pitchFamily="34" charset="-120"/>
              </a:rPr>
            </a:br>
            <a:r>
              <a:rPr lang="zh-Hant" sz="5400" b="1" u="none" strike="noStrike" dirty="0">
                <a:solidFill>
                  <a:srgbClr val="F28F2A"/>
                </a:solidFill>
                <a:latin typeface="Microsoft JhengHei" panose="020B0604030504040204" pitchFamily="34" charset="-120"/>
                <a:ea typeface="Microsoft JhengHei" panose="020B0604030504040204" pitchFamily="34" charset="-120"/>
              </a:rPr>
              <a:t>品種</a:t>
            </a:r>
          </a:p>
        </p:txBody>
      </p:sp>
      <p:sp>
        <p:nvSpPr>
          <p:cNvPr id="5" name="TextBox 4">
            <a:extLst>
              <a:ext uri="{FF2B5EF4-FFF2-40B4-BE49-F238E27FC236}">
                <a16:creationId xmlns:a16="http://schemas.microsoft.com/office/drawing/2014/main" id="{AD8FBDD6-13EC-0BA5-1121-2E9476226743}"/>
              </a:ext>
            </a:extLst>
          </p:cNvPr>
          <p:cNvSpPr txBox="1"/>
          <p:nvPr/>
        </p:nvSpPr>
        <p:spPr>
          <a:xfrm rot="16200000">
            <a:off x="6294028" y="2643789"/>
            <a:ext cx="1586852" cy="269817"/>
          </a:xfrm>
          <a:prstGeom prst="rect">
            <a:avLst/>
          </a:prstGeom>
          <a:noFill/>
        </p:spPr>
        <p:txBody>
          <a:bodyPr wrap="square" rtlCol="0">
            <a:noAutofit/>
          </a:bodyPr>
          <a:lstStyle/>
          <a:p>
            <a:pPr algn="ctr" rtl="0">
              <a:lnSpc>
                <a:spcPct val="82000"/>
              </a:lnSpc>
            </a:pPr>
            <a:r>
              <a:rPr lang="en-AU" altLang="zh-Hant" sz="1400" b="1" u="none" strike="noStrike" dirty="0">
                <a:solidFill>
                  <a:srgbClr val="FFFFFF"/>
                </a:solidFill>
                <a:latin typeface="+mj-lt"/>
              </a:rPr>
              <a:t>PINOT GRIGIO</a:t>
            </a:r>
            <a:endParaRPr lang="zh-Hant" sz="1400" b="1" u="none" strike="noStrike" dirty="0">
              <a:solidFill>
                <a:srgbClr val="FFFFFF"/>
              </a:solidFill>
              <a:latin typeface="+mj-lt"/>
            </a:endParaRPr>
          </a:p>
        </p:txBody>
      </p:sp>
      <p:pic>
        <p:nvPicPr>
          <p:cNvPr id="21" name="Picture Placeholder 8">
            <a:extLst>
              <a:ext uri="{FF2B5EF4-FFF2-40B4-BE49-F238E27FC236}">
                <a16:creationId xmlns:a16="http://schemas.microsoft.com/office/drawing/2014/main" id="{8CA659AB-2B7E-F790-86C7-B57F960FCEB0}"/>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675509" y="3717511"/>
            <a:ext cx="855615" cy="2590243"/>
          </a:xfrm>
          <a:prstGeom prst="rect">
            <a:avLst/>
          </a:prstGeom>
        </p:spPr>
      </p:pic>
      <p:pic>
        <p:nvPicPr>
          <p:cNvPr id="23" name="Picture Placeholder 8">
            <a:extLst>
              <a:ext uri="{FF2B5EF4-FFF2-40B4-BE49-F238E27FC236}">
                <a16:creationId xmlns:a16="http://schemas.microsoft.com/office/drawing/2014/main" id="{2029B30B-C5C8-3AC4-85E3-3836B21621D0}"/>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737416" y="3725532"/>
            <a:ext cx="855615" cy="2590243"/>
          </a:xfrm>
          <a:prstGeom prst="rect">
            <a:avLst/>
          </a:prstGeom>
        </p:spPr>
      </p:pic>
      <p:sp>
        <p:nvSpPr>
          <p:cNvPr id="30" name="TextBox 29">
            <a:extLst>
              <a:ext uri="{FF2B5EF4-FFF2-40B4-BE49-F238E27FC236}">
                <a16:creationId xmlns:a16="http://schemas.microsoft.com/office/drawing/2014/main" id="{774D4613-C690-72DE-F0C0-3B554304044D}"/>
              </a:ext>
            </a:extLst>
          </p:cNvPr>
          <p:cNvSpPr txBox="1"/>
          <p:nvPr/>
        </p:nvSpPr>
        <p:spPr>
          <a:xfrm rot="16200000">
            <a:off x="8282486" y="2643790"/>
            <a:ext cx="1586852" cy="269817"/>
          </a:xfrm>
          <a:prstGeom prst="rect">
            <a:avLst/>
          </a:prstGeom>
          <a:noFill/>
        </p:spPr>
        <p:txBody>
          <a:bodyPr wrap="square" rtlCol="0">
            <a:noAutofit/>
          </a:bodyPr>
          <a:lstStyle/>
          <a:p>
            <a:pPr algn="ctr" rtl="0">
              <a:lnSpc>
                <a:spcPct val="82000"/>
              </a:lnSpc>
            </a:pPr>
            <a:r>
              <a:rPr lang="en-AU" altLang="zh-Hant" sz="1400" b="1" u="none" strike="noStrike" dirty="0">
                <a:solidFill>
                  <a:srgbClr val="FFFFFF"/>
                </a:solidFill>
                <a:latin typeface="+mj-lt"/>
              </a:rPr>
              <a:t>VERMENTINO</a:t>
            </a:r>
            <a:endParaRPr lang="zh-Hant" sz="1400" b="1" u="none" strike="noStrike" dirty="0">
              <a:solidFill>
                <a:srgbClr val="FFFFFF"/>
              </a:solidFill>
              <a:latin typeface="+mj-lt"/>
            </a:endParaRPr>
          </a:p>
        </p:txBody>
      </p:sp>
      <p:sp>
        <p:nvSpPr>
          <p:cNvPr id="31" name="TextBox 30">
            <a:extLst>
              <a:ext uri="{FF2B5EF4-FFF2-40B4-BE49-F238E27FC236}">
                <a16:creationId xmlns:a16="http://schemas.microsoft.com/office/drawing/2014/main" id="{357448D6-E601-ECA9-30BF-1AEC5BB694CA}"/>
              </a:ext>
            </a:extLst>
          </p:cNvPr>
          <p:cNvSpPr txBox="1"/>
          <p:nvPr/>
        </p:nvSpPr>
        <p:spPr>
          <a:xfrm rot="16200000">
            <a:off x="10292715" y="2643790"/>
            <a:ext cx="1586852" cy="269817"/>
          </a:xfrm>
          <a:prstGeom prst="rect">
            <a:avLst/>
          </a:prstGeom>
          <a:noFill/>
        </p:spPr>
        <p:txBody>
          <a:bodyPr wrap="square" rtlCol="0">
            <a:noAutofit/>
          </a:bodyPr>
          <a:lstStyle/>
          <a:p>
            <a:pPr algn="ctr" rtl="0">
              <a:lnSpc>
                <a:spcPct val="82000"/>
              </a:lnSpc>
            </a:pPr>
            <a:r>
              <a:rPr lang="en-AU" altLang="zh-Hant" sz="1400" b="1" u="none" strike="noStrike" dirty="0">
                <a:solidFill>
                  <a:srgbClr val="FFFFFF"/>
                </a:solidFill>
                <a:latin typeface="+mj-lt"/>
              </a:rPr>
              <a:t>SANGIOVESE</a:t>
            </a:r>
            <a:endParaRPr lang="zh-Hant" sz="1400" b="1" u="none" strike="noStrike" dirty="0">
              <a:solidFill>
                <a:srgbClr val="FFFFFF"/>
              </a:solidFill>
              <a:latin typeface="+mj-lt"/>
            </a:endParaRPr>
          </a:p>
        </p:txBody>
      </p:sp>
      <p:sp>
        <p:nvSpPr>
          <p:cNvPr id="36" name="TextBox 35">
            <a:extLst>
              <a:ext uri="{FF2B5EF4-FFF2-40B4-BE49-F238E27FC236}">
                <a16:creationId xmlns:a16="http://schemas.microsoft.com/office/drawing/2014/main" id="{AC086D92-3426-F00E-768B-41DEDADBD3BF}"/>
              </a:ext>
            </a:extLst>
          </p:cNvPr>
          <p:cNvSpPr txBox="1"/>
          <p:nvPr/>
        </p:nvSpPr>
        <p:spPr>
          <a:xfrm rot="16200000">
            <a:off x="9431829" y="5217252"/>
            <a:ext cx="1586852" cy="269817"/>
          </a:xfrm>
          <a:prstGeom prst="rect">
            <a:avLst/>
          </a:prstGeom>
          <a:noFill/>
        </p:spPr>
        <p:txBody>
          <a:bodyPr wrap="square" rtlCol="0">
            <a:noAutofit/>
          </a:bodyPr>
          <a:lstStyle/>
          <a:p>
            <a:pPr algn="ctr" rtl="0">
              <a:lnSpc>
                <a:spcPct val="82000"/>
              </a:lnSpc>
            </a:pPr>
            <a:r>
              <a:rPr lang="en-AU" altLang="zh-Hant" sz="1400" b="1" u="none" strike="noStrike" dirty="0">
                <a:solidFill>
                  <a:srgbClr val="FFFFFF"/>
                </a:solidFill>
                <a:latin typeface="+mj-lt"/>
              </a:rPr>
              <a:t>NERO D‘AVOLA</a:t>
            </a:r>
            <a:endParaRPr lang="zh-Hant" sz="1400" b="1" u="none" strike="noStrike" dirty="0">
              <a:solidFill>
                <a:srgbClr val="FFFFFF"/>
              </a:solidFill>
              <a:latin typeface="+mj-lt"/>
            </a:endParaRPr>
          </a:p>
        </p:txBody>
      </p:sp>
      <p:sp>
        <p:nvSpPr>
          <p:cNvPr id="37" name="TextBox 36">
            <a:extLst>
              <a:ext uri="{FF2B5EF4-FFF2-40B4-BE49-F238E27FC236}">
                <a16:creationId xmlns:a16="http://schemas.microsoft.com/office/drawing/2014/main" id="{6B2D6848-D214-9C4A-A342-01D295E52B9D}"/>
              </a:ext>
            </a:extLst>
          </p:cNvPr>
          <p:cNvSpPr txBox="1"/>
          <p:nvPr/>
        </p:nvSpPr>
        <p:spPr>
          <a:xfrm rot="16200000">
            <a:off x="7356287" y="5217252"/>
            <a:ext cx="1586852" cy="269817"/>
          </a:xfrm>
          <a:prstGeom prst="rect">
            <a:avLst/>
          </a:prstGeom>
          <a:noFill/>
        </p:spPr>
        <p:txBody>
          <a:bodyPr wrap="square" rtlCol="0">
            <a:noAutofit/>
          </a:bodyPr>
          <a:lstStyle/>
          <a:p>
            <a:pPr algn="ctr" rtl="0">
              <a:lnSpc>
                <a:spcPct val="82000"/>
              </a:lnSpc>
            </a:pPr>
            <a:r>
              <a:rPr lang="en-AU" altLang="zh-Hant" sz="1400" b="1" u="none" strike="noStrike" dirty="0">
                <a:solidFill>
                  <a:srgbClr val="FFFFFF"/>
                </a:solidFill>
                <a:latin typeface="+mj-lt"/>
              </a:rPr>
              <a:t>BARBERA</a:t>
            </a:r>
            <a:endParaRPr lang="zh-Hant" sz="1400" b="1" u="none" strike="noStrike" dirty="0">
              <a:solidFill>
                <a:srgbClr val="FFFFFF"/>
              </a:solidFill>
              <a:latin typeface="+mj-lt"/>
            </a:endParaRPr>
          </a:p>
        </p:txBody>
      </p:sp>
      <p:sp>
        <p:nvSpPr>
          <p:cNvPr id="39" name="TextBox 38">
            <a:extLst>
              <a:ext uri="{FF2B5EF4-FFF2-40B4-BE49-F238E27FC236}">
                <a16:creationId xmlns:a16="http://schemas.microsoft.com/office/drawing/2014/main" id="{318A0E09-A195-20FD-1F79-DCC02D6DC5FF}"/>
              </a:ext>
            </a:extLst>
          </p:cNvPr>
          <p:cNvSpPr txBox="1"/>
          <p:nvPr/>
        </p:nvSpPr>
        <p:spPr>
          <a:xfrm>
            <a:off x="6494841" y="3680345"/>
            <a:ext cx="1105359" cy="553998"/>
          </a:xfrm>
          <a:prstGeom prst="rect">
            <a:avLst/>
          </a:prstGeom>
          <a:noFill/>
        </p:spPr>
        <p:txBody>
          <a:bodyPr wrap="square" rtlCol="0">
            <a:noAutofit/>
          </a:bodyPr>
          <a:lstStyle/>
          <a:p>
            <a:pPr algn="ctr" rtl="0"/>
            <a:r>
              <a:rPr lang="zh-Hant" sz="1000" b="1" u="none" strike="noStrike" dirty="0">
                <a:solidFill>
                  <a:srgbClr val="190000"/>
                </a:solidFill>
                <a:latin typeface="Microsoft JhengHei" panose="020B0604030504040204" pitchFamily="34" charset="-120"/>
                <a:ea typeface="Microsoft JhengHei" panose="020B0604030504040204" pitchFamily="34" charset="-120"/>
                <a:cs typeface="Inter Display"/>
              </a:rPr>
              <a:t>灰皮諾葡萄酒</a:t>
            </a:r>
            <a:endParaRPr lang="en-US" sz="1000" b="1" dirty="0">
              <a:solidFill>
                <a:srgbClr val="190000"/>
              </a:solidFill>
              <a:effectLst/>
              <a:latin typeface="Microsoft JhengHei" panose="020B0604030504040204" pitchFamily="34" charset="-120"/>
              <a:ea typeface="Microsoft JhengHei" panose="020B0604030504040204" pitchFamily="34" charset="-120"/>
              <a:cs typeface="Inter Display" panose="02000503000000020004" pitchFamily="2" charset="0"/>
            </a:endParaRPr>
          </a:p>
          <a:p>
            <a:pPr algn="ctr" rtl="0"/>
            <a:r>
              <a:rPr lang="zh-Hant" sz="1000" b="1" u="none" strike="noStrike" dirty="0">
                <a:solidFill>
                  <a:srgbClr val="190000"/>
                </a:solidFill>
                <a:latin typeface="Microsoft JhengHei" panose="020B0604030504040204" pitchFamily="34" charset="-120"/>
                <a:ea typeface="Microsoft JhengHei" panose="020B0604030504040204" pitchFamily="34" charset="-120"/>
                <a:cs typeface="Inter Display"/>
              </a:rPr>
              <a:t>酒體中等的葡萄酒</a:t>
            </a:r>
            <a:endParaRPr lang="en-US" sz="1000" b="1" dirty="0">
              <a:solidFill>
                <a:srgbClr val="190000"/>
              </a:solidFill>
              <a:effectLst/>
              <a:latin typeface="Microsoft JhengHei" panose="020B0604030504040204" pitchFamily="34" charset="-120"/>
              <a:ea typeface="Microsoft JhengHei" panose="020B0604030504040204" pitchFamily="34" charset="-120"/>
              <a:cs typeface="Inter Display" panose="02000503000000020004" pitchFamily="2" charset="0"/>
            </a:endParaRPr>
          </a:p>
        </p:txBody>
      </p:sp>
      <p:sp>
        <p:nvSpPr>
          <p:cNvPr id="40" name="TextBox 39">
            <a:extLst>
              <a:ext uri="{FF2B5EF4-FFF2-40B4-BE49-F238E27FC236}">
                <a16:creationId xmlns:a16="http://schemas.microsoft.com/office/drawing/2014/main" id="{D307CBB6-0880-4B33-B1A5-F31AD30A5EBD}"/>
              </a:ext>
            </a:extLst>
          </p:cNvPr>
          <p:cNvSpPr txBox="1"/>
          <p:nvPr/>
        </p:nvSpPr>
        <p:spPr>
          <a:xfrm>
            <a:off x="8497812" y="3680345"/>
            <a:ext cx="1105359" cy="553998"/>
          </a:xfrm>
          <a:prstGeom prst="rect">
            <a:avLst/>
          </a:prstGeom>
          <a:noFill/>
        </p:spPr>
        <p:txBody>
          <a:bodyPr wrap="square" rtlCol="0">
            <a:noAutofit/>
          </a:bodyPr>
          <a:lstStyle/>
          <a:p>
            <a:pPr algn="ctr" rtl="0"/>
            <a:r>
              <a:rPr lang="zh-Hant" sz="1000" b="1" u="none" strike="noStrike" dirty="0">
                <a:solidFill>
                  <a:srgbClr val="190000"/>
                </a:solidFill>
                <a:latin typeface="Microsoft JhengHei" panose="020B0604030504040204" pitchFamily="34" charset="-120"/>
                <a:ea typeface="Microsoft JhengHei" panose="020B0604030504040204" pitchFamily="34" charset="-120"/>
                <a:cs typeface="Inter Display"/>
              </a:rPr>
              <a:t>維門蒂諾</a:t>
            </a:r>
          </a:p>
          <a:p>
            <a:pPr algn="ctr" rtl="0"/>
            <a:r>
              <a:rPr lang="zh-Hant" sz="1000" b="1" u="none" strike="noStrike" dirty="0">
                <a:solidFill>
                  <a:srgbClr val="190000"/>
                </a:solidFill>
                <a:latin typeface="Microsoft JhengHei" panose="020B0604030504040204" pitchFamily="34" charset="-120"/>
                <a:ea typeface="Microsoft JhengHei" panose="020B0604030504040204" pitchFamily="34" charset="-120"/>
                <a:cs typeface="Inter Display"/>
              </a:rPr>
              <a:t>酒體中等的葡萄酒</a:t>
            </a:r>
            <a:endParaRPr lang="en-US" sz="1000" b="1" dirty="0">
              <a:solidFill>
                <a:srgbClr val="190000"/>
              </a:solidFill>
              <a:effectLst/>
              <a:latin typeface="Microsoft JhengHei" panose="020B0604030504040204" pitchFamily="34" charset="-120"/>
              <a:ea typeface="Microsoft JhengHei" panose="020B0604030504040204" pitchFamily="34" charset="-120"/>
              <a:cs typeface="Inter Display" panose="02000503000000020004" pitchFamily="2" charset="0"/>
            </a:endParaRPr>
          </a:p>
        </p:txBody>
      </p:sp>
      <p:sp>
        <p:nvSpPr>
          <p:cNvPr id="41" name="TextBox 40">
            <a:extLst>
              <a:ext uri="{FF2B5EF4-FFF2-40B4-BE49-F238E27FC236}">
                <a16:creationId xmlns:a16="http://schemas.microsoft.com/office/drawing/2014/main" id="{658342CF-0CAE-A23A-74C9-C87FC44A9DD2}"/>
              </a:ext>
            </a:extLst>
          </p:cNvPr>
          <p:cNvSpPr txBox="1"/>
          <p:nvPr/>
        </p:nvSpPr>
        <p:spPr>
          <a:xfrm>
            <a:off x="10537069" y="3680345"/>
            <a:ext cx="1105359" cy="553998"/>
          </a:xfrm>
          <a:prstGeom prst="rect">
            <a:avLst/>
          </a:prstGeom>
          <a:noFill/>
        </p:spPr>
        <p:txBody>
          <a:bodyPr wrap="square" rtlCol="0">
            <a:noAutofit/>
          </a:bodyPr>
          <a:lstStyle/>
          <a:p>
            <a:pPr algn="ctr" rtl="0"/>
            <a:r>
              <a:rPr lang="zh-Hant" sz="1000" b="1" u="none" strike="noStrike" dirty="0">
                <a:solidFill>
                  <a:srgbClr val="190000"/>
                </a:solidFill>
                <a:latin typeface="Microsoft JhengHei" panose="020B0604030504040204" pitchFamily="34" charset="-120"/>
                <a:ea typeface="Microsoft JhengHei" panose="020B0604030504040204" pitchFamily="34" charset="-120"/>
                <a:cs typeface="Inter Display"/>
              </a:rPr>
              <a:t>桑嬌維塞</a:t>
            </a:r>
          </a:p>
          <a:p>
            <a:pPr algn="ctr" rtl="0"/>
            <a:r>
              <a:rPr lang="zh-Hant" sz="1000" b="1" u="none" strike="noStrike" dirty="0">
                <a:solidFill>
                  <a:srgbClr val="190000"/>
                </a:solidFill>
                <a:latin typeface="Microsoft JhengHei" panose="020B0604030504040204" pitchFamily="34" charset="-120"/>
                <a:ea typeface="Microsoft JhengHei" panose="020B0604030504040204" pitchFamily="34" charset="-120"/>
                <a:cs typeface="Inter Display"/>
              </a:rPr>
              <a:t>中等酒體的紅酒</a:t>
            </a:r>
            <a:endParaRPr lang="en-US" sz="1000" b="1" dirty="0">
              <a:solidFill>
                <a:srgbClr val="190000"/>
              </a:solidFill>
              <a:effectLst/>
              <a:latin typeface="Microsoft JhengHei" panose="020B0604030504040204" pitchFamily="34" charset="-120"/>
              <a:ea typeface="Microsoft JhengHei" panose="020B0604030504040204" pitchFamily="34" charset="-120"/>
              <a:cs typeface="Inter Display" panose="02000503000000020004" pitchFamily="2" charset="0"/>
            </a:endParaRPr>
          </a:p>
        </p:txBody>
      </p:sp>
      <p:sp>
        <p:nvSpPr>
          <p:cNvPr id="45" name="TextBox 44">
            <a:extLst>
              <a:ext uri="{FF2B5EF4-FFF2-40B4-BE49-F238E27FC236}">
                <a16:creationId xmlns:a16="http://schemas.microsoft.com/office/drawing/2014/main" id="{E207D7C9-F929-7C75-5063-A06A19F4CEA6}"/>
              </a:ext>
            </a:extLst>
          </p:cNvPr>
          <p:cNvSpPr txBox="1"/>
          <p:nvPr/>
        </p:nvSpPr>
        <p:spPr>
          <a:xfrm>
            <a:off x="9606966" y="6232035"/>
            <a:ext cx="1219021" cy="400110"/>
          </a:xfrm>
          <a:prstGeom prst="rect">
            <a:avLst/>
          </a:prstGeom>
          <a:noFill/>
        </p:spPr>
        <p:txBody>
          <a:bodyPr wrap="square" rtlCol="0">
            <a:noAutofit/>
          </a:bodyPr>
          <a:lstStyle/>
          <a:p>
            <a:pPr algn="ctr" rtl="0"/>
            <a:r>
              <a:rPr lang="zh-Hant" sz="1000" b="1" u="none" strike="noStrike" dirty="0">
                <a:solidFill>
                  <a:srgbClr val="190000"/>
                </a:solidFill>
                <a:latin typeface="Microsoft JhengHei" panose="020B0604030504040204" pitchFamily="34" charset="-120"/>
                <a:ea typeface="Microsoft JhengHei" panose="020B0604030504040204" pitchFamily="34" charset="-120"/>
                <a:cs typeface="Inter Display"/>
              </a:rPr>
              <a:t>尼祿·達沃拉</a:t>
            </a:r>
          </a:p>
          <a:p>
            <a:pPr algn="ctr" rtl="0"/>
            <a:r>
              <a:rPr lang="zh-Hant" sz="1000" b="1" u="none" strike="noStrike" dirty="0">
                <a:solidFill>
                  <a:srgbClr val="190000"/>
                </a:solidFill>
                <a:latin typeface="Microsoft JhengHei" panose="020B0604030504040204" pitchFamily="34" charset="-120"/>
                <a:ea typeface="Microsoft JhengHei" panose="020B0604030504040204" pitchFamily="34" charset="-120"/>
                <a:cs typeface="Inter Display"/>
              </a:rPr>
              <a:t>酒體飽滿的紅酒</a:t>
            </a:r>
            <a:endParaRPr lang="en-US" sz="1000" b="1" dirty="0">
              <a:solidFill>
                <a:srgbClr val="190000"/>
              </a:solidFill>
              <a:effectLst/>
              <a:latin typeface="Microsoft JhengHei" panose="020B0604030504040204" pitchFamily="34" charset="-120"/>
              <a:ea typeface="Microsoft JhengHei" panose="020B0604030504040204" pitchFamily="34" charset="-120"/>
              <a:cs typeface="Inter Display" panose="02000503000000020004" pitchFamily="2" charset="0"/>
            </a:endParaRPr>
          </a:p>
        </p:txBody>
      </p:sp>
      <p:sp>
        <p:nvSpPr>
          <p:cNvPr id="46" name="TextBox 45">
            <a:extLst>
              <a:ext uri="{FF2B5EF4-FFF2-40B4-BE49-F238E27FC236}">
                <a16:creationId xmlns:a16="http://schemas.microsoft.com/office/drawing/2014/main" id="{65B32486-43B2-54BA-B803-8A993E62B112}"/>
              </a:ext>
            </a:extLst>
          </p:cNvPr>
          <p:cNvSpPr txBox="1"/>
          <p:nvPr/>
        </p:nvSpPr>
        <p:spPr>
          <a:xfrm>
            <a:off x="7560452" y="6232035"/>
            <a:ext cx="1219021" cy="400110"/>
          </a:xfrm>
          <a:prstGeom prst="rect">
            <a:avLst/>
          </a:prstGeom>
          <a:noFill/>
        </p:spPr>
        <p:txBody>
          <a:bodyPr wrap="square" rtlCol="0">
            <a:noAutofit/>
          </a:bodyPr>
          <a:lstStyle/>
          <a:p>
            <a:pPr algn="ctr" rtl="0"/>
            <a:r>
              <a:rPr lang="zh-Hant" sz="1000" b="1" u="none" strike="noStrike" dirty="0">
                <a:solidFill>
                  <a:srgbClr val="190000"/>
                </a:solidFill>
                <a:latin typeface="Microsoft JhengHei" panose="020B0604030504040204" pitchFamily="34" charset="-120"/>
                <a:ea typeface="Microsoft JhengHei" panose="020B0604030504040204" pitchFamily="34" charset="-120"/>
                <a:cs typeface="Inter Display"/>
              </a:rPr>
              <a:t>巴貝拉</a:t>
            </a:r>
          </a:p>
          <a:p>
            <a:pPr algn="ctr" rtl="0"/>
            <a:r>
              <a:rPr lang="zh-Hant" sz="1000" b="1" u="none" strike="noStrike" dirty="0">
                <a:solidFill>
                  <a:srgbClr val="190000"/>
                </a:solidFill>
                <a:latin typeface="Microsoft JhengHei" panose="020B0604030504040204" pitchFamily="34" charset="-120"/>
                <a:ea typeface="Microsoft JhengHei" panose="020B0604030504040204" pitchFamily="34" charset="-120"/>
                <a:cs typeface="Inter Display"/>
              </a:rPr>
              <a:t>酒體飽滿的紅酒</a:t>
            </a:r>
            <a:endParaRPr lang="en-US" sz="1000" b="1" dirty="0">
              <a:solidFill>
                <a:srgbClr val="190000"/>
              </a:solidFill>
              <a:effectLst/>
              <a:latin typeface="Microsoft JhengHei" panose="020B0604030504040204" pitchFamily="34" charset="-120"/>
              <a:ea typeface="Microsoft JhengHei" panose="020B0604030504040204" pitchFamily="34" charset="-120"/>
              <a:cs typeface="Inter Display" panose="02000503000000020004" pitchFamily="2" charset="0"/>
            </a:endParaRPr>
          </a:p>
        </p:txBody>
      </p:sp>
      <p:sp>
        <p:nvSpPr>
          <p:cNvPr id="2" name="Text Placeholder 3">
            <a:extLst>
              <a:ext uri="{FF2B5EF4-FFF2-40B4-BE49-F238E27FC236}">
                <a16:creationId xmlns:a16="http://schemas.microsoft.com/office/drawing/2014/main" id="{F58113C8-769C-30A3-F6BE-17BE1A935B34}"/>
              </a:ext>
            </a:extLst>
          </p:cNvPr>
          <p:cNvSpPr txBox="1"/>
          <p:nvPr/>
        </p:nvSpPr>
        <p:spPr>
          <a:xfrm>
            <a:off x="538904" y="2940767"/>
            <a:ext cx="3253375" cy="1530521"/>
          </a:xfrm>
          <a:prstGeom prst="rect">
            <a:avLst/>
          </a:prstGeom>
        </p:spPr>
        <p:txBody>
          <a:bodyPr>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5080" indent="0" rtl="0">
              <a:lnSpc>
                <a:spcPts val="2120"/>
              </a:lnSpc>
              <a:spcBef>
                <a:spcPts val="219"/>
              </a:spcBef>
              <a:buNone/>
            </a:pPr>
            <a:r>
              <a:rPr lang="zh-Hant" sz="1600" u="none" strike="noStrike" dirty="0">
                <a:latin typeface="Neue Haas Grotesk Text Pro"/>
                <a:ea typeface="Microsoft JhengHei" panose="020B0604030504040204" pitchFamily="34" charset="-120"/>
                <a:cs typeface="Arial"/>
              </a:rPr>
              <a:t>地中海品種如灰皮諾非常適合溫暖的氣候，而越來越多的酒莊則開始生產其他品種，如黑達沃拉。</a:t>
            </a:r>
          </a:p>
        </p:txBody>
      </p:sp>
    </p:spTree>
    <p:extLst>
      <p:ext uri="{BB962C8B-B14F-4D97-AF65-F5344CB8AC3E}">
        <p14:creationId xmlns:p14="http://schemas.microsoft.com/office/powerpoint/2010/main" val="634731902"/>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cxnSp>
        <p:nvCxnSpPr>
          <p:cNvPr id="32" name="Straight Connector 31">
            <a:extLst>
              <a:ext uri="{FF2B5EF4-FFF2-40B4-BE49-F238E27FC236}">
                <a16:creationId xmlns:a16="http://schemas.microsoft.com/office/drawing/2014/main" id="{A6CA056B-4C50-33DE-E7CC-A618DC3C5A1A}"/>
              </a:ext>
            </a:extLst>
          </p:cNvPr>
          <p:cNvCxnSpPr/>
          <p:nvPr/>
        </p:nvCxnSpPr>
        <p:spPr>
          <a:xfrm>
            <a:off x="6518606" y="2513253"/>
            <a:ext cx="237730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410407" y="590594"/>
            <a:ext cx="11283754" cy="1325562"/>
          </a:xfrm>
        </p:spPr>
        <p:txBody>
          <a:bodyPr>
            <a:noAutofit/>
          </a:bodyPr>
          <a:lstStyle/>
          <a:p>
            <a:pPr rtl="0"/>
            <a:r>
              <a:rPr lang="zh-Hant" sz="4000" b="1" u="none" strike="noStrike" dirty="0">
                <a:solidFill>
                  <a:srgbClr val="173F34"/>
                </a:solidFill>
                <a:latin typeface="Neue Haas Grotesk Text Pro"/>
              </a:rPr>
              <a:t>夏多內葡萄酒</a:t>
            </a:r>
            <a:br>
              <a:rPr lang="zh-Hant" sz="4000" b="1" u="none" strike="noStrike" dirty="0">
                <a:solidFill>
                  <a:srgbClr val="55D8BF"/>
                </a:solidFill>
                <a:latin typeface="Neue Haas Grotesk Text Pro"/>
              </a:rPr>
            </a:br>
            <a:r>
              <a:rPr lang="zh-Hant" sz="4000" b="1" u="none" strike="noStrike" dirty="0">
                <a:solidFill>
                  <a:srgbClr val="B2D8BE"/>
                </a:solidFill>
                <a:latin typeface="Neue Haas Grotesk Text Pro"/>
              </a:rPr>
              <a:t>的特點</a:t>
            </a:r>
          </a:p>
        </p:txBody>
      </p:sp>
      <p:sp>
        <p:nvSpPr>
          <p:cNvPr id="4" name="object 58">
            <a:extLst>
              <a:ext uri="{FF2B5EF4-FFF2-40B4-BE49-F238E27FC236}">
                <a16:creationId xmlns:a16="http://schemas.microsoft.com/office/drawing/2014/main" id="{4425084F-9312-792E-73A7-CBEFFFE77094}"/>
              </a:ext>
            </a:extLst>
          </p:cNvPr>
          <p:cNvSpPr txBox="1"/>
          <p:nvPr/>
        </p:nvSpPr>
        <p:spPr>
          <a:xfrm>
            <a:off x="8494227" y="3102354"/>
            <a:ext cx="2665060" cy="2191749"/>
          </a:xfrm>
          <a:prstGeom prst="rect">
            <a:avLst/>
          </a:prstGeom>
        </p:spPr>
        <p:txBody>
          <a:bodyPr vert="horz" wrap="square" lIns="0" tIns="17145" rIns="0" bIns="0" numCol="2" rtlCol="0" anchor="t" anchorCtr="0">
            <a:noAutofit/>
          </a:bodyPr>
          <a:lstStyle/>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撕裂桃子</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瓜</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鳳梨</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香草吐司</a:t>
            </a:r>
          </a:p>
        </p:txBody>
      </p:sp>
      <p:pic>
        <p:nvPicPr>
          <p:cNvPr id="20" name="Picture Placeholder 8">
            <a:extLst>
              <a:ext uri="{FF2B5EF4-FFF2-40B4-BE49-F238E27FC236}">
                <a16:creationId xmlns:a16="http://schemas.microsoft.com/office/drawing/2014/main" id="{94442B9C-7A53-5783-D95B-4FE1C0ED623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255030" y="593768"/>
            <a:ext cx="2114328" cy="6400800"/>
          </a:xfrm>
          <a:prstGeom prst="rect">
            <a:avLst/>
          </a:prstGeom>
        </p:spPr>
      </p:pic>
      <p:sp>
        <p:nvSpPr>
          <p:cNvPr id="21" name="object 10">
            <a:extLst>
              <a:ext uri="{FF2B5EF4-FFF2-40B4-BE49-F238E27FC236}">
                <a16:creationId xmlns:a16="http://schemas.microsoft.com/office/drawing/2014/main" id="{B89E5D8A-2B93-5A7A-2D7A-77456B75EE44}"/>
              </a:ext>
            </a:extLst>
          </p:cNvPr>
          <p:cNvSpPr txBox="1"/>
          <p:nvPr/>
        </p:nvSpPr>
        <p:spPr>
          <a:xfrm rot="16200000">
            <a:off x="3986076" y="4469516"/>
            <a:ext cx="4652237" cy="460254"/>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3600" b="1" u="none" strike="noStrike" dirty="0">
                <a:solidFill>
                  <a:srgbClr val="FFFFFF"/>
                </a:solidFill>
                <a:latin typeface="Neue Haas Grotesk Text Pro"/>
                <a:ea typeface="Microsoft JhengHei" panose="020B0604030504040204" pitchFamily="34" charset="-120"/>
                <a:cs typeface="Inter Display"/>
              </a:rPr>
              <a:t>CHARDONNAY</a:t>
            </a:r>
            <a:endParaRPr lang="en-AU" sz="36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24" name="object 58">
            <a:extLst>
              <a:ext uri="{FF2B5EF4-FFF2-40B4-BE49-F238E27FC236}">
                <a16:creationId xmlns:a16="http://schemas.microsoft.com/office/drawing/2014/main" id="{D2F11005-4364-9197-5D9A-D53880A92F66}"/>
              </a:ext>
            </a:extLst>
          </p:cNvPr>
          <p:cNvSpPr txBox="1"/>
          <p:nvPr/>
        </p:nvSpPr>
        <p:spPr>
          <a:xfrm>
            <a:off x="8494228" y="2842038"/>
            <a:ext cx="3246242" cy="263534"/>
          </a:xfrm>
          <a:prstGeom prst="rect">
            <a:avLst/>
          </a:prstGeom>
          <a:noFill/>
        </p:spPr>
        <p:txBody>
          <a:bodyPr vert="horz" wrap="square" lIns="0" tIns="17145" rIns="0" bIns="0" rtlCol="0">
            <a:noAutofit/>
          </a:bodyPr>
          <a:lstStyle/>
          <a:p>
            <a:pPr rtl="0">
              <a:buClr>
                <a:srgbClr val="F40000"/>
              </a:buClr>
            </a:pPr>
            <a:r>
              <a:rPr lang="zh-Hant" sz="1600" u="none" strike="noStrike">
                <a:latin typeface="Microsoft JhengHei" panose="020B0604030504040204" pitchFamily="34" charset="-120"/>
                <a:ea typeface="Microsoft JhengHei" panose="020B0604030504040204" pitchFamily="34" charset="-120"/>
                <a:cs typeface="Hellix SemiBold"/>
              </a:rPr>
              <a:t>典型口味</a:t>
            </a:r>
          </a:p>
        </p:txBody>
      </p:sp>
      <p:sp>
        <p:nvSpPr>
          <p:cNvPr id="10" name="Oval 9">
            <a:extLst>
              <a:ext uri="{FF2B5EF4-FFF2-40B4-BE49-F238E27FC236}">
                <a16:creationId xmlns:a16="http://schemas.microsoft.com/office/drawing/2014/main" id="{6F56D2EB-195E-E0F7-2B13-B4E3B0A8B0B4}"/>
              </a:ext>
            </a:extLst>
          </p:cNvPr>
          <p:cNvSpPr/>
          <p:nvPr/>
        </p:nvSpPr>
        <p:spPr>
          <a:xfrm>
            <a:off x="1891575" y="21946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 name="Oval 13">
            <a:extLst>
              <a:ext uri="{FF2B5EF4-FFF2-40B4-BE49-F238E27FC236}">
                <a16:creationId xmlns:a16="http://schemas.microsoft.com/office/drawing/2014/main" id="{962BE3D1-FF94-496F-0AE3-EA9C4117F0C3}"/>
              </a:ext>
            </a:extLst>
          </p:cNvPr>
          <p:cNvSpPr/>
          <p:nvPr/>
        </p:nvSpPr>
        <p:spPr>
          <a:xfrm>
            <a:off x="2255718" y="21917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 name="Oval 14">
            <a:extLst>
              <a:ext uri="{FF2B5EF4-FFF2-40B4-BE49-F238E27FC236}">
                <a16:creationId xmlns:a16="http://schemas.microsoft.com/office/drawing/2014/main" id="{91291C1B-82A5-4F4A-A87C-2A021E60710E}"/>
              </a:ext>
            </a:extLst>
          </p:cNvPr>
          <p:cNvSpPr/>
          <p:nvPr/>
        </p:nvSpPr>
        <p:spPr>
          <a:xfrm>
            <a:off x="2619861" y="21917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 name="Oval 15">
            <a:extLst>
              <a:ext uri="{FF2B5EF4-FFF2-40B4-BE49-F238E27FC236}">
                <a16:creationId xmlns:a16="http://schemas.microsoft.com/office/drawing/2014/main" id="{0BC3DDA9-AB5C-D3C6-6A5D-E4BCE6FF5CD2}"/>
              </a:ext>
            </a:extLst>
          </p:cNvPr>
          <p:cNvSpPr/>
          <p:nvPr/>
        </p:nvSpPr>
        <p:spPr>
          <a:xfrm>
            <a:off x="2984004" y="21917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7" name="Title 2">
            <a:extLst>
              <a:ext uri="{FF2B5EF4-FFF2-40B4-BE49-F238E27FC236}">
                <a16:creationId xmlns:a16="http://schemas.microsoft.com/office/drawing/2014/main" id="{4E562E33-3D08-4A24-6DB8-D45C546812E1}"/>
              </a:ext>
            </a:extLst>
          </p:cNvPr>
          <p:cNvSpPr txBox="1"/>
          <p:nvPr/>
        </p:nvSpPr>
        <p:spPr>
          <a:xfrm>
            <a:off x="411129" y="2195643"/>
            <a:ext cx="110437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顏色</a:t>
            </a:r>
          </a:p>
        </p:txBody>
      </p:sp>
      <p:sp>
        <p:nvSpPr>
          <p:cNvPr id="41" name="Oval 40">
            <a:extLst>
              <a:ext uri="{FF2B5EF4-FFF2-40B4-BE49-F238E27FC236}">
                <a16:creationId xmlns:a16="http://schemas.microsoft.com/office/drawing/2014/main" id="{5D5E2F84-A7FC-2923-990C-971FADE9EC37}"/>
              </a:ext>
            </a:extLst>
          </p:cNvPr>
          <p:cNvSpPr/>
          <p:nvPr/>
        </p:nvSpPr>
        <p:spPr>
          <a:xfrm>
            <a:off x="3348528" y="21917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2" name="Oval 41">
            <a:extLst>
              <a:ext uri="{FF2B5EF4-FFF2-40B4-BE49-F238E27FC236}">
                <a16:creationId xmlns:a16="http://schemas.microsoft.com/office/drawing/2014/main" id="{81884036-2716-602E-A397-6AA600F744D3}"/>
              </a:ext>
            </a:extLst>
          </p:cNvPr>
          <p:cNvSpPr/>
          <p:nvPr/>
        </p:nvSpPr>
        <p:spPr>
          <a:xfrm>
            <a:off x="3713052" y="21917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3" name="Oval 42">
            <a:extLst>
              <a:ext uri="{FF2B5EF4-FFF2-40B4-BE49-F238E27FC236}">
                <a16:creationId xmlns:a16="http://schemas.microsoft.com/office/drawing/2014/main" id="{2B0DB3A5-7DE6-4535-25A9-3B9FFA2A73D3}"/>
              </a:ext>
            </a:extLst>
          </p:cNvPr>
          <p:cNvSpPr/>
          <p:nvPr/>
        </p:nvSpPr>
        <p:spPr>
          <a:xfrm>
            <a:off x="4071397" y="21917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4" name="Oval 43">
            <a:extLst>
              <a:ext uri="{FF2B5EF4-FFF2-40B4-BE49-F238E27FC236}">
                <a16:creationId xmlns:a16="http://schemas.microsoft.com/office/drawing/2014/main" id="{82CE8839-B14D-EC3A-0C13-1CA5CC770955}"/>
              </a:ext>
            </a:extLst>
          </p:cNvPr>
          <p:cNvSpPr/>
          <p:nvPr/>
        </p:nvSpPr>
        <p:spPr>
          <a:xfrm>
            <a:off x="4442099" y="21917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5" name="Oval 44">
            <a:extLst>
              <a:ext uri="{FF2B5EF4-FFF2-40B4-BE49-F238E27FC236}">
                <a16:creationId xmlns:a16="http://schemas.microsoft.com/office/drawing/2014/main" id="{FF78DB7C-6710-BFED-03C6-B12CAFED3C04}"/>
              </a:ext>
            </a:extLst>
          </p:cNvPr>
          <p:cNvSpPr/>
          <p:nvPr/>
        </p:nvSpPr>
        <p:spPr>
          <a:xfrm>
            <a:off x="4806623" y="21917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3348528" y="2620133"/>
            <a:ext cx="195781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夏多內</a:t>
            </a:r>
          </a:p>
        </p:txBody>
      </p:sp>
      <p:cxnSp>
        <p:nvCxnSpPr>
          <p:cNvPr id="48" name="Straight Connector 47">
            <a:extLst>
              <a:ext uri="{FF2B5EF4-FFF2-40B4-BE49-F238E27FC236}">
                <a16:creationId xmlns:a16="http://schemas.microsoft.com/office/drawing/2014/main" id="{D85FB137-235F-DD75-9D89-773B0A62436A}"/>
              </a:ext>
            </a:extLst>
          </p:cNvPr>
          <p:cNvCxnSpPr>
            <a:cxnSpLocks/>
          </p:cNvCxnSpPr>
          <p:nvPr/>
        </p:nvCxnSpPr>
        <p:spPr>
          <a:xfrm>
            <a:off x="957649" y="2328072"/>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889E2E6B-B4FC-4D27-093E-FF22D5ADCF2C}"/>
              </a:ext>
            </a:extLst>
          </p:cNvPr>
          <p:cNvSpPr/>
          <p:nvPr/>
        </p:nvSpPr>
        <p:spPr>
          <a:xfrm>
            <a:off x="1891575" y="33438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5" name="Oval 54">
            <a:extLst>
              <a:ext uri="{FF2B5EF4-FFF2-40B4-BE49-F238E27FC236}">
                <a16:creationId xmlns:a16="http://schemas.microsoft.com/office/drawing/2014/main" id="{36AB2BF6-B6E0-550B-F394-A08618E37ABC}"/>
              </a:ext>
            </a:extLst>
          </p:cNvPr>
          <p:cNvSpPr/>
          <p:nvPr/>
        </p:nvSpPr>
        <p:spPr>
          <a:xfrm>
            <a:off x="2255718"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6" name="Oval 55">
            <a:extLst>
              <a:ext uri="{FF2B5EF4-FFF2-40B4-BE49-F238E27FC236}">
                <a16:creationId xmlns:a16="http://schemas.microsoft.com/office/drawing/2014/main" id="{C3F6284D-50A0-B092-6E0B-687AFEAA4EF8}"/>
              </a:ext>
            </a:extLst>
          </p:cNvPr>
          <p:cNvSpPr/>
          <p:nvPr/>
        </p:nvSpPr>
        <p:spPr>
          <a:xfrm>
            <a:off x="2619861"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7" name="Oval 56">
            <a:extLst>
              <a:ext uri="{FF2B5EF4-FFF2-40B4-BE49-F238E27FC236}">
                <a16:creationId xmlns:a16="http://schemas.microsoft.com/office/drawing/2014/main" id="{2B82FD9A-227A-DC48-3962-B75CEF43311F}"/>
              </a:ext>
            </a:extLst>
          </p:cNvPr>
          <p:cNvSpPr/>
          <p:nvPr/>
        </p:nvSpPr>
        <p:spPr>
          <a:xfrm>
            <a:off x="2984004"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8" name="Title 2">
            <a:extLst>
              <a:ext uri="{FF2B5EF4-FFF2-40B4-BE49-F238E27FC236}">
                <a16:creationId xmlns:a16="http://schemas.microsoft.com/office/drawing/2014/main" id="{F2F389F6-293E-D692-4792-2CE3FD62DFF3}"/>
              </a:ext>
            </a:extLst>
          </p:cNvPr>
          <p:cNvSpPr txBox="1"/>
          <p:nvPr/>
        </p:nvSpPr>
        <p:spPr>
          <a:xfrm>
            <a:off x="411128" y="332173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500" dirty="0">
                <a:solidFill>
                  <a:srgbClr val="000000"/>
                </a:solidFill>
                <a:latin typeface="Neue Haas Grotesk Text Pro"/>
                <a:ea typeface="Microsoft JhengHei" panose="020B0604030504040204" pitchFamily="34" charset="-120"/>
              </a:rPr>
              <a:t>酒</a:t>
            </a:r>
            <a:r>
              <a:rPr lang="zh-Hant" sz="1500" u="none" strike="noStrike" dirty="0">
                <a:solidFill>
                  <a:srgbClr val="000000"/>
                </a:solidFill>
                <a:latin typeface="Neue Haas Grotesk Text Pro"/>
                <a:ea typeface="Microsoft JhengHei" panose="020B0604030504040204" pitchFamily="34" charset="-120"/>
              </a:rPr>
              <a:t>體</a:t>
            </a:r>
          </a:p>
        </p:txBody>
      </p:sp>
      <p:sp>
        <p:nvSpPr>
          <p:cNvPr id="59" name="Oval 58">
            <a:extLst>
              <a:ext uri="{FF2B5EF4-FFF2-40B4-BE49-F238E27FC236}">
                <a16:creationId xmlns:a16="http://schemas.microsoft.com/office/drawing/2014/main" id="{28A46049-63B6-2E72-2848-E3A891BCC211}"/>
              </a:ext>
            </a:extLst>
          </p:cNvPr>
          <p:cNvSpPr/>
          <p:nvPr/>
        </p:nvSpPr>
        <p:spPr>
          <a:xfrm>
            <a:off x="334852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0" name="Oval 59">
            <a:extLst>
              <a:ext uri="{FF2B5EF4-FFF2-40B4-BE49-F238E27FC236}">
                <a16:creationId xmlns:a16="http://schemas.microsoft.com/office/drawing/2014/main" id="{C5C78655-6C11-AB64-A2ED-7034DF0FF779}"/>
              </a:ext>
            </a:extLst>
          </p:cNvPr>
          <p:cNvSpPr/>
          <p:nvPr/>
        </p:nvSpPr>
        <p:spPr>
          <a:xfrm>
            <a:off x="3713052"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1" name="Oval 60">
            <a:extLst>
              <a:ext uri="{FF2B5EF4-FFF2-40B4-BE49-F238E27FC236}">
                <a16:creationId xmlns:a16="http://schemas.microsoft.com/office/drawing/2014/main" id="{23B7EFA6-29BE-1C16-13C3-30E0CCB4872F}"/>
              </a:ext>
            </a:extLst>
          </p:cNvPr>
          <p:cNvSpPr/>
          <p:nvPr/>
        </p:nvSpPr>
        <p:spPr>
          <a:xfrm>
            <a:off x="4071397"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2" name="Oval 61">
            <a:extLst>
              <a:ext uri="{FF2B5EF4-FFF2-40B4-BE49-F238E27FC236}">
                <a16:creationId xmlns:a16="http://schemas.microsoft.com/office/drawing/2014/main" id="{ACF69098-86FD-FE77-8092-920C4D167604}"/>
              </a:ext>
            </a:extLst>
          </p:cNvPr>
          <p:cNvSpPr/>
          <p:nvPr/>
        </p:nvSpPr>
        <p:spPr>
          <a:xfrm>
            <a:off x="4442099"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3" name="Oval 62">
            <a:extLst>
              <a:ext uri="{FF2B5EF4-FFF2-40B4-BE49-F238E27FC236}">
                <a16:creationId xmlns:a16="http://schemas.microsoft.com/office/drawing/2014/main" id="{6B028919-6A18-01F4-BB26-F18ECE53911C}"/>
              </a:ext>
            </a:extLst>
          </p:cNvPr>
          <p:cNvSpPr/>
          <p:nvPr/>
        </p:nvSpPr>
        <p:spPr>
          <a:xfrm>
            <a:off x="4806623"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6" name="Title 2">
            <a:extLst>
              <a:ext uri="{FF2B5EF4-FFF2-40B4-BE49-F238E27FC236}">
                <a16:creationId xmlns:a16="http://schemas.microsoft.com/office/drawing/2014/main" id="{3EC4443A-AC3B-38AF-6091-C8C3657D387B}"/>
              </a:ext>
            </a:extLst>
          </p:cNvPr>
          <p:cNvSpPr txBox="1"/>
          <p:nvPr/>
        </p:nvSpPr>
        <p:spPr>
          <a:xfrm>
            <a:off x="1793543"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輕盈</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7" name="Title 2">
            <a:extLst>
              <a:ext uri="{FF2B5EF4-FFF2-40B4-BE49-F238E27FC236}">
                <a16:creationId xmlns:a16="http://schemas.microsoft.com/office/drawing/2014/main" id="{97AC55F2-6390-1A3A-A548-BA98AADF0E4C}"/>
              </a:ext>
            </a:extLst>
          </p:cNvPr>
          <p:cNvSpPr txBox="1"/>
          <p:nvPr/>
        </p:nvSpPr>
        <p:spPr>
          <a:xfrm>
            <a:off x="3063294" y="301871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p>
        </p:txBody>
      </p:sp>
      <p:sp>
        <p:nvSpPr>
          <p:cNvPr id="68" name="Title 2">
            <a:extLst>
              <a:ext uri="{FF2B5EF4-FFF2-40B4-BE49-F238E27FC236}">
                <a16:creationId xmlns:a16="http://schemas.microsoft.com/office/drawing/2014/main" id="{160F3EFB-D5E0-E0A3-19D7-32B58DF749B4}"/>
              </a:ext>
            </a:extLst>
          </p:cNvPr>
          <p:cNvSpPr txBox="1"/>
          <p:nvPr/>
        </p:nvSpPr>
        <p:spPr>
          <a:xfrm>
            <a:off x="4356425"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altLang="en-US" sz="1200" cap="none" dirty="0">
                <a:solidFill>
                  <a:srgbClr val="000000"/>
                </a:solidFill>
                <a:latin typeface="Neue Haas Grotesk Text Pro"/>
                <a:ea typeface="Microsoft JhengHei" panose="020B0604030504040204" pitchFamily="34" charset="-120"/>
              </a:rPr>
              <a:t>飽滿</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9" name="Oval 68">
            <a:extLst>
              <a:ext uri="{FF2B5EF4-FFF2-40B4-BE49-F238E27FC236}">
                <a16:creationId xmlns:a16="http://schemas.microsoft.com/office/drawing/2014/main" id="{0578BD73-E803-010F-D580-99A4F5AF1A1C}"/>
              </a:ext>
            </a:extLst>
          </p:cNvPr>
          <p:cNvSpPr/>
          <p:nvPr/>
        </p:nvSpPr>
        <p:spPr>
          <a:xfrm>
            <a:off x="1891575"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0" name="Oval 69">
            <a:extLst>
              <a:ext uri="{FF2B5EF4-FFF2-40B4-BE49-F238E27FC236}">
                <a16:creationId xmlns:a16="http://schemas.microsoft.com/office/drawing/2014/main" id="{9C50D499-92FE-191F-A066-1C441C1AFEE6}"/>
              </a:ext>
            </a:extLst>
          </p:cNvPr>
          <p:cNvSpPr/>
          <p:nvPr/>
        </p:nvSpPr>
        <p:spPr>
          <a:xfrm>
            <a:off x="2255718"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1" name="Oval 70">
            <a:extLst>
              <a:ext uri="{FF2B5EF4-FFF2-40B4-BE49-F238E27FC236}">
                <a16:creationId xmlns:a16="http://schemas.microsoft.com/office/drawing/2014/main" id="{038F7BF3-915C-F506-9D7B-79E20DE5B43B}"/>
              </a:ext>
            </a:extLst>
          </p:cNvPr>
          <p:cNvSpPr/>
          <p:nvPr/>
        </p:nvSpPr>
        <p:spPr>
          <a:xfrm>
            <a:off x="2619861"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2" name="Oval 71">
            <a:extLst>
              <a:ext uri="{FF2B5EF4-FFF2-40B4-BE49-F238E27FC236}">
                <a16:creationId xmlns:a16="http://schemas.microsoft.com/office/drawing/2014/main" id="{CD312308-6A25-F4D2-DEEB-2DCB01093378}"/>
              </a:ext>
            </a:extLst>
          </p:cNvPr>
          <p:cNvSpPr/>
          <p:nvPr/>
        </p:nvSpPr>
        <p:spPr>
          <a:xfrm>
            <a:off x="2984004"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4" name="Oval 73">
            <a:extLst>
              <a:ext uri="{FF2B5EF4-FFF2-40B4-BE49-F238E27FC236}">
                <a16:creationId xmlns:a16="http://schemas.microsoft.com/office/drawing/2014/main" id="{E43B8C7F-07DF-0ECB-5312-0A55CBB4A72E}"/>
              </a:ext>
            </a:extLst>
          </p:cNvPr>
          <p:cNvSpPr/>
          <p:nvPr/>
        </p:nvSpPr>
        <p:spPr>
          <a:xfrm>
            <a:off x="3348528"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5" name="Oval 74">
            <a:extLst>
              <a:ext uri="{FF2B5EF4-FFF2-40B4-BE49-F238E27FC236}">
                <a16:creationId xmlns:a16="http://schemas.microsoft.com/office/drawing/2014/main" id="{5BFD544A-5966-9EFC-5B26-0EBC880CA6A7}"/>
              </a:ext>
            </a:extLst>
          </p:cNvPr>
          <p:cNvSpPr/>
          <p:nvPr/>
        </p:nvSpPr>
        <p:spPr>
          <a:xfrm>
            <a:off x="3713052"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6" name="Oval 75">
            <a:extLst>
              <a:ext uri="{FF2B5EF4-FFF2-40B4-BE49-F238E27FC236}">
                <a16:creationId xmlns:a16="http://schemas.microsoft.com/office/drawing/2014/main" id="{7EF0F0EC-AE6F-D745-543C-59511E924829}"/>
              </a:ext>
            </a:extLst>
          </p:cNvPr>
          <p:cNvSpPr/>
          <p:nvPr/>
        </p:nvSpPr>
        <p:spPr>
          <a:xfrm>
            <a:off x="4071397"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7" name="Oval 76">
            <a:extLst>
              <a:ext uri="{FF2B5EF4-FFF2-40B4-BE49-F238E27FC236}">
                <a16:creationId xmlns:a16="http://schemas.microsoft.com/office/drawing/2014/main" id="{B2F2A0B3-CB15-A8CC-3165-78E705E00DA0}"/>
              </a:ext>
            </a:extLst>
          </p:cNvPr>
          <p:cNvSpPr/>
          <p:nvPr/>
        </p:nvSpPr>
        <p:spPr>
          <a:xfrm>
            <a:off x="4442099"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8" name="Oval 77">
            <a:extLst>
              <a:ext uri="{FF2B5EF4-FFF2-40B4-BE49-F238E27FC236}">
                <a16:creationId xmlns:a16="http://schemas.microsoft.com/office/drawing/2014/main" id="{87343FB6-7E3B-B3DE-5779-F283805FF772}"/>
              </a:ext>
            </a:extLst>
          </p:cNvPr>
          <p:cNvSpPr/>
          <p:nvPr/>
        </p:nvSpPr>
        <p:spPr>
          <a:xfrm>
            <a:off x="4806623"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9" name="Title 2">
            <a:extLst>
              <a:ext uri="{FF2B5EF4-FFF2-40B4-BE49-F238E27FC236}">
                <a16:creationId xmlns:a16="http://schemas.microsoft.com/office/drawing/2014/main" id="{28AAE38A-CDFF-49DB-BEB5-93FF9B7ED188}"/>
              </a:ext>
            </a:extLst>
          </p:cNvPr>
          <p:cNvSpPr txBox="1"/>
          <p:nvPr/>
        </p:nvSpPr>
        <p:spPr>
          <a:xfrm>
            <a:off x="1793543" y="383010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80" name="Title 2">
            <a:extLst>
              <a:ext uri="{FF2B5EF4-FFF2-40B4-BE49-F238E27FC236}">
                <a16:creationId xmlns:a16="http://schemas.microsoft.com/office/drawing/2014/main" id="{76C65305-A159-2620-E949-863D9E093683}"/>
              </a:ext>
            </a:extLst>
          </p:cNvPr>
          <p:cNvSpPr txBox="1"/>
          <p:nvPr/>
        </p:nvSpPr>
        <p:spPr>
          <a:xfrm>
            <a:off x="2914111" y="385897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81" name="Title 2">
            <a:extLst>
              <a:ext uri="{FF2B5EF4-FFF2-40B4-BE49-F238E27FC236}">
                <a16:creationId xmlns:a16="http://schemas.microsoft.com/office/drawing/2014/main" id="{758EDE5F-C828-2A93-49ED-D9F093043CEE}"/>
              </a:ext>
            </a:extLst>
          </p:cNvPr>
          <p:cNvSpPr txBox="1"/>
          <p:nvPr/>
        </p:nvSpPr>
        <p:spPr>
          <a:xfrm>
            <a:off x="4356425" y="383010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甜的</a:t>
            </a:r>
          </a:p>
        </p:txBody>
      </p:sp>
      <p:cxnSp>
        <p:nvCxnSpPr>
          <p:cNvPr id="82" name="Straight Connector 81">
            <a:extLst>
              <a:ext uri="{FF2B5EF4-FFF2-40B4-BE49-F238E27FC236}">
                <a16:creationId xmlns:a16="http://schemas.microsoft.com/office/drawing/2014/main" id="{5F4FE93D-38E1-5642-C1E5-1D4982B54155}"/>
              </a:ext>
            </a:extLst>
          </p:cNvPr>
          <p:cNvCxnSpPr>
            <a:cxnSpLocks/>
          </p:cNvCxnSpPr>
          <p:nvPr/>
        </p:nvCxnSpPr>
        <p:spPr>
          <a:xfrm>
            <a:off x="957649" y="348960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40E787D6-3FA8-4308-5AA5-BA32833F8EF9}"/>
              </a:ext>
            </a:extLst>
          </p:cNvPr>
          <p:cNvSpPr txBox="1"/>
          <p:nvPr/>
        </p:nvSpPr>
        <p:spPr>
          <a:xfrm>
            <a:off x="411128" y="419288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甜味</a:t>
            </a:r>
          </a:p>
        </p:txBody>
      </p:sp>
      <p:cxnSp>
        <p:nvCxnSpPr>
          <p:cNvPr id="88" name="Straight Connector 87">
            <a:extLst>
              <a:ext uri="{FF2B5EF4-FFF2-40B4-BE49-F238E27FC236}">
                <a16:creationId xmlns:a16="http://schemas.microsoft.com/office/drawing/2014/main" id="{72CCBCB5-27D0-6940-B090-BCEDD21C9E9C}"/>
              </a:ext>
            </a:extLst>
          </p:cNvPr>
          <p:cNvCxnSpPr>
            <a:cxnSpLocks/>
          </p:cNvCxnSpPr>
          <p:nvPr/>
        </p:nvCxnSpPr>
        <p:spPr>
          <a:xfrm>
            <a:off x="957649" y="4360758"/>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9ADF75C1-2283-CB22-99AC-2C1A54F55AA9}"/>
              </a:ext>
            </a:extLst>
          </p:cNvPr>
          <p:cNvSpPr/>
          <p:nvPr/>
        </p:nvSpPr>
        <p:spPr>
          <a:xfrm>
            <a:off x="1891575" y="50243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1" name="Oval 90">
            <a:extLst>
              <a:ext uri="{FF2B5EF4-FFF2-40B4-BE49-F238E27FC236}">
                <a16:creationId xmlns:a16="http://schemas.microsoft.com/office/drawing/2014/main" id="{0C790E21-B961-56B1-A980-C1C60AD6D249}"/>
              </a:ext>
            </a:extLst>
          </p:cNvPr>
          <p:cNvSpPr/>
          <p:nvPr/>
        </p:nvSpPr>
        <p:spPr>
          <a:xfrm>
            <a:off x="225571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2" name="Oval 91">
            <a:extLst>
              <a:ext uri="{FF2B5EF4-FFF2-40B4-BE49-F238E27FC236}">
                <a16:creationId xmlns:a16="http://schemas.microsoft.com/office/drawing/2014/main" id="{B4E5A90C-4C56-B0A4-F80E-15BA53D01685}"/>
              </a:ext>
            </a:extLst>
          </p:cNvPr>
          <p:cNvSpPr/>
          <p:nvPr/>
        </p:nvSpPr>
        <p:spPr>
          <a:xfrm>
            <a:off x="2619861"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3" name="Oval 92">
            <a:extLst>
              <a:ext uri="{FF2B5EF4-FFF2-40B4-BE49-F238E27FC236}">
                <a16:creationId xmlns:a16="http://schemas.microsoft.com/office/drawing/2014/main" id="{95D78A90-2F29-8309-25EF-AF983C9E0DF4}"/>
              </a:ext>
            </a:extLst>
          </p:cNvPr>
          <p:cNvSpPr/>
          <p:nvPr/>
        </p:nvSpPr>
        <p:spPr>
          <a:xfrm>
            <a:off x="2984004"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4" name="Oval 93">
            <a:extLst>
              <a:ext uri="{FF2B5EF4-FFF2-40B4-BE49-F238E27FC236}">
                <a16:creationId xmlns:a16="http://schemas.microsoft.com/office/drawing/2014/main" id="{B8D7AD80-E89E-94FC-05B3-65E2B789EDBF}"/>
              </a:ext>
            </a:extLst>
          </p:cNvPr>
          <p:cNvSpPr/>
          <p:nvPr/>
        </p:nvSpPr>
        <p:spPr>
          <a:xfrm>
            <a:off x="334852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5" name="Oval 94">
            <a:extLst>
              <a:ext uri="{FF2B5EF4-FFF2-40B4-BE49-F238E27FC236}">
                <a16:creationId xmlns:a16="http://schemas.microsoft.com/office/drawing/2014/main" id="{C359EA06-9A7D-9E0F-4522-82CD640F0D85}"/>
              </a:ext>
            </a:extLst>
          </p:cNvPr>
          <p:cNvSpPr/>
          <p:nvPr/>
        </p:nvSpPr>
        <p:spPr>
          <a:xfrm>
            <a:off x="3713052"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6" name="Oval 95">
            <a:extLst>
              <a:ext uri="{FF2B5EF4-FFF2-40B4-BE49-F238E27FC236}">
                <a16:creationId xmlns:a16="http://schemas.microsoft.com/office/drawing/2014/main" id="{28D376A2-3656-F7BF-8E97-DA95B182B782}"/>
              </a:ext>
            </a:extLst>
          </p:cNvPr>
          <p:cNvSpPr/>
          <p:nvPr/>
        </p:nvSpPr>
        <p:spPr>
          <a:xfrm>
            <a:off x="4071397"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7" name="Oval 96">
            <a:extLst>
              <a:ext uri="{FF2B5EF4-FFF2-40B4-BE49-F238E27FC236}">
                <a16:creationId xmlns:a16="http://schemas.microsoft.com/office/drawing/2014/main" id="{86771A24-F00F-4429-B5A3-60CC5B631545}"/>
              </a:ext>
            </a:extLst>
          </p:cNvPr>
          <p:cNvSpPr/>
          <p:nvPr/>
        </p:nvSpPr>
        <p:spPr>
          <a:xfrm>
            <a:off x="4442099"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8" name="Oval 97">
            <a:extLst>
              <a:ext uri="{FF2B5EF4-FFF2-40B4-BE49-F238E27FC236}">
                <a16:creationId xmlns:a16="http://schemas.microsoft.com/office/drawing/2014/main" id="{11320E13-6CCD-AA11-E9F0-092E97D873B8}"/>
              </a:ext>
            </a:extLst>
          </p:cNvPr>
          <p:cNvSpPr/>
          <p:nvPr/>
        </p:nvSpPr>
        <p:spPr>
          <a:xfrm>
            <a:off x="4806623"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9" name="Title 2">
            <a:extLst>
              <a:ext uri="{FF2B5EF4-FFF2-40B4-BE49-F238E27FC236}">
                <a16:creationId xmlns:a16="http://schemas.microsoft.com/office/drawing/2014/main" id="{A5D13B78-8433-7B56-726E-3FDB565C6B39}"/>
              </a:ext>
            </a:extLst>
          </p:cNvPr>
          <p:cNvSpPr txBox="1"/>
          <p:nvPr/>
        </p:nvSpPr>
        <p:spPr>
          <a:xfrm>
            <a:off x="1793543"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低的</a:t>
            </a:r>
          </a:p>
        </p:txBody>
      </p:sp>
      <p:sp>
        <p:nvSpPr>
          <p:cNvPr id="100" name="Title 2">
            <a:extLst>
              <a:ext uri="{FF2B5EF4-FFF2-40B4-BE49-F238E27FC236}">
                <a16:creationId xmlns:a16="http://schemas.microsoft.com/office/drawing/2014/main" id="{E83ED728-921F-4531-9813-547E9A3CB8D4}"/>
              </a:ext>
            </a:extLst>
          </p:cNvPr>
          <p:cNvSpPr txBox="1"/>
          <p:nvPr/>
        </p:nvSpPr>
        <p:spPr>
          <a:xfrm>
            <a:off x="2914111" y="469923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中等的</a:t>
            </a:r>
          </a:p>
        </p:txBody>
      </p:sp>
      <p:sp>
        <p:nvSpPr>
          <p:cNvPr id="101" name="Title 2">
            <a:extLst>
              <a:ext uri="{FF2B5EF4-FFF2-40B4-BE49-F238E27FC236}">
                <a16:creationId xmlns:a16="http://schemas.microsoft.com/office/drawing/2014/main" id="{DA69BD4D-7B64-98F0-5709-20F7A8066A16}"/>
              </a:ext>
            </a:extLst>
          </p:cNvPr>
          <p:cNvSpPr txBox="1"/>
          <p:nvPr/>
        </p:nvSpPr>
        <p:spPr>
          <a:xfrm>
            <a:off x="4356425"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高的</a:t>
            </a:r>
          </a:p>
        </p:txBody>
      </p:sp>
      <p:sp>
        <p:nvSpPr>
          <p:cNvPr id="102" name="Title 2">
            <a:extLst>
              <a:ext uri="{FF2B5EF4-FFF2-40B4-BE49-F238E27FC236}">
                <a16:creationId xmlns:a16="http://schemas.microsoft.com/office/drawing/2014/main" id="{8E829995-1666-8D56-0BEB-1687FD228740}"/>
              </a:ext>
            </a:extLst>
          </p:cNvPr>
          <p:cNvSpPr txBox="1"/>
          <p:nvPr/>
        </p:nvSpPr>
        <p:spPr>
          <a:xfrm>
            <a:off x="411128" y="503314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橡木</a:t>
            </a:r>
          </a:p>
        </p:txBody>
      </p:sp>
      <p:cxnSp>
        <p:nvCxnSpPr>
          <p:cNvPr id="103" name="Straight Connector 102">
            <a:extLst>
              <a:ext uri="{FF2B5EF4-FFF2-40B4-BE49-F238E27FC236}">
                <a16:creationId xmlns:a16="http://schemas.microsoft.com/office/drawing/2014/main" id="{CFE1B4AD-A61F-41B1-4F4C-68171CDF6BE1}"/>
              </a:ext>
            </a:extLst>
          </p:cNvPr>
          <p:cNvCxnSpPr/>
          <p:nvPr/>
        </p:nvCxnSpPr>
        <p:spPr>
          <a:xfrm>
            <a:off x="957649" y="520101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C078604D-736D-2D36-8664-746636080348}"/>
              </a:ext>
            </a:extLst>
          </p:cNvPr>
          <p:cNvSpPr/>
          <p:nvPr/>
        </p:nvSpPr>
        <p:spPr>
          <a:xfrm>
            <a:off x="1891575"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6" name="Oval 105">
            <a:extLst>
              <a:ext uri="{FF2B5EF4-FFF2-40B4-BE49-F238E27FC236}">
                <a16:creationId xmlns:a16="http://schemas.microsoft.com/office/drawing/2014/main" id="{DCF7E2D1-1D3D-AE8A-B1C6-08055DE528DA}"/>
              </a:ext>
            </a:extLst>
          </p:cNvPr>
          <p:cNvSpPr/>
          <p:nvPr/>
        </p:nvSpPr>
        <p:spPr>
          <a:xfrm>
            <a:off x="2255718"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7" name="Oval 106">
            <a:extLst>
              <a:ext uri="{FF2B5EF4-FFF2-40B4-BE49-F238E27FC236}">
                <a16:creationId xmlns:a16="http://schemas.microsoft.com/office/drawing/2014/main" id="{47DC42B4-9713-6197-7E67-351186EFCE73}"/>
              </a:ext>
            </a:extLst>
          </p:cNvPr>
          <p:cNvSpPr/>
          <p:nvPr/>
        </p:nvSpPr>
        <p:spPr>
          <a:xfrm>
            <a:off x="2619861"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8" name="Oval 107">
            <a:extLst>
              <a:ext uri="{FF2B5EF4-FFF2-40B4-BE49-F238E27FC236}">
                <a16:creationId xmlns:a16="http://schemas.microsoft.com/office/drawing/2014/main" id="{8B7D4B46-0DBC-8E17-9E4A-ED8869CBCB88}"/>
              </a:ext>
            </a:extLst>
          </p:cNvPr>
          <p:cNvSpPr/>
          <p:nvPr/>
        </p:nvSpPr>
        <p:spPr>
          <a:xfrm>
            <a:off x="2984004"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9" name="Oval 108">
            <a:extLst>
              <a:ext uri="{FF2B5EF4-FFF2-40B4-BE49-F238E27FC236}">
                <a16:creationId xmlns:a16="http://schemas.microsoft.com/office/drawing/2014/main" id="{809198EE-61B6-0C55-5E72-CC96478B3081}"/>
              </a:ext>
            </a:extLst>
          </p:cNvPr>
          <p:cNvSpPr/>
          <p:nvPr/>
        </p:nvSpPr>
        <p:spPr>
          <a:xfrm>
            <a:off x="3348528"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0" name="Oval 109">
            <a:extLst>
              <a:ext uri="{FF2B5EF4-FFF2-40B4-BE49-F238E27FC236}">
                <a16:creationId xmlns:a16="http://schemas.microsoft.com/office/drawing/2014/main" id="{BE48170E-C2C8-5ECB-7B4E-4825282DA9F8}"/>
              </a:ext>
            </a:extLst>
          </p:cNvPr>
          <p:cNvSpPr/>
          <p:nvPr/>
        </p:nvSpPr>
        <p:spPr>
          <a:xfrm>
            <a:off x="3713052"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1" name="Oval 110">
            <a:extLst>
              <a:ext uri="{FF2B5EF4-FFF2-40B4-BE49-F238E27FC236}">
                <a16:creationId xmlns:a16="http://schemas.microsoft.com/office/drawing/2014/main" id="{ABB9A261-A519-8F83-CC9C-C27E7BE7C8BC}"/>
              </a:ext>
            </a:extLst>
          </p:cNvPr>
          <p:cNvSpPr/>
          <p:nvPr/>
        </p:nvSpPr>
        <p:spPr>
          <a:xfrm>
            <a:off x="4071397"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2" name="Oval 111">
            <a:extLst>
              <a:ext uri="{FF2B5EF4-FFF2-40B4-BE49-F238E27FC236}">
                <a16:creationId xmlns:a16="http://schemas.microsoft.com/office/drawing/2014/main" id="{3C6B49AE-22F4-29C7-6562-D5F7B5533FAF}"/>
              </a:ext>
            </a:extLst>
          </p:cNvPr>
          <p:cNvSpPr/>
          <p:nvPr/>
        </p:nvSpPr>
        <p:spPr>
          <a:xfrm>
            <a:off x="4442099"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3" name="Oval 112">
            <a:extLst>
              <a:ext uri="{FF2B5EF4-FFF2-40B4-BE49-F238E27FC236}">
                <a16:creationId xmlns:a16="http://schemas.microsoft.com/office/drawing/2014/main" id="{458A706B-18C3-65BA-DD55-E8D0F35DB7E9}"/>
              </a:ext>
            </a:extLst>
          </p:cNvPr>
          <p:cNvSpPr/>
          <p:nvPr/>
        </p:nvSpPr>
        <p:spPr>
          <a:xfrm>
            <a:off x="4806623"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4" name="Title 2">
            <a:extLst>
              <a:ext uri="{FF2B5EF4-FFF2-40B4-BE49-F238E27FC236}">
                <a16:creationId xmlns:a16="http://schemas.microsoft.com/office/drawing/2014/main" id="{44D4EF09-86E8-4A8A-CEF6-F069235D6695}"/>
              </a:ext>
            </a:extLst>
          </p:cNvPr>
          <p:cNvSpPr txBox="1"/>
          <p:nvPr/>
        </p:nvSpPr>
        <p:spPr>
          <a:xfrm>
            <a:off x="411128" y="537913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酸度</a:t>
            </a:r>
          </a:p>
        </p:txBody>
      </p:sp>
      <p:cxnSp>
        <p:nvCxnSpPr>
          <p:cNvPr id="115" name="Straight Connector 114">
            <a:extLst>
              <a:ext uri="{FF2B5EF4-FFF2-40B4-BE49-F238E27FC236}">
                <a16:creationId xmlns:a16="http://schemas.microsoft.com/office/drawing/2014/main" id="{BB023DA9-E91F-AAFF-BD3C-051D7703774A}"/>
              </a:ext>
            </a:extLst>
          </p:cNvPr>
          <p:cNvCxnSpPr>
            <a:cxnSpLocks/>
          </p:cNvCxnSpPr>
          <p:nvPr/>
        </p:nvCxnSpPr>
        <p:spPr>
          <a:xfrm>
            <a:off x="957649" y="554700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11C57C6-EF40-F4C0-3BC7-803F45BD5066}"/>
              </a:ext>
            </a:extLst>
          </p:cNvPr>
          <p:cNvSpPr/>
          <p:nvPr/>
        </p:nvSpPr>
        <p:spPr>
          <a:xfrm>
            <a:off x="1891575"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7" name="Oval 116">
            <a:extLst>
              <a:ext uri="{FF2B5EF4-FFF2-40B4-BE49-F238E27FC236}">
                <a16:creationId xmlns:a16="http://schemas.microsoft.com/office/drawing/2014/main" id="{4274FBC1-5792-4EF8-6975-F5AA36DEF46D}"/>
              </a:ext>
            </a:extLst>
          </p:cNvPr>
          <p:cNvSpPr/>
          <p:nvPr/>
        </p:nvSpPr>
        <p:spPr>
          <a:xfrm>
            <a:off x="2255718"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8" name="Oval 117">
            <a:extLst>
              <a:ext uri="{FF2B5EF4-FFF2-40B4-BE49-F238E27FC236}">
                <a16:creationId xmlns:a16="http://schemas.microsoft.com/office/drawing/2014/main" id="{88F5D0DA-5D57-0855-F499-3E4388E0A04B}"/>
              </a:ext>
            </a:extLst>
          </p:cNvPr>
          <p:cNvSpPr/>
          <p:nvPr/>
        </p:nvSpPr>
        <p:spPr>
          <a:xfrm>
            <a:off x="2619861"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9" name="Oval 118">
            <a:extLst>
              <a:ext uri="{FF2B5EF4-FFF2-40B4-BE49-F238E27FC236}">
                <a16:creationId xmlns:a16="http://schemas.microsoft.com/office/drawing/2014/main" id="{D70863FB-17C8-F44A-FCF0-935042648F15}"/>
              </a:ext>
            </a:extLst>
          </p:cNvPr>
          <p:cNvSpPr/>
          <p:nvPr/>
        </p:nvSpPr>
        <p:spPr>
          <a:xfrm>
            <a:off x="2984004"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1" name="Oval 120">
            <a:extLst>
              <a:ext uri="{FF2B5EF4-FFF2-40B4-BE49-F238E27FC236}">
                <a16:creationId xmlns:a16="http://schemas.microsoft.com/office/drawing/2014/main" id="{EEF402AA-A4A0-D4C2-059E-E66982B6EBE5}"/>
              </a:ext>
            </a:extLst>
          </p:cNvPr>
          <p:cNvSpPr/>
          <p:nvPr/>
        </p:nvSpPr>
        <p:spPr>
          <a:xfrm>
            <a:off x="3713052"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3" name="Oval 122">
            <a:extLst>
              <a:ext uri="{FF2B5EF4-FFF2-40B4-BE49-F238E27FC236}">
                <a16:creationId xmlns:a16="http://schemas.microsoft.com/office/drawing/2014/main" id="{E1CF8C33-738A-C89E-6C4A-20BAC9F3863E}"/>
              </a:ext>
            </a:extLst>
          </p:cNvPr>
          <p:cNvSpPr/>
          <p:nvPr/>
        </p:nvSpPr>
        <p:spPr>
          <a:xfrm>
            <a:off x="444209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4" name="Oval 123">
            <a:extLst>
              <a:ext uri="{FF2B5EF4-FFF2-40B4-BE49-F238E27FC236}">
                <a16:creationId xmlns:a16="http://schemas.microsoft.com/office/drawing/2014/main" id="{090B0514-3BDB-C3CE-E2C8-7DF23BABCD3E}"/>
              </a:ext>
            </a:extLst>
          </p:cNvPr>
          <p:cNvSpPr/>
          <p:nvPr/>
        </p:nvSpPr>
        <p:spPr>
          <a:xfrm>
            <a:off x="4806623"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1793543"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359150" y="5829879"/>
            <a:ext cx="135836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13% – 14.5%</a:t>
            </a:r>
          </a:p>
        </p:txBody>
      </p:sp>
      <p:sp>
        <p:nvSpPr>
          <p:cNvPr id="127" name="Title 2">
            <a:extLst>
              <a:ext uri="{FF2B5EF4-FFF2-40B4-BE49-F238E27FC236}">
                <a16:creationId xmlns:a16="http://schemas.microsoft.com/office/drawing/2014/main" id="{B5A9709D-06AD-382A-042C-DC037BA6DFC0}"/>
              </a:ext>
            </a:extLst>
          </p:cNvPr>
          <p:cNvSpPr txBox="1"/>
          <p:nvPr/>
        </p:nvSpPr>
        <p:spPr>
          <a:xfrm>
            <a:off x="4356425"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17%</a:t>
            </a:r>
          </a:p>
        </p:txBody>
      </p:sp>
      <p:sp>
        <p:nvSpPr>
          <p:cNvPr id="128" name="Title 2">
            <a:extLst>
              <a:ext uri="{FF2B5EF4-FFF2-40B4-BE49-F238E27FC236}">
                <a16:creationId xmlns:a16="http://schemas.microsoft.com/office/drawing/2014/main" id="{11E70720-F5CA-EBE0-D65A-151010EBA59F}"/>
              </a:ext>
            </a:extLst>
          </p:cNvPr>
          <p:cNvSpPr txBox="1"/>
          <p:nvPr/>
        </p:nvSpPr>
        <p:spPr>
          <a:xfrm>
            <a:off x="411128" y="616378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酒精</a:t>
            </a:r>
          </a:p>
        </p:txBody>
      </p:sp>
      <p:cxnSp>
        <p:nvCxnSpPr>
          <p:cNvPr id="129" name="Straight Connector 128">
            <a:extLst>
              <a:ext uri="{FF2B5EF4-FFF2-40B4-BE49-F238E27FC236}">
                <a16:creationId xmlns:a16="http://schemas.microsoft.com/office/drawing/2014/main" id="{4BDC309A-8C27-9255-83DD-4C227AF21A67}"/>
              </a:ext>
            </a:extLst>
          </p:cNvPr>
          <p:cNvCxnSpPr>
            <a:cxnSpLocks/>
          </p:cNvCxnSpPr>
          <p:nvPr/>
        </p:nvCxnSpPr>
        <p:spPr>
          <a:xfrm>
            <a:off x="957649" y="6331660"/>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A99BF965-57F4-CB8F-FDFE-23CC6ACE8858}"/>
              </a:ext>
            </a:extLst>
          </p:cNvPr>
          <p:cNvCxnSpPr/>
          <p:nvPr/>
        </p:nvCxnSpPr>
        <p:spPr>
          <a:xfrm flipH="1">
            <a:off x="3112396"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ADF244D-39DB-5622-CC55-F58F33415D2F}"/>
              </a:ext>
            </a:extLst>
          </p:cNvPr>
          <p:cNvGrpSpPr/>
          <p:nvPr/>
        </p:nvGrpSpPr>
        <p:grpSpPr>
          <a:xfrm>
            <a:off x="4068414" y="6152078"/>
            <a:ext cx="278634" cy="272668"/>
            <a:chOff x="8032638" y="5926610"/>
            <a:chExt cx="278634" cy="272668"/>
          </a:xfrm>
        </p:grpSpPr>
        <p:sp>
          <p:nvSpPr>
            <p:cNvPr id="8" name="Freeform 7">
              <a:extLst>
                <a:ext uri="{FF2B5EF4-FFF2-40B4-BE49-F238E27FC236}">
                  <a16:creationId xmlns:a16="http://schemas.microsoft.com/office/drawing/2014/main" id="{4457550D-D6A7-A7C4-1FA9-F03BB865B97A}"/>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9" name="Freeform 8">
              <a:extLst>
                <a:ext uri="{FF2B5EF4-FFF2-40B4-BE49-F238E27FC236}">
                  <a16:creationId xmlns:a16="http://schemas.microsoft.com/office/drawing/2014/main" id="{4C18D776-10EF-45C9-08AB-E3BB051419BD}"/>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11" name="Straight Connector 10">
            <a:extLst>
              <a:ext uri="{FF2B5EF4-FFF2-40B4-BE49-F238E27FC236}">
                <a16:creationId xmlns:a16="http://schemas.microsoft.com/office/drawing/2014/main" id="{57F252BD-6762-EC66-7068-AC9CF694399B}"/>
              </a:ext>
            </a:extLst>
          </p:cNvPr>
          <p:cNvCxnSpPr/>
          <p:nvPr/>
        </p:nvCxnSpPr>
        <p:spPr>
          <a:xfrm>
            <a:off x="3118884" y="2641194"/>
            <a:ext cx="146904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A9F847C-F6A3-750E-3F76-D88E6683C2CD}"/>
              </a:ext>
            </a:extLst>
          </p:cNvPr>
          <p:cNvCxnSpPr/>
          <p:nvPr/>
        </p:nvCxnSpPr>
        <p:spPr>
          <a:xfrm flipH="1">
            <a:off x="4587489"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4AECF837-14A3-1402-45F5-7EDA12B58D15}"/>
              </a:ext>
            </a:extLst>
          </p:cNvPr>
          <p:cNvGrpSpPr/>
          <p:nvPr/>
        </p:nvGrpSpPr>
        <p:grpSpPr>
          <a:xfrm rot="10800000">
            <a:off x="3352488" y="6152078"/>
            <a:ext cx="278634" cy="272668"/>
            <a:chOff x="8032638" y="5926610"/>
            <a:chExt cx="278634" cy="272668"/>
          </a:xfrm>
        </p:grpSpPr>
        <p:sp>
          <p:nvSpPr>
            <p:cNvPr id="18" name="Freeform 17">
              <a:extLst>
                <a:ext uri="{FF2B5EF4-FFF2-40B4-BE49-F238E27FC236}">
                  <a16:creationId xmlns:a16="http://schemas.microsoft.com/office/drawing/2014/main" id="{28DF2C16-8C4C-08C8-BF46-8FD40EF7F1F1}"/>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9" name="Freeform 18">
              <a:extLst>
                <a:ext uri="{FF2B5EF4-FFF2-40B4-BE49-F238E27FC236}">
                  <a16:creationId xmlns:a16="http://schemas.microsoft.com/office/drawing/2014/main" id="{B8840373-C232-5FFF-1F44-39CFC236B352}"/>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23" name="Straight Connector 22">
            <a:extLst>
              <a:ext uri="{FF2B5EF4-FFF2-40B4-BE49-F238E27FC236}">
                <a16:creationId xmlns:a16="http://schemas.microsoft.com/office/drawing/2014/main" id="{B344D377-6B8C-1628-E315-FD05555731C7}"/>
              </a:ext>
            </a:extLst>
          </p:cNvPr>
          <p:cNvCxnSpPr/>
          <p:nvPr/>
        </p:nvCxnSpPr>
        <p:spPr>
          <a:xfrm flipH="1">
            <a:off x="8890131" y="2531221"/>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7490236"/>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205402"/>
            <a:ext cx="4829691" cy="785732"/>
          </a:xfrm>
        </p:spPr>
        <p:txBody>
          <a:bodyPr>
            <a:noAutofit/>
          </a:bodyPr>
          <a:lstStyle/>
          <a:p>
            <a:pPr rtl="0"/>
            <a:r>
              <a:rPr lang="zh-Hant" sz="3200" b="1" u="none" strike="noStrike" dirty="0">
                <a:solidFill>
                  <a:srgbClr val="FDBCA0"/>
                </a:solidFill>
                <a:latin typeface="Neue Haas Grotesk Text Pro"/>
              </a:rPr>
              <a:t>墨累-達令產區</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073266"/>
            <a:ext cx="5290684" cy="1286693"/>
          </a:xfrm>
        </p:spPr>
        <p:txBody>
          <a:bodyPr>
            <a:noAutofit/>
          </a:bodyPr>
          <a:lstStyle/>
          <a:p>
            <a:pPr rtl="0">
              <a:lnSpc>
                <a:spcPct val="80000"/>
              </a:lnSpc>
              <a:tabLst>
                <a:tab pos="1274445" algn="l"/>
              </a:tabLst>
            </a:pPr>
            <a:r>
              <a:rPr lang="zh-Hant" sz="5000" b="1" i="0" u="none" strike="noStrike">
                <a:solidFill>
                  <a:srgbClr val="F28F2A"/>
                </a:solidFill>
                <a:latin typeface="Neue Haas Grotesk Text Pro"/>
                <a:cs typeface="Hellix"/>
              </a:rPr>
              <a:t>在澳洲中心地帶的復興</a:t>
            </a:r>
          </a:p>
        </p:txBody>
      </p:sp>
      <p:sp>
        <p:nvSpPr>
          <p:cNvPr id="4" name="Text Placeholder 5">
            <a:extLst>
              <a:ext uri="{FF2B5EF4-FFF2-40B4-BE49-F238E27FC236}">
                <a16:creationId xmlns:a16="http://schemas.microsoft.com/office/drawing/2014/main" id="{42C53C67-B0E4-DEB8-80D1-01B2BA80E9B8}"/>
              </a:ext>
            </a:extLst>
          </p:cNvPr>
          <p:cNvSpPr>
            <a:spLocks noGrp="1"/>
          </p:cNvSpPr>
          <p:nvPr>
            <p:ph type="body" sz="quarter" idx="11"/>
          </p:nvPr>
        </p:nvSpPr>
        <p:spPr>
          <a:xfrm>
            <a:off x="623887" y="4001893"/>
            <a:ext cx="3976465" cy="992298"/>
          </a:xfrm>
        </p:spPr>
        <p:txBody>
          <a:bodyPr>
            <a:noAutofit/>
          </a:bodyPr>
          <a:lstStyle/>
          <a:p>
            <a:pPr marL="12065" rtl="0">
              <a:spcBef>
                <a:spcPts val="590"/>
              </a:spcBef>
              <a:buClr>
                <a:srgbClr val="F00000"/>
              </a:buClr>
              <a:tabLst>
                <a:tab pos="203200" algn="l"/>
              </a:tabLst>
            </a:pPr>
            <a:r>
              <a:rPr lang="zh-Hant" altLang="en-US" sz="1600" u="none" strike="noStrike" dirty="0">
                <a:solidFill>
                  <a:srgbClr val="FFFFFF"/>
                </a:solidFill>
                <a:latin typeface="Neue Haas Grotesk Text Pro"/>
                <a:cs typeface="Arial"/>
              </a:rPr>
              <a:t>里弗蘭</a:t>
            </a:r>
            <a:r>
              <a:rPr lang="zh-Hant" sz="1600" u="none" strike="noStrike" dirty="0">
                <a:solidFill>
                  <a:srgbClr val="FFFFFF"/>
                </a:solidFill>
                <a:latin typeface="Neue Haas Grotesk Text Pro"/>
                <a:cs typeface="Arial"/>
              </a:rPr>
              <a:t>、里弗裡納和墨累-達令是葡萄酒產業的重鎮，以其強大的生產能力和出口成功而聞名。它們的成功不僅體現在產量上，越來越多的優質生產商和新興品種為該地區的葡萄酒格局增添了多樣性。</a:t>
            </a:r>
            <a:endParaRPr lang="en-US" dirty="0"/>
          </a:p>
        </p:txBody>
      </p:sp>
      <p:pic>
        <p:nvPicPr>
          <p:cNvPr id="11" name="Picture Placeholder 10">
            <a:extLst>
              <a:ext uri="{FF2B5EF4-FFF2-40B4-BE49-F238E27FC236}">
                <a16:creationId xmlns:a16="http://schemas.microsoft.com/office/drawing/2014/main" id="{23D76D01-0C4F-8218-9B86-BCA48A783791}"/>
              </a:ext>
            </a:extLst>
          </p:cNvPr>
          <p:cNvPicPr>
            <a:picLocks noGrp="1" noChangeAspect="1"/>
          </p:cNvPicPr>
          <p:nvPr>
            <p:ph type="pic" sz="quarter" idx="10"/>
          </p:nvPr>
        </p:nvPicPr>
        <p:blipFill>
          <a:blip r:embed="rId2">
            <a:extLst>
              <a:ext uri="{28A0092B-C50C-407E-A947-70E740481C1C}">
                <a14:useLocalDpi xmlns:a14="http://schemas.microsoft.com/office/drawing/2010/main"/>
              </a:ext>
            </a:extLst>
          </a:blip>
          <a:stretch>
            <a:fillRect/>
          </a:stretch>
        </p:blipFill>
        <p:spPr>
          <a:xfrm>
            <a:off x="6096000" y="368300"/>
            <a:ext cx="6096000" cy="6103938"/>
          </a:xfrm>
        </p:spPr>
      </p:pic>
    </p:spTree>
    <p:extLst>
      <p:ext uri="{BB962C8B-B14F-4D97-AF65-F5344CB8AC3E}">
        <p14:creationId xmlns:p14="http://schemas.microsoft.com/office/powerpoint/2010/main" val="3735418610"/>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1999" cy="6858000"/>
          </a:xfrm>
          <a:prstGeom prst="rect">
            <a:avLst/>
          </a:prstGeom>
        </p:spPr>
      </p:pic>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0080" y="6301153"/>
            <a:ext cx="2822695" cy="123397"/>
          </a:xfrm>
          <a:prstGeom prst="rect">
            <a:avLst/>
          </a:prstGeom>
        </p:spPr>
      </p:pic>
      <p:sp>
        <p:nvSpPr>
          <p:cNvPr id="3" name="object 2">
            <a:extLst>
              <a:ext uri="{FF2B5EF4-FFF2-40B4-BE49-F238E27FC236}">
                <a16:creationId xmlns:a16="http://schemas.microsoft.com/office/drawing/2014/main" id="{0D1D6A58-CAA0-F045-45EA-A878433DDF22}"/>
              </a:ext>
            </a:extLst>
          </p:cNvPr>
          <p:cNvSpPr txBox="1"/>
          <p:nvPr/>
        </p:nvSpPr>
        <p:spPr>
          <a:xfrm>
            <a:off x="2100995" y="3017165"/>
            <a:ext cx="8105975" cy="1128471"/>
          </a:xfrm>
          <a:prstGeom prst="rect">
            <a:avLst/>
          </a:prstGeom>
        </p:spPr>
        <p:txBody>
          <a:bodyPr vert="horz" wrap="none" lIns="0" tIns="11521" rIns="0" bIns="0" rtlCol="0">
            <a:noAutofit/>
          </a:bodyPr>
          <a:lstStyle>
            <a:lvl1pPr algn="l" defTabSz="1007745"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rtl="0">
              <a:spcBef>
                <a:spcPts val="91"/>
              </a:spcBef>
              <a:tabLst>
                <a:tab pos="1162574" algn="l"/>
                <a:tab pos="2432878" algn="l"/>
                <a:tab pos="3690509" algn="l"/>
                <a:tab pos="4919334" algn="l"/>
                <a:tab pos="6532419" algn="l"/>
                <a:tab pos="9045952" algn="l"/>
              </a:tabLst>
            </a:pPr>
            <a:r>
              <a:rPr lang="ja-JP" altLang="en-US" sz="6000" u="none" strike="noStrike">
                <a:solidFill>
                  <a:srgbClr val="FFFFFF"/>
                </a:solidFill>
                <a:latin typeface="Microsoft JhengHei" panose="020B0604030504040204" pitchFamily="34" charset="-120"/>
                <a:ea typeface="Microsoft JhengHei" panose="020B0604030504040204" pitchFamily="34" charset="-120"/>
                <a:cs typeface="Inter Display"/>
              </a:rPr>
              <a:t>謝謝大家</a:t>
            </a:r>
            <a:endParaRPr lang="pt-BR" sz="6000" spc="272" dirty="0">
              <a:solidFill>
                <a:schemeClr val="bg1"/>
              </a:solidFill>
              <a:latin typeface="Microsoft JhengHei" panose="020B0604030504040204" pitchFamily="34" charset="-120"/>
              <a:ea typeface="Microsoft JhengHei" panose="020B0604030504040204" pitchFamily="34" charset="-120"/>
              <a:cs typeface="Inter Display" panose="02000503000000020004" pitchFamily="2" charset="0"/>
            </a:endParaRPr>
          </a:p>
        </p:txBody>
      </p:sp>
    </p:spTree>
    <p:extLst>
      <p:ext uri="{BB962C8B-B14F-4D97-AF65-F5344CB8AC3E}">
        <p14:creationId xmlns:p14="http://schemas.microsoft.com/office/powerpoint/2010/main" val="2579349937"/>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7A9F4B9-C793-E942-3C79-DA2F2C2BC40E}"/>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tretch>
            <a:fillRect/>
          </a:stretch>
        </p:blipFill>
        <p:spPr>
          <a:xfrm>
            <a:off x="0" y="368300"/>
            <a:ext cx="6096000" cy="6103741"/>
          </a:xfrm>
        </p:spPr>
      </p:pic>
      <p:sp>
        <p:nvSpPr>
          <p:cNvPr id="3" name="Title 2">
            <a:extLst>
              <a:ext uri="{FF2B5EF4-FFF2-40B4-BE49-F238E27FC236}">
                <a16:creationId xmlns:a16="http://schemas.microsoft.com/office/drawing/2014/main" id="{94762CF8-1C9D-0CA1-735C-9E3757B60859}"/>
              </a:ext>
            </a:extLst>
          </p:cNvPr>
          <p:cNvSpPr>
            <a:spLocks noGrp="1"/>
          </p:cNvSpPr>
          <p:nvPr>
            <p:ph type="title"/>
          </p:nvPr>
        </p:nvSpPr>
        <p:spPr>
          <a:xfrm>
            <a:off x="6456363" y="203158"/>
            <a:ext cx="4829691" cy="785732"/>
          </a:xfrm>
        </p:spPr>
        <p:txBody>
          <a:bodyPr>
            <a:noAutofit/>
          </a:bodyPr>
          <a:lstStyle/>
          <a:p>
            <a:pPr rtl="0"/>
            <a:r>
              <a:rPr lang="zh-Hant" sz="3200" b="1" u="none" strike="noStrike" dirty="0">
                <a:solidFill>
                  <a:srgbClr val="FDBCA0"/>
                </a:solidFill>
                <a:latin typeface="Neue Haas Grotesk Text Pro"/>
              </a:rPr>
              <a:t>澳洲的</a:t>
            </a:r>
          </a:p>
        </p:txBody>
      </p:sp>
      <p:sp>
        <p:nvSpPr>
          <p:cNvPr id="4" name="Text Placeholder 3">
            <a:extLst>
              <a:ext uri="{FF2B5EF4-FFF2-40B4-BE49-F238E27FC236}">
                <a16:creationId xmlns:a16="http://schemas.microsoft.com/office/drawing/2014/main" id="{2391661C-849C-778D-4496-D3C224862320}"/>
              </a:ext>
            </a:extLst>
          </p:cNvPr>
          <p:cNvSpPr>
            <a:spLocks noGrp="1"/>
          </p:cNvSpPr>
          <p:nvPr>
            <p:ph type="body" sz="quarter" idx="11"/>
          </p:nvPr>
        </p:nvSpPr>
        <p:spPr>
          <a:xfrm>
            <a:off x="6456363" y="3107263"/>
            <a:ext cx="4204380" cy="3133240"/>
          </a:xfrm>
        </p:spPr>
        <p:txBody>
          <a:bodyPr>
            <a:noAutofit/>
          </a:bodyPr>
          <a:lstStyle/>
          <a:p>
            <a:pPr marL="297815" indent="-285750" rtl="0">
              <a:spcBef>
                <a:spcPts val="590"/>
              </a:spcBef>
              <a:buFont typeface="Arial" panose="020B0604020202020204" pitchFamily="34" charset="0"/>
              <a:buChar char="•"/>
              <a:tabLst>
                <a:tab pos="203200" algn="l"/>
              </a:tabLst>
            </a:pPr>
            <a:r>
              <a:rPr lang="zh-Hant" sz="1600" u="none" strike="noStrike" dirty="0">
                <a:solidFill>
                  <a:srgbClr val="FFFFFF"/>
                </a:solidFill>
                <a:latin typeface="Neue Haas Grotesk Text Pro"/>
                <a:cs typeface="Arial"/>
              </a:rPr>
              <a:t>澳洲葡萄酒產業的核心是里弗蘭（Riverland）、里弗裡納（Riverina）和墨累-達令（Murray Darling）——全國的葡萄酒生產重鎮。</a:t>
            </a:r>
            <a:endParaRPr lang="en-AU" dirty="0">
              <a:cs typeface="Arial" panose="020B0604020202020204" pitchFamily="34" charset="0"/>
            </a:endParaRPr>
          </a:p>
          <a:p>
            <a:pPr marL="297815" marR="5080" indent="-285750" rtl="0">
              <a:lnSpc>
                <a:spcPts val="2100"/>
              </a:lnSpc>
              <a:spcBef>
                <a:spcPts val="765"/>
              </a:spcBef>
              <a:buFont typeface="Arial" panose="020B0604020202020204" pitchFamily="34" charset="0"/>
              <a:buChar char="•"/>
              <a:tabLst>
                <a:tab pos="203200" algn="l"/>
              </a:tabLst>
            </a:pPr>
            <a:r>
              <a:rPr lang="zh-Hant" sz="1600" u="none" strike="noStrike" spc="-35" dirty="0">
                <a:solidFill>
                  <a:srgbClr val="FFFFFF"/>
                </a:solidFill>
                <a:latin typeface="Neue Haas Grotesk Text Pro"/>
                <a:cs typeface="Arial"/>
              </a:rPr>
              <a:t>這些地區的大規模生產使其白葡萄酒和紅葡萄酒在國際出口方面都取得了巨大成功。</a:t>
            </a:r>
          </a:p>
          <a:p>
            <a:pPr marL="297815" marR="5080" indent="-285750" rtl="0">
              <a:lnSpc>
                <a:spcPts val="2100"/>
              </a:lnSpc>
              <a:spcBef>
                <a:spcPts val="765"/>
              </a:spcBef>
              <a:buFont typeface="Arial" panose="020B0604020202020204" pitchFamily="34" charset="0"/>
              <a:buChar char="•"/>
              <a:tabLst>
                <a:tab pos="203200" algn="l"/>
              </a:tabLst>
            </a:pPr>
            <a:r>
              <a:rPr lang="zh-Hant" sz="1600" u="none" strike="noStrike" spc="-35" dirty="0">
                <a:solidFill>
                  <a:srgbClr val="FFFFFF"/>
                </a:solidFill>
                <a:latin typeface="Neue Haas Grotesk Text Pro"/>
                <a:cs typeface="Arial"/>
              </a:rPr>
              <a:t>如今，這些地區因其對更廣泛的討論所做出的貢獻而備受認可，這種討論旨在頌揚生態環保的決策和創新的釀酒實踐。</a:t>
            </a:r>
            <a:endParaRPr lang="en-AU" dirty="0">
              <a:cs typeface="Arial" panose="020B0604020202020204" pitchFamily="34" charset="0"/>
            </a:endParaRPr>
          </a:p>
        </p:txBody>
      </p:sp>
      <p:sp>
        <p:nvSpPr>
          <p:cNvPr id="5" name="Text Placeholder 4">
            <a:extLst>
              <a:ext uri="{FF2B5EF4-FFF2-40B4-BE49-F238E27FC236}">
                <a16:creationId xmlns:a16="http://schemas.microsoft.com/office/drawing/2014/main" id="{FDE3DB73-2185-EB6B-CCCA-C32695F3740E}"/>
              </a:ext>
            </a:extLst>
          </p:cNvPr>
          <p:cNvSpPr>
            <a:spLocks noGrp="1"/>
          </p:cNvSpPr>
          <p:nvPr>
            <p:ph type="body" sz="quarter" idx="13"/>
          </p:nvPr>
        </p:nvSpPr>
        <p:spPr>
          <a:xfrm>
            <a:off x="6456363" y="1071022"/>
            <a:ext cx="4829691" cy="1325563"/>
          </a:xfrm>
        </p:spPr>
        <p:txBody>
          <a:bodyPr>
            <a:noAutofit/>
          </a:bodyPr>
          <a:lstStyle/>
          <a:p>
            <a:pPr rtl="0"/>
            <a:r>
              <a:rPr lang="zh-Hant" sz="5000" b="1" u="none" strike="noStrike" dirty="0">
                <a:solidFill>
                  <a:srgbClr val="B2D8BE"/>
                </a:solidFill>
                <a:latin typeface="Neue Haas Grotesk Text Pro"/>
              </a:rPr>
              <a:t>內陸葡萄酒重鎮</a:t>
            </a:r>
          </a:p>
        </p:txBody>
      </p:sp>
    </p:spTree>
    <p:extLst>
      <p:ext uri="{BB962C8B-B14F-4D97-AF65-F5344CB8AC3E}">
        <p14:creationId xmlns:p14="http://schemas.microsoft.com/office/powerpoint/2010/main" val="602433484"/>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A7485-4D90-C46B-2FB9-8205A92FC28A}"/>
              </a:ext>
            </a:extLst>
          </p:cNvPr>
          <p:cNvSpPr>
            <a:spLocks noGrp="1"/>
          </p:cNvSpPr>
          <p:nvPr>
            <p:ph type="title"/>
          </p:nvPr>
        </p:nvSpPr>
        <p:spPr/>
        <p:txBody>
          <a:bodyPr>
            <a:noAutofit/>
          </a:bodyPr>
          <a:lstStyle/>
          <a:p>
            <a:endParaRPr lang="en-US" dirty="0"/>
          </a:p>
        </p:txBody>
      </p:sp>
      <p:sp>
        <p:nvSpPr>
          <p:cNvPr id="3" name="Text Placeholder 2">
            <a:extLst>
              <a:ext uri="{FF2B5EF4-FFF2-40B4-BE49-F238E27FC236}">
                <a16:creationId xmlns:a16="http://schemas.microsoft.com/office/drawing/2014/main" id="{05181891-B659-0570-528A-927FF79F7B0D}"/>
              </a:ext>
            </a:extLst>
          </p:cNvPr>
          <p:cNvSpPr>
            <a:spLocks noGrp="1"/>
          </p:cNvSpPr>
          <p:nvPr>
            <p:ph type="body" idx="10"/>
          </p:nvPr>
        </p:nvSpPr>
        <p:spPr/>
        <p:txBody>
          <a:bodyPr>
            <a:noAutofit/>
          </a:bodyPr>
          <a:lstStyle/>
          <a:p>
            <a:endParaRPr lang="en-US" dirty="0"/>
          </a:p>
        </p:txBody>
      </p:sp>
      <p:sp>
        <p:nvSpPr>
          <p:cNvPr id="4" name="Text Placeholder 3">
            <a:extLst>
              <a:ext uri="{FF2B5EF4-FFF2-40B4-BE49-F238E27FC236}">
                <a16:creationId xmlns:a16="http://schemas.microsoft.com/office/drawing/2014/main" id="{5D20E9B2-421C-C072-5C66-71AED6296205}"/>
              </a:ext>
            </a:extLst>
          </p:cNvPr>
          <p:cNvSpPr>
            <a:spLocks noGrp="1"/>
          </p:cNvSpPr>
          <p:nvPr>
            <p:ph type="body" idx="11"/>
          </p:nvPr>
        </p:nvSpPr>
        <p:spPr/>
        <p:txBody>
          <a:bodyPr>
            <a:noAutofit/>
          </a:bodyPr>
          <a:lstStyle/>
          <a:p>
            <a:endParaRPr lang="en-US" dirty="0"/>
          </a:p>
        </p:txBody>
      </p:sp>
    </p:spTree>
    <p:extLst>
      <p:ext uri="{BB962C8B-B14F-4D97-AF65-F5344CB8AC3E}">
        <p14:creationId xmlns:p14="http://schemas.microsoft.com/office/powerpoint/2010/main" val="265604966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a:extLst>
              <a:ext uri="{28A0092B-C50C-407E-A947-70E740481C1C}">
                <a14:useLocalDpi xmlns:a14="http://schemas.microsoft.com/office/drawing/2010/main"/>
              </a:ext>
            </a:extLst>
          </a:blip>
          <a:stretch>
            <a:fillRect/>
          </a:stretch>
        </p:blipFill>
        <p:spPr>
          <a:xfrm>
            <a:off x="6096000" y="368300"/>
            <a:ext cx="6096000" cy="6103620"/>
          </a:xfrm>
        </p:spPr>
      </p:pic>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4108898"/>
            <a:ext cx="4829691" cy="1530521"/>
          </a:xfrm>
        </p:spPr>
        <p:txBody>
          <a:bodyPr>
            <a:noAutofit/>
          </a:bodyPr>
          <a:lstStyle/>
          <a:p>
            <a:pPr marL="0" marR="5080" indent="0" rtl="0">
              <a:lnSpc>
                <a:spcPts val="2100"/>
              </a:lnSpc>
              <a:spcBef>
                <a:spcPts val="219"/>
              </a:spcBef>
              <a:buNone/>
            </a:pPr>
            <a:r>
              <a:rPr lang="zh-Hant" sz="1600" u="none" strike="noStrike" spc="-10" dirty="0">
                <a:latin typeface="Neue Haas Grotesk Text Pro"/>
                <a:cs typeface="Arial"/>
              </a:rPr>
              <a:t>里弗蘭、里弗裡納和墨累-達令</a:t>
            </a:r>
            <a:endParaRPr lang="en-AU" sz="1600" dirty="0">
              <a:cs typeface="Arial" panose="020B0604020202020204" pitchFamily="34" charset="0"/>
            </a:endParaRPr>
          </a:p>
          <a:p>
            <a:pPr marL="297815" rtl="0">
              <a:lnSpc>
                <a:spcPct val="100000"/>
              </a:lnSpc>
              <a:spcBef>
                <a:spcPts val="585"/>
              </a:spcBef>
              <a:tabLst>
                <a:tab pos="203200" algn="l"/>
              </a:tabLst>
            </a:pPr>
            <a:r>
              <a:rPr lang="zh-Hant" sz="1600" u="none" strike="noStrike" spc="-10" dirty="0">
                <a:latin typeface="Neue Haas Grotesk Text Pro"/>
                <a:cs typeface="Arial"/>
              </a:rPr>
              <a:t>簡介</a:t>
            </a:r>
            <a:endParaRPr lang="en-AU" sz="1600" dirty="0">
              <a:cs typeface="Arial" panose="020B0604020202020204" pitchFamily="34" charset="0"/>
            </a:endParaRPr>
          </a:p>
          <a:p>
            <a:pPr marL="297815" rtl="0">
              <a:lnSpc>
                <a:spcPct val="100000"/>
              </a:lnSpc>
              <a:spcBef>
                <a:spcPts val="650"/>
              </a:spcBef>
              <a:tabLst>
                <a:tab pos="203200" algn="l"/>
              </a:tabLst>
            </a:pPr>
            <a:r>
              <a:rPr lang="zh-Hant" sz="1600" u="none" strike="noStrike" spc="-10" dirty="0">
                <a:latin typeface="Neue Haas Grotesk Text Pro"/>
                <a:cs typeface="Arial"/>
              </a:rPr>
              <a:t>歷史</a:t>
            </a:r>
            <a:endParaRPr lang="en-AU" sz="1600" dirty="0">
              <a:cs typeface="Arial" panose="020B0604020202020204" pitchFamily="34" charset="0"/>
            </a:endParaRPr>
          </a:p>
          <a:p>
            <a:pPr marL="297815" rtl="0">
              <a:lnSpc>
                <a:spcPct val="100000"/>
              </a:lnSpc>
              <a:spcBef>
                <a:spcPts val="650"/>
              </a:spcBef>
              <a:tabLst>
                <a:tab pos="203200" algn="l"/>
              </a:tabLst>
            </a:pPr>
            <a:r>
              <a:rPr lang="zh-Hant" sz="1600" u="none" strike="noStrike" spc="-10" dirty="0">
                <a:latin typeface="Neue Haas Grotesk Text Pro"/>
                <a:cs typeface="Arial"/>
              </a:rPr>
              <a:t>地理</a:t>
            </a:r>
            <a:endParaRPr lang="en-AU" sz="1600" dirty="0">
              <a:cs typeface="Arial" panose="020B0604020202020204" pitchFamily="34" charset="0"/>
            </a:endParaRPr>
          </a:p>
          <a:p>
            <a:pPr marL="297815" rtl="0">
              <a:lnSpc>
                <a:spcPct val="100000"/>
              </a:lnSpc>
              <a:spcBef>
                <a:spcPts val="645"/>
              </a:spcBef>
              <a:tabLst>
                <a:tab pos="203200" algn="l"/>
              </a:tabLst>
            </a:pPr>
            <a:r>
              <a:rPr lang="zh-Hant" sz="1600" u="none" strike="noStrike" spc="-10" dirty="0">
                <a:latin typeface="Neue Haas Grotesk Text Pro"/>
                <a:cs typeface="Arial"/>
              </a:rPr>
              <a:t>主要葡萄品種</a:t>
            </a:r>
            <a:endParaRPr lang="en-AU" sz="1600" dirty="0">
              <a:cs typeface="Arial" panose="020B0604020202020204" pitchFamily="34" charset="0"/>
            </a:endParaRPr>
          </a:p>
        </p:txBody>
      </p:sp>
      <p:sp>
        <p:nvSpPr>
          <p:cNvPr id="6" name="Title 2">
            <a:extLst>
              <a:ext uri="{FF2B5EF4-FFF2-40B4-BE49-F238E27FC236}">
                <a16:creationId xmlns:a16="http://schemas.microsoft.com/office/drawing/2014/main" id="{6A9379D6-9BFA-1715-81BD-B4EE79DE733F}"/>
              </a:ext>
            </a:extLst>
          </p:cNvPr>
          <p:cNvSpPr>
            <a:spLocks noGrp="1"/>
          </p:cNvSpPr>
          <p:nvPr>
            <p:ph type="title"/>
          </p:nvPr>
        </p:nvSpPr>
        <p:spPr>
          <a:xfrm>
            <a:off x="623888" y="584200"/>
            <a:ext cx="4829691" cy="1325562"/>
          </a:xfrm>
        </p:spPr>
        <p:txBody>
          <a:bodyPr>
            <a:noAutofit/>
          </a:bodyPr>
          <a:lstStyle/>
          <a:p>
            <a:pPr rtl="0"/>
            <a:r>
              <a:rPr lang="zh-Hant" sz="5400" b="1" u="none" strike="noStrike" dirty="0">
                <a:solidFill>
                  <a:schemeClr val="accent1"/>
                </a:solidFill>
                <a:latin typeface="Neue Haas Grotesk Text Pro"/>
              </a:rPr>
              <a:t>今天</a:t>
            </a:r>
            <a:br>
              <a:rPr lang="zh-Hant" sz="5400" b="1" u="none" strike="noStrike" dirty="0">
                <a:solidFill>
                  <a:schemeClr val="accent1"/>
                </a:solidFill>
                <a:latin typeface="Neue Haas Grotesk Text Pro"/>
              </a:rPr>
            </a:br>
            <a:r>
              <a:rPr lang="zh-Hant" sz="5400" b="1" u="none" strike="noStrike" dirty="0">
                <a:solidFill>
                  <a:schemeClr val="accent1"/>
                </a:solidFill>
                <a:latin typeface="Neue Haas Grotesk Text Pro"/>
              </a:rPr>
              <a:t>我們</a:t>
            </a:r>
            <a:br>
              <a:rPr lang="zh-Hant" sz="5400" b="1" u="none" strike="noStrike" dirty="0">
                <a:solidFill>
                  <a:schemeClr val="accent1"/>
                </a:solidFill>
                <a:latin typeface="Neue Haas Grotesk Text Pro"/>
              </a:rPr>
            </a:br>
            <a:r>
              <a:rPr lang="zh-Hant" sz="5400" b="1" u="none" strike="noStrike" dirty="0">
                <a:solidFill>
                  <a:schemeClr val="accent1"/>
                </a:solidFill>
                <a:latin typeface="Neue Haas Grotesk Text Pro"/>
              </a:rPr>
              <a:t>將涵蓋</a:t>
            </a:r>
          </a:p>
        </p:txBody>
      </p:sp>
    </p:spTree>
    <p:extLst>
      <p:ext uri="{BB962C8B-B14F-4D97-AF65-F5344CB8AC3E}">
        <p14:creationId xmlns:p14="http://schemas.microsoft.com/office/powerpoint/2010/main" val="418893328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765DC3-AD02-704C-51C4-FC98B5C3F8B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7988" y="1"/>
            <a:ext cx="12192000"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623888" y="584200"/>
            <a:ext cx="6158452" cy="1325562"/>
          </a:xfrm>
        </p:spPr>
        <p:txBody>
          <a:bodyPr>
            <a:noAutofit/>
          </a:bodyPr>
          <a:lstStyle/>
          <a:p>
            <a:pPr rtl="0"/>
            <a:r>
              <a:rPr lang="zh-Hant" sz="5400" b="1" u="none" strike="noStrike" dirty="0">
                <a:solidFill>
                  <a:srgbClr val="F28F2A"/>
                </a:solidFill>
                <a:latin typeface="Microsoft JhengHei" panose="020B0604030504040204" pitchFamily="34" charset="-120"/>
              </a:rPr>
              <a:t>南</a:t>
            </a:r>
            <a:br>
              <a:rPr lang="zh-Hant" sz="5400" b="1" u="none" strike="noStrike" dirty="0">
                <a:solidFill>
                  <a:srgbClr val="F28F2A"/>
                </a:solidFill>
                <a:latin typeface="Microsoft JhengHei" panose="020B0604030504040204" pitchFamily="34" charset="-120"/>
              </a:rPr>
            </a:br>
            <a:r>
              <a:rPr lang="zh-Hant" sz="5400" b="1" u="none" strike="noStrike" dirty="0">
                <a:solidFill>
                  <a:srgbClr val="F28F2A"/>
                </a:solidFill>
                <a:latin typeface="Microsoft JhengHei" panose="020B0604030504040204" pitchFamily="34" charset="-120"/>
              </a:rPr>
              <a:t>澳大利亞州</a:t>
            </a:r>
          </a:p>
        </p:txBody>
      </p:sp>
      <p:sp>
        <p:nvSpPr>
          <p:cNvPr id="6" name="TextBox 5">
            <a:extLst>
              <a:ext uri="{FF2B5EF4-FFF2-40B4-BE49-F238E27FC236}">
                <a16:creationId xmlns:a16="http://schemas.microsoft.com/office/drawing/2014/main" id="{DCE07064-3E61-2269-6345-5A423939049F}"/>
              </a:ext>
            </a:extLst>
          </p:cNvPr>
          <p:cNvSpPr txBox="1"/>
          <p:nvPr/>
        </p:nvSpPr>
        <p:spPr>
          <a:xfrm>
            <a:off x="5791200" y="4665832"/>
            <a:ext cx="1810331" cy="369332"/>
          </a:xfrm>
          <a:prstGeom prst="rect">
            <a:avLst/>
          </a:prstGeom>
          <a:noFill/>
        </p:spPr>
        <p:txBody>
          <a:bodyPr wrap="square">
            <a:noAutofit/>
          </a:bodyPr>
          <a:lstStyle/>
          <a:p>
            <a:pPr rtl="0"/>
            <a:r>
              <a:rPr lang="zh-Hant" sz="1800" b="1" u="none" strike="noStrike" dirty="0">
                <a:solidFill>
                  <a:srgbClr val="F28F2A"/>
                </a:solidFill>
                <a:latin typeface="Microsoft JhengHei" panose="020B0604030504040204" pitchFamily="34" charset="-120"/>
                <a:ea typeface="Microsoft JhengHei" panose="020B0604030504040204" pitchFamily="34" charset="-120"/>
              </a:rPr>
              <a:t>里弗蘭</a:t>
            </a:r>
            <a:endParaRPr lang="en-US" b="1" dirty="0">
              <a:solidFill>
                <a:schemeClr val="accent4"/>
              </a:solidFill>
              <a:latin typeface="Microsoft JhengHei" panose="020B0604030504040204" pitchFamily="34" charset="-120"/>
              <a:ea typeface="Microsoft JhengHei" panose="020B0604030504040204" pitchFamily="34" charset="-120"/>
            </a:endParaRPr>
          </a:p>
        </p:txBody>
      </p:sp>
      <p:cxnSp>
        <p:nvCxnSpPr>
          <p:cNvPr id="7" name="Straight Connector 6">
            <a:extLst>
              <a:ext uri="{FF2B5EF4-FFF2-40B4-BE49-F238E27FC236}">
                <a16:creationId xmlns:a16="http://schemas.microsoft.com/office/drawing/2014/main" id="{7F0681AC-E9DE-8EA2-5DE3-E5D9018648AE}"/>
              </a:ext>
            </a:extLst>
          </p:cNvPr>
          <p:cNvCxnSpPr/>
          <p:nvPr/>
        </p:nvCxnSpPr>
        <p:spPr>
          <a:xfrm flipH="1">
            <a:off x="6620045" y="2828260"/>
            <a:ext cx="3147732" cy="195639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1680482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tretch>
            <a:fillRect/>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584200"/>
            <a:ext cx="5009924" cy="792601"/>
          </a:xfrm>
        </p:spPr>
        <p:txBody>
          <a:bodyPr anchor="t">
            <a:noAutofit/>
          </a:bodyPr>
          <a:lstStyle/>
          <a:p>
            <a:pPr rtl="0"/>
            <a:r>
              <a:rPr lang="zh-Hant" sz="3200" b="1" u="none" strike="noStrike" dirty="0">
                <a:solidFill>
                  <a:srgbClr val="FDBCA0"/>
                </a:solidFill>
                <a:latin typeface="Neue Haas Grotesk Text Pro"/>
              </a:rPr>
              <a:t>里弗蘭產區的</a:t>
            </a:r>
          </a:p>
        </p:txBody>
      </p:sp>
      <p:sp>
        <p:nvSpPr>
          <p:cNvPr id="2" name="Title 2">
            <a:extLst>
              <a:ext uri="{FF2B5EF4-FFF2-40B4-BE49-F238E27FC236}">
                <a16:creationId xmlns:a16="http://schemas.microsoft.com/office/drawing/2014/main" id="{128C975B-7767-626E-0DDC-C0024354C4F1}"/>
              </a:ext>
            </a:extLst>
          </p:cNvPr>
          <p:cNvSpPr txBox="1"/>
          <p:nvPr/>
        </p:nvSpPr>
        <p:spPr>
          <a:xfrm>
            <a:off x="6456362" y="1068732"/>
            <a:ext cx="5735638" cy="203816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pPr rtl="0"/>
            <a:r>
              <a:rPr lang="zh-Hant" sz="5000" b="1" u="none" strike="noStrike" dirty="0">
                <a:solidFill>
                  <a:srgbClr val="F28F2A"/>
                </a:solidFill>
                <a:latin typeface="Neue Haas Grotesk Text Pro"/>
                <a:ea typeface="Microsoft JhengHei" panose="020B0604030504040204" pitchFamily="34" charset="-120"/>
              </a:rPr>
              <a:t>產量和品種</a:t>
            </a: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2" y="3344535"/>
            <a:ext cx="4707824" cy="2846525"/>
          </a:xfrm>
        </p:spPr>
        <p:txBody>
          <a:bodyPr>
            <a:noAutofit/>
          </a:bodyPr>
          <a:lstStyle/>
          <a:p>
            <a:pPr marL="297815" marR="5080" indent="-285750" rtl="0">
              <a:lnSpc>
                <a:spcPts val="2100"/>
              </a:lnSpc>
              <a:spcBef>
                <a:spcPts val="219"/>
              </a:spcBef>
              <a:buFont typeface="Arial" panose="020B0604020202020204" pitchFamily="34" charset="0"/>
              <a:buChar char="•"/>
              <a:tabLst>
                <a:tab pos="203200" algn="l"/>
              </a:tabLst>
            </a:pPr>
            <a:r>
              <a:rPr lang="zh-Hant" sz="1600" u="none" strike="noStrike" dirty="0">
                <a:latin typeface="Neue Haas Grotesk Text Pro"/>
                <a:cs typeface="Arial"/>
              </a:rPr>
              <a:t>源自墨累河的古老紅色土壤、漫長的日照時間和精湛的葡萄栽培技術是南澳大利亞這一葡萄酒產區的標誌。</a:t>
            </a:r>
            <a:endParaRPr lang="en-AU" sz="1600" dirty="0">
              <a:cs typeface="Arial" panose="020B0604020202020204" pitchFamily="34" charset="0"/>
            </a:endParaRPr>
          </a:p>
          <a:p>
            <a:pPr marL="297815" marR="135255" indent="-285750" rtl="0">
              <a:lnSpc>
                <a:spcPts val="2100"/>
              </a:lnSpc>
              <a:spcBef>
                <a:spcPts val="710"/>
              </a:spcBef>
              <a:buFont typeface="Arial" panose="020B0604020202020204" pitchFamily="34" charset="0"/>
              <a:buChar char="•"/>
              <a:tabLst>
                <a:tab pos="203200" algn="l"/>
              </a:tabLst>
            </a:pPr>
            <a:r>
              <a:rPr lang="zh-Hant" sz="1600" u="none" strike="noStrike" dirty="0">
                <a:latin typeface="Neue Haas Grotesk Text Pro"/>
                <a:cs typeface="Arial"/>
              </a:rPr>
              <a:t>該產區位於阿德萊德東北方向僅兩小時車程處，從標誌性的墨累河一直延伸到澳洲內陸大區的邊緣。</a:t>
            </a:r>
            <a:endParaRPr lang="en-AU" sz="1600" dirty="0">
              <a:cs typeface="Arial" panose="020B0604020202020204" pitchFamily="34" charset="0"/>
            </a:endParaRPr>
          </a:p>
          <a:p>
            <a:pPr marL="297815" marR="9525" indent="-285750" rtl="0">
              <a:lnSpc>
                <a:spcPts val="2100"/>
              </a:lnSpc>
              <a:spcBef>
                <a:spcPts val="710"/>
              </a:spcBef>
              <a:buFont typeface="Arial" panose="020B0604020202020204" pitchFamily="34" charset="0"/>
              <a:buChar char="•"/>
              <a:tabLst>
                <a:tab pos="203200" algn="l"/>
              </a:tabLst>
            </a:pPr>
            <a:r>
              <a:rPr lang="zh-Hant" sz="1600" u="none" strike="noStrike" dirty="0">
                <a:latin typeface="Neue Haas Grotesk Text Pro"/>
                <a:cs typeface="Arial"/>
              </a:rPr>
              <a:t>作為澳洲最大的葡萄酒產區，里弗蘭將現代創新與久經考驗的傳統工藝完美結合。</a:t>
            </a:r>
            <a:endParaRPr lang="en-AU" sz="1600" dirty="0">
              <a:cs typeface="Arial" panose="020B0604020202020204" pitchFamily="34" charset="0"/>
            </a:endParaRPr>
          </a:p>
        </p:txBody>
      </p:sp>
    </p:spTree>
    <p:extLst>
      <p:ext uri="{BB962C8B-B14F-4D97-AF65-F5344CB8AC3E}">
        <p14:creationId xmlns:p14="http://schemas.microsoft.com/office/powerpoint/2010/main" val="100719953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2">
            <a:extLst>
              <a:ext uri="{28A0092B-C50C-407E-A947-70E740481C1C}">
                <a14:useLocalDpi xmlns:a14="http://schemas.microsoft.com/office/drawing/2010/main"/>
              </a:ext>
            </a:extLst>
          </a:blip>
          <a:stretch>
            <a:fillRect/>
          </a:stretch>
        </p:blipFill>
        <p:spPr>
          <a:xfrm>
            <a:off x="7839739" y="368300"/>
            <a:ext cx="4352261" cy="271306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1071271" y="3849418"/>
            <a:ext cx="2382787" cy="662774"/>
          </a:xfrm>
        </p:spPr>
        <p:txBody>
          <a:bodyPr>
            <a:noAutofit/>
          </a:bodyPr>
          <a:lstStyle/>
          <a:p>
            <a:pPr rtl="0"/>
            <a:r>
              <a:rPr lang="zh-Hant" sz="2400" b="1" u="none" strike="noStrike" dirty="0">
                <a:latin typeface="Neue Haas Grotesk Text Pro"/>
              </a:rPr>
              <a:t>最初</a:t>
            </a: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1071271" y="4575995"/>
            <a:ext cx="2382786" cy="1461301"/>
          </a:xfrm>
        </p:spPr>
        <p:txBody>
          <a:bodyPr>
            <a:noAutofit/>
          </a:bodyPr>
          <a:lstStyle/>
          <a:p>
            <a:pPr marR="5080" rtl="0">
              <a:lnSpc>
                <a:spcPct val="82000"/>
              </a:lnSpc>
              <a:spcBef>
                <a:spcPct val="0"/>
              </a:spcBef>
            </a:pPr>
            <a:r>
              <a:rPr lang="zh-Hant" sz="1600" u="none" strike="noStrike" dirty="0">
                <a:latin typeface="Neue Haas Grotesk Text Pro"/>
                <a:cs typeface="Arial"/>
              </a:rPr>
              <a:t>里弗蘭地區的傳統所有者是埃拉維隆人，這裡擁有許多神聖的文化遺址。</a:t>
            </a:r>
            <a:endParaRPr lang="en-AU" dirty="0">
              <a:cs typeface="Arial" panose="020B0604020202020204" pitchFamily="34" charset="0"/>
            </a:endParaRPr>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a:xfrm>
            <a:off x="623343" y="512088"/>
            <a:ext cx="6968303" cy="473196"/>
          </a:xfrm>
        </p:spPr>
        <p:txBody>
          <a:bodyPr>
            <a:noAutofit/>
          </a:bodyPr>
          <a:lstStyle/>
          <a:p>
            <a:pPr rtl="0"/>
            <a:r>
              <a:rPr lang="zh-Hant" sz="3200" b="1" u="none" strike="noStrike" dirty="0">
                <a:solidFill>
                  <a:srgbClr val="FDBCA0"/>
                </a:solidFill>
                <a:latin typeface="Neue Haas Grotesk Text Pro"/>
              </a:rPr>
              <a:t>里弗蘭的歷史</a:t>
            </a:r>
          </a:p>
        </p:txBody>
      </p:sp>
      <p:sp>
        <p:nvSpPr>
          <p:cNvPr id="8" name="Text Placeholder 4">
            <a:extLst>
              <a:ext uri="{FF2B5EF4-FFF2-40B4-BE49-F238E27FC236}">
                <a16:creationId xmlns:a16="http://schemas.microsoft.com/office/drawing/2014/main" id="{467544DC-280D-6840-C55C-CF2CADDA241E}"/>
              </a:ext>
            </a:extLst>
          </p:cNvPr>
          <p:cNvSpPr txBox="1"/>
          <p:nvPr/>
        </p:nvSpPr>
        <p:spPr>
          <a:xfrm>
            <a:off x="6302330" y="4256718"/>
            <a:ext cx="2698276"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marR="5080" rtl="0">
              <a:lnSpc>
                <a:spcPts val="1600"/>
              </a:lnSpc>
              <a:spcBef>
                <a:spcPts val="219"/>
              </a:spcBef>
            </a:pPr>
            <a:r>
              <a:rPr lang="zh-Hant" sz="1600" u="none" strike="noStrike" dirty="0">
                <a:latin typeface="Neue Haas Grotesk Text Pro"/>
                <a:ea typeface="Microsoft JhengHei" panose="020B0604030504040204" pitchFamily="34" charset="-120"/>
                <a:cs typeface="Arial"/>
              </a:rPr>
              <a:t>《士兵安置法案》獲得通過。許多移民遷居至此，帶來了他們在歐洲的耕作和葡萄園管理方式。</a:t>
            </a:r>
            <a:endParaRPr lang="en-AU" sz="1600" dirty="0">
              <a:ea typeface="Microsoft JhengHei" panose="020B0604030504040204" pitchFamily="34" charset="-120"/>
              <a:cs typeface="Arial" panose="020B0604020202020204" pitchFamily="34" charset="0"/>
            </a:endParaRPr>
          </a:p>
        </p:txBody>
      </p:sp>
      <p:sp>
        <p:nvSpPr>
          <p:cNvPr id="11" name="Text Placeholder 5">
            <a:extLst>
              <a:ext uri="{FF2B5EF4-FFF2-40B4-BE49-F238E27FC236}">
                <a16:creationId xmlns:a16="http://schemas.microsoft.com/office/drawing/2014/main" id="{F84AFC82-C28C-EF5F-E093-AC77EF975F55}"/>
              </a:ext>
            </a:extLst>
          </p:cNvPr>
          <p:cNvSpPr txBox="1"/>
          <p:nvPr/>
        </p:nvSpPr>
        <p:spPr>
          <a:xfrm>
            <a:off x="6280373" y="3542878"/>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zh-Hant" sz="2400" u="none" strike="noStrike" dirty="0">
                <a:latin typeface="Neue Haas Grotesk Text Pro"/>
                <a:ea typeface="Microsoft JhengHei" panose="020B0604030504040204" pitchFamily="34" charset="-120"/>
              </a:rPr>
              <a:t>1919年</a:t>
            </a:r>
          </a:p>
        </p:txBody>
      </p:sp>
      <p:sp>
        <p:nvSpPr>
          <p:cNvPr id="2" name="Text Placeholder 9">
            <a:extLst>
              <a:ext uri="{FF2B5EF4-FFF2-40B4-BE49-F238E27FC236}">
                <a16:creationId xmlns:a16="http://schemas.microsoft.com/office/drawing/2014/main" id="{8B2B6792-1E47-E7D1-5C88-F3755D22476B}"/>
              </a:ext>
            </a:extLst>
          </p:cNvPr>
          <p:cNvSpPr txBox="1"/>
          <p:nvPr/>
        </p:nvSpPr>
        <p:spPr>
          <a:xfrm>
            <a:off x="567689" y="1036350"/>
            <a:ext cx="6784726" cy="662774"/>
          </a:xfrm>
          <a:prstGeom prst="rect">
            <a:avLst/>
          </a:prstGeom>
        </p:spPr>
        <p:txBody>
          <a:bodyPr vert="horz" lIns="0" tIns="0" rIns="0" bIns="0" rtlCol="0" anchor="t">
            <a:noAutofit/>
          </a:bodyPr>
          <a:lstStyle>
            <a:lvl1pPr marL="0" indent="0" algn="l" defTabSz="914453" rtl="0" eaLnBrk="1" latinLnBrk="0" hangingPunct="1">
              <a:lnSpc>
                <a:spcPct val="82000"/>
              </a:lnSpc>
              <a:spcBef>
                <a:spcPts val="544"/>
              </a:spcBef>
              <a:buClr>
                <a:schemeClr val="accent4"/>
              </a:buClr>
              <a:buFontTx/>
              <a:buNone/>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zh-Hant" sz="5400" b="1" u="none" strike="noStrike" dirty="0">
                <a:solidFill>
                  <a:srgbClr val="601328"/>
                </a:solidFill>
                <a:latin typeface="Neue Haas Grotesk Text Pro"/>
                <a:ea typeface="Microsoft JhengHei" panose="020B0604030504040204" pitchFamily="34" charset="-120"/>
              </a:rPr>
              <a:t>先驅者的夢想</a:t>
            </a:r>
          </a:p>
        </p:txBody>
      </p:sp>
      <p:sp>
        <p:nvSpPr>
          <p:cNvPr id="5" name="Text Placeholder 4">
            <a:extLst>
              <a:ext uri="{FF2B5EF4-FFF2-40B4-BE49-F238E27FC236}">
                <a16:creationId xmlns:a16="http://schemas.microsoft.com/office/drawing/2014/main" id="{C79A53C4-1F84-2B78-9D7D-51A0BC3D92F2}"/>
              </a:ext>
            </a:extLst>
          </p:cNvPr>
          <p:cNvSpPr>
            <a:spLocks noGrp="1"/>
          </p:cNvSpPr>
          <p:nvPr>
            <p:ph type="body" sz="quarter" idx="15"/>
          </p:nvPr>
        </p:nvSpPr>
        <p:spPr>
          <a:xfrm>
            <a:off x="4010807" y="2361898"/>
            <a:ext cx="2269566" cy="1461301"/>
          </a:xfrm>
        </p:spPr>
        <p:txBody>
          <a:bodyPr>
            <a:noAutofit/>
          </a:bodyPr>
          <a:lstStyle/>
          <a:p>
            <a:pPr marL="0" indent="0" rtl="0">
              <a:lnSpc>
                <a:spcPct val="95000"/>
              </a:lnSpc>
              <a:spcBef>
                <a:spcPts val="800"/>
              </a:spcBef>
              <a:buNone/>
            </a:pPr>
            <a:r>
              <a:rPr lang="zh-Hant" sz="1600" u="none" strike="noStrike" spc="-10" dirty="0">
                <a:latin typeface="Neue Haas Grotesk Text Pro"/>
              </a:rPr>
              <a:t>里弗蘭的傳統所有者與歐洲移民匯合。</a:t>
            </a:r>
            <a:endParaRPr lang="en-AU" sz="1600" dirty="0"/>
          </a:p>
        </p:txBody>
      </p:sp>
      <p:sp>
        <p:nvSpPr>
          <p:cNvPr id="6" name="Text Placeholder 5">
            <a:extLst>
              <a:ext uri="{FF2B5EF4-FFF2-40B4-BE49-F238E27FC236}">
                <a16:creationId xmlns:a16="http://schemas.microsoft.com/office/drawing/2014/main" id="{13227501-B1AB-4F15-B0AE-C6D75E846BD3}"/>
              </a:ext>
            </a:extLst>
          </p:cNvPr>
          <p:cNvSpPr>
            <a:spLocks noGrp="1"/>
          </p:cNvSpPr>
          <p:nvPr>
            <p:ph type="body" sz="quarter" idx="16"/>
          </p:nvPr>
        </p:nvSpPr>
        <p:spPr>
          <a:xfrm>
            <a:off x="3981499" y="1648058"/>
            <a:ext cx="2120040" cy="662774"/>
          </a:xfrm>
        </p:spPr>
        <p:txBody>
          <a:bodyPr>
            <a:noAutofit/>
          </a:bodyPr>
          <a:lstStyle/>
          <a:p>
            <a:pPr rtl="0"/>
            <a:r>
              <a:rPr lang="zh-Hant" sz="2400" b="1" u="none" strike="noStrike" dirty="0">
                <a:latin typeface="Neue Haas Grotesk Text Pro"/>
              </a:rPr>
              <a:t>1830年</a:t>
            </a:r>
          </a:p>
        </p:txBody>
      </p:sp>
      <p:sp>
        <p:nvSpPr>
          <p:cNvPr id="7" name="Oval 6">
            <a:extLst>
              <a:ext uri="{FF2B5EF4-FFF2-40B4-BE49-F238E27FC236}">
                <a16:creationId xmlns:a16="http://schemas.microsoft.com/office/drawing/2014/main" id="{708EC02C-5A3E-9CEF-7738-7F00ADF1FD8A}"/>
              </a:ext>
            </a:extLst>
          </p:cNvPr>
          <p:cNvSpPr/>
          <p:nvPr/>
        </p:nvSpPr>
        <p:spPr>
          <a:xfrm>
            <a:off x="4402185" y="325882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Neue Haas Grotesk Text Pro" panose="020B0504020202020204" pitchFamily="34" charset="77"/>
            </a:endParaRPr>
          </a:p>
        </p:txBody>
      </p:sp>
    </p:spTree>
    <p:extLst>
      <p:ext uri="{BB962C8B-B14F-4D97-AF65-F5344CB8AC3E}">
        <p14:creationId xmlns:p14="http://schemas.microsoft.com/office/powerpoint/2010/main" val="4013035397"/>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2">
            <a:extLst>
              <a:ext uri="{28A0092B-C50C-407E-A947-70E740481C1C}">
                <a14:useLocalDpi xmlns:a14="http://schemas.microsoft.com/office/drawing/2010/main"/>
              </a:ext>
            </a:extLst>
          </a:blip>
          <a:stretch>
            <a:fillRect/>
          </a:stretch>
        </p:blipFill>
        <p:spPr>
          <a:xfrm>
            <a:off x="8289561" y="584200"/>
            <a:ext cx="3902439" cy="5878192"/>
          </a:xfrm>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650815" y="4424254"/>
            <a:ext cx="2512463" cy="1461301"/>
          </a:xfrm>
        </p:spPr>
        <p:txBody>
          <a:bodyPr>
            <a:noAutofit/>
          </a:bodyPr>
          <a:lstStyle/>
          <a:p>
            <a:pPr marR="5080" rtl="0">
              <a:lnSpc>
                <a:spcPts val="1600"/>
              </a:lnSpc>
              <a:spcBef>
                <a:spcPts val="300"/>
              </a:spcBef>
            </a:pPr>
            <a:r>
              <a:rPr lang="zh-Hant" sz="1600" u="none" strike="noStrike" dirty="0">
                <a:latin typeface="Microsoft JhengHei" panose="020B0604030504040204" pitchFamily="34" charset="-120"/>
                <a:cs typeface="Arial"/>
              </a:rPr>
              <a:t>隨著貝裡合作社的成立，里弗蘭發展迅速，為新的葡萄園提供了加工水果的管道。</a:t>
            </a:r>
            <a:endParaRPr lang="en-AU" sz="1600" dirty="0">
              <a:latin typeface="Microsoft JhengHei" panose="020B0604030504040204" pitchFamily="34" charset="-120"/>
              <a:cs typeface="Arial" panose="020B0604020202020204" pitchFamily="34" charset="0"/>
            </a:endParaRPr>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39930" y="3740403"/>
            <a:ext cx="2120040" cy="662774"/>
          </a:xfrm>
        </p:spPr>
        <p:txBody>
          <a:bodyPr>
            <a:noAutofit/>
          </a:bodyPr>
          <a:lstStyle/>
          <a:p>
            <a:pPr rtl="0"/>
            <a:r>
              <a:rPr lang="zh-Hant" sz="2400" b="1" u="none" strike="noStrike" dirty="0">
                <a:latin typeface="Neue Haas Grotesk Text Pro"/>
              </a:rPr>
              <a:t>1920年代至1950年代</a:t>
            </a:r>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2122136" y="2375293"/>
            <a:ext cx="1932832" cy="662775"/>
          </a:xfrm>
        </p:spPr>
        <p:txBody>
          <a:bodyPr>
            <a:noAutofit/>
          </a:bodyPr>
          <a:lstStyle/>
          <a:p>
            <a:pPr marR="99060" rtl="0">
              <a:lnSpc>
                <a:spcPts val="1600"/>
              </a:lnSpc>
              <a:spcBef>
                <a:spcPts val="330"/>
              </a:spcBef>
            </a:pPr>
            <a:r>
              <a:rPr lang="zh-Hant" sz="1600" u="none" strike="noStrike" spc="-10" dirty="0">
                <a:latin typeface="Microsoft JhengHei" panose="020B0604030504040204" pitchFamily="34" charset="-120"/>
                <a:cs typeface="Arial"/>
              </a:rPr>
              <a:t>該地區的葡萄酒種植熱潮爆發，種植了超過85個葡萄品種。</a:t>
            </a:r>
            <a:endParaRPr lang="en-AU" sz="1600" dirty="0">
              <a:latin typeface="Microsoft JhengHei" panose="020B0604030504040204" pitchFamily="34" charset="-120"/>
              <a:cs typeface="Arial" panose="020B0604020202020204" pitchFamily="34" charset="0"/>
            </a:endParaRPr>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2111250" y="1691442"/>
            <a:ext cx="2120040" cy="662774"/>
          </a:xfrm>
        </p:spPr>
        <p:txBody>
          <a:bodyPr>
            <a:noAutofit/>
          </a:bodyPr>
          <a:lstStyle/>
          <a:p>
            <a:pPr rtl="0"/>
            <a:r>
              <a:rPr lang="zh-Hant" sz="2400" b="1" u="none" strike="noStrike" dirty="0">
                <a:latin typeface="Neue Haas Grotesk Text Pro"/>
              </a:rPr>
              <a:t>1960年代至1980年代</a:t>
            </a:r>
          </a:p>
        </p:txBody>
      </p:sp>
      <p:sp>
        <p:nvSpPr>
          <p:cNvPr id="9" name="Text Placeholder 8">
            <a:extLst>
              <a:ext uri="{FF2B5EF4-FFF2-40B4-BE49-F238E27FC236}">
                <a16:creationId xmlns:a16="http://schemas.microsoft.com/office/drawing/2014/main" id="{DA5EA62E-0245-44DC-4FE9-D45398AE7052}"/>
              </a:ext>
            </a:extLst>
          </p:cNvPr>
          <p:cNvSpPr>
            <a:spLocks noGrp="1"/>
          </p:cNvSpPr>
          <p:nvPr>
            <p:ph type="body" sz="quarter" idx="23"/>
          </p:nvPr>
        </p:nvSpPr>
        <p:spPr>
          <a:xfrm>
            <a:off x="4220491" y="4237665"/>
            <a:ext cx="1386411" cy="662774"/>
          </a:xfrm>
        </p:spPr>
        <p:txBody>
          <a:bodyPr>
            <a:noAutofit/>
          </a:bodyPr>
          <a:lstStyle/>
          <a:p>
            <a:pPr marL="0" indent="0" rtl="0">
              <a:lnSpc>
                <a:spcPct val="95000"/>
              </a:lnSpc>
              <a:spcBef>
                <a:spcPts val="800"/>
              </a:spcBef>
              <a:buNone/>
            </a:pPr>
            <a:r>
              <a:rPr lang="zh-Hant" sz="1600" u="none" strike="noStrike" dirty="0">
                <a:latin typeface="Neue Haas Grotesk Text Pro"/>
              </a:rPr>
              <a:t>葡萄種植面積翻了一番</a:t>
            </a:r>
          </a:p>
        </p:txBody>
      </p:sp>
      <p:sp>
        <p:nvSpPr>
          <p:cNvPr id="10" name="Text Placeholder 9">
            <a:extLst>
              <a:ext uri="{FF2B5EF4-FFF2-40B4-BE49-F238E27FC236}">
                <a16:creationId xmlns:a16="http://schemas.microsoft.com/office/drawing/2014/main" id="{14186AC6-4654-6C3B-9EBD-72667FD66747}"/>
              </a:ext>
            </a:extLst>
          </p:cNvPr>
          <p:cNvSpPr>
            <a:spLocks noGrp="1"/>
          </p:cNvSpPr>
          <p:nvPr>
            <p:ph type="body" sz="quarter" idx="24"/>
          </p:nvPr>
        </p:nvSpPr>
        <p:spPr>
          <a:xfrm>
            <a:off x="4209606" y="3553813"/>
            <a:ext cx="2120040" cy="662774"/>
          </a:xfrm>
        </p:spPr>
        <p:txBody>
          <a:bodyPr>
            <a:noAutofit/>
          </a:bodyPr>
          <a:lstStyle/>
          <a:p>
            <a:pPr rtl="0"/>
            <a:r>
              <a:rPr lang="zh-Hant" sz="2400" b="1" u="none" strike="noStrike" dirty="0">
                <a:latin typeface="Neue Haas Grotesk Text Pro"/>
              </a:rPr>
              <a:t>進入21世紀</a:t>
            </a:r>
          </a:p>
        </p:txBody>
      </p:sp>
      <p:sp>
        <p:nvSpPr>
          <p:cNvPr id="2" name="Text Placeholder 6">
            <a:extLst>
              <a:ext uri="{FF2B5EF4-FFF2-40B4-BE49-F238E27FC236}">
                <a16:creationId xmlns:a16="http://schemas.microsoft.com/office/drawing/2014/main" id="{4E909759-623E-3D21-8E11-D6B95618762D}"/>
              </a:ext>
            </a:extLst>
          </p:cNvPr>
          <p:cNvSpPr txBox="1"/>
          <p:nvPr/>
        </p:nvSpPr>
        <p:spPr>
          <a:xfrm>
            <a:off x="5461861" y="2043906"/>
            <a:ext cx="1708960"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8735" marR="5080" rtl="0">
              <a:lnSpc>
                <a:spcPts val="1600"/>
              </a:lnSpc>
              <a:spcBef>
                <a:spcPts val="160"/>
              </a:spcBef>
            </a:pPr>
            <a:r>
              <a:rPr lang="zh-Hant" sz="1600" u="none" strike="noStrike" dirty="0">
                <a:latin typeface="Microsoft JhengHei" panose="020B0604030504040204" pitchFamily="34" charset="-120"/>
                <a:ea typeface="Microsoft JhengHei" panose="020B0604030504040204" pitchFamily="34" charset="-120"/>
                <a:cs typeface="Arial"/>
              </a:rPr>
              <a:t>里弗蘭產區將傳統釀酒技藝與技術創新結合，供應了澳洲全國三分之一的葡萄酒。</a:t>
            </a:r>
            <a:endParaRPr lang="en-AU" sz="1600" dirty="0">
              <a:latin typeface="Microsoft JhengHei" panose="020B0604030504040204" pitchFamily="34" charset="-120"/>
              <a:ea typeface="Microsoft JhengHei" panose="020B0604030504040204" pitchFamily="34" charset="-120"/>
              <a:cs typeface="Arial" panose="020B0604020202020204" pitchFamily="34" charset="0"/>
            </a:endParaRPr>
          </a:p>
        </p:txBody>
      </p:sp>
      <p:sp>
        <p:nvSpPr>
          <p:cNvPr id="5" name="Text Placeholder 7">
            <a:extLst>
              <a:ext uri="{FF2B5EF4-FFF2-40B4-BE49-F238E27FC236}">
                <a16:creationId xmlns:a16="http://schemas.microsoft.com/office/drawing/2014/main" id="{E01C81A7-84D7-54D9-701B-46AD3E22731E}"/>
              </a:ext>
            </a:extLst>
          </p:cNvPr>
          <p:cNvSpPr txBox="1"/>
          <p:nvPr/>
        </p:nvSpPr>
        <p:spPr>
          <a:xfrm>
            <a:off x="5450975" y="1360055"/>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zh-Hant" sz="2400" u="none" strike="noStrike" dirty="0">
                <a:latin typeface="Neue Haas Grotesk Text Pro"/>
                <a:ea typeface="Microsoft JhengHei" panose="020B0604030504040204" pitchFamily="34" charset="-120"/>
              </a:rPr>
              <a:t>如今</a:t>
            </a:r>
          </a:p>
        </p:txBody>
      </p:sp>
      <p:sp>
        <p:nvSpPr>
          <p:cNvPr id="6" name="Oval 5">
            <a:extLst>
              <a:ext uri="{FF2B5EF4-FFF2-40B4-BE49-F238E27FC236}">
                <a16:creationId xmlns:a16="http://schemas.microsoft.com/office/drawing/2014/main" id="{FF6605A6-FA0D-090A-F292-8C93F9FAF7AD}"/>
              </a:ext>
            </a:extLst>
          </p:cNvPr>
          <p:cNvSpPr/>
          <p:nvPr/>
        </p:nvSpPr>
        <p:spPr>
          <a:xfrm>
            <a:off x="4440530" y="3231989"/>
            <a:ext cx="394021" cy="394021"/>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Tree>
    <p:extLst>
      <p:ext uri="{BB962C8B-B14F-4D97-AF65-F5344CB8AC3E}">
        <p14:creationId xmlns:p14="http://schemas.microsoft.com/office/powerpoint/2010/main" val="3456273403"/>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8.0.7"/>
  <p:tag name="AS_OS" val="Unix 6.1.158.178"/>
  <p:tag name="AS_RELEASE_DATE" val="2024.11.14"/>
  <p:tag name="AS_TITLE" val="Aspose.Slides for .NET6"/>
  <p:tag name="AS_VERSION" val="24.11"/>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Neue Haas Grotesk Text Pro"/>
        <a:cs typeface="Arial"/>
      </a:majorFont>
      <a:minorFont>
        <a:latin typeface="Neue Haas Grotesk Text Pro"/>
        <a:ea typeface="Neue Haas Grotesk Text Pro"/>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0CCF1F8-6D9E-4631-9BC7-E65B426755A9}">
  <ds:schemaRefs>
    <ds:schemaRef ds:uri="4e8dd08d-258d-47a9-9875-37f1ffd19f33"/>
    <ds:schemaRef ds:uri="http://schemas.microsoft.com/office/2006/documentManagement/types"/>
    <ds:schemaRef ds:uri="http://www.w3.org/XML/1998/namespace"/>
    <ds:schemaRef ds:uri="http://purl.org/dc/elements/1.1/"/>
    <ds:schemaRef ds:uri="http://purl.org/dc/terms/"/>
    <ds:schemaRef ds:uri="http://schemas.microsoft.com/office/2006/metadata/properties"/>
    <ds:schemaRef ds:uri="02256494-4976-4001-aedb-96463ae0d92e"/>
    <ds:schemaRef ds:uri="http://schemas.microsoft.com/office/infopath/2007/PartnerControls"/>
    <ds:schemaRef ds:uri="http://schemas.openxmlformats.org/package/2006/metadata/core-properties"/>
    <ds:schemaRef ds:uri="http://purl.org/dc/dcmitype/"/>
  </ds:schemaRefs>
</ds:datastoreItem>
</file>

<file path=customXml/itemProps2.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3.xml><?xml version="1.0" encoding="utf-8"?>
<ds:datastoreItem xmlns:ds="http://schemas.openxmlformats.org/officeDocument/2006/customXml" ds:itemID="{190A6027-FD0D-4B8E-842D-5D3CB736776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256494-4976-4001-aedb-96463ae0d92e"/>
    <ds:schemaRef ds:uri="4e8dd08d-258d-47a9-9875-37f1ffd19f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2553</Words>
  <Application>Microsoft Macintosh PowerPoint</Application>
  <PresentationFormat>Grand écran</PresentationFormat>
  <Paragraphs>485</Paragraphs>
  <Slides>40</Slides>
  <Notes>30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40</vt:i4>
      </vt:variant>
    </vt:vector>
  </HeadingPairs>
  <TitlesOfParts>
    <vt:vector size="45" baseType="lpstr">
      <vt:lpstr>Neue Haas Grotesk Text Pro</vt:lpstr>
      <vt:lpstr>Arial</vt:lpstr>
      <vt:lpstr>Microsoft JhengHei</vt:lpstr>
      <vt:lpstr>Inter Display</vt:lpstr>
      <vt:lpstr>Slide layouts</vt:lpstr>
      <vt:lpstr>Présentation PowerPoint</vt:lpstr>
      <vt:lpstr>Présentation PowerPoint</vt:lpstr>
      <vt:lpstr>澳洲</vt:lpstr>
      <vt:lpstr>澳洲的</vt:lpstr>
      <vt:lpstr>今天 我們 將涵蓋</vt:lpstr>
      <vt:lpstr>南 澳大利亞州</vt:lpstr>
      <vt:lpstr>里弗蘭產區的</vt:lpstr>
      <vt:lpstr>最初</vt:lpstr>
      <vt:lpstr>Présentation PowerPoint</vt:lpstr>
      <vt:lpstr>里弗蘭產區擁有得天獨厚的地理、氣候和土壤</vt:lpstr>
      <vt:lpstr>氣候</vt:lpstr>
      <vt:lpstr>土壤</vt:lpstr>
      <vt:lpstr>里弗蘭 風味</vt:lpstr>
      <vt:lpstr>夏多內葡萄酒 的特點</vt:lpstr>
      <vt:lpstr>設拉子 特徵</vt:lpstr>
      <vt:lpstr>赤霞珠葡萄酒的 特點</vt:lpstr>
      <vt:lpstr>新南威爾斯州</vt:lpstr>
      <vt:lpstr>里弗裡納</vt:lpstr>
      <vt:lpstr>1913年</vt:lpstr>
      <vt:lpstr>Présentation PowerPoint</vt:lpstr>
      <vt:lpstr>地理、氣候和土壤</vt:lpstr>
      <vt:lpstr>氣候</vt:lpstr>
      <vt:lpstr>土壤</vt:lpstr>
      <vt:lpstr>里弗裡納風味</vt:lpstr>
      <vt:lpstr>夏多內葡萄酒 的特點</vt:lpstr>
      <vt:lpstr>設拉子 特徵</vt:lpstr>
      <vt:lpstr>貴腐賽美蓉 特徵</vt:lpstr>
      <vt:lpstr>新南威爾斯州</vt:lpstr>
      <vt:lpstr>墨累-達令</vt:lpstr>
      <vt:lpstr>1888</vt:lpstr>
      <vt:lpstr>Présentation PowerPoint</vt:lpstr>
      <vt:lpstr>地理、氣候和土壤</vt:lpstr>
      <vt:lpstr>氣候</vt:lpstr>
      <vt:lpstr>土壤</vt:lpstr>
      <vt:lpstr>墨累-達令 品味</vt:lpstr>
      <vt:lpstr>Présentation PowerPoint</vt:lpstr>
      <vt:lpstr>夏多內葡萄酒 的特點</vt:lpstr>
      <vt:lpstr>墨累-達令產區</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3</cp:revision>
  <dcterms:created xsi:type="dcterms:W3CDTF">2018-07-25T07:02:59Z</dcterms:created>
  <dcterms:modified xsi:type="dcterms:W3CDTF">2026-07-15T04:26:27Z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0x01010011884AF779FE574C89E62754B4999D9C</vt:lpwstr>
  </property>
  <property fmtid="{D5CDD505-2E9C-101B-9397-08002B2CF9AE}" pid="3" name="LINKTEK-CHUNK-1">
    <vt:lpwstr>010021{"F":2,"I":"6981-60FE-E215-5441"}</vt:lpwstr>
  </property>
  <property fmtid="{D5CDD505-2E9C-101B-9397-08002B2CF9AE}" pid="4" name="MediaServiceImageTags">
    <vt:lpwstr/>
  </property>
</Properties>
</file>