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media/image5.svg" ContentType="image/svg+xml"/>
  <Override PartName="/ppt/media/image7.svg" ContentType="image/svg+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4"/>
    <p:sldMasterId id="2147483680" r:id="rId5"/>
  </p:sldMasterIdLst>
  <p:notesMasterIdLst>
    <p:notesMasterId r:id="rId43"/>
  </p:notesMasterIdLst>
  <p:sldIdLst>
    <p:sldId id="631" r:id="rId6"/>
    <p:sldId id="658" r:id="rId7"/>
    <p:sldId id="636" r:id="rId8"/>
    <p:sldId id="635" r:id="rId9"/>
    <p:sldId id="638" r:id="rId10"/>
    <p:sldId id="637" r:id="rId11"/>
    <p:sldId id="639" r:id="rId12"/>
    <p:sldId id="640" r:id="rId13"/>
    <p:sldId id="641" r:id="rId14"/>
    <p:sldId id="642" r:id="rId15"/>
    <p:sldId id="643" r:id="rId16"/>
    <p:sldId id="644" r:id="rId17"/>
    <p:sldId id="645" r:id="rId18"/>
    <p:sldId id="646" r:id="rId19"/>
    <p:sldId id="648" r:id="rId20"/>
    <p:sldId id="647" r:id="rId21"/>
    <p:sldId id="649" r:id="rId22"/>
    <p:sldId id="650" r:id="rId23"/>
    <p:sldId id="651" r:id="rId24"/>
    <p:sldId id="275" r:id="rId25"/>
    <p:sldId id="276" r:id="rId26"/>
    <p:sldId id="596" r:id="rId27"/>
    <p:sldId id="278" r:id="rId28"/>
    <p:sldId id="652" r:id="rId29"/>
    <p:sldId id="280" r:id="rId30"/>
    <p:sldId id="617" r:id="rId31"/>
    <p:sldId id="282" r:id="rId32"/>
    <p:sldId id="653" r:id="rId33"/>
    <p:sldId id="284" r:id="rId34"/>
    <p:sldId id="626" r:id="rId35"/>
    <p:sldId id="286" r:id="rId36"/>
    <p:sldId id="630" r:id="rId37"/>
    <p:sldId id="654" r:id="rId38"/>
    <p:sldId id="655" r:id="rId39"/>
    <p:sldId id="656" r:id="rId40"/>
    <p:sldId id="340" r:id="rId41"/>
    <p:sldId id="657" r:id="rId42"/>
  </p:sldIdLst>
  <p:sldSz cx="12192000" cy="6858000"/>
  <p:notesSz cx="6858000" cy="9144000"/>
  <p:embeddedFontLst>
    <p:embeddedFont>
      <p:font typeface="Inter Display" panose="02000503000000020004" pitchFamily="2" charset="0"/>
      <p:regular r:id="rId44"/>
      <p:bold r:id="rId45"/>
      <p:italic r:id="rId46"/>
      <p:boldItalic r:id="rId47"/>
    </p:embeddedFont>
    <p:embeddedFont>
      <p:font typeface="Neue Haas Grotesk Text Pro" panose="020B0504020202020204" pitchFamily="34" charset="77"/>
      <p:regular r:id="rId48"/>
      <p:bold r:id="rId49"/>
      <p:italic r:id="rId50"/>
      <p:boldItalic r:id="rId51"/>
    </p:embeddedFont>
    <p:embeddedFont>
      <p:font typeface="Yu Gothic" panose="020B0400000000000000" pitchFamily="34" charset="-128"/>
      <p:regular r:id="rId52"/>
      <p:bold r:id="rId53"/>
    </p:embeddedFont>
    <p:embeddedFont>
      <p:font typeface="Yu Gothic Medium" panose="020B0400000000000000" pitchFamily="34" charset="-128"/>
      <p:regular r:id="rId54"/>
    </p:embeddedFont>
  </p:embeddedFontLst>
  <p:custDataLst>
    <p:tags r:id="rId55"/>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3135D4C-0DFD-4CD5-8F9C-D95974883DD9}" v="1" dt="2026-07-11T01:37:39.2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690" autoAdjust="0"/>
    <p:restoredTop sz="94923"/>
  </p:normalViewPr>
  <p:slideViewPr>
    <p:cSldViewPr snapToGrid="0">
      <p:cViewPr varScale="1">
        <p:scale>
          <a:sx n="123" d="100"/>
          <a:sy n="123" d="100"/>
        </p:scale>
        <p:origin x="912" y="184"/>
      </p:cViewPr>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font" Target="fonts/font4.fntdata"/><Relationship Id="rId50" Type="http://schemas.openxmlformats.org/officeDocument/2006/relationships/font" Target="fonts/font7.fntdata"/><Relationship Id="rId55" Type="http://schemas.openxmlformats.org/officeDocument/2006/relationships/tags" Target="tags/tag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font" Target="fonts/font2.fntdata"/><Relationship Id="rId53" Type="http://schemas.openxmlformats.org/officeDocument/2006/relationships/font" Target="fonts/font10.fntdata"/><Relationship Id="rId58" Type="http://schemas.openxmlformats.org/officeDocument/2006/relationships/viewProps" Target="viewProps.xml"/><Relationship Id="rId5" Type="http://schemas.openxmlformats.org/officeDocument/2006/relationships/slideMaster" Target="slideMasters/slideMaster2.xml"/><Relationship Id="rId61" Type="http://schemas.microsoft.com/office/2015/10/relationships/revisionInfo" Target="revisionInfo.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notesMaster" Target="notesMasters/notesMaster1.xml"/><Relationship Id="rId48" Type="http://schemas.openxmlformats.org/officeDocument/2006/relationships/font" Target="fonts/font5.fntdata"/><Relationship Id="rId56" Type="http://schemas.openxmlformats.org/officeDocument/2006/relationships/commentAuthors" Target="commentAuthors.xml"/><Relationship Id="rId8" Type="http://schemas.openxmlformats.org/officeDocument/2006/relationships/slide" Target="slides/slide3.xml"/><Relationship Id="rId51" Type="http://schemas.openxmlformats.org/officeDocument/2006/relationships/font" Target="fonts/font8.fntdata"/><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font" Target="fonts/font3.fntdata"/><Relationship Id="rId59"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font" Target="fonts/font11.fntdata"/><Relationship Id="rId62"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font" Target="fonts/font6.fntdata"/><Relationship Id="rId57" Type="http://schemas.openxmlformats.org/officeDocument/2006/relationships/presProps" Target="presProp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font" Target="fonts/font1.fntdata"/><Relationship Id="rId52" Type="http://schemas.openxmlformats.org/officeDocument/2006/relationships/font" Target="fonts/font9.fntdata"/><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7/13/26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z="1200" kern="1200">
                <a:solidFill>
                  <a:schemeClr val="tx1"/>
                </a:solidFill>
                <a:effectLst/>
                <a:ea typeface="MS PGothic" panose="020B0600070205080204" pitchFamily="34" charset="-128"/>
                <a:cs typeface="+mn-cs"/>
              </a:rPr>
              <a:t>オーストラリアで最も著名かつ歴史あるワイン産地のひとつであるバロッサには、バロッサ・ヴァレーとイーデン・ヴァレーという２つの地区があります。 本プログラムでは、バロッサの多様な歴史、地形、気候、土壌、醸造、そしてこの産地の世界的に有名な注目品種について探求していきます。</a:t>
            </a:r>
            <a:endParaRPr lang="en-US" altLang="ja-JP" sz="1200" kern="1200" dirty="0">
              <a:solidFill>
                <a:schemeClr val="tx1"/>
              </a:solidFill>
              <a:effectLst/>
              <a:ea typeface="MS PGothic" panose="020B0600070205080204" pitchFamily="34" charset="-128"/>
              <a:cs typeface="+mn-cs"/>
            </a:endParaRPr>
          </a:p>
          <a:p>
            <a:endParaRPr lang="en-US" altLang="ja-JP" sz="1200" kern="1200" dirty="0">
              <a:solidFill>
                <a:schemeClr val="tx1"/>
              </a:solidFill>
              <a:effectLst/>
              <a:ea typeface="MS PGothic" panose="020B0600070205080204" pitchFamily="34" charset="-128"/>
              <a:cs typeface="+mn-cs"/>
            </a:endParaRPr>
          </a:p>
          <a:p>
            <a:r>
              <a:rPr lang="ja-JP" altLang="en-US" sz="1800" u="none" strike="noStrike">
                <a:solidFill>
                  <a:srgbClr val="000000"/>
                </a:solidFill>
                <a:effectLst/>
                <a:latin typeface="MS PGothic" panose="020B0600070205080204" pitchFamily="34" charset="-128"/>
                <a:ea typeface="MS PGothic" panose="020B0600070205080204" pitchFamily="34" charset="-128"/>
              </a:rPr>
              <a:t>このノートには、追加のスライド情報と考察ポイントが記載されています。このようなプレゼンテーションを含む、より多くのトピックやリソースをダウンロードするには、</a:t>
            </a:r>
            <a:r>
              <a:rPr lang="en-US" altLang="ja-JP" sz="1800" u="none" strike="noStrike" dirty="0" err="1">
                <a:solidFill>
                  <a:srgbClr val="000000"/>
                </a:solidFill>
                <a:effectLst/>
                <a:ea typeface="MS PGothic" panose="020B0600070205080204" pitchFamily="34" charset="-128"/>
              </a:rPr>
              <a:t>www.australianwinediscovered.com</a:t>
            </a:r>
            <a:r>
              <a:rPr lang="en-US" altLang="ja-JP" sz="1800" u="none" strike="noStrike" dirty="0">
                <a:solidFill>
                  <a:srgbClr val="000000"/>
                </a:solidFill>
                <a:effectLst/>
                <a:ea typeface="MS PGothic" panose="020B0600070205080204" pitchFamily="34" charset="-128"/>
              </a:rPr>
              <a:t> </a:t>
            </a:r>
            <a:r>
              <a:rPr lang="ja-JP" altLang="en-US" sz="1800" u="none" strike="noStrike">
                <a:solidFill>
                  <a:srgbClr val="000000"/>
                </a:solidFill>
                <a:effectLst/>
                <a:latin typeface="MS PGothic" panose="020B0600070205080204" pitchFamily="34" charset="-128"/>
                <a:ea typeface="MS PGothic" panose="020B0600070205080204" pitchFamily="34" charset="-128"/>
              </a:rPr>
              <a:t>をご覧ください。</a:t>
            </a:r>
            <a:r>
              <a:rPr lang="ja-JP" altLang="en-US">
                <a:ea typeface="MS PGothic" panose="020B0600070205080204" pitchFamily="34" charset="-128"/>
              </a:rPr>
              <a:t> </a:t>
            </a:r>
            <a:endParaRPr lang="en-US" altLang="ja-JP" dirty="0">
              <a:ea typeface="MS PGothic" panose="020B0600070205080204" pitchFamily="34" charset="-128"/>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42503194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u="none" strike="noStrike" kern="1200" dirty="0" err="1">
                <a:solidFill>
                  <a:schemeClr val="tx1"/>
                </a:solidFill>
                <a:effectLst/>
                <a:ea typeface="+mn-ea"/>
                <a:cs typeface="+mn-cs"/>
              </a:rPr>
              <a:t>考察ポイント</a:t>
            </a:r>
            <a:endParaRPr lang="en-AU" sz="1200" u="none" strike="noStrike" kern="1200" dirty="0">
              <a:solidFill>
                <a:schemeClr val="tx1"/>
              </a:solidFill>
              <a:effectLst/>
              <a:ea typeface="+mn-ea"/>
              <a:cs typeface="+mn-cs"/>
            </a:endParaRPr>
          </a:p>
          <a:p>
            <a:pPr rtl="0"/>
            <a:r>
              <a:rPr lang="ja-JP" altLang="en-US" sz="1200" u="none" strike="noStrike" kern="1200">
                <a:solidFill>
                  <a:schemeClr val="tx1"/>
                </a:solidFill>
                <a:effectLst/>
                <a:ea typeface="MS PGothic" panose="020B0600070205080204" pitchFamily="34" charset="-128"/>
                <a:cs typeface="+mn-cs"/>
              </a:rPr>
              <a:t>・なぜバロッサの地形、気候、土壌がバロッサを成功したワイン産地にしたのでしょうか。</a:t>
            </a:r>
          </a:p>
          <a:p>
            <a:pPr rtl="0"/>
            <a:r>
              <a:rPr lang="ja-JP" altLang="en-US" sz="1200" u="none" strike="noStrike" kern="1200">
                <a:solidFill>
                  <a:schemeClr val="tx1"/>
                </a:solidFill>
                <a:effectLst/>
                <a:ea typeface="MS PGothic" panose="020B0600070205080204" pitchFamily="34" charset="-128"/>
                <a:cs typeface="+mn-cs"/>
              </a:rPr>
              <a:t>・</a:t>
            </a:r>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イーデン・ヴァレーのリースリングは、バロッサ・ヴァレーのそれとはどんな相違点があるのでしょうか。</a:t>
            </a:r>
          </a:p>
          <a:p>
            <a:pPr rtl="0"/>
            <a:r>
              <a:rPr lang="ja-JP" altLang="en-US" sz="1200" u="none" strike="noStrike" kern="1200">
                <a:solidFill>
                  <a:schemeClr val="tx1"/>
                </a:solidFill>
                <a:effectLst/>
                <a:ea typeface="MS PGothic" panose="020B0600070205080204" pitchFamily="34" charset="-128"/>
                <a:cs typeface="+mn-cs"/>
              </a:rPr>
              <a:t>・</a:t>
            </a:r>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バロッサ・ヴァレーは、世界で最も力強く風味豊かなシラーズの産地として知られています。このようなシラーズを生み出す上で、テロワールはどのような役割を担っているのでしょうか。</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13</a:t>
            </a:fld>
            <a:endParaRPr lang="en-US" dirty="0"/>
          </a:p>
        </p:txBody>
      </p:sp>
    </p:spTree>
    <p:extLst>
      <p:ext uri="{BB962C8B-B14F-4D97-AF65-F5344CB8AC3E}">
        <p14:creationId xmlns:p14="http://schemas.microsoft.com/office/powerpoint/2010/main" val="35201910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ea typeface="MS PGothic" panose="020B0600070205080204" pitchFamily="34" charset="-128"/>
              </a:rPr>
              <a:t>・長年に渡り試行錯誤を重ねたバロッサの生産者たちは、それぞれの土地を深く理解しています。標高、傾斜、土壌やその他の要因の違いが、その土地に何を植え、どのように管理するべきかを決めるのです。</a:t>
            </a:r>
            <a:endParaRPr lang="en-AU" altLang="ja-JP" dirty="0">
              <a:ea typeface="MS PGothic" panose="020B0600070205080204" pitchFamily="34" charset="-128"/>
            </a:endParaRPr>
          </a:p>
          <a:p>
            <a:r>
              <a:rPr lang="ja-JP" altLang="en-US">
                <a:ea typeface="MS PGothic" panose="020B0600070205080204" pitchFamily="34" charset="-128"/>
              </a:rPr>
              <a:t>・ワインメーカーはさまざまなクローンを継続的に試していますが、昔から受け継がれてきたヘリテージ・クローンは特に重要な役割を担っています。この産地の古いブドウ畑は、最初のヨーロピアン・セレクションから何世代にも渡り受け継がれてきた遺伝的な長所をメリットとしています。</a:t>
            </a:r>
            <a:endParaRPr lang="en-AU" altLang="ja-JP" dirty="0">
              <a:ea typeface="MS PGothic" panose="020B0600070205080204" pitchFamily="34" charset="-128"/>
            </a:endParaRPr>
          </a:p>
          <a:p>
            <a:r>
              <a:rPr lang="ja-JP" altLang="en-US">
                <a:ea typeface="MS PGothic" panose="020B0600070205080204" pitchFamily="34" charset="-128"/>
              </a:rPr>
              <a:t>・果実の収量と品質を最適化すべく、ブドウ栽培者が用いるブドウやキャノピーの管理法は年によって異なります。剪定は、手作業と機械の両方で行われます。一般的なキャノピー・マネージメントには、冬と夏の剪定、新梢の配置や間引き、樹勢の抑制、グリーン・ハーベストなどがあります。</a:t>
            </a:r>
            <a:endParaRPr lang="en-AU" altLang="ja-JP" dirty="0">
              <a:ea typeface="MS PGothic" panose="020B0600070205080204" pitchFamily="34" charset="-128"/>
            </a:endParaRPr>
          </a:p>
          <a:p>
            <a:r>
              <a:rPr lang="ja-JP" altLang="en-US">
                <a:ea typeface="MS PGothic" panose="020B0600070205080204" pitchFamily="34" charset="-128"/>
              </a:rPr>
              <a:t>・バロッサの古木の多くは、土壌深くまで根を張り、無灌漑で栽培されます。</a:t>
            </a:r>
            <a:endParaRPr lang="en-AU" altLang="ja-JP" dirty="0">
              <a:ea typeface="MS PGothic" panose="020B0600070205080204" pitchFamily="34" charset="-128"/>
            </a:endParaRPr>
          </a:p>
          <a:p>
            <a:r>
              <a:rPr lang="ja-JP" altLang="en-US">
                <a:ea typeface="MS PGothic" panose="020B0600070205080204" pitchFamily="34" charset="-128"/>
              </a:rPr>
              <a:t>・バロッサは降水量が少ないため、浅い土壌のブドウ畑では灌漑が必要となることが多いです。 </a:t>
            </a:r>
          </a:p>
          <a:p>
            <a:r>
              <a:rPr lang="ja-JP" altLang="en-US">
                <a:ea typeface="MS PGothic" panose="020B0600070205080204" pitchFamily="34" charset="-128"/>
              </a:rPr>
              <a:t>・近年は、サステイナビリティ（持続可能性）が重要視されています。 </a:t>
            </a:r>
            <a:endParaRPr lang="en-AU" altLang="ja-JP" dirty="0">
              <a:ea typeface="MS PGothic" panose="020B0600070205080204" pitchFamily="34" charset="-128"/>
            </a:endParaRPr>
          </a:p>
          <a:p>
            <a:r>
              <a:rPr lang="ja-JP" altLang="en-US">
                <a:ea typeface="MS PGothic" panose="020B0600070205080204" pitchFamily="34" charset="-128"/>
              </a:rPr>
              <a:t>・厳しい検疫管理とバロッサのワイン業界の積極的な取り組みのおかげで、南オーストラリア州のブドウはフィロキセラから守られています。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9358138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rtl="0">
              <a:buFontTx/>
              <a:buChar char="-"/>
            </a:pPr>
            <a:r>
              <a:rPr lang="ja-JP" altLang="en-US" sz="1200" u="none" strike="noStrike" kern="1200">
                <a:solidFill>
                  <a:schemeClr val="tx1"/>
                </a:solidFill>
                <a:effectLst/>
                <a:ea typeface="MS PGothic" panose="020B0600070205080204" pitchFamily="34" charset="-128"/>
                <a:cs typeface="+mn-cs"/>
              </a:rPr>
              <a:t>少量生産のブティック・ワイナリーが増え、ワインメーカーたちは新旧の醸造技術を模索しています。</a:t>
            </a:r>
            <a:endParaRPr lang="en-AU" altLang="ja-JP" sz="1200" u="none" strike="noStrike" kern="1200" dirty="0">
              <a:solidFill>
                <a:schemeClr val="tx1"/>
              </a:solidFill>
              <a:effectLst/>
              <a:ea typeface="MS PGothic" panose="020B0600070205080204" pitchFamily="34" charset="-128"/>
              <a:cs typeface="+mn-cs"/>
            </a:endParaRPr>
          </a:p>
          <a:p>
            <a:pPr marL="171450" indent="-171450" rtl="0">
              <a:buFontTx/>
              <a:buChar char="-"/>
            </a:pPr>
            <a:r>
              <a:rPr lang="ja-JP" altLang="en-US" sz="1200" u="none" strike="noStrike" kern="1200">
                <a:solidFill>
                  <a:schemeClr val="tx1"/>
                </a:solidFill>
                <a:effectLst/>
                <a:ea typeface="MS PGothic" panose="020B0600070205080204" pitchFamily="34" charset="-128"/>
                <a:cs typeface="+mn-cs"/>
              </a:rPr>
              <a:t>伝統的にバロッサではマセレーション期間が短く、果皮と果汁の接触する時間が短めに保たれてきましたが、最近では低温マセレーションや発酵後マセレーション、全房発酵、様々な種類の酵母を使用するなど、多くのテクニックを試みています。また、発酵、熟成用の容器のサイズや種類もフレンチオークやアメリカンオーク、コンクリート製の開放型タンク、大型のステンレスタンク、アンフォラなど様々な種類のものが試されています。</a:t>
            </a:r>
            <a:endParaRPr lang="en-AU" altLang="ja-JP" sz="1200" u="none" strike="noStrike" kern="1200" dirty="0">
              <a:solidFill>
                <a:schemeClr val="tx1"/>
              </a:solidFill>
              <a:effectLst/>
              <a:ea typeface="MS PGothic" panose="020B0600070205080204" pitchFamily="34" charset="-128"/>
              <a:cs typeface="+mn-cs"/>
            </a:endParaRPr>
          </a:p>
          <a:p>
            <a:pPr marL="171450" indent="-171450" rtl="0">
              <a:buFontTx/>
              <a:buChar char="-"/>
            </a:pPr>
            <a:r>
              <a:rPr lang="ja-JP" altLang="en-US" sz="1200" u="none" strike="noStrike" kern="1200">
                <a:solidFill>
                  <a:schemeClr val="tx1"/>
                </a:solidFill>
                <a:effectLst/>
                <a:ea typeface="MS PGothic" panose="020B0600070205080204" pitchFamily="34" charset="-128"/>
                <a:cs typeface="+mn-cs"/>
              </a:rPr>
              <a:t>冷涼なイーデン・ヴァレーやハイ・イーデンのブドウは酸の強さが最大の特徴で、酸を添加すること（補酸）はほとんど必要ありません。一方バロッサ・ヴァレーの温暖な地域のブドウは糖度がより高く酸が低いことがよくあるため、生産者が酸を添加してバランスを取ることがあります。</a:t>
            </a:r>
            <a:endParaRPr lang="en-AU" altLang="ja-JP" sz="1200" u="none" strike="noStrike" kern="1200" dirty="0">
              <a:solidFill>
                <a:schemeClr val="tx1"/>
              </a:solidFill>
              <a:effectLst/>
              <a:ea typeface="MS PGothic" panose="020B0600070205080204" pitchFamily="34" charset="-128"/>
              <a:cs typeface="+mn-cs"/>
            </a:endParaRPr>
          </a:p>
          <a:p>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19742473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生産者は熟成や発酵容器の大きさや種類も試行錯誤しています。 </a:t>
            </a:r>
          </a:p>
          <a:p>
            <a:pPr marL="171450" indent="-171450" rtl="0">
              <a:buFontTx/>
              <a:buChar char="-"/>
            </a:pPr>
            <a:r>
              <a:rPr lang="ja-JP" altLang="en-US" sz="1200" u="none" strike="noStrike" kern="1200">
                <a:solidFill>
                  <a:schemeClr val="tx1"/>
                </a:solidFill>
                <a:effectLst/>
                <a:ea typeface="MS PGothic" panose="020B0600070205080204" pitchFamily="34" charset="-128"/>
                <a:cs typeface="+mn-cs"/>
              </a:rPr>
              <a:t>冷涼なイーデン・ヴァレーやハイ・イーデンのブドウは酸の強さが最大の特徴で、酸を添加すること（補酸）はほとんど必要ありません。一方バロッサ・ヴァレーの温暖な地域のブドウは糖度がより高く酸が低いことがよくあるため、生産者が酸を添加してバランスを取ることがあります。</a:t>
            </a:r>
            <a:endParaRPr lang="en-AU" altLang="ja-JP" sz="1200" u="none" strike="noStrike" kern="1200" dirty="0">
              <a:solidFill>
                <a:schemeClr val="tx1"/>
              </a:solidFill>
              <a:effectLst/>
              <a:ea typeface="MS PGothic" panose="020B0600070205080204" pitchFamily="34" charset="-128"/>
              <a:cs typeface="+mn-cs"/>
            </a:endParaRPr>
          </a:p>
          <a:p>
            <a:pPr rtl="0"/>
            <a:endParaRPr lang="en-AU" sz="1200" u="none" strike="noStrike" kern="1200" dirty="0">
              <a:solidFill>
                <a:schemeClr val="tx1"/>
              </a:solidFill>
              <a:effectLst/>
              <a:ea typeface="+mn-ea"/>
              <a:cs typeface="+mn-cs"/>
            </a:endParaRPr>
          </a:p>
          <a:p>
            <a:pPr rtl="0"/>
            <a:r>
              <a:rPr lang="en-AU" sz="1200" u="none" strike="noStrike" kern="1200" dirty="0" err="1">
                <a:solidFill>
                  <a:schemeClr val="tx1"/>
                </a:solidFill>
                <a:effectLst/>
                <a:ea typeface="+mn-ea"/>
                <a:cs typeface="+mn-cs"/>
              </a:rPr>
              <a:t>考察ポイント</a:t>
            </a:r>
            <a:endParaRPr lang="en-AU" sz="1200" u="none" strike="noStrike" kern="1200" dirty="0">
              <a:solidFill>
                <a:schemeClr val="tx1"/>
              </a:solidFill>
              <a:effectLst/>
              <a:ea typeface="+mn-ea"/>
              <a:cs typeface="+mn-cs"/>
            </a:endParaRP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近年、生産者がサステナビリティを重視するようになったのは何故でしょうか？ </a:t>
            </a:r>
          </a:p>
          <a:p>
            <a:pPr marL="171450" indent="-171450" rtl="0">
              <a:buFontTx/>
              <a:buChar char="-"/>
            </a:pPr>
            <a:r>
              <a:rPr lang="ja-JP" altLang="en-US" sz="1200" u="none" strike="noStrike" kern="1200">
                <a:solidFill>
                  <a:schemeClr val="tx1"/>
                </a:solidFill>
                <a:effectLst/>
                <a:ea typeface="MS PGothic" panose="020B0600070205080204" pitchFamily="34" charset="-128"/>
                <a:cs typeface="+mn-cs"/>
              </a:rPr>
              <a:t>伝統的なワイン造りの技術を守ることのメリットとデメリットは何ですか？なぜ改革が重要なのでしょうか？ </a:t>
            </a:r>
            <a:endParaRPr lang="en-AU" altLang="ja-JP" sz="1200" u="none" strike="noStrike" kern="1200" dirty="0">
              <a:solidFill>
                <a:schemeClr val="tx1"/>
              </a:solidFill>
              <a:effectLst/>
              <a:ea typeface="MS PGothic" panose="020B0600070205080204" pitchFamily="34" charset="-128"/>
              <a:cs typeface="+mn-cs"/>
            </a:endParaRPr>
          </a:p>
          <a:p>
            <a:pPr marL="171450" indent="-171450" rtl="0">
              <a:buFontTx/>
              <a:buChar char="-"/>
            </a:pPr>
            <a:r>
              <a:rPr lang="ja-JP" altLang="en-US" sz="1200" u="none" strike="noStrike" kern="1200">
                <a:solidFill>
                  <a:schemeClr val="tx1"/>
                </a:solidFill>
                <a:effectLst/>
                <a:ea typeface="MS PGothic" panose="020B0600070205080204" pitchFamily="34" charset="-128"/>
                <a:cs typeface="+mn-cs"/>
              </a:rPr>
              <a:t>ミニマル・インターヴェンション（最小限の介入）でワインを造る技術とはどのようなもので、ワインの特徴にどのような影響を与えるのでしょうか？</a:t>
            </a:r>
            <a:endParaRPr lang="en-AU" altLang="ja-JP" sz="1200" u="none" strike="noStrike" kern="1200" dirty="0">
              <a:solidFill>
                <a:schemeClr val="tx1"/>
              </a:solidFill>
              <a:effectLst/>
              <a:ea typeface="MS PGothic" panose="020B0600070205080204" pitchFamily="34" charset="-128"/>
              <a:cs typeface="+mn-cs"/>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20338448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sz="1200" u="none" strike="noStrike" kern="1200">
                <a:solidFill>
                  <a:schemeClr val="tx1"/>
                </a:solidFill>
                <a:effectLst/>
                <a:ea typeface="MS PGothic" panose="020B0600070205080204" pitchFamily="34" charset="-128"/>
                <a:cs typeface="+mn-cs"/>
              </a:rPr>
              <a:t>バロッサのブドウは、</a:t>
            </a:r>
            <a:r>
              <a:rPr lang="en-US" altLang="ja-JP" sz="1200" u="none" strike="noStrike" kern="1200" dirty="0">
                <a:solidFill>
                  <a:schemeClr val="tx1"/>
                </a:solidFill>
                <a:effectLst/>
                <a:ea typeface="MS PGothic" panose="020B0600070205080204" pitchFamily="34" charset="-128"/>
                <a:cs typeface="+mn-cs"/>
              </a:rPr>
              <a:t>1840</a:t>
            </a:r>
            <a:r>
              <a:rPr lang="ja-JP" altLang="en-US" sz="1200" u="none" strike="noStrike" kern="1200">
                <a:solidFill>
                  <a:schemeClr val="tx1"/>
                </a:solidFill>
                <a:effectLst/>
                <a:ea typeface="MS PGothic" panose="020B0600070205080204" pitchFamily="34" charset="-128"/>
                <a:cs typeface="+mn-cs"/>
              </a:rPr>
              <a:t>年代初頭の入植時にまで遡ることができます。これらの古木が長く生き永らえてきたことは、これらの品種がバロッサにいかに適しているかをよく表しています。</a:t>
            </a:r>
            <a:endParaRPr lang="en-AU" altLang="ja-JP" sz="1200" u="none" strike="noStrike" kern="1200" dirty="0">
              <a:solidFill>
                <a:schemeClr val="tx1"/>
              </a:solidFill>
              <a:effectLst/>
              <a:ea typeface="MS PGothic" panose="020B0600070205080204" pitchFamily="34" charset="-128"/>
              <a:cs typeface="+mn-cs"/>
            </a:endParaRPr>
          </a:p>
          <a:p>
            <a:pPr rtl="0"/>
            <a:r>
              <a:rPr lang="ja-JP" altLang="en-US" sz="1200" u="none" strike="noStrike" kern="1200">
                <a:solidFill>
                  <a:schemeClr val="tx1"/>
                </a:solidFill>
                <a:effectLst/>
                <a:ea typeface="MS PGothic" panose="020B0600070205080204" pitchFamily="34" charset="-128"/>
                <a:cs typeface="+mn-cs"/>
              </a:rPr>
              <a:t>また、南オーストラリアが今もフィロキセラの被害を受けていないことも、その要因の一つです。</a:t>
            </a:r>
            <a:endParaRPr lang="en-AU" altLang="ja-JP" sz="1200" u="none" strike="noStrike" kern="1200" dirty="0">
              <a:solidFill>
                <a:schemeClr val="tx1"/>
              </a:solidFill>
              <a:effectLst/>
              <a:ea typeface="MS PGothic" panose="020B0600070205080204" pitchFamily="34" charset="-128"/>
              <a:cs typeface="+mn-cs"/>
            </a:endParaRPr>
          </a:p>
          <a:p>
            <a:pPr rtl="0"/>
            <a:r>
              <a:rPr lang="ja-JP" altLang="en-US" sz="1200" u="none" strike="noStrike" kern="1200">
                <a:solidFill>
                  <a:schemeClr val="tx1"/>
                </a:solidFill>
                <a:effectLst/>
                <a:ea typeface="MS PGothic" panose="020B0600070205080204" pitchFamily="34" charset="-128"/>
                <a:cs typeface="+mn-cs"/>
              </a:rPr>
              <a:t>その根拠の裏付けは乏しいものの、古木のブドウは一般的により酸が高く、</a:t>
            </a:r>
            <a:r>
              <a:rPr lang="en-AU" sz="1200" u="none" strike="noStrike" kern="1200" dirty="0">
                <a:solidFill>
                  <a:schemeClr val="tx1"/>
                </a:solidFill>
                <a:effectLst/>
                <a:ea typeface="+mn-ea"/>
                <a:cs typeface="+mn-cs"/>
              </a:rPr>
              <a:t>pH</a:t>
            </a:r>
            <a:r>
              <a:rPr lang="ja-JP" altLang="en-US" sz="1200" u="none" strike="noStrike" kern="1200">
                <a:solidFill>
                  <a:schemeClr val="tx1"/>
                </a:solidFill>
                <a:effectLst/>
                <a:ea typeface="MS PGothic" panose="020B0600070205080204" pitchFamily="34" charset="-128"/>
                <a:cs typeface="+mn-cs"/>
              </a:rPr>
              <a:t>が低いことからより深みのあるワインを生み出すことができるとされています。</a:t>
            </a:r>
            <a:endParaRPr lang="en-AU" altLang="ja-JP" sz="1200" u="none" strike="noStrike" kern="1200" dirty="0">
              <a:solidFill>
                <a:schemeClr val="tx1"/>
              </a:solidFill>
              <a:effectLst/>
              <a:ea typeface="MS PGothic" panose="020B0600070205080204" pitchFamily="34" charset="-128"/>
              <a:cs typeface="+mn-cs"/>
            </a:endParaRPr>
          </a:p>
          <a:p>
            <a:pPr rtl="0"/>
            <a:r>
              <a:rPr lang="ja-JP" altLang="en-US" sz="1200" u="none" strike="noStrike" kern="1200">
                <a:solidFill>
                  <a:schemeClr val="tx1"/>
                </a:solidFill>
                <a:effectLst/>
                <a:ea typeface="MS PGothic" panose="020B0600070205080204" pitchFamily="34" charset="-128"/>
                <a:cs typeface="+mn-cs"/>
              </a:rPr>
              <a:t>また、生産量が低く、成熟が安定することから、力強さと風味に溢れ、複雑味があり、優れた骨格とバランスを持つブドウを生産します。 </a:t>
            </a:r>
            <a:endParaRPr lang="en-AU" altLang="ja-JP" sz="1200" u="none" strike="noStrike" kern="1200" dirty="0">
              <a:solidFill>
                <a:schemeClr val="tx1"/>
              </a:solidFill>
              <a:effectLst/>
              <a:ea typeface="MS PGothic" panose="020B0600070205080204" pitchFamily="34" charset="-128"/>
              <a:cs typeface="+mn-cs"/>
            </a:endParaRPr>
          </a:p>
          <a:p>
            <a:pPr rtl="0"/>
            <a:endParaRPr lang="en-AU" sz="1200" u="none" strike="noStrike" kern="1200" dirty="0">
              <a:solidFill>
                <a:schemeClr val="tx1"/>
              </a:solidFill>
              <a:effectLst/>
              <a:ea typeface="+mn-ea"/>
              <a:cs typeface="+mn-cs"/>
            </a:endParaRPr>
          </a:p>
          <a:p>
            <a:pPr rtl="0" fontAlgn="base"/>
            <a:r>
              <a:rPr lang="en-AU" b="0" dirty="0" err="1">
                <a:effectLst/>
              </a:rPr>
              <a:t>補完プログラム</a:t>
            </a:r>
            <a:r>
              <a:rPr lang="en-AU" sz="1200" u="none" strike="noStrike" kern="1200" dirty="0">
                <a:solidFill>
                  <a:schemeClr val="tx1"/>
                </a:solidFill>
                <a:effectLst/>
                <a:ea typeface="+mn-ea"/>
                <a:cs typeface="+mn-cs"/>
              </a:rPr>
              <a:t>: </a:t>
            </a:r>
            <a:r>
              <a:rPr lang="ja-JP" altLang="en-US" sz="1200" u="none" strike="noStrike" kern="1200">
                <a:solidFill>
                  <a:schemeClr val="tx1"/>
                </a:solidFill>
                <a:effectLst/>
                <a:ea typeface="MS PGothic" panose="020B0600070205080204" pitchFamily="34" charset="-128"/>
                <a:cs typeface="+mn-cs"/>
              </a:rPr>
              <a:t>オーストラリアの古木</a:t>
            </a:r>
            <a:r>
              <a:rPr lang="en-AU" sz="1200" u="none" strike="noStrike" kern="1200" dirty="0" err="1">
                <a:solidFill>
                  <a:schemeClr val="tx1"/>
                </a:solidFill>
                <a:effectLst/>
                <a:ea typeface="+mn-ea"/>
                <a:cs typeface="+mn-cs"/>
              </a:rPr>
              <a:t>に</a:t>
            </a:r>
            <a:r>
              <a:rPr lang="ja-JP" altLang="en-US" sz="1200" u="none" strike="noStrike" kern="1200">
                <a:solidFill>
                  <a:schemeClr val="tx1"/>
                </a:solidFill>
                <a:effectLst/>
                <a:ea typeface="MS PGothic" panose="020B0600070205080204" pitchFamily="34" charset="-128"/>
                <a:cs typeface="+mn-cs"/>
              </a:rPr>
              <a:t>関する</a:t>
            </a:r>
            <a:r>
              <a:rPr lang="en-AU" sz="1200" u="none" strike="noStrike" kern="1200" dirty="0" err="1">
                <a:solidFill>
                  <a:schemeClr val="tx1"/>
                </a:solidFill>
                <a:effectLst/>
                <a:ea typeface="+mn-ea"/>
                <a:cs typeface="+mn-cs"/>
              </a:rPr>
              <a:t>プログラムはこちらをご覧ください</a:t>
            </a:r>
            <a:r>
              <a:rPr lang="en-AU" sz="1200" u="none" strike="noStrike" kern="1200" dirty="0">
                <a:solidFill>
                  <a:schemeClr val="tx1"/>
                </a:solidFill>
                <a:effectLst/>
                <a:ea typeface="+mn-ea"/>
                <a:cs typeface="+mn-cs"/>
              </a:rPr>
              <a:t>。 </a:t>
            </a:r>
            <a:r>
              <a:rPr lang="en-AU" sz="1200" u="none" strike="noStrike" kern="1200" dirty="0" err="1">
                <a:solidFill>
                  <a:schemeClr val="tx1"/>
                </a:solidFill>
                <a:effectLst/>
                <a:ea typeface="+mn-ea"/>
                <a:cs typeface="+mn-cs"/>
              </a:rPr>
              <a:t>www.australianwinediscovered.com</a:t>
            </a:r>
            <a:r>
              <a:rPr lang="en-AU" sz="1200" u="none" strike="noStrike" kern="1200" dirty="0">
                <a:solidFill>
                  <a:schemeClr val="tx1"/>
                </a:solidFill>
                <a:effectLst/>
                <a:ea typeface="+mn-ea"/>
                <a:cs typeface="+mn-cs"/>
              </a:rPr>
              <a:t> </a:t>
            </a: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40114570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sz="1200" u="none" strike="noStrike" kern="1200">
                <a:solidFill>
                  <a:schemeClr val="tx1"/>
                </a:solidFill>
                <a:effectLst/>
                <a:ea typeface="MS PGothic" panose="020B0600070205080204" pitchFamily="34" charset="-128"/>
                <a:cs typeface="+mn-cs"/>
              </a:rPr>
              <a:t>バロッサの古木の重要性は、古木の認定、保存、保護を目的とした「バロッサ古木憲章（</a:t>
            </a:r>
            <a:r>
              <a:rPr lang="en-AU" sz="1200" u="none" strike="noStrike" kern="1200" dirty="0">
                <a:solidFill>
                  <a:schemeClr val="tx1"/>
                </a:solidFill>
                <a:effectLst/>
                <a:ea typeface="+mn-ea"/>
                <a:cs typeface="+mn-cs"/>
              </a:rPr>
              <a:t>Barossa Old Vine Charter）」</a:t>
            </a:r>
            <a:r>
              <a:rPr lang="ja-JP" altLang="en-US" sz="1200" u="none" strike="noStrike" kern="1200">
                <a:solidFill>
                  <a:schemeClr val="tx1"/>
                </a:solidFill>
                <a:effectLst/>
                <a:ea typeface="MS PGothic" panose="020B0600070205080204" pitchFamily="34" charset="-128"/>
                <a:cs typeface="+mn-cs"/>
              </a:rPr>
              <a:t>の導入により、正式に認証されるようになりました。この憲章では、古木の樹齢を</a:t>
            </a:r>
            <a:r>
              <a:rPr lang="en-US" altLang="ja-JP" sz="1200" u="none" strike="noStrike" kern="1200" dirty="0">
                <a:solidFill>
                  <a:schemeClr val="tx1"/>
                </a:solidFill>
                <a:effectLst/>
                <a:ea typeface="MS PGothic" panose="020B0600070205080204" pitchFamily="34" charset="-128"/>
                <a:cs typeface="+mn-cs"/>
              </a:rPr>
              <a:t>4</a:t>
            </a:r>
            <a:r>
              <a:rPr lang="ja-JP" altLang="en-US" sz="1200" u="none" strike="noStrike" kern="1200">
                <a:solidFill>
                  <a:schemeClr val="tx1"/>
                </a:solidFill>
                <a:effectLst/>
                <a:ea typeface="MS PGothic" panose="020B0600070205080204" pitchFamily="34" charset="-128"/>
                <a:cs typeface="+mn-cs"/>
              </a:rPr>
              <a:t>つのカテゴリーに分類しています。 </a:t>
            </a:r>
          </a:p>
          <a:p>
            <a:pPr rtl="0"/>
            <a:r>
              <a:rPr lang="ja-JP" altLang="en-US" sz="1200" u="none" strike="noStrike" kern="1200">
                <a:solidFill>
                  <a:schemeClr val="tx1"/>
                </a:solidFill>
                <a:effectLst/>
                <a:ea typeface="MS PGothic" panose="020B0600070205080204" pitchFamily="34" charset="-128"/>
                <a:cs typeface="+mn-cs"/>
              </a:rPr>
              <a:t>考察ポイント </a:t>
            </a: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なぜ古木の収量は少ないのでしょうか？そしてそれがワインにどのような影響を与えるのでしょうか？</a:t>
            </a: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オーストラリアでブドウの古木が見られる場所は他にどこでしょうか？</a:t>
            </a:r>
          </a:p>
          <a:p>
            <a:pPr rtl="0"/>
            <a:endParaRPr lang="en-AU" sz="1200" u="none" strike="noStrike" kern="1200" dirty="0">
              <a:solidFill>
                <a:schemeClr val="tx1"/>
              </a:solidFill>
              <a:effectLst/>
              <a:ea typeface="+mn-ea"/>
              <a:cs typeface="+mn-cs"/>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37662376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z="1200" u="none" strike="noStrike">
                <a:solidFill>
                  <a:srgbClr val="000000"/>
                </a:solidFill>
                <a:effectLst/>
                <a:latin typeface="MS PGothic" panose="020B0600070205080204" pitchFamily="34" charset="-128"/>
                <a:ea typeface="MS PGothic" panose="020B0600070205080204" pitchFamily="34" charset="-128"/>
              </a:rPr>
              <a:t>ここから複数のワインのテイスティングを始めましょう</a:t>
            </a:r>
            <a:endParaRPr lang="en-US" altLang="ja-JP" sz="1200" u="none" strike="noStrike" dirty="0">
              <a:solidFill>
                <a:srgbClr val="000000"/>
              </a:solidFill>
              <a:effectLst/>
              <a:latin typeface="MS PGothic" panose="020B0600070205080204" pitchFamily="34" charset="-128"/>
              <a:ea typeface="MS PGothic" panose="020B0600070205080204" pitchFamily="34" charset="-128"/>
            </a:endParaRPr>
          </a:p>
          <a:p>
            <a:endParaRPr lang="en-US" altLang="ja-JP" sz="1200" u="none" strike="noStrike" dirty="0">
              <a:solidFill>
                <a:srgbClr val="000000"/>
              </a:solidFill>
              <a:effectLst/>
              <a:latin typeface="MS PGothic" panose="020B0600070205080204" pitchFamily="34" charset="-128"/>
              <a:ea typeface="MS PGothic" panose="020B0600070205080204" pitchFamily="34" charset="-128"/>
            </a:endParaRPr>
          </a:p>
          <a:p>
            <a:r>
              <a:rPr lang="ja-JP" altLang="en-US">
                <a:ea typeface="MS PGothic" panose="020B0600070205080204" pitchFamily="34" charset="-128"/>
              </a:rPr>
              <a:t>バロッサには、バロッサ・ヴァレーとイーデン・ヴァレー、２つの地区合わせて</a:t>
            </a:r>
            <a:r>
              <a:rPr lang="en-US" altLang="ja-JP" dirty="0">
                <a:ea typeface="MS PGothic" panose="020B0600070205080204" pitchFamily="34" charset="-128"/>
              </a:rPr>
              <a:t>40</a:t>
            </a:r>
            <a:r>
              <a:rPr lang="ja-JP" altLang="en-US">
                <a:ea typeface="MS PGothic" panose="020B0600070205080204" pitchFamily="34" charset="-128"/>
              </a:rPr>
              <a:t>種類以上の品種が植えられており、質の高いブドウで知られています。</a:t>
            </a:r>
            <a:endParaRPr lang="en-US" dirty="0"/>
          </a:p>
          <a:p>
            <a:endParaRPr lang="en-AU" sz="1000" u="none" strike="noStrike" kern="1200" dirty="0">
              <a:solidFill>
                <a:schemeClr val="tx1"/>
              </a:solidFill>
              <a:effectLs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ja-JP" altLang="en-US" sz="1200" u="none" strike="noStrike">
                <a:solidFill>
                  <a:srgbClr val="000000"/>
                </a:solidFill>
                <a:effectLst/>
                <a:latin typeface="MS PGothic" panose="020B0600070205080204" pitchFamily="34" charset="-128"/>
                <a:ea typeface="MS PGothic" panose="020B0600070205080204" pitchFamily="34" charset="-128"/>
              </a:rPr>
              <a:t>補完プログラム：各品種に関するプログラムや資料は、こちらからご覧いただけます。</a:t>
            </a:r>
            <a:r>
              <a:rPr lang="en-US" altLang="ja-JP" sz="1200" u="none" strike="noStrike" dirty="0" err="1">
                <a:solidFill>
                  <a:srgbClr val="000000"/>
                </a:solidFill>
                <a:effectLst/>
                <a:ea typeface="MS PGothic" panose="020B0600070205080204" pitchFamily="34" charset="-128"/>
              </a:rPr>
              <a:t>www.australianwinediscovered.com</a:t>
            </a:r>
            <a:r>
              <a:rPr lang="en-US" altLang="ja-JP" sz="1200" u="none" strike="noStrike" dirty="0">
                <a:solidFill>
                  <a:srgbClr val="000000"/>
                </a:solidFill>
                <a:effectLst/>
                <a:ea typeface="MS PGothic" panose="020B0600070205080204" pitchFamily="34" charset="-128"/>
              </a:rPr>
              <a:t> </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37371379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ea typeface="MS PGothic" panose="020B0600070205080204" pitchFamily="34" charset="-128"/>
              </a:rPr>
              <a:t>イーデン・ヴァレーには、</a:t>
            </a:r>
            <a:r>
              <a:rPr lang="en-US" altLang="ja-JP" dirty="0">
                <a:ea typeface="MS PGothic" panose="020B0600070205080204" pitchFamily="34" charset="-128"/>
              </a:rPr>
              <a:t>1847</a:t>
            </a:r>
            <a:r>
              <a:rPr lang="ja-JP" altLang="en-US">
                <a:ea typeface="MS PGothic" panose="020B0600070205080204" pitchFamily="34" charset="-128"/>
              </a:rPr>
              <a:t>年にイギリス人のジョセフ・ギルバートがピュージー・ヴェイルのワイナリーに植えたものを含め、世界最古のリースリングの樹があります。通常強いレモン、ライムのアロマを持ち、非常に凝縮した風味が感じられます。クレア・ヴァレーのリースリングに似ていますが、イーデン・ヴァレーのスタイルには独特のミネラル感があります。</a:t>
            </a: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21</a:t>
            </a:fld>
            <a:endParaRPr lang="en-US" dirty="0"/>
          </a:p>
        </p:txBody>
      </p:sp>
    </p:spTree>
    <p:extLst>
      <p:ext uri="{BB962C8B-B14F-4D97-AF65-F5344CB8AC3E}">
        <p14:creationId xmlns:p14="http://schemas.microsoft.com/office/powerpoint/2010/main" val="2756821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ea typeface="MS PGothic" panose="020B0600070205080204" pitchFamily="34" charset="-128"/>
              </a:rPr>
              <a:t>グルナッシュはロゼや酒精強化ワインに使われ、シラーズやマタロと組み合わせて</a:t>
            </a:r>
            <a:r>
              <a:rPr lang="en-US" dirty="0"/>
              <a:t>GSM（</a:t>
            </a:r>
            <a:r>
              <a:rPr lang="ja-JP" altLang="en-US">
                <a:ea typeface="MS PGothic" panose="020B0600070205080204" pitchFamily="34" charset="-128"/>
              </a:rPr>
              <a:t>グルナッシュ、シラーズ、マタロ）ブレンドの一部にもなります。グルナッシュは多くの場合、谷底の深く豊かで肥沃な黒い土壌で栽培されています。バロッサ・ヴァレーには</a:t>
            </a:r>
            <a:r>
              <a:rPr lang="en-AU" altLang="ja-JP" dirty="0">
                <a:ea typeface="MS PGothic" panose="020B0600070205080204" pitchFamily="34" charset="-128"/>
              </a:rPr>
              <a:t>1848</a:t>
            </a:r>
            <a:r>
              <a:rPr lang="ja-JP" altLang="en-AU">
                <a:ea typeface="MS PGothic" panose="020B0600070205080204" pitchFamily="34" charset="-128"/>
              </a:rPr>
              <a:t>年</a:t>
            </a:r>
            <a:r>
              <a:rPr lang="ja-JP" altLang="en-US">
                <a:ea typeface="MS PGothic" panose="020B0600070205080204" pitchFamily="34" charset="-128"/>
              </a:rPr>
              <a:t>に植えられ、現在も実をつけ続けている世界最古のグルナッシュがあります。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23</a:t>
            </a:fld>
            <a:endParaRPr lang="en-US" dirty="0"/>
          </a:p>
        </p:txBody>
      </p:sp>
    </p:spTree>
    <p:extLst>
      <p:ext uri="{BB962C8B-B14F-4D97-AF65-F5344CB8AC3E}">
        <p14:creationId xmlns:p14="http://schemas.microsoft.com/office/powerpoint/2010/main" val="5804435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u="none" strike="noStrike" kern="1200">
                <a:solidFill>
                  <a:schemeClr val="tx1"/>
                </a:solidFill>
                <a:effectLst/>
                <a:ea typeface="MS PGothic" panose="020B0600070205080204" pitchFamily="34" charset="-128"/>
                <a:cs typeface="+mn-cs"/>
              </a:rPr>
              <a:t>温暖で乾燥した気候が豊かな果実味をもたらし、最高品質のものはバランスのとれた酸と凝縮したピュアな果実味がこの濃厚さを和らげています。カベルネ・ソーヴィニヨンなどの他の品種とブレンドしたり、酒精強化ワインに使用されたりすることもあります。</a:t>
            </a:r>
            <a:endParaRPr lang="en-AU" sz="1200" u="none" strike="noStrike" kern="1200" dirty="0">
              <a:solidFill>
                <a:schemeClr val="tx1"/>
              </a:solidFill>
              <a:effectLst/>
              <a:ea typeface="+mn-ea"/>
              <a:cs typeface="+mn-cs"/>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25</a:t>
            </a:fld>
            <a:endParaRPr lang="en-US" dirty="0"/>
          </a:p>
        </p:txBody>
      </p:sp>
    </p:spTree>
    <p:extLst>
      <p:ext uri="{BB962C8B-B14F-4D97-AF65-F5344CB8AC3E}">
        <p14:creationId xmlns:p14="http://schemas.microsoft.com/office/powerpoint/2010/main" val="477823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u="none" strike="noStrike" kern="1200">
                <a:solidFill>
                  <a:schemeClr val="tx1"/>
                </a:solidFill>
                <a:effectLst/>
                <a:ea typeface="MS PGothic" panose="020B0600070205080204" pitchFamily="34" charset="-128"/>
                <a:cs typeface="+mn-cs"/>
              </a:rPr>
              <a:t>起伏に富んだバロッサは、オーストラリアで最も歴史あるワイン産地の一つです。南オーストラリア州の州都アデレードの北東約</a:t>
            </a:r>
            <a:r>
              <a:rPr lang="en-US" altLang="ja-JP" sz="1200" u="none" strike="noStrike" kern="1200" dirty="0">
                <a:solidFill>
                  <a:schemeClr val="tx1"/>
                </a:solidFill>
                <a:effectLst/>
                <a:ea typeface="MS PGothic" panose="020B0600070205080204" pitchFamily="34" charset="-128"/>
                <a:cs typeface="+mn-cs"/>
              </a:rPr>
              <a:t>70</a:t>
            </a:r>
            <a:r>
              <a:rPr lang="ja-JP" altLang="en-US" sz="1200" u="none" strike="noStrike" kern="1200">
                <a:solidFill>
                  <a:schemeClr val="tx1"/>
                </a:solidFill>
                <a:effectLst/>
                <a:ea typeface="MS PGothic" panose="020B0600070205080204" pitchFamily="34" charset="-128"/>
                <a:cs typeface="+mn-cs"/>
              </a:rPr>
              <a:t>キロに位置し、オーストラリアワインの歴史、進化、革命を良く表す、オーストラリアで最も有名な産地のひとつです。</a:t>
            </a:r>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a:t>
            </a:fld>
            <a:endParaRPr lang="en-US" dirty="0"/>
          </a:p>
        </p:txBody>
      </p:sp>
    </p:spTree>
    <p:extLst>
      <p:ext uri="{BB962C8B-B14F-4D97-AF65-F5344CB8AC3E}">
        <p14:creationId xmlns:p14="http://schemas.microsoft.com/office/powerpoint/2010/main" val="19280676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26</a:t>
            </a:fld>
            <a:endParaRPr lang="en-US" dirty="0"/>
          </a:p>
        </p:txBody>
      </p:sp>
    </p:spTree>
    <p:extLst>
      <p:ext uri="{BB962C8B-B14F-4D97-AF65-F5344CB8AC3E}">
        <p14:creationId xmlns:p14="http://schemas.microsoft.com/office/powerpoint/2010/main" val="19390118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u="none" strike="noStrike" kern="1200">
                <a:solidFill>
                  <a:schemeClr val="tx1"/>
                </a:solidFill>
                <a:effectLst/>
                <a:ea typeface="MS PGothic" panose="020B0600070205080204" pitchFamily="34" charset="-128"/>
                <a:cs typeface="+mn-cs"/>
              </a:rPr>
              <a:t>イーデン・ヴァレーには、バロッサ・ヴァレーと同様、世界最古のブドウの樹があります。オーストラリア南部の冷涼な気候のシラーズにはスパイシーでコショウのような風味を持つものが多いですが、イーデン・ヴァレーのシラーズはそれとは異なり、より甘美なプラムやブラックベリーといった果実の特徴がみられます。</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27</a:t>
            </a:fld>
            <a:endParaRPr lang="en-US" dirty="0"/>
          </a:p>
        </p:txBody>
      </p:sp>
    </p:spTree>
    <p:extLst>
      <p:ext uri="{BB962C8B-B14F-4D97-AF65-F5344CB8AC3E}">
        <p14:creationId xmlns:p14="http://schemas.microsoft.com/office/powerpoint/2010/main" val="25601093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u="none" strike="noStrike" kern="1200">
                <a:solidFill>
                  <a:schemeClr val="tx1"/>
                </a:solidFill>
                <a:effectLst/>
                <a:ea typeface="MS PGothic" panose="020B0600070205080204" pitchFamily="34" charset="-128"/>
                <a:cs typeface="+mn-cs"/>
              </a:rPr>
              <a:t>ペンフォールズのカリムナ・ブロック</a:t>
            </a:r>
            <a:r>
              <a:rPr lang="en-US" altLang="ja-JP" sz="1200" u="none" strike="noStrike" kern="1200" dirty="0">
                <a:solidFill>
                  <a:schemeClr val="tx1"/>
                </a:solidFill>
                <a:effectLst/>
                <a:ea typeface="MS PGothic" panose="020B0600070205080204" pitchFamily="34" charset="-128"/>
                <a:cs typeface="+mn-cs"/>
              </a:rPr>
              <a:t>42</a:t>
            </a:r>
            <a:r>
              <a:rPr lang="ja-JP" altLang="en-US" sz="1200" u="none" strike="noStrike" kern="1200">
                <a:solidFill>
                  <a:schemeClr val="tx1"/>
                </a:solidFill>
                <a:effectLst/>
                <a:ea typeface="MS PGothic" panose="020B0600070205080204" pitchFamily="34" charset="-128"/>
                <a:cs typeface="+mn-cs"/>
              </a:rPr>
              <a:t>の畑には、</a:t>
            </a:r>
            <a:r>
              <a:rPr lang="en-US" altLang="ja-JP" sz="1200" u="none" strike="noStrike" kern="1200" dirty="0">
                <a:solidFill>
                  <a:schemeClr val="tx1"/>
                </a:solidFill>
                <a:effectLst/>
                <a:ea typeface="MS PGothic" panose="020B0600070205080204" pitchFamily="34" charset="-128"/>
                <a:cs typeface="+mn-cs"/>
              </a:rPr>
              <a:t>1888</a:t>
            </a:r>
            <a:r>
              <a:rPr lang="ja-JP" altLang="en-US" sz="1200" u="none" strike="noStrike" kern="1200">
                <a:solidFill>
                  <a:schemeClr val="tx1"/>
                </a:solidFill>
                <a:effectLst/>
                <a:ea typeface="MS PGothic" panose="020B0600070205080204" pitchFamily="34" charset="-128"/>
                <a:cs typeface="+mn-cs"/>
              </a:rPr>
              <a:t>年に植えられた世界最古とされるカベルネ・ソーヴィニヨンの樹があります。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29</a:t>
            </a:fld>
            <a:endParaRPr lang="en-US" dirty="0"/>
          </a:p>
        </p:txBody>
      </p:sp>
    </p:spTree>
    <p:extLst>
      <p:ext uri="{BB962C8B-B14F-4D97-AF65-F5344CB8AC3E}">
        <p14:creationId xmlns:p14="http://schemas.microsoft.com/office/powerpoint/2010/main" val="6119480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u="none" strike="noStrike" kern="1200">
                <a:solidFill>
                  <a:schemeClr val="tx1"/>
                </a:solidFill>
                <a:effectLst/>
                <a:ea typeface="MS PGothic" panose="020B0600070205080204" pitchFamily="34" charset="-128"/>
                <a:cs typeface="+mn-cs"/>
              </a:rPr>
              <a:t>イーデン・ヴァレー中心地周辺にある畑のカベルネ・ソーヴィニヨンは、完熟した、カシスのような果実味があり、一方で高地でより冷涼な土地から生まれるワインは、青葉やダークベリーのような特徴が、エレガントなニュアンスで表れま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31</a:t>
            </a:fld>
            <a:endParaRPr lang="en-US" dirty="0"/>
          </a:p>
        </p:txBody>
      </p:sp>
    </p:spTree>
    <p:extLst>
      <p:ext uri="{BB962C8B-B14F-4D97-AF65-F5344CB8AC3E}">
        <p14:creationId xmlns:p14="http://schemas.microsoft.com/office/powerpoint/2010/main" val="31603400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u="none" strike="noStrike" kern="1200" dirty="0" err="1">
                <a:solidFill>
                  <a:schemeClr val="tx1"/>
                </a:solidFill>
                <a:effectLst/>
                <a:ea typeface="+mn-ea"/>
                <a:cs typeface="+mn-cs"/>
              </a:rPr>
              <a:t>他のプログラムや資料はこちらwww.australianwinediscovered.com</a:t>
            </a:r>
            <a:endParaRPr lang="en-AU" b="0" dirty="0">
              <a:effectLst/>
            </a:endParaRPr>
          </a:p>
          <a:p>
            <a:r>
              <a:rPr lang="en-AU" sz="1200" kern="1200" dirty="0" err="1">
                <a:solidFill>
                  <a:schemeClr val="tx1"/>
                </a:solidFill>
                <a:effectLst/>
                <a:ea typeface="+mn-ea"/>
                <a:cs typeface="+mn-cs"/>
              </a:rPr>
              <a:t>お問合せはこちら（英語のみ）discovered@wineaustralia.com</a:t>
            </a:r>
            <a:endParaRPr lang="en-AU" sz="1200" kern="1200" dirty="0">
              <a:solidFill>
                <a:schemeClr val="tx1"/>
              </a:solidFill>
              <a:effectLst/>
              <a:ea typeface="+mn-ea"/>
              <a:cs typeface="+mn-cs"/>
            </a:endParaRPr>
          </a:p>
          <a:p>
            <a:endParaRPr lang="en-US"/>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36</a:t>
            </a:fld>
            <a:endParaRPr lang="en-US" dirty="0"/>
          </a:p>
        </p:txBody>
      </p:sp>
    </p:spTree>
    <p:extLst>
      <p:ext uri="{BB962C8B-B14F-4D97-AF65-F5344CB8AC3E}">
        <p14:creationId xmlns:p14="http://schemas.microsoft.com/office/powerpoint/2010/main" val="11183332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ja-JP" altLang="en-US" sz="1800" u="none" strike="noStrike">
                <a:solidFill>
                  <a:srgbClr val="000000"/>
                </a:solidFill>
                <a:effectLst/>
                <a:latin typeface="MS PGothic" panose="020B0600070205080204" pitchFamily="34" charset="-128"/>
                <a:ea typeface="MS PGothic" panose="020B0600070205080204" pitchFamily="34" charset="-128"/>
              </a:rPr>
              <a:t>ここで</a:t>
            </a:r>
            <a:r>
              <a:rPr lang="en-AU" altLang="ja-JP" sz="1800" u="none" strike="noStrike" kern="1200" dirty="0" err="1">
                <a:solidFill>
                  <a:schemeClr val="tx1"/>
                </a:solidFill>
                <a:effectLst/>
                <a:ea typeface="MS PGothic" panose="020B0600070205080204" pitchFamily="34" charset="-128"/>
                <a:cs typeface="+mn-cs"/>
              </a:rPr>
              <a:t>バロッサ</a:t>
            </a:r>
            <a:r>
              <a:rPr lang="ja-JP" altLang="en-US" sz="1800" u="none" strike="noStrike">
                <a:solidFill>
                  <a:srgbClr val="000000"/>
                </a:solidFill>
                <a:effectLst/>
                <a:latin typeface="MS PGothic" panose="020B0600070205080204" pitchFamily="34" charset="-128"/>
                <a:ea typeface="MS PGothic" panose="020B0600070205080204" pitchFamily="34" charset="-128"/>
              </a:rPr>
              <a:t>のクラシックなワインを</a:t>
            </a:r>
            <a:r>
              <a:rPr lang="en-US" altLang="ja-JP" sz="1800" u="none" strike="noStrike" dirty="0">
                <a:solidFill>
                  <a:srgbClr val="000000"/>
                </a:solidFill>
                <a:effectLst/>
                <a:latin typeface="MS PGothic" panose="020B0600070205080204" pitchFamily="34" charset="-128"/>
                <a:ea typeface="MS PGothic" panose="020B0600070205080204" pitchFamily="34" charset="-128"/>
              </a:rPr>
              <a:t>1</a:t>
            </a:r>
            <a:r>
              <a:rPr lang="ja-JP" altLang="en-US" sz="1800" u="none" strike="noStrike">
                <a:solidFill>
                  <a:srgbClr val="000000"/>
                </a:solidFill>
                <a:effectLst/>
                <a:latin typeface="MS PGothic" panose="020B0600070205080204" pitchFamily="34" charset="-128"/>
                <a:ea typeface="MS PGothic" panose="020B0600070205080204" pitchFamily="34" charset="-128"/>
              </a:rPr>
              <a:t>種類テイスティングしてもらうと良いでしょう。残りのテイスティングは、このプログラムの後半で行います。</a:t>
            </a:r>
            <a:r>
              <a:rPr lang="ja-JP" altLang="en-US">
                <a:ea typeface="MS PGothic" panose="020B0600070205080204" pitchFamily="34" charset="-128"/>
              </a:rPr>
              <a:t> </a:t>
            </a:r>
            <a:endParaRPr lang="en-US" altLang="ja-JP" dirty="0">
              <a:ea typeface="MS PGothic" panose="020B0600070205080204" pitchFamily="34" charset="-128"/>
            </a:endParaRPr>
          </a:p>
          <a:p>
            <a:pPr marL="0" marR="0" lvl="0" indent="0" algn="l" defTabSz="914400" rtl="0" eaLnBrk="1" fontAlgn="auto" latinLnBrk="0" hangingPunct="1">
              <a:lnSpc>
                <a:spcPct val="100000"/>
              </a:lnSpc>
              <a:spcBef>
                <a:spcPct val="0"/>
              </a:spcBef>
              <a:spcAft>
                <a:spcPct val="0"/>
              </a:spcAft>
              <a:buClrTx/>
              <a:buSzTx/>
              <a:buFontTx/>
              <a:buNone/>
              <a:defRPr/>
            </a:pPr>
            <a:endParaRPr lang="en-US" dirty="0"/>
          </a:p>
          <a:p>
            <a:r>
              <a:rPr lang="ja-JP" altLang="en-US" sz="1200" u="none" strike="noStrike" kern="1200">
                <a:solidFill>
                  <a:schemeClr val="tx1"/>
                </a:solidFill>
                <a:effectLst/>
                <a:ea typeface="MS PGothic" panose="020B0600070205080204" pitchFamily="34" charset="-128"/>
                <a:cs typeface="+mn-cs"/>
              </a:rPr>
              <a:t>バロッサの美しい丘や渓谷には、</a:t>
            </a:r>
            <a:r>
              <a:rPr lang="en-US" altLang="ja-JP" sz="1200" u="none" strike="noStrike" kern="1200" dirty="0">
                <a:solidFill>
                  <a:schemeClr val="tx1"/>
                </a:solidFill>
                <a:effectLst/>
                <a:ea typeface="MS PGothic" panose="020B0600070205080204" pitchFamily="34" charset="-128"/>
                <a:cs typeface="+mn-cs"/>
              </a:rPr>
              <a:t>170</a:t>
            </a:r>
            <a:r>
              <a:rPr lang="ja-JP" altLang="en-US" sz="1200" u="none" strike="noStrike" kern="1200">
                <a:solidFill>
                  <a:schemeClr val="tx1"/>
                </a:solidFill>
                <a:effectLst/>
                <a:ea typeface="MS PGothic" panose="020B0600070205080204" pitchFamily="34" charset="-128"/>
                <a:cs typeface="+mn-cs"/>
              </a:rPr>
              <a:t>軒以上のワイナリーが点在しており、老舗から若い職人やブティック生産者まで、ダイナミックなワインコミュニティがある産地として知られています。</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5</a:t>
            </a:fld>
            <a:endParaRPr lang="en-US" dirty="0"/>
          </a:p>
        </p:txBody>
      </p:sp>
    </p:spTree>
    <p:extLst>
      <p:ext uri="{BB962C8B-B14F-4D97-AF65-F5344CB8AC3E}">
        <p14:creationId xmlns:p14="http://schemas.microsoft.com/office/powerpoint/2010/main" val="177760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6</a:t>
            </a:fld>
            <a:endParaRPr lang="en-US" dirty="0"/>
          </a:p>
        </p:txBody>
      </p:sp>
    </p:spTree>
    <p:extLst>
      <p:ext uri="{BB962C8B-B14F-4D97-AF65-F5344CB8AC3E}">
        <p14:creationId xmlns:p14="http://schemas.microsoft.com/office/powerpoint/2010/main" val="16218883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u="none" strike="noStrike" kern="1200" dirty="0" err="1">
                <a:solidFill>
                  <a:schemeClr val="tx1"/>
                </a:solidFill>
                <a:effectLst/>
                <a:ea typeface="+mn-ea"/>
                <a:cs typeface="+mn-cs"/>
              </a:rPr>
              <a:t>考察ポイント</a:t>
            </a:r>
            <a:endParaRPr lang="en-AU" sz="1200" u="none" strike="noStrike" kern="1200" dirty="0">
              <a:solidFill>
                <a:schemeClr val="tx1"/>
              </a:solidFill>
              <a:effectLst/>
              <a:ea typeface="+mn-ea"/>
              <a:cs typeface="+mn-cs"/>
            </a:endParaRP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 この地域のどのような要因が、最初に海外からワイン生産者を引き寄せたのでしょう？</a:t>
            </a: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バロッサの歴史は、今日のワイン造りをどのように形成してきたのでしょうか？</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8</a:t>
            </a:fld>
            <a:endParaRPr lang="en-US" dirty="0"/>
          </a:p>
        </p:txBody>
      </p:sp>
    </p:spTree>
    <p:extLst>
      <p:ext uri="{BB962C8B-B14F-4D97-AF65-F5344CB8AC3E}">
        <p14:creationId xmlns:p14="http://schemas.microsoft.com/office/powerpoint/2010/main" val="34632038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sz="1200" u="none" strike="noStrike" kern="1200">
                <a:solidFill>
                  <a:schemeClr val="tx1"/>
                </a:solidFill>
                <a:effectLst/>
                <a:ea typeface="MS PGothic" panose="020B0600070205080204" pitchFamily="34" charset="-128"/>
                <a:cs typeface="+mn-cs"/>
              </a:rPr>
              <a:t>バロッサ・ヴァレー ：なだらかな丘陵と渓谷が広がる、絵のように美しい温暖気候の産地。</a:t>
            </a:r>
          </a:p>
          <a:p>
            <a:pPr rtl="0"/>
            <a:r>
              <a:rPr lang="ja-JP" altLang="en-US" sz="1200" u="none" strike="noStrike" kern="1200">
                <a:solidFill>
                  <a:schemeClr val="tx1"/>
                </a:solidFill>
                <a:effectLst/>
                <a:ea typeface="MS PGothic" panose="020B0600070205080204" pitchFamily="34" charset="-128"/>
                <a:cs typeface="+mn-cs"/>
              </a:rPr>
              <a:t>イーデン・ヴァレー ：冷涼気候のプレミアムワインの産地で、美しさと変化に富んだ地形が特徴的。バロッサ・ヴァレーよりも小規模で標高が高く、バロッサの「ハイ・カントリー（高地）」とも呼ばれる。 </a:t>
            </a:r>
          </a:p>
          <a:p>
            <a:pPr rtl="0"/>
            <a:r>
              <a:rPr lang="ja-JP" altLang="en-US" sz="1200" u="none" strike="noStrike" kern="1200">
                <a:solidFill>
                  <a:schemeClr val="tx1"/>
                </a:solidFill>
                <a:effectLst/>
                <a:ea typeface="MS PGothic" panose="020B0600070205080204" pitchFamily="34" charset="-128"/>
                <a:cs typeface="+mn-cs"/>
              </a:rPr>
              <a:t>ハイ・イーデン：イーデン・ヴァレーの小地区であるハイ・イーデンは、丘陵地帯で冷涼な気候の小地区。</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dirty="0"/>
          </a:p>
        </p:txBody>
      </p:sp>
    </p:spTree>
    <p:extLst>
      <p:ext uri="{BB962C8B-B14F-4D97-AF65-F5344CB8AC3E}">
        <p14:creationId xmlns:p14="http://schemas.microsoft.com/office/powerpoint/2010/main" val="40258750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sz="1200" u="none" strike="noStrike" kern="1200">
                <a:solidFill>
                  <a:schemeClr val="tx1"/>
                </a:solidFill>
                <a:effectLst/>
                <a:ea typeface="MS PGothic" panose="020B0600070205080204" pitchFamily="34" charset="-128"/>
                <a:cs typeface="+mn-cs"/>
              </a:rPr>
              <a:t>・冬は冷涼で雨が多く、夏は温暖で乾燥し最高気温が高く、日照時間が長く湿気や降水量は少なめです。乾燥し日照の強い日中と涼しい夜間の組み合わせが、ブドウに安定した、かつ適切なタイミングの熟成をもたらします。</a:t>
            </a:r>
            <a:endParaRPr lang="en-AU" altLang="ja-JP" sz="1200" u="none" strike="noStrike" kern="1200" dirty="0">
              <a:solidFill>
                <a:schemeClr val="tx1"/>
              </a:solidFill>
              <a:effectLst/>
              <a:ea typeface="MS PGothic" panose="020B0600070205080204" pitchFamily="34" charset="-128"/>
              <a:cs typeface="+mn-cs"/>
            </a:endParaRPr>
          </a:p>
          <a:p>
            <a:pPr rtl="0"/>
            <a:r>
              <a:rPr lang="ja-JP" altLang="en-US" sz="1200" u="none" strike="noStrike" kern="1200">
                <a:solidFill>
                  <a:schemeClr val="tx1"/>
                </a:solidFill>
                <a:effectLst/>
                <a:ea typeface="MS PGothic" panose="020B0600070205080204" pitchFamily="34" charset="-128"/>
                <a:cs typeface="+mn-cs"/>
              </a:rPr>
              <a:t>・気候は、谷底の温暖な地域から、周辺の丘陵地の高地で冷涼な地域まで多様。</a:t>
            </a:r>
            <a:endParaRPr lang="en-AU" sz="1200" u="none" strike="noStrike" kern="1200" dirty="0">
              <a:solidFill>
                <a:schemeClr val="tx1"/>
              </a:solidFill>
              <a:effectLst/>
              <a:ea typeface="+mn-ea"/>
              <a:cs typeface="+mn-cs"/>
            </a:endParaRPr>
          </a:p>
          <a:p>
            <a:pPr rtl="0"/>
            <a:r>
              <a:rPr lang="ja-JP" altLang="en-US" sz="1200" u="none" strike="noStrike" kern="1200">
                <a:solidFill>
                  <a:schemeClr val="tx1"/>
                </a:solidFill>
                <a:effectLst/>
                <a:ea typeface="MS PGothic" panose="020B0600070205080204" pitchFamily="34" charset="-128"/>
                <a:cs typeface="+mn-cs"/>
              </a:rPr>
              <a:t>・フルボディの赤ワイン、素晴らしい酒精強化ワイン、主にミディアムからフルボディの白ワインに適しています。</a:t>
            </a:r>
            <a:endParaRPr lang="en-AU" altLang="ja-JP" sz="1200" u="none" strike="noStrike" kern="1200" dirty="0">
              <a:solidFill>
                <a:schemeClr val="tx1"/>
              </a:solidFill>
              <a:effectLst/>
              <a:ea typeface="MS PGothic" panose="020B0600070205080204" pitchFamily="34" charset="-128"/>
              <a:cs typeface="+mn-cs"/>
            </a:endParaRPr>
          </a:p>
          <a:p>
            <a:pPr rtl="0"/>
            <a:r>
              <a:rPr lang="ja-JP" altLang="en-US" sz="1200" u="none" strike="noStrike" kern="1200">
                <a:solidFill>
                  <a:schemeClr val="tx1"/>
                </a:solidFill>
                <a:effectLst/>
                <a:ea typeface="MS PGothic" panose="020B0600070205080204" pitchFamily="34" charset="-128"/>
                <a:cs typeface="+mn-cs"/>
              </a:rPr>
              <a:t>・ブドウ栽培での主な課題は干ばつ。 </a:t>
            </a:r>
            <a:endParaRPr lang="en-AU" altLang="ja-JP" sz="1200" u="none" strike="noStrike" kern="1200" dirty="0">
              <a:solidFill>
                <a:schemeClr val="tx1"/>
              </a:solidFill>
              <a:effectLst/>
              <a:ea typeface="MS PGothic" panose="020B0600070205080204" pitchFamily="34" charset="-128"/>
              <a:cs typeface="+mn-cs"/>
            </a:endParaRPr>
          </a:p>
          <a:p>
            <a:pPr rtl="0"/>
            <a:r>
              <a:rPr lang="en-AU" sz="1200" u="none" strike="noStrike" kern="1200" dirty="0">
                <a:solidFill>
                  <a:schemeClr val="tx1"/>
                </a:solidFill>
                <a:effectLst/>
                <a:ea typeface="+mn-ea"/>
                <a:cs typeface="+mn-cs"/>
              </a:rPr>
              <a:t>・1月の平均気温は21.9°C</a:t>
            </a:r>
            <a:endParaRPr lang="en-AU" b="0" dirty="0">
              <a:effectLst/>
            </a:endParaRPr>
          </a:p>
          <a:p>
            <a:r>
              <a:rPr lang="en-AU" sz="1200" u="none" strike="noStrike" kern="1200" dirty="0">
                <a:solidFill>
                  <a:schemeClr val="tx1"/>
                </a:solidFill>
                <a:effectLst/>
                <a:ea typeface="+mn-ea"/>
                <a:cs typeface="+mn-cs"/>
              </a:rPr>
              <a:t>・</a:t>
            </a:r>
            <a:r>
              <a:rPr lang="en-AU" sz="1200" u="none" strike="noStrike" kern="1200" dirty="0" err="1">
                <a:solidFill>
                  <a:schemeClr val="tx1"/>
                </a:solidFill>
                <a:effectLst/>
                <a:ea typeface="+mn-ea"/>
                <a:cs typeface="+mn-cs"/>
              </a:rPr>
              <a:t>ブドウの生育期間の降雨量は</a:t>
            </a:r>
            <a:r>
              <a:rPr lang="en-AU" sz="1200" u="none" strike="noStrike" kern="1200" dirty="0">
                <a:solidFill>
                  <a:schemeClr val="tx1"/>
                </a:solidFill>
                <a:effectLst/>
                <a:ea typeface="+mn-ea"/>
                <a:cs typeface="+mn-cs"/>
              </a:rPr>
              <a:t> 220mm</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34079080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ea typeface="MS PGothic" panose="020B0600070205080204" pitchFamily="34" charset="-128"/>
              </a:rPr>
              <a:t>谷と丘が複雑に入り組み、傾斜、斜面の向きなどが非常に多様です。オーストラリア南東部の多くの地域と同様、下層土は酸性に傾くためブドウの根の伸長と樹勢を抑制します。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30926548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ea typeface="MS PGothic" panose="020B0600070205080204" pitchFamily="34" charset="-128"/>
              </a:rPr>
              <a:t>・ 冷涼な気候で、生育期の気温はバロッサ・ヴァレーに比べかなり低い。</a:t>
            </a:r>
          </a:p>
          <a:p>
            <a:r>
              <a:rPr lang="ja-JP" altLang="en-US">
                <a:ea typeface="MS PGothic" panose="020B0600070205080204" pitchFamily="34" charset="-128"/>
              </a:rPr>
              <a:t>・多様な標高、傾斜が</a:t>
            </a:r>
            <a:r>
              <a:rPr lang="ja-JP" altLang="en-AU">
                <a:ea typeface="MS PGothic" panose="020B0600070205080204" pitchFamily="34" charset="-128"/>
              </a:rPr>
              <a:t>ある</a:t>
            </a:r>
            <a:r>
              <a:rPr lang="ja-JP" altLang="en-US">
                <a:ea typeface="MS PGothic" panose="020B0600070205080204" pitchFamily="34" charset="-128"/>
              </a:rPr>
              <a:t>ため複数のメゾクリマが存在。</a:t>
            </a:r>
          </a:p>
          <a:p>
            <a:r>
              <a:rPr lang="ja-JP" altLang="en-US">
                <a:ea typeface="MS PGothic" panose="020B0600070205080204" pitchFamily="34" charset="-128"/>
              </a:rPr>
              <a:t>・日中は暖かく、夜間は非常に涼しく、生育期の長い日照時間が特徴。 </a:t>
            </a:r>
          </a:p>
          <a:p>
            <a:r>
              <a:rPr lang="ja-JP" altLang="en-US">
                <a:ea typeface="MS PGothic" panose="020B0600070205080204" pitchFamily="34" charset="-128"/>
              </a:rPr>
              <a:t>・バロッサ・ヴァレーよりも雨が多く、冷涼な気候。 </a:t>
            </a:r>
          </a:p>
          <a:p>
            <a:r>
              <a:rPr lang="ja-JP" altLang="en-US">
                <a:ea typeface="MS PGothic" panose="020B0600070205080204" pitchFamily="34" charset="-128"/>
              </a:rPr>
              <a:t>・生育期の降雨量は</a:t>
            </a:r>
            <a:r>
              <a:rPr lang="en-US" altLang="ja-JP" dirty="0">
                <a:ea typeface="MS PGothic" panose="020B0600070205080204" pitchFamily="34" charset="-128"/>
              </a:rPr>
              <a:t>229</a:t>
            </a:r>
            <a:r>
              <a:rPr lang="en-US" dirty="0"/>
              <a:t>mm。 </a:t>
            </a:r>
          </a:p>
          <a:p>
            <a:r>
              <a:rPr lang="en-US" dirty="0"/>
              <a:t>・1</a:t>
            </a:r>
            <a:r>
              <a:rPr lang="ja-JP" altLang="en-US">
                <a:ea typeface="MS PGothic" panose="020B0600070205080204" pitchFamily="34" charset="-128"/>
              </a:rPr>
              <a:t>月の平均気温</a:t>
            </a:r>
            <a:r>
              <a:rPr lang="en-US" altLang="ja-JP" dirty="0">
                <a:ea typeface="MS PGothic" panose="020B0600070205080204" pitchFamily="34" charset="-128"/>
              </a:rPr>
              <a:t>21.1℃</a:t>
            </a:r>
            <a:r>
              <a:rPr lang="ja-JP" altLang="en-US">
                <a:ea typeface="MS PGothic" panose="020B0600070205080204" pitchFamily="34" charset="-128"/>
              </a:rPr>
              <a:t>。</a:t>
            </a: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12</a:t>
            </a:fld>
            <a:endParaRPr lang="en-US" dirty="0"/>
          </a:p>
        </p:txBody>
      </p:sp>
    </p:spTree>
    <p:extLst>
      <p:ext uri="{BB962C8B-B14F-4D97-AF65-F5344CB8AC3E}">
        <p14:creationId xmlns:p14="http://schemas.microsoft.com/office/powerpoint/2010/main" val="16511940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extLst>
    <p:ext uri="{DCECCB84-F9BA-43D5-87BE-67443E8EF086}">
      <p15:sldGuideLst xmlns:p15="http://schemas.microsoft.com/office/powerpoint/2012/main">
        <p15:guide id="2" pos="393" userDrawn="1">
          <p15:clr>
            <a:srgbClr val="00000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63427"/>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5DAAA674-912E-5C84-9AD4-8720EB85BC96}"/>
              </a:ext>
            </a:extLst>
          </p:cNvPr>
          <p:cNvSpPr>
            <a:spLocks noGrp="1"/>
          </p:cNvSpPr>
          <p:nvPr>
            <p:ph type="body" sz="quarter" idx="13" hasCustomPrompt="1"/>
          </p:nvPr>
        </p:nvSpPr>
        <p:spPr>
          <a:xfrm>
            <a:off x="6456363" y="1452064"/>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Text Placeholder 4">
            <a:extLst>
              <a:ext uri="{FF2B5EF4-FFF2-40B4-BE49-F238E27FC236}">
                <a16:creationId xmlns:a16="http://schemas.microsoft.com/office/drawing/2014/main" id="{351F49F4-7632-1822-7D35-A7D8313FAFE5}"/>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588934" y="385959"/>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588934" y="3265186"/>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Text Placeholder 4">
            <a:extLst>
              <a:ext uri="{FF2B5EF4-FFF2-40B4-BE49-F238E27FC236}">
                <a16:creationId xmlns:a16="http://schemas.microsoft.com/office/drawing/2014/main" id="{2FE7CAEC-4FAB-F91B-1151-1C9E71FDC7EB}"/>
              </a:ext>
            </a:extLst>
          </p:cNvPr>
          <p:cNvSpPr>
            <a:spLocks noGrp="1"/>
          </p:cNvSpPr>
          <p:nvPr>
            <p:ph type="body" sz="quarter" idx="13" hasCustomPrompt="1"/>
          </p:nvPr>
        </p:nvSpPr>
        <p:spPr>
          <a:xfrm>
            <a:off x="6588934" y="1253823"/>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55647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2" name="Oval 11">
            <a:extLst>
              <a:ext uri="{FF2B5EF4-FFF2-40B4-BE49-F238E27FC236}">
                <a16:creationId xmlns:a16="http://schemas.microsoft.com/office/drawing/2014/main" id="{AF6F7BB9-9DEF-7131-D02D-4E4EE44CC42D}"/>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lstStyle>
            <a:lvl1pPr>
              <a:defRPr sz="2400" b="1"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B21EB7BD-88E5-38B6-1797-C86B974401DE}"/>
              </a:ext>
            </a:extLst>
          </p:cNvPr>
          <p:cNvSpPr>
            <a:spLocks noGrp="1"/>
          </p:cNvSpPr>
          <p:nvPr>
            <p:ph type="body" sz="quarter" idx="15" hasCustomPrompt="1"/>
          </p:nvPr>
        </p:nvSpPr>
        <p:spPr>
          <a:xfrm>
            <a:off x="5064531" y="1720205"/>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6" name="Text Placeholder 16">
            <a:extLst>
              <a:ext uri="{FF2B5EF4-FFF2-40B4-BE49-F238E27FC236}">
                <a16:creationId xmlns:a16="http://schemas.microsoft.com/office/drawing/2014/main" id="{116D9977-7864-EB84-DF6A-1BBD6AE8627B}"/>
              </a:ext>
            </a:extLst>
          </p:cNvPr>
          <p:cNvSpPr>
            <a:spLocks noGrp="1"/>
          </p:cNvSpPr>
          <p:nvPr>
            <p:ph type="body" sz="quarter" idx="16" hasCustomPrompt="1"/>
          </p:nvPr>
        </p:nvSpPr>
        <p:spPr>
          <a:xfrm>
            <a:off x="5064531" y="1057431"/>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7" name="Text Placeholder 4">
            <a:extLst>
              <a:ext uri="{FF2B5EF4-FFF2-40B4-BE49-F238E27FC236}">
                <a16:creationId xmlns:a16="http://schemas.microsoft.com/office/drawing/2014/main" id="{FA770494-D5C2-89FA-6162-B777BC84148D}"/>
              </a:ext>
            </a:extLst>
          </p:cNvPr>
          <p:cNvSpPr>
            <a:spLocks noGrp="1"/>
          </p:cNvSpPr>
          <p:nvPr>
            <p:ph type="body" sz="quarter" idx="17" hasCustomPrompt="1"/>
          </p:nvPr>
        </p:nvSpPr>
        <p:spPr>
          <a:xfrm>
            <a:off x="8713422"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8" name="Text Placeholder 16">
            <a:extLst>
              <a:ext uri="{FF2B5EF4-FFF2-40B4-BE49-F238E27FC236}">
                <a16:creationId xmlns:a16="http://schemas.microsoft.com/office/drawing/2014/main" id="{65F9B77B-88A1-D73A-6C55-DF5862E2F027}"/>
              </a:ext>
            </a:extLst>
          </p:cNvPr>
          <p:cNvSpPr>
            <a:spLocks noGrp="1"/>
          </p:cNvSpPr>
          <p:nvPr>
            <p:ph type="body" sz="quarter" idx="18" hasCustomPrompt="1"/>
          </p:nvPr>
        </p:nvSpPr>
        <p:spPr>
          <a:xfrm>
            <a:off x="8702537"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9" name="Picture Placeholder 13">
            <a:extLst>
              <a:ext uri="{FF2B5EF4-FFF2-40B4-BE49-F238E27FC236}">
                <a16:creationId xmlns:a16="http://schemas.microsoft.com/office/drawing/2014/main" id="{73E88638-A528-7684-1560-535CDAE659DE}"/>
              </a:ext>
            </a:extLst>
          </p:cNvPr>
          <p:cNvSpPr>
            <a:spLocks noGrp="1"/>
          </p:cNvSpPr>
          <p:nvPr>
            <p:ph type="pic" sz="quarter" idx="12"/>
          </p:nvPr>
        </p:nvSpPr>
        <p:spPr>
          <a:xfrm>
            <a:off x="8595360" y="368300"/>
            <a:ext cx="3596640" cy="2683812"/>
          </a:xfrm>
        </p:spPr>
        <p:txBody>
          <a:bodyPr/>
          <a:lstStyle>
            <a:lvl1pPr marL="0" indent="0">
              <a:buFont typeface="Arial" panose="020B0604020202020204" pitchFamily="34" charset="0"/>
              <a:buNone/>
              <a:defRPr b="0" i="0"/>
            </a:lvl1pPr>
          </a:lstStyle>
          <a:p>
            <a:endParaRPr lang="en-US" dirty="0"/>
          </a:p>
        </p:txBody>
      </p:sp>
      <p:sp>
        <p:nvSpPr>
          <p:cNvPr id="20" name="Text Placeholder 4">
            <a:extLst>
              <a:ext uri="{FF2B5EF4-FFF2-40B4-BE49-F238E27FC236}">
                <a16:creationId xmlns:a16="http://schemas.microsoft.com/office/drawing/2014/main" id="{6E8FD051-4F4E-95F7-4371-8A03C38E0562}"/>
              </a:ext>
            </a:extLst>
          </p:cNvPr>
          <p:cNvSpPr>
            <a:spLocks noGrp="1"/>
          </p:cNvSpPr>
          <p:nvPr>
            <p:ph type="body" sz="quarter" idx="13" hasCustomPrompt="1"/>
          </p:nvPr>
        </p:nvSpPr>
        <p:spPr>
          <a:xfrm>
            <a:off x="624432" y="1475046"/>
            <a:ext cx="4657498" cy="1325563"/>
          </a:xfrm>
        </p:spPr>
        <p:txBody>
          <a:bodyPr/>
          <a:lstStyle>
            <a:lvl1pPr marL="0" indent="0">
              <a:lnSpc>
                <a:spcPct val="82000"/>
              </a:lnSpc>
              <a:buFontTx/>
              <a:buNone/>
              <a:defRPr sz="400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21" name="Text Placeholder 15">
            <a:extLst>
              <a:ext uri="{FF2B5EF4-FFF2-40B4-BE49-F238E27FC236}">
                <a16:creationId xmlns:a16="http://schemas.microsoft.com/office/drawing/2014/main" id="{53736193-6CB7-10C2-2FCC-232F9E5A631E}"/>
              </a:ext>
            </a:extLst>
          </p:cNvPr>
          <p:cNvSpPr>
            <a:spLocks noGrp="1"/>
          </p:cNvSpPr>
          <p:nvPr>
            <p:ph type="body" sz="quarter" idx="19"/>
          </p:nvPr>
        </p:nvSpPr>
        <p:spPr>
          <a:xfrm>
            <a:off x="623888" y="473636"/>
            <a:ext cx="4298950" cy="903287"/>
          </a:xfrm>
        </p:spPr>
        <p:txBody>
          <a:bodyPr anchor="b"/>
          <a:lstStyle>
            <a:lvl1pPr marL="0" indent="0">
              <a:lnSpc>
                <a:spcPct val="82000"/>
              </a:lnSpc>
              <a:buFontTx/>
              <a:buNone/>
              <a:defRPr sz="3200"/>
            </a:lvl1pPr>
            <a:lvl2pPr>
              <a:defRPr sz="3200"/>
            </a:lvl2pPr>
            <a:lvl3pPr>
              <a:defRPr sz="3200"/>
            </a:lvl3pPr>
            <a:lvl4pPr>
              <a:defRPr sz="3200"/>
            </a:lvl4pPr>
            <a:lvl5pPr>
              <a:defRPr sz="3200"/>
            </a:lvl5pPr>
          </a:lstStyle>
          <a:p>
            <a:pPr lvl="0"/>
            <a:r>
              <a:rPr lang="en-GB" dirty="0"/>
              <a:t>Click to edit Master text styles</a:t>
            </a:r>
            <a:endParaRPr lang="en-US" dirty="0"/>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96647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230239"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101352"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5613874"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6BD50D6C-97DD-731F-7A8A-4B71987EA21F}"/>
              </a:ext>
            </a:extLst>
          </p:cNvPr>
          <p:cNvSpPr>
            <a:spLocks noGrp="1"/>
          </p:cNvSpPr>
          <p:nvPr>
            <p:ph type="body" sz="quarter" idx="17" hasCustomPrompt="1"/>
          </p:nvPr>
        </p:nvSpPr>
        <p:spPr>
          <a:xfrm>
            <a:off x="613315" y="4495272"/>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5C9D9793-184C-C647-ACA7-2B300F8553D1}"/>
              </a:ext>
            </a:extLst>
          </p:cNvPr>
          <p:cNvSpPr>
            <a:spLocks noGrp="1"/>
          </p:cNvSpPr>
          <p:nvPr>
            <p:ph type="body" sz="quarter" idx="18" hasCustomPrompt="1"/>
          </p:nvPr>
        </p:nvSpPr>
        <p:spPr>
          <a:xfrm>
            <a:off x="602430" y="3811421"/>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6DC6833C-C5B8-C899-41CE-F251767D943F}"/>
              </a:ext>
            </a:extLst>
          </p:cNvPr>
          <p:cNvSpPr>
            <a:spLocks noGrp="1"/>
          </p:cNvSpPr>
          <p:nvPr>
            <p:ph type="body" sz="quarter" idx="19" hasCustomPrompt="1"/>
          </p:nvPr>
        </p:nvSpPr>
        <p:spPr>
          <a:xfrm>
            <a:off x="5047102"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46593A0C-FE2D-B776-A83E-37F8F3C9568E}"/>
              </a:ext>
            </a:extLst>
          </p:cNvPr>
          <p:cNvSpPr>
            <a:spLocks noGrp="1"/>
          </p:cNvSpPr>
          <p:nvPr>
            <p:ph type="body" sz="quarter" idx="20" hasCustomPrompt="1"/>
          </p:nvPr>
        </p:nvSpPr>
        <p:spPr>
          <a:xfrm>
            <a:off x="5036217"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E378197-5A00-C029-1CAC-606671AE706B}"/>
              </a:ext>
            </a:extLst>
          </p:cNvPr>
          <p:cNvSpPr>
            <a:spLocks noGrp="1"/>
          </p:cNvSpPr>
          <p:nvPr>
            <p:ph type="body" sz="quarter" idx="21" hasCustomPrompt="1"/>
          </p:nvPr>
        </p:nvSpPr>
        <p:spPr>
          <a:xfrm>
            <a:off x="238965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5BBEB663-2586-8DBA-E765-2F426B2FBCCB}"/>
              </a:ext>
            </a:extLst>
          </p:cNvPr>
          <p:cNvSpPr>
            <a:spLocks noGrp="1"/>
          </p:cNvSpPr>
          <p:nvPr>
            <p:ph type="body" sz="quarter" idx="22" hasCustomPrompt="1"/>
          </p:nvPr>
        </p:nvSpPr>
        <p:spPr>
          <a:xfrm>
            <a:off x="237876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DF43B1F9-272A-24E5-A471-887CF8E15A72}"/>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78C4A83C-7F6F-9D60-8580-319FE05C1329}"/>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3840181151"/>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15937" y="584200"/>
            <a:ext cx="5334275" cy="820910"/>
          </a:xfrm>
        </p:spPr>
        <p:txBody>
          <a:bodyPr/>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15937" y="2518443"/>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56363" y="5553656"/>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1" name="Text Placeholder 9">
            <a:extLst>
              <a:ext uri="{FF2B5EF4-FFF2-40B4-BE49-F238E27FC236}">
                <a16:creationId xmlns:a16="http://schemas.microsoft.com/office/drawing/2014/main" id="{6C54DC2F-047D-4CAA-5234-347492553842}"/>
              </a:ext>
            </a:extLst>
          </p:cNvPr>
          <p:cNvSpPr>
            <a:spLocks noGrp="1"/>
          </p:cNvSpPr>
          <p:nvPr>
            <p:ph type="body" sz="quarter" idx="16" hasCustomPrompt="1"/>
          </p:nvPr>
        </p:nvSpPr>
        <p:spPr>
          <a:xfrm>
            <a:off x="6456363" y="3438939"/>
            <a:ext cx="5473058" cy="2038350"/>
          </a:xfrm>
        </p:spPr>
        <p:txBody>
          <a:bodyPr anchor="b"/>
          <a:lstStyle>
            <a:lvl1pPr marL="0" indent="0">
              <a:lnSpc>
                <a:spcPct val="82000"/>
              </a:lnSpc>
              <a:buFontTx/>
              <a:buNone/>
              <a:defRPr sz="544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extLst>
    <p:ext uri="{DCECCB84-F9BA-43D5-87BE-67443E8EF086}">
      <p15:sldGuideLst xmlns:p15="http://schemas.microsoft.com/office/powerpoint/2012/main">
        <p15:guide id="1" pos="393" userDrawn="1">
          <p15:clr>
            <a:srgbClr val="00000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2087489461"/>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8576156"/>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p>
            <a:fld id="{F325D0F3-5617-4E4B-B49A-CF8CB71EDC27}" type="datetimeFigureOut">
              <a:rPr lang="en-US" smtClean="0"/>
              <a:t>7/13/26</a:t>
            </a:fld>
            <a:endParaRPr lang="en-US"/>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p>
            <a:fld id="{66F106B9-48F5-894C-8B00-7C26AA0507A8}" type="slidenum">
              <a:rPr lang="en-US" smtClean="0"/>
              <a:t>‹#›</a:t>
            </a:fld>
            <a:endParaRPr lang="en-US"/>
          </a:p>
        </p:txBody>
      </p:sp>
    </p:spTree>
    <p:extLst>
      <p:ext uri="{BB962C8B-B14F-4D97-AF65-F5344CB8AC3E}">
        <p14:creationId xmlns:p14="http://schemas.microsoft.com/office/powerpoint/2010/main" val="41182324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2224764489"/>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819789465"/>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1276064077"/>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561193528"/>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457588660"/>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81401863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extLst>
    <p:ext uri="{DCECCB84-F9BA-43D5-87BE-67443E8EF086}">
      <p15:sldGuideLst xmlns:p15="http://schemas.microsoft.com/office/powerpoint/2012/main">
        <p15:guide id="1" pos="393" userDrawn="1">
          <p15:clr>
            <a:srgbClr val="00000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4341125"/>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2484285986"/>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505195176"/>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705158303"/>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97429273"/>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423194675"/>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673388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6456363" y="3808638"/>
            <a:ext cx="5735637"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1"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971951" y="1720205"/>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971951" y="1057431"/>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a:lvl1pPr>
            <a:lvl2pPr>
              <a:defRPr sz="3200"/>
            </a:lvl2pPr>
            <a:lvl3pPr>
              <a:defRPr sz="3200"/>
            </a:lvl3pPr>
            <a:lvl4pPr>
              <a:defRPr sz="3200"/>
            </a:lvl4pPr>
            <a:lvl5pPr>
              <a:defRPr sz="3200"/>
            </a:lvl5pPr>
          </a:lstStyle>
          <a:p>
            <a:pPr lvl="0"/>
            <a:r>
              <a:rPr lang="en-GB" dirty="0"/>
              <a:t>Click to edit Master text styles</a:t>
            </a:r>
            <a:endParaRPr lang="en-US" dirty="0"/>
          </a:p>
        </p:txBody>
      </p:sp>
    </p:spTree>
    <p:extLst>
      <p:ext uri="{BB962C8B-B14F-4D97-AF65-F5344CB8AC3E}">
        <p14:creationId xmlns:p14="http://schemas.microsoft.com/office/powerpoint/2010/main" val="1729896285"/>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3943728488"/>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3" y="374557"/>
            <a:ext cx="5735637"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923352"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25368818"/>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a:lvl1pPr>
          </a:lstStyle>
          <a:p>
            <a:pPr lvl="0"/>
            <a:r>
              <a:rPr lang="en-US" dirty="0"/>
              <a:t>CLICK TO EDIT MASTER TITLE STYLE</a:t>
            </a:r>
          </a:p>
        </p:txBody>
      </p:sp>
    </p:spTree>
    <p:extLst>
      <p:ext uri="{BB962C8B-B14F-4D97-AF65-F5344CB8AC3E}">
        <p14:creationId xmlns:p14="http://schemas.microsoft.com/office/powerpoint/2010/main" val="314745575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1272715795"/>
      </p:ext>
    </p:extLst>
  </p:cSld>
  <p:clrMapOvr>
    <a:masterClrMapping/>
  </p:clrMapOvr>
  <p:transition/>
  <p:extLst>
    <p:ext uri="{DCECCB84-F9BA-43D5-87BE-67443E8EF086}">
      <p15:sldGuideLst xmlns:p15="http://schemas.microsoft.com/office/powerpoint/2012/main">
        <p15:guide id="1" pos="393" userDrawn="1">
          <p15:clr>
            <a:srgbClr val="000000"/>
          </p15:clr>
        </p15:guide>
        <p15:guide id="2" orient="horz" pos="368" userDrawn="1">
          <p15:clr>
            <a:srgbClr val="000000"/>
          </p15:clr>
        </p15:guide>
        <p15:guide id="4" pos="4067" userDrawn="1">
          <p15:clr>
            <a:srgbClr val="00000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2527511516"/>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684637794"/>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051098427"/>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2098434203"/>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3696882547"/>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6061918"/>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630060"/>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4067347417"/>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838513294"/>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p>
            <a:fld id="{F325D0F3-5617-4E4B-B49A-CF8CB71EDC27}" type="datetimeFigureOut">
              <a:rPr lang="en-US" smtClean="0"/>
              <a:t>7/13/26</a:t>
            </a:fld>
            <a:endParaRPr lang="en-US"/>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p>
            <a:fld id="{66F106B9-48F5-894C-8B00-7C26AA0507A8}" type="slidenum">
              <a:rPr lang="en-US" smtClean="0"/>
              <a:t>‹#›</a:t>
            </a:fld>
            <a:endParaRPr lang="en-US"/>
          </a:p>
        </p:txBody>
      </p:sp>
    </p:spTree>
    <p:extLst>
      <p:ext uri="{BB962C8B-B14F-4D97-AF65-F5344CB8AC3E}">
        <p14:creationId xmlns:p14="http://schemas.microsoft.com/office/powerpoint/2010/main" val="21518378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105257101"/>
      </p:ext>
    </p:extLst>
  </p:cSld>
  <p:clrMapOvr>
    <a:masterClrMapping/>
  </p:clrMapOvr>
  <p:transition/>
  <p:extLst>
    <p:ext uri="{DCECCB84-F9BA-43D5-87BE-67443E8EF086}">
      <p15:sldGuideLst xmlns:p15="http://schemas.microsoft.com/office/powerpoint/2012/main">
        <p15:guide id="2" pos="393" userDrawn="1">
          <p15:clr>
            <a:srgbClr val="000000"/>
          </p15:clr>
        </p15:guide>
        <p15:guide id="3" orient="horz" pos="368" userDrawn="1">
          <p15:clr>
            <a:srgbClr val="00000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66468" y="616547"/>
            <a:ext cx="5429532" cy="1325562"/>
          </a:xfrm>
        </p:spPr>
        <p:txBody>
          <a:bodyPr/>
          <a:lstStyle>
            <a:lvl1pPr>
              <a:defRPr sz="5450" b="0" i="0">
                <a:solidFill>
                  <a:schemeClr val="bg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66468" y="2550791"/>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66468" y="4258656"/>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2111591520"/>
      </p:ext>
    </p:extLst>
  </p:cSld>
  <p:clrMapOvr>
    <a:masterClrMapping/>
  </p:clrMapOvr>
  <p:transition/>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4" y="584200"/>
            <a:ext cx="6158452" cy="1325562"/>
          </a:xfrm>
        </p:spPr>
        <p:txBody>
          <a:bodyPr/>
          <a:lstStyle>
            <a:lvl1pPr>
              <a:defRPr sz="5440" b="0" i="0">
                <a:solidFill>
                  <a:schemeClr val="bg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518444"/>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223426"/>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4248233940"/>
      </p:ext>
    </p:extLst>
  </p:cSld>
  <p:clrMapOvr>
    <a:masterClrMapping/>
  </p:clrMapOvr>
  <p:transition/>
  <p:extLst>
    <p:ext uri="{DCECCB84-F9BA-43D5-87BE-67443E8EF086}">
      <p15:sldGuideLst xmlns:p15="http://schemas.microsoft.com/office/powerpoint/2012/main">
        <p15:guide id="3" orient="horz" pos="368" userDrawn="1">
          <p15:clr>
            <a:srgbClr val="00000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0"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1073056"/>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extLst>
    <p:ext uri="{DCECCB84-F9BA-43D5-87BE-67443E8EF086}">
      <p15:sldGuideLst xmlns:p15="http://schemas.microsoft.com/office/powerpoint/2012/main">
        <p15:guide id="3" orient="horz" pos="368" userDrawn="1">
          <p15:clr>
            <a:srgbClr val="00000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23888" y="616005"/>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23888" y="3495232"/>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9" name="Text Placeholder 4">
            <a:extLst>
              <a:ext uri="{FF2B5EF4-FFF2-40B4-BE49-F238E27FC236}">
                <a16:creationId xmlns:a16="http://schemas.microsoft.com/office/drawing/2014/main" id="{94CF5EFB-E958-AB5C-B1C1-218B1D504086}"/>
              </a:ext>
            </a:extLst>
          </p:cNvPr>
          <p:cNvSpPr>
            <a:spLocks noGrp="1"/>
          </p:cNvSpPr>
          <p:nvPr>
            <p:ph type="body" sz="quarter" idx="13" hasCustomPrompt="1"/>
          </p:nvPr>
        </p:nvSpPr>
        <p:spPr>
          <a:xfrm>
            <a:off x="623888" y="1483869"/>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26" Type="http://schemas.openxmlformats.org/officeDocument/2006/relationships/slideLayout" Target="../slideLayouts/slideLayout49.xml"/><Relationship Id="rId3" Type="http://schemas.openxmlformats.org/officeDocument/2006/relationships/slideLayout" Target="../slideLayouts/slideLayout26.xml"/><Relationship Id="rId21" Type="http://schemas.openxmlformats.org/officeDocument/2006/relationships/slideLayout" Target="../slideLayouts/slideLayout44.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5" Type="http://schemas.openxmlformats.org/officeDocument/2006/relationships/slideLayout" Target="../slideLayouts/slideLayout48.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24" Type="http://schemas.openxmlformats.org/officeDocument/2006/relationships/slideLayout" Target="../slideLayouts/slideLayout47.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10" Type="http://schemas.openxmlformats.org/officeDocument/2006/relationships/slideLayout" Target="../slideLayouts/slideLayout33.xml"/><Relationship Id="rId19" Type="http://schemas.openxmlformats.org/officeDocument/2006/relationships/slideLayout" Target="../slideLayouts/slideLayout42.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slideLayout" Target="../slideLayouts/slideLayout45.xml"/><Relationship Id="rId27"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94691"/>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1920253"/>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42169B3B-8761-4204-AA5A-11BC84B55C93}" type="datetimeFigureOut">
              <a:rPr lang="en-AU" smtClean="0"/>
              <a:pPr/>
              <a:t>13/7/2026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63" r:id="rId14"/>
    <p:sldLayoutId id="2147483660" r:id="rId15"/>
    <p:sldLayoutId id="2147483673" r:id="rId16"/>
    <p:sldLayoutId id="2147483674" r:id="rId17"/>
    <p:sldLayoutId id="2147483675" r:id="rId18"/>
    <p:sldLayoutId id="2147483659" r:id="rId19"/>
    <p:sldLayoutId id="2147483679" r:id="rId20"/>
    <p:sldLayoutId id="2147483676" r:id="rId21"/>
    <p:sldLayoutId id="2147483677" r:id="rId22"/>
    <p:sldLayoutId id="2147483678" r:id="rId23"/>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93" userDrawn="1">
          <p15:clr>
            <a:srgbClr val="000000"/>
          </p15:clr>
        </p15:guide>
        <p15:guide id="4" orient="horz" pos="368" userDrawn="1">
          <p15:clr>
            <a:srgbClr val="000000"/>
          </p15:clr>
        </p15:guide>
        <p15:guide id="5" pos="3840" userDrawn="1">
          <p15:clr>
            <a:srgbClr val="F26B43"/>
          </p15:clr>
        </p15:guide>
        <p15:guide id="6" pos="4067" userDrawn="1">
          <p15:clr>
            <a:srgbClr val="000000"/>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42169B3B-8761-4204-AA5A-11BC84B55C93}" type="datetimeFigureOut">
              <a:rPr lang="en-AU" smtClean="0"/>
              <a:pPr/>
              <a:t>13/7/2026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987361006"/>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 id="2147483697" r:id="rId17"/>
    <p:sldLayoutId id="2147483698" r:id="rId18"/>
    <p:sldLayoutId id="2147483699" r:id="rId19"/>
    <p:sldLayoutId id="2147483700" r:id="rId20"/>
    <p:sldLayoutId id="2147483701" r:id="rId21"/>
    <p:sldLayoutId id="2147483702" r:id="rId22"/>
    <p:sldLayoutId id="2147483703" r:id="rId23"/>
    <p:sldLayoutId id="2147483704" r:id="rId24"/>
    <p:sldLayoutId id="2147483705" r:id="rId25"/>
    <p:sldLayoutId id="2147483706" r:id="rId26"/>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p15:clr>
            <a:srgbClr val="F26B43"/>
          </p15:clr>
        </p15:guide>
        <p15:guide id="2" pos="257">
          <p15:clr>
            <a:srgbClr val="F26B43"/>
          </p15:clr>
        </p15:guide>
        <p15:guide id="3" pos="3840">
          <p15:clr>
            <a:srgbClr val="F26B43"/>
          </p15:clr>
        </p15:guide>
        <p15:guide id="4" pos="4067">
          <p15:clr>
            <a:srgbClr val="000000"/>
          </p15:clr>
        </p15:guide>
        <p15:guide id="5" orient="horz" pos="368">
          <p15:clr>
            <a:srgbClr val="000000"/>
          </p15:clr>
        </p15:guide>
        <p15:guide id="6" pos="393">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sv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23.emf"/><Relationship Id="rId7" Type="http://schemas.openxmlformats.org/officeDocument/2006/relationships/image" Target="../media/image27.emf"/><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image" Target="../media/image26.emf"/><Relationship Id="rId5" Type="http://schemas.openxmlformats.org/officeDocument/2006/relationships/image" Target="../media/image25.emf"/><Relationship Id="rId4" Type="http://schemas.openxmlformats.org/officeDocument/2006/relationships/image" Target="../media/image24.emf"/></Relationships>
</file>

<file path=ppt/slides/_rels/slide16.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13.xml"/><Relationship Id="rId1" Type="http://schemas.openxmlformats.org/officeDocument/2006/relationships/slideLayout" Target="../slideLayouts/slideLayout9.xml"/><Relationship Id="rId6" Type="http://schemas.openxmlformats.org/officeDocument/2006/relationships/image" Target="../media/image31.emf"/><Relationship Id="rId5" Type="http://schemas.openxmlformats.org/officeDocument/2006/relationships/image" Target="../media/image30.emf"/><Relationship Id="rId4" Type="http://schemas.openxmlformats.org/officeDocument/2006/relationships/image" Target="../media/image29.emf"/></Relationships>
</file>

<file path=ppt/slides/_rels/slide1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22.xm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32.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5.png"/><Relationship Id="rId1" Type="http://schemas.openxmlformats.org/officeDocument/2006/relationships/slideLayout" Target="../slideLayouts/slideLayout23.xml"/><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8.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1.xml"/><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1.xml"/></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3.xml"/><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1.xml"/></Relationships>
</file>

<file path=ppt/slides/_rels/slide3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2.xml"/></Relationships>
</file>

<file path=ppt/slides/_rels/slide3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4.xml"/><Relationship Id="rId1" Type="http://schemas.openxmlformats.org/officeDocument/2006/relationships/slideLayout" Target="../slideLayouts/slideLayout18.xml"/><Relationship Id="rId4" Type="http://schemas.openxmlformats.org/officeDocument/2006/relationships/image" Target="../media/image5.sv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3" cstate="print">
            <a:extLst>
              <a:ext uri="{28A0092B-C50C-407E-A947-70E740481C1C}">
                <a14:useLocalDpi xmlns:a14="http://schemas.microsoft.com/office/drawing/2010/main"/>
              </a:ext>
            </a:extLst>
          </a:blip>
          <a:srcRect/>
          <a:stretch/>
        </p:blipFill>
        <p:spPr>
          <a:xfrm>
            <a:off x="658813" y="2595220"/>
            <a:ext cx="10975975" cy="4284662"/>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10"/>
          </p:nvPr>
        </p:nvSpPr>
        <p:spPr/>
        <p:txBody>
          <a:bodyPr/>
          <a:lstStyle/>
          <a:p>
            <a:r>
              <a:rPr lang="en-US" altLang="ja-JP" sz="4000" dirty="0">
                <a:solidFill>
                  <a:schemeClr val="accent1"/>
                </a:solidFill>
                <a:latin typeface="+mj-lt"/>
                <a:ea typeface="Yu Gothic Medium" panose="020B0400000000000000" pitchFamily="34" charset="-128"/>
                <a:cs typeface="Arial" panose="020B0604020202020204" pitchFamily="34" charset="0"/>
              </a:rPr>
              <a:t>BAROSSA VALLEY</a:t>
            </a:r>
            <a:br>
              <a:rPr lang="en-US" altLang="ja-JP" sz="4000" dirty="0">
                <a:solidFill>
                  <a:schemeClr val="accent1"/>
                </a:solidFill>
                <a:latin typeface="Yu Gothic Medium" panose="020B0400000000000000" pitchFamily="34" charset="-128"/>
                <a:ea typeface="Yu Gothic Medium" panose="020B0400000000000000" pitchFamily="34" charset="-128"/>
              </a:rPr>
            </a:br>
            <a:r>
              <a:rPr lang="ja-JP" altLang="en-US" sz="4000" dirty="0">
                <a:solidFill>
                  <a:schemeClr val="accent1"/>
                </a:solidFill>
                <a:latin typeface="Yu Gothic Medium" panose="020B0400000000000000" pitchFamily="34" charset="-128"/>
                <a:ea typeface="Yu Gothic Medium" panose="020B0400000000000000" pitchFamily="34" charset="-128"/>
              </a:rPr>
              <a:t>バロッサ</a:t>
            </a:r>
            <a:endParaRPr lang="en-US" sz="4000" dirty="0">
              <a:solidFill>
                <a:schemeClr val="accent1"/>
              </a:solidFill>
              <a:latin typeface="Yu Gothic Medium" panose="020B0400000000000000" pitchFamily="34" charset="-128"/>
              <a:ea typeface="Yu Gothic Medium" panose="020B0400000000000000" pitchFamily="34" charset="-128"/>
            </a:endParaRP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a:latin typeface="Inter Display" panose="02000503000000020004" pitchFamily="2" charset="0"/>
              <a:cs typeface="Hellix"/>
            </a:endParaRPr>
          </a:p>
        </p:txBody>
      </p:sp>
      <p:sp>
        <p:nvSpPr>
          <p:cNvPr id="16" name="Freeform 15">
            <a:extLst>
              <a:ext uri="{FF2B5EF4-FFF2-40B4-BE49-F238E27FC236}">
                <a16:creationId xmlns:a16="http://schemas.microsoft.com/office/drawing/2014/main" id="{7A05B93F-9F39-A34D-5709-D939A123967A}"/>
              </a:ext>
            </a:extLst>
          </p:cNvPr>
          <p:cNvSpPr>
            <a:spLocks noGrp="1" noRot="1" noMove="1" noResize="1" noEditPoints="1" noAdjustHandles="1" noChangeArrowheads="1" noChangeShapeType="1"/>
          </p:cNvSpPr>
          <p:nvPr/>
        </p:nvSpPr>
        <p:spPr>
          <a:xfrm>
            <a:off x="-49412" y="5845854"/>
            <a:ext cx="12346515" cy="1035296"/>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165913352"/>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4365" r="16890"/>
          <a:stretch/>
        </p:blipFill>
        <p:spPr>
          <a:xfrm>
            <a:off x="1" y="7938"/>
            <a:ext cx="6096000" cy="6913753"/>
          </a:xfrm>
        </p:spPr>
      </p:pic>
      <p:sp>
        <p:nvSpPr>
          <p:cNvPr id="8" name="TextBox 7">
            <a:extLst>
              <a:ext uri="{FF2B5EF4-FFF2-40B4-BE49-F238E27FC236}">
                <a16:creationId xmlns:a16="http://schemas.microsoft.com/office/drawing/2014/main" id="{C02330F5-AA6E-D44A-DE7C-F0AE1B15F21C}"/>
              </a:ext>
            </a:extLst>
          </p:cNvPr>
          <p:cNvSpPr txBox="1"/>
          <p:nvPr/>
        </p:nvSpPr>
        <p:spPr>
          <a:xfrm>
            <a:off x="560158" y="1141921"/>
            <a:ext cx="4331369" cy="584775"/>
          </a:xfrm>
          <a:prstGeom prst="rect">
            <a:avLst/>
          </a:prstGeom>
          <a:noFill/>
        </p:spPr>
        <p:txBody>
          <a:bodyPr wrap="square" rtlCol="0">
            <a:spAutoFit/>
          </a:bodyPr>
          <a:lstStyle/>
          <a:p>
            <a:pPr algn="l"/>
            <a:r>
              <a:rPr lang="ja-JP" altLang="en-US" sz="3200" dirty="0">
                <a:solidFill>
                  <a:schemeClr val="accent1"/>
                </a:solidFill>
                <a:effectLst/>
                <a:latin typeface="Yu Gothic Medium" panose="020B0400000000000000" pitchFamily="34" charset="-128"/>
                <a:ea typeface="Yu Gothic Medium" panose="020B0400000000000000" pitchFamily="34" charset="-128"/>
                <a:cs typeface="Inter Display" panose="02000503000000020004" pitchFamily="2" charset="0"/>
              </a:rPr>
              <a:t>地中海性気候</a:t>
            </a:r>
            <a:endParaRPr lang="en-US" sz="3200" dirty="0">
              <a:solidFill>
                <a:schemeClr val="accent1"/>
              </a:solidFill>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cxnSp>
        <p:nvCxnSpPr>
          <p:cNvPr id="4" name="Straight Connector 3">
            <a:extLst>
              <a:ext uri="{FF2B5EF4-FFF2-40B4-BE49-F238E27FC236}">
                <a16:creationId xmlns:a16="http://schemas.microsoft.com/office/drawing/2014/main" id="{66C7F88A-37A9-1316-1437-5664D4B3CE90}"/>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ext Placeholder 9">
            <a:extLst>
              <a:ext uri="{FF2B5EF4-FFF2-40B4-BE49-F238E27FC236}">
                <a16:creationId xmlns:a16="http://schemas.microsoft.com/office/drawing/2014/main" id="{EF009C7A-4F34-BBB0-8207-FDEC473D86B4}"/>
              </a:ext>
            </a:extLst>
          </p:cNvPr>
          <p:cNvSpPr txBox="1">
            <a:spLocks/>
          </p:cNvSpPr>
          <p:nvPr/>
        </p:nvSpPr>
        <p:spPr>
          <a:xfrm>
            <a:off x="6249275" y="4164626"/>
            <a:ext cx="2669985"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b="1" dirty="0">
                <a:solidFill>
                  <a:schemeClr val="accent1"/>
                </a:solidFill>
                <a:latin typeface="Yu Gothic" panose="020B0400000000000000" pitchFamily="34" charset="-128"/>
                <a:ea typeface="Yu Gothic" panose="020B0400000000000000" pitchFamily="34" charset="-128"/>
              </a:rPr>
              <a:t>バロッサ・</a:t>
            </a:r>
            <a:br>
              <a:rPr lang="en-AU" altLang="ja-JP" b="1" dirty="0">
                <a:solidFill>
                  <a:schemeClr val="accent1"/>
                </a:solidFill>
                <a:latin typeface="Yu Gothic" panose="020B0400000000000000" pitchFamily="34" charset="-128"/>
                <a:ea typeface="Yu Gothic" panose="020B0400000000000000" pitchFamily="34" charset="-128"/>
              </a:rPr>
            </a:br>
            <a:r>
              <a:rPr lang="ja-JP" altLang="en-US" b="1" dirty="0">
                <a:solidFill>
                  <a:schemeClr val="accent1"/>
                </a:solidFill>
                <a:latin typeface="Yu Gothic" panose="020B0400000000000000" pitchFamily="34" charset="-128"/>
                <a:ea typeface="Yu Gothic" panose="020B0400000000000000" pitchFamily="34" charset="-128"/>
              </a:rPr>
              <a:t>ヴァレーの標高</a:t>
            </a:r>
            <a:endParaRPr lang="en-AU" altLang="ja-JP" b="1" dirty="0">
              <a:solidFill>
                <a:schemeClr val="accent1"/>
              </a:solidFill>
              <a:latin typeface="Yu Gothic" panose="020B0400000000000000" pitchFamily="34" charset="-128"/>
              <a:ea typeface="Yu Gothic" panose="020B0400000000000000" pitchFamily="34" charset="-128"/>
            </a:endParaRPr>
          </a:p>
          <a:p>
            <a:r>
              <a:rPr lang="en-US" sz="1800" dirty="0">
                <a:solidFill>
                  <a:schemeClr val="accent1"/>
                </a:solidFill>
                <a:latin typeface="Neue Haas Grotesk Text Pro" panose="020B0504020202020204" pitchFamily="34" charset="77"/>
              </a:rPr>
              <a:t>130–430M (427–1,411FT)</a:t>
            </a:r>
          </a:p>
        </p:txBody>
      </p:sp>
      <p:sp>
        <p:nvSpPr>
          <p:cNvPr id="26" name="Oval 25">
            <a:extLst>
              <a:ext uri="{FF2B5EF4-FFF2-40B4-BE49-F238E27FC236}">
                <a16:creationId xmlns:a16="http://schemas.microsoft.com/office/drawing/2014/main" id="{F2A61C95-4925-D93A-DB0F-CA08751A4098}"/>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7" name="Oval 26">
            <a:extLst>
              <a:ext uri="{FF2B5EF4-FFF2-40B4-BE49-F238E27FC236}">
                <a16:creationId xmlns:a16="http://schemas.microsoft.com/office/drawing/2014/main" id="{9F8CD0D0-3E12-D546-F4B1-90C991DCFE3D}"/>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B1207924-4A5A-F27B-8E6D-2F1F54F201BA}"/>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E830310A-B797-9447-35E2-F1C64AC1152D}"/>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AFD5A55D-3E7D-A2A3-B45D-C6E42FA559E8}"/>
              </a:ext>
            </a:extLst>
          </p:cNvPr>
          <p:cNvSpPr/>
          <p:nvPr/>
        </p:nvSpPr>
        <p:spPr>
          <a:xfrm>
            <a:off x="8632018" y="6110397"/>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12" name="Title 2">
            <a:extLst>
              <a:ext uri="{FF2B5EF4-FFF2-40B4-BE49-F238E27FC236}">
                <a16:creationId xmlns:a16="http://schemas.microsoft.com/office/drawing/2014/main" id="{59EFFAA5-9BD4-1387-A00A-8F2D22AF7003}"/>
              </a:ext>
            </a:extLst>
          </p:cNvPr>
          <p:cNvSpPr>
            <a:spLocks noGrp="1"/>
          </p:cNvSpPr>
          <p:nvPr>
            <p:ph type="title"/>
          </p:nvPr>
        </p:nvSpPr>
        <p:spPr>
          <a:xfrm>
            <a:off x="623888" y="453633"/>
            <a:ext cx="5334275" cy="820910"/>
          </a:xfrm>
        </p:spPr>
        <p:txBody>
          <a:bodyPr/>
          <a:lstStyle/>
          <a:p>
            <a:r>
              <a:rPr lang="ja-JP" altLang="en-US" dirty="0">
                <a:solidFill>
                  <a:schemeClr val="accent1"/>
                </a:solidFill>
                <a:latin typeface="Yu Gothic Medium" panose="020B0400000000000000" pitchFamily="34" charset="-128"/>
                <a:ea typeface="Yu Gothic Medium" panose="020B0400000000000000" pitchFamily="34" charset="-128"/>
              </a:rPr>
              <a:t>気候</a:t>
            </a:r>
            <a:endParaRPr lang="en-US" dirty="0">
              <a:solidFill>
                <a:schemeClr val="accent1"/>
              </a:solidFill>
              <a:latin typeface="Yu Gothic Medium" panose="020B0400000000000000" pitchFamily="34" charset="-128"/>
              <a:ea typeface="Yu Gothic Medium" panose="020B0400000000000000" pitchFamily="34" charset="-128"/>
            </a:endParaRPr>
          </a:p>
        </p:txBody>
      </p:sp>
      <p:sp>
        <p:nvSpPr>
          <p:cNvPr id="19" name="TextBox 18">
            <a:extLst>
              <a:ext uri="{FF2B5EF4-FFF2-40B4-BE49-F238E27FC236}">
                <a16:creationId xmlns:a16="http://schemas.microsoft.com/office/drawing/2014/main" id="{ACDE550F-2CE2-02B2-D265-031E7B406C67}"/>
              </a:ext>
            </a:extLst>
          </p:cNvPr>
          <p:cNvSpPr txBox="1"/>
          <p:nvPr/>
        </p:nvSpPr>
        <p:spPr>
          <a:xfrm>
            <a:off x="9228352" y="5836182"/>
            <a:ext cx="2092341"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低</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0–499</a:t>
            </a:r>
            <a:r>
              <a:rPr lang="en-US" sz="1400" dirty="0">
                <a:solidFill>
                  <a:srgbClr val="601329"/>
                </a:solidFill>
                <a:latin typeface="Yu Gothic Medium" panose="020B0400000000000000" pitchFamily="34" charset="-128"/>
                <a:ea typeface="Yu Gothic Medium" panose="020B0400000000000000" pitchFamily="34" charset="-128"/>
              </a:rPr>
              <a:t>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20" name="TextBox 19">
            <a:extLst>
              <a:ext uri="{FF2B5EF4-FFF2-40B4-BE49-F238E27FC236}">
                <a16:creationId xmlns:a16="http://schemas.microsoft.com/office/drawing/2014/main" id="{DBF68246-DB6B-D1EE-19D1-67B67F69E6B9}"/>
              </a:ext>
            </a:extLst>
          </p:cNvPr>
          <p:cNvSpPr txBox="1"/>
          <p:nvPr/>
        </p:nvSpPr>
        <p:spPr>
          <a:xfrm>
            <a:off x="9633083" y="4316851"/>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中間</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500–749</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(1,640–2,459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21" name="TextBox 20">
            <a:extLst>
              <a:ext uri="{FF2B5EF4-FFF2-40B4-BE49-F238E27FC236}">
                <a16:creationId xmlns:a16="http://schemas.microsoft.com/office/drawing/2014/main" id="{2DFDA688-9D57-C568-568A-9E8CC293643D}"/>
              </a:ext>
            </a:extLst>
          </p:cNvPr>
          <p:cNvSpPr txBox="1"/>
          <p:nvPr/>
        </p:nvSpPr>
        <p:spPr>
          <a:xfrm>
            <a:off x="10105808" y="2748202"/>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高</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750–999</a:t>
            </a:r>
            <a:r>
              <a:rPr lang="en-US" sz="1400" dirty="0">
                <a:solidFill>
                  <a:srgbClr val="601329"/>
                </a:solidFill>
                <a:latin typeface="Yu Gothic Medium" panose="020B0400000000000000" pitchFamily="34" charset="-128"/>
                <a:ea typeface="Yu Gothic Medium" panose="020B0400000000000000" pitchFamily="34" charset="-128"/>
              </a:rPr>
              <a:t>m</a:t>
            </a:r>
          </a:p>
          <a:p>
            <a:r>
              <a:rPr lang="en-US" sz="1400" dirty="0">
                <a:solidFill>
                  <a:srgbClr val="601329"/>
                </a:solidFill>
                <a:latin typeface="Neue Haas Grotesk Text Pro" panose="020B0504020202020204" pitchFamily="34" charset="77"/>
              </a:rPr>
              <a:t>(2,460–3,279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22" name="TextBox 21">
            <a:extLst>
              <a:ext uri="{FF2B5EF4-FFF2-40B4-BE49-F238E27FC236}">
                <a16:creationId xmlns:a16="http://schemas.microsoft.com/office/drawing/2014/main" id="{E5CB238B-209B-6F66-BC64-351B4DA8CEC5}"/>
              </a:ext>
            </a:extLst>
          </p:cNvPr>
          <p:cNvSpPr txBox="1"/>
          <p:nvPr/>
        </p:nvSpPr>
        <p:spPr>
          <a:xfrm>
            <a:off x="10456533" y="1308425"/>
            <a:ext cx="2643446"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超高</a:t>
            </a:r>
            <a:endParaRPr lang="en-AU" altLang="ja-JP"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1000</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(&gt;3,280</a:t>
            </a:r>
            <a:r>
              <a:rPr lang="en-US" sz="1400" dirty="0">
                <a:solidFill>
                  <a:srgbClr val="601329"/>
                </a:solidFill>
                <a:latin typeface="Yu Gothic Medium" panose="020B0400000000000000" pitchFamily="34" charset="-128"/>
                <a:ea typeface="Yu Gothic Medium" panose="020B0400000000000000" pitchFamily="34" charset="-128"/>
              </a:rPr>
              <a:t>ft </a:t>
            </a:r>
            <a:r>
              <a:rPr lang="en-US" sz="1400" dirty="0">
                <a:solidFill>
                  <a:srgbClr val="601329"/>
                </a:solidFill>
                <a:latin typeface="Neue Haas Grotesk Text Pro" panose="020B0504020202020204" pitchFamily="34" charset="77"/>
              </a:rPr>
              <a:t>+)</a:t>
            </a:r>
          </a:p>
        </p:txBody>
      </p:sp>
    </p:spTree>
    <p:extLst>
      <p:ext uri="{BB962C8B-B14F-4D97-AF65-F5344CB8AC3E}">
        <p14:creationId xmlns:p14="http://schemas.microsoft.com/office/powerpoint/2010/main" val="50013625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close-up of a rock&#10;&#10;AI-generated content may be incorrect.">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土壌</a:t>
            </a:r>
            <a:endParaRPr lang="en-US" dirty="0">
              <a:solidFill>
                <a:schemeClr val="accent1"/>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1" y="2391774"/>
            <a:ext cx="5568861" cy="1530521"/>
          </a:xfrm>
        </p:spPr>
        <p:txBody>
          <a:bodyPr/>
          <a:lstStyle/>
          <a:p>
            <a:r>
              <a:rPr lang="ja-JP" altLang="en-US" sz="1800" dirty="0">
                <a:effectLst/>
                <a:latin typeface="Yu Gothic Medium" panose="020B0400000000000000" pitchFamily="34" charset="-128"/>
                <a:ea typeface="Yu Gothic Medium" panose="020B0400000000000000" pitchFamily="34" charset="-128"/>
              </a:rPr>
              <a:t>バロッサ・ヴァレーの土壌は様々。全体的に</a:t>
            </a:r>
            <a:br>
              <a:rPr lang="ja-JP" altLang="en-US" sz="1800" dirty="0">
                <a:effectLst/>
                <a:latin typeface="Yu Gothic Medium" panose="020B0400000000000000" pitchFamily="34" charset="-128"/>
                <a:ea typeface="Yu Gothic Medium" panose="020B0400000000000000" pitchFamily="34" charset="-128"/>
              </a:rPr>
            </a:br>
            <a:r>
              <a:rPr lang="ja-JP" altLang="en-US" sz="1800" dirty="0">
                <a:effectLst/>
                <a:latin typeface="Yu Gothic Medium" panose="020B0400000000000000" pitchFamily="34" charset="-128"/>
                <a:ea typeface="Yu Gothic Medium" panose="020B0400000000000000" pitchFamily="34" charset="-128"/>
              </a:rPr>
              <a:t>豊かで深く、比較的肥沃度の低い粘土ロームから</a:t>
            </a:r>
            <a:br>
              <a:rPr lang="en-AU" altLang="ja-JP" sz="1800" dirty="0">
                <a:effectLst/>
                <a:latin typeface="Yu Gothic Medium" panose="020B0400000000000000" pitchFamily="34" charset="-128"/>
                <a:ea typeface="Yu Gothic Medium" panose="020B0400000000000000" pitchFamily="34" charset="-128"/>
              </a:rPr>
            </a:br>
            <a:r>
              <a:rPr lang="ja-JP" altLang="en-US" sz="1800" dirty="0">
                <a:effectLst/>
                <a:latin typeface="Yu Gothic Medium" panose="020B0400000000000000" pitchFamily="34" charset="-128"/>
                <a:ea typeface="Yu Gothic Medium" panose="020B0400000000000000" pitchFamily="34" charset="-128"/>
              </a:rPr>
              <a:t>砂質土壌まで、灰色、茶色、赤と様々な色調の</a:t>
            </a:r>
            <a:br>
              <a:rPr lang="ja-JP" altLang="en-US" sz="1800" dirty="0">
                <a:effectLst/>
                <a:latin typeface="Yu Gothic Medium" panose="020B0400000000000000" pitchFamily="34" charset="-128"/>
                <a:ea typeface="Yu Gothic Medium" panose="020B0400000000000000" pitchFamily="34" charset="-128"/>
              </a:rPr>
            </a:br>
            <a:r>
              <a:rPr lang="ja-JP" altLang="en-US" sz="1800" dirty="0">
                <a:effectLst/>
                <a:latin typeface="Yu Gothic Medium" panose="020B0400000000000000" pitchFamily="34" charset="-128"/>
                <a:ea typeface="Yu Gothic Medium" panose="020B0400000000000000" pitchFamily="34" charset="-128"/>
              </a:rPr>
              <a:t>土壌があります。</a:t>
            </a:r>
            <a:endParaRPr lang="en-AU" sz="1800" dirty="0">
              <a:effectLst/>
              <a:latin typeface="Yu Gothic Medium" panose="020B0400000000000000" pitchFamily="34" charset="-128"/>
              <a:ea typeface="Yu Gothic Medium" panose="020B0400000000000000" pitchFamily="34" charset="-128"/>
            </a:endParaRPr>
          </a:p>
        </p:txBody>
      </p:sp>
      <p:sp>
        <p:nvSpPr>
          <p:cNvPr id="2" name="TextBox 1">
            <a:extLst>
              <a:ext uri="{FF2B5EF4-FFF2-40B4-BE49-F238E27FC236}">
                <a16:creationId xmlns:a16="http://schemas.microsoft.com/office/drawing/2014/main" id="{4E5397D3-38D1-0FE1-8C7B-B14221033921}"/>
              </a:ext>
            </a:extLst>
          </p:cNvPr>
          <p:cNvSpPr txBox="1"/>
          <p:nvPr/>
        </p:nvSpPr>
        <p:spPr>
          <a:xfrm>
            <a:off x="6339351" y="1081795"/>
            <a:ext cx="4331369" cy="584775"/>
          </a:xfrm>
          <a:prstGeom prst="rect">
            <a:avLst/>
          </a:prstGeom>
          <a:noFill/>
        </p:spPr>
        <p:txBody>
          <a:bodyPr wrap="square" rtlCol="0">
            <a:spAutoFit/>
          </a:bodyPr>
          <a:lstStyle/>
          <a:p>
            <a:pPr algn="l"/>
            <a:r>
              <a:rPr lang="ja-JP" altLang="en-US" sz="3200">
                <a:solidFill>
                  <a:schemeClr val="accent5"/>
                </a:solidFill>
                <a:effectLst/>
                <a:latin typeface="Yu Gothic Medium" panose="020B0400000000000000" pitchFamily="34" charset="-128"/>
                <a:ea typeface="Yu Gothic Medium" panose="020B0400000000000000" pitchFamily="34" charset="-128"/>
                <a:cs typeface="Inter Display" panose="02000503000000020004" pitchFamily="2" charset="0"/>
              </a:rPr>
              <a:t>バロッサ・ヴァレー</a:t>
            </a:r>
            <a:endParaRPr lang="en-US" sz="3200" dirty="0">
              <a:solidFill>
                <a:schemeClr val="accent5"/>
              </a:solidFill>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Tree>
    <p:extLst>
      <p:ext uri="{BB962C8B-B14F-4D97-AF65-F5344CB8AC3E}">
        <p14:creationId xmlns:p14="http://schemas.microsoft.com/office/powerpoint/2010/main" val="424991755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6">
            <a:extLst>
              <a:ext uri="{FF2B5EF4-FFF2-40B4-BE49-F238E27FC236}">
                <a16:creationId xmlns:a16="http://schemas.microsoft.com/office/drawing/2014/main" id="{F5E5D441-F351-5A95-E454-ECCB0C44D807}"/>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 y="0"/>
            <a:ext cx="6096000" cy="6858000"/>
          </a:xfrm>
          <a:prstGeom prst="rect">
            <a:avLst/>
          </a:prstGeom>
        </p:spPr>
      </p:pic>
      <p:sp>
        <p:nvSpPr>
          <p:cNvPr id="18" name="TextBox 17">
            <a:extLst>
              <a:ext uri="{FF2B5EF4-FFF2-40B4-BE49-F238E27FC236}">
                <a16:creationId xmlns:a16="http://schemas.microsoft.com/office/drawing/2014/main" id="{9BD7AC64-2811-3189-0CBA-9C8D04528450}"/>
              </a:ext>
            </a:extLst>
          </p:cNvPr>
          <p:cNvSpPr txBox="1"/>
          <p:nvPr/>
        </p:nvSpPr>
        <p:spPr>
          <a:xfrm>
            <a:off x="555618" y="5631916"/>
            <a:ext cx="3714303" cy="338554"/>
          </a:xfrm>
          <a:prstGeom prst="rect">
            <a:avLst/>
          </a:prstGeom>
          <a:noFill/>
        </p:spPr>
        <p:txBody>
          <a:bodyPr wrap="square">
            <a:spAutoFit/>
          </a:bodyPr>
          <a:lstStyle/>
          <a:p>
            <a:r>
              <a:rPr lang="ja-JP" altLang="en-US" sz="1600">
                <a:solidFill>
                  <a:schemeClr val="bg1"/>
                </a:solidFill>
                <a:latin typeface="Yu Gothic Medium" panose="020B0400000000000000" pitchFamily="34" charset="-128"/>
                <a:ea typeface="Yu Gothic Medium" panose="020B0400000000000000" pitchFamily="34" charset="-128"/>
              </a:rPr>
              <a:t>多様なメゾクリマを有する冷涼な気候</a:t>
            </a:r>
            <a:endParaRPr lang="en-US" sz="1600" dirty="0">
              <a:solidFill>
                <a:schemeClr val="bg1"/>
              </a:solidFill>
              <a:latin typeface="Yu Gothic Medium" panose="020B0400000000000000" pitchFamily="34" charset="-128"/>
              <a:ea typeface="Yu Gothic Medium" panose="020B0400000000000000" pitchFamily="34" charset="-128"/>
            </a:endParaRPr>
          </a:p>
        </p:txBody>
      </p:sp>
      <p:cxnSp>
        <p:nvCxnSpPr>
          <p:cNvPr id="4" name="Straight Connector 3">
            <a:extLst>
              <a:ext uri="{FF2B5EF4-FFF2-40B4-BE49-F238E27FC236}">
                <a16:creationId xmlns:a16="http://schemas.microsoft.com/office/drawing/2014/main" id="{EB1D1AD8-5F24-1DA7-832E-45E80AF8430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9" name="Text Placeholder 9">
            <a:extLst>
              <a:ext uri="{FF2B5EF4-FFF2-40B4-BE49-F238E27FC236}">
                <a16:creationId xmlns:a16="http://schemas.microsoft.com/office/drawing/2014/main" id="{543D80B5-0D44-A118-EFC5-B304A51F00AA}"/>
              </a:ext>
            </a:extLst>
          </p:cNvPr>
          <p:cNvSpPr txBox="1">
            <a:spLocks/>
          </p:cNvSpPr>
          <p:nvPr/>
        </p:nvSpPr>
        <p:spPr>
          <a:xfrm>
            <a:off x="6331249" y="3500757"/>
            <a:ext cx="2873250"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b="1" dirty="0">
                <a:solidFill>
                  <a:schemeClr val="accent1"/>
                </a:solidFill>
                <a:latin typeface="Yu Gothic" panose="020B0400000000000000" pitchFamily="34" charset="-128"/>
                <a:ea typeface="Yu Gothic" panose="020B0400000000000000" pitchFamily="34" charset="-128"/>
              </a:rPr>
              <a:t>イーデン・</a:t>
            </a:r>
            <a:br>
              <a:rPr lang="en-AU" altLang="ja-JP" b="1" dirty="0">
                <a:solidFill>
                  <a:schemeClr val="accent1"/>
                </a:solidFill>
                <a:latin typeface="Yu Gothic" panose="020B0400000000000000" pitchFamily="34" charset="-128"/>
                <a:ea typeface="Yu Gothic" panose="020B0400000000000000" pitchFamily="34" charset="-128"/>
              </a:rPr>
            </a:br>
            <a:r>
              <a:rPr lang="ja-JP" altLang="en-US" b="1" dirty="0">
                <a:solidFill>
                  <a:schemeClr val="accent1"/>
                </a:solidFill>
                <a:latin typeface="Yu Gothic" panose="020B0400000000000000" pitchFamily="34" charset="-128"/>
                <a:ea typeface="Yu Gothic" panose="020B0400000000000000" pitchFamily="34" charset="-128"/>
              </a:rPr>
              <a:t>ヴァレーの標高</a:t>
            </a:r>
            <a:endParaRPr lang="en-AU" altLang="ja-JP" b="1" dirty="0">
              <a:solidFill>
                <a:schemeClr val="accent1"/>
              </a:solidFill>
              <a:latin typeface="Yu Gothic" panose="020B0400000000000000" pitchFamily="34" charset="-128"/>
              <a:ea typeface="Yu Gothic" panose="020B0400000000000000" pitchFamily="34" charset="-128"/>
            </a:endParaRPr>
          </a:p>
          <a:p>
            <a:r>
              <a:rPr lang="en-US" sz="1800" dirty="0">
                <a:solidFill>
                  <a:schemeClr val="accent1"/>
                </a:solidFill>
                <a:latin typeface="Neue Haas Grotesk Text Pro" panose="020B0504020202020204" pitchFamily="34" charset="77"/>
              </a:rPr>
              <a:t>310–540M (1,017–1,472FT)</a:t>
            </a:r>
          </a:p>
        </p:txBody>
      </p:sp>
      <p:sp>
        <p:nvSpPr>
          <p:cNvPr id="27" name="Oval 26">
            <a:extLst>
              <a:ext uri="{FF2B5EF4-FFF2-40B4-BE49-F238E27FC236}">
                <a16:creationId xmlns:a16="http://schemas.microsoft.com/office/drawing/2014/main" id="{CB555BE3-2104-9BD2-C584-FBB91F7CF746}"/>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62001707-1100-2E61-1024-F575CC1A5D11}"/>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7573BA45-D3E0-FDB6-8B2F-A8EA893114F4}"/>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95339FB7-C5C8-D6E1-FE2B-B5971EB4ADBF}"/>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D5625071-93F4-A779-90B9-E6E977E1352C}"/>
              </a:ext>
            </a:extLst>
          </p:cNvPr>
          <p:cNvSpPr/>
          <p:nvPr/>
        </p:nvSpPr>
        <p:spPr>
          <a:xfrm>
            <a:off x="8931764" y="5117070"/>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3" name="TextBox 2">
            <a:extLst>
              <a:ext uri="{FF2B5EF4-FFF2-40B4-BE49-F238E27FC236}">
                <a16:creationId xmlns:a16="http://schemas.microsoft.com/office/drawing/2014/main" id="{95B02E16-ACCD-E0B6-4E6A-08FB8335CE2E}"/>
              </a:ext>
            </a:extLst>
          </p:cNvPr>
          <p:cNvSpPr txBox="1"/>
          <p:nvPr/>
        </p:nvSpPr>
        <p:spPr>
          <a:xfrm>
            <a:off x="560158" y="5005139"/>
            <a:ext cx="4331369" cy="584775"/>
          </a:xfrm>
          <a:prstGeom prst="rect">
            <a:avLst/>
          </a:prstGeom>
          <a:noFill/>
        </p:spPr>
        <p:txBody>
          <a:bodyPr wrap="square" rtlCol="0">
            <a:spAutoFit/>
          </a:bodyPr>
          <a:lstStyle/>
          <a:p>
            <a:pPr algn="l"/>
            <a:r>
              <a:rPr lang="ja-JP" altLang="en-US" sz="3200">
                <a:solidFill>
                  <a:schemeClr val="bg1"/>
                </a:solidFill>
                <a:effectLst/>
                <a:latin typeface="Yu Gothic Medium" panose="020B0400000000000000" pitchFamily="34" charset="-128"/>
                <a:ea typeface="Yu Gothic Medium" panose="020B0400000000000000" pitchFamily="34" charset="-128"/>
                <a:cs typeface="Inter Display" panose="02000503000000020004" pitchFamily="2" charset="0"/>
              </a:rPr>
              <a:t>地中海性気候</a:t>
            </a:r>
            <a:endParaRPr lang="en-US" sz="3200" dirty="0">
              <a:solidFill>
                <a:schemeClr val="bg1"/>
              </a:solidFill>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5" name="Title 2">
            <a:extLst>
              <a:ext uri="{FF2B5EF4-FFF2-40B4-BE49-F238E27FC236}">
                <a16:creationId xmlns:a16="http://schemas.microsoft.com/office/drawing/2014/main" id="{BBE4F01E-C7CA-3CC0-86D9-C6F246F6F2C4}"/>
              </a:ext>
            </a:extLst>
          </p:cNvPr>
          <p:cNvSpPr txBox="1">
            <a:spLocks/>
          </p:cNvSpPr>
          <p:nvPr/>
        </p:nvSpPr>
        <p:spPr>
          <a:xfrm>
            <a:off x="623888" y="4316851"/>
            <a:ext cx="5334275" cy="820910"/>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a:solidFill>
                  <a:schemeClr val="bg1"/>
                </a:solidFill>
                <a:latin typeface="Yu Gothic Medium" panose="020B0400000000000000" pitchFamily="34" charset="-128"/>
                <a:ea typeface="Yu Gothic Medium" panose="020B0400000000000000" pitchFamily="34" charset="-128"/>
              </a:rPr>
              <a:t>気候</a:t>
            </a:r>
            <a:endParaRPr lang="en-US" dirty="0">
              <a:solidFill>
                <a:schemeClr val="bg1"/>
              </a:solidFill>
              <a:latin typeface="Yu Gothic Medium" panose="020B0400000000000000" pitchFamily="34" charset="-128"/>
              <a:ea typeface="Yu Gothic Medium" panose="020B0400000000000000" pitchFamily="34" charset="-128"/>
            </a:endParaRPr>
          </a:p>
        </p:txBody>
      </p:sp>
      <p:sp>
        <p:nvSpPr>
          <p:cNvPr id="7" name="TextBox 6">
            <a:extLst>
              <a:ext uri="{FF2B5EF4-FFF2-40B4-BE49-F238E27FC236}">
                <a16:creationId xmlns:a16="http://schemas.microsoft.com/office/drawing/2014/main" id="{14C9EF86-B65E-114F-E418-5B62E60602B9}"/>
              </a:ext>
            </a:extLst>
          </p:cNvPr>
          <p:cNvSpPr txBox="1"/>
          <p:nvPr/>
        </p:nvSpPr>
        <p:spPr>
          <a:xfrm>
            <a:off x="9228352" y="5836182"/>
            <a:ext cx="2092341"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低</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0–499</a:t>
            </a:r>
            <a:r>
              <a:rPr lang="en-US" sz="1400" dirty="0">
                <a:solidFill>
                  <a:srgbClr val="601329"/>
                </a:solidFill>
                <a:latin typeface="Yu Gothic Medium" panose="020B0400000000000000" pitchFamily="34" charset="-128"/>
                <a:ea typeface="Yu Gothic Medium" panose="020B0400000000000000" pitchFamily="34" charset="-128"/>
              </a:rPr>
              <a:t>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8" name="TextBox 7">
            <a:extLst>
              <a:ext uri="{FF2B5EF4-FFF2-40B4-BE49-F238E27FC236}">
                <a16:creationId xmlns:a16="http://schemas.microsoft.com/office/drawing/2014/main" id="{288440E2-ED54-BAE3-2334-7AD300C1A7A4}"/>
              </a:ext>
            </a:extLst>
          </p:cNvPr>
          <p:cNvSpPr txBox="1"/>
          <p:nvPr/>
        </p:nvSpPr>
        <p:spPr>
          <a:xfrm>
            <a:off x="9633083" y="4316851"/>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中間</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500–749</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(1,640–2,459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9" name="TextBox 8">
            <a:extLst>
              <a:ext uri="{FF2B5EF4-FFF2-40B4-BE49-F238E27FC236}">
                <a16:creationId xmlns:a16="http://schemas.microsoft.com/office/drawing/2014/main" id="{F4C12688-4E8A-AD43-4109-7390AD9CC76F}"/>
              </a:ext>
            </a:extLst>
          </p:cNvPr>
          <p:cNvSpPr txBox="1"/>
          <p:nvPr/>
        </p:nvSpPr>
        <p:spPr>
          <a:xfrm>
            <a:off x="10105808" y="2748202"/>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高</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750–999</a:t>
            </a:r>
            <a:r>
              <a:rPr lang="en-US" sz="1400" dirty="0">
                <a:solidFill>
                  <a:srgbClr val="601329"/>
                </a:solidFill>
                <a:latin typeface="Yu Gothic Medium" panose="020B0400000000000000" pitchFamily="34" charset="-128"/>
                <a:ea typeface="Yu Gothic Medium" panose="020B0400000000000000" pitchFamily="34" charset="-128"/>
              </a:rPr>
              <a:t>m</a:t>
            </a:r>
          </a:p>
          <a:p>
            <a:r>
              <a:rPr lang="en-US" sz="1400" dirty="0">
                <a:solidFill>
                  <a:srgbClr val="601329"/>
                </a:solidFill>
                <a:latin typeface="Neue Haas Grotesk Text Pro" panose="020B0504020202020204" pitchFamily="34" charset="77"/>
              </a:rPr>
              <a:t>(2,460–3,279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10" name="TextBox 9">
            <a:extLst>
              <a:ext uri="{FF2B5EF4-FFF2-40B4-BE49-F238E27FC236}">
                <a16:creationId xmlns:a16="http://schemas.microsoft.com/office/drawing/2014/main" id="{28B0DA89-FB7D-9AB8-7D27-FC3A18FAFF91}"/>
              </a:ext>
            </a:extLst>
          </p:cNvPr>
          <p:cNvSpPr txBox="1"/>
          <p:nvPr/>
        </p:nvSpPr>
        <p:spPr>
          <a:xfrm>
            <a:off x="10456533" y="1308425"/>
            <a:ext cx="2643446"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超高</a:t>
            </a:r>
            <a:endParaRPr lang="en-AU" altLang="ja-JP"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1000</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(&gt;3,280</a:t>
            </a:r>
            <a:r>
              <a:rPr lang="en-US" sz="1400" dirty="0">
                <a:solidFill>
                  <a:srgbClr val="601329"/>
                </a:solidFill>
                <a:latin typeface="Yu Gothic Medium" panose="020B0400000000000000" pitchFamily="34" charset="-128"/>
                <a:ea typeface="Yu Gothic Medium" panose="020B0400000000000000" pitchFamily="34" charset="-128"/>
              </a:rPr>
              <a:t>ft </a:t>
            </a:r>
            <a:r>
              <a:rPr lang="en-US" sz="1400" dirty="0">
                <a:solidFill>
                  <a:srgbClr val="601329"/>
                </a:solidFill>
                <a:latin typeface="Neue Haas Grotesk Text Pro" panose="020B0504020202020204" pitchFamily="34" charset="77"/>
              </a:rPr>
              <a:t>+)</a:t>
            </a:r>
          </a:p>
        </p:txBody>
      </p:sp>
    </p:spTree>
    <p:extLst>
      <p:ext uri="{BB962C8B-B14F-4D97-AF65-F5344CB8AC3E}">
        <p14:creationId xmlns:p14="http://schemas.microsoft.com/office/powerpoint/2010/main" val="1825617561"/>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土壌</a:t>
            </a:r>
            <a:endParaRPr lang="en-US" dirty="0">
              <a:solidFill>
                <a:schemeClr val="accent1"/>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437274"/>
            <a:ext cx="3903962" cy="2074341"/>
          </a:xfrm>
        </p:spPr>
        <p:txBody>
          <a:bodyPr/>
          <a:lstStyle/>
          <a:p>
            <a:pPr>
              <a:spcBef>
                <a:spcPts val="217"/>
              </a:spcBef>
              <a:spcAft>
                <a:spcPts val="315"/>
              </a:spcAft>
            </a:pPr>
            <a:r>
              <a:rPr lang="ja-JP" altLang="en-US" sz="1800" dirty="0">
                <a:effectLst/>
                <a:latin typeface="Yu Gothic Medium" panose="020B0400000000000000" pitchFamily="34" charset="-128"/>
                <a:ea typeface="Yu Gothic Medium" panose="020B0400000000000000" pitchFamily="34" charset="-128"/>
              </a:rPr>
              <a:t>イーデン・ヴァレーの地形は変化に</a:t>
            </a:r>
            <a:br>
              <a:rPr lang="en-AU" altLang="ja-JP" sz="1800" dirty="0">
                <a:effectLst/>
                <a:latin typeface="Yu Gothic Medium" panose="020B0400000000000000" pitchFamily="34" charset="-128"/>
                <a:ea typeface="Yu Gothic Medium" panose="020B0400000000000000" pitchFamily="34" charset="-128"/>
              </a:rPr>
            </a:br>
            <a:r>
              <a:rPr lang="ja-JP" altLang="en-US" sz="1800" dirty="0">
                <a:effectLst/>
                <a:latin typeface="Yu Gothic Medium" panose="020B0400000000000000" pitchFamily="34" charset="-128"/>
                <a:ea typeface="Yu Gothic Medium" panose="020B0400000000000000" pitchFamily="34" charset="-128"/>
              </a:rPr>
              <a:t>富んでいて、土壌の種類も多様。</a:t>
            </a:r>
            <a:br>
              <a:rPr lang="en-AU" altLang="ja-JP" sz="1800" dirty="0">
                <a:latin typeface="Yu Gothic Medium" panose="020B0400000000000000" pitchFamily="34" charset="-128"/>
                <a:ea typeface="Yu Gothic Medium" panose="020B0400000000000000" pitchFamily="34" charset="-128"/>
              </a:rPr>
            </a:br>
            <a:br>
              <a:rPr lang="en-AU" altLang="ja-JP" sz="1800" dirty="0">
                <a:latin typeface="Yu Gothic Medium" panose="020B0400000000000000" pitchFamily="34" charset="-128"/>
                <a:ea typeface="Yu Gothic Medium" panose="020B0400000000000000" pitchFamily="34" charset="-128"/>
              </a:rPr>
            </a:br>
            <a:r>
              <a:rPr lang="ja-JP" altLang="en-US" sz="1800" dirty="0">
                <a:effectLst/>
                <a:latin typeface="Yu Gothic Medium" panose="020B0400000000000000" pitchFamily="34" charset="-128"/>
                <a:ea typeface="Yu Gothic Medium" panose="020B0400000000000000" pitchFamily="34" charset="-128"/>
              </a:rPr>
              <a:t>最もよく見られるのは浅い岩石質の</a:t>
            </a:r>
            <a:br>
              <a:rPr lang="en-AU" altLang="ja-JP" sz="1800" dirty="0">
                <a:effectLst/>
                <a:latin typeface="Yu Gothic Medium" panose="020B0400000000000000" pitchFamily="34" charset="-128"/>
                <a:ea typeface="Yu Gothic Medium" panose="020B0400000000000000" pitchFamily="34" charset="-128"/>
              </a:rPr>
            </a:br>
            <a:r>
              <a:rPr lang="ja-JP" altLang="en-US" sz="1800" dirty="0">
                <a:effectLst/>
                <a:latin typeface="Yu Gothic Medium" panose="020B0400000000000000" pitchFamily="34" charset="-128"/>
                <a:ea typeface="Yu Gothic Medium" panose="020B0400000000000000" pitchFamily="34" charset="-128"/>
              </a:rPr>
              <a:t>土壌で、色は灰色や茶色、ローム質の砂や粘土質ロームなど。</a:t>
            </a:r>
            <a:endParaRPr lang="en-AU" sz="1800" dirty="0">
              <a:effectLst/>
              <a:latin typeface="Yu Gothic Medium" panose="020B0400000000000000" pitchFamily="34" charset="-128"/>
              <a:ea typeface="Yu Gothic Medium" panose="020B0400000000000000" pitchFamily="34" charset="-128"/>
            </a:endParaRPr>
          </a:p>
        </p:txBody>
      </p:sp>
      <p:pic>
        <p:nvPicPr>
          <p:cNvPr id="8" name="Picture Placeholder 7" descr="A close-up of hands holding small pieces of food&#10;&#10;AI-generated content may be incorrect.">
            <a:extLst>
              <a:ext uri="{FF2B5EF4-FFF2-40B4-BE49-F238E27FC236}">
                <a16:creationId xmlns:a16="http://schemas.microsoft.com/office/drawing/2014/main" id="{42C97ACA-08F4-ED81-F987-9343CC10CCB8}"/>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p:pic>
      <p:sp>
        <p:nvSpPr>
          <p:cNvPr id="9" name="TextBox 8">
            <a:extLst>
              <a:ext uri="{FF2B5EF4-FFF2-40B4-BE49-F238E27FC236}">
                <a16:creationId xmlns:a16="http://schemas.microsoft.com/office/drawing/2014/main" id="{6841283F-C00B-3643-7EB6-9AAEC181FA72}"/>
              </a:ext>
            </a:extLst>
          </p:cNvPr>
          <p:cNvSpPr txBox="1"/>
          <p:nvPr/>
        </p:nvSpPr>
        <p:spPr>
          <a:xfrm>
            <a:off x="6339351" y="1081795"/>
            <a:ext cx="4862049" cy="584775"/>
          </a:xfrm>
          <a:prstGeom prst="rect">
            <a:avLst/>
          </a:prstGeom>
          <a:noFill/>
        </p:spPr>
        <p:txBody>
          <a:bodyPr wrap="square" rtlCol="0">
            <a:spAutoFit/>
          </a:bodyPr>
          <a:lstStyle/>
          <a:p>
            <a:pPr algn="l"/>
            <a:r>
              <a:rPr lang="ja-JP" altLang="en-US" sz="3200">
                <a:solidFill>
                  <a:schemeClr val="accent5"/>
                </a:solidFill>
                <a:effectLst/>
                <a:latin typeface="Yu Gothic Medium" panose="020B0400000000000000" pitchFamily="34" charset="-128"/>
                <a:ea typeface="Yu Gothic Medium" panose="020B0400000000000000" pitchFamily="34" charset="-128"/>
                <a:cs typeface="Inter Display" panose="02000503000000020004" pitchFamily="2" charset="0"/>
              </a:rPr>
              <a:t>イーデン・ヴァレー</a:t>
            </a:r>
            <a:endParaRPr lang="en-US" sz="3200" dirty="0">
              <a:solidFill>
                <a:schemeClr val="accent5"/>
              </a:solidFill>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Tree>
    <p:extLst>
      <p:ext uri="{BB962C8B-B14F-4D97-AF65-F5344CB8AC3E}">
        <p14:creationId xmlns:p14="http://schemas.microsoft.com/office/powerpoint/2010/main" val="3346241994"/>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erson holding a bunch of grapes&#10;&#10;AI-generated content may be incorrect.">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p:blipFill>
        <p:spPr>
          <a:xfrm>
            <a:off x="6096000" y="388842"/>
            <a:ext cx="6096000" cy="608319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p:txBody>
          <a:bodyPr/>
          <a:lstStyle/>
          <a:p>
            <a:r>
              <a:rPr lang="en-AU" altLang="ja-JP" dirty="0">
                <a:latin typeface="Arial" panose="020B0604020202020204" pitchFamily="34" charset="0"/>
                <a:ea typeface="Yu Gothic Medium" panose="020B0400000000000000" pitchFamily="34" charset="-128"/>
                <a:cs typeface="Arial" panose="020B0604020202020204" pitchFamily="34" charset="0"/>
              </a:rPr>
              <a:t>BAROSSA</a:t>
            </a:r>
            <a:r>
              <a:rPr lang="ja-JP" altLang="en-US" dirty="0">
                <a:latin typeface="Yu Gothic Medium" panose="020B0400000000000000" pitchFamily="34" charset="-128"/>
                <a:ea typeface="Yu Gothic Medium" panose="020B0400000000000000" pitchFamily="34" charset="-128"/>
              </a:rPr>
              <a:t>の </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511969" y="1423489"/>
            <a:ext cx="5584031" cy="1325563"/>
          </a:xfrm>
        </p:spPr>
        <p:txBody>
          <a:bodyPr/>
          <a:lstStyle/>
          <a:p>
            <a:r>
              <a:rPr lang="ja-JP" altLang="en-US" dirty="0">
                <a:solidFill>
                  <a:schemeClr val="accent5"/>
                </a:solidFill>
                <a:latin typeface="Yu Gothic Medium" panose="020B0400000000000000" pitchFamily="34" charset="-128"/>
                <a:ea typeface="Yu Gothic Medium" panose="020B0400000000000000" pitchFamily="34" charset="-128"/>
              </a:rPr>
              <a:t>ブドウ栽培</a:t>
            </a:r>
            <a:endParaRPr lang="en-US" dirty="0">
              <a:solidFill>
                <a:schemeClr val="accent5"/>
              </a:solidFill>
              <a:latin typeface="Yu Gothic Medium" panose="020B0400000000000000" pitchFamily="34" charset="-128"/>
              <a:ea typeface="Yu Gothic Medium" panose="020B0400000000000000" pitchFamily="34" charset="-128"/>
            </a:endParaRPr>
          </a:p>
        </p:txBody>
      </p:sp>
      <p:sp>
        <p:nvSpPr>
          <p:cNvPr id="2" name="Text Placeholder 3">
            <a:extLst>
              <a:ext uri="{FF2B5EF4-FFF2-40B4-BE49-F238E27FC236}">
                <a16:creationId xmlns:a16="http://schemas.microsoft.com/office/drawing/2014/main" id="{2516444A-1B6F-B234-9F24-6B52963EA6AF}"/>
              </a:ext>
            </a:extLst>
          </p:cNvPr>
          <p:cNvSpPr txBox="1">
            <a:spLocks/>
          </p:cNvSpPr>
          <p:nvPr/>
        </p:nvSpPr>
        <p:spPr>
          <a:xfrm>
            <a:off x="630419" y="2802609"/>
            <a:ext cx="4053724" cy="159557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2000"/>
              </a:lnSpc>
              <a:spcAft>
                <a:spcPts val="638"/>
              </a:spcAft>
            </a:pPr>
            <a:r>
              <a:rPr lang="ja-JP" altLang="en-US" sz="2000" dirty="0">
                <a:solidFill>
                  <a:srgbClr val="B2D8BE"/>
                </a:solidFill>
                <a:latin typeface="Yu Gothic Medium" panose="020B0400000000000000" pitchFamily="34" charset="-128"/>
                <a:ea typeface="Yu Gothic Medium" panose="020B0400000000000000" pitchFamily="34" charset="-128"/>
              </a:rPr>
              <a:t>伝統が革新と出会う場所</a:t>
            </a:r>
          </a:p>
          <a:p>
            <a:pPr marL="285750" indent="-285750">
              <a:spcBef>
                <a:spcPts val="217"/>
              </a:spcBef>
              <a:spcAft>
                <a:spcPts val="315"/>
              </a:spcAft>
              <a:buFont typeface="Arial" panose="020B0604020202020204" pitchFamily="34" charset="0"/>
              <a:buChar char="•"/>
            </a:pPr>
            <a:r>
              <a:rPr lang="en-AU" dirty="0">
                <a:solidFill>
                  <a:schemeClr val="bg1">
                    <a:lumMod val="95000"/>
                  </a:schemeClr>
                </a:solidFill>
                <a:latin typeface="Yu Gothic Medium" panose="020B0400000000000000" pitchFamily="34" charset="-128"/>
                <a:ea typeface="Yu Gothic Medium" panose="020B0400000000000000" pitchFamily="34" charset="-128"/>
              </a:rPr>
              <a:t>500軒以上のブドウ農家</a:t>
            </a:r>
          </a:p>
          <a:p>
            <a:pPr marL="285750" indent="-285750">
              <a:spcBef>
                <a:spcPts val="217"/>
              </a:spcBef>
              <a:spcAft>
                <a:spcPts val="315"/>
              </a:spcAft>
              <a:buFont typeface="Arial" panose="020B0604020202020204" pitchFamily="34" charset="0"/>
              <a:buChar char="•"/>
            </a:pPr>
            <a:r>
              <a:rPr lang="en-AU" dirty="0">
                <a:solidFill>
                  <a:schemeClr val="bg1">
                    <a:lumMod val="95000"/>
                  </a:schemeClr>
                </a:solidFill>
                <a:latin typeface="Yu Gothic Medium" panose="020B0400000000000000" pitchFamily="34" charset="-128"/>
                <a:ea typeface="Yu Gothic Medium" panose="020B0400000000000000" pitchFamily="34" charset="-128"/>
              </a:rPr>
              <a:t>5世代、6世代続く農家も</a:t>
            </a:r>
          </a:p>
          <a:p>
            <a:pPr marL="285750" indent="-285750">
              <a:spcBef>
                <a:spcPts val="217"/>
              </a:spcBef>
              <a:spcAft>
                <a:spcPts val="315"/>
              </a:spcAft>
              <a:buFont typeface="Arial" panose="020B0604020202020204" pitchFamily="34" charset="0"/>
              <a:buChar char="•"/>
            </a:pPr>
            <a:r>
              <a:rPr lang="en-AU" dirty="0" err="1">
                <a:solidFill>
                  <a:schemeClr val="bg1">
                    <a:lumMod val="95000"/>
                  </a:schemeClr>
                </a:solidFill>
                <a:latin typeface="Yu Gothic Medium" panose="020B0400000000000000" pitchFamily="34" charset="-128"/>
                <a:ea typeface="Yu Gothic Medium" panose="020B0400000000000000" pitchFamily="34" charset="-128"/>
              </a:rPr>
              <a:t>近年ではサステ</a:t>
            </a:r>
            <a:r>
              <a:rPr lang="ja-JP" altLang="en-US" dirty="0">
                <a:solidFill>
                  <a:schemeClr val="bg1">
                    <a:lumMod val="95000"/>
                  </a:schemeClr>
                </a:solidFill>
                <a:latin typeface="Yu Gothic Medium" panose="020B0400000000000000" pitchFamily="34" charset="-128"/>
                <a:ea typeface="Yu Gothic Medium" panose="020B0400000000000000" pitchFamily="34" charset="-128"/>
              </a:rPr>
              <a:t>イ</a:t>
            </a:r>
            <a:r>
              <a:rPr lang="en-AU" dirty="0" err="1">
                <a:solidFill>
                  <a:schemeClr val="bg1">
                    <a:lumMod val="95000"/>
                  </a:schemeClr>
                </a:solidFill>
                <a:latin typeface="Yu Gothic Medium" panose="020B0400000000000000" pitchFamily="34" charset="-128"/>
                <a:ea typeface="Yu Gothic Medium" panose="020B0400000000000000" pitchFamily="34" charset="-128"/>
              </a:rPr>
              <a:t>ナビリティに注力したブドウ栽培を実践</a:t>
            </a:r>
            <a:endParaRPr lang="en-AU" dirty="0">
              <a:solidFill>
                <a:schemeClr val="bg1">
                  <a:lumMod val="95000"/>
                </a:schemeClr>
              </a:solidFill>
              <a:latin typeface="Yu Gothic Medium" panose="020B0400000000000000" pitchFamily="34" charset="-128"/>
              <a:ea typeface="Yu Gothic Medium" panose="020B0400000000000000" pitchFamily="34" charset="-128"/>
            </a:endParaRPr>
          </a:p>
        </p:txBody>
      </p:sp>
      <p:sp>
        <p:nvSpPr>
          <p:cNvPr id="6" name="Text Placeholder 3">
            <a:extLst>
              <a:ext uri="{FF2B5EF4-FFF2-40B4-BE49-F238E27FC236}">
                <a16:creationId xmlns:a16="http://schemas.microsoft.com/office/drawing/2014/main" id="{6FC10418-BA0F-1A19-73AA-B6ED74D4FA43}"/>
              </a:ext>
            </a:extLst>
          </p:cNvPr>
          <p:cNvSpPr txBox="1">
            <a:spLocks/>
          </p:cNvSpPr>
          <p:nvPr/>
        </p:nvSpPr>
        <p:spPr>
          <a:xfrm>
            <a:off x="630419" y="4852819"/>
            <a:ext cx="5270319" cy="159557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2000"/>
              </a:lnSpc>
              <a:spcAft>
                <a:spcPts val="638"/>
              </a:spcAft>
            </a:pPr>
            <a:r>
              <a:rPr lang="ja-JP" altLang="en-US" sz="2000" dirty="0">
                <a:solidFill>
                  <a:srgbClr val="B2D8BE"/>
                </a:solidFill>
                <a:latin typeface="Yu Gothic Medium" panose="020B0400000000000000" pitchFamily="34" charset="-128"/>
                <a:ea typeface="Yu Gothic Medium" panose="020B0400000000000000" pitchFamily="34" charset="-128"/>
              </a:rPr>
              <a:t>収穫</a:t>
            </a:r>
            <a:endParaRPr lang="en-AU" altLang="ja-JP" sz="2000" dirty="0">
              <a:solidFill>
                <a:srgbClr val="B2D8BE"/>
              </a:solidFill>
              <a:latin typeface="Yu Gothic Medium" panose="020B0400000000000000" pitchFamily="34" charset="-128"/>
              <a:ea typeface="Yu Gothic Medium" panose="020B0400000000000000" pitchFamily="34" charset="-128"/>
            </a:endParaRPr>
          </a:p>
          <a:p>
            <a:pPr marL="0" indent="0">
              <a:spcBef>
                <a:spcPct val="0"/>
              </a:spcBef>
              <a:buNone/>
            </a:pPr>
            <a:r>
              <a:rPr lang="ja-JP" altLang="en-US" dirty="0">
                <a:solidFill>
                  <a:schemeClr val="bg1"/>
                </a:solidFill>
                <a:latin typeface="Yu Gothic" panose="020B0400000000000000" pitchFamily="34" charset="-128"/>
                <a:ea typeface="Yu Gothic" panose="020B0400000000000000" pitchFamily="34" charset="-128"/>
              </a:rPr>
              <a:t>バロッサ・ヴァレー</a:t>
            </a:r>
            <a:r>
              <a:rPr lang="en-AU" altLang="ja-JP" dirty="0">
                <a:solidFill>
                  <a:schemeClr val="bg1"/>
                </a:solidFill>
                <a:latin typeface="Yu Gothic" panose="020B0400000000000000" pitchFamily="34" charset="-128"/>
                <a:ea typeface="Yu Gothic" panose="020B0400000000000000" pitchFamily="34" charset="-128"/>
              </a:rPr>
              <a:t>: </a:t>
            </a:r>
            <a:r>
              <a:rPr lang="en-US" altLang="ja-JP" dirty="0">
                <a:solidFill>
                  <a:schemeClr val="bg1"/>
                </a:solidFill>
                <a:latin typeface="Yu Gothic" panose="020B0400000000000000" pitchFamily="34" charset="-128"/>
                <a:ea typeface="Yu Gothic" panose="020B0400000000000000" pitchFamily="34" charset="-128"/>
              </a:rPr>
              <a:t>2</a:t>
            </a:r>
            <a:r>
              <a:rPr lang="ja-JP" altLang="en-US" dirty="0">
                <a:solidFill>
                  <a:schemeClr val="bg1"/>
                </a:solidFill>
                <a:latin typeface="Yu Gothic" panose="020B0400000000000000" pitchFamily="34" charset="-128"/>
                <a:ea typeface="Yu Gothic" panose="020B0400000000000000" pitchFamily="34" charset="-128"/>
              </a:rPr>
              <a:t>月中旬～</a:t>
            </a:r>
            <a:r>
              <a:rPr lang="en-US" altLang="ja-JP" dirty="0">
                <a:solidFill>
                  <a:schemeClr val="bg1"/>
                </a:solidFill>
                <a:latin typeface="Yu Gothic" panose="020B0400000000000000" pitchFamily="34" charset="-128"/>
                <a:ea typeface="Yu Gothic" panose="020B0400000000000000" pitchFamily="34" charset="-128"/>
              </a:rPr>
              <a:t>4</a:t>
            </a:r>
            <a:r>
              <a:rPr lang="ja-JP" altLang="en-US" dirty="0">
                <a:solidFill>
                  <a:schemeClr val="bg1"/>
                </a:solidFill>
                <a:latin typeface="Yu Gothic" panose="020B0400000000000000" pitchFamily="34" charset="-128"/>
                <a:ea typeface="Yu Gothic" panose="020B0400000000000000" pitchFamily="34" charset="-128"/>
              </a:rPr>
              <a:t>月下旬</a:t>
            </a:r>
          </a:p>
          <a:p>
            <a:pPr>
              <a:spcBef>
                <a:spcPts val="217"/>
              </a:spcBef>
              <a:spcAft>
                <a:spcPts val="315"/>
              </a:spcAft>
            </a:pPr>
            <a:r>
              <a:rPr lang="ja-JP" altLang="en-US" sz="1600" dirty="0">
                <a:solidFill>
                  <a:srgbClr val="FFFFFF"/>
                </a:solidFill>
                <a:effectLst/>
                <a:latin typeface="Yu Gothic" panose="020B0400000000000000" pitchFamily="34" charset="-128"/>
                <a:ea typeface="Yu Gothic" panose="020B0400000000000000" pitchFamily="34" charset="-128"/>
              </a:rPr>
              <a:t>イーデン・ヴァレー </a:t>
            </a:r>
            <a:r>
              <a:rPr lang="en-AU" sz="1600" dirty="0">
                <a:solidFill>
                  <a:srgbClr val="FFFFFF"/>
                </a:solidFill>
                <a:effectLst/>
                <a:latin typeface="Yu Gothic" panose="020B0400000000000000" pitchFamily="34" charset="-128"/>
                <a:ea typeface="Yu Gothic" panose="020B0400000000000000" pitchFamily="34" charset="-128"/>
              </a:rPr>
              <a:t>: </a:t>
            </a:r>
            <a:r>
              <a:rPr lang="en-US" altLang="ja-JP" sz="1600" dirty="0">
                <a:solidFill>
                  <a:srgbClr val="FFFFFF"/>
                </a:solidFill>
                <a:effectLst/>
                <a:latin typeface="Yu Gothic" panose="020B0400000000000000" pitchFamily="34" charset="-128"/>
                <a:ea typeface="Yu Gothic" panose="020B0400000000000000" pitchFamily="34" charset="-128"/>
              </a:rPr>
              <a:t>3</a:t>
            </a:r>
            <a:r>
              <a:rPr lang="ja-JP" altLang="en-US" sz="1600" dirty="0">
                <a:solidFill>
                  <a:srgbClr val="FFFFFF"/>
                </a:solidFill>
                <a:effectLst/>
                <a:latin typeface="Yu Gothic" panose="020B0400000000000000" pitchFamily="34" charset="-128"/>
                <a:ea typeface="Yu Gothic" panose="020B0400000000000000" pitchFamily="34" charset="-128"/>
              </a:rPr>
              <a:t>月中旬～</a:t>
            </a:r>
            <a:r>
              <a:rPr lang="en-US" altLang="ja-JP" sz="1600" dirty="0">
                <a:solidFill>
                  <a:srgbClr val="FFFFFF"/>
                </a:solidFill>
                <a:effectLst/>
                <a:latin typeface="Yu Gothic" panose="020B0400000000000000" pitchFamily="34" charset="-128"/>
                <a:ea typeface="Yu Gothic" panose="020B0400000000000000" pitchFamily="34" charset="-128"/>
              </a:rPr>
              <a:t>4</a:t>
            </a:r>
            <a:r>
              <a:rPr lang="ja-JP" altLang="en-US" sz="1600" dirty="0">
                <a:solidFill>
                  <a:srgbClr val="FFFFFF"/>
                </a:solidFill>
                <a:effectLst/>
                <a:latin typeface="Yu Gothic" panose="020B0400000000000000" pitchFamily="34" charset="-128"/>
                <a:ea typeface="Yu Gothic" panose="020B0400000000000000" pitchFamily="34" charset="-128"/>
              </a:rPr>
              <a:t>月</a:t>
            </a:r>
            <a:r>
              <a:rPr lang="en-US" altLang="ja-JP" sz="1600" dirty="0">
                <a:solidFill>
                  <a:srgbClr val="FFFFFF"/>
                </a:solidFill>
                <a:effectLst/>
                <a:latin typeface="Yu Gothic" panose="020B0400000000000000" pitchFamily="34" charset="-128"/>
                <a:ea typeface="Yu Gothic" panose="020B0400000000000000" pitchFamily="34" charset="-128"/>
              </a:rPr>
              <a:t>/5</a:t>
            </a:r>
            <a:r>
              <a:rPr lang="ja-JP" altLang="en-US" sz="1600" dirty="0">
                <a:solidFill>
                  <a:srgbClr val="FFFFFF"/>
                </a:solidFill>
                <a:effectLst/>
                <a:latin typeface="Yu Gothic" panose="020B0400000000000000" pitchFamily="34" charset="-128"/>
                <a:ea typeface="Yu Gothic" panose="020B0400000000000000" pitchFamily="34" charset="-128"/>
              </a:rPr>
              <a:t>月上旬 </a:t>
            </a:r>
            <a:endParaRPr lang="en-AU" sz="1600" dirty="0">
              <a:solidFill>
                <a:srgbClr val="FFFFFF"/>
              </a:solidFill>
              <a:effectLst/>
              <a:latin typeface="Yu Gothic" panose="020B0400000000000000" pitchFamily="34" charset="-128"/>
              <a:ea typeface="Yu Gothic" panose="020B0400000000000000" pitchFamily="34" charset="-128"/>
            </a:endParaRPr>
          </a:p>
          <a:p>
            <a:pPr>
              <a:spcBef>
                <a:spcPts val="217"/>
              </a:spcBef>
              <a:spcAft>
                <a:spcPts val="315"/>
              </a:spcAft>
            </a:pPr>
            <a:r>
              <a:rPr lang="ja-JP" altLang="en-US" sz="1600" dirty="0">
                <a:solidFill>
                  <a:srgbClr val="FFFFFF"/>
                </a:solidFill>
                <a:effectLst/>
                <a:latin typeface="Yu Gothic" panose="020B0400000000000000" pitchFamily="34" charset="-128"/>
                <a:ea typeface="Yu Gothic" panose="020B0400000000000000" pitchFamily="34" charset="-128"/>
              </a:rPr>
              <a:t>ハイ・イーデン</a:t>
            </a:r>
            <a:r>
              <a:rPr lang="en-AU" sz="1600" dirty="0">
                <a:solidFill>
                  <a:srgbClr val="FFFFFF"/>
                </a:solidFill>
                <a:effectLst/>
                <a:latin typeface="Yu Gothic" panose="020B0400000000000000" pitchFamily="34" charset="-128"/>
                <a:ea typeface="Yu Gothic" panose="020B0400000000000000" pitchFamily="34" charset="-128"/>
              </a:rPr>
              <a:t>: </a:t>
            </a:r>
            <a:r>
              <a:rPr lang="ja-JP" altLang="en-US" sz="1600" dirty="0">
                <a:solidFill>
                  <a:srgbClr val="FFFFFF"/>
                </a:solidFill>
                <a:effectLst/>
                <a:latin typeface="Yu Gothic" panose="020B0400000000000000" pitchFamily="34" charset="-128"/>
                <a:ea typeface="Yu Gothic" panose="020B0400000000000000" pitchFamily="34" charset="-128"/>
              </a:rPr>
              <a:t>イーデン・ヴァレーより最長</a:t>
            </a:r>
            <a:r>
              <a:rPr lang="en-US" altLang="ja-JP" sz="1600" dirty="0">
                <a:solidFill>
                  <a:srgbClr val="FFFFFF"/>
                </a:solidFill>
                <a:effectLst/>
                <a:latin typeface="Yu Gothic" panose="020B0400000000000000" pitchFamily="34" charset="-128"/>
                <a:ea typeface="Yu Gothic" panose="020B0400000000000000" pitchFamily="34" charset="-128"/>
              </a:rPr>
              <a:t>1</a:t>
            </a:r>
            <a:r>
              <a:rPr lang="ja-JP" altLang="en-US" sz="1600" dirty="0">
                <a:solidFill>
                  <a:srgbClr val="FFFFFF"/>
                </a:solidFill>
                <a:effectLst/>
                <a:latin typeface="Yu Gothic" panose="020B0400000000000000" pitchFamily="34" charset="-128"/>
                <a:ea typeface="Yu Gothic" panose="020B0400000000000000" pitchFamily="34" charset="-128"/>
              </a:rPr>
              <a:t>ヶ月後</a:t>
            </a:r>
            <a:endParaRPr lang="en-AU" sz="1600" dirty="0">
              <a:solidFill>
                <a:srgbClr val="FFFFFF"/>
              </a:solidFill>
              <a:effectLst/>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403588366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D1B92D52-1A91-3C89-F550-6B14E4A4DD4D}"/>
              </a:ext>
            </a:extLst>
          </p:cNvPr>
          <p:cNvSpPr txBox="1"/>
          <p:nvPr/>
        </p:nvSpPr>
        <p:spPr>
          <a:xfrm>
            <a:off x="509959" y="6039973"/>
            <a:ext cx="2430391" cy="338554"/>
          </a:xfrm>
          <a:prstGeom prst="rect">
            <a:avLst/>
          </a:prstGeom>
          <a:noFill/>
        </p:spPr>
        <p:txBody>
          <a:bodyPr wrap="square" rtlCol="0">
            <a:spAutoFit/>
          </a:bodyPr>
          <a:lstStyle/>
          <a:p>
            <a:pPr>
              <a:spcBef>
                <a:spcPts val="217"/>
              </a:spcBef>
              <a:spcAft>
                <a:spcPts val="315"/>
              </a:spcAft>
              <a:buClr>
                <a:srgbClr val="B2D8BE"/>
              </a:buClr>
            </a:pPr>
            <a:r>
              <a:rPr lang="ja-JP" altLang="en-US" sz="1600" dirty="0">
                <a:effectLst/>
                <a:latin typeface="Yu Gothic Medium" panose="020B0400000000000000" pitchFamily="34" charset="-128"/>
                <a:ea typeface="Yu Gothic Medium" panose="020B0400000000000000" pitchFamily="34" charset="-128"/>
              </a:rPr>
              <a:t>低温マセレーション</a:t>
            </a:r>
            <a:endParaRPr lang="en-US" sz="1600" dirty="0">
              <a:solidFill>
                <a:schemeClr val="bg1">
                  <a:lumMod val="95000"/>
                </a:schemeClr>
              </a:solidFill>
              <a:latin typeface="Neue Haas Grotesk Text Pro" panose="020B0504020202020204" pitchFamily="34" charset="77"/>
            </a:endParaRPr>
          </a:p>
        </p:txBody>
      </p:sp>
      <p:sp>
        <p:nvSpPr>
          <p:cNvPr id="9" name="TextBox 8">
            <a:extLst>
              <a:ext uri="{FF2B5EF4-FFF2-40B4-BE49-F238E27FC236}">
                <a16:creationId xmlns:a16="http://schemas.microsoft.com/office/drawing/2014/main" id="{BE20159C-F7E4-540F-F29F-CD8515543086}"/>
              </a:ext>
            </a:extLst>
          </p:cNvPr>
          <p:cNvSpPr txBox="1"/>
          <p:nvPr/>
        </p:nvSpPr>
        <p:spPr>
          <a:xfrm>
            <a:off x="9448203" y="6038157"/>
            <a:ext cx="2430391" cy="648896"/>
          </a:xfrm>
          <a:prstGeom prst="rect">
            <a:avLst/>
          </a:prstGeom>
          <a:noFill/>
        </p:spPr>
        <p:txBody>
          <a:bodyPr wrap="square" rtlCol="0">
            <a:spAutoFit/>
          </a:bodyPr>
          <a:lstStyle/>
          <a:p>
            <a:pPr algn="ctr">
              <a:spcBef>
                <a:spcPts val="217"/>
              </a:spcBef>
              <a:spcAft>
                <a:spcPts val="315"/>
              </a:spcAft>
              <a:buClr>
                <a:srgbClr val="B2D8BE"/>
              </a:buClr>
            </a:pPr>
            <a:r>
              <a:rPr lang="ja-JP" altLang="en-US" sz="1600">
                <a:effectLst/>
                <a:latin typeface="Yu Gothic Medium" panose="020B0400000000000000" pitchFamily="34" charset="-128"/>
                <a:ea typeface="Yu Gothic Medium" panose="020B0400000000000000" pitchFamily="34" charset="-128"/>
              </a:rPr>
              <a:t>様々な種類の</a:t>
            </a:r>
          </a:p>
          <a:p>
            <a:pPr algn="ctr">
              <a:spcBef>
                <a:spcPts val="217"/>
              </a:spcBef>
              <a:spcAft>
                <a:spcPts val="315"/>
              </a:spcAft>
              <a:buClr>
                <a:srgbClr val="B2D8BE"/>
              </a:buClr>
            </a:pPr>
            <a:r>
              <a:rPr lang="ja-JP" altLang="en-US" sz="1600">
                <a:effectLst/>
                <a:latin typeface="Yu Gothic Medium" panose="020B0400000000000000" pitchFamily="34" charset="-128"/>
                <a:ea typeface="Yu Gothic Medium" panose="020B0400000000000000" pitchFamily="34" charset="-128"/>
              </a:rPr>
              <a:t>酵母</a:t>
            </a:r>
            <a:endParaRPr lang="en-US" sz="1600" dirty="0">
              <a:solidFill>
                <a:schemeClr val="bg1">
                  <a:lumMod val="95000"/>
                </a:schemeClr>
              </a:solidFill>
              <a:latin typeface="Yu Gothic Medium" panose="020B0400000000000000" pitchFamily="34" charset="-128"/>
              <a:ea typeface="Yu Gothic Medium" panose="020B0400000000000000" pitchFamily="34" charset="-128"/>
            </a:endParaRPr>
          </a:p>
        </p:txBody>
      </p:sp>
      <p:sp>
        <p:nvSpPr>
          <p:cNvPr id="10" name="TextBox 9">
            <a:extLst>
              <a:ext uri="{FF2B5EF4-FFF2-40B4-BE49-F238E27FC236}">
                <a16:creationId xmlns:a16="http://schemas.microsoft.com/office/drawing/2014/main" id="{438E57BA-FEAA-BB2B-FA15-1A0AC54C4FA1}"/>
              </a:ext>
            </a:extLst>
          </p:cNvPr>
          <p:cNvSpPr txBox="1"/>
          <p:nvPr/>
        </p:nvSpPr>
        <p:spPr>
          <a:xfrm>
            <a:off x="6538970" y="6038157"/>
            <a:ext cx="2430391" cy="338554"/>
          </a:xfrm>
          <a:prstGeom prst="rect">
            <a:avLst/>
          </a:prstGeom>
          <a:noFill/>
        </p:spPr>
        <p:txBody>
          <a:bodyPr wrap="square" rtlCol="0">
            <a:spAutoFit/>
          </a:bodyPr>
          <a:lstStyle/>
          <a:p>
            <a:pPr algn="ctr">
              <a:spcBef>
                <a:spcPts val="217"/>
              </a:spcBef>
              <a:spcAft>
                <a:spcPts val="315"/>
              </a:spcAft>
              <a:buClr>
                <a:srgbClr val="B2D8BE"/>
              </a:buClr>
            </a:pPr>
            <a:r>
              <a:rPr lang="ja-JP" altLang="en-US" sz="1600">
                <a:effectLst/>
                <a:latin typeface="Yu Gothic Medium" panose="020B0400000000000000" pitchFamily="34" charset="-128"/>
                <a:ea typeface="Yu Gothic Medium" panose="020B0400000000000000" pitchFamily="34" charset="-128"/>
              </a:rPr>
              <a:t>全房発酵</a:t>
            </a:r>
            <a:endParaRPr lang="en-US" sz="1600" dirty="0">
              <a:solidFill>
                <a:schemeClr val="bg1">
                  <a:lumMod val="95000"/>
                </a:schemeClr>
              </a:solidFill>
              <a:latin typeface="Yu Gothic Medium" panose="020B0400000000000000" pitchFamily="34" charset="-128"/>
              <a:ea typeface="Yu Gothic Medium" panose="020B0400000000000000" pitchFamily="34" charset="-128"/>
            </a:endParaRPr>
          </a:p>
        </p:txBody>
      </p:sp>
      <p:sp>
        <p:nvSpPr>
          <p:cNvPr id="11" name="TextBox 10">
            <a:extLst>
              <a:ext uri="{FF2B5EF4-FFF2-40B4-BE49-F238E27FC236}">
                <a16:creationId xmlns:a16="http://schemas.microsoft.com/office/drawing/2014/main" id="{9BC4868E-DE7D-BC35-0DEA-A87F8D156851}"/>
              </a:ext>
            </a:extLst>
          </p:cNvPr>
          <p:cNvSpPr txBox="1"/>
          <p:nvPr/>
        </p:nvSpPr>
        <p:spPr>
          <a:xfrm>
            <a:off x="3396603" y="6038157"/>
            <a:ext cx="2430391" cy="338554"/>
          </a:xfrm>
          <a:prstGeom prst="rect">
            <a:avLst/>
          </a:prstGeom>
          <a:noFill/>
        </p:spPr>
        <p:txBody>
          <a:bodyPr wrap="square" rtlCol="0">
            <a:spAutoFit/>
          </a:bodyPr>
          <a:lstStyle/>
          <a:p>
            <a:pPr algn="ctr">
              <a:spcBef>
                <a:spcPts val="217"/>
              </a:spcBef>
              <a:spcAft>
                <a:spcPts val="315"/>
              </a:spcAft>
              <a:buClr>
                <a:srgbClr val="B2D8BE"/>
              </a:buClr>
            </a:pPr>
            <a:r>
              <a:rPr lang="ja-JP" altLang="en-US" sz="1600" dirty="0">
                <a:effectLst/>
                <a:latin typeface="Yu Gothic Medium" panose="020B0400000000000000" pitchFamily="34" charset="-128"/>
                <a:ea typeface="Yu Gothic Medium" panose="020B0400000000000000" pitchFamily="34" charset="-128"/>
              </a:rPr>
              <a:t>発酵後マセレーション</a:t>
            </a:r>
            <a:endParaRPr lang="en-US" sz="1600" dirty="0">
              <a:latin typeface="Yu Gothic Medium" panose="020B0400000000000000" pitchFamily="34" charset="-128"/>
              <a:ea typeface="Yu Gothic Medium" panose="020B0400000000000000" pitchFamily="34" charset="-128"/>
            </a:endParaRPr>
          </a:p>
        </p:txBody>
      </p:sp>
      <p:pic>
        <p:nvPicPr>
          <p:cNvPr id="12" name="Picture 11">
            <a:extLst>
              <a:ext uri="{FF2B5EF4-FFF2-40B4-BE49-F238E27FC236}">
                <a16:creationId xmlns:a16="http://schemas.microsoft.com/office/drawing/2014/main" id="{A4BF8A79-A1A3-1CFC-5FCD-90EBDEB16469}"/>
              </a:ext>
            </a:extLst>
          </p:cNvPr>
          <p:cNvPicPr>
            <a:picLocks noChangeAspect="1"/>
          </p:cNvPicPr>
          <p:nvPr/>
        </p:nvPicPr>
        <p:blipFill>
          <a:blip r:embed="rId3"/>
          <a:stretch>
            <a:fillRect/>
          </a:stretch>
        </p:blipFill>
        <p:spPr>
          <a:xfrm>
            <a:off x="817104" y="2956778"/>
            <a:ext cx="1816100" cy="2997200"/>
          </a:xfrm>
          <a:prstGeom prst="rect">
            <a:avLst/>
          </a:prstGeom>
        </p:spPr>
      </p:pic>
      <p:pic>
        <p:nvPicPr>
          <p:cNvPr id="15" name="Picture 14">
            <a:extLst>
              <a:ext uri="{FF2B5EF4-FFF2-40B4-BE49-F238E27FC236}">
                <a16:creationId xmlns:a16="http://schemas.microsoft.com/office/drawing/2014/main" id="{272D6961-98B4-4087-34A9-C646F3598DD0}"/>
              </a:ext>
            </a:extLst>
          </p:cNvPr>
          <p:cNvPicPr>
            <a:picLocks noChangeAspect="1"/>
          </p:cNvPicPr>
          <p:nvPr/>
        </p:nvPicPr>
        <p:blipFill>
          <a:blip r:embed="rId4"/>
          <a:stretch>
            <a:fillRect/>
          </a:stretch>
        </p:blipFill>
        <p:spPr>
          <a:xfrm>
            <a:off x="3637557" y="3608928"/>
            <a:ext cx="2087383" cy="1831383"/>
          </a:xfrm>
          <a:prstGeom prst="rect">
            <a:avLst/>
          </a:prstGeom>
        </p:spPr>
      </p:pic>
      <p:sp>
        <p:nvSpPr>
          <p:cNvPr id="16" name="Title 2">
            <a:extLst>
              <a:ext uri="{FF2B5EF4-FFF2-40B4-BE49-F238E27FC236}">
                <a16:creationId xmlns:a16="http://schemas.microsoft.com/office/drawing/2014/main" id="{B034495F-D3CD-2560-774A-AA8F5A41DEC7}"/>
              </a:ext>
            </a:extLst>
          </p:cNvPr>
          <p:cNvSpPr>
            <a:spLocks noGrp="1"/>
          </p:cNvSpPr>
          <p:nvPr>
            <p:ph type="title"/>
          </p:nvPr>
        </p:nvSpPr>
        <p:spPr>
          <a:xfrm>
            <a:off x="623888" y="187040"/>
            <a:ext cx="4829691" cy="785732"/>
          </a:xfrm>
        </p:spPr>
        <p:txBody>
          <a:bodyPr/>
          <a:lstStyle/>
          <a:p>
            <a:r>
              <a:rPr lang="ja-JP" altLang="en-US" b="1" dirty="0">
                <a:solidFill>
                  <a:schemeClr val="bg2"/>
                </a:solidFill>
                <a:latin typeface="Yu Gothic Medium" panose="020B0400000000000000" pitchFamily="34" charset="-128"/>
                <a:ea typeface="Yu Gothic Medium" panose="020B0400000000000000" pitchFamily="34" charset="-128"/>
              </a:rPr>
              <a:t>醸造</a:t>
            </a:r>
            <a:endParaRPr lang="en-US" b="1" dirty="0">
              <a:solidFill>
                <a:schemeClr val="bg2"/>
              </a:solidFill>
              <a:latin typeface="Yu Gothic Medium" panose="020B0400000000000000" pitchFamily="34" charset="-128"/>
              <a:ea typeface="Yu Gothic Medium" panose="020B0400000000000000" pitchFamily="34" charset="-128"/>
            </a:endParaRPr>
          </a:p>
        </p:txBody>
      </p:sp>
      <p:sp>
        <p:nvSpPr>
          <p:cNvPr id="17" name="Text Placeholder 4">
            <a:extLst>
              <a:ext uri="{FF2B5EF4-FFF2-40B4-BE49-F238E27FC236}">
                <a16:creationId xmlns:a16="http://schemas.microsoft.com/office/drawing/2014/main" id="{1B596968-CB41-0655-4957-C0B70AC764E9}"/>
              </a:ext>
            </a:extLst>
          </p:cNvPr>
          <p:cNvSpPr txBox="1">
            <a:spLocks/>
          </p:cNvSpPr>
          <p:nvPr/>
        </p:nvSpPr>
        <p:spPr>
          <a:xfrm>
            <a:off x="623887" y="1054904"/>
            <a:ext cx="11082157" cy="1325563"/>
          </a:xfrm>
          <a:prstGeom prst="rect">
            <a:avLst/>
          </a:prstGeom>
        </p:spPr>
        <p:txBody>
          <a:bodyPr vert="horz" lIns="0" tIns="0" rIns="0" bIns="0" rtlCol="0">
            <a:noAutofit/>
          </a:bodyPr>
          <a:lstStyle>
            <a:lvl1pPr marL="0" indent="0" algn="l" defTabSz="914453" rtl="0" eaLnBrk="1" latinLnBrk="0" hangingPunct="1">
              <a:lnSpc>
                <a:spcPct val="82000"/>
              </a:lnSpc>
              <a:spcBef>
                <a:spcPts val="544"/>
              </a:spcBef>
              <a:buClr>
                <a:schemeClr val="accent4"/>
              </a:buClr>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5"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4"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dirty="0">
                <a:solidFill>
                  <a:schemeClr val="accent1"/>
                </a:solidFill>
                <a:latin typeface="Yu Gothic Medium" panose="020B0400000000000000" pitchFamily="34" charset="-128"/>
                <a:ea typeface="Yu Gothic Medium" panose="020B0400000000000000" pitchFamily="34" charset="-128"/>
              </a:rPr>
              <a:t>正統派の技術と</a:t>
            </a:r>
          </a:p>
          <a:p>
            <a:r>
              <a:rPr lang="ja-JP" altLang="en-US" dirty="0">
                <a:solidFill>
                  <a:schemeClr val="accent1"/>
                </a:solidFill>
                <a:latin typeface="Yu Gothic Medium" panose="020B0400000000000000" pitchFamily="34" charset="-128"/>
                <a:ea typeface="Yu Gothic Medium" panose="020B0400000000000000" pitchFamily="34" charset="-128"/>
              </a:rPr>
              <a:t>実験的な技術</a:t>
            </a:r>
            <a:endParaRPr lang="en-US" dirty="0">
              <a:solidFill>
                <a:schemeClr val="accent1"/>
              </a:solidFill>
              <a:latin typeface="Yu Gothic Medium" panose="020B0400000000000000" pitchFamily="34" charset="-128"/>
              <a:ea typeface="Yu Gothic Medium" panose="020B0400000000000000" pitchFamily="34" charset="-128"/>
            </a:endParaRPr>
          </a:p>
        </p:txBody>
      </p:sp>
      <p:pic>
        <p:nvPicPr>
          <p:cNvPr id="2" name="Picture 1">
            <a:extLst>
              <a:ext uri="{FF2B5EF4-FFF2-40B4-BE49-F238E27FC236}">
                <a16:creationId xmlns:a16="http://schemas.microsoft.com/office/drawing/2014/main" id="{8A260E7C-D8B4-C057-7681-5032266C8AB4}"/>
              </a:ext>
            </a:extLst>
          </p:cNvPr>
          <p:cNvPicPr>
            <a:picLocks noChangeAspect="1"/>
          </p:cNvPicPr>
          <p:nvPr/>
        </p:nvPicPr>
        <p:blipFill>
          <a:blip r:embed="rId5"/>
          <a:stretch>
            <a:fillRect/>
          </a:stretch>
        </p:blipFill>
        <p:spPr>
          <a:xfrm>
            <a:off x="7000597" y="2949647"/>
            <a:ext cx="1816100" cy="2997198"/>
          </a:xfrm>
          <a:prstGeom prst="rect">
            <a:avLst/>
          </a:prstGeom>
        </p:spPr>
      </p:pic>
      <p:pic>
        <p:nvPicPr>
          <p:cNvPr id="3" name="Picture 2">
            <a:extLst>
              <a:ext uri="{FF2B5EF4-FFF2-40B4-BE49-F238E27FC236}">
                <a16:creationId xmlns:a16="http://schemas.microsoft.com/office/drawing/2014/main" id="{DEB40A97-F28E-21AE-B335-4FAEE26D93AD}"/>
              </a:ext>
            </a:extLst>
          </p:cNvPr>
          <p:cNvPicPr>
            <a:picLocks noChangeAspect="1"/>
          </p:cNvPicPr>
          <p:nvPr/>
        </p:nvPicPr>
        <p:blipFill>
          <a:blip r:embed="rId6"/>
          <a:stretch>
            <a:fillRect/>
          </a:stretch>
        </p:blipFill>
        <p:spPr>
          <a:xfrm>
            <a:off x="7584013" y="2103437"/>
            <a:ext cx="815145" cy="1325563"/>
          </a:xfrm>
          <a:prstGeom prst="rect">
            <a:avLst/>
          </a:prstGeom>
        </p:spPr>
      </p:pic>
      <p:pic>
        <p:nvPicPr>
          <p:cNvPr id="4" name="Picture 3">
            <a:extLst>
              <a:ext uri="{FF2B5EF4-FFF2-40B4-BE49-F238E27FC236}">
                <a16:creationId xmlns:a16="http://schemas.microsoft.com/office/drawing/2014/main" id="{521BF871-563E-A3F3-495C-1139DD3D3933}"/>
              </a:ext>
            </a:extLst>
          </p:cNvPr>
          <p:cNvPicPr>
            <a:picLocks noChangeAspect="1"/>
          </p:cNvPicPr>
          <p:nvPr/>
        </p:nvPicPr>
        <p:blipFill>
          <a:blip r:embed="rId3"/>
          <a:stretch>
            <a:fillRect/>
          </a:stretch>
        </p:blipFill>
        <p:spPr>
          <a:xfrm>
            <a:off x="9677325" y="2956778"/>
            <a:ext cx="1816100" cy="2997200"/>
          </a:xfrm>
          <a:prstGeom prst="rect">
            <a:avLst/>
          </a:prstGeom>
        </p:spPr>
      </p:pic>
      <p:pic>
        <p:nvPicPr>
          <p:cNvPr id="5" name="Picture 4">
            <a:extLst>
              <a:ext uri="{FF2B5EF4-FFF2-40B4-BE49-F238E27FC236}">
                <a16:creationId xmlns:a16="http://schemas.microsoft.com/office/drawing/2014/main" id="{000A54B6-62F6-CF38-CCF9-73E5447EBB11}"/>
              </a:ext>
            </a:extLst>
          </p:cNvPr>
          <p:cNvPicPr>
            <a:picLocks noChangeAspect="1"/>
          </p:cNvPicPr>
          <p:nvPr/>
        </p:nvPicPr>
        <p:blipFill>
          <a:blip r:embed="rId7"/>
          <a:stretch>
            <a:fillRect/>
          </a:stretch>
        </p:blipFill>
        <p:spPr>
          <a:xfrm>
            <a:off x="1725154" y="2611042"/>
            <a:ext cx="652907" cy="578453"/>
          </a:xfrm>
          <a:prstGeom prst="rect">
            <a:avLst/>
          </a:prstGeom>
        </p:spPr>
      </p:pic>
    </p:spTree>
    <p:extLst>
      <p:ext uri="{BB962C8B-B14F-4D97-AF65-F5344CB8AC3E}">
        <p14:creationId xmlns:p14="http://schemas.microsoft.com/office/powerpoint/2010/main" val="2198182770"/>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A3155807-305F-EBC5-4401-F158F1D28962}"/>
              </a:ext>
            </a:extLst>
          </p:cNvPr>
          <p:cNvSpPr txBox="1"/>
          <p:nvPr/>
        </p:nvSpPr>
        <p:spPr>
          <a:xfrm>
            <a:off x="902021" y="5604177"/>
            <a:ext cx="3690673" cy="1077218"/>
          </a:xfrm>
          <a:prstGeom prst="rect">
            <a:avLst/>
          </a:prstGeom>
          <a:noFill/>
        </p:spPr>
        <p:txBody>
          <a:bodyPr wrap="square" rtlCol="0">
            <a:spAutoFit/>
          </a:bodyPr>
          <a:lstStyle/>
          <a:p>
            <a:pPr algn="ctr">
              <a:spcBef>
                <a:spcPts val="217"/>
              </a:spcBef>
              <a:spcAft>
                <a:spcPts val="315"/>
              </a:spcAft>
              <a:buClr>
                <a:srgbClr val="B2D8BE"/>
              </a:buClr>
            </a:pPr>
            <a:r>
              <a:rPr lang="ja-JP" altLang="en-US" sz="1600">
                <a:effectLst/>
                <a:latin typeface="Yu Gothic Medium" panose="020B0400000000000000" pitchFamily="34" charset="-128"/>
                <a:ea typeface="Yu Gothic Medium" panose="020B0400000000000000" pitchFamily="34" charset="-128"/>
              </a:rPr>
              <a:t>フレンチオーク、アメリカン</a:t>
            </a:r>
            <a:br>
              <a:rPr lang="ja-JP" altLang="en-US" sz="1600">
                <a:effectLst/>
                <a:latin typeface="Yu Gothic Medium" panose="020B0400000000000000" pitchFamily="34" charset="-128"/>
                <a:ea typeface="Yu Gothic Medium" panose="020B0400000000000000" pitchFamily="34" charset="-128"/>
              </a:rPr>
            </a:br>
            <a:r>
              <a:rPr lang="ja-JP" altLang="en-US" sz="1600">
                <a:effectLst/>
                <a:latin typeface="Yu Gothic Medium" panose="020B0400000000000000" pitchFamily="34" charset="-128"/>
                <a:ea typeface="Yu Gothic Medium" panose="020B0400000000000000" pitchFamily="34" charset="-128"/>
              </a:rPr>
              <a:t>オーク、開放型コンクリート槽、大型ステンレスタンク、</a:t>
            </a:r>
            <a:br>
              <a:rPr lang="ja-JP" altLang="en-US" sz="1600">
                <a:effectLst/>
                <a:latin typeface="Yu Gothic Medium" panose="020B0400000000000000" pitchFamily="34" charset="-128"/>
                <a:ea typeface="Yu Gothic Medium" panose="020B0400000000000000" pitchFamily="34" charset="-128"/>
              </a:rPr>
            </a:br>
            <a:r>
              <a:rPr lang="ja-JP" altLang="en-US" sz="1600">
                <a:effectLst/>
                <a:latin typeface="Yu Gothic Medium" panose="020B0400000000000000" pitchFamily="34" charset="-128"/>
                <a:ea typeface="Yu Gothic Medium" panose="020B0400000000000000" pitchFamily="34" charset="-128"/>
              </a:rPr>
              <a:t>アンフォラ</a:t>
            </a:r>
            <a:endParaRPr lang="en-US" sz="1600" dirty="0">
              <a:solidFill>
                <a:schemeClr val="bg1">
                  <a:lumMod val="95000"/>
                </a:schemeClr>
              </a:solidFill>
              <a:latin typeface="Neue Haas Grotesk Text Pro" panose="020B0504020202020204" pitchFamily="34" charset="77"/>
            </a:endParaRPr>
          </a:p>
        </p:txBody>
      </p:sp>
      <p:sp>
        <p:nvSpPr>
          <p:cNvPr id="17" name="TextBox 16">
            <a:extLst>
              <a:ext uri="{FF2B5EF4-FFF2-40B4-BE49-F238E27FC236}">
                <a16:creationId xmlns:a16="http://schemas.microsoft.com/office/drawing/2014/main" id="{5F667F8A-2C4F-E3C4-33DA-AA611A72CB3B}"/>
              </a:ext>
            </a:extLst>
          </p:cNvPr>
          <p:cNvSpPr txBox="1"/>
          <p:nvPr/>
        </p:nvSpPr>
        <p:spPr>
          <a:xfrm>
            <a:off x="4982000" y="5604177"/>
            <a:ext cx="3079972" cy="648896"/>
          </a:xfrm>
          <a:prstGeom prst="rect">
            <a:avLst/>
          </a:prstGeom>
          <a:noFill/>
        </p:spPr>
        <p:txBody>
          <a:bodyPr wrap="square" rtlCol="0">
            <a:spAutoFit/>
          </a:bodyPr>
          <a:lstStyle/>
          <a:p>
            <a:pPr algn="ctr">
              <a:spcBef>
                <a:spcPts val="217"/>
              </a:spcBef>
              <a:spcAft>
                <a:spcPts val="315"/>
              </a:spcAft>
              <a:buClr>
                <a:srgbClr val="B2D8BE"/>
              </a:buClr>
            </a:pPr>
            <a:r>
              <a:rPr lang="ja-JP" altLang="en-US" sz="1600" dirty="0">
                <a:effectLst/>
                <a:latin typeface="Yu Gothic Medium" panose="020B0400000000000000" pitchFamily="34" charset="-128"/>
                <a:ea typeface="Yu Gothic Medium" panose="020B0400000000000000" pitchFamily="34" charset="-128"/>
              </a:rPr>
              <a:t>酒石酸の添加</a:t>
            </a:r>
            <a:endParaRPr lang="en-AU" altLang="ja-JP" sz="1600" dirty="0">
              <a:effectLst/>
              <a:latin typeface="Yu Gothic Medium" panose="020B0400000000000000" pitchFamily="34" charset="-128"/>
              <a:ea typeface="Yu Gothic Medium" panose="020B0400000000000000" pitchFamily="34" charset="-128"/>
            </a:endParaRPr>
          </a:p>
          <a:p>
            <a:pPr algn="ctr">
              <a:spcBef>
                <a:spcPts val="217"/>
              </a:spcBef>
              <a:spcAft>
                <a:spcPts val="315"/>
              </a:spcAft>
              <a:buClr>
                <a:srgbClr val="B2D8BE"/>
              </a:buClr>
            </a:pPr>
            <a:r>
              <a:rPr lang="ja-JP" altLang="en-US" sz="1600" dirty="0">
                <a:latin typeface="Yu Gothic Medium" panose="020B0400000000000000" pitchFamily="34" charset="-128"/>
                <a:ea typeface="Yu Gothic Medium" panose="020B0400000000000000" pitchFamily="34" charset="-128"/>
              </a:rPr>
              <a:t>（温暖な気候のワインの場合）</a:t>
            </a:r>
            <a:endParaRPr lang="en-US" sz="1600" dirty="0">
              <a:latin typeface="Yu Gothic Medium" panose="020B0400000000000000" pitchFamily="34" charset="-128"/>
              <a:ea typeface="Yu Gothic Medium" panose="020B0400000000000000" pitchFamily="34" charset="-128"/>
            </a:endParaRPr>
          </a:p>
        </p:txBody>
      </p:sp>
      <p:sp>
        <p:nvSpPr>
          <p:cNvPr id="18" name="TextBox 17">
            <a:extLst>
              <a:ext uri="{FF2B5EF4-FFF2-40B4-BE49-F238E27FC236}">
                <a16:creationId xmlns:a16="http://schemas.microsoft.com/office/drawing/2014/main" id="{B1657860-08AE-07F0-8AC1-03E924A1237A}"/>
              </a:ext>
            </a:extLst>
          </p:cNvPr>
          <p:cNvSpPr txBox="1"/>
          <p:nvPr/>
        </p:nvSpPr>
        <p:spPr>
          <a:xfrm>
            <a:off x="8268460" y="5604177"/>
            <a:ext cx="2430391" cy="338554"/>
          </a:xfrm>
          <a:prstGeom prst="rect">
            <a:avLst/>
          </a:prstGeom>
          <a:noFill/>
        </p:spPr>
        <p:txBody>
          <a:bodyPr wrap="square" rtlCol="0">
            <a:spAutoFit/>
          </a:bodyPr>
          <a:lstStyle/>
          <a:p>
            <a:pPr algn="ctr">
              <a:spcBef>
                <a:spcPts val="217"/>
              </a:spcBef>
              <a:spcAft>
                <a:spcPts val="315"/>
              </a:spcAft>
              <a:buClr>
                <a:srgbClr val="B2D8BE"/>
              </a:buClr>
            </a:pPr>
            <a:r>
              <a:rPr lang="ja-JP" altLang="en-US" sz="1600">
                <a:effectLst/>
                <a:latin typeface="Yu Gothic Medium" panose="020B0400000000000000" pitchFamily="34" charset="-128"/>
                <a:ea typeface="Yu Gothic Medium" panose="020B0400000000000000" pitchFamily="34" charset="-128"/>
              </a:rPr>
              <a:t>スクリューキャップ</a:t>
            </a:r>
            <a:endParaRPr lang="en-US" sz="1600" dirty="0">
              <a:latin typeface="Yu Gothic Medium" panose="020B0400000000000000" pitchFamily="34" charset="-128"/>
              <a:ea typeface="Yu Gothic Medium" panose="020B0400000000000000" pitchFamily="34" charset="-128"/>
            </a:endParaRPr>
          </a:p>
        </p:txBody>
      </p:sp>
      <p:grpSp>
        <p:nvGrpSpPr>
          <p:cNvPr id="25" name="Group 24">
            <a:extLst>
              <a:ext uri="{FF2B5EF4-FFF2-40B4-BE49-F238E27FC236}">
                <a16:creationId xmlns:a16="http://schemas.microsoft.com/office/drawing/2014/main" id="{EE7F9A76-AAFE-91DE-DD22-1118D53294B0}"/>
              </a:ext>
            </a:extLst>
          </p:cNvPr>
          <p:cNvGrpSpPr/>
          <p:nvPr/>
        </p:nvGrpSpPr>
        <p:grpSpPr>
          <a:xfrm>
            <a:off x="1629369" y="2765296"/>
            <a:ext cx="2180467" cy="2728381"/>
            <a:chOff x="1404944" y="2243602"/>
            <a:chExt cx="2513686" cy="3145332"/>
          </a:xfrm>
        </p:grpSpPr>
        <p:pic>
          <p:nvPicPr>
            <p:cNvPr id="19" name="Picture 18">
              <a:extLst>
                <a:ext uri="{FF2B5EF4-FFF2-40B4-BE49-F238E27FC236}">
                  <a16:creationId xmlns:a16="http://schemas.microsoft.com/office/drawing/2014/main" id="{D950C97A-E115-0447-E5A3-7D990DD1D23C}"/>
                </a:ext>
              </a:extLst>
            </p:cNvPr>
            <p:cNvPicPr>
              <a:picLocks noChangeAspect="1"/>
            </p:cNvPicPr>
            <p:nvPr/>
          </p:nvPicPr>
          <p:blipFill>
            <a:blip r:embed="rId3"/>
            <a:stretch>
              <a:fillRect/>
            </a:stretch>
          </p:blipFill>
          <p:spPr>
            <a:xfrm>
              <a:off x="1790480" y="2243602"/>
              <a:ext cx="1512776" cy="1148854"/>
            </a:xfrm>
            <a:prstGeom prst="rect">
              <a:avLst/>
            </a:prstGeom>
          </p:spPr>
        </p:pic>
        <p:pic>
          <p:nvPicPr>
            <p:cNvPr id="20" name="Picture 19">
              <a:extLst>
                <a:ext uri="{FF2B5EF4-FFF2-40B4-BE49-F238E27FC236}">
                  <a16:creationId xmlns:a16="http://schemas.microsoft.com/office/drawing/2014/main" id="{3989CEAE-D5C8-F1F5-B815-86333E868D45}"/>
                </a:ext>
              </a:extLst>
            </p:cNvPr>
            <p:cNvPicPr>
              <a:picLocks noChangeAspect="1"/>
            </p:cNvPicPr>
            <p:nvPr/>
          </p:nvPicPr>
          <p:blipFill>
            <a:blip r:embed="rId4"/>
            <a:stretch>
              <a:fillRect/>
            </a:stretch>
          </p:blipFill>
          <p:spPr>
            <a:xfrm>
              <a:off x="2747840" y="3344714"/>
              <a:ext cx="1170790" cy="1988842"/>
            </a:xfrm>
            <a:prstGeom prst="rect">
              <a:avLst/>
            </a:prstGeom>
          </p:spPr>
        </p:pic>
        <p:pic>
          <p:nvPicPr>
            <p:cNvPr id="21" name="Picture 20">
              <a:extLst>
                <a:ext uri="{FF2B5EF4-FFF2-40B4-BE49-F238E27FC236}">
                  <a16:creationId xmlns:a16="http://schemas.microsoft.com/office/drawing/2014/main" id="{A7F620A5-0294-348E-05A5-8F0E62DC28B7}"/>
                </a:ext>
              </a:extLst>
            </p:cNvPr>
            <p:cNvPicPr>
              <a:picLocks noChangeAspect="1"/>
            </p:cNvPicPr>
            <p:nvPr/>
          </p:nvPicPr>
          <p:blipFill>
            <a:blip r:embed="rId5"/>
            <a:stretch>
              <a:fillRect/>
            </a:stretch>
          </p:blipFill>
          <p:spPr>
            <a:xfrm>
              <a:off x="1404944" y="3465076"/>
              <a:ext cx="1165727" cy="1923858"/>
            </a:xfrm>
            <a:prstGeom prst="rect">
              <a:avLst/>
            </a:prstGeom>
          </p:spPr>
        </p:pic>
      </p:grpSp>
      <p:pic>
        <p:nvPicPr>
          <p:cNvPr id="22" name="Picture 21">
            <a:extLst>
              <a:ext uri="{FF2B5EF4-FFF2-40B4-BE49-F238E27FC236}">
                <a16:creationId xmlns:a16="http://schemas.microsoft.com/office/drawing/2014/main" id="{C6738609-8867-67C5-FDD7-70ED63B0BE19}"/>
              </a:ext>
            </a:extLst>
          </p:cNvPr>
          <p:cNvPicPr>
            <a:picLocks noChangeAspect="1"/>
          </p:cNvPicPr>
          <p:nvPr/>
        </p:nvPicPr>
        <p:blipFill>
          <a:blip r:embed="rId5"/>
          <a:stretch>
            <a:fillRect/>
          </a:stretch>
        </p:blipFill>
        <p:spPr>
          <a:xfrm>
            <a:off x="5724664" y="2845896"/>
            <a:ext cx="1594644" cy="2631721"/>
          </a:xfrm>
          <a:prstGeom prst="rect">
            <a:avLst/>
          </a:prstGeom>
        </p:spPr>
      </p:pic>
      <p:grpSp>
        <p:nvGrpSpPr>
          <p:cNvPr id="26" name="Group 25">
            <a:extLst>
              <a:ext uri="{FF2B5EF4-FFF2-40B4-BE49-F238E27FC236}">
                <a16:creationId xmlns:a16="http://schemas.microsoft.com/office/drawing/2014/main" id="{C85AE31F-5955-55B8-24FD-A7E110FD77BD}"/>
              </a:ext>
            </a:extLst>
          </p:cNvPr>
          <p:cNvGrpSpPr/>
          <p:nvPr/>
        </p:nvGrpSpPr>
        <p:grpSpPr>
          <a:xfrm>
            <a:off x="8786830" y="2796210"/>
            <a:ext cx="981104" cy="2554604"/>
            <a:chOff x="8767330" y="2701151"/>
            <a:chExt cx="981104" cy="2554604"/>
          </a:xfrm>
        </p:grpSpPr>
        <p:pic>
          <p:nvPicPr>
            <p:cNvPr id="23" name="Picture 22">
              <a:extLst>
                <a:ext uri="{FF2B5EF4-FFF2-40B4-BE49-F238E27FC236}">
                  <a16:creationId xmlns:a16="http://schemas.microsoft.com/office/drawing/2014/main" id="{BC88CA4A-F3DB-44A9-E770-C3A32B1B0AD8}"/>
                </a:ext>
              </a:extLst>
            </p:cNvPr>
            <p:cNvPicPr>
              <a:picLocks noChangeAspect="1"/>
            </p:cNvPicPr>
            <p:nvPr/>
          </p:nvPicPr>
          <p:blipFill>
            <a:blip r:embed="rId6"/>
            <a:stretch>
              <a:fillRect/>
            </a:stretch>
          </p:blipFill>
          <p:spPr>
            <a:xfrm>
              <a:off x="9035069" y="2701151"/>
              <a:ext cx="713365" cy="2554604"/>
            </a:xfrm>
            <a:prstGeom prst="rect">
              <a:avLst/>
            </a:prstGeom>
          </p:spPr>
        </p:pic>
        <p:sp>
          <p:nvSpPr>
            <p:cNvPr id="24" name="Curved Right Arrow 8">
              <a:extLst>
                <a:ext uri="{FF2B5EF4-FFF2-40B4-BE49-F238E27FC236}">
                  <a16:creationId xmlns:a16="http://schemas.microsoft.com/office/drawing/2014/main" id="{1AEE31D0-FDF4-2EB3-8CB6-71FF9E3EEC5F}"/>
                </a:ext>
              </a:extLst>
            </p:cNvPr>
            <p:cNvSpPr/>
            <p:nvPr/>
          </p:nvSpPr>
          <p:spPr>
            <a:xfrm>
              <a:off x="8767330" y="2765296"/>
              <a:ext cx="705067" cy="524040"/>
            </a:xfrm>
            <a:custGeom>
              <a:avLst/>
              <a:gdLst>
                <a:gd name="connsiteX0" fmla="*/ 0 w 704730"/>
                <a:gd name="connsiteY0" fmla="*/ 164670 h 526943"/>
                <a:gd name="connsiteX1" fmla="*/ 572994 w 704730"/>
                <a:gd name="connsiteY1" fmla="*/ 326437 h 526943"/>
                <a:gd name="connsiteX2" fmla="*/ 572994 w 704730"/>
                <a:gd name="connsiteY2" fmla="*/ 260569 h 526943"/>
                <a:gd name="connsiteX3" fmla="*/ 704730 w 704730"/>
                <a:gd name="connsiteY3" fmla="*/ 395207 h 526943"/>
                <a:gd name="connsiteX4" fmla="*/ 572994 w 704730"/>
                <a:gd name="connsiteY4" fmla="*/ 524040 h 526943"/>
                <a:gd name="connsiteX5" fmla="*/ 572994 w 704730"/>
                <a:gd name="connsiteY5" fmla="*/ 458173 h 526943"/>
                <a:gd name="connsiteX6" fmla="*/ 0 w 704730"/>
                <a:gd name="connsiteY6" fmla="*/ 296406 h 526943"/>
                <a:gd name="connsiteX7" fmla="*/ 0 w 704730"/>
                <a:gd name="connsiteY7" fmla="*/ 164670 h 526943"/>
                <a:gd name="connsiteX0" fmla="*/ 704730 w 704730"/>
                <a:gd name="connsiteY0" fmla="*/ 131736 h 526943"/>
                <a:gd name="connsiteX1" fmla="*/ 58834 w 704730"/>
                <a:gd name="connsiteY1" fmla="*/ 230538 h 526943"/>
                <a:gd name="connsiteX2" fmla="*/ 528224 w 704730"/>
                <a:gd name="connsiteY2" fmla="*/ 5249 h 526943"/>
                <a:gd name="connsiteX3" fmla="*/ 704730 w 704730"/>
                <a:gd name="connsiteY3" fmla="*/ 1 h 526943"/>
                <a:gd name="connsiteX4" fmla="*/ 704730 w 704730"/>
                <a:gd name="connsiteY4" fmla="*/ 131736 h 526943"/>
                <a:gd name="connsiteX0" fmla="*/ 0 w 704730"/>
                <a:gd name="connsiteY0" fmla="*/ 164670 h 526943"/>
                <a:gd name="connsiteX1" fmla="*/ 572994 w 704730"/>
                <a:gd name="connsiteY1" fmla="*/ 326437 h 526943"/>
                <a:gd name="connsiteX2" fmla="*/ 572994 w 704730"/>
                <a:gd name="connsiteY2" fmla="*/ 260569 h 526943"/>
                <a:gd name="connsiteX3" fmla="*/ 704730 w 704730"/>
                <a:gd name="connsiteY3" fmla="*/ 395207 h 526943"/>
                <a:gd name="connsiteX4" fmla="*/ 572994 w 704730"/>
                <a:gd name="connsiteY4" fmla="*/ 524040 h 526943"/>
                <a:gd name="connsiteX5" fmla="*/ 572994 w 704730"/>
                <a:gd name="connsiteY5" fmla="*/ 458173 h 526943"/>
                <a:gd name="connsiteX6" fmla="*/ 0 w 704730"/>
                <a:gd name="connsiteY6" fmla="*/ 296406 h 526943"/>
                <a:gd name="connsiteX7" fmla="*/ 0 w 704730"/>
                <a:gd name="connsiteY7" fmla="*/ 164670 h 526943"/>
                <a:gd name="connsiteX8" fmla="*/ 704730 w 704730"/>
                <a:gd name="connsiteY8" fmla="*/ 0 h 526943"/>
                <a:gd name="connsiteX9" fmla="*/ 704730 w 704730"/>
                <a:gd name="connsiteY9" fmla="*/ 131736 h 526943"/>
                <a:gd name="connsiteX10" fmla="*/ 58834 w 704730"/>
                <a:gd name="connsiteY10" fmla="*/ 230538 h 526943"/>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0" fmla="*/ 705067 w 705067"/>
                <a:gd name="connsiteY0" fmla="*/ 131736 h 524040"/>
                <a:gd name="connsiteX1" fmla="*/ 59171 w 705067"/>
                <a:gd name="connsiteY1" fmla="*/ 230538 h 524040"/>
                <a:gd name="connsiteX2" fmla="*/ 528561 w 705067"/>
                <a:gd name="connsiteY2" fmla="*/ 5249 h 524040"/>
                <a:gd name="connsiteX3" fmla="*/ 705067 w 705067"/>
                <a:gd name="connsiteY3" fmla="*/ 1 h 524040"/>
                <a:gd name="connsiteX4" fmla="*/ 705067 w 705067"/>
                <a:gd name="connsiteY4" fmla="*/ 131736 h 524040"/>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8" fmla="*/ 705067 w 705067"/>
                <a:gd name="connsiteY8" fmla="*/ 0 h 524040"/>
                <a:gd name="connsiteX9" fmla="*/ 573332 w 705067"/>
                <a:gd name="connsiteY9" fmla="*/ 139485 h 524040"/>
                <a:gd name="connsiteX10" fmla="*/ 59171 w 705067"/>
                <a:gd name="connsiteY10" fmla="*/ 230538 h 524040"/>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0" fmla="*/ 705067 w 705067"/>
                <a:gd name="connsiteY0" fmla="*/ 131736 h 524040"/>
                <a:gd name="connsiteX1" fmla="*/ 59171 w 705067"/>
                <a:gd name="connsiteY1" fmla="*/ 230538 h 524040"/>
                <a:gd name="connsiteX2" fmla="*/ 528561 w 705067"/>
                <a:gd name="connsiteY2" fmla="*/ 5249 h 524040"/>
                <a:gd name="connsiteX3" fmla="*/ 705067 w 705067"/>
                <a:gd name="connsiteY3" fmla="*/ 1 h 524040"/>
                <a:gd name="connsiteX4" fmla="*/ 705067 w 705067"/>
                <a:gd name="connsiteY4" fmla="*/ 131736 h 524040"/>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8" fmla="*/ 550084 w 705067"/>
                <a:gd name="connsiteY8" fmla="*/ 0 h 524040"/>
                <a:gd name="connsiteX9" fmla="*/ 573332 w 705067"/>
                <a:gd name="connsiteY9" fmla="*/ 139485 h 524040"/>
                <a:gd name="connsiteX10" fmla="*/ 59171 w 705067"/>
                <a:gd name="connsiteY10" fmla="*/ 230538 h 524040"/>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0" fmla="*/ 534586 w 705067"/>
                <a:gd name="connsiteY0" fmla="*/ 139485 h 524040"/>
                <a:gd name="connsiteX1" fmla="*/ 59171 w 705067"/>
                <a:gd name="connsiteY1" fmla="*/ 230538 h 524040"/>
                <a:gd name="connsiteX2" fmla="*/ 528561 w 705067"/>
                <a:gd name="connsiteY2" fmla="*/ 5249 h 524040"/>
                <a:gd name="connsiteX3" fmla="*/ 705067 w 705067"/>
                <a:gd name="connsiteY3" fmla="*/ 1 h 524040"/>
                <a:gd name="connsiteX4" fmla="*/ 534586 w 705067"/>
                <a:gd name="connsiteY4" fmla="*/ 139485 h 524040"/>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8" fmla="*/ 550084 w 705067"/>
                <a:gd name="connsiteY8" fmla="*/ 0 h 524040"/>
                <a:gd name="connsiteX9" fmla="*/ 573332 w 705067"/>
                <a:gd name="connsiteY9" fmla="*/ 139485 h 524040"/>
                <a:gd name="connsiteX10" fmla="*/ 59171 w 705067"/>
                <a:gd name="connsiteY10" fmla="*/ 230538 h 524040"/>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0" fmla="*/ 534586 w 705067"/>
                <a:gd name="connsiteY0" fmla="*/ 139485 h 524040"/>
                <a:gd name="connsiteX1" fmla="*/ 59171 w 705067"/>
                <a:gd name="connsiteY1" fmla="*/ 230538 h 524040"/>
                <a:gd name="connsiteX2" fmla="*/ 528561 w 705067"/>
                <a:gd name="connsiteY2" fmla="*/ 5249 h 524040"/>
                <a:gd name="connsiteX3" fmla="*/ 489167 w 705067"/>
                <a:gd name="connsiteY3" fmla="*/ 12701 h 524040"/>
                <a:gd name="connsiteX4" fmla="*/ 534586 w 705067"/>
                <a:gd name="connsiteY4" fmla="*/ 139485 h 524040"/>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8" fmla="*/ 550084 w 705067"/>
                <a:gd name="connsiteY8" fmla="*/ 0 h 524040"/>
                <a:gd name="connsiteX9" fmla="*/ 573332 w 705067"/>
                <a:gd name="connsiteY9" fmla="*/ 139485 h 524040"/>
                <a:gd name="connsiteX10" fmla="*/ 59171 w 705067"/>
                <a:gd name="connsiteY10" fmla="*/ 230538 h 524040"/>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0" fmla="*/ 499661 w 705067"/>
                <a:gd name="connsiteY0" fmla="*/ 142660 h 524040"/>
                <a:gd name="connsiteX1" fmla="*/ 59171 w 705067"/>
                <a:gd name="connsiteY1" fmla="*/ 230538 h 524040"/>
                <a:gd name="connsiteX2" fmla="*/ 528561 w 705067"/>
                <a:gd name="connsiteY2" fmla="*/ 5249 h 524040"/>
                <a:gd name="connsiteX3" fmla="*/ 489167 w 705067"/>
                <a:gd name="connsiteY3" fmla="*/ 12701 h 524040"/>
                <a:gd name="connsiteX4" fmla="*/ 499661 w 705067"/>
                <a:gd name="connsiteY4" fmla="*/ 142660 h 524040"/>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8" fmla="*/ 550084 w 705067"/>
                <a:gd name="connsiteY8" fmla="*/ 0 h 524040"/>
                <a:gd name="connsiteX9" fmla="*/ 573332 w 705067"/>
                <a:gd name="connsiteY9" fmla="*/ 139485 h 524040"/>
                <a:gd name="connsiteX10" fmla="*/ 59171 w 705067"/>
                <a:gd name="connsiteY10" fmla="*/ 230538 h 524040"/>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0" fmla="*/ 471086 w 705067"/>
                <a:gd name="connsiteY0" fmla="*/ 145835 h 524040"/>
                <a:gd name="connsiteX1" fmla="*/ 59171 w 705067"/>
                <a:gd name="connsiteY1" fmla="*/ 230538 h 524040"/>
                <a:gd name="connsiteX2" fmla="*/ 528561 w 705067"/>
                <a:gd name="connsiteY2" fmla="*/ 5249 h 524040"/>
                <a:gd name="connsiteX3" fmla="*/ 489167 w 705067"/>
                <a:gd name="connsiteY3" fmla="*/ 12701 h 524040"/>
                <a:gd name="connsiteX4" fmla="*/ 471086 w 705067"/>
                <a:gd name="connsiteY4" fmla="*/ 145835 h 524040"/>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8" fmla="*/ 550084 w 705067"/>
                <a:gd name="connsiteY8" fmla="*/ 0 h 524040"/>
                <a:gd name="connsiteX9" fmla="*/ 573332 w 705067"/>
                <a:gd name="connsiteY9" fmla="*/ 139485 h 524040"/>
                <a:gd name="connsiteX10" fmla="*/ 59171 w 705067"/>
                <a:gd name="connsiteY10" fmla="*/ 230538 h 524040"/>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0" fmla="*/ 471086 w 705067"/>
                <a:gd name="connsiteY0" fmla="*/ 145835 h 524040"/>
                <a:gd name="connsiteX1" fmla="*/ 59171 w 705067"/>
                <a:gd name="connsiteY1" fmla="*/ 230538 h 524040"/>
                <a:gd name="connsiteX2" fmla="*/ 528561 w 705067"/>
                <a:gd name="connsiteY2" fmla="*/ 5249 h 524040"/>
                <a:gd name="connsiteX3" fmla="*/ 495517 w 705067"/>
                <a:gd name="connsiteY3" fmla="*/ 15876 h 524040"/>
                <a:gd name="connsiteX4" fmla="*/ 471086 w 705067"/>
                <a:gd name="connsiteY4" fmla="*/ 145835 h 524040"/>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8" fmla="*/ 550084 w 705067"/>
                <a:gd name="connsiteY8" fmla="*/ 0 h 524040"/>
                <a:gd name="connsiteX9" fmla="*/ 573332 w 705067"/>
                <a:gd name="connsiteY9" fmla="*/ 139485 h 524040"/>
                <a:gd name="connsiteX10" fmla="*/ 59171 w 705067"/>
                <a:gd name="connsiteY10" fmla="*/ 230538 h 524040"/>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0" fmla="*/ 482809 w 705067"/>
                <a:gd name="connsiteY0" fmla="*/ 151696 h 524040"/>
                <a:gd name="connsiteX1" fmla="*/ 59171 w 705067"/>
                <a:gd name="connsiteY1" fmla="*/ 230538 h 524040"/>
                <a:gd name="connsiteX2" fmla="*/ 528561 w 705067"/>
                <a:gd name="connsiteY2" fmla="*/ 5249 h 524040"/>
                <a:gd name="connsiteX3" fmla="*/ 495517 w 705067"/>
                <a:gd name="connsiteY3" fmla="*/ 15876 h 524040"/>
                <a:gd name="connsiteX4" fmla="*/ 482809 w 705067"/>
                <a:gd name="connsiteY4" fmla="*/ 151696 h 524040"/>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8" fmla="*/ 550084 w 705067"/>
                <a:gd name="connsiteY8" fmla="*/ 0 h 524040"/>
                <a:gd name="connsiteX9" fmla="*/ 573332 w 705067"/>
                <a:gd name="connsiteY9" fmla="*/ 139485 h 524040"/>
                <a:gd name="connsiteX10" fmla="*/ 59171 w 705067"/>
                <a:gd name="connsiteY10" fmla="*/ 230538 h 524040"/>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0" fmla="*/ 482809 w 705067"/>
                <a:gd name="connsiteY0" fmla="*/ 151696 h 524040"/>
                <a:gd name="connsiteX1" fmla="*/ 59171 w 705067"/>
                <a:gd name="connsiteY1" fmla="*/ 230538 h 524040"/>
                <a:gd name="connsiteX2" fmla="*/ 528561 w 705067"/>
                <a:gd name="connsiteY2" fmla="*/ 5249 h 524040"/>
                <a:gd name="connsiteX3" fmla="*/ 495517 w 705067"/>
                <a:gd name="connsiteY3" fmla="*/ 15876 h 524040"/>
                <a:gd name="connsiteX4" fmla="*/ 482809 w 705067"/>
                <a:gd name="connsiteY4" fmla="*/ 151696 h 524040"/>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8" fmla="*/ 550084 w 705067"/>
                <a:gd name="connsiteY8" fmla="*/ 0 h 524040"/>
                <a:gd name="connsiteX9" fmla="*/ 573332 w 705067"/>
                <a:gd name="connsiteY9" fmla="*/ 139485 h 524040"/>
                <a:gd name="connsiteX10" fmla="*/ 59171 w 705067"/>
                <a:gd name="connsiteY10" fmla="*/ 230538 h 524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05067" h="524040" stroke="0" extrusionOk="0">
                  <a:moveTo>
                    <a:pt x="337" y="164670"/>
                  </a:moveTo>
                  <a:cubicBezTo>
                    <a:pt x="337" y="243745"/>
                    <a:pt x="240883" y="311656"/>
                    <a:pt x="573331" y="326437"/>
                  </a:cubicBezTo>
                  <a:lnTo>
                    <a:pt x="573331" y="260569"/>
                  </a:lnTo>
                  <a:lnTo>
                    <a:pt x="705067" y="395207"/>
                  </a:lnTo>
                  <a:lnTo>
                    <a:pt x="573331" y="524040"/>
                  </a:lnTo>
                  <a:lnTo>
                    <a:pt x="573331" y="458173"/>
                  </a:lnTo>
                  <a:cubicBezTo>
                    <a:pt x="240883" y="443391"/>
                    <a:pt x="337" y="375481"/>
                    <a:pt x="337" y="296406"/>
                  </a:cubicBezTo>
                  <a:lnTo>
                    <a:pt x="337" y="164670"/>
                  </a:lnTo>
                  <a:close/>
                </a:path>
                <a:path w="705067" h="524040" fill="darkenLess" stroke="0" extrusionOk="0">
                  <a:moveTo>
                    <a:pt x="482809" y="151696"/>
                  </a:moveTo>
                  <a:cubicBezTo>
                    <a:pt x="384300" y="163419"/>
                    <a:pt x="171258" y="170528"/>
                    <a:pt x="59171" y="230538"/>
                  </a:cubicBezTo>
                  <a:cubicBezTo>
                    <a:pt x="-114247" y="137691"/>
                    <a:pt x="108834" y="30621"/>
                    <a:pt x="528561" y="5249"/>
                  </a:cubicBezTo>
                  <a:cubicBezTo>
                    <a:pt x="586211" y="1764"/>
                    <a:pt x="435969" y="15876"/>
                    <a:pt x="495517" y="15876"/>
                  </a:cubicBezTo>
                  <a:lnTo>
                    <a:pt x="482809" y="151696"/>
                  </a:lnTo>
                  <a:close/>
                </a:path>
                <a:path w="705067" h="524040" fill="none" extrusionOk="0">
                  <a:moveTo>
                    <a:pt x="337" y="164670"/>
                  </a:moveTo>
                  <a:cubicBezTo>
                    <a:pt x="337" y="243745"/>
                    <a:pt x="240883" y="311656"/>
                    <a:pt x="573331" y="326437"/>
                  </a:cubicBezTo>
                  <a:lnTo>
                    <a:pt x="573331" y="260569"/>
                  </a:lnTo>
                  <a:lnTo>
                    <a:pt x="705067" y="395207"/>
                  </a:lnTo>
                  <a:lnTo>
                    <a:pt x="573331" y="524040"/>
                  </a:lnTo>
                  <a:lnTo>
                    <a:pt x="573331" y="458173"/>
                  </a:lnTo>
                  <a:cubicBezTo>
                    <a:pt x="240883" y="443391"/>
                    <a:pt x="337" y="375481"/>
                    <a:pt x="337" y="296406"/>
                  </a:cubicBezTo>
                  <a:lnTo>
                    <a:pt x="337" y="164670"/>
                  </a:lnTo>
                  <a:cubicBezTo>
                    <a:pt x="337" y="73725"/>
                    <a:pt x="160872" y="0"/>
                    <a:pt x="550084" y="0"/>
                  </a:cubicBezTo>
                  <a:cubicBezTo>
                    <a:pt x="550084" y="43912"/>
                    <a:pt x="573332" y="95573"/>
                    <a:pt x="573332" y="139485"/>
                  </a:cubicBezTo>
                  <a:cubicBezTo>
                    <a:pt x="293116" y="139485"/>
                    <a:pt x="171258" y="170528"/>
                    <a:pt x="59171" y="230538"/>
                  </a:cubicBezTo>
                </a:path>
              </a:pathLst>
            </a:custGeom>
            <a:solidFill>
              <a:srgbClr val="AB25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6" name="Title 2">
            <a:extLst>
              <a:ext uri="{FF2B5EF4-FFF2-40B4-BE49-F238E27FC236}">
                <a16:creationId xmlns:a16="http://schemas.microsoft.com/office/drawing/2014/main" id="{2375E57B-B888-C55E-65E9-AA0CF9361ACE}"/>
              </a:ext>
            </a:extLst>
          </p:cNvPr>
          <p:cNvSpPr>
            <a:spLocks noGrp="1"/>
          </p:cNvSpPr>
          <p:nvPr>
            <p:ph type="title"/>
          </p:nvPr>
        </p:nvSpPr>
        <p:spPr>
          <a:xfrm>
            <a:off x="623888" y="187040"/>
            <a:ext cx="4829691" cy="785732"/>
          </a:xfrm>
        </p:spPr>
        <p:txBody>
          <a:bodyPr/>
          <a:lstStyle/>
          <a:p>
            <a:r>
              <a:rPr lang="ja-JP" altLang="en-US" b="1" dirty="0">
                <a:solidFill>
                  <a:schemeClr val="bg2"/>
                </a:solidFill>
                <a:latin typeface="Yu Gothic Medium" panose="020B0400000000000000" pitchFamily="34" charset="-128"/>
                <a:ea typeface="Yu Gothic Medium" panose="020B0400000000000000" pitchFamily="34" charset="-128"/>
              </a:rPr>
              <a:t>醸造</a:t>
            </a:r>
            <a:endParaRPr lang="en-US" b="1" dirty="0">
              <a:solidFill>
                <a:schemeClr val="bg2"/>
              </a:solidFill>
              <a:latin typeface="Yu Gothic Medium" panose="020B0400000000000000" pitchFamily="34" charset="-128"/>
              <a:ea typeface="Yu Gothic Medium" panose="020B0400000000000000" pitchFamily="34" charset="-128"/>
            </a:endParaRPr>
          </a:p>
        </p:txBody>
      </p:sp>
      <p:sp>
        <p:nvSpPr>
          <p:cNvPr id="9" name="Text Placeholder 4">
            <a:extLst>
              <a:ext uri="{FF2B5EF4-FFF2-40B4-BE49-F238E27FC236}">
                <a16:creationId xmlns:a16="http://schemas.microsoft.com/office/drawing/2014/main" id="{EBF33A5F-3E3E-A71C-18CC-73F65308F86F}"/>
              </a:ext>
            </a:extLst>
          </p:cNvPr>
          <p:cNvSpPr txBox="1">
            <a:spLocks/>
          </p:cNvSpPr>
          <p:nvPr/>
        </p:nvSpPr>
        <p:spPr>
          <a:xfrm>
            <a:off x="623888" y="1054904"/>
            <a:ext cx="7367698" cy="1325563"/>
          </a:xfrm>
          <a:prstGeom prst="rect">
            <a:avLst/>
          </a:prstGeom>
        </p:spPr>
        <p:txBody>
          <a:bodyPr vert="horz" lIns="0" tIns="0" rIns="0" bIns="0" rtlCol="0">
            <a:noAutofit/>
          </a:bodyPr>
          <a:lstStyle>
            <a:lvl1pPr marL="0" indent="0" algn="l" defTabSz="914453" rtl="0" eaLnBrk="1" latinLnBrk="0" hangingPunct="1">
              <a:lnSpc>
                <a:spcPct val="82000"/>
              </a:lnSpc>
              <a:spcBef>
                <a:spcPts val="544"/>
              </a:spcBef>
              <a:buClr>
                <a:schemeClr val="accent4"/>
              </a:buClr>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5"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4"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dirty="0">
                <a:solidFill>
                  <a:schemeClr val="accent1"/>
                </a:solidFill>
                <a:latin typeface="Yu Gothic Medium" panose="020B0400000000000000" pitchFamily="34" charset="-128"/>
                <a:ea typeface="Yu Gothic Medium" panose="020B0400000000000000" pitchFamily="34" charset="-128"/>
              </a:rPr>
              <a:t>正統派の技術と</a:t>
            </a:r>
          </a:p>
          <a:p>
            <a:r>
              <a:rPr lang="ja-JP" altLang="en-US" dirty="0">
                <a:solidFill>
                  <a:schemeClr val="accent1"/>
                </a:solidFill>
                <a:latin typeface="Yu Gothic Medium" panose="020B0400000000000000" pitchFamily="34" charset="-128"/>
                <a:ea typeface="Yu Gothic Medium" panose="020B0400000000000000" pitchFamily="34" charset="-128"/>
              </a:rPr>
              <a:t>実験的な技術</a:t>
            </a:r>
            <a:endParaRPr lang="en-US"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210883663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Close-up of a vine with grapes growing on it&#10;&#10;AI-generated content may be incorrect.">
            <a:extLst>
              <a:ext uri="{FF2B5EF4-FFF2-40B4-BE49-F238E27FC236}">
                <a16:creationId xmlns:a16="http://schemas.microsoft.com/office/drawing/2014/main" id="{966A6977-47CC-69AD-A6FF-6CC2480ABE76}"/>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a:xfrm>
            <a:off x="0" y="357810"/>
            <a:ext cx="6096000" cy="6114232"/>
          </a:xfrm>
        </p:spPr>
      </p:pic>
      <p:sp>
        <p:nvSpPr>
          <p:cNvPr id="3" name="Title 2">
            <a:extLst>
              <a:ext uri="{FF2B5EF4-FFF2-40B4-BE49-F238E27FC236}">
                <a16:creationId xmlns:a16="http://schemas.microsoft.com/office/drawing/2014/main" id="{2F78837C-8EF8-46AF-183C-EE9CC570E4AB}"/>
              </a:ext>
            </a:extLst>
          </p:cNvPr>
          <p:cNvSpPr>
            <a:spLocks noGrp="1"/>
          </p:cNvSpPr>
          <p:nvPr>
            <p:ph type="title"/>
          </p:nvPr>
        </p:nvSpPr>
        <p:spPr/>
        <p:txBody>
          <a:bodyPr/>
          <a:lstStyle/>
          <a:p>
            <a:r>
              <a:rPr lang="ja-JP" altLang="en-US">
                <a:solidFill>
                  <a:schemeClr val="bg2"/>
                </a:solidFill>
                <a:latin typeface="Yu Gothic Medium" panose="020B0400000000000000" pitchFamily="34" charset="-128"/>
                <a:ea typeface="Yu Gothic Medium" panose="020B0400000000000000" pitchFamily="34" charset="-128"/>
              </a:rPr>
              <a:t>歴史を刻む</a:t>
            </a:r>
            <a:r>
              <a:rPr lang="en-US" altLang="ja-JP" dirty="0">
                <a:solidFill>
                  <a:schemeClr val="bg2"/>
                </a:solidFill>
                <a:latin typeface="Yu Gothic Medium" panose="020B0400000000000000" pitchFamily="34" charset="-128"/>
                <a:ea typeface="Yu Gothic Medium" panose="020B0400000000000000" pitchFamily="34" charset="-128"/>
              </a:rPr>
              <a:t>:</a:t>
            </a:r>
            <a:endParaRPr lang="en-US" dirty="0">
              <a:solidFill>
                <a:schemeClr val="bg2"/>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0704DFB2-A9BE-AA9E-F518-E5B5381B4C99}"/>
              </a:ext>
            </a:extLst>
          </p:cNvPr>
          <p:cNvSpPr>
            <a:spLocks noGrp="1"/>
          </p:cNvSpPr>
          <p:nvPr>
            <p:ph type="body" sz="quarter" idx="11"/>
          </p:nvPr>
        </p:nvSpPr>
        <p:spPr>
          <a:xfrm>
            <a:off x="6588934" y="3265187"/>
            <a:ext cx="4829691" cy="1443172"/>
          </a:xfrm>
        </p:spPr>
        <p:txBody>
          <a:bodyPr/>
          <a:lstStyle/>
          <a:p>
            <a:pPr marL="285750" indent="-285750">
              <a:spcBef>
                <a:spcPts val="217"/>
              </a:spcBef>
              <a:spcAft>
                <a:spcPts val="315"/>
              </a:spcAft>
              <a:buClr>
                <a:srgbClr val="B2D8BE"/>
              </a:buClr>
              <a:buFont typeface="Arial" panose="020B0604020202020204" pitchFamily="34" charset="0"/>
              <a:buChar char="•"/>
            </a:pPr>
            <a:r>
              <a:rPr lang="ja-JP" altLang="en-US" sz="1800" dirty="0">
                <a:solidFill>
                  <a:srgbClr val="FFFFFF"/>
                </a:solidFill>
                <a:effectLst/>
                <a:latin typeface="Yu Gothic Medium" panose="020B0400000000000000" pitchFamily="34" charset="-128"/>
                <a:ea typeface="Yu Gothic Medium" panose="020B0400000000000000" pitchFamily="34" charset="-128"/>
              </a:rPr>
              <a:t>バロッサには世界最古のブドウの樹が</a:t>
            </a:r>
            <a:br>
              <a:rPr lang="en-AU" altLang="ja-JP" sz="1800" dirty="0">
                <a:solidFill>
                  <a:srgbClr val="FFFFFF"/>
                </a:solidFill>
                <a:effectLst/>
                <a:latin typeface="Yu Gothic Medium" panose="020B0400000000000000" pitchFamily="34" charset="-128"/>
                <a:ea typeface="Yu Gothic Medium" panose="020B0400000000000000" pitchFamily="34" charset="-128"/>
              </a:rPr>
            </a:br>
            <a:r>
              <a:rPr lang="ja-JP" altLang="en-US" sz="1800" dirty="0">
                <a:solidFill>
                  <a:srgbClr val="FFFFFF"/>
                </a:solidFill>
                <a:effectLst/>
                <a:latin typeface="Yu Gothic Medium" panose="020B0400000000000000" pitchFamily="34" charset="-128"/>
                <a:ea typeface="Yu Gothic Medium" panose="020B0400000000000000" pitchFamily="34" charset="-128"/>
              </a:rPr>
              <a:t>存在します。</a:t>
            </a:r>
          </a:p>
          <a:p>
            <a:pPr marL="285750" indent="-285750">
              <a:spcBef>
                <a:spcPts val="217"/>
              </a:spcBef>
              <a:spcAft>
                <a:spcPts val="315"/>
              </a:spcAft>
              <a:buClr>
                <a:srgbClr val="B2D8BE"/>
              </a:buClr>
              <a:buFont typeface="Arial" panose="020B0604020202020204" pitchFamily="34" charset="0"/>
              <a:buChar char="•"/>
            </a:pPr>
            <a:r>
              <a:rPr lang="ja-JP" altLang="en-US" sz="1800" dirty="0">
                <a:solidFill>
                  <a:srgbClr val="FFFFFF"/>
                </a:solidFill>
                <a:effectLst/>
                <a:latin typeface="Yu Gothic Medium" panose="020B0400000000000000" pitchFamily="34" charset="-128"/>
                <a:ea typeface="Yu Gothic Medium" panose="020B0400000000000000" pitchFamily="34" charset="-128"/>
              </a:rPr>
              <a:t>シラーズ、グルナッシュ、カベルネ・</a:t>
            </a:r>
            <a:br>
              <a:rPr lang="en-AU" altLang="ja-JP" sz="1800" dirty="0">
                <a:solidFill>
                  <a:srgbClr val="FFFFFF"/>
                </a:solidFill>
                <a:effectLst/>
                <a:latin typeface="Yu Gothic Medium" panose="020B0400000000000000" pitchFamily="34" charset="-128"/>
                <a:ea typeface="Yu Gothic Medium" panose="020B0400000000000000" pitchFamily="34" charset="-128"/>
              </a:rPr>
            </a:br>
            <a:r>
              <a:rPr lang="ja-JP" altLang="en-US" sz="1800" dirty="0">
                <a:solidFill>
                  <a:srgbClr val="FFFFFF"/>
                </a:solidFill>
                <a:effectLst/>
                <a:latin typeface="Yu Gothic Medium" panose="020B0400000000000000" pitchFamily="34" charset="-128"/>
                <a:ea typeface="Yu Gothic Medium" panose="020B0400000000000000" pitchFamily="34" charset="-128"/>
              </a:rPr>
              <a:t>ソーヴィニヨン、セミヨン、リースリング、マタロ</a:t>
            </a:r>
          </a:p>
          <a:p>
            <a:pPr marL="285750" indent="-285750">
              <a:spcBef>
                <a:spcPts val="217"/>
              </a:spcBef>
              <a:spcAft>
                <a:spcPts val="315"/>
              </a:spcAft>
              <a:buClr>
                <a:srgbClr val="B2D8BE"/>
              </a:buClr>
              <a:buFont typeface="Arial" panose="020B0604020202020204" pitchFamily="34" charset="0"/>
              <a:buChar char="•"/>
            </a:pPr>
            <a:r>
              <a:rPr lang="ja-JP" altLang="en-US" sz="1800" dirty="0">
                <a:solidFill>
                  <a:srgbClr val="FFFFFF"/>
                </a:solidFill>
                <a:effectLst/>
                <a:latin typeface="Yu Gothic Medium" panose="020B0400000000000000" pitchFamily="34" charset="-128"/>
                <a:ea typeface="Yu Gothic Medium" panose="020B0400000000000000" pitchFamily="34" charset="-128"/>
              </a:rPr>
              <a:t>樹齢の高い樹はより複雑なワインを</a:t>
            </a:r>
            <a:br>
              <a:rPr lang="ja-JP" altLang="en-US" sz="1800" dirty="0">
                <a:solidFill>
                  <a:srgbClr val="FFFFFF"/>
                </a:solidFill>
                <a:effectLst/>
                <a:latin typeface="Yu Gothic Medium" panose="020B0400000000000000" pitchFamily="34" charset="-128"/>
                <a:ea typeface="Yu Gothic Medium" panose="020B0400000000000000" pitchFamily="34" charset="-128"/>
              </a:rPr>
            </a:br>
            <a:r>
              <a:rPr lang="ja-JP" altLang="en-US" sz="1800" dirty="0">
                <a:solidFill>
                  <a:srgbClr val="FFFFFF"/>
                </a:solidFill>
                <a:effectLst/>
                <a:latin typeface="Yu Gothic Medium" panose="020B0400000000000000" pitchFamily="34" charset="-128"/>
                <a:ea typeface="Yu Gothic Medium" panose="020B0400000000000000" pitchFamily="34" charset="-128"/>
              </a:rPr>
              <a:t>生み出すことができます。</a:t>
            </a:r>
            <a:endParaRPr lang="en-AU" sz="1800" dirty="0">
              <a:solidFill>
                <a:srgbClr val="FFFFFF"/>
              </a:solidFill>
              <a:effectLst/>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3188C0D5-97A4-3E0E-4176-902F4AE3CF25}"/>
              </a:ext>
            </a:extLst>
          </p:cNvPr>
          <p:cNvSpPr>
            <a:spLocks noGrp="1"/>
          </p:cNvSpPr>
          <p:nvPr>
            <p:ph type="body" sz="quarter" idx="13"/>
          </p:nvPr>
        </p:nvSpPr>
        <p:spPr/>
        <p:txBody>
          <a:bodyPr/>
          <a:lstStyle/>
          <a:p>
            <a:r>
              <a:rPr lang="ja-JP" altLang="en-US">
                <a:latin typeface="Yu Gothic Medium" panose="020B0400000000000000" pitchFamily="34" charset="-128"/>
                <a:ea typeface="Yu Gothic Medium" panose="020B0400000000000000" pitchFamily="34" charset="-128"/>
              </a:rPr>
              <a:t>古木</a:t>
            </a:r>
            <a:endParaRPr lang="en-US"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2377033361"/>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833AFFAF-4FCC-CB0F-3BEB-91050115148C}"/>
              </a:ext>
            </a:extLst>
          </p:cNvPr>
          <p:cNvSpPr/>
          <p:nvPr/>
        </p:nvSpPr>
        <p:spPr>
          <a:xfrm>
            <a:off x="-108284" y="1416155"/>
            <a:ext cx="12428621" cy="5658413"/>
          </a:xfrm>
          <a:custGeom>
            <a:avLst/>
            <a:gdLst>
              <a:gd name="connsiteX0" fmla="*/ 0 w 12219708"/>
              <a:gd name="connsiteY0" fmla="*/ 2022766 h 4793673"/>
              <a:gd name="connsiteX1" fmla="*/ 27708 w 12219708"/>
              <a:gd name="connsiteY1" fmla="*/ 4793673 h 4793673"/>
              <a:gd name="connsiteX2" fmla="*/ 12219708 w 12219708"/>
              <a:gd name="connsiteY2" fmla="*/ 4765964 h 4793673"/>
              <a:gd name="connsiteX3" fmla="*/ 12205852 w 12219708"/>
              <a:gd name="connsiteY3" fmla="*/ 0 h 4793673"/>
              <a:gd name="connsiteX4" fmla="*/ 0 w 12219708"/>
              <a:gd name="connsiteY4" fmla="*/ 2022766 h 4793673"/>
              <a:gd name="connsiteX5" fmla="*/ 0 w 12205855"/>
              <a:gd name="connsiteY5" fmla="*/ 2008910 h 5430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9708" h="4793673">
                <a:moveTo>
                  <a:pt x="0" y="2022766"/>
                </a:moveTo>
                <a:cubicBezTo>
                  <a:pt x="4618" y="3163457"/>
                  <a:pt x="23090" y="3652982"/>
                  <a:pt x="27708" y="4793673"/>
                </a:cubicBezTo>
                <a:lnTo>
                  <a:pt x="12219708" y="4765964"/>
                </a:lnTo>
                <a:cubicBezTo>
                  <a:pt x="12215090" y="2964873"/>
                  <a:pt x="12212780" y="2382982"/>
                  <a:pt x="12205852" y="0"/>
                </a:cubicBezTo>
                <a:cubicBezTo>
                  <a:pt x="10988960" y="16163"/>
                  <a:pt x="5354782" y="1062185"/>
                  <a:pt x="0" y="2022766"/>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latin typeface="Inter Display" panose="02000503000000020004" pitchFamily="2" charset="0"/>
            </a:endParaRPr>
          </a:p>
        </p:txBody>
      </p:sp>
      <p:sp>
        <p:nvSpPr>
          <p:cNvPr id="4" name="object 4">
            <a:extLst>
              <a:ext uri="{FF2B5EF4-FFF2-40B4-BE49-F238E27FC236}">
                <a16:creationId xmlns:a16="http://schemas.microsoft.com/office/drawing/2014/main" id="{20A7DF60-0072-4EBA-9DDC-4467DD424BED}"/>
              </a:ext>
            </a:extLst>
          </p:cNvPr>
          <p:cNvSpPr txBox="1"/>
          <p:nvPr/>
        </p:nvSpPr>
        <p:spPr>
          <a:xfrm>
            <a:off x="1322618" y="2263469"/>
            <a:ext cx="3322519" cy="413396"/>
          </a:xfrm>
          <a:prstGeom prst="rect">
            <a:avLst/>
          </a:prstGeom>
        </p:spPr>
        <p:txBody>
          <a:bodyPr vert="horz" wrap="none" lIns="0" tIns="11521" rIns="0" bIns="0" rtlCol="0">
            <a:noAutofit/>
          </a:bodyPr>
          <a:lstStyle/>
          <a:p>
            <a:pPr>
              <a:tabLst>
                <a:tab pos="1156236" algn="l"/>
              </a:tabLst>
            </a:pPr>
            <a:endParaRPr lang="en-AU" sz="2722" spc="91">
              <a:solidFill>
                <a:schemeClr val="bg1"/>
              </a:solidFill>
              <a:latin typeface="Inter Display" panose="02000503000000020004" pitchFamily="2" charset="0"/>
              <a:cs typeface="Hellix"/>
            </a:endParaRPr>
          </a:p>
        </p:txBody>
      </p:sp>
      <p:sp>
        <p:nvSpPr>
          <p:cNvPr id="5" name="object 4">
            <a:extLst>
              <a:ext uri="{FF2B5EF4-FFF2-40B4-BE49-F238E27FC236}">
                <a16:creationId xmlns:a16="http://schemas.microsoft.com/office/drawing/2014/main" id="{EB853927-B1C1-4B60-BA3C-61B18CFB69CD}"/>
              </a:ext>
            </a:extLst>
          </p:cNvPr>
          <p:cNvSpPr txBox="1"/>
          <p:nvPr/>
        </p:nvSpPr>
        <p:spPr>
          <a:xfrm>
            <a:off x="582345" y="601308"/>
            <a:ext cx="5666055" cy="2039105"/>
          </a:xfrm>
          <a:prstGeom prst="rect">
            <a:avLst/>
          </a:prstGeom>
        </p:spPr>
        <p:txBody>
          <a:bodyPr vert="horz" wrap="square" lIns="0" tIns="11521" rIns="0" bIns="0" rtlCol="0">
            <a:noAutofit/>
          </a:bodyPr>
          <a:lstStyle/>
          <a:p>
            <a:pPr>
              <a:lnSpc>
                <a:spcPct val="82000"/>
              </a:lnSpc>
            </a:pPr>
            <a:r>
              <a:rPr lang="en-AU" altLang="ja-JP" sz="5440" dirty="0">
                <a:solidFill>
                  <a:srgbClr val="601329"/>
                </a:solidFill>
                <a:latin typeface="Arial" panose="020B0604020202020204" pitchFamily="34" charset="0"/>
                <a:ea typeface="Yu Gothic Medium" panose="020B0400000000000000" pitchFamily="34" charset="-128"/>
                <a:cs typeface="Arial" panose="020B0604020202020204" pitchFamily="34" charset="0"/>
              </a:rPr>
              <a:t>BAROSSA</a:t>
            </a:r>
            <a:br>
              <a:rPr lang="en-US" sz="5440" dirty="0">
                <a:solidFill>
                  <a:srgbClr val="601329"/>
                </a:solidFill>
                <a:latin typeface="Yu Gothic Medium" panose="020B0400000000000000" pitchFamily="34" charset="-128"/>
                <a:ea typeface="Yu Gothic Medium" panose="020B0400000000000000" pitchFamily="34" charset="-128"/>
              </a:rPr>
            </a:br>
            <a:r>
              <a:rPr lang="ja-JP" altLang="en-US" sz="5440" dirty="0">
                <a:solidFill>
                  <a:srgbClr val="B2D8BE"/>
                </a:solidFill>
                <a:latin typeface="Yu Gothic Medium" panose="020B0400000000000000" pitchFamily="34" charset="-128"/>
                <a:ea typeface="Yu Gothic Medium" panose="020B0400000000000000" pitchFamily="34" charset="-128"/>
              </a:rPr>
              <a:t>古木憲章</a:t>
            </a:r>
            <a:endParaRPr lang="en-US" sz="5440" dirty="0">
              <a:solidFill>
                <a:srgbClr val="B2D8BE"/>
              </a:solidFill>
              <a:latin typeface="Yu Gothic Medium" panose="020B0400000000000000" pitchFamily="34" charset="-128"/>
              <a:ea typeface="Yu Gothic Medium" panose="020B0400000000000000" pitchFamily="34" charset="-128"/>
            </a:endParaRPr>
          </a:p>
        </p:txBody>
      </p:sp>
      <p:sp>
        <p:nvSpPr>
          <p:cNvPr id="3" name="object 58">
            <a:extLst>
              <a:ext uri="{FF2B5EF4-FFF2-40B4-BE49-F238E27FC236}">
                <a16:creationId xmlns:a16="http://schemas.microsoft.com/office/drawing/2014/main" id="{0E0E796F-B2CD-7749-B72A-8EB772AE687C}"/>
              </a:ext>
            </a:extLst>
          </p:cNvPr>
          <p:cNvSpPr txBox="1"/>
          <p:nvPr/>
        </p:nvSpPr>
        <p:spPr>
          <a:xfrm>
            <a:off x="2756848" y="4149049"/>
            <a:ext cx="1215061" cy="499880"/>
          </a:xfrm>
          <a:prstGeom prst="rect">
            <a:avLst/>
          </a:prstGeom>
        </p:spPr>
        <p:txBody>
          <a:bodyPr vert="horz" wrap="square" lIns="0" tIns="17145" rIns="0" bIns="0" rtlCol="0">
            <a:spAutoFit/>
          </a:bodyPr>
          <a:lstStyle/>
          <a:p>
            <a:pPr>
              <a:lnSpc>
                <a:spcPct val="98000"/>
              </a:lnSpc>
            </a:pPr>
            <a:r>
              <a:rPr lang="ja-JP" altLang="en-US" sz="1600">
                <a:solidFill>
                  <a:schemeClr val="accent1"/>
                </a:solidFill>
                <a:latin typeface="Yu Gothic Medium" panose="020B0400000000000000" pitchFamily="34" charset="-128"/>
                <a:ea typeface="Yu Gothic Medium" panose="020B0400000000000000" pitchFamily="34" charset="-128"/>
                <a:cs typeface="Inter Display" panose="02000503000000020004" pitchFamily="2" charset="0"/>
              </a:rPr>
              <a:t>オールド・ヴァイン</a:t>
            </a:r>
            <a:endParaRPr lang="en-US" sz="1600" dirty="0">
              <a:solidFill>
                <a:schemeClr val="accent1"/>
              </a:solidFill>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6" name="object 58">
            <a:extLst>
              <a:ext uri="{FF2B5EF4-FFF2-40B4-BE49-F238E27FC236}">
                <a16:creationId xmlns:a16="http://schemas.microsoft.com/office/drawing/2014/main" id="{5D2FAA51-61C5-FC44-3D15-8A283E04AB9E}"/>
              </a:ext>
            </a:extLst>
          </p:cNvPr>
          <p:cNvSpPr txBox="1"/>
          <p:nvPr/>
        </p:nvSpPr>
        <p:spPr>
          <a:xfrm>
            <a:off x="1180735" y="5710666"/>
            <a:ext cx="904569" cy="245580"/>
          </a:xfrm>
          <a:prstGeom prst="rect">
            <a:avLst/>
          </a:prstGeom>
        </p:spPr>
        <p:txBody>
          <a:bodyPr vert="horz" wrap="square" lIns="0" tIns="0" rIns="0" bIns="0" rtlCol="0" anchor="ctr" anchorCtr="0">
            <a:spAutoFit/>
          </a:bodyPr>
          <a:lstStyle/>
          <a:p>
            <a:pPr algn="ctr">
              <a:lnSpc>
                <a:spcPct val="81000"/>
              </a:lnSpc>
              <a:buClr>
                <a:srgbClr val="F40000"/>
              </a:buClr>
            </a:pPr>
            <a:r>
              <a:rPr lang="ja-JP" altLang="en-US" sz="1900" b="1">
                <a:solidFill>
                  <a:schemeClr val="accent1"/>
                </a:solidFill>
                <a:latin typeface="Yu Gothic" panose="020B0400000000000000" pitchFamily="34" charset="-128"/>
                <a:ea typeface="Yu Gothic" panose="020B0400000000000000" pitchFamily="34" charset="-128"/>
                <a:cs typeface="Inter Display" panose="02000503000000020004" pitchFamily="2" charset="0"/>
              </a:rPr>
              <a:t>樹齢</a:t>
            </a:r>
            <a:endParaRPr lang="ja-JP" altLang="en-US" sz="1900" b="1" dirty="0">
              <a:solidFill>
                <a:schemeClr val="accent1"/>
              </a:solidFill>
              <a:latin typeface="Yu Gothic" panose="020B0400000000000000" pitchFamily="34" charset="-128"/>
              <a:ea typeface="Yu Gothic" panose="020B0400000000000000" pitchFamily="34" charset="-128"/>
              <a:cs typeface="Inter Display" panose="02000503000000020004" pitchFamily="2" charset="0"/>
            </a:endParaRPr>
          </a:p>
        </p:txBody>
      </p:sp>
      <p:sp>
        <p:nvSpPr>
          <p:cNvPr id="7" name="object 58">
            <a:extLst>
              <a:ext uri="{FF2B5EF4-FFF2-40B4-BE49-F238E27FC236}">
                <a16:creationId xmlns:a16="http://schemas.microsoft.com/office/drawing/2014/main" id="{105EA5B0-D77F-BD67-BFF3-EB11426103DB}"/>
              </a:ext>
            </a:extLst>
          </p:cNvPr>
          <p:cNvSpPr txBox="1"/>
          <p:nvPr/>
        </p:nvSpPr>
        <p:spPr>
          <a:xfrm>
            <a:off x="2756848" y="5407280"/>
            <a:ext cx="1439497" cy="830997"/>
          </a:xfrm>
          <a:prstGeom prst="rect">
            <a:avLst/>
          </a:prstGeom>
        </p:spPr>
        <p:txBody>
          <a:bodyPr vert="horz" wrap="none" lIns="0" tIns="0" rIns="0" bIns="0" rtlCol="0" anchor="ctr" anchorCtr="0">
            <a:spAutoFit/>
          </a:bodyPr>
          <a:lstStyle/>
          <a:p>
            <a:pPr>
              <a:lnSpc>
                <a:spcPct val="90000"/>
              </a:lnSpc>
              <a:buClr>
                <a:srgbClr val="F40000"/>
              </a:buClr>
            </a:pPr>
            <a:r>
              <a:rPr lang="en-US" sz="6000" b="1" dirty="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rPr>
              <a:t>35+</a:t>
            </a:r>
          </a:p>
        </p:txBody>
      </p:sp>
      <p:sp>
        <p:nvSpPr>
          <p:cNvPr id="8" name="object 58">
            <a:extLst>
              <a:ext uri="{FF2B5EF4-FFF2-40B4-BE49-F238E27FC236}">
                <a16:creationId xmlns:a16="http://schemas.microsoft.com/office/drawing/2014/main" id="{95147523-ACB7-A906-32F6-D50DFA2DB7D9}"/>
              </a:ext>
            </a:extLst>
          </p:cNvPr>
          <p:cNvSpPr txBox="1"/>
          <p:nvPr/>
        </p:nvSpPr>
        <p:spPr>
          <a:xfrm>
            <a:off x="4641522" y="5407280"/>
            <a:ext cx="1426481" cy="830997"/>
          </a:xfrm>
          <a:prstGeom prst="rect">
            <a:avLst/>
          </a:prstGeom>
        </p:spPr>
        <p:txBody>
          <a:bodyPr vert="horz" wrap="none" lIns="0" tIns="0" rIns="0" bIns="0" rtlCol="0" anchor="ctr" anchorCtr="0">
            <a:spAutoFit/>
          </a:bodyPr>
          <a:lstStyle/>
          <a:p>
            <a:pPr>
              <a:lnSpc>
                <a:spcPct val="90000"/>
              </a:lnSpc>
              <a:buClr>
                <a:srgbClr val="F40000"/>
              </a:buClr>
            </a:pPr>
            <a:r>
              <a:rPr lang="en-US" sz="6000" b="1" dirty="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rPr>
              <a:t>70+</a:t>
            </a:r>
          </a:p>
        </p:txBody>
      </p:sp>
      <p:sp>
        <p:nvSpPr>
          <p:cNvPr id="9" name="object 58">
            <a:extLst>
              <a:ext uri="{FF2B5EF4-FFF2-40B4-BE49-F238E27FC236}">
                <a16:creationId xmlns:a16="http://schemas.microsoft.com/office/drawing/2014/main" id="{637BF090-741D-49A0-28D8-29C937E2B66E}"/>
              </a:ext>
            </a:extLst>
          </p:cNvPr>
          <p:cNvSpPr txBox="1"/>
          <p:nvPr/>
        </p:nvSpPr>
        <p:spPr>
          <a:xfrm>
            <a:off x="6592912" y="5407280"/>
            <a:ext cx="1867499" cy="830997"/>
          </a:xfrm>
          <a:prstGeom prst="rect">
            <a:avLst/>
          </a:prstGeom>
        </p:spPr>
        <p:txBody>
          <a:bodyPr vert="horz" wrap="none" lIns="0" tIns="0" rIns="0" bIns="0" rtlCol="0" anchor="ctr" anchorCtr="0">
            <a:spAutoFit/>
          </a:bodyPr>
          <a:lstStyle/>
          <a:p>
            <a:pPr>
              <a:lnSpc>
                <a:spcPct val="90000"/>
              </a:lnSpc>
              <a:buClr>
                <a:srgbClr val="F40000"/>
              </a:buClr>
            </a:pPr>
            <a:r>
              <a:rPr lang="en-US" sz="6000" b="1" dirty="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rPr>
              <a:t>100+</a:t>
            </a:r>
          </a:p>
        </p:txBody>
      </p:sp>
      <p:sp>
        <p:nvSpPr>
          <p:cNvPr id="10" name="object 58">
            <a:extLst>
              <a:ext uri="{FF2B5EF4-FFF2-40B4-BE49-F238E27FC236}">
                <a16:creationId xmlns:a16="http://schemas.microsoft.com/office/drawing/2014/main" id="{27B7F42D-B2B8-9002-44FB-58094E8EDE2E}"/>
              </a:ext>
            </a:extLst>
          </p:cNvPr>
          <p:cNvSpPr txBox="1"/>
          <p:nvPr/>
        </p:nvSpPr>
        <p:spPr>
          <a:xfrm>
            <a:off x="8979183" y="5407280"/>
            <a:ext cx="1756891" cy="830997"/>
          </a:xfrm>
          <a:prstGeom prst="rect">
            <a:avLst/>
          </a:prstGeom>
        </p:spPr>
        <p:txBody>
          <a:bodyPr vert="horz" wrap="none" lIns="0" tIns="0" rIns="0" bIns="0" rtlCol="0" anchor="ctr" anchorCtr="0">
            <a:spAutoFit/>
          </a:bodyPr>
          <a:lstStyle/>
          <a:p>
            <a:pPr>
              <a:lnSpc>
                <a:spcPct val="90000"/>
              </a:lnSpc>
              <a:buClr>
                <a:srgbClr val="F40000"/>
              </a:buClr>
            </a:pPr>
            <a:r>
              <a:rPr lang="en-US" sz="6000" b="1" dirty="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rPr>
              <a:t>125+</a:t>
            </a:r>
          </a:p>
        </p:txBody>
      </p:sp>
      <p:sp>
        <p:nvSpPr>
          <p:cNvPr id="11" name="object 58">
            <a:extLst>
              <a:ext uri="{FF2B5EF4-FFF2-40B4-BE49-F238E27FC236}">
                <a16:creationId xmlns:a16="http://schemas.microsoft.com/office/drawing/2014/main" id="{92820535-E883-BBC2-AA9A-86E2EB1F1D34}"/>
              </a:ext>
            </a:extLst>
          </p:cNvPr>
          <p:cNvSpPr txBox="1"/>
          <p:nvPr/>
        </p:nvSpPr>
        <p:spPr>
          <a:xfrm>
            <a:off x="4617063" y="3644666"/>
            <a:ext cx="1505474" cy="741165"/>
          </a:xfrm>
          <a:prstGeom prst="rect">
            <a:avLst/>
          </a:prstGeom>
        </p:spPr>
        <p:txBody>
          <a:bodyPr vert="horz" wrap="square" lIns="0" tIns="17145" rIns="0" bIns="0" rtlCol="0">
            <a:spAutoFit/>
          </a:bodyPr>
          <a:lstStyle/>
          <a:p>
            <a:pPr>
              <a:lnSpc>
                <a:spcPct val="98000"/>
              </a:lnSpc>
            </a:pPr>
            <a:r>
              <a:rPr lang="ja-JP" altLang="en-US" sz="1600">
                <a:solidFill>
                  <a:schemeClr val="accent1"/>
                </a:solidFill>
                <a:latin typeface="Yu Gothic Medium" panose="020B0400000000000000" pitchFamily="34" charset="-128"/>
                <a:ea typeface="Yu Gothic Medium" panose="020B0400000000000000" pitchFamily="34" charset="-128"/>
                <a:cs typeface="Inter Display" panose="02000503000000020004" pitchFamily="2" charset="0"/>
              </a:rPr>
              <a:t>サバイバー</a:t>
            </a:r>
            <a:br>
              <a:rPr lang="en-AU" altLang="ja-JP" sz="1600" dirty="0">
                <a:solidFill>
                  <a:schemeClr val="accent1"/>
                </a:solidFill>
                <a:latin typeface="Yu Gothic Medium" panose="020B0400000000000000" pitchFamily="34" charset="-128"/>
                <a:ea typeface="Yu Gothic Medium" panose="020B0400000000000000" pitchFamily="34" charset="-128"/>
                <a:cs typeface="Inter Display" panose="02000503000000020004" pitchFamily="2" charset="0"/>
              </a:rPr>
            </a:br>
            <a:r>
              <a:rPr lang="ja-JP" altLang="en-US" sz="1600">
                <a:solidFill>
                  <a:schemeClr val="accent1"/>
                </a:solidFill>
                <a:latin typeface="Yu Gothic Medium" panose="020B0400000000000000" pitchFamily="34" charset="-128"/>
                <a:ea typeface="Yu Gothic Medium" panose="020B0400000000000000" pitchFamily="34" charset="-128"/>
                <a:cs typeface="Inter Display" panose="02000503000000020004" pitchFamily="2" charset="0"/>
              </a:rPr>
              <a:t>（生存者）・ヴァイン</a:t>
            </a:r>
            <a:endParaRPr lang="en-US" sz="1600" dirty="0">
              <a:solidFill>
                <a:schemeClr val="accent1"/>
              </a:solidFill>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12" name="object 58">
            <a:extLst>
              <a:ext uri="{FF2B5EF4-FFF2-40B4-BE49-F238E27FC236}">
                <a16:creationId xmlns:a16="http://schemas.microsoft.com/office/drawing/2014/main" id="{6EC5EA46-CEF4-305C-5A45-7ED53E2AD0C5}"/>
              </a:ext>
            </a:extLst>
          </p:cNvPr>
          <p:cNvSpPr txBox="1"/>
          <p:nvPr/>
        </p:nvSpPr>
        <p:spPr>
          <a:xfrm>
            <a:off x="6615224" y="3166601"/>
            <a:ext cx="2083933" cy="499880"/>
          </a:xfrm>
          <a:prstGeom prst="rect">
            <a:avLst/>
          </a:prstGeom>
        </p:spPr>
        <p:txBody>
          <a:bodyPr vert="horz" wrap="square" lIns="0" tIns="17145" rIns="0" bIns="0" rtlCol="0">
            <a:spAutoFit/>
          </a:bodyPr>
          <a:lstStyle/>
          <a:p>
            <a:pPr>
              <a:lnSpc>
                <a:spcPct val="98000"/>
              </a:lnSpc>
            </a:pPr>
            <a:r>
              <a:rPr lang="ja-JP" altLang="en-US" sz="1600">
                <a:solidFill>
                  <a:schemeClr val="accent1"/>
                </a:solidFill>
                <a:latin typeface="Yu Gothic Medium" panose="020B0400000000000000" pitchFamily="34" charset="-128"/>
                <a:ea typeface="Yu Gothic Medium" panose="020B0400000000000000" pitchFamily="34" charset="-128"/>
                <a:cs typeface="Inter Display" panose="02000503000000020004" pitchFamily="2" charset="0"/>
              </a:rPr>
              <a:t>センテナリアン</a:t>
            </a:r>
            <a:br>
              <a:rPr lang="en-AU" altLang="ja-JP" sz="1600" dirty="0">
                <a:solidFill>
                  <a:schemeClr val="accent1"/>
                </a:solidFill>
                <a:latin typeface="Yu Gothic Medium" panose="020B0400000000000000" pitchFamily="34" charset="-128"/>
                <a:ea typeface="Yu Gothic Medium" panose="020B0400000000000000" pitchFamily="34" charset="-128"/>
                <a:cs typeface="Inter Display" panose="02000503000000020004" pitchFamily="2" charset="0"/>
              </a:rPr>
            </a:br>
            <a:r>
              <a:rPr lang="ja-JP" altLang="en-US" sz="1600">
                <a:solidFill>
                  <a:schemeClr val="accent1"/>
                </a:solidFill>
                <a:latin typeface="Yu Gothic Medium" panose="020B0400000000000000" pitchFamily="34" charset="-128"/>
                <a:ea typeface="Yu Gothic Medium" panose="020B0400000000000000" pitchFamily="34" charset="-128"/>
                <a:cs typeface="Inter Display" panose="02000503000000020004" pitchFamily="2" charset="0"/>
              </a:rPr>
              <a:t>（百歳）・ヴァイン</a:t>
            </a:r>
            <a:endParaRPr lang="en-US" sz="1600" dirty="0">
              <a:solidFill>
                <a:schemeClr val="accent1"/>
              </a:solidFill>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13" name="object 58">
            <a:extLst>
              <a:ext uri="{FF2B5EF4-FFF2-40B4-BE49-F238E27FC236}">
                <a16:creationId xmlns:a16="http://schemas.microsoft.com/office/drawing/2014/main" id="{1B1F9E32-F6E9-4F10-77F3-2826F9FFE850}"/>
              </a:ext>
            </a:extLst>
          </p:cNvPr>
          <p:cNvSpPr txBox="1"/>
          <p:nvPr/>
        </p:nvSpPr>
        <p:spPr>
          <a:xfrm>
            <a:off x="8979183" y="2619184"/>
            <a:ext cx="2300793" cy="499880"/>
          </a:xfrm>
          <a:prstGeom prst="rect">
            <a:avLst/>
          </a:prstGeom>
        </p:spPr>
        <p:txBody>
          <a:bodyPr vert="horz" wrap="square" lIns="0" tIns="17145" rIns="0" bIns="0" rtlCol="0">
            <a:spAutoFit/>
          </a:bodyPr>
          <a:lstStyle/>
          <a:p>
            <a:pPr>
              <a:lnSpc>
                <a:spcPct val="98000"/>
              </a:lnSpc>
            </a:pPr>
            <a:r>
              <a:rPr lang="ja-JP" altLang="en-US" sz="1600">
                <a:solidFill>
                  <a:schemeClr val="accent1"/>
                </a:solidFill>
                <a:latin typeface="Yu Gothic Medium" panose="020B0400000000000000" pitchFamily="34" charset="-128"/>
                <a:ea typeface="Yu Gothic Medium" panose="020B0400000000000000" pitchFamily="34" charset="-128"/>
                <a:cs typeface="Inter Display" panose="02000503000000020004" pitchFamily="2" charset="0"/>
              </a:rPr>
              <a:t>アンセスター</a:t>
            </a:r>
            <a:br>
              <a:rPr lang="en-AU" altLang="ja-JP" sz="1600" dirty="0">
                <a:solidFill>
                  <a:schemeClr val="accent1"/>
                </a:solidFill>
                <a:latin typeface="Yu Gothic Medium" panose="020B0400000000000000" pitchFamily="34" charset="-128"/>
                <a:ea typeface="Yu Gothic Medium" panose="020B0400000000000000" pitchFamily="34" charset="-128"/>
                <a:cs typeface="Inter Display" panose="02000503000000020004" pitchFamily="2" charset="0"/>
              </a:rPr>
            </a:br>
            <a:r>
              <a:rPr lang="ja-JP" altLang="en-US" sz="1600">
                <a:solidFill>
                  <a:schemeClr val="accent1"/>
                </a:solidFill>
                <a:latin typeface="Yu Gothic Medium" panose="020B0400000000000000" pitchFamily="34" charset="-128"/>
                <a:ea typeface="Yu Gothic Medium" panose="020B0400000000000000" pitchFamily="34" charset="-128"/>
                <a:cs typeface="Inter Display" panose="02000503000000020004" pitchFamily="2" charset="0"/>
              </a:rPr>
              <a:t>（先祖）・ヴァイン</a:t>
            </a:r>
            <a:endParaRPr lang="en-US" sz="1600" dirty="0">
              <a:solidFill>
                <a:schemeClr val="accent1"/>
              </a:solidFill>
              <a:latin typeface="Yu Gothic Medium" panose="020B0400000000000000" pitchFamily="34" charset="-128"/>
              <a:ea typeface="Yu Gothic Medium" panose="020B0400000000000000" pitchFamily="34" charset="-128"/>
              <a:cs typeface="Inter Display" panose="02000503000000020004" pitchFamily="2" charset="0"/>
            </a:endParaRPr>
          </a:p>
        </p:txBody>
      </p:sp>
      <p:cxnSp>
        <p:nvCxnSpPr>
          <p:cNvPr id="16" name="Straight Connector 15">
            <a:extLst>
              <a:ext uri="{FF2B5EF4-FFF2-40B4-BE49-F238E27FC236}">
                <a16:creationId xmlns:a16="http://schemas.microsoft.com/office/drawing/2014/main" id="{2F5550D4-E913-B84D-A9DA-15965817E4E0}"/>
              </a:ext>
            </a:extLst>
          </p:cNvPr>
          <p:cNvCxnSpPr/>
          <p:nvPr/>
        </p:nvCxnSpPr>
        <p:spPr>
          <a:xfrm flipH="1" flipV="1">
            <a:off x="2590800" y="4149049"/>
            <a:ext cx="0" cy="192126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CCFE856-EFA3-E142-70BE-734AC9956E53}"/>
              </a:ext>
            </a:extLst>
          </p:cNvPr>
          <p:cNvCxnSpPr/>
          <p:nvPr/>
        </p:nvCxnSpPr>
        <p:spPr>
          <a:xfrm flipH="1" flipV="1">
            <a:off x="4490156" y="3694585"/>
            <a:ext cx="0" cy="237573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AF59CB7-1BC8-AFDF-D608-07CF7E687EB9}"/>
              </a:ext>
            </a:extLst>
          </p:cNvPr>
          <p:cNvCxnSpPr/>
          <p:nvPr/>
        </p:nvCxnSpPr>
        <p:spPr>
          <a:xfrm flipH="1" flipV="1">
            <a:off x="6443647" y="3203361"/>
            <a:ext cx="0" cy="2866954"/>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6F9E66A0-E79B-E45A-2CC8-00158CD7E87C}"/>
              </a:ext>
            </a:extLst>
          </p:cNvPr>
          <p:cNvCxnSpPr/>
          <p:nvPr/>
        </p:nvCxnSpPr>
        <p:spPr>
          <a:xfrm flipH="1" flipV="1">
            <a:off x="8808812" y="2676865"/>
            <a:ext cx="0" cy="339345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6127142"/>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Placeholder 8">
            <a:extLst>
              <a:ext uri="{FF2B5EF4-FFF2-40B4-BE49-F238E27FC236}">
                <a16:creationId xmlns:a16="http://schemas.microsoft.com/office/drawing/2014/main" id="{AB0708A4-22C4-C5FE-02E7-7310E1545F0C}"/>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9254692" y="1770536"/>
            <a:ext cx="1270924" cy="3847526"/>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5228124" y="1778557"/>
            <a:ext cx="1270924" cy="3847526"/>
          </a:xfrm>
          <a:prstGeom prst="rect">
            <a:avLst/>
          </a:prstGeom>
        </p:spPr>
      </p:pic>
      <p:pic>
        <p:nvPicPr>
          <p:cNvPr id="25" name="Picture Placeholder 8">
            <a:extLst>
              <a:ext uri="{FF2B5EF4-FFF2-40B4-BE49-F238E27FC236}">
                <a16:creationId xmlns:a16="http://schemas.microsoft.com/office/drawing/2014/main" id="{10542249-715E-9469-CB56-331BEBDE67B8}"/>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3174734" y="1770536"/>
            <a:ext cx="1270924" cy="3847526"/>
          </a:xfrm>
          <a:prstGeom prst="rect">
            <a:avLst/>
          </a:prstGeom>
        </p:spPr>
      </p:pic>
      <p:pic>
        <p:nvPicPr>
          <p:cNvPr id="24" name="Picture Placeholder 8">
            <a:extLst>
              <a:ext uri="{FF2B5EF4-FFF2-40B4-BE49-F238E27FC236}">
                <a16:creationId xmlns:a16="http://schemas.microsoft.com/office/drawing/2014/main" id="{C3F89E92-1BDF-1F91-E390-387925AB7ECB}"/>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169471" y="1770536"/>
            <a:ext cx="1270924" cy="3847526"/>
          </a:xfrm>
          <a:prstGeom prst="rect">
            <a:avLst/>
          </a:prstGeom>
        </p:spPr>
      </p:pic>
      <p:pic>
        <p:nvPicPr>
          <p:cNvPr id="23" name="Picture Placeholder 8">
            <a:extLst>
              <a:ext uri="{FF2B5EF4-FFF2-40B4-BE49-F238E27FC236}">
                <a16:creationId xmlns:a16="http://schemas.microsoft.com/office/drawing/2014/main" id="{3916F695-FB44-8488-2301-57E9FA95F797}"/>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7367030" y="1933074"/>
            <a:ext cx="1182507" cy="3579859"/>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403461"/>
          </a:xfrm>
          <a:prstGeom prst="rect">
            <a:avLst/>
          </a:prstGeom>
          <a:noFill/>
        </p:spPr>
        <p:txBody>
          <a:bodyPr wrap="square">
            <a:spAutoFit/>
          </a:bodyPr>
          <a:lstStyle/>
          <a:p>
            <a:pPr>
              <a:lnSpc>
                <a:spcPct val="82000"/>
              </a:lnSpc>
            </a:pPr>
            <a:r>
              <a:rPr lang="en-AU" altLang="ja-JP" sz="5440" dirty="0">
                <a:solidFill>
                  <a:srgbClr val="601329"/>
                </a:solidFill>
                <a:latin typeface="+mj-lt"/>
                <a:ea typeface="Yu Gothic Medium" panose="020B0400000000000000" pitchFamily="34" charset="-128"/>
                <a:cs typeface="Arial" panose="020B0604020202020204" pitchFamily="34" charset="0"/>
              </a:rPr>
              <a:t>BAROSSA VALLEY</a:t>
            </a:r>
            <a:br>
              <a:rPr lang="en-US" sz="5440" dirty="0">
                <a:solidFill>
                  <a:srgbClr val="B2D8BE"/>
                </a:solidFill>
                <a:latin typeface="Yu Gothic Medium" panose="020B0400000000000000" pitchFamily="34" charset="-128"/>
                <a:ea typeface="Yu Gothic Medium" panose="020B0400000000000000" pitchFamily="34" charset="-128"/>
              </a:rPr>
            </a:br>
            <a:r>
              <a:rPr lang="ja-JP" altLang="en-US" sz="4800" b="1" dirty="0">
                <a:solidFill>
                  <a:srgbClr val="B2D8BE"/>
                </a:solidFill>
                <a:latin typeface="Yu Gothic Medium" panose="020B0400000000000000" pitchFamily="34" charset="-128"/>
                <a:ea typeface="Yu Gothic Medium" panose="020B0400000000000000" pitchFamily="34" charset="-128"/>
              </a:rPr>
              <a:t>トップ５品種</a:t>
            </a:r>
            <a:endParaRPr lang="en-US" sz="4800" b="1" dirty="0">
              <a:solidFill>
                <a:srgbClr val="B2D8BE"/>
              </a:solidFill>
              <a:latin typeface="Yu Gothic Medium" panose="020B0400000000000000" pitchFamily="34" charset="-128"/>
              <a:ea typeface="Yu Gothic Medium" panose="020B0400000000000000" pitchFamily="34" charset="-128"/>
            </a:endParaRP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470367"/>
            <a:ext cx="1842968" cy="1231106"/>
          </a:xfrm>
          <a:prstGeom prst="rect">
            <a:avLst/>
          </a:prstGeom>
          <a:noFill/>
        </p:spPr>
        <p:txBody>
          <a:bodyPr wrap="square" anchor="b">
            <a:spAutoFit/>
          </a:bodyPr>
          <a:lstStyle/>
          <a:p>
            <a:pPr algn="ctr"/>
            <a:r>
              <a:rPr lang="ja-JP" altLang="en-US">
                <a:solidFill>
                  <a:srgbClr val="601329"/>
                </a:solidFill>
                <a:latin typeface="Yu Gothic Medium" panose="020B0400000000000000" pitchFamily="34" charset="-128"/>
                <a:ea typeface="Yu Gothic Medium" panose="020B0400000000000000" pitchFamily="34" charset="-128"/>
              </a:rPr>
              <a:t>シラーズ</a:t>
            </a:r>
            <a:endParaRPr lang="en-AU" altLang="ja-JP" dirty="0">
              <a:solidFill>
                <a:srgbClr val="601329"/>
              </a:solidFill>
              <a:latin typeface="Yu Gothic Medium" panose="020B0400000000000000" pitchFamily="34" charset="-128"/>
              <a:ea typeface="Yu Gothic Medium" panose="020B0400000000000000" pitchFamily="34" charset="-128"/>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63%</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951916" y="5470367"/>
            <a:ext cx="1842968" cy="1231106"/>
          </a:xfrm>
          <a:prstGeom prst="rect">
            <a:avLst/>
          </a:prstGeom>
          <a:noFill/>
        </p:spPr>
        <p:txBody>
          <a:bodyPr wrap="square" anchor="t">
            <a:spAutoFit/>
          </a:bodyPr>
          <a:lstStyle/>
          <a:p>
            <a:pPr algn="ctr"/>
            <a:r>
              <a:rPr lang="ja-JP" altLang="en-US">
                <a:solidFill>
                  <a:srgbClr val="601329"/>
                </a:solidFill>
                <a:latin typeface="Yu Gothic Medium" panose="020B0400000000000000" pitchFamily="34" charset="-128"/>
                <a:ea typeface="Yu Gothic Medium" panose="020B0400000000000000" pitchFamily="34" charset="-128"/>
              </a:rPr>
              <a:t>カベルネ・</a:t>
            </a:r>
          </a:p>
          <a:p>
            <a:pPr algn="ctr"/>
            <a:r>
              <a:rPr lang="ja-JP" altLang="en-US">
                <a:solidFill>
                  <a:srgbClr val="601329"/>
                </a:solidFill>
                <a:latin typeface="Yu Gothic Medium" panose="020B0400000000000000" pitchFamily="34" charset="-128"/>
                <a:ea typeface="Yu Gothic Medium" panose="020B0400000000000000" pitchFamily="34" charset="-128"/>
              </a:rPr>
              <a:t>ソーヴィニヨン</a:t>
            </a:r>
            <a:r>
              <a:rPr lang="en-US" sz="3800" b="1" dirty="0">
                <a:solidFill>
                  <a:schemeClr val="bg1"/>
                </a:solidFill>
                <a:latin typeface="Neue Haas Grotesk Text Pro" panose="020B0504020202020204" pitchFamily="34" charset="77"/>
              </a:rPr>
              <a:t>13%</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spAutoFit/>
          </a:bodyPr>
          <a:lstStyle/>
          <a:p>
            <a:pPr algn="ctr"/>
            <a:r>
              <a:rPr lang="ja-JP" altLang="en-US">
                <a:solidFill>
                  <a:srgbClr val="601329"/>
                </a:solidFill>
                <a:latin typeface="Yu Gothic Medium" panose="020B0400000000000000" pitchFamily="34" charset="-128"/>
                <a:ea typeface="Yu Gothic Medium" panose="020B0400000000000000" pitchFamily="34" charset="-128"/>
              </a:rPr>
              <a:t>グルナッシュ</a:t>
            </a:r>
            <a:endParaRPr lang="en-US" dirty="0">
              <a:solidFill>
                <a:srgbClr val="601329"/>
              </a:solidFill>
              <a:latin typeface="Yu Gothic Medium" panose="020B0400000000000000" pitchFamily="34" charset="-128"/>
              <a:ea typeface="Yu Gothic Medium" panose="020B0400000000000000" pitchFamily="34" charset="-128"/>
            </a:endParaRPr>
          </a:p>
          <a:p>
            <a:pPr algn="ctr"/>
            <a:endParaRPr lang="en-US" sz="1800" b="1" dirty="0">
              <a:solidFill>
                <a:schemeClr val="bg1"/>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5%</a:t>
            </a:r>
          </a:p>
          <a:p>
            <a:pPr algn="ctr"/>
            <a:endParaRPr lang="en-US" dirty="0">
              <a:solidFill>
                <a:srgbClr val="601329"/>
              </a:solidFill>
              <a:latin typeface="Neue Haas Grotesk Text Pro" panose="020B0504020202020204" pitchFamily="34" charset="77"/>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50DCDE85-F7E4-B9A3-C622-CC1CA8AD422B}"/>
              </a:ext>
            </a:extLst>
          </p:cNvPr>
          <p:cNvSpPr txBox="1"/>
          <p:nvPr/>
        </p:nvSpPr>
        <p:spPr>
          <a:xfrm>
            <a:off x="7040042" y="5470367"/>
            <a:ext cx="1842968" cy="1231106"/>
          </a:xfrm>
          <a:prstGeom prst="rect">
            <a:avLst/>
          </a:prstGeom>
          <a:noFill/>
        </p:spPr>
        <p:txBody>
          <a:bodyPr wrap="square" anchor="t">
            <a:spAutoFit/>
          </a:bodyPr>
          <a:lstStyle/>
          <a:p>
            <a:pPr algn="ctr"/>
            <a:r>
              <a:rPr lang="ja-JP" altLang="en-US">
                <a:solidFill>
                  <a:srgbClr val="601329"/>
                </a:solidFill>
                <a:latin typeface="Yu Gothic Medium" panose="020B0400000000000000" pitchFamily="34" charset="-128"/>
                <a:ea typeface="Yu Gothic Medium" panose="020B0400000000000000" pitchFamily="34" charset="-128"/>
              </a:rPr>
              <a:t>シャルドネ</a:t>
            </a:r>
            <a:endParaRPr lang="en-US" dirty="0">
              <a:solidFill>
                <a:srgbClr val="601329"/>
              </a:solidFill>
              <a:latin typeface="Yu Gothic Medium" panose="020B0400000000000000" pitchFamily="34" charset="-128"/>
              <a:ea typeface="Yu Gothic Medium" panose="020B0400000000000000" pitchFamily="34" charset="-128"/>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4%</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CFD39E3-6F4B-7BE4-2851-E934DEDFE7BC}"/>
              </a:ext>
            </a:extLst>
          </p:cNvPr>
          <p:cNvSpPr txBox="1"/>
          <p:nvPr/>
        </p:nvSpPr>
        <p:spPr>
          <a:xfrm>
            <a:off x="9084112" y="5470367"/>
            <a:ext cx="1842968" cy="1231106"/>
          </a:xfrm>
          <a:prstGeom prst="rect">
            <a:avLst/>
          </a:prstGeom>
          <a:noFill/>
        </p:spPr>
        <p:txBody>
          <a:bodyPr wrap="square" anchor="t">
            <a:spAutoFit/>
          </a:bodyPr>
          <a:lstStyle/>
          <a:p>
            <a:pPr algn="ctr"/>
            <a:r>
              <a:rPr lang="ja-JP" altLang="en-US" dirty="0">
                <a:solidFill>
                  <a:srgbClr val="601329"/>
                </a:solidFill>
                <a:latin typeface="Yu Gothic Medium" panose="020B0400000000000000" pitchFamily="34" charset="-128"/>
                <a:ea typeface="Yu Gothic Medium" panose="020B0400000000000000" pitchFamily="34" charset="-128"/>
              </a:rPr>
              <a:t>メルロー</a:t>
            </a:r>
            <a:endParaRPr lang="en-US" dirty="0">
              <a:solidFill>
                <a:srgbClr val="601329"/>
              </a:solidFill>
              <a:latin typeface="Yu Gothic Medium" panose="020B0400000000000000" pitchFamily="34" charset="-128"/>
              <a:ea typeface="Yu Gothic Medium" panose="020B0400000000000000" pitchFamily="34" charset="-128"/>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3%</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1212405" y="4019453"/>
            <a:ext cx="1278876"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SHIRAZ</a:t>
            </a:r>
          </a:p>
        </p:txBody>
      </p:sp>
      <p:sp>
        <p:nvSpPr>
          <p:cNvPr id="19" name="TextBox 18">
            <a:extLst>
              <a:ext uri="{FF2B5EF4-FFF2-40B4-BE49-F238E27FC236}">
                <a16:creationId xmlns:a16="http://schemas.microsoft.com/office/drawing/2014/main" id="{D1A8A0A2-2C26-976D-AF4E-0E4CCEC9774D}"/>
              </a:ext>
            </a:extLst>
          </p:cNvPr>
          <p:cNvSpPr txBox="1"/>
          <p:nvPr/>
        </p:nvSpPr>
        <p:spPr>
          <a:xfrm rot="16200000">
            <a:off x="2901538" y="3910449"/>
            <a:ext cx="1929695" cy="648896"/>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CABERNET </a:t>
            </a:r>
            <a:br>
              <a:rPr lang="en-US" sz="2200" b="1" dirty="0">
                <a:solidFill>
                  <a:schemeClr val="bg1"/>
                </a:solidFill>
                <a:latin typeface="Neue Haas Grotesk Text Pro" panose="020B0504020202020204" pitchFamily="34" charset="77"/>
              </a:rPr>
            </a:br>
            <a:r>
              <a:rPr lang="en-US" sz="2200" b="1" dirty="0">
                <a:solidFill>
                  <a:schemeClr val="bg1"/>
                </a:solidFill>
                <a:latin typeface="Neue Haas Grotesk Text Pro" panose="020B0504020202020204" pitchFamily="34" charset="77"/>
              </a:rPr>
              <a:t>SAUVIGNON</a:t>
            </a:r>
          </a:p>
        </p:txBody>
      </p:sp>
      <p:sp>
        <p:nvSpPr>
          <p:cNvPr id="20" name="TextBox 19">
            <a:extLst>
              <a:ext uri="{FF2B5EF4-FFF2-40B4-BE49-F238E27FC236}">
                <a16:creationId xmlns:a16="http://schemas.microsoft.com/office/drawing/2014/main" id="{D912074E-0F09-7AA3-FACC-5624B6DB03E4}"/>
              </a:ext>
            </a:extLst>
          </p:cNvPr>
          <p:cNvSpPr txBox="1"/>
          <p:nvPr/>
        </p:nvSpPr>
        <p:spPr>
          <a:xfrm rot="16200000">
            <a:off x="4986752" y="4019454"/>
            <a:ext cx="1816908"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GRENACHE</a:t>
            </a: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6793660" y="4019455"/>
            <a:ext cx="2260747"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CHARDONNAY</a:t>
            </a:r>
          </a:p>
        </p:txBody>
      </p:sp>
      <p:sp>
        <p:nvSpPr>
          <p:cNvPr id="22" name="TextBox 21">
            <a:extLst>
              <a:ext uri="{FF2B5EF4-FFF2-40B4-BE49-F238E27FC236}">
                <a16:creationId xmlns:a16="http://schemas.microsoft.com/office/drawing/2014/main" id="{C5D5667E-7F87-6EA8-739E-E7FDB88549DE}"/>
              </a:ext>
            </a:extLst>
          </p:cNvPr>
          <p:cNvSpPr txBox="1"/>
          <p:nvPr/>
        </p:nvSpPr>
        <p:spPr>
          <a:xfrm rot="16200000">
            <a:off x="9255296" y="4019455"/>
            <a:ext cx="1395127"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MERLOT</a:t>
            </a:r>
          </a:p>
        </p:txBody>
      </p:sp>
    </p:spTree>
    <p:extLst>
      <p:ext uri="{BB962C8B-B14F-4D97-AF65-F5344CB8AC3E}">
        <p14:creationId xmlns:p14="http://schemas.microsoft.com/office/powerpoint/2010/main" val="3859178516"/>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
        <p:nvSpPr>
          <p:cNvPr id="2" name="TextBox 1">
            <a:extLst>
              <a:ext uri="{FF2B5EF4-FFF2-40B4-BE49-F238E27FC236}">
                <a16:creationId xmlns:a16="http://schemas.microsoft.com/office/drawing/2014/main" id="{C5E66CB2-0011-D4FF-2B38-8C33B4CF85E4}"/>
              </a:ext>
            </a:extLst>
          </p:cNvPr>
          <p:cNvSpPr txBox="1"/>
          <p:nvPr/>
        </p:nvSpPr>
        <p:spPr>
          <a:xfrm>
            <a:off x="6397084" y="568712"/>
            <a:ext cx="5518128" cy="5755422"/>
          </a:xfrm>
          <a:prstGeom prst="rect">
            <a:avLst/>
          </a:prstGeom>
          <a:noFill/>
        </p:spPr>
        <p:txBody>
          <a:bodyPr wrap="square">
            <a:spAutoFit/>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3200" b="1" i="0" u="none" strike="noStrike" kern="1200" cap="none" spc="0" normalizeH="0" baseline="0" noProof="0" dirty="0">
                <a:ln>
                  <a:noFill/>
                </a:ln>
                <a:solidFill>
                  <a:srgbClr val="601328"/>
                </a:solidFill>
                <a:effectLst/>
                <a:uLnTx/>
                <a:uFillTx/>
                <a:latin typeface="Yu Gothic" panose="020B0400000000000000" pitchFamily="34" charset="-128"/>
                <a:ea typeface="Yu Gothic" panose="020B0400000000000000" pitchFamily="34" charset="-128"/>
                <a:cs typeface="Arial" panose="020B0604020202020204" pitchFamily="34" charset="0"/>
              </a:rPr>
              <a:t>自然から生まれる</a:t>
            </a:r>
            <a:br>
              <a:rPr kumimoji="0" lang="en-AU" altLang="ja-JP" sz="3200" b="1" i="0" u="none" strike="noStrike" kern="1200" cap="none" spc="0" normalizeH="0" baseline="0" noProof="0" dirty="0">
                <a:ln>
                  <a:noFill/>
                </a:ln>
                <a:solidFill>
                  <a:srgbClr val="601328"/>
                </a:solidFill>
                <a:effectLst/>
                <a:uLnTx/>
                <a:uFillTx/>
                <a:latin typeface="Yu Gothic" panose="020B0400000000000000" pitchFamily="34" charset="-128"/>
                <a:ea typeface="Yu Gothic" panose="020B0400000000000000" pitchFamily="34" charset="-128"/>
                <a:cs typeface="Arial" panose="020B0604020202020204" pitchFamily="34" charset="0"/>
              </a:rPr>
            </a:br>
            <a:r>
              <a:rPr kumimoji="0" lang="ja-JP" altLang="en-US" sz="3200" b="1" i="0" u="none" strike="noStrike" kern="1200" cap="none" spc="0" normalizeH="0" baseline="0" noProof="0" dirty="0">
                <a:ln>
                  <a:noFill/>
                </a:ln>
                <a:solidFill>
                  <a:srgbClr val="601328"/>
                </a:solidFill>
                <a:effectLst/>
                <a:uLnTx/>
                <a:uFillTx/>
                <a:latin typeface="Yu Gothic" panose="020B0400000000000000" pitchFamily="34" charset="-128"/>
                <a:ea typeface="Yu Gothic" panose="020B0400000000000000" pitchFamily="34" charset="-128"/>
                <a:cs typeface="Arial" panose="020B0604020202020204" pitchFamily="34" charset="0"/>
              </a:rPr>
              <a:t>飽くなき探求心</a:t>
            </a:r>
            <a:endParaRPr kumimoji="0" lang="en-US" altLang="ja-JP" sz="3200" b="1" i="0" u="none" strike="noStrike" kern="1200" cap="none" spc="0" normalizeH="0" baseline="0" noProof="0" dirty="0">
              <a:ln>
                <a:noFill/>
              </a:ln>
              <a:solidFill>
                <a:srgbClr val="601328"/>
              </a:solidFill>
              <a:effectLst/>
              <a:uLnTx/>
              <a:uFillTx/>
              <a:latin typeface="Yu Gothic" panose="020B0400000000000000" pitchFamily="34" charset="-128"/>
              <a:ea typeface="Yu Gothic" panose="020B04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1"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オーストラリアワインは、オーストラリアの大地でモダンな考え方をもって作られています。 多様な気候、雄大な自然。これらが私たちの造るワインに冒険という歓びを</a:t>
            </a:r>
            <a:br>
              <a:rPr kumimoji="0" lang="en-AU" altLang="ja-JP" sz="1600" b="1"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br>
            <a:r>
              <a:rPr kumimoji="0" lang="ja-JP" altLang="en-US" sz="1600" b="1"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もたらしてくれるのです。</a:t>
            </a:r>
            <a:endParaRPr kumimoji="0" lang="en-US" sz="1600" b="1"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US" altLang="ja-JP"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オーストラリアは世界で最も多様なワインシーンがある国の一つであり、</a:t>
            </a:r>
            <a:r>
              <a:rPr kumimoji="0" lang="en-US" altLang="ja-JP"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65</a:t>
            </a:r>
            <a:r>
              <a:rPr kumimoji="0" lang="ja-JP" altLang="en-US"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ワイン産地で</a:t>
            </a:r>
            <a:r>
              <a:rPr kumimoji="0" lang="en-US" altLang="ja-JP"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150</a:t>
            </a:r>
            <a:r>
              <a:rPr kumimoji="0" lang="ja-JP" altLang="en-US"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種以上のブドウ品種が栽培されています。ブドウ農家とワインメーカーの活気あるのコミュニティがあり、</a:t>
            </a:r>
            <a:r>
              <a:rPr kumimoji="0" lang="en-US" altLang="ja-JP"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230</a:t>
            </a:r>
            <a:r>
              <a:rPr kumimoji="0" lang="ja-JP" altLang="en-US"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年を超える伝統と強い基盤があります。</a:t>
            </a:r>
            <a:endParaRPr kumimoji="0" lang="en-AU" altLang="ja-JP"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altLang="ja-JP"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ワイン生産者たちはサスティナブルと斬新なワイン造りに挑戦し続け、高品質なワインで国際的な賞賛を受けています。</a:t>
            </a:r>
            <a:endParaRPr kumimoji="0" lang="en-AU" altLang="ja-JP"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altLang="ja-JP"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ぜひオーストラリアワインの「今」を発見する旅に出かけてみてください。</a:t>
            </a: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sz="1600" b="0" i="0" u="none" strike="noStrike" kern="1200" cap="none" spc="0" normalizeH="0" baseline="0" noProof="0" dirty="0">
              <a:ln>
                <a:noFill/>
              </a:ln>
              <a:solidFill>
                <a:srgbClr val="000000"/>
              </a:solidFill>
              <a:effectLst/>
              <a:uLnTx/>
              <a:uFillTx/>
              <a:latin typeface="Neue Haas Grotesk Text Pro" panose="020B0504020202020204" pitchFamily="34" charset="77"/>
              <a:ea typeface="HGPｺﾞｼｯｸM" panose="020B0600000000000000" pitchFamily="50" charset="-128"/>
              <a:cs typeface="Arial" panose="020B0604020202020204" pitchFamily="34" charset="0"/>
            </a:endParaRPr>
          </a:p>
        </p:txBody>
      </p:sp>
    </p:spTree>
    <p:extLst>
      <p:ext uri="{BB962C8B-B14F-4D97-AF65-F5344CB8AC3E}">
        <p14:creationId xmlns:p14="http://schemas.microsoft.com/office/powerpoint/2010/main" val="1490669062"/>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8" descr="A close up of a bottle&#10;&#10;Description automatically generated">
            <a:extLst>
              <a:ext uri="{FF2B5EF4-FFF2-40B4-BE49-F238E27FC236}">
                <a16:creationId xmlns:a16="http://schemas.microsoft.com/office/drawing/2014/main" id="{9E71B367-04C1-4E0D-70CF-4B06A72A3F0D}"/>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1221760" y="1973579"/>
            <a:ext cx="1178969" cy="3569145"/>
          </a:xfrm>
          <a:prstGeom prst="rect">
            <a:avLst/>
          </a:prstGeom>
        </p:spPr>
      </p:pic>
      <p:pic>
        <p:nvPicPr>
          <p:cNvPr id="13" name="Picture Placeholder 8">
            <a:extLst>
              <a:ext uri="{FF2B5EF4-FFF2-40B4-BE49-F238E27FC236}">
                <a16:creationId xmlns:a16="http://schemas.microsoft.com/office/drawing/2014/main" id="{7FAE3066-E8FD-315E-8CD1-8E62BDE78C23}"/>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5370978" y="1933074"/>
            <a:ext cx="1182507" cy="3579859"/>
          </a:xfrm>
          <a:prstGeom prst="rect">
            <a:avLst/>
          </a:prstGeom>
        </p:spPr>
      </p:pic>
      <p:pic>
        <p:nvPicPr>
          <p:cNvPr id="12" name="Picture Placeholder 8">
            <a:extLst>
              <a:ext uri="{FF2B5EF4-FFF2-40B4-BE49-F238E27FC236}">
                <a16:creationId xmlns:a16="http://schemas.microsoft.com/office/drawing/2014/main" id="{010CEE19-2C29-7573-40EC-CD5552BDD7C1}"/>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9270734" y="1770536"/>
            <a:ext cx="1270924" cy="3847526"/>
          </a:xfrm>
          <a:prstGeom prst="rect">
            <a:avLst/>
          </a:prstGeom>
        </p:spPr>
      </p:pic>
      <p:pic>
        <p:nvPicPr>
          <p:cNvPr id="11" name="Picture Placeholder 8">
            <a:extLst>
              <a:ext uri="{FF2B5EF4-FFF2-40B4-BE49-F238E27FC236}">
                <a16:creationId xmlns:a16="http://schemas.microsoft.com/office/drawing/2014/main" id="{7A2D87DB-67FA-4355-5AE6-D696F4A75B7D}"/>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7249429" y="1770536"/>
            <a:ext cx="1270924" cy="3847526"/>
          </a:xfrm>
          <a:prstGeom prst="rect">
            <a:avLst/>
          </a:prstGeom>
        </p:spPr>
      </p:pic>
      <p:pic>
        <p:nvPicPr>
          <p:cNvPr id="8" name="Picture Placeholder 8">
            <a:extLst>
              <a:ext uri="{FF2B5EF4-FFF2-40B4-BE49-F238E27FC236}">
                <a16:creationId xmlns:a16="http://schemas.microsoft.com/office/drawing/2014/main" id="{F712BF80-5497-5D02-E80D-8D323EA2AEBA}"/>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3174734" y="1770536"/>
            <a:ext cx="1270924" cy="3847526"/>
          </a:xfrm>
          <a:prstGeom prst="rect">
            <a:avLst/>
          </a:prstGeom>
        </p:spPr>
      </p:pic>
      <p:sp>
        <p:nvSpPr>
          <p:cNvPr id="41" name="Rectangle 40">
            <a:extLst>
              <a:ext uri="{FF2B5EF4-FFF2-40B4-BE49-F238E27FC236}">
                <a16:creationId xmlns:a16="http://schemas.microsoft.com/office/drawing/2014/main" id="{99FDAD5E-E0AC-E042-B039-99550D996EB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87932C7C-3022-73D7-2FAF-9F929DF1BC6A}"/>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C065CB14-801B-55F8-8A11-A313DD0E8524}"/>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6A53CAD1-41AE-603C-A2AC-6F78511DB248}"/>
              </a:ext>
            </a:extLst>
          </p:cNvPr>
          <p:cNvSpPr txBox="1"/>
          <p:nvPr/>
        </p:nvSpPr>
        <p:spPr>
          <a:xfrm>
            <a:off x="473542" y="539937"/>
            <a:ext cx="9303629" cy="1403461"/>
          </a:xfrm>
          <a:prstGeom prst="rect">
            <a:avLst/>
          </a:prstGeom>
          <a:noFill/>
        </p:spPr>
        <p:txBody>
          <a:bodyPr wrap="square">
            <a:spAutoFit/>
          </a:bodyPr>
          <a:lstStyle/>
          <a:p>
            <a:pPr>
              <a:lnSpc>
                <a:spcPct val="82000"/>
              </a:lnSpc>
            </a:pPr>
            <a:r>
              <a:rPr lang="en-AU" altLang="ja-JP" sz="5440" dirty="0">
                <a:solidFill>
                  <a:srgbClr val="601329"/>
                </a:solidFill>
                <a:latin typeface="+mj-lt"/>
                <a:ea typeface="Yu Gothic Medium" panose="020B0400000000000000" pitchFamily="34" charset="-128"/>
                <a:cs typeface="Arial" panose="020B0604020202020204" pitchFamily="34" charset="0"/>
              </a:rPr>
              <a:t>EDEN VALLEY</a:t>
            </a:r>
            <a:br>
              <a:rPr lang="en-US" sz="5440" dirty="0">
                <a:solidFill>
                  <a:srgbClr val="B2D8BE"/>
                </a:solidFill>
                <a:latin typeface="Yu Gothic Medium" panose="020B0400000000000000" pitchFamily="34" charset="-128"/>
                <a:ea typeface="Yu Gothic Medium" panose="020B0400000000000000" pitchFamily="34" charset="-128"/>
              </a:rPr>
            </a:br>
            <a:r>
              <a:rPr lang="ja-JP" altLang="en-US" sz="4800" b="1" dirty="0">
                <a:solidFill>
                  <a:srgbClr val="B2D8BE"/>
                </a:solidFill>
                <a:latin typeface="Yu Gothic Medium" panose="020B0400000000000000" pitchFamily="34" charset="-128"/>
                <a:ea typeface="Yu Gothic Medium" panose="020B0400000000000000" pitchFamily="34" charset="-128"/>
              </a:rPr>
              <a:t>トップ</a:t>
            </a:r>
            <a:r>
              <a:rPr lang="en-US" altLang="ja-JP" sz="4800" b="1" dirty="0">
                <a:solidFill>
                  <a:srgbClr val="B2D8BE"/>
                </a:solidFill>
                <a:latin typeface="Yu Gothic Medium" panose="020B0400000000000000" pitchFamily="34" charset="-128"/>
                <a:ea typeface="Yu Gothic Medium" panose="020B0400000000000000" pitchFamily="34" charset="-128"/>
              </a:rPr>
              <a:t>5</a:t>
            </a:r>
            <a:r>
              <a:rPr lang="ja-JP" altLang="en-US" sz="4800" b="1" dirty="0">
                <a:solidFill>
                  <a:srgbClr val="B2D8BE"/>
                </a:solidFill>
                <a:latin typeface="Yu Gothic Medium" panose="020B0400000000000000" pitchFamily="34" charset="-128"/>
                <a:ea typeface="Yu Gothic Medium" panose="020B0400000000000000" pitchFamily="34" charset="-128"/>
              </a:rPr>
              <a:t>品種</a:t>
            </a:r>
            <a:endParaRPr lang="en-US" sz="4800" b="1" dirty="0">
              <a:solidFill>
                <a:srgbClr val="B2D8BE"/>
              </a:solidFill>
              <a:latin typeface="Yu Gothic Medium" panose="020B0400000000000000" pitchFamily="34" charset="-128"/>
              <a:ea typeface="Yu Gothic Medium" panose="020B0400000000000000" pitchFamily="34" charset="-128"/>
            </a:endParaRPr>
          </a:p>
        </p:txBody>
      </p:sp>
      <p:sp>
        <p:nvSpPr>
          <p:cNvPr id="3" name="TextBox 2">
            <a:extLst>
              <a:ext uri="{FF2B5EF4-FFF2-40B4-BE49-F238E27FC236}">
                <a16:creationId xmlns:a16="http://schemas.microsoft.com/office/drawing/2014/main" id="{54E71551-DFBD-0317-D9AC-3F1574F0D9DF}"/>
              </a:ext>
            </a:extLst>
          </p:cNvPr>
          <p:cNvSpPr txBox="1"/>
          <p:nvPr/>
        </p:nvSpPr>
        <p:spPr>
          <a:xfrm>
            <a:off x="907852" y="5470367"/>
            <a:ext cx="1842968" cy="1231106"/>
          </a:xfrm>
          <a:prstGeom prst="rect">
            <a:avLst/>
          </a:prstGeom>
          <a:noFill/>
        </p:spPr>
        <p:txBody>
          <a:bodyPr wrap="square" anchor="b">
            <a:spAutoFit/>
          </a:bodyPr>
          <a:lstStyle/>
          <a:p>
            <a:pPr algn="ctr"/>
            <a:r>
              <a:rPr lang="ja-JP" altLang="en-US">
                <a:solidFill>
                  <a:srgbClr val="601329"/>
                </a:solidFill>
                <a:latin typeface="Neue Haas Grotesk Text Pro" panose="020B0504020202020204" pitchFamily="34" charset="77"/>
              </a:rPr>
              <a:t>リースリング</a:t>
            </a:r>
            <a:endParaRPr lang="en-US" dirty="0">
              <a:solidFill>
                <a:srgbClr val="601329"/>
              </a:solidFill>
              <a:latin typeface="Neue Haas Grotesk Text Pro" panose="020B0504020202020204" pitchFamily="34" charset="77"/>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30%</a:t>
            </a:r>
          </a:p>
        </p:txBody>
      </p:sp>
      <p:sp>
        <p:nvSpPr>
          <p:cNvPr id="35" name="TextBox 34">
            <a:extLst>
              <a:ext uri="{FF2B5EF4-FFF2-40B4-BE49-F238E27FC236}">
                <a16:creationId xmlns:a16="http://schemas.microsoft.com/office/drawing/2014/main" id="{1D343EC1-08FB-BF77-547D-3967484EE0E0}"/>
              </a:ext>
            </a:extLst>
          </p:cNvPr>
          <p:cNvSpPr txBox="1"/>
          <p:nvPr/>
        </p:nvSpPr>
        <p:spPr>
          <a:xfrm>
            <a:off x="2951916" y="5470367"/>
            <a:ext cx="1842968" cy="1231106"/>
          </a:xfrm>
          <a:prstGeom prst="rect">
            <a:avLst/>
          </a:prstGeom>
          <a:noFill/>
        </p:spPr>
        <p:txBody>
          <a:bodyPr wrap="square" anchor="t">
            <a:spAutoFit/>
          </a:bodyPr>
          <a:lstStyle/>
          <a:p>
            <a:pPr algn="ctr"/>
            <a:r>
              <a:rPr lang="ja-JP" altLang="en-US">
                <a:solidFill>
                  <a:srgbClr val="601329"/>
                </a:solidFill>
                <a:latin typeface="Neue Haas Grotesk Text Pro" panose="020B0504020202020204" pitchFamily="34" charset="77"/>
              </a:rPr>
              <a:t>シラーズ</a:t>
            </a:r>
            <a:endParaRPr lang="en-US" dirty="0">
              <a:solidFill>
                <a:srgbClr val="601329"/>
              </a:solidFill>
              <a:latin typeface="Neue Haas Grotesk Text Pro" panose="020B0504020202020204" pitchFamily="34" charset="77"/>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27%</a:t>
            </a:r>
          </a:p>
        </p:txBody>
      </p:sp>
      <p:sp>
        <p:nvSpPr>
          <p:cNvPr id="38" name="TextBox 37">
            <a:extLst>
              <a:ext uri="{FF2B5EF4-FFF2-40B4-BE49-F238E27FC236}">
                <a16:creationId xmlns:a16="http://schemas.microsoft.com/office/drawing/2014/main" id="{FC1824B3-3CA1-70B4-4141-04BFB62A2276}"/>
              </a:ext>
            </a:extLst>
          </p:cNvPr>
          <p:cNvSpPr txBox="1"/>
          <p:nvPr/>
        </p:nvSpPr>
        <p:spPr>
          <a:xfrm>
            <a:off x="4995976" y="5470367"/>
            <a:ext cx="1842968" cy="1508105"/>
          </a:xfrm>
          <a:prstGeom prst="rect">
            <a:avLst/>
          </a:prstGeom>
          <a:noFill/>
        </p:spPr>
        <p:txBody>
          <a:bodyPr wrap="square" anchor="b">
            <a:spAutoFit/>
          </a:bodyPr>
          <a:lstStyle/>
          <a:p>
            <a:pPr algn="ctr"/>
            <a:r>
              <a:rPr lang="ja-JP" altLang="en-US">
                <a:solidFill>
                  <a:srgbClr val="601329"/>
                </a:solidFill>
                <a:latin typeface="Neue Haas Grotesk Text Pro" panose="020B0504020202020204" pitchFamily="34" charset="77"/>
              </a:rPr>
              <a:t>シャルドネ</a:t>
            </a:r>
            <a:endParaRPr lang="en-US" dirty="0">
              <a:solidFill>
                <a:srgbClr val="601329"/>
              </a:solidFill>
              <a:latin typeface="Neue Haas Grotesk Text Pro" panose="020B0504020202020204" pitchFamily="34" charset="77"/>
            </a:endParaRPr>
          </a:p>
          <a:p>
            <a:pPr algn="ctr"/>
            <a:endParaRPr lang="en-US" sz="1800" b="1" dirty="0">
              <a:solidFill>
                <a:schemeClr val="bg1"/>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13%</a:t>
            </a:r>
          </a:p>
          <a:p>
            <a:pPr algn="ctr"/>
            <a:endParaRPr lang="en-US" dirty="0">
              <a:solidFill>
                <a:srgbClr val="601329"/>
              </a:solidFill>
              <a:latin typeface="Neue Haas Grotesk Text Pro" panose="020B0504020202020204" pitchFamily="34" charset="77"/>
            </a:endParaRPr>
          </a:p>
        </p:txBody>
      </p:sp>
      <p:sp>
        <p:nvSpPr>
          <p:cNvPr id="39" name="Rectangle 38">
            <a:extLst>
              <a:ext uri="{FF2B5EF4-FFF2-40B4-BE49-F238E27FC236}">
                <a16:creationId xmlns:a16="http://schemas.microsoft.com/office/drawing/2014/main" id="{1E76CEC9-6368-EF25-F6D9-26D6A9C0A529}"/>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id="{7292CC8A-442B-AA2F-5491-202BA9475212}"/>
              </a:ext>
            </a:extLst>
          </p:cNvPr>
          <p:cNvSpPr txBox="1"/>
          <p:nvPr/>
        </p:nvSpPr>
        <p:spPr>
          <a:xfrm>
            <a:off x="7040042" y="5470367"/>
            <a:ext cx="1842968" cy="1231106"/>
          </a:xfrm>
          <a:prstGeom prst="rect">
            <a:avLst/>
          </a:prstGeom>
          <a:noFill/>
        </p:spPr>
        <p:txBody>
          <a:bodyPr wrap="square" anchor="t">
            <a:spAutoFit/>
          </a:bodyPr>
          <a:lstStyle/>
          <a:p>
            <a:pPr algn="ctr"/>
            <a:r>
              <a:rPr lang="ja-JP" altLang="en-US">
                <a:solidFill>
                  <a:srgbClr val="601329"/>
                </a:solidFill>
                <a:latin typeface="Neue Haas Grotesk Text Pro" panose="020B0504020202020204" pitchFamily="34" charset="77"/>
              </a:rPr>
              <a:t>カベルネ・</a:t>
            </a:r>
            <a:br>
              <a:rPr lang="ja-JP" altLang="en-US">
                <a:solidFill>
                  <a:srgbClr val="601329"/>
                </a:solidFill>
                <a:latin typeface="Neue Haas Grotesk Text Pro" panose="020B0504020202020204" pitchFamily="34" charset="77"/>
              </a:rPr>
            </a:br>
            <a:r>
              <a:rPr lang="ja-JP" altLang="en-US">
                <a:solidFill>
                  <a:srgbClr val="601329"/>
                </a:solidFill>
                <a:latin typeface="Neue Haas Grotesk Text Pro" panose="020B0504020202020204" pitchFamily="34" charset="77"/>
              </a:rPr>
              <a:t>ソーヴィニヨン</a:t>
            </a:r>
            <a:r>
              <a:rPr lang="en-US" sz="3800" b="1" dirty="0">
                <a:solidFill>
                  <a:schemeClr val="bg1"/>
                </a:solidFill>
                <a:latin typeface="Neue Haas Grotesk Text Pro" panose="020B0504020202020204" pitchFamily="34" charset="77"/>
              </a:rPr>
              <a:t>10%</a:t>
            </a:r>
          </a:p>
        </p:txBody>
      </p:sp>
      <p:sp>
        <p:nvSpPr>
          <p:cNvPr id="44" name="Rectangle 43">
            <a:extLst>
              <a:ext uri="{FF2B5EF4-FFF2-40B4-BE49-F238E27FC236}">
                <a16:creationId xmlns:a16="http://schemas.microsoft.com/office/drawing/2014/main" id="{0A0E4BFA-2755-BA0B-F607-C54D6C33D144}"/>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a:extLst>
              <a:ext uri="{FF2B5EF4-FFF2-40B4-BE49-F238E27FC236}">
                <a16:creationId xmlns:a16="http://schemas.microsoft.com/office/drawing/2014/main" id="{837BE046-163F-AD0F-A728-033EA6915E23}"/>
              </a:ext>
            </a:extLst>
          </p:cNvPr>
          <p:cNvSpPr txBox="1"/>
          <p:nvPr/>
        </p:nvSpPr>
        <p:spPr>
          <a:xfrm>
            <a:off x="9084112" y="5470367"/>
            <a:ext cx="1842968" cy="1231106"/>
          </a:xfrm>
          <a:prstGeom prst="rect">
            <a:avLst/>
          </a:prstGeom>
          <a:noFill/>
        </p:spPr>
        <p:txBody>
          <a:bodyPr wrap="square" anchor="t">
            <a:spAutoFit/>
          </a:bodyPr>
          <a:lstStyle/>
          <a:p>
            <a:pPr algn="ctr"/>
            <a:r>
              <a:rPr lang="ja-JP" altLang="en-US">
                <a:solidFill>
                  <a:srgbClr val="601329"/>
                </a:solidFill>
                <a:latin typeface="Neue Haas Grotesk Text Pro" panose="020B0504020202020204" pitchFamily="34" charset="77"/>
              </a:rPr>
              <a:t>メルロ</a:t>
            </a:r>
            <a:endParaRPr lang="en-US" dirty="0">
              <a:solidFill>
                <a:srgbClr val="601329"/>
              </a:solidFill>
              <a:latin typeface="Neue Haas Grotesk Text Pro" panose="020B0504020202020204" pitchFamily="34" charset="77"/>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3%</a:t>
            </a:r>
          </a:p>
        </p:txBody>
      </p:sp>
      <p:sp>
        <p:nvSpPr>
          <p:cNvPr id="2" name="TextBox 1">
            <a:extLst>
              <a:ext uri="{FF2B5EF4-FFF2-40B4-BE49-F238E27FC236}">
                <a16:creationId xmlns:a16="http://schemas.microsoft.com/office/drawing/2014/main" id="{23BBD4D1-7A71-C4FE-7F18-CD7D8AB2271D}"/>
              </a:ext>
            </a:extLst>
          </p:cNvPr>
          <p:cNvSpPr txBox="1"/>
          <p:nvPr/>
        </p:nvSpPr>
        <p:spPr>
          <a:xfrm rot="16200000">
            <a:off x="1037385" y="4019453"/>
            <a:ext cx="1540551"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RIESLING</a:t>
            </a:r>
          </a:p>
        </p:txBody>
      </p:sp>
      <p:sp>
        <p:nvSpPr>
          <p:cNvPr id="5" name="TextBox 4">
            <a:extLst>
              <a:ext uri="{FF2B5EF4-FFF2-40B4-BE49-F238E27FC236}">
                <a16:creationId xmlns:a16="http://schemas.microsoft.com/office/drawing/2014/main" id="{F74C6C39-D206-713C-96F6-A893D71617B6}"/>
              </a:ext>
            </a:extLst>
          </p:cNvPr>
          <p:cNvSpPr txBox="1"/>
          <p:nvPr/>
        </p:nvSpPr>
        <p:spPr>
          <a:xfrm rot="16200000">
            <a:off x="3226950" y="4049269"/>
            <a:ext cx="1278876" cy="371255"/>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SHIRAZ</a:t>
            </a:r>
          </a:p>
        </p:txBody>
      </p:sp>
      <p:sp>
        <p:nvSpPr>
          <p:cNvPr id="6" name="TextBox 5">
            <a:extLst>
              <a:ext uri="{FF2B5EF4-FFF2-40B4-BE49-F238E27FC236}">
                <a16:creationId xmlns:a16="http://schemas.microsoft.com/office/drawing/2014/main" id="{D0871AEF-CE71-8B1A-15CC-49731F265895}"/>
              </a:ext>
            </a:extLst>
          </p:cNvPr>
          <p:cNvSpPr txBox="1"/>
          <p:nvPr/>
        </p:nvSpPr>
        <p:spPr>
          <a:xfrm rot="16200000">
            <a:off x="4794287" y="4019454"/>
            <a:ext cx="2260748"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CHARDONNAY</a:t>
            </a:r>
          </a:p>
        </p:txBody>
      </p:sp>
      <p:sp>
        <p:nvSpPr>
          <p:cNvPr id="9" name="TextBox 8">
            <a:extLst>
              <a:ext uri="{FF2B5EF4-FFF2-40B4-BE49-F238E27FC236}">
                <a16:creationId xmlns:a16="http://schemas.microsoft.com/office/drawing/2014/main" id="{1ADF0567-1859-85F3-2820-A27B8C08FA93}"/>
              </a:ext>
            </a:extLst>
          </p:cNvPr>
          <p:cNvSpPr txBox="1"/>
          <p:nvPr/>
        </p:nvSpPr>
        <p:spPr>
          <a:xfrm rot="16200000">
            <a:off x="9255296" y="4019455"/>
            <a:ext cx="1395127"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MERLOT</a:t>
            </a:r>
          </a:p>
        </p:txBody>
      </p:sp>
      <p:sp>
        <p:nvSpPr>
          <p:cNvPr id="10" name="TextBox 9">
            <a:extLst>
              <a:ext uri="{FF2B5EF4-FFF2-40B4-BE49-F238E27FC236}">
                <a16:creationId xmlns:a16="http://schemas.microsoft.com/office/drawing/2014/main" id="{D3720DD2-9B67-B47A-736B-3157957183ED}"/>
              </a:ext>
            </a:extLst>
          </p:cNvPr>
          <p:cNvSpPr txBox="1"/>
          <p:nvPr/>
        </p:nvSpPr>
        <p:spPr>
          <a:xfrm rot="16200000">
            <a:off x="6968103" y="3910450"/>
            <a:ext cx="1929695" cy="648896"/>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CABERNET </a:t>
            </a:r>
            <a:br>
              <a:rPr lang="en-US" sz="2200" b="1" dirty="0">
                <a:solidFill>
                  <a:schemeClr val="bg1"/>
                </a:solidFill>
                <a:latin typeface="Neue Haas Grotesk Text Pro" panose="020B0504020202020204" pitchFamily="34" charset="77"/>
              </a:rPr>
            </a:br>
            <a:r>
              <a:rPr lang="en-US" sz="2200" b="1" dirty="0">
                <a:solidFill>
                  <a:schemeClr val="bg1"/>
                </a:solidFill>
                <a:latin typeface="Neue Haas Grotesk Text Pro" panose="020B0504020202020204" pitchFamily="34" charset="77"/>
              </a:rPr>
              <a:t>SAUVIGNON</a:t>
            </a:r>
          </a:p>
        </p:txBody>
      </p:sp>
    </p:spTree>
    <p:extLst>
      <p:ext uri="{BB962C8B-B14F-4D97-AF65-F5344CB8AC3E}">
        <p14:creationId xmlns:p14="http://schemas.microsoft.com/office/powerpoint/2010/main" val="41344496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3032760"/>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367169"/>
            <a:ext cx="403691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7107330" y="5539740"/>
            <a:ext cx="855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2" name="Picture Placeholder 8" descr="A close up of a bottle&#10;&#10;Description automatically generated">
            <a:extLst>
              <a:ext uri="{FF2B5EF4-FFF2-40B4-BE49-F238E27FC236}">
                <a16:creationId xmlns:a16="http://schemas.microsoft.com/office/drawing/2014/main" id="{0A9450BE-EDA9-DA19-7EB0-0694C109A1C5}"/>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5695857" y="886720"/>
            <a:ext cx="1937783" cy="5866338"/>
          </a:xfrm>
          <a:prstGeom prst="rect">
            <a:avLst/>
          </a:prstGeom>
        </p:spPr>
      </p:pic>
      <p:sp>
        <p:nvSpPr>
          <p:cNvPr id="4" name="TextBox 3">
            <a:extLst>
              <a:ext uri="{FF2B5EF4-FFF2-40B4-BE49-F238E27FC236}">
                <a16:creationId xmlns:a16="http://schemas.microsoft.com/office/drawing/2014/main" id="{6A53CAD1-41AE-603C-A2AC-6F78511DB248}"/>
              </a:ext>
            </a:extLst>
          </p:cNvPr>
          <p:cNvSpPr txBox="1"/>
          <p:nvPr/>
        </p:nvSpPr>
        <p:spPr>
          <a:xfrm>
            <a:off x="473591" y="499037"/>
            <a:ext cx="5541444" cy="1120820"/>
          </a:xfrm>
          <a:prstGeom prst="rect">
            <a:avLst/>
          </a:prstGeom>
          <a:noFill/>
        </p:spPr>
        <p:txBody>
          <a:bodyPr wrap="square">
            <a:spAutoFit/>
          </a:bodyPr>
          <a:lstStyle/>
          <a:p>
            <a:pPr>
              <a:lnSpc>
                <a:spcPct val="82000"/>
              </a:lnSpc>
            </a:pPr>
            <a:r>
              <a:rPr lang="en-AU" sz="3200" dirty="0">
                <a:solidFill>
                  <a:srgbClr val="601329"/>
                </a:solidFill>
                <a:latin typeface="+mj-lt"/>
                <a:ea typeface="Yu Gothic Medium" panose="020B0400000000000000" pitchFamily="34" charset="-128"/>
                <a:cs typeface="Arial" panose="020B0604020202020204" pitchFamily="34" charset="0"/>
              </a:rPr>
              <a:t>EDEN VALLEY</a:t>
            </a:r>
            <a:br>
              <a:rPr lang="en-US" sz="6000" dirty="0">
                <a:solidFill>
                  <a:srgbClr val="B2D8BE"/>
                </a:solidFill>
                <a:latin typeface="Yu Gothic Medium" panose="020B0400000000000000" pitchFamily="34" charset="-128"/>
                <a:ea typeface="Yu Gothic Medium" panose="020B0400000000000000" pitchFamily="34" charset="-128"/>
              </a:rPr>
            </a:br>
            <a:r>
              <a:rPr lang="ja-JP" altLang="en-US" sz="4800" b="1" dirty="0">
                <a:solidFill>
                  <a:srgbClr val="B2D8BE"/>
                </a:solidFill>
                <a:latin typeface="Yu Gothic Medium" panose="020B0400000000000000" pitchFamily="34" charset="-128"/>
                <a:ea typeface="Yu Gothic Medium" panose="020B0400000000000000" pitchFamily="34" charset="-128"/>
              </a:rPr>
              <a:t>リースリング</a:t>
            </a:r>
            <a:endParaRPr lang="en-US" sz="4800" b="1" dirty="0">
              <a:solidFill>
                <a:srgbClr val="B2D8BE"/>
              </a:solidFill>
              <a:latin typeface="Yu Gothic Medium" panose="020B0400000000000000" pitchFamily="34" charset="-128"/>
              <a:ea typeface="Yu Gothic Medium" panose="020B0400000000000000" pitchFamily="34" charset="-128"/>
            </a:endParaRPr>
          </a:p>
        </p:txBody>
      </p:sp>
      <p:sp>
        <p:nvSpPr>
          <p:cNvPr id="6" name="TextBox 5">
            <a:extLst>
              <a:ext uri="{FF2B5EF4-FFF2-40B4-BE49-F238E27FC236}">
                <a16:creationId xmlns:a16="http://schemas.microsoft.com/office/drawing/2014/main" id="{3937CC6C-038C-22C6-5A1B-F274BB411F78}"/>
              </a:ext>
            </a:extLst>
          </p:cNvPr>
          <p:cNvSpPr txBox="1"/>
          <p:nvPr/>
        </p:nvSpPr>
        <p:spPr>
          <a:xfrm>
            <a:off x="1123297" y="1899327"/>
            <a:ext cx="2191626" cy="830997"/>
          </a:xfrm>
          <a:prstGeom prst="rect">
            <a:avLst/>
          </a:prstGeom>
          <a:noFill/>
        </p:spPr>
        <p:txBody>
          <a:bodyPr wrap="square" anchor="b">
            <a:spAutoFit/>
          </a:bodyPr>
          <a:lstStyle/>
          <a:p>
            <a:pPr algn="ctr">
              <a:spcBef>
                <a:spcPts val="217"/>
              </a:spcBef>
            </a:pPr>
            <a:r>
              <a:rPr lang="ja-JP" altLang="en-US" sz="1600" dirty="0">
                <a:effectLst/>
                <a:latin typeface="Yu Gothic Medium" panose="020B0500000000000000" pitchFamily="34" charset="-128"/>
                <a:ea typeface="Yu Gothic Medium" panose="020B0500000000000000" pitchFamily="34" charset="-128"/>
              </a:rPr>
              <a:t>レモンとライムの</a:t>
            </a:r>
            <a:br>
              <a:rPr lang="en-AU" altLang="ja-JP" sz="1600" dirty="0">
                <a:effectLst/>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香りが高い</a:t>
            </a:r>
            <a:r>
              <a:rPr lang="ja-JP" altLang="en-US" sz="1600" dirty="0">
                <a:effectLst/>
                <a:latin typeface="Yu Gothic Medium" panose="020B0500000000000000" pitchFamily="34" charset="-128"/>
                <a:ea typeface="Yu Gothic Medium" panose="020B0500000000000000" pitchFamily="34" charset="-128"/>
              </a:rPr>
              <a:t>アロマ</a:t>
            </a:r>
            <a:br>
              <a:rPr lang="en-AU" altLang="ja-JP" sz="1600" dirty="0">
                <a:effectLst/>
                <a:latin typeface="Yu Gothic Medium" panose="020B0500000000000000" pitchFamily="34" charset="-128"/>
                <a:ea typeface="Yu Gothic Medium" panose="020B0500000000000000" pitchFamily="34" charset="-128"/>
              </a:rPr>
            </a:br>
            <a:r>
              <a:rPr lang="ja-JP" altLang="en-US" sz="1600" dirty="0">
                <a:effectLst/>
                <a:latin typeface="Yu Gothic Medium" panose="020B0500000000000000" pitchFamily="34" charset="-128"/>
                <a:ea typeface="Yu Gothic Medium" panose="020B0500000000000000" pitchFamily="34" charset="-128"/>
              </a:rPr>
              <a:t>強い風味を持つ</a:t>
            </a:r>
            <a:endParaRPr lang="en-AU" sz="1600" dirty="0">
              <a:effectLst/>
              <a:latin typeface="Yu Gothic Medium" panose="020B0500000000000000" pitchFamily="34" charset="-128"/>
              <a:ea typeface="Yu Gothic Medium" panose="020B0500000000000000" pitchFamily="34" charset="-128"/>
            </a:endParaRPr>
          </a:p>
        </p:txBody>
      </p:sp>
      <p:cxnSp>
        <p:nvCxnSpPr>
          <p:cNvPr id="23" name="Straight Connector 22">
            <a:extLst>
              <a:ext uri="{FF2B5EF4-FFF2-40B4-BE49-F238E27FC236}">
                <a16:creationId xmlns:a16="http://schemas.microsoft.com/office/drawing/2014/main" id="{1B638749-00FB-780E-CC25-0154A0ECA7AD}"/>
              </a:ext>
            </a:extLst>
          </p:cNvPr>
          <p:cNvCxnSpPr/>
          <p:nvPr/>
        </p:nvCxnSpPr>
        <p:spPr>
          <a:xfrm>
            <a:off x="2219110" y="2749949"/>
            <a:ext cx="0" cy="6248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847404" y="1888767"/>
            <a:ext cx="2483573" cy="2397483"/>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054133" y="2475874"/>
            <a:ext cx="2056636" cy="1127488"/>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ja-JP" altLang="en-US" sz="2000" dirty="0">
                <a:solidFill>
                  <a:schemeClr val="tx1"/>
                </a:solidFill>
                <a:effectLst/>
                <a:latin typeface="Yu Gothic" panose="020B0400000000000000" pitchFamily="34" charset="-128"/>
                <a:ea typeface="Yu Gothic" panose="020B0400000000000000" pitchFamily="34" charset="-128"/>
              </a:rPr>
              <a:t>最も重要な</a:t>
            </a:r>
            <a:br>
              <a:rPr lang="ja-JP" altLang="en-US" sz="2000" dirty="0">
                <a:solidFill>
                  <a:schemeClr val="tx1"/>
                </a:solidFill>
                <a:effectLst/>
                <a:latin typeface="Yu Gothic" panose="020B0400000000000000" pitchFamily="34" charset="-128"/>
                <a:ea typeface="Yu Gothic" panose="020B0400000000000000" pitchFamily="34" charset="-128"/>
              </a:rPr>
            </a:br>
            <a:r>
              <a:rPr lang="ja-JP" altLang="en-US" sz="2000" dirty="0">
                <a:solidFill>
                  <a:schemeClr val="tx1"/>
                </a:solidFill>
                <a:effectLst/>
                <a:latin typeface="Yu Gothic" panose="020B0400000000000000" pitchFamily="34" charset="-128"/>
                <a:ea typeface="Yu Gothic" panose="020B0400000000000000" pitchFamily="34" charset="-128"/>
              </a:rPr>
              <a:t>白ブドウ品種</a:t>
            </a:r>
          </a:p>
          <a:p>
            <a:pPr algn="ctr"/>
            <a:r>
              <a:rPr lang="ja-JP" altLang="en-US" sz="2000" dirty="0">
                <a:solidFill>
                  <a:schemeClr val="tx1"/>
                </a:solidFill>
                <a:effectLst/>
                <a:latin typeface="Yu Gothic" panose="020B0400000000000000" pitchFamily="34" charset="-128"/>
                <a:ea typeface="Yu Gothic" panose="020B0400000000000000" pitchFamily="34" charset="-128"/>
              </a:rPr>
              <a:t>総破砕量の</a:t>
            </a:r>
            <a:endParaRPr lang="en-AU" altLang="ja-JP" sz="2000" dirty="0">
              <a:solidFill>
                <a:schemeClr val="tx1"/>
              </a:solidFill>
              <a:effectLst/>
              <a:latin typeface="Yu Gothic" panose="020B0400000000000000" pitchFamily="34" charset="-128"/>
              <a:ea typeface="Yu Gothic" panose="020B0400000000000000" pitchFamily="34" charset="-128"/>
            </a:endParaRPr>
          </a:p>
          <a:p>
            <a:pPr algn="ctr"/>
            <a:r>
              <a:rPr lang="ja-JP" altLang="en-US" sz="2000" dirty="0">
                <a:solidFill>
                  <a:schemeClr val="tx1"/>
                </a:solidFill>
                <a:effectLst/>
                <a:latin typeface="Yu Gothic" panose="020B0400000000000000" pitchFamily="34" charset="-128"/>
                <a:ea typeface="Yu Gothic" panose="020B0400000000000000" pitchFamily="34" charset="-128"/>
              </a:rPr>
              <a:t>約４分の１</a:t>
            </a:r>
            <a:endParaRPr lang="en-AU" sz="2000" dirty="0">
              <a:solidFill>
                <a:schemeClr val="tx1"/>
              </a:solidFill>
              <a:effectLst/>
              <a:latin typeface="Yu Gothic" panose="020B0400000000000000" pitchFamily="34" charset="-128"/>
              <a:ea typeface="Yu Gothic" panose="020B0400000000000000" pitchFamily="34" charset="-128"/>
            </a:endParaRPr>
          </a:p>
        </p:txBody>
      </p:sp>
      <p:sp>
        <p:nvSpPr>
          <p:cNvPr id="29" name="TextBox 28">
            <a:extLst>
              <a:ext uri="{FF2B5EF4-FFF2-40B4-BE49-F238E27FC236}">
                <a16:creationId xmlns:a16="http://schemas.microsoft.com/office/drawing/2014/main" id="{9EE6620A-6DE8-9F2C-93D7-EA689D1394C6}"/>
              </a:ext>
            </a:extLst>
          </p:cNvPr>
          <p:cNvSpPr txBox="1"/>
          <p:nvPr/>
        </p:nvSpPr>
        <p:spPr>
          <a:xfrm>
            <a:off x="916486" y="4952869"/>
            <a:ext cx="2805709" cy="1616789"/>
          </a:xfrm>
          <a:prstGeom prst="rect">
            <a:avLst/>
          </a:prstGeom>
          <a:noFill/>
        </p:spPr>
        <p:txBody>
          <a:bodyPr wrap="square" anchor="b">
            <a:spAutoFit/>
          </a:bodyPr>
          <a:lstStyle/>
          <a:p>
            <a:pPr>
              <a:buClr>
                <a:srgbClr val="F40000"/>
              </a:buClr>
            </a:pPr>
            <a:r>
              <a:rPr lang="ja-JP" altLang="en-US" sz="1600" b="1" dirty="0">
                <a:latin typeface="Yu Gothic Medium" panose="020B0500000000000000" pitchFamily="34" charset="-128"/>
                <a:ea typeface="Yu Gothic Medium" panose="020B0500000000000000" pitchFamily="34" charset="-128"/>
                <a:cs typeface="Hellix SemiBold"/>
              </a:rPr>
              <a:t>典型的な果実由来の</a:t>
            </a:r>
          </a:p>
          <a:p>
            <a:pPr>
              <a:buClr>
                <a:srgbClr val="F40000"/>
              </a:buClr>
            </a:pPr>
            <a:r>
              <a:rPr lang="ja-JP" altLang="en-US" sz="1600" b="1" dirty="0">
                <a:latin typeface="Yu Gothic Medium" panose="020B0500000000000000" pitchFamily="34" charset="-128"/>
                <a:ea typeface="Yu Gothic Medium" panose="020B0500000000000000" pitchFamily="34" charset="-128"/>
                <a:cs typeface="Hellix SemiBold"/>
              </a:rPr>
              <a:t>アロマと味わい：</a:t>
            </a:r>
            <a:endParaRPr lang="en-US" sz="1600" b="1" dirty="0">
              <a:latin typeface="Yu Gothic Medium" panose="020B0500000000000000" pitchFamily="34" charset="-128"/>
              <a:ea typeface="Yu Gothic Medium" panose="020B0500000000000000" pitchFamily="34" charset="-128"/>
              <a:cs typeface="Hellix SemiBold"/>
            </a:endParaRP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レモン果汁</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ライム果汁</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青リンゴ</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ショウガの花 </a:t>
            </a:r>
            <a:endParaRPr lang="en-AU" sz="1600" dirty="0">
              <a:effectLst/>
              <a:latin typeface="Yu Gothic Medium" panose="020B0500000000000000" pitchFamily="34" charset="-128"/>
              <a:ea typeface="Yu Gothic Medium" panose="020B0500000000000000" pitchFamily="34" charset="-128"/>
            </a:endParaRPr>
          </a:p>
        </p:txBody>
      </p:sp>
      <p:sp>
        <p:nvSpPr>
          <p:cNvPr id="32" name="TextBox 31">
            <a:extLst>
              <a:ext uri="{FF2B5EF4-FFF2-40B4-BE49-F238E27FC236}">
                <a16:creationId xmlns:a16="http://schemas.microsoft.com/office/drawing/2014/main" id="{22201F74-1579-3130-4797-DB2844643F81}"/>
              </a:ext>
            </a:extLst>
          </p:cNvPr>
          <p:cNvSpPr txBox="1"/>
          <p:nvPr/>
        </p:nvSpPr>
        <p:spPr>
          <a:xfrm>
            <a:off x="3425076" y="4996660"/>
            <a:ext cx="2805709" cy="1438407"/>
          </a:xfrm>
          <a:prstGeom prst="rect">
            <a:avLst/>
          </a:prstGeom>
          <a:noFill/>
        </p:spPr>
        <p:txBody>
          <a:bodyPr wrap="square" anchor="b">
            <a:spAutoFit/>
          </a:bodyPr>
          <a:lstStyle/>
          <a:p>
            <a:pPr>
              <a:lnSpc>
                <a:spcPct val="82000"/>
              </a:lnSpc>
              <a:spcBef>
                <a:spcPts val="217"/>
              </a:spcBef>
            </a:pPr>
            <a:r>
              <a:rPr lang="ja-JP" altLang="en-US" sz="1600" b="1" dirty="0">
                <a:latin typeface="Yu Gothic Medium" panose="020B0500000000000000" pitchFamily="34" charset="-128"/>
                <a:ea typeface="Yu Gothic Medium" panose="020B0500000000000000" pitchFamily="34" charset="-128"/>
              </a:rPr>
              <a:t>典型的な熟成に由来</a:t>
            </a:r>
          </a:p>
          <a:p>
            <a:pPr>
              <a:lnSpc>
                <a:spcPct val="82000"/>
              </a:lnSpc>
              <a:spcBef>
                <a:spcPts val="217"/>
              </a:spcBef>
            </a:pPr>
            <a:r>
              <a:rPr lang="ja-JP" altLang="en-US" sz="1600" b="1" dirty="0">
                <a:latin typeface="Yu Gothic Medium" panose="020B0500000000000000" pitchFamily="34" charset="-128"/>
                <a:ea typeface="Yu Gothic Medium" panose="020B0500000000000000" pitchFamily="34" charset="-128"/>
              </a:rPr>
              <a:t>するアロマと味わい：</a:t>
            </a:r>
          </a:p>
          <a:p>
            <a:pPr marL="285750" indent="-285750">
              <a:lnSpc>
                <a:spcPct val="82000"/>
              </a:lnSpc>
              <a:spcBef>
                <a:spcPts val="217"/>
              </a:spcBef>
              <a:buClr>
                <a:schemeClr val="bg2"/>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トースト</a:t>
            </a:r>
          </a:p>
          <a:p>
            <a:pPr marL="285750" indent="-285750">
              <a:lnSpc>
                <a:spcPct val="82000"/>
              </a:lnSpc>
              <a:spcBef>
                <a:spcPts val="217"/>
              </a:spcBef>
              <a:buClr>
                <a:schemeClr val="bg2"/>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アーモンド</a:t>
            </a:r>
          </a:p>
          <a:p>
            <a:pPr marL="285750" indent="-285750">
              <a:lnSpc>
                <a:spcPct val="82000"/>
              </a:lnSpc>
              <a:spcBef>
                <a:spcPts val="217"/>
              </a:spcBef>
              <a:buClr>
                <a:schemeClr val="bg2"/>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蜂蜜</a:t>
            </a:r>
          </a:p>
          <a:p>
            <a:pPr marL="285750" indent="-285750">
              <a:lnSpc>
                <a:spcPct val="82000"/>
              </a:lnSpc>
              <a:spcBef>
                <a:spcPts val="217"/>
              </a:spcBef>
              <a:buClr>
                <a:schemeClr val="bg2"/>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マーマレード</a:t>
            </a:r>
            <a:endParaRPr lang="en-AU" sz="1600" dirty="0">
              <a:effectLst/>
              <a:latin typeface="Yu Gothic Medium" panose="020B0500000000000000" pitchFamily="34" charset="-128"/>
              <a:ea typeface="Yu Gothic Medium" panose="020B0500000000000000" pitchFamily="34" charset="-128"/>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1546860" y="4327003"/>
            <a:ext cx="454914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p:nvPr/>
        </p:nvCxnSpPr>
        <p:spPr>
          <a:xfrm>
            <a:off x="1556170" y="4319383"/>
            <a:ext cx="0" cy="6248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2D862B48-2293-2118-9B46-8D7DF76BBE3D}"/>
              </a:ext>
            </a:extLst>
          </p:cNvPr>
          <p:cNvCxnSpPr/>
          <p:nvPr/>
        </p:nvCxnSpPr>
        <p:spPr>
          <a:xfrm>
            <a:off x="4070770" y="4319383"/>
            <a:ext cx="0" cy="6248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7578595" y="5273123"/>
            <a:ext cx="2805709" cy="584775"/>
          </a:xfrm>
          <a:prstGeom prst="rect">
            <a:avLst/>
          </a:prstGeom>
          <a:noFill/>
        </p:spPr>
        <p:txBody>
          <a:bodyPr wrap="square" anchor="b">
            <a:spAutoFit/>
          </a:bodyPr>
          <a:lstStyle/>
          <a:p>
            <a:pPr algn="ctr">
              <a:spcBef>
                <a:spcPts val="203"/>
              </a:spcBef>
            </a:pPr>
            <a:r>
              <a:rPr lang="ja-JP" altLang="en-US" sz="1600" dirty="0">
                <a:effectLst/>
                <a:latin typeface="Yu Gothic Medium" panose="020B0500000000000000" pitchFamily="34" charset="-128"/>
                <a:ea typeface="Yu Gothic Medium" panose="020B0500000000000000" pitchFamily="34" charset="-128"/>
              </a:rPr>
              <a:t>標高の高い冷涼な</a:t>
            </a:r>
            <a:br>
              <a:rPr lang="ja-JP" altLang="en-US" sz="1600" dirty="0">
                <a:effectLst/>
                <a:latin typeface="Yu Gothic Medium" panose="020B0500000000000000" pitchFamily="34" charset="-128"/>
                <a:ea typeface="Yu Gothic Medium" panose="020B0500000000000000" pitchFamily="34" charset="-128"/>
              </a:rPr>
            </a:br>
            <a:r>
              <a:rPr lang="ja-JP" altLang="en-US" sz="1600" dirty="0">
                <a:effectLst/>
                <a:latin typeface="Yu Gothic Medium" panose="020B0500000000000000" pitchFamily="34" charset="-128"/>
                <a:ea typeface="Yu Gothic Medium" panose="020B0500000000000000" pitchFamily="34" charset="-128"/>
              </a:rPr>
              <a:t>ブドウ畑でよく育つ</a:t>
            </a:r>
            <a:endParaRPr lang="en-AU" sz="1600" dirty="0">
              <a:effectLst/>
              <a:latin typeface="Yu Gothic Medium" panose="020B0500000000000000" pitchFamily="34" charset="-128"/>
              <a:ea typeface="Yu Gothic Medium" panose="020B0500000000000000" pitchFamily="34" charset="-128"/>
            </a:endParaRPr>
          </a:p>
        </p:txBody>
      </p:sp>
      <p:sp>
        <p:nvSpPr>
          <p:cNvPr id="3" name="object 10">
            <a:extLst>
              <a:ext uri="{FF2B5EF4-FFF2-40B4-BE49-F238E27FC236}">
                <a16:creationId xmlns:a16="http://schemas.microsoft.com/office/drawing/2014/main" id="{84BFD1A9-D238-53F5-B6BF-A8AA847EFF3F}"/>
              </a:ext>
            </a:extLst>
          </p:cNvPr>
          <p:cNvSpPr txBox="1"/>
          <p:nvPr/>
        </p:nvSpPr>
        <p:spPr>
          <a:xfrm rot="16200000">
            <a:off x="4423551"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RIESLING</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33125648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7156B-802D-6F4F-B138-FFA650E9EE5B}"/>
            </a:ext>
          </a:extLst>
        </p:cNvPr>
        <p:cNvGrpSpPr/>
        <p:nvPr/>
      </p:nvGrpSpPr>
      <p:grpSpPr>
        <a:xfrm>
          <a:off x="0" y="0"/>
          <a:ext cx="0" cy="0"/>
          <a:chOff x="0" y="0"/>
          <a:chExt cx="0" cy="0"/>
        </a:xfrm>
      </p:grpSpPr>
      <p:pic>
        <p:nvPicPr>
          <p:cNvPr id="6" name="Picture Placeholder 8" descr="A close up of a bottle&#10;&#10;Description automatically generated">
            <a:extLst>
              <a:ext uri="{FF2B5EF4-FFF2-40B4-BE49-F238E27FC236}">
                <a16:creationId xmlns:a16="http://schemas.microsoft.com/office/drawing/2014/main" id="{1E720B25-2B4A-DBCB-23C5-2ED68685355D}"/>
              </a:ext>
            </a:extLst>
          </p:cNvPr>
          <p:cNvPicPr>
            <a:picLocks noGrp="1" noChangeAspect="1"/>
          </p:cNvPicPr>
          <p:nvPr>
            <p:ph type="pic" sz="quarter" idx="4294967295"/>
          </p:nvPr>
        </p:nvPicPr>
        <p:blipFill>
          <a:blip r:embed="rId2" cstate="print">
            <a:extLst>
              <a:ext uri="{28A0092B-C50C-407E-A947-70E740481C1C}">
                <a14:useLocalDpi xmlns:a14="http://schemas.microsoft.com/office/drawing/2010/main"/>
              </a:ext>
            </a:extLst>
          </a:blip>
          <a:srcRect/>
          <a:stretch>
            <a:fillRect/>
          </a:stretch>
        </p:blipFill>
        <p:spPr>
          <a:xfrm>
            <a:off x="8514975" y="368300"/>
            <a:ext cx="2114328" cy="6400800"/>
          </a:xfrm>
        </p:spPr>
      </p:pic>
      <p:sp>
        <p:nvSpPr>
          <p:cNvPr id="21" name="object 10">
            <a:extLst>
              <a:ext uri="{FF2B5EF4-FFF2-40B4-BE49-F238E27FC236}">
                <a16:creationId xmlns:a16="http://schemas.microsoft.com/office/drawing/2014/main" id="{E8DC101D-DEF5-39DB-0571-1A8F7D7B7A75}"/>
              </a:ext>
            </a:extLst>
          </p:cNvPr>
          <p:cNvSpPr txBox="1"/>
          <p:nvPr/>
        </p:nvSpPr>
        <p:spPr>
          <a:xfrm rot="16200000">
            <a:off x="7343129"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RIESLING</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0" name="Oval 9">
            <a:extLst>
              <a:ext uri="{FF2B5EF4-FFF2-40B4-BE49-F238E27FC236}">
                <a16:creationId xmlns:a16="http://schemas.microsoft.com/office/drawing/2014/main" id="{C2164130-C817-58F9-2C6A-4CE3EF096460}"/>
              </a:ext>
            </a:extLst>
          </p:cNvPr>
          <p:cNvSpPr/>
          <p:nvPr/>
        </p:nvSpPr>
        <p:spPr>
          <a:xfrm>
            <a:off x="2010871" y="1969172"/>
            <a:ext cx="272668" cy="272668"/>
          </a:xfrm>
          <a:prstGeom prst="ellipse">
            <a:avLst/>
          </a:prstGeom>
          <a:solidFill>
            <a:srgbClr val="F7F0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 name="Oval 13">
            <a:extLst>
              <a:ext uri="{FF2B5EF4-FFF2-40B4-BE49-F238E27FC236}">
                <a16:creationId xmlns:a16="http://schemas.microsoft.com/office/drawing/2014/main" id="{0A5A606F-4A6A-3B78-FDE0-5346E75A688D}"/>
              </a:ext>
            </a:extLst>
          </p:cNvPr>
          <p:cNvSpPr/>
          <p:nvPr/>
        </p:nvSpPr>
        <p:spPr>
          <a:xfrm>
            <a:off x="2375014" y="1966270"/>
            <a:ext cx="272668" cy="272668"/>
          </a:xfrm>
          <a:prstGeom prst="ellipse">
            <a:avLst/>
          </a:prstGeom>
          <a:solidFill>
            <a:srgbClr val="EBE7B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5" name="Oval 14">
            <a:extLst>
              <a:ext uri="{FF2B5EF4-FFF2-40B4-BE49-F238E27FC236}">
                <a16:creationId xmlns:a16="http://schemas.microsoft.com/office/drawing/2014/main" id="{4CE4DE0A-3156-E185-6BA0-5277D6FBF076}"/>
              </a:ext>
            </a:extLst>
          </p:cNvPr>
          <p:cNvSpPr/>
          <p:nvPr/>
        </p:nvSpPr>
        <p:spPr>
          <a:xfrm>
            <a:off x="2739157" y="1966270"/>
            <a:ext cx="272668" cy="272668"/>
          </a:xfrm>
          <a:prstGeom prst="ellipse">
            <a:avLst/>
          </a:prstGeom>
          <a:solidFill>
            <a:srgbClr val="F4EF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 name="Oval 15">
            <a:extLst>
              <a:ext uri="{FF2B5EF4-FFF2-40B4-BE49-F238E27FC236}">
                <a16:creationId xmlns:a16="http://schemas.microsoft.com/office/drawing/2014/main" id="{81F29077-FA8A-2CDB-E97D-A40A19EE4078}"/>
              </a:ext>
            </a:extLst>
          </p:cNvPr>
          <p:cNvSpPr/>
          <p:nvPr/>
        </p:nvSpPr>
        <p:spPr>
          <a:xfrm>
            <a:off x="3103300" y="1966270"/>
            <a:ext cx="272668" cy="272668"/>
          </a:xfrm>
          <a:prstGeom prst="ellipse">
            <a:avLst/>
          </a:prstGeom>
          <a:solidFill>
            <a:srgbClr val="F1E2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37" name="Title 2">
            <a:extLst>
              <a:ext uri="{FF2B5EF4-FFF2-40B4-BE49-F238E27FC236}">
                <a16:creationId xmlns:a16="http://schemas.microsoft.com/office/drawing/2014/main" id="{DB00030A-5E2A-8A04-9455-684D5BB263FC}"/>
              </a:ext>
            </a:extLst>
          </p:cNvPr>
          <p:cNvSpPr txBox="1"/>
          <p:nvPr/>
        </p:nvSpPr>
        <p:spPr>
          <a:xfrm>
            <a:off x="530425" y="1994238"/>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dirty="0">
                <a:solidFill>
                  <a:schemeClr val="tx1"/>
                </a:solidFill>
                <a:latin typeface="Yu Gothic" panose="020B0400000000000000" pitchFamily="34" charset="-128"/>
                <a:ea typeface="Yu Gothic" panose="020B0400000000000000" pitchFamily="34" charset="-128"/>
              </a:rPr>
              <a:t>色調</a:t>
            </a:r>
            <a:endParaRPr lang="en-US" sz="1600" dirty="0">
              <a:solidFill>
                <a:schemeClr val="tx1"/>
              </a:solidFill>
              <a:latin typeface="Yu Gothic" panose="020B0400000000000000" pitchFamily="34" charset="-128"/>
              <a:ea typeface="Yu Gothic" panose="020B0400000000000000" pitchFamily="34" charset="-128"/>
            </a:endParaRPr>
          </a:p>
        </p:txBody>
      </p:sp>
      <p:sp>
        <p:nvSpPr>
          <p:cNvPr id="41" name="Oval 40">
            <a:extLst>
              <a:ext uri="{FF2B5EF4-FFF2-40B4-BE49-F238E27FC236}">
                <a16:creationId xmlns:a16="http://schemas.microsoft.com/office/drawing/2014/main" id="{733F3771-4282-D452-8E25-D8716D9E49DC}"/>
              </a:ext>
            </a:extLst>
          </p:cNvPr>
          <p:cNvSpPr/>
          <p:nvPr/>
        </p:nvSpPr>
        <p:spPr>
          <a:xfrm>
            <a:off x="3467824" y="1966270"/>
            <a:ext cx="272668" cy="272668"/>
          </a:xfrm>
          <a:prstGeom prst="ellipse">
            <a:avLst/>
          </a:prstGeom>
          <a:solidFill>
            <a:srgbClr val="F0E0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2" name="Oval 41">
            <a:extLst>
              <a:ext uri="{FF2B5EF4-FFF2-40B4-BE49-F238E27FC236}">
                <a16:creationId xmlns:a16="http://schemas.microsoft.com/office/drawing/2014/main" id="{5665D82D-136D-E579-CE9A-3DEDF142AE84}"/>
              </a:ext>
            </a:extLst>
          </p:cNvPr>
          <p:cNvSpPr/>
          <p:nvPr/>
        </p:nvSpPr>
        <p:spPr>
          <a:xfrm>
            <a:off x="3832348" y="1966270"/>
            <a:ext cx="272668" cy="272668"/>
          </a:xfrm>
          <a:prstGeom prst="ellipse">
            <a:avLst/>
          </a:prstGeom>
          <a:solidFill>
            <a:srgbClr val="F5D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3" name="Oval 42">
            <a:extLst>
              <a:ext uri="{FF2B5EF4-FFF2-40B4-BE49-F238E27FC236}">
                <a16:creationId xmlns:a16="http://schemas.microsoft.com/office/drawing/2014/main" id="{8AC4D748-73A2-2FF0-B26F-439037E69A67}"/>
              </a:ext>
            </a:extLst>
          </p:cNvPr>
          <p:cNvSpPr/>
          <p:nvPr/>
        </p:nvSpPr>
        <p:spPr>
          <a:xfrm>
            <a:off x="4190693" y="1966270"/>
            <a:ext cx="272668" cy="272668"/>
          </a:xfrm>
          <a:prstGeom prst="ellipse">
            <a:avLst/>
          </a:prstGeom>
          <a:solidFill>
            <a:srgbClr val="D19C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4" name="Oval 43">
            <a:extLst>
              <a:ext uri="{FF2B5EF4-FFF2-40B4-BE49-F238E27FC236}">
                <a16:creationId xmlns:a16="http://schemas.microsoft.com/office/drawing/2014/main" id="{31270497-E897-4289-F0EB-3818B8B0E1B1}"/>
              </a:ext>
            </a:extLst>
          </p:cNvPr>
          <p:cNvSpPr/>
          <p:nvPr/>
        </p:nvSpPr>
        <p:spPr>
          <a:xfrm>
            <a:off x="4561395" y="1966270"/>
            <a:ext cx="272668" cy="272668"/>
          </a:xfrm>
          <a:prstGeom prst="ellipse">
            <a:avLst/>
          </a:prstGeom>
          <a:solidFill>
            <a:srgbClr val="B368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5" name="Oval 44">
            <a:extLst>
              <a:ext uri="{FF2B5EF4-FFF2-40B4-BE49-F238E27FC236}">
                <a16:creationId xmlns:a16="http://schemas.microsoft.com/office/drawing/2014/main" id="{70DBE59E-8202-2A43-125A-376F32B8C615}"/>
              </a:ext>
            </a:extLst>
          </p:cNvPr>
          <p:cNvSpPr/>
          <p:nvPr/>
        </p:nvSpPr>
        <p:spPr>
          <a:xfrm>
            <a:off x="4925919" y="1966270"/>
            <a:ext cx="272668" cy="272668"/>
          </a:xfrm>
          <a:prstGeom prst="ellipse">
            <a:avLst/>
          </a:prstGeom>
          <a:solidFill>
            <a:srgbClr val="6A3E1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6" name="Title 2">
            <a:extLst>
              <a:ext uri="{FF2B5EF4-FFF2-40B4-BE49-F238E27FC236}">
                <a16:creationId xmlns:a16="http://schemas.microsoft.com/office/drawing/2014/main" id="{19AEF9CD-D63A-FEAF-39B7-0E9108981333}"/>
              </a:ext>
            </a:extLst>
          </p:cNvPr>
          <p:cNvSpPr txBox="1"/>
          <p:nvPr/>
        </p:nvSpPr>
        <p:spPr>
          <a:xfrm>
            <a:off x="1938063" y="2413463"/>
            <a:ext cx="1437905"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リースリング</a:t>
            </a:r>
            <a:endParaRPr lang="en-US" sz="1200" cap="none" dirty="0">
              <a:solidFill>
                <a:schemeClr val="tx1"/>
              </a:solidFill>
              <a:latin typeface="Yu Gothic" panose="020B0400000000000000" pitchFamily="34" charset="-128"/>
              <a:ea typeface="Yu Gothic" panose="020B0400000000000000" pitchFamily="34" charset="-128"/>
            </a:endParaRPr>
          </a:p>
        </p:txBody>
      </p:sp>
      <p:cxnSp>
        <p:nvCxnSpPr>
          <p:cNvPr id="48" name="Straight Connector 47">
            <a:extLst>
              <a:ext uri="{FF2B5EF4-FFF2-40B4-BE49-F238E27FC236}">
                <a16:creationId xmlns:a16="http://schemas.microsoft.com/office/drawing/2014/main" id="{1D1DEDE6-0197-C6A7-0DF9-819C5A4FD5B7}"/>
              </a:ext>
            </a:extLst>
          </p:cNvPr>
          <p:cNvCxnSpPr>
            <a:cxnSpLocks/>
          </p:cNvCxnSpPr>
          <p:nvPr/>
        </p:nvCxnSpPr>
        <p:spPr>
          <a:xfrm>
            <a:off x="1076945" y="2102604"/>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1727E905-3D33-773A-D9E9-10C39B8CC9D6}"/>
              </a:ext>
            </a:extLst>
          </p:cNvPr>
          <p:cNvSpPr/>
          <p:nvPr/>
        </p:nvSpPr>
        <p:spPr>
          <a:xfrm>
            <a:off x="2010871" y="31183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5" name="Oval 54">
            <a:extLst>
              <a:ext uri="{FF2B5EF4-FFF2-40B4-BE49-F238E27FC236}">
                <a16:creationId xmlns:a16="http://schemas.microsoft.com/office/drawing/2014/main" id="{221C8CE9-56C6-BF69-99CD-0C9D79ACCFA4}"/>
              </a:ext>
            </a:extLst>
          </p:cNvPr>
          <p:cNvSpPr/>
          <p:nvPr/>
        </p:nvSpPr>
        <p:spPr>
          <a:xfrm>
            <a:off x="2375014" y="311544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6" name="Oval 55">
            <a:extLst>
              <a:ext uri="{FF2B5EF4-FFF2-40B4-BE49-F238E27FC236}">
                <a16:creationId xmlns:a16="http://schemas.microsoft.com/office/drawing/2014/main" id="{EF9CE1DD-409D-D6E8-2FD3-84F4585A1110}"/>
              </a:ext>
            </a:extLst>
          </p:cNvPr>
          <p:cNvSpPr/>
          <p:nvPr/>
        </p:nvSpPr>
        <p:spPr>
          <a:xfrm>
            <a:off x="2739157" y="311544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7" name="Oval 56">
            <a:extLst>
              <a:ext uri="{FF2B5EF4-FFF2-40B4-BE49-F238E27FC236}">
                <a16:creationId xmlns:a16="http://schemas.microsoft.com/office/drawing/2014/main" id="{F8999AB3-78BD-EE6F-D341-682BDE6C7653}"/>
              </a:ext>
            </a:extLst>
          </p:cNvPr>
          <p:cNvSpPr/>
          <p:nvPr/>
        </p:nvSpPr>
        <p:spPr>
          <a:xfrm>
            <a:off x="3103300" y="311544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8" name="Title 2">
            <a:extLst>
              <a:ext uri="{FF2B5EF4-FFF2-40B4-BE49-F238E27FC236}">
                <a16:creationId xmlns:a16="http://schemas.microsoft.com/office/drawing/2014/main" id="{CF517208-81FB-D893-85ED-FA67EC1640EC}"/>
              </a:ext>
            </a:extLst>
          </p:cNvPr>
          <p:cNvSpPr txBox="1"/>
          <p:nvPr/>
        </p:nvSpPr>
        <p:spPr>
          <a:xfrm>
            <a:off x="530424" y="309626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dirty="0">
                <a:solidFill>
                  <a:schemeClr val="tx1"/>
                </a:solidFill>
                <a:latin typeface="Yu Gothic" panose="020B0400000000000000" pitchFamily="34" charset="-128"/>
                <a:ea typeface="Yu Gothic" panose="020B0400000000000000" pitchFamily="34" charset="-128"/>
              </a:rPr>
              <a:t>ボディ</a:t>
            </a:r>
            <a:endParaRPr lang="en-US" sz="1500" dirty="0">
              <a:solidFill>
                <a:schemeClr val="tx1"/>
              </a:solidFill>
              <a:latin typeface="Yu Gothic" panose="020B0400000000000000" pitchFamily="34" charset="-128"/>
              <a:ea typeface="Yu Gothic" panose="020B0400000000000000" pitchFamily="34" charset="-128"/>
            </a:endParaRPr>
          </a:p>
        </p:txBody>
      </p:sp>
      <p:sp>
        <p:nvSpPr>
          <p:cNvPr id="59" name="Oval 58">
            <a:extLst>
              <a:ext uri="{FF2B5EF4-FFF2-40B4-BE49-F238E27FC236}">
                <a16:creationId xmlns:a16="http://schemas.microsoft.com/office/drawing/2014/main" id="{B2D090DD-3AF4-E349-50FC-69C07E42ED6E}"/>
              </a:ext>
            </a:extLst>
          </p:cNvPr>
          <p:cNvSpPr/>
          <p:nvPr/>
        </p:nvSpPr>
        <p:spPr>
          <a:xfrm>
            <a:off x="3467824" y="311544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0" name="Oval 59">
            <a:extLst>
              <a:ext uri="{FF2B5EF4-FFF2-40B4-BE49-F238E27FC236}">
                <a16:creationId xmlns:a16="http://schemas.microsoft.com/office/drawing/2014/main" id="{B870CD8C-C143-00D8-34AB-B960F82C9D98}"/>
              </a:ext>
            </a:extLst>
          </p:cNvPr>
          <p:cNvSpPr/>
          <p:nvPr/>
        </p:nvSpPr>
        <p:spPr>
          <a:xfrm>
            <a:off x="3832348" y="311544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1" name="Oval 60">
            <a:extLst>
              <a:ext uri="{FF2B5EF4-FFF2-40B4-BE49-F238E27FC236}">
                <a16:creationId xmlns:a16="http://schemas.microsoft.com/office/drawing/2014/main" id="{9DAD3FEE-FD64-2F2C-F165-6E475B6F3011}"/>
              </a:ext>
            </a:extLst>
          </p:cNvPr>
          <p:cNvSpPr/>
          <p:nvPr/>
        </p:nvSpPr>
        <p:spPr>
          <a:xfrm>
            <a:off x="4190693" y="311544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2" name="Oval 61">
            <a:extLst>
              <a:ext uri="{FF2B5EF4-FFF2-40B4-BE49-F238E27FC236}">
                <a16:creationId xmlns:a16="http://schemas.microsoft.com/office/drawing/2014/main" id="{EC77C59E-CBA8-EE43-4D1F-EB3E6CA79DBC}"/>
              </a:ext>
            </a:extLst>
          </p:cNvPr>
          <p:cNvSpPr/>
          <p:nvPr/>
        </p:nvSpPr>
        <p:spPr>
          <a:xfrm>
            <a:off x="4561395" y="311544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3" name="Oval 62">
            <a:extLst>
              <a:ext uri="{FF2B5EF4-FFF2-40B4-BE49-F238E27FC236}">
                <a16:creationId xmlns:a16="http://schemas.microsoft.com/office/drawing/2014/main" id="{CFE8EEF0-74D8-D95D-F528-AED1B442B8A0}"/>
              </a:ext>
            </a:extLst>
          </p:cNvPr>
          <p:cNvSpPr/>
          <p:nvPr/>
        </p:nvSpPr>
        <p:spPr>
          <a:xfrm>
            <a:off x="4925919" y="311544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6" name="Title 2">
            <a:extLst>
              <a:ext uri="{FF2B5EF4-FFF2-40B4-BE49-F238E27FC236}">
                <a16:creationId xmlns:a16="http://schemas.microsoft.com/office/drawing/2014/main" id="{73F7F18A-97BA-E9BE-56BC-904E7D605F1B}"/>
              </a:ext>
            </a:extLst>
          </p:cNvPr>
          <p:cNvSpPr txBox="1"/>
          <p:nvPr/>
        </p:nvSpPr>
        <p:spPr>
          <a:xfrm>
            <a:off x="1912839" y="280009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ライト</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67" name="Title 2">
            <a:extLst>
              <a:ext uri="{FF2B5EF4-FFF2-40B4-BE49-F238E27FC236}">
                <a16:creationId xmlns:a16="http://schemas.microsoft.com/office/drawing/2014/main" id="{17FA6A38-C666-98D9-C821-631BB9550932}"/>
              </a:ext>
            </a:extLst>
          </p:cNvPr>
          <p:cNvSpPr txBox="1"/>
          <p:nvPr/>
        </p:nvSpPr>
        <p:spPr>
          <a:xfrm>
            <a:off x="3044394" y="2800095"/>
            <a:ext cx="100810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68" name="Title 2">
            <a:extLst>
              <a:ext uri="{FF2B5EF4-FFF2-40B4-BE49-F238E27FC236}">
                <a16:creationId xmlns:a16="http://schemas.microsoft.com/office/drawing/2014/main" id="{1CD87786-BE18-37C8-3AB3-C70C9354BB8D}"/>
              </a:ext>
            </a:extLst>
          </p:cNvPr>
          <p:cNvSpPr txBox="1"/>
          <p:nvPr/>
        </p:nvSpPr>
        <p:spPr>
          <a:xfrm>
            <a:off x="4475721" y="280009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フル</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69" name="Oval 68">
            <a:extLst>
              <a:ext uri="{FF2B5EF4-FFF2-40B4-BE49-F238E27FC236}">
                <a16:creationId xmlns:a16="http://schemas.microsoft.com/office/drawing/2014/main" id="{C92AD4F4-FD06-9A8F-D356-182F28EEBFB5}"/>
              </a:ext>
            </a:extLst>
          </p:cNvPr>
          <p:cNvSpPr/>
          <p:nvPr/>
        </p:nvSpPr>
        <p:spPr>
          <a:xfrm>
            <a:off x="2010871" y="395861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0" name="Oval 69">
            <a:extLst>
              <a:ext uri="{FF2B5EF4-FFF2-40B4-BE49-F238E27FC236}">
                <a16:creationId xmlns:a16="http://schemas.microsoft.com/office/drawing/2014/main" id="{2621B11A-7CCC-52F9-B32F-9C6C47E7D67C}"/>
              </a:ext>
            </a:extLst>
          </p:cNvPr>
          <p:cNvSpPr/>
          <p:nvPr/>
        </p:nvSpPr>
        <p:spPr>
          <a:xfrm>
            <a:off x="2375014" y="395570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1" name="Oval 70">
            <a:extLst>
              <a:ext uri="{FF2B5EF4-FFF2-40B4-BE49-F238E27FC236}">
                <a16:creationId xmlns:a16="http://schemas.microsoft.com/office/drawing/2014/main" id="{86306605-8329-9630-826D-1CED8257BC8C}"/>
              </a:ext>
            </a:extLst>
          </p:cNvPr>
          <p:cNvSpPr/>
          <p:nvPr/>
        </p:nvSpPr>
        <p:spPr>
          <a:xfrm>
            <a:off x="2739157" y="395570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2" name="Oval 71">
            <a:extLst>
              <a:ext uri="{FF2B5EF4-FFF2-40B4-BE49-F238E27FC236}">
                <a16:creationId xmlns:a16="http://schemas.microsoft.com/office/drawing/2014/main" id="{946D7922-9EB8-67E5-DB37-08A159A49C5C}"/>
              </a:ext>
            </a:extLst>
          </p:cNvPr>
          <p:cNvSpPr/>
          <p:nvPr/>
        </p:nvSpPr>
        <p:spPr>
          <a:xfrm>
            <a:off x="3103300" y="395570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4" name="Oval 73">
            <a:extLst>
              <a:ext uri="{FF2B5EF4-FFF2-40B4-BE49-F238E27FC236}">
                <a16:creationId xmlns:a16="http://schemas.microsoft.com/office/drawing/2014/main" id="{4B209898-9CF3-F9E3-F77D-A59311AF7672}"/>
              </a:ext>
            </a:extLst>
          </p:cNvPr>
          <p:cNvSpPr/>
          <p:nvPr/>
        </p:nvSpPr>
        <p:spPr>
          <a:xfrm>
            <a:off x="3467824" y="395570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5" name="Oval 74">
            <a:extLst>
              <a:ext uri="{FF2B5EF4-FFF2-40B4-BE49-F238E27FC236}">
                <a16:creationId xmlns:a16="http://schemas.microsoft.com/office/drawing/2014/main" id="{30406F77-3158-5F3E-58B2-498267EC43C2}"/>
              </a:ext>
            </a:extLst>
          </p:cNvPr>
          <p:cNvSpPr/>
          <p:nvPr/>
        </p:nvSpPr>
        <p:spPr>
          <a:xfrm>
            <a:off x="3832348" y="395570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6" name="Oval 75">
            <a:extLst>
              <a:ext uri="{FF2B5EF4-FFF2-40B4-BE49-F238E27FC236}">
                <a16:creationId xmlns:a16="http://schemas.microsoft.com/office/drawing/2014/main" id="{290F2B47-A433-29FA-C378-6094F48BBD77}"/>
              </a:ext>
            </a:extLst>
          </p:cNvPr>
          <p:cNvSpPr/>
          <p:nvPr/>
        </p:nvSpPr>
        <p:spPr>
          <a:xfrm>
            <a:off x="4190693" y="395570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7" name="Oval 76">
            <a:extLst>
              <a:ext uri="{FF2B5EF4-FFF2-40B4-BE49-F238E27FC236}">
                <a16:creationId xmlns:a16="http://schemas.microsoft.com/office/drawing/2014/main" id="{3EA6C935-F4D5-898F-F119-2DDEF030350E}"/>
              </a:ext>
            </a:extLst>
          </p:cNvPr>
          <p:cNvSpPr/>
          <p:nvPr/>
        </p:nvSpPr>
        <p:spPr>
          <a:xfrm>
            <a:off x="4561395" y="395570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8" name="Oval 77">
            <a:extLst>
              <a:ext uri="{FF2B5EF4-FFF2-40B4-BE49-F238E27FC236}">
                <a16:creationId xmlns:a16="http://schemas.microsoft.com/office/drawing/2014/main" id="{995F3938-ACB9-9B3B-E644-2B588AFF1AC2}"/>
              </a:ext>
            </a:extLst>
          </p:cNvPr>
          <p:cNvSpPr/>
          <p:nvPr/>
        </p:nvSpPr>
        <p:spPr>
          <a:xfrm>
            <a:off x="4925919" y="395570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9" name="Title 2">
            <a:extLst>
              <a:ext uri="{FF2B5EF4-FFF2-40B4-BE49-F238E27FC236}">
                <a16:creationId xmlns:a16="http://schemas.microsoft.com/office/drawing/2014/main" id="{247A32F2-8AE5-CB3B-8ED3-FD992E091DD7}"/>
              </a:ext>
            </a:extLst>
          </p:cNvPr>
          <p:cNvSpPr txBox="1"/>
          <p:nvPr/>
        </p:nvSpPr>
        <p:spPr>
          <a:xfrm>
            <a:off x="1912839" y="36260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辛口</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80" name="Title 2">
            <a:extLst>
              <a:ext uri="{FF2B5EF4-FFF2-40B4-BE49-F238E27FC236}">
                <a16:creationId xmlns:a16="http://schemas.microsoft.com/office/drawing/2014/main" id="{279637B9-1F45-D9DC-C235-659BABE8AA04}"/>
              </a:ext>
            </a:extLst>
          </p:cNvPr>
          <p:cNvSpPr txBox="1"/>
          <p:nvPr/>
        </p:nvSpPr>
        <p:spPr>
          <a:xfrm>
            <a:off x="3033407" y="362606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中辛口</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81" name="Title 2">
            <a:extLst>
              <a:ext uri="{FF2B5EF4-FFF2-40B4-BE49-F238E27FC236}">
                <a16:creationId xmlns:a16="http://schemas.microsoft.com/office/drawing/2014/main" id="{962863DC-1396-42D2-3D06-8BA51EE6DB45}"/>
              </a:ext>
            </a:extLst>
          </p:cNvPr>
          <p:cNvSpPr txBox="1"/>
          <p:nvPr/>
        </p:nvSpPr>
        <p:spPr>
          <a:xfrm>
            <a:off x="4475721" y="36260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甘口</a:t>
            </a:r>
            <a:endParaRPr lang="en-US" sz="1200" cap="none" dirty="0">
              <a:solidFill>
                <a:schemeClr val="tx1"/>
              </a:solidFill>
              <a:latin typeface="Yu Gothic" panose="020B0400000000000000" pitchFamily="34" charset="-128"/>
              <a:ea typeface="Yu Gothic" panose="020B0400000000000000" pitchFamily="34" charset="-128"/>
            </a:endParaRPr>
          </a:p>
        </p:txBody>
      </p:sp>
      <p:cxnSp>
        <p:nvCxnSpPr>
          <p:cNvPr id="82" name="Straight Connector 81">
            <a:extLst>
              <a:ext uri="{FF2B5EF4-FFF2-40B4-BE49-F238E27FC236}">
                <a16:creationId xmlns:a16="http://schemas.microsoft.com/office/drawing/2014/main" id="{61A3CF7A-465E-20DF-54ED-50C55FD26990}"/>
              </a:ext>
            </a:extLst>
          </p:cNvPr>
          <p:cNvCxnSpPr>
            <a:cxnSpLocks/>
          </p:cNvCxnSpPr>
          <p:nvPr/>
        </p:nvCxnSpPr>
        <p:spPr>
          <a:xfrm>
            <a:off x="1206691" y="3264139"/>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74A73459-5840-75CF-17EA-8203B633CE5F}"/>
              </a:ext>
            </a:extLst>
          </p:cNvPr>
          <p:cNvSpPr txBox="1"/>
          <p:nvPr/>
        </p:nvSpPr>
        <p:spPr>
          <a:xfrm>
            <a:off x="530424" y="396741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甘み</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88" name="Straight Connector 87">
            <a:extLst>
              <a:ext uri="{FF2B5EF4-FFF2-40B4-BE49-F238E27FC236}">
                <a16:creationId xmlns:a16="http://schemas.microsoft.com/office/drawing/2014/main" id="{62523FA4-3EF8-F66B-82BD-CB7F6307CBAA}"/>
              </a:ext>
            </a:extLst>
          </p:cNvPr>
          <p:cNvCxnSpPr>
            <a:cxnSpLocks/>
          </p:cNvCxnSpPr>
          <p:nvPr/>
        </p:nvCxnSpPr>
        <p:spPr>
          <a:xfrm>
            <a:off x="1076945" y="4135290"/>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2B67659B-0036-47A0-F4B7-27DC6C3C1498}"/>
              </a:ext>
            </a:extLst>
          </p:cNvPr>
          <p:cNvSpPr/>
          <p:nvPr/>
        </p:nvSpPr>
        <p:spPr>
          <a:xfrm>
            <a:off x="2010871" y="479886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1" name="Oval 90">
            <a:extLst>
              <a:ext uri="{FF2B5EF4-FFF2-40B4-BE49-F238E27FC236}">
                <a16:creationId xmlns:a16="http://schemas.microsoft.com/office/drawing/2014/main" id="{CFDB8C7A-B7AC-9755-7B76-45ED2D71F9CD}"/>
              </a:ext>
            </a:extLst>
          </p:cNvPr>
          <p:cNvSpPr/>
          <p:nvPr/>
        </p:nvSpPr>
        <p:spPr>
          <a:xfrm>
            <a:off x="2375014" y="479596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2" name="Oval 91">
            <a:extLst>
              <a:ext uri="{FF2B5EF4-FFF2-40B4-BE49-F238E27FC236}">
                <a16:creationId xmlns:a16="http://schemas.microsoft.com/office/drawing/2014/main" id="{7D62C6F3-25BA-88D6-F7CE-FB997978BA9A}"/>
              </a:ext>
            </a:extLst>
          </p:cNvPr>
          <p:cNvSpPr/>
          <p:nvPr/>
        </p:nvSpPr>
        <p:spPr>
          <a:xfrm>
            <a:off x="2739157" y="479596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3" name="Oval 92">
            <a:extLst>
              <a:ext uri="{FF2B5EF4-FFF2-40B4-BE49-F238E27FC236}">
                <a16:creationId xmlns:a16="http://schemas.microsoft.com/office/drawing/2014/main" id="{79323FBD-32D1-8CDA-3B67-816490AF1189}"/>
              </a:ext>
            </a:extLst>
          </p:cNvPr>
          <p:cNvSpPr/>
          <p:nvPr/>
        </p:nvSpPr>
        <p:spPr>
          <a:xfrm>
            <a:off x="3103300" y="479596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4" name="Oval 93">
            <a:extLst>
              <a:ext uri="{FF2B5EF4-FFF2-40B4-BE49-F238E27FC236}">
                <a16:creationId xmlns:a16="http://schemas.microsoft.com/office/drawing/2014/main" id="{CE5BBBDB-C5A0-A2DE-F9EB-F4CC0B503F55}"/>
              </a:ext>
            </a:extLst>
          </p:cNvPr>
          <p:cNvSpPr/>
          <p:nvPr/>
        </p:nvSpPr>
        <p:spPr>
          <a:xfrm>
            <a:off x="3467824" y="479596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5" name="Oval 94">
            <a:extLst>
              <a:ext uri="{FF2B5EF4-FFF2-40B4-BE49-F238E27FC236}">
                <a16:creationId xmlns:a16="http://schemas.microsoft.com/office/drawing/2014/main" id="{18E49564-A27C-F85A-FAC2-1E71189193B8}"/>
              </a:ext>
            </a:extLst>
          </p:cNvPr>
          <p:cNvSpPr/>
          <p:nvPr/>
        </p:nvSpPr>
        <p:spPr>
          <a:xfrm>
            <a:off x="3832348" y="479596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6" name="Oval 95">
            <a:extLst>
              <a:ext uri="{FF2B5EF4-FFF2-40B4-BE49-F238E27FC236}">
                <a16:creationId xmlns:a16="http://schemas.microsoft.com/office/drawing/2014/main" id="{45E3809F-C4C6-6BB7-0B44-05A727ADFE97}"/>
              </a:ext>
            </a:extLst>
          </p:cNvPr>
          <p:cNvSpPr/>
          <p:nvPr/>
        </p:nvSpPr>
        <p:spPr>
          <a:xfrm>
            <a:off x="4190693" y="479596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7" name="Oval 96">
            <a:extLst>
              <a:ext uri="{FF2B5EF4-FFF2-40B4-BE49-F238E27FC236}">
                <a16:creationId xmlns:a16="http://schemas.microsoft.com/office/drawing/2014/main" id="{65D27092-19A0-E983-D182-7C15FD94974F}"/>
              </a:ext>
            </a:extLst>
          </p:cNvPr>
          <p:cNvSpPr/>
          <p:nvPr/>
        </p:nvSpPr>
        <p:spPr>
          <a:xfrm>
            <a:off x="4561395" y="479596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8" name="Oval 97">
            <a:extLst>
              <a:ext uri="{FF2B5EF4-FFF2-40B4-BE49-F238E27FC236}">
                <a16:creationId xmlns:a16="http://schemas.microsoft.com/office/drawing/2014/main" id="{E2037BB9-81B0-0EAD-553B-EF60E3CAA4E7}"/>
              </a:ext>
            </a:extLst>
          </p:cNvPr>
          <p:cNvSpPr/>
          <p:nvPr/>
        </p:nvSpPr>
        <p:spPr>
          <a:xfrm>
            <a:off x="4925919" y="479596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2" name="Title 2">
            <a:extLst>
              <a:ext uri="{FF2B5EF4-FFF2-40B4-BE49-F238E27FC236}">
                <a16:creationId xmlns:a16="http://schemas.microsoft.com/office/drawing/2014/main" id="{A21D299E-3A98-0F30-B486-EAF74B6A4AE4}"/>
              </a:ext>
            </a:extLst>
          </p:cNvPr>
          <p:cNvSpPr txBox="1"/>
          <p:nvPr/>
        </p:nvSpPr>
        <p:spPr>
          <a:xfrm>
            <a:off x="530424" y="480767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オーク</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103" name="Straight Connector 102">
            <a:extLst>
              <a:ext uri="{FF2B5EF4-FFF2-40B4-BE49-F238E27FC236}">
                <a16:creationId xmlns:a16="http://schemas.microsoft.com/office/drawing/2014/main" id="{5E3FB1FB-BF97-9DC5-5CED-35780721BFFE}"/>
              </a:ext>
            </a:extLst>
          </p:cNvPr>
          <p:cNvCxnSpPr>
            <a:cxnSpLocks/>
          </p:cNvCxnSpPr>
          <p:nvPr/>
        </p:nvCxnSpPr>
        <p:spPr>
          <a:xfrm>
            <a:off x="1206691" y="4975549"/>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A6FC767D-D962-B827-2D66-C493F323A724}"/>
              </a:ext>
            </a:extLst>
          </p:cNvPr>
          <p:cNvSpPr/>
          <p:nvPr/>
        </p:nvSpPr>
        <p:spPr>
          <a:xfrm>
            <a:off x="2010871" y="51448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6" name="Oval 105">
            <a:extLst>
              <a:ext uri="{FF2B5EF4-FFF2-40B4-BE49-F238E27FC236}">
                <a16:creationId xmlns:a16="http://schemas.microsoft.com/office/drawing/2014/main" id="{5CCFA855-E433-D4B5-3459-B02BC8AF2986}"/>
              </a:ext>
            </a:extLst>
          </p:cNvPr>
          <p:cNvSpPr/>
          <p:nvPr/>
        </p:nvSpPr>
        <p:spPr>
          <a:xfrm>
            <a:off x="2375014" y="514195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7" name="Oval 106">
            <a:extLst>
              <a:ext uri="{FF2B5EF4-FFF2-40B4-BE49-F238E27FC236}">
                <a16:creationId xmlns:a16="http://schemas.microsoft.com/office/drawing/2014/main" id="{23D857CA-AC48-6BB2-3AFF-BC731D1F344E}"/>
              </a:ext>
            </a:extLst>
          </p:cNvPr>
          <p:cNvSpPr/>
          <p:nvPr/>
        </p:nvSpPr>
        <p:spPr>
          <a:xfrm>
            <a:off x="2739157" y="514195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8" name="Oval 107">
            <a:extLst>
              <a:ext uri="{FF2B5EF4-FFF2-40B4-BE49-F238E27FC236}">
                <a16:creationId xmlns:a16="http://schemas.microsoft.com/office/drawing/2014/main" id="{5ACC3F7E-F4F4-BE7A-7C57-75084617D6C2}"/>
              </a:ext>
            </a:extLst>
          </p:cNvPr>
          <p:cNvSpPr/>
          <p:nvPr/>
        </p:nvSpPr>
        <p:spPr>
          <a:xfrm>
            <a:off x="3103300" y="514195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9" name="Oval 108">
            <a:extLst>
              <a:ext uri="{FF2B5EF4-FFF2-40B4-BE49-F238E27FC236}">
                <a16:creationId xmlns:a16="http://schemas.microsoft.com/office/drawing/2014/main" id="{702B5AFE-9867-840D-459D-3A2AD65D1373}"/>
              </a:ext>
            </a:extLst>
          </p:cNvPr>
          <p:cNvSpPr/>
          <p:nvPr/>
        </p:nvSpPr>
        <p:spPr>
          <a:xfrm>
            <a:off x="3467824" y="514195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0" name="Oval 109">
            <a:extLst>
              <a:ext uri="{FF2B5EF4-FFF2-40B4-BE49-F238E27FC236}">
                <a16:creationId xmlns:a16="http://schemas.microsoft.com/office/drawing/2014/main" id="{6CD7CDC0-2BF5-10C1-1557-C857C92F6783}"/>
              </a:ext>
            </a:extLst>
          </p:cNvPr>
          <p:cNvSpPr/>
          <p:nvPr/>
        </p:nvSpPr>
        <p:spPr>
          <a:xfrm>
            <a:off x="3832348" y="514195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1" name="Oval 110">
            <a:extLst>
              <a:ext uri="{FF2B5EF4-FFF2-40B4-BE49-F238E27FC236}">
                <a16:creationId xmlns:a16="http://schemas.microsoft.com/office/drawing/2014/main" id="{9957D7F6-A90B-8F40-FB8B-3FDDBD944482}"/>
              </a:ext>
            </a:extLst>
          </p:cNvPr>
          <p:cNvSpPr/>
          <p:nvPr/>
        </p:nvSpPr>
        <p:spPr>
          <a:xfrm>
            <a:off x="4190693" y="514195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2" name="Oval 111">
            <a:extLst>
              <a:ext uri="{FF2B5EF4-FFF2-40B4-BE49-F238E27FC236}">
                <a16:creationId xmlns:a16="http://schemas.microsoft.com/office/drawing/2014/main" id="{C1346D57-ABB7-4431-028D-7C0AB9B22118}"/>
              </a:ext>
            </a:extLst>
          </p:cNvPr>
          <p:cNvSpPr/>
          <p:nvPr/>
        </p:nvSpPr>
        <p:spPr>
          <a:xfrm>
            <a:off x="4561395" y="514195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3" name="Oval 112">
            <a:extLst>
              <a:ext uri="{FF2B5EF4-FFF2-40B4-BE49-F238E27FC236}">
                <a16:creationId xmlns:a16="http://schemas.microsoft.com/office/drawing/2014/main" id="{C7C8BFB7-E59D-BBD2-B9BE-6C0D778B8460}"/>
              </a:ext>
            </a:extLst>
          </p:cNvPr>
          <p:cNvSpPr/>
          <p:nvPr/>
        </p:nvSpPr>
        <p:spPr>
          <a:xfrm>
            <a:off x="4925919" y="514195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4" name="Title 2">
            <a:extLst>
              <a:ext uri="{FF2B5EF4-FFF2-40B4-BE49-F238E27FC236}">
                <a16:creationId xmlns:a16="http://schemas.microsoft.com/office/drawing/2014/main" id="{8417922C-C454-34F5-5F44-F6E2BF349DF2}"/>
              </a:ext>
            </a:extLst>
          </p:cNvPr>
          <p:cNvSpPr txBox="1"/>
          <p:nvPr/>
        </p:nvSpPr>
        <p:spPr>
          <a:xfrm>
            <a:off x="530424" y="515366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酸</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115" name="Straight Connector 114">
            <a:extLst>
              <a:ext uri="{FF2B5EF4-FFF2-40B4-BE49-F238E27FC236}">
                <a16:creationId xmlns:a16="http://schemas.microsoft.com/office/drawing/2014/main" id="{7E3F1B4C-E183-1F07-2E84-5CD6003E3A1F}"/>
              </a:ext>
            </a:extLst>
          </p:cNvPr>
          <p:cNvCxnSpPr>
            <a:cxnSpLocks/>
          </p:cNvCxnSpPr>
          <p:nvPr/>
        </p:nvCxnSpPr>
        <p:spPr>
          <a:xfrm>
            <a:off x="885825" y="5321538"/>
            <a:ext cx="107335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4B1D98A8-D9FE-E6AD-68CF-EF6B7648219F}"/>
              </a:ext>
            </a:extLst>
          </p:cNvPr>
          <p:cNvSpPr/>
          <p:nvPr/>
        </p:nvSpPr>
        <p:spPr>
          <a:xfrm>
            <a:off x="2010871" y="592951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7" name="Oval 116">
            <a:extLst>
              <a:ext uri="{FF2B5EF4-FFF2-40B4-BE49-F238E27FC236}">
                <a16:creationId xmlns:a16="http://schemas.microsoft.com/office/drawing/2014/main" id="{03E653F0-B44E-E889-06EC-C7696CFBD610}"/>
              </a:ext>
            </a:extLst>
          </p:cNvPr>
          <p:cNvSpPr/>
          <p:nvPr/>
        </p:nvSpPr>
        <p:spPr>
          <a:xfrm>
            <a:off x="2375014" y="592661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8" name="Oval 117">
            <a:extLst>
              <a:ext uri="{FF2B5EF4-FFF2-40B4-BE49-F238E27FC236}">
                <a16:creationId xmlns:a16="http://schemas.microsoft.com/office/drawing/2014/main" id="{20D89651-4ECC-59D2-8E42-7BFA1919CE69}"/>
              </a:ext>
            </a:extLst>
          </p:cNvPr>
          <p:cNvSpPr/>
          <p:nvPr/>
        </p:nvSpPr>
        <p:spPr>
          <a:xfrm>
            <a:off x="2739157" y="592661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9" name="Oval 118">
            <a:extLst>
              <a:ext uri="{FF2B5EF4-FFF2-40B4-BE49-F238E27FC236}">
                <a16:creationId xmlns:a16="http://schemas.microsoft.com/office/drawing/2014/main" id="{C2EFFB14-CC5A-17C7-91C3-495338FD42A0}"/>
              </a:ext>
            </a:extLst>
          </p:cNvPr>
          <p:cNvSpPr/>
          <p:nvPr/>
        </p:nvSpPr>
        <p:spPr>
          <a:xfrm>
            <a:off x="3103300" y="592661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0" name="Oval 119">
            <a:extLst>
              <a:ext uri="{FF2B5EF4-FFF2-40B4-BE49-F238E27FC236}">
                <a16:creationId xmlns:a16="http://schemas.microsoft.com/office/drawing/2014/main" id="{12492F5F-1BE9-76F4-7ED3-EA8494E58AB0}"/>
              </a:ext>
            </a:extLst>
          </p:cNvPr>
          <p:cNvSpPr/>
          <p:nvPr/>
        </p:nvSpPr>
        <p:spPr>
          <a:xfrm>
            <a:off x="3467824" y="592661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2" name="Oval 121">
            <a:extLst>
              <a:ext uri="{FF2B5EF4-FFF2-40B4-BE49-F238E27FC236}">
                <a16:creationId xmlns:a16="http://schemas.microsoft.com/office/drawing/2014/main" id="{FD8B878E-AA48-9B17-CFAC-C98A74F423A0}"/>
              </a:ext>
            </a:extLst>
          </p:cNvPr>
          <p:cNvSpPr/>
          <p:nvPr/>
        </p:nvSpPr>
        <p:spPr>
          <a:xfrm>
            <a:off x="4190693" y="592661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3" name="Oval 122">
            <a:extLst>
              <a:ext uri="{FF2B5EF4-FFF2-40B4-BE49-F238E27FC236}">
                <a16:creationId xmlns:a16="http://schemas.microsoft.com/office/drawing/2014/main" id="{2CBCC790-6FE1-E1FD-BBAA-85A356696124}"/>
              </a:ext>
            </a:extLst>
          </p:cNvPr>
          <p:cNvSpPr/>
          <p:nvPr/>
        </p:nvSpPr>
        <p:spPr>
          <a:xfrm>
            <a:off x="4561395" y="592661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4" name="Oval 123">
            <a:extLst>
              <a:ext uri="{FF2B5EF4-FFF2-40B4-BE49-F238E27FC236}">
                <a16:creationId xmlns:a16="http://schemas.microsoft.com/office/drawing/2014/main" id="{2ABFE1A2-6741-6C16-795E-90A27FC92422}"/>
              </a:ext>
            </a:extLst>
          </p:cNvPr>
          <p:cNvSpPr/>
          <p:nvPr/>
        </p:nvSpPr>
        <p:spPr>
          <a:xfrm>
            <a:off x="4925919" y="592661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5" name="Title 2">
            <a:extLst>
              <a:ext uri="{FF2B5EF4-FFF2-40B4-BE49-F238E27FC236}">
                <a16:creationId xmlns:a16="http://schemas.microsoft.com/office/drawing/2014/main" id="{A922EE66-C655-C674-6D71-9DD2D8D9FD82}"/>
              </a:ext>
            </a:extLst>
          </p:cNvPr>
          <p:cNvSpPr txBox="1"/>
          <p:nvPr/>
        </p:nvSpPr>
        <p:spPr>
          <a:xfrm>
            <a:off x="1912839" y="562554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Yu Gothic" panose="020B0400000000000000" pitchFamily="34" charset="-128"/>
                <a:ea typeface="Yu Gothic" panose="020B0400000000000000" pitchFamily="34" charset="-128"/>
              </a:rPr>
              <a:t>8%</a:t>
            </a:r>
          </a:p>
        </p:txBody>
      </p:sp>
      <p:sp>
        <p:nvSpPr>
          <p:cNvPr id="126" name="Title 2">
            <a:extLst>
              <a:ext uri="{FF2B5EF4-FFF2-40B4-BE49-F238E27FC236}">
                <a16:creationId xmlns:a16="http://schemas.microsoft.com/office/drawing/2014/main" id="{DCB685D7-E21A-D7F6-9450-82E4C128408B}"/>
              </a:ext>
            </a:extLst>
          </p:cNvPr>
          <p:cNvSpPr txBox="1"/>
          <p:nvPr/>
        </p:nvSpPr>
        <p:spPr>
          <a:xfrm>
            <a:off x="2832326" y="5625545"/>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Yu Gothic" panose="020B0400000000000000" pitchFamily="34" charset="-128"/>
                <a:ea typeface="Yu Gothic" panose="020B0400000000000000" pitchFamily="34" charset="-128"/>
              </a:rPr>
              <a:t>11% – 13.5%</a:t>
            </a:r>
          </a:p>
        </p:txBody>
      </p:sp>
      <p:sp>
        <p:nvSpPr>
          <p:cNvPr id="127" name="Title 2">
            <a:extLst>
              <a:ext uri="{FF2B5EF4-FFF2-40B4-BE49-F238E27FC236}">
                <a16:creationId xmlns:a16="http://schemas.microsoft.com/office/drawing/2014/main" id="{278826FC-7713-A1F2-961B-F9580261478A}"/>
              </a:ext>
            </a:extLst>
          </p:cNvPr>
          <p:cNvSpPr txBox="1"/>
          <p:nvPr/>
        </p:nvSpPr>
        <p:spPr>
          <a:xfrm>
            <a:off x="4475721" y="562554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Yu Gothic" panose="020B0400000000000000" pitchFamily="34" charset="-128"/>
                <a:ea typeface="Yu Gothic" panose="020B0400000000000000" pitchFamily="34" charset="-128"/>
              </a:rPr>
              <a:t>17%</a:t>
            </a:r>
          </a:p>
        </p:txBody>
      </p:sp>
      <p:sp>
        <p:nvSpPr>
          <p:cNvPr id="128" name="Title 2">
            <a:extLst>
              <a:ext uri="{FF2B5EF4-FFF2-40B4-BE49-F238E27FC236}">
                <a16:creationId xmlns:a16="http://schemas.microsoft.com/office/drawing/2014/main" id="{4E3116EE-C3EF-9668-874C-EA7BE7675956}"/>
              </a:ext>
            </a:extLst>
          </p:cNvPr>
          <p:cNvSpPr txBox="1"/>
          <p:nvPr/>
        </p:nvSpPr>
        <p:spPr>
          <a:xfrm>
            <a:off x="530424" y="593832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アルコール</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129" name="Straight Connector 128">
            <a:extLst>
              <a:ext uri="{FF2B5EF4-FFF2-40B4-BE49-F238E27FC236}">
                <a16:creationId xmlns:a16="http://schemas.microsoft.com/office/drawing/2014/main" id="{39571AC6-D217-54AC-178B-152754E1852A}"/>
              </a:ext>
            </a:extLst>
          </p:cNvPr>
          <p:cNvCxnSpPr>
            <a:cxnSpLocks/>
          </p:cNvCxnSpPr>
          <p:nvPr/>
        </p:nvCxnSpPr>
        <p:spPr>
          <a:xfrm>
            <a:off x="1634799" y="6106192"/>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90D1478E-5F6F-0128-ABDE-B3AD64F54DAF}"/>
              </a:ext>
            </a:extLst>
          </p:cNvPr>
          <p:cNvGrpSpPr/>
          <p:nvPr/>
        </p:nvGrpSpPr>
        <p:grpSpPr>
          <a:xfrm>
            <a:off x="3829455" y="5926610"/>
            <a:ext cx="278634" cy="272668"/>
            <a:chOff x="8032638" y="5926610"/>
            <a:chExt cx="278634" cy="272668"/>
          </a:xfrm>
          <a:solidFill>
            <a:schemeClr val="bg2"/>
          </a:solidFill>
        </p:grpSpPr>
        <p:sp>
          <p:nvSpPr>
            <p:cNvPr id="12" name="Freeform 11">
              <a:extLst>
                <a:ext uri="{FF2B5EF4-FFF2-40B4-BE49-F238E27FC236}">
                  <a16:creationId xmlns:a16="http://schemas.microsoft.com/office/drawing/2014/main" id="{0CBB279D-C409-5932-1493-DCDBA80B6BCD}"/>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Yu Gothic" panose="020B0400000000000000" pitchFamily="34" charset="-128"/>
                <a:ea typeface="Yu Gothic" panose="020B0400000000000000" pitchFamily="34" charset="-128"/>
              </a:endParaRPr>
            </a:p>
          </p:txBody>
        </p:sp>
        <p:sp>
          <p:nvSpPr>
            <p:cNvPr id="13" name="Freeform 12">
              <a:extLst>
                <a:ext uri="{FF2B5EF4-FFF2-40B4-BE49-F238E27FC236}">
                  <a16:creationId xmlns:a16="http://schemas.microsoft.com/office/drawing/2014/main" id="{844CE3A0-A664-E682-FF52-CF01276BF454}"/>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Yu Gothic" panose="020B0400000000000000" pitchFamily="34" charset="-128"/>
                <a:ea typeface="Yu Gothic" panose="020B0400000000000000" pitchFamily="34" charset="-128"/>
              </a:endParaRPr>
            </a:p>
          </p:txBody>
        </p:sp>
      </p:grpSp>
      <p:cxnSp>
        <p:nvCxnSpPr>
          <p:cNvPr id="17" name="Straight Connector 16">
            <a:extLst>
              <a:ext uri="{FF2B5EF4-FFF2-40B4-BE49-F238E27FC236}">
                <a16:creationId xmlns:a16="http://schemas.microsoft.com/office/drawing/2014/main" id="{D7AA0391-A848-316B-5EB8-2095E66EABB4}"/>
              </a:ext>
            </a:extLst>
          </p:cNvPr>
          <p:cNvCxnSpPr>
            <a:cxnSpLocks/>
          </p:cNvCxnSpPr>
          <p:nvPr/>
        </p:nvCxnSpPr>
        <p:spPr>
          <a:xfrm>
            <a:off x="2141408" y="2277399"/>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13C03BB7-C2D7-62CC-B680-7A8F76C4F6D2}"/>
              </a:ext>
            </a:extLst>
          </p:cNvPr>
          <p:cNvCxnSpPr>
            <a:cxnSpLocks/>
          </p:cNvCxnSpPr>
          <p:nvPr/>
        </p:nvCxnSpPr>
        <p:spPr>
          <a:xfrm>
            <a:off x="3209341" y="2277399"/>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9874FEF-3957-FE11-AD9C-9A7BAC9A6704}"/>
              </a:ext>
            </a:extLst>
          </p:cNvPr>
          <p:cNvCxnSpPr>
            <a:cxnSpLocks/>
          </p:cNvCxnSpPr>
          <p:nvPr/>
        </p:nvCxnSpPr>
        <p:spPr>
          <a:xfrm>
            <a:off x="2147205" y="2411523"/>
            <a:ext cx="103538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B0758F4-C997-BC02-9EF2-0A761397B80D}"/>
              </a:ext>
            </a:extLst>
          </p:cNvPr>
          <p:cNvSpPr txBox="1"/>
          <p:nvPr/>
        </p:nvSpPr>
        <p:spPr>
          <a:xfrm>
            <a:off x="506570" y="536250"/>
            <a:ext cx="8202622" cy="1247777"/>
          </a:xfrm>
          <a:prstGeom prst="rect">
            <a:avLst/>
          </a:prstGeom>
          <a:noFill/>
        </p:spPr>
        <p:txBody>
          <a:bodyPr wrap="square">
            <a:spAutoFit/>
          </a:bodyPr>
          <a:lstStyle/>
          <a:p>
            <a:pPr>
              <a:lnSpc>
                <a:spcPct val="82000"/>
              </a:lnSpc>
            </a:pPr>
            <a:r>
              <a:rPr lang="en-AU" altLang="ja-JP" sz="4000" dirty="0">
                <a:solidFill>
                  <a:srgbClr val="601329"/>
                </a:solidFill>
                <a:latin typeface="+mj-lt"/>
                <a:ea typeface="Yu Gothic Medium" panose="020B0400000000000000" pitchFamily="34" charset="-128"/>
                <a:cs typeface="Arial" panose="020B0604020202020204" pitchFamily="34" charset="0"/>
              </a:rPr>
              <a:t>EDEN VALLEY</a:t>
            </a:r>
            <a:r>
              <a:rPr lang="ja-JP" altLang="en-US" sz="4000" dirty="0">
                <a:solidFill>
                  <a:srgbClr val="601329"/>
                </a:solidFill>
                <a:latin typeface="Yu Gothic Medium" panose="020B0400000000000000" pitchFamily="34" charset="-128"/>
                <a:ea typeface="Yu Gothic Medium" panose="020B0400000000000000" pitchFamily="34" charset="-128"/>
              </a:rPr>
              <a:t>リースリング</a:t>
            </a:r>
            <a:br>
              <a:rPr lang="en-US" sz="6000" dirty="0">
                <a:solidFill>
                  <a:srgbClr val="B2D8BE"/>
                </a:solidFill>
                <a:latin typeface="Yu Gothic Medium" panose="020B0400000000000000" pitchFamily="34" charset="-128"/>
                <a:ea typeface="Yu Gothic Medium" panose="020B0400000000000000" pitchFamily="34" charset="-128"/>
              </a:rPr>
            </a:br>
            <a:r>
              <a:rPr lang="ja-JP" altLang="en-US" sz="4800" dirty="0">
                <a:solidFill>
                  <a:schemeClr val="bg2"/>
                </a:solidFill>
                <a:latin typeface="Yu Gothic Medium" panose="020B0400000000000000" pitchFamily="34" charset="-128"/>
                <a:ea typeface="Yu Gothic Medium" panose="020B0400000000000000" pitchFamily="34" charset="-128"/>
              </a:rPr>
              <a:t>特徴</a:t>
            </a:r>
            <a:endParaRPr lang="en-US" sz="5000" dirty="0">
              <a:solidFill>
                <a:schemeClr val="bg2"/>
              </a:solidFill>
              <a:latin typeface="Yu Gothic Medium" panose="020B0400000000000000" pitchFamily="34" charset="-128"/>
              <a:ea typeface="Yu Gothic Medium" panose="020B0400000000000000" pitchFamily="34" charset="-128"/>
            </a:endParaRPr>
          </a:p>
        </p:txBody>
      </p:sp>
      <p:sp>
        <p:nvSpPr>
          <p:cNvPr id="2" name="Title 2">
            <a:extLst>
              <a:ext uri="{FF2B5EF4-FFF2-40B4-BE49-F238E27FC236}">
                <a16:creationId xmlns:a16="http://schemas.microsoft.com/office/drawing/2014/main" id="{4EEE65B6-4195-8CAA-AC90-0972B2560DDF}"/>
              </a:ext>
            </a:extLst>
          </p:cNvPr>
          <p:cNvSpPr txBox="1"/>
          <p:nvPr/>
        </p:nvSpPr>
        <p:spPr>
          <a:xfrm>
            <a:off x="1642550" y="4534072"/>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 name="Title 2">
            <a:extLst>
              <a:ext uri="{FF2B5EF4-FFF2-40B4-BE49-F238E27FC236}">
                <a16:creationId xmlns:a16="http://schemas.microsoft.com/office/drawing/2014/main" id="{31D050B3-CB32-D4B9-B29C-7B6F188F9907}"/>
              </a:ext>
            </a:extLst>
          </p:cNvPr>
          <p:cNvSpPr txBox="1"/>
          <p:nvPr/>
        </p:nvSpPr>
        <p:spPr>
          <a:xfrm>
            <a:off x="3011563" y="453802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4" name="Title 2">
            <a:extLst>
              <a:ext uri="{FF2B5EF4-FFF2-40B4-BE49-F238E27FC236}">
                <a16:creationId xmlns:a16="http://schemas.microsoft.com/office/drawing/2014/main" id="{6B759C28-F244-9430-8345-4CABE43007CB}"/>
              </a:ext>
            </a:extLst>
          </p:cNvPr>
          <p:cNvSpPr txBox="1"/>
          <p:nvPr/>
        </p:nvSpPr>
        <p:spPr>
          <a:xfrm>
            <a:off x="4453877" y="450915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高</a:t>
            </a:r>
            <a:endParaRPr lang="en-US" sz="1200" cap="none" dirty="0">
              <a:solidFill>
                <a:schemeClr val="tx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3522158744"/>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01248" y="541230"/>
            <a:ext cx="5541444" cy="1120820"/>
          </a:xfrm>
          <a:prstGeom prst="rect">
            <a:avLst/>
          </a:prstGeom>
          <a:noFill/>
        </p:spPr>
        <p:txBody>
          <a:bodyPr wrap="square">
            <a:spAutoFit/>
          </a:bodyPr>
          <a:lstStyle/>
          <a:p>
            <a:pPr>
              <a:lnSpc>
                <a:spcPct val="82000"/>
              </a:lnSpc>
            </a:pPr>
            <a:r>
              <a:rPr lang="en-AU" altLang="ja-JP" sz="3200" dirty="0">
                <a:solidFill>
                  <a:srgbClr val="601329"/>
                </a:solidFill>
                <a:latin typeface="+mj-lt"/>
                <a:ea typeface="Yu Gothic Medium" panose="020B0400000000000000" pitchFamily="34" charset="-128"/>
                <a:cs typeface="Arial" panose="020B0604020202020204" pitchFamily="34" charset="0"/>
              </a:rPr>
              <a:t>BAROSSA VALLEY</a:t>
            </a:r>
            <a:br>
              <a:rPr lang="en-US" sz="6000" dirty="0">
                <a:solidFill>
                  <a:srgbClr val="B2D8BE"/>
                </a:solidFill>
                <a:latin typeface="Yu Gothic Medium" panose="020B0400000000000000" pitchFamily="34" charset="-128"/>
                <a:ea typeface="Yu Gothic Medium" panose="020B0400000000000000" pitchFamily="34" charset="-128"/>
              </a:rPr>
            </a:br>
            <a:r>
              <a:rPr lang="ja-JP" altLang="en-US" sz="4800" dirty="0">
                <a:solidFill>
                  <a:schemeClr val="accent5"/>
                </a:solidFill>
                <a:latin typeface="Yu Gothic Medium" panose="020B0400000000000000" pitchFamily="34" charset="-128"/>
                <a:ea typeface="Yu Gothic Medium" panose="020B0400000000000000" pitchFamily="34" charset="-128"/>
              </a:rPr>
              <a:t>グルナッシュ</a:t>
            </a:r>
            <a:endParaRPr lang="en-US" sz="5440" dirty="0">
              <a:solidFill>
                <a:schemeClr val="accent5"/>
              </a:solidFill>
              <a:latin typeface="Yu Gothic Medium" panose="020B0400000000000000" pitchFamily="34" charset="-128"/>
              <a:ea typeface="Yu Gothic Medium" panose="020B0400000000000000" pitchFamily="34" charset="-128"/>
            </a:endParaRPr>
          </a:p>
        </p:txBody>
      </p:sp>
      <p:sp>
        <p:nvSpPr>
          <p:cNvPr id="6" name="TextBox 5">
            <a:extLst>
              <a:ext uri="{FF2B5EF4-FFF2-40B4-BE49-F238E27FC236}">
                <a16:creationId xmlns:a16="http://schemas.microsoft.com/office/drawing/2014/main" id="{3937CC6C-038C-22C6-5A1B-F274BB411F78}"/>
              </a:ext>
            </a:extLst>
          </p:cNvPr>
          <p:cNvSpPr txBox="1"/>
          <p:nvPr/>
        </p:nvSpPr>
        <p:spPr>
          <a:xfrm>
            <a:off x="693732" y="2067940"/>
            <a:ext cx="3055656" cy="830997"/>
          </a:xfrm>
          <a:prstGeom prst="rect">
            <a:avLst/>
          </a:prstGeom>
          <a:noFill/>
        </p:spPr>
        <p:txBody>
          <a:bodyPr wrap="square" anchor="b">
            <a:spAutoFit/>
          </a:bodyPr>
          <a:lstStyle/>
          <a:p>
            <a:pPr algn="ctr">
              <a:spcBef>
                <a:spcPts val="217"/>
              </a:spcBef>
              <a:spcAft>
                <a:spcPts val="315"/>
              </a:spcAft>
            </a:pPr>
            <a:r>
              <a:rPr lang="ja-JP" altLang="en-US" sz="1600" dirty="0">
                <a:effectLst/>
                <a:latin typeface="Yu Gothic Medium" panose="020B0500000000000000" pitchFamily="34" charset="-128"/>
                <a:ea typeface="Yu Gothic Medium" panose="020B0500000000000000" pitchFamily="34" charset="-128"/>
              </a:rPr>
              <a:t>豊かなテクスチャーと</a:t>
            </a:r>
            <a:br>
              <a:rPr lang="ja-JP" altLang="en-US" sz="1600" dirty="0">
                <a:effectLst/>
                <a:latin typeface="Yu Gothic Medium" panose="020B0500000000000000" pitchFamily="34" charset="-128"/>
                <a:ea typeface="Yu Gothic Medium" panose="020B0500000000000000" pitchFamily="34" charset="-128"/>
              </a:rPr>
            </a:br>
            <a:r>
              <a:rPr lang="ja-JP" altLang="en-US" sz="1600" dirty="0">
                <a:effectLst/>
                <a:latin typeface="Yu Gothic Medium" panose="020B0500000000000000" pitchFamily="34" charset="-128"/>
                <a:ea typeface="Yu Gothic Medium" panose="020B0500000000000000" pitchFamily="34" charset="-128"/>
              </a:rPr>
              <a:t>よく熟した赤い果実、スパイス、コショウのような特徴</a:t>
            </a: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721231" y="3032760"/>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2918129"/>
            <a:ext cx="0" cy="45666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367169"/>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7" y="1812208"/>
            <a:ext cx="2583929" cy="2583929"/>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130268" y="2590250"/>
            <a:ext cx="1874323" cy="1027845"/>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ja-JP" altLang="en-US" sz="1600" dirty="0">
                <a:effectLst/>
                <a:latin typeface="Yu Gothic" panose="020B0400000000000000" pitchFamily="34" charset="-128"/>
                <a:ea typeface="Yu Gothic" panose="020B0400000000000000" pitchFamily="34" charset="-128"/>
              </a:rPr>
              <a:t>単一品種としても</a:t>
            </a:r>
            <a:br>
              <a:rPr lang="en-AU" altLang="ja-JP" sz="1600" dirty="0">
                <a:effectLst/>
                <a:latin typeface="Yu Gothic" panose="020B0400000000000000" pitchFamily="34" charset="-128"/>
                <a:ea typeface="Yu Gothic" panose="020B0400000000000000" pitchFamily="34" charset="-128"/>
              </a:rPr>
            </a:br>
            <a:r>
              <a:rPr lang="ja-JP" altLang="en-US" sz="1600" dirty="0">
                <a:effectLst/>
                <a:latin typeface="Yu Gothic" panose="020B0400000000000000" pitchFamily="34" charset="-128"/>
                <a:ea typeface="Yu Gothic" panose="020B0400000000000000" pitchFamily="34" charset="-128"/>
              </a:rPr>
              <a:t>ブレンド・ワインの一部としても</a:t>
            </a:r>
          </a:p>
          <a:p>
            <a:pPr algn="ctr">
              <a:lnSpc>
                <a:spcPct val="100000"/>
              </a:lnSpc>
              <a:spcBef>
                <a:spcPts val="217"/>
              </a:spcBef>
            </a:pPr>
            <a:r>
              <a:rPr lang="ja-JP" altLang="en-US" sz="1600" dirty="0">
                <a:effectLst/>
                <a:latin typeface="Yu Gothic" panose="020B0400000000000000" pitchFamily="34" charset="-128"/>
                <a:ea typeface="Yu Gothic" panose="020B0400000000000000" pitchFamily="34" charset="-128"/>
              </a:rPr>
              <a:t>使える万能品種</a:t>
            </a:r>
            <a:endParaRPr lang="en-AU" sz="1600" dirty="0">
              <a:effectLst/>
              <a:latin typeface="Yu Gothic" panose="020B0400000000000000" pitchFamily="34" charset="-128"/>
              <a:ea typeface="Yu Gothic" panose="020B0400000000000000" pitchFamily="34" charset="-128"/>
            </a:endParaRPr>
          </a:p>
        </p:txBody>
      </p:sp>
      <p:sp>
        <p:nvSpPr>
          <p:cNvPr id="29" name="TextBox 28">
            <a:extLst>
              <a:ext uri="{FF2B5EF4-FFF2-40B4-BE49-F238E27FC236}">
                <a16:creationId xmlns:a16="http://schemas.microsoft.com/office/drawing/2014/main" id="{9EE6620A-6DE8-9F2C-93D7-EA689D1394C6}"/>
              </a:ext>
            </a:extLst>
          </p:cNvPr>
          <p:cNvSpPr txBox="1"/>
          <p:nvPr/>
        </p:nvSpPr>
        <p:spPr>
          <a:xfrm>
            <a:off x="2889188" y="4998507"/>
            <a:ext cx="2805709" cy="1364733"/>
          </a:xfrm>
          <a:prstGeom prst="rect">
            <a:avLst/>
          </a:prstGeom>
          <a:noFill/>
        </p:spPr>
        <p:txBody>
          <a:bodyPr wrap="square" anchor="b">
            <a:spAutoFit/>
          </a:bodyPr>
          <a:lstStyle/>
          <a:p>
            <a:pPr>
              <a:buClr>
                <a:srgbClr val="F40000"/>
              </a:buClr>
            </a:pPr>
            <a:r>
              <a:rPr lang="ja-JP" altLang="en-US" sz="1600" b="1" dirty="0">
                <a:latin typeface="Yu Gothic Medium" panose="020B0500000000000000" pitchFamily="34" charset="-128"/>
                <a:ea typeface="Yu Gothic Medium" panose="020B0500000000000000" pitchFamily="34" charset="-128"/>
                <a:cs typeface="Hellix SemiBold"/>
              </a:rPr>
              <a:t>典型的な風味：</a:t>
            </a:r>
          </a:p>
          <a:p>
            <a:pPr marL="285750" indent="-285750">
              <a:lnSpc>
                <a:spcPct val="82000"/>
              </a:lnSpc>
              <a:spcBef>
                <a:spcPts val="150"/>
              </a:spcBef>
              <a:spcAft>
                <a:spcPts val="315"/>
              </a:spcAft>
              <a:buClr>
                <a:schemeClr val="accent3"/>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ダークラズベリー </a:t>
            </a:r>
          </a:p>
          <a:p>
            <a:pPr marL="285750" indent="-285750">
              <a:lnSpc>
                <a:spcPct val="82000"/>
              </a:lnSpc>
              <a:spcBef>
                <a:spcPts val="150"/>
              </a:spcBef>
              <a:spcAft>
                <a:spcPts val="315"/>
              </a:spcAft>
              <a:buClr>
                <a:schemeClr val="accent3"/>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イチゴ</a:t>
            </a:r>
          </a:p>
          <a:p>
            <a:pPr marL="285750" indent="-285750">
              <a:lnSpc>
                <a:spcPct val="82000"/>
              </a:lnSpc>
              <a:spcBef>
                <a:spcPts val="150"/>
              </a:spcBef>
              <a:spcAft>
                <a:spcPts val="315"/>
              </a:spcAft>
              <a:buClr>
                <a:schemeClr val="accent3"/>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チェリー </a:t>
            </a:r>
          </a:p>
          <a:p>
            <a:pPr marL="285750" indent="-285750">
              <a:lnSpc>
                <a:spcPct val="82000"/>
              </a:lnSpc>
              <a:spcBef>
                <a:spcPts val="150"/>
              </a:spcBef>
              <a:spcAft>
                <a:spcPts val="315"/>
              </a:spcAft>
              <a:buClr>
                <a:schemeClr val="accent3"/>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白コショウ</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3821430" y="4331805"/>
            <a:ext cx="204792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3821430" y="4324185"/>
            <a:ext cx="0" cy="6248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7A51DF95-F3F6-9DD6-C388-D0544C8D495E}"/>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5410197" y="368300"/>
            <a:ext cx="2114328" cy="6400800"/>
          </a:xfrm>
          <a:prstGeom prst="rect">
            <a:avLst/>
          </a:prstGeom>
        </p:spPr>
      </p:pic>
      <p:sp>
        <p:nvSpPr>
          <p:cNvPr id="5" name="object 10">
            <a:extLst>
              <a:ext uri="{FF2B5EF4-FFF2-40B4-BE49-F238E27FC236}">
                <a16:creationId xmlns:a16="http://schemas.microsoft.com/office/drawing/2014/main" id="{C478B2E1-CB5C-E487-2C8E-7DC92B488748}"/>
              </a:ext>
            </a:extLst>
          </p:cNvPr>
          <p:cNvSpPr txBox="1"/>
          <p:nvPr/>
        </p:nvSpPr>
        <p:spPr>
          <a:xfrm rot="16200000">
            <a:off x="4283593"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GRENACHE</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17649920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600035" y="595639"/>
            <a:ext cx="11283754" cy="1029406"/>
          </a:xfrm>
        </p:spPr>
        <p:txBody>
          <a:bodyPr/>
          <a:lstStyle/>
          <a:p>
            <a:r>
              <a:rPr lang="en-AU" altLang="ja-JP" sz="4000" dirty="0">
                <a:solidFill>
                  <a:schemeClr val="accent1"/>
                </a:solidFill>
                <a:latin typeface="+mj-lt"/>
                <a:ea typeface="Yu Gothic Medium" panose="020B0500000000000000" pitchFamily="34" charset="-128"/>
                <a:cs typeface="Arial" panose="020B0604020202020204" pitchFamily="34" charset="0"/>
              </a:rPr>
              <a:t>BAROSSA VALLEY </a:t>
            </a:r>
            <a:r>
              <a:rPr lang="en-US" sz="4000" kern="0" spc="600" dirty="0" err="1">
                <a:solidFill>
                  <a:schemeClr val="accent1"/>
                </a:solidFill>
                <a:latin typeface="Yu Gothic Medium" panose="020B0500000000000000" pitchFamily="34" charset="-128"/>
                <a:ea typeface="Yu Gothic Medium" panose="020B0500000000000000" pitchFamily="34" charset="-128"/>
              </a:rPr>
              <a:t>グルナッシュ</a:t>
            </a:r>
            <a:br>
              <a:rPr lang="en-US" sz="4000" dirty="0">
                <a:solidFill>
                  <a:schemeClr val="accent3"/>
                </a:solidFill>
                <a:latin typeface="Yu Gothic Medium" panose="020B0400000000000000" pitchFamily="34" charset="-128"/>
                <a:ea typeface="Yu Gothic Medium" panose="020B0400000000000000" pitchFamily="34" charset="-128"/>
              </a:rPr>
            </a:br>
            <a:r>
              <a:rPr lang="ja-JP" altLang="en-US" sz="4800" dirty="0">
                <a:solidFill>
                  <a:schemeClr val="accent5"/>
                </a:solidFill>
                <a:latin typeface="Yu Gothic Medium" panose="020B0400000000000000" pitchFamily="34" charset="-128"/>
                <a:ea typeface="Yu Gothic Medium" panose="020B0400000000000000" pitchFamily="34" charset="-128"/>
              </a:rPr>
              <a:t>特徴</a:t>
            </a:r>
            <a:endParaRPr lang="en-US" sz="4800" dirty="0">
              <a:solidFill>
                <a:schemeClr val="accent5"/>
              </a:solidFill>
              <a:latin typeface="Yu Gothic Medium" panose="020B0400000000000000" pitchFamily="34" charset="-128"/>
              <a:ea typeface="Yu Gothic Medium" panose="020B0400000000000000" pitchFamily="34" charset="-128"/>
            </a:endParaRP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8220725"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094121"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GRENACHE</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0844" y="1788476"/>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 name="Oval 11">
            <a:extLst>
              <a:ext uri="{FF2B5EF4-FFF2-40B4-BE49-F238E27FC236}">
                <a16:creationId xmlns:a16="http://schemas.microsoft.com/office/drawing/2014/main" id="{ECE51254-419D-29CF-E4C7-E8063642813C}"/>
              </a:ext>
            </a:extLst>
          </p:cNvPr>
          <p:cNvSpPr/>
          <p:nvPr/>
        </p:nvSpPr>
        <p:spPr>
          <a:xfrm>
            <a:off x="2374987" y="1785574"/>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 name="Oval 17">
            <a:extLst>
              <a:ext uri="{FF2B5EF4-FFF2-40B4-BE49-F238E27FC236}">
                <a16:creationId xmlns:a16="http://schemas.microsoft.com/office/drawing/2014/main" id="{8F9442EB-F8DB-AA97-5543-6832E2FA2144}"/>
              </a:ext>
            </a:extLst>
          </p:cNvPr>
          <p:cNvSpPr/>
          <p:nvPr/>
        </p:nvSpPr>
        <p:spPr>
          <a:xfrm>
            <a:off x="2739130" y="1785574"/>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9" name="Oval 18">
            <a:extLst>
              <a:ext uri="{FF2B5EF4-FFF2-40B4-BE49-F238E27FC236}">
                <a16:creationId xmlns:a16="http://schemas.microsoft.com/office/drawing/2014/main" id="{468D29E8-9680-54FB-ADF6-1FC18021F427}"/>
              </a:ext>
            </a:extLst>
          </p:cNvPr>
          <p:cNvSpPr/>
          <p:nvPr/>
        </p:nvSpPr>
        <p:spPr>
          <a:xfrm>
            <a:off x="3103273" y="1785574"/>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3" name="Oval 22">
            <a:extLst>
              <a:ext uri="{FF2B5EF4-FFF2-40B4-BE49-F238E27FC236}">
                <a16:creationId xmlns:a16="http://schemas.microsoft.com/office/drawing/2014/main" id="{984C8C4D-8F79-3F95-64F0-3F8DF32F7E86}"/>
              </a:ext>
            </a:extLst>
          </p:cNvPr>
          <p:cNvSpPr/>
          <p:nvPr/>
        </p:nvSpPr>
        <p:spPr>
          <a:xfrm>
            <a:off x="3467797" y="1785574"/>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5" name="Oval 24">
            <a:extLst>
              <a:ext uri="{FF2B5EF4-FFF2-40B4-BE49-F238E27FC236}">
                <a16:creationId xmlns:a16="http://schemas.microsoft.com/office/drawing/2014/main" id="{B44A9AAF-3CA0-F26C-52DB-452F9F1631C6}"/>
              </a:ext>
            </a:extLst>
          </p:cNvPr>
          <p:cNvSpPr/>
          <p:nvPr/>
        </p:nvSpPr>
        <p:spPr>
          <a:xfrm>
            <a:off x="3832321" y="1785574"/>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6" name="Oval 25">
            <a:extLst>
              <a:ext uri="{FF2B5EF4-FFF2-40B4-BE49-F238E27FC236}">
                <a16:creationId xmlns:a16="http://schemas.microsoft.com/office/drawing/2014/main" id="{0BDD849F-B1C2-C0FD-0305-6965BC931548}"/>
              </a:ext>
            </a:extLst>
          </p:cNvPr>
          <p:cNvSpPr/>
          <p:nvPr/>
        </p:nvSpPr>
        <p:spPr>
          <a:xfrm>
            <a:off x="4190666" y="1785574"/>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7" name="Oval 26">
            <a:extLst>
              <a:ext uri="{FF2B5EF4-FFF2-40B4-BE49-F238E27FC236}">
                <a16:creationId xmlns:a16="http://schemas.microsoft.com/office/drawing/2014/main" id="{E480CDAA-7258-4034-77AF-B93ACCC317A4}"/>
              </a:ext>
            </a:extLst>
          </p:cNvPr>
          <p:cNvSpPr/>
          <p:nvPr/>
        </p:nvSpPr>
        <p:spPr>
          <a:xfrm>
            <a:off x="4561368" y="1785574"/>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8" name="Oval 27">
            <a:extLst>
              <a:ext uri="{FF2B5EF4-FFF2-40B4-BE49-F238E27FC236}">
                <a16:creationId xmlns:a16="http://schemas.microsoft.com/office/drawing/2014/main" id="{FB717671-4407-4D98-7C0A-DF654166562E}"/>
              </a:ext>
            </a:extLst>
          </p:cNvPr>
          <p:cNvSpPr/>
          <p:nvPr/>
        </p:nvSpPr>
        <p:spPr>
          <a:xfrm>
            <a:off x="4925892" y="1785574"/>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2384495" y="2232767"/>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グルナッシュ</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3" name="Oval 32">
            <a:extLst>
              <a:ext uri="{FF2B5EF4-FFF2-40B4-BE49-F238E27FC236}">
                <a16:creationId xmlns:a16="http://schemas.microsoft.com/office/drawing/2014/main" id="{01E16359-1627-2920-00FD-6FBE917ED7D7}"/>
              </a:ext>
            </a:extLst>
          </p:cNvPr>
          <p:cNvSpPr/>
          <p:nvPr/>
        </p:nvSpPr>
        <p:spPr>
          <a:xfrm>
            <a:off x="2010844" y="293765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34" name="Oval 33">
            <a:extLst>
              <a:ext uri="{FF2B5EF4-FFF2-40B4-BE49-F238E27FC236}">
                <a16:creationId xmlns:a16="http://schemas.microsoft.com/office/drawing/2014/main" id="{50B36DD8-882F-6FDA-508E-8EF70308D1B1}"/>
              </a:ext>
            </a:extLst>
          </p:cNvPr>
          <p:cNvSpPr/>
          <p:nvPr/>
        </p:nvSpPr>
        <p:spPr>
          <a:xfrm>
            <a:off x="2374987" y="29347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35" name="Oval 34">
            <a:extLst>
              <a:ext uri="{FF2B5EF4-FFF2-40B4-BE49-F238E27FC236}">
                <a16:creationId xmlns:a16="http://schemas.microsoft.com/office/drawing/2014/main" id="{449A331C-3C34-B5D3-9F68-36A4BAB9E1E4}"/>
              </a:ext>
            </a:extLst>
          </p:cNvPr>
          <p:cNvSpPr/>
          <p:nvPr/>
        </p:nvSpPr>
        <p:spPr>
          <a:xfrm>
            <a:off x="2739130" y="29347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36" name="Oval 35">
            <a:extLst>
              <a:ext uri="{FF2B5EF4-FFF2-40B4-BE49-F238E27FC236}">
                <a16:creationId xmlns:a16="http://schemas.microsoft.com/office/drawing/2014/main" id="{89D495A7-4C2F-C7E5-D281-5895A964F108}"/>
              </a:ext>
            </a:extLst>
          </p:cNvPr>
          <p:cNvSpPr/>
          <p:nvPr/>
        </p:nvSpPr>
        <p:spPr>
          <a:xfrm>
            <a:off x="3103273" y="2934752"/>
            <a:ext cx="272668" cy="272668"/>
          </a:xfrm>
          <a:prstGeom prst="ellipse">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39" name="Oval 38">
            <a:extLst>
              <a:ext uri="{FF2B5EF4-FFF2-40B4-BE49-F238E27FC236}">
                <a16:creationId xmlns:a16="http://schemas.microsoft.com/office/drawing/2014/main" id="{782FFC8C-30DA-0414-3434-62A7C3F3D806}"/>
              </a:ext>
            </a:extLst>
          </p:cNvPr>
          <p:cNvSpPr/>
          <p:nvPr/>
        </p:nvSpPr>
        <p:spPr>
          <a:xfrm>
            <a:off x="3467797" y="2934752"/>
            <a:ext cx="272668" cy="272668"/>
          </a:xfrm>
          <a:prstGeom prst="ellipse">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0" name="Oval 39">
            <a:extLst>
              <a:ext uri="{FF2B5EF4-FFF2-40B4-BE49-F238E27FC236}">
                <a16:creationId xmlns:a16="http://schemas.microsoft.com/office/drawing/2014/main" id="{A8B49305-1D74-BF86-EEAA-4E7A1126B0CF}"/>
              </a:ext>
            </a:extLst>
          </p:cNvPr>
          <p:cNvSpPr/>
          <p:nvPr/>
        </p:nvSpPr>
        <p:spPr>
          <a:xfrm>
            <a:off x="3832321" y="2934752"/>
            <a:ext cx="272668" cy="272668"/>
          </a:xfrm>
          <a:prstGeom prst="ellipse">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7" name="Oval 46">
            <a:extLst>
              <a:ext uri="{FF2B5EF4-FFF2-40B4-BE49-F238E27FC236}">
                <a16:creationId xmlns:a16="http://schemas.microsoft.com/office/drawing/2014/main" id="{E733220F-8285-B13A-9EBB-2139D51004FE}"/>
              </a:ext>
            </a:extLst>
          </p:cNvPr>
          <p:cNvSpPr/>
          <p:nvPr/>
        </p:nvSpPr>
        <p:spPr>
          <a:xfrm>
            <a:off x="4190666" y="29347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9" name="Oval 48">
            <a:extLst>
              <a:ext uri="{FF2B5EF4-FFF2-40B4-BE49-F238E27FC236}">
                <a16:creationId xmlns:a16="http://schemas.microsoft.com/office/drawing/2014/main" id="{3BF14DF1-3B62-C9FB-6F50-91ACA4D0A5EB}"/>
              </a:ext>
            </a:extLst>
          </p:cNvPr>
          <p:cNvSpPr/>
          <p:nvPr/>
        </p:nvSpPr>
        <p:spPr>
          <a:xfrm>
            <a:off x="4561368" y="29347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0" name="Oval 49">
            <a:extLst>
              <a:ext uri="{FF2B5EF4-FFF2-40B4-BE49-F238E27FC236}">
                <a16:creationId xmlns:a16="http://schemas.microsoft.com/office/drawing/2014/main" id="{14C47C49-46A0-3351-F040-BC7F20C9902B}"/>
              </a:ext>
            </a:extLst>
          </p:cNvPr>
          <p:cNvSpPr/>
          <p:nvPr/>
        </p:nvSpPr>
        <p:spPr>
          <a:xfrm>
            <a:off x="4925892" y="29347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4" name="Oval 63">
            <a:extLst>
              <a:ext uri="{FF2B5EF4-FFF2-40B4-BE49-F238E27FC236}">
                <a16:creationId xmlns:a16="http://schemas.microsoft.com/office/drawing/2014/main" id="{3E8FC32D-8C9A-564C-F98B-B3AAE41E9B4C}"/>
              </a:ext>
            </a:extLst>
          </p:cNvPr>
          <p:cNvSpPr/>
          <p:nvPr/>
        </p:nvSpPr>
        <p:spPr>
          <a:xfrm>
            <a:off x="2010844" y="3777914"/>
            <a:ext cx="272668" cy="272668"/>
          </a:xfrm>
          <a:prstGeom prst="ellipse">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5" name="Oval 64">
            <a:extLst>
              <a:ext uri="{FF2B5EF4-FFF2-40B4-BE49-F238E27FC236}">
                <a16:creationId xmlns:a16="http://schemas.microsoft.com/office/drawing/2014/main" id="{625D08E0-E61D-212F-DC8D-210D88ED5F05}"/>
              </a:ext>
            </a:extLst>
          </p:cNvPr>
          <p:cNvSpPr/>
          <p:nvPr/>
        </p:nvSpPr>
        <p:spPr>
          <a:xfrm>
            <a:off x="2374987" y="3775012"/>
            <a:ext cx="272668" cy="272668"/>
          </a:xfrm>
          <a:prstGeom prst="ellipse">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3" name="Oval 72">
            <a:extLst>
              <a:ext uri="{FF2B5EF4-FFF2-40B4-BE49-F238E27FC236}">
                <a16:creationId xmlns:a16="http://schemas.microsoft.com/office/drawing/2014/main" id="{BF209D93-A92D-6C67-6E0F-37788D6C5AA8}"/>
              </a:ext>
            </a:extLst>
          </p:cNvPr>
          <p:cNvSpPr/>
          <p:nvPr/>
        </p:nvSpPr>
        <p:spPr>
          <a:xfrm>
            <a:off x="2739130" y="377501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83" name="Oval 82">
            <a:extLst>
              <a:ext uri="{FF2B5EF4-FFF2-40B4-BE49-F238E27FC236}">
                <a16:creationId xmlns:a16="http://schemas.microsoft.com/office/drawing/2014/main" id="{6D466FAD-93A0-FDC9-6BCF-063E8D1C2C2C}"/>
              </a:ext>
            </a:extLst>
          </p:cNvPr>
          <p:cNvSpPr/>
          <p:nvPr/>
        </p:nvSpPr>
        <p:spPr>
          <a:xfrm>
            <a:off x="3103273" y="377501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84" name="Oval 83">
            <a:extLst>
              <a:ext uri="{FF2B5EF4-FFF2-40B4-BE49-F238E27FC236}">
                <a16:creationId xmlns:a16="http://schemas.microsoft.com/office/drawing/2014/main" id="{73CD6084-5755-9465-04E8-8F7D0E3A4492}"/>
              </a:ext>
            </a:extLst>
          </p:cNvPr>
          <p:cNvSpPr/>
          <p:nvPr/>
        </p:nvSpPr>
        <p:spPr>
          <a:xfrm>
            <a:off x="3467797" y="377501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85" name="Oval 84">
            <a:extLst>
              <a:ext uri="{FF2B5EF4-FFF2-40B4-BE49-F238E27FC236}">
                <a16:creationId xmlns:a16="http://schemas.microsoft.com/office/drawing/2014/main" id="{6D1800F4-B959-4248-CF67-B6654C3D06E8}"/>
              </a:ext>
            </a:extLst>
          </p:cNvPr>
          <p:cNvSpPr/>
          <p:nvPr/>
        </p:nvSpPr>
        <p:spPr>
          <a:xfrm>
            <a:off x="3832321" y="377501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86" name="Oval 85">
            <a:extLst>
              <a:ext uri="{FF2B5EF4-FFF2-40B4-BE49-F238E27FC236}">
                <a16:creationId xmlns:a16="http://schemas.microsoft.com/office/drawing/2014/main" id="{F2EA93D6-D2BB-B18F-2EBE-7A2376318C87}"/>
              </a:ext>
            </a:extLst>
          </p:cNvPr>
          <p:cNvSpPr/>
          <p:nvPr/>
        </p:nvSpPr>
        <p:spPr>
          <a:xfrm>
            <a:off x="4190666" y="377501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89" name="Oval 88">
            <a:extLst>
              <a:ext uri="{FF2B5EF4-FFF2-40B4-BE49-F238E27FC236}">
                <a16:creationId xmlns:a16="http://schemas.microsoft.com/office/drawing/2014/main" id="{1A159CF4-88D4-BF5C-2067-BCF7FAB4BD65}"/>
              </a:ext>
            </a:extLst>
          </p:cNvPr>
          <p:cNvSpPr/>
          <p:nvPr/>
        </p:nvSpPr>
        <p:spPr>
          <a:xfrm>
            <a:off x="4561368" y="377501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25892" y="377501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39" name="Oval 138">
            <a:extLst>
              <a:ext uri="{FF2B5EF4-FFF2-40B4-BE49-F238E27FC236}">
                <a16:creationId xmlns:a16="http://schemas.microsoft.com/office/drawing/2014/main" id="{CBD79589-22FC-6131-28CE-9C70E1FEF947}"/>
              </a:ext>
            </a:extLst>
          </p:cNvPr>
          <p:cNvSpPr/>
          <p:nvPr/>
        </p:nvSpPr>
        <p:spPr>
          <a:xfrm>
            <a:off x="2010844" y="461817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74987" y="461527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39130" y="461527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03273" y="4615271"/>
            <a:ext cx="272668" cy="272668"/>
          </a:xfrm>
          <a:prstGeom prst="ellipse">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67797" y="4615271"/>
            <a:ext cx="272668" cy="272668"/>
          </a:xfrm>
          <a:prstGeom prst="ellipse">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32321" y="4615271"/>
            <a:ext cx="272668" cy="272668"/>
          </a:xfrm>
          <a:prstGeom prst="ellipse">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0666" y="461527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1368" y="461527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25892" y="461527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53" name="Oval 152">
            <a:extLst>
              <a:ext uri="{FF2B5EF4-FFF2-40B4-BE49-F238E27FC236}">
                <a16:creationId xmlns:a16="http://schemas.microsoft.com/office/drawing/2014/main" id="{BB001D52-6ACE-43A7-54C7-624FDA7455B3}"/>
              </a:ext>
            </a:extLst>
          </p:cNvPr>
          <p:cNvSpPr/>
          <p:nvPr/>
        </p:nvSpPr>
        <p:spPr>
          <a:xfrm>
            <a:off x="2010844" y="496416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74987" y="496126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39130" y="496126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03273" y="4961260"/>
            <a:ext cx="272668" cy="272668"/>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67797" y="4961260"/>
            <a:ext cx="272668" cy="272668"/>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32321" y="4961260"/>
            <a:ext cx="272668" cy="272668"/>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0666" y="496126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1368" y="496126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25892" y="496126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2" name="Title 2">
            <a:extLst>
              <a:ext uri="{FF2B5EF4-FFF2-40B4-BE49-F238E27FC236}">
                <a16:creationId xmlns:a16="http://schemas.microsoft.com/office/drawing/2014/main" id="{27FCFC5C-BEF0-FF80-49BC-203A095CD341}"/>
              </a:ext>
            </a:extLst>
          </p:cNvPr>
          <p:cNvSpPr txBox="1"/>
          <p:nvPr/>
        </p:nvSpPr>
        <p:spPr>
          <a:xfrm>
            <a:off x="530397" y="497297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タンニン</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163" name="Straight Connector 162">
            <a:extLst>
              <a:ext uri="{FF2B5EF4-FFF2-40B4-BE49-F238E27FC236}">
                <a16:creationId xmlns:a16="http://schemas.microsoft.com/office/drawing/2014/main" id="{4A69C541-1B7B-A1B5-2501-EE1C5228D651}"/>
              </a:ext>
            </a:extLst>
          </p:cNvPr>
          <p:cNvCxnSpPr>
            <a:cxnSpLocks/>
          </p:cNvCxnSpPr>
          <p:nvPr/>
        </p:nvCxnSpPr>
        <p:spPr>
          <a:xfrm>
            <a:off x="1410550" y="514084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10844" y="62246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74987" y="622170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39130" y="622170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03273" y="622170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8" name="Oval 167">
            <a:extLst>
              <a:ext uri="{FF2B5EF4-FFF2-40B4-BE49-F238E27FC236}">
                <a16:creationId xmlns:a16="http://schemas.microsoft.com/office/drawing/2014/main" id="{DB4B4ABB-9FA8-B87C-73BC-FDDC7FF1CBDD}"/>
              </a:ext>
            </a:extLst>
          </p:cNvPr>
          <p:cNvSpPr/>
          <p:nvPr/>
        </p:nvSpPr>
        <p:spPr>
          <a:xfrm>
            <a:off x="3467797" y="622170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9" name="Oval 168">
            <a:extLst>
              <a:ext uri="{FF2B5EF4-FFF2-40B4-BE49-F238E27FC236}">
                <a16:creationId xmlns:a16="http://schemas.microsoft.com/office/drawing/2014/main" id="{C28B8766-8D70-DE4B-4648-7E9551E0CF54}"/>
              </a:ext>
            </a:extLst>
          </p:cNvPr>
          <p:cNvSpPr/>
          <p:nvPr/>
        </p:nvSpPr>
        <p:spPr>
          <a:xfrm>
            <a:off x="4190666" y="6221700"/>
            <a:ext cx="272668" cy="272668"/>
          </a:xfrm>
          <a:prstGeom prst="ellipse">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71" name="Oval 170">
            <a:extLst>
              <a:ext uri="{FF2B5EF4-FFF2-40B4-BE49-F238E27FC236}">
                <a16:creationId xmlns:a16="http://schemas.microsoft.com/office/drawing/2014/main" id="{8C3C39FC-A54B-CF26-6770-AB3679F42E43}"/>
              </a:ext>
            </a:extLst>
          </p:cNvPr>
          <p:cNvSpPr/>
          <p:nvPr/>
        </p:nvSpPr>
        <p:spPr>
          <a:xfrm>
            <a:off x="4925892" y="622170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12812" y="587062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Yu Gothic" panose="020B0400000000000000" pitchFamily="34" charset="-128"/>
                <a:ea typeface="Yu Gothic" panose="020B0400000000000000" pitchFamily="34" charset="-128"/>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670308" y="5875302"/>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Yu Gothic" panose="020B0400000000000000" pitchFamily="34" charset="-128"/>
                <a:ea typeface="Yu Gothic" panose="020B0400000000000000" pitchFamily="34" charset="-128"/>
              </a:rPr>
              <a:t>13.5% – 15.5%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75694" y="587062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Yu Gothic" panose="020B0400000000000000" pitchFamily="34" charset="-128"/>
                <a:ea typeface="Yu Gothic" panose="020B0400000000000000" pitchFamily="34" charset="-128"/>
              </a:rPr>
              <a:t>17%</a:t>
            </a:r>
          </a:p>
        </p:txBody>
      </p:sp>
      <p:cxnSp>
        <p:nvCxnSpPr>
          <p:cNvPr id="178" name="Straight Connector 177">
            <a:extLst>
              <a:ext uri="{FF2B5EF4-FFF2-40B4-BE49-F238E27FC236}">
                <a16:creationId xmlns:a16="http://schemas.microsoft.com/office/drawing/2014/main" id="{8224CEAB-450B-019E-ECCF-05EA077F8075}"/>
              </a:ext>
            </a:extLst>
          </p:cNvPr>
          <p:cNvCxnSpPr>
            <a:cxnSpLocks/>
          </p:cNvCxnSpPr>
          <p:nvPr/>
        </p:nvCxnSpPr>
        <p:spPr>
          <a:xfrm>
            <a:off x="3233377" y="2096703"/>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0844" y="534330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74987" y="534040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39130" y="534040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03273" y="5340403"/>
            <a:ext cx="272668" cy="272668"/>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67797" y="5340403"/>
            <a:ext cx="272668" cy="272668"/>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32321" y="534040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0666" y="534040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1368" y="534040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25892" y="534040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grpSp>
        <p:nvGrpSpPr>
          <p:cNvPr id="195" name="Group 194">
            <a:extLst>
              <a:ext uri="{FF2B5EF4-FFF2-40B4-BE49-F238E27FC236}">
                <a16:creationId xmlns:a16="http://schemas.microsoft.com/office/drawing/2014/main" id="{5AC20B1C-4B4E-AE5A-8D9F-8DF910C63D99}"/>
              </a:ext>
            </a:extLst>
          </p:cNvPr>
          <p:cNvGrpSpPr/>
          <p:nvPr/>
        </p:nvGrpSpPr>
        <p:grpSpPr>
          <a:xfrm>
            <a:off x="4555402" y="6222218"/>
            <a:ext cx="278634" cy="272668"/>
            <a:chOff x="8032638" y="5926610"/>
            <a:chExt cx="278634" cy="272668"/>
          </a:xfrm>
        </p:grpSpPr>
        <p:sp>
          <p:nvSpPr>
            <p:cNvPr id="196" name="Freeform 195">
              <a:extLst>
                <a:ext uri="{FF2B5EF4-FFF2-40B4-BE49-F238E27FC236}">
                  <a16:creationId xmlns:a16="http://schemas.microsoft.com/office/drawing/2014/main" id="{5F241F64-F7DD-2E28-7CFF-EF475E7F686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Yu Gothic" panose="020B0400000000000000" pitchFamily="34" charset="-128"/>
                <a:ea typeface="Yu Gothic" panose="020B0400000000000000" pitchFamily="34" charset="-128"/>
              </a:endParaRPr>
            </a:p>
          </p:txBody>
        </p:sp>
        <p:sp>
          <p:nvSpPr>
            <p:cNvPr id="197" name="Freeform 196">
              <a:extLst>
                <a:ext uri="{FF2B5EF4-FFF2-40B4-BE49-F238E27FC236}">
                  <a16:creationId xmlns:a16="http://schemas.microsoft.com/office/drawing/2014/main" id="{5B67458C-AEFC-63DB-3A02-1258A092B494}"/>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accent5"/>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AU" dirty="0">
                <a:latin typeface="Yu Gothic" panose="020B0400000000000000" pitchFamily="34" charset="-128"/>
                <a:ea typeface="Yu Gothic" panose="020B0400000000000000" pitchFamily="34" charset="-128"/>
              </a:endParaRPr>
            </a:p>
          </p:txBody>
        </p:sp>
      </p:grpSp>
      <p:grpSp>
        <p:nvGrpSpPr>
          <p:cNvPr id="198" name="Group 197">
            <a:extLst>
              <a:ext uri="{FF2B5EF4-FFF2-40B4-BE49-F238E27FC236}">
                <a16:creationId xmlns:a16="http://schemas.microsoft.com/office/drawing/2014/main" id="{428F2805-5190-4A07-A002-0D6ADD1E12CF}"/>
              </a:ext>
            </a:extLst>
          </p:cNvPr>
          <p:cNvGrpSpPr/>
          <p:nvPr/>
        </p:nvGrpSpPr>
        <p:grpSpPr>
          <a:xfrm rot="10800000">
            <a:off x="3834290" y="6222218"/>
            <a:ext cx="278634" cy="272668"/>
            <a:chOff x="8032638" y="5926610"/>
            <a:chExt cx="278634" cy="272668"/>
          </a:xfrm>
        </p:grpSpPr>
        <p:sp>
          <p:nvSpPr>
            <p:cNvPr id="199" name="Freeform 198">
              <a:extLst>
                <a:ext uri="{FF2B5EF4-FFF2-40B4-BE49-F238E27FC236}">
                  <a16:creationId xmlns:a16="http://schemas.microsoft.com/office/drawing/2014/main" id="{609D5A3D-EBE7-FD35-FF95-0EC4BF79FD6F}"/>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Yu Gothic" panose="020B0400000000000000" pitchFamily="34" charset="-128"/>
                <a:ea typeface="Yu Gothic" panose="020B0400000000000000" pitchFamily="34" charset="-128"/>
              </a:endParaRPr>
            </a:p>
          </p:txBody>
        </p:sp>
        <p:sp>
          <p:nvSpPr>
            <p:cNvPr id="200" name="Freeform 199">
              <a:extLst>
                <a:ext uri="{FF2B5EF4-FFF2-40B4-BE49-F238E27FC236}">
                  <a16:creationId xmlns:a16="http://schemas.microsoft.com/office/drawing/2014/main" id="{A56402CE-C693-42AD-D881-1C10A5979ACC}"/>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accent5"/>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AU" dirty="0">
                <a:latin typeface="Yu Gothic" panose="020B0400000000000000" pitchFamily="34" charset="-128"/>
                <a:ea typeface="Yu Gothic" panose="020B0400000000000000" pitchFamily="34" charset="-128"/>
              </a:endParaRPr>
            </a:p>
          </p:txBody>
        </p:sp>
      </p:grpSp>
      <p:sp>
        <p:nvSpPr>
          <p:cNvPr id="3" name="Title 2">
            <a:extLst>
              <a:ext uri="{FF2B5EF4-FFF2-40B4-BE49-F238E27FC236}">
                <a16:creationId xmlns:a16="http://schemas.microsoft.com/office/drawing/2014/main" id="{D8D50162-5C96-5B2B-1173-2ACED378C497}"/>
              </a:ext>
            </a:extLst>
          </p:cNvPr>
          <p:cNvSpPr txBox="1"/>
          <p:nvPr/>
        </p:nvSpPr>
        <p:spPr>
          <a:xfrm>
            <a:off x="530425" y="1789571"/>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dirty="0">
                <a:solidFill>
                  <a:schemeClr val="tx1"/>
                </a:solidFill>
                <a:latin typeface="Yu Gothic" panose="020B0400000000000000" pitchFamily="34" charset="-128"/>
                <a:ea typeface="Yu Gothic" panose="020B0400000000000000" pitchFamily="34" charset="-128"/>
              </a:rPr>
              <a:t>色調</a:t>
            </a:r>
            <a:endParaRPr lang="en-US" sz="1600" dirty="0">
              <a:solidFill>
                <a:schemeClr val="tx1"/>
              </a:solidFill>
              <a:latin typeface="Yu Gothic" panose="020B0400000000000000" pitchFamily="34" charset="-128"/>
              <a:ea typeface="Yu Gothic" panose="020B0400000000000000" pitchFamily="34" charset="-128"/>
            </a:endParaRPr>
          </a:p>
        </p:txBody>
      </p:sp>
      <p:cxnSp>
        <p:nvCxnSpPr>
          <p:cNvPr id="4" name="Straight Connector 3">
            <a:extLst>
              <a:ext uri="{FF2B5EF4-FFF2-40B4-BE49-F238E27FC236}">
                <a16:creationId xmlns:a16="http://schemas.microsoft.com/office/drawing/2014/main" id="{CF354061-1E82-E233-F73E-91D92B7332F0}"/>
              </a:ext>
            </a:extLst>
          </p:cNvPr>
          <p:cNvCxnSpPr>
            <a:cxnSpLocks/>
          </p:cNvCxnSpPr>
          <p:nvPr/>
        </p:nvCxnSpPr>
        <p:spPr>
          <a:xfrm>
            <a:off x="1076945" y="189793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 name="Title 2">
            <a:extLst>
              <a:ext uri="{FF2B5EF4-FFF2-40B4-BE49-F238E27FC236}">
                <a16:creationId xmlns:a16="http://schemas.microsoft.com/office/drawing/2014/main" id="{54FCD37E-450F-E10D-3907-B278EADEA241}"/>
              </a:ext>
            </a:extLst>
          </p:cNvPr>
          <p:cNvSpPr txBox="1"/>
          <p:nvPr/>
        </p:nvSpPr>
        <p:spPr>
          <a:xfrm>
            <a:off x="530424" y="289160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ボディ</a:t>
            </a:r>
            <a:endParaRPr lang="en-US" sz="1500" dirty="0">
              <a:solidFill>
                <a:schemeClr val="tx1"/>
              </a:solidFill>
              <a:latin typeface="Yu Gothic" panose="020B0400000000000000" pitchFamily="34" charset="-128"/>
              <a:ea typeface="Yu Gothic" panose="020B0400000000000000" pitchFamily="34" charset="-128"/>
            </a:endParaRPr>
          </a:p>
        </p:txBody>
      </p:sp>
      <p:sp>
        <p:nvSpPr>
          <p:cNvPr id="7" name="Title 2">
            <a:extLst>
              <a:ext uri="{FF2B5EF4-FFF2-40B4-BE49-F238E27FC236}">
                <a16:creationId xmlns:a16="http://schemas.microsoft.com/office/drawing/2014/main" id="{65FB46E1-9456-BF9B-65E2-64C5640E2262}"/>
              </a:ext>
            </a:extLst>
          </p:cNvPr>
          <p:cNvSpPr txBox="1"/>
          <p:nvPr/>
        </p:nvSpPr>
        <p:spPr>
          <a:xfrm>
            <a:off x="1912839" y="259542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ライト</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8" name="Title 2">
            <a:extLst>
              <a:ext uri="{FF2B5EF4-FFF2-40B4-BE49-F238E27FC236}">
                <a16:creationId xmlns:a16="http://schemas.microsoft.com/office/drawing/2014/main" id="{A0BC99E3-446D-AD87-ACCE-C88089C068DC}"/>
              </a:ext>
            </a:extLst>
          </p:cNvPr>
          <p:cNvSpPr txBox="1"/>
          <p:nvPr/>
        </p:nvSpPr>
        <p:spPr>
          <a:xfrm>
            <a:off x="3044394" y="2595428"/>
            <a:ext cx="100810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9" name="Title 2">
            <a:extLst>
              <a:ext uri="{FF2B5EF4-FFF2-40B4-BE49-F238E27FC236}">
                <a16:creationId xmlns:a16="http://schemas.microsoft.com/office/drawing/2014/main" id="{F0118CA1-0850-AA05-B8CC-C943EE57D504}"/>
              </a:ext>
            </a:extLst>
          </p:cNvPr>
          <p:cNvSpPr txBox="1"/>
          <p:nvPr/>
        </p:nvSpPr>
        <p:spPr>
          <a:xfrm>
            <a:off x="4475721" y="259542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フル</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10" name="Title 2">
            <a:extLst>
              <a:ext uri="{FF2B5EF4-FFF2-40B4-BE49-F238E27FC236}">
                <a16:creationId xmlns:a16="http://schemas.microsoft.com/office/drawing/2014/main" id="{057CA3D5-7289-C451-5562-F0BF8E89F9A7}"/>
              </a:ext>
            </a:extLst>
          </p:cNvPr>
          <p:cNvSpPr txBox="1"/>
          <p:nvPr/>
        </p:nvSpPr>
        <p:spPr>
          <a:xfrm>
            <a:off x="1912839" y="342140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辛口</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11" name="Title 2">
            <a:extLst>
              <a:ext uri="{FF2B5EF4-FFF2-40B4-BE49-F238E27FC236}">
                <a16:creationId xmlns:a16="http://schemas.microsoft.com/office/drawing/2014/main" id="{A78A1DA6-5CCB-9570-CB00-C83701EB212D}"/>
              </a:ext>
            </a:extLst>
          </p:cNvPr>
          <p:cNvSpPr txBox="1"/>
          <p:nvPr/>
        </p:nvSpPr>
        <p:spPr>
          <a:xfrm>
            <a:off x="3033407" y="3421400"/>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中辛口</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13" name="Title 2">
            <a:extLst>
              <a:ext uri="{FF2B5EF4-FFF2-40B4-BE49-F238E27FC236}">
                <a16:creationId xmlns:a16="http://schemas.microsoft.com/office/drawing/2014/main" id="{7DB69624-1A8A-AD6E-7EF1-F5237FE92445}"/>
              </a:ext>
            </a:extLst>
          </p:cNvPr>
          <p:cNvSpPr txBox="1"/>
          <p:nvPr/>
        </p:nvSpPr>
        <p:spPr>
          <a:xfrm>
            <a:off x="4475721" y="342140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甘口</a:t>
            </a:r>
            <a:endParaRPr lang="en-US" sz="1200" cap="none" dirty="0">
              <a:solidFill>
                <a:schemeClr val="tx1"/>
              </a:solidFill>
              <a:latin typeface="Yu Gothic" panose="020B0400000000000000" pitchFamily="34" charset="-128"/>
              <a:ea typeface="Yu Gothic" panose="020B0400000000000000" pitchFamily="34" charset="-128"/>
            </a:endParaRPr>
          </a:p>
        </p:txBody>
      </p:sp>
      <p:cxnSp>
        <p:nvCxnSpPr>
          <p:cNvPr id="14" name="Straight Connector 13">
            <a:extLst>
              <a:ext uri="{FF2B5EF4-FFF2-40B4-BE49-F238E27FC236}">
                <a16:creationId xmlns:a16="http://schemas.microsoft.com/office/drawing/2014/main" id="{41C110A8-918F-D0D9-53DF-502BEE943506}"/>
              </a:ext>
            </a:extLst>
          </p:cNvPr>
          <p:cNvCxnSpPr>
            <a:cxnSpLocks/>
          </p:cNvCxnSpPr>
          <p:nvPr/>
        </p:nvCxnSpPr>
        <p:spPr>
          <a:xfrm>
            <a:off x="1206691" y="3059472"/>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 name="Title 2">
            <a:extLst>
              <a:ext uri="{FF2B5EF4-FFF2-40B4-BE49-F238E27FC236}">
                <a16:creationId xmlns:a16="http://schemas.microsoft.com/office/drawing/2014/main" id="{B0A9B37B-A907-6355-5612-1EE80E7609FA}"/>
              </a:ext>
            </a:extLst>
          </p:cNvPr>
          <p:cNvSpPr txBox="1"/>
          <p:nvPr/>
        </p:nvSpPr>
        <p:spPr>
          <a:xfrm>
            <a:off x="530424" y="376275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甘み</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16" name="Straight Connector 15">
            <a:extLst>
              <a:ext uri="{FF2B5EF4-FFF2-40B4-BE49-F238E27FC236}">
                <a16:creationId xmlns:a16="http://schemas.microsoft.com/office/drawing/2014/main" id="{7623F276-6B15-ABBD-95B1-7DE18A9376FE}"/>
              </a:ext>
            </a:extLst>
          </p:cNvPr>
          <p:cNvCxnSpPr>
            <a:cxnSpLocks/>
          </p:cNvCxnSpPr>
          <p:nvPr/>
        </p:nvCxnSpPr>
        <p:spPr>
          <a:xfrm>
            <a:off x="1076945" y="3930623"/>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2" name="Title 2">
            <a:extLst>
              <a:ext uri="{FF2B5EF4-FFF2-40B4-BE49-F238E27FC236}">
                <a16:creationId xmlns:a16="http://schemas.microsoft.com/office/drawing/2014/main" id="{E9F41706-C8EC-66D1-AAF9-5D6973BD8627}"/>
              </a:ext>
            </a:extLst>
          </p:cNvPr>
          <p:cNvSpPr txBox="1"/>
          <p:nvPr/>
        </p:nvSpPr>
        <p:spPr>
          <a:xfrm>
            <a:off x="530424" y="460301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オーク</a:t>
            </a:r>
            <a:endParaRPr lang="en-US" sz="1500" dirty="0">
              <a:solidFill>
                <a:schemeClr val="tx1"/>
              </a:solidFill>
              <a:latin typeface="Yu Gothic" panose="020B0400000000000000" pitchFamily="34" charset="-128"/>
              <a:ea typeface="Yu Gothic" panose="020B0400000000000000" pitchFamily="34" charset="-128"/>
            </a:endParaRPr>
          </a:p>
        </p:txBody>
      </p:sp>
      <p:sp>
        <p:nvSpPr>
          <p:cNvPr id="41" name="Title 2">
            <a:extLst>
              <a:ext uri="{FF2B5EF4-FFF2-40B4-BE49-F238E27FC236}">
                <a16:creationId xmlns:a16="http://schemas.microsoft.com/office/drawing/2014/main" id="{8499BC2B-944C-643A-AA9E-4E8D01370B47}"/>
              </a:ext>
            </a:extLst>
          </p:cNvPr>
          <p:cNvSpPr txBox="1"/>
          <p:nvPr/>
        </p:nvSpPr>
        <p:spPr>
          <a:xfrm>
            <a:off x="530424" y="532694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酸</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42" name="Straight Connector 41">
            <a:extLst>
              <a:ext uri="{FF2B5EF4-FFF2-40B4-BE49-F238E27FC236}">
                <a16:creationId xmlns:a16="http://schemas.microsoft.com/office/drawing/2014/main" id="{D64C12F9-EEF5-0900-9892-C9B4F029CED3}"/>
              </a:ext>
            </a:extLst>
          </p:cNvPr>
          <p:cNvCxnSpPr>
            <a:cxnSpLocks/>
          </p:cNvCxnSpPr>
          <p:nvPr/>
        </p:nvCxnSpPr>
        <p:spPr>
          <a:xfrm>
            <a:off x="885825" y="5494818"/>
            <a:ext cx="107335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3" name="Title 2">
            <a:extLst>
              <a:ext uri="{FF2B5EF4-FFF2-40B4-BE49-F238E27FC236}">
                <a16:creationId xmlns:a16="http://schemas.microsoft.com/office/drawing/2014/main" id="{BE3707A5-6C57-F84B-D523-FF6840145081}"/>
              </a:ext>
            </a:extLst>
          </p:cNvPr>
          <p:cNvSpPr txBox="1"/>
          <p:nvPr/>
        </p:nvSpPr>
        <p:spPr>
          <a:xfrm>
            <a:off x="530424" y="618953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アルコール</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44" name="Straight Connector 43">
            <a:extLst>
              <a:ext uri="{FF2B5EF4-FFF2-40B4-BE49-F238E27FC236}">
                <a16:creationId xmlns:a16="http://schemas.microsoft.com/office/drawing/2014/main" id="{BE89E5EF-E77F-68DB-7A01-68C09EE2E4B6}"/>
              </a:ext>
            </a:extLst>
          </p:cNvPr>
          <p:cNvCxnSpPr>
            <a:cxnSpLocks/>
          </p:cNvCxnSpPr>
          <p:nvPr/>
        </p:nvCxnSpPr>
        <p:spPr>
          <a:xfrm>
            <a:off x="1634799" y="6357405"/>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2" name="Title 2">
            <a:extLst>
              <a:ext uri="{FF2B5EF4-FFF2-40B4-BE49-F238E27FC236}">
                <a16:creationId xmlns:a16="http://schemas.microsoft.com/office/drawing/2014/main" id="{AE51CE32-271C-EDEB-51C2-D750A8DC6CA8}"/>
              </a:ext>
            </a:extLst>
          </p:cNvPr>
          <p:cNvSpPr txBox="1"/>
          <p:nvPr/>
        </p:nvSpPr>
        <p:spPr>
          <a:xfrm>
            <a:off x="1642550" y="4360336"/>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1" name="Title 2">
            <a:extLst>
              <a:ext uri="{FF2B5EF4-FFF2-40B4-BE49-F238E27FC236}">
                <a16:creationId xmlns:a16="http://schemas.microsoft.com/office/drawing/2014/main" id="{26FE3175-73EF-B3A2-088E-E67442C1F899}"/>
              </a:ext>
            </a:extLst>
          </p:cNvPr>
          <p:cNvSpPr txBox="1"/>
          <p:nvPr/>
        </p:nvSpPr>
        <p:spPr>
          <a:xfrm>
            <a:off x="3011563" y="4364290"/>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8" name="Title 2">
            <a:extLst>
              <a:ext uri="{FF2B5EF4-FFF2-40B4-BE49-F238E27FC236}">
                <a16:creationId xmlns:a16="http://schemas.microsoft.com/office/drawing/2014/main" id="{241B86E5-B3C9-217B-F19F-10145CA1E1D4}"/>
              </a:ext>
            </a:extLst>
          </p:cNvPr>
          <p:cNvSpPr txBox="1"/>
          <p:nvPr/>
        </p:nvSpPr>
        <p:spPr>
          <a:xfrm>
            <a:off x="4453877" y="433541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高</a:t>
            </a:r>
            <a:endParaRPr lang="en-US" sz="1200" cap="none" dirty="0">
              <a:solidFill>
                <a:schemeClr val="tx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2370947134"/>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3E277156-951D-7E77-9C66-1E65FDB7D5FD}"/>
              </a:ext>
            </a:extLst>
          </p:cNvPr>
          <p:cNvSpPr/>
          <p:nvPr/>
        </p:nvSpPr>
        <p:spPr>
          <a:xfrm>
            <a:off x="944210" y="4102115"/>
            <a:ext cx="2583929" cy="2583929"/>
          </a:xfrm>
          <a:prstGeom prst="ellipse">
            <a:avLst/>
          </a:prstGeom>
          <a:solidFill>
            <a:srgbClr val="6013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4" name="TextBox 3">
            <a:extLst>
              <a:ext uri="{FF2B5EF4-FFF2-40B4-BE49-F238E27FC236}">
                <a16:creationId xmlns:a16="http://schemas.microsoft.com/office/drawing/2014/main" id="{6A53CAD1-41AE-603C-A2AC-6F78511DB248}"/>
              </a:ext>
            </a:extLst>
          </p:cNvPr>
          <p:cNvSpPr txBox="1"/>
          <p:nvPr/>
        </p:nvSpPr>
        <p:spPr>
          <a:xfrm>
            <a:off x="512573" y="523183"/>
            <a:ext cx="5541444" cy="1120820"/>
          </a:xfrm>
          <a:prstGeom prst="rect">
            <a:avLst/>
          </a:prstGeom>
          <a:noFill/>
        </p:spPr>
        <p:txBody>
          <a:bodyPr wrap="square">
            <a:spAutoFit/>
          </a:bodyPr>
          <a:lstStyle/>
          <a:p>
            <a:pPr>
              <a:lnSpc>
                <a:spcPct val="82000"/>
              </a:lnSpc>
            </a:pPr>
            <a:r>
              <a:rPr lang="en-AU" altLang="ja-JP" sz="3200" dirty="0">
                <a:solidFill>
                  <a:srgbClr val="601329"/>
                </a:solidFill>
                <a:latin typeface="Arial" panose="020B0604020202020204" pitchFamily="34" charset="0"/>
                <a:ea typeface="Yu Gothic Medium" panose="020B0400000000000000" pitchFamily="34" charset="-128"/>
                <a:cs typeface="Arial" panose="020B0604020202020204" pitchFamily="34" charset="0"/>
              </a:rPr>
              <a:t>BAROSSA VALLEY</a:t>
            </a:r>
            <a:br>
              <a:rPr lang="en-US" sz="6000" dirty="0">
                <a:solidFill>
                  <a:srgbClr val="B2D8BE"/>
                </a:solidFill>
                <a:latin typeface="Yu Gothic Medium" panose="020B0400000000000000" pitchFamily="34" charset="-128"/>
                <a:ea typeface="Yu Gothic Medium" panose="020B0400000000000000" pitchFamily="34" charset="-128"/>
              </a:rPr>
            </a:br>
            <a:r>
              <a:rPr lang="ja-JP" altLang="en-US" sz="4800" dirty="0">
                <a:solidFill>
                  <a:schemeClr val="accent5"/>
                </a:solidFill>
                <a:latin typeface="Yu Gothic Medium" panose="020B0400000000000000" pitchFamily="34" charset="-128"/>
                <a:ea typeface="Yu Gothic Medium" panose="020B0400000000000000" pitchFamily="34" charset="-128"/>
              </a:rPr>
              <a:t>シラーズ</a:t>
            </a:r>
            <a:endParaRPr lang="en-US" sz="4800" dirty="0">
              <a:solidFill>
                <a:schemeClr val="accent5"/>
              </a:solidFill>
              <a:latin typeface="Yu Gothic Medium" panose="020B0400000000000000" pitchFamily="34" charset="-128"/>
              <a:ea typeface="Yu Gothic Medium" panose="020B0400000000000000" pitchFamily="34" charset="-128"/>
            </a:endParaRPr>
          </a:p>
        </p:txBody>
      </p:sp>
      <p:sp>
        <p:nvSpPr>
          <p:cNvPr id="6" name="TextBox 5">
            <a:extLst>
              <a:ext uri="{FF2B5EF4-FFF2-40B4-BE49-F238E27FC236}">
                <a16:creationId xmlns:a16="http://schemas.microsoft.com/office/drawing/2014/main" id="{3937CC6C-038C-22C6-5A1B-F274BB411F78}"/>
              </a:ext>
            </a:extLst>
          </p:cNvPr>
          <p:cNvSpPr txBox="1"/>
          <p:nvPr/>
        </p:nvSpPr>
        <p:spPr>
          <a:xfrm>
            <a:off x="833318" y="1922479"/>
            <a:ext cx="2927798" cy="1077218"/>
          </a:xfrm>
          <a:prstGeom prst="rect">
            <a:avLst/>
          </a:prstGeom>
          <a:noFill/>
        </p:spPr>
        <p:txBody>
          <a:bodyPr wrap="square" anchor="b">
            <a:spAutoFit/>
          </a:bodyPr>
          <a:lstStyle/>
          <a:p>
            <a:pPr algn="ctr">
              <a:spcBef>
                <a:spcPts val="217"/>
              </a:spcBef>
              <a:spcAft>
                <a:spcPts val="315"/>
              </a:spcAft>
            </a:pPr>
            <a:r>
              <a:rPr lang="ja-JP" altLang="en-US" sz="1600" dirty="0">
                <a:effectLst/>
                <a:latin typeface="Yu Gothic Medium" panose="020B0400000000000000" pitchFamily="34" charset="-128"/>
                <a:ea typeface="Yu Gothic Medium" panose="020B0400000000000000" pitchFamily="34" charset="-128"/>
              </a:rPr>
              <a:t>フル・ボディ</a:t>
            </a:r>
            <a:br>
              <a:rPr lang="en-AU" altLang="ja-JP" sz="1600" dirty="0">
                <a:latin typeface="Yu Gothic Medium" panose="020B0400000000000000" pitchFamily="34" charset="-128"/>
                <a:ea typeface="Yu Gothic Medium" panose="020B0400000000000000" pitchFamily="34" charset="-128"/>
              </a:rPr>
            </a:br>
            <a:r>
              <a:rPr lang="ja-JP" altLang="en-US" sz="1600" dirty="0">
                <a:effectLst/>
                <a:latin typeface="Yu Gothic Medium" panose="020B0400000000000000" pitchFamily="34" charset="-128"/>
                <a:ea typeface="Yu Gothic Medium" panose="020B0400000000000000" pitchFamily="34" charset="-128"/>
              </a:rPr>
              <a:t>濃厚で堅牢なスタイル、</a:t>
            </a:r>
            <a:br>
              <a:rPr lang="en-AU" altLang="ja-JP" sz="1600" dirty="0">
                <a:effectLst/>
                <a:latin typeface="Yu Gothic Medium" panose="020B0400000000000000" pitchFamily="34" charset="-128"/>
                <a:ea typeface="Yu Gothic Medium" panose="020B0400000000000000" pitchFamily="34" charset="-128"/>
              </a:rPr>
            </a:br>
            <a:r>
              <a:rPr lang="ja-JP" altLang="en-US" sz="1600" dirty="0">
                <a:effectLst/>
                <a:latin typeface="Yu Gothic Medium" panose="020B0400000000000000" pitchFamily="34" charset="-128"/>
                <a:ea typeface="Yu Gothic Medium" panose="020B0400000000000000" pitchFamily="34" charset="-128"/>
              </a:rPr>
              <a:t>熟した果実としっかりとしたタンニンが特徴です</a:t>
            </a:r>
            <a:endParaRPr lang="en-AU" sz="1600" dirty="0">
              <a:effectLst/>
              <a:latin typeface="Yu Gothic Medium" panose="020B0400000000000000" pitchFamily="34" charset="-128"/>
              <a:ea typeface="Yu Gothic Medium" panose="020B0400000000000000" pitchFamily="34" charset="-128"/>
            </a:endParaRP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721231" y="3032760"/>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3032760"/>
            <a:ext cx="0" cy="34202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367169"/>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8" y="1812209"/>
            <a:ext cx="1920438" cy="1945973"/>
          </a:xfrm>
          <a:prstGeom prst="ellipse">
            <a:avLst/>
          </a:prstGeom>
          <a:solidFill>
            <a:srgbClr val="6013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697972" y="2407207"/>
            <a:ext cx="2146963" cy="755976"/>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ja-JP" altLang="en-US" sz="1600" dirty="0">
                <a:effectLst/>
                <a:latin typeface="Yu Gothic" panose="020B0400000000000000" pitchFamily="34" charset="-128"/>
                <a:ea typeface="Yu Gothic" panose="020B0400000000000000" pitchFamily="34" charset="-128"/>
              </a:rPr>
              <a:t>バロッサ・</a:t>
            </a:r>
            <a:br>
              <a:rPr lang="en-AU" altLang="ja-JP" sz="1600" dirty="0">
                <a:effectLst/>
                <a:latin typeface="Yu Gothic" panose="020B0400000000000000" pitchFamily="34" charset="-128"/>
                <a:ea typeface="Yu Gothic" panose="020B0400000000000000" pitchFamily="34" charset="-128"/>
              </a:rPr>
            </a:br>
            <a:r>
              <a:rPr lang="ja-JP" altLang="en-US" sz="1600" dirty="0">
                <a:effectLst/>
                <a:latin typeface="Yu Gothic" panose="020B0400000000000000" pitchFamily="34" charset="-128"/>
                <a:ea typeface="Yu Gothic" panose="020B0400000000000000" pitchFamily="34" charset="-128"/>
              </a:rPr>
              <a:t>ヴァレーを</a:t>
            </a:r>
            <a:br>
              <a:rPr lang="en-AU" altLang="ja-JP" sz="1600" dirty="0">
                <a:effectLst/>
                <a:latin typeface="Yu Gothic" panose="020B0400000000000000" pitchFamily="34" charset="-128"/>
                <a:ea typeface="Yu Gothic" panose="020B0400000000000000" pitchFamily="34" charset="-128"/>
              </a:rPr>
            </a:br>
            <a:r>
              <a:rPr lang="ja-JP" altLang="en-US" sz="1600" dirty="0">
                <a:effectLst/>
                <a:latin typeface="Yu Gothic" panose="020B0400000000000000" pitchFamily="34" charset="-128"/>
                <a:ea typeface="Yu Gothic" panose="020B0400000000000000" pitchFamily="34" charset="-128"/>
              </a:rPr>
              <a:t>代表するワイン</a:t>
            </a:r>
            <a:endParaRPr lang="en-AU" sz="1600" dirty="0">
              <a:effectLst/>
              <a:latin typeface="Yu Gothic" panose="020B0400000000000000" pitchFamily="34" charset="-128"/>
              <a:ea typeface="Yu Gothic" panose="020B0400000000000000" pitchFamily="34" charset="-128"/>
            </a:endParaRPr>
          </a:p>
        </p:txBody>
      </p:sp>
      <p:sp>
        <p:nvSpPr>
          <p:cNvPr id="29" name="TextBox 28">
            <a:extLst>
              <a:ext uri="{FF2B5EF4-FFF2-40B4-BE49-F238E27FC236}">
                <a16:creationId xmlns:a16="http://schemas.microsoft.com/office/drawing/2014/main" id="{9EE6620A-6DE8-9F2C-93D7-EA689D1394C6}"/>
              </a:ext>
            </a:extLst>
          </p:cNvPr>
          <p:cNvSpPr txBox="1"/>
          <p:nvPr/>
        </p:nvSpPr>
        <p:spPr>
          <a:xfrm>
            <a:off x="8442081" y="4453903"/>
            <a:ext cx="2805709" cy="1896801"/>
          </a:xfrm>
          <a:prstGeom prst="rect">
            <a:avLst/>
          </a:prstGeom>
          <a:noFill/>
        </p:spPr>
        <p:txBody>
          <a:bodyPr wrap="square" anchor="b">
            <a:spAutoFit/>
          </a:bodyPr>
          <a:lstStyle/>
          <a:p>
            <a:pPr>
              <a:buClr>
                <a:srgbClr val="F40000"/>
              </a:buClr>
            </a:pPr>
            <a:r>
              <a:rPr lang="ja-JP" altLang="en-US" sz="1600" b="1" dirty="0">
                <a:latin typeface="Yu Gothic Medium" panose="020B0500000000000000" pitchFamily="34" charset="-128"/>
                <a:ea typeface="Yu Gothic Medium" panose="020B0500000000000000" pitchFamily="34" charset="-128"/>
                <a:cs typeface="Hellix SemiBold"/>
              </a:rPr>
              <a:t>典型的な風味：</a:t>
            </a:r>
          </a:p>
          <a:p>
            <a:pPr marL="285750" indent="-285750">
              <a:lnSpc>
                <a:spcPct val="82000"/>
              </a:lnSpc>
              <a:spcBef>
                <a:spcPts val="150"/>
              </a:spcBef>
              <a:spcAft>
                <a:spcPts val="315"/>
              </a:spcAft>
              <a:buClr>
                <a:schemeClr val="accent5"/>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ブラックベリー</a:t>
            </a:r>
          </a:p>
          <a:p>
            <a:pPr marL="285750" indent="-285750">
              <a:lnSpc>
                <a:spcPct val="82000"/>
              </a:lnSpc>
              <a:spcBef>
                <a:spcPts val="150"/>
              </a:spcBef>
              <a:spcAft>
                <a:spcPts val="315"/>
              </a:spcAft>
              <a:buClr>
                <a:schemeClr val="accent5"/>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カシス </a:t>
            </a:r>
          </a:p>
          <a:p>
            <a:pPr marL="285750" indent="-285750">
              <a:lnSpc>
                <a:spcPct val="82000"/>
              </a:lnSpc>
              <a:spcBef>
                <a:spcPts val="150"/>
              </a:spcBef>
              <a:spcAft>
                <a:spcPts val="315"/>
              </a:spcAft>
              <a:buClr>
                <a:schemeClr val="accent5"/>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プラム</a:t>
            </a:r>
          </a:p>
          <a:p>
            <a:pPr marL="285750" indent="-285750">
              <a:lnSpc>
                <a:spcPct val="82000"/>
              </a:lnSpc>
              <a:spcBef>
                <a:spcPts val="150"/>
              </a:spcBef>
              <a:spcAft>
                <a:spcPts val="315"/>
              </a:spcAft>
              <a:buClr>
                <a:schemeClr val="accent5"/>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黒コショウ</a:t>
            </a:r>
          </a:p>
          <a:p>
            <a:pPr marL="285750" indent="-285750">
              <a:lnSpc>
                <a:spcPct val="82000"/>
              </a:lnSpc>
              <a:spcBef>
                <a:spcPts val="150"/>
              </a:spcBef>
              <a:spcAft>
                <a:spcPts val="315"/>
              </a:spcAft>
              <a:buClr>
                <a:schemeClr val="accent5"/>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甘草</a:t>
            </a:r>
          </a:p>
          <a:p>
            <a:pPr marL="285750" indent="-285750">
              <a:lnSpc>
                <a:spcPct val="82000"/>
              </a:lnSpc>
              <a:spcBef>
                <a:spcPts val="150"/>
              </a:spcBef>
              <a:spcAft>
                <a:spcPts val="315"/>
              </a:spcAft>
              <a:buClr>
                <a:schemeClr val="accent5"/>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チョコレート</a:t>
            </a:r>
            <a:endParaRPr lang="en-AU" sz="1600" dirty="0">
              <a:effectLst/>
              <a:latin typeface="Yu Gothic Medium" panose="020B0400000000000000" pitchFamily="34" charset="-128"/>
              <a:ea typeface="Yu Gothic Medium" panose="020B0400000000000000" pitchFamily="34" charset="-128"/>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6992983" y="4088842"/>
            <a:ext cx="2274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9267553" y="4081222"/>
            <a:ext cx="0" cy="35901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object 58">
            <a:extLst>
              <a:ext uri="{FF2B5EF4-FFF2-40B4-BE49-F238E27FC236}">
                <a16:creationId xmlns:a16="http://schemas.microsoft.com/office/drawing/2014/main" id="{00741D9C-736E-BFC3-5595-96F07CA6F071}"/>
              </a:ext>
            </a:extLst>
          </p:cNvPr>
          <p:cNvSpPr txBox="1"/>
          <p:nvPr/>
        </p:nvSpPr>
        <p:spPr>
          <a:xfrm>
            <a:off x="1247576" y="4612985"/>
            <a:ext cx="1965180" cy="1813445"/>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ja-JP" altLang="en-US" sz="2000" dirty="0">
                <a:latin typeface="Yu Gothic" panose="020B0400000000000000" pitchFamily="34" charset="-128"/>
                <a:ea typeface="Yu Gothic" panose="020B0400000000000000" pitchFamily="34" charset="-128"/>
              </a:rPr>
              <a:t>最も植えられている品種</a:t>
            </a:r>
            <a:endParaRPr lang="en-AU" altLang="ja-JP" sz="2000" dirty="0">
              <a:latin typeface="Yu Gothic" panose="020B0400000000000000" pitchFamily="34" charset="-128"/>
              <a:ea typeface="Yu Gothic" panose="020B0400000000000000" pitchFamily="34" charset="-128"/>
            </a:endParaRPr>
          </a:p>
          <a:p>
            <a:pPr algn="ctr">
              <a:lnSpc>
                <a:spcPct val="82000"/>
              </a:lnSpc>
              <a:spcBef>
                <a:spcPts val="217"/>
              </a:spcBef>
            </a:pPr>
            <a:endParaRPr lang="en-AU" altLang="ja-JP" sz="2000" dirty="0">
              <a:effectLst/>
              <a:latin typeface="Yu Gothic" panose="020B0400000000000000" pitchFamily="34" charset="-128"/>
              <a:ea typeface="Yu Gothic" panose="020B0400000000000000" pitchFamily="34" charset="-128"/>
            </a:endParaRPr>
          </a:p>
          <a:p>
            <a:pPr>
              <a:lnSpc>
                <a:spcPct val="82000"/>
              </a:lnSpc>
              <a:spcBef>
                <a:spcPts val="217"/>
              </a:spcBef>
            </a:pPr>
            <a:r>
              <a:rPr lang="ja-JP" altLang="en-US" sz="1800" dirty="0">
                <a:latin typeface="Yu Gothic" panose="020B0400000000000000" pitchFamily="34" charset="-128"/>
                <a:ea typeface="Yu Gothic" panose="020B0400000000000000" pitchFamily="34" charset="-128"/>
              </a:rPr>
              <a:t>年間総破砕量の</a:t>
            </a:r>
            <a:br>
              <a:rPr lang="en-AU" altLang="ja-JP" sz="1800" dirty="0">
                <a:effectLst/>
                <a:latin typeface="Yu Gothic" panose="020B0400000000000000" pitchFamily="34" charset="-128"/>
                <a:ea typeface="Yu Gothic" panose="020B0400000000000000" pitchFamily="34" charset="-128"/>
              </a:rPr>
            </a:br>
            <a:r>
              <a:rPr lang="en-AU" sz="6000" dirty="0">
                <a:effectLst/>
                <a:latin typeface="Neue Haas Grotesk Text Pro" panose="020B0504020202020204" pitchFamily="34" charset="77"/>
              </a:rPr>
              <a:t>1/2</a:t>
            </a:r>
          </a:p>
        </p:txBody>
      </p:sp>
      <p:cxnSp>
        <p:nvCxnSpPr>
          <p:cNvPr id="8" name="Straight Connector 7">
            <a:extLst>
              <a:ext uri="{FF2B5EF4-FFF2-40B4-BE49-F238E27FC236}">
                <a16:creationId xmlns:a16="http://schemas.microsoft.com/office/drawing/2014/main" id="{A330DCFC-A637-6AC1-D3CE-2A9A23FCE94A}"/>
              </a:ext>
            </a:extLst>
          </p:cNvPr>
          <p:cNvCxnSpPr>
            <a:cxnSpLocks/>
          </p:cNvCxnSpPr>
          <p:nvPr/>
        </p:nvCxnSpPr>
        <p:spPr>
          <a:xfrm>
            <a:off x="3528139" y="5455439"/>
            <a:ext cx="233190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00E01808-059B-3E38-E255-56D2BA1A6CF6}"/>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5340682" y="368300"/>
            <a:ext cx="2114328" cy="6400800"/>
          </a:xfrm>
          <a:prstGeom prst="rect">
            <a:avLst/>
          </a:prstGeom>
        </p:spPr>
      </p:pic>
      <p:sp>
        <p:nvSpPr>
          <p:cNvPr id="5" name="object 10">
            <a:extLst>
              <a:ext uri="{FF2B5EF4-FFF2-40B4-BE49-F238E27FC236}">
                <a16:creationId xmlns:a16="http://schemas.microsoft.com/office/drawing/2014/main" id="{CDA192C4-498D-4B53-51F1-82D359B009E4}"/>
              </a:ext>
            </a:extLst>
          </p:cNvPr>
          <p:cNvSpPr txBox="1"/>
          <p:nvPr/>
        </p:nvSpPr>
        <p:spPr>
          <a:xfrm rot="16200000">
            <a:off x="4214078"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15214494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592084" y="586508"/>
            <a:ext cx="11283754" cy="1325562"/>
          </a:xfrm>
        </p:spPr>
        <p:txBody>
          <a:bodyPr/>
          <a:lstStyle/>
          <a:p>
            <a:r>
              <a:rPr lang="en-AU" altLang="ja-JP" sz="4000" dirty="0">
                <a:solidFill>
                  <a:schemeClr val="accent1"/>
                </a:solidFill>
                <a:latin typeface="+mj-lt"/>
                <a:ea typeface="Yu Gothic Medium" panose="020B0400000000000000" pitchFamily="34" charset="-128"/>
                <a:cs typeface="Arial" panose="020B0604020202020204" pitchFamily="34" charset="0"/>
              </a:rPr>
              <a:t>BAROSSA VALLEY </a:t>
            </a:r>
            <a:r>
              <a:rPr lang="ja-JP" altLang="en-US" sz="4000" dirty="0">
                <a:solidFill>
                  <a:schemeClr val="accent1"/>
                </a:solidFill>
                <a:latin typeface="Yu Gothic Medium" panose="020B0400000000000000" pitchFamily="34" charset="-128"/>
                <a:ea typeface="Yu Gothic Medium" panose="020B0400000000000000" pitchFamily="34" charset="-128"/>
              </a:rPr>
              <a:t>シラーズ</a:t>
            </a:r>
            <a:br>
              <a:rPr lang="en-US" sz="4000" dirty="0">
                <a:solidFill>
                  <a:schemeClr val="accent3"/>
                </a:solidFill>
                <a:latin typeface="Yu Gothic Medium" panose="020B0400000000000000" pitchFamily="34" charset="-128"/>
                <a:ea typeface="Yu Gothic Medium" panose="020B0400000000000000" pitchFamily="34" charset="-128"/>
              </a:rPr>
            </a:br>
            <a:r>
              <a:rPr lang="ja-JP" altLang="en-US" sz="4800" dirty="0">
                <a:solidFill>
                  <a:schemeClr val="accent5"/>
                </a:solidFill>
                <a:latin typeface="Yu Gothic Medium" panose="020B0400000000000000" pitchFamily="34" charset="-128"/>
                <a:ea typeface="Yu Gothic Medium" panose="020B0400000000000000" pitchFamily="34" charset="-128"/>
              </a:rPr>
              <a:t>特徴</a:t>
            </a:r>
            <a:endParaRPr lang="en-US" sz="4800" dirty="0">
              <a:solidFill>
                <a:schemeClr val="accent5"/>
              </a:solidFill>
              <a:latin typeface="Yu Gothic Medium" panose="020B0400000000000000" pitchFamily="34" charset="-128"/>
              <a:ea typeface="Yu Gothic Medium" panose="020B0400000000000000" pitchFamily="34" charset="-128"/>
            </a:endParaRP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284129"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157525"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8794" y="1771224"/>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 name="Oval 11">
            <a:extLst>
              <a:ext uri="{FF2B5EF4-FFF2-40B4-BE49-F238E27FC236}">
                <a16:creationId xmlns:a16="http://schemas.microsoft.com/office/drawing/2014/main" id="{ECE51254-419D-29CF-E4C7-E8063642813C}"/>
              </a:ext>
            </a:extLst>
          </p:cNvPr>
          <p:cNvSpPr/>
          <p:nvPr/>
        </p:nvSpPr>
        <p:spPr>
          <a:xfrm>
            <a:off x="2382937" y="1768322"/>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 name="Oval 17">
            <a:extLst>
              <a:ext uri="{FF2B5EF4-FFF2-40B4-BE49-F238E27FC236}">
                <a16:creationId xmlns:a16="http://schemas.microsoft.com/office/drawing/2014/main" id="{8F9442EB-F8DB-AA97-5543-6832E2FA2144}"/>
              </a:ext>
            </a:extLst>
          </p:cNvPr>
          <p:cNvSpPr/>
          <p:nvPr/>
        </p:nvSpPr>
        <p:spPr>
          <a:xfrm>
            <a:off x="2747080" y="1768322"/>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9" name="Oval 18">
            <a:extLst>
              <a:ext uri="{FF2B5EF4-FFF2-40B4-BE49-F238E27FC236}">
                <a16:creationId xmlns:a16="http://schemas.microsoft.com/office/drawing/2014/main" id="{468D29E8-9680-54FB-ADF6-1FC18021F427}"/>
              </a:ext>
            </a:extLst>
          </p:cNvPr>
          <p:cNvSpPr/>
          <p:nvPr/>
        </p:nvSpPr>
        <p:spPr>
          <a:xfrm>
            <a:off x="3111223" y="1768322"/>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3" name="Oval 22">
            <a:extLst>
              <a:ext uri="{FF2B5EF4-FFF2-40B4-BE49-F238E27FC236}">
                <a16:creationId xmlns:a16="http://schemas.microsoft.com/office/drawing/2014/main" id="{984C8C4D-8F79-3F95-64F0-3F8DF32F7E86}"/>
              </a:ext>
            </a:extLst>
          </p:cNvPr>
          <p:cNvSpPr/>
          <p:nvPr/>
        </p:nvSpPr>
        <p:spPr>
          <a:xfrm>
            <a:off x="3475747" y="1768322"/>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5" name="Oval 24">
            <a:extLst>
              <a:ext uri="{FF2B5EF4-FFF2-40B4-BE49-F238E27FC236}">
                <a16:creationId xmlns:a16="http://schemas.microsoft.com/office/drawing/2014/main" id="{B44A9AAF-3CA0-F26C-52DB-452F9F1631C6}"/>
              </a:ext>
            </a:extLst>
          </p:cNvPr>
          <p:cNvSpPr/>
          <p:nvPr/>
        </p:nvSpPr>
        <p:spPr>
          <a:xfrm>
            <a:off x="3840271" y="1768322"/>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6" name="Oval 25">
            <a:extLst>
              <a:ext uri="{FF2B5EF4-FFF2-40B4-BE49-F238E27FC236}">
                <a16:creationId xmlns:a16="http://schemas.microsoft.com/office/drawing/2014/main" id="{0BDD849F-B1C2-C0FD-0305-6965BC931548}"/>
              </a:ext>
            </a:extLst>
          </p:cNvPr>
          <p:cNvSpPr/>
          <p:nvPr/>
        </p:nvSpPr>
        <p:spPr>
          <a:xfrm>
            <a:off x="4198616" y="1768322"/>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7" name="Oval 26">
            <a:extLst>
              <a:ext uri="{FF2B5EF4-FFF2-40B4-BE49-F238E27FC236}">
                <a16:creationId xmlns:a16="http://schemas.microsoft.com/office/drawing/2014/main" id="{E480CDAA-7258-4034-77AF-B93ACCC317A4}"/>
              </a:ext>
            </a:extLst>
          </p:cNvPr>
          <p:cNvSpPr/>
          <p:nvPr/>
        </p:nvSpPr>
        <p:spPr>
          <a:xfrm>
            <a:off x="4569318" y="1768322"/>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8" name="Oval 27">
            <a:extLst>
              <a:ext uri="{FF2B5EF4-FFF2-40B4-BE49-F238E27FC236}">
                <a16:creationId xmlns:a16="http://schemas.microsoft.com/office/drawing/2014/main" id="{FB717671-4407-4D98-7C0A-DF654166562E}"/>
              </a:ext>
            </a:extLst>
          </p:cNvPr>
          <p:cNvSpPr/>
          <p:nvPr/>
        </p:nvSpPr>
        <p:spPr>
          <a:xfrm>
            <a:off x="4933842" y="1768322"/>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3135343" y="2215515"/>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シラーズ</a:t>
            </a:r>
            <a:endParaRPr lang="ja-JP" altLang="en-US" sz="1200" cap="none" dirty="0">
              <a:solidFill>
                <a:schemeClr val="tx1"/>
              </a:solidFill>
              <a:latin typeface="Yu Gothic" panose="020B0400000000000000" pitchFamily="34" charset="-128"/>
              <a:ea typeface="Yu Gothic" panose="020B0400000000000000" pitchFamily="34" charset="-128"/>
            </a:endParaRPr>
          </a:p>
        </p:txBody>
      </p:sp>
      <p:sp>
        <p:nvSpPr>
          <p:cNvPr id="33" name="Oval 32">
            <a:extLst>
              <a:ext uri="{FF2B5EF4-FFF2-40B4-BE49-F238E27FC236}">
                <a16:creationId xmlns:a16="http://schemas.microsoft.com/office/drawing/2014/main" id="{01E16359-1627-2920-00FD-6FBE917ED7D7}"/>
              </a:ext>
            </a:extLst>
          </p:cNvPr>
          <p:cNvSpPr/>
          <p:nvPr/>
        </p:nvSpPr>
        <p:spPr>
          <a:xfrm>
            <a:off x="2018794" y="292040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34" name="Oval 33">
            <a:extLst>
              <a:ext uri="{FF2B5EF4-FFF2-40B4-BE49-F238E27FC236}">
                <a16:creationId xmlns:a16="http://schemas.microsoft.com/office/drawing/2014/main" id="{50B36DD8-882F-6FDA-508E-8EF70308D1B1}"/>
              </a:ext>
            </a:extLst>
          </p:cNvPr>
          <p:cNvSpPr/>
          <p:nvPr/>
        </p:nvSpPr>
        <p:spPr>
          <a:xfrm>
            <a:off x="2382937" y="291750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35" name="Oval 34">
            <a:extLst>
              <a:ext uri="{FF2B5EF4-FFF2-40B4-BE49-F238E27FC236}">
                <a16:creationId xmlns:a16="http://schemas.microsoft.com/office/drawing/2014/main" id="{449A331C-3C34-B5D3-9F68-36A4BAB9E1E4}"/>
              </a:ext>
            </a:extLst>
          </p:cNvPr>
          <p:cNvSpPr/>
          <p:nvPr/>
        </p:nvSpPr>
        <p:spPr>
          <a:xfrm>
            <a:off x="2747080" y="291750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36" name="Oval 35">
            <a:extLst>
              <a:ext uri="{FF2B5EF4-FFF2-40B4-BE49-F238E27FC236}">
                <a16:creationId xmlns:a16="http://schemas.microsoft.com/office/drawing/2014/main" id="{89D495A7-4C2F-C7E5-D281-5895A964F108}"/>
              </a:ext>
            </a:extLst>
          </p:cNvPr>
          <p:cNvSpPr/>
          <p:nvPr/>
        </p:nvSpPr>
        <p:spPr>
          <a:xfrm>
            <a:off x="3111223" y="291750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39" name="Oval 38">
            <a:extLst>
              <a:ext uri="{FF2B5EF4-FFF2-40B4-BE49-F238E27FC236}">
                <a16:creationId xmlns:a16="http://schemas.microsoft.com/office/drawing/2014/main" id="{782FFC8C-30DA-0414-3434-62A7C3F3D806}"/>
              </a:ext>
            </a:extLst>
          </p:cNvPr>
          <p:cNvSpPr/>
          <p:nvPr/>
        </p:nvSpPr>
        <p:spPr>
          <a:xfrm>
            <a:off x="3475747" y="291750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0" name="Oval 39">
            <a:extLst>
              <a:ext uri="{FF2B5EF4-FFF2-40B4-BE49-F238E27FC236}">
                <a16:creationId xmlns:a16="http://schemas.microsoft.com/office/drawing/2014/main" id="{A8B49305-1D74-BF86-EEAA-4E7A1126B0CF}"/>
              </a:ext>
            </a:extLst>
          </p:cNvPr>
          <p:cNvSpPr/>
          <p:nvPr/>
        </p:nvSpPr>
        <p:spPr>
          <a:xfrm>
            <a:off x="3840271" y="291750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7" name="Oval 46">
            <a:extLst>
              <a:ext uri="{FF2B5EF4-FFF2-40B4-BE49-F238E27FC236}">
                <a16:creationId xmlns:a16="http://schemas.microsoft.com/office/drawing/2014/main" id="{E733220F-8285-B13A-9EBB-2139D51004FE}"/>
              </a:ext>
            </a:extLst>
          </p:cNvPr>
          <p:cNvSpPr/>
          <p:nvPr/>
        </p:nvSpPr>
        <p:spPr>
          <a:xfrm>
            <a:off x="4198616" y="291750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9" name="Oval 48">
            <a:extLst>
              <a:ext uri="{FF2B5EF4-FFF2-40B4-BE49-F238E27FC236}">
                <a16:creationId xmlns:a16="http://schemas.microsoft.com/office/drawing/2014/main" id="{3BF14DF1-3B62-C9FB-6F50-91ACA4D0A5EB}"/>
              </a:ext>
            </a:extLst>
          </p:cNvPr>
          <p:cNvSpPr/>
          <p:nvPr/>
        </p:nvSpPr>
        <p:spPr>
          <a:xfrm>
            <a:off x="4569318" y="2917500"/>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0" name="Oval 49">
            <a:extLst>
              <a:ext uri="{FF2B5EF4-FFF2-40B4-BE49-F238E27FC236}">
                <a16:creationId xmlns:a16="http://schemas.microsoft.com/office/drawing/2014/main" id="{14C47C49-46A0-3351-F040-BC7F20C9902B}"/>
              </a:ext>
            </a:extLst>
          </p:cNvPr>
          <p:cNvSpPr/>
          <p:nvPr/>
        </p:nvSpPr>
        <p:spPr>
          <a:xfrm>
            <a:off x="4933842" y="2917500"/>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4" name="Oval 63">
            <a:extLst>
              <a:ext uri="{FF2B5EF4-FFF2-40B4-BE49-F238E27FC236}">
                <a16:creationId xmlns:a16="http://schemas.microsoft.com/office/drawing/2014/main" id="{3E8FC32D-8C9A-564C-F98B-B3AAE41E9B4C}"/>
              </a:ext>
            </a:extLst>
          </p:cNvPr>
          <p:cNvSpPr/>
          <p:nvPr/>
        </p:nvSpPr>
        <p:spPr>
          <a:xfrm>
            <a:off x="2018794" y="3760662"/>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5" name="Oval 64">
            <a:extLst>
              <a:ext uri="{FF2B5EF4-FFF2-40B4-BE49-F238E27FC236}">
                <a16:creationId xmlns:a16="http://schemas.microsoft.com/office/drawing/2014/main" id="{625D08E0-E61D-212F-DC8D-210D88ED5F05}"/>
              </a:ext>
            </a:extLst>
          </p:cNvPr>
          <p:cNvSpPr/>
          <p:nvPr/>
        </p:nvSpPr>
        <p:spPr>
          <a:xfrm>
            <a:off x="2382937" y="375776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3" name="Oval 72">
            <a:extLst>
              <a:ext uri="{FF2B5EF4-FFF2-40B4-BE49-F238E27FC236}">
                <a16:creationId xmlns:a16="http://schemas.microsoft.com/office/drawing/2014/main" id="{BF209D93-A92D-6C67-6E0F-37788D6C5AA8}"/>
              </a:ext>
            </a:extLst>
          </p:cNvPr>
          <p:cNvSpPr/>
          <p:nvPr/>
        </p:nvSpPr>
        <p:spPr>
          <a:xfrm>
            <a:off x="2747080" y="375776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83" name="Oval 82">
            <a:extLst>
              <a:ext uri="{FF2B5EF4-FFF2-40B4-BE49-F238E27FC236}">
                <a16:creationId xmlns:a16="http://schemas.microsoft.com/office/drawing/2014/main" id="{6D466FAD-93A0-FDC9-6BCF-063E8D1C2C2C}"/>
              </a:ext>
            </a:extLst>
          </p:cNvPr>
          <p:cNvSpPr/>
          <p:nvPr/>
        </p:nvSpPr>
        <p:spPr>
          <a:xfrm>
            <a:off x="3111223" y="375776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84" name="Oval 83">
            <a:extLst>
              <a:ext uri="{FF2B5EF4-FFF2-40B4-BE49-F238E27FC236}">
                <a16:creationId xmlns:a16="http://schemas.microsoft.com/office/drawing/2014/main" id="{73CD6084-5755-9465-04E8-8F7D0E3A4492}"/>
              </a:ext>
            </a:extLst>
          </p:cNvPr>
          <p:cNvSpPr/>
          <p:nvPr/>
        </p:nvSpPr>
        <p:spPr>
          <a:xfrm>
            <a:off x="3475747" y="375776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85" name="Oval 84">
            <a:extLst>
              <a:ext uri="{FF2B5EF4-FFF2-40B4-BE49-F238E27FC236}">
                <a16:creationId xmlns:a16="http://schemas.microsoft.com/office/drawing/2014/main" id="{6D1800F4-B959-4248-CF67-B6654C3D06E8}"/>
              </a:ext>
            </a:extLst>
          </p:cNvPr>
          <p:cNvSpPr/>
          <p:nvPr/>
        </p:nvSpPr>
        <p:spPr>
          <a:xfrm>
            <a:off x="3840271" y="375776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86" name="Oval 85">
            <a:extLst>
              <a:ext uri="{FF2B5EF4-FFF2-40B4-BE49-F238E27FC236}">
                <a16:creationId xmlns:a16="http://schemas.microsoft.com/office/drawing/2014/main" id="{F2EA93D6-D2BB-B18F-2EBE-7A2376318C87}"/>
              </a:ext>
            </a:extLst>
          </p:cNvPr>
          <p:cNvSpPr/>
          <p:nvPr/>
        </p:nvSpPr>
        <p:spPr>
          <a:xfrm>
            <a:off x="4198616" y="375776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89" name="Oval 88">
            <a:extLst>
              <a:ext uri="{FF2B5EF4-FFF2-40B4-BE49-F238E27FC236}">
                <a16:creationId xmlns:a16="http://schemas.microsoft.com/office/drawing/2014/main" id="{1A159CF4-88D4-BF5C-2067-BCF7FAB4BD65}"/>
              </a:ext>
            </a:extLst>
          </p:cNvPr>
          <p:cNvSpPr/>
          <p:nvPr/>
        </p:nvSpPr>
        <p:spPr>
          <a:xfrm>
            <a:off x="4569318" y="375776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33842" y="375776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39" name="Oval 138">
            <a:extLst>
              <a:ext uri="{FF2B5EF4-FFF2-40B4-BE49-F238E27FC236}">
                <a16:creationId xmlns:a16="http://schemas.microsoft.com/office/drawing/2014/main" id="{CBD79589-22FC-6131-28CE-9C70E1FEF947}"/>
              </a:ext>
            </a:extLst>
          </p:cNvPr>
          <p:cNvSpPr/>
          <p:nvPr/>
        </p:nvSpPr>
        <p:spPr>
          <a:xfrm>
            <a:off x="2018794" y="460092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82937" y="45980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47080" y="45980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11223" y="45980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75747" y="4598019"/>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0271" y="4598019"/>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8616" y="4598019"/>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9318" y="4598019"/>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33842" y="4598019"/>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53" name="Oval 152">
            <a:extLst>
              <a:ext uri="{FF2B5EF4-FFF2-40B4-BE49-F238E27FC236}">
                <a16:creationId xmlns:a16="http://schemas.microsoft.com/office/drawing/2014/main" id="{BB001D52-6ACE-43A7-54C7-624FDA7455B3}"/>
              </a:ext>
            </a:extLst>
          </p:cNvPr>
          <p:cNvSpPr/>
          <p:nvPr/>
        </p:nvSpPr>
        <p:spPr>
          <a:xfrm>
            <a:off x="2018794" y="494691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82937" y="494400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47080" y="494400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11223" y="494400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75747" y="4944008"/>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0271" y="4944008"/>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8616" y="4944008"/>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9318" y="4944008"/>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33842" y="494400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4" name="Oval 163">
            <a:extLst>
              <a:ext uri="{FF2B5EF4-FFF2-40B4-BE49-F238E27FC236}">
                <a16:creationId xmlns:a16="http://schemas.microsoft.com/office/drawing/2014/main" id="{D33134CC-E1A2-3AFA-0858-570FDB5B8EAD}"/>
              </a:ext>
            </a:extLst>
          </p:cNvPr>
          <p:cNvSpPr/>
          <p:nvPr/>
        </p:nvSpPr>
        <p:spPr>
          <a:xfrm>
            <a:off x="2018794" y="62073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82937" y="620444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47080" y="620444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11223" y="620444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20762" y="585337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Yu Gothic" panose="020B0400000000000000" pitchFamily="34" charset="-128"/>
                <a:ea typeface="Yu Gothic" panose="020B0400000000000000" pitchFamily="34" charset="-128"/>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678258" y="5858050"/>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Yu Gothic" panose="020B0400000000000000" pitchFamily="34" charset="-128"/>
                <a:ea typeface="Yu Gothic" panose="020B0400000000000000" pitchFamily="34" charset="-128"/>
              </a:rPr>
              <a:t>13.5% – 15.5%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83644" y="585337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Yu Gothic" panose="020B0400000000000000" pitchFamily="34" charset="-128"/>
                <a:ea typeface="Yu Gothic" panose="020B0400000000000000" pitchFamily="34" charset="-128"/>
              </a:rPr>
              <a:t>17%</a:t>
            </a:r>
          </a:p>
        </p:txBody>
      </p:sp>
      <p:cxnSp>
        <p:nvCxnSpPr>
          <p:cNvPr id="177" name="Straight Connector 176">
            <a:extLst>
              <a:ext uri="{FF2B5EF4-FFF2-40B4-BE49-F238E27FC236}">
                <a16:creationId xmlns:a16="http://schemas.microsoft.com/office/drawing/2014/main" id="{97B910BE-98B0-4F4B-367C-75B3477F925C}"/>
              </a:ext>
            </a:extLst>
          </p:cNvPr>
          <p:cNvCxnSpPr>
            <a:cxnSpLocks/>
          </p:cNvCxnSpPr>
          <p:nvPr/>
        </p:nvCxnSpPr>
        <p:spPr>
          <a:xfrm>
            <a:off x="3973248" y="2079451"/>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8794" y="532605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82937" y="532315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47080" y="532315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11223" y="5323151"/>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75747" y="5323151"/>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0271" y="5323151"/>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8616" y="532315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9318" y="532315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33842" y="532315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3" name="Oval 2">
            <a:extLst>
              <a:ext uri="{FF2B5EF4-FFF2-40B4-BE49-F238E27FC236}">
                <a16:creationId xmlns:a16="http://schemas.microsoft.com/office/drawing/2014/main" id="{F497D147-889A-EACA-947A-F96E4A4DE5F2}"/>
              </a:ext>
            </a:extLst>
          </p:cNvPr>
          <p:cNvSpPr/>
          <p:nvPr/>
        </p:nvSpPr>
        <p:spPr>
          <a:xfrm>
            <a:off x="3467793" y="620444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 name="Oval 3">
            <a:extLst>
              <a:ext uri="{FF2B5EF4-FFF2-40B4-BE49-F238E27FC236}">
                <a16:creationId xmlns:a16="http://schemas.microsoft.com/office/drawing/2014/main" id="{C47B3B60-5594-E9C5-71E8-E6AF57309F8F}"/>
              </a:ext>
            </a:extLst>
          </p:cNvPr>
          <p:cNvSpPr/>
          <p:nvPr/>
        </p:nvSpPr>
        <p:spPr>
          <a:xfrm>
            <a:off x="4190662" y="6204448"/>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 name="Oval 5">
            <a:extLst>
              <a:ext uri="{FF2B5EF4-FFF2-40B4-BE49-F238E27FC236}">
                <a16:creationId xmlns:a16="http://schemas.microsoft.com/office/drawing/2014/main" id="{443435B0-62A3-420B-A5B2-C12F2AAB6ACB}"/>
              </a:ext>
            </a:extLst>
          </p:cNvPr>
          <p:cNvSpPr/>
          <p:nvPr/>
        </p:nvSpPr>
        <p:spPr>
          <a:xfrm>
            <a:off x="4925888" y="620444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grpSp>
        <p:nvGrpSpPr>
          <p:cNvPr id="7" name="Group 6">
            <a:extLst>
              <a:ext uri="{FF2B5EF4-FFF2-40B4-BE49-F238E27FC236}">
                <a16:creationId xmlns:a16="http://schemas.microsoft.com/office/drawing/2014/main" id="{1A021795-733D-4CE8-C58E-B81378236AD5}"/>
              </a:ext>
            </a:extLst>
          </p:cNvPr>
          <p:cNvGrpSpPr/>
          <p:nvPr/>
        </p:nvGrpSpPr>
        <p:grpSpPr>
          <a:xfrm>
            <a:off x="4555398" y="6204966"/>
            <a:ext cx="278634" cy="272668"/>
            <a:chOff x="8032638" y="5926610"/>
            <a:chExt cx="278634" cy="272668"/>
          </a:xfrm>
          <a:solidFill>
            <a:schemeClr val="bg1">
              <a:lumMod val="75000"/>
            </a:schemeClr>
          </a:solidFill>
        </p:grpSpPr>
        <p:sp>
          <p:nvSpPr>
            <p:cNvPr id="8" name="Freeform 7">
              <a:extLst>
                <a:ext uri="{FF2B5EF4-FFF2-40B4-BE49-F238E27FC236}">
                  <a16:creationId xmlns:a16="http://schemas.microsoft.com/office/drawing/2014/main" id="{E94B3550-940E-DB21-070F-F2878A3BD924}"/>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Yu Gothic" panose="020B0400000000000000" pitchFamily="34" charset="-128"/>
                <a:ea typeface="Yu Gothic" panose="020B0400000000000000" pitchFamily="34" charset="-128"/>
              </a:endParaRPr>
            </a:p>
          </p:txBody>
        </p:sp>
        <p:sp>
          <p:nvSpPr>
            <p:cNvPr id="9" name="Freeform 8">
              <a:extLst>
                <a:ext uri="{FF2B5EF4-FFF2-40B4-BE49-F238E27FC236}">
                  <a16:creationId xmlns:a16="http://schemas.microsoft.com/office/drawing/2014/main" id="{73EC32F1-5A1B-613D-5BF2-CE131BC348DC}"/>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Yu Gothic" panose="020B0400000000000000" pitchFamily="34" charset="-128"/>
                <a:ea typeface="Yu Gothic" panose="020B0400000000000000" pitchFamily="34" charset="-128"/>
              </a:endParaRPr>
            </a:p>
          </p:txBody>
        </p:sp>
      </p:grpSp>
      <p:grpSp>
        <p:nvGrpSpPr>
          <p:cNvPr id="10" name="Group 9">
            <a:extLst>
              <a:ext uri="{FF2B5EF4-FFF2-40B4-BE49-F238E27FC236}">
                <a16:creationId xmlns:a16="http://schemas.microsoft.com/office/drawing/2014/main" id="{12A4A4C6-68B4-F8C7-F27A-7D386D4854A7}"/>
              </a:ext>
            </a:extLst>
          </p:cNvPr>
          <p:cNvGrpSpPr/>
          <p:nvPr/>
        </p:nvGrpSpPr>
        <p:grpSpPr>
          <a:xfrm rot="10800000">
            <a:off x="3834286" y="6204966"/>
            <a:ext cx="278634" cy="272668"/>
            <a:chOff x="8032638" y="5926610"/>
            <a:chExt cx="278634" cy="272668"/>
          </a:xfrm>
          <a:solidFill>
            <a:schemeClr val="accent5"/>
          </a:solidFill>
        </p:grpSpPr>
        <p:sp>
          <p:nvSpPr>
            <p:cNvPr id="11" name="Freeform 10">
              <a:extLst>
                <a:ext uri="{FF2B5EF4-FFF2-40B4-BE49-F238E27FC236}">
                  <a16:creationId xmlns:a16="http://schemas.microsoft.com/office/drawing/2014/main" id="{410B088F-3835-687B-407B-68F7801252C4}"/>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Yu Gothic" panose="020B0400000000000000" pitchFamily="34" charset="-128"/>
                <a:ea typeface="Yu Gothic" panose="020B0400000000000000" pitchFamily="34" charset="-128"/>
              </a:endParaRPr>
            </a:p>
          </p:txBody>
        </p:sp>
        <p:sp>
          <p:nvSpPr>
            <p:cNvPr id="13" name="Freeform 12">
              <a:extLst>
                <a:ext uri="{FF2B5EF4-FFF2-40B4-BE49-F238E27FC236}">
                  <a16:creationId xmlns:a16="http://schemas.microsoft.com/office/drawing/2014/main" id="{4F4FC0EA-8BED-A493-3F8E-112ED6E4692B}"/>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Yu Gothic" panose="020B0400000000000000" pitchFamily="34" charset="-128"/>
                <a:ea typeface="Yu Gothic" panose="020B0400000000000000" pitchFamily="34" charset="-128"/>
              </a:endParaRPr>
            </a:p>
          </p:txBody>
        </p:sp>
      </p:grpSp>
      <p:sp>
        <p:nvSpPr>
          <p:cNvPr id="14" name="Title 2">
            <a:extLst>
              <a:ext uri="{FF2B5EF4-FFF2-40B4-BE49-F238E27FC236}">
                <a16:creationId xmlns:a16="http://schemas.microsoft.com/office/drawing/2014/main" id="{63CC59FB-075D-365B-3CF6-66EFB2260984}"/>
              </a:ext>
            </a:extLst>
          </p:cNvPr>
          <p:cNvSpPr txBox="1"/>
          <p:nvPr/>
        </p:nvSpPr>
        <p:spPr>
          <a:xfrm>
            <a:off x="530397" y="495571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タンニン</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15" name="Straight Connector 14">
            <a:extLst>
              <a:ext uri="{FF2B5EF4-FFF2-40B4-BE49-F238E27FC236}">
                <a16:creationId xmlns:a16="http://schemas.microsoft.com/office/drawing/2014/main" id="{226AF4AB-80F8-D682-41D5-5B7F07C5E512}"/>
              </a:ext>
            </a:extLst>
          </p:cNvPr>
          <p:cNvCxnSpPr>
            <a:cxnSpLocks/>
          </p:cNvCxnSpPr>
          <p:nvPr/>
        </p:nvCxnSpPr>
        <p:spPr>
          <a:xfrm>
            <a:off x="1410550" y="5123590"/>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 name="Title 2">
            <a:extLst>
              <a:ext uri="{FF2B5EF4-FFF2-40B4-BE49-F238E27FC236}">
                <a16:creationId xmlns:a16="http://schemas.microsoft.com/office/drawing/2014/main" id="{A0689D34-CF79-2C9F-6970-6D1B2B3597E6}"/>
              </a:ext>
            </a:extLst>
          </p:cNvPr>
          <p:cNvSpPr txBox="1"/>
          <p:nvPr/>
        </p:nvSpPr>
        <p:spPr>
          <a:xfrm>
            <a:off x="530425" y="1772319"/>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panose="020B0400000000000000" pitchFamily="34" charset="-128"/>
                <a:ea typeface="Yu Gothic" panose="020B0400000000000000" pitchFamily="34" charset="-128"/>
              </a:rPr>
              <a:t>色調</a:t>
            </a:r>
            <a:endParaRPr lang="en-US" sz="1600" dirty="0">
              <a:solidFill>
                <a:schemeClr val="tx1"/>
              </a:solidFill>
              <a:latin typeface="Yu Gothic" panose="020B0400000000000000" pitchFamily="34" charset="-128"/>
              <a:ea typeface="Yu Gothic" panose="020B0400000000000000" pitchFamily="34" charset="-128"/>
            </a:endParaRPr>
          </a:p>
        </p:txBody>
      </p:sp>
      <p:cxnSp>
        <p:nvCxnSpPr>
          <p:cNvPr id="17" name="Straight Connector 16">
            <a:extLst>
              <a:ext uri="{FF2B5EF4-FFF2-40B4-BE49-F238E27FC236}">
                <a16:creationId xmlns:a16="http://schemas.microsoft.com/office/drawing/2014/main" id="{7681EB75-90AC-D3A9-107E-719A7547EECC}"/>
              </a:ext>
            </a:extLst>
          </p:cNvPr>
          <p:cNvCxnSpPr>
            <a:cxnSpLocks/>
          </p:cNvCxnSpPr>
          <p:nvPr/>
        </p:nvCxnSpPr>
        <p:spPr>
          <a:xfrm>
            <a:off x="1076945" y="1880685"/>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4" name="Title 2">
            <a:extLst>
              <a:ext uri="{FF2B5EF4-FFF2-40B4-BE49-F238E27FC236}">
                <a16:creationId xmlns:a16="http://schemas.microsoft.com/office/drawing/2014/main" id="{8BC14232-2C0B-A2D4-E471-6DEFE94E6D06}"/>
              </a:ext>
            </a:extLst>
          </p:cNvPr>
          <p:cNvSpPr txBox="1"/>
          <p:nvPr/>
        </p:nvSpPr>
        <p:spPr>
          <a:xfrm>
            <a:off x="530424" y="287434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ボディ</a:t>
            </a:r>
            <a:endParaRPr lang="en-US" sz="1500" dirty="0">
              <a:solidFill>
                <a:schemeClr val="tx1"/>
              </a:solidFill>
              <a:latin typeface="Yu Gothic" panose="020B0400000000000000" pitchFamily="34" charset="-128"/>
              <a:ea typeface="Yu Gothic" panose="020B0400000000000000" pitchFamily="34" charset="-128"/>
            </a:endParaRPr>
          </a:p>
        </p:txBody>
      </p:sp>
      <p:sp>
        <p:nvSpPr>
          <p:cNvPr id="30" name="Title 2">
            <a:extLst>
              <a:ext uri="{FF2B5EF4-FFF2-40B4-BE49-F238E27FC236}">
                <a16:creationId xmlns:a16="http://schemas.microsoft.com/office/drawing/2014/main" id="{BBB14250-9F89-A33C-5C35-EB48E85F774B}"/>
              </a:ext>
            </a:extLst>
          </p:cNvPr>
          <p:cNvSpPr txBox="1"/>
          <p:nvPr/>
        </p:nvSpPr>
        <p:spPr>
          <a:xfrm>
            <a:off x="1912839" y="257817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ライト</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2" name="Title 2">
            <a:extLst>
              <a:ext uri="{FF2B5EF4-FFF2-40B4-BE49-F238E27FC236}">
                <a16:creationId xmlns:a16="http://schemas.microsoft.com/office/drawing/2014/main" id="{2638762D-7747-B128-58D5-00D5923AEF19}"/>
              </a:ext>
            </a:extLst>
          </p:cNvPr>
          <p:cNvSpPr txBox="1"/>
          <p:nvPr/>
        </p:nvSpPr>
        <p:spPr>
          <a:xfrm>
            <a:off x="3044394" y="2578176"/>
            <a:ext cx="100810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7" name="Title 2">
            <a:extLst>
              <a:ext uri="{FF2B5EF4-FFF2-40B4-BE49-F238E27FC236}">
                <a16:creationId xmlns:a16="http://schemas.microsoft.com/office/drawing/2014/main" id="{8CE4537D-91E0-057F-D331-402E7B79D0BA}"/>
              </a:ext>
            </a:extLst>
          </p:cNvPr>
          <p:cNvSpPr txBox="1"/>
          <p:nvPr/>
        </p:nvSpPr>
        <p:spPr>
          <a:xfrm>
            <a:off x="4475721" y="257817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フル</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41" name="Title 2">
            <a:extLst>
              <a:ext uri="{FF2B5EF4-FFF2-40B4-BE49-F238E27FC236}">
                <a16:creationId xmlns:a16="http://schemas.microsoft.com/office/drawing/2014/main" id="{F415F688-39D6-4C47-2734-E7F8FC30D674}"/>
              </a:ext>
            </a:extLst>
          </p:cNvPr>
          <p:cNvSpPr txBox="1"/>
          <p:nvPr/>
        </p:nvSpPr>
        <p:spPr>
          <a:xfrm>
            <a:off x="1912839" y="340414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辛口</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42" name="Title 2">
            <a:extLst>
              <a:ext uri="{FF2B5EF4-FFF2-40B4-BE49-F238E27FC236}">
                <a16:creationId xmlns:a16="http://schemas.microsoft.com/office/drawing/2014/main" id="{45F3B2AF-4815-5386-5701-AE74A67372AE}"/>
              </a:ext>
            </a:extLst>
          </p:cNvPr>
          <p:cNvSpPr txBox="1"/>
          <p:nvPr/>
        </p:nvSpPr>
        <p:spPr>
          <a:xfrm>
            <a:off x="3033407" y="3404148"/>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中辛口</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43" name="Title 2">
            <a:extLst>
              <a:ext uri="{FF2B5EF4-FFF2-40B4-BE49-F238E27FC236}">
                <a16:creationId xmlns:a16="http://schemas.microsoft.com/office/drawing/2014/main" id="{48B44120-D91F-DC48-F972-41927F537B31}"/>
              </a:ext>
            </a:extLst>
          </p:cNvPr>
          <p:cNvSpPr txBox="1"/>
          <p:nvPr/>
        </p:nvSpPr>
        <p:spPr>
          <a:xfrm>
            <a:off x="4475721" y="340414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甘口</a:t>
            </a:r>
            <a:endParaRPr lang="en-US" sz="1200" cap="none" dirty="0">
              <a:solidFill>
                <a:schemeClr val="tx1"/>
              </a:solidFill>
              <a:latin typeface="Yu Gothic" panose="020B0400000000000000" pitchFamily="34" charset="-128"/>
              <a:ea typeface="Yu Gothic" panose="020B0400000000000000" pitchFamily="34" charset="-128"/>
            </a:endParaRPr>
          </a:p>
        </p:txBody>
      </p:sp>
      <p:cxnSp>
        <p:nvCxnSpPr>
          <p:cNvPr id="44" name="Straight Connector 43">
            <a:extLst>
              <a:ext uri="{FF2B5EF4-FFF2-40B4-BE49-F238E27FC236}">
                <a16:creationId xmlns:a16="http://schemas.microsoft.com/office/drawing/2014/main" id="{E4548DF0-950D-5710-D155-CA845DD018F9}"/>
              </a:ext>
            </a:extLst>
          </p:cNvPr>
          <p:cNvCxnSpPr>
            <a:cxnSpLocks/>
          </p:cNvCxnSpPr>
          <p:nvPr/>
        </p:nvCxnSpPr>
        <p:spPr>
          <a:xfrm>
            <a:off x="1206691" y="3042220"/>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5" name="Title 2">
            <a:extLst>
              <a:ext uri="{FF2B5EF4-FFF2-40B4-BE49-F238E27FC236}">
                <a16:creationId xmlns:a16="http://schemas.microsoft.com/office/drawing/2014/main" id="{53DEFB5B-36D1-48B5-0098-E25C29EE7B96}"/>
              </a:ext>
            </a:extLst>
          </p:cNvPr>
          <p:cNvSpPr txBox="1"/>
          <p:nvPr/>
        </p:nvSpPr>
        <p:spPr>
          <a:xfrm>
            <a:off x="530424" y="3745500"/>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甘み</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46" name="Straight Connector 45">
            <a:extLst>
              <a:ext uri="{FF2B5EF4-FFF2-40B4-BE49-F238E27FC236}">
                <a16:creationId xmlns:a16="http://schemas.microsoft.com/office/drawing/2014/main" id="{E4E102E6-907F-2174-C8DB-4D8175EA65DC}"/>
              </a:ext>
            </a:extLst>
          </p:cNvPr>
          <p:cNvCxnSpPr>
            <a:cxnSpLocks/>
          </p:cNvCxnSpPr>
          <p:nvPr/>
        </p:nvCxnSpPr>
        <p:spPr>
          <a:xfrm>
            <a:off x="1076945" y="3913371"/>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6" name="Title 2">
            <a:extLst>
              <a:ext uri="{FF2B5EF4-FFF2-40B4-BE49-F238E27FC236}">
                <a16:creationId xmlns:a16="http://schemas.microsoft.com/office/drawing/2014/main" id="{70F30BF5-C7BB-7566-46CC-400124F2BC32}"/>
              </a:ext>
            </a:extLst>
          </p:cNvPr>
          <p:cNvSpPr txBox="1"/>
          <p:nvPr/>
        </p:nvSpPr>
        <p:spPr>
          <a:xfrm>
            <a:off x="530424" y="458575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オーク</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57" name="Straight Connector 56">
            <a:extLst>
              <a:ext uri="{FF2B5EF4-FFF2-40B4-BE49-F238E27FC236}">
                <a16:creationId xmlns:a16="http://schemas.microsoft.com/office/drawing/2014/main" id="{F9695F8F-C4EF-5E69-59F1-7E9703359513}"/>
              </a:ext>
            </a:extLst>
          </p:cNvPr>
          <p:cNvCxnSpPr>
            <a:cxnSpLocks/>
          </p:cNvCxnSpPr>
          <p:nvPr/>
        </p:nvCxnSpPr>
        <p:spPr>
          <a:xfrm>
            <a:off x="1206691" y="4753630"/>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8" name="Title 2">
            <a:extLst>
              <a:ext uri="{FF2B5EF4-FFF2-40B4-BE49-F238E27FC236}">
                <a16:creationId xmlns:a16="http://schemas.microsoft.com/office/drawing/2014/main" id="{A018586C-7B5A-3D44-6C4B-8813A46BC9EE}"/>
              </a:ext>
            </a:extLst>
          </p:cNvPr>
          <p:cNvSpPr txBox="1"/>
          <p:nvPr/>
        </p:nvSpPr>
        <p:spPr>
          <a:xfrm>
            <a:off x="530424" y="530969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酸</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59" name="Straight Connector 58">
            <a:extLst>
              <a:ext uri="{FF2B5EF4-FFF2-40B4-BE49-F238E27FC236}">
                <a16:creationId xmlns:a16="http://schemas.microsoft.com/office/drawing/2014/main" id="{D859CFFD-B102-D214-CD49-DF9E93CA728E}"/>
              </a:ext>
            </a:extLst>
          </p:cNvPr>
          <p:cNvCxnSpPr>
            <a:cxnSpLocks/>
          </p:cNvCxnSpPr>
          <p:nvPr/>
        </p:nvCxnSpPr>
        <p:spPr>
          <a:xfrm>
            <a:off x="885825" y="5477566"/>
            <a:ext cx="107335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0" name="Title 2">
            <a:extLst>
              <a:ext uri="{FF2B5EF4-FFF2-40B4-BE49-F238E27FC236}">
                <a16:creationId xmlns:a16="http://schemas.microsoft.com/office/drawing/2014/main" id="{12E472D3-1303-DB1C-84A8-9C5E030BCE9F}"/>
              </a:ext>
            </a:extLst>
          </p:cNvPr>
          <p:cNvSpPr txBox="1"/>
          <p:nvPr/>
        </p:nvSpPr>
        <p:spPr>
          <a:xfrm>
            <a:off x="530424" y="617228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アルコール</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61" name="Straight Connector 60">
            <a:extLst>
              <a:ext uri="{FF2B5EF4-FFF2-40B4-BE49-F238E27FC236}">
                <a16:creationId xmlns:a16="http://schemas.microsoft.com/office/drawing/2014/main" id="{F2CBDE2F-A8C6-97FA-8752-C69B3E46DD82}"/>
              </a:ext>
            </a:extLst>
          </p:cNvPr>
          <p:cNvCxnSpPr>
            <a:cxnSpLocks/>
          </p:cNvCxnSpPr>
          <p:nvPr/>
        </p:nvCxnSpPr>
        <p:spPr>
          <a:xfrm>
            <a:off x="1634799" y="6340153"/>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2" name="Title 2">
            <a:extLst>
              <a:ext uri="{FF2B5EF4-FFF2-40B4-BE49-F238E27FC236}">
                <a16:creationId xmlns:a16="http://schemas.microsoft.com/office/drawing/2014/main" id="{FC0B8A8C-F1A1-EAE7-9271-C1405FB90533}"/>
              </a:ext>
            </a:extLst>
          </p:cNvPr>
          <p:cNvSpPr txBox="1"/>
          <p:nvPr/>
        </p:nvSpPr>
        <p:spPr>
          <a:xfrm>
            <a:off x="1642550" y="4360336"/>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1" name="Title 2">
            <a:extLst>
              <a:ext uri="{FF2B5EF4-FFF2-40B4-BE49-F238E27FC236}">
                <a16:creationId xmlns:a16="http://schemas.microsoft.com/office/drawing/2014/main" id="{A483FF7D-37B2-64ED-6F0F-77906BDFD6AB}"/>
              </a:ext>
            </a:extLst>
          </p:cNvPr>
          <p:cNvSpPr txBox="1"/>
          <p:nvPr/>
        </p:nvSpPr>
        <p:spPr>
          <a:xfrm>
            <a:off x="3011563" y="4364290"/>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8" name="Title 2">
            <a:extLst>
              <a:ext uri="{FF2B5EF4-FFF2-40B4-BE49-F238E27FC236}">
                <a16:creationId xmlns:a16="http://schemas.microsoft.com/office/drawing/2014/main" id="{8D62BC60-85B7-41A5-B541-C69729360BB5}"/>
              </a:ext>
            </a:extLst>
          </p:cNvPr>
          <p:cNvSpPr txBox="1"/>
          <p:nvPr/>
        </p:nvSpPr>
        <p:spPr>
          <a:xfrm>
            <a:off x="4453877" y="433541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高</a:t>
            </a:r>
            <a:endParaRPr lang="en-US" sz="1200" cap="none" dirty="0">
              <a:solidFill>
                <a:schemeClr val="tx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86735389"/>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3E277156-951D-7E77-9C66-1E65FDB7D5FD}"/>
              </a:ext>
            </a:extLst>
          </p:cNvPr>
          <p:cNvSpPr/>
          <p:nvPr/>
        </p:nvSpPr>
        <p:spPr>
          <a:xfrm>
            <a:off x="944210" y="4102115"/>
            <a:ext cx="2583929" cy="2583929"/>
          </a:xfrm>
          <a:prstGeom prst="ellipse">
            <a:avLst/>
          </a:prstGeom>
          <a:solidFill>
            <a:srgbClr val="6013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4" name="TextBox 3">
            <a:extLst>
              <a:ext uri="{FF2B5EF4-FFF2-40B4-BE49-F238E27FC236}">
                <a16:creationId xmlns:a16="http://schemas.microsoft.com/office/drawing/2014/main" id="{6A53CAD1-41AE-603C-A2AC-6F78511DB248}"/>
              </a:ext>
            </a:extLst>
          </p:cNvPr>
          <p:cNvSpPr txBox="1"/>
          <p:nvPr/>
        </p:nvSpPr>
        <p:spPr>
          <a:xfrm>
            <a:off x="507544" y="535797"/>
            <a:ext cx="5541444" cy="1070293"/>
          </a:xfrm>
          <a:prstGeom prst="rect">
            <a:avLst/>
          </a:prstGeom>
          <a:noFill/>
        </p:spPr>
        <p:txBody>
          <a:bodyPr wrap="square">
            <a:spAutoFit/>
          </a:bodyPr>
          <a:lstStyle/>
          <a:p>
            <a:pPr>
              <a:lnSpc>
                <a:spcPct val="82000"/>
              </a:lnSpc>
            </a:pPr>
            <a:r>
              <a:rPr lang="en-AU" altLang="ja-JP" sz="2800" dirty="0">
                <a:solidFill>
                  <a:srgbClr val="601329"/>
                </a:solidFill>
                <a:latin typeface="+mj-lt"/>
                <a:ea typeface="Yu Gothic Medium" panose="020B0400000000000000" pitchFamily="34" charset="-128"/>
                <a:cs typeface="Arial" panose="020B0604020202020204" pitchFamily="34" charset="0"/>
              </a:rPr>
              <a:t>EDEN VALLEY</a:t>
            </a:r>
            <a:br>
              <a:rPr lang="en-US" sz="6000" dirty="0">
                <a:solidFill>
                  <a:srgbClr val="B2D8BE"/>
                </a:solidFill>
                <a:latin typeface="Yu Gothic Medium" panose="020B0400000000000000" pitchFamily="34" charset="-128"/>
                <a:ea typeface="Yu Gothic Medium" panose="020B0400000000000000" pitchFamily="34" charset="-128"/>
              </a:rPr>
            </a:br>
            <a:r>
              <a:rPr lang="ja-JP" altLang="en-US" sz="4800" dirty="0">
                <a:solidFill>
                  <a:schemeClr val="accent5"/>
                </a:solidFill>
                <a:latin typeface="Yu Gothic Medium" panose="020B0400000000000000" pitchFamily="34" charset="-128"/>
                <a:ea typeface="Yu Gothic Medium" panose="020B0400000000000000" pitchFamily="34" charset="-128"/>
              </a:rPr>
              <a:t>シラーズ</a:t>
            </a:r>
          </a:p>
        </p:txBody>
      </p:sp>
      <p:sp>
        <p:nvSpPr>
          <p:cNvPr id="6" name="TextBox 5">
            <a:extLst>
              <a:ext uri="{FF2B5EF4-FFF2-40B4-BE49-F238E27FC236}">
                <a16:creationId xmlns:a16="http://schemas.microsoft.com/office/drawing/2014/main" id="{3937CC6C-038C-22C6-5A1B-F274BB411F78}"/>
              </a:ext>
            </a:extLst>
          </p:cNvPr>
          <p:cNvSpPr txBox="1"/>
          <p:nvPr/>
        </p:nvSpPr>
        <p:spPr>
          <a:xfrm>
            <a:off x="726905" y="2378603"/>
            <a:ext cx="4394416" cy="830997"/>
          </a:xfrm>
          <a:prstGeom prst="rect">
            <a:avLst/>
          </a:prstGeom>
          <a:noFill/>
        </p:spPr>
        <p:txBody>
          <a:bodyPr wrap="square" anchor="b">
            <a:spAutoFit/>
          </a:bodyPr>
          <a:lstStyle/>
          <a:p>
            <a:pPr algn="ctr">
              <a:spcBef>
                <a:spcPts val="217"/>
              </a:spcBef>
              <a:spcAft>
                <a:spcPts val="315"/>
              </a:spcAft>
            </a:pPr>
            <a:r>
              <a:rPr lang="ja-JP" altLang="en-US" sz="1600" dirty="0">
                <a:effectLst/>
                <a:latin typeface="Yu Gothic Medium" panose="020B0500000000000000" pitchFamily="34" charset="-128"/>
                <a:ea typeface="Yu Gothic Medium" panose="020B0500000000000000" pitchFamily="34" charset="-128"/>
              </a:rPr>
              <a:t>ミディアムからフル・ボディ</a:t>
            </a:r>
            <a:br>
              <a:rPr lang="en-AU" altLang="ja-JP" sz="1600" dirty="0">
                <a:latin typeface="Yu Gothic Medium" panose="020B0500000000000000" pitchFamily="34" charset="-128"/>
                <a:ea typeface="Yu Gothic Medium" panose="020B0500000000000000" pitchFamily="34" charset="-128"/>
              </a:rPr>
            </a:br>
            <a:r>
              <a:rPr lang="ja-JP" altLang="en-US" sz="1600" dirty="0">
                <a:effectLst/>
                <a:latin typeface="Yu Gothic Medium" panose="020B0500000000000000" pitchFamily="34" charset="-128"/>
                <a:ea typeface="Yu Gothic Medium" panose="020B0500000000000000" pitchFamily="34" charset="-128"/>
              </a:rPr>
              <a:t>非常になめらかで生き生きとしたスタイルで、熟したタンニンが溶け込みバランスが良い</a:t>
            </a:r>
            <a:endParaRPr lang="en-AU" sz="1600" dirty="0">
              <a:effectLst/>
              <a:latin typeface="Yu Gothic Medium" panose="020B0500000000000000" pitchFamily="34" charset="-128"/>
              <a:ea typeface="Yu Gothic Medium" panose="020B0500000000000000" pitchFamily="34" charset="-128"/>
            </a:endParaRP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665119" y="2549421"/>
            <a:ext cx="112716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884655" y="3318730"/>
            <a:ext cx="0" cy="39133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884655" y="3710069"/>
            <a:ext cx="307066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7" y="1328869"/>
            <a:ext cx="2583929" cy="2583929"/>
          </a:xfrm>
          <a:prstGeom prst="ellipse">
            <a:avLst/>
          </a:prstGeom>
          <a:solidFill>
            <a:srgbClr val="6013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009869" y="2077931"/>
            <a:ext cx="2146963" cy="1002197"/>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ja-JP" altLang="en-US" sz="1600" dirty="0">
                <a:latin typeface="Yu Gothic" panose="020B0400000000000000" pitchFamily="34" charset="-128"/>
                <a:ea typeface="Yu Gothic" panose="020B0400000000000000" pitchFamily="34" charset="-128"/>
              </a:rPr>
              <a:t>バロッサ・ヴァレー</a:t>
            </a:r>
            <a:br>
              <a:rPr lang="en-AU" altLang="ja-JP" sz="1600" dirty="0">
                <a:latin typeface="Yu Gothic" panose="020B0400000000000000" pitchFamily="34" charset="-128"/>
                <a:ea typeface="Yu Gothic" panose="020B0400000000000000" pitchFamily="34" charset="-128"/>
              </a:rPr>
            </a:br>
            <a:r>
              <a:rPr lang="ja-JP" altLang="en-US" sz="1600" dirty="0">
                <a:latin typeface="Yu Gothic" panose="020B0400000000000000" pitchFamily="34" charset="-128"/>
                <a:ea typeface="Yu Gothic" panose="020B0400000000000000" pitchFamily="34" charset="-128"/>
              </a:rPr>
              <a:t>より冷涼な気候のため、エレガントで香り</a:t>
            </a:r>
            <a:br>
              <a:rPr lang="en-AU" altLang="ja-JP" sz="1600" dirty="0">
                <a:latin typeface="Yu Gothic" panose="020B0400000000000000" pitchFamily="34" charset="-128"/>
                <a:ea typeface="Yu Gothic" panose="020B0400000000000000" pitchFamily="34" charset="-128"/>
              </a:rPr>
            </a:br>
            <a:r>
              <a:rPr lang="ja-JP" altLang="en-US" sz="1600" dirty="0">
                <a:latin typeface="Yu Gothic" panose="020B0400000000000000" pitchFamily="34" charset="-128"/>
                <a:ea typeface="Yu Gothic" panose="020B0400000000000000" pitchFamily="34" charset="-128"/>
              </a:rPr>
              <a:t>豊かなワインができる</a:t>
            </a:r>
            <a:endParaRPr lang="en-AU" sz="1600" dirty="0">
              <a:effectLst/>
              <a:latin typeface="Yu Gothic" panose="020B0400000000000000" pitchFamily="34" charset="-128"/>
              <a:ea typeface="Yu Gothic" panose="020B0400000000000000" pitchFamily="34" charset="-128"/>
            </a:endParaRPr>
          </a:p>
        </p:txBody>
      </p:sp>
      <p:sp>
        <p:nvSpPr>
          <p:cNvPr id="29" name="TextBox 28">
            <a:extLst>
              <a:ext uri="{FF2B5EF4-FFF2-40B4-BE49-F238E27FC236}">
                <a16:creationId xmlns:a16="http://schemas.microsoft.com/office/drawing/2014/main" id="{9EE6620A-6DE8-9F2C-93D7-EA689D1394C6}"/>
              </a:ext>
            </a:extLst>
          </p:cNvPr>
          <p:cNvSpPr txBox="1"/>
          <p:nvPr/>
        </p:nvSpPr>
        <p:spPr>
          <a:xfrm>
            <a:off x="8471580" y="4480379"/>
            <a:ext cx="2805709" cy="2163862"/>
          </a:xfrm>
          <a:prstGeom prst="rect">
            <a:avLst/>
          </a:prstGeom>
          <a:noFill/>
        </p:spPr>
        <p:txBody>
          <a:bodyPr wrap="square" anchor="t">
            <a:spAutoFit/>
          </a:bodyPr>
          <a:lstStyle/>
          <a:p>
            <a:pPr>
              <a:buClr>
                <a:srgbClr val="F40000"/>
              </a:buClr>
            </a:pPr>
            <a:r>
              <a:rPr lang="ja-JP" altLang="en-US" sz="1600" b="1" dirty="0">
                <a:latin typeface="Yu Gothic Medium" panose="020B0500000000000000" pitchFamily="34" charset="-128"/>
                <a:ea typeface="Yu Gothic Medium" panose="020B0500000000000000" pitchFamily="34" charset="-128"/>
                <a:cs typeface="Hellix SemiBold"/>
              </a:rPr>
              <a:t>典型的な風味：</a:t>
            </a:r>
          </a:p>
          <a:p>
            <a:pPr marL="285750" indent="-285750">
              <a:lnSpc>
                <a:spcPct val="82000"/>
              </a:lnSpc>
              <a:spcBef>
                <a:spcPts val="150"/>
              </a:spcBef>
              <a:spcAft>
                <a:spcPts val="315"/>
              </a:spcAft>
              <a:buClr>
                <a:schemeClr val="accent5"/>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ラズベリー </a:t>
            </a:r>
          </a:p>
          <a:p>
            <a:pPr marL="285750" indent="-285750">
              <a:lnSpc>
                <a:spcPct val="82000"/>
              </a:lnSpc>
              <a:spcBef>
                <a:spcPts val="150"/>
              </a:spcBef>
              <a:spcAft>
                <a:spcPts val="315"/>
              </a:spcAft>
              <a:buClr>
                <a:schemeClr val="accent5"/>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黒コショウ</a:t>
            </a:r>
          </a:p>
          <a:p>
            <a:pPr marL="285750" indent="-285750">
              <a:lnSpc>
                <a:spcPct val="82000"/>
              </a:lnSpc>
              <a:spcBef>
                <a:spcPts val="150"/>
              </a:spcBef>
              <a:spcAft>
                <a:spcPts val="315"/>
              </a:spcAft>
              <a:buClr>
                <a:schemeClr val="accent5"/>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マルベリー </a:t>
            </a:r>
          </a:p>
          <a:p>
            <a:pPr marL="285750" indent="-285750">
              <a:lnSpc>
                <a:spcPct val="82000"/>
              </a:lnSpc>
              <a:spcBef>
                <a:spcPts val="150"/>
              </a:spcBef>
              <a:spcAft>
                <a:spcPts val="315"/>
              </a:spcAft>
              <a:buClr>
                <a:schemeClr val="accent5"/>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ブラックベリー </a:t>
            </a:r>
          </a:p>
          <a:p>
            <a:pPr marL="285750" indent="-285750">
              <a:lnSpc>
                <a:spcPct val="82000"/>
              </a:lnSpc>
              <a:spcBef>
                <a:spcPts val="150"/>
              </a:spcBef>
              <a:spcAft>
                <a:spcPts val="315"/>
              </a:spcAft>
              <a:buClr>
                <a:schemeClr val="accent5"/>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セージ </a:t>
            </a:r>
          </a:p>
          <a:p>
            <a:pPr marL="285750" indent="-285750">
              <a:lnSpc>
                <a:spcPct val="82000"/>
              </a:lnSpc>
              <a:spcBef>
                <a:spcPts val="150"/>
              </a:spcBef>
              <a:spcAft>
                <a:spcPts val="315"/>
              </a:spcAft>
              <a:buClr>
                <a:schemeClr val="accent5"/>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ブラックオリーブ </a:t>
            </a:r>
          </a:p>
          <a:p>
            <a:pPr marL="285750" indent="-285750">
              <a:lnSpc>
                <a:spcPct val="82000"/>
              </a:lnSpc>
              <a:spcBef>
                <a:spcPts val="150"/>
              </a:spcBef>
              <a:spcAft>
                <a:spcPts val="315"/>
              </a:spcAft>
              <a:buClr>
                <a:schemeClr val="accent5"/>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スパイス</a:t>
            </a:r>
            <a:endParaRPr lang="en-AU" sz="1600" dirty="0">
              <a:effectLst/>
              <a:latin typeface="Yu Gothic Medium" panose="020B0500000000000000" pitchFamily="34" charset="-128"/>
              <a:ea typeface="Yu Gothic Medium" panose="020B0500000000000000" pitchFamily="34" charset="-128"/>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6992983" y="4183696"/>
            <a:ext cx="2274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9267553" y="4176076"/>
            <a:ext cx="0" cy="30430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object 58">
            <a:extLst>
              <a:ext uri="{FF2B5EF4-FFF2-40B4-BE49-F238E27FC236}">
                <a16:creationId xmlns:a16="http://schemas.microsoft.com/office/drawing/2014/main" id="{00741D9C-736E-BFC3-5595-96F07CA6F071}"/>
              </a:ext>
            </a:extLst>
          </p:cNvPr>
          <p:cNvSpPr txBox="1"/>
          <p:nvPr/>
        </p:nvSpPr>
        <p:spPr>
          <a:xfrm>
            <a:off x="1053451" y="4602584"/>
            <a:ext cx="2365447" cy="1864357"/>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ja-JP" altLang="en-US" sz="2000" dirty="0">
                <a:latin typeface="Yu Gothic" panose="020B0400000000000000" pitchFamily="34" charset="-128"/>
                <a:ea typeface="Yu Gothic" panose="020B0400000000000000" pitchFamily="34" charset="-128"/>
              </a:rPr>
              <a:t>最も植えられて</a:t>
            </a:r>
            <a:br>
              <a:rPr lang="en-AU" altLang="ja-JP" sz="2000" dirty="0">
                <a:latin typeface="Yu Gothic" panose="020B0400000000000000" pitchFamily="34" charset="-128"/>
                <a:ea typeface="Yu Gothic" panose="020B0400000000000000" pitchFamily="34" charset="-128"/>
              </a:rPr>
            </a:br>
            <a:r>
              <a:rPr lang="ja-JP" altLang="en-US" sz="2000" dirty="0">
                <a:latin typeface="Yu Gothic" panose="020B0400000000000000" pitchFamily="34" charset="-128"/>
                <a:ea typeface="Yu Gothic" panose="020B0400000000000000" pitchFamily="34" charset="-128"/>
              </a:rPr>
              <a:t>いる品種</a:t>
            </a:r>
            <a:endParaRPr lang="en-AU" altLang="ja-JP" sz="2000" dirty="0">
              <a:latin typeface="Yu Gothic" panose="020B0400000000000000" pitchFamily="34" charset="-128"/>
              <a:ea typeface="Yu Gothic" panose="020B0400000000000000" pitchFamily="34" charset="-128"/>
            </a:endParaRPr>
          </a:p>
          <a:p>
            <a:pPr algn="ctr">
              <a:lnSpc>
                <a:spcPct val="82000"/>
              </a:lnSpc>
              <a:spcBef>
                <a:spcPts val="217"/>
              </a:spcBef>
            </a:pPr>
            <a:endParaRPr lang="en-AU" altLang="ja-JP" sz="2000" dirty="0">
              <a:latin typeface="Yu Gothic" panose="020B0400000000000000" pitchFamily="34" charset="-128"/>
              <a:ea typeface="Yu Gothic" panose="020B0400000000000000" pitchFamily="34" charset="-128"/>
            </a:endParaRPr>
          </a:p>
          <a:p>
            <a:pPr>
              <a:lnSpc>
                <a:spcPct val="82000"/>
              </a:lnSpc>
              <a:spcBef>
                <a:spcPts val="217"/>
              </a:spcBef>
            </a:pPr>
            <a:r>
              <a:rPr lang="ja-JP" altLang="en-US" sz="1800" dirty="0">
                <a:latin typeface="Yu Gothic" panose="020B0400000000000000" pitchFamily="34" charset="-128"/>
                <a:ea typeface="Yu Gothic" panose="020B0400000000000000" pitchFamily="34" charset="-128"/>
              </a:rPr>
              <a:t>年間総破砕量の</a:t>
            </a:r>
            <a:endParaRPr lang="en-AU" altLang="ja-JP" sz="1800" dirty="0">
              <a:effectLst/>
              <a:latin typeface="Yu Gothic" panose="020B0400000000000000" pitchFamily="34" charset="-128"/>
              <a:ea typeface="Yu Gothic" panose="020B0400000000000000" pitchFamily="34" charset="-128"/>
            </a:endParaRPr>
          </a:p>
          <a:p>
            <a:pPr algn="ctr">
              <a:lnSpc>
                <a:spcPct val="82000"/>
              </a:lnSpc>
              <a:spcBef>
                <a:spcPts val="217"/>
              </a:spcBef>
            </a:pPr>
            <a:r>
              <a:rPr lang="en-AU" sz="6000" dirty="0">
                <a:effectLst/>
                <a:latin typeface="Neue Haas Grotesk Text Pro" panose="020B0504020202020204" pitchFamily="34" charset="77"/>
              </a:rPr>
              <a:t>1/3</a:t>
            </a:r>
          </a:p>
        </p:txBody>
      </p:sp>
      <p:cxnSp>
        <p:nvCxnSpPr>
          <p:cNvPr id="8" name="Straight Connector 7">
            <a:extLst>
              <a:ext uri="{FF2B5EF4-FFF2-40B4-BE49-F238E27FC236}">
                <a16:creationId xmlns:a16="http://schemas.microsoft.com/office/drawing/2014/main" id="{A330DCFC-A637-6AC1-D3CE-2A9A23FCE94A}"/>
              </a:ext>
            </a:extLst>
          </p:cNvPr>
          <p:cNvCxnSpPr>
            <a:cxnSpLocks/>
          </p:cNvCxnSpPr>
          <p:nvPr/>
        </p:nvCxnSpPr>
        <p:spPr>
          <a:xfrm>
            <a:off x="3528139" y="5455439"/>
            <a:ext cx="233190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EBABE266-D3DF-9A6E-9658-A4E1670EDC3E}"/>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5340682" y="368300"/>
            <a:ext cx="2114328" cy="6400800"/>
          </a:xfrm>
          <a:prstGeom prst="rect">
            <a:avLst/>
          </a:prstGeom>
        </p:spPr>
      </p:pic>
      <p:sp>
        <p:nvSpPr>
          <p:cNvPr id="5" name="object 10">
            <a:extLst>
              <a:ext uri="{FF2B5EF4-FFF2-40B4-BE49-F238E27FC236}">
                <a16:creationId xmlns:a16="http://schemas.microsoft.com/office/drawing/2014/main" id="{3D440528-5349-33D1-2012-A17230A15136}"/>
              </a:ext>
            </a:extLst>
          </p:cNvPr>
          <p:cNvSpPr txBox="1"/>
          <p:nvPr/>
        </p:nvSpPr>
        <p:spPr>
          <a:xfrm rot="16200000">
            <a:off x="4214078"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22880435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619066" y="603482"/>
            <a:ext cx="11283754" cy="1325562"/>
          </a:xfrm>
        </p:spPr>
        <p:txBody>
          <a:bodyPr/>
          <a:lstStyle/>
          <a:p>
            <a:r>
              <a:rPr lang="en-US" altLang="ja-JP" sz="4000" dirty="0">
                <a:solidFill>
                  <a:schemeClr val="accent1"/>
                </a:solidFill>
                <a:latin typeface="+mj-lt"/>
                <a:ea typeface="Yu Gothic Medium" panose="020B0400000000000000" pitchFamily="34" charset="-128"/>
              </a:rPr>
              <a:t>EDEN VALLEY </a:t>
            </a:r>
            <a:r>
              <a:rPr lang="ja-JP" altLang="en-US" sz="4000" dirty="0">
                <a:solidFill>
                  <a:schemeClr val="accent1"/>
                </a:solidFill>
                <a:latin typeface="Yu Gothic Medium" panose="020B0400000000000000" pitchFamily="34" charset="-128"/>
                <a:ea typeface="Yu Gothic Medium" panose="020B0400000000000000" pitchFamily="34" charset="-128"/>
              </a:rPr>
              <a:t>シラーズ</a:t>
            </a:r>
            <a:br>
              <a:rPr lang="en-US" sz="4000" dirty="0">
                <a:solidFill>
                  <a:schemeClr val="accent3"/>
                </a:solidFill>
                <a:latin typeface="Yu Gothic Medium" panose="020B0400000000000000" pitchFamily="34" charset="-128"/>
                <a:ea typeface="Yu Gothic Medium" panose="020B0400000000000000" pitchFamily="34" charset="-128"/>
              </a:rPr>
            </a:br>
            <a:r>
              <a:rPr lang="ja-JP" altLang="en-US" sz="4800" dirty="0">
                <a:solidFill>
                  <a:schemeClr val="accent5"/>
                </a:solidFill>
                <a:latin typeface="Yu Gothic Medium" panose="020B0400000000000000" pitchFamily="34" charset="-128"/>
                <a:ea typeface="Yu Gothic Medium" panose="020B0400000000000000" pitchFamily="34" charset="-128"/>
              </a:rPr>
              <a:t>特徴</a:t>
            </a:r>
            <a:endParaRPr lang="en-US" sz="4800" dirty="0">
              <a:solidFill>
                <a:schemeClr val="accent5"/>
              </a:solidFill>
              <a:latin typeface="Yu Gothic Medium" panose="020B0400000000000000" pitchFamily="34" charset="-128"/>
              <a:ea typeface="Yu Gothic Medium" panose="020B0400000000000000" pitchFamily="34" charset="-128"/>
            </a:endParaRP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8143864"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017260"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0840" y="1848861"/>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 name="Oval 11">
            <a:extLst>
              <a:ext uri="{FF2B5EF4-FFF2-40B4-BE49-F238E27FC236}">
                <a16:creationId xmlns:a16="http://schemas.microsoft.com/office/drawing/2014/main" id="{ECE51254-419D-29CF-E4C7-E8063642813C}"/>
              </a:ext>
            </a:extLst>
          </p:cNvPr>
          <p:cNvSpPr/>
          <p:nvPr/>
        </p:nvSpPr>
        <p:spPr>
          <a:xfrm>
            <a:off x="2374983" y="1845959"/>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 name="Oval 17">
            <a:extLst>
              <a:ext uri="{FF2B5EF4-FFF2-40B4-BE49-F238E27FC236}">
                <a16:creationId xmlns:a16="http://schemas.microsoft.com/office/drawing/2014/main" id="{8F9442EB-F8DB-AA97-5543-6832E2FA2144}"/>
              </a:ext>
            </a:extLst>
          </p:cNvPr>
          <p:cNvSpPr/>
          <p:nvPr/>
        </p:nvSpPr>
        <p:spPr>
          <a:xfrm>
            <a:off x="2739126" y="1845959"/>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9" name="Oval 18">
            <a:extLst>
              <a:ext uri="{FF2B5EF4-FFF2-40B4-BE49-F238E27FC236}">
                <a16:creationId xmlns:a16="http://schemas.microsoft.com/office/drawing/2014/main" id="{468D29E8-9680-54FB-ADF6-1FC18021F427}"/>
              </a:ext>
            </a:extLst>
          </p:cNvPr>
          <p:cNvSpPr/>
          <p:nvPr/>
        </p:nvSpPr>
        <p:spPr>
          <a:xfrm>
            <a:off x="3103269" y="1845959"/>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3" name="Oval 22">
            <a:extLst>
              <a:ext uri="{FF2B5EF4-FFF2-40B4-BE49-F238E27FC236}">
                <a16:creationId xmlns:a16="http://schemas.microsoft.com/office/drawing/2014/main" id="{984C8C4D-8F79-3F95-64F0-3F8DF32F7E86}"/>
              </a:ext>
            </a:extLst>
          </p:cNvPr>
          <p:cNvSpPr/>
          <p:nvPr/>
        </p:nvSpPr>
        <p:spPr>
          <a:xfrm>
            <a:off x="3467793" y="1845959"/>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5" name="Oval 24">
            <a:extLst>
              <a:ext uri="{FF2B5EF4-FFF2-40B4-BE49-F238E27FC236}">
                <a16:creationId xmlns:a16="http://schemas.microsoft.com/office/drawing/2014/main" id="{B44A9AAF-3CA0-F26C-52DB-452F9F1631C6}"/>
              </a:ext>
            </a:extLst>
          </p:cNvPr>
          <p:cNvSpPr/>
          <p:nvPr/>
        </p:nvSpPr>
        <p:spPr>
          <a:xfrm>
            <a:off x="3832317" y="1845959"/>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6" name="Oval 25">
            <a:extLst>
              <a:ext uri="{FF2B5EF4-FFF2-40B4-BE49-F238E27FC236}">
                <a16:creationId xmlns:a16="http://schemas.microsoft.com/office/drawing/2014/main" id="{0BDD849F-B1C2-C0FD-0305-6965BC931548}"/>
              </a:ext>
            </a:extLst>
          </p:cNvPr>
          <p:cNvSpPr/>
          <p:nvPr/>
        </p:nvSpPr>
        <p:spPr>
          <a:xfrm>
            <a:off x="4190662" y="1845959"/>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7" name="Oval 26">
            <a:extLst>
              <a:ext uri="{FF2B5EF4-FFF2-40B4-BE49-F238E27FC236}">
                <a16:creationId xmlns:a16="http://schemas.microsoft.com/office/drawing/2014/main" id="{E480CDAA-7258-4034-77AF-B93ACCC317A4}"/>
              </a:ext>
            </a:extLst>
          </p:cNvPr>
          <p:cNvSpPr/>
          <p:nvPr/>
        </p:nvSpPr>
        <p:spPr>
          <a:xfrm>
            <a:off x="4561364" y="1845959"/>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8" name="Oval 27">
            <a:extLst>
              <a:ext uri="{FF2B5EF4-FFF2-40B4-BE49-F238E27FC236}">
                <a16:creationId xmlns:a16="http://schemas.microsoft.com/office/drawing/2014/main" id="{FB717671-4407-4D98-7C0A-DF654166562E}"/>
              </a:ext>
            </a:extLst>
          </p:cNvPr>
          <p:cNvSpPr/>
          <p:nvPr/>
        </p:nvSpPr>
        <p:spPr>
          <a:xfrm>
            <a:off x="4925888" y="1845959"/>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3357646" y="2293152"/>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シラーズ</a:t>
            </a:r>
          </a:p>
        </p:txBody>
      </p:sp>
      <p:sp>
        <p:nvSpPr>
          <p:cNvPr id="33" name="Oval 32">
            <a:extLst>
              <a:ext uri="{FF2B5EF4-FFF2-40B4-BE49-F238E27FC236}">
                <a16:creationId xmlns:a16="http://schemas.microsoft.com/office/drawing/2014/main" id="{01E16359-1627-2920-00FD-6FBE917ED7D7}"/>
              </a:ext>
            </a:extLst>
          </p:cNvPr>
          <p:cNvSpPr/>
          <p:nvPr/>
        </p:nvSpPr>
        <p:spPr>
          <a:xfrm>
            <a:off x="2010840" y="29980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34" name="Oval 33">
            <a:extLst>
              <a:ext uri="{FF2B5EF4-FFF2-40B4-BE49-F238E27FC236}">
                <a16:creationId xmlns:a16="http://schemas.microsoft.com/office/drawing/2014/main" id="{50B36DD8-882F-6FDA-508E-8EF70308D1B1}"/>
              </a:ext>
            </a:extLst>
          </p:cNvPr>
          <p:cNvSpPr/>
          <p:nvPr/>
        </p:nvSpPr>
        <p:spPr>
          <a:xfrm>
            <a:off x="2374983" y="299513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35" name="Oval 34">
            <a:extLst>
              <a:ext uri="{FF2B5EF4-FFF2-40B4-BE49-F238E27FC236}">
                <a16:creationId xmlns:a16="http://schemas.microsoft.com/office/drawing/2014/main" id="{449A331C-3C34-B5D3-9F68-36A4BAB9E1E4}"/>
              </a:ext>
            </a:extLst>
          </p:cNvPr>
          <p:cNvSpPr/>
          <p:nvPr/>
        </p:nvSpPr>
        <p:spPr>
          <a:xfrm>
            <a:off x="2739126" y="299513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36" name="Oval 35">
            <a:extLst>
              <a:ext uri="{FF2B5EF4-FFF2-40B4-BE49-F238E27FC236}">
                <a16:creationId xmlns:a16="http://schemas.microsoft.com/office/drawing/2014/main" id="{89D495A7-4C2F-C7E5-D281-5895A964F108}"/>
              </a:ext>
            </a:extLst>
          </p:cNvPr>
          <p:cNvSpPr/>
          <p:nvPr/>
        </p:nvSpPr>
        <p:spPr>
          <a:xfrm>
            <a:off x="3103269" y="299513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39" name="Oval 38">
            <a:extLst>
              <a:ext uri="{FF2B5EF4-FFF2-40B4-BE49-F238E27FC236}">
                <a16:creationId xmlns:a16="http://schemas.microsoft.com/office/drawing/2014/main" id="{782FFC8C-30DA-0414-3434-62A7C3F3D806}"/>
              </a:ext>
            </a:extLst>
          </p:cNvPr>
          <p:cNvSpPr/>
          <p:nvPr/>
        </p:nvSpPr>
        <p:spPr>
          <a:xfrm>
            <a:off x="3467793" y="299513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0" name="Oval 39">
            <a:extLst>
              <a:ext uri="{FF2B5EF4-FFF2-40B4-BE49-F238E27FC236}">
                <a16:creationId xmlns:a16="http://schemas.microsoft.com/office/drawing/2014/main" id="{A8B49305-1D74-BF86-EEAA-4E7A1126B0CF}"/>
              </a:ext>
            </a:extLst>
          </p:cNvPr>
          <p:cNvSpPr/>
          <p:nvPr/>
        </p:nvSpPr>
        <p:spPr>
          <a:xfrm>
            <a:off x="3832317" y="299513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7" name="Oval 46">
            <a:extLst>
              <a:ext uri="{FF2B5EF4-FFF2-40B4-BE49-F238E27FC236}">
                <a16:creationId xmlns:a16="http://schemas.microsoft.com/office/drawing/2014/main" id="{E733220F-8285-B13A-9EBB-2139D51004FE}"/>
              </a:ext>
            </a:extLst>
          </p:cNvPr>
          <p:cNvSpPr/>
          <p:nvPr/>
        </p:nvSpPr>
        <p:spPr>
          <a:xfrm>
            <a:off x="4190662" y="299513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9" name="Oval 48">
            <a:extLst>
              <a:ext uri="{FF2B5EF4-FFF2-40B4-BE49-F238E27FC236}">
                <a16:creationId xmlns:a16="http://schemas.microsoft.com/office/drawing/2014/main" id="{3BF14DF1-3B62-C9FB-6F50-91ACA4D0A5EB}"/>
              </a:ext>
            </a:extLst>
          </p:cNvPr>
          <p:cNvSpPr/>
          <p:nvPr/>
        </p:nvSpPr>
        <p:spPr>
          <a:xfrm>
            <a:off x="4561364" y="299513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0" name="Oval 49">
            <a:extLst>
              <a:ext uri="{FF2B5EF4-FFF2-40B4-BE49-F238E27FC236}">
                <a16:creationId xmlns:a16="http://schemas.microsoft.com/office/drawing/2014/main" id="{14C47C49-46A0-3351-F040-BC7F20C9902B}"/>
              </a:ext>
            </a:extLst>
          </p:cNvPr>
          <p:cNvSpPr/>
          <p:nvPr/>
        </p:nvSpPr>
        <p:spPr>
          <a:xfrm>
            <a:off x="4925888" y="299513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4" name="Oval 63">
            <a:extLst>
              <a:ext uri="{FF2B5EF4-FFF2-40B4-BE49-F238E27FC236}">
                <a16:creationId xmlns:a16="http://schemas.microsoft.com/office/drawing/2014/main" id="{3E8FC32D-8C9A-564C-F98B-B3AAE41E9B4C}"/>
              </a:ext>
            </a:extLst>
          </p:cNvPr>
          <p:cNvSpPr/>
          <p:nvPr/>
        </p:nvSpPr>
        <p:spPr>
          <a:xfrm>
            <a:off x="2010840" y="3838299"/>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5" name="Oval 64">
            <a:extLst>
              <a:ext uri="{FF2B5EF4-FFF2-40B4-BE49-F238E27FC236}">
                <a16:creationId xmlns:a16="http://schemas.microsoft.com/office/drawing/2014/main" id="{625D08E0-E61D-212F-DC8D-210D88ED5F05}"/>
              </a:ext>
            </a:extLst>
          </p:cNvPr>
          <p:cNvSpPr/>
          <p:nvPr/>
        </p:nvSpPr>
        <p:spPr>
          <a:xfrm>
            <a:off x="2374983" y="383539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3" name="Oval 72">
            <a:extLst>
              <a:ext uri="{FF2B5EF4-FFF2-40B4-BE49-F238E27FC236}">
                <a16:creationId xmlns:a16="http://schemas.microsoft.com/office/drawing/2014/main" id="{BF209D93-A92D-6C67-6E0F-37788D6C5AA8}"/>
              </a:ext>
            </a:extLst>
          </p:cNvPr>
          <p:cNvSpPr/>
          <p:nvPr/>
        </p:nvSpPr>
        <p:spPr>
          <a:xfrm>
            <a:off x="2739126" y="383539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83" name="Oval 82">
            <a:extLst>
              <a:ext uri="{FF2B5EF4-FFF2-40B4-BE49-F238E27FC236}">
                <a16:creationId xmlns:a16="http://schemas.microsoft.com/office/drawing/2014/main" id="{6D466FAD-93A0-FDC9-6BCF-063E8D1C2C2C}"/>
              </a:ext>
            </a:extLst>
          </p:cNvPr>
          <p:cNvSpPr/>
          <p:nvPr/>
        </p:nvSpPr>
        <p:spPr>
          <a:xfrm>
            <a:off x="3103269" y="383539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84" name="Oval 83">
            <a:extLst>
              <a:ext uri="{FF2B5EF4-FFF2-40B4-BE49-F238E27FC236}">
                <a16:creationId xmlns:a16="http://schemas.microsoft.com/office/drawing/2014/main" id="{73CD6084-5755-9465-04E8-8F7D0E3A4492}"/>
              </a:ext>
            </a:extLst>
          </p:cNvPr>
          <p:cNvSpPr/>
          <p:nvPr/>
        </p:nvSpPr>
        <p:spPr>
          <a:xfrm>
            <a:off x="3467793" y="383539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85" name="Oval 84">
            <a:extLst>
              <a:ext uri="{FF2B5EF4-FFF2-40B4-BE49-F238E27FC236}">
                <a16:creationId xmlns:a16="http://schemas.microsoft.com/office/drawing/2014/main" id="{6D1800F4-B959-4248-CF67-B6654C3D06E8}"/>
              </a:ext>
            </a:extLst>
          </p:cNvPr>
          <p:cNvSpPr/>
          <p:nvPr/>
        </p:nvSpPr>
        <p:spPr>
          <a:xfrm>
            <a:off x="3832317" y="383539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86" name="Oval 85">
            <a:extLst>
              <a:ext uri="{FF2B5EF4-FFF2-40B4-BE49-F238E27FC236}">
                <a16:creationId xmlns:a16="http://schemas.microsoft.com/office/drawing/2014/main" id="{F2EA93D6-D2BB-B18F-2EBE-7A2376318C87}"/>
              </a:ext>
            </a:extLst>
          </p:cNvPr>
          <p:cNvSpPr/>
          <p:nvPr/>
        </p:nvSpPr>
        <p:spPr>
          <a:xfrm>
            <a:off x="4190662" y="383539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89" name="Oval 88">
            <a:extLst>
              <a:ext uri="{FF2B5EF4-FFF2-40B4-BE49-F238E27FC236}">
                <a16:creationId xmlns:a16="http://schemas.microsoft.com/office/drawing/2014/main" id="{1A159CF4-88D4-BF5C-2067-BCF7FAB4BD65}"/>
              </a:ext>
            </a:extLst>
          </p:cNvPr>
          <p:cNvSpPr/>
          <p:nvPr/>
        </p:nvSpPr>
        <p:spPr>
          <a:xfrm>
            <a:off x="4561364" y="383539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25888" y="383539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39" name="Oval 138">
            <a:extLst>
              <a:ext uri="{FF2B5EF4-FFF2-40B4-BE49-F238E27FC236}">
                <a16:creationId xmlns:a16="http://schemas.microsoft.com/office/drawing/2014/main" id="{CBD79589-22FC-6131-28CE-9C70E1FEF947}"/>
              </a:ext>
            </a:extLst>
          </p:cNvPr>
          <p:cNvSpPr/>
          <p:nvPr/>
        </p:nvSpPr>
        <p:spPr>
          <a:xfrm>
            <a:off x="2010840" y="46785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74983" y="467565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39126" y="467565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03269" y="467565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67793" y="4675656"/>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32317" y="4675656"/>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0662" y="4675656"/>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1364" y="4675656"/>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25888" y="4675656"/>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53" name="Oval 152">
            <a:extLst>
              <a:ext uri="{FF2B5EF4-FFF2-40B4-BE49-F238E27FC236}">
                <a16:creationId xmlns:a16="http://schemas.microsoft.com/office/drawing/2014/main" id="{BB001D52-6ACE-43A7-54C7-624FDA7455B3}"/>
              </a:ext>
            </a:extLst>
          </p:cNvPr>
          <p:cNvSpPr/>
          <p:nvPr/>
        </p:nvSpPr>
        <p:spPr>
          <a:xfrm>
            <a:off x="2010840" y="50245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74983" y="502164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39126" y="502164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03269" y="502164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67793" y="502164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32317" y="502164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0662" y="502164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1364" y="502164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25888" y="502164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4" name="Oval 163">
            <a:extLst>
              <a:ext uri="{FF2B5EF4-FFF2-40B4-BE49-F238E27FC236}">
                <a16:creationId xmlns:a16="http://schemas.microsoft.com/office/drawing/2014/main" id="{D33134CC-E1A2-3AFA-0858-570FDB5B8EAD}"/>
              </a:ext>
            </a:extLst>
          </p:cNvPr>
          <p:cNvSpPr/>
          <p:nvPr/>
        </p:nvSpPr>
        <p:spPr>
          <a:xfrm>
            <a:off x="2010840" y="628498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74983" y="628208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39126" y="62820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03269" y="62820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8" name="Oval 167">
            <a:extLst>
              <a:ext uri="{FF2B5EF4-FFF2-40B4-BE49-F238E27FC236}">
                <a16:creationId xmlns:a16="http://schemas.microsoft.com/office/drawing/2014/main" id="{DB4B4ABB-9FA8-B87C-73BC-FDDC7FF1CBDD}"/>
              </a:ext>
            </a:extLst>
          </p:cNvPr>
          <p:cNvSpPr/>
          <p:nvPr/>
        </p:nvSpPr>
        <p:spPr>
          <a:xfrm>
            <a:off x="3467793" y="62820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9" name="Oval 168">
            <a:extLst>
              <a:ext uri="{FF2B5EF4-FFF2-40B4-BE49-F238E27FC236}">
                <a16:creationId xmlns:a16="http://schemas.microsoft.com/office/drawing/2014/main" id="{C28B8766-8D70-DE4B-4648-7E9551E0CF54}"/>
              </a:ext>
            </a:extLst>
          </p:cNvPr>
          <p:cNvSpPr/>
          <p:nvPr/>
        </p:nvSpPr>
        <p:spPr>
          <a:xfrm>
            <a:off x="4190662" y="62820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71" name="Oval 170">
            <a:extLst>
              <a:ext uri="{FF2B5EF4-FFF2-40B4-BE49-F238E27FC236}">
                <a16:creationId xmlns:a16="http://schemas.microsoft.com/office/drawing/2014/main" id="{8C3C39FC-A54B-CF26-6770-AB3679F42E43}"/>
              </a:ext>
            </a:extLst>
          </p:cNvPr>
          <p:cNvSpPr/>
          <p:nvPr/>
        </p:nvSpPr>
        <p:spPr>
          <a:xfrm>
            <a:off x="4925888" y="628208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12808" y="59310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Yu Gothic" panose="020B0400000000000000" pitchFamily="34" charset="-128"/>
                <a:ea typeface="Yu Gothic" panose="020B0400000000000000" pitchFamily="34" charset="-128"/>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670304" y="5935687"/>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Yu Gothic" panose="020B0400000000000000" pitchFamily="34" charset="-128"/>
                <a:ea typeface="Yu Gothic" panose="020B0400000000000000" pitchFamily="34" charset="-128"/>
              </a:rPr>
              <a:t>13.5% – 15.5%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75690" y="59310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Yu Gothic" panose="020B0400000000000000" pitchFamily="34" charset="-128"/>
                <a:ea typeface="Yu Gothic" panose="020B0400000000000000" pitchFamily="34" charset="-128"/>
              </a:rPr>
              <a:t>17%</a:t>
            </a:r>
          </a:p>
        </p:txBody>
      </p:sp>
      <p:cxnSp>
        <p:nvCxnSpPr>
          <p:cNvPr id="177" name="Straight Connector 176">
            <a:extLst>
              <a:ext uri="{FF2B5EF4-FFF2-40B4-BE49-F238E27FC236}">
                <a16:creationId xmlns:a16="http://schemas.microsoft.com/office/drawing/2014/main" id="{97B910BE-98B0-4F4B-367C-75B3477F925C}"/>
              </a:ext>
            </a:extLst>
          </p:cNvPr>
          <p:cNvCxnSpPr>
            <a:cxnSpLocks/>
          </p:cNvCxnSpPr>
          <p:nvPr/>
        </p:nvCxnSpPr>
        <p:spPr>
          <a:xfrm>
            <a:off x="3965294" y="2157088"/>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0840" y="54036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74983" y="540078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39126" y="540078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03269" y="540078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67793" y="5400788"/>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32317" y="5400788"/>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0662" y="5400788"/>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1364" y="5400788"/>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25888" y="540078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grpSp>
        <p:nvGrpSpPr>
          <p:cNvPr id="195" name="Group 194">
            <a:extLst>
              <a:ext uri="{FF2B5EF4-FFF2-40B4-BE49-F238E27FC236}">
                <a16:creationId xmlns:a16="http://schemas.microsoft.com/office/drawing/2014/main" id="{5AC20B1C-4B4E-AE5A-8D9F-8DF910C63D99}"/>
              </a:ext>
            </a:extLst>
          </p:cNvPr>
          <p:cNvGrpSpPr/>
          <p:nvPr/>
        </p:nvGrpSpPr>
        <p:grpSpPr>
          <a:xfrm>
            <a:off x="4555398" y="6282603"/>
            <a:ext cx="278634" cy="272668"/>
            <a:chOff x="8032638" y="5926610"/>
            <a:chExt cx="278634" cy="272668"/>
          </a:xfrm>
          <a:solidFill>
            <a:schemeClr val="bg1">
              <a:lumMod val="75000"/>
            </a:schemeClr>
          </a:solidFill>
        </p:grpSpPr>
        <p:sp>
          <p:nvSpPr>
            <p:cNvPr id="196" name="Freeform 195">
              <a:extLst>
                <a:ext uri="{FF2B5EF4-FFF2-40B4-BE49-F238E27FC236}">
                  <a16:creationId xmlns:a16="http://schemas.microsoft.com/office/drawing/2014/main" id="{5F241F64-F7DD-2E28-7CFF-EF475E7F686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Yu Gothic" panose="020B0400000000000000" pitchFamily="34" charset="-128"/>
                <a:ea typeface="Yu Gothic" panose="020B0400000000000000" pitchFamily="34" charset="-128"/>
              </a:endParaRPr>
            </a:p>
          </p:txBody>
        </p:sp>
        <p:sp>
          <p:nvSpPr>
            <p:cNvPr id="197" name="Freeform 196">
              <a:extLst>
                <a:ext uri="{FF2B5EF4-FFF2-40B4-BE49-F238E27FC236}">
                  <a16:creationId xmlns:a16="http://schemas.microsoft.com/office/drawing/2014/main" id="{5B67458C-AEFC-63DB-3A02-1258A092B494}"/>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Yu Gothic" panose="020B0400000000000000" pitchFamily="34" charset="-128"/>
                <a:ea typeface="Yu Gothic" panose="020B0400000000000000" pitchFamily="34" charset="-128"/>
              </a:endParaRPr>
            </a:p>
          </p:txBody>
        </p:sp>
      </p:grpSp>
      <p:grpSp>
        <p:nvGrpSpPr>
          <p:cNvPr id="198" name="Group 197">
            <a:extLst>
              <a:ext uri="{FF2B5EF4-FFF2-40B4-BE49-F238E27FC236}">
                <a16:creationId xmlns:a16="http://schemas.microsoft.com/office/drawing/2014/main" id="{428F2805-5190-4A07-A002-0D6ADD1E12CF}"/>
              </a:ext>
            </a:extLst>
          </p:cNvPr>
          <p:cNvGrpSpPr/>
          <p:nvPr/>
        </p:nvGrpSpPr>
        <p:grpSpPr>
          <a:xfrm rot="10800000">
            <a:off x="3834286" y="6282603"/>
            <a:ext cx="278634" cy="272668"/>
            <a:chOff x="8032638" y="5926610"/>
            <a:chExt cx="278634" cy="272668"/>
          </a:xfrm>
          <a:solidFill>
            <a:schemeClr val="accent5"/>
          </a:solidFill>
        </p:grpSpPr>
        <p:sp>
          <p:nvSpPr>
            <p:cNvPr id="199" name="Freeform 198">
              <a:extLst>
                <a:ext uri="{FF2B5EF4-FFF2-40B4-BE49-F238E27FC236}">
                  <a16:creationId xmlns:a16="http://schemas.microsoft.com/office/drawing/2014/main" id="{609D5A3D-EBE7-FD35-FF95-0EC4BF79FD6F}"/>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Yu Gothic" panose="020B0400000000000000" pitchFamily="34" charset="-128"/>
                <a:ea typeface="Yu Gothic" panose="020B0400000000000000" pitchFamily="34" charset="-128"/>
              </a:endParaRPr>
            </a:p>
          </p:txBody>
        </p:sp>
        <p:sp>
          <p:nvSpPr>
            <p:cNvPr id="200" name="Freeform 199">
              <a:extLst>
                <a:ext uri="{FF2B5EF4-FFF2-40B4-BE49-F238E27FC236}">
                  <a16:creationId xmlns:a16="http://schemas.microsoft.com/office/drawing/2014/main" id="{A56402CE-C693-42AD-D881-1C10A5979ACC}"/>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Yu Gothic" panose="020B0400000000000000" pitchFamily="34" charset="-128"/>
                <a:ea typeface="Yu Gothic" panose="020B0400000000000000" pitchFamily="34" charset="-128"/>
              </a:endParaRPr>
            </a:p>
          </p:txBody>
        </p:sp>
      </p:grpSp>
      <p:cxnSp>
        <p:nvCxnSpPr>
          <p:cNvPr id="3" name="Straight Connector 2">
            <a:extLst>
              <a:ext uri="{FF2B5EF4-FFF2-40B4-BE49-F238E27FC236}">
                <a16:creationId xmlns:a16="http://schemas.microsoft.com/office/drawing/2014/main" id="{AF0E3A6F-BF8C-DA2E-C28C-415DBA71302A}"/>
              </a:ext>
            </a:extLst>
          </p:cNvPr>
          <p:cNvCxnSpPr>
            <a:cxnSpLocks/>
          </p:cNvCxnSpPr>
          <p:nvPr/>
        </p:nvCxnSpPr>
        <p:spPr>
          <a:xfrm>
            <a:off x="4342882" y="2157088"/>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545B428B-BCD7-1DFB-2EA8-E5D8382FA099}"/>
              </a:ext>
            </a:extLst>
          </p:cNvPr>
          <p:cNvCxnSpPr>
            <a:cxnSpLocks/>
          </p:cNvCxnSpPr>
          <p:nvPr/>
        </p:nvCxnSpPr>
        <p:spPr>
          <a:xfrm>
            <a:off x="3961070" y="2288603"/>
            <a:ext cx="40264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 name="Title 2">
            <a:extLst>
              <a:ext uri="{FF2B5EF4-FFF2-40B4-BE49-F238E27FC236}">
                <a16:creationId xmlns:a16="http://schemas.microsoft.com/office/drawing/2014/main" id="{40A4289A-942D-3F6A-2643-646199E0184B}"/>
              </a:ext>
            </a:extLst>
          </p:cNvPr>
          <p:cNvSpPr txBox="1"/>
          <p:nvPr/>
        </p:nvSpPr>
        <p:spPr>
          <a:xfrm>
            <a:off x="530397" y="503335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タンニン</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7" name="Straight Connector 6">
            <a:extLst>
              <a:ext uri="{FF2B5EF4-FFF2-40B4-BE49-F238E27FC236}">
                <a16:creationId xmlns:a16="http://schemas.microsoft.com/office/drawing/2014/main" id="{D14B6E6A-90AC-895D-D655-ADC898B07F21}"/>
              </a:ext>
            </a:extLst>
          </p:cNvPr>
          <p:cNvCxnSpPr>
            <a:cxnSpLocks/>
          </p:cNvCxnSpPr>
          <p:nvPr/>
        </p:nvCxnSpPr>
        <p:spPr>
          <a:xfrm>
            <a:off x="1410550" y="5201227"/>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Title 2">
            <a:extLst>
              <a:ext uri="{FF2B5EF4-FFF2-40B4-BE49-F238E27FC236}">
                <a16:creationId xmlns:a16="http://schemas.microsoft.com/office/drawing/2014/main" id="{95D60D4C-2A12-753D-E44C-CA339C616C61}"/>
              </a:ext>
            </a:extLst>
          </p:cNvPr>
          <p:cNvSpPr txBox="1"/>
          <p:nvPr/>
        </p:nvSpPr>
        <p:spPr>
          <a:xfrm>
            <a:off x="530425" y="184995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panose="020B0400000000000000" pitchFamily="34" charset="-128"/>
                <a:ea typeface="Yu Gothic" panose="020B0400000000000000" pitchFamily="34" charset="-128"/>
              </a:rPr>
              <a:t>色調</a:t>
            </a:r>
            <a:endParaRPr lang="en-US" sz="1600" dirty="0">
              <a:solidFill>
                <a:schemeClr val="tx1"/>
              </a:solidFill>
              <a:latin typeface="Yu Gothic" panose="020B0400000000000000" pitchFamily="34" charset="-128"/>
              <a:ea typeface="Yu Gothic" panose="020B0400000000000000" pitchFamily="34" charset="-128"/>
            </a:endParaRPr>
          </a:p>
        </p:txBody>
      </p:sp>
      <p:cxnSp>
        <p:nvCxnSpPr>
          <p:cNvPr id="9" name="Straight Connector 8">
            <a:extLst>
              <a:ext uri="{FF2B5EF4-FFF2-40B4-BE49-F238E27FC236}">
                <a16:creationId xmlns:a16="http://schemas.microsoft.com/office/drawing/2014/main" id="{BD90FE05-F2D1-DBEE-6C11-80AB14EA382B}"/>
              </a:ext>
            </a:extLst>
          </p:cNvPr>
          <p:cNvCxnSpPr>
            <a:cxnSpLocks/>
          </p:cNvCxnSpPr>
          <p:nvPr/>
        </p:nvCxnSpPr>
        <p:spPr>
          <a:xfrm>
            <a:off x="1076945" y="1958322"/>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 name="Title 2">
            <a:extLst>
              <a:ext uri="{FF2B5EF4-FFF2-40B4-BE49-F238E27FC236}">
                <a16:creationId xmlns:a16="http://schemas.microsoft.com/office/drawing/2014/main" id="{3807E337-517D-63B3-A4CD-0097112DE338}"/>
              </a:ext>
            </a:extLst>
          </p:cNvPr>
          <p:cNvSpPr txBox="1"/>
          <p:nvPr/>
        </p:nvSpPr>
        <p:spPr>
          <a:xfrm>
            <a:off x="530424" y="295198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ボディ</a:t>
            </a:r>
            <a:endParaRPr lang="en-US" sz="1500" dirty="0">
              <a:solidFill>
                <a:schemeClr val="tx1"/>
              </a:solidFill>
              <a:latin typeface="Yu Gothic" panose="020B0400000000000000" pitchFamily="34" charset="-128"/>
              <a:ea typeface="Yu Gothic" panose="020B0400000000000000" pitchFamily="34" charset="-128"/>
            </a:endParaRPr>
          </a:p>
        </p:txBody>
      </p:sp>
      <p:sp>
        <p:nvSpPr>
          <p:cNvPr id="11" name="Title 2">
            <a:extLst>
              <a:ext uri="{FF2B5EF4-FFF2-40B4-BE49-F238E27FC236}">
                <a16:creationId xmlns:a16="http://schemas.microsoft.com/office/drawing/2014/main" id="{53E758BF-88A0-5FEB-5304-04D1527402FE}"/>
              </a:ext>
            </a:extLst>
          </p:cNvPr>
          <p:cNvSpPr txBox="1"/>
          <p:nvPr/>
        </p:nvSpPr>
        <p:spPr>
          <a:xfrm>
            <a:off x="1912839" y="265581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ライト</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13" name="Title 2">
            <a:extLst>
              <a:ext uri="{FF2B5EF4-FFF2-40B4-BE49-F238E27FC236}">
                <a16:creationId xmlns:a16="http://schemas.microsoft.com/office/drawing/2014/main" id="{AAC2DC3E-E381-F239-0876-FE3BEBB25D33}"/>
              </a:ext>
            </a:extLst>
          </p:cNvPr>
          <p:cNvSpPr txBox="1"/>
          <p:nvPr/>
        </p:nvSpPr>
        <p:spPr>
          <a:xfrm>
            <a:off x="3044394" y="2655813"/>
            <a:ext cx="100810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14" name="Title 2">
            <a:extLst>
              <a:ext uri="{FF2B5EF4-FFF2-40B4-BE49-F238E27FC236}">
                <a16:creationId xmlns:a16="http://schemas.microsoft.com/office/drawing/2014/main" id="{663C874E-96EF-7C76-C4B1-09A966DADDD2}"/>
              </a:ext>
            </a:extLst>
          </p:cNvPr>
          <p:cNvSpPr txBox="1"/>
          <p:nvPr/>
        </p:nvSpPr>
        <p:spPr>
          <a:xfrm>
            <a:off x="4475721" y="265581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フル</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15" name="Title 2">
            <a:extLst>
              <a:ext uri="{FF2B5EF4-FFF2-40B4-BE49-F238E27FC236}">
                <a16:creationId xmlns:a16="http://schemas.microsoft.com/office/drawing/2014/main" id="{CE9D40D0-ED8B-5E13-DD44-6A005857908E}"/>
              </a:ext>
            </a:extLst>
          </p:cNvPr>
          <p:cNvSpPr txBox="1"/>
          <p:nvPr/>
        </p:nvSpPr>
        <p:spPr>
          <a:xfrm>
            <a:off x="1912839" y="348178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辛口</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16" name="Title 2">
            <a:extLst>
              <a:ext uri="{FF2B5EF4-FFF2-40B4-BE49-F238E27FC236}">
                <a16:creationId xmlns:a16="http://schemas.microsoft.com/office/drawing/2014/main" id="{2500AA8D-6C63-503E-2817-3C630F10553A}"/>
              </a:ext>
            </a:extLst>
          </p:cNvPr>
          <p:cNvSpPr txBox="1"/>
          <p:nvPr/>
        </p:nvSpPr>
        <p:spPr>
          <a:xfrm>
            <a:off x="3033407" y="3481785"/>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中辛口</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17" name="Title 2">
            <a:extLst>
              <a:ext uri="{FF2B5EF4-FFF2-40B4-BE49-F238E27FC236}">
                <a16:creationId xmlns:a16="http://schemas.microsoft.com/office/drawing/2014/main" id="{A183E6A6-858E-9073-72C2-446DC5B46090}"/>
              </a:ext>
            </a:extLst>
          </p:cNvPr>
          <p:cNvSpPr txBox="1"/>
          <p:nvPr/>
        </p:nvSpPr>
        <p:spPr>
          <a:xfrm>
            <a:off x="4475721" y="348178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甘口</a:t>
            </a:r>
            <a:endParaRPr lang="en-US" sz="1200" cap="none" dirty="0">
              <a:solidFill>
                <a:schemeClr val="tx1"/>
              </a:solidFill>
              <a:latin typeface="Yu Gothic" panose="020B0400000000000000" pitchFamily="34" charset="-128"/>
              <a:ea typeface="Yu Gothic" panose="020B0400000000000000" pitchFamily="34" charset="-128"/>
            </a:endParaRPr>
          </a:p>
        </p:txBody>
      </p:sp>
      <p:cxnSp>
        <p:nvCxnSpPr>
          <p:cNvPr id="24" name="Straight Connector 23">
            <a:extLst>
              <a:ext uri="{FF2B5EF4-FFF2-40B4-BE49-F238E27FC236}">
                <a16:creationId xmlns:a16="http://schemas.microsoft.com/office/drawing/2014/main" id="{A4033406-7077-FE63-7E49-201D4EE57C3D}"/>
              </a:ext>
            </a:extLst>
          </p:cNvPr>
          <p:cNvCxnSpPr>
            <a:cxnSpLocks/>
          </p:cNvCxnSpPr>
          <p:nvPr/>
        </p:nvCxnSpPr>
        <p:spPr>
          <a:xfrm>
            <a:off x="1206691" y="311985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Title 2">
            <a:extLst>
              <a:ext uri="{FF2B5EF4-FFF2-40B4-BE49-F238E27FC236}">
                <a16:creationId xmlns:a16="http://schemas.microsoft.com/office/drawing/2014/main" id="{E2E3466C-8C4D-9508-3A1A-CEE85AC73043}"/>
              </a:ext>
            </a:extLst>
          </p:cNvPr>
          <p:cNvSpPr txBox="1"/>
          <p:nvPr/>
        </p:nvSpPr>
        <p:spPr>
          <a:xfrm>
            <a:off x="530424" y="38231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甘み</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32" name="Straight Connector 31">
            <a:extLst>
              <a:ext uri="{FF2B5EF4-FFF2-40B4-BE49-F238E27FC236}">
                <a16:creationId xmlns:a16="http://schemas.microsoft.com/office/drawing/2014/main" id="{B67F8F6D-9853-B50D-6CCC-7581A0B467C2}"/>
              </a:ext>
            </a:extLst>
          </p:cNvPr>
          <p:cNvCxnSpPr>
            <a:cxnSpLocks/>
          </p:cNvCxnSpPr>
          <p:nvPr/>
        </p:nvCxnSpPr>
        <p:spPr>
          <a:xfrm>
            <a:off x="1076945" y="3991008"/>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3" name="Title 2">
            <a:extLst>
              <a:ext uri="{FF2B5EF4-FFF2-40B4-BE49-F238E27FC236}">
                <a16:creationId xmlns:a16="http://schemas.microsoft.com/office/drawing/2014/main" id="{4DA18099-E931-2E85-BC22-B7B20DA2891F}"/>
              </a:ext>
            </a:extLst>
          </p:cNvPr>
          <p:cNvSpPr txBox="1"/>
          <p:nvPr/>
        </p:nvSpPr>
        <p:spPr>
          <a:xfrm>
            <a:off x="530424" y="466339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オーク</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44" name="Straight Connector 43">
            <a:extLst>
              <a:ext uri="{FF2B5EF4-FFF2-40B4-BE49-F238E27FC236}">
                <a16:creationId xmlns:a16="http://schemas.microsoft.com/office/drawing/2014/main" id="{A59B4EEE-7CCB-26AE-C99C-D11E862BC754}"/>
              </a:ext>
            </a:extLst>
          </p:cNvPr>
          <p:cNvCxnSpPr>
            <a:cxnSpLocks/>
          </p:cNvCxnSpPr>
          <p:nvPr/>
        </p:nvCxnSpPr>
        <p:spPr>
          <a:xfrm>
            <a:off x="1206691" y="483126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5" name="Title 2">
            <a:extLst>
              <a:ext uri="{FF2B5EF4-FFF2-40B4-BE49-F238E27FC236}">
                <a16:creationId xmlns:a16="http://schemas.microsoft.com/office/drawing/2014/main" id="{497019CD-2544-B3BE-CBCA-2385CCF1BB4B}"/>
              </a:ext>
            </a:extLst>
          </p:cNvPr>
          <p:cNvSpPr txBox="1"/>
          <p:nvPr/>
        </p:nvSpPr>
        <p:spPr>
          <a:xfrm>
            <a:off x="530424" y="538733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酸</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46" name="Straight Connector 45">
            <a:extLst>
              <a:ext uri="{FF2B5EF4-FFF2-40B4-BE49-F238E27FC236}">
                <a16:creationId xmlns:a16="http://schemas.microsoft.com/office/drawing/2014/main" id="{31BDCBB6-8821-F60F-1492-0D433D538289}"/>
              </a:ext>
            </a:extLst>
          </p:cNvPr>
          <p:cNvCxnSpPr>
            <a:cxnSpLocks/>
          </p:cNvCxnSpPr>
          <p:nvPr/>
        </p:nvCxnSpPr>
        <p:spPr>
          <a:xfrm>
            <a:off x="885825" y="5555203"/>
            <a:ext cx="107335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8" name="Title 2">
            <a:extLst>
              <a:ext uri="{FF2B5EF4-FFF2-40B4-BE49-F238E27FC236}">
                <a16:creationId xmlns:a16="http://schemas.microsoft.com/office/drawing/2014/main" id="{64DFEA4F-6B1B-3CEC-7830-D47A4F7B89FC}"/>
              </a:ext>
            </a:extLst>
          </p:cNvPr>
          <p:cNvSpPr txBox="1"/>
          <p:nvPr/>
        </p:nvSpPr>
        <p:spPr>
          <a:xfrm>
            <a:off x="530424" y="624991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アルコール</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54" name="Straight Connector 53">
            <a:extLst>
              <a:ext uri="{FF2B5EF4-FFF2-40B4-BE49-F238E27FC236}">
                <a16:creationId xmlns:a16="http://schemas.microsoft.com/office/drawing/2014/main" id="{4CCF4A19-65DD-5795-F598-380D4E94EE0D}"/>
              </a:ext>
            </a:extLst>
          </p:cNvPr>
          <p:cNvCxnSpPr>
            <a:cxnSpLocks/>
          </p:cNvCxnSpPr>
          <p:nvPr/>
        </p:nvCxnSpPr>
        <p:spPr>
          <a:xfrm>
            <a:off x="1634799" y="6417790"/>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1" name="Title 2">
            <a:extLst>
              <a:ext uri="{FF2B5EF4-FFF2-40B4-BE49-F238E27FC236}">
                <a16:creationId xmlns:a16="http://schemas.microsoft.com/office/drawing/2014/main" id="{651D9D95-3C22-7E9E-01FA-9BD02840A8BF}"/>
              </a:ext>
            </a:extLst>
          </p:cNvPr>
          <p:cNvSpPr txBox="1"/>
          <p:nvPr/>
        </p:nvSpPr>
        <p:spPr>
          <a:xfrm>
            <a:off x="1642550" y="4360336"/>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8" name="Title 2">
            <a:extLst>
              <a:ext uri="{FF2B5EF4-FFF2-40B4-BE49-F238E27FC236}">
                <a16:creationId xmlns:a16="http://schemas.microsoft.com/office/drawing/2014/main" id="{D49CEE21-CF96-EA2F-E681-DABEBBDE1FB1}"/>
              </a:ext>
            </a:extLst>
          </p:cNvPr>
          <p:cNvSpPr txBox="1"/>
          <p:nvPr/>
        </p:nvSpPr>
        <p:spPr>
          <a:xfrm>
            <a:off x="3011563" y="4364290"/>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51" name="Title 2">
            <a:extLst>
              <a:ext uri="{FF2B5EF4-FFF2-40B4-BE49-F238E27FC236}">
                <a16:creationId xmlns:a16="http://schemas.microsoft.com/office/drawing/2014/main" id="{497FC06C-13BB-282D-4AC5-46A462F19833}"/>
              </a:ext>
            </a:extLst>
          </p:cNvPr>
          <p:cNvSpPr txBox="1"/>
          <p:nvPr/>
        </p:nvSpPr>
        <p:spPr>
          <a:xfrm>
            <a:off x="4453877" y="433541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高</a:t>
            </a:r>
            <a:endParaRPr lang="en-US" sz="1200" cap="none" dirty="0">
              <a:solidFill>
                <a:schemeClr val="tx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2647746463"/>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3E277156-951D-7E77-9C66-1E65FDB7D5FD}"/>
              </a:ext>
            </a:extLst>
          </p:cNvPr>
          <p:cNvSpPr/>
          <p:nvPr/>
        </p:nvSpPr>
        <p:spPr>
          <a:xfrm>
            <a:off x="420454" y="4102115"/>
            <a:ext cx="2583929" cy="2583929"/>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latin typeface="Neue Haas Grotesk Text Pro" panose="020B0504020202020204" pitchFamily="34" charset="77"/>
            </a:endParaRPr>
          </a:p>
        </p:txBody>
      </p:sp>
      <p:sp>
        <p:nvSpPr>
          <p:cNvPr id="4" name="TextBox 3">
            <a:extLst>
              <a:ext uri="{FF2B5EF4-FFF2-40B4-BE49-F238E27FC236}">
                <a16:creationId xmlns:a16="http://schemas.microsoft.com/office/drawing/2014/main" id="{6A53CAD1-41AE-603C-A2AC-6F78511DB248}"/>
              </a:ext>
            </a:extLst>
          </p:cNvPr>
          <p:cNvSpPr txBox="1"/>
          <p:nvPr/>
        </p:nvSpPr>
        <p:spPr>
          <a:xfrm>
            <a:off x="500789" y="541685"/>
            <a:ext cx="9511081" cy="1120820"/>
          </a:xfrm>
          <a:prstGeom prst="rect">
            <a:avLst/>
          </a:prstGeom>
          <a:noFill/>
        </p:spPr>
        <p:txBody>
          <a:bodyPr wrap="square">
            <a:spAutoFit/>
          </a:bodyPr>
          <a:lstStyle/>
          <a:p>
            <a:pPr>
              <a:lnSpc>
                <a:spcPct val="82000"/>
              </a:lnSpc>
            </a:pPr>
            <a:r>
              <a:rPr lang="en-AU" altLang="ja-JP" sz="3200" dirty="0">
                <a:solidFill>
                  <a:srgbClr val="601329"/>
                </a:solidFill>
                <a:latin typeface="+mj-lt"/>
                <a:ea typeface="Yu Gothic Medium" panose="020B0400000000000000" pitchFamily="34" charset="-128"/>
                <a:cs typeface="Arial" panose="020B0604020202020204" pitchFamily="34" charset="0"/>
              </a:rPr>
              <a:t>BAROSSA VALLEY</a:t>
            </a:r>
            <a:br>
              <a:rPr lang="en-US" sz="6000" dirty="0">
                <a:solidFill>
                  <a:srgbClr val="B2D8BE"/>
                </a:solidFill>
                <a:latin typeface="Yu Gothic Medium" panose="020B0400000000000000" pitchFamily="34" charset="-128"/>
                <a:ea typeface="Yu Gothic Medium" panose="020B0400000000000000" pitchFamily="34" charset="-128"/>
              </a:rPr>
            </a:br>
            <a:r>
              <a:rPr lang="ja-JP" altLang="en-US" sz="4800" dirty="0">
                <a:solidFill>
                  <a:schemeClr val="accent5"/>
                </a:solidFill>
                <a:latin typeface="Yu Gothic Medium" panose="020B0400000000000000" pitchFamily="34" charset="-128"/>
                <a:ea typeface="Yu Gothic Medium" panose="020B0400000000000000" pitchFamily="34" charset="-128"/>
              </a:rPr>
              <a:t>カベルネ・ソーヴィニヨン</a:t>
            </a:r>
            <a:endParaRPr lang="en-US" sz="4800" dirty="0">
              <a:solidFill>
                <a:schemeClr val="accent5"/>
              </a:solidFill>
              <a:latin typeface="Yu Gothic Medium" panose="020B0400000000000000" pitchFamily="34" charset="-128"/>
              <a:ea typeface="Yu Gothic Medium" panose="020B0400000000000000" pitchFamily="34" charset="-128"/>
            </a:endParaRPr>
          </a:p>
        </p:txBody>
      </p:sp>
      <p:sp>
        <p:nvSpPr>
          <p:cNvPr id="6" name="TextBox 5">
            <a:extLst>
              <a:ext uri="{FF2B5EF4-FFF2-40B4-BE49-F238E27FC236}">
                <a16:creationId xmlns:a16="http://schemas.microsoft.com/office/drawing/2014/main" id="{3937CC6C-038C-22C6-5A1B-F274BB411F78}"/>
              </a:ext>
            </a:extLst>
          </p:cNvPr>
          <p:cNvSpPr txBox="1"/>
          <p:nvPr/>
        </p:nvSpPr>
        <p:spPr>
          <a:xfrm>
            <a:off x="282568" y="2225800"/>
            <a:ext cx="4149646" cy="830997"/>
          </a:xfrm>
          <a:prstGeom prst="rect">
            <a:avLst/>
          </a:prstGeom>
          <a:noFill/>
        </p:spPr>
        <p:txBody>
          <a:bodyPr wrap="square" anchor="b">
            <a:spAutoFit/>
          </a:bodyPr>
          <a:lstStyle/>
          <a:p>
            <a:pPr algn="ctr">
              <a:spcBef>
                <a:spcPts val="217"/>
              </a:spcBef>
              <a:spcAft>
                <a:spcPts val="315"/>
              </a:spcAft>
            </a:pPr>
            <a:r>
              <a:rPr lang="ja-JP" altLang="en-US" sz="1600" dirty="0">
                <a:effectLst/>
                <a:latin typeface="Yu Gothic Medium" panose="020B0500000000000000" pitchFamily="34" charset="-128"/>
                <a:ea typeface="Yu Gothic Medium" panose="020B0500000000000000" pitchFamily="34" charset="-128"/>
              </a:rPr>
              <a:t>リッチで華やかなスタイルで </a:t>
            </a:r>
            <a:br>
              <a:rPr lang="en-AU" altLang="ja-JP" sz="1600" dirty="0">
                <a:effectLst/>
                <a:latin typeface="Yu Gothic Medium" panose="020B0500000000000000" pitchFamily="34" charset="-128"/>
                <a:ea typeface="Yu Gothic Medium" panose="020B0500000000000000" pitchFamily="34" charset="-128"/>
              </a:rPr>
            </a:br>
            <a:r>
              <a:rPr lang="ja-JP" altLang="en-US" sz="1600" dirty="0">
                <a:effectLst/>
                <a:latin typeface="Yu Gothic Medium" panose="020B0500000000000000" pitchFamily="34" charset="-128"/>
                <a:ea typeface="Yu Gothic Medium" panose="020B0500000000000000" pitchFamily="34" charset="-128"/>
              </a:rPr>
              <a:t>クナワラやマーガレット・リヴァーに比べ、果実味が豊かでタンニンがソフト</a:t>
            </a:r>
            <a:endParaRPr lang="en-AU" sz="1600" dirty="0">
              <a:effectLst/>
              <a:latin typeface="Yu Gothic Medium" panose="020B0500000000000000" pitchFamily="34" charset="-128"/>
              <a:ea typeface="Yu Gothic Medium" panose="020B0500000000000000" pitchFamily="34" charset="-128"/>
            </a:endParaRP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721231" y="3317005"/>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3148717"/>
            <a:ext cx="0" cy="35675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497851"/>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51507" y="2180239"/>
            <a:ext cx="2221383" cy="2235833"/>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878768" y="2926194"/>
            <a:ext cx="1963021" cy="781624"/>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ja-JP" altLang="en-US" sz="1600" dirty="0">
                <a:latin typeface="Yu Gothic" panose="020B0400000000000000" pitchFamily="34" charset="-128"/>
                <a:ea typeface="Yu Gothic" panose="020B0400000000000000" pitchFamily="34" charset="-128"/>
              </a:rPr>
              <a:t>時には</a:t>
            </a:r>
            <a:r>
              <a:rPr lang="ja-JP" altLang="en-US" sz="1600" dirty="0">
                <a:effectLst/>
                <a:latin typeface="Yu Gothic" panose="020B0400000000000000" pitchFamily="34" charset="-128"/>
                <a:ea typeface="Yu Gothic" panose="020B0400000000000000" pitchFamily="34" charset="-128"/>
              </a:rPr>
              <a:t>シラーズなど他の品種と</a:t>
            </a:r>
            <a:br>
              <a:rPr lang="en-AU" altLang="ja-JP" sz="1600" dirty="0">
                <a:effectLst/>
                <a:latin typeface="Yu Gothic" panose="020B0400000000000000" pitchFamily="34" charset="-128"/>
                <a:ea typeface="Yu Gothic" panose="020B0400000000000000" pitchFamily="34" charset="-128"/>
              </a:rPr>
            </a:br>
            <a:r>
              <a:rPr lang="ja-JP" altLang="en-US" sz="1600" dirty="0">
                <a:effectLst/>
                <a:latin typeface="Yu Gothic" panose="020B0400000000000000" pitchFamily="34" charset="-128"/>
                <a:ea typeface="Yu Gothic" panose="020B0400000000000000" pitchFamily="34" charset="-128"/>
              </a:rPr>
              <a:t>ブレンドされる</a:t>
            </a:r>
            <a:endParaRPr lang="en-AU" sz="1600" dirty="0">
              <a:effectLst/>
              <a:latin typeface="Yu Gothic" panose="020B0400000000000000" pitchFamily="34" charset="-128"/>
              <a:ea typeface="Yu Gothic" panose="020B0400000000000000" pitchFamily="34" charset="-128"/>
            </a:endParaRPr>
          </a:p>
        </p:txBody>
      </p:sp>
      <p:sp>
        <p:nvSpPr>
          <p:cNvPr id="29" name="TextBox 28">
            <a:extLst>
              <a:ext uri="{FF2B5EF4-FFF2-40B4-BE49-F238E27FC236}">
                <a16:creationId xmlns:a16="http://schemas.microsoft.com/office/drawing/2014/main" id="{9EE6620A-6DE8-9F2C-93D7-EA689D1394C6}"/>
              </a:ext>
            </a:extLst>
          </p:cNvPr>
          <p:cNvSpPr txBox="1"/>
          <p:nvPr/>
        </p:nvSpPr>
        <p:spPr>
          <a:xfrm>
            <a:off x="8511504" y="5055277"/>
            <a:ext cx="2805709" cy="1630767"/>
          </a:xfrm>
          <a:prstGeom prst="rect">
            <a:avLst/>
          </a:prstGeom>
          <a:noFill/>
        </p:spPr>
        <p:txBody>
          <a:bodyPr wrap="square" anchor="t">
            <a:spAutoFit/>
          </a:bodyPr>
          <a:lstStyle/>
          <a:p>
            <a:pPr>
              <a:buClr>
                <a:srgbClr val="F40000"/>
              </a:buClr>
            </a:pPr>
            <a:r>
              <a:rPr lang="ja-JP" altLang="en-US" sz="1600" b="1" dirty="0">
                <a:latin typeface="Yu Gothic Medium" panose="020B0500000000000000" pitchFamily="34" charset="-128"/>
                <a:ea typeface="Yu Gothic Medium" panose="020B0500000000000000" pitchFamily="34" charset="-128"/>
                <a:cs typeface="Hellix SemiBold"/>
              </a:rPr>
              <a:t>典型的な風味：</a:t>
            </a:r>
          </a:p>
          <a:p>
            <a:pPr marL="285750" indent="-285750">
              <a:lnSpc>
                <a:spcPct val="82000"/>
              </a:lnSpc>
              <a:spcBef>
                <a:spcPts val="150"/>
              </a:spcBef>
              <a:spcAft>
                <a:spcPts val="315"/>
              </a:spcAft>
              <a:buClr>
                <a:schemeClr val="accent4"/>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カシス</a:t>
            </a:r>
          </a:p>
          <a:p>
            <a:pPr marL="285750" indent="-285750">
              <a:lnSpc>
                <a:spcPct val="82000"/>
              </a:lnSpc>
              <a:spcBef>
                <a:spcPts val="150"/>
              </a:spcBef>
              <a:spcAft>
                <a:spcPts val="315"/>
              </a:spcAft>
              <a:buClr>
                <a:schemeClr val="accent4"/>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ブラックベリー</a:t>
            </a:r>
          </a:p>
          <a:p>
            <a:pPr marL="285750" indent="-285750">
              <a:lnSpc>
                <a:spcPct val="82000"/>
              </a:lnSpc>
              <a:spcBef>
                <a:spcPts val="150"/>
              </a:spcBef>
              <a:spcAft>
                <a:spcPts val="315"/>
              </a:spcAft>
              <a:buClr>
                <a:schemeClr val="accent4"/>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プルーン</a:t>
            </a:r>
          </a:p>
          <a:p>
            <a:pPr marL="285750" indent="-285750">
              <a:lnSpc>
                <a:spcPct val="82000"/>
              </a:lnSpc>
              <a:spcBef>
                <a:spcPts val="150"/>
              </a:spcBef>
              <a:spcAft>
                <a:spcPts val="315"/>
              </a:spcAft>
              <a:buClr>
                <a:schemeClr val="accent4"/>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ブラックオリーブ</a:t>
            </a:r>
          </a:p>
          <a:p>
            <a:pPr marL="285750" indent="-285750">
              <a:lnSpc>
                <a:spcPct val="82000"/>
              </a:lnSpc>
              <a:spcBef>
                <a:spcPts val="150"/>
              </a:spcBef>
              <a:spcAft>
                <a:spcPts val="315"/>
              </a:spcAft>
              <a:buClr>
                <a:schemeClr val="accent4"/>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ユーカリ</a:t>
            </a:r>
            <a:endParaRPr lang="en-AU" sz="1600" dirty="0">
              <a:effectLst/>
              <a:latin typeface="Yu Gothic Medium" panose="020B0500000000000000" pitchFamily="34" charset="-128"/>
              <a:ea typeface="Yu Gothic Medium" panose="020B0500000000000000" pitchFamily="34" charset="-128"/>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6992983" y="4678023"/>
            <a:ext cx="2274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9267553" y="4670403"/>
            <a:ext cx="0" cy="30430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object 58">
            <a:extLst>
              <a:ext uri="{FF2B5EF4-FFF2-40B4-BE49-F238E27FC236}">
                <a16:creationId xmlns:a16="http://schemas.microsoft.com/office/drawing/2014/main" id="{00741D9C-736E-BFC3-5595-96F07CA6F071}"/>
              </a:ext>
            </a:extLst>
          </p:cNvPr>
          <p:cNvSpPr txBox="1"/>
          <p:nvPr/>
        </p:nvSpPr>
        <p:spPr>
          <a:xfrm>
            <a:off x="500789" y="4673129"/>
            <a:ext cx="2460880" cy="1864357"/>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ja-JP" altLang="en-US" sz="2000" dirty="0">
                <a:effectLst/>
                <a:latin typeface="Yu Gothic" panose="020B0400000000000000" pitchFamily="34" charset="-128"/>
                <a:ea typeface="Yu Gothic" panose="020B0400000000000000" pitchFamily="34" charset="-128"/>
              </a:rPr>
              <a:t>２番目に多く植えられている</a:t>
            </a:r>
            <a:r>
              <a:rPr lang="ja-JP" altLang="en-US" sz="2000" dirty="0">
                <a:latin typeface="Yu Gothic" panose="020B0400000000000000" pitchFamily="34" charset="-128"/>
                <a:ea typeface="Yu Gothic" panose="020B0400000000000000" pitchFamily="34" charset="-128"/>
              </a:rPr>
              <a:t>品種</a:t>
            </a:r>
            <a:endParaRPr lang="en-AU" altLang="ja-JP" sz="2000" dirty="0">
              <a:latin typeface="Yu Gothic" panose="020B0400000000000000" pitchFamily="34" charset="-128"/>
              <a:ea typeface="Yu Gothic" panose="020B0400000000000000" pitchFamily="34" charset="-128"/>
            </a:endParaRPr>
          </a:p>
          <a:p>
            <a:pPr algn="ctr">
              <a:lnSpc>
                <a:spcPct val="82000"/>
              </a:lnSpc>
              <a:spcBef>
                <a:spcPts val="217"/>
              </a:spcBef>
            </a:pPr>
            <a:endParaRPr lang="en-AU" altLang="ja-JP" sz="2000" dirty="0">
              <a:effectLst/>
              <a:latin typeface="Yu Gothic" panose="020B0400000000000000" pitchFamily="34" charset="-128"/>
              <a:ea typeface="Yu Gothic" panose="020B0400000000000000" pitchFamily="34" charset="-128"/>
            </a:endParaRPr>
          </a:p>
          <a:p>
            <a:pPr>
              <a:lnSpc>
                <a:spcPct val="82000"/>
              </a:lnSpc>
              <a:spcBef>
                <a:spcPts val="217"/>
              </a:spcBef>
            </a:pPr>
            <a:r>
              <a:rPr lang="ja-JP" altLang="en-US" sz="1800" dirty="0">
                <a:latin typeface="Yu Gothic" panose="020B0400000000000000" pitchFamily="34" charset="-128"/>
                <a:ea typeface="Yu Gothic" panose="020B0400000000000000" pitchFamily="34" charset="-128"/>
              </a:rPr>
              <a:t>年間総破砕量の</a:t>
            </a:r>
            <a:endParaRPr lang="en-AU" sz="1800" dirty="0">
              <a:latin typeface="Yu Gothic" panose="020B0400000000000000" pitchFamily="34" charset="-128"/>
              <a:ea typeface="Yu Gothic" panose="020B0400000000000000" pitchFamily="34" charset="-128"/>
            </a:endParaRPr>
          </a:p>
          <a:p>
            <a:pPr algn="ctr">
              <a:lnSpc>
                <a:spcPct val="82000"/>
              </a:lnSpc>
              <a:spcBef>
                <a:spcPts val="217"/>
              </a:spcBef>
            </a:pPr>
            <a:r>
              <a:rPr lang="en-AU" sz="6000" dirty="0">
                <a:effectLst/>
                <a:latin typeface="Neue Haas Grotesk Text Pro" panose="020B0504020202020204" pitchFamily="34" charset="77"/>
              </a:rPr>
              <a:t>10%</a:t>
            </a:r>
          </a:p>
        </p:txBody>
      </p:sp>
      <p:cxnSp>
        <p:nvCxnSpPr>
          <p:cNvPr id="8" name="Straight Connector 7">
            <a:extLst>
              <a:ext uri="{FF2B5EF4-FFF2-40B4-BE49-F238E27FC236}">
                <a16:creationId xmlns:a16="http://schemas.microsoft.com/office/drawing/2014/main" id="{A330DCFC-A637-6AC1-D3CE-2A9A23FCE94A}"/>
              </a:ext>
            </a:extLst>
          </p:cNvPr>
          <p:cNvCxnSpPr>
            <a:cxnSpLocks/>
          </p:cNvCxnSpPr>
          <p:nvPr/>
        </p:nvCxnSpPr>
        <p:spPr>
          <a:xfrm>
            <a:off x="3004383" y="5455439"/>
            <a:ext cx="2855662"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 name="object 58">
            <a:extLst>
              <a:ext uri="{FF2B5EF4-FFF2-40B4-BE49-F238E27FC236}">
                <a16:creationId xmlns:a16="http://schemas.microsoft.com/office/drawing/2014/main" id="{41D93F8A-81E6-1CDA-D72D-731502B0E1F5}"/>
              </a:ext>
            </a:extLst>
          </p:cNvPr>
          <p:cNvSpPr txBox="1"/>
          <p:nvPr/>
        </p:nvSpPr>
        <p:spPr>
          <a:xfrm>
            <a:off x="2941192" y="3881381"/>
            <a:ext cx="1963021" cy="755976"/>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ja-JP" altLang="en-US" sz="1600" b="0" dirty="0">
                <a:solidFill>
                  <a:schemeClr val="tx1"/>
                </a:solidFill>
                <a:latin typeface="Yu Gothic Medium" panose="020B0500000000000000" pitchFamily="34" charset="-128"/>
                <a:ea typeface="Yu Gothic Medium" panose="020B0500000000000000" pitchFamily="34" charset="-128"/>
              </a:rPr>
              <a:t>冷涼な土地と</a:t>
            </a:r>
            <a:br>
              <a:rPr lang="ja-JP" altLang="en-US" sz="1600" b="0" dirty="0">
                <a:solidFill>
                  <a:schemeClr val="tx1"/>
                </a:solidFill>
                <a:latin typeface="Yu Gothic Medium" panose="020B0500000000000000" pitchFamily="34" charset="-128"/>
                <a:ea typeface="Yu Gothic Medium" panose="020B0500000000000000" pitchFamily="34" charset="-128"/>
              </a:rPr>
            </a:br>
            <a:r>
              <a:rPr lang="ja-JP" altLang="en-US" sz="1600" b="0" dirty="0">
                <a:solidFill>
                  <a:schemeClr val="tx1"/>
                </a:solidFill>
                <a:latin typeface="Yu Gothic Medium" panose="020B0500000000000000" pitchFamily="34" charset="-128"/>
                <a:ea typeface="Yu Gothic Medium" panose="020B0500000000000000" pitchFamily="34" charset="-128"/>
              </a:rPr>
              <a:t>ヴィンテージで</a:t>
            </a:r>
            <a:br>
              <a:rPr lang="en-AU" altLang="ja-JP" sz="1600" b="0" dirty="0">
                <a:solidFill>
                  <a:schemeClr val="tx1"/>
                </a:solidFill>
                <a:latin typeface="Yu Gothic Medium" panose="020B0500000000000000" pitchFamily="34" charset="-128"/>
                <a:ea typeface="Yu Gothic Medium" panose="020B0500000000000000" pitchFamily="34" charset="-128"/>
              </a:rPr>
            </a:br>
            <a:r>
              <a:rPr lang="ja-JP" altLang="en-US" sz="1600" b="0" dirty="0">
                <a:solidFill>
                  <a:schemeClr val="tx1"/>
                </a:solidFill>
                <a:latin typeface="Yu Gothic Medium" panose="020B0500000000000000" pitchFamily="34" charset="-128"/>
                <a:ea typeface="Yu Gothic Medium" panose="020B0500000000000000" pitchFamily="34" charset="-128"/>
              </a:rPr>
              <a:t>よく育つ</a:t>
            </a:r>
            <a:endParaRPr lang="en-AU" sz="1600" b="0" dirty="0">
              <a:solidFill>
                <a:schemeClr val="tx1"/>
              </a:solidFill>
              <a:effectLst/>
              <a:latin typeface="Yu Gothic Medium" panose="020B0500000000000000" pitchFamily="34" charset="-128"/>
              <a:ea typeface="Yu Gothic Medium" panose="020B0500000000000000" pitchFamily="34" charset="-128"/>
            </a:endParaRPr>
          </a:p>
        </p:txBody>
      </p:sp>
      <p:cxnSp>
        <p:nvCxnSpPr>
          <p:cNvPr id="10" name="Straight Connector 9">
            <a:extLst>
              <a:ext uri="{FF2B5EF4-FFF2-40B4-BE49-F238E27FC236}">
                <a16:creationId xmlns:a16="http://schemas.microsoft.com/office/drawing/2014/main" id="{ADF085AA-2D6C-20DD-A889-A5D11F271243}"/>
              </a:ext>
            </a:extLst>
          </p:cNvPr>
          <p:cNvCxnSpPr>
            <a:cxnSpLocks/>
          </p:cNvCxnSpPr>
          <p:nvPr/>
        </p:nvCxnSpPr>
        <p:spPr>
          <a:xfrm>
            <a:off x="4857750" y="4244054"/>
            <a:ext cx="100229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5" name="Picture Placeholder 8">
            <a:extLst>
              <a:ext uri="{FF2B5EF4-FFF2-40B4-BE49-F238E27FC236}">
                <a16:creationId xmlns:a16="http://schemas.microsoft.com/office/drawing/2014/main" id="{50E109CE-82C9-644F-DA1A-03EAC11BF1CB}"/>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5456504" y="1085850"/>
            <a:ext cx="2005734" cy="6072049"/>
          </a:xfrm>
          <a:prstGeom prst="rect">
            <a:avLst/>
          </a:prstGeom>
        </p:spPr>
      </p:pic>
      <p:sp>
        <p:nvSpPr>
          <p:cNvPr id="9" name="object 10">
            <a:extLst>
              <a:ext uri="{FF2B5EF4-FFF2-40B4-BE49-F238E27FC236}">
                <a16:creationId xmlns:a16="http://schemas.microsoft.com/office/drawing/2014/main" id="{C1C60270-6F00-912C-722B-CBA31350908A}"/>
              </a:ext>
            </a:extLst>
          </p:cNvPr>
          <p:cNvSpPr txBox="1"/>
          <p:nvPr/>
        </p:nvSpPr>
        <p:spPr>
          <a:xfrm rot="16200000">
            <a:off x="4249882" y="4460781"/>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29648615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map of australia with red and white colors&#10;&#10;AI-generated content may be incorrect.">
            <a:extLst>
              <a:ext uri="{FF2B5EF4-FFF2-40B4-BE49-F238E27FC236}">
                <a16:creationId xmlns:a16="http://schemas.microsoft.com/office/drawing/2014/main" id="{EA33395E-4D0B-D1CD-89FA-723252E9277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1912" r="-221"/>
          <a:stretch/>
        </p:blipFill>
        <p:spPr>
          <a:xfrm>
            <a:off x="2739512" y="1"/>
            <a:ext cx="9547928" cy="6858000"/>
          </a:xfrm>
        </p:spPr>
      </p:pic>
      <p:sp>
        <p:nvSpPr>
          <p:cNvPr id="3" name="Title 2">
            <a:extLst>
              <a:ext uri="{FF2B5EF4-FFF2-40B4-BE49-F238E27FC236}">
                <a16:creationId xmlns:a16="http://schemas.microsoft.com/office/drawing/2014/main" id="{2E8299DC-0241-3CE8-904B-330EA39384FE}"/>
              </a:ext>
            </a:extLst>
          </p:cNvPr>
          <p:cNvSpPr>
            <a:spLocks noGrp="1"/>
          </p:cNvSpPr>
          <p:nvPr>
            <p:ph type="title"/>
          </p:nvPr>
        </p:nvSpPr>
        <p:spPr>
          <a:xfrm>
            <a:off x="623888" y="587955"/>
            <a:ext cx="6158452" cy="1325562"/>
          </a:xfrm>
        </p:spPr>
        <p:txBody>
          <a:bodyPr/>
          <a:lstStyle/>
          <a:p>
            <a:r>
              <a:rPr lang="en-US" altLang="ja-JP" dirty="0">
                <a:solidFill>
                  <a:schemeClr val="accent1"/>
                </a:solidFill>
                <a:latin typeface="+mj-lt"/>
                <a:ea typeface="Yu Gothic Medium" panose="020B0400000000000000" pitchFamily="34" charset="-128"/>
                <a:cs typeface="Arial" panose="020B0604020202020204" pitchFamily="34" charset="0"/>
              </a:rPr>
              <a:t>Australia</a:t>
            </a:r>
            <a:br>
              <a:rPr lang="en-US" altLang="ja-JP" dirty="0">
                <a:solidFill>
                  <a:schemeClr val="accent1"/>
                </a:solidFill>
                <a:latin typeface="Yu Gothic Medium" panose="020B0400000000000000" pitchFamily="34" charset="-128"/>
                <a:ea typeface="Yu Gothic Medium" panose="020B0400000000000000" pitchFamily="34" charset="-128"/>
              </a:rPr>
            </a:br>
            <a:r>
              <a:rPr lang="ja-JP" altLang="en-US" dirty="0">
                <a:solidFill>
                  <a:schemeClr val="accent1"/>
                </a:solidFill>
                <a:latin typeface="Yu Gothic Medium" panose="020B0400000000000000" pitchFamily="34" charset="-128"/>
                <a:ea typeface="Yu Gothic Medium" panose="020B0400000000000000" pitchFamily="34" charset="-128"/>
              </a:rPr>
              <a:t>オーストラリア</a:t>
            </a:r>
            <a:endParaRPr lang="en-US" dirty="0">
              <a:solidFill>
                <a:schemeClr val="accent1"/>
              </a:solidFill>
              <a:latin typeface="Yu Gothic Medium" panose="020B0400000000000000" pitchFamily="34" charset="-128"/>
              <a:ea typeface="Yu Gothic Medium" panose="020B0400000000000000" pitchFamily="34" charset="-128"/>
            </a:endParaRPr>
          </a:p>
        </p:txBody>
      </p:sp>
      <p:sp>
        <p:nvSpPr>
          <p:cNvPr id="6" name="TextBox 5">
            <a:extLst>
              <a:ext uri="{FF2B5EF4-FFF2-40B4-BE49-F238E27FC236}">
                <a16:creationId xmlns:a16="http://schemas.microsoft.com/office/drawing/2014/main" id="{E086698A-3700-9AE2-247A-06483592D166}"/>
              </a:ext>
            </a:extLst>
          </p:cNvPr>
          <p:cNvSpPr txBox="1"/>
          <p:nvPr/>
        </p:nvSpPr>
        <p:spPr>
          <a:xfrm>
            <a:off x="6368143" y="5655302"/>
            <a:ext cx="1393106" cy="369332"/>
          </a:xfrm>
          <a:prstGeom prst="rect">
            <a:avLst/>
          </a:prstGeom>
          <a:noFill/>
        </p:spPr>
        <p:txBody>
          <a:bodyPr wrap="square">
            <a:spAutoFit/>
          </a:bodyPr>
          <a:lstStyle/>
          <a:p>
            <a:r>
              <a:rPr lang="ja-JP" altLang="en-US" b="1">
                <a:solidFill>
                  <a:schemeClr val="accent4"/>
                </a:solidFill>
                <a:latin typeface="Yu Gothic" panose="020B0400000000000000" pitchFamily="34" charset="-128"/>
                <a:ea typeface="Yu Gothic" panose="020B0400000000000000" pitchFamily="34" charset="-128"/>
              </a:rPr>
              <a:t>バロッサ</a:t>
            </a:r>
            <a:endParaRPr lang="en-US" b="1" dirty="0">
              <a:solidFill>
                <a:schemeClr val="accent4"/>
              </a:solidFill>
              <a:latin typeface="Yu Gothic" panose="020B0400000000000000" pitchFamily="34" charset="-128"/>
              <a:ea typeface="Yu Gothic" panose="020B0400000000000000" pitchFamily="34" charset="-128"/>
            </a:endParaRPr>
          </a:p>
        </p:txBody>
      </p:sp>
      <p:cxnSp>
        <p:nvCxnSpPr>
          <p:cNvPr id="7" name="Straight Connector 6">
            <a:extLst>
              <a:ext uri="{FF2B5EF4-FFF2-40B4-BE49-F238E27FC236}">
                <a16:creationId xmlns:a16="http://schemas.microsoft.com/office/drawing/2014/main" id="{81264671-DFD3-CE97-2C3C-1AB7F2B469AB}"/>
              </a:ext>
            </a:extLst>
          </p:cNvPr>
          <p:cNvCxnSpPr>
            <a:cxnSpLocks/>
          </p:cNvCxnSpPr>
          <p:nvPr/>
        </p:nvCxnSpPr>
        <p:spPr>
          <a:xfrm flipV="1">
            <a:off x="7485888" y="4718304"/>
            <a:ext cx="950976" cy="112166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54621381"/>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idx="4294967295"/>
          </p:nvPr>
        </p:nvSpPr>
        <p:spPr>
          <a:xfrm>
            <a:off x="592084" y="587116"/>
            <a:ext cx="11283754" cy="1006314"/>
          </a:xfrm>
        </p:spPr>
        <p:txBody>
          <a:bodyPr/>
          <a:lstStyle/>
          <a:p>
            <a:r>
              <a:rPr lang="en-US" altLang="ja-JP" sz="3200" dirty="0">
                <a:solidFill>
                  <a:schemeClr val="accent1"/>
                </a:solidFill>
                <a:latin typeface="+mj-lt"/>
                <a:ea typeface="Yu Gothic Medium" panose="020B0400000000000000" pitchFamily="34" charset="-128"/>
                <a:cs typeface="Arial" panose="020B0604020202020204" pitchFamily="34" charset="0"/>
              </a:rPr>
              <a:t>BAROSSA VALLEY </a:t>
            </a:r>
            <a:r>
              <a:rPr lang="ja-JP" altLang="en-US" sz="3200" dirty="0">
                <a:solidFill>
                  <a:schemeClr val="accent1"/>
                </a:solidFill>
                <a:latin typeface="Yu Gothic Medium" panose="020B0400000000000000" pitchFamily="34" charset="-128"/>
                <a:ea typeface="Yu Gothic Medium" panose="020B0400000000000000" pitchFamily="34" charset="-128"/>
              </a:rPr>
              <a:t>カベルネ・ソーヴィニヨン</a:t>
            </a:r>
            <a:br>
              <a:rPr lang="en-US" sz="4000" dirty="0">
                <a:solidFill>
                  <a:schemeClr val="accent3"/>
                </a:solidFill>
                <a:latin typeface="Yu Gothic Medium" panose="020B0400000000000000" pitchFamily="34" charset="-128"/>
                <a:ea typeface="Yu Gothic Medium" panose="020B0400000000000000" pitchFamily="34" charset="-128"/>
              </a:rPr>
            </a:br>
            <a:r>
              <a:rPr lang="ja-JP" altLang="en-US" sz="4800" dirty="0">
                <a:solidFill>
                  <a:schemeClr val="accent5"/>
                </a:solidFill>
                <a:latin typeface="Yu Gothic Medium" panose="020B0400000000000000" pitchFamily="34" charset="-128"/>
                <a:ea typeface="Yu Gothic Medium" panose="020B0400000000000000" pitchFamily="34" charset="-128"/>
              </a:rPr>
              <a:t>特徴</a:t>
            </a:r>
            <a:endParaRPr lang="en-US" sz="5000" dirty="0">
              <a:solidFill>
                <a:schemeClr val="accent5"/>
              </a:solidFill>
              <a:latin typeface="Yu Gothic Medium" panose="020B0400000000000000" pitchFamily="34" charset="-128"/>
              <a:ea typeface="Yu Gothic Medium" panose="020B0400000000000000" pitchFamily="34" charset="-128"/>
            </a:endParaRPr>
          </a:p>
        </p:txBody>
      </p:sp>
      <p:sp>
        <p:nvSpPr>
          <p:cNvPr id="10" name="Oval 9">
            <a:extLst>
              <a:ext uri="{FF2B5EF4-FFF2-40B4-BE49-F238E27FC236}">
                <a16:creationId xmlns:a16="http://schemas.microsoft.com/office/drawing/2014/main" id="{5E9E726C-4D13-C985-23C4-41962972AEC9}"/>
              </a:ext>
            </a:extLst>
          </p:cNvPr>
          <p:cNvSpPr/>
          <p:nvPr/>
        </p:nvSpPr>
        <p:spPr>
          <a:xfrm>
            <a:off x="2056625" y="183766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 name="Oval 13">
            <a:extLst>
              <a:ext uri="{FF2B5EF4-FFF2-40B4-BE49-F238E27FC236}">
                <a16:creationId xmlns:a16="http://schemas.microsoft.com/office/drawing/2014/main" id="{771307A9-E657-7B93-C606-E56C9CC56144}"/>
              </a:ext>
            </a:extLst>
          </p:cNvPr>
          <p:cNvSpPr/>
          <p:nvPr/>
        </p:nvSpPr>
        <p:spPr>
          <a:xfrm>
            <a:off x="2420768" y="183475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5" name="Oval 14">
            <a:extLst>
              <a:ext uri="{FF2B5EF4-FFF2-40B4-BE49-F238E27FC236}">
                <a16:creationId xmlns:a16="http://schemas.microsoft.com/office/drawing/2014/main" id="{BB07819D-D2FE-B083-3339-A8E88A45DDA6}"/>
              </a:ext>
            </a:extLst>
          </p:cNvPr>
          <p:cNvSpPr/>
          <p:nvPr/>
        </p:nvSpPr>
        <p:spPr>
          <a:xfrm>
            <a:off x="2784911" y="183475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 name="Oval 15">
            <a:extLst>
              <a:ext uri="{FF2B5EF4-FFF2-40B4-BE49-F238E27FC236}">
                <a16:creationId xmlns:a16="http://schemas.microsoft.com/office/drawing/2014/main" id="{E5E205D0-C411-38B0-4D9A-80B38795D0BF}"/>
              </a:ext>
            </a:extLst>
          </p:cNvPr>
          <p:cNvSpPr/>
          <p:nvPr/>
        </p:nvSpPr>
        <p:spPr>
          <a:xfrm>
            <a:off x="3149054" y="183475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1" name="Oval 40">
            <a:extLst>
              <a:ext uri="{FF2B5EF4-FFF2-40B4-BE49-F238E27FC236}">
                <a16:creationId xmlns:a16="http://schemas.microsoft.com/office/drawing/2014/main" id="{F70FE6CA-4CF6-7CB6-8C56-0690F7009B9A}"/>
              </a:ext>
            </a:extLst>
          </p:cNvPr>
          <p:cNvSpPr/>
          <p:nvPr/>
        </p:nvSpPr>
        <p:spPr>
          <a:xfrm>
            <a:off x="3513578" y="183475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2" name="Oval 41">
            <a:extLst>
              <a:ext uri="{FF2B5EF4-FFF2-40B4-BE49-F238E27FC236}">
                <a16:creationId xmlns:a16="http://schemas.microsoft.com/office/drawing/2014/main" id="{4B8C71F0-2CF6-CBD1-8314-29E4968C9B0D}"/>
              </a:ext>
            </a:extLst>
          </p:cNvPr>
          <p:cNvSpPr/>
          <p:nvPr/>
        </p:nvSpPr>
        <p:spPr>
          <a:xfrm>
            <a:off x="3878102" y="183475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3" name="Oval 42">
            <a:extLst>
              <a:ext uri="{FF2B5EF4-FFF2-40B4-BE49-F238E27FC236}">
                <a16:creationId xmlns:a16="http://schemas.microsoft.com/office/drawing/2014/main" id="{F0918A7E-8435-E625-F670-759EC5083F3C}"/>
              </a:ext>
            </a:extLst>
          </p:cNvPr>
          <p:cNvSpPr/>
          <p:nvPr/>
        </p:nvSpPr>
        <p:spPr>
          <a:xfrm>
            <a:off x="4236447" y="183475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4" name="Oval 43">
            <a:extLst>
              <a:ext uri="{FF2B5EF4-FFF2-40B4-BE49-F238E27FC236}">
                <a16:creationId xmlns:a16="http://schemas.microsoft.com/office/drawing/2014/main" id="{EA358267-FF4F-A528-01D9-3198E2F926C6}"/>
              </a:ext>
            </a:extLst>
          </p:cNvPr>
          <p:cNvSpPr/>
          <p:nvPr/>
        </p:nvSpPr>
        <p:spPr>
          <a:xfrm>
            <a:off x="4607149" y="183475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5" name="Oval 44">
            <a:extLst>
              <a:ext uri="{FF2B5EF4-FFF2-40B4-BE49-F238E27FC236}">
                <a16:creationId xmlns:a16="http://schemas.microsoft.com/office/drawing/2014/main" id="{8C4AFAE9-F897-C007-2BE9-FDD7125ABF7E}"/>
              </a:ext>
            </a:extLst>
          </p:cNvPr>
          <p:cNvSpPr/>
          <p:nvPr/>
        </p:nvSpPr>
        <p:spPr>
          <a:xfrm>
            <a:off x="4971673" y="183475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2960813" y="2281951"/>
            <a:ext cx="241126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カベルネ・ソーヴィニヨン</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54" name="Oval 53">
            <a:extLst>
              <a:ext uri="{FF2B5EF4-FFF2-40B4-BE49-F238E27FC236}">
                <a16:creationId xmlns:a16="http://schemas.microsoft.com/office/drawing/2014/main" id="{56B324C1-B532-6319-4E42-3A30F641C9BA}"/>
              </a:ext>
            </a:extLst>
          </p:cNvPr>
          <p:cNvSpPr/>
          <p:nvPr/>
        </p:nvSpPr>
        <p:spPr>
          <a:xfrm>
            <a:off x="2056625" y="298683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5" name="Oval 54">
            <a:extLst>
              <a:ext uri="{FF2B5EF4-FFF2-40B4-BE49-F238E27FC236}">
                <a16:creationId xmlns:a16="http://schemas.microsoft.com/office/drawing/2014/main" id="{CAD22B74-9270-96D6-E0F1-243A26D60B39}"/>
              </a:ext>
            </a:extLst>
          </p:cNvPr>
          <p:cNvSpPr/>
          <p:nvPr/>
        </p:nvSpPr>
        <p:spPr>
          <a:xfrm>
            <a:off x="2420768" y="298393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6" name="Oval 55">
            <a:extLst>
              <a:ext uri="{FF2B5EF4-FFF2-40B4-BE49-F238E27FC236}">
                <a16:creationId xmlns:a16="http://schemas.microsoft.com/office/drawing/2014/main" id="{4EA501BB-C7F5-7FA5-7FF8-DB7E0DD2D454}"/>
              </a:ext>
            </a:extLst>
          </p:cNvPr>
          <p:cNvSpPr/>
          <p:nvPr/>
        </p:nvSpPr>
        <p:spPr>
          <a:xfrm>
            <a:off x="2784911" y="298393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7" name="Oval 56">
            <a:extLst>
              <a:ext uri="{FF2B5EF4-FFF2-40B4-BE49-F238E27FC236}">
                <a16:creationId xmlns:a16="http://schemas.microsoft.com/office/drawing/2014/main" id="{F9D5A2BC-1C21-488D-EA01-242C24BAE29B}"/>
              </a:ext>
            </a:extLst>
          </p:cNvPr>
          <p:cNvSpPr/>
          <p:nvPr/>
        </p:nvSpPr>
        <p:spPr>
          <a:xfrm>
            <a:off x="3149054" y="298393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9" name="Oval 58">
            <a:extLst>
              <a:ext uri="{FF2B5EF4-FFF2-40B4-BE49-F238E27FC236}">
                <a16:creationId xmlns:a16="http://schemas.microsoft.com/office/drawing/2014/main" id="{0EAE25DB-3CA0-4A42-2597-A8EBE9BC4A06}"/>
              </a:ext>
            </a:extLst>
          </p:cNvPr>
          <p:cNvSpPr/>
          <p:nvPr/>
        </p:nvSpPr>
        <p:spPr>
          <a:xfrm>
            <a:off x="3513578" y="2983936"/>
            <a:ext cx="272668" cy="272668"/>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solidFill>
                <a:schemeClr val="accent5"/>
              </a:solidFill>
              <a:latin typeface="Yu Gothic" panose="020B0400000000000000" pitchFamily="34" charset="-128"/>
              <a:ea typeface="Yu Gothic" panose="020B0400000000000000" pitchFamily="34" charset="-128"/>
            </a:endParaRPr>
          </a:p>
        </p:txBody>
      </p:sp>
      <p:sp>
        <p:nvSpPr>
          <p:cNvPr id="60" name="Oval 59">
            <a:extLst>
              <a:ext uri="{FF2B5EF4-FFF2-40B4-BE49-F238E27FC236}">
                <a16:creationId xmlns:a16="http://schemas.microsoft.com/office/drawing/2014/main" id="{A88E41DB-CE57-215D-8C17-D6096052A961}"/>
              </a:ext>
            </a:extLst>
          </p:cNvPr>
          <p:cNvSpPr/>
          <p:nvPr/>
        </p:nvSpPr>
        <p:spPr>
          <a:xfrm>
            <a:off x="3878102" y="2983936"/>
            <a:ext cx="272668" cy="272668"/>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solidFill>
                <a:schemeClr val="accent5"/>
              </a:solidFill>
              <a:latin typeface="Yu Gothic" panose="020B0400000000000000" pitchFamily="34" charset="-128"/>
              <a:ea typeface="Yu Gothic" panose="020B0400000000000000" pitchFamily="34" charset="-128"/>
            </a:endParaRPr>
          </a:p>
        </p:txBody>
      </p:sp>
      <p:sp>
        <p:nvSpPr>
          <p:cNvPr id="61" name="Oval 60">
            <a:extLst>
              <a:ext uri="{FF2B5EF4-FFF2-40B4-BE49-F238E27FC236}">
                <a16:creationId xmlns:a16="http://schemas.microsoft.com/office/drawing/2014/main" id="{56D48F85-BF09-A31E-0105-6F828E6A2A80}"/>
              </a:ext>
            </a:extLst>
          </p:cNvPr>
          <p:cNvSpPr/>
          <p:nvPr/>
        </p:nvSpPr>
        <p:spPr>
          <a:xfrm>
            <a:off x="4236447" y="2983936"/>
            <a:ext cx="272668" cy="272668"/>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solidFill>
                <a:schemeClr val="accent5"/>
              </a:solidFill>
              <a:latin typeface="Yu Gothic" panose="020B0400000000000000" pitchFamily="34" charset="-128"/>
              <a:ea typeface="Yu Gothic" panose="020B0400000000000000" pitchFamily="34" charset="-128"/>
            </a:endParaRPr>
          </a:p>
        </p:txBody>
      </p:sp>
      <p:sp>
        <p:nvSpPr>
          <p:cNvPr id="62" name="Oval 61">
            <a:extLst>
              <a:ext uri="{FF2B5EF4-FFF2-40B4-BE49-F238E27FC236}">
                <a16:creationId xmlns:a16="http://schemas.microsoft.com/office/drawing/2014/main" id="{949540E5-39F1-062B-784A-CF803311CF36}"/>
              </a:ext>
            </a:extLst>
          </p:cNvPr>
          <p:cNvSpPr/>
          <p:nvPr/>
        </p:nvSpPr>
        <p:spPr>
          <a:xfrm>
            <a:off x="4607149" y="2983936"/>
            <a:ext cx="272668" cy="272668"/>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solidFill>
                <a:schemeClr val="accent5"/>
              </a:solidFill>
              <a:latin typeface="Yu Gothic" panose="020B0400000000000000" pitchFamily="34" charset="-128"/>
              <a:ea typeface="Yu Gothic" panose="020B0400000000000000" pitchFamily="34" charset="-128"/>
            </a:endParaRPr>
          </a:p>
        </p:txBody>
      </p:sp>
      <p:sp>
        <p:nvSpPr>
          <p:cNvPr id="63" name="Oval 62">
            <a:extLst>
              <a:ext uri="{FF2B5EF4-FFF2-40B4-BE49-F238E27FC236}">
                <a16:creationId xmlns:a16="http://schemas.microsoft.com/office/drawing/2014/main" id="{BD3B6A83-9E9B-AACC-6479-E9F5C79121C0}"/>
              </a:ext>
            </a:extLst>
          </p:cNvPr>
          <p:cNvSpPr/>
          <p:nvPr/>
        </p:nvSpPr>
        <p:spPr>
          <a:xfrm>
            <a:off x="4971673" y="2983936"/>
            <a:ext cx="272668" cy="272668"/>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solidFill>
                <a:schemeClr val="accent5"/>
              </a:solidFill>
              <a:latin typeface="Yu Gothic" panose="020B0400000000000000" pitchFamily="34" charset="-128"/>
              <a:ea typeface="Yu Gothic" panose="020B0400000000000000" pitchFamily="34" charset="-128"/>
            </a:endParaRPr>
          </a:p>
        </p:txBody>
      </p:sp>
      <p:sp>
        <p:nvSpPr>
          <p:cNvPr id="69" name="Oval 68">
            <a:extLst>
              <a:ext uri="{FF2B5EF4-FFF2-40B4-BE49-F238E27FC236}">
                <a16:creationId xmlns:a16="http://schemas.microsoft.com/office/drawing/2014/main" id="{5C46DC12-0E83-EB3D-4A80-988616D8C11A}"/>
              </a:ext>
            </a:extLst>
          </p:cNvPr>
          <p:cNvSpPr/>
          <p:nvPr/>
        </p:nvSpPr>
        <p:spPr>
          <a:xfrm>
            <a:off x="2056625" y="3827098"/>
            <a:ext cx="272668" cy="272668"/>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solidFill>
                <a:schemeClr val="accent5"/>
              </a:solidFill>
              <a:latin typeface="Yu Gothic" panose="020B0400000000000000" pitchFamily="34" charset="-128"/>
              <a:ea typeface="Yu Gothic" panose="020B0400000000000000" pitchFamily="34" charset="-128"/>
            </a:endParaRPr>
          </a:p>
        </p:txBody>
      </p:sp>
      <p:sp>
        <p:nvSpPr>
          <p:cNvPr id="70" name="Oval 69">
            <a:extLst>
              <a:ext uri="{FF2B5EF4-FFF2-40B4-BE49-F238E27FC236}">
                <a16:creationId xmlns:a16="http://schemas.microsoft.com/office/drawing/2014/main" id="{5D833F3F-FCE3-9CEC-C76A-79762F233562}"/>
              </a:ext>
            </a:extLst>
          </p:cNvPr>
          <p:cNvSpPr/>
          <p:nvPr/>
        </p:nvSpPr>
        <p:spPr>
          <a:xfrm>
            <a:off x="2420768" y="382419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1" name="Oval 70">
            <a:extLst>
              <a:ext uri="{FF2B5EF4-FFF2-40B4-BE49-F238E27FC236}">
                <a16:creationId xmlns:a16="http://schemas.microsoft.com/office/drawing/2014/main" id="{6B996D25-CA96-006C-392C-55D421287582}"/>
              </a:ext>
            </a:extLst>
          </p:cNvPr>
          <p:cNvSpPr/>
          <p:nvPr/>
        </p:nvSpPr>
        <p:spPr>
          <a:xfrm>
            <a:off x="2784911" y="382419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2" name="Oval 71">
            <a:extLst>
              <a:ext uri="{FF2B5EF4-FFF2-40B4-BE49-F238E27FC236}">
                <a16:creationId xmlns:a16="http://schemas.microsoft.com/office/drawing/2014/main" id="{45C2B84D-7036-CDB8-58F3-3D1E2A9C3AAB}"/>
              </a:ext>
            </a:extLst>
          </p:cNvPr>
          <p:cNvSpPr/>
          <p:nvPr/>
        </p:nvSpPr>
        <p:spPr>
          <a:xfrm>
            <a:off x="3149054" y="382419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4" name="Oval 73">
            <a:extLst>
              <a:ext uri="{FF2B5EF4-FFF2-40B4-BE49-F238E27FC236}">
                <a16:creationId xmlns:a16="http://schemas.microsoft.com/office/drawing/2014/main" id="{F479E814-06E5-BCE8-2BAF-50946C45F8FB}"/>
              </a:ext>
            </a:extLst>
          </p:cNvPr>
          <p:cNvSpPr/>
          <p:nvPr/>
        </p:nvSpPr>
        <p:spPr>
          <a:xfrm>
            <a:off x="3513578" y="382419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5" name="Oval 74">
            <a:extLst>
              <a:ext uri="{FF2B5EF4-FFF2-40B4-BE49-F238E27FC236}">
                <a16:creationId xmlns:a16="http://schemas.microsoft.com/office/drawing/2014/main" id="{414CCDD2-F11D-0279-A36F-D4A37A2878FE}"/>
              </a:ext>
            </a:extLst>
          </p:cNvPr>
          <p:cNvSpPr/>
          <p:nvPr/>
        </p:nvSpPr>
        <p:spPr>
          <a:xfrm>
            <a:off x="3878102" y="382419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6" name="Oval 75">
            <a:extLst>
              <a:ext uri="{FF2B5EF4-FFF2-40B4-BE49-F238E27FC236}">
                <a16:creationId xmlns:a16="http://schemas.microsoft.com/office/drawing/2014/main" id="{CB52F33A-8F27-87AE-F35A-B6404F58AB15}"/>
              </a:ext>
            </a:extLst>
          </p:cNvPr>
          <p:cNvSpPr/>
          <p:nvPr/>
        </p:nvSpPr>
        <p:spPr>
          <a:xfrm>
            <a:off x="4236447" y="382419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7" name="Oval 76">
            <a:extLst>
              <a:ext uri="{FF2B5EF4-FFF2-40B4-BE49-F238E27FC236}">
                <a16:creationId xmlns:a16="http://schemas.microsoft.com/office/drawing/2014/main" id="{04C17CF5-823A-331C-DBD5-9922CD6CE349}"/>
              </a:ext>
            </a:extLst>
          </p:cNvPr>
          <p:cNvSpPr/>
          <p:nvPr/>
        </p:nvSpPr>
        <p:spPr>
          <a:xfrm>
            <a:off x="4607149" y="382419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8" name="Oval 77">
            <a:extLst>
              <a:ext uri="{FF2B5EF4-FFF2-40B4-BE49-F238E27FC236}">
                <a16:creationId xmlns:a16="http://schemas.microsoft.com/office/drawing/2014/main" id="{74B43055-8982-5378-E7DD-E548C1389335}"/>
              </a:ext>
            </a:extLst>
          </p:cNvPr>
          <p:cNvSpPr/>
          <p:nvPr/>
        </p:nvSpPr>
        <p:spPr>
          <a:xfrm>
            <a:off x="4971673" y="382419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0" name="Oval 89">
            <a:extLst>
              <a:ext uri="{FF2B5EF4-FFF2-40B4-BE49-F238E27FC236}">
                <a16:creationId xmlns:a16="http://schemas.microsoft.com/office/drawing/2014/main" id="{462C42BA-0EE7-3F6B-1624-E391FE3E22F9}"/>
              </a:ext>
            </a:extLst>
          </p:cNvPr>
          <p:cNvSpPr/>
          <p:nvPr/>
        </p:nvSpPr>
        <p:spPr>
          <a:xfrm>
            <a:off x="2056625" y="466735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1" name="Oval 90">
            <a:extLst>
              <a:ext uri="{FF2B5EF4-FFF2-40B4-BE49-F238E27FC236}">
                <a16:creationId xmlns:a16="http://schemas.microsoft.com/office/drawing/2014/main" id="{CD63B3C4-F4F1-0729-1759-3BB985B1548E}"/>
              </a:ext>
            </a:extLst>
          </p:cNvPr>
          <p:cNvSpPr/>
          <p:nvPr/>
        </p:nvSpPr>
        <p:spPr>
          <a:xfrm>
            <a:off x="2420768" y="46644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2" name="Oval 91">
            <a:extLst>
              <a:ext uri="{FF2B5EF4-FFF2-40B4-BE49-F238E27FC236}">
                <a16:creationId xmlns:a16="http://schemas.microsoft.com/office/drawing/2014/main" id="{ACA437DD-7BA9-A58E-2AB0-2D850C10A8B6}"/>
              </a:ext>
            </a:extLst>
          </p:cNvPr>
          <p:cNvSpPr/>
          <p:nvPr/>
        </p:nvSpPr>
        <p:spPr>
          <a:xfrm>
            <a:off x="2784911" y="46644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3" name="Oval 92">
            <a:extLst>
              <a:ext uri="{FF2B5EF4-FFF2-40B4-BE49-F238E27FC236}">
                <a16:creationId xmlns:a16="http://schemas.microsoft.com/office/drawing/2014/main" id="{1F493C54-3679-D3F7-A7E8-0ABF20187A46}"/>
              </a:ext>
            </a:extLst>
          </p:cNvPr>
          <p:cNvSpPr/>
          <p:nvPr/>
        </p:nvSpPr>
        <p:spPr>
          <a:xfrm>
            <a:off x="3149054" y="4664455"/>
            <a:ext cx="272668" cy="272668"/>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solidFill>
                <a:schemeClr val="accent5"/>
              </a:solidFill>
              <a:latin typeface="Yu Gothic" panose="020B0400000000000000" pitchFamily="34" charset="-128"/>
              <a:ea typeface="Yu Gothic" panose="020B0400000000000000" pitchFamily="34" charset="-128"/>
            </a:endParaRPr>
          </a:p>
        </p:txBody>
      </p:sp>
      <p:sp>
        <p:nvSpPr>
          <p:cNvPr id="94" name="Oval 93">
            <a:extLst>
              <a:ext uri="{FF2B5EF4-FFF2-40B4-BE49-F238E27FC236}">
                <a16:creationId xmlns:a16="http://schemas.microsoft.com/office/drawing/2014/main" id="{61BAA34C-2760-A896-49EA-D9A7CF51EA94}"/>
              </a:ext>
            </a:extLst>
          </p:cNvPr>
          <p:cNvSpPr/>
          <p:nvPr/>
        </p:nvSpPr>
        <p:spPr>
          <a:xfrm>
            <a:off x="3513578" y="4664455"/>
            <a:ext cx="272668" cy="272668"/>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solidFill>
                <a:schemeClr val="accent5"/>
              </a:solidFill>
              <a:latin typeface="Yu Gothic" panose="020B0400000000000000" pitchFamily="34" charset="-128"/>
              <a:ea typeface="Yu Gothic" panose="020B0400000000000000" pitchFamily="34" charset="-128"/>
            </a:endParaRPr>
          </a:p>
        </p:txBody>
      </p:sp>
      <p:sp>
        <p:nvSpPr>
          <p:cNvPr id="95" name="Oval 94">
            <a:extLst>
              <a:ext uri="{FF2B5EF4-FFF2-40B4-BE49-F238E27FC236}">
                <a16:creationId xmlns:a16="http://schemas.microsoft.com/office/drawing/2014/main" id="{22480E4D-6B5D-2780-534D-BB2A3CFAAFB7}"/>
              </a:ext>
            </a:extLst>
          </p:cNvPr>
          <p:cNvSpPr/>
          <p:nvPr/>
        </p:nvSpPr>
        <p:spPr>
          <a:xfrm>
            <a:off x="3878102" y="4664455"/>
            <a:ext cx="272668" cy="272668"/>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solidFill>
                <a:schemeClr val="accent5"/>
              </a:solidFill>
              <a:latin typeface="Yu Gothic" panose="020B0400000000000000" pitchFamily="34" charset="-128"/>
              <a:ea typeface="Yu Gothic" panose="020B0400000000000000" pitchFamily="34" charset="-128"/>
            </a:endParaRPr>
          </a:p>
        </p:txBody>
      </p:sp>
      <p:sp>
        <p:nvSpPr>
          <p:cNvPr id="96" name="Oval 95">
            <a:extLst>
              <a:ext uri="{FF2B5EF4-FFF2-40B4-BE49-F238E27FC236}">
                <a16:creationId xmlns:a16="http://schemas.microsoft.com/office/drawing/2014/main" id="{F7A4D9B0-AB4E-0296-800B-432EF3928597}"/>
              </a:ext>
            </a:extLst>
          </p:cNvPr>
          <p:cNvSpPr/>
          <p:nvPr/>
        </p:nvSpPr>
        <p:spPr>
          <a:xfrm>
            <a:off x="4236447" y="4664455"/>
            <a:ext cx="272668" cy="272668"/>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solidFill>
                <a:schemeClr val="accent5"/>
              </a:solidFill>
              <a:latin typeface="Yu Gothic" panose="020B0400000000000000" pitchFamily="34" charset="-128"/>
              <a:ea typeface="Yu Gothic" panose="020B0400000000000000" pitchFamily="34" charset="-128"/>
            </a:endParaRPr>
          </a:p>
        </p:txBody>
      </p:sp>
      <p:sp>
        <p:nvSpPr>
          <p:cNvPr id="97" name="Oval 96">
            <a:extLst>
              <a:ext uri="{FF2B5EF4-FFF2-40B4-BE49-F238E27FC236}">
                <a16:creationId xmlns:a16="http://schemas.microsoft.com/office/drawing/2014/main" id="{45F340C9-765F-A155-4C63-97B14B45C9B8}"/>
              </a:ext>
            </a:extLst>
          </p:cNvPr>
          <p:cNvSpPr/>
          <p:nvPr/>
        </p:nvSpPr>
        <p:spPr>
          <a:xfrm>
            <a:off x="4607149" y="46644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8" name="Oval 97">
            <a:extLst>
              <a:ext uri="{FF2B5EF4-FFF2-40B4-BE49-F238E27FC236}">
                <a16:creationId xmlns:a16="http://schemas.microsoft.com/office/drawing/2014/main" id="{40A0356B-DB74-E944-961E-F62D8D53A02A}"/>
              </a:ext>
            </a:extLst>
          </p:cNvPr>
          <p:cNvSpPr/>
          <p:nvPr/>
        </p:nvSpPr>
        <p:spPr>
          <a:xfrm>
            <a:off x="4971673" y="46644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5" name="Oval 104">
            <a:extLst>
              <a:ext uri="{FF2B5EF4-FFF2-40B4-BE49-F238E27FC236}">
                <a16:creationId xmlns:a16="http://schemas.microsoft.com/office/drawing/2014/main" id="{63A90E32-85F4-531C-DEDB-E7EBAB510C5A}"/>
              </a:ext>
            </a:extLst>
          </p:cNvPr>
          <p:cNvSpPr/>
          <p:nvPr/>
        </p:nvSpPr>
        <p:spPr>
          <a:xfrm>
            <a:off x="2056625" y="501334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6" name="Oval 105">
            <a:extLst>
              <a:ext uri="{FF2B5EF4-FFF2-40B4-BE49-F238E27FC236}">
                <a16:creationId xmlns:a16="http://schemas.microsoft.com/office/drawing/2014/main" id="{19D0AB0B-64C7-0CCD-48CC-27D938711BEA}"/>
              </a:ext>
            </a:extLst>
          </p:cNvPr>
          <p:cNvSpPr/>
          <p:nvPr/>
        </p:nvSpPr>
        <p:spPr>
          <a:xfrm>
            <a:off x="2420768" y="501044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7" name="Oval 106">
            <a:extLst>
              <a:ext uri="{FF2B5EF4-FFF2-40B4-BE49-F238E27FC236}">
                <a16:creationId xmlns:a16="http://schemas.microsoft.com/office/drawing/2014/main" id="{6DF9DB65-C7C7-F323-D0B4-C0877CFCC86C}"/>
              </a:ext>
            </a:extLst>
          </p:cNvPr>
          <p:cNvSpPr/>
          <p:nvPr/>
        </p:nvSpPr>
        <p:spPr>
          <a:xfrm>
            <a:off x="2784911" y="501044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8" name="Oval 107">
            <a:extLst>
              <a:ext uri="{FF2B5EF4-FFF2-40B4-BE49-F238E27FC236}">
                <a16:creationId xmlns:a16="http://schemas.microsoft.com/office/drawing/2014/main" id="{85F98601-EA11-F3BB-94FA-146B4BB1119D}"/>
              </a:ext>
            </a:extLst>
          </p:cNvPr>
          <p:cNvSpPr/>
          <p:nvPr/>
        </p:nvSpPr>
        <p:spPr>
          <a:xfrm>
            <a:off x="3149054" y="501044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9" name="Oval 108">
            <a:extLst>
              <a:ext uri="{FF2B5EF4-FFF2-40B4-BE49-F238E27FC236}">
                <a16:creationId xmlns:a16="http://schemas.microsoft.com/office/drawing/2014/main" id="{D805F586-0454-F760-CA62-3A9FB1E870B3}"/>
              </a:ext>
            </a:extLst>
          </p:cNvPr>
          <p:cNvSpPr/>
          <p:nvPr/>
        </p:nvSpPr>
        <p:spPr>
          <a:xfrm>
            <a:off x="3513578" y="5010444"/>
            <a:ext cx="272668" cy="272668"/>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0" name="Oval 109">
            <a:extLst>
              <a:ext uri="{FF2B5EF4-FFF2-40B4-BE49-F238E27FC236}">
                <a16:creationId xmlns:a16="http://schemas.microsoft.com/office/drawing/2014/main" id="{050295CE-1D57-2339-84CB-D8EFA9E837D5}"/>
              </a:ext>
            </a:extLst>
          </p:cNvPr>
          <p:cNvSpPr/>
          <p:nvPr/>
        </p:nvSpPr>
        <p:spPr>
          <a:xfrm>
            <a:off x="3878102" y="5010444"/>
            <a:ext cx="272668" cy="272668"/>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1" name="Oval 110">
            <a:extLst>
              <a:ext uri="{FF2B5EF4-FFF2-40B4-BE49-F238E27FC236}">
                <a16:creationId xmlns:a16="http://schemas.microsoft.com/office/drawing/2014/main" id="{E740F1B9-912A-65A7-F689-7207A5D6B6BF}"/>
              </a:ext>
            </a:extLst>
          </p:cNvPr>
          <p:cNvSpPr/>
          <p:nvPr/>
        </p:nvSpPr>
        <p:spPr>
          <a:xfrm>
            <a:off x="4236447" y="5010444"/>
            <a:ext cx="272668" cy="272668"/>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2" name="Oval 111">
            <a:extLst>
              <a:ext uri="{FF2B5EF4-FFF2-40B4-BE49-F238E27FC236}">
                <a16:creationId xmlns:a16="http://schemas.microsoft.com/office/drawing/2014/main" id="{FB1028F6-2216-9C59-BB15-7FE3FE78E6AA}"/>
              </a:ext>
            </a:extLst>
          </p:cNvPr>
          <p:cNvSpPr/>
          <p:nvPr/>
        </p:nvSpPr>
        <p:spPr>
          <a:xfrm>
            <a:off x="4607149" y="5010444"/>
            <a:ext cx="272668" cy="272668"/>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solidFill>
                <a:schemeClr val="accent5"/>
              </a:solidFill>
              <a:latin typeface="Yu Gothic" panose="020B0400000000000000" pitchFamily="34" charset="-128"/>
              <a:ea typeface="Yu Gothic" panose="020B0400000000000000" pitchFamily="34" charset="-128"/>
            </a:endParaRPr>
          </a:p>
        </p:txBody>
      </p:sp>
      <p:sp>
        <p:nvSpPr>
          <p:cNvPr id="113" name="Oval 112">
            <a:extLst>
              <a:ext uri="{FF2B5EF4-FFF2-40B4-BE49-F238E27FC236}">
                <a16:creationId xmlns:a16="http://schemas.microsoft.com/office/drawing/2014/main" id="{90FC1ABE-5575-8D05-603D-3CCEA20815E8}"/>
              </a:ext>
            </a:extLst>
          </p:cNvPr>
          <p:cNvSpPr/>
          <p:nvPr/>
        </p:nvSpPr>
        <p:spPr>
          <a:xfrm>
            <a:off x="4971673" y="5010444"/>
            <a:ext cx="272668" cy="272668"/>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solidFill>
                <a:schemeClr val="accent5"/>
              </a:solidFill>
              <a:latin typeface="Yu Gothic" panose="020B0400000000000000" pitchFamily="34" charset="-128"/>
              <a:ea typeface="Yu Gothic" panose="020B0400000000000000" pitchFamily="34" charset="-128"/>
            </a:endParaRPr>
          </a:p>
        </p:txBody>
      </p:sp>
      <p:sp>
        <p:nvSpPr>
          <p:cNvPr id="116" name="Oval 115">
            <a:extLst>
              <a:ext uri="{FF2B5EF4-FFF2-40B4-BE49-F238E27FC236}">
                <a16:creationId xmlns:a16="http://schemas.microsoft.com/office/drawing/2014/main" id="{B09DF459-3CE1-EF37-72B4-339D5FDE1624}"/>
              </a:ext>
            </a:extLst>
          </p:cNvPr>
          <p:cNvSpPr/>
          <p:nvPr/>
        </p:nvSpPr>
        <p:spPr>
          <a:xfrm>
            <a:off x="2056625" y="627378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7" name="Oval 116">
            <a:extLst>
              <a:ext uri="{FF2B5EF4-FFF2-40B4-BE49-F238E27FC236}">
                <a16:creationId xmlns:a16="http://schemas.microsoft.com/office/drawing/2014/main" id="{2B1DA8F0-A61D-4914-6759-634A335F4002}"/>
              </a:ext>
            </a:extLst>
          </p:cNvPr>
          <p:cNvSpPr/>
          <p:nvPr/>
        </p:nvSpPr>
        <p:spPr>
          <a:xfrm>
            <a:off x="2420768" y="627088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8" name="Oval 117">
            <a:extLst>
              <a:ext uri="{FF2B5EF4-FFF2-40B4-BE49-F238E27FC236}">
                <a16:creationId xmlns:a16="http://schemas.microsoft.com/office/drawing/2014/main" id="{64B8F3E6-0C3B-4E6B-56EE-3C616F9AEA3C}"/>
              </a:ext>
            </a:extLst>
          </p:cNvPr>
          <p:cNvSpPr/>
          <p:nvPr/>
        </p:nvSpPr>
        <p:spPr>
          <a:xfrm>
            <a:off x="2784911" y="62708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9" name="Oval 118">
            <a:extLst>
              <a:ext uri="{FF2B5EF4-FFF2-40B4-BE49-F238E27FC236}">
                <a16:creationId xmlns:a16="http://schemas.microsoft.com/office/drawing/2014/main" id="{8E601920-BBD7-E7CA-A137-997EB47E2CB2}"/>
              </a:ext>
            </a:extLst>
          </p:cNvPr>
          <p:cNvSpPr/>
          <p:nvPr/>
        </p:nvSpPr>
        <p:spPr>
          <a:xfrm>
            <a:off x="3149054" y="62708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0" name="Oval 119">
            <a:extLst>
              <a:ext uri="{FF2B5EF4-FFF2-40B4-BE49-F238E27FC236}">
                <a16:creationId xmlns:a16="http://schemas.microsoft.com/office/drawing/2014/main" id="{9629ECA6-F6E6-5724-A952-F07EBE9ABFBC}"/>
              </a:ext>
            </a:extLst>
          </p:cNvPr>
          <p:cNvSpPr/>
          <p:nvPr/>
        </p:nvSpPr>
        <p:spPr>
          <a:xfrm>
            <a:off x="3513578" y="62708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2" name="Oval 121">
            <a:extLst>
              <a:ext uri="{FF2B5EF4-FFF2-40B4-BE49-F238E27FC236}">
                <a16:creationId xmlns:a16="http://schemas.microsoft.com/office/drawing/2014/main" id="{C13D3584-8F86-FEED-950B-9D870826B16B}"/>
              </a:ext>
            </a:extLst>
          </p:cNvPr>
          <p:cNvSpPr/>
          <p:nvPr/>
        </p:nvSpPr>
        <p:spPr>
          <a:xfrm>
            <a:off x="4236447" y="6270884"/>
            <a:ext cx="272668" cy="272668"/>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solidFill>
                <a:schemeClr val="accent5"/>
              </a:solidFill>
              <a:latin typeface="Yu Gothic" panose="020B0400000000000000" pitchFamily="34" charset="-128"/>
              <a:ea typeface="Yu Gothic" panose="020B0400000000000000" pitchFamily="34" charset="-128"/>
            </a:endParaRPr>
          </a:p>
        </p:txBody>
      </p:sp>
      <p:sp>
        <p:nvSpPr>
          <p:cNvPr id="124" name="Oval 123">
            <a:extLst>
              <a:ext uri="{FF2B5EF4-FFF2-40B4-BE49-F238E27FC236}">
                <a16:creationId xmlns:a16="http://schemas.microsoft.com/office/drawing/2014/main" id="{A1CFDD7B-AE30-1FB9-987F-797E1E1A77AE}"/>
              </a:ext>
            </a:extLst>
          </p:cNvPr>
          <p:cNvSpPr/>
          <p:nvPr/>
        </p:nvSpPr>
        <p:spPr>
          <a:xfrm>
            <a:off x="4971673" y="627088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1958593" y="591981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Yu Gothic" panose="020B0400000000000000" pitchFamily="34" charset="-128"/>
                <a:ea typeface="Yu Gothic" panose="020B0400000000000000" pitchFamily="34" charset="-128"/>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3710203" y="5919811"/>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Yu Gothic" panose="020B0400000000000000" pitchFamily="34" charset="-128"/>
                <a:ea typeface="Yu Gothic" panose="020B0400000000000000" pitchFamily="34" charset="-128"/>
              </a:rPr>
              <a:t>13.5% – 15.5%</a:t>
            </a:r>
          </a:p>
        </p:txBody>
      </p:sp>
      <p:sp>
        <p:nvSpPr>
          <p:cNvPr id="127" name="Title 2">
            <a:extLst>
              <a:ext uri="{FF2B5EF4-FFF2-40B4-BE49-F238E27FC236}">
                <a16:creationId xmlns:a16="http://schemas.microsoft.com/office/drawing/2014/main" id="{B41CB062-B3CF-9FDE-1311-FEE1B1FAA3CD}"/>
              </a:ext>
            </a:extLst>
          </p:cNvPr>
          <p:cNvSpPr txBox="1"/>
          <p:nvPr/>
        </p:nvSpPr>
        <p:spPr>
          <a:xfrm>
            <a:off x="4521475" y="591981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Yu Gothic" panose="020B0400000000000000" pitchFamily="34" charset="-128"/>
                <a:ea typeface="Yu Gothic" panose="020B0400000000000000" pitchFamily="34" charset="-128"/>
              </a:rPr>
              <a:t>17%</a:t>
            </a:r>
          </a:p>
        </p:txBody>
      </p:sp>
      <p:cxnSp>
        <p:nvCxnSpPr>
          <p:cNvPr id="18" name="Straight Connector 17">
            <a:extLst>
              <a:ext uri="{FF2B5EF4-FFF2-40B4-BE49-F238E27FC236}">
                <a16:creationId xmlns:a16="http://schemas.microsoft.com/office/drawing/2014/main" id="{E7A46D4A-3123-70DD-1402-4D56075E90E9}"/>
              </a:ext>
            </a:extLst>
          </p:cNvPr>
          <p:cNvCxnSpPr>
            <a:cxnSpLocks/>
          </p:cNvCxnSpPr>
          <p:nvPr/>
        </p:nvCxnSpPr>
        <p:spPr>
          <a:xfrm>
            <a:off x="3649912" y="214588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2056625" y="539248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 name="Oval 8">
            <a:extLst>
              <a:ext uri="{FF2B5EF4-FFF2-40B4-BE49-F238E27FC236}">
                <a16:creationId xmlns:a16="http://schemas.microsoft.com/office/drawing/2014/main" id="{98B11090-0F1E-9130-E036-1F70E02E2B14}"/>
              </a:ext>
            </a:extLst>
          </p:cNvPr>
          <p:cNvSpPr/>
          <p:nvPr/>
        </p:nvSpPr>
        <p:spPr>
          <a:xfrm>
            <a:off x="2420768" y="53895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0" name="Oval 19">
            <a:extLst>
              <a:ext uri="{FF2B5EF4-FFF2-40B4-BE49-F238E27FC236}">
                <a16:creationId xmlns:a16="http://schemas.microsoft.com/office/drawing/2014/main" id="{E6F4703E-38C4-66B6-0AAA-A7577FF86048}"/>
              </a:ext>
            </a:extLst>
          </p:cNvPr>
          <p:cNvSpPr/>
          <p:nvPr/>
        </p:nvSpPr>
        <p:spPr>
          <a:xfrm>
            <a:off x="2784911" y="53895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2" name="Oval 21">
            <a:extLst>
              <a:ext uri="{FF2B5EF4-FFF2-40B4-BE49-F238E27FC236}">
                <a16:creationId xmlns:a16="http://schemas.microsoft.com/office/drawing/2014/main" id="{6AD0BF80-B769-9BAA-B585-4C4951E651CC}"/>
              </a:ext>
            </a:extLst>
          </p:cNvPr>
          <p:cNvSpPr/>
          <p:nvPr/>
        </p:nvSpPr>
        <p:spPr>
          <a:xfrm>
            <a:off x="3149054" y="53895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3" name="Oval 22">
            <a:extLst>
              <a:ext uri="{FF2B5EF4-FFF2-40B4-BE49-F238E27FC236}">
                <a16:creationId xmlns:a16="http://schemas.microsoft.com/office/drawing/2014/main" id="{0973BC90-B33A-B751-5BDD-28E157D5E2BC}"/>
              </a:ext>
            </a:extLst>
          </p:cNvPr>
          <p:cNvSpPr/>
          <p:nvPr/>
        </p:nvSpPr>
        <p:spPr>
          <a:xfrm>
            <a:off x="3513578" y="5389587"/>
            <a:ext cx="272668" cy="272668"/>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4" name="Oval 23">
            <a:extLst>
              <a:ext uri="{FF2B5EF4-FFF2-40B4-BE49-F238E27FC236}">
                <a16:creationId xmlns:a16="http://schemas.microsoft.com/office/drawing/2014/main" id="{A34C17CA-F787-56E9-F2EB-5F92BCC49ACE}"/>
              </a:ext>
            </a:extLst>
          </p:cNvPr>
          <p:cNvSpPr/>
          <p:nvPr/>
        </p:nvSpPr>
        <p:spPr>
          <a:xfrm>
            <a:off x="3878102" y="5389587"/>
            <a:ext cx="272668" cy="272668"/>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5" name="Oval 24">
            <a:extLst>
              <a:ext uri="{FF2B5EF4-FFF2-40B4-BE49-F238E27FC236}">
                <a16:creationId xmlns:a16="http://schemas.microsoft.com/office/drawing/2014/main" id="{92FF9485-CFA9-1A63-0EE5-BF96D5D967CE}"/>
              </a:ext>
            </a:extLst>
          </p:cNvPr>
          <p:cNvSpPr/>
          <p:nvPr/>
        </p:nvSpPr>
        <p:spPr>
          <a:xfrm>
            <a:off x="4236447" y="5389587"/>
            <a:ext cx="272668" cy="272668"/>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6" name="Oval 25">
            <a:extLst>
              <a:ext uri="{FF2B5EF4-FFF2-40B4-BE49-F238E27FC236}">
                <a16:creationId xmlns:a16="http://schemas.microsoft.com/office/drawing/2014/main" id="{4D6277A3-30D7-6C5F-8DCF-E8F91CCDA879}"/>
              </a:ext>
            </a:extLst>
          </p:cNvPr>
          <p:cNvSpPr/>
          <p:nvPr/>
        </p:nvSpPr>
        <p:spPr>
          <a:xfrm>
            <a:off x="4607149" y="53895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7" name="Oval 26">
            <a:extLst>
              <a:ext uri="{FF2B5EF4-FFF2-40B4-BE49-F238E27FC236}">
                <a16:creationId xmlns:a16="http://schemas.microsoft.com/office/drawing/2014/main" id="{EA777FD4-CCEB-5E8E-E8C0-E0C952B590DC}"/>
              </a:ext>
            </a:extLst>
          </p:cNvPr>
          <p:cNvSpPr/>
          <p:nvPr/>
        </p:nvSpPr>
        <p:spPr>
          <a:xfrm>
            <a:off x="4971673" y="53895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8411612" y="479726"/>
            <a:ext cx="2114328" cy="6400800"/>
          </a:xfrm>
          <a:prstGeom prst="rect">
            <a:avLst/>
          </a:prstGeom>
        </p:spPr>
      </p:pic>
      <p:sp>
        <p:nvSpPr>
          <p:cNvPr id="34" name="object 10">
            <a:extLst>
              <a:ext uri="{FF2B5EF4-FFF2-40B4-BE49-F238E27FC236}">
                <a16:creationId xmlns:a16="http://schemas.microsoft.com/office/drawing/2014/main" id="{C253552D-575F-5CDC-9429-090B7D8D4751}"/>
              </a:ext>
            </a:extLst>
          </p:cNvPr>
          <p:cNvSpPr txBox="1"/>
          <p:nvPr/>
        </p:nvSpPr>
        <p:spPr>
          <a:xfrm rot="16200000">
            <a:off x="7285008" y="4183407"/>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grpSp>
        <p:nvGrpSpPr>
          <p:cNvPr id="65" name="Group 64">
            <a:extLst>
              <a:ext uri="{FF2B5EF4-FFF2-40B4-BE49-F238E27FC236}">
                <a16:creationId xmlns:a16="http://schemas.microsoft.com/office/drawing/2014/main" id="{0831E313-6F93-6D9C-9DCE-2989A6E45ED5}"/>
              </a:ext>
            </a:extLst>
          </p:cNvPr>
          <p:cNvGrpSpPr/>
          <p:nvPr/>
        </p:nvGrpSpPr>
        <p:grpSpPr>
          <a:xfrm>
            <a:off x="4601183" y="6271402"/>
            <a:ext cx="278634" cy="272668"/>
            <a:chOff x="8032638" y="5926610"/>
            <a:chExt cx="278634" cy="272668"/>
          </a:xfrm>
        </p:grpSpPr>
        <p:sp>
          <p:nvSpPr>
            <p:cNvPr id="73" name="Freeform 72">
              <a:extLst>
                <a:ext uri="{FF2B5EF4-FFF2-40B4-BE49-F238E27FC236}">
                  <a16:creationId xmlns:a16="http://schemas.microsoft.com/office/drawing/2014/main" id="{D807B756-B303-4739-12FE-3A09C6D7B50A}"/>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Yu Gothic" panose="020B0400000000000000" pitchFamily="34" charset="-128"/>
                <a:ea typeface="Yu Gothic" panose="020B0400000000000000" pitchFamily="34" charset="-128"/>
              </a:endParaRPr>
            </a:p>
          </p:txBody>
        </p:sp>
        <p:sp>
          <p:nvSpPr>
            <p:cNvPr id="83" name="Freeform 82">
              <a:extLst>
                <a:ext uri="{FF2B5EF4-FFF2-40B4-BE49-F238E27FC236}">
                  <a16:creationId xmlns:a16="http://schemas.microsoft.com/office/drawing/2014/main" id="{BE26B239-969B-E781-D1AE-050D22008691}"/>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accent5"/>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AU" dirty="0">
                <a:latin typeface="Yu Gothic" panose="020B0400000000000000" pitchFamily="34" charset="-128"/>
                <a:ea typeface="Yu Gothic" panose="020B0400000000000000" pitchFamily="34" charset="-128"/>
              </a:endParaRPr>
            </a:p>
          </p:txBody>
        </p:sp>
      </p:grpSp>
      <p:grpSp>
        <p:nvGrpSpPr>
          <p:cNvPr id="84" name="Group 83">
            <a:extLst>
              <a:ext uri="{FF2B5EF4-FFF2-40B4-BE49-F238E27FC236}">
                <a16:creationId xmlns:a16="http://schemas.microsoft.com/office/drawing/2014/main" id="{70D7F804-62FC-4690-1443-3BE4AD0DEB7F}"/>
              </a:ext>
            </a:extLst>
          </p:cNvPr>
          <p:cNvGrpSpPr/>
          <p:nvPr/>
        </p:nvGrpSpPr>
        <p:grpSpPr>
          <a:xfrm rot="10800000">
            <a:off x="3880071" y="6271402"/>
            <a:ext cx="278634" cy="272668"/>
            <a:chOff x="8032638" y="5926610"/>
            <a:chExt cx="278634" cy="272668"/>
          </a:xfrm>
        </p:grpSpPr>
        <p:sp>
          <p:nvSpPr>
            <p:cNvPr id="85" name="Freeform 84">
              <a:extLst>
                <a:ext uri="{FF2B5EF4-FFF2-40B4-BE49-F238E27FC236}">
                  <a16:creationId xmlns:a16="http://schemas.microsoft.com/office/drawing/2014/main" id="{F008065B-6CCF-A4D6-2B86-601D64DF8348}"/>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Yu Gothic" panose="020B0400000000000000" pitchFamily="34" charset="-128"/>
                <a:ea typeface="Yu Gothic" panose="020B0400000000000000" pitchFamily="34" charset="-128"/>
              </a:endParaRPr>
            </a:p>
          </p:txBody>
        </p:sp>
        <p:sp>
          <p:nvSpPr>
            <p:cNvPr id="86" name="Freeform 85">
              <a:extLst>
                <a:ext uri="{FF2B5EF4-FFF2-40B4-BE49-F238E27FC236}">
                  <a16:creationId xmlns:a16="http://schemas.microsoft.com/office/drawing/2014/main" id="{2436DF54-837E-E5C4-8C59-A62DE72CD3E0}"/>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accent5"/>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AU" dirty="0">
                <a:latin typeface="Yu Gothic" panose="020B0400000000000000" pitchFamily="34" charset="-128"/>
                <a:ea typeface="Yu Gothic" panose="020B0400000000000000" pitchFamily="34" charset="-128"/>
              </a:endParaRPr>
            </a:p>
          </p:txBody>
        </p:sp>
      </p:grpSp>
      <p:sp>
        <p:nvSpPr>
          <p:cNvPr id="3" name="Title 2">
            <a:extLst>
              <a:ext uri="{FF2B5EF4-FFF2-40B4-BE49-F238E27FC236}">
                <a16:creationId xmlns:a16="http://schemas.microsoft.com/office/drawing/2014/main" id="{56BC71F4-3E5D-B7D1-6CD4-4DBBFB60E4CF}"/>
              </a:ext>
            </a:extLst>
          </p:cNvPr>
          <p:cNvSpPr txBox="1"/>
          <p:nvPr/>
        </p:nvSpPr>
        <p:spPr>
          <a:xfrm>
            <a:off x="592084" y="502215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タンニン</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4" name="Straight Connector 3">
            <a:extLst>
              <a:ext uri="{FF2B5EF4-FFF2-40B4-BE49-F238E27FC236}">
                <a16:creationId xmlns:a16="http://schemas.microsoft.com/office/drawing/2014/main" id="{3E92BE1E-4810-AD38-B5E5-45578A10DFCD}"/>
              </a:ext>
            </a:extLst>
          </p:cNvPr>
          <p:cNvCxnSpPr>
            <a:cxnSpLocks/>
          </p:cNvCxnSpPr>
          <p:nvPr/>
        </p:nvCxnSpPr>
        <p:spPr>
          <a:xfrm>
            <a:off x="1472237" y="519002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 name="Title 2">
            <a:extLst>
              <a:ext uri="{FF2B5EF4-FFF2-40B4-BE49-F238E27FC236}">
                <a16:creationId xmlns:a16="http://schemas.microsoft.com/office/drawing/2014/main" id="{BE902A70-8A4A-5334-62AD-69C6CC0436D4}"/>
              </a:ext>
            </a:extLst>
          </p:cNvPr>
          <p:cNvSpPr txBox="1"/>
          <p:nvPr/>
        </p:nvSpPr>
        <p:spPr>
          <a:xfrm>
            <a:off x="592112" y="1838755"/>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panose="020B0400000000000000" pitchFamily="34" charset="-128"/>
                <a:ea typeface="Yu Gothic" panose="020B0400000000000000" pitchFamily="34" charset="-128"/>
              </a:rPr>
              <a:t>色調</a:t>
            </a:r>
            <a:endParaRPr lang="en-US" sz="1600" dirty="0">
              <a:solidFill>
                <a:schemeClr val="tx1"/>
              </a:solidFill>
              <a:latin typeface="Yu Gothic" panose="020B0400000000000000" pitchFamily="34" charset="-128"/>
              <a:ea typeface="Yu Gothic" panose="020B0400000000000000" pitchFamily="34" charset="-128"/>
            </a:endParaRPr>
          </a:p>
        </p:txBody>
      </p:sp>
      <p:cxnSp>
        <p:nvCxnSpPr>
          <p:cNvPr id="6" name="Straight Connector 5">
            <a:extLst>
              <a:ext uri="{FF2B5EF4-FFF2-40B4-BE49-F238E27FC236}">
                <a16:creationId xmlns:a16="http://schemas.microsoft.com/office/drawing/2014/main" id="{37B70490-607C-5C0C-6D3F-6AAD1257C4B3}"/>
              </a:ext>
            </a:extLst>
          </p:cNvPr>
          <p:cNvCxnSpPr>
            <a:cxnSpLocks/>
          </p:cNvCxnSpPr>
          <p:nvPr/>
        </p:nvCxnSpPr>
        <p:spPr>
          <a:xfrm>
            <a:off x="1138632" y="1947121"/>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Title 2">
            <a:extLst>
              <a:ext uri="{FF2B5EF4-FFF2-40B4-BE49-F238E27FC236}">
                <a16:creationId xmlns:a16="http://schemas.microsoft.com/office/drawing/2014/main" id="{9DD15AFB-ADFC-F547-9729-893455891BAB}"/>
              </a:ext>
            </a:extLst>
          </p:cNvPr>
          <p:cNvSpPr txBox="1"/>
          <p:nvPr/>
        </p:nvSpPr>
        <p:spPr>
          <a:xfrm>
            <a:off x="592111" y="29407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ボディ</a:t>
            </a:r>
            <a:endParaRPr lang="en-US" sz="1500" dirty="0">
              <a:solidFill>
                <a:schemeClr val="tx1"/>
              </a:solidFill>
              <a:latin typeface="Yu Gothic" panose="020B0400000000000000" pitchFamily="34" charset="-128"/>
              <a:ea typeface="Yu Gothic" panose="020B0400000000000000" pitchFamily="34" charset="-128"/>
            </a:endParaRPr>
          </a:p>
        </p:txBody>
      </p:sp>
      <p:sp>
        <p:nvSpPr>
          <p:cNvPr id="11" name="Title 2">
            <a:extLst>
              <a:ext uri="{FF2B5EF4-FFF2-40B4-BE49-F238E27FC236}">
                <a16:creationId xmlns:a16="http://schemas.microsoft.com/office/drawing/2014/main" id="{5F8B4750-C77B-66B6-C045-FAB104E22769}"/>
              </a:ext>
            </a:extLst>
          </p:cNvPr>
          <p:cNvSpPr txBox="1"/>
          <p:nvPr/>
        </p:nvSpPr>
        <p:spPr>
          <a:xfrm>
            <a:off x="1974526" y="26446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ライト</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12" name="Title 2">
            <a:extLst>
              <a:ext uri="{FF2B5EF4-FFF2-40B4-BE49-F238E27FC236}">
                <a16:creationId xmlns:a16="http://schemas.microsoft.com/office/drawing/2014/main" id="{B37E6BB3-9441-B4D6-1E9B-19B3E5F2AD2A}"/>
              </a:ext>
            </a:extLst>
          </p:cNvPr>
          <p:cNvSpPr txBox="1"/>
          <p:nvPr/>
        </p:nvSpPr>
        <p:spPr>
          <a:xfrm>
            <a:off x="3106081" y="2644612"/>
            <a:ext cx="100810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13" name="Title 2">
            <a:extLst>
              <a:ext uri="{FF2B5EF4-FFF2-40B4-BE49-F238E27FC236}">
                <a16:creationId xmlns:a16="http://schemas.microsoft.com/office/drawing/2014/main" id="{10A94D40-997A-8960-8D7F-0C0C6B380F60}"/>
              </a:ext>
            </a:extLst>
          </p:cNvPr>
          <p:cNvSpPr txBox="1"/>
          <p:nvPr/>
        </p:nvSpPr>
        <p:spPr>
          <a:xfrm>
            <a:off x="4537408" y="26446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フル</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17" name="Title 2">
            <a:extLst>
              <a:ext uri="{FF2B5EF4-FFF2-40B4-BE49-F238E27FC236}">
                <a16:creationId xmlns:a16="http://schemas.microsoft.com/office/drawing/2014/main" id="{514C95D1-1975-6A74-7A7F-F206286F8ADB}"/>
              </a:ext>
            </a:extLst>
          </p:cNvPr>
          <p:cNvSpPr txBox="1"/>
          <p:nvPr/>
        </p:nvSpPr>
        <p:spPr>
          <a:xfrm>
            <a:off x="1974526" y="347058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辛口</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19" name="Title 2">
            <a:extLst>
              <a:ext uri="{FF2B5EF4-FFF2-40B4-BE49-F238E27FC236}">
                <a16:creationId xmlns:a16="http://schemas.microsoft.com/office/drawing/2014/main" id="{83F3DBD4-F2FA-EDAC-E250-3381F8B68312}"/>
              </a:ext>
            </a:extLst>
          </p:cNvPr>
          <p:cNvSpPr txBox="1"/>
          <p:nvPr/>
        </p:nvSpPr>
        <p:spPr>
          <a:xfrm>
            <a:off x="3095094" y="3470584"/>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中辛口</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21" name="Title 2">
            <a:extLst>
              <a:ext uri="{FF2B5EF4-FFF2-40B4-BE49-F238E27FC236}">
                <a16:creationId xmlns:a16="http://schemas.microsoft.com/office/drawing/2014/main" id="{BF5C0697-CECA-8605-9236-8BCC85639E7A}"/>
              </a:ext>
            </a:extLst>
          </p:cNvPr>
          <p:cNvSpPr txBox="1"/>
          <p:nvPr/>
        </p:nvSpPr>
        <p:spPr>
          <a:xfrm>
            <a:off x="4537408" y="347058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甘口</a:t>
            </a:r>
            <a:endParaRPr lang="en-US" sz="1200" cap="none" dirty="0">
              <a:solidFill>
                <a:schemeClr val="tx1"/>
              </a:solidFill>
              <a:latin typeface="Yu Gothic" panose="020B0400000000000000" pitchFamily="34" charset="-128"/>
              <a:ea typeface="Yu Gothic" panose="020B0400000000000000" pitchFamily="34" charset="-128"/>
            </a:endParaRPr>
          </a:p>
        </p:txBody>
      </p:sp>
      <p:cxnSp>
        <p:nvCxnSpPr>
          <p:cNvPr id="30" name="Straight Connector 29">
            <a:extLst>
              <a:ext uri="{FF2B5EF4-FFF2-40B4-BE49-F238E27FC236}">
                <a16:creationId xmlns:a16="http://schemas.microsoft.com/office/drawing/2014/main" id="{88BAEDCC-2964-255B-6874-2A2F5FE9D3E0}"/>
              </a:ext>
            </a:extLst>
          </p:cNvPr>
          <p:cNvCxnSpPr>
            <a:cxnSpLocks/>
          </p:cNvCxnSpPr>
          <p:nvPr/>
        </p:nvCxnSpPr>
        <p:spPr>
          <a:xfrm>
            <a:off x="1268378" y="3108656"/>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1" name="Title 2">
            <a:extLst>
              <a:ext uri="{FF2B5EF4-FFF2-40B4-BE49-F238E27FC236}">
                <a16:creationId xmlns:a16="http://schemas.microsoft.com/office/drawing/2014/main" id="{EE524F71-F344-5C8F-E84B-B5F89931A360}"/>
              </a:ext>
            </a:extLst>
          </p:cNvPr>
          <p:cNvSpPr txBox="1"/>
          <p:nvPr/>
        </p:nvSpPr>
        <p:spPr>
          <a:xfrm>
            <a:off x="592111" y="381193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甘み</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32" name="Straight Connector 31">
            <a:extLst>
              <a:ext uri="{FF2B5EF4-FFF2-40B4-BE49-F238E27FC236}">
                <a16:creationId xmlns:a16="http://schemas.microsoft.com/office/drawing/2014/main" id="{E19CBFDE-831A-B5A0-04AD-AA53E14F2D42}"/>
              </a:ext>
            </a:extLst>
          </p:cNvPr>
          <p:cNvCxnSpPr>
            <a:cxnSpLocks/>
          </p:cNvCxnSpPr>
          <p:nvPr/>
        </p:nvCxnSpPr>
        <p:spPr>
          <a:xfrm>
            <a:off x="1138632" y="397980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9" name="Title 2">
            <a:extLst>
              <a:ext uri="{FF2B5EF4-FFF2-40B4-BE49-F238E27FC236}">
                <a16:creationId xmlns:a16="http://schemas.microsoft.com/office/drawing/2014/main" id="{F7D663DA-5AEB-ED96-A7FC-AEEDDD86EA40}"/>
              </a:ext>
            </a:extLst>
          </p:cNvPr>
          <p:cNvSpPr txBox="1"/>
          <p:nvPr/>
        </p:nvSpPr>
        <p:spPr>
          <a:xfrm>
            <a:off x="592111" y="465219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オーク</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40" name="Straight Connector 39">
            <a:extLst>
              <a:ext uri="{FF2B5EF4-FFF2-40B4-BE49-F238E27FC236}">
                <a16:creationId xmlns:a16="http://schemas.microsoft.com/office/drawing/2014/main" id="{EAFFB9CC-E3A7-E88E-EAC4-5D42DB011EED}"/>
              </a:ext>
            </a:extLst>
          </p:cNvPr>
          <p:cNvCxnSpPr>
            <a:cxnSpLocks/>
          </p:cNvCxnSpPr>
          <p:nvPr/>
        </p:nvCxnSpPr>
        <p:spPr>
          <a:xfrm>
            <a:off x="1268378" y="4820066"/>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7" name="Title 2">
            <a:extLst>
              <a:ext uri="{FF2B5EF4-FFF2-40B4-BE49-F238E27FC236}">
                <a16:creationId xmlns:a16="http://schemas.microsoft.com/office/drawing/2014/main" id="{E4E7297E-E446-AA3B-56F1-AD6979ADB123}"/>
              </a:ext>
            </a:extLst>
          </p:cNvPr>
          <p:cNvSpPr txBox="1"/>
          <p:nvPr/>
        </p:nvSpPr>
        <p:spPr>
          <a:xfrm>
            <a:off x="592111" y="537613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酸</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49" name="Straight Connector 48">
            <a:extLst>
              <a:ext uri="{FF2B5EF4-FFF2-40B4-BE49-F238E27FC236}">
                <a16:creationId xmlns:a16="http://schemas.microsoft.com/office/drawing/2014/main" id="{66D27F63-C7BB-F6D8-0CFB-C218A410C223}"/>
              </a:ext>
            </a:extLst>
          </p:cNvPr>
          <p:cNvCxnSpPr>
            <a:cxnSpLocks/>
          </p:cNvCxnSpPr>
          <p:nvPr/>
        </p:nvCxnSpPr>
        <p:spPr>
          <a:xfrm>
            <a:off x="947512" y="5544002"/>
            <a:ext cx="107335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0" name="Title 2">
            <a:extLst>
              <a:ext uri="{FF2B5EF4-FFF2-40B4-BE49-F238E27FC236}">
                <a16:creationId xmlns:a16="http://schemas.microsoft.com/office/drawing/2014/main" id="{EF2351F1-8C78-A3B3-583B-40A54FE7505F}"/>
              </a:ext>
            </a:extLst>
          </p:cNvPr>
          <p:cNvSpPr txBox="1"/>
          <p:nvPr/>
        </p:nvSpPr>
        <p:spPr>
          <a:xfrm>
            <a:off x="592111" y="623871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アルコール</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51" name="Straight Connector 50">
            <a:extLst>
              <a:ext uri="{FF2B5EF4-FFF2-40B4-BE49-F238E27FC236}">
                <a16:creationId xmlns:a16="http://schemas.microsoft.com/office/drawing/2014/main" id="{84B52B6B-B1F0-272A-3551-9D6493BB1D9D}"/>
              </a:ext>
            </a:extLst>
          </p:cNvPr>
          <p:cNvCxnSpPr>
            <a:cxnSpLocks/>
          </p:cNvCxnSpPr>
          <p:nvPr/>
        </p:nvCxnSpPr>
        <p:spPr>
          <a:xfrm>
            <a:off x="1696486" y="6406589"/>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22B11530-688C-6767-DD46-EF6B4F6BE3B9}"/>
              </a:ext>
            </a:extLst>
          </p:cNvPr>
          <p:cNvCxnSpPr>
            <a:cxnSpLocks/>
          </p:cNvCxnSpPr>
          <p:nvPr/>
        </p:nvCxnSpPr>
        <p:spPr>
          <a:xfrm>
            <a:off x="1206691" y="483126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9" name="Title 2">
            <a:extLst>
              <a:ext uri="{FF2B5EF4-FFF2-40B4-BE49-F238E27FC236}">
                <a16:creationId xmlns:a16="http://schemas.microsoft.com/office/drawing/2014/main" id="{E5C2CD0F-2A69-B1D7-10D3-B42FD7170048}"/>
              </a:ext>
            </a:extLst>
          </p:cNvPr>
          <p:cNvSpPr txBox="1"/>
          <p:nvPr/>
        </p:nvSpPr>
        <p:spPr>
          <a:xfrm>
            <a:off x="1642550" y="4360336"/>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7" name="Title 2">
            <a:extLst>
              <a:ext uri="{FF2B5EF4-FFF2-40B4-BE49-F238E27FC236}">
                <a16:creationId xmlns:a16="http://schemas.microsoft.com/office/drawing/2014/main" id="{56F63662-6DB7-3B00-0569-DD44A48495A2}"/>
              </a:ext>
            </a:extLst>
          </p:cNvPr>
          <p:cNvSpPr txBox="1"/>
          <p:nvPr/>
        </p:nvSpPr>
        <p:spPr>
          <a:xfrm>
            <a:off x="3011563" y="4364290"/>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48" name="Title 2">
            <a:extLst>
              <a:ext uri="{FF2B5EF4-FFF2-40B4-BE49-F238E27FC236}">
                <a16:creationId xmlns:a16="http://schemas.microsoft.com/office/drawing/2014/main" id="{3789C898-6B0A-14D4-9D0D-17F6D8BF43C2}"/>
              </a:ext>
            </a:extLst>
          </p:cNvPr>
          <p:cNvSpPr txBox="1"/>
          <p:nvPr/>
        </p:nvSpPr>
        <p:spPr>
          <a:xfrm>
            <a:off x="4453877" y="433541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高</a:t>
            </a:r>
            <a:endParaRPr lang="en-US" sz="1200" cap="none" dirty="0">
              <a:solidFill>
                <a:schemeClr val="tx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2143889855"/>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3E277156-951D-7E77-9C66-1E65FDB7D5FD}"/>
              </a:ext>
            </a:extLst>
          </p:cNvPr>
          <p:cNvSpPr/>
          <p:nvPr/>
        </p:nvSpPr>
        <p:spPr>
          <a:xfrm>
            <a:off x="420454" y="3959150"/>
            <a:ext cx="2583929" cy="2583929"/>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4" name="TextBox 3">
            <a:extLst>
              <a:ext uri="{FF2B5EF4-FFF2-40B4-BE49-F238E27FC236}">
                <a16:creationId xmlns:a16="http://schemas.microsoft.com/office/drawing/2014/main" id="{6A53CAD1-41AE-603C-A2AC-6F78511DB248}"/>
              </a:ext>
            </a:extLst>
          </p:cNvPr>
          <p:cNvSpPr txBox="1"/>
          <p:nvPr/>
        </p:nvSpPr>
        <p:spPr>
          <a:xfrm>
            <a:off x="499072" y="536165"/>
            <a:ext cx="12503847" cy="1726498"/>
          </a:xfrm>
          <a:prstGeom prst="rect">
            <a:avLst/>
          </a:prstGeom>
          <a:noFill/>
        </p:spPr>
        <p:txBody>
          <a:bodyPr wrap="square">
            <a:spAutoFit/>
          </a:bodyPr>
          <a:lstStyle/>
          <a:p>
            <a:pPr>
              <a:lnSpc>
                <a:spcPct val="82000"/>
              </a:lnSpc>
            </a:pPr>
            <a:r>
              <a:rPr lang="en-AU" sz="3200" dirty="0">
                <a:solidFill>
                  <a:srgbClr val="601329"/>
                </a:solidFill>
                <a:latin typeface="+mj-lt"/>
                <a:ea typeface="Yu Gothic Medium" panose="020B0400000000000000" pitchFamily="34" charset="-128"/>
                <a:cs typeface="Arial" panose="020B0604020202020204" pitchFamily="34" charset="0"/>
              </a:rPr>
              <a:t>EDEN VALLEY</a:t>
            </a:r>
            <a:br>
              <a:rPr lang="en-US" sz="6000" dirty="0">
                <a:solidFill>
                  <a:srgbClr val="B2D8BE"/>
                </a:solidFill>
                <a:latin typeface="Yu Gothic Medium" panose="020B0400000000000000" pitchFamily="34" charset="-128"/>
                <a:ea typeface="Yu Gothic Medium" panose="020B0400000000000000" pitchFamily="34" charset="-128"/>
              </a:rPr>
            </a:br>
            <a:r>
              <a:rPr lang="ja-JP" altLang="en-US" sz="4800" dirty="0">
                <a:solidFill>
                  <a:schemeClr val="accent5"/>
                </a:solidFill>
                <a:latin typeface="Yu Gothic Medium" panose="020B0400000000000000" pitchFamily="34" charset="-128"/>
                <a:ea typeface="Yu Gothic Medium" panose="020B0400000000000000" pitchFamily="34" charset="-128"/>
              </a:rPr>
              <a:t>カベルネ・</a:t>
            </a:r>
            <a:br>
              <a:rPr lang="en-AU" altLang="ja-JP" sz="4800" dirty="0">
                <a:solidFill>
                  <a:schemeClr val="accent5"/>
                </a:solidFill>
                <a:latin typeface="Yu Gothic Medium" panose="020B0400000000000000" pitchFamily="34" charset="-128"/>
                <a:ea typeface="Yu Gothic Medium" panose="020B0400000000000000" pitchFamily="34" charset="-128"/>
              </a:rPr>
            </a:br>
            <a:r>
              <a:rPr lang="ja-JP" altLang="en-US" sz="4800" dirty="0">
                <a:solidFill>
                  <a:schemeClr val="accent5"/>
                </a:solidFill>
                <a:latin typeface="Yu Gothic Medium" panose="020B0400000000000000" pitchFamily="34" charset="-128"/>
                <a:ea typeface="Yu Gothic Medium" panose="020B0400000000000000" pitchFamily="34" charset="-128"/>
              </a:rPr>
              <a:t>ソーヴィニヨン</a:t>
            </a:r>
            <a:endParaRPr lang="en-US" sz="4800" dirty="0">
              <a:solidFill>
                <a:schemeClr val="accent5"/>
              </a:solidFill>
              <a:latin typeface="Yu Gothic Medium" panose="020B0400000000000000" pitchFamily="34" charset="-128"/>
              <a:ea typeface="Yu Gothic Medium" panose="020B0400000000000000" pitchFamily="34" charset="-128"/>
            </a:endParaRPr>
          </a:p>
        </p:txBody>
      </p:sp>
      <p:sp>
        <p:nvSpPr>
          <p:cNvPr id="6" name="TextBox 5">
            <a:extLst>
              <a:ext uri="{FF2B5EF4-FFF2-40B4-BE49-F238E27FC236}">
                <a16:creationId xmlns:a16="http://schemas.microsoft.com/office/drawing/2014/main" id="{3937CC6C-038C-22C6-5A1B-F274BB411F78}"/>
              </a:ext>
            </a:extLst>
          </p:cNvPr>
          <p:cNvSpPr txBox="1"/>
          <p:nvPr/>
        </p:nvSpPr>
        <p:spPr>
          <a:xfrm>
            <a:off x="7490814" y="1419209"/>
            <a:ext cx="4455361" cy="830997"/>
          </a:xfrm>
          <a:prstGeom prst="rect">
            <a:avLst/>
          </a:prstGeom>
          <a:noFill/>
        </p:spPr>
        <p:txBody>
          <a:bodyPr wrap="square" anchor="b">
            <a:spAutoFit/>
          </a:bodyPr>
          <a:lstStyle/>
          <a:p>
            <a:pPr algn="ctr">
              <a:spcBef>
                <a:spcPts val="255"/>
              </a:spcBef>
              <a:spcAft>
                <a:spcPts val="375"/>
              </a:spcAft>
            </a:pPr>
            <a:r>
              <a:rPr lang="ja-JP" altLang="en-US" sz="1600" dirty="0">
                <a:effectLst/>
                <a:latin typeface="Yu Gothic Medium" panose="020B0500000000000000" pitchFamily="34" charset="-128"/>
                <a:ea typeface="Yu Gothic Medium" panose="020B0500000000000000" pitchFamily="34" charset="-128"/>
              </a:rPr>
              <a:t>高地の冷涼なブドウ畑では、</a:t>
            </a:r>
            <a:br>
              <a:rPr lang="en-AU" altLang="ja-JP" sz="1600" dirty="0">
                <a:latin typeface="Yu Gothic Medium" panose="020B0500000000000000" pitchFamily="34" charset="-128"/>
                <a:ea typeface="Yu Gothic Medium" panose="020B0500000000000000" pitchFamily="34" charset="-128"/>
              </a:rPr>
            </a:br>
            <a:r>
              <a:rPr lang="ja-JP" altLang="en-US" sz="1600" dirty="0">
                <a:effectLst/>
                <a:latin typeface="Yu Gothic Medium" panose="020B0500000000000000" pitchFamily="34" charset="-128"/>
                <a:ea typeface="Yu Gothic Medium" panose="020B0500000000000000" pitchFamily="34" charset="-128"/>
              </a:rPr>
              <a:t>イーデン・ヴァレーの中心地周辺とは</a:t>
            </a:r>
            <a:br>
              <a:rPr lang="en-AU" altLang="ja-JP" sz="1600" dirty="0">
                <a:effectLst/>
                <a:latin typeface="Yu Gothic Medium" panose="020B0500000000000000" pitchFamily="34" charset="-128"/>
                <a:ea typeface="Yu Gothic Medium" panose="020B0500000000000000" pitchFamily="34" charset="-128"/>
              </a:rPr>
            </a:br>
            <a:r>
              <a:rPr lang="ja-JP" altLang="en-US" sz="1600" dirty="0">
                <a:effectLst/>
                <a:latin typeface="Yu Gothic Medium" panose="020B0500000000000000" pitchFamily="34" charset="-128"/>
                <a:ea typeface="Yu Gothic Medium" panose="020B0500000000000000" pitchFamily="34" charset="-128"/>
              </a:rPr>
              <a:t>異なるスタイルのブドウを生産する</a:t>
            </a:r>
            <a:endParaRPr lang="en-AU" sz="1600" dirty="0">
              <a:effectLst/>
              <a:latin typeface="Yu Gothic Medium" panose="020B0500000000000000" pitchFamily="34" charset="-128"/>
              <a:ea typeface="Yu Gothic Medium" panose="020B0500000000000000" pitchFamily="34" charset="-128"/>
            </a:endParaRPr>
          </a:p>
        </p:txBody>
      </p:sp>
      <p:cxnSp>
        <p:nvCxnSpPr>
          <p:cNvPr id="23" name="Straight Connector 22">
            <a:extLst>
              <a:ext uri="{FF2B5EF4-FFF2-40B4-BE49-F238E27FC236}">
                <a16:creationId xmlns:a16="http://schemas.microsoft.com/office/drawing/2014/main" id="{1B638749-00FB-780E-CC25-0154A0ECA7AD}"/>
              </a:ext>
            </a:extLst>
          </p:cNvPr>
          <p:cNvCxnSpPr/>
          <p:nvPr/>
        </p:nvCxnSpPr>
        <p:spPr>
          <a:xfrm>
            <a:off x="9765688" y="2330004"/>
            <a:ext cx="0" cy="6248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6893781" y="2954844"/>
            <a:ext cx="287190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9EE6620A-6DE8-9F2C-93D7-EA689D1394C6}"/>
              </a:ext>
            </a:extLst>
          </p:cNvPr>
          <p:cNvSpPr txBox="1"/>
          <p:nvPr/>
        </p:nvSpPr>
        <p:spPr>
          <a:xfrm>
            <a:off x="8460062" y="4387486"/>
            <a:ext cx="2805709" cy="1896801"/>
          </a:xfrm>
          <a:prstGeom prst="rect">
            <a:avLst/>
          </a:prstGeom>
          <a:noFill/>
        </p:spPr>
        <p:txBody>
          <a:bodyPr wrap="square" anchor="t">
            <a:spAutoFit/>
          </a:bodyPr>
          <a:lstStyle/>
          <a:p>
            <a:pPr>
              <a:buClr>
                <a:srgbClr val="F40000"/>
              </a:buClr>
            </a:pPr>
            <a:r>
              <a:rPr lang="ja-JP" altLang="en-US" sz="1600" b="1" dirty="0">
                <a:latin typeface="Yu Gothic Medium" panose="020B0500000000000000" pitchFamily="34" charset="-128"/>
                <a:ea typeface="Yu Gothic Medium" panose="020B0500000000000000" pitchFamily="34" charset="-128"/>
                <a:cs typeface="Hellix SemiBold"/>
              </a:rPr>
              <a:t>典型的な風味：</a:t>
            </a:r>
          </a:p>
          <a:p>
            <a:pPr marL="285750" indent="-285750">
              <a:lnSpc>
                <a:spcPct val="82000"/>
              </a:lnSpc>
              <a:spcBef>
                <a:spcPts val="150"/>
              </a:spcBef>
              <a:spcAft>
                <a:spcPts val="315"/>
              </a:spcAft>
              <a:buClr>
                <a:schemeClr val="accent4"/>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ブルーベリー</a:t>
            </a:r>
          </a:p>
          <a:p>
            <a:pPr marL="285750" indent="-285750">
              <a:lnSpc>
                <a:spcPct val="82000"/>
              </a:lnSpc>
              <a:spcBef>
                <a:spcPts val="150"/>
              </a:spcBef>
              <a:spcAft>
                <a:spcPts val="315"/>
              </a:spcAft>
              <a:buClr>
                <a:schemeClr val="accent4"/>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カシス </a:t>
            </a:r>
          </a:p>
          <a:p>
            <a:pPr marL="285750" indent="-285750">
              <a:lnSpc>
                <a:spcPct val="82000"/>
              </a:lnSpc>
              <a:spcBef>
                <a:spcPts val="150"/>
              </a:spcBef>
              <a:spcAft>
                <a:spcPts val="315"/>
              </a:spcAft>
              <a:buClr>
                <a:schemeClr val="accent4"/>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プラム </a:t>
            </a:r>
          </a:p>
          <a:p>
            <a:pPr marL="285750" indent="-285750">
              <a:lnSpc>
                <a:spcPct val="82000"/>
              </a:lnSpc>
              <a:spcBef>
                <a:spcPts val="150"/>
              </a:spcBef>
              <a:spcAft>
                <a:spcPts val="315"/>
              </a:spcAft>
              <a:buClr>
                <a:schemeClr val="accent4"/>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トマトの葉 </a:t>
            </a:r>
          </a:p>
          <a:p>
            <a:pPr marL="285750" indent="-285750">
              <a:lnSpc>
                <a:spcPct val="82000"/>
              </a:lnSpc>
              <a:spcBef>
                <a:spcPts val="150"/>
              </a:spcBef>
              <a:spcAft>
                <a:spcPts val="315"/>
              </a:spcAft>
              <a:buClr>
                <a:schemeClr val="accent4"/>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スミレ </a:t>
            </a:r>
          </a:p>
          <a:p>
            <a:pPr marL="285750" indent="-285750">
              <a:lnSpc>
                <a:spcPct val="82000"/>
              </a:lnSpc>
              <a:spcBef>
                <a:spcPts val="150"/>
              </a:spcBef>
              <a:spcAft>
                <a:spcPts val="315"/>
              </a:spcAft>
              <a:buClr>
                <a:schemeClr val="accent4"/>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メンソール</a:t>
            </a:r>
            <a:endParaRPr lang="en-AU" sz="1600" dirty="0">
              <a:effectLst/>
              <a:latin typeface="Yu Gothic Medium" panose="020B0500000000000000" pitchFamily="34" charset="-128"/>
              <a:ea typeface="Yu Gothic Medium" panose="020B0500000000000000" pitchFamily="34" charset="-128"/>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6992983" y="3999383"/>
            <a:ext cx="2274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9267553" y="3991763"/>
            <a:ext cx="0" cy="30430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A330DCFC-A637-6AC1-D3CE-2A9A23FCE94A}"/>
              </a:ext>
            </a:extLst>
          </p:cNvPr>
          <p:cNvCxnSpPr>
            <a:cxnSpLocks/>
          </p:cNvCxnSpPr>
          <p:nvPr/>
        </p:nvCxnSpPr>
        <p:spPr>
          <a:xfrm>
            <a:off x="3004383" y="5312474"/>
            <a:ext cx="2855662"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DBC44F8E-8D33-3D72-2F4A-C39655F1C520}"/>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5376486" y="757100"/>
            <a:ext cx="2114328" cy="6400800"/>
          </a:xfrm>
          <a:prstGeom prst="rect">
            <a:avLst/>
          </a:prstGeom>
        </p:spPr>
      </p:pic>
      <p:sp>
        <p:nvSpPr>
          <p:cNvPr id="5" name="object 10">
            <a:extLst>
              <a:ext uri="{FF2B5EF4-FFF2-40B4-BE49-F238E27FC236}">
                <a16:creationId xmlns:a16="http://schemas.microsoft.com/office/drawing/2014/main" id="{A469140A-E12F-EE4D-337F-F08C2C5BF37C}"/>
              </a:ext>
            </a:extLst>
          </p:cNvPr>
          <p:cNvSpPr txBox="1"/>
          <p:nvPr/>
        </p:nvSpPr>
        <p:spPr>
          <a:xfrm rot="16200000">
            <a:off x="4249882" y="4460781"/>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 name="object 58">
            <a:extLst>
              <a:ext uri="{FF2B5EF4-FFF2-40B4-BE49-F238E27FC236}">
                <a16:creationId xmlns:a16="http://schemas.microsoft.com/office/drawing/2014/main" id="{162B44CB-7CEF-E7CD-8624-D9FD42835D07}"/>
              </a:ext>
            </a:extLst>
          </p:cNvPr>
          <p:cNvSpPr txBox="1"/>
          <p:nvPr/>
        </p:nvSpPr>
        <p:spPr>
          <a:xfrm>
            <a:off x="638936" y="4406698"/>
            <a:ext cx="2146963" cy="1838708"/>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ja-JP" altLang="en-US" sz="2000" dirty="0">
                <a:effectLst/>
                <a:latin typeface="Yu Gothic" panose="020B0400000000000000" pitchFamily="34" charset="-128"/>
                <a:ea typeface="Yu Gothic" panose="020B0400000000000000" pitchFamily="34" charset="-128"/>
              </a:rPr>
              <a:t>２番目に多く植えられている品種</a:t>
            </a:r>
            <a:br>
              <a:rPr lang="en-AU" altLang="ja-JP" sz="2000" dirty="0">
                <a:effectLst/>
                <a:latin typeface="Yu Gothic" panose="020B0400000000000000" pitchFamily="34" charset="-128"/>
                <a:ea typeface="Yu Gothic" panose="020B0400000000000000" pitchFamily="34" charset="-128"/>
              </a:rPr>
            </a:br>
            <a:endParaRPr lang="en-AU" altLang="ja-JP" sz="2000" dirty="0">
              <a:effectLst/>
              <a:latin typeface="Yu Gothic" panose="020B0400000000000000" pitchFamily="34" charset="-128"/>
              <a:ea typeface="Yu Gothic" panose="020B0400000000000000" pitchFamily="34" charset="-128"/>
            </a:endParaRPr>
          </a:p>
          <a:p>
            <a:pPr>
              <a:lnSpc>
                <a:spcPct val="82000"/>
              </a:lnSpc>
              <a:spcBef>
                <a:spcPts val="217"/>
              </a:spcBef>
            </a:pPr>
            <a:r>
              <a:rPr lang="ja-JP" altLang="en-US" sz="1800" dirty="0">
                <a:latin typeface="Yu Gothic" panose="020B0400000000000000" pitchFamily="34" charset="-128"/>
                <a:ea typeface="Yu Gothic" panose="020B0400000000000000" pitchFamily="34" charset="-128"/>
              </a:rPr>
              <a:t>年間総破砕量の</a:t>
            </a:r>
            <a:endParaRPr lang="en-AU" sz="1800" dirty="0">
              <a:effectLst/>
              <a:latin typeface="Yu Gothic" panose="020B0400000000000000" pitchFamily="34" charset="-128"/>
              <a:ea typeface="Yu Gothic" panose="020B0400000000000000" pitchFamily="34" charset="-128"/>
            </a:endParaRPr>
          </a:p>
          <a:p>
            <a:pPr algn="ctr">
              <a:lnSpc>
                <a:spcPct val="82000"/>
              </a:lnSpc>
              <a:spcBef>
                <a:spcPts val="217"/>
              </a:spcBef>
            </a:pPr>
            <a:r>
              <a:rPr lang="en-AU" sz="6000" dirty="0">
                <a:effectLst/>
                <a:latin typeface="Neue Haas Grotesk Text Pro" panose="020B0504020202020204" pitchFamily="34" charset="77"/>
              </a:rPr>
              <a:t>10%</a:t>
            </a:r>
          </a:p>
        </p:txBody>
      </p:sp>
    </p:spTree>
    <p:extLst>
      <p:ext uri="{BB962C8B-B14F-4D97-AF65-F5344CB8AC3E}">
        <p14:creationId xmlns:p14="http://schemas.microsoft.com/office/powerpoint/2010/main" val="17810625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69F29-781B-90AA-B012-F6A979DEBAD4}"/>
            </a:ext>
          </a:extLst>
        </p:cNvPr>
        <p:cNvGrpSpPr/>
        <p:nvPr/>
      </p:nvGrpSpPr>
      <p:grpSpPr>
        <a:xfrm>
          <a:off x="0" y="0"/>
          <a:ext cx="0" cy="0"/>
          <a:chOff x="0" y="0"/>
          <a:chExt cx="0" cy="0"/>
        </a:xfrm>
      </p:grpSpPr>
      <p:sp>
        <p:nvSpPr>
          <p:cNvPr id="10" name="Oval 9">
            <a:extLst>
              <a:ext uri="{FF2B5EF4-FFF2-40B4-BE49-F238E27FC236}">
                <a16:creationId xmlns:a16="http://schemas.microsoft.com/office/drawing/2014/main" id="{AEDFA218-24FF-75B3-1928-3744FEE3A760}"/>
              </a:ext>
            </a:extLst>
          </p:cNvPr>
          <p:cNvSpPr/>
          <p:nvPr/>
        </p:nvSpPr>
        <p:spPr>
          <a:xfrm>
            <a:off x="2010842" y="1741715"/>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 name="Oval 13">
            <a:extLst>
              <a:ext uri="{FF2B5EF4-FFF2-40B4-BE49-F238E27FC236}">
                <a16:creationId xmlns:a16="http://schemas.microsoft.com/office/drawing/2014/main" id="{C29FE89A-392A-6A7E-DF45-D35B3F8E641E}"/>
              </a:ext>
            </a:extLst>
          </p:cNvPr>
          <p:cNvSpPr/>
          <p:nvPr/>
        </p:nvSpPr>
        <p:spPr>
          <a:xfrm>
            <a:off x="2374985" y="1738813"/>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5" name="Oval 14">
            <a:extLst>
              <a:ext uri="{FF2B5EF4-FFF2-40B4-BE49-F238E27FC236}">
                <a16:creationId xmlns:a16="http://schemas.microsoft.com/office/drawing/2014/main" id="{95532F3C-48C1-1D30-03CE-A596F3F65046}"/>
              </a:ext>
            </a:extLst>
          </p:cNvPr>
          <p:cNvSpPr/>
          <p:nvPr/>
        </p:nvSpPr>
        <p:spPr>
          <a:xfrm>
            <a:off x="2739128" y="1738813"/>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 name="Oval 15">
            <a:extLst>
              <a:ext uri="{FF2B5EF4-FFF2-40B4-BE49-F238E27FC236}">
                <a16:creationId xmlns:a16="http://schemas.microsoft.com/office/drawing/2014/main" id="{858FF29C-ECE1-16CA-7308-73E46327BB9A}"/>
              </a:ext>
            </a:extLst>
          </p:cNvPr>
          <p:cNvSpPr/>
          <p:nvPr/>
        </p:nvSpPr>
        <p:spPr>
          <a:xfrm>
            <a:off x="3103271" y="1738813"/>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1" name="Oval 40">
            <a:extLst>
              <a:ext uri="{FF2B5EF4-FFF2-40B4-BE49-F238E27FC236}">
                <a16:creationId xmlns:a16="http://schemas.microsoft.com/office/drawing/2014/main" id="{66E0E75F-A65E-9D00-2B8B-30D3F0E3A8A0}"/>
              </a:ext>
            </a:extLst>
          </p:cNvPr>
          <p:cNvSpPr/>
          <p:nvPr/>
        </p:nvSpPr>
        <p:spPr>
          <a:xfrm>
            <a:off x="3467795" y="1738813"/>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2" name="Oval 41">
            <a:extLst>
              <a:ext uri="{FF2B5EF4-FFF2-40B4-BE49-F238E27FC236}">
                <a16:creationId xmlns:a16="http://schemas.microsoft.com/office/drawing/2014/main" id="{CF06C3B7-C6CC-86EE-DE5B-A7535C41DE7F}"/>
              </a:ext>
            </a:extLst>
          </p:cNvPr>
          <p:cNvSpPr/>
          <p:nvPr/>
        </p:nvSpPr>
        <p:spPr>
          <a:xfrm>
            <a:off x="3832319" y="1738813"/>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3" name="Oval 42">
            <a:extLst>
              <a:ext uri="{FF2B5EF4-FFF2-40B4-BE49-F238E27FC236}">
                <a16:creationId xmlns:a16="http://schemas.microsoft.com/office/drawing/2014/main" id="{EEC6B65E-9A45-6B6F-2977-12DA3921B407}"/>
              </a:ext>
            </a:extLst>
          </p:cNvPr>
          <p:cNvSpPr/>
          <p:nvPr/>
        </p:nvSpPr>
        <p:spPr>
          <a:xfrm>
            <a:off x="4190664" y="1738813"/>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4" name="Oval 43">
            <a:extLst>
              <a:ext uri="{FF2B5EF4-FFF2-40B4-BE49-F238E27FC236}">
                <a16:creationId xmlns:a16="http://schemas.microsoft.com/office/drawing/2014/main" id="{EB044907-73EB-AAB6-4BEF-26856782526A}"/>
              </a:ext>
            </a:extLst>
          </p:cNvPr>
          <p:cNvSpPr/>
          <p:nvPr/>
        </p:nvSpPr>
        <p:spPr>
          <a:xfrm>
            <a:off x="4561366" y="1738813"/>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5" name="Oval 44">
            <a:extLst>
              <a:ext uri="{FF2B5EF4-FFF2-40B4-BE49-F238E27FC236}">
                <a16:creationId xmlns:a16="http://schemas.microsoft.com/office/drawing/2014/main" id="{52FC7DD3-6FCC-17DB-5024-BCB5873044FE}"/>
              </a:ext>
            </a:extLst>
          </p:cNvPr>
          <p:cNvSpPr/>
          <p:nvPr/>
        </p:nvSpPr>
        <p:spPr>
          <a:xfrm>
            <a:off x="4925890" y="1738813"/>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6" name="Title 2">
            <a:extLst>
              <a:ext uri="{FF2B5EF4-FFF2-40B4-BE49-F238E27FC236}">
                <a16:creationId xmlns:a16="http://schemas.microsoft.com/office/drawing/2014/main" id="{D2D39FED-D41B-DF7E-4400-1C4EE6288C04}"/>
              </a:ext>
            </a:extLst>
          </p:cNvPr>
          <p:cNvSpPr txBox="1"/>
          <p:nvPr/>
        </p:nvSpPr>
        <p:spPr>
          <a:xfrm>
            <a:off x="2915030" y="2186006"/>
            <a:ext cx="132515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カベルネ・</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54" name="Oval 53">
            <a:extLst>
              <a:ext uri="{FF2B5EF4-FFF2-40B4-BE49-F238E27FC236}">
                <a16:creationId xmlns:a16="http://schemas.microsoft.com/office/drawing/2014/main" id="{E385DC47-A151-E29C-4CEF-A02144CE5374}"/>
              </a:ext>
            </a:extLst>
          </p:cNvPr>
          <p:cNvSpPr/>
          <p:nvPr/>
        </p:nvSpPr>
        <p:spPr>
          <a:xfrm>
            <a:off x="2010842" y="289089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5" name="Oval 54">
            <a:extLst>
              <a:ext uri="{FF2B5EF4-FFF2-40B4-BE49-F238E27FC236}">
                <a16:creationId xmlns:a16="http://schemas.microsoft.com/office/drawing/2014/main" id="{34301F93-FCBC-CE5F-8DE9-B5EBCA24EA26}"/>
              </a:ext>
            </a:extLst>
          </p:cNvPr>
          <p:cNvSpPr/>
          <p:nvPr/>
        </p:nvSpPr>
        <p:spPr>
          <a:xfrm>
            <a:off x="2374985" y="288799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6" name="Oval 55">
            <a:extLst>
              <a:ext uri="{FF2B5EF4-FFF2-40B4-BE49-F238E27FC236}">
                <a16:creationId xmlns:a16="http://schemas.microsoft.com/office/drawing/2014/main" id="{28F65DBE-1378-6D2D-10B3-5A9655C83D7C}"/>
              </a:ext>
            </a:extLst>
          </p:cNvPr>
          <p:cNvSpPr/>
          <p:nvPr/>
        </p:nvSpPr>
        <p:spPr>
          <a:xfrm>
            <a:off x="2739128" y="288799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7" name="Oval 56">
            <a:extLst>
              <a:ext uri="{FF2B5EF4-FFF2-40B4-BE49-F238E27FC236}">
                <a16:creationId xmlns:a16="http://schemas.microsoft.com/office/drawing/2014/main" id="{5283A47D-81E9-96DB-6BD8-D02368D9F187}"/>
              </a:ext>
            </a:extLst>
          </p:cNvPr>
          <p:cNvSpPr/>
          <p:nvPr/>
        </p:nvSpPr>
        <p:spPr>
          <a:xfrm>
            <a:off x="3103271" y="288799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9" name="Oval 58">
            <a:extLst>
              <a:ext uri="{FF2B5EF4-FFF2-40B4-BE49-F238E27FC236}">
                <a16:creationId xmlns:a16="http://schemas.microsoft.com/office/drawing/2014/main" id="{5E94939F-3872-2392-2D5F-2610981F355E}"/>
              </a:ext>
            </a:extLst>
          </p:cNvPr>
          <p:cNvSpPr/>
          <p:nvPr/>
        </p:nvSpPr>
        <p:spPr>
          <a:xfrm>
            <a:off x="3467795" y="2887991"/>
            <a:ext cx="272668" cy="272668"/>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0" name="Oval 59">
            <a:extLst>
              <a:ext uri="{FF2B5EF4-FFF2-40B4-BE49-F238E27FC236}">
                <a16:creationId xmlns:a16="http://schemas.microsoft.com/office/drawing/2014/main" id="{0AA0BBDE-5F47-E974-D433-602E0E177CC1}"/>
              </a:ext>
            </a:extLst>
          </p:cNvPr>
          <p:cNvSpPr/>
          <p:nvPr/>
        </p:nvSpPr>
        <p:spPr>
          <a:xfrm>
            <a:off x="3832319" y="2887991"/>
            <a:ext cx="272668" cy="272668"/>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1" name="Oval 60">
            <a:extLst>
              <a:ext uri="{FF2B5EF4-FFF2-40B4-BE49-F238E27FC236}">
                <a16:creationId xmlns:a16="http://schemas.microsoft.com/office/drawing/2014/main" id="{D984DD16-30DD-026F-BBD9-85F9899BEBA3}"/>
              </a:ext>
            </a:extLst>
          </p:cNvPr>
          <p:cNvSpPr/>
          <p:nvPr/>
        </p:nvSpPr>
        <p:spPr>
          <a:xfrm>
            <a:off x="4190664" y="2887991"/>
            <a:ext cx="272668" cy="272668"/>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2" name="Oval 61">
            <a:extLst>
              <a:ext uri="{FF2B5EF4-FFF2-40B4-BE49-F238E27FC236}">
                <a16:creationId xmlns:a16="http://schemas.microsoft.com/office/drawing/2014/main" id="{A929D5FB-D78E-6A88-F474-FF67AB1D7AA1}"/>
              </a:ext>
            </a:extLst>
          </p:cNvPr>
          <p:cNvSpPr/>
          <p:nvPr/>
        </p:nvSpPr>
        <p:spPr>
          <a:xfrm>
            <a:off x="4561366" y="2887991"/>
            <a:ext cx="272668" cy="272668"/>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3" name="Oval 62">
            <a:extLst>
              <a:ext uri="{FF2B5EF4-FFF2-40B4-BE49-F238E27FC236}">
                <a16:creationId xmlns:a16="http://schemas.microsoft.com/office/drawing/2014/main" id="{D84F0375-A1DE-2A41-F3D4-FF8AC8835E71}"/>
              </a:ext>
            </a:extLst>
          </p:cNvPr>
          <p:cNvSpPr/>
          <p:nvPr/>
        </p:nvSpPr>
        <p:spPr>
          <a:xfrm>
            <a:off x="4925890" y="2887991"/>
            <a:ext cx="272668" cy="272668"/>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9" name="Oval 68">
            <a:extLst>
              <a:ext uri="{FF2B5EF4-FFF2-40B4-BE49-F238E27FC236}">
                <a16:creationId xmlns:a16="http://schemas.microsoft.com/office/drawing/2014/main" id="{926549A4-2726-3E04-C9EA-4ED091199156}"/>
              </a:ext>
            </a:extLst>
          </p:cNvPr>
          <p:cNvSpPr/>
          <p:nvPr/>
        </p:nvSpPr>
        <p:spPr>
          <a:xfrm>
            <a:off x="2010842" y="3731153"/>
            <a:ext cx="272668" cy="272668"/>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0" name="Oval 69">
            <a:extLst>
              <a:ext uri="{FF2B5EF4-FFF2-40B4-BE49-F238E27FC236}">
                <a16:creationId xmlns:a16="http://schemas.microsoft.com/office/drawing/2014/main" id="{18803979-3F2C-6E08-C0F3-79FEA6A09B67}"/>
              </a:ext>
            </a:extLst>
          </p:cNvPr>
          <p:cNvSpPr/>
          <p:nvPr/>
        </p:nvSpPr>
        <p:spPr>
          <a:xfrm>
            <a:off x="2374985" y="372825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1" name="Oval 70">
            <a:extLst>
              <a:ext uri="{FF2B5EF4-FFF2-40B4-BE49-F238E27FC236}">
                <a16:creationId xmlns:a16="http://schemas.microsoft.com/office/drawing/2014/main" id="{0E9D924E-F130-A609-C9CF-BE6D1B73F5AE}"/>
              </a:ext>
            </a:extLst>
          </p:cNvPr>
          <p:cNvSpPr/>
          <p:nvPr/>
        </p:nvSpPr>
        <p:spPr>
          <a:xfrm>
            <a:off x="2739128" y="372825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2" name="Oval 71">
            <a:extLst>
              <a:ext uri="{FF2B5EF4-FFF2-40B4-BE49-F238E27FC236}">
                <a16:creationId xmlns:a16="http://schemas.microsoft.com/office/drawing/2014/main" id="{C7DF8D6C-51B0-EA90-7826-7CED2C7A0F41}"/>
              </a:ext>
            </a:extLst>
          </p:cNvPr>
          <p:cNvSpPr/>
          <p:nvPr/>
        </p:nvSpPr>
        <p:spPr>
          <a:xfrm>
            <a:off x="3103271" y="372825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4" name="Oval 73">
            <a:extLst>
              <a:ext uri="{FF2B5EF4-FFF2-40B4-BE49-F238E27FC236}">
                <a16:creationId xmlns:a16="http://schemas.microsoft.com/office/drawing/2014/main" id="{370FAA93-3726-9BE4-0285-9A9D78CCB4B7}"/>
              </a:ext>
            </a:extLst>
          </p:cNvPr>
          <p:cNvSpPr/>
          <p:nvPr/>
        </p:nvSpPr>
        <p:spPr>
          <a:xfrm>
            <a:off x="3467795" y="372825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5" name="Oval 74">
            <a:extLst>
              <a:ext uri="{FF2B5EF4-FFF2-40B4-BE49-F238E27FC236}">
                <a16:creationId xmlns:a16="http://schemas.microsoft.com/office/drawing/2014/main" id="{7E3B6A6F-F671-F403-A1BF-286F91BD804D}"/>
              </a:ext>
            </a:extLst>
          </p:cNvPr>
          <p:cNvSpPr/>
          <p:nvPr/>
        </p:nvSpPr>
        <p:spPr>
          <a:xfrm>
            <a:off x="3832319" y="372825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6" name="Oval 75">
            <a:extLst>
              <a:ext uri="{FF2B5EF4-FFF2-40B4-BE49-F238E27FC236}">
                <a16:creationId xmlns:a16="http://schemas.microsoft.com/office/drawing/2014/main" id="{4FA1A159-9587-D692-97BF-38F6B3B265E9}"/>
              </a:ext>
            </a:extLst>
          </p:cNvPr>
          <p:cNvSpPr/>
          <p:nvPr/>
        </p:nvSpPr>
        <p:spPr>
          <a:xfrm>
            <a:off x="4190664" y="372825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7" name="Oval 76">
            <a:extLst>
              <a:ext uri="{FF2B5EF4-FFF2-40B4-BE49-F238E27FC236}">
                <a16:creationId xmlns:a16="http://schemas.microsoft.com/office/drawing/2014/main" id="{0140FC57-F8FE-60F5-7183-690AFC30FF42}"/>
              </a:ext>
            </a:extLst>
          </p:cNvPr>
          <p:cNvSpPr/>
          <p:nvPr/>
        </p:nvSpPr>
        <p:spPr>
          <a:xfrm>
            <a:off x="4561366" y="372825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8" name="Oval 77">
            <a:extLst>
              <a:ext uri="{FF2B5EF4-FFF2-40B4-BE49-F238E27FC236}">
                <a16:creationId xmlns:a16="http://schemas.microsoft.com/office/drawing/2014/main" id="{801A95D9-ABA6-A9B1-C8F0-670E19268F57}"/>
              </a:ext>
            </a:extLst>
          </p:cNvPr>
          <p:cNvSpPr/>
          <p:nvPr/>
        </p:nvSpPr>
        <p:spPr>
          <a:xfrm>
            <a:off x="4925890" y="372825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0" name="Oval 89">
            <a:extLst>
              <a:ext uri="{FF2B5EF4-FFF2-40B4-BE49-F238E27FC236}">
                <a16:creationId xmlns:a16="http://schemas.microsoft.com/office/drawing/2014/main" id="{55E05F2B-8B53-9602-358E-F107F5E23412}"/>
              </a:ext>
            </a:extLst>
          </p:cNvPr>
          <p:cNvSpPr/>
          <p:nvPr/>
        </p:nvSpPr>
        <p:spPr>
          <a:xfrm>
            <a:off x="2010842" y="457141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1" name="Oval 90">
            <a:extLst>
              <a:ext uri="{FF2B5EF4-FFF2-40B4-BE49-F238E27FC236}">
                <a16:creationId xmlns:a16="http://schemas.microsoft.com/office/drawing/2014/main" id="{DAA76506-42C0-7FA1-DB22-08EF37C5100A}"/>
              </a:ext>
            </a:extLst>
          </p:cNvPr>
          <p:cNvSpPr/>
          <p:nvPr/>
        </p:nvSpPr>
        <p:spPr>
          <a:xfrm>
            <a:off x="2374985" y="456851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2" name="Oval 91">
            <a:extLst>
              <a:ext uri="{FF2B5EF4-FFF2-40B4-BE49-F238E27FC236}">
                <a16:creationId xmlns:a16="http://schemas.microsoft.com/office/drawing/2014/main" id="{D9374B2B-C9B1-E663-24C9-A51AEEF993BB}"/>
              </a:ext>
            </a:extLst>
          </p:cNvPr>
          <p:cNvSpPr/>
          <p:nvPr/>
        </p:nvSpPr>
        <p:spPr>
          <a:xfrm>
            <a:off x="2739128" y="456851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3" name="Oval 92">
            <a:extLst>
              <a:ext uri="{FF2B5EF4-FFF2-40B4-BE49-F238E27FC236}">
                <a16:creationId xmlns:a16="http://schemas.microsoft.com/office/drawing/2014/main" id="{0459DEAC-DAC4-AEC0-C5E6-45310E1EA8CB}"/>
              </a:ext>
            </a:extLst>
          </p:cNvPr>
          <p:cNvSpPr/>
          <p:nvPr/>
        </p:nvSpPr>
        <p:spPr>
          <a:xfrm>
            <a:off x="3103271" y="4568510"/>
            <a:ext cx="272668" cy="272668"/>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4" name="Oval 93">
            <a:extLst>
              <a:ext uri="{FF2B5EF4-FFF2-40B4-BE49-F238E27FC236}">
                <a16:creationId xmlns:a16="http://schemas.microsoft.com/office/drawing/2014/main" id="{01CE3559-91D5-15C6-D6EB-B24108EB859E}"/>
              </a:ext>
            </a:extLst>
          </p:cNvPr>
          <p:cNvSpPr/>
          <p:nvPr/>
        </p:nvSpPr>
        <p:spPr>
          <a:xfrm>
            <a:off x="3467795" y="4568510"/>
            <a:ext cx="272668" cy="272668"/>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5" name="Oval 94">
            <a:extLst>
              <a:ext uri="{FF2B5EF4-FFF2-40B4-BE49-F238E27FC236}">
                <a16:creationId xmlns:a16="http://schemas.microsoft.com/office/drawing/2014/main" id="{7249D47F-8BE6-0C00-8E47-4D57FF7B1FC4}"/>
              </a:ext>
            </a:extLst>
          </p:cNvPr>
          <p:cNvSpPr/>
          <p:nvPr/>
        </p:nvSpPr>
        <p:spPr>
          <a:xfrm>
            <a:off x="3832319" y="4568510"/>
            <a:ext cx="272668" cy="272668"/>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6" name="Oval 95">
            <a:extLst>
              <a:ext uri="{FF2B5EF4-FFF2-40B4-BE49-F238E27FC236}">
                <a16:creationId xmlns:a16="http://schemas.microsoft.com/office/drawing/2014/main" id="{39B43C0C-7873-1751-7E63-FA9A0E1B27C3}"/>
              </a:ext>
            </a:extLst>
          </p:cNvPr>
          <p:cNvSpPr/>
          <p:nvPr/>
        </p:nvSpPr>
        <p:spPr>
          <a:xfrm>
            <a:off x="4190664" y="456851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7" name="Oval 96">
            <a:extLst>
              <a:ext uri="{FF2B5EF4-FFF2-40B4-BE49-F238E27FC236}">
                <a16:creationId xmlns:a16="http://schemas.microsoft.com/office/drawing/2014/main" id="{ED21ED05-FA9D-1C65-8B66-4F32F7B60ABC}"/>
              </a:ext>
            </a:extLst>
          </p:cNvPr>
          <p:cNvSpPr/>
          <p:nvPr/>
        </p:nvSpPr>
        <p:spPr>
          <a:xfrm>
            <a:off x="4561366" y="456851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8" name="Oval 97">
            <a:extLst>
              <a:ext uri="{FF2B5EF4-FFF2-40B4-BE49-F238E27FC236}">
                <a16:creationId xmlns:a16="http://schemas.microsoft.com/office/drawing/2014/main" id="{DBED5B97-0AF1-84DE-5402-4FB9FA84C7F5}"/>
              </a:ext>
            </a:extLst>
          </p:cNvPr>
          <p:cNvSpPr/>
          <p:nvPr/>
        </p:nvSpPr>
        <p:spPr>
          <a:xfrm>
            <a:off x="4925890" y="456851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5" name="Oval 104">
            <a:extLst>
              <a:ext uri="{FF2B5EF4-FFF2-40B4-BE49-F238E27FC236}">
                <a16:creationId xmlns:a16="http://schemas.microsoft.com/office/drawing/2014/main" id="{B94DB774-1E0F-CC2C-7E17-CBA2AC61FD5F}"/>
              </a:ext>
            </a:extLst>
          </p:cNvPr>
          <p:cNvSpPr/>
          <p:nvPr/>
        </p:nvSpPr>
        <p:spPr>
          <a:xfrm>
            <a:off x="2010842" y="491740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6" name="Oval 105">
            <a:extLst>
              <a:ext uri="{FF2B5EF4-FFF2-40B4-BE49-F238E27FC236}">
                <a16:creationId xmlns:a16="http://schemas.microsoft.com/office/drawing/2014/main" id="{D5776D46-EC3E-262F-15AB-C14D48758395}"/>
              </a:ext>
            </a:extLst>
          </p:cNvPr>
          <p:cNvSpPr/>
          <p:nvPr/>
        </p:nvSpPr>
        <p:spPr>
          <a:xfrm>
            <a:off x="2374985" y="49144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7" name="Oval 106">
            <a:extLst>
              <a:ext uri="{FF2B5EF4-FFF2-40B4-BE49-F238E27FC236}">
                <a16:creationId xmlns:a16="http://schemas.microsoft.com/office/drawing/2014/main" id="{A6D62994-2594-CD8C-2A3B-1ABC0ED8D41A}"/>
              </a:ext>
            </a:extLst>
          </p:cNvPr>
          <p:cNvSpPr/>
          <p:nvPr/>
        </p:nvSpPr>
        <p:spPr>
          <a:xfrm>
            <a:off x="2739128" y="49144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8" name="Oval 107">
            <a:extLst>
              <a:ext uri="{FF2B5EF4-FFF2-40B4-BE49-F238E27FC236}">
                <a16:creationId xmlns:a16="http://schemas.microsoft.com/office/drawing/2014/main" id="{F4D6313C-C3B7-45AE-D0E5-4BC0447BF584}"/>
              </a:ext>
            </a:extLst>
          </p:cNvPr>
          <p:cNvSpPr/>
          <p:nvPr/>
        </p:nvSpPr>
        <p:spPr>
          <a:xfrm>
            <a:off x="3103271" y="49144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9" name="Oval 108">
            <a:extLst>
              <a:ext uri="{FF2B5EF4-FFF2-40B4-BE49-F238E27FC236}">
                <a16:creationId xmlns:a16="http://schemas.microsoft.com/office/drawing/2014/main" id="{4E35C5F1-9E69-8AA0-F0E7-6E77EE60B155}"/>
              </a:ext>
            </a:extLst>
          </p:cNvPr>
          <p:cNvSpPr/>
          <p:nvPr/>
        </p:nvSpPr>
        <p:spPr>
          <a:xfrm>
            <a:off x="3467795" y="4914499"/>
            <a:ext cx="272668" cy="272668"/>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0" name="Oval 109">
            <a:extLst>
              <a:ext uri="{FF2B5EF4-FFF2-40B4-BE49-F238E27FC236}">
                <a16:creationId xmlns:a16="http://schemas.microsoft.com/office/drawing/2014/main" id="{421FB482-051E-30B8-14D9-2AC68E933DA7}"/>
              </a:ext>
            </a:extLst>
          </p:cNvPr>
          <p:cNvSpPr/>
          <p:nvPr/>
        </p:nvSpPr>
        <p:spPr>
          <a:xfrm>
            <a:off x="3832319" y="4914499"/>
            <a:ext cx="272668" cy="272668"/>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1" name="Oval 110">
            <a:extLst>
              <a:ext uri="{FF2B5EF4-FFF2-40B4-BE49-F238E27FC236}">
                <a16:creationId xmlns:a16="http://schemas.microsoft.com/office/drawing/2014/main" id="{A028388A-66A9-69BD-A063-36B9CE583C93}"/>
              </a:ext>
            </a:extLst>
          </p:cNvPr>
          <p:cNvSpPr/>
          <p:nvPr/>
        </p:nvSpPr>
        <p:spPr>
          <a:xfrm>
            <a:off x="4190664" y="4914499"/>
            <a:ext cx="272668" cy="272668"/>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2" name="Oval 111">
            <a:extLst>
              <a:ext uri="{FF2B5EF4-FFF2-40B4-BE49-F238E27FC236}">
                <a16:creationId xmlns:a16="http://schemas.microsoft.com/office/drawing/2014/main" id="{355EF6F4-5578-07DC-6C2D-DE3EFAF7A27E}"/>
              </a:ext>
            </a:extLst>
          </p:cNvPr>
          <p:cNvSpPr/>
          <p:nvPr/>
        </p:nvSpPr>
        <p:spPr>
          <a:xfrm>
            <a:off x="4561366" y="4914499"/>
            <a:ext cx="272668" cy="272668"/>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3" name="Oval 112">
            <a:extLst>
              <a:ext uri="{FF2B5EF4-FFF2-40B4-BE49-F238E27FC236}">
                <a16:creationId xmlns:a16="http://schemas.microsoft.com/office/drawing/2014/main" id="{05DAE59E-951E-ED47-2296-63EE2E06D192}"/>
              </a:ext>
            </a:extLst>
          </p:cNvPr>
          <p:cNvSpPr/>
          <p:nvPr/>
        </p:nvSpPr>
        <p:spPr>
          <a:xfrm>
            <a:off x="4925890" y="4914499"/>
            <a:ext cx="272668" cy="272668"/>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6" name="Oval 115">
            <a:extLst>
              <a:ext uri="{FF2B5EF4-FFF2-40B4-BE49-F238E27FC236}">
                <a16:creationId xmlns:a16="http://schemas.microsoft.com/office/drawing/2014/main" id="{A06B4ED7-B353-DAD9-D17B-A2F977CD8598}"/>
              </a:ext>
            </a:extLst>
          </p:cNvPr>
          <p:cNvSpPr/>
          <p:nvPr/>
        </p:nvSpPr>
        <p:spPr>
          <a:xfrm>
            <a:off x="2010842" y="617784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7" name="Oval 116">
            <a:extLst>
              <a:ext uri="{FF2B5EF4-FFF2-40B4-BE49-F238E27FC236}">
                <a16:creationId xmlns:a16="http://schemas.microsoft.com/office/drawing/2014/main" id="{6E725A20-43CE-FEC6-F0DF-D5CF0A4577C6}"/>
              </a:ext>
            </a:extLst>
          </p:cNvPr>
          <p:cNvSpPr/>
          <p:nvPr/>
        </p:nvSpPr>
        <p:spPr>
          <a:xfrm>
            <a:off x="2374985" y="617493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8" name="Oval 117">
            <a:extLst>
              <a:ext uri="{FF2B5EF4-FFF2-40B4-BE49-F238E27FC236}">
                <a16:creationId xmlns:a16="http://schemas.microsoft.com/office/drawing/2014/main" id="{98608613-ED01-7448-9EB4-98D043DE7F2C}"/>
              </a:ext>
            </a:extLst>
          </p:cNvPr>
          <p:cNvSpPr/>
          <p:nvPr/>
        </p:nvSpPr>
        <p:spPr>
          <a:xfrm>
            <a:off x="2739128" y="61749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9" name="Oval 118">
            <a:extLst>
              <a:ext uri="{FF2B5EF4-FFF2-40B4-BE49-F238E27FC236}">
                <a16:creationId xmlns:a16="http://schemas.microsoft.com/office/drawing/2014/main" id="{F432A7B0-DF45-27A5-7F3E-AB40B28D06A8}"/>
              </a:ext>
            </a:extLst>
          </p:cNvPr>
          <p:cNvSpPr/>
          <p:nvPr/>
        </p:nvSpPr>
        <p:spPr>
          <a:xfrm>
            <a:off x="3103271" y="61749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0" name="Oval 119">
            <a:extLst>
              <a:ext uri="{FF2B5EF4-FFF2-40B4-BE49-F238E27FC236}">
                <a16:creationId xmlns:a16="http://schemas.microsoft.com/office/drawing/2014/main" id="{075F2B89-C916-3768-15AB-63F27AD8BF39}"/>
              </a:ext>
            </a:extLst>
          </p:cNvPr>
          <p:cNvSpPr/>
          <p:nvPr/>
        </p:nvSpPr>
        <p:spPr>
          <a:xfrm>
            <a:off x="3467795" y="61749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2" name="Oval 121">
            <a:extLst>
              <a:ext uri="{FF2B5EF4-FFF2-40B4-BE49-F238E27FC236}">
                <a16:creationId xmlns:a16="http://schemas.microsoft.com/office/drawing/2014/main" id="{FDBE5638-DDC9-6C24-1DAF-A31E3C01CB78}"/>
              </a:ext>
            </a:extLst>
          </p:cNvPr>
          <p:cNvSpPr/>
          <p:nvPr/>
        </p:nvSpPr>
        <p:spPr>
          <a:xfrm>
            <a:off x="4190664" y="6174939"/>
            <a:ext cx="272668" cy="272668"/>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4" name="Oval 123">
            <a:extLst>
              <a:ext uri="{FF2B5EF4-FFF2-40B4-BE49-F238E27FC236}">
                <a16:creationId xmlns:a16="http://schemas.microsoft.com/office/drawing/2014/main" id="{4D63ED19-2C66-A353-F122-663FED00561E}"/>
              </a:ext>
            </a:extLst>
          </p:cNvPr>
          <p:cNvSpPr/>
          <p:nvPr/>
        </p:nvSpPr>
        <p:spPr>
          <a:xfrm>
            <a:off x="4925890" y="617493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5" name="Title 2">
            <a:extLst>
              <a:ext uri="{FF2B5EF4-FFF2-40B4-BE49-F238E27FC236}">
                <a16:creationId xmlns:a16="http://schemas.microsoft.com/office/drawing/2014/main" id="{D069B179-9A3E-DE07-DA70-4B3DDA2EFE69}"/>
              </a:ext>
            </a:extLst>
          </p:cNvPr>
          <p:cNvSpPr txBox="1"/>
          <p:nvPr/>
        </p:nvSpPr>
        <p:spPr>
          <a:xfrm>
            <a:off x="1912810" y="582386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Yu Gothic" panose="020B0400000000000000" pitchFamily="34" charset="-128"/>
                <a:ea typeface="Yu Gothic" panose="020B0400000000000000" pitchFamily="34" charset="-128"/>
              </a:rPr>
              <a:t>8%</a:t>
            </a:r>
          </a:p>
        </p:txBody>
      </p:sp>
      <p:sp>
        <p:nvSpPr>
          <p:cNvPr id="126" name="Title 2">
            <a:extLst>
              <a:ext uri="{FF2B5EF4-FFF2-40B4-BE49-F238E27FC236}">
                <a16:creationId xmlns:a16="http://schemas.microsoft.com/office/drawing/2014/main" id="{9BC360AC-BEAA-1A36-D5C3-7E2F595CD4EC}"/>
              </a:ext>
            </a:extLst>
          </p:cNvPr>
          <p:cNvSpPr txBox="1"/>
          <p:nvPr/>
        </p:nvSpPr>
        <p:spPr>
          <a:xfrm>
            <a:off x="3664420" y="5823866"/>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Yu Gothic" panose="020B0400000000000000" pitchFamily="34" charset="-128"/>
                <a:ea typeface="Yu Gothic" panose="020B0400000000000000" pitchFamily="34" charset="-128"/>
              </a:rPr>
              <a:t>13.5% – 15.5%</a:t>
            </a:r>
          </a:p>
        </p:txBody>
      </p:sp>
      <p:sp>
        <p:nvSpPr>
          <p:cNvPr id="127" name="Title 2">
            <a:extLst>
              <a:ext uri="{FF2B5EF4-FFF2-40B4-BE49-F238E27FC236}">
                <a16:creationId xmlns:a16="http://schemas.microsoft.com/office/drawing/2014/main" id="{BB982B4F-ADF1-83CD-4BC3-302A5D4A7889}"/>
              </a:ext>
            </a:extLst>
          </p:cNvPr>
          <p:cNvSpPr txBox="1"/>
          <p:nvPr/>
        </p:nvSpPr>
        <p:spPr>
          <a:xfrm>
            <a:off x="4475692" y="582386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Yu Gothic" panose="020B0400000000000000" pitchFamily="34" charset="-128"/>
                <a:ea typeface="Yu Gothic" panose="020B0400000000000000" pitchFamily="34" charset="-128"/>
              </a:rPr>
              <a:t>17%</a:t>
            </a:r>
          </a:p>
        </p:txBody>
      </p:sp>
      <p:cxnSp>
        <p:nvCxnSpPr>
          <p:cNvPr id="18" name="Straight Connector 17">
            <a:extLst>
              <a:ext uri="{FF2B5EF4-FFF2-40B4-BE49-F238E27FC236}">
                <a16:creationId xmlns:a16="http://schemas.microsoft.com/office/drawing/2014/main" id="{1E60FB52-C3B3-5D3B-E7B3-0D92E2F3F591}"/>
              </a:ext>
            </a:extLst>
          </p:cNvPr>
          <p:cNvCxnSpPr>
            <a:cxnSpLocks/>
          </p:cNvCxnSpPr>
          <p:nvPr/>
        </p:nvCxnSpPr>
        <p:spPr>
          <a:xfrm>
            <a:off x="3604129" y="2049942"/>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943EE564-9F08-7828-22D1-67DA88A32556}"/>
              </a:ext>
            </a:extLst>
          </p:cNvPr>
          <p:cNvSpPr/>
          <p:nvPr/>
        </p:nvSpPr>
        <p:spPr>
          <a:xfrm>
            <a:off x="2010842" y="529654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 name="Oval 8">
            <a:extLst>
              <a:ext uri="{FF2B5EF4-FFF2-40B4-BE49-F238E27FC236}">
                <a16:creationId xmlns:a16="http://schemas.microsoft.com/office/drawing/2014/main" id="{FC3BAB99-C1F8-099C-BE7D-12E6E13A5ADE}"/>
              </a:ext>
            </a:extLst>
          </p:cNvPr>
          <p:cNvSpPr/>
          <p:nvPr/>
        </p:nvSpPr>
        <p:spPr>
          <a:xfrm>
            <a:off x="2374985" y="529364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0" name="Oval 19">
            <a:extLst>
              <a:ext uri="{FF2B5EF4-FFF2-40B4-BE49-F238E27FC236}">
                <a16:creationId xmlns:a16="http://schemas.microsoft.com/office/drawing/2014/main" id="{8C3115C7-5333-06A5-4E9D-60B589F0EB7E}"/>
              </a:ext>
            </a:extLst>
          </p:cNvPr>
          <p:cNvSpPr/>
          <p:nvPr/>
        </p:nvSpPr>
        <p:spPr>
          <a:xfrm>
            <a:off x="2739128" y="529364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2" name="Oval 21">
            <a:extLst>
              <a:ext uri="{FF2B5EF4-FFF2-40B4-BE49-F238E27FC236}">
                <a16:creationId xmlns:a16="http://schemas.microsoft.com/office/drawing/2014/main" id="{F0E29D6C-A340-3CCA-F0F1-450EDBE5EB1C}"/>
              </a:ext>
            </a:extLst>
          </p:cNvPr>
          <p:cNvSpPr/>
          <p:nvPr/>
        </p:nvSpPr>
        <p:spPr>
          <a:xfrm>
            <a:off x="3103271" y="529364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3" name="Oval 22">
            <a:extLst>
              <a:ext uri="{FF2B5EF4-FFF2-40B4-BE49-F238E27FC236}">
                <a16:creationId xmlns:a16="http://schemas.microsoft.com/office/drawing/2014/main" id="{0270ED87-A6DC-A934-AE0D-915C9520C93C}"/>
              </a:ext>
            </a:extLst>
          </p:cNvPr>
          <p:cNvSpPr/>
          <p:nvPr/>
        </p:nvSpPr>
        <p:spPr>
          <a:xfrm>
            <a:off x="3467795" y="5293642"/>
            <a:ext cx="272668" cy="272668"/>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4" name="Oval 23">
            <a:extLst>
              <a:ext uri="{FF2B5EF4-FFF2-40B4-BE49-F238E27FC236}">
                <a16:creationId xmlns:a16="http://schemas.microsoft.com/office/drawing/2014/main" id="{27D529B1-9382-54F9-0D4D-62070E35559C}"/>
              </a:ext>
            </a:extLst>
          </p:cNvPr>
          <p:cNvSpPr/>
          <p:nvPr/>
        </p:nvSpPr>
        <p:spPr>
          <a:xfrm>
            <a:off x="3832319" y="5293642"/>
            <a:ext cx="272668" cy="272668"/>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5" name="Oval 24">
            <a:extLst>
              <a:ext uri="{FF2B5EF4-FFF2-40B4-BE49-F238E27FC236}">
                <a16:creationId xmlns:a16="http://schemas.microsoft.com/office/drawing/2014/main" id="{7C335483-86A0-C3E2-3E33-2EBDE48405DE}"/>
              </a:ext>
            </a:extLst>
          </p:cNvPr>
          <p:cNvSpPr/>
          <p:nvPr/>
        </p:nvSpPr>
        <p:spPr>
          <a:xfrm>
            <a:off x="4190664" y="5293642"/>
            <a:ext cx="272668" cy="272668"/>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6" name="Oval 25">
            <a:extLst>
              <a:ext uri="{FF2B5EF4-FFF2-40B4-BE49-F238E27FC236}">
                <a16:creationId xmlns:a16="http://schemas.microsoft.com/office/drawing/2014/main" id="{F76F038A-4411-52D7-65B4-3FE894584F73}"/>
              </a:ext>
            </a:extLst>
          </p:cNvPr>
          <p:cNvSpPr/>
          <p:nvPr/>
        </p:nvSpPr>
        <p:spPr>
          <a:xfrm>
            <a:off x="4561366" y="5293642"/>
            <a:ext cx="272668" cy="272668"/>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7" name="Oval 26">
            <a:extLst>
              <a:ext uri="{FF2B5EF4-FFF2-40B4-BE49-F238E27FC236}">
                <a16:creationId xmlns:a16="http://schemas.microsoft.com/office/drawing/2014/main" id="{67599626-2702-FD0B-158E-964D7AFEA9D2}"/>
              </a:ext>
            </a:extLst>
          </p:cNvPr>
          <p:cNvSpPr/>
          <p:nvPr/>
        </p:nvSpPr>
        <p:spPr>
          <a:xfrm>
            <a:off x="4925890" y="5293642"/>
            <a:ext cx="272668" cy="272668"/>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pic>
        <p:nvPicPr>
          <p:cNvPr id="33" name="Picture Placeholder 8">
            <a:extLst>
              <a:ext uri="{FF2B5EF4-FFF2-40B4-BE49-F238E27FC236}">
                <a16:creationId xmlns:a16="http://schemas.microsoft.com/office/drawing/2014/main" id="{25DAB889-2A40-686A-78E5-6DAE6B1D3C5B}"/>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8190608" y="368300"/>
            <a:ext cx="2114328" cy="6400800"/>
          </a:xfrm>
          <a:prstGeom prst="rect">
            <a:avLst/>
          </a:prstGeom>
        </p:spPr>
      </p:pic>
      <p:sp>
        <p:nvSpPr>
          <p:cNvPr id="34" name="object 10">
            <a:extLst>
              <a:ext uri="{FF2B5EF4-FFF2-40B4-BE49-F238E27FC236}">
                <a16:creationId xmlns:a16="http://schemas.microsoft.com/office/drawing/2014/main" id="{A8317286-59F8-7817-5EC0-CB93FDC0A4F5}"/>
              </a:ext>
            </a:extLst>
          </p:cNvPr>
          <p:cNvSpPr txBox="1"/>
          <p:nvPr/>
        </p:nvSpPr>
        <p:spPr>
          <a:xfrm rot="16200000">
            <a:off x="7064004" y="4071981"/>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grpSp>
        <p:nvGrpSpPr>
          <p:cNvPr id="65" name="Group 64">
            <a:extLst>
              <a:ext uri="{FF2B5EF4-FFF2-40B4-BE49-F238E27FC236}">
                <a16:creationId xmlns:a16="http://schemas.microsoft.com/office/drawing/2014/main" id="{718DF42A-50CD-965D-D87E-B33936ADE292}"/>
              </a:ext>
            </a:extLst>
          </p:cNvPr>
          <p:cNvGrpSpPr/>
          <p:nvPr/>
        </p:nvGrpSpPr>
        <p:grpSpPr>
          <a:xfrm>
            <a:off x="4555400" y="6175457"/>
            <a:ext cx="278634" cy="272668"/>
            <a:chOff x="8032638" y="5926610"/>
            <a:chExt cx="278634" cy="272668"/>
          </a:xfrm>
        </p:grpSpPr>
        <p:sp>
          <p:nvSpPr>
            <p:cNvPr id="73" name="Freeform 72">
              <a:extLst>
                <a:ext uri="{FF2B5EF4-FFF2-40B4-BE49-F238E27FC236}">
                  <a16:creationId xmlns:a16="http://schemas.microsoft.com/office/drawing/2014/main" id="{348ADF31-1713-AAF1-C390-779A8A9AD70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Yu Gothic" panose="020B0400000000000000" pitchFamily="34" charset="-128"/>
                <a:ea typeface="Yu Gothic" panose="020B0400000000000000" pitchFamily="34" charset="-128"/>
              </a:endParaRPr>
            </a:p>
          </p:txBody>
        </p:sp>
        <p:sp>
          <p:nvSpPr>
            <p:cNvPr id="83" name="Freeform 82">
              <a:extLst>
                <a:ext uri="{FF2B5EF4-FFF2-40B4-BE49-F238E27FC236}">
                  <a16:creationId xmlns:a16="http://schemas.microsoft.com/office/drawing/2014/main" id="{D3255F50-72B7-98DC-5D2E-8937591CD5A3}"/>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accent5"/>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AU" dirty="0">
                <a:latin typeface="Yu Gothic" panose="020B0400000000000000" pitchFamily="34" charset="-128"/>
                <a:ea typeface="Yu Gothic" panose="020B0400000000000000" pitchFamily="34" charset="-128"/>
              </a:endParaRPr>
            </a:p>
          </p:txBody>
        </p:sp>
      </p:grpSp>
      <p:grpSp>
        <p:nvGrpSpPr>
          <p:cNvPr id="84" name="Group 83">
            <a:extLst>
              <a:ext uri="{FF2B5EF4-FFF2-40B4-BE49-F238E27FC236}">
                <a16:creationId xmlns:a16="http://schemas.microsoft.com/office/drawing/2014/main" id="{7DF01720-B5A3-F4EF-3CB5-3B00E50F71A0}"/>
              </a:ext>
            </a:extLst>
          </p:cNvPr>
          <p:cNvGrpSpPr/>
          <p:nvPr/>
        </p:nvGrpSpPr>
        <p:grpSpPr>
          <a:xfrm rot="10800000">
            <a:off x="3834288" y="6175457"/>
            <a:ext cx="278634" cy="272668"/>
            <a:chOff x="8032638" y="5926610"/>
            <a:chExt cx="278634" cy="272668"/>
          </a:xfrm>
        </p:grpSpPr>
        <p:sp>
          <p:nvSpPr>
            <p:cNvPr id="85" name="Freeform 84">
              <a:extLst>
                <a:ext uri="{FF2B5EF4-FFF2-40B4-BE49-F238E27FC236}">
                  <a16:creationId xmlns:a16="http://schemas.microsoft.com/office/drawing/2014/main" id="{570C3C73-79CB-994B-72CD-8DFEDC58CBB3}"/>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Yu Gothic" panose="020B0400000000000000" pitchFamily="34" charset="-128"/>
                <a:ea typeface="Yu Gothic" panose="020B0400000000000000" pitchFamily="34" charset="-128"/>
              </a:endParaRPr>
            </a:p>
          </p:txBody>
        </p:sp>
        <p:sp>
          <p:nvSpPr>
            <p:cNvPr id="86" name="Freeform 85">
              <a:extLst>
                <a:ext uri="{FF2B5EF4-FFF2-40B4-BE49-F238E27FC236}">
                  <a16:creationId xmlns:a16="http://schemas.microsoft.com/office/drawing/2014/main" id="{D285C969-1099-526B-10C4-FD46F3ED3192}"/>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accent5"/>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AU" dirty="0">
                <a:latin typeface="Yu Gothic" panose="020B0400000000000000" pitchFamily="34" charset="-128"/>
                <a:ea typeface="Yu Gothic" panose="020B0400000000000000" pitchFamily="34" charset="-128"/>
              </a:endParaRPr>
            </a:p>
          </p:txBody>
        </p:sp>
      </p:grpSp>
      <p:sp>
        <p:nvSpPr>
          <p:cNvPr id="3" name="Title 1">
            <a:extLst>
              <a:ext uri="{FF2B5EF4-FFF2-40B4-BE49-F238E27FC236}">
                <a16:creationId xmlns:a16="http://schemas.microsoft.com/office/drawing/2014/main" id="{91F7F2A9-4C67-F5D0-C850-DC29876A0689}"/>
              </a:ext>
            </a:extLst>
          </p:cNvPr>
          <p:cNvSpPr txBox="1">
            <a:spLocks/>
          </p:cNvSpPr>
          <p:nvPr/>
        </p:nvSpPr>
        <p:spPr>
          <a:xfrm>
            <a:off x="601922" y="587116"/>
            <a:ext cx="11283754" cy="931751"/>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ja-JP" sz="3200" dirty="0">
                <a:solidFill>
                  <a:schemeClr val="accent1"/>
                </a:solidFill>
                <a:latin typeface="+mj-lt"/>
                <a:ea typeface="Yu Gothic Medium" panose="020B0400000000000000" pitchFamily="34" charset="-128"/>
                <a:cs typeface="Arial" panose="020B0604020202020204" pitchFamily="34" charset="0"/>
              </a:rPr>
              <a:t>EDEN VALLEY </a:t>
            </a:r>
            <a:r>
              <a:rPr lang="ja-JP" altLang="en-US" sz="3200" dirty="0">
                <a:solidFill>
                  <a:schemeClr val="accent1"/>
                </a:solidFill>
                <a:latin typeface="Yu Gothic Medium" panose="020B0400000000000000" pitchFamily="34" charset="-128"/>
                <a:ea typeface="Yu Gothic Medium" panose="020B0400000000000000" pitchFamily="34" charset="-128"/>
              </a:rPr>
              <a:t>カベルネ・ソーヴィニヨン</a:t>
            </a:r>
            <a:br>
              <a:rPr lang="en-US" sz="4000" dirty="0">
                <a:solidFill>
                  <a:schemeClr val="accent3"/>
                </a:solidFill>
                <a:latin typeface="Yu Gothic Medium" panose="020B0400000000000000" pitchFamily="34" charset="-128"/>
                <a:ea typeface="Yu Gothic Medium" panose="020B0400000000000000" pitchFamily="34" charset="-128"/>
              </a:rPr>
            </a:br>
            <a:r>
              <a:rPr lang="ja-JP" altLang="en-US" sz="4800" dirty="0">
                <a:solidFill>
                  <a:schemeClr val="accent5"/>
                </a:solidFill>
                <a:latin typeface="Yu Gothic Medium" panose="020B0400000000000000" pitchFamily="34" charset="-128"/>
                <a:ea typeface="Yu Gothic Medium" panose="020B0400000000000000" pitchFamily="34" charset="-128"/>
              </a:rPr>
              <a:t>特徴</a:t>
            </a:r>
            <a:endParaRPr lang="en-US" sz="4800" dirty="0">
              <a:solidFill>
                <a:schemeClr val="accent5"/>
              </a:solidFill>
              <a:latin typeface="Yu Gothic Medium" panose="020B0400000000000000" pitchFamily="34" charset="-128"/>
              <a:ea typeface="Yu Gothic Medium" panose="020B0400000000000000" pitchFamily="34" charset="-128"/>
            </a:endParaRPr>
          </a:p>
        </p:txBody>
      </p:sp>
      <p:sp>
        <p:nvSpPr>
          <p:cNvPr id="2" name="Title 2">
            <a:extLst>
              <a:ext uri="{FF2B5EF4-FFF2-40B4-BE49-F238E27FC236}">
                <a16:creationId xmlns:a16="http://schemas.microsoft.com/office/drawing/2014/main" id="{B8928CF6-C2BC-5C17-0452-0231E32F4C47}"/>
              </a:ext>
            </a:extLst>
          </p:cNvPr>
          <p:cNvSpPr txBox="1"/>
          <p:nvPr/>
        </p:nvSpPr>
        <p:spPr>
          <a:xfrm>
            <a:off x="530397" y="4926210"/>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タンニン</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4" name="Straight Connector 3">
            <a:extLst>
              <a:ext uri="{FF2B5EF4-FFF2-40B4-BE49-F238E27FC236}">
                <a16:creationId xmlns:a16="http://schemas.microsoft.com/office/drawing/2014/main" id="{6F434417-42EC-DCD9-7199-4E15589E6098}"/>
              </a:ext>
            </a:extLst>
          </p:cNvPr>
          <p:cNvCxnSpPr>
            <a:cxnSpLocks/>
          </p:cNvCxnSpPr>
          <p:nvPr/>
        </p:nvCxnSpPr>
        <p:spPr>
          <a:xfrm>
            <a:off x="1410550" y="5094081"/>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 name="Title 2">
            <a:extLst>
              <a:ext uri="{FF2B5EF4-FFF2-40B4-BE49-F238E27FC236}">
                <a16:creationId xmlns:a16="http://schemas.microsoft.com/office/drawing/2014/main" id="{EE1294B0-AE84-162A-3DF7-E0612093F75D}"/>
              </a:ext>
            </a:extLst>
          </p:cNvPr>
          <p:cNvSpPr txBox="1"/>
          <p:nvPr/>
        </p:nvSpPr>
        <p:spPr>
          <a:xfrm>
            <a:off x="530425" y="1742810"/>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panose="020B0400000000000000" pitchFamily="34" charset="-128"/>
                <a:ea typeface="Yu Gothic" panose="020B0400000000000000" pitchFamily="34" charset="-128"/>
              </a:rPr>
              <a:t>色調</a:t>
            </a:r>
            <a:endParaRPr lang="en-US" sz="1600" dirty="0">
              <a:solidFill>
                <a:schemeClr val="tx1"/>
              </a:solidFill>
              <a:latin typeface="Yu Gothic" panose="020B0400000000000000" pitchFamily="34" charset="-128"/>
              <a:ea typeface="Yu Gothic" panose="020B0400000000000000" pitchFamily="34" charset="-128"/>
            </a:endParaRPr>
          </a:p>
        </p:txBody>
      </p:sp>
      <p:cxnSp>
        <p:nvCxnSpPr>
          <p:cNvPr id="6" name="Straight Connector 5">
            <a:extLst>
              <a:ext uri="{FF2B5EF4-FFF2-40B4-BE49-F238E27FC236}">
                <a16:creationId xmlns:a16="http://schemas.microsoft.com/office/drawing/2014/main" id="{6E390C5B-85E0-C435-CE2C-504B64CDC599}"/>
              </a:ext>
            </a:extLst>
          </p:cNvPr>
          <p:cNvCxnSpPr>
            <a:cxnSpLocks/>
          </p:cNvCxnSpPr>
          <p:nvPr/>
        </p:nvCxnSpPr>
        <p:spPr>
          <a:xfrm>
            <a:off x="1076945" y="185117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Title 2">
            <a:extLst>
              <a:ext uri="{FF2B5EF4-FFF2-40B4-BE49-F238E27FC236}">
                <a16:creationId xmlns:a16="http://schemas.microsoft.com/office/drawing/2014/main" id="{5007862F-C1AF-778F-CEEB-94133C5A8519}"/>
              </a:ext>
            </a:extLst>
          </p:cNvPr>
          <p:cNvSpPr txBox="1"/>
          <p:nvPr/>
        </p:nvSpPr>
        <p:spPr>
          <a:xfrm>
            <a:off x="530424" y="2844840"/>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ボディ</a:t>
            </a:r>
            <a:endParaRPr lang="en-US" sz="1500" dirty="0">
              <a:solidFill>
                <a:schemeClr val="tx1"/>
              </a:solidFill>
              <a:latin typeface="Yu Gothic" panose="020B0400000000000000" pitchFamily="34" charset="-128"/>
              <a:ea typeface="Yu Gothic" panose="020B0400000000000000" pitchFamily="34" charset="-128"/>
            </a:endParaRPr>
          </a:p>
        </p:txBody>
      </p:sp>
      <p:sp>
        <p:nvSpPr>
          <p:cNvPr id="11" name="Title 2">
            <a:extLst>
              <a:ext uri="{FF2B5EF4-FFF2-40B4-BE49-F238E27FC236}">
                <a16:creationId xmlns:a16="http://schemas.microsoft.com/office/drawing/2014/main" id="{A344C69B-06D0-CF8F-4F91-139623671243}"/>
              </a:ext>
            </a:extLst>
          </p:cNvPr>
          <p:cNvSpPr txBox="1"/>
          <p:nvPr/>
        </p:nvSpPr>
        <p:spPr>
          <a:xfrm>
            <a:off x="1912839" y="2548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ライト</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12" name="Title 2">
            <a:extLst>
              <a:ext uri="{FF2B5EF4-FFF2-40B4-BE49-F238E27FC236}">
                <a16:creationId xmlns:a16="http://schemas.microsoft.com/office/drawing/2014/main" id="{3C3A7A88-5BE1-0B2F-EC6C-EE83F6A0FAAC}"/>
              </a:ext>
            </a:extLst>
          </p:cNvPr>
          <p:cNvSpPr txBox="1"/>
          <p:nvPr/>
        </p:nvSpPr>
        <p:spPr>
          <a:xfrm>
            <a:off x="3044394" y="2548667"/>
            <a:ext cx="100810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13" name="Title 2">
            <a:extLst>
              <a:ext uri="{FF2B5EF4-FFF2-40B4-BE49-F238E27FC236}">
                <a16:creationId xmlns:a16="http://schemas.microsoft.com/office/drawing/2014/main" id="{56447FC9-29AE-CC95-C427-B4CFC206D296}"/>
              </a:ext>
            </a:extLst>
          </p:cNvPr>
          <p:cNvSpPr txBox="1"/>
          <p:nvPr/>
        </p:nvSpPr>
        <p:spPr>
          <a:xfrm>
            <a:off x="4475721" y="2548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フル</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17" name="Title 2">
            <a:extLst>
              <a:ext uri="{FF2B5EF4-FFF2-40B4-BE49-F238E27FC236}">
                <a16:creationId xmlns:a16="http://schemas.microsoft.com/office/drawing/2014/main" id="{8CD87F48-7FF5-7DED-2734-ECF71B29F2C8}"/>
              </a:ext>
            </a:extLst>
          </p:cNvPr>
          <p:cNvSpPr txBox="1"/>
          <p:nvPr/>
        </p:nvSpPr>
        <p:spPr>
          <a:xfrm>
            <a:off x="1912839" y="337463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辛口</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19" name="Title 2">
            <a:extLst>
              <a:ext uri="{FF2B5EF4-FFF2-40B4-BE49-F238E27FC236}">
                <a16:creationId xmlns:a16="http://schemas.microsoft.com/office/drawing/2014/main" id="{3885C618-94B0-0051-7DFD-5558B71B8786}"/>
              </a:ext>
            </a:extLst>
          </p:cNvPr>
          <p:cNvSpPr txBox="1"/>
          <p:nvPr/>
        </p:nvSpPr>
        <p:spPr>
          <a:xfrm>
            <a:off x="3033407" y="3374639"/>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中辛口</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21" name="Title 2">
            <a:extLst>
              <a:ext uri="{FF2B5EF4-FFF2-40B4-BE49-F238E27FC236}">
                <a16:creationId xmlns:a16="http://schemas.microsoft.com/office/drawing/2014/main" id="{A2F86066-ED3F-10DE-3F38-ABF805BE5C00}"/>
              </a:ext>
            </a:extLst>
          </p:cNvPr>
          <p:cNvSpPr txBox="1"/>
          <p:nvPr/>
        </p:nvSpPr>
        <p:spPr>
          <a:xfrm>
            <a:off x="4475721" y="337463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甘口</a:t>
            </a:r>
            <a:endParaRPr lang="en-US" sz="1200" cap="none" dirty="0">
              <a:solidFill>
                <a:schemeClr val="tx1"/>
              </a:solidFill>
              <a:latin typeface="Yu Gothic" panose="020B0400000000000000" pitchFamily="34" charset="-128"/>
              <a:ea typeface="Yu Gothic" panose="020B0400000000000000" pitchFamily="34" charset="-128"/>
            </a:endParaRPr>
          </a:p>
        </p:txBody>
      </p:sp>
      <p:cxnSp>
        <p:nvCxnSpPr>
          <p:cNvPr id="30" name="Straight Connector 29">
            <a:extLst>
              <a:ext uri="{FF2B5EF4-FFF2-40B4-BE49-F238E27FC236}">
                <a16:creationId xmlns:a16="http://schemas.microsoft.com/office/drawing/2014/main" id="{DF112BFC-3698-3275-B101-FC64FDDD1587}"/>
              </a:ext>
            </a:extLst>
          </p:cNvPr>
          <p:cNvCxnSpPr>
            <a:cxnSpLocks/>
          </p:cNvCxnSpPr>
          <p:nvPr/>
        </p:nvCxnSpPr>
        <p:spPr>
          <a:xfrm>
            <a:off x="1206691" y="3012711"/>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1" name="Title 2">
            <a:extLst>
              <a:ext uri="{FF2B5EF4-FFF2-40B4-BE49-F238E27FC236}">
                <a16:creationId xmlns:a16="http://schemas.microsoft.com/office/drawing/2014/main" id="{19D58E29-C923-1C59-5FA0-E0C0972FEE7A}"/>
              </a:ext>
            </a:extLst>
          </p:cNvPr>
          <p:cNvSpPr txBox="1"/>
          <p:nvPr/>
        </p:nvSpPr>
        <p:spPr>
          <a:xfrm>
            <a:off x="530424" y="371599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甘み</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32" name="Straight Connector 31">
            <a:extLst>
              <a:ext uri="{FF2B5EF4-FFF2-40B4-BE49-F238E27FC236}">
                <a16:creationId xmlns:a16="http://schemas.microsoft.com/office/drawing/2014/main" id="{2FF6B229-9609-0CFD-6898-990B50197D48}"/>
              </a:ext>
            </a:extLst>
          </p:cNvPr>
          <p:cNvCxnSpPr>
            <a:cxnSpLocks/>
          </p:cNvCxnSpPr>
          <p:nvPr/>
        </p:nvCxnSpPr>
        <p:spPr>
          <a:xfrm>
            <a:off x="1076945" y="3883862"/>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9" name="Title 2">
            <a:extLst>
              <a:ext uri="{FF2B5EF4-FFF2-40B4-BE49-F238E27FC236}">
                <a16:creationId xmlns:a16="http://schemas.microsoft.com/office/drawing/2014/main" id="{A8A8E123-0A59-BC45-8484-BE754DE1DE54}"/>
              </a:ext>
            </a:extLst>
          </p:cNvPr>
          <p:cNvSpPr txBox="1"/>
          <p:nvPr/>
        </p:nvSpPr>
        <p:spPr>
          <a:xfrm>
            <a:off x="530424" y="4556250"/>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オーク</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40" name="Straight Connector 39">
            <a:extLst>
              <a:ext uri="{FF2B5EF4-FFF2-40B4-BE49-F238E27FC236}">
                <a16:creationId xmlns:a16="http://schemas.microsoft.com/office/drawing/2014/main" id="{77BBC8B7-A908-039A-E1FB-1077E31330E8}"/>
              </a:ext>
            </a:extLst>
          </p:cNvPr>
          <p:cNvCxnSpPr>
            <a:cxnSpLocks/>
          </p:cNvCxnSpPr>
          <p:nvPr/>
        </p:nvCxnSpPr>
        <p:spPr>
          <a:xfrm>
            <a:off x="1206691" y="4724121"/>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7" name="Title 2">
            <a:extLst>
              <a:ext uri="{FF2B5EF4-FFF2-40B4-BE49-F238E27FC236}">
                <a16:creationId xmlns:a16="http://schemas.microsoft.com/office/drawing/2014/main" id="{FE4CA4EF-F977-CF77-9BA1-318B0C2C1401}"/>
              </a:ext>
            </a:extLst>
          </p:cNvPr>
          <p:cNvSpPr txBox="1"/>
          <p:nvPr/>
        </p:nvSpPr>
        <p:spPr>
          <a:xfrm>
            <a:off x="530424" y="528018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酸</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49" name="Straight Connector 48">
            <a:extLst>
              <a:ext uri="{FF2B5EF4-FFF2-40B4-BE49-F238E27FC236}">
                <a16:creationId xmlns:a16="http://schemas.microsoft.com/office/drawing/2014/main" id="{EC847C54-8DBB-9AD9-3B2E-6FC585CF5DA0}"/>
              </a:ext>
            </a:extLst>
          </p:cNvPr>
          <p:cNvCxnSpPr>
            <a:cxnSpLocks/>
          </p:cNvCxnSpPr>
          <p:nvPr/>
        </p:nvCxnSpPr>
        <p:spPr>
          <a:xfrm>
            <a:off x="885825" y="5448057"/>
            <a:ext cx="107335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0" name="Title 2">
            <a:extLst>
              <a:ext uri="{FF2B5EF4-FFF2-40B4-BE49-F238E27FC236}">
                <a16:creationId xmlns:a16="http://schemas.microsoft.com/office/drawing/2014/main" id="{3F8E663B-8A93-5BA4-310C-7F0DBA5517E0}"/>
              </a:ext>
            </a:extLst>
          </p:cNvPr>
          <p:cNvSpPr txBox="1"/>
          <p:nvPr/>
        </p:nvSpPr>
        <p:spPr>
          <a:xfrm>
            <a:off x="530424" y="614277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アルコール</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51" name="Straight Connector 50">
            <a:extLst>
              <a:ext uri="{FF2B5EF4-FFF2-40B4-BE49-F238E27FC236}">
                <a16:creationId xmlns:a16="http://schemas.microsoft.com/office/drawing/2014/main" id="{5D625D59-3254-E12B-A575-EE632F5725F0}"/>
              </a:ext>
            </a:extLst>
          </p:cNvPr>
          <p:cNvCxnSpPr>
            <a:cxnSpLocks/>
          </p:cNvCxnSpPr>
          <p:nvPr/>
        </p:nvCxnSpPr>
        <p:spPr>
          <a:xfrm>
            <a:off x="1634799" y="6310644"/>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8" name="Title 2">
            <a:extLst>
              <a:ext uri="{FF2B5EF4-FFF2-40B4-BE49-F238E27FC236}">
                <a16:creationId xmlns:a16="http://schemas.microsoft.com/office/drawing/2014/main" id="{E5455E04-26BA-46C6-AD05-9AAAA5F16FC5}"/>
              </a:ext>
            </a:extLst>
          </p:cNvPr>
          <p:cNvSpPr txBox="1"/>
          <p:nvPr/>
        </p:nvSpPr>
        <p:spPr>
          <a:xfrm>
            <a:off x="1642550" y="4332904"/>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29" name="Title 2">
            <a:extLst>
              <a:ext uri="{FF2B5EF4-FFF2-40B4-BE49-F238E27FC236}">
                <a16:creationId xmlns:a16="http://schemas.microsoft.com/office/drawing/2014/main" id="{3AA81FF3-336D-4A66-AE74-FEB141AF576D}"/>
              </a:ext>
            </a:extLst>
          </p:cNvPr>
          <p:cNvSpPr txBox="1"/>
          <p:nvPr/>
        </p:nvSpPr>
        <p:spPr>
          <a:xfrm>
            <a:off x="3011563" y="4336858"/>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7" name="Title 2">
            <a:extLst>
              <a:ext uri="{FF2B5EF4-FFF2-40B4-BE49-F238E27FC236}">
                <a16:creationId xmlns:a16="http://schemas.microsoft.com/office/drawing/2014/main" id="{6F29A5D6-BEAF-1B81-55B1-D57D7B92E767}"/>
              </a:ext>
            </a:extLst>
          </p:cNvPr>
          <p:cNvSpPr txBox="1"/>
          <p:nvPr/>
        </p:nvSpPr>
        <p:spPr>
          <a:xfrm>
            <a:off x="4453877" y="430798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高</a:t>
            </a:r>
            <a:endParaRPr lang="en-US" sz="1200" cap="none" dirty="0">
              <a:solidFill>
                <a:schemeClr val="tx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1918879645"/>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field of vines in a valley&#10;&#10;AI-generated content may be incorrect.">
            <a:extLst>
              <a:ext uri="{FF2B5EF4-FFF2-40B4-BE49-F238E27FC236}">
                <a16:creationId xmlns:a16="http://schemas.microsoft.com/office/drawing/2014/main" id="{8CFF3D14-3ED0-9F8B-6D63-F9CD14253DA6}"/>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FBAB26BC-FA18-D897-C3C6-61D2172924AC}"/>
              </a:ext>
            </a:extLst>
          </p:cNvPr>
          <p:cNvSpPr>
            <a:spLocks noGrp="1"/>
          </p:cNvSpPr>
          <p:nvPr>
            <p:ph type="title"/>
          </p:nvPr>
        </p:nvSpPr>
        <p:spPr>
          <a:xfrm>
            <a:off x="571051" y="600645"/>
            <a:ext cx="4491487" cy="1325562"/>
          </a:xfrm>
        </p:spPr>
        <p:txBody>
          <a:bodyPr/>
          <a:lstStyle/>
          <a:p>
            <a:r>
              <a:rPr lang="en-AU" altLang="ja-JP" dirty="0" err="1">
                <a:solidFill>
                  <a:schemeClr val="bg2"/>
                </a:solidFill>
                <a:latin typeface="+mj-lt"/>
                <a:ea typeface="Yu Gothic Medium" panose="020B0400000000000000" pitchFamily="34" charset="-128"/>
                <a:cs typeface="Arial" panose="020B0604020202020204" pitchFamily="34" charset="0"/>
              </a:rPr>
              <a:t>barossa</a:t>
            </a:r>
            <a:br>
              <a:rPr lang="en-US" dirty="0">
                <a:latin typeface="Yu Gothic Medium" panose="020B0400000000000000" pitchFamily="34" charset="-128"/>
                <a:ea typeface="Yu Gothic Medium" panose="020B0400000000000000" pitchFamily="34" charset="-128"/>
              </a:rPr>
            </a:br>
            <a:r>
              <a:rPr lang="ja-JP" altLang="en-US" sz="5400" dirty="0">
                <a:solidFill>
                  <a:schemeClr val="accent2"/>
                </a:solidFill>
                <a:latin typeface="Yu Gothic Medium" panose="020B0400000000000000" pitchFamily="34" charset="-128"/>
                <a:ea typeface="Yu Gothic Medium" panose="020B0400000000000000" pitchFamily="34" charset="-128"/>
              </a:rPr>
              <a:t>その他</a:t>
            </a:r>
            <a:br>
              <a:rPr lang="ja-JP" altLang="en-US" sz="5400" dirty="0">
                <a:solidFill>
                  <a:schemeClr val="accent2"/>
                </a:solidFill>
                <a:latin typeface="Yu Gothic Medium" panose="020B0400000000000000" pitchFamily="34" charset="-128"/>
                <a:ea typeface="Yu Gothic Medium" panose="020B0400000000000000" pitchFamily="34" charset="-128"/>
              </a:rPr>
            </a:br>
            <a:r>
              <a:rPr lang="ja-JP" altLang="en-US" sz="5400" dirty="0">
                <a:solidFill>
                  <a:schemeClr val="accent2"/>
                </a:solidFill>
                <a:latin typeface="Yu Gothic Medium" panose="020B0400000000000000" pitchFamily="34" charset="-128"/>
                <a:ea typeface="Yu Gothic Medium" panose="020B0400000000000000" pitchFamily="34" charset="-128"/>
              </a:rPr>
              <a:t>注目すべき点</a:t>
            </a:r>
            <a:endParaRPr lang="en-US" dirty="0">
              <a:solidFill>
                <a:schemeClr val="accent2"/>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8FC3FEEC-687E-AB57-7921-67596F7C1713}"/>
              </a:ext>
            </a:extLst>
          </p:cNvPr>
          <p:cNvSpPr>
            <a:spLocks noGrp="1"/>
          </p:cNvSpPr>
          <p:nvPr>
            <p:ph type="body" sz="quarter" idx="11"/>
          </p:nvPr>
        </p:nvSpPr>
        <p:spPr>
          <a:xfrm>
            <a:off x="618757" y="2976165"/>
            <a:ext cx="5329656" cy="1610114"/>
          </a:xfrm>
        </p:spPr>
        <p:txBody>
          <a:bodyPr/>
          <a:lstStyle/>
          <a:p>
            <a:pPr>
              <a:lnSpc>
                <a:spcPct val="82000"/>
              </a:lnSpc>
              <a:spcAft>
                <a:spcPts val="638"/>
              </a:spcAft>
            </a:pPr>
            <a:r>
              <a:rPr lang="ja-JP" altLang="en-US" b="1" dirty="0">
                <a:solidFill>
                  <a:schemeClr val="accent2"/>
                </a:solidFill>
                <a:effectLst/>
                <a:latin typeface="Yu Gothic" panose="020B0400000000000000" pitchFamily="34" charset="-128"/>
                <a:ea typeface="Yu Gothic" panose="020B0400000000000000" pitchFamily="34" charset="-128"/>
              </a:rPr>
              <a:t>シャルドネ</a:t>
            </a:r>
            <a:endParaRPr lang="en-AU" b="1" dirty="0">
              <a:solidFill>
                <a:schemeClr val="accent2"/>
              </a:solidFill>
              <a:effectLst/>
              <a:latin typeface="Yu Gothic" panose="020B0400000000000000" pitchFamily="34" charset="-128"/>
              <a:ea typeface="Yu Gothic" panose="020B0400000000000000" pitchFamily="34" charset="-128"/>
            </a:endParaRPr>
          </a:p>
          <a:p>
            <a:pPr marL="285750" indent="-285750">
              <a:spcBef>
                <a:spcPts val="217"/>
              </a:spcBef>
              <a:spcAft>
                <a:spcPts val="315"/>
              </a:spcAft>
              <a:buClr>
                <a:srgbClr val="83CFC5"/>
              </a:buClr>
              <a:buFont typeface="Arial" panose="020B0604020202020204" pitchFamily="34" charset="0"/>
              <a:buChar char="•"/>
            </a:pPr>
            <a:r>
              <a:rPr lang="ja-JP" altLang="en-US" dirty="0">
                <a:effectLst/>
                <a:latin typeface="Yu Gothic" panose="020B0400000000000000" pitchFamily="34" charset="-128"/>
                <a:ea typeface="Yu Gothic" panose="020B0400000000000000" pitchFamily="34" charset="-128"/>
              </a:rPr>
              <a:t>バロッサで２番目に多く植えられている白ブドウ品種</a:t>
            </a:r>
          </a:p>
          <a:p>
            <a:pPr marL="285750" indent="-285750">
              <a:spcBef>
                <a:spcPts val="217"/>
              </a:spcBef>
              <a:spcAft>
                <a:spcPts val="315"/>
              </a:spcAft>
              <a:buClr>
                <a:srgbClr val="83CFC5"/>
              </a:buClr>
              <a:buFont typeface="Arial" panose="020B0604020202020204" pitchFamily="34" charset="0"/>
              <a:buChar char="•"/>
            </a:pPr>
            <a:r>
              <a:rPr lang="ja-JP" altLang="en-US" dirty="0">
                <a:effectLst/>
                <a:latin typeface="Yu Gothic" panose="020B0400000000000000" pitchFamily="34" charset="-128"/>
                <a:ea typeface="Yu Gothic" panose="020B0400000000000000" pitchFamily="34" charset="-128"/>
              </a:rPr>
              <a:t>南オーストラリア州初の商業用シャルドネの</a:t>
            </a:r>
            <a:br>
              <a:rPr lang="en-AU" altLang="ja-JP" dirty="0">
                <a:effectLst/>
                <a:latin typeface="Yu Gothic" panose="020B0400000000000000" pitchFamily="34" charset="-128"/>
                <a:ea typeface="Yu Gothic" panose="020B0400000000000000" pitchFamily="34" charset="-128"/>
              </a:rPr>
            </a:br>
            <a:r>
              <a:rPr lang="ja-JP" altLang="en-US" dirty="0">
                <a:effectLst/>
                <a:latin typeface="Yu Gothic" panose="020B0400000000000000" pitchFamily="34" charset="-128"/>
                <a:ea typeface="Yu Gothic" panose="020B0400000000000000" pitchFamily="34" charset="-128"/>
              </a:rPr>
              <a:t>ブドウ畑は</a:t>
            </a:r>
            <a:r>
              <a:rPr lang="en-US" altLang="ja-JP" dirty="0">
                <a:effectLst/>
                <a:latin typeface="Yu Gothic" panose="020B0400000000000000" pitchFamily="34" charset="-128"/>
                <a:ea typeface="Yu Gothic" panose="020B0400000000000000" pitchFamily="34" charset="-128"/>
              </a:rPr>
              <a:t>1973</a:t>
            </a:r>
            <a:r>
              <a:rPr lang="ja-JP" altLang="en-US" dirty="0">
                <a:effectLst/>
                <a:latin typeface="Yu Gothic" panose="020B0400000000000000" pitchFamily="34" charset="-128"/>
                <a:ea typeface="Yu Gothic" panose="020B0400000000000000" pitchFamily="34" charset="-128"/>
              </a:rPr>
              <a:t>年にイーデン・ヴァレーに設立</a:t>
            </a:r>
          </a:p>
          <a:p>
            <a:pPr marL="285750" indent="-285750">
              <a:spcBef>
                <a:spcPts val="217"/>
              </a:spcBef>
              <a:spcAft>
                <a:spcPts val="315"/>
              </a:spcAft>
              <a:buClr>
                <a:srgbClr val="83CFC5"/>
              </a:buClr>
              <a:buFont typeface="Arial" panose="020B0604020202020204" pitchFamily="34" charset="0"/>
              <a:buChar char="•"/>
            </a:pPr>
            <a:r>
              <a:rPr lang="ja-JP" altLang="en-US" dirty="0">
                <a:effectLst/>
                <a:latin typeface="Yu Gothic" panose="020B0400000000000000" pitchFamily="34" charset="-128"/>
                <a:ea typeface="Yu Gothic" panose="020B0400000000000000" pitchFamily="34" charset="-128"/>
              </a:rPr>
              <a:t>濃厚で複雑なワイン、メロン、イチジク、</a:t>
            </a:r>
            <a:br>
              <a:rPr lang="ja-JP" altLang="en-US" dirty="0">
                <a:effectLst/>
                <a:latin typeface="Yu Gothic" panose="020B0400000000000000" pitchFamily="34" charset="-128"/>
                <a:ea typeface="Yu Gothic" panose="020B0400000000000000" pitchFamily="34" charset="-128"/>
              </a:rPr>
            </a:br>
            <a:r>
              <a:rPr lang="ja-JP" altLang="en-US" dirty="0">
                <a:effectLst/>
                <a:latin typeface="Yu Gothic" panose="020B0400000000000000" pitchFamily="34" charset="-128"/>
                <a:ea typeface="Yu Gothic" panose="020B0400000000000000" pitchFamily="34" charset="-128"/>
              </a:rPr>
              <a:t>カシューナッツなどのクラシックな味わいが特徴</a:t>
            </a:r>
            <a:endParaRPr lang="en-US" dirty="0">
              <a:solidFill>
                <a:schemeClr val="bg1">
                  <a:lumMod val="95000"/>
                </a:schemeClr>
              </a:solidFill>
              <a:latin typeface="Yu Gothic" panose="020B0400000000000000" pitchFamily="34" charset="-128"/>
              <a:ea typeface="Yu Gothic" panose="020B0400000000000000" pitchFamily="34" charset="-128"/>
            </a:endParaRPr>
          </a:p>
        </p:txBody>
      </p:sp>
      <p:sp>
        <p:nvSpPr>
          <p:cNvPr id="6" name="Text Placeholder 3">
            <a:extLst>
              <a:ext uri="{FF2B5EF4-FFF2-40B4-BE49-F238E27FC236}">
                <a16:creationId xmlns:a16="http://schemas.microsoft.com/office/drawing/2014/main" id="{3C610AFA-9793-7E0A-3B48-97AB6B9C59C7}"/>
              </a:ext>
            </a:extLst>
          </p:cNvPr>
          <p:cNvSpPr txBox="1">
            <a:spLocks/>
          </p:cNvSpPr>
          <p:nvPr/>
        </p:nvSpPr>
        <p:spPr>
          <a:xfrm>
            <a:off x="618756" y="4744052"/>
            <a:ext cx="5773417" cy="1610114"/>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38"/>
              </a:spcAft>
            </a:pPr>
            <a:r>
              <a:rPr lang="ja-JP" altLang="en-US" b="1" dirty="0">
                <a:solidFill>
                  <a:schemeClr val="accent2"/>
                </a:solidFill>
                <a:effectLst/>
                <a:latin typeface="Yu Gothic" panose="020B0400000000000000" pitchFamily="34" charset="-128"/>
                <a:ea typeface="Yu Gothic" panose="020B0400000000000000" pitchFamily="34" charset="-128"/>
              </a:rPr>
              <a:t>セミヨン</a:t>
            </a:r>
            <a:endParaRPr lang="en-AU" altLang="ja-JP" b="1" dirty="0">
              <a:solidFill>
                <a:schemeClr val="accent2"/>
              </a:solidFill>
              <a:effectLst/>
              <a:latin typeface="Yu Gothic" panose="020B0400000000000000" pitchFamily="34" charset="-128"/>
              <a:ea typeface="Yu Gothic" panose="020B0400000000000000" pitchFamily="34" charset="-128"/>
            </a:endParaRPr>
          </a:p>
          <a:p>
            <a:pPr marL="285750" indent="-285750">
              <a:spcBef>
                <a:spcPts val="217"/>
              </a:spcBef>
              <a:spcAft>
                <a:spcPts val="315"/>
              </a:spcAft>
              <a:buClr>
                <a:srgbClr val="83CFC5"/>
              </a:buClr>
              <a:buFont typeface="Arial" panose="020B0604020202020204" pitchFamily="34" charset="0"/>
              <a:buChar char="•"/>
            </a:pPr>
            <a:r>
              <a:rPr lang="ja-JP" altLang="en-US" dirty="0">
                <a:latin typeface="Yu Gothic" panose="020B0400000000000000" pitchFamily="34" charset="-128"/>
                <a:ea typeface="Yu Gothic" panose="020B0400000000000000" pitchFamily="34" charset="-128"/>
              </a:rPr>
              <a:t>バロッサ・ヴァレーの</a:t>
            </a:r>
            <a:r>
              <a:rPr lang="en-US" altLang="ja-JP" dirty="0">
                <a:latin typeface="Yu Gothic" panose="020B0400000000000000" pitchFamily="34" charset="-128"/>
                <a:ea typeface="Yu Gothic" panose="020B0400000000000000" pitchFamily="34" charset="-128"/>
              </a:rPr>
              <a:t>3</a:t>
            </a:r>
            <a:r>
              <a:rPr lang="ja-JP" altLang="en-US" dirty="0">
                <a:latin typeface="Yu Gothic" panose="020B0400000000000000" pitchFamily="34" charset="-128"/>
                <a:ea typeface="Yu Gothic" panose="020B0400000000000000" pitchFamily="34" charset="-128"/>
              </a:rPr>
              <a:t>大白ブドウ品種の一つ</a:t>
            </a:r>
            <a:endParaRPr lang="en-AU" altLang="ja-JP" dirty="0">
              <a:latin typeface="Yu Gothic" panose="020B0400000000000000" pitchFamily="34" charset="-128"/>
              <a:ea typeface="Yu Gothic" panose="020B0400000000000000" pitchFamily="34" charset="-128"/>
            </a:endParaRPr>
          </a:p>
          <a:p>
            <a:pPr marL="285750" indent="-285750">
              <a:spcBef>
                <a:spcPts val="217"/>
              </a:spcBef>
              <a:spcAft>
                <a:spcPts val="315"/>
              </a:spcAft>
              <a:buClr>
                <a:srgbClr val="83CFC5"/>
              </a:buClr>
              <a:buFont typeface="Arial" panose="020B0604020202020204" pitchFamily="34" charset="0"/>
              <a:buChar char="•"/>
            </a:pPr>
            <a:r>
              <a:rPr lang="ja-JP" altLang="en-US" dirty="0">
                <a:latin typeface="Yu Gothic" panose="020B0400000000000000" pitchFamily="34" charset="-128"/>
                <a:ea typeface="Yu Gothic" panose="020B0400000000000000" pitchFamily="34" charset="-128"/>
              </a:rPr>
              <a:t>伝統的なスタイルは樽熟成された濃厚なもの</a:t>
            </a:r>
          </a:p>
          <a:p>
            <a:pPr marL="285750" indent="-285750">
              <a:spcBef>
                <a:spcPts val="217"/>
              </a:spcBef>
              <a:spcAft>
                <a:spcPts val="315"/>
              </a:spcAft>
              <a:buClr>
                <a:srgbClr val="83CFC5"/>
              </a:buClr>
              <a:buFont typeface="Arial" panose="020B0604020202020204" pitchFamily="34" charset="0"/>
              <a:buChar char="•"/>
            </a:pPr>
            <a:r>
              <a:rPr lang="ja-JP" altLang="en-US" dirty="0">
                <a:latin typeface="Yu Gothic" panose="020B0400000000000000" pitchFamily="34" charset="-128"/>
                <a:ea typeface="Yu Gothic" panose="020B0400000000000000" pitchFamily="34" charset="-128"/>
              </a:rPr>
              <a:t>モダンスタイルのものはより軽やかでキレのあるワイン</a:t>
            </a:r>
          </a:p>
          <a:p>
            <a:pPr marL="285750" indent="-285750">
              <a:spcBef>
                <a:spcPts val="217"/>
              </a:spcBef>
              <a:spcAft>
                <a:spcPts val="315"/>
              </a:spcAft>
              <a:buClr>
                <a:srgbClr val="83CFC5"/>
              </a:buClr>
              <a:buFont typeface="Arial" panose="020B0604020202020204" pitchFamily="34" charset="0"/>
              <a:buChar char="•"/>
            </a:pPr>
            <a:r>
              <a:rPr lang="ja-JP" altLang="en-US" dirty="0">
                <a:latin typeface="Yu Gothic" panose="020B0400000000000000" pitchFamily="34" charset="-128"/>
                <a:ea typeface="Yu Gothic" panose="020B0400000000000000" pitchFamily="34" charset="-128"/>
              </a:rPr>
              <a:t>ソーヴィニヨン・ブランとブレンドすることもある</a:t>
            </a:r>
            <a:endParaRPr lang="en-AU" dirty="0">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4013520519"/>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bunch of grapes on a vine&#10;&#10;AI-generated content may be incorrect.">
            <a:extLst>
              <a:ext uri="{FF2B5EF4-FFF2-40B4-BE49-F238E27FC236}">
                <a16:creationId xmlns:a16="http://schemas.microsoft.com/office/drawing/2014/main" id="{C781FE5B-921D-77C6-347E-4514E553DC0E}"/>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a:fillRect/>
          </a:stretch>
        </p:blipFill>
        <p:spPr/>
      </p:pic>
      <p:sp>
        <p:nvSpPr>
          <p:cNvPr id="4" name="Text Placeholder 3">
            <a:extLst>
              <a:ext uri="{FF2B5EF4-FFF2-40B4-BE49-F238E27FC236}">
                <a16:creationId xmlns:a16="http://schemas.microsoft.com/office/drawing/2014/main" id="{C3D05FC6-3771-9C29-3E96-323893AEED09}"/>
              </a:ext>
            </a:extLst>
          </p:cNvPr>
          <p:cNvSpPr>
            <a:spLocks noGrp="1"/>
          </p:cNvSpPr>
          <p:nvPr>
            <p:ph type="body" sz="quarter" idx="11"/>
          </p:nvPr>
        </p:nvSpPr>
        <p:spPr>
          <a:xfrm>
            <a:off x="6461718" y="1033356"/>
            <a:ext cx="5040471" cy="2386814"/>
          </a:xfrm>
        </p:spPr>
        <p:txBody>
          <a:bodyPr/>
          <a:lstStyle/>
          <a:p>
            <a:pPr>
              <a:spcAft>
                <a:spcPts val="638"/>
              </a:spcAft>
              <a:buClr>
                <a:srgbClr val="B2D8BE"/>
              </a:buClr>
            </a:pPr>
            <a:r>
              <a:rPr lang="ja-JP" altLang="en-US" b="1" dirty="0">
                <a:solidFill>
                  <a:schemeClr val="accent1"/>
                </a:solidFill>
                <a:effectLst/>
                <a:latin typeface="Yu Gothic" panose="020B0400000000000000" pitchFamily="34" charset="-128"/>
                <a:ea typeface="Yu Gothic" panose="020B0400000000000000" pitchFamily="34" charset="-128"/>
              </a:rPr>
              <a:t>マタロ</a:t>
            </a:r>
            <a:r>
              <a:rPr lang="en-US" altLang="ja-JP" b="1" dirty="0">
                <a:solidFill>
                  <a:schemeClr val="accent1"/>
                </a:solidFill>
                <a:effectLst/>
                <a:latin typeface="Yu Gothic" panose="020B0400000000000000" pitchFamily="34" charset="-128"/>
                <a:ea typeface="Yu Gothic" panose="020B0400000000000000" pitchFamily="34" charset="-128"/>
              </a:rPr>
              <a:t>/</a:t>
            </a:r>
            <a:r>
              <a:rPr lang="ja-JP" altLang="en-US" b="1" dirty="0">
                <a:solidFill>
                  <a:schemeClr val="accent1"/>
                </a:solidFill>
                <a:effectLst/>
                <a:latin typeface="Yu Gothic" panose="020B0400000000000000" pitchFamily="34" charset="-128"/>
                <a:ea typeface="Yu Gothic" panose="020B0400000000000000" pitchFamily="34" charset="-128"/>
              </a:rPr>
              <a:t>ムールヴェドル</a:t>
            </a:r>
            <a:endParaRPr lang="en-AU" altLang="ja-JP" b="1" dirty="0">
              <a:solidFill>
                <a:schemeClr val="accent1"/>
              </a:solidFill>
              <a:effectLst/>
              <a:latin typeface="Yu Gothic" panose="020B0400000000000000" pitchFamily="34" charset="-128"/>
              <a:ea typeface="Yu Gothic" panose="020B0400000000000000" pitchFamily="34" charset="-128"/>
            </a:endParaRPr>
          </a:p>
          <a:p>
            <a:pPr marL="285750" indent="-285750">
              <a:spcAft>
                <a:spcPts val="638"/>
              </a:spcAft>
              <a:buClr>
                <a:srgbClr val="B2D8BE"/>
              </a:buClr>
              <a:buFont typeface="Arial" panose="020B0604020202020204" pitchFamily="34" charset="0"/>
              <a:buChar char="•"/>
            </a:pPr>
            <a:r>
              <a:rPr lang="ja-JP" altLang="en-US" dirty="0">
                <a:effectLst/>
                <a:latin typeface="Yu Gothic" panose="020B0400000000000000" pitchFamily="34" charset="-128"/>
                <a:ea typeface="Yu Gothic" panose="020B0400000000000000" pitchFamily="34" charset="-128"/>
              </a:rPr>
              <a:t>バロッサ・ヴァレーでの生産は、</a:t>
            </a:r>
            <a:br>
              <a:rPr lang="en-AU" altLang="ja-JP" dirty="0">
                <a:effectLst/>
                <a:latin typeface="Yu Gothic" panose="020B0400000000000000" pitchFamily="34" charset="-128"/>
                <a:ea typeface="Yu Gothic" panose="020B0400000000000000" pitchFamily="34" charset="-128"/>
              </a:rPr>
            </a:br>
            <a:r>
              <a:rPr lang="ja-JP" altLang="en-US" dirty="0">
                <a:effectLst/>
                <a:latin typeface="Yu Gothic" panose="020B0400000000000000" pitchFamily="34" charset="-128"/>
                <a:ea typeface="Yu Gothic" panose="020B0400000000000000" pitchFamily="34" charset="-128"/>
              </a:rPr>
              <a:t>オーストラリア全体の年間生産量の約</a:t>
            </a:r>
            <a:r>
              <a:rPr lang="en-US" altLang="ja-JP" dirty="0">
                <a:effectLst/>
                <a:latin typeface="Yu Gothic" panose="020B0400000000000000" pitchFamily="34" charset="-128"/>
                <a:ea typeface="Yu Gothic" panose="020B0400000000000000" pitchFamily="34" charset="-128"/>
              </a:rPr>
              <a:t>1/5</a:t>
            </a:r>
            <a:r>
              <a:rPr lang="ja-JP" altLang="en-US" dirty="0">
                <a:effectLst/>
                <a:latin typeface="Yu Gothic" panose="020B0400000000000000" pitchFamily="34" charset="-128"/>
                <a:ea typeface="Yu Gothic" panose="020B0400000000000000" pitchFamily="34" charset="-128"/>
              </a:rPr>
              <a:t>を占める</a:t>
            </a:r>
          </a:p>
          <a:p>
            <a:pPr marL="285750" indent="-285750">
              <a:spcAft>
                <a:spcPts val="638"/>
              </a:spcAft>
              <a:buClr>
                <a:srgbClr val="B2D8BE"/>
              </a:buClr>
              <a:buFont typeface="Arial" panose="020B0604020202020204" pitchFamily="34" charset="0"/>
              <a:buChar char="•"/>
            </a:pPr>
            <a:r>
              <a:rPr lang="en-US" altLang="ja-JP" dirty="0">
                <a:effectLst/>
                <a:latin typeface="Yu Gothic" panose="020B0400000000000000" pitchFamily="34" charset="-128"/>
                <a:ea typeface="Yu Gothic" panose="020B0400000000000000" pitchFamily="34" charset="-128"/>
              </a:rPr>
              <a:t>1853</a:t>
            </a:r>
            <a:r>
              <a:rPr lang="ja-JP" altLang="en-US" dirty="0">
                <a:effectLst/>
                <a:latin typeface="Yu Gothic" panose="020B0400000000000000" pitchFamily="34" charset="-128"/>
                <a:ea typeface="Yu Gothic" panose="020B0400000000000000" pitchFamily="34" charset="-128"/>
              </a:rPr>
              <a:t>年に植えられた世界最古のマタロの畑がある</a:t>
            </a:r>
          </a:p>
          <a:p>
            <a:pPr marL="285750" indent="-285750">
              <a:spcAft>
                <a:spcPts val="638"/>
              </a:spcAft>
              <a:buClr>
                <a:srgbClr val="B2D8BE"/>
              </a:buClr>
              <a:buFont typeface="Arial" panose="020B0604020202020204" pitchFamily="34" charset="0"/>
              <a:buChar char="•"/>
            </a:pPr>
            <a:r>
              <a:rPr lang="ja-JP" altLang="en-US" dirty="0">
                <a:effectLst/>
                <a:latin typeface="Yu Gothic" panose="020B0400000000000000" pitchFamily="34" charset="-128"/>
                <a:ea typeface="Yu Gothic" panose="020B0400000000000000" pitchFamily="34" charset="-128"/>
              </a:rPr>
              <a:t>マタロは一般的にブレンドに使用され、</a:t>
            </a:r>
            <a:br>
              <a:rPr lang="en-AU" altLang="ja-JP" dirty="0">
                <a:effectLst/>
                <a:latin typeface="Yu Gothic" panose="020B0400000000000000" pitchFamily="34" charset="-128"/>
                <a:ea typeface="Yu Gothic" panose="020B0400000000000000" pitchFamily="34" charset="-128"/>
              </a:rPr>
            </a:br>
            <a:r>
              <a:rPr lang="ja-JP" altLang="en-US" dirty="0">
                <a:effectLst/>
                <a:latin typeface="Yu Gothic" panose="020B0400000000000000" pitchFamily="34" charset="-128"/>
                <a:ea typeface="Yu Gothic" panose="020B0400000000000000" pitchFamily="34" charset="-128"/>
              </a:rPr>
              <a:t>色の深みと重み、強い味わいをもたらす</a:t>
            </a:r>
            <a:endParaRPr lang="en-AU" dirty="0">
              <a:effectLst/>
              <a:latin typeface="Yu Gothic" panose="020B0400000000000000" pitchFamily="34" charset="-128"/>
              <a:ea typeface="Yu Gothic" panose="020B0400000000000000" pitchFamily="34" charset="-128"/>
            </a:endParaRPr>
          </a:p>
        </p:txBody>
      </p:sp>
      <p:sp>
        <p:nvSpPr>
          <p:cNvPr id="8" name="Text Placeholder 3">
            <a:extLst>
              <a:ext uri="{FF2B5EF4-FFF2-40B4-BE49-F238E27FC236}">
                <a16:creationId xmlns:a16="http://schemas.microsoft.com/office/drawing/2014/main" id="{D5E5EC79-F79A-A6F3-F20B-9CA0E7389E55}"/>
              </a:ext>
            </a:extLst>
          </p:cNvPr>
          <p:cNvSpPr txBox="1">
            <a:spLocks/>
          </p:cNvSpPr>
          <p:nvPr/>
        </p:nvSpPr>
        <p:spPr>
          <a:xfrm>
            <a:off x="6461718" y="3801478"/>
            <a:ext cx="4777299" cy="2386814"/>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38"/>
              </a:spcAft>
              <a:buClr>
                <a:srgbClr val="B2D8BE"/>
              </a:buClr>
            </a:pPr>
            <a:r>
              <a:rPr lang="ja-JP" altLang="en-US" b="1" dirty="0">
                <a:solidFill>
                  <a:schemeClr val="accent1"/>
                </a:solidFill>
                <a:latin typeface="Yu Gothic" panose="020B0400000000000000" pitchFamily="34" charset="-128"/>
                <a:ea typeface="Yu Gothic" panose="020B0400000000000000" pitchFamily="34" charset="-128"/>
              </a:rPr>
              <a:t>酒精強化ワイン </a:t>
            </a:r>
            <a:endParaRPr lang="en-AU" altLang="ja-JP" b="1" dirty="0">
              <a:solidFill>
                <a:schemeClr val="accent1"/>
              </a:solidFill>
              <a:latin typeface="Yu Gothic" panose="020B0400000000000000" pitchFamily="34" charset="-128"/>
              <a:ea typeface="Yu Gothic" panose="020B0400000000000000" pitchFamily="34" charset="-128"/>
            </a:endParaRPr>
          </a:p>
          <a:p>
            <a:pPr marL="285750" indent="-285750">
              <a:spcAft>
                <a:spcPts val="638"/>
              </a:spcAft>
              <a:buClr>
                <a:srgbClr val="B2D8BE"/>
              </a:buClr>
              <a:buFont typeface="Arial" panose="020B0604020202020204" pitchFamily="34" charset="0"/>
              <a:buChar char="•"/>
            </a:pPr>
            <a:r>
              <a:rPr lang="ja-JP" altLang="en-US" dirty="0">
                <a:effectLst/>
                <a:latin typeface="Yu Gothic" panose="020B0400000000000000" pitchFamily="34" charset="-128"/>
                <a:ea typeface="Yu Gothic" panose="020B0400000000000000" pitchFamily="34" charset="-128"/>
              </a:rPr>
              <a:t>バロッサ・ヴァレーは酒精強化ワインの生産で</a:t>
            </a:r>
            <a:br>
              <a:rPr lang="en-AU" altLang="ja-JP" dirty="0">
                <a:effectLst/>
                <a:latin typeface="Yu Gothic" panose="020B0400000000000000" pitchFamily="34" charset="-128"/>
                <a:ea typeface="Yu Gothic" panose="020B0400000000000000" pitchFamily="34" charset="-128"/>
              </a:rPr>
            </a:br>
            <a:r>
              <a:rPr lang="ja-JP" altLang="en-US" dirty="0">
                <a:effectLst/>
                <a:latin typeface="Yu Gothic" panose="020B0400000000000000" pitchFamily="34" charset="-128"/>
                <a:ea typeface="Yu Gothic" panose="020B0400000000000000" pitchFamily="34" charset="-128"/>
              </a:rPr>
              <a:t>長い歴史を持つ</a:t>
            </a:r>
          </a:p>
          <a:p>
            <a:pPr marL="285750" indent="-285750">
              <a:spcAft>
                <a:spcPts val="638"/>
              </a:spcAft>
              <a:buClr>
                <a:srgbClr val="B2D8BE"/>
              </a:buClr>
              <a:buFont typeface="Arial" panose="020B0604020202020204" pitchFamily="34" charset="0"/>
              <a:buChar char="•"/>
            </a:pPr>
            <a:r>
              <a:rPr lang="ja-JP" altLang="en-US" dirty="0">
                <a:effectLst/>
                <a:latin typeface="Yu Gothic" panose="020B0400000000000000" pitchFamily="34" charset="-128"/>
                <a:ea typeface="Yu Gothic" panose="020B0400000000000000" pitchFamily="34" charset="-128"/>
              </a:rPr>
              <a:t>現在ではあまり馴染みがなくなったが、</a:t>
            </a:r>
            <a:br>
              <a:rPr lang="en-AU" altLang="ja-JP" dirty="0">
                <a:effectLst/>
                <a:latin typeface="Yu Gothic" panose="020B0400000000000000" pitchFamily="34" charset="-128"/>
                <a:ea typeface="Yu Gothic" panose="020B0400000000000000" pitchFamily="34" charset="-128"/>
              </a:rPr>
            </a:br>
            <a:r>
              <a:rPr lang="ja-JP" altLang="en-US" dirty="0">
                <a:effectLst/>
                <a:latin typeface="Yu Gothic" panose="020B0400000000000000" pitchFamily="34" charset="-128"/>
                <a:ea typeface="Yu Gothic" panose="020B0400000000000000" pitchFamily="34" charset="-128"/>
              </a:rPr>
              <a:t>品質は今も世界トップクラス</a:t>
            </a:r>
          </a:p>
          <a:p>
            <a:pPr marL="285750" indent="-285750">
              <a:spcAft>
                <a:spcPts val="638"/>
              </a:spcAft>
              <a:buClr>
                <a:srgbClr val="B2D8BE"/>
              </a:buClr>
              <a:buFont typeface="Arial" panose="020B0604020202020204" pitchFamily="34" charset="0"/>
              <a:buChar char="•"/>
            </a:pPr>
            <a:r>
              <a:rPr lang="ja-JP" altLang="en-US" dirty="0">
                <a:effectLst/>
                <a:latin typeface="Yu Gothic" panose="020B0400000000000000" pitchFamily="34" charset="-128"/>
                <a:ea typeface="Yu Gothic" panose="020B0400000000000000" pitchFamily="34" charset="-128"/>
              </a:rPr>
              <a:t>オーストラリアで最も高価なワインのひとつが、バロッサの酒精強化ワインであるセッペルツフィールドの</a:t>
            </a:r>
            <a:r>
              <a:rPr lang="en-US" altLang="ja-JP" dirty="0">
                <a:effectLst/>
                <a:latin typeface="Yu Gothic" panose="020B0400000000000000" pitchFamily="34" charset="-128"/>
                <a:ea typeface="Yu Gothic" panose="020B0400000000000000" pitchFamily="34" charset="-128"/>
              </a:rPr>
              <a:t>1879</a:t>
            </a:r>
            <a:r>
              <a:rPr lang="ja-JP" altLang="en-US" dirty="0">
                <a:effectLst/>
                <a:latin typeface="Yu Gothic" panose="020B0400000000000000" pitchFamily="34" charset="-128"/>
                <a:ea typeface="Yu Gothic" panose="020B0400000000000000" pitchFamily="34" charset="-128"/>
              </a:rPr>
              <a:t>年のパラ・トウニーである</a:t>
            </a:r>
            <a:endParaRPr lang="en-AU" dirty="0">
              <a:effectLst/>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2219755671"/>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BCA5FB5-619E-F241-49AB-FCFEDF1FA356}"/>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3" name="TextBox 2">
            <a:extLst>
              <a:ext uri="{FF2B5EF4-FFF2-40B4-BE49-F238E27FC236}">
                <a16:creationId xmlns:a16="http://schemas.microsoft.com/office/drawing/2014/main" id="{285A6543-A271-79A9-1FE7-93F07192F102}"/>
              </a:ext>
            </a:extLst>
          </p:cNvPr>
          <p:cNvSpPr txBox="1"/>
          <p:nvPr/>
        </p:nvSpPr>
        <p:spPr>
          <a:xfrm>
            <a:off x="792628" y="3372271"/>
            <a:ext cx="10905849" cy="1261884"/>
          </a:xfrm>
          <a:prstGeom prst="rect">
            <a:avLst/>
          </a:prstGeom>
          <a:noFill/>
        </p:spPr>
        <p:txBody>
          <a:bodyPr wrap="square">
            <a:spAutoFit/>
          </a:bodyPr>
          <a:lstStyle/>
          <a:p>
            <a:pPr>
              <a:spcBef>
                <a:spcPts val="315"/>
              </a:spcBef>
              <a:spcAft>
                <a:spcPts val="1245"/>
              </a:spcAft>
            </a:pPr>
            <a:r>
              <a:rPr lang="ja-JP" altLang="en-US" sz="3800">
                <a:solidFill>
                  <a:schemeClr val="bg1"/>
                </a:solidFill>
                <a:effectLst/>
                <a:latin typeface="Yu Gothic Medium" panose="020B0400000000000000" pitchFamily="34" charset="-128"/>
                <a:ea typeface="Yu Gothic Medium" panose="020B0400000000000000" pitchFamily="34" charset="-128"/>
              </a:rPr>
              <a:t>世界を牽引するワイン産地</a:t>
            </a:r>
            <a:br>
              <a:rPr lang="ja-JP" altLang="en-US" sz="3800">
                <a:solidFill>
                  <a:schemeClr val="bg1"/>
                </a:solidFill>
                <a:effectLst/>
                <a:latin typeface="Yu Gothic Medium" panose="020B0400000000000000" pitchFamily="34" charset="-128"/>
                <a:ea typeface="Yu Gothic Medium" panose="020B0400000000000000" pitchFamily="34" charset="-128"/>
              </a:rPr>
            </a:br>
            <a:r>
              <a:rPr lang="ja-JP" altLang="en-US" sz="3800">
                <a:solidFill>
                  <a:schemeClr val="bg1"/>
                </a:solidFill>
                <a:effectLst/>
                <a:latin typeface="Yu Gothic Medium" panose="020B0400000000000000" pitchFamily="34" charset="-128"/>
                <a:ea typeface="Yu Gothic Medium" panose="020B0400000000000000" pitchFamily="34" charset="-128"/>
              </a:rPr>
              <a:t>豊かな伝統と輝かしい未来</a:t>
            </a:r>
            <a:endParaRPr lang="en-AU" sz="3800" dirty="0">
              <a:solidFill>
                <a:schemeClr val="bg1"/>
              </a:solidFill>
              <a:effectLst/>
              <a:latin typeface="Yu Gothic Medium" panose="020B0400000000000000" pitchFamily="34" charset="-128"/>
              <a:ea typeface="Yu Gothic Medium" panose="020B0400000000000000" pitchFamily="34" charset="-128"/>
            </a:endParaRPr>
          </a:p>
        </p:txBody>
      </p:sp>
      <p:sp>
        <p:nvSpPr>
          <p:cNvPr id="4" name="TextBox 3">
            <a:extLst>
              <a:ext uri="{FF2B5EF4-FFF2-40B4-BE49-F238E27FC236}">
                <a16:creationId xmlns:a16="http://schemas.microsoft.com/office/drawing/2014/main" id="{68114072-01D6-2F2A-FC0C-3CD38388391D}"/>
              </a:ext>
            </a:extLst>
          </p:cNvPr>
          <p:cNvSpPr txBox="1"/>
          <p:nvPr/>
        </p:nvSpPr>
        <p:spPr>
          <a:xfrm>
            <a:off x="943828" y="744588"/>
            <a:ext cx="5541444" cy="873124"/>
          </a:xfrm>
          <a:prstGeom prst="rect">
            <a:avLst/>
          </a:prstGeom>
          <a:noFill/>
        </p:spPr>
        <p:txBody>
          <a:bodyPr wrap="square">
            <a:spAutoFit/>
          </a:bodyPr>
          <a:lstStyle/>
          <a:p>
            <a:pPr>
              <a:lnSpc>
                <a:spcPct val="82000"/>
              </a:lnSpc>
            </a:pPr>
            <a:r>
              <a:rPr lang="en-AU" altLang="ja-JP" sz="6000" dirty="0">
                <a:solidFill>
                  <a:schemeClr val="accent4"/>
                </a:solidFill>
                <a:latin typeface="+mj-lt"/>
                <a:ea typeface="Yu Gothic Medium" panose="020B0400000000000000" pitchFamily="34" charset="-128"/>
                <a:cs typeface="Arial" panose="020B0604020202020204" pitchFamily="34" charset="0"/>
              </a:rPr>
              <a:t>BAROSSA</a:t>
            </a:r>
            <a:endParaRPr lang="en-US" sz="6000" dirty="0">
              <a:solidFill>
                <a:schemeClr val="accent4"/>
              </a:solidFill>
              <a:latin typeface="+mj-lt"/>
              <a:ea typeface="Yu Gothic Medium" panose="020B0400000000000000" pitchFamily="34" charset="-128"/>
              <a:cs typeface="Arial" panose="020B0604020202020204" pitchFamily="34" charset="0"/>
            </a:endParaRPr>
          </a:p>
        </p:txBody>
      </p:sp>
    </p:spTree>
    <p:extLst>
      <p:ext uri="{BB962C8B-B14F-4D97-AF65-F5344CB8AC3E}">
        <p14:creationId xmlns:p14="http://schemas.microsoft.com/office/powerpoint/2010/main" val="555942012"/>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0" y="-1"/>
            <a:ext cx="12252960" cy="6858001"/>
          </a:xfrm>
          <a:prstGeom prst="rect">
            <a:avLst/>
          </a:prstGeom>
        </p:spPr>
      </p:pic>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0080" y="6301153"/>
            <a:ext cx="2822695" cy="123397"/>
          </a:xfrm>
          <a:prstGeom prst="rect">
            <a:avLst/>
          </a:prstGeom>
        </p:spPr>
      </p:pic>
      <p:sp>
        <p:nvSpPr>
          <p:cNvPr id="2" name="object 2">
            <a:extLst>
              <a:ext uri="{FF2B5EF4-FFF2-40B4-BE49-F238E27FC236}">
                <a16:creationId xmlns:a16="http://schemas.microsoft.com/office/drawing/2014/main" id="{FC656EAD-61FC-1D43-800D-AC814604335E}"/>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ja-JP" altLang="en-US" sz="5400" b="0" dirty="0">
                <a:solidFill>
                  <a:schemeClr val="bg1"/>
                </a:solidFill>
                <a:latin typeface="Yu Gothic Medium" panose="020B0500000000000000" pitchFamily="34" charset="-128"/>
                <a:ea typeface="Yu Gothic Medium" panose="020B0500000000000000" pitchFamily="34" charset="-128"/>
                <a:cs typeface="Inter Display" panose="02000503000000020004" pitchFamily="2" charset="0"/>
              </a:rPr>
              <a:t>ありがとうございました</a:t>
            </a:r>
          </a:p>
          <a:p>
            <a:pPr marL="11522" algn="ctr">
              <a:spcBef>
                <a:spcPts val="91"/>
              </a:spcBef>
              <a:tabLst>
                <a:tab pos="1162574" algn="l"/>
                <a:tab pos="2432878" algn="l"/>
                <a:tab pos="3690509" algn="l"/>
                <a:tab pos="4919334" algn="l"/>
                <a:tab pos="6532419" algn="l"/>
                <a:tab pos="9045952" algn="l"/>
              </a:tabLst>
            </a:pPr>
            <a:endParaRPr lang="ja-JP" altLang="en-US" sz="5400" b="0" dirty="0">
              <a:solidFill>
                <a:schemeClr val="bg1"/>
              </a:solidFill>
              <a:latin typeface="Yu Gothic Medium" panose="020B0500000000000000" pitchFamily="34" charset="-128"/>
              <a:ea typeface="Yu Gothic Medium" panose="020B0500000000000000" pitchFamily="34" charset="-128"/>
              <a:cs typeface="Inter Display" panose="02000503000000020004" pitchFamily="2" charset="0"/>
            </a:endParaRPr>
          </a:p>
        </p:txBody>
      </p:sp>
    </p:spTree>
    <p:extLst>
      <p:ext uri="{BB962C8B-B14F-4D97-AF65-F5344CB8AC3E}">
        <p14:creationId xmlns:p14="http://schemas.microsoft.com/office/powerpoint/2010/main" val="2579349937"/>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02060-6406-AB27-6694-E3764DF684F3}"/>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8A843157-A822-FB71-38FE-A6015ED99D66}"/>
              </a:ext>
            </a:extLst>
          </p:cNvPr>
          <p:cNvSpPr>
            <a:spLocks noGrp="1"/>
          </p:cNvSpPr>
          <p:nvPr>
            <p:ph type="body" idx="10"/>
          </p:nvPr>
        </p:nvSpPr>
        <p:spPr/>
        <p:txBody>
          <a:bodyPr/>
          <a:lstStyle/>
          <a:p>
            <a:endParaRPr lang="en-US"/>
          </a:p>
        </p:txBody>
      </p:sp>
      <p:sp>
        <p:nvSpPr>
          <p:cNvPr id="4" name="Text Placeholder 3">
            <a:extLst>
              <a:ext uri="{FF2B5EF4-FFF2-40B4-BE49-F238E27FC236}">
                <a16:creationId xmlns:a16="http://schemas.microsoft.com/office/drawing/2014/main" id="{A6DB16AB-91C0-31D2-5D44-2B08AF94506C}"/>
              </a:ext>
            </a:extLst>
          </p:cNvPr>
          <p:cNvSpPr>
            <a:spLocks noGrp="1"/>
          </p:cNvSpPr>
          <p:nvPr>
            <p:ph type="body" idx="11"/>
          </p:nvPr>
        </p:nvSpPr>
        <p:spPr/>
        <p:txBody>
          <a:bodyPr/>
          <a:lstStyle/>
          <a:p>
            <a:endParaRPr lang="en-US"/>
          </a:p>
        </p:txBody>
      </p:sp>
    </p:spTree>
    <p:extLst>
      <p:ext uri="{BB962C8B-B14F-4D97-AF65-F5344CB8AC3E}">
        <p14:creationId xmlns:p14="http://schemas.microsoft.com/office/powerpoint/2010/main" val="191646526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map of the north and south america&#10;&#10;AI-generated content may be incorrect.">
            <a:extLst>
              <a:ext uri="{FF2B5EF4-FFF2-40B4-BE49-F238E27FC236}">
                <a16:creationId xmlns:a16="http://schemas.microsoft.com/office/drawing/2014/main" id="{1291058D-87DB-8A38-7808-402F83410E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9297" y="-44240"/>
            <a:ext cx="12265572" cy="694648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623887" y="584200"/>
            <a:ext cx="7080195" cy="1325562"/>
          </a:xfrm>
        </p:spPr>
        <p:txBody>
          <a:bodyPr/>
          <a:lstStyle/>
          <a:p>
            <a:r>
              <a:rPr lang="en-US" altLang="ja-JP" dirty="0">
                <a:solidFill>
                  <a:schemeClr val="accent1"/>
                </a:solidFill>
                <a:latin typeface="+mj-lt"/>
                <a:ea typeface="Yu Gothic Medium" panose="020B0400000000000000" pitchFamily="34" charset="-128"/>
                <a:cs typeface="Arial" panose="020B0604020202020204" pitchFamily="34" charset="0"/>
              </a:rPr>
              <a:t>South Australia</a:t>
            </a:r>
            <a:br>
              <a:rPr lang="en-US" altLang="ja-JP" dirty="0">
                <a:solidFill>
                  <a:schemeClr val="accent1"/>
                </a:solidFill>
                <a:latin typeface="Yu Gothic Medium" panose="020B0400000000000000" pitchFamily="34" charset="-128"/>
                <a:ea typeface="Yu Gothic Medium" panose="020B0400000000000000" pitchFamily="34" charset="-128"/>
              </a:rPr>
            </a:br>
            <a:r>
              <a:rPr lang="ja-JP" altLang="en-US" dirty="0">
                <a:solidFill>
                  <a:schemeClr val="accent1"/>
                </a:solidFill>
                <a:latin typeface="Yu Gothic Medium" panose="020B0400000000000000" pitchFamily="34" charset="-128"/>
                <a:ea typeface="Yu Gothic Medium" panose="020B0400000000000000" pitchFamily="34" charset="-128"/>
              </a:rPr>
              <a:t>南オーストラリア</a:t>
            </a:r>
            <a:endParaRPr lang="en-US" dirty="0">
              <a:solidFill>
                <a:schemeClr val="accent1"/>
              </a:solidFill>
              <a:latin typeface="Yu Gothic Medium" panose="020B0400000000000000" pitchFamily="34" charset="-128"/>
              <a:ea typeface="Yu Gothic Medium" panose="020B0400000000000000" pitchFamily="34" charset="-128"/>
            </a:endParaRPr>
          </a:p>
        </p:txBody>
      </p:sp>
      <p:sp>
        <p:nvSpPr>
          <p:cNvPr id="6" name="TextBox 5">
            <a:extLst>
              <a:ext uri="{FF2B5EF4-FFF2-40B4-BE49-F238E27FC236}">
                <a16:creationId xmlns:a16="http://schemas.microsoft.com/office/drawing/2014/main" id="{EBB94022-8C26-08A2-5479-C36B0B13CF5D}"/>
              </a:ext>
            </a:extLst>
          </p:cNvPr>
          <p:cNvSpPr txBox="1"/>
          <p:nvPr/>
        </p:nvSpPr>
        <p:spPr>
          <a:xfrm>
            <a:off x="5286771" y="4763573"/>
            <a:ext cx="2339184" cy="369332"/>
          </a:xfrm>
          <a:prstGeom prst="rect">
            <a:avLst/>
          </a:prstGeom>
          <a:noFill/>
        </p:spPr>
        <p:txBody>
          <a:bodyPr wrap="square">
            <a:spAutoFit/>
          </a:bodyPr>
          <a:lstStyle/>
          <a:p>
            <a:r>
              <a:rPr lang="ja-JP" altLang="en-US" b="1">
                <a:solidFill>
                  <a:schemeClr val="accent4"/>
                </a:solidFill>
                <a:latin typeface="Yu Gothic" panose="020B0400000000000000" pitchFamily="34" charset="-128"/>
                <a:ea typeface="Yu Gothic" panose="020B0400000000000000" pitchFamily="34" charset="-128"/>
              </a:rPr>
              <a:t>バロッサ・ヴァレー</a:t>
            </a:r>
            <a:endParaRPr lang="en-US" b="1" dirty="0">
              <a:solidFill>
                <a:schemeClr val="accent4"/>
              </a:solidFill>
              <a:latin typeface="Yu Gothic" panose="020B0400000000000000" pitchFamily="34" charset="-128"/>
              <a:ea typeface="Yu Gothic" panose="020B0400000000000000" pitchFamily="34" charset="-128"/>
            </a:endParaRPr>
          </a:p>
        </p:txBody>
      </p:sp>
      <p:sp>
        <p:nvSpPr>
          <p:cNvPr id="10" name="TextBox 9">
            <a:extLst>
              <a:ext uri="{FF2B5EF4-FFF2-40B4-BE49-F238E27FC236}">
                <a16:creationId xmlns:a16="http://schemas.microsoft.com/office/drawing/2014/main" id="{AB1DCE3E-3FC1-82CD-4312-5C40B38C89B2}"/>
              </a:ext>
            </a:extLst>
          </p:cNvPr>
          <p:cNvSpPr txBox="1"/>
          <p:nvPr/>
        </p:nvSpPr>
        <p:spPr>
          <a:xfrm>
            <a:off x="5445579" y="5124781"/>
            <a:ext cx="2768955" cy="369332"/>
          </a:xfrm>
          <a:prstGeom prst="rect">
            <a:avLst/>
          </a:prstGeom>
          <a:noFill/>
        </p:spPr>
        <p:txBody>
          <a:bodyPr wrap="square">
            <a:spAutoFit/>
          </a:bodyPr>
          <a:lstStyle/>
          <a:p>
            <a:r>
              <a:rPr lang="ja-JP" altLang="en-US" b="1">
                <a:solidFill>
                  <a:schemeClr val="accent4"/>
                </a:solidFill>
                <a:latin typeface="Yu Gothic" panose="020B0400000000000000" pitchFamily="34" charset="-128"/>
                <a:ea typeface="Yu Gothic" panose="020B0400000000000000" pitchFamily="34" charset="-128"/>
              </a:rPr>
              <a:t>イーデン・ヴァレー</a:t>
            </a:r>
            <a:endParaRPr lang="en-US" b="1" dirty="0">
              <a:solidFill>
                <a:schemeClr val="accent4"/>
              </a:solidFill>
              <a:latin typeface="Yu Gothic" panose="020B0400000000000000" pitchFamily="34" charset="-128"/>
              <a:ea typeface="Yu Gothic" panose="020B0400000000000000" pitchFamily="34" charset="-128"/>
            </a:endParaRPr>
          </a:p>
        </p:txBody>
      </p:sp>
      <p:cxnSp>
        <p:nvCxnSpPr>
          <p:cNvPr id="11" name="Straight Connector 10">
            <a:extLst>
              <a:ext uri="{FF2B5EF4-FFF2-40B4-BE49-F238E27FC236}">
                <a16:creationId xmlns:a16="http://schemas.microsoft.com/office/drawing/2014/main" id="{732BB83B-A7EB-E83B-9C62-DC03DEBA4FB1}"/>
              </a:ext>
            </a:extLst>
          </p:cNvPr>
          <p:cNvCxnSpPr>
            <a:cxnSpLocks/>
          </p:cNvCxnSpPr>
          <p:nvPr/>
        </p:nvCxnSpPr>
        <p:spPr>
          <a:xfrm flipV="1">
            <a:off x="7704083" y="3650632"/>
            <a:ext cx="3336052" cy="1658815"/>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CB17C27E-55D7-9866-7F5C-38502C8B715E}"/>
              </a:ext>
            </a:extLst>
          </p:cNvPr>
          <p:cNvCxnSpPr>
            <a:cxnSpLocks/>
          </p:cNvCxnSpPr>
          <p:nvPr/>
        </p:nvCxnSpPr>
        <p:spPr>
          <a:xfrm flipV="1">
            <a:off x="7651531" y="3342290"/>
            <a:ext cx="3131802" cy="155725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49477231"/>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close-up of a vine&#10;&#10;AI-generated content may be incorrect.">
            <a:extLst>
              <a:ext uri="{FF2B5EF4-FFF2-40B4-BE49-F238E27FC236}">
                <a16:creationId xmlns:a16="http://schemas.microsoft.com/office/drawing/2014/main" id="{7AE73B62-C330-87F0-AAC3-77382BA758C9}"/>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p:blipFill>
        <p:spPr>
          <a:xfrm>
            <a:off x="6096000" y="388842"/>
            <a:ext cx="6096000" cy="6083199"/>
          </a:xfrm>
        </p:spPr>
      </p:pic>
      <p:sp>
        <p:nvSpPr>
          <p:cNvPr id="3" name="Title 2">
            <a:extLst>
              <a:ext uri="{FF2B5EF4-FFF2-40B4-BE49-F238E27FC236}">
                <a16:creationId xmlns:a16="http://schemas.microsoft.com/office/drawing/2014/main" id="{E2A9D65B-5B36-AFB9-93D0-5D6045A61389}"/>
              </a:ext>
            </a:extLst>
          </p:cNvPr>
          <p:cNvSpPr>
            <a:spLocks noGrp="1"/>
          </p:cNvSpPr>
          <p:nvPr>
            <p:ph type="title"/>
          </p:nvPr>
        </p:nvSpPr>
        <p:spPr>
          <a:xfrm>
            <a:off x="630419" y="191334"/>
            <a:ext cx="4829691" cy="785732"/>
          </a:xfrm>
        </p:spPr>
        <p:txBody>
          <a:bodyPr/>
          <a:lstStyle/>
          <a:p>
            <a:r>
              <a:rPr lang="en-US" altLang="ja-JP" dirty="0">
                <a:latin typeface="+mj-lt"/>
                <a:ea typeface="Yu Gothic Medium" panose="020B0400000000000000" pitchFamily="34" charset="-128"/>
                <a:cs typeface="Arial" panose="020B0604020202020204" pitchFamily="34" charset="0"/>
              </a:rPr>
              <a:t>BAROSSA</a:t>
            </a:r>
            <a:endParaRPr lang="en-US" dirty="0">
              <a:latin typeface="+mj-lt"/>
              <a:ea typeface="Yu Gothic Medium" panose="020B0400000000000000" pitchFamily="34" charset="-128"/>
              <a:cs typeface="Arial" panose="020B0604020202020204" pitchFamily="34" charset="0"/>
            </a:endParaRPr>
          </a:p>
        </p:txBody>
      </p:sp>
      <p:sp>
        <p:nvSpPr>
          <p:cNvPr id="5" name="Text Placeholder 4">
            <a:extLst>
              <a:ext uri="{FF2B5EF4-FFF2-40B4-BE49-F238E27FC236}">
                <a16:creationId xmlns:a16="http://schemas.microsoft.com/office/drawing/2014/main" id="{68B50A5C-507C-FE80-E049-707D0B1887CB}"/>
              </a:ext>
            </a:extLst>
          </p:cNvPr>
          <p:cNvSpPr>
            <a:spLocks noGrp="1"/>
          </p:cNvSpPr>
          <p:nvPr>
            <p:ph type="body" sz="quarter" idx="13"/>
          </p:nvPr>
        </p:nvSpPr>
        <p:spPr>
          <a:xfrm>
            <a:off x="623888" y="1059198"/>
            <a:ext cx="5340350" cy="1325563"/>
          </a:xfrm>
        </p:spPr>
        <p:txBody>
          <a:bodyPr/>
          <a:lstStyle/>
          <a:p>
            <a:r>
              <a:rPr lang="ja-JP" altLang="en-US">
                <a:solidFill>
                  <a:schemeClr val="accent5"/>
                </a:solidFill>
                <a:latin typeface="Yu Gothic Medium" panose="020B0400000000000000" pitchFamily="34" charset="-128"/>
                <a:ea typeface="Yu Gothic Medium" panose="020B0400000000000000" pitchFamily="34" charset="-128"/>
              </a:rPr>
              <a:t>歴史と革新</a:t>
            </a:r>
            <a:endParaRPr lang="en-US" dirty="0">
              <a:solidFill>
                <a:schemeClr val="accent5"/>
              </a:solidFill>
              <a:latin typeface="Yu Gothic Medium" panose="020B0400000000000000" pitchFamily="34" charset="-128"/>
              <a:ea typeface="Yu Gothic Medium" panose="020B0400000000000000" pitchFamily="34" charset="-128"/>
            </a:endParaRPr>
          </a:p>
        </p:txBody>
      </p:sp>
      <p:sp>
        <p:nvSpPr>
          <p:cNvPr id="2" name="Text Placeholder 3">
            <a:extLst>
              <a:ext uri="{FF2B5EF4-FFF2-40B4-BE49-F238E27FC236}">
                <a16:creationId xmlns:a16="http://schemas.microsoft.com/office/drawing/2014/main" id="{FE9502F2-832B-45EE-83EE-62E9EED3227D}"/>
              </a:ext>
            </a:extLst>
          </p:cNvPr>
          <p:cNvSpPr txBox="1">
            <a:spLocks/>
          </p:cNvSpPr>
          <p:nvPr/>
        </p:nvSpPr>
        <p:spPr>
          <a:xfrm>
            <a:off x="630419" y="2877216"/>
            <a:ext cx="4950872" cy="3192048"/>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217"/>
              </a:spcBef>
              <a:spcAft>
                <a:spcPts val="315"/>
              </a:spcAft>
              <a:buClr>
                <a:srgbClr val="B2D8BE"/>
              </a:buClr>
            </a:pPr>
            <a:r>
              <a:rPr lang="ja-JP" altLang="en-US" dirty="0">
                <a:solidFill>
                  <a:schemeClr val="bg1">
                    <a:lumMod val="95000"/>
                  </a:schemeClr>
                </a:solidFill>
                <a:latin typeface="Yu Gothic Medium" panose="020B0400000000000000" pitchFamily="34" charset="-128"/>
                <a:ea typeface="Yu Gothic Medium" panose="020B0400000000000000" pitchFamily="34" charset="-128"/>
              </a:rPr>
              <a:t>オーストラリアで最も有名で、歴史あるワイン産地のひとつであるバロッサには、バロッサ・ヴァレーとイーデン・ヴァレーという２つの地区があります。 </a:t>
            </a:r>
            <a:br>
              <a:rPr lang="en-US" altLang="ja-JP" dirty="0">
                <a:solidFill>
                  <a:schemeClr val="bg1">
                    <a:lumMod val="95000"/>
                  </a:schemeClr>
                </a:solidFill>
                <a:latin typeface="Yu Gothic Medium" panose="020B0400000000000000" pitchFamily="34" charset="-128"/>
                <a:ea typeface="Yu Gothic Medium" panose="020B0400000000000000" pitchFamily="34" charset="-128"/>
              </a:rPr>
            </a:br>
            <a:endParaRPr lang="en-AU" altLang="ja-JP" dirty="0">
              <a:solidFill>
                <a:schemeClr val="bg1">
                  <a:lumMod val="95000"/>
                </a:schemeClr>
              </a:solidFill>
              <a:latin typeface="Yu Gothic Medium" panose="020B0400000000000000" pitchFamily="34" charset="-128"/>
              <a:ea typeface="Yu Gothic Medium" panose="020B0400000000000000" pitchFamily="34" charset="-128"/>
            </a:endParaRPr>
          </a:p>
          <a:p>
            <a:pPr marL="285750" indent="-285750">
              <a:spcBef>
                <a:spcPts val="217"/>
              </a:spcBef>
              <a:spcAft>
                <a:spcPts val="315"/>
              </a:spcAft>
              <a:buFont typeface="Arial" panose="020B0604020202020204" pitchFamily="34" charset="0"/>
              <a:buChar char="•"/>
            </a:pPr>
            <a:r>
              <a:rPr lang="en-US" altLang="ja-JP" dirty="0">
                <a:solidFill>
                  <a:schemeClr val="bg1">
                    <a:lumMod val="95000"/>
                  </a:schemeClr>
                </a:solidFill>
                <a:latin typeface="Yu Gothic Medium" panose="020B0400000000000000" pitchFamily="34" charset="-128"/>
                <a:ea typeface="Yu Gothic Medium" panose="020B0400000000000000" pitchFamily="34" charset="-128"/>
              </a:rPr>
              <a:t>1840</a:t>
            </a:r>
            <a:r>
              <a:rPr lang="ja-JP" altLang="en-US" dirty="0">
                <a:solidFill>
                  <a:schemeClr val="bg1">
                    <a:lumMod val="95000"/>
                  </a:schemeClr>
                </a:solidFill>
                <a:latin typeface="Yu Gothic Medium" panose="020B0400000000000000" pitchFamily="34" charset="-128"/>
                <a:ea typeface="Yu Gothic Medium" panose="020B0400000000000000" pitchFamily="34" charset="-128"/>
              </a:rPr>
              <a:t>年まで遡る豊かな歴史</a:t>
            </a:r>
          </a:p>
          <a:p>
            <a:pPr marL="285750" indent="-285750">
              <a:spcBef>
                <a:spcPts val="217"/>
              </a:spcBef>
              <a:spcAft>
                <a:spcPts val="315"/>
              </a:spcAft>
              <a:buFont typeface="Arial" panose="020B0604020202020204" pitchFamily="34" charset="0"/>
              <a:buChar char="•"/>
            </a:pPr>
            <a:r>
              <a:rPr lang="ja-JP" altLang="en-US" dirty="0">
                <a:solidFill>
                  <a:schemeClr val="bg1">
                    <a:lumMod val="95000"/>
                  </a:schemeClr>
                </a:solidFill>
                <a:latin typeface="Yu Gothic Medium" panose="020B0400000000000000" pitchFamily="34" charset="-128"/>
                <a:ea typeface="Yu Gothic Medium" panose="020B0400000000000000" pitchFamily="34" charset="-128"/>
              </a:rPr>
              <a:t>長い歴史を持つ老舗のワインメーカーの一族や</a:t>
            </a:r>
            <a:br>
              <a:rPr lang="en-US" altLang="ja-JP" dirty="0">
                <a:solidFill>
                  <a:schemeClr val="bg1">
                    <a:lumMod val="95000"/>
                  </a:schemeClr>
                </a:solidFill>
                <a:latin typeface="Yu Gothic Medium" panose="020B0400000000000000" pitchFamily="34" charset="-128"/>
                <a:ea typeface="Yu Gothic Medium" panose="020B0400000000000000" pitchFamily="34" charset="-128"/>
              </a:rPr>
            </a:br>
            <a:r>
              <a:rPr lang="ja-JP" altLang="en-US" dirty="0">
                <a:solidFill>
                  <a:schemeClr val="bg1">
                    <a:lumMod val="95000"/>
                  </a:schemeClr>
                </a:solidFill>
                <a:latin typeface="Yu Gothic Medium" panose="020B0400000000000000" pitchFamily="34" charset="-128"/>
                <a:ea typeface="Yu Gothic Medium" panose="020B0400000000000000" pitchFamily="34" charset="-128"/>
              </a:rPr>
              <a:t>若手の小規模生産者たちが混在するコミュニティ</a:t>
            </a:r>
          </a:p>
          <a:p>
            <a:pPr marL="285750" indent="-285750">
              <a:spcBef>
                <a:spcPts val="217"/>
              </a:spcBef>
              <a:spcAft>
                <a:spcPts val="315"/>
              </a:spcAft>
              <a:buFont typeface="Arial" panose="020B0604020202020204" pitchFamily="34" charset="0"/>
              <a:buChar char="•"/>
            </a:pPr>
            <a:r>
              <a:rPr lang="ja-JP" altLang="en-US" dirty="0">
                <a:solidFill>
                  <a:schemeClr val="bg1">
                    <a:lumMod val="95000"/>
                  </a:schemeClr>
                </a:solidFill>
                <a:latin typeface="Yu Gothic Medium" panose="020B0400000000000000" pitchFamily="34" charset="-128"/>
                <a:ea typeface="Yu Gothic Medium" panose="020B0400000000000000" pitchFamily="34" charset="-128"/>
              </a:rPr>
              <a:t>土壌、気候、地形の多様性</a:t>
            </a:r>
          </a:p>
          <a:p>
            <a:pPr marL="285750" indent="-285750">
              <a:spcBef>
                <a:spcPts val="217"/>
              </a:spcBef>
              <a:spcAft>
                <a:spcPts val="315"/>
              </a:spcAft>
              <a:buFont typeface="Arial" panose="020B0604020202020204" pitchFamily="34" charset="0"/>
              <a:buChar char="•"/>
            </a:pPr>
            <a:r>
              <a:rPr lang="ja-JP" altLang="en-US" dirty="0">
                <a:solidFill>
                  <a:schemeClr val="bg1">
                    <a:lumMod val="95000"/>
                  </a:schemeClr>
                </a:solidFill>
                <a:latin typeface="Yu Gothic Medium" panose="020B0400000000000000" pitchFamily="34" charset="-128"/>
                <a:ea typeface="Yu Gothic Medium" panose="020B0400000000000000" pitchFamily="34" charset="-128"/>
              </a:rPr>
              <a:t>世界最古のブドウ樹も存在</a:t>
            </a:r>
          </a:p>
          <a:p>
            <a:pPr marL="285750" indent="-285750">
              <a:spcBef>
                <a:spcPts val="217"/>
              </a:spcBef>
              <a:spcAft>
                <a:spcPts val="315"/>
              </a:spcAft>
              <a:buFont typeface="Arial" panose="020B0604020202020204" pitchFamily="34" charset="0"/>
              <a:buChar char="•"/>
            </a:pPr>
            <a:r>
              <a:rPr lang="ja-JP" altLang="en-US" dirty="0">
                <a:solidFill>
                  <a:schemeClr val="bg1">
                    <a:lumMod val="95000"/>
                  </a:schemeClr>
                </a:solidFill>
                <a:latin typeface="Yu Gothic Medium" panose="020B0400000000000000" pitchFamily="34" charset="-128"/>
                <a:ea typeface="Yu Gothic Medium" panose="020B0400000000000000" pitchFamily="34" charset="-128"/>
              </a:rPr>
              <a:t>根強い食文化とグルメな特産品</a:t>
            </a:r>
            <a:endParaRPr lang="en-US"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293754114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erson pouring wine into a glass&#10;&#10;AI-generated content may be incorrect.">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p:blipFill>
        <p:spPr>
          <a:xfrm>
            <a:off x="6096000" y="388842"/>
            <a:ext cx="6096000" cy="6083199"/>
          </a:xfrm>
        </p:spPr>
      </p:pic>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2320203"/>
            <a:ext cx="4829691" cy="1530521"/>
          </a:xfrm>
        </p:spPr>
        <p:txBody>
          <a:bodyPr/>
          <a:lstStyle/>
          <a:p>
            <a:pPr marL="285750" indent="-285750">
              <a:spcBef>
                <a:spcPts val="217"/>
              </a:spcBef>
              <a:spcAft>
                <a:spcPts val="315"/>
              </a:spcAft>
              <a:buFont typeface="Arial" panose="020B0604020202020204" pitchFamily="34" charset="0"/>
              <a:buChar char="•"/>
            </a:pPr>
            <a:r>
              <a:rPr lang="ja-JP" altLang="en-US" sz="2000" dirty="0">
                <a:effectLst/>
                <a:latin typeface="Yu Gothic Medium" panose="020B0400000000000000" pitchFamily="34" charset="-128"/>
                <a:ea typeface="Yu Gothic Medium" panose="020B0400000000000000" pitchFamily="34" charset="-128"/>
              </a:rPr>
              <a:t>バロッサの歴史</a:t>
            </a:r>
          </a:p>
          <a:p>
            <a:pPr marL="285750" indent="-285750">
              <a:spcBef>
                <a:spcPts val="217"/>
              </a:spcBef>
              <a:spcAft>
                <a:spcPts val="315"/>
              </a:spcAft>
              <a:buFont typeface="Arial" panose="020B0604020202020204" pitchFamily="34" charset="0"/>
              <a:buChar char="•"/>
            </a:pPr>
            <a:r>
              <a:rPr lang="ja-JP" altLang="en-US" sz="2000" dirty="0">
                <a:effectLst/>
                <a:latin typeface="Yu Gothic Medium" panose="020B0400000000000000" pitchFamily="34" charset="-128"/>
                <a:ea typeface="Yu Gothic Medium" panose="020B0400000000000000" pitchFamily="34" charset="-128"/>
              </a:rPr>
              <a:t>地形、気候、土壌</a:t>
            </a:r>
          </a:p>
          <a:p>
            <a:pPr marL="285750" indent="-285750">
              <a:spcBef>
                <a:spcPts val="217"/>
              </a:spcBef>
              <a:spcAft>
                <a:spcPts val="315"/>
              </a:spcAft>
              <a:buFont typeface="Arial" panose="020B0604020202020204" pitchFamily="34" charset="0"/>
              <a:buChar char="•"/>
            </a:pPr>
            <a:r>
              <a:rPr lang="ja-JP" altLang="en-US" sz="2000" dirty="0">
                <a:effectLst/>
                <a:latin typeface="Yu Gothic Medium" panose="020B0400000000000000" pitchFamily="34" charset="-128"/>
                <a:ea typeface="Yu Gothic Medium" panose="020B0400000000000000" pitchFamily="34" charset="-128"/>
              </a:rPr>
              <a:t>ブドウ栽培とワイン醸造 </a:t>
            </a:r>
          </a:p>
          <a:p>
            <a:pPr marL="285750" indent="-285750">
              <a:spcBef>
                <a:spcPts val="217"/>
              </a:spcBef>
              <a:spcAft>
                <a:spcPts val="315"/>
              </a:spcAft>
              <a:buFont typeface="Arial" panose="020B0604020202020204" pitchFamily="34" charset="0"/>
              <a:buChar char="•"/>
            </a:pPr>
            <a:r>
              <a:rPr lang="ja-JP" altLang="en-US" sz="2000" dirty="0">
                <a:effectLst/>
                <a:latin typeface="Yu Gothic Medium" panose="020B0400000000000000" pitchFamily="34" charset="-128"/>
                <a:ea typeface="Yu Gothic Medium" panose="020B0400000000000000" pitchFamily="34" charset="-128"/>
              </a:rPr>
              <a:t>古木</a:t>
            </a:r>
          </a:p>
          <a:p>
            <a:pPr marL="285750" indent="-285750">
              <a:spcBef>
                <a:spcPts val="217"/>
              </a:spcBef>
              <a:spcAft>
                <a:spcPts val="315"/>
              </a:spcAft>
              <a:buFont typeface="Arial" panose="020B0604020202020204" pitchFamily="34" charset="0"/>
              <a:buChar char="•"/>
            </a:pPr>
            <a:r>
              <a:rPr lang="ja-JP" altLang="en-US" sz="2000" dirty="0">
                <a:effectLst/>
                <a:latin typeface="Yu Gothic Medium" panose="020B0400000000000000" pitchFamily="34" charset="-128"/>
                <a:ea typeface="Yu Gothic Medium" panose="020B0400000000000000" pitchFamily="34" charset="-128"/>
              </a:rPr>
              <a:t>代表的な品種</a:t>
            </a:r>
            <a:endParaRPr lang="en-AU" sz="2000" dirty="0">
              <a:effectLst/>
              <a:latin typeface="Yu Gothic Medium" panose="020B0400000000000000" pitchFamily="34" charset="-128"/>
              <a:ea typeface="Yu Gothic Medium" panose="020B0400000000000000" pitchFamily="34" charset="-128"/>
            </a:endParaRPr>
          </a:p>
        </p:txBody>
      </p:sp>
      <p:sp>
        <p:nvSpPr>
          <p:cNvPr id="4" name="Title 2">
            <a:extLst>
              <a:ext uri="{FF2B5EF4-FFF2-40B4-BE49-F238E27FC236}">
                <a16:creationId xmlns:a16="http://schemas.microsoft.com/office/drawing/2014/main" id="{C8F2498D-E87E-F1C7-C62F-2C4302564BC9}"/>
              </a:ext>
            </a:extLst>
          </p:cNvPr>
          <p:cNvSpPr>
            <a:spLocks noGrp="1"/>
          </p:cNvSpPr>
          <p:nvPr>
            <p:ph type="title"/>
          </p:nvPr>
        </p:nvSpPr>
        <p:spPr>
          <a:xfrm>
            <a:off x="623888" y="592826"/>
            <a:ext cx="6158452" cy="1325562"/>
          </a:xfrm>
        </p:spPr>
        <p:txBody>
          <a:bodyPr/>
          <a:lstStyle/>
          <a:p>
            <a:r>
              <a:rPr lang="en-AU" altLang="ja-JP" dirty="0">
                <a:solidFill>
                  <a:schemeClr val="accent1"/>
                </a:solidFill>
                <a:latin typeface="+mj-lt"/>
                <a:ea typeface="Yu Gothic Medium" panose="020B0400000000000000" pitchFamily="34" charset="-128"/>
              </a:rPr>
              <a:t>Today we’ll cover...</a:t>
            </a:r>
            <a:endParaRPr lang="en-US" dirty="0">
              <a:solidFill>
                <a:schemeClr val="accent1"/>
              </a:solidFill>
              <a:latin typeface="+mj-lt"/>
              <a:ea typeface="Yu Gothic Medium" panose="020B0400000000000000" pitchFamily="34" charset="-128"/>
            </a:endParaRPr>
          </a:p>
        </p:txBody>
      </p:sp>
    </p:spTree>
    <p:extLst>
      <p:ext uri="{BB962C8B-B14F-4D97-AF65-F5344CB8AC3E}">
        <p14:creationId xmlns:p14="http://schemas.microsoft.com/office/powerpoint/2010/main" val="418893328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3B655-5384-C88F-11B0-673E77C51C71}"/>
              </a:ext>
            </a:extLst>
          </p:cNvPr>
          <p:cNvSpPr>
            <a:spLocks noGrp="1"/>
          </p:cNvSpPr>
          <p:nvPr>
            <p:ph type="title"/>
          </p:nvPr>
        </p:nvSpPr>
        <p:spPr>
          <a:xfrm>
            <a:off x="1114392" y="3808638"/>
            <a:ext cx="2382787" cy="298141"/>
          </a:xfrm>
        </p:spPr>
        <p:txBody>
          <a:bodyPr/>
          <a:lstStyle/>
          <a:p>
            <a:r>
              <a:rPr lang="en-US" dirty="0"/>
              <a:t>1830</a:t>
            </a:r>
            <a:r>
              <a:rPr lang="ja-JP" altLang="en-US" sz="1500">
                <a:latin typeface="Yu Gothic" panose="020B0400000000000000" pitchFamily="34" charset="-128"/>
                <a:ea typeface="Yu Gothic" panose="020B0400000000000000" pitchFamily="34" charset="-128"/>
              </a:rPr>
              <a:t>年代</a:t>
            </a:r>
            <a:r>
              <a:rPr lang="en-US" sz="1500" dirty="0"/>
              <a:t> </a:t>
            </a:r>
            <a:endParaRPr lang="en-US" sz="1500" dirty="0">
              <a:latin typeface="Yu Gothic" panose="020B0400000000000000" pitchFamily="34" charset="-128"/>
              <a:ea typeface="Yu Gothic" panose="020B0400000000000000" pitchFamily="34" charset="-128"/>
            </a:endParaRPr>
          </a:p>
        </p:txBody>
      </p:sp>
      <p:sp>
        <p:nvSpPr>
          <p:cNvPr id="3" name="Text Placeholder 2">
            <a:extLst>
              <a:ext uri="{FF2B5EF4-FFF2-40B4-BE49-F238E27FC236}">
                <a16:creationId xmlns:a16="http://schemas.microsoft.com/office/drawing/2014/main" id="{227EA5DF-D32F-BFE1-2FDA-52DE66F06FDD}"/>
              </a:ext>
            </a:extLst>
          </p:cNvPr>
          <p:cNvSpPr>
            <a:spLocks noGrp="1"/>
          </p:cNvSpPr>
          <p:nvPr>
            <p:ph type="body" sz="quarter" idx="10"/>
          </p:nvPr>
        </p:nvSpPr>
        <p:spPr>
          <a:xfrm>
            <a:off x="1114392" y="4142876"/>
            <a:ext cx="2110071" cy="1461301"/>
          </a:xfrm>
        </p:spPr>
        <p:txBody>
          <a:bodyPr/>
          <a:lstStyle/>
          <a:p>
            <a:r>
              <a:rPr lang="ja-JP" altLang="en-US" sz="1600" dirty="0">
                <a:effectLst/>
                <a:latin typeface="Yu Gothic Medium" panose="020B0400000000000000" pitchFamily="34" charset="-128"/>
                <a:ea typeface="Yu Gothic Medium" panose="020B0400000000000000" pitchFamily="34" charset="-128"/>
              </a:rPr>
              <a:t>南オーストラリア州が成立して間もなく、</a:t>
            </a:r>
            <a:br>
              <a:rPr lang="en-US" altLang="ja-JP" sz="1600" dirty="0">
                <a:effectLst/>
                <a:latin typeface="Yu Gothic Medium" panose="020B0400000000000000" pitchFamily="34" charset="-128"/>
                <a:ea typeface="Yu Gothic Medium" panose="020B0400000000000000" pitchFamily="34" charset="-128"/>
              </a:rPr>
            </a:br>
            <a:r>
              <a:rPr lang="ja-JP" altLang="en-US" sz="1600" dirty="0">
                <a:effectLst/>
                <a:latin typeface="Yu Gothic Medium" panose="020B0400000000000000" pitchFamily="34" charset="-128"/>
                <a:ea typeface="Yu Gothic Medium" panose="020B0400000000000000" pitchFamily="34" charset="-128"/>
              </a:rPr>
              <a:t>バロッサは農業とブドウ栽培に適した肥沃な地域として認識されるようになる</a:t>
            </a:r>
            <a:endParaRPr lang="en-US" dirty="0"/>
          </a:p>
        </p:txBody>
      </p:sp>
      <p:sp>
        <p:nvSpPr>
          <p:cNvPr id="4" name="Text Placeholder 3">
            <a:extLst>
              <a:ext uri="{FF2B5EF4-FFF2-40B4-BE49-F238E27FC236}">
                <a16:creationId xmlns:a16="http://schemas.microsoft.com/office/drawing/2014/main" id="{30359491-78CD-80EC-0860-4ABE5A97F377}"/>
              </a:ext>
            </a:extLst>
          </p:cNvPr>
          <p:cNvSpPr>
            <a:spLocks noGrp="1"/>
          </p:cNvSpPr>
          <p:nvPr>
            <p:ph type="body" sz="quarter" idx="15"/>
          </p:nvPr>
        </p:nvSpPr>
        <p:spPr>
          <a:xfrm>
            <a:off x="4646047" y="4142876"/>
            <a:ext cx="2901764" cy="1461301"/>
          </a:xfrm>
        </p:spPr>
        <p:txBody>
          <a:bodyPr/>
          <a:lstStyle/>
          <a:p>
            <a:r>
              <a:rPr lang="ja-JP" altLang="en-US" sz="1600" dirty="0">
                <a:effectLst/>
                <a:latin typeface="Yu Gothic Medium" panose="020B0400000000000000" pitchFamily="34" charset="-128"/>
                <a:ea typeface="Yu Gothic Medium" panose="020B0400000000000000" pitchFamily="34" charset="-128"/>
              </a:rPr>
              <a:t>バロッサは、まずイギリス人によって開拓が始まり、その後すぐにシレジア・ルーテル派移民が渡来し、ドイツ文化が広まる。シラーズ、カベルネ・ソーヴィニヨン、グルナッシュ、マタロ、セミヨン、リースリングが植えられる</a:t>
            </a:r>
            <a:endParaRPr lang="en-US" dirty="0"/>
          </a:p>
        </p:txBody>
      </p:sp>
      <p:sp>
        <p:nvSpPr>
          <p:cNvPr id="5" name="Text Placeholder 4">
            <a:extLst>
              <a:ext uri="{FF2B5EF4-FFF2-40B4-BE49-F238E27FC236}">
                <a16:creationId xmlns:a16="http://schemas.microsoft.com/office/drawing/2014/main" id="{F2A0D724-51AF-9278-641E-D4C87DC57529}"/>
              </a:ext>
            </a:extLst>
          </p:cNvPr>
          <p:cNvSpPr>
            <a:spLocks noGrp="1"/>
          </p:cNvSpPr>
          <p:nvPr>
            <p:ph type="body" sz="quarter" idx="16"/>
          </p:nvPr>
        </p:nvSpPr>
        <p:spPr>
          <a:xfrm>
            <a:off x="4646047" y="3480102"/>
            <a:ext cx="2780058" cy="662774"/>
          </a:xfrm>
        </p:spPr>
        <p:txBody>
          <a:bodyPr/>
          <a:lstStyle/>
          <a:p>
            <a:r>
              <a:rPr lang="en-US" dirty="0"/>
              <a:t>1840</a:t>
            </a:r>
            <a:r>
              <a:rPr lang="ja-JP" altLang="en-US" sz="1500">
                <a:latin typeface="Yu Gothic" panose="020B0400000000000000" pitchFamily="34" charset="-128"/>
                <a:ea typeface="Yu Gothic" panose="020B0400000000000000" pitchFamily="34" charset="-128"/>
              </a:rPr>
              <a:t>年代</a:t>
            </a:r>
            <a:r>
              <a:rPr lang="en-US" sz="1500" dirty="0"/>
              <a:t> </a:t>
            </a:r>
            <a:r>
              <a:rPr lang="en-US" dirty="0"/>
              <a:t>– 1850</a:t>
            </a:r>
            <a:r>
              <a:rPr lang="ja-JP" altLang="en-US" sz="1500">
                <a:latin typeface="Yu Gothic" panose="020B0400000000000000" pitchFamily="34" charset="-128"/>
                <a:ea typeface="Yu Gothic" panose="020B0400000000000000" pitchFamily="34" charset="-128"/>
              </a:rPr>
              <a:t>年代</a:t>
            </a:r>
            <a:r>
              <a:rPr lang="en-US" sz="1500" dirty="0"/>
              <a:t> </a:t>
            </a:r>
            <a:endParaRPr lang="en-US" sz="1500" dirty="0">
              <a:latin typeface="Yu Gothic" panose="020B0400000000000000" pitchFamily="34" charset="-128"/>
              <a:ea typeface="Yu Gothic" panose="020B0400000000000000" pitchFamily="34" charset="-128"/>
            </a:endParaRPr>
          </a:p>
        </p:txBody>
      </p:sp>
      <p:sp>
        <p:nvSpPr>
          <p:cNvPr id="6" name="Text Placeholder 5">
            <a:extLst>
              <a:ext uri="{FF2B5EF4-FFF2-40B4-BE49-F238E27FC236}">
                <a16:creationId xmlns:a16="http://schemas.microsoft.com/office/drawing/2014/main" id="{EBBA1A2A-DA89-D145-D1A4-0A1F8F8DBABA}"/>
              </a:ext>
            </a:extLst>
          </p:cNvPr>
          <p:cNvSpPr>
            <a:spLocks noGrp="1"/>
          </p:cNvSpPr>
          <p:nvPr>
            <p:ph type="body" sz="quarter" idx="17"/>
          </p:nvPr>
        </p:nvSpPr>
        <p:spPr>
          <a:xfrm>
            <a:off x="8681338" y="4178653"/>
            <a:ext cx="2976345" cy="1461301"/>
          </a:xfrm>
        </p:spPr>
        <p:txBody>
          <a:bodyPr/>
          <a:lstStyle/>
          <a:p>
            <a:r>
              <a:rPr lang="ja-JP" altLang="en-US" sz="1600" dirty="0">
                <a:effectLst/>
                <a:latin typeface="Yu Gothic Medium" panose="020B0400000000000000" pitchFamily="34" charset="-128"/>
                <a:ea typeface="Yu Gothic Medium" panose="020B0400000000000000" pitchFamily="34" charset="-128"/>
              </a:rPr>
              <a:t>バロッサは着実に成長し、酒精強化ワインに特化する産地として消費者の嗜好に応えていく</a:t>
            </a:r>
            <a:endParaRPr lang="en-AU" sz="1600" dirty="0">
              <a:effectLst/>
              <a:latin typeface="Yu Gothic Medium" panose="020B0400000000000000" pitchFamily="34" charset="-128"/>
              <a:ea typeface="Yu Gothic Medium" panose="020B0400000000000000" pitchFamily="34" charset="-128"/>
            </a:endParaRPr>
          </a:p>
        </p:txBody>
      </p:sp>
      <p:sp>
        <p:nvSpPr>
          <p:cNvPr id="7" name="Text Placeholder 6">
            <a:extLst>
              <a:ext uri="{FF2B5EF4-FFF2-40B4-BE49-F238E27FC236}">
                <a16:creationId xmlns:a16="http://schemas.microsoft.com/office/drawing/2014/main" id="{51F75101-1591-99F7-D488-E209F2FA1C84}"/>
              </a:ext>
            </a:extLst>
          </p:cNvPr>
          <p:cNvSpPr>
            <a:spLocks noGrp="1"/>
          </p:cNvSpPr>
          <p:nvPr>
            <p:ph type="body" sz="quarter" idx="18"/>
          </p:nvPr>
        </p:nvSpPr>
        <p:spPr>
          <a:xfrm>
            <a:off x="8670453" y="3494802"/>
            <a:ext cx="3412690" cy="662774"/>
          </a:xfrm>
        </p:spPr>
        <p:txBody>
          <a:bodyPr/>
          <a:lstStyle/>
          <a:p>
            <a:r>
              <a:rPr lang="en-US" dirty="0"/>
              <a:t>1800</a:t>
            </a:r>
            <a:r>
              <a:rPr lang="ja-JP" altLang="en-US" sz="1500" dirty="0">
                <a:latin typeface="Yu Gothic" panose="020B0400000000000000" pitchFamily="34" charset="-128"/>
                <a:ea typeface="Yu Gothic" panose="020B0400000000000000" pitchFamily="34" charset="-128"/>
              </a:rPr>
              <a:t>年代</a:t>
            </a:r>
            <a:r>
              <a:rPr lang="en-US" sz="1500" dirty="0"/>
              <a:t> </a:t>
            </a:r>
            <a:r>
              <a:rPr lang="en-US" dirty="0"/>
              <a:t>– 1960</a:t>
            </a:r>
            <a:r>
              <a:rPr lang="ja-JP" altLang="en-US" sz="1500" dirty="0">
                <a:latin typeface="Yu Gothic" panose="020B0400000000000000" pitchFamily="34" charset="-128"/>
                <a:ea typeface="Yu Gothic" panose="020B0400000000000000" pitchFamily="34" charset="-128"/>
              </a:rPr>
              <a:t>年代</a:t>
            </a:r>
            <a:r>
              <a:rPr lang="en-US" sz="1500" dirty="0"/>
              <a:t> </a:t>
            </a:r>
            <a:endParaRPr lang="en-US" sz="1500" dirty="0">
              <a:latin typeface="Yu Gothic" panose="020B0400000000000000" pitchFamily="34" charset="-128"/>
              <a:ea typeface="Yu Gothic" panose="020B0400000000000000" pitchFamily="34" charset="-128"/>
            </a:endParaRPr>
          </a:p>
        </p:txBody>
      </p:sp>
      <p:pic>
        <p:nvPicPr>
          <p:cNvPr id="12" name="Picture Placeholder 11" descr="A vineyard with trees in the background&#10;&#10;AI-generated content may be incorrect.">
            <a:extLst>
              <a:ext uri="{FF2B5EF4-FFF2-40B4-BE49-F238E27FC236}">
                <a16:creationId xmlns:a16="http://schemas.microsoft.com/office/drawing/2014/main" id="{EC2AE3F3-5335-015C-F95A-34237B84B47F}"/>
              </a:ext>
            </a:extLst>
          </p:cNvPr>
          <p:cNvPicPr>
            <a:picLocks noGrp="1" noChangeAspect="1"/>
          </p:cNvPicPr>
          <p:nvPr>
            <p:ph type="pic" sz="quarter" idx="12"/>
          </p:nvPr>
        </p:nvPicPr>
        <p:blipFill>
          <a:blip r:embed="rId2" cstate="print">
            <a:extLst>
              <a:ext uri="{28A0092B-C50C-407E-A947-70E740481C1C}">
                <a14:useLocalDpi xmlns:a14="http://schemas.microsoft.com/office/drawing/2010/main"/>
              </a:ext>
            </a:extLst>
          </a:blip>
          <a:srcRect/>
          <a:stretch/>
        </p:blipFill>
        <p:spPr>
          <a:xfrm>
            <a:off x="5694947" y="260350"/>
            <a:ext cx="6497053" cy="2800350"/>
          </a:xfrm>
        </p:spPr>
      </p:pic>
      <p:sp>
        <p:nvSpPr>
          <p:cNvPr id="9" name="Text Placeholder 8">
            <a:extLst>
              <a:ext uri="{FF2B5EF4-FFF2-40B4-BE49-F238E27FC236}">
                <a16:creationId xmlns:a16="http://schemas.microsoft.com/office/drawing/2014/main" id="{BAB61895-4747-01E6-2B93-52956DC8484E}"/>
              </a:ext>
            </a:extLst>
          </p:cNvPr>
          <p:cNvSpPr>
            <a:spLocks noGrp="1"/>
          </p:cNvSpPr>
          <p:nvPr>
            <p:ph type="body" sz="quarter" idx="13"/>
          </p:nvPr>
        </p:nvSpPr>
        <p:spPr>
          <a:xfrm>
            <a:off x="623888" y="1473086"/>
            <a:ext cx="4657498" cy="1325563"/>
          </a:xfrm>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過去の栄光、</a:t>
            </a:r>
          </a:p>
          <a:p>
            <a:r>
              <a:rPr lang="ja-JP" altLang="en-US">
                <a:solidFill>
                  <a:schemeClr val="accent1"/>
                </a:solidFill>
                <a:latin typeface="Yu Gothic Medium" panose="020B0400000000000000" pitchFamily="34" charset="-128"/>
                <a:ea typeface="Yu Gothic Medium" panose="020B0400000000000000" pitchFamily="34" charset="-128"/>
              </a:rPr>
              <a:t>輝かしい未来</a:t>
            </a:r>
            <a:endParaRPr lang="en-US" dirty="0">
              <a:solidFill>
                <a:schemeClr val="accent1"/>
              </a:solidFill>
              <a:latin typeface="Yu Gothic Medium" panose="020B0400000000000000" pitchFamily="34" charset="-128"/>
              <a:ea typeface="Yu Gothic Medium" panose="020B0400000000000000" pitchFamily="34" charset="-128"/>
            </a:endParaRPr>
          </a:p>
        </p:txBody>
      </p:sp>
      <p:sp>
        <p:nvSpPr>
          <p:cNvPr id="10" name="Text Placeholder 9">
            <a:extLst>
              <a:ext uri="{FF2B5EF4-FFF2-40B4-BE49-F238E27FC236}">
                <a16:creationId xmlns:a16="http://schemas.microsoft.com/office/drawing/2014/main" id="{5A985C99-EE3E-F3F9-38C1-722FCB631731}"/>
              </a:ext>
            </a:extLst>
          </p:cNvPr>
          <p:cNvSpPr>
            <a:spLocks noGrp="1"/>
          </p:cNvSpPr>
          <p:nvPr>
            <p:ph type="body" sz="quarter" idx="19"/>
          </p:nvPr>
        </p:nvSpPr>
        <p:spPr>
          <a:xfrm>
            <a:off x="623344" y="471676"/>
            <a:ext cx="4298950" cy="903287"/>
          </a:xfrm>
        </p:spPr>
        <p:txBody>
          <a:bodyPr/>
          <a:lstStyle/>
          <a:p>
            <a:r>
              <a:rPr lang="en-US" altLang="ja-JP" dirty="0">
                <a:solidFill>
                  <a:schemeClr val="bg2"/>
                </a:solidFill>
                <a:latin typeface="+mj-lt"/>
                <a:ea typeface="Yu Gothic Medium" panose="020B0400000000000000" pitchFamily="34" charset="-128"/>
                <a:cs typeface="Arial" panose="020B0604020202020204" pitchFamily="34" charset="0"/>
              </a:rPr>
              <a:t>BAROSSA</a:t>
            </a:r>
            <a:r>
              <a:rPr lang="ja-JP" altLang="en-US" dirty="0">
                <a:solidFill>
                  <a:schemeClr val="bg2"/>
                </a:solidFill>
                <a:latin typeface="Yu Gothic Medium" panose="020B0400000000000000" pitchFamily="34" charset="-128"/>
                <a:ea typeface="Yu Gothic Medium" panose="020B0400000000000000" pitchFamily="34" charset="-128"/>
              </a:rPr>
              <a:t>の歴史 </a:t>
            </a:r>
            <a:endParaRPr lang="en-US" dirty="0">
              <a:solidFill>
                <a:schemeClr val="bg2"/>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104801452"/>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person picking grapes from a vine&#10;&#10;AI-generated content may be incorrect.">
            <a:extLst>
              <a:ext uri="{FF2B5EF4-FFF2-40B4-BE49-F238E27FC236}">
                <a16:creationId xmlns:a16="http://schemas.microsoft.com/office/drawing/2014/main" id="{AB0D599A-C93D-3C86-8645-BCE450242AE0}"/>
              </a:ext>
            </a:extLst>
          </p:cNvPr>
          <p:cNvPicPr>
            <a:picLocks noGrp="1" noChangeAspect="1"/>
          </p:cNvPicPr>
          <p:nvPr>
            <p:ph type="pic" sz="quarter" idx="12"/>
          </p:nvPr>
        </p:nvPicPr>
        <p:blipFill>
          <a:blip r:embed="rId3" cstate="print">
            <a:extLst>
              <a:ext uri="{28A0092B-C50C-407E-A947-70E740481C1C}">
                <a14:useLocalDpi xmlns:a14="http://schemas.microsoft.com/office/drawing/2010/main"/>
              </a:ext>
            </a:extLst>
          </a:blip>
          <a:srcRect/>
          <a:stretch>
            <a:fillRect/>
          </a:stretch>
        </p:blipFill>
        <p:spPr>
          <a:xfrm>
            <a:off x="7869238" y="3808413"/>
            <a:ext cx="4322762" cy="2800350"/>
          </a:xfrm>
        </p:spPr>
      </p:pic>
      <p:sp>
        <p:nvSpPr>
          <p:cNvPr id="3" name="Text Placeholder 2">
            <a:extLst>
              <a:ext uri="{FF2B5EF4-FFF2-40B4-BE49-F238E27FC236}">
                <a16:creationId xmlns:a16="http://schemas.microsoft.com/office/drawing/2014/main" id="{5256D255-7AFF-1176-EF03-66AC0D3B641B}"/>
              </a:ext>
            </a:extLst>
          </p:cNvPr>
          <p:cNvSpPr>
            <a:spLocks noGrp="1"/>
          </p:cNvSpPr>
          <p:nvPr>
            <p:ph type="body" sz="quarter" idx="17"/>
          </p:nvPr>
        </p:nvSpPr>
        <p:spPr>
          <a:xfrm>
            <a:off x="363965" y="4182663"/>
            <a:ext cx="2974458" cy="1461301"/>
          </a:xfrm>
        </p:spPr>
        <p:txBody>
          <a:bodyPr/>
          <a:lstStyle/>
          <a:p>
            <a:r>
              <a:rPr lang="ja-JP" altLang="en-US" sz="1600" dirty="0">
                <a:effectLst/>
                <a:latin typeface="Yu Gothic Medium" panose="020B0400000000000000" pitchFamily="34" charset="-128"/>
                <a:ea typeface="Yu Gothic Medium" panose="020B0400000000000000" pitchFamily="34" charset="-128"/>
              </a:rPr>
              <a:t>バロッサのワインは消費者の</a:t>
            </a:r>
            <a:br>
              <a:rPr lang="en-US" altLang="ja-JP" sz="1600" dirty="0">
                <a:effectLst/>
                <a:latin typeface="Yu Gothic Medium" panose="020B0400000000000000" pitchFamily="34" charset="-128"/>
                <a:ea typeface="Yu Gothic Medium" panose="020B0400000000000000" pitchFamily="34" charset="-128"/>
              </a:rPr>
            </a:br>
            <a:r>
              <a:rPr lang="ja-JP" altLang="en-US" sz="1600" dirty="0">
                <a:effectLst/>
                <a:latin typeface="Yu Gothic Medium" panose="020B0400000000000000" pitchFamily="34" charset="-128"/>
                <a:ea typeface="Yu Gothic Medium" panose="020B0400000000000000" pitchFamily="34" charset="-128"/>
              </a:rPr>
              <a:t>嗜好の進化とともに多様化していく。やがて世界的に評価を</a:t>
            </a:r>
            <a:br>
              <a:rPr lang="en-US" altLang="ja-JP" sz="1600" dirty="0">
                <a:effectLst/>
                <a:latin typeface="Yu Gothic Medium" panose="020B0400000000000000" pitchFamily="34" charset="-128"/>
                <a:ea typeface="Yu Gothic Medium" panose="020B0400000000000000" pitchFamily="34" charset="-128"/>
              </a:rPr>
            </a:br>
            <a:r>
              <a:rPr lang="ja-JP" altLang="en-US" sz="1600" dirty="0">
                <a:effectLst/>
                <a:latin typeface="Yu Gothic Medium" panose="020B0400000000000000" pitchFamily="34" charset="-128"/>
                <a:ea typeface="Yu Gothic Medium" panose="020B0400000000000000" pitchFamily="34" charset="-128"/>
              </a:rPr>
              <a:t>得るようになり、この頃から</a:t>
            </a:r>
            <a:br>
              <a:rPr lang="en-US" altLang="ja-JP" sz="1600" dirty="0">
                <a:effectLst/>
                <a:latin typeface="Yu Gothic Medium" panose="020B0400000000000000" pitchFamily="34" charset="-128"/>
                <a:ea typeface="Yu Gothic Medium" panose="020B0400000000000000" pitchFamily="34" charset="-128"/>
              </a:rPr>
            </a:br>
            <a:r>
              <a:rPr lang="ja-JP" altLang="en-US" sz="1600" dirty="0">
                <a:effectLst/>
                <a:latin typeface="Yu Gothic Medium" panose="020B0400000000000000" pitchFamily="34" charset="-128"/>
                <a:ea typeface="Yu Gothic Medium" panose="020B0400000000000000" pitchFamily="34" charset="-128"/>
              </a:rPr>
              <a:t>この産地の黄金時代を予感させるようになる</a:t>
            </a:r>
            <a:endParaRPr lang="en-AU" sz="1600" dirty="0">
              <a:effectLst/>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7ABCB6D4-9233-3A79-387C-59D3A7705282}"/>
              </a:ext>
            </a:extLst>
          </p:cNvPr>
          <p:cNvSpPr>
            <a:spLocks noGrp="1"/>
          </p:cNvSpPr>
          <p:nvPr>
            <p:ph type="body" sz="quarter" idx="18"/>
          </p:nvPr>
        </p:nvSpPr>
        <p:spPr>
          <a:xfrm>
            <a:off x="353079" y="3498812"/>
            <a:ext cx="2821442" cy="662774"/>
          </a:xfrm>
        </p:spPr>
        <p:txBody>
          <a:bodyPr/>
          <a:lstStyle/>
          <a:p>
            <a:r>
              <a:rPr lang="en-US" dirty="0"/>
              <a:t>1970</a:t>
            </a:r>
            <a:r>
              <a:rPr lang="ja-JP" altLang="en-US" sz="1500" dirty="0">
                <a:latin typeface="Yu Gothic" panose="020B0400000000000000" pitchFamily="34" charset="-128"/>
                <a:ea typeface="Yu Gothic" panose="020B0400000000000000" pitchFamily="34" charset="-128"/>
              </a:rPr>
              <a:t>年代</a:t>
            </a:r>
            <a:r>
              <a:rPr lang="en-US" sz="1500" dirty="0"/>
              <a:t> </a:t>
            </a:r>
            <a:r>
              <a:rPr lang="en-US" dirty="0"/>
              <a:t>– 1980</a:t>
            </a:r>
            <a:r>
              <a:rPr lang="ja-JP" altLang="en-US" sz="1500" dirty="0">
                <a:latin typeface="Yu Gothic" panose="020B0400000000000000" pitchFamily="34" charset="-128"/>
                <a:ea typeface="Yu Gothic" panose="020B0400000000000000" pitchFamily="34" charset="-128"/>
              </a:rPr>
              <a:t>年代</a:t>
            </a:r>
            <a:r>
              <a:rPr lang="en-US" sz="1500" dirty="0"/>
              <a:t> </a:t>
            </a:r>
            <a:endParaRPr lang="en-US" sz="1500" dirty="0">
              <a:latin typeface="Yu Gothic" panose="020B0400000000000000" pitchFamily="34" charset="-128"/>
              <a:ea typeface="Yu Gothic" panose="020B0400000000000000" pitchFamily="34" charset="-128"/>
            </a:endParaRPr>
          </a:p>
        </p:txBody>
      </p:sp>
      <p:sp>
        <p:nvSpPr>
          <p:cNvPr id="5" name="Text Placeholder 4">
            <a:extLst>
              <a:ext uri="{FF2B5EF4-FFF2-40B4-BE49-F238E27FC236}">
                <a16:creationId xmlns:a16="http://schemas.microsoft.com/office/drawing/2014/main" id="{5939C9E9-9A3A-3103-30A5-9D4F9F30651E}"/>
              </a:ext>
            </a:extLst>
          </p:cNvPr>
          <p:cNvSpPr>
            <a:spLocks noGrp="1"/>
          </p:cNvSpPr>
          <p:nvPr>
            <p:ph type="body" sz="quarter" idx="19"/>
          </p:nvPr>
        </p:nvSpPr>
        <p:spPr>
          <a:xfrm>
            <a:off x="5376882" y="4182663"/>
            <a:ext cx="2291347" cy="1461301"/>
          </a:xfrm>
        </p:spPr>
        <p:txBody>
          <a:bodyPr/>
          <a:lstStyle/>
          <a:p>
            <a:r>
              <a:rPr lang="ja-JP" altLang="en-US" sz="1600" dirty="0">
                <a:effectLst/>
                <a:latin typeface="Yu Gothic Medium" panose="020B0400000000000000" pitchFamily="34" charset="-128"/>
                <a:ea typeface="Yu Gothic Medium" panose="020B0400000000000000" pitchFamily="34" charset="-128"/>
              </a:rPr>
              <a:t>古木の認定と保存を目的とした「</a:t>
            </a:r>
            <a:r>
              <a:rPr lang="en-AU" sz="1600" dirty="0">
                <a:effectLst/>
                <a:latin typeface="Yu Gothic Medium" panose="020B0400000000000000" pitchFamily="34" charset="-128"/>
                <a:ea typeface="Yu Gothic Medium" panose="020B0400000000000000" pitchFamily="34" charset="-128"/>
              </a:rPr>
              <a:t>The Barossa Old Vine Charter（</a:t>
            </a:r>
            <a:r>
              <a:rPr lang="ja-JP" altLang="en-US" sz="1600" dirty="0">
                <a:effectLst/>
                <a:latin typeface="Yu Gothic Medium" panose="020B0400000000000000" pitchFamily="34" charset="-128"/>
                <a:ea typeface="Yu Gothic Medium" panose="020B0400000000000000" pitchFamily="34" charset="-128"/>
              </a:rPr>
              <a:t>バロッサ古木憲章）」が設立される</a:t>
            </a:r>
            <a:endParaRPr lang="en-US" dirty="0"/>
          </a:p>
        </p:txBody>
      </p:sp>
      <p:sp>
        <p:nvSpPr>
          <p:cNvPr id="6" name="Text Placeholder 5">
            <a:extLst>
              <a:ext uri="{FF2B5EF4-FFF2-40B4-BE49-F238E27FC236}">
                <a16:creationId xmlns:a16="http://schemas.microsoft.com/office/drawing/2014/main" id="{B4F648E8-2579-5D58-9377-364D1965636C}"/>
              </a:ext>
            </a:extLst>
          </p:cNvPr>
          <p:cNvSpPr>
            <a:spLocks noGrp="1"/>
          </p:cNvSpPr>
          <p:nvPr>
            <p:ph type="body" sz="quarter" idx="20"/>
          </p:nvPr>
        </p:nvSpPr>
        <p:spPr>
          <a:xfrm>
            <a:off x="5365997" y="3498812"/>
            <a:ext cx="2120040" cy="662774"/>
          </a:xfrm>
        </p:spPr>
        <p:txBody>
          <a:bodyPr/>
          <a:lstStyle/>
          <a:p>
            <a:r>
              <a:rPr lang="en-US" dirty="0"/>
              <a:t>2009</a:t>
            </a:r>
            <a:r>
              <a:rPr lang="ja-JP" altLang="en-US" sz="1500" dirty="0">
                <a:latin typeface="Yu Gothic" panose="020B0400000000000000" pitchFamily="34" charset="-128"/>
                <a:ea typeface="Yu Gothic" panose="020B0400000000000000" pitchFamily="34" charset="-128"/>
              </a:rPr>
              <a:t>年</a:t>
            </a:r>
            <a:endParaRPr lang="en-US" sz="1500" dirty="0">
              <a:latin typeface="Yu Gothic" panose="020B0400000000000000" pitchFamily="34" charset="-128"/>
              <a:ea typeface="Yu Gothic" panose="020B0400000000000000" pitchFamily="34" charset="-128"/>
            </a:endParaRPr>
          </a:p>
        </p:txBody>
      </p:sp>
      <p:sp>
        <p:nvSpPr>
          <p:cNvPr id="7" name="Text Placeholder 6">
            <a:extLst>
              <a:ext uri="{FF2B5EF4-FFF2-40B4-BE49-F238E27FC236}">
                <a16:creationId xmlns:a16="http://schemas.microsoft.com/office/drawing/2014/main" id="{60DE2983-571D-0FDD-6D7F-395AFF60B6EE}"/>
              </a:ext>
            </a:extLst>
          </p:cNvPr>
          <p:cNvSpPr>
            <a:spLocks noGrp="1"/>
          </p:cNvSpPr>
          <p:nvPr>
            <p:ph type="body" sz="quarter" idx="21"/>
          </p:nvPr>
        </p:nvSpPr>
        <p:spPr>
          <a:xfrm>
            <a:off x="2389652" y="1715156"/>
            <a:ext cx="3488634" cy="1461301"/>
          </a:xfrm>
        </p:spPr>
        <p:txBody>
          <a:bodyPr/>
          <a:lstStyle/>
          <a:p>
            <a:r>
              <a:rPr lang="ja-JP" altLang="en-US" sz="1600" dirty="0">
                <a:effectLst/>
                <a:latin typeface="Yu Gothic Medium" panose="020B0400000000000000" pitchFamily="34" charset="-128"/>
                <a:ea typeface="Yu Gothic Medium" panose="020B0400000000000000" pitchFamily="34" charset="-128"/>
              </a:rPr>
              <a:t>濃厚で凝縮した樽香の強いワインが</a:t>
            </a:r>
            <a:br>
              <a:rPr lang="en-US" altLang="ja-JP" sz="1600" dirty="0">
                <a:effectLst/>
                <a:latin typeface="Yu Gothic Medium" panose="020B0400000000000000" pitchFamily="34" charset="-128"/>
                <a:ea typeface="Yu Gothic Medium" panose="020B0400000000000000" pitchFamily="34" charset="-128"/>
              </a:rPr>
            </a:br>
            <a:r>
              <a:rPr lang="ja-JP" altLang="en-US" sz="1600" dirty="0">
                <a:effectLst/>
                <a:latin typeface="Yu Gothic Medium" panose="020B0400000000000000" pitchFamily="34" charset="-128"/>
                <a:ea typeface="Yu Gothic Medium" panose="020B0400000000000000" pitchFamily="34" charset="-128"/>
              </a:rPr>
              <a:t>流行し、バロッサのシラーズ、グルナッシュ、ブレンドの赤ワインが</a:t>
            </a:r>
            <a:br>
              <a:rPr lang="en-US" altLang="ja-JP" sz="1600" dirty="0">
                <a:effectLst/>
                <a:latin typeface="Yu Gothic Medium" panose="020B0400000000000000" pitchFamily="34" charset="-128"/>
                <a:ea typeface="Yu Gothic Medium" panose="020B0400000000000000" pitchFamily="34" charset="-128"/>
              </a:rPr>
            </a:br>
            <a:r>
              <a:rPr lang="ja-JP" altLang="en-US" sz="1600" dirty="0">
                <a:effectLst/>
                <a:latin typeface="Yu Gothic Medium" panose="020B0400000000000000" pitchFamily="34" charset="-128"/>
                <a:ea typeface="Yu Gothic Medium" panose="020B0400000000000000" pitchFamily="34" charset="-128"/>
              </a:rPr>
              <a:t>高い人気を博すようになる</a:t>
            </a:r>
            <a:endParaRPr lang="en-US" dirty="0"/>
          </a:p>
        </p:txBody>
      </p:sp>
      <p:sp>
        <p:nvSpPr>
          <p:cNvPr id="8" name="Text Placeholder 7">
            <a:extLst>
              <a:ext uri="{FF2B5EF4-FFF2-40B4-BE49-F238E27FC236}">
                <a16:creationId xmlns:a16="http://schemas.microsoft.com/office/drawing/2014/main" id="{C0021E86-05FB-E010-0702-D6FC3F863117}"/>
              </a:ext>
            </a:extLst>
          </p:cNvPr>
          <p:cNvSpPr>
            <a:spLocks noGrp="1"/>
          </p:cNvSpPr>
          <p:nvPr>
            <p:ph type="body" sz="quarter" idx="22"/>
          </p:nvPr>
        </p:nvSpPr>
        <p:spPr>
          <a:xfrm>
            <a:off x="2389652" y="1031305"/>
            <a:ext cx="3121241" cy="662774"/>
          </a:xfrm>
        </p:spPr>
        <p:txBody>
          <a:bodyPr/>
          <a:lstStyle/>
          <a:p>
            <a:r>
              <a:rPr lang="en-US" dirty="0"/>
              <a:t>1990</a:t>
            </a:r>
            <a:r>
              <a:rPr lang="ja-JP" altLang="en-US" sz="1500" dirty="0">
                <a:latin typeface="Yu Gothic" panose="020B0400000000000000" pitchFamily="34" charset="-128"/>
                <a:ea typeface="Yu Gothic" panose="020B0400000000000000" pitchFamily="34" charset="-128"/>
              </a:rPr>
              <a:t>後半</a:t>
            </a:r>
            <a:r>
              <a:rPr lang="en-US" sz="1500" dirty="0">
                <a:latin typeface="Yu Gothic" panose="020B0400000000000000" pitchFamily="34" charset="-128"/>
                <a:ea typeface="Yu Gothic" panose="020B0400000000000000" pitchFamily="34" charset="-128"/>
              </a:rPr>
              <a:t> </a:t>
            </a:r>
            <a:r>
              <a:rPr lang="en-US" dirty="0"/>
              <a:t>– 2000</a:t>
            </a:r>
            <a:r>
              <a:rPr lang="ja-JP" altLang="en-US" sz="1500" dirty="0">
                <a:latin typeface="Yu Gothic" panose="020B0400000000000000" pitchFamily="34" charset="-128"/>
                <a:ea typeface="Yu Gothic" panose="020B0400000000000000" pitchFamily="34" charset="-128"/>
              </a:rPr>
              <a:t>前半</a:t>
            </a:r>
            <a:endParaRPr lang="en-US" sz="1500" dirty="0">
              <a:latin typeface="Yu Gothic" panose="020B0400000000000000" pitchFamily="34" charset="-128"/>
              <a:ea typeface="Yu Gothic" panose="020B0400000000000000" pitchFamily="34" charset="-128"/>
            </a:endParaRPr>
          </a:p>
        </p:txBody>
      </p:sp>
      <p:sp>
        <p:nvSpPr>
          <p:cNvPr id="9" name="Text Placeholder 8">
            <a:extLst>
              <a:ext uri="{FF2B5EF4-FFF2-40B4-BE49-F238E27FC236}">
                <a16:creationId xmlns:a16="http://schemas.microsoft.com/office/drawing/2014/main" id="{F3E0B256-455B-AD0B-952D-5250A56C76F6}"/>
              </a:ext>
            </a:extLst>
          </p:cNvPr>
          <p:cNvSpPr>
            <a:spLocks noGrp="1"/>
          </p:cNvSpPr>
          <p:nvPr>
            <p:ph type="body" sz="quarter" idx="23"/>
          </p:nvPr>
        </p:nvSpPr>
        <p:spPr>
          <a:xfrm>
            <a:off x="7751255" y="1694079"/>
            <a:ext cx="3488634" cy="1461301"/>
          </a:xfrm>
        </p:spPr>
        <p:txBody>
          <a:bodyPr/>
          <a:lstStyle/>
          <a:p>
            <a:r>
              <a:rPr lang="ja-JP" altLang="en-US" sz="1600" dirty="0">
                <a:effectLst/>
                <a:latin typeface="Yu Gothic Medium" panose="020B0400000000000000" pitchFamily="34" charset="-128"/>
                <a:ea typeface="Yu Gothic Medium" panose="020B0400000000000000" pitchFamily="34" charset="-128"/>
              </a:rPr>
              <a:t>バロッサの伝統的な品種に、</a:t>
            </a:r>
            <a:br>
              <a:rPr lang="en-US" altLang="ja-JP" sz="1600" dirty="0">
                <a:effectLst/>
                <a:latin typeface="Yu Gothic Medium" panose="020B0400000000000000" pitchFamily="34" charset="-128"/>
                <a:ea typeface="Yu Gothic Medium" panose="020B0400000000000000" pitchFamily="34" charset="-128"/>
              </a:rPr>
            </a:br>
            <a:r>
              <a:rPr lang="ja-JP" altLang="en-US" sz="1600" dirty="0">
                <a:effectLst/>
                <a:latin typeface="Yu Gothic Medium" panose="020B0400000000000000" pitchFamily="34" charset="-128"/>
                <a:ea typeface="Yu Gothic Medium" panose="020B0400000000000000" pitchFamily="34" charset="-128"/>
              </a:rPr>
              <a:t>地中海系品種が加わり、新たな</a:t>
            </a:r>
            <a:br>
              <a:rPr lang="en-US" altLang="ja-JP" sz="1600" dirty="0">
                <a:effectLst/>
                <a:latin typeface="Yu Gothic Medium" panose="020B0400000000000000" pitchFamily="34" charset="-128"/>
                <a:ea typeface="Yu Gothic Medium" panose="020B0400000000000000" pitchFamily="34" charset="-128"/>
              </a:rPr>
            </a:br>
            <a:r>
              <a:rPr lang="ja-JP" altLang="en-US" sz="1600" dirty="0">
                <a:effectLst/>
                <a:latin typeface="Yu Gothic Medium" panose="020B0400000000000000" pitchFamily="34" charset="-128"/>
                <a:ea typeface="Yu Gothic Medium" panose="020B0400000000000000" pitchFamily="34" charset="-128"/>
              </a:rPr>
              <a:t>タイプのブドウ栽培者やワインメーカーが革新的な技術を追求している</a:t>
            </a:r>
            <a:endParaRPr lang="en-US" dirty="0"/>
          </a:p>
        </p:txBody>
      </p:sp>
      <p:sp>
        <p:nvSpPr>
          <p:cNvPr id="10" name="Text Placeholder 9">
            <a:extLst>
              <a:ext uri="{FF2B5EF4-FFF2-40B4-BE49-F238E27FC236}">
                <a16:creationId xmlns:a16="http://schemas.microsoft.com/office/drawing/2014/main" id="{DFE5FF2A-FB8F-C485-F6F5-B9DAFFE83076}"/>
              </a:ext>
            </a:extLst>
          </p:cNvPr>
          <p:cNvSpPr>
            <a:spLocks noGrp="1"/>
          </p:cNvSpPr>
          <p:nvPr>
            <p:ph type="body" sz="quarter" idx="24"/>
          </p:nvPr>
        </p:nvSpPr>
        <p:spPr>
          <a:xfrm>
            <a:off x="7740370" y="1010228"/>
            <a:ext cx="2758002" cy="662774"/>
          </a:xfrm>
        </p:spPr>
        <p:txBody>
          <a:bodyPr/>
          <a:lstStyle/>
          <a:p>
            <a:r>
              <a:rPr lang="en-US" dirty="0"/>
              <a:t>2010</a:t>
            </a:r>
            <a:r>
              <a:rPr lang="ja-JP" altLang="en-US" sz="1500">
                <a:latin typeface="Yu Gothic" panose="020B0400000000000000" pitchFamily="34" charset="-128"/>
                <a:ea typeface="Yu Gothic" panose="020B0400000000000000" pitchFamily="34" charset="-128"/>
              </a:rPr>
              <a:t>年代</a:t>
            </a:r>
            <a:r>
              <a:rPr lang="en-US" sz="1500" dirty="0"/>
              <a:t> </a:t>
            </a:r>
            <a:r>
              <a:rPr lang="en-US" dirty="0"/>
              <a:t>– </a:t>
            </a:r>
            <a:r>
              <a:rPr lang="ja-JP" altLang="en-US">
                <a:latin typeface="Yu Gothic" panose="020B0400000000000000" pitchFamily="34" charset="-128"/>
                <a:ea typeface="Yu Gothic" panose="020B0400000000000000" pitchFamily="34" charset="-128"/>
              </a:rPr>
              <a:t>から現在</a:t>
            </a:r>
            <a:endParaRPr lang="en-US" dirty="0">
              <a:latin typeface="Yu Gothic" panose="020B0400000000000000" pitchFamily="34" charset="-128"/>
              <a:ea typeface="Yu Gothic" panose="020B0400000000000000" pitchFamily="34" charset="-128"/>
            </a:endParaRPr>
          </a:p>
        </p:txBody>
      </p:sp>
      <p:sp>
        <p:nvSpPr>
          <p:cNvPr id="13" name="Right Arrow 12">
            <a:extLst>
              <a:ext uri="{FF2B5EF4-FFF2-40B4-BE49-F238E27FC236}">
                <a16:creationId xmlns:a16="http://schemas.microsoft.com/office/drawing/2014/main" id="{88C39EE9-D47C-1842-E4F8-E71A42C26584}"/>
              </a:ext>
            </a:extLst>
          </p:cNvPr>
          <p:cNvSpPr/>
          <p:nvPr/>
        </p:nvSpPr>
        <p:spPr>
          <a:xfrm>
            <a:off x="10595810" y="3302728"/>
            <a:ext cx="644079" cy="252543"/>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0083859"/>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dirt road with palm trees&#10;&#10;AI-generated content may be incorrect.">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600102"/>
            <a:ext cx="4829691" cy="785732"/>
          </a:xfrm>
        </p:spPr>
        <p:txBody>
          <a:bodyPr/>
          <a:lstStyle/>
          <a:p>
            <a:r>
              <a:rPr lang="ja-JP" altLang="en-US">
                <a:solidFill>
                  <a:schemeClr val="bg2"/>
                </a:solidFill>
                <a:latin typeface="Yu Gothic Medium" panose="020B0400000000000000" pitchFamily="34" charset="-128"/>
                <a:ea typeface="Yu Gothic Medium" panose="020B0400000000000000" pitchFamily="34" charset="-128"/>
              </a:rPr>
              <a:t>多様性がもたらす </a:t>
            </a:r>
            <a:endParaRPr lang="en-US" dirty="0">
              <a:solidFill>
                <a:schemeClr val="bg2"/>
              </a:solidFill>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2F622F35-E55D-E736-78A0-42B0EBBB252A}"/>
              </a:ext>
            </a:extLst>
          </p:cNvPr>
          <p:cNvSpPr>
            <a:spLocks noGrp="1"/>
          </p:cNvSpPr>
          <p:nvPr>
            <p:ph type="body" sz="quarter" idx="13"/>
          </p:nvPr>
        </p:nvSpPr>
        <p:spPr>
          <a:xfrm>
            <a:off x="6456362" y="1467966"/>
            <a:ext cx="5602288" cy="1325563"/>
          </a:xfrm>
        </p:spPr>
        <p:txBody>
          <a:bodyPr/>
          <a:lstStyle/>
          <a:p>
            <a:r>
              <a:rPr lang="ja-JP" altLang="en-US" b="1">
                <a:latin typeface="Yu Gothic" panose="020B0400000000000000" pitchFamily="34" charset="-128"/>
                <a:ea typeface="Yu Gothic" panose="020B0400000000000000" pitchFamily="34" charset="-128"/>
              </a:rPr>
              <a:t>多様性がもたらす </a:t>
            </a:r>
          </a:p>
          <a:p>
            <a:r>
              <a:rPr lang="ja-JP" altLang="en-US" b="1">
                <a:latin typeface="Yu Gothic" panose="020B0400000000000000" pitchFamily="34" charset="-128"/>
                <a:ea typeface="Yu Gothic" panose="020B0400000000000000" pitchFamily="34" charset="-128"/>
              </a:rPr>
              <a:t>地形・気候・土壌</a:t>
            </a:r>
            <a:endParaRPr lang="en-US" b="1" dirty="0">
              <a:latin typeface="Yu Gothic" panose="020B0400000000000000" pitchFamily="34" charset="-128"/>
              <a:ea typeface="Yu Gothic" panose="020B0400000000000000" pitchFamily="34" charset="-128"/>
            </a:endParaRPr>
          </a:p>
        </p:txBody>
      </p:sp>
      <p:sp>
        <p:nvSpPr>
          <p:cNvPr id="2" name="Text Placeholder 3">
            <a:extLst>
              <a:ext uri="{FF2B5EF4-FFF2-40B4-BE49-F238E27FC236}">
                <a16:creationId xmlns:a16="http://schemas.microsoft.com/office/drawing/2014/main" id="{0B66A773-7B6B-570A-F40C-0ECF7E5F1FA2}"/>
              </a:ext>
            </a:extLst>
          </p:cNvPr>
          <p:cNvSpPr txBox="1">
            <a:spLocks/>
          </p:cNvSpPr>
          <p:nvPr/>
        </p:nvSpPr>
        <p:spPr>
          <a:xfrm>
            <a:off x="6537233" y="3279993"/>
            <a:ext cx="3426574" cy="3192048"/>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217"/>
              </a:spcBef>
              <a:spcAft>
                <a:spcPts val="315"/>
              </a:spcAft>
              <a:buClr>
                <a:srgbClr val="B2D8BE"/>
              </a:buClr>
            </a:pPr>
            <a:r>
              <a:rPr lang="ja-JP" altLang="en-US" sz="1800" dirty="0">
                <a:solidFill>
                  <a:schemeClr val="bg1">
                    <a:lumMod val="95000"/>
                  </a:schemeClr>
                </a:solidFill>
                <a:latin typeface="Yu Gothic Medium" panose="020B0400000000000000" pitchFamily="34" charset="-128"/>
                <a:ea typeface="Yu Gothic Medium" panose="020B0400000000000000" pitchFamily="34" charset="-128"/>
              </a:rPr>
              <a:t>バロッサは、地理的に以下の</a:t>
            </a:r>
            <a:br>
              <a:rPr lang="ja-JP" altLang="en-US" sz="1800" dirty="0">
                <a:solidFill>
                  <a:schemeClr val="bg1">
                    <a:lumMod val="95000"/>
                  </a:schemeClr>
                </a:solidFill>
                <a:latin typeface="Yu Gothic Medium" panose="020B0400000000000000" pitchFamily="34" charset="-128"/>
                <a:ea typeface="Yu Gothic Medium" panose="020B0400000000000000" pitchFamily="34" charset="-128"/>
              </a:rPr>
            </a:br>
            <a:r>
              <a:rPr lang="ja-JP" altLang="en-US" sz="1800" dirty="0">
                <a:solidFill>
                  <a:schemeClr val="bg1">
                    <a:lumMod val="95000"/>
                  </a:schemeClr>
                </a:solidFill>
                <a:latin typeface="Yu Gothic Medium" panose="020B0400000000000000" pitchFamily="34" charset="-128"/>
                <a:ea typeface="Yu Gothic Medium" panose="020B0400000000000000" pitchFamily="34" charset="-128"/>
              </a:rPr>
              <a:t>地区に分類されます。</a:t>
            </a:r>
            <a:br>
              <a:rPr lang="en-US" altLang="ja-JP" sz="1800" dirty="0">
                <a:solidFill>
                  <a:schemeClr val="bg1">
                    <a:lumMod val="95000"/>
                  </a:schemeClr>
                </a:solidFill>
                <a:latin typeface="Yu Gothic Medium" panose="020B0400000000000000" pitchFamily="34" charset="-128"/>
                <a:ea typeface="Yu Gothic Medium" panose="020B0400000000000000" pitchFamily="34" charset="-128"/>
              </a:rPr>
            </a:br>
            <a:endParaRPr lang="en-AU" altLang="ja-JP" sz="1800" dirty="0">
              <a:solidFill>
                <a:schemeClr val="bg1">
                  <a:lumMod val="95000"/>
                </a:schemeClr>
              </a:solidFill>
              <a:latin typeface="Yu Gothic Medium" panose="020B0400000000000000" pitchFamily="34" charset="-128"/>
              <a:ea typeface="Yu Gothic Medium" panose="020B0400000000000000" pitchFamily="34" charset="-128"/>
            </a:endParaRPr>
          </a:p>
          <a:p>
            <a:pPr marL="285750" indent="-285750">
              <a:spcBef>
                <a:spcPts val="217"/>
              </a:spcBef>
              <a:spcAft>
                <a:spcPts val="315"/>
              </a:spcAft>
              <a:buFont typeface="Arial" panose="020B0604020202020204" pitchFamily="34" charset="0"/>
              <a:buChar char="•"/>
            </a:pPr>
            <a:r>
              <a:rPr lang="ja-JP" altLang="en-US" sz="1800" dirty="0">
                <a:solidFill>
                  <a:schemeClr val="bg1">
                    <a:lumMod val="95000"/>
                  </a:schemeClr>
                </a:solidFill>
                <a:latin typeface="Yu Gothic Medium" panose="020B0400000000000000" pitchFamily="34" charset="-128"/>
                <a:ea typeface="Yu Gothic Medium" panose="020B0400000000000000" pitchFamily="34" charset="-128"/>
              </a:rPr>
              <a:t>バロッサ・ヴァレー</a:t>
            </a:r>
          </a:p>
          <a:p>
            <a:pPr marL="285750" indent="-285750">
              <a:spcBef>
                <a:spcPts val="217"/>
              </a:spcBef>
              <a:spcAft>
                <a:spcPts val="315"/>
              </a:spcAft>
              <a:buFont typeface="Arial" panose="020B0604020202020204" pitchFamily="34" charset="0"/>
              <a:buChar char="•"/>
            </a:pPr>
            <a:r>
              <a:rPr lang="ja-JP" altLang="en-US" sz="1800" dirty="0">
                <a:solidFill>
                  <a:schemeClr val="bg1">
                    <a:lumMod val="95000"/>
                  </a:schemeClr>
                </a:solidFill>
                <a:latin typeface="Yu Gothic Medium" panose="020B0400000000000000" pitchFamily="34" charset="-128"/>
                <a:ea typeface="Yu Gothic Medium" panose="020B0400000000000000" pitchFamily="34" charset="-128"/>
              </a:rPr>
              <a:t>イーデン・ヴァレー</a:t>
            </a:r>
          </a:p>
          <a:p>
            <a:pPr marL="285750" indent="-285750">
              <a:spcBef>
                <a:spcPts val="217"/>
              </a:spcBef>
              <a:spcAft>
                <a:spcPts val="315"/>
              </a:spcAft>
              <a:buFont typeface="Arial" panose="020B0604020202020204" pitchFamily="34" charset="0"/>
              <a:buChar char="•"/>
            </a:pPr>
            <a:r>
              <a:rPr lang="ja-JP" altLang="en-US" sz="1800" dirty="0">
                <a:solidFill>
                  <a:schemeClr val="bg1">
                    <a:lumMod val="95000"/>
                  </a:schemeClr>
                </a:solidFill>
                <a:latin typeface="Yu Gothic Medium" panose="020B0400000000000000" pitchFamily="34" charset="-128"/>
                <a:ea typeface="Yu Gothic Medium" panose="020B0400000000000000" pitchFamily="34" charset="-128"/>
              </a:rPr>
              <a:t>ハイ・イーデン小地区</a:t>
            </a:r>
            <a:endParaRPr lang="en-US" sz="1800"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1405062414"/>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1_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681AFA2-2007-4DB3-B288-0820BC985189}">
  <ds:schemaRefs>
    <ds:schemaRef ds:uri="http://purl.org/dc/elements/1.1/"/>
    <ds:schemaRef ds:uri="http://www.w3.org/XML/1998/namespace"/>
    <ds:schemaRef ds:uri="http://schemas.microsoft.com/office/2006/documentManagement/types"/>
    <ds:schemaRef ds:uri="http://purl.org/dc/dcmitype/"/>
    <ds:schemaRef ds:uri="http://schemas.microsoft.com/office/infopath/2007/PartnerControls"/>
    <ds:schemaRef ds:uri="http://purl.org/dc/terms/"/>
    <ds:schemaRef ds:uri="4e8dd08d-258d-47a9-9875-37f1ffd19f33"/>
    <ds:schemaRef ds:uri="http://schemas.openxmlformats.org/package/2006/metadata/core-properties"/>
    <ds:schemaRef ds:uri="02256494-4976-4001-aedb-96463ae0d92e"/>
    <ds:schemaRef ds:uri="http://schemas.microsoft.com/office/2006/metadata/properties"/>
  </ds:schemaRefs>
</ds:datastoreItem>
</file>

<file path=customXml/itemProps2.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3.xml><?xml version="1.0" encoding="utf-8"?>
<ds:datastoreItem xmlns:ds="http://schemas.openxmlformats.org/officeDocument/2006/customXml" ds:itemID="{59CED6E9-2BD7-4022-A006-82448F36B2AF}"/>
</file>

<file path=docProps/app.xml><?xml version="1.0" encoding="utf-8"?>
<Properties xmlns="http://schemas.openxmlformats.org/officeDocument/2006/extended-properties" xmlns:vt="http://schemas.openxmlformats.org/officeDocument/2006/docPropsVTypes">
  <TotalTime>0</TotalTime>
  <Words>7695</Words>
  <Application>Microsoft Macintosh PowerPoint</Application>
  <PresentationFormat>Widescreen</PresentationFormat>
  <Paragraphs>503</Paragraphs>
  <Slides>37</Slides>
  <Notes>24</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37</vt:i4>
      </vt:variant>
    </vt:vector>
  </HeadingPairs>
  <TitlesOfParts>
    <vt:vector size="45" baseType="lpstr">
      <vt:lpstr>Yu Gothic Medium</vt:lpstr>
      <vt:lpstr>Yu Gothic</vt:lpstr>
      <vt:lpstr>Inter Display</vt:lpstr>
      <vt:lpstr>MS PGothic</vt:lpstr>
      <vt:lpstr>Arial</vt:lpstr>
      <vt:lpstr>Neue Haas Grotesk Text Pro</vt:lpstr>
      <vt:lpstr>Slide layouts</vt:lpstr>
      <vt:lpstr>1_Slide layouts</vt:lpstr>
      <vt:lpstr>PowerPoint Presentation</vt:lpstr>
      <vt:lpstr>PowerPoint Presentation</vt:lpstr>
      <vt:lpstr>Australia オーストラリア</vt:lpstr>
      <vt:lpstr>South Australia 南オーストラリア</vt:lpstr>
      <vt:lpstr>BAROSSA</vt:lpstr>
      <vt:lpstr>Today we’ll cover...</vt:lpstr>
      <vt:lpstr>1830年代 </vt:lpstr>
      <vt:lpstr>PowerPoint Presentation</vt:lpstr>
      <vt:lpstr>多様性がもたらす </vt:lpstr>
      <vt:lpstr>気候</vt:lpstr>
      <vt:lpstr>土壌</vt:lpstr>
      <vt:lpstr>PowerPoint Presentation</vt:lpstr>
      <vt:lpstr>土壌</vt:lpstr>
      <vt:lpstr>BAROSSAの </vt:lpstr>
      <vt:lpstr>醸造</vt:lpstr>
      <vt:lpstr>醸造</vt:lpstr>
      <vt:lpstr>歴史を刻む:</vt:lpstr>
      <vt:lpstr>PowerPoint Presentation</vt:lpstr>
      <vt:lpstr>PowerPoint Presentation</vt:lpstr>
      <vt:lpstr>PowerPoint Presentation</vt:lpstr>
      <vt:lpstr>PowerPoint Presentation</vt:lpstr>
      <vt:lpstr>PowerPoint Presentation</vt:lpstr>
      <vt:lpstr>PowerPoint Presentation</vt:lpstr>
      <vt:lpstr>BAROSSA VALLEY グルナッシュ 特徴</vt:lpstr>
      <vt:lpstr>PowerPoint Presentation</vt:lpstr>
      <vt:lpstr>BAROSSA VALLEY シラーズ 特徴</vt:lpstr>
      <vt:lpstr>PowerPoint Presentation</vt:lpstr>
      <vt:lpstr>EDEN VALLEY シラーズ 特徴</vt:lpstr>
      <vt:lpstr>PowerPoint Presentation</vt:lpstr>
      <vt:lpstr>BAROSSA VALLEY カベルネ・ソーヴィニヨン 特徴</vt:lpstr>
      <vt:lpstr>PowerPoint Presentation</vt:lpstr>
      <vt:lpstr>PowerPoint Presentation</vt:lpstr>
      <vt:lpstr>barossa その他 注目すべき点</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2018-07-25T07:02:59Z</dcterms:created>
  <dcterms:modified xsi:type="dcterms:W3CDTF">2026-07-13T06:08:28Z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MSIP_Label_8cf57b4f-1801-441a-a240-098885f2bcbe_Enabled">
    <vt:lpwstr>true</vt:lpwstr>
  </property>
  <property fmtid="{D5CDD505-2E9C-101B-9397-08002B2CF9AE}" pid="6" name="MSIP_Label_8cf57b4f-1801-441a-a240-098885f2bcbe_SetDate">
    <vt:lpwstr>2026-01-07T23:47:43Z</vt:lpwstr>
  </property>
  <property fmtid="{D5CDD505-2E9C-101B-9397-08002B2CF9AE}" pid="7" name="MSIP_Label_8cf57b4f-1801-441a-a240-098885f2bcbe_Method">
    <vt:lpwstr>Standard</vt:lpwstr>
  </property>
  <property fmtid="{D5CDD505-2E9C-101B-9397-08002B2CF9AE}" pid="8" name="MSIP_Label_8cf57b4f-1801-441a-a240-098885f2bcbe_Name">
    <vt:lpwstr>General</vt:lpwstr>
  </property>
  <property fmtid="{D5CDD505-2E9C-101B-9397-08002B2CF9AE}" pid="9" name="MSIP_Label_8cf57b4f-1801-441a-a240-098885f2bcbe_SiteId">
    <vt:lpwstr>76107ada-99f4-412e-b164-5464438b49a0</vt:lpwstr>
  </property>
  <property fmtid="{D5CDD505-2E9C-101B-9397-08002B2CF9AE}" pid="10" name="MSIP_Label_8cf57b4f-1801-441a-a240-098885f2bcbe_ActionId">
    <vt:lpwstr>6a9534da-1af6-45e1-9165-a8c74ed8226c</vt:lpwstr>
  </property>
  <property fmtid="{D5CDD505-2E9C-101B-9397-08002B2CF9AE}" pid="11" name="MSIP_Label_8cf57b4f-1801-441a-a240-098885f2bcbe_ContentBits">
    <vt:lpwstr>0</vt:lpwstr>
  </property>
  <property fmtid="{D5CDD505-2E9C-101B-9397-08002B2CF9AE}" pid="12" name="MSIP_Label_8cf57b4f-1801-441a-a240-098885f2bcbe_Tag">
    <vt:lpwstr>10, 3, 0, 1</vt:lpwstr>
  </property>
</Properties>
</file>