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media/image5.svg" ContentType="image/svg+xml"/>
  <Override PartName="/ppt/media/image7.svg" ContentType="image/sv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33"/>
  </p:notesMasterIdLst>
  <p:sldIdLst>
    <p:sldId id="256" r:id="rId5"/>
    <p:sldId id="665" r:id="rId6"/>
    <p:sldId id="636" r:id="rId7"/>
    <p:sldId id="635" r:id="rId8"/>
    <p:sldId id="645" r:id="rId9"/>
    <p:sldId id="637" r:id="rId10"/>
    <p:sldId id="646" r:id="rId11"/>
    <p:sldId id="647" r:id="rId12"/>
    <p:sldId id="660" r:id="rId13"/>
    <p:sldId id="641" r:id="rId14"/>
    <p:sldId id="661" r:id="rId15"/>
    <p:sldId id="642" r:id="rId16"/>
    <p:sldId id="643" r:id="rId17"/>
    <p:sldId id="648" r:id="rId18"/>
    <p:sldId id="662" r:id="rId19"/>
    <p:sldId id="649" r:id="rId20"/>
    <p:sldId id="651" r:id="rId21"/>
    <p:sldId id="652" r:id="rId22"/>
    <p:sldId id="276" r:id="rId23"/>
    <p:sldId id="515" r:id="rId24"/>
    <p:sldId id="656" r:id="rId25"/>
    <p:sldId id="603" r:id="rId26"/>
    <p:sldId id="278" r:id="rId27"/>
    <p:sldId id="658" r:id="rId28"/>
    <p:sldId id="663" r:id="rId29"/>
    <p:sldId id="659" r:id="rId30"/>
    <p:sldId id="340" r:id="rId31"/>
    <p:sldId id="664" r:id="rId32"/>
  </p:sldIdLst>
  <p:sldSz cx="12192000" cy="6858000"/>
  <p:notesSz cx="6858000" cy="9144000"/>
  <p:embeddedFontLst>
    <p:embeddedFont>
      <p:font typeface="Inter Display" panose="02000503000000020004" pitchFamily="2" charset="0"/>
      <p:regular r:id="rId34"/>
      <p:bold r:id="rId35"/>
      <p:italic r:id="rId36"/>
      <p:boldItalic r:id="rId37"/>
    </p:embeddedFont>
    <p:embeddedFont>
      <p:font typeface="Neue Haas Grotesk Text Pro" panose="020B0504020202020204" pitchFamily="34" charset="77"/>
      <p:regular r:id="rId38"/>
      <p:bold r:id="rId39"/>
      <p:italic r:id="rId40"/>
      <p:boldItalic r:id="rId41"/>
    </p:embeddedFont>
    <p:embeddedFont>
      <p:font typeface="Yu Gothic" panose="020B0400000000000000" pitchFamily="34" charset="-128"/>
      <p:regular r:id="rId42"/>
      <p:bold r:id="rId43"/>
    </p:embeddedFont>
    <p:embeddedFont>
      <p:font typeface="Yu Gothic" panose="020B0400000000000000" pitchFamily="34" charset="-128"/>
      <p:regular r:id="rId42"/>
      <p:bold r:id="rId43"/>
    </p:embeddedFont>
    <p:embeddedFont>
      <p:font typeface="Yu Gothic Medium" panose="020B0400000000000000" pitchFamily="34" charset="-128"/>
      <p:regular r:id="rId44"/>
    </p:embeddedFont>
  </p:embeddedFontLst>
  <p:custDataLst>
    <p:tags r:id="rId45"/>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02"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6DFD45-1167-81A0-BE00-AFB6735BAA66}" name="Emma Symington" initials="ES" userId="S::emma.symington@wineaustralia.com::a85d5d76-701e-415b-a297-15fcc699ee67" providerId="AD"/>
  <p188:author id="{00282DEE-CFDE-7DB6-ABFB-86091AF25804}" name="Cameron Midson" initials="" userId="S::cameron.midson@wineaustralia.com::510fe36d-201b-4d30-8c49-491c5536745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3313947-8C28-4DE6-92E0-52082D3B9EB6}" v="4" dt="2026-07-11T08:20:39.6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637" autoAdjust="0"/>
    <p:restoredTop sz="94777"/>
  </p:normalViewPr>
  <p:slideViewPr>
    <p:cSldViewPr snapToGrid="0">
      <p:cViewPr varScale="1">
        <p:scale>
          <a:sx n="103" d="100"/>
          <a:sy n="103" d="100"/>
        </p:scale>
        <p:origin x="184" y="608"/>
      </p:cViewPr>
      <p:guideLst>
        <p:guide orient="horz" pos="3702"/>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6.fntdata"/><Relationship Id="rId21" Type="http://schemas.openxmlformats.org/officeDocument/2006/relationships/slide" Target="slides/slide17.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tags" Target="tags/tag1.xml"/><Relationship Id="rId53" Type="http://schemas.microsoft.com/office/2018/10/relationships/authors" Target="author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11.fntdata"/><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viewProps" Target="viewProps.xml"/><Relationship Id="rId8" Type="http://schemas.openxmlformats.org/officeDocument/2006/relationships/slide" Target="slides/slide4.xml"/><Relationship Id="rId51"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commentAuthors" Target="commentAuthors.xml"/><Relationship Id="rId20" Type="http://schemas.openxmlformats.org/officeDocument/2006/relationships/slide" Target="slides/slide16.xml"/><Relationship Id="rId41" Type="http://schemas.openxmlformats.org/officeDocument/2006/relationships/font" Target="fonts/font8.fntdata"/><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3.fntdata"/><Relationship Id="rId4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semary MacDonald" userId="8309af06-59ea-4c96-ab26-373b911e2651" providerId="ADAL" clId="{5C0619B5-8AFF-4DAC-AFA4-94EB8335985E}"/>
    <pc:docChg chg="undo redo custSel mod addSld delSld modSld">
      <pc:chgData name="Rosemary MacDonald" userId="8309af06-59ea-4c96-ab26-373b911e2651" providerId="ADAL" clId="{5C0619B5-8AFF-4DAC-AFA4-94EB8335985E}" dt="2026-07-11T08:20:43.465" v="534" actId="20577"/>
      <pc:docMkLst>
        <pc:docMk/>
      </pc:docMkLst>
      <pc:sldChg chg="modSp mod">
        <pc:chgData name="Rosemary MacDonald" userId="8309af06-59ea-4c96-ab26-373b911e2651" providerId="ADAL" clId="{5C0619B5-8AFF-4DAC-AFA4-94EB8335985E}" dt="2026-07-11T08:19:17.478" v="531" actId="20577"/>
        <pc:sldMkLst>
          <pc:docMk/>
          <pc:sldMk cId="1764992075" sldId="278"/>
        </pc:sldMkLst>
        <pc:spChg chg="mod">
          <ac:chgData name="Rosemary MacDonald" userId="8309af06-59ea-4c96-ab26-373b911e2651" providerId="ADAL" clId="{5C0619B5-8AFF-4DAC-AFA4-94EB8335985E}" dt="2026-07-11T08:19:17.478" v="531" actId="20577"/>
          <ac:spMkLst>
            <pc:docMk/>
            <pc:sldMk cId="1764992075" sldId="278"/>
            <ac:spMk id="29" creationId="{9EE6620A-6DE8-9F2C-93D7-EA689D1394C6}"/>
          </ac:spMkLst>
        </pc:spChg>
      </pc:sldChg>
      <pc:sldChg chg="modSp mod">
        <pc:chgData name="Rosemary MacDonald" userId="8309af06-59ea-4c96-ab26-373b911e2651" providerId="ADAL" clId="{5C0619B5-8AFF-4DAC-AFA4-94EB8335985E}" dt="2026-07-11T08:15:21.980" v="520" actId="20577"/>
        <pc:sldMkLst>
          <pc:docMk/>
          <pc:sldMk cId="1405062414" sldId="641"/>
        </pc:sldMkLst>
        <pc:spChg chg="mod">
          <ac:chgData name="Rosemary MacDonald" userId="8309af06-59ea-4c96-ab26-373b911e2651" providerId="ADAL" clId="{5C0619B5-8AFF-4DAC-AFA4-94EB8335985E}" dt="2026-07-11T08:15:21.980" v="520" actId="20577"/>
          <ac:spMkLst>
            <pc:docMk/>
            <pc:sldMk cId="1405062414" sldId="641"/>
            <ac:spMk id="2" creationId="{128C975B-7767-626E-0DDC-C0024354C4F1}"/>
          </ac:spMkLst>
        </pc:spChg>
      </pc:sldChg>
      <pc:sldChg chg="modSp mod">
        <pc:chgData name="Rosemary MacDonald" userId="8309af06-59ea-4c96-ab26-373b911e2651" providerId="ADAL" clId="{5C0619B5-8AFF-4DAC-AFA4-94EB8335985E}" dt="2026-07-11T08:12:15.352" v="470" actId="20577"/>
        <pc:sldMkLst>
          <pc:docMk/>
          <pc:sldMk cId="4013035397" sldId="646"/>
        </pc:sldMkLst>
        <pc:spChg chg="mod">
          <ac:chgData name="Rosemary MacDonald" userId="8309af06-59ea-4c96-ab26-373b911e2651" providerId="ADAL" clId="{5C0619B5-8AFF-4DAC-AFA4-94EB8335985E}" dt="2026-07-11T08:12:10.610" v="468" actId="20577"/>
          <ac:spMkLst>
            <pc:docMk/>
            <pc:sldMk cId="4013035397" sldId="646"/>
            <ac:spMk id="4" creationId="{9BC74B72-A378-F166-EE3C-5A671D83C8B7}"/>
          </ac:spMkLst>
        </pc:spChg>
        <pc:spChg chg="mod">
          <ac:chgData name="Rosemary MacDonald" userId="8309af06-59ea-4c96-ab26-373b911e2651" providerId="ADAL" clId="{5C0619B5-8AFF-4DAC-AFA4-94EB8335985E}" dt="2026-07-11T08:12:12.368" v="469" actId="20577"/>
          <ac:spMkLst>
            <pc:docMk/>
            <pc:sldMk cId="4013035397" sldId="646"/>
            <ac:spMk id="5" creationId="{C79A53C4-1F84-2B78-9D7D-51A0BC3D92F2}"/>
          </ac:spMkLst>
        </pc:spChg>
        <pc:spChg chg="mod">
          <ac:chgData name="Rosemary MacDonald" userId="8309af06-59ea-4c96-ab26-373b911e2651" providerId="ADAL" clId="{5C0619B5-8AFF-4DAC-AFA4-94EB8335985E}" dt="2026-07-11T08:12:15.352" v="470" actId="20577"/>
          <ac:spMkLst>
            <pc:docMk/>
            <pc:sldMk cId="4013035397" sldId="646"/>
            <ac:spMk id="8" creationId="{467544DC-280D-6840-C55C-CF2CADDA241E}"/>
          </ac:spMkLst>
        </pc:spChg>
      </pc:sldChg>
      <pc:sldChg chg="modSp mod">
        <pc:chgData name="Rosemary MacDonald" userId="8309af06-59ea-4c96-ab26-373b911e2651" providerId="ADAL" clId="{5C0619B5-8AFF-4DAC-AFA4-94EB8335985E}" dt="2026-07-11T08:12:31.182" v="473" actId="20577"/>
        <pc:sldMkLst>
          <pc:docMk/>
          <pc:sldMk cId="3456273403" sldId="647"/>
        </pc:sldMkLst>
        <pc:spChg chg="mod">
          <ac:chgData name="Rosemary MacDonald" userId="8309af06-59ea-4c96-ab26-373b911e2651" providerId="ADAL" clId="{5C0619B5-8AFF-4DAC-AFA4-94EB8335985E}" dt="2026-07-11T08:12:23.340" v="471" actId="20577"/>
          <ac:spMkLst>
            <pc:docMk/>
            <pc:sldMk cId="3456273403" sldId="647"/>
            <ac:spMk id="3" creationId="{85A33B8B-6E2A-F7A6-80B4-DE5FFAB81A2B}"/>
          </ac:spMkLst>
        </pc:spChg>
        <pc:spChg chg="mod">
          <ac:chgData name="Rosemary MacDonald" userId="8309af06-59ea-4c96-ab26-373b911e2651" providerId="ADAL" clId="{5C0619B5-8AFF-4DAC-AFA4-94EB8335985E}" dt="2026-07-11T08:12:27.933" v="472" actId="20577"/>
          <ac:spMkLst>
            <pc:docMk/>
            <pc:sldMk cId="3456273403" sldId="647"/>
            <ac:spMk id="7" creationId="{C47C57A6-79A9-7F9F-5002-85511A40BA34}"/>
          </ac:spMkLst>
        </pc:spChg>
        <pc:spChg chg="mod">
          <ac:chgData name="Rosemary MacDonald" userId="8309af06-59ea-4c96-ab26-373b911e2651" providerId="ADAL" clId="{5C0619B5-8AFF-4DAC-AFA4-94EB8335985E}" dt="2026-07-11T08:12:31.182" v="473" actId="20577"/>
          <ac:spMkLst>
            <pc:docMk/>
            <pc:sldMk cId="3456273403" sldId="647"/>
            <ac:spMk id="9" creationId="{DA5EA62E-0245-44DC-4FE9-D45398AE7052}"/>
          </ac:spMkLst>
        </pc:spChg>
      </pc:sldChg>
      <pc:sldChg chg="modSp mod">
        <pc:chgData name="Rosemary MacDonald" userId="8309af06-59ea-4c96-ab26-373b911e2651" providerId="ADAL" clId="{5C0619B5-8AFF-4DAC-AFA4-94EB8335985E}" dt="2026-07-11T08:18:10.329" v="530" actId="20577"/>
        <pc:sldMkLst>
          <pc:docMk/>
          <pc:sldMk cId="259055949" sldId="649"/>
        </pc:sldMkLst>
        <pc:spChg chg="mod">
          <ac:chgData name="Rosemary MacDonald" userId="8309af06-59ea-4c96-ab26-373b911e2651" providerId="ADAL" clId="{5C0619B5-8AFF-4DAC-AFA4-94EB8335985E}" dt="2026-07-11T08:18:10.329" v="530" actId="20577"/>
          <ac:spMkLst>
            <pc:docMk/>
            <pc:sldMk cId="259055949" sldId="649"/>
            <ac:spMk id="4" creationId="{F71CDB64-E01D-35C0-5842-7F66667D36DA}"/>
          </ac:spMkLst>
        </pc:spChg>
      </pc:sldChg>
      <pc:sldChg chg="modSp mod">
        <pc:chgData name="Rosemary MacDonald" userId="8309af06-59ea-4c96-ab26-373b911e2651" providerId="ADAL" clId="{5C0619B5-8AFF-4DAC-AFA4-94EB8335985E}" dt="2026-07-11T08:20:43.465" v="534" actId="20577"/>
        <pc:sldMkLst>
          <pc:docMk/>
          <pc:sldMk cId="3735418610" sldId="659"/>
        </pc:sldMkLst>
        <pc:spChg chg="mod">
          <ac:chgData name="Rosemary MacDonald" userId="8309af06-59ea-4c96-ab26-373b911e2651" providerId="ADAL" clId="{5C0619B5-8AFF-4DAC-AFA4-94EB8335985E}" dt="2026-07-11T08:20:43.465" v="534" actId="20577"/>
          <ac:spMkLst>
            <pc:docMk/>
            <pc:sldMk cId="3735418610" sldId="659"/>
            <ac:spMk id="2" creationId="{EC4F9B9F-9F41-D51D-0669-FD32332342FE}"/>
          </ac:spMkLst>
        </pc:spChg>
      </pc:sldChg>
      <pc:sldChg chg="modSp mod">
        <pc:chgData name="Rosemary MacDonald" userId="8309af06-59ea-4c96-ab26-373b911e2651" providerId="ADAL" clId="{5C0619B5-8AFF-4DAC-AFA4-94EB8335985E}" dt="2026-07-11T08:12:52.547" v="476" actId="20577"/>
        <pc:sldMkLst>
          <pc:docMk/>
          <pc:sldMk cId="2597440439" sldId="660"/>
        </pc:sldMkLst>
        <pc:spChg chg="mod">
          <ac:chgData name="Rosemary MacDonald" userId="8309af06-59ea-4c96-ab26-373b911e2651" providerId="ADAL" clId="{5C0619B5-8AFF-4DAC-AFA4-94EB8335985E}" dt="2026-07-11T08:12:44.849" v="475" actId="20577"/>
          <ac:spMkLst>
            <pc:docMk/>
            <pc:sldMk cId="2597440439" sldId="660"/>
            <ac:spMk id="3" creationId="{4604393B-6DC0-8815-DD17-E56771AF18B1}"/>
          </ac:spMkLst>
        </pc:spChg>
        <pc:spChg chg="mod">
          <ac:chgData name="Rosemary MacDonald" userId="8309af06-59ea-4c96-ab26-373b911e2651" providerId="ADAL" clId="{5C0619B5-8AFF-4DAC-AFA4-94EB8335985E}" dt="2026-07-11T08:12:42.816" v="474" actId="20577"/>
          <ac:spMkLst>
            <pc:docMk/>
            <pc:sldMk cId="2597440439" sldId="660"/>
            <ac:spMk id="5" creationId="{885F8851-48E1-5394-5A0B-6C1ED422EDD3}"/>
          </ac:spMkLst>
        </pc:spChg>
        <pc:spChg chg="mod">
          <ac:chgData name="Rosemary MacDonald" userId="8309af06-59ea-4c96-ab26-373b911e2651" providerId="ADAL" clId="{5C0619B5-8AFF-4DAC-AFA4-94EB8335985E}" dt="2026-07-11T08:12:52.547" v="476" actId="20577"/>
          <ac:spMkLst>
            <pc:docMk/>
            <pc:sldMk cId="2597440439" sldId="660"/>
            <ac:spMk id="7" creationId="{43FEF27C-B578-6487-283E-3AF485E8BC85}"/>
          </ac:spMkLst>
        </pc:spChg>
      </pc:sldChg>
      <pc:sldChg chg="modSp mod">
        <pc:chgData name="Rosemary MacDonald" userId="8309af06-59ea-4c96-ab26-373b911e2651" providerId="ADAL" clId="{5C0619B5-8AFF-4DAC-AFA4-94EB8335985E}" dt="2026-07-11T08:17:09.837" v="527" actId="20577"/>
        <pc:sldMkLst>
          <pc:docMk/>
          <pc:sldMk cId="3890004601" sldId="661"/>
        </pc:sldMkLst>
        <pc:spChg chg="mod">
          <ac:chgData name="Rosemary MacDonald" userId="8309af06-59ea-4c96-ab26-373b911e2651" providerId="ADAL" clId="{5C0619B5-8AFF-4DAC-AFA4-94EB8335985E}" dt="2026-07-11T08:17:09.837" v="527" actId="20577"/>
          <ac:spMkLst>
            <pc:docMk/>
            <pc:sldMk cId="3890004601" sldId="661"/>
            <ac:spMk id="3" creationId="{3E395461-285F-F9C0-F6A5-EF4CFB5C58E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Grotesk Text Pro" panose="020B0504020202020204" pitchFamily="34"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Grotesk Text Pro" panose="020B0504020202020204" pitchFamily="34" charset="77"/>
              </a:defRPr>
            </a:lvl1pPr>
          </a:lstStyle>
          <a:p>
            <a:fld id="{A644BF32-4CA8-4343-91C5-94D89E008D3B}" type="datetimeFigureOut">
              <a:rPr lang="en-US" smtClean="0"/>
              <a:pPr/>
              <a:t>7/14/26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Grotesk Text Pro" panose="020B0504020202020204"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Grotesk Text Pro" panose="020B0504020202020204" pitchFamily="34" charset="77"/>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Neue Haas Grotesk Text Pro" panose="020B0504020202020204" pitchFamily="34" charset="77"/>
        <a:ea typeface="+mn-ea"/>
        <a:cs typeface="+mn-cs"/>
      </a:defRPr>
    </a:lvl1pPr>
    <a:lvl2pPr marL="457176" algn="l" defTabSz="914353" rtl="0" eaLnBrk="1" latinLnBrk="0" hangingPunct="1">
      <a:defRPr sz="1199" b="0" i="0" kern="1200">
        <a:solidFill>
          <a:schemeClr val="tx1"/>
        </a:solidFill>
        <a:latin typeface="Neue Haas Grotesk Text Pro" panose="020B0504020202020204" pitchFamily="34" charset="77"/>
        <a:ea typeface="+mn-ea"/>
        <a:cs typeface="+mn-cs"/>
      </a:defRPr>
    </a:lvl2pPr>
    <a:lvl3pPr marL="914353" algn="l" defTabSz="914353" rtl="0" eaLnBrk="1" latinLnBrk="0" hangingPunct="1">
      <a:defRPr sz="1199" b="0" i="0" kern="1200">
        <a:solidFill>
          <a:schemeClr val="tx1"/>
        </a:solidFill>
        <a:latin typeface="Neue Haas Grotesk Text Pro" panose="020B0504020202020204" pitchFamily="34" charset="77"/>
        <a:ea typeface="+mn-ea"/>
        <a:cs typeface="+mn-cs"/>
      </a:defRPr>
    </a:lvl3pPr>
    <a:lvl4pPr marL="1371529" algn="l" defTabSz="914353" rtl="0" eaLnBrk="1" latinLnBrk="0" hangingPunct="1">
      <a:defRPr sz="1199" b="0" i="0" kern="1200">
        <a:solidFill>
          <a:schemeClr val="tx1"/>
        </a:solidFill>
        <a:latin typeface="Neue Haas Grotesk Text Pro" panose="020B0504020202020204" pitchFamily="34" charset="77"/>
        <a:ea typeface="+mn-ea"/>
        <a:cs typeface="+mn-cs"/>
      </a:defRPr>
    </a:lvl4pPr>
    <a:lvl5pPr marL="1828707" algn="l" defTabSz="914353" rtl="0" eaLnBrk="1" latinLnBrk="0" hangingPunct="1">
      <a:defRPr sz="1199" b="0" i="0" kern="1200">
        <a:solidFill>
          <a:schemeClr val="tx1"/>
        </a:solidFill>
        <a:latin typeface="Neue Haas Grotesk Text Pro" panose="020B0504020202020204" pitchFamily="34" charset="77"/>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solidFill>
                  <a:schemeClr val="bg1"/>
                </a:solidFill>
              </a:rPr>
              <a:t>オーストラリアで最も優れた冷涼な気候のワイン産地</a:t>
            </a:r>
            <a:r>
              <a:rPr lang="ja-JP" altLang="en-US" sz="1000" kern="1200">
                <a:solidFill>
                  <a:schemeClr val="tx1"/>
                </a:solidFill>
                <a:effectLst/>
                <a:ea typeface="+mn-ea"/>
                <a:cs typeface="+mn-cs"/>
              </a:rPr>
              <a:t>を探求しましょう。エレガントで力強い風味とアロマにあふれたワインが今注目を集めています。</a:t>
            </a:r>
            <a:endParaRPr lang="en-AU" altLang="ja-JP" sz="1000" kern="1200" dirty="0">
              <a:solidFill>
                <a:schemeClr val="tx1"/>
              </a:solidFill>
              <a:effectLst/>
              <a:ea typeface="+mn-ea"/>
              <a:cs typeface="+mn-cs"/>
            </a:endParaRPr>
          </a:p>
          <a:p>
            <a:endParaRPr lang="en-US" altLang="ja-JP" sz="1000" kern="1200" dirty="0">
              <a:solidFill>
                <a:schemeClr val="tx1"/>
              </a:solidFill>
              <a:effectLst/>
              <a:ea typeface="+mn-ea"/>
              <a:cs typeface="+mn-cs"/>
            </a:endParaRPr>
          </a:p>
          <a:p>
            <a:r>
              <a:rPr lang="ja-JP" altLang="en-US" sz="1200" b="0" i="0" u="none" strike="noStrike">
                <a:solidFill>
                  <a:srgbClr val="000000"/>
                </a:solidFill>
                <a:effectLst/>
                <a:latin typeface="游ゴシック" panose="020B0400000000000000" pitchFamily="50" charset="-128"/>
                <a:ea typeface="游ゴシック" panose="020B0400000000000000" pitchFamily="50" charset="-128"/>
              </a:rPr>
              <a:t>このノートには、追加のスライド情報と考察ポイントが記載されています。このようなプレゼンテーションを含む、より多くのトピックやリソースをダウンロードするには、</a:t>
            </a:r>
            <a:r>
              <a:rPr lang="en-US" altLang="ja-JP" sz="1200" u="none" strike="noStrike" dirty="0" err="1">
                <a:solidFill>
                  <a:srgbClr val="000000"/>
                </a:solidFill>
                <a:effectLst/>
                <a:ea typeface="游ゴシック" panose="020B0400000000000000" pitchFamily="50" charset="-128"/>
              </a:rPr>
              <a:t>www.australianwinediscovered.com</a:t>
            </a:r>
            <a:r>
              <a:rPr lang="en-US" altLang="ja-JP" sz="1200" u="none" strike="noStrike" dirty="0">
                <a:solidFill>
                  <a:srgbClr val="000000"/>
                </a:solidFill>
                <a:effectLst/>
                <a:ea typeface="游ゴシック" panose="020B0400000000000000" pitchFamily="50" charset="-128"/>
              </a:rPr>
              <a:t> </a:t>
            </a:r>
            <a:r>
              <a:rPr lang="ja-JP" altLang="en-US" sz="1200" b="0" i="0" u="none" strike="noStrike">
                <a:solidFill>
                  <a:srgbClr val="000000"/>
                </a:solidFill>
                <a:effectLst/>
                <a:latin typeface="游ゴシック" panose="020B0400000000000000" pitchFamily="50" charset="-128"/>
                <a:ea typeface="游ゴシック" panose="020B0400000000000000" pitchFamily="50" charset="-128"/>
              </a:rPr>
              <a:t>をご覧ください。</a:t>
            </a:r>
            <a:r>
              <a:rPr lang="ja-JP" altLang="en-US"/>
              <a:t> </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41907167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b="0" i="0" u="none" strike="noStrike">
                <a:solidFill>
                  <a:srgbClr val="000000"/>
                </a:solidFill>
                <a:effectLst/>
                <a:latin typeface="游ゴシック" panose="020B0400000000000000" pitchFamily="50" charset="-128"/>
                <a:ea typeface="游ゴシック" panose="020B0400000000000000" pitchFamily="50" charset="-128"/>
              </a:rPr>
              <a:t>ここから複数のワインのテイスティングを始めましょう</a:t>
            </a:r>
            <a:r>
              <a:rPr lang="ja-JP" altLang="en-US"/>
              <a:t> </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17</a:t>
            </a:fld>
            <a:endParaRPr lang="en-US" dirty="0"/>
          </a:p>
        </p:txBody>
      </p:sp>
    </p:spTree>
    <p:extLst>
      <p:ext uri="{BB962C8B-B14F-4D97-AF65-F5344CB8AC3E}">
        <p14:creationId xmlns:p14="http://schemas.microsoft.com/office/powerpoint/2010/main" val="39671875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b="0" i="0" u="none" strike="noStrike">
                <a:solidFill>
                  <a:srgbClr val="000000"/>
                </a:solidFill>
                <a:effectLst/>
                <a:latin typeface="游ゴシック" panose="020B0400000000000000" pitchFamily="50" charset="-128"/>
                <a:ea typeface="游ゴシック" panose="020B0400000000000000" pitchFamily="50" charset="-128"/>
              </a:rPr>
              <a:t>補完プログラム：各品種に関するプログラムや資料は、こちらからご覧いただけます。</a:t>
            </a:r>
            <a:r>
              <a:rPr lang="en-US" altLang="ja-JP" sz="1200" u="none" strike="noStrike" dirty="0" err="1">
                <a:solidFill>
                  <a:srgbClr val="000000"/>
                </a:solidFill>
                <a:effectLst/>
                <a:ea typeface="游ゴシック" panose="020B0400000000000000" pitchFamily="50" charset="-128"/>
              </a:rPr>
              <a:t>www.australianwinediscovered.com</a:t>
            </a:r>
            <a:r>
              <a:rPr lang="en-US" altLang="ja-JP" sz="1200" u="none" strike="noStrike" dirty="0">
                <a:solidFill>
                  <a:srgbClr val="000000"/>
                </a:solidFill>
                <a:effectLst/>
                <a:ea typeface="游ゴシック" panose="020B0400000000000000" pitchFamily="50" charset="-128"/>
              </a:rPr>
              <a:t> </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18</a:t>
            </a:fld>
            <a:endParaRPr lang="en-US" dirty="0"/>
          </a:p>
        </p:txBody>
      </p:sp>
    </p:spTree>
    <p:extLst>
      <p:ext uri="{BB962C8B-B14F-4D97-AF65-F5344CB8AC3E}">
        <p14:creationId xmlns:p14="http://schemas.microsoft.com/office/powerpoint/2010/main" val="28474747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ja-JP" altLang="en-US" sz="1200" u="none" strike="noStrike" kern="1200">
                <a:solidFill>
                  <a:schemeClr val="tx1"/>
                </a:solidFill>
                <a:effectLst/>
                <a:ea typeface="+mn-ea"/>
                <a:cs typeface="+mn-cs"/>
              </a:rPr>
              <a:t>タスマニアのワインメーカーは、特に伝統製法で作られた、非の打ち所のない骨格とスタイルを持つスパークリング・ワインを生み出しています。冷涼な地域で栽培されたシャルドネとピノ・ノワールがワインの骨格を形成し、そのさわやかで生き生きとした酸が、このような高品質のスパークリング・ワインの生産を可能にしています。 </a:t>
            </a:r>
            <a:endParaRPr lang="en-AU" altLang="ja-JP" sz="1200" u="none" strike="noStrike" kern="1200" dirty="0">
              <a:solidFill>
                <a:schemeClr val="tx1"/>
              </a:solidFill>
              <a:effectLst/>
              <a:ea typeface="+mn-ea"/>
              <a:cs typeface="+mn-cs"/>
            </a:endParaRPr>
          </a:p>
          <a:p>
            <a:pPr rtl="0"/>
            <a:endParaRPr lang="en-AU" altLang="ja-JP" sz="1200" u="none" strike="noStrike" kern="1200" dirty="0">
              <a:solidFill>
                <a:schemeClr val="tx1"/>
              </a:solidFill>
              <a:effectLst/>
              <a:ea typeface="+mn-ea"/>
              <a:cs typeface="+mn-cs"/>
            </a:endParaRPr>
          </a:p>
          <a:p>
            <a:pPr rtl="0"/>
            <a:r>
              <a:rPr lang="ja-JP" altLang="en-US" sz="1200" u="none" strike="noStrike" kern="1200">
                <a:solidFill>
                  <a:schemeClr val="tx1"/>
                </a:solidFill>
                <a:effectLst/>
                <a:ea typeface="+mn-ea"/>
                <a:cs typeface="+mn-cs"/>
              </a:rPr>
              <a:t>タスマニアのスパークリング・ワインは、辛口で果実味が主体のスタイルから、この地域の生産者のトップに値する、より本格的で酵母の自己分解に由来する味わいが感じられる、より深みのあるワインまでスタイルが多様です。</a:t>
            </a:r>
            <a:endParaRPr lang="en-AU" altLang="ja-JP" sz="1200" u="none" strike="noStrike" kern="1200" dirty="0">
              <a:solidFill>
                <a:schemeClr val="tx1"/>
              </a:solidFill>
              <a:effectLst/>
              <a:ea typeface="+mn-ea"/>
              <a:cs typeface="+mn-cs"/>
            </a:endParaRPr>
          </a:p>
          <a:p>
            <a:pPr rtl="0"/>
            <a:endParaRPr lang="ja-JP" altLang="en-US" sz="1200" u="none" strike="noStrike" kern="1200">
              <a:solidFill>
                <a:schemeClr val="tx1"/>
              </a:solidFill>
              <a:effectLst/>
              <a:ea typeface="+mn-ea"/>
              <a:cs typeface="+mn-cs"/>
            </a:endParaRPr>
          </a:p>
          <a:p>
            <a:pPr rtl="0"/>
            <a:r>
              <a:rPr lang="ja-JP" altLang="en-US" sz="1200" u="none" strike="noStrike" kern="1200">
                <a:solidFill>
                  <a:schemeClr val="tx1"/>
                </a:solidFill>
                <a:effectLst/>
                <a:ea typeface="+mn-ea"/>
                <a:cs typeface="+mn-cs"/>
              </a:rPr>
              <a:t>クラシックなスタイルには、赤リンゴや柑橘類の味わい、瓶内熟成による複雑で美しい酵母の風味があります。</a:t>
            </a:r>
            <a:br>
              <a:rPr lang="en-AU" b="0" dirty="0">
                <a:effectLst/>
              </a:rPr>
            </a:br>
            <a:endParaRPr lang="en-AU" b="0" dirty="0">
              <a:effectLst/>
            </a:endParaRPr>
          </a:p>
          <a:p>
            <a:pPr rtl="0"/>
            <a:r>
              <a:rPr lang="ja-JP" altLang="en-US"/>
              <a:t>考察ポイント：</a:t>
            </a:r>
          </a:p>
          <a:p>
            <a:pPr rtl="0"/>
            <a:r>
              <a:rPr lang="ja-JP" altLang="en-US"/>
              <a:t>タスマニアのピノ・ノワールとシャルドネは、なぜスティル・ワインとスパークリングワインの両方に適しているのでしょうか？</a:t>
            </a:r>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19</a:t>
            </a:fld>
            <a:endParaRPr lang="en-US" dirty="0"/>
          </a:p>
        </p:txBody>
      </p:sp>
    </p:spTree>
    <p:extLst>
      <p:ext uri="{BB962C8B-B14F-4D97-AF65-F5344CB8AC3E}">
        <p14:creationId xmlns:p14="http://schemas.microsoft.com/office/powerpoint/2010/main" val="6257492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20</a:t>
            </a:fld>
            <a:endParaRPr lang="en-US" dirty="0"/>
          </a:p>
        </p:txBody>
      </p:sp>
    </p:spTree>
    <p:extLst>
      <p:ext uri="{BB962C8B-B14F-4D97-AF65-F5344CB8AC3E}">
        <p14:creationId xmlns:p14="http://schemas.microsoft.com/office/powerpoint/2010/main" val="39391348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u="none" strike="noStrike" kern="1200">
                <a:solidFill>
                  <a:schemeClr val="tx1"/>
                </a:solidFill>
                <a:effectLst/>
                <a:ea typeface="+mn-ea"/>
                <a:cs typeface="+mn-cs"/>
              </a:rPr>
              <a:t>シャルドネのスタイルはブドウの栽培条件や栽培場所によって異なりますが、一般的にはミディアム・ボディで、生き生きとした酸とリンゴやナシのさわやかな味わいが特徴です。タスマニアのシャルドネにおけるスタイルの変化は、熟成において樽をより慎重に使うようになったことです。タスマニア産のシャルドネの果実味はデリケートなので、それを圧倒してしまわないよう、ワインメーカーは樽を使いすぎないよう注意しています。</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21</a:t>
            </a:fld>
            <a:endParaRPr lang="en-US" dirty="0"/>
          </a:p>
        </p:txBody>
      </p:sp>
    </p:spTree>
    <p:extLst>
      <p:ext uri="{BB962C8B-B14F-4D97-AF65-F5344CB8AC3E}">
        <p14:creationId xmlns:p14="http://schemas.microsoft.com/office/powerpoint/2010/main" val="8550769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u="none" strike="noStrike" kern="1200">
                <a:solidFill>
                  <a:schemeClr val="tx1"/>
                </a:solidFill>
                <a:effectLst/>
                <a:ea typeface="+mn-ea"/>
                <a:cs typeface="+mn-cs"/>
              </a:rPr>
              <a:t>タスマニア産のピノ・ノワールは、繊細で香り高く、クラシックなジューシーな赤い果実（イチゴ、チェリーなど）の味わいが特徴です。テイマー・ヴァレーとパイパーズ・リヴァーは、この品種に関して国際的に高い評価を得ていますが、コール・リヴァー・ヴァレーやダーウェント・ヴァレーなど、タスマニア南部の地域からも実に素晴らしいワインが生み出されています。</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23</a:t>
            </a:fld>
            <a:endParaRPr lang="en-US" dirty="0"/>
          </a:p>
        </p:txBody>
      </p:sp>
    </p:spTree>
    <p:extLst>
      <p:ext uri="{BB962C8B-B14F-4D97-AF65-F5344CB8AC3E}">
        <p14:creationId xmlns:p14="http://schemas.microsoft.com/office/powerpoint/2010/main" val="24983320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sz="1200" b="0" i="0" u="none" strike="noStrike" kern="1200" dirty="0" err="1">
                <a:solidFill>
                  <a:schemeClr val="tx1"/>
                </a:solidFill>
                <a:effectLst/>
                <a:latin typeface="+mn-lt"/>
                <a:ea typeface="+mn-ea"/>
                <a:cs typeface="+mn-cs"/>
              </a:rPr>
              <a:t>他のプログラムや資料はこちらwww.australianwinediscovered.com</a:t>
            </a:r>
            <a:endParaRPr lang="en-AU" b="0" dirty="0">
              <a:effectLst/>
            </a:endParaRPr>
          </a:p>
          <a:p>
            <a:r>
              <a:rPr lang="en-AU" sz="1200" kern="1200" dirty="0" err="1">
                <a:solidFill>
                  <a:schemeClr val="tx1"/>
                </a:solidFill>
                <a:effectLst/>
                <a:latin typeface="+mn-lt"/>
                <a:ea typeface="+mn-ea"/>
                <a:cs typeface="+mn-cs"/>
              </a:rPr>
              <a:t>お問合せはこちら（英語のみ）discovered@wineaustralia.com</a:t>
            </a:r>
            <a:endParaRPr lang="en-AU" sz="1200" kern="1200" dirty="0">
              <a:solidFill>
                <a:schemeClr val="tx1"/>
              </a:solidFill>
              <a:effectLst/>
              <a:latin typeface="+mn-lt"/>
              <a:ea typeface="+mn-ea"/>
              <a:cs typeface="+mn-cs"/>
            </a:endParaRPr>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27</a:t>
            </a:fld>
            <a:endParaRPr lang="en-US" dirty="0"/>
          </a:p>
        </p:txBody>
      </p:sp>
    </p:spTree>
    <p:extLst>
      <p:ext uri="{BB962C8B-B14F-4D97-AF65-F5344CB8AC3E}">
        <p14:creationId xmlns:p14="http://schemas.microsoft.com/office/powerpoint/2010/main" val="14585862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rtl="0">
              <a:buFont typeface="Arial" panose="020B0604020202020204" pitchFamily="34" charset="0"/>
              <a:buChar char="•"/>
            </a:pPr>
            <a:r>
              <a:rPr lang="ja-JP" altLang="en-US" sz="1200" u="none" strike="noStrike" kern="1200">
                <a:solidFill>
                  <a:schemeClr val="tx1"/>
                </a:solidFill>
                <a:effectLst/>
                <a:ea typeface="+mn-ea"/>
                <a:cs typeface="+mn-cs"/>
              </a:rPr>
              <a:t>テイマー川の両岸に位置するテイマー・ヴァレーは、タスマニア州最大かつ最古のワイン産地です。ピノ・ノワール、ソーヴィニヨン・ブラン、スパークリングワインが人気です。 </a:t>
            </a:r>
            <a:endParaRPr lang="en-AU" altLang="ja-JP" sz="1200" u="none" strike="noStrike" kern="1200" dirty="0">
              <a:solidFill>
                <a:schemeClr val="tx1"/>
              </a:solidFill>
              <a:effectLst/>
              <a:ea typeface="+mn-ea"/>
              <a:cs typeface="+mn-cs"/>
            </a:endParaRPr>
          </a:p>
          <a:p>
            <a:pPr marL="171450" indent="-171450" rtl="0">
              <a:buFont typeface="Arial" panose="020B0604020202020204" pitchFamily="34" charset="0"/>
              <a:buChar char="•"/>
            </a:pPr>
            <a:r>
              <a:rPr lang="ja-JP" altLang="en-US" sz="1200" u="none" strike="noStrike" kern="1200">
                <a:solidFill>
                  <a:schemeClr val="tx1"/>
                </a:solidFill>
                <a:effectLst/>
                <a:ea typeface="+mn-ea"/>
                <a:cs typeface="+mn-cs"/>
              </a:rPr>
              <a:t>パイパーズ・リヴァーはランセストン市の北東にあります。スパークリング・ワインがスペシャリティとして知られ、シャルドネ、ピノ・ノワール、リースリングの栽培に成功しています。</a:t>
            </a:r>
            <a:endParaRPr lang="en-AU" altLang="ja-JP" sz="1200" u="none" strike="noStrike" kern="1200" dirty="0">
              <a:solidFill>
                <a:schemeClr val="tx1"/>
              </a:solidFill>
              <a:effectLst/>
              <a:ea typeface="+mn-ea"/>
              <a:cs typeface="+mn-cs"/>
            </a:endParaRPr>
          </a:p>
          <a:p>
            <a:pPr marL="171450" indent="-171450" rtl="0">
              <a:buFont typeface="Arial" panose="020B0604020202020204" pitchFamily="34" charset="0"/>
              <a:buChar char="•"/>
            </a:pPr>
            <a:r>
              <a:rPr lang="ja-JP" altLang="en-US" sz="1200" u="none" strike="noStrike" kern="1200">
                <a:solidFill>
                  <a:schemeClr val="tx1"/>
                </a:solidFill>
                <a:effectLst/>
                <a:ea typeface="+mn-ea"/>
                <a:cs typeface="+mn-cs"/>
              </a:rPr>
              <a:t>イースト・コーストは、新鮮な生鮮品や海鮮を楽しめる食通のパラダイスで、ピノ・ノワールやシャルドネなどの品種が栽培されています。 </a:t>
            </a:r>
            <a:endParaRPr lang="en-AU" altLang="ja-JP" sz="1200" u="none" strike="noStrike" kern="1200" dirty="0">
              <a:solidFill>
                <a:schemeClr val="tx1"/>
              </a:solidFill>
              <a:effectLst/>
              <a:ea typeface="+mn-ea"/>
              <a:cs typeface="+mn-cs"/>
            </a:endParaRPr>
          </a:p>
          <a:p>
            <a:pPr marL="171450" indent="-171450" rtl="0">
              <a:buFont typeface="Arial" panose="020B0604020202020204" pitchFamily="34" charset="0"/>
              <a:buChar char="•"/>
            </a:pPr>
            <a:r>
              <a:rPr lang="ja-JP" altLang="en-US" sz="1200" u="none" strike="noStrike" kern="1200">
                <a:solidFill>
                  <a:schemeClr val="tx1"/>
                </a:solidFill>
                <a:effectLst/>
                <a:ea typeface="+mn-ea"/>
                <a:cs typeface="+mn-cs"/>
              </a:rPr>
              <a:t>ノース・ウェストは州内で最も若いワイン産地で、少数の画期的なワイン生産者を擁しています。 </a:t>
            </a:r>
            <a:endParaRPr lang="en-AU" altLang="ja-JP" sz="1200" u="none" strike="noStrike" kern="1200" dirty="0">
              <a:solidFill>
                <a:schemeClr val="tx1"/>
              </a:solidFill>
              <a:effectLst/>
              <a:ea typeface="+mn-ea"/>
              <a:cs typeface="+mn-cs"/>
            </a:endParaRPr>
          </a:p>
          <a:p>
            <a:pPr marL="171450" indent="-171450" rtl="0">
              <a:buFont typeface="Arial" panose="020B0604020202020204" pitchFamily="34" charset="0"/>
              <a:buChar char="•"/>
            </a:pPr>
            <a:r>
              <a:rPr lang="ja-JP" altLang="en-US" sz="1200" u="none" strike="noStrike" kern="1200">
                <a:solidFill>
                  <a:schemeClr val="tx1"/>
                </a:solidFill>
                <a:effectLst/>
                <a:ea typeface="+mn-ea"/>
                <a:cs typeface="+mn-cs"/>
              </a:rPr>
              <a:t>ホバートのすぐ東にあるコール・リヴァー・ヴァレーには、小規模のワイン生産者がいくつか集まっています。この地域のブドウ畑の多くは、太陽の恩恵を最大限に受けるために北東の斜面に位置しています。ピノ・ノワール、シャルドネ、ソーヴィニヨン・ブラン、リースリングといった伝統的な品種のほか、他にもさまざまなブドウが栽培されています。 </a:t>
            </a:r>
            <a:endParaRPr lang="en-US" altLang="ja-JP" sz="1200" u="none" strike="noStrike" kern="1200" dirty="0">
              <a:solidFill>
                <a:schemeClr val="tx1"/>
              </a:solidFill>
              <a:effectLst/>
              <a:ea typeface="+mn-ea"/>
              <a:cs typeface="+mn-cs"/>
            </a:endParaRPr>
          </a:p>
          <a:p>
            <a:pPr marL="171450" indent="-171450" rtl="0">
              <a:buFont typeface="Arial" panose="020B0604020202020204" pitchFamily="34" charset="0"/>
              <a:buChar char="•"/>
            </a:pPr>
            <a:r>
              <a:rPr lang="ja-JP" altLang="en-US" sz="1200" u="none" strike="noStrike" kern="1200">
                <a:solidFill>
                  <a:schemeClr val="tx1"/>
                </a:solidFill>
                <a:effectLst/>
                <a:ea typeface="游ゴシック"/>
                <a:cs typeface="+mn-cs"/>
              </a:rPr>
              <a:t>ダーウェント・ヴァレーはホバートからダーウェント川沿いにあり、海岸と川の両方から恩恵を受けているブドウの産地です。ここには、タスマニアで人気の高い</a:t>
            </a:r>
            <a:r>
              <a:rPr lang="ja-JP" altLang="en-US">
                <a:ea typeface="游ゴシック"/>
              </a:rPr>
              <a:t>観光スポットである</a:t>
            </a:r>
            <a:r>
              <a:rPr lang="ja-JP" altLang="en-US" sz="1200" u="none" strike="noStrike" kern="1200">
                <a:solidFill>
                  <a:schemeClr val="tx1"/>
                </a:solidFill>
                <a:effectLst/>
                <a:ea typeface="游ゴシック"/>
                <a:cs typeface="+mn-cs"/>
              </a:rPr>
              <a:t>複合施設</a:t>
            </a:r>
            <a:r>
              <a:rPr lang="en-AU" sz="1200" u="none" strike="noStrike" kern="1200" dirty="0" err="1">
                <a:solidFill>
                  <a:schemeClr val="tx1"/>
                </a:solidFill>
                <a:effectLst/>
                <a:ea typeface="+mn-ea"/>
                <a:cs typeface="+mn-cs"/>
              </a:rPr>
              <a:t>MONA（Museum</a:t>
            </a:r>
            <a:r>
              <a:rPr lang="en-AU" sz="1200" u="none" strike="noStrike" kern="1200" dirty="0">
                <a:solidFill>
                  <a:schemeClr val="tx1"/>
                </a:solidFill>
                <a:effectLst/>
                <a:ea typeface="+mn-ea"/>
                <a:cs typeface="+mn-cs"/>
              </a:rPr>
              <a:t> of Old and New Art）</a:t>
            </a:r>
            <a:r>
              <a:rPr lang="ja-JP" altLang="en-US" sz="1200" u="none" strike="noStrike" kern="1200">
                <a:solidFill>
                  <a:schemeClr val="tx1"/>
                </a:solidFill>
                <a:effectLst/>
                <a:ea typeface="游ゴシック"/>
                <a:cs typeface="+mn-cs"/>
              </a:rPr>
              <a:t>の一部となったムーリラ・エステートがあります。</a:t>
            </a:r>
            <a:endParaRPr lang="en-AU" altLang="ja-JP" sz="1200" u="none" strike="noStrike" kern="1200" dirty="0">
              <a:solidFill>
                <a:schemeClr val="tx1"/>
              </a:solidFill>
              <a:effectLst/>
              <a:ea typeface="游ゴシック"/>
              <a:cs typeface="+mn-cs"/>
            </a:endParaRPr>
          </a:p>
          <a:p>
            <a:pPr rtl="0"/>
            <a:endParaRPr lang="en-AU" altLang="ja-JP" sz="1200" u="none" strike="noStrike" kern="1200" dirty="0">
              <a:solidFill>
                <a:schemeClr val="tx1"/>
              </a:solidFill>
              <a:effectLst/>
              <a:ea typeface="+mn-ea"/>
              <a:cs typeface="+mn-cs"/>
            </a:endParaRPr>
          </a:p>
          <a:p>
            <a:pPr rtl="0"/>
            <a:r>
              <a:rPr lang="ja-JP" altLang="en-US" sz="1200" u="none" strike="noStrike" kern="1200">
                <a:solidFill>
                  <a:schemeClr val="tx1"/>
                </a:solidFill>
                <a:effectLst/>
                <a:ea typeface="+mn-ea"/>
                <a:cs typeface="+mn-cs"/>
              </a:rPr>
              <a:t>考察ポイント</a:t>
            </a:r>
            <a:endParaRPr lang="en-AU" altLang="ja-JP" sz="1200" u="none" strike="noStrike" kern="1200" dirty="0">
              <a:solidFill>
                <a:schemeClr val="tx1"/>
              </a:solidFill>
              <a:effectLst/>
              <a:ea typeface="+mn-ea"/>
              <a:cs typeface="+mn-cs"/>
            </a:endParaRPr>
          </a:p>
          <a:p>
            <a:pPr rtl="0"/>
            <a:r>
              <a:rPr lang="en-US" altLang="ja-JP" b="0" dirty="0">
                <a:effectLst/>
              </a:rPr>
              <a:t>- </a:t>
            </a:r>
            <a:r>
              <a:rPr lang="ja-JP" altLang="en-US" b="0">
                <a:effectLst/>
              </a:rPr>
              <a:t>タスマニアがオーストラリアの他のワイン産地の中で特に際立つのはなぜでしょうか、特にこの一つの島からなるワイン産地が他の産地と異なる点を考慮してみましょう。</a:t>
            </a:r>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a:t>
            </a:fld>
            <a:endParaRPr lang="en-US" dirty="0"/>
          </a:p>
        </p:txBody>
      </p:sp>
    </p:spTree>
    <p:extLst>
      <p:ext uri="{BB962C8B-B14F-4D97-AF65-F5344CB8AC3E}">
        <p14:creationId xmlns:p14="http://schemas.microsoft.com/office/powerpoint/2010/main" val="26100460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ja-JP" altLang="en-US" sz="1800" b="0" i="0" u="none" strike="noStrike">
                <a:solidFill>
                  <a:srgbClr val="000000"/>
                </a:solidFill>
                <a:effectLst/>
                <a:latin typeface="游ゴシック" panose="020B0400000000000000" pitchFamily="50" charset="-128"/>
                <a:ea typeface="游ゴシック" panose="020B0400000000000000" pitchFamily="50" charset="-128"/>
              </a:rPr>
              <a:t>ここで</a:t>
            </a:r>
            <a:r>
              <a:rPr lang="en-AU" altLang="ja-JP" sz="1800" u="none" strike="noStrike" kern="1200" dirty="0" err="1">
                <a:solidFill>
                  <a:schemeClr val="tx1"/>
                </a:solidFill>
                <a:effectLst/>
                <a:ea typeface="+mn-ea"/>
                <a:cs typeface="+mn-cs"/>
              </a:rPr>
              <a:t>タスマニア</a:t>
            </a:r>
            <a:r>
              <a:rPr lang="ja-JP" altLang="en-US" sz="1800" b="0" i="0" u="none" strike="noStrike">
                <a:solidFill>
                  <a:srgbClr val="000000"/>
                </a:solidFill>
                <a:effectLst/>
                <a:latin typeface="游ゴシック" panose="020B0400000000000000" pitchFamily="50" charset="-128"/>
                <a:ea typeface="游ゴシック" panose="020B0400000000000000" pitchFamily="50" charset="-128"/>
              </a:rPr>
              <a:t>のクラシックなワインを</a:t>
            </a:r>
            <a:r>
              <a:rPr lang="en-US" altLang="ja-JP" sz="1800" b="0" i="0" u="none" strike="noStrike" dirty="0">
                <a:solidFill>
                  <a:srgbClr val="000000"/>
                </a:solidFill>
                <a:effectLst/>
                <a:latin typeface="游ゴシック" panose="020B0400000000000000" pitchFamily="50" charset="-128"/>
                <a:ea typeface="游ゴシック" panose="020B0400000000000000" pitchFamily="50" charset="-128"/>
              </a:rPr>
              <a:t>1</a:t>
            </a:r>
            <a:r>
              <a:rPr lang="ja-JP" altLang="en-US" sz="1800" b="0" i="0" u="none" strike="noStrike">
                <a:solidFill>
                  <a:srgbClr val="000000"/>
                </a:solidFill>
                <a:effectLst/>
                <a:latin typeface="游ゴシック" panose="020B0400000000000000" pitchFamily="50" charset="-128"/>
                <a:ea typeface="游ゴシック" panose="020B0400000000000000" pitchFamily="50" charset="-128"/>
              </a:rPr>
              <a:t>種類テイスティングしてもらうと良いでしょう。残りのテイスティングは、このプログラムの後半で行います。</a:t>
            </a:r>
            <a:r>
              <a:rPr lang="ja-JP" altLang="en-US"/>
              <a:t> </a:t>
            </a:r>
            <a:endParaRPr lang="en-US" altLang="ja-JP" dirty="0"/>
          </a:p>
          <a:p>
            <a:pPr marL="0" marR="0" lvl="0" indent="0" algn="l" defTabSz="914400" rtl="0" eaLnBrk="1" fontAlgn="auto" latinLnBrk="0" hangingPunct="1">
              <a:lnSpc>
                <a:spcPct val="100000"/>
              </a:lnSpc>
              <a:spcBef>
                <a:spcPct val="0"/>
              </a:spcBef>
              <a:spcAft>
                <a:spcPct val="0"/>
              </a:spcAft>
              <a:buClrTx/>
              <a:buSzTx/>
              <a:buFontTx/>
              <a:buNone/>
              <a:defRPr/>
            </a:pPr>
            <a:endParaRPr lang="en-AU" sz="1200" u="none" strike="noStrike" kern="1200" dirty="0">
              <a:solidFill>
                <a:schemeClr val="tx1"/>
              </a:solidFill>
              <a:effectLs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ja-JP" altLang="en-US" sz="1200" u="none" strike="noStrike" kern="1200">
                <a:solidFill>
                  <a:schemeClr val="tx1"/>
                </a:solidFill>
                <a:effectLst/>
                <a:ea typeface="+mn-ea"/>
                <a:cs typeface="+mn-cs"/>
              </a:rPr>
              <a:t>比較的最近まで、この小さな孤島はワイン生産の面でほとんど見落とされていました。しかし今状況は確実に変化しています。近年、タスマニアは世界最高級のワインに相応しいことを証明する数々の素晴らしい冷涼気候ワインを生み出したことでメインステージへの道が開けました。</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5</a:t>
            </a:fld>
            <a:endParaRPr lang="en-US" dirty="0"/>
          </a:p>
        </p:txBody>
      </p:sp>
    </p:spTree>
    <p:extLst>
      <p:ext uri="{BB962C8B-B14F-4D97-AF65-F5344CB8AC3E}">
        <p14:creationId xmlns:p14="http://schemas.microsoft.com/office/powerpoint/2010/main" val="34673569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kern="1200">
                <a:solidFill>
                  <a:schemeClr val="tx1"/>
                </a:solidFill>
                <a:effectLst/>
                <a:ea typeface="+mn-ea"/>
                <a:cs typeface="+mn-cs"/>
              </a:rPr>
              <a:t>ブドウ畑は主に州の北部、東部、南部にあり、西海岸に吹き付ける強烈な海風を避けることができます。島全体が冷涼気候に分類されるタスマニアですが、その環境は多様で、気候、土壌、ワインのスタイルもさまざまです。</a:t>
            </a:r>
            <a:br>
              <a:rPr lang="en-AU" dirty="0"/>
            </a:br>
            <a:endParaRPr lang="en-AU" sz="1200" kern="1200" dirty="0">
              <a:solidFill>
                <a:schemeClr val="tx1"/>
              </a:solidFill>
              <a:effectLst/>
              <a:ea typeface="+mn-ea"/>
              <a:cs typeface="+mn-cs"/>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11</a:t>
            </a:fld>
            <a:endParaRPr lang="en-US" dirty="0"/>
          </a:p>
        </p:txBody>
      </p:sp>
    </p:spTree>
    <p:extLst>
      <p:ext uri="{BB962C8B-B14F-4D97-AF65-F5344CB8AC3E}">
        <p14:creationId xmlns:p14="http://schemas.microsoft.com/office/powerpoint/2010/main" val="33403079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ja-JP" altLang="en-US" sz="1200" u="none" strike="noStrike" kern="1200">
                <a:solidFill>
                  <a:schemeClr val="tx1"/>
                </a:solidFill>
                <a:effectLst/>
                <a:ea typeface="+mn-ea"/>
                <a:cs typeface="+mn-cs"/>
              </a:rPr>
              <a:t>タスマニアはオーストラリアでも有数の冷涼な気候の産地であり、南緯がもたらす長い日照時間によってバランスが取れています。温和気候で、東にタスマン海、北にバス海峡、西にインド洋があり、海洋の影響を明確に受けています。これらの海域はそれぞれ強風と暴風雨をもたらし、霜や灰色かび病のリスクにつながることもあるため、ブドウ畑の立地が非常に重要となります。</a:t>
            </a:r>
          </a:p>
          <a:p>
            <a:pPr rtl="0"/>
            <a:r>
              <a:rPr lang="ja-JP" altLang="en-US" sz="1200" u="none" strike="noStrike" kern="1200">
                <a:solidFill>
                  <a:schemeClr val="tx1"/>
                </a:solidFill>
                <a:effectLst/>
                <a:ea typeface="+mn-ea"/>
                <a:cs typeface="+mn-cs"/>
              </a:rPr>
              <a:t>しかし同時に、タスマニアに広がる玄武岩の山脈が、ブドウ畑のシェルターの役割を果たすのです。</a:t>
            </a:r>
          </a:p>
          <a:p>
            <a:pPr rtl="0"/>
            <a:r>
              <a:rPr lang="ja-JP" altLang="en-US" sz="1200" u="none" strike="noStrike" kern="1200">
                <a:solidFill>
                  <a:schemeClr val="tx1"/>
                </a:solidFill>
                <a:effectLst/>
                <a:ea typeface="+mn-ea"/>
                <a:cs typeface="+mn-cs"/>
              </a:rPr>
              <a:t>気候は全般的に冷涼で、はっきりとした季節があります。冬には、タスマニア中央部の高地では雪が降ることも珍しくありませんが、海の影響で沿岸部の冬の気温はオーストラリア本土より高くなります。本土の多くの地域とは異なり、多くの地域で水の供給は問題なく行うことができます。</a:t>
            </a:r>
          </a:p>
          <a:p>
            <a:pPr rtl="0"/>
            <a:r>
              <a:rPr lang="en-US" altLang="ja-JP" sz="1200" u="none" strike="noStrike" kern="1200" dirty="0">
                <a:solidFill>
                  <a:schemeClr val="tx1"/>
                </a:solidFill>
                <a:effectLst/>
                <a:ea typeface="+mn-ea"/>
                <a:cs typeface="+mn-cs"/>
              </a:rPr>
              <a:t>- </a:t>
            </a:r>
            <a:r>
              <a:rPr lang="ja-JP" altLang="en-US" sz="1200" u="none" strike="noStrike" kern="1200">
                <a:solidFill>
                  <a:schemeClr val="tx1"/>
                </a:solidFill>
                <a:effectLst/>
                <a:ea typeface="+mn-ea"/>
                <a:cs typeface="+mn-cs"/>
              </a:rPr>
              <a:t>生育期の降水量 </a:t>
            </a:r>
            <a:r>
              <a:rPr lang="en-US" altLang="ja-JP" sz="1200" u="none" strike="noStrike" kern="1200" dirty="0">
                <a:solidFill>
                  <a:schemeClr val="tx1"/>
                </a:solidFill>
                <a:effectLst/>
                <a:ea typeface="+mn-ea"/>
                <a:cs typeface="+mn-cs"/>
              </a:rPr>
              <a:t>477</a:t>
            </a:r>
            <a:r>
              <a:rPr lang="en-AU" sz="1200" u="none" strike="noStrike" kern="1200" dirty="0">
                <a:solidFill>
                  <a:schemeClr val="tx1"/>
                </a:solidFill>
                <a:effectLst/>
                <a:ea typeface="+mn-ea"/>
                <a:cs typeface="+mn-cs"/>
              </a:rPr>
              <a:t>mm（18.8</a:t>
            </a:r>
            <a:r>
              <a:rPr lang="ja-JP" altLang="en-US" sz="1200" u="none" strike="noStrike" kern="1200">
                <a:solidFill>
                  <a:schemeClr val="tx1"/>
                </a:solidFill>
                <a:effectLst/>
                <a:ea typeface="+mn-ea"/>
                <a:cs typeface="+mn-cs"/>
              </a:rPr>
              <a:t>インチ）</a:t>
            </a:r>
          </a:p>
          <a:p>
            <a:pPr rtl="0"/>
            <a:r>
              <a:rPr lang="en-US" altLang="ja-JP" sz="1200" u="none" strike="noStrike" kern="1200" dirty="0">
                <a:solidFill>
                  <a:schemeClr val="tx1"/>
                </a:solidFill>
                <a:effectLst/>
                <a:ea typeface="+mn-ea"/>
                <a:cs typeface="+mn-cs"/>
              </a:rPr>
              <a:t>- 1</a:t>
            </a:r>
            <a:r>
              <a:rPr lang="ja-JP" altLang="en-US" sz="1200" u="none" strike="noStrike" kern="1200">
                <a:solidFill>
                  <a:schemeClr val="tx1"/>
                </a:solidFill>
                <a:effectLst/>
                <a:ea typeface="+mn-ea"/>
                <a:cs typeface="+mn-cs"/>
              </a:rPr>
              <a:t>月の平均気温 </a:t>
            </a:r>
            <a:r>
              <a:rPr lang="en-US" altLang="ja-JP" sz="1200" u="none" strike="noStrike" kern="1200" dirty="0">
                <a:solidFill>
                  <a:schemeClr val="tx1"/>
                </a:solidFill>
                <a:effectLst/>
                <a:ea typeface="+mn-ea"/>
                <a:cs typeface="+mn-cs"/>
              </a:rPr>
              <a:t>15.6℃</a:t>
            </a:r>
            <a:r>
              <a:rPr lang="ja-JP" altLang="en-US" sz="1200" u="none" strike="noStrike" kern="1200">
                <a:solidFill>
                  <a:schemeClr val="tx1"/>
                </a:solidFill>
                <a:effectLst/>
                <a:ea typeface="+mn-ea"/>
                <a:cs typeface="+mn-cs"/>
              </a:rPr>
              <a:t>（</a:t>
            </a:r>
            <a:r>
              <a:rPr lang="en-US" altLang="ja-JP" sz="1200" u="none" strike="noStrike" kern="1200" dirty="0">
                <a:solidFill>
                  <a:schemeClr val="tx1"/>
                </a:solidFill>
                <a:effectLst/>
                <a:ea typeface="+mn-ea"/>
                <a:cs typeface="+mn-cs"/>
              </a:rPr>
              <a:t>60°</a:t>
            </a:r>
            <a:r>
              <a:rPr lang="en-AU" sz="1200" u="none" strike="noStrike" kern="1200" dirty="0">
                <a:solidFill>
                  <a:schemeClr val="tx1"/>
                </a:solidFill>
                <a:effectLst/>
                <a:ea typeface="+mn-ea"/>
                <a:cs typeface="+mn-cs"/>
              </a:rPr>
              <a:t>F）</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12</a:t>
            </a:fld>
            <a:endParaRPr lang="en-US" dirty="0"/>
          </a:p>
        </p:txBody>
      </p:sp>
    </p:spTree>
    <p:extLst>
      <p:ext uri="{BB962C8B-B14F-4D97-AF65-F5344CB8AC3E}">
        <p14:creationId xmlns:p14="http://schemas.microsoft.com/office/powerpoint/2010/main" val="18138375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ja-JP" altLang="en-US" sz="1200" u="none" strike="noStrike" kern="1200">
                <a:solidFill>
                  <a:schemeClr val="tx1"/>
                </a:solidFill>
                <a:effectLst/>
                <a:ea typeface="+mn-ea"/>
                <a:cs typeface="+mn-cs"/>
              </a:rPr>
              <a:t>考察ポイント：</a:t>
            </a:r>
          </a:p>
          <a:p>
            <a:pPr rtl="0"/>
            <a:r>
              <a:rPr lang="ja-JP" altLang="en-US" sz="1200" u="none" strike="noStrike" kern="1200">
                <a:solidFill>
                  <a:schemeClr val="tx1"/>
                </a:solidFill>
                <a:effectLst/>
                <a:ea typeface="+mn-ea"/>
                <a:cs typeface="+mn-cs"/>
              </a:rPr>
              <a:t>タスマニアの地形、気候、土壌が、なぜワインの産地としての成功をもたらしたのでしょうか？</a:t>
            </a:r>
          </a:p>
          <a:p>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13</a:t>
            </a:fld>
            <a:endParaRPr lang="en-US" dirty="0"/>
          </a:p>
        </p:txBody>
      </p:sp>
    </p:spTree>
    <p:extLst>
      <p:ext uri="{BB962C8B-B14F-4D97-AF65-F5344CB8AC3E}">
        <p14:creationId xmlns:p14="http://schemas.microsoft.com/office/powerpoint/2010/main" val="5780319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altLang="ja-JP" sz="1200" u="none" strike="noStrike" kern="1200" dirty="0">
                <a:solidFill>
                  <a:schemeClr val="tx1"/>
                </a:solidFill>
                <a:effectLst/>
                <a:ea typeface="+mn-ea"/>
                <a:cs typeface="+mn-cs"/>
              </a:rPr>
              <a:t>- </a:t>
            </a:r>
            <a:r>
              <a:rPr lang="ja-JP" altLang="en-US" sz="1200" u="none" strike="noStrike" kern="1200">
                <a:solidFill>
                  <a:schemeClr val="tx1"/>
                </a:solidFill>
                <a:effectLst/>
                <a:ea typeface="+mn-ea"/>
                <a:cs typeface="+mn-cs"/>
              </a:rPr>
              <a:t>日当たりと風通しの良い北東向きの斜面が最適で、霜による被害を軽減することができます。 </a:t>
            </a:r>
          </a:p>
          <a:p>
            <a:pPr rtl="0"/>
            <a:r>
              <a:rPr lang="en-US" altLang="ja-JP" sz="1200" u="none" strike="noStrike" kern="1200" dirty="0">
                <a:solidFill>
                  <a:schemeClr val="tx1"/>
                </a:solidFill>
                <a:effectLst/>
                <a:ea typeface="+mn-ea"/>
                <a:cs typeface="+mn-cs"/>
              </a:rPr>
              <a:t>- </a:t>
            </a:r>
            <a:r>
              <a:rPr lang="ja-JP" altLang="en-US" sz="1200" u="none" strike="noStrike" kern="1200">
                <a:solidFill>
                  <a:schemeClr val="tx1"/>
                </a:solidFill>
                <a:effectLst/>
                <a:ea typeface="+mn-ea"/>
                <a:cs typeface="+mn-cs"/>
              </a:rPr>
              <a:t>タスマニアの岩石の多い土壌は熱をよく保ち、気温の下がる夜間もブドウを保温する働きがあり、この地の冷涼な気候によく合います。また、成熟期間に色素とアロマ化合物を増加させる働きもあります。 </a:t>
            </a:r>
          </a:p>
          <a:p>
            <a:pPr rtl="0"/>
            <a:r>
              <a:rPr lang="en-US" altLang="ja-JP" sz="1200" u="none" strike="noStrike" kern="1200" dirty="0">
                <a:solidFill>
                  <a:schemeClr val="tx1"/>
                </a:solidFill>
                <a:effectLst/>
                <a:ea typeface="+mn-ea"/>
                <a:cs typeface="+mn-cs"/>
              </a:rPr>
              <a:t>- </a:t>
            </a:r>
            <a:r>
              <a:rPr lang="ja-JP" altLang="en-US" sz="1200" u="none" strike="noStrike" kern="1200">
                <a:solidFill>
                  <a:schemeClr val="tx1"/>
                </a:solidFill>
                <a:effectLst/>
                <a:ea typeface="+mn-ea"/>
                <a:cs typeface="+mn-cs"/>
              </a:rPr>
              <a:t>ヴィンテージのばらつきは、オーストラリアの他のワイン産地よりも重要な要素となっています。ブドウの収量や成熟度は、その年の気候条件によって大きく変動します。 </a:t>
            </a:r>
          </a:p>
          <a:p>
            <a:pPr rtl="0"/>
            <a:r>
              <a:rPr lang="ja-JP" altLang="en-US" sz="1200" u="none" strike="noStrike" kern="1200">
                <a:solidFill>
                  <a:schemeClr val="tx1"/>
                </a:solidFill>
                <a:effectLst/>
                <a:ea typeface="+mn-ea"/>
                <a:cs typeface="+mn-cs"/>
              </a:rPr>
              <a:t>お奨めのディスカッションのポイント ：</a:t>
            </a:r>
          </a:p>
          <a:p>
            <a:pPr rtl="0"/>
            <a:r>
              <a:rPr lang="en-US" altLang="ja-JP" sz="1200" u="none" strike="noStrike" kern="1200" dirty="0">
                <a:solidFill>
                  <a:schemeClr val="tx1"/>
                </a:solidFill>
                <a:effectLst/>
                <a:ea typeface="+mn-ea"/>
                <a:cs typeface="+mn-cs"/>
              </a:rPr>
              <a:t>- </a:t>
            </a:r>
            <a:r>
              <a:rPr lang="ja-JP" altLang="en-US" sz="1200" u="none" strike="noStrike" kern="1200">
                <a:solidFill>
                  <a:schemeClr val="tx1"/>
                </a:solidFill>
                <a:effectLst/>
                <a:ea typeface="+mn-ea"/>
                <a:cs typeface="+mn-cs"/>
              </a:rPr>
              <a:t>ヴィンテージのばらつきは、ワイン生産者のヴィンテージにどのような影響を与えるのでしょうか？</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14</a:t>
            </a:fld>
            <a:endParaRPr lang="en-US" dirty="0"/>
          </a:p>
        </p:txBody>
      </p:sp>
    </p:spTree>
    <p:extLst>
      <p:ext uri="{BB962C8B-B14F-4D97-AF65-F5344CB8AC3E}">
        <p14:creationId xmlns:p14="http://schemas.microsoft.com/office/powerpoint/2010/main" val="35054305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altLang="ja-JP" sz="1200" u="none" strike="noStrike" kern="1200" dirty="0">
                <a:solidFill>
                  <a:schemeClr val="tx1"/>
                </a:solidFill>
                <a:effectLst/>
                <a:ea typeface="+mn-ea"/>
                <a:cs typeface="+mn-cs"/>
              </a:rPr>
              <a:t>- </a:t>
            </a:r>
            <a:r>
              <a:rPr lang="ja-JP" altLang="en-US" sz="1200" u="none" strike="noStrike" kern="1200">
                <a:solidFill>
                  <a:schemeClr val="tx1"/>
                </a:solidFill>
                <a:effectLst/>
                <a:ea typeface="+mn-ea"/>
                <a:cs typeface="+mn-cs"/>
              </a:rPr>
              <a:t>防風林は、タスマニアの南風と西風の影響を軽減する役割を果たします。</a:t>
            </a:r>
          </a:p>
          <a:p>
            <a:pPr rtl="0"/>
            <a:r>
              <a:rPr lang="en-US" altLang="ja-JP" sz="1200" u="none" strike="noStrike" kern="1200" dirty="0">
                <a:solidFill>
                  <a:schemeClr val="tx1"/>
                </a:solidFill>
                <a:effectLst/>
                <a:ea typeface="+mn-ea"/>
                <a:cs typeface="+mn-cs"/>
              </a:rPr>
              <a:t>- </a:t>
            </a:r>
            <a:r>
              <a:rPr lang="ja-JP" altLang="en-US" sz="1200" u="none" strike="noStrike" kern="1200">
                <a:solidFill>
                  <a:schemeClr val="tx1"/>
                </a:solidFill>
                <a:effectLst/>
                <a:ea typeface="+mn-ea"/>
                <a:cs typeface="+mn-cs"/>
              </a:rPr>
              <a:t>生育期の降雨量が予想より少ない季節には干ばつの恐れがあるため、タスマニアのブドウ畑の多くではドリップ式灌漑を採用しています。 </a:t>
            </a:r>
          </a:p>
          <a:p>
            <a:pPr rtl="0"/>
            <a:r>
              <a:rPr lang="en-US" altLang="ja-JP" sz="1200" u="none" strike="noStrike" kern="1200" dirty="0">
                <a:solidFill>
                  <a:schemeClr val="tx1"/>
                </a:solidFill>
                <a:effectLst/>
                <a:ea typeface="+mn-ea"/>
                <a:cs typeface="+mn-cs"/>
              </a:rPr>
              <a:t>- </a:t>
            </a:r>
            <a:r>
              <a:rPr lang="ja-JP" altLang="en-US" sz="1200" u="none" strike="noStrike" kern="1200">
                <a:solidFill>
                  <a:schemeClr val="tx1"/>
                </a:solidFill>
                <a:effectLst/>
                <a:ea typeface="+mn-ea"/>
                <a:cs typeface="+mn-cs"/>
              </a:rPr>
              <a:t>ネットでブドウ畑を完全に覆い、島の鳥類からブドウを守ります。 </a:t>
            </a:r>
          </a:p>
          <a:p>
            <a:pPr rtl="0"/>
            <a:r>
              <a:rPr lang="en-US" altLang="ja-JP" sz="1200" u="none" strike="noStrike" kern="1200" dirty="0">
                <a:solidFill>
                  <a:schemeClr val="tx1"/>
                </a:solidFill>
                <a:effectLst/>
                <a:ea typeface="+mn-ea"/>
                <a:cs typeface="+mn-cs"/>
              </a:rPr>
              <a:t>- </a:t>
            </a:r>
            <a:r>
              <a:rPr lang="ja-JP" altLang="en-US" sz="1200" u="none" strike="noStrike" kern="1200">
                <a:solidFill>
                  <a:schemeClr val="tx1"/>
                </a:solidFill>
                <a:effectLst/>
                <a:ea typeface="+mn-ea"/>
                <a:cs typeface="+mn-cs"/>
              </a:rPr>
              <a:t>冷涼地のブドウ栽培でよく行われるキャノピー・マネージメントには、日当たりを良くして成熟を促進するためブドウの房の周りの葉を取り除くことがあります。ブドウ栽培者によっては、朝日を受ける葉だけを取り除き、午後の日差しからはブドウを守る葉を残しておくなど、調整する場合もあります。こうすることでブドウの房の温度が上がりすぎず、成熟に最適な状態を作り出すことができるのです。このような方法は、ワインのスタイルにも影響を与えます。</a:t>
            </a:r>
          </a:p>
          <a:p>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30316029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u="none" strike="noStrike" kern="1200">
                <a:solidFill>
                  <a:schemeClr val="tx1"/>
                </a:solidFill>
                <a:effectLst/>
                <a:ea typeface="+mn-ea"/>
                <a:cs typeface="+mn-cs"/>
              </a:rPr>
              <a:t>冷涼な気候が将来も長期的に保障されているため、タスマニアを代表する品種であるピノ・ノワールとシャルドネは、今後も発展していくと思われます。</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16</a:t>
            </a:fld>
            <a:endParaRPr lang="en-US" dirty="0"/>
          </a:p>
        </p:txBody>
      </p:sp>
    </p:spTree>
    <p:extLst>
      <p:ext uri="{BB962C8B-B14F-4D97-AF65-F5344CB8AC3E}">
        <p14:creationId xmlns:p14="http://schemas.microsoft.com/office/powerpoint/2010/main" val="369283344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685197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6456363" y="3808638"/>
            <a:ext cx="5735637"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1" cap="none">
                <a:solidFill>
                  <a:schemeClr val="accent1"/>
                </a:solidFill>
                <a:latin typeface="Neue Haas Grotesk Text Pro" panose="020B0504020202020204" pitchFamily="34" charset="77"/>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5971951" y="1720205"/>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5971951" y="1057431"/>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a:lvl1pPr>
            <a:lvl2pPr>
              <a:defRPr sz="3200"/>
            </a:lvl2pPr>
            <a:lvl3pPr>
              <a:defRPr sz="3200"/>
            </a:lvl3pPr>
            <a:lvl4pPr>
              <a:defRPr sz="3200"/>
            </a:lvl4pPr>
            <a:lvl5pPr>
              <a:defRPr sz="3200"/>
            </a:lvl5pPr>
          </a:lstStyle>
          <a:p>
            <a:pPr lvl="0"/>
            <a:r>
              <a:rPr lang="en-GB" dirty="0"/>
              <a:t>Click to edit Master text styles</a:t>
            </a:r>
            <a:endParaRPr lang="en-US" dirty="0"/>
          </a:p>
        </p:txBody>
      </p:sp>
      <p:sp>
        <p:nvSpPr>
          <p:cNvPr id="5" name="Oval 4">
            <a:extLst>
              <a:ext uri="{FF2B5EF4-FFF2-40B4-BE49-F238E27FC236}">
                <a16:creationId xmlns:a16="http://schemas.microsoft.com/office/drawing/2014/main" id="{158E82B5-1F46-C4F5-5938-6158B5F70533}"/>
              </a:ext>
            </a:extLst>
          </p:cNvPr>
          <p:cNvSpPr/>
          <p:nvPr userDrawn="1"/>
        </p:nvSpPr>
        <p:spPr>
          <a:xfrm>
            <a:off x="949697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6205705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76802" y="3429000"/>
            <a:ext cx="12268802"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456363" y="374557"/>
            <a:ext cx="5735637"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46191170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76802" y="3429000"/>
            <a:ext cx="1122008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456363" y="374557"/>
            <a:ext cx="5735637"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9923352"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756945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595462"/>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608525"/>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615057"/>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a:solidFill>
                  <a:schemeClr val="bg1"/>
                </a:solidFill>
                <a:latin typeface="Inter Display" panose="02000503000000020004" pitchFamily="2"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3367644711"/>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8576156"/>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3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7804"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4"/>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09"/>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92788543"/>
      </p:ext>
    </p:extLst>
  </p:cSld>
  <p:clrMapOvr>
    <a:masterClrMapping/>
  </p:clrMapOvr>
  <p:transition/>
  <p:extLst>
    <p:ext uri="{DCECCB84-F9BA-43D5-87BE-67443E8EF086}">
      <p15:sldGuideLst xmlns:p15="http://schemas.microsoft.com/office/powerpoint/2012/main">
        <p15:guide id="2" pos="393">
          <p15:clr>
            <a:srgbClr val="000000"/>
          </p15:clr>
        </p15:guide>
        <p15:guide id="3" orient="horz" pos="368">
          <p15:clr>
            <a:srgbClr val="00000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59131561"/>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p>
            <a:fld id="{F325D0F3-5617-4E4B-B49A-CF8CB71EDC27}" type="datetimeFigureOut">
              <a:rPr lang="en-US" smtClean="0"/>
              <a:t>7/14/26</a:t>
            </a:fld>
            <a:endParaRPr lang="en-US"/>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p>
            <a:fld id="{66F106B9-48F5-894C-8B00-7C26AA0507A8}" type="slidenum">
              <a:rPr lang="en-US" smtClean="0"/>
              <a:t>‹#›</a:t>
            </a:fld>
            <a:endParaRPr lang="en-US"/>
          </a:p>
        </p:txBody>
      </p:sp>
    </p:spTree>
    <p:extLst>
      <p:ext uri="{BB962C8B-B14F-4D97-AF65-F5344CB8AC3E}">
        <p14:creationId xmlns:p14="http://schemas.microsoft.com/office/powerpoint/2010/main" val="382644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42169B3B-8761-4204-AA5A-11BC84B55C93}" type="datetimeFigureOut">
              <a:rPr lang="en-AU" smtClean="0"/>
              <a:pPr/>
              <a:t>14/7/2026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78" r:id="rId14"/>
    <p:sldLayoutId id="2147483679" r:id="rId15"/>
    <p:sldLayoutId id="2147483683" r:id="rId16"/>
    <p:sldLayoutId id="2147483660" r:id="rId17"/>
    <p:sldLayoutId id="2147483673" r:id="rId18"/>
    <p:sldLayoutId id="2147483674" r:id="rId19"/>
    <p:sldLayoutId id="2147483675" r:id="rId20"/>
    <p:sldLayoutId id="2147483659" r:id="rId21"/>
    <p:sldLayoutId id="2147483684" r:id="rId22"/>
    <p:sldLayoutId id="2147483676" r:id="rId23"/>
    <p:sldLayoutId id="2147483677" r:id="rId24"/>
    <p:sldLayoutId id="2147483680" r:id="rId25"/>
    <p:sldLayoutId id="2147483681" r:id="rId26"/>
    <p:sldLayoutId id="2147483682" r:id="rId27"/>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24.xml"/><Relationship Id="rId5" Type="http://schemas.openxmlformats.org/officeDocument/2006/relationships/image" Target="../media/image28.png"/><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2.xml"/><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27.xml"/></Relationships>
</file>

<file path=ppt/slides/_rels/slide2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4.sv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00A04102-C93B-CD24-0A55-BC37F98C5201}"/>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t="39825" b="2251"/>
          <a:stretch/>
        </p:blipFill>
        <p:spPr>
          <a:xfrm>
            <a:off x="623889" y="2595563"/>
            <a:ext cx="11010900" cy="4262437"/>
          </a:xfr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4294967295"/>
          </p:nvPr>
        </p:nvSpPr>
        <p:spPr>
          <a:xfrm>
            <a:off x="575445" y="1394746"/>
            <a:ext cx="11041110" cy="990300"/>
          </a:xfrm>
        </p:spPr>
        <p:txBody>
          <a:bodyPr/>
          <a:lstStyle/>
          <a:p>
            <a:pPr marL="0" indent="0">
              <a:buNone/>
            </a:pPr>
            <a:r>
              <a:rPr lang="en-AU" altLang="ja-JP" sz="4000" dirty="0">
                <a:solidFill>
                  <a:schemeClr val="accent1"/>
                </a:solidFill>
                <a:latin typeface="+mj-lt"/>
                <a:ea typeface="Yu Gothic Medium" panose="020B0400000000000000" pitchFamily="34" charset="-128"/>
                <a:cs typeface="Arial" panose="020B0604020202020204" pitchFamily="34" charset="0"/>
              </a:rPr>
              <a:t>TASMANIA</a:t>
            </a:r>
            <a:br>
              <a:rPr lang="en-AU" altLang="ja-JP" sz="4000" dirty="0">
                <a:solidFill>
                  <a:schemeClr val="accent1"/>
                </a:solidFill>
                <a:latin typeface="Yu Gothic Medium" panose="020B0400000000000000" pitchFamily="34" charset="-128"/>
                <a:ea typeface="Yu Gothic Medium" panose="020B0400000000000000" pitchFamily="34" charset="-128"/>
              </a:rPr>
            </a:br>
            <a:r>
              <a:rPr lang="ja-JP" altLang="en-US" sz="4000" dirty="0">
                <a:solidFill>
                  <a:schemeClr val="accent1"/>
                </a:solidFill>
                <a:latin typeface="Yu Gothic Medium" panose="020B0400000000000000" pitchFamily="34" charset="-128"/>
                <a:ea typeface="Yu Gothic Medium" panose="020B0400000000000000" pitchFamily="34" charset="-128"/>
              </a:rPr>
              <a:t>タスマニア</a:t>
            </a:r>
            <a:endParaRPr lang="en-US" sz="4000" dirty="0">
              <a:solidFill>
                <a:schemeClr val="accent1"/>
              </a:solidFill>
              <a:latin typeface="Yu Gothic Medium" panose="020B0400000000000000" pitchFamily="34" charset="-128"/>
              <a:ea typeface="Yu Gothic Medium" panose="020B0400000000000000" pitchFamily="34" charset="-128"/>
            </a:endParaRP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Neue Haas Grotesk Text Pro" panose="020B0504020202020204" pitchFamily="34" charset="77"/>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600101"/>
            <a:ext cx="4453133" cy="792601"/>
          </a:xfrm>
        </p:spPr>
        <p:txBody>
          <a:bodyPr/>
          <a:lstStyle/>
          <a:p>
            <a:r>
              <a:rPr lang="ja-JP" altLang="en-US">
                <a:solidFill>
                  <a:schemeClr val="accent5"/>
                </a:solidFill>
                <a:latin typeface="Yu Gothic Medium" panose="020B0400000000000000" pitchFamily="34" charset="-128"/>
                <a:ea typeface="Yu Gothic Medium" panose="020B0400000000000000" pitchFamily="34" charset="-128"/>
              </a:rPr>
              <a:t>地形、気候、土壌</a:t>
            </a:r>
            <a:endParaRPr lang="en-US" dirty="0">
              <a:solidFill>
                <a:schemeClr val="accent5"/>
              </a:solidFill>
              <a:latin typeface="Yu Gothic Medium" panose="020B0400000000000000" pitchFamily="34" charset="-128"/>
              <a:ea typeface="Yu Gothic Medium" panose="020B0400000000000000" pitchFamily="34" charset="-128"/>
            </a:endParaRPr>
          </a:p>
        </p:txBody>
      </p:sp>
      <p:sp>
        <p:nvSpPr>
          <p:cNvPr id="2" name="Title 2">
            <a:extLst>
              <a:ext uri="{FF2B5EF4-FFF2-40B4-BE49-F238E27FC236}">
                <a16:creationId xmlns:a16="http://schemas.microsoft.com/office/drawing/2014/main" id="{128C975B-7767-626E-0DDC-C0024354C4F1}"/>
              </a:ext>
            </a:extLst>
          </p:cNvPr>
          <p:cNvSpPr txBox="1">
            <a:spLocks/>
          </p:cNvSpPr>
          <p:nvPr/>
        </p:nvSpPr>
        <p:spPr>
          <a:xfrm>
            <a:off x="6456362" y="2395323"/>
            <a:ext cx="5159618" cy="852449"/>
          </a:xfrm>
          <a:prstGeom prst="rect">
            <a:avLst/>
          </a:prstGeom>
        </p:spPr>
        <p:txBody>
          <a:bodyPr vert="horz" lIns="0" tIns="0" rIns="0" bIns="0" rtlCol="0" anchor="b"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sz="5440" dirty="0">
                <a:solidFill>
                  <a:schemeClr val="bg2"/>
                </a:solidFill>
                <a:latin typeface="Yu Gothic Medium" panose="020B0400000000000000" pitchFamily="34" charset="-128"/>
                <a:ea typeface="Yu Gothic Medium" panose="020B0400000000000000" pitchFamily="34" charset="-128"/>
              </a:rPr>
              <a:t>冷涼気候を代表する産地</a:t>
            </a:r>
          </a:p>
        </p:txBody>
      </p:sp>
    </p:spTree>
    <p:extLst>
      <p:ext uri="{BB962C8B-B14F-4D97-AF65-F5344CB8AC3E}">
        <p14:creationId xmlns:p14="http://schemas.microsoft.com/office/powerpoint/2010/main" val="140506241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field of crops in a valley&#10;&#10;AI-generated content may be incorrect.">
            <a:extLst>
              <a:ext uri="{FF2B5EF4-FFF2-40B4-BE49-F238E27FC236}">
                <a16:creationId xmlns:a16="http://schemas.microsoft.com/office/drawing/2014/main" id="{89F86AF0-C3FA-5DC0-715A-03640AE53F35}"/>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722" r="16722"/>
          <a:stretch>
            <a:fillRect/>
          </a:stretch>
        </p:blipFill>
        <p:spPr/>
      </p:pic>
      <p:sp>
        <p:nvSpPr>
          <p:cNvPr id="3" name="Text Placeholder 2">
            <a:extLst>
              <a:ext uri="{FF2B5EF4-FFF2-40B4-BE49-F238E27FC236}">
                <a16:creationId xmlns:a16="http://schemas.microsoft.com/office/drawing/2014/main" id="{3E395461-285F-F9C0-F6A5-EF4CFB5C58EA}"/>
              </a:ext>
            </a:extLst>
          </p:cNvPr>
          <p:cNvSpPr>
            <a:spLocks noGrp="1"/>
          </p:cNvSpPr>
          <p:nvPr>
            <p:ph type="body" sz="quarter" idx="11"/>
          </p:nvPr>
        </p:nvSpPr>
        <p:spPr>
          <a:xfrm>
            <a:off x="6456363" y="2518774"/>
            <a:ext cx="4801109" cy="2130864"/>
          </a:xfrm>
        </p:spPr>
        <p:txBody>
          <a:bodyPr/>
          <a:lstStyle/>
          <a:p>
            <a:r>
              <a:rPr lang="ja-JP" altLang="en-US" sz="1800" dirty="0">
                <a:latin typeface="Yu Gothic Medium" panose="020B0400000000000000" pitchFamily="34" charset="-128"/>
                <a:ea typeface="Yu Gothic Medium" panose="020B0400000000000000" pitchFamily="34" charset="-128"/>
              </a:rPr>
              <a:t>タスマニアの地理的表示（</a:t>
            </a:r>
            <a:r>
              <a:rPr lang="en-US" altLang="ja-JP" sz="1800" dirty="0">
                <a:latin typeface="Yu Gothic Medium" panose="020B0400000000000000" pitchFamily="34" charset="-128"/>
                <a:ea typeface="Yu Gothic Medium" panose="020B0400000000000000" pitchFamily="34" charset="-128"/>
              </a:rPr>
              <a:t>GI</a:t>
            </a:r>
            <a:r>
              <a:rPr lang="ja-JP" altLang="en-US" sz="1800" dirty="0">
                <a:latin typeface="Yu Gothic Medium" panose="020B0400000000000000" pitchFamily="34" charset="-128"/>
                <a:ea typeface="Yu Gothic Medium" panose="020B0400000000000000" pitchFamily="34" charset="-128"/>
              </a:rPr>
              <a:t>）は、公式には「タスマニア」ひとつのみです。</a:t>
            </a:r>
            <a:endParaRPr lang="en-AU" altLang="ja-JP" sz="1800" dirty="0">
              <a:latin typeface="Yu Gothic Medium" panose="020B0400000000000000" pitchFamily="34" charset="-128"/>
              <a:ea typeface="Yu Gothic Medium" panose="020B0400000000000000" pitchFamily="34" charset="-128"/>
            </a:endParaRPr>
          </a:p>
          <a:p>
            <a:endParaRPr lang="en-AU" altLang="ja-JP" sz="1800" dirty="0">
              <a:latin typeface="Yu Gothic Medium" panose="020B0400000000000000" pitchFamily="34" charset="-128"/>
              <a:ea typeface="Yu Gothic Medium" panose="020B0400000000000000" pitchFamily="34" charset="-128"/>
            </a:endParaRPr>
          </a:p>
          <a:p>
            <a:r>
              <a:rPr lang="ja-JP" altLang="en-US" sz="1800" dirty="0">
                <a:latin typeface="Yu Gothic Medium" panose="020B0400000000000000" pitchFamily="34" charset="-128"/>
                <a:ea typeface="Yu Gothic Medium" panose="020B0400000000000000" pitchFamily="34" charset="-128"/>
              </a:rPr>
              <a:t>しかし、実際には</a:t>
            </a:r>
            <a:r>
              <a:rPr lang="en-US" altLang="ja-JP" sz="1800" dirty="0">
                <a:latin typeface="Yu Gothic Medium" panose="020B0400000000000000" pitchFamily="34" charset="-128"/>
                <a:ea typeface="Yu Gothic Medium" panose="020B0400000000000000" pitchFamily="34" charset="-128"/>
              </a:rPr>
              <a:t>7</a:t>
            </a:r>
            <a:r>
              <a:rPr lang="ja-JP" altLang="en-US" sz="1800" dirty="0">
                <a:latin typeface="Yu Gothic Medium" panose="020B0400000000000000" pitchFamily="34" charset="-128"/>
                <a:ea typeface="Yu Gothic Medium" panose="020B0400000000000000" pitchFamily="34" charset="-128"/>
              </a:rPr>
              <a:t>つの特徴的なワイン産地があります。</a:t>
            </a:r>
            <a:endParaRPr lang="en-AU" sz="1800"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04238F49-BEA0-85E3-64D1-04AEF5A20374}"/>
              </a:ext>
            </a:extLst>
          </p:cNvPr>
          <p:cNvSpPr>
            <a:spLocks noGrp="1"/>
          </p:cNvSpPr>
          <p:nvPr>
            <p:ph type="body" sz="quarter" idx="13"/>
          </p:nvPr>
        </p:nvSpPr>
        <p:spPr/>
        <p:txBody>
          <a:bodyPr/>
          <a:lstStyle/>
          <a:p>
            <a:r>
              <a:rPr lang="ja-JP" altLang="en-US" dirty="0">
                <a:solidFill>
                  <a:schemeClr val="accent1"/>
                </a:solidFill>
                <a:latin typeface="Yu Gothic Medium" panose="020B0400000000000000" pitchFamily="34" charset="-128"/>
                <a:ea typeface="Yu Gothic Medium" panose="020B0400000000000000" pitchFamily="34" charset="-128"/>
              </a:rPr>
              <a:t>地形</a:t>
            </a:r>
            <a:endParaRPr lang="en-US" dirty="0">
              <a:solidFill>
                <a:schemeClr val="accent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890004601"/>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2503" r="27538"/>
          <a:stretch/>
        </p:blipFill>
        <p:spPr>
          <a:xfrm>
            <a:off x="-1" y="7938"/>
            <a:ext cx="6172200" cy="6850062"/>
          </a:xfrm>
        </p:spPr>
      </p:pic>
      <p:sp>
        <p:nvSpPr>
          <p:cNvPr id="8" name="TextBox 7">
            <a:extLst>
              <a:ext uri="{FF2B5EF4-FFF2-40B4-BE49-F238E27FC236}">
                <a16:creationId xmlns:a16="http://schemas.microsoft.com/office/drawing/2014/main" id="{C02330F5-AA6E-D44A-DE7C-F0AE1B15F21C}"/>
              </a:ext>
            </a:extLst>
          </p:cNvPr>
          <p:cNvSpPr txBox="1"/>
          <p:nvPr/>
        </p:nvSpPr>
        <p:spPr>
          <a:xfrm>
            <a:off x="527854" y="1262672"/>
            <a:ext cx="5183398" cy="1077218"/>
          </a:xfrm>
          <a:prstGeom prst="rect">
            <a:avLst/>
          </a:prstGeom>
          <a:noFill/>
        </p:spPr>
        <p:txBody>
          <a:bodyPr wrap="square" rtlCol="0">
            <a:spAutoFit/>
          </a:bodyPr>
          <a:lstStyle/>
          <a:p>
            <a:pPr algn="l"/>
            <a:r>
              <a:rPr lang="ja-JP" altLang="en-US" sz="3200">
                <a:solidFill>
                  <a:schemeClr val="bg1"/>
                </a:solidFill>
                <a:effectLst/>
                <a:latin typeface="Yu Gothic Medium" panose="020B0400000000000000" pitchFamily="34" charset="-128"/>
                <a:ea typeface="Yu Gothic Medium" panose="020B0400000000000000" pitchFamily="34" charset="-128"/>
                <a:cs typeface="Inter Display" panose="02000503000000020004" pitchFamily="2" charset="0"/>
              </a:rPr>
              <a:t>温和気候</a:t>
            </a:r>
          </a:p>
          <a:p>
            <a:pPr algn="l"/>
            <a:endParaRPr lang="en-US" sz="3200" dirty="0">
              <a:solidFill>
                <a:schemeClr val="bg1"/>
              </a:solidFill>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sp>
        <p:nvSpPr>
          <p:cNvPr id="4" name="TextBox 3">
            <a:extLst>
              <a:ext uri="{FF2B5EF4-FFF2-40B4-BE49-F238E27FC236}">
                <a16:creationId xmlns:a16="http://schemas.microsoft.com/office/drawing/2014/main" id="{F6F05948-33DB-055B-AE2C-CEF9374E5478}"/>
              </a:ext>
            </a:extLst>
          </p:cNvPr>
          <p:cNvSpPr txBox="1"/>
          <p:nvPr/>
        </p:nvSpPr>
        <p:spPr>
          <a:xfrm>
            <a:off x="527854" y="1888323"/>
            <a:ext cx="3849274" cy="536942"/>
          </a:xfrm>
          <a:prstGeom prst="rect">
            <a:avLst/>
          </a:prstGeom>
          <a:noFill/>
        </p:spPr>
        <p:txBody>
          <a:bodyPr wrap="square" rtlCol="0">
            <a:spAutoFit/>
          </a:bodyPr>
          <a:lstStyle/>
          <a:p>
            <a:pPr>
              <a:lnSpc>
                <a:spcPct val="90000"/>
              </a:lnSpc>
            </a:pPr>
            <a:r>
              <a:rPr lang="ja-JP" altLang="en-US" sz="1600">
                <a:solidFill>
                  <a:schemeClr val="bg1"/>
                </a:solidFill>
                <a:latin typeface="Yu Gothic Medium" panose="020B0400000000000000" pitchFamily="34" charset="-128"/>
                <a:ea typeface="Yu Gothic Medium" panose="020B0400000000000000" pitchFamily="34" charset="-128"/>
              </a:rPr>
              <a:t>タスマン海、バス海峡、インド洋からの</a:t>
            </a:r>
          </a:p>
          <a:p>
            <a:pPr>
              <a:lnSpc>
                <a:spcPct val="90000"/>
              </a:lnSpc>
            </a:pPr>
            <a:r>
              <a:rPr lang="ja-JP" altLang="en-US" sz="1600">
                <a:solidFill>
                  <a:schemeClr val="bg1"/>
                </a:solidFill>
                <a:latin typeface="Yu Gothic Medium" panose="020B0400000000000000" pitchFamily="34" charset="-128"/>
                <a:ea typeface="Yu Gothic Medium" panose="020B0400000000000000" pitchFamily="34" charset="-128"/>
              </a:rPr>
              <a:t>海洋気候の影響を受ける。</a:t>
            </a:r>
            <a:endParaRPr lang="en-AU" sz="1600" dirty="0">
              <a:solidFill>
                <a:schemeClr val="bg1"/>
              </a:solidFill>
              <a:latin typeface="Yu Gothic Medium" panose="020B0400000000000000" pitchFamily="34" charset="-128"/>
              <a:ea typeface="Yu Gothic Medium" panose="020B0400000000000000" pitchFamily="34" charset="-128"/>
            </a:endParaRP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369168" y="3252159"/>
            <a:ext cx="2748500" cy="1892081"/>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b="1" dirty="0">
                <a:solidFill>
                  <a:schemeClr val="accent3"/>
                </a:solidFill>
                <a:latin typeface="Yu Gothic" panose="020B0400000000000000" pitchFamily="34" charset="-128"/>
                <a:ea typeface="Yu Gothic" panose="020B0400000000000000" pitchFamily="34" charset="-128"/>
              </a:rPr>
              <a:t>タスマニアの</a:t>
            </a:r>
            <a:br>
              <a:rPr lang="en-AU" altLang="ja-JP" b="1" dirty="0">
                <a:solidFill>
                  <a:schemeClr val="accent3"/>
                </a:solidFill>
                <a:latin typeface="Yu Gothic" panose="020B0400000000000000" pitchFamily="34" charset="-128"/>
                <a:ea typeface="Yu Gothic" panose="020B0400000000000000" pitchFamily="34" charset="-128"/>
              </a:rPr>
            </a:br>
            <a:r>
              <a:rPr lang="ja-JP" altLang="en-US" b="1" dirty="0">
                <a:solidFill>
                  <a:schemeClr val="accent3"/>
                </a:solidFill>
                <a:latin typeface="Yu Gothic" panose="020B0400000000000000" pitchFamily="34" charset="-128"/>
                <a:ea typeface="Yu Gothic" panose="020B0400000000000000" pitchFamily="34" charset="-128"/>
              </a:rPr>
              <a:t>標高</a:t>
            </a:r>
            <a:endParaRPr lang="en-US" b="1" dirty="0">
              <a:solidFill>
                <a:schemeClr val="accent3"/>
              </a:solidFill>
              <a:latin typeface="Yu Gothic" panose="020B0400000000000000" pitchFamily="34" charset="-128"/>
              <a:ea typeface="Yu Gothic" panose="020B0400000000000000" pitchFamily="34" charset="-128"/>
            </a:endParaRPr>
          </a:p>
          <a:p>
            <a:r>
              <a:rPr lang="en-US" sz="1800" dirty="0">
                <a:solidFill>
                  <a:srgbClr val="B2D8BE"/>
                </a:solidFill>
                <a:latin typeface="Neue Haas Grotesk Text Pro" panose="020B0504020202020204" pitchFamily="34" charset="77"/>
              </a:rPr>
              <a:t>0–126M (0–4,147FT)</a:t>
            </a:r>
          </a:p>
          <a:p>
            <a:r>
              <a:rPr lang="ja-JP" altLang="en-US" sz="1400" dirty="0">
                <a:solidFill>
                  <a:schemeClr val="accent2"/>
                </a:solidFill>
                <a:latin typeface="Yu Gothic Medium" panose="020B0400000000000000" pitchFamily="34" charset="-128"/>
                <a:ea typeface="Yu Gothic Medium" panose="020B0400000000000000" pitchFamily="34" charset="-128"/>
              </a:rPr>
              <a:t>ほとんどの畑が標高</a:t>
            </a:r>
            <a:r>
              <a:rPr lang="en-US" altLang="ja-JP" sz="1400" dirty="0">
                <a:solidFill>
                  <a:schemeClr val="accent2"/>
                </a:solidFill>
                <a:latin typeface="Yu Gothic Medium" panose="020B0400000000000000" pitchFamily="34" charset="-128"/>
                <a:ea typeface="Yu Gothic Medium" panose="020B0400000000000000" pitchFamily="34" charset="-128"/>
              </a:rPr>
              <a:t>100</a:t>
            </a:r>
            <a:r>
              <a:rPr lang="en-US" sz="1400" dirty="0">
                <a:solidFill>
                  <a:schemeClr val="accent2"/>
                </a:solidFill>
                <a:latin typeface="Yu Gothic Medium" panose="020B0400000000000000" pitchFamily="34" charset="-128"/>
                <a:ea typeface="Yu Gothic Medium" panose="020B0400000000000000" pitchFamily="34" charset="-128"/>
              </a:rPr>
              <a:t>M(328FT)</a:t>
            </a:r>
          </a:p>
          <a:p>
            <a:r>
              <a:rPr lang="ja-JP" altLang="en-US" sz="1400" dirty="0">
                <a:solidFill>
                  <a:schemeClr val="accent2"/>
                </a:solidFill>
                <a:latin typeface="Yu Gothic Medium" panose="020B0400000000000000" pitchFamily="34" charset="-128"/>
                <a:ea typeface="Yu Gothic Medium" panose="020B0400000000000000" pitchFamily="34" charset="-128"/>
              </a:rPr>
              <a:t>以下のところにある</a:t>
            </a:r>
            <a:endParaRPr lang="en-US" sz="1400" dirty="0">
              <a:solidFill>
                <a:schemeClr val="accent2"/>
              </a:solidFill>
              <a:latin typeface="Yu Gothic Medium" panose="020B0400000000000000" pitchFamily="34" charset="-128"/>
              <a:ea typeface="Yu Gothic Medium" panose="020B0400000000000000" pitchFamily="34" charset="-128"/>
            </a:endParaRP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85173" y="6349251"/>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85173" y="5226250"/>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647076" y="6176582"/>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12" name="Title 2">
            <a:extLst>
              <a:ext uri="{FF2B5EF4-FFF2-40B4-BE49-F238E27FC236}">
                <a16:creationId xmlns:a16="http://schemas.microsoft.com/office/drawing/2014/main" id="{F9ED2846-9988-D4FE-45E2-B8C6B1DAD67C}"/>
              </a:ext>
            </a:extLst>
          </p:cNvPr>
          <p:cNvSpPr txBox="1">
            <a:spLocks/>
          </p:cNvSpPr>
          <p:nvPr/>
        </p:nvSpPr>
        <p:spPr>
          <a:xfrm>
            <a:off x="623888" y="453633"/>
            <a:ext cx="5334275" cy="820910"/>
          </a:xfrm>
          <a:prstGeom prst="rect">
            <a:avLst/>
          </a:prstGeom>
        </p:spPr>
        <p:txBody>
          <a:bodyPr vert="horz" lIns="0" tIns="0" rIns="0" bIns="0" rtlCol="0" anchor="b" anchorCtr="0">
            <a:noAutofit/>
          </a:bodyPr>
          <a:lstStyle>
            <a:lvl1pPr algn="l" defTabSz="914453" rtl="0" eaLnBrk="1" latinLnBrk="0" hangingPunct="1">
              <a:lnSpc>
                <a:spcPct val="80000"/>
              </a:lnSpc>
              <a:spcBef>
                <a:spcPct val="0"/>
              </a:spcBef>
              <a:buNone/>
              <a:defRPr sz="5443" b="0" i="0" kern="1200" cap="all" baseline="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a:solidFill>
                  <a:schemeClr val="accent1"/>
                </a:solidFill>
                <a:latin typeface="Yu Gothic Medium" panose="020B0400000000000000" pitchFamily="34" charset="-128"/>
                <a:ea typeface="Yu Gothic Medium" panose="020B0400000000000000" pitchFamily="34" charset="-128"/>
              </a:rPr>
              <a:t>気候</a:t>
            </a:r>
            <a:endParaRPr lang="en-US" dirty="0">
              <a:solidFill>
                <a:schemeClr val="accent1"/>
              </a:solidFill>
              <a:latin typeface="Yu Gothic Medium" panose="020B0400000000000000" pitchFamily="34" charset="-128"/>
              <a:ea typeface="Yu Gothic Medium" panose="020B0400000000000000" pitchFamily="34" charset="-128"/>
            </a:endParaRPr>
          </a:p>
        </p:txBody>
      </p:sp>
      <p:sp>
        <p:nvSpPr>
          <p:cNvPr id="14" name="TextBox 13">
            <a:extLst>
              <a:ext uri="{FF2B5EF4-FFF2-40B4-BE49-F238E27FC236}">
                <a16:creationId xmlns:a16="http://schemas.microsoft.com/office/drawing/2014/main" id="{6BEBBF4C-5867-94E7-173C-D9901F5D0770}"/>
              </a:ext>
            </a:extLst>
          </p:cNvPr>
          <p:cNvSpPr txBox="1"/>
          <p:nvPr/>
        </p:nvSpPr>
        <p:spPr>
          <a:xfrm>
            <a:off x="9228352" y="5836182"/>
            <a:ext cx="2092341"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低</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0–499</a:t>
            </a:r>
            <a:r>
              <a:rPr lang="en-US" sz="1400" dirty="0">
                <a:solidFill>
                  <a:srgbClr val="601329"/>
                </a:solidFill>
                <a:latin typeface="Yu Gothic Medium" panose="020B0400000000000000" pitchFamily="34" charset="-128"/>
                <a:ea typeface="Yu Gothic Medium" panose="020B0400000000000000" pitchFamily="34" charset="-128"/>
              </a:rPr>
              <a:t>m</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15" name="TextBox 14">
            <a:extLst>
              <a:ext uri="{FF2B5EF4-FFF2-40B4-BE49-F238E27FC236}">
                <a16:creationId xmlns:a16="http://schemas.microsoft.com/office/drawing/2014/main" id="{34735998-A637-ADD8-2BF4-383A1CF2362A}"/>
              </a:ext>
            </a:extLst>
          </p:cNvPr>
          <p:cNvSpPr txBox="1"/>
          <p:nvPr/>
        </p:nvSpPr>
        <p:spPr>
          <a:xfrm>
            <a:off x="9633083" y="4316851"/>
            <a:ext cx="2399913"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中間</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500–749</a:t>
            </a:r>
            <a:r>
              <a:rPr lang="en-US" sz="1400" dirty="0">
                <a:solidFill>
                  <a:srgbClr val="601329"/>
                </a:solidFill>
                <a:latin typeface="Yu Gothic Medium" panose="020B0400000000000000" pitchFamily="34" charset="-128"/>
                <a:ea typeface="Yu Gothic Medium" panose="020B0400000000000000" pitchFamily="34" charset="-128"/>
              </a:rPr>
              <a:t>m</a:t>
            </a:r>
            <a:r>
              <a:rPr lang="en-US" sz="1400" dirty="0">
                <a:solidFill>
                  <a:srgbClr val="601329"/>
                </a:solidFill>
                <a:latin typeface="Neue Haas Grotesk Text Pro" panose="020B0504020202020204" pitchFamily="34" charset="77"/>
              </a:rPr>
              <a:t> </a:t>
            </a:r>
          </a:p>
          <a:p>
            <a:r>
              <a:rPr lang="en-US" sz="1400" dirty="0">
                <a:solidFill>
                  <a:srgbClr val="601329"/>
                </a:solidFill>
                <a:latin typeface="Neue Haas Grotesk Text Pro" panose="020B0504020202020204" pitchFamily="34" charset="77"/>
              </a:rPr>
              <a:t>(1,640–2,459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16" name="TextBox 15">
            <a:extLst>
              <a:ext uri="{FF2B5EF4-FFF2-40B4-BE49-F238E27FC236}">
                <a16:creationId xmlns:a16="http://schemas.microsoft.com/office/drawing/2014/main" id="{1A7264E7-B5E5-81C0-FB81-4317F1EAE20D}"/>
              </a:ext>
            </a:extLst>
          </p:cNvPr>
          <p:cNvSpPr txBox="1"/>
          <p:nvPr/>
        </p:nvSpPr>
        <p:spPr>
          <a:xfrm>
            <a:off x="10105808" y="2748202"/>
            <a:ext cx="2399913"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高</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750–999</a:t>
            </a:r>
            <a:r>
              <a:rPr lang="en-US" sz="1400" dirty="0">
                <a:solidFill>
                  <a:srgbClr val="601329"/>
                </a:solidFill>
                <a:latin typeface="Yu Gothic Medium" panose="020B0400000000000000" pitchFamily="34" charset="-128"/>
                <a:ea typeface="Yu Gothic Medium" panose="020B0400000000000000" pitchFamily="34" charset="-128"/>
              </a:rPr>
              <a:t>m</a:t>
            </a:r>
          </a:p>
          <a:p>
            <a:r>
              <a:rPr lang="en-US" sz="1400" dirty="0">
                <a:solidFill>
                  <a:srgbClr val="601329"/>
                </a:solidFill>
                <a:latin typeface="Neue Haas Grotesk Text Pro" panose="020B0504020202020204" pitchFamily="34" charset="77"/>
              </a:rPr>
              <a:t>(2,460–3,279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18" name="TextBox 17">
            <a:extLst>
              <a:ext uri="{FF2B5EF4-FFF2-40B4-BE49-F238E27FC236}">
                <a16:creationId xmlns:a16="http://schemas.microsoft.com/office/drawing/2014/main" id="{60A7B58E-E1BC-F906-E957-0309A0975D9D}"/>
              </a:ext>
            </a:extLst>
          </p:cNvPr>
          <p:cNvSpPr txBox="1"/>
          <p:nvPr/>
        </p:nvSpPr>
        <p:spPr>
          <a:xfrm>
            <a:off x="10537647" y="1308425"/>
            <a:ext cx="2643446"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超高</a:t>
            </a:r>
            <a:endParaRPr lang="en-AU" altLang="ja-JP"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1000</a:t>
            </a:r>
            <a:r>
              <a:rPr lang="en-US" sz="1400" dirty="0">
                <a:solidFill>
                  <a:srgbClr val="601329"/>
                </a:solidFill>
                <a:latin typeface="Yu Gothic Medium" panose="020B0400000000000000" pitchFamily="34" charset="-128"/>
                <a:ea typeface="Yu Gothic Medium" panose="020B0400000000000000" pitchFamily="34" charset="-128"/>
              </a:rPr>
              <a:t>m</a:t>
            </a:r>
            <a:r>
              <a:rPr lang="en-US" sz="1400" dirty="0">
                <a:solidFill>
                  <a:srgbClr val="601329"/>
                </a:solidFill>
                <a:latin typeface="Neue Haas Grotesk Text Pro" panose="020B0504020202020204" pitchFamily="34" charset="77"/>
              </a:rPr>
              <a:t> +</a:t>
            </a:r>
          </a:p>
          <a:p>
            <a:r>
              <a:rPr lang="en-US" sz="1400" dirty="0">
                <a:solidFill>
                  <a:srgbClr val="601329"/>
                </a:solidFill>
                <a:latin typeface="Neue Haas Grotesk Text Pro" panose="020B0504020202020204" pitchFamily="34" charset="77"/>
              </a:rPr>
              <a:t>(&gt;3,280</a:t>
            </a:r>
            <a:r>
              <a:rPr lang="en-US" sz="1400" dirty="0">
                <a:solidFill>
                  <a:srgbClr val="601329"/>
                </a:solidFill>
                <a:latin typeface="Yu Gothic Medium" panose="020B0400000000000000" pitchFamily="34" charset="-128"/>
                <a:ea typeface="Yu Gothic Medium" panose="020B0400000000000000" pitchFamily="34" charset="-128"/>
              </a:rPr>
              <a:t>ft </a:t>
            </a:r>
            <a:r>
              <a:rPr lang="en-US" sz="1400" dirty="0">
                <a:solidFill>
                  <a:srgbClr val="601329"/>
                </a:solidFill>
                <a:latin typeface="Neue Haas Grotesk Text Pro" panose="020B0504020202020204" pitchFamily="34" charset="77"/>
              </a:rPr>
              <a:t>+)</a:t>
            </a:r>
          </a:p>
        </p:txBody>
      </p:sp>
    </p:spTree>
    <p:extLst>
      <p:ext uri="{BB962C8B-B14F-4D97-AF65-F5344CB8AC3E}">
        <p14:creationId xmlns:p14="http://schemas.microsoft.com/office/powerpoint/2010/main" val="500136252"/>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7655" r="15522"/>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ja-JP" altLang="en-US">
                <a:solidFill>
                  <a:schemeClr val="accent1"/>
                </a:solidFill>
                <a:latin typeface="Yu Gothic Medium" panose="020B0400000000000000" pitchFamily="34" charset="-128"/>
                <a:ea typeface="Yu Gothic Medium" panose="020B0400000000000000" pitchFamily="34" charset="-128"/>
              </a:rPr>
              <a:t>土壌</a:t>
            </a:r>
            <a:endParaRPr lang="en-US" dirty="0">
              <a:solidFill>
                <a:schemeClr val="accent1"/>
              </a:solidFill>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4249151" cy="1530521"/>
          </a:xfrm>
        </p:spPr>
        <p:txBody>
          <a:bodyPr/>
          <a:lstStyle/>
          <a:p>
            <a:pPr marL="285750" indent="-285750">
              <a:lnSpc>
                <a:spcPct val="90000"/>
              </a:lnSpc>
              <a:spcBef>
                <a:spcPts val="400"/>
              </a:spcBef>
              <a:buFont typeface="Arial" panose="020B0604020202020204" pitchFamily="34" charset="0"/>
              <a:buChar char="•"/>
            </a:pPr>
            <a:r>
              <a:rPr lang="ja-JP" altLang="en-US" dirty="0">
                <a:latin typeface="Yu Gothic Medium" panose="020B0400000000000000" pitchFamily="34" charset="-128"/>
                <a:ea typeface="Yu Gothic Medium" panose="020B0400000000000000" pitchFamily="34" charset="-128"/>
              </a:rPr>
              <a:t>北から南まで非常に多様性に富んだ土壌</a:t>
            </a:r>
          </a:p>
          <a:p>
            <a:pPr marL="285750" indent="-285750">
              <a:lnSpc>
                <a:spcPct val="90000"/>
              </a:lnSpc>
              <a:spcBef>
                <a:spcPts val="400"/>
              </a:spcBef>
              <a:buFont typeface="Arial" panose="020B0604020202020204" pitchFamily="34" charset="0"/>
              <a:buChar char="•"/>
            </a:pPr>
            <a:r>
              <a:rPr lang="ja-JP" altLang="en-US" dirty="0">
                <a:latin typeface="Yu Gothic Medium" panose="020B0400000000000000" pitchFamily="34" charset="-128"/>
                <a:ea typeface="Yu Gothic Medium" panose="020B0400000000000000" pitchFamily="34" charset="-128"/>
              </a:rPr>
              <a:t>ダーウェント・ヴァレーの砂岩と片岩</a:t>
            </a:r>
          </a:p>
          <a:p>
            <a:pPr marL="285750" indent="-285750">
              <a:lnSpc>
                <a:spcPct val="90000"/>
              </a:lnSpc>
              <a:spcBef>
                <a:spcPts val="400"/>
              </a:spcBef>
              <a:buFont typeface="Arial" panose="020B0604020202020204" pitchFamily="34" charset="0"/>
              <a:buChar char="•"/>
            </a:pPr>
            <a:r>
              <a:rPr lang="ja-JP" altLang="en-US" dirty="0">
                <a:latin typeface="Yu Gothic Medium" panose="020B0400000000000000" pitchFamily="34" charset="-128"/>
                <a:ea typeface="Yu Gothic Medium" panose="020B0400000000000000" pitchFamily="34" charset="-128"/>
              </a:rPr>
              <a:t>コール・リヴァー・ヴァレーは泥炭質の</a:t>
            </a:r>
            <a:br>
              <a:rPr lang="en-AU" altLang="ja-JP" dirty="0">
                <a:latin typeface="Yu Gothic Medium" panose="020B0400000000000000" pitchFamily="34" charset="-128"/>
                <a:ea typeface="Yu Gothic Medium" panose="020B0400000000000000" pitchFamily="34" charset="-128"/>
              </a:rPr>
            </a:br>
            <a:r>
              <a:rPr lang="ja-JP" altLang="en-US" dirty="0">
                <a:latin typeface="Yu Gothic Medium" panose="020B0400000000000000" pitchFamily="34" charset="-128"/>
                <a:ea typeface="Yu Gothic Medium" panose="020B0400000000000000" pitchFamily="34" charset="-128"/>
              </a:rPr>
              <a:t>沖積土と砂質の低腐植土土壌 </a:t>
            </a:r>
          </a:p>
          <a:p>
            <a:pPr marL="285750" indent="-285750">
              <a:lnSpc>
                <a:spcPct val="90000"/>
              </a:lnSpc>
              <a:spcBef>
                <a:spcPts val="400"/>
              </a:spcBef>
              <a:buFont typeface="Arial" panose="020B0604020202020204" pitchFamily="34" charset="0"/>
              <a:buChar char="•"/>
            </a:pPr>
            <a:r>
              <a:rPr lang="ja-JP" altLang="en-US" dirty="0">
                <a:latin typeface="Yu Gothic Medium" panose="020B0400000000000000" pitchFamily="34" charset="-128"/>
                <a:ea typeface="Yu Gothic Medium" panose="020B0400000000000000" pitchFamily="34" charset="-128"/>
              </a:rPr>
              <a:t>パイパーズ・リヴァーは深く、水はけの</a:t>
            </a:r>
            <a:br>
              <a:rPr lang="en-AU" altLang="ja-JP" dirty="0">
                <a:latin typeface="Yu Gothic Medium" panose="020B0400000000000000" pitchFamily="34" charset="-128"/>
                <a:ea typeface="Yu Gothic Medium" panose="020B0400000000000000" pitchFamily="34" charset="-128"/>
              </a:rPr>
            </a:br>
            <a:r>
              <a:rPr lang="ja-JP" altLang="en-US" dirty="0">
                <a:latin typeface="Yu Gothic Medium" panose="020B0400000000000000" pitchFamily="34" charset="-128"/>
                <a:ea typeface="Yu Gothic Medium" panose="020B0400000000000000" pitchFamily="34" charset="-128"/>
              </a:rPr>
              <a:t>よい、破砕性の土壌</a:t>
            </a:r>
          </a:p>
          <a:p>
            <a:pPr marL="285750" indent="-285750">
              <a:lnSpc>
                <a:spcPct val="90000"/>
              </a:lnSpc>
              <a:spcBef>
                <a:spcPts val="400"/>
              </a:spcBef>
              <a:buFont typeface="Arial" panose="020B0604020202020204" pitchFamily="34" charset="0"/>
              <a:buChar char="•"/>
            </a:pPr>
            <a:r>
              <a:rPr lang="ja-JP" altLang="en-US" dirty="0">
                <a:latin typeface="Yu Gothic Medium" panose="020B0400000000000000" pitchFamily="34" charset="-128"/>
                <a:ea typeface="Yu Gothic Medium" panose="020B0400000000000000" pitchFamily="34" charset="-128"/>
              </a:rPr>
              <a:t>テイマー・ヴァレーは、粘土と石灰岩をベースにした砂利質の玄武岩で、破砕性の土壌</a:t>
            </a:r>
          </a:p>
          <a:p>
            <a:pPr marL="285750" indent="-285750">
              <a:lnSpc>
                <a:spcPct val="90000"/>
              </a:lnSpc>
              <a:spcBef>
                <a:spcPts val="400"/>
              </a:spcBef>
              <a:buFont typeface="Arial" panose="020B0604020202020204" pitchFamily="34" charset="0"/>
              <a:buChar char="•"/>
            </a:pPr>
            <a:r>
              <a:rPr lang="ja-JP" altLang="en-US" dirty="0">
                <a:latin typeface="Yu Gothic Medium" panose="020B0400000000000000" pitchFamily="34" charset="-128"/>
                <a:ea typeface="Yu Gothic Medium" panose="020B0400000000000000" pitchFamily="34" charset="-128"/>
              </a:rPr>
              <a:t>イースト・コーストは火山性の土壌</a:t>
            </a:r>
            <a:endParaRPr lang="en-AU" dirty="0">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4249917559"/>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626" r="16626"/>
          <a:stretch/>
        </p:blipFill>
        <p:spPr>
          <a:xfrm>
            <a:off x="6096000" y="368300"/>
            <a:ext cx="6096000" cy="6112859"/>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p:txBody>
          <a:bodyPr/>
          <a:lstStyle/>
          <a:p>
            <a:r>
              <a:rPr lang="en-AU" altLang="ja-JP" dirty="0">
                <a:latin typeface="+mn-lt"/>
                <a:ea typeface="Yu Gothic Medium" panose="020B0400000000000000" pitchFamily="34" charset="-128"/>
              </a:rPr>
              <a:t>TASMANIA</a:t>
            </a:r>
            <a:r>
              <a:rPr lang="ja-JP" altLang="en-US" dirty="0">
                <a:latin typeface="Yu Gothic Medium" panose="020B0400000000000000" pitchFamily="34" charset="-128"/>
                <a:ea typeface="Yu Gothic Medium" panose="020B0400000000000000" pitchFamily="34" charset="-128"/>
              </a:rPr>
              <a:t>のブドウ栽培</a:t>
            </a:r>
            <a:endParaRPr lang="en-US"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p:txBody>
          <a:bodyPr/>
          <a:lstStyle/>
          <a:p>
            <a:r>
              <a:rPr lang="ja-JP" altLang="en-US" sz="5000">
                <a:solidFill>
                  <a:schemeClr val="accent5"/>
                </a:solidFill>
                <a:latin typeface="Yu Gothic Medium" panose="020B0400000000000000" pitchFamily="34" charset="-128"/>
                <a:ea typeface="Yu Gothic Medium" panose="020B0400000000000000" pitchFamily="34" charset="-128"/>
              </a:rPr>
              <a:t>冷涼気候産地の</a:t>
            </a:r>
          </a:p>
          <a:p>
            <a:r>
              <a:rPr lang="ja-JP" altLang="en-US" sz="5000">
                <a:solidFill>
                  <a:schemeClr val="accent5"/>
                </a:solidFill>
                <a:latin typeface="Yu Gothic Medium" panose="020B0400000000000000" pitchFamily="34" charset="-128"/>
                <a:ea typeface="Yu Gothic Medium" panose="020B0400000000000000" pitchFamily="34" charset="-128"/>
              </a:rPr>
              <a:t>課題と希望</a:t>
            </a:r>
            <a:endParaRPr lang="en-US" sz="5000" dirty="0">
              <a:solidFill>
                <a:schemeClr val="accent5"/>
              </a:solidFill>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74FC8DBB-29C5-D2FC-CBF5-F7113FB20548}"/>
              </a:ext>
            </a:extLst>
          </p:cNvPr>
          <p:cNvSpPr>
            <a:spLocks noGrp="1"/>
          </p:cNvSpPr>
          <p:nvPr>
            <p:ph type="body" sz="quarter" idx="11"/>
          </p:nvPr>
        </p:nvSpPr>
        <p:spPr>
          <a:xfrm>
            <a:off x="623888" y="4346404"/>
            <a:ext cx="4198278" cy="1530521"/>
          </a:xfrm>
        </p:spPr>
        <p:txBody>
          <a:bodyPr/>
          <a:lstStyle/>
          <a:p>
            <a:pPr marL="285750" indent="-285750">
              <a:buFont typeface="Arial" panose="020B0604020202020204" pitchFamily="34" charset="0"/>
              <a:buChar char="•"/>
            </a:pPr>
            <a:r>
              <a:rPr lang="ja-JP" altLang="en-US" sz="1800" dirty="0">
                <a:solidFill>
                  <a:schemeClr val="bg1"/>
                </a:solidFill>
                <a:latin typeface="Yu Gothic Medium" panose="020B0400000000000000" pitchFamily="34" charset="-128"/>
                <a:ea typeface="Yu Gothic Medium" panose="020B0400000000000000" pitchFamily="34" charset="-128"/>
              </a:rPr>
              <a:t>風、雨、霜、干ばつ、病虫害のリスク</a:t>
            </a:r>
          </a:p>
          <a:p>
            <a:pPr marL="285750" indent="-285750">
              <a:buFont typeface="Arial" panose="020B0604020202020204" pitchFamily="34" charset="0"/>
              <a:buChar char="•"/>
            </a:pPr>
            <a:r>
              <a:rPr lang="ja-JP" altLang="en-US" sz="1800" dirty="0">
                <a:solidFill>
                  <a:schemeClr val="bg1"/>
                </a:solidFill>
                <a:latin typeface="Yu Gothic Medium" panose="020B0400000000000000" pitchFamily="34" charset="-128"/>
                <a:ea typeface="Yu Gothic Medium" panose="020B0400000000000000" pitchFamily="34" charset="-128"/>
              </a:rPr>
              <a:t>立地選定、ヴィンテージの</a:t>
            </a:r>
            <a:br>
              <a:rPr lang="ja-JP" altLang="en-US" sz="1800" dirty="0">
                <a:solidFill>
                  <a:schemeClr val="bg1"/>
                </a:solidFill>
                <a:latin typeface="Yu Gothic Medium" panose="020B0400000000000000" pitchFamily="34" charset="-128"/>
                <a:ea typeface="Yu Gothic Medium" panose="020B0400000000000000" pitchFamily="34" charset="-128"/>
              </a:rPr>
            </a:br>
            <a:r>
              <a:rPr lang="ja-JP" altLang="en-US" sz="1800" dirty="0">
                <a:solidFill>
                  <a:schemeClr val="bg1"/>
                </a:solidFill>
                <a:latin typeface="Yu Gothic Medium" panose="020B0400000000000000" pitchFamily="34" charset="-128"/>
                <a:ea typeface="Yu Gothic Medium" panose="020B0400000000000000" pitchFamily="34" charset="-128"/>
              </a:rPr>
              <a:t>ばらつき、ブドウ畑の管理が鍵</a:t>
            </a:r>
            <a:endParaRPr lang="en-AU" sz="1800" dirty="0">
              <a:solidFill>
                <a:schemeClr val="bg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4035883660"/>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160C72ED-7CF0-F119-D898-76B57CA8E7C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709" r="16709"/>
          <a:stretch/>
        </p:blipFill>
        <p:spPr/>
      </p:pic>
      <p:sp>
        <p:nvSpPr>
          <p:cNvPr id="3" name="Title 2">
            <a:extLst>
              <a:ext uri="{FF2B5EF4-FFF2-40B4-BE49-F238E27FC236}">
                <a16:creationId xmlns:a16="http://schemas.microsoft.com/office/drawing/2014/main" id="{56D3FC3C-9EEB-5A27-04B3-75BC00BB072D}"/>
              </a:ext>
            </a:extLst>
          </p:cNvPr>
          <p:cNvSpPr>
            <a:spLocks noGrp="1"/>
          </p:cNvSpPr>
          <p:nvPr>
            <p:ph type="title"/>
          </p:nvPr>
        </p:nvSpPr>
        <p:spPr>
          <a:xfrm>
            <a:off x="6456364" y="189781"/>
            <a:ext cx="5077153" cy="1585931"/>
          </a:xfrm>
        </p:spPr>
        <p:txBody>
          <a:bodyPr/>
          <a:lstStyle/>
          <a:p>
            <a:r>
              <a:rPr lang="ja-JP" altLang="en-US" dirty="0">
                <a:solidFill>
                  <a:schemeClr val="accent5"/>
                </a:solidFill>
                <a:latin typeface="Yu Gothic Medium" panose="020B0400000000000000" pitchFamily="34" charset="-128"/>
                <a:ea typeface="Yu Gothic Medium" panose="020B0400000000000000" pitchFamily="34" charset="-128"/>
              </a:rPr>
              <a:t>畑の管理とキャノピー・</a:t>
            </a:r>
            <a:br>
              <a:rPr lang="en-AU" altLang="ja-JP" dirty="0">
                <a:solidFill>
                  <a:schemeClr val="accent5"/>
                </a:solidFill>
                <a:latin typeface="Yu Gothic Medium" panose="020B0400000000000000" pitchFamily="34" charset="-128"/>
                <a:ea typeface="Yu Gothic Medium" panose="020B0400000000000000" pitchFamily="34" charset="-128"/>
              </a:rPr>
            </a:br>
            <a:r>
              <a:rPr lang="ja-JP" altLang="en-US" dirty="0">
                <a:solidFill>
                  <a:schemeClr val="accent5"/>
                </a:solidFill>
                <a:latin typeface="Yu Gothic Medium" panose="020B0400000000000000" pitchFamily="34" charset="-128"/>
                <a:ea typeface="Yu Gothic Medium" panose="020B0400000000000000" pitchFamily="34" charset="-128"/>
              </a:rPr>
              <a:t>マネジメントの戦略 </a:t>
            </a:r>
            <a:r>
              <a:rPr lang="en-US" dirty="0">
                <a:solidFill>
                  <a:schemeClr val="accent5"/>
                </a:solidFill>
                <a:latin typeface="Yu Gothic Medium" panose="020B0400000000000000" pitchFamily="34" charset="-128"/>
                <a:ea typeface="Yu Gothic Medium" panose="020B0400000000000000" pitchFamily="34" charset="-128"/>
              </a:rPr>
              <a:t>:</a:t>
            </a:r>
          </a:p>
        </p:txBody>
      </p:sp>
      <p:sp>
        <p:nvSpPr>
          <p:cNvPr id="4" name="Text Placeholder 3">
            <a:extLst>
              <a:ext uri="{FF2B5EF4-FFF2-40B4-BE49-F238E27FC236}">
                <a16:creationId xmlns:a16="http://schemas.microsoft.com/office/drawing/2014/main" id="{4D96C4D3-9EB3-B3B0-343D-FC9DC6B62CDD}"/>
              </a:ext>
            </a:extLst>
          </p:cNvPr>
          <p:cNvSpPr>
            <a:spLocks noGrp="1"/>
          </p:cNvSpPr>
          <p:nvPr>
            <p:ph type="body" sz="quarter" idx="11"/>
          </p:nvPr>
        </p:nvSpPr>
        <p:spPr>
          <a:xfrm>
            <a:off x="6456363" y="4333441"/>
            <a:ext cx="4829691" cy="2846525"/>
          </a:xfrm>
        </p:spPr>
        <p:txBody>
          <a:bodyPr/>
          <a:lstStyle/>
          <a:p>
            <a:pPr marL="285750" indent="-285750">
              <a:buFont typeface="Arial" panose="020B0604020202020204" pitchFamily="34" charset="0"/>
              <a:buChar char="•"/>
            </a:pPr>
            <a:r>
              <a:rPr lang="ja-JP" altLang="en-US" sz="1800" dirty="0">
                <a:latin typeface="Yu Gothic Medium" panose="020B0400000000000000" pitchFamily="34" charset="-128"/>
                <a:ea typeface="Yu Gothic Medium" panose="020B0400000000000000" pitchFamily="34" charset="-128"/>
              </a:rPr>
              <a:t>防風林</a:t>
            </a:r>
          </a:p>
          <a:p>
            <a:pPr marL="285750" indent="-285750">
              <a:buFont typeface="Arial" panose="020B0604020202020204" pitchFamily="34" charset="0"/>
              <a:buChar char="•"/>
            </a:pPr>
            <a:r>
              <a:rPr lang="ja-JP" altLang="en-US" sz="1800" dirty="0">
                <a:latin typeface="Yu Gothic Medium" panose="020B0400000000000000" pitchFamily="34" charset="-128"/>
                <a:ea typeface="Yu Gothic Medium" panose="020B0400000000000000" pitchFamily="34" charset="-128"/>
              </a:rPr>
              <a:t>ドリップ式灌漑</a:t>
            </a:r>
          </a:p>
          <a:p>
            <a:pPr marL="285750" indent="-285750">
              <a:buFont typeface="Arial" panose="020B0604020202020204" pitchFamily="34" charset="0"/>
              <a:buChar char="•"/>
            </a:pPr>
            <a:r>
              <a:rPr lang="ja-JP" altLang="en-US" sz="1800" dirty="0">
                <a:latin typeface="Yu Gothic Medium" panose="020B0400000000000000" pitchFamily="34" charset="-128"/>
                <a:ea typeface="Yu Gothic Medium" panose="020B0400000000000000" pitchFamily="34" charset="-128"/>
              </a:rPr>
              <a:t>防鳥ネットの設置</a:t>
            </a:r>
          </a:p>
          <a:p>
            <a:pPr marL="285750" indent="-285750">
              <a:buFont typeface="Arial" panose="020B0604020202020204" pitchFamily="34" charset="0"/>
              <a:buChar char="•"/>
            </a:pPr>
            <a:r>
              <a:rPr lang="ja-JP" altLang="en-US" sz="1800" dirty="0">
                <a:latin typeface="Yu Gothic Medium" panose="020B0400000000000000" pitchFamily="34" charset="-128"/>
                <a:ea typeface="Yu Gothic Medium" panose="020B0400000000000000" pitchFamily="34" charset="-128"/>
              </a:rPr>
              <a:t>除葉</a:t>
            </a:r>
            <a:endParaRPr lang="en-AU" sz="1800"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674E9372-F5F5-5B40-92CE-7C4912283B1D}"/>
              </a:ext>
            </a:extLst>
          </p:cNvPr>
          <p:cNvSpPr>
            <a:spLocks noGrp="1"/>
          </p:cNvSpPr>
          <p:nvPr>
            <p:ph type="body" sz="quarter" idx="13"/>
          </p:nvPr>
        </p:nvSpPr>
        <p:spPr>
          <a:xfrm>
            <a:off x="6456362" y="1857844"/>
            <a:ext cx="5671061" cy="1325563"/>
          </a:xfrm>
        </p:spPr>
        <p:txBody>
          <a:bodyPr/>
          <a:lstStyle/>
          <a:p>
            <a:r>
              <a:rPr lang="ja-JP" altLang="en-US" dirty="0">
                <a:solidFill>
                  <a:schemeClr val="accent1"/>
                </a:solidFill>
                <a:latin typeface="Yu Gothic Medium" panose="020B0400000000000000" pitchFamily="34" charset="-128"/>
                <a:ea typeface="Yu Gothic Medium" panose="020B0400000000000000" pitchFamily="34" charset="-128"/>
              </a:rPr>
              <a:t>困難に立ち向かう</a:t>
            </a:r>
            <a:endParaRPr lang="en-US" dirty="0">
              <a:solidFill>
                <a:schemeClr val="accent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455443344"/>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471EF1D9-02BD-CC98-2C97-22C2C754AA1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9605" r="24154"/>
          <a:stretch/>
        </p:blipFill>
        <p:spPr>
          <a:xfrm>
            <a:off x="6096000" y="368300"/>
            <a:ext cx="6096000" cy="6103741"/>
          </a:xfrm>
        </p:spPr>
      </p:pic>
      <p:sp>
        <p:nvSpPr>
          <p:cNvPr id="4" name="Text Placeholder 3">
            <a:extLst>
              <a:ext uri="{FF2B5EF4-FFF2-40B4-BE49-F238E27FC236}">
                <a16:creationId xmlns:a16="http://schemas.microsoft.com/office/drawing/2014/main" id="{F71CDB64-E01D-35C0-5842-7F66667D36DA}"/>
              </a:ext>
            </a:extLst>
          </p:cNvPr>
          <p:cNvSpPr>
            <a:spLocks noGrp="1"/>
          </p:cNvSpPr>
          <p:nvPr>
            <p:ph type="body" sz="quarter" idx="12"/>
          </p:nvPr>
        </p:nvSpPr>
        <p:spPr>
          <a:xfrm>
            <a:off x="623887" y="2241550"/>
            <a:ext cx="4767622" cy="2405401"/>
          </a:xfrm>
        </p:spPr>
        <p:txBody>
          <a:bodyPr/>
          <a:lstStyle/>
          <a:p>
            <a:r>
              <a:rPr lang="ja-JP" altLang="en-US" sz="1800" dirty="0">
                <a:latin typeface="Yu Gothic Medium" panose="020B0400000000000000" pitchFamily="34" charset="-128"/>
                <a:ea typeface="Yu Gothic Medium" panose="020B0400000000000000" pitchFamily="34" charset="-128"/>
              </a:rPr>
              <a:t>一代目、二代目から続く生産者</a:t>
            </a:r>
          </a:p>
          <a:p>
            <a:r>
              <a:rPr lang="ja-JP" altLang="en-US" sz="1800" dirty="0">
                <a:latin typeface="Yu Gothic Medium" panose="020B0400000000000000" pitchFamily="34" charset="-128"/>
                <a:ea typeface="Yu Gothic Medium" panose="020B0400000000000000" pitchFamily="34" charset="-128"/>
              </a:rPr>
              <a:t>土地の気候やテロワールの影響を</a:t>
            </a:r>
            <a:br>
              <a:rPr lang="ja-JP" altLang="en-US"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受けた昔ながらの技術</a:t>
            </a:r>
          </a:p>
          <a:p>
            <a:r>
              <a:rPr lang="ja-JP" altLang="en-US" sz="1800" dirty="0">
                <a:latin typeface="Yu Gothic Medium" panose="020B0400000000000000" pitchFamily="34" charset="-128"/>
                <a:ea typeface="Yu Gothic Medium" panose="020B0400000000000000" pitchFamily="34" charset="-128"/>
              </a:rPr>
              <a:t>古典的な品種と伝統的な手法を尊重しつつ、実験的、革新的な技術やオルタナティブ品種も受け入れる</a:t>
            </a:r>
            <a:endParaRPr lang="en-AU" sz="1800"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F7320438-B1AF-D84F-E324-5B68204F2AEC}"/>
              </a:ext>
            </a:extLst>
          </p:cNvPr>
          <p:cNvSpPr>
            <a:spLocks noGrp="1"/>
          </p:cNvSpPr>
          <p:nvPr>
            <p:ph type="body" sz="quarter" idx="13"/>
          </p:nvPr>
        </p:nvSpPr>
        <p:spPr/>
        <p:txBody>
          <a:bodyPr/>
          <a:lstStyle/>
          <a:p>
            <a:r>
              <a:rPr lang="en-AU" altLang="ja-JP" dirty="0">
                <a:solidFill>
                  <a:schemeClr val="accent1"/>
                </a:solidFill>
                <a:latin typeface="+mn-lt"/>
                <a:ea typeface="Yu Gothic Medium" panose="020B0400000000000000" pitchFamily="34" charset="-128"/>
              </a:rPr>
              <a:t>TASMANIA</a:t>
            </a:r>
            <a:r>
              <a:rPr lang="ja-JP" altLang="en-US" dirty="0">
                <a:solidFill>
                  <a:schemeClr val="accent1"/>
                </a:solidFill>
                <a:latin typeface="Yu Gothic Medium" panose="020B0400000000000000" pitchFamily="34" charset="-128"/>
                <a:ea typeface="Yu Gothic Medium" panose="020B0400000000000000" pitchFamily="34" charset="-128"/>
              </a:rPr>
              <a:t>の </a:t>
            </a:r>
            <a:br>
              <a:rPr lang="en-AU" altLang="ja-JP" dirty="0">
                <a:solidFill>
                  <a:schemeClr val="accent1"/>
                </a:solidFill>
                <a:latin typeface="Yu Gothic Medium" panose="020B0400000000000000" pitchFamily="34" charset="-128"/>
                <a:ea typeface="Yu Gothic Medium" panose="020B0400000000000000" pitchFamily="34" charset="-128"/>
              </a:rPr>
            </a:br>
            <a:r>
              <a:rPr lang="ja-JP" altLang="en-US" dirty="0">
                <a:solidFill>
                  <a:schemeClr val="accent1"/>
                </a:solidFill>
                <a:latin typeface="Yu Gothic Medium" panose="020B0400000000000000" pitchFamily="34" charset="-128"/>
                <a:ea typeface="Yu Gothic Medium" panose="020B0400000000000000" pitchFamily="34" charset="-128"/>
              </a:rPr>
              <a:t>ワイン醸造</a:t>
            </a:r>
          </a:p>
        </p:txBody>
      </p:sp>
    </p:spTree>
    <p:extLst>
      <p:ext uri="{BB962C8B-B14F-4D97-AF65-F5344CB8AC3E}">
        <p14:creationId xmlns:p14="http://schemas.microsoft.com/office/powerpoint/2010/main" val="259055949"/>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9F1CEEF7-D38F-1BEC-28A1-EC2B9620DFF3}"/>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6642" r="26656"/>
          <a:stretch/>
        </p:blipFill>
        <p:spPr>
          <a:xfrm>
            <a:off x="6096000" y="368300"/>
            <a:ext cx="6096000" cy="6103741"/>
          </a:xfrm>
        </p:spPr>
      </p:pic>
      <p:sp>
        <p:nvSpPr>
          <p:cNvPr id="3" name="Title 2">
            <a:extLst>
              <a:ext uri="{FF2B5EF4-FFF2-40B4-BE49-F238E27FC236}">
                <a16:creationId xmlns:a16="http://schemas.microsoft.com/office/drawing/2014/main" id="{2958846E-2E15-56F6-2216-AEB4A6950047}"/>
              </a:ext>
            </a:extLst>
          </p:cNvPr>
          <p:cNvSpPr>
            <a:spLocks noGrp="1"/>
          </p:cNvSpPr>
          <p:nvPr>
            <p:ph type="title"/>
          </p:nvPr>
        </p:nvSpPr>
        <p:spPr>
          <a:xfrm>
            <a:off x="623888" y="920630"/>
            <a:ext cx="4829691" cy="770147"/>
          </a:xfrm>
        </p:spPr>
        <p:txBody>
          <a:bodyPr/>
          <a:lstStyle/>
          <a:p>
            <a:r>
              <a:rPr lang="en-AU" altLang="ja-JP" sz="5450" dirty="0">
                <a:solidFill>
                  <a:schemeClr val="accent5"/>
                </a:solidFill>
                <a:latin typeface="+mn-lt"/>
                <a:ea typeface="Yu Gothic Medium" panose="020B0400000000000000" pitchFamily="34" charset="-128"/>
              </a:rPr>
              <a:t>TASMANIA</a:t>
            </a:r>
            <a:endParaRPr lang="en-US" sz="5450" dirty="0">
              <a:solidFill>
                <a:schemeClr val="accent5"/>
              </a:solidFill>
              <a:latin typeface="+mn-lt"/>
              <a:ea typeface="Yu Gothic Medium" panose="020B0400000000000000" pitchFamily="34" charset="-128"/>
            </a:endParaRPr>
          </a:p>
        </p:txBody>
      </p:sp>
      <p:sp>
        <p:nvSpPr>
          <p:cNvPr id="5" name="Text Placeholder 4">
            <a:extLst>
              <a:ext uri="{FF2B5EF4-FFF2-40B4-BE49-F238E27FC236}">
                <a16:creationId xmlns:a16="http://schemas.microsoft.com/office/drawing/2014/main" id="{44C3F268-D45B-B12B-AE2C-C6A0286E2C03}"/>
              </a:ext>
            </a:extLst>
          </p:cNvPr>
          <p:cNvSpPr>
            <a:spLocks noGrp="1"/>
          </p:cNvSpPr>
          <p:nvPr>
            <p:ph type="body" sz="quarter" idx="13"/>
          </p:nvPr>
        </p:nvSpPr>
        <p:spPr>
          <a:xfrm>
            <a:off x="623888" y="1690777"/>
            <a:ext cx="5340350" cy="633592"/>
          </a:xfrm>
        </p:spPr>
        <p:txBody>
          <a:bodyPr/>
          <a:lstStyle/>
          <a:p>
            <a:r>
              <a:rPr lang="ja-JP" altLang="en-US" sz="5450" dirty="0">
                <a:solidFill>
                  <a:schemeClr val="accent1"/>
                </a:solidFill>
                <a:latin typeface="Yu Gothic Medium" panose="020B0400000000000000" pitchFamily="34" charset="-128"/>
                <a:ea typeface="Yu Gothic Medium" panose="020B0400000000000000" pitchFamily="34" charset="-128"/>
              </a:rPr>
              <a:t>の味わい</a:t>
            </a:r>
            <a:endParaRPr lang="en-US" sz="5450" dirty="0">
              <a:solidFill>
                <a:schemeClr val="accent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404591134"/>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8">
            <a:extLst>
              <a:ext uri="{FF2B5EF4-FFF2-40B4-BE49-F238E27FC236}">
                <a16:creationId xmlns:a16="http://schemas.microsoft.com/office/drawing/2014/main" id="{C2F122E4-C657-0652-0E03-0C2FC06C379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391509" y="1933074"/>
            <a:ext cx="1182507" cy="3579859"/>
          </a:xfrm>
          <a:prstGeom prst="rect">
            <a:avLst/>
          </a:prstGeom>
        </p:spPr>
      </p:pic>
      <p:pic>
        <p:nvPicPr>
          <p:cNvPr id="2" name="Picture Placeholder 8">
            <a:extLst>
              <a:ext uri="{FF2B5EF4-FFF2-40B4-BE49-F238E27FC236}">
                <a16:creationId xmlns:a16="http://schemas.microsoft.com/office/drawing/2014/main" id="{5896CC81-2FD1-EC08-7FEB-FE5002BE0D5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304696" y="1933074"/>
            <a:ext cx="1182507" cy="3579859"/>
          </a:xfrm>
          <a:prstGeom prst="rect">
            <a:avLst/>
          </a:prstGeom>
        </p:spPr>
      </p:pic>
      <p:pic>
        <p:nvPicPr>
          <p:cNvPr id="26" name="Picture Placeholder 8">
            <a:extLst>
              <a:ext uri="{FF2B5EF4-FFF2-40B4-BE49-F238E27FC236}">
                <a16:creationId xmlns:a16="http://schemas.microsoft.com/office/drawing/2014/main" id="{AEF2B853-164C-CC75-6705-D523ED50E404}"/>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172151" y="1778557"/>
            <a:ext cx="1270924" cy="3847526"/>
          </a:xfrm>
          <a:prstGeom prst="rect">
            <a:avLst/>
          </a:prstGeom>
        </p:spPr>
      </p:pic>
      <p:pic>
        <p:nvPicPr>
          <p:cNvPr id="23" name="Picture Placeholder 8">
            <a:extLst>
              <a:ext uri="{FF2B5EF4-FFF2-40B4-BE49-F238E27FC236}">
                <a16:creationId xmlns:a16="http://schemas.microsoft.com/office/drawing/2014/main" id="{3916F695-FB44-8488-2301-57E9FA95F79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7367030" y="1933074"/>
            <a:ext cx="1182507" cy="3579859"/>
          </a:xfrm>
          <a:prstGeom prst="rect">
            <a:avLst/>
          </a:prstGeom>
        </p:spPr>
      </p:pic>
      <p:sp>
        <p:nvSpPr>
          <p:cNvPr id="7" name="Rectangle 6">
            <a:extLst>
              <a:ext uri="{FF2B5EF4-FFF2-40B4-BE49-F238E27FC236}">
                <a16:creationId xmlns:a16="http://schemas.microsoft.com/office/drawing/2014/main" id="{AA3914EA-580A-BF24-C9FA-CC20FB8C22DC}"/>
              </a:ext>
            </a:extLst>
          </p:cNvPr>
          <p:cNvSpPr/>
          <p:nvPr/>
        </p:nvSpPr>
        <p:spPr>
          <a:xfrm>
            <a:off x="499598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A354253-B11A-27F2-1427-C5B71D1394AC}"/>
              </a:ext>
            </a:extLst>
          </p:cNvPr>
          <p:cNvSpPr/>
          <p:nvPr/>
        </p:nvSpPr>
        <p:spPr>
          <a:xfrm>
            <a:off x="295191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84A1D50-0DCF-3399-F8BF-6AAEC1AC9DB3}"/>
              </a:ext>
            </a:extLst>
          </p:cNvPr>
          <p:cNvSpPr/>
          <p:nvPr/>
        </p:nvSpPr>
        <p:spPr>
          <a:xfrm>
            <a:off x="90785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C0EE2A0-7F59-C590-4D0E-B9C490164825}"/>
              </a:ext>
            </a:extLst>
          </p:cNvPr>
          <p:cNvSpPr txBox="1"/>
          <p:nvPr/>
        </p:nvSpPr>
        <p:spPr>
          <a:xfrm>
            <a:off x="433787" y="542225"/>
            <a:ext cx="9303629" cy="1403461"/>
          </a:xfrm>
          <a:prstGeom prst="rect">
            <a:avLst/>
          </a:prstGeom>
          <a:noFill/>
        </p:spPr>
        <p:txBody>
          <a:bodyPr wrap="square">
            <a:spAutoFit/>
          </a:bodyPr>
          <a:lstStyle/>
          <a:p>
            <a:pPr>
              <a:lnSpc>
                <a:spcPct val="82000"/>
              </a:lnSpc>
            </a:pPr>
            <a:r>
              <a:rPr lang="en-AU" altLang="ja-JP" sz="5440" dirty="0">
                <a:solidFill>
                  <a:srgbClr val="601329"/>
                </a:solidFill>
                <a:latin typeface="+mj-lt"/>
                <a:ea typeface="Yu Gothic Medium" panose="020B0400000000000000" pitchFamily="34" charset="-128"/>
              </a:rPr>
              <a:t>TASMANIA</a:t>
            </a:r>
            <a:br>
              <a:rPr lang="en-US" sz="5440" dirty="0">
                <a:solidFill>
                  <a:srgbClr val="B2D8BE"/>
                </a:solidFill>
                <a:latin typeface="Yu Gothic Medium" panose="020B0400000000000000" pitchFamily="34" charset="-128"/>
                <a:ea typeface="Yu Gothic Medium" panose="020B0400000000000000" pitchFamily="34" charset="-128"/>
              </a:rPr>
            </a:br>
            <a:r>
              <a:rPr lang="ja-JP" altLang="en-US" sz="4800" b="1" dirty="0">
                <a:solidFill>
                  <a:srgbClr val="B2D8BE"/>
                </a:solidFill>
                <a:latin typeface="Yu Gothic Medium" panose="020B0400000000000000" pitchFamily="34" charset="-128"/>
                <a:ea typeface="Yu Gothic Medium" panose="020B0400000000000000" pitchFamily="34" charset="-128"/>
              </a:rPr>
              <a:t>トップ</a:t>
            </a:r>
            <a:r>
              <a:rPr lang="en-AU" altLang="ja-JP" sz="4800" b="1" dirty="0">
                <a:solidFill>
                  <a:srgbClr val="B2D8BE"/>
                </a:solidFill>
                <a:latin typeface="Yu Gothic Medium" panose="020B0400000000000000" pitchFamily="34" charset="-128"/>
                <a:ea typeface="Yu Gothic Medium" panose="020B0400000000000000" pitchFamily="34" charset="-128"/>
              </a:rPr>
              <a:t>5</a:t>
            </a:r>
            <a:r>
              <a:rPr lang="ja-JP" altLang="en-US" sz="4800" b="1" dirty="0">
                <a:solidFill>
                  <a:srgbClr val="B2D8BE"/>
                </a:solidFill>
                <a:latin typeface="Yu Gothic Medium" panose="020B0400000000000000" pitchFamily="34" charset="-128"/>
                <a:ea typeface="Yu Gothic Medium" panose="020B0400000000000000" pitchFamily="34" charset="-128"/>
              </a:rPr>
              <a:t>品種</a:t>
            </a:r>
            <a:endParaRPr lang="en-US" sz="4800" b="1" dirty="0">
              <a:solidFill>
                <a:srgbClr val="B2D8BE"/>
              </a:solidFill>
              <a:latin typeface="Yu Gothic Medium" panose="020B0400000000000000" pitchFamily="34" charset="-128"/>
              <a:ea typeface="Yu Gothic Medium" panose="020B0400000000000000" pitchFamily="34" charset="-128"/>
            </a:endParaRPr>
          </a:p>
        </p:txBody>
      </p:sp>
      <p:sp>
        <p:nvSpPr>
          <p:cNvPr id="11" name="TextBox 10">
            <a:extLst>
              <a:ext uri="{FF2B5EF4-FFF2-40B4-BE49-F238E27FC236}">
                <a16:creationId xmlns:a16="http://schemas.microsoft.com/office/drawing/2014/main" id="{8362786D-61EA-1185-5300-C0661836E15B}"/>
              </a:ext>
            </a:extLst>
          </p:cNvPr>
          <p:cNvSpPr txBox="1"/>
          <p:nvPr/>
        </p:nvSpPr>
        <p:spPr>
          <a:xfrm>
            <a:off x="907852" y="5470367"/>
            <a:ext cx="1842968" cy="1231106"/>
          </a:xfrm>
          <a:prstGeom prst="rect">
            <a:avLst/>
          </a:prstGeom>
          <a:noFill/>
        </p:spPr>
        <p:txBody>
          <a:bodyPr wrap="square" anchor="b">
            <a:spAutoFit/>
          </a:bodyPr>
          <a:lstStyle/>
          <a:p>
            <a:pPr algn="ctr"/>
            <a:r>
              <a:rPr lang="ja-JP" altLang="en-US">
                <a:solidFill>
                  <a:srgbClr val="601329"/>
                </a:solidFill>
                <a:latin typeface="Yu Gothic Medium" panose="020B0400000000000000" pitchFamily="34" charset="-128"/>
                <a:ea typeface="Yu Gothic Medium" panose="020B0400000000000000" pitchFamily="34" charset="-128"/>
              </a:rPr>
              <a:t>ピノ・ノワール</a:t>
            </a:r>
            <a:endParaRPr lang="en-AU" altLang="ja-JP" dirty="0">
              <a:solidFill>
                <a:srgbClr val="601329"/>
              </a:solidFill>
              <a:latin typeface="Yu Gothic Medium" panose="020B0400000000000000" pitchFamily="34" charset="-128"/>
              <a:ea typeface="Yu Gothic Medium" panose="020B0400000000000000" pitchFamily="34" charset="-128"/>
            </a:endParaRP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43%</a:t>
            </a:r>
          </a:p>
        </p:txBody>
      </p:sp>
      <p:sp>
        <p:nvSpPr>
          <p:cNvPr id="12" name="TextBox 11">
            <a:extLst>
              <a:ext uri="{FF2B5EF4-FFF2-40B4-BE49-F238E27FC236}">
                <a16:creationId xmlns:a16="http://schemas.microsoft.com/office/drawing/2014/main" id="{60AFC8C5-8832-386B-807E-9CAD33AAED43}"/>
              </a:ext>
            </a:extLst>
          </p:cNvPr>
          <p:cNvSpPr txBox="1"/>
          <p:nvPr/>
        </p:nvSpPr>
        <p:spPr>
          <a:xfrm>
            <a:off x="2826810" y="5470367"/>
            <a:ext cx="2068617" cy="1231106"/>
          </a:xfrm>
          <a:prstGeom prst="rect">
            <a:avLst/>
          </a:prstGeom>
          <a:noFill/>
        </p:spPr>
        <p:txBody>
          <a:bodyPr wrap="square" anchor="t">
            <a:spAutoFit/>
          </a:bodyPr>
          <a:lstStyle/>
          <a:p>
            <a:pPr algn="ctr"/>
            <a:r>
              <a:rPr lang="ja-JP" altLang="en-US">
                <a:solidFill>
                  <a:srgbClr val="601329"/>
                </a:solidFill>
                <a:latin typeface="Yu Gothic Medium" panose="020B0400000000000000" pitchFamily="34" charset="-128"/>
                <a:ea typeface="Yu Gothic Medium" panose="020B0400000000000000" pitchFamily="34" charset="-128"/>
              </a:rPr>
              <a:t>シャルドネ</a:t>
            </a:r>
            <a:endParaRPr lang="en-US" dirty="0">
              <a:solidFill>
                <a:srgbClr val="601329"/>
              </a:solidFill>
              <a:latin typeface="Yu Gothic Medium" panose="020B0400000000000000" pitchFamily="34" charset="-128"/>
              <a:ea typeface="Yu Gothic Medium" panose="020B0400000000000000" pitchFamily="34" charset="-128"/>
            </a:endParaRP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28%</a:t>
            </a:r>
          </a:p>
        </p:txBody>
      </p:sp>
      <p:sp>
        <p:nvSpPr>
          <p:cNvPr id="13" name="TextBox 12">
            <a:extLst>
              <a:ext uri="{FF2B5EF4-FFF2-40B4-BE49-F238E27FC236}">
                <a16:creationId xmlns:a16="http://schemas.microsoft.com/office/drawing/2014/main" id="{6FDF6DC2-3F08-10CC-5370-2A6C33755B9A}"/>
              </a:ext>
            </a:extLst>
          </p:cNvPr>
          <p:cNvSpPr txBox="1"/>
          <p:nvPr/>
        </p:nvSpPr>
        <p:spPr>
          <a:xfrm>
            <a:off x="4995976" y="5470367"/>
            <a:ext cx="1842968" cy="1508105"/>
          </a:xfrm>
          <a:prstGeom prst="rect">
            <a:avLst/>
          </a:prstGeom>
          <a:noFill/>
        </p:spPr>
        <p:txBody>
          <a:bodyPr wrap="square" anchor="b">
            <a:spAutoFit/>
          </a:bodyPr>
          <a:lstStyle/>
          <a:p>
            <a:pPr algn="ctr"/>
            <a:r>
              <a:rPr lang="ja-JP" altLang="en-US">
                <a:solidFill>
                  <a:srgbClr val="601329"/>
                </a:solidFill>
                <a:latin typeface="Yu Gothic Medium" panose="020B0400000000000000" pitchFamily="34" charset="-128"/>
                <a:ea typeface="Yu Gothic Medium" panose="020B0400000000000000" pitchFamily="34" charset="-128"/>
              </a:rPr>
              <a:t>ソーヴィニヨン・ブラン</a:t>
            </a:r>
            <a:r>
              <a:rPr lang="en-US" sz="3800" b="1" dirty="0">
                <a:solidFill>
                  <a:schemeClr val="bg1"/>
                </a:solidFill>
                <a:latin typeface="Neue Haas Grotesk Text Pro" panose="020B0504020202020204" pitchFamily="34" charset="77"/>
              </a:rPr>
              <a:t>11%</a:t>
            </a:r>
          </a:p>
          <a:p>
            <a:pPr algn="ctr"/>
            <a:endParaRPr lang="en-US" dirty="0">
              <a:solidFill>
                <a:srgbClr val="601329"/>
              </a:solidFill>
              <a:latin typeface="Neue Haas Grotesk Text Pro" panose="020B0504020202020204" pitchFamily="34" charset="77"/>
            </a:endParaRPr>
          </a:p>
        </p:txBody>
      </p:sp>
      <p:sp>
        <p:nvSpPr>
          <p:cNvPr id="14" name="Rectangle 13">
            <a:extLst>
              <a:ext uri="{FF2B5EF4-FFF2-40B4-BE49-F238E27FC236}">
                <a16:creationId xmlns:a16="http://schemas.microsoft.com/office/drawing/2014/main" id="{E6ED60F5-0CF6-4B5C-7591-2CAD19179AD7}"/>
              </a:ext>
            </a:extLst>
          </p:cNvPr>
          <p:cNvSpPr/>
          <p:nvPr/>
        </p:nvSpPr>
        <p:spPr>
          <a:xfrm>
            <a:off x="704004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50DCDE85-F7E4-B9A3-C622-CC1CA8AD422B}"/>
              </a:ext>
            </a:extLst>
          </p:cNvPr>
          <p:cNvSpPr txBox="1"/>
          <p:nvPr/>
        </p:nvSpPr>
        <p:spPr>
          <a:xfrm>
            <a:off x="7040042" y="5470367"/>
            <a:ext cx="1842968" cy="1231106"/>
          </a:xfrm>
          <a:prstGeom prst="rect">
            <a:avLst/>
          </a:prstGeom>
          <a:noFill/>
        </p:spPr>
        <p:txBody>
          <a:bodyPr wrap="square" anchor="t">
            <a:spAutoFit/>
          </a:bodyPr>
          <a:lstStyle/>
          <a:p>
            <a:pPr algn="ctr"/>
            <a:r>
              <a:rPr lang="ja-JP" altLang="en-US" dirty="0">
                <a:solidFill>
                  <a:srgbClr val="601329"/>
                </a:solidFill>
                <a:latin typeface="Yu Gothic Medium" panose="020B0400000000000000" pitchFamily="34" charset="-128"/>
                <a:ea typeface="Yu Gothic Medium" panose="020B0400000000000000" pitchFamily="34" charset="-128"/>
              </a:rPr>
              <a:t>ピノ・グリ／</a:t>
            </a:r>
            <a:br>
              <a:rPr lang="en-AU" altLang="ja-JP" dirty="0">
                <a:solidFill>
                  <a:srgbClr val="601329"/>
                </a:solidFill>
                <a:latin typeface="Yu Gothic Medium" panose="020B0400000000000000" pitchFamily="34" charset="-128"/>
                <a:ea typeface="Yu Gothic Medium" panose="020B0400000000000000" pitchFamily="34" charset="-128"/>
              </a:rPr>
            </a:br>
            <a:r>
              <a:rPr lang="ja-JP" altLang="en-US" dirty="0">
                <a:solidFill>
                  <a:srgbClr val="601329"/>
                </a:solidFill>
                <a:latin typeface="Yu Gothic Medium" panose="020B0400000000000000" pitchFamily="34" charset="-128"/>
                <a:ea typeface="Yu Gothic Medium" panose="020B0400000000000000" pitchFamily="34" charset="-128"/>
              </a:rPr>
              <a:t>グリージョ</a:t>
            </a:r>
            <a:r>
              <a:rPr lang="en-US" sz="3800" b="1" dirty="0">
                <a:solidFill>
                  <a:schemeClr val="bg1"/>
                </a:solidFill>
                <a:latin typeface="Neue Haas Grotesk Text Pro" panose="020B0504020202020204" pitchFamily="34" charset="77"/>
              </a:rPr>
              <a:t>8%</a:t>
            </a:r>
          </a:p>
        </p:txBody>
      </p:sp>
      <p:sp>
        <p:nvSpPr>
          <p:cNvPr id="16" name="Rectangle 15">
            <a:extLst>
              <a:ext uri="{FF2B5EF4-FFF2-40B4-BE49-F238E27FC236}">
                <a16:creationId xmlns:a16="http://schemas.microsoft.com/office/drawing/2014/main" id="{E7BC2C0F-87D8-8C2E-B5D0-B8EDED573367}"/>
              </a:ext>
            </a:extLst>
          </p:cNvPr>
          <p:cNvSpPr/>
          <p:nvPr/>
        </p:nvSpPr>
        <p:spPr>
          <a:xfrm>
            <a:off x="908411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DCFD39E3-6F4B-7BE4-2851-E934DEDFE7BC}"/>
              </a:ext>
            </a:extLst>
          </p:cNvPr>
          <p:cNvSpPr txBox="1"/>
          <p:nvPr/>
        </p:nvSpPr>
        <p:spPr>
          <a:xfrm>
            <a:off x="9084112" y="5470367"/>
            <a:ext cx="1842968" cy="1231106"/>
          </a:xfrm>
          <a:prstGeom prst="rect">
            <a:avLst/>
          </a:prstGeom>
          <a:noFill/>
        </p:spPr>
        <p:txBody>
          <a:bodyPr wrap="square" anchor="t">
            <a:spAutoFit/>
          </a:bodyPr>
          <a:lstStyle/>
          <a:p>
            <a:pPr algn="ctr"/>
            <a:r>
              <a:rPr lang="ja-JP" altLang="en-US">
                <a:solidFill>
                  <a:srgbClr val="601329"/>
                </a:solidFill>
                <a:latin typeface="Yu Gothic Medium" panose="020B0400000000000000" pitchFamily="34" charset="-128"/>
                <a:ea typeface="Yu Gothic Medium" panose="020B0400000000000000" pitchFamily="34" charset="-128"/>
              </a:rPr>
              <a:t>リースリング</a:t>
            </a:r>
            <a:endParaRPr lang="en-AU" altLang="ja-JP" dirty="0">
              <a:solidFill>
                <a:srgbClr val="601329"/>
              </a:solidFill>
              <a:latin typeface="Yu Gothic Medium" panose="020B0400000000000000" pitchFamily="34" charset="-128"/>
              <a:ea typeface="Yu Gothic Medium" panose="020B0400000000000000" pitchFamily="34" charset="-128"/>
            </a:endParaRP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6%</a:t>
            </a:r>
          </a:p>
        </p:txBody>
      </p:sp>
      <p:sp>
        <p:nvSpPr>
          <p:cNvPr id="18" name="TextBox 17">
            <a:extLst>
              <a:ext uri="{FF2B5EF4-FFF2-40B4-BE49-F238E27FC236}">
                <a16:creationId xmlns:a16="http://schemas.microsoft.com/office/drawing/2014/main" id="{911F2450-4DCC-60B4-81D6-0AB4FD651E94}"/>
              </a:ext>
            </a:extLst>
          </p:cNvPr>
          <p:cNvSpPr txBox="1"/>
          <p:nvPr/>
        </p:nvSpPr>
        <p:spPr>
          <a:xfrm rot="16200000">
            <a:off x="5020306" y="3945618"/>
            <a:ext cx="1997022" cy="648896"/>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SAUVIGNON </a:t>
            </a:r>
            <a:br>
              <a:rPr lang="en-US" sz="2200" b="1" dirty="0">
                <a:solidFill>
                  <a:schemeClr val="bg1"/>
                </a:solidFill>
                <a:latin typeface="Neue Haas Grotesk Text Pro" panose="020B0504020202020204" pitchFamily="34" charset="77"/>
              </a:rPr>
            </a:br>
            <a:r>
              <a:rPr lang="en-US" sz="2200" b="1" dirty="0">
                <a:solidFill>
                  <a:schemeClr val="bg1"/>
                </a:solidFill>
                <a:latin typeface="Neue Haas Grotesk Text Pro" panose="020B0504020202020204" pitchFamily="34" charset="77"/>
              </a:rPr>
              <a:t>BLANC</a:t>
            </a:r>
          </a:p>
        </p:txBody>
      </p:sp>
      <p:sp>
        <p:nvSpPr>
          <p:cNvPr id="19" name="TextBox 18">
            <a:extLst>
              <a:ext uri="{FF2B5EF4-FFF2-40B4-BE49-F238E27FC236}">
                <a16:creationId xmlns:a16="http://schemas.microsoft.com/office/drawing/2014/main" id="{D1A8A0A2-2C26-976D-AF4E-0E4CCEC9774D}"/>
              </a:ext>
            </a:extLst>
          </p:cNvPr>
          <p:cNvSpPr txBox="1"/>
          <p:nvPr/>
        </p:nvSpPr>
        <p:spPr>
          <a:xfrm rot="16200000">
            <a:off x="2736012" y="4049269"/>
            <a:ext cx="2260748" cy="371255"/>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CHARDONNAY</a:t>
            </a:r>
          </a:p>
        </p:txBody>
      </p:sp>
      <p:sp>
        <p:nvSpPr>
          <p:cNvPr id="20" name="TextBox 19">
            <a:extLst>
              <a:ext uri="{FF2B5EF4-FFF2-40B4-BE49-F238E27FC236}">
                <a16:creationId xmlns:a16="http://schemas.microsoft.com/office/drawing/2014/main" id="{D912074E-0F09-7AA3-FACC-5624B6DB03E4}"/>
              </a:ext>
            </a:extLst>
          </p:cNvPr>
          <p:cNvSpPr txBox="1"/>
          <p:nvPr/>
        </p:nvSpPr>
        <p:spPr>
          <a:xfrm rot="16200000">
            <a:off x="902632" y="4019454"/>
            <a:ext cx="1873205" cy="430887"/>
          </a:xfrm>
          <a:prstGeom prst="rect">
            <a:avLst/>
          </a:prstGeom>
          <a:noFill/>
        </p:spPr>
        <p:txBody>
          <a:bodyPr wrap="none" rtlCol="0">
            <a:spAutoFit/>
          </a:bodyPr>
          <a:lstStyle/>
          <a:p>
            <a:pPr algn="ctr"/>
            <a:r>
              <a:rPr lang="en-US" sz="2200" b="1" dirty="0">
                <a:solidFill>
                  <a:schemeClr val="bg1"/>
                </a:solidFill>
                <a:latin typeface="Neue Haas Grotesk Text Pro" panose="020B0504020202020204" pitchFamily="34" charset="77"/>
              </a:rPr>
              <a:t>PINOT NOIR</a:t>
            </a:r>
          </a:p>
        </p:txBody>
      </p:sp>
      <p:sp>
        <p:nvSpPr>
          <p:cNvPr id="21" name="TextBox 20">
            <a:extLst>
              <a:ext uri="{FF2B5EF4-FFF2-40B4-BE49-F238E27FC236}">
                <a16:creationId xmlns:a16="http://schemas.microsoft.com/office/drawing/2014/main" id="{6B4F8097-F893-7FB6-405F-C762EF6F4314}"/>
              </a:ext>
            </a:extLst>
          </p:cNvPr>
          <p:cNvSpPr txBox="1"/>
          <p:nvPr/>
        </p:nvSpPr>
        <p:spPr>
          <a:xfrm rot="16200000">
            <a:off x="7033703" y="3910448"/>
            <a:ext cx="1849160" cy="648896"/>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PINOT GRIS</a:t>
            </a:r>
            <a:br>
              <a:rPr lang="en-US" sz="2200" b="1" dirty="0">
                <a:solidFill>
                  <a:schemeClr val="bg1"/>
                </a:solidFill>
                <a:latin typeface="Neue Haas Grotesk Text Pro" panose="020B0504020202020204" pitchFamily="34" charset="77"/>
              </a:rPr>
            </a:br>
            <a:r>
              <a:rPr lang="en-US" sz="2200" b="1" dirty="0">
                <a:solidFill>
                  <a:schemeClr val="bg1"/>
                </a:solidFill>
                <a:latin typeface="Neue Haas Grotesk Text Pro" panose="020B0504020202020204" pitchFamily="34" charset="77"/>
              </a:rPr>
              <a:t>/GRIGIO</a:t>
            </a:r>
          </a:p>
        </p:txBody>
      </p:sp>
      <p:sp>
        <p:nvSpPr>
          <p:cNvPr id="22" name="TextBox 21">
            <a:extLst>
              <a:ext uri="{FF2B5EF4-FFF2-40B4-BE49-F238E27FC236}">
                <a16:creationId xmlns:a16="http://schemas.microsoft.com/office/drawing/2014/main" id="{C5D5667E-7F87-6EA8-739E-E7FDB88549DE}"/>
              </a:ext>
            </a:extLst>
          </p:cNvPr>
          <p:cNvSpPr txBox="1"/>
          <p:nvPr/>
        </p:nvSpPr>
        <p:spPr>
          <a:xfrm rot="16200000">
            <a:off x="9313422" y="4019455"/>
            <a:ext cx="1278876" cy="430887"/>
          </a:xfrm>
          <a:prstGeom prst="rect">
            <a:avLst/>
          </a:prstGeom>
          <a:noFill/>
        </p:spPr>
        <p:txBody>
          <a:bodyPr wrap="none" rtlCol="0">
            <a:spAutoFit/>
          </a:bodyPr>
          <a:lstStyle/>
          <a:p>
            <a:pPr algn="ctr"/>
            <a:r>
              <a:rPr lang="en-US" sz="2200" b="1" dirty="0">
                <a:solidFill>
                  <a:schemeClr val="bg1"/>
                </a:solidFill>
                <a:latin typeface="Neue Haas Grotesk Text Pro" panose="020B0504020202020204" pitchFamily="34" charset="77"/>
              </a:rPr>
              <a:t>SHIRAZ</a:t>
            </a:r>
          </a:p>
        </p:txBody>
      </p:sp>
      <p:pic>
        <p:nvPicPr>
          <p:cNvPr id="4" name="Picture Placeholder 8" descr="A close up of a bottle&#10;&#10;Description automatically generated">
            <a:extLst>
              <a:ext uri="{FF2B5EF4-FFF2-40B4-BE49-F238E27FC236}">
                <a16:creationId xmlns:a16="http://schemas.microsoft.com/office/drawing/2014/main" id="{84CFAB58-B72D-4C30-8175-C0F0478747C1}"/>
              </a:ext>
            </a:extLst>
          </p:cNvPr>
          <p:cNvPicPr>
            <a:picLocks noChangeAspect="1"/>
          </p:cNvPicPr>
          <p:nvPr/>
        </p:nvPicPr>
        <p:blipFill>
          <a:blip r:embed="rId5" cstate="screen">
            <a:extLst>
              <a:ext uri="{28A0092B-C50C-407E-A947-70E740481C1C}">
                <a14:useLocalDpi xmlns:a14="http://schemas.microsoft.com/office/drawing/2010/main"/>
              </a:ext>
            </a:extLst>
          </a:blip>
          <a:srcRect t="4472" b="4762"/>
          <a:stretch>
            <a:fillRect/>
          </a:stretch>
        </p:blipFill>
        <p:spPr>
          <a:xfrm>
            <a:off x="9359545" y="2007498"/>
            <a:ext cx="1157924" cy="3505435"/>
          </a:xfrm>
          <a:prstGeom prst="rect">
            <a:avLst/>
          </a:prstGeom>
        </p:spPr>
      </p:pic>
      <p:sp>
        <p:nvSpPr>
          <p:cNvPr id="5" name="object 10">
            <a:extLst>
              <a:ext uri="{FF2B5EF4-FFF2-40B4-BE49-F238E27FC236}">
                <a16:creationId xmlns:a16="http://schemas.microsoft.com/office/drawing/2014/main" id="{D65BE8BA-7DE3-5EFC-2CA1-DB4A6E7991DA}"/>
              </a:ext>
            </a:extLst>
          </p:cNvPr>
          <p:cNvSpPr txBox="1"/>
          <p:nvPr/>
        </p:nvSpPr>
        <p:spPr>
          <a:xfrm rot="16200000">
            <a:off x="8831237" y="4090824"/>
            <a:ext cx="2348718" cy="285976"/>
          </a:xfrm>
          <a:prstGeom prst="rect">
            <a:avLst/>
          </a:prstGeom>
        </p:spPr>
        <p:txBody>
          <a:bodyPr vert="horz" wrap="square" lIns="0" tIns="12065" rIns="0" bIns="0" rtlCol="0">
            <a:spAutoFit/>
          </a:bodyPr>
          <a:lstStyle/>
          <a:p>
            <a:pPr algn="ctr" defTabSz="914453">
              <a:lnSpc>
                <a:spcPct val="80000"/>
              </a:lnSpc>
              <a:spcBef>
                <a:spcPct val="0"/>
              </a:spcBef>
            </a:pPr>
            <a:r>
              <a:rPr lang="en-AU" sz="2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RIESLING</a:t>
            </a:r>
            <a:endParaRPr lang="en-AU" sz="2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3859178516"/>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8">
            <a:extLst>
              <a:ext uri="{FF2B5EF4-FFF2-40B4-BE49-F238E27FC236}">
                <a16:creationId xmlns:a16="http://schemas.microsoft.com/office/drawing/2014/main" id="{996377D5-A026-C7C7-E9CD-D432B227810B}"/>
              </a:ext>
            </a:extLst>
          </p:cNvPr>
          <p:cNvPicPr>
            <a:picLocks noChangeAspect="1"/>
          </p:cNvPicPr>
          <p:nvPr/>
        </p:nvPicPr>
        <p:blipFill>
          <a:blip r:embed="rId3" cstate="screen">
            <a:extLst>
              <a:ext uri="{28A0092B-C50C-407E-A947-70E740481C1C}">
                <a14:useLocalDpi xmlns:a14="http://schemas.microsoft.com/office/drawing/2010/main"/>
              </a:ext>
            </a:extLst>
          </a:blip>
          <a:srcRect l="7526" b="-32"/>
          <a:stretch/>
        </p:blipFill>
        <p:spPr>
          <a:xfrm>
            <a:off x="5880298" y="697042"/>
            <a:ext cx="1691646" cy="5958585"/>
          </a:xfrm>
          <a:prstGeom prst="rect">
            <a:avLst/>
          </a:prstGeom>
        </p:spPr>
      </p:pic>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7029554" y="2718423"/>
            <a:ext cx="76273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3688662"/>
            <a:ext cx="371699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24542" y="546639"/>
            <a:ext cx="6505012" cy="1204176"/>
          </a:xfrm>
          <a:prstGeom prst="rect">
            <a:avLst/>
          </a:prstGeom>
          <a:noFill/>
        </p:spPr>
        <p:txBody>
          <a:bodyPr wrap="square">
            <a:spAutoFit/>
          </a:bodyPr>
          <a:lstStyle/>
          <a:p>
            <a:pPr>
              <a:lnSpc>
                <a:spcPct val="82000"/>
              </a:lnSpc>
            </a:pPr>
            <a:r>
              <a:rPr lang="en-AU" altLang="ja-JP" sz="3200" dirty="0">
                <a:solidFill>
                  <a:srgbClr val="601329"/>
                </a:solidFill>
                <a:ea typeface="Yu Gothic Medium" panose="020B0400000000000000" pitchFamily="34" charset="-128"/>
              </a:rPr>
              <a:t>TASMANIA</a:t>
            </a:r>
            <a:br>
              <a:rPr lang="en-US" sz="6000" dirty="0">
                <a:solidFill>
                  <a:srgbClr val="B2D8BE"/>
                </a:solidFill>
                <a:ea typeface="Yu Gothic Medium" panose="020B0400000000000000" pitchFamily="34" charset="-128"/>
              </a:rPr>
            </a:br>
            <a:r>
              <a:rPr lang="ja-JP" altLang="en-US" sz="5440" dirty="0">
                <a:solidFill>
                  <a:srgbClr val="B2D8BE"/>
                </a:solidFill>
                <a:latin typeface="Yu Gothic Medium" panose="020B0400000000000000" pitchFamily="34" charset="-128"/>
                <a:ea typeface="Yu Gothic Medium" panose="020B0400000000000000" pitchFamily="34" charset="-128"/>
              </a:rPr>
              <a:t>スパークリング</a:t>
            </a:r>
            <a:endParaRPr lang="en-US" sz="5440" dirty="0">
              <a:solidFill>
                <a:srgbClr val="B2D8BE"/>
              </a:solidFill>
              <a:latin typeface="Yu Gothic Medium" panose="020B0400000000000000" pitchFamily="34" charset="-128"/>
              <a:ea typeface="Yu Gothic Medium" panose="020B0400000000000000" pitchFamily="34" charset="-128"/>
            </a:endParaRPr>
          </a:p>
        </p:txBody>
      </p: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3369231"/>
            <a:ext cx="0" cy="31943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90487" y="1276095"/>
            <a:ext cx="2805706" cy="2805706"/>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179109" y="1933304"/>
            <a:ext cx="2103881" cy="1570238"/>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r>
              <a:rPr lang="ja-JP" altLang="en-US" sz="1600" dirty="0">
                <a:solidFill>
                  <a:schemeClr val="tx1"/>
                </a:solidFill>
                <a:latin typeface="Yu Gothic" panose="020B0400000000000000" pitchFamily="34" charset="-128"/>
                <a:ea typeface="Yu Gothic" panose="020B0400000000000000" pitchFamily="34" charset="-128"/>
              </a:rPr>
              <a:t>一流品伝統的製法 </a:t>
            </a:r>
            <a:br>
              <a:rPr lang="en-AU" altLang="ja-JP" sz="1600" dirty="0">
                <a:solidFill>
                  <a:schemeClr val="tx1"/>
                </a:solidFill>
                <a:latin typeface="Yu Gothic" panose="020B0400000000000000" pitchFamily="34" charset="-128"/>
                <a:ea typeface="Yu Gothic" panose="020B0400000000000000" pitchFamily="34" charset="-128"/>
              </a:rPr>
            </a:br>
            <a:r>
              <a:rPr lang="ja-JP" altLang="en-US" sz="1600" dirty="0">
                <a:solidFill>
                  <a:schemeClr val="tx1"/>
                </a:solidFill>
                <a:latin typeface="Yu Gothic" panose="020B0400000000000000" pitchFamily="34" charset="-128"/>
                <a:ea typeface="Yu Gothic" panose="020B0400000000000000" pitchFamily="34" charset="-128"/>
              </a:rPr>
              <a:t>スパークリングワイン ピノ・ノワールを主体にとシャルドネ。</a:t>
            </a:r>
            <a:br>
              <a:rPr lang="en-AU" altLang="ja-JP" sz="1600" dirty="0">
                <a:solidFill>
                  <a:schemeClr val="tx1"/>
                </a:solidFill>
                <a:latin typeface="Yu Gothic" panose="020B0400000000000000" pitchFamily="34" charset="-128"/>
                <a:ea typeface="Yu Gothic" panose="020B0400000000000000" pitchFamily="34" charset="-128"/>
              </a:rPr>
            </a:br>
            <a:br>
              <a:rPr lang="en-AU" altLang="ja-JP" sz="1600" dirty="0">
                <a:solidFill>
                  <a:schemeClr val="tx1"/>
                </a:solidFill>
                <a:latin typeface="Yu Gothic" panose="020B0400000000000000" pitchFamily="34" charset="-128"/>
                <a:ea typeface="Yu Gothic" panose="020B0400000000000000" pitchFamily="34" charset="-128"/>
              </a:rPr>
            </a:br>
            <a:r>
              <a:rPr lang="ja-JP" altLang="en-US" sz="1600" dirty="0">
                <a:solidFill>
                  <a:schemeClr val="tx1"/>
                </a:solidFill>
                <a:latin typeface="Yu Gothic" panose="020B0400000000000000" pitchFamily="34" charset="-128"/>
                <a:ea typeface="Yu Gothic" panose="020B0400000000000000" pitchFamily="34" charset="-128"/>
              </a:rPr>
              <a:t>オーストラリアでも</a:t>
            </a:r>
            <a:br>
              <a:rPr lang="en-AU" altLang="ja-JP" sz="1600" dirty="0">
                <a:solidFill>
                  <a:schemeClr val="tx1"/>
                </a:solidFill>
                <a:latin typeface="Yu Gothic" panose="020B0400000000000000" pitchFamily="34" charset="-128"/>
                <a:ea typeface="Yu Gothic" panose="020B0400000000000000" pitchFamily="34" charset="-128"/>
              </a:rPr>
            </a:br>
            <a:r>
              <a:rPr lang="ja-JP" altLang="en-US" sz="1600" dirty="0">
                <a:solidFill>
                  <a:schemeClr val="tx1"/>
                </a:solidFill>
                <a:latin typeface="Yu Gothic" panose="020B0400000000000000" pitchFamily="34" charset="-128"/>
                <a:ea typeface="Yu Gothic" panose="020B0400000000000000" pitchFamily="34" charset="-128"/>
              </a:rPr>
              <a:t>最上級クラス</a:t>
            </a:r>
            <a:endParaRPr lang="en-AU" sz="1600" dirty="0">
              <a:solidFill>
                <a:schemeClr val="tx1"/>
              </a:solidFill>
              <a:effectLst/>
              <a:latin typeface="Yu Gothic" panose="020B0400000000000000" pitchFamily="34" charset="-128"/>
              <a:ea typeface="Yu Gothic" panose="020B0400000000000000" pitchFamily="34" charset="-128"/>
            </a:endParaRPr>
          </a:p>
        </p:txBody>
      </p:sp>
      <p:sp>
        <p:nvSpPr>
          <p:cNvPr id="29" name="TextBox 28">
            <a:extLst>
              <a:ext uri="{FF2B5EF4-FFF2-40B4-BE49-F238E27FC236}">
                <a16:creationId xmlns:a16="http://schemas.microsoft.com/office/drawing/2014/main" id="{9EE6620A-6DE8-9F2C-93D7-EA689D1394C6}"/>
              </a:ext>
            </a:extLst>
          </p:cNvPr>
          <p:cNvSpPr txBox="1"/>
          <p:nvPr/>
        </p:nvSpPr>
        <p:spPr>
          <a:xfrm>
            <a:off x="9336052" y="4676184"/>
            <a:ext cx="2805709" cy="1902637"/>
          </a:xfrm>
          <a:prstGeom prst="rect">
            <a:avLst/>
          </a:prstGeom>
          <a:noFill/>
        </p:spPr>
        <p:txBody>
          <a:bodyPr wrap="square" anchor="b">
            <a:spAutoFit/>
          </a:bodyPr>
          <a:lstStyle/>
          <a:p>
            <a:pPr>
              <a:buClr>
                <a:srgbClr val="F40000"/>
              </a:buClr>
            </a:pPr>
            <a:r>
              <a:rPr lang="ja-JP" altLang="en-US" sz="1600" b="1" dirty="0">
                <a:latin typeface="Yu Gothic Medium" panose="020B0500000000000000" pitchFamily="34" charset="-128"/>
                <a:ea typeface="Yu Gothic Medium" panose="020B0500000000000000" pitchFamily="34" charset="-128"/>
                <a:cs typeface="Hellix SemiBold"/>
              </a:rPr>
              <a:t>典型的な風味：</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赤リンゴ</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柑橘類</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トースト</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ブリオッシュ </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グリルしたナッツ </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グリルで炙ったパン</a:t>
            </a:r>
            <a:endParaRPr lang="en-AU" sz="1600" dirty="0">
              <a:effectLst/>
              <a:latin typeface="Yu Gothic Medium" panose="020B0400000000000000" pitchFamily="34" charset="-128"/>
              <a:ea typeface="Yu Gothic Medium" panose="020B0400000000000000" pitchFamily="34" charset="-128"/>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7131949" y="4279789"/>
            <a:ext cx="2690552"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9822501" y="4272169"/>
            <a:ext cx="0" cy="404015"/>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 name="object 10">
            <a:extLst>
              <a:ext uri="{FF2B5EF4-FFF2-40B4-BE49-F238E27FC236}">
                <a16:creationId xmlns:a16="http://schemas.microsoft.com/office/drawing/2014/main" id="{84BFD1A9-D238-53F5-B6BF-A8AA847EFF3F}"/>
              </a:ext>
            </a:extLst>
          </p:cNvPr>
          <p:cNvSpPr txBox="1"/>
          <p:nvPr/>
        </p:nvSpPr>
        <p:spPr>
          <a:xfrm rot="16200000">
            <a:off x="4423551"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SPARKLING</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1" name="object 58">
            <a:extLst>
              <a:ext uri="{FF2B5EF4-FFF2-40B4-BE49-F238E27FC236}">
                <a16:creationId xmlns:a16="http://schemas.microsoft.com/office/drawing/2014/main" id="{8B6EE08F-5DEB-04A0-C721-0CFF027DB21B}"/>
              </a:ext>
            </a:extLst>
          </p:cNvPr>
          <p:cNvSpPr txBox="1"/>
          <p:nvPr/>
        </p:nvSpPr>
        <p:spPr>
          <a:xfrm>
            <a:off x="923507" y="2529788"/>
            <a:ext cx="2712987" cy="683520"/>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ja-JP" altLang="en-US" sz="1600" b="0" dirty="0">
                <a:solidFill>
                  <a:schemeClr val="tx1"/>
                </a:solidFill>
                <a:effectLst/>
                <a:latin typeface="Yu Gothic Medium" panose="020B0400000000000000" pitchFamily="34" charset="-128"/>
                <a:ea typeface="Yu Gothic Medium" panose="020B0400000000000000" pitchFamily="34" charset="-128"/>
              </a:rPr>
              <a:t>フランスの</a:t>
            </a:r>
            <a:br>
              <a:rPr lang="ja-JP" altLang="en-US" sz="1600" b="0" dirty="0">
                <a:solidFill>
                  <a:schemeClr val="tx1"/>
                </a:solidFill>
                <a:effectLst/>
                <a:latin typeface="Yu Gothic Medium" panose="020B0400000000000000" pitchFamily="34" charset="-128"/>
                <a:ea typeface="Yu Gothic Medium" panose="020B0400000000000000" pitchFamily="34" charset="-128"/>
              </a:rPr>
            </a:br>
            <a:r>
              <a:rPr lang="ja-JP" altLang="en-US" sz="1600" b="0" dirty="0">
                <a:solidFill>
                  <a:schemeClr val="tx1"/>
                </a:solidFill>
                <a:effectLst/>
                <a:latin typeface="Yu Gothic Medium" panose="020B0400000000000000" pitchFamily="34" charset="-128"/>
                <a:ea typeface="Yu Gothic Medium" panose="020B0400000000000000" pitchFamily="34" charset="-128"/>
              </a:rPr>
              <a:t>シャンパーニュ地方に</a:t>
            </a:r>
            <a:br>
              <a:rPr lang="en-AU" altLang="ja-JP" sz="1600" b="0" dirty="0">
                <a:solidFill>
                  <a:schemeClr val="tx1"/>
                </a:solidFill>
                <a:effectLst/>
                <a:latin typeface="Yu Gothic Medium" panose="020B0400000000000000" pitchFamily="34" charset="-128"/>
                <a:ea typeface="Yu Gothic Medium" panose="020B0400000000000000" pitchFamily="34" charset="-128"/>
              </a:rPr>
            </a:br>
            <a:r>
              <a:rPr lang="ja-JP" altLang="en-US" sz="1600" b="0" dirty="0">
                <a:solidFill>
                  <a:schemeClr val="tx1"/>
                </a:solidFill>
                <a:effectLst/>
                <a:latin typeface="Yu Gothic Medium" panose="020B0400000000000000" pitchFamily="34" charset="-128"/>
                <a:ea typeface="Yu Gothic Medium" panose="020B0400000000000000" pitchFamily="34" charset="-128"/>
              </a:rPr>
              <a:t>近い気候や生育条件</a:t>
            </a:r>
            <a:endParaRPr lang="en-AU" sz="1600" b="0" dirty="0">
              <a:solidFill>
                <a:schemeClr val="tx1"/>
              </a:solidFill>
              <a:effectLst/>
              <a:latin typeface="Yu Gothic Medium" panose="020B0400000000000000" pitchFamily="34" charset="-128"/>
              <a:ea typeface="Yu Gothic Medium" panose="020B0400000000000000" pitchFamily="34" charset="-128"/>
            </a:endParaRPr>
          </a:p>
        </p:txBody>
      </p:sp>
      <p:cxnSp>
        <p:nvCxnSpPr>
          <p:cNvPr id="12" name="Straight Connector 11">
            <a:extLst>
              <a:ext uri="{FF2B5EF4-FFF2-40B4-BE49-F238E27FC236}">
                <a16:creationId xmlns:a16="http://schemas.microsoft.com/office/drawing/2014/main" id="{AFFF7B23-D78F-8B3E-30AD-08ADF91DBEAB}"/>
              </a:ext>
            </a:extLst>
          </p:cNvPr>
          <p:cNvCxnSpPr>
            <a:cxnSpLocks/>
          </p:cNvCxnSpPr>
          <p:nvPr/>
        </p:nvCxnSpPr>
        <p:spPr>
          <a:xfrm>
            <a:off x="4693564" y="5497641"/>
            <a:ext cx="124254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0" name="Oval 9">
            <a:extLst>
              <a:ext uri="{FF2B5EF4-FFF2-40B4-BE49-F238E27FC236}">
                <a16:creationId xmlns:a16="http://schemas.microsoft.com/office/drawing/2014/main" id="{092F6990-F74B-283B-7247-EEB7D4922B63}"/>
              </a:ext>
            </a:extLst>
          </p:cNvPr>
          <p:cNvSpPr/>
          <p:nvPr/>
        </p:nvSpPr>
        <p:spPr>
          <a:xfrm>
            <a:off x="2082024" y="4110595"/>
            <a:ext cx="2623652" cy="2623652"/>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 name="object 58">
            <a:extLst>
              <a:ext uri="{FF2B5EF4-FFF2-40B4-BE49-F238E27FC236}">
                <a16:creationId xmlns:a16="http://schemas.microsoft.com/office/drawing/2014/main" id="{B1329F32-2A67-9E20-7AC2-69BF277F3A66}"/>
              </a:ext>
            </a:extLst>
          </p:cNvPr>
          <p:cNvSpPr txBox="1"/>
          <p:nvPr/>
        </p:nvSpPr>
        <p:spPr>
          <a:xfrm>
            <a:off x="2235153" y="4769998"/>
            <a:ext cx="2458411" cy="1336776"/>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nSpc>
                <a:spcPct val="82000"/>
              </a:lnSpc>
              <a:spcBef>
                <a:spcPts val="217"/>
              </a:spcBef>
            </a:pPr>
            <a:r>
              <a:rPr lang="en-AU" sz="5400" dirty="0">
                <a:effectLst/>
                <a:latin typeface="Neue Haas Grotesk Text Pro" panose="020B0504020202020204" pitchFamily="34" charset="77"/>
              </a:rPr>
              <a:t>40%</a:t>
            </a:r>
            <a:r>
              <a:rPr lang="ja-JP" altLang="en-US" sz="1800" dirty="0">
                <a:latin typeface="Yu Gothic" panose="020B0400000000000000" pitchFamily="34" charset="-128"/>
                <a:ea typeface="Yu Gothic" panose="020B0400000000000000" pitchFamily="34" charset="-128"/>
              </a:rPr>
              <a:t>以上</a:t>
            </a:r>
            <a:endParaRPr lang="en-AU" sz="4400" dirty="0">
              <a:effectLst/>
              <a:latin typeface="Neue Haas Grotesk Text Pro" panose="020B0504020202020204" pitchFamily="34" charset="77"/>
            </a:endParaRPr>
          </a:p>
          <a:p>
            <a:pPr>
              <a:lnSpc>
                <a:spcPct val="82000"/>
              </a:lnSpc>
              <a:spcBef>
                <a:spcPts val="217"/>
              </a:spcBef>
            </a:pPr>
            <a:r>
              <a:rPr lang="ja-JP" altLang="en-US" sz="1600" dirty="0">
                <a:latin typeface="Yu Gothic" panose="020B0400000000000000" pitchFamily="34" charset="-128"/>
                <a:ea typeface="Yu Gothic" panose="020B0400000000000000" pitchFamily="34" charset="-128"/>
              </a:rPr>
              <a:t>のタスマニアワインが</a:t>
            </a:r>
            <a:br>
              <a:rPr lang="en-AU" altLang="ja-JP" sz="1600" dirty="0">
                <a:latin typeface="Yu Gothic" panose="020B0400000000000000" pitchFamily="34" charset="-128"/>
                <a:ea typeface="Yu Gothic" panose="020B0400000000000000" pitchFamily="34" charset="-128"/>
              </a:rPr>
            </a:br>
            <a:r>
              <a:rPr lang="ja-JP" altLang="en-US" sz="1600" dirty="0">
                <a:latin typeface="Yu Gothic" panose="020B0400000000000000" pitchFamily="34" charset="-128"/>
                <a:ea typeface="Yu Gothic" panose="020B0400000000000000" pitchFamily="34" charset="-128"/>
              </a:rPr>
              <a:t>スパークリング・</a:t>
            </a:r>
            <a:br>
              <a:rPr lang="en-AU" altLang="ja-JP" sz="1600" dirty="0">
                <a:latin typeface="Yu Gothic" panose="020B0400000000000000" pitchFamily="34" charset="-128"/>
                <a:ea typeface="Yu Gothic" panose="020B0400000000000000" pitchFamily="34" charset="-128"/>
              </a:rPr>
            </a:br>
            <a:r>
              <a:rPr lang="ja-JP" altLang="en-US" sz="1600" dirty="0">
                <a:latin typeface="Yu Gothic" panose="020B0400000000000000" pitchFamily="34" charset="-128"/>
                <a:ea typeface="Yu Gothic" panose="020B0400000000000000" pitchFamily="34" charset="-128"/>
              </a:rPr>
              <a:t>ワインになる</a:t>
            </a:r>
            <a:endParaRPr lang="en-AU" sz="1600" dirty="0">
              <a:effectLst/>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33125648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pic>
        <p:nvPicPr>
          <p:cNvPr id="16" name="Picture 15" descr="A logo with text on it&#10;&#10;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
        <p:nvSpPr>
          <p:cNvPr id="2" name="TextBox 1">
            <a:extLst>
              <a:ext uri="{FF2B5EF4-FFF2-40B4-BE49-F238E27FC236}">
                <a16:creationId xmlns:a16="http://schemas.microsoft.com/office/drawing/2014/main" id="{C5E66CB2-0011-D4FF-2B38-8C33B4CF85E4}"/>
              </a:ext>
            </a:extLst>
          </p:cNvPr>
          <p:cNvSpPr txBox="1"/>
          <p:nvPr/>
        </p:nvSpPr>
        <p:spPr>
          <a:xfrm>
            <a:off x="6304328" y="758494"/>
            <a:ext cx="5679897" cy="5509200"/>
          </a:xfrm>
          <a:prstGeom prst="rect">
            <a:avLst/>
          </a:prstGeom>
          <a:noFill/>
        </p:spPr>
        <p:txBody>
          <a:bodyPr wrap="square">
            <a:spAutoFit/>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3200" b="1" i="0" u="none" strike="noStrike" kern="1200" cap="none" spc="0" normalizeH="0" baseline="0" noProof="0" dirty="0">
                <a:ln>
                  <a:noFill/>
                </a:ln>
                <a:solidFill>
                  <a:srgbClr val="601328"/>
                </a:solidFill>
                <a:effectLst/>
                <a:uLnTx/>
                <a:uFillTx/>
                <a:latin typeface="Yu Gothic Medium" panose="020B0500000000000000" pitchFamily="34" charset="-128"/>
                <a:ea typeface="Yu Gothic Medium" panose="020B0500000000000000" pitchFamily="34" charset="-128"/>
                <a:cs typeface="Arial" panose="020B0604020202020204" pitchFamily="34" charset="0"/>
              </a:rPr>
              <a:t>自然から生まれる</a:t>
            </a:r>
            <a:br>
              <a:rPr kumimoji="0" lang="en-AU" altLang="ja-JP" sz="3200" b="1" i="0" u="none" strike="noStrike" kern="1200" cap="none" spc="0" normalizeH="0" baseline="0" noProof="0" dirty="0">
                <a:ln>
                  <a:noFill/>
                </a:ln>
                <a:solidFill>
                  <a:srgbClr val="601328"/>
                </a:solidFill>
                <a:effectLst/>
                <a:uLnTx/>
                <a:uFillTx/>
                <a:latin typeface="Yu Gothic Medium" panose="020B0500000000000000" pitchFamily="34" charset="-128"/>
                <a:ea typeface="Yu Gothic Medium" panose="020B0500000000000000" pitchFamily="34" charset="-128"/>
                <a:cs typeface="Arial" panose="020B0604020202020204" pitchFamily="34" charset="0"/>
              </a:rPr>
            </a:br>
            <a:r>
              <a:rPr kumimoji="0" lang="ja-JP" altLang="en-US" sz="3200" b="1" i="0" u="none" strike="noStrike" kern="1200" cap="none" spc="0" normalizeH="0" baseline="0" noProof="0" dirty="0">
                <a:ln>
                  <a:noFill/>
                </a:ln>
                <a:solidFill>
                  <a:srgbClr val="601328"/>
                </a:solidFill>
                <a:effectLst/>
                <a:uLnTx/>
                <a:uFillTx/>
                <a:latin typeface="Yu Gothic Medium" panose="020B0500000000000000" pitchFamily="34" charset="-128"/>
                <a:ea typeface="Yu Gothic Medium" panose="020B0500000000000000" pitchFamily="34" charset="-128"/>
                <a:cs typeface="Arial" panose="020B0604020202020204" pitchFamily="34" charset="0"/>
              </a:rPr>
              <a:t>飽くなき探求心</a:t>
            </a:r>
            <a:endParaRPr kumimoji="0" lang="en-US" altLang="ja-JP" sz="3200" b="1" i="0" u="none" strike="noStrike" kern="1200" cap="none" spc="0" normalizeH="0" baseline="0" noProof="0" dirty="0">
              <a:ln>
                <a:noFill/>
              </a:ln>
              <a:solidFill>
                <a:srgbClr val="601328"/>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1"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オーストラリアワインは、オーストラリアの大地でモダンな考え方をもって作られています。 多様な気候、雄大な自然。これらが私たちの造るワインに冒険という歓びを</a:t>
            </a:r>
            <a:br>
              <a:rPr kumimoji="0" lang="en-AU" altLang="ja-JP" sz="1600" b="1"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br>
            <a:r>
              <a:rPr kumimoji="0" lang="ja-JP" altLang="en-US" sz="1600" b="1"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もたらしてくれるのです。</a:t>
            </a:r>
            <a:endParaRPr kumimoji="0" lang="en-US" sz="1600" b="1"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US"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オーストラリアは世界で最も多様なワインシーンがある国の一つであり、</a:t>
            </a:r>
            <a:r>
              <a:rPr kumimoji="0" lang="en-US"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65</a:t>
            </a: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ワイン産地で</a:t>
            </a:r>
            <a:r>
              <a:rPr kumimoji="0" lang="en-US"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150</a:t>
            </a: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種以上のブドウ品種が栽培されています。ブドウ農家とワインメーカーの活気あるのコミュニティがあり、</a:t>
            </a:r>
            <a:r>
              <a:rPr kumimoji="0" lang="en-US"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230</a:t>
            </a: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年を超える伝統と強い基盤があります。</a:t>
            </a:r>
            <a:endParaRPr kumimoji="0" lang="en-AU"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AU"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ワイン生産者たちはサスティナブルと斬新なワイン造りに挑戦し続け、高品質なワインで国際的な賞賛を受けています。</a:t>
            </a:r>
            <a:endParaRPr kumimoji="0" lang="en-AU"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AU"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ぜひオーストラリアワインの「今」を発見する旅に出かけてみてください。</a:t>
            </a: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AU" sz="1600" b="0" i="0" u="none" strike="noStrike" kern="1200" cap="none" spc="0" normalizeH="0" baseline="0" noProof="0" dirty="0">
              <a:ln>
                <a:noFill/>
              </a:ln>
              <a:solidFill>
                <a:srgbClr val="000000"/>
              </a:solidFill>
              <a:effectLst/>
              <a:uLnTx/>
              <a:uFillTx/>
              <a:latin typeface="Neue Haas Grotesk Text Pro" panose="020B0504020202020204" pitchFamily="34" charset="77"/>
              <a:ea typeface="HGPｺﾞｼｯｸM" panose="020B0600000000000000" pitchFamily="50" charset="-128"/>
              <a:cs typeface="Arial" panose="020B0604020202020204" pitchFamily="34" charset="0"/>
            </a:endParaRPr>
          </a:p>
        </p:txBody>
      </p:sp>
    </p:spTree>
    <p:extLst>
      <p:ext uri="{BB962C8B-B14F-4D97-AF65-F5344CB8AC3E}">
        <p14:creationId xmlns:p14="http://schemas.microsoft.com/office/powerpoint/2010/main" val="1490669062"/>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90CD91-2C0A-B629-3656-B5797CE4E3EC}"/>
              </a:ext>
            </a:extLst>
          </p:cNvPr>
          <p:cNvSpPr>
            <a:spLocks noGrp="1"/>
          </p:cNvSpPr>
          <p:nvPr>
            <p:ph type="title" idx="4294967295"/>
          </p:nvPr>
        </p:nvSpPr>
        <p:spPr>
          <a:xfrm>
            <a:off x="635875" y="603120"/>
            <a:ext cx="11283754" cy="1325562"/>
          </a:xfrm>
        </p:spPr>
        <p:txBody>
          <a:bodyPr/>
          <a:lstStyle/>
          <a:p>
            <a:r>
              <a:rPr lang="ja-JP" altLang="en-US" sz="3200">
                <a:solidFill>
                  <a:schemeClr val="bg2"/>
                </a:solidFill>
                <a:latin typeface="Yu Gothic Medium" panose="020B0400000000000000" pitchFamily="34" charset="-128"/>
                <a:ea typeface="Yu Gothic Medium" panose="020B0400000000000000" pitchFamily="34" charset="-128"/>
              </a:rPr>
              <a:t>スパークリング</a:t>
            </a:r>
            <a:br>
              <a:rPr lang="en-US" sz="4000" dirty="0">
                <a:solidFill>
                  <a:schemeClr val="accent3"/>
                </a:solidFill>
                <a:latin typeface="Yu Gothic Medium" panose="020B0400000000000000" pitchFamily="34" charset="-128"/>
                <a:ea typeface="Yu Gothic Medium" panose="020B0400000000000000" pitchFamily="34" charset="-128"/>
              </a:rPr>
            </a:br>
            <a:r>
              <a:rPr lang="ja-JP" altLang="en-US" sz="4000">
                <a:solidFill>
                  <a:schemeClr val="accent2"/>
                </a:solidFill>
                <a:latin typeface="Yu Gothic Medium" panose="020B0400000000000000" pitchFamily="34" charset="-128"/>
                <a:ea typeface="Yu Gothic Medium" panose="020B0400000000000000" pitchFamily="34" charset="-128"/>
              </a:rPr>
              <a:t>特徴</a:t>
            </a:r>
            <a:endParaRPr lang="en-US" sz="4000" dirty="0">
              <a:solidFill>
                <a:schemeClr val="accent2"/>
              </a:solidFill>
              <a:latin typeface="Yu Gothic Medium" panose="020B0400000000000000" pitchFamily="34" charset="-128"/>
              <a:ea typeface="Yu Gothic Medium" panose="020B0400000000000000" pitchFamily="34" charset="-128"/>
            </a:endParaRPr>
          </a:p>
        </p:txBody>
      </p:sp>
      <p:pic>
        <p:nvPicPr>
          <p:cNvPr id="20" name="Picture Placeholder 8">
            <a:extLst>
              <a:ext uri="{FF2B5EF4-FFF2-40B4-BE49-F238E27FC236}">
                <a16:creationId xmlns:a16="http://schemas.microsoft.com/office/drawing/2014/main" id="{C9EE317D-A0F9-7921-1DE3-801E7DA0EA83}"/>
              </a:ext>
            </a:extLst>
          </p:cNvPr>
          <p:cNvPicPr>
            <a:picLocks noChangeAspect="1"/>
          </p:cNvPicPr>
          <p:nvPr/>
        </p:nvPicPr>
        <p:blipFill>
          <a:blip r:embed="rId3" cstate="screen">
            <a:extLst>
              <a:ext uri="{28A0092B-C50C-407E-A947-70E740481C1C}">
                <a14:useLocalDpi xmlns:a14="http://schemas.microsoft.com/office/drawing/2010/main"/>
              </a:ext>
            </a:extLst>
          </a:blip>
          <a:srcRect b="-32"/>
          <a:stretch/>
        </p:blipFill>
        <p:spPr>
          <a:xfrm>
            <a:off x="8931133" y="719527"/>
            <a:ext cx="1829327" cy="5958585"/>
          </a:xfrm>
          <a:prstGeom prst="rect">
            <a:avLst/>
          </a:prstGeom>
        </p:spPr>
      </p:pic>
      <p:sp>
        <p:nvSpPr>
          <p:cNvPr id="21" name="object 10">
            <a:extLst>
              <a:ext uri="{FF2B5EF4-FFF2-40B4-BE49-F238E27FC236}">
                <a16:creationId xmlns:a16="http://schemas.microsoft.com/office/drawing/2014/main" id="{5E165CAF-E36F-3D2E-A3DB-3F158CEA00E4}"/>
              </a:ext>
            </a:extLst>
          </p:cNvPr>
          <p:cNvSpPr txBox="1"/>
          <p:nvPr/>
        </p:nvSpPr>
        <p:spPr>
          <a:xfrm rot="16200000">
            <a:off x="7607768" y="4432285"/>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SPARKLING</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0" name="Oval 9">
            <a:extLst>
              <a:ext uri="{FF2B5EF4-FFF2-40B4-BE49-F238E27FC236}">
                <a16:creationId xmlns:a16="http://schemas.microsoft.com/office/drawing/2014/main" id="{EC7ED948-59A0-E210-2570-88D0F48C00C3}"/>
              </a:ext>
            </a:extLst>
          </p:cNvPr>
          <p:cNvSpPr/>
          <p:nvPr/>
        </p:nvSpPr>
        <p:spPr>
          <a:xfrm>
            <a:off x="2117043" y="2207166"/>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4" name="Oval 13">
            <a:extLst>
              <a:ext uri="{FF2B5EF4-FFF2-40B4-BE49-F238E27FC236}">
                <a16:creationId xmlns:a16="http://schemas.microsoft.com/office/drawing/2014/main" id="{33AB9E52-6D29-778C-99F6-1A434306436F}"/>
              </a:ext>
            </a:extLst>
          </p:cNvPr>
          <p:cNvSpPr/>
          <p:nvPr/>
        </p:nvSpPr>
        <p:spPr>
          <a:xfrm>
            <a:off x="2481186" y="2204264"/>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5" name="Oval 14">
            <a:extLst>
              <a:ext uri="{FF2B5EF4-FFF2-40B4-BE49-F238E27FC236}">
                <a16:creationId xmlns:a16="http://schemas.microsoft.com/office/drawing/2014/main" id="{43F3A70F-C04D-BB5A-7C77-B2CCF52F2C92}"/>
              </a:ext>
            </a:extLst>
          </p:cNvPr>
          <p:cNvSpPr/>
          <p:nvPr/>
        </p:nvSpPr>
        <p:spPr>
          <a:xfrm>
            <a:off x="2845329" y="2204264"/>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6" name="Oval 15">
            <a:extLst>
              <a:ext uri="{FF2B5EF4-FFF2-40B4-BE49-F238E27FC236}">
                <a16:creationId xmlns:a16="http://schemas.microsoft.com/office/drawing/2014/main" id="{8C24FE14-0A30-3BAC-AD09-FBCA14B1417E}"/>
              </a:ext>
            </a:extLst>
          </p:cNvPr>
          <p:cNvSpPr/>
          <p:nvPr/>
        </p:nvSpPr>
        <p:spPr>
          <a:xfrm>
            <a:off x="3209472" y="2204264"/>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1" name="Oval 40">
            <a:extLst>
              <a:ext uri="{FF2B5EF4-FFF2-40B4-BE49-F238E27FC236}">
                <a16:creationId xmlns:a16="http://schemas.microsoft.com/office/drawing/2014/main" id="{633B681B-4C1F-F41C-D35C-144F462FB791}"/>
              </a:ext>
            </a:extLst>
          </p:cNvPr>
          <p:cNvSpPr/>
          <p:nvPr/>
        </p:nvSpPr>
        <p:spPr>
          <a:xfrm>
            <a:off x="3573996" y="2204264"/>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2" name="Oval 41">
            <a:extLst>
              <a:ext uri="{FF2B5EF4-FFF2-40B4-BE49-F238E27FC236}">
                <a16:creationId xmlns:a16="http://schemas.microsoft.com/office/drawing/2014/main" id="{FA64FD8F-0578-E04D-7E7B-F56BA9316647}"/>
              </a:ext>
            </a:extLst>
          </p:cNvPr>
          <p:cNvSpPr/>
          <p:nvPr/>
        </p:nvSpPr>
        <p:spPr>
          <a:xfrm>
            <a:off x="3938520" y="2204264"/>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3" name="Oval 42">
            <a:extLst>
              <a:ext uri="{FF2B5EF4-FFF2-40B4-BE49-F238E27FC236}">
                <a16:creationId xmlns:a16="http://schemas.microsoft.com/office/drawing/2014/main" id="{70C5987D-2FD8-5562-C657-1101F5ECC4D9}"/>
              </a:ext>
            </a:extLst>
          </p:cNvPr>
          <p:cNvSpPr/>
          <p:nvPr/>
        </p:nvSpPr>
        <p:spPr>
          <a:xfrm>
            <a:off x="4296865" y="2204264"/>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4" name="Oval 43">
            <a:extLst>
              <a:ext uri="{FF2B5EF4-FFF2-40B4-BE49-F238E27FC236}">
                <a16:creationId xmlns:a16="http://schemas.microsoft.com/office/drawing/2014/main" id="{050AB0FF-F090-4930-CA8E-C06AAC7C6586}"/>
              </a:ext>
            </a:extLst>
          </p:cNvPr>
          <p:cNvSpPr/>
          <p:nvPr/>
        </p:nvSpPr>
        <p:spPr>
          <a:xfrm>
            <a:off x="4667567" y="2204264"/>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5" name="Oval 44">
            <a:extLst>
              <a:ext uri="{FF2B5EF4-FFF2-40B4-BE49-F238E27FC236}">
                <a16:creationId xmlns:a16="http://schemas.microsoft.com/office/drawing/2014/main" id="{CBE92127-AA8F-7029-3380-994A0772F2FA}"/>
              </a:ext>
            </a:extLst>
          </p:cNvPr>
          <p:cNvSpPr/>
          <p:nvPr/>
        </p:nvSpPr>
        <p:spPr>
          <a:xfrm>
            <a:off x="5032091" y="2204264"/>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6" name="Title 2">
            <a:extLst>
              <a:ext uri="{FF2B5EF4-FFF2-40B4-BE49-F238E27FC236}">
                <a16:creationId xmlns:a16="http://schemas.microsoft.com/office/drawing/2014/main" id="{705921B1-00C3-BF22-C4C4-CB1593101258}"/>
              </a:ext>
            </a:extLst>
          </p:cNvPr>
          <p:cNvSpPr txBox="1"/>
          <p:nvPr/>
        </p:nvSpPr>
        <p:spPr>
          <a:xfrm>
            <a:off x="3032303" y="2632659"/>
            <a:ext cx="132061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スパークリング</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54" name="Oval 53">
            <a:extLst>
              <a:ext uri="{FF2B5EF4-FFF2-40B4-BE49-F238E27FC236}">
                <a16:creationId xmlns:a16="http://schemas.microsoft.com/office/drawing/2014/main" id="{F6B9DD89-2422-5F99-D68D-FFBA9D02FA34}"/>
              </a:ext>
            </a:extLst>
          </p:cNvPr>
          <p:cNvSpPr/>
          <p:nvPr/>
        </p:nvSpPr>
        <p:spPr>
          <a:xfrm>
            <a:off x="2117043" y="335634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55" name="Oval 54">
            <a:extLst>
              <a:ext uri="{FF2B5EF4-FFF2-40B4-BE49-F238E27FC236}">
                <a16:creationId xmlns:a16="http://schemas.microsoft.com/office/drawing/2014/main" id="{18AF693A-DFA2-0D3B-E47F-72B9323B567B}"/>
              </a:ext>
            </a:extLst>
          </p:cNvPr>
          <p:cNvSpPr/>
          <p:nvPr/>
        </p:nvSpPr>
        <p:spPr>
          <a:xfrm>
            <a:off x="2481186" y="335344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56" name="Oval 55">
            <a:extLst>
              <a:ext uri="{FF2B5EF4-FFF2-40B4-BE49-F238E27FC236}">
                <a16:creationId xmlns:a16="http://schemas.microsoft.com/office/drawing/2014/main" id="{DBE8BF68-1FCF-CFBC-942A-EF529CB96B27}"/>
              </a:ext>
            </a:extLst>
          </p:cNvPr>
          <p:cNvSpPr/>
          <p:nvPr/>
        </p:nvSpPr>
        <p:spPr>
          <a:xfrm>
            <a:off x="2845329" y="335344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57" name="Oval 56">
            <a:extLst>
              <a:ext uri="{FF2B5EF4-FFF2-40B4-BE49-F238E27FC236}">
                <a16:creationId xmlns:a16="http://schemas.microsoft.com/office/drawing/2014/main" id="{FC7E9AC9-95D2-F718-7FAC-6FB2D62F7DC8}"/>
              </a:ext>
            </a:extLst>
          </p:cNvPr>
          <p:cNvSpPr/>
          <p:nvPr/>
        </p:nvSpPr>
        <p:spPr>
          <a:xfrm>
            <a:off x="3209472"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59" name="Oval 58">
            <a:extLst>
              <a:ext uri="{FF2B5EF4-FFF2-40B4-BE49-F238E27FC236}">
                <a16:creationId xmlns:a16="http://schemas.microsoft.com/office/drawing/2014/main" id="{5BD9DC7A-743E-19B4-0CA9-9B0197AE5CE2}"/>
              </a:ext>
            </a:extLst>
          </p:cNvPr>
          <p:cNvSpPr/>
          <p:nvPr/>
        </p:nvSpPr>
        <p:spPr>
          <a:xfrm>
            <a:off x="3573996"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0" name="Oval 59">
            <a:extLst>
              <a:ext uri="{FF2B5EF4-FFF2-40B4-BE49-F238E27FC236}">
                <a16:creationId xmlns:a16="http://schemas.microsoft.com/office/drawing/2014/main" id="{548A7711-110F-08D2-1C10-52E79E78C26D}"/>
              </a:ext>
            </a:extLst>
          </p:cNvPr>
          <p:cNvSpPr/>
          <p:nvPr/>
        </p:nvSpPr>
        <p:spPr>
          <a:xfrm>
            <a:off x="3938520"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1" name="Oval 60">
            <a:extLst>
              <a:ext uri="{FF2B5EF4-FFF2-40B4-BE49-F238E27FC236}">
                <a16:creationId xmlns:a16="http://schemas.microsoft.com/office/drawing/2014/main" id="{A0CEA643-C815-FB11-83D2-CB97401E4A49}"/>
              </a:ext>
            </a:extLst>
          </p:cNvPr>
          <p:cNvSpPr/>
          <p:nvPr/>
        </p:nvSpPr>
        <p:spPr>
          <a:xfrm>
            <a:off x="4296865"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2" name="Oval 61">
            <a:extLst>
              <a:ext uri="{FF2B5EF4-FFF2-40B4-BE49-F238E27FC236}">
                <a16:creationId xmlns:a16="http://schemas.microsoft.com/office/drawing/2014/main" id="{D6040509-7037-32CD-35AB-7782739728AA}"/>
              </a:ext>
            </a:extLst>
          </p:cNvPr>
          <p:cNvSpPr/>
          <p:nvPr/>
        </p:nvSpPr>
        <p:spPr>
          <a:xfrm>
            <a:off x="4667567"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3" name="Oval 62">
            <a:extLst>
              <a:ext uri="{FF2B5EF4-FFF2-40B4-BE49-F238E27FC236}">
                <a16:creationId xmlns:a16="http://schemas.microsoft.com/office/drawing/2014/main" id="{99BB003A-907D-2805-3499-0BC8145CE38D}"/>
              </a:ext>
            </a:extLst>
          </p:cNvPr>
          <p:cNvSpPr/>
          <p:nvPr/>
        </p:nvSpPr>
        <p:spPr>
          <a:xfrm>
            <a:off x="5032091"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9" name="Oval 68">
            <a:extLst>
              <a:ext uri="{FF2B5EF4-FFF2-40B4-BE49-F238E27FC236}">
                <a16:creationId xmlns:a16="http://schemas.microsoft.com/office/drawing/2014/main" id="{2E412C7A-71C0-053D-4768-A3F965BD01A6}"/>
              </a:ext>
            </a:extLst>
          </p:cNvPr>
          <p:cNvSpPr/>
          <p:nvPr/>
        </p:nvSpPr>
        <p:spPr>
          <a:xfrm>
            <a:off x="2117043" y="419660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0" name="Oval 69">
            <a:extLst>
              <a:ext uri="{FF2B5EF4-FFF2-40B4-BE49-F238E27FC236}">
                <a16:creationId xmlns:a16="http://schemas.microsoft.com/office/drawing/2014/main" id="{812907B7-3425-185D-BEC7-3675FAEAE875}"/>
              </a:ext>
            </a:extLst>
          </p:cNvPr>
          <p:cNvSpPr/>
          <p:nvPr/>
        </p:nvSpPr>
        <p:spPr>
          <a:xfrm>
            <a:off x="2481186" y="419370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1" name="Oval 70">
            <a:extLst>
              <a:ext uri="{FF2B5EF4-FFF2-40B4-BE49-F238E27FC236}">
                <a16:creationId xmlns:a16="http://schemas.microsoft.com/office/drawing/2014/main" id="{FDD3EFFA-C663-DF6A-BCDC-EE719B4AD91B}"/>
              </a:ext>
            </a:extLst>
          </p:cNvPr>
          <p:cNvSpPr/>
          <p:nvPr/>
        </p:nvSpPr>
        <p:spPr>
          <a:xfrm>
            <a:off x="2845329"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2" name="Oval 71">
            <a:extLst>
              <a:ext uri="{FF2B5EF4-FFF2-40B4-BE49-F238E27FC236}">
                <a16:creationId xmlns:a16="http://schemas.microsoft.com/office/drawing/2014/main" id="{0D1BA9AC-BC0A-EA25-3F88-0C863201EED2}"/>
              </a:ext>
            </a:extLst>
          </p:cNvPr>
          <p:cNvSpPr/>
          <p:nvPr/>
        </p:nvSpPr>
        <p:spPr>
          <a:xfrm>
            <a:off x="3209472"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4" name="Oval 73">
            <a:extLst>
              <a:ext uri="{FF2B5EF4-FFF2-40B4-BE49-F238E27FC236}">
                <a16:creationId xmlns:a16="http://schemas.microsoft.com/office/drawing/2014/main" id="{FD84E961-EDA9-48D5-28BF-87384EA39F8C}"/>
              </a:ext>
            </a:extLst>
          </p:cNvPr>
          <p:cNvSpPr/>
          <p:nvPr/>
        </p:nvSpPr>
        <p:spPr>
          <a:xfrm>
            <a:off x="3573996"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5" name="Oval 74">
            <a:extLst>
              <a:ext uri="{FF2B5EF4-FFF2-40B4-BE49-F238E27FC236}">
                <a16:creationId xmlns:a16="http://schemas.microsoft.com/office/drawing/2014/main" id="{D964C562-18A9-CE73-CE9A-3018196B45EA}"/>
              </a:ext>
            </a:extLst>
          </p:cNvPr>
          <p:cNvSpPr/>
          <p:nvPr/>
        </p:nvSpPr>
        <p:spPr>
          <a:xfrm>
            <a:off x="3938520"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6" name="Oval 75">
            <a:extLst>
              <a:ext uri="{FF2B5EF4-FFF2-40B4-BE49-F238E27FC236}">
                <a16:creationId xmlns:a16="http://schemas.microsoft.com/office/drawing/2014/main" id="{27B2F9F1-C352-7670-6918-9C939E34AAF0}"/>
              </a:ext>
            </a:extLst>
          </p:cNvPr>
          <p:cNvSpPr/>
          <p:nvPr/>
        </p:nvSpPr>
        <p:spPr>
          <a:xfrm>
            <a:off x="4296865"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7" name="Oval 76">
            <a:extLst>
              <a:ext uri="{FF2B5EF4-FFF2-40B4-BE49-F238E27FC236}">
                <a16:creationId xmlns:a16="http://schemas.microsoft.com/office/drawing/2014/main" id="{77EE516E-EE99-8422-8716-2C38094F5151}"/>
              </a:ext>
            </a:extLst>
          </p:cNvPr>
          <p:cNvSpPr/>
          <p:nvPr/>
        </p:nvSpPr>
        <p:spPr>
          <a:xfrm>
            <a:off x="4667567"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8" name="Oval 77">
            <a:extLst>
              <a:ext uri="{FF2B5EF4-FFF2-40B4-BE49-F238E27FC236}">
                <a16:creationId xmlns:a16="http://schemas.microsoft.com/office/drawing/2014/main" id="{09FA7450-5DAC-07D3-4AC0-C8AD895E568D}"/>
              </a:ext>
            </a:extLst>
          </p:cNvPr>
          <p:cNvSpPr/>
          <p:nvPr/>
        </p:nvSpPr>
        <p:spPr>
          <a:xfrm>
            <a:off x="5032091"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0" name="Oval 89">
            <a:extLst>
              <a:ext uri="{FF2B5EF4-FFF2-40B4-BE49-F238E27FC236}">
                <a16:creationId xmlns:a16="http://schemas.microsoft.com/office/drawing/2014/main" id="{F7E8476D-D297-A858-2BF5-12AAC743C2AD}"/>
              </a:ext>
            </a:extLst>
          </p:cNvPr>
          <p:cNvSpPr/>
          <p:nvPr/>
        </p:nvSpPr>
        <p:spPr>
          <a:xfrm>
            <a:off x="2117043" y="5036863"/>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1" name="Oval 90">
            <a:extLst>
              <a:ext uri="{FF2B5EF4-FFF2-40B4-BE49-F238E27FC236}">
                <a16:creationId xmlns:a16="http://schemas.microsoft.com/office/drawing/2014/main" id="{5102BF2F-3C8F-9933-6E0E-AC3448B82081}"/>
              </a:ext>
            </a:extLst>
          </p:cNvPr>
          <p:cNvSpPr/>
          <p:nvPr/>
        </p:nvSpPr>
        <p:spPr>
          <a:xfrm>
            <a:off x="2481186" y="503396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2" name="Oval 91">
            <a:extLst>
              <a:ext uri="{FF2B5EF4-FFF2-40B4-BE49-F238E27FC236}">
                <a16:creationId xmlns:a16="http://schemas.microsoft.com/office/drawing/2014/main" id="{BF048D0A-9017-E028-2F35-F1FEB47998AF}"/>
              </a:ext>
            </a:extLst>
          </p:cNvPr>
          <p:cNvSpPr/>
          <p:nvPr/>
        </p:nvSpPr>
        <p:spPr>
          <a:xfrm>
            <a:off x="2845329"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3" name="Oval 92">
            <a:extLst>
              <a:ext uri="{FF2B5EF4-FFF2-40B4-BE49-F238E27FC236}">
                <a16:creationId xmlns:a16="http://schemas.microsoft.com/office/drawing/2014/main" id="{261127D3-1F8D-7BC1-A92B-C991A49E9399}"/>
              </a:ext>
            </a:extLst>
          </p:cNvPr>
          <p:cNvSpPr/>
          <p:nvPr/>
        </p:nvSpPr>
        <p:spPr>
          <a:xfrm>
            <a:off x="3209472"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4" name="Oval 93">
            <a:extLst>
              <a:ext uri="{FF2B5EF4-FFF2-40B4-BE49-F238E27FC236}">
                <a16:creationId xmlns:a16="http://schemas.microsoft.com/office/drawing/2014/main" id="{0196DECF-8466-7F03-18A5-ADD9C953DE67}"/>
              </a:ext>
            </a:extLst>
          </p:cNvPr>
          <p:cNvSpPr/>
          <p:nvPr/>
        </p:nvSpPr>
        <p:spPr>
          <a:xfrm>
            <a:off x="3573996"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5" name="Oval 94">
            <a:extLst>
              <a:ext uri="{FF2B5EF4-FFF2-40B4-BE49-F238E27FC236}">
                <a16:creationId xmlns:a16="http://schemas.microsoft.com/office/drawing/2014/main" id="{A13B6B36-29B1-D9F0-DFF9-307C0255592C}"/>
              </a:ext>
            </a:extLst>
          </p:cNvPr>
          <p:cNvSpPr/>
          <p:nvPr/>
        </p:nvSpPr>
        <p:spPr>
          <a:xfrm>
            <a:off x="3938520"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6" name="Oval 95">
            <a:extLst>
              <a:ext uri="{FF2B5EF4-FFF2-40B4-BE49-F238E27FC236}">
                <a16:creationId xmlns:a16="http://schemas.microsoft.com/office/drawing/2014/main" id="{D51D81E2-E98E-ADFF-6505-35F09491C0C7}"/>
              </a:ext>
            </a:extLst>
          </p:cNvPr>
          <p:cNvSpPr/>
          <p:nvPr/>
        </p:nvSpPr>
        <p:spPr>
          <a:xfrm>
            <a:off x="4296865"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7" name="Oval 96">
            <a:extLst>
              <a:ext uri="{FF2B5EF4-FFF2-40B4-BE49-F238E27FC236}">
                <a16:creationId xmlns:a16="http://schemas.microsoft.com/office/drawing/2014/main" id="{D37D680D-8208-82F6-6671-905C5FBB255E}"/>
              </a:ext>
            </a:extLst>
          </p:cNvPr>
          <p:cNvSpPr/>
          <p:nvPr/>
        </p:nvSpPr>
        <p:spPr>
          <a:xfrm>
            <a:off x="4667567"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8" name="Oval 97">
            <a:extLst>
              <a:ext uri="{FF2B5EF4-FFF2-40B4-BE49-F238E27FC236}">
                <a16:creationId xmlns:a16="http://schemas.microsoft.com/office/drawing/2014/main" id="{0B18F7AE-FB01-C18E-620A-1501240B63C0}"/>
              </a:ext>
            </a:extLst>
          </p:cNvPr>
          <p:cNvSpPr/>
          <p:nvPr/>
        </p:nvSpPr>
        <p:spPr>
          <a:xfrm>
            <a:off x="5032091"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5" name="Oval 104">
            <a:extLst>
              <a:ext uri="{FF2B5EF4-FFF2-40B4-BE49-F238E27FC236}">
                <a16:creationId xmlns:a16="http://schemas.microsoft.com/office/drawing/2014/main" id="{1902CEC1-CFBE-BE9D-FDB4-0B8D7E452E81}"/>
              </a:ext>
            </a:extLst>
          </p:cNvPr>
          <p:cNvSpPr/>
          <p:nvPr/>
        </p:nvSpPr>
        <p:spPr>
          <a:xfrm>
            <a:off x="2117043" y="538285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6" name="Oval 105">
            <a:extLst>
              <a:ext uri="{FF2B5EF4-FFF2-40B4-BE49-F238E27FC236}">
                <a16:creationId xmlns:a16="http://schemas.microsoft.com/office/drawing/2014/main" id="{37C0628E-3E99-7A07-1328-E1FDEDD5B8ED}"/>
              </a:ext>
            </a:extLst>
          </p:cNvPr>
          <p:cNvSpPr/>
          <p:nvPr/>
        </p:nvSpPr>
        <p:spPr>
          <a:xfrm>
            <a:off x="2481186"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7" name="Oval 106">
            <a:extLst>
              <a:ext uri="{FF2B5EF4-FFF2-40B4-BE49-F238E27FC236}">
                <a16:creationId xmlns:a16="http://schemas.microsoft.com/office/drawing/2014/main" id="{16BF967A-4010-39BF-C8E3-5D5CFFEAB66B}"/>
              </a:ext>
            </a:extLst>
          </p:cNvPr>
          <p:cNvSpPr/>
          <p:nvPr/>
        </p:nvSpPr>
        <p:spPr>
          <a:xfrm>
            <a:off x="2845329"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8" name="Oval 107">
            <a:extLst>
              <a:ext uri="{FF2B5EF4-FFF2-40B4-BE49-F238E27FC236}">
                <a16:creationId xmlns:a16="http://schemas.microsoft.com/office/drawing/2014/main" id="{BCF9A80E-6743-0E9B-3CAB-07A943B325E0}"/>
              </a:ext>
            </a:extLst>
          </p:cNvPr>
          <p:cNvSpPr/>
          <p:nvPr/>
        </p:nvSpPr>
        <p:spPr>
          <a:xfrm>
            <a:off x="3209472"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9" name="Oval 108">
            <a:extLst>
              <a:ext uri="{FF2B5EF4-FFF2-40B4-BE49-F238E27FC236}">
                <a16:creationId xmlns:a16="http://schemas.microsoft.com/office/drawing/2014/main" id="{382F9B28-DD68-2717-E0BD-65B47919FAFC}"/>
              </a:ext>
            </a:extLst>
          </p:cNvPr>
          <p:cNvSpPr/>
          <p:nvPr/>
        </p:nvSpPr>
        <p:spPr>
          <a:xfrm>
            <a:off x="3573996"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0" name="Oval 109">
            <a:extLst>
              <a:ext uri="{FF2B5EF4-FFF2-40B4-BE49-F238E27FC236}">
                <a16:creationId xmlns:a16="http://schemas.microsoft.com/office/drawing/2014/main" id="{D9B3F844-51B8-4585-E251-AA99CB76A66D}"/>
              </a:ext>
            </a:extLst>
          </p:cNvPr>
          <p:cNvSpPr/>
          <p:nvPr/>
        </p:nvSpPr>
        <p:spPr>
          <a:xfrm>
            <a:off x="3938520"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1" name="Oval 110">
            <a:extLst>
              <a:ext uri="{FF2B5EF4-FFF2-40B4-BE49-F238E27FC236}">
                <a16:creationId xmlns:a16="http://schemas.microsoft.com/office/drawing/2014/main" id="{F422A5EC-2AD4-7DD6-D6F0-B200B63D738E}"/>
              </a:ext>
            </a:extLst>
          </p:cNvPr>
          <p:cNvSpPr/>
          <p:nvPr/>
        </p:nvSpPr>
        <p:spPr>
          <a:xfrm>
            <a:off x="4296865"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2" name="Oval 111">
            <a:extLst>
              <a:ext uri="{FF2B5EF4-FFF2-40B4-BE49-F238E27FC236}">
                <a16:creationId xmlns:a16="http://schemas.microsoft.com/office/drawing/2014/main" id="{9E5FACF1-4DD8-C25D-DD83-5903E3389D2D}"/>
              </a:ext>
            </a:extLst>
          </p:cNvPr>
          <p:cNvSpPr/>
          <p:nvPr/>
        </p:nvSpPr>
        <p:spPr>
          <a:xfrm>
            <a:off x="4667567"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3" name="Oval 112">
            <a:extLst>
              <a:ext uri="{FF2B5EF4-FFF2-40B4-BE49-F238E27FC236}">
                <a16:creationId xmlns:a16="http://schemas.microsoft.com/office/drawing/2014/main" id="{67744082-41DF-FF79-D180-03FDABE3F387}"/>
              </a:ext>
            </a:extLst>
          </p:cNvPr>
          <p:cNvSpPr/>
          <p:nvPr/>
        </p:nvSpPr>
        <p:spPr>
          <a:xfrm>
            <a:off x="5032091"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6" name="Oval 115">
            <a:extLst>
              <a:ext uri="{FF2B5EF4-FFF2-40B4-BE49-F238E27FC236}">
                <a16:creationId xmlns:a16="http://schemas.microsoft.com/office/drawing/2014/main" id="{D3BFC6EB-3C4C-DD1B-181F-893611E585F3}"/>
              </a:ext>
            </a:extLst>
          </p:cNvPr>
          <p:cNvSpPr/>
          <p:nvPr/>
        </p:nvSpPr>
        <p:spPr>
          <a:xfrm>
            <a:off x="2117043" y="616750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7" name="Oval 116">
            <a:extLst>
              <a:ext uri="{FF2B5EF4-FFF2-40B4-BE49-F238E27FC236}">
                <a16:creationId xmlns:a16="http://schemas.microsoft.com/office/drawing/2014/main" id="{EA15A523-D844-53B2-8244-10D96F3E0309}"/>
              </a:ext>
            </a:extLst>
          </p:cNvPr>
          <p:cNvSpPr/>
          <p:nvPr/>
        </p:nvSpPr>
        <p:spPr>
          <a:xfrm>
            <a:off x="2481186"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8" name="Oval 117">
            <a:extLst>
              <a:ext uri="{FF2B5EF4-FFF2-40B4-BE49-F238E27FC236}">
                <a16:creationId xmlns:a16="http://schemas.microsoft.com/office/drawing/2014/main" id="{68EA0883-2B6E-3BED-7F10-15BB5AA0B5EE}"/>
              </a:ext>
            </a:extLst>
          </p:cNvPr>
          <p:cNvSpPr/>
          <p:nvPr/>
        </p:nvSpPr>
        <p:spPr>
          <a:xfrm>
            <a:off x="2845329" y="616460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9" name="Oval 118">
            <a:extLst>
              <a:ext uri="{FF2B5EF4-FFF2-40B4-BE49-F238E27FC236}">
                <a16:creationId xmlns:a16="http://schemas.microsoft.com/office/drawing/2014/main" id="{03C8C5AA-79A0-389F-F522-8F6546DDC8A1}"/>
              </a:ext>
            </a:extLst>
          </p:cNvPr>
          <p:cNvSpPr/>
          <p:nvPr/>
        </p:nvSpPr>
        <p:spPr>
          <a:xfrm>
            <a:off x="3209472" y="616460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0" name="Oval 119">
            <a:extLst>
              <a:ext uri="{FF2B5EF4-FFF2-40B4-BE49-F238E27FC236}">
                <a16:creationId xmlns:a16="http://schemas.microsoft.com/office/drawing/2014/main" id="{A106D096-5A30-BC9A-32DE-3C9E573C5571}"/>
              </a:ext>
            </a:extLst>
          </p:cNvPr>
          <p:cNvSpPr/>
          <p:nvPr/>
        </p:nvSpPr>
        <p:spPr>
          <a:xfrm>
            <a:off x="3573996"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1" name="Oval 120">
            <a:extLst>
              <a:ext uri="{FF2B5EF4-FFF2-40B4-BE49-F238E27FC236}">
                <a16:creationId xmlns:a16="http://schemas.microsoft.com/office/drawing/2014/main" id="{D4C4B48B-C6F4-75BF-6309-AA84007A159A}"/>
              </a:ext>
            </a:extLst>
          </p:cNvPr>
          <p:cNvSpPr/>
          <p:nvPr/>
        </p:nvSpPr>
        <p:spPr>
          <a:xfrm>
            <a:off x="3938520"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2" name="Oval 121">
            <a:extLst>
              <a:ext uri="{FF2B5EF4-FFF2-40B4-BE49-F238E27FC236}">
                <a16:creationId xmlns:a16="http://schemas.microsoft.com/office/drawing/2014/main" id="{91C52623-B981-68F6-B937-F614FE2B5EB1}"/>
              </a:ext>
            </a:extLst>
          </p:cNvPr>
          <p:cNvSpPr/>
          <p:nvPr/>
        </p:nvSpPr>
        <p:spPr>
          <a:xfrm>
            <a:off x="4296865"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3" name="Oval 122">
            <a:extLst>
              <a:ext uri="{FF2B5EF4-FFF2-40B4-BE49-F238E27FC236}">
                <a16:creationId xmlns:a16="http://schemas.microsoft.com/office/drawing/2014/main" id="{46042751-EF9A-E0DB-1649-518945B005F8}"/>
              </a:ext>
            </a:extLst>
          </p:cNvPr>
          <p:cNvSpPr/>
          <p:nvPr/>
        </p:nvSpPr>
        <p:spPr>
          <a:xfrm>
            <a:off x="4667567"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4" name="Oval 123">
            <a:extLst>
              <a:ext uri="{FF2B5EF4-FFF2-40B4-BE49-F238E27FC236}">
                <a16:creationId xmlns:a16="http://schemas.microsoft.com/office/drawing/2014/main" id="{8BE4A4FD-149D-5AB8-9B99-0FAD7AF8C21E}"/>
              </a:ext>
            </a:extLst>
          </p:cNvPr>
          <p:cNvSpPr/>
          <p:nvPr/>
        </p:nvSpPr>
        <p:spPr>
          <a:xfrm>
            <a:off x="5032091"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5" name="Title 2">
            <a:extLst>
              <a:ext uri="{FF2B5EF4-FFF2-40B4-BE49-F238E27FC236}">
                <a16:creationId xmlns:a16="http://schemas.microsoft.com/office/drawing/2014/main" id="{D985648A-EECC-B395-314C-D341D40B42CD}"/>
              </a:ext>
            </a:extLst>
          </p:cNvPr>
          <p:cNvSpPr txBox="1"/>
          <p:nvPr/>
        </p:nvSpPr>
        <p:spPr>
          <a:xfrm>
            <a:off x="2019011" y="583463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Yu Gothic" panose="020B0400000000000000" pitchFamily="34" charset="-128"/>
                <a:ea typeface="Yu Gothic" panose="020B0400000000000000" pitchFamily="34" charset="-128"/>
              </a:rPr>
              <a:t>8%</a:t>
            </a:r>
          </a:p>
        </p:txBody>
      </p:sp>
      <p:sp>
        <p:nvSpPr>
          <p:cNvPr id="126" name="Title 2">
            <a:extLst>
              <a:ext uri="{FF2B5EF4-FFF2-40B4-BE49-F238E27FC236}">
                <a16:creationId xmlns:a16="http://schemas.microsoft.com/office/drawing/2014/main" id="{7E7044EC-5A11-3287-DF94-67E50D1E1EA0}"/>
              </a:ext>
            </a:extLst>
          </p:cNvPr>
          <p:cNvSpPr txBox="1"/>
          <p:nvPr/>
        </p:nvSpPr>
        <p:spPr>
          <a:xfrm>
            <a:off x="3032303" y="583971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Yu Gothic" panose="020B0400000000000000" pitchFamily="34" charset="-128"/>
                <a:ea typeface="Yu Gothic" panose="020B0400000000000000" pitchFamily="34" charset="-128"/>
              </a:rPr>
              <a:t>12% – 12.5%</a:t>
            </a:r>
          </a:p>
        </p:txBody>
      </p:sp>
      <p:sp>
        <p:nvSpPr>
          <p:cNvPr id="127" name="Title 2">
            <a:extLst>
              <a:ext uri="{FF2B5EF4-FFF2-40B4-BE49-F238E27FC236}">
                <a16:creationId xmlns:a16="http://schemas.microsoft.com/office/drawing/2014/main" id="{C7F0AF62-8A0F-BC66-F7A9-EB7458C46B08}"/>
              </a:ext>
            </a:extLst>
          </p:cNvPr>
          <p:cNvSpPr txBox="1"/>
          <p:nvPr/>
        </p:nvSpPr>
        <p:spPr>
          <a:xfrm>
            <a:off x="4581893" y="583463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Yu Gothic" panose="020B0400000000000000" pitchFamily="34" charset="-128"/>
                <a:ea typeface="Yu Gothic" panose="020B0400000000000000" pitchFamily="34" charset="-128"/>
              </a:rPr>
              <a:t>17%</a:t>
            </a:r>
          </a:p>
        </p:txBody>
      </p:sp>
      <p:cxnSp>
        <p:nvCxnSpPr>
          <p:cNvPr id="138" name="Straight Connector 137">
            <a:extLst>
              <a:ext uri="{FF2B5EF4-FFF2-40B4-BE49-F238E27FC236}">
                <a16:creationId xmlns:a16="http://schemas.microsoft.com/office/drawing/2014/main" id="{05D2E652-F925-E2A3-091F-24693D035AF0}"/>
              </a:ext>
            </a:extLst>
          </p:cNvPr>
          <p:cNvCxnSpPr>
            <a:cxnSpLocks/>
          </p:cNvCxnSpPr>
          <p:nvPr/>
        </p:nvCxnSpPr>
        <p:spPr>
          <a:xfrm>
            <a:off x="2981663" y="2515393"/>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1E9FA536-0B89-0360-B5FA-059B7869A676}"/>
              </a:ext>
            </a:extLst>
          </p:cNvPr>
          <p:cNvCxnSpPr>
            <a:cxnSpLocks/>
          </p:cNvCxnSpPr>
          <p:nvPr/>
        </p:nvCxnSpPr>
        <p:spPr>
          <a:xfrm>
            <a:off x="4428214" y="2515393"/>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5CF663E6-E574-595E-1819-4AD6956FC8C7}"/>
              </a:ext>
            </a:extLst>
          </p:cNvPr>
          <p:cNvCxnSpPr>
            <a:cxnSpLocks/>
          </p:cNvCxnSpPr>
          <p:nvPr/>
        </p:nvCxnSpPr>
        <p:spPr>
          <a:xfrm>
            <a:off x="2976771" y="2640199"/>
            <a:ext cx="145642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Freeform 10">
            <a:extLst>
              <a:ext uri="{FF2B5EF4-FFF2-40B4-BE49-F238E27FC236}">
                <a16:creationId xmlns:a16="http://schemas.microsoft.com/office/drawing/2014/main" id="{EAF4EA0F-730B-A05F-61FD-66E05179995A}"/>
              </a:ext>
            </a:extLst>
          </p:cNvPr>
          <p:cNvSpPr/>
          <p:nvPr/>
        </p:nvSpPr>
        <p:spPr>
          <a:xfrm rot="10800000">
            <a:off x="3569193" y="6167068"/>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latin typeface="Yu Gothic" panose="020B0400000000000000" pitchFamily="34" charset="-128"/>
              <a:ea typeface="Yu Gothic" panose="020B0400000000000000" pitchFamily="34" charset="-128"/>
            </a:endParaRPr>
          </a:p>
        </p:txBody>
      </p:sp>
      <p:sp>
        <p:nvSpPr>
          <p:cNvPr id="3" name="Title 2">
            <a:extLst>
              <a:ext uri="{FF2B5EF4-FFF2-40B4-BE49-F238E27FC236}">
                <a16:creationId xmlns:a16="http://schemas.microsoft.com/office/drawing/2014/main" id="{1261DABB-7C20-D798-6500-3DAA66839EAC}"/>
              </a:ext>
            </a:extLst>
          </p:cNvPr>
          <p:cNvSpPr txBox="1"/>
          <p:nvPr/>
        </p:nvSpPr>
        <p:spPr>
          <a:xfrm>
            <a:off x="636846" y="2201236"/>
            <a:ext cx="1070480"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tx1"/>
                </a:solidFill>
                <a:latin typeface="Yu Gothic" panose="020B0400000000000000" pitchFamily="34" charset="-128"/>
                <a:ea typeface="Yu Gothic" panose="020B0400000000000000" pitchFamily="34" charset="-128"/>
              </a:rPr>
              <a:t>色調</a:t>
            </a:r>
            <a:endParaRPr lang="en-US" sz="1600" dirty="0">
              <a:solidFill>
                <a:schemeClr val="tx1"/>
              </a:solidFill>
              <a:latin typeface="Yu Gothic" panose="020B0400000000000000" pitchFamily="34" charset="-128"/>
              <a:ea typeface="Yu Gothic" panose="020B0400000000000000" pitchFamily="34" charset="-128"/>
            </a:endParaRPr>
          </a:p>
        </p:txBody>
      </p:sp>
      <p:cxnSp>
        <p:nvCxnSpPr>
          <p:cNvPr id="4" name="Straight Connector 3">
            <a:extLst>
              <a:ext uri="{FF2B5EF4-FFF2-40B4-BE49-F238E27FC236}">
                <a16:creationId xmlns:a16="http://schemas.microsoft.com/office/drawing/2014/main" id="{EEE9FA22-1AE6-F152-10F1-907C8AB9CEA6}"/>
              </a:ext>
            </a:extLst>
          </p:cNvPr>
          <p:cNvCxnSpPr>
            <a:cxnSpLocks/>
          </p:cNvCxnSpPr>
          <p:nvPr/>
        </p:nvCxnSpPr>
        <p:spPr>
          <a:xfrm>
            <a:off x="1172086" y="2309602"/>
            <a:ext cx="8596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 name="Title 2">
            <a:extLst>
              <a:ext uri="{FF2B5EF4-FFF2-40B4-BE49-F238E27FC236}">
                <a16:creationId xmlns:a16="http://schemas.microsoft.com/office/drawing/2014/main" id="{E2A16676-D86A-6070-3DF3-018D843AA1AA}"/>
              </a:ext>
            </a:extLst>
          </p:cNvPr>
          <p:cNvSpPr txBox="1"/>
          <p:nvPr/>
        </p:nvSpPr>
        <p:spPr>
          <a:xfrm>
            <a:off x="602951" y="330326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ボディ</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7" name="Straight Connector 6">
            <a:extLst>
              <a:ext uri="{FF2B5EF4-FFF2-40B4-BE49-F238E27FC236}">
                <a16:creationId xmlns:a16="http://schemas.microsoft.com/office/drawing/2014/main" id="{CA0BD645-2F53-150F-1AB3-F9B5CED26B29}"/>
              </a:ext>
            </a:extLst>
          </p:cNvPr>
          <p:cNvCxnSpPr>
            <a:cxnSpLocks/>
          </p:cNvCxnSpPr>
          <p:nvPr/>
        </p:nvCxnSpPr>
        <p:spPr>
          <a:xfrm>
            <a:off x="1279218" y="3471137"/>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 name="Title 2">
            <a:extLst>
              <a:ext uri="{FF2B5EF4-FFF2-40B4-BE49-F238E27FC236}">
                <a16:creationId xmlns:a16="http://schemas.microsoft.com/office/drawing/2014/main" id="{5F33C732-B834-608C-DCFF-C3E0AC8B5323}"/>
              </a:ext>
            </a:extLst>
          </p:cNvPr>
          <p:cNvSpPr txBox="1"/>
          <p:nvPr/>
        </p:nvSpPr>
        <p:spPr>
          <a:xfrm>
            <a:off x="602951" y="417441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甘み</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12" name="Straight Connector 11">
            <a:extLst>
              <a:ext uri="{FF2B5EF4-FFF2-40B4-BE49-F238E27FC236}">
                <a16:creationId xmlns:a16="http://schemas.microsoft.com/office/drawing/2014/main" id="{D07E963B-A53A-0465-E240-AF37231E044E}"/>
              </a:ext>
            </a:extLst>
          </p:cNvPr>
          <p:cNvCxnSpPr>
            <a:cxnSpLocks/>
          </p:cNvCxnSpPr>
          <p:nvPr/>
        </p:nvCxnSpPr>
        <p:spPr>
          <a:xfrm>
            <a:off x="1172086" y="4342288"/>
            <a:ext cx="8596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 name="Title 2">
            <a:extLst>
              <a:ext uri="{FF2B5EF4-FFF2-40B4-BE49-F238E27FC236}">
                <a16:creationId xmlns:a16="http://schemas.microsoft.com/office/drawing/2014/main" id="{5211EFC0-3789-01B0-38E6-AE5942D88C16}"/>
              </a:ext>
            </a:extLst>
          </p:cNvPr>
          <p:cNvSpPr txBox="1"/>
          <p:nvPr/>
        </p:nvSpPr>
        <p:spPr>
          <a:xfrm>
            <a:off x="602951" y="501467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オーク</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17" name="Straight Connector 16">
            <a:extLst>
              <a:ext uri="{FF2B5EF4-FFF2-40B4-BE49-F238E27FC236}">
                <a16:creationId xmlns:a16="http://schemas.microsoft.com/office/drawing/2014/main" id="{E3AB0EDA-437D-0429-1147-ED8B0244DBF1}"/>
              </a:ext>
            </a:extLst>
          </p:cNvPr>
          <p:cNvCxnSpPr>
            <a:cxnSpLocks/>
          </p:cNvCxnSpPr>
          <p:nvPr/>
        </p:nvCxnSpPr>
        <p:spPr>
          <a:xfrm>
            <a:off x="1279218" y="5182547"/>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 name="Title 2">
            <a:extLst>
              <a:ext uri="{FF2B5EF4-FFF2-40B4-BE49-F238E27FC236}">
                <a16:creationId xmlns:a16="http://schemas.microsoft.com/office/drawing/2014/main" id="{106AE325-B99A-2A48-2EE6-A26B992C6EB7}"/>
              </a:ext>
            </a:extLst>
          </p:cNvPr>
          <p:cNvSpPr txBox="1"/>
          <p:nvPr/>
        </p:nvSpPr>
        <p:spPr>
          <a:xfrm>
            <a:off x="602951" y="536066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酸</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19" name="Straight Connector 18">
            <a:extLst>
              <a:ext uri="{FF2B5EF4-FFF2-40B4-BE49-F238E27FC236}">
                <a16:creationId xmlns:a16="http://schemas.microsoft.com/office/drawing/2014/main" id="{6EDFD6A4-97F1-3D11-0066-EE989C713A42}"/>
              </a:ext>
            </a:extLst>
          </p:cNvPr>
          <p:cNvCxnSpPr>
            <a:cxnSpLocks/>
          </p:cNvCxnSpPr>
          <p:nvPr/>
        </p:nvCxnSpPr>
        <p:spPr>
          <a:xfrm>
            <a:off x="993877" y="5528536"/>
            <a:ext cx="103782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2" name="Title 2">
            <a:extLst>
              <a:ext uri="{FF2B5EF4-FFF2-40B4-BE49-F238E27FC236}">
                <a16:creationId xmlns:a16="http://schemas.microsoft.com/office/drawing/2014/main" id="{0B778F79-67A8-61F7-A475-11E440223349}"/>
              </a:ext>
            </a:extLst>
          </p:cNvPr>
          <p:cNvSpPr txBox="1"/>
          <p:nvPr/>
        </p:nvSpPr>
        <p:spPr>
          <a:xfrm>
            <a:off x="602951" y="614531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アルコール</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23" name="Straight Connector 22">
            <a:extLst>
              <a:ext uri="{FF2B5EF4-FFF2-40B4-BE49-F238E27FC236}">
                <a16:creationId xmlns:a16="http://schemas.microsoft.com/office/drawing/2014/main" id="{0C873F9A-E244-924A-2238-85774C3D9187}"/>
              </a:ext>
            </a:extLst>
          </p:cNvPr>
          <p:cNvCxnSpPr>
            <a:cxnSpLocks/>
          </p:cNvCxnSpPr>
          <p:nvPr/>
        </p:nvCxnSpPr>
        <p:spPr>
          <a:xfrm>
            <a:off x="1707326" y="6313190"/>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6" name="Title 2">
            <a:extLst>
              <a:ext uri="{FF2B5EF4-FFF2-40B4-BE49-F238E27FC236}">
                <a16:creationId xmlns:a16="http://schemas.microsoft.com/office/drawing/2014/main" id="{7AC1BF81-766F-733E-8682-A8418D195EB1}"/>
              </a:ext>
            </a:extLst>
          </p:cNvPr>
          <p:cNvSpPr txBox="1"/>
          <p:nvPr/>
        </p:nvSpPr>
        <p:spPr>
          <a:xfrm>
            <a:off x="1985366" y="303005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ライト</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27" name="Title 2">
            <a:extLst>
              <a:ext uri="{FF2B5EF4-FFF2-40B4-BE49-F238E27FC236}">
                <a16:creationId xmlns:a16="http://schemas.microsoft.com/office/drawing/2014/main" id="{34216815-6918-80DC-AC31-8F7D0BAA2D97}"/>
              </a:ext>
            </a:extLst>
          </p:cNvPr>
          <p:cNvSpPr txBox="1"/>
          <p:nvPr/>
        </p:nvSpPr>
        <p:spPr>
          <a:xfrm>
            <a:off x="3074518" y="3030054"/>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ミディアム</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28" name="Title 2">
            <a:extLst>
              <a:ext uri="{FF2B5EF4-FFF2-40B4-BE49-F238E27FC236}">
                <a16:creationId xmlns:a16="http://schemas.microsoft.com/office/drawing/2014/main" id="{64BB2889-3D98-DA0D-A723-6DB4B75AFD3F}"/>
              </a:ext>
            </a:extLst>
          </p:cNvPr>
          <p:cNvSpPr txBox="1"/>
          <p:nvPr/>
        </p:nvSpPr>
        <p:spPr>
          <a:xfrm>
            <a:off x="4548248" y="303005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フル</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29" name="Title 2">
            <a:extLst>
              <a:ext uri="{FF2B5EF4-FFF2-40B4-BE49-F238E27FC236}">
                <a16:creationId xmlns:a16="http://schemas.microsoft.com/office/drawing/2014/main" id="{38FC1AEE-6DBD-BA01-D863-2CD7A996C9E6}"/>
              </a:ext>
            </a:extLst>
          </p:cNvPr>
          <p:cNvSpPr txBox="1"/>
          <p:nvPr/>
        </p:nvSpPr>
        <p:spPr>
          <a:xfrm>
            <a:off x="1985366" y="387031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辛口</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0" name="Title 2">
            <a:extLst>
              <a:ext uri="{FF2B5EF4-FFF2-40B4-BE49-F238E27FC236}">
                <a16:creationId xmlns:a16="http://schemas.microsoft.com/office/drawing/2014/main" id="{C67A47F0-2899-0DAB-C211-9EE053F5575D}"/>
              </a:ext>
            </a:extLst>
          </p:cNvPr>
          <p:cNvSpPr txBox="1"/>
          <p:nvPr/>
        </p:nvSpPr>
        <p:spPr>
          <a:xfrm>
            <a:off x="3105934" y="3870314"/>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dirty="0">
                <a:solidFill>
                  <a:schemeClr val="tx1"/>
                </a:solidFill>
                <a:latin typeface="Yu Gothic" panose="020B0400000000000000" pitchFamily="34" charset="-128"/>
                <a:ea typeface="Yu Gothic" panose="020B0400000000000000" pitchFamily="34" charset="-128"/>
              </a:rPr>
              <a:t>中辛口</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1" name="Title 2">
            <a:extLst>
              <a:ext uri="{FF2B5EF4-FFF2-40B4-BE49-F238E27FC236}">
                <a16:creationId xmlns:a16="http://schemas.microsoft.com/office/drawing/2014/main" id="{D166468F-A700-666F-C924-6B0BE4CBADF6}"/>
              </a:ext>
            </a:extLst>
          </p:cNvPr>
          <p:cNvSpPr txBox="1"/>
          <p:nvPr/>
        </p:nvSpPr>
        <p:spPr>
          <a:xfrm>
            <a:off x="4548248" y="387031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甘口</a:t>
            </a:r>
            <a:endParaRPr lang="ja-JP" altLang="en-US" sz="1200" cap="none" dirty="0">
              <a:solidFill>
                <a:schemeClr val="tx1"/>
              </a:solidFill>
              <a:latin typeface="Yu Gothic" panose="020B0400000000000000" pitchFamily="34" charset="-128"/>
              <a:ea typeface="Yu Gothic" panose="020B0400000000000000" pitchFamily="34" charset="-128"/>
            </a:endParaRPr>
          </a:p>
        </p:txBody>
      </p:sp>
      <p:sp>
        <p:nvSpPr>
          <p:cNvPr id="33" name="Title 2">
            <a:extLst>
              <a:ext uri="{FF2B5EF4-FFF2-40B4-BE49-F238E27FC236}">
                <a16:creationId xmlns:a16="http://schemas.microsoft.com/office/drawing/2014/main" id="{6993ADCF-CBA7-76B2-B265-0937D6D57E67}"/>
              </a:ext>
            </a:extLst>
          </p:cNvPr>
          <p:cNvSpPr txBox="1"/>
          <p:nvPr/>
        </p:nvSpPr>
        <p:spPr>
          <a:xfrm>
            <a:off x="1770566" y="4707808"/>
            <a:ext cx="126975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dirty="0">
                <a:solidFill>
                  <a:schemeClr val="tx1"/>
                </a:solidFill>
                <a:latin typeface="Yu Gothic" panose="020B0400000000000000" pitchFamily="34" charset="-128"/>
                <a:ea typeface="Yu Gothic" panose="020B0400000000000000" pitchFamily="34" charset="-128"/>
              </a:rPr>
              <a:t>未使用</a:t>
            </a:r>
            <a:r>
              <a:rPr lang="en-AU" altLang="ja-JP" sz="1200" cap="none" dirty="0">
                <a:solidFill>
                  <a:schemeClr val="tx1"/>
                </a:solidFill>
                <a:latin typeface="Yu Gothic" panose="020B0400000000000000" pitchFamily="34" charset="-128"/>
                <a:ea typeface="Yu Gothic" panose="020B0400000000000000" pitchFamily="34" charset="-128"/>
              </a:rPr>
              <a:t>/</a:t>
            </a:r>
            <a:r>
              <a:rPr lang="ja-JP" altLang="en-US" sz="1200" cap="none" dirty="0">
                <a:solidFill>
                  <a:schemeClr val="tx1"/>
                </a:solidFill>
                <a:latin typeface="Yu Gothic" panose="020B0400000000000000" pitchFamily="34" charset="-128"/>
                <a:ea typeface="Yu Gothic" panose="020B0400000000000000" pitchFamily="34" charset="-128"/>
              </a:rPr>
              <a:t>低い</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4" name="Title 2">
            <a:extLst>
              <a:ext uri="{FF2B5EF4-FFF2-40B4-BE49-F238E27FC236}">
                <a16:creationId xmlns:a16="http://schemas.microsoft.com/office/drawing/2014/main" id="{7AFC157A-8A43-2859-3066-C12A8EEED2A2}"/>
              </a:ext>
            </a:extLst>
          </p:cNvPr>
          <p:cNvSpPr txBox="1"/>
          <p:nvPr/>
        </p:nvSpPr>
        <p:spPr>
          <a:xfrm>
            <a:off x="3148970" y="4711948"/>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dirty="0">
                <a:solidFill>
                  <a:schemeClr val="tx1"/>
                </a:solidFill>
                <a:latin typeface="Yu Gothic" panose="020B0400000000000000" pitchFamily="34" charset="-128"/>
                <a:ea typeface="Yu Gothic" panose="020B0400000000000000" pitchFamily="34" charset="-128"/>
              </a:rPr>
              <a:t>ミディアム</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5" name="Title 2">
            <a:extLst>
              <a:ext uri="{FF2B5EF4-FFF2-40B4-BE49-F238E27FC236}">
                <a16:creationId xmlns:a16="http://schemas.microsoft.com/office/drawing/2014/main" id="{1C3BB681-96F7-D354-C5EF-3481846A9843}"/>
              </a:ext>
            </a:extLst>
          </p:cNvPr>
          <p:cNvSpPr txBox="1"/>
          <p:nvPr/>
        </p:nvSpPr>
        <p:spPr>
          <a:xfrm>
            <a:off x="4581893" y="468288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高</a:t>
            </a:r>
            <a:endParaRPr lang="en-US" sz="1200" cap="none" dirty="0">
              <a:solidFill>
                <a:schemeClr val="tx1"/>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2788012413"/>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86350" y="2465879"/>
            <a:ext cx="9059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7107330" y="5089074"/>
            <a:ext cx="307060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1204176"/>
          </a:xfrm>
          <a:prstGeom prst="rect">
            <a:avLst/>
          </a:prstGeom>
          <a:noFill/>
        </p:spPr>
        <p:txBody>
          <a:bodyPr wrap="square">
            <a:spAutoFit/>
          </a:bodyPr>
          <a:lstStyle/>
          <a:p>
            <a:pPr>
              <a:lnSpc>
                <a:spcPct val="82000"/>
              </a:lnSpc>
            </a:pPr>
            <a:r>
              <a:rPr lang="en-AU" altLang="ja-JP" sz="3200" dirty="0">
                <a:solidFill>
                  <a:srgbClr val="601329"/>
                </a:solidFill>
                <a:ea typeface="Yu Gothic Medium" panose="020B0400000000000000" pitchFamily="34" charset="-128"/>
              </a:rPr>
              <a:t>TASMANIA</a:t>
            </a:r>
            <a:br>
              <a:rPr lang="en-US" sz="6000" dirty="0">
                <a:solidFill>
                  <a:srgbClr val="B2D8BE"/>
                </a:solidFill>
                <a:ea typeface="Yu Gothic Medium" panose="020B0400000000000000" pitchFamily="34" charset="-128"/>
              </a:rPr>
            </a:br>
            <a:r>
              <a:rPr lang="ja-JP" altLang="en-US" sz="5440" dirty="0">
                <a:solidFill>
                  <a:srgbClr val="B2D8BE"/>
                </a:solidFill>
                <a:latin typeface="Yu Gothic Medium" panose="020B0400000000000000" pitchFamily="34" charset="-128"/>
                <a:ea typeface="Yu Gothic Medium" panose="020B0400000000000000" pitchFamily="34" charset="-128"/>
              </a:rPr>
              <a:t>シャルドネ</a:t>
            </a:r>
            <a:endParaRPr lang="en-US" sz="5440" dirty="0">
              <a:solidFill>
                <a:srgbClr val="B2D8BE"/>
              </a:solidFill>
              <a:latin typeface="Yu Gothic Medium" panose="020B0400000000000000" pitchFamily="34" charset="-128"/>
              <a:ea typeface="Yu Gothic Medium" panose="020B0400000000000000" pitchFamily="34" charset="-128"/>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2284346" y="3912433"/>
            <a:ext cx="341941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2284346" y="390481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96FF515D-9515-ECD3-82BA-2FF7E96E67D0}"/>
              </a:ext>
            </a:extLst>
          </p:cNvPr>
          <p:cNvSpPr txBox="1"/>
          <p:nvPr/>
        </p:nvSpPr>
        <p:spPr>
          <a:xfrm>
            <a:off x="1477090" y="2060853"/>
            <a:ext cx="2788311" cy="610424"/>
          </a:xfrm>
          <a:prstGeom prst="rect">
            <a:avLst/>
          </a:prstGeom>
          <a:noFill/>
        </p:spPr>
        <p:txBody>
          <a:bodyPr wrap="square" anchor="b">
            <a:spAutoFit/>
          </a:bodyPr>
          <a:lstStyle/>
          <a:p>
            <a:pPr algn="ctr">
              <a:spcBef>
                <a:spcPts val="203"/>
              </a:spcBef>
            </a:pPr>
            <a:r>
              <a:rPr lang="ja-JP" altLang="en-US" sz="1600" dirty="0">
                <a:latin typeface="Yu Gothic Medium" panose="020B0400000000000000" pitchFamily="34" charset="-128"/>
                <a:ea typeface="Yu Gothic Medium" panose="020B0400000000000000" pitchFamily="34" charset="-128"/>
              </a:rPr>
              <a:t>樽熟成は</a:t>
            </a:r>
          </a:p>
          <a:p>
            <a:pPr algn="ctr">
              <a:spcBef>
                <a:spcPts val="203"/>
              </a:spcBef>
            </a:pPr>
            <a:r>
              <a:rPr lang="ja-JP" altLang="en-US" sz="1600" dirty="0">
                <a:latin typeface="Yu Gothic Medium" panose="020B0400000000000000" pitchFamily="34" charset="-128"/>
                <a:ea typeface="Yu Gothic Medium" panose="020B0400000000000000" pitchFamily="34" charset="-128"/>
              </a:rPr>
              <a:t>スタイルに大きく影響する</a:t>
            </a:r>
            <a:endParaRPr lang="en-AU" sz="1600" dirty="0">
              <a:effectLst/>
              <a:latin typeface="Yu Gothic Medium" panose="020B0400000000000000" pitchFamily="34" charset="-128"/>
              <a:ea typeface="Yu Gothic Medium" panose="020B0400000000000000" pitchFamily="34" charset="-128"/>
            </a:endParaRPr>
          </a:p>
        </p:txBody>
      </p:sp>
      <p:pic>
        <p:nvPicPr>
          <p:cNvPr id="5" name="Picture Placeholder 8">
            <a:extLst>
              <a:ext uri="{FF2B5EF4-FFF2-40B4-BE49-F238E27FC236}">
                <a16:creationId xmlns:a16="http://schemas.microsoft.com/office/drawing/2014/main" id="{247010AE-3EE5-D536-5BCC-D7844A0A0DF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550730" y="228600"/>
            <a:ext cx="2114328" cy="6400800"/>
          </a:xfrm>
          <a:prstGeom prst="rect">
            <a:avLst/>
          </a:prstGeom>
        </p:spPr>
      </p:pic>
      <p:sp>
        <p:nvSpPr>
          <p:cNvPr id="7" name="object 10">
            <a:extLst>
              <a:ext uri="{FF2B5EF4-FFF2-40B4-BE49-F238E27FC236}">
                <a16:creationId xmlns:a16="http://schemas.microsoft.com/office/drawing/2014/main" id="{0DD9AB8D-5E6B-684B-A8DD-B86CAC132897}"/>
              </a:ext>
            </a:extLst>
          </p:cNvPr>
          <p:cNvSpPr txBox="1"/>
          <p:nvPr/>
        </p:nvSpPr>
        <p:spPr>
          <a:xfrm rot="16200000">
            <a:off x="4741314" y="3922439"/>
            <a:ext cx="3733160" cy="435312"/>
          </a:xfrm>
          <a:prstGeom prst="rect">
            <a:avLst/>
          </a:prstGeom>
        </p:spPr>
        <p:txBody>
          <a:bodyPr vert="horz" wrap="square" lIns="0" tIns="12065" rIns="0" bIns="0" rtlCol="0">
            <a:spAutoFit/>
          </a:bodyPr>
          <a:lstStyle/>
          <a:p>
            <a:pPr algn="ctr" defTabSz="914453">
              <a:lnSpc>
                <a:spcPct val="80000"/>
              </a:lnSpc>
              <a:spcBef>
                <a:spcPct val="0"/>
              </a:spcBef>
            </a:pPr>
            <a:r>
              <a:rPr lang="en-AU" sz="3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3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6" name="TextBox 5">
            <a:extLst>
              <a:ext uri="{FF2B5EF4-FFF2-40B4-BE49-F238E27FC236}">
                <a16:creationId xmlns:a16="http://schemas.microsoft.com/office/drawing/2014/main" id="{55DF217E-BBED-851F-DB9F-4789B3905354}"/>
              </a:ext>
            </a:extLst>
          </p:cNvPr>
          <p:cNvSpPr txBox="1"/>
          <p:nvPr/>
        </p:nvSpPr>
        <p:spPr>
          <a:xfrm>
            <a:off x="9519328" y="5606567"/>
            <a:ext cx="2824226" cy="832664"/>
          </a:xfrm>
          <a:prstGeom prst="rect">
            <a:avLst/>
          </a:prstGeom>
          <a:noFill/>
        </p:spPr>
        <p:txBody>
          <a:bodyPr wrap="square" anchor="b">
            <a:spAutoFit/>
          </a:bodyPr>
          <a:lstStyle/>
          <a:p>
            <a:pPr>
              <a:lnSpc>
                <a:spcPct val="82000"/>
              </a:lnSpc>
              <a:spcBef>
                <a:spcPts val="150"/>
              </a:spcBef>
              <a:spcAft>
                <a:spcPts val="315"/>
              </a:spcAft>
              <a:buClr>
                <a:srgbClr val="B2D8BE"/>
              </a:buClr>
            </a:pPr>
            <a:r>
              <a:rPr lang="ja-JP" altLang="en-US" sz="1600" b="1" dirty="0">
                <a:latin typeface="Yu Gothic Medium" panose="020B0400000000000000" pitchFamily="34" charset="-128"/>
                <a:ea typeface="Yu Gothic Medium" panose="020B0400000000000000" pitchFamily="34" charset="-128"/>
              </a:rPr>
              <a:t>典型的な風味：</a:t>
            </a:r>
            <a:endParaRPr lang="en-AU" sz="1600" b="1" dirty="0">
              <a:effectLst/>
              <a:latin typeface="Yu Gothic Medium" panose="020B0400000000000000" pitchFamily="34" charset="-128"/>
              <a:ea typeface="Yu Gothic Medium" panose="020B0400000000000000" pitchFamily="34" charset="-128"/>
            </a:endParaRP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爽やかなリンゴ</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ナシ</a:t>
            </a:r>
            <a:endParaRPr lang="en-AU" sz="1600" dirty="0">
              <a:effectLst/>
              <a:latin typeface="Yu Gothic Medium" panose="020B0400000000000000" pitchFamily="34" charset="-128"/>
              <a:ea typeface="Yu Gothic Medium" panose="020B0400000000000000" pitchFamily="34" charset="-128"/>
            </a:endParaRPr>
          </a:p>
        </p:txBody>
      </p:sp>
      <p:cxnSp>
        <p:nvCxnSpPr>
          <p:cNvPr id="9" name="Straight Connector 8">
            <a:extLst>
              <a:ext uri="{FF2B5EF4-FFF2-40B4-BE49-F238E27FC236}">
                <a16:creationId xmlns:a16="http://schemas.microsoft.com/office/drawing/2014/main" id="{8C7B403D-F9EA-EA37-AFE7-C8FEC4429B0E}"/>
              </a:ext>
            </a:extLst>
          </p:cNvPr>
          <p:cNvCxnSpPr>
            <a:cxnSpLocks/>
          </p:cNvCxnSpPr>
          <p:nvPr/>
        </p:nvCxnSpPr>
        <p:spPr>
          <a:xfrm>
            <a:off x="10177935" y="5089074"/>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Oval 1">
            <a:extLst>
              <a:ext uri="{FF2B5EF4-FFF2-40B4-BE49-F238E27FC236}">
                <a16:creationId xmlns:a16="http://schemas.microsoft.com/office/drawing/2014/main" id="{871B31A0-A80C-4729-6C27-7EFFE7ABB193}"/>
              </a:ext>
            </a:extLst>
          </p:cNvPr>
          <p:cNvSpPr/>
          <p:nvPr/>
        </p:nvSpPr>
        <p:spPr>
          <a:xfrm>
            <a:off x="7790487" y="1199374"/>
            <a:ext cx="2387447" cy="2387447"/>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3" name="object 58">
            <a:extLst>
              <a:ext uri="{FF2B5EF4-FFF2-40B4-BE49-F238E27FC236}">
                <a16:creationId xmlns:a16="http://schemas.microsoft.com/office/drawing/2014/main" id="{C7B361CD-2639-B5DA-0167-6FB8C3704457}"/>
              </a:ext>
            </a:extLst>
          </p:cNvPr>
          <p:cNvSpPr txBox="1"/>
          <p:nvPr/>
        </p:nvSpPr>
        <p:spPr>
          <a:xfrm>
            <a:off x="7796045" y="1957630"/>
            <a:ext cx="2460267" cy="1016497"/>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r>
              <a:rPr lang="ja-JP" altLang="en-US" sz="1800" dirty="0">
                <a:solidFill>
                  <a:schemeClr val="tx1"/>
                </a:solidFill>
                <a:latin typeface="Yu Gothic" panose="020B0400000000000000" pitchFamily="34" charset="-128"/>
                <a:ea typeface="Yu Gothic" panose="020B0400000000000000" pitchFamily="34" charset="-128"/>
              </a:rPr>
              <a:t>エレガントで複雑、</a:t>
            </a:r>
            <a:br>
              <a:rPr lang="en-AU" altLang="ja-JP" sz="1800" dirty="0">
                <a:solidFill>
                  <a:schemeClr val="tx1"/>
                </a:solidFill>
                <a:latin typeface="Yu Gothic" panose="020B0400000000000000" pitchFamily="34" charset="-128"/>
                <a:ea typeface="Yu Gothic" panose="020B0400000000000000" pitchFamily="34" charset="-128"/>
              </a:rPr>
            </a:br>
            <a:r>
              <a:rPr lang="ja-JP" altLang="en-US" sz="1800" dirty="0">
                <a:solidFill>
                  <a:schemeClr val="tx1"/>
                </a:solidFill>
                <a:latin typeface="Yu Gothic" panose="020B0400000000000000" pitchFamily="34" charset="-128"/>
                <a:ea typeface="Yu Gothic" panose="020B0400000000000000" pitchFamily="34" charset="-128"/>
              </a:rPr>
              <a:t>控えめなスタイルで</a:t>
            </a:r>
            <a:br>
              <a:rPr lang="en-AU" altLang="ja-JP" sz="1800" dirty="0">
                <a:solidFill>
                  <a:schemeClr val="tx1"/>
                </a:solidFill>
                <a:latin typeface="Yu Gothic" panose="020B0400000000000000" pitchFamily="34" charset="-128"/>
                <a:ea typeface="Yu Gothic" panose="020B0400000000000000" pitchFamily="34" charset="-128"/>
              </a:rPr>
            </a:br>
            <a:r>
              <a:rPr lang="ja-JP" altLang="en-US" sz="1800" dirty="0">
                <a:solidFill>
                  <a:schemeClr val="tx1"/>
                </a:solidFill>
                <a:latin typeface="Yu Gothic" panose="020B0400000000000000" pitchFamily="34" charset="-128"/>
                <a:ea typeface="Yu Gothic" panose="020B0400000000000000" pitchFamily="34" charset="-128"/>
              </a:rPr>
              <a:t>高いナチュラルな</a:t>
            </a:r>
            <a:br>
              <a:rPr lang="en-AU" altLang="ja-JP" sz="1800" dirty="0">
                <a:solidFill>
                  <a:schemeClr val="tx1"/>
                </a:solidFill>
                <a:latin typeface="Yu Gothic" panose="020B0400000000000000" pitchFamily="34" charset="-128"/>
                <a:ea typeface="Yu Gothic" panose="020B0400000000000000" pitchFamily="34" charset="-128"/>
              </a:rPr>
            </a:br>
            <a:r>
              <a:rPr lang="ja-JP" altLang="en-US" sz="1800" dirty="0">
                <a:solidFill>
                  <a:schemeClr val="tx1"/>
                </a:solidFill>
                <a:latin typeface="Yu Gothic" panose="020B0400000000000000" pitchFamily="34" charset="-128"/>
                <a:ea typeface="Yu Gothic" panose="020B0400000000000000" pitchFamily="34" charset="-128"/>
              </a:rPr>
              <a:t>酸を持つ</a:t>
            </a:r>
            <a:endParaRPr lang="en-AU" sz="1800" dirty="0">
              <a:solidFill>
                <a:schemeClr val="tx1"/>
              </a:solidFill>
              <a:effectLst/>
              <a:latin typeface="Yu Gothic" panose="020B0400000000000000" pitchFamily="34" charset="-128"/>
              <a:ea typeface="Yu Gothic" panose="020B0400000000000000" pitchFamily="34" charset="-128"/>
            </a:endParaRPr>
          </a:p>
        </p:txBody>
      </p:sp>
      <p:sp>
        <p:nvSpPr>
          <p:cNvPr id="13" name="Oval 12">
            <a:extLst>
              <a:ext uri="{FF2B5EF4-FFF2-40B4-BE49-F238E27FC236}">
                <a16:creationId xmlns:a16="http://schemas.microsoft.com/office/drawing/2014/main" id="{D00D20BE-74A8-9CD9-14ED-35006B42C036}"/>
              </a:ext>
            </a:extLst>
          </p:cNvPr>
          <p:cNvSpPr/>
          <p:nvPr/>
        </p:nvSpPr>
        <p:spPr>
          <a:xfrm>
            <a:off x="1130316" y="4284535"/>
            <a:ext cx="2199918" cy="222803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14" name="object 58">
            <a:extLst>
              <a:ext uri="{FF2B5EF4-FFF2-40B4-BE49-F238E27FC236}">
                <a16:creationId xmlns:a16="http://schemas.microsoft.com/office/drawing/2014/main" id="{762EAF5B-2B85-D6D0-775D-0837079B74A8}"/>
              </a:ext>
            </a:extLst>
          </p:cNvPr>
          <p:cNvSpPr txBox="1"/>
          <p:nvPr/>
        </p:nvSpPr>
        <p:spPr>
          <a:xfrm>
            <a:off x="1156793" y="4668655"/>
            <a:ext cx="2146963" cy="1636730"/>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nSpc>
                <a:spcPct val="82000"/>
              </a:lnSpc>
              <a:spcBef>
                <a:spcPts val="217"/>
              </a:spcBef>
            </a:pPr>
            <a:r>
              <a:rPr lang="ja-JP" altLang="en-US" sz="1800" dirty="0">
                <a:latin typeface="Yu Gothic" panose="020B0400000000000000" pitchFamily="34" charset="-128"/>
                <a:ea typeface="Yu Gothic" panose="020B0400000000000000" pitchFamily="34" charset="-128"/>
              </a:rPr>
              <a:t>タスマニアの</a:t>
            </a:r>
          </a:p>
          <a:p>
            <a:pPr>
              <a:lnSpc>
                <a:spcPct val="82000"/>
              </a:lnSpc>
              <a:spcBef>
                <a:spcPts val="217"/>
              </a:spcBef>
            </a:pPr>
            <a:r>
              <a:rPr lang="ja-JP" altLang="en-US" sz="1800" dirty="0">
                <a:latin typeface="Yu Gothic" panose="020B0400000000000000" pitchFamily="34" charset="-128"/>
                <a:ea typeface="Yu Gothic" panose="020B0400000000000000" pitchFamily="34" charset="-128"/>
              </a:rPr>
              <a:t>ブドウの</a:t>
            </a:r>
            <a:br>
              <a:rPr lang="en-AU" altLang="ja-JP" sz="1800" dirty="0">
                <a:latin typeface="Yu Gothic" panose="020B0400000000000000" pitchFamily="34" charset="-128"/>
                <a:ea typeface="Yu Gothic" panose="020B0400000000000000" pitchFamily="34" charset="-128"/>
              </a:rPr>
            </a:br>
            <a:endParaRPr lang="en-AU" altLang="ja-JP" sz="2800" dirty="0">
              <a:effectLst/>
              <a:latin typeface="Yu Gothic" panose="020B0400000000000000" pitchFamily="34" charset="-128"/>
              <a:ea typeface="Yu Gothic" panose="020B0400000000000000" pitchFamily="34" charset="-128"/>
            </a:endParaRPr>
          </a:p>
          <a:p>
            <a:pPr algn="ctr">
              <a:lnSpc>
                <a:spcPct val="82000"/>
              </a:lnSpc>
              <a:spcBef>
                <a:spcPts val="217"/>
              </a:spcBef>
            </a:pPr>
            <a:r>
              <a:rPr lang="ja-JP" altLang="en-US" sz="2800" dirty="0">
                <a:effectLst/>
                <a:latin typeface="Yu Gothic" panose="020B0400000000000000" pitchFamily="34" charset="-128"/>
                <a:ea typeface="Yu Gothic" panose="020B0400000000000000" pitchFamily="34" charset="-128"/>
              </a:rPr>
              <a:t>約</a:t>
            </a:r>
            <a:r>
              <a:rPr lang="en-AU" sz="6000" dirty="0">
                <a:effectLst/>
                <a:latin typeface="Neue Haas Grotesk Text Pro" panose="020B0504020202020204" pitchFamily="34" charset="77"/>
              </a:rPr>
              <a:t>1/4</a:t>
            </a:r>
          </a:p>
        </p:txBody>
      </p:sp>
      <p:cxnSp>
        <p:nvCxnSpPr>
          <p:cNvPr id="16" name="Straight Connector 15">
            <a:extLst>
              <a:ext uri="{FF2B5EF4-FFF2-40B4-BE49-F238E27FC236}">
                <a16:creationId xmlns:a16="http://schemas.microsoft.com/office/drawing/2014/main" id="{2421C182-5F4C-E00C-18F9-95D51872FEB9}"/>
              </a:ext>
            </a:extLst>
          </p:cNvPr>
          <p:cNvCxnSpPr>
            <a:cxnSpLocks/>
          </p:cNvCxnSpPr>
          <p:nvPr/>
        </p:nvCxnSpPr>
        <p:spPr>
          <a:xfrm>
            <a:off x="2840020" y="2659852"/>
            <a:ext cx="0" cy="35063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AAA90851-9867-55FD-7CF1-81E17A4C46C0}"/>
              </a:ext>
            </a:extLst>
          </p:cNvPr>
          <p:cNvCxnSpPr>
            <a:cxnSpLocks/>
          </p:cNvCxnSpPr>
          <p:nvPr/>
        </p:nvCxnSpPr>
        <p:spPr>
          <a:xfrm>
            <a:off x="2840020" y="3012100"/>
            <a:ext cx="30888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B9F7AAF3-4C15-E4E3-4986-E6F46F68B70C}"/>
              </a:ext>
            </a:extLst>
          </p:cNvPr>
          <p:cNvSpPr txBox="1"/>
          <p:nvPr/>
        </p:nvSpPr>
        <p:spPr>
          <a:xfrm>
            <a:off x="9608217" y="3623246"/>
            <a:ext cx="2342288" cy="856645"/>
          </a:xfrm>
          <a:prstGeom prst="rect">
            <a:avLst/>
          </a:prstGeom>
          <a:noFill/>
        </p:spPr>
        <p:txBody>
          <a:bodyPr wrap="square" anchor="b">
            <a:spAutoFit/>
          </a:bodyPr>
          <a:lstStyle/>
          <a:p>
            <a:pPr algn="ctr">
              <a:spcBef>
                <a:spcPts val="203"/>
              </a:spcBef>
            </a:pPr>
            <a:r>
              <a:rPr lang="ja-JP" altLang="en-US" sz="1600" dirty="0">
                <a:latin typeface="Yu Gothic Medium" panose="020B0400000000000000" pitchFamily="34" charset="-128"/>
                <a:ea typeface="Yu Gothic Medium" panose="020B0400000000000000" pitchFamily="34" charset="-128"/>
              </a:rPr>
              <a:t>スパークリングの</a:t>
            </a:r>
          </a:p>
          <a:p>
            <a:pPr algn="ctr">
              <a:spcBef>
                <a:spcPts val="203"/>
              </a:spcBef>
            </a:pPr>
            <a:r>
              <a:rPr lang="ja-JP" altLang="en-US" sz="1600" dirty="0">
                <a:latin typeface="Yu Gothic Medium" panose="020B0400000000000000" pitchFamily="34" charset="-128"/>
                <a:ea typeface="Yu Gothic Medium" panose="020B0400000000000000" pitchFamily="34" charset="-128"/>
              </a:rPr>
              <a:t>ワイン生産に幅広く</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利用されている</a:t>
            </a:r>
            <a:endParaRPr lang="en-AU" sz="1600" dirty="0">
              <a:effectLst/>
              <a:latin typeface="Yu Gothic Medium" panose="020B0400000000000000" pitchFamily="34" charset="-128"/>
              <a:ea typeface="Yu Gothic Medium" panose="020B0400000000000000" pitchFamily="34" charset="-128"/>
            </a:endParaRPr>
          </a:p>
        </p:txBody>
      </p:sp>
      <p:cxnSp>
        <p:nvCxnSpPr>
          <p:cNvPr id="15" name="Straight Connector 14">
            <a:extLst>
              <a:ext uri="{FF2B5EF4-FFF2-40B4-BE49-F238E27FC236}">
                <a16:creationId xmlns:a16="http://schemas.microsoft.com/office/drawing/2014/main" id="{F26EFB7B-1173-63A2-7409-42F51E2D913A}"/>
              </a:ext>
            </a:extLst>
          </p:cNvPr>
          <p:cNvCxnSpPr>
            <a:cxnSpLocks/>
          </p:cNvCxnSpPr>
          <p:nvPr/>
        </p:nvCxnSpPr>
        <p:spPr>
          <a:xfrm>
            <a:off x="7272997" y="4829219"/>
            <a:ext cx="350636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4157F58D-C7FE-55CC-A7FC-42A99F99A94F}"/>
              </a:ext>
            </a:extLst>
          </p:cNvPr>
          <p:cNvCxnSpPr>
            <a:cxnSpLocks/>
          </p:cNvCxnSpPr>
          <p:nvPr/>
        </p:nvCxnSpPr>
        <p:spPr>
          <a:xfrm>
            <a:off x="10761745" y="4456426"/>
            <a:ext cx="0" cy="37279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039958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ADE4-7566-52C0-4E05-21C741464D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FDE61B-5CF3-B98F-9895-1DAF4ABA1928}"/>
              </a:ext>
            </a:extLst>
          </p:cNvPr>
          <p:cNvSpPr>
            <a:spLocks noGrp="1"/>
          </p:cNvSpPr>
          <p:nvPr>
            <p:ph type="title" idx="4294967295"/>
          </p:nvPr>
        </p:nvSpPr>
        <p:spPr>
          <a:xfrm>
            <a:off x="410407" y="590594"/>
            <a:ext cx="7904034" cy="1325562"/>
          </a:xfrm>
        </p:spPr>
        <p:txBody>
          <a:bodyPr/>
          <a:lstStyle/>
          <a:p>
            <a:r>
              <a:rPr lang="ja-JP" altLang="en-US" sz="3200">
                <a:solidFill>
                  <a:schemeClr val="bg2"/>
                </a:solidFill>
                <a:latin typeface="Yu Gothic Medium" panose="020B0400000000000000" pitchFamily="34" charset="-128"/>
                <a:ea typeface="Yu Gothic Medium" panose="020B0400000000000000" pitchFamily="34" charset="-128"/>
              </a:rPr>
              <a:t>シャルドネ</a:t>
            </a:r>
            <a:br>
              <a:rPr lang="en-US" sz="3200" dirty="0">
                <a:solidFill>
                  <a:schemeClr val="accent3"/>
                </a:solidFill>
                <a:latin typeface="Yu Gothic Medium" panose="020B0400000000000000" pitchFamily="34" charset="-128"/>
                <a:ea typeface="Yu Gothic Medium" panose="020B0400000000000000" pitchFamily="34" charset="-128"/>
              </a:rPr>
            </a:br>
            <a:r>
              <a:rPr lang="ja-JP" altLang="en-US" sz="4000">
                <a:solidFill>
                  <a:schemeClr val="accent2"/>
                </a:solidFill>
                <a:latin typeface="Yu Gothic Medium" panose="020B0400000000000000" pitchFamily="34" charset="-128"/>
                <a:ea typeface="Yu Gothic Medium" panose="020B0400000000000000" pitchFamily="34" charset="-128"/>
              </a:rPr>
              <a:t>特徴</a:t>
            </a:r>
            <a:endParaRPr lang="en-US" sz="4000" dirty="0">
              <a:solidFill>
                <a:schemeClr val="accent2"/>
              </a:solidFill>
              <a:latin typeface="Yu Gothic Medium" panose="020B0400000000000000" pitchFamily="34" charset="-128"/>
              <a:ea typeface="Yu Gothic Medium" panose="020B0400000000000000" pitchFamily="34" charset="-128"/>
            </a:endParaRPr>
          </a:p>
        </p:txBody>
      </p:sp>
      <p:pic>
        <p:nvPicPr>
          <p:cNvPr id="20" name="Picture Placeholder 8">
            <a:extLst>
              <a:ext uri="{FF2B5EF4-FFF2-40B4-BE49-F238E27FC236}">
                <a16:creationId xmlns:a16="http://schemas.microsoft.com/office/drawing/2014/main" id="{94442B9C-7A53-5783-D95B-4FE1C0ED623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570806" y="368300"/>
            <a:ext cx="2114328" cy="6400800"/>
          </a:xfrm>
          <a:prstGeom prst="rect">
            <a:avLst/>
          </a:prstGeom>
        </p:spPr>
      </p:pic>
      <p:sp>
        <p:nvSpPr>
          <p:cNvPr id="21" name="object 10">
            <a:extLst>
              <a:ext uri="{FF2B5EF4-FFF2-40B4-BE49-F238E27FC236}">
                <a16:creationId xmlns:a16="http://schemas.microsoft.com/office/drawing/2014/main" id="{B89E5D8A-2B93-5A7A-2D7A-77456B75EE44}"/>
              </a:ext>
            </a:extLst>
          </p:cNvPr>
          <p:cNvSpPr txBox="1"/>
          <p:nvPr/>
        </p:nvSpPr>
        <p:spPr>
          <a:xfrm rot="16200000">
            <a:off x="7301852" y="4244048"/>
            <a:ext cx="4652237" cy="460254"/>
          </a:xfrm>
          <a:prstGeom prst="rect">
            <a:avLst/>
          </a:prstGeom>
        </p:spPr>
        <p:txBody>
          <a:bodyPr vert="horz" wrap="square" lIns="0" tIns="12065" rIns="0" bIns="0" rtlCol="0">
            <a:spAutoFit/>
          </a:bodyPr>
          <a:lstStyle/>
          <a:p>
            <a:pPr algn="ctr" defTabSz="914453">
              <a:lnSpc>
                <a:spcPct val="80000"/>
              </a:lnSpc>
              <a:spcBef>
                <a:spcPct val="0"/>
              </a:spcBef>
            </a:pPr>
            <a:r>
              <a:rPr lang="en-AU" sz="36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36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0" name="Oval 9">
            <a:extLst>
              <a:ext uri="{FF2B5EF4-FFF2-40B4-BE49-F238E27FC236}">
                <a16:creationId xmlns:a16="http://schemas.microsoft.com/office/drawing/2014/main" id="{6F56D2EB-195E-E0F7-2B13-B4E3B0A8B0B4}"/>
              </a:ext>
            </a:extLst>
          </p:cNvPr>
          <p:cNvSpPr/>
          <p:nvPr/>
        </p:nvSpPr>
        <p:spPr>
          <a:xfrm>
            <a:off x="1891575" y="2194640"/>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4" name="Oval 13">
            <a:extLst>
              <a:ext uri="{FF2B5EF4-FFF2-40B4-BE49-F238E27FC236}">
                <a16:creationId xmlns:a16="http://schemas.microsoft.com/office/drawing/2014/main" id="{962BE3D1-FF94-496F-0AE3-EA9C4117F0C3}"/>
              </a:ext>
            </a:extLst>
          </p:cNvPr>
          <p:cNvSpPr/>
          <p:nvPr/>
        </p:nvSpPr>
        <p:spPr>
          <a:xfrm>
            <a:off x="2255718" y="2191738"/>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5" name="Oval 14">
            <a:extLst>
              <a:ext uri="{FF2B5EF4-FFF2-40B4-BE49-F238E27FC236}">
                <a16:creationId xmlns:a16="http://schemas.microsoft.com/office/drawing/2014/main" id="{91291C1B-82A5-4F4A-A87C-2A021E60710E}"/>
              </a:ext>
            </a:extLst>
          </p:cNvPr>
          <p:cNvSpPr/>
          <p:nvPr/>
        </p:nvSpPr>
        <p:spPr>
          <a:xfrm>
            <a:off x="2619861" y="2191738"/>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6" name="Oval 15">
            <a:extLst>
              <a:ext uri="{FF2B5EF4-FFF2-40B4-BE49-F238E27FC236}">
                <a16:creationId xmlns:a16="http://schemas.microsoft.com/office/drawing/2014/main" id="{0BC3DDA9-AB5C-D3C6-6A5D-E4BCE6FF5CD2}"/>
              </a:ext>
            </a:extLst>
          </p:cNvPr>
          <p:cNvSpPr/>
          <p:nvPr/>
        </p:nvSpPr>
        <p:spPr>
          <a:xfrm>
            <a:off x="2984004" y="2191738"/>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1" name="Oval 40">
            <a:extLst>
              <a:ext uri="{FF2B5EF4-FFF2-40B4-BE49-F238E27FC236}">
                <a16:creationId xmlns:a16="http://schemas.microsoft.com/office/drawing/2014/main" id="{5D5E2F84-A7FC-2923-990C-971FADE9EC37}"/>
              </a:ext>
            </a:extLst>
          </p:cNvPr>
          <p:cNvSpPr/>
          <p:nvPr/>
        </p:nvSpPr>
        <p:spPr>
          <a:xfrm>
            <a:off x="3348528" y="2191738"/>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2" name="Oval 41">
            <a:extLst>
              <a:ext uri="{FF2B5EF4-FFF2-40B4-BE49-F238E27FC236}">
                <a16:creationId xmlns:a16="http://schemas.microsoft.com/office/drawing/2014/main" id="{81884036-2716-602E-A397-6AA600F744D3}"/>
              </a:ext>
            </a:extLst>
          </p:cNvPr>
          <p:cNvSpPr/>
          <p:nvPr/>
        </p:nvSpPr>
        <p:spPr>
          <a:xfrm>
            <a:off x="3713052" y="2191738"/>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3" name="Oval 42">
            <a:extLst>
              <a:ext uri="{FF2B5EF4-FFF2-40B4-BE49-F238E27FC236}">
                <a16:creationId xmlns:a16="http://schemas.microsoft.com/office/drawing/2014/main" id="{2B0DB3A5-7DE6-4535-25A9-3B9FFA2A73D3}"/>
              </a:ext>
            </a:extLst>
          </p:cNvPr>
          <p:cNvSpPr/>
          <p:nvPr/>
        </p:nvSpPr>
        <p:spPr>
          <a:xfrm>
            <a:off x="4071397" y="2191738"/>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4" name="Oval 43">
            <a:extLst>
              <a:ext uri="{FF2B5EF4-FFF2-40B4-BE49-F238E27FC236}">
                <a16:creationId xmlns:a16="http://schemas.microsoft.com/office/drawing/2014/main" id="{82CE8839-B14D-EC3A-0C13-1CA5CC770955}"/>
              </a:ext>
            </a:extLst>
          </p:cNvPr>
          <p:cNvSpPr/>
          <p:nvPr/>
        </p:nvSpPr>
        <p:spPr>
          <a:xfrm>
            <a:off x="4442099" y="2191738"/>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5" name="Oval 44">
            <a:extLst>
              <a:ext uri="{FF2B5EF4-FFF2-40B4-BE49-F238E27FC236}">
                <a16:creationId xmlns:a16="http://schemas.microsoft.com/office/drawing/2014/main" id="{FF78DB7C-6710-BFED-03C6-B12CAFED3C04}"/>
              </a:ext>
            </a:extLst>
          </p:cNvPr>
          <p:cNvSpPr/>
          <p:nvPr/>
        </p:nvSpPr>
        <p:spPr>
          <a:xfrm>
            <a:off x="4806623" y="2191738"/>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6" name="Title 2">
            <a:extLst>
              <a:ext uri="{FF2B5EF4-FFF2-40B4-BE49-F238E27FC236}">
                <a16:creationId xmlns:a16="http://schemas.microsoft.com/office/drawing/2014/main" id="{0380C0AA-F88B-1660-EC0B-AB4202E378AB}"/>
              </a:ext>
            </a:extLst>
          </p:cNvPr>
          <p:cNvSpPr txBox="1"/>
          <p:nvPr/>
        </p:nvSpPr>
        <p:spPr>
          <a:xfrm>
            <a:off x="3526553" y="2620133"/>
            <a:ext cx="195781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シャルドネ</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54" name="Oval 53">
            <a:extLst>
              <a:ext uri="{FF2B5EF4-FFF2-40B4-BE49-F238E27FC236}">
                <a16:creationId xmlns:a16="http://schemas.microsoft.com/office/drawing/2014/main" id="{889E2E6B-B4FC-4D27-093E-FF22D5ADCF2C}"/>
              </a:ext>
            </a:extLst>
          </p:cNvPr>
          <p:cNvSpPr/>
          <p:nvPr/>
        </p:nvSpPr>
        <p:spPr>
          <a:xfrm>
            <a:off x="1891575" y="33438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55" name="Oval 54">
            <a:extLst>
              <a:ext uri="{FF2B5EF4-FFF2-40B4-BE49-F238E27FC236}">
                <a16:creationId xmlns:a16="http://schemas.microsoft.com/office/drawing/2014/main" id="{36AB2BF6-B6E0-550B-F394-A08618E37ABC}"/>
              </a:ext>
            </a:extLst>
          </p:cNvPr>
          <p:cNvSpPr/>
          <p:nvPr/>
        </p:nvSpPr>
        <p:spPr>
          <a:xfrm>
            <a:off x="2255718"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56" name="Oval 55">
            <a:extLst>
              <a:ext uri="{FF2B5EF4-FFF2-40B4-BE49-F238E27FC236}">
                <a16:creationId xmlns:a16="http://schemas.microsoft.com/office/drawing/2014/main" id="{C3F6284D-50A0-B092-6E0B-687AFEAA4EF8}"/>
              </a:ext>
            </a:extLst>
          </p:cNvPr>
          <p:cNvSpPr/>
          <p:nvPr/>
        </p:nvSpPr>
        <p:spPr>
          <a:xfrm>
            <a:off x="2619861"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57" name="Oval 56">
            <a:extLst>
              <a:ext uri="{FF2B5EF4-FFF2-40B4-BE49-F238E27FC236}">
                <a16:creationId xmlns:a16="http://schemas.microsoft.com/office/drawing/2014/main" id="{2B82FD9A-227A-DC48-3962-B75CEF43311F}"/>
              </a:ext>
            </a:extLst>
          </p:cNvPr>
          <p:cNvSpPr/>
          <p:nvPr/>
        </p:nvSpPr>
        <p:spPr>
          <a:xfrm>
            <a:off x="2984004"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59" name="Oval 58">
            <a:extLst>
              <a:ext uri="{FF2B5EF4-FFF2-40B4-BE49-F238E27FC236}">
                <a16:creationId xmlns:a16="http://schemas.microsoft.com/office/drawing/2014/main" id="{28A46049-63B6-2E72-2848-E3A891BCC211}"/>
              </a:ext>
            </a:extLst>
          </p:cNvPr>
          <p:cNvSpPr/>
          <p:nvPr/>
        </p:nvSpPr>
        <p:spPr>
          <a:xfrm>
            <a:off x="3348528"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0" name="Oval 59">
            <a:extLst>
              <a:ext uri="{FF2B5EF4-FFF2-40B4-BE49-F238E27FC236}">
                <a16:creationId xmlns:a16="http://schemas.microsoft.com/office/drawing/2014/main" id="{C5C78655-6C11-AB64-A2ED-7034DF0FF779}"/>
              </a:ext>
            </a:extLst>
          </p:cNvPr>
          <p:cNvSpPr/>
          <p:nvPr/>
        </p:nvSpPr>
        <p:spPr>
          <a:xfrm>
            <a:off x="3713052"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1" name="Oval 60">
            <a:extLst>
              <a:ext uri="{FF2B5EF4-FFF2-40B4-BE49-F238E27FC236}">
                <a16:creationId xmlns:a16="http://schemas.microsoft.com/office/drawing/2014/main" id="{23B7EFA6-29BE-1C16-13C3-30E0CCB4872F}"/>
              </a:ext>
            </a:extLst>
          </p:cNvPr>
          <p:cNvSpPr/>
          <p:nvPr/>
        </p:nvSpPr>
        <p:spPr>
          <a:xfrm>
            <a:off x="4071397"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2" name="Oval 61">
            <a:extLst>
              <a:ext uri="{FF2B5EF4-FFF2-40B4-BE49-F238E27FC236}">
                <a16:creationId xmlns:a16="http://schemas.microsoft.com/office/drawing/2014/main" id="{ACF69098-86FD-FE77-8092-920C4D167604}"/>
              </a:ext>
            </a:extLst>
          </p:cNvPr>
          <p:cNvSpPr/>
          <p:nvPr/>
        </p:nvSpPr>
        <p:spPr>
          <a:xfrm>
            <a:off x="4442099"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3" name="Oval 62">
            <a:extLst>
              <a:ext uri="{FF2B5EF4-FFF2-40B4-BE49-F238E27FC236}">
                <a16:creationId xmlns:a16="http://schemas.microsoft.com/office/drawing/2014/main" id="{6B028919-6A18-01F4-BB26-F18ECE53911C}"/>
              </a:ext>
            </a:extLst>
          </p:cNvPr>
          <p:cNvSpPr/>
          <p:nvPr/>
        </p:nvSpPr>
        <p:spPr>
          <a:xfrm>
            <a:off x="4806623"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9" name="Oval 68">
            <a:extLst>
              <a:ext uri="{FF2B5EF4-FFF2-40B4-BE49-F238E27FC236}">
                <a16:creationId xmlns:a16="http://schemas.microsoft.com/office/drawing/2014/main" id="{0578BD73-E803-010F-D580-99A4F5AF1A1C}"/>
              </a:ext>
            </a:extLst>
          </p:cNvPr>
          <p:cNvSpPr/>
          <p:nvPr/>
        </p:nvSpPr>
        <p:spPr>
          <a:xfrm>
            <a:off x="1891575" y="4184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0" name="Oval 69">
            <a:extLst>
              <a:ext uri="{FF2B5EF4-FFF2-40B4-BE49-F238E27FC236}">
                <a16:creationId xmlns:a16="http://schemas.microsoft.com/office/drawing/2014/main" id="{9C50D499-92FE-191F-A066-1C441C1AFEE6}"/>
              </a:ext>
            </a:extLst>
          </p:cNvPr>
          <p:cNvSpPr/>
          <p:nvPr/>
        </p:nvSpPr>
        <p:spPr>
          <a:xfrm>
            <a:off x="2255718"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1" name="Oval 70">
            <a:extLst>
              <a:ext uri="{FF2B5EF4-FFF2-40B4-BE49-F238E27FC236}">
                <a16:creationId xmlns:a16="http://schemas.microsoft.com/office/drawing/2014/main" id="{038F7BF3-915C-F506-9D7B-79E20DE5B43B}"/>
              </a:ext>
            </a:extLst>
          </p:cNvPr>
          <p:cNvSpPr/>
          <p:nvPr/>
        </p:nvSpPr>
        <p:spPr>
          <a:xfrm>
            <a:off x="2619861"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2" name="Oval 71">
            <a:extLst>
              <a:ext uri="{FF2B5EF4-FFF2-40B4-BE49-F238E27FC236}">
                <a16:creationId xmlns:a16="http://schemas.microsoft.com/office/drawing/2014/main" id="{CD312308-6A25-F4D2-DEEB-2DCB01093378}"/>
              </a:ext>
            </a:extLst>
          </p:cNvPr>
          <p:cNvSpPr/>
          <p:nvPr/>
        </p:nvSpPr>
        <p:spPr>
          <a:xfrm>
            <a:off x="2984004"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4" name="Oval 73">
            <a:extLst>
              <a:ext uri="{FF2B5EF4-FFF2-40B4-BE49-F238E27FC236}">
                <a16:creationId xmlns:a16="http://schemas.microsoft.com/office/drawing/2014/main" id="{E43B8C7F-07DF-0ECB-5312-0A55CBB4A72E}"/>
              </a:ext>
            </a:extLst>
          </p:cNvPr>
          <p:cNvSpPr/>
          <p:nvPr/>
        </p:nvSpPr>
        <p:spPr>
          <a:xfrm>
            <a:off x="3348528"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5" name="Oval 74">
            <a:extLst>
              <a:ext uri="{FF2B5EF4-FFF2-40B4-BE49-F238E27FC236}">
                <a16:creationId xmlns:a16="http://schemas.microsoft.com/office/drawing/2014/main" id="{5BFD544A-5966-9EFC-5B26-0EBC880CA6A7}"/>
              </a:ext>
            </a:extLst>
          </p:cNvPr>
          <p:cNvSpPr/>
          <p:nvPr/>
        </p:nvSpPr>
        <p:spPr>
          <a:xfrm>
            <a:off x="3713052"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6" name="Oval 75">
            <a:extLst>
              <a:ext uri="{FF2B5EF4-FFF2-40B4-BE49-F238E27FC236}">
                <a16:creationId xmlns:a16="http://schemas.microsoft.com/office/drawing/2014/main" id="{7EF0F0EC-AE6F-D745-543C-59511E924829}"/>
              </a:ext>
            </a:extLst>
          </p:cNvPr>
          <p:cNvSpPr/>
          <p:nvPr/>
        </p:nvSpPr>
        <p:spPr>
          <a:xfrm>
            <a:off x="4071397"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7" name="Oval 76">
            <a:extLst>
              <a:ext uri="{FF2B5EF4-FFF2-40B4-BE49-F238E27FC236}">
                <a16:creationId xmlns:a16="http://schemas.microsoft.com/office/drawing/2014/main" id="{B2F2A0B3-CB15-A8CC-3165-78E705E00DA0}"/>
              </a:ext>
            </a:extLst>
          </p:cNvPr>
          <p:cNvSpPr/>
          <p:nvPr/>
        </p:nvSpPr>
        <p:spPr>
          <a:xfrm>
            <a:off x="4442099"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8" name="Oval 77">
            <a:extLst>
              <a:ext uri="{FF2B5EF4-FFF2-40B4-BE49-F238E27FC236}">
                <a16:creationId xmlns:a16="http://schemas.microsoft.com/office/drawing/2014/main" id="{87343FB6-7E3B-B3DE-5779-F283805FF772}"/>
              </a:ext>
            </a:extLst>
          </p:cNvPr>
          <p:cNvSpPr/>
          <p:nvPr/>
        </p:nvSpPr>
        <p:spPr>
          <a:xfrm>
            <a:off x="4806623"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0" name="Oval 89">
            <a:extLst>
              <a:ext uri="{FF2B5EF4-FFF2-40B4-BE49-F238E27FC236}">
                <a16:creationId xmlns:a16="http://schemas.microsoft.com/office/drawing/2014/main" id="{9ADF75C1-2283-CB22-99AC-2C1A54F55AA9}"/>
              </a:ext>
            </a:extLst>
          </p:cNvPr>
          <p:cNvSpPr/>
          <p:nvPr/>
        </p:nvSpPr>
        <p:spPr>
          <a:xfrm>
            <a:off x="1891575" y="502433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1" name="Oval 90">
            <a:extLst>
              <a:ext uri="{FF2B5EF4-FFF2-40B4-BE49-F238E27FC236}">
                <a16:creationId xmlns:a16="http://schemas.microsoft.com/office/drawing/2014/main" id="{0C790E21-B961-56B1-A980-C1C60AD6D249}"/>
              </a:ext>
            </a:extLst>
          </p:cNvPr>
          <p:cNvSpPr/>
          <p:nvPr/>
        </p:nvSpPr>
        <p:spPr>
          <a:xfrm>
            <a:off x="225571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2" name="Oval 91">
            <a:extLst>
              <a:ext uri="{FF2B5EF4-FFF2-40B4-BE49-F238E27FC236}">
                <a16:creationId xmlns:a16="http://schemas.microsoft.com/office/drawing/2014/main" id="{B4E5A90C-4C56-B0A4-F80E-15BA53D01685}"/>
              </a:ext>
            </a:extLst>
          </p:cNvPr>
          <p:cNvSpPr/>
          <p:nvPr/>
        </p:nvSpPr>
        <p:spPr>
          <a:xfrm>
            <a:off x="2619861"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3" name="Oval 92">
            <a:extLst>
              <a:ext uri="{FF2B5EF4-FFF2-40B4-BE49-F238E27FC236}">
                <a16:creationId xmlns:a16="http://schemas.microsoft.com/office/drawing/2014/main" id="{95D78A90-2F29-8309-25EF-AF983C9E0DF4}"/>
              </a:ext>
            </a:extLst>
          </p:cNvPr>
          <p:cNvSpPr/>
          <p:nvPr/>
        </p:nvSpPr>
        <p:spPr>
          <a:xfrm>
            <a:off x="2984004"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4" name="Oval 93">
            <a:extLst>
              <a:ext uri="{FF2B5EF4-FFF2-40B4-BE49-F238E27FC236}">
                <a16:creationId xmlns:a16="http://schemas.microsoft.com/office/drawing/2014/main" id="{B8D7AD80-E89E-94FC-05B3-65E2B789EDBF}"/>
              </a:ext>
            </a:extLst>
          </p:cNvPr>
          <p:cNvSpPr/>
          <p:nvPr/>
        </p:nvSpPr>
        <p:spPr>
          <a:xfrm>
            <a:off x="334852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5" name="Oval 94">
            <a:extLst>
              <a:ext uri="{FF2B5EF4-FFF2-40B4-BE49-F238E27FC236}">
                <a16:creationId xmlns:a16="http://schemas.microsoft.com/office/drawing/2014/main" id="{C359EA06-9A7D-9E0F-4522-82CD640F0D85}"/>
              </a:ext>
            </a:extLst>
          </p:cNvPr>
          <p:cNvSpPr/>
          <p:nvPr/>
        </p:nvSpPr>
        <p:spPr>
          <a:xfrm>
            <a:off x="3713052"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6" name="Oval 95">
            <a:extLst>
              <a:ext uri="{FF2B5EF4-FFF2-40B4-BE49-F238E27FC236}">
                <a16:creationId xmlns:a16="http://schemas.microsoft.com/office/drawing/2014/main" id="{28D376A2-3656-F7BF-8E97-DA95B182B782}"/>
              </a:ext>
            </a:extLst>
          </p:cNvPr>
          <p:cNvSpPr/>
          <p:nvPr/>
        </p:nvSpPr>
        <p:spPr>
          <a:xfrm>
            <a:off x="4071397"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7" name="Oval 96">
            <a:extLst>
              <a:ext uri="{FF2B5EF4-FFF2-40B4-BE49-F238E27FC236}">
                <a16:creationId xmlns:a16="http://schemas.microsoft.com/office/drawing/2014/main" id="{86771A24-F00F-4429-B5A3-60CC5B631545}"/>
              </a:ext>
            </a:extLst>
          </p:cNvPr>
          <p:cNvSpPr/>
          <p:nvPr/>
        </p:nvSpPr>
        <p:spPr>
          <a:xfrm>
            <a:off x="4442099"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8" name="Oval 97">
            <a:extLst>
              <a:ext uri="{FF2B5EF4-FFF2-40B4-BE49-F238E27FC236}">
                <a16:creationId xmlns:a16="http://schemas.microsoft.com/office/drawing/2014/main" id="{11320E13-6CCD-AA11-E9F0-092E97D873B8}"/>
              </a:ext>
            </a:extLst>
          </p:cNvPr>
          <p:cNvSpPr/>
          <p:nvPr/>
        </p:nvSpPr>
        <p:spPr>
          <a:xfrm>
            <a:off x="4806623"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5" name="Oval 104">
            <a:extLst>
              <a:ext uri="{FF2B5EF4-FFF2-40B4-BE49-F238E27FC236}">
                <a16:creationId xmlns:a16="http://schemas.microsoft.com/office/drawing/2014/main" id="{C078604D-736D-2D36-8664-746636080348}"/>
              </a:ext>
            </a:extLst>
          </p:cNvPr>
          <p:cNvSpPr/>
          <p:nvPr/>
        </p:nvSpPr>
        <p:spPr>
          <a:xfrm>
            <a:off x="1891575" y="53703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6" name="Oval 105">
            <a:extLst>
              <a:ext uri="{FF2B5EF4-FFF2-40B4-BE49-F238E27FC236}">
                <a16:creationId xmlns:a16="http://schemas.microsoft.com/office/drawing/2014/main" id="{DCF7E2D1-1D3D-AE8A-B1C6-08055DE528DA}"/>
              </a:ext>
            </a:extLst>
          </p:cNvPr>
          <p:cNvSpPr/>
          <p:nvPr/>
        </p:nvSpPr>
        <p:spPr>
          <a:xfrm>
            <a:off x="2255718"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7" name="Oval 106">
            <a:extLst>
              <a:ext uri="{FF2B5EF4-FFF2-40B4-BE49-F238E27FC236}">
                <a16:creationId xmlns:a16="http://schemas.microsoft.com/office/drawing/2014/main" id="{47DC42B4-9713-6197-7E67-351186EFCE73}"/>
              </a:ext>
            </a:extLst>
          </p:cNvPr>
          <p:cNvSpPr/>
          <p:nvPr/>
        </p:nvSpPr>
        <p:spPr>
          <a:xfrm>
            <a:off x="2619861"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8" name="Oval 107">
            <a:extLst>
              <a:ext uri="{FF2B5EF4-FFF2-40B4-BE49-F238E27FC236}">
                <a16:creationId xmlns:a16="http://schemas.microsoft.com/office/drawing/2014/main" id="{8B7D4B46-0DBC-8E17-9E4A-ED8869CBCB88}"/>
              </a:ext>
            </a:extLst>
          </p:cNvPr>
          <p:cNvSpPr/>
          <p:nvPr/>
        </p:nvSpPr>
        <p:spPr>
          <a:xfrm>
            <a:off x="2984004"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9" name="Oval 108">
            <a:extLst>
              <a:ext uri="{FF2B5EF4-FFF2-40B4-BE49-F238E27FC236}">
                <a16:creationId xmlns:a16="http://schemas.microsoft.com/office/drawing/2014/main" id="{809198EE-61B6-0C55-5E72-CC96478B3081}"/>
              </a:ext>
            </a:extLst>
          </p:cNvPr>
          <p:cNvSpPr/>
          <p:nvPr/>
        </p:nvSpPr>
        <p:spPr>
          <a:xfrm>
            <a:off x="3348528" y="53674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0" name="Oval 109">
            <a:extLst>
              <a:ext uri="{FF2B5EF4-FFF2-40B4-BE49-F238E27FC236}">
                <a16:creationId xmlns:a16="http://schemas.microsoft.com/office/drawing/2014/main" id="{BE48170E-C2C8-5ECB-7B4E-4825282DA9F8}"/>
              </a:ext>
            </a:extLst>
          </p:cNvPr>
          <p:cNvSpPr/>
          <p:nvPr/>
        </p:nvSpPr>
        <p:spPr>
          <a:xfrm>
            <a:off x="3713052" y="53674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1" name="Oval 110">
            <a:extLst>
              <a:ext uri="{FF2B5EF4-FFF2-40B4-BE49-F238E27FC236}">
                <a16:creationId xmlns:a16="http://schemas.microsoft.com/office/drawing/2014/main" id="{ABB9A261-A519-8F83-CC9C-C27E7BE7C8BC}"/>
              </a:ext>
            </a:extLst>
          </p:cNvPr>
          <p:cNvSpPr/>
          <p:nvPr/>
        </p:nvSpPr>
        <p:spPr>
          <a:xfrm>
            <a:off x="4071397" y="53674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2" name="Oval 111">
            <a:extLst>
              <a:ext uri="{FF2B5EF4-FFF2-40B4-BE49-F238E27FC236}">
                <a16:creationId xmlns:a16="http://schemas.microsoft.com/office/drawing/2014/main" id="{3C6B49AE-22F4-29C7-6562-D5F7B5533FAF}"/>
              </a:ext>
            </a:extLst>
          </p:cNvPr>
          <p:cNvSpPr/>
          <p:nvPr/>
        </p:nvSpPr>
        <p:spPr>
          <a:xfrm>
            <a:off x="4442099"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3" name="Oval 112">
            <a:extLst>
              <a:ext uri="{FF2B5EF4-FFF2-40B4-BE49-F238E27FC236}">
                <a16:creationId xmlns:a16="http://schemas.microsoft.com/office/drawing/2014/main" id="{458A706B-18C3-65BA-DD55-E8D0F35DB7E9}"/>
              </a:ext>
            </a:extLst>
          </p:cNvPr>
          <p:cNvSpPr/>
          <p:nvPr/>
        </p:nvSpPr>
        <p:spPr>
          <a:xfrm>
            <a:off x="4806623"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6" name="Oval 115">
            <a:extLst>
              <a:ext uri="{FF2B5EF4-FFF2-40B4-BE49-F238E27FC236}">
                <a16:creationId xmlns:a16="http://schemas.microsoft.com/office/drawing/2014/main" id="{D11C57C6-EF40-F4C0-3BC7-803F45BD5066}"/>
              </a:ext>
            </a:extLst>
          </p:cNvPr>
          <p:cNvSpPr/>
          <p:nvPr/>
        </p:nvSpPr>
        <p:spPr>
          <a:xfrm>
            <a:off x="1891575" y="61549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7" name="Oval 116">
            <a:extLst>
              <a:ext uri="{FF2B5EF4-FFF2-40B4-BE49-F238E27FC236}">
                <a16:creationId xmlns:a16="http://schemas.microsoft.com/office/drawing/2014/main" id="{4274FBC1-5792-4EF8-6975-F5AA36DEF46D}"/>
              </a:ext>
            </a:extLst>
          </p:cNvPr>
          <p:cNvSpPr/>
          <p:nvPr/>
        </p:nvSpPr>
        <p:spPr>
          <a:xfrm>
            <a:off x="2255718"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8" name="Oval 117">
            <a:extLst>
              <a:ext uri="{FF2B5EF4-FFF2-40B4-BE49-F238E27FC236}">
                <a16:creationId xmlns:a16="http://schemas.microsoft.com/office/drawing/2014/main" id="{88F5D0DA-5D57-0855-F499-3E4388E0A04B}"/>
              </a:ext>
            </a:extLst>
          </p:cNvPr>
          <p:cNvSpPr/>
          <p:nvPr/>
        </p:nvSpPr>
        <p:spPr>
          <a:xfrm>
            <a:off x="2619861"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9" name="Oval 118">
            <a:extLst>
              <a:ext uri="{FF2B5EF4-FFF2-40B4-BE49-F238E27FC236}">
                <a16:creationId xmlns:a16="http://schemas.microsoft.com/office/drawing/2014/main" id="{D70863FB-17C8-F44A-FCF0-935042648F15}"/>
              </a:ext>
            </a:extLst>
          </p:cNvPr>
          <p:cNvSpPr/>
          <p:nvPr/>
        </p:nvSpPr>
        <p:spPr>
          <a:xfrm>
            <a:off x="2984004"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1" name="Oval 120">
            <a:extLst>
              <a:ext uri="{FF2B5EF4-FFF2-40B4-BE49-F238E27FC236}">
                <a16:creationId xmlns:a16="http://schemas.microsoft.com/office/drawing/2014/main" id="{EEF402AA-A4A0-D4C2-059E-E66982B6EBE5}"/>
              </a:ext>
            </a:extLst>
          </p:cNvPr>
          <p:cNvSpPr/>
          <p:nvPr/>
        </p:nvSpPr>
        <p:spPr>
          <a:xfrm>
            <a:off x="3348147"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3" name="Oval 122">
            <a:extLst>
              <a:ext uri="{FF2B5EF4-FFF2-40B4-BE49-F238E27FC236}">
                <a16:creationId xmlns:a16="http://schemas.microsoft.com/office/drawing/2014/main" id="{E1CF8C33-738A-C89E-6C4A-20BAC9F3863E}"/>
              </a:ext>
            </a:extLst>
          </p:cNvPr>
          <p:cNvSpPr/>
          <p:nvPr/>
        </p:nvSpPr>
        <p:spPr>
          <a:xfrm>
            <a:off x="4442099"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4" name="Oval 123">
            <a:extLst>
              <a:ext uri="{FF2B5EF4-FFF2-40B4-BE49-F238E27FC236}">
                <a16:creationId xmlns:a16="http://schemas.microsoft.com/office/drawing/2014/main" id="{090B0514-3BDB-C3CE-E2C8-7DF23BABCD3E}"/>
              </a:ext>
            </a:extLst>
          </p:cNvPr>
          <p:cNvSpPr/>
          <p:nvPr/>
        </p:nvSpPr>
        <p:spPr>
          <a:xfrm>
            <a:off x="4806623"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5" name="Title 2">
            <a:extLst>
              <a:ext uri="{FF2B5EF4-FFF2-40B4-BE49-F238E27FC236}">
                <a16:creationId xmlns:a16="http://schemas.microsoft.com/office/drawing/2014/main" id="{F7BE47A5-31FE-7369-C739-812BB7B8CA83}"/>
              </a:ext>
            </a:extLst>
          </p:cNvPr>
          <p:cNvSpPr txBox="1"/>
          <p:nvPr/>
        </p:nvSpPr>
        <p:spPr>
          <a:xfrm>
            <a:off x="1793543"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Yu Gothic" panose="020B0400000000000000" pitchFamily="34" charset="-128"/>
                <a:ea typeface="Yu Gothic" panose="020B0400000000000000" pitchFamily="34" charset="-128"/>
              </a:rPr>
              <a:t>8%</a:t>
            </a:r>
          </a:p>
        </p:txBody>
      </p:sp>
      <p:sp>
        <p:nvSpPr>
          <p:cNvPr id="126" name="Title 2">
            <a:extLst>
              <a:ext uri="{FF2B5EF4-FFF2-40B4-BE49-F238E27FC236}">
                <a16:creationId xmlns:a16="http://schemas.microsoft.com/office/drawing/2014/main" id="{0CAD56FE-068D-C6AD-6B06-DF4BF875D846}"/>
              </a:ext>
            </a:extLst>
          </p:cNvPr>
          <p:cNvSpPr txBox="1"/>
          <p:nvPr/>
        </p:nvSpPr>
        <p:spPr>
          <a:xfrm>
            <a:off x="3074727" y="5853038"/>
            <a:ext cx="1549570" cy="35370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Yu Gothic" panose="020B0400000000000000" pitchFamily="34" charset="-128"/>
                <a:ea typeface="Yu Gothic" panose="020B0400000000000000" pitchFamily="34" charset="-128"/>
              </a:rPr>
              <a:t>12.5% – 14.5%</a:t>
            </a:r>
          </a:p>
        </p:txBody>
      </p:sp>
      <p:sp>
        <p:nvSpPr>
          <p:cNvPr id="127" name="Title 2">
            <a:extLst>
              <a:ext uri="{FF2B5EF4-FFF2-40B4-BE49-F238E27FC236}">
                <a16:creationId xmlns:a16="http://schemas.microsoft.com/office/drawing/2014/main" id="{B5A9709D-06AD-382A-042C-DC037BA6DFC0}"/>
              </a:ext>
            </a:extLst>
          </p:cNvPr>
          <p:cNvSpPr txBox="1"/>
          <p:nvPr/>
        </p:nvSpPr>
        <p:spPr>
          <a:xfrm>
            <a:off x="4356425" y="583499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Yu Gothic" panose="020B0400000000000000" pitchFamily="34" charset="-128"/>
                <a:ea typeface="Yu Gothic" panose="020B0400000000000000" pitchFamily="34" charset="-128"/>
              </a:rPr>
              <a:t>17%</a:t>
            </a:r>
          </a:p>
        </p:txBody>
      </p:sp>
      <p:cxnSp>
        <p:nvCxnSpPr>
          <p:cNvPr id="138" name="Straight Connector 137">
            <a:extLst>
              <a:ext uri="{FF2B5EF4-FFF2-40B4-BE49-F238E27FC236}">
                <a16:creationId xmlns:a16="http://schemas.microsoft.com/office/drawing/2014/main" id="{A99BF965-57F4-CB8F-FDFE-23CC6ACE8858}"/>
              </a:ext>
            </a:extLst>
          </p:cNvPr>
          <p:cNvCxnSpPr>
            <a:cxnSpLocks/>
          </p:cNvCxnSpPr>
          <p:nvPr/>
        </p:nvCxnSpPr>
        <p:spPr>
          <a:xfrm>
            <a:off x="3123254"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0ADF244D-39DB-5622-CC55-F58F33415D2F}"/>
              </a:ext>
            </a:extLst>
          </p:cNvPr>
          <p:cNvGrpSpPr/>
          <p:nvPr/>
        </p:nvGrpSpPr>
        <p:grpSpPr>
          <a:xfrm>
            <a:off x="3345761" y="6152078"/>
            <a:ext cx="1010664" cy="272668"/>
            <a:chOff x="7674890" y="5926610"/>
            <a:chExt cx="1010664" cy="272668"/>
          </a:xfrm>
        </p:grpSpPr>
        <p:sp>
          <p:nvSpPr>
            <p:cNvPr id="8" name="Freeform 7">
              <a:extLst>
                <a:ext uri="{FF2B5EF4-FFF2-40B4-BE49-F238E27FC236}">
                  <a16:creationId xmlns:a16="http://schemas.microsoft.com/office/drawing/2014/main" id="{4457550D-D6A7-A7C4-1FA9-F03BB865B97A}"/>
                </a:ext>
              </a:extLst>
            </p:cNvPr>
            <p:cNvSpPr/>
            <p:nvPr/>
          </p:nvSpPr>
          <p:spPr>
            <a:xfrm>
              <a:off x="8543846"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latin typeface="Yu Gothic" panose="020B0400000000000000" pitchFamily="34" charset="-128"/>
                <a:ea typeface="Yu Gothic" panose="020B0400000000000000" pitchFamily="34" charset="-128"/>
              </a:endParaRPr>
            </a:p>
          </p:txBody>
        </p:sp>
        <p:sp>
          <p:nvSpPr>
            <p:cNvPr id="9" name="Freeform 8">
              <a:extLst>
                <a:ext uri="{FF2B5EF4-FFF2-40B4-BE49-F238E27FC236}">
                  <a16:creationId xmlns:a16="http://schemas.microsoft.com/office/drawing/2014/main" id="{4C18D776-10EF-45C9-08AB-E3BB051419BD}"/>
                </a:ext>
              </a:extLst>
            </p:cNvPr>
            <p:cNvSpPr/>
            <p:nvPr/>
          </p:nvSpPr>
          <p:spPr>
            <a:xfrm rot="10800000">
              <a:off x="840692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latin typeface="Yu Gothic" panose="020B0400000000000000" pitchFamily="34" charset="-128"/>
                <a:ea typeface="Yu Gothic" panose="020B0400000000000000" pitchFamily="34" charset="-128"/>
              </a:endParaRPr>
            </a:p>
          </p:txBody>
        </p:sp>
        <p:sp>
          <p:nvSpPr>
            <p:cNvPr id="12" name="Freeform 11">
              <a:extLst>
                <a:ext uri="{FF2B5EF4-FFF2-40B4-BE49-F238E27FC236}">
                  <a16:creationId xmlns:a16="http://schemas.microsoft.com/office/drawing/2014/main" id="{35855531-27C6-679E-C97F-AF870D24775B}"/>
                </a:ext>
              </a:extLst>
            </p:cNvPr>
            <p:cNvSpPr/>
            <p:nvPr/>
          </p:nvSpPr>
          <p:spPr>
            <a:xfrm rot="10800000">
              <a:off x="767489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latin typeface="Yu Gothic" panose="020B0400000000000000" pitchFamily="34" charset="-128"/>
                <a:ea typeface="Yu Gothic" panose="020B0400000000000000" pitchFamily="34" charset="-128"/>
              </a:endParaRPr>
            </a:p>
          </p:txBody>
        </p:sp>
      </p:grpSp>
      <p:cxnSp>
        <p:nvCxnSpPr>
          <p:cNvPr id="11" name="Straight Connector 10">
            <a:extLst>
              <a:ext uri="{FF2B5EF4-FFF2-40B4-BE49-F238E27FC236}">
                <a16:creationId xmlns:a16="http://schemas.microsoft.com/office/drawing/2014/main" id="{57F252BD-6762-EC66-7068-AC9CF694399B}"/>
              </a:ext>
            </a:extLst>
          </p:cNvPr>
          <p:cNvCxnSpPr>
            <a:cxnSpLocks/>
          </p:cNvCxnSpPr>
          <p:nvPr/>
        </p:nvCxnSpPr>
        <p:spPr>
          <a:xfrm>
            <a:off x="3117954" y="2641194"/>
            <a:ext cx="184794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A9F847C-F6A3-750E-3F76-D88E6683C2CD}"/>
              </a:ext>
            </a:extLst>
          </p:cNvPr>
          <p:cNvCxnSpPr>
            <a:cxnSpLocks/>
          </p:cNvCxnSpPr>
          <p:nvPr/>
        </p:nvCxnSpPr>
        <p:spPr>
          <a:xfrm>
            <a:off x="4953036"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32FE7FAC-8AD5-96BC-264F-50623C602AE8}"/>
              </a:ext>
            </a:extLst>
          </p:cNvPr>
          <p:cNvSpPr/>
          <p:nvPr/>
        </p:nvSpPr>
        <p:spPr>
          <a:xfrm>
            <a:off x="3716377"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7" name="Title 2">
            <a:extLst>
              <a:ext uri="{FF2B5EF4-FFF2-40B4-BE49-F238E27FC236}">
                <a16:creationId xmlns:a16="http://schemas.microsoft.com/office/drawing/2014/main" id="{55D2546C-56AD-56D2-D723-8C45012F9FA3}"/>
              </a:ext>
            </a:extLst>
          </p:cNvPr>
          <p:cNvSpPr txBox="1"/>
          <p:nvPr/>
        </p:nvSpPr>
        <p:spPr>
          <a:xfrm>
            <a:off x="396626" y="2232232"/>
            <a:ext cx="1070480"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tx1"/>
                </a:solidFill>
                <a:latin typeface="Yu Gothic" panose="020B0400000000000000" pitchFamily="34" charset="-128"/>
                <a:ea typeface="Yu Gothic" panose="020B0400000000000000" pitchFamily="34" charset="-128"/>
              </a:rPr>
              <a:t>色調</a:t>
            </a:r>
            <a:endParaRPr lang="en-US" sz="1600" dirty="0">
              <a:solidFill>
                <a:schemeClr val="tx1"/>
              </a:solidFill>
              <a:latin typeface="Yu Gothic" panose="020B0400000000000000" pitchFamily="34" charset="-128"/>
              <a:ea typeface="Yu Gothic" panose="020B0400000000000000" pitchFamily="34" charset="-128"/>
            </a:endParaRPr>
          </a:p>
        </p:txBody>
      </p:sp>
      <p:cxnSp>
        <p:nvCxnSpPr>
          <p:cNvPr id="18" name="Straight Connector 17">
            <a:extLst>
              <a:ext uri="{FF2B5EF4-FFF2-40B4-BE49-F238E27FC236}">
                <a16:creationId xmlns:a16="http://schemas.microsoft.com/office/drawing/2014/main" id="{0E47F49E-609B-8AE2-2EDB-DC3FAC62001D}"/>
              </a:ext>
            </a:extLst>
          </p:cNvPr>
          <p:cNvCxnSpPr>
            <a:cxnSpLocks/>
          </p:cNvCxnSpPr>
          <p:nvPr/>
        </p:nvCxnSpPr>
        <p:spPr>
          <a:xfrm>
            <a:off x="931866" y="2340598"/>
            <a:ext cx="8596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9" name="Title 2">
            <a:extLst>
              <a:ext uri="{FF2B5EF4-FFF2-40B4-BE49-F238E27FC236}">
                <a16:creationId xmlns:a16="http://schemas.microsoft.com/office/drawing/2014/main" id="{EDF6A82D-C23E-DBBE-FE21-FD1752C3612E}"/>
              </a:ext>
            </a:extLst>
          </p:cNvPr>
          <p:cNvSpPr txBox="1"/>
          <p:nvPr/>
        </p:nvSpPr>
        <p:spPr>
          <a:xfrm>
            <a:off x="362731" y="333426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ボディ</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22" name="Straight Connector 21">
            <a:extLst>
              <a:ext uri="{FF2B5EF4-FFF2-40B4-BE49-F238E27FC236}">
                <a16:creationId xmlns:a16="http://schemas.microsoft.com/office/drawing/2014/main" id="{E67218C3-B739-5CC3-C367-5A2CC8E5E870}"/>
              </a:ext>
            </a:extLst>
          </p:cNvPr>
          <p:cNvCxnSpPr>
            <a:cxnSpLocks/>
          </p:cNvCxnSpPr>
          <p:nvPr/>
        </p:nvCxnSpPr>
        <p:spPr>
          <a:xfrm>
            <a:off x="1038998" y="3502133"/>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3" name="Title 2">
            <a:extLst>
              <a:ext uri="{FF2B5EF4-FFF2-40B4-BE49-F238E27FC236}">
                <a16:creationId xmlns:a16="http://schemas.microsoft.com/office/drawing/2014/main" id="{FDFF0AEC-5072-679B-E2ED-557D68562FAA}"/>
              </a:ext>
            </a:extLst>
          </p:cNvPr>
          <p:cNvSpPr txBox="1"/>
          <p:nvPr/>
        </p:nvSpPr>
        <p:spPr>
          <a:xfrm>
            <a:off x="362731" y="420541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甘み</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24" name="Straight Connector 23">
            <a:extLst>
              <a:ext uri="{FF2B5EF4-FFF2-40B4-BE49-F238E27FC236}">
                <a16:creationId xmlns:a16="http://schemas.microsoft.com/office/drawing/2014/main" id="{88C8302B-7488-876C-93BE-C2050164E5AB}"/>
              </a:ext>
            </a:extLst>
          </p:cNvPr>
          <p:cNvCxnSpPr>
            <a:cxnSpLocks/>
          </p:cNvCxnSpPr>
          <p:nvPr/>
        </p:nvCxnSpPr>
        <p:spPr>
          <a:xfrm>
            <a:off x="931866" y="4373284"/>
            <a:ext cx="8596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5" name="Title 2">
            <a:extLst>
              <a:ext uri="{FF2B5EF4-FFF2-40B4-BE49-F238E27FC236}">
                <a16:creationId xmlns:a16="http://schemas.microsoft.com/office/drawing/2014/main" id="{F3DE59F4-314F-B385-8ECD-C33D9FD55AEF}"/>
              </a:ext>
            </a:extLst>
          </p:cNvPr>
          <p:cNvSpPr txBox="1"/>
          <p:nvPr/>
        </p:nvSpPr>
        <p:spPr>
          <a:xfrm>
            <a:off x="362731" y="504567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オーク</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26" name="Straight Connector 25">
            <a:extLst>
              <a:ext uri="{FF2B5EF4-FFF2-40B4-BE49-F238E27FC236}">
                <a16:creationId xmlns:a16="http://schemas.microsoft.com/office/drawing/2014/main" id="{274D6DFD-790D-2785-28FD-F79F87D9ADE2}"/>
              </a:ext>
            </a:extLst>
          </p:cNvPr>
          <p:cNvCxnSpPr>
            <a:cxnSpLocks/>
          </p:cNvCxnSpPr>
          <p:nvPr/>
        </p:nvCxnSpPr>
        <p:spPr>
          <a:xfrm>
            <a:off x="1038998" y="5213543"/>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7" name="Title 2">
            <a:extLst>
              <a:ext uri="{FF2B5EF4-FFF2-40B4-BE49-F238E27FC236}">
                <a16:creationId xmlns:a16="http://schemas.microsoft.com/office/drawing/2014/main" id="{2C7D5BFD-ADA7-BC46-D037-EB71E6955030}"/>
              </a:ext>
            </a:extLst>
          </p:cNvPr>
          <p:cNvSpPr txBox="1"/>
          <p:nvPr/>
        </p:nvSpPr>
        <p:spPr>
          <a:xfrm>
            <a:off x="362731" y="53916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酸</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28" name="Straight Connector 27">
            <a:extLst>
              <a:ext uri="{FF2B5EF4-FFF2-40B4-BE49-F238E27FC236}">
                <a16:creationId xmlns:a16="http://schemas.microsoft.com/office/drawing/2014/main" id="{D5A0802E-5B44-D5FC-D799-4770D95C2FFF}"/>
              </a:ext>
            </a:extLst>
          </p:cNvPr>
          <p:cNvCxnSpPr>
            <a:cxnSpLocks/>
          </p:cNvCxnSpPr>
          <p:nvPr/>
        </p:nvCxnSpPr>
        <p:spPr>
          <a:xfrm>
            <a:off x="753657" y="5559532"/>
            <a:ext cx="103782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9" name="Title 2">
            <a:extLst>
              <a:ext uri="{FF2B5EF4-FFF2-40B4-BE49-F238E27FC236}">
                <a16:creationId xmlns:a16="http://schemas.microsoft.com/office/drawing/2014/main" id="{D205798B-E187-A7F9-768F-5500348508BD}"/>
              </a:ext>
            </a:extLst>
          </p:cNvPr>
          <p:cNvSpPr txBox="1"/>
          <p:nvPr/>
        </p:nvSpPr>
        <p:spPr>
          <a:xfrm>
            <a:off x="362731" y="617631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アルコール</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30" name="Straight Connector 29">
            <a:extLst>
              <a:ext uri="{FF2B5EF4-FFF2-40B4-BE49-F238E27FC236}">
                <a16:creationId xmlns:a16="http://schemas.microsoft.com/office/drawing/2014/main" id="{9708A8D4-DA91-0EEB-DD23-D11E2F10061B}"/>
              </a:ext>
            </a:extLst>
          </p:cNvPr>
          <p:cNvCxnSpPr>
            <a:cxnSpLocks/>
          </p:cNvCxnSpPr>
          <p:nvPr/>
        </p:nvCxnSpPr>
        <p:spPr>
          <a:xfrm>
            <a:off x="1467106" y="6344186"/>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Title 2">
            <a:extLst>
              <a:ext uri="{FF2B5EF4-FFF2-40B4-BE49-F238E27FC236}">
                <a16:creationId xmlns:a16="http://schemas.microsoft.com/office/drawing/2014/main" id="{2DE7B3B0-45E7-DDD3-BD46-4A99BAD7D3C5}"/>
              </a:ext>
            </a:extLst>
          </p:cNvPr>
          <p:cNvSpPr txBox="1"/>
          <p:nvPr/>
        </p:nvSpPr>
        <p:spPr>
          <a:xfrm>
            <a:off x="1745146" y="306105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ライト</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4" name="Title 2">
            <a:extLst>
              <a:ext uri="{FF2B5EF4-FFF2-40B4-BE49-F238E27FC236}">
                <a16:creationId xmlns:a16="http://schemas.microsoft.com/office/drawing/2014/main" id="{59D95863-5DDB-0F49-BA88-46C751DC43BD}"/>
              </a:ext>
            </a:extLst>
          </p:cNvPr>
          <p:cNvSpPr txBox="1"/>
          <p:nvPr/>
        </p:nvSpPr>
        <p:spPr>
          <a:xfrm>
            <a:off x="2834298" y="3061050"/>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ミディアム</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5" name="Title 2">
            <a:extLst>
              <a:ext uri="{FF2B5EF4-FFF2-40B4-BE49-F238E27FC236}">
                <a16:creationId xmlns:a16="http://schemas.microsoft.com/office/drawing/2014/main" id="{57E77491-88F9-AF5E-C305-A12BA26C2FD9}"/>
              </a:ext>
            </a:extLst>
          </p:cNvPr>
          <p:cNvSpPr txBox="1"/>
          <p:nvPr/>
        </p:nvSpPr>
        <p:spPr>
          <a:xfrm>
            <a:off x="4308028" y="306105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フル</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6" name="Title 2">
            <a:extLst>
              <a:ext uri="{FF2B5EF4-FFF2-40B4-BE49-F238E27FC236}">
                <a16:creationId xmlns:a16="http://schemas.microsoft.com/office/drawing/2014/main" id="{88818297-3F1C-3433-1215-FE844CCE03D4}"/>
              </a:ext>
            </a:extLst>
          </p:cNvPr>
          <p:cNvSpPr txBox="1"/>
          <p:nvPr/>
        </p:nvSpPr>
        <p:spPr>
          <a:xfrm>
            <a:off x="1745146" y="390131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辛口</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8" name="Title 2">
            <a:extLst>
              <a:ext uri="{FF2B5EF4-FFF2-40B4-BE49-F238E27FC236}">
                <a16:creationId xmlns:a16="http://schemas.microsoft.com/office/drawing/2014/main" id="{7428733A-433D-4314-B386-9F4DBC129D46}"/>
              </a:ext>
            </a:extLst>
          </p:cNvPr>
          <p:cNvSpPr txBox="1"/>
          <p:nvPr/>
        </p:nvSpPr>
        <p:spPr>
          <a:xfrm>
            <a:off x="2865714" y="3901310"/>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中辛口</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9" name="Title 2">
            <a:extLst>
              <a:ext uri="{FF2B5EF4-FFF2-40B4-BE49-F238E27FC236}">
                <a16:creationId xmlns:a16="http://schemas.microsoft.com/office/drawing/2014/main" id="{8605082D-57FA-E7D9-D810-4A6B587300F7}"/>
              </a:ext>
            </a:extLst>
          </p:cNvPr>
          <p:cNvSpPr txBox="1"/>
          <p:nvPr/>
        </p:nvSpPr>
        <p:spPr>
          <a:xfrm>
            <a:off x="4308028" y="390131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甘口</a:t>
            </a:r>
            <a:endParaRPr lang="ja-JP" altLang="en-US" sz="1200" cap="none" dirty="0">
              <a:solidFill>
                <a:schemeClr val="tx1"/>
              </a:solidFill>
              <a:latin typeface="Yu Gothic" panose="020B0400000000000000" pitchFamily="34" charset="-128"/>
              <a:ea typeface="Yu Gothic" panose="020B0400000000000000" pitchFamily="34" charset="-128"/>
            </a:endParaRPr>
          </a:p>
        </p:txBody>
      </p:sp>
      <p:sp>
        <p:nvSpPr>
          <p:cNvPr id="37" name="Title 2">
            <a:extLst>
              <a:ext uri="{FF2B5EF4-FFF2-40B4-BE49-F238E27FC236}">
                <a16:creationId xmlns:a16="http://schemas.microsoft.com/office/drawing/2014/main" id="{53D19BCD-D66F-AF32-08B3-24C50DB248CC}"/>
              </a:ext>
            </a:extLst>
          </p:cNvPr>
          <p:cNvSpPr txBox="1"/>
          <p:nvPr/>
        </p:nvSpPr>
        <p:spPr>
          <a:xfrm>
            <a:off x="1770566" y="4707808"/>
            <a:ext cx="126975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dirty="0">
                <a:solidFill>
                  <a:schemeClr val="tx1"/>
                </a:solidFill>
                <a:latin typeface="Yu Gothic" panose="020B0400000000000000" pitchFamily="34" charset="-128"/>
                <a:ea typeface="Yu Gothic" panose="020B0400000000000000" pitchFamily="34" charset="-128"/>
              </a:rPr>
              <a:t>未使用</a:t>
            </a:r>
            <a:r>
              <a:rPr lang="en-AU" altLang="ja-JP" sz="1200" cap="none" dirty="0">
                <a:solidFill>
                  <a:schemeClr val="tx1"/>
                </a:solidFill>
                <a:latin typeface="Yu Gothic" panose="020B0400000000000000" pitchFamily="34" charset="-128"/>
                <a:ea typeface="Yu Gothic" panose="020B0400000000000000" pitchFamily="34" charset="-128"/>
              </a:rPr>
              <a:t>/</a:t>
            </a:r>
            <a:r>
              <a:rPr lang="ja-JP" altLang="en-US" sz="1200" cap="none" dirty="0">
                <a:solidFill>
                  <a:schemeClr val="tx1"/>
                </a:solidFill>
                <a:latin typeface="Yu Gothic" panose="020B0400000000000000" pitchFamily="34" charset="-128"/>
                <a:ea typeface="Yu Gothic" panose="020B0400000000000000" pitchFamily="34" charset="-128"/>
              </a:rPr>
              <a:t>低い</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47" name="Title 2">
            <a:extLst>
              <a:ext uri="{FF2B5EF4-FFF2-40B4-BE49-F238E27FC236}">
                <a16:creationId xmlns:a16="http://schemas.microsoft.com/office/drawing/2014/main" id="{23735492-84D7-8419-0BE8-B68F6E42B2B6}"/>
              </a:ext>
            </a:extLst>
          </p:cNvPr>
          <p:cNvSpPr txBox="1"/>
          <p:nvPr/>
        </p:nvSpPr>
        <p:spPr>
          <a:xfrm>
            <a:off x="3148970" y="4711948"/>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dirty="0">
                <a:solidFill>
                  <a:schemeClr val="tx1"/>
                </a:solidFill>
                <a:latin typeface="Yu Gothic" panose="020B0400000000000000" pitchFamily="34" charset="-128"/>
                <a:ea typeface="Yu Gothic" panose="020B0400000000000000" pitchFamily="34" charset="-128"/>
              </a:rPr>
              <a:t>ミディアム</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48" name="Title 2">
            <a:extLst>
              <a:ext uri="{FF2B5EF4-FFF2-40B4-BE49-F238E27FC236}">
                <a16:creationId xmlns:a16="http://schemas.microsoft.com/office/drawing/2014/main" id="{10A0BA0E-0333-2D0B-B989-13A3A689C956}"/>
              </a:ext>
            </a:extLst>
          </p:cNvPr>
          <p:cNvSpPr txBox="1"/>
          <p:nvPr/>
        </p:nvSpPr>
        <p:spPr>
          <a:xfrm>
            <a:off x="4326001" y="468526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dirty="0">
                <a:solidFill>
                  <a:schemeClr val="tx1"/>
                </a:solidFill>
                <a:latin typeface="Yu Gothic" panose="020B0400000000000000" pitchFamily="34" charset="-128"/>
                <a:ea typeface="Yu Gothic" panose="020B0400000000000000" pitchFamily="34" charset="-128"/>
              </a:rPr>
              <a:t>高</a:t>
            </a:r>
            <a:endParaRPr lang="en-US" sz="1200" cap="none" dirty="0">
              <a:solidFill>
                <a:schemeClr val="tx1"/>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164068906"/>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53CAD1-41AE-603C-A2AC-6F78511DB248}"/>
              </a:ext>
            </a:extLst>
          </p:cNvPr>
          <p:cNvSpPr txBox="1"/>
          <p:nvPr/>
        </p:nvSpPr>
        <p:spPr>
          <a:xfrm>
            <a:off x="501248" y="541230"/>
            <a:ext cx="5541444" cy="1204176"/>
          </a:xfrm>
          <a:prstGeom prst="rect">
            <a:avLst/>
          </a:prstGeom>
          <a:noFill/>
        </p:spPr>
        <p:txBody>
          <a:bodyPr wrap="square">
            <a:spAutoFit/>
          </a:bodyPr>
          <a:lstStyle/>
          <a:p>
            <a:pPr>
              <a:lnSpc>
                <a:spcPct val="82000"/>
              </a:lnSpc>
            </a:pPr>
            <a:r>
              <a:rPr lang="en-AU" altLang="ja-JP" sz="3200" dirty="0">
                <a:solidFill>
                  <a:srgbClr val="601329"/>
                </a:solidFill>
                <a:ea typeface="Yu Gothic Medium" panose="020B0400000000000000" pitchFamily="34" charset="-128"/>
              </a:rPr>
              <a:t>TASMANIA</a:t>
            </a:r>
            <a:br>
              <a:rPr lang="en-US" sz="6000" dirty="0">
                <a:solidFill>
                  <a:srgbClr val="B2D8BE"/>
                </a:solidFill>
                <a:latin typeface="Yu Gothic Medium" panose="020B0400000000000000" pitchFamily="34" charset="-128"/>
                <a:ea typeface="Yu Gothic Medium" panose="020B0400000000000000" pitchFamily="34" charset="-128"/>
              </a:rPr>
            </a:br>
            <a:r>
              <a:rPr lang="ja-JP" altLang="en-US" sz="5440" dirty="0">
                <a:solidFill>
                  <a:schemeClr val="bg2"/>
                </a:solidFill>
                <a:latin typeface="Yu Gothic Medium" panose="020B0400000000000000" pitchFamily="34" charset="-128"/>
                <a:ea typeface="Yu Gothic Medium" panose="020B0400000000000000" pitchFamily="34" charset="-128"/>
              </a:rPr>
              <a:t>ピノ・ノワール</a:t>
            </a:r>
            <a:endParaRPr lang="en-US" sz="5440" dirty="0">
              <a:solidFill>
                <a:schemeClr val="bg2"/>
              </a:solidFill>
              <a:latin typeface="Yu Gothic Medium" panose="020B0400000000000000" pitchFamily="34" charset="-128"/>
              <a:ea typeface="Yu Gothic Medium" panose="020B0400000000000000" pitchFamily="34" charset="-128"/>
            </a:endParaRPr>
          </a:p>
        </p:txBody>
      </p:sp>
      <p:sp>
        <p:nvSpPr>
          <p:cNvPr id="6" name="TextBox 5">
            <a:extLst>
              <a:ext uri="{FF2B5EF4-FFF2-40B4-BE49-F238E27FC236}">
                <a16:creationId xmlns:a16="http://schemas.microsoft.com/office/drawing/2014/main" id="{3937CC6C-038C-22C6-5A1B-F274BB411F78}"/>
              </a:ext>
            </a:extLst>
          </p:cNvPr>
          <p:cNvSpPr txBox="1"/>
          <p:nvPr/>
        </p:nvSpPr>
        <p:spPr>
          <a:xfrm>
            <a:off x="816255" y="2314162"/>
            <a:ext cx="2805709" cy="584775"/>
          </a:xfrm>
          <a:prstGeom prst="rect">
            <a:avLst/>
          </a:prstGeom>
          <a:noFill/>
        </p:spPr>
        <p:txBody>
          <a:bodyPr wrap="square" anchor="b">
            <a:spAutoFit/>
          </a:bodyPr>
          <a:lstStyle/>
          <a:p>
            <a:pPr algn="ctr">
              <a:spcBef>
                <a:spcPts val="217"/>
              </a:spcBef>
              <a:spcAft>
                <a:spcPts val="315"/>
              </a:spcAft>
            </a:pPr>
            <a:r>
              <a:rPr lang="ja-JP" altLang="en-US" sz="1600" dirty="0">
                <a:effectLst/>
                <a:latin typeface="Yu Gothic Medium" panose="020B0400000000000000" pitchFamily="34" charset="-128"/>
                <a:ea typeface="Yu Gothic Medium" panose="020B0400000000000000" pitchFamily="34" charset="-128"/>
              </a:rPr>
              <a:t>スパークリング・ワインの生産で知られる</a:t>
            </a:r>
            <a:endParaRPr lang="en-AU" sz="1600" dirty="0">
              <a:effectLst/>
              <a:latin typeface="Yu Gothic Medium" panose="020B0400000000000000" pitchFamily="34" charset="-128"/>
              <a:ea typeface="Yu Gothic Medium" panose="020B0400000000000000" pitchFamily="34" charset="-128"/>
            </a:endParaRPr>
          </a:p>
        </p:txBody>
      </p:sp>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721231" y="3032760"/>
            <a:ext cx="107105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2918129"/>
            <a:ext cx="0" cy="22395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3142086"/>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90488" y="1812209"/>
            <a:ext cx="2365896" cy="2365896"/>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761824" y="2641370"/>
            <a:ext cx="2425021" cy="782778"/>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ja-JP" altLang="en-US" sz="2000" dirty="0">
                <a:solidFill>
                  <a:schemeClr val="tx1"/>
                </a:solidFill>
                <a:effectLst/>
                <a:latin typeface="Yu Gothic" panose="020B0400000000000000" pitchFamily="34" charset="-128"/>
                <a:ea typeface="Yu Gothic" panose="020B0400000000000000" pitchFamily="34" charset="-128"/>
              </a:rPr>
              <a:t>デリケートかつ</a:t>
            </a:r>
            <a:br>
              <a:rPr lang="en-AU" altLang="ja-JP" sz="2000" dirty="0">
                <a:solidFill>
                  <a:schemeClr val="tx1"/>
                </a:solidFill>
                <a:effectLst/>
                <a:latin typeface="Yu Gothic" panose="020B0400000000000000" pitchFamily="34" charset="-128"/>
                <a:ea typeface="Yu Gothic" panose="020B0400000000000000" pitchFamily="34" charset="-128"/>
              </a:rPr>
            </a:br>
            <a:r>
              <a:rPr lang="ja-JP" altLang="en-US" sz="2000" dirty="0">
                <a:solidFill>
                  <a:schemeClr val="tx1"/>
                </a:solidFill>
                <a:effectLst/>
                <a:latin typeface="Yu Gothic" panose="020B0400000000000000" pitchFamily="34" charset="-128"/>
                <a:ea typeface="Yu Gothic" panose="020B0400000000000000" pitchFamily="34" charset="-128"/>
              </a:rPr>
              <a:t>華やかな香り</a:t>
            </a:r>
            <a:br>
              <a:rPr lang="en-AU" altLang="ja-JP" sz="2000" dirty="0">
                <a:solidFill>
                  <a:schemeClr val="tx1"/>
                </a:solidFill>
                <a:effectLst/>
                <a:latin typeface="Yu Gothic" panose="020B0400000000000000" pitchFamily="34" charset="-128"/>
                <a:ea typeface="Yu Gothic" panose="020B0400000000000000" pitchFamily="34" charset="-128"/>
              </a:rPr>
            </a:br>
            <a:r>
              <a:rPr lang="ja-JP" altLang="en-US" sz="2000" dirty="0">
                <a:solidFill>
                  <a:schemeClr val="tx1"/>
                </a:solidFill>
                <a:effectLst/>
                <a:latin typeface="Yu Gothic" panose="020B0400000000000000" pitchFamily="34" charset="-128"/>
                <a:ea typeface="Yu Gothic" panose="020B0400000000000000" pitchFamily="34" charset="-128"/>
              </a:rPr>
              <a:t>高いスタイル</a:t>
            </a:r>
            <a:endParaRPr lang="en-AU" sz="2000" dirty="0">
              <a:solidFill>
                <a:schemeClr val="tx1"/>
              </a:solidFill>
              <a:effectLst/>
              <a:latin typeface="Yu Gothic" panose="020B0400000000000000" pitchFamily="34" charset="-128"/>
              <a:ea typeface="Yu Gothic" panose="020B0400000000000000" pitchFamily="34" charset="-128"/>
            </a:endParaRPr>
          </a:p>
        </p:txBody>
      </p:sp>
      <p:sp>
        <p:nvSpPr>
          <p:cNvPr id="29" name="TextBox 28">
            <a:extLst>
              <a:ext uri="{FF2B5EF4-FFF2-40B4-BE49-F238E27FC236}">
                <a16:creationId xmlns:a16="http://schemas.microsoft.com/office/drawing/2014/main" id="{9EE6620A-6DE8-9F2C-93D7-EA689D1394C6}"/>
              </a:ext>
            </a:extLst>
          </p:cNvPr>
          <p:cNvSpPr txBox="1"/>
          <p:nvPr/>
        </p:nvSpPr>
        <p:spPr>
          <a:xfrm>
            <a:off x="9735047" y="5218102"/>
            <a:ext cx="1961127" cy="1300612"/>
          </a:xfrm>
          <a:prstGeom prst="rect">
            <a:avLst/>
          </a:prstGeom>
          <a:noFill/>
        </p:spPr>
        <p:txBody>
          <a:bodyPr wrap="square" anchor="b">
            <a:spAutoFit/>
          </a:bodyPr>
          <a:lstStyle/>
          <a:p>
            <a:pPr>
              <a:lnSpc>
                <a:spcPct val="82000"/>
              </a:lnSpc>
              <a:spcBef>
                <a:spcPts val="150"/>
              </a:spcBef>
              <a:spcAft>
                <a:spcPts val="315"/>
              </a:spcAft>
              <a:buClr>
                <a:srgbClr val="B2D8BE"/>
              </a:buClr>
            </a:pPr>
            <a:r>
              <a:rPr lang="ja-JP" altLang="en-US" sz="1600" b="1" dirty="0">
                <a:latin typeface="Yu Gothic Medium" panose="020B0400000000000000" pitchFamily="34" charset="-128"/>
                <a:ea typeface="Yu Gothic Medium" panose="020B0400000000000000" pitchFamily="34" charset="-128"/>
              </a:rPr>
              <a:t>典型的な風味：</a:t>
            </a:r>
            <a:endParaRPr lang="en-AU" sz="1600" b="1" dirty="0">
              <a:effectLst/>
              <a:latin typeface="Yu Gothic Medium" panose="020B0400000000000000" pitchFamily="34" charset="-128"/>
              <a:ea typeface="Yu Gothic Medium" panose="020B0400000000000000" pitchFamily="34" charset="-128"/>
            </a:endParaRPr>
          </a:p>
          <a:p>
            <a:pPr marL="285750" indent="-285750">
              <a:lnSpc>
                <a:spcPct val="82000"/>
              </a:lnSpc>
              <a:spcBef>
                <a:spcPts val="150"/>
              </a:spcBef>
              <a:spcAft>
                <a:spcPts val="315"/>
              </a:spcAft>
              <a:buClr>
                <a:schemeClr val="bg2"/>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ジューシー赤い果実</a:t>
            </a:r>
          </a:p>
          <a:p>
            <a:pPr marL="285750" indent="-285750">
              <a:lnSpc>
                <a:spcPct val="82000"/>
              </a:lnSpc>
              <a:spcBef>
                <a:spcPts val="150"/>
              </a:spcBef>
              <a:spcAft>
                <a:spcPts val="315"/>
              </a:spcAft>
              <a:buClr>
                <a:schemeClr val="bg2"/>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チェリー</a:t>
            </a:r>
          </a:p>
          <a:p>
            <a:pPr marL="285750" indent="-285750">
              <a:lnSpc>
                <a:spcPct val="82000"/>
              </a:lnSpc>
              <a:spcBef>
                <a:spcPts val="150"/>
              </a:spcBef>
              <a:spcAft>
                <a:spcPts val="315"/>
              </a:spcAft>
              <a:buClr>
                <a:schemeClr val="bg2"/>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イチゴ</a:t>
            </a:r>
            <a:endParaRPr lang="en-AU" sz="1600" dirty="0">
              <a:effectLst/>
              <a:latin typeface="Yu Gothic Medium" panose="020B0400000000000000" pitchFamily="34" charset="-128"/>
              <a:ea typeface="Yu Gothic Medium" panose="020B0400000000000000" pitchFamily="34" charset="-128"/>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7195625" y="4816465"/>
            <a:ext cx="300610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10180269" y="4808845"/>
            <a:ext cx="0" cy="351212"/>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3" name="Picture Placeholder 8">
            <a:extLst>
              <a:ext uri="{FF2B5EF4-FFF2-40B4-BE49-F238E27FC236}">
                <a16:creationId xmlns:a16="http://schemas.microsoft.com/office/drawing/2014/main" id="{7A51DF95-F3F6-9DD6-C388-D0544C8D495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410197" y="368300"/>
            <a:ext cx="2114328" cy="6400800"/>
          </a:xfrm>
          <a:prstGeom prst="rect">
            <a:avLst/>
          </a:prstGeom>
        </p:spPr>
      </p:pic>
      <p:sp>
        <p:nvSpPr>
          <p:cNvPr id="5" name="object 10">
            <a:extLst>
              <a:ext uri="{FF2B5EF4-FFF2-40B4-BE49-F238E27FC236}">
                <a16:creationId xmlns:a16="http://schemas.microsoft.com/office/drawing/2014/main" id="{C478B2E1-CB5C-E487-2C8E-7DC92B488748}"/>
              </a:ext>
            </a:extLst>
          </p:cNvPr>
          <p:cNvSpPr txBox="1"/>
          <p:nvPr/>
        </p:nvSpPr>
        <p:spPr>
          <a:xfrm rot="16200000">
            <a:off x="4283593"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PINOT NOIR</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2" name="Straight Connector 1">
            <a:extLst>
              <a:ext uri="{FF2B5EF4-FFF2-40B4-BE49-F238E27FC236}">
                <a16:creationId xmlns:a16="http://schemas.microsoft.com/office/drawing/2014/main" id="{45B36133-D5C5-73B1-B342-7D280EE6D013}"/>
              </a:ext>
            </a:extLst>
          </p:cNvPr>
          <p:cNvCxnSpPr>
            <a:cxnSpLocks/>
          </p:cNvCxnSpPr>
          <p:nvPr/>
        </p:nvCxnSpPr>
        <p:spPr>
          <a:xfrm>
            <a:off x="3059598" y="3649415"/>
            <a:ext cx="279959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E88FAD44-DE6F-8604-D0D5-0262FF9E99B6}"/>
              </a:ext>
            </a:extLst>
          </p:cNvPr>
          <p:cNvCxnSpPr>
            <a:cxnSpLocks/>
          </p:cNvCxnSpPr>
          <p:nvPr/>
        </p:nvCxnSpPr>
        <p:spPr>
          <a:xfrm>
            <a:off x="3059598" y="3641795"/>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8" name="Oval 7">
            <a:extLst>
              <a:ext uri="{FF2B5EF4-FFF2-40B4-BE49-F238E27FC236}">
                <a16:creationId xmlns:a16="http://schemas.microsoft.com/office/drawing/2014/main" id="{74C8429B-AF90-35E4-3D73-8F57D4B7C5AA}"/>
              </a:ext>
            </a:extLst>
          </p:cNvPr>
          <p:cNvSpPr/>
          <p:nvPr/>
        </p:nvSpPr>
        <p:spPr>
          <a:xfrm>
            <a:off x="1800666" y="3959064"/>
            <a:ext cx="2618361" cy="265183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9" name="object 58">
            <a:extLst>
              <a:ext uri="{FF2B5EF4-FFF2-40B4-BE49-F238E27FC236}">
                <a16:creationId xmlns:a16="http://schemas.microsoft.com/office/drawing/2014/main" id="{C3167C5C-5D0C-6110-31F1-C656B5717E33}"/>
              </a:ext>
            </a:extLst>
          </p:cNvPr>
          <p:cNvSpPr txBox="1"/>
          <p:nvPr/>
        </p:nvSpPr>
        <p:spPr>
          <a:xfrm>
            <a:off x="1902998" y="4487132"/>
            <a:ext cx="2413695" cy="1716111"/>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ja-JP" altLang="en-US" sz="1800">
                <a:effectLst/>
                <a:latin typeface="Yu Gothic" panose="020B0400000000000000" pitchFamily="34" charset="-128"/>
                <a:ea typeface="Yu Gothic" panose="020B0400000000000000" pitchFamily="34" charset="-128"/>
              </a:rPr>
              <a:t>タスマニアの</a:t>
            </a:r>
            <a:br>
              <a:rPr lang="en-AU" altLang="ja-JP" sz="1800" dirty="0">
                <a:effectLst/>
                <a:latin typeface="Yu Gothic" panose="020B0400000000000000" pitchFamily="34" charset="-128"/>
                <a:ea typeface="Yu Gothic" panose="020B0400000000000000" pitchFamily="34" charset="-128"/>
              </a:rPr>
            </a:br>
            <a:r>
              <a:rPr lang="ja-JP" altLang="en-US" sz="1800">
                <a:effectLst/>
                <a:latin typeface="Yu Gothic" panose="020B0400000000000000" pitchFamily="34" charset="-128"/>
                <a:ea typeface="Yu Gothic" panose="020B0400000000000000" pitchFamily="34" charset="-128"/>
              </a:rPr>
              <a:t>主要品種</a:t>
            </a:r>
            <a:endParaRPr lang="en-AU" altLang="ja-JP" sz="1800" dirty="0">
              <a:effectLst/>
              <a:latin typeface="Yu Gothic" panose="020B0400000000000000" pitchFamily="34" charset="-128"/>
              <a:ea typeface="Yu Gothic" panose="020B0400000000000000" pitchFamily="34" charset="-128"/>
            </a:endParaRPr>
          </a:p>
          <a:p>
            <a:pPr algn="ctr">
              <a:lnSpc>
                <a:spcPct val="82000"/>
              </a:lnSpc>
              <a:spcBef>
                <a:spcPts val="217"/>
              </a:spcBef>
            </a:pPr>
            <a:r>
              <a:rPr lang="en-AU" sz="6000" dirty="0">
                <a:effectLst/>
                <a:latin typeface="Neue Haas Grotesk Text Pro" panose="020B0504020202020204" pitchFamily="34" charset="77"/>
              </a:rPr>
              <a:t>1/2</a:t>
            </a:r>
          </a:p>
          <a:p>
            <a:pPr algn="ctr">
              <a:lnSpc>
                <a:spcPct val="82000"/>
              </a:lnSpc>
              <a:spcBef>
                <a:spcPts val="217"/>
              </a:spcBef>
            </a:pPr>
            <a:r>
              <a:rPr lang="ja-JP" altLang="en-US" sz="1600">
                <a:latin typeface="Yu Gothic" panose="020B0400000000000000" pitchFamily="34" charset="-128"/>
                <a:ea typeface="Yu Gothic" panose="020B0400000000000000" pitchFamily="34" charset="-128"/>
              </a:rPr>
              <a:t>地域全体の</a:t>
            </a:r>
          </a:p>
          <a:p>
            <a:pPr algn="ctr">
              <a:lnSpc>
                <a:spcPct val="82000"/>
              </a:lnSpc>
              <a:spcBef>
                <a:spcPts val="217"/>
              </a:spcBef>
            </a:pPr>
            <a:r>
              <a:rPr lang="ja-JP" altLang="en-US" sz="1600">
                <a:latin typeface="Yu Gothic" panose="020B0400000000000000" pitchFamily="34" charset="-128"/>
                <a:ea typeface="Yu Gothic" panose="020B0400000000000000" pitchFamily="34" charset="-128"/>
              </a:rPr>
              <a:t>半分近くを占める</a:t>
            </a:r>
            <a:endParaRPr lang="en-AU" sz="1600" dirty="0">
              <a:effectLst/>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17649920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600035" y="595639"/>
            <a:ext cx="11283754" cy="1325562"/>
          </a:xfrm>
        </p:spPr>
        <p:txBody>
          <a:bodyPr/>
          <a:lstStyle/>
          <a:p>
            <a:r>
              <a:rPr lang="ja-JP" altLang="en-US" sz="3200">
                <a:solidFill>
                  <a:schemeClr val="bg2"/>
                </a:solidFill>
                <a:latin typeface="Yu Gothic Medium" panose="020B0400000000000000" pitchFamily="34" charset="-128"/>
                <a:ea typeface="Yu Gothic Medium" panose="020B0400000000000000" pitchFamily="34" charset="-128"/>
              </a:rPr>
              <a:t>ピノ・ノワール</a:t>
            </a:r>
            <a:br>
              <a:rPr lang="en-US" sz="4000" dirty="0">
                <a:solidFill>
                  <a:schemeClr val="accent3"/>
                </a:solidFill>
                <a:latin typeface="Yu Gothic Medium" panose="020B0400000000000000" pitchFamily="34" charset="-128"/>
                <a:ea typeface="Yu Gothic Medium" panose="020B0400000000000000" pitchFamily="34" charset="-128"/>
              </a:rPr>
            </a:br>
            <a:r>
              <a:rPr lang="ja-JP" altLang="en-US" sz="4000">
                <a:solidFill>
                  <a:schemeClr val="accent2"/>
                </a:solidFill>
                <a:latin typeface="Yu Gothic Medium" panose="020B0400000000000000" pitchFamily="34" charset="-128"/>
                <a:ea typeface="Yu Gothic Medium" panose="020B0400000000000000" pitchFamily="34" charset="-128"/>
              </a:rPr>
              <a:t>特徴</a:t>
            </a:r>
            <a:endParaRPr lang="en-US" sz="4000" dirty="0">
              <a:solidFill>
                <a:schemeClr val="accent2"/>
              </a:solidFill>
              <a:latin typeface="Yu Gothic Medium" panose="020B0400000000000000" pitchFamily="34" charset="-128"/>
              <a:ea typeface="Yu Gothic Medium" panose="020B0400000000000000" pitchFamily="34" charset="-128"/>
            </a:endParaRP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442900" y="5842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316296" y="44101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PINOT NOIR</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0844" y="2025284"/>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2" name="Oval 11">
            <a:extLst>
              <a:ext uri="{FF2B5EF4-FFF2-40B4-BE49-F238E27FC236}">
                <a16:creationId xmlns:a16="http://schemas.microsoft.com/office/drawing/2014/main" id="{ECE51254-419D-29CF-E4C7-E8063642813C}"/>
              </a:ext>
            </a:extLst>
          </p:cNvPr>
          <p:cNvSpPr/>
          <p:nvPr/>
        </p:nvSpPr>
        <p:spPr>
          <a:xfrm>
            <a:off x="2374987" y="2022382"/>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8" name="Oval 17">
            <a:extLst>
              <a:ext uri="{FF2B5EF4-FFF2-40B4-BE49-F238E27FC236}">
                <a16:creationId xmlns:a16="http://schemas.microsoft.com/office/drawing/2014/main" id="{8F9442EB-F8DB-AA97-5543-6832E2FA2144}"/>
              </a:ext>
            </a:extLst>
          </p:cNvPr>
          <p:cNvSpPr/>
          <p:nvPr/>
        </p:nvSpPr>
        <p:spPr>
          <a:xfrm>
            <a:off x="2739130" y="2022382"/>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9" name="Oval 18">
            <a:extLst>
              <a:ext uri="{FF2B5EF4-FFF2-40B4-BE49-F238E27FC236}">
                <a16:creationId xmlns:a16="http://schemas.microsoft.com/office/drawing/2014/main" id="{468D29E8-9680-54FB-ADF6-1FC18021F427}"/>
              </a:ext>
            </a:extLst>
          </p:cNvPr>
          <p:cNvSpPr/>
          <p:nvPr/>
        </p:nvSpPr>
        <p:spPr>
          <a:xfrm>
            <a:off x="3103273" y="2022382"/>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23" name="Oval 22">
            <a:extLst>
              <a:ext uri="{FF2B5EF4-FFF2-40B4-BE49-F238E27FC236}">
                <a16:creationId xmlns:a16="http://schemas.microsoft.com/office/drawing/2014/main" id="{984C8C4D-8F79-3F95-64F0-3F8DF32F7E86}"/>
              </a:ext>
            </a:extLst>
          </p:cNvPr>
          <p:cNvSpPr/>
          <p:nvPr/>
        </p:nvSpPr>
        <p:spPr>
          <a:xfrm>
            <a:off x="3467797" y="2022382"/>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25" name="Oval 24">
            <a:extLst>
              <a:ext uri="{FF2B5EF4-FFF2-40B4-BE49-F238E27FC236}">
                <a16:creationId xmlns:a16="http://schemas.microsoft.com/office/drawing/2014/main" id="{B44A9AAF-3CA0-F26C-52DB-452F9F1631C6}"/>
              </a:ext>
            </a:extLst>
          </p:cNvPr>
          <p:cNvSpPr/>
          <p:nvPr/>
        </p:nvSpPr>
        <p:spPr>
          <a:xfrm>
            <a:off x="3832321" y="2022382"/>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26" name="Oval 25">
            <a:extLst>
              <a:ext uri="{FF2B5EF4-FFF2-40B4-BE49-F238E27FC236}">
                <a16:creationId xmlns:a16="http://schemas.microsoft.com/office/drawing/2014/main" id="{0BDD849F-B1C2-C0FD-0305-6965BC931548}"/>
              </a:ext>
            </a:extLst>
          </p:cNvPr>
          <p:cNvSpPr/>
          <p:nvPr/>
        </p:nvSpPr>
        <p:spPr>
          <a:xfrm>
            <a:off x="4190666" y="2022382"/>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27" name="Oval 26">
            <a:extLst>
              <a:ext uri="{FF2B5EF4-FFF2-40B4-BE49-F238E27FC236}">
                <a16:creationId xmlns:a16="http://schemas.microsoft.com/office/drawing/2014/main" id="{E480CDAA-7258-4034-77AF-B93ACCC317A4}"/>
              </a:ext>
            </a:extLst>
          </p:cNvPr>
          <p:cNvSpPr/>
          <p:nvPr/>
        </p:nvSpPr>
        <p:spPr>
          <a:xfrm>
            <a:off x="4561368" y="2022382"/>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28" name="Oval 27">
            <a:extLst>
              <a:ext uri="{FF2B5EF4-FFF2-40B4-BE49-F238E27FC236}">
                <a16:creationId xmlns:a16="http://schemas.microsoft.com/office/drawing/2014/main" id="{FB717671-4407-4D98-7C0A-DF654166562E}"/>
              </a:ext>
            </a:extLst>
          </p:cNvPr>
          <p:cNvSpPr/>
          <p:nvPr/>
        </p:nvSpPr>
        <p:spPr>
          <a:xfrm>
            <a:off x="4925892" y="2022382"/>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2741946" y="2469575"/>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500000000000000" pitchFamily="34" charset="-128"/>
                <a:ea typeface="Yu Gothic Medium" panose="020B0500000000000000" pitchFamily="34" charset="-128"/>
              </a:rPr>
              <a:t>ピノ・ノワール</a:t>
            </a:r>
            <a:endParaRPr lang="en-US" sz="1200" cap="none" dirty="0">
              <a:solidFill>
                <a:schemeClr val="tx1"/>
              </a:solidFill>
              <a:latin typeface="Yu Gothic Medium" panose="020B0500000000000000" pitchFamily="34" charset="-128"/>
              <a:ea typeface="Yu Gothic Medium" panose="020B0500000000000000" pitchFamily="34" charset="-128"/>
            </a:endParaRPr>
          </a:p>
        </p:txBody>
      </p:sp>
      <p:sp>
        <p:nvSpPr>
          <p:cNvPr id="33" name="Oval 32">
            <a:extLst>
              <a:ext uri="{FF2B5EF4-FFF2-40B4-BE49-F238E27FC236}">
                <a16:creationId xmlns:a16="http://schemas.microsoft.com/office/drawing/2014/main" id="{01E16359-1627-2920-00FD-6FBE917ED7D7}"/>
              </a:ext>
            </a:extLst>
          </p:cNvPr>
          <p:cNvSpPr/>
          <p:nvPr/>
        </p:nvSpPr>
        <p:spPr>
          <a:xfrm>
            <a:off x="2010844" y="310673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34" name="Oval 33">
            <a:extLst>
              <a:ext uri="{FF2B5EF4-FFF2-40B4-BE49-F238E27FC236}">
                <a16:creationId xmlns:a16="http://schemas.microsoft.com/office/drawing/2014/main" id="{50B36DD8-882F-6FDA-508E-8EF70308D1B1}"/>
              </a:ext>
            </a:extLst>
          </p:cNvPr>
          <p:cNvSpPr/>
          <p:nvPr/>
        </p:nvSpPr>
        <p:spPr>
          <a:xfrm>
            <a:off x="2374987" y="310383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35" name="Oval 34">
            <a:extLst>
              <a:ext uri="{FF2B5EF4-FFF2-40B4-BE49-F238E27FC236}">
                <a16:creationId xmlns:a16="http://schemas.microsoft.com/office/drawing/2014/main" id="{449A331C-3C34-B5D3-9F68-36A4BAB9E1E4}"/>
              </a:ext>
            </a:extLst>
          </p:cNvPr>
          <p:cNvSpPr/>
          <p:nvPr/>
        </p:nvSpPr>
        <p:spPr>
          <a:xfrm>
            <a:off x="2739130" y="310383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36" name="Oval 35">
            <a:extLst>
              <a:ext uri="{FF2B5EF4-FFF2-40B4-BE49-F238E27FC236}">
                <a16:creationId xmlns:a16="http://schemas.microsoft.com/office/drawing/2014/main" id="{89D495A7-4C2F-C7E5-D281-5895A964F108}"/>
              </a:ext>
            </a:extLst>
          </p:cNvPr>
          <p:cNvSpPr/>
          <p:nvPr/>
        </p:nvSpPr>
        <p:spPr>
          <a:xfrm>
            <a:off x="3103273" y="310383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39" name="Oval 38">
            <a:extLst>
              <a:ext uri="{FF2B5EF4-FFF2-40B4-BE49-F238E27FC236}">
                <a16:creationId xmlns:a16="http://schemas.microsoft.com/office/drawing/2014/main" id="{782FFC8C-30DA-0414-3434-62A7C3F3D806}"/>
              </a:ext>
            </a:extLst>
          </p:cNvPr>
          <p:cNvSpPr/>
          <p:nvPr/>
        </p:nvSpPr>
        <p:spPr>
          <a:xfrm>
            <a:off x="3467797" y="310383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40" name="Oval 39">
            <a:extLst>
              <a:ext uri="{FF2B5EF4-FFF2-40B4-BE49-F238E27FC236}">
                <a16:creationId xmlns:a16="http://schemas.microsoft.com/office/drawing/2014/main" id="{A8B49305-1D74-BF86-EEAA-4E7A1126B0CF}"/>
              </a:ext>
            </a:extLst>
          </p:cNvPr>
          <p:cNvSpPr/>
          <p:nvPr/>
        </p:nvSpPr>
        <p:spPr>
          <a:xfrm>
            <a:off x="3832321" y="310383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47" name="Oval 46">
            <a:extLst>
              <a:ext uri="{FF2B5EF4-FFF2-40B4-BE49-F238E27FC236}">
                <a16:creationId xmlns:a16="http://schemas.microsoft.com/office/drawing/2014/main" id="{E733220F-8285-B13A-9EBB-2139D51004FE}"/>
              </a:ext>
            </a:extLst>
          </p:cNvPr>
          <p:cNvSpPr/>
          <p:nvPr/>
        </p:nvSpPr>
        <p:spPr>
          <a:xfrm>
            <a:off x="4190666" y="310383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49" name="Oval 48">
            <a:extLst>
              <a:ext uri="{FF2B5EF4-FFF2-40B4-BE49-F238E27FC236}">
                <a16:creationId xmlns:a16="http://schemas.microsoft.com/office/drawing/2014/main" id="{3BF14DF1-3B62-C9FB-6F50-91ACA4D0A5EB}"/>
              </a:ext>
            </a:extLst>
          </p:cNvPr>
          <p:cNvSpPr/>
          <p:nvPr/>
        </p:nvSpPr>
        <p:spPr>
          <a:xfrm>
            <a:off x="4561368" y="310383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50" name="Oval 49">
            <a:extLst>
              <a:ext uri="{FF2B5EF4-FFF2-40B4-BE49-F238E27FC236}">
                <a16:creationId xmlns:a16="http://schemas.microsoft.com/office/drawing/2014/main" id="{14C47C49-46A0-3351-F040-BC7F20C9902B}"/>
              </a:ext>
            </a:extLst>
          </p:cNvPr>
          <p:cNvSpPr/>
          <p:nvPr/>
        </p:nvSpPr>
        <p:spPr>
          <a:xfrm>
            <a:off x="4925892" y="310383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64" name="Oval 63">
            <a:extLst>
              <a:ext uri="{FF2B5EF4-FFF2-40B4-BE49-F238E27FC236}">
                <a16:creationId xmlns:a16="http://schemas.microsoft.com/office/drawing/2014/main" id="{3E8FC32D-8C9A-564C-F98B-B3AAE41E9B4C}"/>
              </a:ext>
            </a:extLst>
          </p:cNvPr>
          <p:cNvSpPr/>
          <p:nvPr/>
        </p:nvSpPr>
        <p:spPr>
          <a:xfrm>
            <a:off x="2010844" y="395402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65" name="Oval 64">
            <a:extLst>
              <a:ext uri="{FF2B5EF4-FFF2-40B4-BE49-F238E27FC236}">
                <a16:creationId xmlns:a16="http://schemas.microsoft.com/office/drawing/2014/main" id="{625D08E0-E61D-212F-DC8D-210D88ED5F05}"/>
              </a:ext>
            </a:extLst>
          </p:cNvPr>
          <p:cNvSpPr/>
          <p:nvPr/>
        </p:nvSpPr>
        <p:spPr>
          <a:xfrm>
            <a:off x="2374987" y="395112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73" name="Oval 72">
            <a:extLst>
              <a:ext uri="{FF2B5EF4-FFF2-40B4-BE49-F238E27FC236}">
                <a16:creationId xmlns:a16="http://schemas.microsoft.com/office/drawing/2014/main" id="{BF209D93-A92D-6C67-6E0F-37788D6C5AA8}"/>
              </a:ext>
            </a:extLst>
          </p:cNvPr>
          <p:cNvSpPr/>
          <p:nvPr/>
        </p:nvSpPr>
        <p:spPr>
          <a:xfrm>
            <a:off x="2739130" y="395112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83" name="Oval 82">
            <a:extLst>
              <a:ext uri="{FF2B5EF4-FFF2-40B4-BE49-F238E27FC236}">
                <a16:creationId xmlns:a16="http://schemas.microsoft.com/office/drawing/2014/main" id="{6D466FAD-93A0-FDC9-6BCF-063E8D1C2C2C}"/>
              </a:ext>
            </a:extLst>
          </p:cNvPr>
          <p:cNvSpPr/>
          <p:nvPr/>
        </p:nvSpPr>
        <p:spPr>
          <a:xfrm>
            <a:off x="3103273" y="395112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84" name="Oval 83">
            <a:extLst>
              <a:ext uri="{FF2B5EF4-FFF2-40B4-BE49-F238E27FC236}">
                <a16:creationId xmlns:a16="http://schemas.microsoft.com/office/drawing/2014/main" id="{73CD6084-5755-9465-04E8-8F7D0E3A4492}"/>
              </a:ext>
            </a:extLst>
          </p:cNvPr>
          <p:cNvSpPr/>
          <p:nvPr/>
        </p:nvSpPr>
        <p:spPr>
          <a:xfrm>
            <a:off x="3467797" y="395112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85" name="Oval 84">
            <a:extLst>
              <a:ext uri="{FF2B5EF4-FFF2-40B4-BE49-F238E27FC236}">
                <a16:creationId xmlns:a16="http://schemas.microsoft.com/office/drawing/2014/main" id="{6D1800F4-B959-4248-CF67-B6654C3D06E8}"/>
              </a:ext>
            </a:extLst>
          </p:cNvPr>
          <p:cNvSpPr/>
          <p:nvPr/>
        </p:nvSpPr>
        <p:spPr>
          <a:xfrm>
            <a:off x="3832321" y="395112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86" name="Oval 85">
            <a:extLst>
              <a:ext uri="{FF2B5EF4-FFF2-40B4-BE49-F238E27FC236}">
                <a16:creationId xmlns:a16="http://schemas.microsoft.com/office/drawing/2014/main" id="{F2EA93D6-D2BB-B18F-2EBE-7A2376318C87}"/>
              </a:ext>
            </a:extLst>
          </p:cNvPr>
          <p:cNvSpPr/>
          <p:nvPr/>
        </p:nvSpPr>
        <p:spPr>
          <a:xfrm>
            <a:off x="4190666" y="395112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89" name="Oval 88">
            <a:extLst>
              <a:ext uri="{FF2B5EF4-FFF2-40B4-BE49-F238E27FC236}">
                <a16:creationId xmlns:a16="http://schemas.microsoft.com/office/drawing/2014/main" id="{1A159CF4-88D4-BF5C-2067-BCF7FAB4BD65}"/>
              </a:ext>
            </a:extLst>
          </p:cNvPr>
          <p:cNvSpPr/>
          <p:nvPr/>
        </p:nvSpPr>
        <p:spPr>
          <a:xfrm>
            <a:off x="4561368" y="395112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25892" y="395112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39" name="Oval 138">
            <a:extLst>
              <a:ext uri="{FF2B5EF4-FFF2-40B4-BE49-F238E27FC236}">
                <a16:creationId xmlns:a16="http://schemas.microsoft.com/office/drawing/2014/main" id="{CBD79589-22FC-6131-28CE-9C70E1FEF947}"/>
              </a:ext>
            </a:extLst>
          </p:cNvPr>
          <p:cNvSpPr/>
          <p:nvPr/>
        </p:nvSpPr>
        <p:spPr>
          <a:xfrm>
            <a:off x="2010844" y="467098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74987" y="4668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39130" y="4668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03273" y="4668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67797" y="4668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32321" y="4668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0666" y="4668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1368" y="4668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25892" y="4668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64" name="Oval 163">
            <a:extLst>
              <a:ext uri="{FF2B5EF4-FFF2-40B4-BE49-F238E27FC236}">
                <a16:creationId xmlns:a16="http://schemas.microsoft.com/office/drawing/2014/main" id="{D33134CC-E1A2-3AFA-0858-570FDB5B8EAD}"/>
              </a:ext>
            </a:extLst>
          </p:cNvPr>
          <p:cNvSpPr/>
          <p:nvPr/>
        </p:nvSpPr>
        <p:spPr>
          <a:xfrm>
            <a:off x="2010844" y="615263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74987" y="61497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39130" y="61497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03273" y="61497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69" name="Oval 168">
            <a:extLst>
              <a:ext uri="{FF2B5EF4-FFF2-40B4-BE49-F238E27FC236}">
                <a16:creationId xmlns:a16="http://schemas.microsoft.com/office/drawing/2014/main" id="{C28B8766-8D70-DE4B-4648-7E9551E0CF54}"/>
              </a:ext>
            </a:extLst>
          </p:cNvPr>
          <p:cNvSpPr/>
          <p:nvPr/>
        </p:nvSpPr>
        <p:spPr>
          <a:xfrm>
            <a:off x="4190666" y="61497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71" name="Oval 170">
            <a:extLst>
              <a:ext uri="{FF2B5EF4-FFF2-40B4-BE49-F238E27FC236}">
                <a16:creationId xmlns:a16="http://schemas.microsoft.com/office/drawing/2014/main" id="{8C3C39FC-A54B-CF26-6770-AB3679F42E43}"/>
              </a:ext>
            </a:extLst>
          </p:cNvPr>
          <p:cNvSpPr/>
          <p:nvPr/>
        </p:nvSpPr>
        <p:spPr>
          <a:xfrm>
            <a:off x="4925892" y="61497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12812" y="579865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Yu Gothic Medium" panose="020B0500000000000000" pitchFamily="34" charset="-128"/>
                <a:ea typeface="Yu Gothic Medium" panose="020B0500000000000000" pitchFamily="34" charset="-128"/>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113069" y="5803334"/>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Yu Gothic Medium" panose="020B0500000000000000" pitchFamily="34" charset="-128"/>
                <a:ea typeface="Yu Gothic Medium" panose="020B0500000000000000" pitchFamily="34" charset="-128"/>
              </a:rPr>
              <a:t>12.5% – 13.5%</a:t>
            </a:r>
          </a:p>
        </p:txBody>
      </p:sp>
      <p:sp>
        <p:nvSpPr>
          <p:cNvPr id="174" name="Title 2">
            <a:extLst>
              <a:ext uri="{FF2B5EF4-FFF2-40B4-BE49-F238E27FC236}">
                <a16:creationId xmlns:a16="http://schemas.microsoft.com/office/drawing/2014/main" id="{B513C6C9-D892-E3F3-4000-917AD96781F4}"/>
              </a:ext>
            </a:extLst>
          </p:cNvPr>
          <p:cNvSpPr txBox="1"/>
          <p:nvPr/>
        </p:nvSpPr>
        <p:spPr>
          <a:xfrm>
            <a:off x="4475694" y="579865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Yu Gothic Medium" panose="020B0500000000000000" pitchFamily="34" charset="-128"/>
                <a:ea typeface="Yu Gothic Medium" panose="020B0500000000000000" pitchFamily="34" charset="-128"/>
              </a:rPr>
              <a:t>17%</a:t>
            </a:r>
          </a:p>
        </p:txBody>
      </p:sp>
      <p:cxnSp>
        <p:nvCxnSpPr>
          <p:cNvPr id="178" name="Straight Connector 177">
            <a:extLst>
              <a:ext uri="{FF2B5EF4-FFF2-40B4-BE49-F238E27FC236}">
                <a16:creationId xmlns:a16="http://schemas.microsoft.com/office/drawing/2014/main" id="{8224CEAB-450B-019E-ECCF-05EA077F8075}"/>
              </a:ext>
            </a:extLst>
          </p:cNvPr>
          <p:cNvCxnSpPr>
            <a:cxnSpLocks/>
          </p:cNvCxnSpPr>
          <p:nvPr/>
        </p:nvCxnSpPr>
        <p:spPr>
          <a:xfrm>
            <a:off x="3209824" y="2333511"/>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10844" y="508229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74987" y="507938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39130" y="507938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03273" y="507938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67797" y="507938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32321" y="507938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0666" y="507938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1368" y="507938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25892" y="507938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cxnSp>
        <p:nvCxnSpPr>
          <p:cNvPr id="4" name="Straight Connector 3">
            <a:extLst>
              <a:ext uri="{FF2B5EF4-FFF2-40B4-BE49-F238E27FC236}">
                <a16:creationId xmlns:a16="http://schemas.microsoft.com/office/drawing/2014/main" id="{B4E70FFB-6919-E22F-FC72-4910940E46BF}"/>
              </a:ext>
            </a:extLst>
          </p:cNvPr>
          <p:cNvCxnSpPr>
            <a:cxnSpLocks/>
          </p:cNvCxnSpPr>
          <p:nvPr/>
        </p:nvCxnSpPr>
        <p:spPr>
          <a:xfrm>
            <a:off x="3948378" y="2333511"/>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D23623AA-E825-65DF-99FC-53486F79B05A}"/>
              </a:ext>
            </a:extLst>
          </p:cNvPr>
          <p:cNvCxnSpPr>
            <a:cxnSpLocks/>
          </p:cNvCxnSpPr>
          <p:nvPr/>
        </p:nvCxnSpPr>
        <p:spPr>
          <a:xfrm>
            <a:off x="3201824" y="2462121"/>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20852118-18B4-B01C-3B7C-A3ED6F462259}"/>
              </a:ext>
            </a:extLst>
          </p:cNvPr>
          <p:cNvSpPr/>
          <p:nvPr/>
        </p:nvSpPr>
        <p:spPr>
          <a:xfrm>
            <a:off x="4560132" y="61497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4" name="Oval 13">
            <a:extLst>
              <a:ext uri="{FF2B5EF4-FFF2-40B4-BE49-F238E27FC236}">
                <a16:creationId xmlns:a16="http://schemas.microsoft.com/office/drawing/2014/main" id="{48A445F2-24FE-3607-B301-9454150152B7}"/>
              </a:ext>
            </a:extLst>
          </p:cNvPr>
          <p:cNvSpPr/>
          <p:nvPr/>
        </p:nvSpPr>
        <p:spPr>
          <a:xfrm>
            <a:off x="3460763" y="614973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grpSp>
        <p:nvGrpSpPr>
          <p:cNvPr id="15" name="Group 14">
            <a:extLst>
              <a:ext uri="{FF2B5EF4-FFF2-40B4-BE49-F238E27FC236}">
                <a16:creationId xmlns:a16="http://schemas.microsoft.com/office/drawing/2014/main" id="{6F7DF4EB-1DBE-608E-F85E-EDCC26291CD1}"/>
              </a:ext>
            </a:extLst>
          </p:cNvPr>
          <p:cNvGrpSpPr/>
          <p:nvPr/>
        </p:nvGrpSpPr>
        <p:grpSpPr>
          <a:xfrm>
            <a:off x="3458377" y="6149732"/>
            <a:ext cx="653118" cy="272668"/>
            <a:chOff x="7674890" y="5926610"/>
            <a:chExt cx="653118" cy="272668"/>
          </a:xfrm>
        </p:grpSpPr>
        <p:sp>
          <p:nvSpPr>
            <p:cNvPr id="16" name="Freeform 15">
              <a:extLst>
                <a:ext uri="{FF2B5EF4-FFF2-40B4-BE49-F238E27FC236}">
                  <a16:creationId xmlns:a16="http://schemas.microsoft.com/office/drawing/2014/main" id="{9C347582-7489-5F3C-7C97-37C4AEF1E4F5}"/>
                </a:ext>
              </a:extLst>
            </p:cNvPr>
            <p:cNvSpPr/>
            <p:nvPr/>
          </p:nvSpPr>
          <p:spPr>
            <a:xfrm>
              <a:off x="818630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latin typeface="Yu Gothic Medium" panose="020B0500000000000000" pitchFamily="34" charset="-128"/>
                <a:ea typeface="Yu Gothic Medium" panose="020B0500000000000000" pitchFamily="34" charset="-128"/>
              </a:endParaRPr>
            </a:p>
          </p:txBody>
        </p:sp>
        <p:sp>
          <p:nvSpPr>
            <p:cNvPr id="17" name="Freeform 16">
              <a:extLst>
                <a:ext uri="{FF2B5EF4-FFF2-40B4-BE49-F238E27FC236}">
                  <a16:creationId xmlns:a16="http://schemas.microsoft.com/office/drawing/2014/main" id="{6F9C9751-A375-388B-D344-59FB06EFC269}"/>
                </a:ext>
              </a:extLst>
            </p:cNvPr>
            <p:cNvSpPr/>
            <p:nvPr/>
          </p:nvSpPr>
          <p:spPr>
            <a:xfrm rot="10800000">
              <a:off x="804937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latin typeface="Yu Gothic Medium" panose="020B0500000000000000" pitchFamily="34" charset="-128"/>
                <a:ea typeface="Yu Gothic Medium" panose="020B0500000000000000" pitchFamily="34" charset="-128"/>
              </a:endParaRPr>
            </a:p>
          </p:txBody>
        </p:sp>
        <p:sp>
          <p:nvSpPr>
            <p:cNvPr id="24" name="Freeform 23">
              <a:extLst>
                <a:ext uri="{FF2B5EF4-FFF2-40B4-BE49-F238E27FC236}">
                  <a16:creationId xmlns:a16="http://schemas.microsoft.com/office/drawing/2014/main" id="{0DB61512-4B78-A39E-D39C-FDD963A622AE}"/>
                </a:ext>
              </a:extLst>
            </p:cNvPr>
            <p:cNvSpPr/>
            <p:nvPr/>
          </p:nvSpPr>
          <p:spPr>
            <a:xfrm rot="10800000">
              <a:off x="767489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latin typeface="Yu Gothic Medium" panose="020B0500000000000000" pitchFamily="34" charset="-128"/>
                <a:ea typeface="Yu Gothic Medium" panose="020B0500000000000000" pitchFamily="34" charset="-128"/>
              </a:endParaRPr>
            </a:p>
          </p:txBody>
        </p:sp>
      </p:grpSp>
      <p:sp>
        <p:nvSpPr>
          <p:cNvPr id="10" name="Title 2">
            <a:extLst>
              <a:ext uri="{FF2B5EF4-FFF2-40B4-BE49-F238E27FC236}">
                <a16:creationId xmlns:a16="http://schemas.microsoft.com/office/drawing/2014/main" id="{8811557A-AB51-F2B5-E360-0B0657B693D9}"/>
              </a:ext>
            </a:extLst>
          </p:cNvPr>
          <p:cNvSpPr txBox="1"/>
          <p:nvPr/>
        </p:nvSpPr>
        <p:spPr>
          <a:xfrm>
            <a:off x="481517" y="2053741"/>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tx1"/>
                </a:solidFill>
                <a:latin typeface="Yu Gothic Medium" panose="020B0500000000000000" pitchFamily="34" charset="-128"/>
                <a:ea typeface="Yu Gothic Medium" panose="020B0500000000000000" pitchFamily="34" charset="-128"/>
              </a:rPr>
              <a:t>色調</a:t>
            </a:r>
            <a:endParaRPr lang="en-US" sz="1600" dirty="0">
              <a:solidFill>
                <a:schemeClr val="tx1"/>
              </a:solidFill>
              <a:latin typeface="Yu Gothic Medium" panose="020B0500000000000000" pitchFamily="34" charset="-128"/>
              <a:ea typeface="Yu Gothic Medium" panose="020B0500000000000000" pitchFamily="34" charset="-128"/>
            </a:endParaRPr>
          </a:p>
        </p:txBody>
      </p:sp>
      <p:cxnSp>
        <p:nvCxnSpPr>
          <p:cNvPr id="11" name="Straight Connector 10">
            <a:extLst>
              <a:ext uri="{FF2B5EF4-FFF2-40B4-BE49-F238E27FC236}">
                <a16:creationId xmlns:a16="http://schemas.microsoft.com/office/drawing/2014/main" id="{445D19F4-757D-44F5-EB99-83F9ABDFC234}"/>
              </a:ext>
            </a:extLst>
          </p:cNvPr>
          <p:cNvCxnSpPr>
            <a:cxnSpLocks/>
          </p:cNvCxnSpPr>
          <p:nvPr/>
        </p:nvCxnSpPr>
        <p:spPr>
          <a:xfrm>
            <a:off x="1028037" y="216210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 name="Title 2">
            <a:extLst>
              <a:ext uri="{FF2B5EF4-FFF2-40B4-BE49-F238E27FC236}">
                <a16:creationId xmlns:a16="http://schemas.microsoft.com/office/drawing/2014/main" id="{4857584A-20CD-947B-2508-AF0D2FE34D08}"/>
              </a:ext>
            </a:extLst>
          </p:cNvPr>
          <p:cNvSpPr txBox="1"/>
          <p:nvPr/>
        </p:nvSpPr>
        <p:spPr>
          <a:xfrm>
            <a:off x="481516" y="307836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500000000000000" pitchFamily="34" charset="-128"/>
                <a:ea typeface="Yu Gothic Medium" panose="020B0500000000000000" pitchFamily="34" charset="-128"/>
              </a:rPr>
              <a:t>ボディ</a:t>
            </a:r>
            <a:endParaRPr lang="en-US" sz="1500" dirty="0">
              <a:solidFill>
                <a:schemeClr val="tx1"/>
              </a:solidFill>
              <a:latin typeface="Yu Gothic Medium" panose="020B0500000000000000" pitchFamily="34" charset="-128"/>
              <a:ea typeface="Yu Gothic Medium" panose="020B0500000000000000" pitchFamily="34" charset="-128"/>
            </a:endParaRPr>
          </a:p>
        </p:txBody>
      </p:sp>
      <p:sp>
        <p:nvSpPr>
          <p:cNvPr id="30" name="Title 2">
            <a:extLst>
              <a:ext uri="{FF2B5EF4-FFF2-40B4-BE49-F238E27FC236}">
                <a16:creationId xmlns:a16="http://schemas.microsoft.com/office/drawing/2014/main" id="{F5799D9B-F816-75DD-15EC-27440B37B984}"/>
              </a:ext>
            </a:extLst>
          </p:cNvPr>
          <p:cNvSpPr txBox="1"/>
          <p:nvPr/>
        </p:nvSpPr>
        <p:spPr>
          <a:xfrm>
            <a:off x="1863931" y="279620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500000000000000" pitchFamily="34" charset="-128"/>
                <a:ea typeface="Yu Gothic Medium" panose="020B0500000000000000" pitchFamily="34" charset="-128"/>
              </a:rPr>
              <a:t>ライト</a:t>
            </a:r>
            <a:endParaRPr lang="en-US" sz="1200" cap="none" dirty="0">
              <a:solidFill>
                <a:schemeClr val="tx1"/>
              </a:solidFill>
              <a:latin typeface="Yu Gothic Medium" panose="020B0500000000000000" pitchFamily="34" charset="-128"/>
              <a:ea typeface="Yu Gothic Medium" panose="020B0500000000000000" pitchFamily="34" charset="-128"/>
            </a:endParaRPr>
          </a:p>
        </p:txBody>
      </p:sp>
      <p:sp>
        <p:nvSpPr>
          <p:cNvPr id="32" name="Title 2">
            <a:extLst>
              <a:ext uri="{FF2B5EF4-FFF2-40B4-BE49-F238E27FC236}">
                <a16:creationId xmlns:a16="http://schemas.microsoft.com/office/drawing/2014/main" id="{CFB999C7-5EB2-806C-3C9E-C2FF2B6B5ECA}"/>
              </a:ext>
            </a:extLst>
          </p:cNvPr>
          <p:cNvSpPr txBox="1"/>
          <p:nvPr/>
        </p:nvSpPr>
        <p:spPr>
          <a:xfrm>
            <a:off x="2995486" y="2796200"/>
            <a:ext cx="100810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500000000000000" pitchFamily="34" charset="-128"/>
                <a:ea typeface="Yu Gothic Medium" panose="020B0500000000000000" pitchFamily="34" charset="-128"/>
              </a:rPr>
              <a:t>ミディアム</a:t>
            </a:r>
            <a:endParaRPr lang="en-US" sz="1200" cap="none" dirty="0">
              <a:solidFill>
                <a:schemeClr val="tx1"/>
              </a:solidFill>
              <a:latin typeface="Yu Gothic Medium" panose="020B0500000000000000" pitchFamily="34" charset="-128"/>
              <a:ea typeface="Yu Gothic Medium" panose="020B0500000000000000" pitchFamily="34" charset="-128"/>
            </a:endParaRPr>
          </a:p>
        </p:txBody>
      </p:sp>
      <p:sp>
        <p:nvSpPr>
          <p:cNvPr id="37" name="Title 2">
            <a:extLst>
              <a:ext uri="{FF2B5EF4-FFF2-40B4-BE49-F238E27FC236}">
                <a16:creationId xmlns:a16="http://schemas.microsoft.com/office/drawing/2014/main" id="{1ECCBCC6-1D02-3AF6-6373-00ACF39A076D}"/>
              </a:ext>
            </a:extLst>
          </p:cNvPr>
          <p:cNvSpPr txBox="1"/>
          <p:nvPr/>
        </p:nvSpPr>
        <p:spPr>
          <a:xfrm>
            <a:off x="4426813" y="279620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500000000000000" pitchFamily="34" charset="-128"/>
                <a:ea typeface="Yu Gothic Medium" panose="020B0500000000000000" pitchFamily="34" charset="-128"/>
              </a:rPr>
              <a:t>フル</a:t>
            </a:r>
            <a:endParaRPr lang="en-US" sz="1200" cap="none" dirty="0">
              <a:solidFill>
                <a:schemeClr val="tx1"/>
              </a:solidFill>
              <a:latin typeface="Yu Gothic Medium" panose="020B0500000000000000" pitchFamily="34" charset="-128"/>
              <a:ea typeface="Yu Gothic Medium" panose="020B0500000000000000" pitchFamily="34" charset="-128"/>
            </a:endParaRPr>
          </a:p>
        </p:txBody>
      </p:sp>
      <p:sp>
        <p:nvSpPr>
          <p:cNvPr id="41" name="Title 2">
            <a:extLst>
              <a:ext uri="{FF2B5EF4-FFF2-40B4-BE49-F238E27FC236}">
                <a16:creationId xmlns:a16="http://schemas.microsoft.com/office/drawing/2014/main" id="{7373C518-C59D-E39D-76BE-FF2714B80006}"/>
              </a:ext>
            </a:extLst>
          </p:cNvPr>
          <p:cNvSpPr txBox="1"/>
          <p:nvPr/>
        </p:nvSpPr>
        <p:spPr>
          <a:xfrm>
            <a:off x="1863931" y="36290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500000000000000" pitchFamily="34" charset="-128"/>
                <a:ea typeface="Yu Gothic Medium" panose="020B0500000000000000" pitchFamily="34" charset="-128"/>
              </a:rPr>
              <a:t>辛口</a:t>
            </a:r>
            <a:endParaRPr lang="en-US" sz="1200" cap="none" dirty="0">
              <a:solidFill>
                <a:schemeClr val="tx1"/>
              </a:solidFill>
              <a:latin typeface="Yu Gothic Medium" panose="020B0500000000000000" pitchFamily="34" charset="-128"/>
              <a:ea typeface="Yu Gothic Medium" panose="020B0500000000000000" pitchFamily="34" charset="-128"/>
            </a:endParaRPr>
          </a:p>
        </p:txBody>
      </p:sp>
      <p:sp>
        <p:nvSpPr>
          <p:cNvPr id="42" name="Title 2">
            <a:extLst>
              <a:ext uri="{FF2B5EF4-FFF2-40B4-BE49-F238E27FC236}">
                <a16:creationId xmlns:a16="http://schemas.microsoft.com/office/drawing/2014/main" id="{902FCD3C-CBD9-F14D-4F65-2CBDD76003ED}"/>
              </a:ext>
            </a:extLst>
          </p:cNvPr>
          <p:cNvSpPr txBox="1"/>
          <p:nvPr/>
        </p:nvSpPr>
        <p:spPr>
          <a:xfrm>
            <a:off x="2984499" y="3629043"/>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500000000000000" pitchFamily="34" charset="-128"/>
                <a:ea typeface="Yu Gothic Medium" panose="020B0500000000000000" pitchFamily="34" charset="-128"/>
              </a:rPr>
              <a:t>中辛口</a:t>
            </a:r>
            <a:endParaRPr lang="en-US" sz="1200" cap="none" dirty="0">
              <a:solidFill>
                <a:schemeClr val="tx1"/>
              </a:solidFill>
              <a:latin typeface="Yu Gothic Medium" panose="020B0500000000000000" pitchFamily="34" charset="-128"/>
              <a:ea typeface="Yu Gothic Medium" panose="020B0500000000000000" pitchFamily="34" charset="-128"/>
            </a:endParaRPr>
          </a:p>
        </p:txBody>
      </p:sp>
      <p:sp>
        <p:nvSpPr>
          <p:cNvPr id="43" name="Title 2">
            <a:extLst>
              <a:ext uri="{FF2B5EF4-FFF2-40B4-BE49-F238E27FC236}">
                <a16:creationId xmlns:a16="http://schemas.microsoft.com/office/drawing/2014/main" id="{3EC8982A-8FD3-BAE9-E583-C5206797279E}"/>
              </a:ext>
            </a:extLst>
          </p:cNvPr>
          <p:cNvSpPr txBox="1"/>
          <p:nvPr/>
        </p:nvSpPr>
        <p:spPr>
          <a:xfrm>
            <a:off x="4426813" y="36290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500000000000000" pitchFamily="34" charset="-128"/>
                <a:ea typeface="Yu Gothic Medium" panose="020B0500000000000000" pitchFamily="34" charset="-128"/>
              </a:rPr>
              <a:t>甘口</a:t>
            </a:r>
            <a:endParaRPr lang="en-US" sz="1200" cap="none" dirty="0">
              <a:solidFill>
                <a:schemeClr val="tx1"/>
              </a:solidFill>
              <a:latin typeface="Yu Gothic Medium" panose="020B0500000000000000" pitchFamily="34" charset="-128"/>
              <a:ea typeface="Yu Gothic Medium" panose="020B0500000000000000" pitchFamily="34" charset="-128"/>
            </a:endParaRPr>
          </a:p>
        </p:txBody>
      </p:sp>
      <p:cxnSp>
        <p:nvCxnSpPr>
          <p:cNvPr id="44" name="Straight Connector 43">
            <a:extLst>
              <a:ext uri="{FF2B5EF4-FFF2-40B4-BE49-F238E27FC236}">
                <a16:creationId xmlns:a16="http://schemas.microsoft.com/office/drawing/2014/main" id="{5579E10E-57BA-5168-F287-58CBDEDD7AB1}"/>
              </a:ext>
            </a:extLst>
          </p:cNvPr>
          <p:cNvCxnSpPr>
            <a:cxnSpLocks/>
          </p:cNvCxnSpPr>
          <p:nvPr/>
        </p:nvCxnSpPr>
        <p:spPr>
          <a:xfrm>
            <a:off x="1157783" y="3246240"/>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5" name="Title 2">
            <a:extLst>
              <a:ext uri="{FF2B5EF4-FFF2-40B4-BE49-F238E27FC236}">
                <a16:creationId xmlns:a16="http://schemas.microsoft.com/office/drawing/2014/main" id="{D0425BD6-D922-E79E-8445-90B8795F215B}"/>
              </a:ext>
            </a:extLst>
          </p:cNvPr>
          <p:cNvSpPr txBox="1"/>
          <p:nvPr/>
        </p:nvSpPr>
        <p:spPr>
          <a:xfrm>
            <a:off x="481516" y="3938414"/>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500000000000000" pitchFamily="34" charset="-128"/>
                <a:ea typeface="Yu Gothic Medium" panose="020B0500000000000000" pitchFamily="34" charset="-128"/>
              </a:rPr>
              <a:t>甘み</a:t>
            </a:r>
            <a:endParaRPr lang="en-US" sz="1500" dirty="0">
              <a:solidFill>
                <a:schemeClr val="tx1"/>
              </a:solidFill>
              <a:latin typeface="Yu Gothic Medium" panose="020B0500000000000000" pitchFamily="34" charset="-128"/>
              <a:ea typeface="Yu Gothic Medium" panose="020B0500000000000000" pitchFamily="34" charset="-128"/>
            </a:endParaRPr>
          </a:p>
        </p:txBody>
      </p:sp>
      <p:cxnSp>
        <p:nvCxnSpPr>
          <p:cNvPr id="46" name="Straight Connector 45">
            <a:extLst>
              <a:ext uri="{FF2B5EF4-FFF2-40B4-BE49-F238E27FC236}">
                <a16:creationId xmlns:a16="http://schemas.microsoft.com/office/drawing/2014/main" id="{D055341C-DE9D-4FA7-C4ED-C02D7AD59B92}"/>
              </a:ext>
            </a:extLst>
          </p:cNvPr>
          <p:cNvCxnSpPr>
            <a:cxnSpLocks/>
          </p:cNvCxnSpPr>
          <p:nvPr/>
        </p:nvCxnSpPr>
        <p:spPr>
          <a:xfrm>
            <a:off x="1028037" y="4106285"/>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6" name="Title 2">
            <a:extLst>
              <a:ext uri="{FF2B5EF4-FFF2-40B4-BE49-F238E27FC236}">
                <a16:creationId xmlns:a16="http://schemas.microsoft.com/office/drawing/2014/main" id="{4395965D-11AC-D271-0F4A-12F34F1E946C}"/>
              </a:ext>
            </a:extLst>
          </p:cNvPr>
          <p:cNvSpPr txBox="1"/>
          <p:nvPr/>
        </p:nvSpPr>
        <p:spPr>
          <a:xfrm>
            <a:off x="481516" y="464703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500000000000000" pitchFamily="34" charset="-128"/>
                <a:ea typeface="Yu Gothic Medium" panose="020B0500000000000000" pitchFamily="34" charset="-128"/>
              </a:rPr>
              <a:t>オーク</a:t>
            </a:r>
            <a:endParaRPr lang="en-US" sz="1500" dirty="0">
              <a:solidFill>
                <a:schemeClr val="tx1"/>
              </a:solidFill>
              <a:latin typeface="Yu Gothic Medium" panose="020B0500000000000000" pitchFamily="34" charset="-128"/>
              <a:ea typeface="Yu Gothic Medium" panose="020B0500000000000000" pitchFamily="34" charset="-128"/>
            </a:endParaRPr>
          </a:p>
        </p:txBody>
      </p:sp>
      <p:cxnSp>
        <p:nvCxnSpPr>
          <p:cNvPr id="57" name="Straight Connector 56">
            <a:extLst>
              <a:ext uri="{FF2B5EF4-FFF2-40B4-BE49-F238E27FC236}">
                <a16:creationId xmlns:a16="http://schemas.microsoft.com/office/drawing/2014/main" id="{26395B81-2D4E-7FC5-875C-FE18E2272595}"/>
              </a:ext>
            </a:extLst>
          </p:cNvPr>
          <p:cNvCxnSpPr>
            <a:cxnSpLocks/>
          </p:cNvCxnSpPr>
          <p:nvPr/>
        </p:nvCxnSpPr>
        <p:spPr>
          <a:xfrm>
            <a:off x="1183002" y="4801059"/>
            <a:ext cx="72726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8" name="Title 2">
            <a:extLst>
              <a:ext uri="{FF2B5EF4-FFF2-40B4-BE49-F238E27FC236}">
                <a16:creationId xmlns:a16="http://schemas.microsoft.com/office/drawing/2014/main" id="{5935A094-200E-E8B8-1908-1E2EC4478EAE}"/>
              </a:ext>
            </a:extLst>
          </p:cNvPr>
          <p:cNvSpPr txBox="1"/>
          <p:nvPr/>
        </p:nvSpPr>
        <p:spPr>
          <a:xfrm>
            <a:off x="481516" y="5081024"/>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500000000000000" pitchFamily="34" charset="-128"/>
                <a:ea typeface="Yu Gothic Medium" panose="020B0500000000000000" pitchFamily="34" charset="-128"/>
              </a:rPr>
              <a:t>酸</a:t>
            </a:r>
            <a:endParaRPr lang="en-US" sz="1500" dirty="0">
              <a:solidFill>
                <a:schemeClr val="tx1"/>
              </a:solidFill>
              <a:latin typeface="Yu Gothic Medium" panose="020B0500000000000000" pitchFamily="34" charset="-128"/>
              <a:ea typeface="Yu Gothic Medium" panose="020B0500000000000000" pitchFamily="34" charset="-128"/>
            </a:endParaRPr>
          </a:p>
        </p:txBody>
      </p:sp>
      <p:cxnSp>
        <p:nvCxnSpPr>
          <p:cNvPr id="59" name="Straight Connector 58">
            <a:extLst>
              <a:ext uri="{FF2B5EF4-FFF2-40B4-BE49-F238E27FC236}">
                <a16:creationId xmlns:a16="http://schemas.microsoft.com/office/drawing/2014/main" id="{C3F7AE6B-58C4-C965-6A34-33FD6961219F}"/>
              </a:ext>
            </a:extLst>
          </p:cNvPr>
          <p:cNvCxnSpPr>
            <a:cxnSpLocks/>
          </p:cNvCxnSpPr>
          <p:nvPr/>
        </p:nvCxnSpPr>
        <p:spPr>
          <a:xfrm>
            <a:off x="841638" y="5220278"/>
            <a:ext cx="106863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0" name="Title 2">
            <a:extLst>
              <a:ext uri="{FF2B5EF4-FFF2-40B4-BE49-F238E27FC236}">
                <a16:creationId xmlns:a16="http://schemas.microsoft.com/office/drawing/2014/main" id="{DCD3FDE4-6965-3C94-D505-C3E450074D3D}"/>
              </a:ext>
            </a:extLst>
          </p:cNvPr>
          <p:cNvSpPr txBox="1"/>
          <p:nvPr/>
        </p:nvSpPr>
        <p:spPr>
          <a:xfrm>
            <a:off x="481516" y="612109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500000000000000" pitchFamily="34" charset="-128"/>
                <a:ea typeface="Yu Gothic Medium" panose="020B0500000000000000" pitchFamily="34" charset="-128"/>
              </a:rPr>
              <a:t>アルコール</a:t>
            </a:r>
            <a:endParaRPr lang="en-US" sz="1500" dirty="0">
              <a:solidFill>
                <a:schemeClr val="tx1"/>
              </a:solidFill>
              <a:latin typeface="Yu Gothic Medium" panose="020B0500000000000000" pitchFamily="34" charset="-128"/>
              <a:ea typeface="Yu Gothic Medium" panose="020B0500000000000000" pitchFamily="34" charset="-128"/>
            </a:endParaRPr>
          </a:p>
        </p:txBody>
      </p:sp>
      <p:cxnSp>
        <p:nvCxnSpPr>
          <p:cNvPr id="61" name="Straight Connector 60">
            <a:extLst>
              <a:ext uri="{FF2B5EF4-FFF2-40B4-BE49-F238E27FC236}">
                <a16:creationId xmlns:a16="http://schemas.microsoft.com/office/drawing/2014/main" id="{62DC4AC1-083A-7334-E285-F1E249E4654B}"/>
              </a:ext>
            </a:extLst>
          </p:cNvPr>
          <p:cNvCxnSpPr>
            <a:cxnSpLocks/>
          </p:cNvCxnSpPr>
          <p:nvPr/>
        </p:nvCxnSpPr>
        <p:spPr>
          <a:xfrm>
            <a:off x="1585891" y="6288968"/>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511F1154-059D-C50F-6D66-B2C9282D1B25}"/>
              </a:ext>
            </a:extLst>
          </p:cNvPr>
          <p:cNvSpPr txBox="1"/>
          <p:nvPr/>
        </p:nvSpPr>
        <p:spPr>
          <a:xfrm>
            <a:off x="1899960" y="4431764"/>
            <a:ext cx="126975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dirty="0">
                <a:solidFill>
                  <a:schemeClr val="tx1"/>
                </a:solidFill>
                <a:latin typeface="Yu Gothic Medium" panose="020B0500000000000000" pitchFamily="34" charset="-128"/>
                <a:ea typeface="Yu Gothic Medium" panose="020B0500000000000000" pitchFamily="34" charset="-128"/>
              </a:rPr>
              <a:t>未使用</a:t>
            </a:r>
            <a:r>
              <a:rPr lang="en-AU" altLang="ja-JP" sz="1200" cap="none" dirty="0">
                <a:solidFill>
                  <a:schemeClr val="tx1"/>
                </a:solidFill>
                <a:latin typeface="Yu Gothic Medium" panose="020B0500000000000000" pitchFamily="34" charset="-128"/>
                <a:ea typeface="Yu Gothic Medium" panose="020B0500000000000000" pitchFamily="34" charset="-128"/>
              </a:rPr>
              <a:t>/</a:t>
            </a:r>
            <a:r>
              <a:rPr lang="ja-JP" altLang="en-US" sz="1200" cap="none" dirty="0">
                <a:solidFill>
                  <a:schemeClr val="tx1"/>
                </a:solidFill>
                <a:latin typeface="Yu Gothic Medium" panose="020B0500000000000000" pitchFamily="34" charset="-128"/>
                <a:ea typeface="Yu Gothic Medium" panose="020B0500000000000000" pitchFamily="34" charset="-128"/>
              </a:rPr>
              <a:t>低い</a:t>
            </a:r>
            <a:endParaRPr lang="en-US" sz="1200" cap="none" dirty="0">
              <a:solidFill>
                <a:schemeClr val="tx1"/>
              </a:solidFill>
              <a:latin typeface="Yu Gothic Medium" panose="020B0500000000000000" pitchFamily="34" charset="-128"/>
              <a:ea typeface="Yu Gothic Medium" panose="020B0500000000000000" pitchFamily="34" charset="-128"/>
            </a:endParaRPr>
          </a:p>
        </p:txBody>
      </p:sp>
      <p:sp>
        <p:nvSpPr>
          <p:cNvPr id="8" name="Title 2">
            <a:extLst>
              <a:ext uri="{FF2B5EF4-FFF2-40B4-BE49-F238E27FC236}">
                <a16:creationId xmlns:a16="http://schemas.microsoft.com/office/drawing/2014/main" id="{41658AE9-11DA-58CF-E596-40508DEE9D84}"/>
              </a:ext>
            </a:extLst>
          </p:cNvPr>
          <p:cNvSpPr txBox="1"/>
          <p:nvPr/>
        </p:nvSpPr>
        <p:spPr>
          <a:xfrm>
            <a:off x="3278364" y="4435904"/>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dirty="0">
                <a:solidFill>
                  <a:schemeClr val="tx1"/>
                </a:solidFill>
                <a:latin typeface="Yu Gothic Medium" panose="020B0500000000000000" pitchFamily="34" charset="-128"/>
                <a:ea typeface="Yu Gothic Medium" panose="020B0500000000000000" pitchFamily="34" charset="-128"/>
              </a:rPr>
              <a:t>ミディアム</a:t>
            </a:r>
            <a:endParaRPr lang="en-US" sz="1200" cap="none" dirty="0">
              <a:solidFill>
                <a:schemeClr val="tx1"/>
              </a:solidFill>
              <a:latin typeface="Yu Gothic Medium" panose="020B0500000000000000" pitchFamily="34" charset="-128"/>
              <a:ea typeface="Yu Gothic Medium" panose="020B0500000000000000" pitchFamily="34" charset="-128"/>
            </a:endParaRPr>
          </a:p>
        </p:txBody>
      </p:sp>
      <p:sp>
        <p:nvSpPr>
          <p:cNvPr id="9" name="Title 2">
            <a:extLst>
              <a:ext uri="{FF2B5EF4-FFF2-40B4-BE49-F238E27FC236}">
                <a16:creationId xmlns:a16="http://schemas.microsoft.com/office/drawing/2014/main" id="{AC322BA8-A3FF-D287-9827-F0E196106129}"/>
              </a:ext>
            </a:extLst>
          </p:cNvPr>
          <p:cNvSpPr txBox="1"/>
          <p:nvPr/>
        </p:nvSpPr>
        <p:spPr>
          <a:xfrm>
            <a:off x="4455395" y="440922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dirty="0">
                <a:solidFill>
                  <a:schemeClr val="tx1"/>
                </a:solidFill>
                <a:latin typeface="Yu Gothic Medium" panose="020B0500000000000000" pitchFamily="34" charset="-128"/>
                <a:ea typeface="Yu Gothic Medium" panose="020B0500000000000000" pitchFamily="34" charset="-128"/>
              </a:rPr>
              <a:t>高</a:t>
            </a:r>
            <a:endParaRPr lang="en-US" sz="1200" cap="none" dirty="0">
              <a:solidFill>
                <a:schemeClr val="tx1"/>
              </a:solidFill>
              <a:latin typeface="Yu Gothic Medium" panose="020B0500000000000000" pitchFamily="34" charset="-128"/>
              <a:ea typeface="Yu Gothic Medium" panose="020B0500000000000000" pitchFamily="34" charset="-128"/>
            </a:endParaRPr>
          </a:p>
        </p:txBody>
      </p:sp>
    </p:spTree>
    <p:extLst>
      <p:ext uri="{BB962C8B-B14F-4D97-AF65-F5344CB8AC3E}">
        <p14:creationId xmlns:p14="http://schemas.microsoft.com/office/powerpoint/2010/main" val="2370947134"/>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48E7B19-1D96-9110-15C1-FF391288A7B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627" r="16627"/>
          <a:stretch/>
        </p:blipFill>
        <p:spPr/>
      </p:pic>
      <p:sp>
        <p:nvSpPr>
          <p:cNvPr id="3" name="Text Placeholder 2">
            <a:extLst>
              <a:ext uri="{FF2B5EF4-FFF2-40B4-BE49-F238E27FC236}">
                <a16:creationId xmlns:a16="http://schemas.microsoft.com/office/drawing/2014/main" id="{93B0DD27-C793-E9DF-283E-E2B023D4BC45}"/>
              </a:ext>
            </a:extLst>
          </p:cNvPr>
          <p:cNvSpPr>
            <a:spLocks noGrp="1"/>
          </p:cNvSpPr>
          <p:nvPr>
            <p:ph type="body" sz="quarter" idx="11"/>
          </p:nvPr>
        </p:nvSpPr>
        <p:spPr>
          <a:xfrm>
            <a:off x="6456363" y="2518774"/>
            <a:ext cx="4481931" cy="1530521"/>
          </a:xfrm>
        </p:spPr>
        <p:txBody>
          <a:bodyPr/>
          <a:lstStyle/>
          <a:p>
            <a:pPr marL="0" indent="0">
              <a:lnSpc>
                <a:spcPct val="98000"/>
              </a:lnSpc>
              <a:buNone/>
            </a:pPr>
            <a:r>
              <a:rPr lang="ja-JP" altLang="en-US" dirty="0">
                <a:latin typeface="Yu Gothic Medium" panose="020B0400000000000000" pitchFamily="34" charset="-128"/>
                <a:ea typeface="Yu Gothic Medium" panose="020B0400000000000000" pitchFamily="34" charset="-128"/>
              </a:rPr>
              <a:t>タスマニアの冷涼な気候は、高品質で</a:t>
            </a:r>
            <a:br>
              <a:rPr lang="en-AU" altLang="ja-JP" dirty="0">
                <a:latin typeface="Yu Gothic Medium" panose="020B0400000000000000" pitchFamily="34" charset="-128"/>
                <a:ea typeface="Yu Gothic Medium" panose="020B0400000000000000" pitchFamily="34" charset="-128"/>
              </a:rPr>
            </a:br>
            <a:r>
              <a:rPr lang="ja-JP" altLang="en-US" dirty="0">
                <a:latin typeface="Yu Gothic Medium" panose="020B0400000000000000" pitchFamily="34" charset="-128"/>
                <a:ea typeface="Yu Gothic Medium" panose="020B0400000000000000" pitchFamily="34" charset="-128"/>
              </a:rPr>
              <a:t>熟成に適したリースリング、生き生きとした</a:t>
            </a:r>
            <a:br>
              <a:rPr lang="en-AU" altLang="ja-JP" dirty="0">
                <a:latin typeface="Yu Gothic Medium" panose="020B0400000000000000" pitchFamily="34" charset="-128"/>
                <a:ea typeface="Yu Gothic Medium" panose="020B0400000000000000" pitchFamily="34" charset="-128"/>
              </a:rPr>
            </a:br>
            <a:r>
              <a:rPr lang="ja-JP" altLang="en-US" dirty="0">
                <a:latin typeface="Yu Gothic Medium" panose="020B0400000000000000" pitchFamily="34" charset="-128"/>
                <a:ea typeface="Yu Gothic Medium" panose="020B0400000000000000" pitchFamily="34" charset="-128"/>
              </a:rPr>
              <a:t>ソーヴィニヨン・ブラン、爽やかな</a:t>
            </a:r>
            <a:br>
              <a:rPr lang="en-AU" altLang="ja-JP" dirty="0">
                <a:latin typeface="Yu Gothic Medium" panose="020B0400000000000000" pitchFamily="34" charset="-128"/>
                <a:ea typeface="Yu Gothic Medium" panose="020B0400000000000000" pitchFamily="34" charset="-128"/>
              </a:rPr>
            </a:br>
            <a:r>
              <a:rPr lang="ja-JP" altLang="en-US" dirty="0">
                <a:latin typeface="Yu Gothic Medium" panose="020B0400000000000000" pitchFamily="34" charset="-128"/>
                <a:ea typeface="Yu Gothic Medium" panose="020B0400000000000000" pitchFamily="34" charset="-128"/>
              </a:rPr>
              <a:t>ピノ・グリなどの生産に向いています。</a:t>
            </a:r>
            <a:endParaRPr lang="en-AU" altLang="ja-JP" dirty="0">
              <a:latin typeface="Yu Gothic Medium" panose="020B0400000000000000" pitchFamily="34" charset="-128"/>
              <a:ea typeface="Yu Gothic Medium" panose="020B0400000000000000" pitchFamily="34" charset="-128"/>
            </a:endParaRPr>
          </a:p>
          <a:p>
            <a:pPr marL="0" indent="0">
              <a:lnSpc>
                <a:spcPct val="98000"/>
              </a:lnSpc>
              <a:buNone/>
            </a:pPr>
            <a:endParaRPr lang="en-AU" altLang="ja-JP" dirty="0">
              <a:latin typeface="Yu Gothic Medium" panose="020B0400000000000000" pitchFamily="34" charset="-128"/>
              <a:ea typeface="Yu Gothic Medium" panose="020B0400000000000000" pitchFamily="34" charset="-128"/>
            </a:endParaRPr>
          </a:p>
          <a:p>
            <a:pPr marL="285750" indent="-285750">
              <a:lnSpc>
                <a:spcPct val="98000"/>
              </a:lnSpc>
              <a:buFont typeface="Arial" panose="020B0604020202020204" pitchFamily="34" charset="0"/>
              <a:buChar char="•"/>
            </a:pPr>
            <a:r>
              <a:rPr lang="ja-JP" altLang="en-US" dirty="0">
                <a:latin typeface="Yu Gothic Medium" panose="020B0400000000000000" pitchFamily="34" charset="-128"/>
                <a:ea typeface="Yu Gothic Medium" panose="020B0400000000000000" pitchFamily="34" charset="-128"/>
              </a:rPr>
              <a:t>ピノ・グリ</a:t>
            </a:r>
          </a:p>
          <a:p>
            <a:pPr marL="285750" indent="-285750">
              <a:lnSpc>
                <a:spcPct val="98000"/>
              </a:lnSpc>
              <a:buFont typeface="Arial" panose="020B0604020202020204" pitchFamily="34" charset="0"/>
              <a:buChar char="•"/>
            </a:pPr>
            <a:r>
              <a:rPr lang="ja-JP" altLang="en-US" dirty="0">
                <a:latin typeface="Yu Gothic Medium" panose="020B0400000000000000" pitchFamily="34" charset="-128"/>
                <a:ea typeface="Yu Gothic Medium" panose="020B0400000000000000" pitchFamily="34" charset="-128"/>
              </a:rPr>
              <a:t>ソーヴィニヨン・ブラン</a:t>
            </a:r>
          </a:p>
          <a:p>
            <a:pPr marL="285750" indent="-285750">
              <a:lnSpc>
                <a:spcPct val="98000"/>
              </a:lnSpc>
              <a:buFont typeface="Arial" panose="020B0604020202020204" pitchFamily="34" charset="0"/>
              <a:buChar char="•"/>
            </a:pPr>
            <a:r>
              <a:rPr lang="ja-JP" altLang="en-US" dirty="0">
                <a:latin typeface="Yu Gothic Medium" panose="020B0400000000000000" pitchFamily="34" charset="-128"/>
                <a:ea typeface="Yu Gothic Medium" panose="020B0400000000000000" pitchFamily="34" charset="-128"/>
              </a:rPr>
              <a:t>ゲヴュルツトラミネール</a:t>
            </a:r>
          </a:p>
          <a:p>
            <a:pPr marL="285750" indent="-285750">
              <a:lnSpc>
                <a:spcPct val="98000"/>
              </a:lnSpc>
              <a:buFont typeface="Arial" panose="020B0604020202020204" pitchFamily="34" charset="0"/>
              <a:buChar char="•"/>
            </a:pPr>
            <a:r>
              <a:rPr lang="ja-JP" altLang="en-US" dirty="0">
                <a:latin typeface="Yu Gothic Medium" panose="020B0400000000000000" pitchFamily="34" charset="-128"/>
                <a:ea typeface="Yu Gothic Medium" panose="020B0400000000000000" pitchFamily="34" charset="-128"/>
              </a:rPr>
              <a:t>リースリング</a:t>
            </a:r>
          </a:p>
          <a:p>
            <a:pPr marL="285750" indent="-285750">
              <a:lnSpc>
                <a:spcPct val="98000"/>
              </a:lnSpc>
              <a:buFont typeface="Arial" panose="020B0604020202020204" pitchFamily="34" charset="0"/>
              <a:buChar char="•"/>
            </a:pPr>
            <a:r>
              <a:rPr lang="ja-JP" altLang="en-US" dirty="0">
                <a:latin typeface="Yu Gothic Medium" panose="020B0400000000000000" pitchFamily="34" charset="-128"/>
                <a:ea typeface="Yu Gothic Medium" panose="020B0400000000000000" pitchFamily="34" charset="-128"/>
              </a:rPr>
              <a:t>メルロ</a:t>
            </a:r>
          </a:p>
          <a:p>
            <a:pPr marL="285750" indent="-285750">
              <a:lnSpc>
                <a:spcPct val="98000"/>
              </a:lnSpc>
              <a:buFont typeface="Arial" panose="020B0604020202020204" pitchFamily="34" charset="0"/>
              <a:buChar char="•"/>
            </a:pPr>
            <a:r>
              <a:rPr lang="ja-JP" altLang="en-US" dirty="0">
                <a:latin typeface="Yu Gothic Medium" panose="020B0400000000000000" pitchFamily="34" charset="-128"/>
                <a:ea typeface="Yu Gothic Medium" panose="020B0400000000000000" pitchFamily="34" charset="-128"/>
              </a:rPr>
              <a:t>カベルネ・ソーヴィニヨン</a:t>
            </a:r>
            <a:endParaRPr lang="en-US"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0E9D9CC1-734B-73AE-8FCA-45CA8E4B7AFC}"/>
              </a:ext>
            </a:extLst>
          </p:cNvPr>
          <p:cNvSpPr>
            <a:spLocks noGrp="1"/>
          </p:cNvSpPr>
          <p:nvPr>
            <p:ph type="body" sz="quarter" idx="13"/>
          </p:nvPr>
        </p:nvSpPr>
        <p:spPr>
          <a:xfrm>
            <a:off x="6456363" y="584200"/>
            <a:ext cx="4235083" cy="1325563"/>
          </a:xfrm>
        </p:spPr>
        <p:txBody>
          <a:bodyPr/>
          <a:lstStyle/>
          <a:p>
            <a:r>
              <a:rPr lang="ja-JP" altLang="en-US" dirty="0">
                <a:solidFill>
                  <a:schemeClr val="accent1"/>
                </a:solidFill>
                <a:latin typeface="Yu Gothic Medium" panose="020B0400000000000000" pitchFamily="34" charset="-128"/>
                <a:ea typeface="Yu Gothic Medium" panose="020B0400000000000000" pitchFamily="34" charset="-128"/>
              </a:rPr>
              <a:t>その他の</a:t>
            </a:r>
            <a:br>
              <a:rPr lang="en-AU" altLang="ja-JP" dirty="0">
                <a:solidFill>
                  <a:schemeClr val="accent1"/>
                </a:solidFill>
                <a:latin typeface="Yu Gothic Medium" panose="020B0400000000000000" pitchFamily="34" charset="-128"/>
                <a:ea typeface="Yu Gothic Medium" panose="020B0400000000000000" pitchFamily="34" charset="-128"/>
              </a:rPr>
            </a:br>
            <a:r>
              <a:rPr lang="ja-JP" altLang="en-US" dirty="0">
                <a:solidFill>
                  <a:schemeClr val="accent1"/>
                </a:solidFill>
                <a:latin typeface="Yu Gothic Medium" panose="020B0400000000000000" pitchFamily="34" charset="-128"/>
                <a:ea typeface="Yu Gothic Medium" panose="020B0400000000000000" pitchFamily="34" charset="-128"/>
              </a:rPr>
              <a:t>品種</a:t>
            </a:r>
            <a:endParaRPr lang="en-US" dirty="0">
              <a:solidFill>
                <a:schemeClr val="accent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1521117736"/>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0" y="388842"/>
            <a:ext cx="6096000" cy="6092317"/>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9" y="205402"/>
            <a:ext cx="4829691" cy="785732"/>
          </a:xfrm>
        </p:spPr>
        <p:txBody>
          <a:bodyPr/>
          <a:lstStyle/>
          <a:p>
            <a:r>
              <a:rPr lang="en-AU" altLang="ja-JP" dirty="0">
                <a:latin typeface="+mn-lt"/>
                <a:ea typeface="Yu Gothic Medium" panose="020B0400000000000000" pitchFamily="34" charset="-128"/>
              </a:rPr>
              <a:t>TASMANIA</a:t>
            </a:r>
            <a:endParaRPr lang="en-US" dirty="0">
              <a:latin typeface="+mn-lt"/>
              <a:ea typeface="Yu Gothic Medium" panose="020B0400000000000000" pitchFamily="34" charset="-128"/>
            </a:endParaRP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073266"/>
            <a:ext cx="5340350" cy="1325563"/>
          </a:xfrm>
        </p:spPr>
        <p:txBody>
          <a:bodyPr/>
          <a:lstStyle/>
          <a:p>
            <a:r>
              <a:rPr lang="ja-JP" altLang="en-US" dirty="0">
                <a:solidFill>
                  <a:schemeClr val="accent5"/>
                </a:solidFill>
                <a:latin typeface="Yu Gothic Medium" panose="020B0400000000000000" pitchFamily="34" charset="-128"/>
                <a:ea typeface="Yu Gothic Medium" panose="020B0400000000000000" pitchFamily="34" charset="-128"/>
              </a:rPr>
              <a:t>冷涼気候の</a:t>
            </a:r>
            <a:br>
              <a:rPr lang="en-AU" altLang="ja-JP" dirty="0">
                <a:solidFill>
                  <a:schemeClr val="accent5"/>
                </a:solidFill>
                <a:latin typeface="Yu Gothic Medium" panose="020B0400000000000000" pitchFamily="34" charset="-128"/>
                <a:ea typeface="Yu Gothic Medium" panose="020B0400000000000000" pitchFamily="34" charset="-128"/>
              </a:rPr>
            </a:br>
            <a:r>
              <a:rPr lang="ja-JP" altLang="en-US" dirty="0">
                <a:solidFill>
                  <a:schemeClr val="accent5"/>
                </a:solidFill>
                <a:latin typeface="Yu Gothic Medium" panose="020B0400000000000000" pitchFamily="34" charset="-128"/>
                <a:ea typeface="Yu Gothic Medium" panose="020B0400000000000000" pitchFamily="34" charset="-128"/>
              </a:rPr>
              <a:t>クラシック</a:t>
            </a:r>
            <a:endParaRPr lang="en-US" dirty="0">
              <a:solidFill>
                <a:schemeClr val="accent5"/>
              </a:solidFill>
              <a:latin typeface="Yu Gothic Medium" panose="020B0400000000000000" pitchFamily="34" charset="-128"/>
              <a:ea typeface="Yu Gothic Medium" panose="020B0400000000000000" pitchFamily="34" charset="-128"/>
            </a:endParaRPr>
          </a:p>
        </p:txBody>
      </p:sp>
      <p:sp>
        <p:nvSpPr>
          <p:cNvPr id="2" name="Text Placeholder 3">
            <a:extLst>
              <a:ext uri="{FF2B5EF4-FFF2-40B4-BE49-F238E27FC236}">
                <a16:creationId xmlns:a16="http://schemas.microsoft.com/office/drawing/2014/main" id="{EC4F9B9F-9F41-D51D-0669-FD32332342FE}"/>
              </a:ext>
            </a:extLst>
          </p:cNvPr>
          <p:cNvSpPr>
            <a:spLocks noGrp="1"/>
          </p:cNvSpPr>
          <p:nvPr>
            <p:ph type="body" sz="quarter" idx="11"/>
          </p:nvPr>
        </p:nvSpPr>
        <p:spPr>
          <a:xfrm>
            <a:off x="630419" y="3185411"/>
            <a:ext cx="4752464" cy="3133240"/>
          </a:xfrm>
        </p:spPr>
        <p:txBody>
          <a:bodyPr/>
          <a:lstStyle/>
          <a:p>
            <a:r>
              <a:rPr lang="ja-JP" altLang="en-US" dirty="0">
                <a:latin typeface="Yu Gothic Medium" panose="020B0400000000000000" pitchFamily="34" charset="-128"/>
                <a:ea typeface="Yu Gothic Medium" panose="020B0400000000000000" pitchFamily="34" charset="-128"/>
              </a:rPr>
              <a:t>この小さな島では、多様で革新的なワイン造りが続けられています。品質の向上とともに世界的な注目も高まり、今後も世界のワインシーンで存在感を発揮し続けるでしょう。</a:t>
            </a:r>
            <a:endParaRPr lang="en-AU" altLang="ja-JP" dirty="0">
              <a:latin typeface="Yu Gothic Medium" panose="020B0400000000000000" pitchFamily="34" charset="-128"/>
              <a:ea typeface="Yu Gothic Medium" panose="020B0400000000000000" pitchFamily="34" charset="-128"/>
            </a:endParaRPr>
          </a:p>
          <a:p>
            <a:endParaRPr lang="en-AU" altLang="ja-JP" dirty="0">
              <a:latin typeface="Yu Gothic Medium" panose="020B0400000000000000" pitchFamily="34" charset="-128"/>
              <a:ea typeface="Yu Gothic Medium" panose="020B0400000000000000" pitchFamily="34" charset="-128"/>
            </a:endParaRPr>
          </a:p>
          <a:p>
            <a:r>
              <a:rPr lang="ja-JP" altLang="en-US" dirty="0">
                <a:latin typeface="Yu Gothic Medium" panose="020B0400000000000000" pitchFamily="34" charset="-128"/>
                <a:ea typeface="Yu Gothic Medium" panose="020B0400000000000000" pitchFamily="34" charset="-128"/>
              </a:rPr>
              <a:t>タスマニアワインの未来は、大きな期待に満ちています。</a:t>
            </a:r>
          </a:p>
        </p:txBody>
      </p:sp>
    </p:spTree>
    <p:extLst>
      <p:ext uri="{BB962C8B-B14F-4D97-AF65-F5344CB8AC3E}">
        <p14:creationId xmlns:p14="http://schemas.microsoft.com/office/powerpoint/2010/main" val="3735418610"/>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cstate="screen">
            <a:extLst>
              <a:ext uri="{28A0092B-C50C-407E-A947-70E740481C1C}">
                <a14:useLocalDpi xmlns:a14="http://schemas.microsoft.com/office/drawing/2010/main"/>
              </a:ext>
            </a:extLst>
          </a:blip>
          <a:srcRect l="150" t="8301" r="496" b="7954"/>
          <a:stretch/>
        </p:blipFill>
        <p:spPr>
          <a:xfrm>
            <a:off x="0" y="0"/>
            <a:ext cx="12191999" cy="6858000"/>
          </a:xfrm>
          <a:prstGeom prst="rect">
            <a:avLst/>
          </a:prstGeom>
        </p:spPr>
      </p:pic>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40080" y="6301153"/>
            <a:ext cx="2822695" cy="123397"/>
          </a:xfrm>
          <a:prstGeom prst="rect">
            <a:avLst/>
          </a:prstGeom>
        </p:spPr>
      </p:pic>
      <p:sp>
        <p:nvSpPr>
          <p:cNvPr id="2" name="object 2">
            <a:extLst>
              <a:ext uri="{FF2B5EF4-FFF2-40B4-BE49-F238E27FC236}">
                <a16:creationId xmlns:a16="http://schemas.microsoft.com/office/drawing/2014/main" id="{9EAA509A-1201-56D7-5DF9-4B85C2F5DD8A}"/>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ja-JP" altLang="en-US" sz="5400" b="0" dirty="0">
                <a:solidFill>
                  <a:schemeClr val="bg1"/>
                </a:solidFill>
                <a:latin typeface="Yu Gothic Medium" panose="020B0500000000000000" pitchFamily="34" charset="-128"/>
                <a:ea typeface="Yu Gothic Medium" panose="020B0500000000000000" pitchFamily="34" charset="-128"/>
                <a:cs typeface="Inter Display" panose="02000503000000020004" pitchFamily="2" charset="0"/>
              </a:rPr>
              <a:t>ありがとうございました</a:t>
            </a:r>
          </a:p>
          <a:p>
            <a:pPr marL="11522" algn="ctr">
              <a:spcBef>
                <a:spcPts val="91"/>
              </a:spcBef>
              <a:tabLst>
                <a:tab pos="1162574" algn="l"/>
                <a:tab pos="2432878" algn="l"/>
                <a:tab pos="3690509" algn="l"/>
                <a:tab pos="4919334" algn="l"/>
                <a:tab pos="6532419" algn="l"/>
                <a:tab pos="9045952" algn="l"/>
              </a:tabLst>
            </a:pPr>
            <a:endParaRPr lang="ja-JP" altLang="en-US" sz="5400" b="0" dirty="0">
              <a:solidFill>
                <a:schemeClr val="bg1"/>
              </a:solidFill>
              <a:latin typeface="Yu Gothic Medium" panose="020B0500000000000000" pitchFamily="34" charset="-128"/>
              <a:ea typeface="Yu Gothic Medium" panose="020B0500000000000000" pitchFamily="34" charset="-128"/>
              <a:cs typeface="Inter Display" panose="02000503000000020004" pitchFamily="2" charset="0"/>
            </a:endParaRPr>
          </a:p>
        </p:txBody>
      </p:sp>
    </p:spTree>
    <p:extLst>
      <p:ext uri="{BB962C8B-B14F-4D97-AF65-F5344CB8AC3E}">
        <p14:creationId xmlns:p14="http://schemas.microsoft.com/office/powerpoint/2010/main" val="2579349937"/>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05AE1F-535B-0828-6EE1-28249C4BF496}"/>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2CD67A20-8468-62E6-4F22-005BAE8DAE9B}"/>
              </a:ext>
            </a:extLst>
          </p:cNvPr>
          <p:cNvSpPr>
            <a:spLocks noGrp="1"/>
          </p:cNvSpPr>
          <p:nvPr>
            <p:ph type="body" idx="10"/>
          </p:nvPr>
        </p:nvSpPr>
        <p:spPr/>
        <p:txBody>
          <a:bodyPr/>
          <a:lstStyle/>
          <a:p>
            <a:endParaRPr lang="en-US"/>
          </a:p>
        </p:txBody>
      </p:sp>
      <p:sp>
        <p:nvSpPr>
          <p:cNvPr id="4" name="Text Placeholder 3">
            <a:extLst>
              <a:ext uri="{FF2B5EF4-FFF2-40B4-BE49-F238E27FC236}">
                <a16:creationId xmlns:a16="http://schemas.microsoft.com/office/drawing/2014/main" id="{C58D8937-9A78-4DE9-3678-1A50E877C525}"/>
              </a:ext>
            </a:extLst>
          </p:cNvPr>
          <p:cNvSpPr>
            <a:spLocks noGrp="1"/>
          </p:cNvSpPr>
          <p:nvPr>
            <p:ph type="body" idx="11"/>
          </p:nvPr>
        </p:nvSpPr>
        <p:spPr/>
        <p:txBody>
          <a:bodyPr/>
          <a:lstStyle/>
          <a:p>
            <a:endParaRPr lang="en-US"/>
          </a:p>
        </p:txBody>
      </p:sp>
    </p:spTree>
    <p:extLst>
      <p:ext uri="{BB962C8B-B14F-4D97-AF65-F5344CB8AC3E}">
        <p14:creationId xmlns:p14="http://schemas.microsoft.com/office/powerpoint/2010/main" val="814034971"/>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map of australia with black text&#10;&#10;AI-generated content may be incorrect.">
            <a:extLst>
              <a:ext uri="{FF2B5EF4-FFF2-40B4-BE49-F238E27FC236}">
                <a16:creationId xmlns:a16="http://schemas.microsoft.com/office/drawing/2014/main" id="{41CE1753-70AE-1CE3-E710-C92AA3ADA763}"/>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noFill/>
        </p:spPr>
      </p:pic>
      <p:sp>
        <p:nvSpPr>
          <p:cNvPr id="3" name="Title 2">
            <a:extLst>
              <a:ext uri="{FF2B5EF4-FFF2-40B4-BE49-F238E27FC236}">
                <a16:creationId xmlns:a16="http://schemas.microsoft.com/office/drawing/2014/main" id="{2E8299DC-0241-3CE8-904B-330EA39384FE}"/>
              </a:ext>
            </a:extLst>
          </p:cNvPr>
          <p:cNvSpPr>
            <a:spLocks noGrp="1"/>
          </p:cNvSpPr>
          <p:nvPr>
            <p:ph type="title"/>
          </p:nvPr>
        </p:nvSpPr>
        <p:spPr/>
        <p:txBody>
          <a:bodyPr/>
          <a:lstStyle/>
          <a:p>
            <a:r>
              <a:rPr lang="en-AU" altLang="ja-JP" dirty="0">
                <a:solidFill>
                  <a:schemeClr val="accent2"/>
                </a:solidFill>
                <a:latin typeface="+mn-lt"/>
                <a:ea typeface="Yu Gothic Medium" panose="020B0400000000000000" pitchFamily="34" charset="-128"/>
                <a:cs typeface="Arial" panose="020B0604020202020204" pitchFamily="34" charset="0"/>
              </a:rPr>
              <a:t>AUSTRALIA</a:t>
            </a:r>
            <a:br>
              <a:rPr lang="en-AU" altLang="ja-JP" dirty="0">
                <a:solidFill>
                  <a:schemeClr val="accent2"/>
                </a:solidFill>
                <a:latin typeface="+mn-lt"/>
                <a:ea typeface="Yu Gothic Medium" panose="020B0400000000000000" pitchFamily="34" charset="-128"/>
              </a:rPr>
            </a:br>
            <a:r>
              <a:rPr lang="ja-JP" altLang="en-US" dirty="0">
                <a:solidFill>
                  <a:schemeClr val="accent2"/>
                </a:solidFill>
                <a:latin typeface="Yu Gothic Medium" panose="020B0400000000000000" pitchFamily="34" charset="-128"/>
                <a:ea typeface="Yu Gothic Medium" panose="020B0400000000000000" pitchFamily="34" charset="-128"/>
              </a:rPr>
              <a:t>オーストラリア</a:t>
            </a:r>
            <a:endParaRPr lang="en-US" dirty="0">
              <a:solidFill>
                <a:schemeClr val="accent2"/>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2754621381"/>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map of australia with blue spots&#10;&#10;AI-generated content may be incorrect.">
            <a:extLst>
              <a:ext uri="{FF2B5EF4-FFF2-40B4-BE49-F238E27FC236}">
                <a16:creationId xmlns:a16="http://schemas.microsoft.com/office/drawing/2014/main" id="{BBCDF1EB-86EE-1B4F-87C4-35FF833D47C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468089" y="0"/>
            <a:ext cx="12191998" cy="6858000"/>
          </a:xfrm>
          <a:noFill/>
        </p:spPr>
      </p:pic>
      <p:sp>
        <p:nvSpPr>
          <p:cNvPr id="8" name="object 58">
            <a:extLst>
              <a:ext uri="{FF2B5EF4-FFF2-40B4-BE49-F238E27FC236}">
                <a16:creationId xmlns:a16="http://schemas.microsoft.com/office/drawing/2014/main" id="{E7CEF9EA-B14E-DEE1-9744-EDF8E3593D73}"/>
              </a:ext>
            </a:extLst>
          </p:cNvPr>
          <p:cNvSpPr txBox="1"/>
          <p:nvPr/>
        </p:nvSpPr>
        <p:spPr>
          <a:xfrm>
            <a:off x="6288249" y="5354005"/>
            <a:ext cx="2314576" cy="405111"/>
          </a:xfrm>
          <a:prstGeom prst="rect">
            <a:avLst/>
          </a:prstGeom>
        </p:spPr>
        <p:txBody>
          <a:bodyPr vert="horz" wrap="square" lIns="0" tIns="17145" rIns="0" bIns="0" rtlCol="0" anchor="t" anchorCtr="0">
            <a:spAutoFit/>
          </a:bodyPr>
          <a:lstStyle/>
          <a:p>
            <a:pPr algn="ctr">
              <a:lnSpc>
                <a:spcPct val="90000"/>
              </a:lnSpc>
              <a:buClr>
                <a:srgbClr val="F40000"/>
              </a:buClr>
            </a:pPr>
            <a:r>
              <a:rPr lang="ja-JP" altLang="en-US" sz="1400" b="1" dirty="0">
                <a:latin typeface="Neue Haas Grotesk Text Pro" panose="020B0504020202020204" pitchFamily="34" charset="77"/>
                <a:cs typeface="Hellix SemiBold"/>
              </a:rPr>
              <a:t>ヒューオン・</a:t>
            </a:r>
            <a:br>
              <a:rPr lang="en-AU" altLang="ja-JP" sz="1400" b="1" dirty="0">
                <a:latin typeface="Neue Haas Grotesk Text Pro" panose="020B0504020202020204" pitchFamily="34" charset="77"/>
                <a:cs typeface="Hellix SemiBold"/>
              </a:rPr>
            </a:br>
            <a:r>
              <a:rPr lang="ja-JP" altLang="en-US" sz="1400" b="1" dirty="0">
                <a:latin typeface="Neue Haas Grotesk Text Pro" panose="020B0504020202020204" pitchFamily="34" charset="77"/>
                <a:cs typeface="Hellix SemiBold"/>
              </a:rPr>
              <a:t>ヴァレー</a:t>
            </a:r>
            <a:endParaRPr lang="en-US" sz="1400" b="1" dirty="0">
              <a:latin typeface="Neue Haas Grotesk Text Pro" panose="020B0504020202020204" pitchFamily="34" charset="77"/>
              <a:cs typeface="Hellix SemiBold"/>
            </a:endParaRPr>
          </a:p>
        </p:txBody>
      </p:sp>
      <p:sp>
        <p:nvSpPr>
          <p:cNvPr id="16" name="object 58">
            <a:extLst>
              <a:ext uri="{FF2B5EF4-FFF2-40B4-BE49-F238E27FC236}">
                <a16:creationId xmlns:a16="http://schemas.microsoft.com/office/drawing/2014/main" id="{5FA095E0-28FC-B4F8-3D8E-5B1723B3152C}"/>
              </a:ext>
            </a:extLst>
          </p:cNvPr>
          <p:cNvSpPr txBox="1"/>
          <p:nvPr/>
        </p:nvSpPr>
        <p:spPr>
          <a:xfrm>
            <a:off x="6288249" y="4694290"/>
            <a:ext cx="1419362" cy="405111"/>
          </a:xfrm>
          <a:prstGeom prst="rect">
            <a:avLst/>
          </a:prstGeom>
        </p:spPr>
        <p:txBody>
          <a:bodyPr vert="horz" wrap="square" lIns="0" tIns="17145" rIns="0" bIns="0" rtlCol="0" anchor="t" anchorCtr="0">
            <a:spAutoFit/>
          </a:bodyPr>
          <a:lstStyle/>
          <a:p>
            <a:pPr algn="ctr">
              <a:lnSpc>
                <a:spcPct val="90000"/>
              </a:lnSpc>
              <a:buClr>
                <a:srgbClr val="F40000"/>
              </a:buClr>
            </a:pPr>
            <a:r>
              <a:rPr lang="ja-JP" altLang="en-US" sz="1400" b="1" dirty="0">
                <a:latin typeface="Neue Haas Grotesk Text Pro" panose="020B0504020202020204" pitchFamily="34" charset="77"/>
                <a:cs typeface="Hellix SemiBold"/>
              </a:rPr>
              <a:t>ダーウェント・ヴァレー</a:t>
            </a:r>
            <a:endParaRPr lang="en-US" sz="1400" b="1" dirty="0">
              <a:latin typeface="Neue Haas Grotesk Text Pro" panose="020B0504020202020204" pitchFamily="34" charset="77"/>
              <a:cs typeface="Hellix SemiBold"/>
            </a:endParaRPr>
          </a:p>
        </p:txBody>
      </p:sp>
      <p:sp>
        <p:nvSpPr>
          <p:cNvPr id="17" name="object 58">
            <a:extLst>
              <a:ext uri="{FF2B5EF4-FFF2-40B4-BE49-F238E27FC236}">
                <a16:creationId xmlns:a16="http://schemas.microsoft.com/office/drawing/2014/main" id="{A561881B-3E3D-DA5F-6248-65AC78D3BCE5}"/>
              </a:ext>
            </a:extLst>
          </p:cNvPr>
          <p:cNvSpPr txBox="1"/>
          <p:nvPr/>
        </p:nvSpPr>
        <p:spPr>
          <a:xfrm>
            <a:off x="7265961" y="4078536"/>
            <a:ext cx="1808692" cy="405111"/>
          </a:xfrm>
          <a:prstGeom prst="rect">
            <a:avLst/>
          </a:prstGeom>
        </p:spPr>
        <p:txBody>
          <a:bodyPr vert="horz" wrap="square" lIns="0" tIns="17145" rIns="0" bIns="0" rtlCol="0" anchor="t" anchorCtr="0">
            <a:spAutoFit/>
          </a:bodyPr>
          <a:lstStyle/>
          <a:p>
            <a:pPr algn="ctr">
              <a:lnSpc>
                <a:spcPct val="90000"/>
              </a:lnSpc>
              <a:buClr>
                <a:srgbClr val="F40000"/>
              </a:buClr>
            </a:pPr>
            <a:r>
              <a:rPr lang="ja-JP" altLang="en-US" sz="1400" b="1" dirty="0">
                <a:latin typeface="Neue Haas Grotesk Text Pro" panose="020B0504020202020204" pitchFamily="34" charset="77"/>
                <a:cs typeface="Hellix SemiBold"/>
              </a:rPr>
              <a:t>コール・リヴァー・</a:t>
            </a:r>
            <a:br>
              <a:rPr lang="en-AU" altLang="ja-JP" sz="1400" b="1" dirty="0">
                <a:latin typeface="Neue Haas Grotesk Text Pro" panose="020B0504020202020204" pitchFamily="34" charset="77"/>
                <a:cs typeface="Hellix SemiBold"/>
              </a:rPr>
            </a:br>
            <a:r>
              <a:rPr lang="ja-JP" altLang="en-US" sz="1400" b="1" dirty="0">
                <a:latin typeface="Neue Haas Grotesk Text Pro" panose="020B0504020202020204" pitchFamily="34" charset="77"/>
                <a:cs typeface="Hellix SemiBold"/>
              </a:rPr>
              <a:t>ヴァレー</a:t>
            </a:r>
            <a:endParaRPr lang="en-US" sz="1400" b="1" dirty="0">
              <a:latin typeface="Neue Haas Grotesk Text Pro" panose="020B0504020202020204" pitchFamily="34" charset="77"/>
              <a:cs typeface="Hellix SemiBold"/>
            </a:endParaRPr>
          </a:p>
        </p:txBody>
      </p:sp>
      <p:sp>
        <p:nvSpPr>
          <p:cNvPr id="18" name="object 58">
            <a:extLst>
              <a:ext uri="{FF2B5EF4-FFF2-40B4-BE49-F238E27FC236}">
                <a16:creationId xmlns:a16="http://schemas.microsoft.com/office/drawing/2014/main" id="{C1F9661E-A240-E07E-4194-E224DAE56113}"/>
              </a:ext>
            </a:extLst>
          </p:cNvPr>
          <p:cNvSpPr txBox="1"/>
          <p:nvPr/>
        </p:nvSpPr>
        <p:spPr>
          <a:xfrm>
            <a:off x="8117867" y="3576414"/>
            <a:ext cx="1824194" cy="211212"/>
          </a:xfrm>
          <a:prstGeom prst="rect">
            <a:avLst/>
          </a:prstGeom>
        </p:spPr>
        <p:txBody>
          <a:bodyPr vert="horz" wrap="square" lIns="0" tIns="17145" rIns="0" bIns="0" rtlCol="0" anchor="t" anchorCtr="0">
            <a:spAutoFit/>
          </a:bodyPr>
          <a:lstStyle/>
          <a:p>
            <a:pPr algn="ctr">
              <a:lnSpc>
                <a:spcPct val="90000"/>
              </a:lnSpc>
              <a:buClr>
                <a:srgbClr val="F40000"/>
              </a:buClr>
            </a:pPr>
            <a:r>
              <a:rPr lang="ja-JP" altLang="en-US" sz="1400" b="1" dirty="0">
                <a:latin typeface="Neue Haas Grotesk Text Pro" panose="020B0504020202020204" pitchFamily="34" charset="77"/>
                <a:cs typeface="Hellix SemiBold"/>
              </a:rPr>
              <a:t>イースト・コースト</a:t>
            </a:r>
            <a:endParaRPr lang="en-US" sz="1400" b="1" dirty="0">
              <a:latin typeface="Neue Haas Grotesk Text Pro" panose="020B0504020202020204" pitchFamily="34" charset="77"/>
              <a:cs typeface="Hellix SemiBold"/>
            </a:endParaRPr>
          </a:p>
        </p:txBody>
      </p:sp>
      <p:sp>
        <p:nvSpPr>
          <p:cNvPr id="19" name="object 58">
            <a:extLst>
              <a:ext uri="{FF2B5EF4-FFF2-40B4-BE49-F238E27FC236}">
                <a16:creationId xmlns:a16="http://schemas.microsoft.com/office/drawing/2014/main" id="{B48D0FE6-32FC-4DCA-450E-1EEB628060D3}"/>
              </a:ext>
            </a:extLst>
          </p:cNvPr>
          <p:cNvSpPr txBox="1"/>
          <p:nvPr/>
        </p:nvSpPr>
        <p:spPr>
          <a:xfrm>
            <a:off x="5835791" y="1625294"/>
            <a:ext cx="1871820" cy="211212"/>
          </a:xfrm>
          <a:prstGeom prst="rect">
            <a:avLst/>
          </a:prstGeom>
        </p:spPr>
        <p:txBody>
          <a:bodyPr vert="horz" wrap="square" lIns="0" tIns="17145" rIns="0" bIns="0" rtlCol="0" anchor="t" anchorCtr="0">
            <a:spAutoFit/>
          </a:bodyPr>
          <a:lstStyle/>
          <a:p>
            <a:pPr algn="ctr">
              <a:lnSpc>
                <a:spcPct val="90000"/>
              </a:lnSpc>
              <a:buClr>
                <a:srgbClr val="F40000"/>
              </a:buClr>
            </a:pPr>
            <a:r>
              <a:rPr lang="ja-JP" altLang="en-US" sz="1400" b="1" dirty="0">
                <a:latin typeface="Neue Haas Grotesk Text Pro" panose="020B0504020202020204" pitchFamily="34" charset="77"/>
                <a:cs typeface="Hellix SemiBold"/>
              </a:rPr>
              <a:t>ノース・ウェスト</a:t>
            </a:r>
            <a:endParaRPr lang="en-US" sz="1400" b="1" dirty="0">
              <a:latin typeface="Neue Haas Grotesk Text Pro" panose="020B0504020202020204" pitchFamily="34" charset="77"/>
              <a:cs typeface="Hellix SemiBold"/>
            </a:endParaRPr>
          </a:p>
        </p:txBody>
      </p:sp>
      <p:sp>
        <p:nvSpPr>
          <p:cNvPr id="20" name="object 58">
            <a:extLst>
              <a:ext uri="{FF2B5EF4-FFF2-40B4-BE49-F238E27FC236}">
                <a16:creationId xmlns:a16="http://schemas.microsoft.com/office/drawing/2014/main" id="{6E0132D0-B87E-9086-3D43-2C8AB694BE30}"/>
              </a:ext>
            </a:extLst>
          </p:cNvPr>
          <p:cNvSpPr txBox="1"/>
          <p:nvPr/>
        </p:nvSpPr>
        <p:spPr>
          <a:xfrm>
            <a:off x="8824758" y="1365611"/>
            <a:ext cx="1827880" cy="211212"/>
          </a:xfrm>
          <a:prstGeom prst="rect">
            <a:avLst/>
          </a:prstGeom>
        </p:spPr>
        <p:txBody>
          <a:bodyPr vert="horz" wrap="square" lIns="0" tIns="17145" rIns="0" bIns="0" rtlCol="0" anchor="t" anchorCtr="0">
            <a:spAutoFit/>
          </a:bodyPr>
          <a:lstStyle/>
          <a:p>
            <a:pPr algn="ctr">
              <a:lnSpc>
                <a:spcPct val="90000"/>
              </a:lnSpc>
              <a:buClr>
                <a:srgbClr val="F40000"/>
              </a:buClr>
            </a:pPr>
            <a:r>
              <a:rPr lang="ja-JP" altLang="en-US" sz="1400" b="1" dirty="0">
                <a:latin typeface="Neue Haas Grotesk Text Pro" panose="020B0504020202020204" pitchFamily="34" charset="77"/>
                <a:cs typeface="Hellix SemiBold"/>
              </a:rPr>
              <a:t>パイパーズ・リヴァー</a:t>
            </a:r>
            <a:endParaRPr lang="en-US" sz="1400" b="1" dirty="0">
              <a:latin typeface="Neue Haas Grotesk Text Pro" panose="020B0504020202020204" pitchFamily="34" charset="77"/>
              <a:cs typeface="Hellix SemiBold"/>
            </a:endParaRPr>
          </a:p>
        </p:txBody>
      </p:sp>
      <p:sp>
        <p:nvSpPr>
          <p:cNvPr id="21" name="object 58">
            <a:extLst>
              <a:ext uri="{FF2B5EF4-FFF2-40B4-BE49-F238E27FC236}">
                <a16:creationId xmlns:a16="http://schemas.microsoft.com/office/drawing/2014/main" id="{201FC035-3FC2-80B8-D866-E2FD3199C4A8}"/>
              </a:ext>
            </a:extLst>
          </p:cNvPr>
          <p:cNvSpPr txBox="1"/>
          <p:nvPr/>
        </p:nvSpPr>
        <p:spPr>
          <a:xfrm>
            <a:off x="7472207" y="2225181"/>
            <a:ext cx="1962152" cy="211212"/>
          </a:xfrm>
          <a:prstGeom prst="rect">
            <a:avLst/>
          </a:prstGeom>
        </p:spPr>
        <p:txBody>
          <a:bodyPr vert="horz" wrap="square" lIns="0" tIns="17145" rIns="0" bIns="0" rtlCol="0" anchor="t" anchorCtr="0">
            <a:spAutoFit/>
          </a:bodyPr>
          <a:lstStyle/>
          <a:p>
            <a:pPr algn="ctr">
              <a:lnSpc>
                <a:spcPct val="90000"/>
              </a:lnSpc>
              <a:buClr>
                <a:srgbClr val="F40000"/>
              </a:buClr>
            </a:pPr>
            <a:r>
              <a:rPr lang="ja-JP" altLang="en-US" sz="1400" b="1" dirty="0">
                <a:latin typeface="Neue Haas Grotesk Text Pro" panose="020B0504020202020204" pitchFamily="34" charset="77"/>
                <a:cs typeface="Hellix SemiBold"/>
              </a:rPr>
              <a:t>タマー・ヴァレー</a:t>
            </a:r>
            <a:endParaRPr lang="en-US" sz="1400" b="1" dirty="0">
              <a:latin typeface="Neue Haas Grotesk Text Pro" panose="020B0504020202020204" pitchFamily="34" charset="77"/>
              <a:cs typeface="Hellix SemiBold"/>
            </a:endParaRPr>
          </a:p>
        </p:txBody>
      </p:sp>
      <p:sp>
        <p:nvSpPr>
          <p:cNvPr id="5" name="Title 2">
            <a:extLst>
              <a:ext uri="{FF2B5EF4-FFF2-40B4-BE49-F238E27FC236}">
                <a16:creationId xmlns:a16="http://schemas.microsoft.com/office/drawing/2014/main" id="{38D0184E-8598-2D00-8F7B-D0235BBF97AB}"/>
              </a:ext>
            </a:extLst>
          </p:cNvPr>
          <p:cNvSpPr>
            <a:spLocks noGrp="1"/>
          </p:cNvSpPr>
          <p:nvPr>
            <p:ph type="title"/>
          </p:nvPr>
        </p:nvSpPr>
        <p:spPr>
          <a:xfrm>
            <a:off x="623888" y="584200"/>
            <a:ext cx="6158452" cy="1325562"/>
          </a:xfrm>
        </p:spPr>
        <p:txBody>
          <a:bodyPr/>
          <a:lstStyle/>
          <a:p>
            <a:r>
              <a:rPr lang="en-AU" altLang="ja-JP" dirty="0">
                <a:solidFill>
                  <a:schemeClr val="accent2"/>
                </a:solidFill>
                <a:latin typeface="+mn-lt"/>
                <a:ea typeface="Yu Gothic Medium" panose="020B0400000000000000" pitchFamily="34" charset="-128"/>
                <a:cs typeface="Arial" panose="020B0604020202020204" pitchFamily="34" charset="0"/>
              </a:rPr>
              <a:t>TASMANIA</a:t>
            </a:r>
            <a:br>
              <a:rPr lang="en-AU" altLang="ja-JP" dirty="0">
                <a:solidFill>
                  <a:schemeClr val="accent2"/>
                </a:solidFill>
                <a:latin typeface="+mn-lt"/>
                <a:ea typeface="Yu Gothic Medium" panose="020B0400000000000000" pitchFamily="34" charset="-128"/>
              </a:rPr>
            </a:br>
            <a:r>
              <a:rPr lang="ja-JP" altLang="en-US" dirty="0">
                <a:solidFill>
                  <a:schemeClr val="accent2"/>
                </a:solidFill>
                <a:latin typeface="Yu Gothic Medium" panose="020B0400000000000000" pitchFamily="34" charset="-128"/>
                <a:ea typeface="Yu Gothic Medium" panose="020B0400000000000000" pitchFamily="34" charset="-128"/>
              </a:rPr>
              <a:t>タスマニア</a:t>
            </a:r>
            <a:endParaRPr lang="en-US" dirty="0">
              <a:solidFill>
                <a:schemeClr val="accent2"/>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549477231"/>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7A9F4B9-C793-E942-3C79-DA2F2C2BC40E}"/>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94762CF8-1C9D-0CA1-735C-9E3757B60859}"/>
              </a:ext>
            </a:extLst>
          </p:cNvPr>
          <p:cNvSpPr>
            <a:spLocks noGrp="1"/>
          </p:cNvSpPr>
          <p:nvPr>
            <p:ph type="title"/>
          </p:nvPr>
        </p:nvSpPr>
        <p:spPr>
          <a:xfrm>
            <a:off x="6456363" y="203158"/>
            <a:ext cx="4829691" cy="785732"/>
          </a:xfrm>
        </p:spPr>
        <p:txBody>
          <a:bodyPr/>
          <a:lstStyle/>
          <a:p>
            <a:r>
              <a:rPr lang="en-AU" altLang="ja-JP" dirty="0">
                <a:solidFill>
                  <a:schemeClr val="accent5"/>
                </a:solidFill>
                <a:latin typeface="+mn-lt"/>
                <a:ea typeface="Yu Gothic Medium" panose="020B0400000000000000" pitchFamily="34" charset="-128"/>
                <a:cs typeface="Arial" panose="020B0604020202020204" pitchFamily="34" charset="0"/>
              </a:rPr>
              <a:t>TASMANIA</a:t>
            </a:r>
            <a:endParaRPr lang="en-US" dirty="0">
              <a:solidFill>
                <a:schemeClr val="accent5"/>
              </a:solidFill>
              <a:latin typeface="+mn-lt"/>
              <a:ea typeface="Yu Gothic Medium" panose="020B0400000000000000" pitchFamily="34" charset="-128"/>
              <a:cs typeface="Arial" panose="020B0604020202020204" pitchFamily="34" charset="0"/>
            </a:endParaRPr>
          </a:p>
        </p:txBody>
      </p:sp>
      <p:sp>
        <p:nvSpPr>
          <p:cNvPr id="4" name="Text Placeholder 3">
            <a:extLst>
              <a:ext uri="{FF2B5EF4-FFF2-40B4-BE49-F238E27FC236}">
                <a16:creationId xmlns:a16="http://schemas.microsoft.com/office/drawing/2014/main" id="{2391661C-849C-778D-4496-D3C224862320}"/>
              </a:ext>
            </a:extLst>
          </p:cNvPr>
          <p:cNvSpPr>
            <a:spLocks noGrp="1"/>
          </p:cNvSpPr>
          <p:nvPr>
            <p:ph type="body" sz="quarter" idx="11"/>
          </p:nvPr>
        </p:nvSpPr>
        <p:spPr>
          <a:xfrm>
            <a:off x="6456364" y="2894796"/>
            <a:ext cx="3885500" cy="3133240"/>
          </a:xfrm>
        </p:spPr>
        <p:txBody>
          <a:bodyPr/>
          <a:lstStyle/>
          <a:p>
            <a:pPr marL="0" indent="0">
              <a:lnSpc>
                <a:spcPct val="98000"/>
              </a:lnSpc>
              <a:buNone/>
            </a:pPr>
            <a:r>
              <a:rPr lang="ja-JP" altLang="en-US" dirty="0">
                <a:solidFill>
                  <a:schemeClr val="bg1"/>
                </a:solidFill>
                <a:latin typeface="Yu Gothic Medium" panose="020B0400000000000000" pitchFamily="34" charset="-128"/>
                <a:ea typeface="Yu Gothic Medium" panose="020B0400000000000000" pitchFamily="34" charset="-128"/>
              </a:rPr>
              <a:t>オーストラリアで最も優れた冷涼気候の</a:t>
            </a:r>
            <a:br>
              <a:rPr lang="ja-JP" altLang="en-US"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ワイン産地として知られるタスマニアは、</a:t>
            </a:r>
            <a:br>
              <a:rPr lang="ja-JP" altLang="en-US"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世界有数のワイン産地として注目を浴び</a:t>
            </a:r>
            <a:br>
              <a:rPr lang="en-AU" altLang="ja-JP"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ています。</a:t>
            </a:r>
            <a:br>
              <a:rPr lang="en-AU" altLang="ja-JP" dirty="0">
                <a:solidFill>
                  <a:schemeClr val="bg1"/>
                </a:solidFill>
                <a:latin typeface="Yu Gothic Medium" panose="020B0400000000000000" pitchFamily="34" charset="-128"/>
                <a:ea typeface="Yu Gothic Medium" panose="020B0400000000000000" pitchFamily="34" charset="-128"/>
              </a:rPr>
            </a:br>
            <a:endParaRPr lang="en-AU" altLang="ja-JP" dirty="0">
              <a:solidFill>
                <a:schemeClr val="bg1"/>
              </a:solidFill>
              <a:latin typeface="Yu Gothic Medium" panose="020B0400000000000000" pitchFamily="34" charset="-128"/>
              <a:ea typeface="Yu Gothic Medium" panose="020B0400000000000000" pitchFamily="34" charset="-128"/>
            </a:endParaRPr>
          </a:p>
          <a:p>
            <a:pPr marL="285750" indent="-285750">
              <a:lnSpc>
                <a:spcPct val="98000"/>
              </a:lnSpc>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オーストラリア南東部の小さな孤島</a:t>
            </a:r>
          </a:p>
          <a:p>
            <a:pPr marL="285750" indent="-285750">
              <a:lnSpc>
                <a:spcPct val="98000"/>
              </a:lnSpc>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冷涼な気候と多様で独特なテロワール</a:t>
            </a:r>
          </a:p>
          <a:p>
            <a:pPr marL="285750" indent="-285750">
              <a:lnSpc>
                <a:spcPct val="98000"/>
              </a:lnSpc>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シャルドネ、ピノ・ノワール、</a:t>
            </a:r>
            <a:br>
              <a:rPr lang="en-AU" altLang="ja-JP"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スパークリングワインに理想的な条件</a:t>
            </a:r>
          </a:p>
          <a:p>
            <a:pPr marL="285750" indent="-285750">
              <a:lnSpc>
                <a:spcPct val="98000"/>
              </a:lnSpc>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活気に溢れた食とワインの観光産業</a:t>
            </a:r>
            <a:endParaRPr lang="en-AU" dirty="0">
              <a:solidFill>
                <a:schemeClr val="bg1"/>
              </a:solidFill>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FDE3DB73-2185-EB6B-CCCA-C32695F3740E}"/>
              </a:ext>
            </a:extLst>
          </p:cNvPr>
          <p:cNvSpPr>
            <a:spLocks noGrp="1"/>
          </p:cNvSpPr>
          <p:nvPr>
            <p:ph type="body" sz="quarter" idx="13"/>
          </p:nvPr>
        </p:nvSpPr>
        <p:spPr>
          <a:xfrm>
            <a:off x="6456363" y="1071022"/>
            <a:ext cx="5565748" cy="1325563"/>
          </a:xfrm>
        </p:spPr>
        <p:txBody>
          <a:bodyPr/>
          <a:lstStyle/>
          <a:p>
            <a:r>
              <a:rPr lang="ja-JP" altLang="en-US" dirty="0">
                <a:solidFill>
                  <a:schemeClr val="bg2"/>
                </a:solidFill>
                <a:latin typeface="Yu Gothic Medium" panose="020B0400000000000000" pitchFamily="34" charset="-128"/>
                <a:ea typeface="Yu Gothic Medium" panose="020B0400000000000000" pitchFamily="34" charset="-128"/>
              </a:rPr>
              <a:t>小さな島</a:t>
            </a:r>
          </a:p>
          <a:p>
            <a:r>
              <a:rPr lang="ja-JP" altLang="en-US" dirty="0">
                <a:solidFill>
                  <a:schemeClr val="bg2"/>
                </a:solidFill>
                <a:latin typeface="Yu Gothic Medium" panose="020B0400000000000000" pitchFamily="34" charset="-128"/>
                <a:ea typeface="Yu Gothic Medium" panose="020B0400000000000000" pitchFamily="34" charset="-128"/>
              </a:rPr>
              <a:t>大きな存在</a:t>
            </a:r>
            <a:endParaRPr lang="en-US" dirty="0">
              <a:solidFill>
                <a:schemeClr val="bg2"/>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602433484"/>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74BADF-07CD-2B27-08AE-DF38B7EBA5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2444" t="-146" r="23610" b="146"/>
          <a:stretch/>
        </p:blipFill>
        <p:spPr>
          <a:xfrm>
            <a:off x="6096000" y="368300"/>
            <a:ext cx="6096000" cy="6103620"/>
          </a:xfrm>
        </p:spPr>
      </p:pic>
      <p:sp>
        <p:nvSpPr>
          <p:cNvPr id="5" name="Text Placeholder 4">
            <a:extLst>
              <a:ext uri="{FF2B5EF4-FFF2-40B4-BE49-F238E27FC236}">
                <a16:creationId xmlns:a16="http://schemas.microsoft.com/office/drawing/2014/main" id="{D84A6FBD-A36B-526C-BC1F-FA8C1FBADFD0}"/>
              </a:ext>
            </a:extLst>
          </p:cNvPr>
          <p:cNvSpPr>
            <a:spLocks noGrp="1"/>
          </p:cNvSpPr>
          <p:nvPr>
            <p:ph type="body" sz="quarter" idx="12"/>
          </p:nvPr>
        </p:nvSpPr>
        <p:spPr>
          <a:xfrm>
            <a:off x="623888" y="2320203"/>
            <a:ext cx="4829691" cy="1530521"/>
          </a:xfrm>
        </p:spPr>
        <p:txBody>
          <a:bodyPr/>
          <a:lstStyle/>
          <a:p>
            <a:pPr>
              <a:lnSpc>
                <a:spcPct val="99000"/>
              </a:lnSpc>
              <a:spcBef>
                <a:spcPts val="800"/>
              </a:spcBef>
            </a:pPr>
            <a:r>
              <a:rPr lang="ja-JP" altLang="en-US" sz="2000" dirty="0">
                <a:latin typeface="Yu Gothic Medium" panose="020B0400000000000000" pitchFamily="34" charset="-128"/>
                <a:ea typeface="Yu Gothic Medium" panose="020B0400000000000000" pitchFamily="34" charset="-128"/>
              </a:rPr>
              <a:t>タスマニアの歴史</a:t>
            </a:r>
          </a:p>
          <a:p>
            <a:pPr>
              <a:lnSpc>
                <a:spcPct val="99000"/>
              </a:lnSpc>
              <a:spcBef>
                <a:spcPts val="800"/>
              </a:spcBef>
            </a:pPr>
            <a:r>
              <a:rPr lang="ja-JP" altLang="en-US" sz="2000" dirty="0">
                <a:latin typeface="Yu Gothic Medium" panose="020B0400000000000000" pitchFamily="34" charset="-128"/>
                <a:ea typeface="Yu Gothic Medium" panose="020B0400000000000000" pitchFamily="34" charset="-128"/>
              </a:rPr>
              <a:t>地形・気候・土壌</a:t>
            </a:r>
          </a:p>
          <a:p>
            <a:pPr>
              <a:lnSpc>
                <a:spcPct val="99000"/>
              </a:lnSpc>
              <a:spcBef>
                <a:spcPts val="800"/>
              </a:spcBef>
            </a:pPr>
            <a:r>
              <a:rPr lang="ja-JP" altLang="en-US" sz="2000" dirty="0">
                <a:latin typeface="Yu Gothic Medium" panose="020B0400000000000000" pitchFamily="34" charset="-128"/>
                <a:ea typeface="Yu Gothic Medium" panose="020B0400000000000000" pitchFamily="34" charset="-128"/>
              </a:rPr>
              <a:t>ブドウ栽培とワイン醸造 </a:t>
            </a:r>
          </a:p>
          <a:p>
            <a:pPr>
              <a:lnSpc>
                <a:spcPct val="99000"/>
              </a:lnSpc>
              <a:spcBef>
                <a:spcPts val="800"/>
              </a:spcBef>
            </a:pPr>
            <a:r>
              <a:rPr lang="ja-JP" altLang="en-US" sz="2000" dirty="0">
                <a:latin typeface="Yu Gothic Medium" panose="020B0400000000000000" pitchFamily="34" charset="-128"/>
                <a:ea typeface="Yu Gothic Medium" panose="020B0400000000000000" pitchFamily="34" charset="-128"/>
              </a:rPr>
              <a:t>代表的な品種</a:t>
            </a:r>
          </a:p>
        </p:txBody>
      </p:sp>
      <p:sp>
        <p:nvSpPr>
          <p:cNvPr id="6" name="Title 2">
            <a:extLst>
              <a:ext uri="{FF2B5EF4-FFF2-40B4-BE49-F238E27FC236}">
                <a16:creationId xmlns:a16="http://schemas.microsoft.com/office/drawing/2014/main" id="{D9F7A303-1800-9C11-ECDA-27FFA183CB16}"/>
              </a:ext>
            </a:extLst>
          </p:cNvPr>
          <p:cNvSpPr>
            <a:spLocks noGrp="1"/>
          </p:cNvSpPr>
          <p:nvPr>
            <p:ph type="title"/>
          </p:nvPr>
        </p:nvSpPr>
        <p:spPr>
          <a:xfrm>
            <a:off x="623888" y="584200"/>
            <a:ext cx="6158452" cy="1325562"/>
          </a:xfrm>
        </p:spPr>
        <p:txBody>
          <a:bodyPr/>
          <a:lstStyle/>
          <a:p>
            <a:r>
              <a:rPr lang="en-AU" altLang="ja-JP" dirty="0">
                <a:solidFill>
                  <a:schemeClr val="accent1"/>
                </a:solidFill>
                <a:latin typeface="+mj-lt"/>
                <a:ea typeface="Yu Gothic Medium" panose="020B0400000000000000" pitchFamily="34" charset="-128"/>
              </a:rPr>
              <a:t>Today we’ll cover...</a:t>
            </a:r>
            <a:endParaRPr lang="en-US" dirty="0">
              <a:solidFill>
                <a:schemeClr val="accent1"/>
              </a:solidFill>
              <a:latin typeface="+mj-lt"/>
              <a:ea typeface="Yu Gothic Medium" panose="020B0400000000000000" pitchFamily="34" charset="-128"/>
            </a:endParaRPr>
          </a:p>
        </p:txBody>
      </p:sp>
    </p:spTree>
    <p:extLst>
      <p:ext uri="{BB962C8B-B14F-4D97-AF65-F5344CB8AC3E}">
        <p14:creationId xmlns:p14="http://schemas.microsoft.com/office/powerpoint/2010/main" val="418893328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953748A-19FA-65E8-827E-4EB8E509E761}"/>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l="-12" t="23222"/>
          <a:stretch/>
        </p:blipFill>
        <p:spPr>
          <a:xfrm>
            <a:off x="6456363" y="3808638"/>
            <a:ext cx="5735637" cy="2713065"/>
          </a:xfrm>
        </p:spPr>
      </p:pic>
      <p:sp>
        <p:nvSpPr>
          <p:cNvPr id="3" name="Title 2">
            <a:extLst>
              <a:ext uri="{FF2B5EF4-FFF2-40B4-BE49-F238E27FC236}">
                <a16:creationId xmlns:a16="http://schemas.microsoft.com/office/drawing/2014/main" id="{2B5B51B5-DA05-CE25-CD97-B952DAC6014F}"/>
              </a:ext>
            </a:extLst>
          </p:cNvPr>
          <p:cNvSpPr>
            <a:spLocks noGrp="1"/>
          </p:cNvSpPr>
          <p:nvPr>
            <p:ph type="title"/>
          </p:nvPr>
        </p:nvSpPr>
        <p:spPr>
          <a:xfrm>
            <a:off x="1312276" y="3477251"/>
            <a:ext cx="2382787" cy="662774"/>
          </a:xfrm>
        </p:spPr>
        <p:txBody>
          <a:bodyPr/>
          <a:lstStyle/>
          <a:p>
            <a:r>
              <a:rPr lang="en-US" dirty="0"/>
              <a:t>1788</a:t>
            </a:r>
            <a:r>
              <a:rPr lang="ja-JP" altLang="en-US" sz="1500" dirty="0">
                <a:latin typeface="Yu Gothic" panose="020B0400000000000000" pitchFamily="34" charset="-128"/>
                <a:ea typeface="Yu Gothic" panose="020B0400000000000000" pitchFamily="34" charset="-128"/>
              </a:rPr>
              <a:t>年</a:t>
            </a:r>
            <a:endParaRPr lang="en-US" sz="1500" dirty="0">
              <a:latin typeface="Yu Gothic" panose="020B0400000000000000" pitchFamily="34" charset="-128"/>
              <a:ea typeface="Yu Gothic" panose="020B0400000000000000" pitchFamily="34" charset="-128"/>
            </a:endParaRPr>
          </a:p>
        </p:txBody>
      </p:sp>
      <p:sp>
        <p:nvSpPr>
          <p:cNvPr id="4" name="Text Placeholder 3">
            <a:extLst>
              <a:ext uri="{FF2B5EF4-FFF2-40B4-BE49-F238E27FC236}">
                <a16:creationId xmlns:a16="http://schemas.microsoft.com/office/drawing/2014/main" id="{9BC74B72-A378-F166-EE3C-5A671D83C8B7}"/>
              </a:ext>
            </a:extLst>
          </p:cNvPr>
          <p:cNvSpPr>
            <a:spLocks noGrp="1"/>
          </p:cNvSpPr>
          <p:nvPr>
            <p:ph type="body" sz="quarter" idx="10"/>
          </p:nvPr>
        </p:nvSpPr>
        <p:spPr>
          <a:xfrm>
            <a:off x="1312275" y="4140032"/>
            <a:ext cx="4200003" cy="1461301"/>
          </a:xfrm>
        </p:spPr>
        <p:txBody>
          <a:bodyPr/>
          <a:lstStyle/>
          <a:p>
            <a:pPr>
              <a:lnSpc>
                <a:spcPct val="95000"/>
              </a:lnSpc>
            </a:pPr>
            <a:r>
              <a:rPr lang="ja-JP" altLang="en-US" sz="1600" dirty="0">
                <a:latin typeface="Yu Gothic Medium" panose="020B0400000000000000" pitchFamily="34" charset="-128"/>
                <a:ea typeface="Yu Gothic Medium" panose="020B0400000000000000" pitchFamily="34" charset="-128"/>
              </a:rPr>
              <a:t>イギリス海軍の輸送船「バウンティ号」でヴァン・ディーメンズ・ランド（ヨーロッパ人によって使われていたタスマニアの旧名）に到着したウィリアム・ブリーが、ブルニ</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ー島でブドウの樹を植える。初期の試験的な</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植え付けは失敗に終わる</a:t>
            </a:r>
            <a:endParaRPr lang="en-AU" sz="1600"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C79A53C4-1F84-2B78-9D7D-51A0BC3D92F2}"/>
              </a:ext>
            </a:extLst>
          </p:cNvPr>
          <p:cNvSpPr>
            <a:spLocks noGrp="1"/>
          </p:cNvSpPr>
          <p:nvPr>
            <p:ph type="body" sz="quarter" idx="15"/>
          </p:nvPr>
        </p:nvSpPr>
        <p:spPr>
          <a:xfrm>
            <a:off x="5971951" y="2219608"/>
            <a:ext cx="2595273" cy="1461301"/>
          </a:xfrm>
        </p:spPr>
        <p:txBody>
          <a:bodyPr/>
          <a:lstStyle/>
          <a:p>
            <a:pPr>
              <a:lnSpc>
                <a:spcPct val="95000"/>
              </a:lnSpc>
            </a:pPr>
            <a:r>
              <a:rPr lang="ja-JP" altLang="en-US" sz="1600" dirty="0">
                <a:latin typeface="Yu Gothic Medium" panose="020B0400000000000000" pitchFamily="34" charset="-128"/>
                <a:ea typeface="Yu Gothic Medium" panose="020B0400000000000000" pitchFamily="34" charset="-128"/>
              </a:rPr>
              <a:t>バーソロミュー・ブロートンが、植民地初の大規模なブドウ園を設立</a:t>
            </a:r>
            <a:endParaRPr lang="en-AU" sz="1600" dirty="0">
              <a:latin typeface="Yu Gothic Medium" panose="020B0400000000000000" pitchFamily="34" charset="-128"/>
              <a:ea typeface="Yu Gothic Medium" panose="020B0400000000000000" pitchFamily="34" charset="-128"/>
            </a:endParaRPr>
          </a:p>
        </p:txBody>
      </p:sp>
      <p:sp>
        <p:nvSpPr>
          <p:cNvPr id="6" name="Text Placeholder 5">
            <a:extLst>
              <a:ext uri="{FF2B5EF4-FFF2-40B4-BE49-F238E27FC236}">
                <a16:creationId xmlns:a16="http://schemas.microsoft.com/office/drawing/2014/main" id="{13227501-B1AB-4F15-B0AE-C6D75E846BD3}"/>
              </a:ext>
            </a:extLst>
          </p:cNvPr>
          <p:cNvSpPr>
            <a:spLocks noGrp="1"/>
          </p:cNvSpPr>
          <p:nvPr>
            <p:ph type="body" sz="quarter" idx="16"/>
          </p:nvPr>
        </p:nvSpPr>
        <p:spPr>
          <a:xfrm>
            <a:off x="5971951" y="1556834"/>
            <a:ext cx="2120040" cy="662774"/>
          </a:xfrm>
        </p:spPr>
        <p:txBody>
          <a:bodyPr/>
          <a:lstStyle/>
          <a:p>
            <a:r>
              <a:rPr lang="en-US" dirty="0"/>
              <a:t>1823</a:t>
            </a:r>
            <a:r>
              <a:rPr lang="ja-JP" altLang="en-US" sz="1500" dirty="0">
                <a:latin typeface="Yu Gothic" panose="020B0400000000000000" pitchFamily="34" charset="-128"/>
                <a:ea typeface="Yu Gothic" panose="020B0400000000000000" pitchFamily="34" charset="-128"/>
              </a:rPr>
              <a:t>年</a:t>
            </a:r>
            <a:endParaRPr lang="en-US" sz="1500" dirty="0"/>
          </a:p>
        </p:txBody>
      </p:sp>
      <p:sp>
        <p:nvSpPr>
          <p:cNvPr id="10" name="Text Placeholder 9">
            <a:extLst>
              <a:ext uri="{FF2B5EF4-FFF2-40B4-BE49-F238E27FC236}">
                <a16:creationId xmlns:a16="http://schemas.microsoft.com/office/drawing/2014/main" id="{BCBDA4B4-8791-D067-94E5-39C7A7A95AB8}"/>
              </a:ext>
            </a:extLst>
          </p:cNvPr>
          <p:cNvSpPr>
            <a:spLocks noGrp="1"/>
          </p:cNvSpPr>
          <p:nvPr>
            <p:ph type="body" sz="quarter" idx="19"/>
          </p:nvPr>
        </p:nvSpPr>
        <p:spPr>
          <a:xfrm>
            <a:off x="623344" y="512087"/>
            <a:ext cx="4298950" cy="1518191"/>
          </a:xfrm>
        </p:spPr>
        <p:txBody>
          <a:bodyPr/>
          <a:lstStyle/>
          <a:p>
            <a:r>
              <a:rPr lang="en-AU" altLang="ja-JP" sz="5440" dirty="0">
                <a:solidFill>
                  <a:schemeClr val="accent1"/>
                </a:solidFill>
                <a:latin typeface="+mn-lt"/>
                <a:ea typeface="Yu Gothic Medium" panose="020B0400000000000000" pitchFamily="34" charset="-128"/>
                <a:cs typeface="Arial" panose="020B0604020202020204" pitchFamily="34" charset="0"/>
              </a:rPr>
              <a:t>TASMANIA</a:t>
            </a:r>
            <a:r>
              <a:rPr lang="ja-JP" altLang="en-US" sz="5440" dirty="0">
                <a:solidFill>
                  <a:schemeClr val="accent1"/>
                </a:solidFill>
                <a:latin typeface="Yu Gothic Medium" panose="020B0400000000000000" pitchFamily="34" charset="-128"/>
                <a:ea typeface="Yu Gothic Medium" panose="020B0400000000000000" pitchFamily="34" charset="-128"/>
              </a:rPr>
              <a:t>の</a:t>
            </a:r>
          </a:p>
          <a:p>
            <a:r>
              <a:rPr lang="ja-JP" altLang="en-US" sz="5440" dirty="0">
                <a:solidFill>
                  <a:schemeClr val="accent1"/>
                </a:solidFill>
                <a:latin typeface="Yu Gothic Medium" panose="020B0400000000000000" pitchFamily="34" charset="-128"/>
                <a:ea typeface="Yu Gothic Medium" panose="020B0400000000000000" pitchFamily="34" charset="-128"/>
              </a:rPr>
              <a:t>歴史</a:t>
            </a:r>
            <a:endParaRPr lang="en-US" sz="5440" dirty="0">
              <a:solidFill>
                <a:schemeClr val="accent1"/>
              </a:solidFill>
              <a:latin typeface="Yu Gothic Medium" panose="020B0400000000000000" pitchFamily="34" charset="-128"/>
              <a:ea typeface="Yu Gothic Medium" panose="020B0400000000000000" pitchFamily="34" charset="-128"/>
            </a:endParaRPr>
          </a:p>
        </p:txBody>
      </p:sp>
      <p:sp>
        <p:nvSpPr>
          <p:cNvPr id="8" name="Text Placeholder 4">
            <a:extLst>
              <a:ext uri="{FF2B5EF4-FFF2-40B4-BE49-F238E27FC236}">
                <a16:creationId xmlns:a16="http://schemas.microsoft.com/office/drawing/2014/main" id="{467544DC-280D-6840-C55C-CF2CADDA241E}"/>
              </a:ext>
            </a:extLst>
          </p:cNvPr>
          <p:cNvSpPr txBox="1">
            <a:spLocks/>
          </p:cNvSpPr>
          <p:nvPr/>
        </p:nvSpPr>
        <p:spPr>
          <a:xfrm>
            <a:off x="8939827" y="1340378"/>
            <a:ext cx="3125604"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ja-JP" altLang="en-US" sz="1600" dirty="0">
                <a:latin typeface="Yu Gothic Medium" panose="020B0400000000000000" pitchFamily="34" charset="-128"/>
                <a:ea typeface="Yu Gothic Medium" panose="020B0400000000000000" pitchFamily="34" charset="-128"/>
              </a:rPr>
              <a:t>入植者ウィリアム・ヘンティが</a:t>
            </a:r>
            <a:br>
              <a:rPr lang="ja-JP" altLang="en-US"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タスマニアからヴィクトリアへ</a:t>
            </a:r>
            <a:br>
              <a:rPr lang="ja-JP" altLang="en-US"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航海し、地元のブドウの挿し木を持参した。この挿し木がヴィクトリアと南オーストラリアで最初のブドウ畑となる</a:t>
            </a:r>
            <a:endParaRPr lang="en-AU" sz="1600" dirty="0">
              <a:latin typeface="Yu Gothic Medium" panose="020B0400000000000000" pitchFamily="34" charset="-128"/>
              <a:ea typeface="Yu Gothic Medium" panose="020B0400000000000000" pitchFamily="34" charset="-128"/>
            </a:endParaRPr>
          </a:p>
        </p:txBody>
      </p:sp>
      <p:sp>
        <p:nvSpPr>
          <p:cNvPr id="11" name="Text Placeholder 5">
            <a:extLst>
              <a:ext uri="{FF2B5EF4-FFF2-40B4-BE49-F238E27FC236}">
                <a16:creationId xmlns:a16="http://schemas.microsoft.com/office/drawing/2014/main" id="{F84AFC82-C28C-EF5F-E093-AC77EF975F55}"/>
              </a:ext>
            </a:extLst>
          </p:cNvPr>
          <p:cNvSpPr txBox="1">
            <a:spLocks/>
          </p:cNvSpPr>
          <p:nvPr/>
        </p:nvSpPr>
        <p:spPr>
          <a:xfrm>
            <a:off x="8939827" y="677604"/>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1834</a:t>
            </a:r>
            <a:r>
              <a:rPr kumimoji="0" lang="ja-JP" altLang="en-US" sz="1500" b="1" i="0" u="none" strike="noStrike" kern="1200" cap="none" spc="0" normalizeH="0" baseline="0" noProof="0" dirty="0">
                <a:ln>
                  <a:noFill/>
                </a:ln>
                <a:solidFill>
                  <a:srgbClr val="601328"/>
                </a:solidFill>
                <a:effectLst/>
                <a:uLnTx/>
                <a:uFillTx/>
                <a:latin typeface="Yu Gothic" panose="020B0400000000000000" pitchFamily="34" charset="-128"/>
                <a:ea typeface="Yu Gothic" panose="020B0400000000000000" pitchFamily="34" charset="-128"/>
                <a:cs typeface="Inter Display" panose="02000503000000020004" pitchFamily="2" charset="0"/>
              </a:rPr>
              <a:t>年</a:t>
            </a:r>
            <a:endParaRPr lang="en-US" dirty="0"/>
          </a:p>
        </p:txBody>
      </p:sp>
    </p:spTree>
    <p:extLst>
      <p:ext uri="{BB962C8B-B14F-4D97-AF65-F5344CB8AC3E}">
        <p14:creationId xmlns:p14="http://schemas.microsoft.com/office/powerpoint/2010/main" val="401303539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C8F1E15B-5B28-00B8-2D40-F31416CF5037}"/>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t="20119" b="6645"/>
          <a:stretch/>
        </p:blipFill>
        <p:spPr>
          <a:xfrm>
            <a:off x="6456363" y="374557"/>
            <a:ext cx="5735637" cy="2800350"/>
          </a:xfrm>
        </p:spPr>
      </p:pic>
      <p:sp>
        <p:nvSpPr>
          <p:cNvPr id="3" name="Text Placeholder 2">
            <a:extLst>
              <a:ext uri="{FF2B5EF4-FFF2-40B4-BE49-F238E27FC236}">
                <a16:creationId xmlns:a16="http://schemas.microsoft.com/office/drawing/2014/main" id="{85A33B8B-6E2A-F7A6-80B4-DE5FFAB81A2B}"/>
              </a:ext>
            </a:extLst>
          </p:cNvPr>
          <p:cNvSpPr>
            <a:spLocks noGrp="1"/>
          </p:cNvSpPr>
          <p:nvPr>
            <p:ph type="body" sz="quarter" idx="17"/>
          </p:nvPr>
        </p:nvSpPr>
        <p:spPr>
          <a:xfrm>
            <a:off x="634773" y="4216587"/>
            <a:ext cx="3301796" cy="1461301"/>
          </a:xfrm>
        </p:spPr>
        <p:txBody>
          <a:bodyPr/>
          <a:lstStyle/>
          <a:p>
            <a:pPr>
              <a:lnSpc>
                <a:spcPct val="90000"/>
              </a:lnSpc>
            </a:pPr>
            <a:r>
              <a:rPr lang="en-US" altLang="ja-JP" sz="1600" dirty="0">
                <a:latin typeface="Yu Gothic Medium" panose="020B0400000000000000" pitchFamily="34" charset="-128"/>
                <a:ea typeface="Yu Gothic Medium" panose="020B0400000000000000" pitchFamily="34" charset="-128"/>
              </a:rPr>
              <a:t>1856</a:t>
            </a:r>
            <a:r>
              <a:rPr lang="ja-JP" altLang="en-US" sz="1600" dirty="0">
                <a:latin typeface="Yu Gothic Medium" panose="020B0400000000000000" pitchFamily="34" charset="-128"/>
                <a:ea typeface="Yu Gothic Medium" panose="020B0400000000000000" pitchFamily="34" charset="-128"/>
              </a:rPr>
              <a:t>年、ヴァン・ディーメンズ・</a:t>
            </a:r>
            <a:br>
              <a:rPr lang="ja-JP" altLang="en-US"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ランドがタスマニアに改名される。ヴィクトリア朝のゴールドラッシュに伴いタスマニアのワインと</a:t>
            </a:r>
            <a:br>
              <a:rPr lang="ja-JP" altLang="en-US"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ブドウのコミュニティはほぼ消滅</a:t>
            </a:r>
            <a:endParaRPr lang="en-AU" sz="1600" dirty="0">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1C3E3E3B-F934-9FCE-0D39-5BDAC375B8A7}"/>
              </a:ext>
            </a:extLst>
          </p:cNvPr>
          <p:cNvSpPr>
            <a:spLocks noGrp="1"/>
          </p:cNvSpPr>
          <p:nvPr>
            <p:ph type="body" sz="quarter" idx="18"/>
          </p:nvPr>
        </p:nvSpPr>
        <p:spPr>
          <a:xfrm>
            <a:off x="623888" y="3532736"/>
            <a:ext cx="2615258" cy="662774"/>
          </a:xfrm>
        </p:spPr>
        <p:txBody>
          <a:bodyPr/>
          <a:lstStyle/>
          <a:p>
            <a:r>
              <a:rPr lang="en-US" dirty="0"/>
              <a:t>1800</a:t>
            </a:r>
            <a:r>
              <a:rPr lang="en-AU" sz="1600" dirty="0"/>
              <a:t> </a:t>
            </a:r>
            <a:r>
              <a:rPr lang="en-AU" sz="1500" dirty="0" err="1">
                <a:latin typeface="Yu Gothic" panose="020B0400000000000000" pitchFamily="34" charset="-128"/>
                <a:ea typeface="Yu Gothic" panose="020B0400000000000000" pitchFamily="34" charset="-128"/>
              </a:rPr>
              <a:t>年代半ば</a:t>
            </a:r>
            <a:endParaRPr lang="en-US" sz="1500" dirty="0">
              <a:latin typeface="Yu Gothic" panose="020B0400000000000000" pitchFamily="34" charset="-128"/>
              <a:ea typeface="Yu Gothic" panose="020B0400000000000000" pitchFamily="34" charset="-128"/>
            </a:endParaRPr>
          </a:p>
        </p:txBody>
      </p:sp>
      <p:sp>
        <p:nvSpPr>
          <p:cNvPr id="7" name="Text Placeholder 6">
            <a:extLst>
              <a:ext uri="{FF2B5EF4-FFF2-40B4-BE49-F238E27FC236}">
                <a16:creationId xmlns:a16="http://schemas.microsoft.com/office/drawing/2014/main" id="{C47C57A6-79A9-7F9F-5002-85511A40BA34}"/>
              </a:ext>
            </a:extLst>
          </p:cNvPr>
          <p:cNvSpPr>
            <a:spLocks noGrp="1"/>
          </p:cNvSpPr>
          <p:nvPr>
            <p:ph type="body" sz="quarter" idx="21"/>
          </p:nvPr>
        </p:nvSpPr>
        <p:spPr>
          <a:xfrm>
            <a:off x="3454600" y="1981767"/>
            <a:ext cx="2713725" cy="1461301"/>
          </a:xfrm>
        </p:spPr>
        <p:txBody>
          <a:bodyPr/>
          <a:lstStyle/>
          <a:p>
            <a:pPr>
              <a:lnSpc>
                <a:spcPct val="95000"/>
              </a:lnSpc>
            </a:pPr>
            <a:r>
              <a:rPr lang="ja-JP" altLang="en-US" sz="1600" dirty="0">
                <a:latin typeface="Yu Gothic Medium" panose="020B0400000000000000" pitchFamily="34" charset="-128"/>
                <a:ea typeface="Yu Gothic Medium" panose="020B0400000000000000" pitchFamily="34" charset="-128"/>
              </a:rPr>
              <a:t>ジャン・ミゲが新たに最初の</a:t>
            </a:r>
            <a:br>
              <a:rPr lang="ja-JP" altLang="en-US"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ブドウ畑「 ラ・プロヴァンス 」をランセストン近郊に植える</a:t>
            </a:r>
            <a:endParaRPr lang="en-AU" sz="1600" dirty="0">
              <a:latin typeface="Yu Gothic Medium" panose="020B0400000000000000" pitchFamily="34" charset="-128"/>
              <a:ea typeface="Yu Gothic Medium" panose="020B0400000000000000" pitchFamily="34" charset="-128"/>
            </a:endParaRPr>
          </a:p>
        </p:txBody>
      </p:sp>
      <p:sp>
        <p:nvSpPr>
          <p:cNvPr id="8" name="Text Placeholder 7">
            <a:extLst>
              <a:ext uri="{FF2B5EF4-FFF2-40B4-BE49-F238E27FC236}">
                <a16:creationId xmlns:a16="http://schemas.microsoft.com/office/drawing/2014/main" id="{F750453E-C66F-1E81-2269-01796EEEBC56}"/>
              </a:ext>
            </a:extLst>
          </p:cNvPr>
          <p:cNvSpPr>
            <a:spLocks noGrp="1"/>
          </p:cNvSpPr>
          <p:nvPr>
            <p:ph type="body" sz="quarter" idx="22"/>
          </p:nvPr>
        </p:nvSpPr>
        <p:spPr>
          <a:xfrm>
            <a:off x="3443715" y="1297916"/>
            <a:ext cx="2120040" cy="662774"/>
          </a:xfrm>
        </p:spPr>
        <p:txBody>
          <a:bodyPr/>
          <a:lstStyle/>
          <a:p>
            <a:r>
              <a:rPr lang="en-US" dirty="0"/>
              <a:t>1956</a:t>
            </a:r>
            <a:r>
              <a:rPr kumimoji="0" lang="ja-JP" altLang="en-US" sz="1500" b="1" i="0" u="none" strike="noStrike" kern="1200" cap="none" spc="0" normalizeH="0" baseline="0" noProof="0" dirty="0">
                <a:ln>
                  <a:noFill/>
                </a:ln>
                <a:solidFill>
                  <a:srgbClr val="601328"/>
                </a:solidFill>
                <a:effectLst/>
                <a:uLnTx/>
                <a:uFillTx/>
                <a:latin typeface="Yu Gothic" panose="020B0400000000000000" pitchFamily="34" charset="-128"/>
                <a:ea typeface="Yu Gothic" panose="020B0400000000000000" pitchFamily="34" charset="-128"/>
                <a:cs typeface="Inter Display" panose="02000503000000020004" pitchFamily="2" charset="0"/>
              </a:rPr>
              <a:t>年</a:t>
            </a:r>
            <a:endParaRPr lang="en-US" dirty="0"/>
          </a:p>
        </p:txBody>
      </p:sp>
      <p:sp>
        <p:nvSpPr>
          <p:cNvPr id="9" name="Text Placeholder 8">
            <a:extLst>
              <a:ext uri="{FF2B5EF4-FFF2-40B4-BE49-F238E27FC236}">
                <a16:creationId xmlns:a16="http://schemas.microsoft.com/office/drawing/2014/main" id="{DA5EA62E-0245-44DC-4FE9-D45398AE7052}"/>
              </a:ext>
            </a:extLst>
          </p:cNvPr>
          <p:cNvSpPr>
            <a:spLocks noGrp="1"/>
          </p:cNvSpPr>
          <p:nvPr>
            <p:ph type="body" sz="quarter" idx="23"/>
          </p:nvPr>
        </p:nvSpPr>
        <p:spPr>
          <a:xfrm>
            <a:off x="6296541" y="4237664"/>
            <a:ext cx="3537572" cy="1461301"/>
          </a:xfrm>
        </p:spPr>
        <p:txBody>
          <a:bodyPr/>
          <a:lstStyle/>
          <a:p>
            <a:pPr>
              <a:lnSpc>
                <a:spcPct val="95000"/>
              </a:lnSpc>
            </a:pPr>
            <a:r>
              <a:rPr lang="ja-JP" altLang="en-US" sz="1600" dirty="0">
                <a:latin typeface="Yu Gothic Medium" panose="020B0400000000000000" pitchFamily="34" charset="-128"/>
                <a:ea typeface="Yu Gothic Medium" panose="020B0400000000000000" pitchFamily="34" charset="-128"/>
              </a:rPr>
              <a:t>クラウディオ・アルコルソが、</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ホバートに</a:t>
            </a:r>
            <a:r>
              <a:rPr lang="en-US" altLang="ja-JP" sz="1600" dirty="0">
                <a:latin typeface="Yu Gothic Medium" panose="020B0400000000000000" pitchFamily="34" charset="-128"/>
                <a:ea typeface="Yu Gothic Medium" panose="020B0400000000000000" pitchFamily="34" charset="-128"/>
              </a:rPr>
              <a:t>2</a:t>
            </a:r>
            <a:r>
              <a:rPr lang="ja-JP" altLang="en-US" sz="1600" dirty="0">
                <a:latin typeface="Yu Gothic Medium" panose="020B0400000000000000" pitchFamily="34" charset="-128"/>
                <a:ea typeface="Yu Gothic Medium" panose="020B0400000000000000" pitchFamily="34" charset="-128"/>
              </a:rPr>
              <a:t>つ目のブドウ畑</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「ムーリラ・エステート」を設立</a:t>
            </a:r>
            <a:endParaRPr lang="en-US" dirty="0">
              <a:latin typeface="Yu Gothic Medium" panose="020B0400000000000000" pitchFamily="34" charset="-128"/>
              <a:ea typeface="Yu Gothic Medium" panose="020B0400000000000000" pitchFamily="34" charset="-128"/>
            </a:endParaRPr>
          </a:p>
        </p:txBody>
      </p:sp>
      <p:sp>
        <p:nvSpPr>
          <p:cNvPr id="10" name="Text Placeholder 9">
            <a:extLst>
              <a:ext uri="{FF2B5EF4-FFF2-40B4-BE49-F238E27FC236}">
                <a16:creationId xmlns:a16="http://schemas.microsoft.com/office/drawing/2014/main" id="{14186AC6-4654-6C3B-9EBD-72667FD66747}"/>
              </a:ext>
            </a:extLst>
          </p:cNvPr>
          <p:cNvSpPr>
            <a:spLocks noGrp="1"/>
          </p:cNvSpPr>
          <p:nvPr>
            <p:ph type="body" sz="quarter" idx="24"/>
          </p:nvPr>
        </p:nvSpPr>
        <p:spPr>
          <a:xfrm>
            <a:off x="6285656" y="3553813"/>
            <a:ext cx="2120040" cy="662774"/>
          </a:xfrm>
        </p:spPr>
        <p:txBody>
          <a:bodyPr/>
          <a:lstStyle/>
          <a:p>
            <a:r>
              <a:rPr lang="en-US" dirty="0"/>
              <a:t>1958</a:t>
            </a:r>
            <a:r>
              <a:rPr kumimoji="0" lang="ja-JP" altLang="en-US" sz="1500" b="1" i="0" u="none" strike="noStrike" kern="1200" cap="none" spc="0" normalizeH="0" baseline="0" noProof="0" dirty="0">
                <a:ln>
                  <a:noFill/>
                </a:ln>
                <a:solidFill>
                  <a:srgbClr val="601328"/>
                </a:solidFill>
                <a:effectLst/>
                <a:uLnTx/>
                <a:uFillTx/>
                <a:latin typeface="Yu Gothic" panose="020B0400000000000000" pitchFamily="34" charset="-128"/>
                <a:ea typeface="Yu Gothic" panose="020B0400000000000000" pitchFamily="34" charset="-128"/>
                <a:cs typeface="Inter Display" panose="02000503000000020004" pitchFamily="2" charset="0"/>
              </a:rPr>
              <a:t>年</a:t>
            </a:r>
            <a:endParaRPr lang="en-US" dirty="0"/>
          </a:p>
        </p:txBody>
      </p:sp>
    </p:spTree>
    <p:extLst>
      <p:ext uri="{BB962C8B-B14F-4D97-AF65-F5344CB8AC3E}">
        <p14:creationId xmlns:p14="http://schemas.microsoft.com/office/powerpoint/2010/main" val="345627340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8036460A-5955-937F-2AD4-9C710844F87E}"/>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l="13906" t="42829" r="13906"/>
          <a:stretch/>
        </p:blipFill>
        <p:spPr>
          <a:xfrm>
            <a:off x="6456363" y="374557"/>
            <a:ext cx="5735637" cy="2800350"/>
          </a:xfrm>
        </p:spPr>
      </p:pic>
      <p:sp>
        <p:nvSpPr>
          <p:cNvPr id="3" name="Text Placeholder 2">
            <a:extLst>
              <a:ext uri="{FF2B5EF4-FFF2-40B4-BE49-F238E27FC236}">
                <a16:creationId xmlns:a16="http://schemas.microsoft.com/office/drawing/2014/main" id="{4604393B-6DC0-8815-DD17-E56771AF18B1}"/>
              </a:ext>
            </a:extLst>
          </p:cNvPr>
          <p:cNvSpPr>
            <a:spLocks noGrp="1"/>
          </p:cNvSpPr>
          <p:nvPr>
            <p:ph type="body" sz="quarter" idx="17"/>
          </p:nvPr>
        </p:nvSpPr>
        <p:spPr>
          <a:xfrm>
            <a:off x="692828" y="4323709"/>
            <a:ext cx="2976345" cy="1461301"/>
          </a:xfrm>
        </p:spPr>
        <p:txBody>
          <a:bodyPr/>
          <a:lstStyle/>
          <a:p>
            <a:pPr>
              <a:lnSpc>
                <a:spcPct val="90000"/>
              </a:lnSpc>
            </a:pPr>
            <a:r>
              <a:rPr lang="ja-JP" altLang="en-US" sz="1600" dirty="0">
                <a:latin typeface="Yu Gothic Medium" panose="020B0400000000000000" pitchFamily="34" charset="-128"/>
                <a:ea typeface="Yu Gothic Medium" panose="020B0400000000000000" pitchFamily="34" charset="-128"/>
              </a:rPr>
              <a:t>タスマニアのブドウ栽培者と</a:t>
            </a:r>
            <a:br>
              <a:rPr lang="ja-JP" altLang="en-US"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ワイン生産者のコミュニティは目覚しい成長を遂げ、独自の</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特徴を持つワイン産地が</a:t>
            </a:r>
            <a:br>
              <a:rPr lang="ja-JP" altLang="en-US"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いくつか誕生した</a:t>
            </a:r>
          </a:p>
        </p:txBody>
      </p:sp>
      <p:sp>
        <p:nvSpPr>
          <p:cNvPr id="4" name="Text Placeholder 3">
            <a:extLst>
              <a:ext uri="{FF2B5EF4-FFF2-40B4-BE49-F238E27FC236}">
                <a16:creationId xmlns:a16="http://schemas.microsoft.com/office/drawing/2014/main" id="{4E83421D-3EDA-6300-94D7-668CD2C28B36}"/>
              </a:ext>
            </a:extLst>
          </p:cNvPr>
          <p:cNvSpPr>
            <a:spLocks noGrp="1"/>
          </p:cNvSpPr>
          <p:nvPr>
            <p:ph type="body" sz="quarter" idx="18"/>
          </p:nvPr>
        </p:nvSpPr>
        <p:spPr>
          <a:xfrm>
            <a:off x="681942" y="3639858"/>
            <a:ext cx="2976345" cy="662774"/>
          </a:xfrm>
        </p:spPr>
        <p:txBody>
          <a:bodyPr/>
          <a:lstStyle/>
          <a:p>
            <a:r>
              <a:rPr lang="en-US" dirty="0"/>
              <a:t>1960</a:t>
            </a:r>
            <a:r>
              <a:rPr lang="ja-JP" altLang="en-US" sz="1600" dirty="0">
                <a:latin typeface="Yu Gothic" panose="020B0400000000000000" pitchFamily="34" charset="-128"/>
                <a:ea typeface="Yu Gothic" panose="020B0400000000000000" pitchFamily="34" charset="-128"/>
              </a:rPr>
              <a:t>年代</a:t>
            </a:r>
            <a:r>
              <a:rPr lang="en-US" altLang="ja-JP" sz="1600" dirty="0">
                <a:latin typeface="Yu Gothic" panose="020B0400000000000000" pitchFamily="34" charset="-128"/>
                <a:ea typeface="Yu Gothic" panose="020B0400000000000000" pitchFamily="34" charset="-128"/>
              </a:rPr>
              <a:t> </a:t>
            </a:r>
            <a:r>
              <a:rPr lang="en-US" dirty="0"/>
              <a:t>– 1980</a:t>
            </a:r>
            <a:r>
              <a:rPr lang="ja-JP" altLang="en-US" sz="1600" dirty="0">
                <a:latin typeface="Yu Gothic" panose="020B0400000000000000" pitchFamily="34" charset="-128"/>
                <a:ea typeface="Yu Gothic" panose="020B0400000000000000" pitchFamily="34" charset="-128"/>
              </a:rPr>
              <a:t>年代</a:t>
            </a:r>
            <a:endParaRPr lang="en-US" sz="1600" dirty="0">
              <a:latin typeface="Yu Gothic" panose="020B0400000000000000" pitchFamily="34" charset="-128"/>
              <a:ea typeface="Yu Gothic" panose="020B0400000000000000" pitchFamily="34" charset="-128"/>
            </a:endParaRPr>
          </a:p>
        </p:txBody>
      </p:sp>
      <p:sp>
        <p:nvSpPr>
          <p:cNvPr id="5" name="Text Placeholder 4">
            <a:extLst>
              <a:ext uri="{FF2B5EF4-FFF2-40B4-BE49-F238E27FC236}">
                <a16:creationId xmlns:a16="http://schemas.microsoft.com/office/drawing/2014/main" id="{885F8851-48E1-5394-5A0B-6C1ED422EDD3}"/>
              </a:ext>
            </a:extLst>
          </p:cNvPr>
          <p:cNvSpPr>
            <a:spLocks noGrp="1"/>
          </p:cNvSpPr>
          <p:nvPr>
            <p:ph type="body" sz="quarter" idx="21"/>
          </p:nvPr>
        </p:nvSpPr>
        <p:spPr>
          <a:xfrm>
            <a:off x="2927063" y="1715156"/>
            <a:ext cx="3101778" cy="1461301"/>
          </a:xfrm>
        </p:spPr>
        <p:txBody>
          <a:bodyPr/>
          <a:lstStyle/>
          <a:p>
            <a:r>
              <a:rPr lang="ja-JP" altLang="en-US" sz="1600" dirty="0">
                <a:latin typeface="Yu Gothic Medium" panose="020B0400000000000000" pitchFamily="34" charset="-128"/>
                <a:ea typeface="Yu Gothic Medium" panose="020B0400000000000000" pitchFamily="34" charset="-128"/>
              </a:rPr>
              <a:t>さらに先駆的なワインメーカーが</a:t>
            </a:r>
            <a:br>
              <a:rPr lang="ja-JP" altLang="en-US"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現れ、タスマニアはその冷涼な気候とユニークなテロワールを真に活用し始め、大きな成功を収める</a:t>
            </a:r>
            <a:endParaRPr lang="en-US" dirty="0">
              <a:latin typeface="Yu Gothic Medium" panose="020B0400000000000000" pitchFamily="34" charset="-128"/>
              <a:ea typeface="Yu Gothic Medium" panose="020B0400000000000000" pitchFamily="34" charset="-128"/>
            </a:endParaRPr>
          </a:p>
        </p:txBody>
      </p:sp>
      <p:sp>
        <p:nvSpPr>
          <p:cNvPr id="6" name="Text Placeholder 5">
            <a:extLst>
              <a:ext uri="{FF2B5EF4-FFF2-40B4-BE49-F238E27FC236}">
                <a16:creationId xmlns:a16="http://schemas.microsoft.com/office/drawing/2014/main" id="{00276FF1-95D1-D47B-F789-FEDD75752222}"/>
              </a:ext>
            </a:extLst>
          </p:cNvPr>
          <p:cNvSpPr>
            <a:spLocks noGrp="1"/>
          </p:cNvSpPr>
          <p:nvPr>
            <p:ph type="body" sz="quarter" idx="22"/>
          </p:nvPr>
        </p:nvSpPr>
        <p:spPr/>
        <p:txBody>
          <a:bodyPr/>
          <a:lstStyle/>
          <a:p>
            <a:r>
              <a:rPr lang="en-US" dirty="0"/>
              <a:t>1990</a:t>
            </a:r>
            <a:r>
              <a:rPr lang="ja-JP" altLang="en-US" sz="1600" dirty="0">
                <a:latin typeface="Yu Gothic" panose="020B0400000000000000" pitchFamily="34" charset="-128"/>
                <a:ea typeface="Yu Gothic" panose="020B0400000000000000" pitchFamily="34" charset="-128"/>
              </a:rPr>
              <a:t>年代</a:t>
            </a:r>
            <a:endParaRPr lang="en-US" sz="1600" dirty="0">
              <a:latin typeface="Yu Gothic" panose="020B0400000000000000" pitchFamily="34" charset="-128"/>
              <a:ea typeface="Yu Gothic" panose="020B0400000000000000" pitchFamily="34" charset="-128"/>
            </a:endParaRPr>
          </a:p>
        </p:txBody>
      </p:sp>
      <p:sp>
        <p:nvSpPr>
          <p:cNvPr id="7" name="Text Placeholder 6">
            <a:extLst>
              <a:ext uri="{FF2B5EF4-FFF2-40B4-BE49-F238E27FC236}">
                <a16:creationId xmlns:a16="http://schemas.microsoft.com/office/drawing/2014/main" id="{43FEF27C-B578-6487-283E-3AF485E8BC85}"/>
              </a:ext>
            </a:extLst>
          </p:cNvPr>
          <p:cNvSpPr>
            <a:spLocks noGrp="1"/>
          </p:cNvSpPr>
          <p:nvPr>
            <p:ph type="body" sz="quarter" idx="23"/>
          </p:nvPr>
        </p:nvSpPr>
        <p:spPr>
          <a:xfrm>
            <a:off x="6357424" y="4295235"/>
            <a:ext cx="3407678" cy="1461301"/>
          </a:xfrm>
        </p:spPr>
        <p:txBody>
          <a:bodyPr/>
          <a:lstStyle/>
          <a:p>
            <a:r>
              <a:rPr lang="ja-JP" altLang="en-US" sz="1600" dirty="0">
                <a:latin typeface="Yu Gothic Medium" panose="020B0400000000000000" pitchFamily="34" charset="-128"/>
                <a:ea typeface="Yu Gothic Medium" panose="020B0400000000000000" pitchFamily="34" charset="-128"/>
              </a:rPr>
              <a:t>タスマニアには約</a:t>
            </a:r>
            <a:r>
              <a:rPr lang="en-US" altLang="ja-JP" sz="1600" dirty="0">
                <a:latin typeface="Yu Gothic Medium" panose="020B0400000000000000" pitchFamily="34" charset="-128"/>
                <a:ea typeface="Yu Gothic Medium" panose="020B0400000000000000" pitchFamily="34" charset="-128"/>
              </a:rPr>
              <a:t>230</a:t>
            </a:r>
            <a:r>
              <a:rPr lang="ja-JP" altLang="en-US" sz="1600" dirty="0">
                <a:latin typeface="Yu Gothic Medium" panose="020B0400000000000000" pitchFamily="34" charset="-128"/>
                <a:ea typeface="Yu Gothic Medium" panose="020B0400000000000000" pitchFamily="34" charset="-128"/>
              </a:rPr>
              <a:t>のブドウ畑が</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あり、冷涼な気候を利用した</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最高のワインが生産されている</a:t>
            </a:r>
          </a:p>
        </p:txBody>
      </p:sp>
      <p:sp>
        <p:nvSpPr>
          <p:cNvPr id="8" name="Text Placeholder 7">
            <a:extLst>
              <a:ext uri="{FF2B5EF4-FFF2-40B4-BE49-F238E27FC236}">
                <a16:creationId xmlns:a16="http://schemas.microsoft.com/office/drawing/2014/main" id="{FB0F365E-A6C3-F9ED-DC0C-C99988B61A96}"/>
              </a:ext>
            </a:extLst>
          </p:cNvPr>
          <p:cNvSpPr>
            <a:spLocks noGrp="1"/>
          </p:cNvSpPr>
          <p:nvPr>
            <p:ph type="body" sz="quarter" idx="24"/>
          </p:nvPr>
        </p:nvSpPr>
        <p:spPr>
          <a:xfrm>
            <a:off x="6346539" y="3611384"/>
            <a:ext cx="2120040" cy="662774"/>
          </a:xfrm>
        </p:spPr>
        <p:txBody>
          <a:bodyPr/>
          <a:lstStyle/>
          <a:p>
            <a:pPr>
              <a:lnSpc>
                <a:spcPct val="80000"/>
              </a:lnSpc>
            </a:pPr>
            <a:r>
              <a:rPr lang="en-AU" sz="2400" b="1" dirty="0" err="1">
                <a:latin typeface="MS PGothic" panose="020B0600070205080204" pitchFamily="34" charset="-128"/>
                <a:ea typeface="MS PGothic" panose="020B0600070205080204" pitchFamily="34" charset="-128"/>
              </a:rPr>
              <a:t>現在</a:t>
            </a:r>
            <a:endParaRPr lang="en-AU" sz="2400" dirty="0">
              <a:latin typeface="MS PGothic" panose="020B0600070205080204" pitchFamily="34" charset="-128"/>
              <a:ea typeface="MS PGothic" panose="020B0600070205080204" pitchFamily="34" charset="-128"/>
            </a:endParaRPr>
          </a:p>
        </p:txBody>
      </p:sp>
    </p:spTree>
    <p:extLst>
      <p:ext uri="{BB962C8B-B14F-4D97-AF65-F5344CB8AC3E}">
        <p14:creationId xmlns:p14="http://schemas.microsoft.com/office/powerpoint/2010/main" val="2597440439"/>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488279C-5196-462E-A935-9DA668C11498}"/>
</file>

<file path=customXml/itemProps2.xml><?xml version="1.0" encoding="utf-8"?>
<ds:datastoreItem xmlns:ds="http://schemas.openxmlformats.org/officeDocument/2006/customXml" ds:itemID="{10CCF1F8-6D9E-4631-9BC7-E65B426755A9}">
  <ds:schemaRefs>
    <ds:schemaRef ds:uri="http://schemas.microsoft.com/office/2006/metadata/properties"/>
    <ds:schemaRef ds:uri="http://schemas.microsoft.com/office/2006/documentManagement/types"/>
    <ds:schemaRef ds:uri="http://purl.org/dc/terms/"/>
    <ds:schemaRef ds:uri="http://purl.org/dc/elements/1.1/"/>
    <ds:schemaRef ds:uri="http://schemas.openxmlformats.org/package/2006/metadata/core-properties"/>
    <ds:schemaRef ds:uri="http://www.w3.org/XML/1998/namespace"/>
    <ds:schemaRef ds:uri="http://purl.org/dc/dcmitype/"/>
    <ds:schemaRef ds:uri="http://schemas.microsoft.com/office/infopath/2007/PartnerControls"/>
    <ds:schemaRef ds:uri="4e8dd08d-258d-47a9-9875-37f1ffd19f33"/>
    <ds:schemaRef ds:uri="02256494-4976-4001-aedb-96463ae0d92e"/>
  </ds:schemaRefs>
</ds:datastoreItem>
</file>

<file path=customXml/itemProps3.xml><?xml version="1.0" encoding="utf-8"?>
<ds:datastoreItem xmlns:ds="http://schemas.openxmlformats.org/officeDocument/2006/customXml" ds:itemID="{D67DE229-D415-4F5C-8950-CD8A5252257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192</TotalTime>
  <Words>5670</Words>
  <Application>Microsoft Macintosh PowerPoint</Application>
  <PresentationFormat>Widescreen</PresentationFormat>
  <Paragraphs>303</Paragraphs>
  <Slides>28</Slides>
  <Notes>16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28</vt:i4>
      </vt:variant>
    </vt:vector>
  </HeadingPairs>
  <TitlesOfParts>
    <vt:vector size="36" baseType="lpstr">
      <vt:lpstr>Yu Gothic</vt:lpstr>
      <vt:lpstr>Inter Display</vt:lpstr>
      <vt:lpstr>Yu Gothic Medium</vt:lpstr>
      <vt:lpstr>Arial</vt:lpstr>
      <vt:lpstr>Neue Haas Grotesk Text Pro</vt:lpstr>
      <vt:lpstr>MS PGothic</vt:lpstr>
      <vt:lpstr>Yu Gothic</vt:lpstr>
      <vt:lpstr>Slide layouts</vt:lpstr>
      <vt:lpstr>PowerPoint Presentation</vt:lpstr>
      <vt:lpstr>PowerPoint Presentation</vt:lpstr>
      <vt:lpstr>AUSTRALIA オーストラリア</vt:lpstr>
      <vt:lpstr>TASMANIA タスマニア</vt:lpstr>
      <vt:lpstr>TASMANIA</vt:lpstr>
      <vt:lpstr>Today we’ll cover...</vt:lpstr>
      <vt:lpstr>1788年</vt:lpstr>
      <vt:lpstr>PowerPoint Presentation</vt:lpstr>
      <vt:lpstr>PowerPoint Presentation</vt:lpstr>
      <vt:lpstr>地形、気候、土壌</vt:lpstr>
      <vt:lpstr>PowerPoint Presentation</vt:lpstr>
      <vt:lpstr>PowerPoint Presentation</vt:lpstr>
      <vt:lpstr>土壌</vt:lpstr>
      <vt:lpstr>TASMANIAのブドウ栽培</vt:lpstr>
      <vt:lpstr>畑の管理とキャノピー・ マネジメントの戦略 :</vt:lpstr>
      <vt:lpstr>PowerPoint Presentation</vt:lpstr>
      <vt:lpstr>TASMANIA</vt:lpstr>
      <vt:lpstr>PowerPoint Presentation</vt:lpstr>
      <vt:lpstr>PowerPoint Presentation</vt:lpstr>
      <vt:lpstr>スパークリング 特徴</vt:lpstr>
      <vt:lpstr>PowerPoint Presentation</vt:lpstr>
      <vt:lpstr>シャルドネ 特徴</vt:lpstr>
      <vt:lpstr>PowerPoint Presentation</vt:lpstr>
      <vt:lpstr>ピノ・ノワール 特徴</vt:lpstr>
      <vt:lpstr>PowerPoint Presentation</vt:lpstr>
      <vt:lpstr>TASMANIA</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Cameron Midson</cp:lastModifiedBy>
  <cp:revision>23</cp:revision>
  <dcterms:created xsi:type="dcterms:W3CDTF">2018-07-25T07:02:59Z</dcterms:created>
  <dcterms:modified xsi:type="dcterms:W3CDTF">2026-07-14T04:50:39Z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y fmtid="{D5CDD505-2E9C-101B-9397-08002B2CF9AE}" pid="5" name="MSIP_Label_8cf57b4f-1801-441a-a240-098885f2bcbe_Enabled">
    <vt:lpwstr>true</vt:lpwstr>
  </property>
  <property fmtid="{D5CDD505-2E9C-101B-9397-08002B2CF9AE}" pid="6" name="MSIP_Label_8cf57b4f-1801-441a-a240-098885f2bcbe_SetDate">
    <vt:lpwstr>2026-05-15T06:10:09Z</vt:lpwstr>
  </property>
  <property fmtid="{D5CDD505-2E9C-101B-9397-08002B2CF9AE}" pid="7" name="MSIP_Label_8cf57b4f-1801-441a-a240-098885f2bcbe_Method">
    <vt:lpwstr>Standard</vt:lpwstr>
  </property>
  <property fmtid="{D5CDD505-2E9C-101B-9397-08002B2CF9AE}" pid="8" name="MSIP_Label_8cf57b4f-1801-441a-a240-098885f2bcbe_Name">
    <vt:lpwstr>General</vt:lpwstr>
  </property>
  <property fmtid="{D5CDD505-2E9C-101B-9397-08002B2CF9AE}" pid="9" name="MSIP_Label_8cf57b4f-1801-441a-a240-098885f2bcbe_SiteId">
    <vt:lpwstr>76107ada-99f4-412e-b164-5464438b49a0</vt:lpwstr>
  </property>
  <property fmtid="{D5CDD505-2E9C-101B-9397-08002B2CF9AE}" pid="10" name="MSIP_Label_8cf57b4f-1801-441a-a240-098885f2bcbe_ActionId">
    <vt:lpwstr>5fdae922-9cf4-4882-9431-6ac0b131de32</vt:lpwstr>
  </property>
  <property fmtid="{D5CDD505-2E9C-101B-9397-08002B2CF9AE}" pid="11" name="MSIP_Label_8cf57b4f-1801-441a-a240-098885f2bcbe_ContentBits">
    <vt:lpwstr>0</vt:lpwstr>
  </property>
  <property fmtid="{D5CDD505-2E9C-101B-9397-08002B2CF9AE}" pid="12" name="MSIP_Label_8cf57b4f-1801-441a-a240-098885f2bcbe_Tag">
    <vt:lpwstr>10, 3, 0, 1</vt:lpwstr>
  </property>
</Properties>
</file>